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2.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3"/>
  </p:notesMasterIdLst>
  <p:handoutMasterIdLst>
    <p:handoutMasterId r:id="rId24"/>
  </p:handoutMasterIdLst>
  <p:sldIdLst>
    <p:sldId id="256" r:id="rId5"/>
    <p:sldId id="258" r:id="rId6"/>
    <p:sldId id="281" r:id="rId7"/>
    <p:sldId id="259" r:id="rId8"/>
    <p:sldId id="275" r:id="rId9"/>
    <p:sldId id="276" r:id="rId10"/>
    <p:sldId id="273" r:id="rId11"/>
    <p:sldId id="279" r:id="rId12"/>
    <p:sldId id="280" r:id="rId13"/>
    <p:sldId id="278" r:id="rId14"/>
    <p:sldId id="260" r:id="rId15"/>
    <p:sldId id="274" r:id="rId16"/>
    <p:sldId id="261" r:id="rId17"/>
    <p:sldId id="283" r:id="rId18"/>
    <p:sldId id="282" r:id="rId19"/>
    <p:sldId id="263" r:id="rId20"/>
    <p:sldId id="270" r:id="rId21"/>
    <p:sldId id="272"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4F3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89" autoAdjust="0"/>
    <p:restoredTop sz="94660"/>
  </p:normalViewPr>
  <p:slideViewPr>
    <p:cSldViewPr snapToGrid="0" snapToObjects="1">
      <p:cViewPr varScale="1">
        <p:scale>
          <a:sx n="152" d="100"/>
          <a:sy n="152" d="100"/>
        </p:scale>
        <p:origin x="2016" y="126"/>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ustomXml" Target="../customXml/item4.xml"/><Relationship Id="rId24" Type="http://schemas.openxmlformats.org/officeDocument/2006/relationships/handoutMaster" Target="handoutMasters/handout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5FC408-C80D-4344-A877-0E30E20C33D1}" type="datetimeFigureOut">
              <a:rPr lang="en-US" smtClean="0"/>
              <a:t>9/12/2019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181779-2A31-074F-B7A4-90E477572152}" type="slidenum">
              <a:rPr lang="en-US" smtClean="0"/>
              <a:t>‹#›</a:t>
            </a:fld>
            <a:endParaRPr lang="en-US"/>
          </a:p>
        </p:txBody>
      </p:sp>
    </p:spTree>
    <p:extLst>
      <p:ext uri="{BB962C8B-B14F-4D97-AF65-F5344CB8AC3E}">
        <p14:creationId xmlns:p14="http://schemas.microsoft.com/office/powerpoint/2010/main" val="13932157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D66E02-E3EF-6C42-BDAB-471ACD4C05D5}" type="datetimeFigureOut">
              <a:rPr lang="en-US" smtClean="0"/>
              <a:t>9/12/2019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5138CF-F3BD-E545-9D53-74515783CC7D}" type="slidenum">
              <a:rPr lang="en-US" smtClean="0"/>
              <a:t>‹#›</a:t>
            </a:fld>
            <a:endParaRPr lang="en-US"/>
          </a:p>
        </p:txBody>
      </p:sp>
    </p:spTree>
    <p:extLst>
      <p:ext uri="{BB962C8B-B14F-4D97-AF65-F5344CB8AC3E}">
        <p14:creationId xmlns:p14="http://schemas.microsoft.com/office/powerpoint/2010/main" val="22701123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biresearch.com/press/wi-fi-retain-connectivity-crown-5g-era-wi-fi-6-chipset-shipments-break-1-billion-unit-barrier-202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biresearch.com/press/wi-fi-retain-connectivity-crown-5g-era-wi-fi-6-chipset-shipments-break-1-billion-unit-barrier-202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5G is and the 5G ecosystem is…</a:t>
            </a:r>
          </a:p>
          <a:p>
            <a:r>
              <a:rPr lang="en-US" sz="1200" b="0" i="0" kern="1200" dirty="0">
                <a:solidFill>
                  <a:schemeClr val="tx1"/>
                </a:solidFill>
                <a:effectLst/>
                <a:latin typeface="+mn-lt"/>
                <a:ea typeface="+mn-ea"/>
                <a:cs typeface="+mn-cs"/>
              </a:rPr>
              <a:t>80% of mobile traffic runs over Wi-Fi, and this will only increase with the advent of 5G. Much of this traffic will result from increased offloading from cellular networks onto Wi-Fi. By 2022, </a:t>
            </a:r>
            <a:r>
              <a:rPr lang="en-US" sz="1200" b="1" i="0" u="none" strike="noStrike" kern="1200" dirty="0">
                <a:solidFill>
                  <a:schemeClr val="tx1"/>
                </a:solidFill>
                <a:effectLst/>
                <a:latin typeface="+mn-lt"/>
                <a:ea typeface="+mn-ea"/>
                <a:cs typeface="+mn-cs"/>
                <a:hlinkClick r:id="rId3"/>
              </a:rPr>
              <a:t>Cisco estimates</a:t>
            </a:r>
            <a:r>
              <a:rPr lang="en-US" sz="1200" b="0" i="0" kern="1200" dirty="0">
                <a:solidFill>
                  <a:schemeClr val="tx1"/>
                </a:solidFill>
                <a:effectLst/>
                <a:latin typeface="+mn-lt"/>
                <a:ea typeface="+mn-ea"/>
                <a:cs typeface="+mn-cs"/>
              </a:rPr>
              <a:t> that total data offload to Wi-Fi will increase from 74% to 79%. EPA:93% indoors (87% in buildings and 6% in cars).</a:t>
            </a:r>
          </a:p>
        </p:txBody>
      </p:sp>
      <p:sp>
        <p:nvSpPr>
          <p:cNvPr id="4" name="Slide Number Placeholder 3"/>
          <p:cNvSpPr>
            <a:spLocks noGrp="1"/>
          </p:cNvSpPr>
          <p:nvPr>
            <p:ph type="sldNum" sz="quarter" idx="5"/>
          </p:nvPr>
        </p:nvSpPr>
        <p:spPr/>
        <p:txBody>
          <a:bodyPr/>
          <a:lstStyle/>
          <a:p>
            <a:fld id="{F85138CF-F3BD-E545-9D53-74515783CC7D}" type="slidenum">
              <a:rPr lang="en-US" smtClean="0"/>
              <a:t>2</a:t>
            </a:fld>
            <a:endParaRPr lang="en-US"/>
          </a:p>
        </p:txBody>
      </p:sp>
    </p:spTree>
    <p:extLst>
      <p:ext uri="{BB962C8B-B14F-4D97-AF65-F5344CB8AC3E}">
        <p14:creationId xmlns:p14="http://schemas.microsoft.com/office/powerpoint/2010/main" val="131782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5G is and the 5G ecosystem is…</a:t>
            </a:r>
          </a:p>
          <a:p>
            <a:r>
              <a:rPr lang="en-US" sz="1200" b="0" i="0" kern="1200" dirty="0">
                <a:solidFill>
                  <a:schemeClr val="tx1"/>
                </a:solidFill>
                <a:effectLst/>
                <a:latin typeface="+mn-lt"/>
                <a:ea typeface="+mn-ea"/>
                <a:cs typeface="+mn-cs"/>
              </a:rPr>
              <a:t>80% of mobile traffic runs over Wi-Fi, and this will only increase with the advent of 5G. Much of this traffic will result from increased offloading from cellular networks onto Wi-Fi. By 2022, </a:t>
            </a:r>
            <a:r>
              <a:rPr lang="en-US" sz="1200" b="1" i="0" u="none" strike="noStrike" kern="1200" dirty="0">
                <a:solidFill>
                  <a:schemeClr val="tx1"/>
                </a:solidFill>
                <a:effectLst/>
                <a:latin typeface="+mn-lt"/>
                <a:ea typeface="+mn-ea"/>
                <a:cs typeface="+mn-cs"/>
                <a:hlinkClick r:id="rId3"/>
              </a:rPr>
              <a:t>Cisco estimates</a:t>
            </a:r>
            <a:r>
              <a:rPr lang="en-US" sz="1200" b="0" i="0" kern="1200" dirty="0">
                <a:solidFill>
                  <a:schemeClr val="tx1"/>
                </a:solidFill>
                <a:effectLst/>
                <a:latin typeface="+mn-lt"/>
                <a:ea typeface="+mn-ea"/>
                <a:cs typeface="+mn-cs"/>
              </a:rPr>
              <a:t> that total data offload to Wi-Fi will increase from 74% to 79%. EPA:93% indoors (87% in buildings and 6% in cars).</a:t>
            </a:r>
          </a:p>
        </p:txBody>
      </p:sp>
      <p:sp>
        <p:nvSpPr>
          <p:cNvPr id="4" name="Slide Number Placeholder 3"/>
          <p:cNvSpPr>
            <a:spLocks noGrp="1"/>
          </p:cNvSpPr>
          <p:nvPr>
            <p:ph type="sldNum" sz="quarter" idx="5"/>
          </p:nvPr>
        </p:nvSpPr>
        <p:spPr/>
        <p:txBody>
          <a:bodyPr/>
          <a:lstStyle/>
          <a:p>
            <a:fld id="{F85138CF-F3BD-E545-9D53-74515783CC7D}" type="slidenum">
              <a:rPr lang="en-US" smtClean="0"/>
              <a:t>3</a:t>
            </a:fld>
            <a:endParaRPr lang="en-US"/>
          </a:p>
        </p:txBody>
      </p:sp>
    </p:spTree>
    <p:extLst>
      <p:ext uri="{BB962C8B-B14F-4D97-AF65-F5344CB8AC3E}">
        <p14:creationId xmlns:p14="http://schemas.microsoft.com/office/powerpoint/2010/main" val="244346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Estimates + Cisco Estimates on the Amount and Percentage share steadily climbing.</a:t>
            </a:r>
          </a:p>
        </p:txBody>
      </p:sp>
      <p:sp>
        <p:nvSpPr>
          <p:cNvPr id="4" name="Slide Number Placeholder 3"/>
          <p:cNvSpPr>
            <a:spLocks noGrp="1"/>
          </p:cNvSpPr>
          <p:nvPr>
            <p:ph type="sldNum" sz="quarter" idx="5"/>
          </p:nvPr>
        </p:nvSpPr>
        <p:spPr/>
        <p:txBody>
          <a:bodyPr/>
          <a:lstStyle/>
          <a:p>
            <a:fld id="{F85138CF-F3BD-E545-9D53-74515783CC7D}" type="slidenum">
              <a:rPr lang="en-US" smtClean="0"/>
              <a:t>6</a:t>
            </a:fld>
            <a:endParaRPr lang="en-US"/>
          </a:p>
        </p:txBody>
      </p:sp>
    </p:spTree>
    <p:extLst>
      <p:ext uri="{BB962C8B-B14F-4D97-AF65-F5344CB8AC3E}">
        <p14:creationId xmlns:p14="http://schemas.microsoft.com/office/powerpoint/2010/main" val="3751959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2323" y="925009"/>
            <a:ext cx="4113479" cy="1597605"/>
          </a:xfrm>
        </p:spPr>
        <p:txBody>
          <a:bodyPr anchor="t" anchorCtr="0"/>
          <a:lstStyle>
            <a:lvl1pPr>
              <a:lnSpc>
                <a:spcPts val="4000"/>
              </a:lnSpc>
              <a:defRPr sz="3500" cap="all" spc="-10">
                <a:solidFill>
                  <a:srgbClr val="000000"/>
                </a:solidFill>
              </a:defRPr>
            </a:lvl1pPr>
          </a:lstStyle>
          <a:p>
            <a:r>
              <a:rPr lang="en-US" dirty="0"/>
              <a:t>Presentation Title Goes Here</a:t>
            </a:r>
          </a:p>
        </p:txBody>
      </p:sp>
      <p:sp>
        <p:nvSpPr>
          <p:cNvPr id="3" name="Subtitle 2"/>
          <p:cNvSpPr>
            <a:spLocks noGrp="1"/>
          </p:cNvSpPr>
          <p:nvPr>
            <p:ph type="subTitle" idx="1" hasCustomPrompt="1"/>
          </p:nvPr>
        </p:nvSpPr>
        <p:spPr>
          <a:xfrm>
            <a:off x="1792324" y="2648213"/>
            <a:ext cx="4113478" cy="70899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Header Goes Here</a:t>
            </a:r>
          </a:p>
        </p:txBody>
      </p:sp>
      <p:sp>
        <p:nvSpPr>
          <p:cNvPr id="3" name="Text Placeholder 2"/>
          <p:cNvSpPr>
            <a:spLocks noGrp="1"/>
          </p:cNvSpPr>
          <p:nvPr>
            <p:ph type="body" idx="1" hasCustomPrompt="1"/>
          </p:nvPr>
        </p:nvSpPr>
        <p:spPr>
          <a:xfrm>
            <a:off x="850896" y="1307789"/>
            <a:ext cx="3469449" cy="323368"/>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4" name="Content Placeholder 3"/>
          <p:cNvSpPr>
            <a:spLocks noGrp="1"/>
          </p:cNvSpPr>
          <p:nvPr>
            <p:ph sz="half" idx="2"/>
          </p:nvPr>
        </p:nvSpPr>
        <p:spPr>
          <a:xfrm>
            <a:off x="850896" y="1744880"/>
            <a:ext cx="3469449" cy="2557563"/>
          </a:xfrm>
        </p:spPr>
        <p:txBody>
          <a:bodyPr/>
          <a:lstStyle>
            <a:lvl1pPr>
              <a:defRPr sz="1400" b="0"/>
            </a:lvl1pPr>
            <a:lvl2pPr>
              <a:defRPr sz="1400" b="0"/>
            </a:lvl2pPr>
            <a:lvl3pPr>
              <a:defRPr sz="1400" b="0"/>
            </a:lvl3pPr>
            <a:lvl4pPr>
              <a:defRPr sz="1400" b="0"/>
            </a:lvl4pPr>
            <a:lvl5pPr>
              <a:defRPr sz="1400" b="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710272" y="1307789"/>
            <a:ext cx="3472103" cy="323367"/>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6" name="Content Placeholder 5"/>
          <p:cNvSpPr>
            <a:spLocks noGrp="1"/>
          </p:cNvSpPr>
          <p:nvPr>
            <p:ph sz="quarter" idx="4"/>
          </p:nvPr>
        </p:nvSpPr>
        <p:spPr>
          <a:xfrm>
            <a:off x="4710272" y="1744880"/>
            <a:ext cx="3472103" cy="2557563"/>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9B1DCE9-579B-3546-BEDA-9A247B5B2D09}" type="datetimeFigureOut">
              <a:rPr lang="en-US" smtClean="0"/>
              <a:t>9/12/2019</a:t>
            </a:fld>
            <a:endParaRPr lang="en-US"/>
          </a:p>
        </p:txBody>
      </p:sp>
      <p:sp>
        <p:nvSpPr>
          <p:cNvPr id="8" name="Footer Placeholder 7"/>
          <p:cNvSpPr>
            <a:spLocks noGrp="1"/>
          </p:cNvSpPr>
          <p:nvPr>
            <p:ph type="ftr" sz="quarter" idx="11"/>
          </p:nvPr>
        </p:nvSpPr>
        <p:spPr/>
        <p:txBody>
          <a:bodyPr/>
          <a:lstStyle/>
          <a:p>
            <a:r>
              <a:rPr lang="en-US" dirty="0"/>
              <a:t>Telecommunications Industry Association</a:t>
            </a:r>
          </a:p>
        </p:txBody>
      </p:sp>
      <p:sp>
        <p:nvSpPr>
          <p:cNvPr id="9" name="Slide Number Placeholder 8"/>
          <p:cNvSpPr>
            <a:spLocks noGrp="1"/>
          </p:cNvSpPr>
          <p:nvPr>
            <p:ph type="sldNum" sz="quarter" idx="12"/>
          </p:nvPr>
        </p:nvSpPr>
        <p:spPr/>
        <p:txBody>
          <a:bodyPr/>
          <a:lstStyle/>
          <a:p>
            <a:fld id="{B8A306D6-2E1D-3740-B85E-E7D5F13AAF73}" type="slidenum">
              <a:rPr lang="en-US" smtClean="0"/>
              <a:t>‹#›</a:t>
            </a:fld>
            <a:endParaRPr lang="en-US"/>
          </a:p>
        </p:txBody>
      </p:sp>
      <p:grpSp>
        <p:nvGrpSpPr>
          <p:cNvPr id="10" name="Group 9"/>
          <p:cNvGrpSpPr/>
          <p:nvPr userDrawn="1"/>
        </p:nvGrpSpPr>
        <p:grpSpPr>
          <a:xfrm>
            <a:off x="829285" y="0"/>
            <a:ext cx="8295759" cy="5162454"/>
            <a:chOff x="829285" y="0"/>
            <a:chExt cx="8295759" cy="5162454"/>
          </a:xfrm>
        </p:grpSpPr>
        <p:cxnSp>
          <p:nvCxnSpPr>
            <p:cNvPr id="11" name="Elbow Connector 10"/>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099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0896" y="457872"/>
            <a:ext cx="7663104" cy="729611"/>
          </a:xfrm>
        </p:spPr>
        <p:txBody>
          <a:bodyPr/>
          <a:lstStyle>
            <a:lvl1pPr>
              <a:defRPr/>
            </a:lvl1pPr>
          </a:lstStyle>
          <a:p>
            <a:r>
              <a:rPr lang="en-US" dirty="0"/>
              <a:t>Header goes here</a:t>
            </a:r>
          </a:p>
        </p:txBody>
      </p:sp>
      <p:sp>
        <p:nvSpPr>
          <p:cNvPr id="4" name="Date Placeholder 3"/>
          <p:cNvSpPr>
            <a:spLocks noGrp="1"/>
          </p:cNvSpPr>
          <p:nvPr>
            <p:ph type="dt" sz="half" idx="10"/>
          </p:nvPr>
        </p:nvSpPr>
        <p:spPr/>
        <p:txBody>
          <a:bodyPr/>
          <a:lstStyle/>
          <a:p>
            <a:fld id="{F7474DF9-8330-234F-B19B-5CAEF4211862}" type="datetime1">
              <a:rPr lang="en-US" smtClean="0"/>
              <a:t>9/12/2019</a:t>
            </a:fld>
            <a:endParaRPr lang="en-US"/>
          </a:p>
        </p:txBody>
      </p:sp>
      <p:sp>
        <p:nvSpPr>
          <p:cNvPr id="5" name="Footer Placeholder 4"/>
          <p:cNvSpPr>
            <a:spLocks noGrp="1"/>
          </p:cNvSpPr>
          <p:nvPr>
            <p:ph type="ftr" sz="quarter" idx="11"/>
          </p:nvPr>
        </p:nvSpPr>
        <p:spPr/>
        <p:txBody>
          <a:bodyPr/>
          <a:lstStyle/>
          <a:p>
            <a:r>
              <a:rPr lang="en-US" dirty="0"/>
              <a:t>Telecommunications Industry Association</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grpSp>
        <p:nvGrpSpPr>
          <p:cNvPr id="7" name="Group 6"/>
          <p:cNvGrpSpPr/>
          <p:nvPr userDrawn="1"/>
        </p:nvGrpSpPr>
        <p:grpSpPr>
          <a:xfrm>
            <a:off x="829285" y="0"/>
            <a:ext cx="8295759" cy="5162454"/>
            <a:chOff x="829285" y="0"/>
            <a:chExt cx="8295759" cy="5162454"/>
          </a:xfrm>
        </p:grpSpPr>
        <p:cxnSp>
          <p:nvCxnSpPr>
            <p:cNvPr id="8" name="Elbow Connector 7"/>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2298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7474DF9-8330-234F-B19B-5CAEF4211862}" type="datetime1">
              <a:rPr lang="en-US" smtClean="0"/>
              <a:t>9/12/2019</a:t>
            </a:fld>
            <a:endParaRPr lang="en-US"/>
          </a:p>
        </p:txBody>
      </p:sp>
      <p:sp>
        <p:nvSpPr>
          <p:cNvPr id="5" name="Footer Placeholder 4"/>
          <p:cNvSpPr>
            <a:spLocks noGrp="1"/>
          </p:cNvSpPr>
          <p:nvPr>
            <p:ph type="ftr" sz="quarter" idx="11"/>
          </p:nvPr>
        </p:nvSpPr>
        <p:spPr/>
        <p:txBody>
          <a:bodyPr/>
          <a:lstStyle/>
          <a:p>
            <a:r>
              <a:rPr lang="en-US" dirty="0"/>
              <a:t>Telecommunications Industry Association</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grpSp>
        <p:nvGrpSpPr>
          <p:cNvPr id="7" name="Group 6"/>
          <p:cNvGrpSpPr/>
          <p:nvPr userDrawn="1"/>
        </p:nvGrpSpPr>
        <p:grpSpPr>
          <a:xfrm>
            <a:off x="829285" y="0"/>
            <a:ext cx="8295759" cy="5162454"/>
            <a:chOff x="829285" y="0"/>
            <a:chExt cx="8295759" cy="5162454"/>
          </a:xfrm>
        </p:grpSpPr>
        <p:cxnSp>
          <p:nvCxnSpPr>
            <p:cNvPr id="8" name="Elbow Connector 7"/>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1535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Graphic">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92707" y="1819552"/>
            <a:ext cx="2667993" cy="1686841"/>
          </a:xfrm>
        </p:spPr>
        <p:txBody>
          <a:bodyPr>
            <a:noAutofit/>
          </a:bodyPr>
          <a:lstStyle>
            <a:lvl1pPr marL="0" indent="0">
              <a:buNone/>
              <a:defRPr sz="140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Lorem ipsum dolor sit amet, consectetuer adipiscing elit, sed diam nonummy nibh euismod tincidunt ut laoreet dolore magna aliquam erat volutpat.</a:t>
            </a:r>
          </a:p>
        </p:txBody>
      </p:sp>
      <p:sp>
        <p:nvSpPr>
          <p:cNvPr id="4" name="Content Placeholder 3"/>
          <p:cNvSpPr>
            <a:spLocks noGrp="1"/>
          </p:cNvSpPr>
          <p:nvPr>
            <p:ph sz="half" idx="2"/>
          </p:nvPr>
        </p:nvSpPr>
        <p:spPr>
          <a:xfrm>
            <a:off x="3858744" y="559128"/>
            <a:ext cx="4747374" cy="3989707"/>
          </a:xfrm>
        </p:spPr>
        <p:txBody>
          <a:bodyPr>
            <a:noAutofit/>
          </a:bodyPr>
          <a:lstStyle>
            <a:lvl1pPr marL="0" indent="0">
              <a:buNone/>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5" name="Date Placeholder 4"/>
          <p:cNvSpPr>
            <a:spLocks noGrp="1"/>
          </p:cNvSpPr>
          <p:nvPr>
            <p:ph type="dt" sz="half" idx="10"/>
          </p:nvPr>
        </p:nvSpPr>
        <p:spPr/>
        <p:txBody>
          <a:bodyPr/>
          <a:lstStyle/>
          <a:p>
            <a:fld id="{3D371C45-5BB4-7D4F-BA28-3CEF0906E25B}" type="datetime1">
              <a:rPr lang="en-US" smtClean="0"/>
              <a:t>9/12/2019</a:t>
            </a:fld>
            <a:endParaRPr lang="en-US"/>
          </a:p>
        </p:txBody>
      </p:sp>
      <p:sp>
        <p:nvSpPr>
          <p:cNvPr id="6" name="Footer Placeholder 5"/>
          <p:cNvSpPr>
            <a:spLocks noGrp="1"/>
          </p:cNvSpPr>
          <p:nvPr>
            <p:ph type="ftr" sz="quarter" idx="11"/>
          </p:nvPr>
        </p:nvSpPr>
        <p:spPr/>
        <p:txBody>
          <a:bodyPr/>
          <a:lstStyle/>
          <a:p>
            <a:r>
              <a:rPr lang="en-US"/>
              <a:t>Telecommunications Industry Association</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11" name="Text Placeholder 10"/>
          <p:cNvSpPr>
            <a:spLocks noGrp="1"/>
          </p:cNvSpPr>
          <p:nvPr>
            <p:ph type="body" sz="quarter" idx="13" hasCustomPrompt="1"/>
          </p:nvPr>
        </p:nvSpPr>
        <p:spPr>
          <a:xfrm>
            <a:off x="392113" y="894121"/>
            <a:ext cx="2668587" cy="754832"/>
          </a:xfrm>
        </p:spPr>
        <p:txBody>
          <a:bodyPr/>
          <a:lstStyle>
            <a:lvl1pPr marL="0" indent="0">
              <a:lnSpc>
                <a:spcPct val="100000"/>
              </a:lnSpc>
              <a:buNone/>
              <a:defRPr sz="2300" b="1">
                <a:solidFill>
                  <a:schemeClr val="bg1"/>
                </a:solidFill>
              </a:defRPr>
            </a:lvl1pPr>
          </a:lstStyle>
          <a:p>
            <a:pPr lvl="0"/>
            <a:r>
              <a:rPr lang="en-US" dirty="0"/>
              <a:t>Subhead Goes Here</a:t>
            </a:r>
          </a:p>
        </p:txBody>
      </p:sp>
      <p:cxnSp>
        <p:nvCxnSpPr>
          <p:cNvPr id="8" name="Elbow Connector 7"/>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1344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Gree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5052" y="1384879"/>
            <a:ext cx="3472103"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D371C45-5BB4-7D4F-BA28-3CEF0906E25B}" type="datetime1">
              <a:rPr lang="en-US" smtClean="0"/>
              <a:t>9/12/2019</a:t>
            </a:fld>
            <a:endParaRPr lang="en-US"/>
          </a:p>
        </p:txBody>
      </p:sp>
      <p:sp>
        <p:nvSpPr>
          <p:cNvPr id="6" name="Footer Placeholder 5"/>
          <p:cNvSpPr>
            <a:spLocks noGrp="1"/>
          </p:cNvSpPr>
          <p:nvPr>
            <p:ph type="ftr" sz="quarter" idx="11"/>
          </p:nvPr>
        </p:nvSpPr>
        <p:spPr/>
        <p:txBody>
          <a:bodyPr/>
          <a:lstStyle/>
          <a:p>
            <a:r>
              <a:rPr lang="en-US"/>
              <a:t>Telecommunications Industry Association</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14" name="Text Placeholder 13"/>
          <p:cNvSpPr>
            <a:spLocks noGrp="1"/>
          </p:cNvSpPr>
          <p:nvPr>
            <p:ph type="body" sz="quarter" idx="13" hasCustomPrompt="1"/>
          </p:nvPr>
        </p:nvSpPr>
        <p:spPr>
          <a:xfrm>
            <a:off x="852488" y="1431493"/>
            <a:ext cx="3611562" cy="378563"/>
          </a:xfrm>
        </p:spPr>
        <p:txBody>
          <a:bodyPr/>
          <a:lstStyle>
            <a:lvl1pPr marL="0" indent="0">
              <a:buNone/>
              <a:defRPr sz="2300" b="1">
                <a:solidFill>
                  <a:schemeClr val="tx1"/>
                </a:solidFill>
              </a:defRPr>
            </a:lvl1pPr>
          </a:lstStyle>
          <a:p>
            <a:pPr lvl="0"/>
            <a:r>
              <a:rPr lang="en-US" dirty="0"/>
              <a:t>Subhead Goes Here</a:t>
            </a:r>
          </a:p>
        </p:txBody>
      </p:sp>
      <p:sp>
        <p:nvSpPr>
          <p:cNvPr id="16" name="Text Placeholder 15"/>
          <p:cNvSpPr>
            <a:spLocks noGrp="1"/>
          </p:cNvSpPr>
          <p:nvPr>
            <p:ph type="body" sz="quarter" idx="14" hasCustomPrompt="1"/>
          </p:nvPr>
        </p:nvSpPr>
        <p:spPr>
          <a:xfrm>
            <a:off x="852488" y="1866612"/>
            <a:ext cx="3308350" cy="2360015"/>
          </a:xfrm>
        </p:spPr>
        <p:txBody>
          <a:bodyPr/>
          <a:lstStyle>
            <a:lvl1pPr marL="0" indent="0">
              <a:buNone/>
              <a:defRPr>
                <a:solidFill>
                  <a:srgbClr val="1E354C"/>
                </a:solidFill>
              </a:defRPr>
            </a:lvl1pPr>
          </a:lstStyle>
          <a:p>
            <a:pPr lvl="0"/>
            <a:r>
              <a:rPr lang="en-US" dirty="0"/>
              <a:t>Lorem ipsum dolor sit amet, consectetuer adipiscing elit, sed diam nonummy nibh euismod tincidunt ut laoreet dolore magna aliquam erat volutpat. Ut wisi enim ad minim veniam, quis nostruad exerci tation ullamcorper suscipit lobortis nisl ut aliquip ex ea commodo consequat.</a:t>
            </a:r>
          </a:p>
        </p:txBody>
      </p:sp>
      <p:cxnSp>
        <p:nvCxnSpPr>
          <p:cNvPr id="8" name="Elbow Connector 7"/>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0181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Navy Blu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5052" y="1384879"/>
            <a:ext cx="3472103"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D371C45-5BB4-7D4F-BA28-3CEF0906E25B}" type="datetime1">
              <a:rPr lang="en-US" smtClean="0"/>
              <a:t>9/12/2019</a:t>
            </a:fld>
            <a:endParaRPr lang="en-US"/>
          </a:p>
        </p:txBody>
      </p:sp>
      <p:sp>
        <p:nvSpPr>
          <p:cNvPr id="6" name="Footer Placeholder 5"/>
          <p:cNvSpPr>
            <a:spLocks noGrp="1"/>
          </p:cNvSpPr>
          <p:nvPr>
            <p:ph type="ftr" sz="quarter" idx="11"/>
          </p:nvPr>
        </p:nvSpPr>
        <p:spPr/>
        <p:txBody>
          <a:bodyPr/>
          <a:lstStyle/>
          <a:p>
            <a:r>
              <a:rPr lang="en-US"/>
              <a:t>Telecommunications Industry Association</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14" name="Text Placeholder 13"/>
          <p:cNvSpPr>
            <a:spLocks noGrp="1"/>
          </p:cNvSpPr>
          <p:nvPr>
            <p:ph type="body" sz="quarter" idx="13" hasCustomPrompt="1"/>
          </p:nvPr>
        </p:nvSpPr>
        <p:spPr>
          <a:xfrm>
            <a:off x="852488" y="1431493"/>
            <a:ext cx="3611562" cy="378563"/>
          </a:xfrm>
        </p:spPr>
        <p:txBody>
          <a:bodyPr/>
          <a:lstStyle>
            <a:lvl1pPr marL="0" indent="0">
              <a:buNone/>
              <a:defRPr sz="2300" b="1">
                <a:solidFill>
                  <a:schemeClr val="bg1"/>
                </a:solidFill>
              </a:defRPr>
            </a:lvl1pPr>
          </a:lstStyle>
          <a:p>
            <a:pPr lvl="0"/>
            <a:r>
              <a:rPr lang="en-US" dirty="0"/>
              <a:t>Subhead Goes Here</a:t>
            </a:r>
          </a:p>
        </p:txBody>
      </p:sp>
      <p:sp>
        <p:nvSpPr>
          <p:cNvPr id="16" name="Text Placeholder 15"/>
          <p:cNvSpPr>
            <a:spLocks noGrp="1"/>
          </p:cNvSpPr>
          <p:nvPr>
            <p:ph type="body" sz="quarter" idx="14" hasCustomPrompt="1"/>
          </p:nvPr>
        </p:nvSpPr>
        <p:spPr>
          <a:xfrm>
            <a:off x="852488" y="1866612"/>
            <a:ext cx="3308350" cy="2360015"/>
          </a:xfrm>
        </p:spPr>
        <p:txBody>
          <a:bodyPr/>
          <a:lstStyle>
            <a:lvl1pPr marL="0" indent="0">
              <a:buNone/>
              <a:defRPr>
                <a:solidFill>
                  <a:srgbClr val="FFFFFF"/>
                </a:solidFill>
              </a:defRPr>
            </a:lvl1pPr>
          </a:lstStyle>
          <a:p>
            <a:pPr lvl="0"/>
            <a:r>
              <a:rPr lang="en-US" dirty="0"/>
              <a:t>Lorem ipsum dolor sit amet, consectetuer adipiscing elit, sed diam nonummy nibh euismod tincidunt ut laoreet dolore magna aliquam erat volutpat. Ut wisi enim ad minim veniam, quis nostruad exerci tation ullamcorper suscipit lobortis nisl ut aliquip ex ea commodo consequat.</a:t>
            </a:r>
          </a:p>
        </p:txBody>
      </p:sp>
      <p:cxnSp>
        <p:nvCxnSpPr>
          <p:cNvPr id="8" name="Elbow Connector 7"/>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1234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 or Divider Slide Teal">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6697" y="710757"/>
            <a:ext cx="5710606" cy="1827609"/>
          </a:xfrm>
        </p:spPr>
        <p:txBody>
          <a:bodyPr/>
          <a:lstStyle>
            <a:lvl1pPr algn="ctr">
              <a:defRPr sz="3500" baseline="0">
                <a:solidFill>
                  <a:srgbClr val="FFFFFF"/>
                </a:solidFill>
              </a:defRPr>
            </a:lvl1pPr>
          </a:lstStyle>
          <a:p>
            <a:r>
              <a:rPr lang="en-US" dirty="0"/>
              <a:t>Callout text goes here</a:t>
            </a:r>
          </a:p>
        </p:txBody>
      </p:sp>
      <p:sp>
        <p:nvSpPr>
          <p:cNvPr id="3" name="Content Placeholder 2"/>
          <p:cNvSpPr>
            <a:spLocks noGrp="1"/>
          </p:cNvSpPr>
          <p:nvPr>
            <p:ph sz="half" idx="1" hasCustomPrompt="1"/>
          </p:nvPr>
        </p:nvSpPr>
        <p:spPr>
          <a:xfrm>
            <a:off x="1716697" y="2724297"/>
            <a:ext cx="5710606" cy="1824539"/>
          </a:xfrm>
        </p:spPr>
        <p:txBody>
          <a:bodyPr>
            <a:noAutofit/>
          </a:bodyPr>
          <a:lstStyle>
            <a:lvl1pPr marL="0" indent="0" algn="ctr">
              <a:buNone/>
              <a:defRPr sz="1400" b="1">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Lorem ipsum dolor sit amet, consectetuer adipiscing elit, sed diam nonummy nibh euismod tincidunt ut laoreet dolore magna aliquam erat volutpat.</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264406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out or Divider Slide Gree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6697" y="710757"/>
            <a:ext cx="5710606" cy="1827609"/>
          </a:xfrm>
        </p:spPr>
        <p:txBody>
          <a:bodyPr/>
          <a:lstStyle>
            <a:lvl1pPr algn="ctr">
              <a:defRPr sz="3500" baseline="0">
                <a:solidFill>
                  <a:schemeClr val="tx1"/>
                </a:solidFill>
              </a:defRPr>
            </a:lvl1pPr>
          </a:lstStyle>
          <a:p>
            <a:r>
              <a:rPr lang="en-US" dirty="0"/>
              <a:t>Callout text goes here</a:t>
            </a:r>
          </a:p>
        </p:txBody>
      </p:sp>
      <p:sp>
        <p:nvSpPr>
          <p:cNvPr id="3" name="Content Placeholder 2"/>
          <p:cNvSpPr>
            <a:spLocks noGrp="1"/>
          </p:cNvSpPr>
          <p:nvPr>
            <p:ph sz="half" idx="1" hasCustomPrompt="1"/>
          </p:nvPr>
        </p:nvSpPr>
        <p:spPr>
          <a:xfrm>
            <a:off x="1716697" y="2724297"/>
            <a:ext cx="5710606" cy="1824539"/>
          </a:xfrm>
        </p:spPr>
        <p:txBody>
          <a:bodyPr>
            <a:noAutofit/>
          </a:bodyPr>
          <a:lstStyle>
            <a:lvl1pPr marL="0" indent="0" algn="ctr">
              <a:buNone/>
              <a:defRPr sz="1400" b="1">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467583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Call to Action Closing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56750" y="1323043"/>
            <a:ext cx="5316254" cy="1597605"/>
          </a:xfrm>
        </p:spPr>
        <p:txBody>
          <a:bodyPr anchor="t" anchorCtr="0"/>
          <a:lstStyle>
            <a:lvl1pPr>
              <a:lnSpc>
                <a:spcPts val="4000"/>
              </a:lnSpc>
              <a:defRPr sz="3500" cap="all" spc="-10">
                <a:solidFill>
                  <a:schemeClr val="bg1"/>
                </a:solidFill>
              </a:defRPr>
            </a:lvl1pPr>
          </a:lstStyle>
          <a:p>
            <a:r>
              <a:rPr lang="en-US" dirty="0"/>
              <a:t>Discover ways to get involved</a:t>
            </a:r>
          </a:p>
        </p:txBody>
      </p:sp>
      <p:sp>
        <p:nvSpPr>
          <p:cNvPr id="3" name="Subtitle 2"/>
          <p:cNvSpPr>
            <a:spLocks noGrp="1"/>
          </p:cNvSpPr>
          <p:nvPr>
            <p:ph type="subTitle" idx="1" hasCustomPrompt="1"/>
          </p:nvPr>
        </p:nvSpPr>
        <p:spPr>
          <a:xfrm>
            <a:off x="2256751" y="3391267"/>
            <a:ext cx="4113478" cy="708995"/>
          </a:xfrm>
        </p:spPr>
        <p:txBody>
          <a:bodyPr/>
          <a:lstStyle>
            <a:lvl1pPr marL="0" indent="0" algn="l">
              <a:buNone/>
              <a:defRPr sz="18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membership@tiaonline.org</a:t>
            </a:r>
            <a:endParaRPr lang="en-US" dirty="0"/>
          </a:p>
        </p:txBody>
      </p:sp>
    </p:spTree>
    <p:extLst>
      <p:ext uri="{BB962C8B-B14F-4D97-AF65-F5344CB8AC3E}">
        <p14:creationId xmlns:p14="http://schemas.microsoft.com/office/powerpoint/2010/main" val="2030586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Call to Action Closing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56750" y="1323043"/>
            <a:ext cx="5316254" cy="1597605"/>
          </a:xfrm>
        </p:spPr>
        <p:txBody>
          <a:bodyPr anchor="t" anchorCtr="0"/>
          <a:lstStyle>
            <a:lvl1pPr>
              <a:lnSpc>
                <a:spcPts val="4000"/>
              </a:lnSpc>
              <a:defRPr sz="3500" cap="all" spc="-10">
                <a:solidFill>
                  <a:schemeClr val="bg1"/>
                </a:solidFill>
              </a:defRPr>
            </a:lvl1pPr>
          </a:lstStyle>
          <a:p>
            <a:r>
              <a:rPr lang="en-US" dirty="0"/>
              <a:t>Discover ways to get involved</a:t>
            </a:r>
          </a:p>
        </p:txBody>
      </p:sp>
      <p:sp>
        <p:nvSpPr>
          <p:cNvPr id="3" name="Subtitle 2"/>
          <p:cNvSpPr>
            <a:spLocks noGrp="1"/>
          </p:cNvSpPr>
          <p:nvPr>
            <p:ph type="subTitle" idx="1" hasCustomPrompt="1"/>
          </p:nvPr>
        </p:nvSpPr>
        <p:spPr>
          <a:xfrm>
            <a:off x="2256751" y="3391267"/>
            <a:ext cx="4113478" cy="708995"/>
          </a:xfrm>
        </p:spPr>
        <p:txBody>
          <a:bodyPr/>
          <a:lstStyle>
            <a:lvl1pPr marL="0" indent="0" algn="l">
              <a:buNone/>
              <a:defRPr sz="18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membership@tiaonline.org</a:t>
            </a:r>
            <a:endParaRPr lang="en-US" dirty="0"/>
          </a:p>
        </p:txBody>
      </p:sp>
    </p:spTree>
    <p:extLst>
      <p:ext uri="{BB962C8B-B14F-4D97-AF65-F5344CB8AC3E}">
        <p14:creationId xmlns:p14="http://schemas.microsoft.com/office/powerpoint/2010/main" val="79719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Teal">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2323" y="925009"/>
            <a:ext cx="4113479" cy="1597605"/>
          </a:xfrm>
        </p:spPr>
        <p:txBody>
          <a:bodyPr anchor="t" anchorCtr="0"/>
          <a:lstStyle>
            <a:lvl1pPr>
              <a:lnSpc>
                <a:spcPts val="4000"/>
              </a:lnSpc>
              <a:defRPr sz="3500" cap="all" spc="-10">
                <a:solidFill>
                  <a:srgbClr val="000000"/>
                </a:solidFill>
              </a:defRPr>
            </a:lvl1pPr>
          </a:lstStyle>
          <a:p>
            <a:r>
              <a:rPr lang="en-US" dirty="0"/>
              <a:t>Presentation Title Goes Here</a:t>
            </a:r>
          </a:p>
        </p:txBody>
      </p:sp>
      <p:sp>
        <p:nvSpPr>
          <p:cNvPr id="3" name="Subtitle 2"/>
          <p:cNvSpPr>
            <a:spLocks noGrp="1"/>
          </p:cNvSpPr>
          <p:nvPr>
            <p:ph type="subTitle" idx="1" hasCustomPrompt="1"/>
          </p:nvPr>
        </p:nvSpPr>
        <p:spPr>
          <a:xfrm>
            <a:off x="1792324" y="2648213"/>
            <a:ext cx="4113478" cy="70899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Tree>
    <p:extLst>
      <p:ext uri="{BB962C8B-B14F-4D97-AF65-F5344CB8AC3E}">
        <p14:creationId xmlns:p14="http://schemas.microsoft.com/office/powerpoint/2010/main" val="3270770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0896" y="457872"/>
            <a:ext cx="7663104" cy="729611"/>
          </a:xfrm>
        </p:spPr>
        <p:txBody>
          <a:bodyPr/>
          <a:lstStyle>
            <a:lvl1pPr>
              <a:defRPr/>
            </a:lvl1pPr>
          </a:lstStyle>
          <a:p>
            <a:r>
              <a:rPr lang="en-US" dirty="0"/>
              <a:t>Header goes here</a:t>
            </a:r>
          </a:p>
        </p:txBody>
      </p:sp>
      <p:sp>
        <p:nvSpPr>
          <p:cNvPr id="3" name="Content Placeholder 2"/>
          <p:cNvSpPr>
            <a:spLocks noGrp="1"/>
          </p:cNvSpPr>
          <p:nvPr>
            <p:ph idx="1"/>
          </p:nvPr>
        </p:nvSpPr>
        <p:spPr>
          <a:xfrm>
            <a:off x="850897" y="1384879"/>
            <a:ext cx="6172378" cy="2971606"/>
          </a:xfrm>
        </p:spPr>
        <p:txBody>
          <a:bodyPr>
            <a:noAutofit/>
          </a:bodyPr>
          <a:lstStyle>
            <a:lvl1pPr>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474DF9-8330-234F-B19B-5CAEF4211862}" type="datetime1">
              <a:rPr lang="en-US" smtClean="0"/>
              <a:t>9/12/2019</a:t>
            </a:fld>
            <a:endParaRPr lang="en-US"/>
          </a:p>
        </p:txBody>
      </p:sp>
      <p:sp>
        <p:nvSpPr>
          <p:cNvPr id="5" name="Footer Placeholder 4"/>
          <p:cNvSpPr>
            <a:spLocks noGrp="1"/>
          </p:cNvSpPr>
          <p:nvPr>
            <p:ph type="ftr" sz="quarter" idx="11"/>
          </p:nvPr>
        </p:nvSpPr>
        <p:spPr/>
        <p:txBody>
          <a:bodyPr/>
          <a:lstStyle/>
          <a:p>
            <a:r>
              <a:rPr lang="en-US" dirty="0"/>
              <a:t>Telecommunications Industry Association</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cxnSp>
        <p:nvCxnSpPr>
          <p:cNvPr id="7" name="Elbow Connector 6"/>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241" y="409390"/>
            <a:ext cx="7334134" cy="780081"/>
          </a:xfrm>
        </p:spPr>
        <p:txBody>
          <a:bodyPr/>
          <a:lstStyle/>
          <a:p>
            <a:r>
              <a:rPr lang="en-US" dirty="0"/>
              <a:t>Header Goes Here</a:t>
            </a:r>
          </a:p>
        </p:txBody>
      </p:sp>
      <p:sp>
        <p:nvSpPr>
          <p:cNvPr id="3" name="Content Placeholder 2"/>
          <p:cNvSpPr>
            <a:spLocks noGrp="1"/>
          </p:cNvSpPr>
          <p:nvPr>
            <p:ph sz="half" idx="1"/>
          </p:nvPr>
        </p:nvSpPr>
        <p:spPr>
          <a:xfrm>
            <a:off x="848241" y="1384879"/>
            <a:ext cx="3472104"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0272" y="1384879"/>
            <a:ext cx="3472103"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D371C45-5BB4-7D4F-BA28-3CEF0906E25B}" type="datetime1">
              <a:rPr lang="en-US" smtClean="0"/>
              <a:t>9/12/2019</a:t>
            </a:fld>
            <a:endParaRPr lang="en-US"/>
          </a:p>
        </p:txBody>
      </p:sp>
      <p:sp>
        <p:nvSpPr>
          <p:cNvPr id="6" name="Footer Placeholder 5"/>
          <p:cNvSpPr>
            <a:spLocks noGrp="1"/>
          </p:cNvSpPr>
          <p:nvPr>
            <p:ph type="ftr" sz="quarter" idx="11"/>
          </p:nvPr>
        </p:nvSpPr>
        <p:spPr/>
        <p:txBody>
          <a:bodyPr/>
          <a:lstStyle/>
          <a:p>
            <a:r>
              <a:rPr lang="en-US" dirty="0"/>
              <a:t>Telecommunications Industry Association</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cxnSp>
        <p:nvCxnSpPr>
          <p:cNvPr id="11" name="Elbow Connector 10"/>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Header Goes Here</a:t>
            </a:r>
          </a:p>
        </p:txBody>
      </p:sp>
      <p:sp>
        <p:nvSpPr>
          <p:cNvPr id="3" name="Text Placeholder 2"/>
          <p:cNvSpPr>
            <a:spLocks noGrp="1"/>
          </p:cNvSpPr>
          <p:nvPr>
            <p:ph type="body" idx="1" hasCustomPrompt="1"/>
          </p:nvPr>
        </p:nvSpPr>
        <p:spPr>
          <a:xfrm>
            <a:off x="850896" y="1307789"/>
            <a:ext cx="3469449" cy="323368"/>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4" name="Content Placeholder 3"/>
          <p:cNvSpPr>
            <a:spLocks noGrp="1"/>
          </p:cNvSpPr>
          <p:nvPr>
            <p:ph sz="half" idx="2"/>
          </p:nvPr>
        </p:nvSpPr>
        <p:spPr>
          <a:xfrm>
            <a:off x="850896" y="1744880"/>
            <a:ext cx="3469449" cy="2557563"/>
          </a:xfrm>
        </p:spPr>
        <p:txBody>
          <a:bodyPr/>
          <a:lstStyle>
            <a:lvl1pPr>
              <a:defRPr sz="1400" b="0"/>
            </a:lvl1pPr>
            <a:lvl2pPr>
              <a:defRPr sz="1400" b="0"/>
            </a:lvl2pPr>
            <a:lvl3pPr>
              <a:defRPr sz="1400" b="0"/>
            </a:lvl3pPr>
            <a:lvl4pPr>
              <a:defRPr sz="1400" b="0"/>
            </a:lvl4pPr>
            <a:lvl5pPr>
              <a:defRPr sz="1400" b="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710272" y="1307789"/>
            <a:ext cx="3472103" cy="323367"/>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6" name="Content Placeholder 5"/>
          <p:cNvSpPr>
            <a:spLocks noGrp="1"/>
          </p:cNvSpPr>
          <p:nvPr>
            <p:ph sz="quarter" idx="4"/>
          </p:nvPr>
        </p:nvSpPr>
        <p:spPr>
          <a:xfrm>
            <a:off x="4710272" y="1744880"/>
            <a:ext cx="3472103" cy="2557563"/>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9B1DCE9-579B-3546-BEDA-9A247B5B2D09}" type="datetimeFigureOut">
              <a:rPr lang="en-US" smtClean="0"/>
              <a:t>9/12/2019</a:t>
            </a:fld>
            <a:endParaRPr lang="en-US"/>
          </a:p>
        </p:txBody>
      </p:sp>
      <p:sp>
        <p:nvSpPr>
          <p:cNvPr id="8" name="Footer Placeholder 7"/>
          <p:cNvSpPr>
            <a:spLocks noGrp="1"/>
          </p:cNvSpPr>
          <p:nvPr>
            <p:ph type="ftr" sz="quarter" idx="11"/>
          </p:nvPr>
        </p:nvSpPr>
        <p:spPr/>
        <p:txBody>
          <a:bodyPr/>
          <a:lstStyle/>
          <a:p>
            <a:r>
              <a:rPr lang="en-US" dirty="0"/>
              <a:t>Telecommunications Industry Association</a:t>
            </a:r>
          </a:p>
        </p:txBody>
      </p:sp>
      <p:sp>
        <p:nvSpPr>
          <p:cNvPr id="9" name="Slide Number Placeholder 8"/>
          <p:cNvSpPr>
            <a:spLocks noGrp="1"/>
          </p:cNvSpPr>
          <p:nvPr>
            <p:ph type="sldNum" sz="quarter" idx="12"/>
          </p:nvPr>
        </p:nvSpPr>
        <p:spPr/>
        <p:txBody>
          <a:bodyPr/>
          <a:lstStyle/>
          <a:p>
            <a:fld id="{B8A306D6-2E1D-3740-B85E-E7D5F13AAF73}" type="slidenum">
              <a:rPr lang="en-US" smtClean="0"/>
              <a:t>‹#›</a:t>
            </a:fld>
            <a:endParaRPr lang="en-US"/>
          </a:p>
        </p:txBody>
      </p:sp>
      <p:cxnSp>
        <p:nvCxnSpPr>
          <p:cNvPr id="10" name="Elbow Connector 9"/>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35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0896" y="457872"/>
            <a:ext cx="7663104" cy="729611"/>
          </a:xfrm>
        </p:spPr>
        <p:txBody>
          <a:bodyPr/>
          <a:lstStyle>
            <a:lvl1pPr>
              <a:defRPr/>
            </a:lvl1pPr>
          </a:lstStyle>
          <a:p>
            <a:r>
              <a:rPr lang="en-US" dirty="0"/>
              <a:t>Header goes here</a:t>
            </a:r>
          </a:p>
        </p:txBody>
      </p:sp>
      <p:sp>
        <p:nvSpPr>
          <p:cNvPr id="4" name="Date Placeholder 3"/>
          <p:cNvSpPr>
            <a:spLocks noGrp="1"/>
          </p:cNvSpPr>
          <p:nvPr>
            <p:ph type="dt" sz="half" idx="10"/>
          </p:nvPr>
        </p:nvSpPr>
        <p:spPr/>
        <p:txBody>
          <a:bodyPr/>
          <a:lstStyle/>
          <a:p>
            <a:fld id="{F7474DF9-8330-234F-B19B-5CAEF4211862}" type="datetime1">
              <a:rPr lang="en-US" smtClean="0"/>
              <a:t>9/12/2019</a:t>
            </a:fld>
            <a:endParaRPr lang="en-US"/>
          </a:p>
        </p:txBody>
      </p:sp>
      <p:sp>
        <p:nvSpPr>
          <p:cNvPr id="5" name="Footer Placeholder 4"/>
          <p:cNvSpPr>
            <a:spLocks noGrp="1"/>
          </p:cNvSpPr>
          <p:nvPr>
            <p:ph type="ftr" sz="quarter" idx="11"/>
          </p:nvPr>
        </p:nvSpPr>
        <p:spPr/>
        <p:txBody>
          <a:bodyPr/>
          <a:lstStyle/>
          <a:p>
            <a:r>
              <a:rPr lang="en-US" dirty="0"/>
              <a:t>Telecommunications Industry Association</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cxnSp>
        <p:nvCxnSpPr>
          <p:cNvPr id="7" name="Elbow Connector 6"/>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45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7474DF9-8330-234F-B19B-5CAEF4211862}" type="datetime1">
              <a:rPr lang="en-US" smtClean="0"/>
              <a:t>9/12/2019</a:t>
            </a:fld>
            <a:endParaRPr lang="en-US"/>
          </a:p>
        </p:txBody>
      </p:sp>
      <p:sp>
        <p:nvSpPr>
          <p:cNvPr id="5" name="Footer Placeholder 4"/>
          <p:cNvSpPr>
            <a:spLocks noGrp="1"/>
          </p:cNvSpPr>
          <p:nvPr>
            <p:ph type="ftr" sz="quarter" idx="11"/>
          </p:nvPr>
        </p:nvSpPr>
        <p:spPr/>
        <p:txBody>
          <a:bodyPr/>
          <a:lstStyle/>
          <a:p>
            <a:r>
              <a:rPr lang="en-US" dirty="0"/>
              <a:t>Telecommunications Industry Association</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cxnSp>
        <p:nvCxnSpPr>
          <p:cNvPr id="7" name="Elbow Connector 6"/>
          <p:cNvCxnSpPr/>
          <p:nvPr userDrawn="1"/>
        </p:nvCxnSpPr>
        <p:spPr>
          <a:xfrm>
            <a:off x="829285" y="18954"/>
            <a:ext cx="8295759" cy="5143500"/>
          </a:xfrm>
          <a:prstGeom prst="bentConnector3">
            <a:avLst>
              <a:gd name="adj1" fmla="val 100043"/>
            </a:avLst>
          </a:prstGeom>
          <a:ln w="76200" cmpd="sng">
            <a:solidFill>
              <a:srgbClr val="1EA0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789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0896" y="457872"/>
            <a:ext cx="7663104" cy="729611"/>
          </a:xfrm>
        </p:spPr>
        <p:txBody>
          <a:bodyPr/>
          <a:lstStyle>
            <a:lvl1pPr>
              <a:defRPr/>
            </a:lvl1pPr>
          </a:lstStyle>
          <a:p>
            <a:r>
              <a:rPr lang="en-US" dirty="0"/>
              <a:t>Header goes here</a:t>
            </a:r>
          </a:p>
        </p:txBody>
      </p:sp>
      <p:sp>
        <p:nvSpPr>
          <p:cNvPr id="3" name="Content Placeholder 2"/>
          <p:cNvSpPr>
            <a:spLocks noGrp="1"/>
          </p:cNvSpPr>
          <p:nvPr>
            <p:ph idx="1"/>
          </p:nvPr>
        </p:nvSpPr>
        <p:spPr>
          <a:xfrm>
            <a:off x="850897" y="1384879"/>
            <a:ext cx="6172378" cy="2971606"/>
          </a:xfrm>
        </p:spPr>
        <p:txBody>
          <a:bodyPr>
            <a:noAutofit/>
          </a:bodyPr>
          <a:lstStyle>
            <a:lvl1pPr>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474DF9-8330-234F-B19B-5CAEF4211862}" type="datetime1">
              <a:rPr lang="en-US" smtClean="0"/>
              <a:t>9/12/2019</a:t>
            </a:fld>
            <a:endParaRPr lang="en-US"/>
          </a:p>
        </p:txBody>
      </p:sp>
      <p:sp>
        <p:nvSpPr>
          <p:cNvPr id="5" name="Footer Placeholder 4"/>
          <p:cNvSpPr>
            <a:spLocks noGrp="1"/>
          </p:cNvSpPr>
          <p:nvPr>
            <p:ph type="ftr" sz="quarter" idx="11"/>
          </p:nvPr>
        </p:nvSpPr>
        <p:spPr/>
        <p:txBody>
          <a:bodyPr/>
          <a:lstStyle/>
          <a:p>
            <a:r>
              <a:rPr lang="en-US" dirty="0"/>
              <a:t>Telecommunications Industry Association</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grpSp>
        <p:nvGrpSpPr>
          <p:cNvPr id="9" name="Group 8"/>
          <p:cNvGrpSpPr/>
          <p:nvPr userDrawn="1"/>
        </p:nvGrpSpPr>
        <p:grpSpPr>
          <a:xfrm>
            <a:off x="829285" y="0"/>
            <a:ext cx="8295759" cy="5162454"/>
            <a:chOff x="829285" y="0"/>
            <a:chExt cx="8295759" cy="5162454"/>
          </a:xfrm>
        </p:grpSpPr>
        <p:cxnSp>
          <p:nvCxnSpPr>
            <p:cNvPr id="7" name="Elbow Connector 6"/>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86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241" y="409390"/>
            <a:ext cx="7334134" cy="780081"/>
          </a:xfrm>
          <a:ln>
            <a:noFill/>
          </a:ln>
        </p:spPr>
        <p:txBody>
          <a:bodyPr/>
          <a:lstStyle/>
          <a:p>
            <a:r>
              <a:rPr lang="en-US" dirty="0"/>
              <a:t>Header Goes Here</a:t>
            </a:r>
          </a:p>
        </p:txBody>
      </p:sp>
      <p:sp>
        <p:nvSpPr>
          <p:cNvPr id="3" name="Content Placeholder 2"/>
          <p:cNvSpPr>
            <a:spLocks noGrp="1"/>
          </p:cNvSpPr>
          <p:nvPr>
            <p:ph sz="half" idx="1"/>
          </p:nvPr>
        </p:nvSpPr>
        <p:spPr>
          <a:xfrm>
            <a:off x="848241" y="1384879"/>
            <a:ext cx="3472104"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0272" y="1384879"/>
            <a:ext cx="3472103" cy="2971606"/>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D371C45-5BB4-7D4F-BA28-3CEF0906E25B}" type="datetime1">
              <a:rPr lang="en-US" smtClean="0"/>
              <a:t>9/12/2019</a:t>
            </a:fld>
            <a:endParaRPr lang="en-US"/>
          </a:p>
        </p:txBody>
      </p:sp>
      <p:sp>
        <p:nvSpPr>
          <p:cNvPr id="6" name="Footer Placeholder 5"/>
          <p:cNvSpPr>
            <a:spLocks noGrp="1"/>
          </p:cNvSpPr>
          <p:nvPr>
            <p:ph type="ftr" sz="quarter" idx="11"/>
          </p:nvPr>
        </p:nvSpPr>
        <p:spPr/>
        <p:txBody>
          <a:bodyPr/>
          <a:lstStyle/>
          <a:p>
            <a:r>
              <a:rPr lang="en-US"/>
              <a:t>Telecommunications Industry Association</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grpSp>
        <p:nvGrpSpPr>
          <p:cNvPr id="8" name="Group 7"/>
          <p:cNvGrpSpPr/>
          <p:nvPr userDrawn="1"/>
        </p:nvGrpSpPr>
        <p:grpSpPr>
          <a:xfrm>
            <a:off x="829285" y="0"/>
            <a:ext cx="8295759" cy="5162454"/>
            <a:chOff x="829285" y="0"/>
            <a:chExt cx="8295759" cy="5162454"/>
          </a:xfrm>
        </p:grpSpPr>
        <p:cxnSp>
          <p:nvCxnSpPr>
            <p:cNvPr id="9" name="Elbow Connector 8"/>
            <p:cNvCxnSpPr/>
            <p:nvPr userDrawn="1"/>
          </p:nvCxnSpPr>
          <p:spPr>
            <a:xfrm>
              <a:off x="829285" y="18954"/>
              <a:ext cx="8295759" cy="5143500"/>
            </a:xfrm>
            <a:prstGeom prst="bentConnector3">
              <a:avLst>
                <a:gd name="adj1" fmla="val 100043"/>
              </a:avLst>
            </a:prstGeom>
            <a:ln w="76200" cmpd="sng">
              <a:solidFill>
                <a:srgbClr val="E74F3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5165566" y="0"/>
              <a:ext cx="3959478" cy="1990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3774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0896" y="457872"/>
            <a:ext cx="7663104" cy="729611"/>
          </a:xfrm>
          <a:prstGeom prst="rect">
            <a:avLst/>
          </a:prstGeom>
        </p:spPr>
        <p:txBody>
          <a:bodyPr vert="horz" lIns="0" tIns="0" rIns="0" bIns="0" rtlCol="0" anchor="b" anchorCtr="0">
            <a:noAutofit/>
          </a:bodyPr>
          <a:lstStyle/>
          <a:p>
            <a:r>
              <a:rPr lang="en-US" dirty="0"/>
              <a:t>Header Goes Here</a:t>
            </a:r>
          </a:p>
        </p:txBody>
      </p:sp>
      <p:sp>
        <p:nvSpPr>
          <p:cNvPr id="3" name="Text Placeholder 2"/>
          <p:cNvSpPr>
            <a:spLocks noGrp="1"/>
          </p:cNvSpPr>
          <p:nvPr>
            <p:ph type="body" idx="1"/>
          </p:nvPr>
        </p:nvSpPr>
        <p:spPr>
          <a:xfrm>
            <a:off x="850898" y="1384879"/>
            <a:ext cx="6172376" cy="297160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60678" y="4727203"/>
            <a:ext cx="422644" cy="273844"/>
          </a:xfrm>
          <a:prstGeom prst="rect">
            <a:avLst/>
          </a:prstGeom>
        </p:spPr>
        <p:txBody>
          <a:bodyPr vert="horz" lIns="0" tIns="0" rIns="0" bIns="0" rtlCol="0" anchor="ctr"/>
          <a:lstStyle>
            <a:lvl1pPr algn="ctr">
              <a:defRPr sz="700">
                <a:solidFill>
                  <a:schemeClr val="tx1">
                    <a:tint val="75000"/>
                  </a:schemeClr>
                </a:solidFill>
                <a:latin typeface="Arial"/>
              </a:defRPr>
            </a:lvl1pPr>
          </a:lstStyle>
          <a:p>
            <a:fld id="{B77DF602-3B6C-B94A-802F-CBECAE51558F}" type="datetime1">
              <a:rPr lang="en-US" smtClean="0"/>
              <a:pPr/>
              <a:t>9/12/2019</a:t>
            </a:fld>
            <a:endParaRPr lang="en-US" dirty="0"/>
          </a:p>
        </p:txBody>
      </p:sp>
      <p:sp>
        <p:nvSpPr>
          <p:cNvPr id="5" name="Footer Placeholder 4"/>
          <p:cNvSpPr>
            <a:spLocks noGrp="1"/>
          </p:cNvSpPr>
          <p:nvPr>
            <p:ph type="ftr" sz="quarter" idx="3"/>
          </p:nvPr>
        </p:nvSpPr>
        <p:spPr>
          <a:xfrm>
            <a:off x="963143" y="4727203"/>
            <a:ext cx="2895600" cy="273844"/>
          </a:xfrm>
          <a:prstGeom prst="rect">
            <a:avLst/>
          </a:prstGeom>
        </p:spPr>
        <p:txBody>
          <a:bodyPr vert="horz" lIns="0" tIns="0" rIns="0" bIns="0" rtlCol="0" anchor="ctr"/>
          <a:lstStyle>
            <a:lvl1pPr algn="l">
              <a:defRPr sz="700">
                <a:solidFill>
                  <a:schemeClr val="tx1">
                    <a:tint val="75000"/>
                  </a:schemeClr>
                </a:solidFill>
                <a:latin typeface="Arial"/>
              </a:defRPr>
            </a:lvl1pPr>
          </a:lstStyle>
          <a:p>
            <a:r>
              <a:rPr lang="en-US"/>
              <a:t>Telecommunications Industry Association</a:t>
            </a:r>
            <a:endParaRPr lang="en-US" dirty="0"/>
          </a:p>
        </p:txBody>
      </p:sp>
      <p:sp>
        <p:nvSpPr>
          <p:cNvPr id="6" name="Slide Number Placeholder 5"/>
          <p:cNvSpPr>
            <a:spLocks noGrp="1"/>
          </p:cNvSpPr>
          <p:nvPr>
            <p:ph type="sldNum" sz="quarter" idx="4"/>
          </p:nvPr>
        </p:nvSpPr>
        <p:spPr>
          <a:xfrm>
            <a:off x="301680" y="4733023"/>
            <a:ext cx="487884" cy="273844"/>
          </a:xfrm>
          <a:prstGeom prst="rect">
            <a:avLst/>
          </a:prstGeom>
        </p:spPr>
        <p:txBody>
          <a:bodyPr vert="horz" lIns="0" tIns="0" rIns="0" bIns="0" rtlCol="0" anchor="ctr"/>
          <a:lstStyle>
            <a:lvl1pPr algn="r">
              <a:defRPr sz="700" b="0" i="0" baseline="0">
                <a:solidFill>
                  <a:schemeClr val="tx1">
                    <a:tint val="75000"/>
                  </a:schemeClr>
                </a:solidFill>
                <a:latin typeface="Aria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4" r:id="rId2"/>
    <p:sldLayoutId id="2147493457" r:id="rId3"/>
    <p:sldLayoutId id="2147493459" r:id="rId4"/>
    <p:sldLayoutId id="2147493478" r:id="rId5"/>
    <p:sldLayoutId id="2147493465" r:id="rId6"/>
    <p:sldLayoutId id="2147493466" r:id="rId7"/>
    <p:sldLayoutId id="2147493467" r:id="rId8"/>
    <p:sldLayoutId id="2147493468" r:id="rId9"/>
    <p:sldLayoutId id="2147493479" r:id="rId10"/>
    <p:sldLayoutId id="2147493469" r:id="rId11"/>
    <p:sldLayoutId id="2147493470" r:id="rId12"/>
    <p:sldLayoutId id="2147493471" r:id="rId13"/>
    <p:sldLayoutId id="2147493472" r:id="rId14"/>
    <p:sldLayoutId id="2147493480" r:id="rId15"/>
    <p:sldLayoutId id="2147493474" r:id="rId16"/>
    <p:sldLayoutId id="2147493475" r:id="rId17"/>
    <p:sldLayoutId id="2147493476" r:id="rId18"/>
    <p:sldLayoutId id="2147493477" r:id="rId19"/>
  </p:sldLayoutIdLst>
  <p:hf sldNum="0" hdr="0" dt="0"/>
  <p:txStyles>
    <p:titleStyle>
      <a:lvl1pPr algn="l" defTabSz="457200" rtl="0" eaLnBrk="1" latinLnBrk="0" hangingPunct="1">
        <a:spcBef>
          <a:spcPct val="0"/>
        </a:spcBef>
        <a:buNone/>
        <a:defRPr sz="2800" kern="1200" cap="all" baseline="0">
          <a:solidFill>
            <a:schemeClr val="tx1"/>
          </a:solidFill>
          <a:latin typeface="+mj-lt"/>
          <a:ea typeface="+mj-ea"/>
          <a:cs typeface="+mj-cs"/>
        </a:defRPr>
      </a:lvl1pPr>
    </p:titleStyle>
    <p:body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2323" y="855853"/>
            <a:ext cx="4113479" cy="1597605"/>
          </a:xfrm>
        </p:spPr>
        <p:txBody>
          <a:bodyPr/>
          <a:lstStyle/>
          <a:p>
            <a:r>
              <a:rPr lang="en-US" dirty="0"/>
              <a:t>US-INDIA SSCP</a:t>
            </a:r>
            <a:br>
              <a:rPr lang="en-US" dirty="0"/>
            </a:br>
            <a:r>
              <a:rPr lang="en-US" b="1" dirty="0">
                <a:solidFill>
                  <a:srgbClr val="FFFFFF"/>
                </a:solidFill>
              </a:rPr>
              <a:t>5G Roadmap &amp;</a:t>
            </a:r>
            <a:br>
              <a:rPr lang="en-US" b="1" dirty="0">
                <a:solidFill>
                  <a:srgbClr val="FFFFFF"/>
                </a:solidFill>
              </a:rPr>
            </a:br>
            <a:r>
              <a:rPr lang="en-US" b="1" dirty="0">
                <a:solidFill>
                  <a:srgbClr val="FFFFFF"/>
                </a:solidFill>
              </a:rPr>
              <a:t>Standards Activities</a:t>
            </a:r>
          </a:p>
        </p:txBody>
      </p:sp>
      <p:sp>
        <p:nvSpPr>
          <p:cNvPr id="3" name="Subtitle 2"/>
          <p:cNvSpPr>
            <a:spLocks noGrp="1"/>
          </p:cNvSpPr>
          <p:nvPr>
            <p:ph type="subTitle" idx="1"/>
          </p:nvPr>
        </p:nvSpPr>
        <p:spPr>
          <a:xfrm>
            <a:off x="1792324" y="2901786"/>
            <a:ext cx="4113478" cy="708995"/>
          </a:xfrm>
        </p:spPr>
        <p:txBody>
          <a:bodyPr/>
          <a:lstStyle/>
          <a:p>
            <a:endParaRPr lang="en-US" dirty="0"/>
          </a:p>
          <a:p>
            <a:r>
              <a:rPr lang="en-US" dirty="0"/>
              <a:t>David K. </a:t>
            </a:r>
            <a:r>
              <a:rPr lang="en-US" dirty="0" err="1"/>
              <a:t>Bain,TIA</a:t>
            </a:r>
            <a:r>
              <a:rPr lang="en-US" dirty="0"/>
              <a:t> VP, Standards</a:t>
            </a:r>
          </a:p>
        </p:txBody>
      </p:sp>
    </p:spTree>
    <p:extLst>
      <p:ext uri="{BB962C8B-B14F-4D97-AF65-F5344CB8AC3E}">
        <p14:creationId xmlns:p14="http://schemas.microsoft.com/office/powerpoint/2010/main" val="362002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Towers: ANSI / TIA 222H: Drones</a:t>
            </a:r>
          </a:p>
        </p:txBody>
      </p:sp>
      <p:sp>
        <p:nvSpPr>
          <p:cNvPr id="3" name="Content Placeholder 2"/>
          <p:cNvSpPr>
            <a:spLocks noGrp="1"/>
          </p:cNvSpPr>
          <p:nvPr>
            <p:ph sz="half"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a:t>Telecommunications Industry Association</a:t>
            </a:r>
          </a:p>
        </p:txBody>
      </p:sp>
      <p:sp>
        <p:nvSpPr>
          <p:cNvPr id="7" name="Content Placeholder 6">
            <a:extLst>
              <a:ext uri="{FF2B5EF4-FFF2-40B4-BE49-F238E27FC236}">
                <a16:creationId xmlns:a16="http://schemas.microsoft.com/office/drawing/2014/main" id="{B34D6654-BEF2-423E-B8A4-8BC57A90CBDE}"/>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951D37B0-077B-4E65-9FDF-BF83660E45BB}"/>
              </a:ext>
            </a:extLst>
          </p:cNvPr>
          <p:cNvPicPr>
            <a:picLocks noChangeAspect="1"/>
          </p:cNvPicPr>
          <p:nvPr/>
        </p:nvPicPr>
        <p:blipFill>
          <a:blip r:embed="rId2"/>
          <a:stretch>
            <a:fillRect/>
          </a:stretch>
        </p:blipFill>
        <p:spPr>
          <a:xfrm>
            <a:off x="770287" y="1264343"/>
            <a:ext cx="7879969" cy="3592835"/>
          </a:xfrm>
          <a:prstGeom prst="rect">
            <a:avLst/>
          </a:prstGeom>
        </p:spPr>
      </p:pic>
    </p:spTree>
    <p:extLst>
      <p:ext uri="{BB962C8B-B14F-4D97-AF65-F5344CB8AC3E}">
        <p14:creationId xmlns:p14="http://schemas.microsoft.com/office/powerpoint/2010/main" val="852370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Towers: ANSI / TIA 222H: DRONES!</a:t>
            </a:r>
          </a:p>
        </p:txBody>
      </p:sp>
      <p:sp>
        <p:nvSpPr>
          <p:cNvPr id="3" name="Content Placeholder 2"/>
          <p:cNvSpPr>
            <a:spLocks noGrp="1"/>
          </p:cNvSpPr>
          <p:nvPr>
            <p:ph sz="half" idx="1"/>
          </p:nvPr>
        </p:nvSpPr>
        <p:spPr/>
        <p:txBody>
          <a:bodyPr/>
          <a:lstStyle/>
          <a:p>
            <a:r>
              <a:rPr lang="en-US" sz="1800" b="1" dirty="0"/>
              <a:t>Bring down the cost of 5G</a:t>
            </a:r>
          </a:p>
          <a:p>
            <a:pPr lvl="1"/>
            <a:r>
              <a:rPr lang="en-US" sz="1800" b="1" dirty="0"/>
              <a:t>Reduce time to market</a:t>
            </a:r>
          </a:p>
          <a:p>
            <a:pPr lvl="1"/>
            <a:r>
              <a:rPr lang="en-US" sz="1800" b="1" dirty="0"/>
              <a:t>Reduce cost of servicing and inspection (mount analysis, mount map, structural analysis, TIA Inspection)</a:t>
            </a:r>
          </a:p>
          <a:p>
            <a:pPr lvl="1"/>
            <a:r>
              <a:rPr lang="en-US" sz="1800" b="1" dirty="0"/>
              <a:t>Reduce insurance</a:t>
            </a:r>
          </a:p>
          <a:p>
            <a:pPr lvl="1"/>
            <a:r>
              <a:rPr lang="en-US" sz="1800" b="1" dirty="0"/>
              <a:t>M&amp;A enabler</a:t>
            </a:r>
          </a:p>
          <a:p>
            <a:endParaRPr lang="en-US" dirty="0"/>
          </a:p>
        </p:txBody>
      </p:sp>
      <p:sp>
        <p:nvSpPr>
          <p:cNvPr id="4" name="Content Placeholder 3"/>
          <p:cNvSpPr>
            <a:spLocks noGrp="1"/>
          </p:cNvSpPr>
          <p:nvPr>
            <p:ph sz="half" idx="2"/>
          </p:nvPr>
        </p:nvSpPr>
        <p:spPr/>
        <p:txBody>
          <a:bodyPr/>
          <a:lstStyle/>
          <a:p>
            <a:r>
              <a:rPr lang="en-US" b="1" dirty="0"/>
              <a:t>WITH ONE DRONE FLIGHT (~75%):</a:t>
            </a:r>
          </a:p>
          <a:p>
            <a:pPr lvl="1"/>
            <a:r>
              <a:rPr lang="en-US" b="1" dirty="0"/>
              <a:t>3 image types: Points in a mesh cloud; 3D CAD; 2D</a:t>
            </a:r>
          </a:p>
          <a:p>
            <a:pPr lvl="1"/>
            <a:r>
              <a:rPr lang="en-US" b="1" dirty="0"/>
              <a:t>Automated structural analysis</a:t>
            </a:r>
          </a:p>
          <a:p>
            <a:pPr lvl="1"/>
            <a:r>
              <a:rPr lang="en-US" b="1" dirty="0"/>
              <a:t>TIA 222 inspections</a:t>
            </a:r>
          </a:p>
          <a:p>
            <a:pPr lvl="1"/>
            <a:r>
              <a:rPr lang="en-US" b="1" dirty="0"/>
              <a:t>Field operations and maintenance</a:t>
            </a:r>
          </a:p>
          <a:p>
            <a:pPr lvl="1"/>
            <a:r>
              <a:rPr lang="en-US" b="1" dirty="0"/>
              <a:t>Financial modeling; insurance costs; change detection </a:t>
            </a:r>
          </a:p>
          <a:p>
            <a:pPr lvl="1"/>
            <a:r>
              <a:rPr lang="en-US" b="1" dirty="0"/>
              <a:t>Beget detailed object management</a:t>
            </a:r>
          </a:p>
          <a:p>
            <a:pPr lvl="1"/>
            <a:endParaRPr lang="en-US" dirty="0"/>
          </a:p>
        </p:txBody>
      </p:sp>
      <p:sp>
        <p:nvSpPr>
          <p:cNvPr id="5" name="Footer Placeholder 4"/>
          <p:cNvSpPr>
            <a:spLocks noGrp="1"/>
          </p:cNvSpPr>
          <p:nvPr>
            <p:ph type="ftr" sz="quarter" idx="11"/>
          </p:nvPr>
        </p:nvSpPr>
        <p:spPr/>
        <p:txBody>
          <a:bodyPr/>
          <a:lstStyle/>
          <a:p>
            <a:r>
              <a:rPr lang="en-US"/>
              <a:t>Telecommunications Industry Association</a:t>
            </a:r>
          </a:p>
        </p:txBody>
      </p:sp>
    </p:spTree>
    <p:extLst>
      <p:ext uri="{BB962C8B-B14F-4D97-AF65-F5344CB8AC3E}">
        <p14:creationId xmlns:p14="http://schemas.microsoft.com/office/powerpoint/2010/main" val="3127641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Buildings / facilities &amp; Enterprises</a:t>
            </a:r>
          </a:p>
        </p:txBody>
      </p:sp>
      <p:sp>
        <p:nvSpPr>
          <p:cNvPr id="3" name="Content Placeholder 2"/>
          <p:cNvSpPr>
            <a:spLocks noGrp="1"/>
          </p:cNvSpPr>
          <p:nvPr>
            <p:ph sz="half" idx="1"/>
          </p:nvPr>
        </p:nvSpPr>
        <p:spPr/>
        <p:txBody>
          <a:bodyPr/>
          <a:lstStyle/>
          <a:p>
            <a:r>
              <a:rPr lang="en-US" dirty="0"/>
              <a:t>Datacenters represent roughly 20% of ICT infrastructure (the remaining 80% is in facilities)</a:t>
            </a:r>
          </a:p>
          <a:p>
            <a:r>
              <a:rPr lang="en-US" dirty="0"/>
              <a:t>ICT Lifecycle Management problem</a:t>
            </a:r>
          </a:p>
          <a:p>
            <a:pPr lvl="1"/>
            <a:r>
              <a:rPr lang="en-US" dirty="0"/>
              <a:t>Catastrophic ICT failures</a:t>
            </a:r>
          </a:p>
          <a:p>
            <a:pPr lvl="1"/>
            <a:r>
              <a:rPr lang="en-US" dirty="0"/>
              <a:t>Missed SLAs</a:t>
            </a:r>
          </a:p>
          <a:p>
            <a:pPr lvl="1"/>
            <a:r>
              <a:rPr lang="en-US" dirty="0"/>
              <a:t>Deeper issues than DR/BC</a:t>
            </a:r>
          </a:p>
          <a:p>
            <a:r>
              <a:rPr lang="en-US" dirty="0"/>
              <a:t>Caused by</a:t>
            </a:r>
          </a:p>
          <a:p>
            <a:pPr lvl="1"/>
            <a:r>
              <a:rPr lang="en-US" dirty="0"/>
              <a:t>Myopic C-suite / IT project practices</a:t>
            </a:r>
          </a:p>
          <a:p>
            <a:pPr lvl="1"/>
            <a:r>
              <a:rPr lang="en-US" dirty="0"/>
              <a:t>Acute since 2008 financial crisis</a:t>
            </a:r>
          </a:p>
        </p:txBody>
      </p:sp>
      <p:sp>
        <p:nvSpPr>
          <p:cNvPr id="4" name="Content Placeholder 3"/>
          <p:cNvSpPr>
            <a:spLocks noGrp="1"/>
          </p:cNvSpPr>
          <p:nvPr>
            <p:ph sz="half" idx="2"/>
          </p:nvPr>
        </p:nvSpPr>
        <p:spPr/>
        <p:txBody>
          <a:bodyPr/>
          <a:lstStyle/>
          <a:p>
            <a:r>
              <a:rPr lang="en-US" b="1" dirty="0"/>
              <a:t>TR-60 ICT Lifecycle Management </a:t>
            </a:r>
          </a:p>
          <a:p>
            <a:pPr lvl="1"/>
            <a:r>
              <a:rPr lang="en-US" dirty="0"/>
              <a:t>Provides </a:t>
            </a:r>
            <a:r>
              <a:rPr lang="en-US" dirty="0" err="1"/>
              <a:t>longterm</a:t>
            </a:r>
            <a:r>
              <a:rPr lang="en-US" dirty="0"/>
              <a:t> management framework</a:t>
            </a:r>
          </a:p>
          <a:p>
            <a:pPr lvl="1"/>
            <a:r>
              <a:rPr lang="en-US" dirty="0"/>
              <a:t>Overarching multiple standards and disciplines</a:t>
            </a:r>
          </a:p>
          <a:p>
            <a:pPr lvl="1"/>
            <a:r>
              <a:rPr lang="en-US" dirty="0"/>
              <a:t>Enabler of physical and cybersecurity</a:t>
            </a:r>
          </a:p>
          <a:p>
            <a:pPr lvl="1"/>
            <a:r>
              <a:rPr lang="en-US" dirty="0"/>
              <a:t>Led by IT thought leaders from vertical industries: banking, broadcasting, healthcare, hospitality	</a:t>
            </a:r>
          </a:p>
        </p:txBody>
      </p:sp>
      <p:sp>
        <p:nvSpPr>
          <p:cNvPr id="5" name="Footer Placeholder 4"/>
          <p:cNvSpPr>
            <a:spLocks noGrp="1"/>
          </p:cNvSpPr>
          <p:nvPr>
            <p:ph type="ftr" sz="quarter" idx="11"/>
          </p:nvPr>
        </p:nvSpPr>
        <p:spPr/>
        <p:txBody>
          <a:bodyPr/>
          <a:lstStyle/>
          <a:p>
            <a:r>
              <a:rPr lang="en-US"/>
              <a:t>Telecommunications Industry Association</a:t>
            </a:r>
          </a:p>
        </p:txBody>
      </p:sp>
    </p:spTree>
    <p:extLst>
      <p:ext uri="{BB962C8B-B14F-4D97-AF65-F5344CB8AC3E}">
        <p14:creationId xmlns:p14="http://schemas.microsoft.com/office/powerpoint/2010/main" val="83967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for 5g: 4g best practices</a:t>
            </a:r>
          </a:p>
        </p:txBody>
      </p:sp>
      <p:sp>
        <p:nvSpPr>
          <p:cNvPr id="4" name="Content Placeholder 3"/>
          <p:cNvSpPr>
            <a:spLocks noGrp="1"/>
          </p:cNvSpPr>
          <p:nvPr>
            <p:ph sz="half" idx="2"/>
          </p:nvPr>
        </p:nvSpPr>
        <p:spPr>
          <a:xfrm>
            <a:off x="850896" y="1459967"/>
            <a:ext cx="3469449" cy="1191026"/>
          </a:xfrm>
        </p:spPr>
        <p:txBody>
          <a:bodyPr/>
          <a:lstStyle/>
          <a:p>
            <a:r>
              <a:rPr lang="en-US" dirty="0"/>
              <a:t>Gradual process of a society coming to terms with new technology= </a:t>
            </a:r>
            <a:r>
              <a:rPr lang="en-US" b="1" dirty="0"/>
              <a:t>Culture Lag</a:t>
            </a:r>
          </a:p>
          <a:p>
            <a:r>
              <a:rPr lang="en-US" dirty="0"/>
              <a:t>Expansive risk taxonomy of smartphones: Addiction, kinetic, privacy, security, health threats from multiple vectors: occipital protuberances, RF, and …</a:t>
            </a:r>
          </a:p>
          <a:p>
            <a:r>
              <a:rPr lang="en-US" dirty="0"/>
              <a:t>LED (ocular, cognitive / behavioral, immunological)</a:t>
            </a:r>
          </a:p>
          <a:p>
            <a:r>
              <a:rPr lang="en-US" dirty="0"/>
              <a:t>4G and smartphones: LED risk and standards of IEC TC76?</a:t>
            </a:r>
          </a:p>
        </p:txBody>
      </p:sp>
      <p:sp>
        <p:nvSpPr>
          <p:cNvPr id="7" name="Footer Placeholder 6"/>
          <p:cNvSpPr>
            <a:spLocks noGrp="1"/>
          </p:cNvSpPr>
          <p:nvPr>
            <p:ph type="ftr" sz="quarter" idx="11"/>
          </p:nvPr>
        </p:nvSpPr>
        <p:spPr/>
        <p:txBody>
          <a:bodyPr/>
          <a:lstStyle/>
          <a:p>
            <a:r>
              <a:rPr lang="en-US"/>
              <a:t>Telecommunications Industry Association</a:t>
            </a:r>
            <a:endParaRPr lang="en-US" dirty="0"/>
          </a:p>
        </p:txBody>
      </p:sp>
      <p:pic>
        <p:nvPicPr>
          <p:cNvPr id="10" name="Picture 18">
            <a:extLst>
              <a:ext uri="{FF2B5EF4-FFF2-40B4-BE49-F238E27FC236}">
                <a16:creationId xmlns:a16="http://schemas.microsoft.com/office/drawing/2014/main" id="{6B442B93-0279-4E90-9B95-99C0933D0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945" y="1680295"/>
            <a:ext cx="4379899" cy="295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677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a:t>Telecommunications Industry Association</a:t>
            </a:r>
            <a:endParaRPr lang="en-US" dirty="0"/>
          </a:p>
        </p:txBody>
      </p:sp>
      <p:pic>
        <p:nvPicPr>
          <p:cNvPr id="2058" name="Picture 10">
            <a:extLst>
              <a:ext uri="{FF2B5EF4-FFF2-40B4-BE49-F238E27FC236}">
                <a16:creationId xmlns:a16="http://schemas.microsoft.com/office/drawing/2014/main" id="{9AE515FF-66B1-4270-AC00-5768AC17F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434" y="2412787"/>
            <a:ext cx="4947566" cy="20941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ED6B61A6-F62E-4056-A404-B23A7C330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355" y="3863573"/>
            <a:ext cx="2836329" cy="699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ACD4C2A-BCFF-4EE4-AE03-3BAE27E251B4}"/>
              </a:ext>
            </a:extLst>
          </p:cNvPr>
          <p:cNvSpPr/>
          <p:nvPr/>
        </p:nvSpPr>
        <p:spPr>
          <a:xfrm>
            <a:off x="3480867" y="142453"/>
            <a:ext cx="5490243" cy="3108543"/>
          </a:xfrm>
          <a:prstGeom prst="rect">
            <a:avLst/>
          </a:prstGeom>
        </p:spPr>
        <p:txBody>
          <a:bodyPr wrap="square">
            <a:spAutoFit/>
          </a:bodyPr>
          <a:lstStyle/>
          <a:p>
            <a:pPr marL="457200"/>
            <a:r>
              <a:rPr lang="en-US" sz="1400" b="1" u="sng" dirty="0">
                <a:solidFill>
                  <a:srgbClr val="000000"/>
                </a:solidFill>
                <a:latin typeface="Calibri" panose="020F0502020204030204" pitchFamily="34" charset="0"/>
              </a:rPr>
              <a:t>Depletion of Melatonin  - N-acetyl-5-methoxytryptamine</a:t>
            </a:r>
            <a:br>
              <a:rPr lang="en-US" sz="1400" dirty="0">
                <a:solidFill>
                  <a:srgbClr val="000000"/>
                </a:solidFill>
                <a:latin typeface="Calibri" panose="020F0502020204030204" pitchFamily="34" charset="0"/>
              </a:rPr>
            </a:br>
            <a:br>
              <a:rPr lang="en-US" sz="1400"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White light and any kind of light can suppress the secretion of melatonin, and Blue light does so more powerfully.</a:t>
            </a:r>
            <a:br>
              <a:rPr lang="en-US" sz="1400" dirty="0">
                <a:solidFill>
                  <a:srgbClr val="000000"/>
                </a:solidFill>
                <a:latin typeface="Calibri" panose="020F0502020204030204" pitchFamily="34" charset="0"/>
              </a:rPr>
            </a:br>
            <a:br>
              <a:rPr lang="en-US" sz="1400"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Blue light suppresses melatonin for about twice as long as the green light; it also shifts the circadian rhythms by twice as much.</a:t>
            </a:r>
            <a:br>
              <a:rPr lang="en-US" sz="1400" dirty="0">
                <a:solidFill>
                  <a:srgbClr val="000000"/>
                </a:solidFill>
                <a:latin typeface="Calibri" panose="020F0502020204030204" pitchFamily="34" charset="0"/>
              </a:rPr>
            </a:br>
            <a:br>
              <a:rPr lang="en-US" sz="1400"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Research shows that light at night may contribute to certain cancers, diabetes, heart disease, and obesity.  (Harvard Medical</a:t>
            </a:r>
            <a:br>
              <a:rPr lang="en-US" sz="1400" dirty="0">
                <a:solidFill>
                  <a:srgbClr val="000000"/>
                </a:solidFill>
                <a:latin typeface="Calibri" panose="020F0502020204030204" pitchFamily="34" charset="0"/>
              </a:rPr>
            </a:br>
            <a:br>
              <a:rPr lang="en-US" sz="1400" dirty="0">
                <a:solidFill>
                  <a:srgbClr val="000000"/>
                </a:solidFill>
                <a:latin typeface="Calibri" panose="020F0502020204030204" pitchFamily="34" charset="0"/>
              </a:rPr>
            </a:br>
            <a:endParaRPr lang="en-US" sz="1400" dirty="0"/>
          </a:p>
          <a:p>
            <a:br>
              <a:rPr lang="en-US" sz="1400" dirty="0"/>
            </a:br>
            <a:endParaRPr lang="en-US" sz="1400" dirty="0"/>
          </a:p>
        </p:txBody>
      </p:sp>
      <p:sp>
        <p:nvSpPr>
          <p:cNvPr id="23" name="Rectangle 22">
            <a:extLst>
              <a:ext uri="{FF2B5EF4-FFF2-40B4-BE49-F238E27FC236}">
                <a16:creationId xmlns:a16="http://schemas.microsoft.com/office/drawing/2014/main" id="{4DE36468-D642-41FE-AB22-24D5F17D1737}"/>
              </a:ext>
            </a:extLst>
          </p:cNvPr>
          <p:cNvSpPr/>
          <p:nvPr/>
        </p:nvSpPr>
        <p:spPr>
          <a:xfrm>
            <a:off x="194662" y="294853"/>
            <a:ext cx="3387438" cy="34163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457200"/>
            <a:r>
              <a:rPr lang="en-US" b="1" u="sng" dirty="0">
                <a:solidFill>
                  <a:srgbClr val="000000"/>
                </a:solidFill>
                <a:latin typeface="Calibri" panose="020F0502020204030204" pitchFamily="34" charset="0"/>
              </a:rPr>
              <a:t>LED Best Practices:</a:t>
            </a:r>
          </a:p>
          <a:p>
            <a:pPr marL="457200"/>
            <a:r>
              <a:rPr lang="en-US" b="1" dirty="0">
                <a:solidFill>
                  <a:srgbClr val="000000"/>
                </a:solidFill>
                <a:latin typeface="Calibri" panose="020F0502020204030204" pitchFamily="34" charset="0"/>
              </a:rPr>
              <a:t>Duration</a:t>
            </a:r>
          </a:p>
          <a:p>
            <a:pPr marL="457200"/>
            <a:r>
              <a:rPr lang="en-US" b="1" dirty="0">
                <a:solidFill>
                  <a:srgbClr val="000000"/>
                </a:solidFill>
                <a:latin typeface="Calibri" panose="020F0502020204030204" pitchFamily="34" charset="0"/>
              </a:rPr>
              <a:t>Distance </a:t>
            </a:r>
          </a:p>
          <a:p>
            <a:pPr marL="457200"/>
            <a:r>
              <a:rPr lang="en-US" b="1" dirty="0">
                <a:solidFill>
                  <a:srgbClr val="000000"/>
                </a:solidFill>
                <a:latin typeface="Calibri" panose="020F0502020204030204" pitchFamily="34" charset="0"/>
              </a:rPr>
              <a:t>Intensity</a:t>
            </a:r>
          </a:p>
          <a:p>
            <a:pPr marL="457200"/>
            <a:r>
              <a:rPr lang="en-US" b="1" dirty="0">
                <a:solidFill>
                  <a:srgbClr val="000000"/>
                </a:solidFill>
                <a:latin typeface="Calibri" panose="020F0502020204030204" pitchFamily="34" charset="0"/>
              </a:rPr>
              <a:t>Time of Day</a:t>
            </a:r>
          </a:p>
          <a:p>
            <a:pPr marL="457200"/>
            <a:r>
              <a:rPr lang="en-US" b="1" dirty="0">
                <a:solidFill>
                  <a:srgbClr val="000000"/>
                </a:solidFill>
                <a:latin typeface="Calibri" panose="020F0502020204030204" pitchFamily="34" charset="0"/>
              </a:rPr>
              <a:t>Ambient light</a:t>
            </a:r>
          </a:p>
          <a:p>
            <a:pPr marL="457200"/>
            <a:r>
              <a:rPr lang="en-US" b="1" dirty="0">
                <a:solidFill>
                  <a:srgbClr val="000000"/>
                </a:solidFill>
                <a:latin typeface="Calibri" panose="020F0502020204030204" pitchFamily="34" charset="0"/>
              </a:rPr>
              <a:t>Use risk mitigating tech</a:t>
            </a:r>
            <a:br>
              <a:rPr lang="en-US" dirty="0">
                <a:solidFill>
                  <a:srgbClr val="000000"/>
                </a:solidFill>
                <a:latin typeface="Calibri" panose="020F0502020204030204" pitchFamily="34" charset="0"/>
              </a:rPr>
            </a:br>
            <a:br>
              <a:rPr lang="en-US" dirty="0">
                <a:solidFill>
                  <a:srgbClr val="000000"/>
                </a:solidFill>
                <a:latin typeface="Calibri" panose="020F0502020204030204" pitchFamily="34" charset="0"/>
              </a:rPr>
            </a:br>
            <a:r>
              <a:rPr lang="en-US" dirty="0">
                <a:solidFill>
                  <a:srgbClr val="000000"/>
                </a:solidFill>
                <a:latin typeface="Calibri" panose="020F0502020204030204" pitchFamily="34" charset="0"/>
              </a:rPr>
              <a:t>…and 5 G promises to be more immersive, engaging, essential, transformative</a:t>
            </a:r>
            <a:endParaRPr lang="en-US" dirty="0"/>
          </a:p>
          <a:p>
            <a:endParaRPr lang="en-US" dirty="0"/>
          </a:p>
        </p:txBody>
      </p:sp>
    </p:spTree>
    <p:extLst>
      <p:ext uri="{BB962C8B-B14F-4D97-AF65-F5344CB8AC3E}">
        <p14:creationId xmlns:p14="http://schemas.microsoft.com/office/powerpoint/2010/main" val="245820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fill="hold"/>
                                        <p:tgtEl>
                                          <p:spTgt spid="2058"/>
                                        </p:tgtEl>
                                        <p:attrNameLst>
                                          <p:attrName>ppt_x</p:attrName>
                                        </p:attrNameLst>
                                      </p:cBhvr>
                                      <p:tavLst>
                                        <p:tav tm="0">
                                          <p:val>
                                            <p:strVal val="#ppt_x"/>
                                          </p:val>
                                        </p:tav>
                                        <p:tav tm="100000">
                                          <p:val>
                                            <p:strVal val="#ppt_x"/>
                                          </p:val>
                                        </p:tav>
                                      </p:tavLst>
                                    </p:anim>
                                    <p:anim calcmode="lin" valueType="num">
                                      <p:cBhvr additive="base">
                                        <p:cTn id="8"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60"/>
                                        </p:tgtEl>
                                        <p:attrNameLst>
                                          <p:attrName>style.visibility</p:attrName>
                                        </p:attrNameLst>
                                      </p:cBhvr>
                                      <p:to>
                                        <p:strVal val="visible"/>
                                      </p:to>
                                    </p:set>
                                    <p:anim calcmode="lin" valueType="num">
                                      <p:cBhvr additive="base">
                                        <p:cTn id="13" dur="500" fill="hold"/>
                                        <p:tgtEl>
                                          <p:spTgt spid="2060"/>
                                        </p:tgtEl>
                                        <p:attrNameLst>
                                          <p:attrName>ppt_x</p:attrName>
                                        </p:attrNameLst>
                                      </p:cBhvr>
                                      <p:tavLst>
                                        <p:tav tm="0">
                                          <p:val>
                                            <p:strVal val="#ppt_x"/>
                                          </p:val>
                                        </p:tav>
                                        <p:tav tm="100000">
                                          <p:val>
                                            <p:strVal val="#ppt_x"/>
                                          </p:val>
                                        </p:tav>
                                      </p:tavLst>
                                    </p:anim>
                                    <p:anim calcmode="lin" valueType="num">
                                      <p:cBhvr additive="base">
                                        <p:cTn id="14"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896" y="267141"/>
            <a:ext cx="7663104" cy="729611"/>
          </a:xfrm>
        </p:spPr>
        <p:txBody>
          <a:bodyPr/>
          <a:lstStyle/>
          <a:p>
            <a:r>
              <a:rPr lang="en-US" dirty="0"/>
              <a:t>Essential for 5g: 4g best practices</a:t>
            </a:r>
          </a:p>
        </p:txBody>
      </p:sp>
      <p:sp>
        <p:nvSpPr>
          <p:cNvPr id="3" name="Text Placeholder 2"/>
          <p:cNvSpPr>
            <a:spLocks noGrp="1"/>
          </p:cNvSpPr>
          <p:nvPr>
            <p:ph type="body" idx="1"/>
          </p:nvPr>
        </p:nvSpPr>
        <p:spPr>
          <a:xfrm>
            <a:off x="859285" y="1128335"/>
            <a:ext cx="7331479" cy="411030"/>
          </a:xfrm>
        </p:spPr>
        <p:txBody>
          <a:bodyPr/>
          <a:lstStyle/>
          <a:p>
            <a:r>
              <a:rPr lang="en-US" sz="2400" dirty="0"/>
              <a:t>Is indifference to tech ethics on the decline?</a:t>
            </a:r>
          </a:p>
        </p:txBody>
      </p:sp>
      <p:sp>
        <p:nvSpPr>
          <p:cNvPr id="4" name="Content Placeholder 3"/>
          <p:cNvSpPr>
            <a:spLocks noGrp="1"/>
          </p:cNvSpPr>
          <p:nvPr>
            <p:ph sz="half" idx="2"/>
          </p:nvPr>
        </p:nvSpPr>
        <p:spPr>
          <a:xfrm>
            <a:off x="850896" y="1744880"/>
            <a:ext cx="5608627" cy="2557563"/>
          </a:xfrm>
        </p:spPr>
        <p:txBody>
          <a:bodyPr/>
          <a:lstStyle/>
          <a:p>
            <a:r>
              <a:rPr lang="en-US" sz="2000" dirty="0"/>
              <a:t>Culture lag catching up</a:t>
            </a:r>
          </a:p>
          <a:p>
            <a:r>
              <a:rPr lang="en-US" sz="2000" dirty="0"/>
              <a:t>GSC-22 ethical developments</a:t>
            </a:r>
          </a:p>
          <a:p>
            <a:r>
              <a:rPr lang="en-US" sz="2000" dirty="0"/>
              <a:t>GDPR</a:t>
            </a:r>
          </a:p>
          <a:p>
            <a:r>
              <a:rPr lang="en-US" sz="2000" dirty="0"/>
              <a:t>Gorbachev Foundation</a:t>
            </a:r>
          </a:p>
          <a:p>
            <a:r>
              <a:rPr lang="en-US" sz="2000" dirty="0"/>
              <a:t>IEEE efforts around AI</a:t>
            </a:r>
          </a:p>
        </p:txBody>
      </p:sp>
      <p:sp>
        <p:nvSpPr>
          <p:cNvPr id="7" name="Footer Placeholder 6"/>
          <p:cNvSpPr>
            <a:spLocks noGrp="1"/>
          </p:cNvSpPr>
          <p:nvPr>
            <p:ph type="ftr" sz="quarter" idx="11"/>
          </p:nvPr>
        </p:nvSpPr>
        <p:spPr/>
        <p:txBody>
          <a:bodyPr/>
          <a:lstStyle/>
          <a:p>
            <a:r>
              <a:rPr lang="en-US"/>
              <a:t>Telecommunications Industry Association</a:t>
            </a:r>
            <a:endParaRPr lang="en-US" dirty="0"/>
          </a:p>
        </p:txBody>
      </p:sp>
    </p:spTree>
    <p:extLst>
      <p:ext uri="{BB962C8B-B14F-4D97-AF65-F5344CB8AC3E}">
        <p14:creationId xmlns:p14="http://schemas.microsoft.com/office/powerpoint/2010/main" val="2811127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for us-</a:t>
            </a:r>
            <a:r>
              <a:rPr lang="en-US" dirty="0" err="1"/>
              <a:t>india</a:t>
            </a:r>
            <a:r>
              <a:rPr lang="en-US" dirty="0"/>
              <a:t> partnership</a:t>
            </a:r>
          </a:p>
        </p:txBody>
      </p:sp>
      <p:sp>
        <p:nvSpPr>
          <p:cNvPr id="4" name="Footer Placeholder 3"/>
          <p:cNvSpPr>
            <a:spLocks noGrp="1"/>
          </p:cNvSpPr>
          <p:nvPr>
            <p:ph type="ftr" sz="quarter" idx="11"/>
          </p:nvPr>
        </p:nvSpPr>
        <p:spPr/>
        <p:txBody>
          <a:bodyPr/>
          <a:lstStyle/>
          <a:p>
            <a:r>
              <a:rPr lang="en-US"/>
              <a:t>Telecommunications Industry Association</a:t>
            </a:r>
            <a:endParaRPr lang="en-US" dirty="0"/>
          </a:p>
        </p:txBody>
      </p:sp>
      <p:sp>
        <p:nvSpPr>
          <p:cNvPr id="5" name="Content Placeholder 5">
            <a:extLst>
              <a:ext uri="{FF2B5EF4-FFF2-40B4-BE49-F238E27FC236}">
                <a16:creationId xmlns:a16="http://schemas.microsoft.com/office/drawing/2014/main" id="{577DC66B-4D59-4F21-BD5F-76CC9775D217}"/>
              </a:ext>
            </a:extLst>
          </p:cNvPr>
          <p:cNvSpPr txBox="1">
            <a:spLocks/>
          </p:cNvSpPr>
          <p:nvPr/>
        </p:nvSpPr>
        <p:spPr>
          <a:xfrm>
            <a:off x="704676" y="1744880"/>
            <a:ext cx="7477700" cy="2557563"/>
          </a:xfrm>
          <a:prstGeom prst="rect">
            <a:avLst/>
          </a:prstGeom>
        </p:spPr>
        <p:txBody>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Is India uniquely positioned to thrive in a climate in which integrity, ethical practices are </a:t>
            </a:r>
            <a:r>
              <a:rPr lang="en-US" sz="1800" b="1" i="1" dirty="0"/>
              <a:t>ascendant</a:t>
            </a:r>
            <a:r>
              <a:rPr lang="en-US" sz="1800" dirty="0"/>
              <a:t>? (Given it cultural roots valuing human rights, environment, health)</a:t>
            </a:r>
          </a:p>
          <a:p>
            <a:r>
              <a:rPr lang="en-US" sz="1800" dirty="0"/>
              <a:t>Are India and its partners in a position envision and invent the global knowledge economy of the future in which ICT are not used to manipulate, enslave, and subjugate but empower people, protect human dignity, freedom, personal and planetary health?</a:t>
            </a:r>
          </a:p>
        </p:txBody>
      </p:sp>
    </p:spTree>
    <p:extLst>
      <p:ext uri="{BB962C8B-B14F-4D97-AF65-F5344CB8AC3E}">
        <p14:creationId xmlns:p14="http://schemas.microsoft.com/office/powerpoint/2010/main" val="3353535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YES!</a:t>
            </a:r>
          </a:p>
        </p:txBody>
      </p:sp>
      <p:sp>
        <p:nvSpPr>
          <p:cNvPr id="3" name="Content Placeholder 2"/>
          <p:cNvSpPr>
            <a:spLocks noGrp="1"/>
          </p:cNvSpPr>
          <p:nvPr>
            <p:ph sz="half" idx="1"/>
          </p:nvPr>
        </p:nvSpPr>
        <p:spPr/>
        <p:txBody>
          <a:bodyPr/>
          <a:lstStyle/>
          <a:p>
            <a:r>
              <a:rPr lang="en-US" sz="2400" b="0" dirty="0">
                <a:solidFill>
                  <a:srgbClr val="FFFF00"/>
                </a:solidFill>
              </a:rPr>
              <a:t>Helping to assure the safety and health of consumers and the protection of the environment are core to ANSI (and IEC).</a:t>
            </a:r>
          </a:p>
        </p:txBody>
      </p:sp>
    </p:spTree>
    <p:extLst>
      <p:ext uri="{BB962C8B-B14F-4D97-AF65-F5344CB8AC3E}">
        <p14:creationId xmlns:p14="http://schemas.microsoft.com/office/powerpoint/2010/main" val="3362454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 for your partnership</a:t>
            </a:r>
            <a:endParaRPr lang="en-US" b="1" dirty="0"/>
          </a:p>
        </p:txBody>
      </p:sp>
      <p:sp>
        <p:nvSpPr>
          <p:cNvPr id="3" name="Subtitle 2"/>
          <p:cNvSpPr>
            <a:spLocks noGrp="1"/>
          </p:cNvSpPr>
          <p:nvPr>
            <p:ph type="subTitle" idx="1"/>
          </p:nvPr>
        </p:nvSpPr>
        <p:spPr/>
        <p:txBody>
          <a:bodyPr/>
          <a:lstStyle/>
          <a:p>
            <a:r>
              <a:rPr lang="en-US" dirty="0">
                <a:solidFill>
                  <a:srgbClr val="FFFF00"/>
                </a:solidFill>
              </a:rPr>
              <a:t>@</a:t>
            </a:r>
            <a:r>
              <a:rPr lang="en-US" dirty="0" err="1">
                <a:solidFill>
                  <a:srgbClr val="FFFF00"/>
                </a:solidFill>
              </a:rPr>
              <a:t>davidkbain</a:t>
            </a:r>
            <a:endParaRPr lang="en-US" dirty="0">
              <a:solidFill>
                <a:srgbClr val="FFFF00"/>
              </a:solidFill>
            </a:endParaRPr>
          </a:p>
          <a:p>
            <a:r>
              <a:rPr lang="en-US" dirty="0">
                <a:solidFill>
                  <a:srgbClr val="FFFF00"/>
                </a:solidFill>
              </a:rPr>
              <a:t>dbain@tiaonline.org</a:t>
            </a:r>
          </a:p>
        </p:txBody>
      </p:sp>
    </p:spTree>
    <p:extLst>
      <p:ext uri="{BB962C8B-B14F-4D97-AF65-F5344CB8AC3E}">
        <p14:creationId xmlns:p14="http://schemas.microsoft.com/office/powerpoint/2010/main" val="3870630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the 5g Ecosystem	</a:t>
            </a:r>
          </a:p>
        </p:txBody>
      </p:sp>
      <p:sp>
        <p:nvSpPr>
          <p:cNvPr id="3" name="Content Placeholder 2"/>
          <p:cNvSpPr>
            <a:spLocks noGrp="1"/>
          </p:cNvSpPr>
          <p:nvPr>
            <p:ph idx="1"/>
          </p:nvPr>
        </p:nvSpPr>
        <p:spPr>
          <a:xfrm>
            <a:off x="850897" y="1384879"/>
            <a:ext cx="7102078" cy="2971606"/>
          </a:xfrm>
        </p:spPr>
        <p:txBody>
          <a:bodyPr/>
          <a:lstStyle/>
          <a:p>
            <a:r>
              <a:rPr lang="en-US" sz="2800" b="1" dirty="0"/>
              <a:t>5G &gt; 5G Cellular</a:t>
            </a:r>
          </a:p>
          <a:p>
            <a:pPr marL="0" indent="0">
              <a:buNone/>
            </a:pPr>
            <a:endParaRPr lang="en-US" sz="2800" b="1" dirty="0"/>
          </a:p>
          <a:p>
            <a:pPr marL="457200" lvl="1" indent="0">
              <a:lnSpc>
                <a:spcPct val="100000"/>
              </a:lnSpc>
              <a:buNone/>
            </a:pPr>
            <a:r>
              <a:rPr lang="en-US" sz="2800" dirty="0"/>
              <a:t>5G ECOSYSTEM = 5G cellular + the infrastructure (antenna supporting structures, datacenters, cabling), complementary standards &amp; technologies enabling 5G services.</a:t>
            </a:r>
          </a:p>
          <a:p>
            <a:pPr lvl="1"/>
            <a:endParaRPr lang="en-US" b="1" dirty="0"/>
          </a:p>
          <a:p>
            <a:pPr marL="457200" lvl="1"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Telecommunications Industry Association</a:t>
            </a:r>
            <a:endParaRPr lang="en-US" dirty="0"/>
          </a:p>
        </p:txBody>
      </p:sp>
    </p:spTree>
    <p:extLst>
      <p:ext uri="{BB962C8B-B14F-4D97-AF65-F5344CB8AC3E}">
        <p14:creationId xmlns:p14="http://schemas.microsoft.com/office/powerpoint/2010/main" val="561337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the 5g Ecosystem	</a:t>
            </a:r>
          </a:p>
        </p:txBody>
      </p:sp>
      <p:sp>
        <p:nvSpPr>
          <p:cNvPr id="3" name="Content Placeholder 2"/>
          <p:cNvSpPr>
            <a:spLocks noGrp="1"/>
          </p:cNvSpPr>
          <p:nvPr>
            <p:ph idx="1"/>
          </p:nvPr>
        </p:nvSpPr>
        <p:spPr>
          <a:xfrm>
            <a:off x="850897" y="1384879"/>
            <a:ext cx="4159093" cy="2971606"/>
          </a:xfrm>
        </p:spPr>
        <p:txBody>
          <a:bodyPr/>
          <a:lstStyle/>
          <a:p>
            <a:r>
              <a:rPr lang="en-US" dirty="0"/>
              <a:t>5G &gt; 5G Cellular</a:t>
            </a:r>
          </a:p>
          <a:p>
            <a:pPr lvl="1"/>
            <a:r>
              <a:rPr lang="en-US" b="1" dirty="0"/>
              <a:t>IoT/M2M</a:t>
            </a:r>
          </a:p>
          <a:p>
            <a:pPr lvl="1"/>
            <a:r>
              <a:rPr lang="en-US" b="1" dirty="0"/>
              <a:t>LEO</a:t>
            </a:r>
          </a:p>
          <a:p>
            <a:pPr lvl="1"/>
            <a:r>
              <a:rPr lang="en-US" b="1" dirty="0"/>
              <a:t>WiFi-6 802.11ax</a:t>
            </a:r>
          </a:p>
          <a:p>
            <a:pPr lvl="1"/>
            <a:r>
              <a:rPr lang="en-US" b="1" dirty="0"/>
              <a:t>Datacenters / Cabling</a:t>
            </a:r>
          </a:p>
          <a:p>
            <a:pPr lvl="1"/>
            <a:r>
              <a:rPr lang="en-US" b="1" dirty="0"/>
              <a:t>Towers &amp; Drones</a:t>
            </a:r>
          </a:p>
          <a:p>
            <a:pPr lvl="1"/>
            <a:r>
              <a:rPr lang="en-US" b="1" dirty="0"/>
              <a:t>Buildings / Facilities</a:t>
            </a:r>
          </a:p>
          <a:p>
            <a:pPr lvl="1"/>
            <a:r>
              <a:rPr lang="en-US" b="1" dirty="0"/>
              <a:t>Best practices</a:t>
            </a:r>
          </a:p>
          <a:p>
            <a:pPr marL="457200" lvl="1" indent="0">
              <a:buNone/>
            </a:pPr>
            <a:r>
              <a:rPr lang="en-US" b="1" dirty="0"/>
              <a:t>(efficiency; safety)</a:t>
            </a:r>
          </a:p>
          <a:p>
            <a:pPr marL="457200" lvl="1"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Telecommunications Industry Association</a:t>
            </a:r>
            <a:endParaRPr lang="en-US" dirty="0"/>
          </a:p>
        </p:txBody>
      </p:sp>
      <p:pic>
        <p:nvPicPr>
          <p:cNvPr id="6" name="Picture 5" descr="A picture containing text&#10;&#10;Description automatically generated">
            <a:extLst>
              <a:ext uri="{FF2B5EF4-FFF2-40B4-BE49-F238E27FC236}">
                <a16:creationId xmlns:a16="http://schemas.microsoft.com/office/drawing/2014/main" id="{73896FDA-45EC-4CC2-9727-78B5B4BD958E}"/>
              </a:ext>
            </a:extLst>
          </p:cNvPr>
          <p:cNvPicPr>
            <a:picLocks noChangeAspect="1"/>
          </p:cNvPicPr>
          <p:nvPr/>
        </p:nvPicPr>
        <p:blipFill>
          <a:blip r:embed="rId3"/>
          <a:stretch>
            <a:fillRect/>
          </a:stretch>
        </p:blipFill>
        <p:spPr>
          <a:xfrm>
            <a:off x="3411712" y="1437525"/>
            <a:ext cx="5540188" cy="3116356"/>
          </a:xfrm>
          <a:prstGeom prst="rect">
            <a:avLst/>
          </a:prstGeom>
        </p:spPr>
      </p:pic>
    </p:spTree>
    <p:extLst>
      <p:ext uri="{BB962C8B-B14F-4D97-AF65-F5344CB8AC3E}">
        <p14:creationId xmlns:p14="http://schemas.microsoft.com/office/powerpoint/2010/main" val="130263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75989FA4-755D-4144-BB2D-D1E25E631E45}"/>
              </a:ext>
            </a:extLst>
          </p:cNvPr>
          <p:cNvPicPr>
            <a:picLocks noChangeAspect="1"/>
          </p:cNvPicPr>
          <p:nvPr/>
        </p:nvPicPr>
        <p:blipFill>
          <a:blip r:embed="rId2"/>
          <a:stretch>
            <a:fillRect/>
          </a:stretch>
        </p:blipFill>
        <p:spPr>
          <a:xfrm>
            <a:off x="4743920" y="822677"/>
            <a:ext cx="4266560" cy="3199920"/>
          </a:xfrm>
          <a:prstGeom prst="rect">
            <a:avLst/>
          </a:prstGeom>
        </p:spPr>
      </p:pic>
      <p:sp>
        <p:nvSpPr>
          <p:cNvPr id="2" name="Title 1"/>
          <p:cNvSpPr>
            <a:spLocks noGrp="1"/>
          </p:cNvSpPr>
          <p:nvPr>
            <p:ph type="title"/>
          </p:nvPr>
        </p:nvSpPr>
        <p:spPr/>
        <p:txBody>
          <a:bodyPr/>
          <a:lstStyle/>
          <a:p>
            <a:r>
              <a:rPr lang="en-US" dirty="0"/>
              <a:t>IoT / m2m</a:t>
            </a:r>
          </a:p>
        </p:txBody>
      </p:sp>
      <p:sp useBgFill="1">
        <p:nvSpPr>
          <p:cNvPr id="3" name="Content Placeholder 2"/>
          <p:cNvSpPr>
            <a:spLocks noGrp="1"/>
          </p:cNvSpPr>
          <p:nvPr>
            <p:ph idx="1"/>
          </p:nvPr>
        </p:nvSpPr>
        <p:spPr>
          <a:xfrm>
            <a:off x="850896" y="1384878"/>
            <a:ext cx="4696975" cy="3102597"/>
          </a:xfrm>
        </p:spPr>
        <p:txBody>
          <a:bodyPr/>
          <a:lstStyle/>
          <a:p>
            <a:r>
              <a:rPr lang="en-US" dirty="0"/>
              <a:t>CISCO: </a:t>
            </a:r>
            <a:r>
              <a:rPr lang="en-US" b="1" dirty="0"/>
              <a:t>M2M connections will be more than half of the global connected devices and connections by 2022.</a:t>
            </a:r>
            <a:r>
              <a:rPr lang="en-US" dirty="0"/>
              <a:t> The share of M2M connections will grow from 34 percent in 2017 to 51 percent by 2022. There will be 14.6 billion M2M connections by 2022.</a:t>
            </a:r>
          </a:p>
          <a:p>
            <a:r>
              <a:rPr lang="en-US" dirty="0"/>
              <a:t>OneM2M is a non-chartered, existing as a partnership of its founders, including TIA and TSDSI</a:t>
            </a:r>
          </a:p>
          <a:p>
            <a:r>
              <a:rPr lang="en-US" dirty="0"/>
              <a:t>Designed to leverage and complement 3GPP 5G architecture</a:t>
            </a:r>
          </a:p>
          <a:p>
            <a:r>
              <a:rPr lang="en-US" dirty="0"/>
              <a:t>Hypothetically vulnerable to Quantum attack due to reliance on TLS security protocols</a:t>
            </a: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Telecommunications Industry Association</a:t>
            </a:r>
            <a:endParaRPr lang="en-US" dirty="0"/>
          </a:p>
        </p:txBody>
      </p:sp>
    </p:spTree>
    <p:extLst>
      <p:ext uri="{BB962C8B-B14F-4D97-AF65-F5344CB8AC3E}">
        <p14:creationId xmlns:p14="http://schemas.microsoft.com/office/powerpoint/2010/main" val="92017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LEO Complement to 5G</a:t>
            </a:r>
          </a:p>
        </p:txBody>
      </p:sp>
      <p:sp useBgFill="1">
        <p:nvSpPr>
          <p:cNvPr id="3" name="Content Placeholder 2"/>
          <p:cNvSpPr>
            <a:spLocks noGrp="1"/>
          </p:cNvSpPr>
          <p:nvPr>
            <p:ph idx="1"/>
          </p:nvPr>
        </p:nvSpPr>
        <p:spPr>
          <a:xfrm>
            <a:off x="850897" y="1384878"/>
            <a:ext cx="3260062" cy="3102597"/>
          </a:xfrm>
        </p:spPr>
        <p:txBody>
          <a:bodyPr/>
          <a:lstStyle/>
          <a:p>
            <a:r>
              <a:rPr lang="en-US" b="1" dirty="0"/>
              <a:t>LEO Constellations </a:t>
            </a:r>
          </a:p>
          <a:p>
            <a:pPr lvl="1"/>
            <a:r>
              <a:rPr lang="en-US" b="1" dirty="0"/>
              <a:t>Iridium Next</a:t>
            </a:r>
          </a:p>
          <a:p>
            <a:pPr lvl="1"/>
            <a:r>
              <a:rPr lang="en-US" b="1" dirty="0"/>
              <a:t>Boeing</a:t>
            </a:r>
          </a:p>
          <a:p>
            <a:pPr lvl="1"/>
            <a:r>
              <a:rPr lang="en-US" b="1" dirty="0"/>
              <a:t>SpaceX </a:t>
            </a:r>
            <a:r>
              <a:rPr lang="en-US" b="1" dirty="0" err="1"/>
              <a:t>Starlink</a:t>
            </a:r>
            <a:endParaRPr lang="en-US" b="1" dirty="0"/>
          </a:p>
          <a:p>
            <a:pPr lvl="1"/>
            <a:r>
              <a:rPr lang="en-US" b="1" dirty="0" err="1"/>
              <a:t>OneWeb</a:t>
            </a:r>
            <a:endParaRPr lang="en-US" b="1" dirty="0"/>
          </a:p>
          <a:p>
            <a:pPr lvl="1"/>
            <a:r>
              <a:rPr lang="en-US" b="1" dirty="0" err="1"/>
              <a:t>BlueOrigin</a:t>
            </a:r>
            <a:endParaRPr lang="en-US" b="1" dirty="0"/>
          </a:p>
          <a:p>
            <a:pPr lvl="1"/>
            <a:r>
              <a:rPr lang="en-US" b="1" dirty="0"/>
              <a:t> </a:t>
            </a:r>
            <a:r>
              <a:rPr lang="en-US" b="1" dirty="0" err="1"/>
              <a:t>LEOSat</a:t>
            </a:r>
            <a:endParaRPr lang="en-US" b="1" dirty="0"/>
          </a:p>
          <a:p>
            <a:pPr lvl="1"/>
            <a:r>
              <a:rPr lang="en-US" b="1" dirty="0"/>
              <a:t>Samsung</a:t>
            </a:r>
          </a:p>
          <a:p>
            <a:pPr lvl="1"/>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Telecommunications Industry Association</a:t>
            </a:r>
            <a:endParaRPr lang="en-US" dirty="0"/>
          </a:p>
        </p:txBody>
      </p:sp>
      <p:pic>
        <p:nvPicPr>
          <p:cNvPr id="5" name="bestfootage">
            <a:hlinkClick r:id="" action="ppaction://media"/>
            <a:extLst>
              <a:ext uri="{FF2B5EF4-FFF2-40B4-BE49-F238E27FC236}">
                <a16:creationId xmlns:a16="http://schemas.microsoft.com/office/drawing/2014/main" id="{05F9BE65-84BF-46A1-9560-4FC851CDFA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1083" y="1304821"/>
            <a:ext cx="5792294" cy="3258166"/>
          </a:xfrm>
          <a:prstGeom prst="rect">
            <a:avLst/>
          </a:prstGeom>
        </p:spPr>
      </p:pic>
    </p:spTree>
    <p:extLst>
      <p:ext uri="{BB962C8B-B14F-4D97-AF65-F5344CB8AC3E}">
        <p14:creationId xmlns:p14="http://schemas.microsoft.com/office/powerpoint/2010/main" val="4583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Wifi-6</a:t>
            </a:r>
          </a:p>
        </p:txBody>
      </p:sp>
      <p:sp useBgFill="1">
        <p:nvSpPr>
          <p:cNvPr id="3" name="Content Placeholder 2"/>
          <p:cNvSpPr>
            <a:spLocks noGrp="1"/>
          </p:cNvSpPr>
          <p:nvPr>
            <p:ph idx="1"/>
          </p:nvPr>
        </p:nvSpPr>
        <p:spPr>
          <a:xfrm>
            <a:off x="852254" y="2313648"/>
            <a:ext cx="3260062" cy="2265038"/>
          </a:xfrm>
        </p:spPr>
        <p:txBody>
          <a:bodyPr/>
          <a:lstStyle/>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Telecommunications Industry Association</a:t>
            </a:r>
            <a:endParaRPr lang="en-US" dirty="0"/>
          </a:p>
        </p:txBody>
      </p:sp>
      <p:pic>
        <p:nvPicPr>
          <p:cNvPr id="6" name="Picture 5">
            <a:extLst>
              <a:ext uri="{FF2B5EF4-FFF2-40B4-BE49-F238E27FC236}">
                <a16:creationId xmlns:a16="http://schemas.microsoft.com/office/drawing/2014/main" id="{ADAAAC21-3F9B-4B5F-BD23-03F3DCD78F87}"/>
              </a:ext>
            </a:extLst>
          </p:cNvPr>
          <p:cNvPicPr>
            <a:picLocks noChangeAspect="1"/>
          </p:cNvPicPr>
          <p:nvPr/>
        </p:nvPicPr>
        <p:blipFill>
          <a:blip r:embed="rId3"/>
          <a:stretch>
            <a:fillRect/>
          </a:stretch>
        </p:blipFill>
        <p:spPr>
          <a:xfrm>
            <a:off x="4308606" y="822677"/>
            <a:ext cx="4750870" cy="323657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94090F6-E707-4B6F-999A-D7FAA8B6F947}"/>
              </a:ext>
            </a:extLst>
          </p:cNvPr>
          <p:cNvPicPr>
            <a:picLocks noChangeAspect="1"/>
          </p:cNvPicPr>
          <p:nvPr/>
        </p:nvPicPr>
        <p:blipFill>
          <a:blip r:embed="rId4"/>
          <a:stretch>
            <a:fillRect/>
          </a:stretch>
        </p:blipFill>
        <p:spPr>
          <a:xfrm>
            <a:off x="769099" y="2531820"/>
            <a:ext cx="3441362" cy="1935766"/>
          </a:xfrm>
          <a:prstGeom prst="rect">
            <a:avLst/>
          </a:prstGeom>
        </p:spPr>
      </p:pic>
      <p:sp>
        <p:nvSpPr>
          <p:cNvPr id="8" name="Content Placeholder 2">
            <a:extLst>
              <a:ext uri="{FF2B5EF4-FFF2-40B4-BE49-F238E27FC236}">
                <a16:creationId xmlns:a16="http://schemas.microsoft.com/office/drawing/2014/main" id="{159DB0B0-9991-4CD3-B7B5-4E44783BC3CE}"/>
              </a:ext>
            </a:extLst>
          </p:cNvPr>
          <p:cNvSpPr txBox="1">
            <a:spLocks/>
          </p:cNvSpPr>
          <p:nvPr/>
        </p:nvSpPr>
        <p:spPr>
          <a:xfrm>
            <a:off x="848241" y="1275550"/>
            <a:ext cx="3472104" cy="3080935"/>
          </a:xfrm>
          <a:prstGeom prst="rect">
            <a:avLst/>
          </a:prstGeom>
        </p:spPr>
        <p:txBody>
          <a:bodyPr vert="horz" lIns="0" tIns="0" rIns="0" bIns="0" rtlCol="0">
            <a:noAutofit/>
          </a:bodyPr>
          <a:lstStyle>
            <a:lvl1pPr marL="164592" indent="-164592" algn="l" defTabSz="457200" rtl="0" eaLnBrk="1" latinLnBrk="0" hangingPunct="1">
              <a:lnSpc>
                <a:spcPts val="1950"/>
              </a:lnSpc>
              <a:spcBef>
                <a:spcPts val="800"/>
              </a:spcBef>
              <a:buFont typeface="Arial"/>
              <a:buChar char="•"/>
              <a:defRPr sz="1400" kern="1200">
                <a:solidFill>
                  <a:schemeClr val="tx2"/>
                </a:solidFill>
                <a:latin typeface="Arial"/>
                <a:ea typeface="+mn-ea"/>
                <a:cs typeface="Arial"/>
              </a:defRPr>
            </a:lvl1pPr>
            <a:lvl2pPr marL="742950" indent="-28575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2pPr>
            <a:lvl3pPr marL="11430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3pPr>
            <a:lvl4pPr marL="16002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4pPr>
            <a:lvl5pPr marL="2057400" indent="-228600" algn="l" defTabSz="457200" rtl="0" eaLnBrk="1" latinLnBrk="0" hangingPunct="1">
              <a:lnSpc>
                <a:spcPts val="1950"/>
              </a:lnSpc>
              <a:spcBef>
                <a:spcPts val="600"/>
              </a:spcBef>
              <a:buFont typeface="Arial"/>
              <a:buChar char="»"/>
              <a:defRPr sz="14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Computational Intelligence</a:t>
            </a:r>
          </a:p>
          <a:p>
            <a:r>
              <a:rPr lang="en-US" b="1" dirty="0"/>
              <a:t>OFDMA + Mu MIMO</a:t>
            </a:r>
          </a:p>
          <a:p>
            <a:r>
              <a:rPr lang="en-US" b="1" dirty="0"/>
              <a:t>Spectrum Optimized: 2.4 &amp; 5 GHz (6GHz? 5G Handoff?)</a:t>
            </a:r>
          </a:p>
          <a:p>
            <a:pPr marL="0" indent="0">
              <a:buNone/>
            </a:pPr>
            <a:endParaRPr lang="en-US" dirty="0"/>
          </a:p>
        </p:txBody>
      </p:sp>
    </p:spTree>
    <p:extLst>
      <p:ext uri="{BB962C8B-B14F-4D97-AF65-F5344CB8AC3E}">
        <p14:creationId xmlns:p14="http://schemas.microsoft.com/office/powerpoint/2010/main" val="38315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Datacenters ANSI / TIA 942</a:t>
            </a:r>
          </a:p>
        </p:txBody>
      </p:sp>
      <p:sp>
        <p:nvSpPr>
          <p:cNvPr id="3" name="Content Placeholder 2"/>
          <p:cNvSpPr>
            <a:spLocks noGrp="1"/>
          </p:cNvSpPr>
          <p:nvPr>
            <p:ph sz="half" idx="1"/>
          </p:nvPr>
        </p:nvSpPr>
        <p:spPr/>
        <p:txBody>
          <a:bodyPr/>
          <a:lstStyle/>
          <a:p>
            <a:r>
              <a:rPr lang="en-US" dirty="0"/>
              <a:t>ULLUHB requires reducing distance between users and computing capacity</a:t>
            </a:r>
          </a:p>
          <a:p>
            <a:r>
              <a:rPr lang="en-US" dirty="0"/>
              <a:t>Global certification regime via partners</a:t>
            </a:r>
          </a:p>
          <a:p>
            <a:r>
              <a:rPr lang="en-US" dirty="0"/>
              <a:t>Edge Data Centers (EDCs) Working Group</a:t>
            </a:r>
          </a:p>
          <a:p>
            <a:r>
              <a:rPr lang="en-US" dirty="0"/>
              <a:t>EDCs: Four classes in current taxonomy:</a:t>
            </a:r>
          </a:p>
          <a:p>
            <a:pPr lvl="1"/>
            <a:r>
              <a:rPr lang="en-US" dirty="0"/>
              <a:t>Radio Site</a:t>
            </a:r>
          </a:p>
          <a:p>
            <a:pPr lvl="1"/>
            <a:r>
              <a:rPr lang="en-US" dirty="0"/>
              <a:t>Access Site</a:t>
            </a:r>
          </a:p>
          <a:p>
            <a:pPr lvl="1"/>
            <a:r>
              <a:rPr lang="en-US" dirty="0"/>
              <a:t>Aggregation Site</a:t>
            </a:r>
          </a:p>
          <a:p>
            <a:pPr lvl="1"/>
            <a:r>
              <a:rPr lang="en-US" dirty="0"/>
              <a:t>Core Site</a:t>
            </a:r>
          </a:p>
          <a:p>
            <a:pPr marL="457200" lvl="1" indent="0">
              <a:buNone/>
            </a:pPr>
            <a:endParaRPr lang="en-US" dirty="0"/>
          </a:p>
        </p:txBody>
      </p:sp>
      <p:pic>
        <p:nvPicPr>
          <p:cNvPr id="7" name="Content Placeholder 6">
            <a:extLst>
              <a:ext uri="{FF2B5EF4-FFF2-40B4-BE49-F238E27FC236}">
                <a16:creationId xmlns:a16="http://schemas.microsoft.com/office/drawing/2014/main" id="{CA3F0BF7-8612-4E8B-A3AC-9D5155FA2255}"/>
              </a:ext>
            </a:extLst>
          </p:cNvPr>
          <p:cNvPicPr>
            <a:picLocks noGrp="1" noChangeAspect="1"/>
          </p:cNvPicPr>
          <p:nvPr>
            <p:ph sz="half" idx="2"/>
          </p:nvPr>
        </p:nvPicPr>
        <p:blipFill>
          <a:blip r:embed="rId2"/>
          <a:stretch>
            <a:fillRect/>
          </a:stretch>
        </p:blipFill>
        <p:spPr>
          <a:xfrm>
            <a:off x="4571999" y="1189471"/>
            <a:ext cx="3972645" cy="1496718"/>
          </a:xfrm>
          <a:prstGeom prst="rect">
            <a:avLst/>
          </a:prstGeom>
        </p:spPr>
      </p:pic>
      <p:sp>
        <p:nvSpPr>
          <p:cNvPr id="5" name="Footer Placeholder 4"/>
          <p:cNvSpPr>
            <a:spLocks noGrp="1"/>
          </p:cNvSpPr>
          <p:nvPr>
            <p:ph type="ftr" sz="quarter" idx="11"/>
          </p:nvPr>
        </p:nvSpPr>
        <p:spPr/>
        <p:txBody>
          <a:bodyPr/>
          <a:lstStyle/>
          <a:p>
            <a:r>
              <a:rPr lang="en-US" dirty="0"/>
              <a:t>Telecommunications Industry Association</a:t>
            </a:r>
          </a:p>
        </p:txBody>
      </p:sp>
      <p:pic>
        <p:nvPicPr>
          <p:cNvPr id="6" name="Picture 5">
            <a:extLst>
              <a:ext uri="{FF2B5EF4-FFF2-40B4-BE49-F238E27FC236}">
                <a16:creationId xmlns:a16="http://schemas.microsoft.com/office/drawing/2014/main" id="{A0E229D8-B403-4FE1-ACAF-0F4C3D72336A}"/>
              </a:ext>
            </a:extLst>
          </p:cNvPr>
          <p:cNvPicPr>
            <a:picLocks noChangeAspect="1"/>
          </p:cNvPicPr>
          <p:nvPr/>
        </p:nvPicPr>
        <p:blipFill>
          <a:blip r:embed="rId3"/>
          <a:stretch>
            <a:fillRect/>
          </a:stretch>
        </p:blipFill>
        <p:spPr>
          <a:xfrm>
            <a:off x="4823657" y="2689621"/>
            <a:ext cx="3401645" cy="2044489"/>
          </a:xfrm>
          <a:prstGeom prst="rect">
            <a:avLst/>
          </a:prstGeom>
        </p:spPr>
      </p:pic>
    </p:spTree>
    <p:extLst>
      <p:ext uri="{BB962C8B-B14F-4D97-AF65-F5344CB8AC3E}">
        <p14:creationId xmlns:p14="http://schemas.microsoft.com/office/powerpoint/2010/main" val="252598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IMPORANCE OF Towers &amp; ANSI / TIA 222H</a:t>
            </a:r>
          </a:p>
        </p:txBody>
      </p:sp>
      <p:sp>
        <p:nvSpPr>
          <p:cNvPr id="5" name="Footer Placeholder 4"/>
          <p:cNvSpPr>
            <a:spLocks noGrp="1"/>
          </p:cNvSpPr>
          <p:nvPr>
            <p:ph type="ftr" sz="quarter" idx="11"/>
          </p:nvPr>
        </p:nvSpPr>
        <p:spPr/>
        <p:txBody>
          <a:bodyPr/>
          <a:lstStyle/>
          <a:p>
            <a:r>
              <a:rPr lang="en-US"/>
              <a:t>Telecommunications Industry Association</a:t>
            </a:r>
          </a:p>
        </p:txBody>
      </p:sp>
      <p:sp>
        <p:nvSpPr>
          <p:cNvPr id="7" name="Content Placeholder 6">
            <a:extLst>
              <a:ext uri="{FF2B5EF4-FFF2-40B4-BE49-F238E27FC236}">
                <a16:creationId xmlns:a16="http://schemas.microsoft.com/office/drawing/2014/main" id="{B34D6654-BEF2-423E-B8A4-8BC57A90CBDE}"/>
              </a:ext>
            </a:extLst>
          </p:cNvPr>
          <p:cNvSpPr>
            <a:spLocks noGrp="1"/>
          </p:cNvSpPr>
          <p:nvPr>
            <p:ph sz="half" idx="2"/>
          </p:nvPr>
        </p:nvSpPr>
        <p:spPr/>
        <p:txBody>
          <a:bodyPr/>
          <a:lstStyle/>
          <a:p>
            <a:endParaRPr lang="en-US"/>
          </a:p>
        </p:txBody>
      </p:sp>
      <p:pic>
        <p:nvPicPr>
          <p:cNvPr id="9" name="Picture 8">
            <a:extLst>
              <a:ext uri="{FF2B5EF4-FFF2-40B4-BE49-F238E27FC236}">
                <a16:creationId xmlns:a16="http://schemas.microsoft.com/office/drawing/2014/main" id="{24FBA21B-CEB0-4A7F-BC23-82D31AA49AF4}"/>
              </a:ext>
            </a:extLst>
          </p:cNvPr>
          <p:cNvPicPr>
            <a:picLocks noChangeAspect="1"/>
          </p:cNvPicPr>
          <p:nvPr/>
        </p:nvPicPr>
        <p:blipFill>
          <a:blip r:embed="rId2"/>
          <a:stretch>
            <a:fillRect/>
          </a:stretch>
        </p:blipFill>
        <p:spPr>
          <a:xfrm>
            <a:off x="632831" y="1189471"/>
            <a:ext cx="8154881" cy="4587121"/>
          </a:xfrm>
          <a:prstGeom prst="rect">
            <a:avLst/>
          </a:prstGeom>
        </p:spPr>
      </p:pic>
      <p:sp>
        <p:nvSpPr>
          <p:cNvPr id="6" name="Content Placeholder 5">
            <a:extLst>
              <a:ext uri="{FF2B5EF4-FFF2-40B4-BE49-F238E27FC236}">
                <a16:creationId xmlns:a16="http://schemas.microsoft.com/office/drawing/2014/main" id="{27E105E8-B2FB-4BB4-AB1D-FCB6A5640784}"/>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2610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Towers: ANSI / TIA 222H</a:t>
            </a:r>
          </a:p>
        </p:txBody>
      </p:sp>
      <p:sp>
        <p:nvSpPr>
          <p:cNvPr id="3" name="Content Placeholder 2"/>
          <p:cNvSpPr>
            <a:spLocks noGrp="1"/>
          </p:cNvSpPr>
          <p:nvPr>
            <p:ph sz="half" idx="1"/>
          </p:nvPr>
        </p:nvSpPr>
        <p:spPr/>
        <p:txBody>
          <a:bodyPr/>
          <a:lstStyle/>
          <a:p>
            <a:r>
              <a:rPr lang="en-US" b="1" dirty="0"/>
              <a:t>Standard for antenna supporting structures (and wind turbines) in &gt; 100 countries</a:t>
            </a:r>
          </a:p>
          <a:p>
            <a:r>
              <a:rPr lang="en-US" b="1" dirty="0"/>
              <a:t>Critical to 5G because of densification of network requiring more antennas on more towers (and structures)</a:t>
            </a:r>
          </a:p>
          <a:p>
            <a:r>
              <a:rPr lang="en-US" b="1" dirty="0"/>
              <a:t>Ad Hoc TG23 UAS (drone) technical group preparing addenda for consideration in 2020</a:t>
            </a:r>
          </a:p>
          <a:p>
            <a:r>
              <a:rPr lang="en-US" b="1" dirty="0"/>
              <a:t>QR code standardization project</a:t>
            </a:r>
          </a:p>
          <a:p>
            <a:endParaRPr lang="en-US" dirty="0"/>
          </a:p>
        </p:txBody>
      </p:sp>
      <p:sp>
        <p:nvSpPr>
          <p:cNvPr id="5" name="Footer Placeholder 4"/>
          <p:cNvSpPr>
            <a:spLocks noGrp="1"/>
          </p:cNvSpPr>
          <p:nvPr>
            <p:ph type="ftr" sz="quarter" idx="11"/>
          </p:nvPr>
        </p:nvSpPr>
        <p:spPr/>
        <p:txBody>
          <a:bodyPr/>
          <a:lstStyle/>
          <a:p>
            <a:r>
              <a:rPr lang="en-US"/>
              <a:t>Telecommunications Industry Association</a:t>
            </a:r>
          </a:p>
        </p:txBody>
      </p:sp>
      <p:pic>
        <p:nvPicPr>
          <p:cNvPr id="8" name="Content Placeholder 7">
            <a:extLst>
              <a:ext uri="{FF2B5EF4-FFF2-40B4-BE49-F238E27FC236}">
                <a16:creationId xmlns:a16="http://schemas.microsoft.com/office/drawing/2014/main" id="{E4E601D9-0060-4A29-B1F2-3B5CC1DE212B}"/>
              </a:ext>
            </a:extLst>
          </p:cNvPr>
          <p:cNvPicPr>
            <a:picLocks noGrp="1" noChangeAspect="1"/>
          </p:cNvPicPr>
          <p:nvPr>
            <p:ph sz="half" idx="2"/>
          </p:nvPr>
        </p:nvPicPr>
        <p:blipFill>
          <a:blip r:embed="rId2"/>
          <a:stretch>
            <a:fillRect/>
          </a:stretch>
        </p:blipFill>
        <p:spPr>
          <a:xfrm>
            <a:off x="5377557" y="503973"/>
            <a:ext cx="3320769" cy="4223230"/>
          </a:xfrm>
          <a:prstGeom prst="rect">
            <a:avLst/>
          </a:prstGeom>
        </p:spPr>
      </p:pic>
    </p:spTree>
    <p:extLst>
      <p:ext uri="{BB962C8B-B14F-4D97-AF65-F5344CB8AC3E}">
        <p14:creationId xmlns:p14="http://schemas.microsoft.com/office/powerpoint/2010/main" val="155736619"/>
      </p:ext>
    </p:extLst>
  </p:cSld>
  <p:clrMapOvr>
    <a:masterClrMapping/>
  </p:clrMapOvr>
</p:sld>
</file>

<file path=ppt/theme/theme1.xml><?xml version="1.0" encoding="utf-8"?>
<a:theme xmlns:a="http://schemas.openxmlformats.org/drawingml/2006/main" name="Office Theme">
  <a:themeElements>
    <a:clrScheme name="Custom 24">
      <a:dk1>
        <a:srgbClr val="1E354C"/>
      </a:dk1>
      <a:lt1>
        <a:sysClr val="window" lastClr="FFFFFF"/>
      </a:lt1>
      <a:dk2>
        <a:srgbClr val="666666"/>
      </a:dk2>
      <a:lt2>
        <a:srgbClr val="E0E0E0"/>
      </a:lt2>
      <a:accent1>
        <a:srgbClr val="1EA0DB"/>
      </a:accent1>
      <a:accent2>
        <a:srgbClr val="1E354C"/>
      </a:accent2>
      <a:accent3>
        <a:srgbClr val="00ACC0"/>
      </a:accent3>
      <a:accent4>
        <a:srgbClr val="BED747"/>
      </a:accent4>
      <a:accent5>
        <a:srgbClr val="E84F31"/>
      </a:accent5>
      <a:accent6>
        <a:srgbClr val="666666"/>
      </a:accent6>
      <a:hlink>
        <a:srgbClr val="1EA0DB"/>
      </a:hlink>
      <a:folHlink>
        <a:srgbClr val="1E354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F53D05-DBF2-410F-9D8E-1F560AA6DB4F}"/>
</file>

<file path=customXml/itemProps2.xml><?xml version="1.0" encoding="utf-8"?>
<ds:datastoreItem xmlns:ds="http://schemas.openxmlformats.org/officeDocument/2006/customXml" ds:itemID="{ABF53D05-DBF2-410F-9D8E-1F560AA6DB4F}"/>
</file>

<file path=customXml/itemProps3.xml><?xml version="1.0" encoding="utf-8"?>
<ds:datastoreItem xmlns:ds="http://schemas.openxmlformats.org/officeDocument/2006/customXml" ds:itemID="{7B6F2769-7194-4217-93D3-3AF3A4742282}"/>
</file>

<file path=customXml/itemProps4.xml><?xml version="1.0" encoding="utf-8"?>
<ds:datastoreItem xmlns:ds="http://schemas.openxmlformats.org/officeDocument/2006/customXml" ds:itemID="{B573B2C9-433D-46C7-B5C4-CD76ECA94B07}"/>
</file>

<file path=docProps/app.xml><?xml version="1.0" encoding="utf-8"?>
<Properties xmlns="http://schemas.openxmlformats.org/officeDocument/2006/extended-properties" xmlns:vt="http://schemas.openxmlformats.org/officeDocument/2006/docPropsVTypes">
  <Template>FNEMasterTemplateForThemePreview.pptx</Template>
  <TotalTime>5057</TotalTime>
  <Words>812</Words>
  <Application>Microsoft Office PowerPoint</Application>
  <PresentationFormat>On-screen Show (16:9)</PresentationFormat>
  <Paragraphs>132</Paragraphs>
  <Slides>18</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US-INDIA SSCP 5G Roadmap &amp; Standards Activities</vt:lpstr>
      <vt:lpstr>Defining the 5g Ecosystem </vt:lpstr>
      <vt:lpstr>Defining the 5g Ecosystem </vt:lpstr>
      <vt:lpstr>IoT / m2m</vt:lpstr>
      <vt:lpstr>The LEO Complement to 5G</vt:lpstr>
      <vt:lpstr>Wifi-6</vt:lpstr>
      <vt:lpstr>Datacenters ANSI / TIA 942</vt:lpstr>
      <vt:lpstr>CRITICAL IMPORANCE OF Towers &amp; ANSI / TIA 222H</vt:lpstr>
      <vt:lpstr>Towers: ANSI / TIA 222H</vt:lpstr>
      <vt:lpstr>Towers: ANSI / TIA 222H: Drones</vt:lpstr>
      <vt:lpstr>Towers: ANSI / TIA 222H: DRONES!</vt:lpstr>
      <vt:lpstr>Buildings / facilities &amp; Enterprises</vt:lpstr>
      <vt:lpstr>Essential for 5g: 4g best practices</vt:lpstr>
      <vt:lpstr>PowerPoint Presentation</vt:lpstr>
      <vt:lpstr>Essential for 5g: 4g best practices</vt:lpstr>
      <vt:lpstr>Implications for us-india partnership</vt:lpstr>
      <vt:lpstr>YES!</vt:lpstr>
      <vt:lpstr>Thank you for your partnership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Irina Kiselyer</cp:lastModifiedBy>
  <cp:revision>228</cp:revision>
  <dcterms:created xsi:type="dcterms:W3CDTF">2010-04-12T23:12:02Z</dcterms:created>
  <dcterms:modified xsi:type="dcterms:W3CDTF">2019-09-12T20:51:04Z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0ade2e17-0d86-4a30-87a7-dde52e12c37f</vt:lpwstr>
  </property>
</Properties>
</file>