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6" r:id="rId2"/>
    <p:sldId id="328" r:id="rId3"/>
    <p:sldId id="329" r:id="rId4"/>
    <p:sldId id="336" r:id="rId5"/>
    <p:sldId id="335" r:id="rId6"/>
    <p:sldId id="332" r:id="rId7"/>
    <p:sldId id="330" r:id="rId8"/>
    <p:sldId id="327" r:id="rId9"/>
    <p:sldId id="331" r:id="rId10"/>
    <p:sldId id="290" r:id="rId11"/>
    <p:sldId id="297" r:id="rId12"/>
    <p:sldId id="300" r:id="rId13"/>
    <p:sldId id="302" r:id="rId14"/>
    <p:sldId id="324" r:id="rId15"/>
    <p:sldId id="304" r:id="rId16"/>
    <p:sldId id="306" r:id="rId17"/>
    <p:sldId id="308" r:id="rId18"/>
    <p:sldId id="311" r:id="rId19"/>
    <p:sldId id="263" r:id="rId20"/>
    <p:sldId id="313" r:id="rId21"/>
    <p:sldId id="316" r:id="rId22"/>
    <p:sldId id="293" r:id="rId23"/>
    <p:sldId id="326" r:id="rId24"/>
    <p:sldId id="333" r:id="rId25"/>
    <p:sldId id="334" r:id="rId2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3E2DA-6AD6-447A-AD3B-58A2D6F5469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3D7851F-D50F-4C34-B1C6-AA8E3C78EB54}">
      <dgm:prSet phldrT="[Text]"/>
      <dgm:spPr/>
      <dgm:t>
        <a:bodyPr/>
        <a:lstStyle/>
        <a:p>
          <a:r>
            <a:rPr lang="en-US" dirty="0"/>
            <a:t>Spectrum</a:t>
          </a:r>
          <a:endParaRPr lang="en-IN" dirty="0"/>
        </a:p>
      </dgm:t>
    </dgm:pt>
    <dgm:pt modelId="{2C3EA826-7E72-422C-9F6E-484749149305}" type="parTrans" cxnId="{5CEFE51E-FB2A-4FD0-A23D-E1CD69A1C02A}">
      <dgm:prSet/>
      <dgm:spPr/>
      <dgm:t>
        <a:bodyPr/>
        <a:lstStyle/>
        <a:p>
          <a:endParaRPr lang="en-IN"/>
        </a:p>
      </dgm:t>
    </dgm:pt>
    <dgm:pt modelId="{DB227852-7424-4DBC-A8EE-F975372042F6}" type="sibTrans" cxnId="{5CEFE51E-FB2A-4FD0-A23D-E1CD69A1C02A}">
      <dgm:prSet/>
      <dgm:spPr/>
      <dgm:t>
        <a:bodyPr/>
        <a:lstStyle/>
        <a:p>
          <a:endParaRPr lang="en-IN"/>
        </a:p>
      </dgm:t>
    </dgm:pt>
    <dgm:pt modelId="{599406FB-D0A5-4C6D-8872-ABF8E5639218}">
      <dgm:prSet phldrT="[Text]"/>
      <dgm:spPr/>
      <dgm:t>
        <a:bodyPr/>
        <a:lstStyle/>
        <a:p>
          <a:r>
            <a:rPr lang="en-US" dirty="0"/>
            <a:t>Regulation</a:t>
          </a:r>
          <a:endParaRPr lang="en-IN" dirty="0"/>
        </a:p>
      </dgm:t>
    </dgm:pt>
    <dgm:pt modelId="{712FE56B-A498-4B58-9E77-1086E313FAAD}" type="parTrans" cxnId="{30400522-2D56-4B74-9806-77B0BA999BB3}">
      <dgm:prSet/>
      <dgm:spPr/>
      <dgm:t>
        <a:bodyPr/>
        <a:lstStyle/>
        <a:p>
          <a:endParaRPr lang="en-IN"/>
        </a:p>
      </dgm:t>
    </dgm:pt>
    <dgm:pt modelId="{1758C293-39F8-4B69-A3F5-A37EF9BD8C6B}" type="sibTrans" cxnId="{30400522-2D56-4B74-9806-77B0BA999BB3}">
      <dgm:prSet/>
      <dgm:spPr/>
      <dgm:t>
        <a:bodyPr/>
        <a:lstStyle/>
        <a:p>
          <a:endParaRPr lang="en-IN"/>
        </a:p>
      </dgm:t>
    </dgm:pt>
    <dgm:pt modelId="{32B75964-AA8B-4594-9F6D-6D00970DE9A0}">
      <dgm:prSet phldrT="[Text]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Education &amp; Awareness</a:t>
          </a:r>
          <a:endParaRPr lang="en-IN" dirty="0"/>
        </a:p>
      </dgm:t>
    </dgm:pt>
    <dgm:pt modelId="{3F677B5F-5F19-415F-B99F-F2AE6906703C}" type="parTrans" cxnId="{B20605FE-3A2B-4EEC-90B4-9BC6ECDA78AB}">
      <dgm:prSet/>
      <dgm:spPr/>
      <dgm:t>
        <a:bodyPr/>
        <a:lstStyle/>
        <a:p>
          <a:endParaRPr lang="en-IN"/>
        </a:p>
      </dgm:t>
    </dgm:pt>
    <dgm:pt modelId="{E75B66F3-851A-4AEF-9C68-B8F46E6A0033}" type="sibTrans" cxnId="{B20605FE-3A2B-4EEC-90B4-9BC6ECDA78AB}">
      <dgm:prSet/>
      <dgm:spPr/>
      <dgm:t>
        <a:bodyPr/>
        <a:lstStyle/>
        <a:p>
          <a:endParaRPr lang="en-IN"/>
        </a:p>
      </dgm:t>
    </dgm:pt>
    <dgm:pt modelId="{96752BC2-3B5C-4579-ADE1-32C5B105767D}">
      <dgm:prSet phldrT="[Text]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Technology Trials</a:t>
          </a:r>
          <a:endParaRPr lang="en-IN" dirty="0"/>
        </a:p>
      </dgm:t>
    </dgm:pt>
    <dgm:pt modelId="{787F4DAD-3C25-4383-BB13-D939C34D73F2}" type="parTrans" cxnId="{C0D1C8AB-C48A-4C4A-B6B1-ACF5747D08FF}">
      <dgm:prSet/>
      <dgm:spPr/>
      <dgm:t>
        <a:bodyPr/>
        <a:lstStyle/>
        <a:p>
          <a:endParaRPr lang="en-IN"/>
        </a:p>
      </dgm:t>
    </dgm:pt>
    <dgm:pt modelId="{49FC4112-AD65-439C-8783-D657A94E3585}" type="sibTrans" cxnId="{C0D1C8AB-C48A-4C4A-B6B1-ACF5747D08FF}">
      <dgm:prSet/>
      <dgm:spPr/>
      <dgm:t>
        <a:bodyPr/>
        <a:lstStyle/>
        <a:p>
          <a:endParaRPr lang="en-IN"/>
        </a:p>
      </dgm:t>
    </dgm:pt>
    <dgm:pt modelId="{FF95E20F-AD95-42C4-80B4-84DA5FBD1AFC}">
      <dgm:prSet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Application and Usage Case labs</a:t>
          </a:r>
          <a:endParaRPr lang="en-IN" dirty="0"/>
        </a:p>
      </dgm:t>
    </dgm:pt>
    <dgm:pt modelId="{E4A894B5-0B0A-49A2-AD1E-6E0B7562D19D}" type="parTrans" cxnId="{E0EC38CF-FE9F-4C5F-A8ED-FAEBCE26232E}">
      <dgm:prSet/>
      <dgm:spPr/>
      <dgm:t>
        <a:bodyPr/>
        <a:lstStyle/>
        <a:p>
          <a:endParaRPr lang="en-IN"/>
        </a:p>
      </dgm:t>
    </dgm:pt>
    <dgm:pt modelId="{FB99B111-1D90-4C4A-BCB9-76AB425A2E9B}" type="sibTrans" cxnId="{E0EC38CF-FE9F-4C5F-A8ED-FAEBCE26232E}">
      <dgm:prSet/>
      <dgm:spPr/>
      <dgm:t>
        <a:bodyPr/>
        <a:lstStyle/>
        <a:p>
          <a:endParaRPr lang="en-IN"/>
        </a:p>
      </dgm:t>
    </dgm:pt>
    <dgm:pt modelId="{0CC5F196-DE77-489F-9BB6-A46C5BF4A3F3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/>
            <a:t>Budget</a:t>
          </a:r>
          <a:endParaRPr lang="en-IN" dirty="0"/>
        </a:p>
      </dgm:t>
    </dgm:pt>
    <dgm:pt modelId="{AAC76DCE-8C62-4790-962C-5CD25917608B}" type="parTrans" cxnId="{44415F7E-A18F-4D6C-ABB2-990EE5DE9AEC}">
      <dgm:prSet/>
      <dgm:spPr/>
      <dgm:t>
        <a:bodyPr/>
        <a:lstStyle/>
        <a:p>
          <a:endParaRPr lang="en-IN"/>
        </a:p>
      </dgm:t>
    </dgm:pt>
    <dgm:pt modelId="{655E898F-A6C0-42AB-80B8-735410DF344A}" type="sibTrans" cxnId="{44415F7E-A18F-4D6C-ABB2-990EE5DE9AEC}">
      <dgm:prSet/>
      <dgm:spPr/>
      <dgm:t>
        <a:bodyPr/>
        <a:lstStyle/>
        <a:p>
          <a:endParaRPr lang="en-IN"/>
        </a:p>
      </dgm:t>
    </dgm:pt>
    <dgm:pt modelId="{D4BB1152-487F-492B-8EB5-E728837919EE}" type="pres">
      <dgm:prSet presAssocID="{7E93E2DA-6AD6-447A-AD3B-58A2D6F5469B}" presName="Name0" presStyleCnt="0">
        <dgm:presLayoutVars>
          <dgm:dir/>
          <dgm:resizeHandles val="exact"/>
        </dgm:presLayoutVars>
      </dgm:prSet>
      <dgm:spPr/>
    </dgm:pt>
    <dgm:pt modelId="{6BB7DD04-C21B-42EB-A100-2107AE1C331F}" type="pres">
      <dgm:prSet presAssocID="{D3D7851F-D50F-4C34-B1C6-AA8E3C78EB54}" presName="Name5" presStyleLbl="vennNode1" presStyleIdx="0" presStyleCnt="6">
        <dgm:presLayoutVars>
          <dgm:bulletEnabled val="1"/>
        </dgm:presLayoutVars>
      </dgm:prSet>
      <dgm:spPr/>
    </dgm:pt>
    <dgm:pt modelId="{9A5C2CBB-BA6B-4648-8970-D0AF48EC4EC5}" type="pres">
      <dgm:prSet presAssocID="{DB227852-7424-4DBC-A8EE-F975372042F6}" presName="space" presStyleCnt="0"/>
      <dgm:spPr/>
    </dgm:pt>
    <dgm:pt modelId="{106F7250-02ED-4F17-BF45-D70AC839BAF2}" type="pres">
      <dgm:prSet presAssocID="{599406FB-D0A5-4C6D-8872-ABF8E5639218}" presName="Name5" presStyleLbl="vennNode1" presStyleIdx="1" presStyleCnt="6">
        <dgm:presLayoutVars>
          <dgm:bulletEnabled val="1"/>
        </dgm:presLayoutVars>
      </dgm:prSet>
      <dgm:spPr/>
    </dgm:pt>
    <dgm:pt modelId="{3ACD76B4-1C11-4487-81E5-14BC21D53879}" type="pres">
      <dgm:prSet presAssocID="{1758C293-39F8-4B69-A3F5-A37EF9BD8C6B}" presName="space" presStyleCnt="0"/>
      <dgm:spPr/>
    </dgm:pt>
    <dgm:pt modelId="{1CCC4905-FE5A-4093-BE35-5BBBDBAD71FD}" type="pres">
      <dgm:prSet presAssocID="{32B75964-AA8B-4594-9F6D-6D00970DE9A0}" presName="Name5" presStyleLbl="vennNode1" presStyleIdx="2" presStyleCnt="6">
        <dgm:presLayoutVars>
          <dgm:bulletEnabled val="1"/>
        </dgm:presLayoutVars>
      </dgm:prSet>
      <dgm:spPr/>
    </dgm:pt>
    <dgm:pt modelId="{8D7DFA8C-DEEE-4EE3-B4C5-509A4879D8EF}" type="pres">
      <dgm:prSet presAssocID="{E75B66F3-851A-4AEF-9C68-B8F46E6A0033}" presName="space" presStyleCnt="0"/>
      <dgm:spPr/>
    </dgm:pt>
    <dgm:pt modelId="{1B613651-C8F5-43BE-BB60-A869F8B0EDFF}" type="pres">
      <dgm:prSet presAssocID="{96752BC2-3B5C-4579-ADE1-32C5B105767D}" presName="Name5" presStyleLbl="vennNode1" presStyleIdx="3" presStyleCnt="6">
        <dgm:presLayoutVars>
          <dgm:bulletEnabled val="1"/>
        </dgm:presLayoutVars>
      </dgm:prSet>
      <dgm:spPr/>
    </dgm:pt>
    <dgm:pt modelId="{64102814-AB80-4328-AA67-9BA20AA84997}" type="pres">
      <dgm:prSet presAssocID="{49FC4112-AD65-439C-8783-D657A94E3585}" presName="space" presStyleCnt="0"/>
      <dgm:spPr/>
    </dgm:pt>
    <dgm:pt modelId="{9D89B489-F44E-4592-BD61-EB8DE3A903DC}" type="pres">
      <dgm:prSet presAssocID="{FF95E20F-AD95-42C4-80B4-84DA5FBD1AFC}" presName="Name5" presStyleLbl="vennNode1" presStyleIdx="4" presStyleCnt="6">
        <dgm:presLayoutVars>
          <dgm:bulletEnabled val="1"/>
        </dgm:presLayoutVars>
      </dgm:prSet>
      <dgm:spPr/>
    </dgm:pt>
    <dgm:pt modelId="{DE63F882-79E9-46EC-A115-10D46B5BFC79}" type="pres">
      <dgm:prSet presAssocID="{FB99B111-1D90-4C4A-BCB9-76AB425A2E9B}" presName="space" presStyleCnt="0"/>
      <dgm:spPr/>
    </dgm:pt>
    <dgm:pt modelId="{9F281E53-2122-47A0-8A27-27BD95DCC509}" type="pres">
      <dgm:prSet presAssocID="{0CC5F196-DE77-489F-9BB6-A46C5BF4A3F3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5CEFE51E-FB2A-4FD0-A23D-E1CD69A1C02A}" srcId="{7E93E2DA-6AD6-447A-AD3B-58A2D6F5469B}" destId="{D3D7851F-D50F-4C34-B1C6-AA8E3C78EB54}" srcOrd="0" destOrd="0" parTransId="{2C3EA826-7E72-422C-9F6E-484749149305}" sibTransId="{DB227852-7424-4DBC-A8EE-F975372042F6}"/>
    <dgm:cxn modelId="{30400522-2D56-4B74-9806-77B0BA999BB3}" srcId="{7E93E2DA-6AD6-447A-AD3B-58A2D6F5469B}" destId="{599406FB-D0A5-4C6D-8872-ABF8E5639218}" srcOrd="1" destOrd="0" parTransId="{712FE56B-A498-4B58-9E77-1086E313FAAD}" sibTransId="{1758C293-39F8-4B69-A3F5-A37EF9BD8C6B}"/>
    <dgm:cxn modelId="{2D6BD62F-5E56-470A-A8FF-DFE542A37EB3}" type="presOf" srcId="{96752BC2-3B5C-4579-ADE1-32C5B105767D}" destId="{1B613651-C8F5-43BE-BB60-A869F8B0EDFF}" srcOrd="0" destOrd="0" presId="urn:microsoft.com/office/officeart/2005/8/layout/venn3"/>
    <dgm:cxn modelId="{B5DB1A6C-3F61-43F7-9835-CC72EE6A28F3}" type="presOf" srcId="{0CC5F196-DE77-489F-9BB6-A46C5BF4A3F3}" destId="{9F281E53-2122-47A0-8A27-27BD95DCC509}" srcOrd="0" destOrd="0" presId="urn:microsoft.com/office/officeart/2005/8/layout/venn3"/>
    <dgm:cxn modelId="{B9BED256-CFDE-4EC6-9FC3-0EB29EA2B694}" type="presOf" srcId="{D3D7851F-D50F-4C34-B1C6-AA8E3C78EB54}" destId="{6BB7DD04-C21B-42EB-A100-2107AE1C331F}" srcOrd="0" destOrd="0" presId="urn:microsoft.com/office/officeart/2005/8/layout/venn3"/>
    <dgm:cxn modelId="{D55CFE57-6A59-4882-8A84-7855EE006FC5}" type="presOf" srcId="{599406FB-D0A5-4C6D-8872-ABF8E5639218}" destId="{106F7250-02ED-4F17-BF45-D70AC839BAF2}" srcOrd="0" destOrd="0" presId="urn:microsoft.com/office/officeart/2005/8/layout/venn3"/>
    <dgm:cxn modelId="{44415F7E-A18F-4D6C-ABB2-990EE5DE9AEC}" srcId="{7E93E2DA-6AD6-447A-AD3B-58A2D6F5469B}" destId="{0CC5F196-DE77-489F-9BB6-A46C5BF4A3F3}" srcOrd="5" destOrd="0" parTransId="{AAC76DCE-8C62-4790-962C-5CD25917608B}" sibTransId="{655E898F-A6C0-42AB-80B8-735410DF344A}"/>
    <dgm:cxn modelId="{1A95B790-3A10-4641-BCB8-D84B25B136F5}" type="presOf" srcId="{FF95E20F-AD95-42C4-80B4-84DA5FBD1AFC}" destId="{9D89B489-F44E-4592-BD61-EB8DE3A903DC}" srcOrd="0" destOrd="0" presId="urn:microsoft.com/office/officeart/2005/8/layout/venn3"/>
    <dgm:cxn modelId="{32ADCA9D-A7BF-407E-9631-B142C559DA84}" type="presOf" srcId="{7E93E2DA-6AD6-447A-AD3B-58A2D6F5469B}" destId="{D4BB1152-487F-492B-8EB5-E728837919EE}" srcOrd="0" destOrd="0" presId="urn:microsoft.com/office/officeart/2005/8/layout/venn3"/>
    <dgm:cxn modelId="{C0D1C8AB-C48A-4C4A-B6B1-ACF5747D08FF}" srcId="{7E93E2DA-6AD6-447A-AD3B-58A2D6F5469B}" destId="{96752BC2-3B5C-4579-ADE1-32C5B105767D}" srcOrd="3" destOrd="0" parTransId="{787F4DAD-3C25-4383-BB13-D939C34D73F2}" sibTransId="{49FC4112-AD65-439C-8783-D657A94E3585}"/>
    <dgm:cxn modelId="{E0EC38CF-FE9F-4C5F-A8ED-FAEBCE26232E}" srcId="{7E93E2DA-6AD6-447A-AD3B-58A2D6F5469B}" destId="{FF95E20F-AD95-42C4-80B4-84DA5FBD1AFC}" srcOrd="4" destOrd="0" parTransId="{E4A894B5-0B0A-49A2-AD1E-6E0B7562D19D}" sibTransId="{FB99B111-1D90-4C4A-BCB9-76AB425A2E9B}"/>
    <dgm:cxn modelId="{250429FB-A32C-44D7-9EAD-69BCD1D38F57}" type="presOf" srcId="{32B75964-AA8B-4594-9F6D-6D00970DE9A0}" destId="{1CCC4905-FE5A-4093-BE35-5BBBDBAD71FD}" srcOrd="0" destOrd="0" presId="urn:microsoft.com/office/officeart/2005/8/layout/venn3"/>
    <dgm:cxn modelId="{B20605FE-3A2B-4EEC-90B4-9BC6ECDA78AB}" srcId="{7E93E2DA-6AD6-447A-AD3B-58A2D6F5469B}" destId="{32B75964-AA8B-4594-9F6D-6D00970DE9A0}" srcOrd="2" destOrd="0" parTransId="{3F677B5F-5F19-415F-B99F-F2AE6906703C}" sibTransId="{E75B66F3-851A-4AEF-9C68-B8F46E6A0033}"/>
    <dgm:cxn modelId="{B77F3C17-0D15-48BE-81FA-507CD8C9FBD7}" type="presParOf" srcId="{D4BB1152-487F-492B-8EB5-E728837919EE}" destId="{6BB7DD04-C21B-42EB-A100-2107AE1C331F}" srcOrd="0" destOrd="0" presId="urn:microsoft.com/office/officeart/2005/8/layout/venn3"/>
    <dgm:cxn modelId="{32977B1B-ED1A-4783-BC8E-7BD2DC2CF6A6}" type="presParOf" srcId="{D4BB1152-487F-492B-8EB5-E728837919EE}" destId="{9A5C2CBB-BA6B-4648-8970-D0AF48EC4EC5}" srcOrd="1" destOrd="0" presId="urn:microsoft.com/office/officeart/2005/8/layout/venn3"/>
    <dgm:cxn modelId="{32B16BD0-9953-49EE-834A-5A12C2F86E97}" type="presParOf" srcId="{D4BB1152-487F-492B-8EB5-E728837919EE}" destId="{106F7250-02ED-4F17-BF45-D70AC839BAF2}" srcOrd="2" destOrd="0" presId="urn:microsoft.com/office/officeart/2005/8/layout/venn3"/>
    <dgm:cxn modelId="{893C3126-B8A4-4D99-BEF8-8F409018FCB9}" type="presParOf" srcId="{D4BB1152-487F-492B-8EB5-E728837919EE}" destId="{3ACD76B4-1C11-4487-81E5-14BC21D53879}" srcOrd="3" destOrd="0" presId="urn:microsoft.com/office/officeart/2005/8/layout/venn3"/>
    <dgm:cxn modelId="{0C150896-E57B-4FFB-AE29-75FB3C9BBECC}" type="presParOf" srcId="{D4BB1152-487F-492B-8EB5-E728837919EE}" destId="{1CCC4905-FE5A-4093-BE35-5BBBDBAD71FD}" srcOrd="4" destOrd="0" presId="urn:microsoft.com/office/officeart/2005/8/layout/venn3"/>
    <dgm:cxn modelId="{9A6B57F8-79CB-43C8-8BA6-F0758F3E074B}" type="presParOf" srcId="{D4BB1152-487F-492B-8EB5-E728837919EE}" destId="{8D7DFA8C-DEEE-4EE3-B4C5-509A4879D8EF}" srcOrd="5" destOrd="0" presId="urn:microsoft.com/office/officeart/2005/8/layout/venn3"/>
    <dgm:cxn modelId="{C17D4338-2EB8-4D8E-80FD-BBE8C9015B85}" type="presParOf" srcId="{D4BB1152-487F-492B-8EB5-E728837919EE}" destId="{1B613651-C8F5-43BE-BB60-A869F8B0EDFF}" srcOrd="6" destOrd="0" presId="urn:microsoft.com/office/officeart/2005/8/layout/venn3"/>
    <dgm:cxn modelId="{ED6EDC5A-C6DF-4F76-8D44-671DB4A9F521}" type="presParOf" srcId="{D4BB1152-487F-492B-8EB5-E728837919EE}" destId="{64102814-AB80-4328-AA67-9BA20AA84997}" srcOrd="7" destOrd="0" presId="urn:microsoft.com/office/officeart/2005/8/layout/venn3"/>
    <dgm:cxn modelId="{7C2FB7A0-9161-4E3D-8193-3F7455017324}" type="presParOf" srcId="{D4BB1152-487F-492B-8EB5-E728837919EE}" destId="{9D89B489-F44E-4592-BD61-EB8DE3A903DC}" srcOrd="8" destOrd="0" presId="urn:microsoft.com/office/officeart/2005/8/layout/venn3"/>
    <dgm:cxn modelId="{3964BE11-647B-40C9-826F-56CCF73A2139}" type="presParOf" srcId="{D4BB1152-487F-492B-8EB5-E728837919EE}" destId="{DE63F882-79E9-46EC-A115-10D46B5BFC79}" srcOrd="9" destOrd="0" presId="urn:microsoft.com/office/officeart/2005/8/layout/venn3"/>
    <dgm:cxn modelId="{CC68E5C5-12D3-40EC-81E2-4DB2AF1DB678}" type="presParOf" srcId="{D4BB1152-487F-492B-8EB5-E728837919EE}" destId="{9F281E53-2122-47A0-8A27-27BD95DCC509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3E2DA-6AD6-447A-AD3B-58A2D6F5469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3D7851F-D50F-4C34-B1C6-AA8E3C78EB54}">
      <dgm:prSet phldrT="[Text]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Participation in International Standards</a:t>
          </a:r>
          <a:endParaRPr lang="en-IN" dirty="0"/>
        </a:p>
      </dgm:t>
    </dgm:pt>
    <dgm:pt modelId="{2C3EA826-7E72-422C-9F6E-484749149305}" type="parTrans" cxnId="{5CEFE51E-FB2A-4FD0-A23D-E1CD69A1C02A}">
      <dgm:prSet/>
      <dgm:spPr/>
      <dgm:t>
        <a:bodyPr/>
        <a:lstStyle/>
        <a:p>
          <a:endParaRPr lang="en-IN"/>
        </a:p>
      </dgm:t>
    </dgm:pt>
    <dgm:pt modelId="{DB227852-7424-4DBC-A8EE-F975372042F6}" type="sibTrans" cxnId="{5CEFE51E-FB2A-4FD0-A23D-E1CD69A1C02A}">
      <dgm:prSet/>
      <dgm:spPr/>
      <dgm:t>
        <a:bodyPr/>
        <a:lstStyle/>
        <a:p>
          <a:endParaRPr lang="en-IN"/>
        </a:p>
      </dgm:t>
    </dgm:pt>
    <dgm:pt modelId="{599406FB-D0A5-4C6D-8872-ABF8E5639218}">
      <dgm:prSet phldrT="[Text]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Application</a:t>
          </a:r>
        </a:p>
        <a:p>
          <a:r>
            <a:rPr lang="en-US" dirty="0"/>
            <a:t>Layer Standards</a:t>
          </a:r>
          <a:endParaRPr lang="en-IN" dirty="0"/>
        </a:p>
      </dgm:t>
    </dgm:pt>
    <dgm:pt modelId="{712FE56B-A498-4B58-9E77-1086E313FAAD}" type="parTrans" cxnId="{30400522-2D56-4B74-9806-77B0BA999BB3}">
      <dgm:prSet/>
      <dgm:spPr/>
      <dgm:t>
        <a:bodyPr/>
        <a:lstStyle/>
        <a:p>
          <a:endParaRPr lang="en-IN"/>
        </a:p>
      </dgm:t>
    </dgm:pt>
    <dgm:pt modelId="{1758C293-39F8-4B69-A3F5-A37EF9BD8C6B}" type="sibTrans" cxnId="{30400522-2D56-4B74-9806-77B0BA999BB3}">
      <dgm:prSet/>
      <dgm:spPr/>
      <dgm:t>
        <a:bodyPr/>
        <a:lstStyle/>
        <a:p>
          <a:endParaRPr lang="en-IN"/>
        </a:p>
      </dgm:t>
    </dgm:pt>
    <dgm:pt modelId="{D4BB1152-487F-492B-8EB5-E728837919EE}" type="pres">
      <dgm:prSet presAssocID="{7E93E2DA-6AD6-447A-AD3B-58A2D6F5469B}" presName="Name0" presStyleCnt="0">
        <dgm:presLayoutVars>
          <dgm:dir/>
          <dgm:resizeHandles val="exact"/>
        </dgm:presLayoutVars>
      </dgm:prSet>
      <dgm:spPr/>
    </dgm:pt>
    <dgm:pt modelId="{6BB7DD04-C21B-42EB-A100-2107AE1C331F}" type="pres">
      <dgm:prSet presAssocID="{D3D7851F-D50F-4C34-B1C6-AA8E3C78EB54}" presName="Name5" presStyleLbl="vennNode1" presStyleIdx="0" presStyleCnt="2">
        <dgm:presLayoutVars>
          <dgm:bulletEnabled val="1"/>
        </dgm:presLayoutVars>
      </dgm:prSet>
      <dgm:spPr/>
    </dgm:pt>
    <dgm:pt modelId="{9A5C2CBB-BA6B-4648-8970-D0AF48EC4EC5}" type="pres">
      <dgm:prSet presAssocID="{DB227852-7424-4DBC-A8EE-F975372042F6}" presName="space" presStyleCnt="0"/>
      <dgm:spPr/>
    </dgm:pt>
    <dgm:pt modelId="{106F7250-02ED-4F17-BF45-D70AC839BAF2}" type="pres">
      <dgm:prSet presAssocID="{599406FB-D0A5-4C6D-8872-ABF8E5639218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5CEFE51E-FB2A-4FD0-A23D-E1CD69A1C02A}" srcId="{7E93E2DA-6AD6-447A-AD3B-58A2D6F5469B}" destId="{D3D7851F-D50F-4C34-B1C6-AA8E3C78EB54}" srcOrd="0" destOrd="0" parTransId="{2C3EA826-7E72-422C-9F6E-484749149305}" sibTransId="{DB227852-7424-4DBC-A8EE-F975372042F6}"/>
    <dgm:cxn modelId="{30400522-2D56-4B74-9806-77B0BA999BB3}" srcId="{7E93E2DA-6AD6-447A-AD3B-58A2D6F5469B}" destId="{599406FB-D0A5-4C6D-8872-ABF8E5639218}" srcOrd="1" destOrd="0" parTransId="{712FE56B-A498-4B58-9E77-1086E313FAAD}" sibTransId="{1758C293-39F8-4B69-A3F5-A37EF9BD8C6B}"/>
    <dgm:cxn modelId="{5685CC8E-9D02-4B50-88FA-7E19B05EB3F5}" type="presOf" srcId="{7E93E2DA-6AD6-447A-AD3B-58A2D6F5469B}" destId="{D4BB1152-487F-492B-8EB5-E728837919EE}" srcOrd="0" destOrd="0" presId="urn:microsoft.com/office/officeart/2005/8/layout/venn3"/>
    <dgm:cxn modelId="{220B0296-3486-4B99-B348-72E5D3E79E8D}" type="presOf" srcId="{599406FB-D0A5-4C6D-8872-ABF8E5639218}" destId="{106F7250-02ED-4F17-BF45-D70AC839BAF2}" srcOrd="0" destOrd="0" presId="urn:microsoft.com/office/officeart/2005/8/layout/venn3"/>
    <dgm:cxn modelId="{34ACB3BB-82D4-4710-AB22-40D8323CC625}" type="presOf" srcId="{D3D7851F-D50F-4C34-B1C6-AA8E3C78EB54}" destId="{6BB7DD04-C21B-42EB-A100-2107AE1C331F}" srcOrd="0" destOrd="0" presId="urn:microsoft.com/office/officeart/2005/8/layout/venn3"/>
    <dgm:cxn modelId="{D81A3612-5BCC-4BD8-8B54-D7A6BE91A3AD}" type="presParOf" srcId="{D4BB1152-487F-492B-8EB5-E728837919EE}" destId="{6BB7DD04-C21B-42EB-A100-2107AE1C331F}" srcOrd="0" destOrd="0" presId="urn:microsoft.com/office/officeart/2005/8/layout/venn3"/>
    <dgm:cxn modelId="{EA1C29F5-B07F-4959-8A26-650DD0701FD1}" type="presParOf" srcId="{D4BB1152-487F-492B-8EB5-E728837919EE}" destId="{9A5C2CBB-BA6B-4648-8970-D0AF48EC4EC5}" srcOrd="1" destOrd="0" presId="urn:microsoft.com/office/officeart/2005/8/layout/venn3"/>
    <dgm:cxn modelId="{74B1002E-DC21-4779-95B5-485E939CD83A}" type="presParOf" srcId="{D4BB1152-487F-492B-8EB5-E728837919EE}" destId="{106F7250-02ED-4F17-BF45-D70AC839BAF2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1AC4E5-F041-4733-B30A-1308B440F8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4E9D1-D613-4687-915F-F0747E622E0A}">
      <dgm:prSet phldrT="[Text]" custT="1"/>
      <dgm:spPr>
        <a:solidFill>
          <a:srgbClr val="ABD38C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Smart Cities</a:t>
          </a:r>
        </a:p>
      </dgm:t>
    </dgm:pt>
    <dgm:pt modelId="{92F30EE7-E451-49A8-98B3-FF0CE19D63FD}" type="parTrans" cxnId="{65B5C12D-7357-44D7-9C7D-323317036D89}">
      <dgm:prSet/>
      <dgm:spPr/>
      <dgm:t>
        <a:bodyPr/>
        <a:lstStyle/>
        <a:p>
          <a:endParaRPr lang="en-US" sz="1400" b="1"/>
        </a:p>
      </dgm:t>
    </dgm:pt>
    <dgm:pt modelId="{13EF6C32-A0A1-49EF-AEAF-2A342FC22212}" type="sibTrans" cxnId="{65B5C12D-7357-44D7-9C7D-323317036D89}">
      <dgm:prSet/>
      <dgm:spPr/>
      <dgm:t>
        <a:bodyPr/>
        <a:lstStyle/>
        <a:p>
          <a:endParaRPr lang="en-US" sz="1400" b="1"/>
        </a:p>
      </dgm:t>
    </dgm:pt>
    <dgm:pt modelId="{F6DC27EC-E259-4037-B199-1AFA1AB2E02F}">
      <dgm:prSet phldrT="[Text]" custT="1"/>
      <dgm:spPr>
        <a:solidFill>
          <a:srgbClr val="ABD38C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Banking &amp; Finance</a:t>
          </a:r>
        </a:p>
      </dgm:t>
    </dgm:pt>
    <dgm:pt modelId="{DFF82767-BA58-4E26-837B-00EC5231EE74}" type="parTrans" cxnId="{2917FA1B-062A-4796-8AF6-1DC921DE192D}">
      <dgm:prSet/>
      <dgm:spPr/>
      <dgm:t>
        <a:bodyPr/>
        <a:lstStyle/>
        <a:p>
          <a:endParaRPr lang="en-US" sz="1400" b="1"/>
        </a:p>
      </dgm:t>
    </dgm:pt>
    <dgm:pt modelId="{70555606-E4D6-4250-AA7D-80ADCFAF9A37}" type="sibTrans" cxnId="{2917FA1B-062A-4796-8AF6-1DC921DE192D}">
      <dgm:prSet/>
      <dgm:spPr/>
      <dgm:t>
        <a:bodyPr/>
        <a:lstStyle/>
        <a:p>
          <a:endParaRPr lang="en-US" sz="1400" b="1"/>
        </a:p>
      </dgm:t>
    </dgm:pt>
    <dgm:pt modelId="{AA05BE6B-EC8F-4CC2-AA90-12C4BEE62C25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Smart Health</a:t>
          </a:r>
        </a:p>
      </dgm:t>
    </dgm:pt>
    <dgm:pt modelId="{08931AEF-A5B3-41A5-8C28-E5BF90EAD971}" type="parTrans" cxnId="{A06ABD24-D450-424C-A6C1-B1482007BBD7}">
      <dgm:prSet/>
      <dgm:spPr/>
      <dgm:t>
        <a:bodyPr/>
        <a:lstStyle/>
        <a:p>
          <a:endParaRPr lang="en-US" sz="1400" b="1"/>
        </a:p>
      </dgm:t>
    </dgm:pt>
    <dgm:pt modelId="{3470FBF1-5092-42DF-9FF1-E6D513F0CE31}" type="sibTrans" cxnId="{A06ABD24-D450-424C-A6C1-B1482007BBD7}">
      <dgm:prSet/>
      <dgm:spPr/>
      <dgm:t>
        <a:bodyPr/>
        <a:lstStyle/>
        <a:p>
          <a:endParaRPr lang="en-US" sz="1400" b="1"/>
        </a:p>
      </dgm:t>
    </dgm:pt>
    <dgm:pt modelId="{611D03E4-2310-432C-9D8D-366906A36D47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Intelligent Transportation Systems</a:t>
          </a:r>
        </a:p>
      </dgm:t>
    </dgm:pt>
    <dgm:pt modelId="{521B6616-456C-4460-97D3-A3DBADEA8537}" type="parTrans" cxnId="{FD2050DD-3C4B-4187-9B7E-3343BA369E42}">
      <dgm:prSet/>
      <dgm:spPr/>
      <dgm:t>
        <a:bodyPr/>
        <a:lstStyle/>
        <a:p>
          <a:endParaRPr lang="en-US" sz="1400" b="1"/>
        </a:p>
      </dgm:t>
    </dgm:pt>
    <dgm:pt modelId="{66AE0D5D-41E6-4261-B554-03233584B1D6}" type="sibTrans" cxnId="{FD2050DD-3C4B-4187-9B7E-3343BA369E42}">
      <dgm:prSet/>
      <dgm:spPr/>
      <dgm:t>
        <a:bodyPr/>
        <a:lstStyle/>
        <a:p>
          <a:endParaRPr lang="en-US" sz="1400" b="1"/>
        </a:p>
      </dgm:t>
    </dgm:pt>
    <dgm:pt modelId="{679523CC-857B-4571-B0F6-D55CF54EF035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Public Protection and Disaster Relief / Public Safety</a:t>
          </a:r>
        </a:p>
      </dgm:t>
    </dgm:pt>
    <dgm:pt modelId="{BCC5DA43-9A82-4149-ADF2-F3A75A1CD0C2}" type="parTrans" cxnId="{3D1D7AD1-A68F-4BD0-9F10-6EFE77B65D4C}">
      <dgm:prSet/>
      <dgm:spPr/>
      <dgm:t>
        <a:bodyPr/>
        <a:lstStyle/>
        <a:p>
          <a:endParaRPr lang="en-US" sz="1400" b="1"/>
        </a:p>
      </dgm:t>
    </dgm:pt>
    <dgm:pt modelId="{F7DC3F7B-B1D0-4167-82F6-F83C489043AB}" type="sibTrans" cxnId="{3D1D7AD1-A68F-4BD0-9F10-6EFE77B65D4C}">
      <dgm:prSet/>
      <dgm:spPr/>
      <dgm:t>
        <a:bodyPr/>
        <a:lstStyle/>
        <a:p>
          <a:endParaRPr lang="en-US" sz="1400" b="1"/>
        </a:p>
      </dgm:t>
    </dgm:pt>
    <dgm:pt modelId="{3BEB0E87-B64A-4D6A-9727-DC958E0BC7C4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Smart Agriculture</a:t>
          </a:r>
        </a:p>
      </dgm:t>
    </dgm:pt>
    <dgm:pt modelId="{35E6CB87-2ABF-4999-ADE2-D0FFAFF6D282}" type="parTrans" cxnId="{AD2061E3-7B0D-45C3-BD98-EF135CE7356A}">
      <dgm:prSet/>
      <dgm:spPr/>
      <dgm:t>
        <a:bodyPr/>
        <a:lstStyle/>
        <a:p>
          <a:endParaRPr lang="en-US" sz="1400" b="1"/>
        </a:p>
      </dgm:t>
    </dgm:pt>
    <dgm:pt modelId="{DBDFF5AD-2C84-4622-9AC4-16BCE69B2E94}" type="sibTrans" cxnId="{AD2061E3-7B0D-45C3-BD98-EF135CE7356A}">
      <dgm:prSet/>
      <dgm:spPr/>
      <dgm:t>
        <a:bodyPr/>
        <a:lstStyle/>
        <a:p>
          <a:endParaRPr lang="en-US" sz="1400" b="1"/>
        </a:p>
      </dgm:t>
    </dgm:pt>
    <dgm:pt modelId="{7DE49643-3706-4AA3-B91A-D43A0E35A22E}" type="pres">
      <dgm:prSet presAssocID="{301AC4E5-F041-4733-B30A-1308B440F86A}" presName="linear" presStyleCnt="0">
        <dgm:presLayoutVars>
          <dgm:dir/>
          <dgm:animLvl val="lvl"/>
          <dgm:resizeHandles val="exact"/>
        </dgm:presLayoutVars>
      </dgm:prSet>
      <dgm:spPr/>
    </dgm:pt>
    <dgm:pt modelId="{453E624D-CD83-4295-9894-5DE7D5D5475B}" type="pres">
      <dgm:prSet presAssocID="{7484E9D1-D613-4687-915F-F0747E622E0A}" presName="parentLin" presStyleCnt="0"/>
      <dgm:spPr/>
    </dgm:pt>
    <dgm:pt modelId="{8636B15D-1C0B-4B7D-B643-052BA4D24920}" type="pres">
      <dgm:prSet presAssocID="{7484E9D1-D613-4687-915F-F0747E622E0A}" presName="parentLeftMargin" presStyleLbl="node1" presStyleIdx="0" presStyleCnt="6"/>
      <dgm:spPr/>
    </dgm:pt>
    <dgm:pt modelId="{1997E5B5-85B6-4D04-A1E1-43534FF967C0}" type="pres">
      <dgm:prSet presAssocID="{7484E9D1-D613-4687-915F-F0747E622E0A}" presName="parentText" presStyleLbl="node1" presStyleIdx="0" presStyleCnt="6" custLinFactNeighborX="-7217" custLinFactNeighborY="39181">
        <dgm:presLayoutVars>
          <dgm:chMax val="0"/>
          <dgm:bulletEnabled val="1"/>
        </dgm:presLayoutVars>
      </dgm:prSet>
      <dgm:spPr/>
    </dgm:pt>
    <dgm:pt modelId="{FDAD6C0C-7EC6-46E6-AA22-A415120A4D98}" type="pres">
      <dgm:prSet presAssocID="{7484E9D1-D613-4687-915F-F0747E622E0A}" presName="negativeSpace" presStyleCnt="0"/>
      <dgm:spPr/>
    </dgm:pt>
    <dgm:pt modelId="{22CA9F72-6420-47E7-85C4-5B28A8128D0E}" type="pres">
      <dgm:prSet presAssocID="{7484E9D1-D613-4687-915F-F0747E622E0A}" presName="childText" presStyleLbl="conFgAcc1" presStyleIdx="0" presStyleCnt="6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</dgm:pt>
    <dgm:pt modelId="{4B725DF4-08A8-4C37-A3F4-2FBDE1844501}" type="pres">
      <dgm:prSet presAssocID="{13EF6C32-A0A1-49EF-AEAF-2A342FC22212}" presName="spaceBetweenRectangles" presStyleCnt="0"/>
      <dgm:spPr/>
    </dgm:pt>
    <dgm:pt modelId="{3518ED3C-330F-4E0B-B019-658ADD53E5FD}" type="pres">
      <dgm:prSet presAssocID="{F6DC27EC-E259-4037-B199-1AFA1AB2E02F}" presName="parentLin" presStyleCnt="0"/>
      <dgm:spPr/>
    </dgm:pt>
    <dgm:pt modelId="{66BB84CB-5B82-4DF4-BDFB-4A86E0BD6146}" type="pres">
      <dgm:prSet presAssocID="{F6DC27EC-E259-4037-B199-1AFA1AB2E02F}" presName="parentLeftMargin" presStyleLbl="node1" presStyleIdx="0" presStyleCnt="6"/>
      <dgm:spPr/>
    </dgm:pt>
    <dgm:pt modelId="{7EF174BF-5E40-45CC-B6BA-DE804639F697}" type="pres">
      <dgm:prSet presAssocID="{F6DC27EC-E259-4037-B199-1AFA1AB2E02F}" presName="parentText" presStyleLbl="node1" presStyleIdx="1" presStyleCnt="6" custLinFactNeighborX="-10826" custLinFactNeighborY="46095">
        <dgm:presLayoutVars>
          <dgm:chMax val="0"/>
          <dgm:bulletEnabled val="1"/>
        </dgm:presLayoutVars>
      </dgm:prSet>
      <dgm:spPr/>
    </dgm:pt>
    <dgm:pt modelId="{69B3AF8F-59EA-411D-AD28-D427F50184E1}" type="pres">
      <dgm:prSet presAssocID="{F6DC27EC-E259-4037-B199-1AFA1AB2E02F}" presName="negativeSpace" presStyleCnt="0"/>
      <dgm:spPr/>
    </dgm:pt>
    <dgm:pt modelId="{D5355262-42A8-409E-9EE6-05ED50ECA518}" type="pres">
      <dgm:prSet presAssocID="{F6DC27EC-E259-4037-B199-1AFA1AB2E02F}" presName="childText" presStyleLbl="conFgAcc1" presStyleIdx="1" presStyleCnt="6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8FF0C8B2-2EBC-45D5-AA69-9DE44A702CCF}" type="pres">
      <dgm:prSet presAssocID="{70555606-E4D6-4250-AA7D-80ADCFAF9A37}" presName="spaceBetweenRectangles" presStyleCnt="0"/>
      <dgm:spPr/>
    </dgm:pt>
    <dgm:pt modelId="{4D7E2259-CCD0-427F-AF15-2DEE043631C4}" type="pres">
      <dgm:prSet presAssocID="{AA05BE6B-EC8F-4CC2-AA90-12C4BEE62C25}" presName="parentLin" presStyleCnt="0"/>
      <dgm:spPr/>
    </dgm:pt>
    <dgm:pt modelId="{17F0421B-5500-43B9-AAD4-9CF24A26B726}" type="pres">
      <dgm:prSet presAssocID="{AA05BE6B-EC8F-4CC2-AA90-12C4BEE62C25}" presName="parentLeftMargin" presStyleLbl="node1" presStyleIdx="1" presStyleCnt="6"/>
      <dgm:spPr/>
    </dgm:pt>
    <dgm:pt modelId="{1A401FDA-FBA9-4929-89D4-37A94E6CDD4D}" type="pres">
      <dgm:prSet presAssocID="{AA05BE6B-EC8F-4CC2-AA90-12C4BEE62C25}" presName="parentText" presStyleLbl="node1" presStyleIdx="2" presStyleCnt="6" custLinFactNeighborX="-3608" custLinFactNeighborY="41485">
        <dgm:presLayoutVars>
          <dgm:chMax val="0"/>
          <dgm:bulletEnabled val="1"/>
        </dgm:presLayoutVars>
      </dgm:prSet>
      <dgm:spPr/>
    </dgm:pt>
    <dgm:pt modelId="{2025B606-4E50-4B9F-A094-D181B31550E0}" type="pres">
      <dgm:prSet presAssocID="{AA05BE6B-EC8F-4CC2-AA90-12C4BEE62C25}" presName="negativeSpace" presStyleCnt="0"/>
      <dgm:spPr/>
    </dgm:pt>
    <dgm:pt modelId="{299B58FE-2E71-4BE3-BF76-09CFA8BD5D77}" type="pres">
      <dgm:prSet presAssocID="{AA05BE6B-EC8F-4CC2-AA90-12C4BEE62C25}" presName="childText" presStyleLbl="conFgAcc1" presStyleIdx="2" presStyleCnt="6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48D3CC5B-146A-4802-9F76-2D5F8A6ABE06}" type="pres">
      <dgm:prSet presAssocID="{3470FBF1-5092-42DF-9FF1-E6D513F0CE31}" presName="spaceBetweenRectangles" presStyleCnt="0"/>
      <dgm:spPr/>
    </dgm:pt>
    <dgm:pt modelId="{244DFB45-1993-4569-8FFB-A4ACEB880722}" type="pres">
      <dgm:prSet presAssocID="{611D03E4-2310-432C-9D8D-366906A36D47}" presName="parentLin" presStyleCnt="0"/>
      <dgm:spPr/>
    </dgm:pt>
    <dgm:pt modelId="{43CCD01B-011C-4217-B304-7839FAD16114}" type="pres">
      <dgm:prSet presAssocID="{611D03E4-2310-432C-9D8D-366906A36D47}" presName="parentLeftMargin" presStyleLbl="node1" presStyleIdx="2" presStyleCnt="6"/>
      <dgm:spPr/>
    </dgm:pt>
    <dgm:pt modelId="{BD868C4F-7A70-45F6-9006-A9300E287AA9}" type="pres">
      <dgm:prSet presAssocID="{611D03E4-2310-432C-9D8D-366906A36D47}" presName="parentText" presStyleLbl="node1" presStyleIdx="3" presStyleCnt="6" custLinFactNeighborX="-28869" custLinFactNeighborY="48399">
        <dgm:presLayoutVars>
          <dgm:chMax val="0"/>
          <dgm:bulletEnabled val="1"/>
        </dgm:presLayoutVars>
      </dgm:prSet>
      <dgm:spPr/>
    </dgm:pt>
    <dgm:pt modelId="{749540D0-7053-46C3-8A7A-C84FF739390C}" type="pres">
      <dgm:prSet presAssocID="{611D03E4-2310-432C-9D8D-366906A36D47}" presName="negativeSpace" presStyleCnt="0"/>
      <dgm:spPr/>
    </dgm:pt>
    <dgm:pt modelId="{0F6C36E5-2EF4-4961-81AE-F50B98E3A67C}" type="pres">
      <dgm:prSet presAssocID="{611D03E4-2310-432C-9D8D-366906A36D47}" presName="childText" presStyleLbl="conFgAcc1" presStyleIdx="3" presStyleCnt="6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C0F3EE55-43B9-41E1-9499-A5EA9C4BF3B3}" type="pres">
      <dgm:prSet presAssocID="{66AE0D5D-41E6-4261-B554-03233584B1D6}" presName="spaceBetweenRectangles" presStyleCnt="0"/>
      <dgm:spPr/>
    </dgm:pt>
    <dgm:pt modelId="{CDC5CED8-1872-4A45-8CAE-BA56C332D3EE}" type="pres">
      <dgm:prSet presAssocID="{3BEB0E87-B64A-4D6A-9727-DC958E0BC7C4}" presName="parentLin" presStyleCnt="0"/>
      <dgm:spPr/>
    </dgm:pt>
    <dgm:pt modelId="{090BFB1D-C4A3-4AC3-B340-B537B9E2AE42}" type="pres">
      <dgm:prSet presAssocID="{3BEB0E87-B64A-4D6A-9727-DC958E0BC7C4}" presName="parentLeftMargin" presStyleLbl="node1" presStyleIdx="3" presStyleCnt="6"/>
      <dgm:spPr/>
    </dgm:pt>
    <dgm:pt modelId="{52758B8E-DC20-491D-89A1-AE5C7912AB09}" type="pres">
      <dgm:prSet presAssocID="{3BEB0E87-B64A-4D6A-9727-DC958E0BC7C4}" presName="parentText" presStyleLbl="node1" presStyleIdx="4" presStyleCnt="6" custLinFactNeighborX="-10826" custLinFactNeighborY="53009">
        <dgm:presLayoutVars>
          <dgm:chMax val="0"/>
          <dgm:bulletEnabled val="1"/>
        </dgm:presLayoutVars>
      </dgm:prSet>
      <dgm:spPr/>
    </dgm:pt>
    <dgm:pt modelId="{B60FBF3E-5EE1-4105-A2BA-AA05393DE174}" type="pres">
      <dgm:prSet presAssocID="{3BEB0E87-B64A-4D6A-9727-DC958E0BC7C4}" presName="negativeSpace" presStyleCnt="0"/>
      <dgm:spPr/>
    </dgm:pt>
    <dgm:pt modelId="{C5975775-CE08-4FEF-88D4-CFAC6E1B47C4}" type="pres">
      <dgm:prSet presAssocID="{3BEB0E87-B64A-4D6A-9727-DC958E0BC7C4}" presName="childText" presStyleLbl="conFgAcc1" presStyleIdx="4" presStyleCnt="6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15526212-79BE-436A-AD88-92677DBA95F2}" type="pres">
      <dgm:prSet presAssocID="{DBDFF5AD-2C84-4622-9AC4-16BCE69B2E94}" presName="spaceBetweenRectangles" presStyleCnt="0"/>
      <dgm:spPr/>
    </dgm:pt>
    <dgm:pt modelId="{9EFEC1D1-7E0A-4112-B0C9-1AD53EA19990}" type="pres">
      <dgm:prSet presAssocID="{679523CC-857B-4571-B0F6-D55CF54EF035}" presName="parentLin" presStyleCnt="0"/>
      <dgm:spPr/>
    </dgm:pt>
    <dgm:pt modelId="{E3AFE4CE-4DB8-47BF-9840-93A101B95A95}" type="pres">
      <dgm:prSet presAssocID="{679523CC-857B-4571-B0F6-D55CF54EF035}" presName="parentLeftMargin" presStyleLbl="node1" presStyleIdx="4" presStyleCnt="6"/>
      <dgm:spPr/>
    </dgm:pt>
    <dgm:pt modelId="{409B528B-754A-4F1A-94FA-11FDA50344D0}" type="pres">
      <dgm:prSet presAssocID="{679523CC-857B-4571-B0F6-D55CF54EF035}" presName="parentText" presStyleLbl="node1" presStyleIdx="5" presStyleCnt="6" custLinFactNeighborX="10826" custLinFactNeighborY="55314">
        <dgm:presLayoutVars>
          <dgm:chMax val="0"/>
          <dgm:bulletEnabled val="1"/>
        </dgm:presLayoutVars>
      </dgm:prSet>
      <dgm:spPr/>
    </dgm:pt>
    <dgm:pt modelId="{44752927-5588-40FA-92A6-BE0EC8169D77}" type="pres">
      <dgm:prSet presAssocID="{679523CC-857B-4571-B0F6-D55CF54EF035}" presName="negativeSpace" presStyleCnt="0"/>
      <dgm:spPr/>
    </dgm:pt>
    <dgm:pt modelId="{42532393-0059-4CA3-AAAB-6630B060957A}" type="pres">
      <dgm:prSet presAssocID="{679523CC-857B-4571-B0F6-D55CF54EF035}" presName="childText" presStyleLbl="conFgAcc1" presStyleIdx="5" presStyleCnt="6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</dgm:ptLst>
  <dgm:cxnLst>
    <dgm:cxn modelId="{16151006-96D9-4289-94BC-A2CCE42B4B60}" type="presOf" srcId="{F6DC27EC-E259-4037-B199-1AFA1AB2E02F}" destId="{66BB84CB-5B82-4DF4-BDFB-4A86E0BD6146}" srcOrd="0" destOrd="0" presId="urn:microsoft.com/office/officeart/2005/8/layout/list1"/>
    <dgm:cxn modelId="{FB4FAB0B-9E8E-4777-BE0C-5067A5D5CD41}" type="presOf" srcId="{AA05BE6B-EC8F-4CC2-AA90-12C4BEE62C25}" destId="{1A401FDA-FBA9-4929-89D4-37A94E6CDD4D}" srcOrd="1" destOrd="0" presId="urn:microsoft.com/office/officeart/2005/8/layout/list1"/>
    <dgm:cxn modelId="{2917FA1B-062A-4796-8AF6-1DC921DE192D}" srcId="{301AC4E5-F041-4733-B30A-1308B440F86A}" destId="{F6DC27EC-E259-4037-B199-1AFA1AB2E02F}" srcOrd="1" destOrd="0" parTransId="{DFF82767-BA58-4E26-837B-00EC5231EE74}" sibTransId="{70555606-E4D6-4250-AA7D-80ADCFAF9A37}"/>
    <dgm:cxn modelId="{1110D01E-3366-4B43-9018-2EE49AA39BB8}" type="presOf" srcId="{7484E9D1-D613-4687-915F-F0747E622E0A}" destId="{8636B15D-1C0B-4B7D-B643-052BA4D24920}" srcOrd="0" destOrd="0" presId="urn:microsoft.com/office/officeart/2005/8/layout/list1"/>
    <dgm:cxn modelId="{A06ABD24-D450-424C-A6C1-B1482007BBD7}" srcId="{301AC4E5-F041-4733-B30A-1308B440F86A}" destId="{AA05BE6B-EC8F-4CC2-AA90-12C4BEE62C25}" srcOrd="2" destOrd="0" parTransId="{08931AEF-A5B3-41A5-8C28-E5BF90EAD971}" sibTransId="{3470FBF1-5092-42DF-9FF1-E6D513F0CE31}"/>
    <dgm:cxn modelId="{0FB25625-E31E-4B06-B74E-E3CC7B122299}" type="presOf" srcId="{611D03E4-2310-432C-9D8D-366906A36D47}" destId="{BD868C4F-7A70-45F6-9006-A9300E287AA9}" srcOrd="1" destOrd="0" presId="urn:microsoft.com/office/officeart/2005/8/layout/list1"/>
    <dgm:cxn modelId="{65B5C12D-7357-44D7-9C7D-323317036D89}" srcId="{301AC4E5-F041-4733-B30A-1308B440F86A}" destId="{7484E9D1-D613-4687-915F-F0747E622E0A}" srcOrd="0" destOrd="0" parTransId="{92F30EE7-E451-49A8-98B3-FF0CE19D63FD}" sibTransId="{13EF6C32-A0A1-49EF-AEAF-2A342FC22212}"/>
    <dgm:cxn modelId="{E189043A-0111-4AA5-9565-A4B7FF1AB236}" type="presOf" srcId="{679523CC-857B-4571-B0F6-D55CF54EF035}" destId="{409B528B-754A-4F1A-94FA-11FDA50344D0}" srcOrd="1" destOrd="0" presId="urn:microsoft.com/office/officeart/2005/8/layout/list1"/>
    <dgm:cxn modelId="{60FA8E48-6705-408F-98B5-D764835924B0}" type="presOf" srcId="{3BEB0E87-B64A-4D6A-9727-DC958E0BC7C4}" destId="{52758B8E-DC20-491D-89A1-AE5C7912AB09}" srcOrd="1" destOrd="0" presId="urn:microsoft.com/office/officeart/2005/8/layout/list1"/>
    <dgm:cxn modelId="{6321E26D-3FAB-4178-9B42-1EFFDD72DF74}" type="presOf" srcId="{301AC4E5-F041-4733-B30A-1308B440F86A}" destId="{7DE49643-3706-4AA3-B91A-D43A0E35A22E}" srcOrd="0" destOrd="0" presId="urn:microsoft.com/office/officeart/2005/8/layout/list1"/>
    <dgm:cxn modelId="{AF83DF74-426D-4949-8B2A-6528D56E228D}" type="presOf" srcId="{3BEB0E87-B64A-4D6A-9727-DC958E0BC7C4}" destId="{090BFB1D-C4A3-4AC3-B340-B537B9E2AE42}" srcOrd="0" destOrd="0" presId="urn:microsoft.com/office/officeart/2005/8/layout/list1"/>
    <dgm:cxn modelId="{0BCDB45A-C286-4B86-AAF1-0C3054EB0C36}" type="presOf" srcId="{F6DC27EC-E259-4037-B199-1AFA1AB2E02F}" destId="{7EF174BF-5E40-45CC-B6BA-DE804639F697}" srcOrd="1" destOrd="0" presId="urn:microsoft.com/office/officeart/2005/8/layout/list1"/>
    <dgm:cxn modelId="{5C7B5688-1E53-410E-95F1-678CAD1BC305}" type="presOf" srcId="{611D03E4-2310-432C-9D8D-366906A36D47}" destId="{43CCD01B-011C-4217-B304-7839FAD16114}" srcOrd="0" destOrd="0" presId="urn:microsoft.com/office/officeart/2005/8/layout/list1"/>
    <dgm:cxn modelId="{0441668A-7F35-41E4-AD1E-B2B11797A80A}" type="presOf" srcId="{7484E9D1-D613-4687-915F-F0747E622E0A}" destId="{1997E5B5-85B6-4D04-A1E1-43534FF967C0}" srcOrd="1" destOrd="0" presId="urn:microsoft.com/office/officeart/2005/8/layout/list1"/>
    <dgm:cxn modelId="{45495EA9-2AE2-4938-9B99-2CDAE69A90A9}" type="presOf" srcId="{AA05BE6B-EC8F-4CC2-AA90-12C4BEE62C25}" destId="{17F0421B-5500-43B9-AAD4-9CF24A26B726}" srcOrd="0" destOrd="0" presId="urn:microsoft.com/office/officeart/2005/8/layout/list1"/>
    <dgm:cxn modelId="{79FCC8B3-014D-4392-9B0C-EC9EA38882B0}" type="presOf" srcId="{679523CC-857B-4571-B0F6-D55CF54EF035}" destId="{E3AFE4CE-4DB8-47BF-9840-93A101B95A95}" srcOrd="0" destOrd="0" presId="urn:microsoft.com/office/officeart/2005/8/layout/list1"/>
    <dgm:cxn modelId="{3D1D7AD1-A68F-4BD0-9F10-6EFE77B65D4C}" srcId="{301AC4E5-F041-4733-B30A-1308B440F86A}" destId="{679523CC-857B-4571-B0F6-D55CF54EF035}" srcOrd="5" destOrd="0" parTransId="{BCC5DA43-9A82-4149-ADF2-F3A75A1CD0C2}" sibTransId="{F7DC3F7B-B1D0-4167-82F6-F83C489043AB}"/>
    <dgm:cxn modelId="{FD2050DD-3C4B-4187-9B7E-3343BA369E42}" srcId="{301AC4E5-F041-4733-B30A-1308B440F86A}" destId="{611D03E4-2310-432C-9D8D-366906A36D47}" srcOrd="3" destOrd="0" parTransId="{521B6616-456C-4460-97D3-A3DBADEA8537}" sibTransId="{66AE0D5D-41E6-4261-B554-03233584B1D6}"/>
    <dgm:cxn modelId="{AD2061E3-7B0D-45C3-BD98-EF135CE7356A}" srcId="{301AC4E5-F041-4733-B30A-1308B440F86A}" destId="{3BEB0E87-B64A-4D6A-9727-DC958E0BC7C4}" srcOrd="4" destOrd="0" parTransId="{35E6CB87-2ABF-4999-ADE2-D0FFAFF6D282}" sibTransId="{DBDFF5AD-2C84-4622-9AC4-16BCE69B2E94}"/>
    <dgm:cxn modelId="{E1249838-8FD6-4ABA-8004-69BB2CDF24FE}" type="presParOf" srcId="{7DE49643-3706-4AA3-B91A-D43A0E35A22E}" destId="{453E624D-CD83-4295-9894-5DE7D5D5475B}" srcOrd="0" destOrd="0" presId="urn:microsoft.com/office/officeart/2005/8/layout/list1"/>
    <dgm:cxn modelId="{D6E9AE34-A86D-4B67-B8B1-B315286CFA2D}" type="presParOf" srcId="{453E624D-CD83-4295-9894-5DE7D5D5475B}" destId="{8636B15D-1C0B-4B7D-B643-052BA4D24920}" srcOrd="0" destOrd="0" presId="urn:microsoft.com/office/officeart/2005/8/layout/list1"/>
    <dgm:cxn modelId="{E339ABAC-7B6A-4832-BFA7-C58EF5ABF049}" type="presParOf" srcId="{453E624D-CD83-4295-9894-5DE7D5D5475B}" destId="{1997E5B5-85B6-4D04-A1E1-43534FF967C0}" srcOrd="1" destOrd="0" presId="urn:microsoft.com/office/officeart/2005/8/layout/list1"/>
    <dgm:cxn modelId="{25A81B02-BDEA-4D37-8ADA-F6D4B1CFBE19}" type="presParOf" srcId="{7DE49643-3706-4AA3-B91A-D43A0E35A22E}" destId="{FDAD6C0C-7EC6-46E6-AA22-A415120A4D98}" srcOrd="1" destOrd="0" presId="urn:microsoft.com/office/officeart/2005/8/layout/list1"/>
    <dgm:cxn modelId="{D79ED636-61F9-4259-8A39-DDE5245D76DA}" type="presParOf" srcId="{7DE49643-3706-4AA3-B91A-D43A0E35A22E}" destId="{22CA9F72-6420-47E7-85C4-5B28A8128D0E}" srcOrd="2" destOrd="0" presId="urn:microsoft.com/office/officeart/2005/8/layout/list1"/>
    <dgm:cxn modelId="{56AA5554-5A11-4C1C-9337-0A4F416A2907}" type="presParOf" srcId="{7DE49643-3706-4AA3-B91A-D43A0E35A22E}" destId="{4B725DF4-08A8-4C37-A3F4-2FBDE1844501}" srcOrd="3" destOrd="0" presId="urn:microsoft.com/office/officeart/2005/8/layout/list1"/>
    <dgm:cxn modelId="{E554DA35-79C0-4492-973A-5AC1EC4DF88D}" type="presParOf" srcId="{7DE49643-3706-4AA3-B91A-D43A0E35A22E}" destId="{3518ED3C-330F-4E0B-B019-658ADD53E5FD}" srcOrd="4" destOrd="0" presId="urn:microsoft.com/office/officeart/2005/8/layout/list1"/>
    <dgm:cxn modelId="{884B3D11-6409-462E-9191-E7BA6E711E17}" type="presParOf" srcId="{3518ED3C-330F-4E0B-B019-658ADD53E5FD}" destId="{66BB84CB-5B82-4DF4-BDFB-4A86E0BD6146}" srcOrd="0" destOrd="0" presId="urn:microsoft.com/office/officeart/2005/8/layout/list1"/>
    <dgm:cxn modelId="{FF03BFDB-665D-48DE-BD76-B4E9E593D357}" type="presParOf" srcId="{3518ED3C-330F-4E0B-B019-658ADD53E5FD}" destId="{7EF174BF-5E40-45CC-B6BA-DE804639F697}" srcOrd="1" destOrd="0" presId="urn:microsoft.com/office/officeart/2005/8/layout/list1"/>
    <dgm:cxn modelId="{BA72A324-03AF-425E-BE81-FD5AB6A0BD0C}" type="presParOf" srcId="{7DE49643-3706-4AA3-B91A-D43A0E35A22E}" destId="{69B3AF8F-59EA-411D-AD28-D427F50184E1}" srcOrd="5" destOrd="0" presId="urn:microsoft.com/office/officeart/2005/8/layout/list1"/>
    <dgm:cxn modelId="{5617C73E-206E-4098-BC88-6FE109EF27E2}" type="presParOf" srcId="{7DE49643-3706-4AA3-B91A-D43A0E35A22E}" destId="{D5355262-42A8-409E-9EE6-05ED50ECA518}" srcOrd="6" destOrd="0" presId="urn:microsoft.com/office/officeart/2005/8/layout/list1"/>
    <dgm:cxn modelId="{FCB65829-C8DE-4445-92E3-65D2726E5072}" type="presParOf" srcId="{7DE49643-3706-4AA3-B91A-D43A0E35A22E}" destId="{8FF0C8B2-2EBC-45D5-AA69-9DE44A702CCF}" srcOrd="7" destOrd="0" presId="urn:microsoft.com/office/officeart/2005/8/layout/list1"/>
    <dgm:cxn modelId="{FA478F5C-7322-4B84-A501-25F61AE13B89}" type="presParOf" srcId="{7DE49643-3706-4AA3-B91A-D43A0E35A22E}" destId="{4D7E2259-CCD0-427F-AF15-2DEE043631C4}" srcOrd="8" destOrd="0" presId="urn:microsoft.com/office/officeart/2005/8/layout/list1"/>
    <dgm:cxn modelId="{18BD444B-6595-4C55-83CC-A4B709FD425F}" type="presParOf" srcId="{4D7E2259-CCD0-427F-AF15-2DEE043631C4}" destId="{17F0421B-5500-43B9-AAD4-9CF24A26B726}" srcOrd="0" destOrd="0" presId="urn:microsoft.com/office/officeart/2005/8/layout/list1"/>
    <dgm:cxn modelId="{15B26E70-6157-4A56-BDC1-B97EC8ACC098}" type="presParOf" srcId="{4D7E2259-CCD0-427F-AF15-2DEE043631C4}" destId="{1A401FDA-FBA9-4929-89D4-37A94E6CDD4D}" srcOrd="1" destOrd="0" presId="urn:microsoft.com/office/officeart/2005/8/layout/list1"/>
    <dgm:cxn modelId="{49464DE4-7817-40F5-AAE9-D03C3B694C75}" type="presParOf" srcId="{7DE49643-3706-4AA3-B91A-D43A0E35A22E}" destId="{2025B606-4E50-4B9F-A094-D181B31550E0}" srcOrd="9" destOrd="0" presId="urn:microsoft.com/office/officeart/2005/8/layout/list1"/>
    <dgm:cxn modelId="{4C3CFFC6-E6CE-4A7C-8FB8-F8ABEE0A3CB5}" type="presParOf" srcId="{7DE49643-3706-4AA3-B91A-D43A0E35A22E}" destId="{299B58FE-2E71-4BE3-BF76-09CFA8BD5D77}" srcOrd="10" destOrd="0" presId="urn:microsoft.com/office/officeart/2005/8/layout/list1"/>
    <dgm:cxn modelId="{6290E025-6740-400D-880F-66E925535A63}" type="presParOf" srcId="{7DE49643-3706-4AA3-B91A-D43A0E35A22E}" destId="{48D3CC5B-146A-4802-9F76-2D5F8A6ABE06}" srcOrd="11" destOrd="0" presId="urn:microsoft.com/office/officeart/2005/8/layout/list1"/>
    <dgm:cxn modelId="{DEFA0538-F22B-450C-86CD-D0B152ECB8FD}" type="presParOf" srcId="{7DE49643-3706-4AA3-B91A-D43A0E35A22E}" destId="{244DFB45-1993-4569-8FFB-A4ACEB880722}" srcOrd="12" destOrd="0" presId="urn:microsoft.com/office/officeart/2005/8/layout/list1"/>
    <dgm:cxn modelId="{39385EC9-247A-43BE-A4F4-A319208EFC68}" type="presParOf" srcId="{244DFB45-1993-4569-8FFB-A4ACEB880722}" destId="{43CCD01B-011C-4217-B304-7839FAD16114}" srcOrd="0" destOrd="0" presId="urn:microsoft.com/office/officeart/2005/8/layout/list1"/>
    <dgm:cxn modelId="{82F0E1DB-C8D1-4F45-A977-9B3788FB0309}" type="presParOf" srcId="{244DFB45-1993-4569-8FFB-A4ACEB880722}" destId="{BD868C4F-7A70-45F6-9006-A9300E287AA9}" srcOrd="1" destOrd="0" presId="urn:microsoft.com/office/officeart/2005/8/layout/list1"/>
    <dgm:cxn modelId="{3640E83F-FC13-411F-BB80-B088872F08F6}" type="presParOf" srcId="{7DE49643-3706-4AA3-B91A-D43A0E35A22E}" destId="{749540D0-7053-46C3-8A7A-C84FF739390C}" srcOrd="13" destOrd="0" presId="urn:microsoft.com/office/officeart/2005/8/layout/list1"/>
    <dgm:cxn modelId="{CE1A900B-9F16-4967-8EC6-45376B326CCA}" type="presParOf" srcId="{7DE49643-3706-4AA3-B91A-D43A0E35A22E}" destId="{0F6C36E5-2EF4-4961-81AE-F50B98E3A67C}" srcOrd="14" destOrd="0" presId="urn:microsoft.com/office/officeart/2005/8/layout/list1"/>
    <dgm:cxn modelId="{01C79B76-5CA2-475F-A675-997422026263}" type="presParOf" srcId="{7DE49643-3706-4AA3-B91A-D43A0E35A22E}" destId="{C0F3EE55-43B9-41E1-9499-A5EA9C4BF3B3}" srcOrd="15" destOrd="0" presId="urn:microsoft.com/office/officeart/2005/8/layout/list1"/>
    <dgm:cxn modelId="{F9160809-A1BA-4E22-AF38-CE6BAD31DD63}" type="presParOf" srcId="{7DE49643-3706-4AA3-B91A-D43A0E35A22E}" destId="{CDC5CED8-1872-4A45-8CAE-BA56C332D3EE}" srcOrd="16" destOrd="0" presId="urn:microsoft.com/office/officeart/2005/8/layout/list1"/>
    <dgm:cxn modelId="{6D6ACB70-7CA2-47B2-BAEC-12785DDFACD1}" type="presParOf" srcId="{CDC5CED8-1872-4A45-8CAE-BA56C332D3EE}" destId="{090BFB1D-C4A3-4AC3-B340-B537B9E2AE42}" srcOrd="0" destOrd="0" presId="urn:microsoft.com/office/officeart/2005/8/layout/list1"/>
    <dgm:cxn modelId="{0C0AA8D4-960B-4537-A3FF-51C7015914BC}" type="presParOf" srcId="{CDC5CED8-1872-4A45-8CAE-BA56C332D3EE}" destId="{52758B8E-DC20-491D-89A1-AE5C7912AB09}" srcOrd="1" destOrd="0" presId="urn:microsoft.com/office/officeart/2005/8/layout/list1"/>
    <dgm:cxn modelId="{432B4CF9-E09F-4FE8-B0BE-2A3D51F777ED}" type="presParOf" srcId="{7DE49643-3706-4AA3-B91A-D43A0E35A22E}" destId="{B60FBF3E-5EE1-4105-A2BA-AA05393DE174}" srcOrd="17" destOrd="0" presId="urn:microsoft.com/office/officeart/2005/8/layout/list1"/>
    <dgm:cxn modelId="{07B959B9-CA3C-41D0-B32B-0DF4455FF897}" type="presParOf" srcId="{7DE49643-3706-4AA3-B91A-D43A0E35A22E}" destId="{C5975775-CE08-4FEF-88D4-CFAC6E1B47C4}" srcOrd="18" destOrd="0" presId="urn:microsoft.com/office/officeart/2005/8/layout/list1"/>
    <dgm:cxn modelId="{26B77104-F8E6-463B-AFA5-01F3E27D6590}" type="presParOf" srcId="{7DE49643-3706-4AA3-B91A-D43A0E35A22E}" destId="{15526212-79BE-436A-AD88-92677DBA95F2}" srcOrd="19" destOrd="0" presId="urn:microsoft.com/office/officeart/2005/8/layout/list1"/>
    <dgm:cxn modelId="{E6ADA213-F821-495B-9030-F4F662489FDA}" type="presParOf" srcId="{7DE49643-3706-4AA3-B91A-D43A0E35A22E}" destId="{9EFEC1D1-7E0A-4112-B0C9-1AD53EA19990}" srcOrd="20" destOrd="0" presId="urn:microsoft.com/office/officeart/2005/8/layout/list1"/>
    <dgm:cxn modelId="{94E8937A-B70E-4526-BD59-2901996465E1}" type="presParOf" srcId="{9EFEC1D1-7E0A-4112-B0C9-1AD53EA19990}" destId="{E3AFE4CE-4DB8-47BF-9840-93A101B95A95}" srcOrd="0" destOrd="0" presId="urn:microsoft.com/office/officeart/2005/8/layout/list1"/>
    <dgm:cxn modelId="{A184BC56-FE5D-4063-88F2-D0E7A326B77B}" type="presParOf" srcId="{9EFEC1D1-7E0A-4112-B0C9-1AD53EA19990}" destId="{409B528B-754A-4F1A-94FA-11FDA50344D0}" srcOrd="1" destOrd="0" presId="urn:microsoft.com/office/officeart/2005/8/layout/list1"/>
    <dgm:cxn modelId="{C7CFCD62-5DEF-4388-AC80-1D1BFA5C37ED}" type="presParOf" srcId="{7DE49643-3706-4AA3-B91A-D43A0E35A22E}" destId="{44752927-5588-40FA-92A6-BE0EC8169D77}" srcOrd="21" destOrd="0" presId="urn:microsoft.com/office/officeart/2005/8/layout/list1"/>
    <dgm:cxn modelId="{67764741-9208-4579-9C7C-66100F090CCE}" type="presParOf" srcId="{7DE49643-3706-4AA3-B91A-D43A0E35A22E}" destId="{42532393-0059-4CA3-AAAB-6630B060957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7DD04-C21B-42EB-A100-2107AE1C331F}">
      <dsp:nvSpPr>
        <dsp:cNvPr id="0" name=""/>
        <dsp:cNvSpPr/>
      </dsp:nvSpPr>
      <dsp:spPr>
        <a:xfrm>
          <a:off x="1360" y="532296"/>
          <a:ext cx="2227882" cy="22278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608" tIns="27940" rIns="122608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Spectrum</a:t>
          </a:r>
          <a:endParaRPr lang="en-IN" sz="2200" kern="1200" dirty="0"/>
        </a:p>
      </dsp:txBody>
      <dsp:txXfrm>
        <a:off x="327626" y="858562"/>
        <a:ext cx="1575350" cy="1575350"/>
      </dsp:txXfrm>
    </dsp:sp>
    <dsp:sp modelId="{106F7250-02ED-4F17-BF45-D70AC839BAF2}">
      <dsp:nvSpPr>
        <dsp:cNvPr id="0" name=""/>
        <dsp:cNvSpPr/>
      </dsp:nvSpPr>
      <dsp:spPr>
        <a:xfrm>
          <a:off x="1783666" y="532296"/>
          <a:ext cx="2227882" cy="22278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608" tIns="27940" rIns="122608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Regulation</a:t>
          </a:r>
          <a:endParaRPr lang="en-IN" sz="2200" kern="1200" dirty="0"/>
        </a:p>
      </dsp:txBody>
      <dsp:txXfrm>
        <a:off x="2109932" y="858562"/>
        <a:ext cx="1575350" cy="1575350"/>
      </dsp:txXfrm>
    </dsp:sp>
    <dsp:sp modelId="{1CCC4905-FE5A-4093-BE35-5BBBDBAD71FD}">
      <dsp:nvSpPr>
        <dsp:cNvPr id="0" name=""/>
        <dsp:cNvSpPr/>
      </dsp:nvSpPr>
      <dsp:spPr>
        <a:xfrm>
          <a:off x="3565972" y="532296"/>
          <a:ext cx="2227882" cy="2227882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608" tIns="27940" rIns="122608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Education &amp; Awareness</a:t>
          </a:r>
          <a:endParaRPr lang="en-IN" sz="2200" kern="1200" dirty="0"/>
        </a:p>
      </dsp:txBody>
      <dsp:txXfrm>
        <a:off x="3892238" y="858562"/>
        <a:ext cx="1575350" cy="1575350"/>
      </dsp:txXfrm>
    </dsp:sp>
    <dsp:sp modelId="{1B613651-C8F5-43BE-BB60-A869F8B0EDFF}">
      <dsp:nvSpPr>
        <dsp:cNvPr id="0" name=""/>
        <dsp:cNvSpPr/>
      </dsp:nvSpPr>
      <dsp:spPr>
        <a:xfrm>
          <a:off x="5348278" y="532296"/>
          <a:ext cx="2227882" cy="2227882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608" tIns="27940" rIns="122608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Technology Trials</a:t>
          </a:r>
          <a:endParaRPr lang="en-IN" sz="2200" kern="1200" dirty="0"/>
        </a:p>
      </dsp:txBody>
      <dsp:txXfrm>
        <a:off x="5674544" y="858562"/>
        <a:ext cx="1575350" cy="1575350"/>
      </dsp:txXfrm>
    </dsp:sp>
    <dsp:sp modelId="{9D89B489-F44E-4592-BD61-EB8DE3A903DC}">
      <dsp:nvSpPr>
        <dsp:cNvPr id="0" name=""/>
        <dsp:cNvSpPr/>
      </dsp:nvSpPr>
      <dsp:spPr>
        <a:xfrm>
          <a:off x="7130584" y="532296"/>
          <a:ext cx="2227882" cy="2227882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608" tIns="27940" rIns="122608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Application and Usage Case labs</a:t>
          </a:r>
          <a:endParaRPr lang="en-IN" sz="2200" kern="1200" dirty="0"/>
        </a:p>
      </dsp:txBody>
      <dsp:txXfrm>
        <a:off x="7456850" y="858562"/>
        <a:ext cx="1575350" cy="1575350"/>
      </dsp:txXfrm>
    </dsp:sp>
    <dsp:sp modelId="{9F281E53-2122-47A0-8A27-27BD95DCC509}">
      <dsp:nvSpPr>
        <dsp:cNvPr id="0" name=""/>
        <dsp:cNvSpPr/>
      </dsp:nvSpPr>
      <dsp:spPr>
        <a:xfrm>
          <a:off x="8912890" y="532296"/>
          <a:ext cx="2227882" cy="2227882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608" tIns="27940" rIns="122608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Budget</a:t>
          </a:r>
          <a:endParaRPr lang="en-IN" sz="2200" kern="1200" dirty="0"/>
        </a:p>
      </dsp:txBody>
      <dsp:txXfrm>
        <a:off x="9239156" y="858562"/>
        <a:ext cx="1575350" cy="1575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7DD04-C21B-42EB-A100-2107AE1C331F}">
      <dsp:nvSpPr>
        <dsp:cNvPr id="0" name=""/>
        <dsp:cNvSpPr/>
      </dsp:nvSpPr>
      <dsp:spPr>
        <a:xfrm>
          <a:off x="3181309" y="95"/>
          <a:ext cx="2241359" cy="224135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350" tIns="25400" rIns="12335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Participation in International Standards</a:t>
          </a:r>
          <a:endParaRPr lang="en-IN" sz="2000" kern="1200" dirty="0"/>
        </a:p>
      </dsp:txBody>
      <dsp:txXfrm>
        <a:off x="3509548" y="328334"/>
        <a:ext cx="1584881" cy="1584881"/>
      </dsp:txXfrm>
    </dsp:sp>
    <dsp:sp modelId="{106F7250-02ED-4F17-BF45-D70AC839BAF2}">
      <dsp:nvSpPr>
        <dsp:cNvPr id="0" name=""/>
        <dsp:cNvSpPr/>
      </dsp:nvSpPr>
      <dsp:spPr>
        <a:xfrm>
          <a:off x="4974397" y="95"/>
          <a:ext cx="2241359" cy="224135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350" tIns="25400" rIns="12335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Application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Layer Standards</a:t>
          </a:r>
          <a:endParaRPr lang="en-IN" sz="2000" kern="1200" dirty="0"/>
        </a:p>
      </dsp:txBody>
      <dsp:txXfrm>
        <a:off x="5302636" y="328334"/>
        <a:ext cx="1584881" cy="1584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A9F72-6420-47E7-85C4-5B28A8128D0E}">
      <dsp:nvSpPr>
        <dsp:cNvPr id="0" name=""/>
        <dsp:cNvSpPr/>
      </dsp:nvSpPr>
      <dsp:spPr>
        <a:xfrm>
          <a:off x="0" y="276360"/>
          <a:ext cx="5774662" cy="4536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7E5B5-85B6-4D04-A1E1-43534FF967C0}">
      <dsp:nvSpPr>
        <dsp:cNvPr id="0" name=""/>
        <dsp:cNvSpPr/>
      </dsp:nvSpPr>
      <dsp:spPr>
        <a:xfrm>
          <a:off x="267895" y="218873"/>
          <a:ext cx="4042263" cy="531360"/>
        </a:xfrm>
        <a:prstGeom prst="roundRect">
          <a:avLst/>
        </a:prstGeom>
        <a:solidFill>
          <a:srgbClr val="ABD3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788" tIns="0" rIns="1527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Smart Cities</a:t>
          </a:r>
        </a:p>
      </dsp:txBody>
      <dsp:txXfrm>
        <a:off x="293834" y="244812"/>
        <a:ext cx="3990385" cy="479482"/>
      </dsp:txXfrm>
    </dsp:sp>
    <dsp:sp modelId="{D5355262-42A8-409E-9EE6-05ED50ECA518}">
      <dsp:nvSpPr>
        <dsp:cNvPr id="0" name=""/>
        <dsp:cNvSpPr/>
      </dsp:nvSpPr>
      <dsp:spPr>
        <a:xfrm>
          <a:off x="0" y="1092840"/>
          <a:ext cx="57746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174BF-5E40-45CC-B6BA-DE804639F697}">
      <dsp:nvSpPr>
        <dsp:cNvPr id="0" name=""/>
        <dsp:cNvSpPr/>
      </dsp:nvSpPr>
      <dsp:spPr>
        <a:xfrm>
          <a:off x="257474" y="1072091"/>
          <a:ext cx="4042263" cy="531360"/>
        </a:xfrm>
        <a:prstGeom prst="roundRect">
          <a:avLst/>
        </a:prstGeom>
        <a:solidFill>
          <a:srgbClr val="ABD3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788" tIns="0" rIns="1527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Banking &amp; Finance</a:t>
          </a:r>
        </a:p>
      </dsp:txBody>
      <dsp:txXfrm>
        <a:off x="283413" y="1098030"/>
        <a:ext cx="3990385" cy="479482"/>
      </dsp:txXfrm>
    </dsp:sp>
    <dsp:sp modelId="{299B58FE-2E71-4BE3-BF76-09CFA8BD5D77}">
      <dsp:nvSpPr>
        <dsp:cNvPr id="0" name=""/>
        <dsp:cNvSpPr/>
      </dsp:nvSpPr>
      <dsp:spPr>
        <a:xfrm>
          <a:off x="0" y="1909320"/>
          <a:ext cx="57746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01FDA-FBA9-4929-89D4-37A94E6CDD4D}">
      <dsp:nvSpPr>
        <dsp:cNvPr id="0" name=""/>
        <dsp:cNvSpPr/>
      </dsp:nvSpPr>
      <dsp:spPr>
        <a:xfrm>
          <a:off x="278315" y="1864075"/>
          <a:ext cx="4042263" cy="531360"/>
        </a:xfrm>
        <a:prstGeom prst="round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788" tIns="0" rIns="1527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Smart Health</a:t>
          </a:r>
        </a:p>
      </dsp:txBody>
      <dsp:txXfrm>
        <a:off x="304254" y="1890014"/>
        <a:ext cx="3990385" cy="479482"/>
      </dsp:txXfrm>
    </dsp:sp>
    <dsp:sp modelId="{0F6C36E5-2EF4-4961-81AE-F50B98E3A67C}">
      <dsp:nvSpPr>
        <dsp:cNvPr id="0" name=""/>
        <dsp:cNvSpPr/>
      </dsp:nvSpPr>
      <dsp:spPr>
        <a:xfrm>
          <a:off x="0" y="2725801"/>
          <a:ext cx="57746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68C4F-7A70-45F6-9006-A9300E287AA9}">
      <dsp:nvSpPr>
        <dsp:cNvPr id="0" name=""/>
        <dsp:cNvSpPr/>
      </dsp:nvSpPr>
      <dsp:spPr>
        <a:xfrm>
          <a:off x="205378" y="2717293"/>
          <a:ext cx="4042263" cy="531360"/>
        </a:xfrm>
        <a:prstGeom prst="round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788" tIns="0" rIns="1527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Intelligent Transportation Systems</a:t>
          </a:r>
        </a:p>
      </dsp:txBody>
      <dsp:txXfrm>
        <a:off x="231317" y="2743232"/>
        <a:ext cx="3990385" cy="479482"/>
      </dsp:txXfrm>
    </dsp:sp>
    <dsp:sp modelId="{C5975775-CE08-4FEF-88D4-CFAC6E1B47C4}">
      <dsp:nvSpPr>
        <dsp:cNvPr id="0" name=""/>
        <dsp:cNvSpPr/>
      </dsp:nvSpPr>
      <dsp:spPr>
        <a:xfrm>
          <a:off x="0" y="3542281"/>
          <a:ext cx="57746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58B8E-DC20-491D-89A1-AE5C7912AB09}">
      <dsp:nvSpPr>
        <dsp:cNvPr id="0" name=""/>
        <dsp:cNvSpPr/>
      </dsp:nvSpPr>
      <dsp:spPr>
        <a:xfrm>
          <a:off x="257474" y="3558269"/>
          <a:ext cx="4042263" cy="531360"/>
        </a:xfrm>
        <a:prstGeom prst="round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788" tIns="0" rIns="1527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Smart Agriculture</a:t>
          </a:r>
        </a:p>
      </dsp:txBody>
      <dsp:txXfrm>
        <a:off x="283413" y="3584208"/>
        <a:ext cx="3990385" cy="479482"/>
      </dsp:txXfrm>
    </dsp:sp>
    <dsp:sp modelId="{42532393-0059-4CA3-AAAB-6630B060957A}">
      <dsp:nvSpPr>
        <dsp:cNvPr id="0" name=""/>
        <dsp:cNvSpPr/>
      </dsp:nvSpPr>
      <dsp:spPr>
        <a:xfrm>
          <a:off x="0" y="4358761"/>
          <a:ext cx="57746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B528B-754A-4F1A-94FA-11FDA50344D0}">
      <dsp:nvSpPr>
        <dsp:cNvPr id="0" name=""/>
        <dsp:cNvSpPr/>
      </dsp:nvSpPr>
      <dsp:spPr>
        <a:xfrm>
          <a:off x="319991" y="4291681"/>
          <a:ext cx="4042263" cy="531360"/>
        </a:xfrm>
        <a:prstGeom prst="round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788" tIns="0" rIns="1527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Public Protection and Disaster Relief / Public Safety</a:t>
          </a:r>
        </a:p>
      </dsp:txBody>
      <dsp:txXfrm>
        <a:off x="345930" y="4317620"/>
        <a:ext cx="399038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5FAFB-3DDE-4BA8-89E4-A4952C76C388}" type="datetimeFigureOut">
              <a:rPr lang="en-IN" smtClean="0"/>
              <a:t>05-09-2019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29459-E44F-447A-A2C6-11677BD344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025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19BA2-2E09-4DBA-93D6-5DB6ABC5C649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C54AC-8EE2-4ED6-BA65-2953BEA430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3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6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91B5-B525-41BA-A8AA-C0A433DB1BB6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0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6614-9638-4E34-8390-12D2CD7C9C40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9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6646-1D69-430D-B2D4-D2CA5BCDA247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1"/>
            <a:ext cx="11237408" cy="4754563"/>
          </a:xfrm>
        </p:spPr>
        <p:txBody>
          <a:bodyPr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8000" y="762000"/>
            <a:ext cx="11277600" cy="457200"/>
          </a:xfrm>
        </p:spPr>
        <p:txBody>
          <a:bodyPr/>
          <a:lstStyle>
            <a:lvl1pPr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93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B2F7-D9B0-4D28-B2F4-E28BDA0B0B86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7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7842-AF09-435E-BDEB-0D9E19765A35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B51-80E4-4EAC-96B7-A3F3B2CEABA4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92DB-B23F-4816-92F6-80DFE7C652B4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5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A189-1FAF-4EC0-A54B-394288565111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6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74EE-EF23-488B-B45B-D98C54C75281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0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FA45-7EE4-4AC2-9F66-D21ED64D5F6D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5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F3B8-B6BC-4910-8118-5B1B9258D4EA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5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53A3-FA98-4889-A0D6-389DCF63AA33}" type="datetime1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DE17-97D3-4A6B-9F54-B1DACD0507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2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535" y="2418181"/>
            <a:ext cx="6803572" cy="67491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5G India Strategy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628" y="5054078"/>
            <a:ext cx="6460954" cy="142292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Department of Telecommunications</a:t>
            </a:r>
          </a:p>
          <a:p>
            <a:pPr algn="l"/>
            <a:r>
              <a:rPr lang="en-US" sz="2800" b="1" dirty="0"/>
              <a:t>Ministry of Electronics &amp; IT</a:t>
            </a:r>
          </a:p>
          <a:p>
            <a:pPr algn="l"/>
            <a:r>
              <a:rPr lang="en-US" sz="2800" b="1" dirty="0"/>
              <a:t>Department of Science &amp; Technology</a:t>
            </a:r>
            <a:endParaRPr lang="en-US" sz="3200" b="1" dirty="0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CD13A5E1-6285-4F5C-AFAD-929219D3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608762"/>
            <a:ext cx="1039790" cy="103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3F1A2C-D974-4159-A139-E23911943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1" y="457199"/>
            <a:ext cx="4163989" cy="45968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1AF7051-2999-4A09-943C-3192ED95D051}"/>
              </a:ext>
            </a:extLst>
          </p:cNvPr>
          <p:cNvSpPr txBox="1">
            <a:spLocks/>
          </p:cNvSpPr>
          <p:nvPr/>
        </p:nvSpPr>
        <p:spPr>
          <a:xfrm>
            <a:off x="5184727" y="5791200"/>
            <a:ext cx="6803572" cy="674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</a:rPr>
              <a:t>5</a:t>
            </a:r>
            <a:r>
              <a:rPr lang="en-US" sz="2400" b="1" baseline="30000" dirty="0">
                <a:solidFill>
                  <a:srgbClr val="002060"/>
                </a:solidFill>
              </a:rPr>
              <a:t>th</a:t>
            </a:r>
            <a:r>
              <a:rPr lang="en-US" sz="2400" b="1" dirty="0">
                <a:solidFill>
                  <a:srgbClr val="002060"/>
                </a:solidFill>
              </a:rPr>
              <a:t> September 2019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6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6" y="272143"/>
            <a:ext cx="10570028" cy="70757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Action Taken on 5G by the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7" y="979714"/>
            <a:ext cx="10570028" cy="557348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Constituted Oversight Committee &amp; 5G Program Office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Constituted Expert Committees for Action on HLF recommendations</a:t>
            </a:r>
          </a:p>
          <a:p>
            <a:pPr lvl="2"/>
            <a:r>
              <a:rPr lang="en-US" sz="2800" dirty="0"/>
              <a:t>Spectrum Policy</a:t>
            </a:r>
          </a:p>
          <a:p>
            <a:pPr lvl="2"/>
            <a:r>
              <a:rPr lang="en-US" sz="2800" dirty="0"/>
              <a:t>Major trials</a:t>
            </a:r>
          </a:p>
          <a:p>
            <a:pPr lvl="2"/>
            <a:r>
              <a:rPr lang="en-US" sz="2800" dirty="0"/>
              <a:t>Education and Awareness Promotion</a:t>
            </a:r>
          </a:p>
          <a:p>
            <a:pPr lvl="2"/>
            <a:r>
              <a:rPr lang="en-US" sz="2800" dirty="0"/>
              <a:t>Development of Application Layer Standards &amp; international participation</a:t>
            </a:r>
          </a:p>
          <a:p>
            <a:pPr lvl="2"/>
            <a:r>
              <a:rPr lang="en-US" sz="2800" dirty="0"/>
              <a:t>Regulatory Policy Initiatives to Facilitate 5G Deployment</a:t>
            </a:r>
            <a:endParaRPr lang="en-US" sz="1200" dirty="0"/>
          </a:p>
          <a:p>
            <a:pPr lvl="2"/>
            <a:r>
              <a:rPr lang="en-US" sz="2800" dirty="0"/>
              <a:t>Setting up of Applications and Use Case Labs</a:t>
            </a: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u="sng" dirty="0"/>
              <a:t>Development of 5G Research Test Beds at IITs</a:t>
            </a:r>
          </a:p>
        </p:txBody>
      </p:sp>
    </p:spTree>
    <p:extLst>
      <p:ext uri="{BB962C8B-B14F-4D97-AF65-F5344CB8AC3E}">
        <p14:creationId xmlns:p14="http://schemas.microsoft.com/office/powerpoint/2010/main" val="227956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Recommendations on Spectrum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149531"/>
            <a:ext cx="5823858" cy="5206819"/>
          </a:xfrm>
        </p:spPr>
        <p:txBody>
          <a:bodyPr>
            <a:normAutofit/>
          </a:bodyPr>
          <a:lstStyle/>
          <a:p>
            <a:r>
              <a:rPr lang="en-US" sz="2000" dirty="0"/>
              <a:t>Three  tiers of spectrum release based on availability /readiness, in some cases a two year R&amp;D block before release</a:t>
            </a:r>
          </a:p>
          <a:p>
            <a:r>
              <a:rPr lang="en-US" sz="2000" dirty="0"/>
              <a:t>New 5G Spectrum</a:t>
            </a:r>
          </a:p>
          <a:p>
            <a:pPr lvl="1"/>
            <a:r>
              <a:rPr lang="en-US" sz="2000" dirty="0"/>
              <a:t>For wireless access – licensed spectrum with an aggregate of </a:t>
            </a:r>
            <a:r>
              <a:rPr lang="en-US" sz="2000" dirty="0">
                <a:solidFill>
                  <a:srgbClr val="0070C0"/>
                </a:solidFill>
              </a:rPr>
              <a:t>405 MHz (tier 1) + 137 MHz (tier 2)</a:t>
            </a:r>
            <a:r>
              <a:rPr lang="en-US" sz="2000" dirty="0"/>
              <a:t>  in  &lt; 4 GHz and </a:t>
            </a:r>
            <a:r>
              <a:rPr lang="en-US" sz="2000" dirty="0">
                <a:solidFill>
                  <a:srgbClr val="0070C0"/>
                </a:solidFill>
              </a:rPr>
              <a:t>5.25 GHz (tier 1)  + 8.3 GHz (tier 2)  </a:t>
            </a:r>
            <a:r>
              <a:rPr lang="en-US" sz="2000" dirty="0"/>
              <a:t>in &lt; 45 GHz. </a:t>
            </a:r>
          </a:p>
          <a:p>
            <a:pPr lvl="1"/>
            <a:r>
              <a:rPr lang="en-US" sz="2000" dirty="0"/>
              <a:t>For backhaul, </a:t>
            </a:r>
            <a:r>
              <a:rPr lang="en-US" sz="2000" dirty="0">
                <a:solidFill>
                  <a:srgbClr val="0070C0"/>
                </a:solidFill>
              </a:rPr>
              <a:t>14 GHz of unlicensed and 10 GHz of lightly licensed spectrum </a:t>
            </a:r>
            <a:r>
              <a:rPr lang="en-US" sz="2000" dirty="0"/>
              <a:t>in the 57 to 86 GHz band.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For Wi-Fi, opening additional bands of unlicensed spectrum in the 5 GHz band  for outdoor use.</a:t>
            </a:r>
          </a:p>
          <a:p>
            <a:r>
              <a:rPr lang="en-US" sz="2000" dirty="0"/>
              <a:t>Set up a  committee to advice on building  Spectrum Technology Infrastructure in the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F74F31-F7A7-4EDF-BF3D-4A1962EEF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03845"/>
              </p:ext>
            </p:extLst>
          </p:nvPr>
        </p:nvGraphicFramePr>
        <p:xfrm>
          <a:off x="6816437" y="1237672"/>
          <a:ext cx="4822896" cy="5127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8026">
                  <a:extLst>
                    <a:ext uri="{9D8B030D-6E8A-4147-A177-3AD203B41FA5}">
                      <a16:colId xmlns:a16="http://schemas.microsoft.com/office/drawing/2014/main" val="107913216"/>
                    </a:ext>
                  </a:extLst>
                </a:gridCol>
                <a:gridCol w="1374870">
                  <a:extLst>
                    <a:ext uri="{9D8B030D-6E8A-4147-A177-3AD203B41FA5}">
                      <a16:colId xmlns:a16="http://schemas.microsoft.com/office/drawing/2014/main" val="2953983289"/>
                    </a:ext>
                  </a:extLst>
                </a:gridCol>
              </a:tblGrid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Name &amp; Designation (Shri/Smt.)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Status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116973"/>
                  </a:ext>
                </a:extLst>
              </a:tr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Addl. Secretary (Telecom)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Chair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507482"/>
                  </a:ext>
                </a:extLst>
              </a:tr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Advisor (T)	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208625"/>
                  </a:ext>
                </a:extLst>
              </a:tr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Wireless Advisor, WPC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836139"/>
                  </a:ext>
                </a:extLst>
              </a:tr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Sr. DDG, TEC	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33186"/>
                  </a:ext>
                </a:extLst>
              </a:tr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Prof. Bhaskar Ramamurthi, Director, IIT, Madras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0484525"/>
                  </a:ext>
                </a:extLst>
              </a:tr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Prof Abhay Karandikar, Director, IIT, Kanpur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721672"/>
                  </a:ext>
                </a:extLst>
              </a:tr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Bharat Bhatia, ITU-APT Foundation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690221"/>
                  </a:ext>
                </a:extLst>
              </a:tr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T.V. Ramachandran, BIF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824317"/>
                  </a:ext>
                </a:extLst>
              </a:tr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Vikram Tiwathia, COAI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95286"/>
                  </a:ext>
                </a:extLst>
              </a:tr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Parag Kar, Qualcomm	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357366"/>
                  </a:ext>
                </a:extLst>
              </a:tr>
              <a:tr h="4071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YGSC Kishore </a:t>
                      </a:r>
                      <a:r>
                        <a:rPr lang="en-IN" sz="1600" dirty="0" err="1">
                          <a:effectLst/>
                        </a:rPr>
                        <a:t>Babu</a:t>
                      </a:r>
                      <a:r>
                        <a:rPr lang="en-IN" sz="1600" dirty="0">
                          <a:effectLst/>
                        </a:rPr>
                        <a:t>, DDG (SRI) 	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Member Secretary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994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1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Recommendations on Regulatory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149532"/>
            <a:ext cx="5575465" cy="544721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Well over </a:t>
            </a:r>
            <a:r>
              <a:rPr lang="en-US" sz="2000" b="1" dirty="0">
                <a:solidFill>
                  <a:srgbClr val="0070C0"/>
                </a:solidFill>
              </a:rPr>
              <a:t>USD 250 </a:t>
            </a:r>
            <a:r>
              <a:rPr lang="en-US" sz="2000" b="1" dirty="0" err="1">
                <a:solidFill>
                  <a:srgbClr val="0070C0"/>
                </a:solidFill>
              </a:rPr>
              <a:t>Bn</a:t>
            </a:r>
            <a:r>
              <a:rPr lang="en-US" sz="2000" b="1" dirty="0">
                <a:solidFill>
                  <a:srgbClr val="0070C0"/>
                </a:solidFill>
              </a:rPr>
              <a:t> equipment investments in 5G</a:t>
            </a:r>
            <a:r>
              <a:rPr lang="en-US" sz="2000" dirty="0"/>
              <a:t>  in India over next 10 years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Much denser network supporting highly critical / essential services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Closely integrated with many economic verticals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Supportive Regulatory policy support is vital for success of 5G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Regulatory action needed for - Smarter Infrastructure, Cyber Security, Privacy, Net Neutrality, and Human Safety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Set up three expert Committees (Business, Security, Safety) that will draft clear guidelines across these areas and promulgated by DoT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FF0000"/>
                </a:solidFill>
              </a:rPr>
              <a:t>Report under </a:t>
            </a:r>
            <a:r>
              <a:rPr lang="en-US" sz="2000" dirty="0" err="1">
                <a:solidFill>
                  <a:srgbClr val="FF0000"/>
                </a:solidFill>
              </a:rPr>
              <a:t>finalisation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00E73C-9565-4F85-8D32-D3920B83E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0997"/>
              </p:ext>
            </p:extLst>
          </p:nvPr>
        </p:nvGraphicFramePr>
        <p:xfrm>
          <a:off x="6289964" y="1199151"/>
          <a:ext cx="5575465" cy="5280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934">
                  <a:extLst>
                    <a:ext uri="{9D8B030D-6E8A-4147-A177-3AD203B41FA5}">
                      <a16:colId xmlns:a16="http://schemas.microsoft.com/office/drawing/2014/main" val="240578060"/>
                    </a:ext>
                  </a:extLst>
                </a:gridCol>
                <a:gridCol w="1391531">
                  <a:extLst>
                    <a:ext uri="{9D8B030D-6E8A-4147-A177-3AD203B41FA5}">
                      <a16:colId xmlns:a16="http://schemas.microsoft.com/office/drawing/2014/main" val="399467731"/>
                    </a:ext>
                  </a:extLst>
                </a:gridCol>
              </a:tblGrid>
              <a:tr h="4264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Name &amp; Designation (Shri/Smt.)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Status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80490"/>
                  </a:ext>
                </a:extLst>
              </a:tr>
              <a:tr h="3033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Amit Yadav, Joint Secretary (Telecom)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Chair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876606"/>
                  </a:ext>
                </a:extLst>
              </a:tr>
              <a:tr h="3033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R.S. Mathews, DG, COAI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565877"/>
                  </a:ext>
                </a:extLst>
              </a:tr>
              <a:tr h="3033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G Narendra Nath, DDG (SA)	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539728"/>
                  </a:ext>
                </a:extLst>
              </a:tr>
              <a:tr h="3033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Nitin Jain DDG (DS)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06610"/>
                  </a:ext>
                </a:extLst>
              </a:tr>
              <a:tr h="3033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Atique Ahmed, Director (IC)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453383"/>
                  </a:ext>
                </a:extLst>
              </a:tr>
              <a:tr h="3033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Representative of </a:t>
                      </a:r>
                      <a:r>
                        <a:rPr lang="en-IN" sz="1600" dirty="0" err="1">
                          <a:effectLst/>
                        </a:rPr>
                        <a:t>MeitY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341030"/>
                  </a:ext>
                </a:extLst>
              </a:tr>
              <a:tr h="6067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Kunal Kumar, JS (Smart Cities) Representatives of MoUD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34476"/>
                  </a:ext>
                </a:extLst>
              </a:tr>
              <a:tr h="3033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Prof Rekha Jain, IIMA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866288"/>
                  </a:ext>
                </a:extLst>
              </a:tr>
              <a:tr h="3033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Prof Rajat Kathuria, ICRIER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109501"/>
                  </a:ext>
                </a:extLst>
              </a:tr>
              <a:tr h="3033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T. R. Dua, DG, TAIPA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839623"/>
                  </a:ext>
                </a:extLst>
              </a:tr>
              <a:tr h="3033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T. V. Ramachandran, President, BIF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782111"/>
                  </a:ext>
                </a:extLst>
              </a:tr>
              <a:tr h="6067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Swati Rangachari, Chair, CII Ease of Doing Business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880972"/>
                  </a:ext>
                </a:extLst>
              </a:tr>
              <a:tr h="6067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S.B. Singh, DDG (AS)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Member Secretary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11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86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971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Recommendations on </a:t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>Education and Awareness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1149531"/>
            <a:ext cx="5172364" cy="520681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5G will be used by many economic verticals, and is </a:t>
            </a:r>
            <a:r>
              <a:rPr lang="en-US" sz="2000" i="1" dirty="0">
                <a:solidFill>
                  <a:srgbClr val="C00000"/>
                </a:solidFill>
              </a:rPr>
              <a:t>not just about smart phones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5G utilization </a:t>
            </a:r>
            <a:r>
              <a:rPr lang="en-US" sz="2000" b="1" dirty="0">
                <a:solidFill>
                  <a:srgbClr val="C00000"/>
                </a:solidFill>
              </a:rPr>
              <a:t>needs significant knowledge base and skills development </a:t>
            </a:r>
            <a:r>
              <a:rPr lang="en-US" sz="2000" dirty="0"/>
              <a:t>among economic verticals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Initiatives to improve knowledge base and skilling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Bring global 5G events to India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Create local 5G events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Create a nationwide  skill-development program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Consumer Awareness Programs on 5G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Appoint full time Program Coordinator(s) to deliver on action areas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FF0000"/>
                </a:solidFill>
              </a:rPr>
              <a:t>Report submitted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158E41-1713-4495-8545-A304DAFBEFA5}"/>
              </a:ext>
            </a:extLst>
          </p:cNvPr>
          <p:cNvGraphicFramePr>
            <a:graphicFrameLocks noGrp="1"/>
          </p:cNvGraphicFramePr>
          <p:nvPr/>
        </p:nvGraphicFramePr>
        <p:xfrm>
          <a:off x="5843298" y="1288141"/>
          <a:ext cx="5351175" cy="4628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2706">
                  <a:extLst>
                    <a:ext uri="{9D8B030D-6E8A-4147-A177-3AD203B41FA5}">
                      <a16:colId xmlns:a16="http://schemas.microsoft.com/office/drawing/2014/main" val="1055871321"/>
                    </a:ext>
                  </a:extLst>
                </a:gridCol>
                <a:gridCol w="2068469">
                  <a:extLst>
                    <a:ext uri="{9D8B030D-6E8A-4147-A177-3AD203B41FA5}">
                      <a16:colId xmlns:a16="http://schemas.microsoft.com/office/drawing/2014/main" val="1387489524"/>
                    </a:ext>
                  </a:extLst>
                </a:gridCol>
              </a:tblGrid>
              <a:tr h="4861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Name &amp; Designation (Shri/Smt.)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Status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710820"/>
                  </a:ext>
                </a:extLst>
              </a:tr>
              <a:tr h="4861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Amit Yadav, Joint Secretary (Telecom)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Chair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383024"/>
                  </a:ext>
                </a:extLst>
              </a:tr>
              <a:tr h="4861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Mousumy Bedekar, DDG (Trg)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Special Project Coordinator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141215"/>
                  </a:ext>
                </a:extLst>
              </a:tr>
              <a:tr h="4861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Sr. DDG, TEC/ Head NTIPRIT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3115556"/>
                  </a:ext>
                </a:extLst>
              </a:tr>
              <a:tr h="2430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Ravi Kiran Annaswamy, IEEE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58559"/>
                  </a:ext>
                </a:extLst>
              </a:tr>
              <a:tr h="2430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Dr. Neena Pahuja, DG, ERNET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066676"/>
                  </a:ext>
                </a:extLst>
              </a:tr>
              <a:tr h="2430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Lt. Gen. Dr. SP Kochhar, CEO, TSSC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003369"/>
                  </a:ext>
                </a:extLst>
              </a:tr>
              <a:tr h="2430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DDG (Hq.), DGT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234033"/>
                  </a:ext>
                </a:extLst>
              </a:tr>
              <a:tr h="2430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Rajan S Mathews, DG, COAI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425697"/>
                  </a:ext>
                </a:extLst>
              </a:tr>
              <a:tr h="4861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T.V. Ramachandran, President, BIF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429316"/>
                  </a:ext>
                </a:extLst>
              </a:tr>
              <a:tr h="4861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Dinesh Chand Sharma, Director, SESEI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672814"/>
                  </a:ext>
                </a:extLst>
              </a:tr>
              <a:tr h="2430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Pamela Kumar, DG, TSDSI,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Member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037131"/>
                  </a:ext>
                </a:extLst>
              </a:tr>
              <a:tr h="2430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Atique Ahmed, Director (IC)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Member Secretary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556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42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29"/>
            <a:ext cx="12192000" cy="84908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Education and Awareness Promotion</a:t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GB" sz="3100" dirty="0">
                <a:solidFill>
                  <a:srgbClr val="0070C0"/>
                </a:solidFill>
              </a:rPr>
              <a:t>Summary of Recommendations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071418"/>
            <a:ext cx="6345105" cy="565005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Hosting of Global events </a:t>
            </a:r>
            <a:r>
              <a:rPr lang="en-US" sz="2000" dirty="0"/>
              <a:t>(4 per annum) and </a:t>
            </a:r>
            <a:r>
              <a:rPr lang="en-US" sz="2000" b="1" dirty="0"/>
              <a:t>India Centric events </a:t>
            </a:r>
            <a:r>
              <a:rPr lang="en-US" sz="2000" dirty="0"/>
              <a:t>(12 per annum)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On line activities: </a:t>
            </a:r>
            <a:r>
              <a:rPr lang="en-US" sz="2000" dirty="0"/>
              <a:t>D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evelop web portal, organize webinars, online tutorials, Certificate courses, etc.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Skill Development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Short-term and long-term training </a:t>
            </a:r>
            <a:r>
              <a:rPr lang="en-US" sz="2000" dirty="0">
                <a:solidFill>
                  <a:srgbClr val="000000"/>
                </a:solidFill>
              </a:rPr>
              <a:t>courses on 5G Technologies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Consumer Awareness Programs: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a typeface="Calibri" panose="020F0502020204030204" pitchFamily="34" charset="0"/>
              </a:rPr>
              <a:t>Empowered Committee </a:t>
            </a:r>
            <a:r>
              <a:rPr lang="en-US" sz="2000" dirty="0">
                <a:ea typeface="Calibri" panose="020F0502020204030204" pitchFamily="34" charset="0"/>
              </a:rPr>
              <a:t>in DoT comprising of members/ representative from COAI, BIF, TEPC, TSDSI, NTIPRIT etc. </a:t>
            </a: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Report submitted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10,000 youths to be skilled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E56BC-520B-418E-B3C8-C22BEE088581}"/>
              </a:ext>
            </a:extLst>
          </p:cNvPr>
          <p:cNvSpPr/>
          <p:nvPr/>
        </p:nvSpPr>
        <p:spPr>
          <a:xfrm>
            <a:off x="6714699" y="1069483"/>
            <a:ext cx="5295331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marR="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Hosting Global events: Rs. 1.6 Cr per annum of which 50% as sponsorship</a:t>
            </a: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7338" marR="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India Centered events: Rs. 2.2 Cr per annum of which 50% as sponsorship</a:t>
            </a: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7338" marR="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Activities: Rs. 0.4 Crore per annum</a:t>
            </a: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7338" marR="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 Development training to 10,000 youth every year: Rs. 2 Cr per annum</a:t>
            </a: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7338" marR="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Short-term and Long-term training programs by NTIPRIT: 1,000 HR personnel to be trained every year: Rs. 1 Cr per annum</a:t>
            </a: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7338" marR="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 awareness program:  Rs. 1 Cr per annum</a:t>
            </a: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7338" marR="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budget requirement: Rs. 30.6 Cr for a period 3 years @ Rs. 10.2 Cr per annum</a:t>
            </a:r>
            <a:endParaRPr lang="en-GB" sz="20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Recommendations on Applications and Use Case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18" y="1149531"/>
            <a:ext cx="5582624" cy="542869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5G will spawn many rich applications in different economic verticals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Many applications will have India specific characteristics best addressed by local companies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Set up Use Case Labs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Labs to be set up within each economic vertical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Start with use cases on </a:t>
            </a:r>
            <a:r>
              <a:rPr lang="en-US" sz="2000" b="1" dirty="0">
                <a:solidFill>
                  <a:srgbClr val="C00000"/>
                </a:solidFill>
              </a:rPr>
              <a:t>Education, Healthcare, Agriculture and Banking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Learn and adapt business cases for different classes of verticals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FF0000"/>
                </a:solidFill>
              </a:rPr>
              <a:t>First Use Case Lab approved for setting up at IDRBT, Hyderabad for </a:t>
            </a:r>
            <a:r>
              <a:rPr lang="en-US" sz="2600" b="1" dirty="0" err="1">
                <a:solidFill>
                  <a:srgbClr val="FF0000"/>
                </a:solidFill>
              </a:rPr>
              <a:t>FinTech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7B3288-7E02-4BB4-BD8B-B1B417B4F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79041"/>
              </p:ext>
            </p:extLst>
          </p:nvPr>
        </p:nvGraphicFramePr>
        <p:xfrm>
          <a:off x="6022108" y="1237673"/>
          <a:ext cx="5278237" cy="4780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7641">
                  <a:extLst>
                    <a:ext uri="{9D8B030D-6E8A-4147-A177-3AD203B41FA5}">
                      <a16:colId xmlns:a16="http://schemas.microsoft.com/office/drawing/2014/main" val="508795549"/>
                    </a:ext>
                  </a:extLst>
                </a:gridCol>
                <a:gridCol w="2150596">
                  <a:extLst>
                    <a:ext uri="{9D8B030D-6E8A-4147-A177-3AD203B41FA5}">
                      <a16:colId xmlns:a16="http://schemas.microsoft.com/office/drawing/2014/main" val="3469185792"/>
                    </a:ext>
                  </a:extLst>
                </a:gridCol>
              </a:tblGrid>
              <a:tr h="7621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Name &amp; Designation (Shri/Smt.)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Status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997036"/>
                  </a:ext>
                </a:extLst>
              </a:tr>
              <a:tr h="7621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Addl. Secretary (Telecom)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Chair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470741"/>
                  </a:ext>
                </a:extLst>
              </a:tr>
              <a:tr h="577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Sr. DDG, TEC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89398"/>
                  </a:ext>
                </a:extLst>
              </a:tr>
              <a:tr h="577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Pamela Kumar, DG, TSDSI,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632486"/>
                  </a:ext>
                </a:extLst>
              </a:tr>
              <a:tr h="577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Vipin Tyagi, ED, C-DoT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769861"/>
                  </a:ext>
                </a:extLst>
              </a:tr>
              <a:tr h="7621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R.K. Pathak, DDG (IC)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 Secretary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685944"/>
                  </a:ext>
                </a:extLst>
              </a:tr>
              <a:tr h="7621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YGSC Kishore Babu, DDG (Policy)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Special Project Coordinator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02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272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971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Recommendations on </a:t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>Participation in International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149532"/>
            <a:ext cx="5680364" cy="5482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There is a vast standards  eco-system in ICT including 5G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Urgent need to </a:t>
            </a:r>
            <a:r>
              <a:rPr lang="en-US" sz="2000" b="1" dirty="0">
                <a:solidFill>
                  <a:srgbClr val="C00000"/>
                </a:solidFill>
              </a:rPr>
              <a:t>scale up India’s participation in global standards setting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Short Term Measure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Set up Standards Project Teams (3-4 members) that focus on a single  topic and with the help of local resources fully engage with relevant SDO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Begin with 2 teams in year one and grow to 10 teams by year three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Longer Term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Set up a Committee to recommend 10 year plan to bring India into full participation in SDO process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Appoint a full time Program Coordinator(s)  for these Project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A759AF-AF95-4DBE-884E-B596453A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07699"/>
              </p:ext>
            </p:extLst>
          </p:nvPr>
        </p:nvGraphicFramePr>
        <p:xfrm>
          <a:off x="6234544" y="1173707"/>
          <a:ext cx="5693599" cy="5158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8529">
                  <a:extLst>
                    <a:ext uri="{9D8B030D-6E8A-4147-A177-3AD203B41FA5}">
                      <a16:colId xmlns:a16="http://schemas.microsoft.com/office/drawing/2014/main" val="3202054690"/>
                    </a:ext>
                  </a:extLst>
                </a:gridCol>
                <a:gridCol w="2115070">
                  <a:extLst>
                    <a:ext uri="{9D8B030D-6E8A-4147-A177-3AD203B41FA5}">
                      <a16:colId xmlns:a16="http://schemas.microsoft.com/office/drawing/2014/main" val="945895247"/>
                    </a:ext>
                  </a:extLst>
                </a:gridCol>
              </a:tblGrid>
              <a:tr h="8243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Name &amp; Designation (Shri/Smt.)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Status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201337"/>
                  </a:ext>
                </a:extLst>
              </a:tr>
              <a:tr h="8243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Addl. Secretary (Telecom)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Chair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690300"/>
                  </a:ext>
                </a:extLst>
              </a:tr>
              <a:tr h="8243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effectLst/>
                        </a:rPr>
                        <a:t>Prof.</a:t>
                      </a:r>
                      <a:r>
                        <a:rPr lang="en-IN" sz="2000" dirty="0">
                          <a:effectLst/>
                        </a:rPr>
                        <a:t> B Ramamurthy, Director, IITM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125817"/>
                  </a:ext>
                </a:extLst>
              </a:tr>
              <a:tr h="412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Sr. DDG, TEC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84945"/>
                  </a:ext>
                </a:extLst>
              </a:tr>
              <a:tr h="4461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V. Raghunandan, DDG (IR)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558637"/>
                  </a:ext>
                </a:extLst>
              </a:tr>
              <a:tr h="412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Chair, TSDSI,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755901"/>
                  </a:ext>
                </a:extLst>
              </a:tr>
              <a:tr h="5908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YGSC Kishore </a:t>
                      </a:r>
                      <a:r>
                        <a:rPr lang="en-IN" sz="2000" dirty="0" err="1">
                          <a:effectLst/>
                        </a:rPr>
                        <a:t>Babu</a:t>
                      </a:r>
                      <a:r>
                        <a:rPr lang="en-IN" sz="2000" dirty="0">
                          <a:effectLst/>
                        </a:rPr>
                        <a:t>, DDG (SRI)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 Secretary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976643"/>
                  </a:ext>
                </a:extLst>
              </a:tr>
              <a:tr h="8243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effectLst/>
                        </a:rPr>
                        <a:t>Atique</a:t>
                      </a:r>
                      <a:r>
                        <a:rPr lang="en-IN" sz="2000" dirty="0">
                          <a:effectLst/>
                        </a:rPr>
                        <a:t> Ahmed, Director (IC)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Special Project Coordinator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11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51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971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Recommendations on </a:t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>Major Trials and Technology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5" y="1149531"/>
            <a:ext cx="5765530" cy="55651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5G Trials can help advance learning among TSPs, economic verticals, academia and local industry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Govt. has invited major OEMs to conduct 5G trials in different technology dimensions of 5G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Discussions with OEMs – key thinking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Each OEM may partner with major Indian TSP(s) who will pull in other local partners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One trial per zone, 4 zones nationwide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Avoid significant overlap of 5G use cases in these trials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Government will provide spectrum and other support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8CE7D6-17B7-4E42-A855-B707C6EBC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354642"/>
              </p:ext>
            </p:extLst>
          </p:nvPr>
        </p:nvGraphicFramePr>
        <p:xfrm>
          <a:off x="6208485" y="1204862"/>
          <a:ext cx="5719657" cy="5400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5393">
                  <a:extLst>
                    <a:ext uri="{9D8B030D-6E8A-4147-A177-3AD203B41FA5}">
                      <a16:colId xmlns:a16="http://schemas.microsoft.com/office/drawing/2014/main" val="1857424049"/>
                    </a:ext>
                  </a:extLst>
                </a:gridCol>
                <a:gridCol w="2304264">
                  <a:extLst>
                    <a:ext uri="{9D8B030D-6E8A-4147-A177-3AD203B41FA5}">
                      <a16:colId xmlns:a16="http://schemas.microsoft.com/office/drawing/2014/main" val="1604264809"/>
                    </a:ext>
                  </a:extLst>
                </a:gridCol>
              </a:tblGrid>
              <a:tr h="5057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Name &amp; Designation (Shri/Smt.)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Status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665581"/>
                  </a:ext>
                </a:extLst>
              </a:tr>
              <a:tr h="5057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 Addl. Secretary (Telecom)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Chair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947575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DG (Telecom)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Member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37109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 Advisor (Finance)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Member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413354"/>
                  </a:ext>
                </a:extLst>
              </a:tr>
              <a:tr h="5057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DDG (Policy)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Member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899614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DDG (NT)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Member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406936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Vipin Tyagi, ED, C-DoT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Member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083763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All TSPs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Members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487081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All OEMs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Members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701488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T. V. Ramachandran, BIF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Member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97989"/>
                  </a:ext>
                </a:extLst>
              </a:tr>
              <a:tr h="5057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C.S. Rao, QWS INC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Member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097960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R. K. Pathak, DDG (IC)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Convener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755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43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971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Recommendations on </a:t>
            </a:r>
            <a:br>
              <a:rPr lang="en-GB" sz="3600" b="1" dirty="0">
                <a:solidFill>
                  <a:srgbClr val="0070C0"/>
                </a:solidFill>
              </a:rPr>
            </a:br>
            <a:r>
              <a:rPr lang="en-GB" sz="3600" b="1" dirty="0">
                <a:solidFill>
                  <a:srgbClr val="0070C0"/>
                </a:solidFill>
              </a:rPr>
              <a:t>Development of Application Layer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228436"/>
            <a:ext cx="5363569" cy="52277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5G Applications will deliver great value to the country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While there is vast global eco-system in the applications layer standards, new SDOs are being formed around 5G applications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Short term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Piggy back work in Standards Project Teams, Use Case labs and Awareness Promotion to support Applications Layer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Longer Term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Set up a Committee to recommend 10 year plan to bring India into full participation in SDO process  (same committee as Standards)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Report under </a:t>
            </a:r>
            <a:r>
              <a:rPr lang="en-US" dirty="0" err="1"/>
              <a:t>finalisation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6A4CD9-E368-423F-B8C3-675D3D253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44975"/>
              </p:ext>
            </p:extLst>
          </p:nvPr>
        </p:nvGraphicFramePr>
        <p:xfrm>
          <a:off x="6031344" y="1440873"/>
          <a:ext cx="5322455" cy="5072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5535">
                  <a:extLst>
                    <a:ext uri="{9D8B030D-6E8A-4147-A177-3AD203B41FA5}">
                      <a16:colId xmlns:a16="http://schemas.microsoft.com/office/drawing/2014/main" val="1493227154"/>
                    </a:ext>
                  </a:extLst>
                </a:gridCol>
                <a:gridCol w="1576920">
                  <a:extLst>
                    <a:ext uri="{9D8B030D-6E8A-4147-A177-3AD203B41FA5}">
                      <a16:colId xmlns:a16="http://schemas.microsoft.com/office/drawing/2014/main" val="1684311562"/>
                    </a:ext>
                  </a:extLst>
                </a:gridCol>
              </a:tblGrid>
              <a:tr h="492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Name &amp; Designation (Shri/Smt.)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Status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773758"/>
                  </a:ext>
                </a:extLst>
              </a:tr>
              <a:tr h="3930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effectLst/>
                        </a:rPr>
                        <a:t>Ananth</a:t>
                      </a:r>
                      <a:r>
                        <a:rPr lang="en-IN" sz="2000" dirty="0">
                          <a:effectLst/>
                        </a:rPr>
                        <a:t> Krishnan, TCS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Chair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494286"/>
                  </a:ext>
                </a:extLst>
              </a:tr>
              <a:tr h="3930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Pamela Kumar, DG, TSDSI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Member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428973"/>
                  </a:ext>
                </a:extLst>
              </a:tr>
              <a:tr h="3930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Vipin Tyagi, ED, C-DoT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Member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777942"/>
                  </a:ext>
                </a:extLst>
              </a:tr>
              <a:tr h="3930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Hemant </a:t>
                      </a:r>
                      <a:r>
                        <a:rPr lang="en-IN" sz="2000" dirty="0" err="1">
                          <a:effectLst/>
                        </a:rPr>
                        <a:t>Darbari</a:t>
                      </a:r>
                      <a:r>
                        <a:rPr lang="en-IN" sz="2000" dirty="0">
                          <a:effectLst/>
                        </a:rPr>
                        <a:t>, DG, CDAC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Member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640498"/>
                  </a:ext>
                </a:extLst>
              </a:tr>
              <a:tr h="3930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V.B. Pravin Rao,  COO, Infosys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Member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435238"/>
                  </a:ext>
                </a:extLst>
              </a:tr>
              <a:tr h="3930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K. R. Sanjiv, CTO, WIPRO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380665"/>
                  </a:ext>
                </a:extLst>
              </a:tr>
              <a:tr h="492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Atul Kunwar,  President &amp; CTO Tech Mahindra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052287"/>
                  </a:ext>
                </a:extLst>
              </a:tr>
              <a:tr h="492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Reena Garg, Scientist-F &amp; Head Elect. &amp; IT, BIS 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81889"/>
                  </a:ext>
                </a:extLst>
              </a:tr>
              <a:tr h="3930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R.K. Pathak, DDG (IC)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777900"/>
                  </a:ext>
                </a:extLst>
              </a:tr>
              <a:tr h="492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YGSC Kishore Babu, DDG (Policy)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 Secretary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82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920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877455" y="114299"/>
            <a:ext cx="9855200" cy="781627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rgbClr val="0070C0"/>
                </a:solidFill>
              </a:rPr>
              <a:t>ALS Committee Recommendations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7314450"/>
              </p:ext>
            </p:extLst>
          </p:nvPr>
        </p:nvGraphicFramePr>
        <p:xfrm>
          <a:off x="325887" y="1495871"/>
          <a:ext cx="5774662" cy="4823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A840149-7336-43EF-80EB-9412C6D119C3}"/>
              </a:ext>
            </a:extLst>
          </p:cNvPr>
          <p:cNvSpPr/>
          <p:nvPr/>
        </p:nvSpPr>
        <p:spPr>
          <a:xfrm>
            <a:off x="263173" y="103420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u="sng" dirty="0"/>
              <a:t>Prioritized Application Use Cases</a:t>
            </a:r>
            <a:endParaRPr lang="en-GB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B9038-57C1-4A8A-8FC9-E165975CAA0E}"/>
              </a:ext>
            </a:extLst>
          </p:cNvPr>
          <p:cNvSpPr txBox="1"/>
          <p:nvPr/>
        </p:nvSpPr>
        <p:spPr>
          <a:xfrm>
            <a:off x="6929862" y="762063"/>
            <a:ext cx="4370492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/>
              <a:t>Six 5G ALS Working Groups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Smart 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Finance &amp; Banking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Technology Group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Standardization Participation Group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APIs and Open Source Group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Future Roadmap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145E5-29F7-4B03-ABAC-886370254EA4}"/>
              </a:ext>
            </a:extLst>
          </p:cNvPr>
          <p:cNvSpPr txBox="1"/>
          <p:nvPr/>
        </p:nvSpPr>
        <p:spPr>
          <a:xfrm>
            <a:off x="6875215" y="3072348"/>
            <a:ext cx="437049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/>
              <a:t>Diverse Stakeholders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DoT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C-DAC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C-DOT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TSDSI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BIS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IISc</a:t>
            </a:r>
            <a:r>
              <a:rPr lang="en-US" b="1" dirty="0"/>
              <a:t>, Bangalore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TCS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Wipro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Tech Mahindra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Reliance </a:t>
            </a:r>
            <a:r>
              <a:rPr lang="en-US" b="1" dirty="0" err="1"/>
              <a:t>Jio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Vodafone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Airtel</a:t>
            </a:r>
          </a:p>
        </p:txBody>
      </p:sp>
    </p:spTree>
    <p:extLst>
      <p:ext uri="{BB962C8B-B14F-4D97-AF65-F5344CB8AC3E}">
        <p14:creationId xmlns:p14="http://schemas.microsoft.com/office/powerpoint/2010/main" val="71323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0070C0"/>
                </a:solidFill>
              </a:rPr>
              <a:t>Flow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3097975"/>
          </a:xfrm>
        </p:spPr>
        <p:txBody>
          <a:bodyPr/>
          <a:lstStyle/>
          <a:p>
            <a:pPr lvl="0"/>
            <a:r>
              <a:rPr lang="en-IN" dirty="0"/>
              <a:t>NDCP, 5G HLF Committee </a:t>
            </a:r>
          </a:p>
          <a:p>
            <a:pPr lvl="0"/>
            <a:r>
              <a:rPr lang="en-IN" dirty="0"/>
              <a:t>Priorities of 5G India</a:t>
            </a:r>
          </a:p>
          <a:p>
            <a:pPr lvl="0"/>
            <a:r>
              <a:rPr lang="en-IN" dirty="0"/>
              <a:t>5G Taskforce (TF) Recommendations</a:t>
            </a:r>
          </a:p>
          <a:p>
            <a:pPr lvl="0"/>
            <a:r>
              <a:rPr lang="en-IN" dirty="0"/>
              <a:t>5G Program Office and Committees to develop Action Plan</a:t>
            </a:r>
          </a:p>
          <a:p>
            <a:pPr lvl="0"/>
            <a:r>
              <a:rPr lang="en-IN" dirty="0"/>
              <a:t>Status of Key areas for action on TF Recommendations</a:t>
            </a:r>
          </a:p>
          <a:p>
            <a:pPr lvl="0"/>
            <a:r>
              <a:rPr lang="en-IN" dirty="0"/>
              <a:t>Way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5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6956" y="247210"/>
            <a:ext cx="714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70C0"/>
                </a:solidFill>
              </a:rPr>
              <a:t>Budget Projections by HLF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537" y="1070812"/>
            <a:ext cx="577318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/>
              <a:t>5G India programme requires a significant budgetary support from government complemented by investments from the industry. Hence, there is a need to have a high level Budget Committee for synergetic engagement with MeitY, DST and user ministries to ensure adequate availability of necessary funding to accomplish the 5G India objectives.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/>
              <a:t>The committee recommends a broad planning estimate of INR 3000 million in Year 1, INR 4000 million in Year 2, INR 5000 million in Year 3 and INR 4000 million in year 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/>
              <a:t>The 5G programs will require funding by the Govt. At present there are only notional figures available. The actual funding requirements can only be finalized once well-defined project proposals with budgetary justifications are submitted to DoT.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D08C1-FD64-4163-B047-BCD4E3B9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AECBD1-BCDE-411F-8DF6-7243B59C1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77127"/>
              </p:ext>
            </p:extLst>
          </p:nvPr>
        </p:nvGraphicFramePr>
        <p:xfrm>
          <a:off x="6271905" y="1222924"/>
          <a:ext cx="5458691" cy="4932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568">
                  <a:extLst>
                    <a:ext uri="{9D8B030D-6E8A-4147-A177-3AD203B41FA5}">
                      <a16:colId xmlns:a16="http://schemas.microsoft.com/office/drawing/2014/main" val="4034252020"/>
                    </a:ext>
                  </a:extLst>
                </a:gridCol>
                <a:gridCol w="2224123">
                  <a:extLst>
                    <a:ext uri="{9D8B030D-6E8A-4147-A177-3AD203B41FA5}">
                      <a16:colId xmlns:a16="http://schemas.microsoft.com/office/drawing/2014/main" val="972542670"/>
                    </a:ext>
                  </a:extLst>
                </a:gridCol>
              </a:tblGrid>
              <a:tr h="8974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Name &amp; Designation (Shri/Smt.)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Status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074029"/>
                  </a:ext>
                </a:extLst>
              </a:tr>
              <a:tr h="829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 (Finance)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Chair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17024"/>
                  </a:ext>
                </a:extLst>
              </a:tr>
              <a:tr h="8838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Addl. Secretary (Telecom)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Member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662856"/>
                  </a:ext>
                </a:extLst>
              </a:tr>
              <a:tr h="6119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DDG (Policy)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859551"/>
                  </a:ext>
                </a:extLst>
              </a:tr>
              <a:tr h="5546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Vinod </a:t>
                      </a:r>
                      <a:r>
                        <a:rPr lang="en-IN" sz="2000" dirty="0" err="1">
                          <a:effectLst/>
                        </a:rPr>
                        <a:t>Kotwal</a:t>
                      </a:r>
                      <a:r>
                        <a:rPr lang="en-IN" sz="2000" dirty="0">
                          <a:effectLst/>
                        </a:rPr>
                        <a:t>, DDG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Member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480945"/>
                  </a:ext>
                </a:extLst>
              </a:tr>
              <a:tr h="6002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R.K. Pathak, DDG (IC)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Member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953301"/>
                  </a:ext>
                </a:extLst>
              </a:tr>
              <a:tr h="5546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DDG (E&amp;F)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Member Secretary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164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769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747" y="321972"/>
            <a:ext cx="10515600" cy="1140116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Way forward to implement 5G HLF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4" y="1462088"/>
            <a:ext cx="11341289" cy="493871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Approval of Experimental Spectrum Recommendations- </a:t>
            </a:r>
            <a:r>
              <a:rPr lang="en-US" dirty="0">
                <a:solidFill>
                  <a:srgbClr val="FF0000"/>
                </a:solidFill>
              </a:rPr>
              <a:t>Digital Communications Commission has already approved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Spectrum auction of mid-band 3.3-3.6 GHz in the process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err="1"/>
              <a:t>CEWiT</a:t>
            </a:r>
            <a:r>
              <a:rPr lang="en-US" dirty="0"/>
              <a:t> is working on coexistence studies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Budget allocation for the projects and </a:t>
            </a:r>
            <a:r>
              <a:rPr lang="en-US" dirty="0" err="1"/>
              <a:t>programmes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Done in DoT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Expedite submission of Committee Reports-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Already submitted-Education Awareness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Regulatory Committee, Application layer &amp; Standard Participation Committee reports under </a:t>
            </a:r>
            <a:r>
              <a:rPr lang="en-US" dirty="0" err="1">
                <a:solidFill>
                  <a:srgbClr val="FF0000"/>
                </a:solidFill>
              </a:rPr>
              <a:t>finalisation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07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671" y="2754085"/>
            <a:ext cx="10624127" cy="9404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4800" dirty="0">
                <a:solidFill>
                  <a:srgbClr val="7030A0"/>
                </a:solidFill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76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eft-Right Arrow 28"/>
          <p:cNvSpPr/>
          <p:nvPr/>
        </p:nvSpPr>
        <p:spPr>
          <a:xfrm>
            <a:off x="160244" y="5656444"/>
            <a:ext cx="11697343" cy="629251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0244" y="663201"/>
            <a:ext cx="11813178" cy="401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ln w="0"/>
                <a:solidFill>
                  <a:schemeClr val="tx1"/>
                </a:solidFill>
              </a:rPr>
              <a:t>5G Operators (BSNL, </a:t>
            </a:r>
            <a:r>
              <a:rPr lang="en-IN" sz="2400" dirty="0" err="1">
                <a:ln w="0"/>
                <a:solidFill>
                  <a:schemeClr val="tx1"/>
                </a:solidFill>
              </a:rPr>
              <a:t>Rel</a:t>
            </a:r>
            <a:r>
              <a:rPr lang="en-IN" sz="2400" dirty="0">
                <a:ln w="0"/>
                <a:solidFill>
                  <a:schemeClr val="tx1"/>
                </a:solidFill>
              </a:rPr>
              <a:t> </a:t>
            </a:r>
            <a:r>
              <a:rPr lang="en-IN" sz="2400" dirty="0" err="1">
                <a:ln w="0"/>
                <a:solidFill>
                  <a:schemeClr val="tx1"/>
                </a:solidFill>
              </a:rPr>
              <a:t>jio</a:t>
            </a:r>
            <a:r>
              <a:rPr lang="en-IN" sz="2400" dirty="0">
                <a:ln w="0"/>
                <a:solidFill>
                  <a:schemeClr val="tx1"/>
                </a:solidFill>
              </a:rPr>
              <a:t>, Airtel, Idea-Vodafone)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C79F07-3340-4142-BB33-8140A3BDD123}"/>
              </a:ext>
            </a:extLst>
          </p:cNvPr>
          <p:cNvGrpSpPr/>
          <p:nvPr/>
        </p:nvGrpSpPr>
        <p:grpSpPr>
          <a:xfrm>
            <a:off x="386677" y="1220750"/>
            <a:ext cx="11669410" cy="4941427"/>
            <a:chOff x="223549" y="1749740"/>
            <a:chExt cx="11669410" cy="4941427"/>
          </a:xfrm>
        </p:grpSpPr>
        <p:sp>
          <p:nvSpPr>
            <p:cNvPr id="5" name="TextBox 4"/>
            <p:cNvSpPr txBox="1"/>
            <p:nvPr/>
          </p:nvSpPr>
          <p:spPr>
            <a:xfrm>
              <a:off x="320935" y="6310646"/>
              <a:ext cx="1217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5G Devices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49012" y="6297909"/>
              <a:ext cx="161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5G </a:t>
              </a:r>
              <a:r>
                <a:rPr lang="en-IN" dirty="0" err="1"/>
                <a:t>gNB</a:t>
              </a:r>
              <a:r>
                <a:rPr lang="en-IN" dirty="0"/>
                <a:t>- Macro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58785" y="6310646"/>
              <a:ext cx="938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5G Core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40329" y="6302973"/>
              <a:ext cx="1911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5G </a:t>
              </a:r>
              <a:r>
                <a:rPr lang="en-IN" dirty="0" err="1"/>
                <a:t>gNB</a:t>
              </a:r>
              <a:r>
                <a:rPr lang="en-IN" dirty="0"/>
                <a:t>- Small Cell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2170" y="6321835"/>
              <a:ext cx="1922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5G </a:t>
              </a:r>
              <a:r>
                <a:rPr lang="en-IN" dirty="0" err="1"/>
                <a:t>gNB</a:t>
              </a:r>
              <a:r>
                <a:rPr lang="en-IN" dirty="0"/>
                <a:t>- Femtocell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36441" y="1776500"/>
              <a:ext cx="1809001" cy="38667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IN" dirty="0"/>
                <a:t>(3)</a:t>
              </a:r>
            </a:p>
            <a:p>
              <a:pPr algn="ctr"/>
              <a:r>
                <a:rPr lang="en-IN" dirty="0" err="1"/>
                <a:t>Femto</a:t>
              </a:r>
              <a:r>
                <a:rPr lang="en-IN" dirty="0"/>
                <a:t> system</a:t>
              </a:r>
            </a:p>
            <a:p>
              <a:pPr algn="ctr"/>
              <a:r>
                <a:rPr lang="en-IN" dirty="0"/>
                <a:t>(</a:t>
              </a:r>
              <a:r>
                <a:rPr lang="en-IN" dirty="0" err="1"/>
                <a:t>Rjio</a:t>
              </a:r>
              <a:r>
                <a:rPr lang="en-IN" dirty="0"/>
                <a:t>, Airtel)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47261" y="1749740"/>
              <a:ext cx="1850356" cy="43554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IN" sz="1600" dirty="0"/>
                <a:t>(6)</a:t>
              </a:r>
            </a:p>
            <a:p>
              <a:pPr algn="ctr"/>
              <a:r>
                <a:rPr lang="en-IN" sz="1600" dirty="0"/>
                <a:t>Small cell system (</a:t>
              </a:r>
              <a:r>
                <a:rPr lang="en-IN" sz="1600" dirty="0" err="1"/>
                <a:t>Sooktha</a:t>
              </a:r>
              <a:r>
                <a:rPr lang="en-IN" sz="1600" dirty="0"/>
                <a:t>, BEL, VNL)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51429" y="1749740"/>
              <a:ext cx="2129510" cy="44442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IN" sz="1600" dirty="0"/>
                <a:t>(10)</a:t>
              </a:r>
            </a:p>
            <a:p>
              <a:pPr algn="ctr"/>
              <a:r>
                <a:rPr lang="en-IN" sz="1600" dirty="0" err="1"/>
                <a:t>Macrocell</a:t>
              </a:r>
              <a:r>
                <a:rPr lang="en-IN" sz="1600" dirty="0"/>
                <a:t> system (Tejas, CDOT)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5821" y="4031240"/>
              <a:ext cx="1789612" cy="1409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(2)</a:t>
              </a:r>
            </a:p>
            <a:p>
              <a:pPr algn="ctr"/>
              <a:r>
                <a:rPr lang="en-IN" dirty="0"/>
                <a:t>BB+RF SoC</a:t>
              </a:r>
            </a:p>
            <a:p>
              <a:pPr algn="ctr"/>
              <a:r>
                <a:rPr lang="en-IN" dirty="0"/>
                <a:t>(</a:t>
              </a:r>
              <a:r>
                <a:rPr lang="en-IN" dirty="0" err="1"/>
                <a:t>Saankhya</a:t>
              </a:r>
              <a:r>
                <a:rPr lang="en-IN" dirty="0"/>
                <a:t>, </a:t>
              </a:r>
              <a:r>
                <a:rPr lang="en-IN" dirty="0" err="1"/>
                <a:t>WiSiG</a:t>
              </a:r>
              <a:r>
                <a:rPr lang="en-IN" dirty="0"/>
                <a:t>, </a:t>
              </a:r>
              <a:r>
                <a:rPr lang="en-IN" dirty="0">
                  <a:solidFill>
                    <a:schemeClr val="accent4"/>
                  </a:solidFill>
                </a:rPr>
                <a:t>Qualcomm</a:t>
              </a:r>
              <a:r>
                <a:rPr lang="en-IN" dirty="0"/>
                <a:t>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3549" y="2901999"/>
              <a:ext cx="1789612" cy="1069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(1)</a:t>
              </a:r>
            </a:p>
            <a:p>
              <a:pPr algn="ctr"/>
              <a:r>
                <a:rPr lang="en-IN" dirty="0"/>
                <a:t>Device software and Apps (Wipro)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85091" y="4139298"/>
              <a:ext cx="1945245" cy="823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/>
                <a:t>(12)</a:t>
              </a:r>
            </a:p>
            <a:p>
              <a:pPr algn="ctr"/>
              <a:r>
                <a:rPr lang="en-IN" sz="1600" dirty="0"/>
                <a:t>Chipset/SoC</a:t>
              </a:r>
            </a:p>
            <a:p>
              <a:pPr algn="ctr"/>
              <a:r>
                <a:rPr lang="en-IN" sz="1600" dirty="0"/>
                <a:t>(</a:t>
              </a:r>
              <a:r>
                <a:rPr lang="en-IN" sz="1600" dirty="0">
                  <a:solidFill>
                    <a:schemeClr val="accent4"/>
                  </a:solidFill>
                </a:rPr>
                <a:t>Xilinx, Intel</a:t>
              </a:r>
              <a:r>
                <a:rPr lang="en-IN" sz="1600" dirty="0"/>
                <a:t>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51431" y="2573382"/>
              <a:ext cx="1961136" cy="14675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/>
                <a:t>(11)</a:t>
              </a:r>
            </a:p>
            <a:p>
              <a:pPr algn="ctr"/>
              <a:r>
                <a:rPr lang="en-IN" sz="1600" dirty="0"/>
                <a:t>L2 and above Software and Apps</a:t>
              </a:r>
            </a:p>
            <a:p>
              <a:pPr algn="ctr"/>
              <a:r>
                <a:rPr lang="en-IN" sz="1600" dirty="0"/>
                <a:t>(</a:t>
              </a:r>
              <a:r>
                <a:rPr lang="en-IN" sz="1600" dirty="0" err="1">
                  <a:solidFill>
                    <a:schemeClr val="bg1"/>
                  </a:solidFill>
                </a:rPr>
                <a:t>Radisys</a:t>
              </a:r>
              <a:r>
                <a:rPr lang="en-IN" sz="1600" dirty="0">
                  <a:solidFill>
                    <a:srgbClr val="FFC000"/>
                  </a:solidFill>
                </a:rPr>
                <a:t>, Aricent, </a:t>
              </a:r>
              <a:r>
                <a:rPr lang="en-IN" sz="1600" dirty="0" err="1"/>
                <a:t>Sooktha</a:t>
              </a:r>
              <a:r>
                <a:rPr lang="en-IN" sz="1600" dirty="0"/>
                <a:t>, Lekha, Wipro)</a:t>
              </a:r>
              <a:endParaRPr lang="en-IN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78514" y="5020035"/>
              <a:ext cx="1951822" cy="11168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/>
                <a:t>(13)</a:t>
              </a:r>
            </a:p>
            <a:p>
              <a:pPr algn="ctr"/>
              <a:r>
                <a:rPr lang="en-IN" sz="1600" dirty="0"/>
                <a:t>RF module (PA, Antenna) </a:t>
              </a:r>
            </a:p>
            <a:p>
              <a:pPr algn="ctr"/>
              <a:r>
                <a:rPr lang="en-IN" sz="1600" dirty="0"/>
                <a:t>(IITM, </a:t>
              </a:r>
              <a:r>
                <a:rPr lang="en-IN" sz="1600" dirty="0" err="1"/>
                <a:t>IISc</a:t>
              </a:r>
              <a:r>
                <a:rPr lang="en-IN" sz="1600" dirty="0"/>
                <a:t>)</a:t>
              </a:r>
              <a:endParaRPr lang="en-IN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03347" y="4501302"/>
              <a:ext cx="1789612" cy="13539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/>
                <a:t>(16)</a:t>
              </a:r>
            </a:p>
            <a:p>
              <a:pPr algn="ctr"/>
              <a:r>
                <a:rPr lang="en-IN" sz="1600" dirty="0"/>
                <a:t>X86 server or customized hardware (</a:t>
              </a:r>
              <a:r>
                <a:rPr lang="en-IN" sz="1600" dirty="0">
                  <a:solidFill>
                    <a:schemeClr val="accent4"/>
                  </a:solidFill>
                </a:rPr>
                <a:t>Intel, NXP</a:t>
              </a:r>
              <a:r>
                <a:rPr lang="en-IN" sz="1600" dirty="0"/>
                <a:t>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03347" y="3167539"/>
              <a:ext cx="1789612" cy="104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/>
                <a:t>(15)</a:t>
              </a:r>
            </a:p>
            <a:p>
              <a:pPr algn="ctr"/>
              <a:r>
                <a:rPr lang="en-IN" sz="1600" dirty="0"/>
                <a:t>Core software</a:t>
              </a:r>
            </a:p>
            <a:p>
              <a:pPr algn="ctr"/>
              <a:r>
                <a:rPr lang="en-IN" sz="1600" dirty="0"/>
                <a:t>(</a:t>
              </a:r>
              <a:r>
                <a:rPr lang="en-IN" sz="1600" dirty="0">
                  <a:solidFill>
                    <a:schemeClr val="accent4"/>
                  </a:solidFill>
                </a:rPr>
                <a:t>Aricent, </a:t>
              </a:r>
              <a:r>
                <a:rPr lang="en-US" sz="1200" dirty="0"/>
                <a:t>Dynamic Digital Technology, </a:t>
              </a:r>
              <a:r>
                <a:rPr lang="en-IN" sz="1200" dirty="0"/>
                <a:t>Wipro)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97337" y="3435401"/>
              <a:ext cx="1789612" cy="9535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/>
                <a:t>(14)</a:t>
              </a:r>
            </a:p>
            <a:p>
              <a:pPr algn="ctr"/>
              <a:r>
                <a:rPr lang="en-IN" sz="1600" dirty="0"/>
                <a:t>5G cross-haul</a:t>
              </a:r>
            </a:p>
            <a:p>
              <a:pPr algn="ctr"/>
              <a:r>
                <a:rPr lang="en-IN" sz="1600" dirty="0"/>
                <a:t>(Tejas, </a:t>
              </a:r>
              <a:r>
                <a:rPr lang="en-IN" sz="1600" dirty="0" err="1"/>
                <a:t>CDoT</a:t>
              </a:r>
              <a:r>
                <a:rPr lang="en-IN" sz="1600" dirty="0"/>
                <a:t>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08005" y="4324901"/>
              <a:ext cx="1789612" cy="733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/>
                <a:t>(8)</a:t>
              </a:r>
            </a:p>
            <a:p>
              <a:pPr algn="ctr"/>
              <a:r>
                <a:rPr lang="en-IN" sz="1600" dirty="0"/>
                <a:t>Chipset/SoC (</a:t>
              </a:r>
              <a:r>
                <a:rPr lang="en-IN" sz="1600" dirty="0">
                  <a:solidFill>
                    <a:srgbClr val="FFC000"/>
                  </a:solidFill>
                </a:rPr>
                <a:t>Xilinx, Qualcomm</a:t>
              </a:r>
              <a:r>
                <a:rPr lang="en-IN" sz="1600" dirty="0"/>
                <a:t>)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92113" y="2650867"/>
              <a:ext cx="1789612" cy="15562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/>
                <a:t>(7)</a:t>
              </a:r>
            </a:p>
            <a:p>
              <a:pPr algn="ctr"/>
              <a:r>
                <a:rPr lang="en-IN" sz="1600" dirty="0"/>
                <a:t>L2 and above Software and Apps</a:t>
              </a:r>
            </a:p>
            <a:p>
              <a:pPr algn="ctr"/>
              <a:r>
                <a:rPr lang="en-IN" sz="1600" dirty="0"/>
                <a:t>(</a:t>
              </a:r>
              <a:r>
                <a:rPr lang="en-IN" sz="1600" dirty="0" err="1">
                  <a:solidFill>
                    <a:schemeClr val="bg1">
                      <a:lumMod val="95000"/>
                    </a:schemeClr>
                  </a:solidFill>
                </a:rPr>
                <a:t>Radisys</a:t>
              </a:r>
              <a:r>
                <a:rPr lang="en-IN" sz="1600" dirty="0">
                  <a:solidFill>
                    <a:srgbClr val="FFC000"/>
                  </a:solidFill>
                </a:rPr>
                <a:t>, Aricent</a:t>
              </a:r>
              <a:r>
                <a:rPr lang="en-IN" sz="1600" dirty="0"/>
                <a:t>, </a:t>
              </a:r>
              <a:r>
                <a:rPr lang="en-IN" sz="1600" dirty="0" err="1"/>
                <a:t>Sooktha</a:t>
              </a:r>
              <a:r>
                <a:rPr lang="en-IN" sz="1600" dirty="0"/>
                <a:t>, Lekha, Wipro)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92113" y="5176431"/>
              <a:ext cx="1789612" cy="80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/>
                <a:t>(9)</a:t>
              </a:r>
            </a:p>
            <a:p>
              <a:pPr algn="ctr"/>
              <a:r>
                <a:rPr lang="en-IN" sz="1600" dirty="0"/>
                <a:t>RF module (PA, Antenna)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55830" y="4268846"/>
              <a:ext cx="1789612" cy="1246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(5)</a:t>
              </a:r>
            </a:p>
            <a:p>
              <a:pPr algn="ctr"/>
              <a:r>
                <a:rPr lang="en-IN" dirty="0"/>
                <a:t>BB+RF SoC </a:t>
              </a:r>
            </a:p>
            <a:p>
              <a:pPr algn="ctr"/>
              <a:r>
                <a:rPr lang="en-IN" dirty="0"/>
                <a:t>(</a:t>
              </a:r>
              <a:r>
                <a:rPr lang="en-IN" dirty="0" err="1"/>
                <a:t>SignalChip</a:t>
              </a:r>
              <a:r>
                <a:rPr lang="en-IN" dirty="0"/>
                <a:t>,</a:t>
              </a:r>
            </a:p>
            <a:p>
              <a:pPr algn="ctr"/>
              <a:r>
                <a:rPr lang="en-IN" dirty="0">
                  <a:solidFill>
                    <a:schemeClr val="accent4"/>
                  </a:solidFill>
                </a:rPr>
                <a:t>Qualcomm</a:t>
              </a:r>
              <a:r>
                <a:rPr lang="en-IN" dirty="0"/>
                <a:t>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55830" y="2894492"/>
              <a:ext cx="1789612" cy="1246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(4)</a:t>
              </a:r>
            </a:p>
            <a:p>
              <a:pPr algn="ctr"/>
              <a:r>
                <a:rPr lang="en-IN" dirty="0"/>
                <a:t>L2 and above Software and Apps (TCS, Wipro)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04888" y="6297909"/>
              <a:ext cx="1479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5G Cross-haul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368590" y="3957828"/>
            <a:ext cx="1789612" cy="953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(14.a.)</a:t>
            </a:r>
          </a:p>
          <a:p>
            <a:pPr algn="ctr"/>
            <a:r>
              <a:rPr lang="en-IN" sz="1600" dirty="0"/>
              <a:t>E, V MW</a:t>
            </a:r>
          </a:p>
          <a:p>
            <a:pPr algn="ctr"/>
            <a:r>
              <a:rPr lang="en-IN" sz="1600" dirty="0"/>
              <a:t>(</a:t>
            </a:r>
            <a:r>
              <a:rPr lang="en-IN" sz="1600" dirty="0" err="1"/>
              <a:t>Astrome</a:t>
            </a:r>
            <a:r>
              <a:rPr lang="en-IN" sz="1600" dirty="0"/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0801" y="52076"/>
            <a:ext cx="11813178" cy="521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rgbClr val="0070C0"/>
                </a:solidFill>
              </a:rPr>
              <a:t>5G Ecosystem Homegrown capabilities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80801" y="6362126"/>
            <a:ext cx="11813178" cy="2921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n w="0"/>
                <a:solidFill>
                  <a:schemeClr val="tx1"/>
                </a:solidFill>
              </a:rPr>
              <a:t>(17) Management Software (</a:t>
            </a:r>
            <a:r>
              <a:rPr lang="en-IN" dirty="0" err="1">
                <a:ln w="0"/>
                <a:solidFill>
                  <a:schemeClr val="tx1"/>
                </a:solidFill>
              </a:rPr>
              <a:t>Sooktha</a:t>
            </a:r>
            <a:r>
              <a:rPr lang="en-IN" dirty="0">
                <a:ln w="0"/>
                <a:solidFill>
                  <a:schemeClr val="tx1"/>
                </a:solidFill>
              </a:rPr>
              <a:t>, Wipro)</a:t>
            </a:r>
          </a:p>
        </p:txBody>
      </p:sp>
      <p:sp>
        <p:nvSpPr>
          <p:cNvPr id="33" name="Up Arrow 32"/>
          <p:cNvSpPr/>
          <p:nvPr/>
        </p:nvSpPr>
        <p:spPr>
          <a:xfrm>
            <a:off x="825031" y="5411718"/>
            <a:ext cx="351693" cy="34669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6190780" y="5397573"/>
            <a:ext cx="351693" cy="34669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>
            <a:off x="4967845" y="5393819"/>
            <a:ext cx="351693" cy="34669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>
            <a:off x="2871673" y="5404115"/>
            <a:ext cx="351693" cy="34669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8948181" y="5404115"/>
            <a:ext cx="351693" cy="34669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>
            <a:off x="10823292" y="5392612"/>
            <a:ext cx="351693" cy="34669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CB4EB-BD05-4EF9-9AB5-AD5D5EBDDE89}"/>
              </a:ext>
            </a:extLst>
          </p:cNvPr>
          <p:cNvSpPr txBox="1"/>
          <p:nvPr/>
        </p:nvSpPr>
        <p:spPr>
          <a:xfrm>
            <a:off x="0" y="6537632"/>
            <a:ext cx="1389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(Source: Author)</a:t>
            </a:r>
            <a:endParaRPr lang="en-IN" sz="1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058B35D-7CB2-465D-BE2A-F7732E96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7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2" y="289367"/>
            <a:ext cx="12050148" cy="6568633"/>
          </a:xfrm>
        </p:spPr>
      </p:pic>
    </p:spTree>
    <p:extLst>
      <p:ext uri="{BB962C8B-B14F-4D97-AF65-F5344CB8AC3E}">
        <p14:creationId xmlns:p14="http://schemas.microsoft.com/office/powerpoint/2010/main" val="122327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53014"/>
          </a:xfrm>
        </p:spPr>
        <p:txBody>
          <a:bodyPr>
            <a:normAutofit fontScale="90000"/>
          </a:bodyPr>
          <a:lstStyle/>
          <a:p>
            <a:r>
              <a:rPr lang="en-US" dirty="0"/>
              <a:t>5G Use Cases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" y="980661"/>
            <a:ext cx="12093688" cy="5649998"/>
          </a:xfrm>
        </p:spPr>
      </p:pic>
    </p:spTree>
    <p:extLst>
      <p:ext uri="{BB962C8B-B14F-4D97-AF65-F5344CB8AC3E}">
        <p14:creationId xmlns:p14="http://schemas.microsoft.com/office/powerpoint/2010/main" val="201914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8A51B2E6-2F20-4EDD-B584-1A14A23384DE}"/>
              </a:ext>
            </a:extLst>
          </p:cNvPr>
          <p:cNvSpPr/>
          <p:nvPr/>
        </p:nvSpPr>
        <p:spPr>
          <a:xfrm rot="18728763">
            <a:off x="1245920" y="2518377"/>
            <a:ext cx="4070226" cy="182124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NDCP</a:t>
            </a:r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A7FCE-8D8D-4283-9E04-72058FCF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74638"/>
            <a:ext cx="9757458" cy="43141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National Digital Communications Policy 2018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7EFCDC-1634-4E01-A7DA-CFC051AD6B62}"/>
              </a:ext>
            </a:extLst>
          </p:cNvPr>
          <p:cNvSpPr txBox="1">
            <a:spLocks/>
          </p:cNvSpPr>
          <p:nvPr/>
        </p:nvSpPr>
        <p:spPr>
          <a:xfrm>
            <a:off x="653374" y="1804818"/>
            <a:ext cx="3971564" cy="33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600" dirty="0"/>
              <a:t>Provisioning of </a:t>
            </a:r>
            <a:r>
              <a:rPr lang="en-US" sz="1600" dirty="0">
                <a:solidFill>
                  <a:srgbClr val="0070C0"/>
                </a:solidFill>
              </a:rPr>
              <a:t>Broadband for All </a:t>
            </a:r>
          </a:p>
          <a:p>
            <a:pPr fontAlgn="base"/>
            <a:r>
              <a:rPr lang="en-US" sz="1600" dirty="0"/>
              <a:t>Creating </a:t>
            </a:r>
            <a:r>
              <a:rPr lang="en-US" sz="1600" dirty="0">
                <a:solidFill>
                  <a:srgbClr val="0070C0"/>
                </a:solidFill>
              </a:rPr>
              <a:t>4 Million additional jobs </a:t>
            </a:r>
            <a:r>
              <a:rPr lang="en-US" sz="1600" dirty="0"/>
              <a:t>in the Digital Communications sector  </a:t>
            </a:r>
          </a:p>
          <a:p>
            <a:pPr fontAlgn="base"/>
            <a:r>
              <a:rPr lang="en-US" sz="1600" dirty="0"/>
              <a:t>Enhancing the  contribution of the Digital Communications sector to 8% of India’s GDP from ~ 6% in 2017 </a:t>
            </a:r>
          </a:p>
          <a:p>
            <a:pPr fontAlgn="base"/>
            <a:r>
              <a:rPr lang="en-US" sz="1600" dirty="0"/>
              <a:t>Propelling India to the Top 50 Nations in the ICT Development Index of ITU from 134 in 2017 </a:t>
            </a:r>
          </a:p>
          <a:p>
            <a:pPr fontAlgn="base"/>
            <a:r>
              <a:rPr lang="en-US" sz="1600" dirty="0">
                <a:solidFill>
                  <a:srgbClr val="0070C0"/>
                </a:solidFill>
              </a:rPr>
              <a:t>Enhancing India’s contribution to Global Value Chains </a:t>
            </a:r>
          </a:p>
          <a:p>
            <a:r>
              <a:rPr lang="en-US" sz="1600" dirty="0"/>
              <a:t>Ensuring Digital Sovereignty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5E58-4ED9-40E6-BB93-E9A0693D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802" y="375913"/>
            <a:ext cx="1538462" cy="15457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7DE18B-2A31-405D-9B17-CB1F4F99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110" y="1898249"/>
            <a:ext cx="3012290" cy="4928404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sz="1400" dirty="0"/>
              <a:t>Provide </a:t>
            </a:r>
            <a:r>
              <a:rPr lang="en-US" sz="1400" dirty="0">
                <a:solidFill>
                  <a:srgbClr val="0070C0"/>
                </a:solidFill>
              </a:rPr>
              <a:t>Universal broadband </a:t>
            </a:r>
            <a:r>
              <a:rPr lang="en-US" sz="1400" dirty="0"/>
              <a:t>connectivity at </a:t>
            </a:r>
            <a:r>
              <a:rPr lang="en-US" sz="1400" dirty="0">
                <a:solidFill>
                  <a:srgbClr val="0070C0"/>
                </a:solidFill>
              </a:rPr>
              <a:t>50Mbps to every citizen  </a:t>
            </a:r>
          </a:p>
          <a:p>
            <a:pPr fontAlgn="base"/>
            <a:r>
              <a:rPr lang="en-US" sz="1400" dirty="0"/>
              <a:t>Provide 1 Gbps connectivity to all Gram Panchayats of India by 2020 and 10 Gbps by 2022 </a:t>
            </a:r>
          </a:p>
          <a:p>
            <a:pPr fontAlgn="base"/>
            <a:r>
              <a:rPr lang="en-US" sz="1400" dirty="0"/>
              <a:t>Enable100 Mbps broadband on demand to all key development institutions; including all educational institutions </a:t>
            </a:r>
          </a:p>
          <a:p>
            <a:pPr fontAlgn="base"/>
            <a:r>
              <a:rPr lang="en-US" sz="1400" dirty="0"/>
              <a:t>Enable fixed line broadband access to 50% of households  </a:t>
            </a:r>
          </a:p>
          <a:p>
            <a:pPr fontAlgn="base"/>
            <a:r>
              <a:rPr lang="en-US" sz="1400" dirty="0"/>
              <a:t>Achieve ‘</a:t>
            </a:r>
            <a:r>
              <a:rPr lang="en-US" sz="1400" dirty="0">
                <a:solidFill>
                  <a:srgbClr val="0070C0"/>
                </a:solidFill>
              </a:rPr>
              <a:t>unique mobile subscriber density</a:t>
            </a:r>
            <a:r>
              <a:rPr lang="en-US" sz="1400" dirty="0"/>
              <a:t>’ of </a:t>
            </a:r>
            <a:r>
              <a:rPr lang="en-US" sz="1400" dirty="0">
                <a:solidFill>
                  <a:srgbClr val="0070C0"/>
                </a:solidFill>
              </a:rPr>
              <a:t>55 by 2020 and 65 by 2022  </a:t>
            </a:r>
          </a:p>
          <a:p>
            <a:pPr fontAlgn="base"/>
            <a:r>
              <a:rPr lang="en-US" sz="1400" dirty="0"/>
              <a:t>Enable deployment of </a:t>
            </a:r>
            <a:r>
              <a:rPr lang="en-US" sz="1400" dirty="0">
                <a:solidFill>
                  <a:srgbClr val="0070C0"/>
                </a:solidFill>
              </a:rPr>
              <a:t>public Wi-Fi Hotspot</a:t>
            </a:r>
            <a:r>
              <a:rPr lang="en-US" sz="1400" dirty="0"/>
              <a:t>s; to reach </a:t>
            </a:r>
            <a:r>
              <a:rPr lang="en-US" sz="1400" dirty="0">
                <a:solidFill>
                  <a:srgbClr val="0070C0"/>
                </a:solidFill>
              </a:rPr>
              <a:t>5 million by 2020 and 10 million by 2022 </a:t>
            </a:r>
          </a:p>
          <a:p>
            <a:pPr fontAlgn="base"/>
            <a:r>
              <a:rPr lang="en-US" sz="1400" dirty="0"/>
              <a:t>Ensure connectivity to all uncovered areas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2DC07-42DE-4BF1-8B31-C2672026133C}"/>
              </a:ext>
            </a:extLst>
          </p:cNvPr>
          <p:cNvSpPr/>
          <p:nvPr/>
        </p:nvSpPr>
        <p:spPr>
          <a:xfrm>
            <a:off x="8144791" y="2038516"/>
            <a:ext cx="3397169" cy="43083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Attract investments of </a:t>
            </a:r>
            <a:r>
              <a:rPr lang="en-US" sz="1600" dirty="0">
                <a:solidFill>
                  <a:srgbClr val="0070C0"/>
                </a:solidFill>
              </a:rPr>
              <a:t>USD 100 Billion in the Digital Communications Sector</a:t>
            </a:r>
            <a:r>
              <a:rPr lang="en-US" sz="1600" dirty="0"/>
              <a:t>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Increase India’s contribution to Global Value Chains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Creation of innovation led Start-ups in Digital Communications sector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Creation of Globally recognized IPRs in India 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Development of Standard Essential Patents (SEPs) in the fi</a:t>
            </a:r>
            <a:r>
              <a:rPr lang="en-US" sz="1600" dirty="0"/>
              <a:t>eld of digital communication technologies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Train/ Re-skill 1 Million manpower for building New Age Skills 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Expand IoT ecosystem to </a:t>
            </a:r>
            <a:r>
              <a:rPr lang="en-US" sz="1600" dirty="0">
                <a:solidFill>
                  <a:srgbClr val="0070C0"/>
                </a:solidFill>
              </a:rPr>
              <a:t>5 Billion connected devices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Accelerate </a:t>
            </a:r>
            <a:r>
              <a:rPr lang="en-US" sz="1600" dirty="0">
                <a:solidFill>
                  <a:srgbClr val="0070C0"/>
                </a:solidFill>
              </a:rPr>
              <a:t>transition to Industry 4.</a:t>
            </a:r>
            <a:r>
              <a:rPr lang="en-US" sz="1600" dirty="0"/>
              <a:t>0  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C556C0A1-F5C4-4EA1-90E8-A9F9F7D121BF}"/>
              </a:ext>
            </a:extLst>
          </p:cNvPr>
          <p:cNvSpPr/>
          <p:nvPr/>
        </p:nvSpPr>
        <p:spPr>
          <a:xfrm>
            <a:off x="5523616" y="1309043"/>
            <a:ext cx="990600" cy="480760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Connect India</a:t>
            </a:r>
            <a:endParaRPr lang="en-IN" sz="1600" dirty="0"/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9FCFAD8D-E3A2-4B65-B1C6-F18D6B119B76}"/>
              </a:ext>
            </a:extLst>
          </p:cNvPr>
          <p:cNvSpPr/>
          <p:nvPr/>
        </p:nvSpPr>
        <p:spPr>
          <a:xfrm>
            <a:off x="8886035" y="1324058"/>
            <a:ext cx="990600" cy="480760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Propel India</a:t>
            </a:r>
            <a:endParaRPr lang="en-IN" sz="1600" dirty="0"/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0FB64F29-55AD-4F89-B590-FFE706F33B2F}"/>
              </a:ext>
            </a:extLst>
          </p:cNvPr>
          <p:cNvSpPr/>
          <p:nvPr/>
        </p:nvSpPr>
        <p:spPr>
          <a:xfrm>
            <a:off x="5145909" y="6580574"/>
            <a:ext cx="5252984" cy="218306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Secure India</a:t>
            </a:r>
            <a:endParaRPr lang="en-IN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76038B-7949-4371-8986-15C2EE78BB5E}"/>
              </a:ext>
            </a:extLst>
          </p:cNvPr>
          <p:cNvSpPr/>
          <p:nvPr/>
        </p:nvSpPr>
        <p:spPr>
          <a:xfrm>
            <a:off x="2386669" y="5273321"/>
            <a:ext cx="1979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Impact on Indian economy could be $1 trillion by 2035</a:t>
            </a:r>
          </a:p>
        </p:txBody>
      </p:sp>
    </p:spTree>
    <p:extLst>
      <p:ext uri="{BB962C8B-B14F-4D97-AF65-F5344CB8AC3E}">
        <p14:creationId xmlns:p14="http://schemas.microsoft.com/office/powerpoint/2010/main" val="107360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076" y="138617"/>
            <a:ext cx="10803443" cy="862013"/>
          </a:xfrm>
          <a:prstGeom prst="rect">
            <a:avLst/>
          </a:prstGeom>
          <a:solidFill>
            <a:srgbClr val="3366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>
              <a:lnSpc>
                <a:spcPct val="85000"/>
              </a:lnSpc>
              <a:defRPr/>
            </a:pPr>
            <a:r>
              <a:rPr lang="en-US" sz="2800" b="1" dirty="0">
                <a:solidFill>
                  <a:srgbClr val="FFFFFF"/>
                </a:solidFill>
              </a:rPr>
              <a:t>Potential to Transform Lives of 125 crore+</a:t>
            </a:r>
            <a:endParaRPr lang="en-IN" sz="2800" b="1" dirty="0">
              <a:solidFill>
                <a:srgbClr val="FF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3450"/>
            <a:ext cx="12239600" cy="833438"/>
          </a:xfrm>
          <a:prstGeom prst="rect">
            <a:avLst/>
          </a:prstGeom>
          <a:solidFill>
            <a:srgbClr val="3366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>
              <a:lnSpc>
                <a:spcPct val="85000"/>
              </a:lnSpc>
              <a:defRPr/>
            </a:pPr>
            <a:endParaRPr lang="en-IN" sz="2800" b="1" dirty="0">
              <a:solidFill>
                <a:srgbClr val="FFFFFF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93496" y="6015892"/>
            <a:ext cx="1150497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44560">
              <a:spcAft>
                <a:spcPts val="457"/>
              </a:spcAft>
              <a:buSzPct val="70000"/>
              <a:defRPr/>
            </a:pPr>
            <a:r>
              <a:rPr lang="en-US" sz="2400" b="1" dirty="0">
                <a:solidFill>
                  <a:srgbClr val="FFFFFF"/>
                </a:solidFill>
                <a:cs typeface="Arial" pitchFamily="34" charset="0"/>
                <a:sym typeface="Arial" panose="020B0604020202020204" pitchFamily="34" charset="0"/>
              </a:rPr>
              <a:t>5G  to revolutionize broadband in India and accelerate Digital India vision</a:t>
            </a:r>
          </a:p>
        </p:txBody>
      </p:sp>
      <p:grpSp>
        <p:nvGrpSpPr>
          <p:cNvPr id="36870" name="Group 192"/>
          <p:cNvGrpSpPr>
            <a:grpSpLocks/>
          </p:cNvGrpSpPr>
          <p:nvPr/>
        </p:nvGrpSpPr>
        <p:grpSpPr bwMode="auto">
          <a:xfrm>
            <a:off x="-243898" y="1079791"/>
            <a:ext cx="12501401" cy="4470356"/>
            <a:chOff x="-226185" y="1521631"/>
            <a:chExt cx="12508170" cy="4065363"/>
          </a:xfrm>
        </p:grpSpPr>
        <p:sp>
          <p:nvSpPr>
            <p:cNvPr id="36871" name="Rectangle 5"/>
            <p:cNvSpPr>
              <a:spLocks noChangeArrowheads="1"/>
            </p:cNvSpPr>
            <p:nvPr/>
          </p:nvSpPr>
          <p:spPr bwMode="auto">
            <a:xfrm>
              <a:off x="2557834" y="3547775"/>
              <a:ext cx="7956642" cy="47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FFFF"/>
                  </a:solidFill>
                  <a:cs typeface="Arial" pitchFamily="34" charset="0"/>
                </a:rPr>
                <a:t>To reap socio-economic benefit</a:t>
              </a:r>
              <a:endParaRPr lang="en-IN" altLang="en-US" sz="2800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6872" name="TextBox 6"/>
            <p:cNvSpPr txBox="1">
              <a:spLocks noChangeArrowheads="1"/>
            </p:cNvSpPr>
            <p:nvPr/>
          </p:nvSpPr>
          <p:spPr bwMode="auto">
            <a:xfrm>
              <a:off x="216817" y="1917890"/>
              <a:ext cx="2254842" cy="7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US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Remote monitoring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US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Telemedicine 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US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Remote surgery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-26156" y="1521631"/>
              <a:ext cx="2182858" cy="399899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Healthcare</a:t>
              </a:r>
              <a:endParaRPr lang="en-I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gray">
            <a:xfrm>
              <a:off x="2278941" y="1667442"/>
              <a:ext cx="490548" cy="509620"/>
            </a:xfrm>
            <a:custGeom>
              <a:avLst/>
              <a:gdLst>
                <a:gd name="T0" fmla="*/ 357 w 357"/>
                <a:gd name="T1" fmla="*/ 102 h 355"/>
                <a:gd name="T2" fmla="*/ 253 w 357"/>
                <a:gd name="T3" fmla="*/ 102 h 355"/>
                <a:gd name="T4" fmla="*/ 253 w 357"/>
                <a:gd name="T5" fmla="*/ 0 h 355"/>
                <a:gd name="T6" fmla="*/ 104 w 357"/>
                <a:gd name="T7" fmla="*/ 0 h 355"/>
                <a:gd name="T8" fmla="*/ 104 w 357"/>
                <a:gd name="T9" fmla="*/ 102 h 355"/>
                <a:gd name="T10" fmla="*/ 0 w 357"/>
                <a:gd name="T11" fmla="*/ 102 h 355"/>
                <a:gd name="T12" fmla="*/ 0 w 357"/>
                <a:gd name="T13" fmla="*/ 253 h 355"/>
                <a:gd name="T14" fmla="*/ 104 w 357"/>
                <a:gd name="T15" fmla="*/ 253 h 355"/>
                <a:gd name="T16" fmla="*/ 104 w 357"/>
                <a:gd name="T17" fmla="*/ 355 h 355"/>
                <a:gd name="T18" fmla="*/ 253 w 357"/>
                <a:gd name="T19" fmla="*/ 355 h 355"/>
                <a:gd name="T20" fmla="*/ 253 w 357"/>
                <a:gd name="T21" fmla="*/ 253 h 355"/>
                <a:gd name="T22" fmla="*/ 357 w 357"/>
                <a:gd name="T23" fmla="*/ 253 h 355"/>
                <a:gd name="T24" fmla="*/ 357 w 357"/>
                <a:gd name="T25" fmla="*/ 10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357" y="102"/>
                  </a:moveTo>
                  <a:lnTo>
                    <a:pt x="253" y="102"/>
                  </a:lnTo>
                  <a:lnTo>
                    <a:pt x="253" y="0"/>
                  </a:lnTo>
                  <a:lnTo>
                    <a:pt x="104" y="0"/>
                  </a:lnTo>
                  <a:lnTo>
                    <a:pt x="104" y="102"/>
                  </a:lnTo>
                  <a:lnTo>
                    <a:pt x="0" y="102"/>
                  </a:lnTo>
                  <a:lnTo>
                    <a:pt x="0" y="253"/>
                  </a:lnTo>
                  <a:lnTo>
                    <a:pt x="104" y="253"/>
                  </a:lnTo>
                  <a:lnTo>
                    <a:pt x="104" y="355"/>
                  </a:lnTo>
                  <a:lnTo>
                    <a:pt x="253" y="355"/>
                  </a:lnTo>
                  <a:lnTo>
                    <a:pt x="253" y="253"/>
                  </a:lnTo>
                  <a:lnTo>
                    <a:pt x="357" y="253"/>
                  </a:lnTo>
                  <a:lnTo>
                    <a:pt x="357" y="102"/>
                  </a:lnTo>
                  <a:close/>
                </a:path>
              </a:pathLst>
            </a:custGeom>
            <a:solidFill>
              <a:srgbClr val="FF0000"/>
            </a:solidFill>
            <a:ln w="28575">
              <a:noFill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9" name="Gruppieren 136"/>
            <p:cNvGrpSpPr/>
            <p:nvPr/>
          </p:nvGrpSpPr>
          <p:grpSpPr>
            <a:xfrm>
              <a:off x="2179805" y="2162063"/>
              <a:ext cx="588972" cy="857546"/>
              <a:chOff x="3086099" y="5263326"/>
              <a:chExt cx="994457" cy="1447933"/>
            </a:xfrm>
            <a:solidFill>
              <a:schemeClr val="bg1"/>
            </a:solidFill>
          </p:grpSpPr>
          <p:grpSp>
            <p:nvGrpSpPr>
              <p:cNvPr id="10" name="Group 9"/>
              <p:cNvGrpSpPr>
                <a:grpSpLocks noChangeAspect="1"/>
              </p:cNvGrpSpPr>
              <p:nvPr/>
            </p:nvGrpSpPr>
            <p:grpSpPr bwMode="auto">
              <a:xfrm>
                <a:off x="3086099" y="5263326"/>
                <a:ext cx="994457" cy="953121"/>
                <a:chOff x="1597" y="2158"/>
                <a:chExt cx="818" cy="784"/>
              </a:xfrm>
              <a:grpFill/>
            </p:grpSpPr>
            <p:sp>
              <p:nvSpPr>
                <p:cNvPr id="18" name="Freeform 10"/>
                <p:cNvSpPr>
                  <a:spLocks/>
                </p:cNvSpPr>
                <p:nvPr/>
              </p:nvSpPr>
              <p:spPr bwMode="auto">
                <a:xfrm>
                  <a:off x="1772" y="2391"/>
                  <a:ext cx="288" cy="314"/>
                </a:xfrm>
                <a:custGeom>
                  <a:avLst/>
                  <a:gdLst>
                    <a:gd name="T0" fmla="*/ 54 w 122"/>
                    <a:gd name="T1" fmla="*/ 133 h 133"/>
                    <a:gd name="T2" fmla="*/ 114 w 122"/>
                    <a:gd name="T3" fmla="*/ 53 h 133"/>
                    <a:gd name="T4" fmla="*/ 113 w 122"/>
                    <a:gd name="T5" fmla="*/ 52 h 133"/>
                    <a:gd name="T6" fmla="*/ 104 w 122"/>
                    <a:gd name="T7" fmla="*/ 10 h 133"/>
                    <a:gd name="T8" fmla="*/ 61 w 122"/>
                    <a:gd name="T9" fmla="*/ 13 h 133"/>
                    <a:gd name="T10" fmla="*/ 61 w 122"/>
                    <a:gd name="T11" fmla="*/ 12 h 133"/>
                    <a:gd name="T12" fmla="*/ 0 w 122"/>
                    <a:gd name="T13" fmla="*/ 92 h 133"/>
                    <a:gd name="T14" fmla="*/ 54 w 122"/>
                    <a:gd name="T15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33">
                      <a:moveTo>
                        <a:pt x="54" y="133"/>
                      </a:moveTo>
                      <a:cubicBezTo>
                        <a:pt x="114" y="53"/>
                        <a:pt x="114" y="53"/>
                        <a:pt x="114" y="53"/>
                      </a:cubicBezTo>
                      <a:cubicBezTo>
                        <a:pt x="113" y="52"/>
                        <a:pt x="113" y="52"/>
                        <a:pt x="113" y="52"/>
                      </a:cubicBezTo>
                      <a:cubicBezTo>
                        <a:pt x="122" y="39"/>
                        <a:pt x="118" y="21"/>
                        <a:pt x="104" y="10"/>
                      </a:cubicBezTo>
                      <a:cubicBezTo>
                        <a:pt x="90" y="0"/>
                        <a:pt x="71" y="1"/>
                        <a:pt x="61" y="13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8" y="104"/>
                        <a:pt x="24" y="124"/>
                        <a:pt x="54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646464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9" name="Freeform 11"/>
                <p:cNvSpPr>
                  <a:spLocks noEditPoints="1"/>
                </p:cNvSpPr>
                <p:nvPr/>
              </p:nvSpPr>
              <p:spPr bwMode="auto">
                <a:xfrm>
                  <a:off x="1597" y="2628"/>
                  <a:ext cx="286" cy="314"/>
                </a:xfrm>
                <a:custGeom>
                  <a:avLst/>
                  <a:gdLst>
                    <a:gd name="T0" fmla="*/ 69 w 121"/>
                    <a:gd name="T1" fmla="*/ 0 h 133"/>
                    <a:gd name="T2" fmla="*/ 10 w 121"/>
                    <a:gd name="T3" fmla="*/ 78 h 133"/>
                    <a:gd name="T4" fmla="*/ 10 w 121"/>
                    <a:gd name="T5" fmla="*/ 78 h 133"/>
                    <a:gd name="T6" fmla="*/ 18 w 121"/>
                    <a:gd name="T7" fmla="*/ 122 h 133"/>
                    <a:gd name="T8" fmla="*/ 63 w 121"/>
                    <a:gd name="T9" fmla="*/ 118 h 133"/>
                    <a:gd name="T10" fmla="*/ 63 w 121"/>
                    <a:gd name="T11" fmla="*/ 118 h 133"/>
                    <a:gd name="T12" fmla="*/ 121 w 121"/>
                    <a:gd name="T13" fmla="*/ 41 h 133"/>
                    <a:gd name="T14" fmla="*/ 69 w 121"/>
                    <a:gd name="T15" fmla="*/ 0 h 133"/>
                    <a:gd name="T16" fmla="*/ 17 w 121"/>
                    <a:gd name="T17" fmla="*/ 80 h 133"/>
                    <a:gd name="T18" fmla="*/ 68 w 121"/>
                    <a:gd name="T19" fmla="*/ 12 h 133"/>
                    <a:gd name="T20" fmla="*/ 23 w 121"/>
                    <a:gd name="T21" fmla="*/ 85 h 133"/>
                    <a:gd name="T22" fmla="*/ 24 w 121"/>
                    <a:gd name="T23" fmla="*/ 118 h 133"/>
                    <a:gd name="T24" fmla="*/ 17 w 121"/>
                    <a:gd name="T25" fmla="*/ 8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1" h="133">
                      <a:moveTo>
                        <a:pt x="69" y="0"/>
                      </a:moveTo>
                      <a:cubicBezTo>
                        <a:pt x="10" y="78"/>
                        <a:pt x="10" y="78"/>
                        <a:pt x="10" y="78"/>
                      </a:cubicBezTo>
                      <a:cubicBezTo>
                        <a:pt x="10" y="78"/>
                        <a:pt x="10" y="78"/>
                        <a:pt x="10" y="78"/>
                      </a:cubicBezTo>
                      <a:cubicBezTo>
                        <a:pt x="0" y="91"/>
                        <a:pt x="4" y="111"/>
                        <a:pt x="18" y="122"/>
                      </a:cubicBezTo>
                      <a:cubicBezTo>
                        <a:pt x="33" y="133"/>
                        <a:pt x="53" y="131"/>
                        <a:pt x="63" y="118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121" y="41"/>
                        <a:pt x="121" y="41"/>
                        <a:pt x="121" y="41"/>
                      </a:cubicBezTo>
                      <a:cubicBezTo>
                        <a:pt x="108" y="36"/>
                        <a:pt x="82" y="25"/>
                        <a:pt x="69" y="0"/>
                      </a:cubicBezTo>
                      <a:close/>
                      <a:moveTo>
                        <a:pt x="17" y="80"/>
                      </a:move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2"/>
                        <a:pt x="33" y="65"/>
                        <a:pt x="23" y="85"/>
                      </a:cubicBezTo>
                      <a:cubicBezTo>
                        <a:pt x="14" y="105"/>
                        <a:pt x="24" y="118"/>
                        <a:pt x="24" y="118"/>
                      </a:cubicBezTo>
                      <a:cubicBezTo>
                        <a:pt x="4" y="103"/>
                        <a:pt x="17" y="80"/>
                        <a:pt x="17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646464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Freeform 12"/>
                <p:cNvSpPr>
                  <a:spLocks/>
                </p:cNvSpPr>
                <p:nvPr/>
              </p:nvSpPr>
              <p:spPr bwMode="auto">
                <a:xfrm>
                  <a:off x="1952" y="2158"/>
                  <a:ext cx="288" cy="314"/>
                </a:xfrm>
                <a:custGeom>
                  <a:avLst/>
                  <a:gdLst>
                    <a:gd name="T0" fmla="*/ 69 w 122"/>
                    <a:gd name="T1" fmla="*/ 133 h 133"/>
                    <a:gd name="T2" fmla="*/ 8 w 122"/>
                    <a:gd name="T3" fmla="*/ 53 h 133"/>
                    <a:gd name="T4" fmla="*/ 9 w 122"/>
                    <a:gd name="T5" fmla="*/ 53 h 133"/>
                    <a:gd name="T6" fmla="*/ 18 w 122"/>
                    <a:gd name="T7" fmla="*/ 10 h 133"/>
                    <a:gd name="T8" fmla="*/ 61 w 122"/>
                    <a:gd name="T9" fmla="*/ 13 h 133"/>
                    <a:gd name="T10" fmla="*/ 62 w 122"/>
                    <a:gd name="T11" fmla="*/ 13 h 133"/>
                    <a:gd name="T12" fmla="*/ 122 w 122"/>
                    <a:gd name="T13" fmla="*/ 92 h 133"/>
                    <a:gd name="T14" fmla="*/ 69 w 122"/>
                    <a:gd name="T15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33">
                      <a:moveTo>
                        <a:pt x="69" y="133"/>
                      </a:moveTo>
                      <a:cubicBezTo>
                        <a:pt x="8" y="53"/>
                        <a:pt x="8" y="53"/>
                        <a:pt x="8" y="53"/>
                      </a:cubicBezTo>
                      <a:cubicBezTo>
                        <a:pt x="9" y="53"/>
                        <a:pt x="9" y="53"/>
                        <a:pt x="9" y="53"/>
                      </a:cubicBezTo>
                      <a:cubicBezTo>
                        <a:pt x="0" y="39"/>
                        <a:pt x="4" y="21"/>
                        <a:pt x="18" y="10"/>
                      </a:cubicBezTo>
                      <a:cubicBezTo>
                        <a:pt x="32" y="0"/>
                        <a:pt x="51" y="1"/>
                        <a:pt x="61" y="13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122" y="92"/>
                        <a:pt x="122" y="92"/>
                        <a:pt x="122" y="92"/>
                      </a:cubicBezTo>
                      <a:cubicBezTo>
                        <a:pt x="115" y="104"/>
                        <a:pt x="98" y="125"/>
                        <a:pt x="69" y="1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646464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1" name="Freeform 13"/>
                <p:cNvSpPr>
                  <a:spLocks noEditPoints="1"/>
                </p:cNvSpPr>
                <p:nvPr/>
              </p:nvSpPr>
              <p:spPr bwMode="auto">
                <a:xfrm>
                  <a:off x="2129" y="2394"/>
                  <a:ext cx="286" cy="314"/>
                </a:xfrm>
                <a:custGeom>
                  <a:avLst/>
                  <a:gdLst>
                    <a:gd name="T0" fmla="*/ 0 w 121"/>
                    <a:gd name="T1" fmla="*/ 41 h 133"/>
                    <a:gd name="T2" fmla="*/ 58 w 121"/>
                    <a:gd name="T3" fmla="*/ 118 h 133"/>
                    <a:gd name="T4" fmla="*/ 58 w 121"/>
                    <a:gd name="T5" fmla="*/ 118 h 133"/>
                    <a:gd name="T6" fmla="*/ 103 w 121"/>
                    <a:gd name="T7" fmla="*/ 122 h 133"/>
                    <a:gd name="T8" fmla="*/ 111 w 121"/>
                    <a:gd name="T9" fmla="*/ 78 h 133"/>
                    <a:gd name="T10" fmla="*/ 111 w 121"/>
                    <a:gd name="T11" fmla="*/ 78 h 133"/>
                    <a:gd name="T12" fmla="*/ 52 w 121"/>
                    <a:gd name="T13" fmla="*/ 0 h 133"/>
                    <a:gd name="T14" fmla="*/ 0 w 121"/>
                    <a:gd name="T15" fmla="*/ 41 h 133"/>
                    <a:gd name="T16" fmla="*/ 97 w 121"/>
                    <a:gd name="T17" fmla="*/ 118 h 133"/>
                    <a:gd name="T18" fmla="*/ 98 w 121"/>
                    <a:gd name="T19" fmla="*/ 85 h 133"/>
                    <a:gd name="T20" fmla="*/ 53 w 121"/>
                    <a:gd name="T21" fmla="*/ 12 h 133"/>
                    <a:gd name="T22" fmla="*/ 104 w 121"/>
                    <a:gd name="T23" fmla="*/ 80 h 133"/>
                    <a:gd name="T24" fmla="*/ 97 w 121"/>
                    <a:gd name="T25" fmla="*/ 11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1" h="133">
                      <a:moveTo>
                        <a:pt x="0" y="41"/>
                      </a:moveTo>
                      <a:cubicBezTo>
                        <a:pt x="58" y="118"/>
                        <a:pt x="58" y="118"/>
                        <a:pt x="58" y="118"/>
                      </a:cubicBezTo>
                      <a:cubicBezTo>
                        <a:pt x="58" y="118"/>
                        <a:pt x="58" y="118"/>
                        <a:pt x="58" y="118"/>
                      </a:cubicBezTo>
                      <a:cubicBezTo>
                        <a:pt x="68" y="131"/>
                        <a:pt x="88" y="133"/>
                        <a:pt x="103" y="122"/>
                      </a:cubicBezTo>
                      <a:cubicBezTo>
                        <a:pt x="117" y="111"/>
                        <a:pt x="121" y="91"/>
                        <a:pt x="111" y="78"/>
                      </a:cubicBezTo>
                      <a:cubicBezTo>
                        <a:pt x="111" y="78"/>
                        <a:pt x="111" y="78"/>
                        <a:pt x="111" y="78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39" y="25"/>
                        <a:pt x="13" y="37"/>
                        <a:pt x="0" y="41"/>
                      </a:cubicBezTo>
                      <a:close/>
                      <a:moveTo>
                        <a:pt x="97" y="118"/>
                      </a:moveTo>
                      <a:cubicBezTo>
                        <a:pt x="97" y="118"/>
                        <a:pt x="108" y="105"/>
                        <a:pt x="98" y="85"/>
                      </a:cubicBezTo>
                      <a:cubicBezTo>
                        <a:pt x="88" y="65"/>
                        <a:pt x="53" y="12"/>
                        <a:pt x="53" y="12"/>
                      </a:cubicBezTo>
                      <a:cubicBezTo>
                        <a:pt x="104" y="80"/>
                        <a:pt x="104" y="80"/>
                        <a:pt x="104" y="80"/>
                      </a:cubicBezTo>
                      <a:cubicBezTo>
                        <a:pt x="104" y="80"/>
                        <a:pt x="117" y="103"/>
                        <a:pt x="97" y="11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646464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uppieren 138"/>
              <p:cNvGrpSpPr/>
              <p:nvPr/>
            </p:nvGrpSpPr>
            <p:grpSpPr>
              <a:xfrm>
                <a:off x="3250925" y="5996231"/>
                <a:ext cx="709040" cy="715028"/>
                <a:chOff x="3085136" y="5911536"/>
                <a:chExt cx="895820" cy="903385"/>
              </a:xfrm>
              <a:grpFill/>
            </p:grpSpPr>
            <p:sp>
              <p:nvSpPr>
                <p:cNvPr id="16" name="Freeform 6"/>
                <p:cNvSpPr>
                  <a:spLocks noEditPoints="1"/>
                </p:cNvSpPr>
                <p:nvPr/>
              </p:nvSpPr>
              <p:spPr bwMode="auto">
                <a:xfrm>
                  <a:off x="3440942" y="5911536"/>
                  <a:ext cx="540014" cy="538688"/>
                </a:xfrm>
                <a:custGeom>
                  <a:avLst/>
                  <a:gdLst>
                    <a:gd name="T0" fmla="*/ 86 w 172"/>
                    <a:gd name="T1" fmla="*/ 0 h 172"/>
                    <a:gd name="T2" fmla="*/ 0 w 172"/>
                    <a:gd name="T3" fmla="*/ 86 h 172"/>
                    <a:gd name="T4" fmla="*/ 86 w 172"/>
                    <a:gd name="T5" fmla="*/ 172 h 172"/>
                    <a:gd name="T6" fmla="*/ 172 w 172"/>
                    <a:gd name="T7" fmla="*/ 86 h 172"/>
                    <a:gd name="T8" fmla="*/ 86 w 172"/>
                    <a:gd name="T9" fmla="*/ 0 h 172"/>
                    <a:gd name="T10" fmla="*/ 20 w 172"/>
                    <a:gd name="T11" fmla="*/ 90 h 172"/>
                    <a:gd name="T12" fmla="*/ 20 w 172"/>
                    <a:gd name="T13" fmla="*/ 83 h 172"/>
                    <a:gd name="T14" fmla="*/ 154 w 172"/>
                    <a:gd name="T15" fmla="*/ 83 h 172"/>
                    <a:gd name="T16" fmla="*/ 154 w 172"/>
                    <a:gd name="T17" fmla="*/ 90 h 172"/>
                    <a:gd name="T18" fmla="*/ 20 w 172"/>
                    <a:gd name="T19" fmla="*/ 9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2" h="172">
                      <a:moveTo>
                        <a:pt x="86" y="0"/>
                      </a:moveTo>
                      <a:cubicBezTo>
                        <a:pt x="38" y="0"/>
                        <a:pt x="0" y="38"/>
                        <a:pt x="0" y="86"/>
                      </a:cubicBezTo>
                      <a:cubicBezTo>
                        <a:pt x="0" y="134"/>
                        <a:pt x="38" y="172"/>
                        <a:pt x="86" y="172"/>
                      </a:cubicBezTo>
                      <a:cubicBezTo>
                        <a:pt x="133" y="172"/>
                        <a:pt x="172" y="134"/>
                        <a:pt x="172" y="86"/>
                      </a:cubicBezTo>
                      <a:cubicBezTo>
                        <a:pt x="172" y="38"/>
                        <a:pt x="133" y="0"/>
                        <a:pt x="86" y="0"/>
                      </a:cubicBezTo>
                      <a:close/>
                      <a:moveTo>
                        <a:pt x="20" y="90"/>
                      </a:moveTo>
                      <a:cubicBezTo>
                        <a:pt x="20" y="83"/>
                        <a:pt x="20" y="83"/>
                        <a:pt x="20" y="83"/>
                      </a:cubicBezTo>
                      <a:cubicBezTo>
                        <a:pt x="154" y="83"/>
                        <a:pt x="154" y="83"/>
                        <a:pt x="154" y="83"/>
                      </a:cubicBezTo>
                      <a:cubicBezTo>
                        <a:pt x="154" y="90"/>
                        <a:pt x="154" y="90"/>
                        <a:pt x="154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646464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7" name="Freeform 6"/>
                <p:cNvSpPr>
                  <a:spLocks noEditPoints="1"/>
                </p:cNvSpPr>
                <p:nvPr/>
              </p:nvSpPr>
              <p:spPr bwMode="auto">
                <a:xfrm rot="1662832">
                  <a:off x="3085136" y="6276233"/>
                  <a:ext cx="540014" cy="538688"/>
                </a:xfrm>
                <a:custGeom>
                  <a:avLst/>
                  <a:gdLst>
                    <a:gd name="T0" fmla="*/ 86 w 172"/>
                    <a:gd name="T1" fmla="*/ 0 h 172"/>
                    <a:gd name="T2" fmla="*/ 0 w 172"/>
                    <a:gd name="T3" fmla="*/ 86 h 172"/>
                    <a:gd name="T4" fmla="*/ 86 w 172"/>
                    <a:gd name="T5" fmla="*/ 172 h 172"/>
                    <a:gd name="T6" fmla="*/ 172 w 172"/>
                    <a:gd name="T7" fmla="*/ 86 h 172"/>
                    <a:gd name="T8" fmla="*/ 86 w 172"/>
                    <a:gd name="T9" fmla="*/ 0 h 172"/>
                    <a:gd name="T10" fmla="*/ 20 w 172"/>
                    <a:gd name="T11" fmla="*/ 90 h 172"/>
                    <a:gd name="T12" fmla="*/ 20 w 172"/>
                    <a:gd name="T13" fmla="*/ 83 h 172"/>
                    <a:gd name="T14" fmla="*/ 154 w 172"/>
                    <a:gd name="T15" fmla="*/ 83 h 172"/>
                    <a:gd name="T16" fmla="*/ 154 w 172"/>
                    <a:gd name="T17" fmla="*/ 90 h 172"/>
                    <a:gd name="T18" fmla="*/ 20 w 172"/>
                    <a:gd name="T19" fmla="*/ 9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2" h="172">
                      <a:moveTo>
                        <a:pt x="86" y="0"/>
                      </a:moveTo>
                      <a:cubicBezTo>
                        <a:pt x="38" y="0"/>
                        <a:pt x="0" y="38"/>
                        <a:pt x="0" y="86"/>
                      </a:cubicBezTo>
                      <a:cubicBezTo>
                        <a:pt x="0" y="134"/>
                        <a:pt x="38" y="172"/>
                        <a:pt x="86" y="172"/>
                      </a:cubicBezTo>
                      <a:cubicBezTo>
                        <a:pt x="133" y="172"/>
                        <a:pt x="172" y="134"/>
                        <a:pt x="172" y="86"/>
                      </a:cubicBezTo>
                      <a:cubicBezTo>
                        <a:pt x="172" y="38"/>
                        <a:pt x="133" y="0"/>
                        <a:pt x="86" y="0"/>
                      </a:cubicBezTo>
                      <a:close/>
                      <a:moveTo>
                        <a:pt x="20" y="90"/>
                      </a:moveTo>
                      <a:cubicBezTo>
                        <a:pt x="20" y="83"/>
                        <a:pt x="20" y="83"/>
                        <a:pt x="20" y="83"/>
                      </a:cubicBezTo>
                      <a:cubicBezTo>
                        <a:pt x="154" y="83"/>
                        <a:pt x="154" y="83"/>
                        <a:pt x="154" y="83"/>
                      </a:cubicBezTo>
                      <a:cubicBezTo>
                        <a:pt x="154" y="90"/>
                        <a:pt x="154" y="90"/>
                        <a:pt x="154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646464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2913955" y="1531736"/>
              <a:ext cx="2182858" cy="4157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Education</a:t>
              </a:r>
              <a:endParaRPr lang="en-I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6877" name="TextBox 22"/>
            <p:cNvSpPr txBox="1">
              <a:spLocks noChangeArrowheads="1"/>
            </p:cNvSpPr>
            <p:nvPr/>
          </p:nvSpPr>
          <p:spPr bwMode="auto">
            <a:xfrm>
              <a:off x="3181550" y="1786536"/>
              <a:ext cx="2645526" cy="7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 dirty="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Track objects, students, staff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 dirty="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 Instructional design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 dirty="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AR/VR based lessons</a:t>
              </a:r>
            </a:p>
          </p:txBody>
        </p:sp>
        <p:grpSp>
          <p:nvGrpSpPr>
            <p:cNvPr id="36878" name="Group 23"/>
            <p:cNvGrpSpPr>
              <a:grpSpLocks/>
            </p:cNvGrpSpPr>
            <p:nvPr/>
          </p:nvGrpSpPr>
          <p:grpSpPr bwMode="auto">
            <a:xfrm>
              <a:off x="5158725" y="2665027"/>
              <a:ext cx="808056" cy="494999"/>
              <a:chOff x="669818" y="4775633"/>
              <a:chExt cx="1533365" cy="1033458"/>
            </a:xfrm>
          </p:grpSpPr>
          <p:grpSp>
            <p:nvGrpSpPr>
              <p:cNvPr id="36942" name="Gruppieren 31"/>
              <p:cNvGrpSpPr>
                <a:grpSpLocks/>
              </p:cNvGrpSpPr>
              <p:nvPr/>
            </p:nvGrpSpPr>
            <p:grpSpPr bwMode="auto">
              <a:xfrm rot="-5400000">
                <a:off x="1049914" y="5141658"/>
                <a:ext cx="329559" cy="1005308"/>
                <a:chOff x="3867325" y="1555200"/>
                <a:chExt cx="1392572" cy="4248000"/>
              </a:xfrm>
            </p:grpSpPr>
            <p:sp>
              <p:nvSpPr>
                <p:cNvPr id="38" name="Rechteck 44"/>
                <p:cNvSpPr/>
                <p:nvPr/>
              </p:nvSpPr>
              <p:spPr>
                <a:xfrm>
                  <a:off x="3865708" y="1555004"/>
                  <a:ext cx="1388256" cy="4251665"/>
                </a:xfrm>
                <a:prstGeom prst="rect">
                  <a:avLst/>
                </a:prstGeom>
                <a:solidFill>
                  <a:srgbClr val="80808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Ellipse 45"/>
                <p:cNvSpPr/>
                <p:nvPr/>
              </p:nvSpPr>
              <p:spPr>
                <a:xfrm>
                  <a:off x="4285999" y="4419149"/>
                  <a:ext cx="547666" cy="560100"/>
                </a:xfrm>
                <a:prstGeom prst="ellipse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Rechteck 46"/>
                <p:cNvSpPr/>
                <p:nvPr/>
              </p:nvSpPr>
              <p:spPr>
                <a:xfrm>
                  <a:off x="4044017" y="1758676"/>
                  <a:ext cx="1031639" cy="2520448"/>
                </a:xfrm>
                <a:prstGeom prst="rect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943" name="Gruppieren 32"/>
              <p:cNvGrpSpPr>
                <a:grpSpLocks/>
              </p:cNvGrpSpPr>
              <p:nvPr/>
            </p:nvGrpSpPr>
            <p:grpSpPr bwMode="auto">
              <a:xfrm rot="-5400000">
                <a:off x="1007129" y="4812071"/>
                <a:ext cx="331553" cy="1006175"/>
                <a:chOff x="3861392" y="1560119"/>
                <a:chExt cx="1400996" cy="4251665"/>
              </a:xfrm>
            </p:grpSpPr>
            <p:sp>
              <p:nvSpPr>
                <p:cNvPr id="35" name="Rechteck 41"/>
                <p:cNvSpPr/>
                <p:nvPr/>
              </p:nvSpPr>
              <p:spPr>
                <a:xfrm>
                  <a:off x="3861392" y="1560119"/>
                  <a:ext cx="1400996" cy="4251665"/>
                </a:xfrm>
                <a:prstGeom prst="rect">
                  <a:avLst/>
                </a:prstGeom>
                <a:solidFill>
                  <a:srgbClr val="80808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Ellipse 42"/>
                <p:cNvSpPr/>
                <p:nvPr/>
              </p:nvSpPr>
              <p:spPr>
                <a:xfrm>
                  <a:off x="4281695" y="4424269"/>
                  <a:ext cx="560398" cy="560100"/>
                </a:xfrm>
                <a:prstGeom prst="ellipse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Rechteck 43"/>
                <p:cNvSpPr/>
                <p:nvPr/>
              </p:nvSpPr>
              <p:spPr>
                <a:xfrm>
                  <a:off x="4065181" y="1763801"/>
                  <a:ext cx="1031647" cy="2520457"/>
                </a:xfrm>
                <a:prstGeom prst="rect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944" name="Gruppieren 33"/>
              <p:cNvGrpSpPr>
                <a:grpSpLocks/>
              </p:cNvGrpSpPr>
              <p:nvPr/>
            </p:nvGrpSpPr>
            <p:grpSpPr bwMode="auto">
              <a:xfrm rot="5400000" flipH="1">
                <a:off x="1099014" y="4482021"/>
                <a:ext cx="328539" cy="1006175"/>
                <a:chOff x="3869843" y="1546145"/>
                <a:chExt cx="1388261" cy="4251659"/>
              </a:xfrm>
            </p:grpSpPr>
            <p:sp>
              <p:nvSpPr>
                <p:cNvPr id="32" name="Rechteck 38"/>
                <p:cNvSpPr/>
                <p:nvPr/>
              </p:nvSpPr>
              <p:spPr>
                <a:xfrm>
                  <a:off x="3869843" y="1546145"/>
                  <a:ext cx="1388261" cy="4251659"/>
                </a:xfrm>
                <a:prstGeom prst="rect">
                  <a:avLst/>
                </a:prstGeom>
                <a:solidFill>
                  <a:srgbClr val="80808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Ellipse 39"/>
                <p:cNvSpPr/>
                <p:nvPr/>
              </p:nvSpPr>
              <p:spPr>
                <a:xfrm>
                  <a:off x="4290123" y="4410300"/>
                  <a:ext cx="547658" cy="560099"/>
                </a:xfrm>
                <a:prstGeom prst="ellipse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Rechteck 40"/>
                <p:cNvSpPr/>
                <p:nvPr/>
              </p:nvSpPr>
              <p:spPr>
                <a:xfrm>
                  <a:off x="4048133" y="1749831"/>
                  <a:ext cx="1031646" cy="2520444"/>
                </a:xfrm>
                <a:prstGeom prst="rect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vert="vert270" tIns="360000" bIns="90000" anchor="ctr"/>
                <a:lstStyle/>
                <a:p>
                  <a:pPr>
                    <a:defRPr/>
                  </a:pPr>
                  <a:endParaRPr lang="de-DE" kern="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945" name="Gruppieren 34"/>
              <p:cNvGrpSpPr>
                <a:grpSpLocks/>
              </p:cNvGrpSpPr>
              <p:nvPr/>
            </p:nvGrpSpPr>
            <p:grpSpPr bwMode="auto">
              <a:xfrm rot="20802787" flipH="1">
                <a:off x="1874820" y="4775633"/>
                <a:ext cx="328363" cy="1006716"/>
                <a:chOff x="3863218" y="1558720"/>
                <a:chExt cx="1387519" cy="4253946"/>
              </a:xfrm>
            </p:grpSpPr>
            <p:sp>
              <p:nvSpPr>
                <p:cNvPr id="29" name="Rechteck 35"/>
                <p:cNvSpPr/>
                <p:nvPr/>
              </p:nvSpPr>
              <p:spPr>
                <a:xfrm>
                  <a:off x="3863218" y="1558720"/>
                  <a:ext cx="1387519" cy="4253946"/>
                </a:xfrm>
                <a:prstGeom prst="rect">
                  <a:avLst/>
                </a:prstGeom>
                <a:solidFill>
                  <a:srgbClr val="80808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Ellipse 36"/>
                <p:cNvSpPr/>
                <p:nvPr/>
              </p:nvSpPr>
              <p:spPr>
                <a:xfrm>
                  <a:off x="4285568" y="4412630"/>
                  <a:ext cx="547364" cy="560400"/>
                </a:xfrm>
                <a:prstGeom prst="ellipse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Rechteck 37"/>
                <p:cNvSpPr/>
                <p:nvPr/>
              </p:nvSpPr>
              <p:spPr>
                <a:xfrm>
                  <a:off x="4002347" y="1764711"/>
                  <a:ext cx="1031095" cy="2521803"/>
                </a:xfrm>
                <a:prstGeom prst="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vert="vert270" tIns="360000" bIns="90000" anchor="ctr"/>
                <a:lstStyle/>
                <a:p>
                  <a:pPr>
                    <a:defRPr/>
                  </a:pPr>
                  <a:endParaRPr lang="de-DE" kern="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>
            <a:xfrm>
              <a:off x="5727062" y="1524518"/>
              <a:ext cx="2660705" cy="41722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Agriculture</a:t>
              </a:r>
              <a:endParaRPr lang="en-I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6880" name="TextBox 41"/>
            <p:cNvSpPr txBox="1">
              <a:spLocks noChangeArrowheads="1"/>
            </p:cNvSpPr>
            <p:nvPr/>
          </p:nvSpPr>
          <p:spPr bwMode="auto">
            <a:xfrm>
              <a:off x="6160019" y="1917890"/>
              <a:ext cx="3009943" cy="73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7800" indent="-1778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 dirty="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Monitoring crop yields, rainfall, pesticide, soil, etc.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 dirty="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Environmental control</a:t>
              </a:r>
            </a:p>
          </p:txBody>
        </p:sp>
        <p:grpSp>
          <p:nvGrpSpPr>
            <p:cNvPr id="26" name="Gruppieren 99"/>
            <p:cNvGrpSpPr/>
            <p:nvPr/>
          </p:nvGrpSpPr>
          <p:grpSpPr>
            <a:xfrm>
              <a:off x="6281117" y="2761362"/>
              <a:ext cx="1300424" cy="418846"/>
              <a:chOff x="4389605" y="1348306"/>
              <a:chExt cx="1452277" cy="467754"/>
            </a:xfrm>
            <a:solidFill>
              <a:schemeClr val="accent3"/>
            </a:solidFill>
          </p:grpSpPr>
          <p:grpSp>
            <p:nvGrpSpPr>
              <p:cNvPr id="27" name="Gruppieren 100"/>
              <p:cNvGrpSpPr/>
              <p:nvPr/>
            </p:nvGrpSpPr>
            <p:grpSpPr>
              <a:xfrm flipH="1">
                <a:off x="5339156" y="1348306"/>
                <a:ext cx="502726" cy="467009"/>
                <a:chOff x="7167563" y="2997200"/>
                <a:chExt cx="1765300" cy="1639888"/>
              </a:xfrm>
              <a:grpFill/>
            </p:grpSpPr>
            <p:sp>
              <p:nvSpPr>
                <p:cNvPr id="53" name="Freeform 24"/>
                <p:cNvSpPr>
                  <a:spLocks/>
                </p:cNvSpPr>
                <p:nvPr/>
              </p:nvSpPr>
              <p:spPr bwMode="auto">
                <a:xfrm>
                  <a:off x="7167563" y="3249613"/>
                  <a:ext cx="1765300" cy="1387475"/>
                </a:xfrm>
                <a:custGeom>
                  <a:avLst/>
                  <a:gdLst>
                    <a:gd name="T0" fmla="*/ 249 w 471"/>
                    <a:gd name="T1" fmla="*/ 52 h 370"/>
                    <a:gd name="T2" fmla="*/ 308 w 471"/>
                    <a:gd name="T3" fmla="*/ 39 h 370"/>
                    <a:gd name="T4" fmla="*/ 439 w 471"/>
                    <a:gd name="T5" fmla="*/ 73 h 370"/>
                    <a:gd name="T6" fmla="*/ 380 w 471"/>
                    <a:gd name="T7" fmla="*/ 304 h 370"/>
                    <a:gd name="T8" fmla="*/ 292 w 471"/>
                    <a:gd name="T9" fmla="*/ 364 h 370"/>
                    <a:gd name="T10" fmla="*/ 256 w 471"/>
                    <a:gd name="T11" fmla="*/ 370 h 370"/>
                    <a:gd name="T12" fmla="*/ 237 w 471"/>
                    <a:gd name="T13" fmla="*/ 367 h 370"/>
                    <a:gd name="T14" fmla="*/ 234 w 471"/>
                    <a:gd name="T15" fmla="*/ 367 h 370"/>
                    <a:gd name="T16" fmla="*/ 215 w 471"/>
                    <a:gd name="T17" fmla="*/ 370 h 370"/>
                    <a:gd name="T18" fmla="*/ 179 w 471"/>
                    <a:gd name="T19" fmla="*/ 364 h 370"/>
                    <a:gd name="T20" fmla="*/ 91 w 471"/>
                    <a:gd name="T21" fmla="*/ 304 h 370"/>
                    <a:gd name="T22" fmla="*/ 32 w 471"/>
                    <a:gd name="T23" fmla="*/ 73 h 370"/>
                    <a:gd name="T24" fmla="*/ 163 w 471"/>
                    <a:gd name="T25" fmla="*/ 39 h 370"/>
                    <a:gd name="T26" fmla="*/ 222 w 471"/>
                    <a:gd name="T27" fmla="*/ 52 h 370"/>
                    <a:gd name="T28" fmla="*/ 249 w 471"/>
                    <a:gd name="T29" fmla="*/ 52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1" h="370">
                      <a:moveTo>
                        <a:pt x="249" y="52"/>
                      </a:moveTo>
                      <a:cubicBezTo>
                        <a:pt x="255" y="52"/>
                        <a:pt x="269" y="92"/>
                        <a:pt x="308" y="39"/>
                      </a:cubicBezTo>
                      <a:cubicBezTo>
                        <a:pt x="337" y="0"/>
                        <a:pt x="408" y="6"/>
                        <a:pt x="439" y="73"/>
                      </a:cubicBezTo>
                      <a:cubicBezTo>
                        <a:pt x="471" y="141"/>
                        <a:pt x="416" y="265"/>
                        <a:pt x="380" y="304"/>
                      </a:cubicBezTo>
                      <a:cubicBezTo>
                        <a:pt x="329" y="352"/>
                        <a:pt x="307" y="359"/>
                        <a:pt x="292" y="364"/>
                      </a:cubicBezTo>
                      <a:cubicBezTo>
                        <a:pt x="277" y="370"/>
                        <a:pt x="275" y="370"/>
                        <a:pt x="256" y="370"/>
                      </a:cubicBezTo>
                      <a:cubicBezTo>
                        <a:pt x="237" y="370"/>
                        <a:pt x="237" y="367"/>
                        <a:pt x="237" y="367"/>
                      </a:cubicBezTo>
                      <a:cubicBezTo>
                        <a:pt x="234" y="367"/>
                        <a:pt x="234" y="367"/>
                        <a:pt x="234" y="367"/>
                      </a:cubicBezTo>
                      <a:cubicBezTo>
                        <a:pt x="234" y="367"/>
                        <a:pt x="234" y="370"/>
                        <a:pt x="215" y="370"/>
                      </a:cubicBezTo>
                      <a:cubicBezTo>
                        <a:pt x="196" y="370"/>
                        <a:pt x="194" y="370"/>
                        <a:pt x="179" y="364"/>
                      </a:cubicBezTo>
                      <a:cubicBezTo>
                        <a:pt x="165" y="359"/>
                        <a:pt x="142" y="352"/>
                        <a:pt x="91" y="304"/>
                      </a:cubicBezTo>
                      <a:cubicBezTo>
                        <a:pt x="55" y="265"/>
                        <a:pt x="0" y="141"/>
                        <a:pt x="32" y="73"/>
                      </a:cubicBezTo>
                      <a:cubicBezTo>
                        <a:pt x="63" y="6"/>
                        <a:pt x="130" y="1"/>
                        <a:pt x="163" y="39"/>
                      </a:cubicBezTo>
                      <a:cubicBezTo>
                        <a:pt x="206" y="88"/>
                        <a:pt x="216" y="52"/>
                        <a:pt x="222" y="52"/>
                      </a:cubicBezTo>
                      <a:lnTo>
                        <a:pt x="249" y="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4" name="Freeform 25"/>
                <p:cNvSpPr>
                  <a:spLocks/>
                </p:cNvSpPr>
                <p:nvPr/>
              </p:nvSpPr>
              <p:spPr bwMode="auto">
                <a:xfrm>
                  <a:off x="8037513" y="2997200"/>
                  <a:ext cx="449263" cy="398463"/>
                </a:xfrm>
                <a:custGeom>
                  <a:avLst/>
                  <a:gdLst>
                    <a:gd name="T0" fmla="*/ 1 w 120"/>
                    <a:gd name="T1" fmla="*/ 99 h 106"/>
                    <a:gd name="T2" fmla="*/ 56 w 120"/>
                    <a:gd name="T3" fmla="*/ 3 h 106"/>
                    <a:gd name="T4" fmla="*/ 87 w 120"/>
                    <a:gd name="T5" fmla="*/ 0 h 106"/>
                    <a:gd name="T6" fmla="*/ 23 w 120"/>
                    <a:gd name="T7" fmla="*/ 106 h 106"/>
                    <a:gd name="T8" fmla="*/ 1 w 120"/>
                    <a:gd name="T9" fmla="*/ 9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06">
                      <a:moveTo>
                        <a:pt x="1" y="99"/>
                      </a:moveTo>
                      <a:cubicBezTo>
                        <a:pt x="0" y="65"/>
                        <a:pt x="1" y="1"/>
                        <a:pt x="56" y="3"/>
                      </a:cubicBezTo>
                      <a:cubicBezTo>
                        <a:pt x="66" y="3"/>
                        <a:pt x="87" y="0"/>
                        <a:pt x="87" y="0"/>
                      </a:cubicBezTo>
                      <a:cubicBezTo>
                        <a:pt x="87" y="10"/>
                        <a:pt x="120" y="84"/>
                        <a:pt x="23" y="106"/>
                      </a:cubicBezTo>
                      <a:cubicBezTo>
                        <a:pt x="12" y="106"/>
                        <a:pt x="1" y="99"/>
                        <a:pt x="1" y="99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Freeform 26"/>
                <p:cNvSpPr>
                  <a:spLocks/>
                </p:cNvSpPr>
                <p:nvPr/>
              </p:nvSpPr>
              <p:spPr bwMode="auto">
                <a:xfrm>
                  <a:off x="7932738" y="3021013"/>
                  <a:ext cx="123825" cy="501650"/>
                </a:xfrm>
                <a:custGeom>
                  <a:avLst/>
                  <a:gdLst>
                    <a:gd name="T0" fmla="*/ 0 w 33"/>
                    <a:gd name="T1" fmla="*/ 33 h 134"/>
                    <a:gd name="T2" fmla="*/ 23 w 33"/>
                    <a:gd name="T3" fmla="*/ 125 h 134"/>
                    <a:gd name="T4" fmla="*/ 33 w 33"/>
                    <a:gd name="T5" fmla="*/ 128 h 134"/>
                    <a:gd name="T6" fmla="*/ 24 w 33"/>
                    <a:gd name="T7" fmla="*/ 21 h 134"/>
                    <a:gd name="T8" fmla="*/ 0 w 33"/>
                    <a:gd name="T9" fmla="*/ 3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34">
                      <a:moveTo>
                        <a:pt x="0" y="33"/>
                      </a:moveTo>
                      <a:cubicBezTo>
                        <a:pt x="12" y="72"/>
                        <a:pt x="32" y="116"/>
                        <a:pt x="23" y="125"/>
                      </a:cubicBezTo>
                      <a:cubicBezTo>
                        <a:pt x="15" y="134"/>
                        <a:pt x="33" y="128"/>
                        <a:pt x="33" y="128"/>
                      </a:cubicBezTo>
                      <a:cubicBezTo>
                        <a:pt x="33" y="128"/>
                        <a:pt x="17" y="42"/>
                        <a:pt x="24" y="21"/>
                      </a:cubicBezTo>
                      <a:cubicBezTo>
                        <a:pt x="31" y="0"/>
                        <a:pt x="0" y="33"/>
                        <a:pt x="0" y="33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8" name="Gruppieren 104"/>
              <p:cNvGrpSpPr/>
              <p:nvPr/>
            </p:nvGrpSpPr>
            <p:grpSpPr>
              <a:xfrm flipH="1">
                <a:off x="4389605" y="1349051"/>
                <a:ext cx="502726" cy="467009"/>
                <a:chOff x="7167563" y="2997200"/>
                <a:chExt cx="1765300" cy="1639888"/>
              </a:xfrm>
              <a:grpFill/>
            </p:grpSpPr>
            <p:sp>
              <p:nvSpPr>
                <p:cNvPr id="50" name="Freeform 24"/>
                <p:cNvSpPr>
                  <a:spLocks/>
                </p:cNvSpPr>
                <p:nvPr/>
              </p:nvSpPr>
              <p:spPr bwMode="auto">
                <a:xfrm>
                  <a:off x="7167563" y="3249611"/>
                  <a:ext cx="1765300" cy="1387477"/>
                </a:xfrm>
                <a:custGeom>
                  <a:avLst/>
                  <a:gdLst>
                    <a:gd name="T0" fmla="*/ 249 w 471"/>
                    <a:gd name="T1" fmla="*/ 52 h 370"/>
                    <a:gd name="T2" fmla="*/ 308 w 471"/>
                    <a:gd name="T3" fmla="*/ 39 h 370"/>
                    <a:gd name="T4" fmla="*/ 439 w 471"/>
                    <a:gd name="T5" fmla="*/ 73 h 370"/>
                    <a:gd name="T6" fmla="*/ 380 w 471"/>
                    <a:gd name="T7" fmla="*/ 304 h 370"/>
                    <a:gd name="T8" fmla="*/ 292 w 471"/>
                    <a:gd name="T9" fmla="*/ 364 h 370"/>
                    <a:gd name="T10" fmla="*/ 256 w 471"/>
                    <a:gd name="T11" fmla="*/ 370 h 370"/>
                    <a:gd name="T12" fmla="*/ 237 w 471"/>
                    <a:gd name="T13" fmla="*/ 367 h 370"/>
                    <a:gd name="T14" fmla="*/ 234 w 471"/>
                    <a:gd name="T15" fmla="*/ 367 h 370"/>
                    <a:gd name="T16" fmla="*/ 215 w 471"/>
                    <a:gd name="T17" fmla="*/ 370 h 370"/>
                    <a:gd name="T18" fmla="*/ 179 w 471"/>
                    <a:gd name="T19" fmla="*/ 364 h 370"/>
                    <a:gd name="T20" fmla="*/ 91 w 471"/>
                    <a:gd name="T21" fmla="*/ 304 h 370"/>
                    <a:gd name="T22" fmla="*/ 32 w 471"/>
                    <a:gd name="T23" fmla="*/ 73 h 370"/>
                    <a:gd name="T24" fmla="*/ 163 w 471"/>
                    <a:gd name="T25" fmla="*/ 39 h 370"/>
                    <a:gd name="T26" fmla="*/ 222 w 471"/>
                    <a:gd name="T27" fmla="*/ 52 h 370"/>
                    <a:gd name="T28" fmla="*/ 249 w 471"/>
                    <a:gd name="T29" fmla="*/ 52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1" h="370">
                      <a:moveTo>
                        <a:pt x="249" y="52"/>
                      </a:moveTo>
                      <a:cubicBezTo>
                        <a:pt x="255" y="52"/>
                        <a:pt x="269" y="92"/>
                        <a:pt x="308" y="39"/>
                      </a:cubicBezTo>
                      <a:cubicBezTo>
                        <a:pt x="337" y="0"/>
                        <a:pt x="408" y="6"/>
                        <a:pt x="439" y="73"/>
                      </a:cubicBezTo>
                      <a:cubicBezTo>
                        <a:pt x="471" y="141"/>
                        <a:pt x="416" y="265"/>
                        <a:pt x="380" y="304"/>
                      </a:cubicBezTo>
                      <a:cubicBezTo>
                        <a:pt x="329" y="352"/>
                        <a:pt x="307" y="359"/>
                        <a:pt x="292" y="364"/>
                      </a:cubicBezTo>
                      <a:cubicBezTo>
                        <a:pt x="277" y="370"/>
                        <a:pt x="275" y="370"/>
                        <a:pt x="256" y="370"/>
                      </a:cubicBezTo>
                      <a:cubicBezTo>
                        <a:pt x="237" y="370"/>
                        <a:pt x="237" y="367"/>
                        <a:pt x="237" y="367"/>
                      </a:cubicBezTo>
                      <a:cubicBezTo>
                        <a:pt x="234" y="367"/>
                        <a:pt x="234" y="367"/>
                        <a:pt x="234" y="367"/>
                      </a:cubicBezTo>
                      <a:cubicBezTo>
                        <a:pt x="234" y="367"/>
                        <a:pt x="234" y="370"/>
                        <a:pt x="215" y="370"/>
                      </a:cubicBezTo>
                      <a:cubicBezTo>
                        <a:pt x="196" y="370"/>
                        <a:pt x="194" y="370"/>
                        <a:pt x="179" y="364"/>
                      </a:cubicBezTo>
                      <a:cubicBezTo>
                        <a:pt x="165" y="359"/>
                        <a:pt x="142" y="352"/>
                        <a:pt x="91" y="304"/>
                      </a:cubicBezTo>
                      <a:cubicBezTo>
                        <a:pt x="55" y="265"/>
                        <a:pt x="0" y="141"/>
                        <a:pt x="32" y="73"/>
                      </a:cubicBezTo>
                      <a:cubicBezTo>
                        <a:pt x="63" y="6"/>
                        <a:pt x="130" y="1"/>
                        <a:pt x="163" y="39"/>
                      </a:cubicBezTo>
                      <a:cubicBezTo>
                        <a:pt x="206" y="88"/>
                        <a:pt x="216" y="52"/>
                        <a:pt x="222" y="52"/>
                      </a:cubicBezTo>
                      <a:lnTo>
                        <a:pt x="249" y="5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1" name="Freeform 25"/>
                <p:cNvSpPr>
                  <a:spLocks/>
                </p:cNvSpPr>
                <p:nvPr/>
              </p:nvSpPr>
              <p:spPr bwMode="auto">
                <a:xfrm>
                  <a:off x="8037513" y="2997200"/>
                  <a:ext cx="449263" cy="398463"/>
                </a:xfrm>
                <a:custGeom>
                  <a:avLst/>
                  <a:gdLst>
                    <a:gd name="T0" fmla="*/ 1 w 120"/>
                    <a:gd name="T1" fmla="*/ 99 h 106"/>
                    <a:gd name="T2" fmla="*/ 56 w 120"/>
                    <a:gd name="T3" fmla="*/ 3 h 106"/>
                    <a:gd name="T4" fmla="*/ 87 w 120"/>
                    <a:gd name="T5" fmla="*/ 0 h 106"/>
                    <a:gd name="T6" fmla="*/ 23 w 120"/>
                    <a:gd name="T7" fmla="*/ 106 h 106"/>
                    <a:gd name="T8" fmla="*/ 1 w 120"/>
                    <a:gd name="T9" fmla="*/ 9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06">
                      <a:moveTo>
                        <a:pt x="1" y="99"/>
                      </a:moveTo>
                      <a:cubicBezTo>
                        <a:pt x="0" y="65"/>
                        <a:pt x="1" y="1"/>
                        <a:pt x="56" y="3"/>
                      </a:cubicBezTo>
                      <a:cubicBezTo>
                        <a:pt x="66" y="3"/>
                        <a:pt x="87" y="0"/>
                        <a:pt x="87" y="0"/>
                      </a:cubicBezTo>
                      <a:cubicBezTo>
                        <a:pt x="87" y="10"/>
                        <a:pt x="120" y="84"/>
                        <a:pt x="23" y="106"/>
                      </a:cubicBezTo>
                      <a:cubicBezTo>
                        <a:pt x="12" y="106"/>
                        <a:pt x="1" y="99"/>
                        <a:pt x="1" y="99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2" name="Freeform 26"/>
                <p:cNvSpPr>
                  <a:spLocks/>
                </p:cNvSpPr>
                <p:nvPr/>
              </p:nvSpPr>
              <p:spPr bwMode="auto">
                <a:xfrm>
                  <a:off x="7932738" y="3021013"/>
                  <a:ext cx="123825" cy="501650"/>
                </a:xfrm>
                <a:custGeom>
                  <a:avLst/>
                  <a:gdLst>
                    <a:gd name="T0" fmla="*/ 0 w 33"/>
                    <a:gd name="T1" fmla="*/ 33 h 134"/>
                    <a:gd name="T2" fmla="*/ 23 w 33"/>
                    <a:gd name="T3" fmla="*/ 125 h 134"/>
                    <a:gd name="T4" fmla="*/ 33 w 33"/>
                    <a:gd name="T5" fmla="*/ 128 h 134"/>
                    <a:gd name="T6" fmla="*/ 24 w 33"/>
                    <a:gd name="T7" fmla="*/ 21 h 134"/>
                    <a:gd name="T8" fmla="*/ 0 w 33"/>
                    <a:gd name="T9" fmla="*/ 3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34">
                      <a:moveTo>
                        <a:pt x="0" y="33"/>
                      </a:moveTo>
                      <a:cubicBezTo>
                        <a:pt x="12" y="72"/>
                        <a:pt x="32" y="116"/>
                        <a:pt x="23" y="125"/>
                      </a:cubicBezTo>
                      <a:cubicBezTo>
                        <a:pt x="15" y="134"/>
                        <a:pt x="33" y="128"/>
                        <a:pt x="33" y="128"/>
                      </a:cubicBezTo>
                      <a:cubicBezTo>
                        <a:pt x="33" y="128"/>
                        <a:pt x="17" y="42"/>
                        <a:pt x="24" y="21"/>
                      </a:cubicBezTo>
                      <a:cubicBezTo>
                        <a:pt x="31" y="0"/>
                        <a:pt x="0" y="33"/>
                        <a:pt x="0" y="33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3" name="Gruppieren 105"/>
              <p:cNvGrpSpPr/>
              <p:nvPr/>
            </p:nvGrpSpPr>
            <p:grpSpPr>
              <a:xfrm flipH="1">
                <a:off x="4866108" y="1349051"/>
                <a:ext cx="502726" cy="467009"/>
                <a:chOff x="7167563" y="2997200"/>
                <a:chExt cx="1765300" cy="1639888"/>
              </a:xfrm>
              <a:grpFill/>
            </p:grpSpPr>
            <p:sp>
              <p:nvSpPr>
                <p:cNvPr id="47" name="Freeform 24"/>
                <p:cNvSpPr>
                  <a:spLocks/>
                </p:cNvSpPr>
                <p:nvPr/>
              </p:nvSpPr>
              <p:spPr bwMode="auto">
                <a:xfrm>
                  <a:off x="7167563" y="3249613"/>
                  <a:ext cx="1765300" cy="1387475"/>
                </a:xfrm>
                <a:custGeom>
                  <a:avLst/>
                  <a:gdLst>
                    <a:gd name="T0" fmla="*/ 249 w 471"/>
                    <a:gd name="T1" fmla="*/ 52 h 370"/>
                    <a:gd name="T2" fmla="*/ 308 w 471"/>
                    <a:gd name="T3" fmla="*/ 39 h 370"/>
                    <a:gd name="T4" fmla="*/ 439 w 471"/>
                    <a:gd name="T5" fmla="*/ 73 h 370"/>
                    <a:gd name="T6" fmla="*/ 380 w 471"/>
                    <a:gd name="T7" fmla="*/ 304 h 370"/>
                    <a:gd name="T8" fmla="*/ 292 w 471"/>
                    <a:gd name="T9" fmla="*/ 364 h 370"/>
                    <a:gd name="T10" fmla="*/ 256 w 471"/>
                    <a:gd name="T11" fmla="*/ 370 h 370"/>
                    <a:gd name="T12" fmla="*/ 237 w 471"/>
                    <a:gd name="T13" fmla="*/ 367 h 370"/>
                    <a:gd name="T14" fmla="*/ 234 w 471"/>
                    <a:gd name="T15" fmla="*/ 367 h 370"/>
                    <a:gd name="T16" fmla="*/ 215 w 471"/>
                    <a:gd name="T17" fmla="*/ 370 h 370"/>
                    <a:gd name="T18" fmla="*/ 179 w 471"/>
                    <a:gd name="T19" fmla="*/ 364 h 370"/>
                    <a:gd name="T20" fmla="*/ 91 w 471"/>
                    <a:gd name="T21" fmla="*/ 304 h 370"/>
                    <a:gd name="T22" fmla="*/ 32 w 471"/>
                    <a:gd name="T23" fmla="*/ 73 h 370"/>
                    <a:gd name="T24" fmla="*/ 163 w 471"/>
                    <a:gd name="T25" fmla="*/ 39 h 370"/>
                    <a:gd name="T26" fmla="*/ 222 w 471"/>
                    <a:gd name="T27" fmla="*/ 52 h 370"/>
                    <a:gd name="T28" fmla="*/ 249 w 471"/>
                    <a:gd name="T29" fmla="*/ 52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1" h="370">
                      <a:moveTo>
                        <a:pt x="249" y="52"/>
                      </a:moveTo>
                      <a:cubicBezTo>
                        <a:pt x="255" y="52"/>
                        <a:pt x="269" y="92"/>
                        <a:pt x="308" y="39"/>
                      </a:cubicBezTo>
                      <a:cubicBezTo>
                        <a:pt x="337" y="0"/>
                        <a:pt x="408" y="6"/>
                        <a:pt x="439" y="73"/>
                      </a:cubicBezTo>
                      <a:cubicBezTo>
                        <a:pt x="471" y="141"/>
                        <a:pt x="416" y="265"/>
                        <a:pt x="380" y="304"/>
                      </a:cubicBezTo>
                      <a:cubicBezTo>
                        <a:pt x="329" y="352"/>
                        <a:pt x="307" y="359"/>
                        <a:pt x="292" y="364"/>
                      </a:cubicBezTo>
                      <a:cubicBezTo>
                        <a:pt x="277" y="370"/>
                        <a:pt x="275" y="370"/>
                        <a:pt x="256" y="370"/>
                      </a:cubicBezTo>
                      <a:cubicBezTo>
                        <a:pt x="237" y="370"/>
                        <a:pt x="237" y="367"/>
                        <a:pt x="237" y="367"/>
                      </a:cubicBezTo>
                      <a:cubicBezTo>
                        <a:pt x="234" y="367"/>
                        <a:pt x="234" y="367"/>
                        <a:pt x="234" y="367"/>
                      </a:cubicBezTo>
                      <a:cubicBezTo>
                        <a:pt x="234" y="367"/>
                        <a:pt x="234" y="370"/>
                        <a:pt x="215" y="370"/>
                      </a:cubicBezTo>
                      <a:cubicBezTo>
                        <a:pt x="196" y="370"/>
                        <a:pt x="194" y="370"/>
                        <a:pt x="179" y="364"/>
                      </a:cubicBezTo>
                      <a:cubicBezTo>
                        <a:pt x="165" y="359"/>
                        <a:pt x="142" y="352"/>
                        <a:pt x="91" y="304"/>
                      </a:cubicBezTo>
                      <a:cubicBezTo>
                        <a:pt x="55" y="265"/>
                        <a:pt x="0" y="141"/>
                        <a:pt x="32" y="73"/>
                      </a:cubicBezTo>
                      <a:cubicBezTo>
                        <a:pt x="63" y="6"/>
                        <a:pt x="130" y="1"/>
                        <a:pt x="163" y="39"/>
                      </a:cubicBezTo>
                      <a:cubicBezTo>
                        <a:pt x="206" y="88"/>
                        <a:pt x="216" y="52"/>
                        <a:pt x="222" y="52"/>
                      </a:cubicBezTo>
                      <a:lnTo>
                        <a:pt x="249" y="5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8" name="Freeform 25"/>
                <p:cNvSpPr>
                  <a:spLocks/>
                </p:cNvSpPr>
                <p:nvPr/>
              </p:nvSpPr>
              <p:spPr bwMode="auto">
                <a:xfrm>
                  <a:off x="8037513" y="2997200"/>
                  <a:ext cx="449263" cy="398463"/>
                </a:xfrm>
                <a:custGeom>
                  <a:avLst/>
                  <a:gdLst>
                    <a:gd name="T0" fmla="*/ 1 w 120"/>
                    <a:gd name="T1" fmla="*/ 99 h 106"/>
                    <a:gd name="T2" fmla="*/ 56 w 120"/>
                    <a:gd name="T3" fmla="*/ 3 h 106"/>
                    <a:gd name="T4" fmla="*/ 87 w 120"/>
                    <a:gd name="T5" fmla="*/ 0 h 106"/>
                    <a:gd name="T6" fmla="*/ 23 w 120"/>
                    <a:gd name="T7" fmla="*/ 106 h 106"/>
                    <a:gd name="T8" fmla="*/ 1 w 120"/>
                    <a:gd name="T9" fmla="*/ 9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06">
                      <a:moveTo>
                        <a:pt x="1" y="99"/>
                      </a:moveTo>
                      <a:cubicBezTo>
                        <a:pt x="0" y="65"/>
                        <a:pt x="1" y="1"/>
                        <a:pt x="56" y="3"/>
                      </a:cubicBezTo>
                      <a:cubicBezTo>
                        <a:pt x="66" y="3"/>
                        <a:pt x="87" y="0"/>
                        <a:pt x="87" y="0"/>
                      </a:cubicBezTo>
                      <a:cubicBezTo>
                        <a:pt x="87" y="10"/>
                        <a:pt x="120" y="84"/>
                        <a:pt x="23" y="106"/>
                      </a:cubicBezTo>
                      <a:cubicBezTo>
                        <a:pt x="12" y="106"/>
                        <a:pt x="1" y="99"/>
                        <a:pt x="1" y="99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9" name="Freeform 26"/>
                <p:cNvSpPr>
                  <a:spLocks/>
                </p:cNvSpPr>
                <p:nvPr/>
              </p:nvSpPr>
              <p:spPr bwMode="auto">
                <a:xfrm>
                  <a:off x="7932738" y="3021013"/>
                  <a:ext cx="123825" cy="501650"/>
                </a:xfrm>
                <a:custGeom>
                  <a:avLst/>
                  <a:gdLst>
                    <a:gd name="T0" fmla="*/ 0 w 33"/>
                    <a:gd name="T1" fmla="*/ 33 h 134"/>
                    <a:gd name="T2" fmla="*/ 23 w 33"/>
                    <a:gd name="T3" fmla="*/ 125 h 134"/>
                    <a:gd name="T4" fmla="*/ 33 w 33"/>
                    <a:gd name="T5" fmla="*/ 128 h 134"/>
                    <a:gd name="T6" fmla="*/ 24 w 33"/>
                    <a:gd name="T7" fmla="*/ 21 h 134"/>
                    <a:gd name="T8" fmla="*/ 0 w 33"/>
                    <a:gd name="T9" fmla="*/ 3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34">
                      <a:moveTo>
                        <a:pt x="0" y="33"/>
                      </a:moveTo>
                      <a:cubicBezTo>
                        <a:pt x="12" y="72"/>
                        <a:pt x="32" y="116"/>
                        <a:pt x="23" y="125"/>
                      </a:cubicBezTo>
                      <a:cubicBezTo>
                        <a:pt x="15" y="134"/>
                        <a:pt x="33" y="128"/>
                        <a:pt x="33" y="128"/>
                      </a:cubicBezTo>
                      <a:cubicBezTo>
                        <a:pt x="33" y="128"/>
                        <a:pt x="17" y="42"/>
                        <a:pt x="24" y="21"/>
                      </a:cubicBezTo>
                      <a:cubicBezTo>
                        <a:pt x="31" y="0"/>
                        <a:pt x="0" y="33"/>
                        <a:pt x="0" y="33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4" name="Gruppieren 99"/>
            <p:cNvGrpSpPr/>
            <p:nvPr/>
          </p:nvGrpSpPr>
          <p:grpSpPr>
            <a:xfrm>
              <a:off x="7578643" y="2750118"/>
              <a:ext cx="1300424" cy="418846"/>
              <a:chOff x="4389605" y="1348306"/>
              <a:chExt cx="1452277" cy="467754"/>
            </a:xfrm>
            <a:solidFill>
              <a:schemeClr val="accent3"/>
            </a:solidFill>
          </p:grpSpPr>
          <p:grpSp>
            <p:nvGrpSpPr>
              <p:cNvPr id="45" name="Gruppieren 100"/>
              <p:cNvGrpSpPr/>
              <p:nvPr/>
            </p:nvGrpSpPr>
            <p:grpSpPr>
              <a:xfrm flipH="1">
                <a:off x="5339156" y="1348306"/>
                <a:ext cx="502726" cy="467009"/>
                <a:chOff x="7167563" y="2997200"/>
                <a:chExt cx="1765300" cy="1639888"/>
              </a:xfrm>
              <a:grpFill/>
            </p:grpSpPr>
            <p:sp>
              <p:nvSpPr>
                <p:cNvPr id="66" name="Freeform 24"/>
                <p:cNvSpPr>
                  <a:spLocks/>
                </p:cNvSpPr>
                <p:nvPr/>
              </p:nvSpPr>
              <p:spPr bwMode="auto">
                <a:xfrm>
                  <a:off x="7167563" y="3249613"/>
                  <a:ext cx="1765300" cy="1387475"/>
                </a:xfrm>
                <a:custGeom>
                  <a:avLst/>
                  <a:gdLst>
                    <a:gd name="T0" fmla="*/ 249 w 471"/>
                    <a:gd name="T1" fmla="*/ 52 h 370"/>
                    <a:gd name="T2" fmla="*/ 308 w 471"/>
                    <a:gd name="T3" fmla="*/ 39 h 370"/>
                    <a:gd name="T4" fmla="*/ 439 w 471"/>
                    <a:gd name="T5" fmla="*/ 73 h 370"/>
                    <a:gd name="T6" fmla="*/ 380 w 471"/>
                    <a:gd name="T7" fmla="*/ 304 h 370"/>
                    <a:gd name="T8" fmla="*/ 292 w 471"/>
                    <a:gd name="T9" fmla="*/ 364 h 370"/>
                    <a:gd name="T10" fmla="*/ 256 w 471"/>
                    <a:gd name="T11" fmla="*/ 370 h 370"/>
                    <a:gd name="T12" fmla="*/ 237 w 471"/>
                    <a:gd name="T13" fmla="*/ 367 h 370"/>
                    <a:gd name="T14" fmla="*/ 234 w 471"/>
                    <a:gd name="T15" fmla="*/ 367 h 370"/>
                    <a:gd name="T16" fmla="*/ 215 w 471"/>
                    <a:gd name="T17" fmla="*/ 370 h 370"/>
                    <a:gd name="T18" fmla="*/ 179 w 471"/>
                    <a:gd name="T19" fmla="*/ 364 h 370"/>
                    <a:gd name="T20" fmla="*/ 91 w 471"/>
                    <a:gd name="T21" fmla="*/ 304 h 370"/>
                    <a:gd name="T22" fmla="*/ 32 w 471"/>
                    <a:gd name="T23" fmla="*/ 73 h 370"/>
                    <a:gd name="T24" fmla="*/ 163 w 471"/>
                    <a:gd name="T25" fmla="*/ 39 h 370"/>
                    <a:gd name="T26" fmla="*/ 222 w 471"/>
                    <a:gd name="T27" fmla="*/ 52 h 370"/>
                    <a:gd name="T28" fmla="*/ 249 w 471"/>
                    <a:gd name="T29" fmla="*/ 52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1" h="370">
                      <a:moveTo>
                        <a:pt x="249" y="52"/>
                      </a:moveTo>
                      <a:cubicBezTo>
                        <a:pt x="255" y="52"/>
                        <a:pt x="269" y="92"/>
                        <a:pt x="308" y="39"/>
                      </a:cubicBezTo>
                      <a:cubicBezTo>
                        <a:pt x="337" y="0"/>
                        <a:pt x="408" y="6"/>
                        <a:pt x="439" y="73"/>
                      </a:cubicBezTo>
                      <a:cubicBezTo>
                        <a:pt x="471" y="141"/>
                        <a:pt x="416" y="265"/>
                        <a:pt x="380" y="304"/>
                      </a:cubicBezTo>
                      <a:cubicBezTo>
                        <a:pt x="329" y="352"/>
                        <a:pt x="307" y="359"/>
                        <a:pt x="292" y="364"/>
                      </a:cubicBezTo>
                      <a:cubicBezTo>
                        <a:pt x="277" y="370"/>
                        <a:pt x="275" y="370"/>
                        <a:pt x="256" y="370"/>
                      </a:cubicBezTo>
                      <a:cubicBezTo>
                        <a:pt x="237" y="370"/>
                        <a:pt x="237" y="367"/>
                        <a:pt x="237" y="367"/>
                      </a:cubicBezTo>
                      <a:cubicBezTo>
                        <a:pt x="234" y="367"/>
                        <a:pt x="234" y="367"/>
                        <a:pt x="234" y="367"/>
                      </a:cubicBezTo>
                      <a:cubicBezTo>
                        <a:pt x="234" y="367"/>
                        <a:pt x="234" y="370"/>
                        <a:pt x="215" y="370"/>
                      </a:cubicBezTo>
                      <a:cubicBezTo>
                        <a:pt x="196" y="370"/>
                        <a:pt x="194" y="370"/>
                        <a:pt x="179" y="364"/>
                      </a:cubicBezTo>
                      <a:cubicBezTo>
                        <a:pt x="165" y="359"/>
                        <a:pt x="142" y="352"/>
                        <a:pt x="91" y="304"/>
                      </a:cubicBezTo>
                      <a:cubicBezTo>
                        <a:pt x="55" y="265"/>
                        <a:pt x="0" y="141"/>
                        <a:pt x="32" y="73"/>
                      </a:cubicBezTo>
                      <a:cubicBezTo>
                        <a:pt x="63" y="6"/>
                        <a:pt x="130" y="1"/>
                        <a:pt x="163" y="39"/>
                      </a:cubicBezTo>
                      <a:cubicBezTo>
                        <a:pt x="206" y="88"/>
                        <a:pt x="216" y="52"/>
                        <a:pt x="222" y="52"/>
                      </a:cubicBezTo>
                      <a:lnTo>
                        <a:pt x="249" y="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5"/>
                <p:cNvSpPr>
                  <a:spLocks/>
                </p:cNvSpPr>
                <p:nvPr/>
              </p:nvSpPr>
              <p:spPr bwMode="auto">
                <a:xfrm>
                  <a:off x="8037513" y="2997200"/>
                  <a:ext cx="449263" cy="398463"/>
                </a:xfrm>
                <a:custGeom>
                  <a:avLst/>
                  <a:gdLst>
                    <a:gd name="T0" fmla="*/ 1 w 120"/>
                    <a:gd name="T1" fmla="*/ 99 h 106"/>
                    <a:gd name="T2" fmla="*/ 56 w 120"/>
                    <a:gd name="T3" fmla="*/ 3 h 106"/>
                    <a:gd name="T4" fmla="*/ 87 w 120"/>
                    <a:gd name="T5" fmla="*/ 0 h 106"/>
                    <a:gd name="T6" fmla="*/ 23 w 120"/>
                    <a:gd name="T7" fmla="*/ 106 h 106"/>
                    <a:gd name="T8" fmla="*/ 1 w 120"/>
                    <a:gd name="T9" fmla="*/ 9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06">
                      <a:moveTo>
                        <a:pt x="1" y="99"/>
                      </a:moveTo>
                      <a:cubicBezTo>
                        <a:pt x="0" y="65"/>
                        <a:pt x="1" y="1"/>
                        <a:pt x="56" y="3"/>
                      </a:cubicBezTo>
                      <a:cubicBezTo>
                        <a:pt x="66" y="3"/>
                        <a:pt x="87" y="0"/>
                        <a:pt x="87" y="0"/>
                      </a:cubicBezTo>
                      <a:cubicBezTo>
                        <a:pt x="87" y="10"/>
                        <a:pt x="120" y="84"/>
                        <a:pt x="23" y="106"/>
                      </a:cubicBezTo>
                      <a:cubicBezTo>
                        <a:pt x="12" y="106"/>
                        <a:pt x="1" y="99"/>
                        <a:pt x="1" y="99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6"/>
                <p:cNvSpPr>
                  <a:spLocks/>
                </p:cNvSpPr>
                <p:nvPr/>
              </p:nvSpPr>
              <p:spPr bwMode="auto">
                <a:xfrm>
                  <a:off x="7932738" y="3021013"/>
                  <a:ext cx="123825" cy="501650"/>
                </a:xfrm>
                <a:custGeom>
                  <a:avLst/>
                  <a:gdLst>
                    <a:gd name="T0" fmla="*/ 0 w 33"/>
                    <a:gd name="T1" fmla="*/ 33 h 134"/>
                    <a:gd name="T2" fmla="*/ 23 w 33"/>
                    <a:gd name="T3" fmla="*/ 125 h 134"/>
                    <a:gd name="T4" fmla="*/ 33 w 33"/>
                    <a:gd name="T5" fmla="*/ 128 h 134"/>
                    <a:gd name="T6" fmla="*/ 24 w 33"/>
                    <a:gd name="T7" fmla="*/ 21 h 134"/>
                    <a:gd name="T8" fmla="*/ 0 w 33"/>
                    <a:gd name="T9" fmla="*/ 3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34">
                      <a:moveTo>
                        <a:pt x="0" y="33"/>
                      </a:moveTo>
                      <a:cubicBezTo>
                        <a:pt x="12" y="72"/>
                        <a:pt x="32" y="116"/>
                        <a:pt x="23" y="125"/>
                      </a:cubicBezTo>
                      <a:cubicBezTo>
                        <a:pt x="15" y="134"/>
                        <a:pt x="33" y="128"/>
                        <a:pt x="33" y="128"/>
                      </a:cubicBezTo>
                      <a:cubicBezTo>
                        <a:pt x="33" y="128"/>
                        <a:pt x="17" y="42"/>
                        <a:pt x="24" y="21"/>
                      </a:cubicBezTo>
                      <a:cubicBezTo>
                        <a:pt x="31" y="0"/>
                        <a:pt x="0" y="33"/>
                        <a:pt x="0" y="33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6" name="Gruppieren 104"/>
              <p:cNvGrpSpPr/>
              <p:nvPr/>
            </p:nvGrpSpPr>
            <p:grpSpPr>
              <a:xfrm flipH="1">
                <a:off x="4389605" y="1349051"/>
                <a:ext cx="502726" cy="467009"/>
                <a:chOff x="7167563" y="2997200"/>
                <a:chExt cx="1765300" cy="1639888"/>
              </a:xfrm>
              <a:grpFill/>
            </p:grpSpPr>
            <p:sp>
              <p:nvSpPr>
                <p:cNvPr id="63" name="Freeform 24"/>
                <p:cNvSpPr>
                  <a:spLocks/>
                </p:cNvSpPr>
                <p:nvPr/>
              </p:nvSpPr>
              <p:spPr bwMode="auto">
                <a:xfrm>
                  <a:off x="7167563" y="3249611"/>
                  <a:ext cx="1765300" cy="1387477"/>
                </a:xfrm>
                <a:custGeom>
                  <a:avLst/>
                  <a:gdLst>
                    <a:gd name="T0" fmla="*/ 249 w 471"/>
                    <a:gd name="T1" fmla="*/ 52 h 370"/>
                    <a:gd name="T2" fmla="*/ 308 w 471"/>
                    <a:gd name="T3" fmla="*/ 39 h 370"/>
                    <a:gd name="T4" fmla="*/ 439 w 471"/>
                    <a:gd name="T5" fmla="*/ 73 h 370"/>
                    <a:gd name="T6" fmla="*/ 380 w 471"/>
                    <a:gd name="T7" fmla="*/ 304 h 370"/>
                    <a:gd name="T8" fmla="*/ 292 w 471"/>
                    <a:gd name="T9" fmla="*/ 364 h 370"/>
                    <a:gd name="T10" fmla="*/ 256 w 471"/>
                    <a:gd name="T11" fmla="*/ 370 h 370"/>
                    <a:gd name="T12" fmla="*/ 237 w 471"/>
                    <a:gd name="T13" fmla="*/ 367 h 370"/>
                    <a:gd name="T14" fmla="*/ 234 w 471"/>
                    <a:gd name="T15" fmla="*/ 367 h 370"/>
                    <a:gd name="T16" fmla="*/ 215 w 471"/>
                    <a:gd name="T17" fmla="*/ 370 h 370"/>
                    <a:gd name="T18" fmla="*/ 179 w 471"/>
                    <a:gd name="T19" fmla="*/ 364 h 370"/>
                    <a:gd name="T20" fmla="*/ 91 w 471"/>
                    <a:gd name="T21" fmla="*/ 304 h 370"/>
                    <a:gd name="T22" fmla="*/ 32 w 471"/>
                    <a:gd name="T23" fmla="*/ 73 h 370"/>
                    <a:gd name="T24" fmla="*/ 163 w 471"/>
                    <a:gd name="T25" fmla="*/ 39 h 370"/>
                    <a:gd name="T26" fmla="*/ 222 w 471"/>
                    <a:gd name="T27" fmla="*/ 52 h 370"/>
                    <a:gd name="T28" fmla="*/ 249 w 471"/>
                    <a:gd name="T29" fmla="*/ 52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1" h="370">
                      <a:moveTo>
                        <a:pt x="249" y="52"/>
                      </a:moveTo>
                      <a:cubicBezTo>
                        <a:pt x="255" y="52"/>
                        <a:pt x="269" y="92"/>
                        <a:pt x="308" y="39"/>
                      </a:cubicBezTo>
                      <a:cubicBezTo>
                        <a:pt x="337" y="0"/>
                        <a:pt x="408" y="6"/>
                        <a:pt x="439" y="73"/>
                      </a:cubicBezTo>
                      <a:cubicBezTo>
                        <a:pt x="471" y="141"/>
                        <a:pt x="416" y="265"/>
                        <a:pt x="380" y="304"/>
                      </a:cubicBezTo>
                      <a:cubicBezTo>
                        <a:pt x="329" y="352"/>
                        <a:pt x="307" y="359"/>
                        <a:pt x="292" y="364"/>
                      </a:cubicBezTo>
                      <a:cubicBezTo>
                        <a:pt x="277" y="370"/>
                        <a:pt x="275" y="370"/>
                        <a:pt x="256" y="370"/>
                      </a:cubicBezTo>
                      <a:cubicBezTo>
                        <a:pt x="237" y="370"/>
                        <a:pt x="237" y="367"/>
                        <a:pt x="237" y="367"/>
                      </a:cubicBezTo>
                      <a:cubicBezTo>
                        <a:pt x="234" y="367"/>
                        <a:pt x="234" y="367"/>
                        <a:pt x="234" y="367"/>
                      </a:cubicBezTo>
                      <a:cubicBezTo>
                        <a:pt x="234" y="367"/>
                        <a:pt x="234" y="370"/>
                        <a:pt x="215" y="370"/>
                      </a:cubicBezTo>
                      <a:cubicBezTo>
                        <a:pt x="196" y="370"/>
                        <a:pt x="194" y="370"/>
                        <a:pt x="179" y="364"/>
                      </a:cubicBezTo>
                      <a:cubicBezTo>
                        <a:pt x="165" y="359"/>
                        <a:pt x="142" y="352"/>
                        <a:pt x="91" y="304"/>
                      </a:cubicBezTo>
                      <a:cubicBezTo>
                        <a:pt x="55" y="265"/>
                        <a:pt x="0" y="141"/>
                        <a:pt x="32" y="73"/>
                      </a:cubicBezTo>
                      <a:cubicBezTo>
                        <a:pt x="63" y="6"/>
                        <a:pt x="130" y="1"/>
                        <a:pt x="163" y="39"/>
                      </a:cubicBezTo>
                      <a:cubicBezTo>
                        <a:pt x="206" y="88"/>
                        <a:pt x="216" y="52"/>
                        <a:pt x="222" y="52"/>
                      </a:cubicBezTo>
                      <a:lnTo>
                        <a:pt x="249" y="5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8037513" y="2997200"/>
                  <a:ext cx="449263" cy="398463"/>
                </a:xfrm>
                <a:custGeom>
                  <a:avLst/>
                  <a:gdLst>
                    <a:gd name="T0" fmla="*/ 1 w 120"/>
                    <a:gd name="T1" fmla="*/ 99 h 106"/>
                    <a:gd name="T2" fmla="*/ 56 w 120"/>
                    <a:gd name="T3" fmla="*/ 3 h 106"/>
                    <a:gd name="T4" fmla="*/ 87 w 120"/>
                    <a:gd name="T5" fmla="*/ 0 h 106"/>
                    <a:gd name="T6" fmla="*/ 23 w 120"/>
                    <a:gd name="T7" fmla="*/ 106 h 106"/>
                    <a:gd name="T8" fmla="*/ 1 w 120"/>
                    <a:gd name="T9" fmla="*/ 9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06">
                      <a:moveTo>
                        <a:pt x="1" y="99"/>
                      </a:moveTo>
                      <a:cubicBezTo>
                        <a:pt x="0" y="65"/>
                        <a:pt x="1" y="1"/>
                        <a:pt x="56" y="3"/>
                      </a:cubicBezTo>
                      <a:cubicBezTo>
                        <a:pt x="66" y="3"/>
                        <a:pt x="87" y="0"/>
                        <a:pt x="87" y="0"/>
                      </a:cubicBezTo>
                      <a:cubicBezTo>
                        <a:pt x="87" y="10"/>
                        <a:pt x="120" y="84"/>
                        <a:pt x="23" y="106"/>
                      </a:cubicBezTo>
                      <a:cubicBezTo>
                        <a:pt x="12" y="106"/>
                        <a:pt x="1" y="99"/>
                        <a:pt x="1" y="99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5" name="Freeform 26"/>
                <p:cNvSpPr>
                  <a:spLocks/>
                </p:cNvSpPr>
                <p:nvPr/>
              </p:nvSpPr>
              <p:spPr bwMode="auto">
                <a:xfrm>
                  <a:off x="7932738" y="3021013"/>
                  <a:ext cx="123825" cy="501650"/>
                </a:xfrm>
                <a:custGeom>
                  <a:avLst/>
                  <a:gdLst>
                    <a:gd name="T0" fmla="*/ 0 w 33"/>
                    <a:gd name="T1" fmla="*/ 33 h 134"/>
                    <a:gd name="T2" fmla="*/ 23 w 33"/>
                    <a:gd name="T3" fmla="*/ 125 h 134"/>
                    <a:gd name="T4" fmla="*/ 33 w 33"/>
                    <a:gd name="T5" fmla="*/ 128 h 134"/>
                    <a:gd name="T6" fmla="*/ 24 w 33"/>
                    <a:gd name="T7" fmla="*/ 21 h 134"/>
                    <a:gd name="T8" fmla="*/ 0 w 33"/>
                    <a:gd name="T9" fmla="*/ 3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34">
                      <a:moveTo>
                        <a:pt x="0" y="33"/>
                      </a:moveTo>
                      <a:cubicBezTo>
                        <a:pt x="12" y="72"/>
                        <a:pt x="32" y="116"/>
                        <a:pt x="23" y="125"/>
                      </a:cubicBezTo>
                      <a:cubicBezTo>
                        <a:pt x="15" y="134"/>
                        <a:pt x="33" y="128"/>
                        <a:pt x="33" y="128"/>
                      </a:cubicBezTo>
                      <a:cubicBezTo>
                        <a:pt x="33" y="128"/>
                        <a:pt x="17" y="42"/>
                        <a:pt x="24" y="21"/>
                      </a:cubicBezTo>
                      <a:cubicBezTo>
                        <a:pt x="31" y="0"/>
                        <a:pt x="0" y="33"/>
                        <a:pt x="0" y="33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6" name="Gruppieren 105"/>
              <p:cNvGrpSpPr/>
              <p:nvPr/>
            </p:nvGrpSpPr>
            <p:grpSpPr>
              <a:xfrm flipH="1">
                <a:off x="4866108" y="1349051"/>
                <a:ext cx="502726" cy="467009"/>
                <a:chOff x="7167563" y="2997200"/>
                <a:chExt cx="1765300" cy="1639888"/>
              </a:xfrm>
              <a:grpFill/>
            </p:grpSpPr>
            <p:sp>
              <p:nvSpPr>
                <p:cNvPr id="60" name="Freeform 24"/>
                <p:cNvSpPr>
                  <a:spLocks/>
                </p:cNvSpPr>
                <p:nvPr/>
              </p:nvSpPr>
              <p:spPr bwMode="auto">
                <a:xfrm>
                  <a:off x="7167563" y="3249613"/>
                  <a:ext cx="1765300" cy="1387475"/>
                </a:xfrm>
                <a:custGeom>
                  <a:avLst/>
                  <a:gdLst>
                    <a:gd name="T0" fmla="*/ 249 w 471"/>
                    <a:gd name="T1" fmla="*/ 52 h 370"/>
                    <a:gd name="T2" fmla="*/ 308 w 471"/>
                    <a:gd name="T3" fmla="*/ 39 h 370"/>
                    <a:gd name="T4" fmla="*/ 439 w 471"/>
                    <a:gd name="T5" fmla="*/ 73 h 370"/>
                    <a:gd name="T6" fmla="*/ 380 w 471"/>
                    <a:gd name="T7" fmla="*/ 304 h 370"/>
                    <a:gd name="T8" fmla="*/ 292 w 471"/>
                    <a:gd name="T9" fmla="*/ 364 h 370"/>
                    <a:gd name="T10" fmla="*/ 256 w 471"/>
                    <a:gd name="T11" fmla="*/ 370 h 370"/>
                    <a:gd name="T12" fmla="*/ 237 w 471"/>
                    <a:gd name="T13" fmla="*/ 367 h 370"/>
                    <a:gd name="T14" fmla="*/ 234 w 471"/>
                    <a:gd name="T15" fmla="*/ 367 h 370"/>
                    <a:gd name="T16" fmla="*/ 215 w 471"/>
                    <a:gd name="T17" fmla="*/ 370 h 370"/>
                    <a:gd name="T18" fmla="*/ 179 w 471"/>
                    <a:gd name="T19" fmla="*/ 364 h 370"/>
                    <a:gd name="T20" fmla="*/ 91 w 471"/>
                    <a:gd name="T21" fmla="*/ 304 h 370"/>
                    <a:gd name="T22" fmla="*/ 32 w 471"/>
                    <a:gd name="T23" fmla="*/ 73 h 370"/>
                    <a:gd name="T24" fmla="*/ 163 w 471"/>
                    <a:gd name="T25" fmla="*/ 39 h 370"/>
                    <a:gd name="T26" fmla="*/ 222 w 471"/>
                    <a:gd name="T27" fmla="*/ 52 h 370"/>
                    <a:gd name="T28" fmla="*/ 249 w 471"/>
                    <a:gd name="T29" fmla="*/ 52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1" h="370">
                      <a:moveTo>
                        <a:pt x="249" y="52"/>
                      </a:moveTo>
                      <a:cubicBezTo>
                        <a:pt x="255" y="52"/>
                        <a:pt x="269" y="92"/>
                        <a:pt x="308" y="39"/>
                      </a:cubicBezTo>
                      <a:cubicBezTo>
                        <a:pt x="337" y="0"/>
                        <a:pt x="408" y="6"/>
                        <a:pt x="439" y="73"/>
                      </a:cubicBezTo>
                      <a:cubicBezTo>
                        <a:pt x="471" y="141"/>
                        <a:pt x="416" y="265"/>
                        <a:pt x="380" y="304"/>
                      </a:cubicBezTo>
                      <a:cubicBezTo>
                        <a:pt x="329" y="352"/>
                        <a:pt x="307" y="359"/>
                        <a:pt x="292" y="364"/>
                      </a:cubicBezTo>
                      <a:cubicBezTo>
                        <a:pt x="277" y="370"/>
                        <a:pt x="275" y="370"/>
                        <a:pt x="256" y="370"/>
                      </a:cubicBezTo>
                      <a:cubicBezTo>
                        <a:pt x="237" y="370"/>
                        <a:pt x="237" y="367"/>
                        <a:pt x="237" y="367"/>
                      </a:cubicBezTo>
                      <a:cubicBezTo>
                        <a:pt x="234" y="367"/>
                        <a:pt x="234" y="367"/>
                        <a:pt x="234" y="367"/>
                      </a:cubicBezTo>
                      <a:cubicBezTo>
                        <a:pt x="234" y="367"/>
                        <a:pt x="234" y="370"/>
                        <a:pt x="215" y="370"/>
                      </a:cubicBezTo>
                      <a:cubicBezTo>
                        <a:pt x="196" y="370"/>
                        <a:pt x="194" y="370"/>
                        <a:pt x="179" y="364"/>
                      </a:cubicBezTo>
                      <a:cubicBezTo>
                        <a:pt x="165" y="359"/>
                        <a:pt x="142" y="352"/>
                        <a:pt x="91" y="304"/>
                      </a:cubicBezTo>
                      <a:cubicBezTo>
                        <a:pt x="55" y="265"/>
                        <a:pt x="0" y="141"/>
                        <a:pt x="32" y="73"/>
                      </a:cubicBezTo>
                      <a:cubicBezTo>
                        <a:pt x="63" y="6"/>
                        <a:pt x="130" y="1"/>
                        <a:pt x="163" y="39"/>
                      </a:cubicBezTo>
                      <a:cubicBezTo>
                        <a:pt x="206" y="88"/>
                        <a:pt x="216" y="52"/>
                        <a:pt x="222" y="52"/>
                      </a:cubicBezTo>
                      <a:lnTo>
                        <a:pt x="249" y="52"/>
                      </a:ln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" name="Freeform 25"/>
                <p:cNvSpPr>
                  <a:spLocks/>
                </p:cNvSpPr>
                <p:nvPr/>
              </p:nvSpPr>
              <p:spPr bwMode="auto">
                <a:xfrm>
                  <a:off x="8037513" y="2997200"/>
                  <a:ext cx="449263" cy="398463"/>
                </a:xfrm>
                <a:custGeom>
                  <a:avLst/>
                  <a:gdLst>
                    <a:gd name="T0" fmla="*/ 1 w 120"/>
                    <a:gd name="T1" fmla="*/ 99 h 106"/>
                    <a:gd name="T2" fmla="*/ 56 w 120"/>
                    <a:gd name="T3" fmla="*/ 3 h 106"/>
                    <a:gd name="T4" fmla="*/ 87 w 120"/>
                    <a:gd name="T5" fmla="*/ 0 h 106"/>
                    <a:gd name="T6" fmla="*/ 23 w 120"/>
                    <a:gd name="T7" fmla="*/ 106 h 106"/>
                    <a:gd name="T8" fmla="*/ 1 w 120"/>
                    <a:gd name="T9" fmla="*/ 9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06">
                      <a:moveTo>
                        <a:pt x="1" y="99"/>
                      </a:moveTo>
                      <a:cubicBezTo>
                        <a:pt x="0" y="65"/>
                        <a:pt x="1" y="1"/>
                        <a:pt x="56" y="3"/>
                      </a:cubicBezTo>
                      <a:cubicBezTo>
                        <a:pt x="66" y="3"/>
                        <a:pt x="87" y="0"/>
                        <a:pt x="87" y="0"/>
                      </a:cubicBezTo>
                      <a:cubicBezTo>
                        <a:pt x="87" y="10"/>
                        <a:pt x="120" y="84"/>
                        <a:pt x="23" y="106"/>
                      </a:cubicBezTo>
                      <a:cubicBezTo>
                        <a:pt x="12" y="106"/>
                        <a:pt x="1" y="99"/>
                        <a:pt x="1" y="99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Freeform 26"/>
                <p:cNvSpPr>
                  <a:spLocks/>
                </p:cNvSpPr>
                <p:nvPr/>
              </p:nvSpPr>
              <p:spPr bwMode="auto">
                <a:xfrm>
                  <a:off x="7932738" y="3021013"/>
                  <a:ext cx="123825" cy="501650"/>
                </a:xfrm>
                <a:custGeom>
                  <a:avLst/>
                  <a:gdLst>
                    <a:gd name="T0" fmla="*/ 0 w 33"/>
                    <a:gd name="T1" fmla="*/ 33 h 134"/>
                    <a:gd name="T2" fmla="*/ 23 w 33"/>
                    <a:gd name="T3" fmla="*/ 125 h 134"/>
                    <a:gd name="T4" fmla="*/ 33 w 33"/>
                    <a:gd name="T5" fmla="*/ 128 h 134"/>
                    <a:gd name="T6" fmla="*/ 24 w 33"/>
                    <a:gd name="T7" fmla="*/ 21 h 134"/>
                    <a:gd name="T8" fmla="*/ 0 w 33"/>
                    <a:gd name="T9" fmla="*/ 3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34">
                      <a:moveTo>
                        <a:pt x="0" y="33"/>
                      </a:moveTo>
                      <a:cubicBezTo>
                        <a:pt x="12" y="72"/>
                        <a:pt x="32" y="116"/>
                        <a:pt x="23" y="125"/>
                      </a:cubicBezTo>
                      <a:cubicBezTo>
                        <a:pt x="15" y="134"/>
                        <a:pt x="33" y="128"/>
                        <a:pt x="33" y="128"/>
                      </a:cubicBezTo>
                      <a:cubicBezTo>
                        <a:pt x="33" y="128"/>
                        <a:pt x="17" y="42"/>
                        <a:pt x="24" y="21"/>
                      </a:cubicBezTo>
                      <a:cubicBezTo>
                        <a:pt x="31" y="0"/>
                        <a:pt x="0" y="33"/>
                        <a:pt x="0" y="33"/>
                      </a:cubicBezTo>
                      <a:close/>
                    </a:path>
                  </a:pathLst>
                </a:custGeom>
                <a:grpFill/>
                <a:ln w="1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9" name="Rectangle 68"/>
            <p:cNvSpPr/>
            <p:nvPr/>
          </p:nvSpPr>
          <p:spPr>
            <a:xfrm>
              <a:off x="8937053" y="1521631"/>
              <a:ext cx="1489106" cy="41722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Safety</a:t>
              </a:r>
              <a:endParaRPr lang="en-I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6884" name="TextBox 69"/>
            <p:cNvSpPr txBox="1">
              <a:spLocks noChangeArrowheads="1"/>
            </p:cNvSpPr>
            <p:nvPr/>
          </p:nvSpPr>
          <p:spPr bwMode="auto">
            <a:xfrm>
              <a:off x="9243503" y="1933697"/>
              <a:ext cx="2583221" cy="78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Women and child safety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Alarms and surveillance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Connected cameras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-226185" y="3614968"/>
              <a:ext cx="2182858" cy="41722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Logistics</a:t>
              </a:r>
              <a:endParaRPr lang="en-I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6886" name="TextBox 75"/>
            <p:cNvSpPr txBox="1">
              <a:spLocks noChangeArrowheads="1"/>
            </p:cNvSpPr>
            <p:nvPr/>
          </p:nvSpPr>
          <p:spPr bwMode="auto">
            <a:xfrm>
              <a:off x="216817" y="4072447"/>
              <a:ext cx="2043424" cy="925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Fleet management and optimization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Navigation and fuel management</a:t>
              </a:r>
            </a:p>
          </p:txBody>
        </p:sp>
        <p:sp>
          <p:nvSpPr>
            <p:cNvPr id="36887" name="Freeform 11"/>
            <p:cNvSpPr>
              <a:spLocks/>
            </p:cNvSpPr>
            <p:nvPr/>
          </p:nvSpPr>
          <p:spPr bwMode="auto">
            <a:xfrm>
              <a:off x="2314635" y="3505982"/>
              <a:ext cx="574998" cy="565525"/>
            </a:xfrm>
            <a:custGeom>
              <a:avLst/>
              <a:gdLst>
                <a:gd name="T0" fmla="*/ 511260 w 848"/>
                <a:gd name="T1" fmla="*/ 255639 h 834"/>
                <a:gd name="T2" fmla="*/ 398023 w 848"/>
                <a:gd name="T3" fmla="*/ 252249 h 834"/>
                <a:gd name="T4" fmla="*/ 360730 w 848"/>
                <a:gd name="T5" fmla="*/ 211563 h 834"/>
                <a:gd name="T6" fmla="*/ 379716 w 848"/>
                <a:gd name="T7" fmla="*/ 191221 h 834"/>
                <a:gd name="T8" fmla="*/ 343778 w 848"/>
                <a:gd name="T9" fmla="*/ 187830 h 834"/>
                <a:gd name="T10" fmla="*/ 289533 w 848"/>
                <a:gd name="T11" fmla="*/ 134939 h 834"/>
                <a:gd name="T12" fmla="*/ 308519 w 848"/>
                <a:gd name="T13" fmla="*/ 109850 h 834"/>
                <a:gd name="T14" fmla="*/ 269191 w 848"/>
                <a:gd name="T15" fmla="*/ 109850 h 834"/>
                <a:gd name="T16" fmla="*/ 157311 w 848"/>
                <a:gd name="T17" fmla="*/ 25089 h 834"/>
                <a:gd name="T18" fmla="*/ 271225 w 848"/>
                <a:gd name="T19" fmla="*/ 250892 h 834"/>
                <a:gd name="T20" fmla="*/ 75943 w 848"/>
                <a:gd name="T21" fmla="*/ 255639 h 834"/>
                <a:gd name="T22" fmla="*/ 14917 w 848"/>
                <a:gd name="T23" fmla="*/ 201392 h 834"/>
                <a:gd name="T24" fmla="*/ 8137 w 848"/>
                <a:gd name="T25" fmla="*/ 216988 h 834"/>
                <a:gd name="T26" fmla="*/ 30513 w 848"/>
                <a:gd name="T27" fmla="*/ 269201 h 834"/>
                <a:gd name="T28" fmla="*/ 6781 w 848"/>
                <a:gd name="T29" fmla="*/ 282763 h 834"/>
                <a:gd name="T30" fmla="*/ 6103 w 848"/>
                <a:gd name="T31" fmla="*/ 282763 h 834"/>
                <a:gd name="T32" fmla="*/ 6781 w 848"/>
                <a:gd name="T33" fmla="*/ 282763 h 834"/>
                <a:gd name="T34" fmla="*/ 30513 w 848"/>
                <a:gd name="T35" fmla="*/ 297002 h 834"/>
                <a:gd name="T36" fmla="*/ 8137 w 848"/>
                <a:gd name="T37" fmla="*/ 349215 h 834"/>
                <a:gd name="T38" fmla="*/ 13561 w 848"/>
                <a:gd name="T39" fmla="*/ 364133 h 834"/>
                <a:gd name="T40" fmla="*/ 75943 w 848"/>
                <a:gd name="T41" fmla="*/ 311242 h 834"/>
                <a:gd name="T42" fmla="*/ 271225 w 848"/>
                <a:gd name="T43" fmla="*/ 316667 h 834"/>
                <a:gd name="T44" fmla="*/ 155277 w 848"/>
                <a:gd name="T45" fmla="*/ 541114 h 834"/>
                <a:gd name="T46" fmla="*/ 267835 w 848"/>
                <a:gd name="T47" fmla="*/ 457709 h 834"/>
                <a:gd name="T48" fmla="*/ 307163 w 848"/>
                <a:gd name="T49" fmla="*/ 457709 h 834"/>
                <a:gd name="T50" fmla="*/ 288177 w 848"/>
                <a:gd name="T51" fmla="*/ 432620 h 834"/>
                <a:gd name="T52" fmla="*/ 342422 w 848"/>
                <a:gd name="T53" fmla="*/ 379729 h 834"/>
                <a:gd name="T54" fmla="*/ 378360 w 848"/>
                <a:gd name="T55" fmla="*/ 377695 h 834"/>
                <a:gd name="T56" fmla="*/ 360730 w 848"/>
                <a:gd name="T57" fmla="*/ 355996 h 834"/>
                <a:gd name="T58" fmla="*/ 398023 w 848"/>
                <a:gd name="T59" fmla="*/ 315311 h 834"/>
                <a:gd name="T60" fmla="*/ 511260 w 848"/>
                <a:gd name="T61" fmla="*/ 313955 h 834"/>
                <a:gd name="T62" fmla="*/ 574998 w 848"/>
                <a:gd name="T63" fmla="*/ 284797 h 834"/>
                <a:gd name="T64" fmla="*/ 511260 w 848"/>
                <a:gd name="T65" fmla="*/ 255639 h 8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8"/>
                <a:gd name="T100" fmla="*/ 0 h 834"/>
                <a:gd name="T101" fmla="*/ 848 w 848"/>
                <a:gd name="T102" fmla="*/ 834 h 8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8" h="834">
                  <a:moveTo>
                    <a:pt x="754" y="377"/>
                  </a:moveTo>
                  <a:cubicBezTo>
                    <a:pt x="673" y="374"/>
                    <a:pt x="587" y="372"/>
                    <a:pt x="587" y="372"/>
                  </a:cubicBezTo>
                  <a:cubicBezTo>
                    <a:pt x="532" y="312"/>
                    <a:pt x="532" y="312"/>
                    <a:pt x="532" y="312"/>
                  </a:cubicBezTo>
                  <a:cubicBezTo>
                    <a:pt x="532" y="312"/>
                    <a:pt x="557" y="302"/>
                    <a:pt x="560" y="282"/>
                  </a:cubicBezTo>
                  <a:cubicBezTo>
                    <a:pt x="564" y="262"/>
                    <a:pt x="511" y="277"/>
                    <a:pt x="507" y="277"/>
                  </a:cubicBezTo>
                  <a:cubicBezTo>
                    <a:pt x="503" y="277"/>
                    <a:pt x="427" y="199"/>
                    <a:pt x="427" y="199"/>
                  </a:cubicBezTo>
                  <a:cubicBezTo>
                    <a:pt x="427" y="199"/>
                    <a:pt x="457" y="186"/>
                    <a:pt x="455" y="162"/>
                  </a:cubicBezTo>
                  <a:cubicBezTo>
                    <a:pt x="455" y="162"/>
                    <a:pt x="428" y="152"/>
                    <a:pt x="397" y="162"/>
                  </a:cubicBezTo>
                  <a:cubicBezTo>
                    <a:pt x="397" y="162"/>
                    <a:pt x="259" y="0"/>
                    <a:pt x="232" y="37"/>
                  </a:cubicBezTo>
                  <a:cubicBezTo>
                    <a:pt x="232" y="37"/>
                    <a:pt x="389" y="262"/>
                    <a:pt x="400" y="370"/>
                  </a:cubicBezTo>
                  <a:cubicBezTo>
                    <a:pt x="112" y="377"/>
                    <a:pt x="112" y="377"/>
                    <a:pt x="112" y="377"/>
                  </a:cubicBezTo>
                  <a:cubicBezTo>
                    <a:pt x="22" y="297"/>
                    <a:pt x="22" y="297"/>
                    <a:pt x="22" y="297"/>
                  </a:cubicBezTo>
                  <a:cubicBezTo>
                    <a:pt x="22" y="297"/>
                    <a:pt x="0" y="292"/>
                    <a:pt x="12" y="320"/>
                  </a:cubicBezTo>
                  <a:cubicBezTo>
                    <a:pt x="24" y="346"/>
                    <a:pt x="45" y="397"/>
                    <a:pt x="45" y="397"/>
                  </a:cubicBezTo>
                  <a:cubicBezTo>
                    <a:pt x="45" y="397"/>
                    <a:pt x="35" y="414"/>
                    <a:pt x="10" y="417"/>
                  </a:cubicBezTo>
                  <a:cubicBezTo>
                    <a:pt x="9" y="417"/>
                    <a:pt x="7" y="417"/>
                    <a:pt x="9" y="417"/>
                  </a:cubicBezTo>
                  <a:cubicBezTo>
                    <a:pt x="7" y="417"/>
                    <a:pt x="9" y="417"/>
                    <a:pt x="10" y="417"/>
                  </a:cubicBezTo>
                  <a:cubicBezTo>
                    <a:pt x="33" y="420"/>
                    <a:pt x="45" y="438"/>
                    <a:pt x="45" y="438"/>
                  </a:cubicBezTo>
                  <a:cubicBezTo>
                    <a:pt x="45" y="438"/>
                    <a:pt x="22" y="487"/>
                    <a:pt x="12" y="515"/>
                  </a:cubicBezTo>
                  <a:cubicBezTo>
                    <a:pt x="0" y="542"/>
                    <a:pt x="20" y="537"/>
                    <a:pt x="20" y="537"/>
                  </a:cubicBezTo>
                  <a:cubicBezTo>
                    <a:pt x="112" y="459"/>
                    <a:pt x="112" y="459"/>
                    <a:pt x="112" y="459"/>
                  </a:cubicBezTo>
                  <a:cubicBezTo>
                    <a:pt x="400" y="467"/>
                    <a:pt x="400" y="467"/>
                    <a:pt x="400" y="467"/>
                  </a:cubicBezTo>
                  <a:cubicBezTo>
                    <a:pt x="387" y="575"/>
                    <a:pt x="229" y="798"/>
                    <a:pt x="229" y="798"/>
                  </a:cubicBezTo>
                  <a:cubicBezTo>
                    <a:pt x="255" y="834"/>
                    <a:pt x="395" y="675"/>
                    <a:pt x="395" y="675"/>
                  </a:cubicBezTo>
                  <a:cubicBezTo>
                    <a:pt x="427" y="685"/>
                    <a:pt x="453" y="675"/>
                    <a:pt x="453" y="675"/>
                  </a:cubicBezTo>
                  <a:cubicBezTo>
                    <a:pt x="455" y="653"/>
                    <a:pt x="425" y="638"/>
                    <a:pt x="425" y="638"/>
                  </a:cubicBezTo>
                  <a:cubicBezTo>
                    <a:pt x="425" y="638"/>
                    <a:pt x="502" y="560"/>
                    <a:pt x="505" y="560"/>
                  </a:cubicBezTo>
                  <a:cubicBezTo>
                    <a:pt x="511" y="560"/>
                    <a:pt x="562" y="576"/>
                    <a:pt x="558" y="557"/>
                  </a:cubicBezTo>
                  <a:cubicBezTo>
                    <a:pt x="556" y="537"/>
                    <a:pt x="532" y="525"/>
                    <a:pt x="532" y="525"/>
                  </a:cubicBezTo>
                  <a:cubicBezTo>
                    <a:pt x="587" y="465"/>
                    <a:pt x="587" y="465"/>
                    <a:pt x="587" y="465"/>
                  </a:cubicBezTo>
                  <a:cubicBezTo>
                    <a:pt x="587" y="465"/>
                    <a:pt x="672" y="465"/>
                    <a:pt x="754" y="463"/>
                  </a:cubicBezTo>
                  <a:cubicBezTo>
                    <a:pt x="833" y="461"/>
                    <a:pt x="848" y="420"/>
                    <a:pt x="848" y="420"/>
                  </a:cubicBezTo>
                  <a:cubicBezTo>
                    <a:pt x="848" y="420"/>
                    <a:pt x="833" y="378"/>
                    <a:pt x="754" y="3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57" name="Group 20"/>
            <p:cNvGrpSpPr>
              <a:grpSpLocks noChangeAspect="1"/>
            </p:cNvGrpSpPr>
            <p:nvPr/>
          </p:nvGrpSpPr>
          <p:grpSpPr bwMode="auto">
            <a:xfrm>
              <a:off x="2279494" y="4182033"/>
              <a:ext cx="618393" cy="236166"/>
              <a:chOff x="-820" y="2288"/>
              <a:chExt cx="2553" cy="975"/>
            </a:xfrm>
            <a:solidFill>
              <a:schemeClr val="bg1"/>
            </a:solidFill>
          </p:grpSpPr>
          <p:sp>
            <p:nvSpPr>
              <p:cNvPr id="79" name="Rectangle 21"/>
              <p:cNvSpPr>
                <a:spLocks noChangeArrowheads="1"/>
              </p:cNvSpPr>
              <p:nvPr/>
            </p:nvSpPr>
            <p:spPr bwMode="auto">
              <a:xfrm>
                <a:off x="-185" y="2288"/>
                <a:ext cx="1878" cy="59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Freeform 22"/>
              <p:cNvSpPr>
                <a:spLocks/>
              </p:cNvSpPr>
              <p:nvPr/>
            </p:nvSpPr>
            <p:spPr bwMode="auto">
              <a:xfrm>
                <a:off x="-700" y="244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2 h 5"/>
                  <a:gd name="T4" fmla="*/ 3 w 3"/>
                  <a:gd name="T5" fmla="*/ 0 h 5"/>
                  <a:gd name="T6" fmla="*/ 0 w 3"/>
                  <a:gd name="T7" fmla="*/ 0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1" name="Freeform 23"/>
              <p:cNvSpPr>
                <a:spLocks/>
              </p:cNvSpPr>
              <p:nvPr/>
            </p:nvSpPr>
            <p:spPr bwMode="auto">
              <a:xfrm>
                <a:off x="944" y="2902"/>
                <a:ext cx="789" cy="187"/>
              </a:xfrm>
              <a:custGeom>
                <a:avLst/>
                <a:gdLst>
                  <a:gd name="T0" fmla="*/ 312 w 334"/>
                  <a:gd name="T1" fmla="*/ 0 h 79"/>
                  <a:gd name="T2" fmla="*/ 22 w 334"/>
                  <a:gd name="T3" fmla="*/ 0 h 79"/>
                  <a:gd name="T4" fmla="*/ 0 w 334"/>
                  <a:gd name="T5" fmla="*/ 28 h 79"/>
                  <a:gd name="T6" fmla="*/ 0 w 334"/>
                  <a:gd name="T7" fmla="*/ 79 h 79"/>
                  <a:gd name="T8" fmla="*/ 22 w 334"/>
                  <a:gd name="T9" fmla="*/ 79 h 79"/>
                  <a:gd name="T10" fmla="*/ 32 w 334"/>
                  <a:gd name="T11" fmla="*/ 79 h 79"/>
                  <a:gd name="T12" fmla="*/ 39 w 334"/>
                  <a:gd name="T13" fmla="*/ 79 h 79"/>
                  <a:gd name="T14" fmla="*/ 98 w 334"/>
                  <a:gd name="T15" fmla="*/ 35 h 79"/>
                  <a:gd name="T16" fmla="*/ 157 w 334"/>
                  <a:gd name="T17" fmla="*/ 79 h 79"/>
                  <a:gd name="T18" fmla="*/ 183 w 334"/>
                  <a:gd name="T19" fmla="*/ 79 h 79"/>
                  <a:gd name="T20" fmla="*/ 243 w 334"/>
                  <a:gd name="T21" fmla="*/ 35 h 79"/>
                  <a:gd name="T22" fmla="*/ 302 w 334"/>
                  <a:gd name="T23" fmla="*/ 79 h 79"/>
                  <a:gd name="T24" fmla="*/ 303 w 334"/>
                  <a:gd name="T25" fmla="*/ 79 h 79"/>
                  <a:gd name="T26" fmla="*/ 312 w 334"/>
                  <a:gd name="T27" fmla="*/ 79 h 79"/>
                  <a:gd name="T28" fmla="*/ 334 w 334"/>
                  <a:gd name="T29" fmla="*/ 79 h 79"/>
                  <a:gd name="T30" fmla="*/ 334 w 334"/>
                  <a:gd name="T31" fmla="*/ 28 h 79"/>
                  <a:gd name="T32" fmla="*/ 312 w 334"/>
                  <a:gd name="T3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4" h="79">
                    <a:moveTo>
                      <a:pt x="31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46" y="53"/>
                      <a:pt x="70" y="35"/>
                      <a:pt x="98" y="35"/>
                    </a:cubicBezTo>
                    <a:cubicBezTo>
                      <a:pt x="126" y="35"/>
                      <a:pt x="150" y="53"/>
                      <a:pt x="157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91" y="53"/>
                      <a:pt x="215" y="35"/>
                      <a:pt x="243" y="35"/>
                    </a:cubicBezTo>
                    <a:cubicBezTo>
                      <a:pt x="271" y="35"/>
                      <a:pt x="294" y="53"/>
                      <a:pt x="302" y="79"/>
                    </a:cubicBezTo>
                    <a:cubicBezTo>
                      <a:pt x="303" y="79"/>
                      <a:pt x="303" y="79"/>
                      <a:pt x="303" y="79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334" y="79"/>
                      <a:pt x="334" y="79"/>
                      <a:pt x="334" y="79"/>
                    </a:cubicBezTo>
                    <a:cubicBezTo>
                      <a:pt x="334" y="28"/>
                      <a:pt x="334" y="28"/>
                      <a:pt x="334" y="28"/>
                    </a:cubicBezTo>
                    <a:lnTo>
                      <a:pt x="3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Freeform 24"/>
              <p:cNvSpPr>
                <a:spLocks/>
              </p:cNvSpPr>
              <p:nvPr/>
            </p:nvSpPr>
            <p:spPr bwMode="auto">
              <a:xfrm>
                <a:off x="1044" y="2999"/>
                <a:ext cx="264" cy="264"/>
              </a:xfrm>
              <a:custGeom>
                <a:avLst/>
                <a:gdLst>
                  <a:gd name="T0" fmla="*/ 112 w 112"/>
                  <a:gd name="T1" fmla="*/ 56 h 112"/>
                  <a:gd name="T2" fmla="*/ 109 w 112"/>
                  <a:gd name="T3" fmla="*/ 40 h 112"/>
                  <a:gd name="T4" fmla="*/ 56 w 112"/>
                  <a:gd name="T5" fmla="*/ 0 h 112"/>
                  <a:gd name="T6" fmla="*/ 3 w 112"/>
                  <a:gd name="T7" fmla="*/ 40 h 112"/>
                  <a:gd name="T8" fmla="*/ 0 w 112"/>
                  <a:gd name="T9" fmla="*/ 56 h 112"/>
                  <a:gd name="T10" fmla="*/ 0 w 112"/>
                  <a:gd name="T11" fmla="*/ 56 h 112"/>
                  <a:gd name="T12" fmla="*/ 0 w 112"/>
                  <a:gd name="T13" fmla="*/ 57 h 112"/>
                  <a:gd name="T14" fmla="*/ 56 w 112"/>
                  <a:gd name="T15" fmla="*/ 112 h 112"/>
                  <a:gd name="T16" fmla="*/ 112 w 112"/>
                  <a:gd name="T17" fmla="*/ 57 h 112"/>
                  <a:gd name="T18" fmla="*/ 112 w 112"/>
                  <a:gd name="T19" fmla="*/ 56 h 112"/>
                  <a:gd name="T20" fmla="*/ 112 w 112"/>
                  <a:gd name="T21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12">
                    <a:moveTo>
                      <a:pt x="112" y="56"/>
                    </a:moveTo>
                    <a:cubicBezTo>
                      <a:pt x="112" y="50"/>
                      <a:pt x="111" y="45"/>
                      <a:pt x="109" y="40"/>
                    </a:cubicBezTo>
                    <a:cubicBezTo>
                      <a:pt x="102" y="17"/>
                      <a:pt x="81" y="0"/>
                      <a:pt x="56" y="0"/>
                    </a:cubicBezTo>
                    <a:cubicBezTo>
                      <a:pt x="31" y="0"/>
                      <a:pt x="10" y="17"/>
                      <a:pt x="3" y="40"/>
                    </a:cubicBezTo>
                    <a:cubicBezTo>
                      <a:pt x="1" y="45"/>
                      <a:pt x="0" y="50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7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2" y="87"/>
                      <a:pt x="112" y="5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56"/>
                      <a:pt x="112" y="56"/>
                      <a:pt x="112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3" name="Freeform 25"/>
              <p:cNvSpPr>
                <a:spLocks/>
              </p:cNvSpPr>
              <p:nvPr/>
            </p:nvSpPr>
            <p:spPr bwMode="auto">
              <a:xfrm>
                <a:off x="1386" y="2999"/>
                <a:ext cx="262" cy="264"/>
              </a:xfrm>
              <a:custGeom>
                <a:avLst/>
                <a:gdLst>
                  <a:gd name="T0" fmla="*/ 111 w 111"/>
                  <a:gd name="T1" fmla="*/ 56 h 112"/>
                  <a:gd name="T2" fmla="*/ 109 w 111"/>
                  <a:gd name="T3" fmla="*/ 40 h 112"/>
                  <a:gd name="T4" fmla="*/ 56 w 111"/>
                  <a:gd name="T5" fmla="*/ 0 h 112"/>
                  <a:gd name="T6" fmla="*/ 3 w 111"/>
                  <a:gd name="T7" fmla="*/ 40 h 112"/>
                  <a:gd name="T8" fmla="*/ 0 w 111"/>
                  <a:gd name="T9" fmla="*/ 56 h 112"/>
                  <a:gd name="T10" fmla="*/ 0 w 111"/>
                  <a:gd name="T11" fmla="*/ 56 h 112"/>
                  <a:gd name="T12" fmla="*/ 0 w 111"/>
                  <a:gd name="T13" fmla="*/ 57 h 112"/>
                  <a:gd name="T14" fmla="*/ 56 w 111"/>
                  <a:gd name="T15" fmla="*/ 112 h 112"/>
                  <a:gd name="T16" fmla="*/ 111 w 111"/>
                  <a:gd name="T17" fmla="*/ 57 h 112"/>
                  <a:gd name="T18" fmla="*/ 111 w 111"/>
                  <a:gd name="T19" fmla="*/ 56 h 112"/>
                  <a:gd name="T20" fmla="*/ 111 w 111"/>
                  <a:gd name="T21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50"/>
                      <a:pt x="111" y="45"/>
                      <a:pt x="109" y="40"/>
                    </a:cubicBezTo>
                    <a:cubicBezTo>
                      <a:pt x="102" y="17"/>
                      <a:pt x="81" y="0"/>
                      <a:pt x="56" y="0"/>
                    </a:cubicBezTo>
                    <a:cubicBezTo>
                      <a:pt x="31" y="0"/>
                      <a:pt x="9" y="17"/>
                      <a:pt x="3" y="40"/>
                    </a:cubicBezTo>
                    <a:cubicBezTo>
                      <a:pt x="1" y="45"/>
                      <a:pt x="0" y="50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7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1" y="87"/>
                      <a:pt x="111" y="57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1" y="56"/>
                      <a:pt x="111" y="56"/>
                      <a:pt x="1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4" name="Freeform 26"/>
              <p:cNvSpPr>
                <a:spLocks noEditPoints="1"/>
              </p:cNvSpPr>
              <p:nvPr/>
            </p:nvSpPr>
            <p:spPr bwMode="auto">
              <a:xfrm>
                <a:off x="-820" y="2403"/>
                <a:ext cx="1200" cy="759"/>
              </a:xfrm>
              <a:custGeom>
                <a:avLst/>
                <a:gdLst>
                  <a:gd name="T0" fmla="*/ 212 w 508"/>
                  <a:gd name="T1" fmla="*/ 211 h 321"/>
                  <a:gd name="T2" fmla="*/ 212 w 508"/>
                  <a:gd name="T3" fmla="*/ 0 h 321"/>
                  <a:gd name="T4" fmla="*/ 51 w 508"/>
                  <a:gd name="T5" fmla="*/ 0 h 321"/>
                  <a:gd name="T6" fmla="*/ 51 w 508"/>
                  <a:gd name="T7" fmla="*/ 2 h 321"/>
                  <a:gd name="T8" fmla="*/ 0 w 508"/>
                  <a:gd name="T9" fmla="*/ 142 h 321"/>
                  <a:gd name="T10" fmla="*/ 0 w 508"/>
                  <a:gd name="T11" fmla="*/ 145 h 321"/>
                  <a:gd name="T12" fmla="*/ 0 w 508"/>
                  <a:gd name="T13" fmla="*/ 160 h 321"/>
                  <a:gd name="T14" fmla="*/ 0 w 508"/>
                  <a:gd name="T15" fmla="*/ 301 h 321"/>
                  <a:gd name="T16" fmla="*/ 20 w 508"/>
                  <a:gd name="T17" fmla="*/ 321 h 321"/>
                  <a:gd name="T18" fmla="*/ 58 w 508"/>
                  <a:gd name="T19" fmla="*/ 321 h 321"/>
                  <a:gd name="T20" fmla="*/ 58 w 508"/>
                  <a:gd name="T21" fmla="*/ 303 h 321"/>
                  <a:gd name="T22" fmla="*/ 66 w 508"/>
                  <a:gd name="T23" fmla="*/ 294 h 321"/>
                  <a:gd name="T24" fmla="*/ 127 w 508"/>
                  <a:gd name="T25" fmla="*/ 246 h 321"/>
                  <a:gd name="T26" fmla="*/ 186 w 508"/>
                  <a:gd name="T27" fmla="*/ 290 h 321"/>
                  <a:gd name="T28" fmla="*/ 195 w 508"/>
                  <a:gd name="T29" fmla="*/ 290 h 321"/>
                  <a:gd name="T30" fmla="*/ 206 w 508"/>
                  <a:gd name="T31" fmla="*/ 302 h 321"/>
                  <a:gd name="T32" fmla="*/ 307 w 508"/>
                  <a:gd name="T33" fmla="*/ 302 h 321"/>
                  <a:gd name="T34" fmla="*/ 319 w 508"/>
                  <a:gd name="T35" fmla="*/ 290 h 321"/>
                  <a:gd name="T36" fmla="*/ 326 w 508"/>
                  <a:gd name="T37" fmla="*/ 290 h 321"/>
                  <a:gd name="T38" fmla="*/ 385 w 508"/>
                  <a:gd name="T39" fmla="*/ 246 h 321"/>
                  <a:gd name="T40" fmla="*/ 444 w 508"/>
                  <a:gd name="T41" fmla="*/ 290 h 321"/>
                  <a:gd name="T42" fmla="*/ 453 w 508"/>
                  <a:gd name="T43" fmla="*/ 290 h 321"/>
                  <a:gd name="T44" fmla="*/ 465 w 508"/>
                  <a:gd name="T45" fmla="*/ 302 h 321"/>
                  <a:gd name="T46" fmla="*/ 477 w 508"/>
                  <a:gd name="T47" fmla="*/ 290 h 321"/>
                  <a:gd name="T48" fmla="*/ 486 w 508"/>
                  <a:gd name="T49" fmla="*/ 290 h 321"/>
                  <a:gd name="T50" fmla="*/ 508 w 508"/>
                  <a:gd name="T51" fmla="*/ 290 h 321"/>
                  <a:gd name="T52" fmla="*/ 508 w 508"/>
                  <a:gd name="T53" fmla="*/ 239 h 321"/>
                  <a:gd name="T54" fmla="*/ 486 w 508"/>
                  <a:gd name="T55" fmla="*/ 211 h 321"/>
                  <a:gd name="T56" fmla="*/ 212 w 508"/>
                  <a:gd name="T57" fmla="*/ 211 h 321"/>
                  <a:gd name="T58" fmla="*/ 136 w 508"/>
                  <a:gd name="T59" fmla="*/ 138 h 321"/>
                  <a:gd name="T60" fmla="*/ 58 w 508"/>
                  <a:gd name="T61" fmla="*/ 147 h 321"/>
                  <a:gd name="T62" fmla="*/ 51 w 508"/>
                  <a:gd name="T63" fmla="*/ 148 h 321"/>
                  <a:gd name="T64" fmla="*/ 5 w 508"/>
                  <a:gd name="T65" fmla="*/ 153 h 321"/>
                  <a:gd name="T66" fmla="*/ 5 w 508"/>
                  <a:gd name="T67" fmla="*/ 145 h 321"/>
                  <a:gd name="T68" fmla="*/ 5 w 508"/>
                  <a:gd name="T69" fmla="*/ 145 h 321"/>
                  <a:gd name="T70" fmla="*/ 51 w 508"/>
                  <a:gd name="T71" fmla="*/ 20 h 321"/>
                  <a:gd name="T72" fmla="*/ 145 w 508"/>
                  <a:gd name="T73" fmla="*/ 18 h 321"/>
                  <a:gd name="T74" fmla="*/ 136 w 508"/>
                  <a:gd name="T75" fmla="*/ 138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8" h="321">
                    <a:moveTo>
                      <a:pt x="212" y="211"/>
                    </a:moveTo>
                    <a:cubicBezTo>
                      <a:pt x="212" y="0"/>
                      <a:pt x="212" y="0"/>
                      <a:pt x="21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20" y="321"/>
                      <a:pt x="20" y="321"/>
                      <a:pt x="20" y="321"/>
                    </a:cubicBezTo>
                    <a:cubicBezTo>
                      <a:pt x="58" y="321"/>
                      <a:pt x="58" y="321"/>
                      <a:pt x="58" y="321"/>
                    </a:cubicBezTo>
                    <a:cubicBezTo>
                      <a:pt x="58" y="303"/>
                      <a:pt x="58" y="303"/>
                      <a:pt x="58" y="303"/>
                    </a:cubicBezTo>
                    <a:cubicBezTo>
                      <a:pt x="66" y="294"/>
                      <a:pt x="66" y="294"/>
                      <a:pt x="66" y="294"/>
                    </a:cubicBezTo>
                    <a:cubicBezTo>
                      <a:pt x="73" y="266"/>
                      <a:pt x="97" y="246"/>
                      <a:pt x="127" y="246"/>
                    </a:cubicBezTo>
                    <a:cubicBezTo>
                      <a:pt x="155" y="246"/>
                      <a:pt x="179" y="264"/>
                      <a:pt x="186" y="290"/>
                    </a:cubicBezTo>
                    <a:cubicBezTo>
                      <a:pt x="195" y="290"/>
                      <a:pt x="195" y="290"/>
                      <a:pt x="195" y="290"/>
                    </a:cubicBezTo>
                    <a:cubicBezTo>
                      <a:pt x="206" y="302"/>
                      <a:pt x="206" y="302"/>
                      <a:pt x="206" y="302"/>
                    </a:cubicBezTo>
                    <a:cubicBezTo>
                      <a:pt x="307" y="302"/>
                      <a:pt x="307" y="302"/>
                      <a:pt x="307" y="302"/>
                    </a:cubicBezTo>
                    <a:cubicBezTo>
                      <a:pt x="319" y="290"/>
                      <a:pt x="319" y="290"/>
                      <a:pt x="319" y="290"/>
                    </a:cubicBezTo>
                    <a:cubicBezTo>
                      <a:pt x="326" y="290"/>
                      <a:pt x="326" y="290"/>
                      <a:pt x="326" y="290"/>
                    </a:cubicBezTo>
                    <a:cubicBezTo>
                      <a:pt x="333" y="264"/>
                      <a:pt x="357" y="246"/>
                      <a:pt x="385" y="246"/>
                    </a:cubicBezTo>
                    <a:cubicBezTo>
                      <a:pt x="413" y="246"/>
                      <a:pt x="437" y="264"/>
                      <a:pt x="444" y="290"/>
                    </a:cubicBezTo>
                    <a:cubicBezTo>
                      <a:pt x="453" y="290"/>
                      <a:pt x="453" y="290"/>
                      <a:pt x="453" y="290"/>
                    </a:cubicBezTo>
                    <a:cubicBezTo>
                      <a:pt x="465" y="302"/>
                      <a:pt x="465" y="302"/>
                      <a:pt x="465" y="302"/>
                    </a:cubicBezTo>
                    <a:cubicBezTo>
                      <a:pt x="477" y="290"/>
                      <a:pt x="477" y="290"/>
                      <a:pt x="477" y="290"/>
                    </a:cubicBezTo>
                    <a:cubicBezTo>
                      <a:pt x="486" y="290"/>
                      <a:pt x="486" y="290"/>
                      <a:pt x="486" y="290"/>
                    </a:cubicBezTo>
                    <a:cubicBezTo>
                      <a:pt x="508" y="290"/>
                      <a:pt x="508" y="290"/>
                      <a:pt x="508" y="290"/>
                    </a:cubicBezTo>
                    <a:cubicBezTo>
                      <a:pt x="508" y="239"/>
                      <a:pt x="508" y="239"/>
                      <a:pt x="508" y="239"/>
                    </a:cubicBezTo>
                    <a:cubicBezTo>
                      <a:pt x="486" y="211"/>
                      <a:pt x="486" y="211"/>
                      <a:pt x="486" y="211"/>
                    </a:cubicBezTo>
                    <a:lnTo>
                      <a:pt x="212" y="211"/>
                    </a:lnTo>
                    <a:close/>
                    <a:moveTo>
                      <a:pt x="136" y="138"/>
                    </a:moveTo>
                    <a:cubicBezTo>
                      <a:pt x="58" y="147"/>
                      <a:pt x="58" y="147"/>
                      <a:pt x="58" y="147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" y="153"/>
                      <a:pt x="5" y="153"/>
                      <a:pt x="5" y="153"/>
                    </a:cubicBezTo>
                    <a:cubicBezTo>
                      <a:pt x="5" y="145"/>
                      <a:pt x="5" y="145"/>
                      <a:pt x="5" y="145"/>
                    </a:cubicBezTo>
                    <a:cubicBezTo>
                      <a:pt x="5" y="145"/>
                      <a:pt x="5" y="145"/>
                      <a:pt x="5" y="14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145" y="18"/>
                      <a:pt x="145" y="18"/>
                      <a:pt x="145" y="18"/>
                    </a:cubicBezTo>
                    <a:lnTo>
                      <a:pt x="136" y="1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5" name="Freeform 27"/>
              <p:cNvSpPr>
                <a:spLocks/>
              </p:cNvSpPr>
              <p:nvPr/>
            </p:nvSpPr>
            <p:spPr bwMode="auto">
              <a:xfrm>
                <a:off x="-652" y="2999"/>
                <a:ext cx="262" cy="264"/>
              </a:xfrm>
              <a:custGeom>
                <a:avLst/>
                <a:gdLst>
                  <a:gd name="T0" fmla="*/ 111 w 111"/>
                  <a:gd name="T1" fmla="*/ 56 h 112"/>
                  <a:gd name="T2" fmla="*/ 109 w 111"/>
                  <a:gd name="T3" fmla="*/ 40 h 112"/>
                  <a:gd name="T4" fmla="*/ 56 w 111"/>
                  <a:gd name="T5" fmla="*/ 0 h 112"/>
                  <a:gd name="T6" fmla="*/ 2 w 111"/>
                  <a:gd name="T7" fmla="*/ 44 h 112"/>
                  <a:gd name="T8" fmla="*/ 0 w 111"/>
                  <a:gd name="T9" fmla="*/ 56 h 112"/>
                  <a:gd name="T10" fmla="*/ 0 w 111"/>
                  <a:gd name="T11" fmla="*/ 56 h 112"/>
                  <a:gd name="T12" fmla="*/ 0 w 111"/>
                  <a:gd name="T13" fmla="*/ 57 h 112"/>
                  <a:gd name="T14" fmla="*/ 56 w 111"/>
                  <a:gd name="T15" fmla="*/ 112 h 112"/>
                  <a:gd name="T16" fmla="*/ 111 w 111"/>
                  <a:gd name="T17" fmla="*/ 57 h 112"/>
                  <a:gd name="T18" fmla="*/ 111 w 111"/>
                  <a:gd name="T19" fmla="*/ 56 h 112"/>
                  <a:gd name="T20" fmla="*/ 111 w 111"/>
                  <a:gd name="T21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50"/>
                      <a:pt x="111" y="45"/>
                      <a:pt x="109" y="40"/>
                    </a:cubicBezTo>
                    <a:cubicBezTo>
                      <a:pt x="102" y="17"/>
                      <a:pt x="81" y="0"/>
                      <a:pt x="56" y="0"/>
                    </a:cubicBezTo>
                    <a:cubicBezTo>
                      <a:pt x="29" y="0"/>
                      <a:pt x="7" y="19"/>
                      <a:pt x="2" y="44"/>
                    </a:cubicBezTo>
                    <a:cubicBezTo>
                      <a:pt x="1" y="48"/>
                      <a:pt x="0" y="52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7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1" y="87"/>
                      <a:pt x="111" y="57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1" y="56"/>
                      <a:pt x="111" y="56"/>
                      <a:pt x="1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Freeform 28"/>
              <p:cNvSpPr>
                <a:spLocks/>
              </p:cNvSpPr>
              <p:nvPr/>
            </p:nvSpPr>
            <p:spPr bwMode="auto">
              <a:xfrm>
                <a:off x="-43" y="2999"/>
                <a:ext cx="265" cy="264"/>
              </a:xfrm>
              <a:custGeom>
                <a:avLst/>
                <a:gdLst>
                  <a:gd name="T0" fmla="*/ 112 w 112"/>
                  <a:gd name="T1" fmla="*/ 56 h 112"/>
                  <a:gd name="T2" fmla="*/ 109 w 112"/>
                  <a:gd name="T3" fmla="*/ 40 h 112"/>
                  <a:gd name="T4" fmla="*/ 56 w 112"/>
                  <a:gd name="T5" fmla="*/ 0 h 112"/>
                  <a:gd name="T6" fmla="*/ 3 w 112"/>
                  <a:gd name="T7" fmla="*/ 40 h 112"/>
                  <a:gd name="T8" fmla="*/ 0 w 112"/>
                  <a:gd name="T9" fmla="*/ 56 h 112"/>
                  <a:gd name="T10" fmla="*/ 1 w 112"/>
                  <a:gd name="T11" fmla="*/ 56 h 112"/>
                  <a:gd name="T12" fmla="*/ 0 w 112"/>
                  <a:gd name="T13" fmla="*/ 57 h 112"/>
                  <a:gd name="T14" fmla="*/ 56 w 112"/>
                  <a:gd name="T15" fmla="*/ 112 h 112"/>
                  <a:gd name="T16" fmla="*/ 112 w 112"/>
                  <a:gd name="T17" fmla="*/ 57 h 112"/>
                  <a:gd name="T18" fmla="*/ 112 w 112"/>
                  <a:gd name="T19" fmla="*/ 56 h 112"/>
                  <a:gd name="T20" fmla="*/ 112 w 112"/>
                  <a:gd name="T21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12">
                    <a:moveTo>
                      <a:pt x="112" y="56"/>
                    </a:moveTo>
                    <a:cubicBezTo>
                      <a:pt x="112" y="50"/>
                      <a:pt x="111" y="45"/>
                      <a:pt x="109" y="40"/>
                    </a:cubicBezTo>
                    <a:cubicBezTo>
                      <a:pt x="103" y="17"/>
                      <a:pt x="81" y="0"/>
                      <a:pt x="56" y="0"/>
                    </a:cubicBezTo>
                    <a:cubicBezTo>
                      <a:pt x="31" y="0"/>
                      <a:pt x="10" y="17"/>
                      <a:pt x="3" y="40"/>
                    </a:cubicBezTo>
                    <a:cubicBezTo>
                      <a:pt x="1" y="45"/>
                      <a:pt x="0" y="50"/>
                      <a:pt x="0" y="56"/>
                    </a:cubicBezTo>
                    <a:cubicBezTo>
                      <a:pt x="0" y="56"/>
                      <a:pt x="1" y="56"/>
                      <a:pt x="1" y="56"/>
                    </a:cubicBezTo>
                    <a:cubicBezTo>
                      <a:pt x="1" y="56"/>
                      <a:pt x="0" y="56"/>
                      <a:pt x="0" y="57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2" y="87"/>
                      <a:pt x="112" y="5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56"/>
                      <a:pt x="112" y="56"/>
                      <a:pt x="112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7" name="Freeform 12"/>
            <p:cNvSpPr>
              <a:spLocks noEditPoints="1"/>
            </p:cNvSpPr>
            <p:nvPr/>
          </p:nvSpPr>
          <p:spPr bwMode="auto">
            <a:xfrm>
              <a:off x="2351968" y="4592339"/>
              <a:ext cx="417522" cy="482189"/>
            </a:xfrm>
            <a:custGeom>
              <a:avLst/>
              <a:gdLst>
                <a:gd name="T0" fmla="*/ 12 w 242"/>
                <a:gd name="T1" fmla="*/ 24 h 280"/>
                <a:gd name="T2" fmla="*/ 202 w 242"/>
                <a:gd name="T3" fmla="*/ 0 h 280"/>
                <a:gd name="T4" fmla="*/ 229 w 242"/>
                <a:gd name="T5" fmla="*/ 57 h 280"/>
                <a:gd name="T6" fmla="*/ 215 w 242"/>
                <a:gd name="T7" fmla="*/ 47 h 280"/>
                <a:gd name="T8" fmla="*/ 12 w 242"/>
                <a:gd name="T9" fmla="*/ 57 h 280"/>
                <a:gd name="T10" fmla="*/ 239 w 242"/>
                <a:gd name="T11" fmla="*/ 125 h 280"/>
                <a:gd name="T12" fmla="*/ 229 w 242"/>
                <a:gd name="T13" fmla="*/ 223 h 280"/>
                <a:gd name="T14" fmla="*/ 200 w 242"/>
                <a:gd name="T15" fmla="*/ 242 h 280"/>
                <a:gd name="T16" fmla="*/ 179 w 242"/>
                <a:gd name="T17" fmla="*/ 280 h 280"/>
                <a:gd name="T18" fmla="*/ 159 w 242"/>
                <a:gd name="T19" fmla="*/ 242 h 280"/>
                <a:gd name="T20" fmla="*/ 83 w 242"/>
                <a:gd name="T21" fmla="*/ 259 h 280"/>
                <a:gd name="T22" fmla="*/ 42 w 242"/>
                <a:gd name="T23" fmla="*/ 259 h 280"/>
                <a:gd name="T24" fmla="*/ 40 w 242"/>
                <a:gd name="T25" fmla="*/ 242 h 280"/>
                <a:gd name="T26" fmla="*/ 12 w 242"/>
                <a:gd name="T27" fmla="*/ 125 h 280"/>
                <a:gd name="T28" fmla="*/ 1 w 242"/>
                <a:gd name="T29" fmla="*/ 100 h 280"/>
                <a:gd name="T30" fmla="*/ 10 w 242"/>
                <a:gd name="T31" fmla="*/ 76 h 280"/>
                <a:gd name="T32" fmla="*/ 14 w 242"/>
                <a:gd name="T33" fmla="*/ 76 h 280"/>
                <a:gd name="T34" fmla="*/ 214 w 242"/>
                <a:gd name="T35" fmla="*/ 51 h 280"/>
                <a:gd name="T36" fmla="*/ 227 w 242"/>
                <a:gd name="T37" fmla="*/ 76 h 280"/>
                <a:gd name="T38" fmla="*/ 231 w 242"/>
                <a:gd name="T39" fmla="*/ 76 h 280"/>
                <a:gd name="T40" fmla="*/ 242 w 242"/>
                <a:gd name="T41" fmla="*/ 100 h 280"/>
                <a:gd name="T42" fmla="*/ 52 w 242"/>
                <a:gd name="T43" fmla="*/ 206 h 280"/>
                <a:gd name="T44" fmla="*/ 52 w 242"/>
                <a:gd name="T45" fmla="*/ 227 h 280"/>
                <a:gd name="T46" fmla="*/ 206 w 242"/>
                <a:gd name="T47" fmla="*/ 216 h 280"/>
                <a:gd name="T48" fmla="*/ 172 w 242"/>
                <a:gd name="T49" fmla="*/ 216 h 280"/>
                <a:gd name="T50" fmla="*/ 206 w 242"/>
                <a:gd name="T51" fmla="*/ 216 h 280"/>
                <a:gd name="T52" fmla="*/ 168 w 242"/>
                <a:gd name="T53" fmla="*/ 186 h 280"/>
                <a:gd name="T54" fmla="*/ 89 w 242"/>
                <a:gd name="T55" fmla="*/ 214 h 280"/>
                <a:gd name="T56" fmla="*/ 70 w 242"/>
                <a:gd name="T57" fmla="*/ 186 h 280"/>
                <a:gd name="T58" fmla="*/ 28 w 242"/>
                <a:gd name="T59" fmla="*/ 190 h 280"/>
                <a:gd name="T60" fmla="*/ 86 w 242"/>
                <a:gd name="T61" fmla="*/ 217 h 280"/>
                <a:gd name="T62" fmla="*/ 154 w 242"/>
                <a:gd name="T63" fmla="*/ 218 h 280"/>
                <a:gd name="T64" fmla="*/ 206 w 242"/>
                <a:gd name="T65" fmla="*/ 190 h 280"/>
                <a:gd name="T66" fmla="*/ 211 w 242"/>
                <a:gd name="T67" fmla="*/ 111 h 280"/>
                <a:gd name="T68" fmla="*/ 49 w 242"/>
                <a:gd name="T69" fmla="*/ 76 h 280"/>
                <a:gd name="T70" fmla="*/ 49 w 242"/>
                <a:gd name="T71" fmla="*/ 145 h 280"/>
                <a:gd name="T72" fmla="*/ 211 w 242"/>
                <a:gd name="T73" fmla="*/ 11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2" h="280">
                  <a:moveTo>
                    <a:pt x="12" y="57"/>
                  </a:moveTo>
                  <a:cubicBezTo>
                    <a:pt x="12" y="46"/>
                    <a:pt x="12" y="35"/>
                    <a:pt x="12" y="24"/>
                  </a:cubicBezTo>
                  <a:cubicBezTo>
                    <a:pt x="12" y="12"/>
                    <a:pt x="28" y="0"/>
                    <a:pt x="40" y="0"/>
                  </a:cubicBezTo>
                  <a:cubicBezTo>
                    <a:pt x="40" y="0"/>
                    <a:pt x="40" y="0"/>
                    <a:pt x="202" y="0"/>
                  </a:cubicBezTo>
                  <a:cubicBezTo>
                    <a:pt x="213" y="0"/>
                    <a:pt x="229" y="12"/>
                    <a:pt x="229" y="24"/>
                  </a:cubicBezTo>
                  <a:cubicBezTo>
                    <a:pt x="229" y="24"/>
                    <a:pt x="229" y="24"/>
                    <a:pt x="229" y="57"/>
                  </a:cubicBezTo>
                  <a:cubicBezTo>
                    <a:pt x="227" y="49"/>
                    <a:pt x="222" y="47"/>
                    <a:pt x="217" y="47"/>
                  </a:cubicBezTo>
                  <a:cubicBezTo>
                    <a:pt x="216" y="47"/>
                    <a:pt x="215" y="47"/>
                    <a:pt x="21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4" y="51"/>
                    <a:pt x="12" y="57"/>
                  </a:cubicBezTo>
                  <a:close/>
                  <a:moveTo>
                    <a:pt x="242" y="100"/>
                  </a:moveTo>
                  <a:cubicBezTo>
                    <a:pt x="242" y="114"/>
                    <a:pt x="242" y="125"/>
                    <a:pt x="239" y="125"/>
                  </a:cubicBezTo>
                  <a:cubicBezTo>
                    <a:pt x="229" y="125"/>
                    <a:pt x="229" y="125"/>
                    <a:pt x="229" y="125"/>
                  </a:cubicBezTo>
                  <a:cubicBezTo>
                    <a:pt x="229" y="150"/>
                    <a:pt x="229" y="183"/>
                    <a:pt x="229" y="223"/>
                  </a:cubicBezTo>
                  <a:cubicBezTo>
                    <a:pt x="229" y="233"/>
                    <a:pt x="213" y="242"/>
                    <a:pt x="202" y="242"/>
                  </a:cubicBezTo>
                  <a:cubicBezTo>
                    <a:pt x="202" y="242"/>
                    <a:pt x="202" y="242"/>
                    <a:pt x="200" y="242"/>
                  </a:cubicBezTo>
                  <a:cubicBezTo>
                    <a:pt x="200" y="242"/>
                    <a:pt x="200" y="242"/>
                    <a:pt x="200" y="259"/>
                  </a:cubicBezTo>
                  <a:cubicBezTo>
                    <a:pt x="200" y="271"/>
                    <a:pt x="191" y="280"/>
                    <a:pt x="179" y="280"/>
                  </a:cubicBezTo>
                  <a:cubicBezTo>
                    <a:pt x="168" y="280"/>
                    <a:pt x="159" y="271"/>
                    <a:pt x="159" y="259"/>
                  </a:cubicBezTo>
                  <a:cubicBezTo>
                    <a:pt x="159" y="259"/>
                    <a:pt x="159" y="259"/>
                    <a:pt x="159" y="242"/>
                  </a:cubicBezTo>
                  <a:cubicBezTo>
                    <a:pt x="159" y="242"/>
                    <a:pt x="159" y="242"/>
                    <a:pt x="83" y="242"/>
                  </a:cubicBezTo>
                  <a:cubicBezTo>
                    <a:pt x="83" y="242"/>
                    <a:pt x="83" y="242"/>
                    <a:pt x="83" y="259"/>
                  </a:cubicBezTo>
                  <a:cubicBezTo>
                    <a:pt x="83" y="271"/>
                    <a:pt x="74" y="280"/>
                    <a:pt x="62" y="280"/>
                  </a:cubicBezTo>
                  <a:cubicBezTo>
                    <a:pt x="51" y="280"/>
                    <a:pt x="42" y="271"/>
                    <a:pt x="42" y="259"/>
                  </a:cubicBezTo>
                  <a:cubicBezTo>
                    <a:pt x="42" y="259"/>
                    <a:pt x="42" y="259"/>
                    <a:pt x="42" y="242"/>
                  </a:cubicBezTo>
                  <a:cubicBezTo>
                    <a:pt x="42" y="242"/>
                    <a:pt x="42" y="242"/>
                    <a:pt x="40" y="242"/>
                  </a:cubicBezTo>
                  <a:cubicBezTo>
                    <a:pt x="28" y="242"/>
                    <a:pt x="12" y="233"/>
                    <a:pt x="12" y="223"/>
                  </a:cubicBezTo>
                  <a:cubicBezTo>
                    <a:pt x="12" y="223"/>
                    <a:pt x="12" y="223"/>
                    <a:pt x="12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0" y="125"/>
                    <a:pt x="1" y="114"/>
                    <a:pt x="1" y="100"/>
                  </a:cubicBezTo>
                  <a:cubicBezTo>
                    <a:pt x="1" y="87"/>
                    <a:pt x="0" y="76"/>
                    <a:pt x="3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63"/>
                    <a:pt x="15" y="51"/>
                    <a:pt x="24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5" y="51"/>
                    <a:pt x="216" y="51"/>
                    <a:pt x="217" y="51"/>
                  </a:cubicBezTo>
                  <a:cubicBezTo>
                    <a:pt x="222" y="51"/>
                    <a:pt x="227" y="52"/>
                    <a:pt x="227" y="7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42" y="76"/>
                    <a:pt x="242" y="87"/>
                    <a:pt x="242" y="100"/>
                  </a:cubicBezTo>
                  <a:close/>
                  <a:moveTo>
                    <a:pt x="69" y="216"/>
                  </a:moveTo>
                  <a:cubicBezTo>
                    <a:pt x="69" y="210"/>
                    <a:pt x="61" y="206"/>
                    <a:pt x="52" y="206"/>
                  </a:cubicBezTo>
                  <a:cubicBezTo>
                    <a:pt x="43" y="206"/>
                    <a:pt x="35" y="210"/>
                    <a:pt x="35" y="216"/>
                  </a:cubicBezTo>
                  <a:cubicBezTo>
                    <a:pt x="35" y="222"/>
                    <a:pt x="43" y="227"/>
                    <a:pt x="52" y="227"/>
                  </a:cubicBezTo>
                  <a:cubicBezTo>
                    <a:pt x="61" y="227"/>
                    <a:pt x="69" y="222"/>
                    <a:pt x="69" y="216"/>
                  </a:cubicBezTo>
                  <a:close/>
                  <a:moveTo>
                    <a:pt x="206" y="216"/>
                  </a:moveTo>
                  <a:cubicBezTo>
                    <a:pt x="206" y="210"/>
                    <a:pt x="198" y="206"/>
                    <a:pt x="189" y="206"/>
                  </a:cubicBezTo>
                  <a:cubicBezTo>
                    <a:pt x="180" y="206"/>
                    <a:pt x="172" y="210"/>
                    <a:pt x="172" y="216"/>
                  </a:cubicBezTo>
                  <a:cubicBezTo>
                    <a:pt x="172" y="222"/>
                    <a:pt x="180" y="227"/>
                    <a:pt x="189" y="227"/>
                  </a:cubicBezTo>
                  <a:cubicBezTo>
                    <a:pt x="198" y="227"/>
                    <a:pt x="206" y="222"/>
                    <a:pt x="206" y="216"/>
                  </a:cubicBezTo>
                  <a:close/>
                  <a:moveTo>
                    <a:pt x="206" y="186"/>
                  </a:moveTo>
                  <a:cubicBezTo>
                    <a:pt x="168" y="186"/>
                    <a:pt x="168" y="186"/>
                    <a:pt x="168" y="186"/>
                  </a:cubicBezTo>
                  <a:cubicBezTo>
                    <a:pt x="151" y="214"/>
                    <a:pt x="151" y="214"/>
                    <a:pt x="151" y="214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6" y="210"/>
                    <a:pt x="75" y="191"/>
                    <a:pt x="70" y="186"/>
                  </a:cubicBezTo>
                  <a:cubicBezTo>
                    <a:pt x="70" y="186"/>
                    <a:pt x="70" y="186"/>
                    <a:pt x="70" y="186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73" y="196"/>
                    <a:pt x="86" y="217"/>
                    <a:pt x="86" y="217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154" y="218"/>
                    <a:pt x="154" y="218"/>
                    <a:pt x="154" y="218"/>
                  </a:cubicBezTo>
                  <a:cubicBezTo>
                    <a:pt x="170" y="190"/>
                    <a:pt x="170" y="190"/>
                    <a:pt x="170" y="190"/>
                  </a:cubicBezTo>
                  <a:cubicBezTo>
                    <a:pt x="206" y="190"/>
                    <a:pt x="206" y="190"/>
                    <a:pt x="206" y="190"/>
                  </a:cubicBezTo>
                  <a:lnTo>
                    <a:pt x="206" y="186"/>
                  </a:lnTo>
                  <a:close/>
                  <a:moveTo>
                    <a:pt x="211" y="111"/>
                  </a:moveTo>
                  <a:cubicBezTo>
                    <a:pt x="211" y="92"/>
                    <a:pt x="212" y="76"/>
                    <a:pt x="193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30" y="76"/>
                    <a:pt x="31" y="92"/>
                    <a:pt x="31" y="111"/>
                  </a:cubicBezTo>
                  <a:cubicBezTo>
                    <a:pt x="31" y="130"/>
                    <a:pt x="30" y="145"/>
                    <a:pt x="49" y="145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212" y="145"/>
                    <a:pt x="211" y="130"/>
                    <a:pt x="211" y="111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e-DE" kern="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088583" y="3629404"/>
              <a:ext cx="2265410" cy="41722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Financial Service</a:t>
              </a:r>
              <a:endParaRPr lang="en-I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6891" name="TextBox 88"/>
            <p:cNvSpPr txBox="1">
              <a:spLocks noChangeArrowheads="1"/>
            </p:cNvSpPr>
            <p:nvPr/>
          </p:nvSpPr>
          <p:spPr bwMode="auto">
            <a:xfrm>
              <a:off x="3099033" y="4072506"/>
              <a:ext cx="2254842" cy="92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Remote sales management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Mobile point of</a:t>
              </a:r>
              <a:b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</a:br>
              <a: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sales</a:t>
              </a:r>
            </a:p>
          </p:txBody>
        </p:sp>
        <p:grpSp>
          <p:nvGrpSpPr>
            <p:cNvPr id="36892" name="Group 89"/>
            <p:cNvGrpSpPr>
              <a:grpSpLocks/>
            </p:cNvGrpSpPr>
            <p:nvPr/>
          </p:nvGrpSpPr>
          <p:grpSpPr bwMode="auto">
            <a:xfrm>
              <a:off x="4923121" y="4105002"/>
              <a:ext cx="797157" cy="817680"/>
              <a:chOff x="2135515" y="3597105"/>
              <a:chExt cx="1391898" cy="1412183"/>
            </a:xfrm>
          </p:grpSpPr>
          <p:grpSp>
            <p:nvGrpSpPr>
              <p:cNvPr id="59" name="Gruppieren 81"/>
              <p:cNvGrpSpPr/>
              <p:nvPr/>
            </p:nvGrpSpPr>
            <p:grpSpPr>
              <a:xfrm>
                <a:off x="2171436" y="4403267"/>
                <a:ext cx="953375" cy="606021"/>
                <a:chOff x="8994775" y="3616325"/>
                <a:chExt cx="1228726" cy="781050"/>
              </a:xfrm>
              <a:solidFill>
                <a:schemeClr val="accent6"/>
              </a:solidFill>
            </p:grpSpPr>
            <p:sp>
              <p:nvSpPr>
                <p:cNvPr id="93" name="Freeform 22"/>
                <p:cNvSpPr>
                  <a:spLocks/>
                </p:cNvSpPr>
                <p:nvPr/>
              </p:nvSpPr>
              <p:spPr bwMode="auto">
                <a:xfrm>
                  <a:off x="9193213" y="4051300"/>
                  <a:ext cx="473075" cy="136525"/>
                </a:xfrm>
                <a:custGeom>
                  <a:avLst/>
                  <a:gdLst>
                    <a:gd name="T0" fmla="*/ 0 w 159"/>
                    <a:gd name="T1" fmla="*/ 0 h 46"/>
                    <a:gd name="T2" fmla="*/ 159 w 159"/>
                    <a:gd name="T3" fmla="*/ 0 h 46"/>
                    <a:gd name="T4" fmla="*/ 159 w 159"/>
                    <a:gd name="T5" fmla="*/ 30 h 46"/>
                    <a:gd name="T6" fmla="*/ 159 w 159"/>
                    <a:gd name="T7" fmla="*/ 30 h 46"/>
                    <a:gd name="T8" fmla="*/ 159 w 159"/>
                    <a:gd name="T9" fmla="*/ 30 h 46"/>
                    <a:gd name="T10" fmla="*/ 159 w 159"/>
                    <a:gd name="T11" fmla="*/ 32 h 46"/>
                    <a:gd name="T12" fmla="*/ 158 w 159"/>
                    <a:gd name="T13" fmla="*/ 32 h 46"/>
                    <a:gd name="T14" fmla="*/ 79 w 159"/>
                    <a:gd name="T15" fmla="*/ 46 h 46"/>
                    <a:gd name="T16" fmla="*/ 1 w 159"/>
                    <a:gd name="T17" fmla="*/ 32 h 46"/>
                    <a:gd name="T18" fmla="*/ 0 w 159"/>
                    <a:gd name="T19" fmla="*/ 32 h 46"/>
                    <a:gd name="T20" fmla="*/ 0 w 159"/>
                    <a:gd name="T21" fmla="*/ 30 h 46"/>
                    <a:gd name="T22" fmla="*/ 0 w 159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6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2"/>
                        <a:pt x="159" y="32"/>
                        <a:pt x="159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4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4" name="Freeform 23"/>
                <p:cNvSpPr>
                  <a:spLocks/>
                </p:cNvSpPr>
                <p:nvPr/>
              </p:nvSpPr>
              <p:spPr bwMode="auto">
                <a:xfrm>
                  <a:off x="9193213" y="4051300"/>
                  <a:ext cx="473075" cy="136525"/>
                </a:xfrm>
                <a:custGeom>
                  <a:avLst/>
                  <a:gdLst>
                    <a:gd name="T0" fmla="*/ 0 w 159"/>
                    <a:gd name="T1" fmla="*/ 0 h 46"/>
                    <a:gd name="T2" fmla="*/ 159 w 159"/>
                    <a:gd name="T3" fmla="*/ 0 h 46"/>
                    <a:gd name="T4" fmla="*/ 159 w 159"/>
                    <a:gd name="T5" fmla="*/ 30 h 46"/>
                    <a:gd name="T6" fmla="*/ 159 w 159"/>
                    <a:gd name="T7" fmla="*/ 30 h 46"/>
                    <a:gd name="T8" fmla="*/ 159 w 159"/>
                    <a:gd name="T9" fmla="*/ 30 h 46"/>
                    <a:gd name="T10" fmla="*/ 159 w 159"/>
                    <a:gd name="T11" fmla="*/ 32 h 46"/>
                    <a:gd name="T12" fmla="*/ 158 w 159"/>
                    <a:gd name="T13" fmla="*/ 32 h 46"/>
                    <a:gd name="T14" fmla="*/ 79 w 159"/>
                    <a:gd name="T15" fmla="*/ 46 h 46"/>
                    <a:gd name="T16" fmla="*/ 1 w 159"/>
                    <a:gd name="T17" fmla="*/ 32 h 46"/>
                    <a:gd name="T18" fmla="*/ 0 w 159"/>
                    <a:gd name="T19" fmla="*/ 32 h 46"/>
                    <a:gd name="T20" fmla="*/ 0 w 159"/>
                    <a:gd name="T21" fmla="*/ 30 h 46"/>
                    <a:gd name="T22" fmla="*/ 0 w 159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6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2"/>
                        <a:pt x="159" y="32"/>
                        <a:pt x="159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4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" name="Freeform 24"/>
                <p:cNvSpPr>
                  <a:spLocks/>
                </p:cNvSpPr>
                <p:nvPr/>
              </p:nvSpPr>
              <p:spPr bwMode="auto">
                <a:xfrm>
                  <a:off x="9193213" y="3967163"/>
                  <a:ext cx="473075" cy="136525"/>
                </a:xfrm>
                <a:custGeom>
                  <a:avLst/>
                  <a:gdLst>
                    <a:gd name="T0" fmla="*/ 0 w 159"/>
                    <a:gd name="T1" fmla="*/ 0 h 46"/>
                    <a:gd name="T2" fmla="*/ 159 w 159"/>
                    <a:gd name="T3" fmla="*/ 0 h 46"/>
                    <a:gd name="T4" fmla="*/ 159 w 159"/>
                    <a:gd name="T5" fmla="*/ 30 h 46"/>
                    <a:gd name="T6" fmla="*/ 159 w 159"/>
                    <a:gd name="T7" fmla="*/ 30 h 46"/>
                    <a:gd name="T8" fmla="*/ 159 w 159"/>
                    <a:gd name="T9" fmla="*/ 30 h 46"/>
                    <a:gd name="T10" fmla="*/ 159 w 159"/>
                    <a:gd name="T11" fmla="*/ 31 h 46"/>
                    <a:gd name="T12" fmla="*/ 158 w 159"/>
                    <a:gd name="T13" fmla="*/ 31 h 46"/>
                    <a:gd name="T14" fmla="*/ 79 w 159"/>
                    <a:gd name="T15" fmla="*/ 46 h 46"/>
                    <a:gd name="T16" fmla="*/ 1 w 159"/>
                    <a:gd name="T17" fmla="*/ 31 h 46"/>
                    <a:gd name="T18" fmla="*/ 0 w 159"/>
                    <a:gd name="T19" fmla="*/ 31 h 46"/>
                    <a:gd name="T20" fmla="*/ 0 w 159"/>
                    <a:gd name="T21" fmla="*/ 30 h 46"/>
                    <a:gd name="T22" fmla="*/ 0 w 159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6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4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" name="Freeform 25"/>
                <p:cNvSpPr>
                  <a:spLocks/>
                </p:cNvSpPr>
                <p:nvPr/>
              </p:nvSpPr>
              <p:spPr bwMode="auto">
                <a:xfrm>
                  <a:off x="9193213" y="3967163"/>
                  <a:ext cx="473075" cy="136525"/>
                </a:xfrm>
                <a:custGeom>
                  <a:avLst/>
                  <a:gdLst>
                    <a:gd name="T0" fmla="*/ 0 w 159"/>
                    <a:gd name="T1" fmla="*/ 0 h 46"/>
                    <a:gd name="T2" fmla="*/ 159 w 159"/>
                    <a:gd name="T3" fmla="*/ 0 h 46"/>
                    <a:gd name="T4" fmla="*/ 159 w 159"/>
                    <a:gd name="T5" fmla="*/ 30 h 46"/>
                    <a:gd name="T6" fmla="*/ 159 w 159"/>
                    <a:gd name="T7" fmla="*/ 30 h 46"/>
                    <a:gd name="T8" fmla="*/ 159 w 159"/>
                    <a:gd name="T9" fmla="*/ 30 h 46"/>
                    <a:gd name="T10" fmla="*/ 159 w 159"/>
                    <a:gd name="T11" fmla="*/ 31 h 46"/>
                    <a:gd name="T12" fmla="*/ 158 w 159"/>
                    <a:gd name="T13" fmla="*/ 31 h 46"/>
                    <a:gd name="T14" fmla="*/ 79 w 159"/>
                    <a:gd name="T15" fmla="*/ 46 h 46"/>
                    <a:gd name="T16" fmla="*/ 1 w 159"/>
                    <a:gd name="T17" fmla="*/ 31 h 46"/>
                    <a:gd name="T18" fmla="*/ 0 w 159"/>
                    <a:gd name="T19" fmla="*/ 31 h 46"/>
                    <a:gd name="T20" fmla="*/ 0 w 159"/>
                    <a:gd name="T21" fmla="*/ 30 h 46"/>
                    <a:gd name="T22" fmla="*/ 0 w 159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6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4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" name="Freeform 26"/>
                <p:cNvSpPr>
                  <a:spLocks/>
                </p:cNvSpPr>
                <p:nvPr/>
              </p:nvSpPr>
              <p:spPr bwMode="auto">
                <a:xfrm>
                  <a:off x="9193213" y="3868738"/>
                  <a:ext cx="473075" cy="139700"/>
                </a:xfrm>
                <a:custGeom>
                  <a:avLst/>
                  <a:gdLst>
                    <a:gd name="T0" fmla="*/ 0 w 159"/>
                    <a:gd name="T1" fmla="*/ 0 h 47"/>
                    <a:gd name="T2" fmla="*/ 159 w 159"/>
                    <a:gd name="T3" fmla="*/ 0 h 47"/>
                    <a:gd name="T4" fmla="*/ 159 w 159"/>
                    <a:gd name="T5" fmla="*/ 31 h 47"/>
                    <a:gd name="T6" fmla="*/ 159 w 159"/>
                    <a:gd name="T7" fmla="*/ 31 h 47"/>
                    <a:gd name="T8" fmla="*/ 159 w 159"/>
                    <a:gd name="T9" fmla="*/ 31 h 47"/>
                    <a:gd name="T10" fmla="*/ 159 w 159"/>
                    <a:gd name="T11" fmla="*/ 33 h 47"/>
                    <a:gd name="T12" fmla="*/ 158 w 159"/>
                    <a:gd name="T13" fmla="*/ 33 h 47"/>
                    <a:gd name="T14" fmla="*/ 79 w 159"/>
                    <a:gd name="T15" fmla="*/ 47 h 47"/>
                    <a:gd name="T16" fmla="*/ 1 w 159"/>
                    <a:gd name="T17" fmla="*/ 33 h 47"/>
                    <a:gd name="T18" fmla="*/ 0 w 159"/>
                    <a:gd name="T19" fmla="*/ 33 h 47"/>
                    <a:gd name="T20" fmla="*/ 0 w 159"/>
                    <a:gd name="T21" fmla="*/ 31 h 47"/>
                    <a:gd name="T22" fmla="*/ 0 w 159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7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3"/>
                        <a:pt x="159" y="33"/>
                        <a:pt x="159" y="33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54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" name="Freeform 27"/>
                <p:cNvSpPr>
                  <a:spLocks/>
                </p:cNvSpPr>
                <p:nvPr/>
              </p:nvSpPr>
              <p:spPr bwMode="auto">
                <a:xfrm>
                  <a:off x="9193213" y="3868738"/>
                  <a:ext cx="473075" cy="139700"/>
                </a:xfrm>
                <a:custGeom>
                  <a:avLst/>
                  <a:gdLst>
                    <a:gd name="T0" fmla="*/ 0 w 159"/>
                    <a:gd name="T1" fmla="*/ 0 h 47"/>
                    <a:gd name="T2" fmla="*/ 159 w 159"/>
                    <a:gd name="T3" fmla="*/ 0 h 47"/>
                    <a:gd name="T4" fmla="*/ 159 w 159"/>
                    <a:gd name="T5" fmla="*/ 31 h 47"/>
                    <a:gd name="T6" fmla="*/ 159 w 159"/>
                    <a:gd name="T7" fmla="*/ 31 h 47"/>
                    <a:gd name="T8" fmla="*/ 159 w 159"/>
                    <a:gd name="T9" fmla="*/ 31 h 47"/>
                    <a:gd name="T10" fmla="*/ 159 w 159"/>
                    <a:gd name="T11" fmla="*/ 33 h 47"/>
                    <a:gd name="T12" fmla="*/ 158 w 159"/>
                    <a:gd name="T13" fmla="*/ 33 h 47"/>
                    <a:gd name="T14" fmla="*/ 79 w 159"/>
                    <a:gd name="T15" fmla="*/ 47 h 47"/>
                    <a:gd name="T16" fmla="*/ 1 w 159"/>
                    <a:gd name="T17" fmla="*/ 33 h 47"/>
                    <a:gd name="T18" fmla="*/ 0 w 159"/>
                    <a:gd name="T19" fmla="*/ 33 h 47"/>
                    <a:gd name="T20" fmla="*/ 0 w 159"/>
                    <a:gd name="T21" fmla="*/ 31 h 47"/>
                    <a:gd name="T22" fmla="*/ 0 w 159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7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3"/>
                        <a:pt x="159" y="33"/>
                        <a:pt x="159" y="33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54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" name="Freeform 28"/>
                <p:cNvSpPr>
                  <a:spLocks/>
                </p:cNvSpPr>
                <p:nvPr/>
              </p:nvSpPr>
              <p:spPr bwMode="auto">
                <a:xfrm>
                  <a:off x="9193213" y="3786188"/>
                  <a:ext cx="473075" cy="139700"/>
                </a:xfrm>
                <a:custGeom>
                  <a:avLst/>
                  <a:gdLst>
                    <a:gd name="T0" fmla="*/ 0 w 159"/>
                    <a:gd name="T1" fmla="*/ 0 h 47"/>
                    <a:gd name="T2" fmla="*/ 159 w 159"/>
                    <a:gd name="T3" fmla="*/ 0 h 47"/>
                    <a:gd name="T4" fmla="*/ 159 w 159"/>
                    <a:gd name="T5" fmla="*/ 31 h 47"/>
                    <a:gd name="T6" fmla="*/ 159 w 159"/>
                    <a:gd name="T7" fmla="*/ 31 h 47"/>
                    <a:gd name="T8" fmla="*/ 159 w 159"/>
                    <a:gd name="T9" fmla="*/ 31 h 47"/>
                    <a:gd name="T10" fmla="*/ 159 w 159"/>
                    <a:gd name="T11" fmla="*/ 32 h 47"/>
                    <a:gd name="T12" fmla="*/ 158 w 159"/>
                    <a:gd name="T13" fmla="*/ 32 h 47"/>
                    <a:gd name="T14" fmla="*/ 79 w 159"/>
                    <a:gd name="T15" fmla="*/ 47 h 47"/>
                    <a:gd name="T16" fmla="*/ 1 w 159"/>
                    <a:gd name="T17" fmla="*/ 32 h 47"/>
                    <a:gd name="T18" fmla="*/ 0 w 159"/>
                    <a:gd name="T19" fmla="*/ 32 h 47"/>
                    <a:gd name="T20" fmla="*/ 0 w 159"/>
                    <a:gd name="T21" fmla="*/ 31 h 47"/>
                    <a:gd name="T22" fmla="*/ 0 w 159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7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2"/>
                        <a:pt x="159" y="32"/>
                        <a:pt x="159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4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0" name="Freeform 29"/>
                <p:cNvSpPr>
                  <a:spLocks/>
                </p:cNvSpPr>
                <p:nvPr/>
              </p:nvSpPr>
              <p:spPr bwMode="auto">
                <a:xfrm>
                  <a:off x="9193213" y="3786188"/>
                  <a:ext cx="473075" cy="139700"/>
                </a:xfrm>
                <a:custGeom>
                  <a:avLst/>
                  <a:gdLst>
                    <a:gd name="T0" fmla="*/ 0 w 159"/>
                    <a:gd name="T1" fmla="*/ 0 h 47"/>
                    <a:gd name="T2" fmla="*/ 159 w 159"/>
                    <a:gd name="T3" fmla="*/ 0 h 47"/>
                    <a:gd name="T4" fmla="*/ 159 w 159"/>
                    <a:gd name="T5" fmla="*/ 31 h 47"/>
                    <a:gd name="T6" fmla="*/ 159 w 159"/>
                    <a:gd name="T7" fmla="*/ 31 h 47"/>
                    <a:gd name="T8" fmla="*/ 159 w 159"/>
                    <a:gd name="T9" fmla="*/ 31 h 47"/>
                    <a:gd name="T10" fmla="*/ 159 w 159"/>
                    <a:gd name="T11" fmla="*/ 32 h 47"/>
                    <a:gd name="T12" fmla="*/ 158 w 159"/>
                    <a:gd name="T13" fmla="*/ 32 h 47"/>
                    <a:gd name="T14" fmla="*/ 79 w 159"/>
                    <a:gd name="T15" fmla="*/ 47 h 47"/>
                    <a:gd name="T16" fmla="*/ 1 w 159"/>
                    <a:gd name="T17" fmla="*/ 32 h 47"/>
                    <a:gd name="T18" fmla="*/ 0 w 159"/>
                    <a:gd name="T19" fmla="*/ 32 h 47"/>
                    <a:gd name="T20" fmla="*/ 0 w 159"/>
                    <a:gd name="T21" fmla="*/ 31 h 47"/>
                    <a:gd name="T22" fmla="*/ 0 w 159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7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9" y="32"/>
                        <a:pt x="159" y="32"/>
                        <a:pt x="159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4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1" name="Freeform 30"/>
                <p:cNvSpPr>
                  <a:spLocks/>
                </p:cNvSpPr>
                <p:nvPr/>
              </p:nvSpPr>
              <p:spPr bwMode="auto">
                <a:xfrm>
                  <a:off x="9193213" y="3697288"/>
                  <a:ext cx="473075" cy="136525"/>
                </a:xfrm>
                <a:custGeom>
                  <a:avLst/>
                  <a:gdLst>
                    <a:gd name="T0" fmla="*/ 0 w 159"/>
                    <a:gd name="T1" fmla="*/ 0 h 46"/>
                    <a:gd name="T2" fmla="*/ 159 w 159"/>
                    <a:gd name="T3" fmla="*/ 0 h 46"/>
                    <a:gd name="T4" fmla="*/ 159 w 159"/>
                    <a:gd name="T5" fmla="*/ 30 h 46"/>
                    <a:gd name="T6" fmla="*/ 159 w 159"/>
                    <a:gd name="T7" fmla="*/ 30 h 46"/>
                    <a:gd name="T8" fmla="*/ 159 w 159"/>
                    <a:gd name="T9" fmla="*/ 30 h 46"/>
                    <a:gd name="T10" fmla="*/ 159 w 159"/>
                    <a:gd name="T11" fmla="*/ 32 h 46"/>
                    <a:gd name="T12" fmla="*/ 158 w 159"/>
                    <a:gd name="T13" fmla="*/ 32 h 46"/>
                    <a:gd name="T14" fmla="*/ 79 w 159"/>
                    <a:gd name="T15" fmla="*/ 46 h 46"/>
                    <a:gd name="T16" fmla="*/ 1 w 159"/>
                    <a:gd name="T17" fmla="*/ 32 h 46"/>
                    <a:gd name="T18" fmla="*/ 0 w 159"/>
                    <a:gd name="T19" fmla="*/ 32 h 46"/>
                    <a:gd name="T20" fmla="*/ 0 w 159"/>
                    <a:gd name="T21" fmla="*/ 30 h 46"/>
                    <a:gd name="T22" fmla="*/ 0 w 159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6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2"/>
                        <a:pt x="159" y="32"/>
                        <a:pt x="159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4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" name="Freeform 31"/>
                <p:cNvSpPr>
                  <a:spLocks/>
                </p:cNvSpPr>
                <p:nvPr/>
              </p:nvSpPr>
              <p:spPr bwMode="auto">
                <a:xfrm>
                  <a:off x="9193213" y="3697288"/>
                  <a:ext cx="473075" cy="136525"/>
                </a:xfrm>
                <a:custGeom>
                  <a:avLst/>
                  <a:gdLst>
                    <a:gd name="T0" fmla="*/ 0 w 159"/>
                    <a:gd name="T1" fmla="*/ 0 h 46"/>
                    <a:gd name="T2" fmla="*/ 159 w 159"/>
                    <a:gd name="T3" fmla="*/ 0 h 46"/>
                    <a:gd name="T4" fmla="*/ 159 w 159"/>
                    <a:gd name="T5" fmla="*/ 30 h 46"/>
                    <a:gd name="T6" fmla="*/ 159 w 159"/>
                    <a:gd name="T7" fmla="*/ 30 h 46"/>
                    <a:gd name="T8" fmla="*/ 159 w 159"/>
                    <a:gd name="T9" fmla="*/ 30 h 46"/>
                    <a:gd name="T10" fmla="*/ 159 w 159"/>
                    <a:gd name="T11" fmla="*/ 32 h 46"/>
                    <a:gd name="T12" fmla="*/ 158 w 159"/>
                    <a:gd name="T13" fmla="*/ 32 h 46"/>
                    <a:gd name="T14" fmla="*/ 79 w 159"/>
                    <a:gd name="T15" fmla="*/ 46 h 46"/>
                    <a:gd name="T16" fmla="*/ 1 w 159"/>
                    <a:gd name="T17" fmla="*/ 32 h 46"/>
                    <a:gd name="T18" fmla="*/ 0 w 159"/>
                    <a:gd name="T19" fmla="*/ 32 h 46"/>
                    <a:gd name="T20" fmla="*/ 0 w 159"/>
                    <a:gd name="T21" fmla="*/ 30 h 46"/>
                    <a:gd name="T22" fmla="*/ 0 w 159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6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2"/>
                        <a:pt x="159" y="32"/>
                        <a:pt x="159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4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" name="Freeform 32"/>
                <p:cNvSpPr>
                  <a:spLocks/>
                </p:cNvSpPr>
                <p:nvPr/>
              </p:nvSpPr>
              <p:spPr bwMode="auto">
                <a:xfrm>
                  <a:off x="9193213" y="3616325"/>
                  <a:ext cx="473075" cy="136525"/>
                </a:xfrm>
                <a:custGeom>
                  <a:avLst/>
                  <a:gdLst>
                    <a:gd name="T0" fmla="*/ 0 w 159"/>
                    <a:gd name="T1" fmla="*/ 0 h 46"/>
                    <a:gd name="T2" fmla="*/ 159 w 159"/>
                    <a:gd name="T3" fmla="*/ 0 h 46"/>
                    <a:gd name="T4" fmla="*/ 159 w 159"/>
                    <a:gd name="T5" fmla="*/ 30 h 46"/>
                    <a:gd name="T6" fmla="*/ 159 w 159"/>
                    <a:gd name="T7" fmla="*/ 30 h 46"/>
                    <a:gd name="T8" fmla="*/ 159 w 159"/>
                    <a:gd name="T9" fmla="*/ 30 h 46"/>
                    <a:gd name="T10" fmla="*/ 159 w 159"/>
                    <a:gd name="T11" fmla="*/ 31 h 46"/>
                    <a:gd name="T12" fmla="*/ 158 w 159"/>
                    <a:gd name="T13" fmla="*/ 31 h 46"/>
                    <a:gd name="T14" fmla="*/ 79 w 159"/>
                    <a:gd name="T15" fmla="*/ 46 h 46"/>
                    <a:gd name="T16" fmla="*/ 1 w 159"/>
                    <a:gd name="T17" fmla="*/ 31 h 46"/>
                    <a:gd name="T18" fmla="*/ 0 w 159"/>
                    <a:gd name="T19" fmla="*/ 31 h 46"/>
                    <a:gd name="T20" fmla="*/ 0 w 159"/>
                    <a:gd name="T21" fmla="*/ 30 h 46"/>
                    <a:gd name="T22" fmla="*/ 0 w 159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6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4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" name="Freeform 33"/>
                <p:cNvSpPr>
                  <a:spLocks/>
                </p:cNvSpPr>
                <p:nvPr/>
              </p:nvSpPr>
              <p:spPr bwMode="auto">
                <a:xfrm>
                  <a:off x="9193213" y="3616325"/>
                  <a:ext cx="473075" cy="136525"/>
                </a:xfrm>
                <a:custGeom>
                  <a:avLst/>
                  <a:gdLst>
                    <a:gd name="T0" fmla="*/ 0 w 159"/>
                    <a:gd name="T1" fmla="*/ 0 h 46"/>
                    <a:gd name="T2" fmla="*/ 159 w 159"/>
                    <a:gd name="T3" fmla="*/ 0 h 46"/>
                    <a:gd name="T4" fmla="*/ 159 w 159"/>
                    <a:gd name="T5" fmla="*/ 30 h 46"/>
                    <a:gd name="T6" fmla="*/ 159 w 159"/>
                    <a:gd name="T7" fmla="*/ 30 h 46"/>
                    <a:gd name="T8" fmla="*/ 159 w 159"/>
                    <a:gd name="T9" fmla="*/ 30 h 46"/>
                    <a:gd name="T10" fmla="*/ 159 w 159"/>
                    <a:gd name="T11" fmla="*/ 31 h 46"/>
                    <a:gd name="T12" fmla="*/ 158 w 159"/>
                    <a:gd name="T13" fmla="*/ 31 h 46"/>
                    <a:gd name="T14" fmla="*/ 79 w 159"/>
                    <a:gd name="T15" fmla="*/ 46 h 46"/>
                    <a:gd name="T16" fmla="*/ 1 w 159"/>
                    <a:gd name="T17" fmla="*/ 31 h 46"/>
                    <a:gd name="T18" fmla="*/ 0 w 159"/>
                    <a:gd name="T19" fmla="*/ 31 h 46"/>
                    <a:gd name="T20" fmla="*/ 0 w 159"/>
                    <a:gd name="T21" fmla="*/ 30 h 46"/>
                    <a:gd name="T22" fmla="*/ 0 w 159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46">
                      <a:moveTo>
                        <a:pt x="0" y="0"/>
                      </a:move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1"/>
                        <a:pt x="159" y="31"/>
                        <a:pt x="159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4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" name="Freeform 48"/>
                <p:cNvSpPr>
                  <a:spLocks/>
                </p:cNvSpPr>
                <p:nvPr/>
              </p:nvSpPr>
              <p:spPr bwMode="auto">
                <a:xfrm>
                  <a:off x="8994775" y="4229100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7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" name="Freeform 49"/>
                <p:cNvSpPr>
                  <a:spLocks/>
                </p:cNvSpPr>
                <p:nvPr/>
              </p:nvSpPr>
              <p:spPr bwMode="auto">
                <a:xfrm>
                  <a:off x="8994775" y="4229100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7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" name="Freeform 50"/>
                <p:cNvSpPr>
                  <a:spLocks/>
                </p:cNvSpPr>
                <p:nvPr/>
              </p:nvSpPr>
              <p:spPr bwMode="auto">
                <a:xfrm>
                  <a:off x="8994775" y="4140200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7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" name="Freeform 51"/>
                <p:cNvSpPr>
                  <a:spLocks/>
                </p:cNvSpPr>
                <p:nvPr/>
              </p:nvSpPr>
              <p:spPr bwMode="auto">
                <a:xfrm>
                  <a:off x="8994775" y="4140200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7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" name="Freeform 52"/>
                <p:cNvSpPr>
                  <a:spLocks/>
                </p:cNvSpPr>
                <p:nvPr/>
              </p:nvSpPr>
              <p:spPr bwMode="auto">
                <a:xfrm>
                  <a:off x="8994775" y="4056063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3 h 47"/>
                    <a:gd name="T12" fmla="*/ 157 w 158"/>
                    <a:gd name="T13" fmla="*/ 33 h 47"/>
                    <a:gd name="T14" fmla="*/ 79 w 158"/>
                    <a:gd name="T15" fmla="*/ 47 h 47"/>
                    <a:gd name="T16" fmla="*/ 1 w 158"/>
                    <a:gd name="T17" fmla="*/ 33 h 47"/>
                    <a:gd name="T18" fmla="*/ 0 w 158"/>
                    <a:gd name="T19" fmla="*/ 33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53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" name="Freeform 53"/>
                <p:cNvSpPr>
                  <a:spLocks/>
                </p:cNvSpPr>
                <p:nvPr/>
              </p:nvSpPr>
              <p:spPr bwMode="auto">
                <a:xfrm>
                  <a:off x="8994775" y="4056063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3 h 47"/>
                    <a:gd name="T12" fmla="*/ 157 w 158"/>
                    <a:gd name="T13" fmla="*/ 33 h 47"/>
                    <a:gd name="T14" fmla="*/ 79 w 158"/>
                    <a:gd name="T15" fmla="*/ 47 h 47"/>
                    <a:gd name="T16" fmla="*/ 1 w 158"/>
                    <a:gd name="T17" fmla="*/ 33 h 47"/>
                    <a:gd name="T18" fmla="*/ 0 w 158"/>
                    <a:gd name="T19" fmla="*/ 33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53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1" name="Freeform 54"/>
                <p:cNvSpPr>
                  <a:spLocks/>
                </p:cNvSpPr>
                <p:nvPr/>
              </p:nvSpPr>
              <p:spPr bwMode="auto">
                <a:xfrm>
                  <a:off x="8994775" y="3960813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7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2" name="Freeform 55"/>
                <p:cNvSpPr>
                  <a:spLocks/>
                </p:cNvSpPr>
                <p:nvPr/>
              </p:nvSpPr>
              <p:spPr bwMode="auto">
                <a:xfrm>
                  <a:off x="8994775" y="3960813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7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3" name="Freeform 56"/>
                <p:cNvSpPr>
                  <a:spLocks/>
                </p:cNvSpPr>
                <p:nvPr/>
              </p:nvSpPr>
              <p:spPr bwMode="auto">
                <a:xfrm>
                  <a:off x="8994775" y="3875088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7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4" name="Freeform 57"/>
                <p:cNvSpPr>
                  <a:spLocks/>
                </p:cNvSpPr>
                <p:nvPr/>
              </p:nvSpPr>
              <p:spPr bwMode="auto">
                <a:xfrm>
                  <a:off x="8994775" y="3875088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7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5" name="Freeform 58"/>
                <p:cNvSpPr>
                  <a:spLocks/>
                </p:cNvSpPr>
                <p:nvPr/>
              </p:nvSpPr>
              <p:spPr bwMode="auto">
                <a:xfrm>
                  <a:off x="8994775" y="3786188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7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6" name="Freeform 59"/>
                <p:cNvSpPr>
                  <a:spLocks/>
                </p:cNvSpPr>
                <p:nvPr/>
              </p:nvSpPr>
              <p:spPr bwMode="auto">
                <a:xfrm>
                  <a:off x="8994775" y="3786188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7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7" name="Freeform 60"/>
                <p:cNvSpPr>
                  <a:spLocks/>
                </p:cNvSpPr>
                <p:nvPr/>
              </p:nvSpPr>
              <p:spPr bwMode="auto">
                <a:xfrm>
                  <a:off x="8994775" y="3703638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3 h 47"/>
                    <a:gd name="T12" fmla="*/ 157 w 158"/>
                    <a:gd name="T13" fmla="*/ 33 h 47"/>
                    <a:gd name="T14" fmla="*/ 79 w 158"/>
                    <a:gd name="T15" fmla="*/ 47 h 47"/>
                    <a:gd name="T16" fmla="*/ 1 w 158"/>
                    <a:gd name="T17" fmla="*/ 33 h 47"/>
                    <a:gd name="T18" fmla="*/ 0 w 158"/>
                    <a:gd name="T19" fmla="*/ 33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53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8" name="Freeform 61"/>
                <p:cNvSpPr>
                  <a:spLocks/>
                </p:cNvSpPr>
                <p:nvPr/>
              </p:nvSpPr>
              <p:spPr bwMode="auto">
                <a:xfrm>
                  <a:off x="8994775" y="3703638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3 h 47"/>
                    <a:gd name="T12" fmla="*/ 157 w 158"/>
                    <a:gd name="T13" fmla="*/ 33 h 47"/>
                    <a:gd name="T14" fmla="*/ 79 w 158"/>
                    <a:gd name="T15" fmla="*/ 47 h 47"/>
                    <a:gd name="T16" fmla="*/ 1 w 158"/>
                    <a:gd name="T17" fmla="*/ 33 h 47"/>
                    <a:gd name="T18" fmla="*/ 0 w 158"/>
                    <a:gd name="T19" fmla="*/ 33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53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9" name="Freeform 68"/>
                <p:cNvSpPr>
                  <a:spLocks/>
                </p:cNvSpPr>
                <p:nvPr/>
              </p:nvSpPr>
              <p:spPr bwMode="auto">
                <a:xfrm>
                  <a:off x="9755188" y="4184650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8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0"/>
                        <a:pt x="120" y="47"/>
                        <a:pt x="79" y="47"/>
                      </a:cubicBezTo>
                      <a:cubicBezTo>
                        <a:pt x="39" y="47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0" name="Freeform 69"/>
                <p:cNvSpPr>
                  <a:spLocks/>
                </p:cNvSpPr>
                <p:nvPr/>
              </p:nvSpPr>
              <p:spPr bwMode="auto">
                <a:xfrm>
                  <a:off x="9755188" y="4184650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8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0"/>
                        <a:pt x="120" y="47"/>
                        <a:pt x="79" y="47"/>
                      </a:cubicBezTo>
                      <a:cubicBezTo>
                        <a:pt x="39" y="47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1" name="Freeform 70"/>
                <p:cNvSpPr>
                  <a:spLocks/>
                </p:cNvSpPr>
                <p:nvPr/>
              </p:nvSpPr>
              <p:spPr bwMode="auto">
                <a:xfrm>
                  <a:off x="9755188" y="4100513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8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2" name="Freeform 71"/>
                <p:cNvSpPr>
                  <a:spLocks/>
                </p:cNvSpPr>
                <p:nvPr/>
              </p:nvSpPr>
              <p:spPr bwMode="auto">
                <a:xfrm>
                  <a:off x="9755188" y="4100513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8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3" name="Freeform 72"/>
                <p:cNvSpPr>
                  <a:spLocks/>
                </p:cNvSpPr>
                <p:nvPr/>
              </p:nvSpPr>
              <p:spPr bwMode="auto">
                <a:xfrm>
                  <a:off x="9755188" y="4008438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8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0"/>
                        <a:pt x="120" y="47"/>
                        <a:pt x="79" y="47"/>
                      </a:cubicBezTo>
                      <a:cubicBezTo>
                        <a:pt x="39" y="47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4" name="Freeform 73"/>
                <p:cNvSpPr>
                  <a:spLocks/>
                </p:cNvSpPr>
                <p:nvPr/>
              </p:nvSpPr>
              <p:spPr bwMode="auto">
                <a:xfrm>
                  <a:off x="9755188" y="4008438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8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0"/>
                        <a:pt x="120" y="47"/>
                        <a:pt x="79" y="47"/>
                      </a:cubicBezTo>
                      <a:cubicBezTo>
                        <a:pt x="39" y="47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5" name="Freeform 74"/>
                <p:cNvSpPr>
                  <a:spLocks/>
                </p:cNvSpPr>
                <p:nvPr/>
              </p:nvSpPr>
              <p:spPr bwMode="auto">
                <a:xfrm>
                  <a:off x="9755188" y="3929063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8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6" name="Freeform 75"/>
                <p:cNvSpPr>
                  <a:spLocks/>
                </p:cNvSpPr>
                <p:nvPr/>
              </p:nvSpPr>
              <p:spPr bwMode="auto">
                <a:xfrm>
                  <a:off x="9755188" y="3929063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8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1"/>
                        <a:pt x="120" y="47"/>
                        <a:pt x="79" y="47"/>
                      </a:cubicBezTo>
                      <a:cubicBezTo>
                        <a:pt x="39" y="47"/>
                        <a:pt x="5" y="41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7" name="Freeform 76"/>
                <p:cNvSpPr>
                  <a:spLocks/>
                </p:cNvSpPr>
                <p:nvPr/>
              </p:nvSpPr>
              <p:spPr bwMode="auto">
                <a:xfrm>
                  <a:off x="9755188" y="3830638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8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0"/>
                        <a:pt x="120" y="47"/>
                        <a:pt x="79" y="47"/>
                      </a:cubicBezTo>
                      <a:cubicBezTo>
                        <a:pt x="39" y="47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8" name="Freeform 77"/>
                <p:cNvSpPr>
                  <a:spLocks/>
                </p:cNvSpPr>
                <p:nvPr/>
              </p:nvSpPr>
              <p:spPr bwMode="auto">
                <a:xfrm>
                  <a:off x="9755188" y="3830638"/>
                  <a:ext cx="468313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8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0"/>
                        <a:pt x="120" y="47"/>
                        <a:pt x="79" y="47"/>
                      </a:cubicBezTo>
                      <a:cubicBezTo>
                        <a:pt x="39" y="47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9" name="Freeform 78"/>
                <p:cNvSpPr>
                  <a:spLocks/>
                </p:cNvSpPr>
                <p:nvPr/>
              </p:nvSpPr>
              <p:spPr bwMode="auto">
                <a:xfrm>
                  <a:off x="9755188" y="3748088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8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0" name="Freeform 79"/>
                <p:cNvSpPr>
                  <a:spLocks/>
                </p:cNvSpPr>
                <p:nvPr/>
              </p:nvSpPr>
              <p:spPr bwMode="auto">
                <a:xfrm>
                  <a:off x="9755188" y="3748088"/>
                  <a:ext cx="468313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8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9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1" name="Freeform 80"/>
                <p:cNvSpPr>
                  <a:spLocks/>
                </p:cNvSpPr>
                <p:nvPr/>
              </p:nvSpPr>
              <p:spPr bwMode="auto">
                <a:xfrm>
                  <a:off x="9755188" y="3656013"/>
                  <a:ext cx="468313" cy="141288"/>
                </a:xfrm>
                <a:custGeom>
                  <a:avLst/>
                  <a:gdLst>
                    <a:gd name="T0" fmla="*/ 0 w 158"/>
                    <a:gd name="T1" fmla="*/ 0 h 48"/>
                    <a:gd name="T2" fmla="*/ 158 w 158"/>
                    <a:gd name="T3" fmla="*/ 0 h 48"/>
                    <a:gd name="T4" fmla="*/ 158 w 158"/>
                    <a:gd name="T5" fmla="*/ 31 h 48"/>
                    <a:gd name="T6" fmla="*/ 158 w 158"/>
                    <a:gd name="T7" fmla="*/ 31 h 48"/>
                    <a:gd name="T8" fmla="*/ 158 w 158"/>
                    <a:gd name="T9" fmla="*/ 31 h 48"/>
                    <a:gd name="T10" fmla="*/ 158 w 158"/>
                    <a:gd name="T11" fmla="*/ 33 h 48"/>
                    <a:gd name="T12" fmla="*/ 158 w 158"/>
                    <a:gd name="T13" fmla="*/ 33 h 48"/>
                    <a:gd name="T14" fmla="*/ 79 w 158"/>
                    <a:gd name="T15" fmla="*/ 48 h 48"/>
                    <a:gd name="T16" fmla="*/ 1 w 158"/>
                    <a:gd name="T17" fmla="*/ 33 h 48"/>
                    <a:gd name="T18" fmla="*/ 0 w 158"/>
                    <a:gd name="T19" fmla="*/ 33 h 48"/>
                    <a:gd name="T20" fmla="*/ 0 w 158"/>
                    <a:gd name="T21" fmla="*/ 31 h 48"/>
                    <a:gd name="T22" fmla="*/ 0 w 158"/>
                    <a:gd name="T2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8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53" y="41"/>
                        <a:pt x="120" y="48"/>
                        <a:pt x="79" y="48"/>
                      </a:cubicBezTo>
                      <a:cubicBezTo>
                        <a:pt x="39" y="48"/>
                        <a:pt x="5" y="41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2" name="Freeform 81"/>
                <p:cNvSpPr>
                  <a:spLocks/>
                </p:cNvSpPr>
                <p:nvPr/>
              </p:nvSpPr>
              <p:spPr bwMode="auto">
                <a:xfrm>
                  <a:off x="9755188" y="3656013"/>
                  <a:ext cx="468313" cy="141288"/>
                </a:xfrm>
                <a:custGeom>
                  <a:avLst/>
                  <a:gdLst>
                    <a:gd name="T0" fmla="*/ 0 w 158"/>
                    <a:gd name="T1" fmla="*/ 0 h 48"/>
                    <a:gd name="T2" fmla="*/ 158 w 158"/>
                    <a:gd name="T3" fmla="*/ 0 h 48"/>
                    <a:gd name="T4" fmla="*/ 158 w 158"/>
                    <a:gd name="T5" fmla="*/ 31 h 48"/>
                    <a:gd name="T6" fmla="*/ 158 w 158"/>
                    <a:gd name="T7" fmla="*/ 31 h 48"/>
                    <a:gd name="T8" fmla="*/ 158 w 158"/>
                    <a:gd name="T9" fmla="*/ 31 h 48"/>
                    <a:gd name="T10" fmla="*/ 158 w 158"/>
                    <a:gd name="T11" fmla="*/ 33 h 48"/>
                    <a:gd name="T12" fmla="*/ 158 w 158"/>
                    <a:gd name="T13" fmla="*/ 33 h 48"/>
                    <a:gd name="T14" fmla="*/ 79 w 158"/>
                    <a:gd name="T15" fmla="*/ 48 h 48"/>
                    <a:gd name="T16" fmla="*/ 1 w 158"/>
                    <a:gd name="T17" fmla="*/ 33 h 48"/>
                    <a:gd name="T18" fmla="*/ 0 w 158"/>
                    <a:gd name="T19" fmla="*/ 33 h 48"/>
                    <a:gd name="T20" fmla="*/ 0 w 158"/>
                    <a:gd name="T21" fmla="*/ 31 h 48"/>
                    <a:gd name="T22" fmla="*/ 0 w 158"/>
                    <a:gd name="T2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8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53" y="41"/>
                        <a:pt x="120" y="48"/>
                        <a:pt x="79" y="48"/>
                      </a:cubicBezTo>
                      <a:cubicBezTo>
                        <a:pt x="39" y="48"/>
                        <a:pt x="5" y="41"/>
                        <a:pt x="1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3" name="Freeform 90"/>
                <p:cNvSpPr>
                  <a:spLocks/>
                </p:cNvSpPr>
                <p:nvPr/>
              </p:nvSpPr>
              <p:spPr bwMode="auto">
                <a:xfrm>
                  <a:off x="9428163" y="4260850"/>
                  <a:ext cx="469900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7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8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4" name="Freeform 91"/>
                <p:cNvSpPr>
                  <a:spLocks/>
                </p:cNvSpPr>
                <p:nvPr/>
              </p:nvSpPr>
              <p:spPr bwMode="auto">
                <a:xfrm>
                  <a:off x="9428163" y="4260850"/>
                  <a:ext cx="469900" cy="136525"/>
                </a:xfrm>
                <a:custGeom>
                  <a:avLst/>
                  <a:gdLst>
                    <a:gd name="T0" fmla="*/ 0 w 158"/>
                    <a:gd name="T1" fmla="*/ 0 h 46"/>
                    <a:gd name="T2" fmla="*/ 158 w 158"/>
                    <a:gd name="T3" fmla="*/ 0 h 46"/>
                    <a:gd name="T4" fmla="*/ 158 w 158"/>
                    <a:gd name="T5" fmla="*/ 30 h 46"/>
                    <a:gd name="T6" fmla="*/ 158 w 158"/>
                    <a:gd name="T7" fmla="*/ 30 h 46"/>
                    <a:gd name="T8" fmla="*/ 158 w 158"/>
                    <a:gd name="T9" fmla="*/ 30 h 46"/>
                    <a:gd name="T10" fmla="*/ 158 w 158"/>
                    <a:gd name="T11" fmla="*/ 32 h 46"/>
                    <a:gd name="T12" fmla="*/ 157 w 158"/>
                    <a:gd name="T13" fmla="*/ 32 h 46"/>
                    <a:gd name="T14" fmla="*/ 79 w 158"/>
                    <a:gd name="T15" fmla="*/ 46 h 46"/>
                    <a:gd name="T16" fmla="*/ 1 w 158"/>
                    <a:gd name="T17" fmla="*/ 32 h 46"/>
                    <a:gd name="T18" fmla="*/ 0 w 158"/>
                    <a:gd name="T19" fmla="*/ 32 h 46"/>
                    <a:gd name="T20" fmla="*/ 0 w 158"/>
                    <a:gd name="T21" fmla="*/ 30 h 46"/>
                    <a:gd name="T22" fmla="*/ 0 w 158"/>
                    <a:gd name="T2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6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0"/>
                        <a:pt x="120" y="46"/>
                        <a:pt x="79" y="46"/>
                      </a:cubicBezTo>
                      <a:cubicBezTo>
                        <a:pt x="38" y="46"/>
                        <a:pt x="5" y="40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5" name="Freeform 92"/>
                <p:cNvSpPr>
                  <a:spLocks/>
                </p:cNvSpPr>
                <p:nvPr/>
              </p:nvSpPr>
              <p:spPr bwMode="auto">
                <a:xfrm>
                  <a:off x="9428163" y="4168775"/>
                  <a:ext cx="469900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7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1"/>
                        <a:pt x="120" y="47"/>
                        <a:pt x="79" y="47"/>
                      </a:cubicBezTo>
                      <a:cubicBezTo>
                        <a:pt x="38" y="47"/>
                        <a:pt x="5" y="41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6" name="Freeform 93"/>
                <p:cNvSpPr>
                  <a:spLocks/>
                </p:cNvSpPr>
                <p:nvPr/>
              </p:nvSpPr>
              <p:spPr bwMode="auto">
                <a:xfrm>
                  <a:off x="9428163" y="4168775"/>
                  <a:ext cx="469900" cy="139700"/>
                </a:xfrm>
                <a:custGeom>
                  <a:avLst/>
                  <a:gdLst>
                    <a:gd name="T0" fmla="*/ 0 w 158"/>
                    <a:gd name="T1" fmla="*/ 0 h 47"/>
                    <a:gd name="T2" fmla="*/ 158 w 158"/>
                    <a:gd name="T3" fmla="*/ 0 h 47"/>
                    <a:gd name="T4" fmla="*/ 158 w 158"/>
                    <a:gd name="T5" fmla="*/ 31 h 47"/>
                    <a:gd name="T6" fmla="*/ 158 w 158"/>
                    <a:gd name="T7" fmla="*/ 31 h 47"/>
                    <a:gd name="T8" fmla="*/ 158 w 158"/>
                    <a:gd name="T9" fmla="*/ 31 h 47"/>
                    <a:gd name="T10" fmla="*/ 158 w 158"/>
                    <a:gd name="T11" fmla="*/ 32 h 47"/>
                    <a:gd name="T12" fmla="*/ 157 w 158"/>
                    <a:gd name="T13" fmla="*/ 32 h 47"/>
                    <a:gd name="T14" fmla="*/ 79 w 158"/>
                    <a:gd name="T15" fmla="*/ 47 h 47"/>
                    <a:gd name="T16" fmla="*/ 1 w 158"/>
                    <a:gd name="T17" fmla="*/ 32 h 47"/>
                    <a:gd name="T18" fmla="*/ 0 w 158"/>
                    <a:gd name="T19" fmla="*/ 32 h 47"/>
                    <a:gd name="T20" fmla="*/ 0 w 158"/>
                    <a:gd name="T21" fmla="*/ 31 h 47"/>
                    <a:gd name="T22" fmla="*/ 0 w 158"/>
                    <a:gd name="T2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8" h="47">
                      <a:moveTo>
                        <a:pt x="0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8" y="32"/>
                        <a:pt x="158" y="32"/>
                        <a:pt x="158" y="32"/>
                      </a:cubicBezTo>
                      <a:cubicBezTo>
                        <a:pt x="157" y="32"/>
                        <a:pt x="157" y="32"/>
                        <a:pt x="157" y="32"/>
                      </a:cubicBezTo>
                      <a:cubicBezTo>
                        <a:pt x="153" y="41"/>
                        <a:pt x="120" y="47"/>
                        <a:pt x="79" y="47"/>
                      </a:cubicBezTo>
                      <a:cubicBezTo>
                        <a:pt x="38" y="47"/>
                        <a:pt x="5" y="41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7" name="Oval 94"/>
                <p:cNvSpPr>
                  <a:spLocks noChangeArrowheads="1"/>
                </p:cNvSpPr>
                <p:nvPr/>
              </p:nvSpPr>
              <p:spPr bwMode="auto">
                <a:xfrm>
                  <a:off x="9428163" y="4121150"/>
                  <a:ext cx="469900" cy="92075"/>
                </a:xfrm>
                <a:prstGeom prst="ellipse">
                  <a:avLst/>
                </a:pr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8" name="Oval 95"/>
                <p:cNvSpPr>
                  <a:spLocks noChangeArrowheads="1"/>
                </p:cNvSpPr>
                <p:nvPr/>
              </p:nvSpPr>
              <p:spPr bwMode="auto">
                <a:xfrm>
                  <a:off x="9428163" y="4121150"/>
                  <a:ext cx="469900" cy="92075"/>
                </a:xfrm>
                <a:prstGeom prst="ellipse">
                  <a:avLst/>
                </a:pr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9" name="Oval 96"/>
                <p:cNvSpPr>
                  <a:spLocks noChangeArrowheads="1"/>
                </p:cNvSpPr>
                <p:nvPr/>
              </p:nvSpPr>
              <p:spPr bwMode="auto">
                <a:xfrm>
                  <a:off x="9428163" y="4121150"/>
                  <a:ext cx="469900" cy="92075"/>
                </a:xfrm>
                <a:prstGeom prst="ellipse">
                  <a:avLst/>
                </a:pr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0" name="Oval 97"/>
                <p:cNvSpPr>
                  <a:spLocks noChangeArrowheads="1"/>
                </p:cNvSpPr>
                <p:nvPr/>
              </p:nvSpPr>
              <p:spPr bwMode="auto">
                <a:xfrm>
                  <a:off x="9428163" y="4121150"/>
                  <a:ext cx="469900" cy="92075"/>
                </a:xfrm>
                <a:prstGeom prst="ellipse">
                  <a:avLst/>
                </a:prstGeom>
                <a:grpFill/>
                <a:ln w="9525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6941" name="Freeform 11"/>
              <p:cNvSpPr>
                <a:spLocks/>
              </p:cNvSpPr>
              <p:nvPr/>
            </p:nvSpPr>
            <p:spPr bwMode="auto">
              <a:xfrm>
                <a:off x="2135515" y="3597105"/>
                <a:ext cx="1391898" cy="940169"/>
              </a:xfrm>
              <a:custGeom>
                <a:avLst/>
                <a:gdLst>
                  <a:gd name="T0" fmla="*/ 40938 w 578"/>
                  <a:gd name="T1" fmla="*/ 602672 h 390"/>
                  <a:gd name="T2" fmla="*/ 9633 w 578"/>
                  <a:gd name="T3" fmla="*/ 455620 h 390"/>
                  <a:gd name="T4" fmla="*/ 199875 w 578"/>
                  <a:gd name="T5" fmla="*/ 260354 h 390"/>
                  <a:gd name="T6" fmla="*/ 785050 w 578"/>
                  <a:gd name="T7" fmla="*/ 120534 h 390"/>
                  <a:gd name="T8" fmla="*/ 1037903 w 578"/>
                  <a:gd name="T9" fmla="*/ 21696 h 390"/>
                  <a:gd name="T10" fmla="*/ 1252227 w 578"/>
                  <a:gd name="T11" fmla="*/ 84374 h 390"/>
                  <a:gd name="T12" fmla="*/ 1391898 w 578"/>
                  <a:gd name="T13" fmla="*/ 60267 h 390"/>
                  <a:gd name="T14" fmla="*/ 1245002 w 578"/>
                  <a:gd name="T15" fmla="*/ 134999 h 390"/>
                  <a:gd name="T16" fmla="*/ 1242594 w 578"/>
                  <a:gd name="T17" fmla="*/ 151873 h 390"/>
                  <a:gd name="T18" fmla="*/ 1283532 w 578"/>
                  <a:gd name="T19" fmla="*/ 178391 h 390"/>
                  <a:gd name="T20" fmla="*/ 1218513 w 578"/>
                  <a:gd name="T21" fmla="*/ 190445 h 390"/>
                  <a:gd name="T22" fmla="*/ 1182391 w 578"/>
                  <a:gd name="T23" fmla="*/ 257944 h 390"/>
                  <a:gd name="T24" fmla="*/ 1158309 w 578"/>
                  <a:gd name="T25" fmla="*/ 339907 h 390"/>
                  <a:gd name="T26" fmla="*/ 1078841 w 578"/>
                  <a:gd name="T27" fmla="*/ 380889 h 390"/>
                  <a:gd name="T28" fmla="*/ 1021046 w 578"/>
                  <a:gd name="T29" fmla="*/ 482138 h 390"/>
                  <a:gd name="T30" fmla="*/ 992149 w 578"/>
                  <a:gd name="T31" fmla="*/ 626779 h 390"/>
                  <a:gd name="T32" fmla="*/ 917497 w 578"/>
                  <a:gd name="T33" fmla="*/ 735260 h 390"/>
                  <a:gd name="T34" fmla="*/ 915089 w 578"/>
                  <a:gd name="T35" fmla="*/ 838920 h 390"/>
                  <a:gd name="T36" fmla="*/ 924721 w 578"/>
                  <a:gd name="T37" fmla="*/ 882312 h 390"/>
                  <a:gd name="T38" fmla="*/ 924721 w 578"/>
                  <a:gd name="T39" fmla="*/ 891955 h 390"/>
                  <a:gd name="T40" fmla="*/ 854885 w 578"/>
                  <a:gd name="T41" fmla="*/ 891955 h 390"/>
                  <a:gd name="T42" fmla="*/ 857294 w 578"/>
                  <a:gd name="T43" fmla="*/ 863027 h 390"/>
                  <a:gd name="T44" fmla="*/ 833212 w 578"/>
                  <a:gd name="T45" fmla="*/ 812402 h 390"/>
                  <a:gd name="T46" fmla="*/ 792274 w 578"/>
                  <a:gd name="T47" fmla="*/ 756957 h 390"/>
                  <a:gd name="T48" fmla="*/ 785050 w 578"/>
                  <a:gd name="T49" fmla="*/ 928116 h 390"/>
                  <a:gd name="T50" fmla="*/ 794682 w 578"/>
                  <a:gd name="T51" fmla="*/ 940169 h 390"/>
                  <a:gd name="T52" fmla="*/ 722438 w 578"/>
                  <a:gd name="T53" fmla="*/ 940169 h 390"/>
                  <a:gd name="T54" fmla="*/ 698357 w 578"/>
                  <a:gd name="T55" fmla="*/ 911241 h 390"/>
                  <a:gd name="T56" fmla="*/ 609256 w 578"/>
                  <a:gd name="T57" fmla="*/ 713564 h 390"/>
                  <a:gd name="T58" fmla="*/ 378076 w 578"/>
                  <a:gd name="T59" fmla="*/ 662940 h 390"/>
                  <a:gd name="T60" fmla="*/ 351587 w 578"/>
                  <a:gd name="T61" fmla="*/ 699100 h 390"/>
                  <a:gd name="T62" fmla="*/ 390117 w 578"/>
                  <a:gd name="T63" fmla="*/ 800349 h 390"/>
                  <a:gd name="T64" fmla="*/ 414198 w 578"/>
                  <a:gd name="T65" fmla="*/ 863027 h 390"/>
                  <a:gd name="T66" fmla="*/ 339546 w 578"/>
                  <a:gd name="T67" fmla="*/ 860616 h 390"/>
                  <a:gd name="T68" fmla="*/ 344362 w 578"/>
                  <a:gd name="T69" fmla="*/ 843741 h 390"/>
                  <a:gd name="T70" fmla="*/ 317873 w 578"/>
                  <a:gd name="T71" fmla="*/ 800349 h 390"/>
                  <a:gd name="T72" fmla="*/ 274527 w 578"/>
                  <a:gd name="T73" fmla="*/ 749725 h 390"/>
                  <a:gd name="T74" fmla="*/ 267302 w 578"/>
                  <a:gd name="T75" fmla="*/ 747314 h 390"/>
                  <a:gd name="T76" fmla="*/ 240813 w 578"/>
                  <a:gd name="T77" fmla="*/ 672583 h 390"/>
                  <a:gd name="T78" fmla="*/ 192650 w 578"/>
                  <a:gd name="T79" fmla="*/ 737671 h 390"/>
                  <a:gd name="T80" fmla="*/ 197466 w 578"/>
                  <a:gd name="T81" fmla="*/ 817224 h 390"/>
                  <a:gd name="T82" fmla="*/ 238405 w 578"/>
                  <a:gd name="T83" fmla="*/ 887134 h 390"/>
                  <a:gd name="T84" fmla="*/ 134855 w 578"/>
                  <a:gd name="T85" fmla="*/ 889545 h 390"/>
                  <a:gd name="T86" fmla="*/ 142080 w 578"/>
                  <a:gd name="T87" fmla="*/ 807581 h 390"/>
                  <a:gd name="T88" fmla="*/ 110774 w 578"/>
                  <a:gd name="T89" fmla="*/ 687047 h 390"/>
                  <a:gd name="T90" fmla="*/ 60203 w 578"/>
                  <a:gd name="T91" fmla="*/ 542405 h 390"/>
                  <a:gd name="T92" fmla="*/ 60203 w 578"/>
                  <a:gd name="T93" fmla="*/ 595440 h 390"/>
                  <a:gd name="T94" fmla="*/ 72244 w 578"/>
                  <a:gd name="T95" fmla="*/ 682225 h 390"/>
                  <a:gd name="T96" fmla="*/ 31306 w 578"/>
                  <a:gd name="T97" fmla="*/ 643654 h 390"/>
                  <a:gd name="T98" fmla="*/ 40938 w 578"/>
                  <a:gd name="T99" fmla="*/ 602672 h 3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8"/>
                  <a:gd name="T151" fmla="*/ 0 h 390"/>
                  <a:gd name="T152" fmla="*/ 578 w 578"/>
                  <a:gd name="T153" fmla="*/ 390 h 3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8" h="390">
                    <a:moveTo>
                      <a:pt x="17" y="250"/>
                    </a:moveTo>
                    <a:cubicBezTo>
                      <a:pt x="18" y="230"/>
                      <a:pt x="6" y="204"/>
                      <a:pt x="4" y="189"/>
                    </a:cubicBezTo>
                    <a:cubicBezTo>
                      <a:pt x="3" y="171"/>
                      <a:pt x="0" y="105"/>
                      <a:pt x="83" y="108"/>
                    </a:cubicBezTo>
                    <a:cubicBezTo>
                      <a:pt x="131" y="109"/>
                      <a:pt x="185" y="122"/>
                      <a:pt x="326" y="50"/>
                    </a:cubicBezTo>
                    <a:cubicBezTo>
                      <a:pt x="353" y="32"/>
                      <a:pt x="381" y="0"/>
                      <a:pt x="431" y="9"/>
                    </a:cubicBezTo>
                    <a:cubicBezTo>
                      <a:pt x="454" y="9"/>
                      <a:pt x="521" y="6"/>
                      <a:pt x="520" y="35"/>
                    </a:cubicBezTo>
                    <a:cubicBezTo>
                      <a:pt x="540" y="34"/>
                      <a:pt x="573" y="31"/>
                      <a:pt x="578" y="25"/>
                    </a:cubicBezTo>
                    <a:cubicBezTo>
                      <a:pt x="570" y="42"/>
                      <a:pt x="525" y="63"/>
                      <a:pt x="517" y="56"/>
                    </a:cubicBezTo>
                    <a:cubicBezTo>
                      <a:pt x="517" y="59"/>
                      <a:pt x="516" y="63"/>
                      <a:pt x="516" y="63"/>
                    </a:cubicBezTo>
                    <a:cubicBezTo>
                      <a:pt x="523" y="65"/>
                      <a:pt x="531" y="72"/>
                      <a:pt x="533" y="74"/>
                    </a:cubicBezTo>
                    <a:cubicBezTo>
                      <a:pt x="534" y="77"/>
                      <a:pt x="506" y="79"/>
                      <a:pt x="506" y="79"/>
                    </a:cubicBezTo>
                    <a:cubicBezTo>
                      <a:pt x="505" y="91"/>
                      <a:pt x="496" y="103"/>
                      <a:pt x="491" y="107"/>
                    </a:cubicBezTo>
                    <a:cubicBezTo>
                      <a:pt x="485" y="118"/>
                      <a:pt x="480" y="133"/>
                      <a:pt x="481" y="141"/>
                    </a:cubicBezTo>
                    <a:cubicBezTo>
                      <a:pt x="483" y="149"/>
                      <a:pt x="467" y="162"/>
                      <a:pt x="448" y="158"/>
                    </a:cubicBezTo>
                    <a:cubicBezTo>
                      <a:pt x="438" y="170"/>
                      <a:pt x="446" y="173"/>
                      <a:pt x="424" y="200"/>
                    </a:cubicBezTo>
                    <a:cubicBezTo>
                      <a:pt x="415" y="220"/>
                      <a:pt x="409" y="254"/>
                      <a:pt x="412" y="260"/>
                    </a:cubicBezTo>
                    <a:cubicBezTo>
                      <a:pt x="407" y="276"/>
                      <a:pt x="386" y="301"/>
                      <a:pt x="381" y="305"/>
                    </a:cubicBezTo>
                    <a:cubicBezTo>
                      <a:pt x="376" y="312"/>
                      <a:pt x="368" y="327"/>
                      <a:pt x="380" y="348"/>
                    </a:cubicBezTo>
                    <a:cubicBezTo>
                      <a:pt x="389" y="356"/>
                      <a:pt x="384" y="351"/>
                      <a:pt x="384" y="366"/>
                    </a:cubicBezTo>
                    <a:cubicBezTo>
                      <a:pt x="384" y="370"/>
                      <a:pt x="384" y="370"/>
                      <a:pt x="384" y="370"/>
                    </a:cubicBezTo>
                    <a:cubicBezTo>
                      <a:pt x="355" y="370"/>
                      <a:pt x="355" y="370"/>
                      <a:pt x="355" y="370"/>
                    </a:cubicBezTo>
                    <a:cubicBezTo>
                      <a:pt x="356" y="358"/>
                      <a:pt x="356" y="358"/>
                      <a:pt x="356" y="358"/>
                    </a:cubicBezTo>
                    <a:cubicBezTo>
                      <a:pt x="352" y="358"/>
                      <a:pt x="350" y="363"/>
                      <a:pt x="346" y="337"/>
                    </a:cubicBezTo>
                    <a:cubicBezTo>
                      <a:pt x="343" y="328"/>
                      <a:pt x="334" y="310"/>
                      <a:pt x="329" y="314"/>
                    </a:cubicBezTo>
                    <a:cubicBezTo>
                      <a:pt x="322" y="318"/>
                      <a:pt x="305" y="323"/>
                      <a:pt x="326" y="385"/>
                    </a:cubicBezTo>
                    <a:cubicBezTo>
                      <a:pt x="330" y="390"/>
                      <a:pt x="330" y="390"/>
                      <a:pt x="330" y="390"/>
                    </a:cubicBezTo>
                    <a:cubicBezTo>
                      <a:pt x="324" y="390"/>
                      <a:pt x="300" y="390"/>
                      <a:pt x="300" y="390"/>
                    </a:cubicBezTo>
                    <a:cubicBezTo>
                      <a:pt x="300" y="390"/>
                      <a:pt x="292" y="376"/>
                      <a:pt x="290" y="378"/>
                    </a:cubicBezTo>
                    <a:cubicBezTo>
                      <a:pt x="287" y="379"/>
                      <a:pt x="286" y="295"/>
                      <a:pt x="253" y="296"/>
                    </a:cubicBezTo>
                    <a:cubicBezTo>
                      <a:pt x="242" y="295"/>
                      <a:pt x="193" y="304"/>
                      <a:pt x="157" y="275"/>
                    </a:cubicBezTo>
                    <a:cubicBezTo>
                      <a:pt x="151" y="274"/>
                      <a:pt x="145" y="275"/>
                      <a:pt x="146" y="290"/>
                    </a:cubicBezTo>
                    <a:cubicBezTo>
                      <a:pt x="146" y="298"/>
                      <a:pt x="143" y="312"/>
                      <a:pt x="162" y="332"/>
                    </a:cubicBezTo>
                    <a:cubicBezTo>
                      <a:pt x="180" y="352"/>
                      <a:pt x="172" y="358"/>
                      <a:pt x="172" y="358"/>
                    </a:cubicBezTo>
                    <a:cubicBezTo>
                      <a:pt x="166" y="357"/>
                      <a:pt x="141" y="357"/>
                      <a:pt x="141" y="357"/>
                    </a:cubicBezTo>
                    <a:cubicBezTo>
                      <a:pt x="143" y="350"/>
                      <a:pt x="143" y="350"/>
                      <a:pt x="143" y="350"/>
                    </a:cubicBezTo>
                    <a:cubicBezTo>
                      <a:pt x="143" y="350"/>
                      <a:pt x="132" y="350"/>
                      <a:pt x="132" y="332"/>
                    </a:cubicBezTo>
                    <a:cubicBezTo>
                      <a:pt x="128" y="325"/>
                      <a:pt x="118" y="312"/>
                      <a:pt x="114" y="311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10" y="309"/>
                      <a:pt x="101" y="305"/>
                      <a:pt x="100" y="279"/>
                    </a:cubicBezTo>
                    <a:cubicBezTo>
                      <a:pt x="91" y="285"/>
                      <a:pt x="80" y="306"/>
                      <a:pt x="80" y="306"/>
                    </a:cubicBezTo>
                    <a:cubicBezTo>
                      <a:pt x="81" y="311"/>
                      <a:pt x="81" y="332"/>
                      <a:pt x="82" y="339"/>
                    </a:cubicBezTo>
                    <a:cubicBezTo>
                      <a:pt x="88" y="346"/>
                      <a:pt x="99" y="368"/>
                      <a:pt x="99" y="368"/>
                    </a:cubicBezTo>
                    <a:cubicBezTo>
                      <a:pt x="92" y="369"/>
                      <a:pt x="56" y="369"/>
                      <a:pt x="56" y="369"/>
                    </a:cubicBezTo>
                    <a:cubicBezTo>
                      <a:pt x="55" y="361"/>
                      <a:pt x="59" y="335"/>
                      <a:pt x="59" y="335"/>
                    </a:cubicBezTo>
                    <a:cubicBezTo>
                      <a:pt x="59" y="335"/>
                      <a:pt x="41" y="314"/>
                      <a:pt x="46" y="285"/>
                    </a:cubicBezTo>
                    <a:cubicBezTo>
                      <a:pt x="45" y="270"/>
                      <a:pt x="28" y="211"/>
                      <a:pt x="25" y="225"/>
                    </a:cubicBezTo>
                    <a:cubicBezTo>
                      <a:pt x="24" y="230"/>
                      <a:pt x="25" y="247"/>
                      <a:pt x="25" y="247"/>
                    </a:cubicBezTo>
                    <a:cubicBezTo>
                      <a:pt x="25" y="247"/>
                      <a:pt x="39" y="276"/>
                      <a:pt x="30" y="283"/>
                    </a:cubicBezTo>
                    <a:cubicBezTo>
                      <a:pt x="21" y="289"/>
                      <a:pt x="12" y="287"/>
                      <a:pt x="13" y="267"/>
                    </a:cubicBezTo>
                    <a:cubicBezTo>
                      <a:pt x="14" y="250"/>
                      <a:pt x="17" y="250"/>
                      <a:pt x="17" y="25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5827077" y="3655391"/>
              <a:ext cx="2660705" cy="41722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Power &amp; Utilities</a:t>
              </a:r>
              <a:endParaRPr lang="en-I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6894" name="TextBox 141"/>
            <p:cNvSpPr txBox="1">
              <a:spLocks noChangeArrowheads="1"/>
            </p:cNvSpPr>
            <p:nvPr/>
          </p:nvSpPr>
          <p:spPr bwMode="auto">
            <a:xfrm>
              <a:off x="6025084" y="4059753"/>
              <a:ext cx="2773339" cy="984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 dirty="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Smart Meter, Smart Grid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 dirty="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Facilities Management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 dirty="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Equipment </a:t>
              </a:r>
              <a:br>
                <a:rPr lang="en-IN" altLang="en-US" sz="1400" dirty="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</a:br>
              <a:r>
                <a:rPr lang="en-IN" altLang="en-US" sz="1400" dirty="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management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8635422" y="3642397"/>
              <a:ext cx="2554340" cy="41722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Automotive</a:t>
              </a:r>
              <a:endParaRPr lang="en-I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6896" name="TextBox 143"/>
            <p:cNvSpPr txBox="1">
              <a:spLocks noChangeArrowheads="1"/>
            </p:cNvSpPr>
            <p:nvPr/>
          </p:nvSpPr>
          <p:spPr bwMode="auto">
            <a:xfrm>
              <a:off x="9147251" y="4096636"/>
              <a:ext cx="2833548" cy="123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0429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Infotainment and positioning services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In-car emergency systems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r>
                <a:rPr lang="en-IN" altLang="en-US" sz="1400">
                  <a:solidFill>
                    <a:srgbClr val="336699"/>
                  </a:solidFill>
                  <a:cs typeface="Arial" pitchFamily="34" charset="0"/>
                  <a:sym typeface="Arial" pitchFamily="34" charset="0"/>
                </a:rPr>
                <a:t>Remote diagnostics</a:t>
              </a:r>
            </a:p>
            <a:p>
              <a:pPr fontAlgn="base">
                <a:spcBef>
                  <a:spcPct val="0"/>
                </a:spcBef>
                <a:spcAft>
                  <a:spcPts val="463"/>
                </a:spcAft>
                <a:buSzPct val="70000"/>
                <a:buFont typeface="Arial" pitchFamily="34" charset="0"/>
                <a:buChar char="►"/>
              </a:pPr>
              <a:endParaRPr lang="en-IN" altLang="en-US" sz="1400">
                <a:solidFill>
                  <a:srgbClr val="336699"/>
                </a:solidFill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36897" name="Group 168"/>
            <p:cNvGrpSpPr>
              <a:grpSpLocks/>
            </p:cNvGrpSpPr>
            <p:nvPr/>
          </p:nvGrpSpPr>
          <p:grpSpPr bwMode="auto">
            <a:xfrm>
              <a:off x="8074356" y="4313983"/>
              <a:ext cx="885950" cy="773164"/>
              <a:chOff x="8163256" y="4501527"/>
              <a:chExt cx="885950" cy="702876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8184561" y="5007878"/>
                <a:ext cx="769954" cy="18636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2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17"/>
              <p:cNvSpPr>
                <a:spLocks noEditPoints="1"/>
              </p:cNvSpPr>
              <p:nvPr/>
            </p:nvSpPr>
            <p:spPr bwMode="auto">
              <a:xfrm>
                <a:off x="8163924" y="4501278"/>
                <a:ext cx="885843" cy="703465"/>
              </a:xfrm>
              <a:custGeom>
                <a:avLst/>
                <a:gdLst>
                  <a:gd name="T0" fmla="*/ 261 w 319"/>
                  <a:gd name="T1" fmla="*/ 0 h 288"/>
                  <a:gd name="T2" fmla="*/ 165 w 319"/>
                  <a:gd name="T3" fmla="*/ 48 h 288"/>
                  <a:gd name="T4" fmla="*/ 56 w 319"/>
                  <a:gd name="T5" fmla="*/ 48 h 288"/>
                  <a:gd name="T6" fmla="*/ 152 w 319"/>
                  <a:gd name="T7" fmla="*/ 0 h 288"/>
                  <a:gd name="T8" fmla="*/ 56 w 319"/>
                  <a:gd name="T9" fmla="*/ 48 h 288"/>
                  <a:gd name="T10" fmla="*/ 319 w 319"/>
                  <a:gd name="T11" fmla="*/ 288 h 288"/>
                  <a:gd name="T12" fmla="*/ 0 w 319"/>
                  <a:gd name="T13" fmla="*/ 260 h 288"/>
                  <a:gd name="T14" fmla="*/ 9 w 319"/>
                  <a:gd name="T15" fmla="*/ 183 h 288"/>
                  <a:gd name="T16" fmla="*/ 35 w 319"/>
                  <a:gd name="T17" fmla="*/ 71 h 288"/>
                  <a:gd name="T18" fmla="*/ 31 w 319"/>
                  <a:gd name="T19" fmla="*/ 56 h 288"/>
                  <a:gd name="T20" fmla="*/ 89 w 319"/>
                  <a:gd name="T21" fmla="*/ 71 h 288"/>
                  <a:gd name="T22" fmla="*/ 95 w 319"/>
                  <a:gd name="T23" fmla="*/ 183 h 288"/>
                  <a:gd name="T24" fmla="*/ 143 w 319"/>
                  <a:gd name="T25" fmla="*/ 71 h 288"/>
                  <a:gd name="T26" fmla="*/ 140 w 319"/>
                  <a:gd name="T27" fmla="*/ 56 h 288"/>
                  <a:gd name="T28" fmla="*/ 198 w 319"/>
                  <a:gd name="T29" fmla="*/ 71 h 288"/>
                  <a:gd name="T30" fmla="*/ 202 w 319"/>
                  <a:gd name="T31" fmla="*/ 183 h 288"/>
                  <a:gd name="T32" fmla="*/ 311 w 319"/>
                  <a:gd name="T33" fmla="*/ 260 h 288"/>
                  <a:gd name="T34" fmla="*/ 46 w 319"/>
                  <a:gd name="T35" fmla="*/ 203 h 288"/>
                  <a:gd name="T36" fmla="*/ 31 w 319"/>
                  <a:gd name="T37" fmla="*/ 225 h 288"/>
                  <a:gd name="T38" fmla="*/ 46 w 319"/>
                  <a:gd name="T39" fmla="*/ 203 h 288"/>
                  <a:gd name="T40" fmla="*/ 64 w 319"/>
                  <a:gd name="T41" fmla="*/ 203 h 288"/>
                  <a:gd name="T42" fmla="*/ 80 w 319"/>
                  <a:gd name="T43" fmla="*/ 225 h 288"/>
                  <a:gd name="T44" fmla="*/ 114 w 319"/>
                  <a:gd name="T45" fmla="*/ 203 h 288"/>
                  <a:gd name="T46" fmla="*/ 99 w 319"/>
                  <a:gd name="T47" fmla="*/ 225 h 288"/>
                  <a:gd name="T48" fmla="*/ 114 w 319"/>
                  <a:gd name="T49" fmla="*/ 203 h 288"/>
                  <a:gd name="T50" fmla="*/ 132 w 319"/>
                  <a:gd name="T51" fmla="*/ 203 h 288"/>
                  <a:gd name="T52" fmla="*/ 147 w 319"/>
                  <a:gd name="T53" fmla="*/ 225 h 288"/>
                  <a:gd name="T54" fmla="*/ 182 w 319"/>
                  <a:gd name="T55" fmla="*/ 203 h 288"/>
                  <a:gd name="T56" fmla="*/ 167 w 319"/>
                  <a:gd name="T57" fmla="*/ 225 h 288"/>
                  <a:gd name="T58" fmla="*/ 182 w 319"/>
                  <a:gd name="T59" fmla="*/ 203 h 288"/>
                  <a:gd name="T60" fmla="*/ 202 w 319"/>
                  <a:gd name="T61" fmla="*/ 203 h 288"/>
                  <a:gd name="T62" fmla="*/ 218 w 319"/>
                  <a:gd name="T63" fmla="*/ 225 h 288"/>
                  <a:gd name="T64" fmla="*/ 252 w 319"/>
                  <a:gd name="T65" fmla="*/ 203 h 288"/>
                  <a:gd name="T66" fmla="*/ 236 w 319"/>
                  <a:gd name="T67" fmla="*/ 225 h 288"/>
                  <a:gd name="T68" fmla="*/ 252 w 319"/>
                  <a:gd name="T69" fmla="*/ 203 h 288"/>
                  <a:gd name="T70" fmla="*/ 272 w 319"/>
                  <a:gd name="T71" fmla="*/ 203 h 288"/>
                  <a:gd name="T72" fmla="*/ 288 w 319"/>
                  <a:gd name="T73" fmla="*/ 225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9" h="288">
                    <a:moveTo>
                      <a:pt x="207" y="15"/>
                    </a:moveTo>
                    <a:cubicBezTo>
                      <a:pt x="223" y="15"/>
                      <a:pt x="242" y="18"/>
                      <a:pt x="261" y="0"/>
                    </a:cubicBezTo>
                    <a:cubicBezTo>
                      <a:pt x="258" y="9"/>
                      <a:pt x="243" y="39"/>
                      <a:pt x="205" y="36"/>
                    </a:cubicBezTo>
                    <a:cubicBezTo>
                      <a:pt x="199" y="34"/>
                      <a:pt x="174" y="30"/>
                      <a:pt x="165" y="48"/>
                    </a:cubicBezTo>
                    <a:cubicBezTo>
                      <a:pt x="161" y="56"/>
                      <a:pt x="165" y="14"/>
                      <a:pt x="207" y="15"/>
                    </a:cubicBezTo>
                    <a:close/>
                    <a:moveTo>
                      <a:pt x="56" y="48"/>
                    </a:moveTo>
                    <a:cubicBezTo>
                      <a:pt x="65" y="30"/>
                      <a:pt x="91" y="34"/>
                      <a:pt x="96" y="36"/>
                    </a:cubicBezTo>
                    <a:cubicBezTo>
                      <a:pt x="135" y="39"/>
                      <a:pt x="150" y="9"/>
                      <a:pt x="152" y="0"/>
                    </a:cubicBezTo>
                    <a:cubicBezTo>
                      <a:pt x="134" y="18"/>
                      <a:pt x="114" y="15"/>
                      <a:pt x="99" y="15"/>
                    </a:cubicBezTo>
                    <a:cubicBezTo>
                      <a:pt x="57" y="14"/>
                      <a:pt x="52" y="56"/>
                      <a:pt x="56" y="48"/>
                    </a:cubicBezTo>
                    <a:close/>
                    <a:moveTo>
                      <a:pt x="319" y="260"/>
                    </a:moveTo>
                    <a:cubicBezTo>
                      <a:pt x="319" y="288"/>
                      <a:pt x="319" y="288"/>
                      <a:pt x="319" y="288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9" y="260"/>
                      <a:pt x="9" y="260"/>
                      <a:pt x="9" y="260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25" y="183"/>
                      <a:pt x="25" y="183"/>
                      <a:pt x="25" y="183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95" y="183"/>
                      <a:pt x="95" y="183"/>
                      <a:pt x="95" y="183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0" y="71"/>
                      <a:pt x="140" y="71"/>
                      <a:pt x="140" y="71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98" y="56"/>
                      <a:pt x="198" y="56"/>
                      <a:pt x="198" y="56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193" y="71"/>
                      <a:pt x="193" y="71"/>
                      <a:pt x="193" y="71"/>
                    </a:cubicBezTo>
                    <a:cubicBezTo>
                      <a:pt x="202" y="183"/>
                      <a:pt x="202" y="183"/>
                      <a:pt x="202" y="183"/>
                    </a:cubicBezTo>
                    <a:cubicBezTo>
                      <a:pt x="311" y="183"/>
                      <a:pt x="311" y="183"/>
                      <a:pt x="311" y="183"/>
                    </a:cubicBezTo>
                    <a:cubicBezTo>
                      <a:pt x="311" y="260"/>
                      <a:pt x="311" y="260"/>
                      <a:pt x="311" y="260"/>
                    </a:cubicBezTo>
                    <a:lnTo>
                      <a:pt x="319" y="260"/>
                    </a:lnTo>
                    <a:close/>
                    <a:moveTo>
                      <a:pt x="46" y="203"/>
                    </a:moveTo>
                    <a:cubicBezTo>
                      <a:pt x="31" y="203"/>
                      <a:pt x="31" y="203"/>
                      <a:pt x="31" y="203"/>
                    </a:cubicBezTo>
                    <a:cubicBezTo>
                      <a:pt x="31" y="225"/>
                      <a:pt x="31" y="225"/>
                      <a:pt x="31" y="225"/>
                    </a:cubicBezTo>
                    <a:cubicBezTo>
                      <a:pt x="46" y="225"/>
                      <a:pt x="46" y="225"/>
                      <a:pt x="46" y="225"/>
                    </a:cubicBezTo>
                    <a:lnTo>
                      <a:pt x="46" y="203"/>
                    </a:lnTo>
                    <a:close/>
                    <a:moveTo>
                      <a:pt x="80" y="203"/>
                    </a:moveTo>
                    <a:cubicBezTo>
                      <a:pt x="64" y="203"/>
                      <a:pt x="64" y="203"/>
                      <a:pt x="64" y="203"/>
                    </a:cubicBezTo>
                    <a:cubicBezTo>
                      <a:pt x="64" y="225"/>
                      <a:pt x="64" y="225"/>
                      <a:pt x="64" y="225"/>
                    </a:cubicBezTo>
                    <a:cubicBezTo>
                      <a:pt x="80" y="225"/>
                      <a:pt x="80" y="225"/>
                      <a:pt x="80" y="225"/>
                    </a:cubicBezTo>
                    <a:lnTo>
                      <a:pt x="80" y="203"/>
                    </a:lnTo>
                    <a:close/>
                    <a:moveTo>
                      <a:pt x="114" y="203"/>
                    </a:moveTo>
                    <a:cubicBezTo>
                      <a:pt x="99" y="203"/>
                      <a:pt x="99" y="203"/>
                      <a:pt x="99" y="203"/>
                    </a:cubicBezTo>
                    <a:cubicBezTo>
                      <a:pt x="99" y="225"/>
                      <a:pt x="99" y="225"/>
                      <a:pt x="99" y="225"/>
                    </a:cubicBezTo>
                    <a:cubicBezTo>
                      <a:pt x="114" y="225"/>
                      <a:pt x="114" y="225"/>
                      <a:pt x="114" y="225"/>
                    </a:cubicBezTo>
                    <a:lnTo>
                      <a:pt x="114" y="203"/>
                    </a:lnTo>
                    <a:close/>
                    <a:moveTo>
                      <a:pt x="147" y="203"/>
                    </a:moveTo>
                    <a:cubicBezTo>
                      <a:pt x="132" y="203"/>
                      <a:pt x="132" y="203"/>
                      <a:pt x="132" y="203"/>
                    </a:cubicBezTo>
                    <a:cubicBezTo>
                      <a:pt x="132" y="225"/>
                      <a:pt x="132" y="225"/>
                      <a:pt x="132" y="225"/>
                    </a:cubicBezTo>
                    <a:cubicBezTo>
                      <a:pt x="147" y="225"/>
                      <a:pt x="147" y="225"/>
                      <a:pt x="147" y="225"/>
                    </a:cubicBezTo>
                    <a:lnTo>
                      <a:pt x="147" y="203"/>
                    </a:lnTo>
                    <a:close/>
                    <a:moveTo>
                      <a:pt x="182" y="203"/>
                    </a:moveTo>
                    <a:cubicBezTo>
                      <a:pt x="167" y="203"/>
                      <a:pt x="167" y="203"/>
                      <a:pt x="167" y="203"/>
                    </a:cubicBezTo>
                    <a:cubicBezTo>
                      <a:pt x="167" y="225"/>
                      <a:pt x="167" y="225"/>
                      <a:pt x="167" y="225"/>
                    </a:cubicBezTo>
                    <a:cubicBezTo>
                      <a:pt x="182" y="225"/>
                      <a:pt x="182" y="225"/>
                      <a:pt x="182" y="225"/>
                    </a:cubicBezTo>
                    <a:lnTo>
                      <a:pt x="182" y="203"/>
                    </a:lnTo>
                    <a:close/>
                    <a:moveTo>
                      <a:pt x="218" y="203"/>
                    </a:moveTo>
                    <a:cubicBezTo>
                      <a:pt x="202" y="203"/>
                      <a:pt x="202" y="203"/>
                      <a:pt x="202" y="203"/>
                    </a:cubicBezTo>
                    <a:cubicBezTo>
                      <a:pt x="202" y="225"/>
                      <a:pt x="202" y="225"/>
                      <a:pt x="202" y="225"/>
                    </a:cubicBezTo>
                    <a:cubicBezTo>
                      <a:pt x="218" y="225"/>
                      <a:pt x="218" y="225"/>
                      <a:pt x="218" y="225"/>
                    </a:cubicBezTo>
                    <a:lnTo>
                      <a:pt x="218" y="203"/>
                    </a:lnTo>
                    <a:close/>
                    <a:moveTo>
                      <a:pt x="252" y="203"/>
                    </a:moveTo>
                    <a:cubicBezTo>
                      <a:pt x="236" y="203"/>
                      <a:pt x="236" y="203"/>
                      <a:pt x="236" y="203"/>
                    </a:cubicBezTo>
                    <a:cubicBezTo>
                      <a:pt x="236" y="225"/>
                      <a:pt x="236" y="225"/>
                      <a:pt x="236" y="225"/>
                    </a:cubicBezTo>
                    <a:cubicBezTo>
                      <a:pt x="252" y="225"/>
                      <a:pt x="252" y="225"/>
                      <a:pt x="252" y="225"/>
                    </a:cubicBezTo>
                    <a:lnTo>
                      <a:pt x="252" y="203"/>
                    </a:lnTo>
                    <a:close/>
                    <a:moveTo>
                      <a:pt x="288" y="203"/>
                    </a:moveTo>
                    <a:cubicBezTo>
                      <a:pt x="272" y="203"/>
                      <a:pt x="272" y="203"/>
                      <a:pt x="272" y="203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88" y="225"/>
                      <a:pt x="288" y="225"/>
                      <a:pt x="288" y="225"/>
                    </a:cubicBezTo>
                    <a:lnTo>
                      <a:pt x="288" y="203"/>
                    </a:lnTo>
                    <a:close/>
                  </a:path>
                </a:pathLst>
              </a:custGeom>
              <a:solidFill>
                <a:schemeClr val="accent6"/>
              </a:solidFill>
              <a:ln w="14288" cap="flat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6898" name="Group 164"/>
            <p:cNvGrpSpPr>
              <a:grpSpLocks/>
            </p:cNvGrpSpPr>
            <p:nvPr/>
          </p:nvGrpSpPr>
          <p:grpSpPr bwMode="auto">
            <a:xfrm>
              <a:off x="10964693" y="3522901"/>
              <a:ext cx="966333" cy="701633"/>
              <a:chOff x="10736228" y="4580019"/>
              <a:chExt cx="1169263" cy="771796"/>
            </a:xfrm>
          </p:grpSpPr>
          <p:grpSp>
            <p:nvGrpSpPr>
              <p:cNvPr id="36922" name="Group 160"/>
              <p:cNvGrpSpPr>
                <a:grpSpLocks noChangeAspect="1"/>
              </p:cNvGrpSpPr>
              <p:nvPr/>
            </p:nvGrpSpPr>
            <p:grpSpPr bwMode="auto">
              <a:xfrm rot="-1391192">
                <a:off x="10736228" y="4600901"/>
                <a:ext cx="831127" cy="544512"/>
                <a:chOff x="3969" y="2905"/>
                <a:chExt cx="1447" cy="948"/>
              </a:xfrm>
            </p:grpSpPr>
            <p:sp>
              <p:nvSpPr>
                <p:cNvPr id="36930" name="AutoShape 15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969" y="2905"/>
                  <a:ext cx="1447" cy="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31" name="Freeform 161"/>
                <p:cNvSpPr>
                  <a:spLocks/>
                </p:cNvSpPr>
                <p:nvPr/>
              </p:nvSpPr>
              <p:spPr bwMode="auto">
                <a:xfrm>
                  <a:off x="3971" y="2896"/>
                  <a:ext cx="1479" cy="955"/>
                </a:xfrm>
                <a:custGeom>
                  <a:avLst/>
                  <a:gdLst>
                    <a:gd name="T0" fmla="*/ 1108 w 948"/>
                    <a:gd name="T1" fmla="*/ 184 h 611"/>
                    <a:gd name="T2" fmla="*/ 1055 w 948"/>
                    <a:gd name="T3" fmla="*/ 199 h 611"/>
                    <a:gd name="T4" fmla="*/ 443 w 948"/>
                    <a:gd name="T5" fmla="*/ 199 h 611"/>
                    <a:gd name="T6" fmla="*/ 384 w 948"/>
                    <a:gd name="T7" fmla="*/ 199 h 611"/>
                    <a:gd name="T8" fmla="*/ 337 w 948"/>
                    <a:gd name="T9" fmla="*/ 189 h 611"/>
                    <a:gd name="T10" fmla="*/ 398 w 948"/>
                    <a:gd name="T11" fmla="*/ 11 h 611"/>
                    <a:gd name="T12" fmla="*/ 282 w 948"/>
                    <a:gd name="T13" fmla="*/ 77 h 611"/>
                    <a:gd name="T14" fmla="*/ 164 w 948"/>
                    <a:gd name="T15" fmla="*/ 363 h 611"/>
                    <a:gd name="T16" fmla="*/ 27 w 948"/>
                    <a:gd name="T17" fmla="*/ 694 h 611"/>
                    <a:gd name="T18" fmla="*/ 0 w 948"/>
                    <a:gd name="T19" fmla="*/ 788 h 611"/>
                    <a:gd name="T20" fmla="*/ 167 w 948"/>
                    <a:gd name="T21" fmla="*/ 955 h 611"/>
                    <a:gd name="T22" fmla="*/ 1278 w 948"/>
                    <a:gd name="T23" fmla="*/ 955 h 611"/>
                    <a:gd name="T24" fmla="*/ 1432 w 948"/>
                    <a:gd name="T25" fmla="*/ 722 h 611"/>
                    <a:gd name="T26" fmla="*/ 1304 w 948"/>
                    <a:gd name="T27" fmla="*/ 417 h 611"/>
                    <a:gd name="T28" fmla="*/ 1162 w 948"/>
                    <a:gd name="T29" fmla="*/ 75 h 611"/>
                    <a:gd name="T30" fmla="*/ 1047 w 948"/>
                    <a:gd name="T31" fmla="*/ 9 h 611"/>
                    <a:gd name="T32" fmla="*/ 1108 w 948"/>
                    <a:gd name="T33" fmla="*/ 184 h 6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48"/>
                    <a:gd name="T52" fmla="*/ 0 h 611"/>
                    <a:gd name="T53" fmla="*/ 948 w 948"/>
                    <a:gd name="T54" fmla="*/ 611 h 6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48" h="611">
                      <a:moveTo>
                        <a:pt x="710" y="118"/>
                      </a:moveTo>
                      <a:cubicBezTo>
                        <a:pt x="700" y="126"/>
                        <a:pt x="688" y="127"/>
                        <a:pt x="676" y="127"/>
                      </a:cubicBezTo>
                      <a:cubicBezTo>
                        <a:pt x="545" y="127"/>
                        <a:pt x="415" y="127"/>
                        <a:pt x="284" y="127"/>
                      </a:cubicBezTo>
                      <a:cubicBezTo>
                        <a:pt x="271" y="127"/>
                        <a:pt x="259" y="128"/>
                        <a:pt x="246" y="127"/>
                      </a:cubicBezTo>
                      <a:cubicBezTo>
                        <a:pt x="236" y="126"/>
                        <a:pt x="226" y="123"/>
                        <a:pt x="216" y="121"/>
                      </a:cubicBezTo>
                      <a:cubicBezTo>
                        <a:pt x="229" y="81"/>
                        <a:pt x="242" y="44"/>
                        <a:pt x="255" y="7"/>
                      </a:cubicBezTo>
                      <a:cubicBezTo>
                        <a:pt x="226" y="0"/>
                        <a:pt x="194" y="18"/>
                        <a:pt x="181" y="49"/>
                      </a:cubicBezTo>
                      <a:cubicBezTo>
                        <a:pt x="156" y="110"/>
                        <a:pt x="130" y="171"/>
                        <a:pt x="105" y="232"/>
                      </a:cubicBezTo>
                      <a:cubicBezTo>
                        <a:pt x="76" y="303"/>
                        <a:pt x="47" y="374"/>
                        <a:pt x="17" y="444"/>
                      </a:cubicBezTo>
                      <a:cubicBezTo>
                        <a:pt x="9" y="464"/>
                        <a:pt x="0" y="483"/>
                        <a:pt x="0" y="504"/>
                      </a:cubicBezTo>
                      <a:cubicBezTo>
                        <a:pt x="1" y="564"/>
                        <a:pt x="48" y="611"/>
                        <a:pt x="107" y="611"/>
                      </a:cubicBezTo>
                      <a:cubicBezTo>
                        <a:pt x="345" y="611"/>
                        <a:pt x="582" y="611"/>
                        <a:pt x="819" y="611"/>
                      </a:cubicBezTo>
                      <a:cubicBezTo>
                        <a:pt x="896" y="611"/>
                        <a:pt x="948" y="533"/>
                        <a:pt x="918" y="462"/>
                      </a:cubicBezTo>
                      <a:cubicBezTo>
                        <a:pt x="891" y="397"/>
                        <a:pt x="863" y="332"/>
                        <a:pt x="836" y="267"/>
                      </a:cubicBezTo>
                      <a:cubicBezTo>
                        <a:pt x="806" y="194"/>
                        <a:pt x="776" y="121"/>
                        <a:pt x="745" y="48"/>
                      </a:cubicBezTo>
                      <a:cubicBezTo>
                        <a:pt x="733" y="18"/>
                        <a:pt x="705" y="2"/>
                        <a:pt x="671" y="6"/>
                      </a:cubicBezTo>
                      <a:cubicBezTo>
                        <a:pt x="684" y="44"/>
                        <a:pt x="697" y="81"/>
                        <a:pt x="710" y="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32" name="Freeform 162"/>
                <p:cNvSpPr>
                  <a:spLocks noEditPoints="1"/>
                </p:cNvSpPr>
                <p:nvPr/>
              </p:nvSpPr>
              <p:spPr bwMode="auto">
                <a:xfrm>
                  <a:off x="3967" y="2896"/>
                  <a:ext cx="1483" cy="955"/>
                </a:xfrm>
                <a:custGeom>
                  <a:avLst/>
                  <a:gdLst>
                    <a:gd name="T0" fmla="*/ 1166 w 950"/>
                    <a:gd name="T1" fmla="*/ 75 h 611"/>
                    <a:gd name="T2" fmla="*/ 1308 w 950"/>
                    <a:gd name="T3" fmla="*/ 417 h 611"/>
                    <a:gd name="T4" fmla="*/ 1436 w 950"/>
                    <a:gd name="T5" fmla="*/ 722 h 611"/>
                    <a:gd name="T6" fmla="*/ 1282 w 950"/>
                    <a:gd name="T7" fmla="*/ 955 h 611"/>
                    <a:gd name="T8" fmla="*/ 170 w 950"/>
                    <a:gd name="T9" fmla="*/ 955 h 611"/>
                    <a:gd name="T10" fmla="*/ 3 w 950"/>
                    <a:gd name="T11" fmla="*/ 788 h 611"/>
                    <a:gd name="T12" fmla="*/ 30 w 950"/>
                    <a:gd name="T13" fmla="*/ 694 h 611"/>
                    <a:gd name="T14" fmla="*/ 167 w 950"/>
                    <a:gd name="T15" fmla="*/ 363 h 611"/>
                    <a:gd name="T16" fmla="*/ 286 w 950"/>
                    <a:gd name="T17" fmla="*/ 77 h 611"/>
                    <a:gd name="T18" fmla="*/ 401 w 950"/>
                    <a:gd name="T19" fmla="*/ 11 h 611"/>
                    <a:gd name="T20" fmla="*/ 340 w 950"/>
                    <a:gd name="T21" fmla="*/ 189 h 611"/>
                    <a:gd name="T22" fmla="*/ 387 w 950"/>
                    <a:gd name="T23" fmla="*/ 199 h 611"/>
                    <a:gd name="T24" fmla="*/ 446 w 950"/>
                    <a:gd name="T25" fmla="*/ 199 h 611"/>
                    <a:gd name="T26" fmla="*/ 1058 w 950"/>
                    <a:gd name="T27" fmla="*/ 199 h 611"/>
                    <a:gd name="T28" fmla="*/ 1111 w 950"/>
                    <a:gd name="T29" fmla="*/ 184 h 611"/>
                    <a:gd name="T30" fmla="*/ 1051 w 950"/>
                    <a:gd name="T31" fmla="*/ 9 h 611"/>
                    <a:gd name="T32" fmla="*/ 1166 w 950"/>
                    <a:gd name="T33" fmla="*/ 75 h 611"/>
                    <a:gd name="T34" fmla="*/ 1046 w 950"/>
                    <a:gd name="T35" fmla="*/ 222 h 611"/>
                    <a:gd name="T36" fmla="*/ 417 w 950"/>
                    <a:gd name="T37" fmla="*/ 224 h 611"/>
                    <a:gd name="T38" fmla="*/ 333 w 950"/>
                    <a:gd name="T39" fmla="*/ 209 h 611"/>
                    <a:gd name="T40" fmla="*/ 273 w 950"/>
                    <a:gd name="T41" fmla="*/ 378 h 611"/>
                    <a:gd name="T42" fmla="*/ 187 w 950"/>
                    <a:gd name="T43" fmla="*/ 625 h 611"/>
                    <a:gd name="T44" fmla="*/ 162 w 950"/>
                    <a:gd name="T45" fmla="*/ 644 h 611"/>
                    <a:gd name="T46" fmla="*/ 39 w 950"/>
                    <a:gd name="T47" fmla="*/ 733 h 611"/>
                    <a:gd name="T48" fmla="*/ 176 w 950"/>
                    <a:gd name="T49" fmla="*/ 932 h 611"/>
                    <a:gd name="T50" fmla="*/ 823 w 950"/>
                    <a:gd name="T51" fmla="*/ 932 h 611"/>
                    <a:gd name="T52" fmla="*/ 1277 w 950"/>
                    <a:gd name="T53" fmla="*/ 932 h 611"/>
                    <a:gd name="T54" fmla="*/ 1422 w 950"/>
                    <a:gd name="T55" fmla="*/ 816 h 611"/>
                    <a:gd name="T56" fmla="*/ 1300 w 950"/>
                    <a:gd name="T57" fmla="*/ 646 h 611"/>
                    <a:gd name="T58" fmla="*/ 1261 w 950"/>
                    <a:gd name="T59" fmla="*/ 614 h 611"/>
                    <a:gd name="T60" fmla="*/ 1127 w 950"/>
                    <a:gd name="T61" fmla="*/ 228 h 611"/>
                    <a:gd name="T62" fmla="*/ 1122 w 950"/>
                    <a:gd name="T63" fmla="*/ 214 h 611"/>
                    <a:gd name="T64" fmla="*/ 1046 w 950"/>
                    <a:gd name="T65" fmla="*/ 222 h 6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50"/>
                    <a:gd name="T100" fmla="*/ 0 h 611"/>
                    <a:gd name="T101" fmla="*/ 950 w 950"/>
                    <a:gd name="T102" fmla="*/ 611 h 6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50" h="611">
                      <a:moveTo>
                        <a:pt x="747" y="48"/>
                      </a:moveTo>
                      <a:cubicBezTo>
                        <a:pt x="778" y="121"/>
                        <a:pt x="808" y="194"/>
                        <a:pt x="838" y="267"/>
                      </a:cubicBezTo>
                      <a:cubicBezTo>
                        <a:pt x="865" y="332"/>
                        <a:pt x="893" y="397"/>
                        <a:pt x="920" y="462"/>
                      </a:cubicBezTo>
                      <a:cubicBezTo>
                        <a:pt x="950" y="533"/>
                        <a:pt x="898" y="611"/>
                        <a:pt x="821" y="611"/>
                      </a:cubicBezTo>
                      <a:cubicBezTo>
                        <a:pt x="584" y="611"/>
                        <a:pt x="347" y="611"/>
                        <a:pt x="109" y="611"/>
                      </a:cubicBezTo>
                      <a:cubicBezTo>
                        <a:pt x="50" y="611"/>
                        <a:pt x="3" y="564"/>
                        <a:pt x="2" y="504"/>
                      </a:cubicBezTo>
                      <a:cubicBezTo>
                        <a:pt x="2" y="483"/>
                        <a:pt x="11" y="464"/>
                        <a:pt x="19" y="444"/>
                      </a:cubicBezTo>
                      <a:cubicBezTo>
                        <a:pt x="49" y="374"/>
                        <a:pt x="78" y="303"/>
                        <a:pt x="107" y="232"/>
                      </a:cubicBezTo>
                      <a:cubicBezTo>
                        <a:pt x="132" y="171"/>
                        <a:pt x="158" y="110"/>
                        <a:pt x="183" y="49"/>
                      </a:cubicBezTo>
                      <a:cubicBezTo>
                        <a:pt x="196" y="18"/>
                        <a:pt x="228" y="0"/>
                        <a:pt x="257" y="7"/>
                      </a:cubicBezTo>
                      <a:cubicBezTo>
                        <a:pt x="244" y="44"/>
                        <a:pt x="231" y="81"/>
                        <a:pt x="218" y="121"/>
                      </a:cubicBezTo>
                      <a:cubicBezTo>
                        <a:pt x="228" y="123"/>
                        <a:pt x="238" y="126"/>
                        <a:pt x="248" y="127"/>
                      </a:cubicBezTo>
                      <a:cubicBezTo>
                        <a:pt x="261" y="128"/>
                        <a:pt x="273" y="127"/>
                        <a:pt x="286" y="127"/>
                      </a:cubicBezTo>
                      <a:cubicBezTo>
                        <a:pt x="417" y="127"/>
                        <a:pt x="547" y="127"/>
                        <a:pt x="678" y="127"/>
                      </a:cubicBezTo>
                      <a:cubicBezTo>
                        <a:pt x="690" y="127"/>
                        <a:pt x="702" y="126"/>
                        <a:pt x="712" y="118"/>
                      </a:cubicBezTo>
                      <a:cubicBezTo>
                        <a:pt x="699" y="81"/>
                        <a:pt x="686" y="44"/>
                        <a:pt x="673" y="6"/>
                      </a:cubicBezTo>
                      <a:cubicBezTo>
                        <a:pt x="707" y="2"/>
                        <a:pt x="735" y="18"/>
                        <a:pt x="747" y="48"/>
                      </a:cubicBezTo>
                      <a:close/>
                      <a:moveTo>
                        <a:pt x="670" y="142"/>
                      </a:moveTo>
                      <a:cubicBezTo>
                        <a:pt x="536" y="143"/>
                        <a:pt x="401" y="143"/>
                        <a:pt x="267" y="143"/>
                      </a:cubicBezTo>
                      <a:cubicBezTo>
                        <a:pt x="248" y="143"/>
                        <a:pt x="230" y="143"/>
                        <a:pt x="213" y="134"/>
                      </a:cubicBezTo>
                      <a:cubicBezTo>
                        <a:pt x="200" y="170"/>
                        <a:pt x="188" y="206"/>
                        <a:pt x="175" y="242"/>
                      </a:cubicBezTo>
                      <a:cubicBezTo>
                        <a:pt x="157" y="294"/>
                        <a:pt x="138" y="347"/>
                        <a:pt x="120" y="400"/>
                      </a:cubicBezTo>
                      <a:cubicBezTo>
                        <a:pt x="117" y="408"/>
                        <a:pt x="113" y="412"/>
                        <a:pt x="104" y="412"/>
                      </a:cubicBezTo>
                      <a:cubicBezTo>
                        <a:pt x="66" y="415"/>
                        <a:pt x="39" y="435"/>
                        <a:pt x="25" y="469"/>
                      </a:cubicBezTo>
                      <a:cubicBezTo>
                        <a:pt x="0" y="531"/>
                        <a:pt x="45" y="596"/>
                        <a:pt x="113" y="596"/>
                      </a:cubicBezTo>
                      <a:cubicBezTo>
                        <a:pt x="251" y="596"/>
                        <a:pt x="389" y="596"/>
                        <a:pt x="527" y="596"/>
                      </a:cubicBezTo>
                      <a:cubicBezTo>
                        <a:pt x="624" y="596"/>
                        <a:pt x="721" y="596"/>
                        <a:pt x="818" y="596"/>
                      </a:cubicBezTo>
                      <a:cubicBezTo>
                        <a:pt x="864" y="596"/>
                        <a:pt x="901" y="566"/>
                        <a:pt x="911" y="522"/>
                      </a:cubicBezTo>
                      <a:cubicBezTo>
                        <a:pt x="922" y="471"/>
                        <a:pt x="885" y="419"/>
                        <a:pt x="833" y="413"/>
                      </a:cubicBezTo>
                      <a:cubicBezTo>
                        <a:pt x="819" y="412"/>
                        <a:pt x="813" y="407"/>
                        <a:pt x="808" y="393"/>
                      </a:cubicBezTo>
                      <a:cubicBezTo>
                        <a:pt x="780" y="311"/>
                        <a:pt x="751" y="228"/>
                        <a:pt x="722" y="146"/>
                      </a:cubicBezTo>
                      <a:cubicBezTo>
                        <a:pt x="721" y="142"/>
                        <a:pt x="719" y="138"/>
                        <a:pt x="719" y="137"/>
                      </a:cubicBezTo>
                      <a:cubicBezTo>
                        <a:pt x="701" y="139"/>
                        <a:pt x="686" y="142"/>
                        <a:pt x="670" y="142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33" name="Freeform 163"/>
                <p:cNvSpPr>
                  <a:spLocks noEditPoints="1"/>
                </p:cNvSpPr>
                <p:nvPr/>
              </p:nvSpPr>
              <p:spPr bwMode="auto">
                <a:xfrm>
                  <a:off x="3967" y="3105"/>
                  <a:ext cx="1440" cy="723"/>
                </a:xfrm>
                <a:custGeom>
                  <a:avLst/>
                  <a:gdLst>
                    <a:gd name="T0" fmla="*/ 1128 w 922"/>
                    <a:gd name="T1" fmla="*/ 19 h 462"/>
                    <a:gd name="T2" fmla="*/ 1262 w 922"/>
                    <a:gd name="T3" fmla="*/ 405 h 462"/>
                    <a:gd name="T4" fmla="*/ 1301 w 922"/>
                    <a:gd name="T5" fmla="*/ 437 h 462"/>
                    <a:gd name="T6" fmla="*/ 1423 w 922"/>
                    <a:gd name="T7" fmla="*/ 607 h 462"/>
                    <a:gd name="T8" fmla="*/ 1278 w 922"/>
                    <a:gd name="T9" fmla="*/ 723 h 462"/>
                    <a:gd name="T10" fmla="*/ 823 w 922"/>
                    <a:gd name="T11" fmla="*/ 723 h 462"/>
                    <a:gd name="T12" fmla="*/ 176 w 922"/>
                    <a:gd name="T13" fmla="*/ 723 h 462"/>
                    <a:gd name="T14" fmla="*/ 39 w 922"/>
                    <a:gd name="T15" fmla="*/ 524 h 462"/>
                    <a:gd name="T16" fmla="*/ 162 w 922"/>
                    <a:gd name="T17" fmla="*/ 435 h 462"/>
                    <a:gd name="T18" fmla="*/ 187 w 922"/>
                    <a:gd name="T19" fmla="*/ 416 h 462"/>
                    <a:gd name="T20" fmla="*/ 273 w 922"/>
                    <a:gd name="T21" fmla="*/ 169 h 462"/>
                    <a:gd name="T22" fmla="*/ 333 w 922"/>
                    <a:gd name="T23" fmla="*/ 0 h 462"/>
                    <a:gd name="T24" fmla="*/ 417 w 922"/>
                    <a:gd name="T25" fmla="*/ 14 h 462"/>
                    <a:gd name="T26" fmla="*/ 1046 w 922"/>
                    <a:gd name="T27" fmla="*/ 13 h 462"/>
                    <a:gd name="T28" fmla="*/ 1123 w 922"/>
                    <a:gd name="T29" fmla="*/ 5 h 462"/>
                    <a:gd name="T30" fmla="*/ 1128 w 922"/>
                    <a:gd name="T31" fmla="*/ 19 h 462"/>
                    <a:gd name="T32" fmla="*/ 500 w 922"/>
                    <a:gd name="T33" fmla="*/ 252 h 462"/>
                    <a:gd name="T34" fmla="*/ 512 w 922"/>
                    <a:gd name="T35" fmla="*/ 243 h 462"/>
                    <a:gd name="T36" fmla="*/ 593 w 922"/>
                    <a:gd name="T37" fmla="*/ 189 h 462"/>
                    <a:gd name="T38" fmla="*/ 578 w 922"/>
                    <a:gd name="T39" fmla="*/ 81 h 462"/>
                    <a:gd name="T40" fmla="*/ 419 w 922"/>
                    <a:gd name="T41" fmla="*/ 70 h 462"/>
                    <a:gd name="T42" fmla="*/ 351 w 922"/>
                    <a:gd name="T43" fmla="*/ 125 h 462"/>
                    <a:gd name="T44" fmla="*/ 384 w 922"/>
                    <a:gd name="T45" fmla="*/ 238 h 462"/>
                    <a:gd name="T46" fmla="*/ 398 w 922"/>
                    <a:gd name="T47" fmla="*/ 269 h 462"/>
                    <a:gd name="T48" fmla="*/ 370 w 922"/>
                    <a:gd name="T49" fmla="*/ 377 h 462"/>
                    <a:gd name="T50" fmla="*/ 372 w 922"/>
                    <a:gd name="T51" fmla="*/ 383 h 462"/>
                    <a:gd name="T52" fmla="*/ 398 w 922"/>
                    <a:gd name="T53" fmla="*/ 383 h 462"/>
                    <a:gd name="T54" fmla="*/ 578 w 922"/>
                    <a:gd name="T55" fmla="*/ 383 h 462"/>
                    <a:gd name="T56" fmla="*/ 592 w 922"/>
                    <a:gd name="T57" fmla="*/ 388 h 462"/>
                    <a:gd name="T58" fmla="*/ 695 w 922"/>
                    <a:gd name="T59" fmla="*/ 446 h 462"/>
                    <a:gd name="T60" fmla="*/ 834 w 922"/>
                    <a:gd name="T61" fmla="*/ 430 h 462"/>
                    <a:gd name="T62" fmla="*/ 886 w 922"/>
                    <a:gd name="T63" fmla="*/ 393 h 462"/>
                    <a:gd name="T64" fmla="*/ 898 w 922"/>
                    <a:gd name="T65" fmla="*/ 385 h 462"/>
                    <a:gd name="T66" fmla="*/ 996 w 922"/>
                    <a:gd name="T67" fmla="*/ 385 h 462"/>
                    <a:gd name="T68" fmla="*/ 1007 w 922"/>
                    <a:gd name="T69" fmla="*/ 393 h 462"/>
                    <a:gd name="T70" fmla="*/ 1017 w 922"/>
                    <a:gd name="T71" fmla="*/ 451 h 462"/>
                    <a:gd name="T72" fmla="*/ 946 w 922"/>
                    <a:gd name="T73" fmla="*/ 487 h 462"/>
                    <a:gd name="T74" fmla="*/ 915 w 922"/>
                    <a:gd name="T75" fmla="*/ 546 h 462"/>
                    <a:gd name="T76" fmla="*/ 948 w 922"/>
                    <a:gd name="T77" fmla="*/ 601 h 462"/>
                    <a:gd name="T78" fmla="*/ 1064 w 922"/>
                    <a:gd name="T79" fmla="*/ 645 h 462"/>
                    <a:gd name="T80" fmla="*/ 1218 w 922"/>
                    <a:gd name="T81" fmla="*/ 628 h 462"/>
                    <a:gd name="T82" fmla="*/ 1237 w 922"/>
                    <a:gd name="T83" fmla="*/ 504 h 462"/>
                    <a:gd name="T84" fmla="*/ 1146 w 922"/>
                    <a:gd name="T85" fmla="*/ 460 h 462"/>
                    <a:gd name="T86" fmla="*/ 1125 w 922"/>
                    <a:gd name="T87" fmla="*/ 437 h 462"/>
                    <a:gd name="T88" fmla="*/ 1101 w 922"/>
                    <a:gd name="T89" fmla="*/ 330 h 462"/>
                    <a:gd name="T90" fmla="*/ 1085 w 922"/>
                    <a:gd name="T91" fmla="*/ 318 h 462"/>
                    <a:gd name="T92" fmla="*/ 898 w 922"/>
                    <a:gd name="T93" fmla="*/ 318 h 462"/>
                    <a:gd name="T94" fmla="*/ 878 w 922"/>
                    <a:gd name="T95" fmla="*/ 308 h 462"/>
                    <a:gd name="T96" fmla="*/ 781 w 922"/>
                    <a:gd name="T97" fmla="*/ 255 h 462"/>
                    <a:gd name="T98" fmla="*/ 634 w 922"/>
                    <a:gd name="T99" fmla="*/ 282 h 462"/>
                    <a:gd name="T100" fmla="*/ 615 w 922"/>
                    <a:gd name="T101" fmla="*/ 297 h 462"/>
                    <a:gd name="T102" fmla="*/ 562 w 922"/>
                    <a:gd name="T103" fmla="*/ 318 h 462"/>
                    <a:gd name="T104" fmla="*/ 487 w 922"/>
                    <a:gd name="T105" fmla="*/ 318 h 462"/>
                    <a:gd name="T106" fmla="*/ 500 w 922"/>
                    <a:gd name="T107" fmla="*/ 252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22"/>
                    <a:gd name="T163" fmla="*/ 0 h 462"/>
                    <a:gd name="T164" fmla="*/ 922 w 922"/>
                    <a:gd name="T165" fmla="*/ 462 h 4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22" h="462">
                      <a:moveTo>
                        <a:pt x="722" y="12"/>
                      </a:moveTo>
                      <a:cubicBezTo>
                        <a:pt x="751" y="94"/>
                        <a:pt x="780" y="177"/>
                        <a:pt x="808" y="259"/>
                      </a:cubicBezTo>
                      <a:cubicBezTo>
                        <a:pt x="813" y="273"/>
                        <a:pt x="819" y="278"/>
                        <a:pt x="833" y="279"/>
                      </a:cubicBezTo>
                      <a:cubicBezTo>
                        <a:pt x="885" y="285"/>
                        <a:pt x="922" y="337"/>
                        <a:pt x="911" y="388"/>
                      </a:cubicBezTo>
                      <a:cubicBezTo>
                        <a:pt x="901" y="432"/>
                        <a:pt x="864" y="462"/>
                        <a:pt x="818" y="462"/>
                      </a:cubicBezTo>
                      <a:cubicBezTo>
                        <a:pt x="721" y="462"/>
                        <a:pt x="624" y="462"/>
                        <a:pt x="527" y="462"/>
                      </a:cubicBezTo>
                      <a:cubicBezTo>
                        <a:pt x="389" y="462"/>
                        <a:pt x="251" y="462"/>
                        <a:pt x="113" y="462"/>
                      </a:cubicBezTo>
                      <a:cubicBezTo>
                        <a:pt x="45" y="462"/>
                        <a:pt x="0" y="397"/>
                        <a:pt x="25" y="335"/>
                      </a:cubicBezTo>
                      <a:cubicBezTo>
                        <a:pt x="39" y="301"/>
                        <a:pt x="66" y="281"/>
                        <a:pt x="104" y="278"/>
                      </a:cubicBezTo>
                      <a:cubicBezTo>
                        <a:pt x="113" y="278"/>
                        <a:pt x="117" y="274"/>
                        <a:pt x="120" y="266"/>
                      </a:cubicBezTo>
                      <a:cubicBezTo>
                        <a:pt x="138" y="213"/>
                        <a:pt x="157" y="160"/>
                        <a:pt x="175" y="108"/>
                      </a:cubicBezTo>
                      <a:cubicBezTo>
                        <a:pt x="188" y="72"/>
                        <a:pt x="200" y="36"/>
                        <a:pt x="213" y="0"/>
                      </a:cubicBezTo>
                      <a:cubicBezTo>
                        <a:pt x="230" y="9"/>
                        <a:pt x="248" y="9"/>
                        <a:pt x="267" y="9"/>
                      </a:cubicBezTo>
                      <a:cubicBezTo>
                        <a:pt x="401" y="9"/>
                        <a:pt x="536" y="9"/>
                        <a:pt x="670" y="8"/>
                      </a:cubicBezTo>
                      <a:cubicBezTo>
                        <a:pt x="686" y="8"/>
                        <a:pt x="701" y="5"/>
                        <a:pt x="719" y="3"/>
                      </a:cubicBezTo>
                      <a:cubicBezTo>
                        <a:pt x="719" y="4"/>
                        <a:pt x="721" y="8"/>
                        <a:pt x="722" y="12"/>
                      </a:cubicBezTo>
                      <a:close/>
                      <a:moveTo>
                        <a:pt x="320" y="161"/>
                      </a:moveTo>
                      <a:cubicBezTo>
                        <a:pt x="321" y="158"/>
                        <a:pt x="325" y="156"/>
                        <a:pt x="328" y="155"/>
                      </a:cubicBezTo>
                      <a:cubicBezTo>
                        <a:pt x="348" y="148"/>
                        <a:pt x="367" y="139"/>
                        <a:pt x="380" y="121"/>
                      </a:cubicBezTo>
                      <a:cubicBezTo>
                        <a:pt x="396" y="98"/>
                        <a:pt x="392" y="69"/>
                        <a:pt x="370" y="52"/>
                      </a:cubicBezTo>
                      <a:cubicBezTo>
                        <a:pt x="338" y="28"/>
                        <a:pt x="303" y="30"/>
                        <a:pt x="268" y="45"/>
                      </a:cubicBezTo>
                      <a:cubicBezTo>
                        <a:pt x="250" y="53"/>
                        <a:pt x="235" y="64"/>
                        <a:pt x="225" y="80"/>
                      </a:cubicBezTo>
                      <a:cubicBezTo>
                        <a:pt x="205" y="110"/>
                        <a:pt x="213" y="139"/>
                        <a:pt x="246" y="152"/>
                      </a:cubicBezTo>
                      <a:cubicBezTo>
                        <a:pt x="257" y="156"/>
                        <a:pt x="258" y="161"/>
                        <a:pt x="255" y="172"/>
                      </a:cubicBezTo>
                      <a:cubicBezTo>
                        <a:pt x="248" y="195"/>
                        <a:pt x="243" y="218"/>
                        <a:pt x="237" y="241"/>
                      </a:cubicBezTo>
                      <a:cubicBezTo>
                        <a:pt x="237" y="242"/>
                        <a:pt x="237" y="243"/>
                        <a:pt x="238" y="245"/>
                      </a:cubicBezTo>
                      <a:cubicBezTo>
                        <a:pt x="243" y="245"/>
                        <a:pt x="249" y="245"/>
                        <a:pt x="255" y="245"/>
                      </a:cubicBezTo>
                      <a:cubicBezTo>
                        <a:pt x="293" y="245"/>
                        <a:pt x="331" y="244"/>
                        <a:pt x="370" y="245"/>
                      </a:cubicBezTo>
                      <a:cubicBezTo>
                        <a:pt x="373" y="245"/>
                        <a:pt x="378" y="246"/>
                        <a:pt x="379" y="248"/>
                      </a:cubicBezTo>
                      <a:cubicBezTo>
                        <a:pt x="395" y="271"/>
                        <a:pt x="419" y="280"/>
                        <a:pt x="445" y="285"/>
                      </a:cubicBezTo>
                      <a:cubicBezTo>
                        <a:pt x="475" y="290"/>
                        <a:pt x="506" y="289"/>
                        <a:pt x="534" y="275"/>
                      </a:cubicBezTo>
                      <a:cubicBezTo>
                        <a:pt x="546" y="269"/>
                        <a:pt x="556" y="259"/>
                        <a:pt x="567" y="251"/>
                      </a:cubicBezTo>
                      <a:cubicBezTo>
                        <a:pt x="570" y="249"/>
                        <a:pt x="573" y="246"/>
                        <a:pt x="575" y="246"/>
                      </a:cubicBezTo>
                      <a:cubicBezTo>
                        <a:pt x="596" y="245"/>
                        <a:pt x="617" y="245"/>
                        <a:pt x="638" y="246"/>
                      </a:cubicBezTo>
                      <a:cubicBezTo>
                        <a:pt x="641" y="246"/>
                        <a:pt x="644" y="249"/>
                        <a:pt x="645" y="251"/>
                      </a:cubicBezTo>
                      <a:cubicBezTo>
                        <a:pt x="648" y="264"/>
                        <a:pt x="649" y="277"/>
                        <a:pt x="651" y="288"/>
                      </a:cubicBezTo>
                      <a:cubicBezTo>
                        <a:pt x="635" y="296"/>
                        <a:pt x="620" y="303"/>
                        <a:pt x="606" y="311"/>
                      </a:cubicBezTo>
                      <a:cubicBezTo>
                        <a:pt x="593" y="320"/>
                        <a:pt x="585" y="333"/>
                        <a:pt x="586" y="349"/>
                      </a:cubicBezTo>
                      <a:cubicBezTo>
                        <a:pt x="587" y="364"/>
                        <a:pt x="596" y="375"/>
                        <a:pt x="607" y="384"/>
                      </a:cubicBezTo>
                      <a:cubicBezTo>
                        <a:pt x="629" y="401"/>
                        <a:pt x="654" y="409"/>
                        <a:pt x="681" y="412"/>
                      </a:cubicBezTo>
                      <a:cubicBezTo>
                        <a:pt x="715" y="416"/>
                        <a:pt x="749" y="415"/>
                        <a:pt x="780" y="401"/>
                      </a:cubicBezTo>
                      <a:cubicBezTo>
                        <a:pt x="820" y="383"/>
                        <a:pt x="824" y="351"/>
                        <a:pt x="792" y="322"/>
                      </a:cubicBezTo>
                      <a:cubicBezTo>
                        <a:pt x="775" y="308"/>
                        <a:pt x="755" y="299"/>
                        <a:pt x="734" y="294"/>
                      </a:cubicBezTo>
                      <a:cubicBezTo>
                        <a:pt x="725" y="292"/>
                        <a:pt x="722" y="288"/>
                        <a:pt x="720" y="279"/>
                      </a:cubicBezTo>
                      <a:cubicBezTo>
                        <a:pt x="716" y="256"/>
                        <a:pt x="709" y="234"/>
                        <a:pt x="705" y="211"/>
                      </a:cubicBezTo>
                      <a:cubicBezTo>
                        <a:pt x="703" y="204"/>
                        <a:pt x="701" y="203"/>
                        <a:pt x="695" y="203"/>
                      </a:cubicBezTo>
                      <a:cubicBezTo>
                        <a:pt x="655" y="203"/>
                        <a:pt x="615" y="203"/>
                        <a:pt x="575" y="203"/>
                      </a:cubicBezTo>
                      <a:cubicBezTo>
                        <a:pt x="570" y="203"/>
                        <a:pt x="566" y="202"/>
                        <a:pt x="562" y="197"/>
                      </a:cubicBezTo>
                      <a:cubicBezTo>
                        <a:pt x="546" y="177"/>
                        <a:pt x="524" y="167"/>
                        <a:pt x="500" y="163"/>
                      </a:cubicBezTo>
                      <a:cubicBezTo>
                        <a:pt x="467" y="157"/>
                        <a:pt x="435" y="162"/>
                        <a:pt x="406" y="180"/>
                      </a:cubicBezTo>
                      <a:cubicBezTo>
                        <a:pt x="402" y="183"/>
                        <a:pt x="397" y="186"/>
                        <a:pt x="394" y="190"/>
                      </a:cubicBezTo>
                      <a:cubicBezTo>
                        <a:pt x="386" y="204"/>
                        <a:pt x="374" y="204"/>
                        <a:pt x="360" y="203"/>
                      </a:cubicBezTo>
                      <a:cubicBezTo>
                        <a:pt x="344" y="203"/>
                        <a:pt x="329" y="203"/>
                        <a:pt x="312" y="203"/>
                      </a:cubicBezTo>
                      <a:cubicBezTo>
                        <a:pt x="315" y="188"/>
                        <a:pt x="317" y="174"/>
                        <a:pt x="320" y="16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34" name="Freeform 164"/>
                <p:cNvSpPr>
                  <a:spLocks noEditPoints="1"/>
                </p:cNvSpPr>
                <p:nvPr/>
              </p:nvSpPr>
              <p:spPr bwMode="auto">
                <a:xfrm>
                  <a:off x="4287" y="3149"/>
                  <a:ext cx="967" cy="607"/>
                </a:xfrm>
                <a:custGeom>
                  <a:avLst/>
                  <a:gdLst>
                    <a:gd name="T0" fmla="*/ 242 w 619"/>
                    <a:gd name="T1" fmla="*/ 274 h 388"/>
                    <a:gd name="T2" fmla="*/ 295 w 619"/>
                    <a:gd name="T3" fmla="*/ 253 h 388"/>
                    <a:gd name="T4" fmla="*/ 314 w 619"/>
                    <a:gd name="T5" fmla="*/ 238 h 388"/>
                    <a:gd name="T6" fmla="*/ 461 w 619"/>
                    <a:gd name="T7" fmla="*/ 211 h 388"/>
                    <a:gd name="T8" fmla="*/ 558 w 619"/>
                    <a:gd name="T9" fmla="*/ 264 h 388"/>
                    <a:gd name="T10" fmla="*/ 578 w 619"/>
                    <a:gd name="T11" fmla="*/ 274 h 388"/>
                    <a:gd name="T12" fmla="*/ 765 w 619"/>
                    <a:gd name="T13" fmla="*/ 274 h 388"/>
                    <a:gd name="T14" fmla="*/ 781 w 619"/>
                    <a:gd name="T15" fmla="*/ 286 h 388"/>
                    <a:gd name="T16" fmla="*/ 805 w 619"/>
                    <a:gd name="T17" fmla="*/ 393 h 388"/>
                    <a:gd name="T18" fmla="*/ 826 w 619"/>
                    <a:gd name="T19" fmla="*/ 416 h 388"/>
                    <a:gd name="T20" fmla="*/ 917 w 619"/>
                    <a:gd name="T21" fmla="*/ 460 h 388"/>
                    <a:gd name="T22" fmla="*/ 898 w 619"/>
                    <a:gd name="T23" fmla="*/ 584 h 388"/>
                    <a:gd name="T24" fmla="*/ 744 w 619"/>
                    <a:gd name="T25" fmla="*/ 601 h 388"/>
                    <a:gd name="T26" fmla="*/ 628 w 619"/>
                    <a:gd name="T27" fmla="*/ 557 h 388"/>
                    <a:gd name="T28" fmla="*/ 595 w 619"/>
                    <a:gd name="T29" fmla="*/ 502 h 388"/>
                    <a:gd name="T30" fmla="*/ 626 w 619"/>
                    <a:gd name="T31" fmla="*/ 443 h 388"/>
                    <a:gd name="T32" fmla="*/ 697 w 619"/>
                    <a:gd name="T33" fmla="*/ 407 h 388"/>
                    <a:gd name="T34" fmla="*/ 687 w 619"/>
                    <a:gd name="T35" fmla="*/ 349 h 388"/>
                    <a:gd name="T36" fmla="*/ 676 w 619"/>
                    <a:gd name="T37" fmla="*/ 341 h 388"/>
                    <a:gd name="T38" fmla="*/ 578 w 619"/>
                    <a:gd name="T39" fmla="*/ 341 h 388"/>
                    <a:gd name="T40" fmla="*/ 566 w 619"/>
                    <a:gd name="T41" fmla="*/ 349 h 388"/>
                    <a:gd name="T42" fmla="*/ 514 w 619"/>
                    <a:gd name="T43" fmla="*/ 386 h 388"/>
                    <a:gd name="T44" fmla="*/ 375 w 619"/>
                    <a:gd name="T45" fmla="*/ 402 h 388"/>
                    <a:gd name="T46" fmla="*/ 272 w 619"/>
                    <a:gd name="T47" fmla="*/ 344 h 388"/>
                    <a:gd name="T48" fmla="*/ 258 w 619"/>
                    <a:gd name="T49" fmla="*/ 339 h 388"/>
                    <a:gd name="T50" fmla="*/ 78 w 619"/>
                    <a:gd name="T51" fmla="*/ 339 h 388"/>
                    <a:gd name="T52" fmla="*/ 52 w 619"/>
                    <a:gd name="T53" fmla="*/ 339 h 388"/>
                    <a:gd name="T54" fmla="*/ 50 w 619"/>
                    <a:gd name="T55" fmla="*/ 333 h 388"/>
                    <a:gd name="T56" fmla="*/ 78 w 619"/>
                    <a:gd name="T57" fmla="*/ 225 h 388"/>
                    <a:gd name="T58" fmla="*/ 64 w 619"/>
                    <a:gd name="T59" fmla="*/ 194 h 388"/>
                    <a:gd name="T60" fmla="*/ 31 w 619"/>
                    <a:gd name="T61" fmla="*/ 81 h 388"/>
                    <a:gd name="T62" fmla="*/ 98 w 619"/>
                    <a:gd name="T63" fmla="*/ 27 h 388"/>
                    <a:gd name="T64" fmla="*/ 258 w 619"/>
                    <a:gd name="T65" fmla="*/ 38 h 388"/>
                    <a:gd name="T66" fmla="*/ 273 w 619"/>
                    <a:gd name="T67" fmla="*/ 145 h 388"/>
                    <a:gd name="T68" fmla="*/ 192 w 619"/>
                    <a:gd name="T69" fmla="*/ 199 h 388"/>
                    <a:gd name="T70" fmla="*/ 180 w 619"/>
                    <a:gd name="T71" fmla="*/ 208 h 388"/>
                    <a:gd name="T72" fmla="*/ 167 w 619"/>
                    <a:gd name="T73" fmla="*/ 274 h 388"/>
                    <a:gd name="T74" fmla="*/ 242 w 619"/>
                    <a:gd name="T75" fmla="*/ 274 h 388"/>
                    <a:gd name="T76" fmla="*/ 697 w 619"/>
                    <a:gd name="T77" fmla="*/ 466 h 388"/>
                    <a:gd name="T78" fmla="*/ 692 w 619"/>
                    <a:gd name="T79" fmla="*/ 532 h 388"/>
                    <a:gd name="T80" fmla="*/ 850 w 619"/>
                    <a:gd name="T81" fmla="*/ 544 h 388"/>
                    <a:gd name="T82" fmla="*/ 858 w 619"/>
                    <a:gd name="T83" fmla="*/ 485 h 388"/>
                    <a:gd name="T84" fmla="*/ 761 w 619"/>
                    <a:gd name="T85" fmla="*/ 446 h 388"/>
                    <a:gd name="T86" fmla="*/ 697 w 619"/>
                    <a:gd name="T87" fmla="*/ 466 h 388"/>
                    <a:gd name="T88" fmla="*/ 492 w 619"/>
                    <a:gd name="T89" fmla="*/ 339 h 388"/>
                    <a:gd name="T90" fmla="*/ 494 w 619"/>
                    <a:gd name="T91" fmla="*/ 278 h 388"/>
                    <a:gd name="T92" fmla="*/ 348 w 619"/>
                    <a:gd name="T93" fmla="*/ 280 h 388"/>
                    <a:gd name="T94" fmla="*/ 351 w 619"/>
                    <a:gd name="T95" fmla="*/ 339 h 388"/>
                    <a:gd name="T96" fmla="*/ 425 w 619"/>
                    <a:gd name="T97" fmla="*/ 361 h 388"/>
                    <a:gd name="T98" fmla="*/ 492 w 619"/>
                    <a:gd name="T99" fmla="*/ 339 h 388"/>
                    <a:gd name="T100" fmla="*/ 91 w 619"/>
                    <a:gd name="T101" fmla="*/ 86 h 388"/>
                    <a:gd name="T102" fmla="*/ 108 w 619"/>
                    <a:gd name="T103" fmla="*/ 158 h 388"/>
                    <a:gd name="T104" fmla="*/ 202 w 619"/>
                    <a:gd name="T105" fmla="*/ 145 h 388"/>
                    <a:gd name="T106" fmla="*/ 227 w 619"/>
                    <a:gd name="T107" fmla="*/ 91 h 388"/>
                    <a:gd name="T108" fmla="*/ 178 w 619"/>
                    <a:gd name="T109" fmla="*/ 55 h 388"/>
                    <a:gd name="T110" fmla="*/ 164 w 619"/>
                    <a:gd name="T111" fmla="*/ 55 h 388"/>
                    <a:gd name="T112" fmla="*/ 91 w 619"/>
                    <a:gd name="T113" fmla="*/ 86 h 3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19"/>
                    <a:gd name="T172" fmla="*/ 0 h 388"/>
                    <a:gd name="T173" fmla="*/ 619 w 619"/>
                    <a:gd name="T174" fmla="*/ 388 h 38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19" h="388">
                      <a:moveTo>
                        <a:pt x="155" y="175"/>
                      </a:moveTo>
                      <a:cubicBezTo>
                        <a:pt x="169" y="176"/>
                        <a:pt x="181" y="176"/>
                        <a:pt x="189" y="162"/>
                      </a:cubicBezTo>
                      <a:cubicBezTo>
                        <a:pt x="192" y="158"/>
                        <a:pt x="197" y="155"/>
                        <a:pt x="201" y="152"/>
                      </a:cubicBezTo>
                      <a:cubicBezTo>
                        <a:pt x="230" y="134"/>
                        <a:pt x="262" y="129"/>
                        <a:pt x="295" y="135"/>
                      </a:cubicBezTo>
                      <a:cubicBezTo>
                        <a:pt x="319" y="139"/>
                        <a:pt x="341" y="149"/>
                        <a:pt x="357" y="169"/>
                      </a:cubicBezTo>
                      <a:cubicBezTo>
                        <a:pt x="361" y="174"/>
                        <a:pt x="365" y="175"/>
                        <a:pt x="370" y="175"/>
                      </a:cubicBezTo>
                      <a:cubicBezTo>
                        <a:pt x="410" y="175"/>
                        <a:pt x="450" y="175"/>
                        <a:pt x="490" y="175"/>
                      </a:cubicBezTo>
                      <a:cubicBezTo>
                        <a:pt x="496" y="175"/>
                        <a:pt x="498" y="176"/>
                        <a:pt x="500" y="183"/>
                      </a:cubicBezTo>
                      <a:cubicBezTo>
                        <a:pt x="504" y="206"/>
                        <a:pt x="511" y="228"/>
                        <a:pt x="515" y="251"/>
                      </a:cubicBezTo>
                      <a:cubicBezTo>
                        <a:pt x="517" y="260"/>
                        <a:pt x="520" y="264"/>
                        <a:pt x="529" y="266"/>
                      </a:cubicBezTo>
                      <a:cubicBezTo>
                        <a:pt x="550" y="271"/>
                        <a:pt x="570" y="280"/>
                        <a:pt x="587" y="294"/>
                      </a:cubicBezTo>
                      <a:cubicBezTo>
                        <a:pt x="619" y="323"/>
                        <a:pt x="615" y="355"/>
                        <a:pt x="575" y="373"/>
                      </a:cubicBezTo>
                      <a:cubicBezTo>
                        <a:pt x="544" y="387"/>
                        <a:pt x="510" y="388"/>
                        <a:pt x="476" y="384"/>
                      </a:cubicBezTo>
                      <a:cubicBezTo>
                        <a:pt x="449" y="381"/>
                        <a:pt x="424" y="373"/>
                        <a:pt x="402" y="356"/>
                      </a:cubicBezTo>
                      <a:cubicBezTo>
                        <a:pt x="391" y="347"/>
                        <a:pt x="382" y="336"/>
                        <a:pt x="381" y="321"/>
                      </a:cubicBezTo>
                      <a:cubicBezTo>
                        <a:pt x="380" y="305"/>
                        <a:pt x="388" y="292"/>
                        <a:pt x="401" y="283"/>
                      </a:cubicBezTo>
                      <a:cubicBezTo>
                        <a:pt x="415" y="275"/>
                        <a:pt x="430" y="268"/>
                        <a:pt x="446" y="260"/>
                      </a:cubicBezTo>
                      <a:cubicBezTo>
                        <a:pt x="444" y="249"/>
                        <a:pt x="443" y="236"/>
                        <a:pt x="440" y="223"/>
                      </a:cubicBezTo>
                      <a:cubicBezTo>
                        <a:pt x="439" y="221"/>
                        <a:pt x="436" y="218"/>
                        <a:pt x="433" y="218"/>
                      </a:cubicBezTo>
                      <a:cubicBezTo>
                        <a:pt x="412" y="217"/>
                        <a:pt x="391" y="217"/>
                        <a:pt x="370" y="218"/>
                      </a:cubicBezTo>
                      <a:cubicBezTo>
                        <a:pt x="368" y="218"/>
                        <a:pt x="365" y="221"/>
                        <a:pt x="362" y="223"/>
                      </a:cubicBezTo>
                      <a:cubicBezTo>
                        <a:pt x="351" y="231"/>
                        <a:pt x="341" y="241"/>
                        <a:pt x="329" y="247"/>
                      </a:cubicBezTo>
                      <a:cubicBezTo>
                        <a:pt x="301" y="261"/>
                        <a:pt x="270" y="262"/>
                        <a:pt x="240" y="257"/>
                      </a:cubicBezTo>
                      <a:cubicBezTo>
                        <a:pt x="214" y="252"/>
                        <a:pt x="190" y="243"/>
                        <a:pt x="174" y="220"/>
                      </a:cubicBezTo>
                      <a:cubicBezTo>
                        <a:pt x="173" y="218"/>
                        <a:pt x="168" y="217"/>
                        <a:pt x="165" y="217"/>
                      </a:cubicBezTo>
                      <a:cubicBezTo>
                        <a:pt x="126" y="216"/>
                        <a:pt x="88" y="217"/>
                        <a:pt x="50" y="217"/>
                      </a:cubicBezTo>
                      <a:cubicBezTo>
                        <a:pt x="44" y="217"/>
                        <a:pt x="38" y="217"/>
                        <a:pt x="33" y="217"/>
                      </a:cubicBezTo>
                      <a:cubicBezTo>
                        <a:pt x="32" y="215"/>
                        <a:pt x="32" y="214"/>
                        <a:pt x="32" y="213"/>
                      </a:cubicBezTo>
                      <a:cubicBezTo>
                        <a:pt x="38" y="190"/>
                        <a:pt x="43" y="167"/>
                        <a:pt x="50" y="144"/>
                      </a:cubicBezTo>
                      <a:cubicBezTo>
                        <a:pt x="53" y="133"/>
                        <a:pt x="52" y="128"/>
                        <a:pt x="41" y="124"/>
                      </a:cubicBezTo>
                      <a:cubicBezTo>
                        <a:pt x="8" y="111"/>
                        <a:pt x="0" y="82"/>
                        <a:pt x="20" y="52"/>
                      </a:cubicBezTo>
                      <a:cubicBezTo>
                        <a:pt x="30" y="36"/>
                        <a:pt x="45" y="25"/>
                        <a:pt x="63" y="17"/>
                      </a:cubicBezTo>
                      <a:cubicBezTo>
                        <a:pt x="98" y="2"/>
                        <a:pt x="133" y="0"/>
                        <a:pt x="165" y="24"/>
                      </a:cubicBezTo>
                      <a:cubicBezTo>
                        <a:pt x="187" y="41"/>
                        <a:pt x="191" y="70"/>
                        <a:pt x="175" y="93"/>
                      </a:cubicBezTo>
                      <a:cubicBezTo>
                        <a:pt x="162" y="111"/>
                        <a:pt x="143" y="120"/>
                        <a:pt x="123" y="127"/>
                      </a:cubicBezTo>
                      <a:cubicBezTo>
                        <a:pt x="120" y="128"/>
                        <a:pt x="116" y="130"/>
                        <a:pt x="115" y="133"/>
                      </a:cubicBezTo>
                      <a:cubicBezTo>
                        <a:pt x="112" y="146"/>
                        <a:pt x="110" y="160"/>
                        <a:pt x="107" y="175"/>
                      </a:cubicBezTo>
                      <a:cubicBezTo>
                        <a:pt x="124" y="175"/>
                        <a:pt x="139" y="175"/>
                        <a:pt x="155" y="175"/>
                      </a:cubicBezTo>
                      <a:close/>
                      <a:moveTo>
                        <a:pt x="446" y="298"/>
                      </a:moveTo>
                      <a:cubicBezTo>
                        <a:pt x="427" y="308"/>
                        <a:pt x="426" y="326"/>
                        <a:pt x="443" y="340"/>
                      </a:cubicBezTo>
                      <a:cubicBezTo>
                        <a:pt x="466" y="360"/>
                        <a:pt x="518" y="364"/>
                        <a:pt x="544" y="348"/>
                      </a:cubicBezTo>
                      <a:cubicBezTo>
                        <a:pt x="560" y="338"/>
                        <a:pt x="562" y="323"/>
                        <a:pt x="549" y="310"/>
                      </a:cubicBezTo>
                      <a:cubicBezTo>
                        <a:pt x="532" y="293"/>
                        <a:pt x="510" y="288"/>
                        <a:pt x="487" y="285"/>
                      </a:cubicBezTo>
                      <a:cubicBezTo>
                        <a:pt x="473" y="289"/>
                        <a:pt x="459" y="292"/>
                        <a:pt x="446" y="298"/>
                      </a:cubicBezTo>
                      <a:close/>
                      <a:moveTo>
                        <a:pt x="315" y="217"/>
                      </a:moveTo>
                      <a:cubicBezTo>
                        <a:pt x="328" y="205"/>
                        <a:pt x="328" y="190"/>
                        <a:pt x="316" y="178"/>
                      </a:cubicBezTo>
                      <a:cubicBezTo>
                        <a:pt x="294" y="155"/>
                        <a:pt x="245" y="155"/>
                        <a:pt x="223" y="179"/>
                      </a:cubicBezTo>
                      <a:cubicBezTo>
                        <a:pt x="211" y="191"/>
                        <a:pt x="211" y="206"/>
                        <a:pt x="225" y="217"/>
                      </a:cubicBezTo>
                      <a:cubicBezTo>
                        <a:pt x="238" y="228"/>
                        <a:pt x="253" y="231"/>
                        <a:pt x="272" y="231"/>
                      </a:cubicBezTo>
                      <a:cubicBezTo>
                        <a:pt x="286" y="231"/>
                        <a:pt x="302" y="228"/>
                        <a:pt x="315" y="217"/>
                      </a:cubicBezTo>
                      <a:close/>
                      <a:moveTo>
                        <a:pt x="58" y="55"/>
                      </a:moveTo>
                      <a:cubicBezTo>
                        <a:pt x="42" y="72"/>
                        <a:pt x="47" y="93"/>
                        <a:pt x="69" y="101"/>
                      </a:cubicBezTo>
                      <a:cubicBezTo>
                        <a:pt x="90" y="108"/>
                        <a:pt x="110" y="105"/>
                        <a:pt x="129" y="93"/>
                      </a:cubicBezTo>
                      <a:cubicBezTo>
                        <a:pt x="143" y="84"/>
                        <a:pt x="148" y="71"/>
                        <a:pt x="145" y="58"/>
                      </a:cubicBezTo>
                      <a:cubicBezTo>
                        <a:pt x="142" y="47"/>
                        <a:pt x="129" y="37"/>
                        <a:pt x="114" y="35"/>
                      </a:cubicBezTo>
                      <a:cubicBezTo>
                        <a:pt x="111" y="35"/>
                        <a:pt x="108" y="35"/>
                        <a:pt x="105" y="35"/>
                      </a:cubicBezTo>
                      <a:cubicBezTo>
                        <a:pt x="86" y="35"/>
                        <a:pt x="71" y="41"/>
                        <a:pt x="58" y="5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35" name="Freeform 165"/>
                <p:cNvSpPr>
                  <a:spLocks/>
                </p:cNvSpPr>
                <p:nvPr/>
              </p:nvSpPr>
              <p:spPr bwMode="auto">
                <a:xfrm>
                  <a:off x="4952" y="3595"/>
                  <a:ext cx="213" cy="123"/>
                </a:xfrm>
                <a:custGeom>
                  <a:avLst/>
                  <a:gdLst>
                    <a:gd name="T0" fmla="*/ 96 w 136"/>
                    <a:gd name="T1" fmla="*/ 0 h 79"/>
                    <a:gd name="T2" fmla="*/ 31 w 136"/>
                    <a:gd name="T3" fmla="*/ 20 h 79"/>
                    <a:gd name="T4" fmla="*/ 27 w 136"/>
                    <a:gd name="T5" fmla="*/ 86 h 79"/>
                    <a:gd name="T6" fmla="*/ 185 w 136"/>
                    <a:gd name="T7" fmla="*/ 98 h 79"/>
                    <a:gd name="T8" fmla="*/ 193 w 136"/>
                    <a:gd name="T9" fmla="*/ 39 h 79"/>
                    <a:gd name="T10" fmla="*/ 96 w 136"/>
                    <a:gd name="T11" fmla="*/ 0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79"/>
                    <a:gd name="T20" fmla="*/ 136 w 136"/>
                    <a:gd name="T21" fmla="*/ 79 h 7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79">
                      <a:moveTo>
                        <a:pt x="61" y="0"/>
                      </a:moveTo>
                      <a:cubicBezTo>
                        <a:pt x="47" y="4"/>
                        <a:pt x="33" y="7"/>
                        <a:pt x="20" y="13"/>
                      </a:cubicBezTo>
                      <a:cubicBezTo>
                        <a:pt x="1" y="23"/>
                        <a:pt x="0" y="41"/>
                        <a:pt x="17" y="55"/>
                      </a:cubicBezTo>
                      <a:cubicBezTo>
                        <a:pt x="40" y="75"/>
                        <a:pt x="92" y="79"/>
                        <a:pt x="118" y="63"/>
                      </a:cubicBezTo>
                      <a:cubicBezTo>
                        <a:pt x="134" y="53"/>
                        <a:pt x="136" y="38"/>
                        <a:pt x="123" y="25"/>
                      </a:cubicBezTo>
                      <a:cubicBezTo>
                        <a:pt x="106" y="8"/>
                        <a:pt x="84" y="3"/>
                        <a:pt x="61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36" name="Freeform 166"/>
                <p:cNvSpPr>
                  <a:spLocks/>
                </p:cNvSpPr>
                <p:nvPr/>
              </p:nvSpPr>
              <p:spPr bwMode="auto">
                <a:xfrm>
                  <a:off x="4617" y="3391"/>
                  <a:ext cx="182" cy="119"/>
                </a:xfrm>
                <a:custGeom>
                  <a:avLst/>
                  <a:gdLst>
                    <a:gd name="T0" fmla="*/ 95 w 117"/>
                    <a:gd name="T1" fmla="*/ 119 h 76"/>
                    <a:gd name="T2" fmla="*/ 162 w 117"/>
                    <a:gd name="T3" fmla="*/ 97 h 76"/>
                    <a:gd name="T4" fmla="*/ 163 w 117"/>
                    <a:gd name="T5" fmla="*/ 36 h 76"/>
                    <a:gd name="T6" fmla="*/ 19 w 117"/>
                    <a:gd name="T7" fmla="*/ 38 h 76"/>
                    <a:gd name="T8" fmla="*/ 22 w 117"/>
                    <a:gd name="T9" fmla="*/ 97 h 76"/>
                    <a:gd name="T10" fmla="*/ 95 w 117"/>
                    <a:gd name="T11" fmla="*/ 119 h 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7"/>
                    <a:gd name="T19" fmla="*/ 0 h 76"/>
                    <a:gd name="T20" fmla="*/ 117 w 117"/>
                    <a:gd name="T21" fmla="*/ 76 h 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7" h="76">
                      <a:moveTo>
                        <a:pt x="61" y="76"/>
                      </a:moveTo>
                      <a:cubicBezTo>
                        <a:pt x="75" y="76"/>
                        <a:pt x="91" y="73"/>
                        <a:pt x="104" y="62"/>
                      </a:cubicBezTo>
                      <a:cubicBezTo>
                        <a:pt x="117" y="50"/>
                        <a:pt x="117" y="35"/>
                        <a:pt x="105" y="23"/>
                      </a:cubicBezTo>
                      <a:cubicBezTo>
                        <a:pt x="83" y="0"/>
                        <a:pt x="34" y="0"/>
                        <a:pt x="12" y="24"/>
                      </a:cubicBezTo>
                      <a:cubicBezTo>
                        <a:pt x="0" y="36"/>
                        <a:pt x="0" y="51"/>
                        <a:pt x="14" y="62"/>
                      </a:cubicBezTo>
                      <a:cubicBezTo>
                        <a:pt x="27" y="73"/>
                        <a:pt x="42" y="76"/>
                        <a:pt x="61" y="76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37" name="Freeform 167"/>
                <p:cNvSpPr>
                  <a:spLocks/>
                </p:cNvSpPr>
                <p:nvPr/>
              </p:nvSpPr>
              <p:spPr bwMode="auto">
                <a:xfrm>
                  <a:off x="4353" y="3204"/>
                  <a:ext cx="165" cy="114"/>
                </a:xfrm>
                <a:custGeom>
                  <a:avLst/>
                  <a:gdLst>
                    <a:gd name="T0" fmla="*/ 98 w 106"/>
                    <a:gd name="T1" fmla="*/ 0 h 73"/>
                    <a:gd name="T2" fmla="*/ 25 w 106"/>
                    <a:gd name="T3" fmla="*/ 31 h 73"/>
                    <a:gd name="T4" fmla="*/ 42 w 106"/>
                    <a:gd name="T5" fmla="*/ 103 h 73"/>
                    <a:gd name="T6" fmla="*/ 135 w 106"/>
                    <a:gd name="T7" fmla="*/ 91 h 73"/>
                    <a:gd name="T8" fmla="*/ 160 w 106"/>
                    <a:gd name="T9" fmla="*/ 36 h 73"/>
                    <a:gd name="T10" fmla="*/ 112 w 106"/>
                    <a:gd name="T11" fmla="*/ 0 h 73"/>
                    <a:gd name="T12" fmla="*/ 98 w 106"/>
                    <a:gd name="T13" fmla="*/ 0 h 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"/>
                    <a:gd name="T22" fmla="*/ 0 h 73"/>
                    <a:gd name="T23" fmla="*/ 106 w 106"/>
                    <a:gd name="T24" fmla="*/ 73 h 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" h="73">
                      <a:moveTo>
                        <a:pt x="63" y="0"/>
                      </a:moveTo>
                      <a:cubicBezTo>
                        <a:pt x="44" y="0"/>
                        <a:pt x="29" y="6"/>
                        <a:pt x="16" y="20"/>
                      </a:cubicBezTo>
                      <a:cubicBezTo>
                        <a:pt x="0" y="37"/>
                        <a:pt x="5" y="58"/>
                        <a:pt x="27" y="66"/>
                      </a:cubicBezTo>
                      <a:cubicBezTo>
                        <a:pt x="48" y="73"/>
                        <a:pt x="68" y="70"/>
                        <a:pt x="87" y="58"/>
                      </a:cubicBezTo>
                      <a:cubicBezTo>
                        <a:pt x="101" y="49"/>
                        <a:pt x="106" y="36"/>
                        <a:pt x="103" y="23"/>
                      </a:cubicBezTo>
                      <a:cubicBezTo>
                        <a:pt x="100" y="12"/>
                        <a:pt x="87" y="2"/>
                        <a:pt x="72" y="0"/>
                      </a:cubicBezTo>
                      <a:cubicBezTo>
                        <a:pt x="69" y="0"/>
                        <a:pt x="66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923" name="Group 152"/>
              <p:cNvGrpSpPr>
                <a:grpSpLocks noChangeAspect="1"/>
              </p:cNvGrpSpPr>
              <p:nvPr/>
            </p:nvGrpSpPr>
            <p:grpSpPr bwMode="auto">
              <a:xfrm>
                <a:off x="11455861" y="4580019"/>
                <a:ext cx="449630" cy="771796"/>
                <a:chOff x="3024" y="2504"/>
                <a:chExt cx="769" cy="1320"/>
              </a:xfrm>
            </p:grpSpPr>
            <p:sp>
              <p:nvSpPr>
                <p:cNvPr id="36924" name="AutoShape 15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024" y="2504"/>
                  <a:ext cx="769" cy="1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25" name="Freeform 153"/>
                <p:cNvSpPr>
                  <a:spLocks/>
                </p:cNvSpPr>
                <p:nvPr/>
              </p:nvSpPr>
              <p:spPr bwMode="auto">
                <a:xfrm>
                  <a:off x="3023" y="2503"/>
                  <a:ext cx="769" cy="1321"/>
                </a:xfrm>
                <a:custGeom>
                  <a:avLst/>
                  <a:gdLst>
                    <a:gd name="T0" fmla="*/ 769 w 591"/>
                    <a:gd name="T1" fmla="*/ 1193 h 1018"/>
                    <a:gd name="T2" fmla="*/ 639 w 591"/>
                    <a:gd name="T3" fmla="*/ 1321 h 1018"/>
                    <a:gd name="T4" fmla="*/ 129 w 591"/>
                    <a:gd name="T5" fmla="*/ 1321 h 1018"/>
                    <a:gd name="T6" fmla="*/ 0 w 591"/>
                    <a:gd name="T7" fmla="*/ 1194 h 1018"/>
                    <a:gd name="T8" fmla="*/ 0 w 591"/>
                    <a:gd name="T9" fmla="*/ 127 h 1018"/>
                    <a:gd name="T10" fmla="*/ 129 w 591"/>
                    <a:gd name="T11" fmla="*/ 0 h 1018"/>
                    <a:gd name="T12" fmla="*/ 641 w 591"/>
                    <a:gd name="T13" fmla="*/ 0 h 1018"/>
                    <a:gd name="T14" fmla="*/ 769 w 591"/>
                    <a:gd name="T15" fmla="*/ 127 h 1018"/>
                    <a:gd name="T16" fmla="*/ 769 w 591"/>
                    <a:gd name="T17" fmla="*/ 1193 h 10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1"/>
                    <a:gd name="T28" fmla="*/ 0 h 1018"/>
                    <a:gd name="T29" fmla="*/ 591 w 591"/>
                    <a:gd name="T30" fmla="*/ 1018 h 10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1" h="1018">
                      <a:moveTo>
                        <a:pt x="591" y="919"/>
                      </a:moveTo>
                      <a:cubicBezTo>
                        <a:pt x="591" y="980"/>
                        <a:pt x="553" y="1018"/>
                        <a:pt x="491" y="1018"/>
                      </a:cubicBezTo>
                      <a:cubicBezTo>
                        <a:pt x="360" y="1018"/>
                        <a:pt x="230" y="1018"/>
                        <a:pt x="99" y="1018"/>
                      </a:cubicBezTo>
                      <a:cubicBezTo>
                        <a:pt x="39" y="1018"/>
                        <a:pt x="1" y="980"/>
                        <a:pt x="0" y="920"/>
                      </a:cubicBezTo>
                      <a:cubicBezTo>
                        <a:pt x="0" y="614"/>
                        <a:pt x="0" y="404"/>
                        <a:pt x="0" y="98"/>
                      </a:cubicBezTo>
                      <a:cubicBezTo>
                        <a:pt x="0" y="38"/>
                        <a:pt x="39" y="0"/>
                        <a:pt x="99" y="0"/>
                      </a:cubicBezTo>
                      <a:cubicBezTo>
                        <a:pt x="230" y="0"/>
                        <a:pt x="362" y="0"/>
                        <a:pt x="493" y="0"/>
                      </a:cubicBezTo>
                      <a:cubicBezTo>
                        <a:pt x="552" y="0"/>
                        <a:pt x="591" y="39"/>
                        <a:pt x="591" y="98"/>
                      </a:cubicBezTo>
                      <a:cubicBezTo>
                        <a:pt x="591" y="251"/>
                        <a:pt x="591" y="766"/>
                        <a:pt x="591" y="91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26" name="Freeform 154"/>
                <p:cNvSpPr>
                  <a:spLocks/>
                </p:cNvSpPr>
                <p:nvPr/>
              </p:nvSpPr>
              <p:spPr bwMode="auto">
                <a:xfrm>
                  <a:off x="3023" y="2503"/>
                  <a:ext cx="769" cy="1321"/>
                </a:xfrm>
                <a:custGeom>
                  <a:avLst/>
                  <a:gdLst>
                    <a:gd name="T0" fmla="*/ 769 w 591"/>
                    <a:gd name="T1" fmla="*/ 1193 h 1018"/>
                    <a:gd name="T2" fmla="*/ 639 w 591"/>
                    <a:gd name="T3" fmla="*/ 1321 h 1018"/>
                    <a:gd name="T4" fmla="*/ 129 w 591"/>
                    <a:gd name="T5" fmla="*/ 1321 h 1018"/>
                    <a:gd name="T6" fmla="*/ 0 w 591"/>
                    <a:gd name="T7" fmla="*/ 1194 h 1018"/>
                    <a:gd name="T8" fmla="*/ 0 w 591"/>
                    <a:gd name="T9" fmla="*/ 127 h 1018"/>
                    <a:gd name="T10" fmla="*/ 129 w 591"/>
                    <a:gd name="T11" fmla="*/ 0 h 1018"/>
                    <a:gd name="T12" fmla="*/ 641 w 591"/>
                    <a:gd name="T13" fmla="*/ 0 h 1018"/>
                    <a:gd name="T14" fmla="*/ 769 w 591"/>
                    <a:gd name="T15" fmla="*/ 127 h 1018"/>
                    <a:gd name="T16" fmla="*/ 769 w 591"/>
                    <a:gd name="T17" fmla="*/ 1193 h 10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1"/>
                    <a:gd name="T28" fmla="*/ 0 h 1018"/>
                    <a:gd name="T29" fmla="*/ 591 w 591"/>
                    <a:gd name="T30" fmla="*/ 1018 h 10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1" h="1018">
                      <a:moveTo>
                        <a:pt x="591" y="919"/>
                      </a:moveTo>
                      <a:cubicBezTo>
                        <a:pt x="591" y="980"/>
                        <a:pt x="553" y="1018"/>
                        <a:pt x="491" y="1018"/>
                      </a:cubicBezTo>
                      <a:cubicBezTo>
                        <a:pt x="360" y="1018"/>
                        <a:pt x="230" y="1018"/>
                        <a:pt x="99" y="1018"/>
                      </a:cubicBezTo>
                      <a:cubicBezTo>
                        <a:pt x="39" y="1018"/>
                        <a:pt x="1" y="980"/>
                        <a:pt x="0" y="920"/>
                      </a:cubicBezTo>
                      <a:cubicBezTo>
                        <a:pt x="0" y="614"/>
                        <a:pt x="0" y="404"/>
                        <a:pt x="0" y="98"/>
                      </a:cubicBezTo>
                      <a:cubicBezTo>
                        <a:pt x="0" y="38"/>
                        <a:pt x="39" y="0"/>
                        <a:pt x="99" y="0"/>
                      </a:cubicBezTo>
                      <a:cubicBezTo>
                        <a:pt x="230" y="0"/>
                        <a:pt x="362" y="0"/>
                        <a:pt x="493" y="0"/>
                      </a:cubicBezTo>
                      <a:cubicBezTo>
                        <a:pt x="552" y="0"/>
                        <a:pt x="591" y="39"/>
                        <a:pt x="591" y="98"/>
                      </a:cubicBezTo>
                      <a:cubicBezTo>
                        <a:pt x="591" y="251"/>
                        <a:pt x="591" y="766"/>
                        <a:pt x="591" y="91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27" name="Freeform 155"/>
                <p:cNvSpPr>
                  <a:spLocks/>
                </p:cNvSpPr>
                <p:nvPr/>
              </p:nvSpPr>
              <p:spPr bwMode="auto">
                <a:xfrm>
                  <a:off x="3075" y="2647"/>
                  <a:ext cx="665" cy="1035"/>
                </a:xfrm>
                <a:custGeom>
                  <a:avLst/>
                  <a:gdLst>
                    <a:gd name="T0" fmla="*/ 5 w 665"/>
                    <a:gd name="T1" fmla="*/ 0 h 1035"/>
                    <a:gd name="T2" fmla="*/ 665 w 665"/>
                    <a:gd name="T3" fmla="*/ 2 h 1035"/>
                    <a:gd name="T4" fmla="*/ 665 w 665"/>
                    <a:gd name="T5" fmla="*/ 1035 h 1035"/>
                    <a:gd name="T6" fmla="*/ 0 w 665"/>
                    <a:gd name="T7" fmla="*/ 1034 h 1035"/>
                    <a:gd name="T8" fmla="*/ 5 w 665"/>
                    <a:gd name="T9" fmla="*/ 0 h 10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5"/>
                    <a:gd name="T16" fmla="*/ 0 h 1035"/>
                    <a:gd name="T17" fmla="*/ 665 w 665"/>
                    <a:gd name="T18" fmla="*/ 1035 h 10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5" h="1035">
                      <a:moveTo>
                        <a:pt x="5" y="0"/>
                      </a:moveTo>
                      <a:lnTo>
                        <a:pt x="665" y="2"/>
                      </a:lnTo>
                      <a:lnTo>
                        <a:pt x="665" y="1035"/>
                      </a:lnTo>
                      <a:lnTo>
                        <a:pt x="0" y="103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28" name="Freeform 156"/>
                <p:cNvSpPr>
                  <a:spLocks/>
                </p:cNvSpPr>
                <p:nvPr/>
              </p:nvSpPr>
              <p:spPr bwMode="auto">
                <a:xfrm>
                  <a:off x="3321" y="3718"/>
                  <a:ext cx="164" cy="61"/>
                </a:xfrm>
                <a:custGeom>
                  <a:avLst/>
                  <a:gdLst>
                    <a:gd name="T0" fmla="*/ 137 w 126"/>
                    <a:gd name="T1" fmla="*/ 1 h 47"/>
                    <a:gd name="T2" fmla="*/ 163 w 126"/>
                    <a:gd name="T3" fmla="*/ 29 h 47"/>
                    <a:gd name="T4" fmla="*/ 137 w 126"/>
                    <a:gd name="T5" fmla="*/ 60 h 47"/>
                    <a:gd name="T6" fmla="*/ 26 w 126"/>
                    <a:gd name="T7" fmla="*/ 60 h 47"/>
                    <a:gd name="T8" fmla="*/ 0 w 126"/>
                    <a:gd name="T9" fmla="*/ 30 h 47"/>
                    <a:gd name="T10" fmla="*/ 27 w 126"/>
                    <a:gd name="T11" fmla="*/ 1 h 47"/>
                    <a:gd name="T12" fmla="*/ 137 w 126"/>
                    <a:gd name="T13" fmla="*/ 1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6"/>
                    <a:gd name="T22" fmla="*/ 0 h 47"/>
                    <a:gd name="T23" fmla="*/ 126 w 126"/>
                    <a:gd name="T24" fmla="*/ 47 h 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6" h="47">
                      <a:moveTo>
                        <a:pt x="105" y="1"/>
                      </a:moveTo>
                      <a:cubicBezTo>
                        <a:pt x="119" y="1"/>
                        <a:pt x="125" y="8"/>
                        <a:pt x="125" y="22"/>
                      </a:cubicBezTo>
                      <a:cubicBezTo>
                        <a:pt x="126" y="37"/>
                        <a:pt x="120" y="45"/>
                        <a:pt x="105" y="46"/>
                      </a:cubicBezTo>
                      <a:cubicBezTo>
                        <a:pt x="70" y="47"/>
                        <a:pt x="51" y="46"/>
                        <a:pt x="20" y="46"/>
                      </a:cubicBezTo>
                      <a:cubicBezTo>
                        <a:pt x="6" y="45"/>
                        <a:pt x="0" y="37"/>
                        <a:pt x="0" y="23"/>
                      </a:cubicBezTo>
                      <a:cubicBezTo>
                        <a:pt x="0" y="8"/>
                        <a:pt x="6" y="1"/>
                        <a:pt x="21" y="1"/>
                      </a:cubicBezTo>
                      <a:cubicBezTo>
                        <a:pt x="35" y="0"/>
                        <a:pt x="91" y="0"/>
                        <a:pt x="1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929" name="Freeform 157"/>
                <p:cNvSpPr>
                  <a:spLocks/>
                </p:cNvSpPr>
                <p:nvPr/>
              </p:nvSpPr>
              <p:spPr bwMode="auto">
                <a:xfrm>
                  <a:off x="3356" y="2548"/>
                  <a:ext cx="121" cy="61"/>
                </a:xfrm>
                <a:custGeom>
                  <a:avLst/>
                  <a:gdLst>
                    <a:gd name="T0" fmla="*/ 95 w 93"/>
                    <a:gd name="T1" fmla="*/ 0 h 47"/>
                    <a:gd name="T2" fmla="*/ 121 w 93"/>
                    <a:gd name="T3" fmla="*/ 27 h 47"/>
                    <a:gd name="T4" fmla="*/ 95 w 93"/>
                    <a:gd name="T5" fmla="*/ 58 h 47"/>
                    <a:gd name="T6" fmla="*/ 26 w 93"/>
                    <a:gd name="T7" fmla="*/ 60 h 47"/>
                    <a:gd name="T8" fmla="*/ 0 w 93"/>
                    <a:gd name="T9" fmla="*/ 30 h 47"/>
                    <a:gd name="T10" fmla="*/ 27 w 93"/>
                    <a:gd name="T11" fmla="*/ 1 h 47"/>
                    <a:gd name="T12" fmla="*/ 95 w 93"/>
                    <a:gd name="T13" fmla="*/ 0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47"/>
                    <a:gd name="T23" fmla="*/ 93 w 93"/>
                    <a:gd name="T24" fmla="*/ 47 h 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47">
                      <a:moveTo>
                        <a:pt x="73" y="0"/>
                      </a:moveTo>
                      <a:cubicBezTo>
                        <a:pt x="87" y="1"/>
                        <a:pt x="93" y="7"/>
                        <a:pt x="93" y="21"/>
                      </a:cubicBezTo>
                      <a:cubicBezTo>
                        <a:pt x="93" y="37"/>
                        <a:pt x="88" y="45"/>
                        <a:pt x="73" y="45"/>
                      </a:cubicBezTo>
                      <a:cubicBezTo>
                        <a:pt x="37" y="46"/>
                        <a:pt x="51" y="47"/>
                        <a:pt x="20" y="46"/>
                      </a:cubicBezTo>
                      <a:cubicBezTo>
                        <a:pt x="7" y="46"/>
                        <a:pt x="0" y="38"/>
                        <a:pt x="0" y="23"/>
                      </a:cubicBezTo>
                      <a:cubicBezTo>
                        <a:pt x="0" y="9"/>
                        <a:pt x="7" y="2"/>
                        <a:pt x="21" y="1"/>
                      </a:cubicBezTo>
                      <a:cubicBezTo>
                        <a:pt x="35" y="1"/>
                        <a:pt x="59" y="0"/>
                        <a:pt x="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36899" name="Picture 16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2221" y="2109936"/>
              <a:ext cx="1099764" cy="109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7" name="Straight Connector 166"/>
            <p:cNvCxnSpPr/>
            <p:nvPr/>
          </p:nvCxnSpPr>
          <p:spPr>
            <a:xfrm>
              <a:off x="100847" y="3340668"/>
              <a:ext cx="2771832" cy="0"/>
            </a:xfrm>
            <a:prstGeom prst="line">
              <a:avLst/>
            </a:prstGeom>
            <a:ln w="19050">
              <a:solidFill>
                <a:srgbClr val="F04C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6165221" y="3346443"/>
              <a:ext cx="2771832" cy="0"/>
            </a:xfrm>
            <a:prstGeom prst="line">
              <a:avLst/>
            </a:prstGeom>
            <a:ln w="19050">
              <a:solidFill>
                <a:srgbClr val="F04C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187804" y="5586204"/>
              <a:ext cx="2770244" cy="0"/>
            </a:xfrm>
            <a:prstGeom prst="line">
              <a:avLst/>
            </a:prstGeom>
            <a:ln w="19050">
              <a:solidFill>
                <a:srgbClr val="F04C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309010" y="5543298"/>
              <a:ext cx="2771832" cy="0"/>
            </a:xfrm>
            <a:prstGeom prst="line">
              <a:avLst/>
            </a:prstGeom>
            <a:ln w="19050">
              <a:solidFill>
                <a:srgbClr val="F04C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9219634" y="3340668"/>
              <a:ext cx="2770245" cy="0"/>
            </a:xfrm>
            <a:prstGeom prst="line">
              <a:avLst/>
            </a:prstGeom>
            <a:ln w="19050">
              <a:solidFill>
                <a:srgbClr val="33669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191773" y="3346443"/>
              <a:ext cx="2771832" cy="0"/>
            </a:xfrm>
            <a:prstGeom prst="line">
              <a:avLst/>
            </a:prstGeom>
            <a:ln w="19050">
              <a:solidFill>
                <a:srgbClr val="33669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62728" y="5586994"/>
              <a:ext cx="2771832" cy="0"/>
            </a:xfrm>
            <a:prstGeom prst="line">
              <a:avLst/>
            </a:prstGeom>
            <a:ln w="19050">
              <a:solidFill>
                <a:srgbClr val="33669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140959" y="5568891"/>
              <a:ext cx="3048063" cy="0"/>
            </a:xfrm>
            <a:prstGeom prst="line">
              <a:avLst/>
            </a:prstGeom>
            <a:ln w="19050">
              <a:solidFill>
                <a:srgbClr val="33669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908" name="Group 175"/>
            <p:cNvGrpSpPr>
              <a:grpSpLocks/>
            </p:cNvGrpSpPr>
            <p:nvPr/>
          </p:nvGrpSpPr>
          <p:grpSpPr bwMode="auto">
            <a:xfrm>
              <a:off x="4572927" y="2673689"/>
              <a:ext cx="784240" cy="473525"/>
              <a:chOff x="668740" y="4821008"/>
              <a:chExt cx="1488173" cy="988626"/>
            </a:xfrm>
          </p:grpSpPr>
          <p:grpSp>
            <p:nvGrpSpPr>
              <p:cNvPr id="36909" name="Gruppieren 31"/>
              <p:cNvGrpSpPr>
                <a:grpSpLocks/>
              </p:cNvGrpSpPr>
              <p:nvPr/>
            </p:nvGrpSpPr>
            <p:grpSpPr bwMode="auto">
              <a:xfrm rot="-5400000">
                <a:off x="1049732" y="5142277"/>
                <a:ext cx="328540" cy="1006173"/>
                <a:chOff x="3865026" y="1550449"/>
                <a:chExt cx="1388264" cy="4251656"/>
              </a:xfrm>
            </p:grpSpPr>
            <p:sp>
              <p:nvSpPr>
                <p:cNvPr id="190" name="Rechteck 44"/>
                <p:cNvSpPr/>
                <p:nvPr/>
              </p:nvSpPr>
              <p:spPr>
                <a:xfrm>
                  <a:off x="3865026" y="1550449"/>
                  <a:ext cx="1388264" cy="4251656"/>
                </a:xfrm>
                <a:prstGeom prst="rect">
                  <a:avLst/>
                </a:prstGeom>
                <a:solidFill>
                  <a:srgbClr val="80808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91" name="Ellipse 45"/>
                <p:cNvSpPr/>
                <p:nvPr/>
              </p:nvSpPr>
              <p:spPr>
                <a:xfrm>
                  <a:off x="4285325" y="4414581"/>
                  <a:ext cx="547658" cy="560098"/>
                </a:xfrm>
                <a:prstGeom prst="ellipse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92" name="Rechteck 46"/>
                <p:cNvSpPr/>
                <p:nvPr/>
              </p:nvSpPr>
              <p:spPr>
                <a:xfrm>
                  <a:off x="4043317" y="1754131"/>
                  <a:ext cx="1031648" cy="2520436"/>
                </a:xfrm>
                <a:prstGeom prst="rect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910" name="Gruppieren 32"/>
              <p:cNvGrpSpPr>
                <a:grpSpLocks/>
              </p:cNvGrpSpPr>
              <p:nvPr/>
            </p:nvGrpSpPr>
            <p:grpSpPr bwMode="auto">
              <a:xfrm rot="-5400000">
                <a:off x="1004543" y="4813738"/>
                <a:ext cx="331553" cy="1003160"/>
                <a:chOff x="3860722" y="1555561"/>
                <a:chExt cx="1400996" cy="4238923"/>
              </a:xfrm>
            </p:grpSpPr>
            <p:sp>
              <p:nvSpPr>
                <p:cNvPr id="187" name="Rechteck 41"/>
                <p:cNvSpPr/>
                <p:nvPr/>
              </p:nvSpPr>
              <p:spPr>
                <a:xfrm>
                  <a:off x="3860722" y="1555561"/>
                  <a:ext cx="1400996" cy="4238923"/>
                </a:xfrm>
                <a:prstGeom prst="rect">
                  <a:avLst/>
                </a:prstGeom>
                <a:solidFill>
                  <a:srgbClr val="80808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8" name="Ellipse 42"/>
                <p:cNvSpPr/>
                <p:nvPr/>
              </p:nvSpPr>
              <p:spPr>
                <a:xfrm>
                  <a:off x="4281017" y="4406971"/>
                  <a:ext cx="560398" cy="560098"/>
                </a:xfrm>
                <a:prstGeom prst="ellipse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9" name="Rechteck 43"/>
                <p:cNvSpPr/>
                <p:nvPr/>
              </p:nvSpPr>
              <p:spPr>
                <a:xfrm>
                  <a:off x="4064523" y="1759238"/>
                  <a:ext cx="1031638" cy="2507716"/>
                </a:xfrm>
                <a:prstGeom prst="rect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911" name="Gruppieren 33"/>
              <p:cNvGrpSpPr>
                <a:grpSpLocks/>
              </p:cNvGrpSpPr>
              <p:nvPr/>
            </p:nvGrpSpPr>
            <p:grpSpPr bwMode="auto">
              <a:xfrm rot="5400000" flipH="1">
                <a:off x="1096425" y="4483696"/>
                <a:ext cx="328537" cy="1003161"/>
                <a:chOff x="3869146" y="1563459"/>
                <a:chExt cx="1388255" cy="4238924"/>
              </a:xfrm>
            </p:grpSpPr>
            <p:sp>
              <p:nvSpPr>
                <p:cNvPr id="184" name="Rechteck 38"/>
                <p:cNvSpPr/>
                <p:nvPr/>
              </p:nvSpPr>
              <p:spPr>
                <a:xfrm>
                  <a:off x="3869146" y="1563459"/>
                  <a:ext cx="1388255" cy="4238924"/>
                </a:xfrm>
                <a:prstGeom prst="rect">
                  <a:avLst/>
                </a:prstGeom>
                <a:solidFill>
                  <a:srgbClr val="80808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5" name="Ellipse 39"/>
                <p:cNvSpPr/>
                <p:nvPr/>
              </p:nvSpPr>
              <p:spPr>
                <a:xfrm>
                  <a:off x="4289437" y="4402141"/>
                  <a:ext cx="547666" cy="560099"/>
                </a:xfrm>
                <a:prstGeom prst="ellipse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>
                    <a:solidFill>
                      <a:srgbClr val="808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6" name="Rechteck 40"/>
                <p:cNvSpPr/>
                <p:nvPr/>
              </p:nvSpPr>
              <p:spPr>
                <a:xfrm>
                  <a:off x="4047469" y="1767131"/>
                  <a:ext cx="1031640" cy="2507716"/>
                </a:xfrm>
                <a:prstGeom prst="rect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vert="vert270" tIns="360000" bIns="90000" anchor="ctr"/>
                <a:lstStyle/>
                <a:p>
                  <a:pPr>
                    <a:defRPr/>
                  </a:pPr>
                  <a:endParaRPr lang="de-DE" kern="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82" name="Ellipse 36"/>
              <p:cNvSpPr/>
              <p:nvPr/>
            </p:nvSpPr>
            <p:spPr>
              <a:xfrm rot="20802787" flipH="1">
                <a:off x="2024363" y="5444927"/>
                <a:ext cx="132550" cy="132621"/>
              </a:xfrm>
              <a:prstGeom prst="ellipse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e-DE" kern="0">
                  <a:solidFill>
                    <a:srgbClr val="808080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181" name="Picture 4" descr="Image result for department of telecommunication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368" y="34637"/>
            <a:ext cx="142663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931" y="967643"/>
            <a:ext cx="12087069" cy="5336274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b="1" dirty="0"/>
              <a:t>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India’s turn to take the innovation lead in 5G</a:t>
            </a:r>
          </a:p>
          <a:p>
            <a:pPr lvl="1">
              <a:buBlip>
                <a:blip r:embed="rId2"/>
              </a:buBlip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China did it in 3G, South Korea in 4G</a:t>
            </a:r>
          </a:p>
          <a:p>
            <a:pPr lvl="1">
              <a:buBlip>
                <a:blip r:embed="rId2"/>
              </a:buBlip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5G opens up new vistas for innovation in areas such as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IoT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Enhanced Rural Mobile Broadband where India can play a significant role</a:t>
            </a:r>
          </a:p>
          <a:p>
            <a:pPr marL="457200" lvl="1" indent="0">
              <a:buNone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Thriving innovation and startup ecosystem in India</a:t>
            </a:r>
            <a:endParaRPr lang="en-IN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Blip>
                <a:blip r:embed="rId2"/>
              </a:buBlip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Unique confluence of entrepreneurship, access to capital, experienced mentors and a young, dynamic and talented workforce</a:t>
            </a:r>
          </a:p>
          <a:p>
            <a:pPr marL="457200" lvl="1" indent="0">
              <a:buNone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Silicon design is moving to India; largest chip design base outside US</a:t>
            </a:r>
          </a:p>
          <a:p>
            <a:pPr lvl="1">
              <a:buBlip>
                <a:blip r:embed="rId2"/>
              </a:buBlip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2,000 chips being designed every year for global MNCs</a:t>
            </a:r>
          </a:p>
          <a:p>
            <a:pPr marL="457200" lvl="1" indent="0">
              <a:buNone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Early signs of IPR/R&amp;D-driven Indian startups achieving global success</a:t>
            </a:r>
          </a:p>
          <a:p>
            <a:pPr lvl="1">
              <a:buBlip>
                <a:blip r:embed="rId2"/>
              </a:buBlip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Tejas Networks products rebranded by global majors, deployed in 65+ countries</a:t>
            </a:r>
          </a:p>
          <a:p>
            <a:pPr marL="457200" lvl="1" indent="0">
              <a:buNone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Forward-looking policies and proactive government</a:t>
            </a:r>
          </a:p>
          <a:p>
            <a:pPr lvl="1">
              <a:buBlip>
                <a:blip r:embed="rId2"/>
              </a:buBlip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JAM Trinity: 1bn Bank Accounts (Jan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Dhan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+ 1bn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Aadhaar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+ 1bn Mobile Broadband Users</a:t>
            </a:r>
          </a:p>
          <a:p>
            <a:pPr lvl="1">
              <a:buBlip>
                <a:blip r:embed="rId2"/>
              </a:buBlip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High-speed broadband reaching every Indian via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BharatNet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433" y="13643"/>
            <a:ext cx="10672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It is Time for India to Step Up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 Level Forum for 5G India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>
            <a:extLst>
              <a:ext uri="{FF2B5EF4-FFF2-40B4-BE49-F238E27FC236}">
                <a16:creationId xmlns:a16="http://schemas.microsoft.com/office/drawing/2014/main" id="{E91822E5-3F44-4CE0-A008-59C4BC9C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1645181" y="6531689"/>
            <a:ext cx="213241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6022" indent="-213122"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6060" indent="-170260"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98960" indent="-170260"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1860" indent="-170260"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4760" indent="-170260" defTabSz="342900" eaLnBrk="0" fontAlgn="base" hangingPunct="0"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7660" indent="-170260" defTabSz="342900" eaLnBrk="0" fontAlgn="base" hangingPunct="0"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0560" indent="-170260" defTabSz="342900" eaLnBrk="0" fontAlgn="base" hangingPunct="0"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3460" indent="-170260" defTabSz="342900" eaLnBrk="0" fontAlgn="base" hangingPunct="0"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84B29E25-0F38-427D-962F-D4A14B60E7F7}" type="datetime1">
              <a:rPr lang="en-US" altLang="en-US" sz="105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9/5/2019</a:t>
            </a:fld>
            <a:endParaRPr lang="en-US" altLang="en-US" sz="105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CBF52D24-7CB8-40D6-BD89-D799747C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6992" y="5976803"/>
            <a:ext cx="2132409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6022" indent="-213122"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6060" indent="-170260"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98960" indent="-170260"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1860" indent="-170260"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4760" indent="-170260" defTabSz="342900" eaLnBrk="0" fontAlgn="base" hangingPunct="0"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7660" indent="-170260" defTabSz="342900" eaLnBrk="0" fontAlgn="base" hangingPunct="0"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0560" indent="-170260" defTabSz="342900" eaLnBrk="0" fontAlgn="base" hangingPunct="0"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3460" indent="-170260" defTabSz="342900" eaLnBrk="0" fontAlgn="base" hangingPunct="0">
              <a:spcBef>
                <a:spcPct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Aft>
                <a:spcPct val="0"/>
              </a:spcAft>
              <a:buClrTx/>
              <a:buSzTx/>
              <a:buFontTx/>
              <a:buNone/>
            </a:pPr>
            <a:fld id="{B2F9DE6B-5E31-4949-B8A5-C945C16059D7}" type="slidenum">
              <a:rPr lang="en-US" altLang="en-US" sz="105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l"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050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Rectangle 27">
            <a:extLst>
              <a:ext uri="{FF2B5EF4-FFF2-40B4-BE49-F238E27FC236}">
                <a16:creationId xmlns:a16="http://schemas.microsoft.com/office/drawing/2014/main" id="{C6EC8C65-F9DA-43C4-BB1D-C5CDC457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050" y="261354"/>
            <a:ext cx="9141619" cy="65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80" tIns="34280" rIns="34280" bIns="34280"/>
          <a:lstStyle>
            <a:lvl1pPr marL="342900" indent="-3429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latin typeface="+mn-lt"/>
                <a:ea typeface="MS PGothic" panose="020B0600070205080204" pitchFamily="34" charset="-128"/>
              </a:rPr>
              <a:t>Mapping to 5G </a:t>
            </a:r>
            <a:r>
              <a:rPr lang="en-US" altLang="en-US" sz="2400" b="1" dirty="0" err="1">
                <a:latin typeface="+mn-lt"/>
                <a:ea typeface="MS PGothic" panose="020B0600070205080204" pitchFamily="34" charset="-128"/>
              </a:rPr>
              <a:t>Standardisation</a:t>
            </a:r>
            <a:r>
              <a:rPr lang="en-US" altLang="en-US" sz="2400" b="1" dirty="0">
                <a:latin typeface="+mn-lt"/>
                <a:ea typeface="MS PGothic" panose="020B0600070205080204" pitchFamily="34" charset="-128"/>
              </a:rPr>
              <a:t> Landscape</a:t>
            </a:r>
            <a:endParaRPr lang="en-US" altLang="en-US" sz="2700" b="1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31749" name="Picture 6">
            <a:extLst>
              <a:ext uri="{FF2B5EF4-FFF2-40B4-BE49-F238E27FC236}">
                <a16:creationId xmlns:a16="http://schemas.microsoft.com/office/drawing/2014/main" id="{10BF8EA7-9D27-401F-805E-16E0FC61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06" y="4428736"/>
            <a:ext cx="3483394" cy="63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>
            <a:extLst>
              <a:ext uri="{FF2B5EF4-FFF2-40B4-BE49-F238E27FC236}">
                <a16:creationId xmlns:a16="http://schemas.microsoft.com/office/drawing/2014/main" id="{1719B833-6E84-437E-A1C4-FBAA4C4A2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88" y="4488709"/>
            <a:ext cx="1300147" cy="73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:a16="http://schemas.microsoft.com/office/drawing/2014/main" id="{8D1B15D2-BA29-4B58-9CFD-8880CA35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074" y="4630341"/>
            <a:ext cx="94418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A0D89D6B-B03F-4A4D-87AD-7F08A62F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06" y="5912197"/>
            <a:ext cx="1258186" cy="6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8EA11E54-C2FB-4F0A-ADAC-91D7E30A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90" y="5924701"/>
            <a:ext cx="1342634" cy="78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A3FC32A2-BC34-4CFF-BC5E-2C235032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53" y="5142494"/>
            <a:ext cx="1733259" cy="5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2" descr="https://m.eet.com/media/1246332/5G_usage_cases_ITU_2016.png">
            <a:extLst>
              <a:ext uri="{FF2B5EF4-FFF2-40B4-BE49-F238E27FC236}">
                <a16:creationId xmlns:a16="http://schemas.microsoft.com/office/drawing/2014/main" id="{2179120C-7012-48A9-8B3E-70D73892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08" y="839098"/>
            <a:ext cx="4545806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6" name="Group">
            <a:extLst>
              <a:ext uri="{FF2B5EF4-FFF2-40B4-BE49-F238E27FC236}">
                <a16:creationId xmlns:a16="http://schemas.microsoft.com/office/drawing/2014/main" id="{C8B4F151-238E-4F0E-98A6-FA96FABC806D}"/>
              </a:ext>
            </a:extLst>
          </p:cNvPr>
          <p:cNvGrpSpPr>
            <a:grpSpLocks/>
          </p:cNvGrpSpPr>
          <p:nvPr/>
        </p:nvGrpSpPr>
        <p:grpSpPr bwMode="auto">
          <a:xfrm>
            <a:off x="6382373" y="739781"/>
            <a:ext cx="4218384" cy="3732610"/>
            <a:chOff x="745393" y="0"/>
            <a:chExt cx="9603357" cy="8596379"/>
          </a:xfrm>
        </p:grpSpPr>
        <p:sp>
          <p:nvSpPr>
            <p:cNvPr id="31757" name="Shape">
              <a:extLst>
                <a:ext uri="{FF2B5EF4-FFF2-40B4-BE49-F238E27FC236}">
                  <a16:creationId xmlns:a16="http://schemas.microsoft.com/office/drawing/2014/main" id="{9CEFE994-FE85-48A1-ADA2-C4FFD1911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815" y="1378720"/>
              <a:ext cx="6046499" cy="592639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3205" y="3264"/>
                  </a:moveTo>
                  <a:lnTo>
                    <a:pt x="10776" y="0"/>
                  </a:lnTo>
                  <a:cubicBezTo>
                    <a:pt x="12107" y="569"/>
                    <a:pt x="13439" y="1138"/>
                    <a:pt x="14771" y="1707"/>
                  </a:cubicBezTo>
                  <a:cubicBezTo>
                    <a:pt x="16103" y="2277"/>
                    <a:pt x="17435" y="2846"/>
                    <a:pt x="18766" y="3415"/>
                  </a:cubicBezTo>
                  <a:cubicBezTo>
                    <a:pt x="19239" y="4658"/>
                    <a:pt x="19711" y="5901"/>
                    <a:pt x="20183" y="7144"/>
                  </a:cubicBezTo>
                  <a:cubicBezTo>
                    <a:pt x="20655" y="8387"/>
                    <a:pt x="21128" y="9630"/>
                    <a:pt x="21600" y="10873"/>
                  </a:cubicBezTo>
                  <a:lnTo>
                    <a:pt x="18471" y="18402"/>
                  </a:lnTo>
                  <a:lnTo>
                    <a:pt x="10746" y="21600"/>
                  </a:lnTo>
                  <a:lnTo>
                    <a:pt x="2856" y="18127"/>
                  </a:lnTo>
                  <a:lnTo>
                    <a:pt x="0" y="10900"/>
                  </a:lnTo>
                  <a:lnTo>
                    <a:pt x="3205" y="3264"/>
                  </a:lnTo>
                  <a:close/>
                </a:path>
              </a:pathLst>
            </a:custGeom>
            <a:solidFill>
              <a:srgbClr val="FFD479"/>
            </a:solidFill>
            <a:ln w="25400" cap="flat">
              <a:solidFill>
                <a:srgbClr val="747676"/>
              </a:solidFill>
              <a:prstDash val="solid"/>
              <a:miter lim="400000"/>
              <a:headEnd/>
              <a:tailEnd/>
            </a:ln>
          </p:spPr>
          <p:txBody>
            <a:bodyPr lIns="38100" tIns="38100" rIns="38100" bIns="38100" anchor="ctr"/>
            <a:lstStyle/>
            <a:p>
              <a:endParaRPr lang="en-IN" sz="1350"/>
            </a:p>
          </p:txBody>
        </p:sp>
        <p:sp>
          <p:nvSpPr>
            <p:cNvPr id="31758" name="Oval">
              <a:extLst>
                <a:ext uri="{FF2B5EF4-FFF2-40B4-BE49-F238E27FC236}">
                  <a16:creationId xmlns:a16="http://schemas.microsoft.com/office/drawing/2014/main" id="{4298D9C2-B82C-4A8F-BAF7-85DF57A71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611" y="1386213"/>
              <a:ext cx="6067404" cy="5910825"/>
            </a:xfrm>
            <a:prstGeom prst="ellipse">
              <a:avLst/>
            </a:prstGeom>
            <a:noFill/>
            <a:ln w="25400">
              <a:solidFill>
                <a:srgbClr val="942192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8100" tIns="38100" rIns="38100" bIns="38100" anchor="ctr"/>
            <a:lstStyle/>
            <a:p>
              <a:endParaRPr lang="en-US" altLang="en-US" sz="9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endParaRPr>
            </a:p>
          </p:txBody>
        </p:sp>
        <p:sp>
          <p:nvSpPr>
            <p:cNvPr id="31759" name="Shape">
              <a:extLst>
                <a:ext uri="{FF2B5EF4-FFF2-40B4-BE49-F238E27FC236}">
                  <a16:creationId xmlns:a16="http://schemas.microsoft.com/office/drawing/2014/main" id="{4154A87C-D88E-4136-930C-209C2C8BF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779" y="2101694"/>
              <a:ext cx="3561982" cy="4482523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1007"/>
                  </a:moveTo>
                  <a:lnTo>
                    <a:pt x="922" y="4034"/>
                  </a:lnTo>
                  <a:lnTo>
                    <a:pt x="9701" y="0"/>
                  </a:lnTo>
                  <a:lnTo>
                    <a:pt x="21430" y="2576"/>
                  </a:lnTo>
                  <a:lnTo>
                    <a:pt x="21600" y="10904"/>
                  </a:lnTo>
                  <a:lnTo>
                    <a:pt x="19788" y="18406"/>
                  </a:lnTo>
                  <a:lnTo>
                    <a:pt x="9872" y="21600"/>
                  </a:lnTo>
                  <a:lnTo>
                    <a:pt x="2655" y="15971"/>
                  </a:lnTo>
                  <a:lnTo>
                    <a:pt x="0" y="11007"/>
                  </a:lnTo>
                  <a:close/>
                </a:path>
              </a:pathLst>
            </a:custGeom>
            <a:solidFill>
              <a:srgbClr val="FFF66C"/>
            </a:solidFill>
            <a:ln w="25400" cap="flat">
              <a:solidFill>
                <a:srgbClr val="747676"/>
              </a:solidFill>
              <a:prstDash val="solid"/>
              <a:miter lim="400000"/>
              <a:headEnd/>
              <a:tailEnd/>
            </a:ln>
          </p:spPr>
          <p:txBody>
            <a:bodyPr lIns="38100" tIns="38100" rIns="38100" bIns="38100" anchor="ctr"/>
            <a:lstStyle/>
            <a:p>
              <a:endParaRPr lang="en-IN" sz="1350"/>
            </a:p>
          </p:txBody>
        </p:sp>
        <p:sp>
          <p:nvSpPr>
            <p:cNvPr id="31760" name="Oval">
              <a:extLst>
                <a:ext uri="{FF2B5EF4-FFF2-40B4-BE49-F238E27FC236}">
                  <a16:creationId xmlns:a16="http://schemas.microsoft.com/office/drawing/2014/main" id="{D7F13250-F591-4212-99EC-5AA321758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606" y="2794893"/>
              <a:ext cx="3175413" cy="3093467"/>
            </a:xfrm>
            <a:prstGeom prst="ellipse">
              <a:avLst/>
            </a:prstGeom>
            <a:noFill/>
            <a:ln w="25400">
              <a:solidFill>
                <a:srgbClr val="747676"/>
              </a:solidFill>
              <a:prstDash val="sysDot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8100" tIns="38100" rIns="38100" bIns="38100" anchor="ctr"/>
            <a:lstStyle/>
            <a:p>
              <a:endParaRPr lang="en-US" altLang="en-US" sz="9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endParaRPr>
            </a:p>
          </p:txBody>
        </p:sp>
        <p:sp>
          <p:nvSpPr>
            <p:cNvPr id="31761" name="Oval">
              <a:extLst>
                <a:ext uri="{FF2B5EF4-FFF2-40B4-BE49-F238E27FC236}">
                  <a16:creationId xmlns:a16="http://schemas.microsoft.com/office/drawing/2014/main" id="{846B7C77-4DAE-4FFC-B03D-41A125F6C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520" y="2104105"/>
              <a:ext cx="4593585" cy="4475040"/>
            </a:xfrm>
            <a:prstGeom prst="ellipse">
              <a:avLst/>
            </a:prstGeom>
            <a:noFill/>
            <a:ln w="25400">
              <a:solidFill>
                <a:srgbClr val="747676"/>
              </a:solidFill>
              <a:prstDash val="sysDot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8100" tIns="38100" rIns="38100" bIns="38100" anchor="ctr"/>
            <a:lstStyle/>
            <a:p>
              <a:endParaRPr lang="en-US" altLang="en-US" sz="9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endParaRPr>
            </a:p>
          </p:txBody>
        </p:sp>
        <p:sp>
          <p:nvSpPr>
            <p:cNvPr id="31762" name="Oval">
              <a:extLst>
                <a:ext uri="{FF2B5EF4-FFF2-40B4-BE49-F238E27FC236}">
                  <a16:creationId xmlns:a16="http://schemas.microsoft.com/office/drawing/2014/main" id="{F4519FC6-B5E7-4319-BA82-24764E90B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472" y="3540020"/>
              <a:ext cx="1645681" cy="1603212"/>
            </a:xfrm>
            <a:prstGeom prst="ellipse">
              <a:avLst/>
            </a:prstGeom>
            <a:noFill/>
            <a:ln w="25400">
              <a:solidFill>
                <a:srgbClr val="747676"/>
              </a:solidFill>
              <a:prstDash val="sysDot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8100" tIns="38100" rIns="38100" bIns="38100" anchor="ctr"/>
            <a:lstStyle/>
            <a:p>
              <a:endParaRPr lang="en-US" altLang="en-US" sz="9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endParaRPr>
            </a:p>
          </p:txBody>
        </p:sp>
        <p:sp>
          <p:nvSpPr>
            <p:cNvPr id="31" name="Line">
              <a:extLst>
                <a:ext uri="{FF2B5EF4-FFF2-40B4-BE49-F238E27FC236}">
                  <a16:creationId xmlns:a16="http://schemas.microsoft.com/office/drawing/2014/main" id="{4B52BC7A-F395-48CD-B0FC-46900509A6B1}"/>
                </a:ext>
              </a:extLst>
            </p:cNvPr>
            <p:cNvSpPr/>
            <p:nvPr/>
          </p:nvSpPr>
          <p:spPr>
            <a:xfrm flipV="1">
              <a:off x="2775569" y="1955094"/>
              <a:ext cx="5347849" cy="4773937"/>
            </a:xfrm>
            <a:prstGeom prst="line">
              <a:avLst/>
            </a:prstGeom>
            <a:noFill/>
            <a:ln w="25400" cap="flat">
              <a:solidFill>
                <a:srgbClr val="747676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4289" tIns="34289" rIns="34289" bIns="34289"/>
            <a:lstStyle/>
            <a:p>
              <a:pPr>
                <a:spcBef>
                  <a:spcPts val="1050"/>
                </a:spcBef>
                <a:defRPr sz="2800" b="0" spc="28">
                  <a:solidFill>
                    <a:srgbClr val="5C5C5C"/>
                  </a:solidFill>
                  <a:latin typeface="DIN Condensed"/>
                  <a:ea typeface="DIN Condensed"/>
                  <a:cs typeface="DIN Condensed"/>
                  <a:sym typeface="DIN Condensed"/>
                </a:defRPr>
              </a:pPr>
              <a:endParaRPr sz="900" spc="21">
                <a:solidFill>
                  <a:srgbClr val="5C5C5C"/>
                </a:solidFill>
                <a:latin typeface="DIN Condensed"/>
                <a:ea typeface="DIN Condensed"/>
                <a:cs typeface="DIN Condensed"/>
                <a:sym typeface="DIN Condensed"/>
              </a:endParaRPr>
            </a:p>
          </p:txBody>
        </p:sp>
        <p:sp>
          <p:nvSpPr>
            <p:cNvPr id="32" name="Line">
              <a:extLst>
                <a:ext uri="{FF2B5EF4-FFF2-40B4-BE49-F238E27FC236}">
                  <a16:creationId xmlns:a16="http://schemas.microsoft.com/office/drawing/2014/main" id="{C0E85EA8-D669-4301-B33F-BA721FFCD413}"/>
                </a:ext>
              </a:extLst>
            </p:cNvPr>
            <p:cNvSpPr/>
            <p:nvPr/>
          </p:nvSpPr>
          <p:spPr>
            <a:xfrm>
              <a:off x="1870256" y="4340692"/>
              <a:ext cx="7155762" cy="0"/>
            </a:xfrm>
            <a:prstGeom prst="line">
              <a:avLst/>
            </a:prstGeom>
            <a:noFill/>
            <a:ln w="25400" cap="flat">
              <a:solidFill>
                <a:srgbClr val="747676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4289" tIns="34289" rIns="34289" bIns="34289"/>
            <a:lstStyle/>
            <a:p>
              <a:pPr>
                <a:spcBef>
                  <a:spcPts val="1050"/>
                </a:spcBef>
                <a:defRPr sz="2800" b="0" spc="28">
                  <a:solidFill>
                    <a:srgbClr val="5C5C5C"/>
                  </a:solidFill>
                  <a:latin typeface="DIN Condensed"/>
                  <a:ea typeface="DIN Condensed"/>
                  <a:cs typeface="DIN Condensed"/>
                  <a:sym typeface="DIN Condensed"/>
                </a:defRPr>
              </a:pPr>
              <a:endParaRPr sz="900" spc="21">
                <a:solidFill>
                  <a:srgbClr val="5C5C5C"/>
                </a:solidFill>
                <a:latin typeface="DIN Condensed"/>
                <a:ea typeface="DIN Condensed"/>
                <a:cs typeface="DIN Condensed"/>
                <a:sym typeface="DIN Condensed"/>
              </a:endParaRPr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D3EBB135-8B46-4A3E-A224-01E19DD57896}"/>
                </a:ext>
              </a:extLst>
            </p:cNvPr>
            <p:cNvSpPr/>
            <p:nvPr/>
          </p:nvSpPr>
          <p:spPr>
            <a:xfrm flipV="1">
              <a:off x="5458979" y="869236"/>
              <a:ext cx="0" cy="6945653"/>
            </a:xfrm>
            <a:prstGeom prst="line">
              <a:avLst/>
            </a:prstGeom>
            <a:noFill/>
            <a:ln w="25400" cap="flat">
              <a:solidFill>
                <a:srgbClr val="747676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4289" tIns="34289" rIns="34289" bIns="34289"/>
            <a:lstStyle/>
            <a:p>
              <a:pPr>
                <a:spcBef>
                  <a:spcPts val="1050"/>
                </a:spcBef>
                <a:defRPr sz="2800" b="0" spc="28">
                  <a:solidFill>
                    <a:srgbClr val="5C5C5C"/>
                  </a:solidFill>
                  <a:latin typeface="DIN Condensed"/>
                  <a:ea typeface="DIN Condensed"/>
                  <a:cs typeface="DIN Condensed"/>
                  <a:sym typeface="DIN Condensed"/>
                </a:defRPr>
              </a:pPr>
              <a:endParaRPr sz="900" spc="21">
                <a:solidFill>
                  <a:srgbClr val="5C5C5C"/>
                </a:solidFill>
                <a:latin typeface="DIN Condensed"/>
                <a:ea typeface="DIN Condensed"/>
                <a:cs typeface="DIN Condensed"/>
                <a:sym typeface="DIN Condensed"/>
              </a:endParaRPr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BD67A1B7-BC57-4724-B8F4-E1129BA46C10}"/>
                </a:ext>
              </a:extLst>
            </p:cNvPr>
            <p:cNvSpPr/>
            <p:nvPr/>
          </p:nvSpPr>
          <p:spPr>
            <a:xfrm flipH="1" flipV="1">
              <a:off x="2970726" y="1919446"/>
              <a:ext cx="4976507" cy="4845232"/>
            </a:xfrm>
            <a:prstGeom prst="line">
              <a:avLst/>
            </a:prstGeom>
            <a:noFill/>
            <a:ln w="25400" cap="flat">
              <a:solidFill>
                <a:srgbClr val="747676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4289" tIns="34289" rIns="34289" bIns="34289"/>
            <a:lstStyle/>
            <a:p>
              <a:pPr>
                <a:spcBef>
                  <a:spcPts val="1050"/>
                </a:spcBef>
                <a:defRPr sz="2800" b="0" spc="28">
                  <a:solidFill>
                    <a:srgbClr val="5C5C5C"/>
                  </a:solidFill>
                  <a:latin typeface="DIN Condensed"/>
                  <a:ea typeface="DIN Condensed"/>
                  <a:cs typeface="DIN Condensed"/>
                  <a:sym typeface="DIN Condensed"/>
                </a:defRPr>
              </a:pPr>
              <a:endParaRPr sz="900" spc="21">
                <a:solidFill>
                  <a:srgbClr val="5C5C5C"/>
                </a:solidFill>
                <a:latin typeface="DIN Condensed"/>
                <a:ea typeface="DIN Condensed"/>
                <a:cs typeface="DIN Condensed"/>
                <a:sym typeface="DIN Condensed"/>
              </a:endParaRPr>
            </a:p>
          </p:txBody>
        </p:sp>
        <p:sp>
          <p:nvSpPr>
            <p:cNvPr id="35" name="IMT-2020">
              <a:extLst>
                <a:ext uri="{FF2B5EF4-FFF2-40B4-BE49-F238E27FC236}">
                  <a16:creationId xmlns:a16="http://schemas.microsoft.com/office/drawing/2014/main" id="{E476A2EF-5805-41C2-B23D-000AB7B5AD8C}"/>
                </a:ext>
              </a:extLst>
            </p:cNvPr>
            <p:cNvSpPr txBox="1"/>
            <p:nvPr/>
          </p:nvSpPr>
          <p:spPr>
            <a:xfrm rot="20202416">
              <a:off x="3651066" y="1859121"/>
              <a:ext cx="1610046" cy="433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 algn="l">
                <a:spcBef>
                  <a:spcPts val="1400"/>
                </a:spcBef>
                <a:defRPr sz="2300" spc="22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IMT-2020</a:t>
              </a:r>
            </a:p>
          </p:txBody>
        </p:sp>
        <p:sp>
          <p:nvSpPr>
            <p:cNvPr id="36" name="IMT-advanced">
              <a:extLst>
                <a:ext uri="{FF2B5EF4-FFF2-40B4-BE49-F238E27FC236}">
                  <a16:creationId xmlns:a16="http://schemas.microsoft.com/office/drawing/2014/main" id="{7FB2F0A9-64E0-4AE4-941A-DDA206ABD1E4}"/>
                </a:ext>
              </a:extLst>
            </p:cNvPr>
            <p:cNvSpPr txBox="1"/>
            <p:nvPr/>
          </p:nvSpPr>
          <p:spPr>
            <a:xfrm>
              <a:off x="4572641" y="5294931"/>
              <a:ext cx="2165701" cy="394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 algn="l">
                <a:spcBef>
                  <a:spcPts val="1400"/>
                </a:spcBef>
                <a:defRPr sz="2100" spc="2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IMT-advanced</a:t>
              </a:r>
            </a:p>
          </p:txBody>
        </p:sp>
        <p:sp>
          <p:nvSpPr>
            <p:cNvPr id="37" name="Peak data rate…">
              <a:extLst>
                <a:ext uri="{FF2B5EF4-FFF2-40B4-BE49-F238E27FC236}">
                  <a16:creationId xmlns:a16="http://schemas.microsoft.com/office/drawing/2014/main" id="{8BA69564-211B-4BED-870F-D527095DDCBB}"/>
                </a:ext>
              </a:extLst>
            </p:cNvPr>
            <p:cNvSpPr txBox="1"/>
            <p:nvPr/>
          </p:nvSpPr>
          <p:spPr>
            <a:xfrm>
              <a:off x="1566678" y="1140700"/>
              <a:ext cx="2350018" cy="592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Peak data rate</a:t>
              </a:r>
            </a:p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sz="900" spc="14" dirty="0" err="1">
                  <a:latin typeface="Arial"/>
                  <a:ea typeface="Arial"/>
                  <a:cs typeface="Arial"/>
                  <a:sym typeface="Arial"/>
                </a:rPr>
                <a:t>Gbits</a:t>
              </a: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/s)</a:t>
              </a:r>
            </a:p>
          </p:txBody>
        </p:sp>
        <p:sp>
          <p:nvSpPr>
            <p:cNvPr id="38" name="User experienced…">
              <a:extLst>
                <a:ext uri="{FF2B5EF4-FFF2-40B4-BE49-F238E27FC236}">
                  <a16:creationId xmlns:a16="http://schemas.microsoft.com/office/drawing/2014/main" id="{7E274378-F20F-4184-84DE-982143D0FD70}"/>
                </a:ext>
              </a:extLst>
            </p:cNvPr>
            <p:cNvSpPr txBox="1"/>
            <p:nvPr/>
          </p:nvSpPr>
          <p:spPr>
            <a:xfrm>
              <a:off x="5046981" y="0"/>
              <a:ext cx="2320202" cy="778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User experienced </a:t>
              </a:r>
            </a:p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data rate</a:t>
              </a:r>
            </a:p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sz="900" spc="14" dirty="0" err="1">
                  <a:latin typeface="Arial"/>
                  <a:ea typeface="Arial"/>
                  <a:cs typeface="Arial"/>
                  <a:sym typeface="Arial"/>
                </a:rPr>
                <a:t>Mbits</a:t>
              </a: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/s)</a:t>
              </a:r>
            </a:p>
          </p:txBody>
        </p:sp>
        <p:sp>
          <p:nvSpPr>
            <p:cNvPr id="39" name="Spectrum…">
              <a:extLst>
                <a:ext uri="{FF2B5EF4-FFF2-40B4-BE49-F238E27FC236}">
                  <a16:creationId xmlns:a16="http://schemas.microsoft.com/office/drawing/2014/main" id="{92D8BD17-2875-4888-BEFF-E91AF25B3E92}"/>
                </a:ext>
              </a:extLst>
            </p:cNvPr>
            <p:cNvSpPr txBox="1"/>
            <p:nvPr/>
          </p:nvSpPr>
          <p:spPr>
            <a:xfrm>
              <a:off x="8253522" y="1601367"/>
              <a:ext cx="1420310" cy="5676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Spectrum </a:t>
              </a:r>
            </a:p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efficiency</a:t>
              </a:r>
            </a:p>
          </p:txBody>
        </p:sp>
        <p:sp>
          <p:nvSpPr>
            <p:cNvPr id="40" name="Mobility…">
              <a:extLst>
                <a:ext uri="{FF2B5EF4-FFF2-40B4-BE49-F238E27FC236}">
                  <a16:creationId xmlns:a16="http://schemas.microsoft.com/office/drawing/2014/main" id="{3947F8DF-28DC-4247-A8B7-CBFCDA82C4BF}"/>
                </a:ext>
              </a:extLst>
            </p:cNvPr>
            <p:cNvSpPr txBox="1"/>
            <p:nvPr/>
          </p:nvSpPr>
          <p:spPr>
            <a:xfrm>
              <a:off x="9191361" y="4058258"/>
              <a:ext cx="1157389" cy="5676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Mobility</a:t>
              </a:r>
            </a:p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(Km/h)</a:t>
              </a:r>
            </a:p>
          </p:txBody>
        </p:sp>
        <p:sp>
          <p:nvSpPr>
            <p:cNvPr id="41" name="Latency…">
              <a:extLst>
                <a:ext uri="{FF2B5EF4-FFF2-40B4-BE49-F238E27FC236}">
                  <a16:creationId xmlns:a16="http://schemas.microsoft.com/office/drawing/2014/main" id="{AC630D3F-503D-4348-BEBE-281A546B30B9}"/>
                </a:ext>
              </a:extLst>
            </p:cNvPr>
            <p:cNvSpPr txBox="1"/>
            <p:nvPr/>
          </p:nvSpPr>
          <p:spPr>
            <a:xfrm>
              <a:off x="8031260" y="6819520"/>
              <a:ext cx="1154680" cy="567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Latency</a:t>
              </a:r>
            </a:p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sz="900" spc="14" dirty="0" err="1">
                  <a:latin typeface="Arial"/>
                  <a:ea typeface="Arial"/>
                  <a:cs typeface="Arial"/>
                  <a:sym typeface="Arial"/>
                </a:rPr>
                <a:t>ms</a:t>
              </a: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sp>
          <p:nvSpPr>
            <p:cNvPr id="42" name="Connection density…">
              <a:extLst>
                <a:ext uri="{FF2B5EF4-FFF2-40B4-BE49-F238E27FC236}">
                  <a16:creationId xmlns:a16="http://schemas.microsoft.com/office/drawing/2014/main" id="{AB269B00-EF88-42F1-BAB7-FC17DFE1B263}"/>
                </a:ext>
              </a:extLst>
            </p:cNvPr>
            <p:cNvSpPr txBox="1"/>
            <p:nvPr/>
          </p:nvSpPr>
          <p:spPr>
            <a:xfrm>
              <a:off x="4209432" y="8028770"/>
              <a:ext cx="2480121" cy="5676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Connection density</a:t>
              </a:r>
            </a:p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(devices/Km</a:t>
              </a:r>
              <a:r>
                <a:rPr sz="900" spc="14" baseline="31999" dirty="0"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sp>
          <p:nvSpPr>
            <p:cNvPr id="43" name="Network…">
              <a:extLst>
                <a:ext uri="{FF2B5EF4-FFF2-40B4-BE49-F238E27FC236}">
                  <a16:creationId xmlns:a16="http://schemas.microsoft.com/office/drawing/2014/main" id="{83D99606-ED2F-4907-8D17-145C79BCEBA0}"/>
                </a:ext>
              </a:extLst>
            </p:cNvPr>
            <p:cNvSpPr txBox="1"/>
            <p:nvPr/>
          </p:nvSpPr>
          <p:spPr>
            <a:xfrm>
              <a:off x="745393" y="6383531"/>
              <a:ext cx="2444885" cy="518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Network</a:t>
              </a:r>
            </a:p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energy efficiency</a:t>
              </a:r>
            </a:p>
          </p:txBody>
        </p:sp>
        <p:sp>
          <p:nvSpPr>
            <p:cNvPr id="44" name="Area traffic…">
              <a:extLst>
                <a:ext uri="{FF2B5EF4-FFF2-40B4-BE49-F238E27FC236}">
                  <a16:creationId xmlns:a16="http://schemas.microsoft.com/office/drawing/2014/main" id="{681D67A2-0E51-482B-9EA7-2724E2C5710D}"/>
                </a:ext>
              </a:extLst>
            </p:cNvPr>
            <p:cNvSpPr txBox="1"/>
            <p:nvPr/>
          </p:nvSpPr>
          <p:spPr>
            <a:xfrm>
              <a:off x="805024" y="4030838"/>
              <a:ext cx="2255149" cy="9377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Area traffic</a:t>
              </a:r>
            </a:p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capacity</a:t>
              </a:r>
            </a:p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sz="900" spc="14" dirty="0" err="1">
                  <a:latin typeface="Arial"/>
                  <a:ea typeface="Arial"/>
                  <a:cs typeface="Arial"/>
                  <a:sym typeface="Arial"/>
                </a:rPr>
                <a:t>Mbits</a:t>
              </a: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/s/m</a:t>
              </a:r>
              <a:r>
                <a:rPr sz="900" spc="14" baseline="31999" dirty="0"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sz="900" spc="14" dirty="0"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sp>
          <p:nvSpPr>
            <p:cNvPr id="45" name="1">
              <a:extLst>
                <a:ext uri="{FF2B5EF4-FFF2-40B4-BE49-F238E27FC236}">
                  <a16:creationId xmlns:a16="http://schemas.microsoft.com/office/drawing/2014/main" id="{3EF78DBC-A903-4C25-88D0-41613E1D3F47}"/>
                </a:ext>
              </a:extLst>
            </p:cNvPr>
            <p:cNvSpPr txBox="1"/>
            <p:nvPr/>
          </p:nvSpPr>
          <p:spPr>
            <a:xfrm>
              <a:off x="8063786" y="6515150"/>
              <a:ext cx="826706" cy="342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1</a:t>
              </a:r>
            </a:p>
          </p:txBody>
        </p:sp>
        <p:sp>
          <p:nvSpPr>
            <p:cNvPr id="46" name="500">
              <a:extLst>
                <a:ext uri="{FF2B5EF4-FFF2-40B4-BE49-F238E27FC236}">
                  <a16:creationId xmlns:a16="http://schemas.microsoft.com/office/drawing/2014/main" id="{4E238259-63FC-42D6-BF18-BF68729DD306}"/>
                </a:ext>
              </a:extLst>
            </p:cNvPr>
            <p:cNvSpPr txBox="1"/>
            <p:nvPr/>
          </p:nvSpPr>
          <p:spPr>
            <a:xfrm>
              <a:off x="8462231" y="4025353"/>
              <a:ext cx="975786" cy="622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500</a:t>
              </a:r>
            </a:p>
          </p:txBody>
        </p:sp>
        <p:sp>
          <p:nvSpPr>
            <p:cNvPr id="47" name="3x">
              <a:extLst>
                <a:ext uri="{FF2B5EF4-FFF2-40B4-BE49-F238E27FC236}">
                  <a16:creationId xmlns:a16="http://schemas.microsoft.com/office/drawing/2014/main" id="{31C7B2EA-9FEF-4778-A42D-65B5A7DB76D3}"/>
                </a:ext>
              </a:extLst>
            </p:cNvPr>
            <p:cNvSpPr txBox="1"/>
            <p:nvPr/>
          </p:nvSpPr>
          <p:spPr>
            <a:xfrm>
              <a:off x="7852366" y="2149780"/>
              <a:ext cx="580050" cy="444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pc="24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>
                  <a:solidFill>
                    <a:schemeClr val="tx1"/>
                  </a:solidFill>
                </a:rPr>
                <a:t>3x</a:t>
              </a:r>
            </a:p>
          </p:txBody>
        </p:sp>
        <p:sp>
          <p:nvSpPr>
            <p:cNvPr id="48" name="100">
              <a:extLst>
                <a:ext uri="{FF2B5EF4-FFF2-40B4-BE49-F238E27FC236}">
                  <a16:creationId xmlns:a16="http://schemas.microsoft.com/office/drawing/2014/main" id="{304CE84A-C493-4E32-98A5-2140E70AA884}"/>
                </a:ext>
              </a:extLst>
            </p:cNvPr>
            <p:cNvSpPr txBox="1"/>
            <p:nvPr/>
          </p:nvSpPr>
          <p:spPr>
            <a:xfrm>
              <a:off x="5404769" y="1025533"/>
              <a:ext cx="1284785" cy="348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 dirty="0"/>
                <a:t>100</a:t>
              </a:r>
            </a:p>
          </p:txBody>
        </p:sp>
        <p:sp>
          <p:nvSpPr>
            <p:cNvPr id="49" name="20">
              <a:extLst>
                <a:ext uri="{FF2B5EF4-FFF2-40B4-BE49-F238E27FC236}">
                  <a16:creationId xmlns:a16="http://schemas.microsoft.com/office/drawing/2014/main" id="{AEAACFDF-F436-4B93-820E-B36F6AE850CD}"/>
                </a:ext>
              </a:extLst>
            </p:cNvPr>
            <p:cNvSpPr txBox="1"/>
            <p:nvPr/>
          </p:nvSpPr>
          <p:spPr>
            <a:xfrm>
              <a:off x="2496386" y="2105907"/>
              <a:ext cx="712865" cy="479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2700" spc="26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0" name="10">
              <a:extLst>
                <a:ext uri="{FF2B5EF4-FFF2-40B4-BE49-F238E27FC236}">
                  <a16:creationId xmlns:a16="http://schemas.microsoft.com/office/drawing/2014/main" id="{E4791E73-EF39-4180-BB88-34A7BDB2BC33}"/>
                </a:ext>
              </a:extLst>
            </p:cNvPr>
            <p:cNvSpPr txBox="1"/>
            <p:nvPr/>
          </p:nvSpPr>
          <p:spPr>
            <a:xfrm>
              <a:off x="2013914" y="4368113"/>
              <a:ext cx="444525" cy="359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10</a:t>
              </a:r>
            </a:p>
          </p:txBody>
        </p:sp>
        <p:sp>
          <p:nvSpPr>
            <p:cNvPr id="51" name="100x">
              <a:extLst>
                <a:ext uri="{FF2B5EF4-FFF2-40B4-BE49-F238E27FC236}">
                  <a16:creationId xmlns:a16="http://schemas.microsoft.com/office/drawing/2014/main" id="{00048E2F-C3AE-4CD5-8E98-BA59A5DD5E16}"/>
                </a:ext>
              </a:extLst>
            </p:cNvPr>
            <p:cNvSpPr txBox="1"/>
            <p:nvPr/>
          </p:nvSpPr>
          <p:spPr>
            <a:xfrm>
              <a:off x="1954283" y="5933832"/>
              <a:ext cx="1097758" cy="603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 dirty="0"/>
                <a:t>100x</a:t>
              </a:r>
            </a:p>
          </p:txBody>
        </p:sp>
        <p:sp>
          <p:nvSpPr>
            <p:cNvPr id="52" name="106">
              <a:extLst>
                <a:ext uri="{FF2B5EF4-FFF2-40B4-BE49-F238E27FC236}">
                  <a16:creationId xmlns:a16="http://schemas.microsoft.com/office/drawing/2014/main" id="{B13436DB-2D2A-41AB-8F6B-7C833FFE88DE}"/>
                </a:ext>
              </a:extLst>
            </p:cNvPr>
            <p:cNvSpPr txBox="1"/>
            <p:nvPr/>
          </p:nvSpPr>
          <p:spPr>
            <a:xfrm>
              <a:off x="4865377" y="7579072"/>
              <a:ext cx="1219732" cy="4853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sz="900" spc="14" baseline="31999">
                  <a:latin typeface="Arial"/>
                  <a:ea typeface="Arial"/>
                  <a:cs typeface="Arial"/>
                  <a:sym typeface="Arial"/>
                </a:rPr>
                <a:t>6</a:t>
              </a:r>
            </a:p>
          </p:txBody>
        </p:sp>
        <p:sp>
          <p:nvSpPr>
            <p:cNvPr id="53" name="105">
              <a:extLst>
                <a:ext uri="{FF2B5EF4-FFF2-40B4-BE49-F238E27FC236}">
                  <a16:creationId xmlns:a16="http://schemas.microsoft.com/office/drawing/2014/main" id="{5E1DA828-A289-40F3-8F5D-658E77634BA4}"/>
                </a:ext>
              </a:extLst>
            </p:cNvPr>
            <p:cNvSpPr txBox="1"/>
            <p:nvPr/>
          </p:nvSpPr>
          <p:spPr>
            <a:xfrm>
              <a:off x="4930430" y="6608380"/>
              <a:ext cx="826706" cy="334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10000"/>
                </a:lnSpc>
                <a:spcBef>
                  <a:spcPts val="105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spc="14"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sz="900" spc="14" baseline="31999">
                  <a:latin typeface="Arial"/>
                  <a:ea typeface="Arial"/>
                  <a:cs typeface="Arial"/>
                  <a:sym typeface="Arial"/>
                </a:rPr>
                <a:t>5</a:t>
              </a:r>
            </a:p>
          </p:txBody>
        </p:sp>
        <p:sp>
          <p:nvSpPr>
            <p:cNvPr id="54" name="10x">
              <a:extLst>
                <a:ext uri="{FF2B5EF4-FFF2-40B4-BE49-F238E27FC236}">
                  <a16:creationId xmlns:a16="http://schemas.microsoft.com/office/drawing/2014/main" id="{E138AB38-B00A-41F0-BBC1-019AB8C0210E}"/>
                </a:ext>
              </a:extLst>
            </p:cNvPr>
            <p:cNvSpPr txBox="1"/>
            <p:nvPr/>
          </p:nvSpPr>
          <p:spPr>
            <a:xfrm>
              <a:off x="3136068" y="5640431"/>
              <a:ext cx="813155" cy="400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10x</a:t>
              </a:r>
            </a:p>
          </p:txBody>
        </p:sp>
        <p:sp>
          <p:nvSpPr>
            <p:cNvPr id="55" name="1x">
              <a:extLst>
                <a:ext uri="{FF2B5EF4-FFF2-40B4-BE49-F238E27FC236}">
                  <a16:creationId xmlns:a16="http://schemas.microsoft.com/office/drawing/2014/main" id="{4920FAD7-8B6F-4DBF-B5BB-DB5EBA8E71BE}"/>
                </a:ext>
              </a:extLst>
            </p:cNvPr>
            <p:cNvSpPr txBox="1"/>
            <p:nvPr/>
          </p:nvSpPr>
          <p:spPr>
            <a:xfrm>
              <a:off x="3832670" y="5152344"/>
              <a:ext cx="588183" cy="537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1x</a:t>
              </a:r>
            </a:p>
          </p:txBody>
        </p:sp>
        <p:sp>
          <p:nvSpPr>
            <p:cNvPr id="56" name="1">
              <a:extLst>
                <a:ext uri="{FF2B5EF4-FFF2-40B4-BE49-F238E27FC236}">
                  <a16:creationId xmlns:a16="http://schemas.microsoft.com/office/drawing/2014/main" id="{7699EF64-92ED-4EC4-9974-507E2B06B375}"/>
                </a:ext>
              </a:extLst>
            </p:cNvPr>
            <p:cNvSpPr txBox="1"/>
            <p:nvPr/>
          </p:nvSpPr>
          <p:spPr>
            <a:xfrm>
              <a:off x="2843332" y="4335208"/>
              <a:ext cx="311708" cy="356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1</a:t>
              </a:r>
            </a:p>
          </p:txBody>
        </p:sp>
        <p:sp>
          <p:nvSpPr>
            <p:cNvPr id="57" name="0.1">
              <a:extLst>
                <a:ext uri="{FF2B5EF4-FFF2-40B4-BE49-F238E27FC236}">
                  <a16:creationId xmlns:a16="http://schemas.microsoft.com/office/drawing/2014/main" id="{11A2E4CA-EB91-4023-AE6A-900ABD2945E5}"/>
                </a:ext>
              </a:extLst>
            </p:cNvPr>
            <p:cNvSpPr txBox="1"/>
            <p:nvPr/>
          </p:nvSpPr>
          <p:spPr>
            <a:xfrm>
              <a:off x="3436934" y="4316012"/>
              <a:ext cx="653235" cy="488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0.1</a:t>
              </a:r>
            </a:p>
          </p:txBody>
        </p:sp>
        <p:sp>
          <p:nvSpPr>
            <p:cNvPr id="58" name="1">
              <a:extLst>
                <a:ext uri="{FF2B5EF4-FFF2-40B4-BE49-F238E27FC236}">
                  <a16:creationId xmlns:a16="http://schemas.microsoft.com/office/drawing/2014/main" id="{17B464F8-9256-422C-B373-1650EC154B8C}"/>
                </a:ext>
              </a:extLst>
            </p:cNvPr>
            <p:cNvSpPr txBox="1"/>
            <p:nvPr/>
          </p:nvSpPr>
          <p:spPr>
            <a:xfrm>
              <a:off x="3716118" y="2865460"/>
              <a:ext cx="311708" cy="359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1</a:t>
              </a:r>
            </a:p>
          </p:txBody>
        </p:sp>
        <p:sp>
          <p:nvSpPr>
            <p:cNvPr id="59" name="10">
              <a:extLst>
                <a:ext uri="{FF2B5EF4-FFF2-40B4-BE49-F238E27FC236}">
                  <a16:creationId xmlns:a16="http://schemas.microsoft.com/office/drawing/2014/main" id="{AFA11279-0410-46AE-9EF6-BE8056F3398C}"/>
                </a:ext>
              </a:extLst>
            </p:cNvPr>
            <p:cNvSpPr txBox="1"/>
            <p:nvPr/>
          </p:nvSpPr>
          <p:spPr>
            <a:xfrm>
              <a:off x="5507769" y="1732986"/>
              <a:ext cx="734551" cy="3866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 dirty="0"/>
                <a:t>10</a:t>
              </a:r>
            </a:p>
          </p:txBody>
        </p:sp>
        <p:sp>
          <p:nvSpPr>
            <p:cNvPr id="60" name="1x">
              <a:extLst>
                <a:ext uri="{FF2B5EF4-FFF2-40B4-BE49-F238E27FC236}">
                  <a16:creationId xmlns:a16="http://schemas.microsoft.com/office/drawing/2014/main" id="{A1C740D8-88AA-4955-ABF9-A575F694DD90}"/>
                </a:ext>
              </a:extLst>
            </p:cNvPr>
            <p:cNvSpPr txBox="1"/>
            <p:nvPr/>
          </p:nvSpPr>
          <p:spPr>
            <a:xfrm>
              <a:off x="7329235" y="2550122"/>
              <a:ext cx="574629" cy="644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1x</a:t>
              </a:r>
            </a:p>
          </p:txBody>
        </p:sp>
        <p:sp>
          <p:nvSpPr>
            <p:cNvPr id="61" name="400">
              <a:extLst>
                <a:ext uri="{FF2B5EF4-FFF2-40B4-BE49-F238E27FC236}">
                  <a16:creationId xmlns:a16="http://schemas.microsoft.com/office/drawing/2014/main" id="{8E4236A1-E2D6-449B-AD7A-CF75FB5EE5EF}"/>
                </a:ext>
              </a:extLst>
            </p:cNvPr>
            <p:cNvSpPr txBox="1"/>
            <p:nvPr/>
          </p:nvSpPr>
          <p:spPr>
            <a:xfrm>
              <a:off x="7711419" y="4025353"/>
              <a:ext cx="889049" cy="5676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400</a:t>
              </a:r>
            </a:p>
          </p:txBody>
        </p:sp>
        <p:sp>
          <p:nvSpPr>
            <p:cNvPr id="62" name="350">
              <a:extLst>
                <a:ext uri="{FF2B5EF4-FFF2-40B4-BE49-F238E27FC236}">
                  <a16:creationId xmlns:a16="http://schemas.microsoft.com/office/drawing/2014/main" id="{2B3FA550-DAE9-4B8D-B7B2-5BA8C0870E91}"/>
                </a:ext>
              </a:extLst>
            </p:cNvPr>
            <p:cNvSpPr txBox="1"/>
            <p:nvPr/>
          </p:nvSpPr>
          <p:spPr>
            <a:xfrm>
              <a:off x="6903685" y="4017128"/>
              <a:ext cx="772496" cy="567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>
              <a:lvl1pPr>
                <a:lnSpc>
                  <a:spcPct val="10000"/>
                </a:lnSpc>
                <a:spcBef>
                  <a:spcPts val="1400"/>
                </a:spcBef>
                <a:defRPr sz="1800" spc="18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/>
              </a:pPr>
              <a:r>
                <a:rPr sz="900"/>
                <a:t>350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83B01F-A20C-4B22-AC4A-BCE70591E34C}"/>
              </a:ext>
            </a:extLst>
          </p:cNvPr>
          <p:cNvSpPr txBox="1"/>
          <p:nvPr/>
        </p:nvSpPr>
        <p:spPr>
          <a:xfrm>
            <a:off x="5772802" y="5257800"/>
            <a:ext cx="4653401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3GPP PARTNERS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A4EC8-7CB3-48A9-A6B3-9F4DF77971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4829" y="5346368"/>
            <a:ext cx="907662" cy="4805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2C483-270E-4846-B9FC-2179FD4852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9580" y="5436880"/>
            <a:ext cx="764381" cy="44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C28189-5ED6-494F-84D7-2240962C4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5319" y="5364190"/>
            <a:ext cx="557213" cy="650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C3DE6-43A3-47B1-8384-1BB75A9AD4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2169" y="5381776"/>
            <a:ext cx="1121569" cy="54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68EAB-6F75-4A30-918A-48EF029E14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7820" y="5894121"/>
            <a:ext cx="750094" cy="442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6E88E4-33A8-4837-A412-45DFFDB8F7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8323" y="5749724"/>
            <a:ext cx="778669" cy="585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96B94-07EA-470D-A251-C60FB3F6D6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7500" y="5879219"/>
            <a:ext cx="1021556" cy="450056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19FF730-E1D0-4EA3-AF27-0119CB64F15A}"/>
              </a:ext>
            </a:extLst>
          </p:cNvPr>
          <p:cNvSpPr/>
          <p:nvPr/>
        </p:nvSpPr>
        <p:spPr>
          <a:xfrm>
            <a:off x="1517050" y="84003"/>
            <a:ext cx="798714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000" b="1" dirty="0">
                <a:solidFill>
                  <a:srgbClr val="0070C0"/>
                </a:solidFill>
                <a:latin typeface="+mj-lt"/>
              </a:rPr>
              <a:t>IMT 2020 (5G) Key Capabilities</a:t>
            </a:r>
          </a:p>
        </p:txBody>
      </p:sp>
    </p:spTree>
    <p:extLst>
      <p:ext uri="{BB962C8B-B14F-4D97-AF65-F5344CB8AC3E}">
        <p14:creationId xmlns:p14="http://schemas.microsoft.com/office/powerpoint/2010/main" val="26530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1F8-189E-4B27-85DA-0DD6A059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733" y="319088"/>
            <a:ext cx="8382000" cy="533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5G enabling Efforts &amp;  Technology Ecosystem in India</a:t>
            </a:r>
            <a:endParaRPr lang="en-IN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DB541-DC72-4E4C-BD12-DBC326844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4533" y="1275933"/>
            <a:ext cx="4131733" cy="495553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5G Testbeds</a:t>
            </a:r>
            <a:r>
              <a:rPr lang="en-US" sz="2400" dirty="0"/>
              <a:t> </a:t>
            </a:r>
          </a:p>
          <a:p>
            <a:pPr marL="514350" indent="-457200"/>
            <a:r>
              <a:rPr lang="en-US" sz="2400" dirty="0"/>
              <a:t>IIT Delhi (Ericsson)</a:t>
            </a:r>
          </a:p>
          <a:p>
            <a:pPr marL="514350" indent="-457200"/>
            <a:r>
              <a:rPr lang="en-US" sz="2400" dirty="0"/>
              <a:t>IIT Madras (IITs, IISc Consortium testbed)</a:t>
            </a:r>
          </a:p>
          <a:p>
            <a:pPr marL="514350" indent="-457200"/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5G Technology Trials</a:t>
            </a:r>
          </a:p>
          <a:p>
            <a:r>
              <a:rPr lang="en-US" sz="2400" dirty="0"/>
              <a:t>OEMs &amp; Technology Companies</a:t>
            </a:r>
          </a:p>
          <a:p>
            <a:r>
              <a:rPr lang="en-US" sz="2400" dirty="0"/>
              <a:t>Telecom Service Providers</a:t>
            </a:r>
          </a:p>
          <a:p>
            <a:r>
              <a:rPr lang="en-US" sz="2400" dirty="0"/>
              <a:t>Manufacturers (non-OEMs)</a:t>
            </a:r>
          </a:p>
          <a:p>
            <a:r>
              <a:rPr lang="en-US" sz="2400" dirty="0"/>
              <a:t>Startups / SMEs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5G Spectrum Studies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93DEF-AEEC-4F5F-8664-64B11226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C68B-47AE-42F2-B8FA-B344AACD58BD}" type="slidenum">
              <a:rPr lang="en-IN" smtClean="0"/>
              <a:t>7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28DED-2AE8-4032-9B93-5AA93662AC06}"/>
              </a:ext>
            </a:extLst>
          </p:cNvPr>
          <p:cNvSpPr/>
          <p:nvPr/>
        </p:nvSpPr>
        <p:spPr>
          <a:xfrm>
            <a:off x="359835" y="1275933"/>
            <a:ext cx="64431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“</a:t>
            </a:r>
            <a:r>
              <a:rPr lang="en-US" sz="2400" dirty="0">
                <a:solidFill>
                  <a:schemeClr val="accent1"/>
                </a:solidFill>
              </a:rPr>
              <a:t>Making India 5G Ready”</a:t>
            </a:r>
            <a:r>
              <a:rPr lang="en-US" sz="2400" dirty="0"/>
              <a:t>  Steering Committee Report submitted on Aug 23, 2018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Work in progress on  </a:t>
            </a:r>
          </a:p>
          <a:p>
            <a:pPr lvl="2" indent="-222250">
              <a:buFont typeface="Arial" panose="020B0604020202020204" pitchFamily="34" charset="0"/>
              <a:buChar char="•"/>
            </a:pPr>
            <a:r>
              <a:rPr lang="en-US" sz="2400" dirty="0"/>
              <a:t>Spectrum Policy </a:t>
            </a:r>
          </a:p>
          <a:p>
            <a:pPr lvl="2" indent="-222250">
              <a:buFont typeface="Arial" panose="020B0604020202020204" pitchFamily="34" charset="0"/>
              <a:buChar char="•"/>
            </a:pPr>
            <a:r>
              <a:rPr lang="en-US" sz="2400" dirty="0"/>
              <a:t>Regulatory Policy </a:t>
            </a:r>
          </a:p>
          <a:p>
            <a:pPr lvl="2" indent="-222250">
              <a:buFont typeface="Arial" panose="020B0604020202020204" pitchFamily="34" charset="0"/>
              <a:buChar char="•"/>
            </a:pPr>
            <a:r>
              <a:rPr lang="en-US" sz="2400" dirty="0"/>
              <a:t>Education and Awareness Promotion Program </a:t>
            </a:r>
          </a:p>
          <a:p>
            <a:pPr lvl="2" indent="-222250">
              <a:buFont typeface="Arial" panose="020B0604020202020204" pitchFamily="34" charset="0"/>
              <a:buChar char="•"/>
            </a:pPr>
            <a:r>
              <a:rPr lang="en-US" sz="2400" dirty="0"/>
              <a:t>Application &amp; Use Case Labs</a:t>
            </a:r>
          </a:p>
          <a:p>
            <a:pPr lvl="2" indent="-222250">
              <a:buFont typeface="Arial" panose="020B0604020202020204" pitchFamily="34" charset="0"/>
              <a:buChar char="•"/>
            </a:pPr>
            <a:r>
              <a:rPr lang="en-US" sz="2400" dirty="0"/>
              <a:t>Development of Application Layer Standards </a:t>
            </a:r>
          </a:p>
          <a:p>
            <a:pPr lvl="2" indent="-222250">
              <a:buFont typeface="Arial" panose="020B0604020202020204" pitchFamily="34" charset="0"/>
              <a:buChar char="•"/>
            </a:pPr>
            <a:r>
              <a:rPr lang="en-US" sz="2400" dirty="0"/>
              <a:t>Major Trials &amp; Technology Demonstrations  </a:t>
            </a:r>
          </a:p>
          <a:p>
            <a:pPr lvl="2" indent="-222250">
              <a:buFont typeface="Arial" panose="020B0604020202020204" pitchFamily="34" charset="0"/>
              <a:buChar char="•"/>
            </a:pPr>
            <a:r>
              <a:rPr lang="en-US" sz="2400" dirty="0"/>
              <a:t>Participation in International Standards for 5G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426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4622FC-102B-4EA1-8ACD-D533377E9778}"/>
              </a:ext>
            </a:extLst>
          </p:cNvPr>
          <p:cNvSpPr/>
          <p:nvPr/>
        </p:nvSpPr>
        <p:spPr>
          <a:xfrm>
            <a:off x="3581401" y="4029604"/>
            <a:ext cx="4775199" cy="2445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IPD &amp;</a:t>
            </a:r>
          </a:p>
          <a:p>
            <a:pPr algn="r"/>
            <a:r>
              <a:rPr lang="en-US" dirty="0">
                <a:solidFill>
                  <a:schemeClr val="accent1"/>
                </a:solidFill>
              </a:rPr>
              <a:t> Part FAT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2EB72-D7FA-4706-BA2A-7C062C88DE65}"/>
              </a:ext>
            </a:extLst>
          </p:cNvPr>
          <p:cNvSpPr/>
          <p:nvPr/>
        </p:nvSpPr>
        <p:spPr>
          <a:xfrm>
            <a:off x="4698999" y="1331914"/>
            <a:ext cx="7357533" cy="2445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IPD &amp;</a:t>
            </a:r>
          </a:p>
          <a:p>
            <a:pPr algn="r"/>
            <a:r>
              <a:rPr lang="en-US" dirty="0">
                <a:solidFill>
                  <a:schemeClr val="accent1"/>
                </a:solidFill>
              </a:rPr>
              <a:t> Part FAT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82907-B4E0-4355-A939-D86AF541FFC3}"/>
              </a:ext>
            </a:extLst>
          </p:cNvPr>
          <p:cNvSpPr/>
          <p:nvPr/>
        </p:nvSpPr>
        <p:spPr>
          <a:xfrm>
            <a:off x="304800" y="1337733"/>
            <a:ext cx="4080933" cy="2445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DEP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063FB-6670-4EE9-8466-DD1D7DBF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471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Expert Committees</a:t>
            </a:r>
            <a:endParaRPr lang="en-IN" sz="48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74F5E84-184B-49F0-AE75-797AF2830B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4934" y="983722"/>
          <a:ext cx="11142133" cy="329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D76B-BC68-4E95-80B7-5C8913C3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DE17-97D3-4A6B-9F54-B1DACD050774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8EFBCC0-5D9E-4ADE-8ED2-FBDA44984649}"/>
              </a:ext>
            </a:extLst>
          </p:cNvPr>
          <p:cNvGraphicFramePr>
            <a:graphicFrameLocks/>
          </p:cNvGraphicFramePr>
          <p:nvPr/>
        </p:nvGraphicFramePr>
        <p:xfrm>
          <a:off x="838199" y="4131733"/>
          <a:ext cx="10397067" cy="224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7069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152400"/>
            <a:ext cx="9633857" cy="955183"/>
          </a:xfrm>
        </p:spPr>
        <p:txBody>
          <a:bodyPr>
            <a:no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5G Enabling Technologies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2" y="1447800"/>
            <a:ext cx="4876800" cy="4876800"/>
          </a:xfrm>
        </p:spPr>
        <p:txBody>
          <a:bodyPr>
            <a:noAutofit/>
          </a:bodyPr>
          <a:lstStyle/>
          <a:p>
            <a:r>
              <a:rPr lang="en-IN" sz="2000" dirty="0"/>
              <a:t>IoTs</a:t>
            </a:r>
          </a:p>
          <a:p>
            <a:r>
              <a:rPr lang="en-IN" sz="2000" dirty="0"/>
              <a:t>MIMO / NR including Millimetric Band</a:t>
            </a:r>
          </a:p>
          <a:p>
            <a:r>
              <a:rPr lang="en-IN" sz="2000" dirty="0"/>
              <a:t>Network Function Virtualization (NFV)</a:t>
            </a:r>
          </a:p>
          <a:p>
            <a:r>
              <a:rPr lang="en-IN" sz="2000" dirty="0"/>
              <a:t>Network Slicing (NS) </a:t>
            </a:r>
          </a:p>
          <a:p>
            <a:r>
              <a:rPr lang="en-IN" sz="2000" dirty="0"/>
              <a:t>Software Defined Networks (SDN) </a:t>
            </a:r>
          </a:p>
          <a:p>
            <a:r>
              <a:rPr lang="en-IN" sz="2000" dirty="0"/>
              <a:t>Distributed or Edge Cloud Computing  </a:t>
            </a:r>
          </a:p>
          <a:p>
            <a:r>
              <a:rPr lang="en-IN" sz="2000" dirty="0"/>
              <a:t>Artificial Intelligence / Advanced Analytics</a:t>
            </a:r>
          </a:p>
          <a:p>
            <a:r>
              <a:rPr lang="en-IN" sz="2000" dirty="0"/>
              <a:t>System on Chip</a:t>
            </a:r>
          </a:p>
          <a:p>
            <a:endParaRPr lang="en-IN" sz="2000" dirty="0"/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IN" sz="3200" dirty="0"/>
              <a:t>. </a:t>
            </a:r>
            <a:r>
              <a:rPr lang="en-IN" sz="3200" i="1" dirty="0"/>
              <a:t>and many more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8F75F4-E0A2-40B8-A866-2FB8A55586E8}"/>
              </a:ext>
            </a:extLst>
          </p:cNvPr>
          <p:cNvSpPr/>
          <p:nvPr/>
        </p:nvSpPr>
        <p:spPr>
          <a:xfrm>
            <a:off x="631065" y="2545398"/>
            <a:ext cx="37615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i="1" dirty="0">
                <a:solidFill>
                  <a:srgbClr val="920000"/>
                </a:solidFill>
              </a:rPr>
              <a:t>5G needs several enabling technologies for deploying networks efficiently and flexibly</a:t>
            </a:r>
          </a:p>
        </p:txBody>
      </p:sp>
    </p:spTree>
    <p:extLst>
      <p:ext uri="{BB962C8B-B14F-4D97-AF65-F5344CB8AC3E}">
        <p14:creationId xmlns:p14="http://schemas.microsoft.com/office/powerpoint/2010/main" val="351570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ate xmlns="d1f628b7-dc6e-45dc-9245-e5ecf578f20b" xsi:nil="true"/>
    <Action xmlns="d1f628b7-dc6e-45dc-9245-e5ecf578f20b">Keep</Action>
    <Keywords0 xmlns="d1f628b7-dc6e-45dc-9245-e5ecf578f20b" xsi:nil="true"/>
    <Description_x0020_2 xmlns="d1f628b7-dc6e-45dc-9245-e5ecf578f20b" xsi:nil="true"/>
    <Document_x0020_Type xmlns="d1f628b7-dc6e-45dc-9245-e5ecf578f20b" xsi:nil="true"/>
    <Description0 xmlns="d1f628b7-dc6e-45dc-9245-e5ecf578f20b" xsi:nil="true"/>
    <PublishingExpirationDate xmlns="http://schemas.microsoft.com/sharepoint/v3" xsi:nil="true"/>
    <PublishingStartDate xmlns="http://schemas.microsoft.com/sharepoint/v3" xsi:nil="true"/>
    <_dlc_DocId xmlns="bbd4acb0-43d6-4317-ab0b-803dc468f016">V7HW2WYZSAY5-2102554853-16699</_dlc_DocId>
    <_dlc_DocIdUrl xmlns="bbd4acb0-43d6-4317-ab0b-803dc468f016">
      <Url>https://share.ansi.org/_layouts/15/DocIdRedir.aspx?ID=V7HW2WYZSAY5-2102554853-16699</Url>
      <Description>V7HW2WYZSAY5-2102554853-16699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474A3-2D86-4E66-91F4-2B9BDBFE41F7}"/>
</file>

<file path=customXml/itemProps2.xml><?xml version="1.0" encoding="utf-8"?>
<ds:datastoreItem xmlns:ds="http://schemas.openxmlformats.org/officeDocument/2006/customXml" ds:itemID="{B5ECEE05-73D9-400E-9AA7-94B0C0BE4A57}"/>
</file>

<file path=customXml/itemProps3.xml><?xml version="1.0" encoding="utf-8"?>
<ds:datastoreItem xmlns:ds="http://schemas.openxmlformats.org/officeDocument/2006/customXml" ds:itemID="{C33474A3-2D86-4E66-91F4-2B9BDBFE41F7}"/>
</file>

<file path=customXml/itemProps4.xml><?xml version="1.0" encoding="utf-8"?>
<ds:datastoreItem xmlns:ds="http://schemas.openxmlformats.org/officeDocument/2006/customXml" ds:itemID="{6BC0A013-0E77-4EE8-82AA-A79C32BAEC85}"/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2967</Words>
  <Application>Microsoft Office PowerPoint</Application>
  <PresentationFormat>Widescreen</PresentationFormat>
  <Paragraphs>560</Paragraphs>
  <Slides>25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DIN Alternate</vt:lpstr>
      <vt:lpstr>DIN Condensed</vt:lpstr>
      <vt:lpstr>Georgia</vt:lpstr>
      <vt:lpstr>Wingdings</vt:lpstr>
      <vt:lpstr>Office Theme</vt:lpstr>
      <vt:lpstr>5G India Strategy</vt:lpstr>
      <vt:lpstr>Flow of the Presentation</vt:lpstr>
      <vt:lpstr>National Digital Communications Policy 2018</vt:lpstr>
      <vt:lpstr>PowerPoint Presentation</vt:lpstr>
      <vt:lpstr>PowerPoint Presentation</vt:lpstr>
      <vt:lpstr>PowerPoint Presentation</vt:lpstr>
      <vt:lpstr>5G enabling Efforts &amp;  Technology Ecosystem in India</vt:lpstr>
      <vt:lpstr>Expert Committees</vt:lpstr>
      <vt:lpstr>5G Enabling Technologies</vt:lpstr>
      <vt:lpstr>Action Taken on 5G by the Government</vt:lpstr>
      <vt:lpstr>Recommendations on Spectrum Policy</vt:lpstr>
      <vt:lpstr>Recommendations on Regulatory Policy</vt:lpstr>
      <vt:lpstr>Recommendations on  Education and Awareness Promotion</vt:lpstr>
      <vt:lpstr>Education and Awareness Promotion Summary of Recommendations</vt:lpstr>
      <vt:lpstr>Recommendations on Applications and Use Case Labs</vt:lpstr>
      <vt:lpstr>Recommendations on  Participation in International Standards</vt:lpstr>
      <vt:lpstr>Recommendations on  Major Trials and Technology Demonstration</vt:lpstr>
      <vt:lpstr>Recommendations on  Development of Application Layer Standards</vt:lpstr>
      <vt:lpstr>ALS Committee Recommendations</vt:lpstr>
      <vt:lpstr>PowerPoint Presentation</vt:lpstr>
      <vt:lpstr>Way forward to implement 5G HLF Recommendations</vt:lpstr>
      <vt:lpstr>PowerPoint Presentation</vt:lpstr>
      <vt:lpstr>PowerPoint Presentation</vt:lpstr>
      <vt:lpstr>PowerPoint Presentation</vt:lpstr>
      <vt:lpstr>5G Use Cases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K Pathak</dc:creator>
  <cp:lastModifiedBy>Ajay Kumar Mittal</cp:lastModifiedBy>
  <cp:revision>89</cp:revision>
  <cp:lastPrinted>2019-07-04T06:47:45Z</cp:lastPrinted>
  <dcterms:created xsi:type="dcterms:W3CDTF">2018-08-22T04:04:19Z</dcterms:created>
  <dcterms:modified xsi:type="dcterms:W3CDTF">2019-09-05T01:40:54Z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879c1a85-8922-401b-a6f7-f2f1214127b7</vt:lpwstr>
  </property>
</Properties>
</file>