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 id="2147483690" r:id="rId2"/>
  </p:sldMasterIdLst>
  <p:notesMasterIdLst>
    <p:notesMasterId r:id="rId15"/>
  </p:notesMasterIdLst>
  <p:sldIdLst>
    <p:sldId id="659" r:id="rId3"/>
    <p:sldId id="907" r:id="rId4"/>
    <p:sldId id="904" r:id="rId5"/>
    <p:sldId id="949" r:id="rId6"/>
    <p:sldId id="953" r:id="rId7"/>
    <p:sldId id="954" r:id="rId8"/>
    <p:sldId id="957" r:id="rId9"/>
    <p:sldId id="956" r:id="rId10"/>
    <p:sldId id="900" r:id="rId11"/>
    <p:sldId id="948" r:id="rId12"/>
    <p:sldId id="908" r:id="rId13"/>
    <p:sldId id="909" r:id="rId14"/>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B612"/>
    <a:srgbClr val="0DE117"/>
    <a:srgbClr val="0CDA16"/>
    <a:srgbClr val="FF6600"/>
    <a:srgbClr val="FF0000"/>
    <a:srgbClr val="080808"/>
    <a:srgbClr val="09A310"/>
    <a:srgbClr val="E9D40D"/>
    <a:srgbClr val="29950F"/>
    <a:srgbClr val="4B6A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93" autoAdjust="0"/>
    <p:restoredTop sz="86225" autoAdjust="0"/>
  </p:normalViewPr>
  <p:slideViewPr>
    <p:cSldViewPr>
      <p:cViewPr varScale="1">
        <p:scale>
          <a:sx n="50" d="100"/>
          <a:sy n="50" d="100"/>
        </p:scale>
        <p:origin x="1728" y="36"/>
      </p:cViewPr>
      <p:guideLst>
        <p:guide orient="horz" pos="2112"/>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550"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customXml" Target="../customXml/item4.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defTabSz="957263">
              <a:defRPr sz="1300"/>
            </a:lvl1pPr>
          </a:lstStyle>
          <a:p>
            <a:pPr>
              <a:defRPr/>
            </a:pPr>
            <a:endParaRPr lang="en-US"/>
          </a:p>
        </p:txBody>
      </p:sp>
      <p:sp>
        <p:nvSpPr>
          <p:cNvPr id="4099" name="Rectangle 3"/>
          <p:cNvSpPr>
            <a:spLocks noGrp="1" noChangeArrowheads="1"/>
          </p:cNvSpPr>
          <p:nvPr>
            <p:ph type="dt" idx="1"/>
          </p:nvPr>
        </p:nvSpPr>
        <p:spPr bwMode="auto">
          <a:xfrm>
            <a:off x="4143375" y="0"/>
            <a:ext cx="3170238" cy="481013"/>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r" defTabSz="957263">
              <a:defRPr sz="13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838" y="4560888"/>
            <a:ext cx="5851525" cy="4321175"/>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9118600"/>
            <a:ext cx="3170238" cy="481013"/>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defTabSz="957263">
              <a:defRPr sz="1300"/>
            </a:lvl1pPr>
          </a:lstStyle>
          <a:p>
            <a:pPr>
              <a:defRPr/>
            </a:pPr>
            <a:endParaRPr lang="en-US"/>
          </a:p>
        </p:txBody>
      </p:sp>
      <p:sp>
        <p:nvSpPr>
          <p:cNvPr id="4103" name="Rectangle 7"/>
          <p:cNvSpPr>
            <a:spLocks noGrp="1" noChangeArrowheads="1"/>
          </p:cNvSpPr>
          <p:nvPr>
            <p:ph type="sldNum" sz="quarter" idx="5"/>
          </p:nvPr>
        </p:nvSpPr>
        <p:spPr bwMode="auto">
          <a:xfrm>
            <a:off x="4143375" y="9118600"/>
            <a:ext cx="3170238" cy="481013"/>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r" defTabSz="957263">
              <a:defRPr sz="1300"/>
            </a:lvl1pPr>
          </a:lstStyle>
          <a:p>
            <a:pPr>
              <a:defRPr/>
            </a:pPr>
            <a:fld id="{2E56C6EB-847A-4521-8CD4-B13D5E9FD752}" type="slidenum">
              <a:rPr lang="en-US"/>
              <a:pPr>
                <a:defRPr/>
              </a:pPr>
              <a:t>‹#›</a:t>
            </a:fld>
            <a:endParaRPr lang="en-US"/>
          </a:p>
        </p:txBody>
      </p:sp>
    </p:spTree>
    <p:extLst>
      <p:ext uri="{BB962C8B-B14F-4D97-AF65-F5344CB8AC3E}">
        <p14:creationId xmlns:p14="http://schemas.microsoft.com/office/powerpoint/2010/main" val="4061002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06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F75F7D0-4150-4FD0-962F-44B7B220264F}" type="slidenum">
              <a:rPr kumimoji="0" lang="en-US" sz="2000" b="1"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0" lang="en-US" sz="2000" b="1"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3667735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06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5F7D0-4150-4FD0-962F-44B7B220264F}" type="slidenum">
              <a:rPr lang="en-US" smtClean="0"/>
              <a:t>5</a:t>
            </a:fld>
            <a:endParaRPr lang="en-US"/>
          </a:p>
        </p:txBody>
      </p:sp>
    </p:spTree>
    <p:extLst>
      <p:ext uri="{BB962C8B-B14F-4D97-AF65-F5344CB8AC3E}">
        <p14:creationId xmlns:p14="http://schemas.microsoft.com/office/powerpoint/2010/main" val="671004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06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5F7D0-4150-4FD0-962F-44B7B220264F}" type="slidenum">
              <a:rPr lang="en-US" smtClean="0"/>
              <a:t>6</a:t>
            </a:fld>
            <a:endParaRPr lang="en-US"/>
          </a:p>
        </p:txBody>
      </p:sp>
    </p:spTree>
    <p:extLst>
      <p:ext uri="{BB962C8B-B14F-4D97-AF65-F5344CB8AC3E}">
        <p14:creationId xmlns:p14="http://schemas.microsoft.com/office/powerpoint/2010/main" val="116753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4E8E1D-C0B5-443A-9DD5-2D7708B64571}" type="slidenum">
              <a:rPr kumimoji="0" lang="en-US" sz="1800" b="0" i="0" u="none" strike="noStrike" kern="0" cap="none" spc="0" normalizeH="0" baseline="0" noProof="0" smtClean="0">
                <a:ln>
                  <a:noFill/>
                </a:ln>
                <a:solidFill>
                  <a:sysClr val="windowText" lastClr="000000"/>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0" cap="none" spc="0" normalizeH="0" baseline="0" noProof="0">
              <a:ln>
                <a:noFill/>
              </a:ln>
              <a:solidFill>
                <a:sysClr val="windowText" lastClr="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2996560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471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CD218F0C-9F50-490D-8798-C234D7772AE6}" type="slidenum">
              <a:rPr lang="en-US" smtClean="0"/>
              <a:pPr>
                <a:defRPr/>
              </a:pPr>
              <a:t>‹#›</a:t>
            </a:fld>
            <a:endParaRPr lang="en-US"/>
          </a:p>
        </p:txBody>
      </p:sp>
    </p:spTree>
    <p:extLst>
      <p:ext uri="{BB962C8B-B14F-4D97-AF65-F5344CB8AC3E}">
        <p14:creationId xmlns:p14="http://schemas.microsoft.com/office/powerpoint/2010/main" val="1488496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630CD057-EB55-4E9A-B605-EC5B9F1F577F}" type="slidenum">
              <a:rPr lang="en-US" smtClean="0"/>
              <a:pPr>
                <a:defRPr/>
              </a:pPr>
              <a:t>‹#›</a:t>
            </a:fld>
            <a:endParaRPr lang="en-US"/>
          </a:p>
        </p:txBody>
      </p:sp>
    </p:spTree>
    <p:extLst>
      <p:ext uri="{BB962C8B-B14F-4D97-AF65-F5344CB8AC3E}">
        <p14:creationId xmlns:p14="http://schemas.microsoft.com/office/powerpoint/2010/main" val="4159865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283085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620000" cy="685800"/>
          </a:xfrm>
          <a:prstGeom prst="rect">
            <a:avLst/>
          </a:prstGeom>
        </p:spPr>
        <p:txBody>
          <a:bodyPr/>
          <a:lstStyle>
            <a:lvl1pPr>
              <a:defRPr sz="3600"/>
            </a:lvl1pPr>
          </a:lstStyle>
          <a:p>
            <a:r>
              <a:rPr lang="en-US"/>
              <a:t>Click to edit Master title style</a:t>
            </a:r>
            <a:endParaRPr lang="en-GB"/>
          </a:p>
        </p:txBody>
      </p:sp>
      <p:sp>
        <p:nvSpPr>
          <p:cNvPr id="3" name="Content Placeholder 2"/>
          <p:cNvSpPr>
            <a:spLocks noGrp="1"/>
          </p:cNvSpPr>
          <p:nvPr>
            <p:ph idx="1" hasCustomPrompt="1"/>
          </p:nvPr>
        </p:nvSpPr>
        <p:spPr>
          <a:xfrm>
            <a:off x="457200" y="1600200"/>
            <a:ext cx="8229600" cy="4525963"/>
          </a:xfrm>
          <a:prstGeom prst="rect">
            <a:avLst/>
          </a:prstGeom>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
              <a:defRPr/>
            </a:lvl2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4"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73022" y="134257"/>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1629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620000" cy="685800"/>
          </a:xfrm>
          <a:prstGeom prst="rect">
            <a:avLst/>
          </a:prstGeom>
        </p:spPr>
        <p:txBody>
          <a:bodyPr/>
          <a:lstStyle>
            <a:lvl1pPr>
              <a:defRPr sz="3600"/>
            </a:lvl1pPr>
          </a:lstStyle>
          <a:p>
            <a:r>
              <a:rPr lang="en-US"/>
              <a:t>Click to edit Master title style</a:t>
            </a:r>
            <a:endParaRPr lang="en-GB"/>
          </a:p>
        </p:txBody>
      </p:sp>
      <p:sp>
        <p:nvSpPr>
          <p:cNvPr id="3" name="Content Placeholder 2"/>
          <p:cNvSpPr>
            <a:spLocks noGrp="1"/>
          </p:cNvSpPr>
          <p:nvPr>
            <p:ph idx="1" hasCustomPrompt="1"/>
          </p:nvPr>
        </p:nvSpPr>
        <p:spPr>
          <a:xfrm>
            <a:off x="457200" y="1600200"/>
            <a:ext cx="8229600" cy="4525963"/>
          </a:xfrm>
          <a:prstGeom prst="rect">
            <a:avLst/>
          </a:prstGeom>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
              <a:defRPr/>
            </a:lvl2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98176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041643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a:prstGeom prst="rect">
            <a:avLst/>
          </a:prstGeom>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8947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a:prstGeom prst="rect">
            <a:avLst/>
          </a:prstGeo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038670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0"/>
          </a:xfrm>
          <a:prstGeom prst="rect">
            <a:avLst/>
          </a:prstGeom>
        </p:spPr>
        <p:txBody>
          <a:bodyPr/>
          <a:lstStyle/>
          <a:p>
            <a:r>
              <a:rPr lang="en-US" dirty="0"/>
              <a:t>Click to edit Master title style</a:t>
            </a:r>
            <a:endParaRPr lang="en-GB" dirty="0"/>
          </a:p>
        </p:txBody>
      </p:sp>
    </p:spTree>
    <p:extLst>
      <p:ext uri="{BB962C8B-B14F-4D97-AF65-F5344CB8AC3E}">
        <p14:creationId xmlns:p14="http://schemas.microsoft.com/office/powerpoint/2010/main" val="3269955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9632E4F-8E20-471B-A99C-E2EBEB3A107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73022" y="134257"/>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728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0D8057F8-499B-4805-8EB4-507A0490CE07}" type="slidenum">
              <a:rPr lang="en-US" smtClean="0"/>
              <a:pPr>
                <a:defRPr/>
              </a:pPr>
              <a:t>‹#›</a:t>
            </a:fld>
            <a:endParaRPr lang="en-US"/>
          </a:p>
        </p:txBody>
      </p:sp>
    </p:spTree>
    <p:extLst>
      <p:ext uri="{BB962C8B-B14F-4D97-AF65-F5344CB8AC3E}">
        <p14:creationId xmlns:p14="http://schemas.microsoft.com/office/powerpoint/2010/main" val="1282773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4748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3008313" cy="1162050"/>
          </a:xfrm>
          <a:prstGeom prst="rect">
            <a:avLst/>
          </a:prstGeom>
        </p:spPr>
        <p:txBody>
          <a:bodyPr anchor="b"/>
          <a:lstStyle>
            <a:lvl1pPr algn="l">
              <a:defRPr sz="2000" b="1"/>
            </a:lvl1pPr>
          </a:lstStyle>
          <a:p>
            <a:r>
              <a:rPr lang="en-US" dirty="0"/>
              <a:t>Click to edit Master title style</a:t>
            </a:r>
            <a:endParaRPr lang="en-GB" dirty="0"/>
          </a:p>
        </p:txBody>
      </p:sp>
      <p:sp>
        <p:nvSpPr>
          <p:cNvPr id="3" name="Content Placeholder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49869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47D95960-6566-4F40-BD22-0C64A8DA0ADC}"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1800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7" name="Slide Number Placeholder 6"/>
          <p:cNvSpPr>
            <a:spLocks noGrp="1"/>
          </p:cNvSpPr>
          <p:nvPr>
            <p:ph type="sldNum" sz="quarter" idx="12"/>
          </p:nvPr>
        </p:nvSpPr>
        <p:spPr/>
        <p:txBody>
          <a:bodyPr/>
          <a:lstStyle/>
          <a:p>
            <a:pPr>
              <a:defRPr/>
            </a:pPr>
            <a:fld id="{85365C8C-CD9B-4588-80CD-636380A0A467}" type="slidenum">
              <a:rPr lang="en-US" smtClean="0"/>
              <a:pPr>
                <a:defRPr/>
              </a:pPr>
              <a:t>‹#›</a:t>
            </a:fld>
            <a:endParaRPr lang="en-US"/>
          </a:p>
        </p:txBody>
      </p:sp>
    </p:spTree>
    <p:extLst>
      <p:ext uri="{BB962C8B-B14F-4D97-AF65-F5344CB8AC3E}">
        <p14:creationId xmlns:p14="http://schemas.microsoft.com/office/powerpoint/2010/main" val="770348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9" name="Slide Number Placeholder 8"/>
          <p:cNvSpPr>
            <a:spLocks noGrp="1"/>
          </p:cNvSpPr>
          <p:nvPr>
            <p:ph type="sldNum" sz="quarter" idx="12"/>
          </p:nvPr>
        </p:nvSpPr>
        <p:spPr/>
        <p:txBody>
          <a:bodyPr/>
          <a:lstStyle/>
          <a:p>
            <a:pPr>
              <a:defRPr/>
            </a:pPr>
            <a:fld id="{E4CE0187-8204-4C15-9C95-96EDEFBE292B}" type="slidenum">
              <a:rPr lang="en-US" smtClean="0"/>
              <a:pPr>
                <a:defRPr/>
              </a:pPr>
              <a:t>‹#›</a:t>
            </a:fld>
            <a:endParaRPr lang="en-US"/>
          </a:p>
        </p:txBody>
      </p:sp>
    </p:spTree>
    <p:extLst>
      <p:ext uri="{BB962C8B-B14F-4D97-AF65-F5344CB8AC3E}">
        <p14:creationId xmlns:p14="http://schemas.microsoft.com/office/powerpoint/2010/main" val="2407707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5" name="Slide Number Placeholder 4"/>
          <p:cNvSpPr>
            <a:spLocks noGrp="1"/>
          </p:cNvSpPr>
          <p:nvPr>
            <p:ph type="sldNum" sz="quarter" idx="12"/>
          </p:nvPr>
        </p:nvSpPr>
        <p:spPr/>
        <p:txBody>
          <a:bodyPr/>
          <a:lstStyle/>
          <a:p>
            <a:pPr>
              <a:defRPr/>
            </a:pPr>
            <a:fld id="{5A24CBDD-C410-49A4-BAA2-5102D3D536D5}" type="slidenum">
              <a:rPr lang="en-US" smtClean="0"/>
              <a:pPr>
                <a:defRPr/>
              </a:pPr>
              <a:t>‹#›</a:t>
            </a:fld>
            <a:endParaRPr lang="en-US"/>
          </a:p>
        </p:txBody>
      </p:sp>
    </p:spTree>
    <p:extLst>
      <p:ext uri="{BB962C8B-B14F-4D97-AF65-F5344CB8AC3E}">
        <p14:creationId xmlns:p14="http://schemas.microsoft.com/office/powerpoint/2010/main" val="3733876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defRPr>
            </a:lvl1pPr>
          </a:lstStyle>
          <a:p>
            <a:r>
              <a:rPr lang="en-US" dirty="0"/>
              <a:t>E</a:t>
            </a:r>
            <a:r>
              <a:rPr lang="en-US" baseline="30000" dirty="0"/>
              <a:t>3</a:t>
            </a:r>
            <a:r>
              <a:rPr lang="en-US" dirty="0"/>
              <a:t>HS IT Consulting, LLC</a:t>
            </a:r>
          </a:p>
        </p:txBody>
      </p:sp>
      <p:sp>
        <p:nvSpPr>
          <p:cNvPr id="9" name="Slide Number Placeholder 8"/>
          <p:cNvSpPr>
            <a:spLocks noGrp="1"/>
          </p:cNvSpPr>
          <p:nvPr>
            <p:ph type="sldNum" sz="quarter" idx="12"/>
          </p:nvPr>
        </p:nvSpPr>
        <p:spPr/>
        <p:txBody>
          <a:bodyPr/>
          <a:lstStyle/>
          <a:p>
            <a:pPr>
              <a:defRPr/>
            </a:pPr>
            <a:fld id="{E5D942E2-FBEB-4258-9391-FA2CBC24FB98}" type="slidenum">
              <a:rPr lang="en-US" smtClean="0"/>
              <a:pPr>
                <a:defRPr/>
              </a:pPr>
              <a:t>‹#›</a:t>
            </a:fld>
            <a:endParaRPr lang="en-US"/>
          </a:p>
        </p:txBody>
      </p:sp>
    </p:spTree>
    <p:extLst>
      <p:ext uri="{BB962C8B-B14F-4D97-AF65-F5344CB8AC3E}">
        <p14:creationId xmlns:p14="http://schemas.microsoft.com/office/powerpoint/2010/main" val="311095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39966" y="-33089"/>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dirty="0"/>
              <a:t>E</a:t>
            </a:r>
            <a:r>
              <a:rPr lang="en-US" baseline="30000" dirty="0"/>
              <a:t>3</a:t>
            </a:r>
            <a:r>
              <a:rPr lang="en-US" dirty="0"/>
              <a:t>HS IT Consulting, LLC</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EE141F07-7D20-4189-8574-38E5D05DE158}" type="slidenum">
              <a:rPr lang="en-US" smtClean="0"/>
              <a:pPr>
                <a:defRPr/>
              </a:pPr>
              <a:t>‹#›</a:t>
            </a:fld>
            <a:endParaRPr lang="en-US"/>
          </a:p>
        </p:txBody>
      </p:sp>
    </p:spTree>
    <p:extLst>
      <p:ext uri="{BB962C8B-B14F-4D97-AF65-F5344CB8AC3E}">
        <p14:creationId xmlns:p14="http://schemas.microsoft.com/office/powerpoint/2010/main" val="766471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a:t>E3HS IT Consulting, LLC</a:t>
            </a:r>
            <a:endParaRPr lang="en-US" dirty="0"/>
          </a:p>
        </p:txBody>
      </p:sp>
      <p:sp>
        <p:nvSpPr>
          <p:cNvPr id="7" name="Slide Number Placeholder 6"/>
          <p:cNvSpPr>
            <a:spLocks noGrp="1"/>
          </p:cNvSpPr>
          <p:nvPr>
            <p:ph type="sldNum" sz="quarter" idx="12"/>
          </p:nvPr>
        </p:nvSpPr>
        <p:spPr/>
        <p:txBody>
          <a:bodyPr/>
          <a:lstStyle/>
          <a:p>
            <a:pPr>
              <a:defRPr/>
            </a:pPr>
            <a:fld id="{2AEC33DF-85F9-41DB-B9A7-75FADCE938FF}" type="slidenum">
              <a:rPr lang="en-US" smtClean="0"/>
              <a:pPr>
                <a:defRPr/>
              </a:pPr>
              <a:t>‹#›</a:t>
            </a:fld>
            <a:endParaRPr lang="en-US"/>
          </a:p>
        </p:txBody>
      </p:sp>
    </p:spTree>
    <p:extLst>
      <p:ext uri="{BB962C8B-B14F-4D97-AF65-F5344CB8AC3E}">
        <p14:creationId xmlns:p14="http://schemas.microsoft.com/office/powerpoint/2010/main" val="229233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5A9BB938-8C39-447C-8389-C6A2F9EA4973}" type="slidenum">
              <a:rPr lang="en-US" smtClean="0"/>
              <a:pPr>
                <a:defRPr/>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12908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620751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9" r:id="rId3"/>
    <p:sldLayoutId id="2147483693" r:id="rId4"/>
    <p:sldLayoutId id="2147483694" r:id="rId5"/>
    <p:sldLayoutId id="2147483695" r:id="rId6"/>
    <p:sldLayoutId id="2147483696" r:id="rId7"/>
    <p:sldLayoutId id="2147483697" r:id="rId8"/>
    <p:sldLayoutId id="2147483700" r:id="rId9"/>
    <p:sldLayoutId id="2147483698" r:id="rId10"/>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3.jpe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0.xml"/><Relationship Id="rId6" Type="http://schemas.openxmlformats.org/officeDocument/2006/relationships/image" Target="../media/image1.pn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9.png"/><Relationship Id="rId4" Type="http://schemas.openxmlformats.org/officeDocument/2006/relationships/image" Target="../media/image4.jpe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447800"/>
            <a:ext cx="8686800" cy="1066800"/>
          </a:xfrm>
        </p:spPr>
        <p:txBody>
          <a:bodyPr>
            <a:normAutofit fontScale="90000"/>
          </a:bodyPr>
          <a:lstStyle/>
          <a:p>
            <a:pPr algn="ctr"/>
            <a:r>
              <a:rPr lang="en-US" dirty="0"/>
              <a:t>IT Standards, Sustainability and Efficacy</a:t>
            </a:r>
          </a:p>
        </p:txBody>
      </p:sp>
      <p:sp>
        <p:nvSpPr>
          <p:cNvPr id="5" name="TextBox 4"/>
          <p:cNvSpPr txBox="1"/>
          <p:nvPr/>
        </p:nvSpPr>
        <p:spPr>
          <a:xfrm>
            <a:off x="5867401" y="4495800"/>
            <a:ext cx="2590800" cy="1323439"/>
          </a:xfrm>
          <a:prstGeom prst="rect">
            <a:avLst/>
          </a:prstGeom>
          <a:noFill/>
        </p:spPr>
        <p:txBody>
          <a:bodyPr wrap="square" rtlCol="0">
            <a:spAutoFit/>
          </a:bodyPr>
          <a:lstStyle/>
          <a:p>
            <a:r>
              <a:rPr lang="en-US" sz="1600" dirty="0"/>
              <a:t>July 2019</a:t>
            </a:r>
          </a:p>
          <a:p>
            <a:r>
              <a:rPr lang="en-US" sz="1600" dirty="0"/>
              <a:t>Henry M. Wong</a:t>
            </a:r>
          </a:p>
          <a:p>
            <a:r>
              <a:rPr lang="en-US" sz="1600" dirty="0"/>
              <a:t>Chief Technologist</a:t>
            </a:r>
          </a:p>
          <a:p>
            <a:r>
              <a:rPr lang="en-US" sz="1600" dirty="0"/>
              <a:t>E</a:t>
            </a:r>
            <a:r>
              <a:rPr lang="en-US" sz="1600" baseline="30000" dirty="0"/>
              <a:t>3</a:t>
            </a:r>
            <a:r>
              <a:rPr lang="en-US" sz="1600" dirty="0"/>
              <a:t>HS IT Consulting, LLC</a:t>
            </a:r>
          </a:p>
          <a:p>
            <a:r>
              <a:rPr lang="en-US" sz="1600" dirty="0"/>
              <a:t>sfhenm@gmail.com</a:t>
            </a:r>
          </a:p>
        </p:txBody>
      </p:sp>
      <p:sp>
        <p:nvSpPr>
          <p:cNvPr id="6" name="TextBox 5"/>
          <p:cNvSpPr txBox="1"/>
          <p:nvPr/>
        </p:nvSpPr>
        <p:spPr>
          <a:xfrm>
            <a:off x="8305800" y="5638800"/>
            <a:ext cx="474810" cy="261610"/>
          </a:xfrm>
          <a:prstGeom prst="rect">
            <a:avLst/>
          </a:prstGeom>
          <a:noFill/>
        </p:spPr>
        <p:txBody>
          <a:bodyPr wrap="none" rtlCol="0">
            <a:spAutoFit/>
          </a:bodyPr>
          <a:lstStyle/>
          <a:p>
            <a:r>
              <a:rPr lang="en-US" sz="1100" dirty="0"/>
              <a:t>V1.0</a:t>
            </a:r>
          </a:p>
        </p:txBody>
      </p:sp>
      <p:sp>
        <p:nvSpPr>
          <p:cNvPr id="3" name="Footer Placeholder 2"/>
          <p:cNvSpPr>
            <a:spLocks noGrp="1"/>
          </p:cNvSpPr>
          <p:nvPr>
            <p:ph type="ftr" sz="quarter" idx="11"/>
          </p:nvPr>
        </p:nvSpPr>
        <p:spPr/>
        <p:txBody>
          <a:bodyPr/>
          <a:lstStyle/>
          <a:p>
            <a:r>
              <a:rPr lang="en-US"/>
              <a:t>E</a:t>
            </a:r>
            <a:r>
              <a:rPr lang="en-US" baseline="30000"/>
              <a:t>3</a:t>
            </a:r>
            <a:r>
              <a:rPr lang="en-US"/>
              <a:t>HS IT Consulting, LLC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a:spLocks noGrp="1"/>
          </p:cNvSpPr>
          <p:nvPr>
            <p:ph type="title" idx="4294967295"/>
          </p:nvPr>
        </p:nvSpPr>
        <p:spPr>
          <a:xfrm>
            <a:off x="1200" y="384335"/>
            <a:ext cx="8912225" cy="623887"/>
          </a:xfrm>
        </p:spPr>
        <p:txBody>
          <a:bodyPr>
            <a:noAutofit/>
          </a:bodyPr>
          <a:lstStyle/>
          <a:p>
            <a:r>
              <a:rPr lang="en-US" sz="2800" dirty="0">
                <a:solidFill>
                  <a:schemeClr val="tx1"/>
                </a:solidFill>
              </a:rPr>
              <a:t>IT Infrastructure Consultant</a:t>
            </a:r>
          </a:p>
        </p:txBody>
      </p:sp>
      <p:pic>
        <p:nvPicPr>
          <p:cNvPr id="4" name="Picture 3" descr="bio_vert"/>
          <p:cNvPicPr/>
          <p:nvPr/>
        </p:nvPicPr>
        <p:blipFill>
          <a:blip r:embed="rId3" cstate="print"/>
          <a:srcRect/>
          <a:stretch>
            <a:fillRect/>
          </a:stretch>
        </p:blipFill>
        <p:spPr bwMode="auto">
          <a:xfrm>
            <a:off x="192475" y="1094040"/>
            <a:ext cx="1033382" cy="1349188"/>
          </a:xfrm>
          <a:prstGeom prst="rect">
            <a:avLst/>
          </a:prstGeom>
          <a:noFill/>
          <a:ln w="9525">
            <a:noFill/>
            <a:miter lim="800000"/>
            <a:headEnd/>
            <a:tailEnd/>
          </a:ln>
        </p:spPr>
      </p:pic>
      <p:sp>
        <p:nvSpPr>
          <p:cNvPr id="5" name="Rectangle 4"/>
          <p:cNvSpPr/>
          <p:nvPr/>
        </p:nvSpPr>
        <p:spPr>
          <a:xfrm>
            <a:off x="1415752" y="935605"/>
            <a:ext cx="7363266" cy="332398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Henry M Wong </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Chief Technologist at E</a:t>
            </a:r>
            <a:r>
              <a:rPr kumimoji="0" lang="en-US" sz="1400" i="0" u="none" strike="noStrike" kern="0" cap="none" spc="0" normalizeH="0" baseline="30000" noProof="0" dirty="0">
                <a:ln>
                  <a:noFill/>
                </a:ln>
                <a:solidFill>
                  <a:srgbClr val="000000"/>
                </a:solidFill>
                <a:effectLst/>
                <a:uLnTx/>
                <a:uFillTx/>
                <a:latin typeface="Arial" panose="020B0604020202020204" pitchFamily="34" charset="0"/>
                <a:ea typeface="+mn-ea"/>
                <a:cs typeface="Arial" panose="020B0604020202020204" pitchFamily="34" charset="0"/>
              </a:rPr>
              <a:t>3</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HS IT Consulting</a:t>
            </a:r>
            <a:r>
              <a:rPr kumimoji="0" lang="ru-RU"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enabling and evangelizing </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holistic approach to resource efficiency of and by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 and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equipment</a:t>
            </a:r>
            <a:r>
              <a:rPr kumimoji="0" lang="ru-RU"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Mr. Wong </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has over 35 years of IT industry experience in computer system development, manufacturing, and deployment, including technical standards, best practices, and policies. Mr. Wong’s experience ranges from leading edge product development, e.g. low power server processors,  to enabling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level technologies, e.g. modular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centres</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and 380VDC, For the past 12+ years, Mr. Wong has led and supported many of the enterprise industry energy-efficiency initiatives, technologies, and policies with organizations such as the US EPA, US DOE, Lawrence Berkley National Labs, and The Green Grid. Mr. Wong has represented IT industry’s technical positions to policy organizations such as the US DOE, Japan METI, California’s Energy Commission, Korea’s KEMCO, and China’s standardization bodies. Mr. Wong has also coordinated technical assessment and policy positions between industry organizations such as IT Industry Council, the Green Grid, Storage and Networking Industry Association (SNIA), and SPEC.  Mr. Wong is a 1984  graduate of Yale University with a degree in semiconductor physics.</a:t>
            </a:r>
          </a:p>
        </p:txBody>
      </p:sp>
      <p:pic>
        <p:nvPicPr>
          <p:cNvPr id="6" name="Picture 2" descr="green grid logo 2"/>
          <p:cNvPicPr>
            <a:picLocks noChangeAspect="1" noChangeArrowheads="1"/>
          </p:cNvPicPr>
          <p:nvPr/>
        </p:nvPicPr>
        <p:blipFill>
          <a:blip r:embed="rId4" cstate="print"/>
          <a:srcRect/>
          <a:stretch>
            <a:fillRect/>
          </a:stretch>
        </p:blipFill>
        <p:spPr bwMode="auto">
          <a:xfrm>
            <a:off x="192475" y="4956158"/>
            <a:ext cx="1536871" cy="496608"/>
          </a:xfrm>
          <a:prstGeom prst="rect">
            <a:avLst/>
          </a:prstGeom>
          <a:noFill/>
        </p:spPr>
      </p:pic>
      <p:pic>
        <p:nvPicPr>
          <p:cNvPr id="8194" name="Picture 2" descr="Head ECMA"/>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 r="27336"/>
          <a:stretch/>
        </p:blipFill>
        <p:spPr bwMode="auto">
          <a:xfrm>
            <a:off x="1904578" y="5607115"/>
            <a:ext cx="2869574" cy="703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2941" y="4879081"/>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descr="clip_image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423" y="5607115"/>
            <a:ext cx="761579" cy="7777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075185" y="6112557"/>
            <a:ext cx="2044401" cy="669243"/>
          </a:xfrm>
          <a:prstGeom prst="rect">
            <a:avLst/>
          </a:prstGeom>
        </p:spPr>
      </p:pic>
      <p:pic>
        <p:nvPicPr>
          <p:cNvPr id="13" name="Picture 12"/>
          <p:cNvPicPr>
            <a:picLocks noChangeAspect="1"/>
          </p:cNvPicPr>
          <p:nvPr/>
        </p:nvPicPr>
        <p:blipFill rotWithShape="1">
          <a:blip r:embed="rId9">
            <a:extLst>
              <a:ext uri="{28A0092B-C50C-407E-A947-70E740481C1C}">
                <a14:useLocalDpi xmlns:a14="http://schemas.microsoft.com/office/drawing/2010/main" val="0"/>
              </a:ext>
            </a:extLst>
          </a:blip>
          <a:srcRect l="-3759" r="50635"/>
          <a:stretch/>
        </p:blipFill>
        <p:spPr>
          <a:xfrm>
            <a:off x="6146909" y="5142308"/>
            <a:ext cx="2804616" cy="501173"/>
          </a:xfrm>
          <a:prstGeom prst="rect">
            <a:avLst/>
          </a:prstGeom>
        </p:spPr>
      </p:pic>
      <p:sp>
        <p:nvSpPr>
          <p:cNvPr id="14" name="TextBox 13"/>
          <p:cNvSpPr txBox="1"/>
          <p:nvPr/>
        </p:nvSpPr>
        <p:spPr>
          <a:xfrm>
            <a:off x="134537" y="4203962"/>
            <a:ext cx="877888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Arial" pitchFamily="34" charset="0"/>
                <a:ea typeface="+mn-ea"/>
                <a:cs typeface="+mn-cs"/>
              </a:rPr>
              <a:t>Working with the industry on Data Centre, IT infrastructure, and IT equipment  efficiency, security, and effectiveness…. </a:t>
            </a:r>
          </a:p>
        </p:txBody>
      </p:sp>
      <p:pic>
        <p:nvPicPr>
          <p:cNvPr id="16" name="Picture 1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530064" y="5867662"/>
            <a:ext cx="2291852" cy="489791"/>
          </a:xfrm>
          <a:prstGeom prst="rect">
            <a:avLst/>
          </a:prstGeom>
        </p:spPr>
      </p:pic>
      <p:pic>
        <p:nvPicPr>
          <p:cNvPr id="21" name="Picture 4"/>
          <p:cNvPicPr>
            <a:picLocks noChangeAspect="1" noChangeArrowheads="1"/>
          </p:cNvPicPr>
          <p:nvPr/>
        </p:nvPicPr>
        <p:blipFill>
          <a:blip r:embed="rId11" cstate="print"/>
          <a:srcRect/>
          <a:stretch>
            <a:fillRect/>
          </a:stretch>
        </p:blipFill>
        <p:spPr bwMode="auto">
          <a:xfrm>
            <a:off x="3716292" y="5567992"/>
            <a:ext cx="2006600" cy="391075"/>
          </a:xfrm>
          <a:prstGeom prst="rect">
            <a:avLst/>
          </a:prstGeom>
          <a:noFill/>
          <a:ln w="9525" algn="ctr">
            <a:noFill/>
            <a:miter lim="800000"/>
            <a:headEnd/>
            <a:tailEnd/>
          </a:ln>
        </p:spPr>
      </p:pic>
    </p:spTree>
    <p:extLst>
      <p:ext uri="{BB962C8B-B14F-4D97-AF65-F5344CB8AC3E}">
        <p14:creationId xmlns:p14="http://schemas.microsoft.com/office/powerpoint/2010/main" val="197163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8195"/>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12"/>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819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250"/>
                                  </p:stCondLst>
                                  <p:childTnLst>
                                    <p:set>
                                      <p:cBhvr>
                                        <p:cTn id="19" dur="1" fill="hold">
                                          <p:stCondLst>
                                            <p:cond delay="0"/>
                                          </p:stCondLst>
                                        </p:cTn>
                                        <p:tgtEl>
                                          <p:spTgt spid="13"/>
                                        </p:tgtEl>
                                        <p:attrNameLst>
                                          <p:attrName>style.visibility</p:attrName>
                                        </p:attrNameLst>
                                      </p:cBhvr>
                                      <p:to>
                                        <p:strVal val="visible"/>
                                      </p:to>
                                    </p:set>
                                  </p:childTnLst>
                                </p:cTn>
                              </p:par>
                            </p:childTnLst>
                          </p:cTn>
                        </p:par>
                        <p:par>
                          <p:cTn id="20" fill="hold">
                            <p:stCondLst>
                              <p:cond delay="250"/>
                            </p:stCondLst>
                            <p:childTnLst>
                              <p:par>
                                <p:cTn id="21" presetID="1" presetClass="entr" presetSubtype="0" fill="hold" nodeType="afterEffect">
                                  <p:stCondLst>
                                    <p:cond delay="500"/>
                                  </p:stCondLst>
                                  <p:childTnLst>
                                    <p:set>
                                      <p:cBhvr>
                                        <p:cTn id="22" dur="1" fill="hold">
                                          <p:stCondLst>
                                            <p:cond delay="0"/>
                                          </p:stCondLst>
                                        </p:cTn>
                                        <p:tgtEl>
                                          <p:spTgt spid="6"/>
                                        </p:tgtEl>
                                        <p:attrNameLst>
                                          <p:attrName>style.visibility</p:attrName>
                                        </p:attrNameLst>
                                      </p:cBhvr>
                                      <p:to>
                                        <p:strVal val="visible"/>
                                      </p:to>
                                    </p:set>
                                  </p:childTnLst>
                                </p:cTn>
                              </p:par>
                            </p:childTnLst>
                          </p:cTn>
                        </p:par>
                        <p:par>
                          <p:cTn id="23" fill="hold">
                            <p:stCondLst>
                              <p:cond delay="750"/>
                            </p:stCondLst>
                            <p:childTnLst>
                              <p:par>
                                <p:cTn id="24" presetID="1" presetClass="entr" presetSubtype="0" fill="hold" nodeType="afterEffect">
                                  <p:stCondLst>
                                    <p:cond delay="500"/>
                                  </p:stCondLst>
                                  <p:childTnLst>
                                    <p:set>
                                      <p:cBhvr>
                                        <p:cTn id="25" dur="1" fill="hold">
                                          <p:stCondLst>
                                            <p:cond delay="0"/>
                                          </p:stCondLst>
                                        </p:cTn>
                                        <p:tgtEl>
                                          <p:spTgt spid="11"/>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250"/>
                                  </p:stCondLst>
                                  <p:childTnLst>
                                    <p:set>
                                      <p:cBhvr>
                                        <p:cTn id="29" dur="1" fill="hold">
                                          <p:stCondLst>
                                            <p:cond delay="0"/>
                                          </p:stCondLst>
                                        </p:cTn>
                                        <p:tgtEl>
                                          <p:spTgt spid="16"/>
                                        </p:tgtEl>
                                        <p:attrNameLst>
                                          <p:attrName>style.visibility</p:attrName>
                                        </p:attrNameLst>
                                      </p:cBhvr>
                                      <p:to>
                                        <p:strVal val="visible"/>
                                      </p:to>
                                    </p:set>
                                  </p:childTnLst>
                                </p:cTn>
                              </p:par>
                            </p:childTnLst>
                          </p:cTn>
                        </p:par>
                        <p:par>
                          <p:cTn id="30" fill="hold">
                            <p:stCondLst>
                              <p:cond delay="250"/>
                            </p:stCondLst>
                            <p:childTnLst>
                              <p:par>
                                <p:cTn id="31" presetID="1" presetClass="entr" presetSubtype="0" fill="hold" nodeType="afterEffect">
                                  <p:stCondLst>
                                    <p:cond delay="50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60920-E212-43BC-A46B-24C438C40B29}"/>
              </a:ext>
            </a:extLst>
          </p:cNvPr>
          <p:cNvSpPr>
            <a:spLocks noGrp="1"/>
          </p:cNvSpPr>
          <p:nvPr>
            <p:ph type="title"/>
          </p:nvPr>
        </p:nvSpPr>
        <p:spPr>
          <a:xfrm>
            <a:off x="822960" y="286605"/>
            <a:ext cx="7543800" cy="932596"/>
          </a:xfrm>
        </p:spPr>
        <p:txBody>
          <a:bodyPr/>
          <a:lstStyle/>
          <a:p>
            <a:r>
              <a:rPr lang="en-US" dirty="0"/>
              <a:t>IS 30134-2, PUE</a:t>
            </a:r>
          </a:p>
        </p:txBody>
      </p:sp>
      <p:sp>
        <p:nvSpPr>
          <p:cNvPr id="3" name="Content Placeholder 2">
            <a:extLst>
              <a:ext uri="{FF2B5EF4-FFF2-40B4-BE49-F238E27FC236}">
                <a16:creationId xmlns:a16="http://schemas.microsoft.com/office/drawing/2014/main" id="{050A8075-8991-4CB2-94E1-41CCA36E22E9}"/>
              </a:ext>
            </a:extLst>
          </p:cNvPr>
          <p:cNvSpPr>
            <a:spLocks noGrp="1"/>
          </p:cNvSpPr>
          <p:nvPr>
            <p:ph idx="1"/>
          </p:nvPr>
        </p:nvSpPr>
        <p:spPr>
          <a:xfrm>
            <a:off x="99060" y="1028700"/>
            <a:ext cx="8991600" cy="4800599"/>
          </a:xfrm>
        </p:spPr>
        <p:txBody>
          <a:bodyPr>
            <a:normAutofit fontScale="55000" lnSpcReduction="20000"/>
          </a:bodyPr>
          <a:lstStyle/>
          <a:p>
            <a:pPr marL="0" indent="0">
              <a:buNone/>
            </a:pPr>
            <a:r>
              <a:rPr lang="en-US" dirty="0"/>
              <a:t>Power Usage Effectiveness  (aka PUE)</a:t>
            </a:r>
          </a:p>
          <a:p>
            <a:pPr marL="0" indent="0">
              <a:buNone/>
            </a:pPr>
            <a:endParaRPr lang="en-US" dirty="0"/>
          </a:p>
          <a:p>
            <a:pPr marL="0" indent="0">
              <a:buNone/>
            </a:pPr>
            <a:r>
              <a:rPr lang="en-US" dirty="0"/>
              <a:t>Specification describes the proper designation, measurement methods, and reporting requirements for </a:t>
            </a:r>
            <a:r>
              <a:rPr lang="en-US" dirty="0" err="1"/>
              <a:t>PUE</a:t>
            </a:r>
            <a:r>
              <a:rPr lang="en-US" baseline="-25000" dirty="0" err="1"/>
              <a:t>x</a:t>
            </a:r>
            <a:r>
              <a:rPr lang="en-US" dirty="0"/>
              <a:t>. The specification provides normative methods of converting energy sources to electrical equivalents, evaluating PUE, and categorizing measurement methods.</a:t>
            </a:r>
          </a:p>
          <a:p>
            <a:pPr marL="0" indent="0">
              <a:buNone/>
            </a:pPr>
            <a:endParaRPr lang="en-US" dirty="0"/>
          </a:p>
          <a:p>
            <a:pPr marL="0" indent="0">
              <a:buNone/>
            </a:pPr>
            <a:r>
              <a:rPr lang="en-US" dirty="0"/>
              <a:t>In addition to yearly measured values, the specification also describes the methodology, designation and reporting requirements for the following derivatives:</a:t>
            </a:r>
          </a:p>
          <a:p>
            <a:pPr marL="365760" indent="0">
              <a:lnSpc>
                <a:spcPct val="110000"/>
              </a:lnSpc>
              <a:spcBef>
                <a:spcPts val="600"/>
              </a:spcBef>
              <a:spcAft>
                <a:spcPts val="0"/>
              </a:spcAft>
              <a:buFont typeface="Wingdings" panose="05000000000000000000" pitchFamily="2" charset="2"/>
              <a:buChar char="Ø"/>
            </a:pPr>
            <a:r>
              <a:rPr lang="en-US" dirty="0"/>
              <a:t> Partial PUE (</a:t>
            </a:r>
            <a:r>
              <a:rPr lang="en-US" dirty="0" err="1"/>
              <a:t>pPUE</a:t>
            </a:r>
            <a:r>
              <a:rPr lang="en-US" baseline="-25000" dirty="0" err="1"/>
              <a:t>sub</a:t>
            </a:r>
            <a:r>
              <a:rPr lang="en-US" dirty="0"/>
              <a:t>)- used when describing a subset of facilities to focus on specific areas or equipment type.</a:t>
            </a:r>
          </a:p>
          <a:p>
            <a:pPr marL="365760" indent="0">
              <a:lnSpc>
                <a:spcPct val="110000"/>
              </a:lnSpc>
              <a:spcBef>
                <a:spcPts val="600"/>
              </a:spcBef>
              <a:spcAft>
                <a:spcPts val="0"/>
              </a:spcAft>
              <a:buFont typeface="Wingdings" panose="05000000000000000000" pitchFamily="2" charset="2"/>
              <a:buChar char="Ø"/>
            </a:pPr>
            <a:r>
              <a:rPr lang="en-US" dirty="0"/>
              <a:t> Design PUE (</a:t>
            </a:r>
            <a:r>
              <a:rPr lang="en-US" dirty="0" err="1"/>
              <a:t>dPUE</a:t>
            </a:r>
            <a:r>
              <a:rPr lang="en-US" dirty="0"/>
              <a:t>)- used to describe the anticipated PUE justified by design parameters, equipment information, and/or modelling information (e.g. CFD)</a:t>
            </a:r>
          </a:p>
          <a:p>
            <a:pPr marL="365760" indent="0">
              <a:lnSpc>
                <a:spcPct val="110000"/>
              </a:lnSpc>
              <a:spcBef>
                <a:spcPts val="600"/>
              </a:spcBef>
              <a:spcAft>
                <a:spcPts val="0"/>
              </a:spcAft>
              <a:buFont typeface="Wingdings" panose="05000000000000000000" pitchFamily="2" charset="2"/>
              <a:buChar char="Ø"/>
            </a:pPr>
            <a:r>
              <a:rPr lang="en-US" dirty="0"/>
              <a:t> Interim PUE (</a:t>
            </a:r>
            <a:r>
              <a:rPr lang="en-US" dirty="0" err="1"/>
              <a:t>iPUE</a:t>
            </a:r>
            <a:r>
              <a:rPr lang="en-US" dirty="0"/>
              <a:t> [date1 : date2])- used to describe a temporal period less than a year.</a:t>
            </a:r>
          </a:p>
          <a:p>
            <a:pPr marL="0" indent="0">
              <a:buNone/>
            </a:pPr>
            <a:endParaRPr lang="en-US" dirty="0"/>
          </a:p>
          <a:p>
            <a:pPr marL="0" indent="0">
              <a:buNone/>
            </a:pPr>
            <a:r>
              <a:rPr lang="en-US" dirty="0"/>
              <a:t>Examples are provided for all versions of PUE, mixes of energy sources, and designations of combining PUE derivatives (e.g. </a:t>
            </a:r>
            <a:r>
              <a:rPr lang="en-US" dirty="0" err="1"/>
              <a:t>idPUE</a:t>
            </a:r>
            <a:r>
              <a:rPr lang="en-US" dirty="0"/>
              <a:t> [2018-04-01 : 2018-09-30])</a:t>
            </a:r>
          </a:p>
        </p:txBody>
      </p:sp>
    </p:spTree>
    <p:extLst>
      <p:ext uri="{BB962C8B-B14F-4D97-AF65-F5344CB8AC3E}">
        <p14:creationId xmlns:p14="http://schemas.microsoft.com/office/powerpoint/2010/main" val="414116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E0E8A-236F-4BCF-AFBA-A886571D3375}"/>
              </a:ext>
            </a:extLst>
          </p:cNvPr>
          <p:cNvSpPr>
            <a:spLocks noGrp="1"/>
          </p:cNvSpPr>
          <p:nvPr>
            <p:ph type="title"/>
          </p:nvPr>
        </p:nvSpPr>
        <p:spPr/>
        <p:txBody>
          <a:bodyPr/>
          <a:lstStyle/>
          <a:p>
            <a:r>
              <a:rPr lang="en-US" dirty="0"/>
              <a:t>IS30134-2 Amendment</a:t>
            </a:r>
          </a:p>
        </p:txBody>
      </p:sp>
      <p:sp>
        <p:nvSpPr>
          <p:cNvPr id="3" name="Content Placeholder 2">
            <a:extLst>
              <a:ext uri="{FF2B5EF4-FFF2-40B4-BE49-F238E27FC236}">
                <a16:creationId xmlns:a16="http://schemas.microsoft.com/office/drawing/2014/main" id="{1550C617-DFE1-4132-8009-A1C3A8E461B9}"/>
              </a:ext>
            </a:extLst>
          </p:cNvPr>
          <p:cNvSpPr>
            <a:spLocks noGrp="1"/>
          </p:cNvSpPr>
          <p:nvPr>
            <p:ph idx="1"/>
          </p:nvPr>
        </p:nvSpPr>
        <p:spPr>
          <a:xfrm>
            <a:off x="342900" y="1676400"/>
            <a:ext cx="8458200" cy="4343400"/>
          </a:xfrm>
        </p:spPr>
        <p:txBody>
          <a:bodyPr/>
          <a:lstStyle/>
          <a:p>
            <a:r>
              <a:rPr lang="en-US" sz="2000" dirty="0"/>
              <a:t>IS 30134-2 was amended to clarify the ability to describe the boundaries of the PUE assessment to be either physical and/or logical to better represent the facilities under review.  Logical boundaries allow for the inclusion of equipment critical in describing the environment under evaluation but, may not be within a contiguous space to the IT facility, e.g. a cooling or power distribution unit that may not be immediately adjacent to or contained the facility space.</a:t>
            </a:r>
          </a:p>
          <a:p>
            <a:r>
              <a:rPr lang="en-US" sz="2000" dirty="0"/>
              <a:t>Addition changes included naming and designation consistencies in the examples (editorial in nature).</a:t>
            </a:r>
          </a:p>
        </p:txBody>
      </p:sp>
    </p:spTree>
    <p:extLst>
      <p:ext uri="{BB962C8B-B14F-4D97-AF65-F5344CB8AC3E}">
        <p14:creationId xmlns:p14="http://schemas.microsoft.com/office/powerpoint/2010/main" val="597982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0D72F83-3610-4C35-9399-22A64B635088}"/>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37" name="Rectangle 36">
            <a:extLst>
              <a:ext uri="{FF2B5EF4-FFF2-40B4-BE49-F238E27FC236}">
                <a16:creationId xmlns:a16="http://schemas.microsoft.com/office/drawing/2014/main" id="{07D21C0A-B48E-4451-98F3-0F21005EF12E}"/>
              </a:ext>
            </a:extLst>
          </p:cNvPr>
          <p:cNvSpPr/>
          <p:nvPr/>
        </p:nvSpPr>
        <p:spPr>
          <a:xfrm>
            <a:off x="1711945" y="4545935"/>
            <a:ext cx="1891543" cy="369332"/>
          </a:xfrm>
          <a:prstGeom prst="rect">
            <a:avLst/>
          </a:prstGeom>
        </p:spPr>
        <p:txBody>
          <a:bodyPr wrap="none">
            <a:spAutoFit/>
          </a:bodyPr>
          <a:lstStyle/>
          <a:p>
            <a:pPr algn="ctr"/>
            <a:r>
              <a:rPr lang="en-US" dirty="0"/>
              <a:t>Hybrid local Cloud</a:t>
            </a:r>
          </a:p>
        </p:txBody>
      </p:sp>
      <p:grpSp>
        <p:nvGrpSpPr>
          <p:cNvPr id="83" name="Group 82">
            <a:extLst>
              <a:ext uri="{FF2B5EF4-FFF2-40B4-BE49-F238E27FC236}">
                <a16:creationId xmlns:a16="http://schemas.microsoft.com/office/drawing/2014/main" id="{88F387F1-8032-4FDE-A00D-57336709C349}"/>
              </a:ext>
            </a:extLst>
          </p:cNvPr>
          <p:cNvGrpSpPr/>
          <p:nvPr/>
        </p:nvGrpSpPr>
        <p:grpSpPr>
          <a:xfrm>
            <a:off x="664267" y="609600"/>
            <a:ext cx="3888683" cy="4598284"/>
            <a:chOff x="664267" y="609600"/>
            <a:chExt cx="3888683" cy="4598284"/>
          </a:xfrm>
        </p:grpSpPr>
        <p:grpSp>
          <p:nvGrpSpPr>
            <p:cNvPr id="8" name="Group 7">
              <a:extLst>
                <a:ext uri="{FF2B5EF4-FFF2-40B4-BE49-F238E27FC236}">
                  <a16:creationId xmlns:a16="http://schemas.microsoft.com/office/drawing/2014/main" id="{0F2E6023-FC12-4456-A7D1-B0FD71C5F07C}"/>
                </a:ext>
              </a:extLst>
            </p:cNvPr>
            <p:cNvGrpSpPr/>
            <p:nvPr/>
          </p:nvGrpSpPr>
          <p:grpSpPr>
            <a:xfrm rot="1465793">
              <a:off x="664267" y="609600"/>
              <a:ext cx="3142478" cy="3399770"/>
              <a:chOff x="1915151" y="1112087"/>
              <a:chExt cx="4254285" cy="4399405"/>
            </a:xfrm>
          </p:grpSpPr>
          <p:grpSp>
            <p:nvGrpSpPr>
              <p:cNvPr id="6" name="Group 5">
                <a:extLst>
                  <a:ext uri="{FF2B5EF4-FFF2-40B4-BE49-F238E27FC236}">
                    <a16:creationId xmlns:a16="http://schemas.microsoft.com/office/drawing/2014/main" id="{BAA08EB2-E003-4B2F-B210-365D83B04943}"/>
                  </a:ext>
                </a:extLst>
              </p:cNvPr>
              <p:cNvGrpSpPr/>
              <p:nvPr/>
            </p:nvGrpSpPr>
            <p:grpSpPr>
              <a:xfrm rot="19200916">
                <a:off x="1915151" y="1112087"/>
                <a:ext cx="4254285" cy="4399405"/>
                <a:chOff x="1915151" y="1112087"/>
                <a:chExt cx="4254285" cy="4399405"/>
              </a:xfrm>
            </p:grpSpPr>
            <p:pic>
              <p:nvPicPr>
                <p:cNvPr id="4" name="Picture 3">
                  <a:extLst>
                    <a:ext uri="{FF2B5EF4-FFF2-40B4-BE49-F238E27FC236}">
                      <a16:creationId xmlns:a16="http://schemas.microsoft.com/office/drawing/2014/main" id="{BADD29BD-50F5-4CF0-BC47-FE9DC9299431}"/>
                    </a:ext>
                  </a:extLst>
                </p:cNvPr>
                <p:cNvPicPr>
                  <a:picLocks noChangeAspect="1"/>
                </p:cNvPicPr>
                <p:nvPr/>
              </p:nvPicPr>
              <p:blipFill rotWithShape="1">
                <a:blip r:embed="rId2"/>
                <a:srcRect l="13354" r="32833" b="35256"/>
                <a:stretch/>
              </p:blipFill>
              <p:spPr>
                <a:xfrm rot="1161691">
                  <a:off x="1915151" y="1112087"/>
                  <a:ext cx="4254285" cy="3801701"/>
                </a:xfrm>
                <a:prstGeom prst="rect">
                  <a:avLst/>
                </a:prstGeom>
              </p:spPr>
            </p:pic>
            <p:sp>
              <p:nvSpPr>
                <p:cNvPr id="5" name="Rectangle 4">
                  <a:extLst>
                    <a:ext uri="{FF2B5EF4-FFF2-40B4-BE49-F238E27FC236}">
                      <a16:creationId xmlns:a16="http://schemas.microsoft.com/office/drawing/2014/main" id="{0CBF0519-1D9C-4B14-AAD9-74F64599DD45}"/>
                    </a:ext>
                  </a:extLst>
                </p:cNvPr>
                <p:cNvSpPr/>
                <p:nvPr/>
              </p:nvSpPr>
              <p:spPr>
                <a:xfrm>
                  <a:off x="2783689" y="4495800"/>
                  <a:ext cx="3007511" cy="10156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a:extLst>
                  <a:ext uri="{FF2B5EF4-FFF2-40B4-BE49-F238E27FC236}">
                    <a16:creationId xmlns:a16="http://schemas.microsoft.com/office/drawing/2014/main" id="{FADCD53E-0EFD-45DB-955A-308E372C0CD1}"/>
                  </a:ext>
                </a:extLst>
              </p:cNvPr>
              <p:cNvSpPr/>
              <p:nvPr/>
            </p:nvSpPr>
            <p:spPr>
              <a:xfrm>
                <a:off x="2667000" y="5105400"/>
                <a:ext cx="1171756"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Cloud 8">
              <a:extLst>
                <a:ext uri="{FF2B5EF4-FFF2-40B4-BE49-F238E27FC236}">
                  <a16:creationId xmlns:a16="http://schemas.microsoft.com/office/drawing/2014/main" id="{516F2E5A-CD5A-47C3-B1E5-53725F339723}"/>
                </a:ext>
              </a:extLst>
            </p:cNvPr>
            <p:cNvSpPr/>
            <p:nvPr/>
          </p:nvSpPr>
          <p:spPr>
            <a:xfrm>
              <a:off x="1844108" y="3791194"/>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16" name="Straight Connector 15">
              <a:extLst>
                <a:ext uri="{FF2B5EF4-FFF2-40B4-BE49-F238E27FC236}">
                  <a16:creationId xmlns:a16="http://schemas.microsoft.com/office/drawing/2014/main" id="{8B07BE0C-DBC2-46CE-903E-637E34D76869}"/>
                </a:ext>
              </a:extLst>
            </p:cNvPr>
            <p:cNvCxnSpPr>
              <a:cxnSpLocks/>
              <a:endCxn id="9" idx="3"/>
            </p:cNvCxnSpPr>
            <p:nvPr/>
          </p:nvCxnSpPr>
          <p:spPr>
            <a:xfrm>
              <a:off x="2268139" y="3223542"/>
              <a:ext cx="130090" cy="6030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55ED433-2A55-48ED-8162-88EB33155E47}"/>
                </a:ext>
              </a:extLst>
            </p:cNvPr>
            <p:cNvCxnSpPr>
              <a:cxnSpLocks/>
            </p:cNvCxnSpPr>
            <p:nvPr/>
          </p:nvCxnSpPr>
          <p:spPr>
            <a:xfrm flipH="1">
              <a:off x="2602328" y="2844528"/>
              <a:ext cx="497112" cy="946666"/>
            </a:xfrm>
            <a:prstGeom prst="line">
              <a:avLst/>
            </a:prstGeom>
          </p:spPr>
          <p:style>
            <a:lnRef idx="1">
              <a:schemeClr val="accent1"/>
            </a:lnRef>
            <a:fillRef idx="0">
              <a:schemeClr val="accent1"/>
            </a:fillRef>
            <a:effectRef idx="0">
              <a:schemeClr val="accent1"/>
            </a:effectRef>
            <a:fontRef idx="minor">
              <a:schemeClr val="tx1"/>
            </a:fontRef>
          </p:style>
        </p:cxnSp>
        <p:sp>
          <p:nvSpPr>
            <p:cNvPr id="24" name="Cloud 23">
              <a:extLst>
                <a:ext uri="{FF2B5EF4-FFF2-40B4-BE49-F238E27FC236}">
                  <a16:creationId xmlns:a16="http://schemas.microsoft.com/office/drawing/2014/main" id="{EFF61A78-8FC6-47D1-94DB-A9CC69D84AFA}"/>
                </a:ext>
              </a:extLst>
            </p:cNvPr>
            <p:cNvSpPr/>
            <p:nvPr/>
          </p:nvSpPr>
          <p:spPr>
            <a:xfrm>
              <a:off x="3039166" y="3633621"/>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26" name="Straight Connector 25">
              <a:extLst>
                <a:ext uri="{FF2B5EF4-FFF2-40B4-BE49-F238E27FC236}">
                  <a16:creationId xmlns:a16="http://schemas.microsoft.com/office/drawing/2014/main" id="{CE14EEAA-23F5-4FDE-A7C0-7E23A5AF531D}"/>
                </a:ext>
              </a:extLst>
            </p:cNvPr>
            <p:cNvCxnSpPr>
              <a:cxnSpLocks/>
            </p:cNvCxnSpPr>
            <p:nvPr/>
          </p:nvCxnSpPr>
          <p:spPr>
            <a:xfrm>
              <a:off x="2888587" y="2708088"/>
              <a:ext cx="474047" cy="1015640"/>
            </a:xfrm>
            <a:prstGeom prst="line">
              <a:avLst/>
            </a:prstGeom>
          </p:spPr>
          <p:style>
            <a:lnRef idx="1">
              <a:schemeClr val="accent1"/>
            </a:lnRef>
            <a:fillRef idx="0">
              <a:schemeClr val="accent1"/>
            </a:fillRef>
            <a:effectRef idx="0">
              <a:schemeClr val="accent1"/>
            </a:effectRef>
            <a:fontRef idx="minor">
              <a:schemeClr val="tx1"/>
            </a:fontRef>
          </p:style>
        </p:cxnSp>
        <p:sp>
          <p:nvSpPr>
            <p:cNvPr id="31" name="Cloud 30">
              <a:extLst>
                <a:ext uri="{FF2B5EF4-FFF2-40B4-BE49-F238E27FC236}">
                  <a16:creationId xmlns:a16="http://schemas.microsoft.com/office/drawing/2014/main" id="{719FBDA3-E824-4FD3-8A69-0D00811D350F}"/>
                </a:ext>
              </a:extLst>
            </p:cNvPr>
            <p:cNvSpPr/>
            <p:nvPr/>
          </p:nvSpPr>
          <p:spPr>
            <a:xfrm>
              <a:off x="712378" y="3437517"/>
              <a:ext cx="3840572" cy="1770367"/>
            </a:xfrm>
            <a:prstGeom prst="cloud">
              <a:avLst/>
            </a:prstGeom>
            <a:solidFill>
              <a:schemeClr val="bg1">
                <a:lumMod val="95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206DE7DC-B47B-4EC8-8898-00D2EDC0E39B}"/>
                </a:ext>
              </a:extLst>
            </p:cNvPr>
            <p:cNvCxnSpPr>
              <a:cxnSpLocks/>
            </p:cNvCxnSpPr>
            <p:nvPr/>
          </p:nvCxnSpPr>
          <p:spPr>
            <a:xfrm>
              <a:off x="1312408" y="3265768"/>
              <a:ext cx="0" cy="45796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D2C4840-7C8E-4160-BA36-86B626DD007F}"/>
                </a:ext>
              </a:extLst>
            </p:cNvPr>
            <p:cNvCxnSpPr>
              <a:cxnSpLocks/>
              <a:endCxn id="31" idx="3"/>
            </p:cNvCxnSpPr>
            <p:nvPr/>
          </p:nvCxnSpPr>
          <p:spPr>
            <a:xfrm>
              <a:off x="2268140" y="2844528"/>
              <a:ext cx="364524" cy="69421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2E4C5EC9-E2A0-4401-A768-FD1736FA394E}"/>
                </a:ext>
              </a:extLst>
            </p:cNvPr>
            <p:cNvCxnSpPr>
              <a:cxnSpLocks/>
              <a:endCxn id="24" idx="2"/>
            </p:cNvCxnSpPr>
            <p:nvPr/>
          </p:nvCxnSpPr>
          <p:spPr>
            <a:xfrm>
              <a:off x="2717915" y="3034144"/>
              <a:ext cx="324689" cy="9090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896BD48-8210-4359-A91C-CA50BA92B2C6}"/>
                </a:ext>
              </a:extLst>
            </p:cNvPr>
            <p:cNvCxnSpPr>
              <a:cxnSpLocks/>
            </p:cNvCxnSpPr>
            <p:nvPr/>
          </p:nvCxnSpPr>
          <p:spPr>
            <a:xfrm>
              <a:off x="1009793" y="3094019"/>
              <a:ext cx="70499" cy="776966"/>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F8AB1AD4-4DAA-4586-81BA-4256EB965E43}"/>
                </a:ext>
              </a:extLst>
            </p:cNvPr>
            <p:cNvCxnSpPr>
              <a:cxnSpLocks/>
            </p:cNvCxnSpPr>
            <p:nvPr/>
          </p:nvCxnSpPr>
          <p:spPr>
            <a:xfrm>
              <a:off x="1520186" y="2934303"/>
              <a:ext cx="440107" cy="1077868"/>
            </a:xfrm>
            <a:prstGeom prst="line">
              <a:avLst/>
            </a:prstGeom>
          </p:spPr>
          <p:style>
            <a:lnRef idx="1">
              <a:schemeClr val="accent1"/>
            </a:lnRef>
            <a:fillRef idx="0">
              <a:schemeClr val="accent1"/>
            </a:fillRef>
            <a:effectRef idx="0">
              <a:schemeClr val="accent1"/>
            </a:effectRef>
            <a:fontRef idx="minor">
              <a:schemeClr val="tx1"/>
            </a:fontRef>
          </p:style>
        </p:cxnSp>
      </p:grpSp>
      <p:sp>
        <p:nvSpPr>
          <p:cNvPr id="63" name="Rectangle 62">
            <a:extLst>
              <a:ext uri="{FF2B5EF4-FFF2-40B4-BE49-F238E27FC236}">
                <a16:creationId xmlns:a16="http://schemas.microsoft.com/office/drawing/2014/main" id="{72CED70A-1CE6-4F8A-9016-9F698FD16F4B}"/>
              </a:ext>
            </a:extLst>
          </p:cNvPr>
          <p:cNvSpPr/>
          <p:nvPr/>
        </p:nvSpPr>
        <p:spPr>
          <a:xfrm>
            <a:off x="5804727" y="4453320"/>
            <a:ext cx="1891543" cy="369332"/>
          </a:xfrm>
          <a:prstGeom prst="rect">
            <a:avLst/>
          </a:prstGeom>
        </p:spPr>
        <p:txBody>
          <a:bodyPr wrap="none">
            <a:spAutoFit/>
          </a:bodyPr>
          <a:lstStyle/>
          <a:p>
            <a:pPr algn="ctr"/>
            <a:r>
              <a:rPr lang="en-US" dirty="0"/>
              <a:t>Hybrid local Cloud</a:t>
            </a:r>
          </a:p>
        </p:txBody>
      </p:sp>
      <p:grpSp>
        <p:nvGrpSpPr>
          <p:cNvPr id="82" name="Group 81">
            <a:extLst>
              <a:ext uri="{FF2B5EF4-FFF2-40B4-BE49-F238E27FC236}">
                <a16:creationId xmlns:a16="http://schemas.microsoft.com/office/drawing/2014/main" id="{CACBE4C6-5133-497D-AD99-243FD78A0A4C}"/>
              </a:ext>
            </a:extLst>
          </p:cNvPr>
          <p:cNvGrpSpPr/>
          <p:nvPr/>
        </p:nvGrpSpPr>
        <p:grpSpPr>
          <a:xfrm>
            <a:off x="4757049" y="516985"/>
            <a:ext cx="3888683" cy="4598284"/>
            <a:chOff x="4757049" y="516985"/>
            <a:chExt cx="3888683" cy="4598284"/>
          </a:xfrm>
        </p:grpSpPr>
        <p:grpSp>
          <p:nvGrpSpPr>
            <p:cNvPr id="54" name="Group 53">
              <a:extLst>
                <a:ext uri="{FF2B5EF4-FFF2-40B4-BE49-F238E27FC236}">
                  <a16:creationId xmlns:a16="http://schemas.microsoft.com/office/drawing/2014/main" id="{951F3CF7-3038-4FE8-A02A-41B9A6A365D8}"/>
                </a:ext>
              </a:extLst>
            </p:cNvPr>
            <p:cNvGrpSpPr/>
            <p:nvPr/>
          </p:nvGrpSpPr>
          <p:grpSpPr>
            <a:xfrm rot="1465793">
              <a:off x="4757049" y="516985"/>
              <a:ext cx="3142478" cy="3399770"/>
              <a:chOff x="1915151" y="1112087"/>
              <a:chExt cx="4254285" cy="4399405"/>
            </a:xfrm>
          </p:grpSpPr>
          <p:grpSp>
            <p:nvGrpSpPr>
              <p:cNvPr id="68" name="Group 67">
                <a:extLst>
                  <a:ext uri="{FF2B5EF4-FFF2-40B4-BE49-F238E27FC236}">
                    <a16:creationId xmlns:a16="http://schemas.microsoft.com/office/drawing/2014/main" id="{308BB018-956E-4B12-8631-7DA3B2055A2D}"/>
                  </a:ext>
                </a:extLst>
              </p:cNvPr>
              <p:cNvGrpSpPr/>
              <p:nvPr/>
            </p:nvGrpSpPr>
            <p:grpSpPr>
              <a:xfrm rot="19200916">
                <a:off x="1915151" y="1112087"/>
                <a:ext cx="4254285" cy="4399405"/>
                <a:chOff x="1915151" y="1112087"/>
                <a:chExt cx="4254285" cy="4399405"/>
              </a:xfrm>
            </p:grpSpPr>
            <p:pic>
              <p:nvPicPr>
                <p:cNvPr id="70" name="Picture 69">
                  <a:extLst>
                    <a:ext uri="{FF2B5EF4-FFF2-40B4-BE49-F238E27FC236}">
                      <a16:creationId xmlns:a16="http://schemas.microsoft.com/office/drawing/2014/main" id="{13696318-3AEE-4600-9151-6AA29858526B}"/>
                    </a:ext>
                  </a:extLst>
                </p:cNvPr>
                <p:cNvPicPr>
                  <a:picLocks noChangeAspect="1"/>
                </p:cNvPicPr>
                <p:nvPr/>
              </p:nvPicPr>
              <p:blipFill rotWithShape="1">
                <a:blip r:embed="rId2"/>
                <a:srcRect l="13354" r="32833" b="35256"/>
                <a:stretch/>
              </p:blipFill>
              <p:spPr>
                <a:xfrm rot="1161691">
                  <a:off x="1915151" y="1112087"/>
                  <a:ext cx="4254285" cy="3801701"/>
                </a:xfrm>
                <a:prstGeom prst="rect">
                  <a:avLst/>
                </a:prstGeom>
              </p:spPr>
            </p:pic>
            <p:sp>
              <p:nvSpPr>
                <p:cNvPr id="71" name="Rectangle 70">
                  <a:extLst>
                    <a:ext uri="{FF2B5EF4-FFF2-40B4-BE49-F238E27FC236}">
                      <a16:creationId xmlns:a16="http://schemas.microsoft.com/office/drawing/2014/main" id="{34157C7E-CEC8-4AFF-83C8-60280314B876}"/>
                    </a:ext>
                  </a:extLst>
                </p:cNvPr>
                <p:cNvSpPr/>
                <p:nvPr/>
              </p:nvSpPr>
              <p:spPr>
                <a:xfrm>
                  <a:off x="2783689" y="4495800"/>
                  <a:ext cx="3007511" cy="10156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9" name="Rectangle 68">
                <a:extLst>
                  <a:ext uri="{FF2B5EF4-FFF2-40B4-BE49-F238E27FC236}">
                    <a16:creationId xmlns:a16="http://schemas.microsoft.com/office/drawing/2014/main" id="{061E39D6-BF78-42FF-9098-3DA86B60732D}"/>
                  </a:ext>
                </a:extLst>
              </p:cNvPr>
              <p:cNvSpPr/>
              <p:nvPr/>
            </p:nvSpPr>
            <p:spPr>
              <a:xfrm>
                <a:off x="2667000" y="5105400"/>
                <a:ext cx="1171756"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Cloud 55">
              <a:extLst>
                <a:ext uri="{FF2B5EF4-FFF2-40B4-BE49-F238E27FC236}">
                  <a16:creationId xmlns:a16="http://schemas.microsoft.com/office/drawing/2014/main" id="{F39A2830-30F8-4BE8-A8C6-E5716AEE3437}"/>
                </a:ext>
              </a:extLst>
            </p:cNvPr>
            <p:cNvSpPr/>
            <p:nvPr/>
          </p:nvSpPr>
          <p:spPr>
            <a:xfrm>
              <a:off x="5936890" y="3698579"/>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57" name="Straight Connector 56">
              <a:extLst>
                <a:ext uri="{FF2B5EF4-FFF2-40B4-BE49-F238E27FC236}">
                  <a16:creationId xmlns:a16="http://schemas.microsoft.com/office/drawing/2014/main" id="{44E85A6D-EF4B-41F4-84B5-A4C26378C1D9}"/>
                </a:ext>
              </a:extLst>
            </p:cNvPr>
            <p:cNvCxnSpPr>
              <a:cxnSpLocks/>
              <a:endCxn id="56" idx="3"/>
            </p:cNvCxnSpPr>
            <p:nvPr/>
          </p:nvCxnSpPr>
          <p:spPr>
            <a:xfrm>
              <a:off x="6136034" y="3145445"/>
              <a:ext cx="354977" cy="588537"/>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261EF496-70CB-4EA4-B8CD-B5A0D1063245}"/>
                </a:ext>
              </a:extLst>
            </p:cNvPr>
            <p:cNvCxnSpPr>
              <a:cxnSpLocks/>
            </p:cNvCxnSpPr>
            <p:nvPr/>
          </p:nvCxnSpPr>
          <p:spPr>
            <a:xfrm flipH="1">
              <a:off x="7144885" y="2751913"/>
              <a:ext cx="47337" cy="650220"/>
            </a:xfrm>
            <a:prstGeom prst="line">
              <a:avLst/>
            </a:prstGeom>
          </p:spPr>
          <p:style>
            <a:lnRef idx="1">
              <a:schemeClr val="accent1"/>
            </a:lnRef>
            <a:fillRef idx="0">
              <a:schemeClr val="accent1"/>
            </a:fillRef>
            <a:effectRef idx="0">
              <a:schemeClr val="accent1"/>
            </a:effectRef>
            <a:fontRef idx="minor">
              <a:schemeClr val="tx1"/>
            </a:fontRef>
          </p:style>
        </p:cxnSp>
        <p:sp>
          <p:nvSpPr>
            <p:cNvPr id="59" name="Cloud 58">
              <a:extLst>
                <a:ext uri="{FF2B5EF4-FFF2-40B4-BE49-F238E27FC236}">
                  <a16:creationId xmlns:a16="http://schemas.microsoft.com/office/drawing/2014/main" id="{D9E531A2-F371-4FCC-A101-6C164C097CDD}"/>
                </a:ext>
              </a:extLst>
            </p:cNvPr>
            <p:cNvSpPr/>
            <p:nvPr/>
          </p:nvSpPr>
          <p:spPr>
            <a:xfrm>
              <a:off x="7131948" y="3541006"/>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60" name="Straight Connector 59">
              <a:extLst>
                <a:ext uri="{FF2B5EF4-FFF2-40B4-BE49-F238E27FC236}">
                  <a16:creationId xmlns:a16="http://schemas.microsoft.com/office/drawing/2014/main" id="{741F3A01-3D2E-4279-9FEE-A244B395C42B}"/>
                </a:ext>
              </a:extLst>
            </p:cNvPr>
            <p:cNvCxnSpPr>
              <a:cxnSpLocks/>
            </p:cNvCxnSpPr>
            <p:nvPr/>
          </p:nvCxnSpPr>
          <p:spPr>
            <a:xfrm>
              <a:off x="7444432" y="2635396"/>
              <a:ext cx="10984" cy="995717"/>
            </a:xfrm>
            <a:prstGeom prst="line">
              <a:avLst/>
            </a:prstGeom>
          </p:spPr>
          <p:style>
            <a:lnRef idx="1">
              <a:schemeClr val="accent1"/>
            </a:lnRef>
            <a:fillRef idx="0">
              <a:schemeClr val="accent1"/>
            </a:fillRef>
            <a:effectRef idx="0">
              <a:schemeClr val="accent1"/>
            </a:effectRef>
            <a:fontRef idx="minor">
              <a:schemeClr val="tx1"/>
            </a:fontRef>
          </p:style>
        </p:cxnSp>
        <p:sp>
          <p:nvSpPr>
            <p:cNvPr id="61" name="Cloud 60">
              <a:extLst>
                <a:ext uri="{FF2B5EF4-FFF2-40B4-BE49-F238E27FC236}">
                  <a16:creationId xmlns:a16="http://schemas.microsoft.com/office/drawing/2014/main" id="{A22D3AA1-8F35-4C6F-AE43-95F4625576AA}"/>
                </a:ext>
              </a:extLst>
            </p:cNvPr>
            <p:cNvSpPr/>
            <p:nvPr/>
          </p:nvSpPr>
          <p:spPr>
            <a:xfrm>
              <a:off x="4805160" y="3344902"/>
              <a:ext cx="3840572" cy="1770367"/>
            </a:xfrm>
            <a:prstGeom prst="cloud">
              <a:avLst/>
            </a:prstGeom>
            <a:solidFill>
              <a:schemeClr val="bg1">
                <a:lumMod val="95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7812893E-BB04-4A5E-9C41-B1883FFEBDE1}"/>
                </a:ext>
              </a:extLst>
            </p:cNvPr>
            <p:cNvCxnSpPr>
              <a:cxnSpLocks/>
              <a:endCxn id="56" idx="2"/>
            </p:cNvCxnSpPr>
            <p:nvPr/>
          </p:nvCxnSpPr>
          <p:spPr>
            <a:xfrm>
              <a:off x="5405190" y="3173153"/>
              <a:ext cx="535138" cy="835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619AD0BA-493B-4965-AB12-13426C901D4C}"/>
                </a:ext>
              </a:extLst>
            </p:cNvPr>
            <p:cNvCxnSpPr>
              <a:cxnSpLocks/>
              <a:endCxn id="61" idx="3"/>
            </p:cNvCxnSpPr>
            <p:nvPr/>
          </p:nvCxnSpPr>
          <p:spPr>
            <a:xfrm>
              <a:off x="6360922" y="2751913"/>
              <a:ext cx="364524" cy="694211"/>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2C34709-7883-4321-91D4-F745E7F9B0F7}"/>
                </a:ext>
              </a:extLst>
            </p:cNvPr>
            <p:cNvCxnSpPr>
              <a:cxnSpLocks/>
            </p:cNvCxnSpPr>
            <p:nvPr/>
          </p:nvCxnSpPr>
          <p:spPr>
            <a:xfrm>
              <a:off x="6810697" y="2941529"/>
              <a:ext cx="14502" cy="7755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82EEF50E-7CE2-4B43-8AD2-B4C4C300B898}"/>
                </a:ext>
              </a:extLst>
            </p:cNvPr>
            <p:cNvCxnSpPr>
              <a:cxnSpLocks/>
            </p:cNvCxnSpPr>
            <p:nvPr/>
          </p:nvCxnSpPr>
          <p:spPr>
            <a:xfrm>
              <a:off x="5102575" y="3001404"/>
              <a:ext cx="330472" cy="53733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F0D3C1B-48BE-4984-AC35-C753EC55A0D6}"/>
                </a:ext>
              </a:extLst>
            </p:cNvPr>
            <p:cNvCxnSpPr>
              <a:cxnSpLocks/>
            </p:cNvCxnSpPr>
            <p:nvPr/>
          </p:nvCxnSpPr>
          <p:spPr>
            <a:xfrm>
              <a:off x="5612968" y="2841688"/>
              <a:ext cx="440107" cy="1077868"/>
            </a:xfrm>
            <a:prstGeom prst="line">
              <a:avLst/>
            </a:prstGeom>
          </p:spPr>
          <p:style>
            <a:lnRef idx="1">
              <a:schemeClr val="accent1"/>
            </a:lnRef>
            <a:fillRef idx="0">
              <a:schemeClr val="accent1"/>
            </a:fillRef>
            <a:effectRef idx="0">
              <a:schemeClr val="accent1"/>
            </a:effectRef>
            <a:fontRef idx="minor">
              <a:schemeClr val="tx1"/>
            </a:fontRef>
          </p:style>
        </p:cxnSp>
      </p:grpSp>
      <p:sp>
        <p:nvSpPr>
          <p:cNvPr id="81" name="Cloud 80">
            <a:extLst>
              <a:ext uri="{FF2B5EF4-FFF2-40B4-BE49-F238E27FC236}">
                <a16:creationId xmlns:a16="http://schemas.microsoft.com/office/drawing/2014/main" id="{9921D56C-ED50-4102-94C2-4BBE3DE78633}"/>
              </a:ext>
            </a:extLst>
          </p:cNvPr>
          <p:cNvSpPr/>
          <p:nvPr/>
        </p:nvSpPr>
        <p:spPr>
          <a:xfrm>
            <a:off x="282005" y="4305300"/>
            <a:ext cx="8747694" cy="1536839"/>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a:extLst>
              <a:ext uri="{FF2B5EF4-FFF2-40B4-BE49-F238E27FC236}">
                <a16:creationId xmlns:a16="http://schemas.microsoft.com/office/drawing/2014/main" id="{D1A5029D-E453-41D8-9AE8-818F4BA66BD2}"/>
              </a:ext>
            </a:extLst>
          </p:cNvPr>
          <p:cNvSpPr txBox="1"/>
          <p:nvPr/>
        </p:nvSpPr>
        <p:spPr>
          <a:xfrm>
            <a:off x="3682954" y="5194967"/>
            <a:ext cx="1584857" cy="369332"/>
          </a:xfrm>
          <a:prstGeom prst="rect">
            <a:avLst/>
          </a:prstGeom>
          <a:noFill/>
        </p:spPr>
        <p:txBody>
          <a:bodyPr wrap="none" rtlCol="0">
            <a:spAutoFit/>
          </a:bodyPr>
          <a:lstStyle/>
          <a:p>
            <a:r>
              <a:rPr lang="en-US" dirty="0"/>
              <a:t>Regional Cloud</a:t>
            </a:r>
          </a:p>
        </p:txBody>
      </p:sp>
      <p:sp>
        <p:nvSpPr>
          <p:cNvPr id="87" name="TextBox 86">
            <a:extLst>
              <a:ext uri="{FF2B5EF4-FFF2-40B4-BE49-F238E27FC236}">
                <a16:creationId xmlns:a16="http://schemas.microsoft.com/office/drawing/2014/main" id="{1F8C8997-B9DC-4C2F-A935-6C9CB3EC7096}"/>
              </a:ext>
            </a:extLst>
          </p:cNvPr>
          <p:cNvSpPr txBox="1"/>
          <p:nvPr/>
        </p:nvSpPr>
        <p:spPr>
          <a:xfrm>
            <a:off x="6706396" y="5842139"/>
            <a:ext cx="2249655" cy="369332"/>
          </a:xfrm>
          <a:prstGeom prst="rect">
            <a:avLst/>
          </a:prstGeom>
          <a:noFill/>
          <a:ln>
            <a:solidFill>
              <a:schemeClr val="accent1">
                <a:shade val="50000"/>
              </a:schemeClr>
            </a:solidFill>
          </a:ln>
        </p:spPr>
        <p:txBody>
          <a:bodyPr wrap="none" rtlCol="0">
            <a:spAutoFit/>
          </a:bodyPr>
          <a:lstStyle/>
          <a:p>
            <a:r>
              <a:rPr lang="en-US" dirty="0"/>
              <a:t>Regional Data </a:t>
            </a:r>
            <a:r>
              <a:rPr lang="en-US" dirty="0" err="1"/>
              <a:t>Centres</a:t>
            </a:r>
            <a:endParaRPr lang="en-US" dirty="0"/>
          </a:p>
        </p:txBody>
      </p:sp>
      <p:cxnSp>
        <p:nvCxnSpPr>
          <p:cNvPr id="89" name="Straight Connector 88">
            <a:extLst>
              <a:ext uri="{FF2B5EF4-FFF2-40B4-BE49-F238E27FC236}">
                <a16:creationId xmlns:a16="http://schemas.microsoft.com/office/drawing/2014/main" id="{266571C2-135D-4B92-855F-8F13388C427D}"/>
              </a:ext>
            </a:extLst>
          </p:cNvPr>
          <p:cNvCxnSpPr>
            <a:cxnSpLocks/>
            <a:endCxn id="87" idx="0"/>
          </p:cNvCxnSpPr>
          <p:nvPr/>
        </p:nvCxnSpPr>
        <p:spPr>
          <a:xfrm>
            <a:off x="7677150" y="5524500"/>
            <a:ext cx="154074" cy="317639"/>
          </a:xfrm>
          <a:prstGeom prst="line">
            <a:avLst/>
          </a:prstGeom>
        </p:spPr>
        <p:style>
          <a:lnRef idx="1">
            <a:schemeClr val="accent1"/>
          </a:lnRef>
          <a:fillRef idx="0">
            <a:schemeClr val="accent1"/>
          </a:fillRef>
          <a:effectRef idx="0">
            <a:schemeClr val="accent1"/>
          </a:effectRef>
          <a:fontRef idx="minor">
            <a:schemeClr val="tx1"/>
          </a:fontRef>
        </p:style>
      </p:cxnSp>
      <p:sp>
        <p:nvSpPr>
          <p:cNvPr id="91" name="Title 1">
            <a:extLst>
              <a:ext uri="{FF2B5EF4-FFF2-40B4-BE49-F238E27FC236}">
                <a16:creationId xmlns:a16="http://schemas.microsoft.com/office/drawing/2014/main" id="{56E4E5D2-744D-436D-B9CB-205B49E00D0A}"/>
              </a:ext>
            </a:extLst>
          </p:cNvPr>
          <p:cNvSpPr txBox="1">
            <a:spLocks/>
          </p:cNvSpPr>
          <p:nvPr/>
        </p:nvSpPr>
        <p:spPr>
          <a:xfrm>
            <a:off x="274539" y="330486"/>
            <a:ext cx="8228013" cy="86836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4000" b="1" dirty="0">
                <a:solidFill>
                  <a:schemeClr val="tx1"/>
                </a:solidFill>
              </a:rPr>
              <a:t>The Edge and Hybrid Clouds</a:t>
            </a:r>
          </a:p>
        </p:txBody>
      </p:sp>
      <p:sp>
        <p:nvSpPr>
          <p:cNvPr id="92" name="TextBox 91">
            <a:extLst>
              <a:ext uri="{FF2B5EF4-FFF2-40B4-BE49-F238E27FC236}">
                <a16:creationId xmlns:a16="http://schemas.microsoft.com/office/drawing/2014/main" id="{5ECA7D48-757F-4130-B7B8-C565DE2C8BFB}"/>
              </a:ext>
            </a:extLst>
          </p:cNvPr>
          <p:cNvSpPr txBox="1"/>
          <p:nvPr/>
        </p:nvSpPr>
        <p:spPr>
          <a:xfrm>
            <a:off x="3749416" y="913211"/>
            <a:ext cx="1417376" cy="1754326"/>
          </a:xfrm>
          <a:prstGeom prst="rect">
            <a:avLst/>
          </a:prstGeom>
          <a:noFill/>
        </p:spPr>
        <p:txBody>
          <a:bodyPr wrap="none" rtlCol="0">
            <a:spAutoFit/>
          </a:bodyPr>
          <a:lstStyle/>
          <a:p>
            <a:r>
              <a:rPr lang="en-US" dirty="0"/>
              <a:t>Local context</a:t>
            </a:r>
          </a:p>
          <a:p>
            <a:r>
              <a:rPr lang="en-US" dirty="0"/>
              <a:t>Low Latency</a:t>
            </a:r>
          </a:p>
          <a:p>
            <a:r>
              <a:rPr lang="en-US" dirty="0"/>
              <a:t>Security</a:t>
            </a:r>
          </a:p>
          <a:p>
            <a:r>
              <a:rPr lang="en-US" dirty="0"/>
              <a:t>Resilience</a:t>
            </a:r>
          </a:p>
          <a:p>
            <a:r>
              <a:rPr lang="en-US" dirty="0"/>
              <a:t>Privacy</a:t>
            </a:r>
          </a:p>
          <a:p>
            <a:r>
              <a:rPr lang="en-US" dirty="0"/>
              <a:t>Costs</a:t>
            </a:r>
          </a:p>
        </p:txBody>
      </p:sp>
    </p:spTree>
    <p:extLst>
      <p:ext uri="{BB962C8B-B14F-4D97-AF65-F5344CB8AC3E}">
        <p14:creationId xmlns:p14="http://schemas.microsoft.com/office/powerpoint/2010/main" val="1057442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FE42359-4584-46BA-8724-529DBE233F84}"/>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5" name="Title 4">
            <a:extLst>
              <a:ext uri="{FF2B5EF4-FFF2-40B4-BE49-F238E27FC236}">
                <a16:creationId xmlns:a16="http://schemas.microsoft.com/office/drawing/2014/main" id="{E5820FED-7115-4DF7-9753-46E1B1FAAC86}"/>
              </a:ext>
            </a:extLst>
          </p:cNvPr>
          <p:cNvSpPr>
            <a:spLocks noGrp="1"/>
          </p:cNvSpPr>
          <p:nvPr>
            <p:ph type="title" idx="4294967295"/>
          </p:nvPr>
        </p:nvSpPr>
        <p:spPr>
          <a:xfrm>
            <a:off x="838200" y="237202"/>
            <a:ext cx="7543800" cy="602456"/>
          </a:xfrm>
        </p:spPr>
        <p:txBody>
          <a:bodyPr>
            <a:normAutofit fontScale="90000"/>
          </a:bodyPr>
          <a:lstStyle/>
          <a:p>
            <a:pPr algn="ctr"/>
            <a:r>
              <a:rPr lang="en-US" dirty="0">
                <a:latin typeface="Arial" panose="020B0604020202020204" pitchFamily="34" charset="0"/>
                <a:cs typeface="Arial" panose="020B0604020202020204" pitchFamily="34" charset="0"/>
              </a:rPr>
              <a:t>Leading IT Considerations</a:t>
            </a:r>
          </a:p>
        </p:txBody>
      </p:sp>
      <p:sp>
        <p:nvSpPr>
          <p:cNvPr id="6" name="TextBox 5">
            <a:extLst>
              <a:ext uri="{FF2B5EF4-FFF2-40B4-BE49-F238E27FC236}">
                <a16:creationId xmlns:a16="http://schemas.microsoft.com/office/drawing/2014/main" id="{CA92D5D0-DE50-4618-92B6-8A7036AD17B5}"/>
              </a:ext>
            </a:extLst>
          </p:cNvPr>
          <p:cNvSpPr txBox="1"/>
          <p:nvPr/>
        </p:nvSpPr>
        <p:spPr>
          <a:xfrm>
            <a:off x="242567" y="903416"/>
            <a:ext cx="4171335" cy="1077218"/>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IT Facilities Efficiency &amp; Efficacy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Most productivity for resource consumed</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Edge Computing; Hybrid Cloud</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Resilience and Availability</a:t>
            </a:r>
          </a:p>
        </p:txBody>
      </p:sp>
      <p:sp>
        <p:nvSpPr>
          <p:cNvPr id="7" name="TextBox 6">
            <a:extLst>
              <a:ext uri="{FF2B5EF4-FFF2-40B4-BE49-F238E27FC236}">
                <a16:creationId xmlns:a16="http://schemas.microsoft.com/office/drawing/2014/main" id="{39E1F5AD-F59E-43C2-A784-58D5AAF2223E}"/>
              </a:ext>
            </a:extLst>
          </p:cNvPr>
          <p:cNvSpPr txBox="1"/>
          <p:nvPr/>
        </p:nvSpPr>
        <p:spPr>
          <a:xfrm>
            <a:off x="4268963" y="1484573"/>
            <a:ext cx="4546373" cy="830997"/>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5G- Ubiquitous Connectivity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Low Latency, Network </a:t>
            </a:r>
            <a:r>
              <a:rPr lang="en-US" sz="1600" dirty="0" err="1">
                <a:latin typeface="Arial" panose="020B0604020202020204" pitchFamily="34" charset="0"/>
                <a:cs typeface="Arial" panose="020B0604020202020204" pitchFamily="34" charset="0"/>
              </a:rPr>
              <a:t>Heterogenality</a:t>
            </a:r>
            <a:r>
              <a:rPr lang="en-US" sz="1600" dirty="0">
                <a:latin typeface="Arial" panose="020B0604020202020204" pitchFamily="34" charset="0"/>
                <a:cs typeface="Arial" panose="020B0604020202020204" pitchFamily="34" charset="0"/>
              </a:rPr>
              <a:t>, Speed</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Expansion, technology rollout</a:t>
            </a:r>
          </a:p>
        </p:txBody>
      </p:sp>
      <p:sp>
        <p:nvSpPr>
          <p:cNvPr id="8" name="TextBox 7">
            <a:extLst>
              <a:ext uri="{FF2B5EF4-FFF2-40B4-BE49-F238E27FC236}">
                <a16:creationId xmlns:a16="http://schemas.microsoft.com/office/drawing/2014/main" id="{2BC890C8-2160-4946-929C-FA7822C50671}"/>
              </a:ext>
            </a:extLst>
          </p:cNvPr>
          <p:cNvSpPr txBox="1"/>
          <p:nvPr/>
        </p:nvSpPr>
        <p:spPr>
          <a:xfrm>
            <a:off x="275977" y="2160152"/>
            <a:ext cx="6140912" cy="1323439"/>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Security &amp; Privacy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Intrusion rates continues to climb, costs and efficiency impacts</a:t>
            </a:r>
          </a:p>
          <a:p>
            <a:pPr marL="285750" indent="-285750">
              <a:buFont typeface="Wingdings" panose="05000000000000000000" pitchFamily="2" charset="2"/>
              <a:buChar char="Ø"/>
            </a:pPr>
            <a:r>
              <a:rPr lang="en-US" sz="1600" dirty="0" err="1">
                <a:latin typeface="Arial" panose="020B0604020202020204" pitchFamily="34" charset="0"/>
                <a:cs typeface="Arial" panose="020B0604020202020204" pitchFamily="34" charset="0"/>
              </a:rPr>
              <a:t>BlockChain</a:t>
            </a:r>
            <a:r>
              <a:rPr lang="en-US" sz="1600" dirty="0">
                <a:latin typeface="Arial" panose="020B0604020202020204" pitchFamily="34" charset="0"/>
                <a:cs typeface="Arial" panose="020B0604020202020204" pitchFamily="34" charset="0"/>
              </a:rPr>
              <a:t> popularity; not secure and inefficient</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Hardware and Software gaps</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Access Control, Accountability, GDPR</a:t>
            </a:r>
          </a:p>
        </p:txBody>
      </p:sp>
      <p:sp>
        <p:nvSpPr>
          <p:cNvPr id="9" name="TextBox 8">
            <a:extLst>
              <a:ext uri="{FF2B5EF4-FFF2-40B4-BE49-F238E27FC236}">
                <a16:creationId xmlns:a16="http://schemas.microsoft.com/office/drawing/2014/main" id="{CE212165-13B3-4BC7-AB86-428F4579DAE1}"/>
              </a:ext>
            </a:extLst>
          </p:cNvPr>
          <p:cNvSpPr txBox="1"/>
          <p:nvPr/>
        </p:nvSpPr>
        <p:spPr>
          <a:xfrm>
            <a:off x="3810000" y="3418582"/>
            <a:ext cx="5378780" cy="1077218"/>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Artificial Intelligence, Machine Learning</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Emulation of Neural Networks- High Energy Costs</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Training and model transfer-key challenge</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Training, Inferences – optimize location and relevance</a:t>
            </a:r>
          </a:p>
        </p:txBody>
      </p:sp>
      <p:sp>
        <p:nvSpPr>
          <p:cNvPr id="10" name="TextBox 9">
            <a:extLst>
              <a:ext uri="{FF2B5EF4-FFF2-40B4-BE49-F238E27FC236}">
                <a16:creationId xmlns:a16="http://schemas.microsoft.com/office/drawing/2014/main" id="{7C40B271-0717-4491-BA70-0FA499B5A83E}"/>
              </a:ext>
            </a:extLst>
          </p:cNvPr>
          <p:cNvSpPr txBox="1"/>
          <p:nvPr/>
        </p:nvSpPr>
        <p:spPr>
          <a:xfrm>
            <a:off x="275977" y="4537537"/>
            <a:ext cx="6389378" cy="1077218"/>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IoT, </a:t>
            </a:r>
            <a:r>
              <a:rPr lang="en-US" sz="1600" b="1" u="sng" dirty="0" err="1">
                <a:latin typeface="Arial" panose="020B0604020202020204" pitchFamily="34" charset="0"/>
                <a:cs typeface="Arial" panose="020B0604020202020204" pitchFamily="34" charset="0"/>
              </a:rPr>
              <a:t>IIoT</a:t>
            </a:r>
            <a:r>
              <a:rPr lang="en-US" sz="1600" b="1" u="sng" dirty="0">
                <a:latin typeface="Arial" panose="020B0604020202020204" pitchFamily="34" charset="0"/>
                <a:cs typeface="Arial" panose="020B0604020202020204" pitchFamily="34" charset="0"/>
              </a:rPr>
              <a:t> – Transforming </a:t>
            </a:r>
            <a:r>
              <a:rPr lang="en-US" sz="1600" b="1" u="sng" dirty="0" err="1">
                <a:latin typeface="Arial" panose="020B0604020202020204" pitchFamily="34" charset="0"/>
                <a:cs typeface="Arial" panose="020B0604020202020204" pitchFamily="34" charset="0"/>
              </a:rPr>
              <a:t>BigData</a:t>
            </a:r>
            <a:r>
              <a:rPr lang="en-US" sz="1600" b="1" u="sng" dirty="0">
                <a:latin typeface="Arial" panose="020B0604020202020204" pitchFamily="34" charset="0"/>
                <a:cs typeface="Arial" panose="020B0604020202020204" pitchFamily="34" charset="0"/>
              </a:rPr>
              <a:t> </a:t>
            </a:r>
            <a:r>
              <a:rPr lang="en-US" sz="1600" b="1" u="sng" dirty="0">
                <a:latin typeface="Arial" panose="020B0604020202020204" pitchFamily="34" charset="0"/>
                <a:cs typeface="Arial" panose="020B0604020202020204" pitchFamily="34" charset="0"/>
                <a:sym typeface="Wingdings" panose="05000000000000000000" pitchFamily="2" charset="2"/>
              </a:rPr>
              <a:t> </a:t>
            </a:r>
            <a:r>
              <a:rPr lang="en-US" sz="1600" b="1" u="sng" dirty="0">
                <a:latin typeface="Arial" panose="020B0604020202020204" pitchFamily="34" charset="0"/>
                <a:cs typeface="Arial" panose="020B0604020202020204" pitchFamily="34" charset="0"/>
              </a:rPr>
              <a:t>Useful Information</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Need for common meta-data and data hierarchy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Custom platforms – lowers efficiency and increases security risks</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Latency, Privacy, and Security </a:t>
            </a:r>
          </a:p>
        </p:txBody>
      </p:sp>
      <p:sp>
        <p:nvSpPr>
          <p:cNvPr id="11" name="TextBox 10">
            <a:extLst>
              <a:ext uri="{FF2B5EF4-FFF2-40B4-BE49-F238E27FC236}">
                <a16:creationId xmlns:a16="http://schemas.microsoft.com/office/drawing/2014/main" id="{447DF39B-737D-44DF-9863-ABC36538FA75}"/>
              </a:ext>
            </a:extLst>
          </p:cNvPr>
          <p:cNvSpPr txBox="1"/>
          <p:nvPr/>
        </p:nvSpPr>
        <p:spPr>
          <a:xfrm>
            <a:off x="275977" y="5647124"/>
            <a:ext cx="8553945" cy="461665"/>
          </a:xfrm>
          <a:prstGeom prst="rect">
            <a:avLst/>
          </a:prstGeom>
        </p:spPr>
        <p:style>
          <a:lnRef idx="3">
            <a:schemeClr val="lt1"/>
          </a:lnRef>
          <a:fillRef idx="1">
            <a:schemeClr val="accent2"/>
          </a:fillRef>
          <a:effectRef idx="1">
            <a:schemeClr val="accent2"/>
          </a:effectRef>
          <a:fontRef idx="minor">
            <a:schemeClr val="lt1"/>
          </a:fontRef>
        </p:style>
        <p:txBody>
          <a:bodyPr wrap="none" rtlCol="0">
            <a:spAutoFit/>
          </a:bodyPr>
          <a:lstStyle/>
          <a:p>
            <a:r>
              <a:rPr lang="en-US" sz="2400" dirty="0">
                <a:latin typeface="Arial" panose="020B0604020202020204" pitchFamily="34" charset="0"/>
                <a:cs typeface="Arial" panose="020B0604020202020204" pitchFamily="34" charset="0"/>
              </a:rPr>
              <a:t>Need: standards &amp; methods with a holistic data centric view</a:t>
            </a:r>
          </a:p>
        </p:txBody>
      </p:sp>
    </p:spTree>
    <p:extLst>
      <p:ext uri="{BB962C8B-B14F-4D97-AF65-F5344CB8AC3E}">
        <p14:creationId xmlns:p14="http://schemas.microsoft.com/office/powerpoint/2010/main" val="1801457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147234"/>
            <a:ext cx="5836920" cy="690966"/>
          </a:xfrm>
        </p:spPr>
        <p:txBody>
          <a:bodyPr>
            <a:normAutofit fontScale="90000"/>
          </a:bodyPr>
          <a:lstStyle/>
          <a:p>
            <a:pPr algn="ctr"/>
            <a:r>
              <a:rPr lang="en-US" dirty="0"/>
              <a:t>ISO/IEC JTC1 SC39</a:t>
            </a:r>
          </a:p>
        </p:txBody>
      </p:sp>
      <p:sp>
        <p:nvSpPr>
          <p:cNvPr id="4" name="Rectangle 3"/>
          <p:cNvSpPr/>
          <p:nvPr/>
        </p:nvSpPr>
        <p:spPr>
          <a:xfrm>
            <a:off x="152400" y="838200"/>
            <a:ext cx="8991600" cy="5601533"/>
          </a:xfrm>
          <a:prstGeom prst="rect">
            <a:avLst/>
          </a:prstGeom>
        </p:spPr>
        <p:txBody>
          <a:bodyPr wrap="square">
            <a:spAutoFit/>
          </a:bodyPr>
          <a:lstStyle/>
          <a:p>
            <a:pPr lvl="0" defTabSz="914400" fontAlgn="base">
              <a:spcBef>
                <a:spcPts val="600"/>
              </a:spcBef>
              <a:spcAft>
                <a:spcPct val="0"/>
              </a:spcAft>
            </a:pPr>
            <a:r>
              <a:rPr kumimoji="0" lang="en-US" sz="2400" b="1" i="0" u="none" strike="noStrike" kern="1200" cap="none" spc="0" normalizeH="0" baseline="0" noProof="0" dirty="0">
                <a:ln>
                  <a:noFill/>
                </a:ln>
                <a:solidFill>
                  <a:srgbClr val="000000"/>
                </a:solidFill>
                <a:effectLst/>
                <a:uLnTx/>
                <a:uFillTx/>
                <a:latin typeface="Arial" pitchFamily="34" charset="0"/>
                <a:ea typeface="+mn-ea"/>
                <a:cs typeface="+mn-cs"/>
              </a:rPr>
              <a:t>Title:</a:t>
            </a: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     </a:t>
            </a:r>
            <a:r>
              <a:rPr lang="en-US" sz="2400" b="1" dirty="0"/>
              <a:t>Sustainability, IT &amp; Data </a:t>
            </a:r>
            <a:r>
              <a:rPr lang="en-US" sz="2400" b="1" dirty="0" err="1"/>
              <a:t>Centres</a:t>
            </a:r>
            <a:endParaRPr kumimoji="0" lang="en-US" sz="2400" b="1" i="0" u="none" strike="noStrike" kern="1200" cap="none" spc="0" normalizeH="0" baseline="0" noProof="0" dirty="0">
              <a:ln>
                <a:noFill/>
              </a:ln>
              <a:solidFill>
                <a:srgbClr val="000000"/>
              </a:solidFill>
              <a:effectLst/>
              <a:uLnTx/>
              <a:uFillTx/>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pitchFamily="34" charset="0"/>
                <a:ea typeface="+mn-ea"/>
                <a:cs typeface="+mn-cs"/>
              </a:rPr>
              <a:t>Scope:</a:t>
            </a: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  </a:t>
            </a:r>
            <a:r>
              <a:rPr kumimoji="0" lang="en-US" sz="1800" u="sng" strike="noStrike" kern="1200" cap="none" spc="0" normalizeH="0" baseline="0" noProof="0" dirty="0">
                <a:ln>
                  <a:noFill/>
                </a:ln>
                <a:solidFill>
                  <a:srgbClr val="000000"/>
                </a:solidFill>
                <a:effectLst/>
                <a:uLnTx/>
                <a:uFillTx/>
                <a:latin typeface="Arial" pitchFamily="34" charset="0"/>
                <a:ea typeface="+mn-ea"/>
                <a:cs typeface="+mn-cs"/>
              </a:rPr>
              <a:t>Standardization related to the intersection of resource efficiency and IT which supports environmentally and economically viable development, application, operation and management aspects.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 b="1" i="0" u="none" strike="noStrike" kern="1200" cap="none" spc="0" normalizeH="0" baseline="0" noProof="0" dirty="0">
                <a:ln>
                  <a:noFill/>
                </a:ln>
                <a:solidFill>
                  <a:srgbClr val="000000"/>
                </a:solidFill>
                <a:effectLst/>
                <a:uLnTx/>
                <a:uFillTx/>
                <a:latin typeface="Arial" pitchFamily="34" charset="0"/>
                <a:ea typeface="+mn-ea"/>
                <a:cs typeface="+mn-cs"/>
              </a:rPr>
              <a:t> </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As internet and computing trends drive growth in demand for data centers, the energy and resources consumed by data centers is attracting more and more attention, especially from industry and governments around the world.  A number of efforts have sought to quantify the energy consumed by data centers, promote energy efficient methods and to develop ways to maximize productivity while conserving resources such as energy.</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300" b="1" i="0" u="none" strike="noStrike" kern="1200" cap="none" spc="0" normalizeH="0" baseline="0" noProof="0" dirty="0">
                <a:ln>
                  <a:noFill/>
                </a:ln>
                <a:solidFill>
                  <a:srgbClr val="000000"/>
                </a:solidFill>
                <a:effectLst/>
                <a:uLnTx/>
                <a:uFillTx/>
                <a:latin typeface="Arial" pitchFamily="34" charset="0"/>
                <a:ea typeface="+mn-ea"/>
                <a:cs typeface="+mn-cs"/>
              </a:rPr>
              <a:t> </a:t>
            </a:r>
          </a:p>
          <a:p>
            <a:pPr defTabSz="914400" fontAlgn="base">
              <a:spcBef>
                <a:spcPts val="600"/>
              </a:spcBef>
              <a:spcAft>
                <a:spcPct val="0"/>
              </a:spcAft>
            </a:pPr>
            <a:r>
              <a:rPr lang="en-US" u="sng" dirty="0">
                <a:solidFill>
                  <a:srgbClr val="000000"/>
                </a:solidFill>
                <a:latin typeface="Arial" pitchFamily="34" charset="0"/>
              </a:rPr>
              <a:t>The ISO/IEC Joint Committee SC39 intends to establish and converge efficiency standards for Data </a:t>
            </a:r>
            <a:r>
              <a:rPr lang="en-US" u="sng" dirty="0" err="1">
                <a:solidFill>
                  <a:srgbClr val="000000"/>
                </a:solidFill>
                <a:latin typeface="Arial" pitchFamily="34" charset="0"/>
              </a:rPr>
              <a:t>Centres</a:t>
            </a:r>
            <a:r>
              <a:rPr lang="en-US" u="sng" dirty="0">
                <a:solidFill>
                  <a:srgbClr val="000000"/>
                </a:solidFill>
                <a:latin typeface="Arial" pitchFamily="34" charset="0"/>
              </a:rPr>
              <a:t> and ICT equipment. </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Working Group 1 (WG1) : Resource Efficient Data </a:t>
            </a:r>
            <a:r>
              <a:rPr kumimoji="0" lang="en-US" sz="1800" b="1" i="0" u="none" strike="noStrike" kern="1200" cap="none" spc="0" normalizeH="0" baseline="0" noProof="0" dirty="0" err="1">
                <a:ln>
                  <a:noFill/>
                </a:ln>
                <a:solidFill>
                  <a:srgbClr val="000000"/>
                </a:solidFill>
                <a:effectLst/>
                <a:uLnTx/>
                <a:uFillTx/>
                <a:latin typeface="Arial" pitchFamily="34" charset="0"/>
                <a:ea typeface="+mn-ea"/>
                <a:cs typeface="+mn-cs"/>
              </a:rPr>
              <a:t>Centres</a:t>
            </a: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 </a:t>
            </a:r>
            <a:r>
              <a:rPr kumimoji="0" lang="en-US" sz="1800" b="1" i="0" u="none" strike="noStrike" kern="1200" cap="none" spc="0" normalizeH="0" noProof="0" dirty="0">
                <a:ln>
                  <a:noFill/>
                </a:ln>
                <a:solidFill>
                  <a:srgbClr val="000000"/>
                </a:solidFill>
                <a:effectLst/>
                <a:uLnTx/>
                <a:uFillTx/>
                <a:latin typeface="Arial" pitchFamily="34" charset="0"/>
                <a:ea typeface="+mn-ea"/>
                <a:cs typeface="+mn-cs"/>
              </a:rPr>
              <a:t> </a:t>
            </a:r>
            <a:r>
              <a:rPr kumimoji="0" lang="en-US" sz="1800" i="0" u="none" strike="noStrike" kern="1200" cap="none" spc="0" normalizeH="0" baseline="0" noProof="0" dirty="0">
                <a:ln>
                  <a:noFill/>
                </a:ln>
                <a:solidFill>
                  <a:srgbClr val="000000"/>
                </a:solidFill>
                <a:effectLst/>
                <a:uLnTx/>
                <a:uFillTx/>
                <a:latin typeface="Arial" pitchFamily="34" charset="0"/>
                <a:ea typeface="+mn-ea"/>
                <a:cs typeface="+mn-cs"/>
              </a:rPr>
              <a:t>Development of </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D</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ata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mn-cs"/>
              </a:rPr>
              <a:t>centre</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 resource efficiency taxonomy and vocabulary;</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H</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olistic suite of metrics and Key Performance Indicators;</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G</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uidance for resource efficient data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mn-cs"/>
              </a:rPr>
              <a:t>centres</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 and </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E</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nergy management system standard specifically tailored for data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mn-cs"/>
              </a:rPr>
              <a:t>centres</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a:t>
            </a:r>
          </a:p>
          <a:p>
            <a:pPr marL="285750" marR="0" lvl="0" indent="-285750" algn="l" defTabSz="914400" rtl="0" eaLnBrk="1" fontAlgn="base" latinLnBrk="0" hangingPunct="1">
              <a:lnSpc>
                <a:spcPct val="100000"/>
              </a:lnSpc>
              <a:spcBef>
                <a:spcPts val="600"/>
              </a:spcBef>
              <a:spcAft>
                <a:spcPct val="0"/>
              </a:spcAft>
              <a:buClrTx/>
              <a:buSzTx/>
              <a:buFont typeface="Wingdings" pitchFamily="2" charset="2"/>
              <a:buChar char="Ø"/>
              <a:tabLst/>
              <a:defRPr/>
            </a:pP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Working Group 3 (WG3) : Resource Efficiency Practices for ICT Facilities</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Internationalize best known practices described by data center code of conduct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35197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500"/>
                                  </p:stCondLst>
                                  <p:childTnLst>
                                    <p:set>
                                      <p:cBhvr>
                                        <p:cTn id="13" dur="1" fill="hold">
                                          <p:stCondLst>
                                            <p:cond delay="0"/>
                                          </p:stCondLst>
                                        </p:cTn>
                                        <p:tgtEl>
                                          <p:spTgt spid="4">
                                            <p:txEl>
                                              <p:pRg st="7" end="7"/>
                                            </p:txEl>
                                          </p:spTgt>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500"/>
                                  </p:stCondLst>
                                  <p:childTnLst>
                                    <p:set>
                                      <p:cBhvr>
                                        <p:cTn id="16" dur="1" fill="hold">
                                          <p:stCondLst>
                                            <p:cond delay="0"/>
                                          </p:stCondLst>
                                        </p:cTn>
                                        <p:tgtEl>
                                          <p:spTgt spid="4">
                                            <p:txEl>
                                              <p:pRg st="8" end="8"/>
                                            </p:txEl>
                                          </p:spTgt>
                                        </p:tgtEl>
                                        <p:attrNameLst>
                                          <p:attrName>style.visibility</p:attrName>
                                        </p:attrNameLst>
                                      </p:cBhvr>
                                      <p:to>
                                        <p:strVal val="visible"/>
                                      </p:to>
                                    </p:set>
                                  </p:childTnLst>
                                </p:cTn>
                              </p:par>
                            </p:childTnLst>
                          </p:cTn>
                        </p:par>
                        <p:par>
                          <p:cTn id="17" fill="hold">
                            <p:stCondLst>
                              <p:cond delay="1000"/>
                            </p:stCondLst>
                            <p:childTnLst>
                              <p:par>
                                <p:cTn id="18" presetID="1" presetClass="entr" presetSubtype="0" fill="hold" nodeType="afterEffect">
                                  <p:stCondLst>
                                    <p:cond delay="500"/>
                                  </p:stCondLst>
                                  <p:childTnLst>
                                    <p:set>
                                      <p:cBhvr>
                                        <p:cTn id="19" dur="1" fill="hold">
                                          <p:stCondLst>
                                            <p:cond delay="0"/>
                                          </p:stCondLst>
                                        </p:cTn>
                                        <p:tgtEl>
                                          <p:spTgt spid="4">
                                            <p:txEl>
                                              <p:pRg st="9" end="9"/>
                                            </p:txEl>
                                          </p:spTgt>
                                        </p:tgtEl>
                                        <p:attrNameLst>
                                          <p:attrName>style.visibility</p:attrName>
                                        </p:attrNameLst>
                                      </p:cBhvr>
                                      <p:to>
                                        <p:strVal val="visible"/>
                                      </p:to>
                                    </p:set>
                                  </p:childTnLst>
                                </p:cTn>
                              </p:par>
                            </p:childTnLst>
                          </p:cTn>
                        </p:par>
                        <p:par>
                          <p:cTn id="20" fill="hold">
                            <p:stCondLst>
                              <p:cond delay="1500"/>
                            </p:stCondLst>
                            <p:childTnLst>
                              <p:par>
                                <p:cTn id="21" presetID="1" presetClass="entr" presetSubtype="0" fill="hold" nodeType="afterEffect">
                                  <p:stCondLst>
                                    <p:cond delay="500"/>
                                  </p:stCondLst>
                                  <p:childTnLst>
                                    <p:set>
                                      <p:cBhvr>
                                        <p:cTn id="2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7425344" y="6459786"/>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5A9BB938-8C39-447C-8389-C6A2F9EA4973}" type="slidenum">
              <a:rPr lang="en-US" smtClean="0"/>
              <a:pPr>
                <a:defRPr/>
              </a:pPr>
              <a:t>5</a:t>
            </a:fld>
            <a:endParaRPr lang="en-US" dirty="0"/>
          </a:p>
        </p:txBody>
      </p:sp>
      <p:sp>
        <p:nvSpPr>
          <p:cNvPr id="4" name="Rectangle 3"/>
          <p:cNvSpPr/>
          <p:nvPr/>
        </p:nvSpPr>
        <p:spPr>
          <a:xfrm>
            <a:off x="203200" y="612844"/>
            <a:ext cx="8940800" cy="5632311"/>
          </a:xfrm>
          <a:prstGeom prst="rect">
            <a:avLst/>
          </a:prstGeom>
        </p:spPr>
        <p:txBody>
          <a:bodyPr wrap="square">
            <a:spAutoFit/>
          </a:bodyPr>
          <a:lstStyle/>
          <a:p>
            <a:pPr>
              <a:spcAft>
                <a:spcPts val="600"/>
              </a:spcAft>
            </a:pPr>
            <a:r>
              <a:rPr lang="en-US" sz="2000" dirty="0"/>
              <a:t>Completed Standards (IS) and Technical Reports (TR)</a:t>
            </a:r>
          </a:p>
          <a:p>
            <a:pPr marL="285750" indent="-285750">
              <a:spcAft>
                <a:spcPts val="600"/>
              </a:spcAft>
              <a:buFont typeface="Wingdings" panose="05000000000000000000" pitchFamily="2" charset="2"/>
              <a:buChar char="ü"/>
            </a:pPr>
            <a:r>
              <a:rPr lang="en-US" sz="1600" dirty="0">
                <a:solidFill>
                  <a:srgbClr val="000000"/>
                </a:solidFill>
              </a:rPr>
              <a:t>IS 30134-1, Requirements for data </a:t>
            </a:r>
            <a:r>
              <a:rPr lang="en-US" sz="1600" dirty="0" err="1">
                <a:solidFill>
                  <a:srgbClr val="000000"/>
                </a:solidFill>
              </a:rPr>
              <a:t>centre</a:t>
            </a:r>
            <a:r>
              <a:rPr lang="en-US" sz="1600" dirty="0">
                <a:solidFill>
                  <a:srgbClr val="000000"/>
                </a:solidFill>
              </a:rPr>
              <a:t> resource efficiency key performance indicators </a:t>
            </a:r>
          </a:p>
          <a:p>
            <a:pPr marL="285750" indent="-285750">
              <a:spcAft>
                <a:spcPts val="600"/>
              </a:spcAft>
              <a:buFont typeface="Wingdings" panose="05000000000000000000" pitchFamily="2" charset="2"/>
              <a:buChar char="ü"/>
            </a:pPr>
            <a:r>
              <a:rPr lang="en-US" sz="1600" dirty="0">
                <a:solidFill>
                  <a:srgbClr val="000000"/>
                </a:solidFill>
              </a:rPr>
              <a:t>IS 30134-2, Data Centre KPI, Power Usage Effectiveness (PUE) </a:t>
            </a:r>
          </a:p>
          <a:p>
            <a:pPr marL="285750" indent="-285750">
              <a:spcAft>
                <a:spcPts val="600"/>
              </a:spcAft>
              <a:buFont typeface="Wingdings" panose="05000000000000000000" pitchFamily="2" charset="2"/>
              <a:buChar char="ü"/>
            </a:pPr>
            <a:r>
              <a:rPr lang="en-US" sz="1600" dirty="0">
                <a:solidFill>
                  <a:srgbClr val="000000"/>
                </a:solidFill>
              </a:rPr>
              <a:t>IS 30134-3, Data Centre KPI, Renewable Energy Factor (REF) </a:t>
            </a:r>
          </a:p>
          <a:p>
            <a:pPr marL="285750" indent="-285750">
              <a:spcAft>
                <a:spcPts val="600"/>
              </a:spcAft>
              <a:buFont typeface="Wingdings" panose="05000000000000000000" pitchFamily="2" charset="2"/>
              <a:buChar char="ü"/>
            </a:pPr>
            <a:r>
              <a:rPr lang="en-US" sz="1600" dirty="0">
                <a:solidFill>
                  <a:srgbClr val="000000"/>
                </a:solidFill>
              </a:rPr>
              <a:t>TR 20913, Holistic Approach to Data Centre Operations </a:t>
            </a:r>
          </a:p>
          <a:p>
            <a:pPr marL="285750" indent="-285750">
              <a:spcAft>
                <a:spcPts val="600"/>
              </a:spcAft>
              <a:buFont typeface="Wingdings" panose="05000000000000000000" pitchFamily="2" charset="2"/>
              <a:buChar char="ü"/>
            </a:pPr>
            <a:r>
              <a:rPr lang="en-US" sz="1600" dirty="0">
                <a:solidFill>
                  <a:srgbClr val="000000"/>
                </a:solidFill>
              </a:rPr>
              <a:t>IS 30134-4, Data Centre KPI, IT Energy Efficiency-Servers (</a:t>
            </a:r>
            <a:r>
              <a:rPr lang="en-US" sz="1600" dirty="0" err="1">
                <a:solidFill>
                  <a:srgbClr val="000000"/>
                </a:solidFill>
              </a:rPr>
              <a:t>ITEEsv</a:t>
            </a:r>
            <a:r>
              <a:rPr lang="en-US" sz="1600" dirty="0">
                <a:solidFill>
                  <a:srgbClr val="000000"/>
                </a:solidFill>
              </a:rPr>
              <a:t>) 		</a:t>
            </a:r>
          </a:p>
          <a:p>
            <a:pPr marL="285750" indent="-285750">
              <a:spcAft>
                <a:spcPts val="600"/>
              </a:spcAft>
              <a:buFont typeface="Wingdings" panose="05000000000000000000" pitchFamily="2" charset="2"/>
              <a:buChar char="ü"/>
            </a:pPr>
            <a:r>
              <a:rPr lang="en-US" sz="1600" dirty="0">
                <a:solidFill>
                  <a:srgbClr val="000000"/>
                </a:solidFill>
              </a:rPr>
              <a:t>IS 30134-5, Data Centre KPI, IT Energy Utilization- Servers (</a:t>
            </a:r>
            <a:r>
              <a:rPr lang="en-US" sz="1600" dirty="0" err="1">
                <a:solidFill>
                  <a:srgbClr val="000000"/>
                </a:solidFill>
              </a:rPr>
              <a:t>ITEUsv</a:t>
            </a:r>
            <a:r>
              <a:rPr lang="en-US" sz="1600" dirty="0">
                <a:solidFill>
                  <a:srgbClr val="000000"/>
                </a:solidFill>
              </a:rPr>
              <a:t>) 	</a:t>
            </a:r>
          </a:p>
          <a:p>
            <a:pPr marL="285750" indent="-285750">
              <a:spcAft>
                <a:spcPts val="600"/>
              </a:spcAft>
              <a:buFont typeface="Wingdings" panose="05000000000000000000" pitchFamily="2" charset="2"/>
              <a:buChar char="ü"/>
            </a:pPr>
            <a:r>
              <a:rPr lang="en-US" sz="1600" dirty="0">
                <a:solidFill>
                  <a:srgbClr val="000000"/>
                </a:solidFill>
              </a:rPr>
              <a:t>Updates to 30134-1, -2, -3 to clarify &amp; specify logical &amp; physical boundary </a:t>
            </a:r>
          </a:p>
          <a:p>
            <a:pPr marL="285750" indent="-285750">
              <a:spcAft>
                <a:spcPts val="600"/>
              </a:spcAft>
              <a:buFont typeface="Wingdings" panose="05000000000000000000" pitchFamily="2" charset="2"/>
              <a:buChar char="ü"/>
            </a:pPr>
            <a:r>
              <a:rPr lang="en-US" sz="1600" dirty="0">
                <a:solidFill>
                  <a:srgbClr val="000000"/>
                </a:solidFill>
              </a:rPr>
              <a:t>TR 30133, Guidelines for Resource Efficient Data </a:t>
            </a:r>
            <a:r>
              <a:rPr lang="en-US" sz="1600" dirty="0" err="1">
                <a:solidFill>
                  <a:srgbClr val="000000"/>
                </a:solidFill>
              </a:rPr>
              <a:t>Centres</a:t>
            </a:r>
            <a:r>
              <a:rPr lang="en-US" sz="1600" dirty="0">
                <a:solidFill>
                  <a:srgbClr val="000000"/>
                </a:solidFill>
              </a:rPr>
              <a:t> </a:t>
            </a:r>
          </a:p>
          <a:p>
            <a:pPr marL="285750" indent="-285750">
              <a:spcAft>
                <a:spcPts val="600"/>
              </a:spcAft>
              <a:buFont typeface="Wingdings" panose="05000000000000000000" pitchFamily="2" charset="2"/>
              <a:buChar char="ü"/>
            </a:pPr>
            <a:r>
              <a:rPr lang="pt-BR" sz="1600" dirty="0"/>
              <a:t>IS 30134-6, Data Centre KPI, Energy Reuse Factor (ERF) </a:t>
            </a:r>
          </a:p>
          <a:p>
            <a:pPr marL="285750" indent="-285750">
              <a:spcAft>
                <a:spcPts val="600"/>
              </a:spcAft>
              <a:buFont typeface="Wingdings" panose="05000000000000000000" pitchFamily="2" charset="2"/>
              <a:buChar char="ü"/>
            </a:pPr>
            <a:r>
              <a:rPr lang="en-US" sz="1600" dirty="0"/>
              <a:t>TR 21897,  Primary Energy </a:t>
            </a:r>
            <a:endParaRPr lang="en-US" sz="1600" dirty="0">
              <a:solidFill>
                <a:srgbClr val="000000"/>
              </a:solidFill>
            </a:endParaRPr>
          </a:p>
          <a:p>
            <a:pPr>
              <a:spcAft>
                <a:spcPts val="600"/>
              </a:spcAft>
            </a:pPr>
            <a:r>
              <a:rPr lang="en-US" sz="2000" dirty="0"/>
              <a:t>In Process </a:t>
            </a:r>
            <a:r>
              <a:rPr lang="en-US" sz="1400" dirty="0"/>
              <a:t>(dates are estimates)</a:t>
            </a:r>
          </a:p>
          <a:p>
            <a:pPr marL="285750" indent="-285750">
              <a:spcAft>
                <a:spcPts val="600"/>
              </a:spcAft>
              <a:buFont typeface="Wingdings" panose="05000000000000000000" pitchFamily="2" charset="2"/>
              <a:buChar char="Ø"/>
            </a:pPr>
            <a:r>
              <a:rPr lang="en-US" sz="1600" dirty="0"/>
              <a:t>TR 23050, Excess Energy										2H2019</a:t>
            </a:r>
          </a:p>
          <a:p>
            <a:pPr marL="285750" indent="-285750">
              <a:spcAft>
                <a:spcPts val="600"/>
              </a:spcAft>
              <a:buFont typeface="Wingdings" panose="05000000000000000000" pitchFamily="2" charset="2"/>
              <a:buChar char="Ø"/>
            </a:pPr>
            <a:r>
              <a:rPr lang="en-US" sz="1600" dirty="0"/>
              <a:t>IS 21836, Server Energy Efficiency Metric (SEEM) 					2H2019</a:t>
            </a:r>
            <a:endParaRPr lang="pt-BR" sz="1600" dirty="0"/>
          </a:p>
          <a:p>
            <a:pPr marL="285750" indent="-285750">
              <a:spcAft>
                <a:spcPts val="600"/>
              </a:spcAft>
              <a:buFont typeface="Wingdings" panose="05000000000000000000" pitchFamily="2" charset="2"/>
              <a:buChar char="Ø"/>
            </a:pPr>
            <a:r>
              <a:rPr lang="en-US" sz="1600" dirty="0"/>
              <a:t>IS 23544, Application Energy Effectiveness						2H2020</a:t>
            </a:r>
          </a:p>
          <a:p>
            <a:pPr marL="285750" indent="-285750">
              <a:spcAft>
                <a:spcPts val="600"/>
              </a:spcAft>
              <a:buFont typeface="Wingdings" panose="05000000000000000000" pitchFamily="2" charset="2"/>
              <a:buChar char="Ø"/>
            </a:pPr>
            <a:r>
              <a:rPr lang="en-US" sz="1600" dirty="0"/>
              <a:t>30134-8, Carbon Usage Effectiveness (CUE)						1H2021</a:t>
            </a:r>
          </a:p>
          <a:p>
            <a:pPr marL="285750" indent="-285750">
              <a:spcAft>
                <a:spcPts val="600"/>
              </a:spcAft>
              <a:buFont typeface="Wingdings" panose="05000000000000000000" pitchFamily="2" charset="2"/>
              <a:buChar char="Ø"/>
            </a:pPr>
            <a:r>
              <a:rPr lang="en-US" sz="1600" dirty="0"/>
              <a:t>30134-9, Water Usage Effectiveness (WUE)						1H2021</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52400"/>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a:extLst>
              <a:ext uri="{FF2B5EF4-FFF2-40B4-BE49-F238E27FC236}">
                <a16:creationId xmlns:a16="http://schemas.microsoft.com/office/drawing/2014/main" id="{D4D00386-F815-42B7-93B0-E85E87BF8B3A}"/>
              </a:ext>
            </a:extLst>
          </p:cNvPr>
          <p:cNvSpPr txBox="1">
            <a:spLocks/>
          </p:cNvSpPr>
          <p:nvPr/>
        </p:nvSpPr>
        <p:spPr>
          <a:xfrm>
            <a:off x="640080" y="54169"/>
            <a:ext cx="5836920" cy="690966"/>
          </a:xfrm>
        </p:spPr>
        <p:txBody>
          <a:bodyPr>
            <a:normAutofit fontScale="97500"/>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defTabSz="914400"/>
            <a:r>
              <a:rPr lang="en-US" sz="3600" kern="0" dirty="0"/>
              <a:t>ISO/IEC JTC1 SC39</a:t>
            </a:r>
          </a:p>
        </p:txBody>
      </p:sp>
    </p:spTree>
    <p:extLst>
      <p:ext uri="{BB962C8B-B14F-4D97-AF65-F5344CB8AC3E}">
        <p14:creationId xmlns:p14="http://schemas.microsoft.com/office/powerpoint/2010/main" val="192844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4">
                                            <p:txEl>
                                              <p:pRg st="1" end="1"/>
                                            </p:txEl>
                                          </p:spTgt>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4">
                                            <p:txEl>
                                              <p:pRg st="3" end="3"/>
                                            </p:txEl>
                                          </p:spTgt>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nodeType="afterEffect">
                                  <p:stCondLst>
                                    <p:cond delay="50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nodeType="afterEffect">
                                  <p:stCondLst>
                                    <p:cond delay="500"/>
                                  </p:stCondLst>
                                  <p:childTnLst>
                                    <p:set>
                                      <p:cBhvr>
                                        <p:cTn id="21" dur="1" fill="hold">
                                          <p:stCondLst>
                                            <p:cond delay="0"/>
                                          </p:stCondLst>
                                        </p:cTn>
                                        <p:tgtEl>
                                          <p:spTgt spid="4">
                                            <p:txEl>
                                              <p:pRg st="5" end="5"/>
                                            </p:txEl>
                                          </p:spTgt>
                                        </p:tgtEl>
                                        <p:attrNameLst>
                                          <p:attrName>style.visibility</p:attrName>
                                        </p:attrNameLst>
                                      </p:cBhvr>
                                      <p:to>
                                        <p:strVal val="visible"/>
                                      </p:to>
                                    </p:set>
                                  </p:childTnLst>
                                </p:cTn>
                              </p:par>
                            </p:childTnLst>
                          </p:cTn>
                        </p:par>
                        <p:par>
                          <p:cTn id="22" fill="hold">
                            <p:stCondLst>
                              <p:cond delay="2500"/>
                            </p:stCondLst>
                            <p:childTnLst>
                              <p:par>
                                <p:cTn id="23" presetID="1" presetClass="entr" presetSubtype="0" fill="hold" nodeType="afterEffect">
                                  <p:stCondLst>
                                    <p:cond delay="50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nodeType="afterEffect">
                                  <p:stCondLst>
                                    <p:cond delay="500"/>
                                  </p:stCondLst>
                                  <p:childTnLst>
                                    <p:set>
                                      <p:cBhvr>
                                        <p:cTn id="27" dur="1" fill="hold">
                                          <p:stCondLst>
                                            <p:cond delay="0"/>
                                          </p:stCondLst>
                                        </p:cTn>
                                        <p:tgtEl>
                                          <p:spTgt spid="4">
                                            <p:txEl>
                                              <p:pRg st="7" end="7"/>
                                            </p:txEl>
                                          </p:spTgt>
                                        </p:tgtEl>
                                        <p:attrNameLst>
                                          <p:attrName>style.visibility</p:attrName>
                                        </p:attrNameLst>
                                      </p:cBhvr>
                                      <p:to>
                                        <p:strVal val="visible"/>
                                      </p:to>
                                    </p:set>
                                  </p:childTnLst>
                                </p:cTn>
                              </p:par>
                            </p:childTnLst>
                          </p:cTn>
                        </p:par>
                        <p:par>
                          <p:cTn id="28" fill="hold">
                            <p:stCondLst>
                              <p:cond delay="3500"/>
                            </p:stCondLst>
                            <p:childTnLst>
                              <p:par>
                                <p:cTn id="29" presetID="1" presetClass="entr" presetSubtype="0" fill="hold" nodeType="afterEffect">
                                  <p:stCondLst>
                                    <p:cond delay="50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par>
                          <p:cTn id="31" fill="hold">
                            <p:stCondLst>
                              <p:cond delay="4000"/>
                            </p:stCondLst>
                            <p:childTnLst>
                              <p:par>
                                <p:cTn id="32" presetID="1" presetClass="entr" presetSubtype="0" fill="hold" nodeType="afterEffect">
                                  <p:stCondLst>
                                    <p:cond delay="500"/>
                                  </p:stCondLst>
                                  <p:childTnLst>
                                    <p:set>
                                      <p:cBhvr>
                                        <p:cTn id="33" dur="1" fill="hold">
                                          <p:stCondLst>
                                            <p:cond delay="0"/>
                                          </p:stCondLst>
                                        </p:cTn>
                                        <p:tgtEl>
                                          <p:spTgt spid="4">
                                            <p:txEl>
                                              <p:pRg st="9" end="9"/>
                                            </p:txEl>
                                          </p:spTgt>
                                        </p:tgtEl>
                                        <p:attrNameLst>
                                          <p:attrName>style.visibility</p:attrName>
                                        </p:attrNameLst>
                                      </p:cBhvr>
                                      <p:to>
                                        <p:strVal val="visible"/>
                                      </p:to>
                                    </p:set>
                                  </p:childTnLst>
                                </p:cTn>
                              </p:par>
                            </p:childTnLst>
                          </p:cTn>
                        </p:par>
                        <p:par>
                          <p:cTn id="34" fill="hold">
                            <p:stCondLst>
                              <p:cond delay="4500"/>
                            </p:stCondLst>
                            <p:childTnLst>
                              <p:par>
                                <p:cTn id="35" presetID="1" presetClass="entr" presetSubtype="0" fill="hold" nodeType="afterEffect">
                                  <p:stCondLst>
                                    <p:cond delay="500"/>
                                  </p:stCondLst>
                                  <p:childTnLst>
                                    <p:set>
                                      <p:cBhvr>
                                        <p:cTn id="3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11" end="11"/>
                                            </p:txEl>
                                          </p:spTgt>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nodeType="afterEffect">
                                  <p:stCondLst>
                                    <p:cond delay="500"/>
                                  </p:stCondLst>
                                  <p:childTnLst>
                                    <p:set>
                                      <p:cBhvr>
                                        <p:cTn id="43" dur="1" fill="hold">
                                          <p:stCondLst>
                                            <p:cond delay="0"/>
                                          </p:stCondLst>
                                        </p:cTn>
                                        <p:tgtEl>
                                          <p:spTgt spid="4">
                                            <p:txEl>
                                              <p:pRg st="12" end="12"/>
                                            </p:txEl>
                                          </p:spTgt>
                                        </p:tgtEl>
                                        <p:attrNameLst>
                                          <p:attrName>style.visibility</p:attrName>
                                        </p:attrNameLst>
                                      </p:cBhvr>
                                      <p:to>
                                        <p:strVal val="visible"/>
                                      </p:to>
                                    </p:set>
                                  </p:childTnLst>
                                </p:cTn>
                              </p:par>
                            </p:childTnLst>
                          </p:cTn>
                        </p:par>
                        <p:par>
                          <p:cTn id="44" fill="hold">
                            <p:stCondLst>
                              <p:cond delay="500"/>
                            </p:stCondLst>
                            <p:childTnLst>
                              <p:par>
                                <p:cTn id="45" presetID="1" presetClass="entr" presetSubtype="0" fill="hold" nodeType="afterEffect">
                                  <p:stCondLst>
                                    <p:cond delay="500"/>
                                  </p:stCondLst>
                                  <p:childTnLst>
                                    <p:set>
                                      <p:cBhvr>
                                        <p:cTn id="46" dur="1" fill="hold">
                                          <p:stCondLst>
                                            <p:cond delay="0"/>
                                          </p:stCondLst>
                                        </p:cTn>
                                        <p:tgtEl>
                                          <p:spTgt spid="4">
                                            <p:txEl>
                                              <p:pRg st="13" end="13"/>
                                            </p:txEl>
                                          </p:spTgt>
                                        </p:tgtEl>
                                        <p:attrNameLst>
                                          <p:attrName>style.visibility</p:attrName>
                                        </p:attrNameLst>
                                      </p:cBhvr>
                                      <p:to>
                                        <p:strVal val="visible"/>
                                      </p:to>
                                    </p:set>
                                  </p:childTnLst>
                                </p:cTn>
                              </p:par>
                            </p:childTnLst>
                          </p:cTn>
                        </p:par>
                        <p:par>
                          <p:cTn id="47" fill="hold">
                            <p:stCondLst>
                              <p:cond delay="1000"/>
                            </p:stCondLst>
                            <p:childTnLst>
                              <p:par>
                                <p:cTn id="48" presetID="1" presetClass="entr" presetSubtype="0" fill="hold" nodeType="afterEffect">
                                  <p:stCondLst>
                                    <p:cond delay="500"/>
                                  </p:stCondLst>
                                  <p:childTnLst>
                                    <p:set>
                                      <p:cBhvr>
                                        <p:cTn id="49" dur="1" fill="hold">
                                          <p:stCondLst>
                                            <p:cond delay="0"/>
                                          </p:stCondLst>
                                        </p:cTn>
                                        <p:tgtEl>
                                          <p:spTgt spid="4">
                                            <p:txEl>
                                              <p:pRg st="14" end="14"/>
                                            </p:txEl>
                                          </p:spTgt>
                                        </p:tgtEl>
                                        <p:attrNameLst>
                                          <p:attrName>style.visibility</p:attrName>
                                        </p:attrNameLst>
                                      </p:cBhvr>
                                      <p:to>
                                        <p:strVal val="visible"/>
                                      </p:to>
                                    </p:set>
                                  </p:childTnLst>
                                </p:cTn>
                              </p:par>
                            </p:childTnLst>
                          </p:cTn>
                        </p:par>
                        <p:par>
                          <p:cTn id="50" fill="hold">
                            <p:stCondLst>
                              <p:cond delay="1500"/>
                            </p:stCondLst>
                            <p:childTnLst>
                              <p:par>
                                <p:cTn id="51" presetID="1" presetClass="entr" presetSubtype="0" fill="hold" nodeType="afterEffect">
                                  <p:stCondLst>
                                    <p:cond delay="500"/>
                                  </p:stCondLst>
                                  <p:childTnLst>
                                    <p:set>
                                      <p:cBhvr>
                                        <p:cTn id="52" dur="1" fill="hold">
                                          <p:stCondLst>
                                            <p:cond delay="0"/>
                                          </p:stCondLst>
                                        </p:cTn>
                                        <p:tgtEl>
                                          <p:spTgt spid="4">
                                            <p:txEl>
                                              <p:pRg st="15" end="15"/>
                                            </p:txEl>
                                          </p:spTgt>
                                        </p:tgtEl>
                                        <p:attrNameLst>
                                          <p:attrName>style.visibility</p:attrName>
                                        </p:attrNameLst>
                                      </p:cBhvr>
                                      <p:to>
                                        <p:strVal val="visible"/>
                                      </p:to>
                                    </p:set>
                                  </p:childTnLst>
                                </p:cTn>
                              </p:par>
                            </p:childTnLst>
                          </p:cTn>
                        </p:par>
                        <p:par>
                          <p:cTn id="53" fill="hold">
                            <p:stCondLst>
                              <p:cond delay="2000"/>
                            </p:stCondLst>
                            <p:childTnLst>
                              <p:par>
                                <p:cTn id="54" presetID="1" presetClass="entr" presetSubtype="0" fill="hold" nodeType="afterEffect">
                                  <p:stCondLst>
                                    <p:cond delay="500"/>
                                  </p:stCondLst>
                                  <p:childTnLst>
                                    <p:set>
                                      <p:cBhvr>
                                        <p:cTn id="55" dur="1" fill="hold">
                                          <p:stCondLst>
                                            <p:cond delay="0"/>
                                          </p:stCondLst>
                                        </p:cTn>
                                        <p:tgtEl>
                                          <p:spTgt spid="4">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7425344" y="6459786"/>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5A9BB938-8C39-447C-8389-C6A2F9EA4973}" type="slidenum">
              <a:rPr lang="en-US" smtClean="0"/>
              <a:pPr>
                <a:defRPr/>
              </a:pPr>
              <a:t>6</a:t>
            </a:fld>
            <a:endParaRPr lang="en-US" dirty="0"/>
          </a:p>
        </p:txBody>
      </p:sp>
      <p:sp>
        <p:nvSpPr>
          <p:cNvPr id="4" name="Rectangle 3"/>
          <p:cNvSpPr/>
          <p:nvPr/>
        </p:nvSpPr>
        <p:spPr>
          <a:xfrm>
            <a:off x="0" y="484714"/>
            <a:ext cx="8153400" cy="6093976"/>
          </a:xfrm>
          <a:prstGeom prst="rect">
            <a:avLst/>
          </a:prstGeom>
        </p:spPr>
        <p:txBody>
          <a:bodyPr wrap="square">
            <a:spAutoFit/>
          </a:bodyPr>
          <a:lstStyle/>
          <a:p>
            <a:r>
              <a:rPr lang="en-US" sz="2000" dirty="0"/>
              <a:t>Roadmap Plans</a:t>
            </a:r>
          </a:p>
          <a:p>
            <a:pPr marL="285750" indent="-285750">
              <a:buFont typeface="Wingdings" panose="05000000000000000000" pitchFamily="2" charset="2"/>
              <a:buChar char="v"/>
            </a:pPr>
            <a:r>
              <a:rPr lang="en-US" dirty="0"/>
              <a:t>30134-7, Cooling Effectiveness Ratio (CER)</a:t>
            </a:r>
          </a:p>
          <a:p>
            <a:pPr marL="285750" lvl="0" indent="-285750">
              <a:buFont typeface="Wingdings" panose="05000000000000000000" pitchFamily="2" charset="2"/>
              <a:buChar char="v"/>
            </a:pPr>
            <a:r>
              <a:rPr lang="en-US" dirty="0"/>
              <a:t>IS Electronic Product Environmental Assessment Tool (EPEAT)</a:t>
            </a:r>
            <a:endParaRPr lang="en-US" sz="1600" dirty="0"/>
          </a:p>
          <a:p>
            <a:pPr marL="285750" lvl="0" indent="-285750">
              <a:buFont typeface="Wingdings" panose="05000000000000000000" pitchFamily="2" charset="2"/>
              <a:buChar char="v"/>
            </a:pPr>
            <a:r>
              <a:rPr lang="en-US" sz="1600" dirty="0"/>
              <a:t>IS/TR Security and Privacy – data center/IT resource impact vs. security level</a:t>
            </a:r>
          </a:p>
          <a:p>
            <a:pPr marL="285750" lvl="0" indent="-285750">
              <a:buFont typeface="Wingdings" panose="05000000000000000000" pitchFamily="2" charset="2"/>
              <a:buChar char="v"/>
            </a:pPr>
            <a:r>
              <a:rPr lang="en-US" sz="1600" dirty="0"/>
              <a:t>TR Application of 30134-x series</a:t>
            </a:r>
          </a:p>
          <a:p>
            <a:pPr marL="285750" lvl="0" indent="-285750">
              <a:buFont typeface="Wingdings" panose="05000000000000000000" pitchFamily="2" charset="2"/>
              <a:buChar char="v"/>
            </a:pPr>
            <a:r>
              <a:rPr lang="en-US" sz="1600" dirty="0"/>
              <a:t>IS Water Reuse Factor (WRF) </a:t>
            </a:r>
          </a:p>
          <a:p>
            <a:pPr marL="285750" lvl="0" indent="-285750">
              <a:buFont typeface="Wingdings" panose="05000000000000000000" pitchFamily="2" charset="2"/>
              <a:buChar char="v"/>
            </a:pPr>
            <a:r>
              <a:rPr lang="en-US" sz="1600" dirty="0"/>
              <a:t>IS Resiliency Class or Type of Data Centre </a:t>
            </a:r>
          </a:p>
          <a:p>
            <a:pPr marL="285750" lvl="0" indent="-285750">
              <a:buFont typeface="Wingdings" panose="05000000000000000000" pitchFamily="2" charset="2"/>
              <a:buChar char="v"/>
            </a:pPr>
            <a:r>
              <a:rPr lang="pt-BR" sz="1600" dirty="0"/>
              <a:t>IS Data Centre Cost eXpense (DCCX) </a:t>
            </a:r>
            <a:endParaRPr lang="en-US" sz="1600" dirty="0"/>
          </a:p>
          <a:p>
            <a:pPr marL="285750" lvl="0" indent="-285750">
              <a:buFont typeface="Wingdings" panose="05000000000000000000" pitchFamily="2" charset="2"/>
              <a:buChar char="v"/>
            </a:pPr>
            <a:r>
              <a:rPr lang="en-US" sz="1600" dirty="0"/>
              <a:t>IS Data Centre Cost Effectiveness (DCCE) </a:t>
            </a:r>
          </a:p>
          <a:p>
            <a:pPr marL="285750" lvl="0" indent="-285750">
              <a:buFont typeface="Wingdings" panose="05000000000000000000" pitchFamily="2" charset="2"/>
              <a:buChar char="v"/>
            </a:pPr>
            <a:r>
              <a:rPr lang="it-IT" sz="1600" dirty="0"/>
              <a:t>IS Data Centre Utilization (DCU) </a:t>
            </a:r>
            <a:endParaRPr lang="en-US" sz="1600" dirty="0"/>
          </a:p>
          <a:p>
            <a:pPr marL="285750" lvl="0" indent="-285750">
              <a:buFont typeface="Wingdings" panose="05000000000000000000" pitchFamily="2" charset="2"/>
              <a:buChar char="v"/>
            </a:pPr>
            <a:r>
              <a:rPr lang="en-US" sz="1600" dirty="0"/>
              <a:t>IS IT Equipment Effectiveness Networking (</a:t>
            </a:r>
            <a:r>
              <a:rPr lang="en-US" sz="1600" dirty="0" err="1"/>
              <a:t>ITEEnetw</a:t>
            </a:r>
            <a:r>
              <a:rPr lang="en-US" sz="1600" dirty="0"/>
              <a:t>) </a:t>
            </a:r>
          </a:p>
          <a:p>
            <a:pPr marL="285750" lvl="0" indent="-285750">
              <a:buFont typeface="Wingdings" panose="05000000000000000000" pitchFamily="2" charset="2"/>
              <a:buChar char="v"/>
            </a:pPr>
            <a:r>
              <a:rPr lang="en-US" sz="1600" dirty="0"/>
              <a:t>IS IT Equipment Utilization Networking (</a:t>
            </a:r>
            <a:r>
              <a:rPr lang="en-US" sz="1600" dirty="0" err="1"/>
              <a:t>ITEUnetw</a:t>
            </a:r>
            <a:r>
              <a:rPr lang="en-US" sz="1600" dirty="0"/>
              <a:t>) </a:t>
            </a:r>
          </a:p>
          <a:p>
            <a:pPr marL="285750" lvl="0" indent="-285750">
              <a:buFont typeface="Wingdings" panose="05000000000000000000" pitchFamily="2" charset="2"/>
              <a:buChar char="v"/>
            </a:pPr>
            <a:r>
              <a:rPr lang="en-US" sz="1600" dirty="0"/>
              <a:t>IS IT Equipment Effectiveness Storage (</a:t>
            </a:r>
            <a:r>
              <a:rPr lang="en-US" sz="1600" dirty="0" err="1"/>
              <a:t>ITEEstor</a:t>
            </a:r>
            <a:r>
              <a:rPr lang="en-US" sz="1600" dirty="0"/>
              <a:t>) </a:t>
            </a:r>
          </a:p>
          <a:p>
            <a:pPr marL="285750" lvl="0" indent="-285750">
              <a:buFont typeface="Wingdings" panose="05000000000000000000" pitchFamily="2" charset="2"/>
              <a:buChar char="v"/>
            </a:pPr>
            <a:r>
              <a:rPr lang="en-US" sz="1600" dirty="0"/>
              <a:t>IS IT Equipment Utilization Storage (</a:t>
            </a:r>
            <a:r>
              <a:rPr lang="en-US" sz="1600" dirty="0" err="1"/>
              <a:t>ITEUstor</a:t>
            </a:r>
            <a:r>
              <a:rPr lang="en-US" sz="1600" dirty="0"/>
              <a:t>) </a:t>
            </a:r>
          </a:p>
          <a:p>
            <a:pPr marL="285750" lvl="0" indent="-285750">
              <a:buFont typeface="Wingdings" panose="05000000000000000000" pitchFamily="2" charset="2"/>
              <a:buChar char="v"/>
            </a:pPr>
            <a:r>
              <a:rPr lang="en-US" sz="1600" dirty="0"/>
              <a:t>IS Seasonally adjusted Energy Efficiency Ratio (SEER) </a:t>
            </a:r>
          </a:p>
          <a:p>
            <a:pPr marL="285750" lvl="0" indent="-285750">
              <a:buFont typeface="Wingdings" panose="05000000000000000000" pitchFamily="2" charset="2"/>
              <a:buChar char="v"/>
            </a:pPr>
            <a:r>
              <a:rPr lang="en-US" sz="1600" dirty="0"/>
              <a:t>IS Coefficient of Performance (COP) </a:t>
            </a:r>
          </a:p>
          <a:p>
            <a:pPr marL="285750" lvl="0" indent="-285750">
              <a:buFont typeface="Wingdings" panose="05000000000000000000" pitchFamily="2" charset="2"/>
              <a:buChar char="v"/>
            </a:pPr>
            <a:r>
              <a:rPr lang="en-US" sz="1600" dirty="0"/>
              <a:t>TR Economic Output </a:t>
            </a:r>
          </a:p>
          <a:p>
            <a:pPr marL="285750" lvl="0" indent="-285750">
              <a:buFont typeface="Wingdings" panose="05000000000000000000" pitchFamily="2" charset="2"/>
              <a:buChar char="v"/>
            </a:pPr>
            <a:r>
              <a:rPr lang="en-US" sz="1600" dirty="0"/>
              <a:t>TR Resiliency Risk Impact </a:t>
            </a:r>
          </a:p>
          <a:p>
            <a:pPr marL="285750" lvl="0" indent="-285750">
              <a:buFont typeface="Wingdings" panose="05000000000000000000" pitchFamily="2" charset="2"/>
              <a:buChar char="v"/>
            </a:pPr>
            <a:r>
              <a:rPr lang="en-US" sz="1600" dirty="0"/>
              <a:t>TR Data Centre Life Cycle Impact </a:t>
            </a:r>
          </a:p>
          <a:p>
            <a:pPr marL="285750" lvl="0" indent="-285750">
              <a:buFont typeface="Wingdings" panose="05000000000000000000" pitchFamily="2" charset="2"/>
              <a:buChar char="v"/>
            </a:pPr>
            <a:r>
              <a:rPr lang="en-US" sz="1600" dirty="0"/>
              <a:t>TR Boundaries of Software Defined Data Centre </a:t>
            </a:r>
          </a:p>
          <a:p>
            <a:pPr marL="285750" lvl="0" indent="-285750">
              <a:buFont typeface="Wingdings" panose="05000000000000000000" pitchFamily="2" charset="2"/>
              <a:buChar char="v"/>
            </a:pPr>
            <a:r>
              <a:rPr lang="en-US" sz="1600" dirty="0"/>
              <a:t>TR Boundaries of Software Defined Subsystems </a:t>
            </a:r>
          </a:p>
          <a:p>
            <a:pPr marL="285750" lvl="0" indent="-285750">
              <a:buFont typeface="Wingdings" panose="05000000000000000000" pitchFamily="2" charset="2"/>
              <a:buChar char="v"/>
            </a:pPr>
            <a:r>
              <a:rPr lang="en-US" sz="1600" dirty="0"/>
              <a:t>TR DC Integration for Smart Cities </a:t>
            </a:r>
          </a:p>
          <a:p>
            <a:pPr marL="285750" lvl="0" indent="-285750">
              <a:buFont typeface="Wingdings" panose="05000000000000000000" pitchFamily="2" charset="2"/>
              <a:buChar char="v"/>
            </a:pPr>
            <a:r>
              <a:rPr lang="en-US" sz="1600" dirty="0"/>
              <a:t>TR DC and IoT integration</a:t>
            </a:r>
          </a:p>
          <a:p>
            <a:pPr marL="285750" lvl="0" indent="-285750">
              <a:buFont typeface="Wingdings" panose="05000000000000000000" pitchFamily="2" charset="2"/>
              <a:buChar char="v"/>
            </a:pPr>
            <a:r>
              <a:rPr lang="en-US" sz="1600" dirty="0"/>
              <a:t>TR Waste Impact to Local Area </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52400"/>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334000" y="1781036"/>
            <a:ext cx="3657600" cy="1631216"/>
          </a:xfrm>
          <a:prstGeom prst="rect">
            <a:avLst/>
          </a:prstGeom>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800" dirty="0">
                <a:solidFill>
                  <a:schemeClr val="tx1"/>
                </a:solidFill>
              </a:rPr>
              <a:t>Always Welcoming </a:t>
            </a:r>
          </a:p>
          <a:p>
            <a:pPr marL="457200" indent="-457200">
              <a:buFont typeface="Wingdings" panose="05000000000000000000" pitchFamily="2" charset="2"/>
              <a:buChar char="Ø"/>
            </a:pPr>
            <a:r>
              <a:rPr lang="en-US" sz="2400" dirty="0">
                <a:solidFill>
                  <a:schemeClr val="tx1"/>
                </a:solidFill>
              </a:rPr>
              <a:t>Technical contributors </a:t>
            </a:r>
          </a:p>
          <a:p>
            <a:pPr marL="457200" indent="-457200">
              <a:buFont typeface="Wingdings" panose="05000000000000000000" pitchFamily="2" charset="2"/>
              <a:buChar char="Ø"/>
            </a:pPr>
            <a:r>
              <a:rPr lang="en-US" sz="2400" dirty="0">
                <a:solidFill>
                  <a:schemeClr val="tx1"/>
                </a:solidFill>
              </a:rPr>
              <a:t>Editors</a:t>
            </a:r>
          </a:p>
          <a:p>
            <a:pPr marL="457200" indent="-457200">
              <a:buFont typeface="Wingdings" panose="05000000000000000000" pitchFamily="2" charset="2"/>
              <a:buChar char="Ø"/>
            </a:pPr>
            <a:r>
              <a:rPr lang="en-US" sz="2400" dirty="0">
                <a:solidFill>
                  <a:schemeClr val="tx1"/>
                </a:solidFill>
              </a:rPr>
              <a:t>Examples</a:t>
            </a:r>
          </a:p>
        </p:txBody>
      </p:sp>
      <p:sp>
        <p:nvSpPr>
          <p:cNvPr id="7" name="Title 1">
            <a:extLst>
              <a:ext uri="{FF2B5EF4-FFF2-40B4-BE49-F238E27FC236}">
                <a16:creationId xmlns:a16="http://schemas.microsoft.com/office/drawing/2014/main" id="{83993B0A-F083-4AAE-B533-52B756F4DBF1}"/>
              </a:ext>
            </a:extLst>
          </p:cNvPr>
          <p:cNvSpPr txBox="1">
            <a:spLocks/>
          </p:cNvSpPr>
          <p:nvPr/>
        </p:nvSpPr>
        <p:spPr>
          <a:xfrm>
            <a:off x="640080" y="54169"/>
            <a:ext cx="5836920" cy="430545"/>
          </a:xfrm>
        </p:spPr>
        <p:txBody>
          <a:bodyPr>
            <a:no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defTabSz="914400"/>
            <a:r>
              <a:rPr lang="en-US" sz="3600" kern="0" dirty="0"/>
              <a:t>ISO/IEC JTC1 SC39</a:t>
            </a:r>
          </a:p>
        </p:txBody>
      </p:sp>
    </p:spTree>
    <p:extLst>
      <p:ext uri="{BB962C8B-B14F-4D97-AF65-F5344CB8AC3E}">
        <p14:creationId xmlns:p14="http://schemas.microsoft.com/office/powerpoint/2010/main" val="156154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25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25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25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25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25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25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25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25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25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25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25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250"/>
                                  </p:stCondLst>
                                  <p:childTnLst>
                                    <p:set>
                                      <p:cBhvr>
                                        <p:cTn id="5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250"/>
                                  </p:stCondLst>
                                  <p:childTnLst>
                                    <p:set>
                                      <p:cBhvr>
                                        <p:cTn id="54"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250"/>
                                  </p:stCondLst>
                                  <p:childTnLst>
                                    <p:set>
                                      <p:cBhvr>
                                        <p:cTn id="58"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250"/>
                                  </p:stCondLst>
                                  <p:childTnLst>
                                    <p:set>
                                      <p:cBhvr>
                                        <p:cTn id="62"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250"/>
                                  </p:stCondLst>
                                  <p:childTnLst>
                                    <p:set>
                                      <p:cBhvr>
                                        <p:cTn id="66" dur="1" fill="hold">
                                          <p:stCondLst>
                                            <p:cond delay="0"/>
                                          </p:stCondLst>
                                        </p:cTn>
                                        <p:tgtEl>
                                          <p:spTgt spid="4">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250"/>
                                  </p:stCondLst>
                                  <p:childTnLst>
                                    <p:set>
                                      <p:cBhvr>
                                        <p:cTn id="70" dur="1" fill="hold">
                                          <p:stCondLst>
                                            <p:cond delay="0"/>
                                          </p:stCondLst>
                                        </p:cTn>
                                        <p:tgtEl>
                                          <p:spTgt spid="4">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250"/>
                                  </p:stCondLst>
                                  <p:childTnLst>
                                    <p:set>
                                      <p:cBhvr>
                                        <p:cTn id="74" dur="1" fill="hold">
                                          <p:stCondLst>
                                            <p:cond delay="0"/>
                                          </p:stCondLst>
                                        </p:cTn>
                                        <p:tgtEl>
                                          <p:spTgt spid="4">
                                            <p:txEl>
                                              <p:pRg st="17" end="1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250"/>
                                  </p:stCondLst>
                                  <p:childTnLst>
                                    <p:set>
                                      <p:cBhvr>
                                        <p:cTn id="78" dur="1" fill="hold">
                                          <p:stCondLst>
                                            <p:cond delay="0"/>
                                          </p:stCondLst>
                                        </p:cTn>
                                        <p:tgtEl>
                                          <p:spTgt spid="4">
                                            <p:txEl>
                                              <p:pRg st="18" end="1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250"/>
                                  </p:stCondLst>
                                  <p:childTnLst>
                                    <p:set>
                                      <p:cBhvr>
                                        <p:cTn id="82" dur="1" fill="hold">
                                          <p:stCondLst>
                                            <p:cond delay="0"/>
                                          </p:stCondLst>
                                        </p:cTn>
                                        <p:tgtEl>
                                          <p:spTgt spid="4">
                                            <p:txEl>
                                              <p:pRg st="19" end="1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250"/>
                                  </p:stCondLst>
                                  <p:childTnLst>
                                    <p:set>
                                      <p:cBhvr>
                                        <p:cTn id="86" dur="1" fill="hold">
                                          <p:stCondLst>
                                            <p:cond delay="0"/>
                                          </p:stCondLst>
                                        </p:cTn>
                                        <p:tgtEl>
                                          <p:spTgt spid="4">
                                            <p:txEl>
                                              <p:pRg st="20" end="2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250"/>
                                  </p:stCondLst>
                                  <p:childTnLst>
                                    <p:set>
                                      <p:cBhvr>
                                        <p:cTn id="90" dur="1" fill="hold">
                                          <p:stCondLst>
                                            <p:cond delay="0"/>
                                          </p:stCondLst>
                                        </p:cTn>
                                        <p:tgtEl>
                                          <p:spTgt spid="4">
                                            <p:txEl>
                                              <p:pRg st="21" end="21"/>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250"/>
                                  </p:stCondLst>
                                  <p:childTnLst>
                                    <p:set>
                                      <p:cBhvr>
                                        <p:cTn id="94" dur="1" fill="hold">
                                          <p:stCondLst>
                                            <p:cond delay="0"/>
                                          </p:stCondLst>
                                        </p:cTn>
                                        <p:tgtEl>
                                          <p:spTgt spid="4">
                                            <p:txEl>
                                              <p:pRg st="22" end="22"/>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250"/>
                                  </p:stCondLst>
                                  <p:childTnLst>
                                    <p:set>
                                      <p:cBhvr>
                                        <p:cTn id="98" dur="1" fill="hold">
                                          <p:stCondLst>
                                            <p:cond delay="0"/>
                                          </p:stCondLst>
                                        </p:cTn>
                                        <p:tgtEl>
                                          <p:spTgt spid="4">
                                            <p:txEl>
                                              <p:pRg st="23" end="23"/>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96D86FF-AC64-4D16-88C2-4078FD3773F0}"/>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3" name="TextBox 2">
            <a:extLst>
              <a:ext uri="{FF2B5EF4-FFF2-40B4-BE49-F238E27FC236}">
                <a16:creationId xmlns:a16="http://schemas.microsoft.com/office/drawing/2014/main" id="{9F3797CB-E24B-4084-B269-F7EB277C9DD3}"/>
              </a:ext>
            </a:extLst>
          </p:cNvPr>
          <p:cNvSpPr txBox="1"/>
          <p:nvPr/>
        </p:nvSpPr>
        <p:spPr>
          <a:xfrm>
            <a:off x="3239694" y="304800"/>
            <a:ext cx="2664611" cy="923330"/>
          </a:xfrm>
          <a:prstGeom prst="rect">
            <a:avLst/>
          </a:prstGeom>
          <a:noFill/>
        </p:spPr>
        <p:txBody>
          <a:bodyPr wrap="square" rtlCol="0">
            <a:spAutoFit/>
          </a:bodyPr>
          <a:lstStyle/>
          <a:p>
            <a:r>
              <a:rPr lang="en-US" sz="5400" dirty="0"/>
              <a:t>Panelists</a:t>
            </a:r>
          </a:p>
        </p:txBody>
      </p:sp>
      <p:sp>
        <p:nvSpPr>
          <p:cNvPr id="4" name="Content Placeholder 2">
            <a:extLst>
              <a:ext uri="{FF2B5EF4-FFF2-40B4-BE49-F238E27FC236}">
                <a16:creationId xmlns:a16="http://schemas.microsoft.com/office/drawing/2014/main" id="{FA856459-A408-45B9-97E2-4DF578866109}"/>
              </a:ext>
            </a:extLst>
          </p:cNvPr>
          <p:cNvSpPr txBox="1">
            <a:spLocks/>
          </p:cNvSpPr>
          <p:nvPr/>
        </p:nvSpPr>
        <p:spPr>
          <a:xfrm>
            <a:off x="0" y="1228130"/>
            <a:ext cx="9144000" cy="3877270"/>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Mr. Sandeep Dandekar</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Executive Vice President, </a:t>
            </a:r>
            <a:r>
              <a:rPr kumimoji="0" lang="en-US" sz="1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Netmagic</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Solutions, NTT</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lang="en-US" sz="2400" kern="0" dirty="0">
                <a:solidFill>
                  <a:srgbClr val="000000"/>
                </a:solidFill>
                <a:latin typeface="Arial" panose="020B0604020202020204" pitchFamily="34" charset="0"/>
                <a:cs typeface="Arial" panose="020B0604020202020204" pitchFamily="34" charset="0"/>
              </a:rPr>
              <a:t>Mr. Shashi Bhushan</a:t>
            </a:r>
            <a:r>
              <a:rPr lang="en-US" sz="1800" kern="0" dirty="0">
                <a:solidFill>
                  <a:srgbClr val="000000"/>
                </a:solidFill>
                <a:latin typeface="Arial" panose="020B0604020202020204" pitchFamily="34" charset="0"/>
                <a:cs typeface="Arial" panose="020B0604020202020204" pitchFamily="34" charset="0"/>
              </a:rPr>
              <a:t>, Director, Projects, STT Data Centre</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Mr. Sandeep Kumar</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Services Leader, SIH East (AP, MEA, Japan, GCG, Global COC*</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lang="en-US" sz="2400" kern="0" dirty="0">
                <a:solidFill>
                  <a:srgbClr val="000000"/>
                </a:solidFill>
                <a:latin typeface="Arial" panose="020B0604020202020204" pitchFamily="34" charset="0"/>
                <a:cs typeface="Arial" panose="020B0604020202020204" pitchFamily="34" charset="0"/>
              </a:rPr>
              <a:t>Mr. Siddharth Jain</a:t>
            </a:r>
            <a:r>
              <a:rPr lang="en-US" sz="1800" kern="0" dirty="0">
                <a:solidFill>
                  <a:srgbClr val="000000"/>
                </a:solidFill>
                <a:latin typeface="Arial" panose="020B0604020202020204" pitchFamily="34" charset="0"/>
                <a:cs typeface="Arial" panose="020B0604020202020204" pitchFamily="34" charset="0"/>
              </a:rPr>
              <a:t>, Managing Director, epi-India</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Mr. Mahesh Trivedi</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Head Solutions Engineering, Bridge Data Centers</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endPar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631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3FCBBF7-26BD-4D9B-A01D-3833105FCB1E}"/>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3" name="Content Placeholder 2">
            <a:extLst>
              <a:ext uri="{FF2B5EF4-FFF2-40B4-BE49-F238E27FC236}">
                <a16:creationId xmlns:a16="http://schemas.microsoft.com/office/drawing/2014/main" id="{A60272A4-31EF-4958-BCB6-95EF36235F32}"/>
              </a:ext>
            </a:extLst>
          </p:cNvPr>
          <p:cNvSpPr txBox="1">
            <a:spLocks/>
          </p:cNvSpPr>
          <p:nvPr/>
        </p:nvSpPr>
        <p:spPr>
          <a:xfrm>
            <a:off x="304800" y="990601"/>
            <a:ext cx="8534400" cy="4419600"/>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defTabSz="914400">
              <a:spcBef>
                <a:spcPts val="600"/>
              </a:spcBef>
            </a:pPr>
            <a:r>
              <a:rPr lang="en-US" sz="2000" kern="0" dirty="0">
                <a:solidFill>
                  <a:srgbClr val="000000"/>
                </a:solidFill>
                <a:latin typeface="Arial" panose="020B0604020202020204" pitchFamily="34" charset="0"/>
                <a:cs typeface="Arial" panose="020B0604020202020204" pitchFamily="34" charset="0"/>
              </a:rPr>
              <a:t>Global Efficiency standards seem to focus on PUE or servers.  Are regional standards in conflict or are there gaps that need to be addressed for India?</a:t>
            </a:r>
          </a:p>
          <a:p>
            <a:pPr defTabSz="914400">
              <a:spcBef>
                <a:spcPts val="600"/>
              </a:spcBef>
            </a:pPr>
            <a:r>
              <a:rPr lang="en-US" sz="2000" kern="0" dirty="0">
                <a:solidFill>
                  <a:srgbClr val="000000"/>
                </a:solidFill>
                <a:latin typeface="Arial" panose="020B0604020202020204" pitchFamily="34" charset="0"/>
                <a:cs typeface="Arial" panose="020B0604020202020204" pitchFamily="34" charset="0"/>
              </a:rPr>
              <a:t>Do power quality or electricity availability supersede efficiency considerations?</a:t>
            </a:r>
          </a:p>
          <a:p>
            <a:pPr marL="342900" marR="0" lvl="0" indent="-342900" algn="l" defTabSz="914400" rtl="0" eaLnBrk="0" fontAlgn="base" latinLnBrk="0" hangingPunct="0">
              <a:lnSpc>
                <a:spcPct val="100000"/>
              </a:lnSpc>
              <a:spcBef>
                <a:spcPts val="600"/>
              </a:spcBef>
              <a:spcAft>
                <a:spcPct val="0"/>
              </a:spcAft>
              <a:buClrTx/>
              <a:buSzTx/>
              <a:buFont typeface="Wingdings" panose="05000000000000000000" pitchFamily="2" charset="2"/>
              <a:buChar char="Ø"/>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Are there resource efficiency considerations beyond electricity?</a:t>
            </a:r>
          </a:p>
          <a:p>
            <a:pPr defTabSz="914400">
              <a:spcBef>
                <a:spcPts val="600"/>
              </a:spcBef>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What standards or best practices do you consider critical to improving IT sustainability </a:t>
            </a:r>
            <a:r>
              <a:rPr lang="en-US" sz="2000" kern="0" dirty="0">
                <a:solidFill>
                  <a:srgbClr val="000000"/>
                </a:solidFill>
                <a:latin typeface="Arial" panose="020B0604020202020204" pitchFamily="34" charset="0"/>
                <a:cs typeface="Arial" panose="020B0604020202020204" pitchFamily="34" charset="0"/>
              </a:rPr>
              <a:t>in India</a:t>
            </a:r>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ts val="600"/>
              </a:spcBef>
              <a:spcAft>
                <a:spcPct val="0"/>
              </a:spcAft>
              <a:buClrTx/>
              <a:buSzTx/>
              <a:buFont typeface="Wingdings" panose="05000000000000000000" pitchFamily="2" charset="2"/>
              <a:buChar char="Ø"/>
              <a:tabLst/>
              <a:defRPr/>
            </a:pPr>
            <a:r>
              <a:rPr lang="en-US" sz="2000" kern="0" dirty="0">
                <a:solidFill>
                  <a:srgbClr val="000000"/>
                </a:solidFill>
                <a:latin typeface="Arial" panose="020B0604020202020204" pitchFamily="34" charset="0"/>
                <a:cs typeface="Arial" panose="020B0604020202020204" pitchFamily="34" charset="0"/>
              </a:rPr>
              <a:t>What do you see India’s role in global or regional IT standards?</a:t>
            </a:r>
          </a:p>
        </p:txBody>
      </p:sp>
      <p:sp>
        <p:nvSpPr>
          <p:cNvPr id="4" name="Title 1">
            <a:extLst>
              <a:ext uri="{FF2B5EF4-FFF2-40B4-BE49-F238E27FC236}">
                <a16:creationId xmlns:a16="http://schemas.microsoft.com/office/drawing/2014/main" id="{0B0D8BEF-8DAB-477C-9F1D-58734780D7CE}"/>
              </a:ext>
            </a:extLst>
          </p:cNvPr>
          <p:cNvSpPr txBox="1">
            <a:spLocks/>
          </p:cNvSpPr>
          <p:nvPr/>
        </p:nvSpPr>
        <p:spPr>
          <a:xfrm>
            <a:off x="152400" y="381001"/>
            <a:ext cx="8686800" cy="609600"/>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3600" dirty="0">
                <a:latin typeface="Arial" panose="020B0604020202020204" pitchFamily="34" charset="0"/>
                <a:cs typeface="Arial" panose="020B0604020202020204" pitchFamily="34" charset="0"/>
              </a:rPr>
              <a:t>Panelist Questions</a:t>
            </a:r>
          </a:p>
        </p:txBody>
      </p:sp>
    </p:spTree>
    <p:extLst>
      <p:ext uri="{BB962C8B-B14F-4D97-AF65-F5344CB8AC3E}">
        <p14:creationId xmlns:p14="http://schemas.microsoft.com/office/powerpoint/2010/main" val="1892115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6" name="TextBox 5"/>
          <p:cNvSpPr txBox="1"/>
          <p:nvPr/>
        </p:nvSpPr>
        <p:spPr>
          <a:xfrm>
            <a:off x="3276600" y="2590800"/>
            <a:ext cx="2219710" cy="923330"/>
          </a:xfrm>
          <a:prstGeom prst="rect">
            <a:avLst/>
          </a:prstGeom>
          <a:noFill/>
        </p:spPr>
        <p:txBody>
          <a:bodyPr wrap="none" rtlCol="0">
            <a:spAutoFit/>
          </a:bodyPr>
          <a:lstStyle/>
          <a:p>
            <a:r>
              <a:rPr lang="en-US" sz="5400" dirty="0"/>
              <a:t>Backup</a:t>
            </a:r>
          </a:p>
        </p:txBody>
      </p:sp>
    </p:spTree>
    <p:extLst>
      <p:ext uri="{BB962C8B-B14F-4D97-AF65-F5344CB8AC3E}">
        <p14:creationId xmlns:p14="http://schemas.microsoft.com/office/powerpoint/2010/main" val="371221053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folHlink"/>
        </a:solid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folHlink"/>
        </a:solid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234169"/>
        </a:dk2>
        <a:lt2>
          <a:srgbClr val="0F2A55"/>
        </a:lt2>
        <a:accent1>
          <a:srgbClr val="37557D"/>
        </a:accent1>
        <a:accent2>
          <a:srgbClr val="4B6991"/>
        </a:accent2>
        <a:accent3>
          <a:srgbClr val="FFFFFF"/>
        </a:accent3>
        <a:accent4>
          <a:srgbClr val="000000"/>
        </a:accent4>
        <a:accent5>
          <a:srgbClr val="AEB4BF"/>
        </a:accent5>
        <a:accent6>
          <a:srgbClr val="435E83"/>
        </a:accent6>
        <a:hlink>
          <a:srgbClr val="5F7DA5"/>
        </a:hlink>
        <a:folHlink>
          <a:srgbClr val="7391B9"/>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2D4873"/>
        </a:dk2>
        <a:lt2>
          <a:srgbClr val="0F2A55"/>
        </a:lt2>
        <a:accent1>
          <a:srgbClr val="4B6691"/>
        </a:accent1>
        <a:accent2>
          <a:srgbClr val="6984AF"/>
        </a:accent2>
        <a:accent3>
          <a:srgbClr val="FFFFFF"/>
        </a:accent3>
        <a:accent4>
          <a:srgbClr val="000000"/>
        </a:accent4>
        <a:accent5>
          <a:srgbClr val="B1B8C7"/>
        </a:accent5>
        <a:accent6>
          <a:srgbClr val="5E779E"/>
        </a:accent6>
        <a:hlink>
          <a:srgbClr val="87A2CD"/>
        </a:hlink>
        <a:folHlink>
          <a:srgbClr val="A5C0E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D6EA0C-E444-49BC-A5B1-09FDD47441CA}"/>
</file>

<file path=customXml/itemProps2.xml><?xml version="1.0" encoding="utf-8"?>
<ds:datastoreItem xmlns:ds="http://schemas.openxmlformats.org/officeDocument/2006/customXml" ds:itemID="{672D955C-4753-4C00-9E8D-2B94D859A897}"/>
</file>

<file path=customXml/itemProps3.xml><?xml version="1.0" encoding="utf-8"?>
<ds:datastoreItem xmlns:ds="http://schemas.openxmlformats.org/officeDocument/2006/customXml" ds:itemID="{2D38F1DC-1024-4308-AE24-C1002591660C}"/>
</file>

<file path=customXml/itemProps4.xml><?xml version="1.0" encoding="utf-8"?>
<ds:datastoreItem xmlns:ds="http://schemas.openxmlformats.org/officeDocument/2006/customXml" ds:itemID="{9EBD7FA2-68A9-4822-ACE8-35908B5FFAE8}"/>
</file>

<file path=docProps/app.xml><?xml version="1.0" encoding="utf-8"?>
<Properties xmlns="http://schemas.openxmlformats.org/officeDocument/2006/extended-properties" xmlns:vt="http://schemas.openxmlformats.org/officeDocument/2006/docPropsVTypes">
  <Template>Retrospect</Template>
  <TotalTime>7501</TotalTime>
  <Words>1365</Words>
  <Application>Microsoft Office PowerPoint</Application>
  <PresentationFormat>On-screen Show (4:3)</PresentationFormat>
  <Paragraphs>147</Paragraphs>
  <Slides>12</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Calibri Light</vt:lpstr>
      <vt:lpstr>Wingdings</vt:lpstr>
      <vt:lpstr>Retrospect</vt:lpstr>
      <vt:lpstr>5_Custom Design</vt:lpstr>
      <vt:lpstr>IT Standards, Sustainability and Efficacy</vt:lpstr>
      <vt:lpstr>PowerPoint Presentation</vt:lpstr>
      <vt:lpstr>Leading IT Considerations</vt:lpstr>
      <vt:lpstr>ISO/IEC JTC1 SC39</vt:lpstr>
      <vt:lpstr>PowerPoint Presentation</vt:lpstr>
      <vt:lpstr>PowerPoint Presentation</vt:lpstr>
      <vt:lpstr>PowerPoint Presentation</vt:lpstr>
      <vt:lpstr>PowerPoint Presentation</vt:lpstr>
      <vt:lpstr>PowerPoint Presentation</vt:lpstr>
      <vt:lpstr>IT Infrastructure Consultant</vt:lpstr>
      <vt:lpstr>IS 30134-2, PUE</vt:lpstr>
      <vt:lpstr>IS30134-2 Amendment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Influencing- Telling our story through others</dc:title>
  <dc:creator>hmwong</dc:creator>
  <cp:lastModifiedBy>Henry M Wong</cp:lastModifiedBy>
  <cp:revision>112</cp:revision>
  <dcterms:created xsi:type="dcterms:W3CDTF">2013-08-21T22:17:53Z</dcterms:created>
  <dcterms:modified xsi:type="dcterms:W3CDTF">2019-07-14T09:16:02Z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9eecec77-4a46-4599-b268-166cac3d936e</vt:lpwstr>
  </property>
</Properties>
</file>