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529" r:id="rId2"/>
    <p:sldId id="580" r:id="rId3"/>
    <p:sldId id="581" r:id="rId4"/>
    <p:sldId id="582" r:id="rId5"/>
    <p:sldId id="583" r:id="rId6"/>
    <p:sldId id="584" r:id="rId7"/>
    <p:sldId id="586" r:id="rId8"/>
    <p:sldId id="587" r:id="rId9"/>
    <p:sldId id="589" r:id="rId10"/>
    <p:sldId id="617" r:id="rId11"/>
    <p:sldId id="590" r:id="rId12"/>
    <p:sldId id="634" r:id="rId13"/>
    <p:sldId id="632" r:id="rId14"/>
    <p:sldId id="637" r:id="rId15"/>
    <p:sldId id="638" r:id="rId16"/>
    <p:sldId id="621" r:id="rId17"/>
    <p:sldId id="622" r:id="rId18"/>
    <p:sldId id="623" r:id="rId19"/>
    <p:sldId id="635" r:id="rId20"/>
    <p:sldId id="636" r:id="rId21"/>
    <p:sldId id="641" r:id="rId22"/>
    <p:sldId id="631" r:id="rId23"/>
    <p:sldId id="624" r:id="rId24"/>
    <p:sldId id="625" r:id="rId25"/>
    <p:sldId id="626" r:id="rId26"/>
    <p:sldId id="627" r:id="rId27"/>
    <p:sldId id="642" r:id="rId28"/>
    <p:sldId id="628" r:id="rId29"/>
    <p:sldId id="606" r:id="rId30"/>
    <p:sldId id="629" r:id="rId31"/>
    <p:sldId id="633" r:id="rId32"/>
    <p:sldId id="645" r:id="rId33"/>
    <p:sldId id="614" r:id="rId34"/>
    <p:sldId id="613" r:id="rId35"/>
  </p:sldIdLst>
  <p:sldSz cx="12192000" cy="6858000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C2"/>
    <a:srgbClr val="0091C4"/>
    <a:srgbClr val="00A7E2"/>
    <a:srgbClr val="CC3300"/>
    <a:srgbClr val="83C327"/>
    <a:srgbClr val="66FFFF"/>
    <a:srgbClr val="3366FF"/>
    <a:srgbClr val="FF3300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5179" autoAdjust="0"/>
  </p:normalViewPr>
  <p:slideViewPr>
    <p:cSldViewPr snapToObjects="1" showGuides="1">
      <p:cViewPr varScale="1">
        <p:scale>
          <a:sx n="86" d="100"/>
          <a:sy n="86" d="100"/>
        </p:scale>
        <p:origin x="2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1702F-408B-482C-9D28-75EEE550F7C6}" type="doc">
      <dgm:prSet loTypeId="urn:microsoft.com/office/officeart/2005/8/layout/lProcess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4774852B-7890-4EC3-8461-3F34AA146CF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latin typeface="+mj-lt"/>
              <a:cs typeface="Arial" panose="020B0604020202020204" pitchFamily="34" charset="0"/>
            </a:rPr>
            <a:t>Stand alone cooling</a:t>
          </a:r>
          <a:endParaRPr lang="en-IN" sz="2000" b="1" dirty="0">
            <a:latin typeface="+mj-lt"/>
            <a:cs typeface="Arial" panose="020B0604020202020204" pitchFamily="34" charset="0"/>
          </a:endParaRPr>
        </a:p>
      </dgm:t>
    </dgm:pt>
    <dgm:pt modelId="{7F0F0293-F4D7-4D54-8B23-FF3ED14676B4}" type="parTrans" cxnId="{EB66E376-91A5-4DE9-B61B-350FF41F4A7E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EF0B0-F51A-4753-BEC1-4F2BF9EC28D3}" type="sibTrans" cxnId="{EB66E376-91A5-4DE9-B61B-350FF41F4A7E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1B4A4-93C7-4C29-970C-B0C34E9AE4E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CC2"/>
          </a:solidFill>
        </a:ln>
      </dgm:spPr>
      <dgm:t>
        <a:bodyPr/>
        <a:lstStyle/>
        <a:p>
          <a:r>
            <a:rPr lang="en-US" sz="1400" b="1" dirty="0" smtClean="0">
              <a:latin typeface="+mj-lt"/>
              <a:cs typeface="Arial" panose="020B0604020202020204" pitchFamily="34" charset="0"/>
            </a:rPr>
            <a:t> </a:t>
          </a:r>
        </a:p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Indirect Evaporative Cooling</a:t>
          </a:r>
        </a:p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(IEC)</a:t>
          </a:r>
          <a:endParaRPr lang="en-IN" sz="1400" b="0" dirty="0">
            <a:latin typeface="+mj-lt"/>
            <a:cs typeface="Arial" panose="020B0604020202020204" pitchFamily="34" charset="0"/>
          </a:endParaRPr>
        </a:p>
      </dgm:t>
    </dgm:pt>
    <dgm:pt modelId="{6DB4D1D2-0731-4AA4-814B-5689B8DDD954}" type="parTrans" cxnId="{76451FCF-1419-44C6-9997-BBC57F10EC29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96BE1-80E8-4119-B8F4-7091FDCF895D}" type="sibTrans" cxnId="{76451FCF-1419-44C6-9997-BBC57F10EC29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489BE-78A4-490F-BBAC-50FA401ACD1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CC2"/>
          </a:solidFill>
        </a:ln>
      </dgm:spPr>
      <dgm:t>
        <a:bodyPr/>
        <a:lstStyle/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Indirect Direct Evaporative Cooling</a:t>
          </a:r>
        </a:p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(IDEC)</a:t>
          </a:r>
          <a:endParaRPr lang="en-IN" sz="1400" b="0" dirty="0">
            <a:latin typeface="+mj-lt"/>
            <a:cs typeface="Arial" panose="020B0604020202020204" pitchFamily="34" charset="0"/>
          </a:endParaRPr>
        </a:p>
      </dgm:t>
    </dgm:pt>
    <dgm:pt modelId="{BF543DF6-660A-4E87-80F9-1BB0B99564F3}" type="parTrans" cxnId="{38718976-2AA4-4530-B832-6746CFDCD1DD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0EE23-0199-489B-9856-03912E77EFF4}" type="sibTrans" cxnId="{38718976-2AA4-4530-B832-6746CFDCD1DD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3BEC8-8CD5-4E4E-AF3E-AD86A25B18D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+mj-lt"/>
              <a:cs typeface="Arial" panose="020B0604020202020204" pitchFamily="34" charset="0"/>
            </a:rPr>
            <a:t>Pre cooling of fresh air</a:t>
          </a:r>
          <a:endParaRPr lang="en-IN" sz="2000" b="1" dirty="0">
            <a:latin typeface="+mj-lt"/>
            <a:cs typeface="Arial" panose="020B0604020202020204" pitchFamily="34" charset="0"/>
          </a:endParaRPr>
        </a:p>
      </dgm:t>
    </dgm:pt>
    <dgm:pt modelId="{85AAA22F-DF7F-43E2-9803-A5CC8FC46249}" type="parTrans" cxnId="{9A2AF46E-910E-487A-B87F-9BF14FC33C34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4120E-757B-4125-BB6D-7F5099B8B860}" type="sibTrans" cxnId="{9A2AF46E-910E-487A-B87F-9BF14FC33C34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03D62-C9E3-4DD4-A141-838CFDE51CA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CC2"/>
          </a:solidFill>
        </a:ln>
      </dgm:spPr>
      <dgm:t>
        <a:bodyPr/>
        <a:lstStyle/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Pre-cooling of fresh air using fresh air</a:t>
          </a:r>
        </a:p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(TFAs)</a:t>
          </a:r>
        </a:p>
      </dgm:t>
    </dgm:pt>
    <dgm:pt modelId="{F02651A1-A781-4A65-AABC-EEAD83DD0E07}" type="parTrans" cxnId="{393A8024-F782-4C3E-8B68-79E6A828C506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FDD8E-1549-4257-9D3A-28D72750503B}" type="sibTrans" cxnId="{393A8024-F782-4C3E-8B68-79E6A828C506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75BBE-AD4A-4BDA-B8A2-282B8D94C60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latin typeface="+mj-lt"/>
              <a:cs typeface="Arial" panose="020B0604020202020204" pitchFamily="34" charset="0"/>
            </a:rPr>
            <a:t>Hybrid Air-Conditioning</a:t>
          </a:r>
          <a:endParaRPr lang="en-IN" sz="2000" b="1" dirty="0">
            <a:latin typeface="+mj-lt"/>
            <a:cs typeface="Arial" panose="020B0604020202020204" pitchFamily="34" charset="0"/>
          </a:endParaRPr>
        </a:p>
      </dgm:t>
    </dgm:pt>
    <dgm:pt modelId="{17D06F1E-1FAA-4EBD-B927-0E4601070C3B}" type="parTrans" cxnId="{9DE1C0DB-551E-4E62-87E7-8741D02968C4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DA826-302A-41E0-AE51-E173859AC784}" type="sibTrans" cxnId="{9DE1C0DB-551E-4E62-87E7-8741D02968C4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9F881-A3EE-43B8-A7A3-E83E261CC4C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CC2"/>
          </a:solidFill>
        </a:ln>
      </dgm:spPr>
      <dgm:t>
        <a:bodyPr/>
        <a:lstStyle/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Hybrid air-conditioning with recirculation of air</a:t>
          </a:r>
          <a:endParaRPr lang="en-IN" sz="1400" b="0" dirty="0">
            <a:latin typeface="+mj-lt"/>
            <a:cs typeface="Arial" panose="020B0604020202020204" pitchFamily="34" charset="0"/>
          </a:endParaRPr>
        </a:p>
      </dgm:t>
    </dgm:pt>
    <dgm:pt modelId="{EDB24E30-C4DE-4765-B7B9-5E052BDA944E}" type="parTrans" cxnId="{E3FBDA35-2239-40D9-893C-B1BC2DBDE501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DCE84-8E64-4CDB-BEEF-C41087044F5C}" type="sibTrans" cxnId="{E3FBDA35-2239-40D9-893C-B1BC2DBDE501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5FCD3-A3DC-4EFC-AED9-84075E96FD9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CC2"/>
          </a:solidFill>
        </a:ln>
      </dgm:spPr>
      <dgm:t>
        <a:bodyPr/>
        <a:lstStyle/>
        <a:p>
          <a:r>
            <a:rPr lang="en-US" sz="1400" b="0" dirty="0" smtClean="0">
              <a:latin typeface="+mj-lt"/>
              <a:cs typeface="Arial" panose="020B0604020202020204" pitchFamily="34" charset="0"/>
            </a:rPr>
            <a:t>Hybrid air-conditioning for once through applications</a:t>
          </a:r>
          <a:endParaRPr lang="en-IN" sz="1400" b="0" dirty="0">
            <a:latin typeface="+mj-lt"/>
            <a:cs typeface="Arial" panose="020B0604020202020204" pitchFamily="34" charset="0"/>
          </a:endParaRPr>
        </a:p>
      </dgm:t>
    </dgm:pt>
    <dgm:pt modelId="{3AFD2F83-E649-4C97-8F79-C9000CEDEFD0}" type="parTrans" cxnId="{2F62A7DC-C85C-4363-BB28-6EB774D0E04A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92FFE-8F5B-4195-96C5-8719851ED5ED}" type="sibTrans" cxnId="{2F62A7DC-C85C-4363-BB28-6EB774D0E04A}">
      <dgm:prSet/>
      <dgm:spPr/>
      <dgm:t>
        <a:bodyPr/>
        <a:lstStyle/>
        <a:p>
          <a:endParaRPr lang="en-IN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FAC9D-3A09-426C-B7E4-C379C082E9B0}" type="pres">
      <dgm:prSet presAssocID="{CED1702F-408B-482C-9D28-75EEE550F7C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AF43E2B-BCD4-432C-ACAC-194E91B5D3A6}" type="pres">
      <dgm:prSet presAssocID="{4774852B-7890-4EC3-8461-3F34AA146CF1}" presName="compNode" presStyleCnt="0"/>
      <dgm:spPr/>
      <dgm:t>
        <a:bodyPr/>
        <a:lstStyle/>
        <a:p>
          <a:endParaRPr lang="en-IN"/>
        </a:p>
      </dgm:t>
    </dgm:pt>
    <dgm:pt modelId="{9C12C3B5-D2A8-4BFA-A6B5-37E98CB3124E}" type="pres">
      <dgm:prSet presAssocID="{4774852B-7890-4EC3-8461-3F34AA146CF1}" presName="aNode" presStyleLbl="bgShp" presStyleIdx="0" presStyleCnt="3"/>
      <dgm:spPr/>
      <dgm:t>
        <a:bodyPr/>
        <a:lstStyle/>
        <a:p>
          <a:endParaRPr lang="en-IN"/>
        </a:p>
      </dgm:t>
    </dgm:pt>
    <dgm:pt modelId="{A01897AD-75D2-4584-B54B-66F8A9E98581}" type="pres">
      <dgm:prSet presAssocID="{4774852B-7890-4EC3-8461-3F34AA146CF1}" presName="textNode" presStyleLbl="bgShp" presStyleIdx="0" presStyleCnt="3"/>
      <dgm:spPr/>
      <dgm:t>
        <a:bodyPr/>
        <a:lstStyle/>
        <a:p>
          <a:endParaRPr lang="en-IN"/>
        </a:p>
      </dgm:t>
    </dgm:pt>
    <dgm:pt modelId="{0A268DAD-6F86-4FEA-9BE9-F3130C37F2AD}" type="pres">
      <dgm:prSet presAssocID="{4774852B-7890-4EC3-8461-3F34AA146CF1}" presName="compChildNode" presStyleCnt="0"/>
      <dgm:spPr/>
      <dgm:t>
        <a:bodyPr/>
        <a:lstStyle/>
        <a:p>
          <a:endParaRPr lang="en-IN"/>
        </a:p>
      </dgm:t>
    </dgm:pt>
    <dgm:pt modelId="{0367DC07-1F5E-4352-BE47-AE15DA5E55F2}" type="pres">
      <dgm:prSet presAssocID="{4774852B-7890-4EC3-8461-3F34AA146CF1}" presName="theInnerList" presStyleCnt="0"/>
      <dgm:spPr/>
      <dgm:t>
        <a:bodyPr/>
        <a:lstStyle/>
        <a:p>
          <a:endParaRPr lang="en-IN"/>
        </a:p>
      </dgm:t>
    </dgm:pt>
    <dgm:pt modelId="{E988AAC2-3E7C-4C2B-B213-AA95C304758F}" type="pres">
      <dgm:prSet presAssocID="{5C71B4A4-93C7-4C29-970C-B0C34E9AE4EE}" presName="childNode" presStyleLbl="node1" presStyleIdx="0" presStyleCnt="5" custLinFactY="-4751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94F46B-6CE6-40A9-A74D-53860CAD30DC}" type="pres">
      <dgm:prSet presAssocID="{5C71B4A4-93C7-4C29-970C-B0C34E9AE4EE}" presName="aSpace2" presStyleCnt="0"/>
      <dgm:spPr/>
      <dgm:t>
        <a:bodyPr/>
        <a:lstStyle/>
        <a:p>
          <a:endParaRPr lang="en-IN"/>
        </a:p>
      </dgm:t>
    </dgm:pt>
    <dgm:pt modelId="{422B5C80-10D6-4E65-9FD4-88768BF3DA45}" type="pres">
      <dgm:prSet presAssocID="{F5A489BE-78A4-490F-BBAC-50FA401ACD11}" presName="childNode" presStyleLbl="node1" presStyleIdx="1" presStyleCnt="5" custLinFactY="-13035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3E9A45-D12F-4E93-A89C-CCE4855C116A}" type="pres">
      <dgm:prSet presAssocID="{4774852B-7890-4EC3-8461-3F34AA146CF1}" presName="aSpace" presStyleCnt="0"/>
      <dgm:spPr/>
      <dgm:t>
        <a:bodyPr/>
        <a:lstStyle/>
        <a:p>
          <a:endParaRPr lang="en-IN"/>
        </a:p>
      </dgm:t>
    </dgm:pt>
    <dgm:pt modelId="{F2C9B1CB-697C-4070-806F-54B2E595B5B1}" type="pres">
      <dgm:prSet presAssocID="{CE63BEC8-8CD5-4E4E-AF3E-AD86A25B18DE}" presName="compNode" presStyleCnt="0"/>
      <dgm:spPr/>
      <dgm:t>
        <a:bodyPr/>
        <a:lstStyle/>
        <a:p>
          <a:endParaRPr lang="en-IN"/>
        </a:p>
      </dgm:t>
    </dgm:pt>
    <dgm:pt modelId="{3C5EA146-FC2D-424A-BFBA-21D825619C16}" type="pres">
      <dgm:prSet presAssocID="{CE63BEC8-8CD5-4E4E-AF3E-AD86A25B18DE}" presName="aNode" presStyleLbl="bgShp" presStyleIdx="1" presStyleCnt="3"/>
      <dgm:spPr/>
      <dgm:t>
        <a:bodyPr/>
        <a:lstStyle/>
        <a:p>
          <a:endParaRPr lang="en-IN"/>
        </a:p>
      </dgm:t>
    </dgm:pt>
    <dgm:pt modelId="{36CEA9EE-EB96-49D0-AF10-4CB6A29B90D6}" type="pres">
      <dgm:prSet presAssocID="{CE63BEC8-8CD5-4E4E-AF3E-AD86A25B18DE}" presName="textNode" presStyleLbl="bgShp" presStyleIdx="1" presStyleCnt="3"/>
      <dgm:spPr/>
      <dgm:t>
        <a:bodyPr/>
        <a:lstStyle/>
        <a:p>
          <a:endParaRPr lang="en-IN"/>
        </a:p>
      </dgm:t>
    </dgm:pt>
    <dgm:pt modelId="{722A7CEB-9F5A-4AEF-9BE6-8222A611E75F}" type="pres">
      <dgm:prSet presAssocID="{CE63BEC8-8CD5-4E4E-AF3E-AD86A25B18DE}" presName="compChildNode" presStyleCnt="0"/>
      <dgm:spPr/>
      <dgm:t>
        <a:bodyPr/>
        <a:lstStyle/>
        <a:p>
          <a:endParaRPr lang="en-IN"/>
        </a:p>
      </dgm:t>
    </dgm:pt>
    <dgm:pt modelId="{75B873C2-A40F-46E9-B3CD-CF3A94BDA1F3}" type="pres">
      <dgm:prSet presAssocID="{CE63BEC8-8CD5-4E4E-AF3E-AD86A25B18DE}" presName="theInnerList" presStyleCnt="0"/>
      <dgm:spPr/>
      <dgm:t>
        <a:bodyPr/>
        <a:lstStyle/>
        <a:p>
          <a:endParaRPr lang="en-IN"/>
        </a:p>
      </dgm:t>
    </dgm:pt>
    <dgm:pt modelId="{E4BDDE91-CD0E-410C-9801-C5FCB13F9951}" type="pres">
      <dgm:prSet presAssocID="{5BF03D62-C9E3-4DD4-A141-838CFDE51CA0}" presName="childNode" presStyleLbl="node1" presStyleIdx="2" presStyleCnt="5" custScaleY="46102" custLinFactNeighborX="79" custLinFactNeighborY="-362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669FDA-D81B-466B-85C9-4BB5DC423ED8}" type="pres">
      <dgm:prSet presAssocID="{CE63BEC8-8CD5-4E4E-AF3E-AD86A25B18DE}" presName="aSpace" presStyleCnt="0"/>
      <dgm:spPr/>
      <dgm:t>
        <a:bodyPr/>
        <a:lstStyle/>
        <a:p>
          <a:endParaRPr lang="en-IN"/>
        </a:p>
      </dgm:t>
    </dgm:pt>
    <dgm:pt modelId="{6E824791-E70F-47D7-9A18-487F6D46408A}" type="pres">
      <dgm:prSet presAssocID="{8A475BBE-AD4A-4BDA-B8A2-282B8D94C604}" presName="compNode" presStyleCnt="0"/>
      <dgm:spPr/>
      <dgm:t>
        <a:bodyPr/>
        <a:lstStyle/>
        <a:p>
          <a:endParaRPr lang="en-IN"/>
        </a:p>
      </dgm:t>
    </dgm:pt>
    <dgm:pt modelId="{484EE6A0-D66F-4F16-9BC7-57CD37B1AC7B}" type="pres">
      <dgm:prSet presAssocID="{8A475BBE-AD4A-4BDA-B8A2-282B8D94C604}" presName="aNode" presStyleLbl="bgShp" presStyleIdx="2" presStyleCnt="3"/>
      <dgm:spPr/>
      <dgm:t>
        <a:bodyPr/>
        <a:lstStyle/>
        <a:p>
          <a:endParaRPr lang="en-IN"/>
        </a:p>
      </dgm:t>
    </dgm:pt>
    <dgm:pt modelId="{74EAE9A1-59A8-4608-91E2-DB5ED06C1FEC}" type="pres">
      <dgm:prSet presAssocID="{8A475BBE-AD4A-4BDA-B8A2-282B8D94C604}" presName="textNode" presStyleLbl="bgShp" presStyleIdx="2" presStyleCnt="3"/>
      <dgm:spPr/>
      <dgm:t>
        <a:bodyPr/>
        <a:lstStyle/>
        <a:p>
          <a:endParaRPr lang="en-IN"/>
        </a:p>
      </dgm:t>
    </dgm:pt>
    <dgm:pt modelId="{A56C1654-E9DE-4FEC-9FCA-0CE2DD73183C}" type="pres">
      <dgm:prSet presAssocID="{8A475BBE-AD4A-4BDA-B8A2-282B8D94C604}" presName="compChildNode" presStyleCnt="0"/>
      <dgm:spPr/>
      <dgm:t>
        <a:bodyPr/>
        <a:lstStyle/>
        <a:p>
          <a:endParaRPr lang="en-IN"/>
        </a:p>
      </dgm:t>
    </dgm:pt>
    <dgm:pt modelId="{EF705DA7-1737-4726-B33B-5A3CBC9E972E}" type="pres">
      <dgm:prSet presAssocID="{8A475BBE-AD4A-4BDA-B8A2-282B8D94C604}" presName="theInnerList" presStyleCnt="0"/>
      <dgm:spPr/>
      <dgm:t>
        <a:bodyPr/>
        <a:lstStyle/>
        <a:p>
          <a:endParaRPr lang="en-IN"/>
        </a:p>
      </dgm:t>
    </dgm:pt>
    <dgm:pt modelId="{E4BB8CE7-2616-4B28-B871-472840385612}" type="pres">
      <dgm:prSet presAssocID="{F569F881-A3EE-43B8-A7A3-E83E261CC4C2}" presName="childNode" presStyleLbl="node1" presStyleIdx="3" presStyleCnt="5" custLinFactY="-4751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F4EF1F-B411-4C70-9961-1C7B722E2E3C}" type="pres">
      <dgm:prSet presAssocID="{F569F881-A3EE-43B8-A7A3-E83E261CC4C2}" presName="aSpace2" presStyleCnt="0"/>
      <dgm:spPr/>
      <dgm:t>
        <a:bodyPr/>
        <a:lstStyle/>
        <a:p>
          <a:endParaRPr lang="en-IN"/>
        </a:p>
      </dgm:t>
    </dgm:pt>
    <dgm:pt modelId="{48B8EB57-EECE-4564-85ED-B3D2B63BBA70}" type="pres">
      <dgm:prSet presAssocID="{4FC5FCD3-A3DC-4EFC-AED9-84075E96FD91}" presName="childNode" presStyleLbl="node1" presStyleIdx="4" presStyleCnt="5" custLinFactY="-13035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5259307-F21C-4BB2-B607-5F672E2D0FEE}" type="presOf" srcId="{5C71B4A4-93C7-4C29-970C-B0C34E9AE4EE}" destId="{E988AAC2-3E7C-4C2B-B213-AA95C304758F}" srcOrd="0" destOrd="0" presId="urn:microsoft.com/office/officeart/2005/8/layout/lProcess2"/>
    <dgm:cxn modelId="{E3FBDA35-2239-40D9-893C-B1BC2DBDE501}" srcId="{8A475BBE-AD4A-4BDA-B8A2-282B8D94C604}" destId="{F569F881-A3EE-43B8-A7A3-E83E261CC4C2}" srcOrd="0" destOrd="0" parTransId="{EDB24E30-C4DE-4765-B7B9-5E052BDA944E}" sibTransId="{4ACDCE84-8E64-4CDB-BEEF-C41087044F5C}"/>
    <dgm:cxn modelId="{11F35725-CDBA-469F-A0CC-425C4579940F}" type="presOf" srcId="{5BF03D62-C9E3-4DD4-A141-838CFDE51CA0}" destId="{E4BDDE91-CD0E-410C-9801-C5FCB13F9951}" srcOrd="0" destOrd="0" presId="urn:microsoft.com/office/officeart/2005/8/layout/lProcess2"/>
    <dgm:cxn modelId="{F236F6A7-98BA-4740-97E9-A823585795BB}" type="presOf" srcId="{8A475BBE-AD4A-4BDA-B8A2-282B8D94C604}" destId="{74EAE9A1-59A8-4608-91E2-DB5ED06C1FEC}" srcOrd="1" destOrd="0" presId="urn:microsoft.com/office/officeart/2005/8/layout/lProcess2"/>
    <dgm:cxn modelId="{9A2AF46E-910E-487A-B87F-9BF14FC33C34}" srcId="{CED1702F-408B-482C-9D28-75EEE550F7C6}" destId="{CE63BEC8-8CD5-4E4E-AF3E-AD86A25B18DE}" srcOrd="1" destOrd="0" parTransId="{85AAA22F-DF7F-43E2-9803-A5CC8FC46249}" sibTransId="{FC74120E-757B-4125-BB6D-7F5099B8B860}"/>
    <dgm:cxn modelId="{38718976-2AA4-4530-B832-6746CFDCD1DD}" srcId="{4774852B-7890-4EC3-8461-3F34AA146CF1}" destId="{F5A489BE-78A4-490F-BBAC-50FA401ACD11}" srcOrd="1" destOrd="0" parTransId="{BF543DF6-660A-4E87-80F9-1BB0B99564F3}" sibTransId="{00F0EE23-0199-489B-9856-03912E77EFF4}"/>
    <dgm:cxn modelId="{834CF6E4-916B-4559-956D-2B3CE9EF083D}" type="presOf" srcId="{4FC5FCD3-A3DC-4EFC-AED9-84075E96FD91}" destId="{48B8EB57-EECE-4564-85ED-B3D2B63BBA70}" srcOrd="0" destOrd="0" presId="urn:microsoft.com/office/officeart/2005/8/layout/lProcess2"/>
    <dgm:cxn modelId="{066D416E-F0C2-4521-A42E-BA217464607E}" type="presOf" srcId="{CE63BEC8-8CD5-4E4E-AF3E-AD86A25B18DE}" destId="{36CEA9EE-EB96-49D0-AF10-4CB6A29B90D6}" srcOrd="1" destOrd="0" presId="urn:microsoft.com/office/officeart/2005/8/layout/lProcess2"/>
    <dgm:cxn modelId="{20A8B58F-7866-4C07-8B49-DF7DDB4EAF1F}" type="presOf" srcId="{CED1702F-408B-482C-9D28-75EEE550F7C6}" destId="{41BFAC9D-3A09-426C-B7E4-C379C082E9B0}" srcOrd="0" destOrd="0" presId="urn:microsoft.com/office/officeart/2005/8/layout/lProcess2"/>
    <dgm:cxn modelId="{DAB95757-8087-4846-83AD-2BBDA0302118}" type="presOf" srcId="{4774852B-7890-4EC3-8461-3F34AA146CF1}" destId="{A01897AD-75D2-4584-B54B-66F8A9E98581}" srcOrd="1" destOrd="0" presId="urn:microsoft.com/office/officeart/2005/8/layout/lProcess2"/>
    <dgm:cxn modelId="{393A8024-F782-4C3E-8B68-79E6A828C506}" srcId="{CE63BEC8-8CD5-4E4E-AF3E-AD86A25B18DE}" destId="{5BF03D62-C9E3-4DD4-A141-838CFDE51CA0}" srcOrd="0" destOrd="0" parTransId="{F02651A1-A781-4A65-AABC-EEAD83DD0E07}" sibTransId="{C63FDD8E-1549-4257-9D3A-28D72750503B}"/>
    <dgm:cxn modelId="{07847359-060F-4C0D-BEE3-365017254035}" type="presOf" srcId="{8A475BBE-AD4A-4BDA-B8A2-282B8D94C604}" destId="{484EE6A0-D66F-4F16-9BC7-57CD37B1AC7B}" srcOrd="0" destOrd="0" presId="urn:microsoft.com/office/officeart/2005/8/layout/lProcess2"/>
    <dgm:cxn modelId="{2F62A7DC-C85C-4363-BB28-6EB774D0E04A}" srcId="{8A475BBE-AD4A-4BDA-B8A2-282B8D94C604}" destId="{4FC5FCD3-A3DC-4EFC-AED9-84075E96FD91}" srcOrd="1" destOrd="0" parTransId="{3AFD2F83-E649-4C97-8F79-C9000CEDEFD0}" sibTransId="{EDA92FFE-8F5B-4195-96C5-8719851ED5ED}"/>
    <dgm:cxn modelId="{C324C24B-8297-47AA-BABB-912C969D86C2}" type="presOf" srcId="{F5A489BE-78A4-490F-BBAC-50FA401ACD11}" destId="{422B5C80-10D6-4E65-9FD4-88768BF3DA45}" srcOrd="0" destOrd="0" presId="urn:microsoft.com/office/officeart/2005/8/layout/lProcess2"/>
    <dgm:cxn modelId="{76451FCF-1419-44C6-9997-BBC57F10EC29}" srcId="{4774852B-7890-4EC3-8461-3F34AA146CF1}" destId="{5C71B4A4-93C7-4C29-970C-B0C34E9AE4EE}" srcOrd="0" destOrd="0" parTransId="{6DB4D1D2-0731-4AA4-814B-5689B8DDD954}" sibTransId="{A5496BE1-80E8-4119-B8F4-7091FDCF895D}"/>
    <dgm:cxn modelId="{9DE1C0DB-551E-4E62-87E7-8741D02968C4}" srcId="{CED1702F-408B-482C-9D28-75EEE550F7C6}" destId="{8A475BBE-AD4A-4BDA-B8A2-282B8D94C604}" srcOrd="2" destOrd="0" parTransId="{17D06F1E-1FAA-4EBD-B927-0E4601070C3B}" sibTransId="{C78DA826-302A-41E0-AE51-E173859AC784}"/>
    <dgm:cxn modelId="{1EDC9F93-F6D6-4014-9821-19D625FEF405}" type="presOf" srcId="{F569F881-A3EE-43B8-A7A3-E83E261CC4C2}" destId="{E4BB8CE7-2616-4B28-B871-472840385612}" srcOrd="0" destOrd="0" presId="urn:microsoft.com/office/officeart/2005/8/layout/lProcess2"/>
    <dgm:cxn modelId="{D8870119-1168-46C0-A4CC-459508B1D9B9}" type="presOf" srcId="{CE63BEC8-8CD5-4E4E-AF3E-AD86A25B18DE}" destId="{3C5EA146-FC2D-424A-BFBA-21D825619C16}" srcOrd="0" destOrd="0" presId="urn:microsoft.com/office/officeart/2005/8/layout/lProcess2"/>
    <dgm:cxn modelId="{1909CF66-200E-4700-A5B9-E2CDD29F9576}" type="presOf" srcId="{4774852B-7890-4EC3-8461-3F34AA146CF1}" destId="{9C12C3B5-D2A8-4BFA-A6B5-37E98CB3124E}" srcOrd="0" destOrd="0" presId="urn:microsoft.com/office/officeart/2005/8/layout/lProcess2"/>
    <dgm:cxn modelId="{EB66E376-91A5-4DE9-B61B-350FF41F4A7E}" srcId="{CED1702F-408B-482C-9D28-75EEE550F7C6}" destId="{4774852B-7890-4EC3-8461-3F34AA146CF1}" srcOrd="0" destOrd="0" parTransId="{7F0F0293-F4D7-4D54-8B23-FF3ED14676B4}" sibTransId="{9A9EF0B0-F51A-4753-BEC1-4F2BF9EC28D3}"/>
    <dgm:cxn modelId="{F4D79DCB-7049-4A3F-B4CB-003E7BC8C709}" type="presParOf" srcId="{41BFAC9D-3A09-426C-B7E4-C379C082E9B0}" destId="{FAF43E2B-BCD4-432C-ACAC-194E91B5D3A6}" srcOrd="0" destOrd="0" presId="urn:microsoft.com/office/officeart/2005/8/layout/lProcess2"/>
    <dgm:cxn modelId="{70C66942-E422-469C-8779-2D9E8417A2A4}" type="presParOf" srcId="{FAF43E2B-BCD4-432C-ACAC-194E91B5D3A6}" destId="{9C12C3B5-D2A8-4BFA-A6B5-37E98CB3124E}" srcOrd="0" destOrd="0" presId="urn:microsoft.com/office/officeart/2005/8/layout/lProcess2"/>
    <dgm:cxn modelId="{3DA9D0AC-F92A-499A-866B-6FDD7A8AAEC2}" type="presParOf" srcId="{FAF43E2B-BCD4-432C-ACAC-194E91B5D3A6}" destId="{A01897AD-75D2-4584-B54B-66F8A9E98581}" srcOrd="1" destOrd="0" presId="urn:microsoft.com/office/officeart/2005/8/layout/lProcess2"/>
    <dgm:cxn modelId="{D94D42C7-40BB-4154-B815-6A9F8ED77BB4}" type="presParOf" srcId="{FAF43E2B-BCD4-432C-ACAC-194E91B5D3A6}" destId="{0A268DAD-6F86-4FEA-9BE9-F3130C37F2AD}" srcOrd="2" destOrd="0" presId="urn:microsoft.com/office/officeart/2005/8/layout/lProcess2"/>
    <dgm:cxn modelId="{1EBA56B6-A846-4523-A485-ACB9A657B32A}" type="presParOf" srcId="{0A268DAD-6F86-4FEA-9BE9-F3130C37F2AD}" destId="{0367DC07-1F5E-4352-BE47-AE15DA5E55F2}" srcOrd="0" destOrd="0" presId="urn:microsoft.com/office/officeart/2005/8/layout/lProcess2"/>
    <dgm:cxn modelId="{571C66B5-DA1F-4CAB-B26F-D328A43E0403}" type="presParOf" srcId="{0367DC07-1F5E-4352-BE47-AE15DA5E55F2}" destId="{E988AAC2-3E7C-4C2B-B213-AA95C304758F}" srcOrd="0" destOrd="0" presId="urn:microsoft.com/office/officeart/2005/8/layout/lProcess2"/>
    <dgm:cxn modelId="{493D39FB-FBD7-4334-AC7B-F837E90D4455}" type="presParOf" srcId="{0367DC07-1F5E-4352-BE47-AE15DA5E55F2}" destId="{F294F46B-6CE6-40A9-A74D-53860CAD30DC}" srcOrd="1" destOrd="0" presId="urn:microsoft.com/office/officeart/2005/8/layout/lProcess2"/>
    <dgm:cxn modelId="{868D9276-1184-42CA-AA5D-545AE7302E81}" type="presParOf" srcId="{0367DC07-1F5E-4352-BE47-AE15DA5E55F2}" destId="{422B5C80-10D6-4E65-9FD4-88768BF3DA45}" srcOrd="2" destOrd="0" presId="urn:microsoft.com/office/officeart/2005/8/layout/lProcess2"/>
    <dgm:cxn modelId="{14FAD6E5-EC81-4845-A5B7-AAE5924E4114}" type="presParOf" srcId="{41BFAC9D-3A09-426C-B7E4-C379C082E9B0}" destId="{483E9A45-D12F-4E93-A89C-CCE4855C116A}" srcOrd="1" destOrd="0" presId="urn:microsoft.com/office/officeart/2005/8/layout/lProcess2"/>
    <dgm:cxn modelId="{D48E16E1-6924-4EEF-B35F-4EC796259008}" type="presParOf" srcId="{41BFAC9D-3A09-426C-B7E4-C379C082E9B0}" destId="{F2C9B1CB-697C-4070-806F-54B2E595B5B1}" srcOrd="2" destOrd="0" presId="urn:microsoft.com/office/officeart/2005/8/layout/lProcess2"/>
    <dgm:cxn modelId="{D7A2E3C9-5259-498E-A00A-3F6F6F854F5E}" type="presParOf" srcId="{F2C9B1CB-697C-4070-806F-54B2E595B5B1}" destId="{3C5EA146-FC2D-424A-BFBA-21D825619C16}" srcOrd="0" destOrd="0" presId="urn:microsoft.com/office/officeart/2005/8/layout/lProcess2"/>
    <dgm:cxn modelId="{FBE2AD56-549E-4B0F-A098-1DA833FD7136}" type="presParOf" srcId="{F2C9B1CB-697C-4070-806F-54B2E595B5B1}" destId="{36CEA9EE-EB96-49D0-AF10-4CB6A29B90D6}" srcOrd="1" destOrd="0" presId="urn:microsoft.com/office/officeart/2005/8/layout/lProcess2"/>
    <dgm:cxn modelId="{87458028-23A3-4B7B-9AFD-3EA57CF6F47B}" type="presParOf" srcId="{F2C9B1CB-697C-4070-806F-54B2E595B5B1}" destId="{722A7CEB-9F5A-4AEF-9BE6-8222A611E75F}" srcOrd="2" destOrd="0" presId="urn:microsoft.com/office/officeart/2005/8/layout/lProcess2"/>
    <dgm:cxn modelId="{A86F037A-EC78-48B6-BDB8-5A4AD6BB3B75}" type="presParOf" srcId="{722A7CEB-9F5A-4AEF-9BE6-8222A611E75F}" destId="{75B873C2-A40F-46E9-B3CD-CF3A94BDA1F3}" srcOrd="0" destOrd="0" presId="urn:microsoft.com/office/officeart/2005/8/layout/lProcess2"/>
    <dgm:cxn modelId="{9533BCE1-C335-4929-8296-BEFB71BC9F9C}" type="presParOf" srcId="{75B873C2-A40F-46E9-B3CD-CF3A94BDA1F3}" destId="{E4BDDE91-CD0E-410C-9801-C5FCB13F9951}" srcOrd="0" destOrd="0" presId="urn:microsoft.com/office/officeart/2005/8/layout/lProcess2"/>
    <dgm:cxn modelId="{51F4CE99-B8C7-400C-B151-FF00589F1DAC}" type="presParOf" srcId="{41BFAC9D-3A09-426C-B7E4-C379C082E9B0}" destId="{B6669FDA-D81B-466B-85C9-4BB5DC423ED8}" srcOrd="3" destOrd="0" presId="urn:microsoft.com/office/officeart/2005/8/layout/lProcess2"/>
    <dgm:cxn modelId="{DAF8150D-17D1-4057-B8CA-313B00BBA333}" type="presParOf" srcId="{41BFAC9D-3A09-426C-B7E4-C379C082E9B0}" destId="{6E824791-E70F-47D7-9A18-487F6D46408A}" srcOrd="4" destOrd="0" presId="urn:microsoft.com/office/officeart/2005/8/layout/lProcess2"/>
    <dgm:cxn modelId="{FD18C216-1C29-4C29-9F44-5F6367D45DF5}" type="presParOf" srcId="{6E824791-E70F-47D7-9A18-487F6D46408A}" destId="{484EE6A0-D66F-4F16-9BC7-57CD37B1AC7B}" srcOrd="0" destOrd="0" presId="urn:microsoft.com/office/officeart/2005/8/layout/lProcess2"/>
    <dgm:cxn modelId="{04A3F185-B417-4AB6-BB76-7668BE4AE4BD}" type="presParOf" srcId="{6E824791-E70F-47D7-9A18-487F6D46408A}" destId="{74EAE9A1-59A8-4608-91E2-DB5ED06C1FEC}" srcOrd="1" destOrd="0" presId="urn:microsoft.com/office/officeart/2005/8/layout/lProcess2"/>
    <dgm:cxn modelId="{093F3BA1-9B1D-45E7-A989-1C0D92400032}" type="presParOf" srcId="{6E824791-E70F-47D7-9A18-487F6D46408A}" destId="{A56C1654-E9DE-4FEC-9FCA-0CE2DD73183C}" srcOrd="2" destOrd="0" presId="urn:microsoft.com/office/officeart/2005/8/layout/lProcess2"/>
    <dgm:cxn modelId="{704406B6-2BB2-4D38-BC46-1494D5D5FFB4}" type="presParOf" srcId="{A56C1654-E9DE-4FEC-9FCA-0CE2DD73183C}" destId="{EF705DA7-1737-4726-B33B-5A3CBC9E972E}" srcOrd="0" destOrd="0" presId="urn:microsoft.com/office/officeart/2005/8/layout/lProcess2"/>
    <dgm:cxn modelId="{B2D156A5-FC74-406B-A3AA-9BC384F3A3CF}" type="presParOf" srcId="{EF705DA7-1737-4726-B33B-5A3CBC9E972E}" destId="{E4BB8CE7-2616-4B28-B871-472840385612}" srcOrd="0" destOrd="0" presId="urn:microsoft.com/office/officeart/2005/8/layout/lProcess2"/>
    <dgm:cxn modelId="{36494BBD-2AAE-4B1E-8F8F-4BAC5E6B6A31}" type="presParOf" srcId="{EF705DA7-1737-4726-B33B-5A3CBC9E972E}" destId="{25F4EF1F-B411-4C70-9961-1C7B722E2E3C}" srcOrd="1" destOrd="0" presId="urn:microsoft.com/office/officeart/2005/8/layout/lProcess2"/>
    <dgm:cxn modelId="{198D0928-E542-4A34-B0BF-C920D18CF660}" type="presParOf" srcId="{EF705DA7-1737-4726-B33B-5A3CBC9E972E}" destId="{48B8EB57-EECE-4564-85ED-B3D2B63BBA7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2C3B5-D2A8-4BFA-A6B5-37E98CB3124E}">
      <dsp:nvSpPr>
        <dsp:cNvPr id="0" name=""/>
        <dsp:cNvSpPr/>
      </dsp:nvSpPr>
      <dsp:spPr>
        <a:xfrm>
          <a:off x="1089" y="0"/>
          <a:ext cx="2832625" cy="457200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Stand alone cooling</a:t>
          </a:r>
          <a:endParaRPr lang="en-IN" sz="2000" b="1" kern="1200" dirty="0">
            <a:latin typeface="+mj-lt"/>
            <a:cs typeface="Arial" panose="020B0604020202020204" pitchFamily="34" charset="0"/>
          </a:endParaRPr>
        </a:p>
      </dsp:txBody>
      <dsp:txXfrm>
        <a:off x="1089" y="0"/>
        <a:ext cx="2832625" cy="1371600"/>
      </dsp:txXfrm>
    </dsp:sp>
    <dsp:sp modelId="{E988AAC2-3E7C-4C2B-B213-AA95C304758F}">
      <dsp:nvSpPr>
        <dsp:cNvPr id="0" name=""/>
        <dsp:cNvSpPr/>
      </dsp:nvSpPr>
      <dsp:spPr>
        <a:xfrm>
          <a:off x="284351" y="1095365"/>
          <a:ext cx="2266100" cy="13785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7CC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  <a:cs typeface="Arial" panose="020B0604020202020204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Indirect Evaporative Cooling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(IEC)</a:t>
          </a:r>
          <a:endParaRPr lang="en-IN" sz="1400" b="0" kern="1200" dirty="0">
            <a:latin typeface="+mj-lt"/>
            <a:cs typeface="Arial" panose="020B0604020202020204" pitchFamily="34" charset="0"/>
          </a:endParaRPr>
        </a:p>
      </dsp:txBody>
      <dsp:txXfrm>
        <a:off x="324726" y="1135740"/>
        <a:ext cx="2185350" cy="1297770"/>
      </dsp:txXfrm>
    </dsp:sp>
    <dsp:sp modelId="{422B5C80-10D6-4E65-9FD4-88768BF3DA45}">
      <dsp:nvSpPr>
        <dsp:cNvPr id="0" name=""/>
        <dsp:cNvSpPr/>
      </dsp:nvSpPr>
      <dsp:spPr>
        <a:xfrm>
          <a:off x="284351" y="2571769"/>
          <a:ext cx="2266100" cy="13785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7CC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Indirect Direct Evaporative Cooling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(IDEC)</a:t>
          </a:r>
          <a:endParaRPr lang="en-IN" sz="1400" b="0" kern="1200" dirty="0">
            <a:latin typeface="+mj-lt"/>
            <a:cs typeface="Arial" panose="020B0604020202020204" pitchFamily="34" charset="0"/>
          </a:endParaRPr>
        </a:p>
      </dsp:txBody>
      <dsp:txXfrm>
        <a:off x="324726" y="2612144"/>
        <a:ext cx="2185350" cy="1297770"/>
      </dsp:txXfrm>
    </dsp:sp>
    <dsp:sp modelId="{3C5EA146-FC2D-424A-BFBA-21D825619C16}">
      <dsp:nvSpPr>
        <dsp:cNvPr id="0" name=""/>
        <dsp:cNvSpPr/>
      </dsp:nvSpPr>
      <dsp:spPr>
        <a:xfrm>
          <a:off x="3046161" y="0"/>
          <a:ext cx="2832625" cy="4572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Pre cooling of fresh air</a:t>
          </a:r>
          <a:endParaRPr lang="en-IN" sz="2000" b="1" kern="1200" dirty="0">
            <a:latin typeface="+mj-lt"/>
            <a:cs typeface="Arial" panose="020B0604020202020204" pitchFamily="34" charset="0"/>
          </a:endParaRPr>
        </a:p>
      </dsp:txBody>
      <dsp:txXfrm>
        <a:off x="3046161" y="0"/>
        <a:ext cx="2832625" cy="1371600"/>
      </dsp:txXfrm>
    </dsp:sp>
    <dsp:sp modelId="{E4BDDE91-CD0E-410C-9801-C5FCB13F9951}">
      <dsp:nvSpPr>
        <dsp:cNvPr id="0" name=""/>
        <dsp:cNvSpPr/>
      </dsp:nvSpPr>
      <dsp:spPr>
        <a:xfrm>
          <a:off x="3331214" y="1095371"/>
          <a:ext cx="2266100" cy="137005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7CC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Pre-cooling of fresh air using fresh air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(TFAs)</a:t>
          </a:r>
        </a:p>
      </dsp:txBody>
      <dsp:txXfrm>
        <a:off x="3371342" y="1135499"/>
        <a:ext cx="2185844" cy="1289803"/>
      </dsp:txXfrm>
    </dsp:sp>
    <dsp:sp modelId="{484EE6A0-D66F-4F16-9BC7-57CD37B1AC7B}">
      <dsp:nvSpPr>
        <dsp:cNvPr id="0" name=""/>
        <dsp:cNvSpPr/>
      </dsp:nvSpPr>
      <dsp:spPr>
        <a:xfrm>
          <a:off x="6091233" y="0"/>
          <a:ext cx="2832625" cy="45720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Hybrid Air-Conditioning</a:t>
          </a:r>
          <a:endParaRPr lang="en-IN" sz="2000" b="1" kern="1200" dirty="0">
            <a:latin typeface="+mj-lt"/>
            <a:cs typeface="Arial" panose="020B0604020202020204" pitchFamily="34" charset="0"/>
          </a:endParaRPr>
        </a:p>
      </dsp:txBody>
      <dsp:txXfrm>
        <a:off x="6091233" y="0"/>
        <a:ext cx="2832625" cy="1371600"/>
      </dsp:txXfrm>
    </dsp:sp>
    <dsp:sp modelId="{E4BB8CE7-2616-4B28-B871-472840385612}">
      <dsp:nvSpPr>
        <dsp:cNvPr id="0" name=""/>
        <dsp:cNvSpPr/>
      </dsp:nvSpPr>
      <dsp:spPr>
        <a:xfrm>
          <a:off x="6374495" y="1095365"/>
          <a:ext cx="2266100" cy="13785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7CC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Hybrid air-conditioning with recirculation of air</a:t>
          </a:r>
          <a:endParaRPr lang="en-IN" sz="1400" b="0" kern="1200" dirty="0">
            <a:latin typeface="+mj-lt"/>
            <a:cs typeface="Arial" panose="020B0604020202020204" pitchFamily="34" charset="0"/>
          </a:endParaRPr>
        </a:p>
      </dsp:txBody>
      <dsp:txXfrm>
        <a:off x="6414870" y="1135740"/>
        <a:ext cx="2185350" cy="1297770"/>
      </dsp:txXfrm>
    </dsp:sp>
    <dsp:sp modelId="{48B8EB57-EECE-4564-85ED-B3D2B63BBA70}">
      <dsp:nvSpPr>
        <dsp:cNvPr id="0" name=""/>
        <dsp:cNvSpPr/>
      </dsp:nvSpPr>
      <dsp:spPr>
        <a:xfrm>
          <a:off x="6374495" y="2571769"/>
          <a:ext cx="2266100" cy="137852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7CC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j-lt"/>
              <a:cs typeface="Arial" panose="020B0604020202020204" pitchFamily="34" charset="0"/>
            </a:rPr>
            <a:t>Hybrid air-conditioning for once through applications</a:t>
          </a:r>
          <a:endParaRPr lang="en-IN" sz="1400" b="0" kern="1200" dirty="0">
            <a:latin typeface="+mj-lt"/>
            <a:cs typeface="Arial" panose="020B0604020202020204" pitchFamily="34" charset="0"/>
          </a:endParaRPr>
        </a:p>
      </dsp:txBody>
      <dsp:txXfrm>
        <a:off x="6414870" y="2612144"/>
        <a:ext cx="2185350" cy="129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45" cy="511649"/>
          </a:xfrm>
          <a:prstGeom prst="rect">
            <a:avLst/>
          </a:prstGeom>
        </p:spPr>
        <p:txBody>
          <a:bodyPr vert="horz" lIns="94791" tIns="47396" rIns="94791" bIns="47396" rtlCol="0"/>
          <a:lstStyle>
            <a:lvl1pPr algn="l">
              <a:defRPr sz="1200">
                <a:latin typeface="Myriad Pro" pitchFamily="34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62" y="0"/>
            <a:ext cx="3079144" cy="511649"/>
          </a:xfrm>
          <a:prstGeom prst="rect">
            <a:avLst/>
          </a:prstGeom>
        </p:spPr>
        <p:txBody>
          <a:bodyPr vert="horz" lIns="94791" tIns="47396" rIns="94791" bIns="47396" rtlCol="0"/>
          <a:lstStyle>
            <a:lvl1pPr algn="r">
              <a:defRPr sz="1200">
                <a:latin typeface="Myriad Pro" pitchFamily="34" charset="0"/>
                <a:cs typeface="Arial" charset="0"/>
              </a:defRPr>
            </a:lvl1pPr>
          </a:lstStyle>
          <a:p>
            <a:pPr>
              <a:defRPr/>
            </a:pPr>
            <a:fld id="{F9A99EEF-FAFE-4CD4-9319-2D21D9115BCD}" type="datetimeFigureOut">
              <a:rPr lang="en-IN"/>
              <a:pPr>
                <a:defRPr/>
              </a:pPr>
              <a:t>15-07-2019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330"/>
            <a:ext cx="3079145" cy="511648"/>
          </a:xfrm>
          <a:prstGeom prst="rect">
            <a:avLst/>
          </a:prstGeom>
        </p:spPr>
        <p:txBody>
          <a:bodyPr vert="horz" lIns="94791" tIns="47396" rIns="94791" bIns="47396" rtlCol="0" anchor="b"/>
          <a:lstStyle>
            <a:lvl1pPr algn="l">
              <a:defRPr sz="1200">
                <a:latin typeface="Myriad Pro" pitchFamily="34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62" y="9721330"/>
            <a:ext cx="3079144" cy="511648"/>
          </a:xfrm>
          <a:prstGeom prst="rect">
            <a:avLst/>
          </a:prstGeom>
        </p:spPr>
        <p:txBody>
          <a:bodyPr vert="horz" lIns="94791" tIns="47396" rIns="94791" bIns="47396" rtlCol="0" anchor="b"/>
          <a:lstStyle>
            <a:lvl1pPr algn="r">
              <a:defRPr sz="1200">
                <a:latin typeface="Myriad Pro" pitchFamily="34" charset="0"/>
                <a:cs typeface="Arial" charset="0"/>
              </a:defRPr>
            </a:lvl1pPr>
          </a:lstStyle>
          <a:p>
            <a:pPr>
              <a:defRPr/>
            </a:pPr>
            <a:fld id="{73617681-C712-4F57-AB85-985AD56638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0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145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1" tIns="47396" rIns="94791" bIns="4739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62" y="0"/>
            <a:ext cx="3079144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1" tIns="47396" rIns="94791" bIns="473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466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3" y="4861482"/>
            <a:ext cx="5682918" cy="46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1" tIns="47396" rIns="94791" bIns="47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330"/>
            <a:ext cx="3079145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1" tIns="47396" rIns="94791" bIns="4739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62" y="9721330"/>
            <a:ext cx="3079144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1" tIns="47396" rIns="94791" bIns="473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0B8582-7229-4ABC-A612-0F69CB9BB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9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4663" cy="3838575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102" indent="-295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3234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6527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29820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311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6407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9701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299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87BE0-30B6-4423-8EBA-18C2E1F22DE4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1854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31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4663" cy="3838575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102" indent="-295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3234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6527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29820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311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6407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9701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299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87BE0-30B6-4423-8EBA-18C2E1F22DE4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5020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limitations in</a:t>
            </a:r>
            <a:r>
              <a:rPr lang="en-US" baseline="0" dirty="0" smtClean="0"/>
              <a:t> evaporative cooling in not maintaining constant temperatures, t</a:t>
            </a:r>
            <a:r>
              <a:rPr lang="en-US" dirty="0" smtClean="0"/>
              <a:t>he Hybrid</a:t>
            </a:r>
            <a:r>
              <a:rPr lang="en-US" baseline="0" dirty="0" smtClean="0"/>
              <a:t> air-conditioning</a:t>
            </a:r>
            <a:r>
              <a:rPr lang="en-US" dirty="0" smtClean="0"/>
              <a:t> has</a:t>
            </a:r>
            <a:r>
              <a:rPr lang="en-US" baseline="0" dirty="0" smtClean="0"/>
              <a:t> been designed to maintain specific temperatures and gain significant energy savings. It combines the best of both worlds – the Indirect Direct Evaporative Cooling and Refrigerated Air-conditioning in a single machine. The HMX-FAAC </a:t>
            </a:r>
            <a:r>
              <a:rPr lang="en-US" dirty="0" smtClean="0"/>
              <a:t>has 5 modes of operation which change automatically with the temperatures desired in the room. The overall 8760 hours analysis</a:t>
            </a:r>
            <a:r>
              <a:rPr lang="en-US" baseline="0" dirty="0" smtClean="0"/>
              <a:t> result in significant energy savings with this system.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- crop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4663" cy="3838575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102" indent="-295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4877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8171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1464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4758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8051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1345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4638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F882CC-40FE-4B00-8D72-CDDCE7E0B569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586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4663" cy="3838575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102" indent="-295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3234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6527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29820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311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6407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9701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299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87BE0-30B6-4423-8EBA-18C2E1F22DE4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755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7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4663" cy="3838575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102" indent="-2958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3234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6527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29820" indent="-2366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311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6407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9701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2994" indent="-2366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87BE0-30B6-4423-8EBA-18C2E1F22DE4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ASHRAE Standard</a:t>
            </a:r>
            <a:r>
              <a:rPr lang="en-US" baseline="0" dirty="0" smtClean="0"/>
              <a:t> 62, a</a:t>
            </a:r>
            <a:r>
              <a:rPr lang="en-US" dirty="0" smtClean="0"/>
              <a:t>n office space requires </a:t>
            </a:r>
            <a:r>
              <a:rPr lang="en-US" dirty="0" err="1" smtClean="0"/>
              <a:t>atleast</a:t>
            </a:r>
            <a:r>
              <a:rPr lang="en-US" dirty="0" smtClean="0"/>
              <a:t> 20 CFM of fresh air per person. With a centrally air conditioned office, the average</a:t>
            </a:r>
            <a:r>
              <a:rPr lang="en-US" baseline="0" dirty="0" smtClean="0"/>
              <a:t> fresh air quantity should ideally be 15% of the total air quantity. Lack of fresh air in the spaces leads to stale air and makes people less productive. The fresh air quantity, however, it is just 15%, consumes almost 40% tonnage load during peak summers.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total savings during</a:t>
            </a:r>
            <a:r>
              <a:rPr lang="en-US" baseline="0" dirty="0" smtClean="0"/>
              <a:t> peak summers in say, Pune conditions is 36%. There are much harsher conditions in India where the temperature reaches close to 48C which would result in even more energy savings through the HMX-PCU.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B8582-7229-4ABC-A612-0F69CB9BBE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11430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31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777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1066801"/>
            <a:ext cx="10058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3560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295400"/>
            <a:ext cx="4927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295400"/>
            <a:ext cx="4927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4192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1112838"/>
            <a:ext cx="4978400" cy="6662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7200" y="1752600"/>
            <a:ext cx="49784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8801" y="1112838"/>
            <a:ext cx="4978400" cy="6662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08801" y="1752600"/>
            <a:ext cx="49784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5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9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187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331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0" y="1143001"/>
            <a:ext cx="6104467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1" y="1143000"/>
            <a:ext cx="3962400" cy="5334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236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668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84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066800"/>
            <a:ext cx="7416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" name="Oval 2"/>
          <p:cNvSpPr>
            <a:spLocks noChangeArrowheads="1"/>
          </p:cNvSpPr>
          <p:nvPr userDrawn="1"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" name="Picture 8" descr="HMX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610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68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7" name="Rectangle 78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2888"/>
            <a:ext cx="944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1746852" y="6477000"/>
            <a:ext cx="3060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Myriad Roman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B44C25C-EDAD-4531-B028-667269387EF1}" type="slidenum">
              <a:rPr lang="en-GB" sz="1000">
                <a:solidFill>
                  <a:srgbClr val="FFFFFF"/>
                </a:solidFill>
                <a:latin typeface="Arial" pitchFamily="34" charset="0"/>
              </a:rPr>
              <a:pPr algn="ctr" eaLnBrk="0" hangingPunct="0">
                <a:buClr>
                  <a:srgbClr val="FFFFFF"/>
                </a:buClr>
                <a:buSzPct val="100000"/>
                <a:buFont typeface="Myriad Roman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0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Picture 8" descr="HMX 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52" y="123756"/>
            <a:ext cx="1295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70" r:id="rId6"/>
    <p:sldLayoutId id="2147484171" r:id="rId7"/>
    <p:sldLayoutId id="2147484172" r:id="rId8"/>
    <p:sldLayoutId id="2147484174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69696"/>
          </a:solidFill>
          <a:latin typeface="Myriad Pro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2150" indent="-290513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96963" indent="-290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93838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951038" indent="-290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408238" indent="-290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865438" indent="-290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322638" indent="-290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779838" indent="-2905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6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364788" y="5715000"/>
            <a:ext cx="1827212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53"/>
          <p:cNvSpPr>
            <a:spLocks noChangeArrowheads="1"/>
          </p:cNvSpPr>
          <p:nvPr/>
        </p:nvSpPr>
        <p:spPr bwMode="auto">
          <a:xfrm>
            <a:off x="0" y="2057400"/>
            <a:ext cx="12192000" cy="2743200"/>
          </a:xfrm>
          <a:prstGeom prst="rect">
            <a:avLst/>
          </a:prstGeom>
          <a:solidFill>
            <a:srgbClr val="007CC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54"/>
          <p:cNvSpPr>
            <a:spLocks noChangeArrowheads="1"/>
          </p:cNvSpPr>
          <p:nvPr/>
        </p:nvSpPr>
        <p:spPr bwMode="auto">
          <a:xfrm flipV="1">
            <a:off x="0" y="4800600"/>
            <a:ext cx="12192000" cy="152400"/>
          </a:xfrm>
          <a:prstGeom prst="rect">
            <a:avLst/>
          </a:prstGeom>
          <a:solidFill>
            <a:srgbClr val="83C32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Text Box 65"/>
          <p:cNvSpPr txBox="1">
            <a:spLocks noChangeArrowheads="1"/>
          </p:cNvSpPr>
          <p:nvPr/>
        </p:nvSpPr>
        <p:spPr bwMode="auto">
          <a:xfrm>
            <a:off x="76200" y="2643182"/>
            <a:ext cx="12039600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n-US" sz="40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INDIRECT EVAPORATIVE COOLING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endParaRPr lang="en-GB" altLang="en-US" sz="4000" b="1" dirty="0" smtClean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n-US" sz="28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A FRESH APPROACH TO ENERGY EFFICIENCY</a:t>
            </a:r>
            <a:endParaRPr lang="en-GB" altLang="en-US" sz="2800" b="1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" name="Picture 9" descr="C:\Users\v_t_george\Desktop\ate group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263"/>
            <a:ext cx="20097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107640" y="76200"/>
            <a:ext cx="200816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3" descr="HMX_logo_transparenc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133351"/>
            <a:ext cx="1700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24430" y="5715000"/>
            <a:ext cx="7015170" cy="94815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7CC2"/>
                </a:solidFill>
                <a:latin typeface="Arial" panose="020B0604020202020204" pitchFamily="34" charset="0"/>
              </a:rPr>
              <a:t>PRESENTED BY:</a:t>
            </a:r>
          </a:p>
          <a:p>
            <a:pPr algn="r"/>
            <a:r>
              <a:rPr lang="en-GB" b="1" dirty="0" smtClean="0">
                <a:solidFill>
                  <a:srgbClr val="007CC2"/>
                </a:solidFill>
                <a:latin typeface="Arial" panose="020B0604020202020204" pitchFamily="34" charset="0"/>
              </a:rPr>
              <a:t>SUNIL TIWARI</a:t>
            </a:r>
          </a:p>
          <a:p>
            <a:pPr algn="r"/>
            <a:r>
              <a:rPr lang="en-GB" sz="1600" dirty="0" smtClean="0">
                <a:solidFill>
                  <a:srgbClr val="007CC2"/>
                </a:solidFill>
                <a:latin typeface="Arial" panose="020B0604020202020204" pitchFamily="34" charset="0"/>
              </a:rPr>
              <a:t>GENERAL MANAGER – A.T.E. Enterprises Private Limited</a:t>
            </a:r>
            <a:endParaRPr lang="en-GB" sz="2000" dirty="0">
              <a:solidFill>
                <a:srgbClr val="007CC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364788" y="5715000"/>
            <a:ext cx="1827212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53"/>
          <p:cNvSpPr>
            <a:spLocks noChangeArrowheads="1"/>
          </p:cNvSpPr>
          <p:nvPr/>
        </p:nvSpPr>
        <p:spPr bwMode="auto">
          <a:xfrm>
            <a:off x="0" y="2057400"/>
            <a:ext cx="12192000" cy="2743200"/>
          </a:xfrm>
          <a:prstGeom prst="rect">
            <a:avLst/>
          </a:prstGeom>
          <a:solidFill>
            <a:srgbClr val="007CC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Text Box 65"/>
          <p:cNvSpPr txBox="1">
            <a:spLocks noChangeArrowheads="1"/>
          </p:cNvSpPr>
          <p:nvPr/>
        </p:nvSpPr>
        <p:spPr bwMode="auto">
          <a:xfrm>
            <a:off x="76200" y="2643182"/>
            <a:ext cx="12039600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</a:pPr>
            <a:endParaRPr lang="en-GB" altLang="en-US" sz="3200" b="1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INDIRECT DIRECT </a:t>
            </a:r>
            <a:r>
              <a:rPr lang="en-GB" altLang="en-US" sz="32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EVAPORATIVE </a:t>
            </a: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COOLING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en-GB" altLang="en-US" sz="32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IDEC)</a:t>
            </a:r>
            <a:endParaRPr lang="en-GB" altLang="en-US" sz="3200" b="1" dirty="0" smtClean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107640" y="76200"/>
            <a:ext cx="200816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3" descr="HMX_logo_transpar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133351"/>
            <a:ext cx="1700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33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IDEC: Working principle</a:t>
            </a:r>
            <a:endParaRPr lang="en-GB" dirty="0"/>
          </a:p>
        </p:txBody>
      </p:sp>
      <p:grpSp>
        <p:nvGrpSpPr>
          <p:cNvPr id="2" name="Group 88"/>
          <p:cNvGrpSpPr/>
          <p:nvPr/>
        </p:nvGrpSpPr>
        <p:grpSpPr>
          <a:xfrm>
            <a:off x="1894518" y="1693056"/>
            <a:ext cx="3272788" cy="3236142"/>
            <a:chOff x="1981200" y="1143000"/>
            <a:chExt cx="2723252" cy="2702537"/>
          </a:xfrm>
        </p:grpSpPr>
        <p:grpSp>
          <p:nvGrpSpPr>
            <p:cNvPr id="5" name="Group 82"/>
            <p:cNvGrpSpPr/>
            <p:nvPr/>
          </p:nvGrpSpPr>
          <p:grpSpPr>
            <a:xfrm>
              <a:off x="2209800" y="1143000"/>
              <a:ext cx="2494652" cy="2473937"/>
              <a:chOff x="3232069" y="1247480"/>
              <a:chExt cx="2494652" cy="2473937"/>
            </a:xfrm>
          </p:grpSpPr>
          <p:sp>
            <p:nvSpPr>
              <p:cNvPr id="17" name="Isosceles Triangle 16"/>
              <p:cNvSpPr/>
              <p:nvPr/>
            </p:nvSpPr>
            <p:spPr bwMode="auto">
              <a:xfrm rot="18904268">
                <a:off x="3232069" y="1247480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 rot="8069127">
                <a:off x="4035081" y="2029777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grpSp>
          <p:nvGrpSpPr>
            <p:cNvPr id="6" name="Group 85"/>
            <p:cNvGrpSpPr/>
            <p:nvPr/>
          </p:nvGrpSpPr>
          <p:grpSpPr>
            <a:xfrm>
              <a:off x="2133600" y="1219200"/>
              <a:ext cx="2494652" cy="2473937"/>
              <a:chOff x="5786068" y="2314280"/>
              <a:chExt cx="2494652" cy="2473937"/>
            </a:xfrm>
          </p:grpSpPr>
          <p:sp>
            <p:nvSpPr>
              <p:cNvPr id="15" name="Isosceles Triangle 14"/>
              <p:cNvSpPr/>
              <p:nvPr/>
            </p:nvSpPr>
            <p:spPr bwMode="auto">
              <a:xfrm rot="18904268">
                <a:off x="5786068" y="2314280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 bwMode="auto">
              <a:xfrm rot="8069127">
                <a:off x="6589080" y="3096577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grpSp>
          <p:nvGrpSpPr>
            <p:cNvPr id="7" name="Group 80"/>
            <p:cNvGrpSpPr/>
            <p:nvPr/>
          </p:nvGrpSpPr>
          <p:grpSpPr>
            <a:xfrm>
              <a:off x="2057400" y="1295400"/>
              <a:ext cx="2494652" cy="2473937"/>
              <a:chOff x="3232069" y="1247480"/>
              <a:chExt cx="2494652" cy="2473937"/>
            </a:xfrm>
          </p:grpSpPr>
          <p:sp>
            <p:nvSpPr>
              <p:cNvPr id="13" name="Isosceles Triangle 12"/>
              <p:cNvSpPr/>
              <p:nvPr/>
            </p:nvSpPr>
            <p:spPr bwMode="auto">
              <a:xfrm rot="18904268">
                <a:off x="3232069" y="1247480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 bwMode="auto">
              <a:xfrm rot="8069127">
                <a:off x="4035081" y="2029777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grpSp>
          <p:nvGrpSpPr>
            <p:cNvPr id="8" name="Group 81"/>
            <p:cNvGrpSpPr/>
            <p:nvPr/>
          </p:nvGrpSpPr>
          <p:grpSpPr>
            <a:xfrm>
              <a:off x="1981200" y="1371600"/>
              <a:ext cx="2494652" cy="2473937"/>
              <a:chOff x="5786068" y="2314280"/>
              <a:chExt cx="2494652" cy="2473937"/>
            </a:xfrm>
          </p:grpSpPr>
          <p:sp>
            <p:nvSpPr>
              <p:cNvPr id="11" name="Isosceles Triangle 10"/>
              <p:cNvSpPr/>
              <p:nvPr/>
            </p:nvSpPr>
            <p:spPr bwMode="auto">
              <a:xfrm rot="18904268">
                <a:off x="5786068" y="2314280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8069127">
                <a:off x="6589080" y="3096577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2590800" y="1600200"/>
              <a:ext cx="1600200" cy="16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DAMA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3095604" y="642918"/>
            <a:ext cx="1674162" cy="1180320"/>
            <a:chOff x="3047431" y="652590"/>
            <a:chExt cx="1393052" cy="985698"/>
          </a:xfrm>
        </p:grpSpPr>
        <p:pic>
          <p:nvPicPr>
            <p:cNvPr id="20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031" y="652590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21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5631" y="1033590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22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231" y="739775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23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7431" y="1196975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24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0431" y="1235063"/>
              <a:ext cx="250052" cy="403225"/>
            </a:xfrm>
            <a:prstGeom prst="rect">
              <a:avLst/>
            </a:prstGeom>
            <a:noFill/>
          </p:spPr>
        </p:pic>
      </p:grpSp>
      <p:grpSp>
        <p:nvGrpSpPr>
          <p:cNvPr id="19" name="Group 10"/>
          <p:cNvGrpSpPr/>
          <p:nvPr/>
        </p:nvGrpSpPr>
        <p:grpSpPr>
          <a:xfrm>
            <a:off x="4896924" y="1785926"/>
            <a:ext cx="2199208" cy="2053066"/>
            <a:chOff x="4286248" y="1709727"/>
            <a:chExt cx="1829938" cy="1714537"/>
          </a:xfrm>
        </p:grpSpPr>
        <p:sp>
          <p:nvSpPr>
            <p:cNvPr id="26" name="Right Arrow 25"/>
            <p:cNvSpPr/>
            <p:nvPr/>
          </p:nvSpPr>
          <p:spPr bwMode="auto">
            <a:xfrm>
              <a:off x="4456543" y="2227134"/>
              <a:ext cx="1600200" cy="914400"/>
            </a:xfrm>
            <a:prstGeom prst="rightArrow">
              <a:avLst/>
            </a:prstGeom>
            <a:solidFill>
              <a:srgbClr val="0070C0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86248" y="3141534"/>
              <a:ext cx="1829938" cy="28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Sensibly cooled air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1443" y="1709727"/>
              <a:ext cx="1219200" cy="69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27.2ºC DBT</a:t>
              </a:r>
              <a:endParaRPr lang="en-US" sz="1600" dirty="0" smtClean="0">
                <a:latin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20.4ºC WBT</a:t>
              </a:r>
            </a:p>
          </p:txBody>
        </p:sp>
      </p:grpSp>
      <p:grpSp>
        <p:nvGrpSpPr>
          <p:cNvPr id="25" name="Group 9"/>
          <p:cNvGrpSpPr/>
          <p:nvPr/>
        </p:nvGrpSpPr>
        <p:grpSpPr>
          <a:xfrm>
            <a:off x="214544" y="1785927"/>
            <a:ext cx="2380995" cy="2214577"/>
            <a:chOff x="658627" y="1509889"/>
            <a:chExt cx="1981200" cy="1849416"/>
          </a:xfrm>
        </p:grpSpPr>
        <p:sp>
          <p:nvSpPr>
            <p:cNvPr id="30" name="Right Arrow 29"/>
            <p:cNvSpPr/>
            <p:nvPr/>
          </p:nvSpPr>
          <p:spPr bwMode="auto">
            <a:xfrm>
              <a:off x="1039627" y="2015598"/>
              <a:ext cx="1600200" cy="914400"/>
            </a:xfrm>
            <a:prstGeom prst="rightArrow">
              <a:avLst/>
            </a:prstGeom>
            <a:solidFill>
              <a:srgbClr val="FF8C71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8627" y="2870953"/>
              <a:ext cx="1981199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Primary air 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(ambient)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627" y="1509889"/>
              <a:ext cx="1981200" cy="69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40.0ºC DBT, 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24.0ºC WBT</a:t>
              </a:r>
            </a:p>
          </p:txBody>
        </p:sp>
      </p:grpSp>
      <p:grpSp>
        <p:nvGrpSpPr>
          <p:cNvPr id="29" name="Group 12"/>
          <p:cNvGrpSpPr/>
          <p:nvPr/>
        </p:nvGrpSpPr>
        <p:grpSpPr>
          <a:xfrm>
            <a:off x="7786710" y="1798543"/>
            <a:ext cx="2524132" cy="2040450"/>
            <a:chOff x="6880881" y="1714767"/>
            <a:chExt cx="2100304" cy="1704000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7202656" y="2281296"/>
              <a:ext cx="1600200" cy="914400"/>
            </a:xfrm>
            <a:prstGeom prst="rightArrow">
              <a:avLst/>
            </a:prstGeom>
            <a:solidFill>
              <a:srgbClr val="8FD7FF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97900" y="1714767"/>
              <a:ext cx="1219200" cy="69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21.2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ºC DBT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20.4ºC WBT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80881" y="3136037"/>
              <a:ext cx="2100304" cy="28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Cooler supply air</a:t>
              </a:r>
            </a:p>
          </p:txBody>
        </p:sp>
      </p:grpSp>
      <p:grpSp>
        <p:nvGrpSpPr>
          <p:cNvPr id="33" name="Group 11"/>
          <p:cNvGrpSpPr/>
          <p:nvPr/>
        </p:nvGrpSpPr>
        <p:grpSpPr>
          <a:xfrm>
            <a:off x="6965921" y="1273175"/>
            <a:ext cx="1058905" cy="2855220"/>
            <a:chOff x="6019800" y="1011365"/>
            <a:chExt cx="881104" cy="2384425"/>
          </a:xfrm>
        </p:grpSpPr>
        <p:pic>
          <p:nvPicPr>
            <p:cNvPr id="38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9852" y="1033590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39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262190"/>
              <a:ext cx="250052" cy="403225"/>
            </a:xfrm>
            <a:prstGeom prst="rect">
              <a:avLst/>
            </a:prstGeom>
            <a:noFill/>
          </p:spPr>
        </p:pic>
        <p:sp>
          <p:nvSpPr>
            <p:cNvPr id="40" name="Cube 39"/>
            <p:cNvSpPr/>
            <p:nvPr/>
          </p:nvSpPr>
          <p:spPr bwMode="auto">
            <a:xfrm>
              <a:off x="6138904" y="1414590"/>
              <a:ext cx="762000" cy="1981200"/>
            </a:xfrm>
            <a:prstGeom prst="cube">
              <a:avLst>
                <a:gd name="adj" fmla="val 50075"/>
              </a:avLst>
            </a:prstGeom>
            <a:solidFill>
              <a:srgbClr val="B48900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pic>
          <p:nvPicPr>
            <p:cNvPr id="41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4652" y="1011365"/>
              <a:ext cx="250052" cy="403225"/>
            </a:xfrm>
            <a:prstGeom prst="rect">
              <a:avLst/>
            </a:prstGeom>
            <a:noFill/>
          </p:spPr>
        </p:pic>
      </p:grpSp>
      <p:grpSp>
        <p:nvGrpSpPr>
          <p:cNvPr id="37" name="Group 8"/>
          <p:cNvGrpSpPr/>
          <p:nvPr/>
        </p:nvGrpSpPr>
        <p:grpSpPr>
          <a:xfrm>
            <a:off x="1809720" y="1033618"/>
            <a:ext cx="2278311" cy="4184900"/>
            <a:chOff x="1989872" y="957390"/>
            <a:chExt cx="1895759" cy="3494855"/>
          </a:xfrm>
        </p:grpSpPr>
        <p:sp>
          <p:nvSpPr>
            <p:cNvPr id="43" name="Up Arrow 42"/>
            <p:cNvSpPr/>
            <p:nvPr/>
          </p:nvSpPr>
          <p:spPr bwMode="auto">
            <a:xfrm>
              <a:off x="3276031" y="3614045"/>
              <a:ext cx="609600" cy="838200"/>
            </a:xfrm>
            <a:prstGeom prst="upArrow">
              <a:avLst/>
            </a:prstGeom>
            <a:solidFill>
              <a:srgbClr val="FF8C71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charset="0"/>
              </a:endParaRPr>
            </a:p>
          </p:txBody>
        </p:sp>
        <p:sp>
          <p:nvSpPr>
            <p:cNvPr id="44" name="Up Arrow 43"/>
            <p:cNvSpPr/>
            <p:nvPr/>
          </p:nvSpPr>
          <p:spPr bwMode="auto">
            <a:xfrm>
              <a:off x="3276031" y="976051"/>
              <a:ext cx="609600" cy="609600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89872" y="3912337"/>
              <a:ext cx="1637731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Secondary air (ambient)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33031" y="957390"/>
              <a:ext cx="1219200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Exhaust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air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07368" y="5373216"/>
            <a:ext cx="1044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 smtClean="0"/>
              <a:t>Supply air is cooled in 2 – stages: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first with indirect evaporative cooling, and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further with direct evaporative cooling</a:t>
            </a:r>
          </a:p>
          <a:p>
            <a:r>
              <a:rPr lang="en-IN" sz="1800" dirty="0" smtClean="0"/>
              <a:t>Thus lowering the air temp well below the ambient wet bulb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Psychrometric representation of IDEC</a:t>
            </a:r>
            <a:endParaRPr lang="en-GB" dirty="0"/>
          </a:p>
        </p:txBody>
      </p:sp>
      <p:pic>
        <p:nvPicPr>
          <p:cNvPr id="4" name="Content Placeholder 3" descr="PsychrometricChart.SeaLevel.SI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3274" y="1000108"/>
            <a:ext cx="8498096" cy="6218266"/>
          </a:xfrm>
        </p:spPr>
      </p:pic>
      <p:cxnSp>
        <p:nvCxnSpPr>
          <p:cNvPr id="11" name="Straight Arrow Connector 10"/>
          <p:cNvCxnSpPr/>
          <p:nvPr/>
        </p:nvCxnSpPr>
        <p:spPr bwMode="auto">
          <a:xfrm rot="10800000">
            <a:off x="7099338" y="4005253"/>
            <a:ext cx="858849" cy="498478"/>
          </a:xfrm>
          <a:prstGeom prst="straightConnector1">
            <a:avLst/>
          </a:prstGeom>
          <a:ln w="57150">
            <a:solidFill>
              <a:srgbClr val="007CC2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58218" y="455314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IDEC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96596">
            <a:off x="8303347" y="391373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DEC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>
            <a:off x="7934386" y="4502151"/>
            <a:ext cx="1523994" cy="15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7629473" y="3524235"/>
            <a:ext cx="1828907" cy="979494"/>
          </a:xfrm>
          <a:prstGeom prst="straightConnector1">
            <a:avLst/>
          </a:prstGeom>
          <a:ln w="57150">
            <a:solidFill>
              <a:srgbClr val="CC33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6604831" y="4498171"/>
            <a:ext cx="990601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6868347" y="4227500"/>
            <a:ext cx="1447004" cy="7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005562" y="5003795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Up to 4.4°C more cooling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10800000">
            <a:off x="5348324" y="4003664"/>
            <a:ext cx="1751017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 flipV="1">
            <a:off x="5457852" y="3503598"/>
            <a:ext cx="2133593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814778" y="3590512"/>
            <a:ext cx="333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Up to 60% less moisture added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56"/>
          <p:cNvGrpSpPr/>
          <p:nvPr/>
        </p:nvGrpSpPr>
        <p:grpSpPr>
          <a:xfrm>
            <a:off x="309522" y="785794"/>
            <a:ext cx="4426909" cy="785818"/>
            <a:chOff x="1828800" y="1125344"/>
            <a:chExt cx="3756152" cy="853698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2895600" y="1125345"/>
              <a:ext cx="2689352" cy="853697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000" tIns="6985" rIns="6985" bIns="6985" numCol="1" spcCol="1270" anchor="ctr" anchorCtr="0">
              <a:noAutofit/>
            </a:bodyPr>
            <a:lstStyle>
              <a:defPPr>
                <a:defRPr lang="en-US"/>
              </a:defPPr>
              <a:lvl1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400">
                  <a:latin typeface="+mj-lt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DBT 40⁰C		WBT 24⁰C,</a:t>
              </a:r>
            </a:p>
            <a:p>
              <a:pPr algn="l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Specific Humidity 13.56 gm / kg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1125344"/>
              <a:ext cx="1066800" cy="853697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Outdoor (Ambient)</a:t>
              </a:r>
            </a:p>
          </p:txBody>
        </p:sp>
      </p:grpSp>
      <p:sp>
        <p:nvSpPr>
          <p:cNvPr id="25" name="TextBox 10"/>
          <p:cNvSpPr txBox="1"/>
          <p:nvPr/>
        </p:nvSpPr>
        <p:spPr>
          <a:xfrm>
            <a:off x="7315240" y="6429396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 Pune  0.4 conditions 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Energy Plus weather data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24166" y="1714488"/>
            <a:ext cx="3148066" cy="1074729"/>
          </a:xfrm>
          <a:prstGeom prst="rect">
            <a:avLst/>
          </a:prstGeom>
          <a:solidFill>
            <a:schemeClr val="bg1"/>
          </a:solidFill>
          <a:ln w="8001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  <a:cs typeface="Arial" charset="0"/>
            </a:endParaRPr>
          </a:p>
        </p:txBody>
      </p:sp>
      <p:grpSp>
        <p:nvGrpSpPr>
          <p:cNvPr id="5" name="Group 56"/>
          <p:cNvGrpSpPr/>
          <p:nvPr/>
        </p:nvGrpSpPr>
        <p:grpSpPr>
          <a:xfrm>
            <a:off x="309526" y="1643050"/>
            <a:ext cx="4426904" cy="857256"/>
            <a:chOff x="1828800" y="1125344"/>
            <a:chExt cx="3756148" cy="85369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895600" y="1125345"/>
              <a:ext cx="2689348" cy="853697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000" tIns="6985" rIns="6985" bIns="6985" numCol="1" spcCol="1270" anchor="ctr" anchorCtr="0">
              <a:noAutofit/>
            </a:bodyPr>
            <a:lstStyle>
              <a:defPPr>
                <a:defRPr lang="en-US"/>
              </a:defPPr>
              <a:lvl1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400">
                  <a:latin typeface="+mj-lt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DBT 25.6⁰C	 WBT 24⁰C,</a:t>
              </a:r>
            </a:p>
            <a:p>
              <a:pPr algn="l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Specific Humidity 19.63 gm / kg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0" y="1125344"/>
              <a:ext cx="1066800" cy="853697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DEC Outlet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309522" y="2571744"/>
            <a:ext cx="4426908" cy="857256"/>
            <a:chOff x="264160" y="2435736"/>
            <a:chExt cx="4093526" cy="64274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399772" y="2435736"/>
              <a:ext cx="2957914" cy="640080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000" tIns="6985" rIns="6985" bIns="6985" numCol="1" spcCol="1270" anchor="ctr" anchorCtr="0">
              <a:noAutofit/>
            </a:bodyPr>
            <a:lstStyle>
              <a:defPPr>
                <a:defRPr lang="en-US"/>
              </a:defPPr>
              <a:lvl1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400">
                  <a:latin typeface="+mj-lt"/>
                  <a:cs typeface="Arial" pitchFamily="34" charset="0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DBT 21.2⁰C	 WBT 20.5⁰C,</a:t>
              </a:r>
            </a:p>
            <a:p>
              <a:pPr algn="l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Specific Humidity 16.1 gm / kg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160" y="2438400"/>
              <a:ext cx="1162619" cy="640080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IDEC Outlet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 rot="5400000">
            <a:off x="9452791" y="4499775"/>
            <a:ext cx="2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6595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IDEC: Applications for stand alone cooling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7368" y="980728"/>
            <a:ext cx="51845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800" dirty="0" smtClean="0"/>
          </a:p>
          <a:p>
            <a:pPr algn="just"/>
            <a:r>
              <a:rPr lang="en-IN" sz="1800" dirty="0" smtClean="0"/>
              <a:t>Indirect </a:t>
            </a:r>
            <a:r>
              <a:rPr lang="en-IN" sz="1800" dirty="0"/>
              <a:t>evaporative cooling, either in pure ‘indirect form (IEC)’, or coupled with direct evaporative cooling (IDEC) can be used for variety of applications savings </a:t>
            </a:r>
            <a:r>
              <a:rPr lang="en-IN" sz="1800" dirty="0" smtClean="0"/>
              <a:t>energy</a:t>
            </a:r>
            <a:r>
              <a:rPr lang="en-IN" sz="1800" dirty="0"/>
              <a:t>. </a:t>
            </a:r>
          </a:p>
          <a:p>
            <a:endParaRPr lang="en-IN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dirty="0" smtClean="0"/>
              <a:t>Commercial </a:t>
            </a:r>
            <a:r>
              <a:rPr lang="en-IN" sz="1800" dirty="0"/>
              <a:t>buildings – for </a:t>
            </a:r>
            <a:r>
              <a:rPr lang="en-IN" sz="1800" dirty="0" smtClean="0"/>
              <a:t>non-regularly </a:t>
            </a:r>
            <a:r>
              <a:rPr lang="en-IN" sz="1800" dirty="0"/>
              <a:t>occupied </a:t>
            </a:r>
            <a:r>
              <a:rPr lang="en-IN" sz="1800" dirty="0" smtClean="0"/>
              <a:t>zones: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entrance lobbies &amp; atriums,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dining areas &amp; pantry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roof top open sit outs &amp; smoking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Gymnasium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800" dirty="0"/>
              <a:t>Kitchens and laundries</a:t>
            </a:r>
            <a:endParaRPr lang="en-IN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dirty="0" smtClean="0"/>
              <a:t>Industrial sheds and large warehouses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dirty="0" smtClean="0"/>
              <a:t>Indoor stadiums &amp; sports arena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dirty="0" smtClean="0"/>
              <a:t>Data Centres – cooling in stand alone mode, or as the air side economizer</a:t>
            </a:r>
          </a:p>
          <a:p>
            <a:endParaRPr lang="en-IN" sz="1800" dirty="0"/>
          </a:p>
        </p:txBody>
      </p:sp>
      <p:pic>
        <p:nvPicPr>
          <p:cNvPr id="4" name="Picture 3" descr="Centumrakon, Bangal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6385" y="1266399"/>
            <a:ext cx="2797927" cy="2090593"/>
          </a:xfrm>
          <a:prstGeom prst="rect">
            <a:avLst/>
          </a:prstGeom>
        </p:spPr>
      </p:pic>
      <p:pic>
        <p:nvPicPr>
          <p:cNvPr id="7" name="Picture 6" descr="Tata Nano Plant, San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919" y="3905749"/>
            <a:ext cx="2795737" cy="2090594"/>
          </a:xfrm>
          <a:prstGeom prst="rect">
            <a:avLst/>
          </a:prstGeom>
        </p:spPr>
      </p:pic>
      <p:pic>
        <p:nvPicPr>
          <p:cNvPr id="8" name="Picture 7" descr="C:\Users\r_h_matta\Desktop\Rishabh\Marketing\Exhibitions &amp; Seminars\Kuwait HVAC-R 2018\Shutterstock\Low resolution\Indoor sta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4919" y="1266398"/>
            <a:ext cx="2838342" cy="2090594"/>
          </a:xfrm>
          <a:prstGeom prst="rect">
            <a:avLst/>
          </a:prstGeom>
          <a:noFill/>
        </p:spPr>
      </p:pic>
      <p:pic>
        <p:nvPicPr>
          <p:cNvPr id="10" name="Picture 3" descr="C:\Users\r_h_matta\Desktop\Rishabh\Marketing\Exhibitions &amp; Seminars\Kuwait HVAC-R 2018\Shutterstock\Low resolution\Fac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6384" y="3905749"/>
            <a:ext cx="2797927" cy="209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66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7408" y="260648"/>
            <a:ext cx="9448800" cy="864096"/>
          </a:xfrm>
        </p:spPr>
        <p:txBody>
          <a:bodyPr/>
          <a:lstStyle/>
          <a:p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Case study – </a:t>
            </a: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1: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</a:rPr>
              <a:t>One of the world’s largest car manufacturer</a:t>
            </a:r>
            <a:endParaRPr lang="en-GB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15316"/>
              </p:ext>
            </p:extLst>
          </p:nvPr>
        </p:nvGraphicFramePr>
        <p:xfrm>
          <a:off x="380960" y="1357298"/>
          <a:ext cx="11358642" cy="492922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194760"/>
                <a:gridCol w="8163882"/>
              </a:tblGrid>
              <a:tr h="5792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Pune, India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  <a:tr h="973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</a:t>
                      </a:r>
                      <a:endParaRPr lang="en-IN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Automobile</a:t>
                      </a:r>
                      <a:r>
                        <a:rPr lang="en-IN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manufacturing line including - </a:t>
                      </a: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body shop, assembly, paint shop, engine shop, solvent</a:t>
                      </a:r>
                      <a:r>
                        <a:rPr lang="en-IN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store and R&amp;D center</a:t>
                      </a: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  <a:tr h="53263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area cooled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500,000 </a:t>
                      </a: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r>
                        <a:rPr lang="en-IN" sz="1800" u="none" strike="noStrike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  <a:tr h="573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upply air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2,300,000 cfm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  <a:tr h="65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Problem faced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Discomfort 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due to heat inside the factory sheds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  <a:tr h="481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previously used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Ventilation units (air-conditioning was in consideration)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  <a:tr h="481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provided 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Indirect Evaporative Cooling (IEC)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  <a:tr h="653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Reason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for selection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User wanted solution with no moisture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addition to supply air, so DEC ruled out, 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IEC offered 60% Energy savings compared to air-conditioning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003" marT="90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868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260648"/>
            <a:ext cx="10573320" cy="609600"/>
          </a:xfrm>
        </p:spPr>
        <p:txBody>
          <a:bodyPr/>
          <a:lstStyle/>
          <a:p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Case study – </a:t>
            </a: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1 continued….</a:t>
            </a:r>
            <a:endParaRPr lang="en-GB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1" y="1354125"/>
            <a:ext cx="5838841" cy="437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78" y="1285860"/>
            <a:ext cx="5838838" cy="43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7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72888"/>
            <a:ext cx="9925248" cy="1141534"/>
          </a:xfrm>
        </p:spPr>
        <p:txBody>
          <a:bodyPr/>
          <a:lstStyle/>
          <a:p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Case study – 2: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Middle East's Leader in Retail &amp; Hospitality</a:t>
            </a:r>
            <a:endParaRPr lang="en-IN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98783"/>
              </p:ext>
            </p:extLst>
          </p:nvPr>
        </p:nvGraphicFramePr>
        <p:xfrm>
          <a:off x="595274" y="1428736"/>
          <a:ext cx="10930014" cy="46806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84502"/>
                <a:gridCol w="7445512"/>
              </a:tblGrid>
              <a:tr h="5741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Riyadh, Saudi Arab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4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lang="en-IN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Warehouse cooling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27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area cooled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485,000 </a:t>
                      </a: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r>
                        <a:rPr lang="en-IN" sz="1800" u="none" strike="noStrike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68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Supply air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540,000 CFM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75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Problem faced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Greenfield</a:t>
                      </a:r>
                      <a:r>
                        <a:rPr lang="en-US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project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47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previously used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Air-conditioning was in consideration</a:t>
                      </a:r>
                      <a:endParaRPr lang="en-IN" sz="18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477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provided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Indirect Direct Evaporative Cooling 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474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Reasons</a:t>
                      </a:r>
                      <a:r>
                        <a:rPr lang="en-US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for selection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100% fresh air</a:t>
                      </a:r>
                    </a:p>
                    <a:p>
                      <a:pPr algn="l" fontAlgn="ctr"/>
                      <a:r>
                        <a:rPr lang="en-US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Comfort at par with air-conditioning at a fraction of energy cost, saving 3,000,000 kWh annually </a:t>
                      </a:r>
                    </a:p>
                  </a:txBody>
                  <a:tcPr marL="96000" marR="12004" marT="90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532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Case study – </a:t>
            </a: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2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continued….</a:t>
            </a:r>
            <a:endParaRPr lang="en-IN" sz="2200" dirty="0"/>
          </a:p>
        </p:txBody>
      </p:sp>
      <p:pic>
        <p:nvPicPr>
          <p:cNvPr id="1026" name="Picture 2" descr="D:\User\Exports\Al Shaya Kuwait\IQPC Sep 2018\Landmar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" y="1067363"/>
            <a:ext cx="5136232" cy="54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\Exports\Al Shaya Kuwait\IQPC Sep 2018\Landmark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02" y="1067362"/>
            <a:ext cx="5014498" cy="54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10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364788" y="5715000"/>
            <a:ext cx="1827212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53"/>
          <p:cNvSpPr>
            <a:spLocks noChangeArrowheads="1"/>
          </p:cNvSpPr>
          <p:nvPr/>
        </p:nvSpPr>
        <p:spPr bwMode="auto">
          <a:xfrm>
            <a:off x="0" y="2057400"/>
            <a:ext cx="12192000" cy="2743200"/>
          </a:xfrm>
          <a:prstGeom prst="rect">
            <a:avLst/>
          </a:prstGeom>
          <a:solidFill>
            <a:srgbClr val="007CC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Text Box 65"/>
          <p:cNvSpPr txBox="1">
            <a:spLocks noChangeArrowheads="1"/>
          </p:cNvSpPr>
          <p:nvPr/>
        </p:nvSpPr>
        <p:spPr bwMode="auto">
          <a:xfrm>
            <a:off x="76200" y="2643182"/>
            <a:ext cx="120396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FRESH AIR PRE COOLING </a:t>
            </a:r>
          </a:p>
          <a:p>
            <a:pPr algn="ctr"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(TFA)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107640" y="76200"/>
            <a:ext cx="200816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3" descr="HMX_logo_transpar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133351"/>
            <a:ext cx="1700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72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Pre-cooling of fresh air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68" y="4129563"/>
            <a:ext cx="3524232" cy="272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 bwMode="auto">
          <a:xfrm>
            <a:off x="4183718" y="2714620"/>
            <a:ext cx="814433" cy="2055399"/>
          </a:xfrm>
          <a:prstGeom prst="upArrow">
            <a:avLst/>
          </a:prstGeom>
          <a:solidFill>
            <a:srgbClr val="FF8C71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09852" y="962899"/>
            <a:ext cx="3563144" cy="169355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AIR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HANDLING UNIT (AHU)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aseline="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Fresh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air quantity: 15%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Recirculated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air quantity: 85%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6285" y="4304892"/>
            <a:ext cx="1628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Ambient air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4430" y="4357694"/>
            <a:ext cx="267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DBT 40ºC,  WBT 24ºC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24100" y="2714620"/>
            <a:ext cx="4174297" cy="2143140"/>
            <a:chOff x="1693181" y="3000372"/>
            <a:chExt cx="4174297" cy="2143140"/>
          </a:xfrm>
        </p:grpSpPr>
        <p:grpSp>
          <p:nvGrpSpPr>
            <p:cNvPr id="22" name="Group 21"/>
            <p:cNvGrpSpPr/>
            <p:nvPr/>
          </p:nvGrpSpPr>
          <p:grpSpPr>
            <a:xfrm>
              <a:off x="1693181" y="3000372"/>
              <a:ext cx="2958081" cy="2143140"/>
              <a:chOff x="1693181" y="3000372"/>
              <a:chExt cx="2958081" cy="2143140"/>
            </a:xfrm>
          </p:grpSpPr>
          <p:sp>
            <p:nvSpPr>
              <p:cNvPr id="6" name="Up Arrow 5"/>
              <p:cNvSpPr/>
              <p:nvPr/>
            </p:nvSpPr>
            <p:spPr bwMode="auto">
              <a:xfrm>
                <a:off x="3352799" y="4516873"/>
                <a:ext cx="814433" cy="626639"/>
              </a:xfrm>
              <a:prstGeom prst="upArrow">
                <a:avLst/>
              </a:prstGeom>
              <a:solidFill>
                <a:srgbClr val="FF8C7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7" name="Up Arrow 6"/>
              <p:cNvSpPr/>
              <p:nvPr/>
            </p:nvSpPr>
            <p:spPr bwMode="auto">
              <a:xfrm>
                <a:off x="3352799" y="3000372"/>
                <a:ext cx="814433" cy="536191"/>
              </a:xfrm>
              <a:prstGeom prst="upArrow">
                <a:avLst>
                  <a:gd name="adj1" fmla="val 50000"/>
                  <a:gd name="adj2" fmla="val 66129"/>
                </a:avLst>
              </a:prstGeom>
              <a:solidFill>
                <a:srgbClr val="0070C0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3124200" y="3624845"/>
                <a:ext cx="1527062" cy="804287"/>
              </a:xfrm>
              <a:prstGeom prst="roundRect">
                <a:avLst/>
              </a:prstGeom>
              <a:solidFill>
                <a:srgbClr val="93D1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Pre cooling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(DAMA)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3181" y="3058539"/>
                <a:ext cx="19024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Sensibly</a:t>
                </a:r>
              </a:p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pre-cooled air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238612" y="3161884"/>
              <a:ext cx="1628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DBT 27.2ºC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4775" y="1120959"/>
            <a:ext cx="2432711" cy="1535494"/>
            <a:chOff x="314775" y="1120959"/>
            <a:chExt cx="2432711" cy="1535494"/>
          </a:xfrm>
        </p:grpSpPr>
        <p:sp>
          <p:nvSpPr>
            <p:cNvPr id="9" name="Right Arrow 8"/>
            <p:cNvSpPr/>
            <p:nvPr/>
          </p:nvSpPr>
          <p:spPr bwMode="auto">
            <a:xfrm>
              <a:off x="609599" y="1295399"/>
              <a:ext cx="2137887" cy="983017"/>
            </a:xfrm>
            <a:prstGeom prst="rightArrow">
              <a:avLst/>
            </a:prstGeom>
            <a:solidFill>
              <a:srgbClr val="0070C0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775" y="2071678"/>
              <a:ext cx="2137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Return air from conditioned space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2910" y="1120959"/>
              <a:ext cx="1628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DBT 25ºC</a:t>
              </a: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63703" y="5178366"/>
            <a:ext cx="8930765" cy="15367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>
                <a:latin typeface="+mj-lt"/>
                <a:cs typeface="Arial" pitchFamily="34" charset="0"/>
              </a:defRPr>
            </a:lvl1pPr>
          </a:lstStyle>
          <a:p>
            <a:pPr marL="517525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</a:rPr>
              <a:t>Fresh air can add up to 30% of the total cooling load in centrally air-conditioned spaces.</a:t>
            </a:r>
          </a:p>
          <a:p>
            <a:pPr marL="517525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</a:rPr>
              <a:t>Pre cooling of outdoor fresh air before it mixes with return air reduces cooling load and thus, energy consumed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33582" y="1142984"/>
            <a:ext cx="4348764" cy="1285884"/>
            <a:chOff x="7101385" y="1142984"/>
            <a:chExt cx="4348764" cy="1285884"/>
          </a:xfrm>
        </p:grpSpPr>
        <p:sp>
          <p:nvSpPr>
            <p:cNvPr id="8" name="Right Arrow 7"/>
            <p:cNvSpPr/>
            <p:nvPr/>
          </p:nvSpPr>
          <p:spPr bwMode="auto">
            <a:xfrm>
              <a:off x="7101385" y="1295399"/>
              <a:ext cx="2137887" cy="983017"/>
            </a:xfrm>
            <a:prstGeom prst="rightArrow">
              <a:avLst/>
            </a:prstGeom>
            <a:solidFill>
              <a:srgbClr val="8FD7FF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83163" y="1280212"/>
              <a:ext cx="23669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To conditioned space.</a:t>
              </a:r>
            </a:p>
            <a:p>
              <a:pPr algn="ctr"/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Room conditions</a:t>
              </a:r>
            </a:p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DBT 24</a:t>
              </a:r>
              <a:r>
                <a:rPr lang="en-US" sz="1600" dirty="0" smtClean="0">
                  <a:latin typeface="Arial" pitchFamily="34" charset="0"/>
                </a:rPr>
                <a:t>⁰C, RH 60%</a:t>
              </a:r>
              <a:endParaRPr lang="en-US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81778" y="1142984"/>
              <a:ext cx="1628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DBT 14ºC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3869" y="2090314"/>
              <a:ext cx="2646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Supply 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77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29" name="Rounded Rectangle 28">
            <a:hlinkClick r:id="" action="ppaction://noaction"/>
          </p:cNvPr>
          <p:cNvSpPr/>
          <p:nvPr/>
        </p:nvSpPr>
        <p:spPr bwMode="auto">
          <a:xfrm>
            <a:off x="371476" y="2031504"/>
            <a:ext cx="11439564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What is evaporative cooling?</a:t>
            </a:r>
          </a:p>
        </p:txBody>
      </p:sp>
      <p:sp>
        <p:nvSpPr>
          <p:cNvPr id="33" name="Rounded Rectangle 32">
            <a:hlinkClick r:id="" action="ppaction://noaction"/>
          </p:cNvPr>
          <p:cNvSpPr/>
          <p:nvPr/>
        </p:nvSpPr>
        <p:spPr bwMode="auto">
          <a:xfrm>
            <a:off x="371476" y="2823592"/>
            <a:ext cx="11439564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Types of evaporative cooling</a:t>
            </a:r>
          </a:p>
        </p:txBody>
      </p:sp>
      <p:sp>
        <p:nvSpPr>
          <p:cNvPr id="49" name="Rounded Rectangle 48">
            <a:hlinkClick r:id="" action="ppaction://noaction"/>
          </p:cNvPr>
          <p:cNvSpPr/>
          <p:nvPr/>
        </p:nvSpPr>
        <p:spPr bwMode="auto">
          <a:xfrm>
            <a:off x="371476" y="3573016"/>
            <a:ext cx="11439564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Arial" pitchFamily="34" charset="0"/>
              </a:rPr>
              <a:t>Cooling solutions based on indirect evaporative cooling with </a:t>
            </a:r>
            <a:r>
              <a:rPr lang="en-US" sz="1800" b="1" dirty="0">
                <a:latin typeface="Arial" pitchFamily="34" charset="0"/>
              </a:rPr>
              <a:t>case studies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>
            <a:hlinkClick r:id="" action="ppaction://noaction"/>
          </p:cNvPr>
          <p:cNvSpPr/>
          <p:nvPr/>
        </p:nvSpPr>
        <p:spPr bwMode="auto">
          <a:xfrm>
            <a:off x="371476" y="4335760"/>
            <a:ext cx="11439564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>
                <a:latin typeface="Arial" pitchFamily="34" charset="0"/>
              </a:rPr>
              <a:t>References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>
            <a:hlinkClick r:id="" action="ppaction://noaction"/>
          </p:cNvPr>
          <p:cNvSpPr/>
          <p:nvPr/>
        </p:nvSpPr>
        <p:spPr bwMode="auto">
          <a:xfrm>
            <a:off x="371476" y="5055840"/>
            <a:ext cx="11439564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Arial" pitchFamily="34" charset="0"/>
              </a:rPr>
              <a:t>The road ahead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>
            <a:hlinkClick r:id="" action="ppaction://noaction"/>
          </p:cNvPr>
          <p:cNvSpPr/>
          <p:nvPr/>
        </p:nvSpPr>
        <p:spPr bwMode="auto">
          <a:xfrm>
            <a:off x="371476" y="1239416"/>
            <a:ext cx="11439564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8001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Why evaporative cooling?</a:t>
            </a:r>
          </a:p>
        </p:txBody>
      </p:sp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Psychrometric representation of IEC pre cooling</a:t>
            </a:r>
            <a:endParaRPr lang="en-GB" dirty="0"/>
          </a:p>
        </p:txBody>
      </p:sp>
      <p:pic>
        <p:nvPicPr>
          <p:cNvPr id="4" name="Content Placeholder 3" descr="PsychrometricChart.SeaLevel.SI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3274" y="1000108"/>
            <a:ext cx="8498096" cy="6218266"/>
          </a:xfrm>
        </p:spPr>
      </p:pic>
      <p:cxnSp>
        <p:nvCxnSpPr>
          <p:cNvPr id="11" name="Straight Arrow Connector 10"/>
          <p:cNvCxnSpPr/>
          <p:nvPr/>
        </p:nvCxnSpPr>
        <p:spPr bwMode="auto">
          <a:xfrm rot="10800000" flipV="1">
            <a:off x="6172232" y="4503730"/>
            <a:ext cx="1785956" cy="387965"/>
          </a:xfrm>
          <a:prstGeom prst="straightConnector1">
            <a:avLst/>
          </a:prstGeom>
          <a:ln w="57150">
            <a:solidFill>
              <a:srgbClr val="CC33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10800000">
            <a:off x="7934386" y="4502151"/>
            <a:ext cx="1523994" cy="157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6172231" y="4503728"/>
            <a:ext cx="3286150" cy="387967"/>
          </a:xfrm>
          <a:prstGeom prst="straightConnector1">
            <a:avLst/>
          </a:prstGeom>
          <a:ln w="57150">
            <a:solidFill>
              <a:srgbClr val="CC33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10"/>
          <p:cNvSpPr txBox="1"/>
          <p:nvPr/>
        </p:nvSpPr>
        <p:spPr>
          <a:xfrm>
            <a:off x="7315240" y="6429396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 Pune  0.4 conditions  </a:t>
            </a:r>
            <a:r>
              <a:rPr lang="en-US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Energy Plus weather data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024166" y="1714488"/>
            <a:ext cx="3148066" cy="1074729"/>
          </a:xfrm>
          <a:prstGeom prst="rect">
            <a:avLst/>
          </a:prstGeom>
          <a:solidFill>
            <a:schemeClr val="bg1"/>
          </a:solidFill>
          <a:ln w="8001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4824" y="3429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Sensible cooling with HMX-PCU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>
            <a:off x="8459018" y="4190206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9382124" y="4277996"/>
            <a:ext cx="685800" cy="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40⁰C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96198" y="4143380"/>
            <a:ext cx="838200" cy="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27.2⁰C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3552" y="4704096"/>
            <a:ext cx="838200" cy="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14⁰C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0314" y="5253047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Cooling and Dehumidification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of pre-cooled air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 flipH="1">
            <a:off x="6755613" y="4983965"/>
            <a:ext cx="538162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843862" y="521334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Cooling and Dehumidification of ambient air with cooling coil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16200000" flipH="1">
            <a:off x="8377262" y="4948247"/>
            <a:ext cx="609599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56"/>
          <p:cNvGrpSpPr/>
          <p:nvPr/>
        </p:nvGrpSpPr>
        <p:grpSpPr>
          <a:xfrm>
            <a:off x="309522" y="857232"/>
            <a:ext cx="4426908" cy="1000132"/>
            <a:chOff x="1128682" y="1125345"/>
            <a:chExt cx="3367118" cy="1475353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352800" y="1125347"/>
              <a:ext cx="1143000" cy="1475351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400">
                  <a:latin typeface="+mj-lt"/>
                  <a:cs typeface="Arial" pitchFamily="34" charset="0"/>
                </a:defRPr>
              </a:lvl1pPr>
            </a:lstStyle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5.9 TR per 1,000 cfm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8682" y="1125345"/>
              <a:ext cx="2224118" cy="1475353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 Load </a:t>
              </a:r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without HMX-PCU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Ambient: 40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⁰C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Coil Outlet:14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⁰C</a:t>
              </a:r>
              <a:endPara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56"/>
          <p:cNvGrpSpPr/>
          <p:nvPr/>
        </p:nvGrpSpPr>
        <p:grpSpPr>
          <a:xfrm>
            <a:off x="309522" y="1928802"/>
            <a:ext cx="4426908" cy="1023934"/>
            <a:chOff x="1281082" y="1125345"/>
            <a:chExt cx="3367118" cy="1475353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505200" y="1125347"/>
              <a:ext cx="1143000" cy="1475351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400">
                  <a:latin typeface="+mj-lt"/>
                  <a:cs typeface="Arial" pitchFamily="34" charset="0"/>
                </a:defRPr>
              </a:lvl1pPr>
            </a:lstStyle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</a:rPr>
                <a:t>3.8 TR per 1,000 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cfm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81082" y="1125345"/>
              <a:ext cx="2224118" cy="1475353"/>
            </a:xfrm>
            <a:prstGeom prst="rect">
              <a:avLst/>
            </a:prstGeom>
            <a:ln>
              <a:solidFill>
                <a:srgbClr val="007CC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TR  Load</a:t>
              </a:r>
              <a:r>
                <a:rPr lang="en-US" sz="1600" b="1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with HMX-PCU</a:t>
              </a:r>
            </a:p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Ambient: 40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⁰C</a:t>
              </a:r>
              <a:endPara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IEC outlet: 27.2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⁰C</a:t>
              </a:r>
              <a:endPara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Coil Outlet: 14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</a:rPr>
                <a:t>⁰C</a:t>
              </a:r>
              <a:endPara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09522" y="3071810"/>
            <a:ext cx="4426908" cy="880410"/>
          </a:xfrm>
          <a:prstGeom prst="rect">
            <a:avLst/>
          </a:prstGeom>
          <a:ln>
            <a:solidFill>
              <a:srgbClr val="007C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Savings with HMX-PCU: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2.1 TR per 1,000 cfm (36%)</a:t>
            </a:r>
          </a:p>
        </p:txBody>
      </p:sp>
    </p:spTree>
    <p:extLst>
      <p:ext uri="{BB962C8B-B14F-4D97-AF65-F5344CB8AC3E}">
        <p14:creationId xmlns:p14="http://schemas.microsoft.com/office/powerpoint/2010/main" val="526141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6" grpId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TRH savings in one year through IEC pre cooling </a:t>
            </a:r>
            <a:endParaRPr lang="en-GB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815925" y="1199537"/>
          <a:ext cx="10637925" cy="45154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6948"/>
                <a:gridCol w="2948140"/>
                <a:gridCol w="3795786"/>
                <a:gridCol w="3027051"/>
              </a:tblGrid>
              <a:tr h="728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rgbClr val="007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City</a:t>
                      </a:r>
                    </a:p>
                  </a:txBody>
                  <a:tcPr marL="12700" marR="12700" marT="9525" marB="0" anchor="ctr">
                    <a:solidFill>
                      <a:srgbClr val="007C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Total TRH saving per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1000 CFM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24 x 7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operational hours / year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rgbClr val="007C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Total TRH saving per 1000 CFM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12 x 7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operational hours / year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rgbClr val="007CC2"/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Ahmedabad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5910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4440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Bangalore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3800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2970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Chandigarh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4200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3220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Chennai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3350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Hyderabad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5650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4040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Indore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4690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3690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Jaipur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5550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3910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Kolkata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2070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Mumbai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3560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Nagpur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6330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4580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New Delhi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4700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3400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Pune</a:t>
                      </a:r>
                    </a:p>
                  </a:txBody>
                  <a:tcPr marL="1440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4090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231904" y="744959"/>
            <a:ext cx="6118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Note</a:t>
            </a:r>
            <a:r>
              <a:rPr lang="en-US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for cooling 1000 CFM of fresh air to 14/13 DBT/WBT (ºC)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5274" y="5930196"/>
            <a:ext cx="952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>
                <a:solidFill>
                  <a:srgbClr val="0000FF"/>
                </a:solidFill>
                <a:latin typeface="Arial" panose="020B0604020202020204" pitchFamily="34" charset="0"/>
              </a:rPr>
              <a:t>Such savings translate into attractive payback, e.g. less than 2 years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25" y="6391861"/>
            <a:ext cx="6118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Legend: TRH – Tons of Refrigeration hours</a:t>
            </a:r>
          </a:p>
        </p:txBody>
      </p:sp>
    </p:spTree>
    <p:extLst>
      <p:ext uri="{BB962C8B-B14F-4D97-AF65-F5344CB8AC3E}">
        <p14:creationId xmlns:p14="http://schemas.microsoft.com/office/powerpoint/2010/main" val="8731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IEC over other pre cooling units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 bwMode="auto">
          <a:xfrm>
            <a:off x="2677236" y="1290558"/>
            <a:ext cx="6705600" cy="5353152"/>
          </a:xfrm>
          <a:prstGeom prst="ellipse">
            <a:avLst/>
          </a:prstGeom>
          <a:noFill/>
          <a:ln w="28575" cap="flat" cmpd="sng" algn="ctr">
            <a:solidFill>
              <a:srgbClr val="007C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HMX-PCU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636" y="2590800"/>
            <a:ext cx="4031952" cy="24812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7772400" y="3810000"/>
            <a:ext cx="3048000" cy="843552"/>
          </a:xfrm>
          <a:prstGeom prst="roundRect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 lower capital investment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06036" y="990600"/>
            <a:ext cx="3048000" cy="843552"/>
          </a:xfrm>
          <a:prstGeom prst="roundRect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Zero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</a:rPr>
              <a:t>c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ross-contamination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716596" y="2023785"/>
            <a:ext cx="3048000" cy="843552"/>
          </a:xfrm>
          <a:prstGeom prst="roundRect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 smaller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footprint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944436" y="5288209"/>
            <a:ext cx="3048000" cy="843552"/>
          </a:xfrm>
          <a:prstGeom prst="roundRect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 lower energy consumption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53236" y="2086918"/>
            <a:ext cx="3048000" cy="843552"/>
          </a:xfrm>
          <a:prstGeom prst="roundRect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Better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life-cycle cost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77236" y="5334000"/>
            <a:ext cx="3048000" cy="843552"/>
          </a:xfrm>
          <a:prstGeom prst="roundRect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Eliminates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</a:rPr>
              <a:t>r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eturn-air ducting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051636" y="3810000"/>
            <a:ext cx="3048000" cy="843552"/>
          </a:xfrm>
          <a:prstGeom prst="roundRect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Minimal maintenance</a:t>
            </a:r>
          </a:p>
        </p:txBody>
      </p:sp>
    </p:spTree>
    <p:extLst>
      <p:ext uri="{BB962C8B-B14F-4D97-AF65-F5344CB8AC3E}">
        <p14:creationId xmlns:p14="http://schemas.microsoft.com/office/powerpoint/2010/main" val="1623269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72888"/>
            <a:ext cx="9448800" cy="998658"/>
          </a:xfrm>
        </p:spPr>
        <p:txBody>
          <a:bodyPr/>
          <a:lstStyle/>
          <a:p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Case study – 3: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LEED Platinum rated IT office building in Jaipur</a:t>
            </a:r>
            <a:endParaRPr lang="en-IN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21368"/>
              </p:ext>
            </p:extLst>
          </p:nvPr>
        </p:nvGraphicFramePr>
        <p:xfrm>
          <a:off x="595274" y="1428736"/>
          <a:ext cx="10930014" cy="48679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89789"/>
                <a:gridCol w="5940225"/>
              </a:tblGrid>
              <a:tr h="6020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Jaipur, India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78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lang="en-IN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Fresh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air pre-cooling for office building</a:t>
                      </a:r>
                      <a:endParaRPr lang="en-IN" sz="18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535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400,000 ft</a:t>
                      </a:r>
                      <a:r>
                        <a:rPr lang="en-IN" sz="1800" u="none" strike="noStrike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96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Fresh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air intake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40,000 cfm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03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Customer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requirement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Pre-cooling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of fresh air to reduce TR load on chiller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00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solution suggested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Energy recovery wheel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00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provided 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Indirect Evaporative Cooling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78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Reasons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for selection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Better ROI than ERW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Low maintenance 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Ease of operation</a:t>
                      </a:r>
                    </a:p>
                  </a:txBody>
                  <a:tcPr marL="96000" marR="12004" marT="90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8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Case study – 3  continued…………</a:t>
            </a:r>
            <a:endParaRPr lang="en-IN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44" y="1142984"/>
            <a:ext cx="9235050" cy="49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18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72888"/>
            <a:ext cx="9448800" cy="998658"/>
          </a:xfrm>
        </p:spPr>
        <p:txBody>
          <a:bodyPr/>
          <a:lstStyle/>
          <a:p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Case study – 4: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High-rise residential tower in Sharjah</a:t>
            </a:r>
            <a:endParaRPr lang="en-IN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25826"/>
              </p:ext>
            </p:extLst>
          </p:nvPr>
        </p:nvGraphicFramePr>
        <p:xfrm>
          <a:off x="595274" y="1214422"/>
          <a:ext cx="10930014" cy="50115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89789"/>
                <a:gridCol w="5940225"/>
              </a:tblGrid>
              <a:tr h="5099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Sharjah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UAE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704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lang="en-IN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Fresh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air pre-cooling for common areas such as lobbies, corridors, lift areas, etc.</a:t>
                      </a:r>
                      <a:endParaRPr lang="en-IN" sz="18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46887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floors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05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Fresh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air intake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60,000 CFM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10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Customer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requirement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Pre-cooling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of fresh air to reduce cooling load and avoid addition of new chiller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42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solution suggested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lphaLcPeriod"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Addition of a chiller</a:t>
                      </a:r>
                    </a:p>
                    <a:p>
                      <a:pPr marL="342900" indent="-342900" algn="l" fontAlgn="ctr">
                        <a:buAutoNum type="alphaLcPeriod"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Recovery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of air through ERW</a:t>
                      </a:r>
                    </a:p>
                  </a:txBody>
                  <a:tcPr marL="96000" marR="12004" marT="9003" marB="0" anchor="ctr"/>
                </a:tc>
              </a:tr>
              <a:tr h="42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provided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Indirect Evaporative Cooling</a:t>
                      </a:r>
                    </a:p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Retrofit to existing AHU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75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Reasons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for selection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Ease of retrofit and low Capex and </a:t>
                      </a:r>
                      <a:r>
                        <a:rPr lang="en-US" sz="1800" b="0" i="0" u="none" strike="noStrik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Opex</a:t>
                      </a:r>
                      <a:endParaRPr lang="en-US" sz="1800" b="0" i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75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Savings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with IEC based pre cooling in TRH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 TR/hour</a:t>
                      </a:r>
                    </a:p>
                  </a:txBody>
                  <a:tcPr marL="96000" marR="12004" marT="90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898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Case study – 4   continued…..</a:t>
            </a:r>
            <a:endParaRPr lang="en-IN" sz="2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D:\User\Marketing\International\Oman\Oman Sales Kit\Picture gallery\International\Al Waha Towers, Sharj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1000108"/>
            <a:ext cx="10358510" cy="538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08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220542"/>
            <a:ext cx="11074400" cy="998658"/>
          </a:xfrm>
        </p:spPr>
        <p:txBody>
          <a:bodyPr/>
          <a:lstStyle/>
          <a:p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Case Study 5: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LEED Platinum-rated IT office building in Bangalore</a:t>
            </a:r>
            <a:endParaRPr lang="en-IN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5274" y="1428736"/>
          <a:ext cx="10930014" cy="43670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89789"/>
                <a:gridCol w="5940225"/>
              </a:tblGrid>
              <a:tr h="6020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Bangalore, India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78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lang="en-IN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Fresh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air pre-cooling for office building</a:t>
                      </a:r>
                      <a:endParaRPr lang="en-IN" sz="18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535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1,500,000 ft</a:t>
                      </a:r>
                      <a:r>
                        <a:rPr lang="en-IN" sz="1800" u="none" strike="noStrike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964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Fresh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air intake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150,000 cfm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03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Customer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requirement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Pre-cooling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of fresh air to reduce TR load on chiller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009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provided 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Indirect Evaporative Cooling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678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Reasons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for selection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Better ROI than ERW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Low maintenance </a:t>
                      </a:r>
                    </a:p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Ease of operation</a:t>
                      </a:r>
                    </a:p>
                  </a:txBody>
                  <a:tcPr marL="96000" marR="12004" marT="90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6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364788" y="5715000"/>
            <a:ext cx="1827212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53"/>
          <p:cNvSpPr>
            <a:spLocks noChangeArrowheads="1"/>
          </p:cNvSpPr>
          <p:nvPr/>
        </p:nvSpPr>
        <p:spPr bwMode="auto">
          <a:xfrm>
            <a:off x="0" y="2057400"/>
            <a:ext cx="12192000" cy="2743200"/>
          </a:xfrm>
          <a:prstGeom prst="rect">
            <a:avLst/>
          </a:prstGeom>
          <a:solidFill>
            <a:srgbClr val="007CC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Text Box 65"/>
          <p:cNvSpPr txBox="1">
            <a:spLocks noChangeArrowheads="1"/>
          </p:cNvSpPr>
          <p:nvPr/>
        </p:nvSpPr>
        <p:spPr bwMode="auto">
          <a:xfrm>
            <a:off x="76200" y="3058067"/>
            <a:ext cx="120396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</a:pP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Hybrid air-conditioning </a:t>
            </a:r>
            <a:r>
              <a:rPr lang="en-GB" altLang="en-US" sz="32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unit</a:t>
            </a:r>
            <a:endParaRPr lang="en-GB" altLang="en-US" sz="3200" b="1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107640" y="76200"/>
            <a:ext cx="200816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13" descr="HMX_logo_transpar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133351"/>
            <a:ext cx="1700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46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Hybrid air-conditioning</a:t>
            </a:r>
            <a:endParaRPr lang="en-GB" dirty="0"/>
          </a:p>
        </p:txBody>
      </p:sp>
      <p:pic>
        <p:nvPicPr>
          <p:cNvPr id="4" name="Picture 2" descr="C:\Documents and Settings\r_h_matta.ATEANDH\Desktop\Rishabh\Misc Photographs\FAAC 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1428736"/>
            <a:ext cx="6429420" cy="5136547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30590"/>
              </p:ext>
            </p:extLst>
          </p:nvPr>
        </p:nvGraphicFramePr>
        <p:xfrm>
          <a:off x="7024694" y="682487"/>
          <a:ext cx="4572032" cy="59726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7422"/>
                <a:gridCol w="2664610"/>
              </a:tblGrid>
              <a:tr h="6267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MODE OF OPERATION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C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WORKING DETAILS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CC2"/>
                    </a:solidFill>
                  </a:tcPr>
                </a:tc>
              </a:tr>
              <a:tr h="90530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Ventilation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Only fresh air</a:t>
                      </a:r>
                      <a:endParaRPr lang="en-I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IDEC (Ambiator)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Indirect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direct evaporative cooling</a:t>
                      </a:r>
                      <a:endParaRPr lang="en-I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IEC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Only DAMA</a:t>
                      </a:r>
                      <a:endParaRPr lang="en-I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IEC + Coil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DAMA + Cooling coil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(once through application)</a:t>
                      </a:r>
                      <a:endParaRPr lang="en-I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4013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Air-conditioning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Cooling coil with re-circulated air</a:t>
                      </a:r>
                      <a:endParaRPr lang="en-IN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evaporative cooling?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6714" y="2420888"/>
            <a:ext cx="11372888" cy="545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dirty="0" smtClean="0"/>
              <a:t>There’s a definite connect between these  three: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Energy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Percentage of energy consumed by HVAC in a building – approximately 60%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Load demand variation – surge in demand during peak summer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Environmental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Direct impact  – in terms of CFC, ODP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Indirect impact – total energy, GWP of power generation, Carbon emissions etc.,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Space conditioning (heating, cooling, and ventilation) is the most significant energy use in buildings and hence represents the </a:t>
            </a:r>
            <a:r>
              <a:rPr lang="en-US" sz="1800" b="1" dirty="0" smtClean="0"/>
              <a:t>best opportunity </a:t>
            </a:r>
            <a:r>
              <a:rPr lang="en-US" sz="1800" dirty="0" smtClean="0"/>
              <a:t>for saving energy and reducing carbon emissions.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i="1" dirty="0" smtClean="0"/>
              <a:t>“It is the right time to re define comfort levels, that can open up newer alternative means of cooling”</a:t>
            </a:r>
            <a:endParaRPr lang="en-US" sz="1800" b="1" i="1" dirty="0"/>
          </a:p>
        </p:txBody>
      </p:sp>
      <p:sp>
        <p:nvSpPr>
          <p:cNvPr id="7" name="Oval 6"/>
          <p:cNvSpPr/>
          <p:nvPr/>
        </p:nvSpPr>
        <p:spPr bwMode="auto">
          <a:xfrm>
            <a:off x="479376" y="980728"/>
            <a:ext cx="2952328" cy="1296144"/>
          </a:xfrm>
          <a:prstGeom prst="ellipse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Energy</a:t>
            </a:r>
            <a:endParaRPr kumimoji="0" lang="en-IN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39816" y="980728"/>
            <a:ext cx="2952328" cy="1296144"/>
          </a:xfrm>
          <a:prstGeom prst="ellipse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Arial" charset="0"/>
              </a:rPr>
              <a:t>Environment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8256240" y="908720"/>
            <a:ext cx="2952328" cy="1296144"/>
          </a:xfrm>
          <a:prstGeom prst="ellipse">
            <a:avLst/>
          </a:prstGeom>
          <a:solidFill>
            <a:srgbClr val="007CC2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Myriad Pro" pitchFamily="34" charset="0"/>
                <a:cs typeface="Arial" charset="0"/>
              </a:rPr>
              <a:t>HVAC</a:t>
            </a:r>
            <a:endParaRPr kumimoji="0" lang="en-IN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Arial" charset="0"/>
            </a:endParaRPr>
          </a:p>
        </p:txBody>
      </p:sp>
      <p:sp>
        <p:nvSpPr>
          <p:cNvPr id="24" name="Curved Down Arrow 23"/>
          <p:cNvSpPr/>
          <p:nvPr/>
        </p:nvSpPr>
        <p:spPr bwMode="auto">
          <a:xfrm>
            <a:off x="3287688" y="826504"/>
            <a:ext cx="1368152" cy="586272"/>
          </a:xfrm>
          <a:prstGeom prst="curvedDownArrow">
            <a:avLst/>
          </a:prstGeom>
          <a:solidFill>
            <a:srgbClr val="0091C4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  <a:cs typeface="Arial" charset="0"/>
            </a:endParaRPr>
          </a:p>
        </p:txBody>
      </p:sp>
      <p:sp>
        <p:nvSpPr>
          <p:cNvPr id="27" name="Curved Up Arrow 26"/>
          <p:cNvSpPr/>
          <p:nvPr/>
        </p:nvSpPr>
        <p:spPr bwMode="auto">
          <a:xfrm>
            <a:off x="7320136" y="1772816"/>
            <a:ext cx="1152128" cy="576064"/>
          </a:xfrm>
          <a:prstGeom prst="curvedUpArrow">
            <a:avLst/>
          </a:prstGeom>
          <a:solidFill>
            <a:srgbClr val="0091C4"/>
          </a:solidFill>
          <a:ln w="8001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72888"/>
            <a:ext cx="9448800" cy="998658"/>
          </a:xfrm>
        </p:spPr>
        <p:txBody>
          <a:bodyPr/>
          <a:lstStyle/>
          <a:p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Case study – 5: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LEED Gold rated office building</a:t>
            </a:r>
            <a:endParaRPr lang="en-IN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54693"/>
              </p:ext>
            </p:extLst>
          </p:nvPr>
        </p:nvGraphicFramePr>
        <p:xfrm>
          <a:off x="595274" y="1428737"/>
          <a:ext cx="10930014" cy="51435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00526"/>
                <a:gridCol w="7229488"/>
              </a:tblGrid>
              <a:tr h="5099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Ahmedabad, India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75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lang="en-IN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Office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building</a:t>
                      </a:r>
                      <a:endParaRPr lang="en-IN" sz="18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46887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area cooled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3,000 ft</a:t>
                      </a:r>
                      <a:r>
                        <a:rPr lang="en-IN" sz="1800" u="none" strike="noStrike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IN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with an occupancy of 20 people</a:t>
                      </a:r>
                      <a:endParaRPr lang="en-IN" sz="18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05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System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details 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20,000 cfm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+ 20 TR DX coil (IDEC + Cooling Coil)</a:t>
                      </a:r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108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Customer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requirement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± 2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°C inside throughout the year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42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solution suggested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Air-conditioning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system of 20 TR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424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Solution provided 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Hybrid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air-conditioning (IDEC + Cooling Coil)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75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Reasons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for selection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25% lower annual power consumption</a:t>
                      </a:r>
                    </a:p>
                  </a:txBody>
                  <a:tcPr marL="96000" marR="12004" marT="9003" marB="0" anchor="ctr"/>
                </a:tc>
              </a:tr>
              <a:tr h="575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Annual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power consumption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60,000 kWh</a:t>
                      </a:r>
                      <a:endParaRPr lang="en-US" sz="18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575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Annual water consumption</a:t>
                      </a:r>
                      <a:endParaRPr lang="en-IN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384,000 litres</a:t>
                      </a:r>
                    </a:p>
                  </a:txBody>
                  <a:tcPr marL="96000" marR="12004" marT="90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39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Case study – 5   continued…….</a:t>
            </a:r>
            <a:endParaRPr lang="en-IN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85926"/>
            <a:ext cx="5758047" cy="3643338"/>
          </a:xfrm>
          <a:prstGeom prst="rect">
            <a:avLst/>
          </a:prstGeom>
        </p:spPr>
      </p:pic>
      <p:pic>
        <p:nvPicPr>
          <p:cNvPr id="5" name="Picture 4" descr="WP_20160210_11_11_51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5373" y="1785927"/>
            <a:ext cx="5778544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57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pictures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863147" y="6090842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Factory Shed</a:t>
            </a:r>
            <a:r>
              <a:rPr lang="en-US" sz="1600" dirty="0" smtClean="0">
                <a:latin typeface="Arial" panose="020B0604020202020204" pitchFamily="34" charset="0"/>
              </a:rPr>
              <a:t>, UAE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9990" y="6121619"/>
            <a:ext cx="2428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School Auditorium, Pune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3962" y="6121619"/>
            <a:ext cx="2613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Factory Shed, Ahmedabad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3239" y="3161884"/>
            <a:ext cx="168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hall, Pune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6310" y="3161884"/>
            <a:ext cx="2622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Reception area</a:t>
            </a:r>
            <a:r>
              <a:rPr lang="en-US" sz="1600" dirty="0" smtClean="0">
                <a:latin typeface="Arial" panose="020B0604020202020204" pitchFamily="34" charset="0"/>
              </a:rPr>
              <a:t>, Bangalore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0578" y="3161884"/>
            <a:ext cx="2129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Entrance lobby, Pune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.T.E.'s Green Building, P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74" y="911809"/>
            <a:ext cx="3525753" cy="2160000"/>
          </a:xfrm>
          <a:prstGeom prst="rect">
            <a:avLst/>
          </a:prstGeom>
        </p:spPr>
      </p:pic>
      <p:pic>
        <p:nvPicPr>
          <p:cNvPr id="17" name="Picture 16" descr="Centumrakon, Bangal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612" y="911810"/>
            <a:ext cx="3643870" cy="2160000"/>
          </a:xfrm>
          <a:prstGeom prst="rect">
            <a:avLst/>
          </a:prstGeom>
        </p:spPr>
      </p:pic>
      <p:pic>
        <p:nvPicPr>
          <p:cNvPr id="18" name="Picture 17" descr="Pride Purple Sales Office, P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4295" y="911809"/>
            <a:ext cx="3643870" cy="2160000"/>
          </a:xfrm>
          <a:prstGeom prst="rect">
            <a:avLst/>
          </a:prstGeom>
        </p:spPr>
      </p:pic>
      <p:pic>
        <p:nvPicPr>
          <p:cNvPr id="25" name="Picture 24" descr="Tata Nano Plant, Sana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12" y="3840768"/>
            <a:ext cx="3643870" cy="2160000"/>
          </a:xfrm>
          <a:prstGeom prst="rect">
            <a:avLst/>
          </a:prstGeom>
        </p:spPr>
      </p:pic>
      <p:pic>
        <p:nvPicPr>
          <p:cNvPr id="16" name="Picture 15" descr="St. Mary's School, Pu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78" y="3840768"/>
            <a:ext cx="3611958" cy="2160000"/>
          </a:xfrm>
          <a:prstGeom prst="rect">
            <a:avLst/>
          </a:prstGeom>
        </p:spPr>
      </p:pic>
      <p:pic>
        <p:nvPicPr>
          <p:cNvPr id="20" name="Picture 19" descr="concept 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224" y="3857628"/>
            <a:ext cx="3643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60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337800" y="43622"/>
            <a:ext cx="1827212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" name="Picture 9" descr="C:\Users\v_t_george\Desktop\ate group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9" y="169934"/>
            <a:ext cx="1827068" cy="35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364788" y="5715000"/>
            <a:ext cx="1827212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13326" y="4562946"/>
            <a:ext cx="2162175" cy="1530350"/>
            <a:chOff x="7223125" y="5072063"/>
            <a:chExt cx="1731963" cy="1190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5" y="5072063"/>
              <a:ext cx="1692275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400" y="5703888"/>
              <a:ext cx="1690688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/>
          <p:cNvGrpSpPr/>
          <p:nvPr/>
        </p:nvGrpSpPr>
        <p:grpSpPr>
          <a:xfrm>
            <a:off x="0" y="3018094"/>
            <a:ext cx="12193200" cy="914962"/>
            <a:chOff x="0" y="2952752"/>
            <a:chExt cx="12193200" cy="914962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0" y="2952752"/>
              <a:ext cx="12192000" cy="8925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2324100" y="3195811"/>
              <a:ext cx="75438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altLang="en-US" sz="2000" b="1" dirty="0">
                  <a:solidFill>
                    <a:srgbClr val="FFFFFF"/>
                  </a:solidFill>
                  <a:latin typeface="Arial" pitchFamily="34" charset="0"/>
                  <a:cs typeface="Times New Roman" pitchFamily="18" charset="0"/>
                </a:rPr>
                <a:t>THANK YOU</a:t>
              </a:r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 flipV="1">
              <a:off x="0" y="3715314"/>
              <a:ext cx="12193200" cy="152400"/>
            </a:xfrm>
            <a:prstGeom prst="rect">
              <a:avLst/>
            </a:prstGeom>
            <a:solidFill>
              <a:srgbClr val="007CC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1" name="Picture 13" descr="HMX_logo_transparenc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133351"/>
            <a:ext cx="17002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9745" y="3573016"/>
            <a:ext cx="5562599" cy="40986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www.ategroup.com/hmx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319483" y="1972824"/>
            <a:ext cx="6276979" cy="1600192"/>
            <a:chOff x="2232660" y="1133504"/>
            <a:chExt cx="5708739" cy="1200329"/>
          </a:xfrm>
          <a:effectLst/>
        </p:grpSpPr>
        <p:sp>
          <p:nvSpPr>
            <p:cNvPr id="6" name="TextBox 5"/>
            <p:cNvSpPr txBox="1"/>
            <p:nvPr/>
          </p:nvSpPr>
          <p:spPr>
            <a:xfrm>
              <a:off x="2232660" y="1133504"/>
              <a:ext cx="1874520" cy="120032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4097019" y="1145541"/>
              <a:ext cx="3844380" cy="1174855"/>
              <a:chOff x="4097019" y="1145541"/>
              <a:chExt cx="3844380" cy="1174855"/>
            </a:xfrm>
          </p:grpSpPr>
          <p:pic>
            <p:nvPicPr>
              <p:cNvPr id="8" name="Picture 3" descr="G:\clipart-letters-jean_victor_balin_icon_letter_mail_Clip_Art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949" y="1334270"/>
                <a:ext cx="368251" cy="263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679452" y="1316400"/>
                <a:ext cx="2608451" cy="300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s_a_tiwari@hmx.co.in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97019" y="1145541"/>
                <a:ext cx="3844380" cy="1174855"/>
              </a:xfrm>
              <a:prstGeom prst="rect">
                <a:avLst/>
              </a:prstGeom>
              <a:noFill/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4" descr="G:\phone-clip-art-jTxgjjXT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988" y="1753817"/>
                <a:ext cx="303212" cy="401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689612" y="1690792"/>
                <a:ext cx="2440795" cy="530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+91 – 20 – 6717 0123</a:t>
                </a:r>
              </a:p>
              <a:p>
                <a:r>
                  <a:rPr lang="en-US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</a:rPr>
                  <a:t>+91 – 93710 51636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evaporative cooling?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6714" y="3233496"/>
            <a:ext cx="11372888" cy="293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000" b="1" dirty="0" smtClean="0"/>
              <a:t>Thermal Comfort: is 24⁰C the only choice?</a:t>
            </a:r>
            <a:r>
              <a:rPr lang="en-US" sz="2000" b="1" dirty="0" smtClean="0"/>
              <a:t>  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1800" dirty="0" smtClean="0"/>
              <a:t>ASHRAE 55 Standard defines comfort as “that </a:t>
            </a:r>
            <a:r>
              <a:rPr lang="en-US" sz="1800" dirty="0"/>
              <a:t>condition of mind which expresses satisfaction with the thermal environment and is assessed by subjective evaluation</a:t>
            </a:r>
            <a:r>
              <a:rPr lang="en-US" sz="1800" dirty="0" smtClean="0"/>
              <a:t>.”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Allows temperature in range of 23.3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C - 26.7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C, with Rh ranging from 30 to 60%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1800" b="1" i="1" dirty="0" smtClean="0"/>
              <a:t>“A few degree rise in conditioned space temperature will open up options for use of several energy efficient technologies, most significant being evaporative cooling”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2792" y="928670"/>
            <a:ext cx="11684000" cy="490526"/>
          </a:xfrm>
        </p:spPr>
        <p:txBody>
          <a:bodyPr/>
          <a:lstStyle/>
          <a:p>
            <a:pPr algn="ctr"/>
            <a:r>
              <a:rPr lang="en-IN" sz="2000" dirty="0" smtClean="0"/>
              <a:t>Fore-runner </a:t>
            </a:r>
            <a:r>
              <a:rPr lang="en-IN" sz="2000" dirty="0"/>
              <a:t>of </a:t>
            </a:r>
            <a:r>
              <a:rPr lang="en-IN" sz="2000" dirty="0" smtClean="0"/>
              <a:t>modern </a:t>
            </a:r>
            <a:r>
              <a:rPr lang="en-IN" sz="2000" dirty="0"/>
              <a:t>concepts of </a:t>
            </a:r>
            <a:r>
              <a:rPr lang="en-IN" sz="2000" dirty="0" smtClean="0"/>
              <a:t>comfort</a:t>
            </a:r>
            <a:endParaRPr lang="en-IN" sz="2000" dirty="0"/>
          </a:p>
          <a:p>
            <a:r>
              <a:rPr lang="en-US" sz="2000" b="0" dirty="0" smtClean="0"/>
              <a:t>  </a:t>
            </a:r>
            <a:endParaRPr lang="en-US" sz="2000" b="0" dirty="0"/>
          </a:p>
        </p:txBody>
      </p:sp>
      <p:pic>
        <p:nvPicPr>
          <p:cNvPr id="7" name="Picture 2" descr="C:\Users\a_a_sarkar\Pictures\Temper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26" y="1556792"/>
            <a:ext cx="11176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809588" y="2636912"/>
            <a:ext cx="132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</a:rPr>
              <a:t>Temperature</a:t>
            </a:r>
            <a:endParaRPr lang="en-IN" sz="1400" dirty="0">
              <a:latin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56848" y="1340768"/>
            <a:ext cx="1647064" cy="1648533"/>
            <a:chOff x="2524100" y="1934373"/>
            <a:chExt cx="1143008" cy="1648533"/>
          </a:xfrm>
        </p:grpSpPr>
        <p:pic>
          <p:nvPicPr>
            <p:cNvPr id="9" name="Picture 3" descr="C:\Users\a_a_sarkar\Pictures\humidit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00" y="1934373"/>
              <a:ext cx="1135580" cy="851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0" name="TextBox 9"/>
            <p:cNvSpPr txBox="1"/>
            <p:nvPr/>
          </p:nvSpPr>
          <p:spPr>
            <a:xfrm>
              <a:off x="2638496" y="3059686"/>
              <a:ext cx="102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</a:rPr>
                <a:t>Relative humidity</a:t>
              </a:r>
              <a:endParaRPr lang="en-IN" sz="1400" dirty="0">
                <a:latin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00056" y="1341046"/>
            <a:ext cx="1187732" cy="1511890"/>
            <a:chOff x="4254466" y="1896087"/>
            <a:chExt cx="1187732" cy="1511890"/>
          </a:xfrm>
        </p:grpSpPr>
        <p:pic>
          <p:nvPicPr>
            <p:cNvPr id="11" name="Picture 4" descr="C:\Users\a_a_sarkar\Pictures\air moti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466" y="1896087"/>
              <a:ext cx="1186628" cy="889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310050" y="3100200"/>
              <a:ext cx="1132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</a:rPr>
                <a:t>Air motion</a:t>
              </a:r>
              <a:endParaRPr lang="en-IN" sz="1400" dirty="0">
                <a:latin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42664" y="1404051"/>
            <a:ext cx="1661848" cy="1664909"/>
            <a:chOff x="6028675" y="1934373"/>
            <a:chExt cx="1301808" cy="1664909"/>
          </a:xfrm>
        </p:grpSpPr>
        <p:pic>
          <p:nvPicPr>
            <p:cNvPr id="13" name="Picture 5" descr="C:\Users\a_a_sarkar\Pictures\fresh ai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675" y="1934373"/>
              <a:ext cx="1281772" cy="851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4" name="TextBox 13"/>
            <p:cNvSpPr txBox="1"/>
            <p:nvPr/>
          </p:nvSpPr>
          <p:spPr>
            <a:xfrm>
              <a:off x="6107146" y="3076062"/>
              <a:ext cx="1223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</a:rPr>
                <a:t>% of fresh air</a:t>
              </a:r>
              <a:endParaRPr lang="en-IN" sz="14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evaporative cooling?</a:t>
            </a:r>
            <a:endParaRPr lang="en-GB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257" y="3212976"/>
            <a:ext cx="4356399" cy="31692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8084" y="1214422"/>
            <a:ext cx="8943996" cy="156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One of the oldest &amp; simplest comfort conditioning technology</a:t>
            </a:r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Invented by mother nature and perfected by 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Uses world’s most clean natural refrigerant: “</a:t>
            </a:r>
            <a:r>
              <a:rPr lang="en-US" sz="1800" dirty="0" smtClean="0">
                <a:solidFill>
                  <a:srgbClr val="00B0F0"/>
                </a:solidFill>
              </a:rPr>
              <a:t>Water</a:t>
            </a:r>
            <a:r>
              <a:rPr lang="en-US" sz="1800" dirty="0" smtClean="0"/>
              <a:t> (R718)”</a:t>
            </a:r>
            <a:endParaRPr lang="en-IN" sz="1800" dirty="0"/>
          </a:p>
        </p:txBody>
      </p:sp>
      <p:sp>
        <p:nvSpPr>
          <p:cNvPr id="6" name="Rectangle 5"/>
          <p:cNvSpPr/>
          <p:nvPr/>
        </p:nvSpPr>
        <p:spPr>
          <a:xfrm>
            <a:off x="1343472" y="3886016"/>
            <a:ext cx="4802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endParaRPr lang="en-US" altLang="en-US" sz="2000" dirty="0" smtClean="0">
              <a:latin typeface="Arial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dirty="0" smtClean="0">
                <a:latin typeface="+mj-lt"/>
              </a:rPr>
              <a:t>When </a:t>
            </a:r>
            <a:r>
              <a:rPr lang="en-US" altLang="en-US" sz="1800" dirty="0">
                <a:latin typeface="+mj-lt"/>
              </a:rPr>
              <a:t>the sun </a:t>
            </a:r>
            <a:r>
              <a:rPr lang="en-US" altLang="en-US" sz="1800" dirty="0" smtClean="0">
                <a:latin typeface="+mj-lt"/>
              </a:rPr>
              <a:t>is 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hot</a:t>
            </a:r>
            <a:r>
              <a:rPr lang="en-US" altLang="en-US" sz="1800" dirty="0">
                <a:latin typeface="+mj-lt"/>
              </a:rPr>
              <a:t>……</a:t>
            </a:r>
          </a:p>
          <a:p>
            <a:pPr>
              <a:buFont typeface="Monotype Sorts" pitchFamily="2" charset="2"/>
              <a:buNone/>
            </a:pPr>
            <a:endParaRPr lang="en-US" altLang="en-US" sz="2000" dirty="0">
              <a:latin typeface="Arial" pitchFamily="34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000" b="1" dirty="0" smtClean="0">
              <a:solidFill>
                <a:srgbClr val="00B0F0"/>
              </a:solidFill>
              <a:latin typeface="Arial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 b="1" dirty="0" smtClean="0">
                <a:solidFill>
                  <a:srgbClr val="00B0F0"/>
                </a:solidFill>
                <a:latin typeface="+mj-lt"/>
              </a:rPr>
              <a:t>Water</a:t>
            </a:r>
            <a:r>
              <a:rPr lang="en-US" altLang="en-US" sz="2000" dirty="0" smtClean="0">
                <a:latin typeface="+mj-lt"/>
              </a:rPr>
              <a:t> </a:t>
            </a:r>
            <a:r>
              <a:rPr lang="en-US" altLang="en-US" sz="2000" dirty="0">
                <a:latin typeface="+mj-lt"/>
              </a:rPr>
              <a:t>+ </a:t>
            </a:r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Moving air </a:t>
            </a:r>
            <a:r>
              <a:rPr lang="en-US" altLang="en-US" sz="2000" dirty="0">
                <a:latin typeface="+mj-lt"/>
              </a:rPr>
              <a:t>=</a:t>
            </a:r>
            <a:endParaRPr lang="en-US" altLang="en-US" sz="2000" dirty="0">
              <a:solidFill>
                <a:srgbClr val="FF3399"/>
              </a:solidFill>
              <a:latin typeface="+mj-lt"/>
              <a:sym typeface="Monotype Sorts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42" y="4805710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Evaporative Cooling - Direct</a:t>
            </a:r>
            <a:endParaRPr lang="en-IN" dirty="0"/>
          </a:p>
        </p:txBody>
      </p:sp>
      <p:grpSp>
        <p:nvGrpSpPr>
          <p:cNvPr id="4" name="Group 9"/>
          <p:cNvGrpSpPr/>
          <p:nvPr/>
        </p:nvGrpSpPr>
        <p:grpSpPr>
          <a:xfrm>
            <a:off x="3498981" y="1785927"/>
            <a:ext cx="2380995" cy="2214577"/>
            <a:chOff x="658627" y="1509889"/>
            <a:chExt cx="1981200" cy="1849416"/>
          </a:xfrm>
        </p:grpSpPr>
        <p:sp>
          <p:nvSpPr>
            <p:cNvPr id="5" name="Right Arrow 4"/>
            <p:cNvSpPr/>
            <p:nvPr/>
          </p:nvSpPr>
          <p:spPr bwMode="auto">
            <a:xfrm>
              <a:off x="1039627" y="2015598"/>
              <a:ext cx="1600200" cy="914400"/>
            </a:xfrm>
            <a:prstGeom prst="rightArrow">
              <a:avLst/>
            </a:prstGeom>
            <a:solidFill>
              <a:srgbClr val="FF8C71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8627" y="2870953"/>
              <a:ext cx="1981199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Primary air 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(ambient)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627" y="1509889"/>
              <a:ext cx="1981200" cy="69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40.0ºC DBT, 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24.0ºC WBT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07968" y="1273175"/>
            <a:ext cx="1058905" cy="2855220"/>
            <a:chOff x="6019800" y="1011365"/>
            <a:chExt cx="881104" cy="2384425"/>
          </a:xfrm>
        </p:grpSpPr>
        <p:pic>
          <p:nvPicPr>
            <p:cNvPr id="13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69852" y="1033590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9800" y="1262190"/>
              <a:ext cx="250052" cy="403225"/>
            </a:xfrm>
            <a:prstGeom prst="rect">
              <a:avLst/>
            </a:prstGeom>
            <a:noFill/>
          </p:spPr>
        </p:pic>
        <p:sp>
          <p:nvSpPr>
            <p:cNvPr id="15" name="Cube 14"/>
            <p:cNvSpPr/>
            <p:nvPr/>
          </p:nvSpPr>
          <p:spPr bwMode="auto">
            <a:xfrm>
              <a:off x="6138904" y="1414590"/>
              <a:ext cx="762000" cy="1981200"/>
            </a:xfrm>
            <a:prstGeom prst="cube">
              <a:avLst>
                <a:gd name="adj" fmla="val 50075"/>
              </a:avLst>
            </a:prstGeom>
            <a:solidFill>
              <a:srgbClr val="B48900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U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pic>
          <p:nvPicPr>
            <p:cNvPr id="16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4652" y="1011365"/>
              <a:ext cx="250052" cy="403225"/>
            </a:xfrm>
            <a:prstGeom prst="rect">
              <a:avLst/>
            </a:prstGeom>
            <a:noFill/>
          </p:spPr>
        </p:pic>
      </p:grpSp>
      <p:grpSp>
        <p:nvGrpSpPr>
          <p:cNvPr id="17" name="Group 10"/>
          <p:cNvGrpSpPr/>
          <p:nvPr/>
        </p:nvGrpSpPr>
        <p:grpSpPr>
          <a:xfrm>
            <a:off x="6704534" y="1714488"/>
            <a:ext cx="2127770" cy="2299287"/>
            <a:chOff x="4286248" y="1709727"/>
            <a:chExt cx="1770495" cy="1920159"/>
          </a:xfrm>
        </p:grpSpPr>
        <p:sp>
          <p:nvSpPr>
            <p:cNvPr id="18" name="Right Arrow 17"/>
            <p:cNvSpPr/>
            <p:nvPr/>
          </p:nvSpPr>
          <p:spPr bwMode="auto">
            <a:xfrm>
              <a:off x="4456543" y="2227134"/>
              <a:ext cx="1600200" cy="914400"/>
            </a:xfrm>
            <a:prstGeom prst="rightArrow">
              <a:avLst/>
            </a:prstGeom>
            <a:solidFill>
              <a:srgbClr val="0070C0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6248" y="3141534"/>
              <a:ext cx="1770494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Adiabatically</a:t>
              </a:r>
              <a:r>
                <a:rPr lang="en-US" sz="1600" b="1" dirty="0" smtClean="0">
                  <a:latin typeface="Arial" pitchFamily="34" charset="0"/>
                </a:rPr>
                <a:t> 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cooled air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1443" y="1709727"/>
              <a:ext cx="1219200" cy="69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25.6ºC DBT</a:t>
              </a:r>
              <a:endParaRPr lang="en-US" sz="1600" dirty="0" smtClean="0">
                <a:latin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24.0ºC WBT</a:t>
              </a: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18128" y="5193534"/>
            <a:ext cx="10666504" cy="9139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>
                <a:latin typeface="+mj-lt"/>
                <a:cs typeface="Arial" pitchFamily="34" charset="0"/>
              </a:defRPr>
            </a:lvl1pPr>
          </a:lstStyle>
          <a:p>
            <a:pPr marL="53975"/>
            <a:r>
              <a:rPr lang="en-US" sz="1800" dirty="0" smtClean="0"/>
              <a:t>Water </a:t>
            </a:r>
            <a:r>
              <a:rPr lang="en-US" sz="1800" dirty="0"/>
              <a:t>evaporates directly into the air </a:t>
            </a:r>
            <a:r>
              <a:rPr lang="en-US" sz="1800" dirty="0" smtClean="0"/>
              <a:t>stream, </a:t>
            </a:r>
            <a:r>
              <a:rPr lang="en-US" sz="1800" dirty="0"/>
              <a:t>thus reducing the air temperature while humidifying the air.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7368" y="764704"/>
            <a:ext cx="4536504" cy="482957"/>
          </a:xfrm>
          <a:custGeom>
            <a:avLst/>
            <a:gdLst>
              <a:gd name="connsiteX0" fmla="*/ 0 w 2972022"/>
              <a:gd name="connsiteY0" fmla="*/ 0 h 564684"/>
              <a:gd name="connsiteX1" fmla="*/ 2972022 w 2972022"/>
              <a:gd name="connsiteY1" fmla="*/ 0 h 564684"/>
              <a:gd name="connsiteX2" fmla="*/ 2972022 w 2972022"/>
              <a:gd name="connsiteY2" fmla="*/ 564684 h 564684"/>
              <a:gd name="connsiteX3" fmla="*/ 0 w 2972022"/>
              <a:gd name="connsiteY3" fmla="*/ 564684 h 564684"/>
              <a:gd name="connsiteX4" fmla="*/ 0 w 2972022"/>
              <a:gd name="connsiteY4" fmla="*/ 0 h 5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022" h="564684">
                <a:moveTo>
                  <a:pt x="0" y="0"/>
                </a:moveTo>
                <a:lnTo>
                  <a:pt x="2972022" y="0"/>
                </a:lnTo>
                <a:lnTo>
                  <a:pt x="2972022" y="564684"/>
                </a:lnTo>
                <a:lnTo>
                  <a:pt x="0" y="564684"/>
                </a:lnTo>
                <a:lnTo>
                  <a:pt x="0" y="0"/>
                </a:lnTo>
                <a:close/>
              </a:path>
            </a:pathLst>
          </a:custGeom>
          <a:solidFill>
            <a:srgbClr val="007CC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+mj-lt"/>
                <a:cs typeface="Arial" pitchFamily="34" charset="0"/>
              </a:rPr>
              <a:t>DIRECT EVAPORATIVE COOLING (DEC)</a:t>
            </a:r>
            <a:endParaRPr lang="en-IN" sz="1600" b="1" dirty="0">
              <a:solidFill>
                <a:schemeClr val="lt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Evaporative </a:t>
            </a:r>
            <a:r>
              <a:rPr lang="en-US" dirty="0" smtClean="0"/>
              <a:t>Cooling</a:t>
            </a:r>
            <a:endParaRPr lang="en-IN" dirty="0"/>
          </a:p>
        </p:txBody>
      </p:sp>
      <p:grpSp>
        <p:nvGrpSpPr>
          <p:cNvPr id="21" name="Group 88"/>
          <p:cNvGrpSpPr/>
          <p:nvPr/>
        </p:nvGrpSpPr>
        <p:grpSpPr>
          <a:xfrm>
            <a:off x="4767428" y="1772816"/>
            <a:ext cx="3272788" cy="3236142"/>
            <a:chOff x="1981200" y="1143000"/>
            <a:chExt cx="2723252" cy="2702537"/>
          </a:xfrm>
        </p:grpSpPr>
        <p:grpSp>
          <p:nvGrpSpPr>
            <p:cNvPr id="24" name="Group 82"/>
            <p:cNvGrpSpPr/>
            <p:nvPr/>
          </p:nvGrpSpPr>
          <p:grpSpPr>
            <a:xfrm>
              <a:off x="2209800" y="1143000"/>
              <a:ext cx="2494652" cy="2473937"/>
              <a:chOff x="3232069" y="1247480"/>
              <a:chExt cx="2494652" cy="2473937"/>
            </a:xfrm>
          </p:grpSpPr>
          <p:sp>
            <p:nvSpPr>
              <p:cNvPr id="35" name="Isosceles Triangle 34"/>
              <p:cNvSpPr/>
              <p:nvPr/>
            </p:nvSpPr>
            <p:spPr bwMode="auto">
              <a:xfrm rot="18904268">
                <a:off x="3232069" y="1247480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 bwMode="auto">
              <a:xfrm rot="8069127">
                <a:off x="4035081" y="2029777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grpSp>
          <p:nvGrpSpPr>
            <p:cNvPr id="25" name="Group 85"/>
            <p:cNvGrpSpPr/>
            <p:nvPr/>
          </p:nvGrpSpPr>
          <p:grpSpPr>
            <a:xfrm>
              <a:off x="2133600" y="1219200"/>
              <a:ext cx="2494652" cy="2473937"/>
              <a:chOff x="5786068" y="2314280"/>
              <a:chExt cx="2494652" cy="2473937"/>
            </a:xfrm>
          </p:grpSpPr>
          <p:sp>
            <p:nvSpPr>
              <p:cNvPr id="33" name="Isosceles Triangle 32"/>
              <p:cNvSpPr/>
              <p:nvPr/>
            </p:nvSpPr>
            <p:spPr bwMode="auto">
              <a:xfrm rot="18904268">
                <a:off x="5786068" y="2314280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 bwMode="auto">
              <a:xfrm rot="8069127">
                <a:off x="6589080" y="3096577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grpSp>
          <p:nvGrpSpPr>
            <p:cNvPr id="26" name="Group 80"/>
            <p:cNvGrpSpPr/>
            <p:nvPr/>
          </p:nvGrpSpPr>
          <p:grpSpPr>
            <a:xfrm>
              <a:off x="2057400" y="1295400"/>
              <a:ext cx="2494652" cy="2473937"/>
              <a:chOff x="3232069" y="1247480"/>
              <a:chExt cx="2494652" cy="2473937"/>
            </a:xfrm>
          </p:grpSpPr>
          <p:sp>
            <p:nvSpPr>
              <p:cNvPr id="31" name="Isosceles Triangle 30"/>
              <p:cNvSpPr/>
              <p:nvPr/>
            </p:nvSpPr>
            <p:spPr bwMode="auto">
              <a:xfrm rot="18904268">
                <a:off x="3232069" y="1247480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8069127">
                <a:off x="4035081" y="2029777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grpSp>
          <p:nvGrpSpPr>
            <p:cNvPr id="27" name="Group 81"/>
            <p:cNvGrpSpPr/>
            <p:nvPr/>
          </p:nvGrpSpPr>
          <p:grpSpPr>
            <a:xfrm>
              <a:off x="1981200" y="1371600"/>
              <a:ext cx="2494652" cy="2473937"/>
              <a:chOff x="5786068" y="2314280"/>
              <a:chExt cx="2494652" cy="2473937"/>
            </a:xfrm>
          </p:grpSpPr>
          <p:sp>
            <p:nvSpPr>
              <p:cNvPr id="29" name="Isosceles Triangle 28"/>
              <p:cNvSpPr/>
              <p:nvPr/>
            </p:nvSpPr>
            <p:spPr bwMode="auto">
              <a:xfrm rot="18904268">
                <a:off x="5786068" y="2314280"/>
                <a:ext cx="2267712" cy="11155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 bwMode="auto">
              <a:xfrm rot="8069127">
                <a:off x="6589080" y="3096577"/>
                <a:ext cx="2267712" cy="1115568"/>
              </a:xfrm>
              <a:prstGeom prst="triangle">
                <a:avLst/>
              </a:prstGeom>
              <a:solidFill>
                <a:schemeClr val="tx1"/>
              </a:solidFill>
              <a:ln w="8001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yriad Pro" pitchFamily="34" charset="0"/>
                  <a:cs typeface="Arial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590800" y="1600200"/>
              <a:ext cx="1600200" cy="16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DAMA</a:t>
              </a:r>
            </a:p>
          </p:txBody>
        </p:sp>
      </p:grpSp>
      <p:grpSp>
        <p:nvGrpSpPr>
          <p:cNvPr id="37" name="Group 7"/>
          <p:cNvGrpSpPr/>
          <p:nvPr/>
        </p:nvGrpSpPr>
        <p:grpSpPr>
          <a:xfrm>
            <a:off x="5934006" y="592496"/>
            <a:ext cx="1674162" cy="1180320"/>
            <a:chOff x="3047431" y="652590"/>
            <a:chExt cx="1393052" cy="985698"/>
          </a:xfrm>
        </p:grpSpPr>
        <p:pic>
          <p:nvPicPr>
            <p:cNvPr id="38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031" y="652590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39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5631" y="1033590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40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231" y="739775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41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7431" y="1196975"/>
              <a:ext cx="250052" cy="403225"/>
            </a:xfrm>
            <a:prstGeom prst="rect">
              <a:avLst/>
            </a:prstGeom>
            <a:noFill/>
          </p:spPr>
        </p:pic>
        <p:pic>
          <p:nvPicPr>
            <p:cNvPr id="42" name="Picture 2" descr="C:\Documents and Settings\r_h_matta.ATEANDH\Desktop\D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0431" y="1235063"/>
              <a:ext cx="250052" cy="403225"/>
            </a:xfrm>
            <a:prstGeom prst="rect">
              <a:avLst/>
            </a:prstGeom>
            <a:noFill/>
          </p:spPr>
        </p:pic>
      </p:grpSp>
      <p:grpSp>
        <p:nvGrpSpPr>
          <p:cNvPr id="43" name="Group 10"/>
          <p:cNvGrpSpPr/>
          <p:nvPr/>
        </p:nvGrpSpPr>
        <p:grpSpPr>
          <a:xfrm>
            <a:off x="7641208" y="1735974"/>
            <a:ext cx="2199208" cy="2053066"/>
            <a:chOff x="4286248" y="1709727"/>
            <a:chExt cx="1829938" cy="1714537"/>
          </a:xfrm>
        </p:grpSpPr>
        <p:sp>
          <p:nvSpPr>
            <p:cNvPr id="44" name="Right Arrow 43"/>
            <p:cNvSpPr/>
            <p:nvPr/>
          </p:nvSpPr>
          <p:spPr bwMode="auto">
            <a:xfrm>
              <a:off x="4456543" y="2227134"/>
              <a:ext cx="1600200" cy="914400"/>
            </a:xfrm>
            <a:prstGeom prst="rightArrow">
              <a:avLst/>
            </a:prstGeom>
            <a:solidFill>
              <a:srgbClr val="0070C0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86248" y="3141534"/>
              <a:ext cx="1829938" cy="282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Sensibly cooled air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21443" y="1709727"/>
              <a:ext cx="1219200" cy="69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27.2ºC DBT</a:t>
              </a:r>
              <a:endParaRPr lang="en-US" sz="1600" dirty="0" smtClean="0">
                <a:latin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</a:rPr>
                <a:t>20.4ºC WBT</a:t>
              </a:r>
            </a:p>
          </p:txBody>
        </p:sp>
      </p:grpSp>
      <p:grpSp>
        <p:nvGrpSpPr>
          <p:cNvPr id="47" name="Group 9"/>
          <p:cNvGrpSpPr/>
          <p:nvPr/>
        </p:nvGrpSpPr>
        <p:grpSpPr>
          <a:xfrm>
            <a:off x="3138941" y="1790487"/>
            <a:ext cx="2380995" cy="2214577"/>
            <a:chOff x="658627" y="1509889"/>
            <a:chExt cx="1981200" cy="1849416"/>
          </a:xfrm>
        </p:grpSpPr>
        <p:sp>
          <p:nvSpPr>
            <p:cNvPr id="48" name="Right Arrow 47"/>
            <p:cNvSpPr/>
            <p:nvPr/>
          </p:nvSpPr>
          <p:spPr bwMode="auto">
            <a:xfrm>
              <a:off x="1039627" y="2015598"/>
              <a:ext cx="1600200" cy="914400"/>
            </a:xfrm>
            <a:prstGeom prst="rightArrow">
              <a:avLst/>
            </a:prstGeom>
            <a:solidFill>
              <a:srgbClr val="FF8C71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8627" y="2870953"/>
              <a:ext cx="1981199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Primary air 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(ambient)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8627" y="1509889"/>
              <a:ext cx="1981200" cy="69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40.0ºC DBT, 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24.0ºC WBT</a:t>
              </a:r>
            </a:p>
          </p:txBody>
        </p:sp>
      </p:grpSp>
      <p:grpSp>
        <p:nvGrpSpPr>
          <p:cNvPr id="51" name="Group 8"/>
          <p:cNvGrpSpPr/>
          <p:nvPr/>
        </p:nvGrpSpPr>
        <p:grpSpPr>
          <a:xfrm>
            <a:off x="4753793" y="1116308"/>
            <a:ext cx="2278311" cy="4123164"/>
            <a:chOff x="1989872" y="957390"/>
            <a:chExt cx="1895759" cy="3443299"/>
          </a:xfrm>
        </p:grpSpPr>
        <p:sp>
          <p:nvSpPr>
            <p:cNvPr id="52" name="Up Arrow 51"/>
            <p:cNvSpPr/>
            <p:nvPr/>
          </p:nvSpPr>
          <p:spPr bwMode="auto">
            <a:xfrm>
              <a:off x="3276031" y="3550225"/>
              <a:ext cx="609600" cy="838200"/>
            </a:xfrm>
            <a:prstGeom prst="upArrow">
              <a:avLst/>
            </a:prstGeom>
            <a:solidFill>
              <a:srgbClr val="FF8C71"/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charset="0"/>
              </a:endParaRPr>
            </a:p>
          </p:txBody>
        </p:sp>
        <p:sp>
          <p:nvSpPr>
            <p:cNvPr id="53" name="Up Arrow 52"/>
            <p:cNvSpPr/>
            <p:nvPr/>
          </p:nvSpPr>
          <p:spPr bwMode="auto">
            <a:xfrm>
              <a:off x="3276031" y="1076451"/>
              <a:ext cx="609600" cy="609600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 w="8001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89872" y="3912337"/>
              <a:ext cx="1637731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Secondary air (ambient)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33031" y="957390"/>
              <a:ext cx="1219200" cy="48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Exhaust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air</a:t>
              </a:r>
            </a:p>
          </p:txBody>
        </p:sp>
      </p:grpSp>
      <p:sp>
        <p:nvSpPr>
          <p:cNvPr id="56" name="Freeform 55"/>
          <p:cNvSpPr/>
          <p:nvPr/>
        </p:nvSpPr>
        <p:spPr>
          <a:xfrm>
            <a:off x="407368" y="764704"/>
            <a:ext cx="4536504" cy="482957"/>
          </a:xfrm>
          <a:custGeom>
            <a:avLst/>
            <a:gdLst>
              <a:gd name="connsiteX0" fmla="*/ 0 w 2972022"/>
              <a:gd name="connsiteY0" fmla="*/ 0 h 564684"/>
              <a:gd name="connsiteX1" fmla="*/ 2972022 w 2972022"/>
              <a:gd name="connsiteY1" fmla="*/ 0 h 564684"/>
              <a:gd name="connsiteX2" fmla="*/ 2972022 w 2972022"/>
              <a:gd name="connsiteY2" fmla="*/ 564684 h 564684"/>
              <a:gd name="connsiteX3" fmla="*/ 0 w 2972022"/>
              <a:gd name="connsiteY3" fmla="*/ 564684 h 564684"/>
              <a:gd name="connsiteX4" fmla="*/ 0 w 2972022"/>
              <a:gd name="connsiteY4" fmla="*/ 0 h 56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022" h="564684">
                <a:moveTo>
                  <a:pt x="0" y="0"/>
                </a:moveTo>
                <a:lnTo>
                  <a:pt x="2972022" y="0"/>
                </a:lnTo>
                <a:lnTo>
                  <a:pt x="2972022" y="564684"/>
                </a:lnTo>
                <a:lnTo>
                  <a:pt x="0" y="564684"/>
                </a:lnTo>
                <a:lnTo>
                  <a:pt x="0" y="0"/>
                </a:lnTo>
                <a:close/>
              </a:path>
            </a:pathLst>
          </a:custGeom>
          <a:solidFill>
            <a:srgbClr val="007CC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+mj-lt"/>
                <a:cs typeface="Arial" pitchFamily="34" charset="0"/>
              </a:rPr>
              <a:t>INDIRECT EVAPORATIVE COOLING (IEC)</a:t>
            </a:r>
            <a:endParaRPr lang="en-IN" sz="1600" b="1" dirty="0">
              <a:solidFill>
                <a:schemeClr val="l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407368" y="5373216"/>
            <a:ext cx="11089232" cy="12961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en-US"/>
            </a:defPPr>
            <a:lvl1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>
                <a:latin typeface="+mj-lt"/>
                <a:cs typeface="Arial" pitchFamily="34" charset="0"/>
              </a:defRPr>
            </a:lvl1pPr>
          </a:lstStyle>
          <a:p>
            <a:pPr marL="53975" algn="l"/>
            <a:r>
              <a:rPr lang="en-US" sz="1800" dirty="0" smtClean="0"/>
              <a:t>Indirect evaporative cooling </a:t>
            </a:r>
            <a:r>
              <a:rPr lang="en-US" sz="1800" dirty="0"/>
              <a:t>is about cooling air by water evaporation, but not allowing water and air to </a:t>
            </a:r>
            <a:r>
              <a:rPr lang="en-US" sz="1800" dirty="0" smtClean="0"/>
              <a:t>mix.</a:t>
            </a:r>
          </a:p>
          <a:p>
            <a:pPr marL="285750" indent="-285750" algn="l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Pure sensible cooling: no humidity added, moisture level in air (grains) remains constant. </a:t>
            </a:r>
          </a:p>
          <a:p>
            <a:pPr marL="285750" indent="-285750" algn="l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Lower both temperature and enthalpy (total heat) of </a:t>
            </a:r>
            <a:r>
              <a:rPr lang="en-US" sz="1800" dirty="0" smtClean="0"/>
              <a:t>air.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Evaporative </a:t>
            </a:r>
            <a:r>
              <a:rPr lang="en-US" dirty="0" smtClean="0"/>
              <a:t>Cooling (</a:t>
            </a:r>
            <a:r>
              <a:rPr lang="en-US" dirty="0" err="1" smtClean="0"/>
              <a:t>Psychrometry</a:t>
            </a:r>
            <a:r>
              <a:rPr lang="en-US" dirty="0" smtClean="0"/>
              <a:t>)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31154"/>
              </p:ext>
            </p:extLst>
          </p:nvPr>
        </p:nvGraphicFramePr>
        <p:xfrm>
          <a:off x="523836" y="1000108"/>
          <a:ext cx="11001452" cy="26079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11164"/>
                <a:gridCol w="3695144"/>
                <a:gridCol w="3695144"/>
              </a:tblGrid>
              <a:tr h="34694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</a:rPr>
                        <a:t>Direct Evaporative cooling (DEC)</a:t>
                      </a:r>
                      <a:endParaRPr lang="en-IN" sz="20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</a:rPr>
                        <a:t>Indirect Evaporative cooling (IEC)</a:t>
                      </a:r>
                      <a:endParaRPr lang="en-IN" sz="20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577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 smtClean="0">
                          <a:effectLst/>
                        </a:rPr>
                        <a:t>Air &amp; water contact</a:t>
                      </a:r>
                      <a:endParaRPr lang="en-IN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>
                          <a:effectLst/>
                        </a:rPr>
                        <a:t>Direct contact</a:t>
                      </a:r>
                      <a:endParaRPr lang="en-IN" sz="20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 contact</a:t>
                      </a:r>
                    </a:p>
                  </a:txBody>
                  <a:tcPr marL="96000" marR="12004" marT="9003" marB="0" anchor="ctr"/>
                </a:tc>
              </a:tr>
              <a:tr h="347577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 dirty="0" smtClean="0">
                          <a:effectLst/>
                        </a:rPr>
                        <a:t>Cooling Adiabatic process </a:t>
                      </a:r>
                      <a:endParaRPr lang="en-IN" sz="20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Adiabatic process</a:t>
                      </a: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Sensible cooling</a:t>
                      </a:r>
                    </a:p>
                  </a:txBody>
                  <a:tcPr marL="96000" marR="12004" marT="9003" marB="0" anchor="ctr"/>
                </a:tc>
              </a:tr>
              <a:tr h="319010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 dirty="0" smtClean="0">
                          <a:effectLst/>
                        </a:rPr>
                        <a:t>Dry bulb temp</a:t>
                      </a:r>
                      <a:endParaRPr lang="en-IN" sz="20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Reduces</a:t>
                      </a: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Reduces</a:t>
                      </a:r>
                    </a:p>
                  </a:txBody>
                  <a:tcPr marL="96000" marR="12004" marT="9003" marB="0" anchor="ctr"/>
                </a:tc>
              </a:tr>
              <a:tr h="3475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>
                          <a:effectLst/>
                        </a:rPr>
                        <a:t>Wet bulb temp</a:t>
                      </a:r>
                      <a:endParaRPr lang="en-IN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>
                          <a:effectLst/>
                        </a:rPr>
                        <a:t>No change</a:t>
                      </a:r>
                      <a:endParaRPr lang="en-IN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>
                          <a:effectLst/>
                        </a:rPr>
                        <a:t>Reduces</a:t>
                      </a:r>
                      <a:endParaRPr lang="en-IN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288656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 dirty="0" smtClean="0">
                          <a:effectLst/>
                        </a:rPr>
                        <a:t>Moisture (grains) </a:t>
                      </a:r>
                      <a:endParaRPr lang="en-IN" sz="20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>
                          <a:effectLst/>
                        </a:rPr>
                        <a:t>Increases</a:t>
                      </a:r>
                      <a:endParaRPr lang="en-IN" sz="20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dirty="0" smtClean="0">
                          <a:effectLst/>
                        </a:rPr>
                        <a:t>No change</a:t>
                      </a:r>
                      <a:endParaRPr lang="en-IN" sz="20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  <a:tr h="288656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 smtClean="0">
                          <a:effectLst/>
                        </a:rPr>
                        <a:t>Enthalpy</a:t>
                      </a:r>
                      <a:endParaRPr lang="en-IN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 smtClean="0">
                          <a:effectLst/>
                        </a:rPr>
                        <a:t>No change</a:t>
                      </a:r>
                      <a:endParaRPr lang="en-IN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u="none" strike="noStrike" dirty="0" smtClean="0">
                          <a:effectLst/>
                        </a:rPr>
                        <a:t>Reduces</a:t>
                      </a:r>
                      <a:endParaRPr lang="en-IN" sz="2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000" marR="12004" marT="9003" marB="0" anchor="ctr"/>
                </a:tc>
              </a:tr>
            </a:tbl>
          </a:graphicData>
        </a:graphic>
      </p:graphicFrame>
      <p:pic>
        <p:nvPicPr>
          <p:cNvPr id="5" name="Content Placeholder 3" descr="PsychrometricChart.SeaLevel.SI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24" y="3479304"/>
            <a:ext cx="7223623" cy="3521596"/>
          </a:xfrm>
        </p:spPr>
      </p:pic>
      <p:cxnSp>
        <p:nvCxnSpPr>
          <p:cNvPr id="21" name="Straight Arrow Connector 20"/>
          <p:cNvCxnSpPr/>
          <p:nvPr/>
        </p:nvCxnSpPr>
        <p:spPr bwMode="auto">
          <a:xfrm>
            <a:off x="9552384" y="3140968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9840416" y="2708920"/>
            <a:ext cx="0" cy="3048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9840416" y="3284984"/>
            <a:ext cx="0" cy="3048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0800000">
            <a:off x="6238877" y="5143513"/>
            <a:ext cx="2230889" cy="902883"/>
          </a:xfrm>
          <a:prstGeom prst="straightConnector1">
            <a:avLst/>
          </a:prstGeom>
          <a:ln w="57150">
            <a:solidFill>
              <a:srgbClr val="FF714F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10800000">
            <a:off x="6238878" y="6072206"/>
            <a:ext cx="2230889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 rot="1383761">
            <a:off x="6664091" y="5223347"/>
            <a:ext cx="159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</a:rPr>
              <a:t>DEC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1290" y="6162280"/>
            <a:ext cx="159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</a:rPr>
              <a:t>IEC</a:t>
            </a:r>
            <a:endParaRPr lang="en-US" sz="1600" b="1" dirty="0"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312024" y="2332112"/>
            <a:ext cx="0" cy="3048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9840416" y="2332112"/>
            <a:ext cx="0" cy="3048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5951984" y="2852936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6238877" y="2986078"/>
            <a:ext cx="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951984" y="34290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72888"/>
            <a:ext cx="10245716" cy="609600"/>
          </a:xfrm>
        </p:spPr>
        <p:txBody>
          <a:bodyPr/>
          <a:lstStyle/>
          <a:p>
            <a:r>
              <a:rPr lang="en-GB" dirty="0" smtClean="0"/>
              <a:t>Cooling solutions based on Indirect Evaporative Cooling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8071579"/>
              </p:ext>
            </p:extLst>
          </p:nvPr>
        </p:nvGraphicFramePr>
        <p:xfrm>
          <a:off x="1523968" y="1000140"/>
          <a:ext cx="89249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9"/>
          <p:cNvGrpSpPr/>
          <p:nvPr/>
        </p:nvGrpSpPr>
        <p:grpSpPr>
          <a:xfrm>
            <a:off x="1900246" y="5000367"/>
            <a:ext cx="8053406" cy="1781433"/>
            <a:chOff x="2035363" y="4521849"/>
            <a:chExt cx="6686143" cy="153006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363" y="4521849"/>
              <a:ext cx="1882061" cy="1476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46" y="4521849"/>
              <a:ext cx="1817334" cy="144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153" y="4521849"/>
              <a:ext cx="1525353" cy="1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12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MX General Presentation July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inning Div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8001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Pro" pitchFamily="34" charset="0"/>
            <a:cs typeface="Arial" charset="0"/>
          </a:defRPr>
        </a:defPPr>
      </a:lstStyle>
    </a:lnDef>
  </a:objectDefaults>
  <a:extraClrSchemeLst>
    <a:extraClrScheme>
      <a:clrScheme name="Spinning Di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nning Di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Di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Di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Di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Di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nning Di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75967125-EEAC-4149-85A9-9C84FAF41CF2}"/>
</file>

<file path=customXml/itemProps2.xml><?xml version="1.0" encoding="utf-8"?>
<ds:datastoreItem xmlns:ds="http://schemas.openxmlformats.org/officeDocument/2006/customXml" ds:itemID="{D753CE32-1FD3-471A-806A-8A012627B2E4}"/>
</file>

<file path=customXml/itemProps3.xml><?xml version="1.0" encoding="utf-8"?>
<ds:datastoreItem xmlns:ds="http://schemas.openxmlformats.org/officeDocument/2006/customXml" ds:itemID="{41A0BA41-05BD-4FDA-B211-CBED0199FE34}"/>
</file>

<file path=customXml/itemProps4.xml><?xml version="1.0" encoding="utf-8"?>
<ds:datastoreItem xmlns:ds="http://schemas.openxmlformats.org/officeDocument/2006/customXml" ds:itemID="{D753CE32-1FD3-471A-806A-8A012627B2E4}"/>
</file>

<file path=docProps/app.xml><?xml version="1.0" encoding="utf-8"?>
<Properties xmlns="http://schemas.openxmlformats.org/officeDocument/2006/extended-properties" xmlns:vt="http://schemas.openxmlformats.org/officeDocument/2006/docPropsVTypes">
  <Template>HMX General Presentation July 2017</Template>
  <TotalTime>5526</TotalTime>
  <Words>1962</Words>
  <Application>Microsoft Office PowerPoint</Application>
  <PresentationFormat>Widescreen</PresentationFormat>
  <Paragraphs>475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Monotype Sorts</vt:lpstr>
      <vt:lpstr>Myriad Pro</vt:lpstr>
      <vt:lpstr>Myriad Roman</vt:lpstr>
      <vt:lpstr>Times New Roman</vt:lpstr>
      <vt:lpstr>Wingdings</vt:lpstr>
      <vt:lpstr>HMX General Presentation July 2017</vt:lpstr>
      <vt:lpstr>PowerPoint Presentation</vt:lpstr>
      <vt:lpstr>Contents</vt:lpstr>
      <vt:lpstr>Why evaporative cooling?</vt:lpstr>
      <vt:lpstr>Why evaporative cooling?</vt:lpstr>
      <vt:lpstr>What is evaporative cooling?</vt:lpstr>
      <vt:lpstr>Types of Evaporative Cooling - Direct</vt:lpstr>
      <vt:lpstr>Types of Evaporative Cooling</vt:lpstr>
      <vt:lpstr>Types of Evaporative Cooling (Psychrometry)</vt:lpstr>
      <vt:lpstr>Cooling solutions based on Indirect Evaporative Cooling</vt:lpstr>
      <vt:lpstr>PowerPoint Presentation</vt:lpstr>
      <vt:lpstr>IDEC: Working principle</vt:lpstr>
      <vt:lpstr>Psychrometric representation of IDEC</vt:lpstr>
      <vt:lpstr>IDEC: Applications for stand alone cooling</vt:lpstr>
      <vt:lpstr>Case study – 1: One of the world’s largest car manufacturer</vt:lpstr>
      <vt:lpstr>Case study – 1 continued….</vt:lpstr>
      <vt:lpstr>Case study – 2: Middle East's Leader in Retail &amp; Hospitality</vt:lpstr>
      <vt:lpstr>Case study – 2 continued….</vt:lpstr>
      <vt:lpstr>PowerPoint Presentation</vt:lpstr>
      <vt:lpstr>Pre-cooling of fresh air</vt:lpstr>
      <vt:lpstr>Psychrometric representation of IEC pre cooling</vt:lpstr>
      <vt:lpstr>TRH savings in one year through IEC pre cooling </vt:lpstr>
      <vt:lpstr>Advantages IEC over other pre cooling units</vt:lpstr>
      <vt:lpstr>Case study – 3: LEED Platinum rated IT office building in Jaipur</vt:lpstr>
      <vt:lpstr>Case study – 3  continued…………</vt:lpstr>
      <vt:lpstr>Case study – 4: High-rise residential tower in Sharjah</vt:lpstr>
      <vt:lpstr>Case study – 4   continued…..</vt:lpstr>
      <vt:lpstr>Case Study 5:  LEED Platinum-rated IT office building in Bangalore</vt:lpstr>
      <vt:lpstr>PowerPoint Presentation</vt:lpstr>
      <vt:lpstr>Hybrid air-conditioning</vt:lpstr>
      <vt:lpstr>Case study – 5: LEED Gold rated office building</vt:lpstr>
      <vt:lpstr>Case study – 5   continued…….</vt:lpstr>
      <vt:lpstr>Application pictures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r_h_matta</dc:creator>
  <cp:lastModifiedBy>Sunil A. Tiwari</cp:lastModifiedBy>
  <cp:revision>312</cp:revision>
  <cp:lastPrinted>2018-09-27T12:28:37Z</cp:lastPrinted>
  <dcterms:created xsi:type="dcterms:W3CDTF">2017-07-13T09:47:00Z</dcterms:created>
  <dcterms:modified xsi:type="dcterms:W3CDTF">2019-07-15T05:23:05Z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93e0a041-e9ab-49ee-b0ca-711ae74af4b8</vt:lpwstr>
  </property>
</Properties>
</file>