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2" r:id="rId2"/>
    <p:sldId id="264" r:id="rId3"/>
    <p:sldId id="270" r:id="rId4"/>
    <p:sldId id="283" r:id="rId5"/>
    <p:sldId id="258" r:id="rId6"/>
    <p:sldId id="259" r:id="rId7"/>
    <p:sldId id="260" r:id="rId8"/>
    <p:sldId id="277" r:id="rId9"/>
    <p:sldId id="265" r:id="rId10"/>
    <p:sldId id="271" r:id="rId11"/>
    <p:sldId id="282" r:id="rId12"/>
    <p:sldId id="273" r:id="rId13"/>
    <p:sldId id="274" r:id="rId14"/>
    <p:sldId id="275" r:id="rId15"/>
    <p:sldId id="276" r:id="rId16"/>
    <p:sldId id="278" r:id="rId17"/>
    <p:sldId id="284" r:id="rId18"/>
    <p:sldId id="279" r:id="rId19"/>
    <p:sldId id="285" r:id="rId20"/>
    <p:sldId id="280" r:id="rId21"/>
    <p:sldId id="281" r:id="rId22"/>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28" autoAdjust="0"/>
    <p:restoredTop sz="92593" autoAdjust="0"/>
  </p:normalViewPr>
  <p:slideViewPr>
    <p:cSldViewPr snapToGrid="0" snapToObjects="1">
      <p:cViewPr>
        <p:scale>
          <a:sx n="125" d="100"/>
          <a:sy n="125" d="100"/>
        </p:scale>
        <p:origin x="-304" y="-448"/>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1" Type="http://schemas.openxmlformats.org/officeDocument/2006/relationships/slide" Target="slides/slide20.xml"/><Relationship Id="rId3" Type="http://schemas.openxmlformats.org/officeDocument/2006/relationships/slide" Target="slides/slide2.xml"/><Relationship Id="rId2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slide" Target="slides/slide19.xml"/><Relationship Id="rId16" Type="http://schemas.openxmlformats.org/officeDocument/2006/relationships/slide" Target="slides/slide15.xml"/><Relationship Id="rId2" Type="http://schemas.openxmlformats.org/officeDocument/2006/relationships/slide" Target="slides/slide1.xml"/><Relationship Id="rId29" Type="http://schemas.openxmlformats.org/officeDocument/2006/relationships/customXml" Target="../customXml/item1.xml"/><Relationship Id="rId24" Type="http://schemas.openxmlformats.org/officeDocument/2006/relationships/printerSettings" Target="printerSettings/printerSettings1.bin"/><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32" Type="http://schemas.openxmlformats.org/officeDocument/2006/relationships/customXml" Target="../customXml/item4.xml"/><Relationship Id="rId23" Type="http://schemas.openxmlformats.org/officeDocument/2006/relationships/notesMaster" Target="notesMasters/notesMaster1.xml"/><Relationship Id="rId28" Type="http://schemas.openxmlformats.org/officeDocument/2006/relationships/tableStyles" Target="tableStyles.xml"/><Relationship Id="rId15" Type="http://schemas.openxmlformats.org/officeDocument/2006/relationships/slide" Target="slides/slide1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9" Type="http://schemas.openxmlformats.org/officeDocument/2006/relationships/slide" Target="slides/slide8.xml"/><Relationship Id="rId22" Type="http://schemas.openxmlformats.org/officeDocument/2006/relationships/slide" Target="slides/slide21.xml"/><Relationship Id="rId27" Type="http://schemas.openxmlformats.org/officeDocument/2006/relationships/theme" Target="theme/theme1.xml"/><Relationship Id="rId14" Type="http://schemas.openxmlformats.org/officeDocument/2006/relationships/slide" Target="slides/slide13.xml"/><Relationship Id="rId4"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ReshmaSingh%20HD:Users:reshmasingh:Documents:CBERD:Technical%20targets:US%20and%20India%20Technical%20targets:CBERD%20Energy%20Savings%20target-%20graphs%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ReshmaSingh%20HD:Users:reshmasingh:Documents:CBERD:Technical%20targets:US%20and%20India%20Technical%20targets:CBERD%20Energy%20Savings%20target-%20graphs%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ReshmaSingh%20HD:Users:reshmasingh:Documents:CBERD:Technical%20targets:US%20and%20India%20Technical%20targets:CBERD%20Energy%20Savings%20target-%20graphs%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Ravache\Dropbox\LBLWork\Best%20Practice%20India\Excel%20Spreadsheets\SimulationReport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0"/>
    <c:plotArea>
      <c:layout/>
      <c:pieChart>
        <c:varyColors val="1"/>
        <c:ser>
          <c:idx val="0"/>
          <c:order val="0"/>
          <c:dPt>
            <c:idx val="1"/>
            <c:bubble3D val="0"/>
            <c:spPr>
              <a:solidFill>
                <a:schemeClr val="bg2">
                  <a:lumMod val="90000"/>
                </a:schemeClr>
              </a:solidFill>
            </c:spPr>
          </c:dPt>
          <c:cat>
            <c:strRef>
              <c:f>'Sheet1 (2)'!$A$8:$A$9</c:f>
              <c:strCache>
                <c:ptCount val="2"/>
                <c:pt idx="0">
                  <c:v>buildings</c:v>
                </c:pt>
                <c:pt idx="1">
                  <c:v>other sectors</c:v>
                </c:pt>
              </c:strCache>
            </c:strRef>
          </c:cat>
          <c:val>
            <c:numRef>
              <c:f>'Sheet1 (2)'!$B$8:$B$9</c:f>
              <c:numCache>
                <c:formatCode>General</c:formatCode>
                <c:ptCount val="2"/>
                <c:pt idx="0">
                  <c:v>39.64</c:v>
                </c:pt>
                <c:pt idx="1">
                  <c:v>57.77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0"/>
    <c:plotArea>
      <c:layout/>
      <c:pieChart>
        <c:varyColors val="1"/>
        <c:ser>
          <c:idx val="0"/>
          <c:order val="0"/>
          <c:dPt>
            <c:idx val="1"/>
            <c:bubble3D val="0"/>
            <c:spPr>
              <a:solidFill>
                <a:schemeClr val="bg2">
                  <a:lumMod val="90000"/>
                </a:schemeClr>
              </a:solidFill>
            </c:spPr>
          </c:dPt>
          <c:cat>
            <c:strRef>
              <c:f>'Sheet1 (2)'!$A$21:$A$22</c:f>
              <c:strCache>
                <c:ptCount val="2"/>
                <c:pt idx="0">
                  <c:v>Buildings</c:v>
                </c:pt>
                <c:pt idx="1">
                  <c:v>Other sectors</c:v>
                </c:pt>
              </c:strCache>
            </c:strRef>
          </c:cat>
          <c:val>
            <c:numRef>
              <c:f>'Sheet1 (2)'!$B$21:$B$22</c:f>
              <c:numCache>
                <c:formatCode>General</c:formatCode>
                <c:ptCount val="2"/>
                <c:pt idx="0">
                  <c:v>6.9</c:v>
                </c:pt>
                <c:pt idx="1">
                  <c:v>17.02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manualLayout>
          <c:xMode val="edge"/>
          <c:yMode val="edge"/>
          <c:x val="0.248680371493115"/>
          <c:y val="0.030297097547844"/>
        </c:manualLayout>
      </c:layout>
      <c:overlay val="0"/>
      <c:txPr>
        <a:bodyPr/>
        <a:lstStyle/>
        <a:p>
          <a:pPr>
            <a:defRPr sz="1100">
              <a:latin typeface="Tw Cen MT"/>
              <a:cs typeface="Tw Cen MT"/>
            </a:defRPr>
          </a:pPr>
          <a:endParaRPr lang="en-US"/>
        </a:p>
      </c:txPr>
    </c:title>
    <c:autoTitleDeleted val="0"/>
    <c:plotArea>
      <c:layout/>
      <c:barChart>
        <c:barDir val="col"/>
        <c:grouping val="stacked"/>
        <c:varyColors val="0"/>
        <c:ser>
          <c:idx val="0"/>
          <c:order val="0"/>
          <c:tx>
            <c:strRef>
              <c:f>'Sheet1 (2)'!$B$34</c:f>
              <c:strCache>
                <c:ptCount val="1"/>
                <c:pt idx="0">
                  <c:v>Average EUI (kWh/m2-yr)</c:v>
                </c:pt>
              </c:strCache>
            </c:strRef>
          </c:tx>
          <c:spPr>
            <a:solidFill>
              <a:schemeClr val="accent6">
                <a:lumMod val="75000"/>
              </a:schemeClr>
            </a:solidFill>
          </c:spPr>
          <c:invertIfNegative val="0"/>
          <c:dLbls>
            <c:dLbl>
              <c:idx val="0"/>
              <c:layout>
                <c:manualLayout>
                  <c:x val="-0.00881846461504281"/>
                  <c:y val="-0.15409255259773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00881846461504277"/>
                  <c:y val="-0.0880528871987049"/>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 (2)'!$A$35:$A$36</c:f>
              <c:strCache>
                <c:ptCount val="2"/>
                <c:pt idx="0">
                  <c:v>US</c:v>
                </c:pt>
                <c:pt idx="1">
                  <c:v>India</c:v>
                </c:pt>
              </c:strCache>
            </c:strRef>
          </c:cat>
          <c:val>
            <c:numRef>
              <c:f>'Sheet1 (2)'!$B$35:$B$36</c:f>
              <c:numCache>
                <c:formatCode>General</c:formatCode>
                <c:ptCount val="2"/>
                <c:pt idx="0">
                  <c:v>298.0</c:v>
                </c:pt>
                <c:pt idx="1">
                  <c:v>202.0</c:v>
                </c:pt>
              </c:numCache>
            </c:numRef>
          </c:val>
        </c:ser>
        <c:dLbls>
          <c:showLegendKey val="0"/>
          <c:showVal val="0"/>
          <c:showCatName val="0"/>
          <c:showSerName val="0"/>
          <c:showPercent val="0"/>
          <c:showBubbleSize val="0"/>
        </c:dLbls>
        <c:gapWidth val="150"/>
        <c:overlap val="100"/>
        <c:axId val="-2139440680"/>
        <c:axId val="-1990611416"/>
      </c:barChart>
      <c:catAx>
        <c:axId val="-2139440680"/>
        <c:scaling>
          <c:orientation val="minMax"/>
        </c:scaling>
        <c:delete val="0"/>
        <c:axPos val="b"/>
        <c:numFmt formatCode="General" sourceLinked="0"/>
        <c:majorTickMark val="out"/>
        <c:minorTickMark val="none"/>
        <c:tickLblPos val="nextTo"/>
        <c:txPr>
          <a:bodyPr/>
          <a:lstStyle/>
          <a:p>
            <a:pPr>
              <a:defRPr sz="1100">
                <a:latin typeface="Tw Cen MT"/>
                <a:cs typeface="Tw Cen MT"/>
              </a:defRPr>
            </a:pPr>
            <a:endParaRPr lang="en-US"/>
          </a:p>
        </c:txPr>
        <c:crossAx val="-1990611416"/>
        <c:crosses val="autoZero"/>
        <c:auto val="1"/>
        <c:lblAlgn val="ctr"/>
        <c:lblOffset val="100"/>
        <c:noMultiLvlLbl val="0"/>
      </c:catAx>
      <c:valAx>
        <c:axId val="-1990611416"/>
        <c:scaling>
          <c:orientation val="minMax"/>
        </c:scaling>
        <c:delete val="0"/>
        <c:axPos val="l"/>
        <c:majorGridlines/>
        <c:numFmt formatCode="General" sourceLinked="1"/>
        <c:majorTickMark val="out"/>
        <c:minorTickMark val="none"/>
        <c:tickLblPos val="nextTo"/>
        <c:crossAx val="-213944068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46584801899763"/>
          <c:y val="0.0342279142974188"/>
          <c:w val="0.890406042994626"/>
          <c:h val="0.707198200721188"/>
        </c:manualLayout>
      </c:layout>
      <c:barChart>
        <c:barDir val="col"/>
        <c:grouping val="clustered"/>
        <c:varyColors val="0"/>
        <c:ser>
          <c:idx val="0"/>
          <c:order val="0"/>
          <c:tx>
            <c:strRef>
              <c:f>Sheet5!$A$4</c:f>
              <c:strCache>
                <c:ptCount val="1"/>
                <c:pt idx="0">
                  <c:v>Hot and Dry (Jaipur)</c:v>
                </c:pt>
              </c:strCache>
            </c:strRef>
          </c:tx>
          <c:spPr>
            <a:solidFill>
              <a:schemeClr val="accent2"/>
            </a:solidFill>
            <a:ln>
              <a:solidFill>
                <a:schemeClr val="accent2"/>
              </a:solid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Sheet5!$B$1:$L$3</c:f>
              <c:multiLvlStrCache>
                <c:ptCount val="11"/>
                <c:lvl>
                  <c:pt idx="0">
                    <c:v>BAU</c:v>
                  </c:pt>
                  <c:pt idx="1">
                    <c:v>ECBC</c:v>
                  </c:pt>
                  <c:pt idx="2">
                    <c:v>BP1</c:v>
                  </c:pt>
                  <c:pt idx="3">
                    <c:v>BP1</c:v>
                  </c:pt>
                  <c:pt idx="4">
                    <c:v>BP2</c:v>
                  </c:pt>
                  <c:pt idx="5">
                    <c:v>BP2</c:v>
                  </c:pt>
                  <c:pt idx="6">
                    <c:v>BP3</c:v>
                  </c:pt>
                  <c:pt idx="7">
                    <c:v>BP4</c:v>
                  </c:pt>
                  <c:pt idx="8">
                    <c:v>BP5</c:v>
                  </c:pt>
                  <c:pt idx="9">
                    <c:v>BP6</c:v>
                  </c:pt>
                  <c:pt idx="10">
                    <c:v>BP7</c:v>
                  </c:pt>
                </c:lvl>
                <c:lvl>
                  <c:pt idx="2">
                    <c:v>Optimal Fenestration</c:v>
                  </c:pt>
                  <c:pt idx="3">
                    <c:v>Optimal Shadings</c:v>
                  </c:pt>
                  <c:pt idx="4">
                    <c:v>Low Energy Plugs</c:v>
                  </c:pt>
                  <c:pt idx="5">
                    <c:v>Daylight Control</c:v>
                  </c:pt>
                  <c:pt idx="6">
                    <c:v>Night Flush</c:v>
                  </c:pt>
                  <c:pt idx="7">
                    <c:v>Mixed-Mode</c:v>
                  </c:pt>
                  <c:pt idx="8">
                    <c:v>Radiant Cooling</c:v>
                  </c:pt>
                  <c:pt idx="9">
                    <c:v>Radiant (COP7)</c:v>
                  </c:pt>
                  <c:pt idx="10">
                    <c:v>VRF Systems</c:v>
                  </c:pt>
                </c:lvl>
                <c:lvl>
                  <c:pt idx="0">
                    <c:v>Business-as-Usual</c:v>
                  </c:pt>
                  <c:pt idx="1">
                    <c:v>Code-Compliant</c:v>
                  </c:pt>
                  <c:pt idx="2">
                    <c:v>Optimized Envelope</c:v>
                  </c:pt>
                  <c:pt idx="4">
                    <c:v>Reduced Internal Loads</c:v>
                  </c:pt>
                  <c:pt idx="6">
                    <c:v>Passive Cooling Strategies</c:v>
                  </c:pt>
                  <c:pt idx="8">
                    <c:v>Improved Cooling System</c:v>
                  </c:pt>
                </c:lvl>
              </c:multiLvlStrCache>
            </c:multiLvlStrRef>
          </c:cat>
          <c:val>
            <c:numRef>
              <c:f>Sheet5!$B$4:$L$4</c:f>
              <c:numCache>
                <c:formatCode>0.0</c:formatCode>
                <c:ptCount val="11"/>
                <c:pt idx="0">
                  <c:v>280.042526614638</c:v>
                </c:pt>
                <c:pt idx="1">
                  <c:v>146.1930509736352</c:v>
                </c:pt>
                <c:pt idx="2">
                  <c:v>137.5951677037261</c:v>
                </c:pt>
                <c:pt idx="3">
                  <c:v>136.2861935665328</c:v>
                </c:pt>
                <c:pt idx="4">
                  <c:v>104.1891976801051</c:v>
                </c:pt>
                <c:pt idx="5">
                  <c:v>89.55962397144122</c:v>
                </c:pt>
                <c:pt idx="6">
                  <c:v>88.78540362454786</c:v>
                </c:pt>
                <c:pt idx="7">
                  <c:v>82.87207367249229</c:v>
                </c:pt>
                <c:pt idx="8">
                  <c:v>85.5328924163873</c:v>
                </c:pt>
                <c:pt idx="9">
                  <c:v>82.15463637439451</c:v>
                </c:pt>
                <c:pt idx="10">
                  <c:v>78.09542825524173</c:v>
                </c:pt>
              </c:numCache>
            </c:numRef>
          </c:val>
          <c:extLst xmlns:c16r2="http://schemas.microsoft.com/office/drawing/2015/06/chart">
            <c:ext xmlns:c16="http://schemas.microsoft.com/office/drawing/2014/chart" uri="{C3380CC4-5D6E-409C-BE32-E72D297353CC}">
              <c16:uniqueId val="{00000000-E605-413C-8164-F76F4F9D794B}"/>
            </c:ext>
          </c:extLst>
        </c:ser>
        <c:ser>
          <c:idx val="1"/>
          <c:order val="1"/>
          <c:tx>
            <c:strRef>
              <c:f>Sheet5!$A$5</c:f>
              <c:strCache>
                <c:ptCount val="1"/>
                <c:pt idx="0">
                  <c:v>Composite (New Delhi)</c:v>
                </c:pt>
              </c:strCache>
            </c:strRef>
          </c:tx>
          <c:spPr>
            <a:solidFill>
              <a:schemeClr val="accent6"/>
            </a:solidFill>
            <a:ln>
              <a:solidFill>
                <a:schemeClr val="accent6"/>
              </a:solid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Sheet5!$B$1:$L$3</c:f>
              <c:multiLvlStrCache>
                <c:ptCount val="11"/>
                <c:lvl>
                  <c:pt idx="0">
                    <c:v>BAU</c:v>
                  </c:pt>
                  <c:pt idx="1">
                    <c:v>ECBC</c:v>
                  </c:pt>
                  <c:pt idx="2">
                    <c:v>BP1</c:v>
                  </c:pt>
                  <c:pt idx="3">
                    <c:v>BP1</c:v>
                  </c:pt>
                  <c:pt idx="4">
                    <c:v>BP2</c:v>
                  </c:pt>
                  <c:pt idx="5">
                    <c:v>BP2</c:v>
                  </c:pt>
                  <c:pt idx="6">
                    <c:v>BP3</c:v>
                  </c:pt>
                  <c:pt idx="7">
                    <c:v>BP4</c:v>
                  </c:pt>
                  <c:pt idx="8">
                    <c:v>BP5</c:v>
                  </c:pt>
                  <c:pt idx="9">
                    <c:v>BP6</c:v>
                  </c:pt>
                  <c:pt idx="10">
                    <c:v>BP7</c:v>
                  </c:pt>
                </c:lvl>
                <c:lvl>
                  <c:pt idx="2">
                    <c:v>Optimal Fenestration</c:v>
                  </c:pt>
                  <c:pt idx="3">
                    <c:v>Optimal Shadings</c:v>
                  </c:pt>
                  <c:pt idx="4">
                    <c:v>Low Energy Plugs</c:v>
                  </c:pt>
                  <c:pt idx="5">
                    <c:v>Daylight Control</c:v>
                  </c:pt>
                  <c:pt idx="6">
                    <c:v>Night Flush</c:v>
                  </c:pt>
                  <c:pt idx="7">
                    <c:v>Mixed-Mode</c:v>
                  </c:pt>
                  <c:pt idx="8">
                    <c:v>Radiant Cooling</c:v>
                  </c:pt>
                  <c:pt idx="9">
                    <c:v>Radiant (COP7)</c:v>
                  </c:pt>
                  <c:pt idx="10">
                    <c:v>VRF Systems</c:v>
                  </c:pt>
                </c:lvl>
                <c:lvl>
                  <c:pt idx="0">
                    <c:v>Business-as-Usual</c:v>
                  </c:pt>
                  <c:pt idx="1">
                    <c:v>Code-Compliant</c:v>
                  </c:pt>
                  <c:pt idx="2">
                    <c:v>Optimized Envelope</c:v>
                  </c:pt>
                  <c:pt idx="4">
                    <c:v>Reduced Internal Loads</c:v>
                  </c:pt>
                  <c:pt idx="6">
                    <c:v>Passive Cooling Strategies</c:v>
                  </c:pt>
                  <c:pt idx="8">
                    <c:v>Improved Cooling System</c:v>
                  </c:pt>
                </c:lvl>
              </c:multiLvlStrCache>
            </c:multiLvlStrRef>
          </c:cat>
          <c:val>
            <c:numRef>
              <c:f>Sheet5!$B$5:$L$5</c:f>
              <c:numCache>
                <c:formatCode>0.0</c:formatCode>
                <c:ptCount val="11"/>
                <c:pt idx="0">
                  <c:v>267.8377445220574</c:v>
                </c:pt>
                <c:pt idx="1">
                  <c:v>145.9579659335604</c:v>
                </c:pt>
                <c:pt idx="2">
                  <c:v>137.7921088673202</c:v>
                </c:pt>
                <c:pt idx="3">
                  <c:v>136.66222257403</c:v>
                </c:pt>
                <c:pt idx="4">
                  <c:v>106.1059645129869</c:v>
                </c:pt>
                <c:pt idx="5">
                  <c:v>92.5065252303207</c:v>
                </c:pt>
                <c:pt idx="6">
                  <c:v>92.01084913499901</c:v>
                </c:pt>
                <c:pt idx="7">
                  <c:v>84.28558039387912</c:v>
                </c:pt>
                <c:pt idx="8">
                  <c:v>88.2473980675478</c:v>
                </c:pt>
                <c:pt idx="9">
                  <c:v>84.96914482321926</c:v>
                </c:pt>
                <c:pt idx="10">
                  <c:v>79.72240642700665</c:v>
                </c:pt>
              </c:numCache>
            </c:numRef>
          </c:val>
          <c:extLst xmlns:c16r2="http://schemas.microsoft.com/office/drawing/2015/06/chart">
            <c:ext xmlns:c16="http://schemas.microsoft.com/office/drawing/2014/chart" uri="{C3380CC4-5D6E-409C-BE32-E72D297353CC}">
              <c16:uniqueId val="{00000001-E605-413C-8164-F76F4F9D794B}"/>
            </c:ext>
          </c:extLst>
        </c:ser>
        <c:ser>
          <c:idx val="2"/>
          <c:order val="2"/>
          <c:tx>
            <c:strRef>
              <c:f>Sheet5!$A$6</c:f>
              <c:strCache>
                <c:ptCount val="1"/>
                <c:pt idx="0">
                  <c:v>Warm and Humid (Mumbai)</c:v>
                </c:pt>
              </c:strCache>
            </c:strRef>
          </c:tx>
          <c:spPr>
            <a:solidFill>
              <a:schemeClr val="accent3"/>
            </a:solidFill>
            <a:ln>
              <a:no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Sheet5!$B$1:$L$3</c:f>
              <c:multiLvlStrCache>
                <c:ptCount val="11"/>
                <c:lvl>
                  <c:pt idx="0">
                    <c:v>BAU</c:v>
                  </c:pt>
                  <c:pt idx="1">
                    <c:v>ECBC</c:v>
                  </c:pt>
                  <c:pt idx="2">
                    <c:v>BP1</c:v>
                  </c:pt>
                  <c:pt idx="3">
                    <c:v>BP1</c:v>
                  </c:pt>
                  <c:pt idx="4">
                    <c:v>BP2</c:v>
                  </c:pt>
                  <c:pt idx="5">
                    <c:v>BP2</c:v>
                  </c:pt>
                  <c:pt idx="6">
                    <c:v>BP3</c:v>
                  </c:pt>
                  <c:pt idx="7">
                    <c:v>BP4</c:v>
                  </c:pt>
                  <c:pt idx="8">
                    <c:v>BP5</c:v>
                  </c:pt>
                  <c:pt idx="9">
                    <c:v>BP6</c:v>
                  </c:pt>
                  <c:pt idx="10">
                    <c:v>BP7</c:v>
                  </c:pt>
                </c:lvl>
                <c:lvl>
                  <c:pt idx="2">
                    <c:v>Optimal Fenestration</c:v>
                  </c:pt>
                  <c:pt idx="3">
                    <c:v>Optimal Shadings</c:v>
                  </c:pt>
                  <c:pt idx="4">
                    <c:v>Low Energy Plugs</c:v>
                  </c:pt>
                  <c:pt idx="5">
                    <c:v>Daylight Control</c:v>
                  </c:pt>
                  <c:pt idx="6">
                    <c:v>Night Flush</c:v>
                  </c:pt>
                  <c:pt idx="7">
                    <c:v>Mixed-Mode</c:v>
                  </c:pt>
                  <c:pt idx="8">
                    <c:v>Radiant Cooling</c:v>
                  </c:pt>
                  <c:pt idx="9">
                    <c:v>Radiant (COP7)</c:v>
                  </c:pt>
                  <c:pt idx="10">
                    <c:v>VRF Systems</c:v>
                  </c:pt>
                </c:lvl>
                <c:lvl>
                  <c:pt idx="0">
                    <c:v>Business-as-Usual</c:v>
                  </c:pt>
                  <c:pt idx="1">
                    <c:v>Code-Compliant</c:v>
                  </c:pt>
                  <c:pt idx="2">
                    <c:v>Optimized Envelope</c:v>
                  </c:pt>
                  <c:pt idx="4">
                    <c:v>Reduced Internal Loads</c:v>
                  </c:pt>
                  <c:pt idx="6">
                    <c:v>Passive Cooling Strategies</c:v>
                  </c:pt>
                  <c:pt idx="8">
                    <c:v>Improved Cooling System</c:v>
                  </c:pt>
                </c:lvl>
              </c:multiLvlStrCache>
            </c:multiLvlStrRef>
          </c:cat>
          <c:val>
            <c:numRef>
              <c:f>Sheet5!$B$6:$L$6</c:f>
              <c:numCache>
                <c:formatCode>0.0</c:formatCode>
                <c:ptCount val="11"/>
                <c:pt idx="0">
                  <c:v>252.8214641065645</c:v>
                </c:pt>
                <c:pt idx="1">
                  <c:v>143.6410061959818</c:v>
                </c:pt>
                <c:pt idx="2">
                  <c:v>135.6597106692971</c:v>
                </c:pt>
                <c:pt idx="3">
                  <c:v>134.3686013727745</c:v>
                </c:pt>
                <c:pt idx="4">
                  <c:v>98.78824923567587</c:v>
                </c:pt>
                <c:pt idx="5">
                  <c:v>81.78608578848291</c:v>
                </c:pt>
                <c:pt idx="6">
                  <c:v>80.07434586982315</c:v>
                </c:pt>
                <c:pt idx="7">
                  <c:v>72.35737445972359</c:v>
                </c:pt>
                <c:pt idx="8">
                  <c:v>72.13618716974234</c:v>
                </c:pt>
                <c:pt idx="9">
                  <c:v>68.60344584170348</c:v>
                </c:pt>
                <c:pt idx="10">
                  <c:v>69.1428936809189</c:v>
                </c:pt>
              </c:numCache>
            </c:numRef>
          </c:val>
          <c:extLst xmlns:c16r2="http://schemas.microsoft.com/office/drawing/2015/06/chart">
            <c:ext xmlns:c16="http://schemas.microsoft.com/office/drawing/2014/chart" uri="{C3380CC4-5D6E-409C-BE32-E72D297353CC}">
              <c16:uniqueId val="{00000002-E605-413C-8164-F76F4F9D794B}"/>
            </c:ext>
          </c:extLst>
        </c:ser>
        <c:ser>
          <c:idx val="3"/>
          <c:order val="3"/>
          <c:tx>
            <c:strRef>
              <c:f>Sheet5!$A$7</c:f>
              <c:strCache>
                <c:ptCount val="1"/>
                <c:pt idx="0">
                  <c:v>Moderate (Bangalore)</c:v>
                </c:pt>
              </c:strCache>
            </c:strRef>
          </c:tx>
          <c:spPr>
            <a:solidFill>
              <a:schemeClr val="accent1"/>
            </a:solidFill>
            <a:ln>
              <a:solidFill>
                <a:schemeClr val="accent1"/>
              </a:solidFill>
            </a:ln>
            <a:effectLst/>
          </c:spPr>
          <c:invertIfNegative val="0"/>
          <c:dLbls>
            <c:numFmt formatCode="0" sourceLinked="0"/>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Sheet5!$B$1:$L$3</c:f>
              <c:multiLvlStrCache>
                <c:ptCount val="11"/>
                <c:lvl>
                  <c:pt idx="0">
                    <c:v>BAU</c:v>
                  </c:pt>
                  <c:pt idx="1">
                    <c:v>ECBC</c:v>
                  </c:pt>
                  <c:pt idx="2">
                    <c:v>BP1</c:v>
                  </c:pt>
                  <c:pt idx="3">
                    <c:v>BP1</c:v>
                  </c:pt>
                  <c:pt idx="4">
                    <c:v>BP2</c:v>
                  </c:pt>
                  <c:pt idx="5">
                    <c:v>BP2</c:v>
                  </c:pt>
                  <c:pt idx="6">
                    <c:v>BP3</c:v>
                  </c:pt>
                  <c:pt idx="7">
                    <c:v>BP4</c:v>
                  </c:pt>
                  <c:pt idx="8">
                    <c:v>BP5</c:v>
                  </c:pt>
                  <c:pt idx="9">
                    <c:v>BP6</c:v>
                  </c:pt>
                  <c:pt idx="10">
                    <c:v>BP7</c:v>
                  </c:pt>
                </c:lvl>
                <c:lvl>
                  <c:pt idx="2">
                    <c:v>Optimal Fenestration</c:v>
                  </c:pt>
                  <c:pt idx="3">
                    <c:v>Optimal Shadings</c:v>
                  </c:pt>
                  <c:pt idx="4">
                    <c:v>Low Energy Plugs</c:v>
                  </c:pt>
                  <c:pt idx="5">
                    <c:v>Daylight Control</c:v>
                  </c:pt>
                  <c:pt idx="6">
                    <c:v>Night Flush</c:v>
                  </c:pt>
                  <c:pt idx="7">
                    <c:v>Mixed-Mode</c:v>
                  </c:pt>
                  <c:pt idx="8">
                    <c:v>Radiant Cooling</c:v>
                  </c:pt>
                  <c:pt idx="9">
                    <c:v>Radiant (COP7)</c:v>
                  </c:pt>
                  <c:pt idx="10">
                    <c:v>VRF Systems</c:v>
                  </c:pt>
                </c:lvl>
                <c:lvl>
                  <c:pt idx="0">
                    <c:v>Business-as-Usual</c:v>
                  </c:pt>
                  <c:pt idx="1">
                    <c:v>Code-Compliant</c:v>
                  </c:pt>
                  <c:pt idx="2">
                    <c:v>Optimized Envelope</c:v>
                  </c:pt>
                  <c:pt idx="4">
                    <c:v>Reduced Internal Loads</c:v>
                  </c:pt>
                  <c:pt idx="6">
                    <c:v>Passive Cooling Strategies</c:v>
                  </c:pt>
                  <c:pt idx="8">
                    <c:v>Improved Cooling System</c:v>
                  </c:pt>
                </c:lvl>
              </c:multiLvlStrCache>
            </c:multiLvlStrRef>
          </c:cat>
          <c:val>
            <c:numRef>
              <c:f>Sheet5!$B$7:$L$7</c:f>
              <c:numCache>
                <c:formatCode>0.0</c:formatCode>
                <c:ptCount val="11"/>
                <c:pt idx="0">
                  <c:v>232.0353620732821</c:v>
                </c:pt>
                <c:pt idx="1">
                  <c:v>125.2845526519185</c:v>
                </c:pt>
                <c:pt idx="2">
                  <c:v>114.5186743634873</c:v>
                </c:pt>
                <c:pt idx="3">
                  <c:v>114.0937032676922</c:v>
                </c:pt>
                <c:pt idx="4">
                  <c:v>79.40832879055614</c:v>
                </c:pt>
                <c:pt idx="5">
                  <c:v>63.93293664952271</c:v>
                </c:pt>
                <c:pt idx="6">
                  <c:v>61.05692309816087</c:v>
                </c:pt>
                <c:pt idx="7">
                  <c:v>53.39780220643755</c:v>
                </c:pt>
                <c:pt idx="8">
                  <c:v>61.68352448165592</c:v>
                </c:pt>
                <c:pt idx="9">
                  <c:v>60.45679968013285</c:v>
                </c:pt>
                <c:pt idx="10">
                  <c:v>60.59824643807218</c:v>
                </c:pt>
              </c:numCache>
            </c:numRef>
          </c:val>
          <c:extLst xmlns:c16r2="http://schemas.microsoft.com/office/drawing/2015/06/chart">
            <c:ext xmlns:c16="http://schemas.microsoft.com/office/drawing/2014/chart" uri="{C3380CC4-5D6E-409C-BE32-E72D297353CC}">
              <c16:uniqueId val="{00000003-E605-413C-8164-F76F4F9D794B}"/>
            </c:ext>
          </c:extLst>
        </c:ser>
        <c:dLbls>
          <c:dLblPos val="outEnd"/>
          <c:showLegendKey val="0"/>
          <c:showVal val="1"/>
          <c:showCatName val="0"/>
          <c:showSerName val="0"/>
          <c:showPercent val="0"/>
          <c:showBubbleSize val="0"/>
        </c:dLbls>
        <c:gapWidth val="219"/>
        <c:overlap val="-27"/>
        <c:axId val="-2040194712"/>
        <c:axId val="-2042157960"/>
      </c:barChart>
      <c:catAx>
        <c:axId val="-20401947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42157960"/>
        <c:crosses val="autoZero"/>
        <c:auto val="1"/>
        <c:lblAlgn val="ctr"/>
        <c:lblOffset val="100"/>
        <c:noMultiLvlLbl val="0"/>
      </c:catAx>
      <c:valAx>
        <c:axId val="-2042157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Whole Building Energy [kWh/m²/year]</a:t>
                </a:r>
              </a:p>
            </c:rich>
          </c:tx>
          <c:layout/>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0194712"/>
        <c:crosses val="autoZero"/>
        <c:crossBetween val="between"/>
      </c:valAx>
      <c:spPr>
        <a:noFill/>
        <a:ln>
          <a:noFill/>
        </a:ln>
        <a:effectLst/>
      </c:spPr>
    </c:plotArea>
    <c:legend>
      <c:legendPos val="b"/>
      <c:layout>
        <c:manualLayout>
          <c:xMode val="edge"/>
          <c:yMode val="edge"/>
          <c:x val="0.490942476385971"/>
          <c:y val="0.0473460691739566"/>
          <c:w val="0.486588431253786"/>
          <c:h val="0.0882019538380095"/>
        </c:manualLayout>
      </c:layout>
      <c:overlay val="0"/>
      <c:spPr>
        <a:solidFill>
          <a:sysClr val="window" lastClr="FFFFFF"/>
        </a:solidFill>
        <a:ln>
          <a:solidFill>
            <a:schemeClr val="tx1"/>
          </a:solid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5387B4-1B14-0A4C-AC7E-0CEF6CF1F825}" type="datetimeFigureOut">
              <a:rPr lang="en-US" smtClean="0"/>
              <a:t>7/14/19</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C16E2-05C7-0F4A-AD24-3F03ADE45E66}" type="slidenum">
              <a:rPr lang="en-US" smtClean="0"/>
              <a:t>‹#›</a:t>
            </a:fld>
            <a:endParaRPr lang="en-US"/>
          </a:p>
        </p:txBody>
      </p:sp>
    </p:spTree>
    <p:extLst>
      <p:ext uri="{BB962C8B-B14F-4D97-AF65-F5344CB8AC3E}">
        <p14:creationId xmlns:p14="http://schemas.microsoft.com/office/powerpoint/2010/main" val="9831233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Collaboration-</a:t>
            </a:r>
          </a:p>
          <a:p>
            <a:r>
              <a:rPr lang="en-US" dirty="0" smtClean="0"/>
              <a:t>My personal story starts</a:t>
            </a:r>
          </a:p>
          <a:p>
            <a:r>
              <a:rPr lang="en-US" dirty="0" smtClean="0"/>
              <a:t>Neutral R&amp;D for synthesis</a:t>
            </a:r>
          </a:p>
          <a:p>
            <a:r>
              <a:rPr lang="en-US" dirty="0" smtClean="0"/>
              <a:t>Market Forces and intelligence from</a:t>
            </a:r>
            <a:r>
              <a:rPr lang="en-US" baseline="0" dirty="0" smtClean="0"/>
              <a:t> </a:t>
            </a:r>
            <a:r>
              <a:rPr lang="en-US" dirty="0" smtClean="0"/>
              <a:t>a host of </a:t>
            </a:r>
            <a:r>
              <a:rPr lang="en-US" dirty="0" smtClean="0"/>
              <a:t>collaborators</a:t>
            </a:r>
          </a:p>
          <a:p>
            <a:endParaRPr lang="en-US" dirty="0" smtClean="0"/>
          </a:p>
          <a:p>
            <a:endParaRPr lang="en-US" dirty="0" smtClean="0"/>
          </a:p>
          <a:p>
            <a:r>
              <a:rPr lang="en-US" dirty="0" smtClean="0"/>
              <a:t>India 5</a:t>
            </a:r>
            <a:r>
              <a:rPr lang="en-US" baseline="30000" dirty="0" smtClean="0"/>
              <a:t>th</a:t>
            </a:r>
            <a:r>
              <a:rPr lang="en-US" dirty="0" smtClean="0"/>
              <a:t> largest economy @ $2.6T, aspirations to $5T by 2025</a:t>
            </a:r>
          </a:p>
          <a:p>
            <a:r>
              <a:rPr lang="en-US" dirty="0" smtClean="0"/>
              <a:t>Huge growth in infra- Power and Real estate</a:t>
            </a:r>
          </a:p>
          <a:p>
            <a:pPr lvl="1"/>
            <a:r>
              <a:rPr lang="en-US" dirty="0" smtClean="0"/>
              <a:t>Urban infra growth: Steel and cement causing 5X , 7.3 EJ to 36 EJ while China ($ 12T is tapering off, trajectory downwards reducing from 55.3 EJ to 52 EJ (2050).</a:t>
            </a:r>
          </a:p>
          <a:p>
            <a:pPr lvl="2"/>
            <a:r>
              <a:rPr lang="en-US" dirty="0" smtClean="0">
                <a:solidFill>
                  <a:schemeClr val="bg1">
                    <a:lumMod val="50000"/>
                  </a:schemeClr>
                </a:solidFill>
              </a:rPr>
              <a:t> (Steel sector is coal </a:t>
            </a:r>
            <a:r>
              <a:rPr lang="mr-IN" dirty="0" smtClean="0">
                <a:solidFill>
                  <a:schemeClr val="bg1">
                    <a:lumMod val="50000"/>
                  </a:schemeClr>
                </a:solidFill>
              </a:rPr>
              <a:t>–</a:t>
            </a:r>
            <a:r>
              <a:rPr lang="en-US" dirty="0" smtClean="0">
                <a:solidFill>
                  <a:schemeClr val="bg1">
                    <a:lumMod val="50000"/>
                  </a:schemeClr>
                </a:solidFill>
              </a:rPr>
              <a:t>intensive, not transitioning to lower C fuels </a:t>
            </a:r>
            <a:r>
              <a:rPr lang="en-US" sz="1900" dirty="0" smtClean="0">
                <a:solidFill>
                  <a:schemeClr val="bg1">
                    <a:lumMod val="50000"/>
                  </a:schemeClr>
                </a:solidFill>
              </a:rPr>
              <a:t>(LBNL 2018</a:t>
            </a:r>
            <a:r>
              <a:rPr lang="en-US" dirty="0" smtClean="0">
                <a:solidFill>
                  <a:schemeClr val="bg1">
                    <a:lumMod val="50000"/>
                  </a:schemeClr>
                </a:solidFill>
              </a:rPr>
              <a:t>))</a:t>
            </a:r>
          </a:p>
          <a:p>
            <a:pPr lvl="1"/>
            <a:endParaRPr lang="en-US" dirty="0" smtClean="0"/>
          </a:p>
          <a:p>
            <a:pPr lvl="1"/>
            <a:r>
              <a:rPr lang="en-US" dirty="0" smtClean="0"/>
              <a:t>Power needs to 3X from 150GW today to 450 GW by 2036 = 600 new (500MW sized</a:t>
            </a:r>
            <a:r>
              <a:rPr lang="en-US" baseline="0" dirty="0" smtClean="0"/>
              <a:t> power plants</a:t>
            </a:r>
            <a:r>
              <a:rPr lang="en-US" dirty="0" smtClean="0"/>
              <a:t> ~$25-30 B investment </a:t>
            </a:r>
            <a:r>
              <a:rPr lang="en-US" sz="1600" dirty="0" smtClean="0"/>
              <a:t>(Central Electricity Authority, 2019). </a:t>
            </a:r>
          </a:p>
          <a:p>
            <a:pPr lvl="1"/>
            <a:endParaRPr lang="en-US" dirty="0" smtClean="0"/>
          </a:p>
          <a:p>
            <a:pPr lvl="1"/>
            <a:r>
              <a:rPr lang="en-US" dirty="0" smtClean="0"/>
              <a:t>Buildings are a third of the country’s energy use  </a:t>
            </a:r>
          </a:p>
          <a:p>
            <a:pPr lvl="2"/>
            <a:r>
              <a:rPr lang="en-US" dirty="0" smtClean="0"/>
              <a:t>RE market size 8X from $120B (2017) to projected $1T (2030)</a:t>
            </a:r>
          </a:p>
          <a:p>
            <a:pPr lvl="2"/>
            <a:r>
              <a:rPr lang="en-US" dirty="0" smtClean="0"/>
              <a:t>Explosive growth: 660 M </a:t>
            </a:r>
            <a:r>
              <a:rPr lang="en-US" dirty="0" err="1" smtClean="0"/>
              <a:t>sqmt</a:t>
            </a:r>
            <a:r>
              <a:rPr lang="en-US" dirty="0" smtClean="0"/>
              <a:t> (2018) to 1.9 B </a:t>
            </a:r>
            <a:r>
              <a:rPr lang="en-US" dirty="0" err="1" smtClean="0"/>
              <a:t>sqmt</a:t>
            </a:r>
            <a:r>
              <a:rPr lang="en-US" dirty="0" smtClean="0"/>
              <a:t> (2030), biggest growth sectors are IT, ITES, Consulting and retail. Also are the biggest, growing energy users due to typology of building- glass facades, air conditioning, computation load, multiple shift operations etc.  (3x 3x 3x SLIDE)</a:t>
            </a:r>
          </a:p>
          <a:p>
            <a:pPr lvl="2"/>
            <a:r>
              <a:rPr lang="en-US" dirty="0" smtClean="0"/>
              <a:t>30-50% waste in buildings in not uncommon. In correct building and operating practices have economic cost, environmental cost, social health cost (SLIDE)</a:t>
            </a:r>
          </a:p>
          <a:p>
            <a:pPr lvl="2"/>
            <a:r>
              <a:rPr lang="en-US" dirty="0" smtClean="0"/>
              <a:t>But new buildings are promising opportunities for fast and deep sustainability. </a:t>
            </a:r>
          </a:p>
          <a:p>
            <a:pPr lvl="2"/>
            <a:r>
              <a:rPr lang="en-US" dirty="0" smtClean="0"/>
              <a:t>Trends: Aspirational to buildings, millennial who are technophiles,  Increasing co-working new trends, leading corporates environmental oriented </a:t>
            </a:r>
            <a:endParaRPr lang="en-US" sz="16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042EE2A-1472-459E-B217-07F6BC2C0C4B}" type="slidenum">
              <a:rPr lang="en-IN" smtClean="0"/>
              <a:t>1</a:t>
            </a:fld>
            <a:endParaRPr lang="en-IN" dirty="0"/>
          </a:p>
        </p:txBody>
      </p:sp>
    </p:spTree>
    <p:extLst>
      <p:ext uri="{BB962C8B-B14F-4D97-AF65-F5344CB8AC3E}">
        <p14:creationId xmlns:p14="http://schemas.microsoft.com/office/powerpoint/2010/main" val="1651661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This</a:t>
            </a:r>
            <a:r>
              <a:rPr lang="en-US" baseline="0" dirty="0" smtClean="0"/>
              <a:t> is not a new standard or rating system</a:t>
            </a:r>
          </a:p>
          <a:p>
            <a:r>
              <a:rPr lang="en-US" baseline="0" dirty="0" smtClean="0"/>
              <a:t>We recommend a framework, and suggest ways of meeting the goals of the holistic framework</a:t>
            </a:r>
          </a:p>
          <a:p>
            <a:endParaRPr lang="en-US" baseline="0" dirty="0" smtClean="0"/>
          </a:p>
          <a:p>
            <a:r>
              <a:rPr lang="en-US" dirty="0" smtClean="0"/>
              <a:t>Financial capital</a:t>
            </a:r>
            <a:r>
              <a:rPr lang="en-US" baseline="0" dirty="0" smtClean="0"/>
              <a:t> includes </a:t>
            </a:r>
            <a:r>
              <a:rPr lang="en-US" dirty="0" smtClean="0"/>
              <a:t>LCC </a:t>
            </a:r>
            <a:r>
              <a:rPr lang="en-US" dirty="0" err="1" smtClean="0"/>
              <a:t>Capex</a:t>
            </a:r>
            <a:r>
              <a:rPr lang="en-US" dirty="0" smtClean="0"/>
              <a:t>, </a:t>
            </a:r>
            <a:r>
              <a:rPr lang="en-US" dirty="0" err="1" smtClean="0"/>
              <a:t>Opex</a:t>
            </a:r>
            <a:r>
              <a:rPr lang="en-US" dirty="0" smtClean="0"/>
              <a:t>, O&amp;M, PLUS Replacement</a:t>
            </a:r>
            <a:endParaRPr lang="en-US" dirty="0"/>
          </a:p>
        </p:txBody>
      </p:sp>
      <p:sp>
        <p:nvSpPr>
          <p:cNvPr id="4" name="Slide Number Placeholder 3"/>
          <p:cNvSpPr>
            <a:spLocks noGrp="1"/>
          </p:cNvSpPr>
          <p:nvPr>
            <p:ph type="sldNum" sz="quarter" idx="10"/>
          </p:nvPr>
        </p:nvSpPr>
        <p:spPr/>
        <p:txBody>
          <a:bodyPr/>
          <a:lstStyle/>
          <a:p>
            <a:fld id="{C042EE2A-1472-459E-B217-07F6BC2C0C4B}" type="slidenum">
              <a:rPr lang="en-IN" smtClean="0"/>
              <a:t>15</a:t>
            </a:fld>
            <a:endParaRPr lang="en-IN" dirty="0"/>
          </a:p>
        </p:txBody>
      </p:sp>
    </p:spTree>
    <p:extLst>
      <p:ext uri="{BB962C8B-B14F-4D97-AF65-F5344CB8AC3E}">
        <p14:creationId xmlns:p14="http://schemas.microsoft.com/office/powerpoint/2010/main" val="96198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Why do it? Motivation and crises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India 5</a:t>
            </a:r>
            <a:r>
              <a:rPr lang="en-US" baseline="30000" dirty="0" smtClean="0"/>
              <a:t>th</a:t>
            </a:r>
            <a:r>
              <a:rPr lang="en-US" dirty="0" smtClean="0"/>
              <a:t> largest economy @ $2.6T, aspirations to $5T by 2025</a:t>
            </a:r>
          </a:p>
          <a:p>
            <a:r>
              <a:rPr lang="en-US" dirty="0" smtClean="0"/>
              <a:t>Huge growth in infra- Power and Real estate</a:t>
            </a:r>
          </a:p>
          <a:p>
            <a:pPr lvl="1"/>
            <a:r>
              <a:rPr lang="en-US" dirty="0" smtClean="0"/>
              <a:t>Urban infra growth: As an example. Steel and cement causing 5X growth in energy use , 7.3 EJ (2015) to 36 EJ (2050) while China ($ 12T is tapering off, trajectory downwards reducing from 55.3 EJ to 52 EJ (2050).</a:t>
            </a:r>
          </a:p>
          <a:p>
            <a:pPr lvl="2"/>
            <a:r>
              <a:rPr lang="en-US" dirty="0" smtClean="0"/>
              <a:t> Steel sector is coal </a:t>
            </a:r>
            <a:r>
              <a:rPr lang="mr-IN" dirty="0" smtClean="0"/>
              <a:t>–</a:t>
            </a:r>
            <a:r>
              <a:rPr lang="en-US" dirty="0" smtClean="0"/>
              <a:t>intensive, not transitioning to lower C fuels </a:t>
            </a:r>
            <a:r>
              <a:rPr lang="en-US" sz="1900" dirty="0" smtClean="0"/>
              <a:t>(LBNL 2018</a:t>
            </a:r>
            <a:r>
              <a:rPr lang="en-US" dirty="0" smtClean="0"/>
              <a:t>)</a:t>
            </a:r>
          </a:p>
          <a:p>
            <a:pPr lvl="1"/>
            <a:endParaRPr lang="en-US" dirty="0" smtClean="0"/>
          </a:p>
          <a:p>
            <a:pPr lvl="1"/>
            <a:r>
              <a:rPr lang="en-US" dirty="0" smtClean="0"/>
              <a:t>Power needs to 3X from 150GW today to 450 GW by 2036 = ~$25B investment </a:t>
            </a:r>
            <a:r>
              <a:rPr lang="en-US" sz="1600" dirty="0" smtClean="0"/>
              <a:t>(Central Electricity Authority, 2019). </a:t>
            </a:r>
          </a:p>
          <a:p>
            <a:pPr lvl="1"/>
            <a:endParaRPr lang="en-US" dirty="0" smtClean="0"/>
          </a:p>
          <a:p>
            <a:pPr lvl="1"/>
            <a:r>
              <a:rPr lang="en-US" dirty="0" smtClean="0"/>
              <a:t>Buildings are a third of the country’s energy use  </a:t>
            </a:r>
          </a:p>
          <a:p>
            <a:pPr lvl="1"/>
            <a:endParaRPr lang="en-US" dirty="0" smtClean="0"/>
          </a:p>
          <a:p>
            <a:pPr lvl="2"/>
            <a:r>
              <a:rPr lang="en-US" dirty="0" smtClean="0"/>
              <a:t>RE market size 8X from $120B (2017) to projected $1T (2030)</a:t>
            </a:r>
          </a:p>
          <a:p>
            <a:pPr lvl="2"/>
            <a:endParaRPr lang="en-US" dirty="0" smtClean="0"/>
          </a:p>
          <a:p>
            <a:pPr lvl="2"/>
            <a:r>
              <a:rPr lang="en-US" dirty="0" smtClean="0"/>
              <a:t>Explosive growth: 660 M </a:t>
            </a:r>
            <a:r>
              <a:rPr lang="en-US" dirty="0" err="1" smtClean="0"/>
              <a:t>sqmt</a:t>
            </a:r>
            <a:r>
              <a:rPr lang="en-US" dirty="0" smtClean="0"/>
              <a:t> (2018) to 1.9 B </a:t>
            </a:r>
            <a:r>
              <a:rPr lang="en-US" dirty="0" err="1" smtClean="0"/>
              <a:t>sqmt</a:t>
            </a:r>
            <a:r>
              <a:rPr lang="en-US" dirty="0" smtClean="0"/>
              <a:t> (2030), biggest growth sectors are IT, ITES, Consulting and retail. Also are the biggest, growing energy users due to typology of building- glass facades, air conditioning, computation load, multiple shift operations etc.  (3x 3x 3x SLIDE)</a:t>
            </a:r>
          </a:p>
          <a:p>
            <a:pPr lvl="2"/>
            <a:endParaRPr lang="en-US" dirty="0" smtClean="0"/>
          </a:p>
          <a:p>
            <a:pPr lvl="2"/>
            <a:r>
              <a:rPr lang="en-US" dirty="0" smtClean="0"/>
              <a:t>30-50% waste in buildings in not uncommon. In correct building and operating practices have economic cost, environmental cost, social health cost (SLIDE)</a:t>
            </a:r>
          </a:p>
          <a:p>
            <a:pPr lvl="2"/>
            <a:endParaRPr lang="en-US" dirty="0" smtClean="0"/>
          </a:p>
          <a:p>
            <a:pPr lvl="2"/>
            <a:r>
              <a:rPr lang="en-US" dirty="0" smtClean="0"/>
              <a:t>But new buildings are promising opportunities for fast and deep sustainability. </a:t>
            </a:r>
          </a:p>
          <a:p>
            <a:pPr lvl="2"/>
            <a:endParaRPr lang="en-US" dirty="0" smtClean="0"/>
          </a:p>
          <a:p>
            <a:pPr lvl="2"/>
            <a:r>
              <a:rPr lang="en-US" dirty="0" smtClean="0"/>
              <a:t>Trends: Aspirational to buildings, millennial who are technophiles,  Increasing co-working new trends, leading corporates environmental oriented </a:t>
            </a:r>
          </a:p>
          <a:p>
            <a:pPr lvl="2"/>
            <a:endParaRPr lang="en-US" sz="1600" dirty="0" smtClean="0"/>
          </a:p>
          <a:p>
            <a:r>
              <a:rPr lang="en-US" sz="1200" b="0" kern="1200" dirty="0" smtClean="0">
                <a:solidFill>
                  <a:schemeClr val="tx1"/>
                </a:solidFill>
                <a:effectLst/>
                <a:latin typeface="+mn-lt"/>
                <a:ea typeface="+mn-ea"/>
                <a:cs typeface="+mn-cs"/>
              </a:rPr>
              <a:t>Buildings have the highest share in electricity demand compared to other end-use sectors. Within buildings, demand will be driven by higher air conditioning and appliance ownership. (IEA, 2017). Commercial buildings are responsible for 8% of national electricity use and this is </a:t>
            </a:r>
            <a:endParaRPr lang="en-US" dirty="0" smtClean="0"/>
          </a:p>
          <a:p>
            <a:r>
              <a:rPr lang="en-US" sz="1200" b="0" kern="1200" dirty="0" smtClean="0">
                <a:solidFill>
                  <a:schemeClr val="tx1"/>
                </a:solidFill>
                <a:effectLst/>
                <a:latin typeface="+mn-lt"/>
                <a:ea typeface="+mn-ea"/>
                <a:cs typeface="+mn-cs"/>
              </a:rPr>
              <a:t>growing at 8% annually. The total energy savings from space cooling efficiency improvement alone in using the best available technology has the potential reach over 118 </a:t>
            </a:r>
            <a:r>
              <a:rPr lang="en-US" sz="1200" b="0" kern="1200" dirty="0" err="1" smtClean="0">
                <a:solidFill>
                  <a:schemeClr val="tx1"/>
                </a:solidFill>
                <a:effectLst/>
                <a:latin typeface="+mn-lt"/>
                <a:ea typeface="+mn-ea"/>
                <a:cs typeface="+mn-cs"/>
              </a:rPr>
              <a:t>TWh</a:t>
            </a:r>
            <a:r>
              <a:rPr lang="en-US" sz="1200" b="0" kern="1200" dirty="0" smtClean="0">
                <a:solidFill>
                  <a:schemeClr val="tx1"/>
                </a:solidFill>
                <a:effectLst/>
                <a:latin typeface="+mn-lt"/>
                <a:ea typeface="+mn-ea"/>
                <a:cs typeface="+mn-cs"/>
              </a:rPr>
              <a:t> in 2030. The potential peak demand saving is found to be 60 GW by 2030, equivalent to avoiding 120 new coal fired power plants of 500 MW each (</a:t>
            </a:r>
            <a:r>
              <a:rPr lang="en-US" sz="1200" b="0" kern="1200" dirty="0" err="1" smtClean="0">
                <a:solidFill>
                  <a:schemeClr val="tx1"/>
                </a:solidFill>
                <a:effectLst/>
                <a:latin typeface="+mn-lt"/>
                <a:ea typeface="+mn-ea"/>
                <a:cs typeface="+mn-cs"/>
              </a:rPr>
              <a:t>Phadke</a:t>
            </a:r>
            <a:r>
              <a:rPr lang="en-US" sz="1200" b="0" kern="1200" dirty="0" smtClean="0">
                <a:solidFill>
                  <a:schemeClr val="tx1"/>
                </a:solidFill>
                <a:effectLst/>
                <a:latin typeface="+mn-lt"/>
                <a:ea typeface="+mn-ea"/>
                <a:cs typeface="+mn-cs"/>
              </a:rPr>
              <a:t> 2014)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E7C16E2-05C7-0F4A-AD24-3F03ADE45E66}" type="slidenum">
              <a:rPr lang="en-US" smtClean="0"/>
              <a:t>2</a:t>
            </a:fld>
            <a:endParaRPr lang="en-US"/>
          </a:p>
        </p:txBody>
      </p:sp>
    </p:spTree>
    <p:extLst>
      <p:ext uri="{BB962C8B-B14F-4D97-AF65-F5344CB8AC3E}">
        <p14:creationId xmlns:p14="http://schemas.microsoft.com/office/powerpoint/2010/main" val="1624437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Why do it? Motivation and crises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India 5</a:t>
            </a:r>
            <a:r>
              <a:rPr lang="en-US" baseline="30000" dirty="0" smtClean="0"/>
              <a:t>th</a:t>
            </a:r>
            <a:r>
              <a:rPr lang="en-US" dirty="0" smtClean="0"/>
              <a:t> largest economy @ $2.6T, aspirations to $5T by 2025</a:t>
            </a:r>
          </a:p>
          <a:p>
            <a:r>
              <a:rPr lang="en-US" dirty="0" smtClean="0"/>
              <a:t>Huge growth in infra- Power and Real estate</a:t>
            </a:r>
          </a:p>
          <a:p>
            <a:pPr lvl="1"/>
            <a:r>
              <a:rPr lang="en-US" dirty="0" smtClean="0"/>
              <a:t>Urban infra growth: As an example. Steel and cement causing 5X growth in energy use , 7.3 EJ (2015) to 36 EJ (2050) while China ($ 12T is tapering off, trajectory downwards reducing from 55.3 EJ to 52 EJ (2050).</a:t>
            </a:r>
          </a:p>
          <a:p>
            <a:pPr lvl="2"/>
            <a:r>
              <a:rPr lang="en-US" dirty="0" smtClean="0"/>
              <a:t> Steel sector is coal </a:t>
            </a:r>
            <a:r>
              <a:rPr lang="mr-IN" dirty="0" smtClean="0"/>
              <a:t>–</a:t>
            </a:r>
            <a:r>
              <a:rPr lang="en-US" dirty="0" smtClean="0"/>
              <a:t>intensive, not transitioning to lower C fuels </a:t>
            </a:r>
            <a:r>
              <a:rPr lang="en-US" sz="1900" dirty="0" smtClean="0"/>
              <a:t>(LBNL 2018</a:t>
            </a:r>
            <a:r>
              <a:rPr lang="en-US" dirty="0" smtClean="0"/>
              <a:t>)</a:t>
            </a:r>
          </a:p>
          <a:p>
            <a:pPr lvl="1"/>
            <a:endParaRPr lang="en-US" dirty="0" smtClean="0"/>
          </a:p>
          <a:p>
            <a:pPr lvl="1"/>
            <a:r>
              <a:rPr lang="en-US" dirty="0" smtClean="0"/>
              <a:t>Power needs to 3X from 150GW today to 450 GW by 2036 = ~$25B investment </a:t>
            </a:r>
            <a:r>
              <a:rPr lang="en-US" sz="1600" dirty="0" smtClean="0"/>
              <a:t>(Central Electricity Authority, 2019). </a:t>
            </a:r>
          </a:p>
          <a:p>
            <a:pPr lvl="1"/>
            <a:endParaRPr lang="en-US" dirty="0" smtClean="0"/>
          </a:p>
          <a:p>
            <a:pPr lvl="1"/>
            <a:r>
              <a:rPr lang="en-US" dirty="0" smtClean="0"/>
              <a:t>Buildings are a third of the country’s energy use  </a:t>
            </a:r>
          </a:p>
          <a:p>
            <a:pPr lvl="1"/>
            <a:endParaRPr lang="en-US" dirty="0" smtClean="0"/>
          </a:p>
          <a:p>
            <a:pPr lvl="2"/>
            <a:r>
              <a:rPr lang="en-US" dirty="0" smtClean="0"/>
              <a:t>RE market size 8X from $120B (2017) to projected $1T (2030)</a:t>
            </a:r>
          </a:p>
          <a:p>
            <a:pPr lvl="2"/>
            <a:endParaRPr lang="en-US" dirty="0" smtClean="0"/>
          </a:p>
          <a:p>
            <a:pPr lvl="2"/>
            <a:r>
              <a:rPr lang="en-US" dirty="0" smtClean="0"/>
              <a:t>Explosive growth: 660 M </a:t>
            </a:r>
            <a:r>
              <a:rPr lang="en-US" dirty="0" err="1" smtClean="0"/>
              <a:t>sqmt</a:t>
            </a:r>
            <a:r>
              <a:rPr lang="en-US" dirty="0" smtClean="0"/>
              <a:t> (2018) to 1.9 B </a:t>
            </a:r>
            <a:r>
              <a:rPr lang="en-US" dirty="0" err="1" smtClean="0"/>
              <a:t>sqmt</a:t>
            </a:r>
            <a:r>
              <a:rPr lang="en-US" dirty="0" smtClean="0"/>
              <a:t> (2030), biggest growth sectors are IT, ITES, Consulting and retail. Also are the biggest, growing energy users due to typology of building- glass facades, air conditioning, computation load, multiple shift operations etc.  (3x 3x 3x SLIDE)</a:t>
            </a:r>
          </a:p>
          <a:p>
            <a:pPr lvl="2"/>
            <a:endParaRPr lang="en-US" dirty="0" smtClean="0"/>
          </a:p>
          <a:p>
            <a:pPr lvl="2"/>
            <a:r>
              <a:rPr lang="en-US" dirty="0" smtClean="0"/>
              <a:t>30-50% waste in buildings in not uncommon. In correct building and operating practices have economic cost, environmental cost, social health cost (SLIDE)</a:t>
            </a:r>
          </a:p>
          <a:p>
            <a:pPr lvl="2"/>
            <a:endParaRPr lang="en-US" dirty="0" smtClean="0"/>
          </a:p>
          <a:p>
            <a:pPr lvl="2"/>
            <a:r>
              <a:rPr lang="en-US" dirty="0" smtClean="0"/>
              <a:t>But new buildings are promising opportunities for fast and deep sustainability. </a:t>
            </a:r>
          </a:p>
          <a:p>
            <a:pPr lvl="2"/>
            <a:endParaRPr lang="en-US" dirty="0" smtClean="0"/>
          </a:p>
          <a:p>
            <a:pPr lvl="2"/>
            <a:r>
              <a:rPr lang="en-US" dirty="0" smtClean="0"/>
              <a:t>Trends: Aspirational to buildings, millennial who are technophiles,  Increasing co-working new trends, leading corporates environmental oriented </a:t>
            </a:r>
          </a:p>
          <a:p>
            <a:pPr lvl="2"/>
            <a:endParaRPr lang="en-US" sz="16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E7C16E2-05C7-0F4A-AD24-3F03ADE45E66}" type="slidenum">
              <a:rPr lang="en-US" smtClean="0"/>
              <a:t>3</a:t>
            </a:fld>
            <a:endParaRPr lang="en-US"/>
          </a:p>
        </p:txBody>
      </p:sp>
    </p:spTree>
    <p:extLst>
      <p:ext uri="{BB962C8B-B14F-4D97-AF65-F5344CB8AC3E}">
        <p14:creationId xmlns:p14="http://schemas.microsoft.com/office/powerpoint/2010/main" val="162443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a:spcBef>
                <a:spcPct val="20000"/>
              </a:spcBef>
            </a:pPr>
            <a:endParaRPr lang="en-IN" dirty="0" smtClean="0"/>
          </a:p>
          <a:p>
            <a:pPr>
              <a:spcBef>
                <a:spcPct val="20000"/>
              </a:spcBef>
            </a:pPr>
            <a:endParaRPr lang="en-IN" dirty="0" smtClean="0"/>
          </a:p>
          <a:p>
            <a:pPr>
              <a:spcBef>
                <a:spcPct val="20000"/>
              </a:spcBef>
            </a:pPr>
            <a:endParaRPr lang="en-IN" dirty="0" smtClean="0"/>
          </a:p>
          <a:p>
            <a:r>
              <a:rPr lang="en-US" dirty="0" smtClean="0"/>
              <a:t>India 5</a:t>
            </a:r>
            <a:r>
              <a:rPr lang="en-US" baseline="30000" dirty="0" smtClean="0"/>
              <a:t>th</a:t>
            </a:r>
            <a:r>
              <a:rPr lang="en-US" dirty="0" smtClean="0"/>
              <a:t> largest economy @ $2.6T, aspirations to $5T by 2025</a:t>
            </a:r>
          </a:p>
          <a:p>
            <a:r>
              <a:rPr lang="en-US" dirty="0" smtClean="0"/>
              <a:t>Huge growth in infra- Power and Real estate</a:t>
            </a:r>
          </a:p>
          <a:p>
            <a:pPr lvl="1"/>
            <a:r>
              <a:rPr lang="en-US" dirty="0" smtClean="0"/>
              <a:t>Urban infra growth: As an example. Steel and cement causing 5X growth in energy use , 7.3 EJ (2015) to 36 EJ (2050) while China ($ 12T is tapering off, trajectory downwards reducing from 55.3 EJ to 52 EJ (2050).</a:t>
            </a:r>
          </a:p>
          <a:p>
            <a:pPr lvl="2"/>
            <a:r>
              <a:rPr lang="en-US" dirty="0" smtClean="0"/>
              <a:t> Steel sector is coal </a:t>
            </a:r>
            <a:r>
              <a:rPr lang="mr-IN" dirty="0" smtClean="0"/>
              <a:t>–</a:t>
            </a:r>
            <a:r>
              <a:rPr lang="en-US" dirty="0" smtClean="0"/>
              <a:t>intensive, not transitioning to lower C fuels </a:t>
            </a:r>
            <a:r>
              <a:rPr lang="en-US" sz="1900" dirty="0" smtClean="0"/>
              <a:t>(LBNL 2018</a:t>
            </a:r>
            <a:r>
              <a:rPr lang="en-US" dirty="0" smtClean="0"/>
              <a:t>)</a:t>
            </a:r>
          </a:p>
          <a:p>
            <a:pPr lvl="1"/>
            <a:endParaRPr lang="en-US" dirty="0" smtClean="0"/>
          </a:p>
          <a:p>
            <a:pPr lvl="1"/>
            <a:r>
              <a:rPr lang="en-US" dirty="0" smtClean="0"/>
              <a:t>Power needs to 3X from 150GW today to 450 GW by 2036 = ~$25B investment </a:t>
            </a:r>
            <a:r>
              <a:rPr lang="en-US" sz="1600" dirty="0" smtClean="0"/>
              <a:t>(Central Electricity Authority, 2019). </a:t>
            </a:r>
          </a:p>
          <a:p>
            <a:pPr lvl="1"/>
            <a:endParaRPr lang="en-US" dirty="0" smtClean="0"/>
          </a:p>
          <a:p>
            <a:pPr lvl="1"/>
            <a:r>
              <a:rPr lang="en-US" dirty="0" smtClean="0"/>
              <a:t>Buildings are a third of the country’s energy use, and that is increasing </a:t>
            </a:r>
            <a:r>
              <a:rPr lang="en-US" dirty="0" err="1" smtClean="0"/>
              <a:t>rapudly</a:t>
            </a:r>
            <a:r>
              <a:rPr lang="en-US" dirty="0" smtClean="0"/>
              <a:t>  </a:t>
            </a:r>
          </a:p>
          <a:p>
            <a:pPr>
              <a:spcBef>
                <a:spcPct val="20000"/>
              </a:spcBef>
            </a:pPr>
            <a:r>
              <a:rPr lang="en-IN" dirty="0" smtClean="0"/>
              <a:t>-----</a:t>
            </a:r>
          </a:p>
          <a:p>
            <a:pPr>
              <a:spcBef>
                <a:spcPct val="20000"/>
              </a:spcBef>
            </a:pPr>
            <a:endParaRPr lang="en-IN" dirty="0" smtClean="0"/>
          </a:p>
          <a:p>
            <a:pPr>
              <a:spcBef>
                <a:spcPct val="20000"/>
              </a:spcBef>
            </a:pPr>
            <a:r>
              <a:rPr lang="en-IN" dirty="0" smtClean="0"/>
              <a:t>US</a:t>
            </a:r>
            <a:br>
              <a:rPr lang="en-IN" dirty="0" smtClean="0"/>
            </a:br>
            <a:r>
              <a:rPr lang="en-US" dirty="0" smtClean="0">
                <a:cs typeface="Arial" charset="0"/>
              </a:rPr>
              <a:t>US buildings use </a:t>
            </a:r>
            <a:r>
              <a:rPr lang="en-US" dirty="0" smtClean="0">
                <a:solidFill>
                  <a:srgbClr val="FF0000"/>
                </a:solidFill>
                <a:cs typeface="Arial" charset="0"/>
              </a:rPr>
              <a:t>40% of all energy </a:t>
            </a:r>
            <a:r>
              <a:rPr lang="en-US" dirty="0" smtClean="0">
                <a:cs typeface="Arial" charset="0"/>
              </a:rPr>
              <a:t>and 70% of all electricity — highest of all sectors, and increasing faster than others  (Coffey, 2009; </a:t>
            </a:r>
            <a:r>
              <a:rPr lang="en-US" dirty="0" err="1" smtClean="0">
                <a:cs typeface="Arial" charset="0"/>
              </a:rPr>
              <a:t>Majumdar</a:t>
            </a:r>
            <a:r>
              <a:rPr lang="en-US" dirty="0" smtClean="0">
                <a:cs typeface="Arial" charset="0"/>
              </a:rPr>
              <a:t>, 2009)</a:t>
            </a:r>
          </a:p>
          <a:p>
            <a:r>
              <a:rPr lang="en-US" dirty="0" smtClean="0"/>
              <a:t>U.S. commercial building average EUI </a:t>
            </a:r>
          </a:p>
          <a:p>
            <a:r>
              <a:rPr lang="en-US" dirty="0" smtClean="0"/>
              <a:t>Year 2003: </a:t>
            </a:r>
            <a:r>
              <a:rPr lang="en-US" dirty="0" smtClean="0">
                <a:solidFill>
                  <a:srgbClr val="FF0000"/>
                </a:solidFill>
              </a:rPr>
              <a:t>298 kWh/m</a:t>
            </a:r>
            <a:r>
              <a:rPr lang="en-US" baseline="30000" dirty="0" smtClean="0">
                <a:solidFill>
                  <a:srgbClr val="FF0000"/>
                </a:solidFill>
              </a:rPr>
              <a:t>2  </a:t>
            </a:r>
            <a:r>
              <a:rPr lang="en-US" sz="1000" dirty="0" smtClean="0"/>
              <a:t>(Source: CBECS)</a:t>
            </a:r>
            <a:endParaRPr lang="en-US" sz="1000" baseline="30000" dirty="0" smtClean="0"/>
          </a:p>
          <a:p>
            <a:r>
              <a:rPr lang="en-US" dirty="0" smtClean="0"/>
              <a:t>(≈ 100 </a:t>
            </a:r>
            <a:r>
              <a:rPr lang="en-US" dirty="0" err="1" smtClean="0"/>
              <a:t>kBTUs</a:t>
            </a:r>
            <a:r>
              <a:rPr lang="en-US" dirty="0" smtClean="0"/>
              <a:t>/</a:t>
            </a:r>
            <a:r>
              <a:rPr lang="en-US" dirty="0" err="1" smtClean="0"/>
              <a:t>sqft</a:t>
            </a:r>
            <a:r>
              <a:rPr lang="en-US" dirty="0" smtClean="0"/>
              <a:t>)</a:t>
            </a:r>
          </a:p>
          <a:p>
            <a:endParaRPr lang="en-US" dirty="0" smtClean="0"/>
          </a:p>
          <a:p>
            <a:r>
              <a:rPr lang="en-US" dirty="0" smtClean="0"/>
              <a:t>India</a:t>
            </a:r>
          </a:p>
          <a:p>
            <a:pPr defTabSz="1094080">
              <a:defRPr/>
            </a:pPr>
            <a:r>
              <a:rPr lang="en-US" dirty="0" smtClean="0"/>
              <a:t>India’s buildings account </a:t>
            </a:r>
            <a:r>
              <a:rPr lang="en-US" dirty="0" smtClean="0">
                <a:solidFill>
                  <a:srgbClr val="FF0000"/>
                </a:solidFill>
              </a:rPr>
              <a:t>for 33% of the nation’s energy</a:t>
            </a:r>
            <a:r>
              <a:rPr lang="en-US" dirty="0" smtClean="0"/>
              <a:t> use, and this is growing by 8% annually </a:t>
            </a:r>
            <a:r>
              <a:rPr lang="en-US" sz="1000" dirty="0" smtClean="0"/>
              <a:t>(</a:t>
            </a:r>
            <a:r>
              <a:rPr lang="en-US" sz="1000" dirty="0" err="1" smtClean="0"/>
              <a:t>ClimateWorks</a:t>
            </a:r>
            <a:r>
              <a:rPr lang="en-US" sz="1000" dirty="0" smtClean="0"/>
              <a:t>, 2010).</a:t>
            </a:r>
          </a:p>
          <a:p>
            <a:r>
              <a:rPr lang="en-US" sz="1000" dirty="0" smtClean="0"/>
              <a:t>Indian commercial building average EUI </a:t>
            </a:r>
          </a:p>
          <a:p>
            <a:r>
              <a:rPr lang="en-US" sz="1000" dirty="0" smtClean="0"/>
              <a:t>Year 2010: </a:t>
            </a:r>
            <a:r>
              <a:rPr lang="en-US" sz="1000" dirty="0" smtClean="0">
                <a:solidFill>
                  <a:srgbClr val="FF0000"/>
                </a:solidFill>
              </a:rPr>
              <a:t>202 kWh/m</a:t>
            </a:r>
            <a:r>
              <a:rPr lang="en-US" sz="1000" baseline="30000" dirty="0" smtClean="0">
                <a:solidFill>
                  <a:srgbClr val="FF0000"/>
                </a:solidFill>
              </a:rPr>
              <a:t>2</a:t>
            </a:r>
            <a:r>
              <a:rPr lang="en-US" sz="1000" dirty="0" smtClean="0"/>
              <a:t>  (Source: ECO-III)</a:t>
            </a:r>
          </a:p>
          <a:p>
            <a:r>
              <a:rPr lang="en-US" sz="1000" dirty="0" smtClean="0"/>
              <a:t>(≈ 69 </a:t>
            </a:r>
            <a:r>
              <a:rPr lang="en-US" sz="1000" dirty="0" err="1" smtClean="0"/>
              <a:t>kBTUs</a:t>
            </a:r>
            <a:r>
              <a:rPr lang="en-US" sz="1000" dirty="0" smtClean="0"/>
              <a:t>/</a:t>
            </a:r>
            <a:r>
              <a:rPr lang="en-US" sz="1000" dirty="0" err="1" smtClean="0"/>
              <a:t>sqft</a:t>
            </a:r>
            <a:r>
              <a:rPr lang="en-US" sz="1000" dirty="0" smtClean="0"/>
              <a:t>)</a:t>
            </a:r>
          </a:p>
          <a:p>
            <a:pPr defTabSz="1094080">
              <a:defRPr/>
            </a:pPr>
            <a:endParaRPr lang="en-US" sz="1000" dirty="0" smtClean="0"/>
          </a:p>
          <a:p>
            <a:endParaRPr lang="en-US" dirty="0" smtClean="0"/>
          </a:p>
          <a:p>
            <a:endParaRPr lang="en-US" dirty="0" smtClean="0"/>
          </a:p>
          <a:p>
            <a:endParaRPr lang="en-IN" dirty="0"/>
          </a:p>
        </p:txBody>
      </p:sp>
      <p:sp>
        <p:nvSpPr>
          <p:cNvPr id="4" name="Slide Number Placeholder 3"/>
          <p:cNvSpPr>
            <a:spLocks noGrp="1"/>
          </p:cNvSpPr>
          <p:nvPr>
            <p:ph type="sldNum" sz="quarter" idx="10"/>
          </p:nvPr>
        </p:nvSpPr>
        <p:spPr/>
        <p:txBody>
          <a:bodyPr/>
          <a:lstStyle/>
          <a:p>
            <a:fld id="{70FC04AA-5F5B-4FB1-831F-00234E07F768}" type="slidenum">
              <a:rPr lang="en-US" smtClean="0"/>
              <a:t>4</a:t>
            </a:fld>
            <a:endParaRPr lang="en-US" dirty="0"/>
          </a:p>
        </p:txBody>
      </p:sp>
    </p:spTree>
    <p:extLst>
      <p:ext uri="{BB962C8B-B14F-4D97-AF65-F5344CB8AC3E}">
        <p14:creationId xmlns:p14="http://schemas.microsoft.com/office/powerpoint/2010/main" val="375929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Why do it? Motivation and crises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lvl="1"/>
            <a:r>
              <a:rPr lang="en-US" dirty="0" smtClean="0"/>
              <a:t>Buildings are a third of the country’s energy use  </a:t>
            </a:r>
          </a:p>
          <a:p>
            <a:pPr lvl="2"/>
            <a:endParaRPr lang="en-US" dirty="0" smtClean="0"/>
          </a:p>
          <a:p>
            <a:pPr lvl="2"/>
            <a:r>
              <a:rPr lang="en-US" dirty="0" smtClean="0"/>
              <a:t>RE market size 8X from $120B (2017) to projected $1T (2030)</a:t>
            </a:r>
          </a:p>
          <a:p>
            <a:pPr lvl="2"/>
            <a:endParaRPr lang="en-US" dirty="0" smtClean="0"/>
          </a:p>
          <a:p>
            <a:pPr lvl="2"/>
            <a:r>
              <a:rPr lang="en-US" dirty="0" smtClean="0"/>
              <a:t>Explosive growth: 660 M </a:t>
            </a:r>
            <a:r>
              <a:rPr lang="en-US" dirty="0" err="1" smtClean="0"/>
              <a:t>sqmt</a:t>
            </a:r>
            <a:r>
              <a:rPr lang="en-US" dirty="0" smtClean="0"/>
              <a:t> (2018) to 1.9 B </a:t>
            </a:r>
            <a:r>
              <a:rPr lang="en-US" dirty="0" err="1" smtClean="0"/>
              <a:t>sqmt</a:t>
            </a:r>
            <a:r>
              <a:rPr lang="en-US" dirty="0" smtClean="0"/>
              <a:t> (2030), biggest growth sectors are IT, ITES, Consulting and retail. Also are the biggest, growing energy users due to typology of building- glass facades, air conditioning, computation load, multiple shift operations etc.  (3x 3x 3x SLIDE)</a:t>
            </a:r>
          </a:p>
          <a:p>
            <a:pPr lvl="2"/>
            <a:endParaRPr lang="en-US" dirty="0" smtClean="0"/>
          </a:p>
          <a:p>
            <a:pPr lvl="2"/>
            <a:r>
              <a:rPr lang="en-US" dirty="0" smtClean="0"/>
              <a:t>30-50% waste in buildings in not uncommon. In correct building and operating practices have economic cost, environmental cost, social health cost (SLIDE)</a:t>
            </a:r>
          </a:p>
          <a:p>
            <a:pPr lvl="2"/>
            <a:endParaRPr lang="en-US" dirty="0" smtClean="0"/>
          </a:p>
          <a:p>
            <a:pPr lvl="2"/>
            <a:r>
              <a:rPr lang="en-US" dirty="0" smtClean="0"/>
              <a:t>But new buildings are promising opportunities for fast and deep sustainability. </a:t>
            </a:r>
          </a:p>
          <a:p>
            <a:pPr lvl="2"/>
            <a:endParaRPr lang="en-US" dirty="0" smtClean="0"/>
          </a:p>
          <a:p>
            <a:pPr lvl="2"/>
            <a:r>
              <a:rPr lang="en-US" dirty="0" smtClean="0"/>
              <a:t>Trends: Aspirational to buildings, millennial who are technophiles,  Increasing co-working new trends, leading corporates environmental oriented </a:t>
            </a:r>
            <a:endParaRPr lang="en-US" sz="16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a:spcBef>
                <a:spcPct val="20000"/>
              </a:spcBef>
            </a:pPr>
            <a:endParaRPr lang="en-IN" dirty="0" smtClean="0"/>
          </a:p>
          <a:p>
            <a:pPr>
              <a:spcBef>
                <a:spcPct val="20000"/>
              </a:spcBef>
            </a:pPr>
            <a:r>
              <a:rPr lang="en-IN" dirty="0" smtClean="0"/>
              <a:t>Acc to UNEP,</a:t>
            </a:r>
            <a:r>
              <a:rPr lang="en-IN" baseline="0" dirty="0" smtClean="0"/>
              <a:t> buildings account for 18% of total global CO2 emissions, and this will double by 2050. But while bldgs are a major contibutor to global emissions, the also hold the most potential to deliver significant cuts in emissions.</a:t>
            </a:r>
          </a:p>
          <a:p>
            <a:pPr>
              <a:spcBef>
                <a:spcPct val="20000"/>
              </a:spcBef>
            </a:pPr>
            <a:endParaRPr lang="en-IN" baseline="0" dirty="0" smtClean="0"/>
          </a:p>
          <a:p>
            <a:pPr>
              <a:spcBef>
                <a:spcPct val="20000"/>
              </a:spcBef>
            </a:pPr>
            <a:r>
              <a:rPr lang="en-IN" dirty="0" smtClean="0"/>
              <a:t>US</a:t>
            </a:r>
            <a:br>
              <a:rPr lang="en-IN" dirty="0" smtClean="0"/>
            </a:br>
            <a:r>
              <a:rPr lang="en-US" dirty="0" smtClean="0">
                <a:cs typeface="Arial" charset="0"/>
              </a:rPr>
              <a:t>US buildings use </a:t>
            </a:r>
            <a:r>
              <a:rPr lang="en-US" dirty="0" smtClean="0">
                <a:solidFill>
                  <a:srgbClr val="FF0000"/>
                </a:solidFill>
                <a:cs typeface="Arial" charset="0"/>
              </a:rPr>
              <a:t>40% of all energy </a:t>
            </a:r>
            <a:r>
              <a:rPr lang="en-US" dirty="0" smtClean="0">
                <a:cs typeface="Arial" charset="0"/>
              </a:rPr>
              <a:t>and 70% of all electricity — highest of all sectors, and increasing faster than others  </a:t>
            </a:r>
            <a:r>
              <a:rPr lang="en-US" sz="1400" dirty="0">
                <a:cs typeface="Arial" charset="0"/>
              </a:rPr>
              <a:t>(Coffey, 2009; </a:t>
            </a:r>
            <a:r>
              <a:rPr lang="en-US" sz="1400" dirty="0" err="1">
                <a:cs typeface="Arial" charset="0"/>
              </a:rPr>
              <a:t>Majumdar</a:t>
            </a:r>
            <a:r>
              <a:rPr lang="en-US" sz="1400" dirty="0">
                <a:cs typeface="Arial" charset="0"/>
              </a:rPr>
              <a:t>, 2009)</a:t>
            </a:r>
          </a:p>
          <a:p>
            <a:r>
              <a:rPr lang="en-US" sz="1400" dirty="0"/>
              <a:t>U.S. commercial building average EUI </a:t>
            </a:r>
          </a:p>
          <a:p>
            <a:r>
              <a:rPr lang="en-US" sz="1400" dirty="0"/>
              <a:t>Year 2003: </a:t>
            </a:r>
            <a:r>
              <a:rPr lang="en-US" sz="1400" dirty="0">
                <a:solidFill>
                  <a:srgbClr val="FF0000"/>
                </a:solidFill>
              </a:rPr>
              <a:t>298 kWh/m</a:t>
            </a:r>
            <a:r>
              <a:rPr lang="en-US" sz="1400" baseline="30000" dirty="0">
                <a:solidFill>
                  <a:srgbClr val="FF0000"/>
                </a:solidFill>
              </a:rPr>
              <a:t>2  </a:t>
            </a:r>
            <a:r>
              <a:rPr lang="en-US" sz="1300" dirty="0"/>
              <a:t>(Source: CBECS)</a:t>
            </a:r>
            <a:endParaRPr lang="en-US" sz="1300" baseline="30000" dirty="0"/>
          </a:p>
          <a:p>
            <a:r>
              <a:rPr lang="en-US" sz="1400" dirty="0"/>
              <a:t>(≈ 100 </a:t>
            </a:r>
            <a:r>
              <a:rPr lang="en-US" sz="1400" dirty="0" err="1"/>
              <a:t>kBTUs</a:t>
            </a:r>
            <a:r>
              <a:rPr lang="en-US" sz="1400" dirty="0"/>
              <a:t>/</a:t>
            </a:r>
            <a:r>
              <a:rPr lang="en-US" sz="1400" dirty="0" err="1"/>
              <a:t>sqft</a:t>
            </a:r>
            <a:r>
              <a:rPr lang="en-US" sz="1400" dirty="0"/>
              <a:t>)</a:t>
            </a:r>
          </a:p>
          <a:p>
            <a:endParaRPr lang="en-US" sz="1400" dirty="0"/>
          </a:p>
          <a:p>
            <a:r>
              <a:rPr lang="en-US" sz="1400" dirty="0"/>
              <a:t>India</a:t>
            </a:r>
          </a:p>
          <a:p>
            <a:pPr defTabSz="1094080">
              <a:defRPr/>
            </a:pPr>
            <a:r>
              <a:rPr lang="en-US" sz="1400" dirty="0"/>
              <a:t>India’s buildings account </a:t>
            </a:r>
            <a:r>
              <a:rPr lang="en-US" sz="1400" dirty="0">
                <a:solidFill>
                  <a:srgbClr val="FF0000"/>
                </a:solidFill>
              </a:rPr>
              <a:t>for 33% of the nation’s energy</a:t>
            </a:r>
            <a:r>
              <a:rPr lang="en-US" sz="1400" dirty="0"/>
              <a:t> use, and this is growing by 8% annually </a:t>
            </a:r>
            <a:r>
              <a:rPr lang="en-US" sz="1300" dirty="0"/>
              <a:t>(</a:t>
            </a:r>
            <a:r>
              <a:rPr lang="en-US" sz="1300" dirty="0" err="1"/>
              <a:t>ClimateWorks</a:t>
            </a:r>
            <a:r>
              <a:rPr lang="en-US" sz="1300" dirty="0"/>
              <a:t>, 2010).</a:t>
            </a:r>
          </a:p>
          <a:p>
            <a:r>
              <a:rPr lang="en-US" sz="1300" dirty="0"/>
              <a:t>Indian commercial building average EUI </a:t>
            </a:r>
          </a:p>
          <a:p>
            <a:r>
              <a:rPr lang="en-US" sz="1300" dirty="0"/>
              <a:t>Year 2010: </a:t>
            </a:r>
            <a:r>
              <a:rPr lang="en-US" sz="1300" dirty="0">
                <a:solidFill>
                  <a:srgbClr val="FF0000"/>
                </a:solidFill>
              </a:rPr>
              <a:t>202 kWh/m</a:t>
            </a:r>
            <a:r>
              <a:rPr lang="en-US" sz="1300" baseline="30000" dirty="0">
                <a:solidFill>
                  <a:srgbClr val="FF0000"/>
                </a:solidFill>
              </a:rPr>
              <a:t>2</a:t>
            </a:r>
            <a:r>
              <a:rPr lang="en-US" sz="1300" dirty="0"/>
              <a:t>  (Source: ECO-III)</a:t>
            </a:r>
          </a:p>
          <a:p>
            <a:r>
              <a:rPr lang="en-US" sz="1300" dirty="0"/>
              <a:t>(≈ 69 </a:t>
            </a:r>
            <a:r>
              <a:rPr lang="en-US" sz="1300" dirty="0" err="1"/>
              <a:t>kBTUs</a:t>
            </a:r>
            <a:r>
              <a:rPr lang="en-US" sz="1300" dirty="0"/>
              <a:t>/</a:t>
            </a:r>
            <a:r>
              <a:rPr lang="en-US" sz="1300" dirty="0" err="1"/>
              <a:t>sqft</a:t>
            </a:r>
            <a:r>
              <a:rPr lang="en-US" sz="1300" dirty="0"/>
              <a:t>)</a:t>
            </a:r>
          </a:p>
          <a:p>
            <a:endParaRPr lang="en-US" dirty="0"/>
          </a:p>
        </p:txBody>
      </p:sp>
      <p:sp>
        <p:nvSpPr>
          <p:cNvPr id="4" name="Slide Number Placeholder 3"/>
          <p:cNvSpPr>
            <a:spLocks noGrp="1"/>
          </p:cNvSpPr>
          <p:nvPr>
            <p:ph type="sldNum" sz="quarter" idx="10"/>
          </p:nvPr>
        </p:nvSpPr>
        <p:spPr/>
        <p:txBody>
          <a:bodyPr/>
          <a:lstStyle/>
          <a:p>
            <a:fld id="{C042EE2A-1472-459E-B217-07F6BC2C0C4B}" type="slidenum">
              <a:rPr lang="en-IN" smtClean="0"/>
              <a:pPr/>
              <a:t>5</a:t>
            </a:fld>
            <a:endParaRPr lang="en-IN" dirty="0"/>
          </a:p>
        </p:txBody>
      </p:sp>
    </p:spTree>
    <p:extLst>
      <p:ext uri="{BB962C8B-B14F-4D97-AF65-F5344CB8AC3E}">
        <p14:creationId xmlns:p14="http://schemas.microsoft.com/office/powerpoint/2010/main" val="344868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Waste-</a:t>
            </a:r>
            <a:r>
              <a:rPr lang="en-US" baseline="0" dirty="0" smtClean="0"/>
              <a:t> lights left on, AC of areas or times that don</a:t>
            </a:r>
            <a:r>
              <a:rPr lang="mr-IN" baseline="0" dirty="0" smtClean="0"/>
              <a:t>’</a:t>
            </a:r>
            <a:r>
              <a:rPr lang="en-US" baseline="0" dirty="0" smtClean="0"/>
              <a:t>t need, bad design practices leading to high solar heat gain and glare. </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DE7C16E2-05C7-0F4A-AD24-3F03ADE45E66}" type="slidenum">
              <a:rPr lang="en-US" smtClean="0"/>
              <a:t>6</a:t>
            </a:fld>
            <a:endParaRPr lang="en-US"/>
          </a:p>
        </p:txBody>
      </p:sp>
    </p:spTree>
    <p:extLst>
      <p:ext uri="{BB962C8B-B14F-4D97-AF65-F5344CB8AC3E}">
        <p14:creationId xmlns:p14="http://schemas.microsoft.com/office/powerpoint/2010/main" val="1942227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 guide from Berkeley Lab</a:t>
            </a:r>
          </a:p>
          <a:p>
            <a:pPr lvl="1"/>
            <a:r>
              <a:rPr lang="en-US" dirty="0" smtClean="0"/>
              <a:t>Berkeley</a:t>
            </a:r>
            <a:r>
              <a:rPr lang="en-US" baseline="0" dirty="0" smtClean="0"/>
              <a:t> Lab has</a:t>
            </a:r>
            <a:r>
              <a:rPr lang="en-US" dirty="0" smtClean="0"/>
              <a:t> deep roots in building science in the U.S and CA., Build</a:t>
            </a:r>
            <a:r>
              <a:rPr lang="en-US" baseline="0" dirty="0" smtClean="0"/>
              <a:t> on Art Rosenfeld’s work, that has kept the per capita energy use in CA constant for the past 40 years even though the GDP of CA has grown several fold. </a:t>
            </a:r>
            <a:r>
              <a:rPr lang="en-US" baseline="0" dirty="0" err="1" smtClean="0"/>
              <a:t>Infact</a:t>
            </a:r>
            <a:r>
              <a:rPr lang="en-US" baseline="0" dirty="0" smtClean="0"/>
              <a:t> CA is #5 economy in the world, at $3T. </a:t>
            </a:r>
          </a:p>
          <a:p>
            <a:pPr lvl="1"/>
            <a:endParaRPr lang="en-US" dirty="0" smtClean="0"/>
          </a:p>
          <a:p>
            <a:pPr lvl="1"/>
            <a:r>
              <a:rPr lang="en-US" dirty="0" smtClean="0"/>
              <a:t> Led</a:t>
            </a:r>
            <a:r>
              <a:rPr lang="en-US" baseline="0" dirty="0" smtClean="0"/>
              <a:t> a </a:t>
            </a:r>
            <a:r>
              <a:rPr lang="en-US" dirty="0" smtClean="0"/>
              <a:t>five-year program, Through</a:t>
            </a:r>
            <a:r>
              <a:rPr lang="en-US" baseline="0" dirty="0" smtClean="0"/>
              <a:t> a US-India bilateral energy cooperation program, </a:t>
            </a:r>
            <a:r>
              <a:rPr lang="en-US" dirty="0" smtClean="0"/>
              <a:t>to advance building energy efficiency.</a:t>
            </a:r>
          </a:p>
          <a:p>
            <a:pPr lvl="1"/>
            <a:endParaRPr lang="en-US" dirty="0" smtClean="0"/>
          </a:p>
          <a:p>
            <a:pPr lvl="1"/>
            <a:r>
              <a:rPr lang="en-US" dirty="0" smtClean="0"/>
              <a:t>Conducted</a:t>
            </a:r>
            <a:r>
              <a:rPr lang="en-US" baseline="0" dirty="0" smtClean="0"/>
              <a:t> years of </a:t>
            </a:r>
            <a:r>
              <a:rPr lang="en-US" dirty="0" smtClean="0"/>
              <a:t>on-the ground research, Modeling simulations, and experts benchmarking to develop the guide</a:t>
            </a:r>
          </a:p>
          <a:p>
            <a:pPr lvl="1"/>
            <a:endParaRPr lang="en-US" dirty="0" smtClean="0"/>
          </a:p>
          <a:p>
            <a:pPr lvl="1"/>
            <a:r>
              <a:rPr lang="en-US" dirty="0" smtClean="0"/>
              <a:t>Provides </a:t>
            </a:r>
            <a:r>
              <a:rPr lang="en-US" dirty="0" err="1" smtClean="0"/>
              <a:t>metgidological</a:t>
            </a:r>
            <a:r>
              <a:rPr lang="en-US" dirty="0" smtClean="0"/>
              <a:t>  framework and best practices approach to deliver the theory of change: DDD</a:t>
            </a:r>
            <a:endParaRPr lang="en-US" dirty="0" smtClean="0"/>
          </a:p>
        </p:txBody>
      </p:sp>
      <p:sp>
        <p:nvSpPr>
          <p:cNvPr id="4" name="Slide Number Placeholder 3"/>
          <p:cNvSpPr>
            <a:spLocks noGrp="1"/>
          </p:cNvSpPr>
          <p:nvPr>
            <p:ph type="sldNum" sz="quarter" idx="10"/>
          </p:nvPr>
        </p:nvSpPr>
        <p:spPr/>
        <p:txBody>
          <a:bodyPr/>
          <a:lstStyle/>
          <a:p>
            <a:fld id="{C042EE2A-1472-459E-B217-07F6BC2C0C4B}" type="slidenum">
              <a:rPr lang="en-IN" smtClean="0"/>
              <a:t>7</a:t>
            </a:fld>
            <a:endParaRPr lang="en-IN" dirty="0"/>
          </a:p>
        </p:txBody>
      </p:sp>
    </p:spTree>
    <p:extLst>
      <p:ext uri="{BB962C8B-B14F-4D97-AF65-F5344CB8AC3E}">
        <p14:creationId xmlns:p14="http://schemas.microsoft.com/office/powerpoint/2010/main" val="2496051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Where are you trying to achieve:</a:t>
            </a:r>
            <a:r>
              <a:rPr lang="en-US" baseline="0" dirty="0" smtClean="0"/>
              <a:t> </a:t>
            </a:r>
            <a:r>
              <a:rPr lang="en-US" dirty="0" smtClean="0"/>
              <a:t>Vision and targets</a:t>
            </a:r>
          </a:p>
          <a:p>
            <a:endParaRPr lang="en-US" dirty="0" smtClean="0"/>
          </a:p>
          <a:p>
            <a:pPr lvl="1"/>
            <a:endParaRPr lang="en-US" dirty="0" smtClean="0"/>
          </a:p>
          <a:p>
            <a:pPr lvl="1"/>
            <a:endParaRPr lang="en-US" dirty="0" smtClean="0"/>
          </a:p>
          <a:p>
            <a:r>
              <a:rPr lang="en-US" dirty="0" smtClean="0"/>
              <a:t>BIG vision for green, smart, high-performance buildings: </a:t>
            </a:r>
          </a:p>
          <a:p>
            <a:pPr lvl="1"/>
            <a:r>
              <a:rPr lang="en-US" sz="2100" dirty="0" smtClean="0"/>
              <a:t>Imagine buildings that uses a quarter of the energy per person while providing healthy and productive spaces to live and work in.</a:t>
            </a:r>
          </a:p>
          <a:p>
            <a:pPr lvl="1"/>
            <a:endParaRPr lang="en-US" sz="2100" dirty="0" smtClean="0"/>
          </a:p>
          <a:p>
            <a:pPr lvl="1"/>
            <a:endParaRPr lang="en-US" sz="2100" dirty="0" smtClean="0"/>
          </a:p>
          <a:p>
            <a:pPr lvl="1"/>
            <a:r>
              <a:rPr lang="en-US" sz="2100" dirty="0" smtClean="0"/>
              <a:t>If standard buildings use 240 units of energy/</a:t>
            </a:r>
            <a:r>
              <a:rPr lang="en-US" sz="2100" dirty="0" err="1" smtClean="0"/>
              <a:t>sqmt</a:t>
            </a:r>
            <a:r>
              <a:rPr lang="en-US" sz="2100" dirty="0" smtClean="0"/>
              <a:t>/y </a:t>
            </a:r>
            <a:r>
              <a:rPr lang="en-US" sz="1300" dirty="0" smtClean="0"/>
              <a:t>to provide space, equipment and comfort</a:t>
            </a:r>
            <a:r>
              <a:rPr lang="en-US" sz="2100" dirty="0" smtClean="0"/>
              <a:t>, then target is air conditioned that use a quarter of that, 60, and eventual goal is partially </a:t>
            </a:r>
            <a:r>
              <a:rPr lang="en-US" sz="2100" dirty="0" err="1" smtClean="0"/>
              <a:t>AC’d</a:t>
            </a:r>
            <a:r>
              <a:rPr lang="en-US" sz="2100" dirty="0" smtClean="0"/>
              <a:t>, i.e. 30.</a:t>
            </a:r>
          </a:p>
          <a:p>
            <a:pPr lvl="1"/>
            <a:endParaRPr lang="en-US" sz="2100" dirty="0" smtClean="0"/>
          </a:p>
          <a:p>
            <a:pPr lvl="1"/>
            <a:r>
              <a:rPr lang="en-US" sz="2100" dirty="0" smtClean="0"/>
              <a:t>Codes get you to around Half.</a:t>
            </a:r>
          </a:p>
          <a:p>
            <a:pPr lvl="1"/>
            <a:endParaRPr lang="en-US" sz="2100" dirty="0" smtClean="0"/>
          </a:p>
          <a:p>
            <a:pPr lvl="1"/>
            <a:r>
              <a:rPr lang="en-US" sz="2100" dirty="0" smtClean="0"/>
              <a:t>These targets are from triangulating real data from 15 best in class buildings in the Indian</a:t>
            </a:r>
            <a:r>
              <a:rPr lang="en-US" sz="2100" baseline="0" dirty="0" smtClean="0"/>
              <a:t> climate zone, generating 40 </a:t>
            </a:r>
            <a:r>
              <a:rPr lang="en-US" sz="2100" baseline="0" dirty="0" err="1" smtClean="0"/>
              <a:t>EnergyPlus</a:t>
            </a:r>
            <a:r>
              <a:rPr lang="en-US" sz="2100" baseline="0" dirty="0" smtClean="0"/>
              <a:t> models for India, and benchmarking with expert opinion and other data. </a:t>
            </a:r>
            <a:endParaRPr lang="en-US" sz="2100" dirty="0" smtClean="0"/>
          </a:p>
          <a:p>
            <a:pPr lvl="1"/>
            <a:r>
              <a:rPr lang="en-US" sz="2100" dirty="0" smtClean="0"/>
              <a:t>That matches best practice around</a:t>
            </a:r>
            <a:r>
              <a:rPr lang="en-US" sz="2100" baseline="0" dirty="0" smtClean="0"/>
              <a:t> the world</a:t>
            </a:r>
            <a:endParaRPr lang="en-US" sz="2100"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DE7C16E2-05C7-0F4A-AD24-3F03ADE45E66}" type="slidenum">
              <a:rPr lang="en-US" smtClean="0"/>
              <a:t>9</a:t>
            </a:fld>
            <a:endParaRPr lang="en-US"/>
          </a:p>
        </p:txBody>
      </p:sp>
    </p:spTree>
    <p:extLst>
      <p:ext uri="{BB962C8B-B14F-4D97-AF65-F5344CB8AC3E}">
        <p14:creationId xmlns:p14="http://schemas.microsoft.com/office/powerpoint/2010/main" val="349781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r>
              <a:rPr lang="en-US" dirty="0" smtClean="0"/>
              <a:t>Assumptions</a:t>
            </a:r>
            <a:r>
              <a:rPr lang="en-US" baseline="0" dirty="0" smtClean="0"/>
              <a:t> squint tested by experts</a:t>
            </a:r>
            <a:endParaRPr lang="en-US" dirty="0" smtClean="0"/>
          </a:p>
          <a:p>
            <a:endParaRPr lang="en-US" dirty="0" smtClean="0"/>
          </a:p>
          <a:p>
            <a:r>
              <a:rPr lang="en-US" dirty="0" smtClean="0"/>
              <a:t>ACH</a:t>
            </a:r>
            <a:r>
              <a:rPr lang="en-US" baseline="0" dirty="0" smtClean="0"/>
              <a:t> instead of </a:t>
            </a:r>
            <a:r>
              <a:rPr lang="en-US" baseline="0" dirty="0" err="1" smtClean="0"/>
              <a:t>vol</a:t>
            </a:r>
            <a:r>
              <a:rPr lang="en-US" baseline="0" dirty="0" smtClean="0"/>
              <a:t>/h? </a:t>
            </a:r>
          </a:p>
          <a:p>
            <a:endParaRPr lang="en-US" baseline="0" dirty="0" smtClean="0"/>
          </a:p>
          <a:p>
            <a:r>
              <a:rPr lang="en-US" baseline="0" dirty="0" smtClean="0"/>
              <a:t>Radiant + passive cooling strategies (night flush)</a:t>
            </a:r>
            <a:endParaRPr lang="en-US" dirty="0"/>
          </a:p>
        </p:txBody>
      </p:sp>
      <p:sp>
        <p:nvSpPr>
          <p:cNvPr id="4" name="Slide Number Placeholder 3"/>
          <p:cNvSpPr>
            <a:spLocks noGrp="1"/>
          </p:cNvSpPr>
          <p:nvPr>
            <p:ph type="sldNum" sz="quarter" idx="10"/>
          </p:nvPr>
        </p:nvSpPr>
        <p:spPr/>
        <p:txBody>
          <a:bodyPr/>
          <a:lstStyle/>
          <a:p>
            <a:fld id="{C042EE2A-1472-459E-B217-07F6BC2C0C4B}" type="slidenum">
              <a:rPr lang="en-IN" smtClean="0"/>
              <a:t>11</a:t>
            </a:fld>
            <a:endParaRPr lang="en-IN" dirty="0"/>
          </a:p>
        </p:txBody>
      </p:sp>
    </p:spTree>
    <p:extLst>
      <p:ext uri="{BB962C8B-B14F-4D97-AF65-F5344CB8AC3E}">
        <p14:creationId xmlns:p14="http://schemas.microsoft.com/office/powerpoint/2010/main" val="928528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91D453-1F6A-2A4D-B0D5-D337EF242807}" type="datetimeFigureOut">
              <a:rPr lang="en-US" smtClean="0"/>
              <a:t>7/14/19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D23EB-2239-3846-9554-8542D4424083}" type="slidenum">
              <a:rPr lang="en-US" smtClean="0"/>
              <a:t>‹#›</a:t>
            </a:fld>
            <a:endParaRPr lang="en-US"/>
          </a:p>
        </p:txBody>
      </p:sp>
    </p:spTree>
    <p:extLst>
      <p:ext uri="{BB962C8B-B14F-4D97-AF65-F5344CB8AC3E}">
        <p14:creationId xmlns:p14="http://schemas.microsoft.com/office/powerpoint/2010/main" val="379568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1D453-1F6A-2A4D-B0D5-D337EF242807}" type="datetimeFigureOut">
              <a:rPr lang="en-US" smtClean="0"/>
              <a:t>7/14/19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D23EB-2239-3846-9554-8542D4424083}" type="slidenum">
              <a:rPr lang="en-US" smtClean="0"/>
              <a:t>‹#›</a:t>
            </a:fld>
            <a:endParaRPr lang="en-US"/>
          </a:p>
        </p:txBody>
      </p:sp>
    </p:spTree>
    <p:extLst>
      <p:ext uri="{BB962C8B-B14F-4D97-AF65-F5344CB8AC3E}">
        <p14:creationId xmlns:p14="http://schemas.microsoft.com/office/powerpoint/2010/main" val="27852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1D453-1F6A-2A4D-B0D5-D337EF242807}" type="datetimeFigureOut">
              <a:rPr lang="en-US" smtClean="0"/>
              <a:t>7/14/19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D23EB-2239-3846-9554-8542D4424083}" type="slidenum">
              <a:rPr lang="en-US" smtClean="0"/>
              <a:t>‹#›</a:t>
            </a:fld>
            <a:endParaRPr lang="en-US"/>
          </a:p>
        </p:txBody>
      </p:sp>
    </p:spTree>
    <p:extLst>
      <p:ext uri="{BB962C8B-B14F-4D97-AF65-F5344CB8AC3E}">
        <p14:creationId xmlns:p14="http://schemas.microsoft.com/office/powerpoint/2010/main" val="176750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91D453-1F6A-2A4D-B0D5-D337EF242807}" type="datetimeFigureOut">
              <a:rPr lang="en-US" smtClean="0"/>
              <a:t>7/14/19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D23EB-2239-3846-9554-8542D4424083}" type="slidenum">
              <a:rPr lang="en-US" smtClean="0"/>
              <a:t>‹#›</a:t>
            </a:fld>
            <a:endParaRPr lang="en-US"/>
          </a:p>
        </p:txBody>
      </p:sp>
    </p:spTree>
    <p:extLst>
      <p:ext uri="{BB962C8B-B14F-4D97-AF65-F5344CB8AC3E}">
        <p14:creationId xmlns:p14="http://schemas.microsoft.com/office/powerpoint/2010/main" val="845719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91D453-1F6A-2A4D-B0D5-D337EF242807}" type="datetimeFigureOut">
              <a:rPr lang="en-US" smtClean="0"/>
              <a:t>7/14/19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1D23EB-2239-3846-9554-8542D4424083}" type="slidenum">
              <a:rPr lang="en-US" smtClean="0"/>
              <a:t>‹#›</a:t>
            </a:fld>
            <a:endParaRPr lang="en-US"/>
          </a:p>
        </p:txBody>
      </p:sp>
    </p:spTree>
    <p:extLst>
      <p:ext uri="{BB962C8B-B14F-4D97-AF65-F5344CB8AC3E}">
        <p14:creationId xmlns:p14="http://schemas.microsoft.com/office/powerpoint/2010/main" val="198123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91D453-1F6A-2A4D-B0D5-D337EF242807}" type="datetimeFigureOut">
              <a:rPr lang="en-US" smtClean="0"/>
              <a:t>7/14/19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D23EB-2239-3846-9554-8542D4424083}" type="slidenum">
              <a:rPr lang="en-US" smtClean="0"/>
              <a:t>‹#›</a:t>
            </a:fld>
            <a:endParaRPr lang="en-US"/>
          </a:p>
        </p:txBody>
      </p:sp>
    </p:spTree>
    <p:extLst>
      <p:ext uri="{BB962C8B-B14F-4D97-AF65-F5344CB8AC3E}">
        <p14:creationId xmlns:p14="http://schemas.microsoft.com/office/powerpoint/2010/main" val="333625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91D453-1F6A-2A4D-B0D5-D337EF242807}" type="datetimeFigureOut">
              <a:rPr lang="en-US" smtClean="0"/>
              <a:t>7/14/19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1D23EB-2239-3846-9554-8542D4424083}" type="slidenum">
              <a:rPr lang="en-US" smtClean="0"/>
              <a:t>‹#›</a:t>
            </a:fld>
            <a:endParaRPr lang="en-US"/>
          </a:p>
        </p:txBody>
      </p:sp>
    </p:spTree>
    <p:extLst>
      <p:ext uri="{BB962C8B-B14F-4D97-AF65-F5344CB8AC3E}">
        <p14:creationId xmlns:p14="http://schemas.microsoft.com/office/powerpoint/2010/main" val="1517673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91D453-1F6A-2A4D-B0D5-D337EF242807}" type="datetimeFigureOut">
              <a:rPr lang="en-US" smtClean="0"/>
              <a:t>7/14/19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1D23EB-2239-3846-9554-8542D4424083}" type="slidenum">
              <a:rPr lang="en-US" smtClean="0"/>
              <a:t>‹#›</a:t>
            </a:fld>
            <a:endParaRPr lang="en-US"/>
          </a:p>
        </p:txBody>
      </p:sp>
    </p:spTree>
    <p:extLst>
      <p:ext uri="{BB962C8B-B14F-4D97-AF65-F5344CB8AC3E}">
        <p14:creationId xmlns:p14="http://schemas.microsoft.com/office/powerpoint/2010/main" val="3084460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91D453-1F6A-2A4D-B0D5-D337EF242807}" type="datetimeFigureOut">
              <a:rPr lang="en-US" smtClean="0"/>
              <a:t>7/14/19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1D23EB-2239-3846-9554-8542D4424083}" type="slidenum">
              <a:rPr lang="en-US" smtClean="0"/>
              <a:t>‹#›</a:t>
            </a:fld>
            <a:endParaRPr lang="en-US"/>
          </a:p>
        </p:txBody>
      </p:sp>
    </p:spTree>
    <p:extLst>
      <p:ext uri="{BB962C8B-B14F-4D97-AF65-F5344CB8AC3E}">
        <p14:creationId xmlns:p14="http://schemas.microsoft.com/office/powerpoint/2010/main" val="80305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91D453-1F6A-2A4D-B0D5-D337EF242807}" type="datetimeFigureOut">
              <a:rPr lang="en-US" smtClean="0"/>
              <a:t>7/14/19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D23EB-2239-3846-9554-8542D4424083}" type="slidenum">
              <a:rPr lang="en-US" smtClean="0"/>
              <a:t>‹#›</a:t>
            </a:fld>
            <a:endParaRPr lang="en-US"/>
          </a:p>
        </p:txBody>
      </p:sp>
    </p:spTree>
    <p:extLst>
      <p:ext uri="{BB962C8B-B14F-4D97-AF65-F5344CB8AC3E}">
        <p14:creationId xmlns:p14="http://schemas.microsoft.com/office/powerpoint/2010/main" val="3352247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91D453-1F6A-2A4D-B0D5-D337EF242807}" type="datetimeFigureOut">
              <a:rPr lang="en-US" smtClean="0"/>
              <a:t>7/14/19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1D23EB-2239-3846-9554-8542D4424083}" type="slidenum">
              <a:rPr lang="en-US" smtClean="0"/>
              <a:t>‹#›</a:t>
            </a:fld>
            <a:endParaRPr lang="en-US"/>
          </a:p>
        </p:txBody>
      </p:sp>
    </p:spTree>
    <p:extLst>
      <p:ext uri="{BB962C8B-B14F-4D97-AF65-F5344CB8AC3E}">
        <p14:creationId xmlns:p14="http://schemas.microsoft.com/office/powerpoint/2010/main" val="15289627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BE91D453-1F6A-2A4D-B0D5-D337EF242807}" type="datetimeFigureOut">
              <a:rPr lang="en-US" smtClean="0"/>
              <a:t>7/14/19</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331D23EB-2239-3846-9554-8542D4424083}" type="slidenum">
              <a:rPr lang="en-US" smtClean="0"/>
              <a:t>‹#›</a:t>
            </a:fld>
            <a:endParaRPr lang="en-US"/>
          </a:p>
        </p:txBody>
      </p:sp>
    </p:spTree>
    <p:extLst>
      <p:ext uri="{BB962C8B-B14F-4D97-AF65-F5344CB8AC3E}">
        <p14:creationId xmlns:p14="http://schemas.microsoft.com/office/powerpoint/2010/main" val="3947879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9.jpeg"/><Relationship Id="rId5" Type="http://schemas.microsoft.com/office/2007/relationships/hdphoto" Target="../media/hdphoto3.wdp"/><Relationship Id="rId6" Type="http://schemas.openxmlformats.org/officeDocument/2006/relationships/image" Target="../media/image20.png"/><Relationship Id="rId7" Type="http://schemas.openxmlformats.org/officeDocument/2006/relationships/image" Target="../media/image21.jpeg"/><Relationship Id="rId8" Type="http://schemas.openxmlformats.org/officeDocument/2006/relationships/image" Target="../media/image22.jpe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image" Target="../media/image6.png"/><Relationship Id="rId12" Type="http://schemas.openxmlformats.org/officeDocument/2006/relationships/image" Target="../media/image7.png"/><Relationship Id="rId13"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 Id="rId4" Type="http://schemas.openxmlformats.org/officeDocument/2006/relationships/image" Target="../media/image2.png"/><Relationship Id="rId5" Type="http://schemas.openxmlformats.org/officeDocument/2006/relationships/chart" Target="../charts/chart2.xml"/><Relationship Id="rId6" Type="http://schemas.openxmlformats.org/officeDocument/2006/relationships/image" Target="../media/image3.png"/><Relationship Id="rId7" Type="http://schemas.openxmlformats.org/officeDocument/2006/relationships/chart" Target="../charts/chart3.xml"/><Relationship Id="rId8" Type="http://schemas.openxmlformats.org/officeDocument/2006/relationships/image" Target="../media/image4.png"/><Relationship Id="rId9" Type="http://schemas.microsoft.com/office/2007/relationships/hdphoto" Target="../media/hdphoto1.wdp"/><Relationship Id="rId10"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775483"/>
            <a:ext cx="9289032" cy="2736304"/>
          </a:xfrm>
        </p:spPr>
        <p:txBody>
          <a:bodyPr>
            <a:noAutofit/>
          </a:bodyPr>
          <a:lstStyle/>
          <a:p>
            <a:r>
              <a:rPr lang="en-US" sz="4400" b="1" dirty="0" smtClean="0">
                <a:solidFill>
                  <a:schemeClr val="tx1"/>
                </a:solidFill>
                <a:latin typeface="Tw Cen MT"/>
                <a:cs typeface="Tw Cen MT"/>
              </a:rPr>
              <a:t>Building Innovation through Transformational Leadership</a:t>
            </a:r>
            <a:endParaRPr lang="en-US" sz="4400" b="1" dirty="0">
              <a:solidFill>
                <a:schemeClr val="tx1"/>
              </a:solidFill>
              <a:latin typeface="Tw Cen MT"/>
              <a:cs typeface="Tw Cen MT"/>
            </a:endParaRPr>
          </a:p>
          <a:p>
            <a:r>
              <a:rPr lang="en-US" sz="1800" b="1" dirty="0" smtClean="0">
                <a:solidFill>
                  <a:schemeClr val="tx1"/>
                </a:solidFill>
                <a:latin typeface="Tw Cen MT"/>
                <a:cs typeface="Tw Cen MT"/>
              </a:rPr>
              <a:t>A movement to c</a:t>
            </a:r>
            <a:r>
              <a:rPr lang="en-US" sz="1800" b="1" dirty="0" smtClean="0">
                <a:solidFill>
                  <a:schemeClr val="tx1"/>
                </a:solidFill>
                <a:latin typeface="Tw Cen MT"/>
                <a:cs typeface="Tw Cen MT"/>
              </a:rPr>
              <a:t>reate green</a:t>
            </a:r>
            <a:r>
              <a:rPr lang="en-US" sz="1800" b="1" dirty="0" smtClean="0">
                <a:solidFill>
                  <a:schemeClr val="tx1"/>
                </a:solidFill>
                <a:latin typeface="Tw Cen MT"/>
                <a:cs typeface="Tw Cen MT"/>
              </a:rPr>
              <a:t>, smart, healthy buildings in </a:t>
            </a:r>
            <a:r>
              <a:rPr lang="en-US" sz="1800" b="1" dirty="0" smtClean="0">
                <a:solidFill>
                  <a:schemeClr val="tx1"/>
                </a:solidFill>
                <a:latin typeface="Tw Cen MT"/>
                <a:cs typeface="Tw Cen MT"/>
              </a:rPr>
              <a:t>India</a:t>
            </a:r>
            <a:endParaRPr lang="en-US" sz="2400" b="1" dirty="0" smtClean="0">
              <a:solidFill>
                <a:schemeClr val="tx1"/>
              </a:solidFill>
              <a:latin typeface="Tw Cen MT"/>
              <a:cs typeface="Tw Cen MT"/>
            </a:endParaRPr>
          </a:p>
          <a:p>
            <a:r>
              <a:rPr lang="en-US" sz="2000" b="1" i="1" dirty="0" smtClean="0">
                <a:solidFill>
                  <a:schemeClr val="tx1"/>
                </a:solidFill>
                <a:latin typeface="Tw Cen MT"/>
                <a:cs typeface="Tw Cen MT"/>
              </a:rPr>
              <a:t>Based on insights from the Building Innovation Guide (BIG)</a:t>
            </a:r>
            <a:endParaRPr lang="en-US" sz="2000" b="1" i="1" dirty="0">
              <a:solidFill>
                <a:schemeClr val="tx1"/>
              </a:solidFill>
              <a:latin typeface="Tw Cen MT"/>
              <a:cs typeface="Tw Cen MT"/>
            </a:endParaRPr>
          </a:p>
          <a:p>
            <a:r>
              <a:rPr lang="en-US" b="1" dirty="0" smtClean="0">
                <a:solidFill>
                  <a:schemeClr val="accent6">
                    <a:lumMod val="75000"/>
                  </a:schemeClr>
                </a:solidFill>
                <a:latin typeface="Tw Cen MT"/>
                <a:cs typeface="Tw Cen MT"/>
              </a:rPr>
              <a:t>Reshma Singh </a:t>
            </a:r>
          </a:p>
          <a:p>
            <a:r>
              <a:rPr lang="en-US" sz="1600" b="1" dirty="0" err="1" smtClean="0">
                <a:solidFill>
                  <a:schemeClr val="accent6">
                    <a:lumMod val="75000"/>
                  </a:schemeClr>
                </a:solidFill>
                <a:latin typeface="Tw Cen MT"/>
                <a:cs typeface="Tw Cen MT"/>
              </a:rPr>
              <a:t>B.Arch</a:t>
            </a:r>
            <a:r>
              <a:rPr lang="en-US" sz="1600" b="1" dirty="0" smtClean="0">
                <a:solidFill>
                  <a:schemeClr val="accent6">
                    <a:lumMod val="75000"/>
                  </a:schemeClr>
                </a:solidFill>
                <a:latin typeface="Tw Cen MT"/>
                <a:cs typeface="Tw Cen MT"/>
              </a:rPr>
              <a:t> (New Delhi), </a:t>
            </a:r>
            <a:r>
              <a:rPr lang="en-US" sz="1600" b="1" dirty="0" err="1" smtClean="0">
                <a:solidFill>
                  <a:schemeClr val="accent6">
                    <a:lumMod val="75000"/>
                  </a:schemeClr>
                </a:solidFill>
                <a:latin typeface="Tw Cen MT"/>
                <a:cs typeface="Tw Cen MT"/>
              </a:rPr>
              <a:t>MLArch</a:t>
            </a:r>
            <a:r>
              <a:rPr lang="en-US" sz="1600" b="1" dirty="0" smtClean="0">
                <a:solidFill>
                  <a:schemeClr val="accent6">
                    <a:lumMod val="75000"/>
                  </a:schemeClr>
                </a:solidFill>
                <a:latin typeface="Tw Cen MT"/>
                <a:cs typeface="Tw Cen MT"/>
              </a:rPr>
              <a:t> (Harvard), LEED AP, </a:t>
            </a:r>
          </a:p>
          <a:p>
            <a:r>
              <a:rPr lang="en-US" sz="1800" b="1" dirty="0" smtClean="0">
                <a:solidFill>
                  <a:schemeClr val="accent6">
                    <a:lumMod val="75000"/>
                  </a:schemeClr>
                </a:solidFill>
                <a:latin typeface="Tw Cen MT"/>
                <a:cs typeface="Tw Cen MT"/>
              </a:rPr>
              <a:t>Program Director, </a:t>
            </a:r>
            <a:r>
              <a:rPr lang="en-US" sz="1800" b="1" dirty="0" smtClean="0">
                <a:solidFill>
                  <a:schemeClr val="accent6">
                    <a:lumMod val="75000"/>
                  </a:schemeClr>
                </a:solidFill>
                <a:latin typeface="Tw Cen MT"/>
                <a:cs typeface="Tw Cen MT"/>
              </a:rPr>
              <a:t>Lawrence </a:t>
            </a:r>
            <a:r>
              <a:rPr lang="en-US" sz="1800" b="1" dirty="0" smtClean="0">
                <a:solidFill>
                  <a:schemeClr val="accent6">
                    <a:lumMod val="75000"/>
                  </a:schemeClr>
                </a:solidFill>
                <a:latin typeface="Tw Cen MT"/>
                <a:cs typeface="Tw Cen MT"/>
              </a:rPr>
              <a:t>Berkeley National Laboratory </a:t>
            </a:r>
            <a:r>
              <a:rPr lang="en-US" sz="1800" b="1" dirty="0" smtClean="0">
                <a:solidFill>
                  <a:schemeClr val="accent6">
                    <a:lumMod val="75000"/>
                  </a:schemeClr>
                </a:solidFill>
                <a:latin typeface="Tw Cen MT"/>
                <a:cs typeface="Tw Cen MT"/>
              </a:rPr>
              <a:t>(Berkeley </a:t>
            </a:r>
            <a:r>
              <a:rPr lang="en-US" sz="1800" b="1" dirty="0">
                <a:solidFill>
                  <a:schemeClr val="accent6">
                    <a:lumMod val="75000"/>
                  </a:schemeClr>
                </a:solidFill>
                <a:latin typeface="Tw Cen MT"/>
                <a:cs typeface="Tw Cen MT"/>
              </a:rPr>
              <a:t>L</a:t>
            </a:r>
            <a:r>
              <a:rPr lang="en-US" sz="1800" b="1" dirty="0" smtClean="0">
                <a:solidFill>
                  <a:schemeClr val="accent6">
                    <a:lumMod val="75000"/>
                  </a:schemeClr>
                </a:solidFill>
                <a:latin typeface="Tw Cen MT"/>
                <a:cs typeface="Tw Cen MT"/>
              </a:rPr>
              <a:t>ab)</a:t>
            </a:r>
            <a:r>
              <a:rPr lang="en-US" sz="1800" b="1" dirty="0" smtClean="0">
                <a:solidFill>
                  <a:schemeClr val="accent6">
                    <a:lumMod val="75000"/>
                  </a:schemeClr>
                </a:solidFill>
                <a:latin typeface="Tw Cen MT"/>
                <a:cs typeface="Tw Cen MT"/>
              </a:rPr>
              <a:t>, </a:t>
            </a:r>
            <a:r>
              <a:rPr lang="en-US" sz="1800" b="1" dirty="0" smtClean="0">
                <a:solidFill>
                  <a:schemeClr val="accent6">
                    <a:lumMod val="75000"/>
                  </a:schemeClr>
                </a:solidFill>
                <a:latin typeface="Tw Cen MT"/>
                <a:cs typeface="Tw Cen MT"/>
              </a:rPr>
              <a:t>USA</a:t>
            </a:r>
            <a:endParaRPr lang="en-US" sz="1800" b="1" dirty="0">
              <a:solidFill>
                <a:schemeClr val="accent6">
                  <a:lumMod val="75000"/>
                </a:schemeClr>
              </a:solidFill>
              <a:latin typeface="Tw Cen MT"/>
              <a:cs typeface="Tw Cen MT"/>
            </a:endParaRPr>
          </a:p>
          <a:p>
            <a:r>
              <a:rPr lang="en-US" sz="1800" b="1" dirty="0" smtClean="0">
                <a:solidFill>
                  <a:schemeClr val="accent6">
                    <a:lumMod val="75000"/>
                  </a:schemeClr>
                </a:solidFill>
                <a:latin typeface="Tw Cen MT"/>
                <a:cs typeface="Tw Cen MT"/>
              </a:rPr>
              <a:t>15</a:t>
            </a:r>
            <a:r>
              <a:rPr lang="en-US" sz="1800" b="1" baseline="30000" dirty="0" smtClean="0">
                <a:solidFill>
                  <a:schemeClr val="accent6">
                    <a:lumMod val="75000"/>
                  </a:schemeClr>
                </a:solidFill>
                <a:latin typeface="Tw Cen MT"/>
                <a:cs typeface="Tw Cen MT"/>
              </a:rPr>
              <a:t>th</a:t>
            </a:r>
            <a:r>
              <a:rPr lang="en-US" sz="1800" b="1" dirty="0" smtClean="0">
                <a:solidFill>
                  <a:schemeClr val="accent6">
                    <a:lumMod val="75000"/>
                  </a:schemeClr>
                </a:solidFill>
                <a:latin typeface="Tw Cen MT"/>
                <a:cs typeface="Tw Cen MT"/>
              </a:rPr>
              <a:t> July 2019</a:t>
            </a:r>
          </a:p>
          <a:p>
            <a:r>
              <a:rPr lang="en-US" sz="1800" b="1" dirty="0" smtClean="0">
                <a:solidFill>
                  <a:schemeClr val="accent6">
                    <a:lumMod val="75000"/>
                  </a:schemeClr>
                </a:solidFill>
                <a:latin typeface="Tw Cen MT"/>
                <a:cs typeface="Tw Cen MT"/>
              </a:rPr>
              <a:t> Hyderabad</a:t>
            </a:r>
            <a:endParaRPr lang="en-IN" sz="2400" b="1" dirty="0">
              <a:solidFill>
                <a:schemeClr val="accent6">
                  <a:lumMod val="75000"/>
                </a:schemeClr>
              </a:solidFill>
              <a:latin typeface="Tw Cen MT"/>
              <a:cs typeface="Tw Cen MT"/>
            </a:endParaRPr>
          </a:p>
        </p:txBody>
      </p:sp>
      <p:sp>
        <p:nvSpPr>
          <p:cNvPr id="10" name="Rectangle 9"/>
          <p:cNvSpPr/>
          <p:nvPr/>
        </p:nvSpPr>
        <p:spPr>
          <a:xfrm>
            <a:off x="13" y="5939"/>
            <a:ext cx="9143999" cy="121303"/>
          </a:xfrm>
          <a:prstGeom prst="rect">
            <a:avLst/>
          </a:prstGeom>
          <a:solidFill>
            <a:schemeClr val="tx1">
              <a:lumMod val="75000"/>
              <a:lumOff val="2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D7F261C0-723C-4162-ADEB-3B5E8A41E497}" type="slidenum">
              <a:rPr lang="en-IN" smtClean="0"/>
              <a:t>1</a:t>
            </a:fld>
            <a:endParaRPr lang="en-IN" dirty="0"/>
          </a:p>
        </p:txBody>
      </p:sp>
      <p:pic>
        <p:nvPicPr>
          <p:cNvPr id="6" name="Picture 5" descr="Building innovation blue.png"/>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3554767" y="368652"/>
            <a:ext cx="1750538" cy="1492421"/>
          </a:xfrm>
          <a:prstGeom prst="rect">
            <a:avLst/>
          </a:prstGeom>
        </p:spPr>
      </p:pic>
    </p:spTree>
    <p:extLst>
      <p:ext uri="{BB962C8B-B14F-4D97-AF65-F5344CB8AC3E}">
        <p14:creationId xmlns:p14="http://schemas.microsoft.com/office/powerpoint/2010/main" val="136046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 1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135" y="317501"/>
            <a:ext cx="9026936" cy="4561451"/>
          </a:xfrm>
          <a:prstGeom prst="rect">
            <a:avLst/>
          </a:prstGeom>
        </p:spPr>
      </p:pic>
      <p:sp>
        <p:nvSpPr>
          <p:cNvPr id="5" name="Title 1"/>
          <p:cNvSpPr txBox="1">
            <a:spLocks/>
          </p:cNvSpPr>
          <p:nvPr/>
        </p:nvSpPr>
        <p:spPr>
          <a:xfrm rot="16200000">
            <a:off x="-2692609" y="2289512"/>
            <a:ext cx="5832648" cy="952500"/>
          </a:xfrm>
          <a:prstGeom prst="rect">
            <a:avLst/>
          </a:prstGeom>
        </p:spPr>
        <p:txBody>
          <a:bodyPr vert="horz" lIns="91440" tIns="45720" rIns="91440" bIns="45720" rtlCol="0" anchor="ctr">
            <a:normAutofit/>
          </a:bodyPr>
          <a:lstStyle>
            <a:lvl1pPr algn="ctr" defTabSz="914391" rtl="0" eaLnBrk="1" latinLnBrk="0" hangingPunct="1">
              <a:spcBef>
                <a:spcPct val="0"/>
              </a:spcBef>
              <a:buNone/>
              <a:defRPr sz="4400" kern="1200">
                <a:solidFill>
                  <a:schemeClr val="tx1"/>
                </a:solidFill>
                <a:latin typeface="+mj-lt"/>
                <a:ea typeface="+mj-ea"/>
                <a:cs typeface="+mj-cs"/>
              </a:defRPr>
            </a:lvl1pPr>
          </a:lstStyle>
          <a:p>
            <a:pPr marL="514350" indent="-514350" algn="l"/>
            <a:r>
              <a:rPr lang="en-US" sz="3200" b="1" dirty="0" smtClean="0">
                <a:solidFill>
                  <a:schemeClr val="bg1">
                    <a:lumMod val="65000"/>
                  </a:schemeClr>
                </a:solidFill>
              </a:rPr>
              <a:t>How?</a:t>
            </a:r>
            <a:endParaRPr lang="en-US" sz="3200" b="1" dirty="0">
              <a:solidFill>
                <a:schemeClr val="bg1">
                  <a:lumMod val="65000"/>
                </a:schemeClr>
              </a:solidFill>
            </a:endParaRPr>
          </a:p>
        </p:txBody>
      </p:sp>
      <p:sp>
        <p:nvSpPr>
          <p:cNvPr id="7" name="Rectangle 6"/>
          <p:cNvSpPr/>
          <p:nvPr/>
        </p:nvSpPr>
        <p:spPr>
          <a:xfrm>
            <a:off x="823121" y="5050458"/>
            <a:ext cx="8320879" cy="707886"/>
          </a:xfrm>
          <a:prstGeom prst="rect">
            <a:avLst/>
          </a:prstGeom>
        </p:spPr>
        <p:txBody>
          <a:bodyPr wrap="square">
            <a:spAutoFit/>
          </a:bodyPr>
          <a:lstStyle/>
          <a:p>
            <a:r>
              <a:rPr lang="en-US" sz="2000" b="1" dirty="0" smtClean="0">
                <a:latin typeface="Tw Cen MT"/>
                <a:cs typeface="Tw Cen MT"/>
              </a:rPr>
              <a:t>Develop </a:t>
            </a:r>
            <a:r>
              <a:rPr lang="en-US" sz="2000" b="1" dirty="0">
                <a:latin typeface="Tw Cen MT"/>
                <a:cs typeface="Tw Cen MT"/>
              </a:rPr>
              <a:t>a</a:t>
            </a:r>
            <a:r>
              <a:rPr lang="en-US" sz="2000" b="1" dirty="0" smtClean="0">
                <a:latin typeface="Tw Cen MT"/>
                <a:cs typeface="Tw Cen MT"/>
              </a:rPr>
              <a:t> sequential approach with suites of energy conservation measures for building design and operations</a:t>
            </a:r>
            <a:endParaRPr lang="en-US" sz="2000" b="1" dirty="0" smtClean="0">
              <a:latin typeface="Tw Cen MT"/>
              <a:cs typeface="Tw Cen MT"/>
            </a:endParaRPr>
          </a:p>
        </p:txBody>
      </p:sp>
      <p:sp>
        <p:nvSpPr>
          <p:cNvPr id="9" name="Title 1"/>
          <p:cNvSpPr>
            <a:spLocks noGrp="1"/>
          </p:cNvSpPr>
          <p:nvPr>
            <p:ph type="title"/>
          </p:nvPr>
        </p:nvSpPr>
        <p:spPr>
          <a:xfrm>
            <a:off x="1819865" y="-146746"/>
            <a:ext cx="8686800" cy="952500"/>
          </a:xfrm>
        </p:spPr>
        <p:txBody>
          <a:bodyPr>
            <a:noAutofit/>
          </a:bodyPr>
          <a:lstStyle/>
          <a:p>
            <a:r>
              <a:rPr lang="en-US" sz="3200" b="1" dirty="0" smtClean="0">
                <a:latin typeface="Tw Cen MT"/>
                <a:cs typeface="Tw Cen MT"/>
              </a:rPr>
              <a:t>How do we achieve those targets?</a:t>
            </a:r>
            <a:endParaRPr lang="en-US" sz="3200" b="1" dirty="0">
              <a:latin typeface="Tw Cen MT"/>
              <a:cs typeface="Tw Cen MT"/>
            </a:endParaRPr>
          </a:p>
        </p:txBody>
      </p:sp>
    </p:spTree>
    <p:extLst>
      <p:ext uri="{BB962C8B-B14F-4D97-AF65-F5344CB8AC3E}">
        <p14:creationId xmlns:p14="http://schemas.microsoft.com/office/powerpoint/2010/main" val="35646543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F261C0-723C-4162-ADEB-3B5E8A41E497}" type="slidenum">
              <a:rPr lang="en-IN" smtClean="0"/>
              <a:t>11</a:t>
            </a:fld>
            <a:endParaRPr lang="en-IN" dirty="0"/>
          </a:p>
        </p:txBody>
      </p:sp>
      <p:grpSp>
        <p:nvGrpSpPr>
          <p:cNvPr id="72" name="Group 71"/>
          <p:cNvGrpSpPr/>
          <p:nvPr/>
        </p:nvGrpSpPr>
        <p:grpSpPr>
          <a:xfrm>
            <a:off x="0" y="0"/>
            <a:ext cx="9144000" cy="5715000"/>
            <a:chOff x="0" y="0"/>
            <a:chExt cx="8470748" cy="5560506"/>
          </a:xfrm>
        </p:grpSpPr>
        <p:grpSp>
          <p:nvGrpSpPr>
            <p:cNvPr id="73" name="Group 72"/>
            <p:cNvGrpSpPr/>
            <p:nvPr/>
          </p:nvGrpSpPr>
          <p:grpSpPr>
            <a:xfrm>
              <a:off x="893928" y="0"/>
              <a:ext cx="7575550" cy="804545"/>
              <a:chOff x="0" y="0"/>
              <a:chExt cx="7575550" cy="804545"/>
            </a:xfrm>
          </p:grpSpPr>
          <p:sp>
            <p:nvSpPr>
              <p:cNvPr id="131" name="Rectangle 130"/>
              <p:cNvSpPr/>
              <p:nvPr/>
            </p:nvSpPr>
            <p:spPr>
              <a:xfrm>
                <a:off x="400050" y="0"/>
                <a:ext cx="7175500" cy="800100"/>
              </a:xfrm>
              <a:prstGeom prst="rect">
                <a:avLst/>
              </a:prstGeom>
              <a:solidFill>
                <a:sysClr val="window" lastClr="FFFFFF"/>
              </a:solidFill>
              <a:ln w="28575" cap="flat" cmpd="sng" algn="ctr">
                <a:solidFill>
                  <a:srgbClr val="ED7D31">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900" b="1" dirty="0">
                    <a:solidFill>
                      <a:srgbClr val="C55A11"/>
                    </a:solidFill>
                    <a:effectLst/>
                    <a:latin typeface="Calibri"/>
                    <a:ea typeface="Calibri"/>
                    <a:cs typeface="Calibri"/>
                  </a:rPr>
                  <a:t>Common practice Envelope and Systems</a:t>
                </a:r>
                <a:endParaRPr lang="en-US" sz="1050" dirty="0">
                  <a:effectLst/>
                  <a:latin typeface="Calibri"/>
                  <a:ea typeface="ＭＳ 明朝"/>
                  <a:cs typeface="Times New Roman"/>
                </a:endParaRPr>
              </a:p>
              <a:p>
                <a:pPr marL="0" marR="0" algn="ctr">
                  <a:lnSpc>
                    <a:spcPct val="115000"/>
                  </a:lnSpc>
                  <a:spcBef>
                    <a:spcPts val="0"/>
                  </a:spcBef>
                  <a:spcAft>
                    <a:spcPts val="0"/>
                  </a:spcAft>
                </a:pPr>
                <a:r>
                  <a:rPr lang="en-US" sz="900" dirty="0" smtClean="0">
                    <a:solidFill>
                      <a:srgbClr val="C55A11"/>
                    </a:solidFill>
                    <a:effectLst/>
                    <a:latin typeface="Calibri"/>
                    <a:ea typeface="Calibri"/>
                    <a:cs typeface="Calibri"/>
                  </a:rPr>
                  <a:t>Bldg. </a:t>
                </a:r>
                <a:r>
                  <a:rPr lang="en-US" sz="900" dirty="0">
                    <a:solidFill>
                      <a:srgbClr val="C55A11"/>
                    </a:solidFill>
                    <a:effectLst/>
                    <a:latin typeface="Calibri"/>
                    <a:ea typeface="Calibri"/>
                    <a:cs typeface="Calibri"/>
                  </a:rPr>
                  <a:t>Dimension: 50 x 33m | Shell Composition: Brick | Wall: U = 2.18 W/m²K | Roof: U = 2.18 W/m²K | Solar Reflection: 30% | Thermal </a:t>
                </a:r>
                <a:r>
                  <a:rPr lang="en-US" sz="900" dirty="0" err="1">
                    <a:solidFill>
                      <a:srgbClr val="C55A11"/>
                    </a:solidFill>
                    <a:effectLst/>
                    <a:latin typeface="Calibri"/>
                    <a:ea typeface="Calibri"/>
                    <a:cs typeface="Calibri"/>
                  </a:rPr>
                  <a:t>emittance</a:t>
                </a:r>
                <a:r>
                  <a:rPr lang="en-US" sz="900" dirty="0">
                    <a:solidFill>
                      <a:srgbClr val="C55A11"/>
                    </a:solidFill>
                    <a:effectLst/>
                    <a:latin typeface="Calibri"/>
                    <a:ea typeface="Calibri"/>
                    <a:cs typeface="Calibri"/>
                  </a:rPr>
                  <a:t>: 90%</a:t>
                </a:r>
                <a:endParaRPr lang="en-US" sz="1050" dirty="0">
                  <a:effectLst/>
                  <a:latin typeface="Calibri"/>
                  <a:ea typeface="ＭＳ 明朝"/>
                  <a:cs typeface="Times New Roman"/>
                </a:endParaRPr>
              </a:p>
              <a:p>
                <a:pPr marL="0" marR="0" algn="ctr">
                  <a:lnSpc>
                    <a:spcPct val="115000"/>
                  </a:lnSpc>
                  <a:spcBef>
                    <a:spcPts val="0"/>
                  </a:spcBef>
                  <a:spcAft>
                    <a:spcPts val="0"/>
                  </a:spcAft>
                </a:pPr>
                <a:r>
                  <a:rPr lang="en-US" sz="900" dirty="0">
                    <a:solidFill>
                      <a:srgbClr val="C55A11"/>
                    </a:solidFill>
                    <a:effectLst/>
                    <a:latin typeface="Calibri"/>
                    <a:ea typeface="Calibri"/>
                    <a:cs typeface="Calibri"/>
                  </a:rPr>
                  <a:t>Windows: Simple Glazing, Aluminum Frame | WWR = 80% | U = 5.62 W/m²K | SHGC = </a:t>
                </a:r>
                <a:r>
                  <a:rPr lang="en-US" sz="900" dirty="0" smtClean="0">
                    <a:solidFill>
                      <a:srgbClr val="C55A11"/>
                    </a:solidFill>
                    <a:latin typeface="Calibri"/>
                    <a:ea typeface="Calibri"/>
                    <a:cs typeface="Calibri"/>
                  </a:rPr>
                  <a:t>0.48</a:t>
                </a:r>
                <a:r>
                  <a:rPr lang="en-US" sz="900" dirty="0" smtClean="0">
                    <a:solidFill>
                      <a:srgbClr val="C55A11"/>
                    </a:solidFill>
                    <a:effectLst/>
                    <a:latin typeface="Calibri"/>
                    <a:ea typeface="Calibri"/>
                    <a:cs typeface="Calibri"/>
                  </a:rPr>
                  <a:t> </a:t>
                </a:r>
                <a:r>
                  <a:rPr lang="en-US" sz="900" dirty="0">
                    <a:solidFill>
                      <a:srgbClr val="C55A11"/>
                    </a:solidFill>
                    <a:effectLst/>
                    <a:latin typeface="Calibri"/>
                    <a:ea typeface="Calibri"/>
                    <a:cs typeface="Calibri"/>
                  </a:rPr>
                  <a:t>| VLT = 48%</a:t>
                </a:r>
                <a:endParaRPr lang="en-US" sz="1050" dirty="0">
                  <a:effectLst/>
                  <a:latin typeface="Calibri"/>
                  <a:ea typeface="ＭＳ 明朝"/>
                  <a:cs typeface="Times New Roman"/>
                </a:endParaRPr>
              </a:p>
              <a:p>
                <a:pPr marL="0" marR="0" algn="ctr">
                  <a:lnSpc>
                    <a:spcPct val="115000"/>
                  </a:lnSpc>
                  <a:spcBef>
                    <a:spcPts val="0"/>
                  </a:spcBef>
                  <a:spcAft>
                    <a:spcPts val="0"/>
                  </a:spcAft>
                </a:pPr>
                <a:r>
                  <a:rPr lang="en-US" sz="900" dirty="0">
                    <a:solidFill>
                      <a:srgbClr val="C55A11"/>
                    </a:solidFill>
                    <a:effectLst/>
                    <a:latin typeface="Calibri"/>
                    <a:ea typeface="Calibri"/>
                    <a:cs typeface="Calibri"/>
                  </a:rPr>
                  <a:t>HVAC System: PTAC VAV Multi-Zone with Water Cooling Coil | Chiller: COP = 5.1 | VAV Terminal with Electric Reheat</a:t>
                </a:r>
                <a:endParaRPr lang="en-US" sz="1050" dirty="0">
                  <a:effectLst/>
                  <a:latin typeface="Calibri"/>
                  <a:ea typeface="ＭＳ 明朝"/>
                  <a:cs typeface="Times New Roman"/>
                </a:endParaRPr>
              </a:p>
              <a:p>
                <a:pPr marL="0" marR="0" algn="ctr">
                  <a:lnSpc>
                    <a:spcPct val="107000"/>
                  </a:lnSpc>
                  <a:spcBef>
                    <a:spcPts val="0"/>
                  </a:spcBef>
                  <a:spcAft>
                    <a:spcPts val="0"/>
                  </a:spcAft>
                </a:pPr>
                <a:r>
                  <a:rPr lang="en-US" sz="900" dirty="0">
                    <a:solidFill>
                      <a:srgbClr val="C55A11"/>
                    </a:solidFill>
                    <a:effectLst/>
                    <a:latin typeface="Calibri"/>
                    <a:ea typeface="Calibri"/>
                    <a:cs typeface="Calibri"/>
                  </a:rPr>
                  <a:t>Occupancy: 10 m²/</a:t>
                </a:r>
                <a:r>
                  <a:rPr lang="en-US" sz="900" dirty="0" err="1">
                    <a:solidFill>
                      <a:srgbClr val="C55A11"/>
                    </a:solidFill>
                    <a:effectLst/>
                    <a:latin typeface="Calibri"/>
                    <a:ea typeface="Calibri"/>
                    <a:cs typeface="Calibri"/>
                  </a:rPr>
                  <a:t>pers</a:t>
                </a:r>
                <a:r>
                  <a:rPr lang="en-US" sz="900" dirty="0">
                    <a:solidFill>
                      <a:srgbClr val="C55A11"/>
                    </a:solidFill>
                    <a:effectLst/>
                    <a:latin typeface="Calibri"/>
                    <a:ea typeface="Calibri"/>
                    <a:cs typeface="Calibri"/>
                  </a:rPr>
                  <a:t> | LPD = 10 W/m² | Plug Loads Density = 10.8 W/m² | Ventilation = 8.5 m³/h/</a:t>
                </a:r>
                <a:r>
                  <a:rPr lang="en-US" sz="900" dirty="0" err="1">
                    <a:solidFill>
                      <a:srgbClr val="C55A11"/>
                    </a:solidFill>
                    <a:effectLst/>
                    <a:latin typeface="Calibri"/>
                    <a:ea typeface="Calibri"/>
                    <a:cs typeface="Calibri"/>
                  </a:rPr>
                  <a:t>pers</a:t>
                </a:r>
                <a:r>
                  <a:rPr lang="en-US" sz="900" dirty="0">
                    <a:solidFill>
                      <a:srgbClr val="C55A11"/>
                    </a:solidFill>
                    <a:effectLst/>
                    <a:latin typeface="Calibri"/>
                    <a:ea typeface="Calibri"/>
                    <a:cs typeface="Calibri"/>
                  </a:rPr>
                  <a:t> + 1 m³/h/m²</a:t>
                </a:r>
                <a:endParaRPr lang="en-US" sz="1050" dirty="0">
                  <a:effectLst/>
                  <a:latin typeface="Calibri"/>
                  <a:ea typeface="ＭＳ 明朝"/>
                  <a:cs typeface="Times New Roman"/>
                </a:endParaRPr>
              </a:p>
            </p:txBody>
          </p:sp>
          <p:grpSp>
            <p:nvGrpSpPr>
              <p:cNvPr id="132" name="Group 131"/>
              <p:cNvGrpSpPr/>
              <p:nvPr/>
            </p:nvGrpSpPr>
            <p:grpSpPr>
              <a:xfrm>
                <a:off x="0" y="0"/>
                <a:ext cx="804545" cy="804545"/>
                <a:chOff x="0" y="0"/>
                <a:chExt cx="804545" cy="804545"/>
              </a:xfrm>
            </p:grpSpPr>
            <p:sp>
              <p:nvSpPr>
                <p:cNvPr id="133" name="Flowchart: Decision 260"/>
                <p:cNvSpPr/>
                <p:nvPr/>
              </p:nvSpPr>
              <p:spPr>
                <a:xfrm>
                  <a:off x="0" y="0"/>
                  <a:ext cx="804545" cy="804545"/>
                </a:xfrm>
                <a:prstGeom prst="flowChartDecision">
                  <a:avLst/>
                </a:prstGeom>
                <a:solidFill>
                  <a:srgbClr val="ED7D31">
                    <a:lumMod val="60000"/>
                    <a:lumOff val="40000"/>
                  </a:srgbClr>
                </a:solidFill>
                <a:ln w="76200" cap="flat" cmpd="sng" algn="ctr">
                  <a:solidFill>
                    <a:srgbClr val="ED7D31">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4" name="Text Box 261"/>
                <p:cNvSpPr txBox="1"/>
                <p:nvPr/>
              </p:nvSpPr>
              <p:spPr>
                <a:xfrm>
                  <a:off x="0" y="146050"/>
                  <a:ext cx="804545" cy="514350"/>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400"/>
                    </a:spcBef>
                    <a:spcAft>
                      <a:spcPts val="0"/>
                    </a:spcAft>
                  </a:pPr>
                  <a:r>
                    <a:rPr lang="en-US" sz="2000" b="1" dirty="0">
                      <a:effectLst/>
                      <a:latin typeface="Tw Cen MT" charset="0"/>
                      <a:ea typeface="Tw Cen MT" charset="0"/>
                      <a:cs typeface="Tw Cen MT" charset="0"/>
                    </a:rPr>
                    <a:t>BAU</a:t>
                  </a:r>
                </a:p>
              </p:txBody>
            </p:sp>
          </p:grpSp>
        </p:grpSp>
        <p:grpSp>
          <p:nvGrpSpPr>
            <p:cNvPr id="74" name="Group 73"/>
            <p:cNvGrpSpPr/>
            <p:nvPr/>
          </p:nvGrpSpPr>
          <p:grpSpPr>
            <a:xfrm>
              <a:off x="893928" y="948520"/>
              <a:ext cx="7575550" cy="804545"/>
              <a:chOff x="0" y="0"/>
              <a:chExt cx="7575550" cy="804545"/>
            </a:xfrm>
          </p:grpSpPr>
          <p:sp>
            <p:nvSpPr>
              <p:cNvPr id="127" name="Rectangle 126"/>
              <p:cNvSpPr/>
              <p:nvPr/>
            </p:nvSpPr>
            <p:spPr>
              <a:xfrm>
                <a:off x="400050" y="0"/>
                <a:ext cx="7175500" cy="800100"/>
              </a:xfrm>
              <a:prstGeom prst="rect">
                <a:avLst/>
              </a:prstGeom>
              <a:solidFill>
                <a:sysClr val="window" lastClr="FFFFFF"/>
              </a:solidFill>
              <a:ln w="28575"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000" b="1" dirty="0">
                    <a:solidFill>
                      <a:srgbClr val="ED7D31"/>
                    </a:solidFill>
                    <a:effectLst/>
                    <a:latin typeface="Calibri"/>
                    <a:ea typeface="Calibri"/>
                    <a:cs typeface="Calibri,Bold"/>
                  </a:rPr>
                  <a:t>ECBC-compliant Envelope and Systems</a:t>
                </a:r>
                <a:endParaRPr lang="en-US" sz="1050" dirty="0">
                  <a:effectLst/>
                  <a:latin typeface="Calibri"/>
                  <a:ea typeface="ＭＳ 明朝"/>
                  <a:cs typeface="Times New Roman"/>
                </a:endParaRPr>
              </a:p>
              <a:p>
                <a:pPr marL="0" marR="0" algn="ctr">
                  <a:lnSpc>
                    <a:spcPct val="115000"/>
                  </a:lnSpc>
                  <a:spcBef>
                    <a:spcPts val="0"/>
                  </a:spcBef>
                  <a:spcAft>
                    <a:spcPts val="0"/>
                  </a:spcAft>
                </a:pPr>
                <a:r>
                  <a:rPr lang="en-US" sz="900" dirty="0">
                    <a:solidFill>
                      <a:srgbClr val="ED7D31"/>
                    </a:solidFill>
                    <a:effectLst/>
                    <a:latin typeface="Calibri"/>
                    <a:ea typeface="Calibri"/>
                    <a:cs typeface="Calibri"/>
                  </a:rPr>
                  <a:t>Shell Composition</a:t>
                </a:r>
                <a:r>
                  <a:rPr lang="en-US" sz="1000" dirty="0">
                    <a:solidFill>
                      <a:srgbClr val="ED7D31"/>
                    </a:solidFill>
                    <a:effectLst/>
                    <a:latin typeface="Calibri"/>
                    <a:ea typeface="Calibri"/>
                    <a:cs typeface="Calibri"/>
                  </a:rPr>
                  <a:t>: Brick, Glass Wool | Wall: U = 0.44 W/m²K | Cool Roof: U = 0.41 W/m²K | Solar Reflection: 70% | Thermal </a:t>
                </a:r>
                <a:r>
                  <a:rPr lang="en-US" sz="1000" dirty="0" err="1">
                    <a:solidFill>
                      <a:srgbClr val="ED7D31"/>
                    </a:solidFill>
                    <a:effectLst/>
                    <a:latin typeface="Calibri"/>
                    <a:ea typeface="Calibri"/>
                    <a:cs typeface="Calibri"/>
                  </a:rPr>
                  <a:t>emittance</a:t>
                </a:r>
                <a:r>
                  <a:rPr lang="en-US" sz="1000" dirty="0">
                    <a:solidFill>
                      <a:srgbClr val="ED7D31"/>
                    </a:solidFill>
                    <a:effectLst/>
                    <a:latin typeface="Calibri"/>
                    <a:ea typeface="Calibri"/>
                    <a:cs typeface="Calibri"/>
                  </a:rPr>
                  <a:t>: 90%</a:t>
                </a:r>
                <a:endParaRPr lang="en-US" sz="1050" dirty="0">
                  <a:effectLst/>
                  <a:latin typeface="Calibri"/>
                  <a:ea typeface="ＭＳ 明朝"/>
                  <a:cs typeface="Times New Roman"/>
                </a:endParaRPr>
              </a:p>
              <a:p>
                <a:pPr algn="ctr">
                  <a:lnSpc>
                    <a:spcPct val="115000"/>
                  </a:lnSpc>
                </a:pPr>
                <a:r>
                  <a:rPr lang="en-US" sz="1000" dirty="0">
                    <a:solidFill>
                      <a:srgbClr val="ED7D31"/>
                    </a:solidFill>
                    <a:effectLst/>
                    <a:latin typeface="Calibri"/>
                    <a:ea typeface="Calibri"/>
                    <a:cs typeface="Calibri"/>
                  </a:rPr>
                  <a:t>Windows: Double Glazing, Vinyl/Wood Frame | WWR = 50% | U = 3.30 W/m²K | SHGC = </a:t>
                </a:r>
                <a:r>
                  <a:rPr lang="en-US" sz="1000" dirty="0" smtClean="0">
                    <a:solidFill>
                      <a:srgbClr val="ED7D31"/>
                    </a:solidFill>
                    <a:latin typeface="Calibri"/>
                    <a:ea typeface="Calibri"/>
                    <a:cs typeface="Calibri"/>
                  </a:rPr>
                  <a:t>0.22</a:t>
                </a:r>
                <a:r>
                  <a:rPr lang="en-US" sz="1000" dirty="0" smtClean="0">
                    <a:solidFill>
                      <a:srgbClr val="ED7D31"/>
                    </a:solidFill>
                    <a:effectLst/>
                    <a:latin typeface="Calibri"/>
                    <a:ea typeface="Calibri"/>
                    <a:cs typeface="Calibri"/>
                  </a:rPr>
                  <a:t> </a:t>
                </a:r>
                <a:r>
                  <a:rPr lang="en-US" sz="1000" dirty="0">
                    <a:solidFill>
                      <a:srgbClr val="ED7D31"/>
                    </a:solidFill>
                    <a:effectLst/>
                    <a:latin typeface="Calibri"/>
                    <a:ea typeface="Calibri"/>
                    <a:cs typeface="Calibri"/>
                  </a:rPr>
                  <a:t>| VLT = 50</a:t>
                </a:r>
                <a:r>
                  <a:rPr lang="en-US" sz="1000" dirty="0" smtClean="0">
                    <a:solidFill>
                      <a:srgbClr val="ED7D31"/>
                    </a:solidFill>
                    <a:effectLst/>
                    <a:latin typeface="Calibri"/>
                    <a:ea typeface="Calibri"/>
                    <a:cs typeface="Calibri"/>
                  </a:rPr>
                  <a:t>%</a:t>
                </a:r>
                <a:r>
                  <a:rPr lang="en-US" sz="1050" dirty="0">
                    <a:latin typeface="Calibri"/>
                    <a:ea typeface="ＭＳ 明朝"/>
                    <a:cs typeface="Times New Roman"/>
                  </a:rPr>
                  <a:t> </a:t>
                </a:r>
                <a:r>
                  <a:rPr lang="en-US" sz="1000" dirty="0" smtClean="0">
                    <a:solidFill>
                      <a:srgbClr val="ED7D31"/>
                    </a:solidFill>
                    <a:ea typeface="Calibri"/>
                    <a:cs typeface="Calibri"/>
                  </a:rPr>
                  <a:t>| Overhangs </a:t>
                </a:r>
                <a:r>
                  <a:rPr lang="en-US" sz="1000" dirty="0">
                    <a:solidFill>
                      <a:srgbClr val="ED7D31"/>
                    </a:solidFill>
                    <a:effectLst/>
                    <a:latin typeface="Calibri"/>
                    <a:ea typeface="Calibri"/>
                    <a:cs typeface="Calibri"/>
                  </a:rPr>
                  <a:t>depth: 0.6 m</a:t>
                </a:r>
                <a:endParaRPr lang="en-US" sz="1050" dirty="0">
                  <a:effectLst/>
                  <a:latin typeface="Calibri"/>
                  <a:ea typeface="ＭＳ 明朝"/>
                  <a:cs typeface="Times New Roman"/>
                </a:endParaRPr>
              </a:p>
              <a:p>
                <a:pPr marL="0" marR="0" algn="ctr">
                  <a:lnSpc>
                    <a:spcPct val="107000"/>
                  </a:lnSpc>
                  <a:spcBef>
                    <a:spcPts val="0"/>
                  </a:spcBef>
                  <a:spcAft>
                    <a:spcPts val="0"/>
                  </a:spcAft>
                </a:pPr>
                <a:r>
                  <a:rPr lang="en-US" sz="1000" dirty="0">
                    <a:solidFill>
                      <a:srgbClr val="ED7D31"/>
                    </a:solidFill>
                    <a:effectLst/>
                    <a:latin typeface="Calibri"/>
                    <a:ea typeface="Calibri"/>
                    <a:cs typeface="Calibri"/>
                  </a:rPr>
                  <a:t>LPD = 10 W/m²K | Plug Loads Density = 10 W/m²K</a:t>
                </a:r>
                <a:endParaRPr lang="en-US" sz="1050" dirty="0">
                  <a:effectLst/>
                  <a:latin typeface="Calibri"/>
                  <a:ea typeface="ＭＳ 明朝"/>
                  <a:cs typeface="Times New Roman"/>
                </a:endParaRPr>
              </a:p>
            </p:txBody>
          </p:sp>
          <p:grpSp>
            <p:nvGrpSpPr>
              <p:cNvPr id="128" name="Group 127"/>
              <p:cNvGrpSpPr/>
              <p:nvPr/>
            </p:nvGrpSpPr>
            <p:grpSpPr>
              <a:xfrm>
                <a:off x="0" y="0"/>
                <a:ext cx="804545" cy="804545"/>
                <a:chOff x="0" y="0"/>
                <a:chExt cx="804545" cy="804545"/>
              </a:xfrm>
            </p:grpSpPr>
            <p:sp>
              <p:nvSpPr>
                <p:cNvPr id="129" name="Flowchart: Decision 265"/>
                <p:cNvSpPr/>
                <p:nvPr/>
              </p:nvSpPr>
              <p:spPr>
                <a:xfrm>
                  <a:off x="0" y="0"/>
                  <a:ext cx="804545" cy="804545"/>
                </a:xfrm>
                <a:prstGeom prst="flowChartDecision">
                  <a:avLst/>
                </a:prstGeom>
                <a:solidFill>
                  <a:srgbClr val="ED7D31">
                    <a:lumMod val="20000"/>
                    <a:lumOff val="80000"/>
                  </a:srgbClr>
                </a:solidFill>
                <a:ln w="762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0" name="Text Box 266"/>
                <p:cNvSpPr txBox="1"/>
                <p:nvPr/>
              </p:nvSpPr>
              <p:spPr>
                <a:xfrm>
                  <a:off x="0" y="146050"/>
                  <a:ext cx="804545" cy="514350"/>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400"/>
                    </a:spcBef>
                    <a:spcAft>
                      <a:spcPts val="0"/>
                    </a:spcAft>
                  </a:pPr>
                  <a:r>
                    <a:rPr lang="en-US" sz="2200" b="1" dirty="0">
                      <a:effectLst/>
                      <a:latin typeface="Tw Cen MT" charset="0"/>
                      <a:ea typeface="Tw Cen MT" charset="0"/>
                      <a:cs typeface="Tw Cen MT" charset="0"/>
                    </a:rPr>
                    <a:t>ECBC</a:t>
                  </a:r>
                </a:p>
              </p:txBody>
            </p:sp>
          </p:grpSp>
        </p:grpSp>
        <p:grpSp>
          <p:nvGrpSpPr>
            <p:cNvPr id="75" name="Group 74"/>
            <p:cNvGrpSpPr/>
            <p:nvPr/>
          </p:nvGrpSpPr>
          <p:grpSpPr>
            <a:xfrm>
              <a:off x="893928" y="1897039"/>
              <a:ext cx="7575550" cy="804545"/>
              <a:chOff x="0" y="0"/>
              <a:chExt cx="7575550" cy="804545"/>
            </a:xfrm>
          </p:grpSpPr>
          <p:sp>
            <p:nvSpPr>
              <p:cNvPr id="123" name="Rectangle 122"/>
              <p:cNvSpPr/>
              <p:nvPr/>
            </p:nvSpPr>
            <p:spPr>
              <a:xfrm>
                <a:off x="400050" y="0"/>
                <a:ext cx="7175500" cy="800100"/>
              </a:xfrm>
              <a:prstGeom prst="rect">
                <a:avLst/>
              </a:prstGeom>
              <a:solidFill>
                <a:sysClr val="window" lastClr="FFFFFF"/>
              </a:solidFill>
              <a:ln w="28575"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000" b="1" dirty="0">
                    <a:solidFill>
                      <a:srgbClr val="FFC000"/>
                    </a:solidFill>
                    <a:effectLst/>
                    <a:latin typeface="Calibri"/>
                    <a:ea typeface="Calibri"/>
                    <a:cs typeface="Calibri,Bold"/>
                  </a:rPr>
                  <a:t>Optimized Envelope</a:t>
                </a:r>
                <a:endParaRPr lang="en-US" sz="1100" dirty="0">
                  <a:effectLst/>
                  <a:latin typeface="Calibri"/>
                  <a:ea typeface="ＭＳ 明朝"/>
                  <a:cs typeface="Times New Roman"/>
                </a:endParaRPr>
              </a:p>
              <a:p>
                <a:pPr marL="0" marR="0" algn="ctr">
                  <a:lnSpc>
                    <a:spcPct val="115000"/>
                  </a:lnSpc>
                  <a:spcBef>
                    <a:spcPts val="0"/>
                  </a:spcBef>
                  <a:spcAft>
                    <a:spcPts val="0"/>
                  </a:spcAft>
                </a:pPr>
                <a:r>
                  <a:rPr lang="en-US" sz="1000" dirty="0">
                    <a:solidFill>
                      <a:srgbClr val="FFC000"/>
                    </a:solidFill>
                    <a:effectLst/>
                    <a:latin typeface="Calibri"/>
                    <a:ea typeface="Calibri"/>
                    <a:cs typeface="Calibri"/>
                  </a:rPr>
                  <a:t>Building Dimension: 80 x 20m</a:t>
                </a:r>
                <a:endParaRPr lang="en-US" sz="1100" dirty="0">
                  <a:effectLst/>
                  <a:latin typeface="Calibri"/>
                  <a:ea typeface="ＭＳ 明朝"/>
                  <a:cs typeface="Times New Roman"/>
                </a:endParaRPr>
              </a:p>
              <a:p>
                <a:pPr marL="0" marR="0" algn="ctr">
                  <a:lnSpc>
                    <a:spcPct val="115000"/>
                  </a:lnSpc>
                  <a:spcBef>
                    <a:spcPts val="0"/>
                  </a:spcBef>
                  <a:spcAft>
                    <a:spcPts val="0"/>
                  </a:spcAft>
                </a:pPr>
                <a:r>
                  <a:rPr lang="en-US" sz="1000" dirty="0">
                    <a:solidFill>
                      <a:srgbClr val="FFC000"/>
                    </a:solidFill>
                    <a:effectLst/>
                    <a:latin typeface="Calibri"/>
                    <a:ea typeface="Calibri"/>
                    <a:cs typeface="Calibri"/>
                  </a:rPr>
                  <a:t>Window-to-Wall Ratio: North = 40% / South = 30% / East and West = 0%</a:t>
                </a:r>
                <a:endParaRPr lang="en-US" sz="1100" dirty="0">
                  <a:effectLst/>
                  <a:latin typeface="Calibri"/>
                  <a:ea typeface="ＭＳ 明朝"/>
                  <a:cs typeface="Times New Roman"/>
                </a:endParaRPr>
              </a:p>
              <a:p>
                <a:pPr marL="0" marR="0" algn="ctr">
                  <a:lnSpc>
                    <a:spcPct val="107000"/>
                  </a:lnSpc>
                  <a:spcBef>
                    <a:spcPts val="0"/>
                  </a:spcBef>
                  <a:spcAft>
                    <a:spcPts val="0"/>
                  </a:spcAft>
                </a:pPr>
                <a:r>
                  <a:rPr lang="en-US" sz="1000" dirty="0">
                    <a:solidFill>
                      <a:srgbClr val="FFC000"/>
                    </a:solidFill>
                    <a:effectLst/>
                    <a:latin typeface="Calibri"/>
                    <a:ea typeface="Calibri"/>
                    <a:cs typeface="Calibri"/>
                  </a:rPr>
                  <a:t>Fins on North Façade and Overhangs on South (depth depending on location)</a:t>
                </a:r>
                <a:endParaRPr lang="en-US" sz="1100" dirty="0">
                  <a:effectLst/>
                  <a:latin typeface="Calibri"/>
                  <a:ea typeface="ＭＳ 明朝"/>
                  <a:cs typeface="Times New Roman"/>
                </a:endParaRPr>
              </a:p>
            </p:txBody>
          </p:sp>
          <p:grpSp>
            <p:nvGrpSpPr>
              <p:cNvPr id="124" name="Group 123"/>
              <p:cNvGrpSpPr/>
              <p:nvPr/>
            </p:nvGrpSpPr>
            <p:grpSpPr>
              <a:xfrm>
                <a:off x="0" y="0"/>
                <a:ext cx="804545" cy="804545"/>
                <a:chOff x="0" y="0"/>
                <a:chExt cx="804545" cy="804545"/>
              </a:xfrm>
            </p:grpSpPr>
            <p:sp>
              <p:nvSpPr>
                <p:cNvPr id="125" name="Flowchart: Decision 270"/>
                <p:cNvSpPr/>
                <p:nvPr/>
              </p:nvSpPr>
              <p:spPr>
                <a:xfrm>
                  <a:off x="0" y="0"/>
                  <a:ext cx="804545" cy="804545"/>
                </a:xfrm>
                <a:prstGeom prst="flowChartDecision">
                  <a:avLst/>
                </a:prstGeom>
                <a:solidFill>
                  <a:srgbClr val="FFC000">
                    <a:lumMod val="40000"/>
                    <a:lumOff val="60000"/>
                  </a:srgbClr>
                </a:solidFill>
                <a:ln w="76200" cap="flat" cmpd="sng" algn="ctr">
                  <a:solidFill>
                    <a:srgbClr val="FFC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6" name="Text Box 271"/>
                <p:cNvSpPr txBox="1"/>
                <p:nvPr/>
              </p:nvSpPr>
              <p:spPr>
                <a:xfrm>
                  <a:off x="0" y="146050"/>
                  <a:ext cx="804545" cy="514350"/>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400"/>
                    </a:spcBef>
                    <a:spcAft>
                      <a:spcPts val="0"/>
                    </a:spcAft>
                  </a:pPr>
                  <a:r>
                    <a:rPr lang="en-US" sz="2400" b="1" dirty="0">
                      <a:effectLst/>
                      <a:latin typeface="Tw Cen MT" charset="0"/>
                      <a:ea typeface="Tw Cen MT" charset="0"/>
                      <a:cs typeface="Tw Cen MT" charset="0"/>
                    </a:rPr>
                    <a:t>BP1</a:t>
                  </a:r>
                </a:p>
              </p:txBody>
            </p:sp>
          </p:grpSp>
        </p:grpSp>
        <p:grpSp>
          <p:nvGrpSpPr>
            <p:cNvPr id="76" name="Group 75"/>
            <p:cNvGrpSpPr/>
            <p:nvPr/>
          </p:nvGrpSpPr>
          <p:grpSpPr>
            <a:xfrm>
              <a:off x="893928" y="2852382"/>
              <a:ext cx="7575550" cy="806450"/>
              <a:chOff x="0" y="0"/>
              <a:chExt cx="7575550" cy="806450"/>
            </a:xfrm>
          </p:grpSpPr>
          <p:sp>
            <p:nvSpPr>
              <p:cNvPr id="119" name="Rectangle 118"/>
              <p:cNvSpPr/>
              <p:nvPr/>
            </p:nvSpPr>
            <p:spPr>
              <a:xfrm>
                <a:off x="400050" y="6350"/>
                <a:ext cx="7175500" cy="800100"/>
              </a:xfrm>
              <a:prstGeom prst="rect">
                <a:avLst/>
              </a:prstGeom>
              <a:solidFill>
                <a:sysClr val="window" lastClr="FFFFFF"/>
              </a:solidFill>
              <a:ln w="28575" cap="flat" cmpd="sng" algn="ctr">
                <a:solidFill>
                  <a:srgbClr val="70AD47">
                    <a:lumMod val="40000"/>
                    <a:lumOff val="6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000" b="1" dirty="0">
                    <a:solidFill>
                      <a:srgbClr val="A9D18E"/>
                    </a:solidFill>
                    <a:effectLst/>
                    <a:latin typeface="Calibri"/>
                    <a:ea typeface="Calibri"/>
                    <a:cs typeface="Calibri,Bold"/>
                  </a:rPr>
                  <a:t>Reduced Internal Loads</a:t>
                </a:r>
                <a:endParaRPr lang="en-US" sz="1050" dirty="0">
                  <a:effectLst/>
                  <a:latin typeface="Calibri"/>
                  <a:ea typeface="ＭＳ 明朝"/>
                  <a:cs typeface="Times New Roman"/>
                </a:endParaRPr>
              </a:p>
              <a:p>
                <a:pPr marL="0" marR="0" algn="ctr">
                  <a:lnSpc>
                    <a:spcPct val="107000"/>
                  </a:lnSpc>
                  <a:spcBef>
                    <a:spcPts val="0"/>
                  </a:spcBef>
                  <a:spcAft>
                    <a:spcPts val="0"/>
                  </a:spcAft>
                </a:pPr>
                <a:r>
                  <a:rPr lang="en-US" sz="1000" dirty="0">
                    <a:solidFill>
                      <a:srgbClr val="A9D18E"/>
                    </a:solidFill>
                    <a:effectLst/>
                    <a:latin typeface="Calibri"/>
                    <a:ea typeface="Calibri"/>
                    <a:cs typeface="Calibri,Bold"/>
                  </a:rPr>
                  <a:t>LPD = 5 W/m² | Plug Loads = 7.5 W/m²</a:t>
                </a:r>
                <a:endParaRPr lang="en-US" sz="1050" dirty="0">
                  <a:effectLst/>
                  <a:latin typeface="Calibri"/>
                  <a:ea typeface="ＭＳ 明朝"/>
                  <a:cs typeface="Times New Roman"/>
                </a:endParaRPr>
              </a:p>
              <a:p>
                <a:pPr marL="0" marR="0" algn="ctr">
                  <a:lnSpc>
                    <a:spcPct val="107000"/>
                  </a:lnSpc>
                  <a:spcBef>
                    <a:spcPts val="0"/>
                  </a:spcBef>
                  <a:spcAft>
                    <a:spcPts val="0"/>
                  </a:spcAft>
                </a:pPr>
                <a:r>
                  <a:rPr lang="en-US" sz="1000" dirty="0" err="1">
                    <a:solidFill>
                      <a:srgbClr val="A9D18E"/>
                    </a:solidFill>
                    <a:effectLst/>
                    <a:latin typeface="Calibri"/>
                    <a:ea typeface="Calibri"/>
                    <a:cs typeface="Calibri,Bold"/>
                  </a:rPr>
                  <a:t>Daylighting</a:t>
                </a:r>
                <a:r>
                  <a:rPr lang="en-US" sz="1000" dirty="0">
                    <a:solidFill>
                      <a:srgbClr val="A9D18E"/>
                    </a:solidFill>
                    <a:effectLst/>
                    <a:latin typeface="Calibri"/>
                    <a:ea typeface="Calibri"/>
                    <a:cs typeface="Calibri,Bold"/>
                  </a:rPr>
                  <a:t> Control: Two sensors </a:t>
                </a:r>
                <a:r>
                  <a:rPr lang="en-US" sz="1000" dirty="0" smtClean="0">
                    <a:solidFill>
                      <a:srgbClr val="A9D18E"/>
                    </a:solidFill>
                    <a:effectLst/>
                    <a:latin typeface="Calibri"/>
                    <a:ea typeface="Calibri"/>
                    <a:cs typeface="Calibri,Bold"/>
                  </a:rPr>
                  <a:t>(3m </a:t>
                </a:r>
                <a:r>
                  <a:rPr lang="en-US" sz="1000" dirty="0">
                    <a:solidFill>
                      <a:srgbClr val="A9D18E"/>
                    </a:solidFill>
                    <a:effectLst/>
                    <a:latin typeface="Calibri"/>
                    <a:ea typeface="Calibri"/>
                    <a:cs typeface="Calibri,Bold"/>
                  </a:rPr>
                  <a:t>and </a:t>
                </a:r>
                <a:r>
                  <a:rPr lang="en-US" sz="1000" dirty="0">
                    <a:solidFill>
                      <a:srgbClr val="A9D18E"/>
                    </a:solidFill>
                    <a:latin typeface="Calibri"/>
                    <a:ea typeface="Calibri"/>
                    <a:cs typeface="Calibri,Bold"/>
                  </a:rPr>
                  <a:t>6</a:t>
                </a:r>
                <a:r>
                  <a:rPr lang="en-US" sz="1000" dirty="0" smtClean="0">
                    <a:solidFill>
                      <a:srgbClr val="A9D18E"/>
                    </a:solidFill>
                    <a:effectLst/>
                    <a:latin typeface="Calibri"/>
                    <a:ea typeface="Calibri"/>
                    <a:cs typeface="Calibri,Bold"/>
                  </a:rPr>
                  <a:t>m away from window) </a:t>
                </a:r>
                <a:r>
                  <a:rPr lang="en-US" sz="1000" dirty="0">
                    <a:solidFill>
                      <a:srgbClr val="A9D18E"/>
                    </a:solidFill>
                    <a:effectLst/>
                    <a:latin typeface="Calibri"/>
                    <a:ea typeface="Calibri"/>
                    <a:cs typeface="Calibri,Bold"/>
                  </a:rPr>
                  <a:t>| </a:t>
                </a:r>
                <a:r>
                  <a:rPr lang="en-US" sz="1000" dirty="0" err="1">
                    <a:solidFill>
                      <a:srgbClr val="A9D18E"/>
                    </a:solidFill>
                    <a:effectLst/>
                    <a:latin typeface="Calibri"/>
                    <a:ea typeface="Calibri"/>
                    <a:cs typeface="Calibri,Bold"/>
                  </a:rPr>
                  <a:t>Setpoint</a:t>
                </a:r>
                <a:r>
                  <a:rPr lang="en-US" sz="1000" dirty="0">
                    <a:solidFill>
                      <a:srgbClr val="A9D18E"/>
                    </a:solidFill>
                    <a:effectLst/>
                    <a:latin typeface="Calibri"/>
                    <a:ea typeface="Calibri"/>
                    <a:cs typeface="Calibri,Bold"/>
                  </a:rPr>
                  <a:t>: 300 lux</a:t>
                </a:r>
                <a:endParaRPr lang="en-US" sz="1050" dirty="0">
                  <a:effectLst/>
                  <a:latin typeface="Calibri"/>
                  <a:ea typeface="ＭＳ 明朝"/>
                  <a:cs typeface="Times New Roman"/>
                </a:endParaRPr>
              </a:p>
            </p:txBody>
          </p:sp>
          <p:grpSp>
            <p:nvGrpSpPr>
              <p:cNvPr id="120" name="Group 119"/>
              <p:cNvGrpSpPr/>
              <p:nvPr/>
            </p:nvGrpSpPr>
            <p:grpSpPr>
              <a:xfrm>
                <a:off x="0" y="0"/>
                <a:ext cx="804545" cy="804545"/>
                <a:chOff x="0" y="0"/>
                <a:chExt cx="804545" cy="804545"/>
              </a:xfrm>
            </p:grpSpPr>
            <p:sp>
              <p:nvSpPr>
                <p:cNvPr id="121" name="Flowchart: Decision 275"/>
                <p:cNvSpPr/>
                <p:nvPr/>
              </p:nvSpPr>
              <p:spPr>
                <a:xfrm>
                  <a:off x="0" y="0"/>
                  <a:ext cx="804545" cy="804545"/>
                </a:xfrm>
                <a:prstGeom prst="flowChartDecision">
                  <a:avLst/>
                </a:prstGeom>
                <a:solidFill>
                  <a:srgbClr val="70AD47">
                    <a:lumMod val="20000"/>
                    <a:lumOff val="80000"/>
                  </a:srgbClr>
                </a:solidFill>
                <a:ln w="76200" cap="flat" cmpd="sng" algn="ctr">
                  <a:solidFill>
                    <a:srgbClr val="70AD47">
                      <a:lumMod val="40000"/>
                      <a:lumOff val="6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2" name="Text Box 276"/>
                <p:cNvSpPr txBox="1"/>
                <p:nvPr/>
              </p:nvSpPr>
              <p:spPr>
                <a:xfrm>
                  <a:off x="0" y="146050"/>
                  <a:ext cx="804545" cy="514350"/>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400"/>
                    </a:spcBef>
                    <a:spcAft>
                      <a:spcPts val="0"/>
                    </a:spcAft>
                  </a:pPr>
                  <a:r>
                    <a:rPr lang="en-US" sz="2400" b="1" dirty="0">
                      <a:effectLst/>
                      <a:latin typeface="Tw Cen MT" charset="0"/>
                      <a:ea typeface="Tw Cen MT" charset="0"/>
                      <a:cs typeface="Tw Cen MT" charset="0"/>
                    </a:rPr>
                    <a:t>BP2</a:t>
                  </a:r>
                </a:p>
              </p:txBody>
            </p:sp>
          </p:grpSp>
        </p:grpSp>
        <p:grpSp>
          <p:nvGrpSpPr>
            <p:cNvPr id="77" name="Group 76"/>
            <p:cNvGrpSpPr/>
            <p:nvPr/>
          </p:nvGrpSpPr>
          <p:grpSpPr>
            <a:xfrm>
              <a:off x="893928" y="3800902"/>
              <a:ext cx="7508778" cy="804545"/>
              <a:chOff x="0" y="0"/>
              <a:chExt cx="7508778" cy="804545"/>
            </a:xfrm>
          </p:grpSpPr>
          <p:grpSp>
            <p:nvGrpSpPr>
              <p:cNvPr id="104" name="Group 103"/>
              <p:cNvGrpSpPr/>
              <p:nvPr/>
            </p:nvGrpSpPr>
            <p:grpSpPr>
              <a:xfrm>
                <a:off x="0" y="0"/>
                <a:ext cx="2355850" cy="804545"/>
                <a:chOff x="0" y="0"/>
                <a:chExt cx="2355850" cy="804545"/>
              </a:xfrm>
            </p:grpSpPr>
            <p:sp>
              <p:nvSpPr>
                <p:cNvPr id="115" name="Rectangle 114"/>
                <p:cNvSpPr/>
                <p:nvPr/>
              </p:nvSpPr>
              <p:spPr>
                <a:xfrm>
                  <a:off x="400050" y="0"/>
                  <a:ext cx="1955800" cy="800100"/>
                </a:xfrm>
                <a:prstGeom prst="rect">
                  <a:avLst/>
                </a:prstGeom>
                <a:solidFill>
                  <a:sysClr val="window" lastClr="FFFFFF"/>
                </a:solidFill>
                <a:ln w="28575"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100" b="1" dirty="0">
                      <a:solidFill>
                        <a:srgbClr val="70AD47"/>
                      </a:solidFill>
                      <a:effectLst/>
                      <a:latin typeface="Calibri"/>
                      <a:ea typeface="Calibri"/>
                      <a:cs typeface="Calibri,Bold"/>
                    </a:rPr>
                    <a:t>Night Flush</a:t>
                  </a:r>
                  <a:endParaRPr lang="en-US" sz="1400" dirty="0">
                    <a:effectLst/>
                    <a:latin typeface="Calibri"/>
                    <a:ea typeface="ＭＳ 明朝"/>
                    <a:cs typeface="Times New Roman"/>
                  </a:endParaRPr>
                </a:p>
                <a:p>
                  <a:pPr marL="0" marR="0" algn="ctr">
                    <a:lnSpc>
                      <a:spcPct val="115000"/>
                    </a:lnSpc>
                    <a:spcBef>
                      <a:spcPts val="0"/>
                    </a:spcBef>
                    <a:spcAft>
                      <a:spcPts val="0"/>
                    </a:spcAft>
                  </a:pPr>
                  <a:r>
                    <a:rPr lang="en-US" sz="1100" dirty="0" smtClean="0">
                      <a:solidFill>
                        <a:srgbClr val="70AD47"/>
                      </a:solidFill>
                      <a:effectLst/>
                      <a:latin typeface="Calibri"/>
                      <a:ea typeface="Calibri"/>
                      <a:cs typeface="Calibri"/>
                    </a:rPr>
                    <a:t>       Purge </a:t>
                  </a:r>
                  <a:r>
                    <a:rPr lang="en-US" sz="1100" dirty="0">
                      <a:solidFill>
                        <a:srgbClr val="70AD47"/>
                      </a:solidFill>
                      <a:effectLst/>
                      <a:latin typeface="Calibri"/>
                      <a:ea typeface="Calibri"/>
                      <a:cs typeface="Calibri"/>
                    </a:rPr>
                    <a:t>Flow Rate: 5 </a:t>
                  </a:r>
                  <a:r>
                    <a:rPr lang="en-US" sz="1100" dirty="0" smtClean="0">
                      <a:solidFill>
                        <a:srgbClr val="70AD47"/>
                      </a:solidFill>
                      <a:effectLst/>
                      <a:latin typeface="Calibri"/>
                      <a:ea typeface="Calibri"/>
                      <a:cs typeface="Calibri"/>
                    </a:rPr>
                    <a:t>ACH</a:t>
                  </a:r>
                  <a:endParaRPr lang="en-US" sz="1400" dirty="0">
                    <a:effectLst/>
                    <a:latin typeface="Calibri"/>
                    <a:ea typeface="ＭＳ 明朝"/>
                    <a:cs typeface="Times New Roman"/>
                  </a:endParaRPr>
                </a:p>
                <a:p>
                  <a:pPr marL="0" marR="0" algn="ctr">
                    <a:lnSpc>
                      <a:spcPct val="115000"/>
                    </a:lnSpc>
                    <a:spcBef>
                      <a:spcPts val="0"/>
                    </a:spcBef>
                    <a:spcAft>
                      <a:spcPts val="0"/>
                    </a:spcAft>
                  </a:pPr>
                  <a:r>
                    <a:rPr lang="en-US" sz="1100" dirty="0">
                      <a:solidFill>
                        <a:srgbClr val="70AD47"/>
                      </a:solidFill>
                      <a:effectLst/>
                      <a:latin typeface="Calibri"/>
                      <a:ea typeface="Calibri"/>
                      <a:cs typeface="Calibri"/>
                    </a:rPr>
                    <a:t>Trigger: Tout &lt; Tins</a:t>
                  </a:r>
                  <a:endParaRPr lang="en-US" sz="1400" dirty="0">
                    <a:effectLst/>
                    <a:latin typeface="Calibri"/>
                    <a:ea typeface="ＭＳ 明朝"/>
                    <a:cs typeface="Times New Roman"/>
                  </a:endParaRPr>
                </a:p>
                <a:p>
                  <a:pPr marL="0" marR="0" algn="ctr">
                    <a:lnSpc>
                      <a:spcPct val="107000"/>
                    </a:lnSpc>
                    <a:spcBef>
                      <a:spcPts val="0"/>
                    </a:spcBef>
                    <a:spcAft>
                      <a:spcPts val="0"/>
                    </a:spcAft>
                  </a:pPr>
                  <a:r>
                    <a:rPr lang="en-US" sz="1100" dirty="0">
                      <a:solidFill>
                        <a:srgbClr val="70AD47"/>
                      </a:solidFill>
                      <a:effectLst/>
                      <a:latin typeface="Calibri"/>
                      <a:ea typeface="Calibri"/>
                      <a:cs typeface="Calibri"/>
                    </a:rPr>
                    <a:t>Minimum Tins = 25°C</a:t>
                  </a:r>
                  <a:endParaRPr lang="en-US" sz="1400" dirty="0">
                    <a:effectLst/>
                    <a:latin typeface="Calibri"/>
                    <a:ea typeface="ＭＳ 明朝"/>
                    <a:cs typeface="Times New Roman"/>
                  </a:endParaRPr>
                </a:p>
              </p:txBody>
            </p:sp>
            <p:grpSp>
              <p:nvGrpSpPr>
                <p:cNvPr id="116" name="Group 115"/>
                <p:cNvGrpSpPr/>
                <p:nvPr/>
              </p:nvGrpSpPr>
              <p:grpSpPr>
                <a:xfrm>
                  <a:off x="0" y="0"/>
                  <a:ext cx="804545" cy="804545"/>
                  <a:chOff x="0" y="0"/>
                  <a:chExt cx="804545" cy="804545"/>
                </a:xfrm>
              </p:grpSpPr>
              <p:sp>
                <p:nvSpPr>
                  <p:cNvPr id="117" name="Flowchart: Decision 281"/>
                  <p:cNvSpPr/>
                  <p:nvPr/>
                </p:nvSpPr>
                <p:spPr>
                  <a:xfrm>
                    <a:off x="0" y="0"/>
                    <a:ext cx="804545" cy="804545"/>
                  </a:xfrm>
                  <a:prstGeom prst="flowChartDecision">
                    <a:avLst/>
                  </a:prstGeom>
                  <a:solidFill>
                    <a:srgbClr val="70AD47">
                      <a:lumMod val="60000"/>
                      <a:lumOff val="40000"/>
                    </a:srgbClr>
                  </a:solidFill>
                  <a:ln w="762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8" name="Text Box 282"/>
                  <p:cNvSpPr txBox="1"/>
                  <p:nvPr/>
                </p:nvSpPr>
                <p:spPr>
                  <a:xfrm>
                    <a:off x="0" y="146050"/>
                    <a:ext cx="804545" cy="514350"/>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400"/>
                      </a:spcBef>
                      <a:spcAft>
                        <a:spcPts val="0"/>
                      </a:spcAft>
                    </a:pPr>
                    <a:r>
                      <a:rPr lang="en-US" sz="2400" b="1" dirty="0">
                        <a:effectLst/>
                        <a:latin typeface="Tw Cen MT" charset="0"/>
                        <a:ea typeface="Tw Cen MT" charset="0"/>
                        <a:cs typeface="Tw Cen MT" charset="0"/>
                      </a:rPr>
                      <a:t>BP3</a:t>
                    </a:r>
                  </a:p>
                </p:txBody>
              </p:sp>
            </p:grpSp>
          </p:grpSp>
          <p:grpSp>
            <p:nvGrpSpPr>
              <p:cNvPr id="105" name="Group 104"/>
              <p:cNvGrpSpPr/>
              <p:nvPr/>
            </p:nvGrpSpPr>
            <p:grpSpPr>
              <a:xfrm>
                <a:off x="2609850" y="0"/>
                <a:ext cx="2355850" cy="804545"/>
                <a:chOff x="0" y="0"/>
                <a:chExt cx="2355850" cy="804545"/>
              </a:xfrm>
            </p:grpSpPr>
            <p:sp>
              <p:nvSpPr>
                <p:cNvPr id="111" name="Rectangle 110"/>
                <p:cNvSpPr/>
                <p:nvPr/>
              </p:nvSpPr>
              <p:spPr>
                <a:xfrm>
                  <a:off x="400050" y="0"/>
                  <a:ext cx="1955800" cy="800100"/>
                </a:xfrm>
                <a:prstGeom prst="rect">
                  <a:avLst/>
                </a:prstGeom>
                <a:solidFill>
                  <a:sysClr val="window" lastClr="FFFFFF"/>
                </a:solidFill>
                <a:ln w="28575"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100" b="1" dirty="0" smtClean="0">
                      <a:solidFill>
                        <a:srgbClr val="70AD47"/>
                      </a:solidFill>
                      <a:effectLst/>
                      <a:latin typeface="Calibri"/>
                      <a:ea typeface="Calibri"/>
                      <a:cs typeface="Calibri,Bold"/>
                    </a:rPr>
                    <a:t>Radiant System </a:t>
                  </a:r>
                </a:p>
                <a:p>
                  <a:pPr marL="0" marR="0" algn="ctr">
                    <a:lnSpc>
                      <a:spcPct val="115000"/>
                    </a:lnSpc>
                    <a:spcBef>
                      <a:spcPts val="0"/>
                    </a:spcBef>
                    <a:spcAft>
                      <a:spcPts val="0"/>
                    </a:spcAft>
                  </a:pPr>
                  <a:r>
                    <a:rPr lang="en-US" sz="1100" dirty="0" smtClean="0">
                      <a:solidFill>
                        <a:srgbClr val="70AD47"/>
                      </a:solidFill>
                      <a:effectLst/>
                      <a:latin typeface="Calibri"/>
                      <a:ea typeface="Calibri"/>
                      <a:cs typeface="Calibri"/>
                    </a:rPr>
                    <a:t>Loop</a:t>
                  </a:r>
                  <a:r>
                    <a:rPr lang="en-US" sz="1100" dirty="0">
                      <a:solidFill>
                        <a:srgbClr val="70AD47"/>
                      </a:solidFill>
                      <a:effectLst/>
                      <a:latin typeface="Calibri"/>
                      <a:ea typeface="Calibri"/>
                      <a:cs typeface="Calibri"/>
                    </a:rPr>
                    <a:t>: 12°C</a:t>
                  </a:r>
                  <a:r>
                    <a:rPr lang="en-US" sz="1100" strike="sngStrike" dirty="0">
                      <a:solidFill>
                        <a:srgbClr val="FF0000"/>
                      </a:solidFill>
                      <a:effectLst/>
                      <a:latin typeface="Calibri"/>
                      <a:ea typeface="Calibri"/>
                      <a:cs typeface="Calibri"/>
                    </a:rPr>
                    <a:t> </a:t>
                  </a:r>
                  <a:r>
                    <a:rPr lang="en-US" sz="1100" dirty="0">
                      <a:solidFill>
                        <a:srgbClr val="70AD47"/>
                      </a:solidFill>
                      <a:effectLst/>
                      <a:latin typeface="Calibri"/>
                      <a:ea typeface="Calibri"/>
                      <a:cs typeface="Calibri"/>
                    </a:rPr>
                    <a:t>–</a:t>
                  </a:r>
                  <a:r>
                    <a:rPr lang="en-US" sz="1100" strike="sngStrike" dirty="0">
                      <a:solidFill>
                        <a:srgbClr val="FF0000"/>
                      </a:solidFill>
                      <a:effectLst/>
                      <a:latin typeface="Calibri"/>
                      <a:ea typeface="Calibri"/>
                      <a:cs typeface="Calibri"/>
                    </a:rPr>
                    <a:t> </a:t>
                  </a:r>
                  <a:r>
                    <a:rPr lang="en-US" sz="1100" dirty="0">
                      <a:solidFill>
                        <a:srgbClr val="70AD47"/>
                      </a:solidFill>
                      <a:effectLst/>
                      <a:latin typeface="Calibri"/>
                      <a:ea typeface="Calibri"/>
                      <a:cs typeface="Calibri"/>
                    </a:rPr>
                    <a:t>16°C</a:t>
                  </a:r>
                  <a:endParaRPr lang="en-US" sz="1400" dirty="0">
                    <a:effectLst/>
                    <a:latin typeface="Calibri"/>
                    <a:ea typeface="ＭＳ 明朝"/>
                    <a:cs typeface="Times New Roman"/>
                  </a:endParaRPr>
                </a:p>
                <a:p>
                  <a:pPr marL="0" marR="0" algn="ctr">
                    <a:lnSpc>
                      <a:spcPct val="107000"/>
                    </a:lnSpc>
                    <a:spcBef>
                      <a:spcPts val="0"/>
                    </a:spcBef>
                    <a:spcAft>
                      <a:spcPts val="0"/>
                    </a:spcAft>
                  </a:pPr>
                  <a:r>
                    <a:rPr lang="en-US" sz="1100" dirty="0">
                      <a:solidFill>
                        <a:srgbClr val="70AD47"/>
                      </a:solidFill>
                      <a:effectLst/>
                      <a:latin typeface="Calibri"/>
                      <a:ea typeface="Calibri"/>
                      <a:cs typeface="Calibri"/>
                    </a:rPr>
                    <a:t>Heat Pump: COP = 5</a:t>
                  </a:r>
                  <a:endParaRPr lang="en-US" sz="1400" dirty="0">
                    <a:effectLst/>
                    <a:latin typeface="Calibri"/>
                    <a:ea typeface="ＭＳ 明朝"/>
                    <a:cs typeface="Times New Roman"/>
                  </a:endParaRPr>
                </a:p>
              </p:txBody>
            </p:sp>
            <p:grpSp>
              <p:nvGrpSpPr>
                <p:cNvPr id="112" name="Group 111"/>
                <p:cNvGrpSpPr/>
                <p:nvPr/>
              </p:nvGrpSpPr>
              <p:grpSpPr>
                <a:xfrm>
                  <a:off x="0" y="0"/>
                  <a:ext cx="804545" cy="804545"/>
                  <a:chOff x="0" y="0"/>
                  <a:chExt cx="804545" cy="804545"/>
                </a:xfrm>
              </p:grpSpPr>
              <p:sp>
                <p:nvSpPr>
                  <p:cNvPr id="113" name="Flowchart: Decision 286"/>
                  <p:cNvSpPr/>
                  <p:nvPr/>
                </p:nvSpPr>
                <p:spPr>
                  <a:xfrm>
                    <a:off x="0" y="0"/>
                    <a:ext cx="804545" cy="804545"/>
                  </a:xfrm>
                  <a:prstGeom prst="flowChartDecision">
                    <a:avLst/>
                  </a:prstGeom>
                  <a:solidFill>
                    <a:srgbClr val="70AD47">
                      <a:lumMod val="60000"/>
                      <a:lumOff val="40000"/>
                    </a:srgbClr>
                  </a:solidFill>
                  <a:ln w="762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4" name="Text Box 287"/>
                  <p:cNvSpPr txBox="1"/>
                  <p:nvPr/>
                </p:nvSpPr>
                <p:spPr>
                  <a:xfrm>
                    <a:off x="0" y="146050"/>
                    <a:ext cx="804545" cy="514350"/>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400"/>
                      </a:spcBef>
                      <a:spcAft>
                        <a:spcPts val="0"/>
                      </a:spcAft>
                    </a:pPr>
                    <a:r>
                      <a:rPr lang="en-US" sz="2400" b="1" dirty="0">
                        <a:effectLst/>
                        <a:latin typeface="Tw Cen MT" charset="0"/>
                        <a:ea typeface="Tw Cen MT" charset="0"/>
                        <a:cs typeface="Tw Cen MT" charset="0"/>
                      </a:rPr>
                      <a:t>BP5</a:t>
                    </a:r>
                  </a:p>
                </p:txBody>
              </p:sp>
            </p:grpSp>
          </p:grpSp>
          <p:grpSp>
            <p:nvGrpSpPr>
              <p:cNvPr id="106" name="Group 105"/>
              <p:cNvGrpSpPr/>
              <p:nvPr/>
            </p:nvGrpSpPr>
            <p:grpSpPr>
              <a:xfrm>
                <a:off x="5226050" y="0"/>
                <a:ext cx="2282728" cy="804545"/>
                <a:chOff x="0" y="0"/>
                <a:chExt cx="2282728" cy="804545"/>
              </a:xfrm>
            </p:grpSpPr>
            <p:sp>
              <p:nvSpPr>
                <p:cNvPr id="107" name="Rectangle 106"/>
                <p:cNvSpPr/>
                <p:nvPr/>
              </p:nvSpPr>
              <p:spPr>
                <a:xfrm>
                  <a:off x="531054" y="0"/>
                  <a:ext cx="1751674" cy="800100"/>
                </a:xfrm>
                <a:prstGeom prst="rect">
                  <a:avLst/>
                </a:prstGeom>
                <a:solidFill>
                  <a:sysClr val="window" lastClr="FFFFFF"/>
                </a:solidFill>
                <a:ln w="28575"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100" b="1" dirty="0">
                      <a:solidFill>
                        <a:srgbClr val="70AD47"/>
                      </a:solidFill>
                      <a:effectLst/>
                      <a:latin typeface="Calibri"/>
                      <a:ea typeface="Calibri"/>
                      <a:cs typeface="Calibri,Bold"/>
                    </a:rPr>
                    <a:t>VRF System</a:t>
                  </a:r>
                  <a:endParaRPr lang="en-US" sz="1400" dirty="0">
                    <a:effectLst/>
                    <a:latin typeface="Calibri"/>
                    <a:ea typeface="ＭＳ 明朝"/>
                    <a:cs typeface="Times New Roman"/>
                  </a:endParaRPr>
                </a:p>
                <a:p>
                  <a:pPr marL="0" marR="0" algn="ctr">
                    <a:lnSpc>
                      <a:spcPct val="107000"/>
                    </a:lnSpc>
                    <a:spcBef>
                      <a:spcPts val="0"/>
                    </a:spcBef>
                    <a:spcAft>
                      <a:spcPts val="0"/>
                    </a:spcAft>
                  </a:pPr>
                  <a:r>
                    <a:rPr lang="en-US" sz="1100" dirty="0">
                      <a:solidFill>
                        <a:srgbClr val="70AD47"/>
                      </a:solidFill>
                      <a:effectLst/>
                      <a:latin typeface="Calibri"/>
                      <a:ea typeface="Calibri"/>
                      <a:cs typeface="Calibri,Bold"/>
                    </a:rPr>
                    <a:t>CAV Ventilation</a:t>
                  </a:r>
                  <a:endParaRPr lang="en-US" sz="1400" dirty="0">
                    <a:effectLst/>
                    <a:latin typeface="Calibri"/>
                    <a:ea typeface="ＭＳ 明朝"/>
                    <a:cs typeface="Times New Roman"/>
                  </a:endParaRPr>
                </a:p>
                <a:p>
                  <a:pPr marL="0" marR="0" algn="ctr">
                    <a:lnSpc>
                      <a:spcPct val="107000"/>
                    </a:lnSpc>
                    <a:spcBef>
                      <a:spcPts val="0"/>
                    </a:spcBef>
                    <a:spcAft>
                      <a:spcPts val="0"/>
                    </a:spcAft>
                  </a:pPr>
                  <a:r>
                    <a:rPr lang="en-US" sz="1100" dirty="0">
                      <a:solidFill>
                        <a:srgbClr val="70AD47"/>
                      </a:solidFill>
                      <a:effectLst/>
                      <a:latin typeface="Calibri"/>
                      <a:ea typeface="Calibri"/>
                      <a:cs typeface="Calibri,Bold"/>
                    </a:rPr>
                    <a:t>Cooling System COP = 4</a:t>
                  </a:r>
                  <a:endParaRPr lang="en-US" sz="1400" dirty="0">
                    <a:effectLst/>
                    <a:latin typeface="Calibri"/>
                    <a:ea typeface="ＭＳ 明朝"/>
                    <a:cs typeface="Times New Roman"/>
                  </a:endParaRPr>
                </a:p>
                <a:p>
                  <a:pPr marL="0" marR="0" algn="ctr">
                    <a:lnSpc>
                      <a:spcPct val="107000"/>
                    </a:lnSpc>
                    <a:spcBef>
                      <a:spcPts val="0"/>
                    </a:spcBef>
                    <a:spcAft>
                      <a:spcPts val="0"/>
                    </a:spcAft>
                  </a:pPr>
                  <a:r>
                    <a:rPr lang="en-US" sz="1100" dirty="0">
                      <a:solidFill>
                        <a:srgbClr val="70AD47"/>
                      </a:solidFill>
                      <a:effectLst/>
                      <a:latin typeface="Calibri"/>
                      <a:ea typeface="Calibri"/>
                      <a:cs typeface="Calibri,Bold"/>
                    </a:rPr>
                    <a:t>One Evaporator per Zone</a:t>
                  </a:r>
                  <a:endParaRPr lang="en-US" sz="1400" dirty="0">
                    <a:effectLst/>
                    <a:latin typeface="Calibri"/>
                    <a:ea typeface="ＭＳ 明朝"/>
                    <a:cs typeface="Times New Roman"/>
                  </a:endParaRPr>
                </a:p>
              </p:txBody>
            </p:sp>
            <p:grpSp>
              <p:nvGrpSpPr>
                <p:cNvPr id="108" name="Group 107"/>
                <p:cNvGrpSpPr/>
                <p:nvPr/>
              </p:nvGrpSpPr>
              <p:grpSpPr>
                <a:xfrm>
                  <a:off x="0" y="0"/>
                  <a:ext cx="804545" cy="804545"/>
                  <a:chOff x="0" y="0"/>
                  <a:chExt cx="804545" cy="804545"/>
                </a:xfrm>
              </p:grpSpPr>
              <p:sp>
                <p:nvSpPr>
                  <p:cNvPr id="109" name="Flowchart: Decision 291"/>
                  <p:cNvSpPr/>
                  <p:nvPr/>
                </p:nvSpPr>
                <p:spPr>
                  <a:xfrm>
                    <a:off x="0" y="0"/>
                    <a:ext cx="804545" cy="804545"/>
                  </a:xfrm>
                  <a:prstGeom prst="flowChartDecision">
                    <a:avLst/>
                  </a:prstGeom>
                  <a:solidFill>
                    <a:srgbClr val="70AD47">
                      <a:lumMod val="60000"/>
                      <a:lumOff val="40000"/>
                    </a:srgbClr>
                  </a:solidFill>
                  <a:ln w="76200" cap="flat" cmpd="sng" algn="ctr">
                    <a:solidFill>
                      <a:srgbClr val="70AD47"/>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0" name="Text Box 292"/>
                  <p:cNvSpPr txBox="1"/>
                  <p:nvPr/>
                </p:nvSpPr>
                <p:spPr>
                  <a:xfrm>
                    <a:off x="0" y="146050"/>
                    <a:ext cx="804545" cy="514350"/>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400"/>
                      </a:spcBef>
                      <a:spcAft>
                        <a:spcPts val="0"/>
                      </a:spcAft>
                    </a:pPr>
                    <a:r>
                      <a:rPr lang="en-US" sz="2400" b="1" dirty="0">
                        <a:effectLst/>
                        <a:latin typeface="Tw Cen MT" charset="0"/>
                        <a:ea typeface="Tw Cen MT" charset="0"/>
                        <a:cs typeface="Tw Cen MT" charset="0"/>
                      </a:rPr>
                      <a:t>BP7</a:t>
                    </a:r>
                  </a:p>
                </p:txBody>
              </p:sp>
            </p:grpSp>
          </p:grpSp>
        </p:grpSp>
        <p:grpSp>
          <p:nvGrpSpPr>
            <p:cNvPr id="78" name="Group 77"/>
            <p:cNvGrpSpPr/>
            <p:nvPr/>
          </p:nvGrpSpPr>
          <p:grpSpPr>
            <a:xfrm>
              <a:off x="893928" y="4749421"/>
              <a:ext cx="7576820" cy="806450"/>
              <a:chOff x="0" y="0"/>
              <a:chExt cx="7576820" cy="806450"/>
            </a:xfrm>
          </p:grpSpPr>
          <p:grpSp>
            <p:nvGrpSpPr>
              <p:cNvPr id="94" name="Group 93"/>
              <p:cNvGrpSpPr/>
              <p:nvPr/>
            </p:nvGrpSpPr>
            <p:grpSpPr>
              <a:xfrm>
                <a:off x="0" y="0"/>
                <a:ext cx="3414395" cy="806450"/>
                <a:chOff x="0" y="0"/>
                <a:chExt cx="3414395" cy="806450"/>
              </a:xfrm>
            </p:grpSpPr>
            <p:sp>
              <p:nvSpPr>
                <p:cNvPr id="100" name="Rectangle 99"/>
                <p:cNvSpPr/>
                <p:nvPr/>
              </p:nvSpPr>
              <p:spPr>
                <a:xfrm>
                  <a:off x="400050" y="6350"/>
                  <a:ext cx="3014345" cy="800100"/>
                </a:xfrm>
                <a:prstGeom prst="rect">
                  <a:avLst/>
                </a:prstGeom>
                <a:solidFill>
                  <a:sysClr val="window" lastClr="FFFFFF"/>
                </a:solidFill>
                <a:ln w="28575" cap="flat" cmpd="sng" algn="ctr">
                  <a:solidFill>
                    <a:srgbClr val="70AD47">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fr-FR" sz="1050" b="1" dirty="0">
                      <a:solidFill>
                        <a:srgbClr val="385723"/>
                      </a:solidFill>
                      <a:effectLst/>
                      <a:latin typeface="Calibri"/>
                      <a:ea typeface="Calibri"/>
                      <a:cs typeface="Calibri,Bold"/>
                    </a:rPr>
                    <a:t>Mixed Mode</a:t>
                  </a:r>
                  <a:endParaRPr lang="en-US" sz="1200" dirty="0">
                    <a:effectLst/>
                    <a:latin typeface="Calibri"/>
                    <a:ea typeface="ＭＳ 明朝"/>
                    <a:cs typeface="Times New Roman"/>
                  </a:endParaRPr>
                </a:p>
                <a:p>
                  <a:pPr marL="0" marR="0" algn="ctr">
                    <a:lnSpc>
                      <a:spcPct val="107000"/>
                    </a:lnSpc>
                    <a:spcBef>
                      <a:spcPts val="0"/>
                    </a:spcBef>
                    <a:spcAft>
                      <a:spcPts val="0"/>
                    </a:spcAft>
                  </a:pPr>
                  <a:r>
                    <a:rPr lang="fr-FR" sz="1050" dirty="0">
                      <a:solidFill>
                        <a:srgbClr val="385723"/>
                      </a:solidFill>
                      <a:effectLst/>
                      <a:latin typeface="Calibri"/>
                      <a:ea typeface="Calibri"/>
                      <a:cs typeface="Calibri"/>
                    </a:rPr>
                    <a:t>Natural Ventilation: 5 </a:t>
                  </a:r>
                  <a:r>
                    <a:rPr lang="fr-FR" sz="1050" dirty="0" smtClean="0">
                      <a:solidFill>
                        <a:srgbClr val="385723"/>
                      </a:solidFill>
                      <a:effectLst/>
                      <a:latin typeface="Calibri"/>
                      <a:ea typeface="Calibri"/>
                      <a:cs typeface="Calibri"/>
                    </a:rPr>
                    <a:t>ACH</a:t>
                  </a:r>
                  <a:endParaRPr lang="en-US" sz="1200" dirty="0">
                    <a:effectLst/>
                    <a:latin typeface="Calibri"/>
                    <a:ea typeface="ＭＳ 明朝"/>
                    <a:cs typeface="Times New Roman"/>
                  </a:endParaRPr>
                </a:p>
                <a:p>
                  <a:pPr marL="0" marR="0" algn="ctr">
                    <a:lnSpc>
                      <a:spcPct val="107000"/>
                    </a:lnSpc>
                    <a:spcBef>
                      <a:spcPts val="0"/>
                    </a:spcBef>
                    <a:spcAft>
                      <a:spcPts val="0"/>
                    </a:spcAft>
                  </a:pPr>
                  <a:r>
                    <a:rPr lang="en-US" sz="1050" dirty="0">
                      <a:solidFill>
                        <a:srgbClr val="385723"/>
                      </a:solidFill>
                      <a:effectLst/>
                      <a:latin typeface="Calibri"/>
                      <a:ea typeface="Calibri"/>
                      <a:cs typeface="Calibri"/>
                    </a:rPr>
                    <a:t>Control: Maintaining 80% adaptive comfort</a:t>
                  </a:r>
                  <a:endParaRPr lang="en-US" sz="1200" dirty="0">
                    <a:effectLst/>
                    <a:latin typeface="Calibri"/>
                    <a:ea typeface="ＭＳ 明朝"/>
                    <a:cs typeface="Times New Roman"/>
                  </a:endParaRPr>
                </a:p>
              </p:txBody>
            </p:sp>
            <p:grpSp>
              <p:nvGrpSpPr>
                <p:cNvPr id="101" name="Group 100"/>
                <p:cNvGrpSpPr/>
                <p:nvPr/>
              </p:nvGrpSpPr>
              <p:grpSpPr>
                <a:xfrm>
                  <a:off x="0" y="0"/>
                  <a:ext cx="804545" cy="804545"/>
                  <a:chOff x="0" y="0"/>
                  <a:chExt cx="804545" cy="804545"/>
                </a:xfrm>
              </p:grpSpPr>
              <p:sp>
                <p:nvSpPr>
                  <p:cNvPr id="102" name="Flowchart: Decision 297"/>
                  <p:cNvSpPr/>
                  <p:nvPr/>
                </p:nvSpPr>
                <p:spPr>
                  <a:xfrm>
                    <a:off x="0" y="0"/>
                    <a:ext cx="804545" cy="804545"/>
                  </a:xfrm>
                  <a:prstGeom prst="flowChartDecision">
                    <a:avLst/>
                  </a:prstGeom>
                  <a:solidFill>
                    <a:srgbClr val="70AD47">
                      <a:lumMod val="75000"/>
                    </a:srgbClr>
                  </a:solidFill>
                  <a:ln w="76200" cap="flat" cmpd="sng" algn="ctr">
                    <a:solidFill>
                      <a:srgbClr val="70AD47">
                        <a:lumMod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3" name="Text Box 298"/>
                  <p:cNvSpPr txBox="1"/>
                  <p:nvPr/>
                </p:nvSpPr>
                <p:spPr>
                  <a:xfrm>
                    <a:off x="0" y="146050"/>
                    <a:ext cx="804545" cy="514350"/>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400"/>
                      </a:spcBef>
                      <a:spcAft>
                        <a:spcPts val="0"/>
                      </a:spcAft>
                    </a:pPr>
                    <a:r>
                      <a:rPr lang="en-US" sz="2400" b="1" dirty="0">
                        <a:solidFill>
                          <a:schemeClr val="bg1"/>
                        </a:solidFill>
                        <a:effectLst/>
                        <a:latin typeface="Tw Cen MT" charset="0"/>
                        <a:ea typeface="Tw Cen MT" charset="0"/>
                        <a:cs typeface="Tw Cen MT" charset="0"/>
                      </a:rPr>
                      <a:t>BP4</a:t>
                    </a:r>
                  </a:p>
                </p:txBody>
              </p:sp>
            </p:grpSp>
          </p:grpSp>
          <p:grpSp>
            <p:nvGrpSpPr>
              <p:cNvPr id="95" name="Group 94"/>
              <p:cNvGrpSpPr/>
              <p:nvPr/>
            </p:nvGrpSpPr>
            <p:grpSpPr>
              <a:xfrm>
                <a:off x="4159250" y="0"/>
                <a:ext cx="3417570" cy="806450"/>
                <a:chOff x="0" y="0"/>
                <a:chExt cx="3417570" cy="806450"/>
              </a:xfrm>
            </p:grpSpPr>
            <p:sp>
              <p:nvSpPr>
                <p:cNvPr id="96" name="Rectangle 95"/>
                <p:cNvSpPr/>
                <p:nvPr/>
              </p:nvSpPr>
              <p:spPr>
                <a:xfrm>
                  <a:off x="583026" y="6350"/>
                  <a:ext cx="2834544" cy="800100"/>
                </a:xfrm>
                <a:prstGeom prst="rect">
                  <a:avLst/>
                </a:prstGeom>
                <a:solidFill>
                  <a:sysClr val="window" lastClr="FFFFFF"/>
                </a:solidFill>
                <a:ln w="28575" cap="flat" cmpd="sng" algn="ctr">
                  <a:solidFill>
                    <a:srgbClr val="70AD47">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100" b="1" dirty="0" smtClean="0">
                      <a:solidFill>
                        <a:srgbClr val="385723"/>
                      </a:solidFill>
                      <a:effectLst/>
                      <a:latin typeface="Calibri"/>
                      <a:ea typeface="Calibri"/>
                      <a:cs typeface="Calibri,Bold"/>
                    </a:rPr>
                    <a:t> </a:t>
                  </a:r>
                  <a:r>
                    <a:rPr lang="en-US" sz="1100" b="1" dirty="0">
                      <a:solidFill>
                        <a:srgbClr val="385723"/>
                      </a:solidFill>
                      <a:effectLst/>
                      <a:latin typeface="Calibri"/>
                      <a:ea typeface="Calibri"/>
                      <a:cs typeface="Calibri,Bold"/>
                    </a:rPr>
                    <a:t>HVAC Suite</a:t>
                  </a:r>
                  <a:endParaRPr lang="en-US" sz="1400" dirty="0">
                    <a:effectLst/>
                    <a:latin typeface="Calibri"/>
                    <a:ea typeface="ＭＳ 明朝"/>
                    <a:cs typeface="Times New Roman"/>
                  </a:endParaRPr>
                </a:p>
                <a:p>
                  <a:pPr marL="0" marR="0" algn="ctr">
                    <a:lnSpc>
                      <a:spcPct val="107000"/>
                    </a:lnSpc>
                    <a:spcBef>
                      <a:spcPts val="0"/>
                    </a:spcBef>
                    <a:spcAft>
                      <a:spcPts val="0"/>
                    </a:spcAft>
                  </a:pPr>
                  <a:r>
                    <a:rPr lang="en-US" sz="1100" dirty="0">
                      <a:solidFill>
                        <a:srgbClr val="385723"/>
                      </a:solidFill>
                      <a:effectLst/>
                      <a:latin typeface="Calibri"/>
                      <a:ea typeface="Calibri"/>
                      <a:cs typeface="Calibri"/>
                    </a:rPr>
                    <a:t>Radiant Ceiling + </a:t>
                  </a:r>
                  <a:r>
                    <a:rPr lang="en-US" sz="1100" dirty="0" smtClean="0">
                      <a:solidFill>
                        <a:srgbClr val="385723"/>
                      </a:solidFill>
                      <a:effectLst/>
                      <a:latin typeface="Calibri"/>
                      <a:ea typeface="Calibri"/>
                      <a:cs typeface="Calibri"/>
                    </a:rPr>
                    <a:t>passive cooling strategies</a:t>
                  </a:r>
                  <a:endParaRPr lang="en-US" sz="1400" dirty="0">
                    <a:effectLst/>
                    <a:latin typeface="Calibri"/>
                    <a:ea typeface="ＭＳ 明朝"/>
                    <a:cs typeface="Times New Roman"/>
                  </a:endParaRPr>
                </a:p>
                <a:p>
                  <a:pPr marL="0" marR="0" algn="ctr">
                    <a:lnSpc>
                      <a:spcPct val="107000"/>
                    </a:lnSpc>
                    <a:spcBef>
                      <a:spcPts val="0"/>
                    </a:spcBef>
                    <a:spcAft>
                      <a:spcPts val="0"/>
                    </a:spcAft>
                  </a:pPr>
                  <a:r>
                    <a:rPr lang="en-US" sz="1100" dirty="0">
                      <a:solidFill>
                        <a:srgbClr val="385723"/>
                      </a:solidFill>
                      <a:effectLst/>
                      <a:latin typeface="Calibri"/>
                      <a:ea typeface="Calibri"/>
                      <a:cs typeface="Calibri"/>
                    </a:rPr>
                    <a:t>Chiller COP = 7</a:t>
                  </a:r>
                  <a:endParaRPr lang="en-US" sz="1400" dirty="0">
                    <a:effectLst/>
                    <a:latin typeface="Calibri"/>
                    <a:ea typeface="ＭＳ 明朝"/>
                    <a:cs typeface="Times New Roman"/>
                  </a:endParaRPr>
                </a:p>
              </p:txBody>
            </p:sp>
            <p:grpSp>
              <p:nvGrpSpPr>
                <p:cNvPr id="97" name="Group 96"/>
                <p:cNvGrpSpPr/>
                <p:nvPr/>
              </p:nvGrpSpPr>
              <p:grpSpPr>
                <a:xfrm>
                  <a:off x="0" y="0"/>
                  <a:ext cx="804545" cy="804545"/>
                  <a:chOff x="0" y="0"/>
                  <a:chExt cx="804545" cy="804545"/>
                </a:xfrm>
              </p:grpSpPr>
              <p:sp>
                <p:nvSpPr>
                  <p:cNvPr id="98" name="Flowchart: Decision 302"/>
                  <p:cNvSpPr/>
                  <p:nvPr/>
                </p:nvSpPr>
                <p:spPr>
                  <a:xfrm>
                    <a:off x="0" y="0"/>
                    <a:ext cx="804545" cy="804545"/>
                  </a:xfrm>
                  <a:prstGeom prst="flowChartDecision">
                    <a:avLst/>
                  </a:prstGeom>
                  <a:solidFill>
                    <a:srgbClr val="70AD47">
                      <a:lumMod val="75000"/>
                    </a:srgbClr>
                  </a:solidFill>
                  <a:ln w="76200" cap="flat" cmpd="sng" algn="ctr">
                    <a:solidFill>
                      <a:srgbClr val="70AD47">
                        <a:lumMod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9" name="Text Box 303"/>
                  <p:cNvSpPr txBox="1"/>
                  <p:nvPr/>
                </p:nvSpPr>
                <p:spPr>
                  <a:xfrm>
                    <a:off x="0" y="146050"/>
                    <a:ext cx="804545" cy="514350"/>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400"/>
                      </a:spcBef>
                      <a:spcAft>
                        <a:spcPts val="0"/>
                      </a:spcAft>
                    </a:pPr>
                    <a:r>
                      <a:rPr lang="en-US" sz="2400" b="1" dirty="0">
                        <a:effectLst/>
                        <a:latin typeface="Tw Cen MT" charset="0"/>
                        <a:ea typeface="Tw Cen MT" charset="0"/>
                        <a:cs typeface="Tw Cen MT" charset="0"/>
                      </a:rPr>
                      <a:t>BP6</a:t>
                    </a:r>
                  </a:p>
                </p:txBody>
              </p:sp>
            </p:grpSp>
          </p:grpSp>
        </p:grpSp>
        <p:sp>
          <p:nvSpPr>
            <p:cNvPr id="79" name="Rectangle 78"/>
            <p:cNvSpPr/>
            <p:nvPr/>
          </p:nvSpPr>
          <p:spPr>
            <a:xfrm>
              <a:off x="0" y="6824"/>
              <a:ext cx="622300" cy="1757045"/>
            </a:xfrm>
            <a:prstGeom prst="rect">
              <a:avLst/>
            </a:prstGeom>
            <a:solidFill>
              <a:sysClr val="window" lastClr="FFFFFF"/>
            </a:solidFill>
            <a:ln w="12700" cap="flat" cmpd="sng" algn="ctr">
              <a:solidFill>
                <a:srgbClr val="E7E6E6">
                  <a:lumMod val="50000"/>
                </a:srgbClr>
              </a:solid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400"/>
                </a:spcBef>
                <a:spcAft>
                  <a:spcPts val="0"/>
                </a:spcAft>
              </a:pPr>
              <a:r>
                <a:rPr lang="en-US" sz="2400" b="1" dirty="0" smtClean="0">
                  <a:solidFill>
                    <a:srgbClr val="C00000"/>
                  </a:solidFill>
                  <a:effectLst/>
                  <a:latin typeface="Tw Cen MT" charset="0"/>
                  <a:ea typeface="Tw Cen MT" charset="0"/>
                  <a:cs typeface="Tw Cen MT" charset="0"/>
                </a:rPr>
                <a:t>Baselines</a:t>
              </a:r>
              <a:endParaRPr lang="en-US" sz="2400" b="1" dirty="0">
                <a:solidFill>
                  <a:srgbClr val="C00000"/>
                </a:solidFill>
                <a:effectLst/>
                <a:latin typeface="Tw Cen MT" charset="0"/>
                <a:ea typeface="Tw Cen MT" charset="0"/>
                <a:cs typeface="Tw Cen MT" charset="0"/>
              </a:endParaRPr>
            </a:p>
          </p:txBody>
        </p:sp>
        <p:sp>
          <p:nvSpPr>
            <p:cNvPr id="80" name="Rectangle 79"/>
            <p:cNvSpPr/>
            <p:nvPr/>
          </p:nvSpPr>
          <p:spPr>
            <a:xfrm>
              <a:off x="0" y="1917511"/>
              <a:ext cx="622300" cy="3642995"/>
            </a:xfrm>
            <a:prstGeom prst="rect">
              <a:avLst/>
            </a:prstGeom>
            <a:solidFill>
              <a:sysClr val="window" lastClr="FFFFFF"/>
            </a:solidFill>
            <a:ln w="12700" cap="flat" cmpd="sng" algn="ctr">
              <a:solidFill>
                <a:srgbClr val="E7E6E6">
                  <a:lumMod val="50000"/>
                </a:srgbClr>
              </a:solidFill>
              <a:prstDash val="solid"/>
              <a:miter lim="800000"/>
            </a:ln>
            <a:effectLst/>
          </p:spPr>
          <p:txBody>
            <a:bodyPr rot="0" spcFirstLastPara="0" vert="vert270"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400"/>
                </a:spcBef>
                <a:spcAft>
                  <a:spcPts val="0"/>
                </a:spcAft>
              </a:pPr>
              <a:r>
                <a:rPr lang="en-US" sz="2400" b="1" dirty="0">
                  <a:solidFill>
                    <a:schemeClr val="accent3">
                      <a:lumMod val="50000"/>
                    </a:schemeClr>
                  </a:solidFill>
                  <a:effectLst/>
                  <a:latin typeface="Tw Cen MT" charset="0"/>
                  <a:ea typeface="Tw Cen MT" charset="0"/>
                  <a:cs typeface="Tw Cen MT" charset="0"/>
                </a:rPr>
                <a:t>Best </a:t>
              </a:r>
              <a:r>
                <a:rPr lang="en-US" sz="2400" b="1" dirty="0" smtClean="0">
                  <a:solidFill>
                    <a:schemeClr val="accent3">
                      <a:lumMod val="50000"/>
                    </a:schemeClr>
                  </a:solidFill>
                  <a:effectLst/>
                  <a:latin typeface="Tw Cen MT" charset="0"/>
                  <a:ea typeface="Tw Cen MT" charset="0"/>
                  <a:cs typeface="Tw Cen MT" charset="0"/>
                </a:rPr>
                <a:t>Practices (BP) </a:t>
              </a:r>
              <a:r>
                <a:rPr lang="en-US" sz="2400" b="1" dirty="0" smtClean="0">
                  <a:solidFill>
                    <a:schemeClr val="accent3">
                      <a:lumMod val="50000"/>
                    </a:schemeClr>
                  </a:solidFill>
                  <a:effectLst/>
                  <a:latin typeface="Tw Cen MT" charset="0"/>
                  <a:ea typeface="Tw Cen MT" charset="0"/>
                  <a:cs typeface="Tw Cen MT" charset="0"/>
                </a:rPr>
                <a:t>Cases</a:t>
              </a:r>
              <a:endParaRPr lang="en-US" sz="2400" b="1" dirty="0">
                <a:solidFill>
                  <a:schemeClr val="accent3">
                    <a:lumMod val="50000"/>
                  </a:schemeClr>
                </a:solidFill>
                <a:effectLst/>
                <a:latin typeface="Tw Cen MT" charset="0"/>
                <a:ea typeface="Tw Cen MT" charset="0"/>
                <a:cs typeface="Tw Cen MT" charset="0"/>
              </a:endParaRPr>
            </a:p>
          </p:txBody>
        </p:sp>
        <p:cxnSp>
          <p:nvCxnSpPr>
            <p:cNvPr id="81" name="Straight Arrow Connector 80"/>
            <p:cNvCxnSpPr/>
            <p:nvPr/>
          </p:nvCxnSpPr>
          <p:spPr>
            <a:xfrm>
              <a:off x="4885899" y="743803"/>
              <a:ext cx="0" cy="277977"/>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cxnSp>
          <p:nvCxnSpPr>
            <p:cNvPr id="82" name="Straight Arrow Connector 81"/>
            <p:cNvCxnSpPr/>
            <p:nvPr/>
          </p:nvCxnSpPr>
          <p:spPr>
            <a:xfrm>
              <a:off x="4885899" y="1685499"/>
              <a:ext cx="0" cy="277977"/>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cxnSp>
          <p:nvCxnSpPr>
            <p:cNvPr id="83" name="Straight Arrow Connector 82"/>
            <p:cNvCxnSpPr/>
            <p:nvPr/>
          </p:nvCxnSpPr>
          <p:spPr>
            <a:xfrm>
              <a:off x="4885899" y="2640842"/>
              <a:ext cx="0" cy="277977"/>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cxnSp>
          <p:nvCxnSpPr>
            <p:cNvPr id="84" name="Straight Arrow Connector 83"/>
            <p:cNvCxnSpPr/>
            <p:nvPr/>
          </p:nvCxnSpPr>
          <p:spPr>
            <a:xfrm>
              <a:off x="2279176" y="3589362"/>
              <a:ext cx="0" cy="277977"/>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cxnSp>
          <p:nvCxnSpPr>
            <p:cNvPr id="85" name="Straight Arrow Connector 84"/>
            <p:cNvCxnSpPr/>
            <p:nvPr/>
          </p:nvCxnSpPr>
          <p:spPr>
            <a:xfrm>
              <a:off x="4885899" y="3582538"/>
              <a:ext cx="0" cy="277977"/>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cxnSp>
          <p:nvCxnSpPr>
            <p:cNvPr id="86" name="Straight Arrow Connector 85"/>
            <p:cNvCxnSpPr/>
            <p:nvPr/>
          </p:nvCxnSpPr>
          <p:spPr>
            <a:xfrm>
              <a:off x="7519917" y="3582538"/>
              <a:ext cx="0" cy="277977"/>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cxnSp>
          <p:nvCxnSpPr>
            <p:cNvPr id="87" name="Straight Arrow Connector 86"/>
            <p:cNvCxnSpPr/>
            <p:nvPr/>
          </p:nvCxnSpPr>
          <p:spPr>
            <a:xfrm>
              <a:off x="2081284" y="4544705"/>
              <a:ext cx="0" cy="277977"/>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grpSp>
          <p:nvGrpSpPr>
            <p:cNvPr id="88" name="Group 87"/>
            <p:cNvGrpSpPr/>
            <p:nvPr/>
          </p:nvGrpSpPr>
          <p:grpSpPr>
            <a:xfrm>
              <a:off x="2422478" y="4544705"/>
              <a:ext cx="4531260" cy="277495"/>
              <a:chOff x="0" y="0"/>
              <a:chExt cx="4531260" cy="277495"/>
            </a:xfrm>
          </p:grpSpPr>
          <p:grpSp>
            <p:nvGrpSpPr>
              <p:cNvPr id="89" name="Group 88"/>
              <p:cNvGrpSpPr/>
              <p:nvPr/>
            </p:nvGrpSpPr>
            <p:grpSpPr>
              <a:xfrm>
                <a:off x="0" y="0"/>
                <a:ext cx="4531260" cy="277495"/>
                <a:chOff x="0" y="0"/>
                <a:chExt cx="4531260" cy="277495"/>
              </a:xfrm>
            </p:grpSpPr>
            <p:cxnSp>
              <p:nvCxnSpPr>
                <p:cNvPr id="91" name="Straight Connector 90"/>
                <p:cNvCxnSpPr/>
                <p:nvPr/>
              </p:nvCxnSpPr>
              <p:spPr>
                <a:xfrm>
                  <a:off x="0" y="0"/>
                  <a:ext cx="0" cy="152808"/>
                </a:xfrm>
                <a:prstGeom prst="line">
                  <a:avLst/>
                </a:prstGeom>
                <a:noFill/>
                <a:ln w="6350" cap="flat" cmpd="sng" algn="ctr">
                  <a:solidFill>
                    <a:sysClr val="windowText" lastClr="000000"/>
                  </a:solidFill>
                  <a:prstDash val="solid"/>
                  <a:miter lim="800000"/>
                </a:ln>
                <a:effectLst/>
              </p:spPr>
            </p:cxnSp>
            <p:cxnSp>
              <p:nvCxnSpPr>
                <p:cNvPr id="92" name="Straight Connector 91"/>
                <p:cNvCxnSpPr/>
                <p:nvPr/>
              </p:nvCxnSpPr>
              <p:spPr>
                <a:xfrm>
                  <a:off x="0" y="153909"/>
                  <a:ext cx="4530725" cy="0"/>
                </a:xfrm>
                <a:prstGeom prst="line">
                  <a:avLst/>
                </a:prstGeom>
                <a:noFill/>
                <a:ln w="6350" cap="flat" cmpd="sng" algn="ctr">
                  <a:solidFill>
                    <a:sysClr val="windowText" lastClr="000000"/>
                  </a:solidFill>
                  <a:prstDash val="solid"/>
                  <a:miter lim="800000"/>
                </a:ln>
                <a:effectLst/>
              </p:spPr>
            </p:cxnSp>
            <p:cxnSp>
              <p:nvCxnSpPr>
                <p:cNvPr id="93" name="Straight Arrow Connector 92"/>
                <p:cNvCxnSpPr/>
                <p:nvPr/>
              </p:nvCxnSpPr>
              <p:spPr>
                <a:xfrm>
                  <a:off x="4531260" y="153909"/>
                  <a:ext cx="0" cy="123586"/>
                </a:xfrm>
                <a:prstGeom prst="straightConnector1">
                  <a:avLst/>
                </a:prstGeom>
                <a:noFill/>
                <a:ln w="6350" cap="flat" cmpd="sng" algn="ctr">
                  <a:solidFill>
                    <a:sysClr val="windowText" lastClr="000000"/>
                  </a:solidFill>
                  <a:prstDash val="solid"/>
                  <a:miter lim="800000"/>
                  <a:headEnd type="none" w="med" len="med"/>
                  <a:tailEnd type="triangle" w="med" len="med"/>
                </a:ln>
                <a:effectLst/>
              </p:spPr>
            </p:cxnSp>
          </p:grpSp>
          <p:cxnSp>
            <p:nvCxnSpPr>
              <p:cNvPr id="90" name="Straight Connector 89"/>
              <p:cNvCxnSpPr/>
              <p:nvPr/>
            </p:nvCxnSpPr>
            <p:spPr>
              <a:xfrm>
                <a:off x="2467070" y="0"/>
                <a:ext cx="0" cy="152808"/>
              </a:xfrm>
              <a:prstGeom prst="line">
                <a:avLst/>
              </a:prstGeom>
              <a:noFill/>
              <a:ln w="6350" cap="flat" cmpd="sng" algn="ctr">
                <a:solidFill>
                  <a:sysClr val="windowText" lastClr="000000"/>
                </a:solidFill>
                <a:prstDash val="solid"/>
                <a:miter lim="800000"/>
              </a:ln>
              <a:effectLst/>
            </p:spPr>
          </p:cxnSp>
        </p:grpSp>
      </p:grpSp>
    </p:spTree>
    <p:extLst>
      <p:ext uri="{BB962C8B-B14F-4D97-AF65-F5344CB8AC3E}">
        <p14:creationId xmlns:p14="http://schemas.microsoft.com/office/powerpoint/2010/main" val="27815422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F261C0-723C-4162-ADEB-3B5E8A41E497}" type="slidenum">
              <a:rPr lang="en-IN" smtClean="0"/>
              <a:t>12</a:t>
            </a:fld>
            <a:endParaRPr lang="en-IN" dirty="0"/>
          </a:p>
        </p:txBody>
      </p:sp>
      <p:graphicFrame>
        <p:nvGraphicFramePr>
          <p:cNvPr id="20" name="Chart 19">
            <a:extLst>
              <a:ext uri="{FF2B5EF4-FFF2-40B4-BE49-F238E27FC236}">
                <a16:creationId xmlns:wpc="http://schemas.microsoft.com/office/word/2010/wordprocessingCanvas" xmlns:mo="http://schemas.microsoft.com/office/mac/office/2008/main" xmlns:mc="http://schemas.openxmlformats.org/markup-compatibility/2006" xmlns:mv="urn:schemas-microsoft-com:mac:vml"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w16se="http://schemas.microsoft.com/office/word/2015/wordml/symex" xmlns:w15="http://schemas.microsoft.com/office/word/2012/wordml" xmlns:w="http://schemas.openxmlformats.org/wordprocessingml/2006/main" xmlns:w10="urn:schemas-microsoft-com:office:word" xmlns:v="urn:schemas-microsoft-com:vml" xmlns:o="urn:schemas-microsoft-com:office:office"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lc="http://schemas.openxmlformats.org/drawingml/2006/lockedCanvas" id="{00000000-0008-0000-0400-000003000000}"/>
              </a:ext>
            </a:extLst>
          </p:cNvPr>
          <p:cNvGraphicFramePr/>
          <p:nvPr>
            <p:extLst>
              <p:ext uri="{D42A27DB-BD31-4B8C-83A1-F6EECF244321}">
                <p14:modId xmlns:p14="http://schemas.microsoft.com/office/powerpoint/2010/main" val="2340054111"/>
              </p:ext>
            </p:extLst>
          </p:nvPr>
        </p:nvGraphicFramePr>
        <p:xfrm>
          <a:off x="611560" y="625255"/>
          <a:ext cx="8532440"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rot="16200000">
            <a:off x="-2692609" y="2258571"/>
            <a:ext cx="5832648" cy="952500"/>
          </a:xfrm>
          <a:prstGeom prst="rect">
            <a:avLst/>
          </a:prstGeom>
        </p:spPr>
        <p:txBody>
          <a:bodyPr vert="horz" lIns="91440" tIns="45720" rIns="91440" bIns="45720" rtlCol="0" anchor="ctr">
            <a:normAutofit/>
          </a:bodyPr>
          <a:lstStyle>
            <a:lvl1pPr algn="ctr" defTabSz="914391" rtl="0" eaLnBrk="1" latinLnBrk="0" hangingPunct="1">
              <a:spcBef>
                <a:spcPct val="0"/>
              </a:spcBef>
              <a:buNone/>
              <a:defRPr sz="4400" kern="1200">
                <a:solidFill>
                  <a:schemeClr val="tx1"/>
                </a:solidFill>
                <a:latin typeface="+mj-lt"/>
                <a:ea typeface="+mj-ea"/>
                <a:cs typeface="+mj-cs"/>
              </a:defRPr>
            </a:lvl1pPr>
          </a:lstStyle>
          <a:p>
            <a:pPr marL="514350" indent="-514350" algn="l"/>
            <a:r>
              <a:rPr lang="en-US" sz="3200" b="1" dirty="0" smtClean="0">
                <a:solidFill>
                  <a:schemeClr val="bg1">
                    <a:lumMod val="65000"/>
                  </a:schemeClr>
                </a:solidFill>
              </a:rPr>
              <a:t>How?</a:t>
            </a:r>
            <a:endParaRPr lang="en-US" sz="3200" b="1" dirty="0">
              <a:solidFill>
                <a:schemeClr val="bg1">
                  <a:lumMod val="65000"/>
                </a:schemeClr>
              </a:solidFill>
            </a:endParaRPr>
          </a:p>
        </p:txBody>
      </p:sp>
      <p:pic>
        <p:nvPicPr>
          <p:cNvPr id="7" name="Picture 6"/>
          <p:cNvPicPr>
            <a:picLocks noChangeAspect="1"/>
          </p:cNvPicPr>
          <p:nvPr/>
        </p:nvPicPr>
        <p:blipFill>
          <a:blip r:embed="rId3" cstate="screen">
            <a:biLevel thresh="75000"/>
            <a:extLst>
              <a:ext uri="{28A0092B-C50C-407E-A947-70E740481C1C}">
                <a14:useLocalDpi xmlns:a14="http://schemas.microsoft.com/office/drawing/2010/main"/>
              </a:ext>
            </a:extLst>
          </a:blip>
          <a:stretch>
            <a:fillRect/>
          </a:stretch>
        </p:blipFill>
        <p:spPr>
          <a:xfrm>
            <a:off x="266436" y="166768"/>
            <a:ext cx="690247" cy="859495"/>
          </a:xfrm>
          <a:prstGeom prst="rect">
            <a:avLst/>
          </a:prstGeom>
        </p:spPr>
      </p:pic>
      <p:sp>
        <p:nvSpPr>
          <p:cNvPr id="2" name="Rectangle 1"/>
          <p:cNvSpPr/>
          <p:nvPr/>
        </p:nvSpPr>
        <p:spPr>
          <a:xfrm>
            <a:off x="817555" y="4989331"/>
            <a:ext cx="9010890" cy="707886"/>
          </a:xfrm>
          <a:prstGeom prst="rect">
            <a:avLst/>
          </a:prstGeom>
        </p:spPr>
        <p:txBody>
          <a:bodyPr wrap="square">
            <a:spAutoFit/>
          </a:bodyPr>
          <a:lstStyle/>
          <a:p>
            <a:r>
              <a:rPr lang="en-US" sz="2000" b="1" dirty="0" smtClean="0">
                <a:latin typeface="Tw Cen MT"/>
                <a:cs typeface="Tw Cen MT"/>
              </a:rPr>
              <a:t>Performance data </a:t>
            </a:r>
            <a:r>
              <a:rPr lang="en-US" sz="2000" b="1" dirty="0" smtClean="0">
                <a:latin typeface="Tw Cen MT"/>
                <a:cs typeface="Tw Cen MT"/>
              </a:rPr>
              <a:t>analysis </a:t>
            </a:r>
            <a:r>
              <a:rPr lang="en-US" sz="2000" b="1" dirty="0" smtClean="0">
                <a:latin typeface="Tw Cen MT"/>
                <a:cs typeface="Tw Cen MT"/>
              </a:rPr>
              <a:t>from 15 exemplary buildings and 176 models</a:t>
            </a:r>
          </a:p>
          <a:p>
            <a:r>
              <a:rPr lang="en-US" sz="2000" b="1" dirty="0" smtClean="0">
                <a:latin typeface="Tw Cen MT"/>
                <a:cs typeface="Tw Cen MT"/>
              </a:rPr>
              <a:t> across 4 climate zones</a:t>
            </a:r>
            <a:endParaRPr lang="en-US" sz="2000" b="1" dirty="0" smtClean="0">
              <a:latin typeface="Tw Cen MT"/>
              <a:cs typeface="Tw Cen MT"/>
            </a:endParaRPr>
          </a:p>
        </p:txBody>
      </p:sp>
    </p:spTree>
    <p:extLst>
      <p:ext uri="{BB962C8B-B14F-4D97-AF65-F5344CB8AC3E}">
        <p14:creationId xmlns:p14="http://schemas.microsoft.com/office/powerpoint/2010/main" val="3925788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21647" y="5575492"/>
            <a:ext cx="7646254" cy="952500"/>
          </a:xfrm>
          <a:prstGeom prst="rect">
            <a:avLst/>
          </a:prstGeom>
        </p:spPr>
        <p:txBody>
          <a:bodyPr vert="horz" lIns="91440" tIns="45720" rIns="91440" bIns="45720" rtlCol="0" anchor="ctr">
            <a:noAutofit/>
          </a:bodyPr>
          <a:lstStyle>
            <a:lvl1pPr algn="ctr" defTabSz="914391" rtl="0" eaLnBrk="1" latinLnBrk="0" hangingPunct="1">
              <a:spcBef>
                <a:spcPct val="0"/>
              </a:spcBef>
              <a:buNone/>
              <a:defRPr sz="4400" kern="1200">
                <a:solidFill>
                  <a:schemeClr val="tx1"/>
                </a:solidFill>
                <a:latin typeface="+mj-lt"/>
                <a:ea typeface="+mj-ea"/>
                <a:cs typeface="+mj-cs"/>
              </a:defRPr>
            </a:lvl1pPr>
          </a:lstStyle>
          <a:p>
            <a:pPr marL="514350" indent="-514350" algn="l"/>
            <a:endParaRPr lang="en-US" sz="2400" dirty="0"/>
          </a:p>
        </p:txBody>
      </p:sp>
      <p:pic>
        <p:nvPicPr>
          <p:cNvPr id="14" name="Picture 13" descr="C:\Users\BRavache\OneDrive\LBL Work\Best Practice Guide\Pictures\India trip for BPG June 2103\Delhi\DA\DSC_0784.JPG"/>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3000"/>
                    </a14:imgEffect>
                  </a14:imgLayer>
                </a14:imgProps>
              </a:ext>
              <a:ext uri="{28A0092B-C50C-407E-A947-70E740481C1C}">
                <a14:useLocalDpi xmlns:a14="http://schemas.microsoft.com/office/drawing/2010/main"/>
              </a:ext>
            </a:extLst>
          </a:blip>
          <a:srcRect/>
          <a:stretch>
            <a:fillRect/>
          </a:stretch>
        </p:blipFill>
        <p:spPr bwMode="auto">
          <a:xfrm>
            <a:off x="276546" y="1299994"/>
            <a:ext cx="1689279" cy="2535514"/>
          </a:xfrm>
          <a:prstGeom prst="rect">
            <a:avLst/>
          </a:prstGeom>
          <a:noFill/>
          <a:ln>
            <a:solidFill>
              <a:schemeClr val="tx1"/>
            </a:solidFill>
          </a:ln>
        </p:spPr>
      </p:pic>
      <p:pic>
        <p:nvPicPr>
          <p:cNvPr id="15" name="Picture 14" descr="C:\Users\BRavache\OneDrive\LBL Work\Best Practice Guide\Pictures\India trip for BPG June 2103\Pune\SuzlonOneEarth\suzlon office space.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5000"/>
                    </a14:imgEffect>
                  </a14:imgLayer>
                </a14:imgProps>
              </a:ext>
              <a:ext uri="{28A0092B-C50C-407E-A947-70E740481C1C}">
                <a14:useLocalDpi xmlns:a14="http://schemas.microsoft.com/office/drawing/2010/main"/>
              </a:ext>
            </a:extLst>
          </a:blip>
          <a:srcRect/>
          <a:stretch>
            <a:fillRect/>
          </a:stretch>
        </p:blipFill>
        <p:spPr bwMode="auto">
          <a:xfrm>
            <a:off x="4150994" y="129174"/>
            <a:ext cx="4907075" cy="2438577"/>
          </a:xfrm>
          <a:prstGeom prst="rect">
            <a:avLst/>
          </a:prstGeom>
          <a:noFill/>
          <a:ln>
            <a:solidFill>
              <a:schemeClr val="tx1"/>
            </a:solidFill>
          </a:ln>
        </p:spPr>
      </p:pic>
      <p:pic>
        <p:nvPicPr>
          <p:cNvPr id="18" name="Picture 1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2267030" y="129175"/>
            <a:ext cx="1733546" cy="1120505"/>
          </a:xfrm>
          <a:prstGeom prst="rect">
            <a:avLst/>
          </a:prstGeom>
          <a:noFill/>
          <a:ln>
            <a:solidFill>
              <a:schemeClr val="tx1"/>
            </a:solidFill>
          </a:ln>
        </p:spPr>
      </p:pic>
      <p:sp>
        <p:nvSpPr>
          <p:cNvPr id="20" name="Title 1"/>
          <p:cNvSpPr txBox="1">
            <a:spLocks/>
          </p:cNvSpPr>
          <p:nvPr/>
        </p:nvSpPr>
        <p:spPr>
          <a:xfrm rot="16200000">
            <a:off x="-2692609" y="2289512"/>
            <a:ext cx="5832648" cy="952500"/>
          </a:xfrm>
          <a:prstGeom prst="rect">
            <a:avLst/>
          </a:prstGeom>
        </p:spPr>
        <p:txBody>
          <a:bodyPr vert="horz" lIns="91440" tIns="45720" rIns="91440" bIns="45720" rtlCol="0" anchor="ctr">
            <a:normAutofit/>
          </a:bodyPr>
          <a:lstStyle>
            <a:lvl1pPr algn="ctr" defTabSz="914391" rtl="0" eaLnBrk="1" latinLnBrk="0" hangingPunct="1">
              <a:spcBef>
                <a:spcPct val="0"/>
              </a:spcBef>
              <a:buNone/>
              <a:defRPr sz="4400" kern="1200">
                <a:solidFill>
                  <a:schemeClr val="tx1"/>
                </a:solidFill>
                <a:latin typeface="+mj-lt"/>
                <a:ea typeface="+mj-ea"/>
                <a:cs typeface="+mj-cs"/>
              </a:defRPr>
            </a:lvl1pPr>
          </a:lstStyle>
          <a:p>
            <a:pPr marL="514350" indent="-514350" algn="l"/>
            <a:r>
              <a:rPr lang="en-US" sz="3200" b="1" dirty="0" smtClean="0">
                <a:solidFill>
                  <a:schemeClr val="bg1">
                    <a:lumMod val="65000"/>
                  </a:schemeClr>
                </a:solidFill>
              </a:rPr>
              <a:t>How?</a:t>
            </a:r>
            <a:endParaRPr lang="en-US" sz="3200" b="1" dirty="0">
              <a:solidFill>
                <a:schemeClr val="bg1">
                  <a:lumMod val="65000"/>
                </a:schemeClr>
              </a:solidFill>
            </a:endParaRPr>
          </a:p>
        </p:txBody>
      </p:sp>
      <p:sp>
        <p:nvSpPr>
          <p:cNvPr id="21" name="Rectangle 20"/>
          <p:cNvSpPr/>
          <p:nvPr/>
        </p:nvSpPr>
        <p:spPr>
          <a:xfrm>
            <a:off x="1451806" y="5175382"/>
            <a:ext cx="9010890" cy="400110"/>
          </a:xfrm>
          <a:prstGeom prst="rect">
            <a:avLst/>
          </a:prstGeom>
        </p:spPr>
        <p:txBody>
          <a:bodyPr wrap="square">
            <a:spAutoFit/>
          </a:bodyPr>
          <a:lstStyle/>
          <a:p>
            <a:r>
              <a:rPr lang="en-US" sz="2000" b="1" dirty="0" smtClean="0">
                <a:latin typeface="Tw Cen MT"/>
                <a:cs typeface="Tw Cen MT"/>
              </a:rPr>
              <a:t>Decarbonize:</a:t>
            </a:r>
            <a:r>
              <a:rPr lang="en-US" sz="2000" dirty="0" smtClean="0">
                <a:latin typeface="Tw Cen MT"/>
                <a:cs typeface="Tw Cen MT"/>
              </a:rPr>
              <a:t> Envelope</a:t>
            </a:r>
            <a:r>
              <a:rPr lang="en-US" sz="2000" dirty="0" smtClean="0">
                <a:latin typeface="Tw Cen MT"/>
                <a:cs typeface="Tw Cen MT"/>
                <a:sym typeface="Wingdings"/>
              </a:rPr>
              <a:t></a:t>
            </a:r>
            <a:r>
              <a:rPr lang="en-US" sz="2000" dirty="0" smtClean="0">
                <a:latin typeface="Tw Cen MT"/>
                <a:cs typeface="Tw Cen MT"/>
              </a:rPr>
              <a:t> Plugs +Lighting </a:t>
            </a:r>
            <a:r>
              <a:rPr lang="en-US" sz="2000" dirty="0" smtClean="0">
                <a:latin typeface="Tw Cen MT"/>
                <a:cs typeface="Tw Cen MT"/>
                <a:sym typeface="Wingdings"/>
              </a:rPr>
              <a:t> Air conditioning</a:t>
            </a:r>
            <a:endParaRPr lang="en-US" sz="2000" dirty="0" smtClean="0">
              <a:latin typeface="Tw Cen MT"/>
              <a:cs typeface="Tw Cen MT"/>
            </a:endParaRPr>
          </a:p>
        </p:txBody>
      </p:sp>
      <p:pic>
        <p:nvPicPr>
          <p:cNvPr id="22" name="Picture 21" descr="C:\Users\Baptiste\Dropbox\LBL Work\Best Practice India\Case Studies\Agilent Technologies\IMG_5007.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rot="5400000">
            <a:off x="6030789" y="3446641"/>
            <a:ext cx="1289542" cy="791597"/>
          </a:xfrm>
          <a:prstGeom prst="rect">
            <a:avLst/>
          </a:prstGeom>
          <a:noFill/>
          <a:ln>
            <a:solidFill>
              <a:schemeClr val="tx1"/>
            </a:solidFill>
          </a:ln>
        </p:spPr>
      </p:pic>
      <p:sp>
        <p:nvSpPr>
          <p:cNvPr id="23" name="Rectangle 22"/>
          <p:cNvSpPr/>
          <p:nvPr/>
        </p:nvSpPr>
        <p:spPr>
          <a:xfrm>
            <a:off x="206088" y="3795657"/>
            <a:ext cx="1957133" cy="246221"/>
          </a:xfrm>
          <a:prstGeom prst="rect">
            <a:avLst/>
          </a:prstGeom>
        </p:spPr>
        <p:txBody>
          <a:bodyPr wrap="square">
            <a:spAutoFit/>
          </a:bodyPr>
          <a:lstStyle/>
          <a:p>
            <a:r>
              <a:rPr lang="en-US" sz="1000" dirty="0" smtClean="0">
                <a:latin typeface="Tw Cen MT"/>
                <a:cs typeface="Tw Cen MT"/>
              </a:rPr>
              <a:t>A study in contrasts, Delhi</a:t>
            </a:r>
          </a:p>
        </p:txBody>
      </p:sp>
      <p:sp>
        <p:nvSpPr>
          <p:cNvPr id="24" name="Rectangle 23"/>
          <p:cNvSpPr/>
          <p:nvPr/>
        </p:nvSpPr>
        <p:spPr>
          <a:xfrm>
            <a:off x="2163321" y="2625037"/>
            <a:ext cx="1918535" cy="553998"/>
          </a:xfrm>
          <a:prstGeom prst="rect">
            <a:avLst/>
          </a:prstGeom>
        </p:spPr>
        <p:txBody>
          <a:bodyPr wrap="square">
            <a:spAutoFit/>
          </a:bodyPr>
          <a:lstStyle/>
          <a:p>
            <a:r>
              <a:rPr lang="en-US" sz="1000" dirty="0" smtClean="0">
                <a:latin typeface="Tw Cen MT"/>
                <a:cs typeface="Tw Cen MT"/>
              </a:rPr>
              <a:t>1a. Window and shading design, Hyderabad ; </a:t>
            </a:r>
            <a:r>
              <a:rPr lang="en-US" sz="1000" dirty="0" smtClean="0">
                <a:latin typeface="Tw Cen MT"/>
                <a:cs typeface="Tw Cen MT"/>
              </a:rPr>
              <a:t>1</a:t>
            </a:r>
            <a:r>
              <a:rPr lang="en-US" sz="1000" dirty="0">
                <a:latin typeface="Tw Cen MT"/>
                <a:cs typeface="Tw Cen MT"/>
              </a:rPr>
              <a:t>b</a:t>
            </a:r>
            <a:r>
              <a:rPr lang="en-US" sz="1000" dirty="0" smtClean="0">
                <a:latin typeface="Tw Cen MT"/>
                <a:cs typeface="Tw Cen MT"/>
              </a:rPr>
              <a:t>. Vegetated roof, Mumbai</a:t>
            </a:r>
          </a:p>
        </p:txBody>
      </p:sp>
      <p:sp>
        <p:nvSpPr>
          <p:cNvPr id="26" name="Rectangle 25"/>
          <p:cNvSpPr/>
          <p:nvPr/>
        </p:nvSpPr>
        <p:spPr>
          <a:xfrm>
            <a:off x="4150994" y="2567751"/>
            <a:ext cx="4993006" cy="246221"/>
          </a:xfrm>
          <a:prstGeom prst="rect">
            <a:avLst/>
          </a:prstGeom>
        </p:spPr>
        <p:txBody>
          <a:bodyPr wrap="square">
            <a:spAutoFit/>
          </a:bodyPr>
          <a:lstStyle/>
          <a:p>
            <a:r>
              <a:rPr lang="en-US" sz="1000" dirty="0" smtClean="0">
                <a:latin typeface="Tw Cen MT"/>
                <a:cs typeface="Tw Cen MT"/>
              </a:rPr>
              <a:t>2</a:t>
            </a:r>
            <a:r>
              <a:rPr lang="en-US" sz="1000" dirty="0" smtClean="0">
                <a:latin typeface="Tw Cen MT"/>
                <a:cs typeface="Tw Cen MT"/>
              </a:rPr>
              <a:t>. </a:t>
            </a:r>
            <a:r>
              <a:rPr lang="en-US" sz="1000" dirty="0" smtClean="0">
                <a:latin typeface="Tw Cen MT"/>
                <a:cs typeface="Tw Cen MT"/>
              </a:rPr>
              <a:t>Glare-free </a:t>
            </a:r>
            <a:r>
              <a:rPr lang="en-US" sz="1000" dirty="0" err="1" smtClean="0">
                <a:latin typeface="Tw Cen MT"/>
                <a:cs typeface="Tw Cen MT"/>
              </a:rPr>
              <a:t>daylighting</a:t>
            </a:r>
            <a:r>
              <a:rPr lang="en-US" sz="1000" dirty="0" smtClean="0">
                <a:latin typeface="Tw Cen MT"/>
                <a:cs typeface="Tw Cen MT"/>
              </a:rPr>
              <a:t> and narrow </a:t>
            </a:r>
            <a:r>
              <a:rPr lang="en-US" sz="1000" dirty="0" err="1" smtClean="0">
                <a:latin typeface="Tw Cen MT"/>
                <a:cs typeface="Tw Cen MT"/>
              </a:rPr>
              <a:t>floorplates</a:t>
            </a:r>
            <a:r>
              <a:rPr lang="en-US" sz="1000" dirty="0" smtClean="0">
                <a:latin typeface="Tw Cen MT"/>
                <a:cs typeface="Tw Cen MT"/>
              </a:rPr>
              <a:t>, with reduced artificial lighting, </a:t>
            </a:r>
            <a:r>
              <a:rPr lang="en-US" sz="1000" dirty="0" smtClean="0">
                <a:latin typeface="Tw Cen MT"/>
                <a:cs typeface="Tw Cen MT"/>
              </a:rPr>
              <a:t>Pune</a:t>
            </a:r>
          </a:p>
        </p:txBody>
      </p:sp>
      <p:pic>
        <p:nvPicPr>
          <p:cNvPr id="27" name="Picture 26" descr="DSC_0127.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267030" y="1444832"/>
            <a:ext cx="1618019" cy="1180006"/>
          </a:xfrm>
          <a:prstGeom prst="rect">
            <a:avLst/>
          </a:prstGeom>
          <a:ln>
            <a:solidFill>
              <a:schemeClr val="tx1"/>
            </a:solidFill>
          </a:ln>
        </p:spPr>
      </p:pic>
      <p:sp>
        <p:nvSpPr>
          <p:cNvPr id="28" name="Rectangle 27"/>
          <p:cNvSpPr/>
          <p:nvPr/>
        </p:nvSpPr>
        <p:spPr>
          <a:xfrm>
            <a:off x="4150994" y="4552894"/>
            <a:ext cx="2014150" cy="400110"/>
          </a:xfrm>
          <a:prstGeom prst="rect">
            <a:avLst/>
          </a:prstGeom>
        </p:spPr>
        <p:txBody>
          <a:bodyPr wrap="square">
            <a:spAutoFit/>
          </a:bodyPr>
          <a:lstStyle/>
          <a:p>
            <a:r>
              <a:rPr lang="en-US" sz="1000" dirty="0" smtClean="0">
                <a:latin typeface="Tw Cen MT"/>
                <a:cs typeface="Tw Cen MT"/>
              </a:rPr>
              <a:t>3b. Chilled beans and ceiling fans for low energy cooling,  Bengaluru</a:t>
            </a:r>
            <a:endParaRPr lang="en-US" sz="1000" dirty="0" smtClean="0"/>
          </a:p>
        </p:txBody>
      </p:sp>
      <p:sp>
        <p:nvSpPr>
          <p:cNvPr id="29" name="Rectangle 28"/>
          <p:cNvSpPr/>
          <p:nvPr/>
        </p:nvSpPr>
        <p:spPr>
          <a:xfrm>
            <a:off x="4479667" y="2719001"/>
            <a:ext cx="184666" cy="276999"/>
          </a:xfrm>
          <a:prstGeom prst="rect">
            <a:avLst/>
          </a:prstGeom>
        </p:spPr>
        <p:txBody>
          <a:bodyPr wrap="none">
            <a:spAutoFit/>
          </a:bodyPr>
          <a:lstStyle/>
          <a:p>
            <a:r>
              <a:rPr lang="en-US" baseline="30000" dirty="0"/>
              <a:t> </a:t>
            </a:r>
            <a:endParaRPr lang="en-US" dirty="0"/>
          </a:p>
        </p:txBody>
      </p:sp>
      <p:sp>
        <p:nvSpPr>
          <p:cNvPr id="30" name="Rectangle 29"/>
          <p:cNvSpPr/>
          <p:nvPr/>
        </p:nvSpPr>
        <p:spPr>
          <a:xfrm>
            <a:off x="6259443" y="4487210"/>
            <a:ext cx="997656" cy="553998"/>
          </a:xfrm>
          <a:prstGeom prst="rect">
            <a:avLst/>
          </a:prstGeom>
        </p:spPr>
        <p:txBody>
          <a:bodyPr wrap="square">
            <a:spAutoFit/>
          </a:bodyPr>
          <a:lstStyle/>
          <a:p>
            <a:r>
              <a:rPr lang="en-US" sz="1000" dirty="0" smtClean="0">
                <a:latin typeface="Tw Cen MT"/>
                <a:cs typeface="Tw Cen MT"/>
              </a:rPr>
              <a:t>3c. </a:t>
            </a:r>
            <a:r>
              <a:rPr lang="en-US" sz="1000" dirty="0" err="1" smtClean="0">
                <a:latin typeface="Tw Cen MT"/>
                <a:cs typeface="Tw Cen MT"/>
              </a:rPr>
              <a:t>Underfloor</a:t>
            </a:r>
            <a:r>
              <a:rPr lang="en-US" sz="1000" dirty="0">
                <a:latin typeface="Tw Cen MT"/>
                <a:cs typeface="Tw Cen MT"/>
              </a:rPr>
              <a:t> </a:t>
            </a:r>
            <a:r>
              <a:rPr lang="en-US" sz="1000" dirty="0" smtClean="0">
                <a:latin typeface="Tw Cen MT"/>
                <a:cs typeface="Tw Cen MT"/>
              </a:rPr>
              <a:t>air distribution, </a:t>
            </a:r>
            <a:r>
              <a:rPr lang="en-US" sz="1000" dirty="0" smtClean="0">
                <a:latin typeface="Tw Cen MT"/>
                <a:cs typeface="Tw Cen MT"/>
              </a:rPr>
              <a:t>Gurgaon</a:t>
            </a:r>
            <a:endParaRPr lang="en-US" sz="1000" dirty="0" smtClean="0"/>
          </a:p>
        </p:txBody>
      </p:sp>
      <p:pic>
        <p:nvPicPr>
          <p:cNvPr id="32" name="Picture 31" descr="Screen Shot 2019-07-14 at 11.45.31 PM.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267031" y="3218555"/>
            <a:ext cx="1733546" cy="1334339"/>
          </a:xfrm>
          <a:prstGeom prst="rect">
            <a:avLst/>
          </a:prstGeom>
          <a:ln>
            <a:solidFill>
              <a:schemeClr val="tx1"/>
            </a:solidFill>
          </a:ln>
        </p:spPr>
      </p:pic>
      <p:pic>
        <p:nvPicPr>
          <p:cNvPr id="33" name="Picture 32" descr="Screen Shot 2019-07-14 at 11.44.38 PM.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185979" y="3164780"/>
            <a:ext cx="1810781" cy="1322430"/>
          </a:xfrm>
          <a:prstGeom prst="rect">
            <a:avLst/>
          </a:prstGeom>
          <a:ln>
            <a:solidFill>
              <a:schemeClr val="tx1"/>
            </a:solidFill>
          </a:ln>
        </p:spPr>
      </p:pic>
      <p:pic>
        <p:nvPicPr>
          <p:cNvPr id="34" name="Picture 33" descr="Screen Shot 2019-07-14 at 11.37.37 PM.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150994" y="3197668"/>
            <a:ext cx="2014150" cy="1350502"/>
          </a:xfrm>
          <a:prstGeom prst="rect">
            <a:avLst/>
          </a:prstGeom>
          <a:ln>
            <a:solidFill>
              <a:schemeClr val="tx1"/>
            </a:solidFill>
          </a:ln>
        </p:spPr>
      </p:pic>
      <p:sp>
        <p:nvSpPr>
          <p:cNvPr id="35" name="Rectangle 34"/>
          <p:cNvSpPr/>
          <p:nvPr/>
        </p:nvSpPr>
        <p:spPr>
          <a:xfrm>
            <a:off x="2244728" y="4569551"/>
            <a:ext cx="1812033" cy="400110"/>
          </a:xfrm>
          <a:prstGeom prst="rect">
            <a:avLst/>
          </a:prstGeom>
        </p:spPr>
        <p:txBody>
          <a:bodyPr wrap="square">
            <a:spAutoFit/>
          </a:bodyPr>
          <a:lstStyle/>
          <a:p>
            <a:r>
              <a:rPr lang="en-US" sz="1000" dirty="0" smtClean="0">
                <a:latin typeface="Tw Cen MT"/>
                <a:cs typeface="Tw Cen MT"/>
              </a:rPr>
              <a:t>3a. Radiant slab cooling,  Hyderabad</a:t>
            </a:r>
            <a:endParaRPr lang="en-US" sz="1000" dirty="0" smtClean="0"/>
          </a:p>
        </p:txBody>
      </p:sp>
      <p:sp>
        <p:nvSpPr>
          <p:cNvPr id="36" name="Rectangle 35"/>
          <p:cNvSpPr/>
          <p:nvPr/>
        </p:nvSpPr>
        <p:spPr>
          <a:xfrm>
            <a:off x="7257099" y="4456303"/>
            <a:ext cx="1886901" cy="400110"/>
          </a:xfrm>
          <a:prstGeom prst="rect">
            <a:avLst/>
          </a:prstGeom>
        </p:spPr>
        <p:txBody>
          <a:bodyPr wrap="square">
            <a:spAutoFit/>
          </a:bodyPr>
          <a:lstStyle/>
          <a:p>
            <a:r>
              <a:rPr lang="en-US" sz="1000" dirty="0" smtClean="0">
                <a:latin typeface="Tw Cen MT"/>
                <a:cs typeface="Tw Cen MT"/>
              </a:rPr>
              <a:t>3d. Thermal storage and district energy system, Mumbai </a:t>
            </a:r>
            <a:endParaRPr lang="en-US" sz="1000" dirty="0" smtClean="0"/>
          </a:p>
        </p:txBody>
      </p:sp>
    </p:spTree>
    <p:extLst>
      <p:ext uri="{BB962C8B-B14F-4D97-AF65-F5344CB8AC3E}">
        <p14:creationId xmlns:p14="http://schemas.microsoft.com/office/powerpoint/2010/main" val="10282880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F261C0-723C-4162-ADEB-3B5E8A41E497}" type="slidenum">
              <a:rPr lang="en-IN" smtClean="0"/>
              <a:t>14</a:t>
            </a:fld>
            <a:endParaRPr lang="en-IN" dirty="0"/>
          </a:p>
        </p:txBody>
      </p:sp>
      <p:sp>
        <p:nvSpPr>
          <p:cNvPr id="22" name="Left Brace 21"/>
          <p:cNvSpPr/>
          <p:nvPr/>
        </p:nvSpPr>
        <p:spPr>
          <a:xfrm rot="16200000">
            <a:off x="4584007" y="-996210"/>
            <a:ext cx="297554" cy="920089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 name="Picture 1" descr="Screen Shot 2018-12-12 at 1.30.25 A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90676" y="3820495"/>
            <a:ext cx="5149924" cy="917107"/>
          </a:xfrm>
          <a:prstGeom prst="rect">
            <a:avLst/>
          </a:prstGeom>
        </p:spPr>
      </p:pic>
      <p:pic>
        <p:nvPicPr>
          <p:cNvPr id="28" name="Picture 27" descr="Screen Shot 2018-12-12 at 1.26.32 AM.png"/>
          <p:cNvPicPr>
            <a:picLocks noChangeAspect="1"/>
          </p:cNvPicPr>
          <p:nvPr/>
        </p:nvPicPr>
        <p:blipFill rotWithShape="1">
          <a:blip r:embed="rId3" cstate="screen">
            <a:extLst>
              <a:ext uri="{28A0092B-C50C-407E-A947-70E740481C1C}">
                <a14:useLocalDpi xmlns:a14="http://schemas.microsoft.com/office/drawing/2010/main"/>
              </a:ext>
            </a:extLst>
          </a:blip>
          <a:srcRect t="-767"/>
          <a:stretch/>
        </p:blipFill>
        <p:spPr>
          <a:xfrm>
            <a:off x="1971040" y="345440"/>
            <a:ext cx="5524055" cy="3236317"/>
          </a:xfrm>
          <a:prstGeom prst="rect">
            <a:avLst/>
          </a:prstGeom>
        </p:spPr>
      </p:pic>
      <p:sp>
        <p:nvSpPr>
          <p:cNvPr id="32" name="Title 1"/>
          <p:cNvSpPr txBox="1">
            <a:spLocks/>
          </p:cNvSpPr>
          <p:nvPr/>
        </p:nvSpPr>
        <p:spPr>
          <a:xfrm rot="16200000">
            <a:off x="-2692609" y="2289512"/>
            <a:ext cx="5832648" cy="952500"/>
          </a:xfrm>
          <a:prstGeom prst="rect">
            <a:avLst/>
          </a:prstGeom>
        </p:spPr>
        <p:txBody>
          <a:bodyPr vert="horz" lIns="91440" tIns="45720" rIns="91440" bIns="45720" rtlCol="0" anchor="ctr">
            <a:normAutofit/>
          </a:bodyPr>
          <a:lstStyle>
            <a:lvl1pPr algn="ctr" defTabSz="914391" rtl="0" eaLnBrk="1" latinLnBrk="0" hangingPunct="1">
              <a:spcBef>
                <a:spcPct val="0"/>
              </a:spcBef>
              <a:buNone/>
              <a:defRPr sz="4400" kern="1200">
                <a:solidFill>
                  <a:schemeClr val="tx1"/>
                </a:solidFill>
                <a:latin typeface="+mj-lt"/>
                <a:ea typeface="+mj-ea"/>
                <a:cs typeface="+mj-cs"/>
              </a:defRPr>
            </a:lvl1pPr>
          </a:lstStyle>
          <a:p>
            <a:pPr marL="514350" indent="-514350" algn="l"/>
            <a:r>
              <a:rPr lang="en-US" sz="3200" b="1" dirty="0" smtClean="0">
                <a:solidFill>
                  <a:schemeClr val="bg1">
                    <a:lumMod val="65000"/>
                  </a:schemeClr>
                </a:solidFill>
              </a:rPr>
              <a:t>How?</a:t>
            </a:r>
            <a:endParaRPr lang="en-US" sz="3200" b="1" dirty="0">
              <a:solidFill>
                <a:schemeClr val="bg1">
                  <a:lumMod val="65000"/>
                </a:schemeClr>
              </a:solidFill>
            </a:endParaRPr>
          </a:p>
        </p:txBody>
      </p:sp>
      <p:sp>
        <p:nvSpPr>
          <p:cNvPr id="33" name="TextBox 32"/>
          <p:cNvSpPr txBox="1"/>
          <p:nvPr/>
        </p:nvSpPr>
        <p:spPr>
          <a:xfrm>
            <a:off x="142240" y="4874510"/>
            <a:ext cx="9144000" cy="461665"/>
          </a:xfrm>
          <a:prstGeom prst="rect">
            <a:avLst/>
          </a:prstGeom>
          <a:noFill/>
        </p:spPr>
        <p:txBody>
          <a:bodyPr wrap="square" rtlCol="0">
            <a:spAutoFit/>
          </a:bodyPr>
          <a:lstStyle/>
          <a:p>
            <a:pPr algn="ctr"/>
            <a:r>
              <a:rPr lang="en-US" sz="2400" dirty="0" smtClean="0">
                <a:latin typeface="Tw Cen MT" charset="0"/>
                <a:ea typeface="Tw Cen MT" charset="0"/>
                <a:cs typeface="Tw Cen MT" charset="0"/>
              </a:rPr>
              <a:t> </a:t>
            </a:r>
            <a:r>
              <a:rPr lang="en-US" sz="2000" b="1" dirty="0" smtClean="0">
                <a:latin typeface="Tw Cen MT" charset="0"/>
                <a:ea typeface="Tw Cen MT" charset="0"/>
                <a:cs typeface="Tw Cen MT" charset="0"/>
              </a:rPr>
              <a:t>Digitize: </a:t>
            </a:r>
            <a:r>
              <a:rPr lang="en-US" sz="2000" dirty="0" smtClean="0">
                <a:latin typeface="Tw Cen MT" charset="0"/>
                <a:ea typeface="Tw Cen MT" charset="0"/>
                <a:cs typeface="Tw Cen MT" charset="0"/>
              </a:rPr>
              <a:t>D</a:t>
            </a:r>
            <a:r>
              <a:rPr lang="en-US" sz="2000" dirty="0" smtClean="0">
                <a:latin typeface="Tw Cen MT" charset="0"/>
                <a:ea typeface="Tw Cen MT" charset="0"/>
                <a:cs typeface="Tw Cen MT" charset="0"/>
              </a:rPr>
              <a:t>ata</a:t>
            </a:r>
            <a:r>
              <a:rPr lang="en-US" sz="2000" dirty="0" smtClean="0">
                <a:latin typeface="Tw Cen MT" charset="0"/>
                <a:ea typeface="Tw Cen MT" charset="0"/>
                <a:cs typeface="Tw Cen MT" charset="0"/>
              </a:rPr>
              <a:t>-driven insights </a:t>
            </a:r>
            <a:r>
              <a:rPr lang="en-US" sz="2000" dirty="0" smtClean="0">
                <a:latin typeface="Tw Cen MT" charset="0"/>
                <a:ea typeface="Tw Cen MT" charset="0"/>
                <a:cs typeface="Tw Cen MT" charset="0"/>
              </a:rPr>
              <a:t>through </a:t>
            </a:r>
            <a:r>
              <a:rPr lang="en-US" sz="2000" dirty="0" smtClean="0">
                <a:latin typeface="Tw Cen MT" charset="0"/>
                <a:ea typeface="Tw Cen MT" charset="0"/>
                <a:cs typeface="Tw Cen MT" charset="0"/>
              </a:rPr>
              <a:t>energy </a:t>
            </a:r>
            <a:r>
              <a:rPr lang="en-US" sz="2000" dirty="0" smtClean="0">
                <a:latin typeface="Tw Cen MT" charset="0"/>
                <a:ea typeface="Tw Cen MT" charset="0"/>
                <a:cs typeface="Tw Cen MT" charset="0"/>
              </a:rPr>
              <a:t>management and information systems </a:t>
            </a:r>
            <a:endParaRPr lang="en-US" sz="2000" dirty="0" smtClean="0">
              <a:latin typeface="Tw Cen MT" charset="0"/>
              <a:ea typeface="Tw Cen MT" charset="0"/>
              <a:cs typeface="Tw Cen MT" charset="0"/>
            </a:endParaRPr>
          </a:p>
        </p:txBody>
      </p:sp>
    </p:spTree>
    <p:extLst>
      <p:ext uri="{BB962C8B-B14F-4D97-AF65-F5344CB8AC3E}">
        <p14:creationId xmlns:p14="http://schemas.microsoft.com/office/powerpoint/2010/main" val="7247011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32240" y="5305772"/>
            <a:ext cx="2133600" cy="304271"/>
          </a:xfrm>
        </p:spPr>
        <p:txBody>
          <a:bodyPr/>
          <a:lstStyle/>
          <a:p>
            <a:fld id="{D7F261C0-723C-4162-ADEB-3B5E8A41E497}" type="slidenum">
              <a:rPr lang="en-IN" smtClean="0"/>
              <a:t>15</a:t>
            </a:fld>
            <a:endParaRPr lang="en-IN" dirty="0"/>
          </a:p>
        </p:txBody>
      </p:sp>
      <p:sp>
        <p:nvSpPr>
          <p:cNvPr id="43" name="Rectangle 42"/>
          <p:cNvSpPr/>
          <p:nvPr/>
        </p:nvSpPr>
        <p:spPr>
          <a:xfrm>
            <a:off x="574408" y="5105717"/>
            <a:ext cx="8864232" cy="384721"/>
          </a:xfrm>
          <a:prstGeom prst="rect">
            <a:avLst/>
          </a:prstGeom>
        </p:spPr>
        <p:txBody>
          <a:bodyPr wrap="square">
            <a:spAutoFit/>
          </a:bodyPr>
          <a:lstStyle/>
          <a:p>
            <a:r>
              <a:rPr lang="en-US" sz="1900" b="1" dirty="0" smtClean="0">
                <a:solidFill>
                  <a:srgbClr val="000000"/>
                </a:solidFill>
                <a:latin typeface="Tw Cen MT" charset="0"/>
                <a:ea typeface="Tw Cen MT" charset="0"/>
                <a:cs typeface="Tw Cen MT" charset="0"/>
              </a:rPr>
              <a:t>Democratize: </a:t>
            </a:r>
            <a:r>
              <a:rPr lang="en-US" sz="1900" dirty="0" smtClean="0">
                <a:solidFill>
                  <a:srgbClr val="000000"/>
                </a:solidFill>
                <a:latin typeface="Tw Cen MT" charset="0"/>
                <a:ea typeface="Tw Cen MT" charset="0"/>
                <a:cs typeface="Tw Cen MT" charset="0"/>
              </a:rPr>
              <a:t>Establish </a:t>
            </a:r>
            <a:r>
              <a:rPr lang="en-US" sz="1900" dirty="0" smtClean="0">
                <a:solidFill>
                  <a:srgbClr val="000000"/>
                </a:solidFill>
                <a:latin typeface="Tw Cen MT" charset="0"/>
                <a:ea typeface="Tw Cen MT" charset="0"/>
                <a:cs typeface="Tw Cen MT" charset="0"/>
              </a:rPr>
              <a:t>a </a:t>
            </a:r>
            <a:r>
              <a:rPr lang="en-US" sz="1900" dirty="0">
                <a:solidFill>
                  <a:srgbClr val="000000"/>
                </a:solidFill>
                <a:latin typeface="Tw Cen MT" charset="0"/>
                <a:ea typeface="Tw Cen MT" charset="0"/>
                <a:cs typeface="Tw Cen MT" charset="0"/>
              </a:rPr>
              <a:t>Triple Bottom Line Framework </a:t>
            </a:r>
            <a:r>
              <a:rPr lang="en-US" sz="1900" dirty="0" smtClean="0">
                <a:solidFill>
                  <a:srgbClr val="000000"/>
                </a:solidFill>
                <a:latin typeface="Tw Cen MT" charset="0"/>
                <a:ea typeface="Tw Cen MT" charset="0"/>
                <a:cs typeface="Tw Cen MT" charset="0"/>
              </a:rPr>
              <a:t>for </a:t>
            </a:r>
            <a:r>
              <a:rPr lang="en-US" sz="1900" dirty="0" smtClean="0">
                <a:solidFill>
                  <a:srgbClr val="000000"/>
                </a:solidFill>
                <a:latin typeface="Tw Cen MT" charset="0"/>
                <a:ea typeface="Tw Cen MT" charset="0"/>
                <a:cs typeface="Tw Cen MT" charset="0"/>
              </a:rPr>
              <a:t>Building Investment Decisions</a:t>
            </a:r>
            <a:endParaRPr lang="en-US" sz="1900" dirty="0">
              <a:solidFill>
                <a:srgbClr val="000000"/>
              </a:solidFill>
              <a:latin typeface="Tw Cen MT" charset="0"/>
              <a:ea typeface="Tw Cen MT" charset="0"/>
              <a:cs typeface="Tw Cen MT" charset="0"/>
            </a:endParaRPr>
          </a:p>
        </p:txBody>
      </p:sp>
      <p:grpSp>
        <p:nvGrpSpPr>
          <p:cNvPr id="2" name="Group 1"/>
          <p:cNvGrpSpPr/>
          <p:nvPr/>
        </p:nvGrpSpPr>
        <p:grpSpPr>
          <a:xfrm>
            <a:off x="2051790" y="561822"/>
            <a:ext cx="4908596" cy="4509627"/>
            <a:chOff x="3275856" y="185242"/>
            <a:chExt cx="6116131" cy="5408562"/>
          </a:xfrm>
        </p:grpSpPr>
        <p:grpSp>
          <p:nvGrpSpPr>
            <p:cNvPr id="32" name="Group 31"/>
            <p:cNvGrpSpPr/>
            <p:nvPr/>
          </p:nvGrpSpPr>
          <p:grpSpPr>
            <a:xfrm>
              <a:off x="3275856" y="185242"/>
              <a:ext cx="6116131" cy="4093952"/>
              <a:chOff x="3275856" y="185242"/>
              <a:chExt cx="6116131" cy="4093952"/>
            </a:xfrm>
          </p:grpSpPr>
          <p:sp>
            <p:nvSpPr>
              <p:cNvPr id="5" name="Triangle 4"/>
              <p:cNvSpPr/>
              <p:nvPr/>
            </p:nvSpPr>
            <p:spPr>
              <a:xfrm>
                <a:off x="3989459" y="185242"/>
                <a:ext cx="4697340" cy="4049431"/>
              </a:xfrm>
              <a:prstGeom prst="triangle">
                <a:avLst/>
              </a:prstGeom>
              <a:solidFill>
                <a:schemeClr val="accent5">
                  <a:lumMod val="7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021244" y="1153025"/>
                <a:ext cx="2633767" cy="346249"/>
              </a:xfrm>
              <a:prstGeom prst="rect">
                <a:avLst/>
              </a:prstGeom>
              <a:noFill/>
            </p:spPr>
            <p:txBody>
              <a:bodyPr wrap="square" rtlCol="0">
                <a:spAutoFit/>
              </a:bodyPr>
              <a:lstStyle/>
              <a:p>
                <a:pPr algn="ctr">
                  <a:lnSpc>
                    <a:spcPts val="1800"/>
                  </a:lnSpc>
                </a:pPr>
                <a:r>
                  <a:rPr lang="en-US" sz="2400" b="1" dirty="0">
                    <a:solidFill>
                      <a:srgbClr val="FFFF00"/>
                    </a:solidFill>
                    <a:latin typeface="Tw Cen MT" charset="0"/>
                    <a:ea typeface="Tw Cen MT" charset="0"/>
                    <a:cs typeface="Tw Cen MT" charset="0"/>
                  </a:rPr>
                  <a:t>S</a:t>
                </a:r>
                <a:r>
                  <a:rPr lang="en-US" sz="2400" b="1" dirty="0" smtClean="0">
                    <a:solidFill>
                      <a:srgbClr val="FFFF00"/>
                    </a:solidFill>
                    <a:latin typeface="Tw Cen MT" charset="0"/>
                    <a:ea typeface="Tw Cen MT" charset="0"/>
                    <a:cs typeface="Tw Cen MT" charset="0"/>
                  </a:rPr>
                  <a:t>chedule</a:t>
                </a:r>
                <a:endParaRPr lang="en-US" b="1" dirty="0">
                  <a:solidFill>
                    <a:srgbClr val="FFFF00"/>
                  </a:solidFill>
                </a:endParaRPr>
              </a:p>
            </p:txBody>
          </p:sp>
          <p:sp>
            <p:nvSpPr>
              <p:cNvPr id="29" name="TextBox 28"/>
              <p:cNvSpPr txBox="1"/>
              <p:nvPr/>
            </p:nvSpPr>
            <p:spPr>
              <a:xfrm>
                <a:off x="3275856" y="3927020"/>
                <a:ext cx="2633767" cy="346249"/>
              </a:xfrm>
              <a:prstGeom prst="rect">
                <a:avLst/>
              </a:prstGeom>
              <a:noFill/>
            </p:spPr>
            <p:txBody>
              <a:bodyPr wrap="square" rtlCol="0">
                <a:spAutoFit/>
              </a:bodyPr>
              <a:lstStyle/>
              <a:p>
                <a:pPr algn="ctr">
                  <a:lnSpc>
                    <a:spcPts val="1800"/>
                  </a:lnSpc>
                </a:pPr>
                <a:r>
                  <a:rPr lang="en-US" sz="2400" b="1" dirty="0" smtClean="0">
                    <a:solidFill>
                      <a:srgbClr val="FFFF00"/>
                    </a:solidFill>
                    <a:latin typeface="Tw Cen MT" charset="0"/>
                    <a:ea typeface="Tw Cen MT" charset="0"/>
                    <a:cs typeface="Tw Cen MT" charset="0"/>
                  </a:rPr>
                  <a:t>Scope</a:t>
                </a:r>
                <a:endParaRPr lang="en-US" b="1" dirty="0">
                  <a:solidFill>
                    <a:srgbClr val="FFFF00"/>
                  </a:solidFill>
                </a:endParaRPr>
              </a:p>
            </p:txBody>
          </p:sp>
          <p:sp>
            <p:nvSpPr>
              <p:cNvPr id="30" name="TextBox 29"/>
              <p:cNvSpPr txBox="1"/>
              <p:nvPr/>
            </p:nvSpPr>
            <p:spPr>
              <a:xfrm>
                <a:off x="6758220" y="3932945"/>
                <a:ext cx="2633767" cy="346249"/>
              </a:xfrm>
              <a:prstGeom prst="rect">
                <a:avLst/>
              </a:prstGeom>
              <a:noFill/>
            </p:spPr>
            <p:txBody>
              <a:bodyPr wrap="square" rtlCol="0">
                <a:spAutoFit/>
              </a:bodyPr>
              <a:lstStyle/>
              <a:p>
                <a:pPr algn="ctr">
                  <a:lnSpc>
                    <a:spcPts val="1800"/>
                  </a:lnSpc>
                </a:pPr>
                <a:r>
                  <a:rPr lang="en-US" sz="2400" b="1" dirty="0" smtClean="0">
                    <a:solidFill>
                      <a:srgbClr val="FFFF00"/>
                    </a:solidFill>
                    <a:latin typeface="Tw Cen MT" charset="0"/>
                    <a:ea typeface="Tw Cen MT" charset="0"/>
                    <a:cs typeface="Tw Cen MT" charset="0"/>
                  </a:rPr>
                  <a:t>Cost</a:t>
                </a:r>
                <a:endParaRPr lang="en-US" b="1" dirty="0">
                  <a:solidFill>
                    <a:srgbClr val="FFFF00"/>
                  </a:solidFill>
                </a:endParaRPr>
              </a:p>
            </p:txBody>
          </p:sp>
        </p:grpSp>
        <p:grpSp>
          <p:nvGrpSpPr>
            <p:cNvPr id="33" name="Group 32"/>
            <p:cNvGrpSpPr/>
            <p:nvPr/>
          </p:nvGrpSpPr>
          <p:grpSpPr>
            <a:xfrm>
              <a:off x="3467456" y="1544373"/>
              <a:ext cx="5575461" cy="4049431"/>
              <a:chOff x="3463848" y="1544373"/>
              <a:chExt cx="5575461" cy="4049431"/>
            </a:xfrm>
          </p:grpSpPr>
          <p:sp>
            <p:nvSpPr>
              <p:cNvPr id="24" name="Triangle 23"/>
              <p:cNvSpPr/>
              <p:nvPr/>
            </p:nvSpPr>
            <p:spPr>
              <a:xfrm rot="10800000">
                <a:off x="3989460" y="1544373"/>
                <a:ext cx="4697340" cy="4049431"/>
              </a:xfrm>
              <a:prstGeom prst="triangle">
                <a:avLst/>
              </a:prstGeom>
              <a:solidFill>
                <a:schemeClr val="accent6">
                  <a:lumMod val="75000"/>
                  <a:alpha val="66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463848" y="1601697"/>
                <a:ext cx="2633767" cy="792525"/>
              </a:xfrm>
              <a:prstGeom prst="rect">
                <a:avLst/>
              </a:prstGeom>
              <a:noFill/>
            </p:spPr>
            <p:txBody>
              <a:bodyPr wrap="square" rtlCol="0">
                <a:spAutoFit/>
              </a:bodyPr>
              <a:lstStyle/>
              <a:p>
                <a:pPr algn="ctr">
                  <a:lnSpc>
                    <a:spcPts val="1800"/>
                  </a:lnSpc>
                </a:pPr>
                <a:r>
                  <a:rPr lang="en-US" sz="2400" b="1" dirty="0" smtClean="0">
                    <a:solidFill>
                      <a:schemeClr val="bg1"/>
                    </a:solidFill>
                    <a:latin typeface="Tw Cen MT" charset="0"/>
                    <a:ea typeface="Tw Cen MT" charset="0"/>
                    <a:cs typeface="Tw Cen MT" charset="0"/>
                  </a:rPr>
                  <a:t>PROFIT</a:t>
                </a:r>
                <a:endParaRPr lang="en-US" sz="1600" b="1" dirty="0" smtClean="0">
                  <a:solidFill>
                    <a:schemeClr val="bg1"/>
                  </a:solidFill>
                  <a:latin typeface="Tw Cen MT" charset="0"/>
                  <a:ea typeface="Tw Cen MT" charset="0"/>
                  <a:cs typeface="Tw Cen MT" charset="0"/>
                </a:endParaRPr>
              </a:p>
              <a:p>
                <a:pPr algn="ctr">
                  <a:lnSpc>
                    <a:spcPts val="1800"/>
                  </a:lnSpc>
                </a:pPr>
                <a:r>
                  <a:rPr lang="en-US" b="1" dirty="0" smtClean="0">
                    <a:solidFill>
                      <a:srgbClr val="000000"/>
                    </a:solidFill>
                  </a:rPr>
                  <a:t>Financial </a:t>
                </a:r>
              </a:p>
              <a:p>
                <a:pPr algn="ctr">
                  <a:lnSpc>
                    <a:spcPts val="1800"/>
                  </a:lnSpc>
                </a:pPr>
                <a:r>
                  <a:rPr lang="en-US" b="1" dirty="0" smtClean="0">
                    <a:solidFill>
                      <a:srgbClr val="000000"/>
                    </a:solidFill>
                  </a:rPr>
                  <a:t>Capital </a:t>
                </a:r>
                <a:endParaRPr lang="en-US" b="1" dirty="0">
                  <a:solidFill>
                    <a:srgbClr val="000000"/>
                  </a:solidFill>
                </a:endParaRPr>
              </a:p>
            </p:txBody>
          </p:sp>
          <p:sp>
            <p:nvSpPr>
              <p:cNvPr id="26" name="TextBox 25"/>
              <p:cNvSpPr txBox="1"/>
              <p:nvPr/>
            </p:nvSpPr>
            <p:spPr>
              <a:xfrm>
                <a:off x="5197584" y="4301712"/>
                <a:ext cx="2281089" cy="792525"/>
              </a:xfrm>
              <a:prstGeom prst="rect">
                <a:avLst/>
              </a:prstGeom>
              <a:noFill/>
            </p:spPr>
            <p:txBody>
              <a:bodyPr wrap="square" rtlCol="0">
                <a:spAutoFit/>
              </a:bodyPr>
              <a:lstStyle/>
              <a:p>
                <a:pPr algn="ctr">
                  <a:lnSpc>
                    <a:spcPts val="1800"/>
                  </a:lnSpc>
                </a:pPr>
                <a:r>
                  <a:rPr lang="en-US" sz="2400" b="1" dirty="0" smtClean="0">
                    <a:solidFill>
                      <a:schemeClr val="bg1"/>
                    </a:solidFill>
                    <a:latin typeface="Tw Cen MT" charset="0"/>
                    <a:ea typeface="Tw Cen MT" charset="0"/>
                    <a:cs typeface="Tw Cen MT" charset="0"/>
                  </a:rPr>
                  <a:t>PEOPLE</a:t>
                </a:r>
                <a:endParaRPr lang="en-US" sz="2000" b="1" dirty="0">
                  <a:solidFill>
                    <a:schemeClr val="bg1"/>
                  </a:solidFill>
                  <a:latin typeface="Tw Cen MT" charset="0"/>
                  <a:ea typeface="Tw Cen MT" charset="0"/>
                  <a:cs typeface="Tw Cen MT" charset="0"/>
                </a:endParaRPr>
              </a:p>
              <a:p>
                <a:pPr algn="ctr">
                  <a:lnSpc>
                    <a:spcPts val="1800"/>
                  </a:lnSpc>
                </a:pPr>
                <a:r>
                  <a:rPr lang="en-US" b="1" dirty="0" smtClean="0">
                    <a:solidFill>
                      <a:srgbClr val="000000"/>
                    </a:solidFill>
                  </a:rPr>
                  <a:t>Human</a:t>
                </a:r>
                <a:endParaRPr lang="en-US" b="1" dirty="0">
                  <a:solidFill>
                    <a:srgbClr val="000000"/>
                  </a:solidFill>
                </a:endParaRPr>
              </a:p>
              <a:p>
                <a:pPr algn="ctr">
                  <a:lnSpc>
                    <a:spcPts val="1800"/>
                  </a:lnSpc>
                </a:pPr>
                <a:r>
                  <a:rPr lang="en-US" b="1" dirty="0">
                    <a:solidFill>
                      <a:srgbClr val="000000"/>
                    </a:solidFill>
                  </a:rPr>
                  <a:t>Capital </a:t>
                </a:r>
              </a:p>
            </p:txBody>
          </p:sp>
          <p:sp>
            <p:nvSpPr>
              <p:cNvPr id="27" name="TextBox 26"/>
              <p:cNvSpPr txBox="1"/>
              <p:nvPr/>
            </p:nvSpPr>
            <p:spPr>
              <a:xfrm>
                <a:off x="6758220" y="1601697"/>
                <a:ext cx="2281089" cy="792525"/>
              </a:xfrm>
              <a:prstGeom prst="rect">
                <a:avLst/>
              </a:prstGeom>
              <a:noFill/>
            </p:spPr>
            <p:txBody>
              <a:bodyPr wrap="square" rtlCol="0">
                <a:spAutoFit/>
              </a:bodyPr>
              <a:lstStyle/>
              <a:p>
                <a:pPr algn="ctr">
                  <a:lnSpc>
                    <a:spcPts val="1800"/>
                  </a:lnSpc>
                </a:pPr>
                <a:r>
                  <a:rPr lang="en-US" sz="2400" b="1" dirty="0" smtClean="0">
                    <a:solidFill>
                      <a:schemeClr val="bg1"/>
                    </a:solidFill>
                    <a:latin typeface="Tw Cen MT" charset="0"/>
                    <a:ea typeface="Tw Cen MT" charset="0"/>
                    <a:cs typeface="Tw Cen MT" charset="0"/>
                  </a:rPr>
                  <a:t>PLANET</a:t>
                </a:r>
                <a:endParaRPr lang="en-US" sz="2000" b="1" dirty="0">
                  <a:solidFill>
                    <a:schemeClr val="bg1"/>
                  </a:solidFill>
                  <a:latin typeface="Tw Cen MT" charset="0"/>
                  <a:ea typeface="Tw Cen MT" charset="0"/>
                  <a:cs typeface="Tw Cen MT" charset="0"/>
                </a:endParaRPr>
              </a:p>
              <a:p>
                <a:pPr algn="ctr">
                  <a:lnSpc>
                    <a:spcPts val="1800"/>
                  </a:lnSpc>
                </a:pPr>
                <a:r>
                  <a:rPr lang="en-US" b="1" dirty="0" smtClean="0">
                    <a:solidFill>
                      <a:srgbClr val="000000"/>
                    </a:solidFill>
                  </a:rPr>
                  <a:t>Natural</a:t>
                </a:r>
                <a:endParaRPr lang="en-US" b="1" dirty="0">
                  <a:solidFill>
                    <a:srgbClr val="000000"/>
                  </a:solidFill>
                </a:endParaRPr>
              </a:p>
              <a:p>
                <a:pPr algn="ctr">
                  <a:lnSpc>
                    <a:spcPts val="1800"/>
                  </a:lnSpc>
                </a:pPr>
                <a:r>
                  <a:rPr lang="en-US" b="1" dirty="0">
                    <a:solidFill>
                      <a:srgbClr val="000000"/>
                    </a:solidFill>
                  </a:rPr>
                  <a:t>Capital </a:t>
                </a:r>
              </a:p>
            </p:txBody>
          </p:sp>
        </p:grpSp>
        <p:sp>
          <p:nvSpPr>
            <p:cNvPr id="31" name="TextBox 30"/>
            <p:cNvSpPr txBox="1"/>
            <p:nvPr/>
          </p:nvSpPr>
          <p:spPr>
            <a:xfrm>
              <a:off x="5076056" y="2425452"/>
              <a:ext cx="2633767" cy="818173"/>
            </a:xfrm>
            <a:prstGeom prst="rect">
              <a:avLst/>
            </a:prstGeom>
            <a:noFill/>
          </p:spPr>
          <p:txBody>
            <a:bodyPr wrap="square" rtlCol="0">
              <a:spAutoFit/>
            </a:bodyPr>
            <a:lstStyle/>
            <a:p>
              <a:pPr algn="ctr">
                <a:lnSpc>
                  <a:spcPts val="1800"/>
                </a:lnSpc>
              </a:pPr>
              <a:r>
                <a:rPr lang="en-US" sz="2800" b="1" dirty="0" smtClean="0">
                  <a:solidFill>
                    <a:schemeClr val="bg1"/>
                  </a:solidFill>
                  <a:latin typeface="Tw Cen MT" charset="0"/>
                  <a:ea typeface="Tw Cen MT" charset="0"/>
                  <a:cs typeface="Tw Cen MT" charset="0"/>
                </a:rPr>
                <a:t>Quality </a:t>
              </a:r>
            </a:p>
            <a:p>
              <a:pPr algn="ctr">
                <a:lnSpc>
                  <a:spcPts val="1800"/>
                </a:lnSpc>
              </a:pPr>
              <a:r>
                <a:rPr lang="en-US" sz="2800" b="1" dirty="0">
                  <a:solidFill>
                    <a:schemeClr val="bg1"/>
                  </a:solidFill>
                  <a:latin typeface="Tw Cen MT" charset="0"/>
                  <a:ea typeface="Tw Cen MT" charset="0"/>
                  <a:cs typeface="Tw Cen MT" charset="0"/>
                </a:rPr>
                <a:t>a</a:t>
              </a:r>
              <a:r>
                <a:rPr lang="en-US" sz="2800" b="1" dirty="0" smtClean="0">
                  <a:solidFill>
                    <a:schemeClr val="bg1"/>
                  </a:solidFill>
                  <a:latin typeface="Tw Cen MT" charset="0"/>
                  <a:ea typeface="Tw Cen MT" charset="0"/>
                  <a:cs typeface="Tw Cen MT" charset="0"/>
                </a:rPr>
                <a:t>nd </a:t>
              </a:r>
            </a:p>
            <a:p>
              <a:pPr algn="ctr">
                <a:lnSpc>
                  <a:spcPts val="1800"/>
                </a:lnSpc>
              </a:pPr>
              <a:r>
                <a:rPr lang="en-US" sz="2800" b="1" dirty="0" smtClean="0">
                  <a:solidFill>
                    <a:schemeClr val="bg1"/>
                  </a:solidFill>
                  <a:latin typeface="Tw Cen MT" charset="0"/>
                  <a:ea typeface="Tw Cen MT" charset="0"/>
                  <a:cs typeface="Tw Cen MT" charset="0"/>
                </a:rPr>
                <a:t>Performance</a:t>
              </a:r>
              <a:endParaRPr lang="en-US" sz="2000" b="1" dirty="0">
                <a:solidFill>
                  <a:schemeClr val="bg1"/>
                </a:solidFill>
              </a:endParaRPr>
            </a:p>
          </p:txBody>
        </p:sp>
      </p:grpSp>
      <p:sp>
        <p:nvSpPr>
          <p:cNvPr id="3" name="Rectangle 2"/>
          <p:cNvSpPr/>
          <p:nvPr/>
        </p:nvSpPr>
        <p:spPr>
          <a:xfrm rot="16200000">
            <a:off x="-361746" y="4583657"/>
            <a:ext cx="1300281" cy="646331"/>
          </a:xfrm>
          <a:prstGeom prst="rect">
            <a:avLst/>
          </a:prstGeom>
        </p:spPr>
        <p:txBody>
          <a:bodyPr wrap="none">
            <a:spAutoFit/>
          </a:bodyPr>
          <a:lstStyle/>
          <a:p>
            <a:pPr algn="ctr">
              <a:defRPr/>
            </a:pPr>
            <a:r>
              <a:rPr lang="en-US" sz="3600" b="1" dirty="0" smtClean="0">
                <a:solidFill>
                  <a:schemeClr val="bg1">
                    <a:lumMod val="65000"/>
                  </a:schemeClr>
                </a:solidFill>
                <a:latin typeface="Tw Cen MT" charset="0"/>
                <a:ea typeface="Tw Cen MT" charset="0"/>
                <a:cs typeface="Tw Cen MT" charset="0"/>
              </a:rPr>
              <a:t>How?</a:t>
            </a:r>
            <a:endParaRPr lang="en-US" sz="3600" b="1" dirty="0">
              <a:solidFill>
                <a:schemeClr val="bg1">
                  <a:lumMod val="65000"/>
                </a:schemeClr>
              </a:solidFill>
              <a:latin typeface="Tw Cen MT" charset="0"/>
              <a:ea typeface="Tw Cen MT" charset="0"/>
              <a:cs typeface="Tw Cen MT" charset="0"/>
            </a:endParaRPr>
          </a:p>
        </p:txBody>
      </p:sp>
    </p:spTree>
    <p:extLst>
      <p:ext uri="{BB962C8B-B14F-4D97-AF65-F5344CB8AC3E}">
        <p14:creationId xmlns:p14="http://schemas.microsoft.com/office/powerpoint/2010/main" val="4570551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F261C0-723C-4162-ADEB-3B5E8A41E497}" type="slidenum">
              <a:rPr lang="en-IN" smtClean="0"/>
              <a:t>16</a:t>
            </a:fld>
            <a:endParaRPr lang="en-IN" dirty="0"/>
          </a:p>
        </p:txBody>
      </p:sp>
      <p:sp>
        <p:nvSpPr>
          <p:cNvPr id="5" name="Rectangle 4"/>
          <p:cNvSpPr/>
          <p:nvPr/>
        </p:nvSpPr>
        <p:spPr>
          <a:xfrm>
            <a:off x="899592" y="841276"/>
            <a:ext cx="7128792" cy="4626907"/>
          </a:xfrm>
          <a:prstGeom prst="rect">
            <a:avLst/>
          </a:prstGeom>
        </p:spPr>
        <p:txBody>
          <a:bodyPr wrap="square">
            <a:spAutoFit/>
          </a:bodyPr>
          <a:lstStyle/>
          <a:p>
            <a:r>
              <a:rPr lang="en-US" sz="2800" b="1" dirty="0" smtClean="0">
                <a:latin typeface="Tw Cen MT"/>
                <a:cs typeface="Tw Cen MT"/>
              </a:rPr>
              <a:t>Environmental Metrics</a:t>
            </a:r>
          </a:p>
          <a:p>
            <a:endParaRPr lang="en-US" sz="2800" b="1" dirty="0">
              <a:latin typeface="Tw Cen MT"/>
              <a:cs typeface="Tw Cen MT"/>
            </a:endParaRPr>
          </a:p>
          <a:p>
            <a:r>
              <a:rPr lang="en-US" sz="2800" baseline="30000" dirty="0" smtClean="0">
                <a:latin typeface="Tw Cen MT"/>
                <a:cs typeface="Tw Cen MT"/>
              </a:rPr>
              <a:t>1. Whole</a:t>
            </a:r>
            <a:r>
              <a:rPr lang="en-US" sz="2800" baseline="30000" dirty="0">
                <a:latin typeface="Tw Cen MT"/>
                <a:cs typeface="Tw Cen MT"/>
              </a:rPr>
              <a:t>-building and systems energy use [kWh/m2/ year]</a:t>
            </a:r>
          </a:p>
          <a:p>
            <a:r>
              <a:rPr lang="en-US" sz="2800" baseline="30000" dirty="0" smtClean="0">
                <a:latin typeface="Tw Cen MT"/>
                <a:cs typeface="Tw Cen MT"/>
              </a:rPr>
              <a:t>2. Annual </a:t>
            </a:r>
            <a:r>
              <a:rPr lang="en-US" sz="2800" baseline="30000" dirty="0">
                <a:latin typeface="Tw Cen MT"/>
                <a:cs typeface="Tw Cen MT"/>
              </a:rPr>
              <a:t>energy use per occupant [kWh/ year / person]</a:t>
            </a:r>
          </a:p>
          <a:p>
            <a:r>
              <a:rPr lang="en-US" sz="2800" baseline="30000" dirty="0" smtClean="0">
                <a:latin typeface="Tw Cen MT"/>
                <a:cs typeface="Tw Cen MT"/>
              </a:rPr>
              <a:t>3. Whole</a:t>
            </a:r>
            <a:r>
              <a:rPr lang="en-US" sz="2800" baseline="30000" dirty="0">
                <a:latin typeface="Tw Cen MT"/>
                <a:cs typeface="Tw Cen MT"/>
              </a:rPr>
              <a:t>-building and systems peak load [W/m2]</a:t>
            </a:r>
          </a:p>
          <a:p>
            <a:r>
              <a:rPr lang="en-US" sz="2800" baseline="30000" dirty="0" smtClean="0">
                <a:latin typeface="Tw Cen MT"/>
                <a:cs typeface="Tw Cen MT"/>
              </a:rPr>
              <a:t>4. HVAC </a:t>
            </a:r>
            <a:r>
              <a:rPr lang="en-US" sz="2800" baseline="30000" dirty="0">
                <a:latin typeface="Tw Cen MT"/>
                <a:cs typeface="Tw Cen MT"/>
              </a:rPr>
              <a:t>plant efficiency [kW/TR</a:t>
            </a:r>
            <a:r>
              <a:rPr lang="en-US" sz="2800" baseline="30000" dirty="0" smtClean="0">
                <a:latin typeface="Tw Cen MT"/>
                <a:cs typeface="Tw Cen MT"/>
              </a:rPr>
              <a:t>]</a:t>
            </a:r>
          </a:p>
          <a:p>
            <a:r>
              <a:rPr lang="en-US" sz="2800" baseline="30000" dirty="0" smtClean="0">
                <a:latin typeface="Tw Cen MT"/>
                <a:cs typeface="Tw Cen MT"/>
              </a:rPr>
              <a:t>5.</a:t>
            </a:r>
            <a:r>
              <a:rPr lang="en-US" sz="2800" dirty="0" smtClean="0">
                <a:latin typeface="Tw Cen MT"/>
                <a:cs typeface="Tw Cen MT"/>
              </a:rPr>
              <a:t> </a:t>
            </a:r>
            <a:r>
              <a:rPr lang="en-US" sz="2800" baseline="30000" dirty="0" smtClean="0">
                <a:latin typeface="Tw Cen MT"/>
                <a:cs typeface="Tw Cen MT"/>
              </a:rPr>
              <a:t>Cooling </a:t>
            </a:r>
            <a:r>
              <a:rPr lang="en-US" sz="2800" baseline="30000" dirty="0">
                <a:latin typeface="Tw Cen MT"/>
                <a:cs typeface="Tw Cen MT"/>
              </a:rPr>
              <a:t>load efficiency [m2/TR]</a:t>
            </a:r>
          </a:p>
          <a:p>
            <a:endParaRPr lang="en-US" sz="2800" baseline="30000" dirty="0">
              <a:latin typeface="Tw Cen MT"/>
              <a:cs typeface="Tw Cen MT"/>
            </a:endParaRPr>
          </a:p>
          <a:p>
            <a:r>
              <a:rPr lang="en-US" sz="2800" baseline="30000" dirty="0" smtClean="0">
                <a:latin typeface="Tw Cen MT"/>
                <a:cs typeface="Tw Cen MT"/>
              </a:rPr>
              <a:t> </a:t>
            </a:r>
            <a:r>
              <a:rPr lang="en-US" sz="2800" b="1" baseline="30000" dirty="0">
                <a:latin typeface="Tw Cen MT"/>
                <a:cs typeface="Tw Cen MT"/>
              </a:rPr>
              <a:t>Financial Metrics</a:t>
            </a:r>
          </a:p>
          <a:p>
            <a:r>
              <a:rPr lang="en-US" sz="2800" baseline="30000" dirty="0" smtClean="0">
                <a:latin typeface="Tw Cen MT"/>
                <a:cs typeface="Tw Cen MT"/>
              </a:rPr>
              <a:t>6.  Cost </a:t>
            </a:r>
            <a:r>
              <a:rPr lang="en-US" sz="2800" baseline="30000" dirty="0">
                <a:latin typeface="Tw Cen MT"/>
                <a:cs typeface="Tw Cen MT"/>
              </a:rPr>
              <a:t>[INR/</a:t>
            </a:r>
            <a:r>
              <a:rPr lang="en-US" sz="2800" baseline="30000" dirty="0" err="1">
                <a:latin typeface="Tw Cen MT"/>
                <a:cs typeface="Tw Cen MT"/>
              </a:rPr>
              <a:t>sqft</a:t>
            </a:r>
            <a:r>
              <a:rPr lang="en-US" sz="2800" baseline="30000" dirty="0">
                <a:latin typeface="Tw Cen MT"/>
                <a:cs typeface="Tw Cen MT"/>
              </a:rPr>
              <a:t>]</a:t>
            </a:r>
          </a:p>
          <a:p>
            <a:r>
              <a:rPr lang="en-US" sz="2800" baseline="30000" dirty="0" smtClean="0">
                <a:latin typeface="Tw Cen MT"/>
                <a:cs typeface="Tw Cen MT"/>
              </a:rPr>
              <a:t>7. Payback </a:t>
            </a:r>
            <a:r>
              <a:rPr lang="en-US" sz="2800" baseline="30000" dirty="0">
                <a:latin typeface="Tw Cen MT"/>
                <a:cs typeface="Tw Cen MT"/>
              </a:rPr>
              <a:t>period [years</a:t>
            </a:r>
            <a:r>
              <a:rPr lang="en-US" sz="2800" baseline="30000" dirty="0" smtClean="0">
                <a:latin typeface="Tw Cen MT"/>
                <a:cs typeface="Tw Cen MT"/>
              </a:rPr>
              <a:t>]</a:t>
            </a:r>
          </a:p>
          <a:p>
            <a:endParaRPr lang="en-US" sz="2800" baseline="30000" dirty="0">
              <a:latin typeface="Tw Cen MT"/>
              <a:cs typeface="Tw Cen MT"/>
            </a:endParaRPr>
          </a:p>
          <a:p>
            <a:r>
              <a:rPr lang="en-US" sz="2800" b="1" baseline="30000" dirty="0" smtClean="0">
                <a:latin typeface="Tw Cen MT"/>
                <a:cs typeface="Tw Cen MT"/>
              </a:rPr>
              <a:t>Comfort </a:t>
            </a:r>
            <a:r>
              <a:rPr lang="en-US" sz="2800" b="1" baseline="30000" dirty="0">
                <a:latin typeface="Tw Cen MT"/>
                <a:cs typeface="Tw Cen MT"/>
              </a:rPr>
              <a:t>Metrics</a:t>
            </a:r>
          </a:p>
          <a:p>
            <a:r>
              <a:rPr lang="en-US" sz="2800" baseline="30000" dirty="0" smtClean="0">
                <a:latin typeface="Tw Cen MT"/>
                <a:cs typeface="Tw Cen MT"/>
              </a:rPr>
              <a:t>8.  </a:t>
            </a:r>
            <a:r>
              <a:rPr lang="en-US" sz="2800" baseline="30000" dirty="0">
                <a:latin typeface="Tw Cen MT"/>
                <a:cs typeface="Tw Cen MT"/>
              </a:rPr>
              <a:t>Ratio of uncomfortable hours to total occupied hours</a:t>
            </a:r>
            <a:endParaRPr lang="en-US" sz="2800" dirty="0">
              <a:latin typeface="Tw Cen MT"/>
              <a:cs typeface="Tw Cen MT"/>
            </a:endParaRPr>
          </a:p>
        </p:txBody>
      </p:sp>
      <p:sp>
        <p:nvSpPr>
          <p:cNvPr id="6" name="Title 1"/>
          <p:cNvSpPr>
            <a:spLocks noGrp="1"/>
          </p:cNvSpPr>
          <p:nvPr>
            <p:ph type="title"/>
          </p:nvPr>
        </p:nvSpPr>
        <p:spPr>
          <a:xfrm>
            <a:off x="1036504" y="-94828"/>
            <a:ext cx="8229600" cy="952500"/>
          </a:xfrm>
        </p:spPr>
        <p:txBody>
          <a:bodyPr>
            <a:normAutofit/>
          </a:bodyPr>
          <a:lstStyle/>
          <a:p>
            <a:pPr algn="l"/>
            <a:r>
              <a:rPr lang="en-US" sz="3000" b="1" dirty="0" smtClean="0">
                <a:latin typeface="Tw Cen MT" charset="0"/>
                <a:ea typeface="Tw Cen MT" charset="0"/>
                <a:cs typeface="Tw Cen MT" charset="0"/>
              </a:rPr>
              <a:t>8 Key Metrics</a:t>
            </a:r>
            <a:endParaRPr lang="en-US" sz="3000" b="1" dirty="0">
              <a:latin typeface="Tw Cen MT" charset="0"/>
              <a:ea typeface="Tw Cen MT" charset="0"/>
              <a:cs typeface="Tw Cen MT" charset="0"/>
            </a:endParaRPr>
          </a:p>
        </p:txBody>
      </p:sp>
      <p:sp>
        <p:nvSpPr>
          <p:cNvPr id="7" name="Rectangle 6"/>
          <p:cNvSpPr/>
          <p:nvPr/>
        </p:nvSpPr>
        <p:spPr>
          <a:xfrm rot="16200000">
            <a:off x="-361746" y="4583657"/>
            <a:ext cx="1300281" cy="646331"/>
          </a:xfrm>
          <a:prstGeom prst="rect">
            <a:avLst/>
          </a:prstGeom>
        </p:spPr>
        <p:txBody>
          <a:bodyPr wrap="none">
            <a:spAutoFit/>
          </a:bodyPr>
          <a:lstStyle/>
          <a:p>
            <a:pPr algn="ctr">
              <a:defRPr/>
            </a:pPr>
            <a:r>
              <a:rPr lang="en-US" sz="3600" b="1" dirty="0" smtClean="0">
                <a:solidFill>
                  <a:schemeClr val="bg1">
                    <a:lumMod val="65000"/>
                  </a:schemeClr>
                </a:solidFill>
                <a:latin typeface="Tw Cen MT" charset="0"/>
                <a:ea typeface="Tw Cen MT" charset="0"/>
                <a:cs typeface="Tw Cen MT" charset="0"/>
              </a:rPr>
              <a:t>How?</a:t>
            </a:r>
            <a:endParaRPr lang="en-US" sz="3600" b="1" dirty="0">
              <a:solidFill>
                <a:schemeClr val="bg1">
                  <a:lumMod val="65000"/>
                </a:schemeClr>
              </a:solidFill>
              <a:latin typeface="Tw Cen MT" charset="0"/>
              <a:ea typeface="Tw Cen MT" charset="0"/>
              <a:cs typeface="Tw Cen MT" charset="0"/>
            </a:endParaRPr>
          </a:p>
        </p:txBody>
      </p:sp>
    </p:spTree>
    <p:extLst>
      <p:ext uri="{BB962C8B-B14F-4D97-AF65-F5344CB8AC3E}">
        <p14:creationId xmlns:p14="http://schemas.microsoft.com/office/powerpoint/2010/main" val="3473600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F261C0-723C-4162-ADEB-3B5E8A41E497}" type="slidenum">
              <a:rPr lang="en-IN" smtClean="0"/>
              <a:t>17</a:t>
            </a:fld>
            <a:endParaRPr lang="en-IN" dirty="0"/>
          </a:p>
        </p:txBody>
      </p:sp>
      <p:pic>
        <p:nvPicPr>
          <p:cNvPr id="3" name="Picture 2" descr="Figure 2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8979" y="769268"/>
            <a:ext cx="8835021" cy="3591175"/>
          </a:xfrm>
          <a:prstGeom prst="rect">
            <a:avLst/>
          </a:prstGeom>
        </p:spPr>
      </p:pic>
      <p:sp>
        <p:nvSpPr>
          <p:cNvPr id="6" name="Title 1"/>
          <p:cNvSpPr txBox="1">
            <a:spLocks/>
          </p:cNvSpPr>
          <p:nvPr/>
        </p:nvSpPr>
        <p:spPr>
          <a:xfrm rot="16200000">
            <a:off x="-2692609" y="2286854"/>
            <a:ext cx="5832648" cy="952500"/>
          </a:xfrm>
          <a:prstGeom prst="rect">
            <a:avLst/>
          </a:prstGeom>
        </p:spPr>
        <p:txBody>
          <a:bodyPr vert="horz" lIns="91440" tIns="45720" rIns="91440" bIns="45720" rtlCol="0" anchor="ctr">
            <a:noAutofit/>
          </a:bodyPr>
          <a:lstStyle>
            <a:lvl1pPr algn="ctr" defTabSz="914391" rtl="0" eaLnBrk="1" latinLnBrk="0" hangingPunct="1">
              <a:spcBef>
                <a:spcPct val="0"/>
              </a:spcBef>
              <a:buNone/>
              <a:defRPr sz="4400" kern="1200">
                <a:solidFill>
                  <a:schemeClr val="tx1"/>
                </a:solidFill>
                <a:latin typeface="+mj-lt"/>
                <a:ea typeface="+mj-ea"/>
                <a:cs typeface="+mj-cs"/>
              </a:defRPr>
            </a:lvl1pPr>
          </a:lstStyle>
          <a:p>
            <a:pPr marL="514350" indent="-514350" algn="l"/>
            <a:r>
              <a:rPr lang="en-US" sz="2800" b="1" dirty="0" smtClean="0">
                <a:solidFill>
                  <a:schemeClr val="bg1">
                    <a:lumMod val="65000"/>
                  </a:schemeClr>
                </a:solidFill>
              </a:rPr>
              <a:t>Value</a:t>
            </a:r>
            <a:endParaRPr lang="en-US" sz="2800" b="1" dirty="0">
              <a:solidFill>
                <a:schemeClr val="bg1">
                  <a:lumMod val="65000"/>
                </a:schemeClr>
              </a:solidFill>
            </a:endParaRPr>
          </a:p>
        </p:txBody>
      </p:sp>
    </p:spTree>
    <p:extLst>
      <p:ext uri="{BB962C8B-B14F-4D97-AF65-F5344CB8AC3E}">
        <p14:creationId xmlns:p14="http://schemas.microsoft.com/office/powerpoint/2010/main" val="7993428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F261C0-723C-4162-ADEB-3B5E8A41E497}" type="slidenum">
              <a:rPr lang="en-IN" smtClean="0"/>
              <a:t>18</a:t>
            </a:fld>
            <a:endParaRPr lang="en-IN" dirty="0"/>
          </a:p>
        </p:txBody>
      </p:sp>
      <p:sp>
        <p:nvSpPr>
          <p:cNvPr id="5" name="Title 1"/>
          <p:cNvSpPr txBox="1">
            <a:spLocks/>
          </p:cNvSpPr>
          <p:nvPr/>
        </p:nvSpPr>
        <p:spPr>
          <a:xfrm rot="16200000">
            <a:off x="-2692609" y="2286854"/>
            <a:ext cx="5832648" cy="952500"/>
          </a:xfrm>
          <a:prstGeom prst="rect">
            <a:avLst/>
          </a:prstGeom>
        </p:spPr>
        <p:txBody>
          <a:bodyPr vert="horz" lIns="91440" tIns="45720" rIns="91440" bIns="45720" rtlCol="0" anchor="ctr">
            <a:noAutofit/>
          </a:bodyPr>
          <a:lstStyle>
            <a:lvl1pPr algn="ctr" defTabSz="914391" rtl="0" eaLnBrk="1" latinLnBrk="0" hangingPunct="1">
              <a:spcBef>
                <a:spcPct val="0"/>
              </a:spcBef>
              <a:buNone/>
              <a:defRPr sz="4400" kern="1200">
                <a:solidFill>
                  <a:schemeClr val="tx1"/>
                </a:solidFill>
                <a:latin typeface="+mj-lt"/>
                <a:ea typeface="+mj-ea"/>
                <a:cs typeface="+mj-cs"/>
              </a:defRPr>
            </a:lvl1pPr>
          </a:lstStyle>
          <a:p>
            <a:pPr marL="514350" indent="-514350" algn="l"/>
            <a:r>
              <a:rPr lang="en-US" sz="2800" b="1" dirty="0" smtClean="0">
                <a:solidFill>
                  <a:schemeClr val="bg1">
                    <a:lumMod val="65000"/>
                  </a:schemeClr>
                </a:solidFill>
              </a:rPr>
              <a:t>Value</a:t>
            </a:r>
            <a:endParaRPr lang="en-US" sz="2800" b="1" dirty="0">
              <a:solidFill>
                <a:schemeClr val="bg1">
                  <a:lumMod val="65000"/>
                </a:schemeClr>
              </a:solidFill>
            </a:endParaRPr>
          </a:p>
        </p:txBody>
      </p:sp>
      <p:pic>
        <p:nvPicPr>
          <p:cNvPr id="2" name="Picture 1" descr="Figure 2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31640" y="760018"/>
            <a:ext cx="6336704" cy="4650776"/>
          </a:xfrm>
          <a:prstGeom prst="rect">
            <a:avLst/>
          </a:prstGeom>
        </p:spPr>
      </p:pic>
      <p:sp>
        <p:nvSpPr>
          <p:cNvPr id="7" name="Title 1"/>
          <p:cNvSpPr>
            <a:spLocks noGrp="1"/>
          </p:cNvSpPr>
          <p:nvPr>
            <p:ph type="title"/>
          </p:nvPr>
        </p:nvSpPr>
        <p:spPr>
          <a:xfrm>
            <a:off x="467544" y="-94828"/>
            <a:ext cx="8229600" cy="952500"/>
          </a:xfrm>
        </p:spPr>
        <p:txBody>
          <a:bodyPr>
            <a:normAutofit/>
          </a:bodyPr>
          <a:lstStyle/>
          <a:p>
            <a:pPr algn="l"/>
            <a:r>
              <a:rPr lang="en-US" sz="3000" b="1" dirty="0" err="1" smtClean="0">
                <a:latin typeface="Tw Cen MT" charset="0"/>
                <a:ea typeface="Tw Cen MT" charset="0"/>
                <a:cs typeface="Tw Cen MT" charset="0"/>
              </a:rPr>
              <a:t>MoScoW</a:t>
            </a:r>
            <a:r>
              <a:rPr lang="en-US" sz="3000" b="1" dirty="0" smtClean="0">
                <a:latin typeface="Tw Cen MT" charset="0"/>
                <a:ea typeface="Tw Cen MT" charset="0"/>
                <a:cs typeface="Tw Cen MT" charset="0"/>
              </a:rPr>
              <a:t> matrix for </a:t>
            </a:r>
            <a:r>
              <a:rPr lang="en-US" sz="3000" b="1" dirty="0" smtClean="0">
                <a:latin typeface="Tw Cen MT" charset="0"/>
                <a:ea typeface="Tw Cen MT" charset="0"/>
                <a:cs typeface="Tw Cen MT" charset="0"/>
              </a:rPr>
              <a:t>buildings</a:t>
            </a:r>
            <a:endParaRPr lang="en-US" sz="3000" b="1" dirty="0">
              <a:latin typeface="Tw Cen MT" charset="0"/>
              <a:ea typeface="Tw Cen MT" charset="0"/>
              <a:cs typeface="Tw Cen MT" charset="0"/>
            </a:endParaRPr>
          </a:p>
        </p:txBody>
      </p:sp>
    </p:spTree>
    <p:extLst>
      <p:ext uri="{BB962C8B-B14F-4D97-AF65-F5344CB8AC3E}">
        <p14:creationId xmlns:p14="http://schemas.microsoft.com/office/powerpoint/2010/main" val="3196507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F261C0-723C-4162-ADEB-3B5E8A41E497}" type="slidenum">
              <a:rPr lang="en-IN" smtClean="0"/>
              <a:t>19</a:t>
            </a:fld>
            <a:endParaRPr lang="en-IN" dirty="0"/>
          </a:p>
        </p:txBody>
      </p:sp>
      <p:pic>
        <p:nvPicPr>
          <p:cNvPr id="5" name="Picture 4" descr="Screen Shot 2018-12-12 at 1.57.06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rot="5400000">
            <a:off x="1591088" y="-616803"/>
            <a:ext cx="5817809" cy="7056786"/>
          </a:xfrm>
          <a:prstGeom prst="rect">
            <a:avLst/>
          </a:prstGeom>
        </p:spPr>
      </p:pic>
      <p:sp>
        <p:nvSpPr>
          <p:cNvPr id="6" name="Title 1"/>
          <p:cNvSpPr txBox="1">
            <a:spLocks/>
          </p:cNvSpPr>
          <p:nvPr/>
        </p:nvSpPr>
        <p:spPr>
          <a:xfrm rot="16200000">
            <a:off x="-2692609" y="2286854"/>
            <a:ext cx="5832648" cy="952500"/>
          </a:xfrm>
          <a:prstGeom prst="rect">
            <a:avLst/>
          </a:prstGeom>
        </p:spPr>
        <p:txBody>
          <a:bodyPr vert="horz" lIns="91440" tIns="45720" rIns="91440" bIns="45720" rtlCol="0" anchor="ctr">
            <a:noAutofit/>
          </a:bodyPr>
          <a:lstStyle>
            <a:lvl1pPr algn="ctr" defTabSz="914391" rtl="0" eaLnBrk="1" latinLnBrk="0" hangingPunct="1">
              <a:spcBef>
                <a:spcPct val="0"/>
              </a:spcBef>
              <a:buNone/>
              <a:defRPr sz="4400" kern="1200">
                <a:solidFill>
                  <a:schemeClr val="tx1"/>
                </a:solidFill>
                <a:latin typeface="+mj-lt"/>
                <a:ea typeface="+mj-ea"/>
                <a:cs typeface="+mj-cs"/>
              </a:defRPr>
            </a:lvl1pPr>
          </a:lstStyle>
          <a:p>
            <a:pPr marL="514350" indent="-514350" algn="l"/>
            <a:r>
              <a:rPr lang="en-US" sz="2800" b="1" dirty="0" smtClean="0">
                <a:solidFill>
                  <a:schemeClr val="bg1">
                    <a:lumMod val="65000"/>
                  </a:schemeClr>
                </a:solidFill>
              </a:rPr>
              <a:t>Value</a:t>
            </a:r>
            <a:endParaRPr lang="en-US" sz="2800" b="1" dirty="0">
              <a:solidFill>
                <a:schemeClr val="bg1">
                  <a:lumMod val="65000"/>
                </a:schemeClr>
              </a:solidFill>
            </a:endParaRPr>
          </a:p>
        </p:txBody>
      </p:sp>
    </p:spTree>
    <p:extLst>
      <p:ext uri="{BB962C8B-B14F-4D97-AF65-F5344CB8AC3E}">
        <p14:creationId xmlns:p14="http://schemas.microsoft.com/office/powerpoint/2010/main" val="32805409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rot="16200000">
            <a:off x="-2692609" y="2286854"/>
            <a:ext cx="5832648" cy="952500"/>
          </a:xfrm>
          <a:prstGeom prst="rect">
            <a:avLst/>
          </a:prstGeom>
        </p:spPr>
        <p:txBody>
          <a:bodyPr vert="horz" lIns="91440" tIns="45720" rIns="91440" bIns="45720" rtlCol="0" anchor="ctr">
            <a:noAutofit/>
          </a:bodyPr>
          <a:lstStyle>
            <a:lvl1pPr algn="ctr" defTabSz="914391" rtl="0" eaLnBrk="1" latinLnBrk="0" hangingPunct="1">
              <a:spcBef>
                <a:spcPct val="0"/>
              </a:spcBef>
              <a:buNone/>
              <a:defRPr sz="4400" kern="1200">
                <a:solidFill>
                  <a:schemeClr val="tx1"/>
                </a:solidFill>
                <a:latin typeface="+mj-lt"/>
                <a:ea typeface="+mj-ea"/>
                <a:cs typeface="+mj-cs"/>
              </a:defRPr>
            </a:lvl1pPr>
          </a:lstStyle>
          <a:p>
            <a:pPr marL="514350" indent="-514350" algn="l"/>
            <a:r>
              <a:rPr lang="en-US" sz="2800" b="1" dirty="0" smtClean="0">
                <a:solidFill>
                  <a:schemeClr val="bg1">
                    <a:lumMod val="65000"/>
                  </a:schemeClr>
                </a:solidFill>
              </a:rPr>
              <a:t>Context? </a:t>
            </a:r>
            <a:endParaRPr lang="en-US" sz="2800" b="1" dirty="0">
              <a:solidFill>
                <a:schemeClr val="bg1">
                  <a:lumMod val="65000"/>
                </a:schemeClr>
              </a:solidFill>
            </a:endParaRPr>
          </a:p>
        </p:txBody>
      </p:sp>
      <p:sp>
        <p:nvSpPr>
          <p:cNvPr id="6" name="Rectangle 5"/>
          <p:cNvSpPr/>
          <p:nvPr/>
        </p:nvSpPr>
        <p:spPr>
          <a:xfrm>
            <a:off x="357561" y="319287"/>
            <a:ext cx="8877369" cy="4955203"/>
          </a:xfrm>
          <a:prstGeom prst="rect">
            <a:avLst/>
          </a:prstGeom>
        </p:spPr>
        <p:txBody>
          <a:bodyPr wrap="square">
            <a:spAutoFit/>
          </a:bodyPr>
          <a:lstStyle/>
          <a:p>
            <a:pPr algn="ctr">
              <a:defRPr/>
            </a:pPr>
            <a:r>
              <a:rPr lang="en-US" sz="3200" b="1" dirty="0" smtClean="0">
                <a:latin typeface="Tw Cen MT"/>
                <a:cs typeface="Tw Cen MT"/>
              </a:rPr>
              <a:t>Could we be heading into a crisis?</a:t>
            </a:r>
          </a:p>
          <a:p>
            <a:pPr algn="ctr">
              <a:defRPr/>
            </a:pPr>
            <a:endParaRPr lang="en-US" sz="3200" b="1" dirty="0" smtClean="0">
              <a:latin typeface="Tw Cen MT"/>
              <a:cs typeface="Tw Cen MT"/>
            </a:endParaRPr>
          </a:p>
          <a:p>
            <a:pPr>
              <a:defRPr/>
            </a:pPr>
            <a:endParaRPr lang="en-US" sz="1400" dirty="0">
              <a:latin typeface="Tw Cen MT"/>
              <a:cs typeface="Tw Cen MT"/>
            </a:endParaRPr>
          </a:p>
          <a:p>
            <a:pPr marL="285750" indent="-285750">
              <a:buFont typeface="Arial"/>
              <a:buChar char="•"/>
            </a:pPr>
            <a:r>
              <a:rPr lang="en-US" sz="2000" dirty="0" smtClean="0">
                <a:latin typeface="Tw Cen MT"/>
                <a:cs typeface="Tw Cen MT"/>
              </a:rPr>
              <a:t>India is the world’s 5</a:t>
            </a:r>
            <a:r>
              <a:rPr lang="en-US" sz="2000" baseline="30000" dirty="0" smtClean="0">
                <a:latin typeface="Tw Cen MT"/>
                <a:cs typeface="Tw Cen MT"/>
              </a:rPr>
              <a:t>th</a:t>
            </a:r>
            <a:r>
              <a:rPr lang="en-US" sz="2000" dirty="0" smtClean="0">
                <a:latin typeface="Tw Cen MT"/>
                <a:cs typeface="Tw Cen MT"/>
              </a:rPr>
              <a:t> largest economy @ $2.6T, with aspirations to $5T by 2025</a:t>
            </a:r>
          </a:p>
          <a:p>
            <a:endParaRPr lang="en-US" sz="2000" dirty="0" smtClean="0">
              <a:latin typeface="Tw Cen MT"/>
              <a:cs typeface="Tw Cen MT"/>
            </a:endParaRPr>
          </a:p>
          <a:p>
            <a:pPr marL="342900" indent="-342900">
              <a:buFont typeface="Arial"/>
              <a:buChar char="•"/>
            </a:pPr>
            <a:r>
              <a:rPr lang="en-US" sz="2000" dirty="0" smtClean="0">
                <a:latin typeface="Tw Cen MT"/>
                <a:cs typeface="Tw Cen MT"/>
              </a:rPr>
              <a:t>India’s rapid urbanization is a key driver of energy trends: an </a:t>
            </a:r>
            <a:r>
              <a:rPr lang="en-US" sz="2000" i="1" dirty="0" smtClean="0">
                <a:latin typeface="Tw Cen MT"/>
                <a:cs typeface="Tw Cen MT"/>
              </a:rPr>
              <a:t>additional</a:t>
            </a:r>
            <a:r>
              <a:rPr lang="en-US" sz="2000" dirty="0" smtClean="0">
                <a:latin typeface="Tw Cen MT"/>
                <a:cs typeface="Tw Cen MT"/>
              </a:rPr>
              <a:t> 315 million people—almost the entire population of the United States today—are expected to live in India’s cities by 2040</a:t>
            </a:r>
          </a:p>
          <a:p>
            <a:endParaRPr lang="en-US" sz="2000" dirty="0" smtClean="0">
              <a:latin typeface="Tw Cen MT"/>
              <a:cs typeface="Tw Cen MT"/>
            </a:endParaRPr>
          </a:p>
          <a:p>
            <a:pPr marL="285750" indent="-285750">
              <a:buFont typeface="Arial"/>
              <a:buChar char="•"/>
            </a:pPr>
            <a:r>
              <a:rPr lang="en-US" sz="2000" dirty="0" smtClean="0">
                <a:latin typeface="Tw Cen MT"/>
                <a:cs typeface="Tw Cen MT"/>
              </a:rPr>
              <a:t>Huge urban infrastructural growth planned in India will cause a 3X increase in energy, and investment into 300GW of new power plants. One third of </a:t>
            </a:r>
            <a:r>
              <a:rPr lang="en-US" sz="2000" dirty="0" smtClean="0">
                <a:latin typeface="Tw Cen MT"/>
                <a:cs typeface="Tw Cen MT"/>
              </a:rPr>
              <a:t>India’s </a:t>
            </a:r>
            <a:r>
              <a:rPr lang="en-US" sz="2000" dirty="0" smtClean="0">
                <a:latin typeface="Tw Cen MT"/>
                <a:cs typeface="Tw Cen MT"/>
              </a:rPr>
              <a:t>energy use comes from buildings, the highest of all sectors. </a:t>
            </a:r>
          </a:p>
          <a:p>
            <a:endParaRPr lang="en-US" sz="2000" dirty="0">
              <a:latin typeface="Tw Cen MT"/>
              <a:cs typeface="Tw Cen MT"/>
            </a:endParaRPr>
          </a:p>
          <a:p>
            <a:r>
              <a:rPr lang="en-US" sz="2000" dirty="0" smtClean="0">
                <a:latin typeface="Tw Cen MT"/>
                <a:cs typeface="Tw Cen MT"/>
              </a:rPr>
              <a:t>   How can India transition to </a:t>
            </a:r>
            <a:r>
              <a:rPr lang="en-US" sz="2000" b="1" dirty="0" smtClean="0">
                <a:latin typeface="Tw Cen MT"/>
                <a:cs typeface="Tw Cen MT"/>
              </a:rPr>
              <a:t>strategic and sustainable growth?</a:t>
            </a:r>
            <a:endParaRPr lang="en-US" sz="2000" b="1" dirty="0" smtClean="0">
              <a:latin typeface="Tw Cen MT"/>
              <a:cs typeface="Tw Cen MT"/>
            </a:endParaRPr>
          </a:p>
          <a:p>
            <a:endParaRPr lang="en-US" dirty="0">
              <a:latin typeface="Tw Cen MT"/>
              <a:cs typeface="Tw Cen MT"/>
            </a:endParaRPr>
          </a:p>
        </p:txBody>
      </p:sp>
    </p:spTree>
    <p:extLst>
      <p:ext uri="{BB962C8B-B14F-4D97-AF65-F5344CB8AC3E}">
        <p14:creationId xmlns:p14="http://schemas.microsoft.com/office/powerpoint/2010/main" val="1334610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F261C0-723C-4162-ADEB-3B5E8A41E497}" type="slidenum">
              <a:rPr lang="en-IN" smtClean="0"/>
              <a:t>20</a:t>
            </a:fld>
            <a:endParaRPr lang="en-IN" dirty="0"/>
          </a:p>
        </p:txBody>
      </p:sp>
      <p:pic>
        <p:nvPicPr>
          <p:cNvPr id="2" name="Picture 1" descr="FINALHUG.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477" y="-238844"/>
            <a:ext cx="9218477" cy="5953844"/>
          </a:xfrm>
          <a:prstGeom prst="rect">
            <a:avLst/>
          </a:prstGeom>
        </p:spPr>
      </p:pic>
    </p:spTree>
    <p:extLst>
      <p:ext uri="{BB962C8B-B14F-4D97-AF65-F5344CB8AC3E}">
        <p14:creationId xmlns:p14="http://schemas.microsoft.com/office/powerpoint/2010/main" val="193007179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564839"/>
            <a:ext cx="6471920" cy="2862323"/>
          </a:xfrm>
          <a:prstGeom prst="rect">
            <a:avLst/>
          </a:prstGeom>
        </p:spPr>
        <p:txBody>
          <a:bodyPr wrap="square">
            <a:spAutoFit/>
          </a:bodyPr>
          <a:lstStyle/>
          <a:p>
            <a:r>
              <a:rPr lang="en-US" dirty="0" smtClean="0">
                <a:latin typeface="Tw Cen MT"/>
                <a:cs typeface="Tw Cen MT"/>
              </a:rPr>
              <a:t>This Building Innovation Guide authored by Lawrence Berkeley National Lab, USA provides technical recommendations for achieving high-performance Indian office buildings that are smart, green, and energy efficient. The best practices recommended in the Guide are particularly suited to the climatic, cultural, and construction context of India, thereby offering localized solutions.</a:t>
            </a:r>
          </a:p>
          <a:p>
            <a:endParaRPr lang="en-US" dirty="0">
              <a:latin typeface="Tw Cen MT"/>
              <a:cs typeface="Tw Cen MT"/>
            </a:endParaRPr>
          </a:p>
          <a:p>
            <a:endParaRPr lang="en-US" dirty="0" smtClean="0">
              <a:latin typeface="Tw Cen MT"/>
              <a:cs typeface="Tw Cen MT"/>
            </a:endParaRPr>
          </a:p>
          <a:p>
            <a:r>
              <a:rPr lang="en-US" dirty="0" smtClean="0">
                <a:latin typeface="Tw Cen MT"/>
                <a:cs typeface="Tw Cen MT"/>
              </a:rPr>
              <a:t>Building Innovation achieved through the mantra- Decarbonize, Digitize, Democratize</a:t>
            </a:r>
            <a:endParaRPr lang="en-US" dirty="0">
              <a:latin typeface="Tw Cen MT"/>
              <a:cs typeface="Tw Cen MT"/>
            </a:endParaRPr>
          </a:p>
        </p:txBody>
      </p:sp>
    </p:spTree>
    <p:extLst>
      <p:ext uri="{BB962C8B-B14F-4D97-AF65-F5344CB8AC3E}">
        <p14:creationId xmlns:p14="http://schemas.microsoft.com/office/powerpoint/2010/main" val="4233294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453"/>
            <a:ext cx="8229600" cy="3771636"/>
          </a:xfrm>
        </p:spPr>
        <p:txBody>
          <a:bodyPr>
            <a:normAutofit/>
          </a:bodyPr>
          <a:lstStyle/>
          <a:p>
            <a:pPr marL="457200" lvl="1" indent="0">
              <a:buNone/>
            </a:pPr>
            <a:endParaRPr lang="en-US" dirty="0" smtClean="0"/>
          </a:p>
          <a:p>
            <a:pPr lvl="1"/>
            <a:endParaRPr lang="en-US" dirty="0"/>
          </a:p>
        </p:txBody>
      </p:sp>
      <p:sp>
        <p:nvSpPr>
          <p:cNvPr id="4" name="Title 1"/>
          <p:cNvSpPr txBox="1">
            <a:spLocks/>
          </p:cNvSpPr>
          <p:nvPr/>
        </p:nvSpPr>
        <p:spPr>
          <a:xfrm rot="16200000">
            <a:off x="-2692609" y="2286854"/>
            <a:ext cx="5832648" cy="952500"/>
          </a:xfrm>
          <a:prstGeom prst="rect">
            <a:avLst/>
          </a:prstGeom>
        </p:spPr>
        <p:txBody>
          <a:bodyPr vert="horz" lIns="91440" tIns="45720" rIns="91440" bIns="45720" rtlCol="0" anchor="ctr">
            <a:noAutofit/>
          </a:bodyPr>
          <a:lstStyle>
            <a:lvl1pPr algn="ctr" defTabSz="914391" rtl="0" eaLnBrk="1" latinLnBrk="0" hangingPunct="1">
              <a:spcBef>
                <a:spcPct val="0"/>
              </a:spcBef>
              <a:buNone/>
              <a:defRPr sz="4400" kern="1200">
                <a:solidFill>
                  <a:schemeClr val="tx1"/>
                </a:solidFill>
                <a:latin typeface="+mj-lt"/>
                <a:ea typeface="+mj-ea"/>
                <a:cs typeface="+mj-cs"/>
              </a:defRPr>
            </a:lvl1pPr>
          </a:lstStyle>
          <a:p>
            <a:pPr marL="514350" indent="-514350" algn="l"/>
            <a:r>
              <a:rPr lang="en-US" sz="2800" b="1" dirty="0" smtClean="0">
                <a:solidFill>
                  <a:schemeClr val="bg1">
                    <a:lumMod val="65000"/>
                  </a:schemeClr>
                </a:solidFill>
              </a:rPr>
              <a:t>Why? High -level</a:t>
            </a:r>
            <a:endParaRPr lang="en-US" sz="2800" b="1" dirty="0">
              <a:solidFill>
                <a:schemeClr val="bg1">
                  <a:lumMod val="65000"/>
                </a:schemeClr>
              </a:solidFill>
            </a:endParaRPr>
          </a:p>
        </p:txBody>
      </p:sp>
      <p:sp>
        <p:nvSpPr>
          <p:cNvPr id="6" name="Rectangle 5"/>
          <p:cNvSpPr/>
          <p:nvPr/>
        </p:nvSpPr>
        <p:spPr>
          <a:xfrm>
            <a:off x="457200" y="186186"/>
            <a:ext cx="8229600" cy="5262978"/>
          </a:xfrm>
          <a:prstGeom prst="rect">
            <a:avLst/>
          </a:prstGeom>
        </p:spPr>
        <p:txBody>
          <a:bodyPr wrap="square">
            <a:spAutoFit/>
          </a:bodyPr>
          <a:lstStyle/>
          <a:p>
            <a:pPr>
              <a:defRPr/>
            </a:pPr>
            <a:endParaRPr lang="en-US" sz="1400" dirty="0"/>
          </a:p>
          <a:p>
            <a:pPr>
              <a:defRPr/>
            </a:pPr>
            <a:endParaRPr lang="en-US" sz="1400" dirty="0"/>
          </a:p>
          <a:p>
            <a:r>
              <a:rPr lang="en-US" sz="1400" dirty="0" smtClean="0"/>
              <a:t>India 5</a:t>
            </a:r>
            <a:r>
              <a:rPr lang="en-US" sz="1400" baseline="30000" dirty="0" smtClean="0"/>
              <a:t>th</a:t>
            </a:r>
            <a:r>
              <a:rPr lang="en-US" sz="1400" dirty="0" smtClean="0"/>
              <a:t> largest economy @ $2.6T, aspirations to $5T by 2025</a:t>
            </a:r>
          </a:p>
          <a:p>
            <a:r>
              <a:rPr lang="en-US" sz="1400" dirty="0" smtClean="0"/>
              <a:t>Huge growth in infra- Power and Real estate</a:t>
            </a:r>
          </a:p>
          <a:p>
            <a:pPr marL="742950" lvl="1" indent="-285750">
              <a:buFont typeface="Arial"/>
              <a:buChar char="•"/>
            </a:pPr>
            <a:r>
              <a:rPr lang="en-US" sz="1400" dirty="0" smtClean="0"/>
              <a:t>Urban infra growth: Steel and cement causing 5X , 7.3 EJ to 36 EJ </a:t>
            </a:r>
            <a:r>
              <a:rPr lang="en-US" sz="1400" b="1" dirty="0" smtClean="0"/>
              <a:t>while China </a:t>
            </a:r>
            <a:r>
              <a:rPr lang="en-US" sz="1400" dirty="0" smtClean="0"/>
              <a:t>($ 12T is tapering off, trajectory downwards reducing from 55.3 EJ to 52 EJ (2050).</a:t>
            </a:r>
          </a:p>
          <a:p>
            <a:pPr marL="1200150" lvl="2" indent="-285750">
              <a:buFont typeface="Arial"/>
              <a:buChar char="•"/>
            </a:pPr>
            <a:r>
              <a:rPr lang="en-US" sz="1400" dirty="0" smtClean="0"/>
              <a:t> Steel sector is coal </a:t>
            </a:r>
            <a:r>
              <a:rPr lang="mr-IN" sz="1400" dirty="0" smtClean="0"/>
              <a:t>–</a:t>
            </a:r>
            <a:r>
              <a:rPr lang="en-US" sz="1400" dirty="0" smtClean="0"/>
              <a:t>intensive, not transitioning to lower C fuels </a:t>
            </a:r>
            <a:r>
              <a:rPr lang="en-US" sz="1600" dirty="0" smtClean="0"/>
              <a:t>(LBNL 2018</a:t>
            </a:r>
            <a:r>
              <a:rPr lang="en-US" sz="1400" dirty="0" smtClean="0"/>
              <a:t>)</a:t>
            </a:r>
          </a:p>
          <a:p>
            <a:pPr marL="1200150" lvl="2" indent="-285750">
              <a:buFont typeface="Arial"/>
              <a:buChar char="•"/>
            </a:pPr>
            <a:r>
              <a:rPr lang="en-US" sz="1400" dirty="0" smtClean="0"/>
              <a:t>How can India transition to </a:t>
            </a:r>
            <a:r>
              <a:rPr lang="en-US" sz="1400" b="1" dirty="0" smtClean="0"/>
              <a:t>strategic and sustainable growth</a:t>
            </a:r>
            <a:endParaRPr lang="en-US" sz="1400" b="1" dirty="0" smtClean="0"/>
          </a:p>
          <a:p>
            <a:pPr lvl="1"/>
            <a:endParaRPr lang="en-US" sz="1400" dirty="0" smtClean="0"/>
          </a:p>
          <a:p>
            <a:pPr marL="742950" lvl="1" indent="-285750">
              <a:buFont typeface="Arial"/>
              <a:buChar char="•"/>
            </a:pPr>
            <a:r>
              <a:rPr lang="en-US" sz="1400" b="1" dirty="0" smtClean="0"/>
              <a:t>Power needs to 3X </a:t>
            </a:r>
            <a:r>
              <a:rPr lang="en-US" sz="1400" dirty="0" smtClean="0"/>
              <a:t>from 150GW today to 450 GW by 2036 </a:t>
            </a:r>
            <a:r>
              <a:rPr lang="en-US" sz="1400" b="1" dirty="0" smtClean="0"/>
              <a:t>= ~$25B </a:t>
            </a:r>
            <a:r>
              <a:rPr lang="en-US" sz="1400" dirty="0" smtClean="0"/>
              <a:t>investment </a:t>
            </a:r>
            <a:r>
              <a:rPr lang="en-US" sz="1200" dirty="0" smtClean="0"/>
              <a:t>(Central Electricity Authority, 2019). </a:t>
            </a:r>
          </a:p>
          <a:p>
            <a:pPr lvl="1"/>
            <a:endParaRPr lang="en-US" sz="1400" dirty="0" smtClean="0"/>
          </a:p>
          <a:p>
            <a:pPr marL="742950" lvl="1" indent="-285750">
              <a:buFont typeface="Arial"/>
              <a:buChar char="•"/>
            </a:pPr>
            <a:r>
              <a:rPr lang="en-US" sz="1400" dirty="0" smtClean="0"/>
              <a:t>Buildings are a third of the country’s energy use  </a:t>
            </a:r>
          </a:p>
          <a:p>
            <a:pPr marL="1200150" lvl="2" indent="-285750">
              <a:buFont typeface="Arial"/>
              <a:buChar char="•"/>
            </a:pPr>
            <a:r>
              <a:rPr lang="en-US" sz="1400" dirty="0" smtClean="0"/>
              <a:t>Re</a:t>
            </a:r>
            <a:r>
              <a:rPr lang="en-US" sz="1400" b="1" dirty="0" smtClean="0"/>
              <a:t>al estate market size 8X</a:t>
            </a:r>
            <a:r>
              <a:rPr lang="en-US" sz="1400" dirty="0" smtClean="0"/>
              <a:t>:  from $120B (2017) to projected $1T (2030)</a:t>
            </a:r>
          </a:p>
          <a:p>
            <a:pPr marL="1200150" lvl="2" indent="-285750">
              <a:buFont typeface="Arial"/>
              <a:buChar char="•"/>
            </a:pPr>
            <a:r>
              <a:rPr lang="en-US" sz="1400" dirty="0" smtClean="0"/>
              <a:t>Explosive growth: 660 M </a:t>
            </a:r>
            <a:r>
              <a:rPr lang="en-US" sz="1400" dirty="0" err="1" smtClean="0"/>
              <a:t>sqmt</a:t>
            </a:r>
            <a:r>
              <a:rPr lang="en-US" sz="1400" dirty="0" smtClean="0"/>
              <a:t> (2018) to 1.9 B </a:t>
            </a:r>
            <a:r>
              <a:rPr lang="en-US" sz="1400" dirty="0" err="1" smtClean="0"/>
              <a:t>sqmt</a:t>
            </a:r>
            <a:r>
              <a:rPr lang="en-US" sz="1400" dirty="0" smtClean="0"/>
              <a:t> (2030), biggest growth sectors are commercial offices in  IT, ITES, Consulting,  and retail. Also are the biggest, growing energy users due to typology of building- glass facades, air conditioning, computation load, multiple shift operations etc.  (3x 3x 3x SLIDE)</a:t>
            </a:r>
          </a:p>
          <a:p>
            <a:pPr marL="1200150" lvl="2" indent="-285750">
              <a:buFont typeface="Arial"/>
              <a:buChar char="•"/>
            </a:pPr>
            <a:r>
              <a:rPr lang="en-US" sz="1400" dirty="0" smtClean="0"/>
              <a:t>30-50% waste in buildings in not uncommon. In correct building and operating practices have economic cost, environmental cost, social health cost (SLIDE)</a:t>
            </a:r>
          </a:p>
          <a:p>
            <a:pPr marL="742950" lvl="1" indent="-285750">
              <a:buFont typeface="Arial"/>
              <a:buChar char="•"/>
            </a:pPr>
            <a:r>
              <a:rPr lang="en-US" sz="1400" dirty="0" smtClean="0"/>
              <a:t>Opportunity:  </a:t>
            </a:r>
            <a:r>
              <a:rPr lang="en-US" sz="1400" dirty="0"/>
              <a:t>N</a:t>
            </a:r>
            <a:r>
              <a:rPr lang="en-US" sz="1400" dirty="0" smtClean="0"/>
              <a:t>ew buildings are most promising for fast and deep sustainability. </a:t>
            </a:r>
          </a:p>
          <a:p>
            <a:pPr marL="1200150" lvl="2" indent="-285750">
              <a:buFont typeface="Arial"/>
              <a:buChar char="•"/>
            </a:pPr>
            <a:r>
              <a:rPr lang="en-US" sz="1400" dirty="0" smtClean="0"/>
              <a:t>Leverage T</a:t>
            </a:r>
            <a:r>
              <a:rPr lang="en-US" sz="1400" dirty="0" smtClean="0"/>
              <a:t>rends: Aspirational to buildings, millennial who are technophiles,  Increasing co-working spaces, leading corporates environmentally-conscious, and keen to show leadership</a:t>
            </a:r>
            <a:endParaRPr lang="en-US" sz="1400" dirty="0"/>
          </a:p>
          <a:p>
            <a:endParaRPr lang="en-US" sz="1400" dirty="0"/>
          </a:p>
        </p:txBody>
      </p:sp>
    </p:spTree>
    <p:extLst>
      <p:ext uri="{BB962C8B-B14F-4D97-AF65-F5344CB8AC3E}">
        <p14:creationId xmlns:p14="http://schemas.microsoft.com/office/powerpoint/2010/main" val="15351156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981016" y="5433549"/>
            <a:ext cx="2133600" cy="304271"/>
          </a:xfrm>
          <a:prstGeom prst="rect">
            <a:avLst/>
          </a:prstGeom>
        </p:spPr>
        <p:txBody>
          <a:bodyPr/>
          <a:lstStyle/>
          <a:p>
            <a:fld id="{2D2BB377-3859-054C-B129-49914A72E4BB}" type="slidenum">
              <a:rPr lang="en-US" smtClean="0">
                <a:solidFill>
                  <a:prstClr val="black">
                    <a:tint val="75000"/>
                  </a:prstClr>
                </a:solidFill>
              </a:rPr>
              <a:pPr/>
              <a:t>4</a:t>
            </a:fld>
            <a:endParaRPr lang="en-US" dirty="0">
              <a:solidFill>
                <a:prstClr val="black">
                  <a:tint val="75000"/>
                </a:prstClr>
              </a:solidFill>
            </a:endParaRPr>
          </a:p>
        </p:txBody>
      </p:sp>
      <p:sp>
        <p:nvSpPr>
          <p:cNvPr id="25" name="TextBox 24"/>
          <p:cNvSpPr txBox="1"/>
          <p:nvPr/>
        </p:nvSpPr>
        <p:spPr>
          <a:xfrm>
            <a:off x="5742550" y="572252"/>
            <a:ext cx="2573866" cy="461665"/>
          </a:xfrm>
          <a:prstGeom prst="rect">
            <a:avLst/>
          </a:prstGeom>
          <a:noFill/>
        </p:spPr>
        <p:txBody>
          <a:bodyPr wrap="square" rtlCol="0">
            <a:spAutoFit/>
          </a:bodyPr>
          <a:lstStyle/>
          <a:p>
            <a:r>
              <a:rPr lang="en-US" sz="2400" b="1" dirty="0" smtClean="0"/>
              <a:t>India</a:t>
            </a:r>
            <a:endParaRPr lang="en-US" sz="2400" b="1" dirty="0"/>
          </a:p>
        </p:txBody>
      </p:sp>
      <p:sp>
        <p:nvSpPr>
          <p:cNvPr id="80" name="TextBox 79"/>
          <p:cNvSpPr txBox="1"/>
          <p:nvPr/>
        </p:nvSpPr>
        <p:spPr>
          <a:xfrm>
            <a:off x="262468" y="594164"/>
            <a:ext cx="2573866" cy="461665"/>
          </a:xfrm>
          <a:prstGeom prst="rect">
            <a:avLst/>
          </a:prstGeom>
          <a:noFill/>
        </p:spPr>
        <p:txBody>
          <a:bodyPr wrap="square" rtlCol="0">
            <a:spAutoFit/>
          </a:bodyPr>
          <a:lstStyle/>
          <a:p>
            <a:r>
              <a:rPr lang="en-US" sz="2400" b="1" dirty="0" smtClean="0"/>
              <a:t>U.S.</a:t>
            </a:r>
            <a:r>
              <a:rPr lang="en-US" sz="2400" dirty="0" smtClean="0"/>
              <a:t> </a:t>
            </a:r>
            <a:endParaRPr lang="en-US" sz="2400" dirty="0"/>
          </a:p>
        </p:txBody>
      </p:sp>
      <p:grpSp>
        <p:nvGrpSpPr>
          <p:cNvPr id="19" name="Group 18"/>
          <p:cNvGrpSpPr/>
          <p:nvPr/>
        </p:nvGrpSpPr>
        <p:grpSpPr>
          <a:xfrm>
            <a:off x="179512" y="692759"/>
            <a:ext cx="3240360" cy="2092733"/>
            <a:chOff x="1115616" y="625252"/>
            <a:chExt cx="2736304" cy="1800200"/>
          </a:xfrm>
        </p:grpSpPr>
        <p:graphicFrame>
          <p:nvGraphicFramePr>
            <p:cNvPr id="34" name="Chart 33"/>
            <p:cNvGraphicFramePr>
              <a:graphicFrameLocks/>
            </p:cNvGraphicFramePr>
            <p:nvPr>
              <p:extLst>
                <p:ext uri="{D42A27DB-BD31-4B8C-83A1-F6EECF244321}">
                  <p14:modId xmlns:p14="http://schemas.microsoft.com/office/powerpoint/2010/main" val="326805670"/>
                </p:ext>
              </p:extLst>
            </p:nvPr>
          </p:nvGraphicFramePr>
          <p:xfrm>
            <a:off x="1115616" y="625252"/>
            <a:ext cx="2736304" cy="1800200"/>
          </p:xfrm>
          <a:graphic>
            <a:graphicData uri="http://schemas.openxmlformats.org/drawingml/2006/chart">
              <c:chart xmlns:c="http://schemas.openxmlformats.org/drawingml/2006/chart" xmlns:r="http://schemas.openxmlformats.org/officeDocument/2006/relationships" r:id="rId3"/>
            </a:graphicData>
          </a:graphic>
        </p:graphicFrame>
        <p:sp>
          <p:nvSpPr>
            <p:cNvPr id="39" name="TextBox 38"/>
            <p:cNvSpPr txBox="1"/>
            <p:nvPr/>
          </p:nvSpPr>
          <p:spPr>
            <a:xfrm>
              <a:off x="2525633" y="1428373"/>
              <a:ext cx="1008112" cy="264754"/>
            </a:xfrm>
            <a:prstGeom prst="rect">
              <a:avLst/>
            </a:prstGeom>
            <a:noFill/>
          </p:spPr>
          <p:txBody>
            <a:bodyPr wrap="square" rtlCol="0">
              <a:spAutoFit/>
            </a:bodyPr>
            <a:lstStyle/>
            <a:p>
              <a:r>
                <a:rPr lang="en-US" sz="1400" dirty="0" smtClean="0">
                  <a:solidFill>
                    <a:srgbClr val="000000"/>
                  </a:solidFill>
                </a:rPr>
                <a:t>~38 quads</a:t>
              </a:r>
              <a:endParaRPr lang="en-US" sz="1400" dirty="0">
                <a:solidFill>
                  <a:srgbClr val="000000"/>
                </a:solidFill>
              </a:endParaRPr>
            </a:p>
          </p:txBody>
        </p:sp>
        <p:pic>
          <p:nvPicPr>
            <p:cNvPr id="41" name="Picture 40"/>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578987" y="1031749"/>
              <a:ext cx="408836" cy="385592"/>
            </a:xfrm>
            <a:prstGeom prst="rect">
              <a:avLst/>
            </a:prstGeom>
          </p:spPr>
        </p:pic>
      </p:grpSp>
      <p:grpSp>
        <p:nvGrpSpPr>
          <p:cNvPr id="18" name="Group 17"/>
          <p:cNvGrpSpPr/>
          <p:nvPr/>
        </p:nvGrpSpPr>
        <p:grpSpPr>
          <a:xfrm>
            <a:off x="5652120" y="705442"/>
            <a:ext cx="2952328" cy="2080050"/>
            <a:chOff x="5076056" y="841276"/>
            <a:chExt cx="2520280" cy="1656184"/>
          </a:xfrm>
        </p:grpSpPr>
        <p:graphicFrame>
          <p:nvGraphicFramePr>
            <p:cNvPr id="35" name="Chart 34"/>
            <p:cNvGraphicFramePr>
              <a:graphicFrameLocks/>
            </p:cNvGraphicFramePr>
            <p:nvPr>
              <p:extLst>
                <p:ext uri="{D42A27DB-BD31-4B8C-83A1-F6EECF244321}">
                  <p14:modId xmlns:p14="http://schemas.microsoft.com/office/powerpoint/2010/main" val="983646071"/>
                </p:ext>
              </p:extLst>
            </p:nvPr>
          </p:nvGraphicFramePr>
          <p:xfrm>
            <a:off x="5076056" y="841276"/>
            <a:ext cx="2520280" cy="1656184"/>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6359107" y="1467730"/>
              <a:ext cx="1008112" cy="245059"/>
            </a:xfrm>
            <a:prstGeom prst="rect">
              <a:avLst/>
            </a:prstGeom>
            <a:noFill/>
          </p:spPr>
          <p:txBody>
            <a:bodyPr wrap="square" rtlCol="0">
              <a:spAutoFit/>
            </a:bodyPr>
            <a:lstStyle/>
            <a:p>
              <a:r>
                <a:rPr lang="en-US" sz="1400" dirty="0" smtClean="0">
                  <a:solidFill>
                    <a:srgbClr val="000000"/>
                  </a:solidFill>
                </a:rPr>
                <a:t>~8 quads</a:t>
              </a:r>
              <a:endParaRPr lang="en-US" sz="1400" dirty="0">
                <a:solidFill>
                  <a:srgbClr val="000000"/>
                </a:solidFill>
              </a:endParaRPr>
            </a:p>
          </p:txBody>
        </p:sp>
        <p:pic>
          <p:nvPicPr>
            <p:cNvPr id="42" name="Picture 41"/>
            <p:cNvPicPr>
              <a:picLocks noChangeAspect="1"/>
            </p:cNvPicPr>
            <p:nvPr/>
          </p:nvPicPr>
          <p:blipFill>
            <a:blip r:embed="rId6"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416309" y="1108402"/>
              <a:ext cx="403910" cy="380945"/>
            </a:xfrm>
            <a:prstGeom prst="rect">
              <a:avLst/>
            </a:prstGeom>
          </p:spPr>
        </p:pic>
      </p:grpSp>
      <p:sp>
        <p:nvSpPr>
          <p:cNvPr id="14" name="TextBox 13"/>
          <p:cNvSpPr txBox="1"/>
          <p:nvPr/>
        </p:nvSpPr>
        <p:spPr>
          <a:xfrm>
            <a:off x="6160248" y="2857500"/>
            <a:ext cx="4532432" cy="523220"/>
          </a:xfrm>
          <a:prstGeom prst="rect">
            <a:avLst/>
          </a:prstGeom>
          <a:noFill/>
        </p:spPr>
        <p:txBody>
          <a:bodyPr wrap="square" rtlCol="0">
            <a:spAutoFit/>
          </a:bodyPr>
          <a:lstStyle/>
          <a:p>
            <a:r>
              <a:rPr lang="en-US" sz="1400" dirty="0" smtClean="0">
                <a:latin typeface="Tw Cen MT"/>
                <a:cs typeface="Tw Cen MT"/>
              </a:rPr>
              <a:t>Total energy use= ~24 Quads</a:t>
            </a:r>
          </a:p>
          <a:p>
            <a:r>
              <a:rPr lang="en-US" sz="1400" dirty="0" smtClean="0">
                <a:latin typeface="Tw Cen MT"/>
                <a:cs typeface="Tw Cen MT"/>
              </a:rPr>
              <a:t>8% annual growth in building energy</a:t>
            </a:r>
            <a:endParaRPr lang="en-US" sz="1400" dirty="0">
              <a:latin typeface="Tw Cen MT"/>
              <a:cs typeface="Tw Cen MT"/>
            </a:endParaRPr>
          </a:p>
        </p:txBody>
      </p:sp>
      <p:sp>
        <p:nvSpPr>
          <p:cNvPr id="17" name="TextBox 16"/>
          <p:cNvSpPr txBox="1"/>
          <p:nvPr/>
        </p:nvSpPr>
        <p:spPr>
          <a:xfrm>
            <a:off x="6156176" y="2652185"/>
            <a:ext cx="4608512" cy="307777"/>
          </a:xfrm>
          <a:prstGeom prst="rect">
            <a:avLst/>
          </a:prstGeom>
          <a:noFill/>
        </p:spPr>
        <p:txBody>
          <a:bodyPr wrap="square" rtlCol="0">
            <a:spAutoFit/>
          </a:bodyPr>
          <a:lstStyle/>
          <a:p>
            <a:r>
              <a:rPr lang="en-US" sz="1400" dirty="0" smtClean="0">
                <a:latin typeface="Tw Cen MT"/>
                <a:cs typeface="Tw Cen MT"/>
              </a:rPr>
              <a:t>Buildings consume ~30% of total energy</a:t>
            </a:r>
            <a:endParaRPr lang="en-US" sz="1400" dirty="0">
              <a:latin typeface="Tw Cen MT"/>
              <a:cs typeface="Tw Cen MT"/>
            </a:endParaRPr>
          </a:p>
        </p:txBody>
      </p:sp>
      <p:sp>
        <p:nvSpPr>
          <p:cNvPr id="38" name="TextBox 37"/>
          <p:cNvSpPr txBox="1"/>
          <p:nvPr/>
        </p:nvSpPr>
        <p:spPr>
          <a:xfrm>
            <a:off x="112696" y="2867375"/>
            <a:ext cx="5024420" cy="307777"/>
          </a:xfrm>
          <a:prstGeom prst="rect">
            <a:avLst/>
          </a:prstGeom>
          <a:noFill/>
        </p:spPr>
        <p:txBody>
          <a:bodyPr wrap="square" rtlCol="0">
            <a:spAutoFit/>
          </a:bodyPr>
          <a:lstStyle/>
          <a:p>
            <a:r>
              <a:rPr lang="en-US" sz="1400" dirty="0" smtClean="0">
                <a:latin typeface="Tw Cen MT"/>
                <a:cs typeface="Tw Cen MT"/>
              </a:rPr>
              <a:t>Total energy use= ~97 Quads (EIA 2018)</a:t>
            </a:r>
            <a:endParaRPr lang="en-US" sz="1400" dirty="0">
              <a:latin typeface="Tw Cen MT"/>
              <a:cs typeface="Tw Cen MT"/>
            </a:endParaRPr>
          </a:p>
        </p:txBody>
      </p:sp>
      <p:sp>
        <p:nvSpPr>
          <p:cNvPr id="44" name="TextBox 43"/>
          <p:cNvSpPr txBox="1"/>
          <p:nvPr/>
        </p:nvSpPr>
        <p:spPr>
          <a:xfrm>
            <a:off x="107504" y="2597599"/>
            <a:ext cx="3966648" cy="307777"/>
          </a:xfrm>
          <a:prstGeom prst="rect">
            <a:avLst/>
          </a:prstGeom>
          <a:noFill/>
        </p:spPr>
        <p:txBody>
          <a:bodyPr wrap="square" rtlCol="0">
            <a:spAutoFit/>
          </a:bodyPr>
          <a:lstStyle/>
          <a:p>
            <a:r>
              <a:rPr lang="en-US" sz="1400" dirty="0" smtClean="0">
                <a:latin typeface="Tw Cen MT"/>
                <a:cs typeface="Tw Cen MT"/>
              </a:rPr>
              <a:t>Buildings consume ~40% of total energy</a:t>
            </a:r>
            <a:endParaRPr lang="en-US" sz="1400" dirty="0">
              <a:latin typeface="Tw Cen MT"/>
              <a:cs typeface="Tw Cen MT"/>
            </a:endParaRPr>
          </a:p>
        </p:txBody>
      </p:sp>
      <p:grpSp>
        <p:nvGrpSpPr>
          <p:cNvPr id="27" name="Group 26"/>
          <p:cNvGrpSpPr/>
          <p:nvPr/>
        </p:nvGrpSpPr>
        <p:grpSpPr>
          <a:xfrm>
            <a:off x="3085121" y="2929508"/>
            <a:ext cx="3024336" cy="2451720"/>
            <a:chOff x="2843808" y="3001516"/>
            <a:chExt cx="2880320" cy="2307704"/>
          </a:xfrm>
        </p:grpSpPr>
        <p:graphicFrame>
          <p:nvGraphicFramePr>
            <p:cNvPr id="62" name="Chart 61"/>
            <p:cNvGraphicFramePr>
              <a:graphicFrameLocks/>
            </p:cNvGraphicFramePr>
            <p:nvPr>
              <p:extLst>
                <p:ext uri="{D42A27DB-BD31-4B8C-83A1-F6EECF244321}">
                  <p14:modId xmlns:p14="http://schemas.microsoft.com/office/powerpoint/2010/main" val="2795202612"/>
                </p:ext>
              </p:extLst>
            </p:nvPr>
          </p:nvGraphicFramePr>
          <p:xfrm>
            <a:off x="2843808" y="3001516"/>
            <a:ext cx="2880320" cy="2307704"/>
          </p:xfrm>
          <a:graphic>
            <a:graphicData uri="http://schemas.openxmlformats.org/drawingml/2006/chart">
              <c:chart xmlns:c="http://schemas.openxmlformats.org/drawingml/2006/chart" xmlns:r="http://schemas.openxmlformats.org/officeDocument/2006/relationships" r:id="rId7"/>
            </a:graphicData>
          </a:graphic>
        </p:graphicFrame>
        <p:sp>
          <p:nvSpPr>
            <p:cNvPr id="20" name="TextBox 19"/>
            <p:cNvSpPr txBox="1"/>
            <p:nvPr/>
          </p:nvSpPr>
          <p:spPr>
            <a:xfrm>
              <a:off x="3576106" y="4216360"/>
              <a:ext cx="508139" cy="434546"/>
            </a:xfrm>
            <a:prstGeom prst="rect">
              <a:avLst/>
            </a:prstGeom>
            <a:noFill/>
          </p:spPr>
          <p:txBody>
            <a:bodyPr wrap="square" rtlCol="0">
              <a:spAutoFit/>
            </a:bodyPr>
            <a:lstStyle/>
            <a:p>
              <a:r>
                <a:rPr lang="en-US" sz="800" dirty="0" smtClean="0">
                  <a:latin typeface="Tw Cen MT"/>
                  <a:cs typeface="Tw Cen MT"/>
                </a:rPr>
                <a:t>(100 k</a:t>
              </a:r>
              <a:r>
                <a:rPr lang="en-US" sz="800" dirty="0">
                  <a:latin typeface="Tw Cen MT"/>
                  <a:cs typeface="Tw Cen MT"/>
                </a:rPr>
                <a:t>B</a:t>
              </a:r>
              <a:r>
                <a:rPr lang="en-US" sz="800" dirty="0" smtClean="0">
                  <a:latin typeface="Tw Cen MT"/>
                  <a:cs typeface="Tw Cen MT"/>
                </a:rPr>
                <a:t>tu/</a:t>
              </a:r>
              <a:r>
                <a:rPr lang="en-US" sz="800" dirty="0" err="1" smtClean="0">
                  <a:latin typeface="Tw Cen MT"/>
                  <a:cs typeface="Tw Cen MT"/>
                </a:rPr>
                <a:t>sqft-yr</a:t>
              </a:r>
              <a:r>
                <a:rPr lang="en-US" sz="800" dirty="0" smtClean="0">
                  <a:latin typeface="Tw Cen MT"/>
                  <a:cs typeface="Tw Cen MT"/>
                </a:rPr>
                <a:t>)</a:t>
              </a:r>
              <a:endParaRPr lang="en-US" sz="800" dirty="0">
                <a:latin typeface="Tw Cen MT"/>
                <a:cs typeface="Tw Cen MT"/>
              </a:endParaRPr>
            </a:p>
          </p:txBody>
        </p:sp>
        <p:sp>
          <p:nvSpPr>
            <p:cNvPr id="66" name="TextBox 65"/>
            <p:cNvSpPr txBox="1"/>
            <p:nvPr/>
          </p:nvSpPr>
          <p:spPr>
            <a:xfrm>
              <a:off x="4800578" y="4432384"/>
              <a:ext cx="487990" cy="391091"/>
            </a:xfrm>
            <a:prstGeom prst="rect">
              <a:avLst/>
            </a:prstGeom>
            <a:noFill/>
          </p:spPr>
          <p:txBody>
            <a:bodyPr wrap="square" rtlCol="0">
              <a:spAutoFit/>
            </a:bodyPr>
            <a:lstStyle/>
            <a:p>
              <a:r>
                <a:rPr lang="en-US" sz="700" dirty="0" smtClean="0">
                  <a:solidFill>
                    <a:srgbClr val="000000"/>
                  </a:solidFill>
                  <a:latin typeface="Tw Cen MT"/>
                  <a:cs typeface="Tw Cen MT"/>
                </a:rPr>
                <a:t>(70 kBtu/</a:t>
              </a:r>
              <a:r>
                <a:rPr lang="en-US" sz="700" dirty="0" err="1" smtClean="0">
                  <a:solidFill>
                    <a:srgbClr val="000000"/>
                  </a:solidFill>
                  <a:latin typeface="Tw Cen MT"/>
                  <a:cs typeface="Tw Cen MT"/>
                </a:rPr>
                <a:t>sqft-yr</a:t>
              </a:r>
              <a:r>
                <a:rPr lang="en-US" sz="700" dirty="0" smtClean="0">
                  <a:solidFill>
                    <a:srgbClr val="000000"/>
                  </a:solidFill>
                  <a:latin typeface="Tw Cen MT"/>
                  <a:cs typeface="Tw Cen MT"/>
                </a:rPr>
                <a:t>)</a:t>
              </a:r>
              <a:endParaRPr lang="en-US" sz="700" dirty="0">
                <a:solidFill>
                  <a:srgbClr val="000000"/>
                </a:solidFill>
                <a:latin typeface="Tw Cen MT"/>
                <a:cs typeface="Tw Cen MT"/>
              </a:endParaRPr>
            </a:p>
          </p:txBody>
        </p:sp>
      </p:grpSp>
      <p:pic>
        <p:nvPicPr>
          <p:cNvPr id="81" name="Picture 80"/>
          <p:cNvPicPr>
            <a:picLocks noChangeAspect="1"/>
          </p:cNvPicPr>
          <p:nvPr/>
        </p:nvPicPr>
        <p:blipFill>
          <a:blip r:embed="rId8" cstate="screen">
            <a:duotone>
              <a:schemeClr val="accent6">
                <a:shade val="45000"/>
                <a:satMod val="135000"/>
              </a:schemeClr>
              <a:prstClr val="white"/>
            </a:duotone>
            <a:extLst>
              <a:ext uri="{BEBA8EAE-BF5A-486C-A8C5-ECC9F3942E4B}">
                <a14:imgProps xmlns:a14="http://schemas.microsoft.com/office/drawing/2010/main">
                  <a14:imgLayer r:embed="rId9">
                    <a14:imgEffect>
                      <a14:saturation sat="70000"/>
                    </a14:imgEffect>
                  </a14:imgLayer>
                </a14:imgProps>
              </a:ext>
              <a:ext uri="{28A0092B-C50C-407E-A947-70E740481C1C}">
                <a14:useLocalDpi xmlns:a14="http://schemas.microsoft.com/office/drawing/2010/main"/>
              </a:ext>
            </a:extLst>
          </a:blip>
          <a:stretch>
            <a:fillRect/>
          </a:stretch>
        </p:blipFill>
        <p:spPr>
          <a:xfrm>
            <a:off x="1187624" y="1057300"/>
            <a:ext cx="432048" cy="432048"/>
          </a:xfrm>
          <a:prstGeom prst="rect">
            <a:avLst/>
          </a:prstGeom>
        </p:spPr>
      </p:pic>
      <p:pic>
        <p:nvPicPr>
          <p:cNvPr id="82" name="Picture 81"/>
          <p:cNvPicPr>
            <a:picLocks noChangeAspect="1"/>
          </p:cNvPicPr>
          <p:nvPr/>
        </p:nvPicPr>
        <p:blipFill>
          <a:blip r:embed="rId10"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403648" y="1849388"/>
            <a:ext cx="312814" cy="367432"/>
          </a:xfrm>
          <a:prstGeom prst="rect">
            <a:avLst/>
          </a:prstGeom>
        </p:spPr>
      </p:pic>
      <p:pic>
        <p:nvPicPr>
          <p:cNvPr id="83" name="Picture 82"/>
          <p:cNvPicPr>
            <a:picLocks noChangeAspect="1"/>
          </p:cNvPicPr>
          <p:nvPr/>
        </p:nvPicPr>
        <p:blipFill>
          <a:blip r:embed="rId11"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444208" y="1129308"/>
            <a:ext cx="432048" cy="432048"/>
          </a:xfrm>
          <a:prstGeom prst="rect">
            <a:avLst/>
          </a:prstGeom>
        </p:spPr>
      </p:pic>
      <p:pic>
        <p:nvPicPr>
          <p:cNvPr id="84" name="Picture 83"/>
          <p:cNvPicPr>
            <a:picLocks noChangeAspect="1"/>
          </p:cNvPicPr>
          <p:nvPr/>
        </p:nvPicPr>
        <p:blipFill>
          <a:blip r:embed="rId10"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092280" y="1921396"/>
            <a:ext cx="312814" cy="367432"/>
          </a:xfrm>
          <a:prstGeom prst="rect">
            <a:avLst/>
          </a:prstGeom>
        </p:spPr>
      </p:pic>
      <p:sp>
        <p:nvSpPr>
          <p:cNvPr id="31" name="Rectangle 30"/>
          <p:cNvSpPr/>
          <p:nvPr/>
        </p:nvSpPr>
        <p:spPr>
          <a:xfrm>
            <a:off x="109987" y="90861"/>
            <a:ext cx="8856984" cy="523220"/>
          </a:xfrm>
          <a:prstGeom prst="rect">
            <a:avLst/>
          </a:prstGeom>
        </p:spPr>
        <p:txBody>
          <a:bodyPr wrap="square">
            <a:spAutoFit/>
          </a:bodyPr>
          <a:lstStyle/>
          <a:p>
            <a:pPr algn="ctr">
              <a:defRPr/>
            </a:pPr>
            <a:r>
              <a:rPr lang="en-US" sz="2800" b="1" dirty="0" smtClean="0">
                <a:solidFill>
                  <a:srgbClr val="000000"/>
                </a:solidFill>
                <a:latin typeface="Tw Cen MT" charset="0"/>
                <a:ea typeface="Tw Cen MT" charset="0"/>
                <a:cs typeface="Tw Cen MT" charset="0"/>
              </a:rPr>
              <a:t>What is the situation?</a:t>
            </a:r>
            <a:endParaRPr lang="en-US" sz="2800" b="1" dirty="0">
              <a:solidFill>
                <a:srgbClr val="000000"/>
              </a:solidFill>
              <a:latin typeface="Tw Cen MT" charset="0"/>
              <a:ea typeface="Tw Cen MT" charset="0"/>
              <a:cs typeface="Tw Cen MT" charset="0"/>
            </a:endParaRPr>
          </a:p>
        </p:txBody>
      </p:sp>
      <p:pic>
        <p:nvPicPr>
          <p:cNvPr id="2" name="Picture 1"/>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79512" y="3493912"/>
            <a:ext cx="2877907" cy="1368152"/>
          </a:xfrm>
          <a:prstGeom prst="rect">
            <a:avLst/>
          </a:prstGeom>
        </p:spPr>
      </p:pic>
      <p:pic>
        <p:nvPicPr>
          <p:cNvPr id="5" name="Picture 4"/>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6084168" y="3493912"/>
            <a:ext cx="2884471" cy="1368152"/>
          </a:xfrm>
          <a:prstGeom prst="rect">
            <a:avLst/>
          </a:prstGeom>
        </p:spPr>
      </p:pic>
      <p:sp>
        <p:nvSpPr>
          <p:cNvPr id="33" name="Rectangle 32"/>
          <p:cNvSpPr/>
          <p:nvPr/>
        </p:nvSpPr>
        <p:spPr>
          <a:xfrm>
            <a:off x="7236296" y="5233764"/>
            <a:ext cx="8856984" cy="400110"/>
          </a:xfrm>
          <a:prstGeom prst="rect">
            <a:avLst/>
          </a:prstGeom>
        </p:spPr>
        <p:txBody>
          <a:bodyPr wrap="square">
            <a:spAutoFit/>
          </a:bodyPr>
          <a:lstStyle/>
          <a:p>
            <a:pPr>
              <a:defRPr/>
            </a:pPr>
            <a:r>
              <a:rPr lang="en-US" sz="1000" i="1" dirty="0" smtClean="0">
                <a:solidFill>
                  <a:schemeClr val="tx1">
                    <a:lumMod val="75000"/>
                    <a:lumOff val="25000"/>
                  </a:schemeClr>
                </a:solidFill>
              </a:rPr>
              <a:t>SOURCES:  EIA (2018), IEA (2015)</a:t>
            </a:r>
          </a:p>
          <a:p>
            <a:pPr>
              <a:defRPr/>
            </a:pPr>
            <a:r>
              <a:rPr lang="en-US" sz="1000" i="1" dirty="0" smtClean="0">
                <a:solidFill>
                  <a:schemeClr val="tx1">
                    <a:lumMod val="75000"/>
                    <a:lumOff val="25000"/>
                  </a:schemeClr>
                </a:solidFill>
              </a:rPr>
              <a:t> MOSPI (2017) </a:t>
            </a:r>
            <a:endParaRPr lang="en-US" sz="1000" i="1" dirty="0">
              <a:solidFill>
                <a:schemeClr val="tx1">
                  <a:lumMod val="75000"/>
                  <a:lumOff val="25000"/>
                </a:schemeClr>
              </a:solidFill>
            </a:endParaRPr>
          </a:p>
        </p:txBody>
      </p:sp>
      <p:grpSp>
        <p:nvGrpSpPr>
          <p:cNvPr id="6" name="Group 5"/>
          <p:cNvGrpSpPr/>
          <p:nvPr/>
        </p:nvGrpSpPr>
        <p:grpSpPr>
          <a:xfrm>
            <a:off x="251520" y="3380720"/>
            <a:ext cx="9108504" cy="2334280"/>
            <a:chOff x="251520" y="3380720"/>
            <a:chExt cx="9108504" cy="2334280"/>
          </a:xfrm>
        </p:grpSpPr>
        <p:sp>
          <p:nvSpPr>
            <p:cNvPr id="36" name="Rectangle 35"/>
            <p:cNvSpPr/>
            <p:nvPr/>
          </p:nvSpPr>
          <p:spPr>
            <a:xfrm>
              <a:off x="251520" y="5253335"/>
              <a:ext cx="9108504" cy="461665"/>
            </a:xfrm>
            <a:prstGeom prst="rect">
              <a:avLst/>
            </a:prstGeom>
          </p:spPr>
          <p:txBody>
            <a:bodyPr wrap="square">
              <a:spAutoFit/>
            </a:bodyPr>
            <a:lstStyle/>
            <a:p>
              <a:pPr algn="ctr">
                <a:defRPr/>
              </a:pPr>
              <a:r>
                <a:rPr lang="en-US" sz="2400" b="1" dirty="0" smtClean="0">
                  <a:solidFill>
                    <a:srgbClr val="000000"/>
                  </a:solidFill>
                  <a:latin typeface="Tw Cen MT" charset="0"/>
                  <a:ea typeface="Tw Cen MT" charset="0"/>
                  <a:cs typeface="Tw Cen MT" charset="0"/>
                </a:rPr>
                <a:t>Skyrocketing building energy use</a:t>
              </a:r>
              <a:endParaRPr lang="en-US" sz="2400" b="1" dirty="0">
                <a:solidFill>
                  <a:srgbClr val="000000"/>
                </a:solidFill>
                <a:latin typeface="Tw Cen MT" charset="0"/>
                <a:ea typeface="Tw Cen MT" charset="0"/>
                <a:cs typeface="Tw Cen MT" charset="0"/>
              </a:endParaRPr>
            </a:p>
          </p:txBody>
        </p:sp>
        <p:sp>
          <p:nvSpPr>
            <p:cNvPr id="3" name="Rectangle 2"/>
            <p:cNvSpPr/>
            <p:nvPr/>
          </p:nvSpPr>
          <p:spPr>
            <a:xfrm>
              <a:off x="5075585" y="3380720"/>
              <a:ext cx="505109" cy="737159"/>
            </a:xfrm>
            <a:prstGeom prst="rect">
              <a:avLst/>
            </a:prstGeom>
            <a:noFill/>
            <a:ln w="38100">
              <a:solidFill>
                <a:srgbClr val="FF0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3546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55826" y="6865946"/>
            <a:ext cx="4176464" cy="252028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p:cNvSpPr txBox="1"/>
          <p:nvPr/>
        </p:nvSpPr>
        <p:spPr>
          <a:xfrm>
            <a:off x="5036346" y="8779977"/>
            <a:ext cx="216024" cy="246221"/>
          </a:xfrm>
          <a:prstGeom prst="rect">
            <a:avLst/>
          </a:prstGeom>
          <a:noFill/>
        </p:spPr>
        <p:txBody>
          <a:bodyPr wrap="square" rtlCol="0">
            <a:spAutoFit/>
          </a:bodyPr>
          <a:lstStyle/>
          <a:p>
            <a:r>
              <a:rPr lang="en-US" sz="1000" dirty="0" smtClean="0"/>
              <a:t>0</a:t>
            </a:r>
            <a:endParaRPr lang="en-US" sz="1000" dirty="0"/>
          </a:p>
        </p:txBody>
      </p:sp>
      <p:sp>
        <p:nvSpPr>
          <p:cNvPr id="34" name="Rectangle 33"/>
          <p:cNvSpPr/>
          <p:nvPr/>
        </p:nvSpPr>
        <p:spPr>
          <a:xfrm>
            <a:off x="36323" y="193206"/>
            <a:ext cx="9108504" cy="584776"/>
          </a:xfrm>
          <a:prstGeom prst="rect">
            <a:avLst/>
          </a:prstGeom>
        </p:spPr>
        <p:txBody>
          <a:bodyPr wrap="square">
            <a:spAutoFit/>
          </a:bodyPr>
          <a:lstStyle/>
          <a:p>
            <a:pPr algn="ctr">
              <a:defRPr/>
            </a:pPr>
            <a:r>
              <a:rPr lang="en-US" sz="3200" b="1" dirty="0" smtClean="0">
                <a:solidFill>
                  <a:srgbClr val="000000"/>
                </a:solidFill>
                <a:latin typeface="Tw Cen MT" charset="0"/>
                <a:ea typeface="Tw Cen MT" charset="0"/>
                <a:cs typeface="Tw Cen MT" charset="0"/>
              </a:rPr>
              <a:t>Why are we </a:t>
            </a:r>
            <a:r>
              <a:rPr lang="en-US" sz="3200" b="1" dirty="0" smtClean="0">
                <a:solidFill>
                  <a:srgbClr val="000000"/>
                </a:solidFill>
                <a:latin typeface="Tw Cen MT" charset="0"/>
                <a:ea typeface="Tw Cen MT" charset="0"/>
                <a:cs typeface="Tw Cen MT" charset="0"/>
              </a:rPr>
              <a:t>in</a:t>
            </a:r>
            <a:r>
              <a:rPr lang="en-US" sz="3200" b="1" dirty="0" smtClean="0">
                <a:solidFill>
                  <a:srgbClr val="000000"/>
                </a:solidFill>
                <a:latin typeface="Tw Cen MT" charset="0"/>
                <a:ea typeface="Tw Cen MT" charset="0"/>
                <a:cs typeface="Tw Cen MT" charset="0"/>
              </a:rPr>
              <a:t> this </a:t>
            </a:r>
            <a:r>
              <a:rPr lang="en-US" sz="3200" b="1" dirty="0" smtClean="0">
                <a:solidFill>
                  <a:srgbClr val="000000"/>
                </a:solidFill>
                <a:latin typeface="Tw Cen MT" charset="0"/>
                <a:ea typeface="Tw Cen MT" charset="0"/>
                <a:cs typeface="Tw Cen MT" charset="0"/>
              </a:rPr>
              <a:t>s</a:t>
            </a:r>
            <a:r>
              <a:rPr lang="en-US" sz="3200" b="1" dirty="0" smtClean="0">
                <a:solidFill>
                  <a:srgbClr val="000000"/>
                </a:solidFill>
                <a:latin typeface="Tw Cen MT" charset="0"/>
                <a:ea typeface="Tw Cen MT" charset="0"/>
                <a:cs typeface="Tw Cen MT" charset="0"/>
              </a:rPr>
              <a:t>ituation?</a:t>
            </a:r>
            <a:endParaRPr lang="en-US" sz="3200" b="1" dirty="0">
              <a:solidFill>
                <a:srgbClr val="000000"/>
              </a:solidFill>
              <a:latin typeface="Tw Cen MT" charset="0"/>
              <a:ea typeface="Tw Cen MT" charset="0"/>
              <a:cs typeface="Tw Cen MT" charset="0"/>
            </a:endParaRPr>
          </a:p>
        </p:txBody>
      </p:sp>
      <p:sp>
        <p:nvSpPr>
          <p:cNvPr id="47" name="Slide Number Placeholder 3"/>
          <p:cNvSpPr>
            <a:spLocks noGrp="1"/>
          </p:cNvSpPr>
          <p:nvPr>
            <p:ph type="sldNum" sz="quarter" idx="4294967295"/>
          </p:nvPr>
        </p:nvSpPr>
        <p:spPr>
          <a:xfrm>
            <a:off x="6981016" y="5289537"/>
            <a:ext cx="2133600" cy="304271"/>
          </a:xfrm>
          <a:prstGeom prst="rect">
            <a:avLst/>
          </a:prstGeom>
        </p:spPr>
        <p:txBody>
          <a:bodyPr/>
          <a:lstStyle/>
          <a:p>
            <a:fld id="{2D2BB377-3859-054C-B129-49914A72E4BB}" type="slidenum">
              <a:rPr lang="en-US" smtClean="0">
                <a:solidFill>
                  <a:prstClr val="black">
                    <a:tint val="75000"/>
                  </a:prstClr>
                </a:solidFill>
              </a:rPr>
              <a:pPr/>
              <a:t>5</a:t>
            </a:fld>
            <a:endParaRPr lang="en-US" dirty="0">
              <a:solidFill>
                <a:prstClr val="black">
                  <a:tint val="75000"/>
                </a:prstClr>
              </a:solidFill>
            </a:endParaRPr>
          </a:p>
        </p:txBody>
      </p:sp>
      <p:grpSp>
        <p:nvGrpSpPr>
          <p:cNvPr id="12" name="Group 11"/>
          <p:cNvGrpSpPr/>
          <p:nvPr/>
        </p:nvGrpSpPr>
        <p:grpSpPr>
          <a:xfrm>
            <a:off x="542649" y="931426"/>
            <a:ext cx="8602826" cy="3612437"/>
            <a:chOff x="352104" y="1077842"/>
            <a:chExt cx="8602826" cy="3612437"/>
          </a:xfrm>
        </p:grpSpPr>
        <p:pic>
          <p:nvPicPr>
            <p:cNvPr id="4" name="Picture 3" descr="Figure7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47033" y="1090416"/>
              <a:ext cx="2664296" cy="1998223"/>
            </a:xfrm>
            <a:prstGeom prst="rect">
              <a:avLst/>
            </a:prstGeom>
          </p:spPr>
        </p:pic>
        <p:pic>
          <p:nvPicPr>
            <p:cNvPr id="5" name="Picture 4" descr="Figure7b.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16421" y="1077842"/>
              <a:ext cx="2737089" cy="2016224"/>
            </a:xfrm>
            <a:prstGeom prst="rect">
              <a:avLst/>
            </a:prstGeom>
          </p:spPr>
        </p:pic>
        <p:pic>
          <p:nvPicPr>
            <p:cNvPr id="6" name="Picture 5" descr="Figure7a.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2963" y="1102990"/>
              <a:ext cx="2664296" cy="1973289"/>
            </a:xfrm>
            <a:prstGeom prst="rect">
              <a:avLst/>
            </a:prstGeom>
          </p:spPr>
        </p:pic>
        <p:pic>
          <p:nvPicPr>
            <p:cNvPr id="14" name="Picture 13" descr="Figure 6_3X3X.jpg"/>
            <p:cNvPicPr>
              <a:picLocks noChangeAspect="1"/>
            </p:cNvPicPr>
            <p:nvPr/>
          </p:nvPicPr>
          <p:blipFill rotWithShape="1">
            <a:blip r:embed="rId6" cstate="screen">
              <a:extLst>
                <a:ext uri="{28A0092B-C50C-407E-A947-70E740481C1C}">
                  <a14:useLocalDpi xmlns:a14="http://schemas.microsoft.com/office/drawing/2010/main"/>
                </a:ext>
              </a:extLst>
            </a:blip>
            <a:srcRect t="-1"/>
            <a:stretch/>
          </p:blipFill>
          <p:spPr>
            <a:xfrm>
              <a:off x="352104" y="3201811"/>
              <a:ext cx="8602826" cy="1488468"/>
            </a:xfrm>
            <a:prstGeom prst="rect">
              <a:avLst/>
            </a:prstGeom>
          </p:spPr>
        </p:pic>
        <p:sp>
          <p:nvSpPr>
            <p:cNvPr id="11" name="TextBox 10"/>
            <p:cNvSpPr txBox="1"/>
            <p:nvPr/>
          </p:nvSpPr>
          <p:spPr>
            <a:xfrm>
              <a:off x="8449320" y="4275255"/>
              <a:ext cx="505610" cy="369332"/>
            </a:xfrm>
            <a:prstGeom prst="rect">
              <a:avLst/>
            </a:prstGeom>
            <a:solidFill>
              <a:schemeClr val="bg1"/>
            </a:solidFill>
            <a:ln>
              <a:noFill/>
            </a:ln>
          </p:spPr>
          <p:txBody>
            <a:bodyPr wrap="square" rtlCol="0">
              <a:spAutoFit/>
            </a:bodyPr>
            <a:lstStyle/>
            <a:p>
              <a:endParaRPr lang="en-US" dirty="0"/>
            </a:p>
          </p:txBody>
        </p:sp>
      </p:grpSp>
      <p:sp>
        <p:nvSpPr>
          <p:cNvPr id="21" name="Title 1"/>
          <p:cNvSpPr txBox="1">
            <a:spLocks/>
          </p:cNvSpPr>
          <p:nvPr/>
        </p:nvSpPr>
        <p:spPr>
          <a:xfrm rot="16200000">
            <a:off x="-2692609" y="2286854"/>
            <a:ext cx="5832648" cy="952500"/>
          </a:xfrm>
          <a:prstGeom prst="rect">
            <a:avLst/>
          </a:prstGeom>
        </p:spPr>
        <p:txBody>
          <a:bodyPr vert="horz" lIns="91440" tIns="45720" rIns="91440" bIns="45720" rtlCol="0" anchor="ctr">
            <a:noAutofit/>
          </a:bodyPr>
          <a:lstStyle>
            <a:lvl1pPr algn="ctr" defTabSz="914391" rtl="0" eaLnBrk="1" latinLnBrk="0" hangingPunct="1">
              <a:spcBef>
                <a:spcPct val="0"/>
              </a:spcBef>
              <a:buNone/>
              <a:defRPr sz="4400" kern="1200">
                <a:solidFill>
                  <a:schemeClr val="tx1"/>
                </a:solidFill>
                <a:latin typeface="+mj-lt"/>
                <a:ea typeface="+mj-ea"/>
                <a:cs typeface="+mj-cs"/>
              </a:defRPr>
            </a:lvl1pPr>
          </a:lstStyle>
          <a:p>
            <a:pPr marL="514350" indent="-514350" algn="l"/>
            <a:r>
              <a:rPr lang="en-US" sz="2800" b="1" dirty="0" smtClean="0">
                <a:solidFill>
                  <a:schemeClr val="bg1">
                    <a:lumMod val="65000"/>
                  </a:schemeClr>
                </a:solidFill>
              </a:rPr>
              <a:t>Why? </a:t>
            </a:r>
            <a:endParaRPr lang="en-US" sz="2800" b="1" dirty="0">
              <a:solidFill>
                <a:schemeClr val="bg1">
                  <a:lumMod val="65000"/>
                </a:schemeClr>
              </a:solidFill>
            </a:endParaRPr>
          </a:p>
        </p:txBody>
      </p:sp>
      <p:sp>
        <p:nvSpPr>
          <p:cNvPr id="13" name="Rectangle 12"/>
          <p:cNvSpPr/>
          <p:nvPr/>
        </p:nvSpPr>
        <p:spPr>
          <a:xfrm>
            <a:off x="517989" y="4806796"/>
            <a:ext cx="8602178" cy="923330"/>
          </a:xfrm>
          <a:prstGeom prst="rect">
            <a:avLst/>
          </a:prstGeom>
        </p:spPr>
        <p:txBody>
          <a:bodyPr wrap="square">
            <a:spAutoFit/>
          </a:bodyPr>
          <a:lstStyle/>
          <a:p>
            <a:pPr algn="ctr"/>
            <a:r>
              <a:rPr lang="en-US" b="1" dirty="0" smtClean="0">
                <a:latin typeface="Tw Cen MT"/>
                <a:cs typeface="Tw Cen MT"/>
              </a:rPr>
              <a:t>Not only is the commercial buildings sector energy use growing rapidly at 8% annually, unsustainably planned and constructed buildings are causing severe environmental impacts</a:t>
            </a:r>
            <a:endParaRPr lang="en-US" b="1" dirty="0">
              <a:latin typeface="Tw Cen MT"/>
              <a:cs typeface="Tw Cen MT"/>
            </a:endParaRPr>
          </a:p>
        </p:txBody>
      </p:sp>
    </p:spTree>
    <p:extLst>
      <p:ext uri="{BB962C8B-B14F-4D97-AF65-F5344CB8AC3E}">
        <p14:creationId xmlns:p14="http://schemas.microsoft.com/office/powerpoint/2010/main" val="1905493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22" y="49188"/>
            <a:ext cx="8964488" cy="952500"/>
          </a:xfrm>
        </p:spPr>
        <p:txBody>
          <a:bodyPr>
            <a:noAutofit/>
          </a:bodyPr>
          <a:lstStyle/>
          <a:p>
            <a:pPr>
              <a:lnSpc>
                <a:spcPct val="80000"/>
              </a:lnSpc>
            </a:pPr>
            <a:r>
              <a:rPr lang="en-US" sz="3200" b="1" dirty="0" smtClean="0">
                <a:latin typeface="Tw Cen MT"/>
                <a:cs typeface="Tw Cen MT"/>
              </a:rPr>
              <a:t>Why should we care?</a:t>
            </a:r>
            <a:endParaRPr lang="en-US" sz="3200" b="1" dirty="0">
              <a:latin typeface="Tw Cen MT"/>
              <a:cs typeface="Tw Cen MT"/>
            </a:endParaRPr>
          </a:p>
        </p:txBody>
      </p:sp>
      <p:sp>
        <p:nvSpPr>
          <p:cNvPr id="4" name="Slide Number Placeholder 3"/>
          <p:cNvSpPr>
            <a:spLocks noGrp="1"/>
          </p:cNvSpPr>
          <p:nvPr>
            <p:ph type="sldNum" sz="quarter" idx="12"/>
          </p:nvPr>
        </p:nvSpPr>
        <p:spPr>
          <a:xfrm>
            <a:off x="6996727" y="5410729"/>
            <a:ext cx="2133600" cy="304271"/>
          </a:xfrm>
        </p:spPr>
        <p:txBody>
          <a:bodyPr/>
          <a:lstStyle/>
          <a:p>
            <a:fld id="{D7F261C0-723C-4162-ADEB-3B5E8A41E497}" type="slidenum">
              <a:rPr lang="en-IN" smtClean="0"/>
              <a:t>6</a:t>
            </a:fld>
            <a:endParaRPr lang="en-IN" dirty="0"/>
          </a:p>
        </p:txBody>
      </p:sp>
      <p:sp>
        <p:nvSpPr>
          <p:cNvPr id="5" name="Rectangle 4"/>
          <p:cNvSpPr/>
          <p:nvPr/>
        </p:nvSpPr>
        <p:spPr>
          <a:xfrm>
            <a:off x="94249" y="2286813"/>
            <a:ext cx="1584176" cy="1579920"/>
          </a:xfrm>
          <a:prstGeom prst="rect">
            <a:avLst/>
          </a:prstGeom>
          <a:ln>
            <a:solidFill>
              <a:schemeClr val="tx1"/>
            </a:solidFill>
          </a:ln>
        </p:spPr>
        <p:txBody>
          <a:bodyPr wrap="square">
            <a:spAutoFit/>
          </a:bodyPr>
          <a:lstStyle/>
          <a:p>
            <a:pPr algn="ctr">
              <a:lnSpc>
                <a:spcPct val="80000"/>
              </a:lnSpc>
              <a:defRPr/>
            </a:pPr>
            <a:endParaRPr lang="en-US" sz="2000" b="1" dirty="0" smtClean="0">
              <a:solidFill>
                <a:srgbClr val="000000"/>
              </a:solidFill>
              <a:latin typeface="Tw Cen MT" charset="0"/>
              <a:ea typeface="Tw Cen MT" charset="0"/>
              <a:cs typeface="Tw Cen MT" charset="0"/>
            </a:endParaRPr>
          </a:p>
          <a:p>
            <a:pPr algn="ctr">
              <a:lnSpc>
                <a:spcPct val="80000"/>
              </a:lnSpc>
              <a:defRPr/>
            </a:pPr>
            <a:r>
              <a:rPr lang="en-US" sz="2000" b="1" dirty="0" smtClean="0">
                <a:solidFill>
                  <a:srgbClr val="000000"/>
                </a:solidFill>
                <a:latin typeface="Tw Cen MT" charset="0"/>
                <a:ea typeface="Tw Cen MT" charset="0"/>
                <a:cs typeface="Tw Cen MT" charset="0"/>
              </a:rPr>
              <a:t>High </a:t>
            </a:r>
          </a:p>
          <a:p>
            <a:pPr algn="ctr">
              <a:lnSpc>
                <a:spcPct val="80000"/>
              </a:lnSpc>
              <a:defRPr/>
            </a:pPr>
            <a:r>
              <a:rPr lang="en-US" sz="2000" b="1" dirty="0" smtClean="0">
                <a:solidFill>
                  <a:srgbClr val="000000"/>
                </a:solidFill>
                <a:latin typeface="Tw Cen MT" charset="0"/>
                <a:ea typeface="Tw Cen MT" charset="0"/>
                <a:cs typeface="Tw Cen MT" charset="0"/>
              </a:rPr>
              <a:t>energy-use </a:t>
            </a:r>
          </a:p>
          <a:p>
            <a:pPr algn="ctr">
              <a:lnSpc>
                <a:spcPct val="80000"/>
              </a:lnSpc>
              <a:defRPr/>
            </a:pPr>
            <a:r>
              <a:rPr lang="en-US" sz="2000" b="1" dirty="0" smtClean="0">
                <a:solidFill>
                  <a:srgbClr val="000000"/>
                </a:solidFill>
                <a:latin typeface="Tw Cen MT" charset="0"/>
                <a:ea typeface="Tw Cen MT" charset="0"/>
                <a:cs typeface="Tw Cen MT" charset="0"/>
              </a:rPr>
              <a:t>design and operations</a:t>
            </a:r>
          </a:p>
          <a:p>
            <a:pPr algn="ctr">
              <a:lnSpc>
                <a:spcPct val="80000"/>
              </a:lnSpc>
              <a:defRPr/>
            </a:pPr>
            <a:endParaRPr lang="en-US" sz="2000" b="1" dirty="0">
              <a:solidFill>
                <a:srgbClr val="000000"/>
              </a:solidFill>
              <a:latin typeface="Tw Cen MT" charset="0"/>
              <a:ea typeface="Tw Cen MT" charset="0"/>
              <a:cs typeface="Tw Cen MT" charset="0"/>
            </a:endParaRPr>
          </a:p>
        </p:txBody>
      </p:sp>
      <p:cxnSp>
        <p:nvCxnSpPr>
          <p:cNvPr id="6" name="Straight Arrow Connector 5">
            <a:extLst>
              <a:ext uri="{FF2B5EF4-FFF2-40B4-BE49-F238E27FC236}">
                <a16:creationId xmlns="" xmlns:a16="http://schemas.microsoft.com/office/drawing/2014/main" id="{CCDB1AB1-4CD7-44BE-A963-0FFF8782F43D}"/>
              </a:ext>
            </a:extLst>
          </p:cNvPr>
          <p:cNvCxnSpPr>
            <a:endCxn id="17" idx="1"/>
          </p:cNvCxnSpPr>
          <p:nvPr/>
        </p:nvCxnSpPr>
        <p:spPr>
          <a:xfrm>
            <a:off x="1678425" y="3390776"/>
            <a:ext cx="591243" cy="1009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 xmlns:a16="http://schemas.microsoft.com/office/drawing/2014/main" id="{55E2FAFA-F795-4ABB-A085-4C848BA34105}"/>
              </a:ext>
            </a:extLst>
          </p:cNvPr>
          <p:cNvCxnSpPr>
            <a:stCxn id="5" idx="3"/>
            <a:endCxn id="16" idx="1"/>
          </p:cNvCxnSpPr>
          <p:nvPr/>
        </p:nvCxnSpPr>
        <p:spPr>
          <a:xfrm flipV="1">
            <a:off x="1678425" y="3066138"/>
            <a:ext cx="591243" cy="10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 xmlns:a16="http://schemas.microsoft.com/office/drawing/2014/main" id="{D30CB84D-8ACD-44F8-96F2-3832BB8E299A}"/>
              </a:ext>
            </a:extLst>
          </p:cNvPr>
          <p:cNvCxnSpPr>
            <a:endCxn id="9" idx="1"/>
          </p:cNvCxnSpPr>
          <p:nvPr/>
        </p:nvCxnSpPr>
        <p:spPr>
          <a:xfrm flipV="1">
            <a:off x="1678425" y="1661609"/>
            <a:ext cx="591243" cy="1051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69668" y="1153777"/>
            <a:ext cx="4234751" cy="1015663"/>
          </a:xfrm>
          <a:prstGeom prst="rect">
            <a:avLst/>
          </a:prstGeom>
          <a:ln>
            <a:solidFill>
              <a:schemeClr val="tx1"/>
            </a:solidFill>
          </a:ln>
        </p:spPr>
        <p:txBody>
          <a:bodyPr wrap="square">
            <a:spAutoFit/>
          </a:bodyPr>
          <a:lstStyle/>
          <a:p>
            <a:pPr algn="ctr">
              <a:defRPr/>
            </a:pPr>
            <a:r>
              <a:rPr lang="en-US" sz="2400" b="1" dirty="0" smtClean="0">
                <a:solidFill>
                  <a:srgbClr val="FF6600"/>
                </a:solidFill>
                <a:latin typeface="Tw Cen MT" charset="0"/>
                <a:ea typeface="Tw Cen MT" charset="0"/>
                <a:cs typeface="Tw Cen MT" charset="0"/>
              </a:rPr>
              <a:t>PLANET: Environmental </a:t>
            </a:r>
            <a:r>
              <a:rPr lang="en-US" sz="2400" b="1" dirty="0" smtClean="0">
                <a:solidFill>
                  <a:srgbClr val="FF6600"/>
                </a:solidFill>
                <a:latin typeface="Tw Cen MT" charset="0"/>
                <a:ea typeface="Tw Cen MT" charset="0"/>
                <a:cs typeface="Tw Cen MT" charset="0"/>
              </a:rPr>
              <a:t>impact </a:t>
            </a:r>
          </a:p>
          <a:p>
            <a:pPr algn="ctr">
              <a:defRPr/>
            </a:pPr>
            <a:r>
              <a:rPr lang="en-US" b="1" dirty="0" smtClean="0">
                <a:solidFill>
                  <a:srgbClr val="000000"/>
                </a:solidFill>
                <a:latin typeface="Tw Cen MT" charset="0"/>
                <a:ea typeface="Tw Cen MT" charset="0"/>
                <a:cs typeface="Tw Cen MT" charset="0"/>
              </a:rPr>
              <a:t>Urban heat, </a:t>
            </a:r>
            <a:r>
              <a:rPr lang="en-US" b="1" dirty="0" smtClean="0">
                <a:solidFill>
                  <a:srgbClr val="000000"/>
                </a:solidFill>
                <a:latin typeface="Tw Cen MT" charset="0"/>
                <a:ea typeface="Tw Cen MT" charset="0"/>
                <a:cs typeface="Tw Cen MT" charset="0"/>
              </a:rPr>
              <a:t>natural resource depletion, extreme events, emissions</a:t>
            </a:r>
            <a:r>
              <a:rPr lang="en-US" b="1" dirty="0" smtClean="0">
                <a:solidFill>
                  <a:srgbClr val="000000"/>
                </a:solidFill>
                <a:latin typeface="Tw Cen MT" charset="0"/>
                <a:ea typeface="Tw Cen MT" charset="0"/>
                <a:cs typeface="Tw Cen MT" charset="0"/>
              </a:rPr>
              <a:t>, </a:t>
            </a:r>
            <a:r>
              <a:rPr lang="en-US" b="1" dirty="0" smtClean="0">
                <a:solidFill>
                  <a:srgbClr val="000000"/>
                </a:solidFill>
                <a:latin typeface="Tw Cen MT" charset="0"/>
                <a:ea typeface="Tw Cen MT" charset="0"/>
                <a:cs typeface="Tw Cen MT" charset="0"/>
              </a:rPr>
              <a:t>particulates</a:t>
            </a:r>
            <a:endParaRPr lang="en-US" b="1" dirty="0" smtClean="0">
              <a:solidFill>
                <a:srgbClr val="000000"/>
              </a:solidFill>
              <a:latin typeface="Tw Cen MT" charset="0"/>
              <a:ea typeface="Tw Cen MT" charset="0"/>
              <a:cs typeface="Tw Cen MT" charset="0"/>
            </a:endParaRPr>
          </a:p>
        </p:txBody>
      </p:sp>
      <p:sp>
        <p:nvSpPr>
          <p:cNvPr id="10" name="Rectangle 9"/>
          <p:cNvSpPr/>
          <p:nvPr/>
        </p:nvSpPr>
        <p:spPr>
          <a:xfrm>
            <a:off x="7208744" y="2276178"/>
            <a:ext cx="1799184" cy="1579920"/>
          </a:xfrm>
          <a:prstGeom prst="rect">
            <a:avLst/>
          </a:prstGeom>
          <a:ln>
            <a:solidFill>
              <a:schemeClr val="tx1"/>
            </a:solidFill>
          </a:ln>
        </p:spPr>
        <p:txBody>
          <a:bodyPr wrap="square">
            <a:spAutoFit/>
          </a:bodyPr>
          <a:lstStyle/>
          <a:p>
            <a:pPr algn="ctr">
              <a:lnSpc>
                <a:spcPct val="80000"/>
              </a:lnSpc>
              <a:defRPr/>
            </a:pPr>
            <a:r>
              <a:rPr lang="en-US" sz="2000" b="1" dirty="0" smtClean="0">
                <a:solidFill>
                  <a:srgbClr val="000000"/>
                </a:solidFill>
                <a:latin typeface="Tw Cen MT" charset="0"/>
                <a:ea typeface="Tw Cen MT" charset="0"/>
                <a:cs typeface="Tw Cen MT" charset="0"/>
              </a:rPr>
              <a:t>Pollution, </a:t>
            </a:r>
          </a:p>
          <a:p>
            <a:pPr algn="ctr">
              <a:lnSpc>
                <a:spcPct val="80000"/>
              </a:lnSpc>
              <a:defRPr/>
            </a:pPr>
            <a:r>
              <a:rPr lang="en-US" sz="2000" b="1" dirty="0" smtClean="0">
                <a:solidFill>
                  <a:srgbClr val="000000"/>
                </a:solidFill>
                <a:latin typeface="Tw Cen MT" charset="0"/>
                <a:ea typeface="Tw Cen MT" charset="0"/>
                <a:cs typeface="Tw Cen MT" charset="0"/>
              </a:rPr>
              <a:t>Poor health, Expensive operations </a:t>
            </a:r>
          </a:p>
          <a:p>
            <a:pPr algn="ctr">
              <a:lnSpc>
                <a:spcPct val="80000"/>
              </a:lnSpc>
              <a:defRPr/>
            </a:pPr>
            <a:r>
              <a:rPr lang="en-US" sz="2000" b="1" dirty="0" smtClean="0">
                <a:solidFill>
                  <a:srgbClr val="000000"/>
                </a:solidFill>
                <a:latin typeface="Tw Cen MT" charset="0"/>
                <a:ea typeface="Tw Cen MT" charset="0"/>
                <a:cs typeface="Tw Cen MT" charset="0"/>
              </a:rPr>
              <a:t>= </a:t>
            </a:r>
            <a:endParaRPr lang="en-US" sz="2000" b="1" dirty="0" smtClean="0">
              <a:solidFill>
                <a:srgbClr val="000000"/>
              </a:solidFill>
              <a:latin typeface="Tw Cen MT" charset="0"/>
              <a:ea typeface="Tw Cen MT" charset="0"/>
              <a:cs typeface="Tw Cen MT" charset="0"/>
            </a:endParaRPr>
          </a:p>
          <a:p>
            <a:pPr algn="ctr">
              <a:lnSpc>
                <a:spcPct val="80000"/>
              </a:lnSpc>
              <a:defRPr/>
            </a:pPr>
            <a:r>
              <a:rPr lang="en-US" sz="2000" b="1" dirty="0" smtClean="0">
                <a:solidFill>
                  <a:srgbClr val="000000"/>
                </a:solidFill>
                <a:latin typeface="Tw Cen MT" charset="0"/>
                <a:ea typeface="Tw Cen MT" charset="0"/>
                <a:cs typeface="Tw Cen MT" charset="0"/>
              </a:rPr>
              <a:t>A high toll</a:t>
            </a:r>
            <a:endParaRPr lang="en-US" sz="2000" b="1" dirty="0">
              <a:solidFill>
                <a:srgbClr val="000000"/>
              </a:solidFill>
              <a:latin typeface="Tw Cen MT" charset="0"/>
              <a:ea typeface="Tw Cen MT" charset="0"/>
              <a:cs typeface="Tw Cen MT" charset="0"/>
            </a:endParaRPr>
          </a:p>
        </p:txBody>
      </p:sp>
      <p:sp>
        <p:nvSpPr>
          <p:cNvPr id="16" name="Rectangle 15"/>
          <p:cNvSpPr/>
          <p:nvPr/>
        </p:nvSpPr>
        <p:spPr>
          <a:xfrm>
            <a:off x="2269668" y="2558306"/>
            <a:ext cx="4234751" cy="1015663"/>
          </a:xfrm>
          <a:prstGeom prst="rect">
            <a:avLst/>
          </a:prstGeom>
          <a:ln>
            <a:solidFill>
              <a:schemeClr val="tx1"/>
            </a:solidFill>
          </a:ln>
        </p:spPr>
        <p:txBody>
          <a:bodyPr wrap="square">
            <a:spAutoFit/>
          </a:bodyPr>
          <a:lstStyle/>
          <a:p>
            <a:pPr algn="ctr">
              <a:defRPr/>
            </a:pPr>
            <a:r>
              <a:rPr lang="en-US" sz="2400" b="1" dirty="0" smtClean="0">
                <a:solidFill>
                  <a:srgbClr val="FF6600"/>
                </a:solidFill>
                <a:latin typeface="Tw Cen MT" charset="0"/>
                <a:ea typeface="Tw Cen MT" charset="0"/>
                <a:cs typeface="Tw Cen MT" charset="0"/>
              </a:rPr>
              <a:t>PEOPLE: Societal </a:t>
            </a:r>
            <a:r>
              <a:rPr lang="en-US" sz="2400" b="1" dirty="0" smtClean="0">
                <a:solidFill>
                  <a:srgbClr val="FF6600"/>
                </a:solidFill>
                <a:latin typeface="Tw Cen MT" charset="0"/>
                <a:ea typeface="Tw Cen MT" charset="0"/>
                <a:cs typeface="Tw Cen MT" charset="0"/>
              </a:rPr>
              <a:t>impact</a:t>
            </a:r>
          </a:p>
          <a:p>
            <a:pPr algn="ctr">
              <a:defRPr/>
            </a:pPr>
            <a:r>
              <a:rPr lang="en-US" b="1" dirty="0" smtClean="0">
                <a:solidFill>
                  <a:srgbClr val="000000"/>
                </a:solidFill>
                <a:latin typeface="Tw Cen MT" charset="0"/>
                <a:ea typeface="Tw Cen MT" charset="0"/>
                <a:cs typeface="Tw Cen MT" charset="0"/>
              </a:rPr>
              <a:t>Health </a:t>
            </a:r>
            <a:r>
              <a:rPr lang="en-US" b="1" dirty="0">
                <a:solidFill>
                  <a:srgbClr val="000000"/>
                </a:solidFill>
                <a:latin typeface="Tw Cen MT" charset="0"/>
                <a:ea typeface="Tw Cen MT" charset="0"/>
                <a:cs typeface="Tw Cen MT" charset="0"/>
              </a:rPr>
              <a:t>symptoms</a:t>
            </a:r>
            <a:r>
              <a:rPr lang="en-US" b="1" dirty="0" smtClean="0">
                <a:solidFill>
                  <a:srgbClr val="000000"/>
                </a:solidFill>
                <a:latin typeface="Tw Cen MT" charset="0"/>
                <a:ea typeface="Tw Cen MT" charset="0"/>
                <a:cs typeface="Tw Cen MT" charset="0"/>
              </a:rPr>
              <a:t>, </a:t>
            </a:r>
            <a:r>
              <a:rPr lang="en-US" b="1" dirty="0" smtClean="0">
                <a:solidFill>
                  <a:srgbClr val="000000"/>
                </a:solidFill>
                <a:latin typeface="Tw Cen MT" charset="0"/>
                <a:ea typeface="Tw Cen MT" charset="0"/>
                <a:cs typeface="Tw Cen MT" charset="0"/>
              </a:rPr>
              <a:t>thermal and </a:t>
            </a:r>
            <a:r>
              <a:rPr lang="en-US" b="1" dirty="0">
                <a:solidFill>
                  <a:srgbClr val="000000"/>
                </a:solidFill>
                <a:latin typeface="Tw Cen MT" charset="0"/>
                <a:ea typeface="Tw Cen MT" charset="0"/>
                <a:cs typeface="Tw Cen MT" charset="0"/>
              </a:rPr>
              <a:t>visual discomfort, loss in </a:t>
            </a:r>
            <a:r>
              <a:rPr lang="en-US" b="1" dirty="0" smtClean="0">
                <a:solidFill>
                  <a:srgbClr val="000000"/>
                </a:solidFill>
                <a:latin typeface="Tw Cen MT" charset="0"/>
                <a:ea typeface="Tw Cen MT" charset="0"/>
                <a:cs typeface="Tw Cen MT" charset="0"/>
              </a:rPr>
              <a:t>productivity</a:t>
            </a:r>
            <a:endParaRPr lang="en-US" b="1" dirty="0">
              <a:solidFill>
                <a:srgbClr val="000000"/>
              </a:solidFill>
              <a:latin typeface="Tw Cen MT" charset="0"/>
              <a:ea typeface="Tw Cen MT" charset="0"/>
              <a:cs typeface="Tw Cen MT" charset="0"/>
            </a:endParaRPr>
          </a:p>
        </p:txBody>
      </p:sp>
      <p:sp>
        <p:nvSpPr>
          <p:cNvPr id="17" name="Rectangle 16"/>
          <p:cNvSpPr/>
          <p:nvPr/>
        </p:nvSpPr>
        <p:spPr>
          <a:xfrm>
            <a:off x="2269668" y="3892392"/>
            <a:ext cx="4234751" cy="1015663"/>
          </a:xfrm>
          <a:prstGeom prst="rect">
            <a:avLst/>
          </a:prstGeom>
          <a:ln>
            <a:solidFill>
              <a:schemeClr val="tx1"/>
            </a:solidFill>
          </a:ln>
        </p:spPr>
        <p:txBody>
          <a:bodyPr wrap="square">
            <a:spAutoFit/>
          </a:bodyPr>
          <a:lstStyle/>
          <a:p>
            <a:pPr algn="ctr">
              <a:defRPr/>
            </a:pPr>
            <a:r>
              <a:rPr lang="en-US" sz="2400" b="1" dirty="0" smtClean="0">
                <a:solidFill>
                  <a:srgbClr val="FF6600"/>
                </a:solidFill>
                <a:latin typeface="Tw Cen MT" charset="0"/>
                <a:ea typeface="Tw Cen MT" charset="0"/>
                <a:cs typeface="Tw Cen MT" charset="0"/>
              </a:rPr>
              <a:t>PROFITS: Financial </a:t>
            </a:r>
            <a:r>
              <a:rPr lang="en-US" sz="2400" b="1" dirty="0" smtClean="0">
                <a:solidFill>
                  <a:srgbClr val="FF6600"/>
                </a:solidFill>
                <a:latin typeface="Tw Cen MT" charset="0"/>
                <a:ea typeface="Tw Cen MT" charset="0"/>
                <a:cs typeface="Tw Cen MT" charset="0"/>
              </a:rPr>
              <a:t>impact</a:t>
            </a:r>
          </a:p>
          <a:p>
            <a:pPr algn="ctr">
              <a:defRPr/>
            </a:pPr>
            <a:r>
              <a:rPr lang="en-US" b="1" dirty="0" smtClean="0">
                <a:solidFill>
                  <a:srgbClr val="000000"/>
                </a:solidFill>
                <a:latin typeface="Tw Cen MT" charset="0"/>
                <a:ea typeface="Tw Cen MT" charset="0"/>
                <a:cs typeface="Tw Cen MT" charset="0"/>
              </a:rPr>
              <a:t>High cost of facilities management, waste, </a:t>
            </a:r>
            <a:r>
              <a:rPr lang="en-US" b="1" dirty="0" smtClean="0">
                <a:solidFill>
                  <a:srgbClr val="000000"/>
                </a:solidFill>
                <a:latin typeface="Tw Cen MT" charset="0"/>
                <a:ea typeface="Tw Cen MT" charset="0"/>
                <a:cs typeface="Tw Cen MT" charset="0"/>
              </a:rPr>
              <a:t>churn, </a:t>
            </a:r>
            <a:r>
              <a:rPr lang="en-US" b="1" dirty="0" smtClean="0">
                <a:solidFill>
                  <a:srgbClr val="000000"/>
                </a:solidFill>
                <a:latin typeface="Tw Cen MT" charset="0"/>
                <a:ea typeface="Tw Cen MT" charset="0"/>
                <a:cs typeface="Tw Cen MT" charset="0"/>
              </a:rPr>
              <a:t>and vacancy</a:t>
            </a:r>
            <a:endParaRPr lang="en-US" b="1" dirty="0">
              <a:solidFill>
                <a:srgbClr val="000000"/>
              </a:solidFill>
              <a:latin typeface="Tw Cen MT" charset="0"/>
              <a:ea typeface="Tw Cen MT" charset="0"/>
              <a:cs typeface="Tw Cen MT" charset="0"/>
            </a:endParaRPr>
          </a:p>
        </p:txBody>
      </p:sp>
      <p:sp>
        <p:nvSpPr>
          <p:cNvPr id="18" name="Title 1"/>
          <p:cNvSpPr txBox="1">
            <a:spLocks/>
          </p:cNvSpPr>
          <p:nvPr/>
        </p:nvSpPr>
        <p:spPr>
          <a:xfrm rot="16200000">
            <a:off x="-2692609" y="2286854"/>
            <a:ext cx="5832648" cy="952500"/>
          </a:xfrm>
          <a:prstGeom prst="rect">
            <a:avLst/>
          </a:prstGeom>
        </p:spPr>
        <p:txBody>
          <a:bodyPr vert="horz" lIns="91440" tIns="45720" rIns="91440" bIns="45720" rtlCol="0" anchor="ctr">
            <a:noAutofit/>
          </a:bodyPr>
          <a:lstStyle>
            <a:lvl1pPr algn="ctr" defTabSz="914391" rtl="0" eaLnBrk="1" latinLnBrk="0" hangingPunct="1">
              <a:spcBef>
                <a:spcPct val="0"/>
              </a:spcBef>
              <a:buNone/>
              <a:defRPr sz="4400" kern="1200">
                <a:solidFill>
                  <a:schemeClr val="tx1"/>
                </a:solidFill>
                <a:latin typeface="+mj-lt"/>
                <a:ea typeface="+mj-ea"/>
                <a:cs typeface="+mj-cs"/>
              </a:defRPr>
            </a:lvl1pPr>
          </a:lstStyle>
          <a:p>
            <a:pPr marL="514350" indent="-514350" algn="l"/>
            <a:r>
              <a:rPr lang="en-US" sz="2800" b="1" dirty="0" smtClean="0">
                <a:solidFill>
                  <a:schemeClr val="bg1">
                    <a:lumMod val="65000"/>
                  </a:schemeClr>
                </a:solidFill>
              </a:rPr>
              <a:t>Why?</a:t>
            </a:r>
            <a:endParaRPr lang="en-US" sz="2800" b="1" dirty="0">
              <a:solidFill>
                <a:schemeClr val="bg1">
                  <a:lumMod val="65000"/>
                </a:schemeClr>
              </a:solidFill>
            </a:endParaRPr>
          </a:p>
        </p:txBody>
      </p:sp>
      <p:cxnSp>
        <p:nvCxnSpPr>
          <p:cNvPr id="22" name="Straight Arrow Connector 21">
            <a:extLst>
              <a:ext uri="{FF2B5EF4-FFF2-40B4-BE49-F238E27FC236}">
                <a16:creationId xmlns="" xmlns:a16="http://schemas.microsoft.com/office/drawing/2014/main" id="{D30CB84D-8ACD-44F8-96F2-3832BB8E299A}"/>
              </a:ext>
            </a:extLst>
          </p:cNvPr>
          <p:cNvCxnSpPr>
            <a:stCxn id="9" idx="3"/>
          </p:cNvCxnSpPr>
          <p:nvPr/>
        </p:nvCxnSpPr>
        <p:spPr>
          <a:xfrm>
            <a:off x="6504419" y="1661609"/>
            <a:ext cx="704325" cy="11619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 xmlns:a16="http://schemas.microsoft.com/office/drawing/2014/main" id="{55E2FAFA-F795-4ABB-A085-4C848BA34105}"/>
              </a:ext>
            </a:extLst>
          </p:cNvPr>
          <p:cNvCxnSpPr/>
          <p:nvPr/>
        </p:nvCxnSpPr>
        <p:spPr>
          <a:xfrm>
            <a:off x="6491794" y="3041479"/>
            <a:ext cx="716950" cy="35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 xmlns:a16="http://schemas.microsoft.com/office/drawing/2014/main" id="{CCDB1AB1-4CD7-44BE-A963-0FFF8782F43D}"/>
              </a:ext>
            </a:extLst>
          </p:cNvPr>
          <p:cNvCxnSpPr>
            <a:stCxn id="17" idx="3"/>
          </p:cNvCxnSpPr>
          <p:nvPr/>
        </p:nvCxnSpPr>
        <p:spPr>
          <a:xfrm flipV="1">
            <a:off x="6504419" y="3390776"/>
            <a:ext cx="704325" cy="10094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573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F261C0-723C-4162-ADEB-3B5E8A41E497}" type="slidenum">
              <a:rPr lang="en-IN" smtClean="0">
                <a:latin typeface="Tw Cen MT"/>
                <a:cs typeface="Tw Cen MT"/>
              </a:rPr>
              <a:t>7</a:t>
            </a:fld>
            <a:endParaRPr lang="en-IN" dirty="0">
              <a:latin typeface="Tw Cen MT"/>
              <a:cs typeface="Tw Cen MT"/>
            </a:endParaRPr>
          </a:p>
        </p:txBody>
      </p:sp>
      <p:sp>
        <p:nvSpPr>
          <p:cNvPr id="6" name="Rectangle 5"/>
          <p:cNvSpPr/>
          <p:nvPr/>
        </p:nvSpPr>
        <p:spPr>
          <a:xfrm>
            <a:off x="6070373" y="1176768"/>
            <a:ext cx="2341937" cy="3447098"/>
          </a:xfrm>
          <a:prstGeom prst="rect">
            <a:avLst/>
          </a:prstGeom>
        </p:spPr>
        <p:txBody>
          <a:bodyPr wrap="square">
            <a:spAutoFit/>
          </a:bodyPr>
          <a:lstStyle/>
          <a:p>
            <a:pPr algn="ctr"/>
            <a:r>
              <a:rPr lang="en-US" sz="2800" b="1" dirty="0" smtClean="0">
                <a:solidFill>
                  <a:srgbClr val="E46C0A"/>
                </a:solidFill>
              </a:rPr>
              <a:t>DIGITIZE</a:t>
            </a:r>
          </a:p>
          <a:p>
            <a:pPr algn="ctr"/>
            <a:endParaRPr lang="en-US" sz="1600" b="1" dirty="0" smtClean="0">
              <a:latin typeface="Tw Cen MT"/>
              <a:cs typeface="Tw Cen MT"/>
            </a:endParaRPr>
          </a:p>
          <a:p>
            <a:pPr algn="ctr"/>
            <a:r>
              <a:rPr lang="en-US" b="1" dirty="0" smtClean="0">
                <a:latin typeface="Tw Cen MT"/>
                <a:cs typeface="Tw Cen MT"/>
              </a:rPr>
              <a:t>Data</a:t>
            </a:r>
            <a:r>
              <a:rPr lang="en-US" b="1" dirty="0" smtClean="0">
                <a:latin typeface="Tw Cen MT"/>
                <a:cs typeface="Tw Cen MT"/>
              </a:rPr>
              <a:t>-based </a:t>
            </a:r>
            <a:r>
              <a:rPr lang="en-US" b="1" dirty="0" smtClean="0">
                <a:latin typeface="Tw Cen MT"/>
                <a:cs typeface="Tw Cen MT"/>
              </a:rPr>
              <a:t>approaches for design and operations of high</a:t>
            </a:r>
            <a:r>
              <a:rPr lang="en-US" b="1" dirty="0">
                <a:latin typeface="Tw Cen MT"/>
                <a:cs typeface="Tw Cen MT"/>
              </a:rPr>
              <a:t>-performance </a:t>
            </a:r>
            <a:r>
              <a:rPr lang="en-US" b="1" dirty="0" smtClean="0">
                <a:latin typeface="Tw Cen MT"/>
                <a:cs typeface="Tw Cen MT"/>
              </a:rPr>
              <a:t>buildings</a:t>
            </a:r>
          </a:p>
          <a:p>
            <a:pPr algn="ctr"/>
            <a:endParaRPr lang="en-US" b="1" dirty="0">
              <a:latin typeface="Tw Cen MT"/>
              <a:cs typeface="Tw Cen MT"/>
            </a:endParaRPr>
          </a:p>
          <a:p>
            <a:pPr algn="ctr"/>
            <a:endParaRPr lang="en-US" b="1" dirty="0">
              <a:latin typeface="Tw Cen MT"/>
              <a:cs typeface="Tw Cen MT"/>
            </a:endParaRPr>
          </a:p>
          <a:p>
            <a:pPr algn="ctr"/>
            <a:endParaRPr lang="en-US" sz="1600" b="1" dirty="0">
              <a:latin typeface="Tw Cen MT"/>
              <a:cs typeface="Tw Cen MT"/>
            </a:endParaRPr>
          </a:p>
          <a:p>
            <a:pPr algn="ctr"/>
            <a:endParaRPr lang="en-US" sz="1600" b="1" dirty="0" smtClean="0">
              <a:latin typeface="Tw Cen MT"/>
              <a:cs typeface="Tw Cen MT"/>
            </a:endParaRPr>
          </a:p>
          <a:p>
            <a:pPr algn="ctr"/>
            <a:endParaRPr lang="en-US" sz="1600" b="1" dirty="0">
              <a:latin typeface="Tw Cen MT"/>
              <a:cs typeface="Tw Cen MT"/>
            </a:endParaRPr>
          </a:p>
        </p:txBody>
      </p:sp>
      <p:sp>
        <p:nvSpPr>
          <p:cNvPr id="7" name="Rectangle 6"/>
          <p:cNvSpPr/>
          <p:nvPr/>
        </p:nvSpPr>
        <p:spPr>
          <a:xfrm>
            <a:off x="2426669" y="4500658"/>
            <a:ext cx="4136647" cy="1323439"/>
          </a:xfrm>
          <a:prstGeom prst="rect">
            <a:avLst/>
          </a:prstGeom>
        </p:spPr>
        <p:txBody>
          <a:bodyPr wrap="square">
            <a:spAutoFit/>
          </a:bodyPr>
          <a:lstStyle/>
          <a:p>
            <a:pPr algn="ctr"/>
            <a:r>
              <a:rPr lang="en-US" sz="2800" b="1" dirty="0" smtClean="0">
                <a:solidFill>
                  <a:srgbClr val="E46C0A"/>
                </a:solidFill>
                <a:latin typeface="Tw Cen MT"/>
                <a:cs typeface="Tw Cen MT"/>
              </a:rPr>
              <a:t>DEMOCRATIZE</a:t>
            </a:r>
            <a:endParaRPr lang="en-US" sz="2800" b="1" dirty="0" smtClean="0">
              <a:solidFill>
                <a:srgbClr val="E46C0A"/>
              </a:solidFill>
              <a:latin typeface="Tw Cen MT"/>
              <a:cs typeface="Tw Cen MT"/>
            </a:endParaRPr>
          </a:p>
          <a:p>
            <a:pPr algn="ctr"/>
            <a:r>
              <a:rPr lang="en-US" b="1" dirty="0" smtClean="0">
                <a:latin typeface="Tw Cen MT"/>
                <a:cs typeface="Tw Cen MT"/>
              </a:rPr>
              <a:t>A shared </a:t>
            </a:r>
            <a:r>
              <a:rPr lang="en-US" b="1" dirty="0" smtClean="0">
                <a:latin typeface="Tw Cen MT"/>
                <a:cs typeface="Tw Cen MT"/>
              </a:rPr>
              <a:t>mindset for stakeholders </a:t>
            </a:r>
            <a:r>
              <a:rPr lang="en-US" sz="1600" b="1" dirty="0" smtClean="0">
                <a:latin typeface="Tw Cen MT"/>
                <a:cs typeface="Tw Cen MT"/>
              </a:rPr>
              <a:t>with </a:t>
            </a:r>
            <a:r>
              <a:rPr lang="en-US" b="1" dirty="0" smtClean="0">
                <a:latin typeface="Tw Cen MT"/>
                <a:cs typeface="Tw Cen MT"/>
              </a:rPr>
              <a:t> </a:t>
            </a:r>
            <a:r>
              <a:rPr lang="en-US" b="1" dirty="0">
                <a:latin typeface="Tw Cen MT"/>
                <a:cs typeface="Tw Cen MT"/>
              </a:rPr>
              <a:t>triple-bottom-</a:t>
            </a:r>
            <a:r>
              <a:rPr lang="en-US" b="1" dirty="0" smtClean="0">
                <a:latin typeface="Tw Cen MT"/>
                <a:cs typeface="Tw Cen MT"/>
              </a:rPr>
              <a:t>line values</a:t>
            </a:r>
            <a:endParaRPr lang="en-US" sz="1600" b="1" dirty="0" smtClean="0">
              <a:latin typeface="Tw Cen MT"/>
              <a:cs typeface="Tw Cen MT"/>
            </a:endParaRPr>
          </a:p>
          <a:p>
            <a:pPr algn="ctr"/>
            <a:endParaRPr lang="en-US" sz="1600" b="1" dirty="0">
              <a:latin typeface="Tw Cen MT"/>
              <a:cs typeface="Tw Cen MT"/>
            </a:endParaRPr>
          </a:p>
        </p:txBody>
      </p:sp>
      <p:sp>
        <p:nvSpPr>
          <p:cNvPr id="3" name="Rectangle 2"/>
          <p:cNvSpPr/>
          <p:nvPr/>
        </p:nvSpPr>
        <p:spPr>
          <a:xfrm>
            <a:off x="306060" y="1158708"/>
            <a:ext cx="2394461" cy="2708434"/>
          </a:xfrm>
          <a:prstGeom prst="rect">
            <a:avLst/>
          </a:prstGeom>
        </p:spPr>
        <p:txBody>
          <a:bodyPr wrap="square">
            <a:spAutoFit/>
          </a:bodyPr>
          <a:lstStyle/>
          <a:p>
            <a:pPr algn="ctr"/>
            <a:r>
              <a:rPr lang="en-US" sz="2800" b="1" dirty="0" smtClean="0">
                <a:solidFill>
                  <a:schemeClr val="accent6">
                    <a:lumMod val="75000"/>
                  </a:schemeClr>
                </a:solidFill>
              </a:rPr>
              <a:t>DECARBONIZE</a:t>
            </a:r>
          </a:p>
          <a:p>
            <a:pPr algn="ctr"/>
            <a:endParaRPr lang="en-US" sz="1600" b="1" dirty="0" smtClean="0"/>
          </a:p>
          <a:p>
            <a:pPr algn="ctr"/>
            <a:r>
              <a:rPr lang="en-US" b="1" dirty="0" smtClean="0">
                <a:latin typeface="Tw Cen MT"/>
                <a:cs typeface="Tw Cen MT"/>
              </a:rPr>
              <a:t>Innovative </a:t>
            </a:r>
            <a:r>
              <a:rPr lang="en-US" b="1" dirty="0">
                <a:latin typeface="Tw Cen MT"/>
                <a:cs typeface="Tw Cen MT"/>
              </a:rPr>
              <a:t>combinations of </a:t>
            </a:r>
            <a:r>
              <a:rPr lang="en-US" b="1" dirty="0" smtClean="0">
                <a:latin typeface="Tw Cen MT"/>
                <a:cs typeface="Tw Cen MT"/>
              </a:rPr>
              <a:t>wisdom </a:t>
            </a:r>
            <a:r>
              <a:rPr lang="en-US" b="1" dirty="0">
                <a:latin typeface="Tw Cen MT"/>
                <a:cs typeface="Tw Cen MT"/>
              </a:rPr>
              <a:t>and technology </a:t>
            </a:r>
            <a:r>
              <a:rPr lang="en-US" b="1" dirty="0" smtClean="0">
                <a:latin typeface="Tw Cen MT"/>
                <a:cs typeface="Tw Cen MT"/>
              </a:rPr>
              <a:t>to reduce carbon footprint o</a:t>
            </a:r>
            <a:r>
              <a:rPr lang="en-US" b="1" dirty="0" smtClean="0">
                <a:latin typeface="Tw Cen MT"/>
                <a:cs typeface="Tw Cen MT"/>
              </a:rPr>
              <a:t>f buildings</a:t>
            </a:r>
            <a:endParaRPr lang="en-US" b="1" dirty="0" smtClean="0">
              <a:latin typeface="Tw Cen MT"/>
              <a:cs typeface="Tw Cen MT"/>
            </a:endParaRPr>
          </a:p>
          <a:p>
            <a:pPr algn="ctr"/>
            <a:endParaRPr lang="en-US" b="1" dirty="0">
              <a:latin typeface="Tw Cen MT"/>
              <a:cs typeface="Tw Cen MT"/>
            </a:endParaRPr>
          </a:p>
        </p:txBody>
      </p:sp>
      <p:pic>
        <p:nvPicPr>
          <p:cNvPr id="2" name="Picture 1" descr="Book logo.tif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5166" y="886018"/>
            <a:ext cx="2736453" cy="3534227"/>
          </a:xfrm>
          <a:prstGeom prst="rect">
            <a:avLst/>
          </a:prstGeom>
        </p:spPr>
      </p:pic>
      <p:sp>
        <p:nvSpPr>
          <p:cNvPr id="8" name="Title 1"/>
          <p:cNvSpPr txBox="1">
            <a:spLocks/>
          </p:cNvSpPr>
          <p:nvPr/>
        </p:nvSpPr>
        <p:spPr>
          <a:xfrm rot="16200000">
            <a:off x="-2692609" y="2286854"/>
            <a:ext cx="5832648" cy="952500"/>
          </a:xfrm>
          <a:prstGeom prst="rect">
            <a:avLst/>
          </a:prstGeom>
        </p:spPr>
        <p:txBody>
          <a:bodyPr vert="horz" lIns="91440" tIns="45720" rIns="91440" bIns="45720" rtlCol="0" anchor="ctr">
            <a:noAutofit/>
          </a:bodyPr>
          <a:lstStyle>
            <a:lvl1pPr algn="ctr" defTabSz="914391" rtl="0" eaLnBrk="1" latinLnBrk="0" hangingPunct="1">
              <a:spcBef>
                <a:spcPct val="0"/>
              </a:spcBef>
              <a:buNone/>
              <a:defRPr sz="4400" kern="1200">
                <a:solidFill>
                  <a:schemeClr val="tx1"/>
                </a:solidFill>
                <a:latin typeface="+mj-lt"/>
                <a:ea typeface="+mj-ea"/>
                <a:cs typeface="+mj-cs"/>
              </a:defRPr>
            </a:lvl1pPr>
          </a:lstStyle>
          <a:p>
            <a:pPr marL="514350" indent="-514350" algn="l"/>
            <a:r>
              <a:rPr lang="en-US" sz="2800" b="1" dirty="0" smtClean="0">
                <a:solidFill>
                  <a:schemeClr val="bg1">
                    <a:lumMod val="65000"/>
                  </a:schemeClr>
                </a:solidFill>
              </a:rPr>
              <a:t>What?</a:t>
            </a:r>
            <a:endParaRPr lang="en-US" sz="2800" b="1" dirty="0">
              <a:solidFill>
                <a:schemeClr val="bg1">
                  <a:lumMod val="65000"/>
                </a:schemeClr>
              </a:solidFill>
            </a:endParaRPr>
          </a:p>
        </p:txBody>
      </p:sp>
      <p:sp>
        <p:nvSpPr>
          <p:cNvPr id="9" name="Title 1"/>
          <p:cNvSpPr>
            <a:spLocks noGrp="1"/>
          </p:cNvSpPr>
          <p:nvPr>
            <p:ph type="title"/>
          </p:nvPr>
        </p:nvSpPr>
        <p:spPr>
          <a:xfrm>
            <a:off x="457200" y="-36893"/>
            <a:ext cx="8229600" cy="952500"/>
          </a:xfrm>
        </p:spPr>
        <p:txBody>
          <a:bodyPr>
            <a:noAutofit/>
          </a:bodyPr>
          <a:lstStyle/>
          <a:p>
            <a:r>
              <a:rPr lang="en-US" sz="3200" b="1" dirty="0" smtClean="0">
                <a:solidFill>
                  <a:srgbClr val="000000"/>
                </a:solidFill>
                <a:latin typeface="Tw Cen MT" charset="0"/>
                <a:ea typeface="Tw Cen MT" charset="0"/>
                <a:cs typeface="Tw Cen MT" charset="0"/>
              </a:rPr>
              <a:t>What changes do we need to make?</a:t>
            </a:r>
            <a:endParaRPr lang="en-US" sz="3200" b="1" dirty="0"/>
          </a:p>
        </p:txBody>
      </p:sp>
    </p:spTree>
    <p:extLst>
      <p:ext uri="{BB962C8B-B14F-4D97-AF65-F5344CB8AC3E}">
        <p14:creationId xmlns:p14="http://schemas.microsoft.com/office/powerpoint/2010/main" val="1580205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F261C0-723C-4162-ADEB-3B5E8A41E497}" type="slidenum">
              <a:rPr lang="en-IN" smtClean="0"/>
              <a:t>8</a:t>
            </a:fld>
            <a:endParaRPr lang="en-IN" dirty="0"/>
          </a:p>
        </p:txBody>
      </p:sp>
      <p:pic>
        <p:nvPicPr>
          <p:cNvPr id="5" name="Picture 4" descr="Screen Shot 2018-12-12 at 12.14.00 A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31640" y="656580"/>
            <a:ext cx="6401623" cy="4944650"/>
          </a:xfrm>
          <a:prstGeom prst="rect">
            <a:avLst/>
          </a:prstGeom>
        </p:spPr>
      </p:pic>
      <p:sp>
        <p:nvSpPr>
          <p:cNvPr id="6" name="Rectangle 5"/>
          <p:cNvSpPr/>
          <p:nvPr/>
        </p:nvSpPr>
        <p:spPr>
          <a:xfrm>
            <a:off x="1331640" y="5305772"/>
            <a:ext cx="648072"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rot="16200000">
            <a:off x="-511380" y="4683854"/>
            <a:ext cx="1389323" cy="646331"/>
          </a:xfrm>
          <a:prstGeom prst="rect">
            <a:avLst/>
          </a:prstGeom>
        </p:spPr>
        <p:txBody>
          <a:bodyPr wrap="none">
            <a:spAutoFit/>
          </a:bodyPr>
          <a:lstStyle/>
          <a:p>
            <a:pPr algn="ctr">
              <a:defRPr/>
            </a:pPr>
            <a:r>
              <a:rPr lang="en-US" sz="3600" b="1" dirty="0" smtClean="0">
                <a:solidFill>
                  <a:schemeClr val="bg1">
                    <a:lumMod val="65000"/>
                  </a:schemeClr>
                </a:solidFill>
                <a:latin typeface="Tw Cen MT" charset="0"/>
                <a:ea typeface="Tw Cen MT" charset="0"/>
                <a:cs typeface="Tw Cen MT" charset="0"/>
              </a:rPr>
              <a:t>What?</a:t>
            </a:r>
            <a:endParaRPr lang="en-US" sz="3600" b="1" dirty="0">
              <a:solidFill>
                <a:schemeClr val="bg1">
                  <a:lumMod val="65000"/>
                </a:schemeClr>
              </a:solidFill>
              <a:latin typeface="Tw Cen MT" charset="0"/>
              <a:ea typeface="Tw Cen MT" charset="0"/>
              <a:cs typeface="Tw Cen MT" charset="0"/>
            </a:endParaRPr>
          </a:p>
        </p:txBody>
      </p:sp>
      <p:sp>
        <p:nvSpPr>
          <p:cNvPr id="8" name="Title 1"/>
          <p:cNvSpPr>
            <a:spLocks noGrp="1"/>
          </p:cNvSpPr>
          <p:nvPr>
            <p:ph type="title"/>
          </p:nvPr>
        </p:nvSpPr>
        <p:spPr>
          <a:xfrm>
            <a:off x="457200" y="-36893"/>
            <a:ext cx="8229600" cy="952500"/>
          </a:xfrm>
        </p:spPr>
        <p:txBody>
          <a:bodyPr>
            <a:noAutofit/>
          </a:bodyPr>
          <a:lstStyle/>
          <a:p>
            <a:r>
              <a:rPr lang="en-US" sz="3200" b="1" dirty="0" smtClean="0">
                <a:solidFill>
                  <a:srgbClr val="000000"/>
                </a:solidFill>
                <a:latin typeface="Tw Cen MT" charset="0"/>
                <a:ea typeface="Tw Cen MT" charset="0"/>
                <a:cs typeface="Tw Cen MT" charset="0"/>
              </a:rPr>
              <a:t>What are the benchmarks?</a:t>
            </a:r>
            <a:endParaRPr lang="en-US" sz="3200" b="1" dirty="0"/>
          </a:p>
        </p:txBody>
      </p:sp>
    </p:spTree>
    <p:extLst>
      <p:ext uri="{BB962C8B-B14F-4D97-AF65-F5344CB8AC3E}">
        <p14:creationId xmlns:p14="http://schemas.microsoft.com/office/powerpoint/2010/main" val="88011766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05" y="46996"/>
            <a:ext cx="8686800" cy="952500"/>
          </a:xfrm>
        </p:spPr>
        <p:txBody>
          <a:bodyPr>
            <a:noAutofit/>
          </a:bodyPr>
          <a:lstStyle/>
          <a:p>
            <a:r>
              <a:rPr lang="en-US" sz="3200" b="1" dirty="0" smtClean="0">
                <a:latin typeface="Tw Cen MT"/>
                <a:cs typeface="Tw Cen MT"/>
              </a:rPr>
              <a:t>What vision and targets are needed?</a:t>
            </a:r>
            <a:endParaRPr lang="en-US" sz="3200" b="1" dirty="0">
              <a:latin typeface="Tw Cen MT"/>
              <a:cs typeface="Tw Cen MT"/>
            </a:endParaRPr>
          </a:p>
        </p:txBody>
      </p:sp>
      <p:pic>
        <p:nvPicPr>
          <p:cNvPr id="4" name="Picture 3" descr="Screen Shot 2019-07-14 at 4.19.24 A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3086" y="1191373"/>
            <a:ext cx="8838266" cy="2137754"/>
          </a:xfrm>
          <a:prstGeom prst="rect">
            <a:avLst/>
          </a:prstGeom>
          <a:ln>
            <a:solidFill>
              <a:schemeClr val="tx1"/>
            </a:solidFill>
          </a:ln>
        </p:spPr>
      </p:pic>
      <p:sp>
        <p:nvSpPr>
          <p:cNvPr id="5" name="Title 1"/>
          <p:cNvSpPr txBox="1">
            <a:spLocks/>
          </p:cNvSpPr>
          <p:nvPr/>
        </p:nvSpPr>
        <p:spPr>
          <a:xfrm rot="16200000">
            <a:off x="-2692609" y="2286854"/>
            <a:ext cx="5832648" cy="952500"/>
          </a:xfrm>
          <a:prstGeom prst="rect">
            <a:avLst/>
          </a:prstGeom>
        </p:spPr>
        <p:txBody>
          <a:bodyPr vert="horz" lIns="91440" tIns="45720" rIns="91440" bIns="45720" rtlCol="0" anchor="ctr">
            <a:noAutofit/>
          </a:bodyPr>
          <a:lstStyle>
            <a:lvl1pPr algn="ctr" defTabSz="914391" rtl="0" eaLnBrk="1" latinLnBrk="0" hangingPunct="1">
              <a:spcBef>
                <a:spcPct val="0"/>
              </a:spcBef>
              <a:buNone/>
              <a:defRPr sz="4400" kern="1200">
                <a:solidFill>
                  <a:schemeClr val="tx1"/>
                </a:solidFill>
                <a:latin typeface="+mj-lt"/>
                <a:ea typeface="+mj-ea"/>
                <a:cs typeface="+mj-cs"/>
              </a:defRPr>
            </a:lvl1pPr>
          </a:lstStyle>
          <a:p>
            <a:pPr marL="514350" indent="-514350" algn="l"/>
            <a:r>
              <a:rPr lang="en-US" sz="2800" b="1" dirty="0" smtClean="0">
                <a:solidFill>
                  <a:schemeClr val="bg1">
                    <a:lumMod val="65000"/>
                  </a:schemeClr>
                </a:solidFill>
              </a:rPr>
              <a:t>What?</a:t>
            </a:r>
            <a:endParaRPr lang="en-US" sz="2800" b="1" dirty="0">
              <a:solidFill>
                <a:schemeClr val="bg1">
                  <a:lumMod val="65000"/>
                </a:schemeClr>
              </a:solidFill>
            </a:endParaRPr>
          </a:p>
        </p:txBody>
      </p:sp>
      <p:grpSp>
        <p:nvGrpSpPr>
          <p:cNvPr id="11" name="Group 10"/>
          <p:cNvGrpSpPr/>
          <p:nvPr/>
        </p:nvGrpSpPr>
        <p:grpSpPr>
          <a:xfrm>
            <a:off x="430050" y="2663303"/>
            <a:ext cx="8348684" cy="2183186"/>
            <a:chOff x="430050" y="2663303"/>
            <a:chExt cx="8348684" cy="2183186"/>
          </a:xfrm>
        </p:grpSpPr>
        <p:sp>
          <p:nvSpPr>
            <p:cNvPr id="7" name="Rectangle 6"/>
            <p:cNvSpPr/>
            <p:nvPr/>
          </p:nvSpPr>
          <p:spPr>
            <a:xfrm>
              <a:off x="430050" y="4107825"/>
              <a:ext cx="8223329" cy="738664"/>
            </a:xfrm>
            <a:prstGeom prst="rect">
              <a:avLst/>
            </a:prstGeom>
          </p:spPr>
          <p:txBody>
            <a:bodyPr wrap="square">
              <a:spAutoFit/>
            </a:bodyPr>
            <a:lstStyle/>
            <a:p>
              <a:pPr lvl="1" algn="ctr"/>
              <a:r>
                <a:rPr lang="en-US" sz="2100" dirty="0"/>
                <a:t>B</a:t>
              </a:r>
              <a:r>
                <a:rPr lang="en-US" sz="2100" dirty="0" smtClean="0"/>
                <a:t>uildings that use a </a:t>
              </a:r>
              <a:r>
                <a:rPr lang="en-US" sz="2100" b="1" i="1" dirty="0" smtClean="0"/>
                <a:t>quarter of the energy </a:t>
              </a:r>
              <a:r>
                <a:rPr lang="en-US" sz="2100" dirty="0" smtClean="0"/>
                <a:t>while enhancing healthy and productive spaces to work and live in.</a:t>
              </a:r>
              <a:endParaRPr lang="en-US" sz="2100" dirty="0" smtClean="0"/>
            </a:p>
          </p:txBody>
        </p:sp>
        <p:sp>
          <p:nvSpPr>
            <p:cNvPr id="10" name="Rounded Rectangle 9"/>
            <p:cNvSpPr/>
            <p:nvPr/>
          </p:nvSpPr>
          <p:spPr>
            <a:xfrm>
              <a:off x="1220639" y="2663303"/>
              <a:ext cx="7558095" cy="715146"/>
            </a:xfrm>
            <a:prstGeom prst="roundRect">
              <a:avLst/>
            </a:prstGeom>
            <a:noFill/>
            <a:ln w="6350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9911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4143E1A8-BFA0-44D5-815F-D5CE88DA7CF5}"/>
</file>

<file path=customXml/itemProps2.xml><?xml version="1.0" encoding="utf-8"?>
<ds:datastoreItem xmlns:ds="http://schemas.openxmlformats.org/officeDocument/2006/customXml" ds:itemID="{3FFFBC50-43EE-4B3D-9A70-F91EC8BFCABB}"/>
</file>

<file path=customXml/itemProps3.xml><?xml version="1.0" encoding="utf-8"?>
<ds:datastoreItem xmlns:ds="http://schemas.openxmlformats.org/officeDocument/2006/customXml" ds:itemID="{5A7064A6-FF6A-4353-AD21-0DFD52016A83}"/>
</file>

<file path=customXml/itemProps4.xml><?xml version="1.0" encoding="utf-8"?>
<ds:datastoreItem xmlns:ds="http://schemas.openxmlformats.org/officeDocument/2006/customXml" ds:itemID="{3FFFBC50-43EE-4B3D-9A70-F91EC8BFCABB}"/>
</file>

<file path=docProps/app.xml><?xml version="1.0" encoding="utf-8"?>
<Properties xmlns="http://schemas.openxmlformats.org/officeDocument/2006/extended-properties" xmlns:vt="http://schemas.openxmlformats.org/officeDocument/2006/docPropsVTypes">
  <TotalTime>1418</TotalTime>
  <Words>3230</Words>
  <Application>Microsoft Macintosh PowerPoint</Application>
  <PresentationFormat>On-screen Show (16:10)</PresentationFormat>
  <Paragraphs>372</Paragraphs>
  <Slides>21</Slides>
  <Notes>10</Notes>
  <HiddenSlides>1</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Why should we care?</vt:lpstr>
      <vt:lpstr>What changes do we need to make?</vt:lpstr>
      <vt:lpstr>What are the benchmarks?</vt:lpstr>
      <vt:lpstr>What vision and targets are needed?</vt:lpstr>
      <vt:lpstr>How do we achieve those targets?</vt:lpstr>
      <vt:lpstr>PowerPoint Presentation</vt:lpstr>
      <vt:lpstr>PowerPoint Presentation</vt:lpstr>
      <vt:lpstr>PowerPoint Presentation</vt:lpstr>
      <vt:lpstr>PowerPoint Presentation</vt:lpstr>
      <vt:lpstr>PowerPoint Presentation</vt:lpstr>
      <vt:lpstr>8 Key Metrics</vt:lpstr>
      <vt:lpstr>PowerPoint Presentation</vt:lpstr>
      <vt:lpstr>MoScoW matrix for buildings</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Reshma</dc:creator>
  <cp:lastModifiedBy>Reshma</cp:lastModifiedBy>
  <cp:revision>64</cp:revision>
  <dcterms:created xsi:type="dcterms:W3CDTF">2019-07-13T19:49:30Z</dcterms:created>
  <dcterms:modified xsi:type="dcterms:W3CDTF">2019-07-14T19:28:10Z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32d33031-b07d-44ec-a32d-85852f2eac59</vt:lpwstr>
  </property>
</Properties>
</file>