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g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2.xml" ContentType="application/vnd.openxmlformats-officedocument.drawingml.chart+xml"/>
  <Override PartName="/ppt/charts/style2.xml" ContentType="application/vnd.ms-office.chartstyle+xml"/>
  <Override PartName="/ppt/theme/theme1.xml" ContentType="application/vnd.openxmlformats-officedocument.them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1417" r:id="rId3"/>
    <p:sldId id="1419" r:id="rId4"/>
    <p:sldId id="1418" r:id="rId5"/>
    <p:sldId id="1420" r:id="rId6"/>
    <p:sldId id="1421" r:id="rId7"/>
    <p:sldId id="1416" r:id="rId8"/>
    <p:sldId id="1422" r:id="rId9"/>
    <p:sldId id="261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6">
          <p15:clr>
            <a:srgbClr val="A4A3A4"/>
          </p15:clr>
        </p15:guide>
        <p15:guide id="2" orient="horz" pos="503">
          <p15:clr>
            <a:srgbClr val="A4A3A4"/>
          </p15:clr>
        </p15:guide>
        <p15:guide id="3" pos="7463">
          <p15:clr>
            <a:srgbClr val="A4A3A4"/>
          </p15:clr>
        </p15:guide>
        <p15:guide id="4" pos="14284">
          <p15:clr>
            <a:srgbClr val="A4A3A4"/>
          </p15:clr>
        </p15:guide>
        <p15:guide id="5" pos="1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anksha Verma" initials="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99F"/>
    <a:srgbClr val="041B31"/>
    <a:srgbClr val="040709"/>
    <a:srgbClr val="445469"/>
    <a:srgbClr val="19252F"/>
    <a:srgbClr val="8844B4"/>
    <a:srgbClr val="51286C"/>
    <a:srgbClr val="8941B6"/>
    <a:srgbClr val="403D3F"/>
    <a:srgbClr val="3A3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79892" autoAdjust="0"/>
  </p:normalViewPr>
  <p:slideViewPr>
    <p:cSldViewPr snapToGrid="0" snapToObjects="1">
      <p:cViewPr varScale="1">
        <p:scale>
          <a:sx n="28" d="100"/>
          <a:sy n="28" d="100"/>
        </p:scale>
        <p:origin x="384" y="42"/>
      </p:cViewPr>
      <p:guideLst>
        <p:guide orient="horz" pos="8126"/>
        <p:guide orient="horz" pos="503"/>
        <p:guide pos="7463"/>
        <p:guide pos="14284"/>
        <p:guide pos="10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FILES\SITE%20DETAILS\JLL\WNS\REPORT%20-%20WNS%20BLR%20-%20TEMP%20-%20DEC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havesh%20bhatt\Desktop\Work\Reports\Wns_Pune\Impact\REPORT%20-%20WNS%20BLR%20-%20TEMP%20-Januar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TEMPERATURE</a:t>
            </a:r>
            <a:r>
              <a:rPr lang="en-US" sz="1800" baseline="0" dirty="0"/>
              <a:t> TREND - </a:t>
            </a:r>
            <a:r>
              <a:rPr lang="en-US" sz="1800" baseline="0" dirty="0" smtClean="0"/>
              <a:t>HUB ROOM 1</a:t>
            </a:r>
            <a:endParaRPr lang="en-US" sz="1800" dirty="0"/>
          </a:p>
        </c:rich>
      </c:tx>
      <c:layout>
        <c:manualLayout>
          <c:xMode val="edge"/>
          <c:yMode val="edge"/>
          <c:x val="0.30688576542727342"/>
          <c:y val="2.2077977509057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439024390243904E-2"/>
          <c:y val="0.1096967155923104"/>
          <c:w val="0.94065604620554755"/>
          <c:h val="0.798642147501084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'1F HUB UK T'!$B$4:$C$4</c:f>
              <c:strCache>
                <c:ptCount val="2"/>
                <c:pt idx="0">
                  <c:v>Dec</c:v>
                </c:pt>
                <c:pt idx="1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T'!$D$4:$AA$4</c:f>
              <c:numCache>
                <c:formatCode>_(* #,##0.00_);_(* \(#,##0.00\);_(* "-"??_);_(@_)</c:formatCode>
                <c:ptCount val="24"/>
                <c:pt idx="0">
                  <c:v>22.09</c:v>
                </c:pt>
                <c:pt idx="1">
                  <c:v>21.997500000000002</c:v>
                </c:pt>
                <c:pt idx="2">
                  <c:v>22.03</c:v>
                </c:pt>
                <c:pt idx="3">
                  <c:v>22.077499999999997</c:v>
                </c:pt>
                <c:pt idx="4">
                  <c:v>22.057499999999997</c:v>
                </c:pt>
                <c:pt idx="5">
                  <c:v>22.002500000000001</c:v>
                </c:pt>
                <c:pt idx="6">
                  <c:v>22</c:v>
                </c:pt>
                <c:pt idx="7">
                  <c:v>22.037500000000001</c:v>
                </c:pt>
                <c:pt idx="8">
                  <c:v>22.002500000000001</c:v>
                </c:pt>
                <c:pt idx="9">
                  <c:v>21.585000000000001</c:v>
                </c:pt>
                <c:pt idx="10">
                  <c:v>21.72</c:v>
                </c:pt>
                <c:pt idx="11">
                  <c:v>21.482500000000002</c:v>
                </c:pt>
                <c:pt idx="12">
                  <c:v>21.18</c:v>
                </c:pt>
                <c:pt idx="13">
                  <c:v>21.397499999999997</c:v>
                </c:pt>
                <c:pt idx="14">
                  <c:v>21.405000000000001</c:v>
                </c:pt>
                <c:pt idx="15">
                  <c:v>21.6675</c:v>
                </c:pt>
                <c:pt idx="16">
                  <c:v>21.605</c:v>
                </c:pt>
                <c:pt idx="17">
                  <c:v>21.897500000000001</c:v>
                </c:pt>
                <c:pt idx="18">
                  <c:v>21.914999999999999</c:v>
                </c:pt>
                <c:pt idx="19">
                  <c:v>21.942499999999999</c:v>
                </c:pt>
                <c:pt idx="20">
                  <c:v>21.942500000000003</c:v>
                </c:pt>
                <c:pt idx="21">
                  <c:v>21.934999999999999</c:v>
                </c:pt>
                <c:pt idx="22">
                  <c:v>21.942500000000003</c:v>
                </c:pt>
                <c:pt idx="23">
                  <c:v>21.990000000000002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'1F HUB UK T'!$B$5:$C$5</c:f>
              <c:strCache>
                <c:ptCount val="2"/>
                <c:pt idx="0">
                  <c:v>Dec</c:v>
                </c:pt>
                <c:pt idx="1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T'!$D$5:$AA$5</c:f>
              <c:numCache>
                <c:formatCode>_(* #,##0.00_);_(* \(#,##0.00\);_(* "-"??_);_(@_)</c:formatCode>
                <c:ptCount val="24"/>
                <c:pt idx="0">
                  <c:v>22.0075</c:v>
                </c:pt>
                <c:pt idx="1">
                  <c:v>21.452500000000001</c:v>
                </c:pt>
                <c:pt idx="2">
                  <c:v>21.4</c:v>
                </c:pt>
                <c:pt idx="3">
                  <c:v>21.240000000000002</c:v>
                </c:pt>
                <c:pt idx="4">
                  <c:v>21.414999999999999</c:v>
                </c:pt>
                <c:pt idx="5">
                  <c:v>21.302500000000002</c:v>
                </c:pt>
                <c:pt idx="6">
                  <c:v>21.362499999999997</c:v>
                </c:pt>
                <c:pt idx="7">
                  <c:v>21.517499999999998</c:v>
                </c:pt>
                <c:pt idx="8">
                  <c:v>21.5625</c:v>
                </c:pt>
                <c:pt idx="9">
                  <c:v>22.322499999999998</c:v>
                </c:pt>
                <c:pt idx="10">
                  <c:v>22.747499999999999</c:v>
                </c:pt>
                <c:pt idx="11">
                  <c:v>23.155000000000001</c:v>
                </c:pt>
                <c:pt idx="12">
                  <c:v>23.237500000000001</c:v>
                </c:pt>
                <c:pt idx="13">
                  <c:v>23.152499999999996</c:v>
                </c:pt>
                <c:pt idx="14">
                  <c:v>22.947500000000002</c:v>
                </c:pt>
                <c:pt idx="15">
                  <c:v>22.775000000000002</c:v>
                </c:pt>
                <c:pt idx="16">
                  <c:v>22.497500000000002</c:v>
                </c:pt>
                <c:pt idx="17">
                  <c:v>21.559999999999995</c:v>
                </c:pt>
                <c:pt idx="18">
                  <c:v>21.442500000000003</c:v>
                </c:pt>
                <c:pt idx="19">
                  <c:v>21.4575</c:v>
                </c:pt>
                <c:pt idx="20">
                  <c:v>21.567499999999995</c:v>
                </c:pt>
                <c:pt idx="21">
                  <c:v>21.52</c:v>
                </c:pt>
                <c:pt idx="22">
                  <c:v>21.427500000000002</c:v>
                </c:pt>
                <c:pt idx="23">
                  <c:v>21.407499999999999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'1F HUB UK T'!$B$6:$C$6</c:f>
              <c:strCache>
                <c:ptCount val="2"/>
                <c:pt idx="0">
                  <c:v>Dec</c:v>
                </c:pt>
                <c:pt idx="1">
                  <c:v>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T'!$D$6:$AA$6</c:f>
              <c:numCache>
                <c:formatCode>_(* #,##0.00_);_(* \(#,##0.00\);_(* "-"??_);_(@_)</c:formatCode>
                <c:ptCount val="24"/>
                <c:pt idx="0">
                  <c:v>21.52</c:v>
                </c:pt>
                <c:pt idx="1">
                  <c:v>21.822500000000002</c:v>
                </c:pt>
                <c:pt idx="2">
                  <c:v>21.947499999999998</c:v>
                </c:pt>
                <c:pt idx="3">
                  <c:v>21.942499999999999</c:v>
                </c:pt>
                <c:pt idx="4">
                  <c:v>21.945</c:v>
                </c:pt>
                <c:pt idx="5">
                  <c:v>21.970000000000002</c:v>
                </c:pt>
                <c:pt idx="6">
                  <c:v>22.274999999999999</c:v>
                </c:pt>
                <c:pt idx="7">
                  <c:v>21.8475</c:v>
                </c:pt>
                <c:pt idx="8">
                  <c:v>21.767499999999998</c:v>
                </c:pt>
                <c:pt idx="9">
                  <c:v>22.065000000000001</c:v>
                </c:pt>
                <c:pt idx="10">
                  <c:v>22.2575</c:v>
                </c:pt>
                <c:pt idx="11">
                  <c:v>21.422499999999999</c:v>
                </c:pt>
                <c:pt idx="12">
                  <c:v>21.272500000000001</c:v>
                </c:pt>
                <c:pt idx="13">
                  <c:v>21.275000000000002</c:v>
                </c:pt>
                <c:pt idx="14">
                  <c:v>21.262499999999999</c:v>
                </c:pt>
                <c:pt idx="15">
                  <c:v>21.5625</c:v>
                </c:pt>
                <c:pt idx="16">
                  <c:v>22.04</c:v>
                </c:pt>
                <c:pt idx="17">
                  <c:v>22.045000000000002</c:v>
                </c:pt>
                <c:pt idx="18">
                  <c:v>21.907499999999999</c:v>
                </c:pt>
                <c:pt idx="19">
                  <c:v>22.0425</c:v>
                </c:pt>
                <c:pt idx="20">
                  <c:v>22.04</c:v>
                </c:pt>
                <c:pt idx="21">
                  <c:v>22.047499999999999</c:v>
                </c:pt>
                <c:pt idx="22">
                  <c:v>22.0075</c:v>
                </c:pt>
                <c:pt idx="23">
                  <c:v>22.0975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'1F HUB UK T'!$B$7:$C$7</c:f>
              <c:strCache>
                <c:ptCount val="2"/>
                <c:pt idx="0">
                  <c:v>Dec</c:v>
                </c:pt>
                <c:pt idx="1">
                  <c:v>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T'!$D$7:$AA$7</c:f>
              <c:numCache>
                <c:formatCode>_(* #,##0.00_);_(* \(#,##0.00\);_(* "-"??_);_(@_)</c:formatCode>
                <c:ptCount val="24"/>
                <c:pt idx="0">
                  <c:v>22.172499999999999</c:v>
                </c:pt>
                <c:pt idx="1">
                  <c:v>22.3475</c:v>
                </c:pt>
                <c:pt idx="2">
                  <c:v>21.6525</c:v>
                </c:pt>
                <c:pt idx="3">
                  <c:v>21.487500000000004</c:v>
                </c:pt>
                <c:pt idx="4">
                  <c:v>21.439999999999998</c:v>
                </c:pt>
                <c:pt idx="5">
                  <c:v>21.574999999999996</c:v>
                </c:pt>
                <c:pt idx="6">
                  <c:v>21.93</c:v>
                </c:pt>
                <c:pt idx="7">
                  <c:v>21.849999999999998</c:v>
                </c:pt>
                <c:pt idx="8">
                  <c:v>21.990000000000002</c:v>
                </c:pt>
                <c:pt idx="9">
                  <c:v>22.405000000000001</c:v>
                </c:pt>
                <c:pt idx="10">
                  <c:v>22.022499999999997</c:v>
                </c:pt>
                <c:pt idx="11">
                  <c:v>21.939999999999998</c:v>
                </c:pt>
                <c:pt idx="12">
                  <c:v>21.947499999999998</c:v>
                </c:pt>
                <c:pt idx="13">
                  <c:v>21.9025</c:v>
                </c:pt>
                <c:pt idx="14">
                  <c:v>22.024999999999999</c:v>
                </c:pt>
                <c:pt idx="15">
                  <c:v>22.055</c:v>
                </c:pt>
                <c:pt idx="16">
                  <c:v>21.97</c:v>
                </c:pt>
                <c:pt idx="17">
                  <c:v>21.94</c:v>
                </c:pt>
                <c:pt idx="18">
                  <c:v>21.984999999999999</c:v>
                </c:pt>
                <c:pt idx="19">
                  <c:v>21.942500000000003</c:v>
                </c:pt>
                <c:pt idx="20">
                  <c:v>21.922499999999999</c:v>
                </c:pt>
                <c:pt idx="21">
                  <c:v>21.839999999999996</c:v>
                </c:pt>
                <c:pt idx="22">
                  <c:v>21.887499999999999</c:v>
                </c:pt>
                <c:pt idx="23">
                  <c:v>22.387500000000003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'1F HUB UK T'!$B$8:$C$8</c:f>
              <c:strCache>
                <c:ptCount val="2"/>
                <c:pt idx="0">
                  <c:v>Dec</c:v>
                </c:pt>
                <c:pt idx="1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T'!$D$8:$AA$8</c:f>
              <c:numCache>
                <c:formatCode>_(* #,##0.00_);_(* \(#,##0.00\);_(* "-"??_);_(@_)</c:formatCode>
                <c:ptCount val="24"/>
                <c:pt idx="0">
                  <c:v>22.765000000000001</c:v>
                </c:pt>
                <c:pt idx="1">
                  <c:v>22.755000000000003</c:v>
                </c:pt>
                <c:pt idx="2">
                  <c:v>22.11</c:v>
                </c:pt>
                <c:pt idx="3">
                  <c:v>22.052500000000002</c:v>
                </c:pt>
                <c:pt idx="4">
                  <c:v>22.024999999999999</c:v>
                </c:pt>
                <c:pt idx="5">
                  <c:v>22.009999999999998</c:v>
                </c:pt>
                <c:pt idx="6">
                  <c:v>22.217500000000001</c:v>
                </c:pt>
                <c:pt idx="7">
                  <c:v>21.977499999999999</c:v>
                </c:pt>
                <c:pt idx="8">
                  <c:v>21.865000000000002</c:v>
                </c:pt>
                <c:pt idx="9">
                  <c:v>21.83</c:v>
                </c:pt>
                <c:pt idx="10">
                  <c:v>21.96</c:v>
                </c:pt>
                <c:pt idx="11">
                  <c:v>21.984999999999999</c:v>
                </c:pt>
                <c:pt idx="12">
                  <c:v>21.824999999999999</c:v>
                </c:pt>
                <c:pt idx="13">
                  <c:v>21.807499999999997</c:v>
                </c:pt>
                <c:pt idx="14">
                  <c:v>21.837499999999999</c:v>
                </c:pt>
                <c:pt idx="15">
                  <c:v>21.8325</c:v>
                </c:pt>
                <c:pt idx="16">
                  <c:v>21.875</c:v>
                </c:pt>
                <c:pt idx="17">
                  <c:v>21.935000000000002</c:v>
                </c:pt>
                <c:pt idx="18">
                  <c:v>21.842499999999998</c:v>
                </c:pt>
                <c:pt idx="19">
                  <c:v>21.712499999999999</c:v>
                </c:pt>
                <c:pt idx="20">
                  <c:v>21.75</c:v>
                </c:pt>
                <c:pt idx="21">
                  <c:v>21.830000000000002</c:v>
                </c:pt>
                <c:pt idx="22">
                  <c:v>21.61</c:v>
                </c:pt>
                <c:pt idx="23">
                  <c:v>21.887499999999999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'1F HUB UK T'!$B$9:$C$9</c:f>
              <c:strCache>
                <c:ptCount val="2"/>
                <c:pt idx="0">
                  <c:v>Dec</c:v>
                </c:pt>
                <c:pt idx="1">
                  <c:v>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T'!$D$9:$AA$9</c:f>
              <c:numCache>
                <c:formatCode>_(* #,##0.00_);_(* \(#,##0.00\);_(* "-"??_);_(@_)</c:formatCode>
                <c:ptCount val="24"/>
                <c:pt idx="0">
                  <c:v>22.41</c:v>
                </c:pt>
                <c:pt idx="1">
                  <c:v>22.377499999999998</c:v>
                </c:pt>
                <c:pt idx="2">
                  <c:v>22.159999999999997</c:v>
                </c:pt>
                <c:pt idx="3">
                  <c:v>21.52</c:v>
                </c:pt>
                <c:pt idx="4">
                  <c:v>21.529999999999998</c:v>
                </c:pt>
                <c:pt idx="5">
                  <c:v>21.535000000000004</c:v>
                </c:pt>
                <c:pt idx="6">
                  <c:v>22.112500000000001</c:v>
                </c:pt>
                <c:pt idx="7">
                  <c:v>21.9375</c:v>
                </c:pt>
                <c:pt idx="8">
                  <c:v>21.862500000000001</c:v>
                </c:pt>
                <c:pt idx="9">
                  <c:v>21.845000000000002</c:v>
                </c:pt>
                <c:pt idx="10">
                  <c:v>21.9025</c:v>
                </c:pt>
                <c:pt idx="11">
                  <c:v>21.7775</c:v>
                </c:pt>
                <c:pt idx="12">
                  <c:v>21.897499999999997</c:v>
                </c:pt>
                <c:pt idx="13">
                  <c:v>21.875</c:v>
                </c:pt>
                <c:pt idx="14">
                  <c:v>21.857499999999998</c:v>
                </c:pt>
                <c:pt idx="15">
                  <c:v>21.885000000000002</c:v>
                </c:pt>
                <c:pt idx="16">
                  <c:v>21.904999999999998</c:v>
                </c:pt>
                <c:pt idx="17">
                  <c:v>21.887499999999999</c:v>
                </c:pt>
                <c:pt idx="18">
                  <c:v>21.827500000000001</c:v>
                </c:pt>
                <c:pt idx="19">
                  <c:v>21.81</c:v>
                </c:pt>
                <c:pt idx="20">
                  <c:v>21.827500000000001</c:v>
                </c:pt>
                <c:pt idx="21">
                  <c:v>21.817500000000003</c:v>
                </c:pt>
                <c:pt idx="22">
                  <c:v>21.824999999999999</c:v>
                </c:pt>
                <c:pt idx="23">
                  <c:v>22.157500000000002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'1F HUB UK T'!$B$10:$C$10</c:f>
              <c:strCache>
                <c:ptCount val="2"/>
                <c:pt idx="0">
                  <c:v>Dec</c:v>
                </c:pt>
                <c:pt idx="1">
                  <c:v>7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T'!$D$10:$AA$10</c:f>
              <c:numCache>
                <c:formatCode>_(* #,##0.00_);_(* \(#,##0.00\);_(* "-"??_);_(@_)</c:formatCode>
                <c:ptCount val="24"/>
                <c:pt idx="0">
                  <c:v>22.6175</c:v>
                </c:pt>
                <c:pt idx="1">
                  <c:v>21.927500000000002</c:v>
                </c:pt>
                <c:pt idx="2">
                  <c:v>21.567499999999999</c:v>
                </c:pt>
                <c:pt idx="3">
                  <c:v>22.009999999999998</c:v>
                </c:pt>
                <c:pt idx="4">
                  <c:v>22.0275</c:v>
                </c:pt>
                <c:pt idx="5">
                  <c:v>22.055</c:v>
                </c:pt>
                <c:pt idx="6">
                  <c:v>22.134999999999998</c:v>
                </c:pt>
                <c:pt idx="7">
                  <c:v>21.665000000000003</c:v>
                </c:pt>
                <c:pt idx="8">
                  <c:v>21.79</c:v>
                </c:pt>
                <c:pt idx="9">
                  <c:v>21.762499999999999</c:v>
                </c:pt>
                <c:pt idx="10">
                  <c:v>21.835000000000001</c:v>
                </c:pt>
                <c:pt idx="11">
                  <c:v>21.5975</c:v>
                </c:pt>
                <c:pt idx="12">
                  <c:v>21.417499999999997</c:v>
                </c:pt>
                <c:pt idx="13">
                  <c:v>21.497500000000002</c:v>
                </c:pt>
                <c:pt idx="14">
                  <c:v>21.405000000000001</c:v>
                </c:pt>
                <c:pt idx="15">
                  <c:v>21.297499999999999</c:v>
                </c:pt>
                <c:pt idx="16">
                  <c:v>21.047499999999999</c:v>
                </c:pt>
                <c:pt idx="17">
                  <c:v>21.247499999999999</c:v>
                </c:pt>
                <c:pt idx="18">
                  <c:v>21.21</c:v>
                </c:pt>
                <c:pt idx="19">
                  <c:v>21.23</c:v>
                </c:pt>
                <c:pt idx="20">
                  <c:v>21.360000000000003</c:v>
                </c:pt>
                <c:pt idx="21">
                  <c:v>21.349999999999998</c:v>
                </c:pt>
                <c:pt idx="22">
                  <c:v>21.364999999999998</c:v>
                </c:pt>
                <c:pt idx="23">
                  <c:v>21.522500000000001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'1F HUB UK T'!$B$11:$C$11</c:f>
              <c:strCache>
                <c:ptCount val="2"/>
                <c:pt idx="0">
                  <c:v>Dec</c:v>
                </c:pt>
                <c:pt idx="1">
                  <c:v>8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T'!$D$11:$AA$11</c:f>
              <c:numCache>
                <c:formatCode>_(* #,##0.00_);_(* \(#,##0.00\);_(* "-"??_);_(@_)</c:formatCode>
                <c:ptCount val="24"/>
                <c:pt idx="0">
                  <c:v>22.05</c:v>
                </c:pt>
                <c:pt idx="1">
                  <c:v>22.155000000000001</c:v>
                </c:pt>
                <c:pt idx="2">
                  <c:v>22.1325</c:v>
                </c:pt>
                <c:pt idx="3">
                  <c:v>21.547499999999999</c:v>
                </c:pt>
                <c:pt idx="4">
                  <c:v>21.587499999999999</c:v>
                </c:pt>
                <c:pt idx="5">
                  <c:v>21.405000000000001</c:v>
                </c:pt>
                <c:pt idx="6">
                  <c:v>21.580000000000002</c:v>
                </c:pt>
                <c:pt idx="7">
                  <c:v>21.317499999999999</c:v>
                </c:pt>
                <c:pt idx="8">
                  <c:v>21.4575</c:v>
                </c:pt>
                <c:pt idx="9">
                  <c:v>21.560000000000002</c:v>
                </c:pt>
                <c:pt idx="10">
                  <c:v>21.737500000000004</c:v>
                </c:pt>
                <c:pt idx="11">
                  <c:v>22.68</c:v>
                </c:pt>
                <c:pt idx="12">
                  <c:v>22.752499999999998</c:v>
                </c:pt>
                <c:pt idx="13">
                  <c:v>22.76</c:v>
                </c:pt>
                <c:pt idx="14">
                  <c:v>22.585000000000001</c:v>
                </c:pt>
                <c:pt idx="15">
                  <c:v>22.227499999999999</c:v>
                </c:pt>
                <c:pt idx="16">
                  <c:v>22.009999999999998</c:v>
                </c:pt>
                <c:pt idx="17">
                  <c:v>22.132499999999997</c:v>
                </c:pt>
                <c:pt idx="18">
                  <c:v>22.03</c:v>
                </c:pt>
                <c:pt idx="19">
                  <c:v>21.63</c:v>
                </c:pt>
                <c:pt idx="20">
                  <c:v>21.59</c:v>
                </c:pt>
                <c:pt idx="21">
                  <c:v>21.5425</c:v>
                </c:pt>
                <c:pt idx="22">
                  <c:v>21.47</c:v>
                </c:pt>
                <c:pt idx="23">
                  <c:v>21.57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'1F HUB UK T'!$B$12:$C$12</c:f>
              <c:strCache>
                <c:ptCount val="2"/>
                <c:pt idx="0">
                  <c:v>Dec</c:v>
                </c:pt>
                <c:pt idx="1">
                  <c:v>9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T'!$D$12:$AA$12</c:f>
              <c:numCache>
                <c:formatCode>_(* #,##0.00_);_(* \(#,##0.00\);_(* "-"??_);_(@_)</c:formatCode>
                <c:ptCount val="24"/>
                <c:pt idx="0">
                  <c:v>21.445</c:v>
                </c:pt>
                <c:pt idx="1">
                  <c:v>21.484999999999999</c:v>
                </c:pt>
                <c:pt idx="2">
                  <c:v>21.5075</c:v>
                </c:pt>
                <c:pt idx="3">
                  <c:v>21.994999999999997</c:v>
                </c:pt>
                <c:pt idx="4">
                  <c:v>21.977499999999999</c:v>
                </c:pt>
                <c:pt idx="5">
                  <c:v>21.995000000000001</c:v>
                </c:pt>
                <c:pt idx="6">
                  <c:v>22.022500000000001</c:v>
                </c:pt>
                <c:pt idx="7">
                  <c:v>22.017499999999998</c:v>
                </c:pt>
                <c:pt idx="8">
                  <c:v>21.975000000000001</c:v>
                </c:pt>
                <c:pt idx="9">
                  <c:v>22.155000000000001</c:v>
                </c:pt>
                <c:pt idx="10">
                  <c:v>22.590000000000003</c:v>
                </c:pt>
                <c:pt idx="11">
                  <c:v>21.91</c:v>
                </c:pt>
                <c:pt idx="12">
                  <c:v>21.2</c:v>
                </c:pt>
                <c:pt idx="13">
                  <c:v>21.25</c:v>
                </c:pt>
                <c:pt idx="14">
                  <c:v>21.3125</c:v>
                </c:pt>
                <c:pt idx="15">
                  <c:v>21.66</c:v>
                </c:pt>
                <c:pt idx="16">
                  <c:v>22.125</c:v>
                </c:pt>
                <c:pt idx="17">
                  <c:v>21.759999999999998</c:v>
                </c:pt>
                <c:pt idx="18">
                  <c:v>21.482500000000002</c:v>
                </c:pt>
                <c:pt idx="19">
                  <c:v>21.862500000000001</c:v>
                </c:pt>
                <c:pt idx="20">
                  <c:v>21.924999999999997</c:v>
                </c:pt>
                <c:pt idx="21">
                  <c:v>21.932499999999997</c:v>
                </c:pt>
                <c:pt idx="22">
                  <c:v>21.942500000000003</c:v>
                </c:pt>
                <c:pt idx="23">
                  <c:v>21.977499999999999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'1F HUB UK T'!$B$13:$C$13</c:f>
              <c:strCache>
                <c:ptCount val="2"/>
                <c:pt idx="0">
                  <c:v>Dec</c:v>
                </c:pt>
                <c:pt idx="1">
                  <c:v>10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T'!$D$13:$AA$13</c:f>
              <c:numCache>
                <c:formatCode>_(* #,##0.00_);_(* \(#,##0.00\);_(* "-"??_);_(@_)</c:formatCode>
                <c:ptCount val="24"/>
                <c:pt idx="0">
                  <c:v>21.98</c:v>
                </c:pt>
                <c:pt idx="1">
                  <c:v>21.984999999999999</c:v>
                </c:pt>
                <c:pt idx="2">
                  <c:v>21.967500000000001</c:v>
                </c:pt>
                <c:pt idx="3">
                  <c:v>21.552500000000002</c:v>
                </c:pt>
                <c:pt idx="4">
                  <c:v>21.4925</c:v>
                </c:pt>
                <c:pt idx="5">
                  <c:v>21.474999999999998</c:v>
                </c:pt>
                <c:pt idx="6">
                  <c:v>22.134999999999998</c:v>
                </c:pt>
                <c:pt idx="7">
                  <c:v>21.5075</c:v>
                </c:pt>
                <c:pt idx="8">
                  <c:v>21.805</c:v>
                </c:pt>
                <c:pt idx="9">
                  <c:v>21.395</c:v>
                </c:pt>
                <c:pt idx="10">
                  <c:v>21.322499999999998</c:v>
                </c:pt>
                <c:pt idx="11">
                  <c:v>21.577500000000001</c:v>
                </c:pt>
                <c:pt idx="12">
                  <c:v>21.822500000000002</c:v>
                </c:pt>
                <c:pt idx="13">
                  <c:v>22.159999999999997</c:v>
                </c:pt>
                <c:pt idx="14">
                  <c:v>22.159999999999997</c:v>
                </c:pt>
                <c:pt idx="15">
                  <c:v>22.097500000000004</c:v>
                </c:pt>
                <c:pt idx="16">
                  <c:v>21.897499999999997</c:v>
                </c:pt>
                <c:pt idx="17">
                  <c:v>21.842500000000001</c:v>
                </c:pt>
                <c:pt idx="18">
                  <c:v>21.78</c:v>
                </c:pt>
                <c:pt idx="19">
                  <c:v>21.817499999999999</c:v>
                </c:pt>
                <c:pt idx="20">
                  <c:v>21.317499999999999</c:v>
                </c:pt>
                <c:pt idx="21">
                  <c:v>20.895</c:v>
                </c:pt>
                <c:pt idx="22">
                  <c:v>21.047499999999999</c:v>
                </c:pt>
                <c:pt idx="23">
                  <c:v>22.055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'1F HUB UK T'!$B$14:$C$14</c:f>
              <c:strCache>
                <c:ptCount val="2"/>
                <c:pt idx="0">
                  <c:v>Dec</c:v>
                </c:pt>
                <c:pt idx="1">
                  <c:v>11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T'!$D$14:$AA$14</c:f>
              <c:numCache>
                <c:formatCode>_(* #,##0.00_);_(* \(#,##0.00\);_(* "-"??_);_(@_)</c:formatCode>
                <c:ptCount val="24"/>
                <c:pt idx="0">
                  <c:v>22.317499999999999</c:v>
                </c:pt>
                <c:pt idx="1">
                  <c:v>22.234999999999999</c:v>
                </c:pt>
                <c:pt idx="2">
                  <c:v>21.897500000000001</c:v>
                </c:pt>
                <c:pt idx="3">
                  <c:v>21.984999999999999</c:v>
                </c:pt>
                <c:pt idx="4">
                  <c:v>21.987500000000001</c:v>
                </c:pt>
                <c:pt idx="5">
                  <c:v>21.987500000000001</c:v>
                </c:pt>
                <c:pt idx="6">
                  <c:v>22.245000000000001</c:v>
                </c:pt>
                <c:pt idx="7">
                  <c:v>21.697499999999998</c:v>
                </c:pt>
                <c:pt idx="8">
                  <c:v>21.842500000000001</c:v>
                </c:pt>
                <c:pt idx="9">
                  <c:v>21.784999999999997</c:v>
                </c:pt>
                <c:pt idx="10">
                  <c:v>21.914999999999999</c:v>
                </c:pt>
                <c:pt idx="11">
                  <c:v>21.907499999999999</c:v>
                </c:pt>
                <c:pt idx="12">
                  <c:v>21.772500000000001</c:v>
                </c:pt>
                <c:pt idx="13">
                  <c:v>21.6175</c:v>
                </c:pt>
                <c:pt idx="14">
                  <c:v>21.712499999999999</c:v>
                </c:pt>
                <c:pt idx="15">
                  <c:v>21.625</c:v>
                </c:pt>
                <c:pt idx="16">
                  <c:v>21.607499999999998</c:v>
                </c:pt>
                <c:pt idx="17">
                  <c:v>21.605</c:v>
                </c:pt>
                <c:pt idx="18">
                  <c:v>21.22</c:v>
                </c:pt>
                <c:pt idx="19">
                  <c:v>21.774999999999999</c:v>
                </c:pt>
                <c:pt idx="20">
                  <c:v>21.834999999999997</c:v>
                </c:pt>
                <c:pt idx="21">
                  <c:v>21.627499999999998</c:v>
                </c:pt>
                <c:pt idx="22">
                  <c:v>21.6875</c:v>
                </c:pt>
                <c:pt idx="23">
                  <c:v>21.765000000000001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'1F HUB UK T'!$B$15:$C$15</c:f>
              <c:strCache>
                <c:ptCount val="2"/>
                <c:pt idx="0">
                  <c:v>Dec</c:v>
                </c:pt>
                <c:pt idx="1">
                  <c:v>12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T'!$D$15:$AA$15</c:f>
              <c:numCache>
                <c:formatCode>_(* #,##0.00_);_(* \(#,##0.00\);_(* "-"??_);_(@_)</c:formatCode>
                <c:ptCount val="24"/>
                <c:pt idx="0">
                  <c:v>22.220000000000002</c:v>
                </c:pt>
                <c:pt idx="1">
                  <c:v>22.1325</c:v>
                </c:pt>
                <c:pt idx="2">
                  <c:v>22.18</c:v>
                </c:pt>
                <c:pt idx="3">
                  <c:v>22.060000000000002</c:v>
                </c:pt>
                <c:pt idx="4">
                  <c:v>21.730000000000004</c:v>
                </c:pt>
                <c:pt idx="5">
                  <c:v>21.377500000000001</c:v>
                </c:pt>
                <c:pt idx="6">
                  <c:v>22.1175</c:v>
                </c:pt>
                <c:pt idx="7">
                  <c:v>21.045000000000002</c:v>
                </c:pt>
                <c:pt idx="8">
                  <c:v>21.712499999999999</c:v>
                </c:pt>
                <c:pt idx="9">
                  <c:v>21.775000000000002</c:v>
                </c:pt>
                <c:pt idx="10">
                  <c:v>21.73</c:v>
                </c:pt>
                <c:pt idx="11">
                  <c:v>21.662500000000001</c:v>
                </c:pt>
                <c:pt idx="12">
                  <c:v>21.817499999999999</c:v>
                </c:pt>
                <c:pt idx="13">
                  <c:v>21.984999999999999</c:v>
                </c:pt>
                <c:pt idx="14">
                  <c:v>21.932499999999997</c:v>
                </c:pt>
                <c:pt idx="15">
                  <c:v>21.902500000000003</c:v>
                </c:pt>
                <c:pt idx="16">
                  <c:v>21.7925</c:v>
                </c:pt>
                <c:pt idx="17">
                  <c:v>21.855</c:v>
                </c:pt>
                <c:pt idx="18">
                  <c:v>21.827500000000001</c:v>
                </c:pt>
                <c:pt idx="19">
                  <c:v>21.817500000000003</c:v>
                </c:pt>
                <c:pt idx="20">
                  <c:v>21.772500000000001</c:v>
                </c:pt>
                <c:pt idx="21">
                  <c:v>21.445000000000004</c:v>
                </c:pt>
                <c:pt idx="22">
                  <c:v>20.98</c:v>
                </c:pt>
                <c:pt idx="23">
                  <c:v>21.422500000000003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'1F HUB UK T'!$B$16:$C$16</c:f>
              <c:strCache>
                <c:ptCount val="2"/>
                <c:pt idx="0">
                  <c:v>Dec</c:v>
                </c:pt>
                <c:pt idx="1">
                  <c:v>13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T'!$D$16:$AA$16</c:f>
              <c:numCache>
                <c:formatCode>_(* #,##0.00_);_(* \(#,##0.00\);_(* "-"??_);_(@_)</c:formatCode>
                <c:ptCount val="24"/>
                <c:pt idx="0">
                  <c:v>22.152500000000003</c:v>
                </c:pt>
                <c:pt idx="1">
                  <c:v>21.934999999999999</c:v>
                </c:pt>
                <c:pt idx="2">
                  <c:v>21.4375</c:v>
                </c:pt>
                <c:pt idx="3">
                  <c:v>21.46</c:v>
                </c:pt>
                <c:pt idx="4">
                  <c:v>21.810000000000002</c:v>
                </c:pt>
                <c:pt idx="5">
                  <c:v>21.982500000000002</c:v>
                </c:pt>
                <c:pt idx="6">
                  <c:v>22.04</c:v>
                </c:pt>
                <c:pt idx="7">
                  <c:v>21.725000000000001</c:v>
                </c:pt>
                <c:pt idx="8">
                  <c:v>21.802500000000002</c:v>
                </c:pt>
                <c:pt idx="9">
                  <c:v>21.647500000000001</c:v>
                </c:pt>
                <c:pt idx="10">
                  <c:v>21.847500000000004</c:v>
                </c:pt>
                <c:pt idx="11">
                  <c:v>21.759999999999998</c:v>
                </c:pt>
                <c:pt idx="12">
                  <c:v>21.83</c:v>
                </c:pt>
                <c:pt idx="13">
                  <c:v>21.3475</c:v>
                </c:pt>
                <c:pt idx="14">
                  <c:v>21.28</c:v>
                </c:pt>
                <c:pt idx="15">
                  <c:v>22.22</c:v>
                </c:pt>
                <c:pt idx="16">
                  <c:v>22.587500000000002</c:v>
                </c:pt>
                <c:pt idx="17">
                  <c:v>21.497500000000002</c:v>
                </c:pt>
                <c:pt idx="18">
                  <c:v>21.5975</c:v>
                </c:pt>
                <c:pt idx="19">
                  <c:v>21.840000000000003</c:v>
                </c:pt>
                <c:pt idx="20">
                  <c:v>21.4025</c:v>
                </c:pt>
                <c:pt idx="21">
                  <c:v>21.734999999999999</c:v>
                </c:pt>
                <c:pt idx="22">
                  <c:v>21.537500000000001</c:v>
                </c:pt>
                <c:pt idx="23">
                  <c:v>22.03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'1F HUB UK T'!$B$17:$C$17</c:f>
              <c:strCache>
                <c:ptCount val="2"/>
                <c:pt idx="0">
                  <c:v>Dec</c:v>
                </c:pt>
                <c:pt idx="1">
                  <c:v>14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T'!$D$17:$AA$17</c:f>
              <c:numCache>
                <c:formatCode>_(* #,##0.00_);_(* \(#,##0.00\);_(* "-"??_);_(@_)</c:formatCode>
                <c:ptCount val="24"/>
                <c:pt idx="0">
                  <c:v>22.155000000000001</c:v>
                </c:pt>
                <c:pt idx="1">
                  <c:v>22.185000000000002</c:v>
                </c:pt>
                <c:pt idx="2">
                  <c:v>22.122500000000002</c:v>
                </c:pt>
                <c:pt idx="3">
                  <c:v>22.060000000000002</c:v>
                </c:pt>
                <c:pt idx="4">
                  <c:v>22.017499999999998</c:v>
                </c:pt>
                <c:pt idx="5">
                  <c:v>21.462499999999999</c:v>
                </c:pt>
                <c:pt idx="6">
                  <c:v>21.795000000000002</c:v>
                </c:pt>
                <c:pt idx="7">
                  <c:v>20.9925</c:v>
                </c:pt>
                <c:pt idx="8">
                  <c:v>21.522500000000001</c:v>
                </c:pt>
                <c:pt idx="9">
                  <c:v>21.79</c:v>
                </c:pt>
                <c:pt idx="10">
                  <c:v>21.947500000000002</c:v>
                </c:pt>
                <c:pt idx="11">
                  <c:v>21.667499999999997</c:v>
                </c:pt>
                <c:pt idx="12">
                  <c:v>21.612499999999997</c:v>
                </c:pt>
                <c:pt idx="13">
                  <c:v>21.650000000000002</c:v>
                </c:pt>
                <c:pt idx="14">
                  <c:v>21.7075</c:v>
                </c:pt>
                <c:pt idx="15">
                  <c:v>21.695</c:v>
                </c:pt>
                <c:pt idx="16">
                  <c:v>21.7075</c:v>
                </c:pt>
                <c:pt idx="17">
                  <c:v>21.68</c:v>
                </c:pt>
                <c:pt idx="18">
                  <c:v>21.807499999999997</c:v>
                </c:pt>
                <c:pt idx="19">
                  <c:v>21.892499999999998</c:v>
                </c:pt>
                <c:pt idx="20">
                  <c:v>21.994999999999997</c:v>
                </c:pt>
                <c:pt idx="21">
                  <c:v>21.957500000000003</c:v>
                </c:pt>
                <c:pt idx="22">
                  <c:v>21.27</c:v>
                </c:pt>
                <c:pt idx="23">
                  <c:v>22.125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'1F HUB UK T'!$B$18:$C$18</c:f>
              <c:strCache>
                <c:ptCount val="2"/>
                <c:pt idx="0">
                  <c:v>Dec</c:v>
                </c:pt>
                <c:pt idx="1">
                  <c:v>15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T'!$D$18:$AA$18</c:f>
              <c:numCache>
                <c:formatCode>_(* #,##0.00_);_(* \(#,##0.00\);_(* "-"??_);_(@_)</c:formatCode>
                <c:ptCount val="24"/>
                <c:pt idx="0">
                  <c:v>21.98</c:v>
                </c:pt>
                <c:pt idx="1">
                  <c:v>21.502499999999998</c:v>
                </c:pt>
                <c:pt idx="2">
                  <c:v>21.577500000000001</c:v>
                </c:pt>
                <c:pt idx="3">
                  <c:v>21.297499999999999</c:v>
                </c:pt>
                <c:pt idx="4">
                  <c:v>21.28</c:v>
                </c:pt>
                <c:pt idx="5">
                  <c:v>21.247499999999999</c:v>
                </c:pt>
                <c:pt idx="6">
                  <c:v>21.610000000000003</c:v>
                </c:pt>
                <c:pt idx="7">
                  <c:v>21.994999999999997</c:v>
                </c:pt>
                <c:pt idx="8">
                  <c:v>22.0625</c:v>
                </c:pt>
                <c:pt idx="9">
                  <c:v>22.045000000000002</c:v>
                </c:pt>
                <c:pt idx="10">
                  <c:v>22.1875</c:v>
                </c:pt>
                <c:pt idx="11">
                  <c:v>22.787500000000001</c:v>
                </c:pt>
                <c:pt idx="12">
                  <c:v>22.872499999999999</c:v>
                </c:pt>
                <c:pt idx="13">
                  <c:v>22.965</c:v>
                </c:pt>
                <c:pt idx="14">
                  <c:v>22.572500000000002</c:v>
                </c:pt>
                <c:pt idx="15">
                  <c:v>22.41</c:v>
                </c:pt>
                <c:pt idx="16">
                  <c:v>21.68</c:v>
                </c:pt>
                <c:pt idx="17">
                  <c:v>21.310000000000002</c:v>
                </c:pt>
                <c:pt idx="18">
                  <c:v>21.475000000000001</c:v>
                </c:pt>
                <c:pt idx="19">
                  <c:v>21.372499999999999</c:v>
                </c:pt>
                <c:pt idx="20">
                  <c:v>21.2925</c:v>
                </c:pt>
                <c:pt idx="21">
                  <c:v>21.4175</c:v>
                </c:pt>
                <c:pt idx="22">
                  <c:v>21.225000000000001</c:v>
                </c:pt>
                <c:pt idx="23">
                  <c:v>21.477499999999999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'1F HUB UK T'!$B$19:$C$19</c:f>
              <c:strCache>
                <c:ptCount val="2"/>
                <c:pt idx="0">
                  <c:v>Dec</c:v>
                </c:pt>
                <c:pt idx="1">
                  <c:v>16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T'!$D$19:$AA$19</c:f>
              <c:numCache>
                <c:formatCode>_(* #,##0.00_);_(* \(#,##0.00\);_(* "-"??_);_(@_)</c:formatCode>
                <c:ptCount val="24"/>
                <c:pt idx="0">
                  <c:v>21.945</c:v>
                </c:pt>
                <c:pt idx="1">
                  <c:v>21.945</c:v>
                </c:pt>
                <c:pt idx="2">
                  <c:v>21.93</c:v>
                </c:pt>
                <c:pt idx="3">
                  <c:v>21.94</c:v>
                </c:pt>
                <c:pt idx="4">
                  <c:v>21.922499999999999</c:v>
                </c:pt>
                <c:pt idx="5">
                  <c:v>21.9375</c:v>
                </c:pt>
                <c:pt idx="6">
                  <c:v>21.914999999999999</c:v>
                </c:pt>
                <c:pt idx="7">
                  <c:v>21.93</c:v>
                </c:pt>
                <c:pt idx="8">
                  <c:v>21.557500000000001</c:v>
                </c:pt>
                <c:pt idx="9">
                  <c:v>21.23</c:v>
                </c:pt>
                <c:pt idx="10">
                  <c:v>21.5275</c:v>
                </c:pt>
                <c:pt idx="11">
                  <c:v>21.324999999999999</c:v>
                </c:pt>
                <c:pt idx="12">
                  <c:v>21.472500000000004</c:v>
                </c:pt>
                <c:pt idx="13">
                  <c:v>21.297499999999999</c:v>
                </c:pt>
                <c:pt idx="14">
                  <c:v>21.397500000000001</c:v>
                </c:pt>
                <c:pt idx="15">
                  <c:v>21.255000000000003</c:v>
                </c:pt>
                <c:pt idx="16">
                  <c:v>21.857500000000002</c:v>
                </c:pt>
                <c:pt idx="17">
                  <c:v>21.922499999999999</c:v>
                </c:pt>
                <c:pt idx="18">
                  <c:v>21.877499999999998</c:v>
                </c:pt>
                <c:pt idx="19">
                  <c:v>21.852499999999999</c:v>
                </c:pt>
                <c:pt idx="20">
                  <c:v>21.905000000000001</c:v>
                </c:pt>
                <c:pt idx="21">
                  <c:v>21.925000000000001</c:v>
                </c:pt>
                <c:pt idx="22">
                  <c:v>21.892499999999998</c:v>
                </c:pt>
                <c:pt idx="23">
                  <c:v>21.9375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'1F HUB UK T'!$B$20:$C$20</c:f>
              <c:strCache>
                <c:ptCount val="2"/>
                <c:pt idx="0">
                  <c:v>Dec</c:v>
                </c:pt>
                <c:pt idx="1">
                  <c:v>17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T'!$D$20:$AA$20</c:f>
              <c:numCache>
                <c:formatCode>_(* #,##0.00_);_(* \(#,##0.00\);_(* "-"??_);_(@_)</c:formatCode>
                <c:ptCount val="24"/>
                <c:pt idx="0">
                  <c:v>21.452500000000001</c:v>
                </c:pt>
                <c:pt idx="1">
                  <c:v>21.375</c:v>
                </c:pt>
                <c:pt idx="2">
                  <c:v>21.395</c:v>
                </c:pt>
                <c:pt idx="3">
                  <c:v>21.2925</c:v>
                </c:pt>
                <c:pt idx="4">
                  <c:v>21.465000000000003</c:v>
                </c:pt>
                <c:pt idx="5">
                  <c:v>21.354999999999997</c:v>
                </c:pt>
                <c:pt idx="6">
                  <c:v>21.82</c:v>
                </c:pt>
                <c:pt idx="7">
                  <c:v>20.914999999999999</c:v>
                </c:pt>
                <c:pt idx="8">
                  <c:v>21.57</c:v>
                </c:pt>
                <c:pt idx="9">
                  <c:v>21.662500000000001</c:v>
                </c:pt>
                <c:pt idx="10">
                  <c:v>21.655000000000001</c:v>
                </c:pt>
                <c:pt idx="11">
                  <c:v>21.614999999999998</c:v>
                </c:pt>
                <c:pt idx="12">
                  <c:v>21.752500000000001</c:v>
                </c:pt>
                <c:pt idx="13">
                  <c:v>21.72</c:v>
                </c:pt>
                <c:pt idx="14">
                  <c:v>21.734999999999999</c:v>
                </c:pt>
                <c:pt idx="15">
                  <c:v>21.505000000000003</c:v>
                </c:pt>
                <c:pt idx="16">
                  <c:v>21.262500000000003</c:v>
                </c:pt>
                <c:pt idx="17">
                  <c:v>20.622500000000002</c:v>
                </c:pt>
                <c:pt idx="18">
                  <c:v>20.7225</c:v>
                </c:pt>
                <c:pt idx="19">
                  <c:v>21.344999999999999</c:v>
                </c:pt>
                <c:pt idx="20">
                  <c:v>20.425000000000001</c:v>
                </c:pt>
                <c:pt idx="21">
                  <c:v>20.745000000000001</c:v>
                </c:pt>
                <c:pt idx="22">
                  <c:v>20.810000000000002</c:v>
                </c:pt>
                <c:pt idx="23">
                  <c:v>20.755000000000003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'1F HUB UK T'!$B$21:$C$21</c:f>
              <c:strCache>
                <c:ptCount val="2"/>
                <c:pt idx="0">
                  <c:v>Dec</c:v>
                </c:pt>
                <c:pt idx="1">
                  <c:v>18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T'!$D$21:$AA$21</c:f>
              <c:numCache>
                <c:formatCode>_(* #,##0.00_);_(* \(#,##0.00\);_(* "-"??_);_(@_)</c:formatCode>
                <c:ptCount val="24"/>
                <c:pt idx="0">
                  <c:v>21.892499999999998</c:v>
                </c:pt>
                <c:pt idx="1">
                  <c:v>21.962499999999999</c:v>
                </c:pt>
                <c:pt idx="2">
                  <c:v>21.965</c:v>
                </c:pt>
                <c:pt idx="3">
                  <c:v>21.917499999999997</c:v>
                </c:pt>
                <c:pt idx="4">
                  <c:v>21.9175</c:v>
                </c:pt>
                <c:pt idx="5">
                  <c:v>21.922499999999999</c:v>
                </c:pt>
                <c:pt idx="6">
                  <c:v>21.897500000000001</c:v>
                </c:pt>
                <c:pt idx="7">
                  <c:v>21.47</c:v>
                </c:pt>
                <c:pt idx="8">
                  <c:v>21.664999999999999</c:v>
                </c:pt>
                <c:pt idx="9">
                  <c:v>21.244999999999997</c:v>
                </c:pt>
                <c:pt idx="10">
                  <c:v>21.47</c:v>
                </c:pt>
                <c:pt idx="11">
                  <c:v>21.592500000000001</c:v>
                </c:pt>
                <c:pt idx="12">
                  <c:v>21.4925</c:v>
                </c:pt>
                <c:pt idx="13">
                  <c:v>21.327500000000001</c:v>
                </c:pt>
                <c:pt idx="14">
                  <c:v>21.3475</c:v>
                </c:pt>
                <c:pt idx="15">
                  <c:v>21.36</c:v>
                </c:pt>
                <c:pt idx="16">
                  <c:v>21.484999999999999</c:v>
                </c:pt>
                <c:pt idx="17">
                  <c:v>21.7225</c:v>
                </c:pt>
                <c:pt idx="18">
                  <c:v>21.78</c:v>
                </c:pt>
                <c:pt idx="19">
                  <c:v>21.74</c:v>
                </c:pt>
                <c:pt idx="20">
                  <c:v>21.717500000000001</c:v>
                </c:pt>
                <c:pt idx="21">
                  <c:v>21.607500000000002</c:v>
                </c:pt>
                <c:pt idx="22">
                  <c:v>21.655000000000001</c:v>
                </c:pt>
                <c:pt idx="23">
                  <c:v>21.785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'1F HUB UK T'!$B$22:$C$22</c:f>
              <c:strCache>
                <c:ptCount val="2"/>
                <c:pt idx="0">
                  <c:v>Dec</c:v>
                </c:pt>
                <c:pt idx="1">
                  <c:v>19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T'!$D$22:$AA$22</c:f>
              <c:numCache>
                <c:formatCode>_(* #,##0.00_);_(* \(#,##0.00\);_(* "-"??_);_(@_)</c:formatCode>
                <c:ptCount val="24"/>
                <c:pt idx="0">
                  <c:v>21.942500000000003</c:v>
                </c:pt>
                <c:pt idx="1">
                  <c:v>21.509999999999998</c:v>
                </c:pt>
                <c:pt idx="2">
                  <c:v>21.564999999999998</c:v>
                </c:pt>
                <c:pt idx="3">
                  <c:v>21.3475</c:v>
                </c:pt>
                <c:pt idx="4">
                  <c:v>21.3125</c:v>
                </c:pt>
                <c:pt idx="5">
                  <c:v>21.34</c:v>
                </c:pt>
                <c:pt idx="6">
                  <c:v>21.232499999999998</c:v>
                </c:pt>
                <c:pt idx="7">
                  <c:v>20.862499999999997</c:v>
                </c:pt>
                <c:pt idx="8">
                  <c:v>21.605</c:v>
                </c:pt>
                <c:pt idx="9">
                  <c:v>21.9175</c:v>
                </c:pt>
                <c:pt idx="10">
                  <c:v>21.990000000000002</c:v>
                </c:pt>
                <c:pt idx="11">
                  <c:v>21.637499999999999</c:v>
                </c:pt>
                <c:pt idx="12">
                  <c:v>21.572500000000002</c:v>
                </c:pt>
                <c:pt idx="13">
                  <c:v>21.77</c:v>
                </c:pt>
                <c:pt idx="14">
                  <c:v>21.752499999999998</c:v>
                </c:pt>
                <c:pt idx="15">
                  <c:v>21.759999999999998</c:v>
                </c:pt>
                <c:pt idx="16">
                  <c:v>21.842500000000001</c:v>
                </c:pt>
                <c:pt idx="17">
                  <c:v>21.177499999999998</c:v>
                </c:pt>
                <c:pt idx="18">
                  <c:v>20.61</c:v>
                </c:pt>
                <c:pt idx="19">
                  <c:v>21.18</c:v>
                </c:pt>
                <c:pt idx="20">
                  <c:v>21.200000000000003</c:v>
                </c:pt>
                <c:pt idx="21">
                  <c:v>20.652500000000003</c:v>
                </c:pt>
                <c:pt idx="22">
                  <c:v>21.522500000000001</c:v>
                </c:pt>
                <c:pt idx="23">
                  <c:v>22.02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'1F HUB UK T'!$B$23:$C$23</c:f>
              <c:strCache>
                <c:ptCount val="2"/>
                <c:pt idx="0">
                  <c:v>Dec</c:v>
                </c:pt>
                <c:pt idx="1">
                  <c:v>20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T'!$D$23:$AA$23</c:f>
              <c:numCache>
                <c:formatCode>_(* #,##0.00_);_(* \(#,##0.00\);_(* "-"??_);_(@_)</c:formatCode>
                <c:ptCount val="24"/>
                <c:pt idx="0">
                  <c:v>22.0075</c:v>
                </c:pt>
                <c:pt idx="1">
                  <c:v>22.137500000000003</c:v>
                </c:pt>
                <c:pt idx="2">
                  <c:v>22.157500000000002</c:v>
                </c:pt>
                <c:pt idx="3">
                  <c:v>22.177499999999998</c:v>
                </c:pt>
                <c:pt idx="4">
                  <c:v>22.16</c:v>
                </c:pt>
                <c:pt idx="5">
                  <c:v>22.19</c:v>
                </c:pt>
                <c:pt idx="6">
                  <c:v>22.107500000000002</c:v>
                </c:pt>
                <c:pt idx="7">
                  <c:v>21.585000000000001</c:v>
                </c:pt>
                <c:pt idx="8">
                  <c:v>21.5975</c:v>
                </c:pt>
                <c:pt idx="9">
                  <c:v>21.265000000000001</c:v>
                </c:pt>
                <c:pt idx="10">
                  <c:v>21.4</c:v>
                </c:pt>
                <c:pt idx="11">
                  <c:v>21.6875</c:v>
                </c:pt>
                <c:pt idx="12">
                  <c:v>21.720000000000002</c:v>
                </c:pt>
                <c:pt idx="13">
                  <c:v>21.627500000000001</c:v>
                </c:pt>
                <c:pt idx="14">
                  <c:v>21.3475</c:v>
                </c:pt>
                <c:pt idx="15">
                  <c:v>21.377500000000001</c:v>
                </c:pt>
                <c:pt idx="16">
                  <c:v>21.442499999999999</c:v>
                </c:pt>
                <c:pt idx="17">
                  <c:v>21.412500000000001</c:v>
                </c:pt>
                <c:pt idx="18">
                  <c:v>21.362499999999997</c:v>
                </c:pt>
                <c:pt idx="19">
                  <c:v>21.43</c:v>
                </c:pt>
                <c:pt idx="20">
                  <c:v>21.422499999999999</c:v>
                </c:pt>
                <c:pt idx="21">
                  <c:v>21.35</c:v>
                </c:pt>
                <c:pt idx="22">
                  <c:v>21.555</c:v>
                </c:pt>
                <c:pt idx="23">
                  <c:v>21.857499999999998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'1F HUB UK T'!$B$24:$C$24</c:f>
              <c:strCache>
                <c:ptCount val="2"/>
                <c:pt idx="0">
                  <c:v>Dec</c:v>
                </c:pt>
                <c:pt idx="1">
                  <c:v>21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T'!$D$24:$AA$24</c:f>
              <c:numCache>
                <c:formatCode>_(* #,##0.00_);_(* \(#,##0.00\);_(* "-"??_);_(@_)</c:formatCode>
                <c:ptCount val="24"/>
                <c:pt idx="0">
                  <c:v>22.105000000000004</c:v>
                </c:pt>
                <c:pt idx="1">
                  <c:v>21.89</c:v>
                </c:pt>
                <c:pt idx="2">
                  <c:v>21.565000000000001</c:v>
                </c:pt>
                <c:pt idx="3">
                  <c:v>21.464999999999996</c:v>
                </c:pt>
                <c:pt idx="4">
                  <c:v>21.422500000000003</c:v>
                </c:pt>
                <c:pt idx="5">
                  <c:v>21.474999999999998</c:v>
                </c:pt>
                <c:pt idx="6">
                  <c:v>21.759999999999998</c:v>
                </c:pt>
                <c:pt idx="7">
                  <c:v>20.98</c:v>
                </c:pt>
                <c:pt idx="8">
                  <c:v>21.27</c:v>
                </c:pt>
                <c:pt idx="9">
                  <c:v>21.73</c:v>
                </c:pt>
                <c:pt idx="10">
                  <c:v>21.652499999999996</c:v>
                </c:pt>
                <c:pt idx="11">
                  <c:v>21.754999999999999</c:v>
                </c:pt>
                <c:pt idx="12">
                  <c:v>21.805</c:v>
                </c:pt>
                <c:pt idx="13">
                  <c:v>21.827500000000001</c:v>
                </c:pt>
                <c:pt idx="14">
                  <c:v>21.827499999999997</c:v>
                </c:pt>
                <c:pt idx="15">
                  <c:v>21.8</c:v>
                </c:pt>
                <c:pt idx="16">
                  <c:v>21.794999999999998</c:v>
                </c:pt>
                <c:pt idx="17">
                  <c:v>21.157499999999999</c:v>
                </c:pt>
                <c:pt idx="18">
                  <c:v>20.692499999999999</c:v>
                </c:pt>
                <c:pt idx="19">
                  <c:v>20.982500000000002</c:v>
                </c:pt>
                <c:pt idx="20">
                  <c:v>21.65</c:v>
                </c:pt>
                <c:pt idx="21">
                  <c:v>20.672499999999999</c:v>
                </c:pt>
                <c:pt idx="22">
                  <c:v>21.352500000000003</c:v>
                </c:pt>
                <c:pt idx="23">
                  <c:v>21.69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'1F HUB UK T'!$B$25:$C$25</c:f>
              <c:strCache>
                <c:ptCount val="2"/>
                <c:pt idx="0">
                  <c:v>Dec</c:v>
                </c:pt>
                <c:pt idx="1">
                  <c:v>22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T'!$D$25:$AA$25</c:f>
              <c:numCache>
                <c:formatCode>_(* #,##0.00_);_(* \(#,##0.00\);_(* "-"??_);_(@_)</c:formatCode>
                <c:ptCount val="24"/>
                <c:pt idx="0">
                  <c:v>21.785000000000004</c:v>
                </c:pt>
                <c:pt idx="1">
                  <c:v>22.075000000000003</c:v>
                </c:pt>
                <c:pt idx="2">
                  <c:v>21.990000000000002</c:v>
                </c:pt>
                <c:pt idx="3">
                  <c:v>21.957500000000003</c:v>
                </c:pt>
                <c:pt idx="4">
                  <c:v>21.990000000000002</c:v>
                </c:pt>
                <c:pt idx="5">
                  <c:v>21.98</c:v>
                </c:pt>
                <c:pt idx="6">
                  <c:v>22.022500000000001</c:v>
                </c:pt>
                <c:pt idx="7">
                  <c:v>22.022499999999997</c:v>
                </c:pt>
                <c:pt idx="8">
                  <c:v>22.047499999999999</c:v>
                </c:pt>
                <c:pt idx="9">
                  <c:v>21.397500000000001</c:v>
                </c:pt>
                <c:pt idx="10">
                  <c:v>21.4725</c:v>
                </c:pt>
                <c:pt idx="11">
                  <c:v>21.372499999999999</c:v>
                </c:pt>
                <c:pt idx="12">
                  <c:v>21.302499999999998</c:v>
                </c:pt>
                <c:pt idx="13">
                  <c:v>21.164999999999999</c:v>
                </c:pt>
                <c:pt idx="14">
                  <c:v>21.402500000000003</c:v>
                </c:pt>
                <c:pt idx="15">
                  <c:v>21.824999999999996</c:v>
                </c:pt>
                <c:pt idx="16">
                  <c:v>21.625</c:v>
                </c:pt>
                <c:pt idx="17">
                  <c:v>21.895</c:v>
                </c:pt>
                <c:pt idx="18">
                  <c:v>21.924999999999997</c:v>
                </c:pt>
                <c:pt idx="19">
                  <c:v>21.88</c:v>
                </c:pt>
                <c:pt idx="20">
                  <c:v>21.927499999999998</c:v>
                </c:pt>
                <c:pt idx="21">
                  <c:v>21.942500000000003</c:v>
                </c:pt>
                <c:pt idx="22">
                  <c:v>21.947499999999998</c:v>
                </c:pt>
                <c:pt idx="23">
                  <c:v>22.09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'1F HUB UK T'!$B$26:$C$26</c:f>
              <c:strCache>
                <c:ptCount val="2"/>
                <c:pt idx="0">
                  <c:v>Dec</c:v>
                </c:pt>
                <c:pt idx="1">
                  <c:v>23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T'!$D$26:$AA$26</c:f>
              <c:numCache>
                <c:formatCode>_(* #,##0.00_);_(* \(#,##0.00\);_(* "-"??_);_(@_)</c:formatCode>
                <c:ptCount val="24"/>
                <c:pt idx="0">
                  <c:v>22.09</c:v>
                </c:pt>
                <c:pt idx="1">
                  <c:v>22.09</c:v>
                </c:pt>
                <c:pt idx="2">
                  <c:v>22.09</c:v>
                </c:pt>
                <c:pt idx="3">
                  <c:v>22.09</c:v>
                </c:pt>
                <c:pt idx="4">
                  <c:v>22.09</c:v>
                </c:pt>
                <c:pt idx="5">
                  <c:v>21.702500000000001</c:v>
                </c:pt>
                <c:pt idx="6">
                  <c:v>22.032499999999999</c:v>
                </c:pt>
                <c:pt idx="7">
                  <c:v>22.362500000000001</c:v>
                </c:pt>
                <c:pt idx="8">
                  <c:v>22.072500000000002</c:v>
                </c:pt>
                <c:pt idx="9">
                  <c:v>22.1525</c:v>
                </c:pt>
                <c:pt idx="10">
                  <c:v>22.89</c:v>
                </c:pt>
                <c:pt idx="11">
                  <c:v>24.252499999999998</c:v>
                </c:pt>
                <c:pt idx="12">
                  <c:v>23.377500000000001</c:v>
                </c:pt>
                <c:pt idx="13">
                  <c:v>23.39</c:v>
                </c:pt>
                <c:pt idx="14">
                  <c:v>23.362499999999997</c:v>
                </c:pt>
                <c:pt idx="15">
                  <c:v>22.537500000000001</c:v>
                </c:pt>
                <c:pt idx="16">
                  <c:v>22.75</c:v>
                </c:pt>
                <c:pt idx="17">
                  <c:v>22.192500000000003</c:v>
                </c:pt>
                <c:pt idx="18">
                  <c:v>21.934999999999999</c:v>
                </c:pt>
                <c:pt idx="19">
                  <c:v>21.74</c:v>
                </c:pt>
                <c:pt idx="20">
                  <c:v>21.927500000000002</c:v>
                </c:pt>
                <c:pt idx="21">
                  <c:v>21.910000000000004</c:v>
                </c:pt>
                <c:pt idx="22">
                  <c:v>21.922499999999999</c:v>
                </c:pt>
                <c:pt idx="23">
                  <c:v>21.934999999999999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'1F HUB UK T'!$B$27:$C$27</c:f>
              <c:strCache>
                <c:ptCount val="2"/>
                <c:pt idx="0">
                  <c:v>Dec</c:v>
                </c:pt>
                <c:pt idx="1">
                  <c:v>24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T'!$D$27:$AA$27</c:f>
              <c:numCache>
                <c:formatCode>_(* #,##0.00_);_(* \(#,##0.00\);_(* "-"??_);_(@_)</c:formatCode>
                <c:ptCount val="24"/>
                <c:pt idx="0">
                  <c:v>21.995000000000001</c:v>
                </c:pt>
                <c:pt idx="1">
                  <c:v>21.602499999999999</c:v>
                </c:pt>
                <c:pt idx="2">
                  <c:v>21.397500000000001</c:v>
                </c:pt>
                <c:pt idx="3">
                  <c:v>21.405000000000001</c:v>
                </c:pt>
                <c:pt idx="4">
                  <c:v>21.592499999999998</c:v>
                </c:pt>
                <c:pt idx="5">
                  <c:v>21.479999999999997</c:v>
                </c:pt>
                <c:pt idx="6">
                  <c:v>21.634999999999998</c:v>
                </c:pt>
                <c:pt idx="7">
                  <c:v>21.807500000000001</c:v>
                </c:pt>
                <c:pt idx="8">
                  <c:v>21.492500000000003</c:v>
                </c:pt>
                <c:pt idx="9">
                  <c:v>21.717500000000001</c:v>
                </c:pt>
                <c:pt idx="10">
                  <c:v>21.86</c:v>
                </c:pt>
                <c:pt idx="11">
                  <c:v>21.942499999999999</c:v>
                </c:pt>
                <c:pt idx="12">
                  <c:v>21.849999999999998</c:v>
                </c:pt>
                <c:pt idx="13">
                  <c:v>21.905000000000001</c:v>
                </c:pt>
                <c:pt idx="14">
                  <c:v>21.875</c:v>
                </c:pt>
                <c:pt idx="15">
                  <c:v>21.852500000000003</c:v>
                </c:pt>
                <c:pt idx="16">
                  <c:v>21.717499999999998</c:v>
                </c:pt>
                <c:pt idx="17">
                  <c:v>21.434999999999999</c:v>
                </c:pt>
                <c:pt idx="18">
                  <c:v>21.277500000000003</c:v>
                </c:pt>
                <c:pt idx="19">
                  <c:v>21.442499999999999</c:v>
                </c:pt>
                <c:pt idx="20">
                  <c:v>20.9375</c:v>
                </c:pt>
                <c:pt idx="21">
                  <c:v>20.752500000000001</c:v>
                </c:pt>
                <c:pt idx="22">
                  <c:v>21.567499999999999</c:v>
                </c:pt>
                <c:pt idx="23">
                  <c:v>21.467499999999998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'1F HUB UK T'!$B$28:$C$28</c:f>
              <c:strCache>
                <c:ptCount val="2"/>
                <c:pt idx="0">
                  <c:v>Dec</c:v>
                </c:pt>
                <c:pt idx="1">
                  <c:v>25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T'!$D$28:$AA$28</c:f>
              <c:numCache>
                <c:formatCode>_(* #,##0.00_);_(* \(#,##0.00\);_(* "-"??_);_(@_)</c:formatCode>
                <c:ptCount val="24"/>
                <c:pt idx="0">
                  <c:v>22.035000000000004</c:v>
                </c:pt>
                <c:pt idx="1">
                  <c:v>22.147500000000001</c:v>
                </c:pt>
                <c:pt idx="2">
                  <c:v>21.987500000000001</c:v>
                </c:pt>
                <c:pt idx="3">
                  <c:v>21.9925</c:v>
                </c:pt>
                <c:pt idx="4">
                  <c:v>21.990000000000002</c:v>
                </c:pt>
                <c:pt idx="5">
                  <c:v>21.98</c:v>
                </c:pt>
                <c:pt idx="6">
                  <c:v>21.917499999999997</c:v>
                </c:pt>
                <c:pt idx="7">
                  <c:v>21.265000000000001</c:v>
                </c:pt>
                <c:pt idx="8">
                  <c:v>21.432500000000005</c:v>
                </c:pt>
                <c:pt idx="9">
                  <c:v>21.31</c:v>
                </c:pt>
                <c:pt idx="10">
                  <c:v>21.407500000000002</c:v>
                </c:pt>
                <c:pt idx="11">
                  <c:v>21.725000000000001</c:v>
                </c:pt>
                <c:pt idx="12">
                  <c:v>21.754999999999999</c:v>
                </c:pt>
                <c:pt idx="13">
                  <c:v>21.55</c:v>
                </c:pt>
                <c:pt idx="14">
                  <c:v>21.31</c:v>
                </c:pt>
                <c:pt idx="15">
                  <c:v>21.195</c:v>
                </c:pt>
                <c:pt idx="16">
                  <c:v>21.084999999999997</c:v>
                </c:pt>
                <c:pt idx="17">
                  <c:v>21.2225</c:v>
                </c:pt>
                <c:pt idx="18">
                  <c:v>21.347499999999997</c:v>
                </c:pt>
                <c:pt idx="19">
                  <c:v>21.189999999999998</c:v>
                </c:pt>
                <c:pt idx="20">
                  <c:v>21.57</c:v>
                </c:pt>
                <c:pt idx="21">
                  <c:v>21.94</c:v>
                </c:pt>
                <c:pt idx="22">
                  <c:v>21.962500000000002</c:v>
                </c:pt>
                <c:pt idx="23">
                  <c:v>21.910000000000004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'1F HUB UK T'!$B$29:$C$29</c:f>
              <c:strCache>
                <c:ptCount val="2"/>
                <c:pt idx="0">
                  <c:v>Dec</c:v>
                </c:pt>
                <c:pt idx="1">
                  <c:v>26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T'!$D$29:$AA$29</c:f>
              <c:numCache>
                <c:formatCode>_(* #,##0.00_);_(* \(#,##0.00\);_(* "-"??_);_(@_)</c:formatCode>
                <c:ptCount val="24"/>
                <c:pt idx="0">
                  <c:v>21.950000000000003</c:v>
                </c:pt>
                <c:pt idx="1">
                  <c:v>21.717500000000001</c:v>
                </c:pt>
                <c:pt idx="2">
                  <c:v>21.555</c:v>
                </c:pt>
                <c:pt idx="3">
                  <c:v>21.5</c:v>
                </c:pt>
                <c:pt idx="4">
                  <c:v>21.512500000000003</c:v>
                </c:pt>
                <c:pt idx="5">
                  <c:v>21.347500000000004</c:v>
                </c:pt>
                <c:pt idx="6">
                  <c:v>21.535</c:v>
                </c:pt>
                <c:pt idx="7">
                  <c:v>20.827500000000001</c:v>
                </c:pt>
                <c:pt idx="8">
                  <c:v>21.385000000000002</c:v>
                </c:pt>
                <c:pt idx="9">
                  <c:v>21.457500000000003</c:v>
                </c:pt>
                <c:pt idx="10">
                  <c:v>21.555</c:v>
                </c:pt>
                <c:pt idx="11">
                  <c:v>21.924999999999997</c:v>
                </c:pt>
                <c:pt idx="12">
                  <c:v>21.959999999999997</c:v>
                </c:pt>
                <c:pt idx="13">
                  <c:v>21.934999999999999</c:v>
                </c:pt>
                <c:pt idx="14">
                  <c:v>21.754999999999999</c:v>
                </c:pt>
                <c:pt idx="15">
                  <c:v>21.57</c:v>
                </c:pt>
                <c:pt idx="16">
                  <c:v>21.39</c:v>
                </c:pt>
                <c:pt idx="17">
                  <c:v>21.385000000000002</c:v>
                </c:pt>
                <c:pt idx="18">
                  <c:v>21.094999999999999</c:v>
                </c:pt>
                <c:pt idx="19">
                  <c:v>21.312499999999996</c:v>
                </c:pt>
                <c:pt idx="20">
                  <c:v>21.4175</c:v>
                </c:pt>
                <c:pt idx="21">
                  <c:v>21.377499999999998</c:v>
                </c:pt>
                <c:pt idx="22">
                  <c:v>21.355</c:v>
                </c:pt>
                <c:pt idx="23">
                  <c:v>21.900000000000002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'1F HUB UK T'!$B$30:$C$30</c:f>
              <c:strCache>
                <c:ptCount val="2"/>
                <c:pt idx="0">
                  <c:v>Dec</c:v>
                </c:pt>
                <c:pt idx="1">
                  <c:v>27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T'!$D$30:$AA$30</c:f>
              <c:numCache>
                <c:formatCode>_(* #,##0.00_);_(* \(#,##0.00\);_(* "-"??_);_(@_)</c:formatCode>
                <c:ptCount val="24"/>
                <c:pt idx="0">
                  <c:v>21.954999999999998</c:v>
                </c:pt>
                <c:pt idx="1">
                  <c:v>21.932500000000001</c:v>
                </c:pt>
                <c:pt idx="2">
                  <c:v>21.950000000000003</c:v>
                </c:pt>
                <c:pt idx="3">
                  <c:v>21.965</c:v>
                </c:pt>
                <c:pt idx="4">
                  <c:v>21.945</c:v>
                </c:pt>
                <c:pt idx="5">
                  <c:v>21.875</c:v>
                </c:pt>
                <c:pt idx="6">
                  <c:v>21.6875</c:v>
                </c:pt>
                <c:pt idx="7">
                  <c:v>21.344999999999999</c:v>
                </c:pt>
                <c:pt idx="8">
                  <c:v>21.47</c:v>
                </c:pt>
                <c:pt idx="9">
                  <c:v>21.432499999999997</c:v>
                </c:pt>
                <c:pt idx="10">
                  <c:v>21.42</c:v>
                </c:pt>
                <c:pt idx="11">
                  <c:v>21.535</c:v>
                </c:pt>
                <c:pt idx="12">
                  <c:v>21.557499999999997</c:v>
                </c:pt>
                <c:pt idx="13">
                  <c:v>21.5075</c:v>
                </c:pt>
                <c:pt idx="14">
                  <c:v>21.5</c:v>
                </c:pt>
                <c:pt idx="15">
                  <c:v>21.192499999999999</c:v>
                </c:pt>
                <c:pt idx="16">
                  <c:v>21.4025</c:v>
                </c:pt>
                <c:pt idx="17">
                  <c:v>21.494999999999997</c:v>
                </c:pt>
                <c:pt idx="18">
                  <c:v>21.337500000000002</c:v>
                </c:pt>
                <c:pt idx="19">
                  <c:v>21.294999999999998</c:v>
                </c:pt>
                <c:pt idx="20">
                  <c:v>21.36</c:v>
                </c:pt>
                <c:pt idx="21">
                  <c:v>21.732499999999998</c:v>
                </c:pt>
                <c:pt idx="22">
                  <c:v>21.787500000000001</c:v>
                </c:pt>
                <c:pt idx="23">
                  <c:v>21.987499999999997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'1F HUB UK T'!$B$31:$C$31</c:f>
              <c:strCache>
                <c:ptCount val="2"/>
                <c:pt idx="0">
                  <c:v>Dec</c:v>
                </c:pt>
                <c:pt idx="1">
                  <c:v>28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T'!$D$31:$AA$31</c:f>
              <c:numCache>
                <c:formatCode>_(* #,##0.00_);_(* \(#,##0.00\);_(* "-"??_);_(@_)</c:formatCode>
                <c:ptCount val="24"/>
                <c:pt idx="0">
                  <c:v>22.107499999999998</c:v>
                </c:pt>
                <c:pt idx="1">
                  <c:v>21.784999999999997</c:v>
                </c:pt>
                <c:pt idx="2">
                  <c:v>21.4925</c:v>
                </c:pt>
                <c:pt idx="3">
                  <c:v>21.465</c:v>
                </c:pt>
                <c:pt idx="4">
                  <c:v>21.247499999999999</c:v>
                </c:pt>
                <c:pt idx="5">
                  <c:v>21.592500000000001</c:v>
                </c:pt>
                <c:pt idx="6">
                  <c:v>21.102499999999999</c:v>
                </c:pt>
                <c:pt idx="7">
                  <c:v>21.085000000000001</c:v>
                </c:pt>
                <c:pt idx="8">
                  <c:v>21.279999999999998</c:v>
                </c:pt>
                <c:pt idx="9">
                  <c:v>21.307499999999997</c:v>
                </c:pt>
                <c:pt idx="10">
                  <c:v>21.84</c:v>
                </c:pt>
                <c:pt idx="11">
                  <c:v>21.702500000000001</c:v>
                </c:pt>
                <c:pt idx="12">
                  <c:v>21.465000000000003</c:v>
                </c:pt>
                <c:pt idx="13">
                  <c:v>21.384999999999998</c:v>
                </c:pt>
                <c:pt idx="14">
                  <c:v>21.512499999999999</c:v>
                </c:pt>
                <c:pt idx="15">
                  <c:v>21.7925</c:v>
                </c:pt>
                <c:pt idx="16">
                  <c:v>21.712500000000002</c:v>
                </c:pt>
                <c:pt idx="17">
                  <c:v>21.754999999999999</c:v>
                </c:pt>
                <c:pt idx="18">
                  <c:v>21.382499999999997</c:v>
                </c:pt>
                <c:pt idx="19">
                  <c:v>21.33</c:v>
                </c:pt>
                <c:pt idx="20">
                  <c:v>21.762499999999999</c:v>
                </c:pt>
                <c:pt idx="21">
                  <c:v>21.127500000000001</c:v>
                </c:pt>
                <c:pt idx="22">
                  <c:v>21.69</c:v>
                </c:pt>
                <c:pt idx="23">
                  <c:v>21.404999999999998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'1F HUB UK T'!$B$32:$C$32</c:f>
              <c:strCache>
                <c:ptCount val="2"/>
                <c:pt idx="0">
                  <c:v>Dec</c:v>
                </c:pt>
                <c:pt idx="1">
                  <c:v>29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T'!$D$32:$AA$32</c:f>
              <c:numCache>
                <c:formatCode>_(* #,##0.00_);_(* \(#,##0.00\);_(* "-"??_);_(@_)</c:formatCode>
                <c:ptCount val="24"/>
                <c:pt idx="0">
                  <c:v>21.357500000000002</c:v>
                </c:pt>
                <c:pt idx="1">
                  <c:v>21.922499999999999</c:v>
                </c:pt>
                <c:pt idx="2">
                  <c:v>21.957499999999996</c:v>
                </c:pt>
                <c:pt idx="3">
                  <c:v>21.947499999999998</c:v>
                </c:pt>
                <c:pt idx="4">
                  <c:v>21.962500000000002</c:v>
                </c:pt>
                <c:pt idx="5">
                  <c:v>21.984999999999999</c:v>
                </c:pt>
                <c:pt idx="6">
                  <c:v>21.984999999999999</c:v>
                </c:pt>
                <c:pt idx="7">
                  <c:v>21.997500000000002</c:v>
                </c:pt>
                <c:pt idx="8">
                  <c:v>22.002499999999998</c:v>
                </c:pt>
                <c:pt idx="9">
                  <c:v>21.884999999999998</c:v>
                </c:pt>
                <c:pt idx="10">
                  <c:v>21.697500000000002</c:v>
                </c:pt>
                <c:pt idx="11">
                  <c:v>21.462499999999999</c:v>
                </c:pt>
                <c:pt idx="12">
                  <c:v>21.504999999999999</c:v>
                </c:pt>
                <c:pt idx="13">
                  <c:v>21.3325</c:v>
                </c:pt>
                <c:pt idx="14">
                  <c:v>21.515000000000001</c:v>
                </c:pt>
                <c:pt idx="15">
                  <c:v>21.64</c:v>
                </c:pt>
                <c:pt idx="16">
                  <c:v>21.352499999999999</c:v>
                </c:pt>
                <c:pt idx="17">
                  <c:v>21.462499999999999</c:v>
                </c:pt>
                <c:pt idx="18">
                  <c:v>21.907499999999999</c:v>
                </c:pt>
                <c:pt idx="19">
                  <c:v>21.914999999999999</c:v>
                </c:pt>
                <c:pt idx="20">
                  <c:v>21.967500000000001</c:v>
                </c:pt>
                <c:pt idx="21">
                  <c:v>21.964999999999996</c:v>
                </c:pt>
                <c:pt idx="22">
                  <c:v>21.922499999999999</c:v>
                </c:pt>
                <c:pt idx="23">
                  <c:v>21.914999999999999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'1F HUB UK T'!$B$33:$C$33</c:f>
              <c:strCache>
                <c:ptCount val="2"/>
                <c:pt idx="0">
                  <c:v>Dec</c:v>
                </c:pt>
                <c:pt idx="1">
                  <c:v>30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T'!$D$33:$AA$33</c:f>
              <c:numCache>
                <c:formatCode>_(* #,##0.00_);_(* \(#,##0.00\);_(* "-"??_);_(@_)</c:formatCode>
                <c:ptCount val="24"/>
                <c:pt idx="0">
                  <c:v>21.939999999999998</c:v>
                </c:pt>
                <c:pt idx="1">
                  <c:v>21.9375</c:v>
                </c:pt>
                <c:pt idx="2">
                  <c:v>21.487500000000001</c:v>
                </c:pt>
                <c:pt idx="3">
                  <c:v>21.4</c:v>
                </c:pt>
                <c:pt idx="4">
                  <c:v>21.279999999999998</c:v>
                </c:pt>
                <c:pt idx="5">
                  <c:v>21.352499999999999</c:v>
                </c:pt>
                <c:pt idx="6">
                  <c:v>21.377499999999998</c:v>
                </c:pt>
                <c:pt idx="7">
                  <c:v>21.552500000000002</c:v>
                </c:pt>
                <c:pt idx="8">
                  <c:v>21.475000000000001</c:v>
                </c:pt>
                <c:pt idx="9">
                  <c:v>21.37</c:v>
                </c:pt>
                <c:pt idx="10">
                  <c:v>21.892499999999998</c:v>
                </c:pt>
                <c:pt idx="11">
                  <c:v>21.942500000000003</c:v>
                </c:pt>
                <c:pt idx="12">
                  <c:v>22.0825</c:v>
                </c:pt>
                <c:pt idx="13">
                  <c:v>22.137499999999999</c:v>
                </c:pt>
                <c:pt idx="14">
                  <c:v>21.939999999999998</c:v>
                </c:pt>
                <c:pt idx="15">
                  <c:v>21.842500000000001</c:v>
                </c:pt>
                <c:pt idx="16">
                  <c:v>21.912499999999998</c:v>
                </c:pt>
                <c:pt idx="17">
                  <c:v>22.022499999999997</c:v>
                </c:pt>
                <c:pt idx="18">
                  <c:v>21.612499999999997</c:v>
                </c:pt>
                <c:pt idx="19">
                  <c:v>21.305</c:v>
                </c:pt>
                <c:pt idx="20">
                  <c:v>21.572500000000002</c:v>
                </c:pt>
                <c:pt idx="21">
                  <c:v>21.542499999999997</c:v>
                </c:pt>
                <c:pt idx="22">
                  <c:v>21.215</c:v>
                </c:pt>
                <c:pt idx="23">
                  <c:v>21.439999999999998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'1F HUB UK T'!$B$34:$C$34</c:f>
              <c:strCache>
                <c:ptCount val="2"/>
                <c:pt idx="0">
                  <c:v>Dec</c:v>
                </c:pt>
                <c:pt idx="1">
                  <c:v>31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T'!$D$34:$AA$34</c:f>
              <c:numCache>
                <c:formatCode>_(* #,##0.00_);_(* \(#,##0.00\);_(* "-"??_);_(@_)</c:formatCode>
                <c:ptCount val="24"/>
                <c:pt idx="0">
                  <c:v>21.244999999999997</c:v>
                </c:pt>
                <c:pt idx="1">
                  <c:v>21.364999999999998</c:v>
                </c:pt>
                <c:pt idx="2">
                  <c:v>21.580000000000002</c:v>
                </c:pt>
                <c:pt idx="3">
                  <c:v>21.934999999999995</c:v>
                </c:pt>
                <c:pt idx="4">
                  <c:v>21.957499999999996</c:v>
                </c:pt>
                <c:pt idx="5">
                  <c:v>21.967500000000001</c:v>
                </c:pt>
                <c:pt idx="6">
                  <c:v>21.9375</c:v>
                </c:pt>
                <c:pt idx="7">
                  <c:v>21.4725</c:v>
                </c:pt>
                <c:pt idx="8">
                  <c:v>21.422499999999999</c:v>
                </c:pt>
                <c:pt idx="9">
                  <c:v>21.612500000000001</c:v>
                </c:pt>
                <c:pt idx="10">
                  <c:v>21.722499999999997</c:v>
                </c:pt>
                <c:pt idx="11">
                  <c:v>21.737499999999997</c:v>
                </c:pt>
                <c:pt idx="12">
                  <c:v>21.894999999999996</c:v>
                </c:pt>
                <c:pt idx="13">
                  <c:v>21.7225</c:v>
                </c:pt>
                <c:pt idx="14">
                  <c:v>21.540000000000003</c:v>
                </c:pt>
                <c:pt idx="15">
                  <c:v>21.442500000000003</c:v>
                </c:pt>
                <c:pt idx="16">
                  <c:v>21.234999999999999</c:v>
                </c:pt>
                <c:pt idx="17">
                  <c:v>20.7925</c:v>
                </c:pt>
                <c:pt idx="18">
                  <c:v>20.955000000000002</c:v>
                </c:pt>
                <c:pt idx="19">
                  <c:v>21.622499999999999</c:v>
                </c:pt>
                <c:pt idx="20">
                  <c:v>21.615000000000002</c:v>
                </c:pt>
                <c:pt idx="21">
                  <c:v>21.672500000000003</c:v>
                </c:pt>
                <c:pt idx="22">
                  <c:v>21.722500000000004</c:v>
                </c:pt>
                <c:pt idx="23">
                  <c:v>21.95</c:v>
                </c:pt>
              </c:numCache>
            </c:numRef>
          </c:yVal>
          <c:smooth val="0"/>
        </c:ser>
        <c:ser>
          <c:idx val="31"/>
          <c:order val="31"/>
          <c:tx>
            <c:strRef>
              <c:f>'1F HUB UK T'!$B$35:$C$35</c:f>
              <c:strCache>
                <c:ptCount val="2"/>
                <c:pt idx="0">
                  <c:v>Min Limit</c:v>
                </c:pt>
              </c:strCache>
            </c:strRef>
          </c:tx>
          <c:spPr>
            <a:ln w="3492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T'!$D$35:$AA$35</c:f>
              <c:numCache>
                <c:formatCode>General</c:formatCode>
                <c:ptCount val="24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</c:numCache>
            </c:numRef>
          </c:yVal>
          <c:smooth val="0"/>
        </c:ser>
        <c:ser>
          <c:idx val="32"/>
          <c:order val="32"/>
          <c:tx>
            <c:strRef>
              <c:f>'1F HUB UK T'!$B$36:$C$36</c:f>
              <c:strCache>
                <c:ptCount val="2"/>
                <c:pt idx="0">
                  <c:v>Max Limit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T'!$D$36:$AA$36</c:f>
              <c:numCache>
                <c:formatCode>General</c:formatCode>
                <c:ptCount val="24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470360"/>
        <c:axId val="327466048"/>
      </c:scatterChart>
      <c:valAx>
        <c:axId val="327470360"/>
        <c:scaling>
          <c:orientation val="minMax"/>
          <c:max val="23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66048"/>
        <c:crosses val="autoZero"/>
        <c:crossBetween val="midCat"/>
        <c:majorUnit val="1"/>
      </c:valAx>
      <c:valAx>
        <c:axId val="32746604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70360"/>
        <c:crosses val="autoZero"/>
        <c:crossBetween val="midCat"/>
        <c:majorUnit val="0.5"/>
      </c:valAx>
      <c:spPr>
        <a:blipFill dpi="0" rotWithShape="1">
          <a:blip xmlns:r="http://schemas.openxmlformats.org/officeDocument/2006/relationships" r:embed="rId3">
            <a:alphaModFix amt="39000"/>
          </a:blip>
          <a:srcRect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TEMPERATURE</a:t>
            </a:r>
            <a:r>
              <a:rPr lang="en-US" sz="1800" baseline="0" dirty="0"/>
              <a:t> TREND - </a:t>
            </a:r>
            <a:r>
              <a:rPr lang="en-US" sz="1800" baseline="0" dirty="0" smtClean="0"/>
              <a:t>HUB ROOM 2</a:t>
            </a:r>
            <a:endParaRPr lang="en-US" sz="1800" dirty="0"/>
          </a:p>
        </c:rich>
      </c:tx>
      <c:layout>
        <c:manualLayout>
          <c:xMode val="edge"/>
          <c:yMode val="edge"/>
          <c:x val="0.349200065201909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37493196282178E-2"/>
          <c:y val="0.10139075615962571"/>
          <c:w val="0.92974799652602347"/>
          <c:h val="0.8206520319493622"/>
        </c:manualLayout>
      </c:layout>
      <c:scatterChart>
        <c:scatterStyle val="lineMarker"/>
        <c:varyColors val="0"/>
        <c:ser>
          <c:idx val="0"/>
          <c:order val="0"/>
          <c:tx>
            <c:strRef>
              <c:f>'1F HUB UK T'!$B$4:$C$4</c:f>
              <c:strCache>
                <c:ptCount val="2"/>
                <c:pt idx="0">
                  <c:v>Jan</c:v>
                </c:pt>
                <c:pt idx="1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T'!$D$4:$AA$4</c:f>
              <c:numCache>
                <c:formatCode>_(* #,##0.00_);_(* \(#,##0.00\);_(* "-"??_);_(@_)</c:formatCode>
                <c:ptCount val="24"/>
                <c:pt idx="0">
                  <c:v>22.072499999999998</c:v>
                </c:pt>
                <c:pt idx="1">
                  <c:v>22</c:v>
                </c:pt>
                <c:pt idx="2">
                  <c:v>21.924999999999997</c:v>
                </c:pt>
                <c:pt idx="3">
                  <c:v>21.637499999999999</c:v>
                </c:pt>
                <c:pt idx="4">
                  <c:v>21.245000000000001</c:v>
                </c:pt>
                <c:pt idx="5">
                  <c:v>21.169999999999998</c:v>
                </c:pt>
                <c:pt idx="6">
                  <c:v>21.524999999999999</c:v>
                </c:pt>
                <c:pt idx="7">
                  <c:v>21.314999999999998</c:v>
                </c:pt>
                <c:pt idx="8">
                  <c:v>21.302499999999998</c:v>
                </c:pt>
                <c:pt idx="9">
                  <c:v>21.53</c:v>
                </c:pt>
                <c:pt idx="10">
                  <c:v>21.472500000000004</c:v>
                </c:pt>
                <c:pt idx="11">
                  <c:v>22.407500000000002</c:v>
                </c:pt>
                <c:pt idx="12">
                  <c:v>21.967500000000001</c:v>
                </c:pt>
                <c:pt idx="13">
                  <c:v>22.1875</c:v>
                </c:pt>
                <c:pt idx="14">
                  <c:v>22.752499999999998</c:v>
                </c:pt>
                <c:pt idx="15">
                  <c:v>22.28</c:v>
                </c:pt>
                <c:pt idx="16">
                  <c:v>21.7075</c:v>
                </c:pt>
                <c:pt idx="17">
                  <c:v>22.15</c:v>
                </c:pt>
                <c:pt idx="18">
                  <c:v>22.12</c:v>
                </c:pt>
                <c:pt idx="19">
                  <c:v>22.157499999999999</c:v>
                </c:pt>
                <c:pt idx="20">
                  <c:v>22</c:v>
                </c:pt>
                <c:pt idx="21">
                  <c:v>21.880000000000003</c:v>
                </c:pt>
                <c:pt idx="22">
                  <c:v>21.659999999999997</c:v>
                </c:pt>
                <c:pt idx="23">
                  <c:v>21.572499999999998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'1F HUB UK T'!$B$5:$C$5</c:f>
              <c:strCache>
                <c:ptCount val="2"/>
                <c:pt idx="0">
                  <c:v>Jan</c:v>
                </c:pt>
                <c:pt idx="1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T'!$D$5:$AA$5</c:f>
              <c:numCache>
                <c:formatCode>_(* #,##0.00_);_(* \(#,##0.00\);_(* "-"??_);_(@_)</c:formatCode>
                <c:ptCount val="24"/>
                <c:pt idx="0">
                  <c:v>21.2925</c:v>
                </c:pt>
                <c:pt idx="1">
                  <c:v>21.282500000000002</c:v>
                </c:pt>
                <c:pt idx="2">
                  <c:v>21.297499999999999</c:v>
                </c:pt>
                <c:pt idx="3">
                  <c:v>21.6175</c:v>
                </c:pt>
                <c:pt idx="4">
                  <c:v>21.827500000000001</c:v>
                </c:pt>
                <c:pt idx="5">
                  <c:v>21.897500000000001</c:v>
                </c:pt>
                <c:pt idx="6">
                  <c:v>21.889999999999997</c:v>
                </c:pt>
                <c:pt idx="7">
                  <c:v>21.137500000000003</c:v>
                </c:pt>
                <c:pt idx="8">
                  <c:v>21.6</c:v>
                </c:pt>
                <c:pt idx="9">
                  <c:v>21.877500000000001</c:v>
                </c:pt>
                <c:pt idx="10">
                  <c:v>21.900000000000002</c:v>
                </c:pt>
                <c:pt idx="11">
                  <c:v>21.857500000000002</c:v>
                </c:pt>
                <c:pt idx="12">
                  <c:v>21.892500000000002</c:v>
                </c:pt>
                <c:pt idx="13">
                  <c:v>21.697499999999998</c:v>
                </c:pt>
                <c:pt idx="14">
                  <c:v>21.645</c:v>
                </c:pt>
                <c:pt idx="15">
                  <c:v>21.37</c:v>
                </c:pt>
                <c:pt idx="16">
                  <c:v>21.2925</c:v>
                </c:pt>
                <c:pt idx="17">
                  <c:v>20.72</c:v>
                </c:pt>
                <c:pt idx="18">
                  <c:v>20.795000000000002</c:v>
                </c:pt>
                <c:pt idx="19">
                  <c:v>21.4025</c:v>
                </c:pt>
                <c:pt idx="20">
                  <c:v>21.552499999999998</c:v>
                </c:pt>
                <c:pt idx="21">
                  <c:v>21.532499999999999</c:v>
                </c:pt>
                <c:pt idx="22">
                  <c:v>21.5275</c:v>
                </c:pt>
                <c:pt idx="23">
                  <c:v>21.6525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'1F HUB UK T'!$B$6:$C$6</c:f>
              <c:strCache>
                <c:ptCount val="2"/>
                <c:pt idx="0">
                  <c:v>Jan</c:v>
                </c:pt>
                <c:pt idx="1">
                  <c:v>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T'!$D$6:$AA$6</c:f>
              <c:numCache>
                <c:formatCode>_(* #,##0.00_);_(* \(#,##0.00\);_(* "-"??_);_(@_)</c:formatCode>
                <c:ptCount val="24"/>
                <c:pt idx="0">
                  <c:v>21.857499999999998</c:v>
                </c:pt>
                <c:pt idx="1">
                  <c:v>21.910000000000004</c:v>
                </c:pt>
                <c:pt idx="2">
                  <c:v>21.95</c:v>
                </c:pt>
                <c:pt idx="3">
                  <c:v>21.560000000000002</c:v>
                </c:pt>
                <c:pt idx="4">
                  <c:v>21.330000000000002</c:v>
                </c:pt>
                <c:pt idx="5">
                  <c:v>21.344999999999999</c:v>
                </c:pt>
                <c:pt idx="6">
                  <c:v>21.497500000000002</c:v>
                </c:pt>
                <c:pt idx="7">
                  <c:v>21.047499999999999</c:v>
                </c:pt>
                <c:pt idx="8">
                  <c:v>21.1675</c:v>
                </c:pt>
                <c:pt idx="9">
                  <c:v>21.514999999999997</c:v>
                </c:pt>
                <c:pt idx="10">
                  <c:v>21.66</c:v>
                </c:pt>
                <c:pt idx="11">
                  <c:v>21.837500000000002</c:v>
                </c:pt>
                <c:pt idx="12">
                  <c:v>21.625</c:v>
                </c:pt>
                <c:pt idx="13">
                  <c:v>21.552500000000002</c:v>
                </c:pt>
                <c:pt idx="14">
                  <c:v>21.532500000000002</c:v>
                </c:pt>
                <c:pt idx="15">
                  <c:v>21.592500000000001</c:v>
                </c:pt>
                <c:pt idx="16">
                  <c:v>21.3475</c:v>
                </c:pt>
                <c:pt idx="17">
                  <c:v>21.322499999999998</c:v>
                </c:pt>
                <c:pt idx="18">
                  <c:v>21.317499999999999</c:v>
                </c:pt>
                <c:pt idx="19">
                  <c:v>21.36</c:v>
                </c:pt>
                <c:pt idx="20">
                  <c:v>21.614999999999998</c:v>
                </c:pt>
                <c:pt idx="21">
                  <c:v>21.067500000000003</c:v>
                </c:pt>
                <c:pt idx="22">
                  <c:v>21.337499999999999</c:v>
                </c:pt>
                <c:pt idx="23">
                  <c:v>21.052500000000002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'1F HUB UK T'!$B$7:$C$7</c:f>
              <c:strCache>
                <c:ptCount val="2"/>
                <c:pt idx="0">
                  <c:v>Jan</c:v>
                </c:pt>
                <c:pt idx="1">
                  <c:v>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T'!$D$7:$AA$7</c:f>
              <c:numCache>
                <c:formatCode>_(* #,##0.00_);_(* \(#,##0.00\);_(* "-"??_);_(@_)</c:formatCode>
                <c:ptCount val="24"/>
                <c:pt idx="0">
                  <c:v>21.642499999999998</c:v>
                </c:pt>
                <c:pt idx="1">
                  <c:v>21.195</c:v>
                </c:pt>
                <c:pt idx="2">
                  <c:v>21.422499999999999</c:v>
                </c:pt>
                <c:pt idx="3">
                  <c:v>21.32</c:v>
                </c:pt>
                <c:pt idx="4">
                  <c:v>21.557500000000001</c:v>
                </c:pt>
                <c:pt idx="5">
                  <c:v>21.865000000000002</c:v>
                </c:pt>
                <c:pt idx="6">
                  <c:v>21.902500000000003</c:v>
                </c:pt>
                <c:pt idx="7">
                  <c:v>21.765000000000001</c:v>
                </c:pt>
                <c:pt idx="8">
                  <c:v>21.267500000000002</c:v>
                </c:pt>
                <c:pt idx="9">
                  <c:v>21.432499999999997</c:v>
                </c:pt>
                <c:pt idx="10">
                  <c:v>21.645</c:v>
                </c:pt>
                <c:pt idx="11">
                  <c:v>21.405000000000001</c:v>
                </c:pt>
                <c:pt idx="12">
                  <c:v>21.66</c:v>
                </c:pt>
                <c:pt idx="13">
                  <c:v>21.772500000000001</c:v>
                </c:pt>
                <c:pt idx="14">
                  <c:v>21.427500000000002</c:v>
                </c:pt>
                <c:pt idx="15">
                  <c:v>21.302499999999998</c:v>
                </c:pt>
                <c:pt idx="16">
                  <c:v>21.017500000000002</c:v>
                </c:pt>
                <c:pt idx="17">
                  <c:v>20.4575</c:v>
                </c:pt>
                <c:pt idx="18">
                  <c:v>20.792499999999997</c:v>
                </c:pt>
                <c:pt idx="19">
                  <c:v>21.1175</c:v>
                </c:pt>
                <c:pt idx="20">
                  <c:v>20.3825</c:v>
                </c:pt>
                <c:pt idx="21">
                  <c:v>21.2575</c:v>
                </c:pt>
                <c:pt idx="22">
                  <c:v>21.484999999999999</c:v>
                </c:pt>
                <c:pt idx="23">
                  <c:v>21.752499999999998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'1F HUB UK T'!$B$8:$C$8</c:f>
              <c:strCache>
                <c:ptCount val="2"/>
                <c:pt idx="0">
                  <c:v>Jan</c:v>
                </c:pt>
                <c:pt idx="1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T'!$D$8:$AA$8</c:f>
              <c:numCache>
                <c:formatCode>_(* #,##0.00_);_(* \(#,##0.00\);_(* "-"??_);_(@_)</c:formatCode>
                <c:ptCount val="24"/>
                <c:pt idx="0">
                  <c:v>21.94</c:v>
                </c:pt>
                <c:pt idx="1">
                  <c:v>21.93</c:v>
                </c:pt>
                <c:pt idx="2">
                  <c:v>21.9175</c:v>
                </c:pt>
                <c:pt idx="3">
                  <c:v>21.905000000000001</c:v>
                </c:pt>
                <c:pt idx="4">
                  <c:v>21.740000000000002</c:v>
                </c:pt>
                <c:pt idx="5">
                  <c:v>21.310000000000002</c:v>
                </c:pt>
                <c:pt idx="6">
                  <c:v>21.3325</c:v>
                </c:pt>
                <c:pt idx="7">
                  <c:v>21.317500000000003</c:v>
                </c:pt>
                <c:pt idx="8">
                  <c:v>21.34</c:v>
                </c:pt>
                <c:pt idx="9">
                  <c:v>21.655000000000001</c:v>
                </c:pt>
                <c:pt idx="10">
                  <c:v>21.447499999999998</c:v>
                </c:pt>
                <c:pt idx="11">
                  <c:v>21.722499999999997</c:v>
                </c:pt>
                <c:pt idx="12">
                  <c:v>22.1175</c:v>
                </c:pt>
                <c:pt idx="13">
                  <c:v>22.71</c:v>
                </c:pt>
                <c:pt idx="14">
                  <c:v>22.55</c:v>
                </c:pt>
                <c:pt idx="15">
                  <c:v>22.195</c:v>
                </c:pt>
                <c:pt idx="16">
                  <c:v>21.9375</c:v>
                </c:pt>
                <c:pt idx="17">
                  <c:v>21.810000000000002</c:v>
                </c:pt>
                <c:pt idx="18">
                  <c:v>21.92</c:v>
                </c:pt>
                <c:pt idx="19">
                  <c:v>21.817500000000003</c:v>
                </c:pt>
                <c:pt idx="20">
                  <c:v>21.875000000000004</c:v>
                </c:pt>
                <c:pt idx="21">
                  <c:v>21.924999999999997</c:v>
                </c:pt>
                <c:pt idx="22">
                  <c:v>21.525000000000002</c:v>
                </c:pt>
                <c:pt idx="23">
                  <c:v>21.367499999999996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'1F HUB UK T'!$B$9:$C$9</c:f>
              <c:strCache>
                <c:ptCount val="2"/>
                <c:pt idx="0">
                  <c:v>Jan</c:v>
                </c:pt>
                <c:pt idx="1">
                  <c:v>6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T'!$D$9:$AA$9</c:f>
              <c:numCache>
                <c:formatCode>_(* #,##0.00_);_(* \(#,##0.00\);_(* "-"??_);_(@_)</c:formatCode>
                <c:ptCount val="24"/>
                <c:pt idx="0">
                  <c:v>21.357499999999998</c:v>
                </c:pt>
                <c:pt idx="1">
                  <c:v>21.2425</c:v>
                </c:pt>
                <c:pt idx="2">
                  <c:v>21.24</c:v>
                </c:pt>
                <c:pt idx="3">
                  <c:v>21.195</c:v>
                </c:pt>
                <c:pt idx="4">
                  <c:v>21.237500000000001</c:v>
                </c:pt>
                <c:pt idx="5">
                  <c:v>21.337499999999999</c:v>
                </c:pt>
                <c:pt idx="6">
                  <c:v>21.799999999999997</c:v>
                </c:pt>
                <c:pt idx="7">
                  <c:v>21.952500000000001</c:v>
                </c:pt>
                <c:pt idx="8">
                  <c:v>21.9025</c:v>
                </c:pt>
                <c:pt idx="9">
                  <c:v>21.817499999999999</c:v>
                </c:pt>
                <c:pt idx="10">
                  <c:v>22.237499999999997</c:v>
                </c:pt>
                <c:pt idx="11">
                  <c:v>22.56</c:v>
                </c:pt>
                <c:pt idx="12">
                  <c:v>22.715000000000003</c:v>
                </c:pt>
                <c:pt idx="13">
                  <c:v>22.630000000000003</c:v>
                </c:pt>
                <c:pt idx="14">
                  <c:v>21.78</c:v>
                </c:pt>
                <c:pt idx="15">
                  <c:v>21.344999999999999</c:v>
                </c:pt>
                <c:pt idx="16">
                  <c:v>21.6</c:v>
                </c:pt>
                <c:pt idx="17">
                  <c:v>21.4025</c:v>
                </c:pt>
                <c:pt idx="18">
                  <c:v>21.430000000000003</c:v>
                </c:pt>
                <c:pt idx="19">
                  <c:v>21.484999999999999</c:v>
                </c:pt>
                <c:pt idx="20">
                  <c:v>21.2575</c:v>
                </c:pt>
                <c:pt idx="21">
                  <c:v>21.33</c:v>
                </c:pt>
                <c:pt idx="22">
                  <c:v>21.619999999999997</c:v>
                </c:pt>
                <c:pt idx="23">
                  <c:v>21.877499999999998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'1F HUB UK T'!$B$10:$C$10</c:f>
              <c:strCache>
                <c:ptCount val="2"/>
                <c:pt idx="0">
                  <c:v>Jan</c:v>
                </c:pt>
                <c:pt idx="1">
                  <c:v>7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T'!$D$10:$AA$10</c:f>
              <c:numCache>
                <c:formatCode>_(* #,##0.00_);_(* \(#,##0.00\);_(* "-"??_);_(@_)</c:formatCode>
                <c:ptCount val="24"/>
                <c:pt idx="0">
                  <c:v>21.8325</c:v>
                </c:pt>
                <c:pt idx="1">
                  <c:v>21.922499999999999</c:v>
                </c:pt>
                <c:pt idx="2">
                  <c:v>21.927500000000002</c:v>
                </c:pt>
                <c:pt idx="3">
                  <c:v>21.942499999999999</c:v>
                </c:pt>
                <c:pt idx="4">
                  <c:v>21.892499999999998</c:v>
                </c:pt>
                <c:pt idx="5">
                  <c:v>21.93</c:v>
                </c:pt>
                <c:pt idx="6">
                  <c:v>22.017499999999998</c:v>
                </c:pt>
                <c:pt idx="7">
                  <c:v>20.87</c:v>
                </c:pt>
                <c:pt idx="8">
                  <c:v>21.164999999999999</c:v>
                </c:pt>
                <c:pt idx="9">
                  <c:v>20.837499999999999</c:v>
                </c:pt>
                <c:pt idx="10">
                  <c:v>21.234999999999999</c:v>
                </c:pt>
                <c:pt idx="11">
                  <c:v>21.412500000000001</c:v>
                </c:pt>
                <c:pt idx="12">
                  <c:v>21.672499999999999</c:v>
                </c:pt>
                <c:pt idx="13">
                  <c:v>21.5275</c:v>
                </c:pt>
                <c:pt idx="14">
                  <c:v>21.655000000000001</c:v>
                </c:pt>
                <c:pt idx="15">
                  <c:v>21.495000000000005</c:v>
                </c:pt>
                <c:pt idx="16">
                  <c:v>21.505000000000003</c:v>
                </c:pt>
                <c:pt idx="17">
                  <c:v>21.46</c:v>
                </c:pt>
                <c:pt idx="18">
                  <c:v>21.414999999999999</c:v>
                </c:pt>
                <c:pt idx="19">
                  <c:v>21.290000000000003</c:v>
                </c:pt>
                <c:pt idx="20">
                  <c:v>21.2225</c:v>
                </c:pt>
                <c:pt idx="21">
                  <c:v>21.2</c:v>
                </c:pt>
                <c:pt idx="22">
                  <c:v>21.34</c:v>
                </c:pt>
                <c:pt idx="23">
                  <c:v>21.22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'1F HUB UK T'!$B$11:$C$11</c:f>
              <c:strCache>
                <c:ptCount val="2"/>
                <c:pt idx="0">
                  <c:v>Jan</c:v>
                </c:pt>
                <c:pt idx="1">
                  <c:v>8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T'!$D$11:$AA$11</c:f>
              <c:numCache>
                <c:formatCode>_(* #,##0.00_);_(* \(#,##0.00\);_(* "-"??_);_(@_)</c:formatCode>
                <c:ptCount val="24"/>
                <c:pt idx="0">
                  <c:v>21.442499999999999</c:v>
                </c:pt>
                <c:pt idx="1">
                  <c:v>21.535</c:v>
                </c:pt>
                <c:pt idx="2">
                  <c:v>21.265000000000001</c:v>
                </c:pt>
                <c:pt idx="3">
                  <c:v>21.332500000000003</c:v>
                </c:pt>
                <c:pt idx="4">
                  <c:v>21.287499999999998</c:v>
                </c:pt>
                <c:pt idx="5">
                  <c:v>21.297499999999999</c:v>
                </c:pt>
                <c:pt idx="6">
                  <c:v>21.17</c:v>
                </c:pt>
                <c:pt idx="7">
                  <c:v>20.962499999999999</c:v>
                </c:pt>
                <c:pt idx="8">
                  <c:v>21.304999999999996</c:v>
                </c:pt>
                <c:pt idx="9">
                  <c:v>21.4725</c:v>
                </c:pt>
                <c:pt idx="10">
                  <c:v>21.810000000000002</c:v>
                </c:pt>
                <c:pt idx="11">
                  <c:v>21.627499999999998</c:v>
                </c:pt>
                <c:pt idx="12">
                  <c:v>21.734999999999999</c:v>
                </c:pt>
                <c:pt idx="13">
                  <c:v>21.697499999999998</c:v>
                </c:pt>
                <c:pt idx="14">
                  <c:v>21.6175</c:v>
                </c:pt>
                <c:pt idx="15">
                  <c:v>21.752499999999998</c:v>
                </c:pt>
                <c:pt idx="16">
                  <c:v>21.215</c:v>
                </c:pt>
                <c:pt idx="17">
                  <c:v>21.020000000000003</c:v>
                </c:pt>
                <c:pt idx="18">
                  <c:v>20.450000000000003</c:v>
                </c:pt>
                <c:pt idx="19">
                  <c:v>21.107500000000002</c:v>
                </c:pt>
                <c:pt idx="20">
                  <c:v>21.052500000000002</c:v>
                </c:pt>
                <c:pt idx="21">
                  <c:v>20.5</c:v>
                </c:pt>
                <c:pt idx="22">
                  <c:v>20.89</c:v>
                </c:pt>
                <c:pt idx="23">
                  <c:v>21.212499999999999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'1F HUB UK T'!$B$12:$C$12</c:f>
              <c:strCache>
                <c:ptCount val="2"/>
                <c:pt idx="0">
                  <c:v>Jan</c:v>
                </c:pt>
                <c:pt idx="1">
                  <c:v>9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T'!$D$12:$AA$12</c:f>
              <c:numCache>
                <c:formatCode>_(* #,##0.00_);_(* \(#,##0.00\);_(* "-"??_);_(@_)</c:formatCode>
                <c:ptCount val="24"/>
                <c:pt idx="0">
                  <c:v>21.842500000000001</c:v>
                </c:pt>
                <c:pt idx="1">
                  <c:v>21.947499999999998</c:v>
                </c:pt>
                <c:pt idx="2">
                  <c:v>21.952500000000001</c:v>
                </c:pt>
                <c:pt idx="3">
                  <c:v>21.912499999999998</c:v>
                </c:pt>
                <c:pt idx="4">
                  <c:v>21.912499999999998</c:v>
                </c:pt>
                <c:pt idx="5">
                  <c:v>21.932500000000001</c:v>
                </c:pt>
                <c:pt idx="6">
                  <c:v>21.952500000000001</c:v>
                </c:pt>
                <c:pt idx="7">
                  <c:v>21.782499999999999</c:v>
                </c:pt>
                <c:pt idx="8">
                  <c:v>20.802500000000002</c:v>
                </c:pt>
                <c:pt idx="9">
                  <c:v>21.412499999999998</c:v>
                </c:pt>
                <c:pt idx="10">
                  <c:v>21.467500000000001</c:v>
                </c:pt>
                <c:pt idx="11">
                  <c:v>21.72</c:v>
                </c:pt>
                <c:pt idx="12">
                  <c:v>21.684999999999999</c:v>
                </c:pt>
                <c:pt idx="13">
                  <c:v>21.697499999999998</c:v>
                </c:pt>
                <c:pt idx="14">
                  <c:v>21.474999999999998</c:v>
                </c:pt>
                <c:pt idx="15">
                  <c:v>21.4375</c:v>
                </c:pt>
                <c:pt idx="16">
                  <c:v>21.274999999999999</c:v>
                </c:pt>
                <c:pt idx="17">
                  <c:v>21.285</c:v>
                </c:pt>
                <c:pt idx="18">
                  <c:v>21.212499999999999</c:v>
                </c:pt>
                <c:pt idx="19">
                  <c:v>21.13</c:v>
                </c:pt>
                <c:pt idx="20">
                  <c:v>21.067499999999999</c:v>
                </c:pt>
                <c:pt idx="21">
                  <c:v>20.994999999999997</c:v>
                </c:pt>
                <c:pt idx="22">
                  <c:v>20.967500000000001</c:v>
                </c:pt>
                <c:pt idx="23">
                  <c:v>21.25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'1F HUB UK T'!$B$13:$C$13</c:f>
              <c:strCache>
                <c:ptCount val="2"/>
                <c:pt idx="0">
                  <c:v>Jan</c:v>
                </c:pt>
                <c:pt idx="1">
                  <c:v>10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T'!$D$13:$AA$13</c:f>
              <c:numCache>
                <c:formatCode>_(* #,##0.00_);_(* \(#,##0.00\);_(* "-"??_);_(@_)</c:formatCode>
                <c:ptCount val="24"/>
                <c:pt idx="0">
                  <c:v>21.56</c:v>
                </c:pt>
                <c:pt idx="1">
                  <c:v>21.48</c:v>
                </c:pt>
                <c:pt idx="2">
                  <c:v>21.52</c:v>
                </c:pt>
                <c:pt idx="3">
                  <c:v>21.412500000000001</c:v>
                </c:pt>
                <c:pt idx="4">
                  <c:v>21.252500000000001</c:v>
                </c:pt>
                <c:pt idx="5">
                  <c:v>21.2425</c:v>
                </c:pt>
                <c:pt idx="6">
                  <c:v>21.475000000000001</c:v>
                </c:pt>
                <c:pt idx="7">
                  <c:v>21.002500000000001</c:v>
                </c:pt>
                <c:pt idx="8">
                  <c:v>21.084999999999997</c:v>
                </c:pt>
                <c:pt idx="9">
                  <c:v>21.362499999999997</c:v>
                </c:pt>
                <c:pt idx="10">
                  <c:v>21.705000000000002</c:v>
                </c:pt>
                <c:pt idx="11">
                  <c:v>21.634999999999998</c:v>
                </c:pt>
                <c:pt idx="12">
                  <c:v>21.662500000000001</c:v>
                </c:pt>
                <c:pt idx="13">
                  <c:v>21.752500000000001</c:v>
                </c:pt>
                <c:pt idx="14">
                  <c:v>21.705000000000002</c:v>
                </c:pt>
                <c:pt idx="15">
                  <c:v>21.59</c:v>
                </c:pt>
                <c:pt idx="16">
                  <c:v>21.42</c:v>
                </c:pt>
                <c:pt idx="17">
                  <c:v>21.112500000000001</c:v>
                </c:pt>
                <c:pt idx="18">
                  <c:v>21.5625</c:v>
                </c:pt>
                <c:pt idx="19">
                  <c:v>20.947499999999998</c:v>
                </c:pt>
                <c:pt idx="20">
                  <c:v>20.815000000000001</c:v>
                </c:pt>
                <c:pt idx="21">
                  <c:v>21.349999999999998</c:v>
                </c:pt>
                <c:pt idx="22">
                  <c:v>21.204999999999998</c:v>
                </c:pt>
                <c:pt idx="23">
                  <c:v>20.84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'1F HUB UK T'!$B$14:$C$14</c:f>
              <c:strCache>
                <c:ptCount val="2"/>
                <c:pt idx="0">
                  <c:v>Jan</c:v>
                </c:pt>
                <c:pt idx="1">
                  <c:v>11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T'!$D$14:$AA$14</c:f>
              <c:numCache>
                <c:formatCode>_(* #,##0.00_);_(* \(#,##0.00\);_(* "-"??_);_(@_)</c:formatCode>
                <c:ptCount val="24"/>
                <c:pt idx="0">
                  <c:v>21.71</c:v>
                </c:pt>
                <c:pt idx="1">
                  <c:v>21.922499999999999</c:v>
                </c:pt>
                <c:pt idx="2">
                  <c:v>21.95</c:v>
                </c:pt>
                <c:pt idx="3">
                  <c:v>21.932499999999997</c:v>
                </c:pt>
                <c:pt idx="4">
                  <c:v>21.9575</c:v>
                </c:pt>
                <c:pt idx="5">
                  <c:v>21.965</c:v>
                </c:pt>
                <c:pt idx="6">
                  <c:v>22.03</c:v>
                </c:pt>
                <c:pt idx="7">
                  <c:v>21.325000000000003</c:v>
                </c:pt>
                <c:pt idx="8">
                  <c:v>21.1175</c:v>
                </c:pt>
                <c:pt idx="9">
                  <c:v>21.06</c:v>
                </c:pt>
                <c:pt idx="10">
                  <c:v>21.33</c:v>
                </c:pt>
                <c:pt idx="11">
                  <c:v>21.327500000000001</c:v>
                </c:pt>
                <c:pt idx="12">
                  <c:v>21.447499999999998</c:v>
                </c:pt>
                <c:pt idx="13">
                  <c:v>21.567499999999999</c:v>
                </c:pt>
                <c:pt idx="14">
                  <c:v>21.310000000000002</c:v>
                </c:pt>
                <c:pt idx="15">
                  <c:v>21.14</c:v>
                </c:pt>
                <c:pt idx="16">
                  <c:v>21.127500000000001</c:v>
                </c:pt>
                <c:pt idx="17">
                  <c:v>21.19</c:v>
                </c:pt>
                <c:pt idx="18">
                  <c:v>21.29</c:v>
                </c:pt>
                <c:pt idx="19">
                  <c:v>21.145</c:v>
                </c:pt>
                <c:pt idx="20">
                  <c:v>21.197500000000002</c:v>
                </c:pt>
                <c:pt idx="21">
                  <c:v>21.127500000000001</c:v>
                </c:pt>
                <c:pt idx="22">
                  <c:v>21.252500000000001</c:v>
                </c:pt>
                <c:pt idx="23">
                  <c:v>21.667499999999997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'1F HUB UK T'!$B$15:$C$15</c:f>
              <c:strCache>
                <c:ptCount val="2"/>
                <c:pt idx="0">
                  <c:v>Jan</c:v>
                </c:pt>
                <c:pt idx="1">
                  <c:v>12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T'!$D$15:$AA$15</c:f>
              <c:numCache>
                <c:formatCode>_(* #,##0.00_);_(* \(#,##0.00\);_(* "-"??_);_(@_)</c:formatCode>
                <c:ptCount val="24"/>
                <c:pt idx="0">
                  <c:v>21.935000000000002</c:v>
                </c:pt>
                <c:pt idx="1">
                  <c:v>21.674999999999997</c:v>
                </c:pt>
                <c:pt idx="2">
                  <c:v>21.42</c:v>
                </c:pt>
                <c:pt idx="3">
                  <c:v>21.36</c:v>
                </c:pt>
                <c:pt idx="4">
                  <c:v>21.315000000000001</c:v>
                </c:pt>
                <c:pt idx="5">
                  <c:v>21.197500000000002</c:v>
                </c:pt>
                <c:pt idx="6">
                  <c:v>21.31</c:v>
                </c:pt>
                <c:pt idx="7">
                  <c:v>21.41</c:v>
                </c:pt>
                <c:pt idx="8">
                  <c:v>21.590000000000003</c:v>
                </c:pt>
                <c:pt idx="9">
                  <c:v>21.872500000000002</c:v>
                </c:pt>
                <c:pt idx="10">
                  <c:v>22.335000000000001</c:v>
                </c:pt>
                <c:pt idx="11">
                  <c:v>22.465</c:v>
                </c:pt>
                <c:pt idx="12">
                  <c:v>22.5275</c:v>
                </c:pt>
                <c:pt idx="13">
                  <c:v>22.412500000000001</c:v>
                </c:pt>
                <c:pt idx="14">
                  <c:v>22.317499999999999</c:v>
                </c:pt>
                <c:pt idx="15">
                  <c:v>22.032499999999999</c:v>
                </c:pt>
                <c:pt idx="16">
                  <c:v>22.072500000000002</c:v>
                </c:pt>
                <c:pt idx="17">
                  <c:v>21.795000000000002</c:v>
                </c:pt>
                <c:pt idx="18">
                  <c:v>21.422499999999999</c:v>
                </c:pt>
                <c:pt idx="19">
                  <c:v>21.535</c:v>
                </c:pt>
                <c:pt idx="20">
                  <c:v>21.47</c:v>
                </c:pt>
                <c:pt idx="21">
                  <c:v>21.505000000000003</c:v>
                </c:pt>
                <c:pt idx="22">
                  <c:v>21.317499999999999</c:v>
                </c:pt>
                <c:pt idx="23">
                  <c:v>21.252500000000005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'1F HUB UK T'!$B$16:$C$16</c:f>
              <c:strCache>
                <c:ptCount val="2"/>
                <c:pt idx="0">
                  <c:v>Jan</c:v>
                </c:pt>
                <c:pt idx="1">
                  <c:v>13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T'!$D$16:$AA$16</c:f>
              <c:numCache>
                <c:formatCode>_(* #,##0.00_);_(* \(#,##0.00\);_(* "-"??_);_(@_)</c:formatCode>
                <c:ptCount val="24"/>
                <c:pt idx="0">
                  <c:v>21.267499999999998</c:v>
                </c:pt>
                <c:pt idx="1">
                  <c:v>21.740000000000002</c:v>
                </c:pt>
                <c:pt idx="2">
                  <c:v>21.872499999999999</c:v>
                </c:pt>
                <c:pt idx="3">
                  <c:v>21.89</c:v>
                </c:pt>
                <c:pt idx="4">
                  <c:v>21.907499999999999</c:v>
                </c:pt>
                <c:pt idx="5">
                  <c:v>21.869999999999997</c:v>
                </c:pt>
                <c:pt idx="6">
                  <c:v>21.91</c:v>
                </c:pt>
                <c:pt idx="7">
                  <c:v>21.927499999999998</c:v>
                </c:pt>
                <c:pt idx="8">
                  <c:v>21.877499999999998</c:v>
                </c:pt>
                <c:pt idx="9">
                  <c:v>21.560000000000002</c:v>
                </c:pt>
                <c:pt idx="10">
                  <c:v>21.475000000000001</c:v>
                </c:pt>
                <c:pt idx="11">
                  <c:v>22.220000000000002</c:v>
                </c:pt>
                <c:pt idx="12">
                  <c:v>22.212499999999999</c:v>
                </c:pt>
                <c:pt idx="13">
                  <c:v>22.167499999999997</c:v>
                </c:pt>
                <c:pt idx="14">
                  <c:v>21.177500000000002</c:v>
                </c:pt>
                <c:pt idx="15">
                  <c:v>21.482499999999998</c:v>
                </c:pt>
                <c:pt idx="16">
                  <c:v>21.727499999999999</c:v>
                </c:pt>
                <c:pt idx="17">
                  <c:v>21.717499999999998</c:v>
                </c:pt>
                <c:pt idx="18">
                  <c:v>21.677500000000002</c:v>
                </c:pt>
                <c:pt idx="19">
                  <c:v>21.765000000000001</c:v>
                </c:pt>
                <c:pt idx="20">
                  <c:v>21.73</c:v>
                </c:pt>
                <c:pt idx="21">
                  <c:v>21.875</c:v>
                </c:pt>
                <c:pt idx="22">
                  <c:v>21.84</c:v>
                </c:pt>
                <c:pt idx="23">
                  <c:v>21.817500000000003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'1F HUB UK T'!$B$17:$C$17</c:f>
              <c:strCache>
                <c:ptCount val="2"/>
                <c:pt idx="0">
                  <c:v>Jan</c:v>
                </c:pt>
                <c:pt idx="1">
                  <c:v>14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T'!$D$17:$AA$17</c:f>
              <c:numCache>
                <c:formatCode>_(* #,##0.00_);_(* \(#,##0.00\);_(* "-"??_);_(@_)</c:formatCode>
                <c:ptCount val="24"/>
                <c:pt idx="0">
                  <c:v>21.8825</c:v>
                </c:pt>
                <c:pt idx="1">
                  <c:v>21.787500000000001</c:v>
                </c:pt>
                <c:pt idx="2">
                  <c:v>21.297499999999999</c:v>
                </c:pt>
                <c:pt idx="3">
                  <c:v>21.265000000000001</c:v>
                </c:pt>
                <c:pt idx="4">
                  <c:v>21.405000000000001</c:v>
                </c:pt>
                <c:pt idx="5">
                  <c:v>21.272500000000001</c:v>
                </c:pt>
                <c:pt idx="6">
                  <c:v>21.402499999999996</c:v>
                </c:pt>
                <c:pt idx="7">
                  <c:v>21.097499999999997</c:v>
                </c:pt>
                <c:pt idx="8">
                  <c:v>21.215</c:v>
                </c:pt>
                <c:pt idx="9">
                  <c:v>21.387499999999999</c:v>
                </c:pt>
                <c:pt idx="10">
                  <c:v>21.4925</c:v>
                </c:pt>
                <c:pt idx="11">
                  <c:v>21.522499999999997</c:v>
                </c:pt>
                <c:pt idx="12">
                  <c:v>21.567500000000003</c:v>
                </c:pt>
                <c:pt idx="13">
                  <c:v>21.56</c:v>
                </c:pt>
                <c:pt idx="14">
                  <c:v>21.817500000000003</c:v>
                </c:pt>
                <c:pt idx="15">
                  <c:v>21.66</c:v>
                </c:pt>
                <c:pt idx="16">
                  <c:v>21.685000000000002</c:v>
                </c:pt>
                <c:pt idx="17">
                  <c:v>21.7075</c:v>
                </c:pt>
                <c:pt idx="18">
                  <c:v>20.807499999999997</c:v>
                </c:pt>
                <c:pt idx="19">
                  <c:v>20.894999999999996</c:v>
                </c:pt>
                <c:pt idx="20">
                  <c:v>21.355000000000004</c:v>
                </c:pt>
                <c:pt idx="21">
                  <c:v>20.83</c:v>
                </c:pt>
                <c:pt idx="22">
                  <c:v>20.622499999999999</c:v>
                </c:pt>
                <c:pt idx="23">
                  <c:v>21.375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'1F HUB UK T'!$B$18:$C$18</c:f>
              <c:strCache>
                <c:ptCount val="2"/>
                <c:pt idx="0">
                  <c:v>Jan</c:v>
                </c:pt>
                <c:pt idx="1">
                  <c:v>15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T'!$D$18:$AA$18</c:f>
              <c:numCache>
                <c:formatCode>_(* #,##0.00_);_(* \(#,##0.00\);_(* "-"??_);_(@_)</c:formatCode>
                <c:ptCount val="24"/>
                <c:pt idx="0">
                  <c:v>21.504999999999999</c:v>
                </c:pt>
                <c:pt idx="1">
                  <c:v>21.38</c:v>
                </c:pt>
                <c:pt idx="2">
                  <c:v>21.79</c:v>
                </c:pt>
                <c:pt idx="3">
                  <c:v>21.877499999999998</c:v>
                </c:pt>
                <c:pt idx="4">
                  <c:v>21.877499999999998</c:v>
                </c:pt>
                <c:pt idx="5">
                  <c:v>21.872499999999999</c:v>
                </c:pt>
                <c:pt idx="6">
                  <c:v>21.997499999999999</c:v>
                </c:pt>
                <c:pt idx="7">
                  <c:v>21.1875</c:v>
                </c:pt>
                <c:pt idx="8">
                  <c:v>21.3825</c:v>
                </c:pt>
                <c:pt idx="9">
                  <c:v>21.475000000000001</c:v>
                </c:pt>
                <c:pt idx="10">
                  <c:v>21.147500000000001</c:v>
                </c:pt>
                <c:pt idx="11">
                  <c:v>21.317500000000003</c:v>
                </c:pt>
                <c:pt idx="12">
                  <c:v>21.29</c:v>
                </c:pt>
                <c:pt idx="13">
                  <c:v>21.362499999999997</c:v>
                </c:pt>
                <c:pt idx="14">
                  <c:v>21.442499999999999</c:v>
                </c:pt>
                <c:pt idx="15">
                  <c:v>21.192499999999999</c:v>
                </c:pt>
                <c:pt idx="16">
                  <c:v>21.15</c:v>
                </c:pt>
                <c:pt idx="17">
                  <c:v>21.18</c:v>
                </c:pt>
                <c:pt idx="18">
                  <c:v>20.805</c:v>
                </c:pt>
                <c:pt idx="19">
                  <c:v>21.17</c:v>
                </c:pt>
                <c:pt idx="20">
                  <c:v>21.1525</c:v>
                </c:pt>
                <c:pt idx="21">
                  <c:v>21.575000000000003</c:v>
                </c:pt>
                <c:pt idx="22">
                  <c:v>21.237499999999997</c:v>
                </c:pt>
                <c:pt idx="23">
                  <c:v>21.2925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'1F HUB UK T'!$B$19:$C$19</c:f>
              <c:strCache>
                <c:ptCount val="2"/>
                <c:pt idx="0">
                  <c:v>Jan</c:v>
                </c:pt>
                <c:pt idx="1">
                  <c:v>16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T'!$D$19:$AA$19</c:f>
              <c:numCache>
                <c:formatCode>_(* #,##0.00_);_(* \(#,##0.00\);_(* "-"??_);_(@_)</c:formatCode>
                <c:ptCount val="24"/>
                <c:pt idx="0">
                  <c:v>21.785000000000004</c:v>
                </c:pt>
                <c:pt idx="1">
                  <c:v>21.894999999999996</c:v>
                </c:pt>
                <c:pt idx="2">
                  <c:v>21.575000000000003</c:v>
                </c:pt>
                <c:pt idx="3">
                  <c:v>21.28</c:v>
                </c:pt>
                <c:pt idx="4">
                  <c:v>21.305</c:v>
                </c:pt>
                <c:pt idx="5">
                  <c:v>21.234999999999999</c:v>
                </c:pt>
                <c:pt idx="6">
                  <c:v>21.5</c:v>
                </c:pt>
                <c:pt idx="7">
                  <c:v>20.759999999999998</c:v>
                </c:pt>
                <c:pt idx="8">
                  <c:v>21.085000000000001</c:v>
                </c:pt>
                <c:pt idx="9">
                  <c:v>20.625</c:v>
                </c:pt>
                <c:pt idx="10">
                  <c:v>21.515000000000001</c:v>
                </c:pt>
                <c:pt idx="11">
                  <c:v>21.2925</c:v>
                </c:pt>
                <c:pt idx="12">
                  <c:v>21.490000000000002</c:v>
                </c:pt>
                <c:pt idx="13">
                  <c:v>21.4375</c:v>
                </c:pt>
                <c:pt idx="14">
                  <c:v>21.360000000000003</c:v>
                </c:pt>
                <c:pt idx="15">
                  <c:v>21.204999999999998</c:v>
                </c:pt>
                <c:pt idx="16">
                  <c:v>21.245000000000001</c:v>
                </c:pt>
                <c:pt idx="17">
                  <c:v>21.215</c:v>
                </c:pt>
                <c:pt idx="18">
                  <c:v>21.057499999999997</c:v>
                </c:pt>
                <c:pt idx="19">
                  <c:v>20.715</c:v>
                </c:pt>
                <c:pt idx="20">
                  <c:v>21.414999999999999</c:v>
                </c:pt>
                <c:pt idx="21">
                  <c:v>21.264999999999997</c:v>
                </c:pt>
                <c:pt idx="22">
                  <c:v>20.855</c:v>
                </c:pt>
                <c:pt idx="23">
                  <c:v>21.4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'1F HUB UK T'!$B$20:$C$20</c:f>
              <c:strCache>
                <c:ptCount val="2"/>
                <c:pt idx="0">
                  <c:v>Jan</c:v>
                </c:pt>
                <c:pt idx="1">
                  <c:v>17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T'!$D$20:$AA$20</c:f>
              <c:numCache>
                <c:formatCode>_(* #,##0.00_);_(* \(#,##0.00\);_(* "-"??_);_(@_)</c:formatCode>
                <c:ptCount val="24"/>
                <c:pt idx="0">
                  <c:v>21.3825</c:v>
                </c:pt>
                <c:pt idx="1">
                  <c:v>21.194999999999997</c:v>
                </c:pt>
                <c:pt idx="2">
                  <c:v>21.442499999999999</c:v>
                </c:pt>
                <c:pt idx="3">
                  <c:v>21.827500000000001</c:v>
                </c:pt>
                <c:pt idx="4">
                  <c:v>21.869999999999997</c:v>
                </c:pt>
                <c:pt idx="5">
                  <c:v>21.892499999999998</c:v>
                </c:pt>
                <c:pt idx="6">
                  <c:v>21.950000000000003</c:v>
                </c:pt>
                <c:pt idx="7">
                  <c:v>21.522500000000001</c:v>
                </c:pt>
                <c:pt idx="8">
                  <c:v>21.31</c:v>
                </c:pt>
                <c:pt idx="9">
                  <c:v>21.322499999999998</c:v>
                </c:pt>
                <c:pt idx="10">
                  <c:v>21.622500000000002</c:v>
                </c:pt>
                <c:pt idx="11">
                  <c:v>21.437499999999996</c:v>
                </c:pt>
                <c:pt idx="12">
                  <c:v>21.317499999999999</c:v>
                </c:pt>
                <c:pt idx="13">
                  <c:v>21.162500000000001</c:v>
                </c:pt>
                <c:pt idx="14">
                  <c:v>21.245000000000001</c:v>
                </c:pt>
                <c:pt idx="15">
                  <c:v>21.137499999999999</c:v>
                </c:pt>
                <c:pt idx="16">
                  <c:v>20.92</c:v>
                </c:pt>
                <c:pt idx="17">
                  <c:v>20.547499999999999</c:v>
                </c:pt>
                <c:pt idx="18">
                  <c:v>21.085000000000001</c:v>
                </c:pt>
                <c:pt idx="19">
                  <c:v>21.722500000000004</c:v>
                </c:pt>
                <c:pt idx="20">
                  <c:v>21.650000000000002</c:v>
                </c:pt>
                <c:pt idx="21">
                  <c:v>21.704999999999998</c:v>
                </c:pt>
                <c:pt idx="22">
                  <c:v>21.7575</c:v>
                </c:pt>
                <c:pt idx="23">
                  <c:v>21.8475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'1F HUB UK T'!$B$21:$C$21</c:f>
              <c:strCache>
                <c:ptCount val="2"/>
                <c:pt idx="0">
                  <c:v>Jan</c:v>
                </c:pt>
                <c:pt idx="1">
                  <c:v>18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T'!$D$21:$AA$21</c:f>
              <c:numCache>
                <c:formatCode>_(* #,##0.00_);_(* \(#,##0.00\);_(* "-"??_);_(@_)</c:formatCode>
                <c:ptCount val="24"/>
                <c:pt idx="0">
                  <c:v>21.977500000000003</c:v>
                </c:pt>
                <c:pt idx="1">
                  <c:v>21.9725</c:v>
                </c:pt>
                <c:pt idx="2">
                  <c:v>21.954999999999998</c:v>
                </c:pt>
                <c:pt idx="3">
                  <c:v>21.880000000000003</c:v>
                </c:pt>
                <c:pt idx="4">
                  <c:v>21.27</c:v>
                </c:pt>
                <c:pt idx="5">
                  <c:v>21.184999999999999</c:v>
                </c:pt>
                <c:pt idx="6">
                  <c:v>21.414999999999999</c:v>
                </c:pt>
                <c:pt idx="7">
                  <c:v>21.102499999999999</c:v>
                </c:pt>
                <c:pt idx="8">
                  <c:v>21.112499999999997</c:v>
                </c:pt>
                <c:pt idx="9">
                  <c:v>20.5075</c:v>
                </c:pt>
                <c:pt idx="10">
                  <c:v>21.427499999999998</c:v>
                </c:pt>
                <c:pt idx="11">
                  <c:v>21.39</c:v>
                </c:pt>
                <c:pt idx="12">
                  <c:v>21.39</c:v>
                </c:pt>
                <c:pt idx="13">
                  <c:v>21.43</c:v>
                </c:pt>
                <c:pt idx="14">
                  <c:v>21.417499999999997</c:v>
                </c:pt>
                <c:pt idx="15">
                  <c:v>21.2775</c:v>
                </c:pt>
                <c:pt idx="16">
                  <c:v>21.512499999999999</c:v>
                </c:pt>
                <c:pt idx="17">
                  <c:v>21.4925</c:v>
                </c:pt>
                <c:pt idx="18">
                  <c:v>21.54</c:v>
                </c:pt>
                <c:pt idx="19">
                  <c:v>21.607500000000002</c:v>
                </c:pt>
                <c:pt idx="20">
                  <c:v>21.419999999999998</c:v>
                </c:pt>
                <c:pt idx="21">
                  <c:v>20.695</c:v>
                </c:pt>
                <c:pt idx="22">
                  <c:v>21.512500000000003</c:v>
                </c:pt>
                <c:pt idx="23">
                  <c:v>20.712499999999999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'1F HUB UK T'!$B$22:$C$22</c:f>
              <c:strCache>
                <c:ptCount val="2"/>
                <c:pt idx="0">
                  <c:v>Jan</c:v>
                </c:pt>
                <c:pt idx="1">
                  <c:v>19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T'!$D$22:$AA$22</c:f>
              <c:numCache>
                <c:formatCode>_(* #,##0.00_);_(* \(#,##0.00\);_(* "-"??_);_(@_)</c:formatCode>
                <c:ptCount val="24"/>
                <c:pt idx="0">
                  <c:v>21.557500000000001</c:v>
                </c:pt>
                <c:pt idx="1">
                  <c:v>21.28</c:v>
                </c:pt>
                <c:pt idx="2">
                  <c:v>21.292499999999997</c:v>
                </c:pt>
                <c:pt idx="3">
                  <c:v>21.2775</c:v>
                </c:pt>
                <c:pt idx="4">
                  <c:v>21.880000000000003</c:v>
                </c:pt>
                <c:pt idx="5">
                  <c:v>21.942500000000003</c:v>
                </c:pt>
                <c:pt idx="6">
                  <c:v>21.955000000000002</c:v>
                </c:pt>
                <c:pt idx="7">
                  <c:v>21.93</c:v>
                </c:pt>
                <c:pt idx="8">
                  <c:v>22.040000000000003</c:v>
                </c:pt>
                <c:pt idx="9">
                  <c:v>22.125</c:v>
                </c:pt>
                <c:pt idx="10">
                  <c:v>22.467500000000001</c:v>
                </c:pt>
                <c:pt idx="11">
                  <c:v>22.557500000000001</c:v>
                </c:pt>
                <c:pt idx="12">
                  <c:v>21.417499999999997</c:v>
                </c:pt>
                <c:pt idx="13">
                  <c:v>21.204999999999998</c:v>
                </c:pt>
                <c:pt idx="14">
                  <c:v>21.312500000000004</c:v>
                </c:pt>
                <c:pt idx="15">
                  <c:v>21.877500000000001</c:v>
                </c:pt>
                <c:pt idx="16">
                  <c:v>22.267500000000002</c:v>
                </c:pt>
                <c:pt idx="17">
                  <c:v>22.282499999999999</c:v>
                </c:pt>
                <c:pt idx="18">
                  <c:v>21.57</c:v>
                </c:pt>
                <c:pt idx="19">
                  <c:v>20.982500000000002</c:v>
                </c:pt>
                <c:pt idx="20">
                  <c:v>21.385000000000002</c:v>
                </c:pt>
                <c:pt idx="21">
                  <c:v>22.259999999999998</c:v>
                </c:pt>
                <c:pt idx="22">
                  <c:v>23.315000000000001</c:v>
                </c:pt>
                <c:pt idx="23">
                  <c:v>23.837500000000002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'1F HUB UK T'!$B$23:$C$23</c:f>
              <c:strCache>
                <c:ptCount val="2"/>
                <c:pt idx="0">
                  <c:v>Jan</c:v>
                </c:pt>
                <c:pt idx="1">
                  <c:v>20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T'!$D$23:$AA$23</c:f>
              <c:numCache>
                <c:formatCode>_(* #,##0.00_);_(* \(#,##0.00\);_(* "-"??_);_(@_)</c:formatCode>
                <c:ptCount val="24"/>
                <c:pt idx="0">
                  <c:v>24.172499999999999</c:v>
                </c:pt>
                <c:pt idx="1">
                  <c:v>24.387499999999999</c:v>
                </c:pt>
                <c:pt idx="2">
                  <c:v>24.547499999999999</c:v>
                </c:pt>
                <c:pt idx="3">
                  <c:v>24.657499999999999</c:v>
                </c:pt>
                <c:pt idx="4">
                  <c:v>24.7075</c:v>
                </c:pt>
                <c:pt idx="5">
                  <c:v>24.72</c:v>
                </c:pt>
                <c:pt idx="6">
                  <c:v>24.720000000000002</c:v>
                </c:pt>
                <c:pt idx="7">
                  <c:v>24.764999999999997</c:v>
                </c:pt>
                <c:pt idx="8">
                  <c:v>24.975000000000001</c:v>
                </c:pt>
                <c:pt idx="9">
                  <c:v>23.9925</c:v>
                </c:pt>
                <c:pt idx="10">
                  <c:v>22.582499999999996</c:v>
                </c:pt>
                <c:pt idx="11">
                  <c:v>22.7225</c:v>
                </c:pt>
                <c:pt idx="12">
                  <c:v>22.747499999999999</c:v>
                </c:pt>
                <c:pt idx="13">
                  <c:v>22.66</c:v>
                </c:pt>
                <c:pt idx="14">
                  <c:v>22.477499999999999</c:v>
                </c:pt>
                <c:pt idx="15">
                  <c:v>22.295000000000002</c:v>
                </c:pt>
                <c:pt idx="16">
                  <c:v>22.047499999999999</c:v>
                </c:pt>
                <c:pt idx="17">
                  <c:v>21.74</c:v>
                </c:pt>
                <c:pt idx="18">
                  <c:v>21.44</c:v>
                </c:pt>
                <c:pt idx="19">
                  <c:v>21.185000000000002</c:v>
                </c:pt>
                <c:pt idx="20">
                  <c:v>21.262500000000003</c:v>
                </c:pt>
                <c:pt idx="21">
                  <c:v>21.1175</c:v>
                </c:pt>
                <c:pt idx="22">
                  <c:v>21.082499999999996</c:v>
                </c:pt>
                <c:pt idx="23">
                  <c:v>21.475000000000001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'1F HUB UK T'!$B$24:$C$24</c:f>
              <c:strCache>
                <c:ptCount val="2"/>
                <c:pt idx="0">
                  <c:v>Jan</c:v>
                </c:pt>
                <c:pt idx="1">
                  <c:v>21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T'!$D$24:$AA$24</c:f>
              <c:numCache>
                <c:formatCode>_(* #,##0.00_);_(* \(#,##0.00\);_(* "-"??_);_(@_)</c:formatCode>
                <c:ptCount val="24"/>
                <c:pt idx="0">
                  <c:v>21.297499999999999</c:v>
                </c:pt>
                <c:pt idx="1">
                  <c:v>21.234999999999999</c:v>
                </c:pt>
                <c:pt idx="2">
                  <c:v>21.844999999999999</c:v>
                </c:pt>
                <c:pt idx="3">
                  <c:v>21.885000000000002</c:v>
                </c:pt>
                <c:pt idx="4">
                  <c:v>21.887499999999999</c:v>
                </c:pt>
                <c:pt idx="5">
                  <c:v>21.887499999999999</c:v>
                </c:pt>
                <c:pt idx="6">
                  <c:v>22.215000000000003</c:v>
                </c:pt>
                <c:pt idx="7">
                  <c:v>22.18</c:v>
                </c:pt>
                <c:pt idx="8">
                  <c:v>21.560000000000002</c:v>
                </c:pt>
                <c:pt idx="9">
                  <c:v>21.605</c:v>
                </c:pt>
                <c:pt idx="10">
                  <c:v>21.157499999999999</c:v>
                </c:pt>
                <c:pt idx="11">
                  <c:v>21.122499999999999</c:v>
                </c:pt>
                <c:pt idx="12">
                  <c:v>21.355</c:v>
                </c:pt>
                <c:pt idx="13">
                  <c:v>21.389999999999997</c:v>
                </c:pt>
                <c:pt idx="14">
                  <c:v>21.262499999999999</c:v>
                </c:pt>
                <c:pt idx="15">
                  <c:v>21.169999999999998</c:v>
                </c:pt>
                <c:pt idx="16">
                  <c:v>21.097499999999997</c:v>
                </c:pt>
                <c:pt idx="17">
                  <c:v>20.632499999999997</c:v>
                </c:pt>
                <c:pt idx="18">
                  <c:v>21.5075</c:v>
                </c:pt>
                <c:pt idx="19">
                  <c:v>21.625</c:v>
                </c:pt>
                <c:pt idx="20">
                  <c:v>21.419999999999998</c:v>
                </c:pt>
                <c:pt idx="21">
                  <c:v>21.355</c:v>
                </c:pt>
                <c:pt idx="22">
                  <c:v>21.432500000000001</c:v>
                </c:pt>
                <c:pt idx="23">
                  <c:v>21.682499999999997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'1F HUB UK T'!$B$25:$C$25</c:f>
              <c:strCache>
                <c:ptCount val="2"/>
                <c:pt idx="0">
                  <c:v>Jan</c:v>
                </c:pt>
                <c:pt idx="1">
                  <c:v>22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T'!$D$25:$AA$25</c:f>
              <c:numCache>
                <c:formatCode>_(* #,##0.00_);_(* \(#,##0.00\);_(* "-"??_);_(@_)</c:formatCode>
                <c:ptCount val="24"/>
                <c:pt idx="0">
                  <c:v>21.91</c:v>
                </c:pt>
                <c:pt idx="1">
                  <c:v>22.035000000000004</c:v>
                </c:pt>
                <c:pt idx="2">
                  <c:v>21.602499999999999</c:v>
                </c:pt>
                <c:pt idx="3">
                  <c:v>21.4925</c:v>
                </c:pt>
                <c:pt idx="4">
                  <c:v>21.384999999999998</c:v>
                </c:pt>
                <c:pt idx="5">
                  <c:v>21.285</c:v>
                </c:pt>
                <c:pt idx="6">
                  <c:v>21.695</c:v>
                </c:pt>
                <c:pt idx="7">
                  <c:v>21.732499999999998</c:v>
                </c:pt>
                <c:pt idx="8">
                  <c:v>21.46</c:v>
                </c:pt>
                <c:pt idx="9">
                  <c:v>21.197499999999998</c:v>
                </c:pt>
                <c:pt idx="10">
                  <c:v>21.517500000000002</c:v>
                </c:pt>
                <c:pt idx="11">
                  <c:v>21.537500000000001</c:v>
                </c:pt>
                <c:pt idx="12">
                  <c:v>21.732500000000002</c:v>
                </c:pt>
                <c:pt idx="13">
                  <c:v>21.452499999999997</c:v>
                </c:pt>
                <c:pt idx="14">
                  <c:v>21.717500000000001</c:v>
                </c:pt>
                <c:pt idx="15">
                  <c:v>21.414999999999999</c:v>
                </c:pt>
                <c:pt idx="16">
                  <c:v>21.525000000000002</c:v>
                </c:pt>
                <c:pt idx="17">
                  <c:v>21.532500000000002</c:v>
                </c:pt>
                <c:pt idx="18">
                  <c:v>20.885000000000002</c:v>
                </c:pt>
                <c:pt idx="19">
                  <c:v>21.34</c:v>
                </c:pt>
                <c:pt idx="20">
                  <c:v>20.524999999999999</c:v>
                </c:pt>
                <c:pt idx="21">
                  <c:v>21.252499999999998</c:v>
                </c:pt>
                <c:pt idx="22">
                  <c:v>20.544999999999998</c:v>
                </c:pt>
                <c:pt idx="23">
                  <c:v>21.267499999999998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'1F HUB UK T'!#REF!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T'!#REF!</c:f>
              <c:numCache>
                <c:formatCode>_(* #,##0.00_);_(* \(#,##0.00\);_(* "-"??_);_(@_)</c:formatCode>
                <c:ptCount val="24"/>
                <c:pt idx="0">
                  <c:v>21.962500000000002</c:v>
                </c:pt>
                <c:pt idx="1">
                  <c:v>22.067499999999999</c:v>
                </c:pt>
                <c:pt idx="2">
                  <c:v>22.04</c:v>
                </c:pt>
                <c:pt idx="3">
                  <c:v>22.087499999999999</c:v>
                </c:pt>
                <c:pt idx="4">
                  <c:v>21.942499999999999</c:v>
                </c:pt>
                <c:pt idx="5">
                  <c:v>21.73</c:v>
                </c:pt>
                <c:pt idx="6">
                  <c:v>21.95</c:v>
                </c:pt>
                <c:pt idx="7">
                  <c:v>21.692499999999995</c:v>
                </c:pt>
                <c:pt idx="8">
                  <c:v>21.720000000000002</c:v>
                </c:pt>
                <c:pt idx="9">
                  <c:v>21.7575</c:v>
                </c:pt>
                <c:pt idx="10">
                  <c:v>21.685000000000002</c:v>
                </c:pt>
                <c:pt idx="11">
                  <c:v>21.677500000000002</c:v>
                </c:pt>
                <c:pt idx="12">
                  <c:v>21.737500000000004</c:v>
                </c:pt>
                <c:pt idx="13">
                  <c:v>21.942499999999999</c:v>
                </c:pt>
                <c:pt idx="14">
                  <c:v>21.612499999999997</c:v>
                </c:pt>
                <c:pt idx="15">
                  <c:v>21.427499999999998</c:v>
                </c:pt>
                <c:pt idx="16">
                  <c:v>21.254999999999999</c:v>
                </c:pt>
                <c:pt idx="17">
                  <c:v>21</c:v>
                </c:pt>
                <c:pt idx="18">
                  <c:v>21.417499999999997</c:v>
                </c:pt>
                <c:pt idx="19">
                  <c:v>20.7425</c:v>
                </c:pt>
                <c:pt idx="20">
                  <c:v>20.787500000000001</c:v>
                </c:pt>
                <c:pt idx="21">
                  <c:v>21.237499999999997</c:v>
                </c:pt>
                <c:pt idx="22">
                  <c:v>21.484999999999999</c:v>
                </c:pt>
                <c:pt idx="23">
                  <c:v>21.912500000000001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'1F HUB UK T'!$B$26:$C$26</c:f>
              <c:strCache>
                <c:ptCount val="2"/>
                <c:pt idx="0">
                  <c:v>Jan</c:v>
                </c:pt>
                <c:pt idx="1">
                  <c:v>24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T'!$D$26:$AA$26</c:f>
              <c:numCache>
                <c:formatCode>_(* #,##0.00_);_(* \(#,##0.00\);_(* "-"??_);_(@_)</c:formatCode>
                <c:ptCount val="24"/>
                <c:pt idx="0">
                  <c:v>22.012500000000003</c:v>
                </c:pt>
                <c:pt idx="1">
                  <c:v>21.612499999999997</c:v>
                </c:pt>
                <c:pt idx="2">
                  <c:v>21.892499999999998</c:v>
                </c:pt>
                <c:pt idx="3">
                  <c:v>21.995000000000001</c:v>
                </c:pt>
                <c:pt idx="4">
                  <c:v>21.294999999999998</c:v>
                </c:pt>
                <c:pt idx="5">
                  <c:v>21.1</c:v>
                </c:pt>
                <c:pt idx="6">
                  <c:v>21.43</c:v>
                </c:pt>
                <c:pt idx="7">
                  <c:v>21.412499999999998</c:v>
                </c:pt>
                <c:pt idx="8">
                  <c:v>21.53</c:v>
                </c:pt>
                <c:pt idx="9">
                  <c:v>22.07</c:v>
                </c:pt>
                <c:pt idx="10">
                  <c:v>23.69</c:v>
                </c:pt>
                <c:pt idx="11">
                  <c:v>24.457499999999996</c:v>
                </c:pt>
                <c:pt idx="12">
                  <c:v>24.932499999999997</c:v>
                </c:pt>
                <c:pt idx="13">
                  <c:v>23.615000000000002</c:v>
                </c:pt>
                <c:pt idx="14">
                  <c:v>22.24</c:v>
                </c:pt>
                <c:pt idx="15">
                  <c:v>21.8675</c:v>
                </c:pt>
                <c:pt idx="16">
                  <c:v>21.682500000000001</c:v>
                </c:pt>
                <c:pt idx="17">
                  <c:v>21.21</c:v>
                </c:pt>
                <c:pt idx="18">
                  <c:v>20.872499999999999</c:v>
                </c:pt>
                <c:pt idx="19">
                  <c:v>21.08</c:v>
                </c:pt>
                <c:pt idx="20">
                  <c:v>20.689999999999998</c:v>
                </c:pt>
                <c:pt idx="21">
                  <c:v>20.297499999999999</c:v>
                </c:pt>
                <c:pt idx="22">
                  <c:v>20.285</c:v>
                </c:pt>
                <c:pt idx="23">
                  <c:v>20.84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'1F HUB UK T'!$B$27:$C$27</c:f>
              <c:strCache>
                <c:ptCount val="2"/>
                <c:pt idx="0">
                  <c:v>Jan</c:v>
                </c:pt>
                <c:pt idx="1">
                  <c:v>25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T'!$D$27:$AA$27</c:f>
              <c:numCache>
                <c:formatCode>_(* #,##0.00_);_(* \(#,##0.00\);_(* "-"??_);_(@_)</c:formatCode>
                <c:ptCount val="24"/>
                <c:pt idx="0">
                  <c:v>21.27</c:v>
                </c:pt>
                <c:pt idx="1">
                  <c:v>21.417499999999997</c:v>
                </c:pt>
                <c:pt idx="2">
                  <c:v>21.327500000000001</c:v>
                </c:pt>
                <c:pt idx="3">
                  <c:v>21.32</c:v>
                </c:pt>
                <c:pt idx="4">
                  <c:v>21.1875</c:v>
                </c:pt>
                <c:pt idx="5">
                  <c:v>21.467500000000001</c:v>
                </c:pt>
                <c:pt idx="6">
                  <c:v>21.865000000000002</c:v>
                </c:pt>
                <c:pt idx="7">
                  <c:v>22.125</c:v>
                </c:pt>
                <c:pt idx="8">
                  <c:v>21.727499999999999</c:v>
                </c:pt>
                <c:pt idx="9">
                  <c:v>21.807500000000001</c:v>
                </c:pt>
                <c:pt idx="10">
                  <c:v>21.810000000000002</c:v>
                </c:pt>
                <c:pt idx="11">
                  <c:v>21.837500000000002</c:v>
                </c:pt>
                <c:pt idx="12">
                  <c:v>21.872499999999999</c:v>
                </c:pt>
                <c:pt idx="13">
                  <c:v>21.817499999999999</c:v>
                </c:pt>
                <c:pt idx="14">
                  <c:v>21.835000000000001</c:v>
                </c:pt>
                <c:pt idx="15">
                  <c:v>21.74</c:v>
                </c:pt>
                <c:pt idx="16">
                  <c:v>21.377499999999998</c:v>
                </c:pt>
                <c:pt idx="17">
                  <c:v>20.9925</c:v>
                </c:pt>
                <c:pt idx="18">
                  <c:v>20.64</c:v>
                </c:pt>
                <c:pt idx="19">
                  <c:v>20.794999999999998</c:v>
                </c:pt>
                <c:pt idx="20">
                  <c:v>21.18</c:v>
                </c:pt>
                <c:pt idx="21">
                  <c:v>21.1525</c:v>
                </c:pt>
                <c:pt idx="22">
                  <c:v>21.717500000000001</c:v>
                </c:pt>
                <c:pt idx="23">
                  <c:v>21.847499999999997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'1F HUB UK T'!$B$28:$C$28</c:f>
              <c:strCache>
                <c:ptCount val="2"/>
                <c:pt idx="0">
                  <c:v>Jan</c:v>
                </c:pt>
                <c:pt idx="1">
                  <c:v>26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T'!$D$28:$AA$28</c:f>
              <c:numCache>
                <c:formatCode>_(* #,##0.00_);_(* \(#,##0.00\);_(* "-"??_);_(@_)</c:formatCode>
                <c:ptCount val="24"/>
                <c:pt idx="0">
                  <c:v>22.1</c:v>
                </c:pt>
                <c:pt idx="1">
                  <c:v>22.005000000000003</c:v>
                </c:pt>
                <c:pt idx="2">
                  <c:v>22.012499999999999</c:v>
                </c:pt>
                <c:pt idx="3">
                  <c:v>22.017500000000002</c:v>
                </c:pt>
                <c:pt idx="4">
                  <c:v>22</c:v>
                </c:pt>
                <c:pt idx="5">
                  <c:v>22.002499999999998</c:v>
                </c:pt>
                <c:pt idx="6">
                  <c:v>21.927499999999998</c:v>
                </c:pt>
                <c:pt idx="7">
                  <c:v>21.9925</c:v>
                </c:pt>
                <c:pt idx="8">
                  <c:v>21.262499999999999</c:v>
                </c:pt>
                <c:pt idx="9">
                  <c:v>21.669999999999998</c:v>
                </c:pt>
                <c:pt idx="10">
                  <c:v>21.385000000000002</c:v>
                </c:pt>
                <c:pt idx="11">
                  <c:v>21.305</c:v>
                </c:pt>
                <c:pt idx="12">
                  <c:v>21.515000000000001</c:v>
                </c:pt>
                <c:pt idx="13">
                  <c:v>21.725000000000001</c:v>
                </c:pt>
                <c:pt idx="14">
                  <c:v>21.637500000000003</c:v>
                </c:pt>
                <c:pt idx="15">
                  <c:v>21.544999999999998</c:v>
                </c:pt>
                <c:pt idx="16">
                  <c:v>21.830000000000002</c:v>
                </c:pt>
                <c:pt idx="17">
                  <c:v>21.935000000000002</c:v>
                </c:pt>
                <c:pt idx="18">
                  <c:v>21.892500000000002</c:v>
                </c:pt>
                <c:pt idx="19">
                  <c:v>21.952500000000001</c:v>
                </c:pt>
                <c:pt idx="20">
                  <c:v>21.9</c:v>
                </c:pt>
                <c:pt idx="21">
                  <c:v>21.827500000000001</c:v>
                </c:pt>
                <c:pt idx="22">
                  <c:v>21.8475</c:v>
                </c:pt>
                <c:pt idx="23">
                  <c:v>21.907500000000002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'1F HUB UK T'!$B$29:$C$29</c:f>
              <c:strCache>
                <c:ptCount val="2"/>
                <c:pt idx="0">
                  <c:v>Jan</c:v>
                </c:pt>
                <c:pt idx="1">
                  <c:v>27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T'!$D$29:$AA$29</c:f>
              <c:numCache>
                <c:formatCode>_(* #,##0.00_);_(* \(#,##0.00\);_(* "-"??_);_(@_)</c:formatCode>
                <c:ptCount val="24"/>
                <c:pt idx="0">
                  <c:v>21.962499999999999</c:v>
                </c:pt>
                <c:pt idx="1">
                  <c:v>21.5075</c:v>
                </c:pt>
                <c:pt idx="2">
                  <c:v>21.434999999999999</c:v>
                </c:pt>
                <c:pt idx="3">
                  <c:v>21.450000000000003</c:v>
                </c:pt>
                <c:pt idx="4">
                  <c:v>21.512500000000003</c:v>
                </c:pt>
                <c:pt idx="5">
                  <c:v>21.3475</c:v>
                </c:pt>
                <c:pt idx="6">
                  <c:v>21.47</c:v>
                </c:pt>
                <c:pt idx="7">
                  <c:v>21.422499999999999</c:v>
                </c:pt>
                <c:pt idx="8">
                  <c:v>21.259999999999998</c:v>
                </c:pt>
                <c:pt idx="9">
                  <c:v>21.952500000000001</c:v>
                </c:pt>
                <c:pt idx="10">
                  <c:v>21.78</c:v>
                </c:pt>
                <c:pt idx="11">
                  <c:v>21.974999999999998</c:v>
                </c:pt>
                <c:pt idx="12">
                  <c:v>21.967500000000001</c:v>
                </c:pt>
                <c:pt idx="13">
                  <c:v>22.087499999999999</c:v>
                </c:pt>
                <c:pt idx="14">
                  <c:v>22.157500000000002</c:v>
                </c:pt>
                <c:pt idx="15">
                  <c:v>22.067499999999999</c:v>
                </c:pt>
                <c:pt idx="16">
                  <c:v>21.86</c:v>
                </c:pt>
                <c:pt idx="17">
                  <c:v>21.54</c:v>
                </c:pt>
                <c:pt idx="18">
                  <c:v>21.4925</c:v>
                </c:pt>
                <c:pt idx="19">
                  <c:v>21.387499999999999</c:v>
                </c:pt>
                <c:pt idx="20">
                  <c:v>21.355000000000004</c:v>
                </c:pt>
                <c:pt idx="21">
                  <c:v>21.4925</c:v>
                </c:pt>
                <c:pt idx="22">
                  <c:v>21.447500000000002</c:v>
                </c:pt>
                <c:pt idx="23">
                  <c:v>21.122500000000002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'1F HUB UK T'!$B$30:$C$30</c:f>
              <c:strCache>
                <c:ptCount val="2"/>
                <c:pt idx="0">
                  <c:v>Jan</c:v>
                </c:pt>
                <c:pt idx="1">
                  <c:v>28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T'!$D$30:$AA$30</c:f>
              <c:numCache>
                <c:formatCode>_(* #,##0.00_);_(* \(#,##0.00\);_(* "-"??_);_(@_)</c:formatCode>
                <c:ptCount val="24"/>
                <c:pt idx="0">
                  <c:v>21.664999999999999</c:v>
                </c:pt>
                <c:pt idx="1">
                  <c:v>21.907499999999999</c:v>
                </c:pt>
                <c:pt idx="2">
                  <c:v>21.895</c:v>
                </c:pt>
                <c:pt idx="3">
                  <c:v>21.95</c:v>
                </c:pt>
                <c:pt idx="4">
                  <c:v>21.914999999999999</c:v>
                </c:pt>
                <c:pt idx="5">
                  <c:v>21.949999999999996</c:v>
                </c:pt>
                <c:pt idx="6">
                  <c:v>21.922500000000003</c:v>
                </c:pt>
                <c:pt idx="7">
                  <c:v>21.987499999999997</c:v>
                </c:pt>
                <c:pt idx="8">
                  <c:v>21.912499999999998</c:v>
                </c:pt>
                <c:pt idx="9">
                  <c:v>21.862500000000001</c:v>
                </c:pt>
                <c:pt idx="10">
                  <c:v>21.532499999999999</c:v>
                </c:pt>
                <c:pt idx="11">
                  <c:v>21.547499999999999</c:v>
                </c:pt>
                <c:pt idx="12">
                  <c:v>21.625</c:v>
                </c:pt>
                <c:pt idx="13">
                  <c:v>21.689999999999998</c:v>
                </c:pt>
                <c:pt idx="14">
                  <c:v>21.734999999999999</c:v>
                </c:pt>
                <c:pt idx="15">
                  <c:v>21.59</c:v>
                </c:pt>
                <c:pt idx="16">
                  <c:v>21.359999999999996</c:v>
                </c:pt>
                <c:pt idx="17">
                  <c:v>21.557500000000001</c:v>
                </c:pt>
                <c:pt idx="18">
                  <c:v>21.787500000000001</c:v>
                </c:pt>
                <c:pt idx="19">
                  <c:v>21.71</c:v>
                </c:pt>
                <c:pt idx="20">
                  <c:v>21.684999999999999</c:v>
                </c:pt>
                <c:pt idx="21">
                  <c:v>21.737499999999997</c:v>
                </c:pt>
                <c:pt idx="22">
                  <c:v>21.959999999999997</c:v>
                </c:pt>
                <c:pt idx="23">
                  <c:v>22.23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'1F HUB UK T'!$B$31:$C$31</c:f>
              <c:strCache>
                <c:ptCount val="2"/>
                <c:pt idx="0">
                  <c:v>Jan</c:v>
                </c:pt>
                <c:pt idx="1">
                  <c:v>29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T'!$D$31:$AA$31</c:f>
              <c:numCache>
                <c:formatCode>_(* #,##0.00_);_(* \(#,##0.00\);_(* "-"??_);_(@_)</c:formatCode>
                <c:ptCount val="24"/>
                <c:pt idx="0">
                  <c:v>22.287500000000001</c:v>
                </c:pt>
                <c:pt idx="1">
                  <c:v>22.159999999999997</c:v>
                </c:pt>
                <c:pt idx="2">
                  <c:v>21.455000000000002</c:v>
                </c:pt>
                <c:pt idx="3">
                  <c:v>21.4375</c:v>
                </c:pt>
                <c:pt idx="4">
                  <c:v>21.435000000000002</c:v>
                </c:pt>
                <c:pt idx="5">
                  <c:v>21.41</c:v>
                </c:pt>
                <c:pt idx="6">
                  <c:v>21.68</c:v>
                </c:pt>
                <c:pt idx="7">
                  <c:v>22.2225</c:v>
                </c:pt>
                <c:pt idx="8">
                  <c:v>21.39</c:v>
                </c:pt>
                <c:pt idx="9">
                  <c:v>21.480000000000004</c:v>
                </c:pt>
                <c:pt idx="10">
                  <c:v>21.89</c:v>
                </c:pt>
                <c:pt idx="11">
                  <c:v>21.704999999999998</c:v>
                </c:pt>
                <c:pt idx="12">
                  <c:v>21.737500000000001</c:v>
                </c:pt>
                <c:pt idx="13">
                  <c:v>21.802499999999998</c:v>
                </c:pt>
                <c:pt idx="14">
                  <c:v>21.86</c:v>
                </c:pt>
                <c:pt idx="15">
                  <c:v>21.832500000000003</c:v>
                </c:pt>
                <c:pt idx="16">
                  <c:v>21.847499999999997</c:v>
                </c:pt>
                <c:pt idx="17">
                  <c:v>21.695</c:v>
                </c:pt>
                <c:pt idx="18">
                  <c:v>21.03</c:v>
                </c:pt>
                <c:pt idx="19">
                  <c:v>20.7425</c:v>
                </c:pt>
                <c:pt idx="20">
                  <c:v>21.334999999999997</c:v>
                </c:pt>
                <c:pt idx="21">
                  <c:v>20.854999999999997</c:v>
                </c:pt>
                <c:pt idx="22">
                  <c:v>20.705000000000002</c:v>
                </c:pt>
                <c:pt idx="23">
                  <c:v>21.43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'1F HUB UK T'!$B$32:$C$32</c:f>
              <c:strCache>
                <c:ptCount val="2"/>
                <c:pt idx="0">
                  <c:v>Jan</c:v>
                </c:pt>
                <c:pt idx="1">
                  <c:v>30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T'!$D$32:$AA$32</c:f>
              <c:numCache>
                <c:formatCode>_(* #,##0.00_);_(* \(#,##0.00\);_(* "-"??_);_(@_)</c:formatCode>
                <c:ptCount val="24"/>
                <c:pt idx="0">
                  <c:v>22.067499999999999</c:v>
                </c:pt>
                <c:pt idx="1">
                  <c:v>22.125</c:v>
                </c:pt>
                <c:pt idx="2">
                  <c:v>21.997499999999999</c:v>
                </c:pt>
                <c:pt idx="3">
                  <c:v>21.990000000000002</c:v>
                </c:pt>
                <c:pt idx="4">
                  <c:v>21.9925</c:v>
                </c:pt>
                <c:pt idx="5">
                  <c:v>21.984999999999999</c:v>
                </c:pt>
                <c:pt idx="6">
                  <c:v>22.137499999999999</c:v>
                </c:pt>
                <c:pt idx="7">
                  <c:v>22.142500000000002</c:v>
                </c:pt>
                <c:pt idx="8">
                  <c:v>21.737499999999997</c:v>
                </c:pt>
                <c:pt idx="9">
                  <c:v>21.805</c:v>
                </c:pt>
                <c:pt idx="10">
                  <c:v>21.5</c:v>
                </c:pt>
                <c:pt idx="11">
                  <c:v>21.720000000000002</c:v>
                </c:pt>
                <c:pt idx="12">
                  <c:v>21.782499999999999</c:v>
                </c:pt>
                <c:pt idx="13">
                  <c:v>21.637499999999999</c:v>
                </c:pt>
                <c:pt idx="14">
                  <c:v>21.57</c:v>
                </c:pt>
                <c:pt idx="15">
                  <c:v>21.487500000000001</c:v>
                </c:pt>
                <c:pt idx="16">
                  <c:v>21.2575</c:v>
                </c:pt>
                <c:pt idx="17">
                  <c:v>21.287500000000001</c:v>
                </c:pt>
                <c:pt idx="18">
                  <c:v>21.405000000000001</c:v>
                </c:pt>
                <c:pt idx="19">
                  <c:v>21.32</c:v>
                </c:pt>
                <c:pt idx="20">
                  <c:v>21.252499999999998</c:v>
                </c:pt>
                <c:pt idx="21">
                  <c:v>21.252499999999998</c:v>
                </c:pt>
                <c:pt idx="22">
                  <c:v>21.2</c:v>
                </c:pt>
                <c:pt idx="23">
                  <c:v>21.372499999999999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'1F HUB UK T'!$B$33:$C$33</c:f>
              <c:strCache>
                <c:ptCount val="2"/>
                <c:pt idx="0">
                  <c:v>Jan</c:v>
                </c:pt>
                <c:pt idx="1">
                  <c:v>31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'1F HUB UK T'!$D$3:$AA$3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'1F HUB UK T'!$D$33:$AA$33</c:f>
              <c:numCache>
                <c:formatCode>_(* #,##0.00_);_(* \(#,##0.00\);_(* "-"??_);_(@_)</c:formatCode>
                <c:ptCount val="24"/>
                <c:pt idx="0">
                  <c:v>21.930000000000003</c:v>
                </c:pt>
                <c:pt idx="1">
                  <c:v>22.042499999999997</c:v>
                </c:pt>
                <c:pt idx="2">
                  <c:v>21.902499999999996</c:v>
                </c:pt>
                <c:pt idx="3">
                  <c:v>22.065000000000001</c:v>
                </c:pt>
                <c:pt idx="4">
                  <c:v>21.68</c:v>
                </c:pt>
                <c:pt idx="5">
                  <c:v>21.707499999999996</c:v>
                </c:pt>
                <c:pt idx="6">
                  <c:v>21.714999999999996</c:v>
                </c:pt>
                <c:pt idx="7">
                  <c:v>22.027499999999996</c:v>
                </c:pt>
                <c:pt idx="8">
                  <c:v>21.3825</c:v>
                </c:pt>
                <c:pt idx="9">
                  <c:v>21.61</c:v>
                </c:pt>
                <c:pt idx="10">
                  <c:v>21.590000000000003</c:v>
                </c:pt>
                <c:pt idx="11">
                  <c:v>21.6875</c:v>
                </c:pt>
                <c:pt idx="12">
                  <c:v>21.767499999999998</c:v>
                </c:pt>
                <c:pt idx="13">
                  <c:v>21.587499999999999</c:v>
                </c:pt>
                <c:pt idx="14">
                  <c:v>21.645000000000003</c:v>
                </c:pt>
                <c:pt idx="15">
                  <c:v>21.549999999999997</c:v>
                </c:pt>
                <c:pt idx="16">
                  <c:v>21.700000000000003</c:v>
                </c:pt>
                <c:pt idx="17">
                  <c:v>21.78</c:v>
                </c:pt>
                <c:pt idx="18">
                  <c:v>21.462500000000002</c:v>
                </c:pt>
                <c:pt idx="19">
                  <c:v>20.872499999999999</c:v>
                </c:pt>
                <c:pt idx="20">
                  <c:v>20.734999999999999</c:v>
                </c:pt>
                <c:pt idx="21">
                  <c:v>21.125</c:v>
                </c:pt>
                <c:pt idx="22">
                  <c:v>20.532499999999999</c:v>
                </c:pt>
                <c:pt idx="23">
                  <c:v>21.127499999999998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425032"/>
        <c:axId val="327424248"/>
      </c:scatterChart>
      <c:valAx>
        <c:axId val="327425032"/>
        <c:scaling>
          <c:orientation val="minMax"/>
          <c:max val="23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24248"/>
        <c:crosses val="autoZero"/>
        <c:crossBetween val="midCat"/>
      </c:valAx>
      <c:valAx>
        <c:axId val="32742424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42503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5027F-F284-6B42-99D8-C3A6AE90859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7C43CAB7-8DB4-E54A-9DCE-28D91278661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 smtClean="0">
              <a:latin typeface="Calibri" pitchFamily="34" charset="0"/>
              <a:cs typeface="Calibri" pitchFamily="34" charset="0"/>
            </a:rPr>
            <a:t>Impact</a:t>
          </a:r>
          <a:endParaRPr lang="en-US" sz="4000" dirty="0">
            <a:latin typeface="Calibri" pitchFamily="34" charset="0"/>
            <a:cs typeface="Calibri" pitchFamily="34" charset="0"/>
          </a:endParaRPr>
        </a:p>
      </dgm:t>
    </dgm:pt>
    <dgm:pt modelId="{1CE0CB91-4889-F848-9E1B-718CB69E19A7}" type="parTrans" cxnId="{AE57D072-55A7-0B4A-824B-30FC5534F8EF}">
      <dgm:prSet/>
      <dgm:spPr/>
      <dgm:t>
        <a:bodyPr/>
        <a:lstStyle/>
        <a:p>
          <a:endParaRPr lang="en-US" sz="1100"/>
        </a:p>
      </dgm:t>
    </dgm:pt>
    <dgm:pt modelId="{F7DF2277-ED4B-5E4B-B7B8-0C2E54D0AC93}" type="sibTrans" cxnId="{AE57D072-55A7-0B4A-824B-30FC5534F8EF}">
      <dgm:prSet/>
      <dgm:spPr/>
      <dgm:t>
        <a:bodyPr/>
        <a:lstStyle/>
        <a:p>
          <a:endParaRPr lang="en-US" sz="1100"/>
        </a:p>
      </dgm:t>
    </dgm:pt>
    <dgm:pt modelId="{D7AAD67D-DDDF-FB4A-AC41-C39337B4D312}" type="pres">
      <dgm:prSet presAssocID="{3DE5027F-F284-6B42-99D8-C3A6AE90859B}" presName="Name0" presStyleCnt="0">
        <dgm:presLayoutVars>
          <dgm:dir/>
          <dgm:animLvl val="lvl"/>
          <dgm:resizeHandles val="exact"/>
        </dgm:presLayoutVars>
      </dgm:prSet>
      <dgm:spPr/>
    </dgm:pt>
    <dgm:pt modelId="{ACA9A47F-1F2D-2542-85A7-1A16F760FBEC}" type="pres">
      <dgm:prSet presAssocID="{7C43CAB7-8DB4-E54A-9DCE-28D91278661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7D072-55A7-0B4A-824B-30FC5534F8EF}" srcId="{3DE5027F-F284-6B42-99D8-C3A6AE90859B}" destId="{7C43CAB7-8DB4-E54A-9DCE-28D91278661E}" srcOrd="0" destOrd="0" parTransId="{1CE0CB91-4889-F848-9E1B-718CB69E19A7}" sibTransId="{F7DF2277-ED4B-5E4B-B7B8-0C2E54D0AC93}"/>
    <dgm:cxn modelId="{DF0EE547-1ADA-4ECF-80DE-6E6C7620DB5A}" type="presOf" srcId="{3DE5027F-F284-6B42-99D8-C3A6AE90859B}" destId="{D7AAD67D-DDDF-FB4A-AC41-C39337B4D312}" srcOrd="0" destOrd="0" presId="urn:microsoft.com/office/officeart/2005/8/layout/chevron1"/>
    <dgm:cxn modelId="{D15A91E3-CAFB-4604-9704-E31F4A6EDCC2}" type="presOf" srcId="{7C43CAB7-8DB4-E54A-9DCE-28D91278661E}" destId="{ACA9A47F-1F2D-2542-85A7-1A16F760FBEC}" srcOrd="0" destOrd="0" presId="urn:microsoft.com/office/officeart/2005/8/layout/chevron1"/>
    <dgm:cxn modelId="{07376A99-61FD-4474-BD0F-3EDEF873E0E2}" type="presParOf" srcId="{D7AAD67D-DDDF-FB4A-AC41-C39337B4D312}" destId="{ACA9A47F-1F2D-2542-85A7-1A16F760FBE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27F-F284-6B42-99D8-C3A6AE90859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911B7AC6-4245-A844-87C9-89BDB1D92E6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 smtClean="0">
              <a:latin typeface="Calibri" pitchFamily="34" charset="0"/>
              <a:cs typeface="Calibri" pitchFamily="34" charset="0"/>
            </a:rPr>
            <a:t>Consulting</a:t>
          </a:r>
          <a:endParaRPr lang="en-US" sz="4400" dirty="0">
            <a:latin typeface="Calibri" pitchFamily="34" charset="0"/>
            <a:cs typeface="Calibri" pitchFamily="34" charset="0"/>
          </a:endParaRPr>
        </a:p>
      </dgm:t>
    </dgm:pt>
    <dgm:pt modelId="{872121AA-32FB-1246-91C3-5D15B6B6340A}" type="parTrans" cxnId="{E315CE6E-C031-274C-837B-17C4BE356E9B}">
      <dgm:prSet/>
      <dgm:spPr/>
      <dgm:t>
        <a:bodyPr/>
        <a:lstStyle/>
        <a:p>
          <a:endParaRPr lang="en-US" sz="1100"/>
        </a:p>
      </dgm:t>
    </dgm:pt>
    <dgm:pt modelId="{11949176-05F4-7246-A731-EC4BFD70BE0E}" type="sibTrans" cxnId="{E315CE6E-C031-274C-837B-17C4BE356E9B}">
      <dgm:prSet/>
      <dgm:spPr/>
      <dgm:t>
        <a:bodyPr/>
        <a:lstStyle/>
        <a:p>
          <a:endParaRPr lang="en-US" sz="1100"/>
        </a:p>
      </dgm:t>
    </dgm:pt>
    <dgm:pt modelId="{D7AAD67D-DDDF-FB4A-AC41-C39337B4D312}" type="pres">
      <dgm:prSet presAssocID="{3DE5027F-F284-6B42-99D8-C3A6AE90859B}" presName="Name0" presStyleCnt="0">
        <dgm:presLayoutVars>
          <dgm:dir/>
          <dgm:animLvl val="lvl"/>
          <dgm:resizeHandles val="exact"/>
        </dgm:presLayoutVars>
      </dgm:prSet>
      <dgm:spPr/>
    </dgm:pt>
    <dgm:pt modelId="{9307CD01-BE9A-6444-8BC9-3FB4D95F98A9}" type="pres">
      <dgm:prSet presAssocID="{911B7AC6-4245-A844-87C9-89BDB1D92E61}" presName="parTxOnly" presStyleLbl="node1" presStyleIdx="0" presStyleCnt="1" custLinFactNeighborX="-3118" custLinFactNeighborY="-508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23AB2-5939-44A9-98FD-5A88BA3A4A19}" type="presOf" srcId="{911B7AC6-4245-A844-87C9-89BDB1D92E61}" destId="{9307CD01-BE9A-6444-8BC9-3FB4D95F98A9}" srcOrd="0" destOrd="0" presId="urn:microsoft.com/office/officeart/2005/8/layout/chevron1"/>
    <dgm:cxn modelId="{E315CE6E-C031-274C-837B-17C4BE356E9B}" srcId="{3DE5027F-F284-6B42-99D8-C3A6AE90859B}" destId="{911B7AC6-4245-A844-87C9-89BDB1D92E61}" srcOrd="0" destOrd="0" parTransId="{872121AA-32FB-1246-91C3-5D15B6B6340A}" sibTransId="{11949176-05F4-7246-A731-EC4BFD70BE0E}"/>
    <dgm:cxn modelId="{45CCF9F1-8F77-46C6-B41D-B4A406A24966}" type="presOf" srcId="{3DE5027F-F284-6B42-99D8-C3A6AE90859B}" destId="{D7AAD67D-DDDF-FB4A-AC41-C39337B4D312}" srcOrd="0" destOrd="0" presId="urn:microsoft.com/office/officeart/2005/8/layout/chevron1"/>
    <dgm:cxn modelId="{6ADC0AD1-D979-49EF-BD14-3C14747688F9}" type="presParOf" srcId="{D7AAD67D-DDDF-FB4A-AC41-C39337B4D312}" destId="{9307CD01-BE9A-6444-8BC9-3FB4D95F98A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5027F-F284-6B42-99D8-C3A6AE90859B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1CA08AB5-E393-E347-AB88-5927F6C0517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 smtClean="0">
              <a:latin typeface="Calibri" pitchFamily="34" charset="0"/>
              <a:cs typeface="Calibri" pitchFamily="34" charset="0"/>
            </a:rPr>
            <a:t>Implementation</a:t>
          </a:r>
          <a:endParaRPr lang="en-US" sz="4000" dirty="0">
            <a:latin typeface="Calibri" pitchFamily="34" charset="0"/>
            <a:cs typeface="Calibri" pitchFamily="34" charset="0"/>
          </a:endParaRPr>
        </a:p>
      </dgm:t>
    </dgm:pt>
    <dgm:pt modelId="{FC922CF7-B4A9-C044-98FB-D348E19073D2}" type="parTrans" cxnId="{EF2BB73E-D3AC-F543-93D5-7929FA4CFEFD}">
      <dgm:prSet/>
      <dgm:spPr/>
      <dgm:t>
        <a:bodyPr/>
        <a:lstStyle/>
        <a:p>
          <a:endParaRPr lang="en-US" sz="1100"/>
        </a:p>
      </dgm:t>
    </dgm:pt>
    <dgm:pt modelId="{F7DDC509-792F-4847-A41E-0B3302D15D98}" type="sibTrans" cxnId="{EF2BB73E-D3AC-F543-93D5-7929FA4CFEFD}">
      <dgm:prSet/>
      <dgm:spPr/>
      <dgm:t>
        <a:bodyPr/>
        <a:lstStyle/>
        <a:p>
          <a:endParaRPr lang="en-US" sz="1100"/>
        </a:p>
      </dgm:t>
    </dgm:pt>
    <dgm:pt modelId="{D7AAD67D-DDDF-FB4A-AC41-C39337B4D312}" type="pres">
      <dgm:prSet presAssocID="{3DE5027F-F284-6B42-99D8-C3A6AE90859B}" presName="Name0" presStyleCnt="0">
        <dgm:presLayoutVars>
          <dgm:dir/>
          <dgm:animLvl val="lvl"/>
          <dgm:resizeHandles val="exact"/>
        </dgm:presLayoutVars>
      </dgm:prSet>
      <dgm:spPr/>
    </dgm:pt>
    <dgm:pt modelId="{16A47505-8B2A-CA4F-82A3-F12269496B21}" type="pres">
      <dgm:prSet presAssocID="{1CA08AB5-E393-E347-AB88-5927F6C0517F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1F801-A062-4700-BC93-A8D9C0A64CCE}" type="presOf" srcId="{3DE5027F-F284-6B42-99D8-C3A6AE90859B}" destId="{D7AAD67D-DDDF-FB4A-AC41-C39337B4D312}" srcOrd="0" destOrd="0" presId="urn:microsoft.com/office/officeart/2005/8/layout/chevron1"/>
    <dgm:cxn modelId="{EF2BB73E-D3AC-F543-93D5-7929FA4CFEFD}" srcId="{3DE5027F-F284-6B42-99D8-C3A6AE90859B}" destId="{1CA08AB5-E393-E347-AB88-5927F6C0517F}" srcOrd="0" destOrd="0" parTransId="{FC922CF7-B4A9-C044-98FB-D348E19073D2}" sibTransId="{F7DDC509-792F-4847-A41E-0B3302D15D98}"/>
    <dgm:cxn modelId="{B3562D15-067F-4D08-BADE-76194BF019D1}" type="presOf" srcId="{1CA08AB5-E393-E347-AB88-5927F6C0517F}" destId="{16A47505-8B2A-CA4F-82A3-F12269496B21}" srcOrd="0" destOrd="0" presId="urn:microsoft.com/office/officeart/2005/8/layout/chevron1"/>
    <dgm:cxn modelId="{2748C661-B38B-4A70-A910-6D077143F1E1}" type="presParOf" srcId="{D7AAD67D-DDDF-FB4A-AC41-C39337B4D312}" destId="{16A47505-8B2A-CA4F-82A3-F12269496B2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A47F-1F2D-2542-85A7-1A16F760FBEC}">
      <dsp:nvSpPr>
        <dsp:cNvPr id="0" name=""/>
        <dsp:cNvSpPr/>
      </dsp:nvSpPr>
      <dsp:spPr>
        <a:xfrm>
          <a:off x="2404" y="0"/>
          <a:ext cx="4920065" cy="755704"/>
        </a:xfrm>
        <a:prstGeom prst="chevron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itchFamily="34" charset="0"/>
              <a:cs typeface="Calibri" pitchFamily="34" charset="0"/>
            </a:rPr>
            <a:t>Impact</a:t>
          </a:r>
          <a:endParaRPr lang="en-US" sz="4000" kern="1200" dirty="0">
            <a:latin typeface="Calibri" pitchFamily="34" charset="0"/>
            <a:cs typeface="Calibri" pitchFamily="34" charset="0"/>
          </a:endParaRPr>
        </a:p>
      </dsp:txBody>
      <dsp:txXfrm>
        <a:off x="380256" y="0"/>
        <a:ext cx="4164361" cy="755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7CD01-BE9A-6444-8BC9-3FB4D95F98A9}">
      <dsp:nvSpPr>
        <dsp:cNvPr id="0" name=""/>
        <dsp:cNvSpPr/>
      </dsp:nvSpPr>
      <dsp:spPr>
        <a:xfrm>
          <a:off x="0" y="0"/>
          <a:ext cx="12341373" cy="755704"/>
        </a:xfrm>
        <a:prstGeom prst="chevron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itchFamily="34" charset="0"/>
              <a:cs typeface="Calibri" pitchFamily="34" charset="0"/>
            </a:rPr>
            <a:t>Consulting</a:t>
          </a:r>
          <a:endParaRPr lang="en-US" sz="4400" kern="1200" dirty="0">
            <a:latin typeface="Calibri" pitchFamily="34" charset="0"/>
            <a:cs typeface="Calibri" pitchFamily="34" charset="0"/>
          </a:endParaRPr>
        </a:p>
      </dsp:txBody>
      <dsp:txXfrm>
        <a:off x="377852" y="0"/>
        <a:ext cx="11585669" cy="755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47505-8B2A-CA4F-82A3-F12269496B21}">
      <dsp:nvSpPr>
        <dsp:cNvPr id="0" name=""/>
        <dsp:cNvSpPr/>
      </dsp:nvSpPr>
      <dsp:spPr>
        <a:xfrm>
          <a:off x="2923" y="0"/>
          <a:ext cx="5982298" cy="755704"/>
        </a:xfrm>
        <a:prstGeom prst="chevron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alibri" pitchFamily="34" charset="0"/>
              <a:cs typeface="Calibri" pitchFamily="34" charset="0"/>
            </a:rPr>
            <a:t>Implementation</a:t>
          </a:r>
          <a:endParaRPr lang="en-US" sz="4000" kern="1200" dirty="0">
            <a:latin typeface="Calibri" pitchFamily="34" charset="0"/>
            <a:cs typeface="Calibri" pitchFamily="34" charset="0"/>
          </a:endParaRPr>
        </a:p>
      </dsp:txBody>
      <dsp:txXfrm>
        <a:off x="380775" y="0"/>
        <a:ext cx="5226594" cy="755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0.26476</cdr:x>
      <cdr:y>0.08372</cdr:y>
    </cdr:from>
    <cdr:to>
      <cdr:x>0.60575</cdr:x>
      <cdr:y>0.37955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606400" y="257244"/>
          <a:ext cx="2068891" cy="90904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B930-2840-274E-BDA1-481DA793A93F}" type="datetimeFigureOut"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BBE0-422E-9444-969E-B251DCE2DA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7/13/2019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2400" b="1" dirty="0" smtClean="0"/>
              <a:t>Ecolibrium Intro - 	8 </a:t>
            </a:r>
            <a:r>
              <a:rPr lang="en-IN" sz="2400" b="1" dirty="0" smtClean="0"/>
              <a:t>year old </a:t>
            </a:r>
            <a:r>
              <a:rPr lang="en-IN" sz="2400" dirty="0" smtClean="0"/>
              <a:t>IOT based predictive analytics </a:t>
            </a:r>
            <a:r>
              <a:rPr lang="en-IN" sz="2400" dirty="0" smtClean="0"/>
              <a:t>company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2400" dirty="0" smtClean="0"/>
              <a:t>		Active </a:t>
            </a:r>
            <a:r>
              <a:rPr lang="en-IN" sz="2400" dirty="0" smtClean="0"/>
              <a:t>at </a:t>
            </a:r>
            <a:r>
              <a:rPr lang="en-IN" sz="2400" b="1" dirty="0" smtClean="0"/>
              <a:t>700+ factories across 300+ </a:t>
            </a:r>
            <a:r>
              <a:rPr lang="en-IN" sz="2400" b="1" dirty="0" smtClean="0"/>
              <a:t>customers</a:t>
            </a:r>
            <a:endParaRPr lang="en-IN" sz="2400" b="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2400" b="0" dirty="0" smtClean="0"/>
              <a:t>		</a:t>
            </a:r>
            <a:r>
              <a:rPr lang="en-IN" sz="2400" dirty="0" smtClean="0"/>
              <a:t>Funded </a:t>
            </a:r>
            <a:r>
              <a:rPr lang="en-IN" sz="2400" dirty="0" smtClean="0"/>
              <a:t>by </a:t>
            </a:r>
            <a:r>
              <a:rPr lang="en-IN" sz="2400" b="1" dirty="0" smtClean="0"/>
              <a:t>World bank, JLL, Infuse </a:t>
            </a:r>
            <a:r>
              <a:rPr lang="en-IN" sz="2400" b="1" dirty="0" smtClean="0"/>
              <a:t>VC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2400" b="1" dirty="0" smtClean="0"/>
              <a:t>		</a:t>
            </a:r>
            <a:r>
              <a:rPr lang="en-IN" sz="2400" dirty="0" smtClean="0"/>
              <a:t>Awarded </a:t>
            </a:r>
            <a:r>
              <a:rPr lang="en-IN" sz="2400" dirty="0" smtClean="0"/>
              <a:t>by </a:t>
            </a:r>
            <a:r>
              <a:rPr lang="en-IN" sz="2400" b="1" dirty="0" smtClean="0"/>
              <a:t>UNFCCC, Ashden, Marico &amp; </a:t>
            </a:r>
            <a:r>
              <a:rPr lang="en-IN" sz="2400" b="1" dirty="0" smtClean="0"/>
              <a:t>Schneider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2400" b="1" dirty="0" smtClean="0"/>
              <a:t>		</a:t>
            </a:r>
            <a:r>
              <a:rPr lang="en-IN" sz="2400" b="0" dirty="0" smtClean="0"/>
              <a:t>Recognized by </a:t>
            </a:r>
            <a:r>
              <a:rPr lang="en-IN" sz="2400" b="1" dirty="0" smtClean="0"/>
              <a:t>ET Markets &amp; Markets</a:t>
            </a:r>
            <a:r>
              <a:rPr lang="en-IN" sz="2400" b="0" dirty="0" smtClean="0"/>
              <a:t> as only Indian IOT</a:t>
            </a:r>
            <a:r>
              <a:rPr lang="en-IN" sz="2400" b="0" baseline="0" dirty="0" smtClean="0"/>
              <a:t> company among 6 others</a:t>
            </a:r>
            <a:endParaRPr lang="en-IN" sz="24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5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IOT</a:t>
            </a:r>
            <a:r>
              <a:rPr lang="en-US" baseline="0" dirty="0" smtClean="0"/>
              <a:t> footprint in buildings is on the 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Customers are more energy conscious, want more insights from daily data to take CAPEX &amp; OPEX decisions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/>
              <a:t>Most of use-cases centered around Overall facility Energy &amp; HVAC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2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357" indent="-5713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 smtClean="0"/>
              <a:t>Full Stack Platform</a:t>
            </a:r>
            <a:r>
              <a:rPr lang="en-IN" sz="2400" b="1" baseline="0" dirty="0" smtClean="0"/>
              <a:t> : Strong Acquisition Layer</a:t>
            </a:r>
            <a:r>
              <a:rPr lang="en-IN" sz="2400" b="0" baseline="0" dirty="0" smtClean="0"/>
              <a:t> – Different types of Sensors &amp; Protocols</a:t>
            </a:r>
            <a:endParaRPr lang="en-IN" sz="2400" b="0" dirty="0" smtClean="0"/>
          </a:p>
          <a:p>
            <a:pPr marL="571357" indent="-5713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 smtClean="0"/>
              <a:t>200</a:t>
            </a:r>
            <a:r>
              <a:rPr lang="en-IN" sz="2400" b="1" dirty="0" smtClean="0"/>
              <a:t>+ million data points </a:t>
            </a:r>
            <a:r>
              <a:rPr lang="en-IN" sz="2400" dirty="0" smtClean="0"/>
              <a:t>from </a:t>
            </a:r>
            <a:r>
              <a:rPr lang="en-IN" sz="2400" b="1" dirty="0" smtClean="0"/>
              <a:t>20K+ sensors</a:t>
            </a:r>
            <a:r>
              <a:rPr lang="en-IN" sz="2400" dirty="0" smtClean="0"/>
              <a:t> sent to SmartSense application everyday (AWS-hosted)</a:t>
            </a:r>
          </a:p>
          <a:p>
            <a:pPr marL="571357" indent="-5713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 smtClean="0"/>
              <a:t>4000+ equipment</a:t>
            </a:r>
            <a:r>
              <a:rPr lang="en-IN" sz="2400" dirty="0" smtClean="0"/>
              <a:t> on </a:t>
            </a:r>
            <a:r>
              <a:rPr lang="en-IN" sz="2400" dirty="0" smtClean="0"/>
              <a:t>board</a:t>
            </a:r>
          </a:p>
          <a:p>
            <a:pPr marL="571357" indent="-5713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/>
              <a:t>AI</a:t>
            </a:r>
            <a:r>
              <a:rPr lang="en-IN" sz="2400" baseline="0" dirty="0" smtClean="0"/>
              <a:t> &amp; ML models use 4TB Data + Domain – Brand Agnostic &amp; proven</a:t>
            </a:r>
          </a:p>
          <a:p>
            <a:pPr marL="571357" indent="-5713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aseline="0" dirty="0" smtClean="0"/>
              <a:t> </a:t>
            </a:r>
            <a:endParaRPr lang="en-IN" sz="2400" dirty="0" smtClean="0"/>
          </a:p>
          <a:p>
            <a:pPr marL="571357" indent="-57135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Min.</a:t>
            </a:r>
            <a:r>
              <a:rPr lang="en-US" b="1" baseline="0" dirty="0" smtClean="0"/>
              <a:t> Sensor approach – </a:t>
            </a:r>
            <a:r>
              <a:rPr lang="en-US" baseline="0" dirty="0" smtClean="0"/>
              <a:t>Only EM data used for building models &amp; identify anomalies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 smtClean="0"/>
              <a:t>Decreases time for making decisions - </a:t>
            </a:r>
            <a:r>
              <a:rPr lang="en-US" baseline="0" dirty="0" smtClean="0"/>
              <a:t>Data converted to actionable insights which can be immediately acted upon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 smtClean="0"/>
              <a:t>Immediate ROI </a:t>
            </a:r>
            <a:r>
              <a:rPr lang="en-US" b="0" baseline="0" dirty="0" smtClean="0"/>
              <a:t>– can be achieved easily (within a couple of faults identified)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Simple Data can create Huge</a:t>
            </a:r>
            <a:r>
              <a:rPr lang="en-US" b="1" baseline="0" dirty="0" smtClean="0"/>
              <a:t> Impact </a:t>
            </a:r>
            <a:r>
              <a:rPr lang="en-US" b="0" baseline="0" dirty="0" smtClean="0"/>
              <a:t>– Temp. monitoring can help identify AC failures &amp; energy wastages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4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How</a:t>
            </a:r>
            <a:r>
              <a:rPr lang="en-US" b="1" baseline="0" dirty="0" smtClean="0"/>
              <a:t> IOT converts Data to Decisions</a:t>
            </a:r>
            <a:endParaRPr lang="en-US" b="0" baseline="0" dirty="0" smtClean="0"/>
          </a:p>
          <a:p>
            <a:pPr marL="1257117" lvl="1" indent="-34290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Data Acquisition – From existing available sensors &amp; if reqd. new sensors</a:t>
            </a:r>
          </a:p>
          <a:p>
            <a:pPr marL="1257117" lvl="1" indent="-34290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Data Processing – Cloud storage, AI, ML</a:t>
            </a:r>
          </a:p>
          <a:p>
            <a:pPr marL="1257117" lvl="1" indent="-34290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Data Analytics – CBM, </a:t>
            </a:r>
            <a:r>
              <a:rPr lang="en-US" b="0" baseline="0" dirty="0" err="1" smtClean="0"/>
              <a:t>PdM</a:t>
            </a:r>
            <a:r>
              <a:rPr lang="en-US" b="0" baseline="0" dirty="0" smtClean="0"/>
              <a:t>, Alerts, Reports, Insights,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baseline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5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Planned</a:t>
            </a:r>
            <a:r>
              <a:rPr lang="en-US" b="1" baseline="0" dirty="0" smtClean="0"/>
              <a:t> Approach - </a:t>
            </a:r>
            <a:r>
              <a:rPr lang="en-US" dirty="0" smtClean="0"/>
              <a:t>Digitizing everything might not be a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Consulting – </a:t>
            </a:r>
            <a:r>
              <a:rPr lang="en-US" b="0" dirty="0" smtClean="0"/>
              <a:t>Clearly defined</a:t>
            </a:r>
            <a:r>
              <a:rPr lang="en-US" b="0" baseline="0" dirty="0" smtClean="0"/>
              <a:t> stages to reap benefits at every stage</a:t>
            </a:r>
            <a:endParaRPr lang="en-US" b="1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 smtClean="0"/>
              <a:t>Implementation – </a:t>
            </a:r>
            <a:r>
              <a:rPr lang="en-US" b="0" baseline="0" dirty="0" smtClean="0"/>
              <a:t>Execute with clear deliverables (Dashboard, Widgets, KPI,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baseline="0" dirty="0" smtClean="0"/>
              <a:t>Impact - </a:t>
            </a:r>
            <a:r>
              <a:rPr lang="en-US" b="0" baseline="0" dirty="0" smtClean="0"/>
              <a:t>Measurable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in terms of energy spent &amp; maintenance cost</a:t>
            </a:r>
            <a:r>
              <a:rPr lang="en-US" b="0" dirty="0" smtClean="0"/>
              <a:t> </a:t>
            </a:r>
            <a:endParaRPr lang="en-US" b="0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2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3434" y="854074"/>
            <a:ext cx="1857004" cy="13335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04514" y="1371600"/>
            <a:ext cx="21025723" cy="1457325"/>
          </a:xfrm>
          <a:prstGeom prst="rect">
            <a:avLst/>
          </a:prstGeom>
        </p:spPr>
        <p:txBody>
          <a:bodyPr vert="horz" lIns="182843" tIns="91422" rIns="182843" bIns="91422" rtlCol="0" anchor="t">
            <a:normAutofit/>
          </a:bodyPr>
          <a:lstStyle>
            <a:lvl1pPr>
              <a:defRPr sz="4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4950" y="2828925"/>
            <a:ext cx="21024850" cy="9572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9F43B9-BB48-43F9-B4D8-EAA162120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5350" y="333084"/>
            <a:ext cx="3984154" cy="7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229600"/>
          </a:xfrm>
        </p:spPr>
        <p:txBody>
          <a:bodyPr>
            <a:normAutofit/>
          </a:bodyPr>
          <a:lstStyle>
            <a:lvl1pPr>
              <a:defRPr sz="35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10515600"/>
          </a:xfrm>
          <a:gradFill>
            <a:gsLst>
              <a:gs pos="0">
                <a:srgbClr val="0070C0">
                  <a:alpha val="77000"/>
                </a:srgbClr>
              </a:gs>
              <a:gs pos="100000">
                <a:srgbClr val="00B050"/>
              </a:gs>
            </a:gsLst>
            <a:lin ang="2700000" scaled="0"/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4950" y="10896600"/>
            <a:ext cx="21024850" cy="2019300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04514" y="8458200"/>
            <a:ext cx="21025723" cy="1457325"/>
          </a:xfrm>
          <a:prstGeom prst="rect">
            <a:avLst/>
          </a:prstGeom>
        </p:spPr>
        <p:txBody>
          <a:bodyPr vert="horz" lIns="182843" tIns="91422" rIns="182843" bIns="91422" rtlCol="0"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669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_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3434" y="854074"/>
            <a:ext cx="1857004" cy="13335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04514" y="1371600"/>
            <a:ext cx="21025723" cy="1457325"/>
          </a:xfrm>
          <a:prstGeom prst="rect">
            <a:avLst/>
          </a:prstGeom>
        </p:spPr>
        <p:txBody>
          <a:bodyPr vert="horz" lIns="182843" tIns="91422" rIns="182843" bIns="91422" rtlCol="0" anchor="t">
            <a:normAutofit/>
          </a:bodyPr>
          <a:lstStyle>
            <a:lvl1pPr>
              <a:defRPr sz="4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4950" y="2828925"/>
            <a:ext cx="9896475" cy="9572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633762" y="2828925"/>
            <a:ext cx="9896475" cy="9572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7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087225" y="1"/>
            <a:ext cx="11087100" cy="13716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" name="Rectangle 8"/>
          <p:cNvSpPr/>
          <p:nvPr userDrawn="1"/>
        </p:nvSpPr>
        <p:spPr>
          <a:xfrm>
            <a:off x="1643434" y="854074"/>
            <a:ext cx="1857004" cy="13335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04514" y="1371600"/>
            <a:ext cx="9896911" cy="1457325"/>
          </a:xfrm>
          <a:prstGeom prst="rect">
            <a:avLst/>
          </a:prstGeom>
        </p:spPr>
        <p:txBody>
          <a:bodyPr vert="horz" lIns="182843" tIns="91422" rIns="182843" bIns="91422" rtlCol="0" anchor="t">
            <a:normAutofit/>
          </a:bodyPr>
          <a:lstStyle>
            <a:lvl1pPr>
              <a:defRPr sz="4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04950" y="2828925"/>
            <a:ext cx="9896475" cy="9572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2633762" y="2828925"/>
            <a:ext cx="9896475" cy="9572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8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Sides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377650" cy="1113282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174" y="9281160"/>
            <a:ext cx="9896911" cy="1457325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3434" y="854074"/>
            <a:ext cx="1857004" cy="133351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04514" y="1371600"/>
            <a:ext cx="21025723" cy="1457325"/>
          </a:xfrm>
          <a:prstGeom prst="rect">
            <a:avLst/>
          </a:prstGeom>
        </p:spPr>
        <p:txBody>
          <a:bodyPr vert="horz" lIns="182843" tIns="91422" rIns="182843" bIns="91422" rtlCol="0" anchor="t">
            <a:normAutofit/>
          </a:bodyPr>
          <a:lstStyle>
            <a:lvl1pPr>
              <a:defRPr sz="4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04949" y="2828925"/>
            <a:ext cx="21025287" cy="957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7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20A3-74D2-41BA-8E31-8E11968182E0}" type="datetimeFigureOut">
              <a:rPr lang="en-IN" smtClean="0"/>
              <a:t>13-07-2019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DC69-EA28-41A9-88F9-D4E02BD41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75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1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175865" y="2790826"/>
            <a:ext cx="9480021" cy="9485313"/>
          </a:xfrm>
        </p:spPr>
        <p:txBody>
          <a:bodyPr>
            <a:normAutofit/>
          </a:bodyPr>
          <a:lstStyle>
            <a:lvl1pPr marL="0" indent="0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8" r:id="rId2"/>
    <p:sldLayoutId id="2147483777" r:id="rId3"/>
    <p:sldLayoutId id="2147483779" r:id="rId4"/>
    <p:sldLayoutId id="2147483782" r:id="rId5"/>
    <p:sldLayoutId id="2147483776" r:id="rId6"/>
    <p:sldLayoutId id="2147483781" r:id="rId7"/>
    <p:sldLayoutId id="2147483783" r:id="rId8"/>
    <p:sldLayoutId id="2147483784" r:id="rId9"/>
    <p:sldLayoutId id="2147483785" r:id="rId1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>
              <a:lumMod val="60000"/>
              <a:lumOff val="40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>
              <a:lumMod val="60000"/>
              <a:lumOff val="40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>
              <a:lumMod val="60000"/>
              <a:lumOff val="40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>
              <a:lumMod val="60000"/>
              <a:lumOff val="40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>
              <a:lumMod val="60000"/>
              <a:lumOff val="40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jpe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tags" Target="../tags/tag2.xml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microsoft.com/office/2007/relationships/hdphoto" Target="../media/hdphoto1.wdp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6.png"/><Relationship Id="rId23" Type="http://schemas.openxmlformats.org/officeDocument/2006/relationships/image" Target="../media/image34.jpe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22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4" Type="http://schemas.openxmlformats.org/officeDocument/2006/relationships/image" Target="../media/image5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Relationship Id="rId14" Type="http://schemas.openxmlformats.org/officeDocument/2006/relationships/image" Target="../media/image25.gif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20.png"/><Relationship Id="rId51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012222130834289514/about?hl=en" TargetMode="External"/><Relationship Id="rId3" Type="http://schemas.microsoft.com/office/2007/relationships/hdphoto" Target="../media/hdphoto2.wdp"/><Relationship Id="rId7" Type="http://schemas.openxmlformats.org/officeDocument/2006/relationships/hyperlink" Target="https://www.linkedin.com/company/1519372?trk=tyah&amp;trkInfo=clickedVertical:company,idx:1-1-1,tarId:1435748203189,tas:ecolibrium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S8elySpwZyc" TargetMode="External"/><Relationship Id="rId5" Type="http://schemas.openxmlformats.org/officeDocument/2006/relationships/hyperlink" Target="https://twitter.com/ecolibriume" TargetMode="External"/><Relationship Id="rId4" Type="http://schemas.openxmlformats.org/officeDocument/2006/relationships/hyperlink" Target="https://www.facebook.com/ecolibriumener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2693" y="2363625"/>
            <a:ext cx="24417290" cy="7720785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9639" y="10084410"/>
            <a:ext cx="24417290" cy="4104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1336535" y="5868384"/>
            <a:ext cx="12359877" cy="4370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3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Internet Of Things (IOT) in Buildings</a:t>
            </a:r>
          </a:p>
          <a:p>
            <a:pPr algn="r"/>
            <a:endParaRPr lang="en-US" sz="53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4799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USE IN DECISION MAKING</a:t>
            </a:r>
          </a:p>
          <a:p>
            <a:pPr algn="r"/>
            <a:endParaRPr lang="en-US" sz="4799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SCCP II – Green Buildings &amp; Innovation, Hyderabad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en-US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-262815" y="2753337"/>
            <a:ext cx="10514755" cy="8088985"/>
          </a:xfrm>
          <a:custGeom>
            <a:avLst/>
            <a:gdLst>
              <a:gd name="T0" fmla="*/ 1627 w 1768"/>
              <a:gd name="T1" fmla="*/ 513 h 1358"/>
              <a:gd name="T2" fmla="*/ 1761 w 1768"/>
              <a:gd name="T3" fmla="*/ 676 h 1358"/>
              <a:gd name="T4" fmla="*/ 1600 w 1768"/>
              <a:gd name="T5" fmla="*/ 814 h 1358"/>
              <a:gd name="T6" fmla="*/ 1503 w 1768"/>
              <a:gd name="T7" fmla="*/ 764 h 1358"/>
              <a:gd name="T8" fmla="*/ 1444 w 1768"/>
              <a:gd name="T9" fmla="*/ 755 h 1358"/>
              <a:gd name="T10" fmla="*/ 1416 w 1768"/>
              <a:gd name="T11" fmla="*/ 816 h 1358"/>
              <a:gd name="T12" fmla="*/ 1426 w 1768"/>
              <a:gd name="T13" fmla="*/ 955 h 1358"/>
              <a:gd name="T14" fmla="*/ 980 w 1768"/>
              <a:gd name="T15" fmla="*/ 1338 h 1358"/>
              <a:gd name="T16" fmla="*/ 608 w 1768"/>
              <a:gd name="T17" fmla="*/ 883 h 1358"/>
              <a:gd name="T18" fmla="*/ 644 w 1768"/>
              <a:gd name="T19" fmla="*/ 745 h 1358"/>
              <a:gd name="T20" fmla="*/ 504 w 1768"/>
              <a:gd name="T21" fmla="*/ 613 h 1358"/>
              <a:gd name="T22" fmla="*/ 304 w 1768"/>
              <a:gd name="T23" fmla="*/ 664 h 1358"/>
              <a:gd name="T24" fmla="*/ 16 w 1768"/>
              <a:gd name="T25" fmla="*/ 312 h 1358"/>
              <a:gd name="T26" fmla="*/ 361 w 1768"/>
              <a:gd name="T27" fmla="*/ 16 h 1358"/>
              <a:gd name="T28" fmla="*/ 649 w 1768"/>
              <a:gd name="T29" fmla="*/ 368 h 1358"/>
              <a:gd name="T30" fmla="*/ 633 w 1768"/>
              <a:gd name="T31" fmla="*/ 446 h 1358"/>
              <a:gd name="T32" fmla="*/ 655 w 1768"/>
              <a:gd name="T33" fmla="*/ 576 h 1358"/>
              <a:gd name="T34" fmla="*/ 774 w 1768"/>
              <a:gd name="T35" fmla="*/ 582 h 1358"/>
              <a:gd name="T36" fmla="*/ 1054 w 1768"/>
              <a:gd name="T37" fmla="*/ 501 h 1358"/>
              <a:gd name="T38" fmla="*/ 1371 w 1768"/>
              <a:gd name="T39" fmla="*/ 705 h 1358"/>
              <a:gd name="T40" fmla="*/ 1441 w 1768"/>
              <a:gd name="T41" fmla="*/ 725 h 1358"/>
              <a:gd name="T42" fmla="*/ 1466 w 1768"/>
              <a:gd name="T43" fmla="*/ 674 h 1358"/>
              <a:gd name="T44" fmla="*/ 1466 w 1768"/>
              <a:gd name="T45" fmla="*/ 650 h 1358"/>
              <a:gd name="T46" fmla="*/ 1627 w 1768"/>
              <a:gd name="T47" fmla="*/ 513 h 1358"/>
              <a:gd name="T48" fmla="*/ 1627 w 1768"/>
              <a:gd name="T49" fmla="*/ 513 h 1358"/>
              <a:gd name="T50" fmla="*/ 341 w 1768"/>
              <a:gd name="T51" fmla="*/ 245 h 1358"/>
              <a:gd name="T52" fmla="*/ 240 w 1768"/>
              <a:gd name="T53" fmla="*/ 331 h 1358"/>
              <a:gd name="T54" fmla="*/ 324 w 1768"/>
              <a:gd name="T55" fmla="*/ 434 h 1358"/>
              <a:gd name="T56" fmla="*/ 425 w 1768"/>
              <a:gd name="T57" fmla="*/ 348 h 1358"/>
              <a:gd name="T58" fmla="*/ 341 w 1768"/>
              <a:gd name="T59" fmla="*/ 245 h 1358"/>
              <a:gd name="T60" fmla="*/ 341 w 1768"/>
              <a:gd name="T61" fmla="*/ 245 h 1358"/>
              <a:gd name="T62" fmla="*/ 1028 w 1768"/>
              <a:gd name="T63" fmla="*/ 797 h 1358"/>
              <a:gd name="T64" fmla="*/ 898 w 1768"/>
              <a:gd name="T65" fmla="*/ 909 h 1358"/>
              <a:gd name="T66" fmla="*/ 1006 w 1768"/>
              <a:gd name="T67" fmla="*/ 1041 h 1358"/>
              <a:gd name="T68" fmla="*/ 1136 w 1768"/>
              <a:gd name="T69" fmla="*/ 930 h 1358"/>
              <a:gd name="T70" fmla="*/ 1028 w 1768"/>
              <a:gd name="T71" fmla="*/ 797 h 1358"/>
              <a:gd name="T72" fmla="*/ 1028 w 1768"/>
              <a:gd name="T73" fmla="*/ 797 h 1358"/>
              <a:gd name="T74" fmla="*/ 1617 w 1768"/>
              <a:gd name="T75" fmla="*/ 619 h 1358"/>
              <a:gd name="T76" fmla="*/ 1571 w 1768"/>
              <a:gd name="T77" fmla="*/ 660 h 1358"/>
              <a:gd name="T78" fmla="*/ 1610 w 1768"/>
              <a:gd name="T79" fmla="*/ 707 h 1358"/>
              <a:gd name="T80" fmla="*/ 1657 w 1768"/>
              <a:gd name="T81" fmla="*/ 667 h 1358"/>
              <a:gd name="T82" fmla="*/ 1617 w 1768"/>
              <a:gd name="T83" fmla="*/ 619 h 1358"/>
              <a:gd name="T84" fmla="*/ 1617 w 1768"/>
              <a:gd name="T85" fmla="*/ 619 h 1358"/>
              <a:gd name="T86" fmla="*/ 350 w 1768"/>
              <a:gd name="T87" fmla="*/ 139 h 1358"/>
              <a:gd name="T88" fmla="*/ 137 w 1768"/>
              <a:gd name="T89" fmla="*/ 322 h 1358"/>
              <a:gd name="T90" fmla="*/ 315 w 1768"/>
              <a:gd name="T91" fmla="*/ 540 h 1358"/>
              <a:gd name="T92" fmla="*/ 528 w 1768"/>
              <a:gd name="T93" fmla="*/ 357 h 1358"/>
              <a:gd name="T94" fmla="*/ 350 w 1768"/>
              <a:gd name="T95" fmla="*/ 139 h 1358"/>
              <a:gd name="T96" fmla="*/ 350 w 1768"/>
              <a:gd name="T97" fmla="*/ 139 h 1358"/>
              <a:gd name="T98" fmla="*/ 1040 w 1768"/>
              <a:gd name="T99" fmla="*/ 661 h 1358"/>
              <a:gd name="T100" fmla="*/ 764 w 1768"/>
              <a:gd name="T101" fmla="*/ 897 h 1358"/>
              <a:gd name="T102" fmla="*/ 994 w 1768"/>
              <a:gd name="T103" fmla="*/ 1178 h 1358"/>
              <a:gd name="T104" fmla="*/ 1270 w 1768"/>
              <a:gd name="T105" fmla="*/ 941 h 1358"/>
              <a:gd name="T106" fmla="*/ 1040 w 1768"/>
              <a:gd name="T107" fmla="*/ 661 h 1358"/>
              <a:gd name="T108" fmla="*/ 1040 w 1768"/>
              <a:gd name="T109" fmla="*/ 661 h 1358"/>
              <a:gd name="T110" fmla="*/ 1622 w 1768"/>
              <a:gd name="T111" fmla="*/ 570 h 1358"/>
              <a:gd name="T112" fmla="*/ 1523 w 1768"/>
              <a:gd name="T113" fmla="*/ 655 h 1358"/>
              <a:gd name="T114" fmla="*/ 1605 w 1768"/>
              <a:gd name="T115" fmla="*/ 757 h 1358"/>
              <a:gd name="T116" fmla="*/ 1705 w 1768"/>
              <a:gd name="T117" fmla="*/ 671 h 1358"/>
              <a:gd name="T118" fmla="*/ 1622 w 1768"/>
              <a:gd name="T119" fmla="*/ 570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8" h="1358">
                <a:moveTo>
                  <a:pt x="1627" y="513"/>
                </a:moveTo>
                <a:cubicBezTo>
                  <a:pt x="1708" y="520"/>
                  <a:pt x="1768" y="593"/>
                  <a:pt x="1761" y="676"/>
                </a:cubicBezTo>
                <a:cubicBezTo>
                  <a:pt x="1753" y="760"/>
                  <a:pt x="1682" y="821"/>
                  <a:pt x="1600" y="814"/>
                </a:cubicBezTo>
                <a:cubicBezTo>
                  <a:pt x="1561" y="811"/>
                  <a:pt x="1527" y="792"/>
                  <a:pt x="1503" y="764"/>
                </a:cubicBezTo>
                <a:cubicBezTo>
                  <a:pt x="1487" y="746"/>
                  <a:pt x="1465" y="743"/>
                  <a:pt x="1444" y="755"/>
                </a:cubicBezTo>
                <a:cubicBezTo>
                  <a:pt x="1422" y="768"/>
                  <a:pt x="1410" y="792"/>
                  <a:pt x="1416" y="816"/>
                </a:cubicBezTo>
                <a:cubicBezTo>
                  <a:pt x="1426" y="860"/>
                  <a:pt x="1430" y="907"/>
                  <a:pt x="1426" y="955"/>
                </a:cubicBezTo>
                <a:cubicBezTo>
                  <a:pt x="1406" y="1186"/>
                  <a:pt x="1206" y="1358"/>
                  <a:pt x="980" y="1338"/>
                </a:cubicBezTo>
                <a:cubicBezTo>
                  <a:pt x="754" y="1318"/>
                  <a:pt x="588" y="1114"/>
                  <a:pt x="608" y="883"/>
                </a:cubicBezTo>
                <a:cubicBezTo>
                  <a:pt x="613" y="834"/>
                  <a:pt x="625" y="788"/>
                  <a:pt x="644" y="745"/>
                </a:cubicBezTo>
                <a:cubicBezTo>
                  <a:pt x="683" y="657"/>
                  <a:pt x="596" y="552"/>
                  <a:pt x="504" y="613"/>
                </a:cubicBezTo>
                <a:cubicBezTo>
                  <a:pt x="446" y="651"/>
                  <a:pt x="377" y="670"/>
                  <a:pt x="304" y="664"/>
                </a:cubicBezTo>
                <a:cubicBezTo>
                  <a:pt x="129" y="648"/>
                  <a:pt x="0" y="491"/>
                  <a:pt x="16" y="312"/>
                </a:cubicBezTo>
                <a:cubicBezTo>
                  <a:pt x="32" y="133"/>
                  <a:pt x="187" y="0"/>
                  <a:pt x="361" y="16"/>
                </a:cubicBezTo>
                <a:cubicBezTo>
                  <a:pt x="536" y="31"/>
                  <a:pt x="665" y="189"/>
                  <a:pt x="649" y="368"/>
                </a:cubicBezTo>
                <a:cubicBezTo>
                  <a:pt x="647" y="395"/>
                  <a:pt x="641" y="421"/>
                  <a:pt x="633" y="446"/>
                </a:cubicBezTo>
                <a:cubicBezTo>
                  <a:pt x="619" y="486"/>
                  <a:pt x="621" y="547"/>
                  <a:pt x="655" y="576"/>
                </a:cubicBezTo>
                <a:cubicBezTo>
                  <a:pt x="689" y="605"/>
                  <a:pt x="740" y="607"/>
                  <a:pt x="774" y="582"/>
                </a:cubicBezTo>
                <a:cubicBezTo>
                  <a:pt x="852" y="523"/>
                  <a:pt x="950" y="492"/>
                  <a:pt x="1054" y="501"/>
                </a:cubicBezTo>
                <a:cubicBezTo>
                  <a:pt x="1191" y="513"/>
                  <a:pt x="1306" y="592"/>
                  <a:pt x="1371" y="705"/>
                </a:cubicBezTo>
                <a:cubicBezTo>
                  <a:pt x="1385" y="729"/>
                  <a:pt x="1415" y="742"/>
                  <a:pt x="1441" y="725"/>
                </a:cubicBezTo>
                <a:cubicBezTo>
                  <a:pt x="1459" y="713"/>
                  <a:pt x="1467" y="695"/>
                  <a:pt x="1466" y="674"/>
                </a:cubicBezTo>
                <a:cubicBezTo>
                  <a:pt x="1465" y="666"/>
                  <a:pt x="1466" y="658"/>
                  <a:pt x="1466" y="650"/>
                </a:cubicBezTo>
                <a:cubicBezTo>
                  <a:pt x="1474" y="567"/>
                  <a:pt x="1546" y="505"/>
                  <a:pt x="1627" y="513"/>
                </a:cubicBezTo>
                <a:cubicBezTo>
                  <a:pt x="1627" y="513"/>
                  <a:pt x="1627" y="513"/>
                  <a:pt x="1627" y="513"/>
                </a:cubicBezTo>
                <a:close/>
                <a:moveTo>
                  <a:pt x="341" y="245"/>
                </a:moveTo>
                <a:cubicBezTo>
                  <a:pt x="290" y="241"/>
                  <a:pt x="245" y="279"/>
                  <a:pt x="240" y="331"/>
                </a:cubicBezTo>
                <a:cubicBezTo>
                  <a:pt x="236" y="384"/>
                  <a:pt x="273" y="430"/>
                  <a:pt x="324" y="434"/>
                </a:cubicBezTo>
                <a:cubicBezTo>
                  <a:pt x="375" y="439"/>
                  <a:pt x="421" y="400"/>
                  <a:pt x="425" y="348"/>
                </a:cubicBezTo>
                <a:cubicBezTo>
                  <a:pt x="430" y="296"/>
                  <a:pt x="392" y="250"/>
                  <a:pt x="341" y="245"/>
                </a:cubicBezTo>
                <a:cubicBezTo>
                  <a:pt x="341" y="245"/>
                  <a:pt x="341" y="245"/>
                  <a:pt x="341" y="245"/>
                </a:cubicBezTo>
                <a:close/>
                <a:moveTo>
                  <a:pt x="1028" y="797"/>
                </a:moveTo>
                <a:cubicBezTo>
                  <a:pt x="962" y="791"/>
                  <a:pt x="904" y="841"/>
                  <a:pt x="898" y="909"/>
                </a:cubicBezTo>
                <a:cubicBezTo>
                  <a:pt x="892" y="976"/>
                  <a:pt x="941" y="1035"/>
                  <a:pt x="1006" y="1041"/>
                </a:cubicBezTo>
                <a:cubicBezTo>
                  <a:pt x="1072" y="1047"/>
                  <a:pt x="1131" y="997"/>
                  <a:pt x="1136" y="930"/>
                </a:cubicBezTo>
                <a:cubicBezTo>
                  <a:pt x="1142" y="862"/>
                  <a:pt x="1094" y="803"/>
                  <a:pt x="1028" y="797"/>
                </a:cubicBezTo>
                <a:cubicBezTo>
                  <a:pt x="1028" y="797"/>
                  <a:pt x="1028" y="797"/>
                  <a:pt x="1028" y="797"/>
                </a:cubicBezTo>
                <a:close/>
                <a:moveTo>
                  <a:pt x="1617" y="619"/>
                </a:moveTo>
                <a:cubicBezTo>
                  <a:pt x="1594" y="617"/>
                  <a:pt x="1573" y="635"/>
                  <a:pt x="1571" y="660"/>
                </a:cubicBezTo>
                <a:cubicBezTo>
                  <a:pt x="1568" y="684"/>
                  <a:pt x="1586" y="705"/>
                  <a:pt x="1610" y="707"/>
                </a:cubicBezTo>
                <a:cubicBezTo>
                  <a:pt x="1633" y="710"/>
                  <a:pt x="1654" y="692"/>
                  <a:pt x="1657" y="667"/>
                </a:cubicBezTo>
                <a:cubicBezTo>
                  <a:pt x="1659" y="643"/>
                  <a:pt x="1641" y="622"/>
                  <a:pt x="1617" y="619"/>
                </a:cubicBezTo>
                <a:cubicBezTo>
                  <a:pt x="1617" y="619"/>
                  <a:pt x="1617" y="619"/>
                  <a:pt x="1617" y="619"/>
                </a:cubicBezTo>
                <a:close/>
                <a:moveTo>
                  <a:pt x="350" y="139"/>
                </a:moveTo>
                <a:cubicBezTo>
                  <a:pt x="242" y="130"/>
                  <a:pt x="147" y="212"/>
                  <a:pt x="137" y="322"/>
                </a:cubicBezTo>
                <a:cubicBezTo>
                  <a:pt x="127" y="433"/>
                  <a:pt x="207" y="530"/>
                  <a:pt x="315" y="540"/>
                </a:cubicBezTo>
                <a:cubicBezTo>
                  <a:pt x="423" y="549"/>
                  <a:pt x="519" y="467"/>
                  <a:pt x="528" y="357"/>
                </a:cubicBezTo>
                <a:cubicBezTo>
                  <a:pt x="538" y="246"/>
                  <a:pt x="458" y="14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lose/>
                <a:moveTo>
                  <a:pt x="1040" y="661"/>
                </a:moveTo>
                <a:cubicBezTo>
                  <a:pt x="900" y="648"/>
                  <a:pt x="777" y="754"/>
                  <a:pt x="764" y="897"/>
                </a:cubicBezTo>
                <a:cubicBezTo>
                  <a:pt x="752" y="1040"/>
                  <a:pt x="855" y="1166"/>
                  <a:pt x="994" y="1178"/>
                </a:cubicBezTo>
                <a:cubicBezTo>
                  <a:pt x="1134" y="1190"/>
                  <a:pt x="1257" y="1084"/>
                  <a:pt x="1270" y="941"/>
                </a:cubicBezTo>
                <a:cubicBezTo>
                  <a:pt x="1282" y="799"/>
                  <a:pt x="1180" y="673"/>
                  <a:pt x="1040" y="661"/>
                </a:cubicBezTo>
                <a:cubicBezTo>
                  <a:pt x="1040" y="661"/>
                  <a:pt x="1040" y="661"/>
                  <a:pt x="1040" y="661"/>
                </a:cubicBezTo>
                <a:close/>
                <a:moveTo>
                  <a:pt x="1622" y="570"/>
                </a:moveTo>
                <a:cubicBezTo>
                  <a:pt x="1571" y="566"/>
                  <a:pt x="1527" y="604"/>
                  <a:pt x="1523" y="655"/>
                </a:cubicBezTo>
                <a:cubicBezTo>
                  <a:pt x="1518" y="707"/>
                  <a:pt x="1555" y="752"/>
                  <a:pt x="1605" y="757"/>
                </a:cubicBezTo>
                <a:cubicBezTo>
                  <a:pt x="1656" y="761"/>
                  <a:pt x="1700" y="723"/>
                  <a:pt x="1705" y="671"/>
                </a:cubicBezTo>
                <a:cubicBezTo>
                  <a:pt x="1709" y="620"/>
                  <a:pt x="1672" y="575"/>
                  <a:pt x="1622" y="5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4" name="Group 13"/>
          <p:cNvGrpSpPr/>
          <p:nvPr/>
        </p:nvGrpSpPr>
        <p:grpSpPr>
          <a:xfrm>
            <a:off x="1465066" y="11159915"/>
            <a:ext cx="21380847" cy="1406042"/>
            <a:chOff x="1154080" y="11161036"/>
            <a:chExt cx="21386415" cy="140640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80" y="11161036"/>
              <a:ext cx="6389719" cy="1194218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2405" y="11212629"/>
              <a:ext cx="5828090" cy="1354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AutoShape 8" descr="Image result for SAP logo"/>
          <p:cNvSpPr>
            <a:spLocks noChangeAspect="1" noChangeArrowheads="1"/>
          </p:cNvSpPr>
          <p:nvPr/>
        </p:nvSpPr>
        <p:spPr bwMode="auto">
          <a:xfrm>
            <a:off x="311069" y="-287064"/>
            <a:ext cx="609441" cy="6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N" sz="7198"/>
          </a:p>
        </p:txBody>
      </p:sp>
      <p:sp>
        <p:nvSpPr>
          <p:cNvPr id="3" name="AutoShape 10" descr="Image result for SAP logo"/>
          <p:cNvSpPr>
            <a:spLocks noChangeAspect="1" noChangeArrowheads="1"/>
          </p:cNvSpPr>
          <p:nvPr/>
        </p:nvSpPr>
        <p:spPr bwMode="auto">
          <a:xfrm>
            <a:off x="615790" y="17657"/>
            <a:ext cx="609441" cy="6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N" sz="7198"/>
          </a:p>
        </p:txBody>
      </p:sp>
      <p:sp>
        <p:nvSpPr>
          <p:cNvPr id="4" name="AutoShape 12" descr="Image result for SAP logo"/>
          <p:cNvSpPr>
            <a:spLocks noChangeAspect="1" noChangeArrowheads="1"/>
          </p:cNvSpPr>
          <p:nvPr/>
        </p:nvSpPr>
        <p:spPr bwMode="auto">
          <a:xfrm>
            <a:off x="1486825" y="322378"/>
            <a:ext cx="609441" cy="6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N" sz="7198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5DCCDD-911B-4E97-846C-47904E10C95A}"/>
              </a:ext>
            </a:extLst>
          </p:cNvPr>
          <p:cNvGrpSpPr/>
          <p:nvPr/>
        </p:nvGrpSpPr>
        <p:grpSpPr>
          <a:xfrm>
            <a:off x="20359107" y="322378"/>
            <a:ext cx="3707474" cy="1486663"/>
            <a:chOff x="528630" y="415683"/>
            <a:chExt cx="3707474" cy="1486663"/>
          </a:xfrm>
        </p:grpSpPr>
        <p:pic>
          <p:nvPicPr>
            <p:cNvPr id="1026" name="Picture 2" descr="Image result for JLL logo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338" y="1203524"/>
              <a:ext cx="1508597" cy="65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aws logo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336" y="1249414"/>
              <a:ext cx="944977" cy="65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utoShape 14" descr="Image result for SAP logo"/>
            <p:cNvSpPr>
              <a:spLocks noChangeAspect="1" noChangeArrowheads="1"/>
            </p:cNvSpPr>
            <p:nvPr/>
          </p:nvSpPr>
          <p:spPr bwMode="auto">
            <a:xfrm>
              <a:off x="528630" y="415683"/>
              <a:ext cx="3707474" cy="1127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IN" sz="3200" dirty="0"/>
                <a:t>In partnership with </a:t>
              </a:r>
            </a:p>
          </p:txBody>
        </p:sp>
      </p:grpSp>
      <p:sp>
        <p:nvSpPr>
          <p:cNvPr id="6" name="AutoShape 16" descr="Image result for SAP logo"/>
          <p:cNvSpPr>
            <a:spLocks noChangeAspect="1" noChangeArrowheads="1"/>
          </p:cNvSpPr>
          <p:nvPr/>
        </p:nvSpPr>
        <p:spPr bwMode="auto">
          <a:xfrm>
            <a:off x="1225231" y="627098"/>
            <a:ext cx="609441" cy="6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IN" sz="7198"/>
          </a:p>
        </p:txBody>
      </p:sp>
    </p:spTree>
    <p:extLst>
      <p:ext uri="{BB962C8B-B14F-4D97-AF65-F5344CB8AC3E}">
        <p14:creationId xmlns:p14="http://schemas.microsoft.com/office/powerpoint/2010/main" val="183818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455574" y="856419"/>
            <a:ext cx="6714280" cy="937881"/>
            <a:chOff x="1557709" y="854074"/>
            <a:chExt cx="6716903" cy="938247"/>
          </a:xfrm>
        </p:grpSpPr>
        <p:sp>
          <p:nvSpPr>
            <p:cNvPr id="106" name="TextBox 105"/>
            <p:cNvSpPr txBox="1"/>
            <p:nvPr/>
          </p:nvSpPr>
          <p:spPr>
            <a:xfrm>
              <a:off x="1557709" y="1084755"/>
              <a:ext cx="6716903" cy="707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7703"/>
              <a:r>
                <a:rPr lang="en-US" sz="3998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ontserrat" panose="020B0604020202020204" charset="0"/>
                  <a:cs typeface="Calibri" pitchFamily="34" charset="0"/>
                </a:rPr>
                <a:t>Ecolibrium through the years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57709" y="854074"/>
              <a:ext cx="1857004" cy="1333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7703"/>
              <a:endParaRPr lang="en-US" sz="3998">
                <a:solidFill>
                  <a:srgbClr val="FFFFFF"/>
                </a:solidFill>
                <a:latin typeface="Montserrat" panose="020B0604020202020204" charset="0"/>
              </a:endParaRPr>
            </a:p>
          </p:txBody>
        </p:sp>
      </p:grpSp>
      <p:sp>
        <p:nvSpPr>
          <p:cNvPr id="76" name="AutoShape 4"/>
          <p:cNvSpPr>
            <a:spLocks noChangeAspect="1" noChangeArrowheads="1" noTextEdit="1"/>
          </p:cNvSpPr>
          <p:nvPr/>
        </p:nvSpPr>
        <p:spPr bwMode="auto">
          <a:xfrm>
            <a:off x="3895216" y="2103331"/>
            <a:ext cx="11527096" cy="882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77" name="Freeform 6"/>
          <p:cNvSpPr>
            <a:spLocks/>
          </p:cNvSpPr>
          <p:nvPr/>
        </p:nvSpPr>
        <p:spPr bwMode="auto">
          <a:xfrm>
            <a:off x="4341129" y="3152260"/>
            <a:ext cx="10594011" cy="6788672"/>
          </a:xfrm>
          <a:custGeom>
            <a:avLst/>
            <a:gdLst>
              <a:gd name="T0" fmla="*/ 2778 w 2826"/>
              <a:gd name="T1" fmla="*/ 1811 h 1811"/>
              <a:gd name="T2" fmla="*/ 477 w 2826"/>
              <a:gd name="T3" fmla="*/ 1811 h 1811"/>
              <a:gd name="T4" fmla="*/ 0 w 2826"/>
              <a:gd name="T5" fmla="*/ 1334 h 1811"/>
              <a:gd name="T6" fmla="*/ 477 w 2826"/>
              <a:gd name="T7" fmla="*/ 857 h 1811"/>
              <a:gd name="T8" fmla="*/ 2349 w 2826"/>
              <a:gd name="T9" fmla="*/ 857 h 1811"/>
              <a:gd name="T10" fmla="*/ 2729 w 2826"/>
              <a:gd name="T11" fmla="*/ 477 h 1811"/>
              <a:gd name="T12" fmla="*/ 2349 w 2826"/>
              <a:gd name="T13" fmla="*/ 97 h 1811"/>
              <a:gd name="T14" fmla="*/ 49 w 2826"/>
              <a:gd name="T15" fmla="*/ 97 h 1811"/>
              <a:gd name="T16" fmla="*/ 49 w 2826"/>
              <a:gd name="T17" fmla="*/ 0 h 1811"/>
              <a:gd name="T18" fmla="*/ 2349 w 2826"/>
              <a:gd name="T19" fmla="*/ 0 h 1811"/>
              <a:gd name="T20" fmla="*/ 2826 w 2826"/>
              <a:gd name="T21" fmla="*/ 477 h 1811"/>
              <a:gd name="T22" fmla="*/ 2349 w 2826"/>
              <a:gd name="T23" fmla="*/ 954 h 1811"/>
              <a:gd name="T24" fmla="*/ 477 w 2826"/>
              <a:gd name="T25" fmla="*/ 954 h 1811"/>
              <a:gd name="T26" fmla="*/ 97 w 2826"/>
              <a:gd name="T27" fmla="*/ 1334 h 1811"/>
              <a:gd name="T28" fmla="*/ 477 w 2826"/>
              <a:gd name="T29" fmla="*/ 1714 h 1811"/>
              <a:gd name="T30" fmla="*/ 2778 w 2826"/>
              <a:gd name="T31" fmla="*/ 1714 h 1811"/>
              <a:gd name="T32" fmla="*/ 2778 w 2826"/>
              <a:gd name="T33" fmla="*/ 1811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26" h="1811">
                <a:moveTo>
                  <a:pt x="2778" y="1811"/>
                </a:moveTo>
                <a:cubicBezTo>
                  <a:pt x="477" y="1811"/>
                  <a:pt x="477" y="1811"/>
                  <a:pt x="477" y="1811"/>
                </a:cubicBezTo>
                <a:cubicBezTo>
                  <a:pt x="214" y="1811"/>
                  <a:pt x="0" y="1597"/>
                  <a:pt x="0" y="1334"/>
                </a:cubicBezTo>
                <a:cubicBezTo>
                  <a:pt x="0" y="1071"/>
                  <a:pt x="214" y="857"/>
                  <a:pt x="477" y="857"/>
                </a:cubicBezTo>
                <a:cubicBezTo>
                  <a:pt x="2349" y="857"/>
                  <a:pt x="2349" y="857"/>
                  <a:pt x="2349" y="857"/>
                </a:cubicBezTo>
                <a:cubicBezTo>
                  <a:pt x="2559" y="857"/>
                  <a:pt x="2729" y="686"/>
                  <a:pt x="2729" y="477"/>
                </a:cubicBezTo>
                <a:cubicBezTo>
                  <a:pt x="2729" y="267"/>
                  <a:pt x="2559" y="97"/>
                  <a:pt x="2349" y="97"/>
                </a:cubicBezTo>
                <a:cubicBezTo>
                  <a:pt x="49" y="97"/>
                  <a:pt x="49" y="97"/>
                  <a:pt x="49" y="97"/>
                </a:cubicBezTo>
                <a:cubicBezTo>
                  <a:pt x="49" y="0"/>
                  <a:pt x="49" y="0"/>
                  <a:pt x="49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612" y="0"/>
                  <a:pt x="2826" y="214"/>
                  <a:pt x="2826" y="477"/>
                </a:cubicBezTo>
                <a:cubicBezTo>
                  <a:pt x="2826" y="740"/>
                  <a:pt x="2612" y="954"/>
                  <a:pt x="2349" y="954"/>
                </a:cubicBezTo>
                <a:cubicBezTo>
                  <a:pt x="477" y="954"/>
                  <a:pt x="477" y="954"/>
                  <a:pt x="477" y="954"/>
                </a:cubicBezTo>
                <a:cubicBezTo>
                  <a:pt x="268" y="954"/>
                  <a:pt x="97" y="1124"/>
                  <a:pt x="97" y="1334"/>
                </a:cubicBezTo>
                <a:cubicBezTo>
                  <a:pt x="97" y="1543"/>
                  <a:pt x="268" y="1714"/>
                  <a:pt x="477" y="1714"/>
                </a:cubicBezTo>
                <a:cubicBezTo>
                  <a:pt x="2778" y="1714"/>
                  <a:pt x="2778" y="1714"/>
                  <a:pt x="2778" y="1714"/>
                </a:cubicBezTo>
                <a:cubicBezTo>
                  <a:pt x="2778" y="1811"/>
                  <a:pt x="2778" y="1811"/>
                  <a:pt x="2778" y="1811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10818774" y="6365691"/>
            <a:ext cx="2283521" cy="36339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10818774" y="6365691"/>
            <a:ext cx="2283521" cy="3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8540014" y="6365691"/>
            <a:ext cx="2278760" cy="36339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8540014" y="6365691"/>
            <a:ext cx="2278760" cy="3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6256493" y="6365691"/>
            <a:ext cx="2283521" cy="363396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98" name="Rectangle 12"/>
          <p:cNvSpPr>
            <a:spLocks noChangeArrowheads="1"/>
          </p:cNvSpPr>
          <p:nvPr/>
        </p:nvSpPr>
        <p:spPr bwMode="auto">
          <a:xfrm>
            <a:off x="6256493" y="6365691"/>
            <a:ext cx="2283521" cy="3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8162099" y="3152260"/>
            <a:ext cx="4940196" cy="3649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10818774" y="3152260"/>
            <a:ext cx="2283521" cy="3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5888879" y="3152260"/>
            <a:ext cx="4929895" cy="3649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8540014" y="3152260"/>
            <a:ext cx="2278760" cy="3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3266811" y="3152260"/>
            <a:ext cx="5273203" cy="3649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04" name="Rectangle 24"/>
          <p:cNvSpPr>
            <a:spLocks noChangeArrowheads="1"/>
          </p:cNvSpPr>
          <p:nvPr/>
        </p:nvSpPr>
        <p:spPr bwMode="auto">
          <a:xfrm>
            <a:off x="6102566" y="3152260"/>
            <a:ext cx="2437448" cy="3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08" name="Oval 25"/>
          <p:cNvSpPr>
            <a:spLocks noChangeArrowheads="1"/>
          </p:cNvSpPr>
          <p:nvPr/>
        </p:nvSpPr>
        <p:spPr bwMode="auto">
          <a:xfrm>
            <a:off x="908708" y="2100158"/>
            <a:ext cx="2358104" cy="2353343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09" name="Oval 26"/>
          <p:cNvSpPr>
            <a:spLocks noChangeArrowheads="1"/>
          </p:cNvSpPr>
          <p:nvPr/>
        </p:nvSpPr>
        <p:spPr bwMode="auto">
          <a:xfrm>
            <a:off x="1172130" y="2358820"/>
            <a:ext cx="1832847" cy="183284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0" name="Oval 28"/>
          <p:cNvSpPr>
            <a:spLocks noChangeArrowheads="1"/>
          </p:cNvSpPr>
          <p:nvPr/>
        </p:nvSpPr>
        <p:spPr bwMode="auto">
          <a:xfrm>
            <a:off x="13326044" y="8836464"/>
            <a:ext cx="1834433" cy="183284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1" name="Oval 31"/>
          <p:cNvSpPr>
            <a:spLocks noChangeArrowheads="1"/>
          </p:cNvSpPr>
          <p:nvPr/>
        </p:nvSpPr>
        <p:spPr bwMode="auto">
          <a:xfrm>
            <a:off x="5678618" y="3228429"/>
            <a:ext cx="209468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>
            <a:off x="8629673" y="3228429"/>
            <a:ext cx="206294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3" name="Oval 37"/>
          <p:cNvSpPr>
            <a:spLocks noChangeArrowheads="1"/>
          </p:cNvSpPr>
          <p:nvPr/>
        </p:nvSpPr>
        <p:spPr bwMode="auto">
          <a:xfrm>
            <a:off x="12929324" y="3228429"/>
            <a:ext cx="209468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4" name="Freeform 38"/>
          <p:cNvSpPr>
            <a:spLocks/>
          </p:cNvSpPr>
          <p:nvPr/>
        </p:nvSpPr>
        <p:spPr bwMode="auto">
          <a:xfrm>
            <a:off x="13072143" y="6362517"/>
            <a:ext cx="63475" cy="3174"/>
          </a:xfrm>
          <a:custGeom>
            <a:avLst/>
            <a:gdLst>
              <a:gd name="T0" fmla="*/ 8 w 17"/>
              <a:gd name="T1" fmla="*/ 0 h 1"/>
              <a:gd name="T2" fmla="*/ 0 w 17"/>
              <a:gd name="T3" fmla="*/ 1 h 1"/>
              <a:gd name="T4" fmla="*/ 8 w 17"/>
              <a:gd name="T5" fmla="*/ 1 h 1"/>
              <a:gd name="T6" fmla="*/ 17 w 17"/>
              <a:gd name="T7" fmla="*/ 1 h 1"/>
              <a:gd name="T8" fmla="*/ 8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8" y="0"/>
                </a:moveTo>
                <a:cubicBezTo>
                  <a:pt x="6" y="0"/>
                  <a:pt x="3" y="0"/>
                  <a:pt x="0" y="1"/>
                </a:cubicBezTo>
                <a:cubicBezTo>
                  <a:pt x="8" y="1"/>
                  <a:pt x="8" y="1"/>
                  <a:pt x="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0"/>
                  <a:pt x="11" y="0"/>
                  <a:pt x="8" y="0"/>
                </a:cubicBezTo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5" name="Freeform 39"/>
          <p:cNvSpPr>
            <a:spLocks/>
          </p:cNvSpPr>
          <p:nvPr/>
        </p:nvSpPr>
        <p:spPr bwMode="auto">
          <a:xfrm>
            <a:off x="13102293" y="6365691"/>
            <a:ext cx="182492" cy="360222"/>
          </a:xfrm>
          <a:custGeom>
            <a:avLst/>
            <a:gdLst>
              <a:gd name="T0" fmla="*/ 9 w 49"/>
              <a:gd name="T1" fmla="*/ 0 h 96"/>
              <a:gd name="T2" fmla="*/ 0 w 49"/>
              <a:gd name="T3" fmla="*/ 0 h 96"/>
              <a:gd name="T4" fmla="*/ 0 w 49"/>
              <a:gd name="T5" fmla="*/ 96 h 96"/>
              <a:gd name="T6" fmla="*/ 0 w 49"/>
              <a:gd name="T7" fmla="*/ 96 h 96"/>
              <a:gd name="T8" fmla="*/ 49 w 49"/>
              <a:gd name="T9" fmla="*/ 48 h 96"/>
              <a:gd name="T10" fmla="*/ 9 w 49"/>
              <a:gd name="T1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96">
                <a:moveTo>
                  <a:pt x="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27" y="96"/>
                  <a:pt x="49" y="74"/>
                  <a:pt x="49" y="48"/>
                </a:cubicBezTo>
                <a:cubicBezTo>
                  <a:pt x="49" y="24"/>
                  <a:pt x="31" y="4"/>
                  <a:pt x="9" y="0"/>
                </a:cubicBezTo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6" name="Freeform 40"/>
          <p:cNvSpPr>
            <a:spLocks/>
          </p:cNvSpPr>
          <p:nvPr/>
        </p:nvSpPr>
        <p:spPr bwMode="auto">
          <a:xfrm>
            <a:off x="12921389" y="6365691"/>
            <a:ext cx="180904" cy="360222"/>
          </a:xfrm>
          <a:custGeom>
            <a:avLst/>
            <a:gdLst>
              <a:gd name="T0" fmla="*/ 48 w 48"/>
              <a:gd name="T1" fmla="*/ 0 h 96"/>
              <a:gd name="T2" fmla="*/ 40 w 48"/>
              <a:gd name="T3" fmla="*/ 0 h 96"/>
              <a:gd name="T4" fmla="*/ 0 w 48"/>
              <a:gd name="T5" fmla="*/ 48 h 96"/>
              <a:gd name="T6" fmla="*/ 48 w 48"/>
              <a:gd name="T7" fmla="*/ 96 h 96"/>
              <a:gd name="T8" fmla="*/ 48 w 48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48" y="0"/>
                </a:moveTo>
                <a:cubicBezTo>
                  <a:pt x="40" y="0"/>
                  <a:pt x="40" y="0"/>
                  <a:pt x="40" y="0"/>
                </a:cubicBezTo>
                <a:cubicBezTo>
                  <a:pt x="17" y="4"/>
                  <a:pt x="0" y="24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rgbClr val="3045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7" name="Oval 41"/>
          <p:cNvSpPr>
            <a:spLocks noChangeArrowheads="1"/>
          </p:cNvSpPr>
          <p:nvPr/>
        </p:nvSpPr>
        <p:spPr bwMode="auto">
          <a:xfrm>
            <a:off x="12997559" y="6440275"/>
            <a:ext cx="209468" cy="209468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18" name="Freeform 42"/>
          <p:cNvSpPr>
            <a:spLocks/>
          </p:cNvSpPr>
          <p:nvPr/>
        </p:nvSpPr>
        <p:spPr bwMode="auto">
          <a:xfrm>
            <a:off x="8540014" y="6365691"/>
            <a:ext cx="179318" cy="363396"/>
          </a:xfrm>
          <a:custGeom>
            <a:avLst/>
            <a:gdLst>
              <a:gd name="T0" fmla="*/ 0 w 48"/>
              <a:gd name="T1" fmla="*/ 0 h 97"/>
              <a:gd name="T2" fmla="*/ 0 w 48"/>
              <a:gd name="T3" fmla="*/ 0 h 97"/>
              <a:gd name="T4" fmla="*/ 0 w 48"/>
              <a:gd name="T5" fmla="*/ 97 h 97"/>
              <a:gd name="T6" fmla="*/ 0 w 48"/>
              <a:gd name="T7" fmla="*/ 97 h 97"/>
              <a:gd name="T8" fmla="*/ 48 w 48"/>
              <a:gd name="T9" fmla="*/ 48 h 97"/>
              <a:gd name="T10" fmla="*/ 0 w 48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9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6" y="97"/>
                  <a:pt x="48" y="75"/>
                  <a:pt x="48" y="48"/>
                </a:cubicBezTo>
                <a:cubicBezTo>
                  <a:pt x="48" y="22"/>
                  <a:pt x="26" y="0"/>
                  <a:pt x="0" y="0"/>
                </a:cubicBezTo>
              </a:path>
            </a:pathLst>
          </a:custGeom>
          <a:solidFill>
            <a:srgbClr val="A241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19" name="Freeform 43"/>
          <p:cNvSpPr>
            <a:spLocks/>
          </p:cNvSpPr>
          <p:nvPr/>
        </p:nvSpPr>
        <p:spPr bwMode="auto">
          <a:xfrm>
            <a:off x="8355936" y="6365691"/>
            <a:ext cx="184078" cy="363396"/>
          </a:xfrm>
          <a:custGeom>
            <a:avLst/>
            <a:gdLst>
              <a:gd name="T0" fmla="*/ 49 w 49"/>
              <a:gd name="T1" fmla="*/ 0 h 97"/>
              <a:gd name="T2" fmla="*/ 49 w 49"/>
              <a:gd name="T3" fmla="*/ 0 h 97"/>
              <a:gd name="T4" fmla="*/ 0 w 49"/>
              <a:gd name="T5" fmla="*/ 48 h 97"/>
              <a:gd name="T6" fmla="*/ 49 w 49"/>
              <a:gd name="T7" fmla="*/ 97 h 97"/>
              <a:gd name="T8" fmla="*/ 49 w 49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97">
                <a:moveTo>
                  <a:pt x="49" y="0"/>
                </a:move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75"/>
                  <a:pt x="22" y="97"/>
                  <a:pt x="49" y="97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20" name="Oval 44"/>
          <p:cNvSpPr>
            <a:spLocks noChangeArrowheads="1"/>
          </p:cNvSpPr>
          <p:nvPr/>
        </p:nvSpPr>
        <p:spPr bwMode="auto">
          <a:xfrm>
            <a:off x="8435280" y="6440275"/>
            <a:ext cx="209468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21" name="Freeform 45"/>
          <p:cNvSpPr>
            <a:spLocks/>
          </p:cNvSpPr>
          <p:nvPr/>
        </p:nvSpPr>
        <p:spPr bwMode="auto">
          <a:xfrm>
            <a:off x="6072415" y="6365691"/>
            <a:ext cx="184078" cy="363396"/>
          </a:xfrm>
          <a:custGeom>
            <a:avLst/>
            <a:gdLst>
              <a:gd name="T0" fmla="*/ 49 w 49"/>
              <a:gd name="T1" fmla="*/ 0 h 97"/>
              <a:gd name="T2" fmla="*/ 49 w 49"/>
              <a:gd name="T3" fmla="*/ 0 h 97"/>
              <a:gd name="T4" fmla="*/ 0 w 49"/>
              <a:gd name="T5" fmla="*/ 48 h 97"/>
              <a:gd name="T6" fmla="*/ 49 w 49"/>
              <a:gd name="T7" fmla="*/ 97 h 97"/>
              <a:gd name="T8" fmla="*/ 49 w 49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97">
                <a:moveTo>
                  <a:pt x="49" y="0"/>
                </a:move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75"/>
                  <a:pt x="22" y="97"/>
                  <a:pt x="49" y="97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22" name="Freeform 46"/>
          <p:cNvSpPr>
            <a:spLocks/>
          </p:cNvSpPr>
          <p:nvPr/>
        </p:nvSpPr>
        <p:spPr bwMode="auto">
          <a:xfrm>
            <a:off x="6256494" y="6365691"/>
            <a:ext cx="180904" cy="363396"/>
          </a:xfrm>
          <a:custGeom>
            <a:avLst/>
            <a:gdLst>
              <a:gd name="T0" fmla="*/ 0 w 48"/>
              <a:gd name="T1" fmla="*/ 0 h 97"/>
              <a:gd name="T2" fmla="*/ 0 w 48"/>
              <a:gd name="T3" fmla="*/ 0 h 97"/>
              <a:gd name="T4" fmla="*/ 0 w 48"/>
              <a:gd name="T5" fmla="*/ 97 h 97"/>
              <a:gd name="T6" fmla="*/ 0 w 48"/>
              <a:gd name="T7" fmla="*/ 97 h 97"/>
              <a:gd name="T8" fmla="*/ 48 w 48"/>
              <a:gd name="T9" fmla="*/ 48 h 97"/>
              <a:gd name="T10" fmla="*/ 0 w 48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9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6" y="97"/>
                  <a:pt x="48" y="75"/>
                  <a:pt x="48" y="48"/>
                </a:cubicBezTo>
                <a:cubicBezTo>
                  <a:pt x="48" y="22"/>
                  <a:pt x="26" y="0"/>
                  <a:pt x="0" y="0"/>
                </a:cubicBezTo>
              </a:path>
            </a:pathLst>
          </a:custGeom>
          <a:solidFill>
            <a:srgbClr val="86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23" name="Oval 47"/>
          <p:cNvSpPr>
            <a:spLocks noChangeArrowheads="1"/>
          </p:cNvSpPr>
          <p:nvPr/>
        </p:nvSpPr>
        <p:spPr bwMode="auto">
          <a:xfrm>
            <a:off x="6151759" y="6440275"/>
            <a:ext cx="209468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24" name="Freeform 52"/>
          <p:cNvSpPr>
            <a:spLocks/>
          </p:cNvSpPr>
          <p:nvPr/>
        </p:nvSpPr>
        <p:spPr bwMode="auto">
          <a:xfrm>
            <a:off x="10818773" y="6365691"/>
            <a:ext cx="184078" cy="363396"/>
          </a:xfrm>
          <a:custGeom>
            <a:avLst/>
            <a:gdLst>
              <a:gd name="T0" fmla="*/ 0 w 49"/>
              <a:gd name="T1" fmla="*/ 0 h 97"/>
              <a:gd name="T2" fmla="*/ 0 w 49"/>
              <a:gd name="T3" fmla="*/ 0 h 97"/>
              <a:gd name="T4" fmla="*/ 0 w 49"/>
              <a:gd name="T5" fmla="*/ 97 h 97"/>
              <a:gd name="T6" fmla="*/ 0 w 49"/>
              <a:gd name="T7" fmla="*/ 97 h 97"/>
              <a:gd name="T8" fmla="*/ 49 w 49"/>
              <a:gd name="T9" fmla="*/ 48 h 97"/>
              <a:gd name="T10" fmla="*/ 0 w 49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9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27" y="97"/>
                  <a:pt x="49" y="75"/>
                  <a:pt x="49" y="48"/>
                </a:cubicBezTo>
                <a:cubicBezTo>
                  <a:pt x="49" y="22"/>
                  <a:pt x="27" y="0"/>
                  <a:pt x="0" y="0"/>
                </a:cubicBezTo>
              </a:path>
            </a:pathLst>
          </a:custGeom>
          <a:solidFill>
            <a:srgbClr val="3045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25" name="Freeform 53"/>
          <p:cNvSpPr>
            <a:spLocks/>
          </p:cNvSpPr>
          <p:nvPr/>
        </p:nvSpPr>
        <p:spPr bwMode="auto">
          <a:xfrm>
            <a:off x="10639455" y="6365691"/>
            <a:ext cx="179318" cy="363396"/>
          </a:xfrm>
          <a:custGeom>
            <a:avLst/>
            <a:gdLst>
              <a:gd name="T0" fmla="*/ 48 w 48"/>
              <a:gd name="T1" fmla="*/ 0 h 97"/>
              <a:gd name="T2" fmla="*/ 48 w 48"/>
              <a:gd name="T3" fmla="*/ 0 h 97"/>
              <a:gd name="T4" fmla="*/ 0 w 48"/>
              <a:gd name="T5" fmla="*/ 48 h 97"/>
              <a:gd name="T6" fmla="*/ 48 w 48"/>
              <a:gd name="T7" fmla="*/ 97 h 97"/>
              <a:gd name="T8" fmla="*/ 48 w 48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7"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2"/>
                  <a:pt x="0" y="48"/>
                </a:cubicBezTo>
                <a:cubicBezTo>
                  <a:pt x="0" y="75"/>
                  <a:pt x="22" y="97"/>
                  <a:pt x="48" y="97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26" name="Oval 54"/>
          <p:cNvSpPr>
            <a:spLocks noChangeArrowheads="1"/>
          </p:cNvSpPr>
          <p:nvPr/>
        </p:nvSpPr>
        <p:spPr bwMode="auto">
          <a:xfrm>
            <a:off x="10717214" y="6440275"/>
            <a:ext cx="206294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27" name="object 11"/>
          <p:cNvSpPr txBox="1"/>
          <p:nvPr/>
        </p:nvSpPr>
        <p:spPr>
          <a:xfrm>
            <a:off x="3196990" y="2314332"/>
            <a:ext cx="3059504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25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June </a:t>
            </a:r>
            <a:r>
              <a:rPr sz="2399" b="1" spc="-103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2010-May</a:t>
            </a:r>
            <a:r>
              <a:rPr sz="2399" b="1" spc="-15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2011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29" name="Rectangle 19"/>
          <p:cNvSpPr>
            <a:spLocks noChangeArrowheads="1"/>
          </p:cNvSpPr>
          <p:nvPr/>
        </p:nvSpPr>
        <p:spPr bwMode="auto">
          <a:xfrm flipH="1">
            <a:off x="5910351" y="9628316"/>
            <a:ext cx="4940196" cy="3649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30" name="Rectangle 20"/>
          <p:cNvSpPr>
            <a:spLocks noChangeArrowheads="1"/>
          </p:cNvSpPr>
          <p:nvPr/>
        </p:nvSpPr>
        <p:spPr bwMode="auto">
          <a:xfrm flipH="1">
            <a:off x="5910353" y="9628316"/>
            <a:ext cx="2283521" cy="3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31" name="Rectangle 21"/>
          <p:cNvSpPr>
            <a:spLocks noChangeArrowheads="1"/>
          </p:cNvSpPr>
          <p:nvPr/>
        </p:nvSpPr>
        <p:spPr bwMode="auto">
          <a:xfrm flipH="1">
            <a:off x="8193873" y="9628316"/>
            <a:ext cx="4929895" cy="3649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32" name="Rectangle 22"/>
          <p:cNvSpPr>
            <a:spLocks noChangeArrowheads="1"/>
          </p:cNvSpPr>
          <p:nvPr/>
        </p:nvSpPr>
        <p:spPr bwMode="auto">
          <a:xfrm flipH="1">
            <a:off x="8193873" y="9628316"/>
            <a:ext cx="2278760" cy="3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33" name="Rectangle 23"/>
          <p:cNvSpPr>
            <a:spLocks noChangeArrowheads="1"/>
          </p:cNvSpPr>
          <p:nvPr/>
        </p:nvSpPr>
        <p:spPr bwMode="auto">
          <a:xfrm flipH="1">
            <a:off x="10472632" y="9628316"/>
            <a:ext cx="5535037" cy="36498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34" name="Rectangle 24"/>
          <p:cNvSpPr>
            <a:spLocks noChangeArrowheads="1"/>
          </p:cNvSpPr>
          <p:nvPr/>
        </p:nvSpPr>
        <p:spPr bwMode="auto">
          <a:xfrm flipH="1">
            <a:off x="10472632" y="9628316"/>
            <a:ext cx="2437448" cy="3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35" name="Oval 25"/>
          <p:cNvSpPr>
            <a:spLocks noChangeArrowheads="1"/>
          </p:cNvSpPr>
          <p:nvPr/>
        </p:nvSpPr>
        <p:spPr bwMode="auto">
          <a:xfrm flipH="1">
            <a:off x="15745835" y="8576215"/>
            <a:ext cx="2358104" cy="2353343"/>
          </a:xfrm>
          <a:prstGeom prst="ellipse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7703"/>
            <a:endParaRPr lang="en-US" sz="1050">
              <a:solidFill>
                <a:srgbClr val="FFFFFF"/>
              </a:solidFill>
              <a:latin typeface="Montserrat" panose="020B0604020202020204" charset="0"/>
            </a:endParaRPr>
          </a:p>
        </p:txBody>
      </p:sp>
      <p:sp>
        <p:nvSpPr>
          <p:cNvPr id="136" name="Oval 26"/>
          <p:cNvSpPr>
            <a:spLocks noChangeArrowheads="1"/>
          </p:cNvSpPr>
          <p:nvPr/>
        </p:nvSpPr>
        <p:spPr bwMode="auto">
          <a:xfrm flipH="1">
            <a:off x="16007670" y="8834876"/>
            <a:ext cx="1832847" cy="183284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37" name="Oval 31"/>
          <p:cNvSpPr>
            <a:spLocks noChangeArrowheads="1"/>
          </p:cNvSpPr>
          <p:nvPr/>
        </p:nvSpPr>
        <p:spPr bwMode="auto">
          <a:xfrm flipH="1">
            <a:off x="11586622" y="9704486"/>
            <a:ext cx="209468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38" name="Oval 34"/>
          <p:cNvSpPr>
            <a:spLocks noChangeArrowheads="1"/>
          </p:cNvSpPr>
          <p:nvPr/>
        </p:nvSpPr>
        <p:spPr bwMode="auto">
          <a:xfrm flipH="1">
            <a:off x="8543086" y="9704486"/>
            <a:ext cx="206294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39" name="Oval 37"/>
          <p:cNvSpPr>
            <a:spLocks noChangeArrowheads="1"/>
          </p:cNvSpPr>
          <p:nvPr/>
        </p:nvSpPr>
        <p:spPr bwMode="auto">
          <a:xfrm flipH="1">
            <a:off x="5873855" y="9704486"/>
            <a:ext cx="209468" cy="2094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1827703"/>
            <a:endParaRPr lang="en-US" sz="3199">
              <a:solidFill>
                <a:srgbClr val="3F3F3F"/>
              </a:solidFill>
              <a:latin typeface="Montserrat" panose="020B0604020202020204" charset="0"/>
            </a:endParaRPr>
          </a:p>
        </p:txBody>
      </p:sp>
      <p:sp>
        <p:nvSpPr>
          <p:cNvPr id="140" name="object 9"/>
          <p:cNvSpPr txBox="1"/>
          <p:nvPr/>
        </p:nvSpPr>
        <p:spPr>
          <a:xfrm>
            <a:off x="908708" y="4664592"/>
            <a:ext cx="3656750" cy="610513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defTabSz="1827703">
              <a:spcBef>
                <a:spcPts val="243"/>
              </a:spcBef>
            </a:pPr>
            <a:r>
              <a:rPr lang="en-US" sz="1799" b="1" spc="-49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Seed funding from CIIE,</a:t>
            </a:r>
          </a:p>
          <a:p>
            <a:pPr defTabSz="1827703">
              <a:spcBef>
                <a:spcPts val="243"/>
              </a:spcBef>
            </a:pPr>
            <a:r>
              <a:rPr lang="en-US" sz="1799" b="1" spc="-49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IIM - Ahmedabad</a:t>
            </a:r>
          </a:p>
        </p:txBody>
      </p:sp>
      <p:sp>
        <p:nvSpPr>
          <p:cNvPr id="141" name="object 22"/>
          <p:cNvSpPr/>
          <p:nvPr/>
        </p:nvSpPr>
        <p:spPr>
          <a:xfrm>
            <a:off x="1361998" y="2607403"/>
            <a:ext cx="1451521" cy="1451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7703"/>
            <a:endParaRPr sz="700">
              <a:solidFill>
                <a:srgbClr val="3F3F3F">
                  <a:lumMod val="60000"/>
                  <a:lumOff val="4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2" name="object 21"/>
          <p:cNvSpPr txBox="1"/>
          <p:nvPr/>
        </p:nvSpPr>
        <p:spPr>
          <a:xfrm>
            <a:off x="6816942" y="2329551"/>
            <a:ext cx="1008696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2011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3" name="object 12"/>
          <p:cNvSpPr txBox="1"/>
          <p:nvPr/>
        </p:nvSpPr>
        <p:spPr>
          <a:xfrm>
            <a:off x="5783352" y="3794112"/>
            <a:ext cx="2772224" cy="1005339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algn="ctr" defTabSz="1827703">
              <a:spcBef>
                <a:spcPts val="243"/>
              </a:spcBef>
            </a:pPr>
            <a:r>
              <a:rPr sz="1999" b="1" spc="-121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Regions </a:t>
            </a:r>
            <a:r>
              <a:rPr sz="1999" b="1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covered:</a:t>
            </a:r>
            <a:r>
              <a:rPr sz="1999" b="1" spc="-85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endParaRPr lang="en-US" sz="1999" b="1" spc="-85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  <a:p>
            <a:pPr algn="ctr" defTabSz="1827703">
              <a:spcBef>
                <a:spcPts val="243"/>
              </a:spcBef>
            </a:pPr>
            <a:r>
              <a:rPr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04</a:t>
            </a:r>
            <a:endParaRPr sz="1999" b="1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  <a:p>
            <a:pPr algn="ctr" defTabSz="1827703">
              <a:spcBef>
                <a:spcPts val="185"/>
              </a:spcBef>
            </a:pPr>
            <a:r>
              <a:rPr sz="1999" b="1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Clients:</a:t>
            </a:r>
            <a:r>
              <a:rPr sz="1999" b="1" spc="-79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90</a:t>
            </a:r>
            <a:endParaRPr sz="1999" b="1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4" name="object 7"/>
          <p:cNvSpPr txBox="1"/>
          <p:nvPr/>
        </p:nvSpPr>
        <p:spPr>
          <a:xfrm>
            <a:off x="9053396" y="3794113"/>
            <a:ext cx="3533927" cy="677172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7698" algn="ctr" defTabSz="1827703">
              <a:spcBef>
                <a:spcPts val="243"/>
              </a:spcBef>
            </a:pPr>
            <a:r>
              <a:rPr sz="1999" b="1" spc="-121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Regions </a:t>
            </a:r>
            <a:r>
              <a:rPr sz="1999" b="1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covered:</a:t>
            </a:r>
            <a:r>
              <a:rPr sz="1999" b="1" spc="-85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09</a:t>
            </a:r>
            <a:endParaRPr sz="1999" b="1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  <a:p>
            <a:pPr marL="351038" marR="347189" algn="ctr" defTabSz="1827703">
              <a:lnSpc>
                <a:spcPct val="109500"/>
              </a:lnSpc>
            </a:pPr>
            <a:r>
              <a:rPr sz="1999" b="1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Clients:</a:t>
            </a:r>
            <a:r>
              <a:rPr sz="1999" b="1" spc="-115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128  </a:t>
            </a:r>
            <a:r>
              <a:rPr sz="1999" b="1" spc="-115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Award</a:t>
            </a:r>
            <a:endParaRPr sz="1999" b="1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5" name="object 8"/>
          <p:cNvSpPr txBox="1"/>
          <p:nvPr/>
        </p:nvSpPr>
        <p:spPr>
          <a:xfrm>
            <a:off x="10154472" y="2329551"/>
            <a:ext cx="1008696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2012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6" name="object 19"/>
          <p:cNvSpPr/>
          <p:nvPr/>
        </p:nvSpPr>
        <p:spPr>
          <a:xfrm>
            <a:off x="13564145" y="4197306"/>
            <a:ext cx="2176729" cy="887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7703"/>
            <a:endParaRPr sz="1000">
              <a:solidFill>
                <a:srgbClr val="3F3F3F">
                  <a:lumMod val="60000"/>
                  <a:lumOff val="4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7" name="object 20"/>
          <p:cNvSpPr txBox="1"/>
          <p:nvPr/>
        </p:nvSpPr>
        <p:spPr>
          <a:xfrm>
            <a:off x="16007670" y="4157949"/>
            <a:ext cx="3591310" cy="641503"/>
          </a:xfrm>
          <a:prstGeom prst="rect">
            <a:avLst/>
          </a:prstGeom>
        </p:spPr>
        <p:txBody>
          <a:bodyPr vert="horz" wrap="square" lIns="0" tIns="15781" rIns="0" bIns="0" rtlCol="0">
            <a:spAutoFit/>
          </a:bodyPr>
          <a:lstStyle/>
          <a:p>
            <a:pPr marL="631252" marR="3080" indent="-623939" defTabSz="1827703">
              <a:lnSpc>
                <a:spcPts val="1921"/>
              </a:lnSpc>
              <a:spcBef>
                <a:spcPts val="124"/>
              </a:spcBef>
            </a:pPr>
            <a:r>
              <a:rPr sz="1599" b="1" spc="-79" dirty="0">
                <a:solidFill>
                  <a:srgbClr val="3F3F3F">
                    <a:lumMod val="60000"/>
                    <a:lumOff val="4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Global </a:t>
            </a:r>
            <a:r>
              <a:rPr sz="1599" b="1" spc="-64" dirty="0">
                <a:solidFill>
                  <a:srgbClr val="3F3F3F">
                    <a:lumMod val="60000"/>
                    <a:lumOff val="4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Entrepreneurship</a:t>
            </a:r>
            <a:r>
              <a:rPr sz="1599" b="1" spc="-115" dirty="0">
                <a:solidFill>
                  <a:srgbClr val="3F3F3F">
                    <a:lumMod val="60000"/>
                    <a:lumOff val="4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599" b="1" spc="-69" dirty="0">
                <a:solidFill>
                  <a:srgbClr val="3F3F3F">
                    <a:lumMod val="60000"/>
                    <a:lumOff val="4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Award,  </a:t>
            </a:r>
            <a:endParaRPr lang="en-US" sz="1599" b="1" spc="-69" dirty="0">
              <a:solidFill>
                <a:srgbClr val="3F3F3F">
                  <a:lumMod val="60000"/>
                  <a:lumOff val="4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  <a:p>
            <a:pPr marL="631252" marR="3080" indent="-623939" defTabSz="1827703">
              <a:lnSpc>
                <a:spcPct val="150000"/>
              </a:lnSpc>
              <a:spcBef>
                <a:spcPts val="124"/>
              </a:spcBef>
            </a:pPr>
            <a:r>
              <a:rPr sz="1599" b="1" spc="-88" dirty="0">
                <a:solidFill>
                  <a:srgbClr val="3F3F3F">
                    <a:lumMod val="60000"/>
                    <a:lumOff val="4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Barcelona </a:t>
            </a:r>
            <a:r>
              <a:rPr sz="1599" b="1" spc="-76" dirty="0">
                <a:solidFill>
                  <a:srgbClr val="3F3F3F">
                    <a:lumMod val="60000"/>
                    <a:lumOff val="4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(2012)</a:t>
            </a:r>
            <a:endParaRPr sz="1599" b="1" dirty="0">
              <a:solidFill>
                <a:srgbClr val="3F3F3F">
                  <a:lumMod val="60000"/>
                  <a:lumOff val="4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8" name="object 5"/>
          <p:cNvSpPr/>
          <p:nvPr/>
        </p:nvSpPr>
        <p:spPr>
          <a:xfrm>
            <a:off x="14648969" y="6080420"/>
            <a:ext cx="1880276" cy="1079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7703"/>
            <a:endParaRPr sz="70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9" name="object 6"/>
          <p:cNvSpPr txBox="1"/>
          <p:nvPr/>
        </p:nvSpPr>
        <p:spPr>
          <a:xfrm>
            <a:off x="14648969" y="7274694"/>
            <a:ext cx="1652821" cy="171237"/>
          </a:xfrm>
          <a:prstGeom prst="rect">
            <a:avLst/>
          </a:prstGeom>
        </p:spPr>
        <p:txBody>
          <a:bodyPr vert="horz" wrap="square" lIns="0" tIns="9623" rIns="0" bIns="0" rtlCol="0">
            <a:spAutoFit/>
          </a:bodyPr>
          <a:lstStyle/>
          <a:p>
            <a:pPr marL="7698" defTabSz="1827703">
              <a:spcBef>
                <a:spcPts val="76"/>
              </a:spcBef>
            </a:pPr>
            <a:r>
              <a:rPr sz="1050" b="1" spc="-5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India </a:t>
            </a:r>
            <a:r>
              <a:rPr sz="1050" b="1" spc="-76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Power </a:t>
            </a:r>
            <a:r>
              <a:rPr sz="1050" b="1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Award</a:t>
            </a:r>
            <a:r>
              <a:rPr sz="1050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050" b="1" spc="-42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(2013)</a:t>
            </a:r>
            <a:endParaRPr sz="1050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0" name="object 8"/>
          <p:cNvSpPr txBox="1"/>
          <p:nvPr/>
        </p:nvSpPr>
        <p:spPr>
          <a:xfrm>
            <a:off x="10632197" y="6975878"/>
            <a:ext cx="2972027" cy="646406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648189" defTabSz="1827703">
              <a:spcBef>
                <a:spcPts val="185"/>
              </a:spcBef>
            </a:pPr>
            <a:r>
              <a:rPr lang="en-IN"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Installation</a:t>
            </a:r>
            <a:r>
              <a:rPr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s:</a:t>
            </a:r>
            <a:r>
              <a:rPr sz="1999" spc="-9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170</a:t>
            </a:r>
            <a:r>
              <a:rPr lang="en-IN"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/>
            </a:r>
            <a:br>
              <a:rPr lang="en-IN"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</a:br>
            <a:r>
              <a:rPr lang="en-IN" sz="1999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Team size: </a:t>
            </a:r>
            <a:r>
              <a:rPr lang="en-IN"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11</a:t>
            </a:r>
            <a:endParaRPr sz="1999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1" name="object 24"/>
          <p:cNvSpPr/>
          <p:nvPr/>
        </p:nvSpPr>
        <p:spPr>
          <a:xfrm>
            <a:off x="13714393" y="6574010"/>
            <a:ext cx="689553" cy="1011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7703"/>
            <a:endParaRPr sz="70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2" name="object 25"/>
          <p:cNvSpPr txBox="1"/>
          <p:nvPr/>
        </p:nvSpPr>
        <p:spPr>
          <a:xfrm>
            <a:off x="13604225" y="7929730"/>
            <a:ext cx="1360671" cy="171237"/>
          </a:xfrm>
          <a:prstGeom prst="rect">
            <a:avLst/>
          </a:prstGeom>
        </p:spPr>
        <p:txBody>
          <a:bodyPr vert="horz" wrap="square" lIns="0" tIns="9623" rIns="0" bIns="0" rtlCol="0">
            <a:spAutoFit/>
          </a:bodyPr>
          <a:lstStyle/>
          <a:p>
            <a:pPr marL="7698" defTabSz="1827703">
              <a:spcBef>
                <a:spcPts val="76"/>
              </a:spcBef>
            </a:pPr>
            <a:r>
              <a:rPr sz="1050" b="1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Climate </a:t>
            </a:r>
            <a:r>
              <a:rPr sz="1050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Solver </a:t>
            </a:r>
            <a:r>
              <a:rPr sz="1050" b="1" spc="-42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(2013)</a:t>
            </a:r>
            <a:endParaRPr sz="1050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3" name="object 32"/>
          <p:cNvSpPr txBox="1"/>
          <p:nvPr/>
        </p:nvSpPr>
        <p:spPr>
          <a:xfrm>
            <a:off x="11293607" y="5592505"/>
            <a:ext cx="1350869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2013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4" name="object 10"/>
          <p:cNvSpPr txBox="1"/>
          <p:nvPr/>
        </p:nvSpPr>
        <p:spPr>
          <a:xfrm>
            <a:off x="8881602" y="5592505"/>
            <a:ext cx="1300021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2014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8646233" y="7598624"/>
            <a:ext cx="2516935" cy="1175436"/>
            <a:chOff x="1375130" y="10184172"/>
            <a:chExt cx="2517918" cy="1175895"/>
          </a:xfrm>
        </p:grpSpPr>
        <p:sp>
          <p:nvSpPr>
            <p:cNvPr id="176" name="object 28"/>
            <p:cNvSpPr/>
            <p:nvPr/>
          </p:nvSpPr>
          <p:spPr>
            <a:xfrm>
              <a:off x="1375130" y="10184172"/>
              <a:ext cx="2517918" cy="836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827703"/>
              <a:endParaRPr sz="70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endParaRPr>
            </a:p>
          </p:txBody>
        </p:sp>
        <p:sp>
          <p:nvSpPr>
            <p:cNvPr id="177" name="object 29"/>
            <p:cNvSpPr txBox="1"/>
            <p:nvPr/>
          </p:nvSpPr>
          <p:spPr>
            <a:xfrm>
              <a:off x="1750957" y="11026697"/>
              <a:ext cx="1765136" cy="333370"/>
            </a:xfrm>
            <a:prstGeom prst="rect">
              <a:avLst/>
            </a:prstGeom>
          </p:spPr>
          <p:txBody>
            <a:bodyPr vert="horz" wrap="square" lIns="0" tIns="6928" rIns="0" bIns="0" rtlCol="0">
              <a:spAutoFit/>
            </a:bodyPr>
            <a:lstStyle/>
            <a:p>
              <a:pPr marL="681675" marR="3080" indent="-674362" defTabSz="1827703">
                <a:lnSpc>
                  <a:spcPct val="101499"/>
                </a:lnSpc>
                <a:spcBef>
                  <a:spcPts val="55"/>
                </a:spcBef>
              </a:pPr>
              <a:r>
                <a:rPr sz="1050" b="1" spc="-164" dirty="0">
                  <a:solidFill>
                    <a:srgbClr val="3F3F3F">
                      <a:lumMod val="40000"/>
                      <a:lumOff val="60000"/>
                    </a:srgbClr>
                  </a:solidFill>
                  <a:latin typeface="Montserrat" panose="020B0604020202020204" charset="0"/>
                  <a:cs typeface="Calibri" panose="020F0502020204030204" pitchFamily="34" charset="0"/>
                </a:rPr>
                <a:t>UNFCCC </a:t>
              </a:r>
              <a:r>
                <a:rPr sz="1050" b="1" spc="-97" dirty="0">
                  <a:solidFill>
                    <a:srgbClr val="3F3F3F">
                      <a:lumMod val="40000"/>
                      <a:lumOff val="60000"/>
                    </a:srgbClr>
                  </a:solidFill>
                  <a:latin typeface="Montserrat" panose="020B0604020202020204" charset="0"/>
                  <a:cs typeface="Calibri" panose="020F0502020204030204" pitchFamily="34" charset="0"/>
                </a:rPr>
                <a:t>Lighthouse </a:t>
              </a:r>
              <a:r>
                <a:rPr sz="1050" b="1" spc="-64" dirty="0">
                  <a:solidFill>
                    <a:srgbClr val="3F3F3F">
                      <a:lumMod val="40000"/>
                      <a:lumOff val="60000"/>
                    </a:srgbClr>
                  </a:solidFill>
                  <a:latin typeface="Montserrat" panose="020B0604020202020204" charset="0"/>
                  <a:cs typeface="Calibri" panose="020F0502020204030204" pitchFamily="34" charset="0"/>
                </a:rPr>
                <a:t>Activity  </a:t>
              </a:r>
              <a:r>
                <a:rPr sz="1050" b="1" spc="-45" dirty="0">
                  <a:solidFill>
                    <a:srgbClr val="3F3F3F">
                      <a:lumMod val="40000"/>
                      <a:lumOff val="60000"/>
                    </a:srgbClr>
                  </a:solidFill>
                  <a:latin typeface="Montserrat" panose="020B0604020202020204" charset="0"/>
                  <a:cs typeface="Calibri" panose="020F0502020204030204" pitchFamily="34" charset="0"/>
                </a:rPr>
                <a:t>(2014)</a:t>
              </a:r>
              <a:endParaRPr sz="105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6" name="object 8"/>
          <p:cNvSpPr txBox="1"/>
          <p:nvPr/>
        </p:nvSpPr>
        <p:spPr>
          <a:xfrm>
            <a:off x="8402232" y="6861995"/>
            <a:ext cx="2364049" cy="646406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648189" algn="ctr" defTabSz="1827703">
              <a:spcBef>
                <a:spcPts val="185"/>
              </a:spcBef>
            </a:pPr>
            <a:r>
              <a:rPr lang="en-IN"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Installation</a:t>
            </a:r>
            <a:r>
              <a:rPr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s:</a:t>
            </a:r>
            <a:r>
              <a:rPr sz="1999" spc="-9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IN"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210</a:t>
            </a:r>
            <a:endParaRPr sz="1999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7" name="object 21"/>
          <p:cNvSpPr txBox="1"/>
          <p:nvPr/>
        </p:nvSpPr>
        <p:spPr>
          <a:xfrm>
            <a:off x="7052112" y="5592505"/>
            <a:ext cx="1071747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2015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8" name="object 23"/>
          <p:cNvSpPr txBox="1"/>
          <p:nvPr/>
        </p:nvSpPr>
        <p:spPr>
          <a:xfrm>
            <a:off x="6402480" y="7739147"/>
            <a:ext cx="1991546" cy="171237"/>
          </a:xfrm>
          <a:prstGeom prst="rect">
            <a:avLst/>
          </a:prstGeom>
        </p:spPr>
        <p:txBody>
          <a:bodyPr vert="horz" wrap="square" lIns="0" tIns="9623" rIns="0" bIns="0" rtlCol="0">
            <a:spAutoFit/>
          </a:bodyPr>
          <a:lstStyle/>
          <a:p>
            <a:pPr marL="7698" defTabSz="1827703">
              <a:spcBef>
                <a:spcPts val="76"/>
              </a:spcBef>
            </a:pPr>
            <a:r>
              <a:rPr sz="1050" b="1" spc="-100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Presence </a:t>
            </a:r>
            <a:r>
              <a:rPr sz="1050" b="1" spc="-5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 </a:t>
            </a:r>
            <a:r>
              <a:rPr sz="1050" b="1" spc="-97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Saudi </a:t>
            </a:r>
            <a:r>
              <a:rPr sz="1050" b="1" spc="-79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and</a:t>
            </a:r>
            <a:r>
              <a:rPr sz="1050" b="1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050" b="1" spc="-6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Malaysia</a:t>
            </a:r>
            <a:endParaRPr sz="1050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9" name="object 26"/>
          <p:cNvSpPr/>
          <p:nvPr/>
        </p:nvSpPr>
        <p:spPr>
          <a:xfrm>
            <a:off x="2643024" y="6666226"/>
            <a:ext cx="1426390" cy="10791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7703"/>
            <a:endParaRPr sz="70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0" name="object 27"/>
          <p:cNvSpPr txBox="1"/>
          <p:nvPr/>
        </p:nvSpPr>
        <p:spPr>
          <a:xfrm>
            <a:off x="2565606" y="8055556"/>
            <a:ext cx="1581227" cy="333240"/>
          </a:xfrm>
          <a:prstGeom prst="rect">
            <a:avLst/>
          </a:prstGeom>
        </p:spPr>
        <p:txBody>
          <a:bodyPr vert="horz" wrap="square" lIns="0" tIns="6928" rIns="0" bIns="0" rtlCol="0">
            <a:spAutoFit/>
          </a:bodyPr>
          <a:lstStyle/>
          <a:p>
            <a:pPr marL="7698" marR="3080" indent="35411" defTabSz="1827703">
              <a:lnSpc>
                <a:spcPct val="101499"/>
              </a:lnSpc>
              <a:spcBef>
                <a:spcPts val="55"/>
              </a:spcBef>
            </a:pPr>
            <a:r>
              <a:rPr sz="1050" b="1" spc="-49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Most </a:t>
            </a:r>
            <a:r>
              <a:rPr sz="1050" b="1" spc="-6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Innovative </a:t>
            </a:r>
            <a:r>
              <a:rPr sz="1050" b="1" spc="-106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Energy  </a:t>
            </a:r>
            <a:r>
              <a:rPr sz="1050" b="1" spc="-91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Efficiency </a:t>
            </a:r>
            <a:r>
              <a:rPr sz="1050" b="1" spc="-82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Product</a:t>
            </a:r>
            <a:r>
              <a:rPr sz="1050" b="1" spc="-6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sz="1050" b="1" spc="-42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(2014)</a:t>
            </a:r>
            <a:endParaRPr sz="1050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1" name="object 8"/>
          <p:cNvSpPr txBox="1"/>
          <p:nvPr/>
        </p:nvSpPr>
        <p:spPr>
          <a:xfrm>
            <a:off x="5978589" y="6868065"/>
            <a:ext cx="2364049" cy="646406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648189" algn="ctr" defTabSz="1827703">
              <a:spcBef>
                <a:spcPts val="185"/>
              </a:spcBef>
            </a:pPr>
            <a:r>
              <a:rPr lang="en-IN"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Installation</a:t>
            </a:r>
            <a:r>
              <a:rPr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s:</a:t>
            </a:r>
            <a:r>
              <a:rPr sz="1999" spc="-9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IN"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255</a:t>
            </a:r>
            <a:endParaRPr sz="1999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2" name="object 30"/>
          <p:cNvSpPr/>
          <p:nvPr/>
        </p:nvSpPr>
        <p:spPr>
          <a:xfrm>
            <a:off x="20467313" y="9619790"/>
            <a:ext cx="2713068" cy="747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27703"/>
            <a:endParaRPr sz="70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4" name="object 33"/>
          <p:cNvSpPr txBox="1"/>
          <p:nvPr/>
        </p:nvSpPr>
        <p:spPr>
          <a:xfrm>
            <a:off x="6904322" y="8841943"/>
            <a:ext cx="833936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2016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5" name="object 8"/>
          <p:cNvSpPr txBox="1"/>
          <p:nvPr/>
        </p:nvSpPr>
        <p:spPr>
          <a:xfrm>
            <a:off x="5910352" y="10161676"/>
            <a:ext cx="2364049" cy="646406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648189" algn="ctr" defTabSz="1827703">
              <a:spcBef>
                <a:spcPts val="185"/>
              </a:spcBef>
            </a:pPr>
            <a:r>
              <a:rPr lang="en-IN"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Installation</a:t>
            </a:r>
            <a:r>
              <a:rPr sz="1999" spc="-73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s:</a:t>
            </a:r>
            <a:r>
              <a:rPr sz="1999" spc="-94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IN" sz="1999" b="1" spc="-88" dirty="0">
                <a:solidFill>
                  <a:srgbClr val="3F3F3F">
                    <a:lumMod val="40000"/>
                    <a:lumOff val="60000"/>
                  </a:srgbClr>
                </a:solidFill>
                <a:latin typeface="Montserrat" panose="020B0604020202020204" charset="0"/>
                <a:cs typeface="Calibri" panose="020F0502020204030204" pitchFamily="34" charset="0"/>
              </a:rPr>
              <a:t>370</a:t>
            </a:r>
            <a:endParaRPr sz="1999" dirty="0">
              <a:solidFill>
                <a:srgbClr val="3F3F3F">
                  <a:lumMod val="40000"/>
                  <a:lumOff val="60000"/>
                </a:srgbClr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6" name="object 21"/>
          <p:cNvSpPr txBox="1"/>
          <p:nvPr/>
        </p:nvSpPr>
        <p:spPr>
          <a:xfrm>
            <a:off x="9571911" y="8908836"/>
            <a:ext cx="1182024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algn="ctr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</a:t>
            </a:r>
            <a:r>
              <a:rPr lang="en-IN"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7</a:t>
            </a:r>
            <a:endParaRPr sz="2399" b="1" spc="-118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9153647" y="11302050"/>
            <a:ext cx="3127132" cy="1462653"/>
            <a:chOff x="9674937" y="10066405"/>
            <a:chExt cx="2909474" cy="1156912"/>
          </a:xfrm>
        </p:grpSpPr>
        <p:pic>
          <p:nvPicPr>
            <p:cNvPr id="174" name="Picture 2" descr="https://docs.google.com/uc?export=download&amp;id=0Bzg3JukOJPGTNnRaWmRWSUFSOFU&amp;revid=0Bzg3JukOJPGTeDlZWTdKWWpweG1ZSTFMdmpvVnBxTXowaVo0PQ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03"/>
            <a:stretch/>
          </p:blipFill>
          <p:spPr bwMode="auto">
            <a:xfrm>
              <a:off x="9674937" y="10803951"/>
              <a:ext cx="2909474" cy="41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4" descr="Image result for international ashden award logo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3342" y="10066405"/>
              <a:ext cx="2127603" cy="77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8" name="object 8"/>
          <p:cNvSpPr txBox="1"/>
          <p:nvPr/>
        </p:nvSpPr>
        <p:spPr>
          <a:xfrm>
            <a:off x="8900303" y="10256859"/>
            <a:ext cx="2508338" cy="672044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648189" algn="ctr" defTabSz="1827703">
              <a:spcBef>
                <a:spcPts val="185"/>
              </a:spcBef>
            </a:pPr>
            <a:r>
              <a:rPr lang="en-IN" sz="1999" spc="-73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Installation</a:t>
            </a:r>
            <a:r>
              <a:rPr sz="1999" spc="-73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s:</a:t>
            </a:r>
            <a:endParaRPr lang="en-US" sz="1999" spc="-73" dirty="0">
              <a:solidFill>
                <a:srgbClr val="737571"/>
              </a:solidFill>
              <a:latin typeface="Montserrat" panose="020B0604020202020204" charset="0"/>
              <a:cs typeface="Calibri" panose="020F0502020204030204" pitchFamily="34" charset="0"/>
            </a:endParaRPr>
          </a:p>
          <a:p>
            <a:pPr marL="648189" algn="ctr" defTabSz="1827703">
              <a:spcBef>
                <a:spcPts val="185"/>
              </a:spcBef>
            </a:pPr>
            <a:r>
              <a:rPr sz="1999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IN" sz="1999" b="1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545</a:t>
            </a:r>
            <a:endParaRPr sz="1999" b="1" dirty="0">
              <a:solidFill>
                <a:srgbClr val="3F3F3F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9" name="object 33"/>
          <p:cNvSpPr txBox="1"/>
          <p:nvPr/>
        </p:nvSpPr>
        <p:spPr>
          <a:xfrm>
            <a:off x="13334091" y="8906700"/>
            <a:ext cx="1182024" cy="377350"/>
          </a:xfrm>
          <a:prstGeom prst="rect">
            <a:avLst/>
          </a:prstGeom>
        </p:spPr>
        <p:txBody>
          <a:bodyPr vert="horz" wrap="square" lIns="0" tIns="8083" rIns="0" bIns="0" rtlCol="0">
            <a:spAutoFit/>
          </a:bodyPr>
          <a:lstStyle/>
          <a:p>
            <a:pPr marL="7698" defTabSz="1827703">
              <a:spcBef>
                <a:spcPts val="64"/>
              </a:spcBef>
            </a:pPr>
            <a:r>
              <a:rPr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201</a:t>
            </a:r>
            <a:r>
              <a:rPr lang="en-IN" sz="2399" b="1" spc="-118" dirty="0">
                <a:solidFill>
                  <a:srgbClr val="80D13A"/>
                </a:solidFill>
                <a:latin typeface="Montserrat" panose="020B0604020202020204" charset="0"/>
                <a:cs typeface="Calibri" panose="020F0502020204030204" pitchFamily="34" charset="0"/>
              </a:rPr>
              <a:t>8</a:t>
            </a:r>
            <a:endParaRPr sz="2399" dirty="0">
              <a:solidFill>
                <a:srgbClr val="80D13A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70" name="object 8"/>
          <p:cNvSpPr txBox="1"/>
          <p:nvPr/>
        </p:nvSpPr>
        <p:spPr>
          <a:xfrm>
            <a:off x="11889271" y="10237053"/>
            <a:ext cx="3611321" cy="769469"/>
          </a:xfrm>
          <a:prstGeom prst="rect">
            <a:avLst/>
          </a:prstGeom>
        </p:spPr>
        <p:txBody>
          <a:bodyPr vert="horz" wrap="square" lIns="0" tIns="30793" rIns="0" bIns="0" rtlCol="0">
            <a:spAutoFit/>
          </a:bodyPr>
          <a:lstStyle/>
          <a:p>
            <a:pPr marL="648189" defTabSz="1827703">
              <a:spcBef>
                <a:spcPts val="185"/>
              </a:spcBef>
            </a:pPr>
            <a:r>
              <a:rPr lang="en-IN" sz="2399" spc="-73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Installation</a:t>
            </a:r>
            <a:r>
              <a:rPr sz="2399" spc="-73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s:</a:t>
            </a:r>
            <a:r>
              <a:rPr sz="2399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 </a:t>
            </a:r>
            <a:r>
              <a:rPr lang="en-IN" sz="2399" b="1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700+</a:t>
            </a:r>
            <a:r>
              <a:rPr lang="en-IN" sz="2399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/>
            </a:r>
            <a:br>
              <a:rPr lang="en-IN" sz="2399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</a:br>
            <a:r>
              <a:rPr lang="en-IN" sz="2399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Team size</a:t>
            </a:r>
            <a:r>
              <a:rPr lang="en-IN" sz="2399" b="1" spc="-94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: 75</a:t>
            </a:r>
            <a:endParaRPr sz="2399" b="1" dirty="0">
              <a:solidFill>
                <a:srgbClr val="3F3F3F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171" name="Picture 6" descr="Image result for marico innovation foundation award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647" y="9307124"/>
            <a:ext cx="1346478" cy="9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15322298" y="11054740"/>
            <a:ext cx="3203590" cy="58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7703"/>
            <a:r>
              <a:rPr lang="en-IN" sz="1599" dirty="0">
                <a:solidFill>
                  <a:srgbClr val="3F3F3F"/>
                </a:solidFill>
                <a:latin typeface="Montserrat" panose="020B0604020202020204" charset="0"/>
                <a:cs typeface="Calibri" panose="020F0502020204030204" pitchFamily="34" charset="0"/>
              </a:rPr>
              <a:t>Marico Innovation Foundation Award for best start up in India</a:t>
            </a:r>
          </a:p>
        </p:txBody>
      </p:sp>
      <p:sp>
        <p:nvSpPr>
          <p:cNvPr id="173" name="object 23"/>
          <p:cNvSpPr txBox="1"/>
          <p:nvPr/>
        </p:nvSpPr>
        <p:spPr>
          <a:xfrm>
            <a:off x="12405447" y="11246896"/>
            <a:ext cx="2830851" cy="563499"/>
          </a:xfrm>
          <a:prstGeom prst="rect">
            <a:avLst/>
          </a:prstGeom>
        </p:spPr>
        <p:txBody>
          <a:bodyPr vert="horz" wrap="square" lIns="0" tIns="9623" rIns="0" bIns="0" rtlCol="0">
            <a:spAutoFit/>
          </a:bodyPr>
          <a:lstStyle/>
          <a:p>
            <a:pPr marL="7698" algn="ctr" defTabSz="1827703">
              <a:spcBef>
                <a:spcPts val="76"/>
              </a:spcBef>
            </a:pPr>
            <a:r>
              <a:rPr sz="1799" b="1" spc="-100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Presence </a:t>
            </a:r>
            <a:r>
              <a:rPr sz="1799" b="1" spc="-58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in </a:t>
            </a:r>
            <a:r>
              <a:rPr lang="en-IN" sz="1799" b="1" spc="-58" dirty="0">
                <a:solidFill>
                  <a:srgbClr val="737571"/>
                </a:solidFill>
                <a:latin typeface="Montserrat" panose="020B0604020202020204" charset="0"/>
                <a:cs typeface="Calibri" panose="020F0502020204030204" pitchFamily="34" charset="0"/>
              </a:rPr>
              <a:t>India, Middle East and South East Asia</a:t>
            </a:r>
            <a:endParaRPr sz="1799" dirty="0">
              <a:solidFill>
                <a:srgbClr val="3F3F3F"/>
              </a:solidFill>
              <a:latin typeface="Montserrat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Image result for markets &amp; marke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41" y="7793348"/>
            <a:ext cx="3522874" cy="13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52801" y="10761181"/>
            <a:ext cx="3601590" cy="46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399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Global Recognitions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761" y="13196003"/>
            <a:ext cx="24368129" cy="53103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078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349" y="6944"/>
          <a:ext cx="1585" cy="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" y="6944"/>
                        <a:ext cx="1585" cy="1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2638881" y="1893240"/>
            <a:ext cx="2638835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8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FMCG</a:t>
            </a:r>
          </a:p>
        </p:txBody>
      </p:sp>
      <p:pic>
        <p:nvPicPr>
          <p:cNvPr id="73" name="Picture 2" descr="C:\Users\Harpal\Downloads\originallogo\logo-coca-cola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03" y="2842432"/>
            <a:ext cx="1445167" cy="5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32" y="2835942"/>
            <a:ext cx="1642532" cy="684126"/>
          </a:xfrm>
          <a:prstGeom prst="rect">
            <a:avLst/>
          </a:prstGeom>
        </p:spPr>
      </p:pic>
      <p:pic>
        <p:nvPicPr>
          <p:cNvPr id="75" name="Picture 20" descr="Image result for pepsico logo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7" y="3524546"/>
            <a:ext cx="2429546" cy="7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s://encrypted-tbn2.gstatic.com/images?q=tbn:ANd9GcSHIoii3bAjT-2mK1bMJN4vwsVmXHGT35Etx-cu939zrlmEOmGv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76" y="7467558"/>
            <a:ext cx="2664787" cy="11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5" y="6391674"/>
            <a:ext cx="853036" cy="12818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285" y="3528466"/>
            <a:ext cx="1102112" cy="1048671"/>
          </a:xfrm>
          <a:prstGeom prst="rect">
            <a:avLst/>
          </a:prstGeom>
        </p:spPr>
      </p:pic>
      <p:pic>
        <p:nvPicPr>
          <p:cNvPr id="81" name="Picture 6" descr="http://www.gaadi.com/blog/wp-content/uploads/2011/04/yamaha_logo_302727247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7" y="2842432"/>
            <a:ext cx="1812314" cy="4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335" y="2870789"/>
            <a:ext cx="1374135" cy="6689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803" y="2814958"/>
            <a:ext cx="1293784" cy="915605"/>
          </a:xfrm>
          <a:prstGeom prst="rect">
            <a:avLst/>
          </a:prstGeom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955" y="7930156"/>
            <a:ext cx="2573177" cy="8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5317" y="6650358"/>
            <a:ext cx="1632984" cy="10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2" descr="Image result for jindal steel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32" y="6635895"/>
            <a:ext cx="2282826" cy="10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 descr="Image result for pfizer">
            <a:extLst>
              <a:ext uri="{FF2B5EF4-FFF2-40B4-BE49-F238E27FC236}">
                <a16:creationId xmlns="" xmlns:a16="http://schemas.microsoft.com/office/drawing/2014/main" id="{B75C3930-E56A-4F11-95C1-DE834AB3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427" y="3896027"/>
            <a:ext cx="1498756" cy="8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Image result for Bluestar">
            <a:extLst>
              <a:ext uri="{FF2B5EF4-FFF2-40B4-BE49-F238E27FC236}">
                <a16:creationId xmlns="" xmlns:a16="http://schemas.microsoft.com/office/drawing/2014/main" id="{73EBDCDD-FA2F-4D98-B381-D1274E46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335" y="6831657"/>
            <a:ext cx="1892098" cy="4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Image result for khs logo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08162" y="6700987"/>
            <a:ext cx="1685365" cy="5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Image result for elgi compressor logo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83071" y="7652951"/>
            <a:ext cx="1574783" cy="7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02"/>
          <p:cNvGrpSpPr/>
          <p:nvPr/>
        </p:nvGrpSpPr>
        <p:grpSpPr>
          <a:xfrm>
            <a:off x="2566850" y="11543588"/>
            <a:ext cx="18875811" cy="1616585"/>
            <a:chOff x="1797993" y="11814718"/>
            <a:chExt cx="21113044" cy="1617217"/>
          </a:xfrm>
        </p:grpSpPr>
        <p:grpSp>
          <p:nvGrpSpPr>
            <p:cNvPr id="104" name="Group 100"/>
            <p:cNvGrpSpPr/>
            <p:nvPr/>
          </p:nvGrpSpPr>
          <p:grpSpPr>
            <a:xfrm>
              <a:off x="11601070" y="12044416"/>
              <a:ext cx="3254178" cy="1245177"/>
              <a:chOff x="-286710" y="8107487"/>
              <a:chExt cx="4593287" cy="2019830"/>
            </a:xfrm>
          </p:grpSpPr>
          <p:pic>
            <p:nvPicPr>
              <p:cNvPr id="139" name="Picture 2" descr="Image result for frost and sullivan india award 2016"/>
              <p:cNvPicPr>
                <a:picLocks noChangeAspect="1" noChangeArrowheads="1"/>
              </p:cNvPicPr>
              <p:nvPr/>
            </p:nvPicPr>
            <p:blipFill rotWithShape="1">
              <a:blip r:embed="rId2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86710" y="8107487"/>
                <a:ext cx="4593287" cy="746610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sp>
            <p:nvSpPr>
              <p:cNvPr id="140" name="TextBox 139"/>
              <p:cNvSpPr txBox="1"/>
              <p:nvPr/>
            </p:nvSpPr>
            <p:spPr>
              <a:xfrm>
                <a:off x="-44587" y="8979039"/>
                <a:ext cx="4326450" cy="11482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999" dirty="0">
                    <a:latin typeface="+mj-lt"/>
                    <a:cs typeface="Calibri" panose="020F0502020204030204" pitchFamily="34" charset="0"/>
                  </a:rPr>
                  <a:t>Energy Management </a:t>
                </a:r>
              </a:p>
              <a:p>
                <a:pPr algn="ctr"/>
                <a:r>
                  <a:rPr lang="en-US" sz="1999" dirty="0">
                    <a:latin typeface="+mj-lt"/>
                    <a:cs typeface="Calibri" panose="020F0502020204030204" pitchFamily="34" charset="0"/>
                  </a:rPr>
                  <a:t>Best Practices Award– 2016</a:t>
                </a:r>
              </a:p>
            </p:txBody>
          </p:sp>
        </p:grpSp>
        <p:grpSp>
          <p:nvGrpSpPr>
            <p:cNvPr id="105" name="Group 103">
              <a:extLst>
                <a:ext uri="{FF2B5EF4-FFF2-40B4-BE49-F238E27FC236}">
                  <a16:creationId xmlns="" xmlns:a16="http://schemas.microsoft.com/office/drawing/2014/main" id="{FC304E8C-5487-40F6-AD80-482FB20CD9D0}"/>
                </a:ext>
              </a:extLst>
            </p:cNvPr>
            <p:cNvGrpSpPr/>
            <p:nvPr/>
          </p:nvGrpSpPr>
          <p:grpSpPr>
            <a:xfrm>
              <a:off x="1797993" y="11823641"/>
              <a:ext cx="2519254" cy="1474514"/>
              <a:chOff x="10513150" y="9027430"/>
              <a:chExt cx="3219711" cy="2185144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10513150" y="10619634"/>
                <a:ext cx="3219711" cy="5929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9" dirty="0">
                    <a:latin typeface="+mj-lt"/>
                    <a:cs typeface="Calibri" panose="020F0502020204030204" pitchFamily="34" charset="0"/>
                  </a:rPr>
                  <a:t>Lighthouse Activity</a:t>
                </a:r>
              </a:p>
            </p:txBody>
          </p:sp>
          <p:pic>
            <p:nvPicPr>
              <p:cNvPr id="138" name="Picture 8" descr="Image result for UNFCCC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5949" y="9027430"/>
                <a:ext cx="1473997" cy="1505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1" name="Group 106">
              <a:extLst>
                <a:ext uri="{FF2B5EF4-FFF2-40B4-BE49-F238E27FC236}">
                  <a16:creationId xmlns="" xmlns:a16="http://schemas.microsoft.com/office/drawing/2014/main" id="{512E70CF-8B4F-43FE-A489-F6FAD0E41E23}"/>
                </a:ext>
              </a:extLst>
            </p:cNvPr>
            <p:cNvGrpSpPr/>
            <p:nvPr/>
          </p:nvGrpSpPr>
          <p:grpSpPr>
            <a:xfrm>
              <a:off x="20701113" y="11814718"/>
              <a:ext cx="2209924" cy="1507604"/>
              <a:chOff x="14111114" y="8875744"/>
              <a:chExt cx="3248381" cy="2856066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6666" y="8875744"/>
                <a:ext cx="2035269" cy="1526452"/>
              </a:xfrm>
              <a:prstGeom prst="rect">
                <a:avLst/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14111114" y="10390762"/>
                <a:ext cx="3248381" cy="1341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9" dirty="0">
                    <a:latin typeface="+mj-lt"/>
                    <a:cs typeface="Calibri" panose="020F0502020204030204" pitchFamily="34" charset="0"/>
                  </a:rPr>
                  <a:t>International Ashden Award</a:t>
                </a:r>
              </a:p>
            </p:txBody>
          </p:sp>
        </p:grpSp>
        <p:grpSp>
          <p:nvGrpSpPr>
            <p:cNvPr id="114" name="Group 109"/>
            <p:cNvGrpSpPr/>
            <p:nvPr/>
          </p:nvGrpSpPr>
          <p:grpSpPr>
            <a:xfrm>
              <a:off x="15914038" y="11823641"/>
              <a:ext cx="3891980" cy="1608294"/>
              <a:chOff x="21493269" y="9847043"/>
              <a:chExt cx="5086535" cy="4768183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26282" y="9847043"/>
                <a:ext cx="1937035" cy="25435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sp>
            <p:nvSpPr>
              <p:cNvPr id="134" name="TextBox 133"/>
              <p:cNvSpPr txBox="1"/>
              <p:nvPr/>
            </p:nvSpPr>
            <p:spPr>
              <a:xfrm>
                <a:off x="21493269" y="12516524"/>
                <a:ext cx="5086535" cy="20987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9" dirty="0">
                    <a:latin typeface="+mj-lt"/>
                    <a:cs typeface="Calibri" panose="020F0502020204030204" pitchFamily="34" charset="0"/>
                  </a:rPr>
                  <a:t>Global Climate </a:t>
                </a:r>
              </a:p>
              <a:p>
                <a:pPr algn="ctr"/>
                <a:r>
                  <a:rPr lang="en-GB" sz="1999" dirty="0">
                    <a:latin typeface="+mj-lt"/>
                    <a:cs typeface="Calibri" panose="020F0502020204030204" pitchFamily="34" charset="0"/>
                  </a:rPr>
                  <a:t>Solver Award</a:t>
                </a:r>
              </a:p>
            </p:txBody>
          </p:sp>
        </p:grpSp>
        <p:grpSp>
          <p:nvGrpSpPr>
            <p:cNvPr id="122" name="Group 112"/>
            <p:cNvGrpSpPr/>
            <p:nvPr/>
          </p:nvGrpSpPr>
          <p:grpSpPr>
            <a:xfrm>
              <a:off x="5212342" y="11973854"/>
              <a:ext cx="5483965" cy="1116370"/>
              <a:chOff x="15322970" y="10572952"/>
              <a:chExt cx="7903563" cy="2766201"/>
            </a:xfrm>
          </p:grpSpPr>
          <p:pic>
            <p:nvPicPr>
              <p:cNvPr id="123" name="Picture 8"/>
              <p:cNvPicPr>
                <a:picLocks noChangeAspect="1" noChangeArrowheads="1"/>
              </p:cNvPicPr>
              <p:nvPr/>
            </p:nvPicPr>
            <p:blipFill rotWithShape="1">
              <a:blip r:embed="rId2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7121347" y="10572952"/>
                <a:ext cx="3636027" cy="1637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7" name="TextBox 126"/>
              <p:cNvSpPr txBox="1"/>
              <p:nvPr/>
            </p:nvSpPr>
            <p:spPr>
              <a:xfrm>
                <a:off x="15322970" y="12347739"/>
                <a:ext cx="7903563" cy="9914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999" dirty="0">
                    <a:latin typeface="+mj-lt"/>
                    <a:cs typeface="Calibri" panose="020F0502020204030204" pitchFamily="34" charset="0"/>
                  </a:rPr>
                  <a:t>Most Innovative Energy Efficiency Product</a:t>
                </a:r>
              </a:p>
            </p:txBody>
          </p:sp>
        </p:grpSp>
      </p:grpSp>
      <p:sp>
        <p:nvSpPr>
          <p:cNvPr id="141" name="Rectangle 140"/>
          <p:cNvSpPr/>
          <p:nvPr/>
        </p:nvSpPr>
        <p:spPr>
          <a:xfrm>
            <a:off x="7474368" y="1916516"/>
            <a:ext cx="2638835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8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Automobile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1264191" y="1893240"/>
            <a:ext cx="4026484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8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 &amp; Chemical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1526038" y="5786136"/>
            <a:ext cx="3181953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98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OEM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829860" y="5786136"/>
            <a:ext cx="5589769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MANUFACTURING</a:t>
            </a:r>
          </a:p>
        </p:txBody>
      </p:sp>
      <p:pic>
        <p:nvPicPr>
          <p:cNvPr id="146" name="Picture 10" descr="Image result for embassy group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191" y="2570490"/>
            <a:ext cx="1229932" cy="13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Image result for Intuit logo">
            <a:extLst>
              <a:ext uri="{FF2B5EF4-FFF2-40B4-BE49-F238E27FC236}">
                <a16:creationId xmlns="" xmlns:a16="http://schemas.microsoft.com/office/drawing/2014/main" id="{599090B7-9CF7-405E-B4A7-A986CF128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39954" y="3051204"/>
            <a:ext cx="1749639" cy="6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Related image">
            <a:extLst>
              <a:ext uri="{FF2B5EF4-FFF2-40B4-BE49-F238E27FC236}">
                <a16:creationId xmlns="" xmlns:a16="http://schemas.microsoft.com/office/drawing/2014/main" id="{4FEA65E2-7588-4ECF-A8BA-7CED374B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809" y="4154248"/>
            <a:ext cx="2206283" cy="66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/>
          <p:cNvSpPr/>
          <p:nvPr/>
        </p:nvSpPr>
        <p:spPr>
          <a:xfrm>
            <a:off x="2197448" y="5634269"/>
            <a:ext cx="2811279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561862" y="1087011"/>
            <a:ext cx="14653608" cy="922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5400" b="1"/>
            </a:lvl1pPr>
          </a:lstStyle>
          <a:p>
            <a:r>
              <a:rPr lang="en-US" sz="5398" dirty="0"/>
              <a:t>700+ Installations across 250+ global organizations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561861" y="856420"/>
            <a:ext cx="1856279" cy="133299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2" name="Rectangle 151"/>
          <p:cNvSpPr/>
          <p:nvPr/>
        </p:nvSpPr>
        <p:spPr>
          <a:xfrm>
            <a:off x="1517482" y="10917962"/>
            <a:ext cx="7359831" cy="479239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9CB86E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3" name="Rectangle 152"/>
          <p:cNvSpPr/>
          <p:nvPr/>
        </p:nvSpPr>
        <p:spPr>
          <a:xfrm>
            <a:off x="9781830" y="10834544"/>
            <a:ext cx="4529919" cy="645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GLOBAL RECOGNITION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5228424" y="10917962"/>
            <a:ext cx="7359831" cy="479239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9CB86E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5" name="Rectangle 154"/>
          <p:cNvSpPr/>
          <p:nvPr/>
        </p:nvSpPr>
        <p:spPr>
          <a:xfrm>
            <a:off x="14084717" y="8828581"/>
            <a:ext cx="8503538" cy="479239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9CB86E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6" name="Rectangle 155"/>
          <p:cNvSpPr/>
          <p:nvPr/>
        </p:nvSpPr>
        <p:spPr>
          <a:xfrm>
            <a:off x="11024522" y="8745163"/>
            <a:ext cx="2163274" cy="645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PARTNERS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517476" y="8828581"/>
            <a:ext cx="8503538" cy="479239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9CB86E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8" name="Rectangle 157"/>
          <p:cNvSpPr/>
          <p:nvPr/>
        </p:nvSpPr>
        <p:spPr>
          <a:xfrm>
            <a:off x="17045144" y="1852803"/>
            <a:ext cx="5516824" cy="91368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99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BUILDINGS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6265639" y="2133598"/>
            <a:ext cx="0" cy="6343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74" name="Picture 378" descr="Related image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9632" r="11637" b="8943"/>
          <a:stretch/>
        </p:blipFill>
        <p:spPr bwMode="auto">
          <a:xfrm>
            <a:off x="6684173" y="3603866"/>
            <a:ext cx="1254437" cy="9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7" name="Picture 381" descr="Image result for tata power logo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9" y="6304127"/>
            <a:ext cx="2508288" cy="11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13869" y="9440710"/>
            <a:ext cx="20853612" cy="1393063"/>
            <a:chOff x="2013869" y="9271375"/>
            <a:chExt cx="20853612" cy="1393063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B7ACB7C2-321E-443B-914E-F7B15AA8D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869" y="9394939"/>
              <a:ext cx="2279743" cy="99234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6E2DA974-A9D8-464C-AE80-6A16A5A75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0566" y="9271375"/>
              <a:ext cx="1514660" cy="1135994"/>
            </a:xfrm>
            <a:prstGeom prst="rect">
              <a:avLst/>
            </a:prstGeom>
          </p:spPr>
        </p:pic>
        <p:pic>
          <p:nvPicPr>
            <p:cNvPr id="94" name="Picture 2" descr="Image result for sap logo">
              <a:extLst>
                <a:ext uri="{FF2B5EF4-FFF2-40B4-BE49-F238E27FC236}">
                  <a16:creationId xmlns="" xmlns:a16="http://schemas.microsoft.com/office/drawing/2014/main" id="{8731FC92-0326-4FA5-9BE8-358DDD441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295" y="9502760"/>
              <a:ext cx="1673062" cy="884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024" y="9297607"/>
              <a:ext cx="1822441" cy="1366831"/>
            </a:xfrm>
            <a:prstGeom prst="rect">
              <a:avLst/>
            </a:prstGeom>
          </p:spPr>
        </p:pic>
        <p:pic>
          <p:nvPicPr>
            <p:cNvPr id="4479" name="Picture 383" descr="Image result for accenture logo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962" y="9387243"/>
              <a:ext cx="2457391" cy="93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1" name="Picture 385" descr="Image result for ey logo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5255" y="9382230"/>
              <a:ext cx="1205271" cy="100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83" name="Picture 387" descr="Image result for deloitte logo"/>
            <p:cNvPicPr>
              <a:picLocks noChangeAspect="1" noChangeArrowheads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1727" y="9558768"/>
              <a:ext cx="2815754" cy="75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0954947" y="3084969"/>
            <a:ext cx="1653475" cy="51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8817935" y="7340853"/>
            <a:ext cx="1047750" cy="109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6187294" y="5194073"/>
            <a:ext cx="1500445" cy="5256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245760" y="5229880"/>
            <a:ext cx="2192101" cy="399035"/>
          </a:xfrm>
          <a:prstGeom prst="rect">
            <a:avLst/>
          </a:prstGeom>
        </p:spPr>
      </p:pic>
      <p:pic>
        <p:nvPicPr>
          <p:cNvPr id="3074" name="Picture 2" descr="Image result for we work logo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155" y="4725135"/>
            <a:ext cx="2468229" cy="12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6345240" y="6274361"/>
            <a:ext cx="1247775" cy="92392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556" y="6226695"/>
            <a:ext cx="1582986" cy="95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0051727" y="4083984"/>
            <a:ext cx="1897086" cy="533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0980294" y="7627493"/>
            <a:ext cx="1877164" cy="56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8581162" y="6424943"/>
            <a:ext cx="1303406" cy="47444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4761" y="13196003"/>
            <a:ext cx="24368129" cy="53103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2197448" y="5473611"/>
            <a:ext cx="3722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684173" y="5477755"/>
            <a:ext cx="391412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1516937" y="5484433"/>
            <a:ext cx="350377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1023909" y="2140637"/>
            <a:ext cx="0" cy="6343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5494306" y="2174504"/>
            <a:ext cx="0" cy="6343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6481467" y="7563117"/>
            <a:ext cx="1592329" cy="5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53" y="2094929"/>
            <a:ext cx="19378110" cy="10323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8798" y="2683018"/>
            <a:ext cx="5453626" cy="279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Reduce Asset Downtime </a:t>
            </a:r>
          </a:p>
          <a:p>
            <a:r>
              <a:rPr lang="en-US" sz="2799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Identify asset degradation | </a:t>
            </a:r>
            <a:br>
              <a:rPr lang="en-US" sz="2799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99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Root cause &amp; Recommendation </a:t>
            </a:r>
          </a:p>
          <a:p>
            <a:r>
              <a:rPr lang="en-US" sz="3199" b="1" spc="300" dirty="0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#</a:t>
            </a:r>
            <a:r>
              <a:rPr lang="en-US" sz="3199" b="1" spc="300" dirty="0" err="1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PredictiveMaintenance</a:t>
            </a:r>
            <a:r>
              <a:rPr lang="en-US" sz="3199" b="1" spc="300" dirty="0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en-US" sz="3199" b="1" spc="300" dirty="0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en-US" sz="3199" b="1" spc="300" dirty="0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#</a:t>
            </a:r>
            <a:r>
              <a:rPr lang="en-US" sz="3199" b="1" spc="300" dirty="0" err="1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ReduceMaintenanceCosts</a:t>
            </a:r>
            <a:endParaRPr lang="en-US" sz="3199" b="1" spc="300" dirty="0">
              <a:solidFill>
                <a:srgbClr val="92D050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2399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1863" y="1087012"/>
            <a:ext cx="17155388" cy="7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8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SmartSense</a:t>
            </a:r>
            <a:r>
              <a:rPr lang="en-US" sz="4398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An end-to-end solution in your Enterprise 4.0 journey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97879" y="2659311"/>
            <a:ext cx="5562954" cy="267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Reduce </a:t>
            </a:r>
            <a:r>
              <a:rPr lang="en-US" sz="3199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Energy spent</a:t>
            </a:r>
            <a:endParaRPr lang="en-US" sz="2399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799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Energy analyses &amp; network leakage identification| Root cause &amp; Recommendations</a:t>
            </a:r>
          </a:p>
          <a:p>
            <a:r>
              <a:rPr lang="en-US" sz="3199" b="1" spc="300" dirty="0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#</a:t>
            </a:r>
            <a:r>
              <a:rPr lang="en-US" sz="3199" b="1" spc="300" dirty="0" err="1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EnergyEfficiency</a:t>
            </a:r>
            <a:endParaRPr lang="en-US" sz="3199" b="1" spc="300" dirty="0">
              <a:solidFill>
                <a:srgbClr val="92D050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en-US" sz="1999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8797" y="6015133"/>
            <a:ext cx="4234901" cy="156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Real-time monitoring</a:t>
            </a:r>
            <a:br>
              <a:rPr lang="en-US" sz="3199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endParaRPr lang="en-US" sz="3199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199" b="1" spc="300" dirty="0">
                <a:solidFill>
                  <a:srgbClr val="92D050"/>
                </a:solidFill>
                <a:latin typeface="Calibri Light" pitchFamily="34" charset="0"/>
                <a:cs typeface="Calibri Light" pitchFamily="34" charset="0"/>
              </a:rPr>
              <a:t>#Digitization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1861" y="856420"/>
            <a:ext cx="1856279" cy="133299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1" name="Rectangle 20"/>
          <p:cNvSpPr/>
          <p:nvPr/>
        </p:nvSpPr>
        <p:spPr>
          <a:xfrm>
            <a:off x="4761" y="13196003"/>
            <a:ext cx="24368129" cy="531032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6" y="374585"/>
            <a:ext cx="3870677" cy="7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4776B42-A884-4E9B-A6DB-0048D9443E78}"/>
              </a:ext>
            </a:extLst>
          </p:cNvPr>
          <p:cNvCxnSpPr>
            <a:cxnSpLocks/>
          </p:cNvCxnSpPr>
          <p:nvPr/>
        </p:nvCxnSpPr>
        <p:spPr>
          <a:xfrm>
            <a:off x="1293752" y="2241640"/>
            <a:ext cx="59235" cy="9212400"/>
          </a:xfrm>
          <a:prstGeom prst="line">
            <a:avLst/>
          </a:prstGeom>
          <a:ln w="19050"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A158AE5-0326-4129-969E-7D3FA5E88BCE}"/>
              </a:ext>
            </a:extLst>
          </p:cNvPr>
          <p:cNvSpPr/>
          <p:nvPr/>
        </p:nvSpPr>
        <p:spPr>
          <a:xfrm>
            <a:off x="1914710" y="3710871"/>
            <a:ext cx="20214157" cy="109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204">
              <a:spcBef>
                <a:spcPts val="600"/>
              </a:spcBef>
              <a:tabLst>
                <a:tab pos="13980282" algn="l"/>
              </a:tabLst>
              <a:defRPr/>
            </a:pPr>
            <a:r>
              <a:rPr lang="en-IN" sz="3599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The business problem</a:t>
            </a:r>
          </a:p>
          <a:p>
            <a:pPr defTabSz="1088204">
              <a:spcBef>
                <a:spcPts val="600"/>
              </a:spcBef>
              <a:tabLst>
                <a:tab pos="13980282" algn="l"/>
              </a:tabLst>
              <a:defRPr/>
            </a:pPr>
            <a:r>
              <a:rPr lang="en-GB" sz="2399" dirty="0">
                <a:solidFill>
                  <a:srgbClr val="445469"/>
                </a:solidFill>
                <a:latin typeface="Montserrat" panose="020B0604020202020204" charset="0"/>
              </a:rPr>
              <a:t>Make buildings ‘Smart’ by moving to a Predictive maintenance regime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472E38C-F824-45A6-93FE-C70E7525FE04}"/>
              </a:ext>
            </a:extLst>
          </p:cNvPr>
          <p:cNvGrpSpPr/>
          <p:nvPr/>
        </p:nvGrpSpPr>
        <p:grpSpPr>
          <a:xfrm>
            <a:off x="1017552" y="5094198"/>
            <a:ext cx="11788371" cy="3075794"/>
            <a:chOff x="2077346" y="8349793"/>
            <a:chExt cx="11792977" cy="3076996"/>
          </a:xfrm>
        </p:grpSpPr>
        <p:sp>
          <p:nvSpPr>
            <p:cNvPr id="31" name="Donut 14">
              <a:extLst>
                <a:ext uri="{FF2B5EF4-FFF2-40B4-BE49-F238E27FC236}">
                  <a16:creationId xmlns="" xmlns:a16="http://schemas.microsoft.com/office/drawing/2014/main" id="{767A534A-8DA2-4749-B386-30F4366194E6}"/>
                </a:ext>
              </a:extLst>
            </p:cNvPr>
            <p:cNvSpPr/>
            <p:nvPr/>
          </p:nvSpPr>
          <p:spPr>
            <a:xfrm>
              <a:off x="2077346" y="8349793"/>
              <a:ext cx="611874" cy="601344"/>
            </a:xfrm>
            <a:prstGeom prst="don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04">
                <a:defRPr/>
              </a:pPr>
              <a:endParaRPr lang="en-IN" sz="7997">
                <a:solidFill>
                  <a:srgbClr val="737572"/>
                </a:solidFill>
                <a:latin typeface="Montserrat" panose="020B060402020202020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1685BCA-E41C-458C-B44E-29AC02D86E7B}"/>
                </a:ext>
              </a:extLst>
            </p:cNvPr>
            <p:cNvSpPr/>
            <p:nvPr/>
          </p:nvSpPr>
          <p:spPr>
            <a:xfrm>
              <a:off x="2967709" y="8349793"/>
              <a:ext cx="10902614" cy="307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04">
                <a:defRPr/>
              </a:pPr>
              <a:r>
                <a:rPr lang="en-IN" sz="3599" b="1" dirty="0">
                  <a:solidFill>
                    <a:schemeClr val="accent1">
                      <a:lumMod val="75000"/>
                    </a:schemeClr>
                  </a:solidFill>
                  <a:latin typeface="Montserrat" panose="020B0604020202020204" charset="0"/>
                </a:rPr>
                <a:t>Result</a:t>
              </a:r>
            </a:p>
            <a:p>
              <a:pPr defTabSz="1088204">
                <a:defRPr/>
              </a:pPr>
              <a:endParaRPr lang="en-IN" sz="3599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20B0604020202020204" charset="0"/>
              </a:endParaRPr>
            </a:p>
            <a:p>
              <a:pPr marL="342763" indent="-342763" defTabSz="914034"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3980282" algn="l"/>
                </a:tabLst>
                <a:defRPr/>
              </a:pPr>
              <a:r>
                <a:rPr lang="en-US" sz="2799" b="1" dirty="0">
                  <a:solidFill>
                    <a:schemeClr val="accent4">
                      <a:lumMod val="75000"/>
                    </a:schemeClr>
                  </a:solidFill>
                  <a:latin typeface="Montserrat" panose="020B0604020202020204" charset="0"/>
                </a:rPr>
                <a:t>Downtime period of 1 working day was avoided</a:t>
              </a:r>
              <a:r>
                <a:rPr lang="en-US" sz="2799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 </a:t>
              </a:r>
              <a:r>
                <a:rPr lang="en-US" sz="2799" dirty="0">
                  <a:solidFill>
                    <a:srgbClr val="445469"/>
                  </a:solidFill>
                  <a:latin typeface="Montserrat" panose="020B0604020202020204" charset="0"/>
                </a:rPr>
                <a:t>due to timely intervention</a:t>
              </a:r>
            </a:p>
            <a:p>
              <a:pPr marL="342763" indent="-342763" defTabSz="914034"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3980282" algn="l"/>
                </a:tabLst>
                <a:defRPr/>
              </a:pPr>
              <a:r>
                <a:rPr lang="en-IN" sz="2799" dirty="0">
                  <a:solidFill>
                    <a:srgbClr val="445469"/>
                  </a:solidFill>
                  <a:latin typeface="Montserrat" panose="020B0604020202020204" charset="0"/>
                </a:rPr>
                <a:t>Breakdown and Energy costs amounting to </a:t>
              </a:r>
              <a:r>
                <a:rPr lang="en-IN" sz="2799" b="1" dirty="0">
                  <a:solidFill>
                    <a:schemeClr val="accent4">
                      <a:lumMod val="75000"/>
                    </a:schemeClr>
                  </a:solidFill>
                  <a:latin typeface="Montserrat" panose="020B0604020202020204" charset="0"/>
                </a:rPr>
                <a:t>US$ 50,000 </a:t>
              </a:r>
              <a:r>
                <a:rPr lang="en-US" sz="2799" dirty="0">
                  <a:solidFill>
                    <a:srgbClr val="445469"/>
                  </a:solidFill>
                  <a:latin typeface="Montserrat" panose="020B0604020202020204" charset="0"/>
                </a:rPr>
                <a:t>were avoided since the fault was detected at an early stage &amp; rectified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DF11EF-AD4E-4867-8760-3567A018C3D4}"/>
              </a:ext>
            </a:extLst>
          </p:cNvPr>
          <p:cNvSpPr txBox="1"/>
          <p:nvPr/>
        </p:nvSpPr>
        <p:spPr>
          <a:xfrm>
            <a:off x="1270596" y="1170656"/>
            <a:ext cx="21502384" cy="11289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8204">
              <a:defRPr/>
            </a:pPr>
            <a:r>
              <a:rPr lang="en-US" sz="4398" b="1" dirty="0">
                <a:solidFill>
                  <a:srgbClr val="445469"/>
                </a:solidFill>
                <a:latin typeface="Montserrat" panose="020B0604020202020204" charset="0"/>
                <a:cs typeface="Open Sans"/>
              </a:rPr>
              <a:t>Creating </a:t>
            </a:r>
            <a:r>
              <a:rPr lang="en-US" sz="4398" b="1" dirty="0" smtClean="0">
                <a:solidFill>
                  <a:srgbClr val="445469"/>
                </a:solidFill>
                <a:latin typeface="Montserrat" panose="020B0604020202020204" charset="0"/>
                <a:cs typeface="Open Sans"/>
              </a:rPr>
              <a:t>Impact</a:t>
            </a:r>
            <a:r>
              <a:rPr lang="en-US" sz="4398" b="1" dirty="0">
                <a:solidFill>
                  <a:srgbClr val="445469"/>
                </a:solidFill>
                <a:latin typeface="Montserrat" panose="020B0604020202020204" charset="0"/>
                <a:cs typeface="Open Sans"/>
              </a:rPr>
              <a:t> </a:t>
            </a:r>
            <a:r>
              <a:rPr lang="en-US" sz="4398" b="1" dirty="0" smtClean="0">
                <a:solidFill>
                  <a:srgbClr val="445469"/>
                </a:solidFill>
                <a:latin typeface="Montserrat" panose="020B0604020202020204" charset="0"/>
                <a:cs typeface="Open Sans"/>
              </a:rPr>
              <a:t>with IOT – Electrical data monitoring</a:t>
            </a:r>
            <a:endParaRPr lang="en-US" sz="4398" b="1" dirty="0">
              <a:solidFill>
                <a:srgbClr val="445469"/>
              </a:solidFill>
              <a:latin typeface="Montserrat" panose="020B0604020202020204" charset="0"/>
              <a:cs typeface="Open Sans"/>
            </a:endParaRPr>
          </a:p>
        </p:txBody>
      </p:sp>
      <p:pic>
        <p:nvPicPr>
          <p:cNvPr id="2050" name="Picture 2" descr="Image result for jll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143" y="2127704"/>
            <a:ext cx="2653562" cy="9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mazon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800" y="2039354"/>
            <a:ext cx="3282070" cy="13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00CADD-7E21-414F-B3D5-7B05E78A1A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7"/>
          <a:stretch/>
        </p:blipFill>
        <p:spPr>
          <a:xfrm>
            <a:off x="13341859" y="5305682"/>
            <a:ext cx="10185684" cy="6781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4709" y="9808079"/>
            <a:ext cx="10891213" cy="2922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1088204">
              <a:defRPr/>
            </a:pP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We are helping our clients </a:t>
            </a:r>
            <a:b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optimize their maintenance costs by 30% using the powerful insights provided </a:t>
            </a:r>
            <a:b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by </a:t>
            </a: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SmartSense.”</a:t>
            </a:r>
          </a:p>
          <a:p>
            <a:pPr defTabSz="1088204">
              <a:defRPr/>
            </a:pPr>
            <a:endParaRPr lang="en-US" sz="2799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  <a:p>
            <a:pPr defTabSz="1088204">
              <a:defRPr/>
            </a:pPr>
            <a:r>
              <a:rPr lang="en-US" sz="2799" b="1" dirty="0" err="1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Rajat</a:t>
            </a:r>
            <a:r>
              <a:rPr lang="en-US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 Malhotra</a:t>
            </a:r>
          </a:p>
          <a:p>
            <a:pPr defTabSz="1088204">
              <a:defRPr/>
            </a:pPr>
            <a:r>
              <a:rPr lang="en-US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COO – Integrated Facility </a:t>
            </a:r>
            <a:r>
              <a:rPr lang="en-US" sz="2799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Management</a:t>
            </a:r>
            <a:r>
              <a:rPr lang="en-IN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/>
            </a:r>
            <a:br>
              <a:rPr lang="en-IN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r>
              <a:rPr lang="en-US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(West Asia</a:t>
            </a:r>
            <a:r>
              <a:rPr lang="en-US" sz="2799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), JLL</a:t>
            </a:r>
            <a:endParaRPr lang="en-IN" sz="2799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1" name="Donut 14">
            <a:extLst>
              <a:ext uri="{FF2B5EF4-FFF2-40B4-BE49-F238E27FC236}">
                <a16:creationId xmlns="" xmlns:a16="http://schemas.microsoft.com/office/drawing/2014/main" id="{767A534A-8DA2-4749-B386-30F4366194E6}"/>
              </a:ext>
            </a:extLst>
          </p:cNvPr>
          <p:cNvSpPr/>
          <p:nvPr/>
        </p:nvSpPr>
        <p:spPr>
          <a:xfrm>
            <a:off x="1017552" y="3799846"/>
            <a:ext cx="611635" cy="601109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04">
              <a:defRPr/>
            </a:pPr>
            <a:endParaRPr lang="en-IN" sz="7997">
              <a:solidFill>
                <a:srgbClr val="737572"/>
              </a:solidFill>
              <a:latin typeface="Montserrat" panose="020B06040202020202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723" y="456276"/>
            <a:ext cx="3870677" cy="7571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52987" y="884165"/>
            <a:ext cx="1856279" cy="133299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Rectangle 16"/>
          <p:cNvSpPr/>
          <p:nvPr/>
        </p:nvSpPr>
        <p:spPr>
          <a:xfrm>
            <a:off x="4761" y="13092127"/>
            <a:ext cx="24368129" cy="62119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388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4776B42-A884-4E9B-A6DB-0048D9443E78}"/>
              </a:ext>
            </a:extLst>
          </p:cNvPr>
          <p:cNvCxnSpPr>
            <a:cxnSpLocks/>
          </p:cNvCxnSpPr>
          <p:nvPr/>
        </p:nvCxnSpPr>
        <p:spPr>
          <a:xfrm>
            <a:off x="1293752" y="2241640"/>
            <a:ext cx="59235" cy="9212400"/>
          </a:xfrm>
          <a:prstGeom prst="line">
            <a:avLst/>
          </a:prstGeom>
          <a:ln w="19050"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A158AE5-0326-4129-969E-7D3FA5E88BCE}"/>
              </a:ext>
            </a:extLst>
          </p:cNvPr>
          <p:cNvSpPr/>
          <p:nvPr/>
        </p:nvSpPr>
        <p:spPr>
          <a:xfrm>
            <a:off x="1914710" y="3710871"/>
            <a:ext cx="20214157" cy="109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204">
              <a:spcBef>
                <a:spcPts val="600"/>
              </a:spcBef>
              <a:tabLst>
                <a:tab pos="13980282" algn="l"/>
              </a:tabLst>
              <a:defRPr/>
            </a:pPr>
            <a:r>
              <a:rPr lang="en-IN" sz="3599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0"/>
              </a:rPr>
              <a:t>The business problem</a:t>
            </a:r>
          </a:p>
          <a:p>
            <a:pPr defTabSz="1088204">
              <a:spcBef>
                <a:spcPts val="600"/>
              </a:spcBef>
              <a:tabLst>
                <a:tab pos="13980282" algn="l"/>
              </a:tabLst>
              <a:defRPr/>
            </a:pPr>
            <a:r>
              <a:rPr lang="en-GB" sz="2399" dirty="0">
                <a:solidFill>
                  <a:srgbClr val="445469"/>
                </a:solidFill>
                <a:latin typeface="Montserrat" panose="020B0604020202020204" charset="0"/>
              </a:rPr>
              <a:t>Make buildings </a:t>
            </a:r>
            <a:r>
              <a:rPr lang="en-GB" sz="2399" dirty="0" smtClean="0">
                <a:solidFill>
                  <a:srgbClr val="445469"/>
                </a:solidFill>
                <a:latin typeface="Montserrat" panose="020B0604020202020204" charset="0"/>
              </a:rPr>
              <a:t>‘Energy efficient’ </a:t>
            </a:r>
            <a:r>
              <a:rPr lang="en-GB" sz="2399" dirty="0">
                <a:solidFill>
                  <a:srgbClr val="445469"/>
                </a:solidFill>
                <a:latin typeface="Montserrat" panose="020B0604020202020204" charset="0"/>
              </a:rPr>
              <a:t>by </a:t>
            </a:r>
            <a:r>
              <a:rPr lang="en-GB" sz="2399" dirty="0" smtClean="0">
                <a:solidFill>
                  <a:srgbClr val="445469"/>
                </a:solidFill>
                <a:latin typeface="Montserrat" panose="020B0604020202020204" charset="0"/>
              </a:rPr>
              <a:t>reducing</a:t>
            </a:r>
            <a:r>
              <a:rPr lang="en-GB" sz="2399" dirty="0" smtClean="0">
                <a:solidFill>
                  <a:srgbClr val="445469"/>
                </a:solidFill>
                <a:latin typeface="Montserrat" panose="020B0604020202020204" charset="0"/>
              </a:rPr>
              <a:t> </a:t>
            </a:r>
            <a:r>
              <a:rPr lang="en-GB" sz="2399" dirty="0" smtClean="0">
                <a:solidFill>
                  <a:srgbClr val="445469"/>
                </a:solidFill>
                <a:latin typeface="Montserrat" panose="020B0604020202020204" charset="0"/>
              </a:rPr>
              <a:t>energy wastages</a:t>
            </a:r>
            <a:endParaRPr lang="en-GB" sz="2399" dirty="0">
              <a:solidFill>
                <a:srgbClr val="445469"/>
              </a:solidFill>
              <a:latin typeface="Montserrat" panose="020B060402020202020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472E38C-F824-45A6-93FE-C70E7525FE04}"/>
              </a:ext>
            </a:extLst>
          </p:cNvPr>
          <p:cNvGrpSpPr/>
          <p:nvPr/>
        </p:nvGrpSpPr>
        <p:grpSpPr>
          <a:xfrm>
            <a:off x="1017552" y="5094197"/>
            <a:ext cx="11788371" cy="2138534"/>
            <a:chOff x="2077346" y="8349793"/>
            <a:chExt cx="11792977" cy="2139370"/>
          </a:xfrm>
        </p:grpSpPr>
        <p:sp>
          <p:nvSpPr>
            <p:cNvPr id="31" name="Donut 14">
              <a:extLst>
                <a:ext uri="{FF2B5EF4-FFF2-40B4-BE49-F238E27FC236}">
                  <a16:creationId xmlns="" xmlns:a16="http://schemas.microsoft.com/office/drawing/2014/main" id="{767A534A-8DA2-4749-B386-30F4366194E6}"/>
                </a:ext>
              </a:extLst>
            </p:cNvPr>
            <p:cNvSpPr/>
            <p:nvPr/>
          </p:nvSpPr>
          <p:spPr>
            <a:xfrm>
              <a:off x="2077346" y="8349793"/>
              <a:ext cx="611874" cy="601344"/>
            </a:xfrm>
            <a:prstGeom prst="donu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204">
                <a:defRPr/>
              </a:pPr>
              <a:endParaRPr lang="en-IN" sz="7997">
                <a:solidFill>
                  <a:srgbClr val="737572"/>
                </a:solidFill>
                <a:latin typeface="Montserrat" panose="020B060402020202020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1685BCA-E41C-458C-B44E-29AC02D86E7B}"/>
                </a:ext>
              </a:extLst>
            </p:cNvPr>
            <p:cNvSpPr/>
            <p:nvPr/>
          </p:nvSpPr>
          <p:spPr>
            <a:xfrm>
              <a:off x="2967709" y="8349793"/>
              <a:ext cx="10902614" cy="2139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04">
                <a:defRPr/>
              </a:pPr>
              <a:r>
                <a:rPr lang="en-IN" sz="3599" b="1" dirty="0">
                  <a:solidFill>
                    <a:schemeClr val="accent1">
                      <a:lumMod val="75000"/>
                    </a:schemeClr>
                  </a:solidFill>
                  <a:latin typeface="Montserrat" panose="020B0604020202020204" charset="0"/>
                </a:rPr>
                <a:t>Result</a:t>
              </a:r>
            </a:p>
            <a:p>
              <a:pPr defTabSz="1088204">
                <a:defRPr/>
              </a:pPr>
              <a:endParaRPr lang="en-IN" sz="3599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20B0604020202020204" charset="0"/>
              </a:endParaRPr>
            </a:p>
            <a:p>
              <a:pPr marL="342763" indent="-342763" defTabSz="914034"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3980282" algn="l"/>
                </a:tabLst>
                <a:defRPr/>
              </a:pPr>
              <a:r>
                <a:rPr lang="en-IN" sz="2799" dirty="0" smtClean="0">
                  <a:solidFill>
                    <a:srgbClr val="445469"/>
                  </a:solidFill>
                  <a:latin typeface="Montserrat" panose="020B0604020202020204" charset="0"/>
                </a:rPr>
                <a:t>Energy savings </a:t>
              </a:r>
              <a:r>
                <a:rPr lang="en-IN" sz="2799" dirty="0">
                  <a:solidFill>
                    <a:srgbClr val="445469"/>
                  </a:solidFill>
                  <a:latin typeface="Montserrat" panose="020B0604020202020204" charset="0"/>
                </a:rPr>
                <a:t>amounting to </a:t>
              </a:r>
              <a:r>
                <a:rPr lang="en-IN" sz="2799" b="1" dirty="0">
                  <a:solidFill>
                    <a:schemeClr val="accent4">
                      <a:lumMod val="75000"/>
                    </a:schemeClr>
                  </a:solidFill>
                  <a:latin typeface="Montserrat" panose="020B0604020202020204" charset="0"/>
                </a:rPr>
                <a:t>US$ </a:t>
              </a:r>
              <a:r>
                <a:rPr lang="en-IN" sz="2799" b="1" dirty="0" smtClean="0">
                  <a:solidFill>
                    <a:schemeClr val="accent4">
                      <a:lumMod val="75000"/>
                    </a:schemeClr>
                  </a:solidFill>
                  <a:latin typeface="Montserrat" panose="020B0604020202020204" charset="0"/>
                </a:rPr>
                <a:t>1,000 per month </a:t>
              </a:r>
              <a:r>
                <a:rPr lang="en-US" sz="2799" dirty="0" smtClean="0">
                  <a:solidFill>
                    <a:srgbClr val="445469"/>
                  </a:solidFill>
                  <a:latin typeface="Montserrat" panose="020B0604020202020204" charset="0"/>
                </a:rPr>
                <a:t>were realized after identification of low temperature &amp; correcting these issues</a:t>
              </a:r>
              <a:endParaRPr lang="en-US" sz="2799" dirty="0">
                <a:solidFill>
                  <a:srgbClr val="445469"/>
                </a:solidFill>
                <a:latin typeface="Montserrat" panose="020B060402020202020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DF11EF-AD4E-4867-8760-3567A018C3D4}"/>
              </a:ext>
            </a:extLst>
          </p:cNvPr>
          <p:cNvSpPr txBox="1"/>
          <p:nvPr/>
        </p:nvSpPr>
        <p:spPr>
          <a:xfrm>
            <a:off x="1352987" y="1112654"/>
            <a:ext cx="21502384" cy="11289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088204">
              <a:defRPr/>
            </a:pPr>
            <a:r>
              <a:rPr lang="en-US" sz="4398" b="1" dirty="0">
                <a:solidFill>
                  <a:srgbClr val="445469"/>
                </a:solidFill>
                <a:latin typeface="Montserrat" panose="020B0604020202020204" charset="0"/>
                <a:cs typeface="Open Sans"/>
              </a:rPr>
              <a:t>Creating </a:t>
            </a:r>
            <a:r>
              <a:rPr lang="en-US" sz="4398" b="1" dirty="0" smtClean="0">
                <a:solidFill>
                  <a:srgbClr val="445469"/>
                </a:solidFill>
                <a:latin typeface="Montserrat" panose="020B0604020202020204" charset="0"/>
                <a:cs typeface="Open Sans"/>
              </a:rPr>
              <a:t>Impact with IOT – Temperature Data Monitoring </a:t>
            </a:r>
            <a:endParaRPr lang="en-US" sz="4398" b="1" dirty="0">
              <a:solidFill>
                <a:srgbClr val="445469"/>
              </a:solidFill>
              <a:latin typeface="Montserrat" panose="020B0604020202020204" charset="0"/>
              <a:cs typeface="Open Sans"/>
            </a:endParaRPr>
          </a:p>
        </p:txBody>
      </p:sp>
      <p:pic>
        <p:nvPicPr>
          <p:cNvPr id="2050" name="Picture 2" descr="Image result for jll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23" y="1901930"/>
            <a:ext cx="2653562" cy="10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nut 14">
            <a:extLst>
              <a:ext uri="{FF2B5EF4-FFF2-40B4-BE49-F238E27FC236}">
                <a16:creationId xmlns="" xmlns:a16="http://schemas.microsoft.com/office/drawing/2014/main" id="{767A534A-8DA2-4749-B386-30F4366194E6}"/>
              </a:ext>
            </a:extLst>
          </p:cNvPr>
          <p:cNvSpPr/>
          <p:nvPr/>
        </p:nvSpPr>
        <p:spPr>
          <a:xfrm>
            <a:off x="1017552" y="3799846"/>
            <a:ext cx="611635" cy="601109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04">
              <a:defRPr/>
            </a:pPr>
            <a:endParaRPr lang="en-IN" sz="7997">
              <a:solidFill>
                <a:srgbClr val="737572"/>
              </a:solidFill>
              <a:latin typeface="Montserrat" panose="020B06040202020202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6922" y="2092766"/>
            <a:ext cx="1882289" cy="685154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05321"/>
              </p:ext>
            </p:extLst>
          </p:nvPr>
        </p:nvGraphicFramePr>
        <p:xfrm>
          <a:off x="13360503" y="3232129"/>
          <a:ext cx="10126514" cy="447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75171070"/>
              </p:ext>
            </p:extLst>
          </p:nvPr>
        </p:nvGraphicFramePr>
        <p:xfrm>
          <a:off x="13360503" y="8070911"/>
          <a:ext cx="9987402" cy="399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6" y="441713"/>
            <a:ext cx="3870677" cy="7571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14709" y="9808079"/>
            <a:ext cx="10891213" cy="2922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1088204">
              <a:defRPr/>
            </a:pP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We are helping our clients </a:t>
            </a:r>
            <a:b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optimize their maintenance costs by 30% using the powerful insights provided </a:t>
            </a:r>
            <a:b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by </a:t>
            </a:r>
            <a:r>
              <a:rPr lang="en-IN" sz="2399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SmartSense.”</a:t>
            </a:r>
          </a:p>
          <a:p>
            <a:pPr defTabSz="1088204">
              <a:defRPr/>
            </a:pPr>
            <a:endParaRPr lang="en-US" sz="2799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  <a:p>
            <a:pPr defTabSz="1088204">
              <a:defRPr/>
            </a:pPr>
            <a:r>
              <a:rPr lang="en-US" sz="2799" b="1" dirty="0" err="1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Rajat</a:t>
            </a:r>
            <a:r>
              <a:rPr lang="en-US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 Malhotra</a:t>
            </a:r>
          </a:p>
          <a:p>
            <a:pPr defTabSz="1088204">
              <a:defRPr/>
            </a:pPr>
            <a:r>
              <a:rPr lang="en-US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COO – Integrated Facility </a:t>
            </a:r>
            <a:r>
              <a:rPr lang="en-US" sz="2799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Management</a:t>
            </a:r>
            <a:r>
              <a:rPr lang="en-IN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/>
            </a:r>
            <a:br>
              <a:rPr lang="en-IN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</a:br>
            <a:r>
              <a:rPr lang="en-US" sz="2799" b="1" dirty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(West Asia</a:t>
            </a:r>
            <a:r>
              <a:rPr lang="en-US" sz="2799" b="1" dirty="0" smtClean="0">
                <a:solidFill>
                  <a:schemeClr val="tx1">
                    <a:lumMod val="75000"/>
                  </a:schemeClr>
                </a:solidFill>
                <a:latin typeface="Montserrat" panose="020B0604020202020204" charset="0"/>
              </a:rPr>
              <a:t>), JLL</a:t>
            </a:r>
            <a:endParaRPr lang="en-IN" sz="2799" b="1" dirty="0">
              <a:solidFill>
                <a:schemeClr val="tx1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2987" y="884165"/>
            <a:ext cx="1856279" cy="133299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Rectangle 24"/>
          <p:cNvSpPr/>
          <p:nvPr/>
        </p:nvSpPr>
        <p:spPr>
          <a:xfrm>
            <a:off x="4761" y="13092127"/>
            <a:ext cx="24368129" cy="62119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075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F7384-EC5F-4FF6-B41A-42AD65FB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03" y="1162463"/>
            <a:ext cx="21025723" cy="1457325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Helping Enterprises improve their asset efficiency </a:t>
            </a:r>
            <a:br>
              <a:rPr lang="en-IN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IN" sz="3200" dirty="0">
                <a:solidFill>
                  <a:schemeClr val="bg1">
                    <a:lumMod val="50000"/>
                  </a:schemeClr>
                </a:solidFill>
              </a:rPr>
              <a:t>Using IOT powered predictive analytics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0860" y="5158281"/>
            <a:ext cx="9526474" cy="6509244"/>
            <a:chOff x="8023723" y="5340894"/>
            <a:chExt cx="12318097" cy="8375106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A2A01A0-E071-4B74-ABF8-B4FA8CCB7CA2}"/>
                </a:ext>
              </a:extLst>
            </p:cNvPr>
            <p:cNvSpPr/>
            <p:nvPr/>
          </p:nvSpPr>
          <p:spPr>
            <a:xfrm>
              <a:off x="8023723" y="5340894"/>
              <a:ext cx="8477428" cy="83751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5AC0A51-3781-4132-A0BC-1D3F9C270E57}"/>
                </a:ext>
              </a:extLst>
            </p:cNvPr>
            <p:cNvSpPr/>
            <p:nvPr/>
          </p:nvSpPr>
          <p:spPr>
            <a:xfrm>
              <a:off x="8882195" y="6192023"/>
              <a:ext cx="6793695" cy="66728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09F4C6A-C75C-41D1-8A14-67C7E2670E17}"/>
                </a:ext>
              </a:extLst>
            </p:cNvPr>
            <p:cNvSpPr txBox="1"/>
            <p:nvPr/>
          </p:nvSpPr>
          <p:spPr>
            <a:xfrm>
              <a:off x="9229873" y="7524091"/>
              <a:ext cx="6600132" cy="455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/>
                <a:t>Integrated dashboard of Network &amp; Assets; providing –</a:t>
              </a:r>
            </a:p>
            <a:p>
              <a:pPr marL="457200" indent="-457200">
                <a:buFontTx/>
                <a:buChar char="-"/>
              </a:pPr>
              <a:r>
                <a:rPr lang="en-IN" sz="2800" dirty="0"/>
                <a:t>Condition based Monitoring</a:t>
              </a:r>
            </a:p>
            <a:p>
              <a:pPr marL="457200" indent="-457200">
                <a:buFontTx/>
                <a:buChar char="-"/>
              </a:pPr>
              <a:r>
                <a:rPr lang="en-IN" sz="2800" dirty="0"/>
                <a:t>Detailed alerts &amp; alarms</a:t>
              </a:r>
            </a:p>
            <a:p>
              <a:pPr marL="457200" indent="-457200">
                <a:buFontTx/>
                <a:buChar char="-"/>
              </a:pPr>
              <a:r>
                <a:rPr lang="en-IN" sz="2800" dirty="0"/>
                <a:t>Asset/network Health report</a:t>
              </a:r>
            </a:p>
            <a:p>
              <a:pPr marL="457200" indent="-457200">
                <a:buFontTx/>
                <a:buChar char="-"/>
              </a:pPr>
              <a:r>
                <a:rPr lang="en-IN" sz="2800" dirty="0"/>
                <a:t>Anomalies/early faults</a:t>
              </a:r>
            </a:p>
            <a:p>
              <a:pPr marL="457200" indent="-457200">
                <a:buFontTx/>
                <a:buChar char="-"/>
              </a:pPr>
              <a:r>
                <a:rPr lang="en-IN" sz="2800" dirty="0"/>
                <a:t>Recommendation</a:t>
              </a:r>
            </a:p>
            <a:p>
              <a:pPr marL="457200" indent="-457200">
                <a:buFontTx/>
                <a:buChar char="-"/>
              </a:pPr>
              <a:r>
                <a:rPr lang="en-IN" sz="2800" dirty="0"/>
                <a:t>Benchmark (internal)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0F0A3F1A-C2B8-4B89-996C-6B6CEC81ECC9}"/>
                </a:ext>
              </a:extLst>
            </p:cNvPr>
            <p:cNvSpPr/>
            <p:nvPr/>
          </p:nvSpPr>
          <p:spPr>
            <a:xfrm>
              <a:off x="15431808" y="10911852"/>
              <a:ext cx="4910012" cy="273026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600" b="1" dirty="0" smtClean="0"/>
                <a:t>Data-driven asset performance; moving from preventive to predictive maintenance</a:t>
              </a:r>
              <a:endParaRPr lang="en-IN" sz="2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7243" y="3444427"/>
            <a:ext cx="5635771" cy="5450116"/>
            <a:chOff x="611418" y="3693073"/>
            <a:chExt cx="6822271" cy="6545945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C97230AF-F1CE-4093-AF26-207C20EEFA9D}"/>
                </a:ext>
              </a:extLst>
            </p:cNvPr>
            <p:cNvGrpSpPr/>
            <p:nvPr/>
          </p:nvGrpSpPr>
          <p:grpSpPr>
            <a:xfrm>
              <a:off x="611418" y="3693073"/>
              <a:ext cx="6124964" cy="6545945"/>
              <a:chOff x="885732" y="3073948"/>
              <a:chExt cx="7066827" cy="7225087"/>
            </a:xfrm>
          </p:grpSpPr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9B86C964-4458-4225-94C1-77085A014101}"/>
                  </a:ext>
                </a:extLst>
              </p:cNvPr>
              <p:cNvSpPr/>
              <p:nvPr/>
            </p:nvSpPr>
            <p:spPr>
              <a:xfrm>
                <a:off x="1631769" y="3073948"/>
                <a:ext cx="6320790" cy="609219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F9BE4F8A-B905-45D5-A8C9-849590A742F6}"/>
                  </a:ext>
                </a:extLst>
              </p:cNvPr>
              <p:cNvSpPr/>
              <p:nvPr/>
            </p:nvSpPr>
            <p:spPr>
              <a:xfrm>
                <a:off x="2271848" y="3693073"/>
                <a:ext cx="5065395" cy="48539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7469CCF-FAEC-4905-ABB3-4F2302ACE3A4}"/>
                  </a:ext>
                </a:extLst>
              </p:cNvPr>
              <p:cNvSpPr txBox="1"/>
              <p:nvPr/>
            </p:nvSpPr>
            <p:spPr>
              <a:xfrm>
                <a:off x="2243892" y="4536590"/>
                <a:ext cx="5182071" cy="354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Full-stack solution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Integration with PLC, sensors, SCADA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N" sz="2800" dirty="0" smtClean="0"/>
                  <a:t>Store </a:t>
                </a:r>
                <a:r>
                  <a:rPr lang="en-IN" sz="2800" dirty="0"/>
                  <a:t>cleaned </a:t>
                </a:r>
                <a:r>
                  <a:rPr lang="en-IN" sz="2800" dirty="0" smtClean="0"/>
                  <a:t>data-stream </a:t>
                </a:r>
                <a:r>
                  <a:rPr lang="en-IN" sz="2800" dirty="0"/>
                  <a:t>in AWS/ private cloud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B12C09B7-A403-4C92-8E4C-37C07A583A14}"/>
                  </a:ext>
                </a:extLst>
              </p:cNvPr>
              <p:cNvSpPr/>
              <p:nvPr/>
            </p:nvSpPr>
            <p:spPr>
              <a:xfrm>
                <a:off x="885732" y="8296195"/>
                <a:ext cx="3258939" cy="200284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600" b="1" dirty="0"/>
                  <a:t>Robust data acquisition in weeks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7100211-35FB-4ED2-8A01-236CE44BCA65}"/>
                </a:ext>
              </a:extLst>
            </p:cNvPr>
            <p:cNvCxnSpPr>
              <a:cxnSpLocks/>
            </p:cNvCxnSpPr>
            <p:nvPr/>
          </p:nvCxnSpPr>
          <p:spPr>
            <a:xfrm>
              <a:off x="6530876" y="7383780"/>
              <a:ext cx="902813" cy="329196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410013" y="3326446"/>
            <a:ext cx="6150396" cy="4141828"/>
            <a:chOff x="16063396" y="4098099"/>
            <a:chExt cx="6150396" cy="4141828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21CCEB7-460B-4D77-9F16-6498DE333913}"/>
                </a:ext>
              </a:extLst>
            </p:cNvPr>
            <p:cNvSpPr/>
            <p:nvPr/>
          </p:nvSpPr>
          <p:spPr>
            <a:xfrm>
              <a:off x="16160428" y="4098099"/>
              <a:ext cx="4295282" cy="41418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8D6F31F-2C37-4BD7-A6F5-704D776D8529}"/>
                </a:ext>
              </a:extLst>
            </p:cNvPr>
            <p:cNvSpPr/>
            <p:nvPr/>
          </p:nvSpPr>
          <p:spPr>
            <a:xfrm>
              <a:off x="16595393" y="4519016"/>
              <a:ext cx="3442180" cy="32999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E137B21-C811-40A9-A4A9-FD435654139C}"/>
                </a:ext>
              </a:extLst>
            </p:cNvPr>
            <p:cNvSpPr txBox="1"/>
            <p:nvPr/>
          </p:nvSpPr>
          <p:spPr>
            <a:xfrm>
              <a:off x="16679473" y="5212019"/>
              <a:ext cx="34315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/>
                <a:t>Energy, Power </a:t>
              </a:r>
              <a:r>
                <a:rPr lang="en-IN" sz="2800" dirty="0" smtClean="0"/>
                <a:t>KPI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/>
                <a:t>Other analytics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/>
                <a:t>Visualization </a:t>
              </a:r>
              <a:endParaRPr lang="en-IN" sz="28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0ED4C832-C764-4698-8AA4-91D5B0BF2A78}"/>
                </a:ext>
              </a:extLst>
            </p:cNvPr>
            <p:cNvSpPr/>
            <p:nvPr/>
          </p:nvSpPr>
          <p:spPr>
            <a:xfrm>
              <a:off x="19953552" y="6894745"/>
              <a:ext cx="2260240" cy="75220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600" b="1" dirty="0"/>
                <a:t>Visualization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8E6E2AF-118C-4DB4-82AB-36F8203E7C77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V="1">
              <a:off x="16063396" y="7633370"/>
              <a:ext cx="726061" cy="338559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732217" y="6622638"/>
            <a:ext cx="8005510" cy="5074998"/>
            <a:chOff x="14208282" y="3164929"/>
            <a:chExt cx="8005510" cy="5074998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C21CCEB7-460B-4D77-9F16-6498DE333913}"/>
                </a:ext>
              </a:extLst>
            </p:cNvPr>
            <p:cNvSpPr/>
            <p:nvPr/>
          </p:nvSpPr>
          <p:spPr>
            <a:xfrm>
              <a:off x="16160428" y="4098099"/>
              <a:ext cx="4295282" cy="41418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78D6F31F-2C37-4BD7-A6F5-704D776D8529}"/>
                </a:ext>
              </a:extLst>
            </p:cNvPr>
            <p:cNvSpPr/>
            <p:nvPr/>
          </p:nvSpPr>
          <p:spPr>
            <a:xfrm>
              <a:off x="16595393" y="4519016"/>
              <a:ext cx="3442180" cy="32999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E137B21-C811-40A9-A4A9-FD435654139C}"/>
                </a:ext>
              </a:extLst>
            </p:cNvPr>
            <p:cNvSpPr txBox="1"/>
            <p:nvPr/>
          </p:nvSpPr>
          <p:spPr>
            <a:xfrm>
              <a:off x="16454997" y="5310125"/>
              <a:ext cx="37762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/>
                <a:t>Repair / Replace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/>
                <a:t>Alternate Technology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IN" sz="2800" dirty="0" smtClean="0"/>
                <a:t>Savings, ROI</a:t>
              </a:r>
              <a:endParaRPr lang="en-IN" sz="2800" dirty="0"/>
            </a:p>
          </p:txBody>
        </p:sp>
        <p:sp>
          <p:nvSpPr>
            <p:cNvPr id="31" name="Rectangle: Rounded Corners 19">
              <a:extLst>
                <a:ext uri="{FF2B5EF4-FFF2-40B4-BE49-F238E27FC236}">
                  <a16:creationId xmlns="" xmlns:a16="http://schemas.microsoft.com/office/drawing/2014/main" id="{0ED4C832-C764-4698-8AA4-91D5B0BF2A78}"/>
                </a:ext>
              </a:extLst>
            </p:cNvPr>
            <p:cNvSpPr/>
            <p:nvPr/>
          </p:nvSpPr>
          <p:spPr>
            <a:xfrm>
              <a:off x="19399580" y="6894745"/>
              <a:ext cx="2814212" cy="13451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600" b="1" dirty="0" smtClean="0"/>
                <a:t>Decisions to improve Overall Energy Efficiency</a:t>
              </a:r>
              <a:endParaRPr lang="en-IN" sz="26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8E6E2AF-118C-4DB4-82AB-36F8203E7C77}"/>
                </a:ext>
              </a:extLst>
            </p:cNvPr>
            <p:cNvCxnSpPr>
              <a:cxnSpLocks/>
              <a:stCxn id="16" idx="5"/>
              <a:endCxn id="28" idx="1"/>
            </p:cNvCxnSpPr>
            <p:nvPr/>
          </p:nvCxnSpPr>
          <p:spPr>
            <a:xfrm>
              <a:off x="14208282" y="3164929"/>
              <a:ext cx="2581175" cy="153972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8E6E2AF-118C-4DB4-82AB-36F8203E7C77}"/>
              </a:ext>
            </a:extLst>
          </p:cNvPr>
          <p:cNvCxnSpPr>
            <a:cxnSpLocks/>
            <a:stCxn id="9" idx="6"/>
            <a:endCxn id="28" idx="2"/>
          </p:cNvCxnSpPr>
          <p:nvPr/>
        </p:nvCxnSpPr>
        <p:spPr>
          <a:xfrm>
            <a:off x="12677067" y="8412903"/>
            <a:ext cx="5007296" cy="121381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61" y="13092127"/>
            <a:ext cx="24368129" cy="62119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3297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2330766" y="3776224"/>
            <a:ext cx="7949377" cy="2536360"/>
            <a:chOff x="2326913" y="3775018"/>
            <a:chExt cx="7952483" cy="3052007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326913" y="3775018"/>
              <a:ext cx="0" cy="305200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302798" y="3775018"/>
              <a:ext cx="0" cy="305200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0279396" y="3775018"/>
              <a:ext cx="0" cy="305200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288345" y="7775148"/>
            <a:ext cx="7949377" cy="2536360"/>
            <a:chOff x="2326913" y="3775018"/>
            <a:chExt cx="7952483" cy="3052007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2326913" y="3775018"/>
              <a:ext cx="0" cy="305200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6302798" y="3775018"/>
              <a:ext cx="0" cy="305200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0279396" y="3775018"/>
              <a:ext cx="0" cy="3052007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561861" y="872288"/>
            <a:ext cx="1856279" cy="133299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TextBox 26"/>
          <p:cNvSpPr txBox="1"/>
          <p:nvPr/>
        </p:nvSpPr>
        <p:spPr>
          <a:xfrm>
            <a:off x="1561863" y="1087012"/>
            <a:ext cx="16266735" cy="76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8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4398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en-US" sz="4398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digital transformation  journey</a:t>
            </a:r>
          </a:p>
        </p:txBody>
      </p:sp>
      <p:sp>
        <p:nvSpPr>
          <p:cNvPr id="29" name="Google Shape;263;p24"/>
          <p:cNvSpPr/>
          <p:nvPr/>
        </p:nvSpPr>
        <p:spPr>
          <a:xfrm>
            <a:off x="19913727" y="3971246"/>
            <a:ext cx="3437658" cy="151359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99" b="1" dirty="0">
                <a:latin typeface="Calibri" pitchFamily="34" charset="0"/>
                <a:cs typeface="Calibri" pitchFamily="34" charset="0"/>
                <a:sym typeface="Calibri"/>
              </a:rPr>
              <a:t>Reduction in unscheduled downtime</a:t>
            </a:r>
            <a:endParaRPr sz="2399" b="1" dirty="0">
              <a:latin typeface="Calibri" pitchFamily="34" charset="0"/>
              <a:cs typeface="Calibri" pitchFamily="34" charset="0"/>
              <a:sym typeface="Calibri"/>
            </a:endParaRPr>
          </a:p>
        </p:txBody>
      </p:sp>
      <p:sp>
        <p:nvSpPr>
          <p:cNvPr id="30" name="Google Shape;266;p24"/>
          <p:cNvSpPr/>
          <p:nvPr/>
        </p:nvSpPr>
        <p:spPr>
          <a:xfrm>
            <a:off x="19913727" y="6312582"/>
            <a:ext cx="3437658" cy="151359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99" b="1" dirty="0">
                <a:latin typeface="Calibri" pitchFamily="34" charset="0"/>
                <a:cs typeface="Calibri" pitchFamily="34" charset="0"/>
                <a:sym typeface="Calibri"/>
              </a:rPr>
              <a:t>Reduction of maintenance cost</a:t>
            </a:r>
            <a:endParaRPr sz="2399" b="1" dirty="0">
              <a:latin typeface="Calibri" pitchFamily="34" charset="0"/>
              <a:cs typeface="Calibri" pitchFamily="34" charset="0"/>
              <a:sym typeface="Calibri"/>
            </a:endParaRPr>
          </a:p>
        </p:txBody>
      </p:sp>
      <p:sp>
        <p:nvSpPr>
          <p:cNvPr id="31" name="Google Shape;267;p24"/>
          <p:cNvSpPr/>
          <p:nvPr/>
        </p:nvSpPr>
        <p:spPr>
          <a:xfrm>
            <a:off x="19913727" y="8511133"/>
            <a:ext cx="3437658" cy="151359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399" b="1" dirty="0">
                <a:latin typeface="Calibri" pitchFamily="34" charset="0"/>
                <a:cs typeface="Calibri" pitchFamily="34" charset="0"/>
                <a:sym typeface="Calibri"/>
              </a:rPr>
              <a:t>Reduction of energy cost</a:t>
            </a:r>
            <a:endParaRPr sz="2399" b="1" dirty="0">
              <a:latin typeface="Calibri" pitchFamily="34" charset="0"/>
              <a:cs typeface="Calibri" pitchFamily="34" charset="0"/>
              <a:sym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40130" y="3324656"/>
            <a:ext cx="1375454" cy="144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58226" y="3544662"/>
            <a:ext cx="3377372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Enterprise Dashboard</a:t>
            </a:r>
            <a:endParaRPr lang="en-US" sz="3599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40130" y="5149492"/>
            <a:ext cx="1375454" cy="144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058226" y="5369498"/>
            <a:ext cx="3377372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Condition </a:t>
            </a:r>
            <a:r>
              <a:rPr lang="en-US" sz="3599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Monitoring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40130" y="6974328"/>
            <a:ext cx="1375454" cy="144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03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058226" y="7194334"/>
            <a:ext cx="3377372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Enterprise Insights</a:t>
            </a:r>
            <a:endParaRPr lang="en-US" sz="3599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440130" y="8799164"/>
            <a:ext cx="1375454" cy="144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96" dirty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04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058226" y="9019173"/>
            <a:ext cx="3377372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Predictive Maintenance</a:t>
            </a:r>
            <a:endParaRPr lang="en-US" sz="3599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9" name="Diagram 48"/>
          <p:cNvGraphicFramePr/>
          <p:nvPr>
            <p:extLst/>
          </p:nvPr>
        </p:nvGraphicFramePr>
        <p:xfrm>
          <a:off x="19151996" y="11475044"/>
          <a:ext cx="4924875" cy="75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0" name="Diagram 49"/>
          <p:cNvGraphicFramePr/>
          <p:nvPr>
            <p:extLst/>
          </p:nvPr>
        </p:nvGraphicFramePr>
        <p:xfrm>
          <a:off x="1057791" y="11475044"/>
          <a:ext cx="12353437" cy="75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1" name="Diagram 50"/>
          <p:cNvGraphicFramePr/>
          <p:nvPr>
            <p:extLst/>
          </p:nvPr>
        </p:nvGraphicFramePr>
        <p:xfrm>
          <a:off x="13283607" y="11468870"/>
          <a:ext cx="5988146" cy="75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561863" y="5969429"/>
            <a:ext cx="11676205" cy="2001431"/>
            <a:chOff x="838200" y="6151563"/>
            <a:chExt cx="12993688" cy="2227262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438275" y="7018338"/>
              <a:ext cx="511175" cy="512762"/>
            </a:xfrm>
            <a:custGeom>
              <a:avLst/>
              <a:gdLst>
                <a:gd name="T0" fmla="*/ 30 w 136"/>
                <a:gd name="T1" fmla="*/ 20 h 137"/>
                <a:gd name="T2" fmla="*/ 21 w 136"/>
                <a:gd name="T3" fmla="*/ 106 h 137"/>
                <a:gd name="T4" fmla="*/ 106 w 136"/>
                <a:gd name="T5" fmla="*/ 116 h 137"/>
                <a:gd name="T6" fmla="*/ 115 w 136"/>
                <a:gd name="T7" fmla="*/ 31 h 137"/>
                <a:gd name="T8" fmla="*/ 30 w 136"/>
                <a:gd name="T9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7">
                  <a:moveTo>
                    <a:pt x="30" y="20"/>
                  </a:moveTo>
                  <a:cubicBezTo>
                    <a:pt x="4" y="41"/>
                    <a:pt x="0" y="79"/>
                    <a:pt x="21" y="106"/>
                  </a:cubicBezTo>
                  <a:cubicBezTo>
                    <a:pt x="42" y="132"/>
                    <a:pt x="80" y="137"/>
                    <a:pt x="106" y="116"/>
                  </a:cubicBezTo>
                  <a:cubicBezTo>
                    <a:pt x="132" y="96"/>
                    <a:pt x="136" y="57"/>
                    <a:pt x="115" y="31"/>
                  </a:cubicBezTo>
                  <a:cubicBezTo>
                    <a:pt x="94" y="4"/>
                    <a:pt x="56" y="0"/>
                    <a:pt x="30" y="2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598863" y="6938963"/>
              <a:ext cx="671513" cy="677862"/>
            </a:xfrm>
            <a:custGeom>
              <a:avLst/>
              <a:gdLst>
                <a:gd name="T0" fmla="*/ 39 w 179"/>
                <a:gd name="T1" fmla="*/ 27 h 181"/>
                <a:gd name="T2" fmla="*/ 27 w 179"/>
                <a:gd name="T3" fmla="*/ 139 h 181"/>
                <a:gd name="T4" fmla="*/ 139 w 179"/>
                <a:gd name="T5" fmla="*/ 153 h 181"/>
                <a:gd name="T6" fmla="*/ 151 w 179"/>
                <a:gd name="T7" fmla="*/ 41 h 181"/>
                <a:gd name="T8" fmla="*/ 39 w 179"/>
                <a:gd name="T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1">
                  <a:moveTo>
                    <a:pt x="39" y="27"/>
                  </a:moveTo>
                  <a:cubicBezTo>
                    <a:pt x="5" y="55"/>
                    <a:pt x="0" y="104"/>
                    <a:pt x="27" y="139"/>
                  </a:cubicBezTo>
                  <a:cubicBezTo>
                    <a:pt x="56" y="174"/>
                    <a:pt x="106" y="181"/>
                    <a:pt x="139" y="153"/>
                  </a:cubicBezTo>
                  <a:cubicBezTo>
                    <a:pt x="174" y="126"/>
                    <a:pt x="179" y="75"/>
                    <a:pt x="151" y="41"/>
                  </a:cubicBezTo>
                  <a:cubicBezTo>
                    <a:pt x="124" y="6"/>
                    <a:pt x="73" y="0"/>
                    <a:pt x="39" y="27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859463" y="7018338"/>
              <a:ext cx="514350" cy="512762"/>
            </a:xfrm>
            <a:custGeom>
              <a:avLst/>
              <a:gdLst>
                <a:gd name="T0" fmla="*/ 30 w 137"/>
                <a:gd name="T1" fmla="*/ 20 h 137"/>
                <a:gd name="T2" fmla="*/ 21 w 137"/>
                <a:gd name="T3" fmla="*/ 106 h 137"/>
                <a:gd name="T4" fmla="*/ 107 w 137"/>
                <a:gd name="T5" fmla="*/ 116 h 137"/>
                <a:gd name="T6" fmla="*/ 115 w 137"/>
                <a:gd name="T7" fmla="*/ 31 h 137"/>
                <a:gd name="T8" fmla="*/ 30 w 137"/>
                <a:gd name="T9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30" y="20"/>
                  </a:moveTo>
                  <a:cubicBezTo>
                    <a:pt x="5" y="41"/>
                    <a:pt x="0" y="79"/>
                    <a:pt x="21" y="106"/>
                  </a:cubicBezTo>
                  <a:cubicBezTo>
                    <a:pt x="43" y="132"/>
                    <a:pt x="81" y="137"/>
                    <a:pt x="107" y="116"/>
                  </a:cubicBezTo>
                  <a:cubicBezTo>
                    <a:pt x="133" y="96"/>
                    <a:pt x="137" y="57"/>
                    <a:pt x="115" y="31"/>
                  </a:cubicBezTo>
                  <a:cubicBezTo>
                    <a:pt x="95" y="4"/>
                    <a:pt x="56" y="0"/>
                    <a:pt x="30" y="2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7970838" y="6938963"/>
              <a:ext cx="671513" cy="677862"/>
            </a:xfrm>
            <a:custGeom>
              <a:avLst/>
              <a:gdLst>
                <a:gd name="T0" fmla="*/ 39 w 179"/>
                <a:gd name="T1" fmla="*/ 27 h 181"/>
                <a:gd name="T2" fmla="*/ 27 w 179"/>
                <a:gd name="T3" fmla="*/ 139 h 181"/>
                <a:gd name="T4" fmla="*/ 139 w 179"/>
                <a:gd name="T5" fmla="*/ 153 h 181"/>
                <a:gd name="T6" fmla="*/ 151 w 179"/>
                <a:gd name="T7" fmla="*/ 41 h 181"/>
                <a:gd name="T8" fmla="*/ 39 w 179"/>
                <a:gd name="T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1">
                  <a:moveTo>
                    <a:pt x="39" y="27"/>
                  </a:moveTo>
                  <a:cubicBezTo>
                    <a:pt x="5" y="55"/>
                    <a:pt x="0" y="104"/>
                    <a:pt x="27" y="139"/>
                  </a:cubicBezTo>
                  <a:cubicBezTo>
                    <a:pt x="56" y="174"/>
                    <a:pt x="106" y="181"/>
                    <a:pt x="139" y="153"/>
                  </a:cubicBezTo>
                  <a:cubicBezTo>
                    <a:pt x="174" y="126"/>
                    <a:pt x="179" y="75"/>
                    <a:pt x="151" y="41"/>
                  </a:cubicBezTo>
                  <a:cubicBezTo>
                    <a:pt x="123" y="6"/>
                    <a:pt x="73" y="0"/>
                    <a:pt x="39" y="27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2396788" y="6938963"/>
              <a:ext cx="669925" cy="677862"/>
            </a:xfrm>
            <a:custGeom>
              <a:avLst/>
              <a:gdLst>
                <a:gd name="T0" fmla="*/ 39 w 179"/>
                <a:gd name="T1" fmla="*/ 27 h 181"/>
                <a:gd name="T2" fmla="*/ 27 w 179"/>
                <a:gd name="T3" fmla="*/ 139 h 181"/>
                <a:gd name="T4" fmla="*/ 139 w 179"/>
                <a:gd name="T5" fmla="*/ 153 h 181"/>
                <a:gd name="T6" fmla="*/ 151 w 179"/>
                <a:gd name="T7" fmla="*/ 41 h 181"/>
                <a:gd name="T8" fmla="*/ 39 w 179"/>
                <a:gd name="T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1">
                  <a:moveTo>
                    <a:pt x="39" y="27"/>
                  </a:moveTo>
                  <a:cubicBezTo>
                    <a:pt x="5" y="55"/>
                    <a:pt x="0" y="104"/>
                    <a:pt x="27" y="139"/>
                  </a:cubicBezTo>
                  <a:cubicBezTo>
                    <a:pt x="56" y="174"/>
                    <a:pt x="106" y="181"/>
                    <a:pt x="139" y="153"/>
                  </a:cubicBezTo>
                  <a:cubicBezTo>
                    <a:pt x="174" y="126"/>
                    <a:pt x="179" y="75"/>
                    <a:pt x="151" y="41"/>
                  </a:cubicBezTo>
                  <a:cubicBezTo>
                    <a:pt x="123" y="6"/>
                    <a:pt x="73" y="0"/>
                    <a:pt x="39" y="27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838200" y="6151563"/>
              <a:ext cx="12993688" cy="2227262"/>
            </a:xfrm>
            <a:custGeom>
              <a:avLst/>
              <a:gdLst>
                <a:gd name="T0" fmla="*/ 2873 w 3465"/>
                <a:gd name="T1" fmla="*/ 264 h 594"/>
                <a:gd name="T2" fmla="*/ 2810 w 3465"/>
                <a:gd name="T3" fmla="*/ 263 h 594"/>
                <a:gd name="T4" fmla="*/ 2365 w 3465"/>
                <a:gd name="T5" fmla="*/ 260 h 594"/>
                <a:gd name="T6" fmla="*/ 2283 w 3465"/>
                <a:gd name="T7" fmla="*/ 260 h 594"/>
                <a:gd name="T8" fmla="*/ 1694 w 3465"/>
                <a:gd name="T9" fmla="*/ 259 h 594"/>
                <a:gd name="T10" fmla="*/ 1628 w 3465"/>
                <a:gd name="T11" fmla="*/ 265 h 594"/>
                <a:gd name="T12" fmla="*/ 1182 w 3465"/>
                <a:gd name="T13" fmla="*/ 263 h 594"/>
                <a:gd name="T14" fmla="*/ 1117 w 3465"/>
                <a:gd name="T15" fmla="*/ 262 h 594"/>
                <a:gd name="T16" fmla="*/ 527 w 3465"/>
                <a:gd name="T17" fmla="*/ 263 h 594"/>
                <a:gd name="T18" fmla="*/ 447 w 3465"/>
                <a:gd name="T19" fmla="*/ 257 h 594"/>
                <a:gd name="T20" fmla="*/ 0 w 3465"/>
                <a:gd name="T21" fmla="*/ 297 h 594"/>
                <a:gd name="T22" fmla="*/ 446 w 3465"/>
                <a:gd name="T23" fmla="*/ 343 h 594"/>
                <a:gd name="T24" fmla="*/ 528 w 3465"/>
                <a:gd name="T25" fmla="*/ 337 h 594"/>
                <a:gd name="T26" fmla="*/ 1116 w 3465"/>
                <a:gd name="T27" fmla="*/ 338 h 594"/>
                <a:gd name="T28" fmla="*/ 1183 w 3465"/>
                <a:gd name="T29" fmla="*/ 336 h 594"/>
                <a:gd name="T30" fmla="*/ 1627 w 3465"/>
                <a:gd name="T31" fmla="*/ 334 h 594"/>
                <a:gd name="T32" fmla="*/ 1694 w 3465"/>
                <a:gd name="T33" fmla="*/ 341 h 594"/>
                <a:gd name="T34" fmla="*/ 2282 w 3465"/>
                <a:gd name="T35" fmla="*/ 340 h 594"/>
                <a:gd name="T36" fmla="*/ 2366 w 3465"/>
                <a:gd name="T37" fmla="*/ 340 h 594"/>
                <a:gd name="T38" fmla="*/ 2809 w 3465"/>
                <a:gd name="T39" fmla="*/ 337 h 594"/>
                <a:gd name="T40" fmla="*/ 2874 w 3465"/>
                <a:gd name="T41" fmla="*/ 336 h 594"/>
                <a:gd name="T42" fmla="*/ 3465 w 3465"/>
                <a:gd name="T43" fmla="*/ 297 h 594"/>
                <a:gd name="T44" fmla="*/ 225 w 3465"/>
                <a:gd name="T45" fmla="*/ 429 h 594"/>
                <a:gd name="T46" fmla="*/ 225 w 3465"/>
                <a:gd name="T47" fmla="*/ 165 h 594"/>
                <a:gd name="T48" fmla="*/ 225 w 3465"/>
                <a:gd name="T49" fmla="*/ 429 h 594"/>
                <a:gd name="T50" fmla="*/ 648 w 3465"/>
                <a:gd name="T51" fmla="*/ 297 h 594"/>
                <a:gd name="T52" fmla="*/ 996 w 3465"/>
                <a:gd name="T53" fmla="*/ 297 h 594"/>
                <a:gd name="T54" fmla="*/ 1405 w 3465"/>
                <a:gd name="T55" fmla="*/ 429 h 594"/>
                <a:gd name="T56" fmla="*/ 1405 w 3465"/>
                <a:gd name="T57" fmla="*/ 165 h 594"/>
                <a:gd name="T58" fmla="*/ 1405 w 3465"/>
                <a:gd name="T59" fmla="*/ 429 h 594"/>
                <a:gd name="T60" fmla="*/ 1814 w 3465"/>
                <a:gd name="T61" fmla="*/ 297 h 594"/>
                <a:gd name="T62" fmla="*/ 2162 w 3465"/>
                <a:gd name="T63" fmla="*/ 297 h 594"/>
                <a:gd name="T64" fmla="*/ 2588 w 3465"/>
                <a:gd name="T65" fmla="*/ 429 h 594"/>
                <a:gd name="T66" fmla="*/ 2588 w 3465"/>
                <a:gd name="T67" fmla="*/ 165 h 594"/>
                <a:gd name="T68" fmla="*/ 2588 w 3465"/>
                <a:gd name="T69" fmla="*/ 429 h 594"/>
                <a:gd name="T70" fmla="*/ 2994 w 3465"/>
                <a:gd name="T71" fmla="*/ 297 h 594"/>
                <a:gd name="T72" fmla="*/ 3342 w 3465"/>
                <a:gd name="T73" fmla="*/ 29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65" h="594">
                  <a:moveTo>
                    <a:pt x="3168" y="0"/>
                  </a:moveTo>
                  <a:cubicBezTo>
                    <a:pt x="3015" y="0"/>
                    <a:pt x="2890" y="115"/>
                    <a:pt x="2873" y="264"/>
                  </a:cubicBezTo>
                  <a:cubicBezTo>
                    <a:pt x="2864" y="266"/>
                    <a:pt x="2854" y="268"/>
                    <a:pt x="2843" y="268"/>
                  </a:cubicBezTo>
                  <a:cubicBezTo>
                    <a:pt x="2832" y="268"/>
                    <a:pt x="2821" y="266"/>
                    <a:pt x="2810" y="263"/>
                  </a:cubicBezTo>
                  <a:cubicBezTo>
                    <a:pt x="2794" y="154"/>
                    <a:pt x="2700" y="72"/>
                    <a:pt x="2588" y="72"/>
                  </a:cubicBezTo>
                  <a:cubicBezTo>
                    <a:pt x="2476" y="72"/>
                    <a:pt x="2383" y="153"/>
                    <a:pt x="2365" y="260"/>
                  </a:cubicBezTo>
                  <a:cubicBezTo>
                    <a:pt x="2352" y="265"/>
                    <a:pt x="2338" y="268"/>
                    <a:pt x="2324" y="268"/>
                  </a:cubicBezTo>
                  <a:cubicBezTo>
                    <a:pt x="2309" y="268"/>
                    <a:pt x="2295" y="265"/>
                    <a:pt x="2283" y="260"/>
                  </a:cubicBezTo>
                  <a:cubicBezTo>
                    <a:pt x="2264" y="113"/>
                    <a:pt x="2140" y="0"/>
                    <a:pt x="1988" y="0"/>
                  </a:cubicBezTo>
                  <a:cubicBezTo>
                    <a:pt x="1837" y="0"/>
                    <a:pt x="1712" y="113"/>
                    <a:pt x="1694" y="259"/>
                  </a:cubicBezTo>
                  <a:cubicBezTo>
                    <a:pt x="1680" y="264"/>
                    <a:pt x="1665" y="268"/>
                    <a:pt x="1650" y="268"/>
                  </a:cubicBezTo>
                  <a:cubicBezTo>
                    <a:pt x="1643" y="268"/>
                    <a:pt x="1635" y="267"/>
                    <a:pt x="1628" y="265"/>
                  </a:cubicBezTo>
                  <a:cubicBezTo>
                    <a:pt x="1613" y="156"/>
                    <a:pt x="1519" y="72"/>
                    <a:pt x="1405" y="72"/>
                  </a:cubicBezTo>
                  <a:cubicBezTo>
                    <a:pt x="1292" y="72"/>
                    <a:pt x="1198" y="155"/>
                    <a:pt x="1182" y="263"/>
                  </a:cubicBezTo>
                  <a:cubicBezTo>
                    <a:pt x="1173" y="266"/>
                    <a:pt x="1163" y="268"/>
                    <a:pt x="1152" y="268"/>
                  </a:cubicBezTo>
                  <a:cubicBezTo>
                    <a:pt x="1140" y="268"/>
                    <a:pt x="1128" y="266"/>
                    <a:pt x="1117" y="262"/>
                  </a:cubicBezTo>
                  <a:cubicBezTo>
                    <a:pt x="1100" y="114"/>
                    <a:pt x="974" y="0"/>
                    <a:pt x="822" y="0"/>
                  </a:cubicBezTo>
                  <a:cubicBezTo>
                    <a:pt x="670" y="0"/>
                    <a:pt x="544" y="115"/>
                    <a:pt x="527" y="263"/>
                  </a:cubicBezTo>
                  <a:cubicBezTo>
                    <a:pt x="517" y="266"/>
                    <a:pt x="506" y="268"/>
                    <a:pt x="495" y="268"/>
                  </a:cubicBezTo>
                  <a:cubicBezTo>
                    <a:pt x="478" y="268"/>
                    <a:pt x="462" y="264"/>
                    <a:pt x="447" y="257"/>
                  </a:cubicBezTo>
                  <a:cubicBezTo>
                    <a:pt x="428" y="152"/>
                    <a:pt x="336" y="72"/>
                    <a:pt x="225" y="72"/>
                  </a:cubicBezTo>
                  <a:cubicBezTo>
                    <a:pt x="101" y="72"/>
                    <a:pt x="0" y="172"/>
                    <a:pt x="0" y="297"/>
                  </a:cubicBezTo>
                  <a:cubicBezTo>
                    <a:pt x="0" y="422"/>
                    <a:pt x="101" y="523"/>
                    <a:pt x="225" y="523"/>
                  </a:cubicBezTo>
                  <a:cubicBezTo>
                    <a:pt x="334" y="523"/>
                    <a:pt x="425" y="445"/>
                    <a:pt x="446" y="343"/>
                  </a:cubicBezTo>
                  <a:cubicBezTo>
                    <a:pt x="461" y="336"/>
                    <a:pt x="478" y="332"/>
                    <a:pt x="495" y="332"/>
                  </a:cubicBezTo>
                  <a:cubicBezTo>
                    <a:pt x="506" y="332"/>
                    <a:pt x="518" y="334"/>
                    <a:pt x="528" y="337"/>
                  </a:cubicBezTo>
                  <a:cubicBezTo>
                    <a:pt x="547" y="482"/>
                    <a:pt x="672" y="594"/>
                    <a:pt x="822" y="594"/>
                  </a:cubicBezTo>
                  <a:cubicBezTo>
                    <a:pt x="972" y="594"/>
                    <a:pt x="1096" y="483"/>
                    <a:pt x="1116" y="338"/>
                  </a:cubicBezTo>
                  <a:cubicBezTo>
                    <a:pt x="1128" y="334"/>
                    <a:pt x="1140" y="332"/>
                    <a:pt x="1152" y="332"/>
                  </a:cubicBezTo>
                  <a:cubicBezTo>
                    <a:pt x="1163" y="332"/>
                    <a:pt x="1173" y="333"/>
                    <a:pt x="1183" y="336"/>
                  </a:cubicBezTo>
                  <a:cubicBezTo>
                    <a:pt x="1202" y="442"/>
                    <a:pt x="1294" y="523"/>
                    <a:pt x="1405" y="523"/>
                  </a:cubicBezTo>
                  <a:cubicBezTo>
                    <a:pt x="1517" y="523"/>
                    <a:pt x="1610" y="441"/>
                    <a:pt x="1627" y="334"/>
                  </a:cubicBezTo>
                  <a:cubicBezTo>
                    <a:pt x="1635" y="333"/>
                    <a:pt x="1642" y="332"/>
                    <a:pt x="1650" y="332"/>
                  </a:cubicBezTo>
                  <a:cubicBezTo>
                    <a:pt x="1666" y="332"/>
                    <a:pt x="1681" y="335"/>
                    <a:pt x="1694" y="341"/>
                  </a:cubicBezTo>
                  <a:cubicBezTo>
                    <a:pt x="1716" y="484"/>
                    <a:pt x="1839" y="594"/>
                    <a:pt x="1988" y="594"/>
                  </a:cubicBezTo>
                  <a:cubicBezTo>
                    <a:pt x="2138" y="594"/>
                    <a:pt x="2261" y="484"/>
                    <a:pt x="2282" y="340"/>
                  </a:cubicBezTo>
                  <a:cubicBezTo>
                    <a:pt x="2295" y="335"/>
                    <a:pt x="2309" y="332"/>
                    <a:pt x="2324" y="332"/>
                  </a:cubicBezTo>
                  <a:cubicBezTo>
                    <a:pt x="2339" y="332"/>
                    <a:pt x="2353" y="335"/>
                    <a:pt x="2366" y="340"/>
                  </a:cubicBezTo>
                  <a:cubicBezTo>
                    <a:pt x="2386" y="444"/>
                    <a:pt x="2478" y="523"/>
                    <a:pt x="2588" y="523"/>
                  </a:cubicBezTo>
                  <a:cubicBezTo>
                    <a:pt x="2698" y="523"/>
                    <a:pt x="2790" y="443"/>
                    <a:pt x="2809" y="337"/>
                  </a:cubicBezTo>
                  <a:cubicBezTo>
                    <a:pt x="2820" y="334"/>
                    <a:pt x="2831" y="332"/>
                    <a:pt x="2843" y="332"/>
                  </a:cubicBezTo>
                  <a:cubicBezTo>
                    <a:pt x="2854" y="332"/>
                    <a:pt x="2864" y="333"/>
                    <a:pt x="2874" y="336"/>
                  </a:cubicBezTo>
                  <a:cubicBezTo>
                    <a:pt x="2893" y="482"/>
                    <a:pt x="3017" y="594"/>
                    <a:pt x="3168" y="594"/>
                  </a:cubicBezTo>
                  <a:cubicBezTo>
                    <a:pt x="3332" y="594"/>
                    <a:pt x="3465" y="461"/>
                    <a:pt x="3465" y="297"/>
                  </a:cubicBezTo>
                  <a:cubicBezTo>
                    <a:pt x="3465" y="133"/>
                    <a:pt x="3332" y="0"/>
                    <a:pt x="3168" y="0"/>
                  </a:cubicBezTo>
                  <a:close/>
                  <a:moveTo>
                    <a:pt x="225" y="429"/>
                  </a:moveTo>
                  <a:cubicBezTo>
                    <a:pt x="153" y="429"/>
                    <a:pt x="93" y="370"/>
                    <a:pt x="93" y="297"/>
                  </a:cubicBezTo>
                  <a:cubicBezTo>
                    <a:pt x="93" y="224"/>
                    <a:pt x="153" y="165"/>
                    <a:pt x="225" y="165"/>
                  </a:cubicBezTo>
                  <a:cubicBezTo>
                    <a:pt x="298" y="165"/>
                    <a:pt x="357" y="224"/>
                    <a:pt x="357" y="297"/>
                  </a:cubicBezTo>
                  <a:cubicBezTo>
                    <a:pt x="357" y="370"/>
                    <a:pt x="298" y="429"/>
                    <a:pt x="225" y="429"/>
                  </a:cubicBezTo>
                  <a:close/>
                  <a:moveTo>
                    <a:pt x="822" y="471"/>
                  </a:moveTo>
                  <a:cubicBezTo>
                    <a:pt x="726" y="471"/>
                    <a:pt x="648" y="393"/>
                    <a:pt x="648" y="297"/>
                  </a:cubicBezTo>
                  <a:cubicBezTo>
                    <a:pt x="648" y="201"/>
                    <a:pt x="726" y="123"/>
                    <a:pt x="822" y="123"/>
                  </a:cubicBezTo>
                  <a:cubicBezTo>
                    <a:pt x="918" y="123"/>
                    <a:pt x="996" y="201"/>
                    <a:pt x="996" y="297"/>
                  </a:cubicBezTo>
                  <a:cubicBezTo>
                    <a:pt x="996" y="393"/>
                    <a:pt x="918" y="471"/>
                    <a:pt x="822" y="471"/>
                  </a:cubicBezTo>
                  <a:close/>
                  <a:moveTo>
                    <a:pt x="1405" y="429"/>
                  </a:moveTo>
                  <a:cubicBezTo>
                    <a:pt x="1332" y="429"/>
                    <a:pt x="1273" y="370"/>
                    <a:pt x="1273" y="297"/>
                  </a:cubicBezTo>
                  <a:cubicBezTo>
                    <a:pt x="1273" y="224"/>
                    <a:pt x="1332" y="165"/>
                    <a:pt x="1405" y="165"/>
                  </a:cubicBezTo>
                  <a:cubicBezTo>
                    <a:pt x="1478" y="165"/>
                    <a:pt x="1537" y="224"/>
                    <a:pt x="1537" y="297"/>
                  </a:cubicBezTo>
                  <a:cubicBezTo>
                    <a:pt x="1537" y="370"/>
                    <a:pt x="1478" y="429"/>
                    <a:pt x="1405" y="429"/>
                  </a:cubicBezTo>
                  <a:close/>
                  <a:moveTo>
                    <a:pt x="1988" y="471"/>
                  </a:moveTo>
                  <a:cubicBezTo>
                    <a:pt x="1892" y="471"/>
                    <a:pt x="1814" y="393"/>
                    <a:pt x="1814" y="297"/>
                  </a:cubicBezTo>
                  <a:cubicBezTo>
                    <a:pt x="1814" y="201"/>
                    <a:pt x="1892" y="123"/>
                    <a:pt x="1988" y="123"/>
                  </a:cubicBezTo>
                  <a:cubicBezTo>
                    <a:pt x="2084" y="123"/>
                    <a:pt x="2162" y="201"/>
                    <a:pt x="2162" y="297"/>
                  </a:cubicBezTo>
                  <a:cubicBezTo>
                    <a:pt x="2162" y="393"/>
                    <a:pt x="2084" y="471"/>
                    <a:pt x="1988" y="471"/>
                  </a:cubicBezTo>
                  <a:close/>
                  <a:moveTo>
                    <a:pt x="2588" y="429"/>
                  </a:moveTo>
                  <a:cubicBezTo>
                    <a:pt x="2515" y="429"/>
                    <a:pt x="2456" y="370"/>
                    <a:pt x="2456" y="297"/>
                  </a:cubicBezTo>
                  <a:cubicBezTo>
                    <a:pt x="2456" y="224"/>
                    <a:pt x="2515" y="165"/>
                    <a:pt x="2588" y="165"/>
                  </a:cubicBezTo>
                  <a:cubicBezTo>
                    <a:pt x="2660" y="165"/>
                    <a:pt x="2720" y="224"/>
                    <a:pt x="2720" y="297"/>
                  </a:cubicBezTo>
                  <a:cubicBezTo>
                    <a:pt x="2720" y="370"/>
                    <a:pt x="2660" y="429"/>
                    <a:pt x="2588" y="429"/>
                  </a:cubicBezTo>
                  <a:close/>
                  <a:moveTo>
                    <a:pt x="3168" y="471"/>
                  </a:moveTo>
                  <a:cubicBezTo>
                    <a:pt x="3072" y="471"/>
                    <a:pt x="2994" y="393"/>
                    <a:pt x="2994" y="297"/>
                  </a:cubicBezTo>
                  <a:cubicBezTo>
                    <a:pt x="2994" y="201"/>
                    <a:pt x="3072" y="123"/>
                    <a:pt x="3168" y="123"/>
                  </a:cubicBezTo>
                  <a:cubicBezTo>
                    <a:pt x="3264" y="123"/>
                    <a:pt x="3342" y="201"/>
                    <a:pt x="3342" y="297"/>
                  </a:cubicBezTo>
                  <a:cubicBezTo>
                    <a:pt x="3342" y="393"/>
                    <a:pt x="3264" y="471"/>
                    <a:pt x="3168" y="47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0285413" y="7018338"/>
              <a:ext cx="509588" cy="512762"/>
            </a:xfrm>
            <a:custGeom>
              <a:avLst/>
              <a:gdLst>
                <a:gd name="T0" fmla="*/ 30 w 136"/>
                <a:gd name="T1" fmla="*/ 20 h 137"/>
                <a:gd name="T2" fmla="*/ 21 w 136"/>
                <a:gd name="T3" fmla="*/ 106 h 137"/>
                <a:gd name="T4" fmla="*/ 106 w 136"/>
                <a:gd name="T5" fmla="*/ 116 h 137"/>
                <a:gd name="T6" fmla="*/ 115 w 136"/>
                <a:gd name="T7" fmla="*/ 31 h 137"/>
                <a:gd name="T8" fmla="*/ 30 w 136"/>
                <a:gd name="T9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7">
                  <a:moveTo>
                    <a:pt x="30" y="20"/>
                  </a:moveTo>
                  <a:cubicBezTo>
                    <a:pt x="4" y="41"/>
                    <a:pt x="0" y="79"/>
                    <a:pt x="21" y="106"/>
                  </a:cubicBezTo>
                  <a:cubicBezTo>
                    <a:pt x="43" y="132"/>
                    <a:pt x="81" y="137"/>
                    <a:pt x="106" y="116"/>
                  </a:cubicBezTo>
                  <a:cubicBezTo>
                    <a:pt x="132" y="96"/>
                    <a:pt x="136" y="57"/>
                    <a:pt x="115" y="31"/>
                  </a:cubicBezTo>
                  <a:cubicBezTo>
                    <a:pt x="94" y="4"/>
                    <a:pt x="56" y="0"/>
                    <a:pt x="30" y="20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560437" y="3732582"/>
            <a:ext cx="3513561" cy="156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UNDERSTAND </a:t>
            </a:r>
            <a:r>
              <a:rPr lang="en-US" sz="2399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REQUIREMENTS FROM FACILITY MANAGERS</a:t>
            </a:r>
            <a:endParaRPr lang="en-US" sz="2399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2399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34769" y="3732584"/>
            <a:ext cx="2743372" cy="119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UNDERSTANDING OF EXISTING INFRASTRUCTURE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509815" y="3732584"/>
            <a:ext cx="2243229" cy="83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DIGITIZATION </a:t>
            </a:r>
          </a:p>
          <a:p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PLAN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99382" y="9098229"/>
            <a:ext cx="2243229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LAYOUT </a:t>
            </a:r>
            <a:r>
              <a:rPr lang="en-US" sz="2399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OPERATIONAL KPI’S</a:t>
            </a:r>
            <a:endParaRPr lang="en-US" sz="2399" b="1" dirty="0">
              <a:solidFill>
                <a:schemeClr val="tx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28065" y="9098229"/>
            <a:ext cx="2243229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BUILD </a:t>
            </a:r>
            <a:r>
              <a:rPr lang="en-US" sz="2399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AN IOT  </a:t>
            </a:r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ROADMAP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705250" y="9098229"/>
            <a:ext cx="2243229" cy="83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99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USER PERSONA IDENTIFICATION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306" y="441713"/>
            <a:ext cx="3870677" cy="75717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761" y="13092127"/>
            <a:ext cx="24368129" cy="62119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4979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92507" y="1785"/>
            <a:ext cx="24866985" cy="138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00873" y="8459974"/>
            <a:ext cx="7276169" cy="800006"/>
          </a:xfrm>
          <a:prstGeom prst="rect">
            <a:avLst/>
          </a:prstGeom>
          <a:noFill/>
        </p:spPr>
        <p:txBody>
          <a:bodyPr wrap="square" lIns="182796" tIns="91398" rIns="182796" bIns="91398" rtlCol="0">
            <a:spAutoFit/>
          </a:bodyPr>
          <a:lstStyle/>
          <a:p>
            <a:r>
              <a:rPr lang="en-US" sz="3999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Ecolibrium Energy Pvt. Ltd.</a:t>
            </a:r>
            <a:endParaRPr lang="id-ID" sz="3999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0873" y="9494588"/>
            <a:ext cx="13875950" cy="1259299"/>
          </a:xfrm>
          <a:prstGeom prst="rect">
            <a:avLst/>
          </a:prstGeom>
          <a:noFill/>
        </p:spPr>
        <p:txBody>
          <a:bodyPr wrap="square" lIns="182796" tIns="91398" rIns="182796" bIns="91398" rtlCol="0">
            <a:spAutoFit/>
          </a:bodyPr>
          <a:lstStyle/>
          <a:p>
            <a:pPr>
              <a:lnSpc>
                <a:spcPct val="130000"/>
              </a:lnSpc>
            </a:pPr>
            <a:endParaRPr lang="en-AU" sz="2799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AU" sz="2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www.ecolibriumenergy.com  | info@ecolibriumenergy.com</a:t>
            </a:r>
            <a:r>
              <a:rPr lang="pt-BR" sz="2799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AU" sz="2799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>
            <a:hlinkClick r:id="rId4"/>
          </p:cNvPr>
          <p:cNvSpPr/>
          <p:nvPr/>
        </p:nvSpPr>
        <p:spPr bwMode="auto">
          <a:xfrm>
            <a:off x="1946952" y="12155611"/>
            <a:ext cx="796774" cy="796774"/>
          </a:xfrm>
          <a:prstGeom prst="ellipse">
            <a:avLst/>
          </a:prstGeom>
          <a:solidFill>
            <a:srgbClr val="216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50452">
              <a:defRPr/>
            </a:pPr>
            <a:endParaRPr lang="en-US" sz="6398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8" name="Freeform 78">
            <a:hlinkClick r:id="rId4"/>
          </p:cNvPr>
          <p:cNvSpPr>
            <a:spLocks/>
          </p:cNvSpPr>
          <p:nvPr/>
        </p:nvSpPr>
        <p:spPr bwMode="auto">
          <a:xfrm>
            <a:off x="2276545" y="12415656"/>
            <a:ext cx="137584" cy="264583"/>
          </a:xfrm>
          <a:custGeom>
            <a:avLst/>
            <a:gdLst>
              <a:gd name="T0" fmla="*/ 35 w 35"/>
              <a:gd name="T1" fmla="*/ 11 h 67"/>
              <a:gd name="T2" fmla="*/ 29 w 35"/>
              <a:gd name="T3" fmla="*/ 11 h 67"/>
              <a:gd name="T4" fmla="*/ 23 w 35"/>
              <a:gd name="T5" fmla="*/ 17 h 67"/>
              <a:gd name="T6" fmla="*/ 23 w 35"/>
              <a:gd name="T7" fmla="*/ 25 h 67"/>
              <a:gd name="T8" fmla="*/ 35 w 35"/>
              <a:gd name="T9" fmla="*/ 25 h 67"/>
              <a:gd name="T10" fmla="*/ 33 w 35"/>
              <a:gd name="T11" fmla="*/ 37 h 67"/>
              <a:gd name="T12" fmla="*/ 23 w 35"/>
              <a:gd name="T13" fmla="*/ 37 h 67"/>
              <a:gd name="T14" fmla="*/ 23 w 35"/>
              <a:gd name="T15" fmla="*/ 67 h 67"/>
              <a:gd name="T16" fmla="*/ 11 w 35"/>
              <a:gd name="T17" fmla="*/ 67 h 67"/>
              <a:gd name="T18" fmla="*/ 11 w 35"/>
              <a:gd name="T19" fmla="*/ 37 h 67"/>
              <a:gd name="T20" fmla="*/ 0 w 35"/>
              <a:gd name="T21" fmla="*/ 37 h 67"/>
              <a:gd name="T22" fmla="*/ 0 w 35"/>
              <a:gd name="T23" fmla="*/ 25 h 67"/>
              <a:gd name="T24" fmla="*/ 11 w 35"/>
              <a:gd name="T25" fmla="*/ 25 h 67"/>
              <a:gd name="T26" fmla="*/ 11 w 35"/>
              <a:gd name="T27" fmla="*/ 16 h 67"/>
              <a:gd name="T28" fmla="*/ 26 w 35"/>
              <a:gd name="T29" fmla="*/ 0 h 67"/>
              <a:gd name="T30" fmla="*/ 35 w 35"/>
              <a:gd name="T31" fmla="*/ 1 h 67"/>
              <a:gd name="T32" fmla="*/ 35 w 35"/>
              <a:gd name="T33" fmla="*/ 11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67"/>
              <a:gd name="T53" fmla="*/ 35 w 35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788" tIns="121894" rIns="243788" bIns="121894"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34" name="Oval 33">
            <a:hlinkClick r:id="rId5"/>
          </p:cNvPr>
          <p:cNvSpPr/>
          <p:nvPr/>
        </p:nvSpPr>
        <p:spPr bwMode="auto">
          <a:xfrm>
            <a:off x="3032179" y="12155611"/>
            <a:ext cx="796774" cy="796774"/>
          </a:xfrm>
          <a:prstGeom prst="ellipse">
            <a:avLst/>
          </a:prstGeom>
          <a:solidFill>
            <a:srgbClr val="43B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50452">
              <a:defRPr/>
            </a:pPr>
            <a:endParaRPr lang="en-US" sz="8498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1" name="Freeform 154">
            <a:hlinkClick r:id="rId5"/>
          </p:cNvPr>
          <p:cNvSpPr>
            <a:spLocks/>
          </p:cNvSpPr>
          <p:nvPr/>
        </p:nvSpPr>
        <p:spPr bwMode="auto">
          <a:xfrm>
            <a:off x="3262304" y="12447028"/>
            <a:ext cx="336520" cy="268290"/>
          </a:xfrm>
          <a:custGeom>
            <a:avLst/>
            <a:gdLst>
              <a:gd name="T0" fmla="*/ 57 w 64"/>
              <a:gd name="T1" fmla="*/ 12 h 51"/>
              <a:gd name="T2" fmla="*/ 57 w 64"/>
              <a:gd name="T3" fmla="*/ 14 h 51"/>
              <a:gd name="T4" fmla="*/ 20 w 64"/>
              <a:gd name="T5" fmla="*/ 51 h 51"/>
              <a:gd name="T6" fmla="*/ 0 w 64"/>
              <a:gd name="T7" fmla="*/ 45 h 51"/>
              <a:gd name="T8" fmla="*/ 3 w 64"/>
              <a:gd name="T9" fmla="*/ 45 h 51"/>
              <a:gd name="T10" fmla="*/ 19 w 64"/>
              <a:gd name="T11" fmla="*/ 40 h 51"/>
              <a:gd name="T12" fmla="*/ 7 w 64"/>
              <a:gd name="T13" fmla="*/ 31 h 51"/>
              <a:gd name="T14" fmla="*/ 10 w 64"/>
              <a:gd name="T15" fmla="*/ 31 h 51"/>
              <a:gd name="T16" fmla="*/ 13 w 64"/>
              <a:gd name="T17" fmla="*/ 31 h 51"/>
              <a:gd name="T18" fmla="*/ 3 w 64"/>
              <a:gd name="T19" fmla="*/ 18 h 51"/>
              <a:gd name="T20" fmla="*/ 3 w 64"/>
              <a:gd name="T21" fmla="*/ 18 h 51"/>
              <a:gd name="T22" fmla="*/ 9 w 64"/>
              <a:gd name="T23" fmla="*/ 19 h 51"/>
              <a:gd name="T24" fmla="*/ 3 w 64"/>
              <a:gd name="T25" fmla="*/ 9 h 51"/>
              <a:gd name="T26" fmla="*/ 5 w 64"/>
              <a:gd name="T27" fmla="*/ 2 h 51"/>
              <a:gd name="T28" fmla="*/ 31 w 64"/>
              <a:gd name="T29" fmla="*/ 16 h 51"/>
              <a:gd name="T30" fmla="*/ 31 w 64"/>
              <a:gd name="T31" fmla="*/ 13 h 51"/>
              <a:gd name="T32" fmla="*/ 44 w 64"/>
              <a:gd name="T33" fmla="*/ 0 h 51"/>
              <a:gd name="T34" fmla="*/ 54 w 64"/>
              <a:gd name="T35" fmla="*/ 4 h 51"/>
              <a:gd name="T36" fmla="*/ 62 w 64"/>
              <a:gd name="T37" fmla="*/ 1 h 51"/>
              <a:gd name="T38" fmla="*/ 56 w 64"/>
              <a:gd name="T39" fmla="*/ 8 h 51"/>
              <a:gd name="T40" fmla="*/ 64 w 64"/>
              <a:gd name="T41" fmla="*/ 6 h 51"/>
              <a:gd name="T42" fmla="*/ 57 w 64"/>
              <a:gd name="T43" fmla="*/ 12 h 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4"/>
              <a:gd name="T67" fmla="*/ 0 h 51"/>
              <a:gd name="T68" fmla="*/ 64 w 64"/>
              <a:gd name="T69" fmla="*/ 51 h 5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788" tIns="121894" rIns="243788" bIns="121894"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43" name="Oval 42">
            <a:hlinkClick r:id="rId6"/>
          </p:cNvPr>
          <p:cNvSpPr/>
          <p:nvPr/>
        </p:nvSpPr>
        <p:spPr bwMode="auto">
          <a:xfrm>
            <a:off x="4117407" y="12155611"/>
            <a:ext cx="796774" cy="796774"/>
          </a:xfrm>
          <a:prstGeom prst="ellipse">
            <a:avLst/>
          </a:prstGeom>
          <a:solidFill>
            <a:srgbClr val="DB3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50452">
              <a:defRPr/>
            </a:pPr>
            <a:endParaRPr lang="en-US" sz="8498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4" name="Freeform 141">
            <a:hlinkClick r:id="rId6"/>
          </p:cNvPr>
          <p:cNvSpPr>
            <a:spLocks noEditPoints="1"/>
          </p:cNvSpPr>
          <p:nvPr/>
        </p:nvSpPr>
        <p:spPr bwMode="auto">
          <a:xfrm>
            <a:off x="4344382" y="12423401"/>
            <a:ext cx="345646" cy="249877"/>
          </a:xfrm>
          <a:custGeom>
            <a:avLst/>
            <a:gdLst>
              <a:gd name="T0" fmla="*/ 67 w 68"/>
              <a:gd name="T1" fmla="*/ 41 h 49"/>
              <a:gd name="T2" fmla="*/ 59 w 68"/>
              <a:gd name="T3" fmla="*/ 48 h 49"/>
              <a:gd name="T4" fmla="*/ 34 w 68"/>
              <a:gd name="T5" fmla="*/ 49 h 49"/>
              <a:gd name="T6" fmla="*/ 8 w 68"/>
              <a:gd name="T7" fmla="*/ 48 h 49"/>
              <a:gd name="T8" fmla="*/ 1 w 68"/>
              <a:gd name="T9" fmla="*/ 41 h 49"/>
              <a:gd name="T10" fmla="*/ 0 w 68"/>
              <a:gd name="T11" fmla="*/ 25 h 49"/>
              <a:gd name="T12" fmla="*/ 1 w 68"/>
              <a:gd name="T13" fmla="*/ 8 h 49"/>
              <a:gd name="T14" fmla="*/ 8 w 68"/>
              <a:gd name="T15" fmla="*/ 1 h 49"/>
              <a:gd name="T16" fmla="*/ 34 w 68"/>
              <a:gd name="T17" fmla="*/ 0 h 49"/>
              <a:gd name="T18" fmla="*/ 59 w 68"/>
              <a:gd name="T19" fmla="*/ 1 h 49"/>
              <a:gd name="T20" fmla="*/ 67 w 68"/>
              <a:gd name="T21" fmla="*/ 8 h 49"/>
              <a:gd name="T22" fmla="*/ 68 w 68"/>
              <a:gd name="T23" fmla="*/ 25 h 49"/>
              <a:gd name="T24" fmla="*/ 67 w 68"/>
              <a:gd name="T25" fmla="*/ 41 h 49"/>
              <a:gd name="T26" fmla="*/ 47 w 68"/>
              <a:gd name="T27" fmla="*/ 23 h 49"/>
              <a:gd name="T28" fmla="*/ 28 w 68"/>
              <a:gd name="T29" fmla="*/ 11 h 49"/>
              <a:gd name="T30" fmla="*/ 25 w 68"/>
              <a:gd name="T31" fmla="*/ 10 h 49"/>
              <a:gd name="T32" fmla="*/ 24 w 68"/>
              <a:gd name="T33" fmla="*/ 13 h 49"/>
              <a:gd name="T34" fmla="*/ 24 w 68"/>
              <a:gd name="T35" fmla="*/ 37 h 49"/>
              <a:gd name="T36" fmla="*/ 25 w 68"/>
              <a:gd name="T37" fmla="*/ 39 h 49"/>
              <a:gd name="T38" fmla="*/ 26 w 68"/>
              <a:gd name="T39" fmla="*/ 39 h 49"/>
              <a:gd name="T40" fmla="*/ 28 w 68"/>
              <a:gd name="T41" fmla="*/ 39 h 49"/>
              <a:gd name="T42" fmla="*/ 47 w 68"/>
              <a:gd name="T43" fmla="*/ 27 h 49"/>
              <a:gd name="T44" fmla="*/ 48 w 68"/>
              <a:gd name="T45" fmla="*/ 25 h 49"/>
              <a:gd name="T46" fmla="*/ 47 w 68"/>
              <a:gd name="T47" fmla="*/ 23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8"/>
              <a:gd name="T73" fmla="*/ 0 h 49"/>
              <a:gd name="T74" fmla="*/ 68 w 68"/>
              <a:gd name="T75" fmla="*/ 49 h 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788" tIns="121894" rIns="243788" bIns="121894"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46" name="Oval 45">
            <a:hlinkClick r:id="rId7"/>
          </p:cNvPr>
          <p:cNvSpPr/>
          <p:nvPr/>
        </p:nvSpPr>
        <p:spPr bwMode="auto">
          <a:xfrm>
            <a:off x="6287863" y="12155611"/>
            <a:ext cx="796774" cy="796774"/>
          </a:xfrm>
          <a:prstGeom prst="ellipse">
            <a:avLst/>
          </a:prstGeom>
          <a:solidFill>
            <a:srgbClr val="206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50452">
              <a:defRPr/>
            </a:pPr>
            <a:endParaRPr lang="en-US" sz="6398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7" name="Freeform 117">
            <a:hlinkClick r:id="rId7"/>
          </p:cNvPr>
          <p:cNvSpPr>
            <a:spLocks noEditPoints="1"/>
          </p:cNvSpPr>
          <p:nvPr/>
        </p:nvSpPr>
        <p:spPr bwMode="auto">
          <a:xfrm>
            <a:off x="6559009" y="12417170"/>
            <a:ext cx="248425" cy="240393"/>
          </a:xfrm>
          <a:custGeom>
            <a:avLst/>
            <a:gdLst>
              <a:gd name="T0" fmla="*/ 6 w 55"/>
              <a:gd name="T1" fmla="*/ 13 h 53"/>
              <a:gd name="T2" fmla="*/ 6 w 55"/>
              <a:gd name="T3" fmla="*/ 13 h 53"/>
              <a:gd name="T4" fmla="*/ 0 w 55"/>
              <a:gd name="T5" fmla="*/ 7 h 53"/>
              <a:gd name="T6" fmla="*/ 6 w 55"/>
              <a:gd name="T7" fmla="*/ 0 h 53"/>
              <a:gd name="T8" fmla="*/ 13 w 55"/>
              <a:gd name="T9" fmla="*/ 7 h 53"/>
              <a:gd name="T10" fmla="*/ 6 w 55"/>
              <a:gd name="T11" fmla="*/ 13 h 53"/>
              <a:gd name="T12" fmla="*/ 12 w 55"/>
              <a:gd name="T13" fmla="*/ 53 h 53"/>
              <a:gd name="T14" fmla="*/ 0 w 55"/>
              <a:gd name="T15" fmla="*/ 53 h 53"/>
              <a:gd name="T16" fmla="*/ 0 w 55"/>
              <a:gd name="T17" fmla="*/ 17 h 53"/>
              <a:gd name="T18" fmla="*/ 12 w 55"/>
              <a:gd name="T19" fmla="*/ 17 h 53"/>
              <a:gd name="T20" fmla="*/ 12 w 55"/>
              <a:gd name="T21" fmla="*/ 53 h 53"/>
              <a:gd name="T22" fmla="*/ 55 w 55"/>
              <a:gd name="T23" fmla="*/ 53 h 53"/>
              <a:gd name="T24" fmla="*/ 43 w 55"/>
              <a:gd name="T25" fmla="*/ 53 h 53"/>
              <a:gd name="T26" fmla="*/ 43 w 55"/>
              <a:gd name="T27" fmla="*/ 34 h 53"/>
              <a:gd name="T28" fmla="*/ 37 w 55"/>
              <a:gd name="T29" fmla="*/ 26 h 53"/>
              <a:gd name="T30" fmla="*/ 31 w 55"/>
              <a:gd name="T31" fmla="*/ 30 h 53"/>
              <a:gd name="T32" fmla="*/ 30 w 55"/>
              <a:gd name="T33" fmla="*/ 33 h 53"/>
              <a:gd name="T34" fmla="*/ 30 w 55"/>
              <a:gd name="T35" fmla="*/ 53 h 53"/>
              <a:gd name="T36" fmla="*/ 19 w 55"/>
              <a:gd name="T37" fmla="*/ 53 h 53"/>
              <a:gd name="T38" fmla="*/ 19 w 55"/>
              <a:gd name="T39" fmla="*/ 17 h 53"/>
              <a:gd name="T40" fmla="*/ 30 w 55"/>
              <a:gd name="T41" fmla="*/ 17 h 53"/>
              <a:gd name="T42" fmla="*/ 30 w 55"/>
              <a:gd name="T43" fmla="*/ 23 h 53"/>
              <a:gd name="T44" fmla="*/ 30 w 55"/>
              <a:gd name="T45" fmla="*/ 23 h 53"/>
              <a:gd name="T46" fmla="*/ 41 w 55"/>
              <a:gd name="T47" fmla="*/ 17 h 53"/>
              <a:gd name="T48" fmla="*/ 55 w 55"/>
              <a:gd name="T49" fmla="*/ 33 h 53"/>
              <a:gd name="T50" fmla="*/ 55 w 55"/>
              <a:gd name="T51" fmla="*/ 53 h 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"/>
              <a:gd name="T79" fmla="*/ 0 h 53"/>
              <a:gd name="T80" fmla="*/ 55 w 55"/>
              <a:gd name="T81" fmla="*/ 53 h 5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788" tIns="121894" rIns="243788" bIns="121894"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49" name="Oval 48">
            <a:hlinkClick r:id="rId8"/>
          </p:cNvPr>
          <p:cNvSpPr/>
          <p:nvPr/>
        </p:nvSpPr>
        <p:spPr bwMode="auto">
          <a:xfrm>
            <a:off x="5202634" y="12155611"/>
            <a:ext cx="796774" cy="796774"/>
          </a:xfrm>
          <a:prstGeom prst="ellipse">
            <a:avLst/>
          </a:prstGeom>
          <a:solidFill>
            <a:srgbClr val="B3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50452">
              <a:defRPr/>
            </a:pPr>
            <a:endParaRPr lang="en-US" sz="8498" dirty="0">
              <a:solidFill>
                <a:schemeClr val="accent4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59" name="Freeform 65">
            <a:hlinkClick r:id="rId8"/>
          </p:cNvPr>
          <p:cNvSpPr>
            <a:spLocks noEditPoints="1"/>
          </p:cNvSpPr>
          <p:nvPr/>
        </p:nvSpPr>
        <p:spPr bwMode="auto">
          <a:xfrm>
            <a:off x="5479020" y="12413118"/>
            <a:ext cx="245162" cy="258663"/>
          </a:xfrm>
          <a:custGeom>
            <a:avLst/>
            <a:gdLst>
              <a:gd name="T0" fmla="*/ 38 w 60"/>
              <a:gd name="T1" fmla="*/ 47 h 63"/>
              <a:gd name="T2" fmla="*/ 36 w 60"/>
              <a:gd name="T3" fmla="*/ 54 h 63"/>
              <a:gd name="T4" fmla="*/ 17 w 60"/>
              <a:gd name="T5" fmla="*/ 63 h 63"/>
              <a:gd name="T6" fmla="*/ 1 w 60"/>
              <a:gd name="T7" fmla="*/ 56 h 63"/>
              <a:gd name="T8" fmla="*/ 0 w 60"/>
              <a:gd name="T9" fmla="*/ 51 h 63"/>
              <a:gd name="T10" fmla="*/ 6 w 60"/>
              <a:gd name="T11" fmla="*/ 41 h 63"/>
              <a:gd name="T12" fmla="*/ 21 w 60"/>
              <a:gd name="T13" fmla="*/ 37 h 63"/>
              <a:gd name="T14" fmla="*/ 19 w 60"/>
              <a:gd name="T15" fmla="*/ 32 h 63"/>
              <a:gd name="T16" fmla="*/ 20 w 60"/>
              <a:gd name="T17" fmla="*/ 28 h 63"/>
              <a:gd name="T18" fmla="*/ 17 w 60"/>
              <a:gd name="T19" fmla="*/ 29 h 63"/>
              <a:gd name="T20" fmla="*/ 4 w 60"/>
              <a:gd name="T21" fmla="*/ 16 h 63"/>
              <a:gd name="T22" fmla="*/ 9 w 60"/>
              <a:gd name="T23" fmla="*/ 5 h 63"/>
              <a:gd name="T24" fmla="*/ 24 w 60"/>
              <a:gd name="T25" fmla="*/ 0 h 63"/>
              <a:gd name="T26" fmla="*/ 40 w 60"/>
              <a:gd name="T27" fmla="*/ 0 h 63"/>
              <a:gd name="T28" fmla="*/ 35 w 60"/>
              <a:gd name="T29" fmla="*/ 3 h 63"/>
              <a:gd name="T30" fmla="*/ 30 w 60"/>
              <a:gd name="T31" fmla="*/ 3 h 63"/>
              <a:gd name="T32" fmla="*/ 35 w 60"/>
              <a:gd name="T33" fmla="*/ 14 h 63"/>
              <a:gd name="T34" fmla="*/ 26 w 60"/>
              <a:gd name="T35" fmla="*/ 30 h 63"/>
              <a:gd name="T36" fmla="*/ 38 w 60"/>
              <a:gd name="T37" fmla="*/ 47 h 63"/>
              <a:gd name="T38" fmla="*/ 33 w 60"/>
              <a:gd name="T39" fmla="*/ 51 h 63"/>
              <a:gd name="T40" fmla="*/ 24 w 60"/>
              <a:gd name="T41" fmla="*/ 40 h 63"/>
              <a:gd name="T42" fmla="*/ 22 w 60"/>
              <a:gd name="T43" fmla="*/ 40 h 63"/>
              <a:gd name="T44" fmla="*/ 7 w 60"/>
              <a:gd name="T45" fmla="*/ 49 h 63"/>
              <a:gd name="T46" fmla="*/ 21 w 60"/>
              <a:gd name="T47" fmla="*/ 59 h 63"/>
              <a:gd name="T48" fmla="*/ 33 w 60"/>
              <a:gd name="T49" fmla="*/ 51 h 63"/>
              <a:gd name="T50" fmla="*/ 26 w 60"/>
              <a:gd name="T51" fmla="*/ 24 h 63"/>
              <a:gd name="T52" fmla="*/ 28 w 60"/>
              <a:gd name="T53" fmla="*/ 18 h 63"/>
              <a:gd name="T54" fmla="*/ 18 w 60"/>
              <a:gd name="T55" fmla="*/ 3 h 63"/>
              <a:gd name="T56" fmla="*/ 13 w 60"/>
              <a:gd name="T57" fmla="*/ 6 h 63"/>
              <a:gd name="T58" fmla="*/ 11 w 60"/>
              <a:gd name="T59" fmla="*/ 12 h 63"/>
              <a:gd name="T60" fmla="*/ 21 w 60"/>
              <a:gd name="T61" fmla="*/ 26 h 63"/>
              <a:gd name="T62" fmla="*/ 26 w 60"/>
              <a:gd name="T63" fmla="*/ 24 h 63"/>
              <a:gd name="T64" fmla="*/ 60 w 60"/>
              <a:gd name="T65" fmla="*/ 26 h 63"/>
              <a:gd name="T66" fmla="*/ 60 w 60"/>
              <a:gd name="T67" fmla="*/ 30 h 63"/>
              <a:gd name="T68" fmla="*/ 52 w 60"/>
              <a:gd name="T69" fmla="*/ 30 h 63"/>
              <a:gd name="T70" fmla="*/ 52 w 60"/>
              <a:gd name="T71" fmla="*/ 39 h 63"/>
              <a:gd name="T72" fmla="*/ 48 w 60"/>
              <a:gd name="T73" fmla="*/ 39 h 63"/>
              <a:gd name="T74" fmla="*/ 48 w 60"/>
              <a:gd name="T75" fmla="*/ 30 h 63"/>
              <a:gd name="T76" fmla="*/ 40 w 60"/>
              <a:gd name="T77" fmla="*/ 30 h 63"/>
              <a:gd name="T78" fmla="*/ 40 w 60"/>
              <a:gd name="T79" fmla="*/ 26 h 63"/>
              <a:gd name="T80" fmla="*/ 48 w 60"/>
              <a:gd name="T81" fmla="*/ 26 h 63"/>
              <a:gd name="T82" fmla="*/ 48 w 60"/>
              <a:gd name="T83" fmla="*/ 18 h 63"/>
              <a:gd name="T84" fmla="*/ 52 w 60"/>
              <a:gd name="T85" fmla="*/ 18 h 63"/>
              <a:gd name="T86" fmla="*/ 52 w 60"/>
              <a:gd name="T87" fmla="*/ 26 h 63"/>
              <a:gd name="T88" fmla="*/ 60 w 60"/>
              <a:gd name="T89" fmla="*/ 26 h 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"/>
              <a:gd name="T136" fmla="*/ 0 h 63"/>
              <a:gd name="T137" fmla="*/ 60 w 60"/>
              <a:gd name="T138" fmla="*/ 63 h 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788" tIns="121894" rIns="243788" bIns="121894"/>
          <a:lstStyle/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81857" y="7904857"/>
            <a:ext cx="1181490" cy="12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1700873" y="9367322"/>
            <a:ext cx="18682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India |Singapore | UAE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60933" y="1807915"/>
            <a:ext cx="10327894" cy="230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8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START YOUR </a:t>
            </a:r>
            <a:r>
              <a:rPr lang="en-US" sz="7198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IOT JOURNEY WITH SMARTSENSE TODAY</a:t>
            </a:r>
            <a:r>
              <a:rPr lang="en-US" sz="7198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9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Ecolibrium">
      <a:dk1>
        <a:srgbClr val="3F3F3F"/>
      </a:dk1>
      <a:lt1>
        <a:srgbClr val="FFFFFF"/>
      </a:lt1>
      <a:dk2>
        <a:srgbClr val="FFFFFF"/>
      </a:dk2>
      <a:lt2>
        <a:srgbClr val="FFFFFF"/>
      </a:lt2>
      <a:accent1>
        <a:srgbClr val="80A6F7"/>
      </a:accent1>
      <a:accent2>
        <a:srgbClr val="47BEC6"/>
      </a:accent2>
      <a:accent3>
        <a:srgbClr val="80D13A"/>
      </a:accent3>
      <a:accent4>
        <a:srgbClr val="F2B012"/>
      </a:accent4>
      <a:accent5>
        <a:srgbClr val="47BEC6"/>
      </a:accent5>
      <a:accent6>
        <a:srgbClr val="80A6F7"/>
      </a:accent6>
      <a:hlink>
        <a:srgbClr val="80A6F7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9C7C72AF-AB6C-453B-BA2C-714690FFAA53}"/>
</file>

<file path=customXml/itemProps2.xml><?xml version="1.0" encoding="utf-8"?>
<ds:datastoreItem xmlns:ds="http://schemas.openxmlformats.org/officeDocument/2006/customXml" ds:itemID="{84C8A086-4604-4DFE-8A30-3BC68F0643F8}"/>
</file>

<file path=customXml/itemProps3.xml><?xml version="1.0" encoding="utf-8"?>
<ds:datastoreItem xmlns:ds="http://schemas.openxmlformats.org/officeDocument/2006/customXml" ds:itemID="{AB8241B8-9FAE-4F35-B37A-1322AEDA24F6}"/>
</file>

<file path=customXml/itemProps4.xml><?xml version="1.0" encoding="utf-8"?>
<ds:datastoreItem xmlns:ds="http://schemas.openxmlformats.org/officeDocument/2006/customXml" ds:itemID="{84C8A086-4604-4DFE-8A30-3BC68F0643F8}"/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41834</TotalTime>
  <Words>742</Words>
  <Application>Microsoft Office PowerPoint</Application>
  <PresentationFormat>Custom</PresentationFormat>
  <Paragraphs>170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Lato Light</vt:lpstr>
      <vt:lpstr>Montserrat</vt:lpstr>
      <vt:lpstr>Open Sans</vt:lpstr>
      <vt:lpstr>Default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Helping Enterprises improve their asset efficiency  Using IOT powered predictive analytics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 Ganesh</dc:creator>
  <cp:lastModifiedBy>Sri Ganesh R</cp:lastModifiedBy>
  <cp:revision>4034</cp:revision>
  <cp:lastPrinted>2019-06-26T14:16:04Z</cp:lastPrinted>
  <dcterms:created xsi:type="dcterms:W3CDTF">2014-11-12T21:47:38Z</dcterms:created>
  <dcterms:modified xsi:type="dcterms:W3CDTF">2019-07-13T10:07:21Z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ad5a7180-a382-47df-9cdf-8d55046ffbe1</vt:lpwstr>
  </property>
</Properties>
</file>