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502" r:id="rId3"/>
    <p:sldId id="504" r:id="rId4"/>
    <p:sldId id="508" r:id="rId5"/>
    <p:sldId id="505" r:id="rId6"/>
    <p:sldId id="506" r:id="rId7"/>
    <p:sldId id="260" r:id="rId8"/>
    <p:sldId id="507" r:id="rId9"/>
    <p:sldId id="509" r:id="rId10"/>
    <p:sldId id="510" r:id="rId11"/>
    <p:sldId id="511" r:id="rId12"/>
    <p:sldId id="513" r:id="rId13"/>
    <p:sldId id="514" r:id="rId14"/>
    <p:sldId id="515" r:id="rId15"/>
    <p:sldId id="512" r:id="rId16"/>
    <p:sldId id="503" r:id="rId17"/>
    <p:sldId id="452" r:id="rId18"/>
  </p:sldIdLst>
  <p:sldSz cx="9144000" cy="6858000" type="screen4x3"/>
  <p:notesSz cx="6662738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99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99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99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99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99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99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99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99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99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2FA"/>
    <a:srgbClr val="800000"/>
    <a:srgbClr val="FF0066"/>
    <a:srgbClr val="006600"/>
    <a:srgbClr val="1B02B2"/>
    <a:srgbClr val="000000"/>
    <a:srgbClr val="660066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2895" autoAdjust="0"/>
  </p:normalViewPr>
  <p:slideViewPr>
    <p:cSldViewPr>
      <p:cViewPr varScale="1">
        <p:scale>
          <a:sx n="77" d="100"/>
          <a:sy n="77" d="100"/>
        </p:scale>
        <p:origin x="821" y="43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92" y="-108"/>
      </p:cViewPr>
      <p:guideLst>
        <p:guide orient="horz" pos="3121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4E2B4-37AB-40A5-94AD-059979D711C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C8F756E-74E1-4B39-A416-2E52E1A736F3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/>
            <a:t>Needs Assessment Workshops on Energy Efficiency</a:t>
          </a:r>
        </a:p>
      </dgm:t>
    </dgm:pt>
    <dgm:pt modelId="{D329AE3A-40B1-4CE0-BA82-B8FCD0A51E59}" type="parTrans" cxnId="{BB56FF55-D238-45DC-8F55-F2156660C543}">
      <dgm:prSet/>
      <dgm:spPr/>
      <dgm:t>
        <a:bodyPr/>
        <a:lstStyle/>
        <a:p>
          <a:endParaRPr lang="en-US" b="1"/>
        </a:p>
      </dgm:t>
    </dgm:pt>
    <dgm:pt modelId="{07FDF93D-10D2-4D7E-95AE-95DCC8954D34}" type="sibTrans" cxnId="{BB56FF55-D238-45DC-8F55-F2156660C543}">
      <dgm:prSet/>
      <dgm:spPr/>
      <dgm:t>
        <a:bodyPr/>
        <a:lstStyle/>
        <a:p>
          <a:endParaRPr lang="en-US" b="1"/>
        </a:p>
      </dgm:t>
    </dgm:pt>
    <dgm:pt modelId="{B3074822-C565-41A1-8701-77DEC2D83107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/>
            <a:t>ECBC Technical Steering Committee formed</a:t>
          </a:r>
        </a:p>
      </dgm:t>
    </dgm:pt>
    <dgm:pt modelId="{6446268E-8BA3-4A6D-BC29-E2696F8EA8DE}" type="parTrans" cxnId="{EEE0634D-BC34-4281-B9F7-A2F5A9133889}">
      <dgm:prSet/>
      <dgm:spPr/>
      <dgm:t>
        <a:bodyPr/>
        <a:lstStyle/>
        <a:p>
          <a:endParaRPr lang="en-US" b="1"/>
        </a:p>
      </dgm:t>
    </dgm:pt>
    <dgm:pt modelId="{C18A111C-939A-4B1D-9C81-21D07140E63C}" type="sibTrans" cxnId="{EEE0634D-BC34-4281-B9F7-A2F5A9133889}">
      <dgm:prSet/>
      <dgm:spPr/>
      <dgm:t>
        <a:bodyPr/>
        <a:lstStyle/>
        <a:p>
          <a:endParaRPr lang="en-US" b="1"/>
        </a:p>
      </dgm:t>
    </dgm:pt>
    <dgm:pt modelId="{3D7A67E4-3EC1-4BCC-B727-B01AE64097E4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/>
            <a:t>Coalition Building and Outreach</a:t>
          </a:r>
        </a:p>
      </dgm:t>
    </dgm:pt>
    <dgm:pt modelId="{927BED79-D704-4AE8-81B5-0FD84CA108EA}" type="parTrans" cxnId="{D99AF267-F040-4F82-AEEC-0EA66EABC29E}">
      <dgm:prSet/>
      <dgm:spPr/>
      <dgm:t>
        <a:bodyPr/>
        <a:lstStyle/>
        <a:p>
          <a:endParaRPr lang="en-US" b="1"/>
        </a:p>
      </dgm:t>
    </dgm:pt>
    <dgm:pt modelId="{8B67DFE8-446B-472D-BB5B-DB2D97D19D0D}" type="sibTrans" cxnId="{D99AF267-F040-4F82-AEEC-0EA66EABC29E}">
      <dgm:prSet/>
      <dgm:spPr/>
      <dgm:t>
        <a:bodyPr/>
        <a:lstStyle/>
        <a:p>
          <a:endParaRPr lang="en-US" b="1"/>
        </a:p>
      </dgm:t>
    </dgm:pt>
    <dgm:pt modelId="{753495B1-37F5-44F9-B466-4D21B968596C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/>
            <a:t>Notification of Code Adoption G.O. 30</a:t>
          </a:r>
        </a:p>
      </dgm:t>
    </dgm:pt>
    <dgm:pt modelId="{E8120FC8-B37A-41B4-8DAB-1769462E88CE}" type="parTrans" cxnId="{D642107E-3FC3-46A6-B912-BEC4C3627C1A}">
      <dgm:prSet/>
      <dgm:spPr/>
      <dgm:t>
        <a:bodyPr/>
        <a:lstStyle/>
        <a:p>
          <a:endParaRPr lang="en-US" b="1"/>
        </a:p>
      </dgm:t>
    </dgm:pt>
    <dgm:pt modelId="{D3A69F93-C77C-4D31-A8ED-53E93079ADCA}" type="sibTrans" cxnId="{D642107E-3FC3-46A6-B912-BEC4C3627C1A}">
      <dgm:prSet/>
      <dgm:spPr/>
      <dgm:t>
        <a:bodyPr/>
        <a:lstStyle/>
        <a:p>
          <a:endParaRPr lang="en-US" b="1"/>
        </a:p>
      </dgm:t>
    </dgm:pt>
    <dgm:pt modelId="{B0E741CB-FCF2-4656-9C94-715F537813A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Hyderabad Pilot  Compliance Framework</a:t>
          </a:r>
        </a:p>
      </dgm:t>
    </dgm:pt>
    <dgm:pt modelId="{7FDFAE0B-BDEE-4E03-B3EE-B9B31BE50A61}" type="parTrans" cxnId="{59022176-CC61-492F-973B-896B1905A72B}">
      <dgm:prSet/>
      <dgm:spPr/>
      <dgm:t>
        <a:bodyPr/>
        <a:lstStyle/>
        <a:p>
          <a:endParaRPr lang="en-US" b="1"/>
        </a:p>
      </dgm:t>
    </dgm:pt>
    <dgm:pt modelId="{D3B50A3F-98E7-430A-B923-2E3AB9B7AE92}" type="sibTrans" cxnId="{59022176-CC61-492F-973B-896B1905A72B}">
      <dgm:prSet/>
      <dgm:spPr/>
      <dgm:t>
        <a:bodyPr/>
        <a:lstStyle/>
        <a:p>
          <a:endParaRPr lang="en-US" b="1"/>
        </a:p>
      </dgm:t>
    </dgm:pt>
    <dgm:pt modelId="{5632F67E-A105-4C97-8B0E-DA559BC4E19F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/>
            <a:t>Capacity Building and Training</a:t>
          </a:r>
        </a:p>
      </dgm:t>
    </dgm:pt>
    <dgm:pt modelId="{E27690C1-4CB2-4F4E-891A-33210A848DA7}" type="parTrans" cxnId="{70E3927B-2FB6-40A9-A4B4-4F88ADE15ED8}">
      <dgm:prSet/>
      <dgm:spPr/>
      <dgm:t>
        <a:bodyPr/>
        <a:lstStyle/>
        <a:p>
          <a:endParaRPr lang="en-US" b="1"/>
        </a:p>
      </dgm:t>
    </dgm:pt>
    <dgm:pt modelId="{C850B3C5-87CB-4B41-9DF4-50C4DC1FAA15}" type="sibTrans" cxnId="{70E3927B-2FB6-40A9-A4B4-4F88ADE15ED8}">
      <dgm:prSet/>
      <dgm:spPr/>
      <dgm:t>
        <a:bodyPr/>
        <a:lstStyle/>
        <a:p>
          <a:endParaRPr lang="en-US" b="1"/>
        </a:p>
      </dgm:t>
    </dgm:pt>
    <dgm:pt modelId="{A5411FD9-C986-41E1-94A6-BAC454496218}" type="pres">
      <dgm:prSet presAssocID="{25D4E2B4-37AB-40A5-94AD-059979D711CE}" presName="Name0" presStyleCnt="0">
        <dgm:presLayoutVars>
          <dgm:dir/>
          <dgm:animLvl val="lvl"/>
          <dgm:resizeHandles val="exact"/>
        </dgm:presLayoutVars>
      </dgm:prSet>
      <dgm:spPr/>
    </dgm:pt>
    <dgm:pt modelId="{DBA16790-D180-4A08-9AFE-DFE57DF36C93}" type="pres">
      <dgm:prSet presAssocID="{EC8F756E-74E1-4B39-A416-2E52E1A736F3}" presName="parTxOnly" presStyleLbl="node1" presStyleIdx="0" presStyleCnt="6" custScaleY="131535">
        <dgm:presLayoutVars>
          <dgm:chMax val="0"/>
          <dgm:chPref val="0"/>
          <dgm:bulletEnabled val="1"/>
        </dgm:presLayoutVars>
      </dgm:prSet>
      <dgm:spPr/>
    </dgm:pt>
    <dgm:pt modelId="{16A92E50-6652-4A7D-A58F-D10362C50B1F}" type="pres">
      <dgm:prSet presAssocID="{07FDF93D-10D2-4D7E-95AE-95DCC8954D34}" presName="parTxOnlySpace" presStyleCnt="0"/>
      <dgm:spPr/>
    </dgm:pt>
    <dgm:pt modelId="{1E655119-EE3E-48E3-931F-BC78E45E1CCF}" type="pres">
      <dgm:prSet presAssocID="{B3074822-C565-41A1-8701-77DEC2D83107}" presName="parTxOnly" presStyleLbl="node1" presStyleIdx="1" presStyleCnt="6" custScaleY="131535">
        <dgm:presLayoutVars>
          <dgm:chMax val="0"/>
          <dgm:chPref val="0"/>
          <dgm:bulletEnabled val="1"/>
        </dgm:presLayoutVars>
      </dgm:prSet>
      <dgm:spPr/>
    </dgm:pt>
    <dgm:pt modelId="{2B865050-5D07-46D4-A696-B825ECFF0BB1}" type="pres">
      <dgm:prSet presAssocID="{C18A111C-939A-4B1D-9C81-21D07140E63C}" presName="parTxOnlySpace" presStyleCnt="0"/>
      <dgm:spPr/>
    </dgm:pt>
    <dgm:pt modelId="{60E48213-3D3F-4BD0-8E64-3098C090F0D5}" type="pres">
      <dgm:prSet presAssocID="{3D7A67E4-3EC1-4BCC-B727-B01AE64097E4}" presName="parTxOnly" presStyleLbl="node1" presStyleIdx="2" presStyleCnt="6" custScaleY="131535">
        <dgm:presLayoutVars>
          <dgm:chMax val="0"/>
          <dgm:chPref val="0"/>
          <dgm:bulletEnabled val="1"/>
        </dgm:presLayoutVars>
      </dgm:prSet>
      <dgm:spPr/>
    </dgm:pt>
    <dgm:pt modelId="{B99F4469-8682-41D3-9548-D9902A48F215}" type="pres">
      <dgm:prSet presAssocID="{8B67DFE8-446B-472D-BB5B-DB2D97D19D0D}" presName="parTxOnlySpace" presStyleCnt="0"/>
      <dgm:spPr/>
    </dgm:pt>
    <dgm:pt modelId="{25B0A66D-7B6C-426A-8510-748208A70578}" type="pres">
      <dgm:prSet presAssocID="{753495B1-37F5-44F9-B466-4D21B968596C}" presName="parTxOnly" presStyleLbl="node1" presStyleIdx="3" presStyleCnt="6" custScaleY="131535">
        <dgm:presLayoutVars>
          <dgm:chMax val="0"/>
          <dgm:chPref val="0"/>
          <dgm:bulletEnabled val="1"/>
        </dgm:presLayoutVars>
      </dgm:prSet>
      <dgm:spPr/>
    </dgm:pt>
    <dgm:pt modelId="{67A67315-5DA6-42CE-8D3A-95D27168ADC8}" type="pres">
      <dgm:prSet presAssocID="{D3A69F93-C77C-4D31-A8ED-53E93079ADCA}" presName="parTxOnlySpace" presStyleCnt="0"/>
      <dgm:spPr/>
    </dgm:pt>
    <dgm:pt modelId="{3C09CE06-158B-4CFD-A198-33A4D6D180F9}" type="pres">
      <dgm:prSet presAssocID="{5632F67E-A105-4C97-8B0E-DA559BC4E19F}" presName="parTxOnly" presStyleLbl="node1" presStyleIdx="4" presStyleCnt="6" custScaleY="131535">
        <dgm:presLayoutVars>
          <dgm:chMax val="0"/>
          <dgm:chPref val="0"/>
          <dgm:bulletEnabled val="1"/>
        </dgm:presLayoutVars>
      </dgm:prSet>
      <dgm:spPr/>
    </dgm:pt>
    <dgm:pt modelId="{57D10E5E-4B71-4797-B22E-87606AF922BA}" type="pres">
      <dgm:prSet presAssocID="{C850B3C5-87CB-4B41-9DF4-50C4DC1FAA15}" presName="parTxOnlySpace" presStyleCnt="0"/>
      <dgm:spPr/>
    </dgm:pt>
    <dgm:pt modelId="{5345C237-F15C-4E5B-BF57-0BA880AAF030}" type="pres">
      <dgm:prSet presAssocID="{B0E741CB-FCF2-4656-9C94-715F537813A5}" presName="parTxOnly" presStyleLbl="node1" presStyleIdx="5" presStyleCnt="6" custScaleY="131535">
        <dgm:presLayoutVars>
          <dgm:chMax val="0"/>
          <dgm:chPref val="0"/>
          <dgm:bulletEnabled val="1"/>
        </dgm:presLayoutVars>
      </dgm:prSet>
      <dgm:spPr/>
    </dgm:pt>
  </dgm:ptLst>
  <dgm:cxnLst>
    <dgm:cxn modelId="{00D0B022-4C22-4F24-B325-31C40A6DB3F0}" type="presOf" srcId="{5632F67E-A105-4C97-8B0E-DA559BC4E19F}" destId="{3C09CE06-158B-4CFD-A198-33A4D6D180F9}" srcOrd="0" destOrd="0" presId="urn:microsoft.com/office/officeart/2005/8/layout/chevron1"/>
    <dgm:cxn modelId="{C21C083C-18FC-42B4-B1FB-D03400A88252}" type="presOf" srcId="{EC8F756E-74E1-4B39-A416-2E52E1A736F3}" destId="{DBA16790-D180-4A08-9AFE-DFE57DF36C93}" srcOrd="0" destOrd="0" presId="urn:microsoft.com/office/officeart/2005/8/layout/chevron1"/>
    <dgm:cxn modelId="{D99AF267-F040-4F82-AEEC-0EA66EABC29E}" srcId="{25D4E2B4-37AB-40A5-94AD-059979D711CE}" destId="{3D7A67E4-3EC1-4BCC-B727-B01AE64097E4}" srcOrd="2" destOrd="0" parTransId="{927BED79-D704-4AE8-81B5-0FD84CA108EA}" sibTransId="{8B67DFE8-446B-472D-BB5B-DB2D97D19D0D}"/>
    <dgm:cxn modelId="{09FBA649-1A9C-4EEB-9019-7C67A3D01497}" type="presOf" srcId="{B0E741CB-FCF2-4656-9C94-715F537813A5}" destId="{5345C237-F15C-4E5B-BF57-0BA880AAF030}" srcOrd="0" destOrd="0" presId="urn:microsoft.com/office/officeart/2005/8/layout/chevron1"/>
    <dgm:cxn modelId="{DA33BD4B-3AB8-43C0-856C-6D7F6A1C677E}" type="presOf" srcId="{B3074822-C565-41A1-8701-77DEC2D83107}" destId="{1E655119-EE3E-48E3-931F-BC78E45E1CCF}" srcOrd="0" destOrd="0" presId="urn:microsoft.com/office/officeart/2005/8/layout/chevron1"/>
    <dgm:cxn modelId="{EEE0634D-BC34-4281-B9F7-A2F5A9133889}" srcId="{25D4E2B4-37AB-40A5-94AD-059979D711CE}" destId="{B3074822-C565-41A1-8701-77DEC2D83107}" srcOrd="1" destOrd="0" parTransId="{6446268E-8BA3-4A6D-BC29-E2696F8EA8DE}" sibTransId="{C18A111C-939A-4B1D-9C81-21D07140E63C}"/>
    <dgm:cxn modelId="{A175AA55-4AD2-401F-81B4-C8978B9E9DA6}" type="presOf" srcId="{753495B1-37F5-44F9-B466-4D21B968596C}" destId="{25B0A66D-7B6C-426A-8510-748208A70578}" srcOrd="0" destOrd="0" presId="urn:microsoft.com/office/officeart/2005/8/layout/chevron1"/>
    <dgm:cxn modelId="{BB56FF55-D238-45DC-8F55-F2156660C543}" srcId="{25D4E2B4-37AB-40A5-94AD-059979D711CE}" destId="{EC8F756E-74E1-4B39-A416-2E52E1A736F3}" srcOrd="0" destOrd="0" parTransId="{D329AE3A-40B1-4CE0-BA82-B8FCD0A51E59}" sibTransId="{07FDF93D-10D2-4D7E-95AE-95DCC8954D34}"/>
    <dgm:cxn modelId="{59022176-CC61-492F-973B-896B1905A72B}" srcId="{25D4E2B4-37AB-40A5-94AD-059979D711CE}" destId="{B0E741CB-FCF2-4656-9C94-715F537813A5}" srcOrd="5" destOrd="0" parTransId="{7FDFAE0B-BDEE-4E03-B3EE-B9B31BE50A61}" sibTransId="{D3B50A3F-98E7-430A-B923-2E3AB9B7AE92}"/>
    <dgm:cxn modelId="{283ED059-B4DF-499B-8446-D9F68E5DD692}" type="presOf" srcId="{25D4E2B4-37AB-40A5-94AD-059979D711CE}" destId="{A5411FD9-C986-41E1-94A6-BAC454496218}" srcOrd="0" destOrd="0" presId="urn:microsoft.com/office/officeart/2005/8/layout/chevron1"/>
    <dgm:cxn modelId="{70E3927B-2FB6-40A9-A4B4-4F88ADE15ED8}" srcId="{25D4E2B4-37AB-40A5-94AD-059979D711CE}" destId="{5632F67E-A105-4C97-8B0E-DA559BC4E19F}" srcOrd="4" destOrd="0" parTransId="{E27690C1-4CB2-4F4E-891A-33210A848DA7}" sibTransId="{C850B3C5-87CB-4B41-9DF4-50C4DC1FAA15}"/>
    <dgm:cxn modelId="{D642107E-3FC3-46A6-B912-BEC4C3627C1A}" srcId="{25D4E2B4-37AB-40A5-94AD-059979D711CE}" destId="{753495B1-37F5-44F9-B466-4D21B968596C}" srcOrd="3" destOrd="0" parTransId="{E8120FC8-B37A-41B4-8DAB-1769462E88CE}" sibTransId="{D3A69F93-C77C-4D31-A8ED-53E93079ADCA}"/>
    <dgm:cxn modelId="{08015BD4-A6EF-4095-914A-BB356D9C08DC}" type="presOf" srcId="{3D7A67E4-3EC1-4BCC-B727-B01AE64097E4}" destId="{60E48213-3D3F-4BD0-8E64-3098C090F0D5}" srcOrd="0" destOrd="0" presId="urn:microsoft.com/office/officeart/2005/8/layout/chevron1"/>
    <dgm:cxn modelId="{4B812EE4-A729-4ADB-B9BC-2BDF0FD2B1D4}" type="presParOf" srcId="{A5411FD9-C986-41E1-94A6-BAC454496218}" destId="{DBA16790-D180-4A08-9AFE-DFE57DF36C93}" srcOrd="0" destOrd="0" presId="urn:microsoft.com/office/officeart/2005/8/layout/chevron1"/>
    <dgm:cxn modelId="{48AE0593-D620-4203-8F0A-AACF32041595}" type="presParOf" srcId="{A5411FD9-C986-41E1-94A6-BAC454496218}" destId="{16A92E50-6652-4A7D-A58F-D10362C50B1F}" srcOrd="1" destOrd="0" presId="urn:microsoft.com/office/officeart/2005/8/layout/chevron1"/>
    <dgm:cxn modelId="{C6764469-D4E6-499B-A3CC-F404229F0031}" type="presParOf" srcId="{A5411FD9-C986-41E1-94A6-BAC454496218}" destId="{1E655119-EE3E-48E3-931F-BC78E45E1CCF}" srcOrd="2" destOrd="0" presId="urn:microsoft.com/office/officeart/2005/8/layout/chevron1"/>
    <dgm:cxn modelId="{65774DFD-8901-48BF-9877-E06B0913B61D}" type="presParOf" srcId="{A5411FD9-C986-41E1-94A6-BAC454496218}" destId="{2B865050-5D07-46D4-A696-B825ECFF0BB1}" srcOrd="3" destOrd="0" presId="urn:microsoft.com/office/officeart/2005/8/layout/chevron1"/>
    <dgm:cxn modelId="{552F2490-A3EB-46DB-B3C2-01B92131D321}" type="presParOf" srcId="{A5411FD9-C986-41E1-94A6-BAC454496218}" destId="{60E48213-3D3F-4BD0-8E64-3098C090F0D5}" srcOrd="4" destOrd="0" presId="urn:microsoft.com/office/officeart/2005/8/layout/chevron1"/>
    <dgm:cxn modelId="{DBC641D2-6F45-4A5A-B662-AB27C071A76F}" type="presParOf" srcId="{A5411FD9-C986-41E1-94A6-BAC454496218}" destId="{B99F4469-8682-41D3-9548-D9902A48F215}" srcOrd="5" destOrd="0" presId="urn:microsoft.com/office/officeart/2005/8/layout/chevron1"/>
    <dgm:cxn modelId="{64DB0190-6F51-4FF4-8F26-AA864D21B178}" type="presParOf" srcId="{A5411FD9-C986-41E1-94A6-BAC454496218}" destId="{25B0A66D-7B6C-426A-8510-748208A70578}" srcOrd="6" destOrd="0" presId="urn:microsoft.com/office/officeart/2005/8/layout/chevron1"/>
    <dgm:cxn modelId="{83A22A10-B02E-43C9-B701-6F9DDD1CD337}" type="presParOf" srcId="{A5411FD9-C986-41E1-94A6-BAC454496218}" destId="{67A67315-5DA6-42CE-8D3A-95D27168ADC8}" srcOrd="7" destOrd="0" presId="urn:microsoft.com/office/officeart/2005/8/layout/chevron1"/>
    <dgm:cxn modelId="{1BC5FB61-1D20-4498-AD89-0006E6DEB250}" type="presParOf" srcId="{A5411FD9-C986-41E1-94A6-BAC454496218}" destId="{3C09CE06-158B-4CFD-A198-33A4D6D180F9}" srcOrd="8" destOrd="0" presId="urn:microsoft.com/office/officeart/2005/8/layout/chevron1"/>
    <dgm:cxn modelId="{3617CD1A-2B18-45A3-B26D-1D8478EDD4E6}" type="presParOf" srcId="{A5411FD9-C986-41E1-94A6-BAC454496218}" destId="{57D10E5E-4B71-4797-B22E-87606AF922BA}" srcOrd="9" destOrd="0" presId="urn:microsoft.com/office/officeart/2005/8/layout/chevron1"/>
    <dgm:cxn modelId="{EE0DBDE3-A1F7-4D43-81D0-E7BFD761FF00}" type="presParOf" srcId="{A5411FD9-C986-41E1-94A6-BAC454496218}" destId="{5345C237-F15C-4E5B-BF57-0BA880AAF030}" srcOrd="10" destOrd="0" presId="urn:microsoft.com/office/officeart/2005/8/layout/chevron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16790-D180-4A08-9AFE-DFE57DF36C93}">
      <dsp:nvSpPr>
        <dsp:cNvPr id="0" name=""/>
        <dsp:cNvSpPr/>
      </dsp:nvSpPr>
      <dsp:spPr>
        <a:xfrm>
          <a:off x="4006" y="404990"/>
          <a:ext cx="1490523" cy="78422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Needs Assessment Workshops on Energy Efficiency</a:t>
          </a:r>
        </a:p>
      </dsp:txBody>
      <dsp:txXfrm>
        <a:off x="396118" y="404990"/>
        <a:ext cx="706299" cy="784224"/>
      </dsp:txXfrm>
    </dsp:sp>
    <dsp:sp modelId="{1E655119-EE3E-48E3-931F-BC78E45E1CCF}">
      <dsp:nvSpPr>
        <dsp:cNvPr id="0" name=""/>
        <dsp:cNvSpPr/>
      </dsp:nvSpPr>
      <dsp:spPr>
        <a:xfrm>
          <a:off x="1345477" y="404990"/>
          <a:ext cx="1490523" cy="78422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ECBC Technical Steering Committee formed</a:t>
          </a:r>
        </a:p>
      </dsp:txBody>
      <dsp:txXfrm>
        <a:off x="1737589" y="404990"/>
        <a:ext cx="706299" cy="784224"/>
      </dsp:txXfrm>
    </dsp:sp>
    <dsp:sp modelId="{60E48213-3D3F-4BD0-8E64-3098C090F0D5}">
      <dsp:nvSpPr>
        <dsp:cNvPr id="0" name=""/>
        <dsp:cNvSpPr/>
      </dsp:nvSpPr>
      <dsp:spPr>
        <a:xfrm>
          <a:off x="2686949" y="404990"/>
          <a:ext cx="1490523" cy="78422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Coalition Building and Outreach</a:t>
          </a:r>
        </a:p>
      </dsp:txBody>
      <dsp:txXfrm>
        <a:off x="3079061" y="404990"/>
        <a:ext cx="706299" cy="784224"/>
      </dsp:txXfrm>
    </dsp:sp>
    <dsp:sp modelId="{25B0A66D-7B6C-426A-8510-748208A70578}">
      <dsp:nvSpPr>
        <dsp:cNvPr id="0" name=""/>
        <dsp:cNvSpPr/>
      </dsp:nvSpPr>
      <dsp:spPr>
        <a:xfrm>
          <a:off x="4028420" y="404990"/>
          <a:ext cx="1490523" cy="78422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Notification of Code Adoption G.O. 30</a:t>
          </a:r>
        </a:p>
      </dsp:txBody>
      <dsp:txXfrm>
        <a:off x="4420532" y="404990"/>
        <a:ext cx="706299" cy="784224"/>
      </dsp:txXfrm>
    </dsp:sp>
    <dsp:sp modelId="{3C09CE06-158B-4CFD-A198-33A4D6D180F9}">
      <dsp:nvSpPr>
        <dsp:cNvPr id="0" name=""/>
        <dsp:cNvSpPr/>
      </dsp:nvSpPr>
      <dsp:spPr>
        <a:xfrm>
          <a:off x="5369891" y="404990"/>
          <a:ext cx="1490523" cy="78422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Capacity Building and Training</a:t>
          </a:r>
        </a:p>
      </dsp:txBody>
      <dsp:txXfrm>
        <a:off x="5762003" y="404990"/>
        <a:ext cx="706299" cy="784224"/>
      </dsp:txXfrm>
    </dsp:sp>
    <dsp:sp modelId="{5345C237-F15C-4E5B-BF57-0BA880AAF030}">
      <dsp:nvSpPr>
        <dsp:cNvPr id="0" name=""/>
        <dsp:cNvSpPr/>
      </dsp:nvSpPr>
      <dsp:spPr>
        <a:xfrm>
          <a:off x="6711362" y="404990"/>
          <a:ext cx="1490523" cy="784224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bg1"/>
              </a:solidFill>
            </a:rPr>
            <a:t>Hyderabad Pilot  Compliance Framework</a:t>
          </a:r>
        </a:p>
      </dsp:txBody>
      <dsp:txXfrm>
        <a:off x="7103474" y="404990"/>
        <a:ext cx="706299" cy="784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887913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271" y="2"/>
            <a:ext cx="2887913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643"/>
            <a:ext cx="2887913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271" y="9408643"/>
            <a:ext cx="2887913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BF252DA5-55F5-4785-A8A4-691728FD8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887913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271" y="2"/>
            <a:ext cx="2887913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63" y="4705907"/>
            <a:ext cx="5330813" cy="44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643"/>
            <a:ext cx="2887913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271" y="9408643"/>
            <a:ext cx="2887913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0AD32CDE-8D72-4BBB-9582-FE37EF784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 userDrawn="1"/>
        </p:nvSpPr>
        <p:spPr bwMode="invGray">
          <a:xfrm rot="16200000">
            <a:off x="-2971800" y="2971800"/>
            <a:ext cx="6858000" cy="914400"/>
          </a:xfrm>
          <a:prstGeom prst="rect">
            <a:avLst/>
          </a:prstGeom>
          <a:solidFill>
            <a:srgbClr val="033869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" name="Line 56"/>
          <p:cNvSpPr>
            <a:spLocks noChangeShapeType="1"/>
          </p:cNvSpPr>
          <p:nvPr/>
        </p:nvSpPr>
        <p:spPr bwMode="auto">
          <a:xfrm>
            <a:off x="1219200" y="0"/>
            <a:ext cx="0" cy="690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IN">
              <a:latin typeface="Arial" charset="0"/>
            </a:endParaRPr>
          </a:p>
        </p:txBody>
      </p:sp>
      <p:sp>
        <p:nvSpPr>
          <p:cNvPr id="4" name="AutoShape 83"/>
          <p:cNvSpPr>
            <a:spLocks noChangeAspect="1" noChangeArrowheads="1" noTextEdit="1"/>
          </p:cNvSpPr>
          <p:nvPr userDrawn="1"/>
        </p:nvSpPr>
        <p:spPr bwMode="auto">
          <a:xfrm>
            <a:off x="6019800" y="609600"/>
            <a:ext cx="3857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IN">
              <a:latin typeface="Arial" charset="0"/>
            </a:endParaRPr>
          </a:p>
        </p:txBody>
      </p:sp>
      <p:sp>
        <p:nvSpPr>
          <p:cNvPr id="5" name="Rectangle 114"/>
          <p:cNvSpPr>
            <a:spLocks noChangeArrowheads="1"/>
          </p:cNvSpPr>
          <p:nvPr userDrawn="1"/>
        </p:nvSpPr>
        <p:spPr bwMode="invGray">
          <a:xfrm rot="16200000">
            <a:off x="-2819400" y="3352800"/>
            <a:ext cx="6858000" cy="15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6" name="Group 457"/>
          <p:cNvGrpSpPr>
            <a:grpSpLocks/>
          </p:cNvGrpSpPr>
          <p:nvPr userDrawn="1"/>
        </p:nvGrpSpPr>
        <p:grpSpPr bwMode="auto">
          <a:xfrm>
            <a:off x="7315200" y="0"/>
            <a:ext cx="1828800" cy="6324600"/>
            <a:chOff x="4439" y="0"/>
            <a:chExt cx="1321" cy="3984"/>
          </a:xfrm>
        </p:grpSpPr>
        <p:grpSp>
          <p:nvGrpSpPr>
            <p:cNvPr id="7" name="Group 452"/>
            <p:cNvGrpSpPr>
              <a:grpSpLocks/>
            </p:cNvGrpSpPr>
            <p:nvPr userDrawn="1"/>
          </p:nvGrpSpPr>
          <p:grpSpPr bwMode="auto">
            <a:xfrm>
              <a:off x="4439" y="0"/>
              <a:ext cx="1321" cy="2882"/>
              <a:chOff x="3936" y="144"/>
              <a:chExt cx="1609" cy="3072"/>
            </a:xfrm>
          </p:grpSpPr>
          <p:grpSp>
            <p:nvGrpSpPr>
              <p:cNvPr id="9" name="Group 451"/>
              <p:cNvGrpSpPr>
                <a:grpSpLocks/>
              </p:cNvGrpSpPr>
              <p:nvPr userDrawn="1"/>
            </p:nvGrpSpPr>
            <p:grpSpPr bwMode="auto">
              <a:xfrm>
                <a:off x="3936" y="1584"/>
                <a:ext cx="1584" cy="1632"/>
                <a:chOff x="3744" y="1680"/>
                <a:chExt cx="1861" cy="1632"/>
              </a:xfrm>
            </p:grpSpPr>
            <p:pic>
              <p:nvPicPr>
                <p:cNvPr id="11" name="Picture 449" descr="EC Bulb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744" y="1824"/>
                  <a:ext cx="1224" cy="1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447" descr="cfl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704" y="1680"/>
                  <a:ext cx="901" cy="1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" name="Picture 448" descr="energy eff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36" y="144"/>
                <a:ext cx="1609" cy="1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454" descr="RE"/>
            <p:cNvPicPr>
              <a:picLocks noChangeAspect="1" noChangeArrowheads="1"/>
            </p:cNvPicPr>
            <p:nvPr userDrawn="1"/>
          </p:nvPicPr>
          <p:blipFill>
            <a:blip r:embed="rId5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4560" y="2736"/>
              <a:ext cx="117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62"/>
          <p:cNvGrpSpPr>
            <a:grpSpLocks/>
          </p:cNvGrpSpPr>
          <p:nvPr userDrawn="1"/>
        </p:nvGrpSpPr>
        <p:grpSpPr bwMode="auto">
          <a:xfrm>
            <a:off x="1295400" y="5105400"/>
            <a:ext cx="7848600" cy="1752600"/>
            <a:chOff x="816" y="3216"/>
            <a:chExt cx="4944" cy="1104"/>
          </a:xfrm>
        </p:grpSpPr>
        <p:pic>
          <p:nvPicPr>
            <p:cNvPr id="14" name="Picture 439" descr="asci-logo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6" y="3216"/>
              <a:ext cx="81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461"/>
            <p:cNvGrpSpPr>
              <a:grpSpLocks/>
            </p:cNvGrpSpPr>
            <p:nvPr userDrawn="1"/>
          </p:nvGrpSpPr>
          <p:grpSpPr bwMode="auto">
            <a:xfrm>
              <a:off x="816" y="3936"/>
              <a:ext cx="4944" cy="384"/>
              <a:chOff x="816" y="3936"/>
              <a:chExt cx="4704" cy="384"/>
            </a:xfrm>
          </p:grpSpPr>
          <p:sp>
            <p:nvSpPr>
              <p:cNvPr id="16" name="Text Box 102"/>
              <p:cNvSpPr txBox="1">
                <a:spLocks noChangeArrowheads="1"/>
              </p:cNvSpPr>
              <p:nvPr userDrawn="1"/>
            </p:nvSpPr>
            <p:spPr bwMode="auto">
              <a:xfrm>
                <a:off x="816" y="4017"/>
                <a:ext cx="4704" cy="258"/>
              </a:xfrm>
              <a:prstGeom prst="rect">
                <a:avLst/>
              </a:prstGeom>
              <a:solidFill>
                <a:srgbClr val="033869"/>
              </a:solidFill>
              <a:ln w="12700">
                <a:solidFill>
                  <a:srgbClr val="FFFF99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Administrative Staff College of India, Hyderabad</a:t>
                </a:r>
              </a:p>
            </p:txBody>
          </p:sp>
          <p:sp>
            <p:nvSpPr>
              <p:cNvPr id="17" name="Rectangle 458"/>
              <p:cNvSpPr>
                <a:spLocks noChangeArrowheads="1"/>
              </p:cNvSpPr>
              <p:nvPr userDrawn="1"/>
            </p:nvSpPr>
            <p:spPr bwMode="auto">
              <a:xfrm>
                <a:off x="816" y="3936"/>
                <a:ext cx="4704" cy="96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en-IN">
                  <a:latin typeface="Arial" charset="0"/>
                </a:endParaRPr>
              </a:p>
            </p:txBody>
          </p:sp>
          <p:sp>
            <p:nvSpPr>
              <p:cNvPr id="18" name="Rectangle 459"/>
              <p:cNvSpPr>
                <a:spLocks noChangeArrowheads="1"/>
              </p:cNvSpPr>
              <p:nvPr userDrawn="1"/>
            </p:nvSpPr>
            <p:spPr bwMode="auto">
              <a:xfrm>
                <a:off x="816" y="4272"/>
                <a:ext cx="4704" cy="48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en-I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Arial" pitchFamily="34" charset="0"/>
              <a:buChar char="●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Courier New" pitchFamily="49" charset="0"/>
              <a:buChar char="o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>
            <a:lvl1pPr>
              <a:buFont typeface="Arial" pitchFamily="34" charset="0"/>
              <a:buChar char="●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Ø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>
            <a:lvl1pPr>
              <a:buFont typeface="Arial" pitchFamily="34" charset="0"/>
              <a:buChar char="●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 typeface="Arial" pitchFamily="34" charset="0"/>
              <a:buChar char="●"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 typeface="Arial" pitchFamily="34" charset="0"/>
              <a:buChar char="●"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Font typeface="Arial" pitchFamily="34" charset="0"/>
              <a:buChar char="●"/>
              <a:defRPr sz="3200"/>
            </a:lvl1pPr>
            <a:lvl2pPr>
              <a:buFont typeface="Arial" pitchFamily="34" charset="0"/>
              <a:buChar char="•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5" descr="RE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8458200" y="6248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Rectangle 45"/>
          <p:cNvSpPr>
            <a:spLocks noChangeArrowheads="1"/>
          </p:cNvSpPr>
          <p:nvPr userDrawn="1"/>
        </p:nvSpPr>
        <p:spPr bwMode="invGray">
          <a:xfrm>
            <a:off x="0" y="0"/>
            <a:ext cx="9144000" cy="1057275"/>
          </a:xfrm>
          <a:prstGeom prst="rect">
            <a:avLst/>
          </a:prstGeom>
          <a:solidFill>
            <a:srgbClr val="03386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D9E3E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IN">
              <a:latin typeface="Arial" charset="0"/>
            </a:endParaRPr>
          </a:p>
        </p:txBody>
      </p:sp>
      <p:sp>
        <p:nvSpPr>
          <p:cNvPr id="5530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" y="13716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IN">
              <a:latin typeface="Arial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42672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99075517-018F-46D2-B4F2-7087FB1C0D4C}" type="slidenum">
              <a:rPr lang="en-US" sz="1400">
                <a:solidFill>
                  <a:srgbClr val="D9E3E1"/>
                </a:solidFill>
                <a:latin typeface="Times" pitchFamily="18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D9E3E1"/>
              </a:solidFill>
              <a:latin typeface="Times" pitchFamily="18" charset="0"/>
            </a:endParaRPr>
          </a:p>
        </p:txBody>
      </p:sp>
      <p:grpSp>
        <p:nvGrpSpPr>
          <p:cNvPr id="55305" name="Group 67"/>
          <p:cNvGrpSpPr>
            <a:grpSpLocks/>
          </p:cNvGrpSpPr>
          <p:nvPr userDrawn="1"/>
        </p:nvGrpSpPr>
        <p:grpSpPr bwMode="auto">
          <a:xfrm>
            <a:off x="0" y="1333500"/>
            <a:ext cx="8991600" cy="5486400"/>
            <a:chOff x="0" y="840"/>
            <a:chExt cx="5664" cy="3456"/>
          </a:xfrm>
        </p:grpSpPr>
        <p:sp>
          <p:nvSpPr>
            <p:cNvPr id="1058" name="AutoShape 34"/>
            <p:cNvSpPr>
              <a:spLocks noChangeArrowheads="1"/>
            </p:cNvSpPr>
            <p:nvPr userDrawn="1"/>
          </p:nvSpPr>
          <p:spPr bwMode="auto">
            <a:xfrm>
              <a:off x="144" y="840"/>
              <a:ext cx="5520" cy="34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IN">
                <a:latin typeface="Arial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 userDrawn="1"/>
          </p:nvSpPr>
          <p:spPr bwMode="auto">
            <a:xfrm>
              <a:off x="0" y="840"/>
              <a:ext cx="1392" cy="34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IN">
                <a:latin typeface="Arial" charset="0"/>
              </a:endParaRPr>
            </a:p>
          </p:txBody>
        </p:sp>
      </p:grpSp>
      <p:sp>
        <p:nvSpPr>
          <p:cNvPr id="55306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070" name="Rectangle 46"/>
          <p:cNvSpPr>
            <a:spLocks noChangeArrowheads="1"/>
          </p:cNvSpPr>
          <p:nvPr userDrawn="1"/>
        </p:nvSpPr>
        <p:spPr bwMode="invGray">
          <a:xfrm>
            <a:off x="0" y="1062038"/>
            <a:ext cx="9144000" cy="15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57" name="Text Box 33"/>
          <p:cNvSpPr txBox="1">
            <a:spLocks noChangeArrowheads="1"/>
          </p:cNvSpPr>
          <p:nvPr userDrawn="1"/>
        </p:nvSpPr>
        <p:spPr bwMode="auto">
          <a:xfrm>
            <a:off x="609600" y="644525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i="1">
                <a:solidFill>
                  <a:srgbClr val="000066"/>
                </a:solidFill>
                <a:latin typeface="Arial" charset="0"/>
              </a:rPr>
              <a:t>Administrative Staff College of India</a:t>
            </a:r>
          </a:p>
        </p:txBody>
      </p:sp>
      <p:sp>
        <p:nvSpPr>
          <p:cNvPr id="1093" name="Line 69"/>
          <p:cNvSpPr>
            <a:spLocks noChangeShapeType="1"/>
          </p:cNvSpPr>
          <p:nvPr userDrawn="1"/>
        </p:nvSpPr>
        <p:spPr bwMode="auto">
          <a:xfrm>
            <a:off x="1371600" y="-12700"/>
            <a:ext cx="0" cy="1050925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IN">
              <a:latin typeface="Arial" charset="0"/>
            </a:endParaRPr>
          </a:p>
        </p:txBody>
      </p:sp>
      <p:pic>
        <p:nvPicPr>
          <p:cNvPr id="55310" name="Picture 70" descr="asci-logo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210300"/>
            <a:ext cx="581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Picture 73" descr="untitled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74" descr="energy eff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8610600" y="64912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723BA9BB-8551-4B31-811A-6EE89DA9678B}" type="slidenum">
              <a:rPr lang="en-US" sz="1800">
                <a:solidFill>
                  <a:schemeClr val="tx1"/>
                </a:solidFill>
                <a:latin typeface="Times" pitchFamily="18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8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rgbClr val="000099"/>
          </a:solidFill>
          <a:latin typeface="+mn-lt"/>
        </a:defRPr>
      </a:lvl2pPr>
      <a:lvl3pPr marL="911225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10000"/>
        <a:buFont typeface="Wingdings" pitchFamily="2" charset="2"/>
        <a:buChar char="Ø"/>
        <a:defRPr sz="2400">
          <a:solidFill>
            <a:srgbClr val="663300"/>
          </a:solidFill>
          <a:latin typeface="+mn-lt"/>
        </a:defRPr>
      </a:lvl3pPr>
      <a:lvl4pPr marL="13827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1600">
          <a:solidFill>
            <a:srgbClr val="336600"/>
          </a:solidFill>
          <a:latin typeface="+mn-lt"/>
        </a:defRPr>
      </a:lvl4pPr>
      <a:lvl5pPr marL="18256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2828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7400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1972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6544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457200"/>
            <a:ext cx="5943600" cy="1066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ECBC to Induce Energy Efficiency In Buildings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D8569-28BA-40A5-A32F-2726CD20A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32313"/>
            <a:ext cx="594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kern="0" dirty="0">
                <a:solidFill>
                  <a:srgbClr val="800000"/>
                </a:solidFill>
              </a:rPr>
              <a:t>Rajkiran V </a:t>
            </a:r>
            <a:r>
              <a:rPr lang="en-US" kern="0" dirty="0" err="1">
                <a:solidFill>
                  <a:srgbClr val="800000"/>
                </a:solidFill>
              </a:rPr>
              <a:t>Bilolikar</a:t>
            </a:r>
            <a:r>
              <a:rPr lang="en-US" kern="0" dirty="0">
                <a:solidFill>
                  <a:srgbClr val="800000"/>
                </a:solidFill>
              </a:rPr>
              <a:t>,</a:t>
            </a:r>
          </a:p>
          <a:p>
            <a:pPr algn="ctr" eaLnBrk="1" hangingPunct="1"/>
            <a:r>
              <a:rPr lang="en-US" kern="0" dirty="0">
                <a:solidFill>
                  <a:srgbClr val="800000"/>
                </a:solidFill>
                <a:latin typeface="Calibri" panose="020F0502020204030204" pitchFamily="34" charset="0"/>
              </a:rPr>
              <a:t>Associate Professor</a:t>
            </a:r>
          </a:p>
          <a:p>
            <a:pPr algn="ctr" eaLnBrk="1" hangingPunct="1"/>
            <a:r>
              <a:rPr lang="en-US" kern="0" dirty="0">
                <a:solidFill>
                  <a:srgbClr val="800000"/>
                </a:solidFill>
                <a:latin typeface="Calibri" panose="020F0502020204030204" pitchFamily="34" charset="0"/>
              </a:rPr>
              <a:t>Energy Area, ASCI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18B1-9C17-47F7-9414-1A82B72C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TS ECBC – Electrical Vehicle Provision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B8803-0D1F-4D9C-A73E-39AC97BBF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399782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853"/>
              </a:spcBef>
              <a:spcAft>
                <a:spcPts val="1138"/>
              </a:spcAft>
            </a:pPr>
            <a:r>
              <a:rPr lang="en-IN" dirty="0">
                <a:ea typeface="Yu Mincho"/>
                <a:cs typeface="Mangal"/>
              </a:rPr>
              <a:t>TS* - building shall be EV capable.</a:t>
            </a:r>
            <a:endParaRPr lang="en-US" dirty="0">
              <a:ea typeface="Yu Mincho"/>
              <a:cs typeface="Mangal"/>
            </a:endParaRPr>
          </a:p>
          <a:p>
            <a:pPr>
              <a:lnSpc>
                <a:spcPct val="107000"/>
              </a:lnSpc>
              <a:spcBef>
                <a:spcPts val="853"/>
              </a:spcBef>
              <a:spcAft>
                <a:spcPts val="1138"/>
              </a:spcAft>
            </a:pPr>
            <a:r>
              <a:rPr lang="en-IN" dirty="0">
                <a:ea typeface="Yu Mincho"/>
                <a:cs typeface="Mangal"/>
              </a:rPr>
              <a:t>TS** and TS*** - building shall be EV ready</a:t>
            </a:r>
          </a:p>
          <a:p>
            <a:pPr marL="487672" indent="-487672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25115" algn="l"/>
                <a:tab pos="650230" algn="l"/>
              </a:tabLst>
            </a:pPr>
            <a:r>
              <a:rPr lang="en-IN" dirty="0">
                <a:ea typeface="Yu Mincho"/>
                <a:cs typeface="Mangal"/>
              </a:rPr>
              <a:t>Pre-installed charging spaces be at a Level 2 minimum (208V-240V/40A)</a:t>
            </a:r>
            <a:endParaRPr lang="en-US" dirty="0">
              <a:ea typeface="Yu Mincho"/>
              <a:cs typeface="Mangal"/>
            </a:endParaRPr>
          </a:p>
          <a:p>
            <a:pPr marL="487672" indent="-487672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25115" algn="l"/>
                <a:tab pos="650230" algn="l"/>
              </a:tabLst>
            </a:pPr>
            <a:r>
              <a:rPr lang="en-IN" dirty="0">
                <a:ea typeface="Yu Mincho"/>
                <a:cs typeface="Mangal"/>
              </a:rPr>
              <a:t>Require the main electrical panel be installed with sufficient capacity to support at least 20% of the parking spots</a:t>
            </a:r>
            <a:endParaRPr lang="en-US" dirty="0">
              <a:ea typeface="Yu Mincho"/>
              <a:cs typeface="Mangal"/>
            </a:endParaRPr>
          </a:p>
          <a:p>
            <a:pPr marL="487672" indent="-487672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25115" algn="l"/>
                <a:tab pos="650230" algn="l"/>
              </a:tabLst>
            </a:pPr>
            <a:r>
              <a:rPr lang="en-IN" dirty="0">
                <a:ea typeface="Yu Mincho"/>
                <a:cs typeface="Mangal"/>
              </a:rPr>
              <a:t>Consider having each parking spot “EV capable” by having conduit and sub-panels pre-installed</a:t>
            </a:r>
            <a:endParaRPr lang="en-US" dirty="0">
              <a:ea typeface="Yu Mincho"/>
              <a:cs typeface="Mangal"/>
            </a:endParaRPr>
          </a:p>
          <a:p>
            <a:pPr marL="487672" indent="-487672">
              <a:lnSpc>
                <a:spcPct val="115000"/>
              </a:lnSpc>
              <a:spcAft>
                <a:spcPts val="1422"/>
              </a:spcAft>
              <a:buFont typeface="Arial" panose="020B0604020202020204" pitchFamily="34" charset="0"/>
              <a:buChar char="•"/>
              <a:tabLst>
                <a:tab pos="325115" algn="l"/>
                <a:tab pos="650230" algn="l"/>
              </a:tabLst>
            </a:pPr>
            <a:r>
              <a:rPr lang="en-IN" dirty="0">
                <a:ea typeface="Yu Mincho"/>
                <a:cs typeface="Mangal"/>
              </a:rPr>
              <a:t>Certified electrical contractors to install AC and DC surge protection devices required for the chargers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339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2342-A04D-405D-90CF-529D879E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Cool Roof Targets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4E4F59-E209-43AE-AFA9-83FD6CE51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99563"/>
              </p:ext>
            </p:extLst>
          </p:nvPr>
        </p:nvGraphicFramePr>
        <p:xfrm>
          <a:off x="5707877" y="1449873"/>
          <a:ext cx="3283723" cy="48628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57513">
                  <a:extLst>
                    <a:ext uri="{9D8B030D-6E8A-4147-A177-3AD203B41FA5}">
                      <a16:colId xmlns:a16="http://schemas.microsoft.com/office/drawing/2014/main" val="3291306109"/>
                    </a:ext>
                  </a:extLst>
                </a:gridCol>
                <a:gridCol w="1113105">
                  <a:extLst>
                    <a:ext uri="{9D8B030D-6E8A-4147-A177-3AD203B41FA5}">
                      <a16:colId xmlns:a16="http://schemas.microsoft.com/office/drawing/2014/main" val="3299445180"/>
                    </a:ext>
                  </a:extLst>
                </a:gridCol>
                <a:gridCol w="1113105">
                  <a:extLst>
                    <a:ext uri="{9D8B030D-6E8A-4147-A177-3AD203B41FA5}">
                      <a16:colId xmlns:a16="http://schemas.microsoft.com/office/drawing/2014/main" val="2246978609"/>
                    </a:ext>
                  </a:extLst>
                </a:gridCol>
              </a:tblGrid>
              <a:tr h="1239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Year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Hyderabad Cool roof area (</a:t>
                      </a:r>
                      <a:r>
                        <a:rPr lang="en-IN" sz="1200" dirty="0" err="1">
                          <a:effectLst/>
                        </a:rPr>
                        <a:t>sq.kms</a:t>
                      </a:r>
                      <a:r>
                        <a:rPr lang="en-IN" sz="1200" dirty="0">
                          <a:effectLst/>
                        </a:rPr>
                        <a:t>) targets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Telangana Cool roof area (</a:t>
                      </a:r>
                      <a:r>
                        <a:rPr lang="en-IN" sz="1200" dirty="0" err="1">
                          <a:effectLst/>
                        </a:rPr>
                        <a:t>sq.kms</a:t>
                      </a:r>
                      <a:r>
                        <a:rPr lang="en-IN" sz="1200" dirty="0">
                          <a:effectLst/>
                        </a:rPr>
                        <a:t>) targets 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3859001130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2019-20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0.1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0.1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1103714253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2020-21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0.2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0.2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2945173001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2021-22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0.3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779873548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2022-23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0.7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759155645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2023-24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1.7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1664246245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2024-25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3.3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1459342438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2025-26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6.7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2024014603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2026-27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12.3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37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3420717538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2027-28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25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75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1182789054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2028-29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50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150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3881472369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2029-30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100.3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300.3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784" marR="127784" marT="0" marB="0" anchor="ctr"/>
                </a:tc>
                <a:extLst>
                  <a:ext uri="{0D108BD9-81ED-4DB2-BD59-A6C34878D82A}">
                    <a16:rowId xmlns:a16="http://schemas.microsoft.com/office/drawing/2014/main" val="17462212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4B7551A-267D-431F-9084-77297FDB435B}"/>
              </a:ext>
            </a:extLst>
          </p:cNvPr>
          <p:cNvSpPr/>
          <p:nvPr/>
        </p:nvSpPr>
        <p:spPr>
          <a:xfrm>
            <a:off x="152401" y="1449873"/>
            <a:ext cx="54863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Hyderabad Year 1 Goal: 100,000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sq.m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cool roofs citywide (equivalent to 1,000 roofs)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Hyderabad Year 5 Goal: 30,00,000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sq.m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cool roofs citywide (equivalent to 11,000 homes) and 100 government buildings in the state retrofitted including cool roofs 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Hyderabad Year 10 Goal: 100,30,000,000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sq.m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cool roofs citywide (equivalent to 11,000 homes), 20,000 low cost housing units across the city have cool roofs and 1000 commercial buildings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1BF14-8F25-40C3-B71E-4BAE90E6384E}"/>
              </a:ext>
            </a:extLst>
          </p:cNvPr>
          <p:cNvSpPr/>
          <p:nvPr/>
        </p:nvSpPr>
        <p:spPr>
          <a:xfrm>
            <a:off x="115957" y="4250640"/>
            <a:ext cx="55720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Telangana Year 1 Goal: 100,000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sq.m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cool roofs in state (assuming its only Hyderabad)</a:t>
            </a:r>
            <a:endParaRPr lang="en-IN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N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Telangana Year 5 Goal: 83,00,000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sq.m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cool roofs citywide approx. equivalent</a:t>
            </a:r>
            <a:endParaRPr lang="en-IN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N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Telangana Year 10 goal: 300,30,000,000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sq.m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(300.3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sq.kms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cool roofs state wide</a:t>
            </a:r>
            <a:endParaRPr lang="en-IN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1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2E0C-CF1F-4248-922D-424CA8F9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Ensuring Compliance – Support from BEE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59E6A-E066-4AE0-9A85-66290476D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9387-4230-4388-BE7F-6842F1DF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Energy Simulation Output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13FA9-73D8-4E1F-AE60-8DAA3829F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95400"/>
            <a:ext cx="8458200" cy="49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5134-3A0A-48AC-B1E5-C959BBB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ECBC Certificate Format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8754D6-FCF9-4F85-A8F9-136621E9AC13}"/>
              </a:ext>
            </a:extLst>
          </p:cNvPr>
          <p:cNvGrpSpPr/>
          <p:nvPr/>
        </p:nvGrpSpPr>
        <p:grpSpPr>
          <a:xfrm>
            <a:off x="762000" y="1371600"/>
            <a:ext cx="7473045" cy="4648200"/>
            <a:chOff x="500848" y="18255"/>
            <a:chExt cx="11092167" cy="6502218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509D6847-A652-407C-A151-17B5EB95E4E4}"/>
                </a:ext>
              </a:extLst>
            </p:cNvPr>
            <p:cNvSpPr txBox="1">
              <a:spLocks/>
            </p:cNvSpPr>
            <p:nvPr/>
          </p:nvSpPr>
          <p:spPr>
            <a:xfrm>
              <a:off x="500848" y="18255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400" b="0" i="0" kern="1200" cap="none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endParaRPr lang="en-IN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9E25D2-FCB6-4330-8EFB-566EC3799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7053" y="1265068"/>
              <a:ext cx="3650701" cy="52441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7CD727-4AE3-47ED-B87C-90E56B383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2314" y="1265068"/>
              <a:ext cx="3650701" cy="525540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73884F-B895-482C-8556-E9616C48159C}"/>
                </a:ext>
              </a:extLst>
            </p:cNvPr>
            <p:cNvSpPr txBox="1"/>
            <p:nvPr/>
          </p:nvSpPr>
          <p:spPr>
            <a:xfrm>
              <a:off x="598984" y="1740023"/>
              <a:ext cx="300534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TPA 1</a:t>
              </a:r>
              <a:r>
                <a:rPr lang="en-IN" dirty="0"/>
                <a:t> - Issues certificate in Design Stage</a:t>
              </a:r>
            </a:p>
            <a:p>
              <a:endParaRPr lang="en-IN" dirty="0"/>
            </a:p>
            <a:p>
              <a:r>
                <a:rPr lang="en-IN" b="1" dirty="0"/>
                <a:t>TPA 2 - </a:t>
              </a:r>
              <a:r>
                <a:rPr lang="en-IN" dirty="0"/>
                <a:t>Issues certificate in Occupancy Stage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3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DDAE-EBBF-4B9F-9236-4AF4C966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Potential Impact of ECBC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0C7993-E356-4196-B6ED-9B68B0EE9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13" y="1559045"/>
            <a:ext cx="2967683" cy="2709112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As per a study conducted by Bureau of Energy Efficiency (BEE),  mandatory enforcement of ECBC has potential of yielding a savings of  4.3 billion kWh and 3 Million metric ton of CO</a:t>
            </a:r>
            <a:r>
              <a:rPr lang="en-IN" sz="1400" dirty="0"/>
              <a:t>2  </a:t>
            </a:r>
          </a:p>
          <a:p>
            <a:endParaRPr lang="en-IN" sz="1400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B147A-5E41-4632-A578-E55B7CF5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3" y="4419600"/>
            <a:ext cx="8811088" cy="1563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D6CEB-9F51-46A8-AF94-72114DF6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508392"/>
            <a:ext cx="5638800" cy="27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79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6C51-0341-4DA9-BA0B-7FB1AD4D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National Energy Savings Potential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09C65-BC2E-4995-9934-88F415C815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399" y="1371600"/>
            <a:ext cx="5667375" cy="2438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278A26-719F-4DA9-B70B-3F9C14F210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5262F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2399" y="3908325"/>
            <a:ext cx="5667375" cy="2209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D7ED7E-AA44-4260-9B05-C267CC51103C}"/>
              </a:ext>
            </a:extLst>
          </p:cNvPr>
          <p:cNvSpPr/>
          <p:nvPr/>
        </p:nvSpPr>
        <p:spPr bwMode="auto">
          <a:xfrm>
            <a:off x="6096000" y="1600200"/>
            <a:ext cx="2667000" cy="4517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09588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IN" sz="20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9D41D2-A949-4A17-B467-E46342988356}"/>
              </a:ext>
            </a:extLst>
          </p:cNvPr>
          <p:cNvSpPr/>
          <p:nvPr/>
        </p:nvSpPr>
        <p:spPr bwMode="auto">
          <a:xfrm>
            <a:off x="6019800" y="1447800"/>
            <a:ext cx="2667000" cy="467032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rPr>
              <a:t>EDS with BEE projected National Energy Savings by typology and Climate Zone</a:t>
            </a:r>
          </a:p>
          <a:p>
            <a:pPr marL="268288" marR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IN" sz="1600" dirty="0">
              <a:latin typeface="Arial" charset="0"/>
            </a:endParaRPr>
          </a:p>
          <a:p>
            <a:pPr marL="268288" marR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IN" sz="1600" dirty="0">
                <a:latin typeface="Arial" charset="0"/>
              </a:rPr>
              <a:t>In office buildings and Retail, the savings will cross 200,000 </a:t>
            </a:r>
            <a:r>
              <a:rPr lang="en-IN" sz="1600" dirty="0" err="1">
                <a:latin typeface="Arial" charset="0"/>
              </a:rPr>
              <a:t>Gwh</a:t>
            </a:r>
            <a:r>
              <a:rPr lang="en-IN" sz="1600" dirty="0">
                <a:latin typeface="Arial" charset="0"/>
              </a:rPr>
              <a:t> by 2030</a:t>
            </a:r>
          </a:p>
          <a:p>
            <a:pPr marL="268288" marR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IN" sz="16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  <a:p>
            <a:pPr marL="268288" marR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rPr>
              <a:t>By Climate </a:t>
            </a:r>
            <a:r>
              <a:rPr lang="en-IN" sz="1600" dirty="0">
                <a:latin typeface="Arial" charset="0"/>
              </a:rPr>
              <a:t>Zone, in Composite and Warm and Humid Climate, the savings will reach 250,000 </a:t>
            </a:r>
            <a:r>
              <a:rPr lang="en-IN" sz="1600" dirty="0" err="1">
                <a:latin typeface="Arial" charset="0"/>
              </a:rPr>
              <a:t>Gwh</a:t>
            </a:r>
            <a:endParaRPr kumimoji="0" lang="en-IN" sz="16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4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1371600"/>
            <a:ext cx="5715000" cy="3352800"/>
          </a:xfrm>
        </p:spPr>
        <p:txBody>
          <a:bodyPr/>
          <a:lstStyle/>
          <a:p>
            <a:pPr algn="ctr" eaLnBrk="1" hangingPunct="1"/>
            <a:r>
              <a:rPr lang="en-US" sz="4400" b="1" dirty="0">
                <a:solidFill>
                  <a:srgbClr val="1B02B2"/>
                </a:solidFill>
              </a:rPr>
              <a:t>THANK YOU</a:t>
            </a:r>
            <a:br>
              <a:rPr lang="en-US" sz="3200" b="1" dirty="0">
                <a:solidFill>
                  <a:srgbClr val="1B02B2"/>
                </a:solidFill>
              </a:rPr>
            </a:br>
            <a:br>
              <a:rPr lang="en-US" sz="2200" b="1" dirty="0">
                <a:solidFill>
                  <a:srgbClr val="1B02B2"/>
                </a:solidFill>
              </a:rPr>
            </a:br>
            <a:r>
              <a:rPr lang="en-US" sz="1800" b="1" dirty="0">
                <a:solidFill>
                  <a:srgbClr val="800000"/>
                </a:solidFill>
              </a:rPr>
              <a:t>Rajkiran V </a:t>
            </a:r>
            <a:r>
              <a:rPr lang="en-US" sz="1800" b="1" dirty="0" err="1">
                <a:solidFill>
                  <a:srgbClr val="800000"/>
                </a:solidFill>
              </a:rPr>
              <a:t>Bilolikar</a:t>
            </a:r>
            <a:br>
              <a:rPr lang="en-US" sz="1800" b="1" dirty="0">
                <a:solidFill>
                  <a:srgbClr val="800000"/>
                </a:solidFill>
              </a:rPr>
            </a:br>
            <a:r>
              <a:rPr lang="en-US" sz="1800" b="1" dirty="0">
                <a:solidFill>
                  <a:srgbClr val="800000"/>
                </a:solidFill>
              </a:rPr>
              <a:t>Associate Professor</a:t>
            </a:r>
            <a:br>
              <a:rPr lang="en-US" sz="1800" b="1" dirty="0">
                <a:solidFill>
                  <a:srgbClr val="800000"/>
                </a:solidFill>
              </a:rPr>
            </a:br>
            <a:r>
              <a:rPr lang="en-US" sz="1800" b="1" dirty="0">
                <a:solidFill>
                  <a:srgbClr val="800000"/>
                </a:solidFill>
              </a:rPr>
              <a:t>Energy Area</a:t>
            </a:r>
            <a:br>
              <a:rPr lang="en-US" sz="1600" dirty="0">
                <a:solidFill>
                  <a:srgbClr val="800000"/>
                </a:solidFill>
              </a:rPr>
            </a:br>
            <a:br>
              <a:rPr lang="en-US" sz="1600" dirty="0">
                <a:solidFill>
                  <a:srgbClr val="800000"/>
                </a:solidFill>
              </a:rPr>
            </a:br>
            <a:r>
              <a:rPr lang="en-US" sz="1600" dirty="0">
                <a:solidFill>
                  <a:srgbClr val="800000"/>
                </a:solidFill>
              </a:rPr>
              <a:t>Administrative Staff College of India, </a:t>
            </a:r>
            <a:br>
              <a:rPr lang="en-US" sz="1600" dirty="0">
                <a:solidFill>
                  <a:srgbClr val="800000"/>
                </a:solidFill>
              </a:rPr>
            </a:br>
            <a:r>
              <a:rPr lang="en-US" sz="1600" dirty="0">
                <a:solidFill>
                  <a:srgbClr val="800000"/>
                </a:solidFill>
              </a:rPr>
              <a:t>Bella Vista, Raj Bhavan Road, </a:t>
            </a:r>
            <a:br>
              <a:rPr lang="en-US" sz="1600" dirty="0">
                <a:solidFill>
                  <a:srgbClr val="800000"/>
                </a:solidFill>
              </a:rPr>
            </a:br>
            <a:r>
              <a:rPr lang="en-US" sz="1600" dirty="0">
                <a:solidFill>
                  <a:srgbClr val="800000"/>
                </a:solidFill>
              </a:rPr>
              <a:t>Hyderabad - 500082</a:t>
            </a:r>
            <a:br>
              <a:rPr lang="en-US" sz="1600" dirty="0">
                <a:solidFill>
                  <a:srgbClr val="800000"/>
                </a:solidFill>
              </a:rPr>
            </a:br>
            <a:r>
              <a:rPr lang="en-US" sz="1600" dirty="0">
                <a:solidFill>
                  <a:srgbClr val="800000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3D9D8-D33A-4BC4-A700-A4D6780F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427922"/>
            <a:ext cx="4038600" cy="4876800"/>
          </a:xfr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Building energy codes represent a significant savings opportunity for U.S. home and business owners. Model energy codes</a:t>
            </a:r>
            <a:r>
              <a:rPr lang="en-US" sz="1600" baseline="30000" dirty="0"/>
              <a:t>1</a:t>
            </a:r>
            <a:r>
              <a:rPr lang="en-US" sz="1600" dirty="0"/>
              <a:t> for residential and commercial buildings are projected to save (cumulative 2010-2040):</a:t>
            </a:r>
          </a:p>
          <a:p>
            <a:endParaRPr lang="en-US" sz="1600" b="1" dirty="0"/>
          </a:p>
          <a:p>
            <a:r>
              <a:rPr lang="en-US" sz="1600" b="1" dirty="0"/>
              <a:t>$126 billion</a:t>
            </a:r>
            <a:r>
              <a:rPr lang="en-US" sz="1600" dirty="0"/>
              <a:t> energy cost savings</a:t>
            </a:r>
          </a:p>
          <a:p>
            <a:r>
              <a:rPr lang="en-US" sz="1600" b="1" dirty="0"/>
              <a:t>841 MMT</a:t>
            </a:r>
            <a:r>
              <a:rPr lang="en-US" sz="1600" dirty="0"/>
              <a:t> of avoided CO</a:t>
            </a:r>
            <a:r>
              <a:rPr lang="en-US" sz="1600" baseline="-25000" dirty="0"/>
              <a:t>2</a:t>
            </a:r>
            <a:r>
              <a:rPr lang="en-US" sz="1600" dirty="0"/>
              <a:t> emissions</a:t>
            </a:r>
          </a:p>
          <a:p>
            <a:r>
              <a:rPr lang="en-US" sz="1600" b="1" dirty="0"/>
              <a:t>12.82 quads</a:t>
            </a:r>
            <a:r>
              <a:rPr lang="en-US" sz="1600" dirty="0"/>
              <a:t> of primary energy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These savings equate to the annual emissions of:</a:t>
            </a:r>
          </a:p>
          <a:p>
            <a:r>
              <a:rPr lang="en-US" sz="1600" dirty="0"/>
              <a:t>177 million passenger vehicles</a:t>
            </a:r>
          </a:p>
          <a:p>
            <a:r>
              <a:rPr lang="en-US" sz="1600" dirty="0"/>
              <a:t>245 coal power plants</a:t>
            </a:r>
          </a:p>
          <a:p>
            <a:r>
              <a:rPr lang="en-US" sz="1600" dirty="0"/>
              <a:t>89 million homes</a:t>
            </a:r>
            <a:r>
              <a:rPr lang="en-US" sz="1600" baseline="30000" dirty="0"/>
              <a:t>2</a:t>
            </a:r>
            <a:endParaRPr lang="en-US" sz="1600" dirty="0"/>
          </a:p>
          <a:p>
            <a:endParaRPr lang="en-IN" sz="16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37E9D98-97A8-4084-BAC6-799239C0469F}"/>
              </a:ext>
            </a:extLst>
          </p:cNvPr>
          <p:cNvSpPr txBox="1">
            <a:spLocks/>
          </p:cNvSpPr>
          <p:nvPr/>
        </p:nvSpPr>
        <p:spPr bwMode="auto">
          <a:xfrm>
            <a:off x="4429538" y="1394792"/>
            <a:ext cx="4181061" cy="500600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00099"/>
                </a:solidFill>
                <a:latin typeface="+mn-lt"/>
              </a:defRPr>
            </a:lvl2pPr>
            <a:lvl3pPr marL="9112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10000"/>
              <a:buFont typeface="Courier New" pitchFamily="49" charset="0"/>
              <a:buChar char="o"/>
              <a:defRPr sz="1800">
                <a:solidFill>
                  <a:srgbClr val="663300"/>
                </a:solidFill>
                <a:latin typeface="+mn-lt"/>
              </a:defRPr>
            </a:lvl3pPr>
            <a:lvl4pPr marL="1382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1600">
                <a:solidFill>
                  <a:srgbClr val="336600"/>
                </a:solidFill>
                <a:latin typeface="+mn-lt"/>
              </a:defRPr>
            </a:lvl4pPr>
            <a:lvl5pPr marL="1825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5pPr>
            <a:lvl6pPr marL="228282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6pPr>
            <a:lvl7pPr marL="274002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7pPr>
            <a:lvl8pPr marL="319722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8pPr>
            <a:lvl9pPr marL="365442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N" sz="1600" kern="0" dirty="0"/>
              <a:t>Indian Context - </a:t>
            </a:r>
          </a:p>
          <a:p>
            <a:pPr marL="0" indent="0">
              <a:buFont typeface="Arial" pitchFamily="34" charset="0"/>
              <a:buNone/>
            </a:pPr>
            <a:r>
              <a:rPr lang="en-IN" sz="1600" kern="0" dirty="0"/>
              <a:t>From 400 towns – to 2000 cities by 2050 in India</a:t>
            </a:r>
            <a:r>
              <a:rPr lang="en-IN" sz="1600" kern="0" baseline="30000" dirty="0"/>
              <a:t>1 </a:t>
            </a:r>
            <a:r>
              <a:rPr lang="en-IN" sz="1600" kern="0" dirty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IN" sz="1600" kern="0" dirty="0"/>
              <a:t>India will add 1 billion m</a:t>
            </a:r>
            <a:r>
              <a:rPr lang="en-IN" sz="1600" kern="0" baseline="30000" dirty="0"/>
              <a:t>2 </a:t>
            </a:r>
            <a:r>
              <a:rPr lang="en-IN" sz="1600" kern="0" dirty="0"/>
              <a:t>of new commercial building space by 2030 - BEE</a:t>
            </a:r>
            <a:endParaRPr lang="en-IN" sz="1600" kern="0" baseline="30000" dirty="0"/>
          </a:p>
          <a:p>
            <a:pPr marL="0" indent="0">
              <a:buFont typeface="Arial" pitchFamily="34" charset="0"/>
              <a:buNone/>
            </a:pPr>
            <a:endParaRPr lang="en-IN" sz="1600" kern="0" dirty="0"/>
          </a:p>
          <a:p>
            <a:pPr marL="0" indent="0">
              <a:buFont typeface="Arial" pitchFamily="34" charset="0"/>
              <a:buNone/>
            </a:pPr>
            <a:r>
              <a:rPr lang="en-IN" sz="1600" kern="0" dirty="0"/>
              <a:t>With Energy Codes (ECBC)</a:t>
            </a:r>
          </a:p>
          <a:p>
            <a:pPr marL="536575">
              <a:buFont typeface="Wingdings" panose="05000000000000000000" pitchFamily="2" charset="2"/>
              <a:buChar char="q"/>
            </a:pPr>
            <a:r>
              <a:rPr lang="en-IN" sz="1600" kern="0" dirty="0"/>
              <a:t>90014 </a:t>
            </a:r>
            <a:r>
              <a:rPr lang="en-IN" sz="1600" kern="0" dirty="0" err="1"/>
              <a:t>Gwh</a:t>
            </a:r>
            <a:r>
              <a:rPr lang="en-IN" sz="1600" kern="0" dirty="0"/>
              <a:t> savings potential in new buildings by 2030</a:t>
            </a:r>
          </a:p>
          <a:p>
            <a:pPr marL="536575">
              <a:buFont typeface="Wingdings" panose="05000000000000000000" pitchFamily="2" charset="2"/>
              <a:buChar char="q"/>
            </a:pPr>
            <a:r>
              <a:rPr lang="en-IN" sz="1600" kern="0" dirty="0"/>
              <a:t>8700 </a:t>
            </a:r>
            <a:r>
              <a:rPr lang="en-IN" sz="1600" kern="0" dirty="0" err="1"/>
              <a:t>Gwh</a:t>
            </a:r>
            <a:r>
              <a:rPr lang="en-IN" sz="1600" kern="0" dirty="0"/>
              <a:t> savings potential in existing buildings</a:t>
            </a:r>
          </a:p>
          <a:p>
            <a:pPr marL="0" indent="0">
              <a:buNone/>
            </a:pPr>
            <a:endParaRPr lang="en-IN" sz="1600" kern="0" dirty="0"/>
          </a:p>
          <a:p>
            <a:pPr marL="0" indent="0">
              <a:buNone/>
            </a:pPr>
            <a:r>
              <a:rPr lang="en-IN" sz="1600" kern="0" dirty="0"/>
              <a:t>By adopting ECBC 2017, BEE predicts</a:t>
            </a:r>
          </a:p>
          <a:p>
            <a:pPr marL="536575">
              <a:buFont typeface="Wingdings" panose="05000000000000000000" pitchFamily="2" charset="2"/>
              <a:buChar char="q"/>
            </a:pPr>
            <a:r>
              <a:rPr lang="en-IN" sz="1600" kern="0" dirty="0"/>
              <a:t>300 BU Energy Savings</a:t>
            </a:r>
          </a:p>
          <a:p>
            <a:pPr marL="536575">
              <a:buFont typeface="Wingdings" panose="05000000000000000000" pitchFamily="2" charset="2"/>
              <a:buChar char="q"/>
            </a:pPr>
            <a:r>
              <a:rPr lang="en-IN" sz="1600" kern="0" dirty="0"/>
              <a:t>15 GW Peak Demand Reduction</a:t>
            </a:r>
          </a:p>
          <a:p>
            <a:pPr marL="536575">
              <a:buFont typeface="Wingdings" panose="05000000000000000000" pitchFamily="2" charset="2"/>
              <a:buChar char="q"/>
            </a:pPr>
            <a:r>
              <a:rPr lang="en-IN" sz="1600" kern="0" dirty="0"/>
              <a:t>250 mtCO2e GHG Abatement</a:t>
            </a:r>
          </a:p>
          <a:p>
            <a:pPr marL="536575">
              <a:buFont typeface="Wingdings" panose="05000000000000000000" pitchFamily="2" charset="2"/>
              <a:buChar char="q"/>
            </a:pPr>
            <a:r>
              <a:rPr lang="en-IN" sz="1600" kern="0" dirty="0"/>
              <a:t>Rs. 35000 Crores Savings</a:t>
            </a:r>
          </a:p>
          <a:p>
            <a:pPr>
              <a:buFont typeface="Wingdings" panose="05000000000000000000" pitchFamily="2" charset="2"/>
              <a:buChar char="q"/>
            </a:pPr>
            <a:endParaRPr lang="en-IN" sz="1600" kern="0" dirty="0"/>
          </a:p>
          <a:p>
            <a:pPr marL="0" indent="0">
              <a:buFont typeface="Arial" pitchFamily="34" charset="0"/>
              <a:buNone/>
            </a:pPr>
            <a:endParaRPr lang="en-IN" sz="1600" kern="0" dirty="0"/>
          </a:p>
          <a:p>
            <a:pPr marL="0" indent="0">
              <a:buFont typeface="Arial" pitchFamily="34" charset="0"/>
              <a:buNone/>
            </a:pPr>
            <a:endParaRPr lang="en-IN" sz="1600" kern="0" dirty="0"/>
          </a:p>
          <a:p>
            <a:pPr marL="0" indent="0">
              <a:buFont typeface="Arial" pitchFamily="34" charset="0"/>
              <a:buNone/>
            </a:pPr>
            <a:endParaRPr lang="en-IN" sz="1600" kern="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54033A-2011-465B-958A-F8A49201B44D}"/>
              </a:ext>
            </a:extLst>
          </p:cNvPr>
          <p:cNvSpPr/>
          <p:nvPr/>
        </p:nvSpPr>
        <p:spPr bwMode="auto">
          <a:xfrm>
            <a:off x="5486400" y="12192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09588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IN" sz="20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97A45-86E6-43CB-A9E7-7CA06CC4B8F3}"/>
              </a:ext>
            </a:extLst>
          </p:cNvPr>
          <p:cNvSpPr txBox="1"/>
          <p:nvPr/>
        </p:nvSpPr>
        <p:spPr>
          <a:xfrm>
            <a:off x="4581939" y="6553200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/>
              <a:t>1 PURA – P.S RAO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890D-3ED3-4F7A-A571-DC8F3235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ECBC – Energy Efficiency in Building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BC183-7594-4FCB-8EA0-863066125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254000">
              <a:buFont typeface="Wingdings" panose="05000000000000000000" pitchFamily="2" charset="2"/>
              <a:buChar char="Ø"/>
            </a:pPr>
            <a:r>
              <a:rPr lang="en-US" b="1" dirty="0"/>
              <a:t>Energy Conservation Building Codes (ECBC)</a:t>
            </a:r>
          </a:p>
          <a:p>
            <a:pPr marL="434976" lvl="1" indent="-254000">
              <a:buFont typeface="Wingdings" panose="05000000000000000000" pitchFamily="2" charset="2"/>
              <a:buChar char="Ø"/>
            </a:pPr>
            <a:r>
              <a:rPr lang="en-US" dirty="0"/>
              <a:t>Minimum energy efficiency standards</a:t>
            </a:r>
          </a:p>
          <a:p>
            <a:pPr marL="434976" lvl="1" indent="-254000">
              <a:buFont typeface="Wingdings" panose="05000000000000000000" pitchFamily="2" charset="2"/>
              <a:buChar char="Ø"/>
            </a:pPr>
            <a:r>
              <a:rPr lang="en-US" dirty="0"/>
              <a:t>Applicable to large commercial buildings</a:t>
            </a:r>
          </a:p>
          <a:p>
            <a:pPr marL="434976" lvl="1" indent="-254000">
              <a:buFont typeface="Wingdings" panose="05000000000000000000" pitchFamily="2" charset="2"/>
              <a:buChar char="Ø"/>
            </a:pPr>
            <a:r>
              <a:rPr lang="en-US" dirty="0"/>
              <a:t>(connected load of 100 kW/contract demand of 120 kVA and</a:t>
            </a:r>
            <a:br>
              <a:rPr lang="en-US" dirty="0"/>
            </a:br>
            <a:r>
              <a:rPr lang="en-US" dirty="0"/>
              <a:t>above)</a:t>
            </a:r>
          </a:p>
          <a:p>
            <a:pPr marL="180976" lvl="1" indent="0">
              <a:buNone/>
            </a:pPr>
            <a:endParaRPr lang="en-US" dirty="0"/>
          </a:p>
          <a:p>
            <a:pPr marL="268288" indent="-254000">
              <a:buFont typeface="Wingdings" panose="05000000000000000000" pitchFamily="2" charset="2"/>
              <a:buChar char="Ø"/>
            </a:pPr>
            <a:r>
              <a:rPr lang="en-US" b="1" dirty="0"/>
              <a:t>ECBC prescribes standards for:</a:t>
            </a:r>
          </a:p>
          <a:p>
            <a:pPr marL="434976" lvl="1" indent="-254000">
              <a:buFont typeface="Wingdings" panose="05000000000000000000" pitchFamily="2" charset="2"/>
              <a:buChar char="Ø"/>
            </a:pPr>
            <a:r>
              <a:rPr lang="en-US" dirty="0"/>
              <a:t>Building Envelope (Walls, Roofs, Windows)</a:t>
            </a:r>
          </a:p>
          <a:p>
            <a:pPr marL="434976" lvl="1" indent="-254000">
              <a:buFont typeface="Wingdings" panose="05000000000000000000" pitchFamily="2" charset="2"/>
              <a:buChar char="Ø"/>
            </a:pPr>
            <a:r>
              <a:rPr lang="en-US" dirty="0"/>
              <a:t>Lighting (Indoor and Outdoor)</a:t>
            </a:r>
          </a:p>
          <a:p>
            <a:pPr marL="434976" lvl="1" indent="-254000">
              <a:buFont typeface="Wingdings" panose="05000000000000000000" pitchFamily="2" charset="2"/>
              <a:buChar char="Ø"/>
            </a:pPr>
            <a:r>
              <a:rPr lang="en-US" dirty="0"/>
              <a:t>Heating Ventilation and Air Conditioning (HVAC) System</a:t>
            </a:r>
          </a:p>
          <a:p>
            <a:pPr marL="434976" lvl="1" indent="-254000">
              <a:buFont typeface="Wingdings" panose="05000000000000000000" pitchFamily="2" charset="2"/>
              <a:buChar char="Ø"/>
            </a:pPr>
            <a:r>
              <a:rPr lang="en-US" dirty="0"/>
              <a:t>Solar Water Heating</a:t>
            </a:r>
          </a:p>
          <a:p>
            <a:pPr marL="434976" lvl="1" indent="-254000">
              <a:buFont typeface="Wingdings" panose="05000000000000000000" pitchFamily="2" charset="2"/>
              <a:buChar char="Ø"/>
            </a:pPr>
            <a:r>
              <a:rPr lang="en-US" dirty="0"/>
              <a:t>Electrical Systems </a:t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515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B93A-12B4-458F-980A-BCFF6F88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Features of ECBC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B294C0-410E-441F-B4E6-34A2D1BAF7C6}"/>
              </a:ext>
            </a:extLst>
          </p:cNvPr>
          <p:cNvSpPr/>
          <p:nvPr/>
        </p:nvSpPr>
        <p:spPr>
          <a:xfrm>
            <a:off x="228600" y="1676400"/>
            <a:ext cx="838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Applicable for all commercial buildings with connected load of 100kW or greater/ contract demand of 120kVA or greater.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ECBC focuses and set standards on Building Envelope, Lighting, Heating, ventilation and Air conditioning (HVAC) System, Service Water heating and electrical, renewable energy systems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Introduction of three levels of compliance: ECBC (mandatory), ECBC Plus and Super ECBC (voluntary).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Daylighting requirements are mandatory to follow.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Targeted for net zero energy buildings in future</a:t>
            </a:r>
          </a:p>
        </p:txBody>
      </p:sp>
    </p:spTree>
    <p:extLst>
      <p:ext uri="{BB962C8B-B14F-4D97-AF65-F5344CB8AC3E}">
        <p14:creationId xmlns:p14="http://schemas.microsoft.com/office/powerpoint/2010/main" val="27817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890D-3ED3-4F7A-A571-DC8F3235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ECBC – Applicability and Approaches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EF01F-CB1A-498C-AD87-6ADD8B972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58" y="1752599"/>
            <a:ext cx="8325626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9D66-9980-4C2D-B623-E453C0CD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ECBC Implementation – National Time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5B860-04CD-4FA1-9101-E57EB5ADC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839200" cy="43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6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C9E1-4050-45A5-9411-2E74623A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62" y="233115"/>
            <a:ext cx="6489291" cy="807922"/>
          </a:xfrm>
        </p:spPr>
        <p:txBody>
          <a:bodyPr/>
          <a:lstStyle/>
          <a:p>
            <a:r>
              <a:rPr lang="en-IN" dirty="0"/>
              <a:t>ECBC Implementation in the State of Telangana</a:t>
            </a:r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B21CB9BB-9A96-4297-8DBF-1F2C3996C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564043"/>
              </p:ext>
            </p:extLst>
          </p:nvPr>
        </p:nvGraphicFramePr>
        <p:xfrm>
          <a:off x="404707" y="1529995"/>
          <a:ext cx="8205893" cy="159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8" name="Group 31">
            <a:extLst>
              <a:ext uri="{FF2B5EF4-FFF2-40B4-BE49-F238E27FC236}">
                <a16:creationId xmlns:a16="http://schemas.microsoft.com/office/drawing/2014/main" id="{BD9E304F-F1C4-431A-8C31-915A222A9CA4}"/>
              </a:ext>
            </a:extLst>
          </p:cNvPr>
          <p:cNvGrpSpPr/>
          <p:nvPr/>
        </p:nvGrpSpPr>
        <p:grpSpPr>
          <a:xfrm>
            <a:off x="762000" y="1301395"/>
            <a:ext cx="7276544" cy="788187"/>
            <a:chOff x="838200" y="1170147"/>
            <a:chExt cx="7276544" cy="96345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EDA06B-C959-41F2-9F00-8545EC1260F8}"/>
                </a:ext>
              </a:extLst>
            </p:cNvPr>
            <p:cNvSpPr txBox="1"/>
            <p:nvPr/>
          </p:nvSpPr>
          <p:spPr>
            <a:xfrm>
              <a:off x="838200" y="1664981"/>
              <a:ext cx="79673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2010-11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B77AAA-AB41-4417-A4DA-A63414BB88BC}"/>
                </a:ext>
              </a:extLst>
            </p:cNvPr>
            <p:cNvSpPr txBox="1"/>
            <p:nvPr/>
          </p:nvSpPr>
          <p:spPr>
            <a:xfrm>
              <a:off x="2048348" y="1664981"/>
              <a:ext cx="79673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2011-12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9CB0EC-02A3-4ADA-901C-31DA9FDED13F}"/>
                </a:ext>
              </a:extLst>
            </p:cNvPr>
            <p:cNvSpPr txBox="1"/>
            <p:nvPr/>
          </p:nvSpPr>
          <p:spPr>
            <a:xfrm>
              <a:off x="6268120" y="1664981"/>
              <a:ext cx="79673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2014-15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D767188-030B-4D58-B72D-AD572D4461B3}"/>
                </a:ext>
              </a:extLst>
            </p:cNvPr>
            <p:cNvSpPr txBox="1"/>
            <p:nvPr/>
          </p:nvSpPr>
          <p:spPr>
            <a:xfrm>
              <a:off x="4695828" y="1654895"/>
              <a:ext cx="79673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2013-14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9BA223-DA80-4CA0-9524-52A063BB12FF}"/>
                </a:ext>
              </a:extLst>
            </p:cNvPr>
            <p:cNvSpPr txBox="1"/>
            <p:nvPr/>
          </p:nvSpPr>
          <p:spPr>
            <a:xfrm>
              <a:off x="3447554" y="1664981"/>
              <a:ext cx="79673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2012-13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1D8DD4A-3E1A-40FA-80A0-6263A7839F12}"/>
                </a:ext>
              </a:extLst>
            </p:cNvPr>
            <p:cNvSpPr txBox="1"/>
            <p:nvPr/>
          </p:nvSpPr>
          <p:spPr>
            <a:xfrm>
              <a:off x="7318005" y="1664981"/>
              <a:ext cx="79673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2016-17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52880D3-2B05-4B1B-9935-55B62C5306F5}"/>
                </a:ext>
              </a:extLst>
            </p:cNvPr>
            <p:cNvSpPr txBox="1"/>
            <p:nvPr/>
          </p:nvSpPr>
          <p:spPr>
            <a:xfrm>
              <a:off x="4244293" y="1170147"/>
              <a:ext cx="34189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Bifurcation into Andhra Pradesh and Telangana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E2184AF-9C0F-4FAE-A064-F5A86B029B18}"/>
                </a:ext>
              </a:extLst>
            </p:cNvPr>
            <p:cNvCxnSpPr/>
            <p:nvPr/>
          </p:nvCxnSpPr>
          <p:spPr>
            <a:xfrm>
              <a:off x="5840335" y="1750359"/>
              <a:ext cx="0" cy="383241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AFFF2831-7A15-4FF9-AF26-3EE77AC56B87}"/>
              </a:ext>
            </a:extLst>
          </p:cNvPr>
          <p:cNvSpPr txBox="1"/>
          <p:nvPr/>
        </p:nvSpPr>
        <p:spPr>
          <a:xfrm>
            <a:off x="5851047" y="3195696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Empanelment of architects (Third Party Assessors) – First in India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completed – more than 280 government officials, real estate developers 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Trained more than 130   architects, MEP consultants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739B7A8-0F8C-48FD-86B6-9D028B884176}"/>
              </a:ext>
            </a:extLst>
          </p:cNvPr>
          <p:cNvSpPr txBox="1"/>
          <p:nvPr/>
        </p:nvSpPr>
        <p:spPr>
          <a:xfrm>
            <a:off x="228600" y="3195697"/>
            <a:ext cx="5786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Extensive stakeholder consultations and awareness building about ECBC 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 of a steering committee and a technical committee to inform process and adapt ECBC to local bylaws 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Notification of ECBC through amendment to G.O.M.S.168  i.e., G.O.M.S. 30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28.01.2014.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of ECBC in the state of Telangana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 empanelled consultants in Phase 1 and 31 in Phase 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ADC3E6F-7EE0-4C52-A229-157505F3F44D}"/>
              </a:ext>
            </a:extLst>
          </p:cNvPr>
          <p:cNvSpPr/>
          <p:nvPr/>
        </p:nvSpPr>
        <p:spPr>
          <a:xfrm>
            <a:off x="114300" y="5328005"/>
            <a:ext cx="89154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Telangana already incorporated ECBC in online Building Construction approval System and created new system of energy efficiency compliance in Building construction Approval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(First time in India)</a:t>
            </a:r>
            <a:endParaRPr kumimoji="0" lang="en-IN" sz="1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8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106E-6535-4AA2-B204-47C337A9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1162"/>
            <a:ext cx="6324600" cy="663238"/>
          </a:xfrm>
        </p:spPr>
        <p:txBody>
          <a:bodyPr/>
          <a:lstStyle/>
          <a:p>
            <a:r>
              <a:rPr lang="en-IN" dirty="0"/>
              <a:t>HYDERBAD – ECBC APPROVAL PROCESS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4415A4-E80F-45A8-A4AC-027BC4CC38BE}"/>
              </a:ext>
            </a:extLst>
          </p:cNvPr>
          <p:cNvGrpSpPr/>
          <p:nvPr/>
        </p:nvGrpSpPr>
        <p:grpSpPr>
          <a:xfrm>
            <a:off x="255429" y="1371600"/>
            <a:ext cx="8633141" cy="4840376"/>
            <a:chOff x="4567557" y="1355706"/>
            <a:chExt cx="7897992" cy="44281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9310EE-DC5E-44EA-9B2C-08FECC459DAE}"/>
                </a:ext>
              </a:extLst>
            </p:cNvPr>
            <p:cNvGrpSpPr/>
            <p:nvPr/>
          </p:nvGrpSpPr>
          <p:grpSpPr>
            <a:xfrm>
              <a:off x="4567557" y="1355706"/>
              <a:ext cx="7073918" cy="4428197"/>
              <a:chOff x="-129414" y="1195909"/>
              <a:chExt cx="7073918" cy="442819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1EA4181-C02B-4691-8A87-CC20911C6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29414" y="1195909"/>
                <a:ext cx="7073918" cy="4428197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A064D4E-D18E-4406-9AD7-5FF6882104A5}"/>
                  </a:ext>
                </a:extLst>
              </p:cNvPr>
              <p:cNvSpPr/>
              <p:nvPr/>
            </p:nvSpPr>
            <p:spPr>
              <a:xfrm>
                <a:off x="1992633" y="2043994"/>
                <a:ext cx="1127204" cy="1070508"/>
              </a:xfrm>
              <a:prstGeom prst="ellipse">
                <a:avLst/>
              </a:prstGeom>
              <a:solidFill>
                <a:srgbClr val="FF0000">
                  <a:alpha val="25098"/>
                </a:srgbClr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DC41F8C-5B22-4A2C-83A5-85A82977A18D}"/>
                  </a:ext>
                </a:extLst>
              </p:cNvPr>
              <p:cNvSpPr/>
              <p:nvPr/>
            </p:nvSpPr>
            <p:spPr>
              <a:xfrm>
                <a:off x="4679760" y="3603964"/>
                <a:ext cx="1147573" cy="1075668"/>
              </a:xfrm>
              <a:prstGeom prst="ellipse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D8276E-7125-4BE2-ABEA-1FE96FAA9D95}"/>
                </a:ext>
              </a:extLst>
            </p:cNvPr>
            <p:cNvSpPr txBox="1"/>
            <p:nvPr/>
          </p:nvSpPr>
          <p:spPr>
            <a:xfrm>
              <a:off x="6599706" y="1573653"/>
              <a:ext cx="2125718" cy="53497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</a:rPr>
                <a:t>TPA 1- DESIGN STAGE CERTIFICATE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5A7CCB-D8FD-42A5-A371-9D868817CD7C}"/>
                </a:ext>
              </a:extLst>
            </p:cNvPr>
            <p:cNvSpPr txBox="1"/>
            <p:nvPr/>
          </p:nvSpPr>
          <p:spPr>
            <a:xfrm>
              <a:off x="10533206" y="4062262"/>
              <a:ext cx="1932343" cy="47866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solidFill>
                    <a:schemeClr val="bg1"/>
                  </a:solidFill>
                </a:rPr>
                <a:t>TPA 2-OCCUPANCY STAGE CERTIFICATE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97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0866-2EC1-4719-B93D-288FD84D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Features of TSECBC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2B3BF3-676A-4BF9-AA7A-DAEC42B9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Applicable for all commercial buildings with connected load of 100kW or greater/ contract demand of 120kVA or greater/ </a:t>
            </a:r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>plot area of 1000 m2 or greater/ built up area of 2000 m2 of greater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Simplified requirements only for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composite climatic zone as Telangana </a:t>
            </a:r>
            <a:r>
              <a:rPr lang="en-US" dirty="0"/>
              <a:t>has only composite climate.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IN" dirty="0"/>
          </a:p>
          <a:p>
            <a:pPr algn="just"/>
            <a:r>
              <a:rPr lang="en-IN" dirty="0"/>
              <a:t>Incorporation of </a:t>
            </a:r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>Cool Roofs as mandatory clause </a:t>
            </a:r>
            <a:r>
              <a:rPr lang="en-IN" dirty="0"/>
              <a:t>in TSECBC 2019. Telangana goal of 300 sq.km of roof conversion to cool roof by year 2030.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Incorporation </a:t>
            </a:r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>of Electric vehicles infrastructure as mandatory clause </a:t>
            </a:r>
            <a:r>
              <a:rPr lang="en-IN" dirty="0"/>
              <a:t>in TSECBC 2019. </a:t>
            </a:r>
          </a:p>
        </p:txBody>
      </p:sp>
    </p:spTree>
    <p:extLst>
      <p:ext uri="{BB962C8B-B14F-4D97-AF65-F5344CB8AC3E}">
        <p14:creationId xmlns:p14="http://schemas.microsoft.com/office/powerpoint/2010/main" val="3137243765"/>
      </p:ext>
    </p:extLst>
  </p:cSld>
  <p:clrMapOvr>
    <a:masterClrMapping/>
  </p:clrMapOvr>
</p:sld>
</file>

<file path=ppt/theme/theme1.xml><?xml version="1.0" encoding="utf-8"?>
<a:theme xmlns:a="http://schemas.openxmlformats.org/drawingml/2006/main" name="Brattle_template">
  <a:themeElements>
    <a:clrScheme name="Brattl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attl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09588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09588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rat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ttl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ttl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ttl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ttl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ttl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ttl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ttl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ttl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ttl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ttl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ttl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A4E2CA-B941-4C05-9885-637D25A1EDC8}"/>
</file>

<file path=customXml/itemProps2.xml><?xml version="1.0" encoding="utf-8"?>
<ds:datastoreItem xmlns:ds="http://schemas.openxmlformats.org/officeDocument/2006/customXml" ds:itemID="{B9C245F8-9E8D-4426-A2E0-0D3D9079D6AF}"/>
</file>

<file path=customXml/itemProps3.xml><?xml version="1.0" encoding="utf-8"?>
<ds:datastoreItem xmlns:ds="http://schemas.openxmlformats.org/officeDocument/2006/customXml" ds:itemID="{64B38935-042E-4BD1-ACE4-68B0011A13A1}"/>
</file>

<file path=customXml/itemProps4.xml><?xml version="1.0" encoding="utf-8"?>
<ds:datastoreItem xmlns:ds="http://schemas.openxmlformats.org/officeDocument/2006/customXml" ds:itemID="{520FC5C1-13BD-4CAD-8888-6CCBEDA888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7821</TotalTime>
  <Words>920</Words>
  <Application>Microsoft Office PowerPoint</Application>
  <PresentationFormat>On-screen Show (4:3)</PresentationFormat>
  <Paragraphs>158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Times</vt:lpstr>
      <vt:lpstr>Times New Roman</vt:lpstr>
      <vt:lpstr>Wingdings</vt:lpstr>
      <vt:lpstr>Brattle_template</vt:lpstr>
      <vt:lpstr>ECBC to Induce Energy Efficiency In Buildings</vt:lpstr>
      <vt:lpstr>Context</vt:lpstr>
      <vt:lpstr>ECBC – Energy Efficiency in Building Sector</vt:lpstr>
      <vt:lpstr>Key Features of ECBC</vt:lpstr>
      <vt:lpstr>ECBC – Applicability and Approaches</vt:lpstr>
      <vt:lpstr>ECBC Implementation – National Time Line</vt:lpstr>
      <vt:lpstr>ECBC Implementation in the State of Telangana</vt:lpstr>
      <vt:lpstr>HYDERBAD – ECBC APPROVAL PROCESS</vt:lpstr>
      <vt:lpstr>Key Features of TSECBC</vt:lpstr>
      <vt:lpstr>TS ECBC – Electrical Vehicle Provision</vt:lpstr>
      <vt:lpstr>Cool Roof Targets</vt:lpstr>
      <vt:lpstr>Ensuring Compliance – Support from BEE</vt:lpstr>
      <vt:lpstr>Energy Simulation Output</vt:lpstr>
      <vt:lpstr>ECBC Certificate Format</vt:lpstr>
      <vt:lpstr>Potential Impact of ECBC</vt:lpstr>
      <vt:lpstr>National Energy Savings Potential</vt:lpstr>
      <vt:lpstr>THANK YOU  Rajkiran V Bilolikar Associate Professor Energy Area  Administrative Staff College of India,  Bella Vista, Raj Bhavan Road,  Hyderabad - 500082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 for TDA Conference</dc:title>
  <dc:creator>Judy Chang</dc:creator>
  <cp:lastModifiedBy>ASCI HYD</cp:lastModifiedBy>
  <cp:revision>508</cp:revision>
  <cp:lastPrinted>2017-08-21T10:51:05Z</cp:lastPrinted>
  <dcterms:created xsi:type="dcterms:W3CDTF">2005-08-08T13:10:39Z</dcterms:created>
  <dcterms:modified xsi:type="dcterms:W3CDTF">2019-07-15T04:01:52Z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bffa7156-4401-4d94-a282-ed50aac49d3c</vt:lpwstr>
  </property>
</Properties>
</file>