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3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4.xml" ContentType="application/vnd.openxmlformats-officedocument.theme+xml"/>
  <Override PartName="/ppt/theme/theme5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67" r:id="rId4"/>
    <p:sldMasterId id="2147484019" r:id="rId5"/>
    <p:sldMasterId id="2147484058" r:id="rId6"/>
  </p:sldMasterIdLst>
  <p:notesMasterIdLst>
    <p:notesMasterId r:id="rId33"/>
  </p:notesMasterIdLst>
  <p:handoutMasterIdLst>
    <p:handoutMasterId r:id="rId34"/>
  </p:handoutMasterIdLst>
  <p:sldIdLst>
    <p:sldId id="653" r:id="rId7"/>
    <p:sldId id="2173" r:id="rId8"/>
    <p:sldId id="2415" r:id="rId9"/>
    <p:sldId id="2416" r:id="rId10"/>
    <p:sldId id="2395" r:id="rId11"/>
    <p:sldId id="2400" r:id="rId12"/>
    <p:sldId id="2456" r:id="rId13"/>
    <p:sldId id="2457" r:id="rId14"/>
    <p:sldId id="2458" r:id="rId15"/>
    <p:sldId id="2460" r:id="rId16"/>
    <p:sldId id="2403" r:id="rId17"/>
    <p:sldId id="535" r:id="rId18"/>
    <p:sldId id="2468" r:id="rId19"/>
    <p:sldId id="534" r:id="rId20"/>
    <p:sldId id="537" r:id="rId21"/>
    <p:sldId id="2405" r:id="rId22"/>
    <p:sldId id="4217" r:id="rId23"/>
    <p:sldId id="547" r:id="rId24"/>
    <p:sldId id="592" r:id="rId25"/>
    <p:sldId id="530" r:id="rId26"/>
    <p:sldId id="2412" r:id="rId27"/>
    <p:sldId id="2414" r:id="rId28"/>
    <p:sldId id="268" r:id="rId29"/>
    <p:sldId id="269" r:id="rId30"/>
    <p:sldId id="270" r:id="rId31"/>
    <p:sldId id="271" r:id="rId32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hor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3B"/>
    <a:srgbClr val="004B8D"/>
    <a:srgbClr val="2995FF"/>
    <a:srgbClr val="F79428"/>
    <a:srgbClr val="00B76C"/>
    <a:srgbClr val="F7CB99"/>
    <a:srgbClr val="FFCF22"/>
    <a:srgbClr val="6E298D"/>
    <a:srgbClr val="E67C08"/>
    <a:srgbClr val="62B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83" autoAdjust="0"/>
    <p:restoredTop sz="80079" autoAdjust="0"/>
  </p:normalViewPr>
  <p:slideViewPr>
    <p:cSldViewPr snapToGrid="0">
      <p:cViewPr varScale="1">
        <p:scale>
          <a:sx n="58" d="100"/>
          <a:sy n="58" d="100"/>
        </p:scale>
        <p:origin x="1446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4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openxmlformats.org/officeDocument/2006/relationships/customXml" Target="../customXml/item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69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37" y="0"/>
            <a:ext cx="2982869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43ECD-84F7-4F5A-88E7-6BE45B534AB8}" type="datetimeFigureOut">
              <a:rPr lang="en-GB" smtClean="0"/>
              <a:pPr/>
              <a:t>15/07/2019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2982869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37" y="8829648"/>
            <a:ext cx="2982869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8C82F-FA79-4614-AEA6-7C962A39C9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48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5" y="2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39F0D-9007-4C34-A6AF-A85DFF91D51E}" type="datetimeFigureOut">
              <a:rPr lang="en-GB" smtClean="0"/>
              <a:pPr/>
              <a:t>15/07/2019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73577"/>
            <a:ext cx="5504204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7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5" y="8829677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124A7-8E96-482F-BF60-43FF931322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99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1EB29-73E8-469C-9A0F-C2FE88394E8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8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F374B475-7995-4D22-A7B9-9BF4FA54FD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Adjustable Frequency Drive Fundamentals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0D624FA-CC69-4898-9F00-8659D982D8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A1089-15B8-41C0-BC49-88B5368663B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DEFA1CB-DB8B-4C40-B9A8-7AC832D002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80D0CAF-DD05-45E1-9116-01E87D75C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0215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873501" y="1"/>
            <a:ext cx="2944813" cy="4914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873501" y="8649609"/>
            <a:ext cx="2944813" cy="4943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b"/>
          <a:lstStyle/>
          <a:p>
            <a:pPr algn="r"/>
            <a:r>
              <a:rPr lang="en-US" sz="1200"/>
              <a:t>5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" y="8649609"/>
            <a:ext cx="2943225" cy="4943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" y="1"/>
            <a:ext cx="2943225" cy="4914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3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803275"/>
            <a:ext cx="5680075" cy="3195638"/>
          </a:xfrm>
          <a:ln cap="flat"/>
        </p:spPr>
      </p:sp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54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809DC-2F4C-4899-9583-C01D452850BD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873501" y="1"/>
            <a:ext cx="2944813" cy="4914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873501" y="8649609"/>
            <a:ext cx="2944813" cy="4943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b"/>
          <a:lstStyle/>
          <a:p>
            <a:pPr algn="r"/>
            <a:r>
              <a:rPr lang="en-US" sz="1200"/>
              <a:t>23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" y="8649609"/>
            <a:ext cx="2943225" cy="4943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" y="1"/>
            <a:ext cx="2943225" cy="4914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12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803275"/>
            <a:ext cx="5680075" cy="3195638"/>
          </a:xfrm>
          <a:ln cap="flat"/>
        </p:spPr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1EB29-73E8-469C-9A0F-C2FE88394E8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1EB29-73E8-469C-9A0F-C2FE88394E8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17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1EB29-73E8-469C-9A0F-C2FE88394E8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00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1EB29-73E8-469C-9A0F-C2FE88394E8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4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1EB29-73E8-469C-9A0F-C2FE88394E8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36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5E2E73C4-FAEF-4ED2-BA2B-F9E3293896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Adjustable Frequency Drive Fundamentals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CE9D6CF-BE33-4564-A959-DD72F6602F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28F09-196A-489E-A3EB-6F6AA43E5B7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3D1D76EC-1ADA-470D-9770-DECD5097E8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04850"/>
            <a:ext cx="6162675" cy="3467100"/>
          </a:xfrm>
          <a:ln cap="flat"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4F463E02-951D-46C9-910E-83D941DBB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275" y="4410075"/>
            <a:ext cx="5124450" cy="4178300"/>
          </a:xfrm>
          <a:ln/>
        </p:spPr>
        <p:txBody>
          <a:bodyPr lIns="96838" tIns="49212" rIns="96838" bIns="49212"/>
          <a:lstStyle/>
          <a:p>
            <a:pPr defTabSz="981075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2749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CA83814D-CF22-4868-8999-4CC8534C171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Adjustable Frequency Drive Fundamentals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43D4797-DF8D-425C-9744-34306FCC15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8AF9-0C4B-4E31-92D8-1A235BFCBD1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94F82787-9997-4CCA-A20A-9194349BF7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04850"/>
            <a:ext cx="6162675" cy="3467100"/>
          </a:xfrm>
          <a:ln cap="flat"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B766199-755D-42C3-9108-49340E9A3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275" y="4410075"/>
            <a:ext cx="5124450" cy="4178300"/>
          </a:xfrm>
          <a:ln/>
        </p:spPr>
        <p:txBody>
          <a:bodyPr lIns="96838" tIns="49212" rIns="96838" bIns="49212"/>
          <a:lstStyle/>
          <a:p>
            <a:pPr defTabSz="981075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6122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CA83814D-CF22-4868-8999-4CC8534C171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Adjustable Frequency Drive Fundamentals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43D4797-DF8D-425C-9744-34306FCC15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8AF9-0C4B-4E31-92D8-1A235BFCBD1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94F82787-9997-4CCA-A20A-9194349BF7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04850"/>
            <a:ext cx="6162675" cy="3467100"/>
          </a:xfrm>
          <a:ln cap="flat"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B766199-755D-42C3-9108-49340E9A3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275" y="4410075"/>
            <a:ext cx="5124450" cy="4178300"/>
          </a:xfrm>
          <a:ln/>
        </p:spPr>
        <p:txBody>
          <a:bodyPr lIns="96838" tIns="49212" rIns="96838" bIns="49212"/>
          <a:lstStyle/>
          <a:p>
            <a:pPr defTabSz="981075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170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Angle 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Line 1037"/>
          <p:cNvSpPr>
            <a:spLocks noChangeShapeType="1"/>
          </p:cNvSpPr>
          <p:nvPr/>
        </p:nvSpPr>
        <p:spPr bwMode="auto">
          <a:xfrm>
            <a:off x="3829769" y="3022200"/>
            <a:ext cx="8362232" cy="0"/>
          </a:xfrm>
          <a:prstGeom prst="line">
            <a:avLst/>
          </a:prstGeom>
          <a:noFill/>
          <a:ln w="9525">
            <a:solidFill>
              <a:srgbClr val="009B4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89200" y="1295400"/>
            <a:ext cx="7581440" cy="1726800"/>
          </a:xfrm>
        </p:spPr>
        <p:txBody>
          <a:bodyPr anchor="b"/>
          <a:lstStyle>
            <a:lvl1pPr marL="0" indent="0">
              <a:buFontTx/>
              <a:buNone/>
              <a:defRPr sz="2800" b="1" i="0">
                <a:solidFill>
                  <a:srgbClr val="009B4A"/>
                </a:solidFill>
              </a:defRPr>
            </a:lvl1pPr>
          </a:lstStyle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89200" y="3146808"/>
            <a:ext cx="7621979" cy="1348993"/>
          </a:xfrm>
        </p:spPr>
        <p:txBody>
          <a:bodyPr/>
          <a:lstStyle>
            <a:lvl1pPr marL="0" indent="0">
              <a:buNone/>
              <a:defRPr sz="1800">
                <a:solidFill>
                  <a:srgbClr val="009B4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5" y="454187"/>
            <a:ext cx="2016918" cy="841213"/>
          </a:xfrm>
          <a:prstGeom prst="rect">
            <a:avLst/>
          </a:prstGeom>
        </p:spPr>
      </p:pic>
      <p:sp>
        <p:nvSpPr>
          <p:cNvPr id="15" name="Rectangle 19"/>
          <p:cNvSpPr>
            <a:spLocks noChangeArrowheads="1"/>
          </p:cNvSpPr>
          <p:nvPr userDrawn="1"/>
        </p:nvSpPr>
        <p:spPr bwMode="auto">
          <a:xfrm>
            <a:off x="3829769" y="421589"/>
            <a:ext cx="7958526" cy="260236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pPr>
              <a:defRPr/>
            </a:pPr>
            <a:endParaRPr lang="ja-JP" altLang="en-US" sz="1100" b="1" dirty="0">
              <a:solidFill>
                <a:schemeClr val="bg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 userDrawn="1"/>
        </p:nvSpPr>
        <p:spPr bwMode="auto">
          <a:xfrm>
            <a:off x="3889199" y="5244299"/>
            <a:ext cx="7899095" cy="480225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1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Rectangle 19"/>
          <p:cNvSpPr>
            <a:spLocks noChangeArrowheads="1"/>
          </p:cNvSpPr>
          <p:nvPr userDrawn="1"/>
        </p:nvSpPr>
        <p:spPr bwMode="auto">
          <a:xfrm>
            <a:off x="3889199" y="4748999"/>
            <a:ext cx="7899095" cy="480225"/>
          </a:xfrm>
          <a:prstGeom prst="rect">
            <a:avLst/>
          </a:prstGeom>
          <a:solidFill>
            <a:srgbClr val="009B4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1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Content Placeholder 19"/>
          <p:cNvSpPr>
            <a:spLocks noGrp="1"/>
          </p:cNvSpPr>
          <p:nvPr>
            <p:ph sz="quarter" idx="19"/>
          </p:nvPr>
        </p:nvSpPr>
        <p:spPr>
          <a:xfrm>
            <a:off x="3914775" y="4781550"/>
            <a:ext cx="7649634" cy="466725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9" name="Content Placeholder 19"/>
          <p:cNvSpPr>
            <a:spLocks noGrp="1"/>
          </p:cNvSpPr>
          <p:nvPr>
            <p:ph sz="quarter" idx="20"/>
          </p:nvPr>
        </p:nvSpPr>
        <p:spPr>
          <a:xfrm>
            <a:off x="3914775" y="5249059"/>
            <a:ext cx="7649634" cy="466725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50525"/>
      </p:ext>
    </p:extLst>
  </p:cSld>
  <p:clrMapOvr>
    <a:masterClrMapping/>
  </p:clrMapOvr>
  <p:transition/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F3EE7-47D1-4696-9792-39F11D6EE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8E2BC-4384-4B6E-AFC6-25E952776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509B3-FB8B-4E0E-BCA0-BAC965C9D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6-7 May 2004 CII-Godrej GBC Hyderabad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CA53C-7B15-47EC-9A4A-C98230CA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A142B-DAF7-4F01-AD73-DC235BFB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8CFB1-473E-442D-AFDA-C53BEE41F2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2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2083F-A906-4098-9DF3-15FFC64A5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3C857-AF95-4FE4-8A8C-CBF6E6425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28134-AF46-418E-B72F-825D39A98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84DEA-5956-471A-BFAD-CFE92B07F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6-7 May 2004 CII-Godrej GBC Hyderabad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8E18D-367D-4FC8-9E01-39D67B2F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D345E-1A71-4B51-9046-A640CBF0E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4BF23-778E-4894-9122-DD602F295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074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0E878-8278-4EF4-BCD0-072552A48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0C8A6-F092-472D-882A-6874A1213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665F5-F8CD-493B-B9B9-055C5F7F4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EDA654-D117-4AC1-BB91-CBCD28AA0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0BCF5A-3D06-4BF3-8C12-038B68319D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8AF1A2-0DF8-44CC-9115-484DA9A98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6-7 May 2004 CII-Godrej GBC Hyderabad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B2731E-01BA-43F8-B6EB-F79BF36A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072364-9A88-4D46-9F12-F16F62F3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E1753-AA1B-45C5-B329-703F1465FF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519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D202-1B36-4C70-9F28-1E08B6463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6D9DE4-51AD-4795-BDA4-4D38085E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6-7 May 2004 CII-Godrej GBC Hyderabad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A5606-8DFD-4903-B010-78EAAE7A5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B3474-CC9D-4A33-AAB0-C3642155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F868E-07F2-4562-9BBE-0059FCAAB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849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8E5349-9F67-4A98-B43C-6DF5A38F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6-7 May 2004 CII-Godrej GBC Hyderabad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AC14CD-65F1-45D6-ACA4-A94B58B7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A4559-7685-4A90-B604-EBCE68A9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B2B70-0CA5-477B-B3B7-04B813369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382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2353-A83B-4FA9-AB0E-1ACF9C43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995C-32AE-4D78-8F33-A6BE6F330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9114C-9E8A-4BC8-B269-81DE197A3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D8C4D-4302-4E74-B473-73A727CC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6-7 May 2004 CII-Godrej GBC Hyderabad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2B9B8-4756-406A-8C74-71AA2A8A1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87517-96B0-44FB-AA42-0CBA96B2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FFE46-A6DC-4EC8-8142-0D49E7C77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842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3861D-C2CF-486E-BEF4-EBC921B9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435ED8-6B51-433F-910D-02A02B0E7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08D31-BD42-4352-84F4-D19C24580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3D756-BF62-479A-ADE0-6EC354139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6-7 May 2004 CII-Godrej GBC Hyderabad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B3AA6-EDE3-41A0-935D-81FD50093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87728-144B-42C5-A0F3-003B7DB4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945A5-6A52-4C95-B3BF-C1787F967F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061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399E3-2EB3-4378-AE2C-CDD70407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A3457-6207-4B54-A553-D38684331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E186F-614E-41D1-8A27-EC0AAFD8F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6-7 May 2004 CII-Godrej GBC Hyderabad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44983-A133-4281-9CA4-1C045744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9DBBD-1159-45BB-95DC-403AF04C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8E724-F4BB-4205-8186-2EE14F1BA8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830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3917CD-CC26-48C5-9622-1BA7C297B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A100A-0FC4-4A2B-B619-73D198869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74610-33A3-458D-B9B7-220E33611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6-7 May 2004 CII-Godrej GBC Hyderabad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2D2C3-C1D0-4BA2-B495-F380BBFFF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C145-441C-46CD-82D8-BA24A94E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37BEB-018C-4CA0-8084-233E098635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784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ACAB6-85E6-4934-8955-AFDDF9570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15C53-6F4A-4E18-967E-277ED516961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2704C-8CCC-4873-B1D5-63C35445D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9801A-6F81-4E5F-97E1-F96234495E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7A194-5559-4BBB-A331-741EBBBF9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8F9B70D-0F6D-4B5A-8E8F-77F03638CC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33CAAD-13F1-4FC1-9F80-1FA5957A28E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64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B4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Line 20"/>
          <p:cNvSpPr>
            <a:spLocks noChangeShapeType="1"/>
          </p:cNvSpPr>
          <p:nvPr/>
        </p:nvSpPr>
        <p:spPr bwMode="auto">
          <a:xfrm>
            <a:off x="0" y="1100138"/>
            <a:ext cx="11650133" cy="0"/>
          </a:xfrm>
          <a:prstGeom prst="line">
            <a:avLst/>
          </a:prstGeom>
          <a:noFill/>
          <a:ln w="9525">
            <a:solidFill>
              <a:srgbClr val="009B4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46101" y="1339850"/>
            <a:ext cx="11104033" cy="4832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647453"/>
      </p:ext>
    </p:extLst>
  </p:cSld>
  <p:clrMapOvr>
    <a:masterClrMapping/>
  </p:clrMapOvr>
  <p:transition/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A0FD3-A914-4864-86DB-7D98EBA6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BC268FE-CD6F-4D5C-8F16-81BB72DE801E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2E5E4-0FDB-4E1D-9E96-C221716438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E33B8-EF4B-448C-B0F9-129F7D7E22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B7519238-9726-43D0-A509-223493D5796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F45885-A48B-46FD-89A4-197243E361C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963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2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 Column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B4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Line 20"/>
          <p:cNvSpPr>
            <a:spLocks noChangeShapeType="1"/>
          </p:cNvSpPr>
          <p:nvPr/>
        </p:nvSpPr>
        <p:spPr bwMode="auto">
          <a:xfrm>
            <a:off x="0" y="1100138"/>
            <a:ext cx="11650133" cy="0"/>
          </a:xfrm>
          <a:prstGeom prst="line">
            <a:avLst/>
          </a:prstGeom>
          <a:noFill/>
          <a:ln w="9525">
            <a:solidFill>
              <a:srgbClr val="009B4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46101" y="1339850"/>
            <a:ext cx="11104033" cy="4832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2143065"/>
      </p:ext>
    </p:extLst>
  </p:cSld>
  <p:clrMapOvr>
    <a:masterClrMapping/>
  </p:clrMapOvr>
  <p:transition/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B4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62727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0"/>
          <p:cNvSpPr>
            <a:spLocks noChangeShapeType="1"/>
          </p:cNvSpPr>
          <p:nvPr/>
        </p:nvSpPr>
        <p:spPr bwMode="auto">
          <a:xfrm>
            <a:off x="0" y="1100138"/>
            <a:ext cx="11650133" cy="0"/>
          </a:xfrm>
          <a:prstGeom prst="line">
            <a:avLst/>
          </a:prstGeom>
          <a:noFill/>
          <a:ln w="9525">
            <a:solidFill>
              <a:srgbClr val="009B4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6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8192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EFB90-15A2-4ED7-BD46-5B9060893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C8424-BFDF-43F0-BF93-36078778C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312AF-EF85-4A43-80F6-5781AAB9D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B8ED0-45EE-48FD-8958-1FCF8335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83737-956B-4E96-B4D2-D73DC8B4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20D2A-D7B3-49EA-AF41-B5F153B18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35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AA5F-5474-4159-BD61-CC8FFCF69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98662-ABE6-442E-B915-C93ACBE1B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6D4C8-09D6-4EBD-BAEE-B793DB5D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634DC-4F03-46F8-A3E7-51AA977A8B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117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E7FDE-F498-47ED-8A8F-48B6135F2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AB5FC-41B4-4F54-B174-5F7E73FCD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A121E-AF6E-4A69-A96F-E10C8890D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6-7 May 2004 CII-Godrej GBC Hyderabad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93308-DC8A-4BD9-9893-2AD22FA09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45F02-F9F6-4BA3-9891-072FE646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157FC-EED8-4AF0-B835-35EE03F84D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12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91435-DF3A-4104-98DC-E29811BDA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0A1D7-D35B-4FBB-AFFB-746F72884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D9328-6D95-4ACD-856E-A0E2C5F0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6-7 May 2004 CII-Godrej GBC Hyderabad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E49B3-3C12-44A2-A90E-25B5B530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34154-7902-4B43-B4DA-7C472508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5FB5C-A854-4584-A339-570DDC1310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42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4256" y="123987"/>
            <a:ext cx="11142133" cy="95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1" y="1339850"/>
            <a:ext cx="11104033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>
            <a:off x="0" y="1100138"/>
            <a:ext cx="11650133" cy="0"/>
          </a:xfrm>
          <a:prstGeom prst="line">
            <a:avLst/>
          </a:prstGeom>
          <a:noFill/>
          <a:ln w="9525">
            <a:solidFill>
              <a:srgbClr val="009B4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805" y="179212"/>
            <a:ext cx="2016918" cy="841213"/>
          </a:xfrm>
          <a:prstGeom prst="rect">
            <a:avLst/>
          </a:prstGeom>
        </p:spPr>
      </p:pic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11666389" y="6427788"/>
            <a:ext cx="73529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BB9E0D01-EFE7-4045-8E20-C1720699F7F1}" type="slidenum">
              <a:rPr lang="en-US" altLang="ja-JP" b="1" smtClean="0">
                <a:solidFill>
                  <a:srgbClr val="009B4A"/>
                </a:solidFill>
              </a:rPr>
              <a:pPr>
                <a:defRPr/>
              </a:pPr>
              <a:t>‹#›</a:t>
            </a:fld>
            <a:endParaRPr lang="en-US" altLang="ja-JP" b="1" dirty="0">
              <a:solidFill>
                <a:srgbClr val="009B4A"/>
              </a:solidFill>
            </a:endParaRPr>
          </a:p>
        </p:txBody>
      </p:sp>
      <p:cxnSp>
        <p:nvCxnSpPr>
          <p:cNvPr id="10" name="直線コネクタ 11"/>
          <p:cNvCxnSpPr/>
          <p:nvPr userDrawn="1"/>
        </p:nvCxnSpPr>
        <p:spPr>
          <a:xfrm flipH="1">
            <a:off x="11650133" y="6418013"/>
            <a:ext cx="540000" cy="0"/>
          </a:xfrm>
          <a:prstGeom prst="line">
            <a:avLst/>
          </a:prstGeom>
          <a:ln w="12700">
            <a:solidFill>
              <a:srgbClr val="009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96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3969" r:id="rId2"/>
    <p:sldLayoutId id="2147484015" r:id="rId3"/>
    <p:sldLayoutId id="2147483998" r:id="rId4"/>
    <p:sldLayoutId id="2147484016" r:id="rId5"/>
    <p:sldLayoutId id="2147484018" r:id="rId6"/>
    <p:sldLayoutId id="2147484060" r:id="rId7"/>
  </p:sldLayoutIdLst>
  <p:transition/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0" i="0" u="none" cap="none" spc="0">
          <a:ln>
            <a:noFill/>
          </a:ln>
          <a:solidFill>
            <a:srgbClr val="009B4A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174625" indent="-174625" algn="l" rtl="0" eaLnBrk="1" fontAlgn="base" hangingPunct="1">
        <a:lnSpc>
          <a:spcPct val="90000"/>
        </a:lnSpc>
        <a:spcBef>
          <a:spcPts val="300"/>
        </a:spcBef>
        <a:spcAft>
          <a:spcPts val="300"/>
        </a:spcAft>
        <a:buClr>
          <a:schemeClr val="bg1">
            <a:lumMod val="50000"/>
          </a:schemeClr>
        </a:buClr>
        <a:buSzPct val="85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1775" algn="l" rtl="0" eaLnBrk="1" fontAlgn="base" hangingPunct="1">
        <a:lnSpc>
          <a:spcPct val="90000"/>
        </a:lnSpc>
        <a:spcBef>
          <a:spcPts val="300"/>
        </a:spcBef>
        <a:spcAft>
          <a:spcPts val="300"/>
        </a:spcAft>
        <a:buClr>
          <a:schemeClr val="bg1">
            <a:lumMod val="50000"/>
          </a:schemeClr>
        </a:buClr>
        <a:buChar char="–"/>
        <a:defRPr sz="1800" b="0" i="0" u="none">
          <a:solidFill>
            <a:schemeClr val="tx1"/>
          </a:solidFill>
          <a:latin typeface="+mn-lt"/>
        </a:defRPr>
      </a:lvl2pPr>
      <a:lvl3pPr marL="685800" indent="-169863" algn="l" rtl="0" eaLnBrk="1" fontAlgn="base" hangingPunct="1">
        <a:lnSpc>
          <a:spcPct val="90000"/>
        </a:lnSpc>
        <a:spcBef>
          <a:spcPts val="300"/>
        </a:spcBef>
        <a:spcAft>
          <a:spcPts val="300"/>
        </a:spcAft>
        <a:buClr>
          <a:schemeClr val="bg1">
            <a:lumMod val="50000"/>
          </a:schemeClr>
        </a:buClr>
        <a:buChar char="•"/>
        <a:defRPr sz="1600">
          <a:solidFill>
            <a:schemeClr val="tx1"/>
          </a:solidFill>
          <a:latin typeface="+mn-lt"/>
        </a:defRPr>
      </a:lvl3pPr>
      <a:lvl4pPr marL="914400" indent="-169863" algn="l" rtl="0" eaLnBrk="1" fontAlgn="base" hangingPunct="1">
        <a:lnSpc>
          <a:spcPct val="90000"/>
        </a:lnSpc>
        <a:spcBef>
          <a:spcPts val="300"/>
        </a:spcBef>
        <a:spcAft>
          <a:spcPts val="300"/>
        </a:spcAft>
        <a:buClr>
          <a:schemeClr val="bg1">
            <a:lumMod val="50000"/>
          </a:schemeClr>
        </a:buClr>
        <a:buChar char="–"/>
        <a:defRPr sz="1600">
          <a:solidFill>
            <a:schemeClr val="tx1"/>
          </a:solidFill>
          <a:latin typeface="+mn-lt"/>
        </a:defRPr>
      </a:lvl4pPr>
      <a:lvl5pPr marL="1201738" indent="-168275" algn="l" rtl="0" eaLnBrk="1" fontAlgn="base" hangingPunct="1">
        <a:lnSpc>
          <a:spcPct val="90000"/>
        </a:lnSpc>
        <a:spcBef>
          <a:spcPts val="300"/>
        </a:spcBef>
        <a:spcAft>
          <a:spcPts val="300"/>
        </a:spcAft>
        <a:buClr>
          <a:schemeClr val="bg1">
            <a:lumMod val="50000"/>
          </a:schemeClr>
        </a:buClr>
        <a:buChar char="»"/>
        <a:defRPr sz="1600">
          <a:solidFill>
            <a:schemeClr val="tx1"/>
          </a:solidFill>
          <a:latin typeface="+mn-lt"/>
        </a:defRPr>
      </a:lvl5pPr>
      <a:lvl6pPr marL="24003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00000"/>
          </a:solidFill>
          <a:latin typeface="+mn-lt"/>
        </a:defRPr>
      </a:lvl6pPr>
      <a:lvl7pPr marL="28575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00000"/>
          </a:solidFill>
          <a:latin typeface="+mn-lt"/>
        </a:defRPr>
      </a:lvl7pPr>
      <a:lvl8pPr marL="33147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00000"/>
          </a:solidFill>
          <a:latin typeface="+mn-lt"/>
        </a:defRPr>
      </a:lvl8pPr>
      <a:lvl9pPr marL="37719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8861C5-C594-489C-B602-2C1AA3A30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580DDD6-1618-474E-B219-70624713F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B3B8A9-B623-44D5-898B-6F28804865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en-US"/>
              <a:t>6-7 May 2004 CII-Godrej GBC Hyderabad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8BBD39F-51A7-42AB-98A9-01FC7E237D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1B93A8F-ADFE-44F8-8A74-80A7F6B6D5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A8F71C-451C-46BD-958D-7E545DAD89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99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2" r:id="rId12"/>
    <p:sldLayoutId id="2147484033" r:id="rId13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217" y="2328335"/>
            <a:ext cx="4754057" cy="220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9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</p:sldLayoutIdLst>
  <p:txStyles>
    <p:titleStyle>
      <a:lvl1pPr algn="ctr" defTabSz="609570" rtl="0" eaLnBrk="1" latinLnBrk="0" hangingPunct="1"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609570" rtl="0" eaLnBrk="1" latinLnBrk="0" hangingPunct="1">
        <a:spcBef>
          <a:spcPct val="20000"/>
        </a:spcBef>
        <a:buFont typeface="Arial"/>
        <a:buChar char="•"/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609570" rtl="0" eaLnBrk="1" latinLnBrk="0" hangingPunct="1">
        <a:spcBef>
          <a:spcPct val="20000"/>
        </a:spcBef>
        <a:buFont typeface="Arial"/>
        <a:buChar char="–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60957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609570" rtl="0" eaLnBrk="1" latinLnBrk="0" hangingPunct="1">
        <a:spcBef>
          <a:spcPct val="20000"/>
        </a:spcBef>
        <a:buFont typeface="Arial"/>
        <a:buChar char="»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095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MC1714_FLB_2017_Rev_IMS_VIEW.pdf - Adobe Acrobat Reader DC">
            <a:extLst>
              <a:ext uri="{FF2B5EF4-FFF2-40B4-BE49-F238E27FC236}">
                <a16:creationId xmlns:a16="http://schemas.microsoft.com/office/drawing/2014/main" id="{17CB692A-1E55-426F-8ABD-F137A6BE9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65" t="33437" r="20807" b="41091"/>
          <a:stretch/>
        </p:blipFill>
        <p:spPr>
          <a:xfrm>
            <a:off x="-38952" y="0"/>
            <a:ext cx="12230954" cy="44088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-59233" y="2543908"/>
            <a:ext cx="1582615" cy="4314092"/>
          </a:xfrm>
          <a:prstGeom prst="rect">
            <a:avLst/>
          </a:prstGeom>
          <a:solidFill>
            <a:srgbClr val="00AF52"/>
          </a:solidFill>
          <a:ln w="9525">
            <a:solidFill>
              <a:srgbClr val="00AF52"/>
            </a:solidFill>
            <a:round/>
            <a:headEnd/>
            <a:tailEnd/>
          </a:ln>
          <a:effectLst/>
        </p:spPr>
        <p:txBody>
          <a:bodyPr wrap="squar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-59232" y="0"/>
            <a:ext cx="1582615" cy="3411415"/>
          </a:xfrm>
          <a:prstGeom prst="rect">
            <a:avLst/>
          </a:prstGeom>
          <a:solidFill>
            <a:srgbClr val="84C991"/>
          </a:solidFill>
          <a:ln w="9525">
            <a:solidFill>
              <a:srgbClr val="84C991"/>
            </a:solidFill>
            <a:round/>
            <a:headEnd/>
            <a:tailEnd/>
          </a:ln>
          <a:effectLst/>
        </p:spPr>
        <p:txBody>
          <a:bodyPr wrap="squar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 rot="5400000">
            <a:off x="5423013" y="-1053098"/>
            <a:ext cx="1307024" cy="12230953"/>
          </a:xfrm>
          <a:prstGeom prst="rect">
            <a:avLst/>
          </a:prstGeom>
          <a:solidFill>
            <a:srgbClr val="00AF52">
              <a:alpha val="87843"/>
            </a:srgbClr>
          </a:solidFill>
          <a:ln w="9525">
            <a:solidFill>
              <a:srgbClr val="00AF52"/>
            </a:solidFill>
            <a:round/>
            <a:headEnd/>
            <a:tailEnd/>
          </a:ln>
          <a:effectLst/>
        </p:spPr>
        <p:txBody>
          <a:bodyPr wrap="squar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9F3B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662545" y="4688016"/>
            <a:ext cx="10307782" cy="52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altLang="en-US" sz="2900" dirty="0">
                <a:solidFill>
                  <a:srgbClr val="000099"/>
                </a:solidFill>
              </a:rPr>
              <a:t>Variable Frequency Drives – Building Application &amp; Benefits</a:t>
            </a:r>
            <a:endParaRPr lang="en-GB" sz="29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614" y="5969983"/>
            <a:ext cx="1828471" cy="849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01872D-623C-4513-A17B-729F74FC420D}"/>
              </a:ext>
            </a:extLst>
          </p:cNvPr>
          <p:cNvSpPr txBox="1"/>
          <p:nvPr/>
        </p:nvSpPr>
        <p:spPr bwMode="auto">
          <a:xfrm>
            <a:off x="1844255" y="595595"/>
            <a:ext cx="5854890" cy="321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6600" b="1" dirty="0">
                <a:solidFill>
                  <a:schemeClr val="bg1"/>
                </a:solidFill>
                <a:latin typeface="+mj-lt"/>
              </a:rPr>
              <a:t>Passion.</a:t>
            </a:r>
          </a:p>
          <a:p>
            <a:pPr eaLnBrk="0" hangingPunct="0">
              <a:lnSpc>
                <a:spcPct val="105000"/>
              </a:lnSpc>
            </a:pPr>
            <a:r>
              <a:rPr lang="en-US" sz="6600" b="1" dirty="0">
                <a:solidFill>
                  <a:schemeClr val="bg1"/>
                </a:solidFill>
                <a:latin typeface="+mj-lt"/>
              </a:rPr>
              <a:t>Enthusiasm. </a:t>
            </a:r>
          </a:p>
          <a:p>
            <a:pPr eaLnBrk="0" hangingPunct="0">
              <a:lnSpc>
                <a:spcPct val="105000"/>
              </a:lnSpc>
            </a:pPr>
            <a:r>
              <a:rPr lang="en-US" sz="6600" b="1" dirty="0">
                <a:solidFill>
                  <a:schemeClr val="bg1"/>
                </a:solidFill>
                <a:latin typeface="+mj-lt"/>
              </a:rPr>
              <a:t>Tenacity.</a:t>
            </a:r>
          </a:p>
        </p:txBody>
      </p:sp>
    </p:spTree>
    <p:extLst>
      <p:ext uri="{BB962C8B-B14F-4D97-AF65-F5344CB8AC3E}">
        <p14:creationId xmlns:p14="http://schemas.microsoft.com/office/powerpoint/2010/main" val="215931211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C398AF7-B081-47F3-9721-5DE6DEBBB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 Vs Speed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8B99CE3-14EF-42B1-A9F0-5F0E7669A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529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The power consumed(W) will be the product of H and Q, and, therefore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4" name="Picture 4" descr="WN">
            <a:extLst>
              <a:ext uri="{FF2B5EF4-FFF2-40B4-BE49-F238E27FC236}">
                <a16:creationId xmlns:a16="http://schemas.microsoft.com/office/drawing/2014/main" id="{91A05BC2-A9AB-456F-AC07-D5781679A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98279"/>
            <a:ext cx="2841567" cy="117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F09270E-8AE3-41D1-A4AA-0615DC5B7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56" y="3687025"/>
            <a:ext cx="969264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Power(kW):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kW</a:t>
            </a:r>
            <a:r>
              <a:rPr lang="en-US" altLang="en-US" sz="24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kW</a:t>
            </a:r>
            <a:r>
              <a:rPr lang="en-US" altLang="en-US" sz="24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(N1</a:t>
            </a:r>
            <a:r>
              <a:rPr lang="en-US" altLang="en-US" sz="240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/ (N2</a:t>
            </a:r>
            <a:r>
              <a:rPr lang="en-US" altLang="en-US" sz="240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en-US" altLang="en-US" sz="2000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  5/kW</a:t>
            </a:r>
            <a:r>
              <a:rPr lang="en-US" altLang="en-US" sz="24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1750</a:t>
            </a:r>
            <a:r>
              <a:rPr lang="en-US" altLang="en-US" sz="240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/ 3500</a:t>
            </a:r>
            <a:r>
              <a:rPr lang="en-US" altLang="en-US" sz="240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000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kW</a:t>
            </a:r>
            <a:r>
              <a:rPr lang="en-US" altLang="en-US" sz="24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40</a:t>
            </a:r>
            <a:endParaRPr lang="en-US" altLang="en-US" sz="2000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5906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F9AE2E6-3E19-4483-92FF-E519BD52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13" y="123825"/>
            <a:ext cx="11142663" cy="952500"/>
          </a:xfrm>
        </p:spPr>
        <p:txBody>
          <a:bodyPr>
            <a:noAutofit/>
          </a:bodyPr>
          <a:lstStyle/>
          <a:p>
            <a:r>
              <a:rPr lang="en-US" altLang="en-US" dirty="0"/>
              <a:t>Fans</a:t>
            </a:r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A73CA66-BADD-424D-9754-E2F2821F2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188" y="1619250"/>
            <a:ext cx="2373312" cy="323850"/>
          </a:xfrm>
          <a:prstGeom prst="rect">
            <a:avLst/>
          </a:prstGeom>
          <a:solidFill>
            <a:srgbClr val="91919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4BD045F6-58A8-4DAD-893D-A9F6D3669611}"/>
              </a:ext>
            </a:extLst>
          </p:cNvPr>
          <p:cNvSpPr>
            <a:spLocks/>
          </p:cNvSpPr>
          <p:nvPr/>
        </p:nvSpPr>
        <p:spPr bwMode="auto">
          <a:xfrm>
            <a:off x="1973264" y="1793875"/>
            <a:ext cx="1068387" cy="4040188"/>
          </a:xfrm>
          <a:custGeom>
            <a:avLst/>
            <a:gdLst/>
            <a:ahLst/>
            <a:cxnLst>
              <a:cxn ang="0">
                <a:pos x="672" y="2544"/>
              </a:cxn>
              <a:cxn ang="0">
                <a:pos x="0" y="2544"/>
              </a:cxn>
              <a:cxn ang="0">
                <a:pos x="0" y="432"/>
              </a:cxn>
              <a:cxn ang="0">
                <a:pos x="672" y="432"/>
              </a:cxn>
              <a:cxn ang="0">
                <a:pos x="672" y="0"/>
              </a:cxn>
            </a:cxnLst>
            <a:rect l="0" t="0" r="r" b="b"/>
            <a:pathLst>
              <a:path w="673" h="2545">
                <a:moveTo>
                  <a:pt x="672" y="2544"/>
                </a:moveTo>
                <a:lnTo>
                  <a:pt x="0" y="2544"/>
                </a:lnTo>
                <a:lnTo>
                  <a:pt x="0" y="432"/>
                </a:lnTo>
                <a:lnTo>
                  <a:pt x="672" y="432"/>
                </a:lnTo>
                <a:lnTo>
                  <a:pt x="672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70FF3EF5-248A-4F0D-A86A-C3E954548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738" y="1411289"/>
            <a:ext cx="3803650" cy="1728787"/>
          </a:xfrm>
          <a:prstGeom prst="rect">
            <a:avLst/>
          </a:prstGeom>
          <a:solidFill>
            <a:srgbClr val="A4C59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A550D7D4-A5B5-44C9-AC57-117836AC2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451" y="2981325"/>
            <a:ext cx="112713" cy="819150"/>
          </a:xfrm>
          <a:prstGeom prst="rect">
            <a:avLst/>
          </a:prstGeom>
          <a:solidFill>
            <a:srgbClr val="DADADA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A468C93-F5D2-4105-8625-F6D4795B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2051" y="2981325"/>
            <a:ext cx="112713" cy="819150"/>
          </a:xfrm>
          <a:prstGeom prst="rect">
            <a:avLst/>
          </a:prstGeom>
          <a:solidFill>
            <a:srgbClr val="DADADA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1122C82D-1BA0-43C8-BF5B-F8EF4E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2651" y="2981325"/>
            <a:ext cx="112713" cy="819150"/>
          </a:xfrm>
          <a:prstGeom prst="rect">
            <a:avLst/>
          </a:prstGeom>
          <a:solidFill>
            <a:srgbClr val="DADADA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63B2A86C-FF78-4441-810B-99159B4CE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1" y="2981325"/>
            <a:ext cx="112713" cy="819150"/>
          </a:xfrm>
          <a:prstGeom prst="rect">
            <a:avLst/>
          </a:prstGeom>
          <a:solidFill>
            <a:srgbClr val="DADADA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74C437B3-7134-4A18-8765-76EFA1EB8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189" y="3905250"/>
            <a:ext cx="1349375" cy="323850"/>
          </a:xfrm>
          <a:prstGeom prst="rect">
            <a:avLst/>
          </a:prstGeom>
          <a:solidFill>
            <a:srgbClr val="91919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FC41D663-199F-4B16-8104-377A90E890C3}"/>
              </a:ext>
            </a:extLst>
          </p:cNvPr>
          <p:cNvSpPr>
            <a:spLocks/>
          </p:cNvSpPr>
          <p:nvPr/>
        </p:nvSpPr>
        <p:spPr bwMode="auto">
          <a:xfrm>
            <a:off x="6592889" y="3821114"/>
            <a:ext cx="358775" cy="1438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05"/>
              </a:cxn>
              <a:cxn ang="0">
                <a:pos x="225" y="905"/>
              </a:cxn>
            </a:cxnLst>
            <a:rect l="0" t="0" r="r" b="b"/>
            <a:pathLst>
              <a:path w="226" h="906">
                <a:moveTo>
                  <a:pt x="0" y="0"/>
                </a:moveTo>
                <a:lnTo>
                  <a:pt x="0" y="905"/>
                </a:lnTo>
                <a:lnTo>
                  <a:pt x="225" y="905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17C055C-2D69-478D-9EBB-97994DC6E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013" y="3552825"/>
            <a:ext cx="2355850" cy="1816100"/>
          </a:xfrm>
          <a:prstGeom prst="rect">
            <a:avLst/>
          </a:prstGeom>
          <a:solidFill>
            <a:srgbClr val="A4C59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id="{4473AACD-9195-49D5-A66A-09DA8F9D2235}"/>
              </a:ext>
            </a:extLst>
          </p:cNvPr>
          <p:cNvSpPr>
            <a:spLocks/>
          </p:cNvSpPr>
          <p:nvPr/>
        </p:nvSpPr>
        <p:spPr bwMode="auto">
          <a:xfrm>
            <a:off x="3783013" y="4995864"/>
            <a:ext cx="3287712" cy="636587"/>
          </a:xfrm>
          <a:custGeom>
            <a:avLst/>
            <a:gdLst/>
            <a:ahLst/>
            <a:cxnLst>
              <a:cxn ang="0">
                <a:pos x="445" y="0"/>
              </a:cxn>
              <a:cxn ang="0">
                <a:pos x="0" y="0"/>
              </a:cxn>
              <a:cxn ang="0">
                <a:pos x="0" y="400"/>
              </a:cxn>
              <a:cxn ang="0">
                <a:pos x="2070" y="400"/>
              </a:cxn>
            </a:cxnLst>
            <a:rect l="0" t="0" r="r" b="b"/>
            <a:pathLst>
              <a:path w="2071" h="401">
                <a:moveTo>
                  <a:pt x="445" y="0"/>
                </a:moveTo>
                <a:lnTo>
                  <a:pt x="0" y="0"/>
                </a:lnTo>
                <a:lnTo>
                  <a:pt x="0" y="400"/>
                </a:lnTo>
                <a:lnTo>
                  <a:pt x="2070" y="40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1AF9241F-E7D1-4AFE-BFDF-48D191725FAF}"/>
              </a:ext>
            </a:extLst>
          </p:cNvPr>
          <p:cNvSpPr>
            <a:spLocks/>
          </p:cNvSpPr>
          <p:nvPr/>
        </p:nvSpPr>
        <p:spPr bwMode="auto">
          <a:xfrm>
            <a:off x="4976814" y="4368800"/>
            <a:ext cx="255587" cy="763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80"/>
              </a:cxn>
              <a:cxn ang="0">
                <a:pos x="160" y="480"/>
              </a:cxn>
            </a:cxnLst>
            <a:rect l="0" t="0" r="r" b="b"/>
            <a:pathLst>
              <a:path w="161" h="481">
                <a:moveTo>
                  <a:pt x="0" y="0"/>
                </a:moveTo>
                <a:lnTo>
                  <a:pt x="0" y="480"/>
                </a:lnTo>
                <a:lnTo>
                  <a:pt x="160" y="48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725E8B06-50A3-4141-BBC9-1D3A5417AC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6138" y="4343401"/>
            <a:ext cx="0" cy="835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grpSp>
        <p:nvGrpSpPr>
          <p:cNvPr id="22" name="Group 20">
            <a:extLst>
              <a:ext uri="{FF2B5EF4-FFF2-40B4-BE49-F238E27FC236}">
                <a16:creationId xmlns:a16="http://schemas.microsoft.com/office/drawing/2014/main" id="{68D69F3E-F5BE-48C2-93EF-5097E575A5DF}"/>
              </a:ext>
            </a:extLst>
          </p:cNvPr>
          <p:cNvGrpSpPr>
            <a:grpSpLocks/>
          </p:cNvGrpSpPr>
          <p:nvPr/>
        </p:nvGrpSpPr>
        <p:grpSpPr bwMode="auto">
          <a:xfrm>
            <a:off x="4308475" y="4960939"/>
            <a:ext cx="368300" cy="363537"/>
            <a:chOff x="1754" y="3125"/>
            <a:chExt cx="232" cy="229"/>
          </a:xfrm>
        </p:grpSpPr>
        <p:sp>
          <p:nvSpPr>
            <p:cNvPr id="23" name="AutoShape 15">
              <a:extLst>
                <a:ext uri="{FF2B5EF4-FFF2-40B4-BE49-F238E27FC236}">
                  <a16:creationId xmlns:a16="http://schemas.microsoft.com/office/drawing/2014/main" id="{F9B046DB-6B85-40C0-922A-4E0FDE691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" y="3225"/>
              <a:ext cx="54" cy="129"/>
            </a:xfrm>
            <a:prstGeom prst="triangle">
              <a:avLst>
                <a:gd name="adj" fmla="val 49986"/>
              </a:avLst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" name="AutoShape 16">
              <a:extLst>
                <a:ext uri="{FF2B5EF4-FFF2-40B4-BE49-F238E27FC236}">
                  <a16:creationId xmlns:a16="http://schemas.microsoft.com/office/drawing/2014/main" id="{62AC4548-DCA4-4C12-81B3-038F2A30DD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95" y="3172"/>
              <a:ext cx="54" cy="128"/>
            </a:xfrm>
            <a:prstGeom prst="triangle">
              <a:avLst>
                <a:gd name="adj" fmla="val 49986"/>
              </a:avLst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" name="AutoShape 17">
              <a:extLst>
                <a:ext uri="{FF2B5EF4-FFF2-40B4-BE49-F238E27FC236}">
                  <a16:creationId xmlns:a16="http://schemas.microsoft.com/office/drawing/2014/main" id="{63D538CB-B6FC-4072-A8DB-3ECC96410C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1791" y="3175"/>
              <a:ext cx="54" cy="128"/>
            </a:xfrm>
            <a:prstGeom prst="triangle">
              <a:avLst>
                <a:gd name="adj" fmla="val 49986"/>
              </a:avLst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" name="Line 18">
              <a:extLst>
                <a:ext uri="{FF2B5EF4-FFF2-40B4-BE49-F238E27FC236}">
                  <a16:creationId xmlns:a16="http://schemas.microsoft.com/office/drawing/2014/main" id="{8C3A646C-A21A-4FAF-8D50-4EA62B545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8" y="3184"/>
              <a:ext cx="0" cy="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" name="Oval 19">
              <a:extLst>
                <a:ext uri="{FF2B5EF4-FFF2-40B4-BE49-F238E27FC236}">
                  <a16:creationId xmlns:a16="http://schemas.microsoft.com/office/drawing/2014/main" id="{AEC19643-D2B5-44A2-86B4-EB8FA6BF6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" y="3125"/>
              <a:ext cx="54" cy="54"/>
            </a:xfrm>
            <a:prstGeom prst="ellipse">
              <a:avLst/>
            </a:prstGeom>
            <a:solidFill>
              <a:srgbClr val="F39FD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8" name="Rectangle 21">
            <a:extLst>
              <a:ext uri="{FF2B5EF4-FFF2-40B4-BE49-F238E27FC236}">
                <a16:creationId xmlns:a16="http://schemas.microsoft.com/office/drawing/2014/main" id="{23575877-76BA-46EE-805C-98E76C5BA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4" y="3724275"/>
            <a:ext cx="4097337" cy="177800"/>
          </a:xfrm>
          <a:prstGeom prst="rect">
            <a:avLst/>
          </a:prstGeom>
          <a:solidFill>
            <a:srgbClr val="DADADA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9" name="AutoShape 22">
            <a:extLst>
              <a:ext uri="{FF2B5EF4-FFF2-40B4-BE49-F238E27FC236}">
                <a16:creationId xmlns:a16="http://schemas.microsoft.com/office/drawing/2014/main" id="{816EC17F-D63B-4A6A-B913-089D710E1817}"/>
              </a:ext>
            </a:extLst>
          </p:cNvPr>
          <p:cNvSpPr>
            <a:spLocks noChangeArrowheads="1"/>
          </p:cNvSpPr>
          <p:nvPr/>
        </p:nvSpPr>
        <p:spPr bwMode="auto">
          <a:xfrm rot="-5400000" flipH="1" flipV="1">
            <a:off x="3805239" y="3948114"/>
            <a:ext cx="727075" cy="238125"/>
          </a:xfrm>
          <a:custGeom>
            <a:avLst/>
            <a:gdLst>
              <a:gd name="G0" fmla="+- 5397 0 0"/>
              <a:gd name="G1" fmla="+- 21600 0 5397"/>
              <a:gd name="G2" fmla="*/ 5397 1 2"/>
              <a:gd name="G3" fmla="+- 21600 0 G2"/>
              <a:gd name="G4" fmla="+/ 5397 21600 2"/>
              <a:gd name="G5" fmla="+/ G1 0 2"/>
              <a:gd name="G6" fmla="*/ 21600 21600 5397"/>
              <a:gd name="G7" fmla="*/ G6 1 2"/>
              <a:gd name="G8" fmla="+- 21600 0 G7"/>
              <a:gd name="G9" fmla="*/ 21600 1 2"/>
              <a:gd name="G10" fmla="+- 5397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7" y="21600"/>
                </a:lnTo>
                <a:lnTo>
                  <a:pt x="16203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DADADA">
                  <a:gamma/>
                  <a:shade val="89804"/>
                  <a:invGamma/>
                </a:srgbClr>
              </a:gs>
              <a:gs pos="50000">
                <a:srgbClr val="DADADA"/>
              </a:gs>
              <a:gs pos="100000">
                <a:srgbClr val="DADADA">
                  <a:gamma/>
                  <a:shade val="89804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9F8F7CB1-B8CF-4A83-B448-5C9A71E09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3714750"/>
            <a:ext cx="744538" cy="712788"/>
          </a:xfrm>
          <a:prstGeom prst="rect">
            <a:avLst/>
          </a:prstGeom>
          <a:gradFill rotWithShape="0">
            <a:gsLst>
              <a:gs pos="0">
                <a:srgbClr val="DADADA">
                  <a:gamma/>
                  <a:shade val="89804"/>
                  <a:invGamma/>
                </a:srgbClr>
              </a:gs>
              <a:gs pos="50000">
                <a:srgbClr val="DADADA"/>
              </a:gs>
              <a:gs pos="100000">
                <a:srgbClr val="DADADA">
                  <a:gamma/>
                  <a:shade val="89804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1" name="AutoShape 24">
            <a:extLst>
              <a:ext uri="{FF2B5EF4-FFF2-40B4-BE49-F238E27FC236}">
                <a16:creationId xmlns:a16="http://schemas.microsoft.com/office/drawing/2014/main" id="{3A692D3B-8ADA-47E4-B95D-38285D07D67C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4848226" y="3905251"/>
            <a:ext cx="727075" cy="323850"/>
          </a:xfrm>
          <a:custGeom>
            <a:avLst/>
            <a:gdLst>
              <a:gd name="G0" fmla="+- 5397 0 0"/>
              <a:gd name="G1" fmla="+- 21600 0 5397"/>
              <a:gd name="G2" fmla="*/ 5397 1 2"/>
              <a:gd name="G3" fmla="+- 21600 0 G2"/>
              <a:gd name="G4" fmla="+/ 5397 21600 2"/>
              <a:gd name="G5" fmla="+/ G1 0 2"/>
              <a:gd name="G6" fmla="*/ 21600 21600 5397"/>
              <a:gd name="G7" fmla="*/ G6 1 2"/>
              <a:gd name="G8" fmla="+- 21600 0 G7"/>
              <a:gd name="G9" fmla="*/ 21600 1 2"/>
              <a:gd name="G10" fmla="+- 5397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7" y="21600"/>
                </a:lnTo>
                <a:lnTo>
                  <a:pt x="16203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DADADA">
                  <a:gamma/>
                  <a:shade val="89804"/>
                  <a:invGamma/>
                </a:srgbClr>
              </a:gs>
              <a:gs pos="50000">
                <a:srgbClr val="DADADA"/>
              </a:gs>
              <a:gs pos="100000">
                <a:srgbClr val="DADADA">
                  <a:gamma/>
                  <a:shade val="89804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B845450B-596B-4CEC-A600-676B5B4EA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213" y="3897313"/>
            <a:ext cx="158750" cy="347662"/>
          </a:xfrm>
          <a:prstGeom prst="rect">
            <a:avLst/>
          </a:prstGeom>
          <a:gradFill rotWithShape="0">
            <a:gsLst>
              <a:gs pos="0">
                <a:srgbClr val="DADADA">
                  <a:gamma/>
                  <a:shade val="89804"/>
                  <a:invGamma/>
                </a:srgbClr>
              </a:gs>
              <a:gs pos="50000">
                <a:srgbClr val="DADADA"/>
              </a:gs>
              <a:gs pos="100000">
                <a:srgbClr val="DADADA">
                  <a:gamma/>
                  <a:shade val="89804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7B76594C-DC1B-4AB7-86A2-A066981C6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3714750"/>
            <a:ext cx="133350" cy="712788"/>
          </a:xfrm>
          <a:prstGeom prst="rect">
            <a:avLst/>
          </a:prstGeom>
          <a:gradFill rotWithShape="0">
            <a:gsLst>
              <a:gs pos="0">
                <a:srgbClr val="FFA27C">
                  <a:gamma/>
                  <a:shade val="89804"/>
                  <a:invGamma/>
                </a:srgbClr>
              </a:gs>
              <a:gs pos="50000">
                <a:srgbClr val="FFA27C"/>
              </a:gs>
              <a:gs pos="100000">
                <a:srgbClr val="FFA27C">
                  <a:gamma/>
                  <a:shade val="89804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0FC17898-6C26-4FE2-B813-9FD738905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3714750"/>
            <a:ext cx="133350" cy="712788"/>
          </a:xfrm>
          <a:prstGeom prst="rect">
            <a:avLst/>
          </a:prstGeom>
          <a:gradFill rotWithShape="0">
            <a:gsLst>
              <a:gs pos="0">
                <a:srgbClr val="FFA27C">
                  <a:gamma/>
                  <a:shade val="89804"/>
                  <a:invGamma/>
                </a:srgbClr>
              </a:gs>
              <a:gs pos="50000">
                <a:srgbClr val="FFA27C"/>
              </a:gs>
              <a:gs pos="100000">
                <a:srgbClr val="FFA27C">
                  <a:gamma/>
                  <a:shade val="89804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DDAE5839-3016-4195-A525-7898CC129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75" y="3714750"/>
            <a:ext cx="133350" cy="712788"/>
          </a:xfrm>
          <a:prstGeom prst="rect">
            <a:avLst/>
          </a:prstGeom>
          <a:gradFill rotWithShape="0">
            <a:gsLst>
              <a:gs pos="0">
                <a:srgbClr val="FFA27C">
                  <a:gamma/>
                  <a:shade val="89804"/>
                  <a:invGamma/>
                </a:srgbClr>
              </a:gs>
              <a:gs pos="50000">
                <a:srgbClr val="FFA27C"/>
              </a:gs>
              <a:gs pos="100000">
                <a:srgbClr val="FFA27C">
                  <a:gamma/>
                  <a:shade val="89804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6" name="Oval 29">
            <a:extLst>
              <a:ext uri="{FF2B5EF4-FFF2-40B4-BE49-F238E27FC236}">
                <a16:creationId xmlns:a16="http://schemas.microsoft.com/office/drawing/2014/main" id="{0236594F-2F93-4287-AE2F-08772F322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3711575"/>
            <a:ext cx="736600" cy="736600"/>
          </a:xfrm>
          <a:prstGeom prst="ellipse">
            <a:avLst/>
          </a:prstGeom>
          <a:solidFill>
            <a:srgbClr val="DADAD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7" name="Oval 30">
            <a:extLst>
              <a:ext uri="{FF2B5EF4-FFF2-40B4-BE49-F238E27FC236}">
                <a16:creationId xmlns:a16="http://schemas.microsoft.com/office/drawing/2014/main" id="{9BAD27DA-19D8-4DCA-8736-7C21ABE7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488" y="3835400"/>
            <a:ext cx="488950" cy="488950"/>
          </a:xfrm>
          <a:prstGeom prst="ellipse">
            <a:avLst/>
          </a:prstGeom>
          <a:solidFill>
            <a:srgbClr val="DADAD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8" name="Oval 31" descr="Light horizontal">
            <a:extLst>
              <a:ext uri="{FF2B5EF4-FFF2-40B4-BE49-F238E27FC236}">
                <a16:creationId xmlns:a16="http://schemas.microsoft.com/office/drawing/2014/main" id="{F6321CAB-51A5-4AA1-8BF6-8DA5DBF89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6588" y="3873500"/>
            <a:ext cx="412750" cy="412750"/>
          </a:xfrm>
          <a:prstGeom prst="ellipse">
            <a:avLst/>
          </a:prstGeom>
          <a:pattFill prst="ltHorz">
            <a:fgClr>
              <a:srgbClr val="DADADA"/>
            </a:fgClr>
            <a:bgClr>
              <a:schemeClr val="tx1"/>
            </a:bgClr>
          </a:patt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9" name="Rectangle 32">
            <a:extLst>
              <a:ext uri="{FF2B5EF4-FFF2-40B4-BE49-F238E27FC236}">
                <a16:creationId xmlns:a16="http://schemas.microsoft.com/office/drawing/2014/main" id="{74B77439-BA02-457C-99DA-95324A1CA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775" y="4452939"/>
            <a:ext cx="15938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/>
            <a:r>
              <a:rPr lang="en-US" sz="1200" b="1">
                <a:latin typeface="Arial" charset="0"/>
              </a:rPr>
              <a:t>Supply Fan</a:t>
            </a:r>
          </a:p>
        </p:txBody>
      </p:sp>
      <p:sp>
        <p:nvSpPr>
          <p:cNvPr id="40" name="Rectangle 33">
            <a:extLst>
              <a:ext uri="{FF2B5EF4-FFF2-40B4-BE49-F238E27FC236}">
                <a16:creationId xmlns:a16="http://schemas.microsoft.com/office/drawing/2014/main" id="{B806CA9D-F0F5-4816-A62B-F2B7BE284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13" y="5359400"/>
            <a:ext cx="11874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/>
            <a:r>
              <a:rPr lang="en-US" sz="1200" b="1">
                <a:latin typeface="Arial" charset="0"/>
              </a:rPr>
              <a:t>Cooling</a:t>
            </a:r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F5289B72-B562-4A77-A849-535F4F377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5359400"/>
            <a:ext cx="11874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/>
            <a:r>
              <a:rPr lang="en-US" sz="1200" b="1">
                <a:latin typeface="Arial" charset="0"/>
              </a:rPr>
              <a:t>Heating</a:t>
            </a:r>
          </a:p>
        </p:txBody>
      </p:sp>
      <p:sp>
        <p:nvSpPr>
          <p:cNvPr id="42" name="Freeform 35">
            <a:extLst>
              <a:ext uri="{FF2B5EF4-FFF2-40B4-BE49-F238E27FC236}">
                <a16:creationId xmlns:a16="http://schemas.microsoft.com/office/drawing/2014/main" id="{D37BE5A4-199F-4320-B0AE-FE29052A59BF}"/>
              </a:ext>
            </a:extLst>
          </p:cNvPr>
          <p:cNvSpPr>
            <a:spLocks/>
          </p:cNvSpPr>
          <p:nvPr/>
        </p:nvSpPr>
        <p:spPr bwMode="auto">
          <a:xfrm>
            <a:off x="5346700" y="5003800"/>
            <a:ext cx="1708150" cy="446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0" y="0"/>
              </a:cxn>
              <a:cxn ang="0">
                <a:pos x="340" y="280"/>
              </a:cxn>
              <a:cxn ang="0">
                <a:pos x="1075" y="280"/>
              </a:cxn>
            </a:cxnLst>
            <a:rect l="0" t="0" r="r" b="b"/>
            <a:pathLst>
              <a:path w="1076" h="281">
                <a:moveTo>
                  <a:pt x="0" y="0"/>
                </a:moveTo>
                <a:lnTo>
                  <a:pt x="340" y="0"/>
                </a:lnTo>
                <a:lnTo>
                  <a:pt x="340" y="280"/>
                </a:lnTo>
                <a:lnTo>
                  <a:pt x="1075" y="28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IN"/>
          </a:p>
        </p:txBody>
      </p:sp>
      <p:grpSp>
        <p:nvGrpSpPr>
          <p:cNvPr id="43" name="Group 41">
            <a:extLst>
              <a:ext uri="{FF2B5EF4-FFF2-40B4-BE49-F238E27FC236}">
                <a16:creationId xmlns:a16="http://schemas.microsoft.com/office/drawing/2014/main" id="{605306D6-F03B-48E8-827E-58D6DEA00C90}"/>
              </a:ext>
            </a:extLst>
          </p:cNvPr>
          <p:cNvGrpSpPr>
            <a:grpSpLocks/>
          </p:cNvGrpSpPr>
          <p:nvPr/>
        </p:nvGrpSpPr>
        <p:grpSpPr bwMode="auto">
          <a:xfrm>
            <a:off x="5162550" y="4960939"/>
            <a:ext cx="368300" cy="363537"/>
            <a:chOff x="2292" y="3125"/>
            <a:chExt cx="232" cy="229"/>
          </a:xfrm>
        </p:grpSpPr>
        <p:sp>
          <p:nvSpPr>
            <p:cNvPr id="44" name="AutoShape 36">
              <a:extLst>
                <a:ext uri="{FF2B5EF4-FFF2-40B4-BE49-F238E27FC236}">
                  <a16:creationId xmlns:a16="http://schemas.microsoft.com/office/drawing/2014/main" id="{3C360755-E977-475F-84FD-E948616C2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" y="3225"/>
              <a:ext cx="54" cy="129"/>
            </a:xfrm>
            <a:prstGeom prst="triangle">
              <a:avLst>
                <a:gd name="adj" fmla="val 49986"/>
              </a:avLst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" name="AutoShape 37">
              <a:extLst>
                <a:ext uri="{FF2B5EF4-FFF2-40B4-BE49-F238E27FC236}">
                  <a16:creationId xmlns:a16="http://schemas.microsoft.com/office/drawing/2014/main" id="{7988149D-2375-4ADB-8952-66B7EBB1A1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433" y="3172"/>
              <a:ext cx="54" cy="128"/>
            </a:xfrm>
            <a:prstGeom prst="triangle">
              <a:avLst>
                <a:gd name="adj" fmla="val 49986"/>
              </a:avLst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" name="AutoShape 38">
              <a:extLst>
                <a:ext uri="{FF2B5EF4-FFF2-40B4-BE49-F238E27FC236}">
                  <a16:creationId xmlns:a16="http://schemas.microsoft.com/office/drawing/2014/main" id="{A7D394DD-2374-4D41-AA64-7C3FC80FDE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2329" y="3175"/>
              <a:ext cx="54" cy="128"/>
            </a:xfrm>
            <a:prstGeom prst="triangle">
              <a:avLst>
                <a:gd name="adj" fmla="val 49986"/>
              </a:avLst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7" name="Line 39">
              <a:extLst>
                <a:ext uri="{FF2B5EF4-FFF2-40B4-BE49-F238E27FC236}">
                  <a16:creationId xmlns:a16="http://schemas.microsoft.com/office/drawing/2014/main" id="{C3670E33-EE26-4A1C-A711-322D95EF6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6" y="3184"/>
              <a:ext cx="0" cy="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99FB56FD-BBEA-46F9-99C6-7D9412C0A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" y="3125"/>
              <a:ext cx="54" cy="54"/>
            </a:xfrm>
            <a:prstGeom prst="ellipse">
              <a:avLst/>
            </a:prstGeom>
            <a:solidFill>
              <a:srgbClr val="F39FD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49" name="Oval 42">
            <a:extLst>
              <a:ext uri="{FF2B5EF4-FFF2-40B4-BE49-F238E27FC236}">
                <a16:creationId xmlns:a16="http://schemas.microsoft.com/office/drawing/2014/main" id="{FB27B645-3A07-4423-AC43-12093B14A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25" y="4008439"/>
            <a:ext cx="266700" cy="268287"/>
          </a:xfrm>
          <a:prstGeom prst="ellipse">
            <a:avLst/>
          </a:prstGeom>
          <a:solidFill>
            <a:srgbClr val="E3BE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0" name="Rectangle 43">
            <a:extLst>
              <a:ext uri="{FF2B5EF4-FFF2-40B4-BE49-F238E27FC236}">
                <a16:creationId xmlns:a16="http://schemas.microsoft.com/office/drawing/2014/main" id="{1EF8CECA-B00D-4F74-B442-5580A2098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663" y="3995739"/>
            <a:ext cx="558800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latin typeface="Arial" charset="0"/>
              </a:rPr>
              <a:t>T</a:t>
            </a:r>
          </a:p>
        </p:txBody>
      </p:sp>
      <p:sp>
        <p:nvSpPr>
          <p:cNvPr id="51" name="AutoShape 44">
            <a:extLst>
              <a:ext uri="{FF2B5EF4-FFF2-40B4-BE49-F238E27FC236}">
                <a16:creationId xmlns:a16="http://schemas.microsoft.com/office/drawing/2014/main" id="{44C0B2BF-383F-46B6-A967-B6DFBC495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438" y="3740151"/>
            <a:ext cx="400050" cy="138113"/>
          </a:xfrm>
          <a:prstGeom prst="rightArrow">
            <a:avLst>
              <a:gd name="adj1" fmla="val 50000"/>
              <a:gd name="adj2" fmla="val 144867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2" name="Rectangle 45">
            <a:extLst>
              <a:ext uri="{FF2B5EF4-FFF2-40B4-BE49-F238E27FC236}">
                <a16:creationId xmlns:a16="http://schemas.microsoft.com/office/drawing/2014/main" id="{5070D6C1-1F4C-4281-8281-60A51B262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64" y="1758951"/>
            <a:ext cx="369887" cy="2265363"/>
          </a:xfrm>
          <a:prstGeom prst="rect">
            <a:avLst/>
          </a:prstGeom>
          <a:solidFill>
            <a:srgbClr val="91919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3" name="Rectangle 46">
            <a:extLst>
              <a:ext uri="{FF2B5EF4-FFF2-40B4-BE49-F238E27FC236}">
                <a16:creationId xmlns:a16="http://schemas.microsoft.com/office/drawing/2014/main" id="{2572F776-4578-4DB5-B0C1-35A8183C6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13" y="3073400"/>
            <a:ext cx="11874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/>
            <a:r>
              <a:rPr lang="en-US" sz="1200" b="1">
                <a:latin typeface="Arial" charset="0"/>
              </a:rPr>
              <a:t>Filter</a:t>
            </a:r>
          </a:p>
        </p:txBody>
      </p:sp>
      <p:sp>
        <p:nvSpPr>
          <p:cNvPr id="54" name="Line 47">
            <a:extLst>
              <a:ext uri="{FF2B5EF4-FFF2-40B4-BE49-F238E27FC236}">
                <a16:creationId xmlns:a16="http://schemas.microsoft.com/office/drawing/2014/main" id="{348C3DF9-D2FB-4DC8-BBAA-116F4709D3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7863" y="3332163"/>
            <a:ext cx="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5" name="Line 48">
            <a:extLst>
              <a:ext uri="{FF2B5EF4-FFF2-40B4-BE49-F238E27FC236}">
                <a16:creationId xmlns:a16="http://schemas.microsoft.com/office/drawing/2014/main" id="{D6F8F75E-B587-494A-95EF-42E6D99226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4513" y="3006726"/>
            <a:ext cx="0" cy="1089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6" name="Rectangle 49">
            <a:extLst>
              <a:ext uri="{FF2B5EF4-FFF2-40B4-BE49-F238E27FC236}">
                <a16:creationId xmlns:a16="http://schemas.microsoft.com/office/drawing/2014/main" id="{463802CA-9988-421B-B8F1-2FF82AEFD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525" y="4005263"/>
            <a:ext cx="46038" cy="125412"/>
          </a:xfrm>
          <a:prstGeom prst="rect">
            <a:avLst/>
          </a:prstGeom>
          <a:solidFill>
            <a:srgbClr val="DADADA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7" name="Rectangle 50">
            <a:extLst>
              <a:ext uri="{FF2B5EF4-FFF2-40B4-BE49-F238E27FC236}">
                <a16:creationId xmlns:a16="http://schemas.microsoft.com/office/drawing/2014/main" id="{365811FA-A2FF-42F6-962E-14A486A66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13" y="4010025"/>
            <a:ext cx="23352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/>
            <a:r>
              <a:rPr lang="en-US" sz="1200" b="1">
                <a:latin typeface="Arial" charset="0"/>
              </a:rPr>
              <a:t>Discharge Temperature</a:t>
            </a:r>
          </a:p>
        </p:txBody>
      </p:sp>
      <p:sp>
        <p:nvSpPr>
          <p:cNvPr id="58" name="Freeform 51">
            <a:extLst>
              <a:ext uri="{FF2B5EF4-FFF2-40B4-BE49-F238E27FC236}">
                <a16:creationId xmlns:a16="http://schemas.microsoft.com/office/drawing/2014/main" id="{57206635-B72C-425C-B9BB-F86E93216EC6}"/>
              </a:ext>
            </a:extLst>
          </p:cNvPr>
          <p:cNvSpPr>
            <a:spLocks/>
          </p:cNvSpPr>
          <p:nvPr/>
        </p:nvSpPr>
        <p:spPr bwMode="auto">
          <a:xfrm>
            <a:off x="8350250" y="2860676"/>
            <a:ext cx="763588" cy="2665413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480" y="1678"/>
              </a:cxn>
              <a:cxn ang="0">
                <a:pos x="0" y="1678"/>
              </a:cxn>
            </a:cxnLst>
            <a:rect l="0" t="0" r="r" b="b"/>
            <a:pathLst>
              <a:path w="481" h="1679">
                <a:moveTo>
                  <a:pt x="480" y="0"/>
                </a:moveTo>
                <a:lnTo>
                  <a:pt x="480" y="1678"/>
                </a:lnTo>
                <a:lnTo>
                  <a:pt x="0" y="1678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59" name="Oval 52">
            <a:extLst>
              <a:ext uri="{FF2B5EF4-FFF2-40B4-BE49-F238E27FC236}">
                <a16:creationId xmlns:a16="http://schemas.microsoft.com/office/drawing/2014/main" id="{0D86D71C-4E88-4C5B-9BCD-1FD309159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725" y="2713039"/>
            <a:ext cx="266700" cy="268287"/>
          </a:xfrm>
          <a:prstGeom prst="ellipse">
            <a:avLst/>
          </a:prstGeom>
          <a:solidFill>
            <a:srgbClr val="E3BE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0" name="Rectangle 53">
            <a:extLst>
              <a:ext uri="{FF2B5EF4-FFF2-40B4-BE49-F238E27FC236}">
                <a16:creationId xmlns:a16="http://schemas.microsoft.com/office/drawing/2014/main" id="{355DCC01-4039-41EA-B02B-21837775F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263" y="2700339"/>
            <a:ext cx="558800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latin typeface="Arial" charset="0"/>
              </a:rPr>
              <a:t>T</a:t>
            </a:r>
          </a:p>
        </p:txBody>
      </p:sp>
      <p:sp>
        <p:nvSpPr>
          <p:cNvPr id="61" name="Rectangle 54">
            <a:extLst>
              <a:ext uri="{FF2B5EF4-FFF2-40B4-BE49-F238E27FC236}">
                <a16:creationId xmlns:a16="http://schemas.microsoft.com/office/drawing/2014/main" id="{7BF133F3-12E4-42F3-AECF-06DB3F97E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1200" y="2471739"/>
            <a:ext cx="17462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/>
            <a:r>
              <a:rPr lang="en-US" sz="1200" b="1">
                <a:latin typeface="Arial" charset="0"/>
              </a:rPr>
              <a:t>Room Temperature</a:t>
            </a:r>
          </a:p>
        </p:txBody>
      </p:sp>
      <p:sp>
        <p:nvSpPr>
          <p:cNvPr id="62" name="Freeform 55">
            <a:extLst>
              <a:ext uri="{FF2B5EF4-FFF2-40B4-BE49-F238E27FC236}">
                <a16:creationId xmlns:a16="http://schemas.microsoft.com/office/drawing/2014/main" id="{463E1803-F0BE-4FAB-9324-DD4FF1DAF615}"/>
              </a:ext>
            </a:extLst>
          </p:cNvPr>
          <p:cNvSpPr>
            <a:spLocks/>
          </p:cNvSpPr>
          <p:nvPr/>
        </p:nvSpPr>
        <p:spPr bwMode="auto">
          <a:xfrm>
            <a:off x="3036888" y="4127501"/>
            <a:ext cx="4121150" cy="1700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70"/>
              </a:cxn>
              <a:cxn ang="0">
                <a:pos x="2595" y="1070"/>
              </a:cxn>
            </a:cxnLst>
            <a:rect l="0" t="0" r="r" b="b"/>
            <a:pathLst>
              <a:path w="2596" h="1071">
                <a:moveTo>
                  <a:pt x="0" y="0"/>
                </a:moveTo>
                <a:lnTo>
                  <a:pt x="0" y="1070"/>
                </a:lnTo>
                <a:lnTo>
                  <a:pt x="2595" y="107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63" name="Rectangle 56">
            <a:extLst>
              <a:ext uri="{FF2B5EF4-FFF2-40B4-BE49-F238E27FC236}">
                <a16:creationId xmlns:a16="http://schemas.microsoft.com/office/drawing/2014/main" id="{9738F96A-DC71-4022-8459-040A7A65C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275" y="5222876"/>
            <a:ext cx="1633538" cy="638175"/>
          </a:xfrm>
          <a:prstGeom prst="rect">
            <a:avLst/>
          </a:prstGeom>
          <a:solidFill>
            <a:srgbClr val="66FF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4" name="Rectangle 57">
            <a:extLst>
              <a:ext uri="{FF2B5EF4-FFF2-40B4-BE49-F238E27FC236}">
                <a16:creationId xmlns:a16="http://schemas.microsoft.com/office/drawing/2014/main" id="{A6905EEF-AC8E-4A12-89C2-02FE12245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76" y="5349876"/>
            <a:ext cx="167957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ctr"/>
            <a:r>
              <a:rPr lang="en-US" sz="1200" b="1">
                <a:latin typeface="Arial" charset="0"/>
              </a:rPr>
              <a:t>Air Temperature Control  Panel</a:t>
            </a:r>
          </a:p>
        </p:txBody>
      </p:sp>
      <p:sp>
        <p:nvSpPr>
          <p:cNvPr id="65" name="Rectangle 58">
            <a:extLst>
              <a:ext uri="{FF2B5EF4-FFF2-40B4-BE49-F238E27FC236}">
                <a16:creationId xmlns:a16="http://schemas.microsoft.com/office/drawing/2014/main" id="{10C3892F-CF98-4F48-8E4E-BE7A3427F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6" y="4370388"/>
            <a:ext cx="157163" cy="260350"/>
          </a:xfrm>
          <a:prstGeom prst="rect">
            <a:avLst/>
          </a:prstGeom>
          <a:solidFill>
            <a:srgbClr val="FFA27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6" name="AutoShape 59">
            <a:extLst>
              <a:ext uri="{FF2B5EF4-FFF2-40B4-BE49-F238E27FC236}">
                <a16:creationId xmlns:a16="http://schemas.microsoft.com/office/drawing/2014/main" id="{3AB23F19-BB20-4716-A629-349E121D3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3" y="4003676"/>
            <a:ext cx="400050" cy="138113"/>
          </a:xfrm>
          <a:prstGeom prst="rightArrow">
            <a:avLst>
              <a:gd name="adj1" fmla="val 50000"/>
              <a:gd name="adj2" fmla="val 144867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7" name="Rectangle 60">
            <a:extLst>
              <a:ext uri="{FF2B5EF4-FFF2-40B4-BE49-F238E27FC236}">
                <a16:creationId xmlns:a16="http://schemas.microsoft.com/office/drawing/2014/main" id="{4B5FE077-2EA8-4149-A272-47D89ADE2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5" y="3773489"/>
            <a:ext cx="11874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/>
            <a:r>
              <a:rPr lang="en-US" sz="1200" b="1">
                <a:latin typeface="Arial" charset="0"/>
              </a:rPr>
              <a:t>Outside</a:t>
            </a:r>
          </a:p>
          <a:p>
            <a:pPr marL="342900" indent="-342900"/>
            <a:r>
              <a:rPr lang="en-US" sz="1200" b="1">
                <a:latin typeface="Arial" charset="0"/>
              </a:rPr>
              <a:t>air</a:t>
            </a:r>
          </a:p>
        </p:txBody>
      </p:sp>
      <p:sp>
        <p:nvSpPr>
          <p:cNvPr id="68" name="AutoShape 61">
            <a:extLst>
              <a:ext uri="{FF2B5EF4-FFF2-40B4-BE49-F238E27FC236}">
                <a16:creationId xmlns:a16="http://schemas.microsoft.com/office/drawing/2014/main" id="{6008EA65-252B-44F9-8E37-3B0F0CFFD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163" y="4003676"/>
            <a:ext cx="400050" cy="138113"/>
          </a:xfrm>
          <a:prstGeom prst="rightArrow">
            <a:avLst>
              <a:gd name="adj1" fmla="val 50000"/>
              <a:gd name="adj2" fmla="val 144867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9" name="Rectangle 62">
            <a:extLst>
              <a:ext uri="{FF2B5EF4-FFF2-40B4-BE49-F238E27FC236}">
                <a16:creationId xmlns:a16="http://schemas.microsoft.com/office/drawing/2014/main" id="{8E69B724-D221-4474-8815-681E1E23C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6" y="2084388"/>
            <a:ext cx="157163" cy="260350"/>
          </a:xfrm>
          <a:prstGeom prst="rect">
            <a:avLst/>
          </a:prstGeom>
          <a:solidFill>
            <a:srgbClr val="FFA27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0" name="Line 63">
            <a:extLst>
              <a:ext uri="{FF2B5EF4-FFF2-40B4-BE49-F238E27FC236}">
                <a16:creationId xmlns:a16="http://schemas.microsoft.com/office/drawing/2014/main" id="{6FBFD257-A176-4093-849B-EEB0564B83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49451" y="2936875"/>
            <a:ext cx="1649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1" name="Rectangle 64">
            <a:extLst>
              <a:ext uri="{FF2B5EF4-FFF2-40B4-BE49-F238E27FC236}">
                <a16:creationId xmlns:a16="http://schemas.microsoft.com/office/drawing/2014/main" id="{0DE5C21C-80FD-4999-A679-5070DD8D0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2860676"/>
            <a:ext cx="260350" cy="157163"/>
          </a:xfrm>
          <a:prstGeom prst="rect">
            <a:avLst/>
          </a:prstGeom>
          <a:solidFill>
            <a:srgbClr val="FFA27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2" name="Rectangle 65">
            <a:extLst>
              <a:ext uri="{FF2B5EF4-FFF2-40B4-BE49-F238E27FC236}">
                <a16:creationId xmlns:a16="http://schemas.microsoft.com/office/drawing/2014/main" id="{27DE1426-FB73-45C5-9289-D1F51A48A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075" y="3011489"/>
            <a:ext cx="11874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/>
            <a:r>
              <a:rPr lang="en-US" sz="1200" b="1">
                <a:latin typeface="Arial" charset="0"/>
              </a:rPr>
              <a:t>Recirculation</a:t>
            </a:r>
          </a:p>
        </p:txBody>
      </p:sp>
      <p:sp>
        <p:nvSpPr>
          <p:cNvPr id="73" name="AutoShape 66">
            <a:extLst>
              <a:ext uri="{FF2B5EF4-FFF2-40B4-BE49-F238E27FC236}">
                <a16:creationId xmlns:a16="http://schemas.microsoft.com/office/drawing/2014/main" id="{43368B40-A550-447A-8927-C757532A504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66963" y="1701801"/>
            <a:ext cx="400050" cy="138113"/>
          </a:xfrm>
          <a:prstGeom prst="rightArrow">
            <a:avLst>
              <a:gd name="adj1" fmla="val 50000"/>
              <a:gd name="adj2" fmla="val 144867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id="{F88BA2F5-3249-4062-A6C3-6B8C8B53C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5" y="1471614"/>
            <a:ext cx="11874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/>
            <a:r>
              <a:rPr lang="en-US" sz="1200" b="1">
                <a:latin typeface="Arial" charset="0"/>
              </a:rPr>
              <a:t>Exhaust</a:t>
            </a:r>
          </a:p>
          <a:p>
            <a:pPr marL="342900" indent="-342900"/>
            <a:r>
              <a:rPr lang="en-US" sz="1200" b="1">
                <a:latin typeface="Arial" charset="0"/>
              </a:rPr>
              <a:t>air</a:t>
            </a:r>
          </a:p>
        </p:txBody>
      </p:sp>
      <p:sp>
        <p:nvSpPr>
          <p:cNvPr id="75" name="Line 68">
            <a:extLst>
              <a:ext uri="{FF2B5EF4-FFF2-40B4-BE49-F238E27FC236}">
                <a16:creationId xmlns:a16="http://schemas.microsoft.com/office/drawing/2014/main" id="{B418188A-015F-4610-830A-AE8E90F6BC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1703389"/>
            <a:ext cx="147638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6" name="Oval 69">
            <a:extLst>
              <a:ext uri="{FF2B5EF4-FFF2-40B4-BE49-F238E27FC236}">
                <a16:creationId xmlns:a16="http://schemas.microsoft.com/office/drawing/2014/main" id="{129898E9-130C-4D19-AD55-CA29CA25B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963" y="1766888"/>
            <a:ext cx="69850" cy="69850"/>
          </a:xfrm>
          <a:prstGeom prst="ellipse">
            <a:avLst/>
          </a:prstGeom>
          <a:solidFill>
            <a:srgbClr val="DADAD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7" name="Line 70">
            <a:extLst>
              <a:ext uri="{FF2B5EF4-FFF2-40B4-BE49-F238E27FC236}">
                <a16:creationId xmlns:a16="http://schemas.microsoft.com/office/drawing/2014/main" id="{B055AE1A-A90E-489F-AAA1-11E97309E8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2840039"/>
            <a:ext cx="147638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8" name="Oval 71">
            <a:extLst>
              <a:ext uri="{FF2B5EF4-FFF2-40B4-BE49-F238E27FC236}">
                <a16:creationId xmlns:a16="http://schemas.microsoft.com/office/drawing/2014/main" id="{7D89D8BB-676A-4177-BC39-27582394C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2903538"/>
            <a:ext cx="69850" cy="69850"/>
          </a:xfrm>
          <a:prstGeom prst="ellipse">
            <a:avLst/>
          </a:prstGeom>
          <a:solidFill>
            <a:srgbClr val="DADAD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9" name="Line 72">
            <a:extLst>
              <a:ext uri="{FF2B5EF4-FFF2-40B4-BE49-F238E27FC236}">
                <a16:creationId xmlns:a16="http://schemas.microsoft.com/office/drawing/2014/main" id="{00D321F5-1B63-40B1-BB0C-8FF954DC13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4975" y="3992564"/>
            <a:ext cx="147638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0" name="Oval 73">
            <a:extLst>
              <a:ext uri="{FF2B5EF4-FFF2-40B4-BE49-F238E27FC236}">
                <a16:creationId xmlns:a16="http://schemas.microsoft.com/office/drawing/2014/main" id="{38E6D1A1-8244-4E21-ACC4-4E53684E9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963" y="4052888"/>
            <a:ext cx="69850" cy="69850"/>
          </a:xfrm>
          <a:prstGeom prst="ellipse">
            <a:avLst/>
          </a:prstGeom>
          <a:solidFill>
            <a:srgbClr val="DADAD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1" name="AutoShape 74">
            <a:extLst>
              <a:ext uri="{FF2B5EF4-FFF2-40B4-BE49-F238E27FC236}">
                <a16:creationId xmlns:a16="http://schemas.microsoft.com/office/drawing/2014/main" id="{CF72EA90-5A40-4A71-94EC-5BA2310F3A4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86163" y="1701801"/>
            <a:ext cx="400050" cy="138113"/>
          </a:xfrm>
          <a:prstGeom prst="rightArrow">
            <a:avLst>
              <a:gd name="adj1" fmla="val 50000"/>
              <a:gd name="adj2" fmla="val 144867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2" name="AutoShape 75">
            <a:extLst>
              <a:ext uri="{FF2B5EF4-FFF2-40B4-BE49-F238E27FC236}">
                <a16:creationId xmlns:a16="http://schemas.microsoft.com/office/drawing/2014/main" id="{AD29CAE5-8A36-409C-9EEF-010E1816031B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390901" y="2311401"/>
            <a:ext cx="400050" cy="136525"/>
          </a:xfrm>
          <a:prstGeom prst="rightArrow">
            <a:avLst>
              <a:gd name="adj1" fmla="val 50000"/>
              <a:gd name="adj2" fmla="val 146552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3" name="Rectangle 76">
            <a:extLst>
              <a:ext uri="{FF2B5EF4-FFF2-40B4-BE49-F238E27FC236}">
                <a16:creationId xmlns:a16="http://schemas.microsoft.com/office/drawing/2014/main" id="{F5160250-5A5D-4855-8E5B-67F4B5780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913" y="1155700"/>
            <a:ext cx="38084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/>
            <a:r>
              <a:rPr lang="en-US" sz="1200" b="1">
                <a:latin typeface="Arial" charset="0"/>
              </a:rPr>
              <a:t>ROOM 1</a:t>
            </a:r>
          </a:p>
        </p:txBody>
      </p:sp>
      <p:sp>
        <p:nvSpPr>
          <p:cNvPr id="84" name="Line 77">
            <a:extLst>
              <a:ext uri="{FF2B5EF4-FFF2-40B4-BE49-F238E27FC236}">
                <a16:creationId xmlns:a16="http://schemas.microsoft.com/office/drawing/2014/main" id="{80882D68-8F3E-4B48-8BFF-E065E22651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188" y="1960563"/>
            <a:ext cx="0" cy="1928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5" name="Line 78">
            <a:extLst>
              <a:ext uri="{FF2B5EF4-FFF2-40B4-BE49-F238E27FC236}">
                <a16:creationId xmlns:a16="http://schemas.microsoft.com/office/drawing/2014/main" id="{1C889881-83D8-4C72-8F62-EDC2B0939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1960563"/>
            <a:ext cx="0" cy="1928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grpSp>
        <p:nvGrpSpPr>
          <p:cNvPr id="86" name="Group 83">
            <a:extLst>
              <a:ext uri="{FF2B5EF4-FFF2-40B4-BE49-F238E27FC236}">
                <a16:creationId xmlns:a16="http://schemas.microsoft.com/office/drawing/2014/main" id="{11821143-0126-4433-A3FC-C50F2096AAD6}"/>
              </a:ext>
            </a:extLst>
          </p:cNvPr>
          <p:cNvGrpSpPr>
            <a:grpSpLocks/>
          </p:cNvGrpSpPr>
          <p:nvPr/>
        </p:nvGrpSpPr>
        <p:grpSpPr bwMode="auto">
          <a:xfrm>
            <a:off x="5116514" y="1603376"/>
            <a:ext cx="828675" cy="595313"/>
            <a:chOff x="2263" y="1010"/>
            <a:chExt cx="522" cy="375"/>
          </a:xfrm>
        </p:grpSpPr>
        <p:sp>
          <p:nvSpPr>
            <p:cNvPr id="87" name="Oval 79">
              <a:extLst>
                <a:ext uri="{FF2B5EF4-FFF2-40B4-BE49-F238E27FC236}">
                  <a16:creationId xmlns:a16="http://schemas.microsoft.com/office/drawing/2014/main" id="{7A32A956-1F06-4E6D-914C-2F9624678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0" y="1010"/>
              <a:ext cx="375" cy="375"/>
            </a:xfrm>
            <a:prstGeom prst="ellipse">
              <a:avLst/>
            </a:prstGeom>
            <a:solidFill>
              <a:srgbClr val="91919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8" name="Rectangle 80">
              <a:extLst>
                <a:ext uri="{FF2B5EF4-FFF2-40B4-BE49-F238E27FC236}">
                  <a16:creationId xmlns:a16="http://schemas.microsoft.com/office/drawing/2014/main" id="{611FEA42-C713-4D31-AB7D-AAABD8093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1012"/>
              <a:ext cx="325" cy="220"/>
            </a:xfrm>
            <a:prstGeom prst="rect">
              <a:avLst/>
            </a:prstGeom>
            <a:solidFill>
              <a:srgbClr val="91919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9" name="Arc 81">
              <a:extLst>
                <a:ext uri="{FF2B5EF4-FFF2-40B4-BE49-F238E27FC236}">
                  <a16:creationId xmlns:a16="http://schemas.microsoft.com/office/drawing/2014/main" id="{F91F78C3-468D-408F-AAF8-628D0FE0B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" y="1032"/>
              <a:ext cx="341" cy="340"/>
            </a:xfrm>
            <a:custGeom>
              <a:avLst/>
              <a:gdLst>
                <a:gd name="G0" fmla="+- 21347 0 0"/>
                <a:gd name="G1" fmla="+- 21600 0 0"/>
                <a:gd name="G2" fmla="+- 21600 0 0"/>
                <a:gd name="T0" fmla="*/ 21095 w 42947"/>
                <a:gd name="T1" fmla="*/ 1 h 43200"/>
                <a:gd name="T2" fmla="*/ 0 w 42947"/>
                <a:gd name="T3" fmla="*/ 24894 h 43200"/>
                <a:gd name="T4" fmla="*/ 21347 w 4294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47" h="43200" fill="none" extrusionOk="0">
                  <a:moveTo>
                    <a:pt x="21095" y="1"/>
                  </a:moveTo>
                  <a:cubicBezTo>
                    <a:pt x="21179" y="0"/>
                    <a:pt x="21262" y="-1"/>
                    <a:pt x="21347" y="0"/>
                  </a:cubicBezTo>
                  <a:cubicBezTo>
                    <a:pt x="33276" y="0"/>
                    <a:pt x="42947" y="9670"/>
                    <a:pt x="42947" y="21600"/>
                  </a:cubicBezTo>
                  <a:cubicBezTo>
                    <a:pt x="42947" y="33529"/>
                    <a:pt x="33276" y="43200"/>
                    <a:pt x="21347" y="43200"/>
                  </a:cubicBezTo>
                  <a:cubicBezTo>
                    <a:pt x="10689" y="43200"/>
                    <a:pt x="1624" y="35426"/>
                    <a:pt x="-1" y="24894"/>
                  </a:cubicBezTo>
                </a:path>
                <a:path w="42947" h="43200" stroke="0" extrusionOk="0">
                  <a:moveTo>
                    <a:pt x="21095" y="1"/>
                  </a:moveTo>
                  <a:cubicBezTo>
                    <a:pt x="21179" y="0"/>
                    <a:pt x="21262" y="-1"/>
                    <a:pt x="21347" y="0"/>
                  </a:cubicBezTo>
                  <a:cubicBezTo>
                    <a:pt x="33276" y="0"/>
                    <a:pt x="42947" y="9670"/>
                    <a:pt x="42947" y="21600"/>
                  </a:cubicBezTo>
                  <a:cubicBezTo>
                    <a:pt x="42947" y="33529"/>
                    <a:pt x="33276" y="43200"/>
                    <a:pt x="21347" y="43200"/>
                  </a:cubicBezTo>
                  <a:cubicBezTo>
                    <a:pt x="10689" y="43200"/>
                    <a:pt x="1624" y="35426"/>
                    <a:pt x="-1" y="24894"/>
                  </a:cubicBezTo>
                  <a:lnTo>
                    <a:pt x="21347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0" name="Freeform 82">
              <a:extLst>
                <a:ext uri="{FF2B5EF4-FFF2-40B4-BE49-F238E27FC236}">
                  <a16:creationId xmlns:a16="http://schemas.microsoft.com/office/drawing/2014/main" id="{42F92B82-79AC-4624-9238-50E728923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1018"/>
              <a:ext cx="321" cy="209"/>
            </a:xfrm>
            <a:custGeom>
              <a:avLst/>
              <a:gdLst/>
              <a:ahLst/>
              <a:cxnLst>
                <a:cxn ang="0">
                  <a:pos x="144" y="208"/>
                </a:cxn>
                <a:cxn ang="0">
                  <a:pos x="0" y="208"/>
                </a:cxn>
                <a:cxn ang="0">
                  <a:pos x="0" y="0"/>
                </a:cxn>
                <a:cxn ang="0">
                  <a:pos x="320" y="0"/>
                </a:cxn>
              </a:cxnLst>
              <a:rect l="0" t="0" r="r" b="b"/>
              <a:pathLst>
                <a:path w="321" h="209">
                  <a:moveTo>
                    <a:pt x="144" y="208"/>
                  </a:moveTo>
                  <a:lnTo>
                    <a:pt x="0" y="208"/>
                  </a:lnTo>
                  <a:lnTo>
                    <a:pt x="0" y="0"/>
                  </a:lnTo>
                  <a:lnTo>
                    <a:pt x="32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91" name="Line 84">
            <a:extLst>
              <a:ext uri="{FF2B5EF4-FFF2-40B4-BE49-F238E27FC236}">
                <a16:creationId xmlns:a16="http://schemas.microsoft.com/office/drawing/2014/main" id="{489A4EF1-53A1-4A1B-B8D1-1568A6F3D1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10263" y="1858963"/>
            <a:ext cx="0" cy="741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92" name="Freeform 85">
            <a:extLst>
              <a:ext uri="{FF2B5EF4-FFF2-40B4-BE49-F238E27FC236}">
                <a16:creationId xmlns:a16="http://schemas.microsoft.com/office/drawing/2014/main" id="{2F6CB387-C6FA-4157-BA7B-2CF74BE9C008}"/>
              </a:ext>
            </a:extLst>
          </p:cNvPr>
          <p:cNvSpPr>
            <a:spLocks/>
          </p:cNvSpPr>
          <p:nvPr/>
        </p:nvSpPr>
        <p:spPr bwMode="auto">
          <a:xfrm>
            <a:off x="5630864" y="1692275"/>
            <a:ext cx="4116387" cy="407988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768" y="256"/>
              </a:cxn>
              <a:cxn ang="0">
                <a:pos x="768" y="192"/>
              </a:cxn>
              <a:cxn ang="0">
                <a:pos x="1344" y="192"/>
              </a:cxn>
              <a:cxn ang="0">
                <a:pos x="1344" y="128"/>
              </a:cxn>
              <a:cxn ang="0">
                <a:pos x="1968" y="128"/>
              </a:cxn>
              <a:cxn ang="0">
                <a:pos x="1968" y="64"/>
              </a:cxn>
              <a:cxn ang="0">
                <a:pos x="2592" y="64"/>
              </a:cxn>
              <a:cxn ang="0">
                <a:pos x="2592" y="0"/>
              </a:cxn>
              <a:cxn ang="0">
                <a:pos x="0" y="0"/>
              </a:cxn>
              <a:cxn ang="0">
                <a:pos x="0" y="256"/>
              </a:cxn>
            </a:cxnLst>
            <a:rect l="0" t="0" r="r" b="b"/>
            <a:pathLst>
              <a:path w="2593" h="257">
                <a:moveTo>
                  <a:pt x="0" y="256"/>
                </a:moveTo>
                <a:lnTo>
                  <a:pt x="768" y="256"/>
                </a:lnTo>
                <a:lnTo>
                  <a:pt x="768" y="192"/>
                </a:lnTo>
                <a:lnTo>
                  <a:pt x="1344" y="192"/>
                </a:lnTo>
                <a:lnTo>
                  <a:pt x="1344" y="128"/>
                </a:lnTo>
                <a:lnTo>
                  <a:pt x="1968" y="128"/>
                </a:lnTo>
                <a:lnTo>
                  <a:pt x="1968" y="64"/>
                </a:lnTo>
                <a:lnTo>
                  <a:pt x="2592" y="64"/>
                </a:lnTo>
                <a:lnTo>
                  <a:pt x="2592" y="0"/>
                </a:lnTo>
                <a:lnTo>
                  <a:pt x="0" y="0"/>
                </a:lnTo>
                <a:lnTo>
                  <a:pt x="0" y="256"/>
                </a:lnTo>
              </a:path>
            </a:pathLst>
          </a:custGeom>
          <a:solidFill>
            <a:srgbClr val="91919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93" name="Oval 86">
            <a:extLst>
              <a:ext uri="{FF2B5EF4-FFF2-40B4-BE49-F238E27FC236}">
                <a16:creationId xmlns:a16="http://schemas.microsoft.com/office/drawing/2014/main" id="{16231633-2A97-4C4E-951E-E5B3A6E1E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1" y="1682751"/>
            <a:ext cx="423863" cy="423863"/>
          </a:xfrm>
          <a:prstGeom prst="ellipse">
            <a:avLst/>
          </a:prstGeom>
          <a:solidFill>
            <a:srgbClr val="91919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94" name="Arc 87">
            <a:extLst>
              <a:ext uri="{FF2B5EF4-FFF2-40B4-BE49-F238E27FC236}">
                <a16:creationId xmlns:a16="http://schemas.microsoft.com/office/drawing/2014/main" id="{BE391AE6-A91C-4416-86F5-80F1D2B7B8C2}"/>
              </a:ext>
            </a:extLst>
          </p:cNvPr>
          <p:cNvSpPr>
            <a:spLocks/>
          </p:cNvSpPr>
          <p:nvPr/>
        </p:nvSpPr>
        <p:spPr bwMode="auto">
          <a:xfrm>
            <a:off x="5468938" y="1714500"/>
            <a:ext cx="165100" cy="374650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21391 w 21600"/>
              <a:gd name="T1" fmla="*/ 43198 h 43198"/>
              <a:gd name="T2" fmla="*/ 21392 w 21600"/>
              <a:gd name="T3" fmla="*/ 0 h 43198"/>
              <a:gd name="T4" fmla="*/ 21600 w 21600"/>
              <a:gd name="T5" fmla="*/ 21599 h 43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98" fill="none" extrusionOk="0">
                <a:moveTo>
                  <a:pt x="21391" y="43197"/>
                </a:moveTo>
                <a:cubicBezTo>
                  <a:pt x="9543" y="43083"/>
                  <a:pt x="0" y="33446"/>
                  <a:pt x="0" y="21599"/>
                </a:cubicBezTo>
                <a:cubicBezTo>
                  <a:pt x="-1" y="9750"/>
                  <a:pt x="9544" y="114"/>
                  <a:pt x="21392" y="0"/>
                </a:cubicBezTo>
              </a:path>
              <a:path w="21600" h="43198" stroke="0" extrusionOk="0">
                <a:moveTo>
                  <a:pt x="21391" y="43197"/>
                </a:moveTo>
                <a:cubicBezTo>
                  <a:pt x="9543" y="43083"/>
                  <a:pt x="0" y="33446"/>
                  <a:pt x="0" y="21599"/>
                </a:cubicBezTo>
                <a:cubicBezTo>
                  <a:pt x="-1" y="9750"/>
                  <a:pt x="9544" y="114"/>
                  <a:pt x="21392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95" name="Line 88">
            <a:extLst>
              <a:ext uri="{FF2B5EF4-FFF2-40B4-BE49-F238E27FC236}">
                <a16:creationId xmlns:a16="http://schemas.microsoft.com/office/drawing/2014/main" id="{9AFD5C17-0D9E-4721-9B1E-B28092AF1F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1" y="1692275"/>
            <a:ext cx="322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96" name="Line 89">
            <a:extLst>
              <a:ext uri="{FF2B5EF4-FFF2-40B4-BE49-F238E27FC236}">
                <a16:creationId xmlns:a16="http://schemas.microsoft.com/office/drawing/2014/main" id="{1E5C4A87-A631-43CF-B2A4-CF9EE13ABC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1" y="2098675"/>
            <a:ext cx="322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97" name="AutoShape 90">
            <a:extLst>
              <a:ext uri="{FF2B5EF4-FFF2-40B4-BE49-F238E27FC236}">
                <a16:creationId xmlns:a16="http://schemas.microsoft.com/office/drawing/2014/main" id="{621344AC-3F83-4163-9DD6-04B72A3C694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08638" y="1809751"/>
            <a:ext cx="400050" cy="138113"/>
          </a:xfrm>
          <a:prstGeom prst="rightArrow">
            <a:avLst>
              <a:gd name="adj1" fmla="val 50000"/>
              <a:gd name="adj2" fmla="val 144867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98" name="Freeform 91">
            <a:extLst>
              <a:ext uri="{FF2B5EF4-FFF2-40B4-BE49-F238E27FC236}">
                <a16:creationId xmlns:a16="http://schemas.microsoft.com/office/drawing/2014/main" id="{2FB9DE85-FC79-4C22-9387-37ADA731E58B}"/>
              </a:ext>
            </a:extLst>
          </p:cNvPr>
          <p:cNvSpPr>
            <a:spLocks/>
          </p:cNvSpPr>
          <p:nvPr/>
        </p:nvSpPr>
        <p:spPr bwMode="auto">
          <a:xfrm>
            <a:off x="9750425" y="1685925"/>
            <a:ext cx="115888" cy="179388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72" y="112"/>
              </a:cxn>
              <a:cxn ang="0">
                <a:pos x="72" y="6"/>
              </a:cxn>
              <a:cxn ang="0">
                <a:pos x="0" y="0"/>
              </a:cxn>
              <a:cxn ang="0">
                <a:pos x="0" y="59"/>
              </a:cxn>
            </a:cxnLst>
            <a:rect l="0" t="0" r="r" b="b"/>
            <a:pathLst>
              <a:path w="73" h="113">
                <a:moveTo>
                  <a:pt x="0" y="59"/>
                </a:moveTo>
                <a:lnTo>
                  <a:pt x="72" y="112"/>
                </a:lnTo>
                <a:lnTo>
                  <a:pt x="72" y="6"/>
                </a:lnTo>
                <a:lnTo>
                  <a:pt x="0" y="0"/>
                </a:lnTo>
                <a:lnTo>
                  <a:pt x="0" y="59"/>
                </a:lnTo>
              </a:path>
            </a:pathLst>
          </a:custGeom>
          <a:solidFill>
            <a:schemeClr val="bg2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99" name="Freeform 92">
            <a:extLst>
              <a:ext uri="{FF2B5EF4-FFF2-40B4-BE49-F238E27FC236}">
                <a16:creationId xmlns:a16="http://schemas.microsoft.com/office/drawing/2014/main" id="{315F097C-468B-4B97-8715-B6E3D8F4546D}"/>
              </a:ext>
            </a:extLst>
          </p:cNvPr>
          <p:cNvSpPr>
            <a:spLocks/>
          </p:cNvSpPr>
          <p:nvPr/>
        </p:nvSpPr>
        <p:spPr bwMode="auto">
          <a:xfrm>
            <a:off x="6848475" y="1997075"/>
            <a:ext cx="115888" cy="179388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72" y="112"/>
              </a:cxn>
              <a:cxn ang="0">
                <a:pos x="72" y="6"/>
              </a:cxn>
              <a:cxn ang="0">
                <a:pos x="0" y="0"/>
              </a:cxn>
              <a:cxn ang="0">
                <a:pos x="0" y="59"/>
              </a:cxn>
            </a:cxnLst>
            <a:rect l="0" t="0" r="r" b="b"/>
            <a:pathLst>
              <a:path w="73" h="113">
                <a:moveTo>
                  <a:pt x="0" y="59"/>
                </a:moveTo>
                <a:lnTo>
                  <a:pt x="72" y="112"/>
                </a:lnTo>
                <a:lnTo>
                  <a:pt x="72" y="6"/>
                </a:lnTo>
                <a:lnTo>
                  <a:pt x="0" y="0"/>
                </a:lnTo>
                <a:lnTo>
                  <a:pt x="0" y="59"/>
                </a:lnTo>
              </a:path>
            </a:pathLst>
          </a:custGeom>
          <a:solidFill>
            <a:schemeClr val="bg2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00" name="Freeform 93">
            <a:extLst>
              <a:ext uri="{FF2B5EF4-FFF2-40B4-BE49-F238E27FC236}">
                <a16:creationId xmlns:a16="http://schemas.microsoft.com/office/drawing/2014/main" id="{0B258DE1-77BF-4357-BB10-46DEB9E29C76}"/>
              </a:ext>
            </a:extLst>
          </p:cNvPr>
          <p:cNvSpPr>
            <a:spLocks/>
          </p:cNvSpPr>
          <p:nvPr/>
        </p:nvSpPr>
        <p:spPr bwMode="auto">
          <a:xfrm>
            <a:off x="7762875" y="1895475"/>
            <a:ext cx="115888" cy="179388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72" y="112"/>
              </a:cxn>
              <a:cxn ang="0">
                <a:pos x="72" y="6"/>
              </a:cxn>
              <a:cxn ang="0">
                <a:pos x="0" y="0"/>
              </a:cxn>
              <a:cxn ang="0">
                <a:pos x="0" y="59"/>
              </a:cxn>
            </a:cxnLst>
            <a:rect l="0" t="0" r="r" b="b"/>
            <a:pathLst>
              <a:path w="73" h="113">
                <a:moveTo>
                  <a:pt x="0" y="59"/>
                </a:moveTo>
                <a:lnTo>
                  <a:pt x="72" y="112"/>
                </a:lnTo>
                <a:lnTo>
                  <a:pt x="72" y="6"/>
                </a:lnTo>
                <a:lnTo>
                  <a:pt x="0" y="0"/>
                </a:lnTo>
                <a:lnTo>
                  <a:pt x="0" y="59"/>
                </a:lnTo>
              </a:path>
            </a:pathLst>
          </a:custGeom>
          <a:solidFill>
            <a:schemeClr val="bg2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01" name="Freeform 94">
            <a:extLst>
              <a:ext uri="{FF2B5EF4-FFF2-40B4-BE49-F238E27FC236}">
                <a16:creationId xmlns:a16="http://schemas.microsoft.com/office/drawing/2014/main" id="{1366DDEC-7202-43C8-BA99-B17CC088F5ED}"/>
              </a:ext>
            </a:extLst>
          </p:cNvPr>
          <p:cNvSpPr>
            <a:spLocks/>
          </p:cNvSpPr>
          <p:nvPr/>
        </p:nvSpPr>
        <p:spPr bwMode="auto">
          <a:xfrm>
            <a:off x="8753475" y="1793875"/>
            <a:ext cx="115888" cy="179388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72" y="112"/>
              </a:cxn>
              <a:cxn ang="0">
                <a:pos x="72" y="6"/>
              </a:cxn>
              <a:cxn ang="0">
                <a:pos x="0" y="0"/>
              </a:cxn>
              <a:cxn ang="0">
                <a:pos x="0" y="59"/>
              </a:cxn>
            </a:cxnLst>
            <a:rect l="0" t="0" r="r" b="b"/>
            <a:pathLst>
              <a:path w="73" h="113">
                <a:moveTo>
                  <a:pt x="0" y="59"/>
                </a:moveTo>
                <a:lnTo>
                  <a:pt x="72" y="112"/>
                </a:lnTo>
                <a:lnTo>
                  <a:pt x="72" y="6"/>
                </a:lnTo>
                <a:lnTo>
                  <a:pt x="0" y="0"/>
                </a:lnTo>
                <a:lnTo>
                  <a:pt x="0" y="59"/>
                </a:lnTo>
              </a:path>
            </a:pathLst>
          </a:custGeom>
          <a:solidFill>
            <a:schemeClr val="bg2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02" name="Rectangle 95">
            <a:extLst>
              <a:ext uri="{FF2B5EF4-FFF2-40B4-BE49-F238E27FC236}">
                <a16:creationId xmlns:a16="http://schemas.microsoft.com/office/drawing/2014/main" id="{5B0E24CE-E321-4DC4-9408-46FCE515B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726" y="1366838"/>
            <a:ext cx="12668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/>
            <a:r>
              <a:rPr lang="en-US" sz="1200" b="1">
                <a:latin typeface="Arial" charset="0"/>
              </a:rPr>
              <a:t>Extraction Fan</a:t>
            </a:r>
          </a:p>
        </p:txBody>
      </p:sp>
      <p:pic>
        <p:nvPicPr>
          <p:cNvPr id="103" name="Picture 1">
            <a:extLst>
              <a:ext uri="{FF2B5EF4-FFF2-40B4-BE49-F238E27FC236}">
                <a16:creationId xmlns:a16="http://schemas.microsoft.com/office/drawing/2014/main" id="{A9D3E407-31AE-44D2-8D79-EBDD58655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976" y="2420889"/>
            <a:ext cx="360040" cy="98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1">
            <a:extLst>
              <a:ext uri="{FF2B5EF4-FFF2-40B4-BE49-F238E27FC236}">
                <a16:creationId xmlns:a16="http://schemas.microsoft.com/office/drawing/2014/main" id="{8C8DC23E-CB9F-41D7-AF2A-B7340D296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2420889"/>
            <a:ext cx="360040" cy="98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41961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5" name="Object 3">
            <a:extLst>
              <a:ext uri="{FF2B5EF4-FFF2-40B4-BE49-F238E27FC236}">
                <a16:creationId xmlns:a16="http://schemas.microsoft.com/office/drawing/2014/main" id="{487A422C-0D76-47CA-9361-60FD9F725F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634696"/>
              </p:ext>
            </p:extLst>
          </p:nvPr>
        </p:nvGraphicFramePr>
        <p:xfrm>
          <a:off x="1812175" y="1143001"/>
          <a:ext cx="8312727" cy="5374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6" name="Designer Drawing" r:id="rId4" imgW="5175000" imgH="4816440" progId="Designer.Drawing.7">
                  <p:embed/>
                </p:oleObj>
              </mc:Choice>
              <mc:Fallback>
                <p:oleObj name="Designer Drawing" r:id="rId4" imgW="5175000" imgH="4816440" progId="Designer.Drawing.7">
                  <p:embed/>
                  <p:pic>
                    <p:nvPicPr>
                      <p:cNvPr id="38915" name="Object 3">
                        <a:extLst>
                          <a:ext uri="{FF2B5EF4-FFF2-40B4-BE49-F238E27FC236}">
                            <a16:creationId xmlns:a16="http://schemas.microsoft.com/office/drawing/2014/main" id="{487A422C-0D76-47CA-9361-60FD9F725FD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175" y="1143001"/>
                        <a:ext cx="8312727" cy="5374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380C775-1E04-499B-AA4F-6DF178C482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0" t="9224" r="15676" b="10493"/>
          <a:stretch/>
        </p:blipFill>
        <p:spPr>
          <a:xfrm>
            <a:off x="4371939" y="5013723"/>
            <a:ext cx="1230839" cy="184427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C425882-BD1C-445B-8839-775E62828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13" y="123825"/>
            <a:ext cx="11142663" cy="952500"/>
          </a:xfrm>
        </p:spPr>
        <p:txBody>
          <a:bodyPr>
            <a:noAutofit/>
          </a:bodyPr>
          <a:lstStyle/>
          <a:p>
            <a:r>
              <a:rPr lang="en-US" altLang="en-US" dirty="0"/>
              <a:t>Fans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71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8D1CD4F-97CD-4DC7-A6B3-CF960092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13" y="123825"/>
            <a:ext cx="11142663" cy="952500"/>
          </a:xfrm>
        </p:spPr>
        <p:txBody>
          <a:bodyPr>
            <a:noAutofit/>
          </a:bodyPr>
          <a:lstStyle/>
          <a:p>
            <a:r>
              <a:rPr lang="en-US" altLang="en-US" dirty="0"/>
              <a:t>Energy Balance-Pumps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C737D0A-9BCB-4CEA-ACA1-7A5CFCE5A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1" y="2356796"/>
            <a:ext cx="2062163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40458C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62DDA81-6E50-490F-BD13-C62840031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1" y="3147371"/>
            <a:ext cx="1914525" cy="442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40458C"/>
              </a:solidFill>
              <a:latin typeface="Tahoma" panose="020B060403050404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DCDDEB7-ACBA-4D09-88EF-7C110CFCE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937946"/>
            <a:ext cx="1301750" cy="46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40458C"/>
              </a:solidFill>
              <a:latin typeface="Tahoma" panose="020B060403050404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5ECAA1C-C9E8-48DA-A94B-6096BBFFF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728521"/>
            <a:ext cx="1092200" cy="461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40458C"/>
              </a:solidFill>
              <a:latin typeface="Tahoma" panose="020B060403050404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0B4CFF7E-43E6-443E-9F9E-74581246F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1" y="5466709"/>
            <a:ext cx="817563" cy="460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40458C"/>
              </a:solidFill>
              <a:latin typeface="Tahoma" panose="020B0604030504040204" pitchFamily="34" charset="0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9A36BF4C-94F1-44A4-BD97-EC32CAFB61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500" y="1883722"/>
            <a:ext cx="0" cy="46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40458C"/>
              </a:solidFill>
              <a:latin typeface="Tahoma" panose="020B0604030504040204" pitchFamily="34" charset="0"/>
            </a:endParaRP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866D481E-4A00-4594-8730-215F9A3A0A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500" y="2831458"/>
            <a:ext cx="0" cy="325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40458C"/>
              </a:solidFill>
              <a:latin typeface="Tahoma" panose="020B0604030504040204" pitchFamily="34" charset="0"/>
            </a:endParaRP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70AB0192-D157-41CC-A47C-1E9A4FBF1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500" y="3642672"/>
            <a:ext cx="0" cy="325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40458C"/>
              </a:solidFill>
              <a:latin typeface="Tahoma" panose="020B0604030504040204" pitchFamily="34" charset="0"/>
            </a:endParaRPr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FF13EE93-B73F-4CAE-94CC-DE4E0FB48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500" y="4385622"/>
            <a:ext cx="0" cy="325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40458C"/>
              </a:solidFill>
              <a:latin typeface="Tahoma" panose="020B0604030504040204" pitchFamily="34" charset="0"/>
            </a:endParaRPr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74A2FE0F-D29D-4559-A219-F40F95F8A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500" y="5196834"/>
            <a:ext cx="0" cy="258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40458C"/>
              </a:solidFill>
              <a:latin typeface="Tahoma" panose="020B0604030504040204" pitchFamily="34" charset="0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54E7E503-D0ED-423A-AC9F-D6586D1DE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814" y="1867847"/>
            <a:ext cx="19907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40458C"/>
                </a:solidFill>
                <a:latin typeface="Times New Roman" panose="02020603050405020304" pitchFamily="18" charset="0"/>
              </a:rPr>
              <a:t>ELECTRICITY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BDA3BB6A-389F-48D3-8B00-CFB723DAA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514" y="1529708"/>
            <a:ext cx="115252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40458C"/>
                </a:solidFill>
                <a:latin typeface="Times New Roman" panose="02020603050405020304" pitchFamily="18" charset="0"/>
              </a:rPr>
              <a:t>100%</a:t>
            </a:r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E81B9C29-F4A0-45A5-BA8D-F7EE47964B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0963" y="2825108"/>
            <a:ext cx="950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40458C"/>
              </a:solidFill>
              <a:latin typeface="Tahoma" panose="020B0604030504040204" pitchFamily="34" charset="0"/>
            </a:endParaRPr>
          </a:p>
        </p:txBody>
      </p:sp>
      <p:sp>
        <p:nvSpPr>
          <p:cNvPr id="20" name="Line 16">
            <a:extLst>
              <a:ext uri="{FF2B5EF4-FFF2-40B4-BE49-F238E27FC236}">
                <a16:creationId xmlns:a16="http://schemas.microsoft.com/office/drawing/2014/main" id="{9D458ACF-8A6B-4040-B18F-ADFE3D5A9A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3325" y="3636321"/>
            <a:ext cx="952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40458C"/>
              </a:solidFill>
              <a:latin typeface="Tahoma" panose="020B0604030504040204" pitchFamily="34" charset="0"/>
            </a:endParaRPr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16E879EC-20EB-4D7E-A62D-D7B10B91CF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1189" y="4379271"/>
            <a:ext cx="94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40458C"/>
              </a:solidFill>
              <a:latin typeface="Tahoma" panose="020B0604030504040204" pitchFamily="34" charset="0"/>
            </a:endParaRPr>
          </a:p>
        </p:txBody>
      </p:sp>
      <p:sp>
        <p:nvSpPr>
          <p:cNvPr id="22" name="Line 18">
            <a:extLst>
              <a:ext uri="{FF2B5EF4-FFF2-40B4-BE49-F238E27FC236}">
                <a16:creationId xmlns:a16="http://schemas.microsoft.com/office/drawing/2014/main" id="{0E6B42F3-14E7-437A-825E-24270BB70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8939" y="5190483"/>
            <a:ext cx="94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40458C"/>
              </a:solidFill>
              <a:latin typeface="Tahoma" panose="020B0604030504040204" pitchFamily="34" charset="0"/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50E2326A-D932-4656-ACF5-0246A85BC5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3664" y="5933433"/>
            <a:ext cx="947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40458C"/>
              </a:solidFill>
              <a:latin typeface="Tahoma" panose="020B0604030504040204" pitchFamily="34" charset="0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C4EB441C-1553-4C5B-BF6E-07717C94F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76" y="2410772"/>
            <a:ext cx="16097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40458C"/>
                </a:solidFill>
                <a:latin typeface="Times New Roman" panose="02020603050405020304" pitchFamily="18" charset="0"/>
              </a:rPr>
              <a:t>12% LOSS</a:t>
            </a: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84A94CF9-2E3D-48D0-8AD8-E912708E4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76" y="3287072"/>
            <a:ext cx="16097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40458C"/>
                </a:solidFill>
                <a:latin typeface="Times New Roman" panose="02020603050405020304" pitchFamily="18" charset="0"/>
              </a:rPr>
              <a:t>2% LOSS</a:t>
            </a: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528F4219-8166-4C06-BB75-D329C6A6C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26" y="4166547"/>
            <a:ext cx="16097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40458C"/>
                </a:solidFill>
                <a:latin typeface="Times New Roman" panose="02020603050405020304" pitchFamily="18" charset="0"/>
              </a:rPr>
              <a:t>24% LOSS</a:t>
            </a: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015A7083-102F-4F8B-B92A-DB55BF922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851" y="4979347"/>
            <a:ext cx="16097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40458C"/>
                </a:solidFill>
                <a:latin typeface="Times New Roman" panose="02020603050405020304" pitchFamily="18" charset="0"/>
              </a:rPr>
              <a:t>9% LOSS</a:t>
            </a: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3F30B4B4-92FA-45C7-AE08-F9CD0C08A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239" y="5655622"/>
            <a:ext cx="16097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40458C"/>
                </a:solidFill>
                <a:latin typeface="Times New Roman" panose="02020603050405020304" pitchFamily="18" charset="0"/>
              </a:rPr>
              <a:t>11% LOSS</a:t>
            </a:r>
          </a:p>
        </p:txBody>
      </p:sp>
      <p:sp>
        <p:nvSpPr>
          <p:cNvPr id="29" name="Line 25">
            <a:extLst>
              <a:ext uri="{FF2B5EF4-FFF2-40B4-BE49-F238E27FC236}">
                <a16:creationId xmlns:a16="http://schemas.microsoft.com/office/drawing/2014/main" id="{0FF72ABA-E5F8-452C-A4D7-EE754D284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500" y="5939783"/>
            <a:ext cx="0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40458C"/>
              </a:solidFill>
              <a:latin typeface="Tahoma" panose="020B0604030504040204" pitchFamily="34" charset="0"/>
            </a:endParaRPr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6721B0C3-E1FF-4DC2-BC2D-98D0C6A83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514" y="2410772"/>
            <a:ext cx="11525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40458C"/>
                </a:solidFill>
                <a:latin typeface="Times New Roman" panose="02020603050405020304" pitchFamily="18" charset="0"/>
              </a:rPr>
              <a:t>MOTOR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D3D8C18-3EDD-472B-B4B2-ABFFD5F8B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089" y="3221983"/>
            <a:ext cx="14573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40458C"/>
                </a:solidFill>
                <a:latin typeface="Times New Roman" panose="02020603050405020304" pitchFamily="18" charset="0"/>
              </a:rPr>
              <a:t>COUPLING</a:t>
            </a: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758DFE7F-F976-4CC2-9499-20C18B668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9" y="4031608"/>
            <a:ext cx="12287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40458C"/>
                </a:solidFill>
                <a:latin typeface="Times New Roman" panose="02020603050405020304" pitchFamily="18" charset="0"/>
              </a:rPr>
              <a:t>PUMPS</a:t>
            </a: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9FC2655A-1905-4C89-B7FC-D830C57E3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9" y="4776147"/>
            <a:ext cx="12287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40458C"/>
                </a:solidFill>
                <a:latin typeface="Times New Roman" panose="02020603050405020304" pitchFamily="18" charset="0"/>
              </a:rPr>
              <a:t>VALVES</a:t>
            </a: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A941BABE-23D6-4FCE-BC51-B0E35762A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814" y="5519097"/>
            <a:ext cx="12287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40458C"/>
                </a:solidFill>
                <a:latin typeface="Times New Roman" panose="02020603050405020304" pitchFamily="18" charset="0"/>
              </a:rPr>
              <a:t>PIPES</a:t>
            </a:r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337CC3E5-70BF-4D1B-ADCD-8B814886D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9" y="6195372"/>
            <a:ext cx="32861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40458C"/>
                </a:solidFill>
                <a:latin typeface="Times New Roman" panose="02020603050405020304" pitchFamily="18" charset="0"/>
              </a:rPr>
              <a:t>WORK DONE ON WATER</a:t>
            </a:r>
          </a:p>
        </p:txBody>
      </p:sp>
    </p:spTree>
    <p:extLst>
      <p:ext uri="{BB962C8B-B14F-4D97-AF65-F5344CB8AC3E}">
        <p14:creationId xmlns:p14="http://schemas.microsoft.com/office/powerpoint/2010/main" val="2615113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9" name="Object 3">
            <a:extLst>
              <a:ext uri="{FF2B5EF4-FFF2-40B4-BE49-F238E27FC236}">
                <a16:creationId xmlns:a16="http://schemas.microsoft.com/office/drawing/2014/main" id="{AD775C4D-325E-4A72-84A9-6467BEF3DB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785087"/>
              </p:ext>
            </p:extLst>
          </p:nvPr>
        </p:nvGraphicFramePr>
        <p:xfrm>
          <a:off x="524256" y="1247776"/>
          <a:ext cx="10042144" cy="5119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8" name="Designer Drawing" r:id="rId4" imgW="8813520" imgH="4308120" progId="Designer.Drawing.7">
                  <p:embed/>
                </p:oleObj>
              </mc:Choice>
              <mc:Fallback>
                <p:oleObj name="Designer Drawing" r:id="rId4" imgW="8813520" imgH="4308120" progId="Designer.Drawing.7">
                  <p:embed/>
                  <p:pic>
                    <p:nvPicPr>
                      <p:cNvPr id="34819" name="Object 3">
                        <a:extLst>
                          <a:ext uri="{FF2B5EF4-FFF2-40B4-BE49-F238E27FC236}">
                            <a16:creationId xmlns:a16="http://schemas.microsoft.com/office/drawing/2014/main" id="{AD775C4D-325E-4A72-84A9-6467BEF3DB9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256" y="1247776"/>
                        <a:ext cx="10042144" cy="5119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B9462F8-9550-43B9-85C9-20624AFBC7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0" t="9224" r="15676" b="10493"/>
          <a:stretch/>
        </p:blipFill>
        <p:spPr>
          <a:xfrm>
            <a:off x="3025278" y="5001255"/>
            <a:ext cx="699035" cy="13662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8D1CD4F-97CD-4DC7-A6B3-CF960092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13" y="123825"/>
            <a:ext cx="11142663" cy="952500"/>
          </a:xfrm>
        </p:spPr>
        <p:txBody>
          <a:bodyPr>
            <a:noAutofit/>
          </a:bodyPr>
          <a:lstStyle/>
          <a:p>
            <a:r>
              <a:rPr lang="en-US" altLang="en-US" dirty="0"/>
              <a:t>Pumps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09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3" name="Object 3">
            <a:extLst>
              <a:ext uri="{FF2B5EF4-FFF2-40B4-BE49-F238E27FC236}">
                <a16:creationId xmlns:a16="http://schemas.microsoft.com/office/drawing/2014/main" id="{25DA0992-42D0-4AB6-BD8B-28898397BD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895058"/>
              </p:ext>
            </p:extLst>
          </p:nvPr>
        </p:nvGraphicFramePr>
        <p:xfrm>
          <a:off x="1064029" y="1057276"/>
          <a:ext cx="8702271" cy="5493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0" name="Designer Drawing" r:id="rId4" imgW="7403760" imgH="4848120" progId="Designer.Drawing.7">
                  <p:embed/>
                </p:oleObj>
              </mc:Choice>
              <mc:Fallback>
                <p:oleObj name="Designer Drawing" r:id="rId4" imgW="7403760" imgH="4848120" progId="Designer.Drawing.7">
                  <p:embed/>
                  <p:pic>
                    <p:nvPicPr>
                      <p:cNvPr id="40963" name="Object 3">
                        <a:extLst>
                          <a:ext uri="{FF2B5EF4-FFF2-40B4-BE49-F238E27FC236}">
                            <a16:creationId xmlns:a16="http://schemas.microsoft.com/office/drawing/2014/main" id="{25DA0992-42D0-4AB6-BD8B-28898397BDA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029" y="1057276"/>
                        <a:ext cx="8702271" cy="54931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36BE73C-D9A8-4937-B63B-E076E7C13F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0" t="9224" r="15676" b="10493"/>
          <a:stretch/>
        </p:blipFill>
        <p:spPr>
          <a:xfrm>
            <a:off x="5538091" y="4706152"/>
            <a:ext cx="1114461" cy="1844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562931-9AA8-4FAC-96EC-0234FD586A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0" t="9224" r="15676" b="10493"/>
          <a:stretch/>
        </p:blipFill>
        <p:spPr>
          <a:xfrm>
            <a:off x="7192325" y="4721218"/>
            <a:ext cx="1114461" cy="18442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FD02737-7BD0-477F-8179-DD8B63EC2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13" y="123825"/>
            <a:ext cx="11142663" cy="952500"/>
          </a:xfrm>
        </p:spPr>
        <p:txBody>
          <a:bodyPr>
            <a:noAutofit/>
          </a:bodyPr>
          <a:lstStyle/>
          <a:p>
            <a:r>
              <a:rPr lang="en-US" altLang="en-US" dirty="0"/>
              <a:t>Pumps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67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7804150" y="3926513"/>
            <a:ext cx="0" cy="2316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7499350" y="3926513"/>
            <a:ext cx="0" cy="2582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7226300" y="3926514"/>
            <a:ext cx="0" cy="1463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6643689" y="5987089"/>
            <a:ext cx="581025" cy="549275"/>
          </a:xfrm>
          <a:custGeom>
            <a:avLst/>
            <a:gdLst/>
            <a:ahLst/>
            <a:cxnLst>
              <a:cxn ang="0">
                <a:pos x="0" y="345"/>
              </a:cxn>
              <a:cxn ang="0">
                <a:pos x="0" y="0"/>
              </a:cxn>
              <a:cxn ang="0">
                <a:pos x="365" y="0"/>
              </a:cxn>
              <a:cxn ang="0">
                <a:pos x="365" y="200"/>
              </a:cxn>
            </a:cxnLst>
            <a:rect l="0" t="0" r="r" b="b"/>
            <a:pathLst>
              <a:path w="366" h="346">
                <a:moveTo>
                  <a:pt x="0" y="345"/>
                </a:moveTo>
                <a:lnTo>
                  <a:pt x="0" y="0"/>
                </a:lnTo>
                <a:lnTo>
                  <a:pt x="365" y="0"/>
                </a:lnTo>
                <a:lnTo>
                  <a:pt x="365" y="20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953250" y="3926514"/>
            <a:ext cx="0" cy="1963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6665913" y="3905875"/>
            <a:ext cx="1003300" cy="1525588"/>
          </a:xfrm>
          <a:custGeom>
            <a:avLst/>
            <a:gdLst/>
            <a:ahLst/>
            <a:cxnLst>
              <a:cxn ang="0">
                <a:pos x="0" y="960"/>
              </a:cxn>
              <a:cxn ang="0">
                <a:pos x="0" y="0"/>
              </a:cxn>
              <a:cxn ang="0">
                <a:pos x="631" y="0"/>
              </a:cxn>
            </a:cxnLst>
            <a:rect l="0" t="0" r="r" b="b"/>
            <a:pathLst>
              <a:path w="632" h="961">
                <a:moveTo>
                  <a:pt x="0" y="960"/>
                </a:moveTo>
                <a:lnTo>
                  <a:pt x="0" y="0"/>
                </a:lnTo>
                <a:lnTo>
                  <a:pt x="631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>
            <a:off x="4171950" y="3629651"/>
            <a:ext cx="3659188" cy="1268413"/>
          </a:xfrm>
          <a:custGeom>
            <a:avLst/>
            <a:gdLst/>
            <a:ahLst/>
            <a:cxnLst>
              <a:cxn ang="0">
                <a:pos x="0" y="798"/>
              </a:cxn>
              <a:cxn ang="0">
                <a:pos x="1266" y="798"/>
              </a:cxn>
              <a:cxn ang="0">
                <a:pos x="1266" y="0"/>
              </a:cxn>
              <a:cxn ang="0">
                <a:pos x="2304" y="0"/>
              </a:cxn>
            </a:cxnLst>
            <a:rect l="0" t="0" r="r" b="b"/>
            <a:pathLst>
              <a:path w="2305" h="799">
                <a:moveTo>
                  <a:pt x="0" y="798"/>
                </a:moveTo>
                <a:lnTo>
                  <a:pt x="1266" y="798"/>
                </a:lnTo>
                <a:lnTo>
                  <a:pt x="1266" y="0"/>
                </a:lnTo>
                <a:lnTo>
                  <a:pt x="2304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3798888" y="3343900"/>
            <a:ext cx="4271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22" name="Freeform 10"/>
          <p:cNvSpPr>
            <a:spLocks/>
          </p:cNvSpPr>
          <p:nvPr/>
        </p:nvSpPr>
        <p:spPr bwMode="auto">
          <a:xfrm>
            <a:off x="6172201" y="2419976"/>
            <a:ext cx="1535113" cy="3730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34"/>
              </a:cxn>
              <a:cxn ang="0">
                <a:pos x="966" y="234"/>
              </a:cxn>
            </a:cxnLst>
            <a:rect l="0" t="0" r="r" b="b"/>
            <a:pathLst>
              <a:path w="967" h="235">
                <a:moveTo>
                  <a:pt x="0" y="0"/>
                </a:moveTo>
                <a:lnTo>
                  <a:pt x="0" y="234"/>
                </a:lnTo>
                <a:lnTo>
                  <a:pt x="966" y="23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>
            <a:off x="1914525" y="2153276"/>
            <a:ext cx="3873500" cy="625475"/>
          </a:xfrm>
          <a:custGeom>
            <a:avLst/>
            <a:gdLst/>
            <a:ahLst/>
            <a:cxnLst>
              <a:cxn ang="0">
                <a:pos x="2439" y="0"/>
              </a:cxn>
              <a:cxn ang="0">
                <a:pos x="2439" y="393"/>
              </a:cxn>
              <a:cxn ang="0">
                <a:pos x="0" y="393"/>
              </a:cxn>
            </a:cxnLst>
            <a:rect l="0" t="0" r="r" b="b"/>
            <a:pathLst>
              <a:path w="2440" h="394">
                <a:moveTo>
                  <a:pt x="2439" y="0"/>
                </a:moveTo>
                <a:lnTo>
                  <a:pt x="2439" y="393"/>
                </a:lnTo>
                <a:lnTo>
                  <a:pt x="0" y="393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24" name="Freeform 12"/>
          <p:cNvSpPr>
            <a:spLocks/>
          </p:cNvSpPr>
          <p:nvPr/>
        </p:nvSpPr>
        <p:spPr bwMode="auto">
          <a:xfrm>
            <a:off x="2447926" y="3067676"/>
            <a:ext cx="5459413" cy="925513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0" y="0"/>
              </a:cxn>
              <a:cxn ang="0">
                <a:pos x="3438" y="0"/>
              </a:cxn>
            </a:cxnLst>
            <a:rect l="0" t="0" r="r" b="b"/>
            <a:pathLst>
              <a:path w="3439" h="583">
                <a:moveTo>
                  <a:pt x="0" y="582"/>
                </a:moveTo>
                <a:lnTo>
                  <a:pt x="0" y="0"/>
                </a:lnTo>
                <a:lnTo>
                  <a:pt x="3438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2462213" y="4105900"/>
            <a:ext cx="1020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V="1">
            <a:off x="3771900" y="3358188"/>
            <a:ext cx="0" cy="639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4525963" y="3918576"/>
            <a:ext cx="423862" cy="536575"/>
          </a:xfrm>
          <a:prstGeom prst="rect">
            <a:avLst/>
          </a:prstGeom>
          <a:gradFill rotWithShape="0">
            <a:gsLst>
              <a:gs pos="0">
                <a:srgbClr val="DADADA">
                  <a:gamma/>
                  <a:shade val="89804"/>
                  <a:invGamma/>
                </a:srgbClr>
              </a:gs>
              <a:gs pos="50000">
                <a:srgbClr val="DADADA"/>
              </a:gs>
              <a:gs pos="100000">
                <a:srgbClr val="DADADA">
                  <a:gamma/>
                  <a:shade val="89804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3844925" y="3855075"/>
            <a:ext cx="381000" cy="285750"/>
          </a:xfrm>
          <a:prstGeom prst="ellipse">
            <a:avLst/>
          </a:prstGeom>
          <a:gradFill rotWithShape="0">
            <a:gsLst>
              <a:gs pos="0">
                <a:srgbClr val="F39FD1">
                  <a:gamma/>
                  <a:shade val="89804"/>
                  <a:invGamma/>
                </a:srgbClr>
              </a:gs>
              <a:gs pos="50000">
                <a:srgbClr val="F39FD1"/>
              </a:gs>
              <a:gs pos="100000">
                <a:srgbClr val="F39FD1">
                  <a:gamma/>
                  <a:shade val="89804"/>
                  <a:invGamma/>
                </a:srgbClr>
              </a:gs>
            </a:gsLst>
            <a:lin ang="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29" name="Freeform 17"/>
          <p:cNvSpPr>
            <a:spLocks/>
          </p:cNvSpPr>
          <p:nvPr/>
        </p:nvSpPr>
        <p:spPr bwMode="auto">
          <a:xfrm>
            <a:off x="2957514" y="3963026"/>
            <a:ext cx="839787" cy="830263"/>
          </a:xfrm>
          <a:custGeom>
            <a:avLst/>
            <a:gdLst/>
            <a:ahLst/>
            <a:cxnLst>
              <a:cxn ang="0">
                <a:pos x="0" y="522"/>
              </a:cxn>
              <a:cxn ang="0">
                <a:pos x="12" y="399"/>
              </a:cxn>
              <a:cxn ang="0">
                <a:pos x="51" y="282"/>
              </a:cxn>
              <a:cxn ang="0">
                <a:pos x="105" y="195"/>
              </a:cxn>
              <a:cxn ang="0">
                <a:pos x="198" y="99"/>
              </a:cxn>
              <a:cxn ang="0">
                <a:pos x="270" y="51"/>
              </a:cxn>
              <a:cxn ang="0">
                <a:pos x="342" y="24"/>
              </a:cxn>
              <a:cxn ang="0">
                <a:pos x="426" y="0"/>
              </a:cxn>
              <a:cxn ang="0">
                <a:pos x="528" y="3"/>
              </a:cxn>
              <a:cxn ang="0">
                <a:pos x="522" y="276"/>
              </a:cxn>
              <a:cxn ang="0">
                <a:pos x="471" y="273"/>
              </a:cxn>
              <a:cxn ang="0">
                <a:pos x="405" y="300"/>
              </a:cxn>
              <a:cxn ang="0">
                <a:pos x="345" y="345"/>
              </a:cxn>
              <a:cxn ang="0">
                <a:pos x="312" y="399"/>
              </a:cxn>
              <a:cxn ang="0">
                <a:pos x="285" y="462"/>
              </a:cxn>
              <a:cxn ang="0">
                <a:pos x="270" y="522"/>
              </a:cxn>
              <a:cxn ang="0">
                <a:pos x="0" y="522"/>
              </a:cxn>
            </a:cxnLst>
            <a:rect l="0" t="0" r="r" b="b"/>
            <a:pathLst>
              <a:path w="529" h="523">
                <a:moveTo>
                  <a:pt x="0" y="522"/>
                </a:moveTo>
                <a:lnTo>
                  <a:pt x="12" y="399"/>
                </a:lnTo>
                <a:lnTo>
                  <a:pt x="51" y="282"/>
                </a:lnTo>
                <a:lnTo>
                  <a:pt x="105" y="195"/>
                </a:lnTo>
                <a:lnTo>
                  <a:pt x="198" y="99"/>
                </a:lnTo>
                <a:lnTo>
                  <a:pt x="270" y="51"/>
                </a:lnTo>
                <a:lnTo>
                  <a:pt x="342" y="24"/>
                </a:lnTo>
                <a:lnTo>
                  <a:pt x="426" y="0"/>
                </a:lnTo>
                <a:lnTo>
                  <a:pt x="528" y="3"/>
                </a:lnTo>
                <a:lnTo>
                  <a:pt x="522" y="276"/>
                </a:lnTo>
                <a:lnTo>
                  <a:pt x="471" y="273"/>
                </a:lnTo>
                <a:lnTo>
                  <a:pt x="405" y="300"/>
                </a:lnTo>
                <a:lnTo>
                  <a:pt x="345" y="345"/>
                </a:lnTo>
                <a:lnTo>
                  <a:pt x="312" y="399"/>
                </a:lnTo>
                <a:lnTo>
                  <a:pt x="285" y="462"/>
                </a:lnTo>
                <a:lnTo>
                  <a:pt x="270" y="522"/>
                </a:lnTo>
                <a:lnTo>
                  <a:pt x="0" y="522"/>
                </a:lnTo>
              </a:path>
            </a:pathLst>
          </a:custGeom>
          <a:gradFill rotWithShape="0">
            <a:gsLst>
              <a:gs pos="0">
                <a:srgbClr val="F39FD1">
                  <a:gamma/>
                  <a:shade val="49804"/>
                  <a:invGamma/>
                </a:srgbClr>
              </a:gs>
              <a:gs pos="50000">
                <a:srgbClr val="F39FD1"/>
              </a:gs>
              <a:gs pos="100000">
                <a:srgbClr val="F39FD1">
                  <a:gamma/>
                  <a:shade val="49804"/>
                  <a:invGamma/>
                </a:srgbClr>
              </a:gs>
            </a:gsLst>
            <a:lin ang="2700000" scaled="1"/>
          </a:gra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30" name="Arc 18"/>
          <p:cNvSpPr>
            <a:spLocks/>
          </p:cNvSpPr>
          <p:nvPr/>
        </p:nvSpPr>
        <p:spPr bwMode="auto">
          <a:xfrm>
            <a:off x="2978150" y="3983664"/>
            <a:ext cx="744538" cy="80803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58 h 21600"/>
              <a:gd name="T2" fmla="*/ 21554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58"/>
                </a:moveTo>
                <a:cubicBezTo>
                  <a:pt x="23" y="9663"/>
                  <a:pt x="9659" y="25"/>
                  <a:pt x="21554" y="0"/>
                </a:cubicBezTo>
              </a:path>
              <a:path w="21600" h="21600" stroke="0" extrusionOk="0">
                <a:moveTo>
                  <a:pt x="0" y="21558"/>
                </a:moveTo>
                <a:cubicBezTo>
                  <a:pt x="23" y="9663"/>
                  <a:pt x="9659" y="25"/>
                  <a:pt x="21554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31" name="Arc 19"/>
          <p:cNvSpPr>
            <a:spLocks/>
          </p:cNvSpPr>
          <p:nvPr/>
        </p:nvSpPr>
        <p:spPr bwMode="auto">
          <a:xfrm>
            <a:off x="3419476" y="4420226"/>
            <a:ext cx="339725" cy="3667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06 h 21600"/>
              <a:gd name="T2" fmla="*/ 21499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06"/>
                </a:moveTo>
                <a:cubicBezTo>
                  <a:pt x="51" y="9652"/>
                  <a:pt x="9645" y="55"/>
                  <a:pt x="21499" y="0"/>
                </a:cubicBezTo>
              </a:path>
              <a:path w="21600" h="21600" stroke="0" extrusionOk="0">
                <a:moveTo>
                  <a:pt x="0" y="21506"/>
                </a:moveTo>
                <a:cubicBezTo>
                  <a:pt x="51" y="9652"/>
                  <a:pt x="9645" y="55"/>
                  <a:pt x="214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4806950" y="5579101"/>
            <a:ext cx="431800" cy="676275"/>
          </a:xfrm>
          <a:prstGeom prst="rect">
            <a:avLst/>
          </a:prstGeom>
          <a:gradFill rotWithShape="0">
            <a:gsLst>
              <a:gs pos="0">
                <a:srgbClr val="F39FD1">
                  <a:gamma/>
                  <a:shade val="89804"/>
                  <a:invGamma/>
                </a:srgbClr>
              </a:gs>
              <a:gs pos="50000">
                <a:srgbClr val="F39FD1"/>
              </a:gs>
              <a:gs pos="100000">
                <a:srgbClr val="F39FD1">
                  <a:gamma/>
                  <a:shade val="89804"/>
                  <a:invGamma/>
                </a:srgbClr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5973764" y="5387014"/>
            <a:ext cx="566737" cy="77787"/>
          </a:xfrm>
          <a:prstGeom prst="rect">
            <a:avLst/>
          </a:prstGeom>
          <a:solidFill>
            <a:srgbClr val="91919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6778625" y="5387014"/>
            <a:ext cx="1582738" cy="77787"/>
          </a:xfrm>
          <a:prstGeom prst="rect">
            <a:avLst/>
          </a:prstGeom>
          <a:solidFill>
            <a:srgbClr val="91919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973763" y="5599739"/>
            <a:ext cx="2387600" cy="77787"/>
          </a:xfrm>
          <a:prstGeom prst="rect">
            <a:avLst/>
          </a:prstGeom>
          <a:solidFill>
            <a:srgbClr val="91919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5973763" y="6490325"/>
            <a:ext cx="2387600" cy="77788"/>
          </a:xfrm>
          <a:prstGeom prst="rect">
            <a:avLst/>
          </a:prstGeom>
          <a:solidFill>
            <a:srgbClr val="91919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5973763" y="6277600"/>
            <a:ext cx="2387600" cy="77788"/>
          </a:xfrm>
          <a:prstGeom prst="rect">
            <a:avLst/>
          </a:prstGeom>
          <a:solidFill>
            <a:srgbClr val="91919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2384425" y="5336213"/>
            <a:ext cx="3549650" cy="385762"/>
          </a:xfrm>
          <a:prstGeom prst="rect">
            <a:avLst/>
          </a:prstGeom>
          <a:solidFill>
            <a:srgbClr val="91919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2536825" y="5213975"/>
            <a:ext cx="3200400" cy="660400"/>
          </a:xfrm>
          <a:prstGeom prst="rect">
            <a:avLst/>
          </a:prstGeom>
          <a:gradFill rotWithShape="0">
            <a:gsLst>
              <a:gs pos="0">
                <a:srgbClr val="CCCCFF">
                  <a:gamma/>
                  <a:shade val="89804"/>
                  <a:invGamma/>
                </a:srgbClr>
              </a:gs>
              <a:gs pos="50000">
                <a:srgbClr val="CCCCFF"/>
              </a:gs>
              <a:gs pos="100000">
                <a:srgbClr val="CCCCFF">
                  <a:gamma/>
                  <a:shade val="89804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2265363" y="5274301"/>
            <a:ext cx="127000" cy="523875"/>
          </a:xfrm>
          <a:prstGeom prst="rect">
            <a:avLst/>
          </a:prstGeom>
          <a:gradFill rotWithShape="0">
            <a:gsLst>
              <a:gs pos="0">
                <a:srgbClr val="DADADA">
                  <a:gamma/>
                  <a:shade val="89804"/>
                  <a:invGamma/>
                </a:srgbClr>
              </a:gs>
              <a:gs pos="50000">
                <a:srgbClr val="DADADA"/>
              </a:gs>
              <a:gs pos="100000">
                <a:srgbClr val="DADADA">
                  <a:gamma/>
                  <a:shade val="89804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2330450" y="5287000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5903913" y="5274301"/>
            <a:ext cx="127000" cy="523875"/>
          </a:xfrm>
          <a:prstGeom prst="rect">
            <a:avLst/>
          </a:prstGeom>
          <a:gradFill rotWithShape="0">
            <a:gsLst>
              <a:gs pos="0">
                <a:srgbClr val="DADADA">
                  <a:gamma/>
                  <a:shade val="89804"/>
                  <a:invGamma/>
                </a:srgbClr>
              </a:gs>
              <a:gs pos="50000">
                <a:srgbClr val="DADADA"/>
              </a:gs>
              <a:gs pos="100000">
                <a:srgbClr val="DADADA">
                  <a:gamma/>
                  <a:shade val="89804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5969000" y="5287000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4206875" y="5383839"/>
            <a:ext cx="19050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</a:pPr>
            <a:r>
              <a:rPr lang="en-US" sz="1400" b="1">
                <a:latin typeface="Arial" charset="0"/>
              </a:rPr>
              <a:t>Condenser</a:t>
            </a:r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auto">
          <a:xfrm>
            <a:off x="2955925" y="4832975"/>
            <a:ext cx="431800" cy="1270000"/>
          </a:xfrm>
          <a:prstGeom prst="rect">
            <a:avLst/>
          </a:prstGeom>
          <a:gradFill rotWithShape="0">
            <a:gsLst>
              <a:gs pos="0">
                <a:srgbClr val="F39FD1">
                  <a:gamma/>
                  <a:shade val="89804"/>
                  <a:invGamma/>
                </a:srgbClr>
              </a:gs>
              <a:gs pos="50000">
                <a:srgbClr val="F39FD1"/>
              </a:gs>
              <a:gs pos="100000">
                <a:srgbClr val="F39FD1">
                  <a:gamma/>
                  <a:shade val="89804"/>
                  <a:invGamma/>
                </a:srgbClr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>
            <a:off x="2384425" y="6204575"/>
            <a:ext cx="3549650" cy="431800"/>
          </a:xfrm>
          <a:prstGeom prst="rect">
            <a:avLst/>
          </a:prstGeom>
          <a:solidFill>
            <a:srgbClr val="91919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H="1">
            <a:off x="5465763" y="6420475"/>
            <a:ext cx="481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2536825" y="6052175"/>
            <a:ext cx="3200400" cy="736600"/>
          </a:xfrm>
          <a:prstGeom prst="rect">
            <a:avLst/>
          </a:prstGeom>
          <a:gradFill rotWithShape="0">
            <a:gsLst>
              <a:gs pos="0">
                <a:srgbClr val="F39FD1">
                  <a:gamma/>
                  <a:shade val="89804"/>
                  <a:invGamma/>
                </a:srgbClr>
              </a:gs>
              <a:gs pos="50000">
                <a:srgbClr val="F39FD1"/>
              </a:gs>
              <a:gs pos="100000">
                <a:srgbClr val="F39FD1">
                  <a:gamma/>
                  <a:shade val="89804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50" name="Rectangle 38"/>
          <p:cNvSpPr>
            <a:spLocks noChangeArrowheads="1"/>
          </p:cNvSpPr>
          <p:nvPr/>
        </p:nvSpPr>
        <p:spPr bwMode="auto">
          <a:xfrm>
            <a:off x="2265363" y="6128375"/>
            <a:ext cx="127000" cy="584200"/>
          </a:xfrm>
          <a:prstGeom prst="rect">
            <a:avLst/>
          </a:prstGeom>
          <a:gradFill rotWithShape="0">
            <a:gsLst>
              <a:gs pos="0">
                <a:srgbClr val="DADADA">
                  <a:gamma/>
                  <a:shade val="89804"/>
                  <a:invGamma/>
                </a:srgbClr>
              </a:gs>
              <a:gs pos="50000">
                <a:srgbClr val="DADADA"/>
              </a:gs>
              <a:gs pos="100000">
                <a:srgbClr val="DADADA">
                  <a:gamma/>
                  <a:shade val="89804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51" name="Rectangle 39"/>
          <p:cNvSpPr>
            <a:spLocks noChangeArrowheads="1"/>
          </p:cNvSpPr>
          <p:nvPr/>
        </p:nvSpPr>
        <p:spPr bwMode="auto">
          <a:xfrm>
            <a:off x="5903913" y="6128375"/>
            <a:ext cx="127000" cy="584200"/>
          </a:xfrm>
          <a:prstGeom prst="rect">
            <a:avLst/>
          </a:prstGeom>
          <a:gradFill rotWithShape="0">
            <a:gsLst>
              <a:gs pos="0">
                <a:srgbClr val="DADADA">
                  <a:gamma/>
                  <a:shade val="89804"/>
                  <a:invGamma/>
                </a:srgbClr>
              </a:gs>
              <a:gs pos="50000">
                <a:srgbClr val="DADADA"/>
              </a:gs>
              <a:gs pos="100000">
                <a:srgbClr val="DADADA">
                  <a:gamma/>
                  <a:shade val="89804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>
            <a:off x="2330450" y="6156950"/>
            <a:ext cx="0" cy="539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>
            <a:off x="5969000" y="6156950"/>
            <a:ext cx="0" cy="539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5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4206875" y="6268075"/>
            <a:ext cx="1905000" cy="3048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1400" b="1"/>
              <a:t>Evaporator</a:t>
            </a:r>
          </a:p>
        </p:txBody>
      </p:sp>
      <p:sp>
        <p:nvSpPr>
          <p:cNvPr id="13355" name="Rectangle 43"/>
          <p:cNvSpPr>
            <a:spLocks noChangeArrowheads="1"/>
          </p:cNvSpPr>
          <p:nvPr/>
        </p:nvSpPr>
        <p:spPr bwMode="auto">
          <a:xfrm>
            <a:off x="2881313" y="4704388"/>
            <a:ext cx="584200" cy="127000"/>
          </a:xfrm>
          <a:prstGeom prst="rect">
            <a:avLst/>
          </a:prstGeom>
          <a:gradFill rotWithShape="0">
            <a:gsLst>
              <a:gs pos="0">
                <a:srgbClr val="DADADA">
                  <a:gamma/>
                  <a:shade val="89804"/>
                  <a:invGamma/>
                </a:srgbClr>
              </a:gs>
              <a:gs pos="50000">
                <a:srgbClr val="DADADA"/>
              </a:gs>
              <a:gs pos="100000">
                <a:srgbClr val="DADADA">
                  <a:gamma/>
                  <a:shade val="89804"/>
                  <a:invGamma/>
                </a:srgbClr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 flipH="1">
            <a:off x="2865439" y="4766300"/>
            <a:ext cx="619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57" name="Freeform 45"/>
          <p:cNvSpPr>
            <a:spLocks/>
          </p:cNvSpPr>
          <p:nvPr/>
        </p:nvSpPr>
        <p:spPr bwMode="auto">
          <a:xfrm>
            <a:off x="3844925" y="3956675"/>
            <a:ext cx="585788" cy="1766888"/>
          </a:xfrm>
          <a:custGeom>
            <a:avLst/>
            <a:gdLst/>
            <a:ahLst/>
            <a:cxnLst>
              <a:cxn ang="0">
                <a:pos x="0" y="948"/>
              </a:cxn>
              <a:cxn ang="0">
                <a:pos x="0" y="0"/>
              </a:cxn>
              <a:cxn ang="0">
                <a:pos x="248" y="0"/>
              </a:cxn>
              <a:cxn ang="0">
                <a:pos x="244" y="412"/>
              </a:cxn>
              <a:cxn ang="0">
                <a:pos x="368" y="944"/>
              </a:cxn>
              <a:cxn ang="0">
                <a:pos x="344" y="1036"/>
              </a:cxn>
              <a:cxn ang="0">
                <a:pos x="292" y="1080"/>
              </a:cxn>
              <a:cxn ang="0">
                <a:pos x="220" y="1112"/>
              </a:cxn>
              <a:cxn ang="0">
                <a:pos x="160" y="1112"/>
              </a:cxn>
              <a:cxn ang="0">
                <a:pos x="100" y="1100"/>
              </a:cxn>
              <a:cxn ang="0">
                <a:pos x="52" y="1064"/>
              </a:cxn>
              <a:cxn ang="0">
                <a:pos x="16" y="1028"/>
              </a:cxn>
              <a:cxn ang="0">
                <a:pos x="0" y="984"/>
              </a:cxn>
              <a:cxn ang="0">
                <a:pos x="0" y="948"/>
              </a:cxn>
            </a:cxnLst>
            <a:rect l="0" t="0" r="r" b="b"/>
            <a:pathLst>
              <a:path w="369" h="1113">
                <a:moveTo>
                  <a:pt x="0" y="948"/>
                </a:moveTo>
                <a:lnTo>
                  <a:pt x="0" y="0"/>
                </a:lnTo>
                <a:lnTo>
                  <a:pt x="248" y="0"/>
                </a:lnTo>
                <a:lnTo>
                  <a:pt x="244" y="412"/>
                </a:lnTo>
                <a:lnTo>
                  <a:pt x="368" y="944"/>
                </a:lnTo>
                <a:lnTo>
                  <a:pt x="344" y="1036"/>
                </a:lnTo>
                <a:lnTo>
                  <a:pt x="292" y="1080"/>
                </a:lnTo>
                <a:lnTo>
                  <a:pt x="220" y="1112"/>
                </a:lnTo>
                <a:lnTo>
                  <a:pt x="160" y="1112"/>
                </a:lnTo>
                <a:lnTo>
                  <a:pt x="100" y="1100"/>
                </a:lnTo>
                <a:lnTo>
                  <a:pt x="52" y="1064"/>
                </a:lnTo>
                <a:lnTo>
                  <a:pt x="16" y="1028"/>
                </a:lnTo>
                <a:lnTo>
                  <a:pt x="0" y="984"/>
                </a:lnTo>
                <a:lnTo>
                  <a:pt x="0" y="948"/>
                </a:lnTo>
              </a:path>
            </a:pathLst>
          </a:custGeom>
          <a:gradFill rotWithShape="0">
            <a:gsLst>
              <a:gs pos="0">
                <a:srgbClr val="F39FD1">
                  <a:gamma/>
                  <a:shade val="89804"/>
                  <a:invGamma/>
                </a:srgbClr>
              </a:gs>
              <a:gs pos="50000">
                <a:srgbClr val="F39FD1"/>
              </a:gs>
              <a:gs pos="100000">
                <a:srgbClr val="F39FD1">
                  <a:gamma/>
                  <a:shade val="89804"/>
                  <a:invGamma/>
                </a:srgbClr>
              </a:gs>
            </a:gsLst>
            <a:lin ang="0" scaled="1"/>
          </a:gra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58" name="Arc 46"/>
          <p:cNvSpPr>
            <a:spLocks/>
          </p:cNvSpPr>
          <p:nvPr/>
        </p:nvSpPr>
        <p:spPr bwMode="auto">
          <a:xfrm>
            <a:off x="3862388" y="5455276"/>
            <a:ext cx="558800" cy="25082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43200 w 43200"/>
              <a:gd name="T1" fmla="*/ 0 h 21600"/>
              <a:gd name="T2" fmla="*/ 0 w 43200"/>
              <a:gd name="T3" fmla="*/ 0 h 21600"/>
              <a:gd name="T4" fmla="*/ 21600 w 432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43200" y="0"/>
                </a:moveTo>
                <a:cubicBezTo>
                  <a:pt x="43200" y="11929"/>
                  <a:pt x="33529" y="21600"/>
                  <a:pt x="21600" y="21600"/>
                </a:cubicBezTo>
                <a:cubicBezTo>
                  <a:pt x="9670" y="21600"/>
                  <a:pt x="0" y="11929"/>
                  <a:pt x="0" y="0"/>
                </a:cubicBezTo>
              </a:path>
              <a:path w="43200" h="21600" stroke="0" extrusionOk="0">
                <a:moveTo>
                  <a:pt x="43200" y="0"/>
                </a:moveTo>
                <a:cubicBezTo>
                  <a:pt x="43200" y="11929"/>
                  <a:pt x="33529" y="21600"/>
                  <a:pt x="21600" y="21600"/>
                </a:cubicBez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59" name="Line 47"/>
          <p:cNvSpPr>
            <a:spLocks noChangeShapeType="1"/>
          </p:cNvSpPr>
          <p:nvPr/>
        </p:nvSpPr>
        <p:spPr bwMode="auto">
          <a:xfrm flipV="1">
            <a:off x="3838575" y="3926513"/>
            <a:ext cx="0" cy="1560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60" name="Freeform 48"/>
          <p:cNvSpPr>
            <a:spLocks/>
          </p:cNvSpPr>
          <p:nvPr/>
        </p:nvSpPr>
        <p:spPr bwMode="auto">
          <a:xfrm>
            <a:off x="4232275" y="3956675"/>
            <a:ext cx="198438" cy="1500188"/>
          </a:xfrm>
          <a:custGeom>
            <a:avLst/>
            <a:gdLst/>
            <a:ahLst/>
            <a:cxnLst>
              <a:cxn ang="0">
                <a:pos x="124" y="944"/>
              </a:cxn>
              <a:cxn ang="0">
                <a:pos x="0" y="404"/>
              </a:cxn>
              <a:cxn ang="0">
                <a:pos x="0" y="0"/>
              </a:cxn>
            </a:cxnLst>
            <a:rect l="0" t="0" r="r" b="b"/>
            <a:pathLst>
              <a:path w="125" h="945">
                <a:moveTo>
                  <a:pt x="124" y="944"/>
                </a:moveTo>
                <a:lnTo>
                  <a:pt x="0" y="404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>
            <a:off x="3827463" y="3963025"/>
            <a:ext cx="4302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62" name="Rectangle 50"/>
          <p:cNvSpPr>
            <a:spLocks noChangeArrowheads="1"/>
          </p:cNvSpPr>
          <p:nvPr/>
        </p:nvSpPr>
        <p:spPr bwMode="auto">
          <a:xfrm>
            <a:off x="3706813" y="3890000"/>
            <a:ext cx="127000" cy="584200"/>
          </a:xfrm>
          <a:prstGeom prst="rect">
            <a:avLst/>
          </a:prstGeom>
          <a:gradFill rotWithShape="0">
            <a:gsLst>
              <a:gs pos="0">
                <a:srgbClr val="DADADA">
                  <a:gamma/>
                  <a:shade val="89804"/>
                  <a:invGamma/>
                </a:srgbClr>
              </a:gs>
              <a:gs pos="50000">
                <a:srgbClr val="DADADA"/>
              </a:gs>
              <a:gs pos="100000">
                <a:srgbClr val="DADADA">
                  <a:gamma/>
                  <a:shade val="89804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63" name="Line 51"/>
          <p:cNvSpPr>
            <a:spLocks noChangeShapeType="1"/>
          </p:cNvSpPr>
          <p:nvPr/>
        </p:nvSpPr>
        <p:spPr bwMode="auto">
          <a:xfrm>
            <a:off x="3768725" y="3896351"/>
            <a:ext cx="0" cy="568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64" name="Rectangle 52"/>
          <p:cNvSpPr>
            <a:spLocks noChangeArrowheads="1"/>
          </p:cNvSpPr>
          <p:nvPr/>
        </p:nvSpPr>
        <p:spPr bwMode="auto">
          <a:xfrm>
            <a:off x="4240213" y="3890000"/>
            <a:ext cx="127000" cy="584200"/>
          </a:xfrm>
          <a:prstGeom prst="rect">
            <a:avLst/>
          </a:prstGeom>
          <a:gradFill rotWithShape="0">
            <a:gsLst>
              <a:gs pos="0">
                <a:srgbClr val="DADADA">
                  <a:gamma/>
                  <a:shade val="89804"/>
                  <a:invGamma/>
                </a:srgbClr>
              </a:gs>
              <a:gs pos="50000">
                <a:srgbClr val="DADADA"/>
              </a:gs>
              <a:gs pos="100000">
                <a:srgbClr val="DADADA">
                  <a:gamma/>
                  <a:shade val="89804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65" name="Line 53"/>
          <p:cNvSpPr>
            <a:spLocks noChangeShapeType="1"/>
          </p:cNvSpPr>
          <p:nvPr/>
        </p:nvSpPr>
        <p:spPr bwMode="auto">
          <a:xfrm>
            <a:off x="4311650" y="3896351"/>
            <a:ext cx="0" cy="568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66" name="Rectangle 54"/>
          <p:cNvSpPr>
            <a:spLocks noChangeArrowheads="1"/>
          </p:cNvSpPr>
          <p:nvPr/>
        </p:nvSpPr>
        <p:spPr bwMode="auto">
          <a:xfrm>
            <a:off x="3789363" y="4558339"/>
            <a:ext cx="487362" cy="46037"/>
          </a:xfrm>
          <a:prstGeom prst="rect">
            <a:avLst/>
          </a:prstGeom>
          <a:gradFill rotWithShape="0">
            <a:gsLst>
              <a:gs pos="0">
                <a:srgbClr val="DADADA">
                  <a:gamma/>
                  <a:shade val="89804"/>
                  <a:invGamma/>
                </a:srgbClr>
              </a:gs>
              <a:gs pos="50000">
                <a:srgbClr val="DADADA"/>
              </a:gs>
              <a:gs pos="100000">
                <a:srgbClr val="DADADA">
                  <a:gamma/>
                  <a:shade val="89804"/>
                  <a:invGamma/>
                </a:srgbClr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67" name="Rectangle 55"/>
          <p:cNvSpPr>
            <a:spLocks noChangeArrowheads="1"/>
          </p:cNvSpPr>
          <p:nvPr/>
        </p:nvSpPr>
        <p:spPr bwMode="auto">
          <a:xfrm>
            <a:off x="4373563" y="3858251"/>
            <a:ext cx="487362" cy="657225"/>
          </a:xfrm>
          <a:prstGeom prst="rect">
            <a:avLst/>
          </a:prstGeom>
          <a:gradFill rotWithShape="0">
            <a:gsLst>
              <a:gs pos="0">
                <a:srgbClr val="DADADA">
                  <a:gamma/>
                  <a:shade val="89804"/>
                  <a:invGamma/>
                </a:srgbClr>
              </a:gs>
              <a:gs pos="50000">
                <a:srgbClr val="DADADA"/>
              </a:gs>
              <a:gs pos="100000">
                <a:srgbClr val="DADADA">
                  <a:gamma/>
                  <a:shade val="89804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68" name="Rectangle 56"/>
          <p:cNvSpPr>
            <a:spLocks noChangeArrowheads="1"/>
          </p:cNvSpPr>
          <p:nvPr/>
        </p:nvSpPr>
        <p:spPr bwMode="auto">
          <a:xfrm>
            <a:off x="8766175" y="5288589"/>
            <a:ext cx="15938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US" sz="1200" b="1">
                <a:latin typeface="Arial" charset="0"/>
              </a:rPr>
              <a:t>Cooling Tower</a:t>
            </a:r>
          </a:p>
        </p:txBody>
      </p:sp>
      <p:sp>
        <p:nvSpPr>
          <p:cNvPr id="13369" name="Rectangle 57"/>
          <p:cNvSpPr>
            <a:spLocks noChangeArrowheads="1"/>
          </p:cNvSpPr>
          <p:nvPr/>
        </p:nvSpPr>
        <p:spPr bwMode="auto">
          <a:xfrm>
            <a:off x="8766175" y="5510839"/>
            <a:ext cx="15938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US" sz="1200" b="1">
                <a:latin typeface="Arial" charset="0"/>
              </a:rPr>
              <a:t>Water</a:t>
            </a:r>
          </a:p>
        </p:txBody>
      </p:sp>
      <p:sp>
        <p:nvSpPr>
          <p:cNvPr id="13370" name="Line 58"/>
          <p:cNvSpPr>
            <a:spLocks noChangeShapeType="1"/>
          </p:cNvSpPr>
          <p:nvPr/>
        </p:nvSpPr>
        <p:spPr bwMode="auto">
          <a:xfrm>
            <a:off x="8469313" y="5417175"/>
            <a:ext cx="3095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71" name="Line 59"/>
          <p:cNvSpPr>
            <a:spLocks noChangeShapeType="1"/>
          </p:cNvSpPr>
          <p:nvPr/>
        </p:nvSpPr>
        <p:spPr bwMode="auto">
          <a:xfrm>
            <a:off x="8469313" y="5639425"/>
            <a:ext cx="3095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72" name="Rectangle 60"/>
          <p:cNvSpPr>
            <a:spLocks noChangeArrowheads="1"/>
          </p:cNvSpPr>
          <p:nvPr/>
        </p:nvSpPr>
        <p:spPr bwMode="auto">
          <a:xfrm>
            <a:off x="8766175" y="6190289"/>
            <a:ext cx="15938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US" sz="1200" b="1">
                <a:latin typeface="Arial" charset="0"/>
              </a:rPr>
              <a:t>Chilled H</a:t>
            </a:r>
            <a:r>
              <a:rPr lang="en-US" sz="1200" b="1" baseline="-25000">
                <a:latin typeface="Arial" charset="0"/>
              </a:rPr>
              <a:t>2</a:t>
            </a:r>
            <a:r>
              <a:rPr lang="en-US" sz="1200" b="1">
                <a:latin typeface="Arial" charset="0"/>
              </a:rPr>
              <a:t>0 Supply</a:t>
            </a:r>
          </a:p>
        </p:txBody>
      </p:sp>
      <p:sp>
        <p:nvSpPr>
          <p:cNvPr id="13373" name="Rectangle 61"/>
          <p:cNvSpPr>
            <a:spLocks noChangeArrowheads="1"/>
          </p:cNvSpPr>
          <p:nvPr/>
        </p:nvSpPr>
        <p:spPr bwMode="auto">
          <a:xfrm>
            <a:off x="8766175" y="6412539"/>
            <a:ext cx="15938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US" sz="1200" b="1">
                <a:latin typeface="Arial" charset="0"/>
              </a:rPr>
              <a:t>Chilled H</a:t>
            </a:r>
            <a:r>
              <a:rPr lang="en-US" sz="1200" b="1" baseline="-25000">
                <a:latin typeface="Arial" charset="0"/>
              </a:rPr>
              <a:t>2</a:t>
            </a:r>
            <a:r>
              <a:rPr lang="en-US" sz="1200" b="1">
                <a:latin typeface="Arial" charset="0"/>
              </a:rPr>
              <a:t>0 Return</a:t>
            </a:r>
          </a:p>
        </p:txBody>
      </p:sp>
      <p:sp>
        <p:nvSpPr>
          <p:cNvPr id="13374" name="Line 62"/>
          <p:cNvSpPr>
            <a:spLocks noChangeShapeType="1"/>
          </p:cNvSpPr>
          <p:nvPr/>
        </p:nvSpPr>
        <p:spPr bwMode="auto">
          <a:xfrm>
            <a:off x="8469313" y="6318875"/>
            <a:ext cx="3095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75" name="Line 63"/>
          <p:cNvSpPr>
            <a:spLocks noChangeShapeType="1"/>
          </p:cNvSpPr>
          <p:nvPr/>
        </p:nvSpPr>
        <p:spPr bwMode="auto">
          <a:xfrm>
            <a:off x="8469313" y="6541125"/>
            <a:ext cx="3095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76" name="Rectangle 64"/>
          <p:cNvSpPr>
            <a:spLocks noChangeArrowheads="1"/>
          </p:cNvSpPr>
          <p:nvPr/>
        </p:nvSpPr>
        <p:spPr bwMode="auto">
          <a:xfrm>
            <a:off x="3589338" y="3156576"/>
            <a:ext cx="360362" cy="365125"/>
          </a:xfrm>
          <a:prstGeom prst="rect">
            <a:avLst/>
          </a:prstGeom>
          <a:solidFill>
            <a:srgbClr val="FFA27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77" name="Rectangle 65"/>
          <p:cNvSpPr>
            <a:spLocks noChangeArrowheads="1"/>
          </p:cNvSpPr>
          <p:nvPr/>
        </p:nvSpPr>
        <p:spPr bwMode="auto">
          <a:xfrm>
            <a:off x="3413125" y="3164514"/>
            <a:ext cx="7112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</a:pPr>
            <a:r>
              <a:rPr lang="en-US" b="1">
                <a:latin typeface="Arial" charset="0"/>
              </a:rPr>
              <a:t>A</a:t>
            </a:r>
          </a:p>
        </p:txBody>
      </p:sp>
      <p:sp>
        <p:nvSpPr>
          <p:cNvPr id="13378" name="Oval 66"/>
          <p:cNvSpPr>
            <a:spLocks noChangeArrowheads="1"/>
          </p:cNvSpPr>
          <p:nvPr/>
        </p:nvSpPr>
        <p:spPr bwMode="auto">
          <a:xfrm>
            <a:off x="2279651" y="3947151"/>
            <a:ext cx="346075" cy="346075"/>
          </a:xfrm>
          <a:prstGeom prst="ellipse">
            <a:avLst/>
          </a:prstGeom>
          <a:solidFill>
            <a:srgbClr val="C1CE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79" name="Rectangle 67"/>
          <p:cNvSpPr>
            <a:spLocks noChangeArrowheads="1"/>
          </p:cNvSpPr>
          <p:nvPr/>
        </p:nvSpPr>
        <p:spPr bwMode="auto">
          <a:xfrm>
            <a:off x="2098675" y="3945564"/>
            <a:ext cx="7112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</a:pPr>
            <a:r>
              <a:rPr lang="en-US" b="1">
                <a:latin typeface="Arial" charset="0"/>
              </a:rPr>
              <a:t>P</a:t>
            </a:r>
          </a:p>
        </p:txBody>
      </p:sp>
      <p:sp>
        <p:nvSpPr>
          <p:cNvPr id="13380" name="Rectangle 68"/>
          <p:cNvSpPr>
            <a:spLocks noChangeArrowheads="1"/>
          </p:cNvSpPr>
          <p:nvPr/>
        </p:nvSpPr>
        <p:spPr bwMode="auto">
          <a:xfrm>
            <a:off x="1993900" y="3116889"/>
            <a:ext cx="15938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r"/>
            <a:r>
              <a:rPr lang="en-US" sz="1200" b="1">
                <a:latin typeface="Arial" charset="0"/>
              </a:rPr>
              <a:t>Vane</a:t>
            </a:r>
          </a:p>
          <a:p>
            <a:pPr marL="342900" indent="-342900" algn="r"/>
            <a:r>
              <a:rPr lang="en-US" sz="1200" b="1">
                <a:latin typeface="Arial" charset="0"/>
              </a:rPr>
              <a:t>Control</a:t>
            </a:r>
          </a:p>
        </p:txBody>
      </p:sp>
      <p:sp>
        <p:nvSpPr>
          <p:cNvPr id="13381" name="Rectangle 69"/>
          <p:cNvSpPr>
            <a:spLocks noChangeArrowheads="1"/>
          </p:cNvSpPr>
          <p:nvPr/>
        </p:nvSpPr>
        <p:spPr bwMode="auto">
          <a:xfrm>
            <a:off x="2670175" y="2532689"/>
            <a:ext cx="15938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/>
            <a:r>
              <a:rPr lang="en-US" sz="1200" b="1">
                <a:latin typeface="Arial" charset="0"/>
              </a:rPr>
              <a:t>Power Control</a:t>
            </a:r>
          </a:p>
        </p:txBody>
      </p:sp>
      <p:sp>
        <p:nvSpPr>
          <p:cNvPr id="13382" name="Freeform 70"/>
          <p:cNvSpPr>
            <a:spLocks/>
          </p:cNvSpPr>
          <p:nvPr/>
        </p:nvSpPr>
        <p:spPr bwMode="auto">
          <a:xfrm>
            <a:off x="4562476" y="2219950"/>
            <a:ext cx="1408113" cy="1963738"/>
          </a:xfrm>
          <a:custGeom>
            <a:avLst/>
            <a:gdLst/>
            <a:ahLst/>
            <a:cxnLst>
              <a:cxn ang="0">
                <a:pos x="886" y="0"/>
              </a:cxn>
              <a:cxn ang="0">
                <a:pos x="886" y="1236"/>
              </a:cxn>
              <a:cxn ang="0">
                <a:pos x="0" y="1236"/>
              </a:cxn>
            </a:cxnLst>
            <a:rect l="0" t="0" r="r" b="b"/>
            <a:pathLst>
              <a:path w="887" h="1237">
                <a:moveTo>
                  <a:pt x="886" y="0"/>
                </a:moveTo>
                <a:lnTo>
                  <a:pt x="886" y="1236"/>
                </a:lnTo>
                <a:lnTo>
                  <a:pt x="0" y="123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83" name="Rectangle 71"/>
          <p:cNvSpPr>
            <a:spLocks noChangeArrowheads="1"/>
          </p:cNvSpPr>
          <p:nvPr/>
        </p:nvSpPr>
        <p:spPr bwMode="auto">
          <a:xfrm>
            <a:off x="4625975" y="4140826"/>
            <a:ext cx="171450" cy="8572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84" name="Oval 72"/>
          <p:cNvSpPr>
            <a:spLocks noChangeArrowheads="1"/>
          </p:cNvSpPr>
          <p:nvPr/>
        </p:nvSpPr>
        <p:spPr bwMode="auto">
          <a:xfrm>
            <a:off x="4473575" y="4058275"/>
            <a:ext cx="247650" cy="24765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85" name="Oval 73"/>
          <p:cNvSpPr>
            <a:spLocks noChangeArrowheads="1"/>
          </p:cNvSpPr>
          <p:nvPr/>
        </p:nvSpPr>
        <p:spPr bwMode="auto">
          <a:xfrm>
            <a:off x="4670426" y="4728201"/>
            <a:ext cx="346075" cy="346075"/>
          </a:xfrm>
          <a:prstGeom prst="ellipse">
            <a:avLst/>
          </a:prstGeom>
          <a:solidFill>
            <a:srgbClr val="C1CE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86" name="Rectangle 74"/>
          <p:cNvSpPr>
            <a:spLocks noChangeArrowheads="1"/>
          </p:cNvSpPr>
          <p:nvPr/>
        </p:nvSpPr>
        <p:spPr bwMode="auto">
          <a:xfrm>
            <a:off x="4489450" y="4726614"/>
            <a:ext cx="7112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</a:pPr>
            <a:r>
              <a:rPr lang="en-US" b="1">
                <a:latin typeface="Arial" charset="0"/>
              </a:rPr>
              <a:t>P</a:t>
            </a:r>
          </a:p>
        </p:txBody>
      </p:sp>
      <p:sp>
        <p:nvSpPr>
          <p:cNvPr id="13387" name="Rectangle 75"/>
          <p:cNvSpPr>
            <a:spLocks noChangeArrowheads="1"/>
          </p:cNvSpPr>
          <p:nvPr/>
        </p:nvSpPr>
        <p:spPr bwMode="auto">
          <a:xfrm>
            <a:off x="5915025" y="2573964"/>
            <a:ext cx="12763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/>
            <a:r>
              <a:rPr lang="en-US" sz="1200" b="1">
                <a:latin typeface="Arial" charset="0"/>
              </a:rPr>
              <a:t>4-20 mA</a:t>
            </a:r>
          </a:p>
        </p:txBody>
      </p:sp>
      <p:sp>
        <p:nvSpPr>
          <p:cNvPr id="13388" name="Rectangle 76"/>
          <p:cNvSpPr>
            <a:spLocks noChangeArrowheads="1"/>
          </p:cNvSpPr>
          <p:nvPr/>
        </p:nvSpPr>
        <p:spPr bwMode="auto">
          <a:xfrm>
            <a:off x="5915025" y="2850189"/>
            <a:ext cx="12763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/>
            <a:r>
              <a:rPr lang="en-US" sz="1200" b="1">
                <a:latin typeface="Arial" charset="0"/>
              </a:rPr>
              <a:t>4-20 mA</a:t>
            </a:r>
          </a:p>
        </p:txBody>
      </p:sp>
      <p:sp>
        <p:nvSpPr>
          <p:cNvPr id="13389" name="Rectangle 77"/>
          <p:cNvSpPr>
            <a:spLocks noChangeArrowheads="1"/>
          </p:cNvSpPr>
          <p:nvPr/>
        </p:nvSpPr>
        <p:spPr bwMode="auto">
          <a:xfrm>
            <a:off x="5915025" y="3126414"/>
            <a:ext cx="12763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/>
            <a:r>
              <a:rPr lang="en-US" sz="1200" b="1">
                <a:latin typeface="Arial" charset="0"/>
              </a:rPr>
              <a:t>4-20 mA</a:t>
            </a:r>
          </a:p>
        </p:txBody>
      </p:sp>
      <p:sp>
        <p:nvSpPr>
          <p:cNvPr id="13390" name="Rectangle 78"/>
          <p:cNvSpPr>
            <a:spLocks noChangeArrowheads="1"/>
          </p:cNvSpPr>
          <p:nvPr/>
        </p:nvSpPr>
        <p:spPr bwMode="auto">
          <a:xfrm>
            <a:off x="5915025" y="3412164"/>
            <a:ext cx="12763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/>
            <a:r>
              <a:rPr lang="en-US" sz="1200" b="1">
                <a:latin typeface="Arial" charset="0"/>
              </a:rPr>
              <a:t>4-20 mA</a:t>
            </a:r>
          </a:p>
        </p:txBody>
      </p:sp>
      <p:sp>
        <p:nvSpPr>
          <p:cNvPr id="13391" name="Rectangle 79"/>
          <p:cNvSpPr>
            <a:spLocks noChangeArrowheads="1"/>
          </p:cNvSpPr>
          <p:nvPr/>
        </p:nvSpPr>
        <p:spPr bwMode="auto">
          <a:xfrm>
            <a:off x="5915025" y="3688389"/>
            <a:ext cx="12763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/>
            <a:r>
              <a:rPr lang="en-US" sz="1200" b="1">
                <a:latin typeface="Arial" charset="0"/>
              </a:rPr>
              <a:t>4-20 mA</a:t>
            </a:r>
          </a:p>
        </p:txBody>
      </p:sp>
      <p:sp>
        <p:nvSpPr>
          <p:cNvPr id="13392" name="AutoShape 80"/>
          <p:cNvSpPr>
            <a:spLocks noChangeArrowheads="1"/>
          </p:cNvSpPr>
          <p:nvPr/>
        </p:nvSpPr>
        <p:spPr bwMode="auto">
          <a:xfrm rot="16200000">
            <a:off x="6623050" y="5350500"/>
            <a:ext cx="241300" cy="139700"/>
          </a:xfrm>
          <a:prstGeom prst="triangle">
            <a:avLst>
              <a:gd name="adj" fmla="val 49986"/>
            </a:avLst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93" name="AutoShape 81"/>
          <p:cNvSpPr>
            <a:spLocks noChangeArrowheads="1"/>
          </p:cNvSpPr>
          <p:nvPr/>
        </p:nvSpPr>
        <p:spPr bwMode="auto">
          <a:xfrm rot="5400000" flipH="1">
            <a:off x="6470650" y="5350500"/>
            <a:ext cx="241300" cy="139700"/>
          </a:xfrm>
          <a:prstGeom prst="triangle">
            <a:avLst>
              <a:gd name="adj" fmla="val 49986"/>
            </a:avLst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95" name="Rectangle 83"/>
          <p:cNvSpPr>
            <a:spLocks noChangeArrowheads="1"/>
          </p:cNvSpPr>
          <p:nvPr/>
        </p:nvSpPr>
        <p:spPr bwMode="auto">
          <a:xfrm>
            <a:off x="6554788" y="4963151"/>
            <a:ext cx="227012" cy="231775"/>
          </a:xfrm>
          <a:prstGeom prst="rect">
            <a:avLst/>
          </a:prstGeom>
          <a:solidFill>
            <a:srgbClr val="DADADA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96" name="Oval 84"/>
          <p:cNvSpPr>
            <a:spLocks noChangeArrowheads="1"/>
          </p:cNvSpPr>
          <p:nvPr/>
        </p:nvSpPr>
        <p:spPr bwMode="auto">
          <a:xfrm>
            <a:off x="7092950" y="4952039"/>
            <a:ext cx="266700" cy="268287"/>
          </a:xfrm>
          <a:prstGeom prst="ellipse">
            <a:avLst/>
          </a:prstGeom>
          <a:solidFill>
            <a:srgbClr val="E3BE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97" name="Rectangle 85"/>
          <p:cNvSpPr>
            <a:spLocks noChangeArrowheads="1"/>
          </p:cNvSpPr>
          <p:nvPr/>
        </p:nvSpPr>
        <p:spPr bwMode="auto">
          <a:xfrm>
            <a:off x="6948488" y="4939339"/>
            <a:ext cx="558800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latin typeface="Arial" charset="0"/>
              </a:rPr>
              <a:t>T</a:t>
            </a:r>
          </a:p>
        </p:txBody>
      </p:sp>
      <p:sp>
        <p:nvSpPr>
          <p:cNvPr id="13398" name="Oval 86"/>
          <p:cNvSpPr>
            <a:spLocks noChangeArrowheads="1"/>
          </p:cNvSpPr>
          <p:nvPr/>
        </p:nvSpPr>
        <p:spPr bwMode="auto">
          <a:xfrm>
            <a:off x="6792914" y="5825164"/>
            <a:ext cx="314325" cy="319087"/>
          </a:xfrm>
          <a:prstGeom prst="ellipse">
            <a:avLst/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99" name="Rectangle 87"/>
          <p:cNvSpPr>
            <a:spLocks noChangeArrowheads="1"/>
          </p:cNvSpPr>
          <p:nvPr/>
        </p:nvSpPr>
        <p:spPr bwMode="auto">
          <a:xfrm>
            <a:off x="6678613" y="5818814"/>
            <a:ext cx="558800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latin typeface="Arial" charset="0"/>
              </a:rPr>
              <a:t>dP</a:t>
            </a:r>
          </a:p>
        </p:txBody>
      </p:sp>
      <p:sp>
        <p:nvSpPr>
          <p:cNvPr id="13400" name="Rectangle 88"/>
          <p:cNvSpPr>
            <a:spLocks noChangeArrowheads="1"/>
          </p:cNvSpPr>
          <p:nvPr/>
        </p:nvSpPr>
        <p:spPr bwMode="auto">
          <a:xfrm>
            <a:off x="6902450" y="2613651"/>
            <a:ext cx="1238250" cy="1412875"/>
          </a:xfrm>
          <a:prstGeom prst="rect">
            <a:avLst/>
          </a:prstGeom>
          <a:solidFill>
            <a:srgbClr val="66FF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401" name="Rectangle 89"/>
          <p:cNvSpPr>
            <a:spLocks noChangeArrowheads="1"/>
          </p:cNvSpPr>
          <p:nvPr/>
        </p:nvSpPr>
        <p:spPr bwMode="auto">
          <a:xfrm>
            <a:off x="7253289" y="2950201"/>
            <a:ext cx="528637" cy="307975"/>
          </a:xfrm>
          <a:prstGeom prst="rect">
            <a:avLst/>
          </a:prstGeom>
          <a:solidFill>
            <a:srgbClr val="00AE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402" name="Rectangle 90"/>
          <p:cNvSpPr>
            <a:spLocks noChangeArrowheads="1"/>
          </p:cNvSpPr>
          <p:nvPr/>
        </p:nvSpPr>
        <p:spPr bwMode="auto">
          <a:xfrm>
            <a:off x="7378701" y="2723188"/>
            <a:ext cx="282575" cy="18256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403" name="Oval 91"/>
          <p:cNvSpPr>
            <a:spLocks noChangeArrowheads="1"/>
          </p:cNvSpPr>
          <p:nvPr/>
        </p:nvSpPr>
        <p:spPr bwMode="auto">
          <a:xfrm>
            <a:off x="7366000" y="5833100"/>
            <a:ext cx="266700" cy="268288"/>
          </a:xfrm>
          <a:prstGeom prst="ellipse">
            <a:avLst/>
          </a:prstGeom>
          <a:solidFill>
            <a:srgbClr val="E3BE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404" name="Rectangle 92"/>
          <p:cNvSpPr>
            <a:spLocks noChangeArrowheads="1"/>
          </p:cNvSpPr>
          <p:nvPr/>
        </p:nvSpPr>
        <p:spPr bwMode="auto">
          <a:xfrm>
            <a:off x="7221538" y="5820400"/>
            <a:ext cx="558800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latin typeface="Arial" charset="0"/>
              </a:rPr>
              <a:t>T</a:t>
            </a:r>
          </a:p>
        </p:txBody>
      </p:sp>
      <p:sp>
        <p:nvSpPr>
          <p:cNvPr id="13405" name="Oval 93"/>
          <p:cNvSpPr>
            <a:spLocks noChangeArrowheads="1"/>
          </p:cNvSpPr>
          <p:nvPr/>
        </p:nvSpPr>
        <p:spPr bwMode="auto">
          <a:xfrm>
            <a:off x="7670800" y="5833100"/>
            <a:ext cx="266700" cy="268288"/>
          </a:xfrm>
          <a:prstGeom prst="ellipse">
            <a:avLst/>
          </a:prstGeom>
          <a:solidFill>
            <a:srgbClr val="E3BE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406" name="Rectangle 94"/>
          <p:cNvSpPr>
            <a:spLocks noChangeArrowheads="1"/>
          </p:cNvSpPr>
          <p:nvPr/>
        </p:nvSpPr>
        <p:spPr bwMode="auto">
          <a:xfrm>
            <a:off x="7526338" y="5820400"/>
            <a:ext cx="558800" cy="217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latin typeface="Arial" charset="0"/>
              </a:rPr>
              <a:t>T</a:t>
            </a:r>
          </a:p>
        </p:txBody>
      </p:sp>
      <p:sp>
        <p:nvSpPr>
          <p:cNvPr id="13407" name="Rectangle 95"/>
          <p:cNvSpPr>
            <a:spLocks noChangeArrowheads="1"/>
          </p:cNvSpPr>
          <p:nvPr/>
        </p:nvSpPr>
        <p:spPr bwMode="auto">
          <a:xfrm rot="16200000">
            <a:off x="6130132" y="4398795"/>
            <a:ext cx="12763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/>
            <a:r>
              <a:rPr lang="en-US" sz="1200" b="1">
                <a:latin typeface="Arial" charset="0"/>
              </a:rPr>
              <a:t>ON/OFF</a:t>
            </a:r>
          </a:p>
        </p:txBody>
      </p:sp>
      <p:sp>
        <p:nvSpPr>
          <p:cNvPr id="13408" name="Rectangle 96"/>
          <p:cNvSpPr>
            <a:spLocks noChangeArrowheads="1"/>
          </p:cNvSpPr>
          <p:nvPr/>
        </p:nvSpPr>
        <p:spPr bwMode="auto">
          <a:xfrm rot="16200000">
            <a:off x="6471444" y="4398794"/>
            <a:ext cx="12763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/>
            <a:r>
              <a:rPr lang="en-US" sz="1200" b="1">
                <a:latin typeface="Arial" charset="0"/>
              </a:rPr>
              <a:t>4-20 mA</a:t>
            </a:r>
          </a:p>
        </p:txBody>
      </p:sp>
      <p:sp>
        <p:nvSpPr>
          <p:cNvPr id="13409" name="Rectangle 97"/>
          <p:cNvSpPr>
            <a:spLocks noChangeArrowheads="1"/>
          </p:cNvSpPr>
          <p:nvPr/>
        </p:nvSpPr>
        <p:spPr bwMode="auto">
          <a:xfrm rot="16200000">
            <a:off x="6736557" y="4398795"/>
            <a:ext cx="12763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/>
            <a:r>
              <a:rPr lang="en-US" sz="1200" b="1">
                <a:latin typeface="Arial" charset="0"/>
              </a:rPr>
              <a:t>4-20 mA</a:t>
            </a:r>
          </a:p>
        </p:txBody>
      </p:sp>
      <p:sp>
        <p:nvSpPr>
          <p:cNvPr id="13410" name="Rectangle 98"/>
          <p:cNvSpPr>
            <a:spLocks noChangeArrowheads="1"/>
          </p:cNvSpPr>
          <p:nvPr/>
        </p:nvSpPr>
        <p:spPr bwMode="auto">
          <a:xfrm rot="16200000">
            <a:off x="7009607" y="4398795"/>
            <a:ext cx="12763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/>
            <a:r>
              <a:rPr lang="en-US" sz="1200" b="1">
                <a:latin typeface="Arial" charset="0"/>
              </a:rPr>
              <a:t>4-20 mA</a:t>
            </a:r>
          </a:p>
        </p:txBody>
      </p:sp>
      <p:sp>
        <p:nvSpPr>
          <p:cNvPr id="13411" name="Rectangle 99"/>
          <p:cNvSpPr>
            <a:spLocks noChangeArrowheads="1"/>
          </p:cNvSpPr>
          <p:nvPr/>
        </p:nvSpPr>
        <p:spPr bwMode="auto">
          <a:xfrm>
            <a:off x="8108950" y="3123239"/>
            <a:ext cx="15938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/>
            <a:r>
              <a:rPr lang="en-US" sz="1200" b="1">
                <a:latin typeface="Arial" charset="0"/>
              </a:rPr>
              <a:t>Control</a:t>
            </a:r>
          </a:p>
          <a:p>
            <a:pPr marL="342900" indent="-342900"/>
            <a:r>
              <a:rPr lang="en-US" sz="1200" b="1">
                <a:latin typeface="Arial" charset="0"/>
              </a:rPr>
              <a:t>Panel</a:t>
            </a:r>
          </a:p>
        </p:txBody>
      </p:sp>
      <p:sp>
        <p:nvSpPr>
          <p:cNvPr id="13428" name="Rectangle 116"/>
          <p:cNvSpPr>
            <a:spLocks noChangeArrowheads="1"/>
          </p:cNvSpPr>
          <p:nvPr/>
        </p:nvSpPr>
        <p:spPr bwMode="auto">
          <a:xfrm>
            <a:off x="5162550" y="2013575"/>
            <a:ext cx="15938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/>
            <a:r>
              <a:rPr lang="en-US" sz="1600" b="1" dirty="0">
                <a:latin typeface="Arial" charset="0"/>
              </a:rPr>
              <a:t>UNI</a:t>
            </a: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960" y="1274470"/>
            <a:ext cx="504056" cy="165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Title 1">
            <a:extLst>
              <a:ext uri="{FF2B5EF4-FFF2-40B4-BE49-F238E27FC236}">
                <a16:creationId xmlns:a16="http://schemas.microsoft.com/office/drawing/2014/main" id="{D0389341-802E-45D1-AEA6-28C4E460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13" y="123825"/>
            <a:ext cx="11142663" cy="952500"/>
          </a:xfrm>
        </p:spPr>
        <p:txBody>
          <a:bodyPr>
            <a:noAutofit/>
          </a:bodyPr>
          <a:lstStyle/>
          <a:p>
            <a:r>
              <a:rPr lang="en-US" altLang="en-US" dirty="0"/>
              <a:t>Compressors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26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451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557" y="1124744"/>
            <a:ext cx="5164635" cy="557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884" y="1124745"/>
            <a:ext cx="5996140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B80F7F3-16CE-4C62-B744-29A1588D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13" y="123825"/>
            <a:ext cx="11142663" cy="952500"/>
          </a:xfrm>
        </p:spPr>
        <p:txBody>
          <a:bodyPr>
            <a:noAutofit/>
          </a:bodyPr>
          <a:lstStyle/>
          <a:p>
            <a:r>
              <a:rPr lang="en-US" altLang="en-US" dirty="0"/>
              <a:t>Compressors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585" y="1268760"/>
            <a:ext cx="38240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056" y="1268760"/>
            <a:ext cx="32906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1705" y="4365105"/>
            <a:ext cx="54768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417002"/>
              </p:ext>
            </p:extLst>
          </p:nvPr>
        </p:nvGraphicFramePr>
        <p:xfrm>
          <a:off x="9272589" y="4830764"/>
          <a:ext cx="8604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1" name="Packager Shell Object" showAsIcon="1" r:id="rId6" imgW="1102320" imgH="394920" progId="Package">
                  <p:embed/>
                </p:oleObj>
              </mc:Choice>
              <mc:Fallback>
                <p:oleObj name="Packager Shell Object" showAsIcon="1" r:id="rId6" imgW="1102320" imgH="394920" progId="Package">
                  <p:embed/>
                  <p:pic>
                    <p:nvPicPr>
                      <p:cNvPr id="3184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2589" y="4830764"/>
                        <a:ext cx="86042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59E3850A-4B29-4288-9AD3-04094759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13" y="123825"/>
            <a:ext cx="11142663" cy="952500"/>
          </a:xfrm>
        </p:spPr>
        <p:txBody>
          <a:bodyPr>
            <a:noAutofit/>
          </a:bodyPr>
          <a:lstStyle/>
          <a:p>
            <a:r>
              <a:rPr lang="en-US" altLang="en-US" dirty="0"/>
              <a:t>AHU Case Study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52F4EEDB-88AE-413D-9895-55500A39C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13" y="123825"/>
            <a:ext cx="11142663" cy="952500"/>
          </a:xfrm>
        </p:spPr>
        <p:txBody>
          <a:bodyPr>
            <a:noAutofit/>
          </a:bodyPr>
          <a:lstStyle/>
          <a:p>
            <a:r>
              <a:rPr lang="en-US" sz="3200" dirty="0"/>
              <a:t>Why is VFDs in a Building?</a:t>
            </a: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6700ECE4-0171-47C9-904F-B040AF209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59" y="1276000"/>
            <a:ext cx="1137181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l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42900" algn="l" rtl="0" eaLnBrk="0" fontAlgn="base" hangingPunct="0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342900" algn="l" rtl="0" eaLnBrk="0" fontAlgn="base" hangingPunct="0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Ö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342900" algn="l" rtl="0" eaLnBrk="0" fontAlgn="base" hangingPunct="0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59000"/>
              <a:buFont typeface="Wingdings" panose="05000000000000000000" pitchFamily="2" charset="2"/>
              <a:buChar char="è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342900" algn="l" rtl="0" eaLnBrk="0" fontAlgn="base" hangingPunct="0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Energy savings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Automation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endParaRPr lang="en-US" altLang="en-US" sz="2800" dirty="0">
              <a:solidFill>
                <a:srgbClr val="00B050"/>
              </a:solidFill>
              <a:latin typeface="Century Gothic"/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System/Simple/Sound-Control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sz="2800" dirty="0">
                <a:solidFill>
                  <a:srgbClr val="00B050"/>
                </a:solidFill>
                <a:latin typeface="Century Gothic"/>
              </a:rPr>
              <a:t>Easy maintenance &amp; retrofit</a:t>
            </a:r>
          </a:p>
          <a:p>
            <a:pPr lvl="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rgbClr val="00B050"/>
                </a:solidFill>
                <a:latin typeface="Century Gothic"/>
              </a:rPr>
              <a:t>Bypass capability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59634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568" y="1340768"/>
            <a:ext cx="37444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4032" y="1268761"/>
            <a:ext cx="345638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3552" y="4149080"/>
            <a:ext cx="77768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38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432999"/>
              </p:ext>
            </p:extLst>
          </p:nvPr>
        </p:nvGraphicFramePr>
        <p:xfrm>
          <a:off x="6080125" y="5922963"/>
          <a:ext cx="10922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60" name="Packager Shell Object" showAsIcon="1" r:id="rId7" imgW="1423440" imgH="394920" progId="Package">
                  <p:embed/>
                </p:oleObj>
              </mc:Choice>
              <mc:Fallback>
                <p:oleObj name="Packager Shell Object" showAsIcon="1" r:id="rId7" imgW="1423440" imgH="394920" progId="Package">
                  <p:embed/>
                  <p:pic>
                    <p:nvPicPr>
                      <p:cNvPr id="33382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5" y="5922963"/>
                        <a:ext cx="10922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D4269766-EC45-4261-BBF4-B2354059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13" y="123825"/>
            <a:ext cx="11142663" cy="952500"/>
          </a:xfrm>
        </p:spPr>
        <p:txBody>
          <a:bodyPr>
            <a:noAutofit/>
          </a:bodyPr>
          <a:lstStyle/>
          <a:p>
            <a:r>
              <a:rPr lang="en-US" altLang="en-US" dirty="0"/>
              <a:t>Refrigeration Compressor with PM Motors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EC1185D-7299-4618-97C2-E9CAA138C0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600"/>
              <a:t>Energy saving Proposal for PUMP’s and AHU’s.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7E4BB25-F14F-4675-BCC8-6B0ECB247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685800"/>
            <a:ext cx="7848600" cy="1143000"/>
          </a:xfrm>
        </p:spPr>
        <p:txBody>
          <a:bodyPr/>
          <a:lstStyle/>
          <a:p>
            <a:r>
              <a:rPr lang="en-US" altLang="en-US"/>
              <a:t>Advantages of VFD’s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B8F2099-79CD-4A98-80FC-5AF3F61009A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81200"/>
            <a:ext cx="3962400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b="1"/>
              <a:t> </a:t>
            </a:r>
            <a:endParaRPr lang="en-US" altLang="en-US" sz="4400" b="1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40BB3175-6E00-438E-B2FC-9B6E34F6F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617788"/>
            <a:ext cx="8534400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1600" b="1"/>
              <a:t>• VFDs provide the most energy efficient means of capacity control.</a:t>
            </a:r>
          </a:p>
          <a:p>
            <a:endParaRPr lang="en-US" altLang="en-US" sz="1600"/>
          </a:p>
          <a:p>
            <a:r>
              <a:rPr lang="en-US" altLang="en-US" sz="1600" b="1"/>
              <a:t>• VFDs have the lowest starting current of any starter type.</a:t>
            </a:r>
            <a:endParaRPr lang="en-US" altLang="en-US" sz="1600"/>
          </a:p>
          <a:p>
            <a:endParaRPr lang="en-US" altLang="en-US" sz="1600" b="1"/>
          </a:p>
          <a:p>
            <a:r>
              <a:rPr lang="en-US" altLang="en-US" sz="1600" b="1"/>
              <a:t>• VFDs reduce thermal and mechanical stresses on motors and belts.</a:t>
            </a:r>
            <a:endParaRPr lang="en-US" altLang="en-US" sz="1600"/>
          </a:p>
          <a:p>
            <a:endParaRPr lang="en-US" altLang="en-US" sz="1600" b="1"/>
          </a:p>
          <a:p>
            <a:r>
              <a:rPr lang="en-US" altLang="en-US" sz="1600" b="1"/>
              <a:t>• VFD installation is as simple as connecting the power supply to the VFD.</a:t>
            </a:r>
            <a:endParaRPr lang="en-US" altLang="en-US" sz="1600"/>
          </a:p>
          <a:p>
            <a:endParaRPr lang="en-US" altLang="en-US" sz="1600" b="1"/>
          </a:p>
          <a:p>
            <a:r>
              <a:rPr lang="en-US" altLang="en-US" sz="1600" b="1"/>
              <a:t>• VFDs provide high power factor, eliminating the need for external power factor correction capacitors.</a:t>
            </a:r>
            <a:endParaRPr lang="en-US" altLang="en-US" sz="1600"/>
          </a:p>
          <a:p>
            <a:endParaRPr lang="en-US" altLang="en-US" sz="1600" b="1"/>
          </a:p>
          <a:p>
            <a:r>
              <a:rPr lang="en-US" altLang="en-US" sz="1600" b="1"/>
              <a:t>• VFDs provide lower KVA, helping alleviate voltage sags and power outages.</a:t>
            </a:r>
            <a:endParaRPr lang="en-US" altLang="en-US" sz="1600"/>
          </a:p>
          <a:p>
            <a:endParaRPr lang="en-US" altLang="en-US" sz="1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8699587D-8021-4234-9D3B-A1F3616D5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Total Power Consumption</a:t>
            </a:r>
          </a:p>
        </p:txBody>
      </p:sp>
      <p:graphicFrame>
        <p:nvGraphicFramePr>
          <p:cNvPr id="54639" name="Group 367">
            <a:extLst>
              <a:ext uri="{FF2B5EF4-FFF2-40B4-BE49-F238E27FC236}">
                <a16:creationId xmlns:a16="http://schemas.microsoft.com/office/drawing/2014/main" id="{68222B68-FF34-4139-93C3-B008401D0F48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981200" y="2057400"/>
          <a:ext cx="7924800" cy="4267202"/>
        </p:xfrm>
        <a:graphic>
          <a:graphicData uri="http://schemas.openxmlformats.org/drawingml/2006/table">
            <a:tbl>
              <a:tblPr/>
              <a:tblGrid>
                <a:gridCol w="5429250">
                  <a:extLst>
                    <a:ext uri="{9D8B030D-6E8A-4147-A177-3AD203B41FA5}">
                      <a16:colId xmlns:a16="http://schemas.microsoft.com/office/drawing/2014/main" val="1937647062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3226458457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150383161"/>
                    </a:ext>
                  </a:extLst>
                </a:gridCol>
              </a:tblGrid>
              <a:tr h="965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Rated Motor Rating in kW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187                       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Kw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275417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Motor/Pump Rating in KW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KW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425911"/>
                  </a:ext>
                </a:extLst>
              </a:tr>
              <a:tr h="550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Usages ( hrs/day 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5764187"/>
                  </a:ext>
                </a:extLst>
              </a:tr>
              <a:tr h="550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Consumption ( Units/Month 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96000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28274"/>
                  </a:ext>
                </a:extLst>
              </a:tr>
              <a:tr h="550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Rate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592571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Bill / Month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432000/-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102455"/>
                  </a:ext>
                </a:extLst>
              </a:tr>
              <a:tr h="550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Bill P. A.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5184000/-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2507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A780D339-E5B8-4421-8057-0DC5520AC8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 Saving by putting VFD</a:t>
            </a:r>
          </a:p>
        </p:txBody>
      </p:sp>
      <p:graphicFrame>
        <p:nvGraphicFramePr>
          <p:cNvPr id="57789" name="Group 445">
            <a:extLst>
              <a:ext uri="{FF2B5EF4-FFF2-40B4-BE49-F238E27FC236}">
                <a16:creationId xmlns:a16="http://schemas.microsoft.com/office/drawing/2014/main" id="{6EAB0B33-4BC6-4969-B493-4B7280349EA0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981200" y="1981200"/>
          <a:ext cx="8229600" cy="4571048"/>
        </p:xfrm>
        <a:graphic>
          <a:graphicData uri="http://schemas.openxmlformats.org/drawingml/2006/table">
            <a:tbl>
              <a:tblPr/>
              <a:tblGrid>
                <a:gridCol w="5562600">
                  <a:extLst>
                    <a:ext uri="{9D8B030D-6E8A-4147-A177-3AD203B41FA5}">
                      <a16:colId xmlns:a16="http://schemas.microsoft.com/office/drawing/2014/main" val="3439351688"/>
                    </a:ext>
                  </a:extLst>
                </a:gridCol>
                <a:gridCol w="1538288">
                  <a:extLst>
                    <a:ext uri="{9D8B030D-6E8A-4147-A177-3AD203B41FA5}">
                      <a16:colId xmlns:a16="http://schemas.microsoft.com/office/drawing/2014/main" val="2776177856"/>
                    </a:ext>
                  </a:extLst>
                </a:gridCol>
                <a:gridCol w="1128712">
                  <a:extLst>
                    <a:ext uri="{9D8B030D-6E8A-4147-A177-3AD203B41FA5}">
                      <a16:colId xmlns:a16="http://schemas.microsoft.com/office/drawing/2014/main" val="1181397217"/>
                    </a:ext>
                  </a:extLst>
                </a:gridCol>
              </a:tblGrid>
              <a:tr h="547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Rated Motor rating in Kw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187                       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in KW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379114"/>
                  </a:ext>
                </a:extLst>
              </a:tr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Motor/Pump Rating in KW (Eff.=85%)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KW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59831"/>
                  </a:ext>
                </a:extLst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Usages ( hrs/day 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826926"/>
                  </a:ext>
                </a:extLst>
              </a:tr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Consumption ( Units/Month 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96000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753300"/>
                  </a:ext>
                </a:extLst>
              </a:tr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Rate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633438"/>
                  </a:ext>
                </a:extLst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Bill / Month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432000/-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716604"/>
                  </a:ext>
                </a:extLst>
              </a:tr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Bill P. A.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5184000/-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705460"/>
                  </a:ext>
                </a:extLst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 reduction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106902"/>
                  </a:ext>
                </a:extLst>
              </a:tr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Saving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569137"/>
                  </a:ext>
                </a:extLst>
              </a:tr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Saving P.A.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1399680/-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34747"/>
                  </a:ext>
                </a:extLst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VFD Price Offered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1375000/-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342042"/>
                  </a:ext>
                </a:extLst>
              </a:tr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Tentative pay back period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Months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3795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6979608E-5289-4D94-9E42-2731015E7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Tentative Payback Period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2FBBBB7D-661D-4C8C-9103-C96058B75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Savings/Annum by putting VFD’s=	Rs 13,99,680/-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  <a:p>
            <a:r>
              <a:rPr lang="en-US" altLang="en-US" sz="2400"/>
              <a:t>Investment for putting VFD’s =		Rs 13,75,000/-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  <a:p>
            <a:r>
              <a:rPr lang="en-US" altLang="en-US" sz="2400"/>
              <a:t>Pay Back Period for VFD’s =   		11 Months.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>
            <a:extLst>
              <a:ext uri="{FF2B5EF4-FFF2-40B4-BE49-F238E27FC236}">
                <a16:creationId xmlns:a16="http://schemas.microsoft.com/office/drawing/2014/main" id="{D9A7CA44-B440-47DC-AB9C-809095C92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667000"/>
            <a:ext cx="8229600" cy="1371600"/>
          </a:xfrm>
        </p:spPr>
        <p:txBody>
          <a:bodyPr/>
          <a:lstStyle/>
          <a:p>
            <a:r>
              <a:rPr lang="en-US" altLang="en-US"/>
              <a:t>Total Savings 14 Lakh/Annum</a:t>
            </a:r>
            <a:endParaRPr lang="en-GB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3C309C1F-61F0-4335-9963-D709BADB084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14467" r="3134"/>
          <a:stretch>
            <a:fillRect/>
          </a:stretch>
        </p:blipFill>
        <p:spPr bwMode="auto">
          <a:xfrm>
            <a:off x="1" y="1076324"/>
            <a:ext cx="12192000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4AEFAF-EE86-4FFC-8EEA-6F915FFC5ADF}"/>
              </a:ext>
            </a:extLst>
          </p:cNvPr>
          <p:cNvSpPr/>
          <p:nvPr/>
        </p:nvSpPr>
        <p:spPr bwMode="auto">
          <a:xfrm>
            <a:off x="9676015" y="1076325"/>
            <a:ext cx="2515985" cy="952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squar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BB99B1-B12F-45EB-B8D0-79033E08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13" y="123825"/>
            <a:ext cx="11142663" cy="952500"/>
          </a:xfrm>
        </p:spPr>
        <p:txBody>
          <a:bodyPr>
            <a:noAutofit/>
          </a:bodyPr>
          <a:lstStyle/>
          <a:p>
            <a:r>
              <a:rPr lang="en-US" sz="3200" dirty="0"/>
              <a:t>Building Loads</a:t>
            </a:r>
          </a:p>
        </p:txBody>
      </p:sp>
    </p:spTree>
    <p:extLst>
      <p:ext uri="{BB962C8B-B14F-4D97-AF65-F5344CB8AC3E}">
        <p14:creationId xmlns:p14="http://schemas.microsoft.com/office/powerpoint/2010/main" val="249815441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DB8EC264-5998-4421-8613-3C492C3ECD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766886"/>
              </p:ext>
            </p:extLst>
          </p:nvPr>
        </p:nvGraphicFramePr>
        <p:xfrm>
          <a:off x="27707" y="1173486"/>
          <a:ext cx="73628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2" name="Chart" r:id="rId4" imgW="7362808" imgH="4114800" progId="MSGraph.Chart.8">
                  <p:embed followColorScheme="full"/>
                </p:oleObj>
              </mc:Choice>
              <mc:Fallback>
                <p:oleObj name="Chart" r:id="rId4" imgW="7362808" imgH="4114800" progId="MSGraph.Chart.8">
                  <p:embed followColorScheme="full"/>
                  <p:pic>
                    <p:nvPicPr>
                      <p:cNvPr id="4100" name="Object 4">
                        <a:extLst>
                          <a:ext uri="{FF2B5EF4-FFF2-40B4-BE49-F238E27FC236}">
                            <a16:creationId xmlns:a16="http://schemas.microsoft.com/office/drawing/2014/main" id="{6FE76201-08D3-436C-9720-DC67534781C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7" y="1173486"/>
                        <a:ext cx="736282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D2A4AE9-11C5-4579-9703-5979ABF6A523}"/>
              </a:ext>
            </a:extLst>
          </p:cNvPr>
          <p:cNvGrpSpPr/>
          <p:nvPr/>
        </p:nvGrpSpPr>
        <p:grpSpPr>
          <a:xfrm>
            <a:off x="180106" y="1325887"/>
            <a:ext cx="5616184" cy="3738907"/>
            <a:chOff x="1676400" y="2057401"/>
            <a:chExt cx="5616184" cy="3738907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355A48A8-66F2-49B0-A156-E85B35798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2057401"/>
              <a:ext cx="1527662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Kitchens </a:t>
              </a:r>
              <a:r>
                <a:rPr lang="en-US" altLang="en-US" sz="2400" b="1" i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749723DF-411A-4ECB-972E-52AAF1ED2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438401"/>
              <a:ext cx="1272784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Others </a:t>
              </a:r>
              <a:r>
                <a:rPr lang="en-US" altLang="en-US" sz="2400" b="1" i="1">
                  <a:solidFill>
                    <a:srgbClr val="66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ED6DB9AB-BA4C-45CF-9A6E-CD6B05253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2057401"/>
              <a:ext cx="997068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Lifts </a:t>
              </a:r>
              <a:r>
                <a:rPr lang="en-US" altLang="en-US" sz="2400" b="1" i="1" dirty="0">
                  <a:solidFill>
                    <a:srgbClr val="FF66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58DB292C-4DB2-4A05-8A15-6D01AAAA1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276601"/>
              <a:ext cx="1712456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Hot Water </a:t>
              </a:r>
              <a:r>
                <a:rPr lang="en-US" altLang="en-US" sz="2400" b="1" i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65D88889-879D-48DC-BA82-8A969C70C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1" y="2438401"/>
              <a:ext cx="1510029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Lighting </a:t>
              </a:r>
              <a:r>
                <a:rPr lang="en-US" altLang="en-US" sz="2400" b="1" i="1">
                  <a:solidFill>
                    <a:srgbClr val="FF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1B7A08F9-1E40-4EF1-B6CD-BC520DC5E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5334001"/>
              <a:ext cx="3472104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Air Conditioning </a:t>
              </a:r>
              <a:r>
                <a:rPr lang="en-US" altLang="en-US" sz="2400" b="1" i="1">
                  <a:solidFill>
                    <a:srgbClr val="66FF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60%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FE4874AE-DDBA-4278-9D73-AB47D19E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13" y="123825"/>
            <a:ext cx="11142663" cy="952500"/>
          </a:xfrm>
        </p:spPr>
        <p:txBody>
          <a:bodyPr>
            <a:noAutofit/>
          </a:bodyPr>
          <a:lstStyle/>
          <a:p>
            <a:r>
              <a:rPr lang="en-US" sz="3200" dirty="0"/>
              <a:t>Building Energy Analysis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901F0-8C03-4290-A9D1-9687CF956556}"/>
              </a:ext>
            </a:extLst>
          </p:cNvPr>
          <p:cNvSpPr/>
          <p:nvPr/>
        </p:nvSpPr>
        <p:spPr>
          <a:xfrm>
            <a:off x="6029348" y="1398374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>
                <a:solidFill>
                  <a:srgbClr val="009F3B"/>
                </a:solidFill>
              </a:rPr>
              <a:t>HVAC Load is typically 60% on commercial Installations.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endParaRPr lang="en-US" altLang="en-US" sz="1600" dirty="0">
              <a:solidFill>
                <a:srgbClr val="009F3B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>
                <a:solidFill>
                  <a:srgbClr val="009F3B"/>
                </a:solidFill>
              </a:rPr>
              <a:t>50% of motors installed on fans and pumps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endParaRPr lang="en-US" altLang="en-US" sz="1600" dirty="0">
              <a:solidFill>
                <a:srgbClr val="009F3B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>
                <a:solidFill>
                  <a:srgbClr val="009F3B"/>
                </a:solidFill>
              </a:rPr>
              <a:t>Majority of motors on fans / pumps are oversized.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endParaRPr lang="en-US" altLang="en-US" sz="1600" dirty="0">
              <a:solidFill>
                <a:srgbClr val="009F3B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>
                <a:solidFill>
                  <a:srgbClr val="009F3B"/>
                </a:solidFill>
              </a:rPr>
              <a:t>80% speed = 50% energy.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endParaRPr lang="en-US" altLang="en-US" sz="1600" dirty="0">
              <a:solidFill>
                <a:srgbClr val="009F3B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en-GB" altLang="en-US" sz="1600" dirty="0">
                <a:solidFill>
                  <a:srgbClr val="009F3B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VFDs integrated into the IOT &amp; BMS can do so often at the lowest initial cost for the system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endParaRPr lang="en-GB" altLang="en-US" sz="1600" dirty="0">
              <a:solidFill>
                <a:srgbClr val="009F3B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en-GB" altLang="en-US" sz="1600" dirty="0">
                <a:solidFill>
                  <a:srgbClr val="009F3B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Variable Speed Drives (VSDs) can help reduce these costs and improve comfort levels for occupants.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endParaRPr lang="en-US" altLang="en-US" sz="1600" dirty="0">
              <a:solidFill>
                <a:srgbClr val="009F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160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F251D4F4-5B7F-462C-BE54-2D0666768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76253"/>
            <a:ext cx="12192000" cy="218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l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42900" algn="l" rtl="0" eaLnBrk="0" fontAlgn="base" hangingPunct="0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342900" algn="l" rtl="0" eaLnBrk="0" fontAlgn="base" hangingPunct="0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Ö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342900" algn="l" rtl="0" eaLnBrk="0" fontAlgn="base" hangingPunct="0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59000"/>
              <a:buFont typeface="Wingdings" panose="05000000000000000000" pitchFamily="2" charset="2"/>
              <a:buChar char="è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342900" algn="l" rtl="0" eaLnBrk="0" fontAlgn="base" hangingPunct="0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7500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Why?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HVAC systems are designed for “best performance at the peak load/worst case” situations. Most of the time they have excess capacity.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Controlling flow</a:t>
            </a:r>
          </a:p>
          <a:p>
            <a:pPr marR="0" lvl="1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Saves energy</a:t>
            </a:r>
          </a:p>
          <a:p>
            <a:pPr marR="0" lvl="1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Improves occupant comfort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9AE2E6-3E19-4483-92FF-E519BD52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13" y="123825"/>
            <a:ext cx="11142663" cy="952500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Flow Control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F9FF7C-1575-41AE-941B-4AC1E040B085}"/>
              </a:ext>
            </a:extLst>
          </p:cNvPr>
          <p:cNvSpPr/>
          <p:nvPr/>
        </p:nvSpPr>
        <p:spPr>
          <a:xfrm>
            <a:off x="171795" y="3445803"/>
            <a:ext cx="1063475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defRPr/>
            </a:pPr>
            <a:r>
              <a:rPr lang="en-US" altLang="en-US" sz="2400" dirty="0">
                <a:solidFill>
                  <a:srgbClr val="009F3B"/>
                </a:solidFill>
              </a:rPr>
              <a:t>Methods</a:t>
            </a:r>
            <a:endParaRPr lang="en-US" altLang="en-US" sz="2400" dirty="0">
              <a:solidFill>
                <a:srgbClr val="009F3B"/>
              </a:solidFill>
              <a:latin typeface="Century Gothic"/>
            </a:endParaRPr>
          </a:p>
          <a:p>
            <a:pPr marL="457200" lvl="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altLang="en-US" sz="2400" dirty="0">
                <a:solidFill>
                  <a:srgbClr val="009F3B"/>
                </a:solidFill>
                <a:latin typeface="Century Gothic"/>
              </a:rPr>
              <a:t>Air flow</a:t>
            </a:r>
          </a:p>
          <a:p>
            <a:pPr marL="9144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9F3B"/>
                </a:solidFill>
                <a:latin typeface="Century Gothic"/>
              </a:rPr>
              <a:t>Inlet guide vanes</a:t>
            </a:r>
          </a:p>
          <a:p>
            <a:pPr marL="9144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9F3B"/>
                </a:solidFill>
                <a:latin typeface="Century Gothic"/>
              </a:rPr>
              <a:t>Outlet dampers</a:t>
            </a:r>
          </a:p>
          <a:p>
            <a:pPr marL="9144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9F3B"/>
                </a:solidFill>
                <a:latin typeface="Century Gothic"/>
              </a:rPr>
              <a:t>Variable pitch fan</a:t>
            </a:r>
          </a:p>
          <a:p>
            <a:pPr marL="9144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9F3B"/>
                </a:solidFill>
                <a:latin typeface="Century Gothic"/>
              </a:rPr>
              <a:t>Variable speed</a:t>
            </a:r>
          </a:p>
          <a:p>
            <a:pPr marL="457200" lvl="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altLang="en-US" sz="2400" dirty="0">
                <a:solidFill>
                  <a:srgbClr val="009F3B"/>
                </a:solidFill>
                <a:latin typeface="Century Gothic"/>
              </a:rPr>
              <a:t>Fluid flow</a:t>
            </a:r>
          </a:p>
          <a:p>
            <a:pPr marL="9144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9F3B"/>
                </a:solidFill>
                <a:latin typeface="Century Gothic"/>
              </a:rPr>
              <a:t>Bypass valve (three way)</a:t>
            </a:r>
          </a:p>
          <a:p>
            <a:pPr marL="9144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9F3B"/>
                </a:solidFill>
                <a:latin typeface="Century Gothic"/>
              </a:rPr>
              <a:t>Throttling valve (two way)</a:t>
            </a:r>
          </a:p>
          <a:p>
            <a:pPr marL="9144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9F3B"/>
                </a:solidFill>
                <a:latin typeface="Century Gothic"/>
              </a:rPr>
              <a:t>Variable speed</a:t>
            </a:r>
          </a:p>
        </p:txBody>
      </p:sp>
    </p:spTree>
    <p:extLst>
      <p:ext uri="{BB962C8B-B14F-4D97-AF65-F5344CB8AC3E}">
        <p14:creationId xmlns:p14="http://schemas.microsoft.com/office/powerpoint/2010/main" val="98066990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F9AE2E6-3E19-4483-92FF-E519BD52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13" y="123825"/>
            <a:ext cx="11142663" cy="952500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Drive Applications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0DD88F-735A-48AC-8363-11B89FE87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9753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l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42900" algn="l" rtl="0" eaLnBrk="0" fontAlgn="base" hangingPunct="0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342900" algn="l" rtl="0" eaLnBrk="0" fontAlgn="base" hangingPunct="0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Ö"/>
              <a:defRPr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342900" algn="l" rtl="0" eaLnBrk="0" fontAlgn="base" hangingPunct="0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59000"/>
              <a:buFont typeface="Wingdings" panose="05000000000000000000" pitchFamily="2" charset="2"/>
              <a:buChar char="è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342900" algn="l" rtl="0" eaLnBrk="0" fontAlgn="base" hangingPunct="0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F3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Fans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F3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Pumps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F3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Compressors</a:t>
            </a:r>
          </a:p>
        </p:txBody>
      </p:sp>
    </p:spTree>
    <p:extLst>
      <p:ext uri="{BB962C8B-B14F-4D97-AF65-F5344CB8AC3E}">
        <p14:creationId xmlns:p14="http://schemas.microsoft.com/office/powerpoint/2010/main" val="38968310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524ECB58-846E-4258-AC9A-1D0D5219C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130" y="2133600"/>
            <a:ext cx="1167106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If the speed of the impeller is increased from N</a:t>
            </a:r>
            <a:r>
              <a:rPr lang="en-US" altLang="en-US" sz="2800" baseline="-30000" dirty="0">
                <a:solidFill>
                  <a:srgbClr val="00B05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to N</a:t>
            </a:r>
            <a:r>
              <a:rPr lang="en-US" altLang="en-US" sz="2800" baseline="-30000" dirty="0">
                <a:solidFill>
                  <a:srgbClr val="00B05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rpm, the flow rate will increase from Q</a:t>
            </a:r>
            <a:r>
              <a:rPr lang="en-US" altLang="en-US" sz="2800" baseline="-30000" dirty="0">
                <a:solidFill>
                  <a:srgbClr val="00B05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to Q</a:t>
            </a:r>
            <a:r>
              <a:rPr lang="en-US" altLang="en-US" sz="2800" baseline="-30000" dirty="0">
                <a:solidFill>
                  <a:srgbClr val="00B05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as per the given formula:    </a:t>
            </a:r>
          </a:p>
        </p:txBody>
      </p:sp>
      <p:pic>
        <p:nvPicPr>
          <p:cNvPr id="11268" name="Picture 4" descr="QN">
            <a:extLst>
              <a:ext uri="{FF2B5EF4-FFF2-40B4-BE49-F238E27FC236}">
                <a16:creationId xmlns:a16="http://schemas.microsoft.com/office/drawing/2014/main" id="{3031DC2E-7EEE-4402-8953-0356F417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25938"/>
            <a:ext cx="2971800" cy="215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65D85F-37FE-492B-9FB2-A92E8BE9C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13" y="123825"/>
            <a:ext cx="11142663" cy="952500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Flow vs Speed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72048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>
            <a:extLst>
              <a:ext uri="{FF2B5EF4-FFF2-40B4-BE49-F238E27FC236}">
                <a16:creationId xmlns:a16="http://schemas.microsoft.com/office/drawing/2014/main" id="{C001582C-2027-48E3-817A-64ED634BE54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-954088"/>
            <a:ext cx="9144000" cy="8521701"/>
            <a:chOff x="-2841" y="0"/>
            <a:chExt cx="5760" cy="5368"/>
          </a:xfrm>
        </p:grpSpPr>
        <p:sp>
          <p:nvSpPr>
            <p:cNvPr id="12291" name="Rectangle 3">
              <a:extLst>
                <a:ext uri="{FF2B5EF4-FFF2-40B4-BE49-F238E27FC236}">
                  <a16:creationId xmlns:a16="http://schemas.microsoft.com/office/drawing/2014/main" id="{3D88816C-5856-42DD-95E0-A55BD9FD5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41" y="0"/>
              <a:ext cx="57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en-US" sz="2400">
                <a:solidFill>
                  <a:srgbClr val="40458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292" name="Rectangle 4">
              <a:extLst>
                <a:ext uri="{FF2B5EF4-FFF2-40B4-BE49-F238E27FC236}">
                  <a16:creationId xmlns:a16="http://schemas.microsoft.com/office/drawing/2014/main" id="{19045576-81DE-4F32-AD19-91E4D5E18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58"/>
              <a:ext cx="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40458C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293" name="Rectangle 5">
              <a:extLst>
                <a:ext uri="{FF2B5EF4-FFF2-40B4-BE49-F238E27FC236}">
                  <a16:creationId xmlns:a16="http://schemas.microsoft.com/office/drawing/2014/main" id="{4D055185-C2EC-4F82-B8E1-FE16D1824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080"/>
              <a:ext cx="13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en-US" sz="2400">
                <a:solidFill>
                  <a:srgbClr val="40458C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2295" name="Rectangle 7">
            <a:extLst>
              <a:ext uri="{FF2B5EF4-FFF2-40B4-BE49-F238E27FC236}">
                <a16:creationId xmlns:a16="http://schemas.microsoft.com/office/drawing/2014/main" id="{2ECD28EF-2F2C-4989-B95D-F2E5181AD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09" y="1272161"/>
            <a:ext cx="5486391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Flow:</a:t>
            </a:r>
            <a:endParaRPr lang="en-US" altLang="en-US" sz="280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 / Q2 = N1 / N2</a:t>
            </a:r>
            <a:endParaRPr lang="en-US" altLang="en-US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  100 / Q2 = 1750/3500</a:t>
            </a:r>
            <a:endParaRPr lang="en-US" altLang="en-US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 = 200 GPM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169BB63-C3F8-401E-8F36-892D4A6B0B48}"/>
              </a:ext>
            </a:extLst>
          </p:cNvPr>
          <p:cNvSpPr txBox="1">
            <a:spLocks/>
          </p:cNvSpPr>
          <p:nvPr/>
        </p:nvSpPr>
        <p:spPr>
          <a:xfrm>
            <a:off x="-5512" y="123825"/>
            <a:ext cx="9144000" cy="9525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0" i="0" u="none" cap="none" spc="0">
                <a:ln>
                  <a:noFill/>
                </a:ln>
                <a:solidFill>
                  <a:srgbClr val="009B4A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lvl="1" eaLnBrk="0" hangingPunct="0"/>
            <a:r>
              <a:rPr lang="en-US" altLang="en-US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affinity law, the speed changed:</a:t>
            </a:r>
            <a:endParaRPr lang="en-US" altLang="en-US" sz="2400" b="0" i="0" dirty="0">
              <a:solidFill>
                <a:srgbClr val="00B05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0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2E7EDB9-524C-4F37-959A-615B57709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Head Vs speed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D9A376E-04FB-4244-8954-F73F59773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223" y="122261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The head developed(H) will be proportional to the square of the quantity discharged, so that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6" name="Picture 4" descr="HN">
            <a:extLst>
              <a:ext uri="{FF2B5EF4-FFF2-40B4-BE49-F238E27FC236}">
                <a16:creationId xmlns:a16="http://schemas.microsoft.com/office/drawing/2014/main" id="{8F5C5AFB-F4FC-4E57-828F-59189D3D6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97" y="2377296"/>
            <a:ext cx="3255827" cy="134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0574EFD-E8F2-4DAA-A5F0-ACBF45CEE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256" y="4030288"/>
            <a:ext cx="91440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Head: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H1/H2 = (N1</a:t>
            </a:r>
            <a:r>
              <a:rPr lang="en-US" altLang="en-US" sz="320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/ (N2</a:t>
            </a:r>
            <a:r>
              <a:rPr lang="en-US" altLang="en-US" sz="320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en-US" altLang="en-US" sz="2000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   100 /H2 = 1750 </a:t>
            </a:r>
            <a:r>
              <a:rPr lang="en-US" altLang="en-US" sz="320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/ 3500 </a:t>
            </a:r>
            <a:r>
              <a:rPr lang="en-US" altLang="en-US" sz="320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H2 = 400 Ft</a:t>
            </a:r>
            <a:endParaRPr lang="en-US" altLang="en-US" sz="2000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9571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eme3">
  <a:themeElements>
    <a:clrScheme name="EMERSON">
      <a:dk1>
        <a:srgbClr val="3F4040"/>
      </a:dk1>
      <a:lt1>
        <a:srgbClr val="FFFFFF"/>
      </a:lt1>
      <a:dk2>
        <a:srgbClr val="004B8D"/>
      </a:dk2>
      <a:lt2>
        <a:srgbClr val="959797"/>
      </a:lt2>
      <a:accent1>
        <a:srgbClr val="004B8D"/>
      </a:accent1>
      <a:accent2>
        <a:srgbClr val="62BB46"/>
      </a:accent2>
      <a:accent3>
        <a:srgbClr val="00A4D2"/>
      </a:accent3>
      <a:accent4>
        <a:srgbClr val="FFCF22"/>
      </a:accent4>
      <a:accent5>
        <a:srgbClr val="F79428"/>
      </a:accent5>
      <a:accent6>
        <a:srgbClr val="6E298D"/>
      </a:accent6>
      <a:hlink>
        <a:srgbClr val="00AA7E"/>
      </a:hlink>
      <a:folHlink>
        <a:srgbClr val="D3124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  <a:headEnd/>
          <a:tailEnd/>
        </a:ln>
        <a:effectLst/>
      </a:spPr>
      <a:bodyPr wrap="square" rtlCol="0" anchor="ctr"/>
      <a:lstStyle>
        <a:defPPr algn="ctr" eaLnBrk="0" fontAlgn="base" hangingPunct="0">
          <a:spcBef>
            <a:spcPct val="0"/>
          </a:spcBef>
          <a:spcAft>
            <a:spcPct val="0"/>
          </a:spcAft>
          <a:defRPr dirty="0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wrap="none" rtlCol="0">
        <a:spAutoFit/>
      </a:bodyPr>
      <a:lstStyle>
        <a:defPPr eaLnBrk="0" hangingPunct="0">
          <a:lnSpc>
            <a:spcPct val="105000"/>
          </a:lnSpc>
          <a:defRPr sz="2000"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3" id="{29336967-D491-4353-9827-262AEB72F680}" vid="{D9FC5697-4404-4DC0-B489-0E3EC794D7D2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d1f628b7-dc6e-45dc-9245-e5ecf578f20b" xsi:nil="true"/>
    <Action xmlns="d1f628b7-dc6e-45dc-9245-e5ecf578f20b">Keep</Action>
    <Keywords0 xmlns="d1f628b7-dc6e-45dc-9245-e5ecf578f20b" xsi:nil="true"/>
    <Description_x0020_2 xmlns="d1f628b7-dc6e-45dc-9245-e5ecf578f20b" xsi:nil="true"/>
    <Document_x0020_Type xmlns="d1f628b7-dc6e-45dc-9245-e5ecf578f20b" xsi:nil="true"/>
    <Description0 xmlns="d1f628b7-dc6e-45dc-9245-e5ecf578f20b" xsi:nil="true"/>
    <_dlc_DocId xmlns="bbd4acb0-43d6-4317-ab0b-803dc468f016">V7HW2WYZSAY5-2102554853-16294</_dlc_DocId>
    <_dlc_DocIdUrl xmlns="bbd4acb0-43d6-4317-ab0b-803dc468f016">
      <Url>https://share.ansi.org/_layouts/15/DocIdRedir.aspx?ID=V7HW2WYZSAY5-2102554853-16294</Url>
      <Description>V7HW2WYZSAY5-2102554853-16294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5AA6BE-F7C1-4349-85E4-0CFFBAE60549}"/>
</file>

<file path=customXml/itemProps2.xml><?xml version="1.0" encoding="utf-8"?>
<ds:datastoreItem xmlns:ds="http://schemas.openxmlformats.org/officeDocument/2006/customXml" ds:itemID="{D4A22282-97D4-457E-89E7-8AA6493C9343}"/>
</file>

<file path=customXml/itemProps3.xml><?xml version="1.0" encoding="utf-8"?>
<ds:datastoreItem xmlns:ds="http://schemas.openxmlformats.org/officeDocument/2006/customXml" ds:itemID="{0A5AA6BE-F7C1-4349-85E4-0CFFBAE60549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elements/1.1/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093DD0B-BBDC-493B-BB19-99953EFDEDF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730</Words>
  <Application>Microsoft Office PowerPoint</Application>
  <PresentationFormat>Widescreen</PresentationFormat>
  <Paragraphs>234</Paragraphs>
  <Slides>26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メイリオ</vt:lpstr>
      <vt:lpstr>ＭＳ Ｐゴシック</vt:lpstr>
      <vt:lpstr>Arial</vt:lpstr>
      <vt:lpstr>Calibri</vt:lpstr>
      <vt:lpstr>Century Gothic</vt:lpstr>
      <vt:lpstr>Monotype Sorts</vt:lpstr>
      <vt:lpstr>Tahoma</vt:lpstr>
      <vt:lpstr>Times</vt:lpstr>
      <vt:lpstr>Times New Roman</vt:lpstr>
      <vt:lpstr>Verdana</vt:lpstr>
      <vt:lpstr>Wingdings</vt:lpstr>
      <vt:lpstr>Theme3</vt:lpstr>
      <vt:lpstr>Default Design</vt:lpstr>
      <vt:lpstr>1_デザインの設定</vt:lpstr>
      <vt:lpstr>Chart</vt:lpstr>
      <vt:lpstr>Designer Drawing</vt:lpstr>
      <vt:lpstr>Packager Shell Object</vt:lpstr>
      <vt:lpstr>PowerPoint Presentation</vt:lpstr>
      <vt:lpstr>Why is VFDs in a Building?</vt:lpstr>
      <vt:lpstr>Building Loads</vt:lpstr>
      <vt:lpstr>Building Energy Analysis</vt:lpstr>
      <vt:lpstr>Flow Control</vt:lpstr>
      <vt:lpstr>Drive Applications</vt:lpstr>
      <vt:lpstr>Flow vs Speed</vt:lpstr>
      <vt:lpstr>PowerPoint Presentation</vt:lpstr>
      <vt:lpstr>Head Vs speed</vt:lpstr>
      <vt:lpstr>Power Vs Speed</vt:lpstr>
      <vt:lpstr>Fans</vt:lpstr>
      <vt:lpstr>Fans</vt:lpstr>
      <vt:lpstr>Energy Balance-Pumps</vt:lpstr>
      <vt:lpstr>Pumps</vt:lpstr>
      <vt:lpstr>Pumps</vt:lpstr>
      <vt:lpstr>Compressors</vt:lpstr>
      <vt:lpstr>PowerPoint Presentation</vt:lpstr>
      <vt:lpstr>Compressors</vt:lpstr>
      <vt:lpstr>AHU Case Study</vt:lpstr>
      <vt:lpstr>Refrigeration Compressor with PM Motors</vt:lpstr>
      <vt:lpstr>Energy saving Proposal for PUMP’s and AHU’s.</vt:lpstr>
      <vt:lpstr>Advantages of VFD’s</vt:lpstr>
      <vt:lpstr>Total Power Consumption</vt:lpstr>
      <vt:lpstr>Power Saving by putting VFD</vt:lpstr>
      <vt:lpstr>Tentative Payback Period</vt:lpstr>
      <vt:lpstr>Total Savings 14 Lakh/Annum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11</cp:revision>
  <dcterms:created xsi:type="dcterms:W3CDTF">2017-02-13T09:40:46Z</dcterms:created>
  <dcterms:modified xsi:type="dcterms:W3CDTF">2019-07-15T08:47:00Z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371c150e-6fb7-4171-9d3e-c1edc0371c2a</vt:lpwstr>
  </property>
</Properties>
</file>