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3" r:id="rId1"/>
    <p:sldMasterId id="2147483724" r:id="rId2"/>
    <p:sldMasterId id="2147483725" r:id="rId3"/>
    <p:sldMasterId id="2147483726" r:id="rId4"/>
    <p:sldMasterId id="2147483727" r:id="rId5"/>
    <p:sldMasterId id="2147483728" r:id="rId6"/>
    <p:sldMasterId id="2147483729" r:id="rId7"/>
  </p:sldMasterIdLst>
  <p:notesMasterIdLst>
    <p:notesMasterId r:id="rId20"/>
  </p:notesMasterIdLst>
  <p:sldIdLst>
    <p:sldId id="256" r:id="rId8"/>
    <p:sldId id="261" r:id="rId9"/>
    <p:sldId id="262" r:id="rId10"/>
    <p:sldId id="263" r:id="rId11"/>
    <p:sldId id="264" r:id="rId12"/>
    <p:sldId id="265" r:id="rId13"/>
    <p:sldId id="267" r:id="rId14"/>
    <p:sldId id="257" r:id="rId15"/>
    <p:sldId id="258" r:id="rId16"/>
    <p:sldId id="259" r:id="rId17"/>
    <p:sldId id="260" r:id="rId18"/>
    <p:sldId id="266" r:id="rId1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Light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0"/>
  </p:normalViewPr>
  <p:slideViewPr>
    <p:cSldViewPr snapToGrid="0">
      <p:cViewPr varScale="1">
        <p:scale>
          <a:sx n="162" d="100"/>
          <a:sy n="162" d="100"/>
        </p:scale>
        <p:origin x="2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5.fntdata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ustomXml" Target="../customXml/item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b388e0cc3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5b388e0cc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5d6eafe1ee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g5d6eafe1ee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5d6eafe1ee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advantage of the existing information made available to all stakeholders contextually.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doesnt stop with just the analytics part but it only makes sense to fully benefit when you make it a system of records that people can work with.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g5d6eafe1ee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d3112a789_0_8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g5d3112a789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5d3112a789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g5d3112a78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d3112a789_0_3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g5d3112a789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d3112a789_0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0" name="Google Shape;620;g5d3112a78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5d3112a789_0_4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replacement of infra but a transformation in approach to effectively realise sustainability and almost near profitability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g5d3112a789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5d3112a789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5d3112a789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stack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Platform slide </a:t>
            </a:r>
            <a:br>
              <a:rPr lang="en"/>
            </a:br>
            <a:r>
              <a:rPr lang="en"/>
              <a:t>Asset Sustainability People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do.. In the beginning</a:t>
            </a:r>
            <a:br>
              <a:rPr lang="en"/>
            </a:br>
            <a:r>
              <a:rPr lang="en"/>
              <a:t>About page..Zoho .. US, Dubai, India.. 30m sq.ft .. 350 buildings..Accel Tiger 70 member team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d3112a789_0_3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g5d3112a789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585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d6eafe1e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d6eafe1e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5d6eafe1e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5d6eafe1e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5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2" name="Google Shape;172;p3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1" name="Google Shape;20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5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4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4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4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8" name="Google Shape;268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5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93" name="Google Shape;293;p5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5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95" name="Google Shape;295;p5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11" name="Google Shape;311;p5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12" name="Google Shape;312;p5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5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19" name="Google Shape;319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42" name="Google Shape;342;p5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5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48" name="Google Shape;348;p6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54" name="Google Shape;354;p6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61"/>
          <p:cNvSpPr/>
          <p:nvPr/>
        </p:nvSpPr>
        <p:spPr>
          <a:xfrm>
            <a:off x="0" y="0"/>
            <a:ext cx="9144000" cy="51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61" name="Google Shape;361;p6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Google Shape;362;p6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68" name="Google Shape;368;p6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6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6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6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Google Shape;374;p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77" name="Google Shape;377;p6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Google Shape;382;p6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86" name="Google Shape;386;p6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6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6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p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93" name="Google Shape;393;p6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6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6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6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0" name="Google Shape;400;p68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6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9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6" name="Google Shape;406;p69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Google Shape;408;p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9" name="Google Shape;409;p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 type="tx">
  <p:cSld name="TITLE_AND_BODY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2" name="Google Shape;412;p7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70"/>
          <p:cNvSpPr txBox="1">
            <a:spLocks noGrp="1"/>
          </p:cNvSpPr>
          <p:nvPr>
            <p:ph type="sldNum" idx="12"/>
          </p:nvPr>
        </p:nvSpPr>
        <p:spPr>
          <a:xfrm>
            <a:off x="8317395" y="4803234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7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7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7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7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8" name="Google Shape;428;p7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9" name="Google Shape;429;p7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7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4" name="Google Shape;434;p7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Google Shape;435;p7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Google Shape;436;p7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7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7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Google Shape;442;p7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Google Shape;443;p7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p7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7" name="Google Shape;447;p7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8" name="Google Shape;448;p7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9" name="Google Shape;449;p7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Google Shape;450;p7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7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p7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7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6" name="Google Shape;456;p7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7" name="Google Shape;457;p7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8" name="Google Shape;458;p7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1" name="Google Shape;461;p7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2" name="Google Shape;462;p7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7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6" name="Google Shape;466;p7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7" name="Google Shape;467;p7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8" name="Google Shape;468;p7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9" name="Google Shape;469;p7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2" name="Google Shape;472;p8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3" name="Google Shape;473;p8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4" name="Google Shape;474;p8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5" name="Google Shape;475;p8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Google Shape;476;p8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9" name="Google Shape;479;p8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8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8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8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5" name="Google Shape;485;p8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6" name="Google Shape;486;p8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7" name="Google Shape;487;p8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8" name="Google Shape;488;p8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61" name="Google Shape;261;p4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Google Shape;336;p5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6" name="Google Shape;416;p7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3"/>
          <p:cNvSpPr txBox="1"/>
          <p:nvPr/>
        </p:nvSpPr>
        <p:spPr>
          <a:xfrm>
            <a:off x="910100" y="1433850"/>
            <a:ext cx="69960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C3EC"/>
              </a:buClr>
              <a:buSzPts val="3300"/>
              <a:buFont typeface="Avenir"/>
              <a:buNone/>
            </a:pPr>
            <a:r>
              <a:rPr lang="en" sz="3200">
                <a:solidFill>
                  <a:srgbClr val="43C3EC"/>
                </a:solidFill>
                <a:latin typeface="Roboto"/>
                <a:ea typeface="Roboto"/>
                <a:cs typeface="Roboto"/>
                <a:sym typeface="Roboto"/>
              </a:rPr>
              <a:t>Embedding sustainability in </a:t>
            </a:r>
            <a:endParaRPr sz="3200">
              <a:solidFill>
                <a:srgbClr val="43C3E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C3EC"/>
              </a:buClr>
              <a:buSzPts val="3300"/>
              <a:buFont typeface="Avenir"/>
              <a:buNone/>
            </a:pPr>
            <a:r>
              <a:rPr lang="en" sz="3200">
                <a:solidFill>
                  <a:srgbClr val="43C3EC"/>
                </a:solidFill>
                <a:latin typeface="Roboto"/>
                <a:ea typeface="Roboto"/>
                <a:cs typeface="Roboto"/>
                <a:sym typeface="Roboto"/>
              </a:rPr>
              <a:t>daily operations of buildings</a:t>
            </a:r>
            <a:endParaRPr sz="3200">
              <a:solidFill>
                <a:srgbClr val="43C3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83"/>
          <p:cNvSpPr/>
          <p:nvPr/>
        </p:nvSpPr>
        <p:spPr>
          <a:xfrm>
            <a:off x="986306" y="2895884"/>
            <a:ext cx="436200" cy="34200"/>
          </a:xfrm>
          <a:prstGeom prst="rect">
            <a:avLst/>
          </a:prstGeom>
          <a:solidFill>
            <a:srgbClr val="FC378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299" y="673377"/>
            <a:ext cx="1375775" cy="35342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83"/>
          <p:cNvSpPr/>
          <p:nvPr/>
        </p:nvSpPr>
        <p:spPr>
          <a:xfrm>
            <a:off x="910100" y="3230800"/>
            <a:ext cx="50643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IoT &amp; ML-driven enterprise platform for predictive maintenance, asset performance, and sustainability management across portfolio. 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7" name="Google Shape;497;p83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5410000" y="3413675"/>
            <a:ext cx="3734001" cy="17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6"/>
          <p:cNvSpPr/>
          <p:nvPr/>
        </p:nvSpPr>
        <p:spPr>
          <a:xfrm>
            <a:off x="0" y="0"/>
            <a:ext cx="9144000" cy="890100"/>
          </a:xfrm>
          <a:prstGeom prst="rect">
            <a:avLst/>
          </a:prstGeom>
          <a:solidFill>
            <a:srgbClr val="52398A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4" name="Google Shape;534;p86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10800000">
            <a:off x="1990150" y="3033200"/>
            <a:ext cx="4388250" cy="1852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535" name="Google Shape;535;p86"/>
          <p:cNvSpPr txBox="1"/>
          <p:nvPr/>
        </p:nvSpPr>
        <p:spPr>
          <a:xfrm>
            <a:off x="417946" y="148344"/>
            <a:ext cx="7072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Enabling centralized and evidence-based </a:t>
            </a:r>
            <a:endParaRPr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building operations and sustainability in real-time </a:t>
            </a:r>
            <a:endParaRPr sz="2000" dirty="0">
              <a:solidFill>
                <a:srgbClr val="38B3C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6" name="Google Shape;536;p86"/>
          <p:cNvSpPr/>
          <p:nvPr/>
        </p:nvSpPr>
        <p:spPr>
          <a:xfrm>
            <a:off x="1998775" y="4312225"/>
            <a:ext cx="861600" cy="2220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BAS</a:t>
            </a:r>
            <a:endParaRPr sz="11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7" name="Google Shape;537;p86"/>
          <p:cNvSpPr/>
          <p:nvPr/>
        </p:nvSpPr>
        <p:spPr>
          <a:xfrm>
            <a:off x="2850275" y="3993800"/>
            <a:ext cx="861600" cy="2220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BMS</a:t>
            </a:r>
            <a:endParaRPr sz="11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8" name="Google Shape;538;p86"/>
          <p:cNvSpPr/>
          <p:nvPr/>
        </p:nvSpPr>
        <p:spPr>
          <a:xfrm>
            <a:off x="3710400" y="4312225"/>
            <a:ext cx="861600" cy="2220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BMS</a:t>
            </a:r>
            <a:endParaRPr sz="11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9" name="Google Shape;539;p86"/>
          <p:cNvSpPr/>
          <p:nvPr/>
        </p:nvSpPr>
        <p:spPr>
          <a:xfrm>
            <a:off x="4608850" y="3993800"/>
            <a:ext cx="861600" cy="2220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BAS</a:t>
            </a:r>
            <a:endParaRPr sz="11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0" name="Google Shape;540;p86"/>
          <p:cNvSpPr/>
          <p:nvPr/>
        </p:nvSpPr>
        <p:spPr>
          <a:xfrm>
            <a:off x="5497375" y="4312225"/>
            <a:ext cx="861600" cy="2220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BMS</a:t>
            </a:r>
            <a:endParaRPr sz="11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1" name="Google Shape;541;p86"/>
          <p:cNvSpPr/>
          <p:nvPr/>
        </p:nvSpPr>
        <p:spPr>
          <a:xfrm>
            <a:off x="3111925" y="4728675"/>
            <a:ext cx="21447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Multi-vendor, Dispersed Building Infra</a:t>
            </a:r>
            <a:endParaRPr sz="110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542" name="Google Shape;542;p86"/>
          <p:cNvGrpSpPr/>
          <p:nvPr/>
        </p:nvGrpSpPr>
        <p:grpSpPr>
          <a:xfrm>
            <a:off x="3113700" y="2739275"/>
            <a:ext cx="4804375" cy="840913"/>
            <a:chOff x="3113700" y="2739275"/>
            <a:chExt cx="4804375" cy="840913"/>
          </a:xfrm>
        </p:grpSpPr>
        <p:sp>
          <p:nvSpPr>
            <p:cNvPr id="543" name="Google Shape;543;p86"/>
            <p:cNvSpPr/>
            <p:nvPr/>
          </p:nvSpPr>
          <p:spPr>
            <a:xfrm>
              <a:off x="3113700" y="2798088"/>
              <a:ext cx="2058300" cy="782100"/>
            </a:xfrm>
            <a:prstGeom prst="rect">
              <a:avLst/>
            </a:prstGeom>
            <a:noFill/>
            <a:ln w="19050" cap="flat" cmpd="sng">
              <a:solidFill>
                <a:srgbClr val="43C3E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br>
                <a:rPr lang="en" sz="1300" b="1">
                  <a:solidFill>
                    <a:srgbClr val="FF00A6"/>
                  </a:solidFill>
                  <a:latin typeface="Avenir"/>
                  <a:ea typeface="Avenir"/>
                  <a:cs typeface="Avenir"/>
                  <a:sym typeface="Avenir"/>
                </a:rPr>
              </a:br>
              <a:r>
                <a:rPr lang="en" sz="1300" b="1" i="0" u="none" strike="noStrike" cap="none">
                  <a:solidFill>
                    <a:srgbClr val="FF00A6"/>
                  </a:solidFill>
                  <a:latin typeface="Avenir"/>
                  <a:ea typeface="Avenir"/>
                  <a:cs typeface="Avenir"/>
                  <a:sym typeface="Avenir"/>
                </a:rPr>
                <a:t>Facilio IoT Edge for </a:t>
              </a:r>
              <a:endParaRPr sz="1300" b="1" i="0" u="none" strike="noStrike" cap="none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>
                  <a:solidFill>
                    <a:srgbClr val="FF00A6"/>
                  </a:solidFill>
                  <a:latin typeface="Avenir"/>
                  <a:ea typeface="Avenir"/>
                  <a:cs typeface="Avenir"/>
                  <a:sym typeface="Avenir"/>
                </a:rPr>
                <a:t>data acquisition</a:t>
              </a:r>
              <a:endParaRPr sz="1300" b="1" i="0" u="none" strike="noStrike" cap="none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4" name="Google Shape;544;p86"/>
            <p:cNvSpPr/>
            <p:nvPr/>
          </p:nvSpPr>
          <p:spPr>
            <a:xfrm>
              <a:off x="5268775" y="2739275"/>
              <a:ext cx="26493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strike="noStrike" cap="none" dirty="0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52398A"/>
                  </a:solidFill>
                  <a:latin typeface="Avenir"/>
                  <a:ea typeface="Avenir"/>
                  <a:cs typeface="Avenir"/>
                  <a:sym typeface="Avenir"/>
                </a:rPr>
                <a:t>→ R</a:t>
              </a:r>
              <a:r>
                <a:rPr lang="en" sz="1000" b="0" i="0" strike="noStrike" cap="none" dirty="0">
                  <a:solidFill>
                    <a:srgbClr val="52398A"/>
                  </a:solidFill>
                  <a:latin typeface="Avenir"/>
                  <a:ea typeface="Avenir"/>
                  <a:cs typeface="Avenir"/>
                  <a:sym typeface="Avenir"/>
                </a:rPr>
                <a:t>eal-time data </a:t>
              </a:r>
              <a:r>
                <a:rPr lang="en" sz="1000" dirty="0">
                  <a:solidFill>
                    <a:srgbClr val="52398A"/>
                  </a:solidFill>
                  <a:latin typeface="Avenir"/>
                  <a:ea typeface="Avenir"/>
                  <a:cs typeface="Avenir"/>
                  <a:sym typeface="Avenir"/>
                </a:rPr>
                <a:t>capture</a:t>
              </a:r>
              <a:endParaRPr sz="1000" dirty="0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52398A"/>
                  </a:solidFill>
                  <a:latin typeface="Avenir"/>
                  <a:ea typeface="Avenir"/>
                  <a:cs typeface="Avenir"/>
                  <a:sym typeface="Avenir"/>
                </a:rPr>
                <a:t>→ </a:t>
              </a:r>
              <a:r>
                <a:rPr lang="en" sz="1000" dirty="0" err="1">
                  <a:solidFill>
                    <a:srgbClr val="52398A"/>
                  </a:solidFill>
                  <a:latin typeface="Avenir"/>
                  <a:ea typeface="Avenir"/>
                  <a:cs typeface="Avenir"/>
                  <a:sym typeface="Avenir"/>
                </a:rPr>
                <a:t>Bac</a:t>
              </a:r>
              <a:r>
                <a:rPr lang="en" sz="1000" b="0" i="0" strike="noStrike" cap="none" dirty="0" err="1">
                  <a:solidFill>
                    <a:srgbClr val="52398A"/>
                  </a:solidFill>
                  <a:latin typeface="Avenir"/>
                  <a:ea typeface="Avenir"/>
                  <a:cs typeface="Avenir"/>
                  <a:sym typeface="Avenir"/>
                </a:rPr>
                <a:t>net</a:t>
              </a:r>
              <a:r>
                <a:rPr lang="en" sz="1000" b="0" i="0" strike="noStrike" cap="none" dirty="0">
                  <a:solidFill>
                    <a:srgbClr val="52398A"/>
                  </a:solidFill>
                  <a:latin typeface="Avenir"/>
                  <a:ea typeface="Avenir"/>
                  <a:cs typeface="Avenir"/>
                  <a:sym typeface="Avenir"/>
                </a:rPr>
                <a:t> and Niagara</a:t>
              </a:r>
              <a:r>
                <a:rPr lang="en" sz="1000" dirty="0">
                  <a:solidFill>
                    <a:srgbClr val="52398A"/>
                  </a:solidFill>
                  <a:latin typeface="Avenir"/>
                  <a:ea typeface="Avenir"/>
                  <a:cs typeface="Avenir"/>
                  <a:sym typeface="Avenir"/>
                </a:rPr>
                <a:t> agents</a:t>
              </a:r>
              <a:endParaRPr sz="1000" b="0" i="0" strike="noStrike" cap="none" dirty="0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52398A"/>
                  </a:solidFill>
                  <a:latin typeface="Avenir"/>
                  <a:ea typeface="Avenir"/>
                  <a:cs typeface="Avenir"/>
                  <a:sym typeface="Avenir"/>
                </a:rPr>
                <a:t>→ </a:t>
              </a:r>
              <a:r>
                <a:rPr lang="en" sz="1000" dirty="0" err="1">
                  <a:solidFill>
                    <a:srgbClr val="52398A"/>
                  </a:solidFill>
                  <a:latin typeface="Avenir"/>
                  <a:ea typeface="Avenir"/>
                  <a:cs typeface="Avenir"/>
                  <a:sym typeface="Avenir"/>
                </a:rPr>
                <a:t>Centralised</a:t>
              </a:r>
              <a:r>
                <a:rPr lang="en" sz="1000" dirty="0">
                  <a:solidFill>
                    <a:srgbClr val="52398A"/>
                  </a:solidFill>
                  <a:latin typeface="Avenir"/>
                  <a:ea typeface="Avenir"/>
                  <a:cs typeface="Avenir"/>
                  <a:sym typeface="Avenir"/>
                </a:rPr>
                <a:t> enterprise data hub</a:t>
              </a:r>
              <a:endParaRPr sz="1000" b="0" i="0" strike="noStrike" cap="none" dirty="0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45" name="Google Shape;545;p86"/>
          <p:cNvGrpSpPr/>
          <p:nvPr/>
        </p:nvGrpSpPr>
        <p:grpSpPr>
          <a:xfrm>
            <a:off x="737550" y="1031450"/>
            <a:ext cx="7197900" cy="1766638"/>
            <a:chOff x="737550" y="1031450"/>
            <a:chExt cx="7197900" cy="1766638"/>
          </a:xfrm>
        </p:grpSpPr>
        <p:cxnSp>
          <p:nvCxnSpPr>
            <p:cNvPr id="546" name="Google Shape;546;p86"/>
            <p:cNvCxnSpPr/>
            <p:nvPr/>
          </p:nvCxnSpPr>
          <p:spPr>
            <a:xfrm rot="10800000">
              <a:off x="4139550" y="2318713"/>
              <a:ext cx="3000" cy="283800"/>
            </a:xfrm>
            <a:prstGeom prst="straightConnector1">
              <a:avLst/>
            </a:prstGeom>
            <a:noFill/>
            <a:ln w="9525" cap="flat" cmpd="sng">
              <a:solidFill>
                <a:srgbClr val="61448C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sp>
          <p:nvSpPr>
            <p:cNvPr id="547" name="Google Shape;547;p86"/>
            <p:cNvSpPr/>
            <p:nvPr/>
          </p:nvSpPr>
          <p:spPr>
            <a:xfrm>
              <a:off x="946800" y="1715350"/>
              <a:ext cx="1237500" cy="3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FF00A6"/>
                  </a:solidFill>
                  <a:latin typeface="Avenir"/>
                  <a:ea typeface="Avenir"/>
                  <a:cs typeface="Avenir"/>
                  <a:sym typeface="Avenir"/>
                </a:rPr>
                <a:t>Facilities and Workforce Mgmt</a:t>
              </a:r>
              <a:endParaRPr sz="1100" b="0" i="0" u="none" strike="noStrike" cap="none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" name="Google Shape;548;p86"/>
            <p:cNvSpPr/>
            <p:nvPr/>
          </p:nvSpPr>
          <p:spPr>
            <a:xfrm>
              <a:off x="2240075" y="1715350"/>
              <a:ext cx="1080900" cy="3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FF00A6"/>
                  </a:solidFill>
                  <a:latin typeface="Avenir"/>
                  <a:ea typeface="Avenir"/>
                  <a:cs typeface="Avenir"/>
                  <a:sym typeface="Avenir"/>
                </a:rPr>
                <a:t>Sustainability Management</a:t>
              </a:r>
              <a:endParaRPr sz="1100" b="0" i="0" u="none" strike="noStrike" cap="none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549" name="Google Shape;549;p86"/>
            <p:cNvCxnSpPr/>
            <p:nvPr/>
          </p:nvCxnSpPr>
          <p:spPr>
            <a:xfrm>
              <a:off x="766675" y="1513925"/>
              <a:ext cx="7159800" cy="900"/>
            </a:xfrm>
            <a:prstGeom prst="straightConnector1">
              <a:avLst/>
            </a:prstGeom>
            <a:noFill/>
            <a:ln w="19050" cap="flat" cmpd="sng">
              <a:solidFill>
                <a:srgbClr val="38B3C2"/>
              </a:solidFill>
              <a:prstDash val="dash"/>
              <a:round/>
              <a:headEnd type="none" w="sm" len="sm"/>
              <a:tailEnd type="none" w="sm" len="sm"/>
            </a:ln>
          </p:spPr>
        </p:cxnSp>
        <p:pic>
          <p:nvPicPr>
            <p:cNvPr id="550" name="Google Shape;550;p86"/>
            <p:cNvPicPr preferRelativeResize="0"/>
            <p:nvPr/>
          </p:nvPicPr>
          <p:blipFill rotWithShape="1">
            <a:blip r:embed="rId4">
              <a:alphaModFix amt="78000"/>
            </a:blip>
            <a:srcRect/>
            <a:stretch/>
          </p:blipFill>
          <p:spPr>
            <a:xfrm>
              <a:off x="1071425" y="1439050"/>
              <a:ext cx="165100" cy="16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86"/>
            <p:cNvPicPr preferRelativeResize="0"/>
            <p:nvPr/>
          </p:nvPicPr>
          <p:blipFill rotWithShape="1">
            <a:blip r:embed="rId4">
              <a:alphaModFix amt="78000"/>
            </a:blip>
            <a:srcRect/>
            <a:stretch/>
          </p:blipFill>
          <p:spPr>
            <a:xfrm>
              <a:off x="4615150" y="1439050"/>
              <a:ext cx="165100" cy="16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86"/>
            <p:cNvPicPr preferRelativeResize="0"/>
            <p:nvPr/>
          </p:nvPicPr>
          <p:blipFill rotWithShape="1">
            <a:blip r:embed="rId4">
              <a:alphaModFix amt="78000"/>
            </a:blip>
            <a:srcRect/>
            <a:stretch/>
          </p:blipFill>
          <p:spPr>
            <a:xfrm>
              <a:off x="2455975" y="1439050"/>
              <a:ext cx="165100" cy="16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86"/>
            <p:cNvPicPr preferRelativeResize="0"/>
            <p:nvPr/>
          </p:nvPicPr>
          <p:blipFill rotWithShape="1">
            <a:blip r:embed="rId4">
              <a:alphaModFix amt="78000"/>
            </a:blip>
            <a:srcRect/>
            <a:stretch/>
          </p:blipFill>
          <p:spPr>
            <a:xfrm>
              <a:off x="3600854" y="1439050"/>
              <a:ext cx="165100" cy="16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86"/>
            <p:cNvPicPr preferRelativeResize="0"/>
            <p:nvPr/>
          </p:nvPicPr>
          <p:blipFill rotWithShape="1">
            <a:blip r:embed="rId4">
              <a:alphaModFix amt="78000"/>
            </a:blip>
            <a:srcRect/>
            <a:stretch/>
          </p:blipFill>
          <p:spPr>
            <a:xfrm>
              <a:off x="6732393" y="1439050"/>
              <a:ext cx="165100" cy="165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55" name="Google Shape;555;p86"/>
            <p:cNvCxnSpPr>
              <a:stCxn id="543" idx="0"/>
            </p:cNvCxnSpPr>
            <p:nvPr/>
          </p:nvCxnSpPr>
          <p:spPr>
            <a:xfrm rot="10800000">
              <a:off x="4142850" y="2327088"/>
              <a:ext cx="0" cy="471000"/>
            </a:xfrm>
            <a:prstGeom prst="straightConnector1">
              <a:avLst/>
            </a:prstGeom>
            <a:noFill/>
            <a:ln w="19050" cap="flat" cmpd="sng">
              <a:solidFill>
                <a:srgbClr val="422D85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556" name="Google Shape;556;p86"/>
            <p:cNvCxnSpPr/>
            <p:nvPr/>
          </p:nvCxnSpPr>
          <p:spPr>
            <a:xfrm rot="10800000" flipH="1">
              <a:off x="737550" y="2272225"/>
              <a:ext cx="7197900" cy="37500"/>
            </a:xfrm>
            <a:prstGeom prst="straightConnector1">
              <a:avLst/>
            </a:prstGeom>
            <a:noFill/>
            <a:ln w="19050" cap="flat" cmpd="sng">
              <a:solidFill>
                <a:srgbClr val="38B3C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557" name="Google Shape;557;p86"/>
            <p:cNvCxnSpPr/>
            <p:nvPr/>
          </p:nvCxnSpPr>
          <p:spPr>
            <a:xfrm rot="10800000" flipH="1">
              <a:off x="745825" y="1521600"/>
              <a:ext cx="6000" cy="802500"/>
            </a:xfrm>
            <a:prstGeom prst="straightConnector1">
              <a:avLst/>
            </a:prstGeom>
            <a:noFill/>
            <a:ln w="19050" cap="flat" cmpd="sng">
              <a:solidFill>
                <a:srgbClr val="38B3C2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558" name="Google Shape;558;p86"/>
            <p:cNvSpPr/>
            <p:nvPr/>
          </p:nvSpPr>
          <p:spPr>
            <a:xfrm>
              <a:off x="4525075" y="1715350"/>
              <a:ext cx="10524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FF00A6"/>
                  </a:solidFill>
                  <a:latin typeface="Avenir"/>
                  <a:ea typeface="Avenir"/>
                  <a:cs typeface="Avenir"/>
                  <a:sym typeface="Avenir"/>
                </a:rPr>
                <a:t>Store &amp; Inventory</a:t>
              </a:r>
              <a:br>
                <a:rPr lang="en" sz="1100" b="0" i="0" u="none" strike="noStrike" cap="none">
                  <a:solidFill>
                    <a:srgbClr val="FF00A6"/>
                  </a:solidFill>
                  <a:latin typeface="Avenir"/>
                  <a:ea typeface="Avenir"/>
                  <a:cs typeface="Avenir"/>
                  <a:sym typeface="Avenir"/>
                </a:rPr>
              </a:br>
              <a:endParaRPr sz="900" b="0" i="0" u="none" strike="noStrike" cap="none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" name="Google Shape;559;p86"/>
            <p:cNvSpPr/>
            <p:nvPr/>
          </p:nvSpPr>
          <p:spPr>
            <a:xfrm>
              <a:off x="6665993" y="1715350"/>
              <a:ext cx="1176300" cy="3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FF00A6"/>
                  </a:solidFill>
                  <a:latin typeface="Avenir"/>
                  <a:ea typeface="Avenir"/>
                  <a:cs typeface="Avenir"/>
                  <a:sym typeface="Avenir"/>
                </a:rPr>
                <a:t>Tenant</a:t>
              </a:r>
              <a:r>
                <a:rPr lang="en" sz="1100">
                  <a:solidFill>
                    <a:srgbClr val="FF00A6"/>
                  </a:solidFill>
                  <a:latin typeface="Avenir"/>
                  <a:ea typeface="Avenir"/>
                  <a:cs typeface="Avenir"/>
                  <a:sym typeface="Avenir"/>
                </a:rPr>
                <a:t> billing &amp; experience</a:t>
              </a:r>
              <a:endParaRPr sz="1100" b="0" i="0" u="none" strike="noStrike" cap="none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560" name="Google Shape;560;p86"/>
            <p:cNvCxnSpPr/>
            <p:nvPr/>
          </p:nvCxnSpPr>
          <p:spPr>
            <a:xfrm rot="10800000" flipH="1">
              <a:off x="7921925" y="1493025"/>
              <a:ext cx="6000" cy="802500"/>
            </a:xfrm>
            <a:prstGeom prst="straightConnector1">
              <a:avLst/>
            </a:prstGeom>
            <a:noFill/>
            <a:ln w="19050" cap="flat" cmpd="sng">
              <a:solidFill>
                <a:srgbClr val="38B3C2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561" name="Google Shape;561;p86"/>
            <p:cNvSpPr/>
            <p:nvPr/>
          </p:nvSpPr>
          <p:spPr>
            <a:xfrm>
              <a:off x="2106300" y="1031450"/>
              <a:ext cx="46266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200" b="1">
                  <a:solidFill>
                    <a:srgbClr val="61448C"/>
                  </a:solidFill>
                  <a:latin typeface="Avenir"/>
                  <a:ea typeface="Avenir"/>
                  <a:cs typeface="Avenir"/>
                  <a:sym typeface="Avenir"/>
                </a:rPr>
                <a:t>A</a:t>
              </a:r>
              <a:r>
                <a:rPr lang="en" sz="1200" b="1" i="0" u="none" strike="noStrike" cap="none">
                  <a:solidFill>
                    <a:srgbClr val="61448C"/>
                  </a:solidFill>
                  <a:latin typeface="Avenir"/>
                  <a:ea typeface="Avenir"/>
                  <a:cs typeface="Avenir"/>
                  <a:sym typeface="Avenir"/>
                </a:rPr>
                <a:t>pplications for </a:t>
              </a:r>
              <a:r>
                <a:rPr lang="en" sz="1200" b="1">
                  <a:solidFill>
                    <a:srgbClr val="61448C"/>
                  </a:solidFill>
                  <a:latin typeface="Avenir"/>
                  <a:ea typeface="Avenir"/>
                  <a:cs typeface="Avenir"/>
                  <a:sym typeface="Avenir"/>
                </a:rPr>
                <a:t>E</a:t>
              </a:r>
              <a:r>
                <a:rPr lang="en" sz="1200" b="1" i="0" u="none" strike="noStrike" cap="none">
                  <a:solidFill>
                    <a:srgbClr val="61448C"/>
                  </a:solidFill>
                  <a:latin typeface="Avenir"/>
                  <a:ea typeface="Avenir"/>
                  <a:cs typeface="Avenir"/>
                  <a:sym typeface="Avenir"/>
                </a:rPr>
                <a:t>nte</a:t>
              </a:r>
              <a:r>
                <a:rPr lang="en" sz="1200" b="1">
                  <a:solidFill>
                    <a:srgbClr val="61448C"/>
                  </a:solidFill>
                  <a:latin typeface="Avenir"/>
                  <a:ea typeface="Avenir"/>
                  <a:cs typeface="Avenir"/>
                  <a:sym typeface="Avenir"/>
                </a:rPr>
                <a:t>rprise O&amp;M </a:t>
              </a:r>
              <a:endParaRPr sz="1200" b="1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100" b="1">
                  <a:solidFill>
                    <a:srgbClr val="61448C"/>
                  </a:solidFill>
                  <a:latin typeface="Avenir"/>
                  <a:ea typeface="Avenir"/>
                  <a:cs typeface="Avenir"/>
                  <a:sym typeface="Avenir"/>
                </a:rPr>
                <a:t>strategy, management and execution</a:t>
              </a:r>
              <a:endParaRPr sz="1100" b="1" i="0" u="none" strike="noStrike" cap="none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562" name="Google Shape;562;p86"/>
            <p:cNvCxnSpPr>
              <a:endCxn id="550" idx="1"/>
            </p:cNvCxnSpPr>
            <p:nvPr/>
          </p:nvCxnSpPr>
          <p:spPr>
            <a:xfrm>
              <a:off x="745925" y="1513800"/>
              <a:ext cx="325500" cy="7800"/>
            </a:xfrm>
            <a:prstGeom prst="straightConnector1">
              <a:avLst/>
            </a:prstGeom>
            <a:noFill/>
            <a:ln w="19050" cap="flat" cmpd="sng">
              <a:solidFill>
                <a:srgbClr val="61448C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563" name="Google Shape;563;p86"/>
            <p:cNvCxnSpPr/>
            <p:nvPr/>
          </p:nvCxnSpPr>
          <p:spPr>
            <a:xfrm rot="10800000">
              <a:off x="7629425" y="2280625"/>
              <a:ext cx="292500" cy="0"/>
            </a:xfrm>
            <a:prstGeom prst="straightConnector1">
              <a:avLst/>
            </a:prstGeom>
            <a:noFill/>
            <a:ln w="19050" cap="flat" cmpd="sng">
              <a:solidFill>
                <a:srgbClr val="61448C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564" name="Google Shape;564;p86"/>
            <p:cNvCxnSpPr/>
            <p:nvPr/>
          </p:nvCxnSpPr>
          <p:spPr>
            <a:xfrm>
              <a:off x="6415700" y="1513925"/>
              <a:ext cx="325500" cy="7800"/>
            </a:xfrm>
            <a:prstGeom prst="straightConnector1">
              <a:avLst/>
            </a:prstGeom>
            <a:noFill/>
            <a:ln w="19050" cap="flat" cmpd="sng">
              <a:solidFill>
                <a:srgbClr val="61448C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sp>
          <p:nvSpPr>
            <p:cNvPr id="565" name="Google Shape;565;p86"/>
            <p:cNvSpPr/>
            <p:nvPr/>
          </p:nvSpPr>
          <p:spPr>
            <a:xfrm>
              <a:off x="3414407" y="1715350"/>
              <a:ext cx="10809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FF00A6"/>
                  </a:solidFill>
                  <a:latin typeface="Avenir"/>
                  <a:ea typeface="Avenir"/>
                  <a:cs typeface="Avenir"/>
                  <a:sym typeface="Avenir"/>
                </a:rPr>
                <a:t>Asset Health </a:t>
              </a:r>
              <a:r>
                <a:rPr lang="en" sz="1100" b="0" i="0" u="none" strike="noStrike" cap="none">
                  <a:solidFill>
                    <a:srgbClr val="FF00A6"/>
                  </a:solidFill>
                  <a:latin typeface="Avenir"/>
                  <a:ea typeface="Avenir"/>
                  <a:cs typeface="Avenir"/>
                  <a:sym typeface="Avenir"/>
                </a:rPr>
                <a:t>Optimisation</a:t>
              </a:r>
              <a:br>
                <a:rPr lang="en" sz="1100" b="0" i="0" u="none" strike="noStrike" cap="none">
                  <a:solidFill>
                    <a:srgbClr val="FF00A6"/>
                  </a:solidFill>
                  <a:latin typeface="Avenir"/>
                  <a:ea typeface="Avenir"/>
                  <a:cs typeface="Avenir"/>
                  <a:sym typeface="Avenir"/>
                </a:rPr>
              </a:br>
              <a:endParaRPr sz="900" b="0" i="0" u="none" strike="noStrike" cap="none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566" name="Google Shape;566;p86"/>
            <p:cNvPicPr preferRelativeResize="0"/>
            <p:nvPr/>
          </p:nvPicPr>
          <p:blipFill rotWithShape="1">
            <a:blip r:embed="rId4">
              <a:alphaModFix amt="78000"/>
            </a:blip>
            <a:srcRect/>
            <a:stretch/>
          </p:blipFill>
          <p:spPr>
            <a:xfrm>
              <a:off x="5605750" y="1439050"/>
              <a:ext cx="165100" cy="16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7" name="Google Shape;567;p86"/>
            <p:cNvSpPr/>
            <p:nvPr/>
          </p:nvSpPr>
          <p:spPr>
            <a:xfrm>
              <a:off x="5515675" y="1715350"/>
              <a:ext cx="1080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FF00A6"/>
                  </a:solidFill>
                  <a:latin typeface="Avenir"/>
                  <a:ea typeface="Avenir"/>
                  <a:cs typeface="Avenir"/>
                  <a:sym typeface="Avenir"/>
                </a:rPr>
                <a:t>Space Management</a:t>
              </a:r>
              <a:endParaRPr sz="900" b="0" i="0" u="none" strike="noStrike" cap="none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68" name="Google Shape;568;p86"/>
          <p:cNvSpPr/>
          <p:nvPr/>
        </p:nvSpPr>
        <p:spPr>
          <a:xfrm>
            <a:off x="0" y="4300675"/>
            <a:ext cx="1576500" cy="42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2E9">
              <a:alpha val="79220"/>
            </a:srgbClr>
          </a:solidFill>
          <a:ln>
            <a:noFill/>
          </a:ln>
          <a:effectLst>
            <a:outerShdw blurRad="128588" dist="38100" dir="1980000" algn="bl" rotWithShape="0">
              <a:srgbClr val="9D70B2">
                <a:alpha val="9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  <a:t>What’s available today</a:t>
            </a:r>
            <a:endParaRPr sz="1000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9" name="Google Shape;569;p86"/>
          <p:cNvSpPr/>
          <p:nvPr/>
        </p:nvSpPr>
        <p:spPr>
          <a:xfrm>
            <a:off x="7321500" y="3213575"/>
            <a:ext cx="1822500" cy="422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2398A">
              <a:alpha val="81570"/>
            </a:srgbClr>
          </a:solidFill>
          <a:ln>
            <a:noFill/>
          </a:ln>
          <a:effectLst>
            <a:outerShdw blurRad="271463" dist="66675" dir="1920000" algn="bl" rotWithShape="0">
              <a:srgbClr val="52398A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What can be done NOW</a:t>
            </a:r>
            <a:endParaRPr sz="1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0" name="Google Shape;570;p86"/>
          <p:cNvSpPr/>
          <p:nvPr/>
        </p:nvSpPr>
        <p:spPr>
          <a:xfrm>
            <a:off x="7321500" y="2277563"/>
            <a:ext cx="1822500" cy="422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2398A">
              <a:alpha val="81570"/>
            </a:srgbClr>
          </a:solidFill>
          <a:ln>
            <a:noFill/>
          </a:ln>
          <a:effectLst>
            <a:outerShdw blurRad="200025" dist="66675" dir="1920000" algn="bl" rotWithShape="0">
              <a:srgbClr val="52398A">
                <a:alpha val="5899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How Unified O&amp;M will be</a:t>
            </a:r>
            <a:endParaRPr sz="1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3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8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3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7"/>
          <p:cNvGrpSpPr/>
          <p:nvPr/>
        </p:nvGrpSpPr>
        <p:grpSpPr>
          <a:xfrm rot="645683">
            <a:off x="2444794" y="3110866"/>
            <a:ext cx="1931791" cy="1828979"/>
            <a:chOff x="2820225" y="891450"/>
            <a:chExt cx="3175200" cy="3175200"/>
          </a:xfrm>
        </p:grpSpPr>
        <p:sp>
          <p:nvSpPr>
            <p:cNvPr id="576" name="Google Shape;576;p87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7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87"/>
          <p:cNvSpPr txBox="1"/>
          <p:nvPr/>
        </p:nvSpPr>
        <p:spPr>
          <a:xfrm>
            <a:off x="361613" y="188625"/>
            <a:ext cx="73116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Technology that drives the evolution of FMs </a:t>
            </a:r>
            <a:endParaRPr sz="20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to being proactive value partners</a:t>
            </a:r>
            <a:endParaRPr sz="20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9" name="Google Shape;579;p87"/>
          <p:cNvSpPr/>
          <p:nvPr/>
        </p:nvSpPr>
        <p:spPr>
          <a:xfrm>
            <a:off x="0" y="675"/>
            <a:ext cx="9144000" cy="954900"/>
          </a:xfrm>
          <a:prstGeom prst="rect">
            <a:avLst/>
          </a:prstGeom>
          <a:solidFill>
            <a:srgbClr val="52398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87"/>
          <p:cNvSpPr txBox="1"/>
          <p:nvPr/>
        </p:nvSpPr>
        <p:spPr>
          <a:xfrm>
            <a:off x="361625" y="112425"/>
            <a:ext cx="55926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Creating value to every stakeholder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via tech-driven transformation</a:t>
            </a:r>
            <a:endParaRPr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1" name="Google Shape;581;p87"/>
          <p:cNvSpPr txBox="1"/>
          <p:nvPr/>
        </p:nvSpPr>
        <p:spPr>
          <a:xfrm>
            <a:off x="243200" y="1344125"/>
            <a:ext cx="2619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6"/>
              </a:buClr>
              <a:buSzPts val="1400"/>
              <a:buFont typeface="Avenir"/>
              <a:buChar char="➔"/>
            </a:pPr>
            <a:r>
              <a:rPr lang="en" b="1" i="0" u="none" strike="noStrike" cap="none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Workforce </a:t>
            </a:r>
            <a:r>
              <a:rPr lang="en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Efficiency; Increases in FM Service KPIs</a:t>
            </a:r>
            <a:endParaRPr b="1" i="0" u="none" strike="noStrike" cap="none" dirty="0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2" name="Google Shape;582;p87"/>
          <p:cNvSpPr txBox="1"/>
          <p:nvPr/>
        </p:nvSpPr>
        <p:spPr>
          <a:xfrm>
            <a:off x="3257375" y="1344125"/>
            <a:ext cx="2210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6"/>
              </a:buClr>
              <a:buSzPts val="1400"/>
              <a:buFont typeface="Avenir"/>
              <a:buChar char="➔"/>
            </a:pPr>
            <a:r>
              <a:rPr lang="en" b="1" i="0" u="none" strike="noStrike" cap="none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Asset Lifespan</a:t>
            </a:r>
            <a:endParaRPr b="1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u="none" strike="noStrike" cap="none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Improvement</a:t>
            </a:r>
            <a:endParaRPr b="1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3" name="Google Shape;583;p87"/>
          <p:cNvSpPr txBox="1"/>
          <p:nvPr/>
        </p:nvSpPr>
        <p:spPr>
          <a:xfrm>
            <a:off x="6102377" y="1344125"/>
            <a:ext cx="22107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6"/>
              </a:buClr>
              <a:buSzPts val="1400"/>
              <a:buFont typeface="Avenir"/>
              <a:buChar char="➔"/>
            </a:pPr>
            <a:r>
              <a:rPr lang="en" b="1" i="0" u="none" strike="noStrike" cap="none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Smart Sustainability</a:t>
            </a:r>
            <a:endParaRPr b="1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u="none" strike="noStrike" cap="none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Savings</a:t>
            </a:r>
            <a:br>
              <a:rPr lang="en" b="1" i="0" u="none" strike="noStrike" cap="none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</a:br>
            <a:endParaRPr b="1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4" name="Google Shape;584;p87"/>
          <p:cNvSpPr/>
          <p:nvPr/>
        </p:nvSpPr>
        <p:spPr>
          <a:xfrm>
            <a:off x="426200" y="2109038"/>
            <a:ext cx="24360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u="sng" dirty="0">
                <a:solidFill>
                  <a:srgbClr val="422D85"/>
                </a:solidFill>
                <a:latin typeface="Avenir"/>
                <a:ea typeface="Avenir"/>
                <a:cs typeface="Avenir"/>
                <a:sym typeface="Avenir"/>
              </a:rPr>
              <a:t>Empowered facility teams </a:t>
            </a:r>
            <a:r>
              <a:rPr lang="en" sz="1000" dirty="0">
                <a:solidFill>
                  <a:srgbClr val="422D85"/>
                </a:solidFill>
                <a:latin typeface="Avenir"/>
                <a:ea typeface="Avenir"/>
                <a:cs typeface="Avenir"/>
                <a:sym typeface="Avenir"/>
              </a:rPr>
              <a:t>with real-time condition insights that saves effort and wasted investigation time</a:t>
            </a:r>
            <a:endParaRPr sz="1000" dirty="0">
              <a:solidFill>
                <a:srgbClr val="FC388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u="sng" dirty="0">
              <a:solidFill>
                <a:srgbClr val="422D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5" name="Google Shape;585;p87"/>
          <p:cNvSpPr/>
          <p:nvPr/>
        </p:nvSpPr>
        <p:spPr>
          <a:xfrm>
            <a:off x="6254775" y="2109050"/>
            <a:ext cx="27279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22D85"/>
                </a:solidFill>
                <a:latin typeface="Avenir"/>
                <a:ea typeface="Avenir"/>
                <a:cs typeface="Avenir"/>
                <a:sym typeface="Avenir"/>
              </a:rPr>
              <a:t>Actionable insights from IoT-enabled sustainability data, </a:t>
            </a:r>
            <a:r>
              <a:rPr lang="en" sz="1000" b="1" u="sng">
                <a:solidFill>
                  <a:srgbClr val="422D85"/>
                </a:solidFill>
                <a:latin typeface="Avenir"/>
                <a:ea typeface="Avenir"/>
                <a:cs typeface="Avenir"/>
                <a:sym typeface="Avenir"/>
              </a:rPr>
              <a:t>predictive consumption patterns and effective energy savings</a:t>
            </a:r>
            <a:endParaRPr sz="1000" b="1" u="sng">
              <a:solidFill>
                <a:srgbClr val="FC388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>
              <a:solidFill>
                <a:srgbClr val="422D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6" name="Google Shape;586;p87"/>
          <p:cNvSpPr/>
          <p:nvPr/>
        </p:nvSpPr>
        <p:spPr>
          <a:xfrm>
            <a:off x="3334225" y="2125750"/>
            <a:ext cx="2436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u="sng" dirty="0">
                <a:solidFill>
                  <a:srgbClr val="422D85"/>
                </a:solidFill>
                <a:latin typeface="Avenir"/>
                <a:ea typeface="Avenir"/>
                <a:cs typeface="Avenir"/>
                <a:sym typeface="Avenir"/>
              </a:rPr>
              <a:t>Predictive visibility and control </a:t>
            </a:r>
            <a:r>
              <a:rPr lang="en" sz="1000" dirty="0">
                <a:solidFill>
                  <a:srgbClr val="422D85"/>
                </a:solidFill>
                <a:latin typeface="Avenir"/>
                <a:ea typeface="Avenir"/>
                <a:cs typeface="Avenir"/>
                <a:sym typeface="Avenir"/>
              </a:rPr>
              <a:t>that increases asset performance, reduces downtime and decreases operating costs. </a:t>
            </a:r>
            <a:endParaRPr sz="1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dirty="0">
              <a:solidFill>
                <a:srgbClr val="422D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7" name="Google Shape;587;p87"/>
          <p:cNvSpPr/>
          <p:nvPr/>
        </p:nvSpPr>
        <p:spPr>
          <a:xfrm>
            <a:off x="467690" y="816534"/>
            <a:ext cx="436200" cy="34200"/>
          </a:xfrm>
          <a:prstGeom prst="rect">
            <a:avLst/>
          </a:prstGeom>
          <a:solidFill>
            <a:srgbClr val="FC378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422D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87"/>
          <p:cNvSpPr txBox="1"/>
          <p:nvPr/>
        </p:nvSpPr>
        <p:spPr>
          <a:xfrm>
            <a:off x="1605865" y="3521750"/>
            <a:ext cx="1093500" cy="295500"/>
          </a:xfrm>
          <a:prstGeom prst="rect">
            <a:avLst/>
          </a:prstGeom>
          <a:noFill/>
          <a:ln w="9525" cap="flat" cmpd="sng">
            <a:solidFill>
              <a:srgbClr val="701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67488E"/>
                </a:solidFill>
                <a:latin typeface="Avenir"/>
                <a:ea typeface="Avenir"/>
                <a:cs typeface="Avenir"/>
                <a:sym typeface="Avenir"/>
              </a:rPr>
              <a:t>Facility Managers</a:t>
            </a:r>
            <a:endParaRPr sz="900" i="0" u="none" strike="noStrike" cap="none">
              <a:solidFill>
                <a:srgbClr val="67488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9" name="Google Shape;589;p87"/>
          <p:cNvSpPr txBox="1"/>
          <p:nvPr/>
        </p:nvSpPr>
        <p:spPr>
          <a:xfrm>
            <a:off x="2825380" y="3110788"/>
            <a:ext cx="1093500" cy="295500"/>
          </a:xfrm>
          <a:prstGeom prst="rect">
            <a:avLst/>
          </a:prstGeom>
          <a:noFill/>
          <a:ln w="9525" cap="flat" cmpd="sng">
            <a:solidFill>
              <a:srgbClr val="701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67488E"/>
                </a:solidFill>
                <a:latin typeface="Avenir"/>
                <a:ea typeface="Avenir"/>
                <a:cs typeface="Avenir"/>
                <a:sym typeface="Avenir"/>
              </a:rPr>
              <a:t>Portfolio Operator</a:t>
            </a:r>
            <a:endParaRPr sz="900" i="0" u="none" strike="noStrike" cap="none">
              <a:solidFill>
                <a:srgbClr val="67488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0" name="Google Shape;590;p87"/>
          <p:cNvSpPr txBox="1"/>
          <p:nvPr/>
        </p:nvSpPr>
        <p:spPr>
          <a:xfrm>
            <a:off x="4089720" y="3521750"/>
            <a:ext cx="1093500" cy="295500"/>
          </a:xfrm>
          <a:prstGeom prst="rect">
            <a:avLst/>
          </a:prstGeom>
          <a:noFill/>
          <a:ln w="9525" cap="flat" cmpd="sng">
            <a:solidFill>
              <a:srgbClr val="701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67488E"/>
                </a:solidFill>
                <a:latin typeface="Avenir"/>
                <a:ea typeface="Avenir"/>
                <a:cs typeface="Avenir"/>
                <a:sym typeface="Avenir"/>
              </a:rPr>
              <a:t>Investors and Institutions</a:t>
            </a:r>
            <a:endParaRPr sz="900" i="0" u="none" strike="noStrike" cap="none">
              <a:solidFill>
                <a:srgbClr val="67488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1" name="Google Shape;591;p87"/>
          <p:cNvSpPr txBox="1"/>
          <p:nvPr/>
        </p:nvSpPr>
        <p:spPr>
          <a:xfrm>
            <a:off x="3994774" y="4108450"/>
            <a:ext cx="1188600" cy="295500"/>
          </a:xfrm>
          <a:prstGeom prst="rect">
            <a:avLst/>
          </a:prstGeom>
          <a:noFill/>
          <a:ln w="9525" cap="flat" cmpd="sng">
            <a:solidFill>
              <a:srgbClr val="701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67488E"/>
                </a:solidFill>
                <a:latin typeface="Avenir"/>
                <a:ea typeface="Avenir"/>
                <a:cs typeface="Avenir"/>
                <a:sym typeface="Avenir"/>
              </a:rPr>
              <a:t>Asset Manufacturers / OEMs</a:t>
            </a:r>
            <a:endParaRPr sz="900" i="0" u="none" strike="noStrike" cap="none">
              <a:solidFill>
                <a:srgbClr val="67488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2" name="Google Shape;592;p87"/>
          <p:cNvSpPr txBox="1"/>
          <p:nvPr/>
        </p:nvSpPr>
        <p:spPr>
          <a:xfrm>
            <a:off x="1453475" y="4108450"/>
            <a:ext cx="1245300" cy="295500"/>
          </a:xfrm>
          <a:prstGeom prst="rect">
            <a:avLst/>
          </a:prstGeom>
          <a:noFill/>
          <a:ln w="9525" cap="flat" cmpd="sng">
            <a:solidFill>
              <a:srgbClr val="701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67488E"/>
                </a:solidFill>
                <a:latin typeface="Avenir"/>
                <a:ea typeface="Avenir"/>
                <a:cs typeface="Avenir"/>
                <a:sym typeface="Avenir"/>
              </a:rPr>
              <a:t>Sustainability Managers</a:t>
            </a:r>
            <a:endParaRPr sz="900" i="0" u="none" strike="noStrike" cap="none">
              <a:solidFill>
                <a:srgbClr val="67488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3" name="Google Shape;593;p87"/>
          <p:cNvSpPr txBox="1"/>
          <p:nvPr/>
        </p:nvSpPr>
        <p:spPr>
          <a:xfrm>
            <a:off x="2749475" y="4655600"/>
            <a:ext cx="1245300" cy="295500"/>
          </a:xfrm>
          <a:prstGeom prst="rect">
            <a:avLst/>
          </a:prstGeom>
          <a:noFill/>
          <a:ln w="9525" cap="flat" cmpd="sng">
            <a:solidFill>
              <a:srgbClr val="701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67488E"/>
                </a:solidFill>
                <a:latin typeface="Avenir"/>
                <a:ea typeface="Avenir"/>
                <a:cs typeface="Avenir"/>
                <a:sym typeface="Avenir"/>
              </a:rPr>
              <a:t>Tenants &amp; Occupants</a:t>
            </a:r>
            <a:endParaRPr sz="900" i="0" u="none" strike="noStrike" cap="none">
              <a:solidFill>
                <a:srgbClr val="67488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4" name="Google Shape;594;p87"/>
          <p:cNvSpPr txBox="1"/>
          <p:nvPr/>
        </p:nvSpPr>
        <p:spPr>
          <a:xfrm>
            <a:off x="5954325" y="3406300"/>
            <a:ext cx="2936400" cy="13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200" b="1" i="0" u="sng" strike="noStrike" cap="none" dirty="0">
                <a:solidFill>
                  <a:srgbClr val="FC47BC"/>
                </a:solidFill>
                <a:latin typeface="Avenir"/>
                <a:ea typeface="Avenir"/>
                <a:cs typeface="Avenir"/>
                <a:sym typeface="Avenir"/>
              </a:rPr>
              <a:t>Future </a:t>
            </a:r>
            <a:r>
              <a:rPr lang="en" sz="1200" b="1" u="sng" dirty="0">
                <a:solidFill>
                  <a:srgbClr val="FC47BC"/>
                </a:solidFill>
                <a:latin typeface="Avenir"/>
                <a:ea typeface="Avenir"/>
                <a:cs typeface="Avenir"/>
                <a:sym typeface="Avenir"/>
              </a:rPr>
              <a:t>Buildings</a:t>
            </a:r>
            <a:endParaRPr sz="1200" b="1" u="sng" dirty="0">
              <a:solidFill>
                <a:srgbClr val="FC47B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47BC"/>
              </a:buClr>
              <a:buSzPts val="1000"/>
              <a:buFont typeface="Avenir"/>
              <a:buChar char="●"/>
            </a:pPr>
            <a:r>
              <a:rPr lang="en" sz="1000" dirty="0">
                <a:solidFill>
                  <a:srgbClr val="FC47BC"/>
                </a:solidFill>
                <a:latin typeface="Avenir"/>
                <a:ea typeface="Avenir"/>
                <a:cs typeface="Avenir"/>
                <a:sym typeface="Avenir"/>
              </a:rPr>
              <a:t>Information-driven Portfolio Strategy</a:t>
            </a:r>
            <a:endParaRPr sz="1000" dirty="0">
              <a:solidFill>
                <a:srgbClr val="FC47B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47BC"/>
              </a:buClr>
              <a:buSzPts val="1000"/>
              <a:buFont typeface="Avenir"/>
              <a:buChar char="●"/>
            </a:pPr>
            <a:r>
              <a:rPr lang="en" sz="1000" dirty="0">
                <a:solidFill>
                  <a:srgbClr val="FC47BC"/>
                </a:solidFill>
                <a:latin typeface="Avenir"/>
                <a:ea typeface="Avenir"/>
                <a:cs typeface="Avenir"/>
                <a:sym typeface="Avenir"/>
              </a:rPr>
              <a:t>Reactive to Predictive Operations</a:t>
            </a:r>
            <a:endParaRPr sz="1000" dirty="0">
              <a:solidFill>
                <a:srgbClr val="FC47B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47BC"/>
              </a:buClr>
              <a:buSzPts val="1000"/>
              <a:buFont typeface="Avenir"/>
              <a:buChar char="●"/>
            </a:pPr>
            <a:r>
              <a:rPr lang="en" sz="1000" dirty="0">
                <a:solidFill>
                  <a:srgbClr val="FC47BC"/>
                </a:solidFill>
                <a:latin typeface="Avenir"/>
                <a:ea typeface="Avenir"/>
                <a:cs typeface="Avenir"/>
                <a:sym typeface="Avenir"/>
              </a:rPr>
              <a:t>Sustainability-first Facilities</a:t>
            </a:r>
            <a:endParaRPr sz="1000" dirty="0">
              <a:solidFill>
                <a:srgbClr val="FC47B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93"/>
          <p:cNvSpPr txBox="1"/>
          <p:nvPr/>
        </p:nvSpPr>
        <p:spPr>
          <a:xfrm>
            <a:off x="847181" y="1641009"/>
            <a:ext cx="75822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C3EC"/>
              </a:buClr>
              <a:buSzPts val="3300"/>
              <a:buFont typeface="Avenir"/>
              <a:buNone/>
            </a:pPr>
            <a:r>
              <a:rPr lang="en" sz="3300" dirty="0">
                <a:solidFill>
                  <a:srgbClr val="43C3EC"/>
                </a:solidFill>
                <a:latin typeface="Roboto"/>
                <a:ea typeface="Roboto"/>
                <a:cs typeface="Roboto"/>
                <a:sym typeface="Roboto"/>
              </a:rPr>
              <a:t>Harness existing data insights and drive continuous efficiency in buildings.</a:t>
            </a:r>
            <a:endParaRPr sz="3300" b="0" i="0" u="none" strike="noStrike" cap="none" dirty="0">
              <a:solidFill>
                <a:srgbClr val="43C3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2" name="Google Shape;722;p93"/>
          <p:cNvSpPr/>
          <p:nvPr/>
        </p:nvSpPr>
        <p:spPr>
          <a:xfrm>
            <a:off x="4353890" y="2946984"/>
            <a:ext cx="436200" cy="34200"/>
          </a:xfrm>
          <a:prstGeom prst="rect">
            <a:avLst/>
          </a:prstGeom>
          <a:solidFill>
            <a:srgbClr val="FC378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8151" y="4695075"/>
            <a:ext cx="1073675" cy="2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8"/>
          <p:cNvSpPr/>
          <p:nvPr/>
        </p:nvSpPr>
        <p:spPr>
          <a:xfrm>
            <a:off x="0" y="671"/>
            <a:ext cx="9144000" cy="5143500"/>
          </a:xfrm>
          <a:prstGeom prst="rect">
            <a:avLst/>
          </a:prstGeom>
          <a:solidFill>
            <a:srgbClr val="52398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88"/>
          <p:cNvSpPr/>
          <p:nvPr/>
        </p:nvSpPr>
        <p:spPr>
          <a:xfrm>
            <a:off x="3809523" y="211148"/>
            <a:ext cx="2326800" cy="231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88"/>
          <p:cNvSpPr txBox="1"/>
          <p:nvPr/>
        </p:nvSpPr>
        <p:spPr>
          <a:xfrm>
            <a:off x="3741300" y="1074700"/>
            <a:ext cx="2269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D85"/>
              </a:buClr>
              <a:buSzPts val="900"/>
              <a:buFont typeface="Roboto Light"/>
              <a:buChar char="●"/>
            </a:pPr>
            <a:r>
              <a:rPr lang="en" sz="900">
                <a:solidFill>
                  <a:srgbClr val="422D85"/>
                </a:solidFill>
                <a:latin typeface="Roboto Light"/>
                <a:ea typeface="Roboto Light"/>
                <a:cs typeface="Roboto Light"/>
                <a:sym typeface="Roboto Light"/>
              </a:rPr>
              <a:t>Expensive retrofits / replacement measures such as glasses, facades, wall paints, lighting etc.</a:t>
            </a:r>
            <a:endParaRPr sz="900">
              <a:solidFill>
                <a:srgbClr val="422D8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22D8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D85"/>
              </a:buClr>
              <a:buSzPts val="900"/>
              <a:buFont typeface="Roboto Light"/>
              <a:buChar char="●"/>
            </a:pPr>
            <a:r>
              <a:rPr lang="en" sz="900">
                <a:solidFill>
                  <a:srgbClr val="422D85"/>
                </a:solidFill>
                <a:latin typeface="Roboto Light"/>
                <a:ea typeface="Roboto Light"/>
                <a:cs typeface="Roboto Light"/>
                <a:sym typeface="Roboto Light"/>
              </a:rPr>
              <a:t>Past mindshare of longer timeline for ROI making sustainability be seen as an add-on/nice-to-have</a:t>
            </a:r>
            <a:endParaRPr sz="900">
              <a:solidFill>
                <a:srgbClr val="422D8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2" name="Google Shape;602;p88"/>
          <p:cNvSpPr/>
          <p:nvPr/>
        </p:nvSpPr>
        <p:spPr>
          <a:xfrm>
            <a:off x="342521" y="1804938"/>
            <a:ext cx="436200" cy="34200"/>
          </a:xfrm>
          <a:prstGeom prst="rect">
            <a:avLst/>
          </a:prstGeom>
          <a:solidFill>
            <a:srgbClr val="FC378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422D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88"/>
          <p:cNvSpPr txBox="1"/>
          <p:nvPr/>
        </p:nvSpPr>
        <p:spPr>
          <a:xfrm>
            <a:off x="3907825" y="326800"/>
            <a:ext cx="24765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3884"/>
                </a:solidFill>
                <a:latin typeface="Avenir"/>
                <a:ea typeface="Avenir"/>
                <a:cs typeface="Avenir"/>
                <a:sym typeface="Avenir"/>
              </a:rPr>
              <a:t>1. Typically thought of as cost-heavy physical </a:t>
            </a:r>
            <a:endParaRPr b="1">
              <a:solidFill>
                <a:srgbClr val="FC388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3884"/>
                </a:solidFill>
                <a:latin typeface="Avenir"/>
                <a:ea typeface="Avenir"/>
                <a:cs typeface="Avenir"/>
                <a:sym typeface="Avenir"/>
              </a:rPr>
              <a:t>retrofit</a:t>
            </a:r>
            <a:endParaRPr sz="1400">
              <a:solidFill>
                <a:srgbClr val="FC3884"/>
              </a:solidFill>
            </a:endParaRPr>
          </a:p>
        </p:txBody>
      </p:sp>
      <p:sp>
        <p:nvSpPr>
          <p:cNvPr id="604" name="Google Shape;604;p88"/>
          <p:cNvSpPr/>
          <p:nvPr/>
        </p:nvSpPr>
        <p:spPr>
          <a:xfrm>
            <a:off x="3842561" y="2725748"/>
            <a:ext cx="2326800" cy="231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88"/>
          <p:cNvSpPr txBox="1"/>
          <p:nvPr/>
        </p:nvSpPr>
        <p:spPr>
          <a:xfrm>
            <a:off x="3745050" y="3584475"/>
            <a:ext cx="2392800" cy="1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D85"/>
              </a:buClr>
              <a:buSzPts val="900"/>
              <a:buFont typeface="Roboto Light"/>
              <a:buChar char="●"/>
            </a:pPr>
            <a:r>
              <a:rPr lang="en" sz="900">
                <a:solidFill>
                  <a:srgbClr val="422D85"/>
                </a:solidFill>
                <a:latin typeface="Roboto Light"/>
                <a:ea typeface="Roboto Light"/>
                <a:cs typeface="Roboto Light"/>
                <a:sym typeface="Roboto Light"/>
              </a:rPr>
              <a:t>Complex built environment with multi-vendor BMS/BAS</a:t>
            </a:r>
            <a:endParaRPr sz="900">
              <a:solidFill>
                <a:srgbClr val="422D8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22D8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D85"/>
              </a:buClr>
              <a:buSzPts val="900"/>
              <a:buFont typeface="Roboto Light"/>
              <a:buChar char="●"/>
            </a:pPr>
            <a:r>
              <a:rPr lang="en" sz="900">
                <a:solidFill>
                  <a:srgbClr val="422D85"/>
                </a:solidFill>
                <a:latin typeface="Roboto Light"/>
                <a:ea typeface="Roboto Light"/>
                <a:cs typeface="Roboto Light"/>
                <a:sym typeface="Roboto Light"/>
              </a:rPr>
              <a:t>Every building is unique - no centralised intelligence available</a:t>
            </a:r>
            <a:endParaRPr sz="900">
              <a:solidFill>
                <a:srgbClr val="422D8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22D8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D85"/>
              </a:buClr>
              <a:buSzPts val="900"/>
              <a:buFont typeface="Roboto Light"/>
              <a:buChar char="●"/>
            </a:pPr>
            <a:r>
              <a:rPr lang="en" sz="900">
                <a:solidFill>
                  <a:srgbClr val="422D85"/>
                </a:solidFill>
                <a:latin typeface="Roboto Light"/>
                <a:ea typeface="Roboto Light"/>
                <a:cs typeface="Roboto Light"/>
                <a:sym typeface="Roboto Light"/>
              </a:rPr>
              <a:t>Single-purpose tools rather than an enterprise approach </a:t>
            </a:r>
            <a:endParaRPr sz="900">
              <a:solidFill>
                <a:srgbClr val="422D8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6" name="Google Shape;606;p88"/>
          <p:cNvSpPr txBox="1"/>
          <p:nvPr/>
        </p:nvSpPr>
        <p:spPr>
          <a:xfrm>
            <a:off x="3930019" y="2849944"/>
            <a:ext cx="2269500" cy="7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C3884"/>
                </a:solidFill>
                <a:latin typeface="Avenir"/>
                <a:ea typeface="Avenir"/>
                <a:cs typeface="Avenir"/>
                <a:sym typeface="Avenir"/>
              </a:rPr>
              <a:t>2.</a:t>
            </a:r>
            <a:r>
              <a:rPr lang="en" b="1">
                <a:solidFill>
                  <a:srgbClr val="FC3884"/>
                </a:solidFill>
                <a:latin typeface="Avenir"/>
                <a:ea typeface="Avenir"/>
                <a:cs typeface="Avenir"/>
                <a:sym typeface="Avenir"/>
              </a:rPr>
              <a:t> Piecemeal tech approach - unmined and valuable data in silos</a:t>
            </a:r>
            <a:endParaRPr sz="1400">
              <a:solidFill>
                <a:srgbClr val="FC3884"/>
              </a:solidFill>
            </a:endParaRPr>
          </a:p>
        </p:txBody>
      </p:sp>
      <p:sp>
        <p:nvSpPr>
          <p:cNvPr id="607" name="Google Shape;607;p88"/>
          <p:cNvSpPr/>
          <p:nvPr/>
        </p:nvSpPr>
        <p:spPr>
          <a:xfrm>
            <a:off x="6451961" y="2717460"/>
            <a:ext cx="2326800" cy="231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88"/>
          <p:cNvSpPr txBox="1"/>
          <p:nvPr/>
        </p:nvSpPr>
        <p:spPr>
          <a:xfrm>
            <a:off x="6453750" y="3584475"/>
            <a:ext cx="2269500" cy="1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D85"/>
              </a:buClr>
              <a:buSzPts val="900"/>
              <a:buFont typeface="Roboto Light"/>
              <a:buChar char="●"/>
            </a:pPr>
            <a:r>
              <a:rPr lang="en" sz="900">
                <a:solidFill>
                  <a:srgbClr val="422D85"/>
                </a:solidFill>
                <a:latin typeface="Roboto Light"/>
                <a:ea typeface="Roboto Light"/>
                <a:cs typeface="Roboto Light"/>
                <a:sym typeface="Roboto Light"/>
              </a:rPr>
              <a:t>Reactive ops leading to faster asset wear and tear</a:t>
            </a:r>
            <a:endParaRPr sz="900">
              <a:solidFill>
                <a:srgbClr val="422D8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22D8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D85"/>
              </a:buClr>
              <a:buSzPts val="900"/>
              <a:buFont typeface="Roboto Light"/>
              <a:buChar char="●"/>
            </a:pPr>
            <a:r>
              <a:rPr lang="en" sz="900">
                <a:solidFill>
                  <a:srgbClr val="422D85"/>
                </a:solidFill>
                <a:latin typeface="Roboto Light"/>
                <a:ea typeface="Roboto Light"/>
                <a:cs typeface="Roboto Light"/>
                <a:sym typeface="Roboto Light"/>
              </a:rPr>
              <a:t>Fire-fighting issues instead of predictively optimising</a:t>
            </a:r>
            <a:endParaRPr sz="900">
              <a:solidFill>
                <a:srgbClr val="422D8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22D85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D85"/>
              </a:buClr>
              <a:buSzPts val="900"/>
              <a:buFont typeface="Roboto Light"/>
              <a:buChar char="●"/>
            </a:pPr>
            <a:r>
              <a:rPr lang="en" sz="900">
                <a:solidFill>
                  <a:srgbClr val="422D85"/>
                </a:solidFill>
                <a:latin typeface="Roboto Light"/>
                <a:ea typeface="Roboto Light"/>
                <a:cs typeface="Roboto Light"/>
                <a:sym typeface="Roboto Light"/>
              </a:rPr>
              <a:t>Zero visibility to enhance overall portfolio performance</a:t>
            </a:r>
            <a:endParaRPr sz="900">
              <a:solidFill>
                <a:srgbClr val="422D8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9" name="Google Shape;609;p88"/>
          <p:cNvSpPr txBox="1"/>
          <p:nvPr/>
        </p:nvSpPr>
        <p:spPr>
          <a:xfrm>
            <a:off x="6539419" y="2841656"/>
            <a:ext cx="22695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C3884"/>
                </a:solidFill>
                <a:latin typeface="Avenir"/>
                <a:ea typeface="Avenir"/>
                <a:cs typeface="Avenir"/>
                <a:sym typeface="Avenir"/>
              </a:rPr>
              <a:t>3. Reactive</a:t>
            </a:r>
            <a:r>
              <a:rPr lang="en" b="1">
                <a:solidFill>
                  <a:srgbClr val="FC3884"/>
                </a:solidFill>
                <a:latin typeface="Avenir"/>
                <a:ea typeface="Avenir"/>
                <a:cs typeface="Avenir"/>
                <a:sym typeface="Avenir"/>
              </a:rPr>
              <a:t> ops </a:t>
            </a:r>
            <a:r>
              <a:rPr lang="en" sz="1400" b="1">
                <a:solidFill>
                  <a:srgbClr val="FC3884"/>
                </a:solidFill>
                <a:latin typeface="Avenir"/>
                <a:ea typeface="Avenir"/>
                <a:cs typeface="Avenir"/>
                <a:sym typeface="Avenir"/>
              </a:rPr>
              <a:t>rath</a:t>
            </a:r>
            <a:r>
              <a:rPr lang="en" b="1">
                <a:solidFill>
                  <a:srgbClr val="FC3884"/>
                </a:solidFill>
                <a:latin typeface="Avenir"/>
                <a:ea typeface="Avenir"/>
                <a:cs typeface="Avenir"/>
                <a:sym typeface="Avenir"/>
              </a:rPr>
              <a:t>er</a:t>
            </a:r>
            <a:r>
              <a:rPr lang="en" sz="1400" b="1">
                <a:solidFill>
                  <a:srgbClr val="FC3884"/>
                </a:solidFill>
                <a:latin typeface="Avenir"/>
                <a:ea typeface="Avenir"/>
                <a:cs typeface="Avenir"/>
                <a:sym typeface="Avenir"/>
              </a:rPr>
              <a:t> than predictive</a:t>
            </a:r>
            <a:endParaRPr sz="1400">
              <a:solidFill>
                <a:srgbClr val="FC3884"/>
              </a:solidFill>
            </a:endParaRPr>
          </a:p>
        </p:txBody>
      </p:sp>
      <p:sp>
        <p:nvSpPr>
          <p:cNvPr id="610" name="Google Shape;610;p88"/>
          <p:cNvSpPr txBox="1"/>
          <p:nvPr/>
        </p:nvSpPr>
        <p:spPr>
          <a:xfrm>
            <a:off x="263750" y="326800"/>
            <a:ext cx="3007596" cy="13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43C3EC"/>
                </a:solidFill>
                <a:latin typeface="Avenir"/>
                <a:ea typeface="Avenir"/>
                <a:cs typeface="Avenir"/>
                <a:sym typeface="Avenir"/>
              </a:rPr>
              <a:t>MOVING BEYOND THE BUZZWORD</a:t>
            </a:r>
            <a:endParaRPr sz="1100" b="1" dirty="0">
              <a:solidFill>
                <a:srgbClr val="43C3E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What’s REALLY holding us back from </a:t>
            </a:r>
            <a:r>
              <a:rPr lang="en" sz="2000" u="sng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everyday sustainability</a:t>
            </a:r>
            <a:r>
              <a:rPr lang="en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2000" dirty="0">
              <a:solidFill>
                <a:srgbClr val="FC37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9"/>
          <p:cNvSpPr txBox="1"/>
          <p:nvPr/>
        </p:nvSpPr>
        <p:spPr>
          <a:xfrm>
            <a:off x="1391850" y="1673800"/>
            <a:ext cx="66564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400">
                <a:solidFill>
                  <a:srgbClr val="282076"/>
                </a:solidFill>
                <a:latin typeface="Avenir"/>
                <a:ea typeface="Avenir"/>
                <a:cs typeface="Avenir"/>
                <a:sym typeface="Avenir"/>
              </a:rPr>
              <a:t>Optimising energy performance in buildings needs to be as </a:t>
            </a:r>
            <a:r>
              <a:rPr lang="en" sz="2400" u="sng">
                <a:solidFill>
                  <a:srgbClr val="282076"/>
                </a:solidFill>
                <a:latin typeface="Avenir"/>
                <a:ea typeface="Avenir"/>
                <a:cs typeface="Avenir"/>
                <a:sym typeface="Avenir"/>
              </a:rPr>
              <a:t>easy, meaningful, and affordable as a Fitbit </a:t>
            </a:r>
            <a:r>
              <a:rPr lang="en" sz="2400">
                <a:solidFill>
                  <a:srgbClr val="282076"/>
                </a:solidFill>
                <a:latin typeface="Avenir"/>
                <a:ea typeface="Avenir"/>
                <a:cs typeface="Avenir"/>
                <a:sym typeface="Avenir"/>
              </a:rPr>
              <a:t>is to your health.</a:t>
            </a:r>
            <a:endParaRPr sz="2400">
              <a:solidFill>
                <a:srgbClr val="28207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6" name="Google Shape;616;p89"/>
          <p:cNvSpPr/>
          <p:nvPr/>
        </p:nvSpPr>
        <p:spPr>
          <a:xfrm>
            <a:off x="4353894" y="3215792"/>
            <a:ext cx="436200" cy="34200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2D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89"/>
          <p:cNvSpPr txBox="1"/>
          <p:nvPr/>
        </p:nvSpPr>
        <p:spPr>
          <a:xfrm>
            <a:off x="983974" y="1453700"/>
            <a:ext cx="69978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FC3785"/>
                </a:solidFill>
                <a:latin typeface="Avenir"/>
                <a:ea typeface="Avenir"/>
                <a:cs typeface="Avenir"/>
                <a:sym typeface="Avenir"/>
              </a:rPr>
              <a:t>THE 3-STEP APPROACH TO EVERYDAY SUSTAINABILITY</a:t>
            </a:r>
            <a:endParaRPr sz="1200" b="1" i="0" u="none" strike="noStrike" cap="none">
              <a:solidFill>
                <a:srgbClr val="FC37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90"/>
          <p:cNvSpPr/>
          <p:nvPr/>
        </p:nvSpPr>
        <p:spPr>
          <a:xfrm>
            <a:off x="-51900" y="0"/>
            <a:ext cx="9195900" cy="1012800"/>
          </a:xfrm>
          <a:prstGeom prst="rect">
            <a:avLst/>
          </a:prstGeom>
          <a:solidFill>
            <a:srgbClr val="52398A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90"/>
          <p:cNvSpPr/>
          <p:nvPr/>
        </p:nvSpPr>
        <p:spPr>
          <a:xfrm>
            <a:off x="7269255" y="3669928"/>
            <a:ext cx="1277154" cy="314928"/>
          </a:xfrm>
          <a:prstGeom prst="flowChartTerminator">
            <a:avLst/>
          </a:prstGeom>
          <a:solidFill>
            <a:schemeClr val="lt1"/>
          </a:solidFill>
          <a:ln w="9525" cap="flat" cmpd="sng">
            <a:solidFill>
              <a:srgbClr val="43C3EC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76200" dir="4080000" algn="t" rotWithShape="0">
              <a:srgbClr val="000000">
                <a:alpha val="1373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90"/>
          <p:cNvSpPr txBox="1"/>
          <p:nvPr/>
        </p:nvSpPr>
        <p:spPr>
          <a:xfrm>
            <a:off x="7269250" y="1758675"/>
            <a:ext cx="19965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1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Real-time Savings &amp; </a:t>
            </a:r>
            <a:endParaRPr sz="900" b="1">
              <a:solidFill>
                <a:srgbClr val="583D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1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Smarter Buildings</a:t>
            </a:r>
            <a:endParaRPr sz="900" b="1" i="0" u="none" strike="noStrike" cap="none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5" name="Google Shape;625;p90"/>
          <p:cNvSpPr txBox="1"/>
          <p:nvPr/>
        </p:nvSpPr>
        <p:spPr>
          <a:xfrm>
            <a:off x="1059010" y="3986305"/>
            <a:ext cx="6753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multiple </a:t>
            </a:r>
            <a:endParaRPr sz="800" b="1" i="0" u="none" strike="noStrike" cap="none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protocols</a:t>
            </a:r>
            <a:endParaRPr sz="800" b="1" i="0" u="none" strike="noStrike" cap="none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6" name="Google Shape;626;p90"/>
          <p:cNvSpPr txBox="1"/>
          <p:nvPr/>
        </p:nvSpPr>
        <p:spPr>
          <a:xfrm>
            <a:off x="1801882" y="3996655"/>
            <a:ext cx="811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multi-vendor systems</a:t>
            </a:r>
            <a:endParaRPr sz="800" b="1" i="0" u="none" strike="noStrike" cap="none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7" name="Google Shape;627;p90"/>
          <p:cNvSpPr txBox="1"/>
          <p:nvPr/>
        </p:nvSpPr>
        <p:spPr>
          <a:xfrm>
            <a:off x="1306406" y="2654589"/>
            <a:ext cx="11220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Endless Excels</a:t>
            </a:r>
            <a:endParaRPr sz="7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Back and forth emails</a:t>
            </a:r>
            <a:endParaRPr sz="7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Redundant meetings</a:t>
            </a:r>
            <a:endParaRPr sz="7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Corporate Politics</a:t>
            </a:r>
            <a:endParaRPr sz="7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8" name="Google Shape;628;p90"/>
          <p:cNvSpPr/>
          <p:nvPr/>
        </p:nvSpPr>
        <p:spPr>
          <a:xfrm>
            <a:off x="1148144" y="1774004"/>
            <a:ext cx="1157436" cy="292518"/>
          </a:xfrm>
          <a:prstGeom prst="flowChartTerminator">
            <a:avLst/>
          </a:prstGeom>
          <a:solidFill>
            <a:srgbClr val="F3F3F3"/>
          </a:solidFill>
          <a:ln w="9525" cap="flat" cmpd="sng">
            <a:solidFill>
              <a:srgbClr val="52398A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76200" dir="4080000" algn="t" rotWithShape="0">
              <a:srgbClr val="000000">
                <a:alpha val="1373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rPr>
              <a:t>FM LAYER</a:t>
            </a:r>
            <a:endParaRPr sz="900" b="1" i="0" u="none" strike="noStrike" cap="none">
              <a:solidFill>
                <a:srgbClr val="52398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9" name="Google Shape;629;p90"/>
          <p:cNvSpPr/>
          <p:nvPr/>
        </p:nvSpPr>
        <p:spPr>
          <a:xfrm>
            <a:off x="1183706" y="3585268"/>
            <a:ext cx="1121904" cy="276642"/>
          </a:xfrm>
          <a:prstGeom prst="flowChartTerminator">
            <a:avLst/>
          </a:prstGeom>
          <a:solidFill>
            <a:srgbClr val="F3F3F3"/>
          </a:solidFill>
          <a:ln w="9525" cap="flat" cmpd="sng">
            <a:solidFill>
              <a:srgbClr val="52398A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76200" dir="4080000" algn="t" rotWithShape="0">
              <a:srgbClr val="000000">
                <a:alpha val="1373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rPr>
              <a:t>BAS LAYER</a:t>
            </a:r>
            <a:endParaRPr sz="900" b="1" i="0" u="none" strike="noStrike" cap="none">
              <a:solidFill>
                <a:srgbClr val="52398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0" name="Google Shape;630;p90"/>
          <p:cNvSpPr/>
          <p:nvPr/>
        </p:nvSpPr>
        <p:spPr>
          <a:xfrm>
            <a:off x="2584050" y="1325513"/>
            <a:ext cx="4725900" cy="390300"/>
          </a:xfrm>
          <a:prstGeom prst="cube">
            <a:avLst>
              <a:gd name="adj" fmla="val 25000"/>
            </a:avLst>
          </a:prstGeom>
          <a:solidFill>
            <a:srgbClr val="FC3785">
              <a:alpha val="6275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90"/>
          <p:cNvSpPr txBox="1"/>
          <p:nvPr/>
        </p:nvSpPr>
        <p:spPr>
          <a:xfrm>
            <a:off x="2774554" y="1479188"/>
            <a:ext cx="1318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Portfolio-wide Control</a:t>
            </a:r>
            <a:endParaRPr sz="8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2" name="Google Shape;632;p90"/>
          <p:cNvSpPr txBox="1"/>
          <p:nvPr/>
        </p:nvSpPr>
        <p:spPr>
          <a:xfrm>
            <a:off x="4172138" y="1479188"/>
            <a:ext cx="1318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Continuous Efficiency</a:t>
            </a:r>
            <a:endParaRPr sz="8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3" name="Google Shape;633;p90"/>
          <p:cNvSpPr txBox="1"/>
          <p:nvPr/>
        </p:nvSpPr>
        <p:spPr>
          <a:xfrm>
            <a:off x="5565060" y="1489613"/>
            <a:ext cx="1318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Optimal Buildings</a:t>
            </a:r>
            <a:endParaRPr sz="8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4" name="Google Shape;634;p90"/>
          <p:cNvSpPr txBox="1"/>
          <p:nvPr/>
        </p:nvSpPr>
        <p:spPr>
          <a:xfrm>
            <a:off x="3030788" y="2707238"/>
            <a:ext cx="1250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422D85"/>
                </a:solidFill>
                <a:latin typeface="Avenir"/>
                <a:ea typeface="Avenir"/>
                <a:cs typeface="Avenir"/>
                <a:sym typeface="Avenir"/>
              </a:rPr>
              <a:t>Real-time Flow </a:t>
            </a:r>
            <a:endParaRPr sz="900" b="1" i="0" u="none" strike="noStrike" cap="none">
              <a:solidFill>
                <a:srgbClr val="422D8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422D85"/>
                </a:solidFill>
                <a:latin typeface="Avenir"/>
                <a:ea typeface="Avenir"/>
                <a:cs typeface="Avenir"/>
                <a:sym typeface="Avenir"/>
              </a:rPr>
              <a:t>of Contextual Data</a:t>
            </a:r>
            <a:endParaRPr sz="900" b="1" i="0" u="none" strike="noStrike" cap="none">
              <a:solidFill>
                <a:srgbClr val="422D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5" name="Google Shape;635;p90"/>
          <p:cNvSpPr txBox="1"/>
          <p:nvPr/>
        </p:nvSpPr>
        <p:spPr>
          <a:xfrm>
            <a:off x="6237375" y="2707238"/>
            <a:ext cx="10059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rPr>
              <a:t>Smart</a:t>
            </a:r>
            <a:endParaRPr sz="900" b="1" i="0" u="none" strike="noStrike" cap="none">
              <a:solidFill>
                <a:srgbClr val="52398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rPr>
              <a:t>Collaboration</a:t>
            </a:r>
            <a:endParaRPr sz="900" b="1" i="0" u="none" strike="noStrike" cap="none">
              <a:solidFill>
                <a:srgbClr val="52398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6" name="Google Shape;636;p90"/>
          <p:cNvSpPr txBox="1"/>
          <p:nvPr/>
        </p:nvSpPr>
        <p:spPr>
          <a:xfrm>
            <a:off x="4774124" y="2707238"/>
            <a:ext cx="911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rPr>
              <a:t>Central Transparency</a:t>
            </a:r>
            <a:endParaRPr sz="900" b="1" i="0" u="none" strike="noStrike" cap="none">
              <a:solidFill>
                <a:srgbClr val="52398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37" name="Google Shape;637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144" y="2701236"/>
            <a:ext cx="158263" cy="1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6116" y="2735305"/>
            <a:ext cx="240075" cy="2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3638" y="2735305"/>
            <a:ext cx="240075" cy="2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1388" y="2735305"/>
            <a:ext cx="240075" cy="2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90"/>
          <p:cNvSpPr txBox="1"/>
          <p:nvPr/>
        </p:nvSpPr>
        <p:spPr>
          <a:xfrm>
            <a:off x="7269255" y="3718050"/>
            <a:ext cx="12771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CONNECT</a:t>
            </a:r>
            <a:endParaRPr sz="800" b="1" i="0" u="none" strike="noStrike" cap="none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2" name="Google Shape;642;p90"/>
          <p:cNvSpPr txBox="1"/>
          <p:nvPr/>
        </p:nvSpPr>
        <p:spPr>
          <a:xfrm>
            <a:off x="6095388" y="4413197"/>
            <a:ext cx="10059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Honeywell</a:t>
            </a:r>
            <a:endParaRPr sz="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3" name="Google Shape;643;p90"/>
          <p:cNvSpPr txBox="1"/>
          <p:nvPr/>
        </p:nvSpPr>
        <p:spPr>
          <a:xfrm>
            <a:off x="3901330" y="4415707"/>
            <a:ext cx="1318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Schneider Electric</a:t>
            </a:r>
            <a:endParaRPr sz="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4" name="Google Shape;644;p90"/>
          <p:cNvSpPr txBox="1"/>
          <p:nvPr/>
        </p:nvSpPr>
        <p:spPr>
          <a:xfrm>
            <a:off x="4980027" y="4417183"/>
            <a:ext cx="1318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Tridium</a:t>
            </a:r>
            <a:endParaRPr sz="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5" name="Google Shape;645;p90"/>
          <p:cNvSpPr/>
          <p:nvPr/>
        </p:nvSpPr>
        <p:spPr>
          <a:xfrm>
            <a:off x="2608196" y="1706896"/>
            <a:ext cx="4593600" cy="7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dist="76200" dir="5400000" algn="t" rotWithShape="0">
              <a:srgbClr val="000000">
                <a:alpha val="1373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90"/>
          <p:cNvSpPr/>
          <p:nvPr/>
        </p:nvSpPr>
        <p:spPr>
          <a:xfrm>
            <a:off x="2587382" y="2104580"/>
            <a:ext cx="4624500" cy="332400"/>
          </a:xfrm>
          <a:prstGeom prst="rect">
            <a:avLst/>
          </a:prstGeom>
          <a:solidFill>
            <a:srgbClr val="D9D2E9">
              <a:alpha val="7922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90"/>
          <p:cNvSpPr/>
          <p:nvPr/>
        </p:nvSpPr>
        <p:spPr>
          <a:xfrm>
            <a:off x="2587382" y="1695768"/>
            <a:ext cx="4624500" cy="450600"/>
          </a:xfrm>
          <a:prstGeom prst="rect">
            <a:avLst/>
          </a:prstGeom>
          <a:solidFill>
            <a:srgbClr val="67488E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90"/>
          <p:cNvSpPr/>
          <p:nvPr/>
        </p:nvSpPr>
        <p:spPr>
          <a:xfrm>
            <a:off x="2986651" y="1820684"/>
            <a:ext cx="3807600" cy="218700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UNIFIED FACILITIES &amp; SUSTAINABILITY OPTIMISATION</a:t>
            </a:r>
            <a:endParaRPr sz="9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9" name="Google Shape;649;p90"/>
          <p:cNvSpPr txBox="1"/>
          <p:nvPr/>
        </p:nvSpPr>
        <p:spPr>
          <a:xfrm>
            <a:off x="3355094" y="2188444"/>
            <a:ext cx="1318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rPr>
              <a:t>Hard services</a:t>
            </a:r>
            <a:endParaRPr sz="900" b="0" i="0" u="none" strike="noStrike" cap="none">
              <a:solidFill>
                <a:srgbClr val="52398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0" name="Google Shape;650;p90"/>
          <p:cNvSpPr txBox="1"/>
          <p:nvPr/>
        </p:nvSpPr>
        <p:spPr>
          <a:xfrm>
            <a:off x="5118026" y="2192767"/>
            <a:ext cx="1318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rPr>
              <a:t>Soft services</a:t>
            </a:r>
            <a:endParaRPr sz="900" b="0" i="0" u="none" strike="noStrike" cap="none">
              <a:solidFill>
                <a:srgbClr val="52398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1" name="Google Shape;651;p90"/>
          <p:cNvSpPr/>
          <p:nvPr/>
        </p:nvSpPr>
        <p:spPr>
          <a:xfrm>
            <a:off x="2653451" y="3636456"/>
            <a:ext cx="4551900" cy="100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76200" dir="4080000" algn="t" rotWithShape="0">
              <a:srgbClr val="000000">
                <a:alpha val="1373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90"/>
          <p:cNvSpPr/>
          <p:nvPr/>
        </p:nvSpPr>
        <p:spPr>
          <a:xfrm>
            <a:off x="2653444" y="3989168"/>
            <a:ext cx="4551900" cy="414000"/>
          </a:xfrm>
          <a:prstGeom prst="rect">
            <a:avLst/>
          </a:prstGeom>
          <a:solidFill>
            <a:srgbClr val="583D8C">
              <a:alpha val="600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90"/>
          <p:cNvSpPr/>
          <p:nvPr/>
        </p:nvSpPr>
        <p:spPr>
          <a:xfrm>
            <a:off x="2879164" y="4087381"/>
            <a:ext cx="746400" cy="218700"/>
          </a:xfrm>
          <a:prstGeom prst="flowChartAlternateProcess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SENSOR NETWORKS</a:t>
            </a:r>
            <a:endParaRPr sz="8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4" name="Google Shape;654;p90"/>
          <p:cNvSpPr/>
          <p:nvPr/>
        </p:nvSpPr>
        <p:spPr>
          <a:xfrm>
            <a:off x="3666348" y="4087381"/>
            <a:ext cx="746400" cy="218700"/>
          </a:xfrm>
          <a:prstGeom prst="flowChartAlternateProcess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HVAC</a:t>
            </a:r>
            <a:endParaRPr sz="8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5" name="Google Shape;655;p90"/>
          <p:cNvSpPr/>
          <p:nvPr/>
        </p:nvSpPr>
        <p:spPr>
          <a:xfrm>
            <a:off x="4453532" y="4087381"/>
            <a:ext cx="746400" cy="218700"/>
          </a:xfrm>
          <a:prstGeom prst="flowChartAlternateProcess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SECURITY</a:t>
            </a:r>
            <a:endParaRPr sz="8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6" name="Google Shape;656;p90"/>
          <p:cNvSpPr/>
          <p:nvPr/>
        </p:nvSpPr>
        <p:spPr>
          <a:xfrm>
            <a:off x="5240716" y="4087381"/>
            <a:ext cx="746400" cy="218700"/>
          </a:xfrm>
          <a:prstGeom prst="flowChartAlternateProcess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LIGHTING</a:t>
            </a:r>
            <a:endParaRPr sz="8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7" name="Google Shape;657;p90"/>
          <p:cNvSpPr/>
          <p:nvPr/>
        </p:nvSpPr>
        <p:spPr>
          <a:xfrm>
            <a:off x="6701464" y="4005211"/>
            <a:ext cx="362100" cy="253500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...</a:t>
            </a:r>
            <a:endParaRPr sz="8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8" name="Google Shape;658;p90"/>
          <p:cNvSpPr/>
          <p:nvPr/>
        </p:nvSpPr>
        <p:spPr>
          <a:xfrm>
            <a:off x="6027898" y="4087381"/>
            <a:ext cx="746400" cy="218700"/>
          </a:xfrm>
          <a:prstGeom prst="flowChartAlternateProcess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METERING</a:t>
            </a:r>
            <a:endParaRPr sz="8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59" name="Google Shape;659;p90"/>
          <p:cNvPicPr preferRelativeResize="0"/>
          <p:nvPr/>
        </p:nvPicPr>
        <p:blipFill rotWithShape="1">
          <a:blip r:embed="rId5">
            <a:alphaModFix/>
          </a:blip>
          <a:srcRect t="30236" b="32165"/>
          <a:stretch/>
        </p:blipFill>
        <p:spPr>
          <a:xfrm>
            <a:off x="5336520" y="3712562"/>
            <a:ext cx="594975" cy="240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49520" y="3753770"/>
            <a:ext cx="594976" cy="15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90"/>
          <p:cNvPicPr preferRelativeResize="0"/>
          <p:nvPr/>
        </p:nvPicPr>
        <p:blipFill rotWithShape="1">
          <a:blip r:embed="rId7">
            <a:alphaModFix/>
          </a:blip>
          <a:srcRect t="28685" b="31474"/>
          <a:stretch/>
        </p:blipFill>
        <p:spPr>
          <a:xfrm>
            <a:off x="3710996" y="3663548"/>
            <a:ext cx="811347" cy="33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90"/>
          <p:cNvPicPr preferRelativeResize="0"/>
          <p:nvPr/>
        </p:nvPicPr>
        <p:blipFill rotWithShape="1">
          <a:blip r:embed="rId8">
            <a:alphaModFix/>
          </a:blip>
          <a:srcRect t="21278"/>
          <a:stretch/>
        </p:blipFill>
        <p:spPr>
          <a:xfrm>
            <a:off x="4672821" y="3723546"/>
            <a:ext cx="513222" cy="21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90"/>
          <p:cNvSpPr/>
          <p:nvPr/>
        </p:nvSpPr>
        <p:spPr>
          <a:xfrm>
            <a:off x="6023967" y="3723531"/>
            <a:ext cx="5259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OPC</a:t>
            </a:r>
            <a:endParaRPr sz="8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4" name="Google Shape;664;p90"/>
          <p:cNvSpPr/>
          <p:nvPr/>
        </p:nvSpPr>
        <p:spPr>
          <a:xfrm>
            <a:off x="6587164" y="3706100"/>
            <a:ext cx="362100" cy="253500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422D85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800" b="1" i="0" u="none" strike="noStrike" cap="none">
              <a:solidFill>
                <a:srgbClr val="422D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90"/>
          <p:cNvSpPr/>
          <p:nvPr/>
        </p:nvSpPr>
        <p:spPr>
          <a:xfrm>
            <a:off x="2653460" y="4386980"/>
            <a:ext cx="4551900" cy="256800"/>
          </a:xfrm>
          <a:prstGeom prst="rect">
            <a:avLst/>
          </a:prstGeom>
          <a:solidFill>
            <a:srgbClr val="67488E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90"/>
          <p:cNvSpPr txBox="1"/>
          <p:nvPr/>
        </p:nvSpPr>
        <p:spPr>
          <a:xfrm>
            <a:off x="3124182" y="4423106"/>
            <a:ext cx="357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Complex Multi-Vendor Automation Environment</a:t>
            </a:r>
            <a:endParaRPr sz="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7" name="Google Shape;667;p90"/>
          <p:cNvSpPr/>
          <p:nvPr/>
        </p:nvSpPr>
        <p:spPr>
          <a:xfrm rot="-5400000">
            <a:off x="3835591" y="3019527"/>
            <a:ext cx="999900" cy="85800"/>
          </a:xfrm>
          <a:prstGeom prst="rightArrow">
            <a:avLst>
              <a:gd name="adj1" fmla="val 50000"/>
              <a:gd name="adj2" fmla="val 54632"/>
            </a:avLst>
          </a:prstGeom>
          <a:solidFill>
            <a:srgbClr val="583D8C">
              <a:alpha val="3882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90"/>
          <p:cNvSpPr/>
          <p:nvPr/>
        </p:nvSpPr>
        <p:spPr>
          <a:xfrm rot="-5400000">
            <a:off x="5280121" y="3007414"/>
            <a:ext cx="999900" cy="85800"/>
          </a:xfrm>
          <a:prstGeom prst="rightArrow">
            <a:avLst>
              <a:gd name="adj1" fmla="val 50000"/>
              <a:gd name="adj2" fmla="val 54632"/>
            </a:avLst>
          </a:prstGeom>
          <a:solidFill>
            <a:srgbClr val="583D8C">
              <a:alpha val="3882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90"/>
          <p:cNvSpPr txBox="1"/>
          <p:nvPr/>
        </p:nvSpPr>
        <p:spPr>
          <a:xfrm>
            <a:off x="354950" y="148325"/>
            <a:ext cx="75099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1)  Harness valuable and actionable energy insights in real-time by unifying FM operations with automation.</a:t>
            </a:r>
            <a:endParaRPr sz="20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0" name="Google Shape;670;p90"/>
          <p:cNvSpPr/>
          <p:nvPr/>
        </p:nvSpPr>
        <p:spPr>
          <a:xfrm>
            <a:off x="7269255" y="2878578"/>
            <a:ext cx="1277154" cy="314928"/>
          </a:xfrm>
          <a:prstGeom prst="flowChartTerminator">
            <a:avLst/>
          </a:prstGeom>
          <a:solidFill>
            <a:schemeClr val="lt1"/>
          </a:solidFill>
          <a:ln w="9525" cap="flat" cmpd="sng">
            <a:solidFill>
              <a:srgbClr val="43C3EC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76200" dir="4080000" algn="t" rotWithShape="0">
              <a:srgbClr val="000000">
                <a:alpha val="1373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90"/>
          <p:cNvSpPr txBox="1"/>
          <p:nvPr/>
        </p:nvSpPr>
        <p:spPr>
          <a:xfrm>
            <a:off x="7269255" y="2926700"/>
            <a:ext cx="12771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PREDICT</a:t>
            </a:r>
            <a:endParaRPr sz="800" b="1" i="0" u="none" strike="noStrike" cap="none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2" name="Google Shape;672;p90"/>
          <p:cNvSpPr/>
          <p:nvPr/>
        </p:nvSpPr>
        <p:spPr>
          <a:xfrm>
            <a:off x="7269255" y="2153728"/>
            <a:ext cx="1277154" cy="314928"/>
          </a:xfrm>
          <a:prstGeom prst="flowChartTerminator">
            <a:avLst/>
          </a:prstGeom>
          <a:solidFill>
            <a:schemeClr val="lt1"/>
          </a:solidFill>
          <a:ln w="9525" cap="flat" cmpd="sng">
            <a:solidFill>
              <a:srgbClr val="43C3EC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76200" dir="4080000" algn="t" rotWithShape="0">
              <a:srgbClr val="000000">
                <a:alpha val="1373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90"/>
          <p:cNvSpPr txBox="1"/>
          <p:nvPr/>
        </p:nvSpPr>
        <p:spPr>
          <a:xfrm>
            <a:off x="7269255" y="2201850"/>
            <a:ext cx="12771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OPTIMISE</a:t>
            </a:r>
            <a:endParaRPr sz="800" b="1" i="0" u="none" strike="noStrike" cap="none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4" name="Google Shape;674;p90"/>
          <p:cNvSpPr/>
          <p:nvPr/>
        </p:nvSpPr>
        <p:spPr>
          <a:xfrm rot="-5400000">
            <a:off x="7684325" y="3415023"/>
            <a:ext cx="423600" cy="62400"/>
          </a:xfrm>
          <a:prstGeom prst="rightArrow">
            <a:avLst>
              <a:gd name="adj1" fmla="val 50000"/>
              <a:gd name="adj2" fmla="val 54632"/>
            </a:avLst>
          </a:prstGeom>
          <a:solidFill>
            <a:srgbClr val="583D8C">
              <a:alpha val="3882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90"/>
          <p:cNvSpPr/>
          <p:nvPr/>
        </p:nvSpPr>
        <p:spPr>
          <a:xfrm rot="-5400000">
            <a:off x="7684325" y="2642423"/>
            <a:ext cx="423600" cy="62400"/>
          </a:xfrm>
          <a:prstGeom prst="rightArrow">
            <a:avLst>
              <a:gd name="adj1" fmla="val 50000"/>
              <a:gd name="adj2" fmla="val 54632"/>
            </a:avLst>
          </a:prstGeom>
          <a:solidFill>
            <a:srgbClr val="583D8C">
              <a:alpha val="3882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90"/>
          <p:cNvSpPr txBox="1"/>
          <p:nvPr/>
        </p:nvSpPr>
        <p:spPr>
          <a:xfrm>
            <a:off x="7894931" y="4007014"/>
            <a:ext cx="11220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IoT-driven Real-time Performance Data</a:t>
            </a:r>
            <a:endParaRPr sz="700" b="0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7" name="Google Shape;677;p90"/>
          <p:cNvSpPr txBox="1"/>
          <p:nvPr/>
        </p:nvSpPr>
        <p:spPr>
          <a:xfrm>
            <a:off x="7894931" y="3271051"/>
            <a:ext cx="11220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Advanced Fault Detection using ML</a:t>
            </a:r>
            <a:endParaRPr sz="700" b="0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8" name="Google Shape;678;p90"/>
          <p:cNvSpPr txBox="1"/>
          <p:nvPr/>
        </p:nvSpPr>
        <p:spPr>
          <a:xfrm>
            <a:off x="7894931" y="2564475"/>
            <a:ext cx="10737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AI-assisted contextual maintenance</a:t>
            </a:r>
            <a:endParaRPr sz="700" b="0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1"/>
          <p:cNvSpPr/>
          <p:nvPr/>
        </p:nvSpPr>
        <p:spPr>
          <a:xfrm>
            <a:off x="-51900" y="0"/>
            <a:ext cx="9195900" cy="1012800"/>
          </a:xfrm>
          <a:prstGeom prst="rect">
            <a:avLst/>
          </a:prstGeom>
          <a:solidFill>
            <a:srgbClr val="52398A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91"/>
          <p:cNvSpPr/>
          <p:nvPr/>
        </p:nvSpPr>
        <p:spPr>
          <a:xfrm>
            <a:off x="1412000" y="2160425"/>
            <a:ext cx="5952621" cy="579183"/>
          </a:xfrm>
          <a:custGeom>
            <a:avLst/>
            <a:gdLst/>
            <a:ahLst/>
            <a:cxnLst/>
            <a:rect l="l" t="t" r="r" b="b"/>
            <a:pathLst>
              <a:path w="306008" h="26486" extrusionOk="0">
                <a:moveTo>
                  <a:pt x="0" y="3784"/>
                </a:moveTo>
                <a:lnTo>
                  <a:pt x="43985" y="25540"/>
                </a:lnTo>
                <a:lnTo>
                  <a:pt x="94593" y="26486"/>
                </a:lnTo>
                <a:lnTo>
                  <a:pt x="133849" y="0"/>
                </a:lnTo>
                <a:lnTo>
                  <a:pt x="180672" y="473"/>
                </a:lnTo>
                <a:lnTo>
                  <a:pt x="218983" y="24594"/>
                </a:lnTo>
                <a:lnTo>
                  <a:pt x="268171" y="24121"/>
                </a:lnTo>
                <a:lnTo>
                  <a:pt x="306008" y="1419"/>
                </a:lnTo>
              </a:path>
            </a:pathLst>
          </a:custGeom>
          <a:solidFill>
            <a:srgbClr val="583D8C">
              <a:alpha val="38820"/>
            </a:srgbClr>
          </a:solidFill>
          <a:ln w="9525" cap="flat" cmpd="sng">
            <a:solidFill>
              <a:srgbClr val="583D8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91"/>
          <p:cNvSpPr txBox="1"/>
          <p:nvPr/>
        </p:nvSpPr>
        <p:spPr>
          <a:xfrm>
            <a:off x="338728" y="125313"/>
            <a:ext cx="7986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2)  Align sustainability with workforce and asset management </a:t>
            </a:r>
            <a:endParaRPr sz="20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for meaningful and quantifiable energy performance. </a:t>
            </a:r>
            <a:endParaRPr sz="2000" b="1" i="0" u="sng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86" name="Google Shape;686;p91"/>
          <p:cNvSpPr/>
          <p:nvPr/>
        </p:nvSpPr>
        <p:spPr>
          <a:xfrm>
            <a:off x="2150625" y="2016850"/>
            <a:ext cx="1166400" cy="1100700"/>
          </a:xfrm>
          <a:prstGeom prst="ellipse">
            <a:avLst/>
          </a:prstGeom>
          <a:solidFill>
            <a:srgbClr val="43C3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WORK-</a:t>
            </a:r>
            <a:endParaRPr sz="11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FORCE</a:t>
            </a:r>
            <a:endParaRPr sz="11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87" name="Google Shape;687;p91"/>
          <p:cNvSpPr txBox="1"/>
          <p:nvPr/>
        </p:nvSpPr>
        <p:spPr>
          <a:xfrm>
            <a:off x="366000" y="2127200"/>
            <a:ext cx="1025100" cy="330900"/>
          </a:xfrm>
          <a:prstGeom prst="rect">
            <a:avLst/>
          </a:prstGeom>
          <a:noFill/>
          <a:ln w="9525" cap="flat" cmpd="sng">
            <a:solidFill>
              <a:srgbClr val="FF0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DATA-DRIVEN</a:t>
            </a:r>
            <a:endParaRPr sz="900" b="1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FM OPS</a:t>
            </a:r>
            <a:endParaRPr sz="900" b="1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88" name="Google Shape;688;p91"/>
          <p:cNvSpPr txBox="1"/>
          <p:nvPr/>
        </p:nvSpPr>
        <p:spPr>
          <a:xfrm>
            <a:off x="7364475" y="2067450"/>
            <a:ext cx="1093500" cy="375600"/>
          </a:xfrm>
          <a:prstGeom prst="rect">
            <a:avLst/>
          </a:prstGeom>
          <a:noFill/>
          <a:ln w="9525" cap="flat" cmpd="sng">
            <a:solidFill>
              <a:srgbClr val="FF0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ENGAGED STAKEHOLDERS</a:t>
            </a:r>
            <a:endParaRPr sz="900" b="1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89" name="Google Shape;689;p91"/>
          <p:cNvSpPr txBox="1"/>
          <p:nvPr/>
        </p:nvSpPr>
        <p:spPr>
          <a:xfrm>
            <a:off x="7364475" y="2605050"/>
            <a:ext cx="1093500" cy="330900"/>
          </a:xfrm>
          <a:prstGeom prst="rect">
            <a:avLst/>
          </a:prstGeom>
          <a:noFill/>
          <a:ln w="9525" cap="flat" cmpd="sng">
            <a:solidFill>
              <a:srgbClr val="FF0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GREEN STANDARDS</a:t>
            </a:r>
            <a:endParaRPr sz="900" b="1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0" name="Google Shape;690;p91"/>
          <p:cNvSpPr txBox="1"/>
          <p:nvPr/>
        </p:nvSpPr>
        <p:spPr>
          <a:xfrm>
            <a:off x="7364475" y="3169025"/>
            <a:ext cx="1093500" cy="330900"/>
          </a:xfrm>
          <a:prstGeom prst="rect">
            <a:avLst/>
          </a:prstGeom>
          <a:noFill/>
          <a:ln w="9525" cap="flat" cmpd="sng">
            <a:solidFill>
              <a:srgbClr val="FF0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ENHANCED EXPERIENCE</a:t>
            </a:r>
            <a:endParaRPr sz="900" b="1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1" name="Google Shape;691;p91"/>
          <p:cNvSpPr txBox="1"/>
          <p:nvPr/>
        </p:nvSpPr>
        <p:spPr>
          <a:xfrm>
            <a:off x="3650250" y="2632850"/>
            <a:ext cx="15387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Centralised visibility and control over energy efficiency in real-time</a:t>
            </a:r>
            <a:endParaRPr sz="1000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2" name="Google Shape;692;p91"/>
          <p:cNvSpPr txBox="1"/>
          <p:nvPr/>
        </p:nvSpPr>
        <p:spPr>
          <a:xfrm>
            <a:off x="1909900" y="3208975"/>
            <a:ext cx="1664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Targeted and contextual insights to relevant teams for faster resolution</a:t>
            </a:r>
            <a:endParaRPr sz="1000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3" name="Google Shape;693;p91"/>
          <p:cNvSpPr/>
          <p:nvPr/>
        </p:nvSpPr>
        <p:spPr>
          <a:xfrm>
            <a:off x="6675" y="4708225"/>
            <a:ext cx="9144000" cy="434400"/>
          </a:xfrm>
          <a:prstGeom prst="rect">
            <a:avLst/>
          </a:prstGeom>
          <a:solidFill>
            <a:srgbClr val="422D85">
              <a:alpha val="8549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UNIFIED PEOPLE, PROCESS, AND MACHINE PERFORMANCE</a:t>
            </a: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91"/>
          <p:cNvSpPr/>
          <p:nvPr/>
        </p:nvSpPr>
        <p:spPr>
          <a:xfrm>
            <a:off x="5655025" y="1999250"/>
            <a:ext cx="1166400" cy="1100700"/>
          </a:xfrm>
          <a:prstGeom prst="ellipse">
            <a:avLst/>
          </a:prstGeom>
          <a:solidFill>
            <a:srgbClr val="43C3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ASSET</a:t>
            </a:r>
            <a:endParaRPr sz="11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5" name="Google Shape;695;p91"/>
          <p:cNvSpPr/>
          <p:nvPr/>
        </p:nvSpPr>
        <p:spPr>
          <a:xfrm>
            <a:off x="3830750" y="1504350"/>
            <a:ext cx="1166400" cy="1100700"/>
          </a:xfrm>
          <a:prstGeom prst="ellipse">
            <a:avLst/>
          </a:prstGeom>
          <a:solidFill>
            <a:srgbClr val="43C3E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SUSTAIN-</a:t>
            </a:r>
            <a:endParaRPr sz="11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ABILITY</a:t>
            </a:r>
            <a:endParaRPr sz="11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6" name="Google Shape;696;p91"/>
          <p:cNvSpPr/>
          <p:nvPr/>
        </p:nvSpPr>
        <p:spPr>
          <a:xfrm rot="-2327668">
            <a:off x="3209272" y="2412178"/>
            <a:ext cx="757507" cy="1527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61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1"/>
          <p:cNvSpPr/>
          <p:nvPr/>
        </p:nvSpPr>
        <p:spPr>
          <a:xfrm rot="2240671">
            <a:off x="4891879" y="2393584"/>
            <a:ext cx="818488" cy="14838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61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1"/>
          <p:cNvSpPr txBox="1"/>
          <p:nvPr/>
        </p:nvSpPr>
        <p:spPr>
          <a:xfrm>
            <a:off x="5419675" y="3132775"/>
            <a:ext cx="16641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Predictive optimisation of heavy duty assets (HVAC, Power, Pumps..)</a:t>
            </a:r>
            <a:endParaRPr sz="1000" i="0" u="none" strike="noStrike" cap="none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72" y="2637456"/>
            <a:ext cx="2918504" cy="693515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92"/>
          <p:cNvSpPr/>
          <p:nvPr/>
        </p:nvSpPr>
        <p:spPr>
          <a:xfrm>
            <a:off x="-51900" y="0"/>
            <a:ext cx="9195900" cy="1012800"/>
          </a:xfrm>
          <a:prstGeom prst="rect">
            <a:avLst/>
          </a:prstGeom>
          <a:solidFill>
            <a:srgbClr val="52398A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92"/>
          <p:cNvSpPr txBox="1"/>
          <p:nvPr/>
        </p:nvSpPr>
        <p:spPr>
          <a:xfrm>
            <a:off x="246225" y="125550"/>
            <a:ext cx="82731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3)  Centralize fault detection and diagnostics in the cloud </a:t>
            </a:r>
            <a:endParaRPr sz="20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for predictive and continuous efficiency.</a:t>
            </a:r>
            <a:endParaRPr sz="2000" b="1" i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1" dirty="0">
              <a:solidFill>
                <a:srgbClr val="52398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6" name="Google Shape;706;p92"/>
          <p:cNvSpPr txBox="1"/>
          <p:nvPr/>
        </p:nvSpPr>
        <p:spPr>
          <a:xfrm>
            <a:off x="328625" y="1137075"/>
            <a:ext cx="4516500" cy="3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448C"/>
              </a:buClr>
              <a:buSzPts val="1300"/>
              <a:buFont typeface="Avenir"/>
              <a:buChar char="●"/>
            </a:pPr>
            <a:r>
              <a:rPr lang="en" sz="1300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IoT-driven enterprise-wide approach that </a:t>
            </a:r>
            <a:r>
              <a:rPr lang="en" sz="1300">
                <a:solidFill>
                  <a:srgbClr val="FC47BC"/>
                </a:solidFill>
                <a:latin typeface="Avenir"/>
                <a:ea typeface="Avenir"/>
                <a:cs typeface="Avenir"/>
                <a:sym typeface="Avenir"/>
              </a:rPr>
              <a:t>integrates multi-vendor BMS/BAS</a:t>
            </a:r>
            <a:r>
              <a:rPr lang="en" sz="1300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 data to facility operations</a:t>
            </a:r>
            <a:r>
              <a:rPr lang="en" sz="1300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sz="1300">
              <a:solidFill>
                <a:srgbClr val="52398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448C"/>
              </a:buClr>
              <a:buSzPts val="1300"/>
              <a:buFont typeface="Avenir"/>
              <a:buChar char="●"/>
            </a:pPr>
            <a:r>
              <a:rPr lang="en" sz="1300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Capture </a:t>
            </a:r>
            <a:r>
              <a:rPr lang="en" sz="1300">
                <a:solidFill>
                  <a:srgbClr val="52398A"/>
                </a:solidFill>
                <a:latin typeface="Avenir"/>
                <a:ea typeface="Avenir"/>
                <a:cs typeface="Avenir"/>
                <a:sym typeface="Avenir"/>
              </a:rPr>
              <a:t>performance of </a:t>
            </a:r>
            <a:r>
              <a:rPr lang="en" sz="1300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equipment, systems, and energy in </a:t>
            </a:r>
            <a:r>
              <a:rPr lang="en" sz="1300">
                <a:solidFill>
                  <a:srgbClr val="FC47BC"/>
                </a:solidFill>
                <a:latin typeface="Avenir"/>
                <a:ea typeface="Avenir"/>
                <a:cs typeface="Avenir"/>
                <a:sym typeface="Avenir"/>
              </a:rPr>
              <a:t>real-time, across multiple buildings. </a:t>
            </a:r>
            <a:endParaRPr sz="1300">
              <a:solidFill>
                <a:srgbClr val="FC47B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448C"/>
              </a:buClr>
              <a:buSzPts val="1300"/>
              <a:buFont typeface="Avenir"/>
              <a:buChar char="●"/>
            </a:pPr>
            <a:r>
              <a:rPr lang="en" sz="1300">
                <a:solidFill>
                  <a:srgbClr val="FC47BC"/>
                </a:solidFill>
                <a:latin typeface="Avenir"/>
                <a:ea typeface="Avenir"/>
                <a:cs typeface="Avenir"/>
                <a:sym typeface="Avenir"/>
              </a:rPr>
              <a:t>Automate the full cycle centrally:</a:t>
            </a:r>
            <a:r>
              <a:rPr lang="en" sz="1300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 monitore, detect diagnose, and resolve inefficiencies. </a:t>
            </a:r>
            <a:endParaRPr sz="1300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1448C"/>
              </a:buClr>
              <a:buSzPts val="1300"/>
              <a:buFont typeface="Avenir"/>
              <a:buChar char="●"/>
            </a:pPr>
            <a:r>
              <a:rPr lang="en" sz="1300">
                <a:solidFill>
                  <a:srgbClr val="FC47BC"/>
                </a:solidFill>
                <a:latin typeface="Avenir"/>
                <a:ea typeface="Avenir"/>
                <a:cs typeface="Avenir"/>
                <a:sym typeface="Avenir"/>
              </a:rPr>
              <a:t>Be in control of your buildings sustainability</a:t>
            </a:r>
            <a:r>
              <a:rPr lang="en" sz="1300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 - evidence-based FDD mechanism </a:t>
            </a:r>
            <a:r>
              <a:rPr lang="en" sz="1300">
                <a:solidFill>
                  <a:srgbClr val="422D85"/>
                </a:solidFill>
                <a:latin typeface="Avenir"/>
                <a:ea typeface="Avenir"/>
                <a:cs typeface="Avenir"/>
                <a:sym typeface="Avenir"/>
              </a:rPr>
              <a:t>built to</a:t>
            </a:r>
            <a:r>
              <a:rPr lang="en" sz="1300">
                <a:solidFill>
                  <a:srgbClr val="FC47BC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300">
                <a:solidFill>
                  <a:srgbClr val="583D95"/>
                </a:solidFill>
                <a:latin typeface="Avenir"/>
                <a:ea typeface="Avenir"/>
                <a:cs typeface="Avenir"/>
                <a:sym typeface="Avenir"/>
              </a:rPr>
              <a:t>automatically and predictively direct operational action.</a:t>
            </a:r>
            <a:endParaRPr sz="1300">
              <a:solidFill>
                <a:srgbClr val="583D9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7" name="Google Shape;707;p92"/>
          <p:cNvSpPr txBox="1"/>
          <p:nvPr/>
        </p:nvSpPr>
        <p:spPr>
          <a:xfrm>
            <a:off x="5480625" y="1264408"/>
            <a:ext cx="11352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Minimum asset downtime</a:t>
            </a:r>
            <a:endParaRPr sz="1000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8" name="Google Shape;708;p92"/>
          <p:cNvSpPr txBox="1"/>
          <p:nvPr/>
        </p:nvSpPr>
        <p:spPr>
          <a:xfrm>
            <a:off x="7578679" y="1264408"/>
            <a:ext cx="953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Optimised workforce </a:t>
            </a:r>
            <a:endParaRPr sz="1000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09" name="Google Shape;709;p92"/>
          <p:cNvPicPr preferRelativeResize="0"/>
          <p:nvPr/>
        </p:nvPicPr>
        <p:blipFill rotWithShape="1">
          <a:blip r:embed="rId4">
            <a:alphaModFix amt="58999"/>
          </a:blip>
          <a:srcRect/>
          <a:stretch/>
        </p:blipFill>
        <p:spPr>
          <a:xfrm rot="1708512">
            <a:off x="6343121" y="1411975"/>
            <a:ext cx="1545559" cy="15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92"/>
          <p:cNvSpPr txBox="1"/>
          <p:nvPr/>
        </p:nvSpPr>
        <p:spPr>
          <a:xfrm>
            <a:off x="6501625" y="1907591"/>
            <a:ext cx="1215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Sustainability</a:t>
            </a:r>
            <a:endParaRPr sz="1100" b="1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-driven FDD Engine</a:t>
            </a:r>
            <a:endParaRPr sz="1100" b="1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1" name="Google Shape;711;p92"/>
          <p:cNvSpPr txBox="1"/>
          <p:nvPr/>
        </p:nvSpPr>
        <p:spPr>
          <a:xfrm>
            <a:off x="5873687" y="3385192"/>
            <a:ext cx="906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BMS </a:t>
            </a:r>
            <a:endParaRPr sz="1000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2" name="Google Shape;712;p92"/>
          <p:cNvSpPr txBox="1"/>
          <p:nvPr/>
        </p:nvSpPr>
        <p:spPr>
          <a:xfrm>
            <a:off x="6615825" y="3385192"/>
            <a:ext cx="906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Sensor Data </a:t>
            </a:r>
            <a:endParaRPr sz="1000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3" name="Google Shape;713;p92"/>
          <p:cNvSpPr txBox="1"/>
          <p:nvPr/>
        </p:nvSpPr>
        <p:spPr>
          <a:xfrm>
            <a:off x="7593154" y="3385192"/>
            <a:ext cx="906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Attendance</a:t>
            </a:r>
            <a:endParaRPr sz="1000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4" name="Google Shape;714;p92"/>
          <p:cNvSpPr txBox="1"/>
          <p:nvPr/>
        </p:nvSpPr>
        <p:spPr>
          <a:xfrm>
            <a:off x="6242223" y="3677676"/>
            <a:ext cx="906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Occupancy</a:t>
            </a:r>
            <a:endParaRPr sz="1000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5" name="Google Shape;715;p92"/>
          <p:cNvSpPr txBox="1"/>
          <p:nvPr/>
        </p:nvSpPr>
        <p:spPr>
          <a:xfrm>
            <a:off x="7148969" y="3677676"/>
            <a:ext cx="906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1448C"/>
                </a:solidFill>
                <a:latin typeface="Avenir"/>
                <a:ea typeface="Avenir"/>
                <a:cs typeface="Avenir"/>
                <a:sym typeface="Avenir"/>
              </a:rPr>
              <a:t>Weather</a:t>
            </a:r>
            <a:endParaRPr sz="1000">
              <a:solidFill>
                <a:srgbClr val="6144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16" name="Google Shape;716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2549" y="4872125"/>
            <a:ext cx="727001" cy="18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9"/>
          <p:cNvSpPr txBox="1"/>
          <p:nvPr/>
        </p:nvSpPr>
        <p:spPr>
          <a:xfrm>
            <a:off x="1165861" y="1989110"/>
            <a:ext cx="66564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400" dirty="0">
                <a:solidFill>
                  <a:srgbClr val="282076"/>
                </a:solidFill>
                <a:latin typeface="Avenir"/>
                <a:ea typeface="Avenir"/>
                <a:cs typeface="Avenir"/>
                <a:sym typeface="Avenir"/>
              </a:rPr>
              <a:t>Facilio: A Quick Overview</a:t>
            </a:r>
            <a:endParaRPr sz="2400" dirty="0">
              <a:solidFill>
                <a:srgbClr val="28207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6" name="Google Shape;616;p89"/>
          <p:cNvSpPr/>
          <p:nvPr/>
        </p:nvSpPr>
        <p:spPr>
          <a:xfrm>
            <a:off x="4134071" y="2639660"/>
            <a:ext cx="436200" cy="34200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22D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89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4"/>
          <p:cNvSpPr txBox="1"/>
          <p:nvPr/>
        </p:nvSpPr>
        <p:spPr>
          <a:xfrm>
            <a:off x="644225" y="1049375"/>
            <a:ext cx="57669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83D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3D8C"/>
              </a:buClr>
              <a:buSzPts val="1600"/>
              <a:buFont typeface="Avenir"/>
              <a:buChar char="●"/>
            </a:pPr>
            <a:r>
              <a:rPr lang="en" sz="1600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Founded in </a:t>
            </a:r>
            <a:r>
              <a:rPr lang="en" sz="1600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May 2017</a:t>
            </a:r>
            <a:r>
              <a:rPr lang="en" sz="1600" b="1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br>
              <a:rPr lang="en" sz="1600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600" dirty="0">
              <a:solidFill>
                <a:srgbClr val="583D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3D8C"/>
              </a:buClr>
              <a:buSzPts val="1600"/>
              <a:buFont typeface="Avenir"/>
              <a:buChar char="●"/>
            </a:pPr>
            <a:r>
              <a:rPr lang="en" sz="1600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Ex - </a:t>
            </a:r>
            <a:r>
              <a:rPr lang="en" sz="1600" b="1" dirty="0" err="1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Zoho</a:t>
            </a:r>
            <a:r>
              <a:rPr lang="en" sz="1600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600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veterans</a:t>
            </a:r>
            <a:r>
              <a:rPr lang="en" sz="1600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 in the SaaS, IoT and telecom space</a:t>
            </a:r>
            <a:endParaRPr sz="1600" dirty="0">
              <a:solidFill>
                <a:srgbClr val="583D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83D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3D8C"/>
              </a:buClr>
              <a:buSzPts val="1600"/>
              <a:buFont typeface="Avenir"/>
              <a:buChar char="●"/>
            </a:pPr>
            <a:r>
              <a:rPr lang="en" sz="1600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70-member team </a:t>
            </a:r>
            <a:r>
              <a:rPr lang="en" sz="1600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at Facilio now</a:t>
            </a:r>
            <a:br>
              <a:rPr lang="en" sz="1600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600" dirty="0">
              <a:solidFill>
                <a:srgbClr val="583D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3D8C"/>
              </a:buClr>
              <a:buSzPts val="1600"/>
              <a:buFont typeface="Avenir"/>
              <a:buChar char="●"/>
            </a:pPr>
            <a:r>
              <a:rPr lang="en" sz="1600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Offices in </a:t>
            </a:r>
            <a:r>
              <a:rPr lang="en" sz="1600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US, India, and Dubai</a:t>
            </a:r>
            <a:br>
              <a:rPr lang="en" sz="1600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600" dirty="0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3D8C"/>
              </a:buClr>
              <a:buSzPts val="1600"/>
              <a:buFont typeface="Avenir"/>
              <a:buChar char="●"/>
            </a:pPr>
            <a:r>
              <a:rPr lang="en" sz="1600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Backed by </a:t>
            </a:r>
            <a:r>
              <a:rPr lang="en" sz="1600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Accel Partners and Tiger Global</a:t>
            </a:r>
            <a:r>
              <a:rPr lang="en" sz="1600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600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 (series A)</a:t>
            </a:r>
            <a:endParaRPr sz="1600" dirty="0">
              <a:solidFill>
                <a:srgbClr val="583D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83D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3D8C"/>
              </a:buClr>
              <a:buSzPts val="1600"/>
              <a:buFont typeface="Avenir"/>
              <a:buChar char="●"/>
            </a:pPr>
            <a:r>
              <a:rPr lang="en" sz="1600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30 million </a:t>
            </a:r>
            <a:r>
              <a:rPr lang="en" sz="1600" b="1" dirty="0" err="1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sq.ft</a:t>
            </a:r>
            <a:r>
              <a:rPr lang="en" sz="1600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 of space</a:t>
            </a:r>
            <a:r>
              <a:rPr lang="en" sz="1600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 managed across</a:t>
            </a:r>
            <a:r>
              <a:rPr lang="en" sz="1600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600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350+ building globally</a:t>
            </a:r>
            <a:endParaRPr sz="1600" b="1" dirty="0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3" name="Google Shape;503;p84"/>
          <p:cNvSpPr/>
          <p:nvPr/>
        </p:nvSpPr>
        <p:spPr>
          <a:xfrm>
            <a:off x="-51900" y="0"/>
            <a:ext cx="9195900" cy="1012800"/>
          </a:xfrm>
          <a:prstGeom prst="rect">
            <a:avLst/>
          </a:prstGeom>
          <a:solidFill>
            <a:srgbClr val="52398A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4"/>
          <p:cNvSpPr txBox="1"/>
          <p:nvPr/>
        </p:nvSpPr>
        <p:spPr>
          <a:xfrm>
            <a:off x="339181" y="193650"/>
            <a:ext cx="75099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2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About 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Driven towards continuous efficiency.</a:t>
            </a:r>
            <a:endParaRPr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5"/>
          <p:cNvSpPr/>
          <p:nvPr/>
        </p:nvSpPr>
        <p:spPr>
          <a:xfrm>
            <a:off x="-51900" y="0"/>
            <a:ext cx="9195900" cy="1012800"/>
          </a:xfrm>
          <a:prstGeom prst="rect">
            <a:avLst/>
          </a:prstGeom>
          <a:solidFill>
            <a:srgbClr val="52398A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85"/>
          <p:cNvSpPr/>
          <p:nvPr/>
        </p:nvSpPr>
        <p:spPr>
          <a:xfrm>
            <a:off x="5293219" y="1087725"/>
            <a:ext cx="3850500" cy="367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85"/>
          <p:cNvSpPr/>
          <p:nvPr/>
        </p:nvSpPr>
        <p:spPr>
          <a:xfrm rot="-5400000">
            <a:off x="5952771" y="1708087"/>
            <a:ext cx="2569800" cy="2573400"/>
          </a:xfrm>
          <a:prstGeom prst="ellipse">
            <a:avLst/>
          </a:prstGeom>
          <a:noFill/>
          <a:ln w="19050" cap="flat" cmpd="sng">
            <a:solidFill>
              <a:srgbClr val="761E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512;p85"/>
          <p:cNvGrpSpPr/>
          <p:nvPr/>
        </p:nvGrpSpPr>
        <p:grpSpPr>
          <a:xfrm>
            <a:off x="6829346" y="1358934"/>
            <a:ext cx="855896" cy="822395"/>
            <a:chOff x="2859873" y="853971"/>
            <a:chExt cx="1110544" cy="1068600"/>
          </a:xfrm>
        </p:grpSpPr>
        <p:sp>
          <p:nvSpPr>
            <p:cNvPr id="513" name="Google Shape;513;p8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" name="Google Shape;514;p85"/>
            <p:cNvSpPr txBox="1"/>
            <p:nvPr/>
          </p:nvSpPr>
          <p:spPr>
            <a:xfrm>
              <a:off x="2901817" y="903043"/>
              <a:ext cx="1068600" cy="9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People</a:t>
              </a:r>
              <a:endParaRPr sz="12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15" name="Google Shape;515;p85"/>
          <p:cNvGrpSpPr/>
          <p:nvPr/>
        </p:nvGrpSpPr>
        <p:grpSpPr>
          <a:xfrm>
            <a:off x="5710863" y="3237297"/>
            <a:ext cx="823570" cy="822395"/>
            <a:chOff x="2859873" y="853971"/>
            <a:chExt cx="1068600" cy="1068600"/>
          </a:xfrm>
        </p:grpSpPr>
        <p:sp>
          <p:nvSpPr>
            <p:cNvPr id="516" name="Google Shape;516;p8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" name="Google Shape;517;p85"/>
            <p:cNvSpPr txBox="1"/>
            <p:nvPr/>
          </p:nvSpPr>
          <p:spPr>
            <a:xfrm>
              <a:off x="2895811" y="952049"/>
              <a:ext cx="990600" cy="8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Process</a:t>
              </a:r>
              <a:endParaRPr sz="12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18" name="Google Shape;518;p85"/>
          <p:cNvGrpSpPr/>
          <p:nvPr/>
        </p:nvGrpSpPr>
        <p:grpSpPr>
          <a:xfrm>
            <a:off x="7849798" y="3231511"/>
            <a:ext cx="964377" cy="822395"/>
            <a:chOff x="5100459" y="3234278"/>
            <a:chExt cx="1251300" cy="1068600"/>
          </a:xfrm>
        </p:grpSpPr>
        <p:sp>
          <p:nvSpPr>
            <p:cNvPr id="519" name="Google Shape;519;p8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" name="Google Shape;520;p85"/>
            <p:cNvSpPr txBox="1"/>
            <p:nvPr/>
          </p:nvSpPr>
          <p:spPr>
            <a:xfrm>
              <a:off x="5100459" y="3352751"/>
              <a:ext cx="12513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Machines</a:t>
              </a:r>
              <a:endParaRPr sz="12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21" name="Google Shape;521;p85"/>
          <p:cNvSpPr txBox="1"/>
          <p:nvPr/>
        </p:nvSpPr>
        <p:spPr>
          <a:xfrm>
            <a:off x="5569975" y="2450888"/>
            <a:ext cx="28632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Upskilled Workforce</a:t>
            </a:r>
            <a:br>
              <a:rPr lang="en" sz="1200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200" b="1" dirty="0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Improved Asset Lifecycle </a:t>
            </a:r>
            <a:endParaRPr sz="1200" b="1" dirty="0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Energy &amp; Cost Savings</a:t>
            </a:r>
            <a:endParaRPr sz="1200" b="1" dirty="0">
              <a:solidFill>
                <a:srgbClr val="FF00A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2" name="Google Shape;522;p85"/>
          <p:cNvSpPr/>
          <p:nvPr/>
        </p:nvSpPr>
        <p:spPr>
          <a:xfrm>
            <a:off x="5172872" y="2018925"/>
            <a:ext cx="361500" cy="178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85"/>
          <p:cNvSpPr txBox="1"/>
          <p:nvPr/>
        </p:nvSpPr>
        <p:spPr>
          <a:xfrm>
            <a:off x="430784" y="274219"/>
            <a:ext cx="2119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400" i="0" u="sng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4" name="Google Shape;524;p85"/>
          <p:cNvSpPr txBox="1"/>
          <p:nvPr/>
        </p:nvSpPr>
        <p:spPr>
          <a:xfrm>
            <a:off x="292000" y="210300"/>
            <a:ext cx="75159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Unifying the post-construction lifecycle of building </a:t>
            </a:r>
            <a:endParaRPr sz="20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using IoT, ML, &amp; AI</a:t>
            </a:r>
            <a:endParaRPr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5" name="Google Shape;525;p85"/>
          <p:cNvSpPr txBox="1"/>
          <p:nvPr/>
        </p:nvSpPr>
        <p:spPr>
          <a:xfrm>
            <a:off x="485606" y="1358906"/>
            <a:ext cx="4006888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</a:pPr>
            <a:r>
              <a:rPr lang="en" sz="1400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We </a:t>
            </a:r>
            <a:r>
              <a:rPr lang="en" sz="1400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connect with existing building automation systems </a:t>
            </a:r>
            <a:r>
              <a:rPr lang="en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centrally u</a:t>
            </a:r>
            <a:r>
              <a:rPr lang="en" sz="1400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sing the Facilio IoT Edge</a:t>
            </a:r>
            <a:endParaRPr sz="1400" dirty="0">
              <a:solidFill>
                <a:srgbClr val="583D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6" name="Google Shape;526;p85"/>
          <p:cNvSpPr txBox="1"/>
          <p:nvPr/>
        </p:nvSpPr>
        <p:spPr>
          <a:xfrm>
            <a:off x="485606" y="2857500"/>
            <a:ext cx="40593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</a:pPr>
            <a:r>
              <a:rPr lang="en" sz="1400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Predict inefficiencies in Energy and Assets usage </a:t>
            </a:r>
            <a:r>
              <a:rPr lang="en" sz="1400" dirty="0">
                <a:solidFill>
                  <a:srgbClr val="422D85"/>
                </a:solidFill>
                <a:latin typeface="Avenir"/>
                <a:ea typeface="Avenir"/>
                <a:cs typeface="Avenir"/>
                <a:sym typeface="Avenir"/>
              </a:rPr>
              <a:t>using ML models </a:t>
            </a:r>
            <a:endParaRPr sz="1400" dirty="0">
              <a:solidFill>
                <a:srgbClr val="422D8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583D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7" name="Google Shape;527;p85"/>
          <p:cNvSpPr txBox="1"/>
          <p:nvPr/>
        </p:nvSpPr>
        <p:spPr>
          <a:xfrm>
            <a:off x="485606" y="3632550"/>
            <a:ext cx="37287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</a:pPr>
            <a:r>
              <a:rPr lang="en" sz="140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Optimise operations</a:t>
            </a:r>
            <a:r>
              <a:rPr lang="en" sz="140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 using the Facilio AI-Bot that can control/send commands to building systems</a:t>
            </a:r>
            <a:endParaRPr sz="1400">
              <a:solidFill>
                <a:srgbClr val="583D8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83D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8" name="Google Shape;528;p85"/>
          <p:cNvSpPr txBox="1"/>
          <p:nvPr/>
        </p:nvSpPr>
        <p:spPr>
          <a:xfrm>
            <a:off x="489900" y="2190281"/>
            <a:ext cx="39318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</a:pPr>
            <a:r>
              <a:rPr lang="en" sz="1400" dirty="0">
                <a:solidFill>
                  <a:srgbClr val="FF00A6"/>
                </a:solidFill>
                <a:latin typeface="Avenir"/>
                <a:ea typeface="Avenir"/>
                <a:cs typeface="Avenir"/>
                <a:sym typeface="Avenir"/>
              </a:rPr>
              <a:t>Capture real-time asset and energy data</a:t>
            </a:r>
            <a:r>
              <a:rPr lang="en" sz="1400" dirty="0">
                <a:solidFill>
                  <a:srgbClr val="583D8C"/>
                </a:solidFill>
                <a:latin typeface="Avenir"/>
                <a:ea typeface="Avenir"/>
                <a:cs typeface="Avenir"/>
                <a:sym typeface="Avenir"/>
              </a:rPr>
              <a:t> onto the Facilio cloud platform</a:t>
            </a:r>
            <a:endParaRPr sz="1400" dirty="0">
              <a:solidFill>
                <a:srgbClr val="583D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3A6796-A9F4-4D23-A385-CDE4A468B30E}"/>
</file>

<file path=customXml/itemProps2.xml><?xml version="1.0" encoding="utf-8"?>
<ds:datastoreItem xmlns:ds="http://schemas.openxmlformats.org/officeDocument/2006/customXml" ds:itemID="{0CC9807C-422B-4595-961C-7E898C9FC7E7}"/>
</file>

<file path=customXml/itemProps3.xml><?xml version="1.0" encoding="utf-8"?>
<ds:datastoreItem xmlns:ds="http://schemas.openxmlformats.org/officeDocument/2006/customXml" ds:itemID="{FC34C821-6705-4E09-9ABC-128EF8C7725E}"/>
</file>

<file path=customXml/itemProps4.xml><?xml version="1.0" encoding="utf-8"?>
<ds:datastoreItem xmlns:ds="http://schemas.openxmlformats.org/officeDocument/2006/customXml" ds:itemID="{C6217AA8-0CA2-4E63-A4E6-B28C98F7D3AE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779</Words>
  <Application>Microsoft Macintosh PowerPoint</Application>
  <PresentationFormat>On-screen Show (16:9)</PresentationFormat>
  <Paragraphs>182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Roboto Light</vt:lpstr>
      <vt:lpstr>Calibri</vt:lpstr>
      <vt:lpstr>Roboto</vt:lpstr>
      <vt:lpstr>Arial</vt:lpstr>
      <vt:lpstr>Avenir</vt:lpstr>
      <vt:lpstr>Simple Light</vt:lpstr>
      <vt:lpstr>1_Office Theme</vt:lpstr>
      <vt:lpstr>Office Theme</vt:lpstr>
      <vt:lpstr>1_Office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Nivedha Sridhar</cp:lastModifiedBy>
  <cp:revision>2</cp:revision>
  <dcterms:modified xsi:type="dcterms:W3CDTF">2019-07-15T05:45:21Z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5df8373f-5b46-422e-898b-cf2a8a740a09</vt:lpwstr>
  </property>
</Properties>
</file>