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A13"/>
    <a:srgbClr val="031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E6B71B-464E-4870-975D-EDF917968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FD97B-CA24-46FA-9F00-5C5A8ADBC1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BD0F0-FF3A-4676-A002-66990FA7AE78}" type="datetimeFigureOut">
              <a:rPr lang="en-IN" smtClean="0"/>
              <a:t>10-07-2019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6D09D-21A8-4A83-B352-8AF41AF604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BY,HIREN SHAH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5F2CE-E48A-4FFB-AAFB-8098337D4F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6E896-60C1-4E3D-9866-4CA33658DC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82319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ED6A5-7A3D-4C05-A3EC-66097360B6DE}" type="datetimeFigureOut">
              <a:rPr lang="en-IN" smtClean="0"/>
              <a:t>10-07-2019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BY,HIREN SHAH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8AAD0-42DD-409A-B633-63F21F0293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28183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FB65EF-905E-43F8-A89B-D9B4497EF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281" y="1380331"/>
            <a:ext cx="7691438" cy="3267869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rgbClr val="010A13"/>
                </a:solidFill>
              </a:rPr>
              <a:t>Accelerating Energy Efficiency in Indian Data Centers through continuous improvement in HVAC system.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D972A0-7E95-441D-86FE-2F04D1C6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5867400"/>
            <a:ext cx="2743200" cy="5937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BY HIREN SHAH </a:t>
            </a:r>
          </a:p>
          <a:p>
            <a:r>
              <a:rPr lang="en-US" b="1" dirty="0">
                <a:solidFill>
                  <a:schemeClr val="bg1"/>
                </a:solidFill>
              </a:rPr>
              <a:t>GUIDE: MR. PRAKASH LOHIA</a:t>
            </a:r>
          </a:p>
          <a:p>
            <a:r>
              <a:rPr lang="en-US" b="1" dirty="0">
                <a:solidFill>
                  <a:schemeClr val="bg1"/>
                </a:solidFill>
              </a:rPr>
              <a:t>(RELIANCE INDUSTRIES LIMITED)</a:t>
            </a:r>
          </a:p>
        </p:txBody>
      </p:sp>
    </p:spTree>
    <p:extLst>
      <p:ext uri="{BB962C8B-B14F-4D97-AF65-F5344CB8AC3E}">
        <p14:creationId xmlns:p14="http://schemas.microsoft.com/office/powerpoint/2010/main" val="216642112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547" y="1524000"/>
            <a:ext cx="8012906" cy="498792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Recommendation for Cooling tower.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Cooling tower should be designed at actual site condition and shall be rated at ECBC compliant condition (35/29/24).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Cooling tower performance shall be rated on either power consumption/Cooling capacity  or power consumption/ water circulation rate (Cooling capacity shall be chiller rated capacity as per AHRI 550-590).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ECBC recommendation of efficiency 0.017kw/Kwr. or flow 0.31kw/l/s is acceptable. However there is a huge scope of </a:t>
            </a:r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improvement in efficiency of CT requirement for ECBC compliance.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4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D7939C-BA1C-47B4-A041-2B6DF29133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9625" y="685800"/>
            <a:ext cx="7524750" cy="457200"/>
          </a:xfrm>
          <a:prstGeom prst="rect">
            <a:avLst/>
          </a:prstGeom>
        </p:spPr>
        <p:txBody>
          <a:bodyPr vert="horz" lIns="0" rIns="0" bIns="0" rtlCol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082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7180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Recommendation for Cooling tower.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Performance improvement in cooling tower fan can be done with VFD installation on Cooling tower fan for ECBC + and ECBC super.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Cooling tower performance specified in ECBC compliance is liberal. CT performance can be specified as 0.012 Kw/Kwr. or 0.17 Kw/lit./sec. In future same can be taken in to consideration.</a:t>
            </a:r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312B45-189A-41CB-8D74-21B65C40C3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9625" y="762000"/>
            <a:ext cx="7524750" cy="512763"/>
          </a:xfrm>
          <a:prstGeom prst="rect">
            <a:avLst/>
          </a:prstGeom>
        </p:spPr>
        <p:txBody>
          <a:bodyPr vert="horz" lIns="0" rIns="0" bIns="0" rtlCol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2336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1092" r="13542" b="7385"/>
          <a:stretch>
            <a:fillRect/>
          </a:stretch>
        </p:blipFill>
        <p:spPr bwMode="auto">
          <a:xfrm>
            <a:off x="650081" y="1524000"/>
            <a:ext cx="7843838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495FC4B-5D4A-4431-B3F8-799E378C5D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0575" y="685800"/>
            <a:ext cx="7562850" cy="457200"/>
          </a:xfrm>
          <a:prstGeom prst="rect">
            <a:avLst/>
          </a:prstGeom>
        </p:spPr>
        <p:txBody>
          <a:bodyPr vert="horz" lIns="0" rIns="0" bIns="0" rtlCol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9126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580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E07EFB-483D-4F07-882A-0736F5F067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412" y="914400"/>
            <a:ext cx="8639176" cy="533400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6720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676400"/>
            <a:ext cx="8058150" cy="499745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</a:rPr>
              <a:t>Recommendation for Chilled water pumps.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Pump to be designed at site condition water flow rate and shall be rated at pump power / chiller tonnage as per AHRI condition</a:t>
            </a:r>
            <a:r>
              <a:rPr lang="en-IN" dirty="0"/>
              <a:t>.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 any instance total pump head of chilled water system should not be more than 30 Meter for compliance of ECBC , ECBC + and ECBC super at given pump efficiency.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Pump power efficiency mentioned ECBC 2017 for all levels </a:t>
            </a:r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are acceptable. However 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here is a scope of </a:t>
            </a:r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improvement in chilled water pump head requirement in ECBC+ and ECBC super.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6DD92C-80DC-4440-8555-8AA98499199C}"/>
              </a:ext>
            </a:extLst>
          </p:cNvPr>
          <p:cNvSpPr txBox="1">
            <a:spLocks/>
          </p:cNvSpPr>
          <p:nvPr/>
        </p:nvSpPr>
        <p:spPr>
          <a:xfrm>
            <a:off x="342900" y="762000"/>
            <a:ext cx="8458200" cy="574675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0168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88" y="685800"/>
            <a:ext cx="8448822" cy="5873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24000"/>
            <a:ext cx="74676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67306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" y="762000"/>
            <a:ext cx="8658226" cy="5762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214" y="1600200"/>
            <a:ext cx="7979569" cy="5092700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Recommendation for Condenser water pumps.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sz="3000" dirty="0">
                <a:solidFill>
                  <a:schemeClr val="accent1">
                    <a:lumMod val="50000"/>
                  </a:schemeClr>
                </a:solidFill>
              </a:rPr>
              <a:t>Pump to be designed at site condition water flow rate and shall be rated at pump power / chiller tonnage as per AHRI condition.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For any instance total pump head of condenser water system should not be more than 24 Meter for compliance of ECBC , ECBC + and ECBC super at given pump efficiency.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defRPr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Pump power efficiency mentioned ECBC 2017 for all levels </a:t>
            </a:r>
            <a:r>
              <a:rPr lang="en-IN" sz="3000" dirty="0">
                <a:solidFill>
                  <a:schemeClr val="accent1">
                    <a:lumMod val="50000"/>
                  </a:schemeClr>
                </a:solidFill>
              </a:rPr>
              <a:t>are acceptable. However  t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here is a scope of </a:t>
            </a:r>
            <a:r>
              <a:rPr lang="en-IN" sz="3000" dirty="0">
                <a:solidFill>
                  <a:schemeClr val="accent1">
                    <a:lumMod val="50000"/>
                  </a:schemeClr>
                </a:solidFill>
              </a:rPr>
              <a:t>improvement in condenser pump head requirement in ECBC+ and ECBC super.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1153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12389" r="8960" b="7016"/>
          <a:stretch>
            <a:fillRect/>
          </a:stretch>
        </p:blipFill>
        <p:spPr bwMode="auto">
          <a:xfrm>
            <a:off x="635793" y="1524000"/>
            <a:ext cx="787241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6AE307-4778-4DBB-98DA-FB40D367B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287" y="762000"/>
            <a:ext cx="8353426" cy="457200"/>
          </a:xfrm>
          <a:prstGeom prst="rect">
            <a:avLst/>
          </a:prstGeom>
        </p:spPr>
        <p:txBody>
          <a:bodyPr vert="horz" lIns="0" rIns="0" bIns="0" rtlCol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</a:rPr>
              <a:t>ccelerating Energy Efficiency in Indian  Data Centers</a:t>
            </a:r>
            <a:endParaRPr lang="en-IN" sz="3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1910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828800"/>
            <a:ext cx="7896225" cy="47958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Recommendation for economizer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Use of economizer for ECBC compliance is waived off and it can be accepted.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Recommendation of use of economizer for ECBC + &amp; ECBC super is same and it can be accepted.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0B27BA-DE1F-4B07-95FD-C9EC100F11DF}"/>
              </a:ext>
            </a:extLst>
          </p:cNvPr>
          <p:cNvSpPr txBox="1">
            <a:spLocks/>
          </p:cNvSpPr>
          <p:nvPr/>
        </p:nvSpPr>
        <p:spPr>
          <a:xfrm>
            <a:off x="457200" y="762000"/>
            <a:ext cx="8458200" cy="574675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9672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4" t="14748" r="10417" b="7016"/>
          <a:stretch/>
        </p:blipFill>
        <p:spPr bwMode="auto">
          <a:xfrm>
            <a:off x="654844" y="1752600"/>
            <a:ext cx="7834312" cy="494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C249AA-B9B4-4801-894F-F972BD0AE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553450" cy="498475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3037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3D8E9094-0C6B-4217-8486-0011D85437F3}"/>
              </a:ext>
            </a:extLst>
          </p:cNvPr>
          <p:cNvSpPr txBox="1">
            <a:spLocks/>
          </p:cNvSpPr>
          <p:nvPr/>
        </p:nvSpPr>
        <p:spPr>
          <a:xfrm>
            <a:off x="495300" y="1676400"/>
            <a:ext cx="8153400" cy="3895725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AGENDA</a:t>
            </a:r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Analysis of water and air-cooled chillers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Recommendation on water and air cooled chillers for ECBC-2017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Recommendation on cooling tower for ECBC-2017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Recommendation on pumps for ECBC-2017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Recommendation on economiser for ECBC-2017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Recommendation on system efficiency for ECBC-2017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IN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F159F-D9CA-44F3-B680-229883C8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47542"/>
            <a:ext cx="8458200" cy="574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85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069E-D9C5-4A0F-87E9-692C6929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15" y="914400"/>
            <a:ext cx="8439150" cy="5461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41" y="1676400"/>
            <a:ext cx="735289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39082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85" y="914400"/>
            <a:ext cx="8327231" cy="500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57" y="1860550"/>
            <a:ext cx="8327231" cy="49974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Recommendation for Overall Chiller plant performance.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Recommendation is to specify range wise overall chiller plant performance. Overall chiller plant performance should not be more than summation of individual component performance.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“compliance check will be based on annual hourly simulation” is site/project specific condition and will not be rated on common platform hence chiller pant performance should not be rated at this condition.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3102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80317-8A68-4561-8E7D-5501564D6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51337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en-IN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9650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C292-66BB-42D6-AD2A-D1DEFBE6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62000"/>
            <a:ext cx="8458200" cy="574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13686" r="11041" b="6831"/>
          <a:stretch>
            <a:fillRect/>
          </a:stretch>
        </p:blipFill>
        <p:spPr bwMode="auto">
          <a:xfrm>
            <a:off x="802698" y="1600199"/>
            <a:ext cx="7200900" cy="523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31062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625600"/>
            <a:ext cx="7886700" cy="4775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Data received from Vendors for water cooled chillers.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24125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10D3AE-6441-4399-A0D8-E26AD8544DDF}"/>
              </a:ext>
            </a:extLst>
          </p:cNvPr>
          <p:cNvSpPr txBox="1">
            <a:spLocks/>
          </p:cNvSpPr>
          <p:nvPr/>
        </p:nvSpPr>
        <p:spPr>
          <a:xfrm>
            <a:off x="342900" y="762000"/>
            <a:ext cx="8458200" cy="574675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8424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524000"/>
            <a:ext cx="8096250" cy="43211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Recommendation for water cooled Chiller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All venders complying with COP and IPLV values for ECBC compliance, and hence can be accepted.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For ECBC + and ECBC super recommendation is for compliance of either COP or IPLV.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Chillers designed at different temperature shall be de-rated at AHRI-550-590 to comply ECBC norm.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9245AF-AB12-44AC-887F-8341CC5310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7700" y="685800"/>
            <a:ext cx="7848600" cy="475488"/>
          </a:xfrm>
          <a:prstGeom prst="rect">
            <a:avLst/>
          </a:prstGeom>
        </p:spPr>
        <p:txBody>
          <a:bodyPr vert="horz" lIns="0" rIns="0" bIns="0" rtlCol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5066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2020888"/>
            <a:ext cx="7886700" cy="54467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Data received from Vendor for Air cooled chillers.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41" y="2563812"/>
            <a:ext cx="6512719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F59FE7-9805-4DB9-A3EA-89C51C775475}"/>
              </a:ext>
            </a:extLst>
          </p:cNvPr>
          <p:cNvSpPr txBox="1">
            <a:spLocks/>
          </p:cNvSpPr>
          <p:nvPr/>
        </p:nvSpPr>
        <p:spPr>
          <a:xfrm>
            <a:off x="342900" y="762000"/>
            <a:ext cx="8458200" cy="574675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5686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510063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Recommendation for Air cooled Chiller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All venders are complying with COP and IPLV values for ECBC compliance, and hence can be accepted.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Recommendation is to Add one slab of chiller capacity above 530 KW. The chiller performance above 530 KW shall have COP of 3.0 and IPLV of 3.7 for ECBC compliance.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For ECBC+ recommendation is to comply either COP or IPLV. For ECBC + chiller performance above 530KW shall have COP of 3.2 or IPLV of 5.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3128B5-330B-41C8-A1A5-40A46A9A63B8}"/>
              </a:ext>
            </a:extLst>
          </p:cNvPr>
          <p:cNvSpPr txBox="1">
            <a:spLocks/>
          </p:cNvSpPr>
          <p:nvPr/>
        </p:nvSpPr>
        <p:spPr>
          <a:xfrm>
            <a:off x="342900" y="762000"/>
            <a:ext cx="8458200" cy="574675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4951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12390" r="12396" b="6831"/>
          <a:stretch>
            <a:fillRect/>
          </a:stretch>
        </p:blipFill>
        <p:spPr bwMode="auto">
          <a:xfrm>
            <a:off x="514350" y="1600200"/>
            <a:ext cx="81153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F8D5D2-4C03-4AB1-9E04-46085462760A}"/>
              </a:ext>
            </a:extLst>
          </p:cNvPr>
          <p:cNvSpPr txBox="1">
            <a:spLocks/>
          </p:cNvSpPr>
          <p:nvPr/>
        </p:nvSpPr>
        <p:spPr>
          <a:xfrm>
            <a:off x="342900" y="762000"/>
            <a:ext cx="8458200" cy="574675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2736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399769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A75E98-BB1B-4886-A7B2-9399DE009F5D}"/>
              </a:ext>
            </a:extLst>
          </p:cNvPr>
          <p:cNvSpPr txBox="1">
            <a:spLocks/>
          </p:cNvSpPr>
          <p:nvPr/>
        </p:nvSpPr>
        <p:spPr>
          <a:xfrm>
            <a:off x="342900" y="762000"/>
            <a:ext cx="8458200" cy="574675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Accelerating Energy Efficiency in Indian  Data Centers</a:t>
            </a:r>
            <a:endParaRPr lang="en-IN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70012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96ED9BB1-D4B9-4368-B9AF-20FDFEA75B8C}"/>
</file>

<file path=customXml/itemProps2.xml><?xml version="1.0" encoding="utf-8"?>
<ds:datastoreItem xmlns:ds="http://schemas.openxmlformats.org/officeDocument/2006/customXml" ds:itemID="{91CDBDFE-77AE-49D4-BC52-4FD10A3CFF99}"/>
</file>

<file path=customXml/itemProps3.xml><?xml version="1.0" encoding="utf-8"?>
<ds:datastoreItem xmlns:ds="http://schemas.openxmlformats.org/officeDocument/2006/customXml" ds:itemID="{B1721D05-75CF-4912-BA4B-F30D0AF869FF}"/>
</file>

<file path=customXml/itemProps4.xml><?xml version="1.0" encoding="utf-8"?>
<ds:datastoreItem xmlns:ds="http://schemas.openxmlformats.org/officeDocument/2006/customXml" ds:itemID="{2C36C5B2-FE52-4F74-A0D0-AC5F6195A9F7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824</Words>
  <Application>Microsoft Office PowerPoint</Application>
  <PresentationFormat>On-screen Show (4:3)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Flow</vt:lpstr>
      <vt:lpstr>PowerPoint Presentation</vt:lpstr>
      <vt:lpstr>Accelerating Energy Efficiency in Indian  Data Centers</vt:lpstr>
      <vt:lpstr>Accelerating Energy Efficiency in Indian  Data Centers</vt:lpstr>
      <vt:lpstr>PowerPoint Presentation</vt:lpstr>
      <vt:lpstr>Accelerating Energy Efficiency in Indian  Data Centers</vt:lpstr>
      <vt:lpstr>PowerPoint Presentation</vt:lpstr>
      <vt:lpstr>PowerPoint Presentation</vt:lpstr>
      <vt:lpstr>PowerPoint Presentation</vt:lpstr>
      <vt:lpstr>PowerPoint Presentation</vt:lpstr>
      <vt:lpstr>Accelerating Energy Efficiency in Indian  Data Centers</vt:lpstr>
      <vt:lpstr>Accelerating Energy Efficiency in Indian  Data Centers</vt:lpstr>
      <vt:lpstr>Accelerating Energy Efficiency in Indian  Data Centers</vt:lpstr>
      <vt:lpstr>Accelerating Energy Efficiency in Indian  Data Centers</vt:lpstr>
      <vt:lpstr>PowerPoint Presentation</vt:lpstr>
      <vt:lpstr>Accelerating Energy Efficiency in Indian Data Centers</vt:lpstr>
      <vt:lpstr>Accelerating Energy Efficiency in Indian Data Centers</vt:lpstr>
      <vt:lpstr>Accelerating Energy Efficiency in Indian  Data Centers</vt:lpstr>
      <vt:lpstr>PowerPoint Presentation</vt:lpstr>
      <vt:lpstr>Accelerating Energy Efficiency in Indian  Data Centers</vt:lpstr>
      <vt:lpstr>Accelerating Energy Efficiency in Indian Data Centers</vt:lpstr>
      <vt:lpstr>Accelerating Energy Efficiency in Indian Data Centers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Energy Efficiency in Indian Data Centers</dc:title>
  <dc:creator>Twisha Shah</dc:creator>
  <cp:lastModifiedBy>Prakash Lohia</cp:lastModifiedBy>
  <cp:revision>16</cp:revision>
  <dcterms:created xsi:type="dcterms:W3CDTF">2006-08-16T00:00:00Z</dcterms:created>
  <dcterms:modified xsi:type="dcterms:W3CDTF">2019-07-10T06:35:41Z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2eeb062f-53bd-4ab1-8142-63385f64a634</vt:lpwstr>
  </property>
</Properties>
</file>