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3" r:id="rId5"/>
    <p:sldId id="391" r:id="rId6"/>
    <p:sldId id="392" r:id="rId7"/>
    <p:sldId id="393" r:id="rId8"/>
    <p:sldId id="259" r:id="rId9"/>
    <p:sldId id="390" r:id="rId10"/>
    <p:sldId id="316" r:id="rId11"/>
    <p:sldId id="306" r:id="rId12"/>
    <p:sldId id="376" r:id="rId13"/>
    <p:sldId id="322" r:id="rId14"/>
    <p:sldId id="325" r:id="rId1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e A. Sartor" initials="DAS" lastIdx="23" clrIdx="0">
    <p:extLst>
      <p:ext uri="{19B8F6BF-5375-455C-9EA6-DF929625EA0E}">
        <p15:presenceInfo xmlns:p15="http://schemas.microsoft.com/office/powerpoint/2012/main" userId="S-1-5-21-1715567821-1060284298-725345543-47799" providerId="AD"/>
      </p:ext>
    </p:extLst>
  </p:cmAuthor>
  <p:cmAuthor id="2" name="DOE" initials="DOE" lastIdx="17" clrIdx="1">
    <p:extLst>
      <p:ext uri="{19B8F6BF-5375-455C-9EA6-DF929625EA0E}">
        <p15:presenceInfo xmlns:p15="http://schemas.microsoft.com/office/powerpoint/2012/main" userId="DOE" providerId="None"/>
      </p:ext>
    </p:extLst>
  </p:cmAuthor>
  <p:cmAuthor id="3" name="Ian Hoffman" initials="IH" lastIdx="4" clrIdx="2">
    <p:extLst>
      <p:ext uri="{19B8F6BF-5375-455C-9EA6-DF929625EA0E}">
        <p15:presenceInfo xmlns:p15="http://schemas.microsoft.com/office/powerpoint/2012/main" userId="8ab0279d972373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D5539"/>
    <a:srgbClr val="92ABE2"/>
    <a:srgbClr val="90B0E4"/>
    <a:srgbClr val="9AB7E6"/>
    <a:srgbClr val="A5BFE9"/>
    <a:srgbClr val="B2C8EC"/>
    <a:srgbClr val="B2C0EC"/>
    <a:srgbClr val="C2CCE4"/>
    <a:srgbClr val="90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06" autoAdjust="0"/>
    <p:restoredTop sz="91139" autoAdjust="0"/>
  </p:normalViewPr>
  <p:slideViewPr>
    <p:cSldViewPr snapToGrid="0">
      <p:cViewPr varScale="1">
        <p:scale>
          <a:sx n="64" d="100"/>
          <a:sy n="6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4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F2AD-74AB-4197-B631-7AEE9AD07297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FC53-F8FD-4EC1-B69B-A01DB60E9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FDFC5-5291-4CB5-B3D7-C82883C0EF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2177C2-90A3-4F25-998E-B32AFBFE3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 http://blog.cushwake.com/americas/india-poised-for-massive-data-center-growth.html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data center community</a:t>
            </a:r>
            <a:r>
              <a:rPr lang="en-US" baseline="0" dirty="0"/>
              <a:t> can help: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Feedback on and refinement of requirements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Identification of case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Feedback on content of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2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</a:t>
            </a:r>
            <a:r>
              <a:rPr lang="en-US" baseline="0" dirty="0"/>
              <a:t> addresses operational best practices as well, e.g. IT hardware and software, air management and environmental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77C2-90A3-4F25-998E-B32AFBFE30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9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019E-1DCE-4599-84EB-7D1DCB4CE6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9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5FA8-C537-419C-BB65-E560AFF74C5C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013D-14BA-4E78-88DC-7C5F8212FBBF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5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C338-8914-4B06-AA61-D26433189495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30A4-A46B-46E2-9D6A-1857F9BB8895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59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406A-2081-4D8E-99A1-3E7D5BA98616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DBC6-5980-423E-905F-CE38D94716D8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6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53-C0EA-434E-B4E9-FF8C7C5C9D53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6E21-39FF-40AD-BABD-D2BF5418E247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1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CD9A-1356-488F-97F8-6939CF421EC6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6389-8D7D-4DE1-B6E1-7F26733B6A6A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16EB-C140-4113-BFFC-D9302E8A1679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3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725-3031-415A-BDE3-84D4CFC5D13F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3281-B002-41BE-A821-2A5290215CEA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7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F025-4C76-493E-A7F1-B96DBE3381F9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3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56BF-5025-4ACA-AE39-985F65485B0C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36A-EF72-4537-86E0-FF03C3F86886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7CE-5890-45F5-8FEB-0CE26325D3B4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B63C64-DE9A-4FF8-8CE4-0574F76221EF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6664-84A8-4BBD-99B9-697571B93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4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newscenter.lbl.gov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hyperlink" Target="http://datacenters.lbl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google.com/url?sa=i&amp;rct=j&amp;q=&amp;esrc=s&amp;source=images&amp;cd=&amp;ved=2ahUKEwjG4MuegePbAhVBHDQIHeXZCg8QjRx6BAgBEAU&amp;url=https://www.indiamart.com/fairqualityservices/bee-consultants-in-mumbai.html&amp;psig=AOvVaw3jMFqudQICZRvAa5OdjDjj&amp;ust=152961046625905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newscenter.lbl.gov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enters.lbl.gov/sites/default/files/styles/max_image_1920_x_1200/public/BEE%20PPT%20JULY%202015_Image.jpg?itok=QTvqLb6O" TargetMode="External"/><Relationship Id="rId2" Type="http://schemas.openxmlformats.org/officeDocument/2006/relationships/hyperlink" Target="https://datacenters.lbl.gov/sites/default/files/IndiaFinalPhase1Report_LBNL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evelopment%20of%20recommendations%20for%20incorporating%20data%20center%20specific%20requirements%20into%20the%202016/2017%20revision%20of%20ECBC." TargetMode="External"/><Relationship Id="rId2" Type="http://schemas.openxmlformats.org/officeDocument/2006/relationships/hyperlink" Target="https://datacenters.lbl.gov/resources/accelerating-energy-efficiency-indian-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7" y="0"/>
            <a:ext cx="10279231" cy="3329581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</a:rPr>
              <a:t>IMPLEMENTING ECBC 2017 </a:t>
            </a:r>
            <a:r>
              <a:rPr lang="en-US" sz="6000" dirty="0">
                <a:solidFill>
                  <a:schemeClr val="accent1"/>
                </a:solidFill>
              </a:rPr>
              <a:t>IN </a:t>
            </a:r>
            <a:r>
              <a:rPr lang="en-US" sz="6000" dirty="0" smtClean="0">
                <a:solidFill>
                  <a:schemeClr val="accent1"/>
                </a:solidFill>
              </a:rPr>
              <a:t>DATA CENTRES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697" y="4777380"/>
            <a:ext cx="8825658" cy="1444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Dale sartor | </a:t>
            </a:r>
            <a:r>
              <a:rPr lang="en-US" dirty="0" smtClean="0">
                <a:solidFill>
                  <a:srgbClr val="002060"/>
                </a:solidFill>
              </a:rPr>
              <a:t>Lawrence Berkeley national Laboratory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July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9244" y="6216242"/>
            <a:ext cx="2281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V4.0 </a:t>
            </a:r>
            <a:r>
              <a:rPr lang="en-US" sz="1100" dirty="0">
                <a:solidFill>
                  <a:schemeClr val="bg1"/>
                </a:solidFill>
              </a:rPr>
              <a:t>July </a:t>
            </a:r>
            <a:r>
              <a:rPr lang="en-US" sz="1100" dirty="0" smtClean="0">
                <a:solidFill>
                  <a:schemeClr val="bg1"/>
                </a:solidFill>
              </a:rPr>
              <a:t>11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7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Guide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3" y="1463040"/>
            <a:ext cx="11381117" cy="49377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Cross-cutting identification of ECBC17 requirements relevant to data centers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more relevant requirements and higher levels of performance 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Best Practices for implementation and operational excellence  </a:t>
            </a:r>
          </a:p>
          <a:p>
            <a:pPr lvl="1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resources to help users achieve the target efficiency levels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Audience: Indian Data Centre Owners, Developers, Designers, and Operators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values in all tables for each measure type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C842D1-984F-46B3-9644-346CD4B2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605" y="245684"/>
            <a:ext cx="9697518" cy="1400530"/>
          </a:xfrm>
          <a:ln>
            <a:noFill/>
          </a:ln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Data Centre Efficiency Code Requirements and Recommendations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D7129CF-762C-4FAB-AEC4-492EB97F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5068"/>
              </p:ext>
            </p:extLst>
          </p:nvPr>
        </p:nvGraphicFramePr>
        <p:xfrm>
          <a:off x="163286" y="1796902"/>
          <a:ext cx="11865427" cy="45294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12681">
                  <a:extLst>
                    <a:ext uri="{9D8B030D-6E8A-4147-A177-3AD203B41FA5}">
                      <a16:colId xmlns="" xmlns:a16="http://schemas.microsoft.com/office/drawing/2014/main" val="2734678723"/>
                    </a:ext>
                  </a:extLst>
                </a:gridCol>
                <a:gridCol w="3392056">
                  <a:extLst>
                    <a:ext uri="{9D8B030D-6E8A-4147-A177-3AD203B41FA5}">
                      <a16:colId xmlns="" xmlns:a16="http://schemas.microsoft.com/office/drawing/2014/main" val="1776652013"/>
                    </a:ext>
                  </a:extLst>
                </a:gridCol>
                <a:gridCol w="2680345">
                  <a:extLst>
                    <a:ext uri="{9D8B030D-6E8A-4147-A177-3AD203B41FA5}">
                      <a16:colId xmlns="" xmlns:a16="http://schemas.microsoft.com/office/drawing/2014/main" val="2414242786"/>
                    </a:ext>
                  </a:extLst>
                </a:gridCol>
                <a:gridCol w="2680345">
                  <a:extLst>
                    <a:ext uri="{9D8B030D-6E8A-4147-A177-3AD203B41FA5}">
                      <a16:colId xmlns="" xmlns:a16="http://schemas.microsoft.com/office/drawing/2014/main" val="617638968"/>
                    </a:ext>
                  </a:extLst>
                </a:gridCol>
              </a:tblGrid>
              <a:tr h="4529470">
                <a:tc>
                  <a:txBody>
                    <a:bodyPr/>
                    <a:lstStyle/>
                    <a:p>
                      <a:pPr marL="268288" marR="0" lvl="0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Room Cooling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Room Air Conditioning (CRAC) Equipment Efficiency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Management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and Humidity Control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 Systems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Air-Side Economizing</a:t>
                      </a:r>
                      <a:endParaRPr lang="en-IN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2400" dirty="0"/>
                        <a:t>2. Chiller Plant 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Chillers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Cooling Towers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Pump Efficiency</a:t>
                      </a:r>
                    </a:p>
                    <a:p>
                      <a:pPr marL="40005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Water-Side Economizing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Chiller Plant (Performance Approach)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2400" dirty="0"/>
                        <a:t>3. Electrical</a:t>
                      </a:r>
                    </a:p>
                    <a:p>
                      <a:pPr marL="400050" lvl="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Diesel Generators</a:t>
                      </a:r>
                    </a:p>
                    <a:p>
                      <a:pPr marL="400050" lvl="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Metering and Monitoring</a:t>
                      </a:r>
                    </a:p>
                    <a:p>
                      <a:pPr marL="400050" lvl="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Uninterruptible Power Supply (UPS)</a:t>
                      </a:r>
                      <a:endParaRPr lang="en-IN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IT Equipment &amp; Management 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Efficiency ratings and CPU vintages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Supplies</a:t>
                      </a:r>
                    </a:p>
                    <a:p>
                      <a:pPr marL="400050" lvl="0" indent="-4572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lphaLcParenR"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Virtualization and Utilization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01881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75E97DF-0F9D-4E1D-BBF1-FA034CE6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95111"/>
            <a:ext cx="9404723" cy="1670756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Convention for Guide Tables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230F4620-152B-425D-A3AE-16507F395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13629"/>
              </p:ext>
            </p:extLst>
          </p:nvPr>
        </p:nvGraphicFramePr>
        <p:xfrm>
          <a:off x="778933" y="1258956"/>
          <a:ext cx="10411806" cy="474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680">
                  <a:extLst>
                    <a:ext uri="{9D8B030D-6E8A-4147-A177-3AD203B41FA5}">
                      <a16:colId xmlns="" xmlns:a16="http://schemas.microsoft.com/office/drawing/2014/main" val="2593277967"/>
                    </a:ext>
                  </a:extLst>
                </a:gridCol>
                <a:gridCol w="3667563">
                  <a:extLst>
                    <a:ext uri="{9D8B030D-6E8A-4147-A177-3AD203B41FA5}">
                      <a16:colId xmlns="" xmlns:a16="http://schemas.microsoft.com/office/drawing/2014/main" val="53421741"/>
                    </a:ext>
                  </a:extLst>
                </a:gridCol>
                <a:gridCol w="3667563">
                  <a:extLst>
                    <a:ext uri="{9D8B030D-6E8A-4147-A177-3AD203B41FA5}">
                      <a16:colId xmlns="" xmlns:a16="http://schemas.microsoft.com/office/drawing/2014/main" val="1842570739"/>
                    </a:ext>
                  </a:extLst>
                </a:gridCol>
              </a:tblGrid>
              <a:tr h="707514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III</a:t>
                      </a:r>
                      <a:endParaRPr lang="en-IN" sz="18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93733"/>
                  </a:ext>
                </a:extLst>
              </a:tr>
              <a:tr h="40392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ECBC Compliant</a:t>
                      </a:r>
                      <a:endParaRPr lang="en-I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</a:t>
                      </a: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to achieve ECBC Compliant level.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ECBC+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requirements to achieve ECBC+ level, over ECBC requirements.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SuperECBC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 ECBC 2017 Section Number if applicable.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requirements to achieve SuperECBC level, over ECBC+ requirements.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Additional Requirements</a:t>
                      </a:r>
                      <a:endParaRPr lang="en-IN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 (if any) to achieve this level, that are not directly addressed by ECBC 2017.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73077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EF7931-C6BF-4E25-9E94-4DDE783F2547}"/>
              </a:ext>
            </a:extLst>
          </p:cNvPr>
          <p:cNvSpPr txBox="1"/>
          <p:nvPr/>
        </p:nvSpPr>
        <p:spPr>
          <a:xfrm>
            <a:off x="778934" y="611857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Requirements are cumulative: Level II and III requirements include all lower level requirements plus whatever higher efficiencies or additional requirements are specified. </a:t>
            </a:r>
          </a:p>
        </p:txBody>
      </p:sp>
    </p:spTree>
    <p:extLst>
      <p:ext uri="{BB962C8B-B14F-4D97-AF65-F5344CB8AC3E}">
        <p14:creationId xmlns:p14="http://schemas.microsoft.com/office/powerpoint/2010/main" val="409593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E0DC0D-C6CA-49AD-93E8-7EF2A4BD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 for your time!</a:t>
            </a:r>
            <a:endParaRPr lang="en-IN" dirty="0">
              <a:solidFill>
                <a:schemeClr val="bg2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8A695-B5A6-4E95-813B-B602ED65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9DF3E8-B2AE-4AE0-9129-168B75C4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0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60256" y="1093918"/>
            <a:ext cx="68320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Arial"/>
                <a:cs typeface="Arial"/>
              </a:rPr>
              <a:t>Dale Sartor, P.E.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Lawrence Berkeley National Laboratory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MS 90-3111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University of California</a:t>
            </a: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Berkeley, CA 94720</a:t>
            </a:r>
          </a:p>
          <a:p>
            <a:pPr algn="l">
              <a:lnSpc>
                <a:spcPct val="100000"/>
              </a:lnSpc>
            </a:pPr>
            <a:endParaRPr lang="en-US" alt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0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  <a:hlinkClick r:id="" action="ppaction://noaction"/>
            </a:endParaRPr>
          </a:p>
          <a:p>
            <a:pPr algn="l">
              <a:lnSpc>
                <a:spcPct val="100000"/>
              </a:lnSpc>
            </a:pPr>
            <a:endParaRPr lang="en-US" altLang="en-US" sz="2800" dirty="0">
              <a:latin typeface="Arial"/>
              <a:cs typeface="Arial"/>
              <a:hlinkClick r:id="" action="ppaction://noaction"/>
            </a:endParaRP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latin typeface="Arial"/>
                <a:cs typeface="Arial"/>
                <a:hlinkClick r:id="" action="ppaction://noaction"/>
              </a:rPr>
              <a:t>DASartor@LBL.gov</a:t>
            </a:r>
            <a:endParaRPr lang="en-US" altLang="en-US" sz="28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/>
                <a:cs typeface="Arial"/>
              </a:rPr>
              <a:t>(510) 486-5988</a:t>
            </a:r>
          </a:p>
          <a:p>
            <a:r>
              <a:rPr lang="en-US" sz="2800" dirty="0">
                <a:latin typeface="Arial"/>
                <a:cs typeface="Arial"/>
                <a:hlinkClick r:id="rId4"/>
              </a:rPr>
              <a:t>http://datacenters.lbl.gov/</a:t>
            </a:r>
            <a:endParaRPr lang="en-US" altLang="en-US"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5" y="127254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Contact Information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8430217"/>
              </p:ext>
            </p:extLst>
          </p:nvPr>
        </p:nvGraphicFramePr>
        <p:xfrm>
          <a:off x="6527531" y="2587195"/>
          <a:ext cx="5153025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hoto Editor Photo" r:id="rId5" imgW="17142857" imgH="11323810" progId="MSPhotoEd.3">
                  <p:embed/>
                </p:oleObj>
              </mc:Choice>
              <mc:Fallback>
                <p:oleObj name="Photo Editor Photo" r:id="rId5" imgW="17142857" imgH="11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531" y="2587195"/>
                        <a:ext cx="5153025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045200"/>
            <a:ext cx="450850" cy="250825"/>
          </a:xfrm>
          <a:prstGeom prst="rect">
            <a:avLst/>
          </a:prstGeom>
        </p:spPr>
        <p:txBody>
          <a:bodyPr/>
          <a:lstStyle/>
          <a:p>
            <a:fld id="{4FFBE989-400D-B94A-945A-5633B3F5FC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6" descr="Image result for lawrence berkeley national laborator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8" y="3429000"/>
            <a:ext cx="2280933" cy="17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473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41447" cy="13420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energy intensity of data centers and the growth of data center infrastructure in India calls for increased energy efficiency.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080" y="4225023"/>
            <a:ext cx="198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19.8%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5997" y="4163261"/>
            <a:ext cx="7556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estimated compound annual growth rate (CAGR) of data centers (measured in square feet) in India between 2010 and 2018.*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6914" y="6320372"/>
            <a:ext cx="6311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*According to recent research by Cushman &amp; Wakefield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B4533B-452B-4AAC-A248-E3111C02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Project Background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411" y="1853249"/>
            <a:ext cx="11034792" cy="217234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Public-private partnership to increase efficiency in data centers through: 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transformation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international best practices and benchmarks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1303" y="4911262"/>
            <a:ext cx="8946541" cy="1170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Development of energy efficiency  standards for Indian data centers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A27414-BA3C-416F-A492-14F534D3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Project Background - Participating Organizations</a:t>
            </a:r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77" y="1986600"/>
            <a:ext cx="2834771" cy="17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44377" y="3833698"/>
            <a:ext cx="314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Bureau of Energy Efficiency  (BEE)</a:t>
            </a:r>
          </a:p>
        </p:txBody>
      </p:sp>
      <p:pic>
        <p:nvPicPr>
          <p:cNvPr id="1030" name="Picture 6" descr="Image result for lawrence berkeley national laborato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23" y="1998218"/>
            <a:ext cx="2280933" cy="17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1967" y="3833698"/>
            <a:ext cx="3069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Confederation of Indian Industry (CII)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Green Building Center (IGBC)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999" y="3756046"/>
            <a:ext cx="363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Berkeley National Laboratory (LBNL)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1043" y="5506167"/>
            <a:ext cx="442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 You!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DE63A51F-18D7-479A-AC64-8AB5A75E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79" y="2166403"/>
            <a:ext cx="761028" cy="12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462C2B38-4AE2-4716-91B8-E8703B436D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92" y="2443994"/>
            <a:ext cx="2657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9BDEE7F-924A-4B25-9FD9-AC27F398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1BE6C8-4780-48F4-BA75-6A6513A23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488" y="4449517"/>
            <a:ext cx="2008665" cy="14664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6CC5932-A5A2-4FFA-BA35-B1AEEFB93706}"/>
              </a:ext>
            </a:extLst>
          </p:cNvPr>
          <p:cNvSpPr/>
          <p:nvPr/>
        </p:nvSpPr>
        <p:spPr>
          <a:xfrm>
            <a:off x="41524" y="5992433"/>
            <a:ext cx="415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Energy and U.S. Department of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43A0AD6-81F7-45F8-BF49-93B45D91E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8944" y="4357654"/>
            <a:ext cx="1611048" cy="16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8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A2CF"/>
                </a:solidFill>
              </a:rPr>
              <a:t>Phase I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85" y="1432986"/>
            <a:ext cx="7090913" cy="419548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Phase I Activities Included: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Review of energy efficiency (EE) policies  in India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Review of global data center standards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Analysis of international standards relative to the  Indian context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Stakeholder engagement through an online survey and in-person workshop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hlinkClick r:id="rId2"/>
              </a:rPr>
              <a:t>Phase I Report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datacenters.lbl.gov/sites/default/files/styles/page/public/BEE%20PPT%20JULY%202015_Image.jpg?itok=zwMxreYz">
            <a:hlinkClick r:id="rId3" tooltip="Stakeholder Engagement 201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75" y="2344740"/>
            <a:ext cx="3902927" cy="29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D58174-05A6-44F0-A1D2-1662ACAC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A2CF"/>
                </a:solidFill>
              </a:rPr>
              <a:t>Phase II </a:t>
            </a:r>
            <a:r>
              <a:rPr lang="en-US" dirty="0" smtClean="0">
                <a:solidFill>
                  <a:srgbClr val="90A2CF"/>
                </a:solidFill>
              </a:rPr>
              <a:t>Activities</a:t>
            </a:r>
            <a:endParaRPr lang="en-US" dirty="0">
              <a:solidFill>
                <a:srgbClr val="90A2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3" y="1463040"/>
            <a:ext cx="11381117" cy="49377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Phase II built on Phase I findings related to international best practices and how EE standards in India could better address data centers.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The Indian standards central to Phase II were: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 Energy Conservation Building Code (ECBC).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 Perform, Achieve &amp; Trade (PAT) market-based scheme.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Phase II Activities Included: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Development of recommendations for incorporating data center specific requirements into the 2016/2017 revision of the ECBC.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Evaluation of various Energy Performance Metrics for reporting data center energy efficiency under a PAT-type programme. </a:t>
            </a:r>
          </a:p>
          <a:p>
            <a:r>
              <a:rPr lang="en-US" sz="2400" dirty="0">
                <a:solidFill>
                  <a:srgbClr val="002060"/>
                </a:solidFill>
                <a:hlinkClick r:id="rId2"/>
              </a:rPr>
              <a:t>Phase II report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dirty="0">
                <a:solidFill>
                  <a:srgbClr val="002060"/>
                </a:solidFill>
                <a:hlinkClick r:id="rId3" action="ppaction://hlinkfile"/>
              </a:rPr>
              <a:t>Phase II white paper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DEDB78-1522-4BB6-AE5F-E4BA7BA5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0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A2CF"/>
                </a:solidFill>
              </a:rPr>
              <a:t>Phase III (Current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5" y="1669278"/>
            <a:ext cx="11197087" cy="53353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Data Centre specific User Guide on meeting ECBC standards as well as recommendations and resources to achieve best practices.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Guide will include level 2 (stretch) and level 3 (superefficient) recommendations to augment ECBC Code Compliance requirements: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Recommended for adoption as ECBC+ and Super-ECBC requirements in the future.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Can be used as a guide to achieve international best practices.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Can be used in rating systems such as the IGBC Green Data Centre Rating System.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Can be adopted as a corporate Standard.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Identify and document case studies to highlight energy efficiency best practices in the Indian </a:t>
            </a:r>
            <a:r>
              <a:rPr lang="en-US" sz="2400" dirty="0" smtClean="0">
                <a:solidFill>
                  <a:srgbClr val="002060"/>
                </a:solidFill>
              </a:rPr>
              <a:t>context (supporting Guide recommendations)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Conduct workshops and other outreach activity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4BC253-5BE2-45D7-B5B7-2BCC469F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Data Centres and ECBC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3040"/>
            <a:ext cx="10518712" cy="493776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ECBC was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in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centers are no longer excluded from the ECBC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few standards are specifically relevant to data centers, and some are a less-than-perfect fit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ECBC allows for three levels of performance 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 Code Compliance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ECBC+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SuperECBC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data centre-specific standards were not developed for the higher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by the 2017 ECBC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6ED172-3006-4AAE-90D8-B3D0B275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E7B8E1A-F1F3-4334-BBF2-429E5C9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2651"/>
            <a:ext cx="9404723" cy="1350335"/>
          </a:xfrm>
        </p:spPr>
        <p:txBody>
          <a:bodyPr/>
          <a:lstStyle/>
          <a:p>
            <a:r>
              <a:rPr lang="en-IN" sz="3600" dirty="0">
                <a:solidFill>
                  <a:schemeClr val="accent1"/>
                </a:solidFill>
              </a:rPr>
              <a:t>The Advisory Group for the ECBC Implementation Guide for Data Centres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16A762-A9B8-4D71-A6E0-2BE98A7E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93" y="1562986"/>
            <a:ext cx="6067054" cy="4693353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IN" sz="105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Raghuveer Singh, chair of the Room Cooling Committee, </a:t>
            </a: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-Thermal Management, Vertiv Energy Private Ltd.</a:t>
            </a:r>
          </a:p>
          <a:p>
            <a:pPr lvl="0">
              <a:lnSpc>
                <a:spcPct val="80000"/>
              </a:lnSpc>
            </a:pPr>
            <a:r>
              <a:rPr lang="en-IN" sz="105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P.C. Lohia, chair of the Chiller Plant Committee</a:t>
            </a: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Vice President - HVAC, Reliance Industries Ltd.</a:t>
            </a:r>
          </a:p>
          <a:p>
            <a:pPr lvl="0">
              <a:lnSpc>
                <a:spcPct val="80000"/>
              </a:lnSpc>
            </a:pPr>
            <a:r>
              <a:rPr lang="en-IN" sz="105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Pritam Goyal, chair of the Electrical Committee, </a:t>
            </a: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 - Data Centres, Vodafone Idea Ltd.</a:t>
            </a:r>
          </a:p>
          <a:p>
            <a:pPr lvl="0">
              <a:lnSpc>
                <a:spcPct val="80000"/>
              </a:lnSpc>
            </a:pPr>
            <a:r>
              <a:rPr lang="en-IN" sz="105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Vivek Rajendran, chair of the IT Hardware and Management Committee, </a:t>
            </a:r>
            <a:r>
              <a:rPr lang="en-US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Software Engineering, Dell EMC, </a:t>
            </a:r>
            <a:br>
              <a:rPr lang="en-US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Solutions</a:t>
            </a:r>
            <a:endParaRPr lang="en-IN" sz="105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Ashish Rakheja, Managing Partner, Aeon Consultants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B. Rajput, Senior Technical Director, National Information Centre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Brahma Reddy Kasu, Vice President, Data Centres Infrastructure, Controls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Dilip Gidwani, Vice President, STULZ-CHSPL (India) Pvt. Ltd.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Durgesh, Managing Director, Pi Data Centres,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Jeyabalan Kythalingam, Associate, Vice President, DC Facilities Project, Netmagic Solutions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Mallikarjun V Patil, CEO, SCHNABEL DC Consultants India Pvt. Ltd.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Manoj Kapil, Practice Head - Data Centre and O&amp;M Services, Wipro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Mario Dias, Manager-Facility Operations Workplace Resources, NetApp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Murari Sinhal, Gr. Sr Vice President, Reliance Industries Limited 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Punit Desai, Regional Manager – Infrastructure, Infosys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Pushpendra Pandey, Program Manager - IT Infrastructure &amp; Data Centre Operations, devIT-India, India Software Labs</a:t>
            </a:r>
          </a:p>
          <a:p>
            <a:pPr lvl="0"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Ravi A Giri, Enterprise Solutions Architect, Intel Technology India Pvt. Ltd.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5788167-4B73-4288-B1DF-7D77F1A92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74" y="1562986"/>
            <a:ext cx="6325780" cy="56246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Sanjay Suman, SME Nxtra 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Saurabh Diddi, Director, Bureau of Energy Efficiency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Shalini Singh, Sustainability Head, VMware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K M Shankar, Senior Manager - Data Centre Operations, STT GDC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Shrirang Deshpande, Country Head – Data Centre Business, Vertiv Energy Private Ltd. 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Vivek Rajendran, Director, Software Engineering, Dell EMC, Infrastructure Solutions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Nikhil Rathi, CEO, Web Werks India Pvt. Ltd.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Arun Kher, Head - Facilities &amp; Infrastructure, Flip Kart Internet Private Limited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Kamal Nath, CEO, Sify Corp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A.S. Rajgopal, Managing Director &amp; CEO, NxtGen Data Centre &amp; Cloud Technologies Pvt. Ltd.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Angela Barboza, GM &amp; Head APAC Region, Rittal, India 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R. Rajkumar, VP-IT, Infosys Limited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Robin Roy, Director, Mission Critical Infra Solutions (MCIS), Delta Power Solutions Pvt. Ltd.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Mahesh Trivedi, Head - Solutions Engineering, Bridge Data Centres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Manik Kapoor, Head Server &amp; Data Centre Infrastructure, Asia Pacific &amp; Japan, AMD Pvt Ltd.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Dale Sartor, Staff Scientist, LBNL, US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S. Srinivas, Principal Advisor, CII-IGBC Hyderabad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S. Karthikeyan, Principal Counsellor, CII-IGBC Hyderabad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Shivraj Dhaka, Counsellor, CII-IGBC Hyderabad</a:t>
            </a:r>
          </a:p>
          <a:p>
            <a:pPr>
              <a:lnSpc>
                <a:spcPct val="80000"/>
              </a:lnSpc>
            </a:pPr>
            <a:r>
              <a:rPr lang="en-IN" sz="10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Himanshu Prajapati, Executive Engineer, CII-IGBC Hyderabad</a:t>
            </a:r>
          </a:p>
          <a:p>
            <a:endParaRPr lang="en-IN" sz="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C1B6E5-781E-428C-90E1-C8418B51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6664-84A8-4BBD-99B9-697571B93D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92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DEA455E-221D-4117-9A19-D1426CCD0835}"/>
</file>

<file path=customXml/itemProps2.xml><?xml version="1.0" encoding="utf-8"?>
<ds:datastoreItem xmlns:ds="http://schemas.openxmlformats.org/officeDocument/2006/customXml" ds:itemID="{B4A25AF9-E48E-41EA-922C-80FF76A15601}"/>
</file>

<file path=customXml/itemProps3.xml><?xml version="1.0" encoding="utf-8"?>
<ds:datastoreItem xmlns:ds="http://schemas.openxmlformats.org/officeDocument/2006/customXml" ds:itemID="{BF104E24-1838-4F6D-8078-97423FA244B6}"/>
</file>

<file path=customXml/itemProps4.xml><?xml version="1.0" encoding="utf-8"?>
<ds:datastoreItem xmlns:ds="http://schemas.openxmlformats.org/officeDocument/2006/customXml" ds:itemID="{31A4B709-DCCE-455E-AFB4-AD4491364797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1179</Words>
  <Application>Microsoft Office PowerPoint</Application>
  <PresentationFormat>Widescreen</PresentationFormat>
  <Paragraphs>189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Photo Editor Photo</vt:lpstr>
      <vt:lpstr>IMPLEMENTING ECBC 2017 IN DATA CENTRES</vt:lpstr>
      <vt:lpstr>Project Background</vt:lpstr>
      <vt:lpstr>Project Background</vt:lpstr>
      <vt:lpstr>Project Background - Participating Organizations</vt:lpstr>
      <vt:lpstr>Phase I Accomplishments</vt:lpstr>
      <vt:lpstr>Phase II Activities</vt:lpstr>
      <vt:lpstr>Phase III (Current Activities)</vt:lpstr>
      <vt:lpstr>Data Centres and ECBC</vt:lpstr>
      <vt:lpstr>The Advisory Group for the ECBC Implementation Guide for Data Centres</vt:lpstr>
      <vt:lpstr>Guide Overview</vt:lpstr>
      <vt:lpstr>Data Centre Efficiency Code Requirements and Recommendations</vt:lpstr>
      <vt:lpstr>Convention for Guide Tables </vt:lpstr>
      <vt:lpstr>Thank you for your time!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FOR IMPLEMENTING ECBC 2017 IN DATA CENTRES: Final Draft</dc:title>
  <dc:creator>Ian Hoffman</dc:creator>
  <cp:lastModifiedBy>Dale A. Sartor</cp:lastModifiedBy>
  <cp:revision>13</cp:revision>
  <dcterms:created xsi:type="dcterms:W3CDTF">2019-07-07T07:56:09Z</dcterms:created>
  <dcterms:modified xsi:type="dcterms:W3CDTF">2019-07-12T01:23:36Z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161c41ab-849a-44fd-9429-04e1cfcdb002</vt:lpwstr>
  </property>
</Properties>
</file>