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4"/>
  </p:sldMasterIdLst>
  <p:notesMasterIdLst>
    <p:notesMasterId r:id="rId15"/>
  </p:notesMasterIdLst>
  <p:handoutMasterIdLst>
    <p:handoutMasterId r:id="rId16"/>
  </p:handoutMasterIdLst>
  <p:sldIdLst>
    <p:sldId id="263" r:id="rId5"/>
    <p:sldId id="1544" r:id="rId6"/>
    <p:sldId id="1501" r:id="rId7"/>
    <p:sldId id="337" r:id="rId8"/>
    <p:sldId id="1517" r:id="rId9"/>
    <p:sldId id="1545" r:id="rId10"/>
    <p:sldId id="1542" r:id="rId11"/>
    <p:sldId id="297" r:id="rId12"/>
    <p:sldId id="1543" r:id="rId13"/>
    <p:sldId id="1541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yan Colker" initials="RC" lastIdx="1" clrIdx="0">
    <p:extLst>
      <p:ext uri="{19B8F6BF-5375-455C-9EA6-DF929625EA0E}">
        <p15:presenceInfo xmlns:p15="http://schemas.microsoft.com/office/powerpoint/2012/main" userId="S-1-5-21-1177238915-308236825-839522115-2877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5836"/>
    <a:srgbClr val="186636"/>
    <a:srgbClr val="195739"/>
    <a:srgbClr val="234D34"/>
    <a:srgbClr val="1B552E"/>
    <a:srgbClr val="2B5F40"/>
    <a:srgbClr val="235B40"/>
    <a:srgbClr val="1D4B35"/>
    <a:srgbClr val="235332"/>
    <a:srgbClr val="165A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249" autoAdjust="0"/>
  </p:normalViewPr>
  <p:slideViewPr>
    <p:cSldViewPr>
      <p:cViewPr varScale="1">
        <p:scale>
          <a:sx n="64" d="100"/>
          <a:sy n="64" d="100"/>
        </p:scale>
        <p:origin x="32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638"/>
    </p:cViewPr>
  </p:sorterViewPr>
  <p:notesViewPr>
    <p:cSldViewPr>
      <p:cViewPr varScale="1">
        <p:scale>
          <a:sx n="78" d="100"/>
          <a:sy n="78" d="100"/>
        </p:scale>
        <p:origin x="-3486" y="-8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2776A6F-307E-4539-8708-E6506E0B304E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0C6AF67-3DA7-4065-9F28-DC004B6BF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05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8977AB3-DF52-45F9-A863-23FDB8BDB897}" type="datetimeFigureOut">
              <a:rPr lang="en-US" smtClean="0"/>
              <a:t>7/10/2019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A8E599F-F1CA-42E2-AC5D-50A98538E7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4500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E599F-F1CA-42E2-AC5D-50A98538E7B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6495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14463" y="1162050"/>
            <a:ext cx="4181475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67377-EB35-4602-87FE-43DD79EDAD1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00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E599F-F1CA-42E2-AC5D-50A98538E7B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191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267377-EB35-4602-87FE-43DD79EDAD1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5067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97" tIns="46148" rIns="92297" bIns="46148" anchor="b"/>
          <a:lstStyle/>
          <a:p>
            <a:pPr algn="r"/>
            <a:fld id="{A57E196B-796C-461D-9736-3C4A73928674}" type="slidenum">
              <a:rPr lang="en-US" altLang="en-US" sz="1200">
                <a:solidFill>
                  <a:srgbClr val="000000"/>
                </a:solidFill>
              </a:rPr>
              <a:pPr algn="r"/>
              <a:t>8</a:t>
            </a:fld>
            <a:endParaRPr lang="en-US" altLang="en-US" sz="1200" dirty="0">
              <a:solidFill>
                <a:srgbClr val="000000"/>
              </a:solidFill>
            </a:endParaRPr>
          </a:p>
        </p:txBody>
      </p:sp>
      <p:sp>
        <p:nvSpPr>
          <p:cNvPr id="1536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08075" y="696913"/>
            <a:ext cx="4646613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While we see BIM enabling numerous activities across the building life-cycle, I would point to a couple areas where homebuilders are probably best positioned at this time to implement BIM (as mentioned earlier, some of this is already occurring, but in separate, unrelated processes)</a:t>
            </a:r>
          </a:p>
        </p:txBody>
      </p:sp>
      <p:sp>
        <p:nvSpPr>
          <p:cNvPr id="15365" name="Slide Number Placeholder 3"/>
          <p:cNvSpPr txBox="1">
            <a:spLocks noGrp="1"/>
          </p:cNvSpPr>
          <p:nvPr/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297" tIns="46148" rIns="92297" bIns="46148" anchor="b"/>
          <a:lstStyle/>
          <a:p>
            <a:pPr algn="r"/>
            <a:fld id="{CFDF9206-D519-4C54-861D-1FB93DC0E71F}" type="slidenum">
              <a:rPr lang="en-US" altLang="en-US" sz="1200">
                <a:solidFill>
                  <a:srgbClr val="000000"/>
                </a:solidFill>
              </a:rPr>
              <a:pPr algn="r"/>
              <a:t>8</a:t>
            </a:fld>
            <a:endParaRPr lang="en-US" altLang="en-US" sz="1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8E599F-F1CA-42E2-AC5D-50A98538E7B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369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CC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9143997" cy="6857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478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FD00-8DC6-4ECA-B9AF-7633D98E3D7A}" type="datetimeFigureOut">
              <a:rPr lang="en-US" smtClean="0"/>
              <a:t>7/10/2019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F5B23-13D1-410C-8C76-E2E01FFB09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1187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C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7" cy="6857998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228600" y="6416683"/>
            <a:ext cx="2133600" cy="365123"/>
          </a:xfrm>
          <a:prstGeom prst="rect">
            <a:avLst/>
          </a:prstGeom>
        </p:spPr>
        <p:txBody>
          <a:bodyPr/>
          <a:lstStyle>
            <a:lvl1pPr marL="0" marR="0" indent="0" algn="l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732F5B23-13D1-410C-8C76-E2E01FFB0905}" type="slidenum">
              <a:rPr lang="en-US" sz="1700" smtClean="0">
                <a:solidFill>
                  <a:prstClr val="black"/>
                </a:solidFill>
              </a:rPr>
              <a:pPr/>
              <a:t>‹#›</a:t>
            </a:fld>
            <a:endParaRPr lang="en-US" sz="1700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791200" y="6416683"/>
            <a:ext cx="2895600" cy="365123"/>
          </a:xfrm>
        </p:spPr>
        <p:txBody>
          <a:bodyPr/>
          <a:lstStyle>
            <a:lvl1pPr algn="r"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370" y="304799"/>
            <a:ext cx="844781" cy="110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608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C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2" y="1714598"/>
            <a:ext cx="8458201" cy="399236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7" cy="6857998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228600" y="6416683"/>
            <a:ext cx="2133600" cy="365123"/>
          </a:xfrm>
          <a:prstGeom prst="rect">
            <a:avLst/>
          </a:prstGeom>
        </p:spPr>
        <p:txBody>
          <a:bodyPr/>
          <a:lstStyle>
            <a:lvl1pPr marL="0" marR="0" indent="0" algn="l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732F5B23-13D1-410C-8C76-E2E01FFB0905}" type="slidenum">
              <a:rPr lang="en-US" sz="1700" smtClean="0">
                <a:solidFill>
                  <a:prstClr val="black"/>
                </a:solidFill>
              </a:rPr>
              <a:pPr/>
              <a:t>‹#›</a:t>
            </a:fld>
            <a:endParaRPr lang="en-US" sz="1700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791200" y="6416683"/>
            <a:ext cx="2895600" cy="365123"/>
          </a:xfrm>
        </p:spPr>
        <p:txBody>
          <a:bodyPr/>
          <a:lstStyle>
            <a:lvl1pPr algn="r"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322" y="304799"/>
            <a:ext cx="820876" cy="110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149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C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2" y="1714598"/>
            <a:ext cx="8458201" cy="399236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7" cy="6857998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228600" y="6416683"/>
            <a:ext cx="2133600" cy="365123"/>
          </a:xfrm>
          <a:prstGeom prst="rect">
            <a:avLst/>
          </a:prstGeom>
        </p:spPr>
        <p:txBody>
          <a:bodyPr/>
          <a:lstStyle>
            <a:lvl1pPr marL="0" marR="0" indent="0" algn="l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732F5B23-13D1-410C-8C76-E2E01FFB0905}" type="slidenum">
              <a:rPr lang="en-US" sz="1700" smtClean="0">
                <a:solidFill>
                  <a:prstClr val="black"/>
                </a:solidFill>
              </a:rPr>
              <a:pPr/>
              <a:t>‹#›</a:t>
            </a:fld>
            <a:endParaRPr lang="en-US" sz="1700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791200" y="6416683"/>
            <a:ext cx="2895600" cy="365123"/>
          </a:xfrm>
        </p:spPr>
        <p:txBody>
          <a:bodyPr/>
          <a:lstStyle>
            <a:lvl1pPr algn="r"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841" y="304799"/>
            <a:ext cx="709836" cy="1109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518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C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2" y="1714598"/>
            <a:ext cx="8458201" cy="399236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7" cy="6857998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228600" y="6416683"/>
            <a:ext cx="2133600" cy="365123"/>
          </a:xfrm>
          <a:prstGeom prst="rect">
            <a:avLst/>
          </a:prstGeom>
        </p:spPr>
        <p:txBody>
          <a:bodyPr/>
          <a:lstStyle>
            <a:lvl1pPr marL="0" marR="0" indent="0" algn="l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732F5B23-13D1-410C-8C76-E2E01FFB0905}" type="slidenum">
              <a:rPr lang="en-US" sz="1700" smtClean="0">
                <a:solidFill>
                  <a:prstClr val="black"/>
                </a:solidFill>
              </a:rPr>
              <a:pPr/>
              <a:t>‹#›</a:t>
            </a:fld>
            <a:endParaRPr lang="en-US" sz="1700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791200" y="6416683"/>
            <a:ext cx="2895600" cy="365123"/>
          </a:xfrm>
        </p:spPr>
        <p:txBody>
          <a:bodyPr/>
          <a:lstStyle>
            <a:lvl1pPr algn="r"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1317" y="393137"/>
            <a:ext cx="710885" cy="933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531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C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2" y="1714598"/>
            <a:ext cx="8458201" cy="399236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7" cy="6857998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228600" y="6416683"/>
            <a:ext cx="2133600" cy="365123"/>
          </a:xfrm>
          <a:prstGeom prst="rect">
            <a:avLst/>
          </a:prstGeom>
        </p:spPr>
        <p:txBody>
          <a:bodyPr/>
          <a:lstStyle>
            <a:lvl1pPr marL="0" marR="0" indent="0" algn="l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732F5B23-13D1-410C-8C76-E2E01FFB0905}" type="slidenum">
              <a:rPr lang="en-US" sz="1700" smtClean="0">
                <a:solidFill>
                  <a:prstClr val="black"/>
                </a:solidFill>
              </a:rPr>
              <a:pPr/>
              <a:t>‹#›</a:t>
            </a:fld>
            <a:endParaRPr lang="en-US" sz="1700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791200" y="6416683"/>
            <a:ext cx="2895600" cy="365123"/>
          </a:xfrm>
        </p:spPr>
        <p:txBody>
          <a:bodyPr/>
          <a:lstStyle>
            <a:lvl1pPr algn="r"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134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C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2" y="1714598"/>
            <a:ext cx="8458201" cy="399236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7" cy="6857998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228600" y="6416683"/>
            <a:ext cx="2133600" cy="365123"/>
          </a:xfrm>
          <a:prstGeom prst="rect">
            <a:avLst/>
          </a:prstGeom>
        </p:spPr>
        <p:txBody>
          <a:bodyPr/>
          <a:lstStyle>
            <a:lvl1pPr marL="0" marR="0" indent="0" algn="l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732F5B23-13D1-410C-8C76-E2E01FFB0905}" type="slidenum">
              <a:rPr lang="en-US" sz="1700" smtClean="0">
                <a:solidFill>
                  <a:prstClr val="black"/>
                </a:solidFill>
              </a:rPr>
              <a:pPr/>
              <a:t>‹#›</a:t>
            </a:fld>
            <a:endParaRPr lang="en-US" sz="1700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791200" y="6416683"/>
            <a:ext cx="2895600" cy="365123"/>
          </a:xfrm>
        </p:spPr>
        <p:txBody>
          <a:bodyPr/>
          <a:lstStyle>
            <a:lvl1pPr algn="r"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708917"/>
            <a:ext cx="1378497" cy="33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481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C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2" y="1714598"/>
            <a:ext cx="8458201" cy="399236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7" cy="6857998"/>
          </a:xfrm>
          <a:prstGeom prst="rect">
            <a:avLst/>
          </a:prstGeom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228600" y="6416683"/>
            <a:ext cx="2133600" cy="365123"/>
          </a:xfrm>
          <a:prstGeom prst="rect">
            <a:avLst/>
          </a:prstGeom>
        </p:spPr>
        <p:txBody>
          <a:bodyPr/>
          <a:lstStyle>
            <a:lvl1pPr marL="0" marR="0" indent="0" algn="l" defTabSz="91428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fld id="{732F5B23-13D1-410C-8C76-E2E01FFB0905}" type="slidenum">
              <a:rPr lang="en-US" sz="1700" smtClean="0">
                <a:solidFill>
                  <a:prstClr val="black"/>
                </a:solidFill>
              </a:rPr>
              <a:pPr/>
              <a:t>‹#›</a:t>
            </a:fld>
            <a:endParaRPr lang="en-US" sz="1700" dirty="0">
              <a:solidFill>
                <a:prstClr val="black"/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5791200" y="6416683"/>
            <a:ext cx="2895600" cy="365123"/>
          </a:xfrm>
        </p:spPr>
        <p:txBody>
          <a:bodyPr/>
          <a:lstStyle>
            <a:lvl1pPr algn="r">
              <a:defRPr/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453" y="510196"/>
            <a:ext cx="1125727" cy="537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13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98B71-9149-4AFB-A4D7-9ACEB49E51B7}" type="datetimeFigureOut">
              <a:rPr lang="en-US" smtClean="0"/>
              <a:t>7/10/2019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DB69E-8BF5-4140-9CA8-E191B1C8E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668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5"/>
            <a:ext cx="8229600" cy="1143000"/>
          </a:xfrm>
          <a:prstGeom prst="rect">
            <a:avLst/>
          </a:prstGeom>
        </p:spPr>
        <p:txBody>
          <a:bodyPr vert="horz" lIns="91428" tIns="45713" rIns="91428" bIns="45713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5"/>
          </a:xfrm>
          <a:prstGeom prst="rect">
            <a:avLst/>
          </a:prstGeom>
        </p:spPr>
        <p:txBody>
          <a:bodyPr vert="horz" lIns="91428" tIns="45713" rIns="91428" bIns="45713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4" y="6416683"/>
            <a:ext cx="2895600" cy="365123"/>
          </a:xfrm>
          <a:prstGeom prst="rect">
            <a:avLst/>
          </a:prstGeom>
        </p:spPr>
        <p:txBody>
          <a:bodyPr vert="horz" lIns="91428" tIns="45713" rIns="91428" bIns="457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defTabSz="914288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435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19" r:id="rId2"/>
    <p:sldLayoutId id="2147483722" r:id="rId3"/>
    <p:sldLayoutId id="2147483723" r:id="rId4"/>
    <p:sldLayoutId id="2147483724" r:id="rId5"/>
    <p:sldLayoutId id="2147483728" r:id="rId6"/>
    <p:sldLayoutId id="2147483725" r:id="rId7"/>
    <p:sldLayoutId id="2147483727" r:id="rId8"/>
    <p:sldLayoutId id="2147483746" r:id="rId9"/>
    <p:sldLayoutId id="2147483747" r:id="rId10"/>
  </p:sldLayoutIdLst>
  <p:txStyles>
    <p:titleStyle>
      <a:lvl1pPr algn="ctr" defTabSz="914288" rtl="0" eaLnBrk="1" latinLnBrk="0" hangingPunct="1">
        <a:spcBef>
          <a:spcPct val="0"/>
        </a:spcBef>
        <a:buNone/>
        <a:defRPr sz="43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857" indent="-342857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858" indent="-285715" algn="l" defTabSz="91428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859" indent="-228571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002" indent="-228571" algn="l" defTabSz="914288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147" indent="-228571" algn="l" defTabSz="914288" rtl="0" eaLnBrk="1" latinLnBrk="0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289" indent="-228571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4" indent="-228571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7" indent="-228571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22" indent="-228571" algn="l" defTabSz="914288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8" algn="l" defTabSz="9142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5" algn="l" defTabSz="9142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8" algn="l" defTabSz="9142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61" algn="l" defTabSz="9142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6" algn="l" defTabSz="9142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8" algn="l" defTabSz="914288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wissre.com/media/news-releases/nr_20181218_sigma_estimates_for_2018.html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18" Type="http://schemas.openxmlformats.org/officeDocument/2006/relationships/image" Target="../media/image33.png"/><Relationship Id="rId3" Type="http://schemas.openxmlformats.org/officeDocument/2006/relationships/image" Target="../media/image18.png"/><Relationship Id="rId21" Type="http://schemas.openxmlformats.org/officeDocument/2006/relationships/image" Target="../media/image36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17" Type="http://schemas.openxmlformats.org/officeDocument/2006/relationships/image" Target="../media/image32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1.jpeg"/><Relationship Id="rId20" Type="http://schemas.openxmlformats.org/officeDocument/2006/relationships/image" Target="../media/image35.jpe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1.pn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19" Type="http://schemas.openxmlformats.org/officeDocument/2006/relationships/image" Target="../media/image34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9405"/>
            <a:ext cx="2438400" cy="89810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0A62316-B31E-44C1-80E8-474C38CDAAA6}"/>
              </a:ext>
            </a:extLst>
          </p:cNvPr>
          <p:cNvSpPr/>
          <p:nvPr/>
        </p:nvSpPr>
        <p:spPr>
          <a:xfrm>
            <a:off x="424774" y="1912527"/>
            <a:ext cx="5329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1858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/>
              </a:rPr>
              <a:t>Building Codes &amp; the Smart City</a:t>
            </a:r>
            <a:endParaRPr lang="en-US" sz="4800" dirty="0">
              <a:solidFill>
                <a:srgbClr val="1858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tim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958D34D-7E64-458F-B538-855D73B2DA69}"/>
              </a:ext>
            </a:extLst>
          </p:cNvPr>
          <p:cNvSpPr txBox="1"/>
          <p:nvPr/>
        </p:nvSpPr>
        <p:spPr>
          <a:xfrm>
            <a:off x="424774" y="4267200"/>
            <a:ext cx="4114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185836"/>
                </a:solidFill>
              </a:rPr>
              <a:t>Ryan Colker</a:t>
            </a:r>
          </a:p>
          <a:p>
            <a:r>
              <a:rPr lang="en-US" sz="2000" dirty="0">
                <a:solidFill>
                  <a:srgbClr val="185836"/>
                </a:solidFill>
              </a:rPr>
              <a:t>Vice-President, Innovation</a:t>
            </a:r>
          </a:p>
          <a:p>
            <a:r>
              <a:rPr lang="en-US" sz="2000" dirty="0">
                <a:solidFill>
                  <a:srgbClr val="185836"/>
                </a:solidFill>
              </a:rPr>
              <a:t>Executive Director, Alliance for National &amp; Community Resilience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C86347-4BFA-40A5-908F-EE883DC47B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4" b="4322"/>
          <a:stretch/>
        </p:blipFill>
        <p:spPr>
          <a:xfrm>
            <a:off x="2639291" y="200175"/>
            <a:ext cx="3094892" cy="92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8808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9405"/>
            <a:ext cx="2438400" cy="89810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0A62316-B31E-44C1-80E8-474C38CDAAA6}"/>
              </a:ext>
            </a:extLst>
          </p:cNvPr>
          <p:cNvSpPr/>
          <p:nvPr/>
        </p:nvSpPr>
        <p:spPr>
          <a:xfrm>
            <a:off x="228600" y="1548383"/>
            <a:ext cx="5329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18583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tima"/>
              </a:rPr>
              <a:t>Building Codes &amp; the Smart City</a:t>
            </a:r>
            <a:endParaRPr lang="en-US" sz="4800" dirty="0">
              <a:solidFill>
                <a:srgbClr val="18583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tima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C86347-4BFA-40A5-908F-EE883DC47B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24" b="4322"/>
          <a:stretch/>
        </p:blipFill>
        <p:spPr>
          <a:xfrm>
            <a:off x="2639291" y="200175"/>
            <a:ext cx="3094892" cy="927339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4A31F4D2-F65B-43CC-929E-35D81C008173}"/>
              </a:ext>
            </a:extLst>
          </p:cNvPr>
          <p:cNvSpPr txBox="1">
            <a:spLocks/>
          </p:cNvSpPr>
          <p:nvPr/>
        </p:nvSpPr>
        <p:spPr>
          <a:xfrm>
            <a:off x="609600" y="3538912"/>
            <a:ext cx="3406515" cy="26192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Ryan M. Colker, J.D.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Vice President, Innovation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Executive Director, Alliance for National &amp; Community Resilience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202-370-1800x6257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rcolker@iccsafe.org • ANCR@resilientalliance.org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iccsafe.org • resilientalliance.org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/>
              <a:t>@</a:t>
            </a:r>
            <a:r>
              <a:rPr lang="en-US" sz="1800" dirty="0" err="1"/>
              <a:t>rmcolker</a:t>
            </a:r>
            <a:r>
              <a:rPr lang="en-US" sz="1800" dirty="0"/>
              <a:t> • @</a:t>
            </a:r>
            <a:r>
              <a:rPr lang="en-US" sz="1800" dirty="0" err="1"/>
              <a:t>ANCResilience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475355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9820E6-09A3-477D-9A8B-D5559C972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58870"/>
            <a:ext cx="9144000" cy="507596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A9047E0-44FE-42B4-A994-FA4FAE6843FA}"/>
              </a:ext>
            </a:extLst>
          </p:cNvPr>
          <p:cNvSpPr/>
          <p:nvPr/>
        </p:nvSpPr>
        <p:spPr>
          <a:xfrm>
            <a:off x="1524000" y="6581001"/>
            <a:ext cx="70866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https://www.swissre.com/media/news-releases/nr_20181218_sigma_estimates_for_2018.html</a:t>
            </a:r>
            <a:endParaRPr lang="en-US" sz="1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5849DE-DE1F-492A-93E7-C95FC973AC4D}"/>
              </a:ext>
            </a:extLst>
          </p:cNvPr>
          <p:cNvSpPr txBox="1"/>
          <p:nvPr/>
        </p:nvSpPr>
        <p:spPr>
          <a:xfrm>
            <a:off x="152400" y="262874"/>
            <a:ext cx="698695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The Rising Global Impact of Disasters</a:t>
            </a:r>
          </a:p>
        </p:txBody>
      </p:sp>
    </p:spTree>
    <p:extLst>
      <p:ext uri="{BB962C8B-B14F-4D97-AF65-F5344CB8AC3E}">
        <p14:creationId xmlns:p14="http://schemas.microsoft.com/office/powerpoint/2010/main" val="20924856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3D6FEB2C-FE5C-42C4-BDBF-5319CDAB37D1}"/>
              </a:ext>
            </a:extLst>
          </p:cNvPr>
          <p:cNvSpPr txBox="1"/>
          <p:nvPr/>
        </p:nvSpPr>
        <p:spPr>
          <a:xfrm>
            <a:off x="140678" y="410308"/>
            <a:ext cx="6646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Building Codes Provide A Strong Benefit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43C5BF7-3E1F-45FA-940B-F28085445D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1" t="20230" r="11321" b="20587"/>
          <a:stretch/>
        </p:blipFill>
        <p:spPr>
          <a:xfrm>
            <a:off x="0" y="2158165"/>
            <a:ext cx="9144000" cy="357470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D25609F-8162-46DB-9A9E-3200FF2D7293}"/>
              </a:ext>
            </a:extLst>
          </p:cNvPr>
          <p:cNvSpPr/>
          <p:nvPr/>
        </p:nvSpPr>
        <p:spPr>
          <a:xfrm>
            <a:off x="6095999" y="2158165"/>
            <a:ext cx="1078523" cy="359048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99CE837-A1FD-451F-85C3-FBEA19FDDDE6}"/>
              </a:ext>
            </a:extLst>
          </p:cNvPr>
          <p:cNvSpPr/>
          <p:nvPr/>
        </p:nvSpPr>
        <p:spPr>
          <a:xfrm>
            <a:off x="1283677" y="6026087"/>
            <a:ext cx="7860323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>
                <a:solidFill>
                  <a:srgbClr val="000000"/>
                </a:solidFill>
                <a:latin typeface="Utopia"/>
              </a:rPr>
              <a:t>Multihazard</a:t>
            </a:r>
            <a:r>
              <a:rPr lang="en-US" sz="1100" dirty="0">
                <a:solidFill>
                  <a:srgbClr val="000000"/>
                </a:solidFill>
                <a:latin typeface="Utopia"/>
              </a:rPr>
              <a:t> Mitigation Council (2018). Natural Hazard </a:t>
            </a:r>
            <a:r>
              <a:rPr lang="en-US" sz="1100" i="1" dirty="0">
                <a:solidFill>
                  <a:srgbClr val="000000"/>
                </a:solidFill>
                <a:latin typeface="Utopia"/>
              </a:rPr>
              <a:t>Mitigation Saves: 2018 Interim Report. </a:t>
            </a:r>
            <a:r>
              <a:rPr lang="en-US" sz="1100" dirty="0">
                <a:solidFill>
                  <a:srgbClr val="000000"/>
                </a:solidFill>
                <a:latin typeface="Utopia"/>
              </a:rPr>
              <a:t>Principal Investigator Porter, K.; co-Principal Investigators </a:t>
            </a:r>
            <a:r>
              <a:rPr lang="en-US" sz="1100" dirty="0" err="1">
                <a:solidFill>
                  <a:srgbClr val="000000"/>
                </a:solidFill>
                <a:latin typeface="Utopia"/>
              </a:rPr>
              <a:t>Scawthorn</a:t>
            </a:r>
            <a:r>
              <a:rPr lang="en-US" sz="1100" dirty="0">
                <a:solidFill>
                  <a:srgbClr val="000000"/>
                </a:solidFill>
                <a:latin typeface="Utopia"/>
              </a:rPr>
              <a:t>, C.; </a:t>
            </a:r>
            <a:r>
              <a:rPr lang="en-US" sz="1100" dirty="0" err="1">
                <a:solidFill>
                  <a:srgbClr val="000000"/>
                </a:solidFill>
                <a:latin typeface="Utopia"/>
              </a:rPr>
              <a:t>Huyck</a:t>
            </a:r>
            <a:r>
              <a:rPr lang="en-US" sz="1100" dirty="0">
                <a:solidFill>
                  <a:srgbClr val="000000"/>
                </a:solidFill>
                <a:latin typeface="Utopia"/>
              </a:rPr>
              <a:t>, C.; Investigators: </a:t>
            </a:r>
            <a:r>
              <a:rPr lang="en-US" sz="1100" dirty="0" err="1">
                <a:solidFill>
                  <a:srgbClr val="000000"/>
                </a:solidFill>
                <a:latin typeface="Utopia"/>
              </a:rPr>
              <a:t>Eguchi</a:t>
            </a:r>
            <a:r>
              <a:rPr lang="en-US" sz="1100" dirty="0">
                <a:solidFill>
                  <a:srgbClr val="000000"/>
                </a:solidFill>
                <a:latin typeface="Utopia"/>
              </a:rPr>
              <a:t>, R., Hu, Z.; Reeder, A; Schneider, P., Director, MMC. National Institute of Building Sciences, Washington, D.C. www.nibs.org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3981242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152400"/>
            <a:ext cx="3581400" cy="1066800"/>
          </a:xfrm>
          <a:prstGeom prst="rect">
            <a:avLst/>
          </a:prstGeom>
          <a:solidFill>
            <a:srgbClr val="005D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362633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The Family of Model Codes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6061" y="3352800"/>
            <a:ext cx="3817955" cy="3124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1600200"/>
            <a:ext cx="506019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dirty="0">
                <a:latin typeface="Arial Narrow" panose="020B0606020202030204" pitchFamily="34" charset="0"/>
              </a:rPr>
              <a:t>International Building Code (IBC)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International Fire Code (IFC)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International Mechanical Code (IMC)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International Plumbing Code (IPC)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International Residential Code (IRC)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International Energy Conservation Code (IECC)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International Existing Building Code (IEBC)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International Fuel Gas Code (IFGC)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International Property Maintenance Code (IPMC)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International Private Sewage Disposal Code (IPSDC)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International Zoning Code (IZC)</a:t>
            </a:r>
            <a:endParaRPr lang="zh-CN" altLang="en-US" dirty="0">
              <a:latin typeface="Arial Narrow" panose="020B0606020202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International Wildland-Urban Interface Code (IWUIC)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ICC Performance Code (ICCPC)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International Green Construction Code (</a:t>
            </a:r>
            <a:r>
              <a:rPr lang="en-US" dirty="0" err="1">
                <a:latin typeface="Arial Narrow" panose="020B0606020202030204" pitchFamily="34" charset="0"/>
              </a:rPr>
              <a:t>IgCC</a:t>
            </a:r>
            <a:r>
              <a:rPr lang="en-US" dirty="0">
                <a:latin typeface="Arial Narrow" panose="020B0606020202030204" pitchFamily="34" charset="0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 Narrow" panose="020B0606020202030204" pitchFamily="34" charset="0"/>
              </a:rPr>
              <a:t>International Swimming Pool and Spa Code (ISPSC)</a:t>
            </a:r>
          </a:p>
        </p:txBody>
      </p:sp>
    </p:spTree>
    <p:extLst>
      <p:ext uri="{BB962C8B-B14F-4D97-AF65-F5344CB8AC3E}">
        <p14:creationId xmlns:p14="http://schemas.microsoft.com/office/powerpoint/2010/main" val="12509843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7282C79-04AD-425B-B6C3-62CE49160FCE}"/>
              </a:ext>
            </a:extLst>
          </p:cNvPr>
          <p:cNvSpPr txBox="1"/>
          <p:nvPr/>
        </p:nvSpPr>
        <p:spPr>
          <a:xfrm>
            <a:off x="133081" y="444627"/>
            <a:ext cx="6986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What Makes a City?</a:t>
            </a: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ACFF66C9-DB83-4DD8-895C-D5EEA06156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57714"/>
            <a:ext cx="5181600" cy="49328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FEC639-F6E9-4D12-83F0-8CDC1ECA9E9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855" b="68034"/>
          <a:stretch/>
        </p:blipFill>
        <p:spPr>
          <a:xfrm>
            <a:off x="5638800" y="5863828"/>
            <a:ext cx="3685352" cy="994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332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756F2C-CCB5-44DF-82CD-F0D53A4A3675}"/>
              </a:ext>
            </a:extLst>
          </p:cNvPr>
          <p:cNvSpPr txBox="1"/>
          <p:nvPr/>
        </p:nvSpPr>
        <p:spPr>
          <a:xfrm>
            <a:off x="133081" y="444627"/>
            <a:ext cx="69869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/>
                <a:cs typeface="Arial"/>
              </a:rPr>
              <a:t>Building Codes &amp; the Smart City</a:t>
            </a:r>
          </a:p>
        </p:txBody>
      </p:sp>
      <p:pic>
        <p:nvPicPr>
          <p:cNvPr id="3" name="Content Placeholder 6">
            <a:extLst>
              <a:ext uri="{FF2B5EF4-FFF2-40B4-BE49-F238E27FC236}">
                <a16:creationId xmlns:a16="http://schemas.microsoft.com/office/drawing/2014/main" id="{27E5F0EF-544B-4171-8A63-A43FCCAC11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648200"/>
            <a:ext cx="2100720" cy="199988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1E46E8-5FAF-48AD-856F-4693B5EF2C00}"/>
              </a:ext>
            </a:extLst>
          </p:cNvPr>
          <p:cNvSpPr txBox="1"/>
          <p:nvPr/>
        </p:nvSpPr>
        <p:spPr>
          <a:xfrm>
            <a:off x="1447800" y="1447800"/>
            <a:ext cx="6858737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Interoperability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Energy/Water Efficiency/Management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Building to Grid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Emergency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Emergency Response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Hazard Mitigation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Communications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Planning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Finance/Insurance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Inspection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Customer Service</a:t>
            </a:r>
          </a:p>
        </p:txBody>
      </p:sp>
    </p:spTree>
    <p:extLst>
      <p:ext uri="{BB962C8B-B14F-4D97-AF65-F5344CB8AC3E}">
        <p14:creationId xmlns:p14="http://schemas.microsoft.com/office/powerpoint/2010/main" val="25009571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0CCDE7-D67C-49C8-A222-A78E2C160F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1" y="152400"/>
            <a:ext cx="9030269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163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4"/>
          <p:cNvSpPr>
            <a:spLocks noChangeShapeType="1"/>
          </p:cNvSpPr>
          <p:nvPr/>
        </p:nvSpPr>
        <p:spPr bwMode="auto">
          <a:xfrm flipV="1">
            <a:off x="5686425" y="2855913"/>
            <a:ext cx="676275" cy="212725"/>
          </a:xfrm>
          <a:prstGeom prst="line">
            <a:avLst/>
          </a:prstGeom>
          <a:noFill/>
          <a:ln w="50800">
            <a:solidFill>
              <a:srgbClr val="5F5F5F"/>
            </a:solidFill>
            <a:round/>
            <a:headEnd type="triangle" w="med" len="med"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8195" name="Line 5"/>
          <p:cNvSpPr>
            <a:spLocks noChangeShapeType="1"/>
          </p:cNvSpPr>
          <p:nvPr/>
        </p:nvSpPr>
        <p:spPr bwMode="auto">
          <a:xfrm flipV="1">
            <a:off x="5649913" y="2306638"/>
            <a:ext cx="560387" cy="449262"/>
          </a:xfrm>
          <a:prstGeom prst="line">
            <a:avLst/>
          </a:prstGeom>
          <a:noFill/>
          <a:ln w="50800">
            <a:solidFill>
              <a:srgbClr val="5F5F5F"/>
            </a:solidFill>
            <a:round/>
            <a:headEnd type="triangle" w="med" len="med"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867400" y="1560513"/>
            <a:ext cx="3276600" cy="3124200"/>
            <a:chOff x="4032" y="1104"/>
            <a:chExt cx="2064" cy="1968"/>
          </a:xfrm>
        </p:grpSpPr>
        <p:pic>
          <p:nvPicPr>
            <p:cNvPr id="8237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60" y="2640"/>
              <a:ext cx="576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38" name="Picture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320" y="2400"/>
              <a:ext cx="545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39" name="Picture 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032" y="1104"/>
              <a:ext cx="72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40" name="Picture 1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416" y="2064"/>
              <a:ext cx="720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41" name="Picture 1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368" y="1392"/>
              <a:ext cx="624" cy="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42" name="Picture 12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4464" y="1728"/>
              <a:ext cx="576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243" name="Rectangle 13"/>
            <p:cNvSpPr>
              <a:spLocks noChangeArrowheads="1"/>
            </p:cNvSpPr>
            <p:nvPr/>
          </p:nvSpPr>
          <p:spPr bwMode="auto">
            <a:xfrm>
              <a:off x="5088" y="1200"/>
              <a:ext cx="1008" cy="1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marL="558800" indent="-457200" eaLnBrk="0" hangingPunct="0">
                <a:buClr>
                  <a:srgbClr val="66CCFF"/>
                </a:buClr>
                <a:buSzPct val="145000"/>
                <a:buFont typeface="Arial" charset="0"/>
                <a:buNone/>
              </a:pPr>
              <a:r>
                <a:rPr lang="en-GB" altLang="en-US" sz="1200"/>
                <a:t>Simulations</a:t>
              </a:r>
              <a:endParaRPr lang="en-GB" altLang="en-US" sz="1000"/>
            </a:p>
            <a:p>
              <a:pPr marL="558800" indent="-457200" eaLnBrk="0" hangingPunct="0">
                <a:buClr>
                  <a:srgbClr val="66CCFF"/>
                </a:buClr>
                <a:buSzPct val="145000"/>
              </a:pPr>
              <a:r>
                <a:rPr lang="en-GB" altLang="en-US" sz="1000">
                  <a:solidFill>
                    <a:srgbClr val="00B0F0"/>
                  </a:solidFill>
                </a:rPr>
                <a:t>-Comfort</a:t>
              </a:r>
            </a:p>
            <a:p>
              <a:pPr marL="558800" indent="-457200" eaLnBrk="0" hangingPunct="0">
                <a:buClr>
                  <a:srgbClr val="66CCFF"/>
                </a:buClr>
                <a:buSzPct val="145000"/>
              </a:pPr>
              <a:r>
                <a:rPr lang="en-GB" altLang="en-US" sz="1000">
                  <a:solidFill>
                    <a:srgbClr val="00B0F0"/>
                  </a:solidFill>
                </a:rPr>
                <a:t>-Ventilation, heating</a:t>
              </a:r>
            </a:p>
            <a:p>
              <a:pPr marL="558800" indent="-457200" eaLnBrk="0" hangingPunct="0">
                <a:buClr>
                  <a:srgbClr val="66CCFF"/>
                </a:buClr>
                <a:buSzPct val="145000"/>
              </a:pPr>
              <a:r>
                <a:rPr lang="en-GB" altLang="en-US" sz="1000">
                  <a:solidFill>
                    <a:srgbClr val="00B0F0"/>
                  </a:solidFill>
                </a:rPr>
                <a:t>-Energy</a:t>
              </a:r>
            </a:p>
            <a:p>
              <a:pPr marL="558800" indent="-457200" eaLnBrk="0" hangingPunct="0">
                <a:buClr>
                  <a:srgbClr val="66CCFF"/>
                </a:buClr>
                <a:buSzPct val="145000"/>
              </a:pPr>
              <a:r>
                <a:rPr lang="en-GB" altLang="en-US" sz="1000">
                  <a:solidFill>
                    <a:srgbClr val="00B0F0"/>
                  </a:solidFill>
                </a:rPr>
                <a:t>-Light, sound</a:t>
              </a:r>
            </a:p>
            <a:p>
              <a:pPr marL="558800" indent="-457200" eaLnBrk="0" hangingPunct="0">
                <a:buClr>
                  <a:srgbClr val="66CCFF"/>
                </a:buClr>
                <a:buSzPct val="145000"/>
              </a:pPr>
              <a:r>
                <a:rPr lang="en-GB" altLang="en-US" sz="1000">
                  <a:solidFill>
                    <a:srgbClr val="00B0F0"/>
                  </a:solidFill>
                </a:rPr>
                <a:t>-Insulation</a:t>
              </a:r>
            </a:p>
            <a:p>
              <a:pPr marL="558800" indent="-457200" eaLnBrk="0" hangingPunct="0">
                <a:buClr>
                  <a:srgbClr val="66CCFF"/>
                </a:buClr>
                <a:buSzPct val="145000"/>
              </a:pPr>
              <a:r>
                <a:rPr lang="en-GB" altLang="en-US" sz="1000">
                  <a:solidFill>
                    <a:srgbClr val="00B0F0"/>
                  </a:solidFill>
                </a:rPr>
                <a:t>-Fire, usage</a:t>
              </a:r>
            </a:p>
            <a:p>
              <a:pPr marL="558800" indent="-457200" eaLnBrk="0" hangingPunct="0">
                <a:buClr>
                  <a:srgbClr val="66CCFF"/>
                </a:buClr>
                <a:buSzPct val="145000"/>
              </a:pPr>
              <a:r>
                <a:rPr lang="en-GB" altLang="en-US" sz="1000">
                  <a:solidFill>
                    <a:srgbClr val="00B0F0"/>
                  </a:solidFill>
                </a:rPr>
                <a:t>-Environment</a:t>
              </a:r>
            </a:p>
            <a:p>
              <a:pPr marL="558800" indent="-457200" eaLnBrk="0" hangingPunct="0">
                <a:buClr>
                  <a:srgbClr val="66CCFF"/>
                </a:buClr>
                <a:buSzPct val="145000"/>
              </a:pPr>
              <a:r>
                <a:rPr lang="en-GB" altLang="en-US" sz="1000">
                  <a:solidFill>
                    <a:srgbClr val="00B0F0"/>
                  </a:solidFill>
                </a:rPr>
                <a:t>-Life time predictions</a:t>
              </a:r>
            </a:p>
            <a:p>
              <a:pPr marL="558800" indent="-457200" eaLnBrk="0" hangingPunct="0">
                <a:buClr>
                  <a:srgbClr val="66CCFF"/>
                </a:buClr>
                <a:buSzPct val="145000"/>
              </a:pPr>
              <a:r>
                <a:rPr lang="en-GB" altLang="en-US" sz="1000">
                  <a:solidFill>
                    <a:srgbClr val="00B0F0"/>
                  </a:solidFill>
                </a:rPr>
                <a:t>-Crowd behavior</a:t>
              </a:r>
            </a:p>
            <a:p>
              <a:pPr marL="558800" indent="-457200" eaLnBrk="0" hangingPunct="0">
                <a:buClr>
                  <a:srgbClr val="66CCFF"/>
                </a:buClr>
                <a:buSzPct val="145000"/>
              </a:pPr>
              <a:r>
                <a:rPr lang="en-GB" altLang="en-US" sz="1000">
                  <a:solidFill>
                    <a:srgbClr val="00B0F0"/>
                  </a:solidFill>
                </a:rPr>
                <a:t>- Safety</a:t>
              </a:r>
            </a:p>
          </p:txBody>
        </p:sp>
      </p:grpSp>
      <p:pic>
        <p:nvPicPr>
          <p:cNvPr id="8197" name="Picture 1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248400" y="4514850"/>
            <a:ext cx="9144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Line 15"/>
          <p:cNvSpPr>
            <a:spLocks noChangeShapeType="1"/>
          </p:cNvSpPr>
          <p:nvPr/>
        </p:nvSpPr>
        <p:spPr bwMode="auto">
          <a:xfrm>
            <a:off x="5461000" y="4183063"/>
            <a:ext cx="558800" cy="560387"/>
          </a:xfrm>
          <a:prstGeom prst="line">
            <a:avLst/>
          </a:prstGeom>
          <a:noFill/>
          <a:ln w="50800">
            <a:solidFill>
              <a:srgbClr val="5F5F5F"/>
            </a:solidFill>
            <a:round/>
            <a:headEnd type="triangle" w="med" len="med"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8199" name="Rectangle 16"/>
          <p:cNvSpPr>
            <a:spLocks noChangeArrowheads="1"/>
          </p:cNvSpPr>
          <p:nvPr/>
        </p:nvSpPr>
        <p:spPr bwMode="auto">
          <a:xfrm>
            <a:off x="7239000" y="4667250"/>
            <a:ext cx="1905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558800" indent="-457200" eaLnBrk="0" hangingPunct="0">
              <a:buClr>
                <a:srgbClr val="66CCFF"/>
              </a:buClr>
              <a:buSzPct val="145000"/>
              <a:buFont typeface="Arial" charset="0"/>
              <a:buNone/>
            </a:pPr>
            <a:r>
              <a:rPr lang="en-GB" altLang="en-US" sz="1200"/>
              <a:t>Specifications</a:t>
            </a:r>
            <a:endParaRPr lang="en-GB" altLang="en-US" sz="1000"/>
          </a:p>
          <a:p>
            <a:pPr marL="558800" indent="-457200" eaLnBrk="0" hangingPunct="0">
              <a:buClr>
                <a:srgbClr val="66CCFF"/>
              </a:buClr>
              <a:buSzPct val="145000"/>
            </a:pPr>
            <a:r>
              <a:rPr lang="en-GB" altLang="en-US" sz="1000">
                <a:solidFill>
                  <a:srgbClr val="336699"/>
                </a:solidFill>
              </a:rPr>
              <a:t>-</a:t>
            </a:r>
            <a:r>
              <a:rPr lang="en-GB" altLang="en-US" sz="1000">
                <a:solidFill>
                  <a:srgbClr val="00B0F0"/>
                </a:solidFill>
              </a:rPr>
              <a:t>Specification sheets</a:t>
            </a:r>
          </a:p>
          <a:p>
            <a:pPr marL="558800" indent="-457200" eaLnBrk="0" hangingPunct="0">
              <a:buClr>
                <a:srgbClr val="66CCFF"/>
              </a:buClr>
              <a:buSzPct val="145000"/>
            </a:pPr>
            <a:r>
              <a:rPr lang="en-GB" altLang="en-US" sz="1000">
                <a:solidFill>
                  <a:srgbClr val="00B0F0"/>
                </a:solidFill>
              </a:rPr>
              <a:t>-Classification standards</a:t>
            </a:r>
          </a:p>
          <a:p>
            <a:pPr marL="558800" indent="-457200" eaLnBrk="0" hangingPunct="0">
              <a:buClr>
                <a:srgbClr val="66CCFF"/>
              </a:buClr>
              <a:buSzPct val="145000"/>
            </a:pPr>
            <a:r>
              <a:rPr lang="en-GB" altLang="en-US" sz="1000">
                <a:solidFill>
                  <a:srgbClr val="00B0F0"/>
                </a:solidFill>
              </a:rPr>
              <a:t>-Estimates, accounting</a:t>
            </a:r>
          </a:p>
        </p:txBody>
      </p:sp>
      <p:pic>
        <p:nvPicPr>
          <p:cNvPr id="8200" name="Picture 18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10300" t="17598" r="37053" b="34509"/>
          <a:stretch>
            <a:fillRect/>
          </a:stretch>
        </p:blipFill>
        <p:spPr bwMode="auto">
          <a:xfrm>
            <a:off x="3352800" y="2686050"/>
            <a:ext cx="2362200" cy="156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Line 22"/>
          <p:cNvSpPr>
            <a:spLocks noChangeShapeType="1"/>
          </p:cNvSpPr>
          <p:nvPr/>
        </p:nvSpPr>
        <p:spPr bwMode="auto">
          <a:xfrm>
            <a:off x="6011863" y="3519488"/>
            <a:ext cx="488950" cy="39687"/>
          </a:xfrm>
          <a:prstGeom prst="line">
            <a:avLst/>
          </a:prstGeom>
          <a:noFill/>
          <a:ln w="50800">
            <a:solidFill>
              <a:srgbClr val="5F5F5F"/>
            </a:solidFill>
            <a:round/>
            <a:headEnd type="triangle" w="med" len="med"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pic>
        <p:nvPicPr>
          <p:cNvPr id="8202" name="Picture 2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524000" y="2076450"/>
            <a:ext cx="912813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3" name="Line 24"/>
          <p:cNvSpPr>
            <a:spLocks noChangeShapeType="1"/>
          </p:cNvSpPr>
          <p:nvPr/>
        </p:nvSpPr>
        <p:spPr bwMode="auto">
          <a:xfrm>
            <a:off x="2733675" y="2338388"/>
            <a:ext cx="530225" cy="530225"/>
          </a:xfrm>
          <a:prstGeom prst="line">
            <a:avLst/>
          </a:prstGeom>
          <a:noFill/>
          <a:ln w="50800">
            <a:solidFill>
              <a:srgbClr val="5F5F5F"/>
            </a:solidFill>
            <a:round/>
            <a:headEnd type="triangle" w="med" len="med"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8204" name="Rectangle 25"/>
          <p:cNvSpPr>
            <a:spLocks noChangeArrowheads="1"/>
          </p:cNvSpPr>
          <p:nvPr/>
        </p:nvSpPr>
        <p:spPr bwMode="auto">
          <a:xfrm>
            <a:off x="304800" y="2076450"/>
            <a:ext cx="12192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558800" indent="-457200" eaLnBrk="0" hangingPunct="0">
              <a:buClr>
                <a:srgbClr val="66CCFF"/>
              </a:buClr>
              <a:buSzPct val="145000"/>
              <a:buFont typeface="Arial" charset="0"/>
              <a:buNone/>
            </a:pPr>
            <a:r>
              <a:rPr lang="en-GB" altLang="en-US" sz="1200"/>
              <a:t>Briefing</a:t>
            </a:r>
            <a:endParaRPr lang="en-GB" altLang="en-US" sz="1000"/>
          </a:p>
          <a:p>
            <a:pPr marL="558800" indent="-457200" eaLnBrk="0" hangingPunct="0">
              <a:buClr>
                <a:srgbClr val="66CCFF"/>
              </a:buClr>
              <a:buSzPct val="145000"/>
            </a:pPr>
            <a:r>
              <a:rPr lang="en-GB" altLang="en-US" sz="1000">
                <a:solidFill>
                  <a:srgbClr val="00B0F0"/>
                </a:solidFill>
              </a:rPr>
              <a:t>-Functional req.</a:t>
            </a:r>
          </a:p>
          <a:p>
            <a:pPr marL="558800" indent="-457200" eaLnBrk="0" hangingPunct="0">
              <a:buClr>
                <a:srgbClr val="66CCFF"/>
              </a:buClr>
              <a:buSzPct val="145000"/>
            </a:pPr>
            <a:r>
              <a:rPr lang="en-GB" altLang="en-US" sz="1000">
                <a:solidFill>
                  <a:srgbClr val="00B0F0"/>
                </a:solidFill>
              </a:rPr>
              <a:t>-Estimates</a:t>
            </a:r>
          </a:p>
          <a:p>
            <a:pPr marL="558800" indent="-457200" eaLnBrk="0" hangingPunct="0">
              <a:buClr>
                <a:srgbClr val="66CCFF"/>
              </a:buClr>
              <a:buSzPct val="145000"/>
            </a:pPr>
            <a:r>
              <a:rPr lang="en-GB" altLang="en-US" sz="1000">
                <a:solidFill>
                  <a:srgbClr val="00B0F0"/>
                </a:solidFill>
              </a:rPr>
              <a:t>-Conditions</a:t>
            </a:r>
          </a:p>
          <a:p>
            <a:pPr marL="558800" indent="-457200" eaLnBrk="0" hangingPunct="0">
              <a:buClr>
                <a:srgbClr val="66CCFF"/>
              </a:buClr>
              <a:buSzPct val="145000"/>
            </a:pPr>
            <a:r>
              <a:rPr lang="en-GB" altLang="en-US" sz="1000">
                <a:solidFill>
                  <a:srgbClr val="00B0F0"/>
                </a:solidFill>
              </a:rPr>
              <a:t>-Requirements</a:t>
            </a:r>
          </a:p>
        </p:txBody>
      </p:sp>
      <p:pic>
        <p:nvPicPr>
          <p:cNvPr id="8205" name="Picture 2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209800" y="1238250"/>
            <a:ext cx="9144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6" name="Line 27"/>
          <p:cNvSpPr>
            <a:spLocks noChangeShapeType="1"/>
          </p:cNvSpPr>
          <p:nvPr/>
        </p:nvSpPr>
        <p:spPr bwMode="auto">
          <a:xfrm>
            <a:off x="3200400" y="1847850"/>
            <a:ext cx="444500" cy="657225"/>
          </a:xfrm>
          <a:prstGeom prst="line">
            <a:avLst/>
          </a:prstGeom>
          <a:noFill/>
          <a:ln w="50800">
            <a:solidFill>
              <a:srgbClr val="5F5F5F"/>
            </a:solidFill>
            <a:round/>
            <a:headEnd type="triangle" w="med" len="med"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8207" name="Rectangle 28"/>
          <p:cNvSpPr>
            <a:spLocks noChangeArrowheads="1"/>
          </p:cNvSpPr>
          <p:nvPr/>
        </p:nvSpPr>
        <p:spPr bwMode="auto">
          <a:xfrm>
            <a:off x="304800" y="1238250"/>
            <a:ext cx="19050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558800" indent="-457200" eaLnBrk="0" hangingPunct="0">
              <a:buClr>
                <a:srgbClr val="66CCFF"/>
              </a:buClr>
              <a:buSzPct val="145000"/>
              <a:buFont typeface="Arial" charset="0"/>
              <a:buNone/>
            </a:pPr>
            <a:r>
              <a:rPr lang="en-GB" altLang="en-US" sz="1200"/>
              <a:t>Knowledge database</a:t>
            </a:r>
            <a:r>
              <a:rPr lang="en-GB" altLang="en-US" sz="1200">
                <a:solidFill>
                  <a:srgbClr val="FFFFFF"/>
                </a:solidFill>
              </a:rPr>
              <a:t>s</a:t>
            </a:r>
            <a:endParaRPr lang="en-GB" altLang="en-US" sz="1000">
              <a:solidFill>
                <a:srgbClr val="FFFFFF"/>
              </a:solidFill>
            </a:endParaRPr>
          </a:p>
          <a:p>
            <a:pPr marL="558800" indent="-457200" eaLnBrk="0" hangingPunct="0">
              <a:buClr>
                <a:srgbClr val="66CCFF"/>
              </a:buClr>
              <a:buSzPct val="145000"/>
            </a:pPr>
            <a:r>
              <a:rPr lang="en-GB" altLang="en-US" sz="1000">
                <a:solidFill>
                  <a:srgbClr val="00B0F0"/>
                </a:solidFill>
              </a:rPr>
              <a:t>-Best practise knowledge</a:t>
            </a:r>
          </a:p>
          <a:p>
            <a:pPr marL="558800" indent="-457200" eaLnBrk="0" hangingPunct="0">
              <a:buClr>
                <a:srgbClr val="66CCFF"/>
              </a:buClr>
              <a:buSzPct val="145000"/>
            </a:pPr>
            <a:r>
              <a:rPr lang="en-GB" altLang="en-US" sz="1000">
                <a:solidFill>
                  <a:srgbClr val="00B0F0"/>
                </a:solidFill>
              </a:rPr>
              <a:t>-Own practice </a:t>
            </a:r>
          </a:p>
        </p:txBody>
      </p:sp>
      <p:pic>
        <p:nvPicPr>
          <p:cNvPr id="8208" name="Picture 29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3352800" y="617538"/>
            <a:ext cx="90170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9" name="Line 30"/>
          <p:cNvSpPr>
            <a:spLocks noChangeShapeType="1"/>
          </p:cNvSpPr>
          <p:nvPr/>
        </p:nvSpPr>
        <p:spPr bwMode="auto">
          <a:xfrm>
            <a:off x="3962400" y="1455738"/>
            <a:ext cx="158750" cy="923925"/>
          </a:xfrm>
          <a:prstGeom prst="line">
            <a:avLst/>
          </a:prstGeom>
          <a:noFill/>
          <a:ln w="50800">
            <a:solidFill>
              <a:srgbClr val="5F5F5F"/>
            </a:solidFill>
            <a:round/>
            <a:headEnd type="triangle" w="med" len="med"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8210" name="Rectangle 31"/>
          <p:cNvSpPr>
            <a:spLocks noChangeArrowheads="1"/>
          </p:cNvSpPr>
          <p:nvPr/>
        </p:nvSpPr>
        <p:spPr bwMode="auto">
          <a:xfrm>
            <a:off x="1600200" y="617538"/>
            <a:ext cx="17526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558800" indent="-457200" eaLnBrk="0" hangingPunct="0">
              <a:buClr>
                <a:srgbClr val="66CCFF"/>
              </a:buClr>
              <a:buSzPct val="145000"/>
              <a:buFont typeface="Arial" charset="0"/>
              <a:buNone/>
            </a:pPr>
            <a:r>
              <a:rPr lang="en-GB" altLang="en-US" sz="1200"/>
              <a:t>Laws and regulations</a:t>
            </a:r>
            <a:endParaRPr lang="en-GB" altLang="en-US" sz="1000"/>
          </a:p>
          <a:p>
            <a:pPr marL="558800" indent="-457200" eaLnBrk="0" hangingPunct="0">
              <a:buClr>
                <a:srgbClr val="66CCFF"/>
              </a:buClr>
              <a:buSzPct val="145000"/>
            </a:pPr>
            <a:r>
              <a:rPr lang="en-GB" altLang="en-US" sz="1000">
                <a:solidFill>
                  <a:srgbClr val="00B0F0"/>
                </a:solidFill>
              </a:rPr>
              <a:t>-Building regulations</a:t>
            </a:r>
          </a:p>
          <a:p>
            <a:pPr marL="558800" indent="-457200" eaLnBrk="0" hangingPunct="0">
              <a:buClr>
                <a:srgbClr val="66CCFF"/>
              </a:buClr>
              <a:buSzPct val="145000"/>
            </a:pPr>
            <a:r>
              <a:rPr lang="en-GB" altLang="en-US" sz="1000">
                <a:solidFill>
                  <a:srgbClr val="00B0F0"/>
                </a:solidFill>
              </a:rPr>
              <a:t>-Building specifications</a:t>
            </a:r>
          </a:p>
        </p:txBody>
      </p:sp>
      <p:pic>
        <p:nvPicPr>
          <p:cNvPr id="8211" name="Picture 32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4483100" y="619125"/>
            <a:ext cx="9144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2" name="Line 33"/>
          <p:cNvSpPr>
            <a:spLocks noChangeShapeType="1"/>
          </p:cNvSpPr>
          <p:nvPr/>
        </p:nvSpPr>
        <p:spPr bwMode="auto">
          <a:xfrm flipH="1">
            <a:off x="4659313" y="1381125"/>
            <a:ext cx="204787" cy="985838"/>
          </a:xfrm>
          <a:prstGeom prst="line">
            <a:avLst/>
          </a:prstGeom>
          <a:noFill/>
          <a:ln w="50800">
            <a:solidFill>
              <a:srgbClr val="5F5F5F"/>
            </a:solidFill>
            <a:round/>
            <a:headEnd type="triangle" w="med" len="med"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8213" name="Rectangle 34"/>
          <p:cNvSpPr>
            <a:spLocks noChangeArrowheads="1"/>
          </p:cNvSpPr>
          <p:nvPr/>
        </p:nvSpPr>
        <p:spPr bwMode="auto">
          <a:xfrm>
            <a:off x="5473700" y="619125"/>
            <a:ext cx="16002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558800" indent="-457200" eaLnBrk="0" hangingPunct="0">
              <a:buClr>
                <a:srgbClr val="66CCFF"/>
              </a:buClr>
              <a:buSzPct val="145000"/>
              <a:buFont typeface="Arial" charset="0"/>
              <a:buNone/>
            </a:pPr>
            <a:r>
              <a:rPr lang="en-GB" altLang="en-US" sz="1200"/>
              <a:t>Design and Analysis</a:t>
            </a:r>
            <a:endParaRPr lang="en-GB" altLang="en-US" sz="1000"/>
          </a:p>
          <a:p>
            <a:pPr marL="558800" indent="-457200" eaLnBrk="0" hangingPunct="0">
              <a:buClr>
                <a:srgbClr val="66CCFF"/>
              </a:buClr>
              <a:buSzPct val="145000"/>
            </a:pPr>
            <a:r>
              <a:rPr lang="en-GB" altLang="en-US" sz="1000">
                <a:solidFill>
                  <a:srgbClr val="00B0F0"/>
                </a:solidFill>
              </a:rPr>
              <a:t>-Drawings, calculations</a:t>
            </a:r>
          </a:p>
          <a:p>
            <a:pPr marL="558800" indent="-457200" eaLnBrk="0" hangingPunct="0">
              <a:buClr>
                <a:srgbClr val="66CCFF"/>
              </a:buClr>
              <a:buSzPct val="145000"/>
            </a:pPr>
            <a:r>
              <a:rPr lang="en-GB" altLang="en-US" sz="1000">
                <a:solidFill>
                  <a:srgbClr val="00B0F0"/>
                </a:solidFill>
              </a:rPr>
              <a:t>-Architect, engineer,…</a:t>
            </a:r>
          </a:p>
        </p:txBody>
      </p:sp>
      <p:pic>
        <p:nvPicPr>
          <p:cNvPr id="8214" name="Picture 35"/>
          <p:cNvPicPr>
            <a:picLocks noChangeAspect="1" noChangeArrowheads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73700" y="1101725"/>
            <a:ext cx="1143000" cy="71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5" name="Line 36"/>
          <p:cNvSpPr>
            <a:spLocks noChangeShapeType="1"/>
          </p:cNvSpPr>
          <p:nvPr/>
        </p:nvSpPr>
        <p:spPr bwMode="auto">
          <a:xfrm flipH="1">
            <a:off x="5273675" y="1711325"/>
            <a:ext cx="428625" cy="793750"/>
          </a:xfrm>
          <a:prstGeom prst="line">
            <a:avLst/>
          </a:prstGeom>
          <a:noFill/>
          <a:ln w="50800">
            <a:solidFill>
              <a:srgbClr val="5F5F5F"/>
            </a:solidFill>
            <a:round/>
            <a:headEnd type="triangle" w="med" len="med"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8216" name="Rectangle 37"/>
          <p:cNvSpPr>
            <a:spLocks noChangeArrowheads="1"/>
          </p:cNvSpPr>
          <p:nvPr/>
        </p:nvSpPr>
        <p:spPr bwMode="auto">
          <a:xfrm>
            <a:off x="6616700" y="1177925"/>
            <a:ext cx="19812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558800" indent="-457200" eaLnBrk="0" hangingPunct="0">
              <a:buClr>
                <a:srgbClr val="66CCFF"/>
              </a:buClr>
              <a:buSzPct val="145000"/>
              <a:buFont typeface="Arial" charset="0"/>
              <a:buNone/>
            </a:pPr>
            <a:r>
              <a:rPr lang="en-GB" altLang="en-US" sz="1200"/>
              <a:t>Modeling</a:t>
            </a:r>
            <a:endParaRPr lang="en-GB" altLang="en-US" sz="1000"/>
          </a:p>
          <a:p>
            <a:pPr marL="558800" indent="-457200" eaLnBrk="0" hangingPunct="0">
              <a:buClr>
                <a:srgbClr val="66CCFF"/>
              </a:buClr>
              <a:buSzPct val="145000"/>
            </a:pPr>
            <a:r>
              <a:rPr lang="en-GB" altLang="en-US" sz="1000">
                <a:solidFill>
                  <a:srgbClr val="00B0F0"/>
                </a:solidFill>
              </a:rPr>
              <a:t>-Visualisation, 3D models</a:t>
            </a:r>
          </a:p>
        </p:txBody>
      </p:sp>
      <p:pic>
        <p:nvPicPr>
          <p:cNvPr id="8217" name="Picture 38" descr="iviewcapture_date_15_11_2001_time_22_40_38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702300" y="5389563"/>
            <a:ext cx="91281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8" name="Picture 39" descr="iviewcapture_date_15_11_2001_time_22_47_1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168900" y="5160963"/>
            <a:ext cx="914400" cy="65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9" name="Line 40"/>
          <p:cNvSpPr>
            <a:spLocks noChangeShapeType="1"/>
          </p:cNvSpPr>
          <p:nvPr/>
        </p:nvSpPr>
        <p:spPr bwMode="auto">
          <a:xfrm>
            <a:off x="5097463" y="4397375"/>
            <a:ext cx="385762" cy="712788"/>
          </a:xfrm>
          <a:prstGeom prst="line">
            <a:avLst/>
          </a:prstGeom>
          <a:noFill/>
          <a:ln w="50800">
            <a:solidFill>
              <a:srgbClr val="5F5F5F"/>
            </a:solidFill>
            <a:round/>
            <a:headEnd type="triangle" w="med" len="med"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8220" name="Rectangle 41"/>
          <p:cNvSpPr>
            <a:spLocks noChangeArrowheads="1"/>
          </p:cNvSpPr>
          <p:nvPr/>
        </p:nvSpPr>
        <p:spPr bwMode="auto">
          <a:xfrm>
            <a:off x="6692900" y="5313363"/>
            <a:ext cx="16002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558800" indent="-457200" eaLnBrk="0" hangingPunct="0">
              <a:buClr>
                <a:srgbClr val="66CCFF"/>
              </a:buClr>
              <a:buSzPct val="145000"/>
              <a:buFont typeface="Arial" charset="0"/>
              <a:buNone/>
            </a:pPr>
            <a:r>
              <a:rPr lang="en-GB" altLang="en-US" sz="1200"/>
              <a:t>Procurement</a:t>
            </a:r>
            <a:endParaRPr lang="en-GB" altLang="en-US" sz="1000"/>
          </a:p>
          <a:p>
            <a:pPr marL="558800" indent="-457200" eaLnBrk="0" hangingPunct="0">
              <a:buClr>
                <a:srgbClr val="66CCFF"/>
              </a:buClr>
              <a:buSzPct val="145000"/>
            </a:pPr>
            <a:r>
              <a:rPr lang="en-GB" altLang="en-US" sz="1000">
                <a:solidFill>
                  <a:srgbClr val="00B0F0"/>
                </a:solidFill>
              </a:rPr>
              <a:t>-Product databases</a:t>
            </a:r>
          </a:p>
          <a:p>
            <a:pPr marL="558800" indent="-457200" eaLnBrk="0" hangingPunct="0">
              <a:buClr>
                <a:srgbClr val="66CCFF"/>
              </a:buClr>
              <a:buSzPct val="145000"/>
            </a:pPr>
            <a:r>
              <a:rPr lang="en-GB" altLang="en-US" sz="1000">
                <a:solidFill>
                  <a:srgbClr val="00B0F0"/>
                </a:solidFill>
              </a:rPr>
              <a:t>-Price databases</a:t>
            </a:r>
          </a:p>
        </p:txBody>
      </p:sp>
      <p:pic>
        <p:nvPicPr>
          <p:cNvPr id="8221" name="Picture 42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1905000" y="4286250"/>
            <a:ext cx="1143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22" name="Line 43"/>
          <p:cNvSpPr>
            <a:spLocks noChangeShapeType="1"/>
          </p:cNvSpPr>
          <p:nvPr/>
        </p:nvSpPr>
        <p:spPr bwMode="auto">
          <a:xfrm flipH="1">
            <a:off x="3124200" y="4121150"/>
            <a:ext cx="584200" cy="676275"/>
          </a:xfrm>
          <a:prstGeom prst="line">
            <a:avLst/>
          </a:prstGeom>
          <a:noFill/>
          <a:ln w="50800">
            <a:solidFill>
              <a:srgbClr val="5F5F5F"/>
            </a:solidFill>
            <a:round/>
            <a:headEnd type="triangle" w="med" len="med"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8223" name="Rectangle 44"/>
          <p:cNvSpPr>
            <a:spLocks noChangeArrowheads="1"/>
          </p:cNvSpPr>
          <p:nvPr/>
        </p:nvSpPr>
        <p:spPr bwMode="auto">
          <a:xfrm>
            <a:off x="228600" y="4362450"/>
            <a:ext cx="1752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558800" indent="-457200" eaLnBrk="0" hangingPunct="0">
              <a:buClr>
                <a:srgbClr val="66CCFF"/>
              </a:buClr>
              <a:buSzPct val="145000"/>
              <a:buFont typeface="Arial" charset="0"/>
              <a:buNone/>
            </a:pPr>
            <a:r>
              <a:rPr lang="en-GB" altLang="en-US" sz="1200"/>
              <a:t>Facility management</a:t>
            </a:r>
            <a:endParaRPr lang="en-GB" altLang="en-US" sz="1000"/>
          </a:p>
          <a:p>
            <a:pPr marL="558800" indent="-457200" eaLnBrk="0" hangingPunct="0">
              <a:buClr>
                <a:srgbClr val="66CCFF"/>
              </a:buClr>
              <a:buSzPct val="145000"/>
            </a:pPr>
            <a:r>
              <a:rPr lang="en-GB" altLang="en-US" sz="1000">
                <a:solidFill>
                  <a:srgbClr val="00B0F0"/>
                </a:solidFill>
              </a:rPr>
              <a:t>-Letting, sale, operations</a:t>
            </a:r>
          </a:p>
          <a:p>
            <a:pPr marL="558800" indent="-457200" eaLnBrk="0" hangingPunct="0">
              <a:buClr>
                <a:srgbClr val="66CCFF"/>
              </a:buClr>
              <a:buSzPct val="145000"/>
            </a:pPr>
            <a:r>
              <a:rPr lang="en-GB" altLang="en-US" sz="1000">
                <a:solidFill>
                  <a:srgbClr val="00B0F0"/>
                </a:solidFill>
              </a:rPr>
              <a:t>-Maintenance</a:t>
            </a:r>
          </a:p>
          <a:p>
            <a:pPr marL="558800" indent="-457200" eaLnBrk="0" hangingPunct="0">
              <a:buClr>
                <a:srgbClr val="66CCFF"/>
              </a:buClr>
              <a:buSzPct val="145000"/>
            </a:pPr>
            <a:r>
              <a:rPr lang="en-GB" altLang="en-US" sz="1000">
                <a:solidFill>
                  <a:srgbClr val="00B0F0"/>
                </a:solidFill>
              </a:rPr>
              <a:t>-Guaranties</a:t>
            </a:r>
          </a:p>
        </p:txBody>
      </p:sp>
      <p:pic>
        <p:nvPicPr>
          <p:cNvPr id="8224" name="Picture 45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1371600" y="3448050"/>
            <a:ext cx="990600" cy="72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25" name="Line 46"/>
          <p:cNvSpPr>
            <a:spLocks noChangeShapeType="1"/>
          </p:cNvSpPr>
          <p:nvPr/>
        </p:nvSpPr>
        <p:spPr bwMode="auto">
          <a:xfrm>
            <a:off x="2514600" y="3600450"/>
            <a:ext cx="654050" cy="6350"/>
          </a:xfrm>
          <a:prstGeom prst="line">
            <a:avLst/>
          </a:prstGeom>
          <a:noFill/>
          <a:ln w="50800">
            <a:solidFill>
              <a:srgbClr val="5F5F5F"/>
            </a:solidFill>
            <a:round/>
            <a:headEnd type="triangle" w="med" len="med"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8226" name="Rectangle 47"/>
          <p:cNvSpPr>
            <a:spLocks noChangeArrowheads="1"/>
          </p:cNvSpPr>
          <p:nvPr/>
        </p:nvSpPr>
        <p:spPr bwMode="auto">
          <a:xfrm>
            <a:off x="228600" y="3219450"/>
            <a:ext cx="2209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558800" indent="-457200" eaLnBrk="0" hangingPunct="0">
              <a:buClr>
                <a:srgbClr val="66CCFF"/>
              </a:buClr>
              <a:buSzPct val="145000"/>
              <a:buFont typeface="Arial" charset="0"/>
              <a:buNone/>
            </a:pPr>
            <a:r>
              <a:rPr lang="en-GB" altLang="en-US" sz="1200"/>
              <a:t>Demolition, refurbishment</a:t>
            </a:r>
            <a:endParaRPr lang="en-GB" altLang="en-US" sz="1000"/>
          </a:p>
          <a:p>
            <a:pPr marL="558800" indent="-457200" eaLnBrk="0" hangingPunct="0">
              <a:buClr>
                <a:srgbClr val="66CCFF"/>
              </a:buClr>
              <a:buSzPct val="145000"/>
            </a:pPr>
            <a:r>
              <a:rPr lang="en-GB" altLang="en-US" sz="1000">
                <a:solidFill>
                  <a:srgbClr val="336699"/>
                </a:solidFill>
              </a:rPr>
              <a:t>-</a:t>
            </a:r>
            <a:r>
              <a:rPr lang="en-GB" altLang="en-US" sz="1000">
                <a:solidFill>
                  <a:srgbClr val="00B0F0"/>
                </a:solidFill>
              </a:rPr>
              <a:t>Rebuild</a:t>
            </a:r>
          </a:p>
          <a:p>
            <a:pPr marL="558800" indent="-457200" eaLnBrk="0" hangingPunct="0">
              <a:buClr>
                <a:srgbClr val="66CCFF"/>
              </a:buClr>
              <a:buSzPct val="145000"/>
            </a:pPr>
            <a:r>
              <a:rPr lang="en-GB" altLang="en-US" sz="1000">
                <a:solidFill>
                  <a:srgbClr val="00B0F0"/>
                </a:solidFill>
              </a:rPr>
              <a:t>-Demolition</a:t>
            </a:r>
          </a:p>
          <a:p>
            <a:pPr marL="558800" indent="-457200" eaLnBrk="0" hangingPunct="0">
              <a:buClr>
                <a:srgbClr val="66CCFF"/>
              </a:buClr>
              <a:buSzPct val="145000"/>
            </a:pPr>
            <a:r>
              <a:rPr lang="en-GB" altLang="en-US" sz="1000">
                <a:solidFill>
                  <a:srgbClr val="00B0F0"/>
                </a:solidFill>
              </a:rPr>
              <a:t>-Restoration</a:t>
            </a:r>
          </a:p>
        </p:txBody>
      </p:sp>
      <p:pic>
        <p:nvPicPr>
          <p:cNvPr id="8227" name="Picture 49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4038600" y="5484813"/>
            <a:ext cx="1009650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28" name="Rectangle 51"/>
          <p:cNvSpPr>
            <a:spLocks noChangeArrowheads="1"/>
          </p:cNvSpPr>
          <p:nvPr/>
        </p:nvSpPr>
        <p:spPr bwMode="auto">
          <a:xfrm>
            <a:off x="2819400" y="5124450"/>
            <a:ext cx="220980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558800" indent="-457200" eaLnBrk="0" hangingPunct="0">
              <a:buClr>
                <a:srgbClr val="66CCFF"/>
              </a:buClr>
              <a:buSzPct val="145000"/>
              <a:buFont typeface="Arial" charset="0"/>
              <a:buNone/>
            </a:pPr>
            <a:r>
              <a:rPr lang="en-GB" altLang="en-US" sz="1200"/>
              <a:t>Construction management</a:t>
            </a:r>
            <a:endParaRPr lang="en-GB" altLang="en-US" sz="1000"/>
          </a:p>
          <a:p>
            <a:pPr marL="558800" indent="-457200" eaLnBrk="0" hangingPunct="0">
              <a:buClr>
                <a:srgbClr val="66CCFF"/>
              </a:buClr>
              <a:buSzPct val="145000"/>
            </a:pPr>
            <a:r>
              <a:rPr lang="en-GB" altLang="en-US" sz="1000">
                <a:solidFill>
                  <a:srgbClr val="00B0F0"/>
                </a:solidFill>
              </a:rPr>
              <a:t>-Scheduling</a:t>
            </a:r>
          </a:p>
          <a:p>
            <a:pPr marL="558800" indent="-457200" eaLnBrk="0" hangingPunct="0">
              <a:buClr>
                <a:srgbClr val="66CCFF"/>
              </a:buClr>
              <a:buSzPct val="145000"/>
            </a:pPr>
            <a:r>
              <a:rPr lang="en-GB" altLang="en-US" sz="1000">
                <a:solidFill>
                  <a:srgbClr val="00B0F0"/>
                </a:solidFill>
              </a:rPr>
              <a:t>-Logistics, 4D</a:t>
            </a:r>
          </a:p>
        </p:txBody>
      </p:sp>
      <p:pic>
        <p:nvPicPr>
          <p:cNvPr id="8229" name="Picture 52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2819400" y="5678488"/>
            <a:ext cx="2133600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43" name="Rectangle 19"/>
          <p:cNvSpPr>
            <a:spLocks noChangeArrowheads="1"/>
          </p:cNvSpPr>
          <p:nvPr/>
        </p:nvSpPr>
        <p:spPr bwMode="auto">
          <a:xfrm>
            <a:off x="2774358" y="2234997"/>
            <a:ext cx="3387011" cy="19396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374650" indent="-273050" algn="ctr" eaLnBrk="0" hangingPunct="0">
              <a:buClr>
                <a:srgbClr val="66CCFF"/>
              </a:buClr>
              <a:buSzPct val="145000"/>
              <a:buFont typeface="Arial" charset="0"/>
              <a:buNone/>
              <a:defRPr/>
            </a:pPr>
            <a:endParaRPr lang="en-GB" sz="2400" dirty="0">
              <a:ln w="11430"/>
              <a:gradFill>
                <a:gsLst>
                  <a:gs pos="0">
                    <a:srgbClr val="468A4B">
                      <a:tint val="70000"/>
                      <a:satMod val="245000"/>
                    </a:srgbClr>
                  </a:gs>
                  <a:gs pos="75000">
                    <a:srgbClr val="468A4B">
                      <a:tint val="90000"/>
                      <a:shade val="60000"/>
                      <a:satMod val="240000"/>
                    </a:srgbClr>
                  </a:gs>
                  <a:gs pos="100000">
                    <a:srgbClr val="468A4B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marL="374650" indent="-273050" algn="ctr" eaLnBrk="0" hangingPunct="0">
              <a:buClr>
                <a:srgbClr val="66CCFF"/>
              </a:buClr>
              <a:buSzPct val="145000"/>
              <a:buFont typeface="Arial" charset="0"/>
              <a:buNone/>
              <a:defRPr/>
            </a:pPr>
            <a:r>
              <a:rPr lang="en-GB" sz="3200" b="1" dirty="0">
                <a:ln w="1905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Building Information Model</a:t>
            </a:r>
          </a:p>
        </p:txBody>
      </p:sp>
      <p:sp>
        <p:nvSpPr>
          <p:cNvPr id="8231" name="Line 50"/>
          <p:cNvSpPr>
            <a:spLocks noChangeShapeType="1"/>
          </p:cNvSpPr>
          <p:nvPr/>
        </p:nvSpPr>
        <p:spPr bwMode="auto">
          <a:xfrm flipH="1">
            <a:off x="4408488" y="4448175"/>
            <a:ext cx="90487" cy="661988"/>
          </a:xfrm>
          <a:prstGeom prst="line">
            <a:avLst/>
          </a:prstGeom>
          <a:noFill/>
          <a:ln w="50800">
            <a:solidFill>
              <a:srgbClr val="5F5F5F"/>
            </a:solidFill>
            <a:round/>
            <a:headEnd type="triangle" w="med" len="med"/>
            <a:tailEnd type="triangle" w="med" len="med"/>
          </a:ln>
        </p:spPr>
        <p:txBody>
          <a:bodyPr lIns="92075" tIns="46038" rIns="92075" bIns="46038">
            <a:spAutoFit/>
          </a:bodyPr>
          <a:lstStyle/>
          <a:p>
            <a:endParaRPr lang="en-US"/>
          </a:p>
        </p:txBody>
      </p:sp>
      <p:sp>
        <p:nvSpPr>
          <p:cNvPr id="8232" name="TextBox 46"/>
          <p:cNvSpPr txBox="1">
            <a:spLocks noChangeArrowheads="1"/>
          </p:cNvSpPr>
          <p:nvPr/>
        </p:nvSpPr>
        <p:spPr bwMode="auto">
          <a:xfrm>
            <a:off x="357188" y="5907088"/>
            <a:ext cx="17065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en-US" sz="800"/>
              <a:t>By Lars Bjørkhaug</a:t>
            </a:r>
          </a:p>
          <a:p>
            <a:r>
              <a:rPr lang="en-US" altLang="en-US" sz="800"/>
              <a:t>Illustrations by: Byggforsk, Olof Granlund, NBLN University of California, Stanford University</a:t>
            </a:r>
          </a:p>
        </p:txBody>
      </p:sp>
      <p:sp>
        <p:nvSpPr>
          <p:cNvPr id="8233" name="Rectangle 37"/>
          <p:cNvSpPr>
            <a:spLocks noChangeArrowheads="1"/>
          </p:cNvSpPr>
          <p:nvPr/>
        </p:nvSpPr>
        <p:spPr bwMode="auto">
          <a:xfrm>
            <a:off x="7662863" y="3922713"/>
            <a:ext cx="12906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558800" indent="-457200" eaLnBrk="0" hangingPunct="0">
              <a:buClr>
                <a:srgbClr val="66CCFF"/>
              </a:buClr>
              <a:buSzPct val="145000"/>
              <a:buFont typeface="Arial" charset="0"/>
              <a:buNone/>
            </a:pPr>
            <a:r>
              <a:rPr lang="en-GB" altLang="en-US" sz="1200"/>
              <a:t>Costing</a:t>
            </a:r>
            <a:endParaRPr lang="en-GB" altLang="en-US" sz="1000"/>
          </a:p>
          <a:p>
            <a:pPr marL="558800" indent="-457200" eaLnBrk="0" hangingPunct="0">
              <a:buClr>
                <a:srgbClr val="66CCFF"/>
              </a:buClr>
              <a:buSzPct val="145000"/>
            </a:pPr>
            <a:r>
              <a:rPr lang="en-GB" altLang="en-US" sz="1000">
                <a:solidFill>
                  <a:srgbClr val="00B0F0"/>
                </a:solidFill>
              </a:rPr>
              <a:t>- Initial cost</a:t>
            </a:r>
          </a:p>
          <a:p>
            <a:pPr marL="558800" indent="-457200" eaLnBrk="0" hangingPunct="0">
              <a:buClr>
                <a:srgbClr val="66CCFF"/>
              </a:buClr>
              <a:buSzPct val="145000"/>
            </a:pPr>
            <a:r>
              <a:rPr lang="en-GB" altLang="en-US" sz="1000">
                <a:solidFill>
                  <a:srgbClr val="00B0F0"/>
                </a:solidFill>
              </a:rPr>
              <a:t>- Life-cycle</a:t>
            </a:r>
          </a:p>
          <a:p>
            <a:pPr marL="558800" indent="-457200" eaLnBrk="0" hangingPunct="0">
              <a:buClr>
                <a:srgbClr val="66CCFF"/>
              </a:buClr>
              <a:buSzPct val="145000"/>
            </a:pPr>
            <a:r>
              <a:rPr lang="en-GB" altLang="en-US" sz="1000">
                <a:solidFill>
                  <a:srgbClr val="00B0F0"/>
                </a:solidFill>
              </a:rPr>
              <a:t>- Value Engineering</a:t>
            </a:r>
          </a:p>
        </p:txBody>
      </p:sp>
      <p:sp>
        <p:nvSpPr>
          <p:cNvPr id="8236" name="TextBox 50"/>
          <p:cNvSpPr txBox="1">
            <a:spLocks noChangeArrowheads="1"/>
          </p:cNvSpPr>
          <p:nvPr/>
        </p:nvSpPr>
        <p:spPr bwMode="auto">
          <a:xfrm>
            <a:off x="7950200" y="6427788"/>
            <a:ext cx="8826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en-US" sz="1400"/>
              <a:t>RMC Q4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88B71C-3794-48FE-9BE4-F835EF2788B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5800" y="938981"/>
            <a:ext cx="7924800" cy="59436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EA3DF0-9F9D-47D7-9525-CA744A08F3B9}"/>
              </a:ext>
            </a:extLst>
          </p:cNvPr>
          <p:cNvSpPr txBox="1"/>
          <p:nvPr/>
        </p:nvSpPr>
        <p:spPr>
          <a:xfrm>
            <a:off x="140678" y="410308"/>
            <a:ext cx="6646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Sensors, Controls &amp; IoT</a:t>
            </a:r>
          </a:p>
        </p:txBody>
      </p:sp>
    </p:spTree>
    <p:extLst>
      <p:ext uri="{BB962C8B-B14F-4D97-AF65-F5344CB8AC3E}">
        <p14:creationId xmlns:p14="http://schemas.microsoft.com/office/powerpoint/2010/main" val="4252908243"/>
      </p:ext>
    </p:extLst>
  </p:cSld>
  <p:clrMapOvr>
    <a:masterClrMapping/>
  </p:clrMapOvr>
</p:sld>
</file>

<file path=ppt/theme/theme1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CEA0F26C7743146B81ADA30DB412C57" ma:contentTypeVersion="30" ma:contentTypeDescription="" ma:contentTypeScope="" ma:versionID="d668751f2856d45ee00d63d8cccf028e">
  <xsd:schema xmlns:xsd="http://www.w3.org/2001/XMLSchema" xmlns:xs="http://www.w3.org/2001/XMLSchema" xmlns:p="http://schemas.microsoft.com/office/2006/metadata/properties" xmlns:ns1="http://schemas.microsoft.com/sharepoint/v3" xmlns:ns2="6dfc6e00-eaa7-471f-8691-9b952787d5c9" xmlns:ns3="cfe53b65-3c36-4587-b144-e9caa3012b85" targetNamespace="http://schemas.microsoft.com/office/2006/metadata/properties" ma:root="true" ma:fieldsID="5bf6c6996bc6d4b3bd22f31418018b28" ns1:_="" ns2:_="" ns3:_="">
    <xsd:import namespace="http://schemas.microsoft.com/sharepoint/v3"/>
    <xsd:import namespace="6dfc6e00-eaa7-471f-8691-9b952787d5c9"/>
    <xsd:import namespace="cfe53b65-3c36-4587-b144-e9caa3012b85"/>
    <xsd:element name="properties">
      <xsd:complexType>
        <xsd:sequence>
          <xsd:element name="documentManagement">
            <xsd:complexType>
              <xsd:all>
                <xsd:element ref="ns2:Document_x0020_Date" minOccurs="0"/>
                <xsd:element ref="ns2:Document_x0020_Type" minOccurs="0"/>
                <xsd:element ref="ns2:Description0" minOccurs="0"/>
                <xsd:element ref="ns2:Keywords0" minOccurs="0"/>
                <xsd:element ref="ns2:Description_x0020_2" minOccurs="0"/>
                <xsd:element ref="ns2:Action" minOccurs="0"/>
                <xsd:element ref="ns1:PublishingStartDate" minOccurs="0"/>
                <xsd:element ref="ns1:PublishingExpirationDate" minOccurs="0"/>
                <xsd:element ref="ns3:TaxKeywordTaxHTField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0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11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fc6e00-eaa7-471f-8691-9b952787d5c9" elementFormDefault="qualified">
    <xsd:import namespace="http://schemas.microsoft.com/office/2006/documentManagement/types"/>
    <xsd:import namespace="http://schemas.microsoft.com/office/infopath/2007/PartnerControls"/>
    <xsd:element name="Document_x0020_Date" ma:index="2" nillable="true" ma:displayName="Document Date" ma:format="DateOnly" ma:internalName="Document_x0020_Date" ma:readOnly="false">
      <xsd:simpleType>
        <xsd:restriction base="dms:DateTime"/>
      </xsd:simpleType>
    </xsd:element>
    <xsd:element name="Document_x0020_Type" ma:index="3" nillable="true" ma:displayName="Document Type" ma:format="Dropdown" ma:internalName="Document_x0020_Type" ma:readOnly="false">
      <xsd:simpleType>
        <xsd:restriction base="dms:Choice">
          <xsd:enumeration value="Agenda"/>
          <xsd:enumeration value="Draft Agenda"/>
          <xsd:enumeration value="Minutes"/>
          <xsd:enumeration value="Information"/>
        </xsd:restriction>
      </xsd:simpleType>
    </xsd:element>
    <xsd:element name="Description0" ma:index="4" nillable="true" ma:displayName="Description" ma:internalName="Description0" ma:readOnly="false">
      <xsd:simpleType>
        <xsd:restriction base="dms:Note">
          <xsd:maxLength value="255"/>
        </xsd:restriction>
      </xsd:simpleType>
    </xsd:element>
    <xsd:element name="Keywords0" ma:index="5" nillable="true" ma:displayName="Keywords" ma:internalName="Keywords0" ma:readOnly="false">
      <xsd:simpleType>
        <xsd:restriction base="dms:Text">
          <xsd:maxLength value="255"/>
        </xsd:restriction>
      </xsd:simpleType>
    </xsd:element>
    <xsd:element name="Description_x0020_2" ma:index="6" nillable="true" ma:displayName="Description 2" ma:internalName="Description_x0020_2" ma:readOnly="false">
      <xsd:simpleType>
        <xsd:restriction base="dms:Note">
          <xsd:maxLength value="255"/>
        </xsd:restriction>
      </xsd:simpleType>
    </xsd:element>
    <xsd:element name="Action" ma:index="9" nillable="true" ma:displayName="Action" ma:default="Keep" ma:format="Dropdown" ma:internalName="Action" ma:readOnly="false">
      <xsd:simpleType>
        <xsd:restriction base="dms:Choice">
          <xsd:enumeration value="Archive"/>
          <xsd:enumeration value="Delete"/>
          <xsd:enumeration value="HTML"/>
          <xsd:enumeration value="Keep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e53b65-3c36-4587-b144-e9caa3012b85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17" nillable="true" ma:taxonomy="true" ma:internalName="TaxKeywordTaxHTField" ma:taxonomyFieldName="TaxKeyword" ma:displayName="Enterprise Keywords" ma:fieldId="{23f27201-bee3-471e-b2e7-b64fd8b7ca38}" ma:taxonomyMulti="true" ma:sspId="8d75cb8a-db72-4bd2-8553-c0aa1f2d3d3b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18" nillable="true" ma:displayName="Taxonomy Catch All Column" ma:hidden="true" ma:list="{6de13bb9-1a86-497f-b15a-03a43ff14f46}" ma:internalName="TaxCatchAll" ma:showField="CatchAllData" ma:web="cfe53b65-3c36-4587-b144-e9caa3012b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Document_x0020_Date xmlns="6dfc6e00-eaa7-471f-8691-9b952787d5c9" xsi:nil="true"/>
    <Action xmlns="6dfc6e00-eaa7-471f-8691-9b952787d5c9">Keep</Action>
    <Keywords0 xmlns="6dfc6e00-eaa7-471f-8691-9b952787d5c9" xsi:nil="true"/>
    <Description_x0020_2 xmlns="6dfc6e00-eaa7-471f-8691-9b952787d5c9" xsi:nil="true"/>
    <Document_x0020_Type xmlns="6dfc6e00-eaa7-471f-8691-9b952787d5c9" xsi:nil="true"/>
    <Description0 xmlns="6dfc6e00-eaa7-471f-8691-9b952787d5c9" xsi:nil="true"/>
    <TaxCatchAll xmlns="cfe53b65-3c36-4587-b144-e9caa3012b85"/>
    <TaxKeywordTaxHTField xmlns="cfe53b65-3c36-4587-b144-e9caa3012b85">
      <Terms xmlns="http://schemas.microsoft.com/office/infopath/2007/PartnerControls"/>
    </TaxKeywordTaxHTField>
  </documentManagement>
</p:properties>
</file>

<file path=customXml/item3.xml><?xml version="1.0" encoding="utf-8"?>
<?mso-contentType ?>
<FormTemplates xmlns="http://schemas.microsoft.com/sharepoint/v3/contenttype/forms"/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26E0903E-A558-43F2-A1DB-B87C573F429D}"/>
</file>

<file path=customXml/itemProps2.xml><?xml version="1.0" encoding="utf-8"?>
<ds:datastoreItem xmlns:ds="http://schemas.openxmlformats.org/officeDocument/2006/customXml" ds:itemID="{E589DEFF-F986-4D65-B846-97978FC5602E}"/>
</file>

<file path=customXml/itemProps3.xml><?xml version="1.0" encoding="utf-8"?>
<ds:datastoreItem xmlns:ds="http://schemas.openxmlformats.org/officeDocument/2006/customXml" ds:itemID="{7CA77D12-5CE8-4762-9D8F-95C5833E660A}"/>
</file>

<file path=customXml/itemProps4.xml><?xml version="1.0" encoding="utf-8"?>
<ds:datastoreItem xmlns:ds="http://schemas.openxmlformats.org/officeDocument/2006/customXml" ds:itemID="{11615CFB-FCFE-4248-A968-A1FAC4E3EE14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12510</TotalTime>
  <Words>443</Words>
  <Application>Microsoft Office PowerPoint</Application>
  <PresentationFormat>On-screen Show (4:3)</PresentationFormat>
  <Paragraphs>108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宋体</vt:lpstr>
      <vt:lpstr>Arial</vt:lpstr>
      <vt:lpstr>Arial Narrow</vt:lpstr>
      <vt:lpstr>Calibri</vt:lpstr>
      <vt:lpstr>Optima</vt:lpstr>
      <vt:lpstr>Utopia</vt:lpstr>
      <vt:lpstr>7_Office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MBrit</dc:creator>
  <cp:lastModifiedBy>Ryan Colker</cp:lastModifiedBy>
  <cp:revision>361</cp:revision>
  <cp:lastPrinted>2018-11-29T13:05:34Z</cp:lastPrinted>
  <dcterms:created xsi:type="dcterms:W3CDTF">2013-04-12T18:14:42Z</dcterms:created>
  <dcterms:modified xsi:type="dcterms:W3CDTF">2019-07-10T07:43:02Z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0x0101008CEA0F26C7743146B81ADA30DB412C57</vt:lpwstr>
  </property>
  <property fmtid="{D5CDD505-2E9C-101B-9397-08002B2CF9AE}" pid="3" name="_dlc_DocIdItemGuid">
    <vt:lpwstr>147238cd-f5e7-43c4-922d-3c0175aff977</vt:lpwstr>
  </property>
</Properties>
</file>