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5"/>
  </p:notesMasterIdLst>
  <p:handoutMasterIdLst>
    <p:handoutMasterId r:id="rId36"/>
  </p:handoutMasterIdLst>
  <p:sldIdLst>
    <p:sldId id="287" r:id="rId2"/>
    <p:sldId id="265" r:id="rId3"/>
    <p:sldId id="260" r:id="rId4"/>
    <p:sldId id="268" r:id="rId5"/>
    <p:sldId id="267" r:id="rId6"/>
    <p:sldId id="269" r:id="rId7"/>
    <p:sldId id="310" r:id="rId8"/>
    <p:sldId id="293" r:id="rId9"/>
    <p:sldId id="308" r:id="rId10"/>
    <p:sldId id="272" r:id="rId11"/>
    <p:sldId id="303" r:id="rId12"/>
    <p:sldId id="285" r:id="rId13"/>
    <p:sldId id="273" r:id="rId14"/>
    <p:sldId id="275" r:id="rId15"/>
    <p:sldId id="276" r:id="rId16"/>
    <p:sldId id="307" r:id="rId17"/>
    <p:sldId id="277" r:id="rId18"/>
    <p:sldId id="278" r:id="rId19"/>
    <p:sldId id="279" r:id="rId20"/>
    <p:sldId id="292" r:id="rId21"/>
    <p:sldId id="294" r:id="rId22"/>
    <p:sldId id="297" r:id="rId23"/>
    <p:sldId id="296" r:id="rId24"/>
    <p:sldId id="295" r:id="rId25"/>
    <p:sldId id="298" r:id="rId26"/>
    <p:sldId id="304" r:id="rId27"/>
    <p:sldId id="299" r:id="rId28"/>
    <p:sldId id="300" r:id="rId29"/>
    <p:sldId id="305" r:id="rId30"/>
    <p:sldId id="301" r:id="rId31"/>
    <p:sldId id="302" r:id="rId32"/>
    <p:sldId id="306" r:id="rId33"/>
    <p:sldId id="30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F074E1B-BC93-4214-8F7D-C57AD5244D3D}" type="datetimeFigureOut">
              <a:rPr lang="en-US" smtClean="0"/>
              <a:pPr/>
              <a:t>7/10/2019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11CBE7-7CD8-4A64-8F6E-8A2441315F84}" type="slidenum">
              <a:rPr lang="en-US" smtClean="0"/>
              <a:pPr/>
              <a:t>‹#›</a:t>
            </a:fld>
            <a:endParaRPr lang="en-US"/>
          </a:p>
        </p:txBody>
      </p:sp>
    </p:spTree>
    <p:extLst>
      <p:ext uri="{BB962C8B-B14F-4D97-AF65-F5344CB8AC3E}">
        <p14:creationId xmlns:p14="http://schemas.microsoft.com/office/powerpoint/2010/main" val="2663501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74FA88-4E89-4DC8-8927-47CA56D83AA1}" type="datetimeFigureOut">
              <a:rPr lang="en-US" smtClean="0"/>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F115F6-EB13-447A-BF46-AD9020040F2F}" type="slidenum">
              <a:rPr lang="en-US" smtClean="0"/>
              <a:pPr/>
              <a:t>‹#›</a:t>
            </a:fld>
            <a:endParaRPr lang="en-US"/>
          </a:p>
        </p:txBody>
      </p:sp>
    </p:spTree>
    <p:extLst>
      <p:ext uri="{BB962C8B-B14F-4D97-AF65-F5344CB8AC3E}">
        <p14:creationId xmlns:p14="http://schemas.microsoft.com/office/powerpoint/2010/main" val="189452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58EB8B5-53E1-4FC1-AA16-1F3DE53D94E6}" type="datetime5">
              <a:rPr lang="en-US" smtClean="0"/>
              <a:pPr/>
              <a:t>10-Jul-19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FCF847-2A60-4455-8D3D-9EC2E33A9F03}"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F82BE9-2E79-4A75-9F14-A78EA77DAE6B}"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ED6E71A-0D3C-4289-96AD-ADCE24618DB4}"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1D3E012-3E5F-4C94-B88D-CE2677391543}"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EB77E0-3E41-4C2F-ACA5-F226E1EC1262}" type="datetime5">
              <a:rPr lang="en-US" smtClean="0"/>
              <a:pPr/>
              <a:t>10-Jul-19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159C02E-DC96-48FD-AACC-521D18757B9B}" type="datetime5">
              <a:rPr lang="en-US" smtClean="0"/>
              <a:pPr/>
              <a:t>10-Jul-19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DCB71BA-2784-4C99-981D-2405324D25F7}" type="datetime5">
              <a:rPr lang="en-US" smtClean="0"/>
              <a:pPr/>
              <a:t>10-Jul-19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E07C9-AA88-49DC-99D6-5D0BA5C3383C}" type="datetime5">
              <a:rPr lang="en-US" smtClean="0"/>
              <a:pPr/>
              <a:t>10-Jul-19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AA07038-B53D-451B-8127-52EAEEA144A1}" type="datetime5">
              <a:rPr lang="en-US" smtClean="0"/>
              <a:pPr/>
              <a:t>10-Jul-19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120091E-70A7-4A94-9FCE-119B4BF81CAA}" type="datetime5">
              <a:rPr lang="en-US" smtClean="0"/>
              <a:pPr/>
              <a:t>10-Jul-19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167321-A258-4E35-8B47-3A8327C67CDD}" type="datetime5">
              <a:rPr lang="en-US" smtClean="0"/>
              <a:pPr/>
              <a:t>10-Jul-19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302" y="609600"/>
            <a:ext cx="8229600" cy="5746750"/>
          </a:xfrm>
        </p:spPr>
        <p:txBody>
          <a:bodyPr>
            <a:normAutofit fontScale="92500" lnSpcReduction="10000"/>
          </a:bodyPr>
          <a:lstStyle/>
          <a:p>
            <a:pPr algn="ctr">
              <a:buNone/>
            </a:pPr>
            <a:endParaRPr lang="en-US" sz="3600" b="1" dirty="0">
              <a:solidFill>
                <a:srgbClr val="FF0000"/>
              </a:solidFill>
              <a:effectLst>
                <a:outerShdw blurRad="50800" dist="38100" algn="l" rotWithShape="0">
                  <a:prstClr val="black">
                    <a:alpha val="40000"/>
                  </a:prstClr>
                </a:outerShdw>
              </a:effectLst>
              <a:latin typeface="Lucida Calligraphy" pitchFamily="66" charset="0"/>
            </a:endParaRPr>
          </a:p>
          <a:p>
            <a:pPr algn="ctr">
              <a:buNone/>
            </a:pPr>
            <a:r>
              <a:rPr lang="en-US" sz="3600" b="1" dirty="0">
                <a:solidFill>
                  <a:srgbClr val="002060"/>
                </a:solidFill>
                <a:effectLst>
                  <a:outerShdw blurRad="50800" dist="38100" algn="l" rotWithShape="0">
                    <a:prstClr val="black">
                      <a:alpha val="40000"/>
                    </a:prstClr>
                  </a:outerShdw>
                </a:effectLst>
                <a:latin typeface="Lucida Calligraphy" pitchFamily="66" charset="0"/>
              </a:rPr>
              <a:t>Standardization in</a:t>
            </a:r>
          </a:p>
          <a:p>
            <a:pPr algn="ctr">
              <a:buNone/>
            </a:pPr>
            <a:r>
              <a:rPr lang="en-US" sz="3600" b="1" dirty="0">
                <a:solidFill>
                  <a:srgbClr val="002060"/>
                </a:solidFill>
                <a:effectLst>
                  <a:outerShdw blurRad="50800" dist="38100" algn="l" rotWithShape="0">
                    <a:prstClr val="black">
                      <a:alpha val="40000"/>
                    </a:prstClr>
                  </a:outerShdw>
                </a:effectLst>
                <a:latin typeface="Lucida Calligraphy" pitchFamily="66" charset="0"/>
              </a:rPr>
              <a:t>Sustainable and Smart Cities Components and Initiatives</a:t>
            </a:r>
          </a:p>
          <a:p>
            <a:pPr algn="ctr">
              <a:buNone/>
            </a:pPr>
            <a:endParaRPr lang="en-US" sz="4400" dirty="0"/>
          </a:p>
          <a:p>
            <a:pPr>
              <a:buNone/>
            </a:pPr>
            <a:endParaRPr lang="en-US" sz="2800" dirty="0"/>
          </a:p>
          <a:p>
            <a:pPr algn="ctr">
              <a:buNone/>
            </a:pPr>
            <a:endParaRPr lang="en-US" sz="2800" dirty="0"/>
          </a:p>
          <a:p>
            <a:pPr algn="r">
              <a:buNone/>
            </a:pPr>
            <a:r>
              <a:rPr lang="en-US" sz="2800" dirty="0"/>
              <a:t>Abhishek Pal</a:t>
            </a:r>
          </a:p>
          <a:p>
            <a:pPr algn="r">
              <a:buNone/>
            </a:pPr>
            <a:r>
              <a:rPr lang="en-US" sz="2800" dirty="0"/>
              <a:t>Scientist ‘C’ (Civil </a:t>
            </a:r>
            <a:r>
              <a:rPr lang="en-US" sz="2800" dirty="0" err="1"/>
              <a:t>Engg</a:t>
            </a:r>
            <a:r>
              <a:rPr lang="en-US" sz="2800" dirty="0"/>
              <a:t>)</a:t>
            </a:r>
          </a:p>
          <a:p>
            <a:pPr algn="r">
              <a:buNone/>
            </a:pPr>
            <a:r>
              <a:rPr lang="en-US" sz="2800" dirty="0"/>
              <a:t>Bureau of Indian Standards </a:t>
            </a:r>
          </a:p>
          <a:p>
            <a:pPr algn="r">
              <a:buNone/>
            </a:pPr>
            <a:r>
              <a:rPr lang="en-US" sz="2800" dirty="0"/>
              <a:t>New Delhi</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6" name="Picture 5">
            <a:extLst>
              <a:ext uri="{FF2B5EF4-FFF2-40B4-BE49-F238E27FC236}">
                <a16:creationId xmlns:a16="http://schemas.microsoft.com/office/drawing/2014/main" id="{8307BCD6-5893-4976-AABD-2E785E55AFF2}"/>
              </a:ext>
            </a:extLst>
          </p:cNvPr>
          <p:cNvPicPr/>
          <p:nvPr/>
        </p:nvPicPr>
        <p:blipFill>
          <a:blip r:embed="rId2">
            <a:extLst>
              <a:ext uri="{28A0092B-C50C-407E-A947-70E740481C1C}">
                <a14:useLocalDpi xmlns:a14="http://schemas.microsoft.com/office/drawing/2010/main" val="0"/>
              </a:ext>
            </a:extLst>
          </a:blip>
          <a:stretch>
            <a:fillRect/>
          </a:stretch>
        </p:blipFill>
        <p:spPr>
          <a:xfrm>
            <a:off x="914400" y="3657600"/>
            <a:ext cx="3810000" cy="2286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588"/>
            <a:ext cx="8229600" cy="1143000"/>
          </a:xfrm>
        </p:spPr>
        <p:txBody>
          <a:bodyPr/>
          <a:lstStyle/>
          <a:p>
            <a:r>
              <a:rPr lang="en-US" dirty="0"/>
              <a:t>Indicators</a:t>
            </a:r>
          </a:p>
        </p:txBody>
      </p:sp>
      <p:sp>
        <p:nvSpPr>
          <p:cNvPr id="3" name="Content Placeholder 2"/>
          <p:cNvSpPr>
            <a:spLocks noGrp="1"/>
          </p:cNvSpPr>
          <p:nvPr>
            <p:ph idx="1"/>
          </p:nvPr>
        </p:nvSpPr>
        <p:spPr>
          <a:xfrm>
            <a:off x="453683" y="1447800"/>
            <a:ext cx="8229600" cy="4389120"/>
          </a:xfrm>
        </p:spPr>
        <p:txBody>
          <a:bodyPr>
            <a:normAutofit/>
          </a:bodyPr>
          <a:lstStyle/>
          <a:p>
            <a:pPr marL="0" indent="0">
              <a:buNone/>
            </a:pPr>
            <a:r>
              <a:rPr lang="en-GB" dirty="0"/>
              <a:t>The smart cities or development can be achieved through proper understanding of the qualitative and quantitative measures</a:t>
            </a:r>
            <a:endParaRPr lang="en-US" dirty="0"/>
          </a:p>
          <a:p>
            <a:endParaRPr lang="en-US" dirty="0"/>
          </a:p>
          <a:p>
            <a:r>
              <a:rPr lang="en-US" dirty="0"/>
              <a:t>a quantitative, qualitative or descriptive measure </a:t>
            </a:r>
          </a:p>
          <a:p>
            <a:r>
              <a:rPr lang="en-US" dirty="0"/>
              <a:t>defines and establishes methodologies for a set of parameter to steer and measure the performance of city services and quality of life.</a:t>
            </a:r>
          </a:p>
          <a:p>
            <a:r>
              <a:rPr lang="en-US" dirty="0"/>
              <a:t>it considers sustainability as its general principle and resilience as a guiding concept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743712"/>
          </a:xfrm>
        </p:spPr>
        <p:txBody>
          <a:bodyPr>
            <a:normAutofit fontScale="90000"/>
          </a:bodyPr>
          <a:lstStyle/>
          <a:p>
            <a:r>
              <a:rPr lang="en-US" b="1" dirty="0"/>
              <a:t>Indicators</a:t>
            </a:r>
          </a:p>
        </p:txBody>
      </p:sp>
      <p:sp>
        <p:nvSpPr>
          <p:cNvPr id="3" name="Content Placeholder 2"/>
          <p:cNvSpPr>
            <a:spLocks noGrp="1"/>
          </p:cNvSpPr>
          <p:nvPr>
            <p:ph idx="1"/>
          </p:nvPr>
        </p:nvSpPr>
        <p:spPr>
          <a:xfrm>
            <a:off x="306636" y="893358"/>
            <a:ext cx="8229600" cy="5181600"/>
          </a:xfrm>
        </p:spPr>
        <p:txBody>
          <a:bodyPr>
            <a:noAutofit/>
          </a:bodyPr>
          <a:lstStyle/>
          <a:p>
            <a:pPr marL="0" indent="0">
              <a:buNone/>
            </a:pPr>
            <a:r>
              <a:rPr lang="en-GB" sz="3600" b="1" dirty="0"/>
              <a:t>Criteria:</a:t>
            </a:r>
          </a:p>
          <a:p>
            <a:endParaRPr lang="en-US" sz="1050" dirty="0"/>
          </a:p>
          <a:p>
            <a:pPr lvl="0"/>
            <a:r>
              <a:rPr lang="en-GB" sz="3200" i="1" dirty="0"/>
              <a:t>Completeness</a:t>
            </a:r>
            <a:endParaRPr lang="en-US" sz="3200" dirty="0"/>
          </a:p>
          <a:p>
            <a:pPr lvl="0"/>
            <a:r>
              <a:rPr lang="en-GB" sz="3200" i="1" dirty="0"/>
              <a:t>Technology</a:t>
            </a:r>
            <a:endParaRPr lang="en-US" sz="3200" dirty="0"/>
          </a:p>
          <a:p>
            <a:pPr lvl="0"/>
            <a:r>
              <a:rPr lang="en-GB" sz="3200" i="1" dirty="0"/>
              <a:t>Simplicity</a:t>
            </a:r>
            <a:endParaRPr lang="en-US" sz="3200" dirty="0"/>
          </a:p>
          <a:p>
            <a:pPr lvl="0"/>
            <a:r>
              <a:rPr lang="en-GB" sz="3200" i="1" dirty="0"/>
              <a:t>Verifiability </a:t>
            </a:r>
          </a:p>
          <a:p>
            <a:pPr lvl="0"/>
            <a:r>
              <a:rPr lang="en-GB" sz="3200" i="1" dirty="0"/>
              <a:t>Availability</a:t>
            </a:r>
          </a:p>
          <a:p>
            <a:pPr lvl="0"/>
            <a:endParaRPr lang="en-GB" sz="3200" i="1" dirty="0"/>
          </a:p>
          <a:p>
            <a:pPr marL="0" indent="0">
              <a:buNone/>
            </a:pPr>
            <a:r>
              <a:rPr lang="en-GB" sz="3200" dirty="0"/>
              <a:t>Cities can choose the appropriate set of indicators depending on their objectives in term of smartness:</a:t>
            </a:r>
            <a:endParaRPr lang="en-US" sz="3200" dirty="0"/>
          </a:p>
          <a:p>
            <a:pPr marL="0" lvl="0" indent="0">
              <a:buNone/>
            </a:pPr>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09580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4400" b="1" dirty="0">
                <a:solidFill>
                  <a:schemeClr val="tx2">
                    <a:lumMod val="50000"/>
                  </a:schemeClr>
                </a:solidFill>
              </a:rPr>
              <a:t>Elements of Smart and </a:t>
            </a:r>
            <a:br>
              <a:rPr lang="en-US" sz="4400" b="1" dirty="0">
                <a:solidFill>
                  <a:schemeClr val="tx2">
                    <a:lumMod val="50000"/>
                  </a:schemeClr>
                </a:solidFill>
              </a:rPr>
            </a:br>
            <a:r>
              <a:rPr lang="en-US" sz="4400" b="1" dirty="0">
                <a:solidFill>
                  <a:schemeClr val="tx2">
                    <a:lumMod val="50000"/>
                  </a:schemeClr>
                </a:solidFill>
              </a:rPr>
              <a:t>Sustainable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0755996"/>
              </p:ext>
            </p:extLst>
          </p:nvPr>
        </p:nvGraphicFramePr>
        <p:xfrm>
          <a:off x="457200" y="1676400"/>
          <a:ext cx="8229600" cy="5181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4724400">
                  <a:extLst>
                    <a:ext uri="{9D8B030D-6E8A-4147-A177-3AD203B41FA5}">
                      <a16:colId xmlns:a16="http://schemas.microsoft.com/office/drawing/2014/main" val="20001"/>
                    </a:ext>
                  </a:extLst>
                </a:gridCol>
              </a:tblGrid>
              <a:tr h="5013643">
                <a:tc>
                  <a:txBody>
                    <a:bodyPr/>
                    <a:lstStyle/>
                    <a:p>
                      <a:pPr marL="457200" indent="-457200">
                        <a:buFont typeface="Arial" pitchFamily="34" charset="0"/>
                        <a:buChar char="•"/>
                      </a:pPr>
                      <a:r>
                        <a:rPr lang="en-US" sz="3200" b="1" dirty="0"/>
                        <a:t>Economy </a:t>
                      </a:r>
                      <a:endParaRPr lang="en-US" sz="3200" dirty="0"/>
                    </a:p>
                    <a:p>
                      <a:pPr marL="457200" indent="-457200">
                        <a:buFont typeface="Arial" pitchFamily="34" charset="0"/>
                        <a:buChar char="•"/>
                      </a:pPr>
                      <a:r>
                        <a:rPr lang="en-US" sz="3200" b="1" dirty="0"/>
                        <a:t> Education</a:t>
                      </a:r>
                      <a:r>
                        <a:rPr lang="en-US" sz="3200" dirty="0"/>
                        <a:t> </a:t>
                      </a:r>
                    </a:p>
                    <a:p>
                      <a:pPr marL="457200" indent="-457200">
                        <a:buFont typeface="Arial" pitchFamily="34" charset="0"/>
                        <a:buChar char="•"/>
                      </a:pPr>
                      <a:r>
                        <a:rPr lang="en-US" sz="3200" b="1" dirty="0"/>
                        <a:t> Energy</a:t>
                      </a:r>
                      <a:r>
                        <a:rPr lang="en-US" sz="3200" dirty="0"/>
                        <a:t> </a:t>
                      </a:r>
                    </a:p>
                    <a:p>
                      <a:pPr marL="457200" indent="-457200">
                        <a:buFont typeface="Arial" pitchFamily="34" charset="0"/>
                        <a:buChar char="•"/>
                      </a:pPr>
                      <a:r>
                        <a:rPr lang="en-US" sz="3200" b="1" dirty="0"/>
                        <a:t> Environment</a:t>
                      </a:r>
                      <a:r>
                        <a:rPr lang="en-US" sz="3200" dirty="0"/>
                        <a:t> </a:t>
                      </a:r>
                    </a:p>
                    <a:p>
                      <a:pPr marL="457200" indent="-457200">
                        <a:buFont typeface="Arial" pitchFamily="34" charset="0"/>
                        <a:buChar char="•"/>
                      </a:pPr>
                      <a:r>
                        <a:rPr lang="en-US" sz="3200" b="1" dirty="0"/>
                        <a:t>Finance</a:t>
                      </a:r>
                      <a:r>
                        <a:rPr lang="en-US" sz="3200" dirty="0"/>
                        <a:t>  </a:t>
                      </a:r>
                    </a:p>
                    <a:p>
                      <a:pPr marL="457200" indent="-457200">
                        <a:buFont typeface="Arial" pitchFamily="34" charset="0"/>
                        <a:buChar char="•"/>
                      </a:pPr>
                      <a:r>
                        <a:rPr lang="en-US" sz="3200" b="1" dirty="0"/>
                        <a:t>Governance</a:t>
                      </a:r>
                      <a:r>
                        <a:rPr lang="en-US" sz="3200" dirty="0"/>
                        <a:t>  </a:t>
                      </a:r>
                    </a:p>
                    <a:p>
                      <a:pPr marL="457200" indent="-457200">
                        <a:buFont typeface="Arial" pitchFamily="34" charset="0"/>
                        <a:buChar char="•"/>
                      </a:pPr>
                      <a:r>
                        <a:rPr lang="en-US" sz="3200" b="1" dirty="0"/>
                        <a:t>Health</a:t>
                      </a:r>
                      <a:endParaRPr lang="en-US" sz="3200" dirty="0"/>
                    </a:p>
                    <a:p>
                      <a:pPr marL="457200" indent="-457200">
                        <a:buFont typeface="Arial" pitchFamily="34" charset="0"/>
                        <a:buChar char="•"/>
                      </a:pPr>
                      <a:r>
                        <a:rPr lang="en-US" sz="3200" b="1" dirty="0"/>
                        <a:t> </a:t>
                      </a:r>
                      <a:r>
                        <a:rPr lang="en-IN" sz="3200" b="1" dirty="0"/>
                        <a:t>Housing</a:t>
                      </a:r>
                      <a:endParaRPr lang="en-US" sz="3200" b="1" dirty="0"/>
                    </a:p>
                    <a:p>
                      <a:pPr marL="457200" indent="-457200">
                        <a:buFont typeface="Arial" pitchFamily="34" charset="0"/>
                        <a:buChar char="•"/>
                      </a:pPr>
                      <a:r>
                        <a:rPr lang="en-US" sz="3200" b="1" dirty="0"/>
                        <a:t>Recreation </a:t>
                      </a:r>
                      <a:endParaRPr lang="en-US" sz="3200" dirty="0"/>
                    </a:p>
                    <a:p>
                      <a:endParaRPr lang="en-US" sz="2800" dirty="0"/>
                    </a:p>
                    <a:p>
                      <a:endParaRPr lang="en-US" dirty="0"/>
                    </a:p>
                  </a:txBody>
                  <a:tcPr/>
                </a:tc>
                <a:tc>
                  <a:txBody>
                    <a:bodyPr/>
                    <a:lstStyle/>
                    <a:p>
                      <a:pPr marL="457200" indent="-457200">
                        <a:buFont typeface="Arial" pitchFamily="34" charset="0"/>
                        <a:buChar char="•"/>
                      </a:pPr>
                      <a:r>
                        <a:rPr lang="en-US" sz="3200" b="1" dirty="0"/>
                        <a:t>Safety</a:t>
                      </a:r>
                      <a:r>
                        <a:rPr lang="en-US" sz="3200" dirty="0"/>
                        <a:t> </a:t>
                      </a:r>
                    </a:p>
                    <a:p>
                      <a:pPr marL="457200" indent="-457200">
                        <a:buFont typeface="Arial" pitchFamily="34" charset="0"/>
                        <a:buChar char="•"/>
                      </a:pPr>
                      <a:r>
                        <a:rPr lang="en-US" sz="3200" b="1" dirty="0"/>
                        <a:t>Sewerage and Sanitation</a:t>
                      </a:r>
                      <a:r>
                        <a:rPr lang="en-US" sz="3200" dirty="0"/>
                        <a:t> </a:t>
                      </a:r>
                    </a:p>
                    <a:p>
                      <a:pPr marL="457200" indent="-457200">
                        <a:buFont typeface="Arial" pitchFamily="34" charset="0"/>
                        <a:buChar char="•"/>
                      </a:pPr>
                      <a:r>
                        <a:rPr lang="en-IN" sz="3200" b="1" dirty="0"/>
                        <a:t>Solid Waste</a:t>
                      </a:r>
                      <a:endParaRPr lang="en-US" sz="3200" b="1" dirty="0"/>
                    </a:p>
                    <a:p>
                      <a:pPr marL="457200" indent="-457200">
                        <a:buFont typeface="Arial" pitchFamily="34" charset="0"/>
                        <a:buChar char="•"/>
                      </a:pPr>
                      <a:r>
                        <a:rPr lang="en-US" sz="3200" b="1" dirty="0"/>
                        <a:t>Telecommunication &amp; innovation</a:t>
                      </a:r>
                      <a:r>
                        <a:rPr lang="en-US" sz="3200" dirty="0"/>
                        <a:t>  </a:t>
                      </a:r>
                    </a:p>
                    <a:p>
                      <a:pPr marL="457200" indent="-457200">
                        <a:buFont typeface="Arial" pitchFamily="34" charset="0"/>
                        <a:buChar char="•"/>
                      </a:pPr>
                      <a:r>
                        <a:rPr lang="en-US" sz="3200" b="1" dirty="0"/>
                        <a:t>Transportation </a:t>
                      </a:r>
                      <a:endParaRPr lang="en-US" sz="3200" dirty="0"/>
                    </a:p>
                    <a:p>
                      <a:pPr marL="457200" indent="-457200">
                        <a:buFont typeface="Arial" pitchFamily="34" charset="0"/>
                        <a:buChar char="•"/>
                      </a:pPr>
                      <a:r>
                        <a:rPr lang="en-US" sz="3200" b="1" dirty="0"/>
                        <a:t>Urban planning </a:t>
                      </a:r>
                      <a:endParaRPr lang="en-US" sz="3200" dirty="0"/>
                    </a:p>
                    <a:p>
                      <a:pPr marL="457200" indent="-457200">
                        <a:buFont typeface="Arial" pitchFamily="34" charset="0"/>
                        <a:buChar char="•"/>
                      </a:pPr>
                      <a:r>
                        <a:rPr lang="en-US" sz="3200" b="1" dirty="0"/>
                        <a:t>Water supply</a:t>
                      </a:r>
                      <a:endParaRPr lang="en-US" sz="3200" dirty="0"/>
                    </a:p>
                  </a:txBody>
                  <a:tcPr/>
                </a:tc>
                <a:extLst>
                  <a:ext uri="{0D108BD9-81ED-4DB2-BD59-A6C34878D82A}">
                    <a16:rowId xmlns:a16="http://schemas.microsoft.com/office/drawing/2014/main" val="1000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458200" cy="5486400"/>
          </a:xfrm>
        </p:spPr>
        <p:txBody>
          <a:bodyPr>
            <a:normAutofit fontScale="92500" lnSpcReduction="20000"/>
          </a:bodyPr>
          <a:lstStyle/>
          <a:p>
            <a:pPr>
              <a:buNone/>
            </a:pPr>
            <a:r>
              <a:rPr lang="en-US" sz="4300" b="1" dirty="0">
                <a:latin typeface="Arial" panose="020B0604020202020204" pitchFamily="34" charset="0"/>
                <a:cs typeface="Arial" panose="020B0604020202020204" pitchFamily="34" charset="0"/>
              </a:rPr>
              <a:t>Economy</a:t>
            </a:r>
          </a:p>
          <a:p>
            <a:r>
              <a:rPr lang="en-US" dirty="0">
                <a:latin typeface="Arial" panose="020B0604020202020204" pitchFamily="34" charset="0"/>
                <a:cs typeface="Arial" panose="020B0604020202020204" pitchFamily="34" charset="0"/>
              </a:rPr>
              <a:t>Gross Domestic Product (GDP) for the City </a:t>
            </a:r>
          </a:p>
          <a:p>
            <a:r>
              <a:rPr lang="en-US" dirty="0">
                <a:latin typeface="Arial" panose="020B0604020202020204" pitchFamily="34" charset="0"/>
                <a:cs typeface="Arial" panose="020B0604020202020204" pitchFamily="34" charset="0"/>
              </a:rPr>
              <a:t>GDP Per capita </a:t>
            </a:r>
          </a:p>
          <a:p>
            <a:r>
              <a:rPr lang="en-US" dirty="0">
                <a:latin typeface="Arial" panose="020B0604020202020204" pitchFamily="34" charset="0"/>
                <a:cs typeface="Arial" panose="020B0604020202020204" pitchFamily="34" charset="0"/>
              </a:rPr>
              <a:t>Gini coefficient</a:t>
            </a:r>
          </a:p>
          <a:p>
            <a:r>
              <a:rPr lang="en-US" dirty="0">
                <a:latin typeface="Arial" panose="020B0604020202020204" pitchFamily="34" charset="0"/>
                <a:cs typeface="Arial" panose="020B0604020202020204" pitchFamily="34" charset="0"/>
              </a:rPr>
              <a:t>City’s Unemployment Rate </a:t>
            </a:r>
          </a:p>
          <a:p>
            <a:r>
              <a:rPr lang="en-US" dirty="0">
                <a:latin typeface="Arial" panose="020B0604020202020204" pitchFamily="34" charset="0"/>
                <a:cs typeface="Arial" panose="020B0604020202020204" pitchFamily="34" charset="0"/>
              </a:rPr>
              <a:t>Assessed Value of Commercial and Industrial Properties as a Percentage of Total Assessed Value of all Properties </a:t>
            </a:r>
          </a:p>
          <a:p>
            <a:r>
              <a:rPr lang="en-US" dirty="0">
                <a:latin typeface="Arial" panose="020B0604020202020204" pitchFamily="34" charset="0"/>
                <a:cs typeface="Arial" panose="020B0604020202020204" pitchFamily="34" charset="0"/>
              </a:rPr>
              <a:t>Number of Businesses per 100000 Population</a:t>
            </a:r>
          </a:p>
          <a:p>
            <a:r>
              <a:rPr lang="en-GB" b="1" dirty="0">
                <a:solidFill>
                  <a:srgbClr val="7030A0"/>
                </a:solidFill>
                <a:latin typeface="Arial" panose="020B0604020202020204" pitchFamily="34" charset="0"/>
                <a:cs typeface="Arial" panose="020B0604020202020204" pitchFamily="34" charset="0"/>
              </a:rPr>
              <a:t>Survival rate of new businesses per 100 000 population</a:t>
            </a:r>
            <a:endParaRPr lang="en-US" b="1" dirty="0">
              <a:solidFill>
                <a:srgbClr val="7030A0"/>
              </a:solidFill>
              <a:latin typeface="Arial" panose="020B0604020202020204" pitchFamily="34" charset="0"/>
              <a:cs typeface="Arial" panose="020B0604020202020204" pitchFamily="34" charset="0"/>
            </a:endParaRPr>
          </a:p>
          <a:p>
            <a:r>
              <a:rPr lang="en-GB" b="1" dirty="0">
                <a:solidFill>
                  <a:srgbClr val="7030A0"/>
                </a:solidFill>
                <a:latin typeface="Arial" panose="020B0604020202020204" pitchFamily="34" charset="0"/>
                <a:cs typeface="Arial" panose="020B0604020202020204" pitchFamily="34" charset="0"/>
              </a:rPr>
              <a:t>labour force employed in occupations in the information and communications technology (ICT) sector, education and research and development sectors</a:t>
            </a:r>
            <a:endParaRPr lang="en-US" dirty="0">
              <a:solidFill>
                <a:srgbClr val="7030A0"/>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534400" cy="5516563"/>
          </a:xfrm>
        </p:spPr>
        <p:txBody>
          <a:bodyPr>
            <a:normAutofit fontScale="92500" lnSpcReduction="10000"/>
          </a:bodyPr>
          <a:lstStyle/>
          <a:p>
            <a:pPr>
              <a:buNone/>
            </a:pPr>
            <a:r>
              <a:rPr lang="en-US" sz="4400" b="1" dirty="0">
                <a:latin typeface="Arial" panose="020B0604020202020204" pitchFamily="34" charset="0"/>
                <a:cs typeface="Arial" panose="020B0604020202020204" pitchFamily="34" charset="0"/>
              </a:rPr>
              <a:t>Education</a:t>
            </a:r>
            <a:endParaRPr lang="en-US" sz="44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Percentage of Female School-aged Population Enrolled in Schools </a:t>
            </a:r>
          </a:p>
          <a:p>
            <a:r>
              <a:rPr lang="en-US" dirty="0">
                <a:latin typeface="Arial" panose="020B0604020202020204" pitchFamily="34" charset="0"/>
                <a:cs typeface="Arial" panose="020B0604020202020204" pitchFamily="34" charset="0"/>
              </a:rPr>
              <a:t>Percentage of Students Completing Primary Education: Survival Rate </a:t>
            </a:r>
          </a:p>
          <a:p>
            <a:r>
              <a:rPr lang="en-US" dirty="0">
                <a:latin typeface="Arial" panose="020B0604020202020204" pitchFamily="34" charset="0"/>
                <a:cs typeface="Arial" panose="020B0604020202020204" pitchFamily="34" charset="0"/>
              </a:rPr>
              <a:t>Percentage of Students Completing Secondary Education: Survival Rate </a:t>
            </a:r>
          </a:p>
          <a:p>
            <a:r>
              <a:rPr lang="en-US" dirty="0">
                <a:latin typeface="Arial" panose="020B0604020202020204" pitchFamily="34" charset="0"/>
                <a:cs typeface="Arial" panose="020B0604020202020204" pitchFamily="34" charset="0"/>
              </a:rPr>
              <a:t>Primary Education Student/Teacher Ratio </a:t>
            </a:r>
          </a:p>
          <a:p>
            <a:r>
              <a:rPr lang="en-US" dirty="0">
                <a:latin typeface="Arial" panose="020B0604020202020204" pitchFamily="34" charset="0"/>
                <a:cs typeface="Arial" panose="020B0604020202020204" pitchFamily="34" charset="0"/>
              </a:rPr>
              <a:t>Percentage of School-aged Population Enrolled in Schools</a:t>
            </a:r>
          </a:p>
          <a:p>
            <a:r>
              <a:rPr lang="en-GB" b="1" dirty="0">
                <a:solidFill>
                  <a:srgbClr val="7030A0"/>
                </a:solidFill>
                <a:latin typeface="Arial" panose="020B0604020202020204" pitchFamily="34" charset="0"/>
                <a:cs typeface="Arial" panose="020B0604020202020204" pitchFamily="34" charset="0"/>
              </a:rPr>
              <a:t>Number of computers, laptops, tablets or other digital learning devices available per 1 000 students</a:t>
            </a:r>
          </a:p>
          <a:p>
            <a:r>
              <a:rPr lang="en-GB" b="1" dirty="0">
                <a:solidFill>
                  <a:srgbClr val="7030A0"/>
                </a:solidFill>
                <a:latin typeface="Arial" panose="020B0604020202020204" pitchFamily="34" charset="0"/>
                <a:cs typeface="Arial" panose="020B0604020202020204" pitchFamily="34" charset="0"/>
              </a:rPr>
              <a:t>Number of science, technology, engineering and mathematics (STEM) higher education degrees per 100000 population</a:t>
            </a:r>
            <a:endParaRPr lang="en-US" b="1" dirty="0">
              <a:solidFill>
                <a:srgbClr val="7030A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pPr>
              <a:buNone/>
            </a:pPr>
            <a:r>
              <a:rPr lang="en-US" sz="5100" b="1" dirty="0"/>
              <a:t>Energy</a:t>
            </a:r>
            <a:endParaRPr lang="en-US" sz="5100" dirty="0"/>
          </a:p>
          <a:p>
            <a:pPr>
              <a:buNone/>
            </a:pPr>
            <a:endParaRPr lang="en-US" dirty="0"/>
          </a:p>
          <a:p>
            <a:r>
              <a:rPr lang="en-US" dirty="0"/>
              <a:t>The Percentage of Total Energy Derived from Renewable Sources, as a Share of the City’s Total Energy Consumption</a:t>
            </a:r>
          </a:p>
          <a:p>
            <a:r>
              <a:rPr lang="en-US" dirty="0"/>
              <a:t>Total Electrical Energy Use per Capita (kWh/year)</a:t>
            </a:r>
          </a:p>
          <a:p>
            <a:r>
              <a:rPr lang="en-US" dirty="0"/>
              <a:t> Total Residential Electrical Energy use per Capita (kWh/year)</a:t>
            </a:r>
          </a:p>
          <a:p>
            <a:r>
              <a:rPr lang="en-US" dirty="0"/>
              <a:t> Average Number of Electrical Interruptions per Customer per Year </a:t>
            </a:r>
          </a:p>
          <a:p>
            <a:r>
              <a:rPr lang="en-US" dirty="0"/>
              <a:t>Average Length of Electrical Interruptions (in Hours) </a:t>
            </a:r>
          </a:p>
          <a:p>
            <a:r>
              <a:rPr lang="en-US" dirty="0"/>
              <a:t>Percentage of Transmission &amp; Distribution (T&amp;D) Losses</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211763"/>
          </a:xfrm>
        </p:spPr>
        <p:txBody>
          <a:bodyPr>
            <a:normAutofit fontScale="92500" lnSpcReduction="10000"/>
          </a:bodyPr>
          <a:lstStyle/>
          <a:p>
            <a:pPr>
              <a:buNone/>
            </a:pPr>
            <a:r>
              <a:rPr lang="en-US" sz="5100" b="1" dirty="0"/>
              <a:t>Energy</a:t>
            </a:r>
            <a:endParaRPr lang="en-US" sz="5100" dirty="0"/>
          </a:p>
          <a:p>
            <a:pPr>
              <a:buNone/>
            </a:pPr>
            <a:endParaRPr lang="en-US" dirty="0"/>
          </a:p>
          <a:p>
            <a:r>
              <a:rPr lang="en-GB" b="1" dirty="0">
                <a:solidFill>
                  <a:srgbClr val="7030A0"/>
                </a:solidFill>
                <a:latin typeface="Arial" panose="020B0604020202020204" pitchFamily="34" charset="0"/>
                <a:cs typeface="Arial" panose="020B0604020202020204" pitchFamily="34" charset="0"/>
              </a:rPr>
              <a:t>Electrical and thermal energy produced from wastewater treatment, solid waste and other liquid waste treatment and other waste heat resources, as a share of the city’s total energy</a:t>
            </a:r>
          </a:p>
          <a:p>
            <a:r>
              <a:rPr lang="en-GB" b="1" dirty="0">
                <a:solidFill>
                  <a:srgbClr val="7030A0"/>
                </a:solidFill>
                <a:latin typeface="Arial" panose="020B0604020202020204" pitchFamily="34" charset="0"/>
                <a:cs typeface="Arial" panose="020B0604020202020204" pitchFamily="34" charset="0"/>
              </a:rPr>
              <a:t>Storage capacity of the city’s energy grid </a:t>
            </a:r>
          </a:p>
          <a:p>
            <a:r>
              <a:rPr lang="en-GB" b="1" dirty="0">
                <a:solidFill>
                  <a:srgbClr val="7030A0"/>
                </a:solidFill>
                <a:latin typeface="Arial" panose="020B0604020202020204" pitchFamily="34" charset="0"/>
                <a:cs typeface="Arial" panose="020B0604020202020204" pitchFamily="34" charset="0"/>
              </a:rPr>
              <a:t>Percentage of street lighting managed by a light performance management system</a:t>
            </a:r>
          </a:p>
          <a:p>
            <a:r>
              <a:rPr lang="en-GB" b="1" dirty="0">
                <a:solidFill>
                  <a:srgbClr val="7030A0"/>
                </a:solidFill>
                <a:latin typeface="Arial" panose="020B0604020202020204" pitchFamily="34" charset="0"/>
                <a:cs typeface="Arial" panose="020B0604020202020204" pitchFamily="34" charset="0"/>
              </a:rPr>
              <a:t>Percentage of buildings in the city with smart energy meters</a:t>
            </a:r>
          </a:p>
          <a:p>
            <a:r>
              <a:rPr lang="en-GB" b="1" dirty="0">
                <a:solidFill>
                  <a:srgbClr val="7030A0"/>
                </a:solidFill>
                <a:latin typeface="Arial" panose="020B0604020202020204" pitchFamily="34" charset="0"/>
                <a:cs typeface="Arial" panose="020B0604020202020204" pitchFamily="34" charset="0"/>
              </a:rPr>
              <a:t>Number of electric vehicle charging stations per registered electric vehicle</a:t>
            </a:r>
            <a:endParaRPr lang="en-US" b="1" dirty="0">
              <a:solidFill>
                <a:srgbClr val="7030A0"/>
              </a:solidFill>
              <a:latin typeface="Arial" panose="020B0604020202020204" pitchFamily="34"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071612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686800" cy="6188075"/>
          </a:xfrm>
        </p:spPr>
        <p:txBody>
          <a:bodyPr>
            <a:normAutofit/>
          </a:bodyPr>
          <a:lstStyle/>
          <a:p>
            <a:pPr>
              <a:buNone/>
            </a:pPr>
            <a:r>
              <a:rPr lang="en-US" sz="4000" b="1" dirty="0"/>
              <a:t>Environment &amp; Climate Change</a:t>
            </a:r>
            <a:endParaRPr lang="en-US" sz="4000" dirty="0"/>
          </a:p>
          <a:p>
            <a:pPr>
              <a:buNone/>
            </a:pPr>
            <a:endParaRPr lang="en-US" dirty="0"/>
          </a:p>
          <a:p>
            <a:r>
              <a:rPr lang="en-US" sz="2300" dirty="0"/>
              <a:t>Concentration of </a:t>
            </a:r>
            <a:r>
              <a:rPr lang="en-US" sz="2300" u="sng" dirty="0"/>
              <a:t>Fine Particulate Matter (PM</a:t>
            </a:r>
            <a:r>
              <a:rPr lang="en-US" sz="2300" u="sng" baseline="-25000" dirty="0"/>
              <a:t>2.5</a:t>
            </a:r>
            <a:r>
              <a:rPr lang="en-US" sz="2300" u="sng" dirty="0"/>
              <a:t>)</a:t>
            </a:r>
            <a:r>
              <a:rPr lang="en-US" sz="2300" dirty="0"/>
              <a:t>, </a:t>
            </a:r>
            <a:r>
              <a:rPr lang="en-US" sz="2300" u="sng" dirty="0"/>
              <a:t>Particulate Matter (PM</a:t>
            </a:r>
            <a:r>
              <a:rPr lang="en-US" sz="2300" u="sng" baseline="-25000" dirty="0"/>
              <a:t>10</a:t>
            </a:r>
            <a:r>
              <a:rPr lang="en-US" sz="2300" u="sng" dirty="0"/>
              <a:t>)</a:t>
            </a:r>
            <a:r>
              <a:rPr lang="en-US" sz="2300" dirty="0"/>
              <a:t> , </a:t>
            </a:r>
            <a:r>
              <a:rPr lang="en-US" sz="2300" u="sng" dirty="0"/>
              <a:t>Nitrogen Dioxide (NO2)</a:t>
            </a:r>
            <a:r>
              <a:rPr lang="en-US" sz="2300" dirty="0"/>
              <a:t>, </a:t>
            </a:r>
            <a:r>
              <a:rPr lang="en-US" sz="2300" u="sng" dirty="0"/>
              <a:t>Sulphur Dioxide (SO2)</a:t>
            </a:r>
            <a:r>
              <a:rPr lang="en-US" sz="2300" dirty="0"/>
              <a:t>, </a:t>
            </a:r>
            <a:r>
              <a:rPr lang="en-US" sz="2300" u="sng" dirty="0"/>
              <a:t>Ozone (O3) </a:t>
            </a:r>
          </a:p>
          <a:p>
            <a:r>
              <a:rPr lang="en-US" sz="2300" dirty="0"/>
              <a:t>Green House Gas Emissions Measured in </a:t>
            </a:r>
            <a:r>
              <a:rPr lang="en-US" sz="2300" dirty="0" err="1"/>
              <a:t>Tonnes</a:t>
            </a:r>
            <a:r>
              <a:rPr lang="en-US" sz="2300" dirty="0"/>
              <a:t> per Capita </a:t>
            </a:r>
          </a:p>
          <a:p>
            <a:r>
              <a:rPr lang="en-US" sz="2300" dirty="0"/>
              <a:t>Air Quality Index </a:t>
            </a:r>
          </a:p>
          <a:p>
            <a:r>
              <a:rPr lang="en-US" sz="2300" dirty="0"/>
              <a:t>Noise Pollution </a:t>
            </a:r>
          </a:p>
          <a:p>
            <a:r>
              <a:rPr lang="en-US" sz="2300" dirty="0"/>
              <a:t>Quality of Public Water Bodies </a:t>
            </a:r>
          </a:p>
          <a:p>
            <a:r>
              <a:rPr lang="en-GB" sz="2300" b="1" dirty="0">
                <a:solidFill>
                  <a:srgbClr val="7030A0"/>
                </a:solidFill>
              </a:rPr>
              <a:t>Number of electric vehicle charging stations per registered electric vehicle</a:t>
            </a:r>
          </a:p>
          <a:p>
            <a:r>
              <a:rPr lang="en-GB" sz="2300" b="1" dirty="0">
                <a:solidFill>
                  <a:srgbClr val="7030A0"/>
                </a:solidFill>
              </a:rPr>
              <a:t>Number of real-time remote air quality monitoring stations</a:t>
            </a:r>
          </a:p>
          <a:p>
            <a:r>
              <a:rPr lang="en-GB" sz="2300" b="1" dirty="0">
                <a:solidFill>
                  <a:srgbClr val="7030A0"/>
                </a:solidFill>
              </a:rPr>
              <a:t>Percentage of public buildings equipped for monitoring indoor air quality</a:t>
            </a:r>
            <a:endParaRPr lang="en-US" sz="23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92500"/>
          </a:bodyPr>
          <a:lstStyle/>
          <a:p>
            <a:pPr marL="0" indent="0">
              <a:buNone/>
            </a:pPr>
            <a:r>
              <a:rPr lang="en-US" sz="4400" b="1" dirty="0"/>
              <a:t>FINANCE</a:t>
            </a:r>
          </a:p>
          <a:p>
            <a:pPr marL="0" indent="0">
              <a:buNone/>
            </a:pPr>
            <a:endParaRPr lang="en-US" sz="4400" b="1" dirty="0"/>
          </a:p>
          <a:p>
            <a:r>
              <a:rPr lang="en-US" dirty="0"/>
              <a:t>Debt Service Ratio (Debt Service Expenditure as a Percentage of Municipality’s Own-Source Revenue) </a:t>
            </a:r>
          </a:p>
          <a:p>
            <a:r>
              <a:rPr lang="en-US" dirty="0"/>
              <a:t>Capital Spending as a Percentage of Total Expenditures </a:t>
            </a:r>
          </a:p>
          <a:p>
            <a:r>
              <a:rPr lang="en-US" dirty="0"/>
              <a:t>Own-Source Revenue as a Percentage of Total Revenues </a:t>
            </a:r>
          </a:p>
          <a:p>
            <a:r>
              <a:rPr lang="en-US" dirty="0"/>
              <a:t>Tax Collected as a Percentage of Tax Billed</a:t>
            </a:r>
          </a:p>
          <a:p>
            <a:r>
              <a:rPr lang="en-GB" b="1" dirty="0">
                <a:solidFill>
                  <a:srgbClr val="7030A0"/>
                </a:solidFill>
              </a:rPr>
              <a:t>Percentage of payments to the city that are paid electronically based on electronic invoices</a:t>
            </a:r>
          </a:p>
          <a:p>
            <a:r>
              <a:rPr lang="en-GB" b="1" dirty="0">
                <a:solidFill>
                  <a:srgbClr val="7030A0"/>
                </a:solidFill>
              </a:rPr>
              <a:t>Annual amount of revenues collected from the sharing economy as a percentage of own-source revenue</a:t>
            </a:r>
            <a:endParaRPr lang="en-US"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92875"/>
          </a:xfrm>
        </p:spPr>
        <p:txBody>
          <a:bodyPr>
            <a:normAutofit fontScale="25000" lnSpcReduction="20000"/>
          </a:bodyPr>
          <a:lstStyle/>
          <a:p>
            <a:pPr marL="0" indent="0">
              <a:buNone/>
            </a:pPr>
            <a:r>
              <a:rPr lang="en-US" sz="16000" b="1" dirty="0"/>
              <a:t>GOVERNANCE</a:t>
            </a:r>
          </a:p>
          <a:p>
            <a:pPr marL="0" indent="0">
              <a:buNone/>
            </a:pPr>
            <a:endParaRPr lang="en-US" sz="6400" b="1" dirty="0"/>
          </a:p>
          <a:p>
            <a:r>
              <a:rPr lang="en-US" sz="8800" dirty="0">
                <a:latin typeface="Arial" panose="020B0604020202020204" pitchFamily="34" charset="0"/>
                <a:cs typeface="Arial" panose="020B0604020202020204" pitchFamily="34" charset="0"/>
              </a:rPr>
              <a:t>Voter Participation in Last Municipal Election</a:t>
            </a:r>
          </a:p>
          <a:p>
            <a:r>
              <a:rPr lang="en-US" sz="8800" dirty="0">
                <a:latin typeface="Arial" panose="020B0604020202020204" pitchFamily="34" charset="0"/>
                <a:cs typeface="Arial" panose="020B0604020202020204" pitchFamily="34" charset="0"/>
              </a:rPr>
              <a:t>Women as a Percentage of Total Elected to City-Level Offices </a:t>
            </a:r>
          </a:p>
          <a:p>
            <a:r>
              <a:rPr lang="en-US" sz="8800" dirty="0">
                <a:latin typeface="Arial" panose="020B0604020202020204" pitchFamily="34" charset="0"/>
                <a:cs typeface="Arial" panose="020B0604020202020204" pitchFamily="34" charset="0"/>
              </a:rPr>
              <a:t>Women Employed in the City Workforce </a:t>
            </a:r>
          </a:p>
          <a:p>
            <a:r>
              <a:rPr lang="en-US" sz="8800" dirty="0">
                <a:latin typeface="Arial" panose="020B0604020202020204" pitchFamily="34" charset="0"/>
                <a:cs typeface="Arial" panose="020B0604020202020204" pitchFamily="34" charset="0"/>
              </a:rPr>
              <a:t>Number of Convictions for Corruption by City Officials per 100 000 Population </a:t>
            </a:r>
          </a:p>
          <a:p>
            <a:r>
              <a:rPr lang="en-US" sz="8800" dirty="0">
                <a:latin typeface="Arial" panose="020B0604020202020204" pitchFamily="34" charset="0"/>
                <a:cs typeface="Arial" panose="020B0604020202020204" pitchFamily="34" charset="0"/>
              </a:rPr>
              <a:t>Citizens’ Representation: Number of local official elected to office per 100 000 Population </a:t>
            </a:r>
          </a:p>
          <a:p>
            <a:r>
              <a:rPr lang="en-US" sz="8800" dirty="0">
                <a:latin typeface="Arial" panose="020B0604020202020204" pitchFamily="34" charset="0"/>
                <a:cs typeface="Arial" panose="020B0604020202020204" pitchFamily="34" charset="0"/>
              </a:rPr>
              <a:t>Number of Registered Voters as a Percentage of the Voting Age Population </a:t>
            </a:r>
          </a:p>
          <a:p>
            <a:r>
              <a:rPr lang="en-GB" sz="8800" b="1" dirty="0">
                <a:solidFill>
                  <a:srgbClr val="7030A0"/>
                </a:solidFill>
                <a:latin typeface="Arial" panose="020B0604020202020204" pitchFamily="34" charset="0"/>
                <a:cs typeface="Arial" panose="020B0604020202020204" pitchFamily="34" charset="0"/>
              </a:rPr>
              <a:t>Annual number of online visits to the municipal open data portal per 100 000 population</a:t>
            </a:r>
          </a:p>
          <a:p>
            <a:r>
              <a:rPr lang="en-GB" sz="8800" b="1" dirty="0">
                <a:solidFill>
                  <a:srgbClr val="7030A0"/>
                </a:solidFill>
                <a:latin typeface="Arial" panose="020B0604020202020204" pitchFamily="34" charset="0"/>
                <a:cs typeface="Arial" panose="020B0604020202020204" pitchFamily="34" charset="0"/>
              </a:rPr>
              <a:t>Percentage of city services accessible and that can be requested online</a:t>
            </a:r>
          </a:p>
          <a:p>
            <a:r>
              <a:rPr lang="en-GB" sz="8800" b="1" dirty="0">
                <a:solidFill>
                  <a:srgbClr val="7030A0"/>
                </a:solidFill>
                <a:latin typeface="Arial" panose="020B0604020202020204" pitchFamily="34" charset="0"/>
                <a:cs typeface="Arial" panose="020B0604020202020204" pitchFamily="34" charset="0"/>
              </a:rPr>
              <a:t>Average response time to inquiries made through the city’s non-emergency inquiry system</a:t>
            </a:r>
            <a:endParaRPr lang="en-US" sz="8800" dirty="0">
              <a:solidFill>
                <a:srgbClr val="7030A0"/>
              </a:solidFill>
              <a:latin typeface="Arial" panose="020B0604020202020204" pitchFamily="34" charset="0"/>
              <a:cs typeface="Arial" panose="020B0604020202020204" pitchFamily="34" charset="0"/>
            </a:endParaRPr>
          </a:p>
          <a:p>
            <a:r>
              <a:rPr lang="en-GB" sz="8800" b="1" dirty="0">
                <a:solidFill>
                  <a:srgbClr val="7030A0"/>
                </a:solidFill>
                <a:latin typeface="Arial" panose="020B0604020202020204" pitchFamily="34" charset="0"/>
                <a:cs typeface="Arial" panose="020B0604020202020204" pitchFamily="34" charset="0"/>
              </a:rPr>
              <a:t>Average downtime of the city’s IT infrastructure</a:t>
            </a:r>
            <a:endParaRPr lang="en-US" sz="8800" dirty="0">
              <a:solidFill>
                <a:srgbClr val="7030A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Image result for images of smart c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Smart-Cities.png"/>
          <p:cNvPicPr>
            <a:picLocks noChangeAspect="1"/>
          </p:cNvPicPr>
          <p:nvPr/>
        </p:nvPicPr>
        <p:blipFill>
          <a:blip r:embed="rId2"/>
          <a:stretch>
            <a:fillRect/>
          </a:stretch>
        </p:blipFill>
        <p:spPr>
          <a:xfrm>
            <a:off x="304800" y="914400"/>
            <a:ext cx="8589309" cy="5562600"/>
          </a:xfrm>
          <a:prstGeom prst="rect">
            <a:avLst/>
          </a:prstGeom>
        </p:spPr>
      </p:pic>
      <p:sp>
        <p:nvSpPr>
          <p:cNvPr id="7" name="Content Placeholder 6"/>
          <p:cNvSpPr>
            <a:spLocks noGrp="1"/>
          </p:cNvSpPr>
          <p:nvPr>
            <p:ph idx="1"/>
          </p:nvPr>
        </p:nvSpPr>
        <p:spPr>
          <a:xfrm>
            <a:off x="457200" y="762000"/>
            <a:ext cx="8229600" cy="5562600"/>
          </a:xfrm>
        </p:spPr>
        <p:txBody>
          <a:bodyPr/>
          <a:lstStyle/>
          <a:p>
            <a:pPr lvl="0">
              <a:buNone/>
            </a:pPr>
            <a:r>
              <a:rPr lang="en-US" dirty="0"/>
              <a:t> </a:t>
            </a:r>
            <a:r>
              <a:rPr lang="en-US" sz="3600" dirty="0"/>
              <a:t>What is a Smart City ?</a:t>
            </a:r>
          </a:p>
          <a:p>
            <a:pPr>
              <a:buNone/>
            </a:pP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a:p>
          <a:p>
            <a:pPr algn="ct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Rectangle 4"/>
          <p:cNvSpPr/>
          <p:nvPr/>
        </p:nvSpPr>
        <p:spPr>
          <a:xfrm>
            <a:off x="457200" y="381000"/>
            <a:ext cx="8458200" cy="6964984"/>
          </a:xfrm>
          <a:prstGeom prst="rect">
            <a:avLst/>
          </a:prstGeom>
        </p:spPr>
        <p:txBody>
          <a:bodyPr wrap="square">
            <a:spAutoFit/>
          </a:bodyPr>
          <a:lstStyle/>
          <a:p>
            <a:pPr>
              <a:lnSpc>
                <a:spcPct val="115000"/>
              </a:lnSpc>
              <a:spcAft>
                <a:spcPts val="600"/>
              </a:spcAft>
            </a:pPr>
            <a:r>
              <a:rPr lang="en-US" sz="4400" b="1" dirty="0">
                <a:latin typeface="Arial" panose="020B0604020202020204" pitchFamily="34" charset="0"/>
                <a:ea typeface="Times New Roman" panose="02020603050405020304" pitchFamily="18" charset="0"/>
                <a:cs typeface="Mangal" panose="02040503050203030202" pitchFamily="18" charset="0"/>
              </a:rPr>
              <a:t>HEALTH</a:t>
            </a:r>
            <a:endParaRPr lang="en-US" sz="4400" b="1" dirty="0">
              <a:latin typeface="Calibri" panose="020F0502020204030204" pitchFamily="34" charset="0"/>
              <a:ea typeface="Times New Roman" panose="02020603050405020304" pitchFamily="18" charset="0"/>
              <a:cs typeface="Mangal" panose="02040503050203030202" pitchFamily="18" charset="0"/>
            </a:endParaRPr>
          </a:p>
          <a:p>
            <a:pPr marL="285750" indent="-285750">
              <a:lnSpc>
                <a:spcPct val="115000"/>
              </a:lnSpc>
              <a:spcAft>
                <a:spcPts val="0"/>
              </a:spcAft>
              <a:buFont typeface="Arial" panose="020B0604020202020204" pitchFamily="34" charset="0"/>
              <a:buChar char="•"/>
            </a:pPr>
            <a:r>
              <a:rPr lang="en-US" sz="2400" dirty="0"/>
              <a:t>Average Life Expectancy at Birth</a:t>
            </a:r>
          </a:p>
          <a:p>
            <a:pPr marL="285750" indent="-285750">
              <a:lnSpc>
                <a:spcPct val="115000"/>
              </a:lnSpc>
              <a:spcAft>
                <a:spcPts val="0"/>
              </a:spcAft>
              <a:buFont typeface="Arial" panose="020B0604020202020204" pitchFamily="34" charset="0"/>
              <a:buChar char="•"/>
            </a:pPr>
            <a:r>
              <a:rPr lang="en-US" sz="2400" dirty="0"/>
              <a:t>Under Age Five Mortality per 1 000 Live Births</a:t>
            </a:r>
          </a:p>
          <a:p>
            <a:pPr marL="285750" indent="-285750">
              <a:lnSpc>
                <a:spcPct val="115000"/>
              </a:lnSpc>
              <a:spcAft>
                <a:spcPts val="0"/>
              </a:spcAft>
              <a:buFont typeface="Arial" panose="020B0604020202020204" pitchFamily="34" charset="0"/>
              <a:buChar char="•"/>
            </a:pPr>
            <a:r>
              <a:rPr lang="en-US" sz="2400" dirty="0"/>
              <a:t>Number of In-Patient Hospital Beds per 100 000 Population </a:t>
            </a:r>
          </a:p>
          <a:p>
            <a:pPr marL="285750" indent="-285750">
              <a:lnSpc>
                <a:spcPct val="115000"/>
              </a:lnSpc>
              <a:spcAft>
                <a:spcPts val="0"/>
              </a:spcAft>
              <a:buFont typeface="Arial" panose="020B0604020202020204" pitchFamily="34" charset="0"/>
              <a:buChar char="•"/>
            </a:pPr>
            <a:r>
              <a:rPr lang="en-US" sz="2400" dirty="0"/>
              <a:t>Number of Physicians per 100 000 Population </a:t>
            </a:r>
          </a:p>
          <a:p>
            <a:pPr marL="285750" indent="-285750">
              <a:lnSpc>
                <a:spcPct val="115000"/>
              </a:lnSpc>
              <a:spcAft>
                <a:spcPts val="0"/>
              </a:spcAft>
              <a:buFont typeface="Arial" panose="020B0604020202020204" pitchFamily="34" charset="0"/>
              <a:buChar char="•"/>
            </a:pPr>
            <a:r>
              <a:rPr lang="en-US" sz="2400" dirty="0"/>
              <a:t>Number of Disabled Persons per 100 000 Population </a:t>
            </a:r>
          </a:p>
          <a:p>
            <a:pPr marL="285750" indent="-285750">
              <a:lnSpc>
                <a:spcPct val="115000"/>
              </a:lnSpc>
              <a:spcAft>
                <a:spcPts val="0"/>
              </a:spcAft>
              <a:buFont typeface="Arial" panose="020B0604020202020204" pitchFamily="34" charset="0"/>
              <a:buChar char="•"/>
            </a:pPr>
            <a:r>
              <a:rPr lang="en-US" sz="2400" dirty="0"/>
              <a:t>Number of Nursing and Midwifery Personnel per 100 000 Population </a:t>
            </a:r>
          </a:p>
          <a:p>
            <a:pPr marL="285750" indent="-285750">
              <a:lnSpc>
                <a:spcPct val="115000"/>
              </a:lnSpc>
              <a:spcAft>
                <a:spcPts val="0"/>
              </a:spcAft>
              <a:buFont typeface="Arial" panose="020B0604020202020204" pitchFamily="34" charset="0"/>
              <a:buChar char="•"/>
            </a:pPr>
            <a:r>
              <a:rPr lang="en-US" sz="2400" dirty="0"/>
              <a:t>Suicide Rate per 100 000 Population </a:t>
            </a:r>
          </a:p>
          <a:p>
            <a:pPr marL="285750" indent="-285750">
              <a:lnSpc>
                <a:spcPct val="115000"/>
              </a:lnSpc>
              <a:spcAft>
                <a:spcPts val="0"/>
              </a:spcAft>
              <a:buFont typeface="Arial" panose="020B0604020202020204" pitchFamily="34" charset="0"/>
              <a:buChar char="•"/>
            </a:pPr>
            <a:r>
              <a:rPr lang="en-GB" sz="2400" b="1" dirty="0">
                <a:solidFill>
                  <a:srgbClr val="7030A0"/>
                </a:solidFill>
              </a:rPr>
              <a:t>city’s population with an online unified health file accessible to health care providers</a:t>
            </a:r>
          </a:p>
          <a:p>
            <a:pPr marL="285750" indent="-285750">
              <a:lnSpc>
                <a:spcPct val="115000"/>
              </a:lnSpc>
              <a:spcAft>
                <a:spcPts val="0"/>
              </a:spcAft>
              <a:buFont typeface="Arial" panose="020B0604020202020204" pitchFamily="34" charset="0"/>
              <a:buChar char="•"/>
            </a:pPr>
            <a:r>
              <a:rPr lang="en-GB" sz="2400" b="1" dirty="0">
                <a:solidFill>
                  <a:srgbClr val="7030A0"/>
                </a:solidFill>
              </a:rPr>
              <a:t>Percentage of the city population with access to real-time public alert systems for air and water quality advisories</a:t>
            </a:r>
          </a:p>
          <a:p>
            <a:pPr marL="285750" indent="-285750">
              <a:lnSpc>
                <a:spcPct val="115000"/>
              </a:lnSpc>
              <a:spcAft>
                <a:spcPts val="0"/>
              </a:spcAft>
              <a:buFont typeface="Arial" panose="020B0604020202020204" pitchFamily="34" charset="0"/>
              <a:buChar char="•"/>
            </a:pP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Content Placeholder 2"/>
          <p:cNvSpPr>
            <a:spLocks noGrp="1"/>
          </p:cNvSpPr>
          <p:nvPr>
            <p:ph idx="1"/>
          </p:nvPr>
        </p:nvSpPr>
        <p:spPr>
          <a:xfrm>
            <a:off x="449943" y="838199"/>
            <a:ext cx="8229600" cy="5883275"/>
          </a:xfrm>
        </p:spPr>
        <p:txBody>
          <a:bodyPr>
            <a:normAutofit fontScale="92500" lnSpcReduction="20000"/>
          </a:bodyPr>
          <a:lstStyle/>
          <a:p>
            <a:pPr marL="0" indent="0">
              <a:buNone/>
            </a:pPr>
            <a:r>
              <a:rPr lang="en-US" sz="5700" b="1" dirty="0"/>
              <a:t>HOUSING</a:t>
            </a:r>
          </a:p>
          <a:p>
            <a:pPr marL="0" indent="0">
              <a:buNone/>
            </a:pPr>
            <a:endParaRPr lang="en-US" sz="3600" dirty="0"/>
          </a:p>
          <a:p>
            <a:r>
              <a:rPr lang="en-US" sz="3600" dirty="0"/>
              <a:t>Percentage of City Population Living in Slums </a:t>
            </a:r>
          </a:p>
          <a:p>
            <a:r>
              <a:rPr lang="en-US" sz="3600" dirty="0"/>
              <a:t>Number of Homeless per 100 000 Population </a:t>
            </a:r>
          </a:p>
          <a:p>
            <a:r>
              <a:rPr lang="en-US" sz="3600" dirty="0"/>
              <a:t>Percentage of Households that Exist Without Registered Legal Titles </a:t>
            </a:r>
          </a:p>
          <a:p>
            <a:r>
              <a:rPr lang="en-US" sz="3600" b="1" dirty="0">
                <a:solidFill>
                  <a:srgbClr val="7030A0"/>
                </a:solidFill>
              </a:rPr>
              <a:t>Percentage of Households With Smart Energy Meter</a:t>
            </a:r>
          </a:p>
          <a:p>
            <a:r>
              <a:rPr lang="en-US" sz="3600" b="1" dirty="0">
                <a:solidFill>
                  <a:srgbClr val="7030A0"/>
                </a:solidFill>
              </a:rPr>
              <a:t>Percentage of Households With Smart Water Meter</a:t>
            </a:r>
          </a:p>
          <a:p>
            <a:endParaRPr lang="en-US" sz="3600" dirty="0"/>
          </a:p>
          <a:p>
            <a:endParaRPr lang="en-US" sz="3600" dirty="0"/>
          </a:p>
          <a:p>
            <a:endParaRPr lang="en-US" sz="3600" dirty="0"/>
          </a:p>
          <a:p>
            <a:endParaRPr lang="en-US" sz="3600" dirty="0"/>
          </a:p>
        </p:txBody>
      </p:sp>
    </p:spTree>
    <p:extLst>
      <p:ext uri="{BB962C8B-B14F-4D97-AF65-F5344CB8AC3E}">
        <p14:creationId xmlns:p14="http://schemas.microsoft.com/office/powerpoint/2010/main" val="260446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Content Placeholder 2"/>
          <p:cNvSpPr txBox="1">
            <a:spLocks/>
          </p:cNvSpPr>
          <p:nvPr/>
        </p:nvSpPr>
        <p:spPr>
          <a:xfrm>
            <a:off x="224971" y="457200"/>
            <a:ext cx="8694057" cy="5518150"/>
          </a:xfrm>
          <a:prstGeom prst="rect">
            <a:avLst/>
          </a:prstGeom>
        </p:spPr>
        <p:txBody>
          <a:bodyPr vert="horz">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5200" b="1" dirty="0"/>
              <a:t>RECREATION</a:t>
            </a:r>
            <a:r>
              <a:rPr lang="en-US" sz="8000" b="1" dirty="0"/>
              <a:t> </a:t>
            </a:r>
          </a:p>
          <a:p>
            <a:pPr marL="0" indent="0">
              <a:buNone/>
            </a:pPr>
            <a:endParaRPr lang="en-US" sz="3600" b="1" dirty="0"/>
          </a:p>
          <a:p>
            <a:r>
              <a:rPr lang="en-US" sz="3800" dirty="0"/>
              <a:t>Public Indoor Recreation Space per Capita </a:t>
            </a:r>
          </a:p>
          <a:p>
            <a:r>
              <a:rPr lang="en-US" sz="3800" dirty="0"/>
              <a:t>Public Outdoor Recreation Space per Capita </a:t>
            </a:r>
          </a:p>
          <a:p>
            <a:r>
              <a:rPr lang="en-US" sz="3800" dirty="0"/>
              <a:t>Number of Art Galleries, Museums, Cultural </a:t>
            </a:r>
            <a:r>
              <a:rPr lang="en-US" sz="3800" dirty="0" err="1"/>
              <a:t>Centres</a:t>
            </a:r>
            <a:r>
              <a:rPr lang="en-US" sz="3800" dirty="0"/>
              <a:t> per 100 000 Population </a:t>
            </a:r>
          </a:p>
          <a:p>
            <a:r>
              <a:rPr lang="en-GB" sz="3800" b="1" dirty="0">
                <a:solidFill>
                  <a:srgbClr val="7030A0"/>
                </a:solidFill>
              </a:rPr>
              <a:t>Percentage of public recreation services that can be booked online</a:t>
            </a:r>
            <a:endParaRPr lang="en-US" sz="3800" dirty="0">
              <a:solidFill>
                <a:srgbClr val="7030A0"/>
              </a:solidFill>
            </a:endParaRPr>
          </a:p>
          <a:p>
            <a:pPr marL="0" indent="0">
              <a:buNone/>
            </a:pPr>
            <a:endParaRPr lang="en-US" sz="5400" dirty="0"/>
          </a:p>
          <a:p>
            <a:endParaRPr lang="en-US" sz="3600" dirty="0"/>
          </a:p>
        </p:txBody>
      </p:sp>
    </p:spTree>
    <p:extLst>
      <p:ext uri="{BB962C8B-B14F-4D97-AF65-F5344CB8AC3E}">
        <p14:creationId xmlns:p14="http://schemas.microsoft.com/office/powerpoint/2010/main" val="2907066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Content Placeholder 2"/>
          <p:cNvSpPr txBox="1">
            <a:spLocks/>
          </p:cNvSpPr>
          <p:nvPr/>
        </p:nvSpPr>
        <p:spPr>
          <a:xfrm>
            <a:off x="449942" y="838200"/>
            <a:ext cx="8465457" cy="4389120"/>
          </a:xfrm>
          <a:prstGeom prst="rect">
            <a:avLst/>
          </a:prstGeom>
        </p:spPr>
        <p:txBody>
          <a:bodyPr vert="horz">
            <a:normAutofit fontScale="25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6000" b="1" dirty="0"/>
              <a:t>SAFETY </a:t>
            </a:r>
          </a:p>
          <a:p>
            <a:pPr marL="0" indent="0">
              <a:buNone/>
            </a:pPr>
            <a:endParaRPr lang="en-US" sz="8000" dirty="0"/>
          </a:p>
          <a:p>
            <a:r>
              <a:rPr lang="en-US" sz="9600" dirty="0"/>
              <a:t>Number of </a:t>
            </a:r>
            <a:r>
              <a:rPr lang="en-US" sz="9600" u="sng" dirty="0"/>
              <a:t>Police Personnel </a:t>
            </a:r>
            <a:r>
              <a:rPr lang="en-US" sz="9600" dirty="0"/>
              <a:t>per 100 000 Population </a:t>
            </a:r>
          </a:p>
          <a:p>
            <a:r>
              <a:rPr lang="en-US" sz="9600" dirty="0"/>
              <a:t> Number of </a:t>
            </a:r>
            <a:r>
              <a:rPr lang="en-US" sz="9600" u="sng" dirty="0"/>
              <a:t>Homicides</a:t>
            </a:r>
            <a:r>
              <a:rPr lang="en-US" sz="9600" dirty="0"/>
              <a:t> per 100 000 Population </a:t>
            </a:r>
          </a:p>
          <a:p>
            <a:r>
              <a:rPr lang="en-US" sz="9600" u="sng" dirty="0"/>
              <a:t>Crimes Against Women </a:t>
            </a:r>
            <a:r>
              <a:rPr lang="en-US" sz="9600" dirty="0"/>
              <a:t>per 100 000 Population </a:t>
            </a:r>
          </a:p>
          <a:p>
            <a:r>
              <a:rPr lang="en-US" sz="9600" dirty="0"/>
              <a:t> </a:t>
            </a:r>
            <a:r>
              <a:rPr lang="en-US" sz="9600" u="sng" dirty="0"/>
              <a:t>Response Time for Police and Fire </a:t>
            </a:r>
            <a:r>
              <a:rPr lang="en-US" sz="9600" dirty="0"/>
              <a:t>Departments from Initial Call </a:t>
            </a:r>
          </a:p>
          <a:p>
            <a:r>
              <a:rPr lang="en-US" sz="9600" u="sng" dirty="0"/>
              <a:t>Violent Crime Rate </a:t>
            </a:r>
            <a:r>
              <a:rPr lang="en-US" sz="9600" dirty="0"/>
              <a:t>Per 100 000 Population </a:t>
            </a:r>
          </a:p>
          <a:p>
            <a:r>
              <a:rPr lang="en-US" sz="9600" dirty="0"/>
              <a:t> </a:t>
            </a:r>
            <a:r>
              <a:rPr lang="en-US" sz="9600" u="sng" dirty="0"/>
              <a:t>Number of Professional Firefighters </a:t>
            </a:r>
            <a:r>
              <a:rPr lang="en-US" sz="9600" dirty="0"/>
              <a:t>Per 100 000 Population</a:t>
            </a:r>
          </a:p>
          <a:p>
            <a:r>
              <a:rPr lang="en-US" sz="9600" dirty="0"/>
              <a:t>Number of </a:t>
            </a:r>
            <a:r>
              <a:rPr lang="en-US" sz="9600" u="sng" dirty="0"/>
              <a:t>Fire Related Deaths </a:t>
            </a:r>
            <a:r>
              <a:rPr lang="en-US" sz="9600" dirty="0"/>
              <a:t>Per 100 000 Population </a:t>
            </a:r>
          </a:p>
          <a:p>
            <a:r>
              <a:rPr lang="en-US" sz="9600" dirty="0"/>
              <a:t>Number of </a:t>
            </a:r>
            <a:r>
              <a:rPr lang="en-US" sz="9600" u="sng" dirty="0"/>
              <a:t>Natural Disaster Related Deaths</a:t>
            </a:r>
            <a:r>
              <a:rPr lang="en-US" sz="9600" dirty="0"/>
              <a:t> per 100 000 Population </a:t>
            </a:r>
          </a:p>
          <a:p>
            <a:r>
              <a:rPr lang="en-US" sz="9600" u="sng" dirty="0"/>
              <a:t>Response Time for Emergency Response Services</a:t>
            </a:r>
            <a:r>
              <a:rPr lang="en-US" sz="9600" dirty="0"/>
              <a:t> from Initial Call      </a:t>
            </a:r>
          </a:p>
          <a:p>
            <a:r>
              <a:rPr lang="en-US" sz="11200" b="1" dirty="0">
                <a:solidFill>
                  <a:srgbClr val="7030A0"/>
                </a:solidFill>
                <a:latin typeface="Arial" panose="020B0604020202020204" pitchFamily="34" charset="0"/>
                <a:cs typeface="Arial" panose="020B0604020202020204" pitchFamily="34" charset="0"/>
              </a:rPr>
              <a:t>Percentage of the city area covered by digital surveillance cameras</a:t>
            </a:r>
          </a:p>
        </p:txBody>
      </p:sp>
    </p:spTree>
    <p:extLst>
      <p:ext uri="{BB962C8B-B14F-4D97-AF65-F5344CB8AC3E}">
        <p14:creationId xmlns:p14="http://schemas.microsoft.com/office/powerpoint/2010/main" val="1076477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Content Placeholder 2"/>
          <p:cNvSpPr>
            <a:spLocks noGrp="1"/>
          </p:cNvSpPr>
          <p:nvPr>
            <p:ph idx="1"/>
          </p:nvPr>
        </p:nvSpPr>
        <p:spPr>
          <a:xfrm>
            <a:off x="449942" y="838200"/>
            <a:ext cx="8541657" cy="4389120"/>
          </a:xfrm>
        </p:spPr>
        <p:txBody>
          <a:bodyPr>
            <a:normAutofit fontScale="25000" lnSpcReduction="20000"/>
          </a:bodyPr>
          <a:lstStyle/>
          <a:p>
            <a:pPr marL="0" indent="0">
              <a:buNone/>
            </a:pPr>
            <a:r>
              <a:rPr lang="en-US" sz="16000" b="1" dirty="0"/>
              <a:t>SEWERAGE AND SANITATION</a:t>
            </a:r>
          </a:p>
          <a:p>
            <a:pPr marL="0" indent="0">
              <a:buNone/>
            </a:pPr>
            <a:endParaRPr lang="en-US" sz="10000" b="1" dirty="0"/>
          </a:p>
          <a:p>
            <a:r>
              <a:rPr lang="en-US" sz="11200" dirty="0">
                <a:latin typeface="Arial" panose="020B0604020202020204" pitchFamily="34" charset="0"/>
                <a:cs typeface="Arial" panose="020B0604020202020204" pitchFamily="34" charset="0"/>
              </a:rPr>
              <a:t>City Population Having Access to Sanitary Toilet Facilities </a:t>
            </a:r>
          </a:p>
          <a:p>
            <a:r>
              <a:rPr lang="en-US" sz="11200" dirty="0">
                <a:latin typeface="Arial" panose="020B0604020202020204" pitchFamily="34" charset="0"/>
                <a:cs typeface="Arial" panose="020B0604020202020204" pitchFamily="34" charset="0"/>
              </a:rPr>
              <a:t>City Population Served by Sewage (Wastewater) Collection </a:t>
            </a:r>
          </a:p>
          <a:p>
            <a:r>
              <a:rPr lang="en-US" sz="11200" dirty="0">
                <a:latin typeface="Arial" panose="020B0604020202020204" pitchFamily="34" charset="0"/>
                <a:cs typeface="Arial" panose="020B0604020202020204" pitchFamily="34" charset="0"/>
              </a:rPr>
              <a:t>City’s Wastewater that has Received no Treatment </a:t>
            </a:r>
          </a:p>
          <a:p>
            <a:r>
              <a:rPr lang="en-US" sz="11200" dirty="0">
                <a:latin typeface="Arial" panose="020B0604020202020204" pitchFamily="34" charset="0"/>
                <a:cs typeface="Arial" panose="020B0604020202020204" pitchFamily="34" charset="0"/>
              </a:rPr>
              <a:t>City’s Wastewater Receiving Primary Treatment and Secondary Treatment </a:t>
            </a:r>
          </a:p>
          <a:p>
            <a:r>
              <a:rPr lang="en-US" sz="11200" dirty="0">
                <a:latin typeface="Arial" panose="020B0604020202020204" pitchFamily="34" charset="0"/>
                <a:cs typeface="Arial" panose="020B0604020202020204" pitchFamily="34" charset="0"/>
              </a:rPr>
              <a:t>City’s Wastewater that is being Recycled and Reused </a:t>
            </a:r>
          </a:p>
          <a:p>
            <a:r>
              <a:rPr lang="en-US" sz="11200" b="1" dirty="0">
                <a:solidFill>
                  <a:srgbClr val="7030A0"/>
                </a:solidFill>
                <a:latin typeface="Arial" panose="020B0604020202020204" pitchFamily="34" charset="0"/>
                <a:cs typeface="Arial" panose="020B0604020202020204" pitchFamily="34" charset="0"/>
              </a:rPr>
              <a:t>Percentage of treated wastewater being reused</a:t>
            </a:r>
          </a:p>
          <a:p>
            <a:endParaRPr lang="en-US" sz="3600" dirty="0"/>
          </a:p>
        </p:txBody>
      </p:sp>
    </p:spTree>
    <p:extLst>
      <p:ext uri="{BB962C8B-B14F-4D97-AF65-F5344CB8AC3E}">
        <p14:creationId xmlns:p14="http://schemas.microsoft.com/office/powerpoint/2010/main" val="849663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Content Placeholder 2"/>
          <p:cNvSpPr>
            <a:spLocks noGrp="1"/>
          </p:cNvSpPr>
          <p:nvPr>
            <p:ph idx="1"/>
          </p:nvPr>
        </p:nvSpPr>
        <p:spPr>
          <a:xfrm>
            <a:off x="101600" y="454932"/>
            <a:ext cx="9067800" cy="5883275"/>
          </a:xfrm>
        </p:spPr>
        <p:txBody>
          <a:bodyPr>
            <a:normAutofit fontScale="25000" lnSpcReduction="20000"/>
          </a:bodyPr>
          <a:lstStyle/>
          <a:p>
            <a:pPr marL="0" indent="0">
              <a:buNone/>
            </a:pPr>
            <a:r>
              <a:rPr lang="en-US" sz="14400" b="1" dirty="0"/>
              <a:t>SOLID WASTE</a:t>
            </a:r>
          </a:p>
          <a:p>
            <a:pPr marL="0" indent="0">
              <a:buNone/>
            </a:pPr>
            <a:endParaRPr lang="en-US" sz="5400" b="1" dirty="0"/>
          </a:p>
          <a:p>
            <a:r>
              <a:rPr lang="en-US" sz="9600" dirty="0">
                <a:latin typeface="Arial" panose="020B0604020202020204" pitchFamily="34" charset="0"/>
                <a:cs typeface="Arial" panose="020B0604020202020204" pitchFamily="34" charset="0"/>
              </a:rPr>
              <a:t>Percentage of City Population Covered with Regular Solid Waste Collection (Residential)</a:t>
            </a:r>
          </a:p>
          <a:p>
            <a:r>
              <a:rPr lang="en-US" sz="9600" dirty="0">
                <a:latin typeface="Arial" panose="020B0604020202020204" pitchFamily="34" charset="0"/>
                <a:cs typeface="Arial" panose="020B0604020202020204" pitchFamily="34" charset="0"/>
              </a:rPr>
              <a:t>Total Collected Municipal Solid Waste per capita per year</a:t>
            </a:r>
          </a:p>
          <a:p>
            <a:r>
              <a:rPr lang="en-US" sz="9600" dirty="0">
                <a:latin typeface="Arial" panose="020B0604020202020204" pitchFamily="34" charset="0"/>
                <a:cs typeface="Arial" panose="020B0604020202020204" pitchFamily="34" charset="0"/>
              </a:rPr>
              <a:t>Percentage of the City’s Solid Waste that is Recycled </a:t>
            </a:r>
          </a:p>
          <a:p>
            <a:pPr>
              <a:lnSpc>
                <a:spcPct val="115000"/>
              </a:lnSpc>
              <a:spcAft>
                <a:spcPts val="0"/>
              </a:spcAft>
            </a:pPr>
            <a:r>
              <a:rPr lang="en-US" sz="9600" dirty="0">
                <a:latin typeface="Arial" panose="020B0604020202020204" pitchFamily="34" charset="0"/>
                <a:cs typeface="Arial" panose="020B0604020202020204" pitchFamily="34" charset="0"/>
              </a:rPr>
              <a:t>Percentage of the City’s Solid Waste that is Disposed of in a Sanitary Landfill</a:t>
            </a:r>
            <a:endParaRPr lang="en-US" sz="96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Disposed of in an Incinerator </a:t>
            </a: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Burned Openly </a:t>
            </a: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Disposed off in an Open Dump </a:t>
            </a: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Disposed of by other means</a:t>
            </a:r>
          </a:p>
          <a:p>
            <a:pPr>
              <a:lnSpc>
                <a:spcPct val="115000"/>
              </a:lnSpc>
            </a:pPr>
            <a:r>
              <a:rPr lang="en-US" sz="9600" b="1" dirty="0">
                <a:solidFill>
                  <a:srgbClr val="7030A0"/>
                </a:solidFill>
                <a:latin typeface="Arial" panose="020B0604020202020204" pitchFamily="34" charset="0"/>
                <a:cs typeface="Arial" panose="020B0604020202020204" pitchFamily="34" charset="0"/>
              </a:rPr>
              <a:t>Percentage of </a:t>
            </a:r>
            <a:r>
              <a:rPr lang="en-US" sz="9600" b="1" dirty="0" err="1">
                <a:solidFill>
                  <a:srgbClr val="7030A0"/>
                </a:solidFill>
                <a:latin typeface="Arial" panose="020B0604020202020204" pitchFamily="34" charset="0"/>
                <a:cs typeface="Arial" panose="020B0604020202020204" pitchFamily="34" charset="0"/>
              </a:rPr>
              <a:t>biosolids</a:t>
            </a:r>
            <a:r>
              <a:rPr lang="en-US" sz="9600" b="1" dirty="0">
                <a:solidFill>
                  <a:srgbClr val="7030A0"/>
                </a:solidFill>
                <a:latin typeface="Arial" panose="020B0604020202020204" pitchFamily="34" charset="0"/>
                <a:cs typeface="Arial" panose="020B0604020202020204" pitchFamily="34" charset="0"/>
              </a:rPr>
              <a:t> that are reused (dry matter mass)</a:t>
            </a:r>
          </a:p>
          <a:p>
            <a:pPr>
              <a:lnSpc>
                <a:spcPct val="115000"/>
              </a:lnSpc>
              <a:spcAft>
                <a:spcPts val="0"/>
              </a:spcAft>
            </a:pPr>
            <a:endParaRPr lang="en-US" sz="4400" dirty="0"/>
          </a:p>
        </p:txBody>
      </p:sp>
    </p:spTree>
    <p:extLst>
      <p:ext uri="{BB962C8B-B14F-4D97-AF65-F5344CB8AC3E}">
        <p14:creationId xmlns:p14="http://schemas.microsoft.com/office/powerpoint/2010/main" val="4203077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Content Placeholder 2"/>
          <p:cNvSpPr txBox="1">
            <a:spLocks/>
          </p:cNvSpPr>
          <p:nvPr/>
        </p:nvSpPr>
        <p:spPr>
          <a:xfrm>
            <a:off x="449942" y="838199"/>
            <a:ext cx="8465457" cy="5883275"/>
          </a:xfrm>
          <a:prstGeom prst="rect">
            <a:avLst/>
          </a:prstGeom>
        </p:spPr>
        <p:txBody>
          <a:bodyPr vert="horz">
            <a:normAutofit fontScale="25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6000" b="1" dirty="0"/>
              <a:t>Solid Waste</a:t>
            </a:r>
          </a:p>
          <a:p>
            <a:pPr marL="0" indent="0">
              <a:buNone/>
            </a:pPr>
            <a:endParaRPr lang="en-US" sz="8000" dirty="0"/>
          </a:p>
          <a:p>
            <a:r>
              <a:rPr lang="en-US" sz="11200" b="1" dirty="0">
                <a:solidFill>
                  <a:srgbClr val="7030A0"/>
                </a:solidFill>
              </a:rPr>
              <a:t>Percentage of the city population that has a door-to-door garbage collection with an individual monitoring of household waste quantities</a:t>
            </a:r>
          </a:p>
          <a:p>
            <a:r>
              <a:rPr lang="en-US" sz="11200" b="1" dirty="0">
                <a:solidFill>
                  <a:srgbClr val="7030A0"/>
                </a:solidFill>
              </a:rPr>
              <a:t>Percentage of total amount of waste in the city that is used to generate energy</a:t>
            </a:r>
          </a:p>
          <a:p>
            <a:r>
              <a:rPr lang="en-US" sz="11200" b="1" dirty="0">
                <a:solidFill>
                  <a:srgbClr val="7030A0"/>
                </a:solidFill>
              </a:rPr>
              <a:t>Percentage of total amount of plastic waste recycled in the city</a:t>
            </a:r>
          </a:p>
          <a:p>
            <a:r>
              <a:rPr lang="en-US" sz="11200" b="1" dirty="0">
                <a:solidFill>
                  <a:srgbClr val="7030A0"/>
                </a:solidFill>
              </a:rPr>
              <a:t>Percentage of public garbage bins that are sensor-enabled public garbage bins</a:t>
            </a:r>
          </a:p>
          <a:p>
            <a:r>
              <a:rPr lang="en-US" sz="11200" b="1" dirty="0">
                <a:solidFill>
                  <a:srgbClr val="7030A0"/>
                </a:solidFill>
              </a:rPr>
              <a:t>Percentage of the city’s electrical and electronic waste that is recycled</a:t>
            </a:r>
          </a:p>
          <a:p>
            <a:endParaRPr lang="en-US" sz="9600" dirty="0"/>
          </a:p>
          <a:p>
            <a:endParaRPr lang="en-US" sz="9600" dirty="0"/>
          </a:p>
          <a:p>
            <a:endParaRPr lang="en-US" sz="3600" dirty="0"/>
          </a:p>
        </p:txBody>
      </p:sp>
    </p:spTree>
    <p:extLst>
      <p:ext uri="{BB962C8B-B14F-4D97-AF65-F5344CB8AC3E}">
        <p14:creationId xmlns:p14="http://schemas.microsoft.com/office/powerpoint/2010/main" val="3808477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Content Placeholder 2"/>
          <p:cNvSpPr>
            <a:spLocks noGrp="1"/>
          </p:cNvSpPr>
          <p:nvPr>
            <p:ph idx="1"/>
          </p:nvPr>
        </p:nvSpPr>
        <p:spPr>
          <a:xfrm>
            <a:off x="152400" y="228600"/>
            <a:ext cx="8984343" cy="6629400"/>
          </a:xfrm>
        </p:spPr>
        <p:txBody>
          <a:bodyPr>
            <a:normAutofit fontScale="25000" lnSpcReduction="20000"/>
          </a:bodyPr>
          <a:lstStyle/>
          <a:p>
            <a:pPr marL="0" indent="0">
              <a:buNone/>
            </a:pPr>
            <a:r>
              <a:rPr lang="en-US" sz="16000" b="1" dirty="0"/>
              <a:t>TELECOMMUNICATION AND INNOVATION </a:t>
            </a:r>
          </a:p>
          <a:p>
            <a:pPr marL="0" indent="0">
              <a:buNone/>
            </a:pPr>
            <a:endParaRPr lang="en-US" sz="9000" b="1" dirty="0"/>
          </a:p>
          <a:p>
            <a:r>
              <a:rPr lang="en-US" sz="11200" dirty="0"/>
              <a:t>Number of internet connections per 100 000 population </a:t>
            </a:r>
          </a:p>
          <a:p>
            <a:r>
              <a:rPr lang="en-US" sz="11200" dirty="0"/>
              <a:t>Percentage of Households with Computer </a:t>
            </a:r>
          </a:p>
          <a:p>
            <a:r>
              <a:rPr lang="en-US" sz="11200" dirty="0"/>
              <a:t> Percentage of Households with Internet Access </a:t>
            </a:r>
          </a:p>
          <a:p>
            <a:r>
              <a:rPr lang="en-US" sz="11200" dirty="0"/>
              <a:t>Cyber Security Readiness for ICT infrastructure and Online citizen service delivery </a:t>
            </a:r>
          </a:p>
          <a:p>
            <a:r>
              <a:rPr lang="en-US" sz="11200" dirty="0"/>
              <a:t>Number of new patents per 100 000 population per year </a:t>
            </a:r>
          </a:p>
          <a:p>
            <a:r>
              <a:rPr lang="en-GB" sz="11200" b="1" dirty="0">
                <a:solidFill>
                  <a:srgbClr val="7030A0"/>
                </a:solidFill>
              </a:rPr>
              <a:t>Percentage of city area under a white zone/dead spot/not covered by telecommunication connectivity</a:t>
            </a:r>
          </a:p>
          <a:p>
            <a:r>
              <a:rPr lang="en-GB" sz="11200" b="1" dirty="0">
                <a:solidFill>
                  <a:srgbClr val="7030A0"/>
                </a:solidFill>
              </a:rPr>
              <a:t>Percentage of the city population with access to sufficiently fast broadband</a:t>
            </a:r>
            <a:endParaRPr lang="en-US" sz="11200" dirty="0">
              <a:solidFill>
                <a:srgbClr val="7030A0"/>
              </a:solidFill>
            </a:endParaRPr>
          </a:p>
        </p:txBody>
      </p:sp>
    </p:spTree>
    <p:extLst>
      <p:ext uri="{BB962C8B-B14F-4D97-AF65-F5344CB8AC3E}">
        <p14:creationId xmlns:p14="http://schemas.microsoft.com/office/powerpoint/2010/main" val="3996464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Content Placeholder 2"/>
          <p:cNvSpPr>
            <a:spLocks noGrp="1"/>
          </p:cNvSpPr>
          <p:nvPr>
            <p:ph idx="1"/>
          </p:nvPr>
        </p:nvSpPr>
        <p:spPr>
          <a:xfrm>
            <a:off x="449942" y="838200"/>
            <a:ext cx="8694057" cy="5638800"/>
          </a:xfrm>
        </p:spPr>
        <p:txBody>
          <a:bodyPr>
            <a:normAutofit fontScale="32500" lnSpcReduction="20000"/>
          </a:bodyPr>
          <a:lstStyle/>
          <a:p>
            <a:pPr marL="0" indent="0">
              <a:buNone/>
            </a:pPr>
            <a:r>
              <a:rPr lang="en-US" sz="11100" b="1" dirty="0"/>
              <a:t>TRANSPORTATION</a:t>
            </a:r>
          </a:p>
          <a:p>
            <a:endParaRPr lang="en-US" sz="5400" dirty="0"/>
          </a:p>
          <a:p>
            <a:r>
              <a:rPr lang="en-US" sz="8800" dirty="0" err="1"/>
              <a:t>Kilometres</a:t>
            </a:r>
            <a:r>
              <a:rPr lang="en-US" sz="8800" dirty="0"/>
              <a:t> of high Capacity Public Transport System </a:t>
            </a:r>
          </a:p>
          <a:p>
            <a:r>
              <a:rPr lang="en-US" sz="8800" dirty="0" err="1"/>
              <a:t>Kilometres</a:t>
            </a:r>
            <a:r>
              <a:rPr lang="en-US" sz="8800" dirty="0"/>
              <a:t> of light Passenger Public Transport system </a:t>
            </a:r>
          </a:p>
          <a:p>
            <a:r>
              <a:rPr lang="en-US" sz="8800" dirty="0"/>
              <a:t>Annual number of Public Transport Trips per capita </a:t>
            </a:r>
            <a:endParaRPr lang="en-IN" sz="8800" dirty="0"/>
          </a:p>
          <a:p>
            <a:r>
              <a:rPr lang="en-IN" sz="8800" dirty="0"/>
              <a:t>Percentage Share of Electric Vehicles as part of total Vehicles in a City  </a:t>
            </a:r>
          </a:p>
          <a:p>
            <a:r>
              <a:rPr lang="en-IN" sz="8800" dirty="0"/>
              <a:t>Percentage of Road Network with usable Pedestrian Pathway/ Footpath network </a:t>
            </a:r>
          </a:p>
          <a:p>
            <a:r>
              <a:rPr lang="en-IN" sz="8800" dirty="0"/>
              <a:t>Percentage of Road Network with Cycling Lanes </a:t>
            </a:r>
          </a:p>
          <a:p>
            <a:r>
              <a:rPr lang="en-US" sz="8800" dirty="0"/>
              <a:t>Transportation Fatalities per 10 000 Population </a:t>
            </a:r>
          </a:p>
        </p:txBody>
      </p:sp>
    </p:spTree>
    <p:extLst>
      <p:ext uri="{BB962C8B-B14F-4D97-AF65-F5344CB8AC3E}">
        <p14:creationId xmlns:p14="http://schemas.microsoft.com/office/powerpoint/2010/main" val="3307463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Content Placeholder 2"/>
          <p:cNvSpPr>
            <a:spLocks noGrp="1"/>
          </p:cNvSpPr>
          <p:nvPr>
            <p:ph idx="1"/>
          </p:nvPr>
        </p:nvSpPr>
        <p:spPr>
          <a:xfrm>
            <a:off x="449942" y="838200"/>
            <a:ext cx="8694057" cy="5638800"/>
          </a:xfrm>
        </p:spPr>
        <p:txBody>
          <a:bodyPr>
            <a:normAutofit fontScale="25000" lnSpcReduction="20000"/>
          </a:bodyPr>
          <a:lstStyle/>
          <a:p>
            <a:pPr marL="0" indent="0">
              <a:buNone/>
            </a:pPr>
            <a:r>
              <a:rPr lang="en-US" sz="11100" b="1" dirty="0"/>
              <a:t>TRANSPORTATION</a:t>
            </a:r>
          </a:p>
          <a:p>
            <a:endParaRPr lang="en-US" sz="5400" dirty="0"/>
          </a:p>
          <a:p>
            <a:r>
              <a:rPr lang="en-GB" sz="11200" b="1" dirty="0">
                <a:solidFill>
                  <a:srgbClr val="7030A0"/>
                </a:solidFill>
              </a:rPr>
              <a:t>Number of users of sharing economy/public transportation</a:t>
            </a:r>
          </a:p>
          <a:p>
            <a:r>
              <a:rPr lang="en-GB" sz="11200" b="1" dirty="0">
                <a:solidFill>
                  <a:srgbClr val="7030A0"/>
                </a:solidFill>
              </a:rPr>
              <a:t>Percentage of vehicles registered in the city that are low-emission vehicles</a:t>
            </a:r>
          </a:p>
          <a:p>
            <a:r>
              <a:rPr lang="en-GB" sz="11200" b="1" dirty="0">
                <a:solidFill>
                  <a:srgbClr val="7030A0"/>
                </a:solidFill>
              </a:rPr>
              <a:t>Percentage of public transport lines equipped with a publicly accessible real-time system</a:t>
            </a:r>
          </a:p>
          <a:p>
            <a:r>
              <a:rPr lang="en-GB" sz="11200" b="1" dirty="0">
                <a:solidFill>
                  <a:srgbClr val="7030A0"/>
                </a:solidFill>
              </a:rPr>
              <a:t>Percentage of public parking spaces equipped with e-payment systems real-time availability systems</a:t>
            </a:r>
          </a:p>
          <a:p>
            <a:r>
              <a:rPr lang="en-US" sz="11200" b="1" dirty="0">
                <a:solidFill>
                  <a:srgbClr val="7030A0"/>
                </a:solidFill>
              </a:rPr>
              <a:t>Percentage of traffic lights that are intelligent/smart</a:t>
            </a:r>
          </a:p>
          <a:p>
            <a:r>
              <a:rPr lang="en-US" sz="11200" b="1" dirty="0">
                <a:solidFill>
                  <a:srgbClr val="7030A0"/>
                </a:solidFill>
              </a:rPr>
              <a:t>City area mapped by real-time interactive street maps as a percentage of the city’s total land area</a:t>
            </a:r>
          </a:p>
        </p:txBody>
      </p:sp>
    </p:spTree>
    <p:extLst>
      <p:ext uri="{BB962C8B-B14F-4D97-AF65-F5344CB8AC3E}">
        <p14:creationId xmlns:p14="http://schemas.microsoft.com/office/powerpoint/2010/main" val="294433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10000"/>
          </a:bodyPr>
          <a:lstStyle/>
          <a:p>
            <a:pPr>
              <a:buNone/>
            </a:pPr>
            <a:r>
              <a:rPr lang="en-IN" sz="3000" b="1" dirty="0"/>
              <a:t>ISO’s definition of a Smart City :</a:t>
            </a:r>
            <a:endParaRPr lang="en-US" sz="3000" b="1" dirty="0"/>
          </a:p>
          <a:p>
            <a:pPr>
              <a:buNone/>
            </a:pPr>
            <a:endParaRPr lang="en-US" dirty="0"/>
          </a:p>
          <a:p>
            <a:pPr>
              <a:buNone/>
            </a:pPr>
            <a:r>
              <a:rPr lang="en-IN" i="1" dirty="0"/>
              <a:t>	</a:t>
            </a:r>
            <a:r>
              <a:rPr lang="en-US" sz="2800" dirty="0"/>
              <a:t>City that increases the pace at which it provides </a:t>
            </a:r>
            <a:r>
              <a:rPr lang="en-US" sz="2800" u="sng" dirty="0">
                <a:highlight>
                  <a:srgbClr val="FFFF00"/>
                </a:highlight>
              </a:rPr>
              <a:t>social, economic and environmental sustainability</a:t>
            </a:r>
            <a:r>
              <a:rPr lang="en-US" sz="2800" dirty="0">
                <a:highlight>
                  <a:srgbClr val="FFFF00"/>
                </a:highlight>
              </a:rPr>
              <a:t> </a:t>
            </a:r>
            <a:r>
              <a:rPr lang="en-US" sz="2800" dirty="0"/>
              <a:t>outcomes and </a:t>
            </a:r>
            <a:r>
              <a:rPr lang="en-US" sz="2800" u="sng" dirty="0">
                <a:highlight>
                  <a:srgbClr val="FFFF00"/>
                </a:highlight>
              </a:rPr>
              <a:t>responds to challenges</a:t>
            </a:r>
            <a:r>
              <a:rPr lang="en-US" sz="2800" dirty="0">
                <a:highlight>
                  <a:srgbClr val="FFFF00"/>
                </a:highlight>
              </a:rPr>
              <a:t> </a:t>
            </a:r>
            <a:r>
              <a:rPr lang="en-US" sz="2800" dirty="0"/>
              <a:t>such as climate change, rapid population growth, and political and economic instability </a:t>
            </a:r>
            <a:r>
              <a:rPr lang="en-US" sz="2800" u="sng" dirty="0">
                <a:highlight>
                  <a:srgbClr val="FFFF00"/>
                </a:highlight>
              </a:rPr>
              <a:t>by fundamentally improving how it engages society</a:t>
            </a:r>
            <a:r>
              <a:rPr lang="en-US" sz="2800" dirty="0"/>
              <a:t>, applies collaborative </a:t>
            </a:r>
            <a:r>
              <a:rPr lang="en-US" sz="2800" u="sng" dirty="0"/>
              <a:t>leadership methods, </a:t>
            </a:r>
            <a:r>
              <a:rPr lang="en-US" sz="2800" u="sng" dirty="0">
                <a:highlight>
                  <a:srgbClr val="FFFF00"/>
                </a:highlight>
              </a:rPr>
              <a:t>works across disciplines and city systems</a:t>
            </a:r>
            <a:r>
              <a:rPr lang="en-US" sz="2800" dirty="0"/>
              <a:t>, </a:t>
            </a:r>
            <a:r>
              <a:rPr lang="en-US" sz="2800" u="sng" dirty="0"/>
              <a:t>and uses </a:t>
            </a:r>
            <a:r>
              <a:rPr lang="en-US" sz="2800" u="sng" dirty="0">
                <a:highlight>
                  <a:srgbClr val="FFFF00"/>
                </a:highlight>
              </a:rPr>
              <a:t>data information and modern technologies to deliver better services and quality of life </a:t>
            </a:r>
            <a:r>
              <a:rPr lang="en-US" sz="2800" dirty="0"/>
              <a:t>to those in the city (residents, businesses, visitors), now and for the </a:t>
            </a:r>
            <a:r>
              <a:rPr lang="en-US" sz="2800" u="sng" dirty="0"/>
              <a:t>foreseeable future, </a:t>
            </a:r>
            <a:r>
              <a:rPr lang="en-US" sz="2800" u="sng" dirty="0">
                <a:highlight>
                  <a:srgbClr val="FFFF00"/>
                </a:highlight>
              </a:rPr>
              <a:t>without unfair disadvantage of others or degradation of the natural environment</a:t>
            </a:r>
            <a:r>
              <a:rPr lang="en-US" sz="2800" dirty="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Content Placeholder 2"/>
          <p:cNvSpPr>
            <a:spLocks noGrp="1"/>
          </p:cNvSpPr>
          <p:nvPr>
            <p:ph idx="1"/>
          </p:nvPr>
        </p:nvSpPr>
        <p:spPr>
          <a:xfrm>
            <a:off x="449943" y="838200"/>
            <a:ext cx="8229600" cy="5518150"/>
          </a:xfrm>
        </p:spPr>
        <p:txBody>
          <a:bodyPr>
            <a:normAutofit fontScale="40000" lnSpcReduction="20000"/>
          </a:bodyPr>
          <a:lstStyle/>
          <a:p>
            <a:pPr marL="0" indent="0">
              <a:buNone/>
            </a:pPr>
            <a:r>
              <a:rPr lang="en-US" sz="8400" b="1" dirty="0"/>
              <a:t>URBAN PLANNING</a:t>
            </a:r>
          </a:p>
          <a:p>
            <a:pPr marL="0" indent="0">
              <a:buNone/>
            </a:pPr>
            <a:endParaRPr lang="en-US" sz="8400" b="1" dirty="0"/>
          </a:p>
          <a:p>
            <a:r>
              <a:rPr lang="en-US" sz="7000" dirty="0"/>
              <a:t>Notified Master Plan for Integrated Land use </a:t>
            </a:r>
          </a:p>
          <a:p>
            <a:r>
              <a:rPr lang="en-US" sz="7000" dirty="0"/>
              <a:t>Green Area (hectares) per 100 000 population </a:t>
            </a:r>
            <a:endParaRPr lang="en-IN" sz="7000" dirty="0"/>
          </a:p>
          <a:p>
            <a:r>
              <a:rPr lang="en-IN" sz="7000" dirty="0"/>
              <a:t>Aerial size of informal settlements as a Percentage of City Area </a:t>
            </a:r>
          </a:p>
          <a:p>
            <a:r>
              <a:rPr lang="en-IN" sz="7000" dirty="0"/>
              <a:t>Jobs/housing ratio </a:t>
            </a:r>
          </a:p>
          <a:p>
            <a:r>
              <a:rPr lang="en-IN" sz="7000" dirty="0"/>
              <a:t>Urban Flooding </a:t>
            </a:r>
          </a:p>
          <a:p>
            <a:r>
              <a:rPr lang="en-IN" sz="7000" dirty="0"/>
              <a:t>Basic Services Proximity </a:t>
            </a:r>
          </a:p>
          <a:p>
            <a:r>
              <a:rPr lang="en-GB" sz="7000" b="1" dirty="0">
                <a:solidFill>
                  <a:srgbClr val="7030A0"/>
                </a:solidFill>
              </a:rPr>
              <a:t>Average time for building permit approval</a:t>
            </a:r>
          </a:p>
          <a:p>
            <a:r>
              <a:rPr lang="en-GB" sz="7000" b="1" dirty="0">
                <a:solidFill>
                  <a:srgbClr val="7030A0"/>
                </a:solidFill>
              </a:rPr>
              <a:t>Percentage of building permits submitted through an electronic submission system</a:t>
            </a:r>
            <a:endParaRPr lang="en-US" sz="7000" b="1" dirty="0">
              <a:solidFill>
                <a:srgbClr val="7030A0"/>
              </a:solidFill>
            </a:endParaRPr>
          </a:p>
          <a:p>
            <a:endParaRPr lang="en-IN" sz="5800" dirty="0"/>
          </a:p>
          <a:p>
            <a:endParaRPr lang="en-US" sz="5800" dirty="0"/>
          </a:p>
          <a:p>
            <a:endParaRPr lang="en-US" sz="3600" dirty="0"/>
          </a:p>
        </p:txBody>
      </p:sp>
    </p:spTree>
    <p:extLst>
      <p:ext uri="{BB962C8B-B14F-4D97-AF65-F5344CB8AC3E}">
        <p14:creationId xmlns:p14="http://schemas.microsoft.com/office/powerpoint/2010/main" val="3067197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Content Placeholder 2"/>
          <p:cNvSpPr>
            <a:spLocks noGrp="1"/>
          </p:cNvSpPr>
          <p:nvPr>
            <p:ph idx="1"/>
          </p:nvPr>
        </p:nvSpPr>
        <p:spPr>
          <a:xfrm>
            <a:off x="228600" y="380999"/>
            <a:ext cx="8763000" cy="6340475"/>
          </a:xfrm>
        </p:spPr>
        <p:txBody>
          <a:bodyPr>
            <a:normAutofit fontScale="32500" lnSpcReduction="20000"/>
          </a:bodyPr>
          <a:lstStyle/>
          <a:p>
            <a:pPr marL="0" indent="0">
              <a:buNone/>
            </a:pPr>
            <a:r>
              <a:rPr lang="en-US" sz="9800" b="1" cap="small" dirty="0"/>
              <a:t>WATER SUPPLY</a:t>
            </a:r>
          </a:p>
          <a:p>
            <a:endParaRPr lang="en-US" sz="5400" dirty="0"/>
          </a:p>
          <a:p>
            <a:r>
              <a:rPr lang="en-US" sz="8000" dirty="0"/>
              <a:t>Percentage of City Population with Potable Water Supply Service</a:t>
            </a:r>
          </a:p>
          <a:p>
            <a:r>
              <a:rPr lang="en-US" sz="8000" dirty="0"/>
              <a:t>Total Domestic Water Consumption per capita (liters/day) </a:t>
            </a:r>
          </a:p>
          <a:p>
            <a:r>
              <a:rPr lang="en-US" sz="8000" dirty="0"/>
              <a:t>Total Water Consumption per capita (liters/day)</a:t>
            </a:r>
          </a:p>
          <a:p>
            <a:r>
              <a:rPr lang="en-US" sz="8000" dirty="0"/>
              <a:t>Total Water Supply through Metered Water Connections </a:t>
            </a:r>
          </a:p>
          <a:p>
            <a:r>
              <a:rPr lang="en-US" sz="8000" dirty="0"/>
              <a:t> Average Annual hours of Water Service Interruption per household </a:t>
            </a:r>
          </a:p>
          <a:p>
            <a:r>
              <a:rPr lang="en-US" sz="8000" dirty="0"/>
              <a:t>Percentage of Water Loss (unaccounted for water) </a:t>
            </a:r>
          </a:p>
          <a:p>
            <a:r>
              <a:rPr lang="en-US" sz="8000" dirty="0"/>
              <a:t> Compliance Rate of Drinking Water Quality </a:t>
            </a:r>
          </a:p>
          <a:p>
            <a:r>
              <a:rPr lang="en-GB" sz="8000" b="1" dirty="0">
                <a:solidFill>
                  <a:srgbClr val="7030A0"/>
                </a:solidFill>
              </a:rPr>
              <a:t>Percentage of the city’s water distribution network monitored by a smart water system</a:t>
            </a:r>
          </a:p>
          <a:p>
            <a:r>
              <a:rPr lang="en-US" sz="8000" b="1" dirty="0">
                <a:solidFill>
                  <a:srgbClr val="7030A0"/>
                </a:solidFill>
              </a:rPr>
              <a:t>Percentage of drinking water tracked by real-time water quality monitoring station</a:t>
            </a:r>
          </a:p>
          <a:p>
            <a:pPr marL="0" indent="0">
              <a:buNone/>
            </a:pPr>
            <a:endParaRPr lang="en-US" sz="5400" dirty="0"/>
          </a:p>
        </p:txBody>
      </p:sp>
    </p:spTree>
    <p:extLst>
      <p:ext uri="{BB962C8B-B14F-4D97-AF65-F5344CB8AC3E}">
        <p14:creationId xmlns:p14="http://schemas.microsoft.com/office/powerpoint/2010/main" val="946801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105"/>
            <a:ext cx="8229600" cy="1143000"/>
          </a:xfrm>
        </p:spPr>
        <p:txBody>
          <a:bodyPr/>
          <a:lstStyle/>
          <a:p>
            <a:r>
              <a:rPr lang="en-US" b="1" dirty="0"/>
              <a:t>Conclusion</a:t>
            </a:r>
          </a:p>
        </p:txBody>
      </p:sp>
      <p:sp>
        <p:nvSpPr>
          <p:cNvPr id="3" name="Content Placeholder 2"/>
          <p:cNvSpPr>
            <a:spLocks noGrp="1"/>
          </p:cNvSpPr>
          <p:nvPr>
            <p:ph idx="1"/>
          </p:nvPr>
        </p:nvSpPr>
        <p:spPr/>
        <p:txBody>
          <a:bodyPr/>
          <a:lstStyle/>
          <a:p>
            <a:r>
              <a:rPr lang="en-GB" sz="3600" dirty="0"/>
              <a:t>Smartness is to be treated as </a:t>
            </a:r>
            <a:r>
              <a:rPr lang="en-GB" sz="3600" u="sng" dirty="0"/>
              <a:t>a means </a:t>
            </a:r>
            <a:r>
              <a:rPr lang="en-GB" sz="3600" dirty="0"/>
              <a:t>rather than in isolation as an objective. </a:t>
            </a:r>
          </a:p>
          <a:p>
            <a:r>
              <a:rPr lang="en-GB" sz="3600" dirty="0"/>
              <a:t>The ultimate objective is sustainability and smartness acts as an </a:t>
            </a:r>
            <a:r>
              <a:rPr lang="en-GB" sz="3600" u="sng" dirty="0"/>
              <a:t>accelerator</a:t>
            </a:r>
            <a:r>
              <a:rPr lang="en-GB" sz="3600" dirty="0"/>
              <a:t> for the same.</a:t>
            </a:r>
          </a:p>
          <a:p>
            <a:r>
              <a:rPr lang="en-GB" sz="3600" dirty="0"/>
              <a:t>Roles of Citizen </a:t>
            </a:r>
            <a:endParaRPr lang="en-GB" sz="3200" dirty="0"/>
          </a:p>
          <a:p>
            <a:endParaRPr lang="en-GB"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24640553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43ACC4-AC7A-43A4-9E74-D735B5A40BB0}"/>
              </a:ext>
            </a:extLst>
          </p:cNvPr>
          <p:cNvSpPr>
            <a:spLocks noGrp="1"/>
          </p:cNvSpPr>
          <p:nvPr>
            <p:ph idx="1"/>
          </p:nvPr>
        </p:nvSpPr>
        <p:spPr>
          <a:xfrm>
            <a:off x="457200" y="2157998"/>
            <a:ext cx="8229600" cy="4389120"/>
          </a:xfrm>
        </p:spPr>
        <p:txBody>
          <a:bodyPr>
            <a:normAutofit/>
          </a:bodyPr>
          <a:lstStyle/>
          <a:p>
            <a:pPr marL="0" indent="0">
              <a:buNone/>
            </a:pPr>
            <a:r>
              <a:rPr lang="en-IN" sz="11500" dirty="0">
                <a:solidFill>
                  <a:srgbClr val="FF0000"/>
                </a:solidFill>
                <a:latin typeface="Algerian" panose="04020705040A02060702" pitchFamily="82" charset="0"/>
              </a:rPr>
              <a:t>Thank You </a:t>
            </a:r>
          </a:p>
        </p:txBody>
      </p:sp>
      <p:sp>
        <p:nvSpPr>
          <p:cNvPr id="4" name="Slide Number Placeholder 3">
            <a:extLst>
              <a:ext uri="{FF2B5EF4-FFF2-40B4-BE49-F238E27FC236}">
                <a16:creationId xmlns:a16="http://schemas.microsoft.com/office/drawing/2014/main" id="{D3C59346-0931-42A6-836C-67E9D55B4400}"/>
              </a:ext>
            </a:extLst>
          </p:cNvPr>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370866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a:buNone/>
            </a:pPr>
            <a:r>
              <a:rPr lang="en-US" sz="3600" dirty="0"/>
              <a:t>Definition may be simplified as:</a:t>
            </a:r>
          </a:p>
          <a:p>
            <a:pPr>
              <a:buNone/>
            </a:pPr>
            <a:endParaRPr lang="en-US" dirty="0"/>
          </a:p>
          <a:p>
            <a:pPr algn="just">
              <a:buNone/>
            </a:pPr>
            <a:r>
              <a:rPr lang="en-US" sz="3200" i="1" dirty="0"/>
              <a:t>A city that provides basic infrastructures to enhance the quality &amp; performance of life  and uses digital technologies with the principle of sustainable development &amp; efficient use of resources and by effectively and actively involving its citizen.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lnSpcReduction="10000"/>
          </a:bodyPr>
          <a:lstStyle/>
          <a:p>
            <a:pPr>
              <a:buNone/>
            </a:pPr>
            <a:r>
              <a:rPr lang="en-US" sz="3600" dirty="0"/>
              <a:t>Role of Standards in Smart City</a:t>
            </a:r>
          </a:p>
          <a:p>
            <a:endParaRPr lang="en-US" dirty="0"/>
          </a:p>
          <a:p>
            <a:pPr algn="just">
              <a:buNone/>
            </a:pPr>
            <a:r>
              <a:rPr lang="en-US" dirty="0"/>
              <a:t>   T</a:t>
            </a:r>
            <a:r>
              <a:rPr lang="en-US" sz="3200" dirty="0"/>
              <a:t>o support the widespread adoption of </a:t>
            </a:r>
            <a:r>
              <a:rPr lang="en-US" sz="3200" b="1" dirty="0"/>
              <a:t>common</a:t>
            </a:r>
            <a:r>
              <a:rPr lang="en-US" sz="3200" dirty="0"/>
              <a:t> approaches to the implementation of smart city products and services. </a:t>
            </a:r>
          </a:p>
          <a:p>
            <a:pPr algn="just">
              <a:buNone/>
            </a:pPr>
            <a:r>
              <a:rPr lang="en-IN" sz="3200" dirty="0"/>
              <a:t>  The standards for smart cities would enable any city or civic authority  to make efforts to improve its services in an objective and transparent manner at par with good international practices</a:t>
            </a:r>
            <a:endParaRPr lang="en-US" sz="3200" dirty="0"/>
          </a:p>
          <a:p>
            <a:pPr>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pPr>
            <a:r>
              <a:rPr lang="en-IN" b="1" dirty="0">
                <a:latin typeface="Arial Narrow" pitchFamily="34" charset="0"/>
              </a:rPr>
              <a:t>CED 59 SMART CITIES SECTIONAL COMMITTEE</a:t>
            </a:r>
            <a:endParaRPr lang="en-US" dirty="0">
              <a:latin typeface="Arial Narrow" pitchFamily="34" charset="0"/>
            </a:endParaRPr>
          </a:p>
          <a:p>
            <a:pPr>
              <a:buNone/>
            </a:pPr>
            <a:endParaRPr lang="en-IN" b="1" dirty="0">
              <a:latin typeface="Arial Narrow" pitchFamily="34" charset="0"/>
            </a:endParaRPr>
          </a:p>
          <a:p>
            <a:pPr>
              <a:buNone/>
            </a:pPr>
            <a:r>
              <a:rPr lang="en-IN" b="1" dirty="0">
                <a:latin typeface="Arial Narrow" pitchFamily="34" charset="0"/>
              </a:rPr>
              <a:t>SCOPE –</a:t>
            </a:r>
            <a:r>
              <a:rPr lang="en-IN" dirty="0">
                <a:latin typeface="Arial Narrow" pitchFamily="34" charset="0"/>
              </a:rPr>
              <a:t> STANDARDIZATION IN THE FIELD OF SMART CITIES TERMINOLOGY, COMPONENTS, PLANNING, DESIGN, INTEGRATION, IMPLEMENTATION, OPERATION, MAINTENANCE  AND  ASSESSMENT </a:t>
            </a:r>
            <a:endParaRPr lang="en-US" dirty="0">
              <a:latin typeface="Arial Narrow" pitchFamily="34" charset="0"/>
            </a:endParaRPr>
          </a:p>
          <a:p>
            <a:pPr>
              <a:buNone/>
            </a:pPr>
            <a:r>
              <a:rPr lang="en-IN" dirty="0">
                <a:latin typeface="Arial Narrow" pitchFamily="34" charset="0"/>
              </a:rPr>
              <a:t>	    </a:t>
            </a:r>
            <a:endParaRPr lang="en-US" dirty="0">
              <a:latin typeface="Arial Narrow" pitchFamily="34" charset="0"/>
            </a:endParaRPr>
          </a:p>
          <a:p>
            <a:pPr>
              <a:buNone/>
            </a:pPr>
            <a:r>
              <a:rPr lang="en-IN" dirty="0">
                <a:latin typeface="Arial Narrow" pitchFamily="34" charset="0"/>
              </a:rPr>
              <a:t>	LIAISON:  </a:t>
            </a:r>
          </a:p>
          <a:p>
            <a:pPr>
              <a:buNone/>
            </a:pPr>
            <a:r>
              <a:rPr lang="en-IN" dirty="0">
                <a:latin typeface="Arial Narrow" pitchFamily="34" charset="0"/>
              </a:rPr>
              <a:t>	</a:t>
            </a:r>
            <a:r>
              <a:rPr lang="en-IN" sz="2400" dirty="0">
                <a:latin typeface="Arial Narrow" pitchFamily="34" charset="0"/>
              </a:rPr>
              <a:t>ISO/TC 268 (P) SUSTAINABLE  DEVELOPMENT  IN COMMUNITIES </a:t>
            </a:r>
            <a:endParaRPr lang="en-US" sz="2400" dirty="0">
              <a:latin typeface="Arial Narrow" pitchFamily="34" charset="0"/>
            </a:endParaRPr>
          </a:p>
          <a:p>
            <a:pPr>
              <a:buNone/>
            </a:pPr>
            <a:r>
              <a:rPr lang="en-IN" sz="2400" dirty="0">
                <a:latin typeface="Arial Narrow" pitchFamily="34" charset="0"/>
              </a:rPr>
              <a:t>    ISO/TC 268/SC 1 (P) SMART COMMUNITY INFRASTRUCTURE </a:t>
            </a:r>
            <a:endParaRPr lang="en-US" sz="2400" dirty="0">
              <a:latin typeface="Arial Narrow"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520AC-BC40-4F88-9460-38EAE8C7D23D}"/>
              </a:ext>
            </a:extLst>
          </p:cNvPr>
          <p:cNvSpPr>
            <a:spLocks noGrp="1"/>
          </p:cNvSpPr>
          <p:nvPr>
            <p:ph type="title"/>
          </p:nvPr>
        </p:nvSpPr>
        <p:spPr>
          <a:xfrm>
            <a:off x="457200" y="533400"/>
            <a:ext cx="8229600" cy="1143000"/>
          </a:xfrm>
        </p:spPr>
        <p:txBody>
          <a:bodyPr>
            <a:normAutofit fontScale="90000"/>
          </a:bodyPr>
          <a:lstStyle/>
          <a:p>
            <a:r>
              <a:rPr lang="en-IN" dirty="0"/>
              <a:t>Development of Indian Standards</a:t>
            </a:r>
          </a:p>
        </p:txBody>
      </p:sp>
      <p:sp>
        <p:nvSpPr>
          <p:cNvPr id="3" name="Content Placeholder 2">
            <a:extLst>
              <a:ext uri="{FF2B5EF4-FFF2-40B4-BE49-F238E27FC236}">
                <a16:creationId xmlns:a16="http://schemas.microsoft.com/office/drawing/2014/main" id="{1EB1F45E-441A-4A7B-BC1C-EB01BE83564E}"/>
              </a:ext>
            </a:extLst>
          </p:cNvPr>
          <p:cNvSpPr>
            <a:spLocks noGrp="1"/>
          </p:cNvSpPr>
          <p:nvPr>
            <p:ph idx="1"/>
          </p:nvPr>
        </p:nvSpPr>
        <p:spPr/>
        <p:txBody>
          <a:bodyPr>
            <a:normAutofit lnSpcReduction="10000"/>
          </a:bodyPr>
          <a:lstStyle/>
          <a:p>
            <a:pPr lvl="0"/>
            <a:r>
              <a:rPr lang="en-IN" dirty="0"/>
              <a:t>Sustainable Development of Habitats – Indicators</a:t>
            </a:r>
          </a:p>
          <a:p>
            <a:pPr lvl="0"/>
            <a:r>
              <a:rPr lang="en-IN" dirty="0"/>
              <a:t>Sustainable development of habitats ‒ Vocabulary</a:t>
            </a:r>
          </a:p>
          <a:p>
            <a:pPr lvl="0"/>
            <a:r>
              <a:rPr lang="en-IN" dirty="0"/>
              <a:t>Sustainable development of habitats ‒ Indicators for resilient cities</a:t>
            </a:r>
          </a:p>
          <a:p>
            <a:pPr lvl="0"/>
            <a:r>
              <a:rPr lang="en-IN" dirty="0"/>
              <a:t>Sustainable development of habitats – Transportation for Smart Cities</a:t>
            </a:r>
          </a:p>
          <a:p>
            <a:pPr lvl="0"/>
            <a:r>
              <a:rPr lang="en-IN" dirty="0"/>
              <a:t>Sustainable development of habitats – Indicators for Smart Cities</a:t>
            </a:r>
          </a:p>
          <a:p>
            <a:r>
              <a:rPr lang="en-IN" dirty="0"/>
              <a:t>Sustainable development of habitats – Infrastructure for Smart Cities </a:t>
            </a:r>
          </a:p>
        </p:txBody>
      </p:sp>
      <p:sp>
        <p:nvSpPr>
          <p:cNvPr id="4" name="Slide Number Placeholder 3">
            <a:extLst>
              <a:ext uri="{FF2B5EF4-FFF2-40B4-BE49-F238E27FC236}">
                <a16:creationId xmlns:a16="http://schemas.microsoft.com/office/drawing/2014/main" id="{888DB70A-99CD-45DF-BEA1-A7D829CF6370}"/>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5512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304800"/>
            <a:ext cx="2667000" cy="515112"/>
          </a:xfrm>
        </p:spPr>
        <p:txBody>
          <a:bodyPr>
            <a:noAutofit/>
          </a:bodyPr>
          <a:lstStyle/>
          <a:p>
            <a:r>
              <a:rPr lang="en-US" sz="3200" b="1" dirty="0"/>
              <a:t>ISO Standards</a:t>
            </a:r>
          </a:p>
        </p:txBody>
      </p:sp>
      <p:sp>
        <p:nvSpPr>
          <p:cNvPr id="3" name="Content Placeholder 2"/>
          <p:cNvSpPr>
            <a:spLocks noGrp="1"/>
          </p:cNvSpPr>
          <p:nvPr>
            <p:ph idx="1"/>
          </p:nvPr>
        </p:nvSpPr>
        <p:spPr>
          <a:xfrm>
            <a:off x="152400" y="819912"/>
            <a:ext cx="8686800" cy="5536438"/>
          </a:xfrm>
        </p:spPr>
        <p:txBody>
          <a:bodyPr>
            <a:normAutofit fontScale="25000" lnSpcReduction="20000"/>
          </a:bodyPr>
          <a:lstStyle/>
          <a:p>
            <a:pPr marL="0" indent="0">
              <a:buNone/>
            </a:pPr>
            <a:r>
              <a:rPr lang="en-US" sz="8800" b="1" u="sng" dirty="0">
                <a:latin typeface="Arial" panose="020B0604020202020204" pitchFamily="34" charset="0"/>
                <a:cs typeface="Arial" panose="020B0604020202020204" pitchFamily="34" charset="0"/>
              </a:rPr>
              <a:t>ISO/TC 268 </a:t>
            </a:r>
            <a:r>
              <a:rPr lang="en-US" sz="8800" b="1" u="sng" dirty="0" err="1">
                <a:latin typeface="Arial" panose="020B0604020202020204" pitchFamily="34" charset="0"/>
                <a:cs typeface="Arial" panose="020B0604020202020204" pitchFamily="34" charset="0"/>
              </a:rPr>
              <a:t>Sustaiable</a:t>
            </a:r>
            <a:r>
              <a:rPr lang="en-US" sz="8800" b="1" u="sng" dirty="0">
                <a:latin typeface="Arial" panose="020B0604020202020204" pitchFamily="34" charset="0"/>
                <a:cs typeface="Arial" panose="020B0604020202020204" pitchFamily="34" charset="0"/>
              </a:rPr>
              <a:t> cities and communities</a:t>
            </a:r>
          </a:p>
          <a:p>
            <a:pPr marL="0" indent="0">
              <a:buNone/>
            </a:pPr>
            <a:r>
              <a:rPr lang="en-US" sz="8800" dirty="0">
                <a:latin typeface="Arial" panose="020B0604020202020204" pitchFamily="34" charset="0"/>
                <a:cs typeface="Arial" panose="020B0604020202020204" pitchFamily="34" charset="0"/>
              </a:rPr>
              <a:t>ISO 37100:2016 Sustainable cities and communities -- Vocabulary</a:t>
            </a:r>
          </a:p>
          <a:p>
            <a:pPr marL="0" indent="0">
              <a:buNone/>
            </a:pPr>
            <a:r>
              <a:rPr lang="en-US" sz="8800" dirty="0">
                <a:latin typeface="Arial" panose="020B0604020202020204" pitchFamily="34" charset="0"/>
                <a:cs typeface="Arial" panose="020B0604020202020204" pitchFamily="34" charset="0"/>
              </a:rPr>
              <a:t>ISO 37101:2016 Sustainable development in communities -- Management system for sustainable development -- Requirements with guidance for use</a:t>
            </a:r>
          </a:p>
          <a:p>
            <a:pPr marL="0" indent="0">
              <a:buNone/>
            </a:pPr>
            <a:r>
              <a:rPr lang="en-US" sz="8800" dirty="0">
                <a:latin typeface="Arial" panose="020B0604020202020204" pitchFamily="34" charset="0"/>
                <a:cs typeface="Arial" panose="020B0604020202020204" pitchFamily="34" charset="0"/>
              </a:rPr>
              <a:t>ISO 37104:2019 Sustainable cities and communities -- Transforming our cities -- Guidance for practical local implementation of ISO 37101</a:t>
            </a:r>
          </a:p>
          <a:p>
            <a:pPr marL="0" indent="0">
              <a:buNone/>
            </a:pPr>
            <a:r>
              <a:rPr lang="en-US" sz="8800" dirty="0">
                <a:latin typeface="Arial" panose="020B0604020202020204" pitchFamily="34" charset="0"/>
                <a:cs typeface="Arial" panose="020B0604020202020204" pitchFamily="34" charset="0"/>
              </a:rPr>
              <a:t>ISO 37106:2018 Sustainable cities and communities -- Guidance on establishing smart city operating models for sustainable communities</a:t>
            </a:r>
          </a:p>
          <a:p>
            <a:pPr marL="0" indent="0">
              <a:buNone/>
            </a:pPr>
            <a:r>
              <a:rPr lang="en-US" sz="8800" dirty="0">
                <a:latin typeface="Arial" panose="020B0604020202020204" pitchFamily="34" charset="0"/>
                <a:cs typeface="Arial" panose="020B0604020202020204" pitchFamily="34" charset="0"/>
              </a:rPr>
              <a:t>ISO 37120:2018 Sustainable cities and communities -- Indicators for city services and quality of life</a:t>
            </a:r>
          </a:p>
          <a:p>
            <a:pPr marL="0" indent="0">
              <a:buNone/>
            </a:pPr>
            <a:r>
              <a:rPr lang="en-US" sz="8800" dirty="0">
                <a:latin typeface="Arial" panose="020B0604020202020204" pitchFamily="34" charset="0"/>
                <a:cs typeface="Arial" panose="020B0604020202020204" pitchFamily="34" charset="0"/>
              </a:rPr>
              <a:t>ISO/TR 37121:2017 Sustainable development in communities -- Inventory of existing guidelines and approaches on sustainable development and resilience in cities</a:t>
            </a:r>
          </a:p>
          <a:p>
            <a:pPr marL="0" indent="0">
              <a:buNone/>
            </a:pPr>
            <a:r>
              <a:rPr lang="en-US" sz="8800" dirty="0">
                <a:latin typeface="Arial" panose="020B0604020202020204" pitchFamily="34" charset="0"/>
                <a:cs typeface="Arial" panose="020B0604020202020204" pitchFamily="34" charset="0"/>
              </a:rPr>
              <a:t>ISO 37122:2019 Sustainable cities and communities -- Indicators for smart cities</a:t>
            </a:r>
          </a:p>
          <a:p>
            <a:pPr marL="0" indent="0">
              <a:buNone/>
            </a:pPr>
            <a:endParaRPr lang="en-US" sz="5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609600"/>
            <a:ext cx="2667000" cy="515112"/>
          </a:xfrm>
        </p:spPr>
        <p:txBody>
          <a:bodyPr>
            <a:noAutofit/>
          </a:bodyPr>
          <a:lstStyle/>
          <a:p>
            <a:r>
              <a:rPr lang="en-US" sz="3200" dirty="0"/>
              <a:t>ISO Standards</a:t>
            </a:r>
          </a:p>
        </p:txBody>
      </p:sp>
      <p:sp>
        <p:nvSpPr>
          <p:cNvPr id="3" name="Content Placeholder 2"/>
          <p:cNvSpPr>
            <a:spLocks noGrp="1"/>
          </p:cNvSpPr>
          <p:nvPr>
            <p:ph idx="1"/>
          </p:nvPr>
        </p:nvSpPr>
        <p:spPr>
          <a:xfrm>
            <a:off x="457200" y="1295400"/>
            <a:ext cx="8534400" cy="5029200"/>
          </a:xfrm>
        </p:spPr>
        <p:txBody>
          <a:bodyPr>
            <a:normAutofit fontScale="25000" lnSpcReduction="20000"/>
          </a:bodyPr>
          <a:lstStyle/>
          <a:p>
            <a:pPr marL="0" indent="0">
              <a:buNone/>
            </a:pPr>
            <a:r>
              <a:rPr lang="en-US" sz="8800" b="1" u="sng" dirty="0">
                <a:latin typeface="Arial" panose="020B0604020202020204" pitchFamily="34" charset="0"/>
                <a:cs typeface="Arial" panose="020B0604020202020204" pitchFamily="34" charset="0"/>
              </a:rPr>
              <a:t>ISO/TC 268/SC 1 Smart community infrastructures</a:t>
            </a:r>
            <a:endParaRPr lang="en-US" sz="8800" u="sng" dirty="0">
              <a:latin typeface="Arial" panose="020B0604020202020204" pitchFamily="34" charset="0"/>
              <a:cs typeface="Arial" panose="020B0604020202020204" pitchFamily="34" charset="0"/>
            </a:endParaRPr>
          </a:p>
          <a:p>
            <a:pPr marL="0" indent="0">
              <a:buNone/>
            </a:pPr>
            <a:r>
              <a:rPr lang="en-US" sz="8800" dirty="0">
                <a:latin typeface="Arial" panose="020B0604020202020204" pitchFamily="34" charset="0"/>
                <a:cs typeface="Arial" panose="020B0604020202020204" pitchFamily="34" charset="0"/>
              </a:rPr>
              <a:t>ISO/TR 37150:2014 Smart community infrastructures -- Review of existing activities relevant to metrics</a:t>
            </a:r>
          </a:p>
          <a:p>
            <a:pPr marL="0" indent="0">
              <a:buNone/>
            </a:pPr>
            <a:r>
              <a:rPr lang="en-US" sz="8800" dirty="0">
                <a:latin typeface="Arial" panose="020B0604020202020204" pitchFamily="34" charset="0"/>
                <a:cs typeface="Arial" panose="020B0604020202020204" pitchFamily="34" charset="0"/>
              </a:rPr>
              <a:t>ISO/TS 37151:2015 Smart community infrastructures -- Principles and requirements for performance metrics</a:t>
            </a:r>
          </a:p>
          <a:p>
            <a:pPr marL="0" indent="0">
              <a:buNone/>
            </a:pPr>
            <a:r>
              <a:rPr lang="en-US" sz="8800" dirty="0">
                <a:latin typeface="Arial" panose="020B0604020202020204" pitchFamily="34" charset="0"/>
                <a:cs typeface="Arial" panose="020B0604020202020204" pitchFamily="34" charset="0"/>
              </a:rPr>
              <a:t>ISO/TR 37152:2016 Smart community infrastructures -- Common framework for development and operation</a:t>
            </a:r>
          </a:p>
          <a:p>
            <a:pPr marL="0" indent="0">
              <a:buNone/>
            </a:pPr>
            <a:r>
              <a:rPr lang="en-US" sz="8800" dirty="0">
                <a:latin typeface="Arial" panose="020B0604020202020204" pitchFamily="34" charset="0"/>
                <a:cs typeface="Arial" panose="020B0604020202020204" pitchFamily="34" charset="0"/>
              </a:rPr>
              <a:t>ISO 37153:2017 Smart community infrastructures -- Maturity model for assessment and improvement</a:t>
            </a:r>
          </a:p>
          <a:p>
            <a:pPr marL="0" indent="0">
              <a:buNone/>
            </a:pPr>
            <a:r>
              <a:rPr lang="en-US" sz="8800" dirty="0">
                <a:latin typeface="Arial" panose="020B0604020202020204" pitchFamily="34" charset="0"/>
                <a:cs typeface="Arial" panose="020B0604020202020204" pitchFamily="34" charset="0"/>
              </a:rPr>
              <a:t>ISO 37154:2017 Smart community infrastructures -- Best practice guidelines for transportation</a:t>
            </a:r>
          </a:p>
          <a:p>
            <a:pPr marL="0" indent="0">
              <a:buNone/>
            </a:pPr>
            <a:r>
              <a:rPr lang="en-US" sz="8800" dirty="0">
                <a:latin typeface="Arial" panose="020B0604020202020204" pitchFamily="34" charset="0"/>
                <a:cs typeface="Arial" panose="020B0604020202020204" pitchFamily="34" charset="0"/>
              </a:rPr>
              <a:t>ISO 37157:2018 Smart community infrastructures -- Smart transportation for compact cities</a:t>
            </a:r>
          </a:p>
          <a:p>
            <a:pPr marL="0" indent="0">
              <a:buNone/>
            </a:pPr>
            <a:r>
              <a:rPr lang="en-US" sz="8800" dirty="0">
                <a:latin typeface="Arial" panose="020B0604020202020204" pitchFamily="34" charset="0"/>
                <a:cs typeface="Arial" panose="020B0604020202020204" pitchFamily="34" charset="0"/>
              </a:rPr>
              <a:t>ISO 37159:2019 Smart community infrastructures -- Smart transportation for rapid transit in and between large city zones and their surrounding areas</a:t>
            </a:r>
          </a:p>
          <a:p>
            <a:pPr marL="0" indent="0">
              <a:buNone/>
            </a:pPr>
            <a:endParaRPr lang="en-US" sz="5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929549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d668751f2856d45ee00d63d8cccf028e">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5bf6c6996bc6d4b3bd22f31418018b28"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A3F4CB-F0D2-4DBE-BCA2-AD8F4FDFC76E}"/>
</file>

<file path=customXml/itemProps2.xml><?xml version="1.0" encoding="utf-8"?>
<ds:datastoreItem xmlns:ds="http://schemas.openxmlformats.org/officeDocument/2006/customXml" ds:itemID="{5EF4E838-60CE-4890-B10A-5F1FD7EDCC21}"/>
</file>

<file path=customXml/itemProps3.xml><?xml version="1.0" encoding="utf-8"?>
<ds:datastoreItem xmlns:ds="http://schemas.openxmlformats.org/officeDocument/2006/customXml" ds:itemID="{3F5862A0-FFAB-4C98-810E-6A5B070BDD91}"/>
</file>

<file path=customXml/itemProps4.xml><?xml version="1.0" encoding="utf-8"?>
<ds:datastoreItem xmlns:ds="http://schemas.openxmlformats.org/officeDocument/2006/customXml" ds:itemID="{5629E5AA-913F-4E55-83EC-7416A54B3465}"/>
</file>

<file path=docProps/app.xml><?xml version="1.0" encoding="utf-8"?>
<Properties xmlns="http://schemas.openxmlformats.org/officeDocument/2006/extended-properties" xmlns:vt="http://schemas.openxmlformats.org/officeDocument/2006/docPropsVTypes">
  <Template>Concourse</Template>
  <TotalTime>2293</TotalTime>
  <Words>1982</Words>
  <Application>Microsoft Office PowerPoint</Application>
  <PresentationFormat>On-screen Show (4:3)</PresentationFormat>
  <Paragraphs>298</Paragraphs>
  <Slides>33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Algerian</vt:lpstr>
      <vt:lpstr>Arial</vt:lpstr>
      <vt:lpstr>Arial Narrow</vt:lpstr>
      <vt:lpstr>Calibri</vt:lpstr>
      <vt:lpstr>Constantia</vt:lpstr>
      <vt:lpstr>Lucida Calligraphy</vt:lpstr>
      <vt:lpstr>Mangal</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Development of Indian Standards</vt:lpstr>
      <vt:lpstr>ISO Standards</vt:lpstr>
      <vt:lpstr>ISO Standards</vt:lpstr>
      <vt:lpstr>Indicators</vt:lpstr>
      <vt:lpstr>Indicators</vt:lpstr>
      <vt:lpstr>Elements of Smart and  Sustainable Indicators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The World’s Common Language  </dc:title>
  <dc:creator>ced25</dc:creator>
  <cp:lastModifiedBy>BIS</cp:lastModifiedBy>
  <cp:revision>168</cp:revision>
  <dcterms:created xsi:type="dcterms:W3CDTF">2006-08-16T00:00:00Z</dcterms:created>
  <dcterms:modified xsi:type="dcterms:W3CDTF">2019-07-10T08:14:10Z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3b7c1ac9-dccf-4cac-9634-266accae6c6d</vt:lpwstr>
  </property>
</Properties>
</file>