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6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2" r:id="rId3"/>
    <p:sldMasterId id="2147483650" r:id="rId4"/>
    <p:sldMasterId id="2147484026" r:id="rId5"/>
  </p:sldMasterIdLst>
  <p:notesMasterIdLst>
    <p:notesMasterId r:id="rId43"/>
  </p:notesMasterIdLst>
  <p:sldIdLst>
    <p:sldId id="256" r:id="rId6"/>
    <p:sldId id="260" r:id="rId7"/>
    <p:sldId id="259" r:id="rId8"/>
    <p:sldId id="261" r:id="rId9"/>
    <p:sldId id="293" r:id="rId10"/>
    <p:sldId id="301" r:id="rId11"/>
    <p:sldId id="294" r:id="rId12"/>
    <p:sldId id="295" r:id="rId13"/>
    <p:sldId id="296" r:id="rId14"/>
    <p:sldId id="297" r:id="rId15"/>
    <p:sldId id="298" r:id="rId16"/>
    <p:sldId id="299" r:id="rId17"/>
    <p:sldId id="302" r:id="rId18"/>
    <p:sldId id="300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1" r:id="rId27"/>
    <p:sldId id="310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292" r:id="rId41"/>
    <p:sldId id="258" r:id="rId4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65F"/>
    <a:srgbClr val="669900"/>
    <a:srgbClr val="4195D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77944" autoAdjust="0"/>
  </p:normalViewPr>
  <p:slideViewPr>
    <p:cSldViewPr>
      <p:cViewPr varScale="1">
        <p:scale>
          <a:sx n="94" d="100"/>
          <a:sy n="94" d="100"/>
        </p:scale>
        <p:origin x="18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609B1-324B-4E02-B9D5-DA083F061E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92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93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27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2" b="20557"/>
          <a:stretch>
            <a:fillRect/>
          </a:stretch>
        </p:blipFill>
        <p:spPr bwMode="auto">
          <a:xfrm>
            <a:off x="-4763" y="4243388"/>
            <a:ext cx="914400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01975"/>
            <a:ext cx="7772400" cy="1165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1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39B73D0-53FA-45CC-9C2F-7104ED4081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7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7E369600-9ECB-4E2F-AB5B-10CCCB5DB72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02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55C2C100-EE3D-4A26-A3D4-924F5F9E3E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73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037B8B5-A964-4348-954E-DAF008A9DF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25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867F23D4-BC36-45B3-AFCA-B5D33716ED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99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DB2AB745-F3DA-4C72-B497-0E5BA49A99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82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2B83BFEF-0342-435C-87BF-0EDB8455A4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67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6D27DF0-2BC5-44D0-B9EE-E5B2B4D5C7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66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2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2" b="20557"/>
          <a:stretch>
            <a:fillRect/>
          </a:stretch>
        </p:blipFill>
        <p:spPr bwMode="auto">
          <a:xfrm>
            <a:off x="-4763" y="4243388"/>
            <a:ext cx="914400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01975"/>
            <a:ext cx="7772400" cy="1165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519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2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2A710CE-9C1B-4E6A-A0A3-76DC80912C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801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2A710CE-9C1B-4E6A-A0A3-76DC80912C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6336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CE98DC1-8134-467A-B29F-766FF67437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3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B21B1C2-96D2-4C74-AA7C-4675BBD6F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489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B5CE416C-FC73-40AA-8538-F296CBF590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2482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AEAB792-7FB8-42DB-B787-78A35FA9E6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4046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49053D73-DE88-441D-9C4E-F5EC8EBC8D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82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CE98DC1-8134-467A-B29F-766FF67437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32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B21B1C2-96D2-4C74-AA7C-4675BBD6F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8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B5CE416C-FC73-40AA-8538-F296CBF590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203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AEAB792-7FB8-42DB-B787-78A35FA9E6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50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49053D73-DE88-441D-9C4E-F5EC8EBC8D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16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5E30CB1-690A-45D8-B9F0-005D798EE2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7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86782726-DF83-4232-B218-2B366779B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5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mailto:sroods@ansi.org" TargetMode="External"/><Relationship Id="rId3" Type="http://schemas.openxmlformats.org/officeDocument/2006/relationships/image" Target="../media/image6.jpeg"/><Relationship Id="rId7" Type="http://schemas.openxmlformats.org/officeDocument/2006/relationships/hyperlink" Target="mailto:ksfrancis@ansi.org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ksullivan@ansi.org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tzertuche@ansi.org" TargetMode="External"/><Relationship Id="rId10" Type="http://schemas.openxmlformats.org/officeDocument/2006/relationships/hyperlink" Target="mailto:dnegron@ansi.org" TargetMode="External"/><Relationship Id="rId4" Type="http://schemas.openxmlformats.org/officeDocument/2006/relationships/hyperlink" Target="mailto:jtretler@ansi.org" TargetMode="External"/><Relationship Id="rId9" Type="http://schemas.openxmlformats.org/officeDocument/2006/relationships/hyperlink" Target="mailto:jgpark@ansi.or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lide_imagex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0C1DD701-00BD-458D-B862-03E99278345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0" name="Picture 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3733800" y="6415088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Trebuchet MS" pitchFamily="34" charset="0"/>
              </a:rPr>
              <a:t>Module III-A    </a:t>
            </a:r>
            <a:r>
              <a:rPr 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sz="1000" dirty="0" smtClean="0">
                <a:latin typeface="Trebuchet MS" pitchFamily="34" charset="0"/>
              </a:rPr>
              <a:t>   USNC</a:t>
            </a:r>
          </a:p>
          <a:p>
            <a:pPr eaLnBrk="1" hangingPunct="1">
              <a:defRPr/>
            </a:pPr>
            <a:endParaRPr lang="en-US" sz="1000" dirty="0" smtClean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0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lide_imagex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90C4306F-DC0D-4514-A295-F55F080B569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054" name="Picture 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/>
          <p:cNvSpPr>
            <a:spLocks noChangeArrowheads="1"/>
          </p:cNvSpPr>
          <p:nvPr userDrawn="1"/>
        </p:nvSpPr>
        <p:spPr bwMode="auto">
          <a:xfrm>
            <a:off x="3735388" y="6415088"/>
            <a:ext cx="199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latin typeface="Trebuchet MS" pitchFamily="34" charset="0"/>
              </a:rPr>
              <a:t>Introduction    </a:t>
            </a:r>
            <a:r>
              <a:rPr lang="en-US" alt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altLang="en-US" sz="1000" dirty="0" smtClean="0">
                <a:latin typeface="Trebuchet MS" pitchFamily="34" charset="0"/>
              </a:rPr>
              <a:t>   IEC and USNC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lide_imagex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EF1FFFEF-A57F-4C50-A2FE-CD14494728A1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078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3735388" y="6415088"/>
            <a:ext cx="199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latin typeface="Trebuchet MS" pitchFamily="34" charset="0"/>
              </a:rPr>
              <a:t>Introduction    </a:t>
            </a:r>
            <a:r>
              <a:rPr lang="en-US" alt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altLang="en-US" sz="1000" dirty="0" smtClean="0">
                <a:latin typeface="Trebuchet MS" pitchFamily="34" charset="0"/>
              </a:rPr>
              <a:t>   IEC and USNC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slide_imagex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10"/>
          <p:cNvSpPr>
            <a:spLocks noChangeShapeType="1"/>
          </p:cNvSpPr>
          <p:nvPr userDrawn="1"/>
        </p:nvSpPr>
        <p:spPr bwMode="auto">
          <a:xfrm>
            <a:off x="4495800" y="1784350"/>
            <a:ext cx="0" cy="41592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" name="Rectangle 6"/>
          <p:cNvSpPr>
            <a:spLocks noChangeArrowheads="1"/>
          </p:cNvSpPr>
          <p:nvPr userDrawn="1"/>
        </p:nvSpPr>
        <p:spPr bwMode="auto">
          <a:xfrm>
            <a:off x="304800" y="17526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Joe Tretler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Vice President, International Policy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4"/>
              </a:rPr>
              <a:t>jtretler@ansi.org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212.642.4977</a:t>
            </a:r>
            <a:b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</a:b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Tony Zertuche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Director, International Policy &amp;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General Secretary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5"/>
              </a:rPr>
              <a:t>tzertuche@ansi.org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212-642-4892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Kevin Sullivan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6"/>
              </a:rPr>
              <a:t>ksullivan@ansi.org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212.642.4963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4910139" y="1447800"/>
            <a:ext cx="40814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3550" indent="-63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Kendall Szulewski-Francis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7"/>
              </a:rPr>
              <a:t>ksfrancis@ansi.org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212-642-4965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Samuel</a:t>
            </a:r>
            <a:r>
              <a:rPr lang="en-US" altLang="en-US" sz="1500" b="1" baseline="0" dirty="0" smtClean="0">
                <a:solidFill>
                  <a:schemeClr val="bg1"/>
                </a:solidFill>
                <a:latin typeface="Trebuchet MS" pitchFamily="34" charset="0"/>
              </a:rPr>
              <a:t> Roods</a:t>
            </a: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8"/>
              </a:rPr>
              <a:t>sroods@ansi.org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212-642-4964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Jiin Park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9"/>
              </a:rPr>
              <a:t>jgpark@ansi.org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212-642-4939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Debra Negron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Meeting Coordinator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10"/>
              </a:rPr>
              <a:t>dnegron@ansi.org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212.642.4936</a:t>
            </a:r>
          </a:p>
        </p:txBody>
      </p:sp>
      <p:pic>
        <p:nvPicPr>
          <p:cNvPr id="4102" name="Picture 2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686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20"/>
          <p:cNvSpPr>
            <a:spLocks noChangeArrowheads="1"/>
          </p:cNvSpPr>
          <p:nvPr userDrawn="1"/>
        </p:nvSpPr>
        <p:spPr bwMode="auto">
          <a:xfrm>
            <a:off x="304800" y="1219200"/>
            <a:ext cx="3641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smtClean="0">
                <a:solidFill>
                  <a:srgbClr val="99CC00"/>
                </a:solidFill>
                <a:latin typeface="Trebuchet MS" pitchFamily="34" charset="0"/>
              </a:rPr>
              <a:t>USNC Staff Contact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0C1DD701-00BD-458D-B862-03E99278345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0" name="Picture 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733800" y="6415088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Trebuchet MS" pitchFamily="34" charset="0"/>
              </a:rPr>
              <a:t>Module I    </a:t>
            </a:r>
            <a:r>
              <a:rPr 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sz="1000" dirty="0" smtClean="0">
                <a:latin typeface="Trebuchet MS" pitchFamily="34" charset="0"/>
              </a:rPr>
              <a:t>   USNC</a:t>
            </a:r>
          </a:p>
          <a:p>
            <a:pPr eaLnBrk="1" hangingPunct="1">
              <a:defRPr/>
            </a:pPr>
            <a:endParaRPr lang="en-US" sz="1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7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si.org/education_trainings/overview?menuid=9" TargetMode="External"/><Relationship Id="rId2" Type="http://schemas.openxmlformats.org/officeDocument/2006/relationships/hyperlink" Target="mailto:usnc@ansi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://www.iec.ch/members_experts/refdocs/iec/isoiecdir-2%7bed7.0%7den.pdf" TargetMode="External"/><Relationship Id="rId7" Type="http://schemas.openxmlformats.org/officeDocument/2006/relationships/hyperlink" Target="https://share.ansi.org/Shared%20Documents/Standards%20Activities/International%20Standardization/IEC/USNC%20Tool%20Box/USNC-TAG-Model-Operating-Procedures.pdf" TargetMode="External"/><Relationship Id="rId2" Type="http://schemas.openxmlformats.org/officeDocument/2006/relationships/hyperlink" Target="http://www.iec.ch/members_experts/refdocs/iec/isoiecdir1%7bed13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%20RULES%20of%20PROCEDURE_1.doc" TargetMode="External"/><Relationship Id="rId5" Type="http://schemas.openxmlformats.org/officeDocument/2006/relationships/hyperlink" Target="http://www.iec.ch/members_experts/refdocs/iec/stat_2001-2018e.pdf" TargetMode="External"/><Relationship Id="rId4" Type="http://schemas.openxmlformats.org/officeDocument/2006/relationships/hyperlink" Target="http://www.iec.ch/members_experts/refdocs/iec/isoiecdir-1-consolidatedIECsup%7bed13.0%7de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14800"/>
            <a:ext cx="9144000" cy="11652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3400" dirty="0" smtClean="0">
                <a:solidFill>
                  <a:srgbClr val="99CC00"/>
                </a:solidFill>
              </a:rPr>
              <a:t>Module III-A:</a:t>
            </a: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r>
              <a:rPr lang="en-US" altLang="en-US" b="0" dirty="0" smtClean="0"/>
              <a:t>IEC Personnel Roles and Responsibilities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endParaRPr lang="en-US" altLang="en-US" sz="1800" dirty="0" smtClean="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519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 Important &lt;strong&gt;Skills&lt;/strong&gt; for a Paralegal to Ha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1732"/>
            <a:ext cx="4229100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800" dirty="0"/>
              <a:t>Good knowledge of the </a:t>
            </a:r>
            <a:r>
              <a:rPr lang="en-US" sz="1800" i="1" dirty="0"/>
              <a:t>ISO/IEC Directives</a:t>
            </a:r>
            <a:r>
              <a:rPr lang="en-US" sz="1800" dirty="0"/>
              <a:t> and the </a:t>
            </a:r>
            <a:r>
              <a:rPr lang="en-US" sz="1800" i="1" dirty="0" smtClean="0"/>
              <a:t>IEC Supplement</a:t>
            </a:r>
          </a:p>
          <a:p>
            <a:r>
              <a:rPr lang="en-US" sz="1800" dirty="0" smtClean="0"/>
              <a:t>Able to act with neutrality in </a:t>
            </a:r>
            <a:br>
              <a:rPr lang="en-US" sz="1800" dirty="0" smtClean="0"/>
            </a:br>
            <a:r>
              <a:rPr lang="en-US" sz="1800" dirty="0" smtClean="0"/>
              <a:t>an international capacity</a:t>
            </a:r>
          </a:p>
          <a:p>
            <a:r>
              <a:rPr lang="en-US" sz="1800" dirty="0" smtClean="0"/>
              <a:t>Good </a:t>
            </a:r>
            <a:r>
              <a:rPr lang="en-US" sz="1800" dirty="0"/>
              <a:t>organizational and administrative skills</a:t>
            </a:r>
          </a:p>
          <a:p>
            <a:pPr lvl="1"/>
            <a:r>
              <a:rPr lang="en-US" sz="1600" dirty="0"/>
              <a:t>Able to execute all committee actions as instructed (i.e., resolutions, ballots, etc.)</a:t>
            </a:r>
          </a:p>
          <a:p>
            <a:pPr lvl="1"/>
            <a:r>
              <a:rPr lang="en-US" sz="1600" dirty="0"/>
              <a:t>Able to follow-up on outstanding issues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Good </a:t>
            </a:r>
            <a:r>
              <a:rPr lang="en-US" sz="1800" dirty="0"/>
              <a:t>interpersonal </a:t>
            </a:r>
            <a:r>
              <a:rPr lang="en-US" sz="1800" dirty="0" smtClean="0"/>
              <a:t>skills</a:t>
            </a:r>
            <a:endParaRPr lang="en-US" sz="1800" dirty="0"/>
          </a:p>
          <a:p>
            <a:pPr lvl="1"/>
            <a:r>
              <a:rPr lang="en-US" sz="1400" dirty="0"/>
              <a:t>Able to interface effectively with officers and staff from </a:t>
            </a:r>
            <a:br>
              <a:rPr lang="en-US" sz="1400" dirty="0"/>
            </a:br>
            <a:r>
              <a:rPr lang="en-US" sz="1400" dirty="0"/>
              <a:t>IEC and parent- and sub-committees as well as external groups</a:t>
            </a:r>
          </a:p>
          <a:p>
            <a:pPr lvl="1"/>
            <a:r>
              <a:rPr lang="en-US" sz="1400" dirty="0"/>
              <a:t>Able to maintain effective relationships with the officers and members of the committee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532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 neuroscienze e lo sviluppo della leadership e d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" y="2133600"/>
            <a:ext cx="3452673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Secretariat Appointment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525963"/>
          </a:xfrm>
        </p:spPr>
        <p:txBody>
          <a:bodyPr/>
          <a:lstStyle/>
          <a:p>
            <a:r>
              <a:rPr lang="en-US" dirty="0"/>
              <a:t>TC Secretariat</a:t>
            </a:r>
          </a:p>
          <a:p>
            <a:pPr lvl="1"/>
            <a:r>
              <a:rPr lang="en-US" dirty="0"/>
              <a:t>Allocated to a national committee by the Standards Management </a:t>
            </a:r>
            <a:r>
              <a:rPr lang="en-US" dirty="0" smtClean="0"/>
              <a:t>Board (SMB)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SC Secretariat</a:t>
            </a:r>
          </a:p>
          <a:p>
            <a:pPr lvl="1"/>
            <a:r>
              <a:rPr lang="en-US" dirty="0"/>
              <a:t>Allocated to a national committee by the parent technical committee</a:t>
            </a:r>
          </a:p>
          <a:p>
            <a:pPr lvl="2"/>
            <a:r>
              <a:rPr lang="en-US" dirty="0"/>
              <a:t>If two or more apply, the Standards Management Board (SMB) shall </a:t>
            </a:r>
            <a:r>
              <a:rPr lang="en-US" dirty="0" smtClean="0"/>
              <a:t>decide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689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Relinquishment</a:t>
            </a:r>
          </a:p>
          <a:p>
            <a:pPr lvl="1"/>
            <a:r>
              <a:rPr lang="en-US" dirty="0"/>
              <a:t>Minimum of twelve months notice to the General Secretary</a:t>
            </a:r>
          </a:p>
          <a:p>
            <a:pPr lvl="1"/>
            <a:r>
              <a:rPr lang="en-US" dirty="0"/>
              <a:t>SMB decides on transfer to another national body</a:t>
            </a:r>
          </a:p>
          <a:p>
            <a:r>
              <a:rPr lang="en-US" dirty="0"/>
              <a:t>Failure to fulfill responsibilities</a:t>
            </a:r>
          </a:p>
          <a:p>
            <a:pPr lvl="1"/>
            <a:r>
              <a:rPr lang="en-US" dirty="0"/>
              <a:t>General Secretary or a national committee may have the SMB review situations where secretariats persistently fail to fulfill responsibilities</a:t>
            </a:r>
          </a:p>
          <a:p>
            <a:pPr lvl="1"/>
            <a:r>
              <a:rPr lang="en-US" dirty="0"/>
              <a:t>SMB will determine need to transfer responsibility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8540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000" b="1" i="1" dirty="0" smtClean="0"/>
              <a:t>Chairperson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94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sz="2000" dirty="0"/>
              <a:t>The primary role of a chairperson is to assist committee in reaching an agreement which is </a:t>
            </a:r>
            <a:br>
              <a:rPr lang="en-US" sz="2000" dirty="0"/>
            </a:br>
            <a:r>
              <a:rPr lang="en-US" sz="2000" dirty="0"/>
              <a:t>valid internationally </a:t>
            </a:r>
            <a:endParaRPr lang="en-US" sz="2000" dirty="0" smtClean="0"/>
          </a:p>
          <a:p>
            <a:pPr lvl="1"/>
            <a:r>
              <a:rPr lang="en-US" sz="1800" dirty="0" smtClean="0"/>
              <a:t>It is necessary for the chairperson to remain neutral with respect to conflicting national views</a:t>
            </a:r>
          </a:p>
          <a:p>
            <a:pPr lvl="1"/>
            <a:r>
              <a:rPr lang="en-US" sz="1800" dirty="0" smtClean="0"/>
              <a:t>Important </a:t>
            </a:r>
            <a:r>
              <a:rPr lang="en-US" sz="1800" dirty="0"/>
              <a:t>difference between function as committee chairperson and possible earlier participation as a national delegate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5" name="Picture 4" descr="ΑΡΧΙΚΗ | Γενικό Λύκειο Νέων Μουδανιώ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8" y="2057400"/>
            <a:ext cx="3101181" cy="31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Chairperson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 numCol="2"/>
          <a:lstStyle/>
          <a:p>
            <a:r>
              <a:rPr lang="en-US" sz="1800" dirty="0"/>
              <a:t>Lead the committee and </a:t>
            </a:r>
            <a:br>
              <a:rPr lang="en-US" sz="1800" dirty="0"/>
            </a:br>
            <a:r>
              <a:rPr lang="en-US" sz="1800" dirty="0"/>
              <a:t>its work in a purely international capacity following the procedures in the ISO/IEC </a:t>
            </a:r>
            <a:r>
              <a:rPr lang="en-US" sz="1800" dirty="0" smtClean="0"/>
              <a:t>Directives</a:t>
            </a:r>
            <a:endParaRPr lang="en-US" sz="1800" dirty="0"/>
          </a:p>
          <a:p>
            <a:r>
              <a:rPr lang="en-US" sz="1800" dirty="0"/>
              <a:t>Manage the committee’s Program of Work to meet the needs of the user </a:t>
            </a:r>
            <a:r>
              <a:rPr lang="en-US" sz="1800" dirty="0" smtClean="0"/>
              <a:t>community</a:t>
            </a:r>
            <a:endParaRPr lang="en-US" sz="1800" dirty="0"/>
          </a:p>
          <a:p>
            <a:r>
              <a:rPr lang="en-US" sz="1800" dirty="0"/>
              <a:t>Provide guidance to the secretary of the </a:t>
            </a:r>
            <a:r>
              <a:rPr lang="en-US" sz="1800" dirty="0" smtClean="0"/>
              <a:t>TC/SC</a:t>
            </a:r>
            <a:endParaRPr lang="en-US" sz="1800" dirty="0"/>
          </a:p>
          <a:p>
            <a:r>
              <a:rPr lang="en-US" sz="1800" dirty="0"/>
              <a:t>Conduct meetings of the committee</a:t>
            </a:r>
          </a:p>
          <a:p>
            <a:r>
              <a:rPr lang="en-US" sz="1800" dirty="0" smtClean="0"/>
              <a:t>Work </a:t>
            </a:r>
            <a:r>
              <a:rPr lang="en-US" sz="1800" dirty="0"/>
              <a:t>with the secretary to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ensure </a:t>
            </a:r>
            <a:r>
              <a:rPr lang="en-US" sz="1800" dirty="0"/>
              <a:t>adequate management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projects</a:t>
            </a:r>
          </a:p>
          <a:p>
            <a:pPr lvl="1"/>
            <a:r>
              <a:rPr lang="en-US" sz="1600" dirty="0"/>
              <a:t>Ensure progression of entire work </a:t>
            </a:r>
            <a:r>
              <a:rPr lang="en-US" sz="1600" dirty="0" smtClean="0"/>
              <a:t>program</a:t>
            </a:r>
            <a:endParaRPr lang="en-US" sz="1600" dirty="0"/>
          </a:p>
          <a:p>
            <a:r>
              <a:rPr lang="en-US" sz="1800" dirty="0"/>
              <a:t>Represent committee to other </a:t>
            </a:r>
            <a:r>
              <a:rPr lang="en-US" sz="1800" dirty="0" smtClean="0"/>
              <a:t>bodies</a:t>
            </a:r>
            <a:endParaRPr lang="en-US" sz="1800" dirty="0"/>
          </a:p>
          <a:p>
            <a:r>
              <a:rPr lang="en-US" sz="1800" dirty="0"/>
              <a:t>Ensure liaison is effectively maintained with relevant internal and external organizations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638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oting | voting | League of Women Voters of Californ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" y="2383631"/>
            <a:ext cx="2653296" cy="147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Chairperson Appointment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r>
              <a:rPr lang="en-US" sz="2000" dirty="0"/>
              <a:t>Proposed by National Committee</a:t>
            </a:r>
          </a:p>
          <a:p>
            <a:pPr lvl="1"/>
            <a:r>
              <a:rPr lang="en-US" sz="1800" dirty="0"/>
              <a:t>If . </a:t>
            </a:r>
            <a:r>
              <a:rPr lang="en-US" sz="1800" dirty="0" smtClean="0"/>
              <a:t>. .</a:t>
            </a:r>
            <a:endParaRPr lang="en-US" sz="1800" dirty="0"/>
          </a:p>
          <a:p>
            <a:pPr lvl="2"/>
            <a:r>
              <a:rPr lang="en-US" sz="1600" dirty="0"/>
              <a:t>There is national committee interest in the work</a:t>
            </a:r>
          </a:p>
          <a:p>
            <a:pPr lvl="2"/>
            <a:r>
              <a:rPr lang="en-US" sz="1600" dirty="0"/>
              <a:t>The national committee will actively participate</a:t>
            </a:r>
          </a:p>
          <a:p>
            <a:pPr lvl="2"/>
            <a:r>
              <a:rPr lang="en-US" sz="1600" dirty="0"/>
              <a:t>The national committee can confirm that management support will be </a:t>
            </a:r>
            <a:r>
              <a:rPr lang="en-US" sz="1600" dirty="0" smtClean="0"/>
              <a:t>provided</a:t>
            </a:r>
            <a:endParaRPr lang="en-US" sz="1600" dirty="0"/>
          </a:p>
          <a:p>
            <a:r>
              <a:rPr lang="en-US" sz="2000" dirty="0"/>
              <a:t>Nominated by Secretariat and endorsed by committee</a:t>
            </a:r>
          </a:p>
          <a:p>
            <a:pPr lvl="1"/>
            <a:r>
              <a:rPr lang="en-US" sz="1800" dirty="0"/>
              <a:t>Approved </a:t>
            </a:r>
            <a:r>
              <a:rPr lang="en-US" sz="1800" dirty="0" smtClean="0"/>
              <a:t>by </a:t>
            </a:r>
          </a:p>
          <a:p>
            <a:pPr lvl="2"/>
            <a:r>
              <a:rPr lang="en-US" sz="1600" dirty="0" smtClean="0"/>
              <a:t>the IEC SMB (for TC Chairpersons)</a:t>
            </a:r>
          </a:p>
          <a:p>
            <a:pPr lvl="2"/>
            <a:r>
              <a:rPr lang="en-US" sz="1600" dirty="0" smtClean="0"/>
              <a:t>the </a:t>
            </a:r>
            <a:r>
              <a:rPr lang="en-US" sz="1600" dirty="0"/>
              <a:t>parent TC (for SC Chairpersons)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004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4 Not F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2443956"/>
            <a:ext cx="3784600" cy="283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Chairperson Term of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/>
              <a:t>Appointed for a maximum term of six years, or for a shorter period, as may be </a:t>
            </a:r>
            <a:r>
              <a:rPr lang="en-US" dirty="0" smtClean="0"/>
              <a:t>appropriate</a:t>
            </a:r>
            <a:endParaRPr lang="en-US" dirty="0"/>
          </a:p>
          <a:p>
            <a:r>
              <a:rPr lang="en-US" dirty="0"/>
              <a:t>May be re-appointed for additional terms of not more than three years each</a:t>
            </a:r>
          </a:p>
          <a:p>
            <a:pPr lvl="1"/>
            <a:r>
              <a:rPr lang="en-US" dirty="0"/>
              <a:t>Successive extensions must be submitted for approval by the Standards Management 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468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000" b="1" i="1" dirty="0" smtClean="0"/>
              <a:t>Convenor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63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/>
              <a:t>Convenors function as chairpersons of working groups</a:t>
            </a:r>
          </a:p>
          <a:p>
            <a:pPr lvl="1"/>
            <a:r>
              <a:rPr lang="en-US" dirty="0"/>
              <a:t>Working groups are a collection of individually appointed experts brought together to deal with a specific task</a:t>
            </a:r>
          </a:p>
          <a:p>
            <a:r>
              <a:rPr lang="en-US" dirty="0" smtClean="0"/>
              <a:t>Convenors </a:t>
            </a:r>
            <a:r>
              <a:rPr lang="en-US" dirty="0"/>
              <a:t>may also function as project leaders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5" name="Picture 4" descr="Blog enseignant des maths » « Evaluer par compétenc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3646"/>
            <a:ext cx="3645694" cy="36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2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III-A: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/>
              <a:t>This module provides an overview of committee personnel working within the International Electrotechnical Commission (IEC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Appointment</a:t>
            </a:r>
          </a:p>
          <a:p>
            <a:pPr lvl="1"/>
            <a:r>
              <a:rPr lang="en-US" dirty="0" smtClean="0"/>
              <a:t>Qualifications 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28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Convenor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000" dirty="0"/>
              <a:t>Organize and chair WG </a:t>
            </a:r>
            <a:r>
              <a:rPr lang="en-US" sz="2000" dirty="0" smtClean="0"/>
              <a:t>meetings</a:t>
            </a:r>
            <a:endParaRPr lang="en-US" sz="2000" dirty="0"/>
          </a:p>
          <a:p>
            <a:r>
              <a:rPr lang="en-US" sz="2000" dirty="0"/>
              <a:t>Manage the development of the project or projects assigned to the </a:t>
            </a:r>
            <a:r>
              <a:rPr lang="en-US" sz="2000" dirty="0" smtClean="0"/>
              <a:t>WG</a:t>
            </a:r>
            <a:endParaRPr lang="en-US" sz="2000" dirty="0"/>
          </a:p>
          <a:p>
            <a:r>
              <a:rPr lang="en-US" sz="2000" dirty="0"/>
              <a:t>Report to the TC/SC Secretary and Chairperson on </a:t>
            </a:r>
            <a:r>
              <a:rPr lang="en-US" sz="2000" dirty="0" smtClean="0"/>
              <a:t>progress/delays</a:t>
            </a:r>
            <a:endParaRPr lang="en-US" sz="2000" dirty="0"/>
          </a:p>
          <a:p>
            <a:r>
              <a:rPr lang="en-US" sz="2000" dirty="0"/>
              <a:t>Report on any significant problems affecting the project</a:t>
            </a:r>
          </a:p>
          <a:p>
            <a:endParaRPr lang="en-US" sz="2000" dirty="0" smtClean="0"/>
          </a:p>
          <a:p>
            <a:r>
              <a:rPr lang="en-US" sz="2000" dirty="0" smtClean="0"/>
              <a:t>Answer </a:t>
            </a:r>
            <a:r>
              <a:rPr lang="en-US" sz="2000" dirty="0"/>
              <a:t>inquiries 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assigned </a:t>
            </a:r>
            <a:r>
              <a:rPr lang="en-US" sz="2000" dirty="0"/>
              <a:t>work program as </a:t>
            </a:r>
            <a:r>
              <a:rPr lang="en-US" sz="2000" dirty="0" smtClean="0"/>
              <a:t>necessary</a:t>
            </a:r>
            <a:endParaRPr lang="en-US" sz="2000" dirty="0"/>
          </a:p>
          <a:p>
            <a:r>
              <a:rPr lang="en-US" sz="2000" dirty="0"/>
              <a:t>Ensure liaison is effectively maintained with relevant internal and external </a:t>
            </a:r>
            <a:r>
              <a:rPr lang="en-US" sz="2000" dirty="0" smtClean="0"/>
              <a:t>organizations</a:t>
            </a:r>
            <a:endParaRPr lang="en-US" sz="2000" dirty="0"/>
          </a:p>
          <a:p>
            <a:r>
              <a:rPr lang="en-US" sz="2000" dirty="0"/>
              <a:t>In the absence of a WG Secretary, may be responsible for distribution of relevant committee documentation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922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Convenor Appointment Process </a:t>
            </a:r>
            <a:br>
              <a:rPr lang="en-US" dirty="0" smtClean="0"/>
            </a:br>
            <a:r>
              <a:rPr lang="en-US" dirty="0" smtClean="0"/>
              <a:t>and Term of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dirty="0"/>
              <a:t>Appointment Process</a:t>
            </a:r>
          </a:p>
          <a:p>
            <a:pPr lvl="1"/>
            <a:r>
              <a:rPr lang="en-US" dirty="0"/>
              <a:t>Nominated by the national committee, </a:t>
            </a:r>
            <a:br>
              <a:rPr lang="en-US" dirty="0"/>
            </a:br>
            <a:r>
              <a:rPr lang="en-US" dirty="0"/>
              <a:t>WG or TC/SC</a:t>
            </a:r>
          </a:p>
          <a:p>
            <a:pPr lvl="1"/>
            <a:r>
              <a:rPr lang="en-US" dirty="0"/>
              <a:t>Appointed by the TC/SC and accountable </a:t>
            </a:r>
            <a:br>
              <a:rPr lang="en-US" dirty="0"/>
            </a:br>
            <a:r>
              <a:rPr lang="en-US" dirty="0"/>
              <a:t>to the WG and the TC/SC</a:t>
            </a:r>
          </a:p>
          <a:p>
            <a:r>
              <a:rPr lang="en-US" dirty="0" smtClean="0"/>
              <a:t>Term </a:t>
            </a:r>
            <a:r>
              <a:rPr lang="en-US" dirty="0"/>
              <a:t>of Office</a:t>
            </a:r>
          </a:p>
          <a:p>
            <a:pPr lvl="1"/>
            <a:r>
              <a:rPr lang="en-US" dirty="0"/>
              <a:t>None stipulated by ISO/IEC Directives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5" name="Picture 4" descr="Publié par La Licorne 2commentai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230953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IV: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000" b="1" i="1" dirty="0" smtClean="0"/>
              <a:t>Project Leaders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625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r>
              <a:rPr lang="en-US" sz="2000" dirty="0"/>
              <a:t>Project leaders are responsible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developing a standard or set of standards in a timely </a:t>
            </a:r>
            <a:r>
              <a:rPr lang="en-US" sz="2000" dirty="0" smtClean="0"/>
              <a:t>fashion</a:t>
            </a:r>
            <a:endParaRPr lang="en-US" sz="2000" dirty="0"/>
          </a:p>
          <a:p>
            <a:r>
              <a:rPr lang="en-US" sz="2000" dirty="0"/>
              <a:t>Project Leaders permit decentralization of a secretariat’s responsibility to maintain successive drafts and to make up-dated drafts available more </a:t>
            </a:r>
            <a:r>
              <a:rPr lang="en-US" sz="2000" dirty="0" smtClean="0"/>
              <a:t>rapidly</a:t>
            </a:r>
            <a:endParaRPr lang="en-US" sz="2000" dirty="0"/>
          </a:p>
          <a:p>
            <a:r>
              <a:rPr lang="en-US" sz="2000" dirty="0"/>
              <a:t>The Project Leader shall act in a neutral and purely international capacity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" name="Picture 4" descr="edci672 - Principle-Based Model of Instructional Desig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209800"/>
            <a:ext cx="36671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48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Leader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Act as the driving force behind a </a:t>
            </a:r>
            <a:r>
              <a:rPr lang="en-US" dirty="0" smtClean="0"/>
              <a:t>project</a:t>
            </a:r>
            <a:endParaRPr lang="en-US" dirty="0"/>
          </a:p>
          <a:p>
            <a:r>
              <a:rPr lang="en-US" dirty="0"/>
              <a:t>Recommend actions on comments </a:t>
            </a:r>
            <a:r>
              <a:rPr lang="en-US" dirty="0" smtClean="0"/>
              <a:t>received</a:t>
            </a:r>
            <a:endParaRPr lang="en-US" dirty="0"/>
          </a:p>
          <a:p>
            <a:r>
              <a:rPr lang="en-US" dirty="0"/>
              <a:t>Consult experts as </a:t>
            </a:r>
            <a:r>
              <a:rPr lang="en-US" dirty="0" smtClean="0"/>
              <a:t>necessary</a:t>
            </a:r>
            <a:endParaRPr lang="en-US" dirty="0"/>
          </a:p>
          <a:p>
            <a:r>
              <a:rPr lang="en-US" dirty="0"/>
              <a:t>Ensure successive drafts are produced on schedule</a:t>
            </a:r>
          </a:p>
          <a:p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convene working group or editing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en-US" dirty="0"/>
              <a:t>Act as committee’s consultant at</a:t>
            </a:r>
          </a:p>
          <a:p>
            <a:pPr lvl="1"/>
            <a:r>
              <a:rPr lang="en-US" dirty="0"/>
              <a:t>committee stage (consensus building)</a:t>
            </a:r>
          </a:p>
          <a:p>
            <a:pPr lvl="1"/>
            <a:r>
              <a:rPr lang="en-US" dirty="0"/>
              <a:t>enquiry stage (CDV)</a:t>
            </a:r>
          </a:p>
          <a:p>
            <a:pPr lvl="1"/>
            <a:r>
              <a:rPr lang="en-US" dirty="0"/>
              <a:t>approval stage (FDIS)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098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Leader Responsibilities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000" dirty="0"/>
              <a:t>Take a specific work item through its multiple iterations promptly and </a:t>
            </a:r>
            <a:r>
              <a:rPr lang="en-US" sz="2000" dirty="0" smtClean="0"/>
              <a:t>efficiently</a:t>
            </a:r>
            <a:endParaRPr lang="en-US" sz="2000" dirty="0"/>
          </a:p>
          <a:p>
            <a:r>
              <a:rPr lang="en-US" sz="2000" dirty="0"/>
              <a:t>Prepare original WD and subsequent drafts</a:t>
            </a:r>
          </a:p>
          <a:p>
            <a:pPr lvl="1"/>
            <a:r>
              <a:rPr lang="en-US" sz="1800" dirty="0"/>
              <a:t>Following the IEC/ISO </a:t>
            </a:r>
            <a:r>
              <a:rPr lang="en-US" sz="1800" dirty="0" smtClean="0"/>
              <a:t>Directives </a:t>
            </a:r>
            <a:r>
              <a:rPr lang="en-US" sz="1800" dirty="0"/>
              <a:t>Part 2 - Rules for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</a:t>
            </a:r>
            <a:r>
              <a:rPr lang="en-US" sz="1800" dirty="0"/>
              <a:t>structure and drafting of International Standards</a:t>
            </a:r>
          </a:p>
          <a:p>
            <a:pPr lvl="1"/>
            <a:r>
              <a:rPr lang="en-US" sz="1800" dirty="0"/>
              <a:t>Taking account of related International Standards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already </a:t>
            </a:r>
            <a:r>
              <a:rPr lang="en-US" sz="1800" dirty="0"/>
              <a:t>published</a:t>
            </a:r>
          </a:p>
          <a:p>
            <a:r>
              <a:rPr lang="en-US" sz="2000" dirty="0"/>
              <a:t>Judge, along </a:t>
            </a:r>
            <a:r>
              <a:rPr lang="en-US" sz="2000" dirty="0" smtClean="0"/>
              <a:t>with </a:t>
            </a:r>
            <a:r>
              <a:rPr lang="en-US" sz="2000" dirty="0"/>
              <a:t>the WG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WG Convenor, when working draft is ready for submission to TC/SC for consideration as first committee </a:t>
            </a:r>
            <a:r>
              <a:rPr lang="en-US" sz="2000" dirty="0" smtClean="0"/>
              <a:t>draft</a:t>
            </a:r>
            <a:endParaRPr lang="en-US" sz="2000" dirty="0"/>
          </a:p>
          <a:p>
            <a:r>
              <a:rPr lang="en-US" sz="2000" dirty="0"/>
              <a:t>Maintain document in electronic format and provide camera-ready-copy for </a:t>
            </a:r>
            <a:r>
              <a:rPr lang="en-US" sz="2000" dirty="0" smtClean="0"/>
              <a:t>publication</a:t>
            </a:r>
            <a:endParaRPr lang="en-US" sz="2000" dirty="0"/>
          </a:p>
          <a:p>
            <a:r>
              <a:rPr lang="en-US" sz="2000" dirty="0"/>
              <a:t>Work with the IEC/CO on publication </a:t>
            </a:r>
            <a:r>
              <a:rPr lang="en-US" sz="2000" dirty="0" smtClean="0"/>
              <a:t>issues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521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Leader Appointment Process </a:t>
            </a:r>
            <a:br>
              <a:rPr lang="en-US" dirty="0" smtClean="0"/>
            </a:br>
            <a:r>
              <a:rPr lang="en-US" dirty="0" smtClean="0"/>
              <a:t>and Terms of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Appointment Process</a:t>
            </a:r>
          </a:p>
          <a:p>
            <a:pPr lvl="1"/>
            <a:r>
              <a:rPr lang="en-US" dirty="0"/>
              <a:t>Nominated by national committee, WG or TC/SC</a:t>
            </a:r>
          </a:p>
          <a:p>
            <a:pPr lvl="1"/>
            <a:r>
              <a:rPr lang="en-US" dirty="0"/>
              <a:t>Appointed by the TC/SC and accountable to the </a:t>
            </a:r>
            <a:br>
              <a:rPr lang="en-US" dirty="0"/>
            </a:br>
            <a:r>
              <a:rPr lang="en-US" dirty="0"/>
              <a:t>WG and the TC/SC</a:t>
            </a:r>
          </a:p>
          <a:p>
            <a:pPr lvl="1"/>
            <a:r>
              <a:rPr lang="en-US" dirty="0"/>
              <a:t>Requires endorsement by national </a:t>
            </a:r>
            <a:r>
              <a:rPr lang="en-US" dirty="0" smtClean="0"/>
              <a:t>committee</a:t>
            </a:r>
            <a:endParaRPr lang="en-US" dirty="0"/>
          </a:p>
          <a:p>
            <a:r>
              <a:rPr lang="en-US" dirty="0" smtClean="0"/>
              <a:t>Term </a:t>
            </a:r>
            <a:r>
              <a:rPr lang="en-US" dirty="0"/>
              <a:t>of Office</a:t>
            </a:r>
          </a:p>
          <a:p>
            <a:pPr lvl="1"/>
            <a:r>
              <a:rPr lang="en-US" dirty="0"/>
              <a:t>Normally, will serve throughout the development life of a particular project</a:t>
            </a:r>
          </a:p>
          <a:p>
            <a:pPr lvl="1"/>
            <a:r>
              <a:rPr lang="en-US" dirty="0"/>
              <a:t>However, appointment should be reviewed and reconfirmed periodically by the parent committee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5497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4000" b="1" i="1" dirty="0" smtClean="0"/>
              <a:t>Working Group (WG), </a:t>
            </a:r>
            <a:br>
              <a:rPr lang="en-US" sz="4000" b="1" i="1" dirty="0" smtClean="0"/>
            </a:br>
            <a:r>
              <a:rPr lang="en-US" sz="4000" b="1" i="1" dirty="0" smtClean="0"/>
              <a:t>Project Team (PT), or </a:t>
            </a:r>
            <a:br>
              <a:rPr lang="en-US" sz="4000" b="1" i="1" dirty="0" smtClean="0"/>
            </a:br>
            <a:r>
              <a:rPr lang="en-US" sz="4000" b="1" i="1" dirty="0" smtClean="0"/>
              <a:t>Maintenance Team (MT) </a:t>
            </a:r>
            <a:br>
              <a:rPr lang="en-US" sz="4000" b="1" i="1" dirty="0" smtClean="0"/>
            </a:br>
            <a:r>
              <a:rPr lang="en-US" sz="4000" b="1" i="1" dirty="0" smtClean="0"/>
              <a:t>Experts 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794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WG/PT/MT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/>
          <a:lstStyle/>
          <a:p>
            <a:r>
              <a:rPr lang="en-US" dirty="0"/>
              <a:t>Working Group (WG), Project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Team </a:t>
            </a:r>
            <a:r>
              <a:rPr lang="en-US" dirty="0"/>
              <a:t>(PT) or Maintenance Team (MT) Experts are individual subject matter experts who are encouraged to promote the position of their respective national </a:t>
            </a:r>
            <a:r>
              <a:rPr lang="en-US" dirty="0" smtClean="0"/>
              <a:t>committees</a:t>
            </a:r>
            <a:endParaRPr lang="en-US" dirty="0"/>
          </a:p>
          <a:p>
            <a:pPr lvl="1"/>
            <a:r>
              <a:rPr lang="en-US" dirty="0"/>
              <a:t>NOTE:  USNC-approved experts to IEC TCs/SCs  are expected to keep the appropriate USNC TAG advised of all relevant activities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5" name="Picture 4" descr="Quod Demonstrandum Erat - Byoblu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8" y="2514600"/>
            <a:ext cx="28956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2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4000" b="1" i="1" dirty="0" smtClean="0"/>
          </a:p>
          <a:p>
            <a:pPr marL="0" indent="0" algn="ctr">
              <a:buNone/>
            </a:pPr>
            <a:r>
              <a:rPr lang="en-US" sz="4000" b="1" i="1" dirty="0" smtClean="0"/>
              <a:t>Liaisons and </a:t>
            </a:r>
            <a:br>
              <a:rPr lang="en-US" sz="4000" b="1" i="1" dirty="0" smtClean="0"/>
            </a:br>
            <a:r>
              <a:rPr lang="en-US" sz="4000" b="1" i="1" dirty="0" smtClean="0"/>
              <a:t>Liaison Relationships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36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III-A: 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information contained in this self-taught </a:t>
            </a:r>
            <a:br>
              <a:rPr lang="en-US" sz="2400" dirty="0" smtClean="0"/>
            </a:br>
            <a:r>
              <a:rPr lang="en-US" sz="2400" dirty="0" smtClean="0"/>
              <a:t>learning module is intended as a summary of documents and procedures frequently used within the IEC and the USNC/IEC.</a:t>
            </a:r>
          </a:p>
          <a:p>
            <a:r>
              <a:rPr lang="en-US" sz="2400" dirty="0" smtClean="0"/>
              <a:t>For additional information about content addressed in this module, please contact the USNC/IEC Staff (</a:t>
            </a:r>
            <a:r>
              <a:rPr lang="en-US" sz="2400" dirty="0" smtClean="0">
                <a:hlinkClick r:id="rId2"/>
              </a:rPr>
              <a:t>usnc@ansi.org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Additional information is also available via </a:t>
            </a:r>
            <a:r>
              <a:rPr lang="en-US" sz="2400" dirty="0" smtClean="0">
                <a:hlinkClick r:id="rId3"/>
              </a:rPr>
              <a:t>ANSI Education and Training Services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094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xt versus Urtext – Part 2 – The First Time We me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81200"/>
            <a:ext cx="3271312" cy="2453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dirty="0"/>
              <a:t>Types of Liaison</a:t>
            </a:r>
          </a:p>
          <a:p>
            <a:pPr lvl="1"/>
            <a:r>
              <a:rPr lang="en-US" dirty="0"/>
              <a:t>Internal (other ISO or IEC committees)</a:t>
            </a:r>
          </a:p>
          <a:p>
            <a:pPr lvl="1"/>
            <a:r>
              <a:rPr lang="en-US" dirty="0"/>
              <a:t>External (other international organizations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Liaisons have no power of vote,* but have some options to attend meetings and to receive documents </a:t>
            </a:r>
          </a:p>
          <a:p>
            <a:pPr marL="0" indent="0">
              <a:buNone/>
            </a:pPr>
            <a:r>
              <a:rPr lang="en-US" sz="1800" i="1" dirty="0" smtClean="0"/>
              <a:t>* In </a:t>
            </a:r>
            <a:r>
              <a:rPr lang="en-US" sz="1800" i="1" dirty="0"/>
              <a:t>all cases, IEC National Committees are the only entities with voting rights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1370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Relationships (Internal)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r>
              <a:rPr lang="en-US" dirty="0"/>
              <a:t>Internal Liaisons</a:t>
            </a:r>
          </a:p>
          <a:p>
            <a:pPr lvl="1"/>
            <a:r>
              <a:rPr lang="en-US" dirty="0"/>
              <a:t>Organized between IEC and/or ISO technical committees and subcommittees working in related fields </a:t>
            </a:r>
          </a:p>
          <a:p>
            <a:pPr lvl="2"/>
            <a:r>
              <a:rPr lang="en-US" dirty="0"/>
              <a:t>Operate via the exchange of working documents or via observers at meetings</a:t>
            </a:r>
          </a:p>
          <a:p>
            <a:pPr lvl="1"/>
            <a:r>
              <a:rPr lang="en-US" dirty="0"/>
              <a:t>Established and maintained by</a:t>
            </a:r>
          </a:p>
          <a:p>
            <a:pPr lvl="2"/>
            <a:r>
              <a:rPr lang="en-US" dirty="0"/>
              <a:t>Secretariats of TCs or SCs concerned</a:t>
            </a:r>
          </a:p>
          <a:p>
            <a:pPr lvl="2"/>
            <a:r>
              <a:rPr lang="en-US" dirty="0"/>
              <a:t>Offices of CEO, if both ISO and IEC involved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5" name="Picture 4" descr="Gun Owners and Advocates for Gun Control &lt;strong&gt;Work&lt;/strong&gt; &lt;strong&gt;Together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323850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8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saphuge3 - Cultural Patterns and Process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44932"/>
            <a:ext cx="3636498" cy="3636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Relationships (External)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5902" cy="4525963"/>
          </a:xfrm>
        </p:spPr>
        <p:txBody>
          <a:bodyPr/>
          <a:lstStyle/>
          <a:p>
            <a:r>
              <a:rPr lang="en-US" dirty="0"/>
              <a:t>External Liaisons</a:t>
            </a:r>
          </a:p>
          <a:p>
            <a:pPr lvl="1"/>
            <a:r>
              <a:rPr lang="en-US" dirty="0"/>
              <a:t>International or broadly based regional organizations</a:t>
            </a:r>
          </a:p>
          <a:p>
            <a:pPr lvl="1"/>
            <a:r>
              <a:rPr lang="en-US" dirty="0"/>
              <a:t>Established by the General Secretary with TC/SC Secretariat Approval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782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600" dirty="0"/>
              <a:t>Category A</a:t>
            </a:r>
          </a:p>
          <a:p>
            <a:pPr lvl="1"/>
            <a:r>
              <a:rPr lang="en-US" sz="1400" dirty="0"/>
              <a:t>Organizations that make an effective contribution to the work of the technical committee or subcommittee for questions dealt with by this technical committee or subcommittee.</a:t>
            </a:r>
          </a:p>
          <a:p>
            <a:pPr lvl="1"/>
            <a:r>
              <a:rPr lang="en-US" sz="1400" dirty="0"/>
              <a:t>Such organizations are given access to all relevant documentation and are invited to meetings. They may nominate experts to participate in a WG.</a:t>
            </a:r>
          </a:p>
          <a:p>
            <a:r>
              <a:rPr lang="en-US" sz="1600" dirty="0"/>
              <a:t>Category B</a:t>
            </a:r>
          </a:p>
          <a:p>
            <a:pPr lvl="1"/>
            <a:r>
              <a:rPr lang="en-US" sz="1400" dirty="0"/>
              <a:t>Organizations that have indicated a wish to be kept informed of the work of the technical committee or subcommittee</a:t>
            </a:r>
          </a:p>
          <a:p>
            <a:pPr lvl="1"/>
            <a:r>
              <a:rPr lang="en-US" sz="1400" dirty="0"/>
              <a:t>Receive reports on the work </a:t>
            </a:r>
            <a:endParaRPr lang="en-US" sz="1400" dirty="0" smtClean="0"/>
          </a:p>
          <a:p>
            <a:endParaRPr lang="en-US" sz="1600" dirty="0" smtClean="0"/>
          </a:p>
          <a:p>
            <a:r>
              <a:rPr lang="en-US" sz="1600" dirty="0" smtClean="0"/>
              <a:t>Category </a:t>
            </a:r>
            <a:r>
              <a:rPr lang="en-US" sz="1600" dirty="0"/>
              <a:t>C</a:t>
            </a:r>
          </a:p>
          <a:p>
            <a:pPr lvl="1"/>
            <a:r>
              <a:rPr lang="en-US" sz="1400" dirty="0"/>
              <a:t>Limited to JTC 1</a:t>
            </a:r>
          </a:p>
          <a:p>
            <a:pPr lvl="1"/>
            <a:r>
              <a:rPr lang="en-US" sz="1400" dirty="0"/>
              <a:t>Organizations which make an effective technical contribution and participate actively at the working group or project level of JTC 1 or its </a:t>
            </a:r>
            <a:r>
              <a:rPr lang="en-US" sz="1400" dirty="0" smtClean="0"/>
              <a:t>subcommittees</a:t>
            </a:r>
            <a:endParaRPr lang="en-US" sz="1400" dirty="0"/>
          </a:p>
          <a:p>
            <a:r>
              <a:rPr lang="en-US" sz="1600" dirty="0"/>
              <a:t>Category D</a:t>
            </a:r>
          </a:p>
          <a:p>
            <a:pPr lvl="1"/>
            <a:r>
              <a:rPr lang="en-US" sz="1400" dirty="0"/>
              <a:t>Organizations that make a technical contribution to and participate actively in the work of a working group.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5" name="Picture 4" descr="fujairahlearners - All Primary Years Litera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19625"/>
            <a:ext cx="1981200" cy="15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66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Officer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r>
              <a:rPr lang="en-US" dirty="0"/>
              <a:t>Liaison Officers function as representatives of a TC or SC to other organizations</a:t>
            </a:r>
          </a:p>
          <a:p>
            <a:pPr lvl="1"/>
            <a:r>
              <a:rPr lang="en-US" dirty="0"/>
              <a:t>Act as representative of the IEC TC/SC to the organization with which a liaison has been established</a:t>
            </a:r>
          </a:p>
          <a:p>
            <a:pPr lvl="1"/>
            <a:r>
              <a:rPr lang="en-US" dirty="0"/>
              <a:t>Participate in the discussions of, and present written contributions to, the other organization</a:t>
            </a:r>
          </a:p>
          <a:p>
            <a:pPr lvl="1"/>
            <a:r>
              <a:rPr lang="en-US" dirty="0"/>
              <a:t>Report to parent committee on work of the liaison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6" name="Picture 5" descr="Free Blank Fashion Sketch Vecto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" y="2438400"/>
            <a:ext cx="3048000" cy="2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56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7technology - Notes From Clas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2581854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Officer Appointment and </a:t>
            </a:r>
            <a:br>
              <a:rPr lang="en-US" dirty="0" smtClean="0"/>
            </a:br>
            <a:r>
              <a:rPr lang="en-US" dirty="0" smtClean="0"/>
              <a:t>Terms of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r>
              <a:rPr lang="en-US" dirty="0"/>
              <a:t>Appointment Process</a:t>
            </a:r>
          </a:p>
          <a:p>
            <a:pPr lvl="1"/>
            <a:r>
              <a:rPr lang="en-US" dirty="0"/>
              <a:t>Nominated by national committee, WG/PT/MT or TC/SC</a:t>
            </a:r>
          </a:p>
          <a:p>
            <a:pPr lvl="1"/>
            <a:r>
              <a:rPr lang="en-US" dirty="0"/>
              <a:t>Appointed by and accountable to the TC/SC</a:t>
            </a:r>
          </a:p>
          <a:p>
            <a:endParaRPr lang="en-US" dirty="0"/>
          </a:p>
          <a:p>
            <a:r>
              <a:rPr lang="en-US" dirty="0"/>
              <a:t>Term of Office </a:t>
            </a:r>
          </a:p>
          <a:p>
            <a:pPr lvl="1"/>
            <a:r>
              <a:rPr lang="en-US" dirty="0"/>
              <a:t>Appointment should be reviewed and reconfirmed periodically by the parent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4432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USNC Constituent Training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 smtClean="0"/>
              <a:t>Module III-A </a:t>
            </a:r>
          </a:p>
          <a:p>
            <a:pPr marL="0" indent="0" algn="ctr">
              <a:buNone/>
            </a:pPr>
            <a:r>
              <a:rPr lang="en-US" sz="6000" b="1" i="1" dirty="0" smtClean="0">
                <a:solidFill>
                  <a:srgbClr val="00B050"/>
                </a:solidFill>
              </a:rPr>
              <a:t>Complete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73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562600"/>
            <a:ext cx="2743200" cy="1143000"/>
          </a:xfrm>
          <a:prstGeom prst="rect">
            <a:avLst/>
          </a:prstGeom>
          <a:solidFill>
            <a:srgbClr val="4C56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70483"/>
            <a:ext cx="1676400" cy="113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Materials &amp; </a:t>
            </a:r>
            <a:br>
              <a:rPr lang="en-US" dirty="0" smtClean="0"/>
            </a:br>
            <a:r>
              <a:rPr lang="en-US" dirty="0" smtClean="0"/>
              <a:t>Source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ISO/IEC Directives, Part 1: </a:t>
            </a:r>
            <a:r>
              <a:rPr lang="en-US" sz="1800" dirty="0" smtClean="0">
                <a:hlinkClick r:id="rId2"/>
              </a:rPr>
              <a:t>2017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i="1" dirty="0" smtClean="0"/>
              <a:t>Procedures </a:t>
            </a:r>
            <a:r>
              <a:rPr lang="en-US" sz="1800" i="1" dirty="0"/>
              <a:t>for the technical </a:t>
            </a:r>
            <a:r>
              <a:rPr lang="en-US" sz="1800" i="1" dirty="0" smtClean="0"/>
              <a:t>work </a:t>
            </a:r>
            <a:endParaRPr lang="en-US" sz="1800" i="1" dirty="0"/>
          </a:p>
          <a:p>
            <a:r>
              <a:rPr lang="en-US" sz="1800" dirty="0">
                <a:hlinkClick r:id="rId3"/>
              </a:rPr>
              <a:t>ISO/IEC Directives, Part 2: </a:t>
            </a:r>
            <a:r>
              <a:rPr lang="en-US" sz="1800" dirty="0" smtClean="0">
                <a:hlinkClick r:id="rId3"/>
              </a:rPr>
              <a:t>2016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Rules </a:t>
            </a:r>
            <a:r>
              <a:rPr lang="en-US" sz="1800" i="1" dirty="0"/>
              <a:t>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1:2017 + IEC Supplement:2017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Procedures </a:t>
            </a:r>
            <a:r>
              <a:rPr lang="en-US" sz="1800" dirty="0"/>
              <a:t>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 smtClean="0"/>
              <a:t>IEC </a:t>
            </a:r>
            <a:r>
              <a:rPr lang="en-US" sz="1800" i="1" dirty="0"/>
              <a:t>membership and participation </a:t>
            </a:r>
            <a:r>
              <a:rPr lang="en-US" sz="1800" i="1" dirty="0" smtClean="0"/>
              <a:t>procedures</a:t>
            </a:r>
          </a:p>
          <a:p>
            <a:r>
              <a:rPr lang="en-US" sz="1800" dirty="0" smtClean="0">
                <a:hlinkClick r:id="rId6"/>
              </a:rPr>
              <a:t>USNC </a:t>
            </a:r>
            <a:r>
              <a:rPr lang="en-US" sz="1800" dirty="0">
                <a:hlinkClick r:id="rId6"/>
              </a:rPr>
              <a:t>Statutes and Rules of </a:t>
            </a:r>
            <a:r>
              <a:rPr lang="en-US" sz="1800" dirty="0" smtClean="0">
                <a:hlinkClick r:id="rId6"/>
              </a:rPr>
              <a:t>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</a:t>
            </a:r>
            <a:r>
              <a:rPr lang="en-US" sz="1800" dirty="0" smtClean="0">
                <a:hlinkClick r:id="rId7"/>
              </a:rPr>
              <a:t>TAGS: 2014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47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Leadership and Guidance </a:t>
            </a:r>
            <a:br>
              <a:rPr lang="en-US" dirty="0" smtClean="0"/>
            </a:br>
            <a:r>
              <a:rPr lang="en-US" dirty="0" smtClean="0"/>
              <a:t>for IEC Technical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r>
              <a:rPr lang="en-US" dirty="0"/>
              <a:t>Secretariats / Secretaries</a:t>
            </a:r>
          </a:p>
          <a:p>
            <a:r>
              <a:rPr lang="en-US" dirty="0"/>
              <a:t>Chairperson</a:t>
            </a:r>
          </a:p>
          <a:p>
            <a:r>
              <a:rPr lang="en-US" dirty="0"/>
              <a:t>Convenors</a:t>
            </a:r>
          </a:p>
          <a:p>
            <a:r>
              <a:rPr lang="en-US" dirty="0"/>
              <a:t>Project Leaders</a:t>
            </a:r>
          </a:p>
          <a:p>
            <a:r>
              <a:rPr lang="en-US" dirty="0"/>
              <a:t>Experts (WG, PT, MT)</a:t>
            </a:r>
          </a:p>
          <a:p>
            <a:r>
              <a:rPr lang="en-US" dirty="0"/>
              <a:t>Liaison Representatives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ame Of Thrones House &lt;strong&gt;Stark&lt;/strong&gt; / Characters - TV Trop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2667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3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000" b="1" i="1" dirty="0" smtClean="0"/>
              <a:t>Secretariats and </a:t>
            </a:r>
            <a:br>
              <a:rPr lang="en-US" sz="4000" b="1" i="1" dirty="0" smtClean="0"/>
            </a:br>
            <a:r>
              <a:rPr lang="en-US" sz="4000" b="1" i="1" dirty="0" smtClean="0"/>
              <a:t>Secretaries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332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 IEC TC/SC Secretariat is held by a National Committee</a:t>
            </a:r>
          </a:p>
          <a:p>
            <a:pPr lvl="1"/>
            <a:r>
              <a:rPr lang="en-US" sz="1800" dirty="0"/>
              <a:t>The Secretary is the person who provides administrative and technical support to committee activities. The functions of a Secretary may be delegated by the National Committee to a third-party for day-to-day administration</a:t>
            </a:r>
          </a:p>
          <a:p>
            <a:pPr lvl="2"/>
            <a:r>
              <a:rPr lang="en-US" sz="1600" dirty="0" smtClean="0"/>
              <a:t>When </a:t>
            </a:r>
            <a:r>
              <a:rPr lang="en-US" sz="1600" dirty="0"/>
              <a:t>the USNC is assigned as TC/SC Secretariat, it in turn reassigns the responsibility to an Administrative </a:t>
            </a:r>
            <a:r>
              <a:rPr lang="en-US" sz="1600" dirty="0" smtClean="0"/>
              <a:t>Secretariat</a:t>
            </a:r>
            <a:endParaRPr lang="en-US" sz="1600" dirty="0"/>
          </a:p>
          <a:p>
            <a:pPr lvl="3"/>
            <a:r>
              <a:rPr lang="en-US" sz="1400" dirty="0"/>
              <a:t>A minimum four-year commitment required</a:t>
            </a:r>
          </a:p>
          <a:p>
            <a:pPr lvl="3"/>
            <a:r>
              <a:rPr lang="en-US" sz="1400" dirty="0"/>
              <a:t>The Administrative Secretariat nominates and supports the assigned Secretary</a:t>
            </a:r>
          </a:p>
          <a:p>
            <a:r>
              <a:rPr lang="en-US" sz="2000" dirty="0"/>
              <a:t>The Secretariat, Administrative Secretariat and the Secretary must maintain strict neutrality in the execution of their responsibilities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89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t Is Happening | internetmonk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048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sz="2000" dirty="0"/>
              <a:t>Interprets and ensures committee's compliance with ISO/IEC Directives </a:t>
            </a:r>
            <a:endParaRPr lang="en-US" sz="2000" dirty="0" smtClean="0"/>
          </a:p>
          <a:p>
            <a:r>
              <a:rPr lang="en-US" sz="2000" dirty="0" smtClean="0"/>
              <a:t>Monitors and administers the committee's work, maintaining strict neutrality</a:t>
            </a:r>
            <a:endParaRPr lang="en-US" sz="2000" dirty="0"/>
          </a:p>
          <a:p>
            <a:pPr lvl="1"/>
            <a:r>
              <a:rPr lang="en-US" sz="1800" dirty="0"/>
              <a:t>Administers the day-to-day operations</a:t>
            </a:r>
          </a:p>
          <a:p>
            <a:pPr lvl="1"/>
            <a:r>
              <a:rPr lang="en-US" sz="1800" dirty="0"/>
              <a:t>Distributes appropriate committee documentation</a:t>
            </a:r>
          </a:p>
          <a:p>
            <a:pPr lvl="1"/>
            <a:r>
              <a:rPr lang="en-US" sz="1800" dirty="0"/>
              <a:t>Monitors the progress/target dates of work items</a:t>
            </a:r>
          </a:p>
          <a:p>
            <a:pPr lvl="1"/>
            <a:r>
              <a:rPr lang="en-US" sz="1800" dirty="0"/>
              <a:t>Maintains relevant database(s)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10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Responsibilities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sz="2000" dirty="0"/>
              <a:t>Works closely with IEC Central Office (CO) in the administration of the </a:t>
            </a:r>
            <a:r>
              <a:rPr lang="en-US" sz="2000" dirty="0" smtClean="0"/>
              <a:t>committee</a:t>
            </a:r>
            <a:endParaRPr lang="en-US" sz="2000" dirty="0"/>
          </a:p>
          <a:p>
            <a:r>
              <a:rPr lang="en-US" sz="2000" dirty="0"/>
              <a:t>Ensures adequate management of projects</a:t>
            </a:r>
          </a:p>
          <a:p>
            <a:pPr lvl="1"/>
            <a:r>
              <a:rPr lang="en-US" sz="1800" dirty="0"/>
              <a:t>Identify and communicate progress on specific work program items and potential problems being faced in fulfilling established target dates</a:t>
            </a:r>
          </a:p>
          <a:p>
            <a:pPr lvl="2"/>
            <a:r>
              <a:rPr lang="en-US" sz="1600" dirty="0"/>
              <a:t>Posting and reviewing </a:t>
            </a:r>
            <a:r>
              <a:rPr lang="en-US" sz="1600" dirty="0" smtClean="0"/>
              <a:t>ballots</a:t>
            </a:r>
            <a:endParaRPr lang="en-US" sz="1600" dirty="0"/>
          </a:p>
          <a:p>
            <a:r>
              <a:rPr lang="en-US" sz="2000" dirty="0"/>
              <a:t>Administers meetings</a:t>
            </a:r>
          </a:p>
          <a:p>
            <a:r>
              <a:rPr lang="en-US" sz="2000" dirty="0"/>
              <a:t>Assists with the Systematic Review of published standards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5" name="Picture 4" descr="business &lt;strong&gt;administration&lt;/strong&gt; | EduSpiral Consultant Service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7456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74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ate xmlns="d1f628b7-dc6e-45dc-9245-e5ecf578f20b" xsi:nil="true"/>
    <Action xmlns="d1f628b7-dc6e-45dc-9245-e5ecf578f20b">Keep</Action>
    <Keywords0 xmlns="d1f628b7-dc6e-45dc-9245-e5ecf578f20b" xsi:nil="true"/>
    <Description_x0020_2 xmlns="d1f628b7-dc6e-45dc-9245-e5ecf578f20b" xsi:nil="true"/>
    <Document_x0020_Type xmlns="d1f628b7-dc6e-45dc-9245-e5ecf578f20b" xsi:nil="true"/>
    <Description0 xmlns="d1f628b7-dc6e-45dc-9245-e5ecf578f20b" xsi:nil="true"/>
    <PublishingExpirationDate xmlns="http://schemas.microsoft.com/sharepoint/v3" xsi:nil="true"/>
    <PublishingStartDate xmlns="http://schemas.microsoft.com/sharepoint/v3" xsi:nil="true"/>
    <_dlc_DocId xmlns="bbd4acb0-43d6-4317-ab0b-803dc468f016">V7HW2WYZSAY5-2102554853-13848</_dlc_DocId>
    <_dlc_DocIdUrl xmlns="bbd4acb0-43d6-4317-ab0b-803dc468f016">
      <Url>https://share.ansi.org/_layouts/15/DocIdRedir.aspx?ID=V7HW2WYZSAY5-2102554853-13848</Url>
      <Description>V7HW2WYZSAY5-2102554853-13848</Description>
    </_dlc_DocIdUrl>
  </documentManagement>
</p:properties>
</file>

<file path=customXml/itemProps1.xml><?xml version="1.0" encoding="utf-8"?>
<ds:datastoreItem xmlns:ds="http://schemas.openxmlformats.org/officeDocument/2006/customXml" ds:itemID="{63D8A2D4-591F-40EE-8C1A-1B43C858C631}"/>
</file>

<file path=customXml/itemProps2.xml><?xml version="1.0" encoding="utf-8"?>
<ds:datastoreItem xmlns:ds="http://schemas.openxmlformats.org/officeDocument/2006/customXml" ds:itemID="{B1A4F717-27AD-4BD5-AFC3-CEB2C6FD9A4E}"/>
</file>

<file path=customXml/itemProps3.xml><?xml version="1.0" encoding="utf-8"?>
<ds:datastoreItem xmlns:ds="http://schemas.openxmlformats.org/officeDocument/2006/customXml" ds:itemID="{8A5581EC-8FA4-474D-809D-036186E24745}"/>
</file>

<file path=customXml/itemProps4.xml><?xml version="1.0" encoding="utf-8"?>
<ds:datastoreItem xmlns:ds="http://schemas.openxmlformats.org/officeDocument/2006/customXml" ds:itemID="{B1A4F717-27AD-4BD5-AFC3-CEB2C6FD9A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</TotalTime>
  <Words>1140</Words>
  <Application>Microsoft Office PowerPoint</Application>
  <PresentationFormat>On-screen Show (4:3)</PresentationFormat>
  <Paragraphs>253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Monotype Sorts</vt:lpstr>
      <vt:lpstr>Symbol</vt:lpstr>
      <vt:lpstr>Trebuchet MS</vt:lpstr>
      <vt:lpstr>Wingdings</vt:lpstr>
      <vt:lpstr>Default Design</vt:lpstr>
      <vt:lpstr>1_Default Design</vt:lpstr>
      <vt:lpstr>2_Default Design</vt:lpstr>
      <vt:lpstr>Custom Design</vt:lpstr>
      <vt:lpstr>3_Default Design</vt:lpstr>
      <vt:lpstr>Module III-A: IEC Personnel Roles and Responsibilities </vt:lpstr>
      <vt:lpstr>Module III-A: Learning Objectives</vt:lpstr>
      <vt:lpstr>Module III-A: Disclaimer</vt:lpstr>
      <vt:lpstr>Reference Materials &amp;  Source Documents</vt:lpstr>
      <vt:lpstr>Providing Leadership and Guidance  for IEC Technical Activities</vt:lpstr>
      <vt:lpstr>Part I:</vt:lpstr>
      <vt:lpstr>Secretariat</vt:lpstr>
      <vt:lpstr>Secretary Responsibilities</vt:lpstr>
      <vt:lpstr>Secretary Responsibilities (cont)</vt:lpstr>
      <vt:lpstr>Secretary Qualifications</vt:lpstr>
      <vt:lpstr>Secretariat Appointment Process</vt:lpstr>
      <vt:lpstr>Change of Secretariat</vt:lpstr>
      <vt:lpstr>Part II:</vt:lpstr>
      <vt:lpstr>Chairperson</vt:lpstr>
      <vt:lpstr>Chairperson Responsibilities</vt:lpstr>
      <vt:lpstr>Chairperson Appointment Process</vt:lpstr>
      <vt:lpstr>Chairperson Term of Office</vt:lpstr>
      <vt:lpstr>Part III:</vt:lpstr>
      <vt:lpstr>Convenor</vt:lpstr>
      <vt:lpstr>Convenor Responsibilities</vt:lpstr>
      <vt:lpstr>Convenor Appointment Process  and Term of Office</vt:lpstr>
      <vt:lpstr>Part IV:</vt:lpstr>
      <vt:lpstr>Project Leaders</vt:lpstr>
      <vt:lpstr>Project Leader Responsibilities</vt:lpstr>
      <vt:lpstr>Project Leader Responsibilities (cont)</vt:lpstr>
      <vt:lpstr>Project Leader Appointment Process  and Terms of Office</vt:lpstr>
      <vt:lpstr>Part V:</vt:lpstr>
      <vt:lpstr>WG/PT/MT Experts</vt:lpstr>
      <vt:lpstr>Part VI:</vt:lpstr>
      <vt:lpstr>Liaison Relationships</vt:lpstr>
      <vt:lpstr>Liaison Relationships (Internal)</vt:lpstr>
      <vt:lpstr>Liaison Relationships (External)</vt:lpstr>
      <vt:lpstr>Liaison Categories</vt:lpstr>
      <vt:lpstr>Liaison Officer Responsibilities</vt:lpstr>
      <vt:lpstr>Liaison Officer Appointment and  Terms of Office</vt:lpstr>
      <vt:lpstr>USNC Constituent Training Program</vt:lpstr>
      <vt:lpstr>PowerPoint Presentation</vt:lpstr>
    </vt:vector>
  </TitlesOfParts>
  <Company>ANSI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Neiman</dc:creator>
  <cp:lastModifiedBy>Samuel Roods</cp:lastModifiedBy>
  <cp:revision>354</cp:revision>
  <cp:lastPrinted>2013-03-26T17:15:09Z</cp:lastPrinted>
  <dcterms:created xsi:type="dcterms:W3CDTF">2011-04-29T13:43:45Z</dcterms:created>
  <dcterms:modified xsi:type="dcterms:W3CDTF">2018-04-12T15:49:15Z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e9be4621-030a-465f-ab81-85a8de4d2a79</vt:lpwstr>
  </property>
</Properties>
</file>