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5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6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2" r:id="rId3"/>
    <p:sldMasterId id="2147483650" r:id="rId4"/>
    <p:sldMasterId id="2147484026" r:id="rId5"/>
  </p:sldMasterIdLst>
  <p:notesMasterIdLst>
    <p:notesMasterId r:id="rId41"/>
  </p:notesMasterIdLst>
  <p:sldIdLst>
    <p:sldId id="256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6" r:id="rId27"/>
    <p:sldId id="287" r:id="rId28"/>
    <p:sldId id="288" r:id="rId29"/>
    <p:sldId id="289" r:id="rId30"/>
    <p:sldId id="290" r:id="rId31"/>
    <p:sldId id="291" r:id="rId32"/>
    <p:sldId id="280" r:id="rId33"/>
    <p:sldId id="281" r:id="rId34"/>
    <p:sldId id="282" r:id="rId35"/>
    <p:sldId id="283" r:id="rId36"/>
    <p:sldId id="284" r:id="rId37"/>
    <p:sldId id="285" r:id="rId38"/>
    <p:sldId id="292" r:id="rId39"/>
    <p:sldId id="258" r:id="rId40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65F"/>
    <a:srgbClr val="669900"/>
    <a:srgbClr val="4195D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77944" autoAdjust="0"/>
  </p:normalViewPr>
  <p:slideViewPr>
    <p:cSldViewPr>
      <p:cViewPr varScale="1">
        <p:scale>
          <a:sx n="94" d="100"/>
          <a:sy n="94" d="100"/>
        </p:scale>
        <p:origin x="18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www.iecq.org/index.htm" TargetMode="External"/><Relationship Id="rId7" Type="http://schemas.openxmlformats.org/officeDocument/2006/relationships/image" Target="../media/image24.jpg"/><Relationship Id="rId2" Type="http://schemas.openxmlformats.org/officeDocument/2006/relationships/hyperlink" Target="http://www.iecex.com/" TargetMode="External"/><Relationship Id="rId1" Type="http://schemas.openxmlformats.org/officeDocument/2006/relationships/hyperlink" Target="https://www.iecee.org/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iecre.org/index.htm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www.iecex.com/" TargetMode="External"/><Relationship Id="rId7" Type="http://schemas.openxmlformats.org/officeDocument/2006/relationships/hyperlink" Target="http://www.iecre.org/index.htm" TargetMode="External"/><Relationship Id="rId2" Type="http://schemas.openxmlformats.org/officeDocument/2006/relationships/image" Target="../media/image22.jpeg"/><Relationship Id="rId1" Type="http://schemas.openxmlformats.org/officeDocument/2006/relationships/hyperlink" Target="https://www.iecee.org/" TargetMode="External"/><Relationship Id="rId6" Type="http://schemas.openxmlformats.org/officeDocument/2006/relationships/image" Target="../media/image24.jpg"/><Relationship Id="rId5" Type="http://schemas.openxmlformats.org/officeDocument/2006/relationships/hyperlink" Target="http://www.iecq.org/index.htm" TargetMode="External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F5CDE-A2C4-497F-BFFE-97731B6EEA23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BE506547-5438-4E4D-B368-2CC82B29AE85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IECEE</a:t>
          </a:r>
          <a:endParaRPr lang="en-US" dirty="0" smtClean="0"/>
        </a:p>
      </dgm:t>
    </dgm:pt>
    <dgm:pt modelId="{BE5574E3-2988-4C20-84FA-FDC9D38F11A2}" type="parTrans" cxnId="{0DD034F4-77A4-4FD0-A60A-4AD48DA1CF05}">
      <dgm:prSet/>
      <dgm:spPr/>
      <dgm:t>
        <a:bodyPr/>
        <a:lstStyle/>
        <a:p>
          <a:endParaRPr lang="en-US"/>
        </a:p>
      </dgm:t>
    </dgm:pt>
    <dgm:pt modelId="{A32C1565-CF26-4EF3-ADBC-F313FB9AD148}" type="sibTrans" cxnId="{0DD034F4-77A4-4FD0-A60A-4AD48DA1CF05}">
      <dgm:prSet/>
      <dgm:spPr/>
      <dgm:t>
        <a:bodyPr/>
        <a:lstStyle/>
        <a:p>
          <a:endParaRPr lang="en-US"/>
        </a:p>
      </dgm:t>
    </dgm:pt>
    <dgm:pt modelId="{3C053360-DF6C-4786-8917-240A73804B80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IECEx</a:t>
          </a:r>
          <a:endParaRPr lang="en-US" dirty="0"/>
        </a:p>
      </dgm:t>
    </dgm:pt>
    <dgm:pt modelId="{11649508-1D39-4930-8FE9-86FA9C1C4BA8}" type="parTrans" cxnId="{C689A542-29A2-4B9A-9B14-0E882E1BCF0F}">
      <dgm:prSet/>
      <dgm:spPr/>
      <dgm:t>
        <a:bodyPr/>
        <a:lstStyle/>
        <a:p>
          <a:endParaRPr lang="en-US"/>
        </a:p>
      </dgm:t>
    </dgm:pt>
    <dgm:pt modelId="{6CB6A252-EF98-477B-A1CC-A229C9DEE2D5}" type="sibTrans" cxnId="{C689A542-29A2-4B9A-9B14-0E882E1BCF0F}">
      <dgm:prSet/>
      <dgm:spPr/>
      <dgm:t>
        <a:bodyPr/>
        <a:lstStyle/>
        <a:p>
          <a:endParaRPr lang="en-US"/>
        </a:p>
      </dgm:t>
    </dgm:pt>
    <dgm:pt modelId="{191461CF-5FD3-4C30-9FEA-398AB47F6045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IECQ</a:t>
          </a:r>
          <a:endParaRPr lang="en-US" dirty="0"/>
        </a:p>
      </dgm:t>
    </dgm:pt>
    <dgm:pt modelId="{17591986-2808-4171-B72D-179F7A80DD19}" type="parTrans" cxnId="{51B066C1-5728-443D-9BB9-2C68F96AD6EE}">
      <dgm:prSet/>
      <dgm:spPr/>
      <dgm:t>
        <a:bodyPr/>
        <a:lstStyle/>
        <a:p>
          <a:endParaRPr lang="en-US"/>
        </a:p>
      </dgm:t>
    </dgm:pt>
    <dgm:pt modelId="{6C89C8AA-09E6-483C-97EB-351DCA7C1CDF}" type="sibTrans" cxnId="{51B066C1-5728-443D-9BB9-2C68F96AD6EE}">
      <dgm:prSet/>
      <dgm:spPr/>
      <dgm:t>
        <a:bodyPr/>
        <a:lstStyle/>
        <a:p>
          <a:endParaRPr lang="en-US"/>
        </a:p>
      </dgm:t>
    </dgm:pt>
    <dgm:pt modelId="{B21B0756-4474-47BE-A038-BA2643AD938B}">
      <dgm:prSet phldrT="[Text]"/>
      <dgm:spPr/>
      <dgm:t>
        <a:bodyPr/>
        <a:lstStyle/>
        <a:p>
          <a:r>
            <a:rPr lang="en-US" dirty="0" smtClean="0"/>
            <a:t>IEC System of Conformity Assessment Schemes for Electrotechnical Equipment and Components</a:t>
          </a:r>
        </a:p>
      </dgm:t>
    </dgm:pt>
    <dgm:pt modelId="{87710290-FE5C-4D3B-B880-A393872214C7}" type="parTrans" cxnId="{9FEDADF2-37A6-4121-86E4-7879E54625AA}">
      <dgm:prSet/>
      <dgm:spPr/>
      <dgm:t>
        <a:bodyPr/>
        <a:lstStyle/>
        <a:p>
          <a:endParaRPr lang="en-US"/>
        </a:p>
      </dgm:t>
    </dgm:pt>
    <dgm:pt modelId="{741CA945-28D4-4396-A148-D2DA892B626B}" type="sibTrans" cxnId="{9FEDADF2-37A6-4121-86E4-7879E54625AA}">
      <dgm:prSet/>
      <dgm:spPr/>
      <dgm:t>
        <a:bodyPr/>
        <a:lstStyle/>
        <a:p>
          <a:endParaRPr lang="en-US"/>
        </a:p>
      </dgm:t>
    </dgm:pt>
    <dgm:pt modelId="{06CB9F17-96B3-4A7C-A30F-EA6301E7E6B4}">
      <dgm:prSet phldrT="[Text]"/>
      <dgm:spPr/>
      <dgm:t>
        <a:bodyPr/>
        <a:lstStyle/>
        <a:p>
          <a:r>
            <a:rPr lang="en-US" dirty="0" smtClean="0"/>
            <a:t>International Electrotechnical Commission System for Certification to Standards Relating to Equipment for Use in Explosive Atmospheres </a:t>
          </a:r>
          <a:endParaRPr lang="en-US" dirty="0"/>
        </a:p>
      </dgm:t>
    </dgm:pt>
    <dgm:pt modelId="{55906B49-7C0C-431C-B1BD-1E20DDBC0285}" type="parTrans" cxnId="{46989BC6-74F2-4DBE-8B8A-2F30CDFFEECB}">
      <dgm:prSet/>
      <dgm:spPr/>
      <dgm:t>
        <a:bodyPr/>
        <a:lstStyle/>
        <a:p>
          <a:endParaRPr lang="en-US"/>
        </a:p>
      </dgm:t>
    </dgm:pt>
    <dgm:pt modelId="{E1E3EF9E-5C9B-4EF4-8D8D-5F1DF4A6EE05}" type="sibTrans" cxnId="{46989BC6-74F2-4DBE-8B8A-2F30CDFFEECB}">
      <dgm:prSet/>
      <dgm:spPr/>
      <dgm:t>
        <a:bodyPr/>
        <a:lstStyle/>
        <a:p>
          <a:endParaRPr lang="en-US"/>
        </a:p>
      </dgm:t>
    </dgm:pt>
    <dgm:pt modelId="{D1534724-943F-4B44-AE9B-987DD71069D3}">
      <dgm:prSet phldrT="[Text]"/>
      <dgm:spPr/>
      <dgm:t>
        <a:bodyPr/>
        <a:lstStyle/>
        <a:p>
          <a:r>
            <a:rPr lang="en-US" dirty="0" smtClean="0"/>
            <a:t>IEC Quality Assessment System For Electronic Components</a:t>
          </a:r>
          <a:endParaRPr lang="en-US" dirty="0"/>
        </a:p>
      </dgm:t>
    </dgm:pt>
    <dgm:pt modelId="{DE00BD81-3F1D-4D62-9E60-F0B5179C089E}" type="parTrans" cxnId="{59695C88-2FC5-4151-92A7-34599513ED38}">
      <dgm:prSet/>
      <dgm:spPr/>
      <dgm:t>
        <a:bodyPr/>
        <a:lstStyle/>
        <a:p>
          <a:endParaRPr lang="en-US"/>
        </a:p>
      </dgm:t>
    </dgm:pt>
    <dgm:pt modelId="{2614B48A-6103-4C67-84BB-97FF9F560193}" type="sibTrans" cxnId="{59695C88-2FC5-4151-92A7-34599513ED38}">
      <dgm:prSet/>
      <dgm:spPr/>
      <dgm:t>
        <a:bodyPr/>
        <a:lstStyle/>
        <a:p>
          <a:endParaRPr lang="en-US"/>
        </a:p>
      </dgm:t>
    </dgm:pt>
    <dgm:pt modelId="{A689417A-11DE-43B2-8A5B-2BEF4A6B0CA3}">
      <dgm:prSet phldrT="[Text]"/>
      <dgm:spPr/>
      <dgm:t>
        <a:bodyPr/>
        <a:lstStyle/>
        <a:p>
          <a:pPr algn="l"/>
          <a:r>
            <a:rPr lang="en-US" dirty="0" smtClean="0">
              <a:hlinkClick xmlns:r="http://schemas.openxmlformats.org/officeDocument/2006/relationships" r:id="rId4"/>
            </a:rPr>
            <a:t>IECRE</a:t>
          </a:r>
          <a:endParaRPr lang="en-US" dirty="0"/>
        </a:p>
      </dgm:t>
    </dgm:pt>
    <dgm:pt modelId="{40EDB79D-0C2C-4235-9EE3-2659015C737A}" type="parTrans" cxnId="{95F54E86-79B4-4A65-8F54-69474C6C5E21}">
      <dgm:prSet/>
      <dgm:spPr/>
      <dgm:t>
        <a:bodyPr/>
        <a:lstStyle/>
        <a:p>
          <a:endParaRPr lang="en-US"/>
        </a:p>
      </dgm:t>
    </dgm:pt>
    <dgm:pt modelId="{94D8CE63-67E3-4FD3-9294-5211A859274F}" type="sibTrans" cxnId="{95F54E86-79B4-4A65-8F54-69474C6C5E21}">
      <dgm:prSet/>
      <dgm:spPr/>
      <dgm:t>
        <a:bodyPr/>
        <a:lstStyle/>
        <a:p>
          <a:endParaRPr lang="en-US"/>
        </a:p>
      </dgm:t>
    </dgm:pt>
    <dgm:pt modelId="{BF35568D-C772-4EC0-9B61-BF2998144995}">
      <dgm:prSet phldrT="[Text]"/>
      <dgm:spPr/>
      <dgm:t>
        <a:bodyPr/>
        <a:lstStyle/>
        <a:p>
          <a:pPr algn="l"/>
          <a:r>
            <a:rPr lang="en-US" dirty="0" smtClean="0"/>
            <a:t>IEC System for Certification to Standards Relating to Equipment for Use in Renewable Energy Applications</a:t>
          </a:r>
          <a:endParaRPr lang="en-US" dirty="0"/>
        </a:p>
      </dgm:t>
    </dgm:pt>
    <dgm:pt modelId="{5F22DBBB-BC19-4B69-91EE-EBBAA7A5FB41}" type="parTrans" cxnId="{A09B7CEA-A6ED-49A2-BD42-4690390524F4}">
      <dgm:prSet/>
      <dgm:spPr/>
      <dgm:t>
        <a:bodyPr/>
        <a:lstStyle/>
        <a:p>
          <a:endParaRPr lang="en-US"/>
        </a:p>
      </dgm:t>
    </dgm:pt>
    <dgm:pt modelId="{74F95895-E3DD-4845-A1BC-7D28884A7B77}" type="sibTrans" cxnId="{A09B7CEA-A6ED-49A2-BD42-4690390524F4}">
      <dgm:prSet/>
      <dgm:spPr/>
      <dgm:t>
        <a:bodyPr/>
        <a:lstStyle/>
        <a:p>
          <a:endParaRPr lang="en-US"/>
        </a:p>
      </dgm:t>
    </dgm:pt>
    <dgm:pt modelId="{BD7F5E9D-3E1C-4972-9F34-1F3D5944E44D}" type="pres">
      <dgm:prSet presAssocID="{5FCF5CDE-A2C4-497F-BFFE-97731B6EEA23}" presName="linearFlow" presStyleCnt="0">
        <dgm:presLayoutVars>
          <dgm:dir/>
          <dgm:resizeHandles val="exact"/>
        </dgm:presLayoutVars>
      </dgm:prSet>
      <dgm:spPr/>
    </dgm:pt>
    <dgm:pt modelId="{FB63B609-F1B4-4BEE-9A68-9C14D8698BED}" type="pres">
      <dgm:prSet presAssocID="{BE506547-5438-4E4D-B368-2CC82B29AE85}" presName="composite" presStyleCnt="0"/>
      <dgm:spPr/>
    </dgm:pt>
    <dgm:pt modelId="{F7CA130F-8BD7-4E03-9F70-3C5EE6CB5ABB}" type="pres">
      <dgm:prSet presAssocID="{BE506547-5438-4E4D-B368-2CC82B29AE85}" presName="imgShp" presStyleLbl="fgImgPlace1" presStyleIdx="0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D5A0EBD-CB67-4F80-A848-1E00DE035974}" type="pres">
      <dgm:prSet presAssocID="{BE506547-5438-4E4D-B368-2CC82B29AE8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B28C4-42ED-43C4-A70E-4B3DF14D27A7}" type="pres">
      <dgm:prSet presAssocID="{A32C1565-CF26-4EF3-ADBC-F313FB9AD148}" presName="spacing" presStyleCnt="0"/>
      <dgm:spPr/>
    </dgm:pt>
    <dgm:pt modelId="{7B0A430C-6F9C-407D-B92A-5190CBF39878}" type="pres">
      <dgm:prSet presAssocID="{3C053360-DF6C-4786-8917-240A73804B80}" presName="composite" presStyleCnt="0"/>
      <dgm:spPr/>
    </dgm:pt>
    <dgm:pt modelId="{9A93DC95-E974-4207-9093-344ED71D4FE7}" type="pres">
      <dgm:prSet presAssocID="{3C053360-DF6C-4786-8917-240A73804B80}" presName="imgShp" presStyleLbl="fgImgPlace1" presStyleIdx="1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6D98D09-F4AF-45B1-84B4-BDCF7B25B121}" type="pres">
      <dgm:prSet presAssocID="{3C053360-DF6C-4786-8917-240A73804B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565EA-A872-41F4-BB1E-0638E875453B}" type="pres">
      <dgm:prSet presAssocID="{6CB6A252-EF98-477B-A1CC-A229C9DEE2D5}" presName="spacing" presStyleCnt="0"/>
      <dgm:spPr/>
    </dgm:pt>
    <dgm:pt modelId="{070E7089-0CC0-49B6-9590-6D18B3335EF4}" type="pres">
      <dgm:prSet presAssocID="{191461CF-5FD3-4C30-9FEA-398AB47F6045}" presName="composite" presStyleCnt="0"/>
      <dgm:spPr/>
    </dgm:pt>
    <dgm:pt modelId="{90720185-899E-4CE6-B164-B3628CC2BDF8}" type="pres">
      <dgm:prSet presAssocID="{191461CF-5FD3-4C30-9FEA-398AB47F6045}" presName="imgShp" presStyleLbl="fgImgPlac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D93E7C-5AAA-4B15-AA6A-64D47E6EB423}" type="pres">
      <dgm:prSet presAssocID="{191461CF-5FD3-4C30-9FEA-398AB47F604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5EB5E-C710-4DA4-B44A-E5A7F201A4AB}" type="pres">
      <dgm:prSet presAssocID="{6C89C8AA-09E6-483C-97EB-351DCA7C1CDF}" presName="spacing" presStyleCnt="0"/>
      <dgm:spPr/>
    </dgm:pt>
    <dgm:pt modelId="{3428F218-E710-43E7-BD70-D8E6FCC69444}" type="pres">
      <dgm:prSet presAssocID="{A689417A-11DE-43B2-8A5B-2BEF4A6B0CA3}" presName="composite" presStyleCnt="0"/>
      <dgm:spPr/>
    </dgm:pt>
    <dgm:pt modelId="{B53E3AD5-4665-4614-81F6-A8FA4F46BA78}" type="pres">
      <dgm:prSet presAssocID="{A689417A-11DE-43B2-8A5B-2BEF4A6B0CA3}" presName="imgShp" presStyleLbl="fgImgPlac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21CF56-584E-4051-96D7-B215FD96EA74}" type="pres">
      <dgm:prSet presAssocID="{A689417A-11DE-43B2-8A5B-2BEF4A6B0CA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29733E-C685-4E69-BEF3-81BFC276F281}" type="presOf" srcId="{BE506547-5438-4E4D-B368-2CC82B29AE85}" destId="{8D5A0EBD-CB67-4F80-A848-1E00DE035974}" srcOrd="0" destOrd="0" presId="urn:microsoft.com/office/officeart/2005/8/layout/vList3"/>
    <dgm:cxn modelId="{51B066C1-5728-443D-9BB9-2C68F96AD6EE}" srcId="{5FCF5CDE-A2C4-497F-BFFE-97731B6EEA23}" destId="{191461CF-5FD3-4C30-9FEA-398AB47F6045}" srcOrd="2" destOrd="0" parTransId="{17591986-2808-4171-B72D-179F7A80DD19}" sibTransId="{6C89C8AA-09E6-483C-97EB-351DCA7C1CDF}"/>
    <dgm:cxn modelId="{9FEDADF2-37A6-4121-86E4-7879E54625AA}" srcId="{BE506547-5438-4E4D-B368-2CC82B29AE85}" destId="{B21B0756-4474-47BE-A038-BA2643AD938B}" srcOrd="0" destOrd="0" parTransId="{87710290-FE5C-4D3B-B880-A393872214C7}" sibTransId="{741CA945-28D4-4396-A148-D2DA892B626B}"/>
    <dgm:cxn modelId="{59695C88-2FC5-4151-92A7-34599513ED38}" srcId="{191461CF-5FD3-4C30-9FEA-398AB47F6045}" destId="{D1534724-943F-4B44-AE9B-987DD71069D3}" srcOrd="0" destOrd="0" parTransId="{DE00BD81-3F1D-4D62-9E60-F0B5179C089E}" sibTransId="{2614B48A-6103-4C67-84BB-97FF9F560193}"/>
    <dgm:cxn modelId="{0DD034F4-77A4-4FD0-A60A-4AD48DA1CF05}" srcId="{5FCF5CDE-A2C4-497F-BFFE-97731B6EEA23}" destId="{BE506547-5438-4E4D-B368-2CC82B29AE85}" srcOrd="0" destOrd="0" parTransId="{BE5574E3-2988-4C20-84FA-FDC9D38F11A2}" sibTransId="{A32C1565-CF26-4EF3-ADBC-F313FB9AD148}"/>
    <dgm:cxn modelId="{ED928E91-6C70-47A6-8C00-3F65BC85C7B8}" type="presOf" srcId="{191461CF-5FD3-4C30-9FEA-398AB47F6045}" destId="{ECD93E7C-5AAA-4B15-AA6A-64D47E6EB423}" srcOrd="0" destOrd="0" presId="urn:microsoft.com/office/officeart/2005/8/layout/vList3"/>
    <dgm:cxn modelId="{1C740C38-675A-41A2-879E-10DC0BA12090}" type="presOf" srcId="{5FCF5CDE-A2C4-497F-BFFE-97731B6EEA23}" destId="{BD7F5E9D-3E1C-4972-9F34-1F3D5944E44D}" srcOrd="0" destOrd="0" presId="urn:microsoft.com/office/officeart/2005/8/layout/vList3"/>
    <dgm:cxn modelId="{A09B7CEA-A6ED-49A2-BD42-4690390524F4}" srcId="{A689417A-11DE-43B2-8A5B-2BEF4A6B0CA3}" destId="{BF35568D-C772-4EC0-9B61-BF2998144995}" srcOrd="0" destOrd="0" parTransId="{5F22DBBB-BC19-4B69-91EE-EBBAA7A5FB41}" sibTransId="{74F95895-E3DD-4845-A1BC-7D28884A7B77}"/>
    <dgm:cxn modelId="{C1E9A86B-0A4A-438C-9C7D-53BC4C412596}" type="presOf" srcId="{06CB9F17-96B3-4A7C-A30F-EA6301E7E6B4}" destId="{56D98D09-F4AF-45B1-84B4-BDCF7B25B121}" srcOrd="0" destOrd="1" presId="urn:microsoft.com/office/officeart/2005/8/layout/vList3"/>
    <dgm:cxn modelId="{990509FC-89ED-4040-87DA-31F522CE96EE}" type="presOf" srcId="{3C053360-DF6C-4786-8917-240A73804B80}" destId="{56D98D09-F4AF-45B1-84B4-BDCF7B25B121}" srcOrd="0" destOrd="0" presId="urn:microsoft.com/office/officeart/2005/8/layout/vList3"/>
    <dgm:cxn modelId="{46989BC6-74F2-4DBE-8B8A-2F30CDFFEECB}" srcId="{3C053360-DF6C-4786-8917-240A73804B80}" destId="{06CB9F17-96B3-4A7C-A30F-EA6301E7E6B4}" srcOrd="0" destOrd="0" parTransId="{55906B49-7C0C-431C-B1BD-1E20DDBC0285}" sibTransId="{E1E3EF9E-5C9B-4EF4-8D8D-5F1DF4A6EE05}"/>
    <dgm:cxn modelId="{95F54E86-79B4-4A65-8F54-69474C6C5E21}" srcId="{5FCF5CDE-A2C4-497F-BFFE-97731B6EEA23}" destId="{A689417A-11DE-43B2-8A5B-2BEF4A6B0CA3}" srcOrd="3" destOrd="0" parTransId="{40EDB79D-0C2C-4235-9EE3-2659015C737A}" sibTransId="{94D8CE63-67E3-4FD3-9294-5211A859274F}"/>
    <dgm:cxn modelId="{16357183-DBB9-4D86-B18C-17971867ED90}" type="presOf" srcId="{D1534724-943F-4B44-AE9B-987DD71069D3}" destId="{ECD93E7C-5AAA-4B15-AA6A-64D47E6EB423}" srcOrd="0" destOrd="1" presId="urn:microsoft.com/office/officeart/2005/8/layout/vList3"/>
    <dgm:cxn modelId="{6A6B3CB9-7D41-4BE5-99C5-5D08527D5860}" type="presOf" srcId="{B21B0756-4474-47BE-A038-BA2643AD938B}" destId="{8D5A0EBD-CB67-4F80-A848-1E00DE035974}" srcOrd="0" destOrd="1" presId="urn:microsoft.com/office/officeart/2005/8/layout/vList3"/>
    <dgm:cxn modelId="{C689A542-29A2-4B9A-9B14-0E882E1BCF0F}" srcId="{5FCF5CDE-A2C4-497F-BFFE-97731B6EEA23}" destId="{3C053360-DF6C-4786-8917-240A73804B80}" srcOrd="1" destOrd="0" parTransId="{11649508-1D39-4930-8FE9-86FA9C1C4BA8}" sibTransId="{6CB6A252-EF98-477B-A1CC-A229C9DEE2D5}"/>
    <dgm:cxn modelId="{D3EF862C-AAC5-484B-96CC-457DA716C046}" type="presOf" srcId="{BF35568D-C772-4EC0-9B61-BF2998144995}" destId="{9721CF56-584E-4051-96D7-B215FD96EA74}" srcOrd="0" destOrd="1" presId="urn:microsoft.com/office/officeart/2005/8/layout/vList3"/>
    <dgm:cxn modelId="{3920FE3A-D943-46CD-B8A3-29A216C02B65}" type="presOf" srcId="{A689417A-11DE-43B2-8A5B-2BEF4A6B0CA3}" destId="{9721CF56-584E-4051-96D7-B215FD96EA74}" srcOrd="0" destOrd="0" presId="urn:microsoft.com/office/officeart/2005/8/layout/vList3"/>
    <dgm:cxn modelId="{188A8D61-7EC0-4BD4-95C3-644A4C4BF99F}" type="presParOf" srcId="{BD7F5E9D-3E1C-4972-9F34-1F3D5944E44D}" destId="{FB63B609-F1B4-4BEE-9A68-9C14D8698BED}" srcOrd="0" destOrd="0" presId="urn:microsoft.com/office/officeart/2005/8/layout/vList3"/>
    <dgm:cxn modelId="{354B04EC-2EA4-4027-AC89-5239FD23F8DD}" type="presParOf" srcId="{FB63B609-F1B4-4BEE-9A68-9C14D8698BED}" destId="{F7CA130F-8BD7-4E03-9F70-3C5EE6CB5ABB}" srcOrd="0" destOrd="0" presId="urn:microsoft.com/office/officeart/2005/8/layout/vList3"/>
    <dgm:cxn modelId="{4068BA60-2122-4E1D-B57D-4A95A796EFC7}" type="presParOf" srcId="{FB63B609-F1B4-4BEE-9A68-9C14D8698BED}" destId="{8D5A0EBD-CB67-4F80-A848-1E00DE035974}" srcOrd="1" destOrd="0" presId="urn:microsoft.com/office/officeart/2005/8/layout/vList3"/>
    <dgm:cxn modelId="{B0ACA083-58BC-4684-B491-0A5EF0EC2917}" type="presParOf" srcId="{BD7F5E9D-3E1C-4972-9F34-1F3D5944E44D}" destId="{897B28C4-42ED-43C4-A70E-4B3DF14D27A7}" srcOrd="1" destOrd="0" presId="urn:microsoft.com/office/officeart/2005/8/layout/vList3"/>
    <dgm:cxn modelId="{0A3CFA0E-CFC4-4950-9EBD-6DEDD376D0E7}" type="presParOf" srcId="{BD7F5E9D-3E1C-4972-9F34-1F3D5944E44D}" destId="{7B0A430C-6F9C-407D-B92A-5190CBF39878}" srcOrd="2" destOrd="0" presId="urn:microsoft.com/office/officeart/2005/8/layout/vList3"/>
    <dgm:cxn modelId="{73383D90-09E4-4D91-82C6-45D41ECAE68E}" type="presParOf" srcId="{7B0A430C-6F9C-407D-B92A-5190CBF39878}" destId="{9A93DC95-E974-4207-9093-344ED71D4FE7}" srcOrd="0" destOrd="0" presId="urn:microsoft.com/office/officeart/2005/8/layout/vList3"/>
    <dgm:cxn modelId="{142BE0E4-C0DD-4F7F-8C0C-7B386519B91A}" type="presParOf" srcId="{7B0A430C-6F9C-407D-B92A-5190CBF39878}" destId="{56D98D09-F4AF-45B1-84B4-BDCF7B25B121}" srcOrd="1" destOrd="0" presId="urn:microsoft.com/office/officeart/2005/8/layout/vList3"/>
    <dgm:cxn modelId="{7AD06BDF-1777-4E26-B2B1-2D14FFB5BA18}" type="presParOf" srcId="{BD7F5E9D-3E1C-4972-9F34-1F3D5944E44D}" destId="{2F4565EA-A872-41F4-BB1E-0638E875453B}" srcOrd="3" destOrd="0" presId="urn:microsoft.com/office/officeart/2005/8/layout/vList3"/>
    <dgm:cxn modelId="{C35BEC28-60EA-4B3B-8520-C6B321BF7E8A}" type="presParOf" srcId="{BD7F5E9D-3E1C-4972-9F34-1F3D5944E44D}" destId="{070E7089-0CC0-49B6-9590-6D18B3335EF4}" srcOrd="4" destOrd="0" presId="urn:microsoft.com/office/officeart/2005/8/layout/vList3"/>
    <dgm:cxn modelId="{82F91024-D3D9-4654-8B3E-FAAAC5F8E7FD}" type="presParOf" srcId="{070E7089-0CC0-49B6-9590-6D18B3335EF4}" destId="{90720185-899E-4CE6-B164-B3628CC2BDF8}" srcOrd="0" destOrd="0" presId="urn:microsoft.com/office/officeart/2005/8/layout/vList3"/>
    <dgm:cxn modelId="{7F6557FF-0882-43D1-96C1-CF3EFC54FCC1}" type="presParOf" srcId="{070E7089-0CC0-49B6-9590-6D18B3335EF4}" destId="{ECD93E7C-5AAA-4B15-AA6A-64D47E6EB423}" srcOrd="1" destOrd="0" presId="urn:microsoft.com/office/officeart/2005/8/layout/vList3"/>
    <dgm:cxn modelId="{C3F751B9-3938-41C7-A340-5602E38C0398}" type="presParOf" srcId="{BD7F5E9D-3E1C-4972-9F34-1F3D5944E44D}" destId="{31C5EB5E-C710-4DA4-B44A-E5A7F201A4AB}" srcOrd="5" destOrd="0" presId="urn:microsoft.com/office/officeart/2005/8/layout/vList3"/>
    <dgm:cxn modelId="{E6BACBD9-7A5F-438F-8671-EE69CF9015FB}" type="presParOf" srcId="{BD7F5E9D-3E1C-4972-9F34-1F3D5944E44D}" destId="{3428F218-E710-43E7-BD70-D8E6FCC69444}" srcOrd="6" destOrd="0" presId="urn:microsoft.com/office/officeart/2005/8/layout/vList3"/>
    <dgm:cxn modelId="{CD7C1A30-7ABE-4D93-A7CE-FF6094EBB6D9}" type="presParOf" srcId="{3428F218-E710-43E7-BD70-D8E6FCC69444}" destId="{B53E3AD5-4665-4614-81F6-A8FA4F46BA78}" srcOrd="0" destOrd="0" presId="urn:microsoft.com/office/officeart/2005/8/layout/vList3"/>
    <dgm:cxn modelId="{6D0D17D7-CE9A-45CB-89C8-049F99287EF7}" type="presParOf" srcId="{3428F218-E710-43E7-BD70-D8E6FCC69444}" destId="{9721CF56-584E-4051-96D7-B215FD96EA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A0EBD-CB67-4F80-A848-1E00DE035974}">
      <dsp:nvSpPr>
        <dsp:cNvPr id="0" name=""/>
        <dsp:cNvSpPr/>
      </dsp:nvSpPr>
      <dsp:spPr>
        <a:xfrm rot="10800000">
          <a:off x="1476324" y="1564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1"/>
            </a:rPr>
            <a:t>IECEE</a:t>
          </a:r>
          <a:endParaRPr lang="en-US" sz="13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IEC System of Conformity Assessment Schemes for Electrotechnical Equipment and Components</a:t>
          </a:r>
        </a:p>
      </dsp:txBody>
      <dsp:txXfrm rot="10800000">
        <a:off x="1634926" y="1564"/>
        <a:ext cx="5072948" cy="634410"/>
      </dsp:txXfrm>
    </dsp:sp>
    <dsp:sp modelId="{F7CA130F-8BD7-4E03-9F70-3C5EE6CB5ABB}">
      <dsp:nvSpPr>
        <dsp:cNvPr id="0" name=""/>
        <dsp:cNvSpPr/>
      </dsp:nvSpPr>
      <dsp:spPr>
        <a:xfrm>
          <a:off x="1159118" y="1564"/>
          <a:ext cx="634410" cy="6344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98D09-F4AF-45B1-84B4-BDCF7B25B121}">
      <dsp:nvSpPr>
        <dsp:cNvPr id="0" name=""/>
        <dsp:cNvSpPr/>
      </dsp:nvSpPr>
      <dsp:spPr>
        <a:xfrm rot="10800000">
          <a:off x="1476324" y="822568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3"/>
            </a:rPr>
            <a:t>IECEx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International Electrotechnical Commission System for Certification to Standards Relating to Equipment for Use in Explosive Atmospheres </a:t>
          </a:r>
          <a:endParaRPr lang="en-US" sz="1000" kern="1200" dirty="0"/>
        </a:p>
      </dsp:txBody>
      <dsp:txXfrm rot="10800000">
        <a:off x="1634926" y="822568"/>
        <a:ext cx="5072948" cy="634410"/>
      </dsp:txXfrm>
    </dsp:sp>
    <dsp:sp modelId="{9A93DC95-E974-4207-9093-344ED71D4FE7}">
      <dsp:nvSpPr>
        <dsp:cNvPr id="0" name=""/>
        <dsp:cNvSpPr/>
      </dsp:nvSpPr>
      <dsp:spPr>
        <a:xfrm>
          <a:off x="1159118" y="822568"/>
          <a:ext cx="634410" cy="63441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93E7C-5AAA-4B15-AA6A-64D47E6EB423}">
      <dsp:nvSpPr>
        <dsp:cNvPr id="0" name=""/>
        <dsp:cNvSpPr/>
      </dsp:nvSpPr>
      <dsp:spPr>
        <a:xfrm rot="10800000">
          <a:off x="1476324" y="1643572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5"/>
            </a:rPr>
            <a:t>IECQ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IEC Quality Assessment System For Electronic Components</a:t>
          </a:r>
          <a:endParaRPr lang="en-US" sz="1000" kern="1200" dirty="0"/>
        </a:p>
      </dsp:txBody>
      <dsp:txXfrm rot="10800000">
        <a:off x="1634926" y="1643572"/>
        <a:ext cx="5072948" cy="634410"/>
      </dsp:txXfrm>
    </dsp:sp>
    <dsp:sp modelId="{90720185-899E-4CE6-B164-B3628CC2BDF8}">
      <dsp:nvSpPr>
        <dsp:cNvPr id="0" name=""/>
        <dsp:cNvSpPr/>
      </dsp:nvSpPr>
      <dsp:spPr>
        <a:xfrm>
          <a:off x="1159118" y="1643572"/>
          <a:ext cx="634410" cy="63441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1CF56-584E-4051-96D7-B215FD96EA74}">
      <dsp:nvSpPr>
        <dsp:cNvPr id="0" name=""/>
        <dsp:cNvSpPr/>
      </dsp:nvSpPr>
      <dsp:spPr>
        <a:xfrm rot="10800000">
          <a:off x="1476324" y="2464576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7"/>
            </a:rPr>
            <a:t>IECRE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IEC System for Certification to Standards Relating to Equipment for Use in Renewable Energy Applications</a:t>
          </a:r>
          <a:endParaRPr lang="en-US" sz="1000" kern="1200" dirty="0"/>
        </a:p>
      </dsp:txBody>
      <dsp:txXfrm rot="10800000">
        <a:off x="1634926" y="2464576"/>
        <a:ext cx="5072948" cy="634410"/>
      </dsp:txXfrm>
    </dsp:sp>
    <dsp:sp modelId="{B53E3AD5-4665-4614-81F6-A8FA4F46BA78}">
      <dsp:nvSpPr>
        <dsp:cNvPr id="0" name=""/>
        <dsp:cNvSpPr/>
      </dsp:nvSpPr>
      <dsp:spPr>
        <a:xfrm>
          <a:off x="1159118" y="2464576"/>
          <a:ext cx="634410" cy="634410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609B1-324B-4E02-B9D5-DA083F061E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92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850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2" b="20557"/>
          <a:stretch>
            <a:fillRect/>
          </a:stretch>
        </p:blipFill>
        <p:spPr bwMode="auto">
          <a:xfrm>
            <a:off x="-4763" y="4243388"/>
            <a:ext cx="914400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01975"/>
            <a:ext cx="7772400" cy="1165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1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39B73D0-53FA-45CC-9C2F-7104ED4081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7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7E369600-9ECB-4E2F-AB5B-10CCCB5DB72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02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55C2C100-EE3D-4A26-A3D4-924F5F9E3E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73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037B8B5-A964-4348-954E-DAF008A9DF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25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867F23D4-BC36-45B3-AFCA-B5D33716ED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99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DB2AB745-F3DA-4C72-B497-0E5BA49A99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82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2B83BFEF-0342-435C-87BF-0EDB8455A4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67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6D27DF0-2BC5-44D0-B9EE-E5B2B4D5C7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66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2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2" b="20557"/>
          <a:stretch>
            <a:fillRect/>
          </a:stretch>
        </p:blipFill>
        <p:spPr bwMode="auto">
          <a:xfrm>
            <a:off x="-4763" y="4243388"/>
            <a:ext cx="914400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01975"/>
            <a:ext cx="7772400" cy="1165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519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2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2A710CE-9C1B-4E6A-A0A3-76DC80912C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801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2A710CE-9C1B-4E6A-A0A3-76DC80912C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6336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CE98DC1-8134-467A-B29F-766FF67437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3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B21B1C2-96D2-4C74-AA7C-4675BBD6F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489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B5CE416C-FC73-40AA-8538-F296CBF590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2482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AEAB792-7FB8-42DB-B787-78A35FA9E6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4046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49053D73-DE88-441D-9C4E-F5EC8EBC8D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82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CE98DC1-8134-467A-B29F-766FF67437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32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B21B1C2-96D2-4C74-AA7C-4675BBD6F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8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B5CE416C-FC73-40AA-8538-F296CBF590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203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AEAB792-7FB8-42DB-B787-78A35FA9E6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50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49053D73-DE88-441D-9C4E-F5EC8EBC8D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16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5E30CB1-690A-45D8-B9F0-005D798EE2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7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86782726-DF83-4232-B218-2B366779B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5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mailto:sroods@ansi.org" TargetMode="External"/><Relationship Id="rId3" Type="http://schemas.openxmlformats.org/officeDocument/2006/relationships/image" Target="../media/image6.jpeg"/><Relationship Id="rId7" Type="http://schemas.openxmlformats.org/officeDocument/2006/relationships/hyperlink" Target="mailto:ksfrancis@ansi.org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ksullivan@ansi.org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tzertuche@ansi.org" TargetMode="External"/><Relationship Id="rId10" Type="http://schemas.openxmlformats.org/officeDocument/2006/relationships/hyperlink" Target="mailto:dnegron@ansi.org" TargetMode="External"/><Relationship Id="rId4" Type="http://schemas.openxmlformats.org/officeDocument/2006/relationships/hyperlink" Target="mailto:jtretler@ansi.org" TargetMode="External"/><Relationship Id="rId9" Type="http://schemas.openxmlformats.org/officeDocument/2006/relationships/hyperlink" Target="mailto:jgpark@ansi.or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lide_imagex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0C1DD701-00BD-458D-B862-03E99278345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0" name="Picture 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3733800" y="6415088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Trebuchet MS" pitchFamily="34" charset="0"/>
              </a:rPr>
              <a:t>Module II-A    </a:t>
            </a:r>
            <a:r>
              <a:rPr 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sz="1000" dirty="0" smtClean="0">
                <a:latin typeface="Trebuchet MS" pitchFamily="34" charset="0"/>
              </a:rPr>
              <a:t>   USNC</a:t>
            </a:r>
          </a:p>
          <a:p>
            <a:pPr eaLnBrk="1" hangingPunct="1">
              <a:defRPr/>
            </a:pPr>
            <a:endParaRPr lang="en-US" sz="1000" dirty="0" smtClean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0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lide_imagex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90C4306F-DC0D-4514-A295-F55F080B569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054" name="Picture 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/>
          <p:cNvSpPr>
            <a:spLocks noChangeArrowheads="1"/>
          </p:cNvSpPr>
          <p:nvPr userDrawn="1"/>
        </p:nvSpPr>
        <p:spPr bwMode="auto">
          <a:xfrm>
            <a:off x="3735388" y="6415088"/>
            <a:ext cx="199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latin typeface="Trebuchet MS" pitchFamily="34" charset="0"/>
              </a:rPr>
              <a:t>Introduction    </a:t>
            </a:r>
            <a:r>
              <a:rPr lang="en-US" alt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altLang="en-US" sz="1000" dirty="0" smtClean="0">
                <a:latin typeface="Trebuchet MS" pitchFamily="34" charset="0"/>
              </a:rPr>
              <a:t>   IEC and USNC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lide_imagex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EF1FFFEF-A57F-4C50-A2FE-CD14494728A1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078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3735388" y="6415088"/>
            <a:ext cx="199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latin typeface="Trebuchet MS" pitchFamily="34" charset="0"/>
              </a:rPr>
              <a:t>Introduction    </a:t>
            </a:r>
            <a:r>
              <a:rPr lang="en-US" alt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altLang="en-US" sz="1000" dirty="0" smtClean="0">
                <a:latin typeface="Trebuchet MS" pitchFamily="34" charset="0"/>
              </a:rPr>
              <a:t>   IEC and USNC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slide_imagex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10"/>
          <p:cNvSpPr>
            <a:spLocks noChangeShapeType="1"/>
          </p:cNvSpPr>
          <p:nvPr userDrawn="1"/>
        </p:nvSpPr>
        <p:spPr bwMode="auto">
          <a:xfrm>
            <a:off x="4495800" y="1784350"/>
            <a:ext cx="0" cy="41592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" name="Rectangle 6"/>
          <p:cNvSpPr>
            <a:spLocks noChangeArrowheads="1"/>
          </p:cNvSpPr>
          <p:nvPr userDrawn="1"/>
        </p:nvSpPr>
        <p:spPr bwMode="auto">
          <a:xfrm>
            <a:off x="304800" y="17526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Joe Tretler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Vice President, International Policy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4"/>
              </a:rPr>
              <a:t>jtretler@ansi.org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212.642.4977</a:t>
            </a:r>
            <a:b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</a:b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Tony Zertuche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Director, International Policy &amp;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General Secretary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5"/>
              </a:rPr>
              <a:t>tzertuche@ansi.org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212-642-4892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Kevin Sullivan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6"/>
              </a:rPr>
              <a:t>ksullivan@ansi.org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212.642.4963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4910139" y="1447800"/>
            <a:ext cx="40814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3550" indent="-63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Kendall Szulewski-Francis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7"/>
              </a:rPr>
              <a:t>ksfrancis@ansi.org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212-642-4965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Samuel</a:t>
            </a:r>
            <a:r>
              <a:rPr lang="en-US" altLang="en-US" sz="1500" b="1" baseline="0" dirty="0" smtClean="0">
                <a:solidFill>
                  <a:schemeClr val="bg1"/>
                </a:solidFill>
                <a:latin typeface="Trebuchet MS" pitchFamily="34" charset="0"/>
              </a:rPr>
              <a:t> Roods</a:t>
            </a: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8"/>
              </a:rPr>
              <a:t>sroods@ansi.org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212-642-4964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Jiin Park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9"/>
              </a:rPr>
              <a:t>jgpark@ansi.org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212-642-4939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Debra Negron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Meeting Coordinator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10"/>
              </a:rPr>
              <a:t>dnegron@ansi.org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212.642.4936</a:t>
            </a:r>
          </a:p>
        </p:txBody>
      </p:sp>
      <p:pic>
        <p:nvPicPr>
          <p:cNvPr id="4102" name="Picture 2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686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20"/>
          <p:cNvSpPr>
            <a:spLocks noChangeArrowheads="1"/>
          </p:cNvSpPr>
          <p:nvPr userDrawn="1"/>
        </p:nvSpPr>
        <p:spPr bwMode="auto">
          <a:xfrm>
            <a:off x="304800" y="1219200"/>
            <a:ext cx="3641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smtClean="0">
                <a:solidFill>
                  <a:srgbClr val="99CC00"/>
                </a:solidFill>
                <a:latin typeface="Trebuchet MS" pitchFamily="34" charset="0"/>
              </a:rPr>
              <a:t>USNC Staff Contact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0C1DD701-00BD-458D-B862-03E99278345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0" name="Picture 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733800" y="6415088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Trebuchet MS" pitchFamily="34" charset="0"/>
              </a:rPr>
              <a:t>Module I    </a:t>
            </a:r>
            <a:r>
              <a:rPr 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sz="1000" dirty="0" smtClean="0">
                <a:latin typeface="Trebuchet MS" pitchFamily="34" charset="0"/>
              </a:rPr>
              <a:t>   USNC</a:t>
            </a:r>
          </a:p>
          <a:p>
            <a:pPr eaLnBrk="1" hangingPunct="1">
              <a:defRPr/>
            </a:pPr>
            <a:endParaRPr lang="en-US" sz="1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7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dyn/www/f?p=103:47:0::::FSP_ORG_ID,FSP_LANG_ID:3228,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c.ch/dyn/www/f?p=103:6: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iec.ch/dyn/www/f?p=103:47:0::::FSP_ORG_ID,FSP_LANG_ID:3250,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si.org/education_trainings/overview?menuid=9" TargetMode="External"/><Relationship Id="rId2" Type="http://schemas.openxmlformats.org/officeDocument/2006/relationships/hyperlink" Target="mailto:usnc@ansi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iec.ch/dyn/www/f?p=103:47:0::::FSP_ORG_ID,FSP_LANG_ID:3261,2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://www.iec.ch/members_experts/refdocs/iec/isoiecdir-2%7bed7.0%7den.pdf" TargetMode="External"/><Relationship Id="rId7" Type="http://schemas.openxmlformats.org/officeDocument/2006/relationships/hyperlink" Target="https://share.ansi.org/Shared%20Documents/Standards%20Activities/International%20Standardization/IEC/USNC%20Tool%20Box/USNC-TAG-Model-Operating-Procedures.pdf" TargetMode="External"/><Relationship Id="rId2" Type="http://schemas.openxmlformats.org/officeDocument/2006/relationships/hyperlink" Target="http://www.iec.ch/members_experts/refdocs/iec/isoiecdir1%7bed13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%20RULES%20of%20PROCEDURE_1.doc" TargetMode="External"/><Relationship Id="rId5" Type="http://schemas.openxmlformats.org/officeDocument/2006/relationships/hyperlink" Target="http://www.iec.ch/members_experts/refdocs/iec/stat_2001-2018e.pdf" TargetMode="External"/><Relationship Id="rId4" Type="http://schemas.openxmlformats.org/officeDocument/2006/relationships/hyperlink" Target="http://www.iec.ch/members_experts/refdocs/iec/isoiecdir-1-consolidatedIECsup%7bed13.0%7de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14800"/>
            <a:ext cx="9144000" cy="11652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3400" dirty="0" smtClean="0">
                <a:solidFill>
                  <a:srgbClr val="99CC00"/>
                </a:solidFill>
              </a:rPr>
              <a:t>Module II-A:</a:t>
            </a: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r>
              <a:rPr lang="en-US" altLang="en-US" b="0" dirty="0" smtClean="0"/>
              <a:t>IEC Organizational and </a:t>
            </a:r>
            <a:br>
              <a:rPr lang="en-US" altLang="en-US" b="0" dirty="0" smtClean="0"/>
            </a:br>
            <a:r>
              <a:rPr lang="en-US" altLang="en-US" b="0" dirty="0" smtClean="0"/>
              <a:t>Governance Structure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endParaRPr lang="en-US" altLang="en-US" sz="1800" dirty="0" smtClean="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519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31590"/>
              </p:ext>
            </p:extLst>
          </p:nvPr>
        </p:nvGraphicFramePr>
        <p:xfrm>
          <a:off x="457200" y="1927934"/>
          <a:ext cx="7924800" cy="3406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115350208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1075322116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457562707"/>
                    </a:ext>
                  </a:extLst>
                </a:gridCol>
              </a:tblGrid>
              <a:tr h="404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 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Associate 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Affiliate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4057"/>
                  </a:ext>
                </a:extLst>
              </a:tr>
              <a:tr h="1180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Vote on </a:t>
                      </a:r>
                      <a:r>
                        <a:rPr lang="en-US" sz="1600" i="1" dirty="0" smtClean="0"/>
                        <a:t>all</a:t>
                      </a:r>
                      <a:r>
                        <a:rPr lang="en-US" sz="1600" dirty="0" smtClean="0"/>
                        <a:t> TC/SC and Council documents via electronic voting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Authorized to submit votes on documents of </a:t>
                      </a:r>
                      <a:r>
                        <a:rPr lang="en-US" sz="1600" i="1" dirty="0" smtClean="0"/>
                        <a:t>4</a:t>
                      </a:r>
                      <a:r>
                        <a:rPr lang="en-US" sz="1600" dirty="0" smtClean="0"/>
                        <a:t> selected TC/SCs</a:t>
                      </a:r>
                      <a:r>
                        <a:rPr lang="en-US" sz="1600" baseline="0" dirty="0" smtClean="0"/>
                        <a:t> via electronic voting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No</a:t>
                      </a:r>
                      <a:r>
                        <a:rPr lang="en-US" sz="1600" dirty="0" smtClean="0"/>
                        <a:t> voting</a:t>
                      </a:r>
                      <a:r>
                        <a:rPr lang="en-US" sz="1600" baseline="0" dirty="0" smtClean="0"/>
                        <a:t> rights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217231"/>
                  </a:ext>
                </a:extLst>
              </a:tr>
              <a:tr h="1180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 on all TC/SC and Council</a:t>
                      </a:r>
                      <a:r>
                        <a:rPr lang="en-US" sz="1600" baseline="0" dirty="0" smtClean="0"/>
                        <a:t>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Authorized to submit comments only on TC/SC documents, but not on Council</a:t>
                      </a:r>
                      <a:r>
                        <a:rPr lang="en-US" sz="1600" baseline="0" dirty="0" smtClean="0"/>
                        <a:t>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Authorized to submit comments on the documents of 10 selected TC/SCs via</a:t>
                      </a:r>
                      <a:r>
                        <a:rPr lang="en-US" sz="1600" baseline="0" dirty="0" smtClean="0"/>
                        <a:t> email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14512"/>
                  </a:ext>
                </a:extLst>
              </a:tr>
              <a:tr h="640745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FULL</a:t>
                      </a:r>
                      <a:r>
                        <a:rPr lang="en-US" sz="1600" dirty="0" smtClean="0"/>
                        <a:t> Participation</a:t>
                      </a:r>
                      <a:r>
                        <a:rPr lang="en-US" sz="1600" baseline="0" dirty="0" smtClean="0"/>
                        <a:t>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LIMITED</a:t>
                      </a:r>
                      <a:r>
                        <a:rPr lang="en-US" sz="1600" baseline="0" dirty="0" smtClean="0"/>
                        <a:t> Participation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NOT A</a:t>
                      </a:r>
                      <a:r>
                        <a:rPr lang="en-US" sz="1600" u="sng" baseline="0" dirty="0" smtClean="0"/>
                        <a:t> MEMBERSHIP </a:t>
                      </a:r>
                      <a:r>
                        <a:rPr lang="en-US" sz="1600" baseline="0" dirty="0" smtClean="0"/>
                        <a:t>and access to information only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6697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of IEC National Committees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 descr="File:Your &lt;strong&gt;Vote&lt;/strong&gt; Counts Badge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13360"/>
            <a:ext cx="1708404" cy="16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7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Committee Participation: </a:t>
            </a:r>
            <a:br>
              <a:rPr lang="en-US" dirty="0" smtClean="0"/>
            </a:br>
            <a:r>
              <a:rPr lang="en-US" dirty="0" smtClean="0"/>
              <a:t>TCs and 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National committees have the right to participate in the </a:t>
            </a:r>
            <a:r>
              <a:rPr lang="en-US" sz="2000" dirty="0" smtClean="0"/>
              <a:t>work </a:t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every IEC TC and SC*. They may register as either </a:t>
            </a:r>
            <a:r>
              <a:rPr lang="en-US" sz="2000" dirty="0" smtClean="0"/>
              <a:t>a Participating </a:t>
            </a:r>
            <a:r>
              <a:rPr lang="en-US" sz="2000" dirty="0"/>
              <a:t>(P) or an Observer (O) Member. All Members </a:t>
            </a:r>
            <a:r>
              <a:rPr lang="en-US" sz="2000" dirty="0" smtClean="0"/>
              <a:t>should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Organize efficient and timely votes and comments on all matters coming before the committee(s) in which they participate</a:t>
            </a:r>
          </a:p>
          <a:p>
            <a:pPr lvl="2"/>
            <a:r>
              <a:rPr lang="en-US" sz="1600" dirty="0"/>
              <a:t>Take into account all relevant interests at their national level</a:t>
            </a:r>
          </a:p>
          <a:p>
            <a:pPr lvl="1"/>
            <a:r>
              <a:rPr lang="en-US" sz="1800" dirty="0" smtClean="0"/>
              <a:t>Provide input at the earliest possible time so as to mitigate duplication, overlap and redundancy</a:t>
            </a:r>
          </a:p>
          <a:p>
            <a:pPr marL="57150" indent="0">
              <a:buNone/>
            </a:pPr>
            <a:endParaRPr lang="en-US" sz="1400" i="1" dirty="0" smtClean="0"/>
          </a:p>
          <a:p>
            <a:pPr marL="57150" indent="0">
              <a:buNone/>
            </a:pPr>
            <a:r>
              <a:rPr lang="en-US" sz="1400" i="1" dirty="0" smtClean="0"/>
              <a:t>*Associate </a:t>
            </a:r>
            <a:r>
              <a:rPr lang="en-US" sz="1400" i="1" dirty="0"/>
              <a:t>members may participate, under certain conditions, in a limited number of committees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576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Committee Participation:</a:t>
            </a:r>
            <a:br>
              <a:rPr lang="en-US" dirty="0" smtClean="0"/>
            </a:br>
            <a:r>
              <a:rPr lang="en-US" dirty="0" smtClean="0"/>
              <a:t>TCs and SCs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Participating “P” Members </a:t>
            </a:r>
          </a:p>
          <a:p>
            <a:pPr lvl="1"/>
            <a:r>
              <a:rPr lang="en-US" sz="1800" dirty="0"/>
              <a:t>Responsible for submitting votes and/or comments on all technical matters coming before the committee</a:t>
            </a:r>
          </a:p>
          <a:p>
            <a:pPr lvl="2"/>
            <a:r>
              <a:rPr lang="en-US" sz="1600" dirty="0"/>
              <a:t>Votes are submitted within the given timeframe. Failing to vote on questions before the committee will be reported by the Secretariat to the IEC Office.</a:t>
            </a:r>
          </a:p>
          <a:p>
            <a:pPr lvl="1"/>
            <a:r>
              <a:rPr lang="en-US" sz="1800" dirty="0"/>
              <a:t>Send delegation or accredited experts to meetings</a:t>
            </a:r>
          </a:p>
          <a:p>
            <a:pPr lvl="2"/>
            <a:r>
              <a:rPr lang="en-US" sz="1600" dirty="0"/>
              <a:t>Failing to make a contribution to two (2) consecutive meetings, either by direct participation or by correspondence, will be reported by the Secretariat to the IEC Office</a:t>
            </a:r>
          </a:p>
          <a:p>
            <a:pPr lvl="1"/>
            <a:r>
              <a:rPr lang="en-US" sz="1800" dirty="0"/>
              <a:t>Nominates members on Project Team (PTs), Working Groups (WGs), Maintenance Teams (MTs)</a:t>
            </a:r>
          </a:p>
          <a:p>
            <a:pPr lvl="1"/>
            <a:r>
              <a:rPr lang="en-US" sz="1800" dirty="0"/>
              <a:t>May host meetings of the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34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Committee Participation:</a:t>
            </a:r>
            <a:br>
              <a:rPr lang="en-US" dirty="0" smtClean="0"/>
            </a:br>
            <a:r>
              <a:rPr lang="en-US" dirty="0" smtClean="0"/>
              <a:t>TCs and SCs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Observer “O” Members </a:t>
            </a:r>
          </a:p>
          <a:p>
            <a:pPr lvl="1"/>
            <a:r>
              <a:rPr lang="en-US" dirty="0"/>
              <a:t>Monitor the technical work, but do not actively participate</a:t>
            </a:r>
          </a:p>
          <a:p>
            <a:pPr lvl="2"/>
            <a:r>
              <a:rPr lang="en-US" dirty="0"/>
              <a:t>Have options to attend meetings and to receive and comment on documents</a:t>
            </a:r>
          </a:p>
          <a:p>
            <a:pPr lvl="2"/>
            <a:r>
              <a:rPr lang="en-US" dirty="0"/>
              <a:t>Have no power of vote within the committee*</a:t>
            </a:r>
          </a:p>
          <a:p>
            <a:pPr lvl="2"/>
            <a:r>
              <a:rPr lang="en-US" dirty="0"/>
              <a:t>May not nominate members in PTs, WGs, </a:t>
            </a:r>
            <a:r>
              <a:rPr lang="en-US" dirty="0" smtClean="0"/>
              <a:t>MTs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i="1" dirty="0"/>
              <a:t>*All national bodies, regardless of their status within a particular technical committee or subcommittee, have the right to vote on enquiry drafts and on final draft International Standards (see Module 4 for additional information)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042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Council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1600200"/>
            <a:ext cx="26670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1892483" y="1835301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6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Council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sz="2000" dirty="0" smtClean="0"/>
              <a:t>Sets </a:t>
            </a:r>
            <a:r>
              <a:rPr lang="en-US" sz="2000" dirty="0"/>
              <a:t>IEC policy, long-term strategic and financial objectives</a:t>
            </a:r>
          </a:p>
          <a:p>
            <a:r>
              <a:rPr lang="en-US" sz="2000" dirty="0"/>
              <a:t>Members are the Presidents of all National Committees of the IEC, past presidents, IEC officers, CB members</a:t>
            </a:r>
          </a:p>
          <a:p>
            <a:r>
              <a:rPr lang="en-US" sz="2000" dirty="0"/>
              <a:t>Approves financial matters, IEC membership, revisions of </a:t>
            </a:r>
            <a:r>
              <a:rPr lang="en-US" sz="2000" i="1" dirty="0"/>
              <a:t>Statutes and Rules of Procedures</a:t>
            </a:r>
          </a:p>
          <a:p>
            <a:r>
              <a:rPr lang="en-US" sz="2000" dirty="0"/>
              <a:t>Elects IEC officers and members of Council Board (CB), Standards Management Board (SMB), and Conformity Assessment Board (CAB)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5" name="Picture 4" descr="Meeting Clipart | Free Stock Photo | 3D bar graph meetin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050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5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Council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525963"/>
          </a:xfrm>
        </p:spPr>
        <p:txBody>
          <a:bodyPr/>
          <a:lstStyle/>
          <a:p>
            <a:r>
              <a:rPr lang="en-US" dirty="0"/>
              <a:t>Works for the good of the whole Commission and its constituency</a:t>
            </a:r>
          </a:p>
          <a:p>
            <a:pPr lvl="1"/>
            <a:r>
              <a:rPr lang="en-US" dirty="0"/>
              <a:t>Implements the IEC Council </a:t>
            </a:r>
            <a:r>
              <a:rPr lang="en-US" dirty="0" smtClean="0"/>
              <a:t>policy </a:t>
            </a:r>
            <a:r>
              <a:rPr lang="en-US" dirty="0"/>
              <a:t>and makes policy </a:t>
            </a:r>
            <a:r>
              <a:rPr lang="en-US" dirty="0" smtClean="0"/>
              <a:t>recommendations</a:t>
            </a:r>
            <a:endParaRPr lang="en-US" dirty="0"/>
          </a:p>
          <a:p>
            <a:pPr lvl="1"/>
            <a:r>
              <a:rPr lang="en-US" dirty="0"/>
              <a:t>Comprised of IEC Officers </a:t>
            </a:r>
            <a:r>
              <a:rPr lang="en-US" dirty="0" smtClean="0"/>
              <a:t>and </a:t>
            </a:r>
            <a:r>
              <a:rPr lang="en-US" dirty="0"/>
              <a:t>15 voting members </a:t>
            </a:r>
            <a:r>
              <a:rPr lang="en-US" dirty="0" smtClean="0"/>
              <a:t>elected </a:t>
            </a:r>
            <a:r>
              <a:rPr lang="en-US" dirty="0"/>
              <a:t>by Council</a:t>
            </a:r>
          </a:p>
          <a:p>
            <a:pPr lvl="1"/>
            <a:r>
              <a:rPr lang="en-US" dirty="0"/>
              <a:t>CB reports all of its decisions </a:t>
            </a:r>
            <a:r>
              <a:rPr lang="en-US" dirty="0" smtClean="0"/>
              <a:t>to </a:t>
            </a:r>
            <a:r>
              <a:rPr lang="en-US" dirty="0"/>
              <a:t>Council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5" name="Picture 4" descr="Treball cooperatiu | El món clàssic: Interactuem i conegu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0"/>
            <a:ext cx="345440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9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Council Board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/>
              <a:t>Members are elected on their professional qualifications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permanent elected members are appointed from those National Committees in financial Group A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other individual members are from the Full Member National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 descr="La urgente y necesaria regeneración de los partid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Management </a:t>
            </a:r>
            <a:br>
              <a:rPr lang="en-US" dirty="0" smtClean="0"/>
            </a:br>
            <a:r>
              <a:rPr lang="en-US" dirty="0" smtClean="0"/>
              <a:t>Board (SMB)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5968" y="2895600"/>
            <a:ext cx="1527832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978083" y="3131437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0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The Standardization Management Board (</a:t>
            </a:r>
            <a:r>
              <a:rPr lang="en-US" dirty="0" smtClean="0">
                <a:hlinkClick r:id="rId3"/>
              </a:rPr>
              <a:t>SMB</a:t>
            </a:r>
            <a:r>
              <a:rPr lang="en-US" dirty="0" smtClean="0"/>
              <a:t>) is responsible </a:t>
            </a:r>
            <a:r>
              <a:rPr lang="en-US" dirty="0"/>
              <a:t>for management of the activities </a:t>
            </a:r>
            <a:r>
              <a:rPr lang="en-US" dirty="0" smtClean="0"/>
              <a:t>of the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IEC </a:t>
            </a:r>
            <a:r>
              <a:rPr lang="en-US" dirty="0">
                <a:hlinkClick r:id="rId4"/>
              </a:rPr>
              <a:t>Technical Committees </a:t>
            </a:r>
            <a:endParaRPr lang="en-US" dirty="0"/>
          </a:p>
          <a:p>
            <a:r>
              <a:rPr lang="en-US" dirty="0"/>
              <a:t>Oversees operation of Advisory </a:t>
            </a:r>
            <a:r>
              <a:rPr lang="en-US" dirty="0" smtClean="0"/>
              <a:t>Committees</a:t>
            </a:r>
            <a:endParaRPr lang="en-US" dirty="0"/>
          </a:p>
          <a:p>
            <a:pPr lvl="1"/>
            <a:r>
              <a:rPr lang="en-US" dirty="0" smtClean="0"/>
              <a:t>Electricity transmission and distribution (ACTAD) </a:t>
            </a:r>
          </a:p>
          <a:p>
            <a:pPr lvl="1"/>
            <a:r>
              <a:rPr lang="en-US" dirty="0" smtClean="0"/>
              <a:t>Infrastructure of telecommunications networks (ACTEL) </a:t>
            </a:r>
          </a:p>
          <a:p>
            <a:pPr lvl="1"/>
            <a:r>
              <a:rPr lang="en-US" dirty="0" smtClean="0"/>
              <a:t>Safety (ACOS)</a:t>
            </a:r>
          </a:p>
          <a:p>
            <a:pPr lvl="1"/>
            <a:r>
              <a:rPr lang="en-US" dirty="0" smtClean="0"/>
              <a:t>Electromagnetic compatibility (ACEC)</a:t>
            </a:r>
          </a:p>
          <a:p>
            <a:pPr lvl="1"/>
            <a:r>
              <a:rPr lang="en-US" dirty="0" smtClean="0"/>
              <a:t>Environmental aspects (ACEA)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32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II-A: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/>
              <a:t>This module provides an overview of the International </a:t>
            </a:r>
            <a:r>
              <a:rPr lang="en-US" dirty="0" smtClean="0"/>
              <a:t>Electrotechnical </a:t>
            </a:r>
            <a:r>
              <a:rPr lang="en-US" dirty="0"/>
              <a:t>Commission: </a:t>
            </a:r>
          </a:p>
          <a:p>
            <a:pPr lvl="1"/>
            <a:r>
              <a:rPr lang="en-US" dirty="0"/>
              <a:t>Membership</a:t>
            </a:r>
          </a:p>
          <a:p>
            <a:pPr lvl="1"/>
            <a:r>
              <a:rPr lang="en-US" dirty="0"/>
              <a:t>Policy and management groups</a:t>
            </a:r>
          </a:p>
          <a:p>
            <a:pPr lvl="1"/>
            <a:r>
              <a:rPr lang="en-US" dirty="0"/>
              <a:t>Technical committee structure</a:t>
            </a:r>
          </a:p>
          <a:p>
            <a:pPr lvl="1"/>
            <a:r>
              <a:rPr lang="en-US" dirty="0"/>
              <a:t>Liaison categories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814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8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Manages the technical work through TC/SC </a:t>
            </a:r>
            <a:r>
              <a:rPr lang="en-US" sz="2000" dirty="0" smtClean="0"/>
              <a:t>Reports/Strategic </a:t>
            </a:r>
            <a:br>
              <a:rPr lang="en-US" sz="2000" dirty="0" smtClean="0"/>
            </a:br>
            <a:r>
              <a:rPr lang="en-US" sz="2000" dirty="0" smtClean="0"/>
              <a:t>Policy </a:t>
            </a:r>
            <a:r>
              <a:rPr lang="en-US" sz="2000" dirty="0"/>
              <a:t>Statement (SPS) and data prepared by IEC Central Office (CO)</a:t>
            </a:r>
          </a:p>
          <a:p>
            <a:r>
              <a:rPr lang="en-US" sz="2000" dirty="0"/>
              <a:t>Reviews the functioning of TC/SCs and proposed changes</a:t>
            </a:r>
          </a:p>
          <a:p>
            <a:r>
              <a:rPr lang="en-US" sz="2000" dirty="0"/>
              <a:t>Approves nominations for Chairpersons and Secretariats of TCs and SCs</a:t>
            </a:r>
          </a:p>
          <a:p>
            <a:r>
              <a:rPr lang="en-US" sz="2000" dirty="0"/>
              <a:t>Creates/disbands new TCs, ratifies creation/disbanding of new SCs</a:t>
            </a:r>
          </a:p>
          <a:p>
            <a:r>
              <a:rPr lang="en-US" sz="2000" dirty="0"/>
              <a:t>Develops rules for standards development process</a:t>
            </a:r>
          </a:p>
          <a:p>
            <a:pPr lvl="1"/>
            <a:r>
              <a:rPr lang="en-US" sz="1800" i="1" dirty="0"/>
              <a:t>ISO/IEC Directives and the IEC Supplement</a:t>
            </a:r>
          </a:p>
          <a:p>
            <a:r>
              <a:rPr lang="en-US" sz="2000" dirty="0"/>
              <a:t>Reports to the Council Board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756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Comprised of 15 members</a:t>
            </a:r>
          </a:p>
          <a:p>
            <a:pPr lvl="1"/>
            <a:r>
              <a:rPr lang="en-US" dirty="0"/>
              <a:t>Chairman Elected by Council</a:t>
            </a:r>
          </a:p>
          <a:p>
            <a:pPr lvl="1"/>
            <a:r>
              <a:rPr lang="en-US" dirty="0"/>
              <a:t>Secretariat held by the IEC Central Office (CO)</a:t>
            </a:r>
          </a:p>
          <a:p>
            <a:pPr lvl="1"/>
            <a:r>
              <a:rPr lang="en-US" dirty="0"/>
              <a:t>USNC is one of the permanent members of the SMB</a:t>
            </a:r>
          </a:p>
          <a:p>
            <a:r>
              <a:rPr lang="en-US" dirty="0"/>
              <a:t>Meets 3 times a year</a:t>
            </a:r>
          </a:p>
          <a:p>
            <a:r>
              <a:rPr lang="en-US" dirty="0"/>
              <a:t>Documents, comments and votes normally handled electronically</a:t>
            </a:r>
          </a:p>
          <a:p>
            <a:pPr lvl="1"/>
            <a:r>
              <a:rPr lang="en-US" dirty="0"/>
              <a:t>Decisions require a two-thirds majority of those members voting; if less than eight members vote, the decision must be deferred to the next meeting of the SMB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9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Committees (TCs)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4038600"/>
            <a:ext cx="1447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1153601" y="3833544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7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Committees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for conducting </a:t>
            </a:r>
            <a:r>
              <a:rPr lang="en-US" b="1" dirty="0"/>
              <a:t>technical work of IEC </a:t>
            </a:r>
          </a:p>
          <a:p>
            <a:pPr lvl="1"/>
            <a:r>
              <a:rPr lang="en-US" dirty="0"/>
              <a:t>Formed when new area of technical work is identified and </a:t>
            </a:r>
            <a:r>
              <a:rPr lang="en-US" dirty="0" smtClean="0"/>
              <a:t>if</a:t>
            </a:r>
            <a:endParaRPr lang="en-US" dirty="0"/>
          </a:p>
          <a:p>
            <a:pPr lvl="2"/>
            <a:r>
              <a:rPr lang="en-US" dirty="0"/>
              <a:t>at least two thirds majority of the IEC national committee submitting votes in favor</a:t>
            </a:r>
          </a:p>
          <a:p>
            <a:pPr lvl="2"/>
            <a:r>
              <a:rPr lang="en-US" dirty="0"/>
              <a:t>at least five IEC national committees express their intention to actively </a:t>
            </a:r>
            <a:r>
              <a:rPr lang="en-US" dirty="0" smtClean="0"/>
              <a:t>participate</a:t>
            </a:r>
            <a:endParaRPr lang="en-US" dirty="0"/>
          </a:p>
          <a:p>
            <a:pPr lvl="1"/>
            <a:r>
              <a:rPr lang="en-US" dirty="0"/>
              <a:t>Established (including title and scope) by the Standardization Management  Board</a:t>
            </a:r>
          </a:p>
          <a:p>
            <a:pPr lvl="1"/>
            <a:r>
              <a:rPr lang="en-US" dirty="0"/>
              <a:t>Title and Scope determined by SMB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1873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Committees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Recently </a:t>
            </a:r>
            <a:r>
              <a:rPr lang="en-US" dirty="0"/>
              <a:t>established IEC </a:t>
            </a:r>
            <a:r>
              <a:rPr lang="en-US" dirty="0" smtClean="0"/>
              <a:t>TCs:</a:t>
            </a:r>
          </a:p>
          <a:p>
            <a:pPr lvl="1"/>
            <a:r>
              <a:rPr lang="en-US" dirty="0"/>
              <a:t>Wearable Electronic Devices and Technologies</a:t>
            </a:r>
          </a:p>
          <a:p>
            <a:pPr lvl="1"/>
            <a:r>
              <a:rPr lang="en-US" dirty="0" smtClean="0"/>
              <a:t>Printed Electronics</a:t>
            </a:r>
            <a:endParaRPr lang="en-US" dirty="0"/>
          </a:p>
          <a:p>
            <a:pPr lvl="1"/>
            <a:r>
              <a:rPr lang="en-US" dirty="0"/>
              <a:t>Smart G</a:t>
            </a:r>
            <a:r>
              <a:rPr lang="en-US" dirty="0" smtClean="0"/>
              <a:t>rid User Interface</a:t>
            </a:r>
            <a:endParaRPr lang="en-US" dirty="0"/>
          </a:p>
          <a:p>
            <a:pPr lvl="1"/>
            <a:r>
              <a:rPr lang="en-US" dirty="0"/>
              <a:t>Low Voltage Direct Current and Low Voltage Direct Current for Electricity Access (LVDC)</a:t>
            </a:r>
          </a:p>
          <a:p>
            <a:pPr lvl="1"/>
            <a:r>
              <a:rPr lang="en-US" dirty="0"/>
              <a:t>Internet of Things (JTC 1/SC 41)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5" name="Picture 4" descr="Your Blog - Statement Assortmen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7" y="2514600"/>
            <a:ext cx="2784873" cy="18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1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Subcommittees (SC)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/>
          <a:lstStyle/>
          <a:p>
            <a:r>
              <a:rPr lang="en-US" dirty="0"/>
              <a:t>Established and dissolved by the parent TC, subject </a:t>
            </a:r>
            <a:r>
              <a:rPr lang="en-US" dirty="0" smtClean="0"/>
              <a:t>to </a:t>
            </a:r>
            <a:r>
              <a:rPr lang="en-US" dirty="0"/>
              <a:t>ratification by the IEC </a:t>
            </a:r>
            <a:r>
              <a:rPr lang="en-US" dirty="0" smtClean="0"/>
              <a:t>SMB</a:t>
            </a:r>
            <a:endParaRPr lang="en-US" dirty="0"/>
          </a:p>
          <a:p>
            <a:pPr lvl="1"/>
            <a:r>
              <a:rPr lang="en-US" dirty="0"/>
              <a:t>Responsible for progressing the technical activities of a more narrowly defined aspect of the TC’s program of work</a:t>
            </a:r>
          </a:p>
          <a:p>
            <a:pPr lvl="1"/>
            <a:r>
              <a:rPr lang="en-US" dirty="0"/>
              <a:t>Title and scope defined by the TC (within the scope of the TC)</a:t>
            </a:r>
          </a:p>
          <a:p>
            <a:pPr lvl="1"/>
            <a:r>
              <a:rPr lang="en-US" dirty="0"/>
              <a:t>At least five members of the TC are willing to participate actively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 descr="Preparación y Evaluacion de Proyectos (Guia de Ejercici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5" y="2438400"/>
            <a:ext cx="296095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 (PT), Working Groups </a:t>
            </a:r>
            <a:br>
              <a:rPr lang="en-US" dirty="0" smtClean="0"/>
            </a:br>
            <a:r>
              <a:rPr lang="en-US" dirty="0" smtClean="0"/>
              <a:t>(WG), and Maintenance Teams (MT)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if necessary by TC or SC for further defined focus</a:t>
            </a:r>
          </a:p>
          <a:p>
            <a:pPr lvl="1"/>
            <a:r>
              <a:rPr lang="en-US" dirty="0"/>
              <a:t>WGs are responsible for a grouping of related projects</a:t>
            </a:r>
          </a:p>
          <a:p>
            <a:pPr lvl="1"/>
            <a:r>
              <a:rPr lang="en-US" dirty="0"/>
              <a:t>PTs are responsible for a single project </a:t>
            </a:r>
          </a:p>
          <a:p>
            <a:pPr lvl="1"/>
            <a:r>
              <a:rPr lang="en-US" dirty="0"/>
              <a:t>MTs work on a revision project</a:t>
            </a:r>
          </a:p>
          <a:p>
            <a:pPr lvl="2"/>
            <a:r>
              <a:rPr lang="en-US" dirty="0"/>
              <a:t>New edition</a:t>
            </a:r>
          </a:p>
          <a:p>
            <a:pPr lvl="2"/>
            <a:r>
              <a:rPr lang="en-US" dirty="0" smtClean="0"/>
              <a:t>Amendment</a:t>
            </a:r>
            <a:endParaRPr lang="en-US" dirty="0"/>
          </a:p>
          <a:p>
            <a:r>
              <a:rPr lang="en-US" dirty="0"/>
              <a:t>Conveners (i.e. the chair of the PT, WG or MT) are appointed by the parent TC or SC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9901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Standards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IEC </a:t>
            </a:r>
            <a:r>
              <a:rPr lang="en-US" dirty="0"/>
              <a:t>standards development work is conducted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this </a:t>
            </a:r>
            <a:r>
              <a:rPr lang="en-US" dirty="0"/>
              <a:t>technical committee structure</a:t>
            </a:r>
          </a:p>
          <a:p>
            <a:pPr lvl="1"/>
            <a:r>
              <a:rPr lang="en-US" dirty="0"/>
              <a:t>To facilitate the most broad participation possible, most development work is undertaken “virtually” (e.g., via </a:t>
            </a:r>
            <a:r>
              <a:rPr lang="en-US" dirty="0" smtClean="0"/>
              <a:t>e-mail </a:t>
            </a:r>
            <a:r>
              <a:rPr lang="en-US" dirty="0"/>
              <a:t>correspondence, online development, video- and </a:t>
            </a:r>
            <a:r>
              <a:rPr lang="en-US" dirty="0" smtClean="0"/>
              <a:t>teleconferences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Meetings of IEC technical committees are held only when work cannot be conducted by other means</a:t>
            </a:r>
          </a:p>
          <a:p>
            <a:pPr lvl="1"/>
            <a:r>
              <a:rPr lang="en-US" dirty="0"/>
              <a:t>Agenda and documents must be circulated at least</a:t>
            </a:r>
            <a:br>
              <a:rPr lang="en-US" dirty="0"/>
            </a:br>
            <a:r>
              <a:rPr lang="en-US" dirty="0"/>
              <a:t>four months before a meeting to allow adequate time for </a:t>
            </a:r>
            <a:br>
              <a:rPr lang="en-US" dirty="0"/>
            </a:br>
            <a:r>
              <a:rPr lang="en-US" dirty="0"/>
              <a:t>review by the National Committee delegates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6379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Conformity Assessment Board (CAB)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0168" y="2895599"/>
            <a:ext cx="1604032" cy="3230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9313299">
            <a:off x="7124700" y="3125814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2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Conformity Assessment Board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2000" dirty="0"/>
              <a:t>The Conformity Assessment Board (</a:t>
            </a:r>
            <a:r>
              <a:rPr lang="en-US" sz="2000" dirty="0">
                <a:hlinkClick r:id="rId2"/>
              </a:rPr>
              <a:t>CAB</a:t>
            </a:r>
            <a:r>
              <a:rPr lang="en-US" sz="2000" dirty="0"/>
              <a:t>) is responsible for the overall management of the IEC’s conformity assessment activities </a:t>
            </a:r>
          </a:p>
          <a:p>
            <a:pPr lvl="1"/>
            <a:r>
              <a:rPr lang="en-US" sz="1800" dirty="0"/>
              <a:t>Comprised of a Chairman, 12 voting members (and alternates) who are elected by Council, one representative from each IEC conformity assessment scheme, the IEC Treasurer and General Secretary</a:t>
            </a:r>
          </a:p>
          <a:p>
            <a:pPr lvl="1"/>
            <a:r>
              <a:rPr lang="en-US" sz="1800" dirty="0"/>
              <a:t>It reports all its decisions to the Council 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5" name="Picture 4" descr="Chile Employment | Check List Curricular - Chile Employ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38400"/>
            <a:ext cx="2361846" cy="21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II-A: 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information contained in this self-taught </a:t>
            </a:r>
            <a:br>
              <a:rPr lang="en-US" sz="2400" dirty="0" smtClean="0"/>
            </a:br>
            <a:r>
              <a:rPr lang="en-US" sz="2400" dirty="0" smtClean="0"/>
              <a:t>learning module is intended as a summary of documents and procedures frequently used within the IEC and the USNC/IEC.</a:t>
            </a:r>
          </a:p>
          <a:p>
            <a:r>
              <a:rPr lang="en-US" sz="2400" dirty="0" smtClean="0"/>
              <a:t>For additional information about content addressed in this module, please contact the USNC/IEC Staff (</a:t>
            </a:r>
            <a:r>
              <a:rPr lang="en-US" sz="2400" dirty="0" smtClean="0">
                <a:hlinkClick r:id="rId2"/>
              </a:rPr>
              <a:t>usnc@ansi.org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Additional information is also available via </a:t>
            </a:r>
            <a:r>
              <a:rPr lang="en-US" sz="2400" dirty="0" smtClean="0">
                <a:hlinkClick r:id="rId3"/>
              </a:rPr>
              <a:t>ANSI Education and Training Services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094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Conformity Assessment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for evaluating and maintaining, as necessary, the IEC conformity assessment </a:t>
            </a:r>
            <a:r>
              <a:rPr lang="en-US" dirty="0" smtClean="0"/>
              <a:t>systems: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4773458"/>
              </p:ext>
            </p:extLst>
          </p:nvPr>
        </p:nvGraphicFramePr>
        <p:xfrm>
          <a:off x="536028" y="2819400"/>
          <a:ext cx="7866993" cy="31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983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Strategy Board (MSB)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9968" y="2895599"/>
            <a:ext cx="1604032" cy="1219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140072">
            <a:off x="4270235" y="4771510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07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Strategy Board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sz="2000" dirty="0" smtClean="0"/>
              <a:t>The Market Strategy Board (</a:t>
            </a:r>
            <a:r>
              <a:rPr lang="en-US" sz="2000" dirty="0" smtClean="0">
                <a:hlinkClick r:id="rId2"/>
              </a:rPr>
              <a:t>MSB</a:t>
            </a:r>
            <a:r>
              <a:rPr lang="en-US" sz="2000" dirty="0" smtClean="0"/>
              <a:t>) is</a:t>
            </a:r>
            <a:br>
              <a:rPr lang="en-US" sz="2000" dirty="0" smtClean="0"/>
            </a:br>
            <a:r>
              <a:rPr lang="en-US" sz="2000" dirty="0" smtClean="0"/>
              <a:t>Comprised </a:t>
            </a:r>
            <a:r>
              <a:rPr lang="en-US" sz="2000" dirty="0"/>
              <a:t>of 15 members</a:t>
            </a:r>
          </a:p>
          <a:p>
            <a:r>
              <a:rPr lang="en-US" sz="2000" dirty="0"/>
              <a:t>Reports to the IEC Council Board</a:t>
            </a:r>
          </a:p>
          <a:p>
            <a:r>
              <a:rPr lang="en-US" sz="2000" dirty="0"/>
              <a:t>Identifies the main technological trends and market needs in the IEC's fields of activity </a:t>
            </a:r>
          </a:p>
          <a:p>
            <a:r>
              <a:rPr lang="en-US" sz="2000" dirty="0"/>
              <a:t>Sets strategies to maximize input from primary markets and establishes priorities for the technical and conformity assessment work of the IEC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pic>
        <p:nvPicPr>
          <p:cNvPr id="8" name="Picture 7" descr="&lt;strong&gt;Innovation&lt;/strong&gt; Hub wants to bring science and &lt;strong&gt;technology&lt;/strong&gt; t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89" y="2819400"/>
            <a:ext cx="281621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5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Strategy Board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MSB meets at least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once </a:t>
            </a:r>
            <a:r>
              <a:rPr lang="en-US" dirty="0"/>
              <a:t>a year</a:t>
            </a:r>
          </a:p>
          <a:p>
            <a:r>
              <a:rPr lang="en-US" dirty="0"/>
              <a:t>It is composed of:</a:t>
            </a:r>
          </a:p>
          <a:p>
            <a:pPr lvl="1"/>
            <a:r>
              <a:rPr lang="en-US" dirty="0"/>
              <a:t>A chairperson </a:t>
            </a:r>
          </a:p>
          <a:p>
            <a:pPr lvl="1"/>
            <a:r>
              <a:rPr lang="en-US" dirty="0"/>
              <a:t>15 high level technology expert members appointed from industry</a:t>
            </a:r>
          </a:p>
          <a:p>
            <a:pPr lvl="1"/>
            <a:r>
              <a:rPr lang="en-US" dirty="0"/>
              <a:t>IEC </a:t>
            </a:r>
            <a:r>
              <a:rPr lang="en-US" dirty="0" smtClean="0"/>
              <a:t>Officers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5" name="Picture 4" descr="#howthewebworks – Steven Jaco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661682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39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USNC Constituent Training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 smtClean="0"/>
              <a:t>Module II-A </a:t>
            </a:r>
          </a:p>
          <a:p>
            <a:pPr marL="0" indent="0" algn="ctr">
              <a:buNone/>
            </a:pPr>
            <a:r>
              <a:rPr lang="en-US" sz="6000" b="1" i="1" dirty="0" smtClean="0">
                <a:solidFill>
                  <a:srgbClr val="00B050"/>
                </a:solidFill>
              </a:rPr>
              <a:t>Complete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73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562600"/>
            <a:ext cx="2743200" cy="1143000"/>
          </a:xfrm>
          <a:prstGeom prst="rect">
            <a:avLst/>
          </a:prstGeom>
          <a:solidFill>
            <a:srgbClr val="4C56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70483"/>
            <a:ext cx="1676400" cy="113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Materials &amp; </a:t>
            </a:r>
            <a:br>
              <a:rPr lang="en-US" dirty="0" smtClean="0"/>
            </a:br>
            <a:r>
              <a:rPr lang="en-US" dirty="0" smtClean="0"/>
              <a:t>Source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ISO/IEC Directives, Part 1: </a:t>
            </a:r>
            <a:r>
              <a:rPr lang="en-US" sz="1800" dirty="0" smtClean="0">
                <a:hlinkClick r:id="rId2"/>
              </a:rPr>
              <a:t>2017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i="1" dirty="0" smtClean="0"/>
              <a:t>Procedures </a:t>
            </a:r>
            <a:r>
              <a:rPr lang="en-US" sz="1800" i="1" dirty="0"/>
              <a:t>for the technical </a:t>
            </a:r>
            <a:r>
              <a:rPr lang="en-US" sz="1800" i="1" dirty="0" smtClean="0"/>
              <a:t>work </a:t>
            </a:r>
            <a:endParaRPr lang="en-US" sz="1800" i="1" dirty="0"/>
          </a:p>
          <a:p>
            <a:r>
              <a:rPr lang="en-US" sz="1800" dirty="0">
                <a:hlinkClick r:id="rId3"/>
              </a:rPr>
              <a:t>ISO/IEC Directives, Part 2: </a:t>
            </a:r>
            <a:r>
              <a:rPr lang="en-US" sz="1800" dirty="0" smtClean="0">
                <a:hlinkClick r:id="rId3"/>
              </a:rPr>
              <a:t>2016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Rules </a:t>
            </a:r>
            <a:r>
              <a:rPr lang="en-US" sz="1800" i="1" dirty="0"/>
              <a:t>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1:2017 + IEC Supplement:2017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Procedures </a:t>
            </a:r>
            <a:r>
              <a:rPr lang="en-US" sz="1800" dirty="0"/>
              <a:t>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 smtClean="0"/>
              <a:t>IEC </a:t>
            </a:r>
            <a:r>
              <a:rPr lang="en-US" sz="1800" i="1" dirty="0"/>
              <a:t>membership and participation </a:t>
            </a:r>
            <a:r>
              <a:rPr lang="en-US" sz="1800" i="1" dirty="0" smtClean="0"/>
              <a:t>procedures</a:t>
            </a:r>
          </a:p>
          <a:p>
            <a:r>
              <a:rPr lang="en-US" sz="1800" dirty="0" smtClean="0">
                <a:hlinkClick r:id="rId6"/>
              </a:rPr>
              <a:t>USNC </a:t>
            </a:r>
            <a:r>
              <a:rPr lang="en-US" sz="1800" dirty="0">
                <a:hlinkClick r:id="rId6"/>
              </a:rPr>
              <a:t>Statutes and Rules of </a:t>
            </a:r>
            <a:r>
              <a:rPr lang="en-US" sz="1800" dirty="0" smtClean="0">
                <a:hlinkClick r:id="rId6"/>
              </a:rPr>
              <a:t>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</a:t>
            </a:r>
            <a:r>
              <a:rPr lang="en-US" sz="1800" dirty="0" smtClean="0">
                <a:hlinkClick r:id="rId7"/>
              </a:rPr>
              <a:t>TAGS: 2014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47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IEC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sz="1600" dirty="0"/>
              <a:t>Meet the requirements of the global market efficiently</a:t>
            </a:r>
          </a:p>
          <a:p>
            <a:r>
              <a:rPr lang="en-US" sz="1600" dirty="0"/>
              <a:t>Ensure primacy and maximum world-wide use of its standards and conformity assessment schemes</a:t>
            </a:r>
          </a:p>
          <a:p>
            <a:r>
              <a:rPr lang="en-US" sz="1600" dirty="0"/>
              <a:t>Assess and improve the quality of products and services covered by its standards</a:t>
            </a:r>
          </a:p>
          <a:p>
            <a:r>
              <a:rPr lang="en-US" sz="1600" dirty="0"/>
              <a:t>Establish the conditions for the interoperability of complex systems</a:t>
            </a:r>
          </a:p>
          <a:p>
            <a:r>
              <a:rPr lang="en-US" sz="1600" dirty="0"/>
              <a:t>Increase the efficiency of industrial processes</a:t>
            </a:r>
          </a:p>
          <a:p>
            <a:r>
              <a:rPr lang="en-US" sz="1600" dirty="0"/>
              <a:t>Contribute to the improvement of human health and safety</a:t>
            </a:r>
          </a:p>
          <a:p>
            <a:r>
              <a:rPr lang="en-US" sz="1600" dirty="0"/>
              <a:t>Contribute to the protection of the environment </a:t>
            </a:r>
          </a:p>
          <a:p>
            <a:endParaRPr lang="en-US" sz="1600" dirty="0"/>
          </a:p>
        </p:txBody>
      </p:sp>
      <p:pic>
        <p:nvPicPr>
          <p:cNvPr id="7" name="Picture 6" descr="Rapporto Caio: obiettivo raggiunto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34" y="2514600"/>
            <a:ext cx="2857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Organizational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Dues and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191000" cy="4525963"/>
          </a:xfrm>
        </p:spPr>
        <p:txBody>
          <a:bodyPr/>
          <a:lstStyle/>
          <a:p>
            <a:r>
              <a:rPr lang="en-US" dirty="0"/>
              <a:t>IEC derives its income from:</a:t>
            </a:r>
          </a:p>
          <a:p>
            <a:pPr lvl="1"/>
            <a:r>
              <a:rPr lang="en-US" dirty="0"/>
              <a:t>annual dues paid by its members</a:t>
            </a:r>
          </a:p>
          <a:p>
            <a:pPr lvl="1"/>
            <a:r>
              <a:rPr lang="en-US" dirty="0"/>
              <a:t>the sale of publications</a:t>
            </a:r>
          </a:p>
          <a:p>
            <a:pPr lvl="1"/>
            <a:r>
              <a:rPr lang="en-US" dirty="0"/>
              <a:t>other sources (as approved by the Council)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6" name="Picture 5" descr="Calls for a New Global Currency Accord - What About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7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Dues and Budget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/>
              <a:t>The Council determines the annual budget, including the annual dues of its members, which are divided as:</a:t>
            </a:r>
          </a:p>
          <a:p>
            <a:pPr lvl="1"/>
            <a:r>
              <a:rPr lang="en-US" u="sng" dirty="0"/>
              <a:t>Group A</a:t>
            </a:r>
            <a:r>
              <a:rPr lang="en-US" dirty="0"/>
              <a:t>:  Those NCs that pays the highest fixed percentage of the total dues</a:t>
            </a:r>
          </a:p>
          <a:p>
            <a:pPr lvl="1"/>
            <a:r>
              <a:rPr lang="en-US" dirty="0"/>
              <a:t>The remainder from all other Full Member National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 descr="B2C e-commerce in Indian travel &amp; tourism industry - B2C 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febushido-Triangle - TeamCandA Recruit Triang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800"/>
            <a:ext cx="27432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Membership and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/>
          <a:lstStyle/>
          <a:p>
            <a:r>
              <a:rPr lang="en-US" b="1" dirty="0"/>
              <a:t>National Committees (NC)</a:t>
            </a:r>
          </a:p>
          <a:p>
            <a:pPr lvl="1"/>
            <a:r>
              <a:rPr lang="en-US" dirty="0"/>
              <a:t>A National Committee (NC) is an IEC member body</a:t>
            </a:r>
          </a:p>
          <a:p>
            <a:pPr lvl="1"/>
            <a:r>
              <a:rPr lang="en-US" dirty="0"/>
              <a:t>Each NC represents a nation's electrotechnical interests in IEC management and standardization work </a:t>
            </a:r>
          </a:p>
          <a:p>
            <a:pPr lvl="1"/>
            <a:r>
              <a:rPr lang="en-US" dirty="0"/>
              <a:t>NC’s are comprised of private and public sector organizations</a:t>
            </a:r>
          </a:p>
          <a:p>
            <a:pPr lvl="1"/>
            <a:r>
              <a:rPr lang="en-US" dirty="0"/>
              <a:t>Membership structure: </a:t>
            </a:r>
          </a:p>
          <a:p>
            <a:pPr lvl="2"/>
            <a:r>
              <a:rPr lang="en-US" dirty="0"/>
              <a:t>Full Member NC – full participation rights</a:t>
            </a:r>
          </a:p>
          <a:p>
            <a:pPr lvl="2"/>
            <a:r>
              <a:rPr lang="en-US" dirty="0"/>
              <a:t>Associate Member NC – limited participation </a:t>
            </a:r>
          </a:p>
          <a:p>
            <a:pPr lvl="2"/>
            <a:r>
              <a:rPr lang="en-US" dirty="0"/>
              <a:t>Affiliates – nonmembers with limited access to </a:t>
            </a:r>
            <a:br>
              <a:rPr lang="en-US" dirty="0"/>
            </a:br>
            <a:r>
              <a:rPr lang="en-US" dirty="0"/>
              <a:t>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05400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C7C2E73B-8736-42C6-9A0C-55A71E2810E4}"/>
</file>

<file path=customXml/itemProps2.xml><?xml version="1.0" encoding="utf-8"?>
<ds:datastoreItem xmlns:ds="http://schemas.openxmlformats.org/officeDocument/2006/customXml" ds:itemID="{81D322CC-1470-41CD-AA72-D52D37522BD2}"/>
</file>

<file path=customXml/itemProps3.xml><?xml version="1.0" encoding="utf-8"?>
<ds:datastoreItem xmlns:ds="http://schemas.openxmlformats.org/officeDocument/2006/customXml" ds:itemID="{37C10364-FBE1-409F-839B-2253E324AC34}"/>
</file>

<file path=customXml/itemProps4.xml><?xml version="1.0" encoding="utf-8"?>
<ds:datastoreItem xmlns:ds="http://schemas.openxmlformats.org/officeDocument/2006/customXml" ds:itemID="{FFC8C639-4E23-454D-985C-C21FF12ED5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7368</TotalTime>
  <Words>1324</Words>
  <Application>Microsoft Office PowerPoint</Application>
  <PresentationFormat>On-screen Show (4:3)</PresentationFormat>
  <Paragraphs>221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Monotype Sorts</vt:lpstr>
      <vt:lpstr>Symbol</vt:lpstr>
      <vt:lpstr>Trebuchet MS</vt:lpstr>
      <vt:lpstr>Wingdings</vt:lpstr>
      <vt:lpstr>Default Design</vt:lpstr>
      <vt:lpstr>1_Default Design</vt:lpstr>
      <vt:lpstr>2_Default Design</vt:lpstr>
      <vt:lpstr>Custom Design</vt:lpstr>
      <vt:lpstr>3_Default Design</vt:lpstr>
      <vt:lpstr>Module II-A: IEC Organizational and  Governance Structure </vt:lpstr>
      <vt:lpstr>Module II-A: Learning Objectives</vt:lpstr>
      <vt:lpstr>Module II-A: Disclaimer</vt:lpstr>
      <vt:lpstr>Reference Materials &amp;  Source Documents</vt:lpstr>
      <vt:lpstr>Objectives of the IEC</vt:lpstr>
      <vt:lpstr>IEC Organizational Structure</vt:lpstr>
      <vt:lpstr>Dues and Budget</vt:lpstr>
      <vt:lpstr>Dues and Budget (cont)</vt:lpstr>
      <vt:lpstr>IEC Membership and Participants</vt:lpstr>
      <vt:lpstr>Rights of IEC National Committees</vt:lpstr>
      <vt:lpstr>National Committee Participation:  TCs and SCs</vt:lpstr>
      <vt:lpstr>National Committee Participation: TCs and SCs (cont)</vt:lpstr>
      <vt:lpstr>National Committee Participation: TCs and SCs (cont)</vt:lpstr>
      <vt:lpstr>IEC Council </vt:lpstr>
      <vt:lpstr>IEC Council (cont)</vt:lpstr>
      <vt:lpstr>IEC Council Board</vt:lpstr>
      <vt:lpstr>IEC Council Board (cont)</vt:lpstr>
      <vt:lpstr>Standardization Management  Board (SMB)</vt:lpstr>
      <vt:lpstr>Standardization Management  Board (cont)</vt:lpstr>
      <vt:lpstr>Standardization Management  Board (cont)</vt:lpstr>
      <vt:lpstr>Standardization Management  Board (cont)</vt:lpstr>
      <vt:lpstr>Technical Committees (TCs)</vt:lpstr>
      <vt:lpstr>Technical Committees (cont)</vt:lpstr>
      <vt:lpstr>Technical Committees (cont)</vt:lpstr>
      <vt:lpstr>Subcommittees (SC)</vt:lpstr>
      <vt:lpstr>Project Teams (PT), Working Groups  (WG), and Maintenance Teams (MT)</vt:lpstr>
      <vt:lpstr>IEC Standards Development</vt:lpstr>
      <vt:lpstr>Conformity Assessment Board (CAB)</vt:lpstr>
      <vt:lpstr>Conformity Assessment Board (cont)</vt:lpstr>
      <vt:lpstr>Conformity Assessment Systems</vt:lpstr>
      <vt:lpstr>Market Strategy Board (MSB)</vt:lpstr>
      <vt:lpstr>Market Strategy Board (cont)</vt:lpstr>
      <vt:lpstr>Market Strategy Board (cont)</vt:lpstr>
      <vt:lpstr>USNC Constituent Training Program</vt:lpstr>
      <vt:lpstr>PowerPoint Presentation</vt:lpstr>
    </vt:vector>
  </TitlesOfParts>
  <Company>ANSI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Neiman</dc:creator>
  <cp:lastModifiedBy>Samuel Roods</cp:lastModifiedBy>
  <cp:revision>320</cp:revision>
  <cp:lastPrinted>2013-03-26T17:15:09Z</cp:lastPrinted>
  <dcterms:created xsi:type="dcterms:W3CDTF">2011-04-29T13:43:45Z</dcterms:created>
  <dcterms:modified xsi:type="dcterms:W3CDTF">2018-04-12T15:38:38Z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4faf8a8e-4595-4902-b076-024df175d465</vt:lpwstr>
  </property>
</Properties>
</file>