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6" r:id="rId2"/>
    <p:sldId id="260" r:id="rId3"/>
    <p:sldId id="270" r:id="rId4"/>
    <p:sldId id="271" r:id="rId5"/>
    <p:sldId id="273" r:id="rId6"/>
    <p:sldId id="310" r:id="rId7"/>
    <p:sldId id="280" r:id="rId8"/>
    <p:sldId id="283" r:id="rId9"/>
    <p:sldId id="284" r:id="rId10"/>
    <p:sldId id="312" r:id="rId11"/>
    <p:sldId id="313" r:id="rId12"/>
    <p:sldId id="302" r:id="rId13"/>
    <p:sldId id="315" r:id="rId14"/>
    <p:sldId id="314" r:id="rId15"/>
    <p:sldId id="303" r:id="rId16"/>
    <p:sldId id="305" r:id="rId17"/>
    <p:sldId id="306" r:id="rId18"/>
    <p:sldId id="307" r:id="rId19"/>
    <p:sldId id="308" r:id="rId20"/>
    <p:sldId id="309" r:id="rId21"/>
    <p:sldId id="311" r:id="rId22"/>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2" autoAdjust="0"/>
    <p:restoredTop sz="94660"/>
  </p:normalViewPr>
  <p:slideViewPr>
    <p:cSldViewPr snapToGrid="0">
      <p:cViewPr>
        <p:scale>
          <a:sx n="59" d="100"/>
          <a:sy n="59" d="100"/>
        </p:scale>
        <p:origin x="-442" y="-5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4" d="100"/>
          <a:sy n="84" d="100"/>
        </p:scale>
        <p:origin x="316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fld id="{5B38A6A4-2EF3-459D-BD28-EAF6E2437A46}" type="datetimeFigureOut">
              <a:rPr lang="en-US" smtClean="0"/>
              <a:t>4/7/2016</a:t>
            </a:fld>
            <a:endParaRPr lang="en-US"/>
          </a:p>
        </p:txBody>
      </p:sp>
      <p:sp>
        <p:nvSpPr>
          <p:cNvPr id="4" name="Footer Placeholder 3"/>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DD12E145-D0D5-4020-BBAD-FF0C44380BD5}" type="slidenum">
              <a:rPr lang="en-US" smtClean="0"/>
              <a:t>‹#›</a:t>
            </a:fld>
            <a:endParaRPr lang="en-US"/>
          </a:p>
        </p:txBody>
      </p:sp>
    </p:spTree>
    <p:extLst>
      <p:ext uri="{BB962C8B-B14F-4D97-AF65-F5344CB8AC3E}">
        <p14:creationId xmlns:p14="http://schemas.microsoft.com/office/powerpoint/2010/main" val="1890407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7000" y="0"/>
            <a:ext cx="3011488" cy="463550"/>
          </a:xfrm>
          <a:prstGeom prst="rect">
            <a:avLst/>
          </a:prstGeom>
        </p:spPr>
        <p:txBody>
          <a:bodyPr vert="horz" lIns="91440" tIns="45720" rIns="91440" bIns="45720" rtlCol="0"/>
          <a:lstStyle>
            <a:lvl1pPr algn="r">
              <a:defRPr sz="1200"/>
            </a:lvl1pPr>
          </a:lstStyle>
          <a:p>
            <a:fld id="{94CF99C7-93D9-434F-A126-A4759C768E2A}" type="datetimeFigureOut">
              <a:rPr lang="en-US" smtClean="0"/>
              <a:t>4/7/2016</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445000"/>
            <a:ext cx="5559425" cy="36369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200"/>
            </a:lvl1pPr>
          </a:lstStyle>
          <a:p>
            <a:fld id="{F192F3C1-F2A6-4210-8F13-6BE2460942CC}" type="slidenum">
              <a:rPr lang="en-US" smtClean="0"/>
              <a:t>‹#›</a:t>
            </a:fld>
            <a:endParaRPr lang="en-US"/>
          </a:p>
        </p:txBody>
      </p:sp>
    </p:spTree>
    <p:extLst>
      <p:ext uri="{BB962C8B-B14F-4D97-AF65-F5344CB8AC3E}">
        <p14:creationId xmlns:p14="http://schemas.microsoft.com/office/powerpoint/2010/main" val="3165748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44CDD7-7E03-4CE4-A184-DFC78E115735}" type="slidenum">
              <a:rPr lang="en-US" smtClean="0"/>
              <a:t>2</a:t>
            </a:fld>
            <a:endParaRPr lang="en-US" dirty="0"/>
          </a:p>
        </p:txBody>
      </p:sp>
    </p:spTree>
    <p:extLst>
      <p:ext uri="{BB962C8B-B14F-4D97-AF65-F5344CB8AC3E}">
        <p14:creationId xmlns:p14="http://schemas.microsoft.com/office/powerpoint/2010/main" val="3682501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EC7EB90-D4E1-4562-90F5-727A0822E306}" type="datetime9">
              <a:rPr lang="en-US" altLang="en-US" sz="1200"/>
              <a:pPr algn="r">
                <a:spcBef>
                  <a:spcPct val="0"/>
                </a:spcBef>
              </a:pPr>
              <a:t>4/7/2016 3:51:07 PM</a:t>
            </a:fld>
            <a:endParaRPr lang="en-US" altLang="en-US" sz="1200"/>
          </a:p>
        </p:txBody>
      </p:sp>
      <p:sp>
        <p:nvSpPr>
          <p:cNvPr id="9523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9523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DB05DBE-775D-4FAC-BBFF-B3FDC6294189}" type="slidenum">
              <a:rPr lang="en-US" altLang="en-US" sz="1200"/>
              <a:pPr algn="r">
                <a:spcBef>
                  <a:spcPct val="0"/>
                </a:spcBef>
              </a:pPr>
              <a:t>11</a:t>
            </a:fld>
            <a:endParaRPr lang="en-US" altLang="en-US" sz="1200"/>
          </a:p>
        </p:txBody>
      </p:sp>
      <p:sp>
        <p:nvSpPr>
          <p:cNvPr id="95237" name="Rectangle 4"/>
          <p:cNvSpPr>
            <a:spLocks noGrp="1" noRot="1" noChangeAspect="1" noChangeArrowheads="1" noTextEdit="1"/>
          </p:cNvSpPr>
          <p:nvPr>
            <p:ph type="sldImg"/>
          </p:nvPr>
        </p:nvSpPr>
        <p:spPr>
          <a:ln/>
        </p:spPr>
      </p:sp>
      <p:sp>
        <p:nvSpPr>
          <p:cNvPr id="95238" name="Rectangle 5"/>
          <p:cNvSpPr>
            <a:spLocks noGrp="1" noChangeArrowheads="1"/>
          </p:cNvSpPr>
          <p:nvPr>
            <p:ph type="body" idx="1"/>
          </p:nvPr>
        </p:nvSpPr>
        <p:spPr>
          <a:xfrm>
            <a:off x="914400" y="4162425"/>
            <a:ext cx="5029200" cy="898525"/>
          </a:xfrm>
          <a:noFill/>
        </p:spPr>
        <p:txBody>
          <a:bodyPr/>
          <a:lstStyle/>
          <a:p>
            <a:r>
              <a:rPr lang="en-US" altLang="en-US" smtClean="0">
                <a:latin typeface="Arial" panose="020B0604020202020204" pitchFamily="34" charset="0"/>
              </a:rPr>
              <a:t>Solar has sales, service, overhaul and manufacturing facilities worldwide.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730469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EC7EB90-D4E1-4562-90F5-727A0822E306}" type="datetime9">
              <a:rPr lang="en-US" altLang="en-US" sz="1200"/>
              <a:pPr algn="r">
                <a:spcBef>
                  <a:spcPct val="0"/>
                </a:spcBef>
              </a:pPr>
              <a:t>4/7/2016 3:51:07 PM</a:t>
            </a:fld>
            <a:endParaRPr lang="en-US" altLang="en-US" sz="1200"/>
          </a:p>
        </p:txBody>
      </p:sp>
      <p:sp>
        <p:nvSpPr>
          <p:cNvPr id="9523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9523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DB05DBE-775D-4FAC-BBFF-B3FDC6294189}" type="slidenum">
              <a:rPr lang="en-US" altLang="en-US" sz="1200"/>
              <a:pPr algn="r">
                <a:spcBef>
                  <a:spcPct val="0"/>
                </a:spcBef>
              </a:pPr>
              <a:t>12</a:t>
            </a:fld>
            <a:endParaRPr lang="en-US" altLang="en-US" sz="1200"/>
          </a:p>
        </p:txBody>
      </p:sp>
      <p:sp>
        <p:nvSpPr>
          <p:cNvPr id="95237" name="Rectangle 4"/>
          <p:cNvSpPr>
            <a:spLocks noGrp="1" noRot="1" noChangeAspect="1" noChangeArrowheads="1" noTextEdit="1"/>
          </p:cNvSpPr>
          <p:nvPr>
            <p:ph type="sldImg"/>
          </p:nvPr>
        </p:nvSpPr>
        <p:spPr>
          <a:ln/>
        </p:spPr>
      </p:sp>
      <p:sp>
        <p:nvSpPr>
          <p:cNvPr id="95238" name="Rectangle 5"/>
          <p:cNvSpPr>
            <a:spLocks noGrp="1" noChangeArrowheads="1"/>
          </p:cNvSpPr>
          <p:nvPr>
            <p:ph type="body" idx="1"/>
          </p:nvPr>
        </p:nvSpPr>
        <p:spPr>
          <a:xfrm>
            <a:off x="914400" y="4162425"/>
            <a:ext cx="5029200" cy="898525"/>
          </a:xfrm>
          <a:noFill/>
        </p:spPr>
        <p:txBody>
          <a:bodyPr/>
          <a:lstStyle/>
          <a:p>
            <a:r>
              <a:rPr lang="en-US" altLang="en-US" smtClean="0">
                <a:latin typeface="Arial" panose="020B0604020202020204" pitchFamily="34" charset="0"/>
              </a:rPr>
              <a:t>Solar has sales, service, overhaul and manufacturing facilities worldwide.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730469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EC7EB90-D4E1-4562-90F5-727A0822E306}" type="datetime9">
              <a:rPr lang="en-US" altLang="en-US" sz="1200"/>
              <a:pPr algn="r">
                <a:spcBef>
                  <a:spcPct val="0"/>
                </a:spcBef>
              </a:pPr>
              <a:t>4/7/2016 3:51:07 PM</a:t>
            </a:fld>
            <a:endParaRPr lang="en-US" altLang="en-US" sz="1200"/>
          </a:p>
        </p:txBody>
      </p:sp>
      <p:sp>
        <p:nvSpPr>
          <p:cNvPr id="9523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9523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DB05DBE-775D-4FAC-BBFF-B3FDC6294189}" type="slidenum">
              <a:rPr lang="en-US" altLang="en-US" sz="1200"/>
              <a:pPr algn="r">
                <a:spcBef>
                  <a:spcPct val="0"/>
                </a:spcBef>
              </a:pPr>
              <a:t>13</a:t>
            </a:fld>
            <a:endParaRPr lang="en-US" altLang="en-US" sz="1200"/>
          </a:p>
        </p:txBody>
      </p:sp>
      <p:sp>
        <p:nvSpPr>
          <p:cNvPr id="95237" name="Rectangle 4"/>
          <p:cNvSpPr>
            <a:spLocks noGrp="1" noRot="1" noChangeAspect="1" noChangeArrowheads="1" noTextEdit="1"/>
          </p:cNvSpPr>
          <p:nvPr>
            <p:ph type="sldImg"/>
          </p:nvPr>
        </p:nvSpPr>
        <p:spPr>
          <a:ln/>
        </p:spPr>
      </p:sp>
      <p:sp>
        <p:nvSpPr>
          <p:cNvPr id="95238" name="Rectangle 5"/>
          <p:cNvSpPr>
            <a:spLocks noGrp="1" noChangeArrowheads="1"/>
          </p:cNvSpPr>
          <p:nvPr>
            <p:ph type="body" idx="1"/>
          </p:nvPr>
        </p:nvSpPr>
        <p:spPr>
          <a:xfrm>
            <a:off x="914400" y="4162425"/>
            <a:ext cx="5029200" cy="898525"/>
          </a:xfrm>
          <a:noFill/>
        </p:spPr>
        <p:txBody>
          <a:bodyPr/>
          <a:lstStyle/>
          <a:p>
            <a:r>
              <a:rPr lang="en-US" altLang="en-US" smtClean="0">
                <a:latin typeface="Arial" panose="020B0604020202020204" pitchFamily="34" charset="0"/>
              </a:rPr>
              <a:t>Solar has sales, service, overhaul and manufacturing facilities worldwide.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730469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EC7EB90-D4E1-4562-90F5-727A0822E306}" type="datetime9">
              <a:rPr lang="en-US" altLang="en-US" sz="1200"/>
              <a:pPr algn="r">
                <a:spcBef>
                  <a:spcPct val="0"/>
                </a:spcBef>
              </a:pPr>
              <a:t>4/7/2016 3:51:07 PM</a:t>
            </a:fld>
            <a:endParaRPr lang="en-US" altLang="en-US" sz="1200"/>
          </a:p>
        </p:txBody>
      </p:sp>
      <p:sp>
        <p:nvSpPr>
          <p:cNvPr id="9523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9523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DB05DBE-775D-4FAC-BBFF-B3FDC6294189}" type="slidenum">
              <a:rPr lang="en-US" altLang="en-US" sz="1200"/>
              <a:pPr algn="r">
                <a:spcBef>
                  <a:spcPct val="0"/>
                </a:spcBef>
              </a:pPr>
              <a:t>14</a:t>
            </a:fld>
            <a:endParaRPr lang="en-US" altLang="en-US" sz="1200"/>
          </a:p>
        </p:txBody>
      </p:sp>
      <p:sp>
        <p:nvSpPr>
          <p:cNvPr id="95237" name="Rectangle 4"/>
          <p:cNvSpPr>
            <a:spLocks noGrp="1" noRot="1" noChangeAspect="1" noChangeArrowheads="1" noTextEdit="1"/>
          </p:cNvSpPr>
          <p:nvPr>
            <p:ph type="sldImg"/>
          </p:nvPr>
        </p:nvSpPr>
        <p:spPr>
          <a:ln/>
        </p:spPr>
      </p:sp>
      <p:sp>
        <p:nvSpPr>
          <p:cNvPr id="95238" name="Rectangle 5"/>
          <p:cNvSpPr>
            <a:spLocks noGrp="1" noChangeArrowheads="1"/>
          </p:cNvSpPr>
          <p:nvPr>
            <p:ph type="body" idx="1"/>
          </p:nvPr>
        </p:nvSpPr>
        <p:spPr>
          <a:xfrm>
            <a:off x="914400" y="4162425"/>
            <a:ext cx="5029200" cy="898525"/>
          </a:xfrm>
          <a:noFill/>
        </p:spPr>
        <p:txBody>
          <a:bodyPr/>
          <a:lstStyle/>
          <a:p>
            <a:r>
              <a:rPr lang="en-US" altLang="en-US" smtClean="0">
                <a:latin typeface="Arial" panose="020B0604020202020204" pitchFamily="34" charset="0"/>
              </a:rPr>
              <a:t>Solar has sales, service, overhaul and manufacturing facilities worldwide.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730469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EC7EB90-D4E1-4562-90F5-727A0822E306}" type="datetime9">
              <a:rPr lang="en-US" altLang="en-US" sz="1200"/>
              <a:pPr algn="r">
                <a:spcBef>
                  <a:spcPct val="0"/>
                </a:spcBef>
              </a:pPr>
              <a:t>4/7/2016 3:51:07 PM</a:t>
            </a:fld>
            <a:endParaRPr lang="en-US" altLang="en-US" sz="1200"/>
          </a:p>
        </p:txBody>
      </p:sp>
      <p:sp>
        <p:nvSpPr>
          <p:cNvPr id="9523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9523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DB05DBE-775D-4FAC-BBFF-B3FDC6294189}" type="slidenum">
              <a:rPr lang="en-US" altLang="en-US" sz="1200"/>
              <a:pPr algn="r">
                <a:spcBef>
                  <a:spcPct val="0"/>
                </a:spcBef>
              </a:pPr>
              <a:t>16</a:t>
            </a:fld>
            <a:endParaRPr lang="en-US" altLang="en-US" sz="1200"/>
          </a:p>
        </p:txBody>
      </p:sp>
      <p:sp>
        <p:nvSpPr>
          <p:cNvPr id="95237" name="Rectangle 4"/>
          <p:cNvSpPr>
            <a:spLocks noGrp="1" noRot="1" noChangeAspect="1" noChangeArrowheads="1" noTextEdit="1"/>
          </p:cNvSpPr>
          <p:nvPr>
            <p:ph type="sldImg"/>
          </p:nvPr>
        </p:nvSpPr>
        <p:spPr>
          <a:ln/>
        </p:spPr>
      </p:sp>
      <p:sp>
        <p:nvSpPr>
          <p:cNvPr id="95238" name="Rectangle 5"/>
          <p:cNvSpPr>
            <a:spLocks noGrp="1" noChangeArrowheads="1"/>
          </p:cNvSpPr>
          <p:nvPr>
            <p:ph type="body" idx="1"/>
          </p:nvPr>
        </p:nvSpPr>
        <p:spPr>
          <a:xfrm>
            <a:off x="914400" y="4162425"/>
            <a:ext cx="5029200" cy="898525"/>
          </a:xfrm>
          <a:noFill/>
        </p:spPr>
        <p:txBody>
          <a:bodyPr/>
          <a:lstStyle/>
          <a:p>
            <a:r>
              <a:rPr lang="en-US" altLang="en-US" smtClean="0">
                <a:latin typeface="Arial" panose="020B0604020202020204" pitchFamily="34" charset="0"/>
              </a:rPr>
              <a:t>Solar has sales, service, overhaul and manufacturing facilities worldwide.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730469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DB02AD3E-5DD5-4073-9A7F-84DAE15B91D7}" type="datetime9">
              <a:rPr lang="en-US" altLang="en-US" sz="1200"/>
              <a:pPr algn="r">
                <a:spcBef>
                  <a:spcPct val="0"/>
                </a:spcBef>
              </a:pPr>
              <a:t>4/7/2016 3:51:07 PM</a:t>
            </a:fld>
            <a:endParaRPr lang="en-US" altLang="en-US" sz="1200"/>
          </a:p>
        </p:txBody>
      </p:sp>
      <p:sp>
        <p:nvSpPr>
          <p:cNvPr id="43011"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43012"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D58CFD87-131D-4330-975A-0133B891AD87}" type="slidenum">
              <a:rPr lang="en-US" altLang="en-US" sz="1200"/>
              <a:pPr algn="r">
                <a:spcBef>
                  <a:spcPct val="0"/>
                </a:spcBef>
              </a:pPr>
              <a:t>17</a:t>
            </a:fld>
            <a:endParaRPr lang="en-US" altLang="en-US" sz="1200"/>
          </a:p>
        </p:txBody>
      </p:sp>
      <p:sp>
        <p:nvSpPr>
          <p:cNvPr id="43013" name="Rectangle 5"/>
          <p:cNvSpPr>
            <a:spLocks noGrp="1" noRot="1" noChangeAspect="1" noChangeArrowheads="1" noTextEdit="1"/>
          </p:cNvSpPr>
          <p:nvPr>
            <p:ph type="sldImg"/>
          </p:nvPr>
        </p:nvSpPr>
        <p:spPr>
          <a:ln/>
        </p:spPr>
      </p:sp>
      <p:sp>
        <p:nvSpPr>
          <p:cNvPr id="43014" name="Rectangle 2"/>
          <p:cNvSpPr>
            <a:spLocks noGrp="1" noChangeArrowheads="1"/>
          </p:cNvSpPr>
          <p:nvPr>
            <p:ph type="body" idx="1"/>
          </p:nvPr>
        </p:nvSpPr>
        <p:spPr>
          <a:xfrm>
            <a:off x="914400" y="4162425"/>
            <a:ext cx="5029200" cy="1631950"/>
          </a:xfrm>
          <a:noFill/>
        </p:spPr>
        <p:txBody>
          <a:bodyPr/>
          <a:lstStyle/>
          <a:p>
            <a:r>
              <a:rPr lang="en-US" altLang="en-US" smtClean="0">
                <a:latin typeface="Arial" panose="020B0604020202020204" pitchFamily="34" charset="0"/>
              </a:rPr>
              <a:t>Solar also manufactures 18 models of centrifugal natural gas compressors which match the speed and power of our gas turbines and handle a wide variety of conditions and power requirements in the oil and natural gas industries.</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4035263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38A6BB8E-51C9-4695-B72F-0130B79E233B}" type="slidenum">
              <a:rPr lang="en-US" altLang="en-US" sz="1200"/>
              <a:pPr algn="r">
                <a:spcBef>
                  <a:spcPct val="0"/>
                </a:spcBef>
              </a:pPr>
              <a:t>18</a:t>
            </a:fld>
            <a:endParaRPr lang="en-US" altLang="en-US" sz="1200"/>
          </a:p>
        </p:txBody>
      </p:sp>
      <p:sp>
        <p:nvSpPr>
          <p:cNvPr id="45059" name="Rectangle 3"/>
          <p:cNvSpPr txBox="1">
            <a:spLocks noGrp="1" noChangeArrowheads="1"/>
          </p:cNvSpPr>
          <p:nvPr/>
        </p:nvSpPr>
        <p:spPr bwMode="auto">
          <a:xfrm>
            <a:off x="3729038" y="119063"/>
            <a:ext cx="2971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8E3CF701-5696-4709-9FF6-934B295C9733}" type="datetime1">
              <a:rPr lang="en-US" altLang="en-US" b="1"/>
              <a:pPr algn="r">
                <a:spcBef>
                  <a:spcPct val="0"/>
                </a:spcBef>
              </a:pPr>
              <a:t>4/7/2016</a:t>
            </a:fld>
            <a:endParaRPr lang="en-US" altLang="en-US" b="1"/>
          </a:p>
        </p:txBody>
      </p:sp>
      <p:sp>
        <p:nvSpPr>
          <p:cNvPr id="45060" name="Text Box 4"/>
          <p:cNvSpPr txBox="1">
            <a:spLocks noGrp="1" noChangeArrowheads="1"/>
          </p:cNvSpPr>
          <p:nvPr/>
        </p:nvSpPr>
        <p:spPr bwMode="auto">
          <a:xfrm>
            <a:off x="3886200" y="8793163"/>
            <a:ext cx="2971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A54F364B-D471-45F4-85F7-92F51AB2D97B}" type="slidenum">
              <a:rPr lang="en-US" altLang="en-US" sz="1200"/>
              <a:pPr algn="r">
                <a:spcBef>
                  <a:spcPct val="0"/>
                </a:spcBef>
              </a:pPr>
              <a:t>18</a:t>
            </a:fld>
            <a:endParaRPr lang="en-US" altLang="en-US" sz="1200"/>
          </a:p>
        </p:txBody>
      </p:sp>
      <p:sp>
        <p:nvSpPr>
          <p:cNvPr id="45061" name="Rectangle 2"/>
          <p:cNvSpPr>
            <a:spLocks noGrp="1" noRot="1" noChangeAspect="1" noChangeArrowheads="1" noTextEdit="1"/>
          </p:cNvSpPr>
          <p:nvPr>
            <p:ph type="sldImg"/>
          </p:nvPr>
        </p:nvSpPr>
        <p:spPr>
          <a:xfrm>
            <a:off x="1163638" y="679450"/>
            <a:ext cx="4533900" cy="3400425"/>
          </a:xfrm>
          <a:ln/>
        </p:spPr>
      </p:sp>
      <p:sp>
        <p:nvSpPr>
          <p:cNvPr id="45062" name="Rectangle 6"/>
          <p:cNvSpPr>
            <a:spLocks noGrp="1" noChangeArrowheads="1"/>
          </p:cNvSpPr>
          <p:nvPr>
            <p:ph type="body" idx="1"/>
          </p:nvPr>
        </p:nvSpPr>
        <p:spPr>
          <a:xfrm>
            <a:off x="914400" y="4306888"/>
            <a:ext cx="5029200" cy="8612187"/>
          </a:xfrm>
          <a:noFill/>
        </p:spPr>
        <p:txBody>
          <a:bodyPr lIns="91438" tIns="45720" rIns="91438" bIns="45720"/>
          <a:lstStyle/>
          <a:p>
            <a:pPr eaLnBrk="1" hangingPunct="1"/>
            <a:r>
              <a:rPr lang="en-US" altLang="en-US" sz="1400" smtClean="0">
                <a:latin typeface="Arial" panose="020B0604020202020204" pitchFamily="34" charset="0"/>
              </a:rPr>
              <a:t>Solar manufactures 18 different models of centrifugal natural gas compressors which match the speed and power of our gas turbines and handle a wide variety of conditions and power requirements in the oil and natural gas industries. </a:t>
            </a:r>
            <a:r>
              <a:rPr lang="en-US" altLang="en-US" smtClean="0">
                <a:latin typeface="Arial" panose="020B0604020202020204" pitchFamily="34" charset="0"/>
              </a:rPr>
              <a:t>Solar gas compressors serve the oil and gas and the transmission industries in a wide area of applications and power ranges and the ultimate goal of our development initiative is to have a complete suite of gas compressor products for all oil and gas applications in our power range, including gas gathering and boosting, gas processing, storage, gas lift and gas re-injection.</a:t>
            </a:r>
          </a:p>
          <a:p>
            <a:pPr eaLnBrk="1" hangingPunct="1"/>
            <a:endParaRPr lang="en-US" altLang="en-US" smtClean="0">
              <a:latin typeface="Arial" panose="020B0604020202020204" pitchFamily="34" charset="0"/>
            </a:endParaRPr>
          </a:p>
          <a:p>
            <a:pPr eaLnBrk="1" hangingPunct="1"/>
            <a:r>
              <a:rPr lang="en-US" altLang="en-US" sz="800" smtClean="0">
                <a:latin typeface="Arial" panose="020B0604020202020204" pitchFamily="34" charset="0"/>
              </a:rPr>
              <a:t>The current offering for gas compressors ranges from the C16 to the C61 for the compressors that serves the production market, and from the C40 to the C85 for those who specifically serve the pipeline market.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compressors for the Production application generally have many impellers.  We sometimes call them multistage machine.  The smallest one we build is the C16 [click] with impeller diameters of 190 mm.  The largest one is the C61 [click] with impeller diameter around 610 mm (24”).  </a:t>
            </a:r>
          </a:p>
          <a:p>
            <a:pPr eaLnBrk="1" hangingPunct="1"/>
            <a:r>
              <a:rPr lang="en-US" altLang="en-US" smtClean="0">
                <a:latin typeface="Arial" panose="020B0604020202020204" pitchFamily="34" charset="0"/>
              </a:rPr>
              <a:t>The Pipeline compressors on the other hand, typically  have one or two impellers ranging from 380 mm (15”) in a C40 [click] to close to a meter in a C85 [click]. </a:t>
            </a:r>
          </a:p>
          <a:p>
            <a:pPr eaLnBrk="1" hangingPunct="1"/>
            <a:r>
              <a:rPr lang="en-US" altLang="en-US" smtClean="0">
                <a:latin typeface="Arial" panose="020B0604020202020204" pitchFamily="34" charset="0"/>
              </a:rPr>
              <a:t>(0.74m-0.91m / 29-36”)</a:t>
            </a:r>
          </a:p>
          <a:p>
            <a:pPr eaLnBrk="1" hangingPunct="1"/>
            <a:r>
              <a:rPr lang="en-US" altLang="en-US" smtClean="0">
                <a:latin typeface="Arial" panose="020B0604020202020204" pitchFamily="34" charset="0"/>
              </a:rPr>
              <a:t> </a:t>
            </a:r>
          </a:p>
          <a:p>
            <a:pPr eaLnBrk="1" hangingPunct="1"/>
            <a:r>
              <a:rPr lang="en-US" altLang="en-US" smtClean="0">
                <a:latin typeface="Arial" panose="020B0604020202020204" pitchFamily="34" charset="0"/>
              </a:rPr>
              <a:t>Solar currently produces more than 150 new gas compressors and performs over 200 compressor overhauls and restages per year. We see significant future growth in the upstream and midstream sectors of the oil and gas industry. Our compressors are optimized for this market segment.</a:t>
            </a:r>
          </a:p>
          <a:p>
            <a:pPr eaLnBrk="1" hangingPunct="1"/>
            <a:endParaRPr lang="en-US" altLang="en-US" sz="1400" smtClean="0">
              <a:latin typeface="Arial" panose="020B0604020202020204" pitchFamily="34" charset="0"/>
            </a:endParaRPr>
          </a:p>
        </p:txBody>
      </p:sp>
    </p:spTree>
    <p:extLst>
      <p:ext uri="{BB962C8B-B14F-4D97-AF65-F5344CB8AC3E}">
        <p14:creationId xmlns:p14="http://schemas.microsoft.com/office/powerpoint/2010/main" val="2576105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E247A685-8920-4066-952D-4EA0553262FC}" type="datetime9">
              <a:rPr lang="en-US" altLang="en-US" sz="1200"/>
              <a:pPr algn="r">
                <a:spcBef>
                  <a:spcPct val="0"/>
                </a:spcBef>
              </a:pPr>
              <a:t>4/7/2016 3:51:07 PM</a:t>
            </a:fld>
            <a:endParaRPr lang="en-US" altLang="en-US" sz="1200"/>
          </a:p>
        </p:txBody>
      </p:sp>
      <p:sp>
        <p:nvSpPr>
          <p:cNvPr id="47107"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47108"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08575369-E03A-42BC-B34B-ADA98DD80CFD}" type="slidenum">
              <a:rPr lang="en-US" altLang="en-US" sz="1200"/>
              <a:pPr algn="r">
                <a:spcBef>
                  <a:spcPct val="0"/>
                </a:spcBef>
              </a:pPr>
              <a:t>19</a:t>
            </a:fld>
            <a:endParaRPr lang="en-US" altLang="en-US" sz="1200"/>
          </a:p>
        </p:txBody>
      </p:sp>
      <p:sp>
        <p:nvSpPr>
          <p:cNvPr id="47109" name="Rectangle 5"/>
          <p:cNvSpPr>
            <a:spLocks noGrp="1" noRot="1" noChangeAspect="1" noChangeArrowheads="1" noTextEdit="1"/>
          </p:cNvSpPr>
          <p:nvPr>
            <p:ph type="sldImg"/>
          </p:nvPr>
        </p:nvSpPr>
        <p:spPr>
          <a:ln/>
        </p:spPr>
      </p:sp>
      <p:sp>
        <p:nvSpPr>
          <p:cNvPr id="47110" name="Rectangle 6"/>
          <p:cNvSpPr>
            <a:spLocks noGrp="1" noChangeArrowheads="1"/>
          </p:cNvSpPr>
          <p:nvPr>
            <p:ph type="body" idx="1"/>
          </p:nvPr>
        </p:nvSpPr>
        <p:spPr>
          <a:xfrm>
            <a:off x="914400" y="4162425"/>
            <a:ext cx="5029200" cy="336550"/>
          </a:xfrm>
          <a:noFill/>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4286118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914400" y="4162425"/>
            <a:ext cx="5029200" cy="3098800"/>
          </a:xfrm>
          <a:noFill/>
        </p:spPr>
        <p:txBody>
          <a:bodyPr/>
          <a:lstStyle/>
          <a:p>
            <a:pPr eaLnBrk="1" hangingPunct="1"/>
            <a:r>
              <a:rPr lang="en-US" altLang="en-US" smtClean="0">
                <a:latin typeface="Arial" panose="020B0604020202020204" pitchFamily="34" charset="0"/>
              </a:rPr>
              <a:t>(CLICK)Solar’s first Electric Motor Drive </a:t>
            </a:r>
            <a:r>
              <a:rPr lang="en-US" altLang="en-US" u="sng" smtClean="0">
                <a:latin typeface="Arial" panose="020B0604020202020204" pitchFamily="34" charset="0"/>
              </a:rPr>
              <a:t>Compressor set</a:t>
            </a:r>
            <a:r>
              <a:rPr lang="en-US" altLang="en-US" smtClean="0">
                <a:latin typeface="Arial" panose="020B0604020202020204" pitchFamily="34" charset="0"/>
              </a:rPr>
              <a:t> or EMD was introduced in 1982. Since then, and especially in the last 10 years, (CLICK) we have sold more </a:t>
            </a:r>
            <a:r>
              <a:rPr lang="en-US" altLang="en-US" i="1" smtClean="0">
                <a:latin typeface="Arial" panose="020B0604020202020204" pitchFamily="34" charset="0"/>
              </a:rPr>
              <a:t>than </a:t>
            </a:r>
            <a:r>
              <a:rPr lang="en-US" altLang="en-US" smtClean="0">
                <a:latin typeface="Arial" panose="020B0604020202020204" pitchFamily="34" charset="0"/>
              </a:rPr>
              <a:t>100 packages using (CLICK) various motor and/or variable frequency drive suppliers. (CLICK) (CLICK) Our packages are being used all over the world in various applications in  Midstream and Upstream Applications: On and Offshore, Pipeline, Export, and Gas Plants.</a:t>
            </a:r>
          </a:p>
          <a:p>
            <a:pPr eaLnBrk="1" hangingPunct="1"/>
            <a:r>
              <a:rPr lang="en-US" altLang="en-US" smtClean="0">
                <a:latin typeface="Arial" panose="020B0604020202020204" pitchFamily="34" charset="0"/>
              </a:rPr>
              <a:t>In fact, you may be surprised to hear that Solar is the market leader for motor driven compressor sets in North America in midstream applications. </a:t>
            </a:r>
          </a:p>
        </p:txBody>
      </p:sp>
    </p:spTree>
    <p:extLst>
      <p:ext uri="{BB962C8B-B14F-4D97-AF65-F5344CB8AC3E}">
        <p14:creationId xmlns:p14="http://schemas.microsoft.com/office/powerpoint/2010/main" val="1481724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txBox="1">
            <a:spLocks noGrp="1" noChangeArrowheads="1"/>
          </p:cNvSpPr>
          <p:nvPr/>
        </p:nvSpPr>
        <p:spPr bwMode="auto">
          <a:xfrm>
            <a:off x="838201" y="-50799"/>
            <a:ext cx="3016256" cy="337708"/>
          </a:xfrm>
          <a:prstGeom prst="rect">
            <a:avLst/>
          </a:prstGeom>
          <a:noFill/>
          <a:ln w="9525">
            <a:noFill/>
            <a:miter lim="800000"/>
            <a:headEnd type="none" w="sm" len="sm"/>
            <a:tailEnd type="none" w="sm" len="sm"/>
          </a:ln>
        </p:spPr>
        <p:txBody>
          <a:bodyPr wrap="none" lIns="90605" tIns="45301" rIns="90605" bIns="45301">
            <a:spAutoFit/>
          </a:bodyPr>
          <a:lstStyle/>
          <a:p>
            <a:pPr defTabSz="906399" eaLnBrk="0" hangingPunct="0"/>
            <a:r>
              <a:rPr lang="en-US" sz="1600" dirty="0">
                <a:solidFill>
                  <a:schemeClr val="bg2"/>
                </a:solidFill>
              </a:rPr>
              <a:t>GTUA’98: General Session 2H </a:t>
            </a:r>
          </a:p>
        </p:txBody>
      </p:sp>
      <p:sp>
        <p:nvSpPr>
          <p:cNvPr id="69635" name="Rectangle 3"/>
          <p:cNvSpPr txBox="1">
            <a:spLocks noGrp="1" noChangeArrowheads="1"/>
          </p:cNvSpPr>
          <p:nvPr/>
        </p:nvSpPr>
        <p:spPr bwMode="auto">
          <a:xfrm>
            <a:off x="5116257" y="0"/>
            <a:ext cx="1479808" cy="276153"/>
          </a:xfrm>
          <a:prstGeom prst="rect">
            <a:avLst/>
          </a:prstGeom>
          <a:noFill/>
          <a:ln w="9525">
            <a:noFill/>
            <a:miter lim="800000"/>
            <a:headEnd type="none" w="sm" len="sm"/>
            <a:tailEnd type="none" w="sm" len="sm"/>
          </a:ln>
        </p:spPr>
        <p:txBody>
          <a:bodyPr wrap="none" lIns="90605" tIns="45301" rIns="90605" bIns="45301">
            <a:spAutoFit/>
          </a:bodyPr>
          <a:lstStyle/>
          <a:p>
            <a:pPr algn="r" defTabSz="906399" eaLnBrk="0" hangingPunct="0"/>
            <a:fld id="{637FC9D3-B9A3-4FD7-8848-0758D9D6EE94}" type="datetime8">
              <a:rPr lang="en-US" sz="1200">
                <a:solidFill>
                  <a:schemeClr val="bg2"/>
                </a:solidFill>
              </a:rPr>
              <a:pPr algn="r" defTabSz="906399" eaLnBrk="0" hangingPunct="0"/>
              <a:t>4/7/2016 3:51 PM</a:t>
            </a:fld>
            <a:endParaRPr lang="en-US" sz="1200" dirty="0">
              <a:solidFill>
                <a:schemeClr val="bg2"/>
              </a:solidFill>
            </a:endParaRPr>
          </a:p>
        </p:txBody>
      </p:sp>
      <p:sp>
        <p:nvSpPr>
          <p:cNvPr id="69636" name="Rectangle 6"/>
          <p:cNvSpPr txBox="1">
            <a:spLocks noGrp="1" noChangeArrowheads="1"/>
          </p:cNvSpPr>
          <p:nvPr/>
        </p:nvSpPr>
        <p:spPr bwMode="auto">
          <a:xfrm>
            <a:off x="838201" y="9028187"/>
            <a:ext cx="1779571" cy="276153"/>
          </a:xfrm>
          <a:prstGeom prst="rect">
            <a:avLst/>
          </a:prstGeom>
          <a:noFill/>
          <a:ln w="9525">
            <a:noFill/>
            <a:miter lim="800000"/>
            <a:headEnd type="none" w="sm" len="sm"/>
            <a:tailEnd type="none" w="sm" len="sm"/>
          </a:ln>
        </p:spPr>
        <p:txBody>
          <a:bodyPr wrap="none" lIns="90605" tIns="45301" rIns="90605" bIns="45301" anchor="b">
            <a:spAutoFit/>
          </a:bodyPr>
          <a:lstStyle/>
          <a:p>
            <a:pPr defTabSz="906399" eaLnBrk="0" hangingPunct="0"/>
            <a:r>
              <a:rPr lang="en-US" sz="1200" dirty="0">
                <a:solidFill>
                  <a:schemeClr val="bg2"/>
                </a:solidFill>
              </a:rPr>
              <a:t>Presenter – Jim Owens</a:t>
            </a:r>
          </a:p>
        </p:txBody>
      </p:sp>
      <p:sp>
        <p:nvSpPr>
          <p:cNvPr id="69637" name="Rectangle 7"/>
          <p:cNvSpPr txBox="1">
            <a:spLocks noGrp="1" noChangeArrowheads="1"/>
          </p:cNvSpPr>
          <p:nvPr/>
        </p:nvSpPr>
        <p:spPr bwMode="auto">
          <a:xfrm>
            <a:off x="4458960" y="9028187"/>
            <a:ext cx="2143453" cy="276153"/>
          </a:xfrm>
          <a:prstGeom prst="rect">
            <a:avLst/>
          </a:prstGeom>
          <a:noFill/>
          <a:ln w="9525">
            <a:noFill/>
            <a:miter lim="800000"/>
            <a:headEnd type="none" w="sm" len="sm"/>
            <a:tailEnd type="none" w="sm" len="sm"/>
          </a:ln>
        </p:spPr>
        <p:txBody>
          <a:bodyPr wrap="none" lIns="90605" tIns="45301" rIns="90605" bIns="45301" anchor="b">
            <a:spAutoFit/>
          </a:bodyPr>
          <a:lstStyle/>
          <a:p>
            <a:pPr algn="r" defTabSz="906399" eaLnBrk="0" hangingPunct="0"/>
            <a:r>
              <a:rPr lang="en-US" sz="1200" dirty="0">
                <a:solidFill>
                  <a:schemeClr val="bg2"/>
                </a:solidFill>
              </a:rPr>
              <a:t>Current Sequence Position </a:t>
            </a:r>
            <a:fld id="{64616ACA-B700-4FE5-BBB0-3136F82A0579}" type="slidenum">
              <a:rPr lang="en-US" sz="1200">
                <a:solidFill>
                  <a:schemeClr val="bg2"/>
                </a:solidFill>
              </a:rPr>
              <a:pPr algn="r" defTabSz="906399" eaLnBrk="0" hangingPunct="0"/>
              <a:t>21</a:t>
            </a:fld>
            <a:endParaRPr lang="en-US" sz="1200" dirty="0">
              <a:solidFill>
                <a:schemeClr val="bg2"/>
              </a:solidFill>
            </a:endParaRPr>
          </a:p>
        </p:txBody>
      </p:sp>
      <p:sp>
        <p:nvSpPr>
          <p:cNvPr id="69638" name="Rectangle 2"/>
          <p:cNvSpPr>
            <a:spLocks noGrp="1" noRot="1" noChangeAspect="1" noChangeArrowheads="1" noTextEdit="1"/>
          </p:cNvSpPr>
          <p:nvPr>
            <p:ph type="sldImg"/>
          </p:nvPr>
        </p:nvSpPr>
        <p:spPr>
          <a:xfrm>
            <a:off x="1185863" y="696913"/>
            <a:ext cx="4646612" cy="3484562"/>
          </a:xfrm>
          <a:ln/>
        </p:spPr>
      </p:sp>
      <p:sp>
        <p:nvSpPr>
          <p:cNvPr id="69639" name="Rectangle 3"/>
          <p:cNvSpPr>
            <a:spLocks noGrp="1" noChangeArrowheads="1"/>
          </p:cNvSpPr>
          <p:nvPr>
            <p:ph type="body" idx="1"/>
          </p:nvPr>
        </p:nvSpPr>
        <p:spPr>
          <a:xfrm>
            <a:off x="685800" y="5360990"/>
            <a:ext cx="11922125" cy="1006474"/>
          </a:xfrm>
          <a:noFill/>
          <a:ln/>
        </p:spPr>
        <p:txBody>
          <a:bodyPr lIns="90605" tIns="45301" rIns="90605" bIns="45301"/>
          <a:lstStyle/>
          <a:p>
            <a:pPr eaLnBrk="1" hangingPunct="1">
              <a:spcBef>
                <a:spcPct val="50000"/>
              </a:spcBef>
            </a:pPr>
            <a:endParaRPr lang="en-US" sz="6000" dirty="0">
              <a:latin typeface="Arial" charset="0"/>
            </a:endParaRPr>
          </a:p>
        </p:txBody>
      </p:sp>
    </p:spTree>
    <p:extLst>
      <p:ext uri="{BB962C8B-B14F-4D97-AF65-F5344CB8AC3E}">
        <p14:creationId xmlns:p14="http://schemas.microsoft.com/office/powerpoint/2010/main" val="3169645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46F65E94-6144-4C7B-87BD-2B3AEF334BC3}" type="datetime9">
              <a:rPr lang="en-US" altLang="en-US" sz="1200"/>
              <a:pPr algn="r">
                <a:spcBef>
                  <a:spcPct val="0"/>
                </a:spcBef>
              </a:pPr>
              <a:t>4/7/2016 3:51:07 PM</a:t>
            </a:fld>
            <a:endParaRPr lang="en-US" altLang="en-US" sz="1200"/>
          </a:p>
        </p:txBody>
      </p:sp>
      <p:sp>
        <p:nvSpPr>
          <p:cNvPr id="30723"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30724"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B04E3633-E63F-4764-90AB-F61245D866B0}" type="slidenum">
              <a:rPr lang="en-US" altLang="en-US" sz="1200"/>
              <a:pPr algn="r">
                <a:spcBef>
                  <a:spcPct val="0"/>
                </a:spcBef>
              </a:pPr>
              <a:t>3</a:t>
            </a:fld>
            <a:endParaRPr lang="en-US" altLang="en-US" sz="1200"/>
          </a:p>
        </p:txBody>
      </p:sp>
      <p:sp>
        <p:nvSpPr>
          <p:cNvPr id="30725" name="Rectangle 5"/>
          <p:cNvSpPr>
            <a:spLocks noGrp="1" noRot="1" noChangeAspect="1" noChangeArrowheads="1" noTextEdit="1"/>
          </p:cNvSpPr>
          <p:nvPr>
            <p:ph type="sldImg"/>
          </p:nvPr>
        </p:nvSpPr>
        <p:spPr>
          <a:ln/>
        </p:spPr>
      </p:sp>
      <p:sp>
        <p:nvSpPr>
          <p:cNvPr id="30726" name="Rectangle 2"/>
          <p:cNvSpPr>
            <a:spLocks noGrp="1" noChangeArrowheads="1"/>
          </p:cNvSpPr>
          <p:nvPr>
            <p:ph type="body" idx="1"/>
          </p:nvPr>
        </p:nvSpPr>
        <p:spPr>
          <a:xfrm>
            <a:off x="914400" y="4162425"/>
            <a:ext cx="5029200" cy="336550"/>
          </a:xfrm>
          <a:noFill/>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3174407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dt" sz="quarter" idx="1"/>
          </p:nvPr>
        </p:nvSpPr>
        <p:spPr>
          <a:noFill/>
        </p:spPr>
        <p:txBody>
          <a:bodyPr/>
          <a:lstStyle>
            <a:lvl1pPr defTabSz="906463">
              <a:spcBef>
                <a:spcPct val="30000"/>
              </a:spcBef>
              <a:defRPr sz="1600">
                <a:solidFill>
                  <a:schemeClr val="tx1"/>
                </a:solidFill>
                <a:latin typeface="Arial" panose="020B0604020202020204" pitchFamily="34" charset="0"/>
              </a:defRPr>
            </a:lvl1pPr>
            <a:lvl2pPr marL="725488" indent="-277813" defTabSz="906463">
              <a:spcBef>
                <a:spcPct val="30000"/>
              </a:spcBef>
              <a:defRPr sz="1600">
                <a:solidFill>
                  <a:schemeClr val="tx1"/>
                </a:solidFill>
                <a:latin typeface="Arial" panose="020B0604020202020204" pitchFamily="34" charset="0"/>
              </a:defRPr>
            </a:lvl2pPr>
            <a:lvl3pPr marL="1116013" indent="-222250" defTabSz="906463">
              <a:spcBef>
                <a:spcPct val="30000"/>
              </a:spcBef>
              <a:defRPr sz="1600">
                <a:solidFill>
                  <a:schemeClr val="tx1"/>
                </a:solidFill>
                <a:latin typeface="Arial" panose="020B0604020202020204" pitchFamily="34" charset="0"/>
              </a:defRPr>
            </a:lvl3pPr>
            <a:lvl4pPr marL="1562100" indent="-222250" defTabSz="906463">
              <a:spcBef>
                <a:spcPct val="30000"/>
              </a:spcBef>
              <a:defRPr sz="1600">
                <a:solidFill>
                  <a:schemeClr val="tx1"/>
                </a:solidFill>
                <a:latin typeface="Arial" panose="020B0604020202020204" pitchFamily="34" charset="0"/>
              </a:defRPr>
            </a:lvl4pPr>
            <a:lvl5pPr marL="2008188" indent="-222250" defTabSz="906463">
              <a:spcBef>
                <a:spcPct val="30000"/>
              </a:spcBef>
              <a:defRPr sz="1600">
                <a:solidFill>
                  <a:schemeClr val="tx1"/>
                </a:solidFill>
                <a:latin typeface="Arial" panose="020B0604020202020204" pitchFamily="34" charset="0"/>
              </a:defRPr>
            </a:lvl5pPr>
            <a:lvl6pPr marL="2465388" indent="-222250" defTabSz="906463" eaLnBrk="0" fontAlgn="base" hangingPunct="0">
              <a:spcBef>
                <a:spcPct val="30000"/>
              </a:spcBef>
              <a:spcAft>
                <a:spcPct val="0"/>
              </a:spcAft>
              <a:defRPr sz="1600">
                <a:solidFill>
                  <a:schemeClr val="tx1"/>
                </a:solidFill>
                <a:latin typeface="Arial" panose="020B0604020202020204" pitchFamily="34" charset="0"/>
              </a:defRPr>
            </a:lvl6pPr>
            <a:lvl7pPr marL="2922588" indent="-222250" defTabSz="906463" eaLnBrk="0" fontAlgn="base" hangingPunct="0">
              <a:spcBef>
                <a:spcPct val="30000"/>
              </a:spcBef>
              <a:spcAft>
                <a:spcPct val="0"/>
              </a:spcAft>
              <a:defRPr sz="1600">
                <a:solidFill>
                  <a:schemeClr val="tx1"/>
                </a:solidFill>
                <a:latin typeface="Arial" panose="020B0604020202020204" pitchFamily="34" charset="0"/>
              </a:defRPr>
            </a:lvl7pPr>
            <a:lvl8pPr marL="3379788" indent="-222250" defTabSz="906463" eaLnBrk="0" fontAlgn="base" hangingPunct="0">
              <a:spcBef>
                <a:spcPct val="30000"/>
              </a:spcBef>
              <a:spcAft>
                <a:spcPct val="0"/>
              </a:spcAft>
              <a:defRPr sz="1600">
                <a:solidFill>
                  <a:schemeClr val="tx1"/>
                </a:solidFill>
                <a:latin typeface="Arial" panose="020B0604020202020204" pitchFamily="34" charset="0"/>
              </a:defRPr>
            </a:lvl8pPr>
            <a:lvl9pPr marL="3836988" indent="-222250" defTabSz="906463"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fld id="{A8941516-DA53-4D8A-A8A7-CFD9226704F1}" type="datetime9">
              <a:rPr lang="en-US" altLang="en-US" sz="1200" smtClean="0">
                <a:latin typeface="Times New Roman" panose="02020603050405020304" pitchFamily="18" charset="0"/>
                <a:cs typeface="Arial" panose="020B0604020202020204" pitchFamily="34" charset="0"/>
              </a:rPr>
              <a:pPr>
                <a:spcBef>
                  <a:spcPct val="0"/>
                </a:spcBef>
              </a:pPr>
              <a:t>4/7/2016 3:51:07 PM</a:t>
            </a:fld>
            <a:endParaRPr lang="en-US" altLang="en-US" sz="1200" smtClean="0">
              <a:latin typeface="Times New Roman" panose="02020603050405020304" pitchFamily="18" charset="0"/>
              <a:cs typeface="Arial" panose="020B0604020202020204" pitchFamily="34" charset="0"/>
            </a:endParaRPr>
          </a:p>
        </p:txBody>
      </p:sp>
      <p:sp>
        <p:nvSpPr>
          <p:cNvPr id="32771" name="Rectangle 6"/>
          <p:cNvSpPr>
            <a:spLocks noGrp="1" noChangeArrowheads="1"/>
          </p:cNvSpPr>
          <p:nvPr>
            <p:ph type="ftr" sz="quarter" idx="4"/>
          </p:nvPr>
        </p:nvSpPr>
        <p:spPr>
          <a:noFill/>
        </p:spPr>
        <p:txBody>
          <a:bodyPr/>
          <a:lstStyle>
            <a:lvl1pPr defTabSz="906463">
              <a:spcBef>
                <a:spcPct val="30000"/>
              </a:spcBef>
              <a:defRPr sz="1600">
                <a:solidFill>
                  <a:schemeClr val="tx1"/>
                </a:solidFill>
                <a:latin typeface="Arial" panose="020B0604020202020204" pitchFamily="34" charset="0"/>
              </a:defRPr>
            </a:lvl1pPr>
            <a:lvl2pPr marL="725488" indent="-277813" defTabSz="906463">
              <a:spcBef>
                <a:spcPct val="30000"/>
              </a:spcBef>
              <a:defRPr sz="1600">
                <a:solidFill>
                  <a:schemeClr val="tx1"/>
                </a:solidFill>
                <a:latin typeface="Arial" panose="020B0604020202020204" pitchFamily="34" charset="0"/>
              </a:defRPr>
            </a:lvl2pPr>
            <a:lvl3pPr marL="1116013" indent="-222250" defTabSz="906463">
              <a:spcBef>
                <a:spcPct val="30000"/>
              </a:spcBef>
              <a:defRPr sz="1600">
                <a:solidFill>
                  <a:schemeClr val="tx1"/>
                </a:solidFill>
                <a:latin typeface="Arial" panose="020B0604020202020204" pitchFamily="34" charset="0"/>
              </a:defRPr>
            </a:lvl3pPr>
            <a:lvl4pPr marL="1562100" indent="-222250" defTabSz="906463">
              <a:spcBef>
                <a:spcPct val="30000"/>
              </a:spcBef>
              <a:defRPr sz="1600">
                <a:solidFill>
                  <a:schemeClr val="tx1"/>
                </a:solidFill>
                <a:latin typeface="Arial" panose="020B0604020202020204" pitchFamily="34" charset="0"/>
              </a:defRPr>
            </a:lvl4pPr>
            <a:lvl5pPr marL="2008188" indent="-222250" defTabSz="906463">
              <a:spcBef>
                <a:spcPct val="30000"/>
              </a:spcBef>
              <a:defRPr sz="1600">
                <a:solidFill>
                  <a:schemeClr val="tx1"/>
                </a:solidFill>
                <a:latin typeface="Arial" panose="020B0604020202020204" pitchFamily="34" charset="0"/>
              </a:defRPr>
            </a:lvl5pPr>
            <a:lvl6pPr marL="2465388" indent="-222250" defTabSz="906463" eaLnBrk="0" fontAlgn="base" hangingPunct="0">
              <a:spcBef>
                <a:spcPct val="30000"/>
              </a:spcBef>
              <a:spcAft>
                <a:spcPct val="0"/>
              </a:spcAft>
              <a:defRPr sz="1600">
                <a:solidFill>
                  <a:schemeClr val="tx1"/>
                </a:solidFill>
                <a:latin typeface="Arial" panose="020B0604020202020204" pitchFamily="34" charset="0"/>
              </a:defRPr>
            </a:lvl6pPr>
            <a:lvl7pPr marL="2922588" indent="-222250" defTabSz="906463" eaLnBrk="0" fontAlgn="base" hangingPunct="0">
              <a:spcBef>
                <a:spcPct val="30000"/>
              </a:spcBef>
              <a:spcAft>
                <a:spcPct val="0"/>
              </a:spcAft>
              <a:defRPr sz="1600">
                <a:solidFill>
                  <a:schemeClr val="tx1"/>
                </a:solidFill>
                <a:latin typeface="Arial" panose="020B0604020202020204" pitchFamily="34" charset="0"/>
              </a:defRPr>
            </a:lvl7pPr>
            <a:lvl8pPr marL="3379788" indent="-222250" defTabSz="906463" eaLnBrk="0" fontAlgn="base" hangingPunct="0">
              <a:spcBef>
                <a:spcPct val="30000"/>
              </a:spcBef>
              <a:spcAft>
                <a:spcPct val="0"/>
              </a:spcAft>
              <a:defRPr sz="1600">
                <a:solidFill>
                  <a:schemeClr val="tx1"/>
                </a:solidFill>
                <a:latin typeface="Arial" panose="020B0604020202020204" pitchFamily="34" charset="0"/>
              </a:defRPr>
            </a:lvl8pPr>
            <a:lvl9pPr marL="3836988" indent="-222250" defTabSz="906463"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smtClean="0">
                <a:latin typeface="Times New Roman" panose="02020603050405020304" pitchFamily="18" charset="0"/>
                <a:cs typeface="Arial" panose="020B0604020202020204" pitchFamily="34" charset="0"/>
              </a:rPr>
              <a:t>vpsolarexsum</a:t>
            </a:r>
          </a:p>
        </p:txBody>
      </p:sp>
      <p:sp>
        <p:nvSpPr>
          <p:cNvPr id="32772" name="Rectangle 7"/>
          <p:cNvSpPr>
            <a:spLocks noGrp="1" noChangeArrowheads="1"/>
          </p:cNvSpPr>
          <p:nvPr>
            <p:ph type="sldNum" sz="quarter" idx="5"/>
          </p:nvPr>
        </p:nvSpPr>
        <p:spPr>
          <a:noFill/>
        </p:spPr>
        <p:txBody>
          <a:bodyPr/>
          <a:lstStyle>
            <a:lvl1pPr defTabSz="906463">
              <a:spcBef>
                <a:spcPct val="30000"/>
              </a:spcBef>
              <a:defRPr sz="1600">
                <a:solidFill>
                  <a:schemeClr val="tx1"/>
                </a:solidFill>
                <a:latin typeface="Arial" panose="020B0604020202020204" pitchFamily="34" charset="0"/>
              </a:defRPr>
            </a:lvl1pPr>
            <a:lvl2pPr marL="725488" indent="-277813" defTabSz="906463">
              <a:spcBef>
                <a:spcPct val="30000"/>
              </a:spcBef>
              <a:defRPr sz="1600">
                <a:solidFill>
                  <a:schemeClr val="tx1"/>
                </a:solidFill>
                <a:latin typeface="Arial" panose="020B0604020202020204" pitchFamily="34" charset="0"/>
              </a:defRPr>
            </a:lvl2pPr>
            <a:lvl3pPr marL="1116013" indent="-222250" defTabSz="906463">
              <a:spcBef>
                <a:spcPct val="30000"/>
              </a:spcBef>
              <a:defRPr sz="1600">
                <a:solidFill>
                  <a:schemeClr val="tx1"/>
                </a:solidFill>
                <a:latin typeface="Arial" panose="020B0604020202020204" pitchFamily="34" charset="0"/>
              </a:defRPr>
            </a:lvl3pPr>
            <a:lvl4pPr marL="1562100" indent="-222250" defTabSz="906463">
              <a:spcBef>
                <a:spcPct val="30000"/>
              </a:spcBef>
              <a:defRPr sz="1600">
                <a:solidFill>
                  <a:schemeClr val="tx1"/>
                </a:solidFill>
                <a:latin typeface="Arial" panose="020B0604020202020204" pitchFamily="34" charset="0"/>
              </a:defRPr>
            </a:lvl4pPr>
            <a:lvl5pPr marL="2008188" indent="-222250" defTabSz="906463">
              <a:spcBef>
                <a:spcPct val="30000"/>
              </a:spcBef>
              <a:defRPr sz="1600">
                <a:solidFill>
                  <a:schemeClr val="tx1"/>
                </a:solidFill>
                <a:latin typeface="Arial" panose="020B0604020202020204" pitchFamily="34" charset="0"/>
              </a:defRPr>
            </a:lvl5pPr>
            <a:lvl6pPr marL="2465388" indent="-222250" defTabSz="906463" eaLnBrk="0" fontAlgn="base" hangingPunct="0">
              <a:spcBef>
                <a:spcPct val="30000"/>
              </a:spcBef>
              <a:spcAft>
                <a:spcPct val="0"/>
              </a:spcAft>
              <a:defRPr sz="1600">
                <a:solidFill>
                  <a:schemeClr val="tx1"/>
                </a:solidFill>
                <a:latin typeface="Arial" panose="020B0604020202020204" pitchFamily="34" charset="0"/>
              </a:defRPr>
            </a:lvl6pPr>
            <a:lvl7pPr marL="2922588" indent="-222250" defTabSz="906463" eaLnBrk="0" fontAlgn="base" hangingPunct="0">
              <a:spcBef>
                <a:spcPct val="30000"/>
              </a:spcBef>
              <a:spcAft>
                <a:spcPct val="0"/>
              </a:spcAft>
              <a:defRPr sz="1600">
                <a:solidFill>
                  <a:schemeClr val="tx1"/>
                </a:solidFill>
                <a:latin typeface="Arial" panose="020B0604020202020204" pitchFamily="34" charset="0"/>
              </a:defRPr>
            </a:lvl7pPr>
            <a:lvl8pPr marL="3379788" indent="-222250" defTabSz="906463" eaLnBrk="0" fontAlgn="base" hangingPunct="0">
              <a:spcBef>
                <a:spcPct val="30000"/>
              </a:spcBef>
              <a:spcAft>
                <a:spcPct val="0"/>
              </a:spcAft>
              <a:defRPr sz="1600">
                <a:solidFill>
                  <a:schemeClr val="tx1"/>
                </a:solidFill>
                <a:latin typeface="Arial" panose="020B0604020202020204" pitchFamily="34" charset="0"/>
              </a:defRPr>
            </a:lvl8pPr>
            <a:lvl9pPr marL="3836988" indent="-222250" defTabSz="906463"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fld id="{671FC1F8-FA3E-4D97-99C9-C60973C244BC}" type="slidenum">
              <a:rPr lang="en-US" altLang="en-US" sz="1200">
                <a:latin typeface="Times New Roman" panose="02020603050405020304" pitchFamily="18" charset="0"/>
              </a:rPr>
              <a:pPr>
                <a:spcBef>
                  <a:spcPct val="0"/>
                </a:spcBef>
              </a:pPr>
              <a:t>4</a:t>
            </a:fld>
            <a:endParaRPr lang="en-US" altLang="en-US" sz="1200">
              <a:latin typeface="Times New Roman" panose="02020603050405020304" pitchFamily="18" charset="0"/>
            </a:endParaRPr>
          </a:p>
        </p:txBody>
      </p:sp>
      <p:sp>
        <p:nvSpPr>
          <p:cNvPr id="32773" name="Rectangle 3"/>
          <p:cNvSpPr>
            <a:spLocks noGrp="1" noRot="1" noChangeAspect="1" noChangeArrowheads="1" noTextEdit="1"/>
          </p:cNvSpPr>
          <p:nvPr>
            <p:ph type="sldImg"/>
          </p:nvPr>
        </p:nvSpPr>
        <p:spPr>
          <a:ln/>
        </p:spPr>
      </p:sp>
      <p:sp>
        <p:nvSpPr>
          <p:cNvPr id="32774" name="Rectangle 2"/>
          <p:cNvSpPr>
            <a:spLocks noGrp="1" noChangeArrowheads="1"/>
          </p:cNvSpPr>
          <p:nvPr>
            <p:ph type="body" idx="1"/>
          </p:nvPr>
        </p:nvSpPr>
        <p:spPr>
          <a:xfrm>
            <a:off x="914400" y="4162425"/>
            <a:ext cx="5029200" cy="1476375"/>
          </a:xfrm>
          <a:noFill/>
        </p:spPr>
        <p:txBody>
          <a:bodyPr/>
          <a:lstStyle/>
          <a:p>
            <a:pPr>
              <a:spcBef>
                <a:spcPct val="0"/>
              </a:spcBef>
            </a:pPr>
            <a:r>
              <a:rPr lang="en-US" altLang="en-US" sz="1800" smtClean="0">
                <a:latin typeface="Arial" panose="020B0604020202020204" pitchFamily="34" charset="0"/>
                <a:cs typeface="Arial" panose="020B0604020202020204" pitchFamily="34" charset="0"/>
              </a:rPr>
              <a:t>Solar manufactures gas turbines in the one to fifteen megawatt range, as well as centrifugal compressors. We also produce gears and primary surface recuperators.</a:t>
            </a:r>
          </a:p>
          <a:p>
            <a:pPr>
              <a:spcBef>
                <a:spcPct val="0"/>
              </a:spcBef>
            </a:pPr>
            <a:endParaRPr lang="en-US" altLang="en-US" sz="180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288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3347D73D-1245-4450-9A6B-B08716905BA4}" type="slidenum">
              <a:rPr lang="en-US" altLang="en-US" sz="1200"/>
              <a:pPr algn="r">
                <a:spcBef>
                  <a:spcPct val="0"/>
                </a:spcBef>
              </a:pPr>
              <a:t>5</a:t>
            </a:fld>
            <a:endParaRPr lang="en-US" altLang="en-US" sz="1200"/>
          </a:p>
        </p:txBody>
      </p:sp>
      <p:sp>
        <p:nvSpPr>
          <p:cNvPr id="36867" name="Rectangle 2"/>
          <p:cNvSpPr>
            <a:spLocks noGrp="1" noRot="1" noChangeAspect="1" noChangeArrowheads="1" noTextEdit="1"/>
          </p:cNvSpPr>
          <p:nvPr>
            <p:ph type="sldImg"/>
          </p:nvPr>
        </p:nvSpPr>
        <p:spPr>
          <a:xfrm>
            <a:off x="1165225" y="681038"/>
            <a:ext cx="4532313" cy="3398837"/>
          </a:xfrm>
          <a:ln/>
        </p:spPr>
      </p:sp>
      <p:sp>
        <p:nvSpPr>
          <p:cNvPr id="36868" name="Rectangle 3"/>
          <p:cNvSpPr>
            <a:spLocks noGrp="1" noChangeArrowheads="1"/>
          </p:cNvSpPr>
          <p:nvPr>
            <p:ph type="body" idx="1"/>
          </p:nvPr>
        </p:nvSpPr>
        <p:spPr>
          <a:xfrm>
            <a:off x="896938" y="4244975"/>
            <a:ext cx="4929187" cy="1628775"/>
          </a:xfrm>
          <a:noFill/>
        </p:spPr>
        <p:txBody>
          <a:bodyPr/>
          <a:lstStyle/>
          <a:p>
            <a:r>
              <a:rPr lang="en-US" altLang="en-US" sz="2000" smtClean="0">
                <a:latin typeface="Arial" panose="020B0604020202020204" pitchFamily="34" charset="0"/>
              </a:rPr>
              <a:t>Solar gas turbines are available in various package configurations, including: mechanical-drives, compressor sets and generator sets.</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131662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cs typeface="Arial" panose="020B0604020202020204" pitchFamily="34" charset="0"/>
              </a:rPr>
              <a:t>O&amp;G Presentation</a:t>
            </a:r>
          </a:p>
        </p:txBody>
      </p:sp>
      <p:sp>
        <p:nvSpPr>
          <p:cNvPr id="2457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4B1BD2-F528-4E0F-99A9-F976589B42C7}" type="datetime9">
              <a:rPr lang="en-US" altLang="en-US" smtClean="0">
                <a:cs typeface="Arial" panose="020B0604020202020204" pitchFamily="34" charset="0"/>
              </a:rPr>
              <a:pPr>
                <a:spcBef>
                  <a:spcPct val="0"/>
                </a:spcBef>
              </a:pPr>
              <a:t>4/7/2016 3:51:07 PM</a:t>
            </a:fld>
            <a:endParaRPr lang="en-US" altLang="en-US" smtClean="0">
              <a:cs typeface="Arial" panose="020B0604020202020204" pitchFamily="34" charset="0"/>
            </a:endParaRPr>
          </a:p>
        </p:txBody>
      </p:sp>
      <p:sp>
        <p:nvSpPr>
          <p:cNvPr id="2458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A724634-6E33-4611-80CD-DF87C46FA8B5}" type="slidenum">
              <a:rPr lang="en-US" altLang="en-US"/>
              <a:pPr>
                <a:spcBef>
                  <a:spcPct val="0"/>
                </a:spcBef>
              </a:pPr>
              <a:t>6</a:t>
            </a:fld>
            <a:endParaRPr lang="en-US" altLang="en-US"/>
          </a:p>
        </p:txBody>
      </p:sp>
      <p:sp>
        <p:nvSpPr>
          <p:cNvPr id="24581" name="Rectangle 3"/>
          <p:cNvSpPr>
            <a:spLocks noGrp="1" noRot="1" noChangeAspect="1" noChangeArrowheads="1" noTextEdit="1"/>
          </p:cNvSpPr>
          <p:nvPr>
            <p:ph type="sldImg"/>
          </p:nvPr>
        </p:nvSpPr>
        <p:spPr>
          <a:xfrm>
            <a:off x="1200150" y="692150"/>
            <a:ext cx="4611688" cy="3457575"/>
          </a:xfrm>
          <a:ln/>
        </p:spPr>
      </p:sp>
      <p:sp>
        <p:nvSpPr>
          <p:cNvPr id="24582" name="Rectangle 2"/>
          <p:cNvSpPr>
            <a:spLocks noGrp="1" noChangeArrowheads="1"/>
          </p:cNvSpPr>
          <p:nvPr>
            <p:ph type="body" idx="1"/>
          </p:nvPr>
        </p:nvSpPr>
        <p:spPr>
          <a:xfrm>
            <a:off x="838200" y="4702175"/>
            <a:ext cx="5375275" cy="274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2" tIns="45621" rIns="91242" bIns="45621"/>
          <a:lstStyle/>
          <a:p>
            <a:pPr>
              <a:spcBef>
                <a:spcPct val="0"/>
              </a:spcBef>
            </a:pPr>
            <a:endParaRPr lang="en-US" altLang="en-US" sz="180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1439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txBox="1">
            <a:spLocks noGrp="1" noChangeArrowheads="1"/>
          </p:cNvSpPr>
          <p:nvPr/>
        </p:nvSpPr>
        <p:spPr bwMode="auto">
          <a:xfrm>
            <a:off x="11430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TTS-10 Argentina - MPU</a:t>
            </a:r>
          </a:p>
        </p:txBody>
      </p:sp>
      <p:sp>
        <p:nvSpPr>
          <p:cNvPr id="51203" name="Rectangle 6"/>
          <p:cNvSpPr txBox="1">
            <a:spLocks noGrp="1" noChangeArrowheads="1"/>
          </p:cNvSpPr>
          <p:nvPr/>
        </p:nvSpPr>
        <p:spPr bwMode="auto">
          <a:xfrm>
            <a:off x="819150" y="8791575"/>
            <a:ext cx="20431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endParaRPr lang="en-US" altLang="en-US" sz="1200"/>
          </a:p>
        </p:txBody>
      </p:sp>
      <p:sp>
        <p:nvSpPr>
          <p:cNvPr id="51204" name="Rectangle 7"/>
          <p:cNvSpPr txBox="1">
            <a:spLocks noGrp="1" noChangeArrowheads="1"/>
          </p:cNvSpPr>
          <p:nvPr/>
        </p:nvSpPr>
        <p:spPr bwMode="auto">
          <a:xfrm>
            <a:off x="4313238" y="8791575"/>
            <a:ext cx="21447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r>
              <a:rPr lang="en-US" altLang="en-US" sz="1200"/>
              <a:t>Current Sequence Position </a:t>
            </a:r>
            <a:fld id="{B26E5374-5116-4AE4-ABFD-3ECFFD2063F3}" type="slidenum">
              <a:rPr lang="en-US" altLang="en-US" sz="1200"/>
              <a:pPr algn="r">
                <a:spcBef>
                  <a:spcPct val="0"/>
                </a:spcBef>
              </a:pPr>
              <a:t>7</a:t>
            </a:fld>
            <a:endParaRPr lang="en-US" altLang="en-US" sz="1200"/>
          </a:p>
        </p:txBody>
      </p:sp>
      <p:sp>
        <p:nvSpPr>
          <p:cNvPr id="51205" name="Rectangle 1032"/>
          <p:cNvSpPr>
            <a:spLocks noGrp="1" noRot="1" noChangeAspect="1" noChangeArrowheads="1" noTextEdit="1"/>
          </p:cNvSpPr>
          <p:nvPr>
            <p:ph type="sldImg"/>
          </p:nvPr>
        </p:nvSpPr>
        <p:spPr>
          <a:ln/>
        </p:spPr>
      </p:sp>
      <p:sp>
        <p:nvSpPr>
          <p:cNvPr id="51206" name="Rectangle 1033"/>
          <p:cNvSpPr>
            <a:spLocks noGrp="1" noChangeArrowheads="1"/>
          </p:cNvSpPr>
          <p:nvPr>
            <p:ph type="body" idx="1"/>
          </p:nvPr>
        </p:nvSpPr>
        <p:spPr>
          <a:xfrm>
            <a:off x="706438" y="4533900"/>
            <a:ext cx="5445125" cy="3635375"/>
          </a:xfrm>
          <a:noFill/>
        </p:spPr>
        <p:txBody>
          <a:bodyPr/>
          <a:lstStyle/>
          <a:p>
            <a:r>
              <a:rPr lang="en-US" altLang="en-US" smtClean="0">
                <a:latin typeface="Arial" panose="020B0604020202020204" pitchFamily="34" charset="0"/>
              </a:rPr>
              <a:t>Being deployable means that the power plant is easy to assemble and disassemble making it easy to relocate.</a:t>
            </a:r>
          </a:p>
          <a:p>
            <a:r>
              <a:rPr lang="en-US" altLang="en-US" smtClean="0">
                <a:latin typeface="Arial" panose="020B0604020202020204" pitchFamily="34" charset="0"/>
              </a:rPr>
              <a:t>Construction costs and risks are reduced.</a:t>
            </a:r>
          </a:p>
          <a:p>
            <a:r>
              <a:rPr lang="en-US" altLang="en-US" smtClean="0">
                <a:latin typeface="Arial" panose="020B0604020202020204" pitchFamily="34" charset="0"/>
              </a:rPr>
              <a:t>And, the power plant can be installed and commissioned in a very short amount of time in as little as one week.  </a:t>
            </a:r>
          </a:p>
          <a:p>
            <a:r>
              <a:rPr lang="en-US" altLang="en-US" smtClean="0">
                <a:latin typeface="Arial" panose="020B0604020202020204" pitchFamily="34" charset="0"/>
              </a:rPr>
              <a:t>It was determined that the only way to accomplish the requirements outlined is to factory install and test all the power plant components and their interconnections.    </a:t>
            </a:r>
          </a:p>
          <a:p>
            <a:r>
              <a:rPr lang="en-US" altLang="en-US" smtClean="0">
                <a:latin typeface="Arial" panose="020B0604020202020204" pitchFamily="34" charset="0"/>
              </a:rPr>
              <a:t> </a:t>
            </a:r>
          </a:p>
          <a:p>
            <a:r>
              <a:rPr lang="en-US" altLang="en-US" smtClean="0">
                <a:latin typeface="Arial" panose="020B0604020202020204" pitchFamily="34" charset="0"/>
              </a:rPr>
              <a:t>Since not all the components could fit on a common skid, the ability to connect through couplings, both mechanical and electrical, needed to be developed with a concept called “plug and play”. </a:t>
            </a:r>
          </a:p>
        </p:txBody>
      </p:sp>
    </p:spTree>
    <p:extLst>
      <p:ext uri="{BB962C8B-B14F-4D97-AF65-F5344CB8AC3E}">
        <p14:creationId xmlns:p14="http://schemas.microsoft.com/office/powerpoint/2010/main" val="400480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30F34757-35E6-4EBF-8227-9F6937B5D0F6}" type="datetime9">
              <a:rPr lang="en-US" altLang="en-US" sz="1200"/>
              <a:pPr algn="r">
                <a:spcBef>
                  <a:spcPct val="0"/>
                </a:spcBef>
              </a:pPr>
              <a:t>4/7/2016 3:51:07 PM</a:t>
            </a:fld>
            <a:endParaRPr lang="en-US" altLang="en-US" sz="1200"/>
          </a:p>
        </p:txBody>
      </p:sp>
      <p:sp>
        <p:nvSpPr>
          <p:cNvPr id="57347"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57348"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5F35E2D0-9998-472F-8452-898B5DC08767}" type="slidenum">
              <a:rPr lang="en-US" altLang="en-US" sz="1200"/>
              <a:pPr algn="r">
                <a:spcBef>
                  <a:spcPct val="0"/>
                </a:spcBef>
              </a:pPr>
              <a:t>8</a:t>
            </a:fld>
            <a:endParaRPr lang="en-US" altLang="en-US" sz="1200"/>
          </a:p>
        </p:txBody>
      </p:sp>
      <p:sp>
        <p:nvSpPr>
          <p:cNvPr id="57349" name="Rectangle 5"/>
          <p:cNvSpPr>
            <a:spLocks noGrp="1" noRot="1" noChangeAspect="1" noChangeArrowheads="1" noTextEdit="1"/>
          </p:cNvSpPr>
          <p:nvPr>
            <p:ph type="sldImg"/>
          </p:nvPr>
        </p:nvSpPr>
        <p:spPr>
          <a:ln/>
        </p:spPr>
      </p:sp>
      <p:sp>
        <p:nvSpPr>
          <p:cNvPr id="57350" name="Rectangle 2"/>
          <p:cNvSpPr>
            <a:spLocks noGrp="1" noChangeArrowheads="1"/>
          </p:cNvSpPr>
          <p:nvPr>
            <p:ph type="body" idx="1"/>
          </p:nvPr>
        </p:nvSpPr>
        <p:spPr>
          <a:xfrm>
            <a:off x="914400" y="4162425"/>
            <a:ext cx="5029200" cy="336550"/>
          </a:xfrm>
          <a:noFill/>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2809143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txBox="1">
            <a:spLocks noGrp="1" noChangeArrowheads="1"/>
          </p:cNvSpPr>
          <p:nvPr/>
        </p:nvSpPr>
        <p:spPr bwMode="auto">
          <a:xfrm>
            <a:off x="3752850" y="103188"/>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AEAB0C0B-1C1A-4DC9-965C-C3CD8AC602B6}" type="datetime9">
              <a:rPr lang="en-US" altLang="en-US" sz="1200"/>
              <a:pPr algn="r">
                <a:spcBef>
                  <a:spcPct val="0"/>
                </a:spcBef>
              </a:pPr>
              <a:t>4/7/2016 3:51:07 PM</a:t>
            </a:fld>
            <a:endParaRPr lang="en-US" altLang="en-US" sz="1200"/>
          </a:p>
        </p:txBody>
      </p:sp>
      <p:sp>
        <p:nvSpPr>
          <p:cNvPr id="59395" name="Rectangle 6"/>
          <p:cNvSpPr txBox="1">
            <a:spLocks noGrp="1" noChangeArrowheads="1"/>
          </p:cNvSpPr>
          <p:nvPr/>
        </p:nvSpPr>
        <p:spPr bwMode="auto">
          <a:xfrm>
            <a:off x="1778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spcBef>
                <a:spcPct val="0"/>
              </a:spcBef>
            </a:pPr>
            <a:r>
              <a:rPr lang="en-US" altLang="en-US" sz="1200"/>
              <a:t>vpsolarexsum</a:t>
            </a:r>
          </a:p>
        </p:txBody>
      </p:sp>
      <p:sp>
        <p:nvSpPr>
          <p:cNvPr id="59396" name="Rectangle 7"/>
          <p:cNvSpPr txBox="1">
            <a:spLocks noGrp="1" noChangeArrowheads="1"/>
          </p:cNvSpPr>
          <p:nvPr/>
        </p:nvSpPr>
        <p:spPr bwMode="auto">
          <a:xfrm>
            <a:off x="3708400" y="8615363"/>
            <a:ext cx="2971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spAutoFit/>
          </a:bodyPr>
          <a:lstStyle>
            <a:lvl1pPr>
              <a:spcBef>
                <a:spcPct val="30000"/>
              </a:spcBef>
              <a:defRPr sz="1600">
                <a:solidFill>
                  <a:schemeClr val="tx1"/>
                </a:solidFill>
                <a:latin typeface="Arial" panose="020B0604020202020204" pitchFamily="34" charset="0"/>
              </a:defRPr>
            </a:lvl1pPr>
            <a:lvl2pPr marL="742950" indent="-285750">
              <a:spcBef>
                <a:spcPct val="30000"/>
              </a:spcBef>
              <a:defRPr sz="1600">
                <a:solidFill>
                  <a:schemeClr val="tx1"/>
                </a:solidFill>
                <a:latin typeface="Arial" panose="020B0604020202020204" pitchFamily="34" charset="0"/>
              </a:defRPr>
            </a:lvl2pPr>
            <a:lvl3pPr marL="1143000" indent="-228600">
              <a:spcBef>
                <a:spcPct val="30000"/>
              </a:spcBef>
              <a:defRPr sz="1600">
                <a:solidFill>
                  <a:schemeClr val="tx1"/>
                </a:solidFill>
                <a:latin typeface="Arial" panose="020B0604020202020204" pitchFamily="34" charset="0"/>
              </a:defRPr>
            </a:lvl3pPr>
            <a:lvl4pPr marL="1600200" indent="-228600">
              <a:spcBef>
                <a:spcPct val="30000"/>
              </a:spcBef>
              <a:defRPr sz="1600">
                <a:solidFill>
                  <a:schemeClr val="tx1"/>
                </a:solidFill>
                <a:latin typeface="Arial" panose="020B0604020202020204" pitchFamily="34" charset="0"/>
              </a:defRPr>
            </a:lvl4pPr>
            <a:lvl5pPr marL="2057400" indent="-228600">
              <a:spcBef>
                <a:spcPct val="30000"/>
              </a:spcBef>
              <a:defRPr sz="1600">
                <a:solidFill>
                  <a:schemeClr val="tx1"/>
                </a:solidFill>
                <a:latin typeface="Arial" panose="020B0604020202020204" pitchFamily="34" charset="0"/>
              </a:defRPr>
            </a:lvl5pPr>
            <a:lvl6pPr marL="2514600" indent="-228600" eaLnBrk="0" fontAlgn="base" hangingPunct="0">
              <a:spcBef>
                <a:spcPct val="30000"/>
              </a:spcBef>
              <a:spcAft>
                <a:spcPct val="0"/>
              </a:spcAft>
              <a:defRPr sz="1600">
                <a:solidFill>
                  <a:schemeClr val="tx1"/>
                </a:solidFill>
                <a:latin typeface="Arial" panose="020B0604020202020204" pitchFamily="34" charset="0"/>
              </a:defRPr>
            </a:lvl6pPr>
            <a:lvl7pPr marL="2971800" indent="-228600" eaLnBrk="0" fontAlgn="base" hangingPunct="0">
              <a:spcBef>
                <a:spcPct val="30000"/>
              </a:spcBef>
              <a:spcAft>
                <a:spcPct val="0"/>
              </a:spcAft>
              <a:defRPr sz="1600">
                <a:solidFill>
                  <a:schemeClr val="tx1"/>
                </a:solidFill>
                <a:latin typeface="Arial" panose="020B0604020202020204" pitchFamily="34" charset="0"/>
              </a:defRPr>
            </a:lvl7pPr>
            <a:lvl8pPr marL="3429000" indent="-228600" eaLnBrk="0" fontAlgn="base" hangingPunct="0">
              <a:spcBef>
                <a:spcPct val="30000"/>
              </a:spcBef>
              <a:spcAft>
                <a:spcPct val="0"/>
              </a:spcAft>
              <a:defRPr sz="1600">
                <a:solidFill>
                  <a:schemeClr val="tx1"/>
                </a:solidFill>
                <a:latin typeface="Arial" panose="020B0604020202020204" pitchFamily="34" charset="0"/>
              </a:defRPr>
            </a:lvl8pPr>
            <a:lvl9pPr marL="3886200" indent="-228600" eaLnBrk="0" fontAlgn="base" hangingPunct="0">
              <a:spcBef>
                <a:spcPct val="30000"/>
              </a:spcBef>
              <a:spcAft>
                <a:spcPct val="0"/>
              </a:spcAft>
              <a:defRPr sz="1600">
                <a:solidFill>
                  <a:schemeClr val="tx1"/>
                </a:solidFill>
                <a:latin typeface="Arial" panose="020B0604020202020204" pitchFamily="34" charset="0"/>
              </a:defRPr>
            </a:lvl9pPr>
          </a:lstStyle>
          <a:p>
            <a:pPr algn="r">
              <a:spcBef>
                <a:spcPct val="0"/>
              </a:spcBef>
            </a:pPr>
            <a:fld id="{A3F588E2-1893-410A-9529-22BFCEC0C22B}" type="slidenum">
              <a:rPr lang="en-US" altLang="en-US" sz="1200"/>
              <a:pPr algn="r">
                <a:spcBef>
                  <a:spcPct val="0"/>
                </a:spcBef>
              </a:pPr>
              <a:t>9</a:t>
            </a:fld>
            <a:endParaRPr lang="en-US" altLang="en-US" sz="1200"/>
          </a:p>
        </p:txBody>
      </p:sp>
      <p:sp>
        <p:nvSpPr>
          <p:cNvPr id="59397" name="Rectangle 5"/>
          <p:cNvSpPr>
            <a:spLocks noGrp="1" noRot="1" noChangeAspect="1" noChangeArrowheads="1" noTextEdit="1"/>
          </p:cNvSpPr>
          <p:nvPr>
            <p:ph type="sldImg"/>
          </p:nvPr>
        </p:nvSpPr>
        <p:spPr>
          <a:ln/>
        </p:spPr>
      </p:sp>
      <p:sp>
        <p:nvSpPr>
          <p:cNvPr id="59398" name="Rectangle 6"/>
          <p:cNvSpPr>
            <a:spLocks noGrp="1" noChangeArrowheads="1"/>
          </p:cNvSpPr>
          <p:nvPr>
            <p:ph type="body" idx="1"/>
          </p:nvPr>
        </p:nvSpPr>
        <p:spPr>
          <a:xfrm>
            <a:off x="914400" y="4162425"/>
            <a:ext cx="5029200" cy="336550"/>
          </a:xfrm>
          <a:noFill/>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2015501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cs typeface="Arial" panose="020B0604020202020204" pitchFamily="34" charset="0"/>
              </a:rPr>
              <a:t>O&amp;G Presentation</a:t>
            </a:r>
          </a:p>
        </p:txBody>
      </p:sp>
      <p:sp>
        <p:nvSpPr>
          <p:cNvPr id="665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7AEC795-449D-4BA7-8DD0-915FE7FA9833}" type="datetime9">
              <a:rPr lang="en-US" altLang="en-US" smtClean="0">
                <a:cs typeface="Arial" panose="020B0604020202020204" pitchFamily="34" charset="0"/>
              </a:rPr>
              <a:pPr>
                <a:spcBef>
                  <a:spcPct val="0"/>
                </a:spcBef>
              </a:pPr>
              <a:t>4/7/2016 3:51:07 PM</a:t>
            </a:fld>
            <a:endParaRPr lang="en-US" altLang="en-US" smtClean="0">
              <a:cs typeface="Arial" panose="020B0604020202020204" pitchFamily="34" charset="0"/>
            </a:endParaRPr>
          </a:p>
        </p:txBody>
      </p:sp>
      <p:sp>
        <p:nvSpPr>
          <p:cNvPr id="6656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65ADE49-2922-47D4-B4EA-12EA8A5777A6}" type="slidenum">
              <a:rPr lang="en-US" altLang="en-US"/>
              <a:pPr>
                <a:spcBef>
                  <a:spcPct val="0"/>
                </a:spcBef>
              </a:pPr>
              <a:t>10</a:t>
            </a:fld>
            <a:endParaRPr lang="en-US" altLang="en-US"/>
          </a:p>
        </p:txBody>
      </p:sp>
      <p:sp>
        <p:nvSpPr>
          <p:cNvPr id="66565" name="Rectangle 2"/>
          <p:cNvSpPr>
            <a:spLocks noGrp="1" noRot="1" noChangeAspect="1" noChangeArrowheads="1" noTextEdit="1"/>
          </p:cNvSpPr>
          <p:nvPr>
            <p:ph type="sldImg"/>
          </p:nvPr>
        </p:nvSpPr>
        <p:spPr>
          <a:xfrm>
            <a:off x="1200150" y="692150"/>
            <a:ext cx="4611688" cy="3457575"/>
          </a:xfrm>
          <a:ln/>
        </p:spPr>
      </p:sp>
      <p:sp>
        <p:nvSpPr>
          <p:cNvPr id="66566" name="Rectangle 3"/>
          <p:cNvSpPr>
            <a:spLocks noGrp="1" noChangeArrowheads="1"/>
          </p:cNvSpPr>
          <p:nvPr>
            <p:ph type="body" idx="1"/>
          </p:nvPr>
        </p:nvSpPr>
        <p:spPr>
          <a:xfrm>
            <a:off x="838200" y="4702175"/>
            <a:ext cx="5375275" cy="274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2" tIns="45621" rIns="91242" bIns="45621"/>
          <a:lstStyle/>
          <a:p>
            <a:pPr>
              <a:spcBef>
                <a:spcPct val="0"/>
              </a:spcBef>
            </a:pPr>
            <a:endParaRPr lang="en-US" altLang="en-US" sz="180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6106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Intro Slide1">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
        <p:nvSpPr>
          <p:cNvPr id="6" name="Text Placeholder 2"/>
          <p:cNvSpPr>
            <a:spLocks noGrp="1"/>
          </p:cNvSpPr>
          <p:nvPr>
            <p:ph type="body" sz="quarter" idx="12" hasCustomPrompt="1"/>
          </p:nvPr>
        </p:nvSpPr>
        <p:spPr>
          <a:xfrm>
            <a:off x="228599" y="533399"/>
            <a:ext cx="6954715" cy="1954823"/>
          </a:xfrm>
        </p:spPr>
        <p:txBody>
          <a:bodyPr>
            <a:noAutofit/>
          </a:bodyPr>
          <a:lstStyle>
            <a:lvl1pPr marL="0" indent="0">
              <a:buNone/>
              <a:defRPr sz="2800" b="1" cap="all" baseline="0">
                <a:solidFill>
                  <a:schemeClr val="bg1"/>
                </a:solidFill>
                <a:latin typeface="Arial" panose="020B0604020202020204" pitchFamily="34" charset="0"/>
                <a:cs typeface="Arial" panose="020B0604020202020204" pitchFamily="34" charset="0"/>
              </a:defRPr>
            </a:lvl1pPr>
          </a:lstStyle>
          <a:p>
            <a:pPr lvl="0"/>
            <a:r>
              <a:rPr lang="en-US" dirty="0" smtClean="0"/>
              <a:t>Presentation Title</a:t>
            </a:r>
            <a:endParaRPr lang="en-US" dirty="0"/>
          </a:p>
        </p:txBody>
      </p:sp>
    </p:spTree>
    <p:extLst>
      <p:ext uri="{BB962C8B-B14F-4D97-AF65-F5344CB8AC3E}">
        <p14:creationId xmlns:p14="http://schemas.microsoft.com/office/powerpoint/2010/main" val="18957519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Intro Slide2">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
        <p:nvSpPr>
          <p:cNvPr id="6" name="Text Placeholder 2"/>
          <p:cNvSpPr>
            <a:spLocks noGrp="1"/>
          </p:cNvSpPr>
          <p:nvPr>
            <p:ph type="body" sz="quarter" idx="12" hasCustomPrompt="1"/>
          </p:nvPr>
        </p:nvSpPr>
        <p:spPr>
          <a:xfrm>
            <a:off x="228599" y="533399"/>
            <a:ext cx="7350369" cy="2464777"/>
          </a:xfrm>
        </p:spPr>
        <p:txBody>
          <a:bodyPr>
            <a:noAutofit/>
          </a:bodyPr>
          <a:lstStyle>
            <a:lvl1pPr marL="0" indent="0">
              <a:buNone/>
              <a:defRPr sz="2800" b="1" cap="all" baseline="0">
                <a:solidFill>
                  <a:schemeClr val="bg1"/>
                </a:solidFill>
                <a:latin typeface="Arial" panose="020B0604020202020204" pitchFamily="34" charset="0"/>
                <a:cs typeface="Arial" panose="020B0604020202020204" pitchFamily="34" charset="0"/>
              </a:defRPr>
            </a:lvl1pPr>
          </a:lstStyle>
          <a:p>
            <a:pPr lvl="0"/>
            <a:r>
              <a:rPr lang="en-US" dirty="0" smtClean="0"/>
              <a:t>Presentation Title</a:t>
            </a:r>
            <a:endParaRPr lang="en-US" dirty="0"/>
          </a:p>
        </p:txBody>
      </p:sp>
    </p:spTree>
    <p:extLst>
      <p:ext uri="{BB962C8B-B14F-4D97-AF65-F5344CB8AC3E}">
        <p14:creationId xmlns:p14="http://schemas.microsoft.com/office/powerpoint/2010/main" val="42592270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Intro Slide3">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
        <p:nvSpPr>
          <p:cNvPr id="3" name="Text Placeholder 2"/>
          <p:cNvSpPr>
            <a:spLocks noGrp="1"/>
          </p:cNvSpPr>
          <p:nvPr>
            <p:ph type="body" sz="quarter" idx="12" hasCustomPrompt="1"/>
          </p:nvPr>
        </p:nvSpPr>
        <p:spPr>
          <a:xfrm>
            <a:off x="228599" y="533399"/>
            <a:ext cx="8088924" cy="2183423"/>
          </a:xfrm>
        </p:spPr>
        <p:txBody>
          <a:bodyPr>
            <a:noAutofit/>
          </a:bodyPr>
          <a:lstStyle>
            <a:lvl1pPr marL="0" indent="0">
              <a:buNone/>
              <a:defRPr sz="2800" b="1" cap="all" baseline="0">
                <a:latin typeface="Arial" panose="020B0604020202020204" pitchFamily="34" charset="0"/>
                <a:cs typeface="Arial" panose="020B0604020202020204" pitchFamily="34" charset="0"/>
              </a:defRPr>
            </a:lvl1pPr>
          </a:lstStyle>
          <a:p>
            <a:pPr lvl="0"/>
            <a:r>
              <a:rPr lang="en-US" dirty="0" smtClean="0"/>
              <a:t>Presentation Title</a:t>
            </a:r>
            <a:endParaRPr lang="en-US" dirty="0"/>
          </a:p>
        </p:txBody>
      </p:sp>
    </p:spTree>
    <p:extLst>
      <p:ext uri="{BB962C8B-B14F-4D97-AF65-F5344CB8AC3E}">
        <p14:creationId xmlns:p14="http://schemas.microsoft.com/office/powerpoint/2010/main" val="42387412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399" y="119921"/>
            <a:ext cx="8764527" cy="457200"/>
          </a:xfrm>
        </p:spPr>
        <p:txBody>
          <a:bodyPr>
            <a:noAutofit/>
          </a:bodyPr>
          <a:lstStyle/>
          <a:p>
            <a:r>
              <a:rPr lang="en-US" smtClean="0"/>
              <a:t>Click to edit Master title style</a:t>
            </a:r>
            <a:endParaRPr lang="en-US" dirty="0"/>
          </a:p>
        </p:txBody>
      </p:sp>
      <p:sp>
        <p:nvSpPr>
          <p:cNvPr id="6"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
        <p:nvSpPr>
          <p:cNvPr id="7" name="Text Placeholder 2"/>
          <p:cNvSpPr>
            <a:spLocks noGrp="1"/>
          </p:cNvSpPr>
          <p:nvPr>
            <p:ph idx="1"/>
          </p:nvPr>
        </p:nvSpPr>
        <p:spPr>
          <a:xfrm>
            <a:off x="152400" y="930458"/>
            <a:ext cx="8764527" cy="3230563"/>
          </a:xfrm>
          <a:prstGeom prst="rect">
            <a:avLst/>
          </a:prstGeom>
        </p:spPr>
        <p:txBody>
          <a:bodyPr vert="horz" lIns="91440" tIns="45720" rIns="91440" bIns="45720" rtlCol="0">
            <a:noAutofit/>
          </a:bodyPr>
          <a:lstStyle>
            <a:lvl1pPr>
              <a:buClrTx/>
              <a:buSzPct val="120000"/>
              <a:defRPr/>
            </a:lvl1pPr>
            <a:lvl2pPr>
              <a:buClrTx/>
              <a:buSzPct val="120000"/>
              <a:defRPr/>
            </a:lvl2pPr>
            <a:lvl3pPr>
              <a:buClrTx/>
              <a:buSzPct val="120000"/>
              <a:defRPr/>
            </a:lvl3pPr>
            <a:lvl4pPr>
              <a:buClrTx/>
              <a:buSzPct val="120000"/>
              <a:defRPr/>
            </a:lvl4pPr>
            <a:lvl5pPr>
              <a:buClrTx/>
              <a:buSzPct val="12000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9655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399" y="119921"/>
            <a:ext cx="8727831" cy="457200"/>
          </a:xfrm>
        </p:spPr>
        <p:txBody>
          <a:bodyPr>
            <a:noAutofit/>
          </a:bodyPr>
          <a:lstStyle>
            <a:lvl1pPr>
              <a:defRPr/>
            </a:lvl1pPr>
          </a:lstStyle>
          <a:p>
            <a:r>
              <a:rPr lang="en-US" dirty="0" smtClean="0"/>
              <a:t>AGENDA</a:t>
            </a:r>
            <a:endParaRPr lang="en-US" dirty="0"/>
          </a:p>
        </p:txBody>
      </p:sp>
      <p:sp>
        <p:nvSpPr>
          <p:cNvPr id="6" name="Text Placeholder 5"/>
          <p:cNvSpPr>
            <a:spLocks noGrp="1"/>
          </p:cNvSpPr>
          <p:nvPr>
            <p:ph type="body" sz="quarter" idx="13" hasCustomPrompt="1"/>
          </p:nvPr>
        </p:nvSpPr>
        <p:spPr>
          <a:xfrm>
            <a:off x="304800" y="762000"/>
            <a:ext cx="4038600" cy="2895600"/>
          </a:xfrm>
        </p:spPr>
        <p:txBody>
          <a:bodyPr>
            <a:noAutofit/>
          </a:bodyPr>
          <a:lstStyle>
            <a:lvl1pPr>
              <a:buClrTx/>
              <a:defRPr>
                <a:solidFill>
                  <a:schemeClr val="tx1"/>
                </a:solidFill>
              </a:defRPr>
            </a:lvl1pPr>
          </a:lstStyle>
          <a:p>
            <a:pPr lvl="0"/>
            <a:r>
              <a:rPr lang="en-US" dirty="0" smtClean="0"/>
              <a:t>Topic 1</a:t>
            </a:r>
          </a:p>
          <a:p>
            <a:pPr lvl="0"/>
            <a:r>
              <a:rPr lang="en-US" dirty="0" smtClean="0"/>
              <a:t>Topic 2</a:t>
            </a:r>
          </a:p>
          <a:p>
            <a:pPr lvl="0"/>
            <a:r>
              <a:rPr lang="en-US" dirty="0" smtClean="0"/>
              <a:t>Topic 3</a:t>
            </a:r>
          </a:p>
          <a:p>
            <a:pPr lvl="0"/>
            <a:r>
              <a:rPr lang="en-US" dirty="0" smtClean="0"/>
              <a:t>Topic 4</a:t>
            </a:r>
          </a:p>
          <a:p>
            <a:pPr lvl="0"/>
            <a:r>
              <a:rPr lang="en-US" dirty="0" smtClean="0"/>
              <a:t>Topic 5</a:t>
            </a:r>
            <a:endParaRPr lang="en-US" dirty="0"/>
          </a:p>
        </p:txBody>
      </p:sp>
      <p:sp>
        <p:nvSpPr>
          <p:cNvPr id="7"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460466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
        <p:nvSpPr>
          <p:cNvPr id="2" name="Title 1"/>
          <p:cNvSpPr>
            <a:spLocks noGrp="1"/>
          </p:cNvSpPr>
          <p:nvPr>
            <p:ph type="title"/>
          </p:nvPr>
        </p:nvSpPr>
        <p:spPr>
          <a:xfrm>
            <a:off x="152400" y="119921"/>
            <a:ext cx="8692662" cy="457200"/>
          </a:xfrm>
        </p:spPr>
        <p:txBody>
          <a:bodyPr>
            <a:noAutofit/>
          </a:bodyPr>
          <a:lstStyle/>
          <a:p>
            <a:r>
              <a:rPr lang="en-US" smtClean="0"/>
              <a:t>Click to edit Master title style</a:t>
            </a:r>
            <a:endParaRPr lang="en-US" dirty="0"/>
          </a:p>
        </p:txBody>
      </p:sp>
    </p:spTree>
    <p:extLst>
      <p:ext uri="{BB962C8B-B14F-4D97-AF65-F5344CB8AC3E}">
        <p14:creationId xmlns:p14="http://schemas.microsoft.com/office/powerpoint/2010/main" val="38807866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de By Side">
    <p:spTree>
      <p:nvGrpSpPr>
        <p:cNvPr id="1" name=""/>
        <p:cNvGrpSpPr/>
        <p:nvPr/>
      </p:nvGrpSpPr>
      <p:grpSpPr>
        <a:xfrm>
          <a:off x="0" y="0"/>
          <a:ext cx="0" cy="0"/>
          <a:chOff x="0" y="0"/>
          <a:chExt cx="0" cy="0"/>
        </a:xfrm>
      </p:grpSpPr>
      <p:sp>
        <p:nvSpPr>
          <p:cNvPr id="2" name="Title 1"/>
          <p:cNvSpPr>
            <a:spLocks noGrp="1"/>
          </p:cNvSpPr>
          <p:nvPr>
            <p:ph type="title"/>
          </p:nvPr>
        </p:nvSpPr>
        <p:spPr>
          <a:xfrm>
            <a:off x="152399" y="119921"/>
            <a:ext cx="8745415" cy="457200"/>
          </a:xfrm>
        </p:spPr>
        <p:txBody>
          <a:bodyPr>
            <a:noAutofit/>
          </a:bodyPr>
          <a:lstStyle/>
          <a:p>
            <a:r>
              <a:rPr lang="en-US" smtClean="0"/>
              <a:t>Click to edit Master title style</a:t>
            </a:r>
            <a:endParaRPr lang="en-US"/>
          </a:p>
        </p:txBody>
      </p:sp>
      <p:sp>
        <p:nvSpPr>
          <p:cNvPr id="6" name="Content Placeholder 2"/>
          <p:cNvSpPr>
            <a:spLocks noGrp="1"/>
          </p:cNvSpPr>
          <p:nvPr>
            <p:ph sz="quarter" idx="13"/>
          </p:nvPr>
        </p:nvSpPr>
        <p:spPr>
          <a:xfrm>
            <a:off x="457200" y="1219200"/>
            <a:ext cx="4038600" cy="487680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sz="quarter" idx="14"/>
          </p:nvPr>
        </p:nvSpPr>
        <p:spPr>
          <a:xfrm>
            <a:off x="4648200" y="1219200"/>
            <a:ext cx="4038600" cy="487680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63158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2" name="Footer Placeholder 3"/>
          <p:cNvSpPr>
            <a:spLocks noGrp="1"/>
          </p:cNvSpPr>
          <p:nvPr>
            <p:ph type="ftr" sz="quarter" idx="11"/>
          </p:nvPr>
        </p:nvSpPr>
        <p:spPr>
          <a:xfrm>
            <a:off x="3124200" y="6356351"/>
            <a:ext cx="2895600" cy="365125"/>
          </a:xfrm>
        </p:spPr>
        <p:txBody>
          <a:bodyPr/>
          <a:lstStyle>
            <a:lvl1pPr>
              <a:defRPr sz="1000">
                <a:solidFill>
                  <a:schemeClr val="tx1"/>
                </a:solidFill>
                <a:latin typeface="Arial" panose="020B0604020202020204" pitchFamily="34" charset="0"/>
                <a:cs typeface="Arial" panose="020B0604020202020204" pitchFamily="34" charset="0"/>
              </a:defRPr>
            </a:lvl1pPr>
          </a:lstStyle>
          <a:p>
            <a:endParaRPr lang="en-US" dirty="0"/>
          </a:p>
        </p:txBody>
      </p:sp>
      <p:pic>
        <p:nvPicPr>
          <p:cNvPr id="3" name="Picture 10" descr="solar_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675" y="2536826"/>
            <a:ext cx="457200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42320" y="5744980"/>
            <a:ext cx="5257800" cy="415499"/>
          </a:xfrm>
          <a:prstGeom prst="rect">
            <a:avLst/>
          </a:prstGeom>
          <a:noFill/>
        </p:spPr>
        <p:txBody>
          <a:bodyPr wrap="square" rtlCol="0">
            <a:spAutoFit/>
          </a:bodyPr>
          <a:lstStyle/>
          <a:p>
            <a:pPr algn="ctr"/>
            <a:r>
              <a:rPr lang="en-US" sz="1000" b="0" i="0" u="none" strike="noStrike" kern="1200" baseline="0" dirty="0" smtClean="0">
                <a:solidFill>
                  <a:schemeClr val="tx1"/>
                </a:solidFill>
                <a:latin typeface="+mn-lt"/>
                <a:ea typeface="+mn-ea"/>
                <a:cs typeface="+mn-cs"/>
              </a:rPr>
              <a:t>All rights reserved. This material may not be reproduced, displayed, modified or distributed without the express prior written permission of Solar Turbines Incorporated.</a:t>
            </a:r>
            <a:endParaRPr lang="en-US" sz="1000" dirty="0"/>
          </a:p>
        </p:txBody>
      </p:sp>
    </p:spTree>
    <p:extLst>
      <p:ext uri="{BB962C8B-B14F-4D97-AF65-F5344CB8AC3E}">
        <p14:creationId xmlns:p14="http://schemas.microsoft.com/office/powerpoint/2010/main" val="12679262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 y="930458"/>
            <a:ext cx="8764527" cy="3230563"/>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69D117-AB7A-483C-8A7D-0B6891637CA4}" type="datetime1">
              <a:rPr lang="en-US" smtClean="0"/>
              <a:t>4/7/2016</a:t>
            </a:fld>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8C484-AE41-4625-815A-2B6E818CC44A}" type="slidenum">
              <a:rPr lang="en-US" smtClean="0"/>
              <a:t>‹#›</a:t>
            </a:fld>
            <a:endParaRPr lang="en-US" dirty="0"/>
          </a:p>
        </p:txBody>
      </p:sp>
      <p:sp>
        <p:nvSpPr>
          <p:cNvPr id="7" name="Rectangle 6"/>
          <p:cNvSpPr/>
          <p:nvPr/>
        </p:nvSpPr>
        <p:spPr>
          <a:xfrm>
            <a:off x="0" y="6248400"/>
            <a:ext cx="9144000" cy="609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9349" y="6385560"/>
            <a:ext cx="1298451" cy="354619"/>
          </a:xfrm>
          <a:prstGeom prst="rect">
            <a:avLst/>
          </a:prstGeom>
        </p:spPr>
      </p:pic>
      <p:cxnSp>
        <p:nvCxnSpPr>
          <p:cNvPr id="9" name="Straight Connector 8"/>
          <p:cNvCxnSpPr/>
          <p:nvPr/>
        </p:nvCxnSpPr>
        <p:spPr>
          <a:xfrm>
            <a:off x="227076" y="559639"/>
            <a:ext cx="8689851"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Slide Number Placeholder 5"/>
          <p:cNvSpPr txBox="1">
            <a:spLocks/>
          </p:cNvSpPr>
          <p:nvPr/>
        </p:nvSpPr>
        <p:spPr>
          <a:xfrm>
            <a:off x="8498115" y="6241144"/>
            <a:ext cx="609600" cy="609599"/>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8B8C484-AE41-4625-815A-2B6E818CC44A}" type="slidenum">
              <a:rPr lang="en-US" sz="1000" smtClean="0">
                <a:solidFill>
                  <a:schemeClr val="tx1"/>
                </a:solidFill>
                <a:latin typeface="Arial" panose="020B0604020202020204" pitchFamily="34" charset="0"/>
                <a:cs typeface="Arial" panose="020B0604020202020204" pitchFamily="34" charset="0"/>
              </a:rPr>
              <a:pPr algn="r"/>
              <a:t>‹#›</a:t>
            </a:fld>
            <a:endParaRPr lang="en-US" sz="1000" dirty="0">
              <a:solidFill>
                <a:schemeClr val="tx1"/>
              </a:solidFill>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152399" y="119921"/>
            <a:ext cx="8764527" cy="457200"/>
          </a:xfrm>
          <a:prstGeom prst="rect">
            <a:avLst/>
          </a:prstGeom>
        </p:spPr>
        <p:txBody>
          <a:bodyPr vert="horz" lIns="91440" tIns="45720" rIns="91440" bIns="45720" rtlCol="0" anchor="t" anchorCtr="0">
            <a:noAutofit/>
          </a:bodyPr>
          <a:lstStyle/>
          <a:p>
            <a:r>
              <a:rPr lang="en-US" smtClean="0"/>
              <a:t>Click to edit Master title style</a:t>
            </a:r>
            <a:endParaRPr lang="en-US" dirty="0"/>
          </a:p>
        </p:txBody>
      </p:sp>
    </p:spTree>
    <p:extLst>
      <p:ext uri="{BB962C8B-B14F-4D97-AF65-F5344CB8AC3E}">
        <p14:creationId xmlns:p14="http://schemas.microsoft.com/office/powerpoint/2010/main" val="2010303338"/>
      </p:ext>
    </p:extLst>
  </p:cSld>
  <p:clrMap bg1="lt1" tx1="dk1" bg2="lt2" tx2="dk2" accent1="accent1" accent2="accent2" accent3="accent3" accent4="accent4" accent5="accent5" accent6="accent6" hlink="hlink" folHlink="folHlink"/>
  <p:sldLayoutIdLst>
    <p:sldLayoutId id="2147483673" r:id="rId1"/>
    <p:sldLayoutId id="2147483678" r:id="rId2"/>
    <p:sldLayoutId id="2147483661" r:id="rId3"/>
    <p:sldLayoutId id="2147483677" r:id="rId4"/>
    <p:sldLayoutId id="2147483675" r:id="rId5"/>
    <p:sldLayoutId id="2147483666" r:id="rId6"/>
    <p:sldLayoutId id="2147483676" r:id="rId7"/>
    <p:sldLayoutId id="2147483672" r:id="rId8"/>
  </p:sldLayoutIdLst>
  <p:timing>
    <p:tnLst>
      <p:par>
        <p:cTn id="1" dur="indefinite" restart="never" nodeType="tmRoot"/>
      </p:par>
    </p:tnLst>
  </p:timing>
  <p:hf sldNum="0" hdr="0" dt="0"/>
  <p:txStyles>
    <p:titleStyle>
      <a:lvl1pPr algn="l" defTabSz="914400" rtl="0" eaLnBrk="1" latinLnBrk="0" hangingPunct="1">
        <a:spcBef>
          <a:spcPct val="0"/>
        </a:spcBef>
        <a:buNone/>
        <a:defRPr sz="24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Tx/>
        <a:buSzPct val="120000"/>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ClrTx/>
        <a:buSzPct val="120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Tx/>
        <a:buSzPct val="120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ClrTx/>
        <a:buSzPct val="120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spcBef>
          <a:spcPct val="20000"/>
        </a:spcBef>
        <a:buClrTx/>
        <a:buSzPct val="120000"/>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8.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notesSlide" Target="../notesSlides/notesSlide16.xml"/><Relationship Id="rId16" Type="http://schemas.openxmlformats.org/officeDocument/2006/relationships/image" Target="../media/image51.png"/><Relationship Id="rId1" Type="http://schemas.openxmlformats.org/officeDocument/2006/relationships/slideLayout" Target="../slideLayouts/slideLayout4.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5" Type="http://schemas.openxmlformats.org/officeDocument/2006/relationships/image" Target="../media/image50.pn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 Id="rId1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endParaRPr lang="en-US" dirty="0"/>
          </a:p>
        </p:txBody>
      </p:sp>
      <p:sp>
        <p:nvSpPr>
          <p:cNvPr id="4" name="TextBox 3"/>
          <p:cNvSpPr txBox="1"/>
          <p:nvPr/>
        </p:nvSpPr>
        <p:spPr>
          <a:xfrm>
            <a:off x="1800664" y="6031877"/>
            <a:ext cx="7391400" cy="769441"/>
          </a:xfrm>
          <a:prstGeom prst="rect">
            <a:avLst/>
          </a:prstGeom>
          <a:noFill/>
        </p:spPr>
        <p:txBody>
          <a:bodyPr wrap="square" rtlCol="0">
            <a:spAutoFit/>
          </a:bodyPr>
          <a:lstStyle/>
          <a:p>
            <a:pPr algn="r"/>
            <a:r>
              <a:rPr lang="en-US" sz="2400" b="1" dirty="0" smtClean="0">
                <a:latin typeface="Arial" panose="020B0604020202020204" pitchFamily="34" charset="0"/>
                <a:cs typeface="Arial" panose="020B0604020202020204" pitchFamily="34" charset="0"/>
              </a:rPr>
              <a:t>Dalia El </a:t>
            </a:r>
            <a:r>
              <a:rPr lang="en-US" sz="2400" b="1" dirty="0" err="1" smtClean="0">
                <a:latin typeface="Arial" panose="020B0604020202020204" pitchFamily="34" charset="0"/>
                <a:cs typeface="Arial" panose="020B0604020202020204" pitchFamily="34" charset="0"/>
              </a:rPr>
              <a:t>Tawy</a:t>
            </a:r>
            <a:endParaRPr lang="en-US" sz="2400" b="1" dirty="0" smtClean="0">
              <a:latin typeface="Arial" panose="020B0604020202020204" pitchFamily="34" charset="0"/>
              <a:cs typeface="Arial" panose="020B0604020202020204" pitchFamily="34" charset="0"/>
            </a:endParaRPr>
          </a:p>
          <a:p>
            <a:pPr algn="r"/>
            <a:r>
              <a:rPr lang="en-US" sz="2000" b="1" dirty="0" smtClean="0">
                <a:latin typeface="Arial" panose="020B0604020202020204" pitchFamily="34" charset="0"/>
                <a:cs typeface="Arial" panose="020B0604020202020204" pitchFamily="34" charset="0"/>
              </a:rPr>
              <a:t>Program Manager, Business Development</a:t>
            </a:r>
            <a:endParaRPr lang="en-US" sz="2000" dirty="0"/>
          </a:p>
        </p:txBody>
      </p:sp>
      <p:sp>
        <p:nvSpPr>
          <p:cNvPr id="7" name="Text Placeholder 6"/>
          <p:cNvSpPr>
            <a:spLocks noGrp="1"/>
          </p:cNvSpPr>
          <p:nvPr>
            <p:ph type="body" sz="quarter" idx="12"/>
          </p:nvPr>
        </p:nvSpPr>
        <p:spPr>
          <a:xfrm>
            <a:off x="56272" y="533399"/>
            <a:ext cx="9453489" cy="1954823"/>
          </a:xfrm>
        </p:spPr>
        <p:txBody>
          <a:bodyPr/>
          <a:lstStyle/>
          <a:p>
            <a:r>
              <a:rPr lang="en-US" dirty="0" smtClean="0"/>
              <a:t>Solar Turbines overview</a:t>
            </a:r>
          </a:p>
          <a:p>
            <a:r>
              <a:rPr lang="en-US" dirty="0" smtClean="0"/>
              <a:t>&amp; A proactive approach </a:t>
            </a:r>
          </a:p>
          <a:p>
            <a:r>
              <a:rPr lang="en-US" dirty="0" smtClean="0"/>
              <a:t>towards standardization</a:t>
            </a:r>
          </a:p>
          <a:p>
            <a:endParaRPr lang="en-US" dirty="0"/>
          </a:p>
          <a:p>
            <a:endParaRPr lang="en-US" dirty="0"/>
          </a:p>
        </p:txBody>
      </p:sp>
      <p:sp>
        <p:nvSpPr>
          <p:cNvPr id="3" name="TextBox 2"/>
          <p:cNvSpPr txBox="1"/>
          <p:nvPr/>
        </p:nvSpPr>
        <p:spPr>
          <a:xfrm>
            <a:off x="7057623" y="463639"/>
            <a:ext cx="1984261" cy="369332"/>
          </a:xfrm>
          <a:prstGeom prst="rect">
            <a:avLst/>
          </a:prstGeom>
          <a:noFill/>
        </p:spPr>
        <p:txBody>
          <a:bodyPr wrap="none" rtlCol="0">
            <a:spAutoFit/>
          </a:bodyPr>
          <a:lstStyle/>
          <a:p>
            <a:r>
              <a:rPr lang="en-US" b="1" dirty="0" smtClean="0">
                <a:solidFill>
                  <a:srgbClr val="FFFF00"/>
                </a:solidFill>
              </a:rPr>
              <a:t>ATTACHMENT D</a:t>
            </a:r>
            <a:endParaRPr lang="en-US" b="1" dirty="0">
              <a:solidFill>
                <a:srgbClr val="FFFF00"/>
              </a:solidFill>
            </a:endParaRPr>
          </a:p>
        </p:txBody>
      </p:sp>
    </p:spTree>
    <p:extLst>
      <p:ext uri="{BB962C8B-B14F-4D97-AF65-F5344CB8AC3E}">
        <p14:creationId xmlns:p14="http://schemas.microsoft.com/office/powerpoint/2010/main" val="3029581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Rectangle 2"/>
          <p:cNvSpPr>
            <a:spLocks noGrp="1"/>
          </p:cNvSpPr>
          <p:nvPr>
            <p:ph type="title"/>
          </p:nvPr>
        </p:nvSpPr>
        <p:spPr/>
        <p:txBody>
          <a:bodyPr/>
          <a:lstStyle/>
          <a:p>
            <a:r>
              <a:rPr lang="en-US" altLang="en-US" dirty="0" smtClean="0">
                <a:latin typeface="Arial Narrow" panose="020B0606020202030204" pitchFamily="34" charset="0"/>
              </a:rPr>
              <a:t>SOLAR TURBOMACHINERY SYSTEMS - All Markets </a:t>
            </a:r>
          </a:p>
        </p:txBody>
      </p:sp>
      <p:pic>
        <p:nvPicPr>
          <p:cNvPr id="65539" name="Picture 6" descr="maps-with-dot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82581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Rectangle 3"/>
          <p:cNvSpPr>
            <a:spLocks noChangeArrowheads="1"/>
          </p:cNvSpPr>
          <p:nvPr/>
        </p:nvSpPr>
        <p:spPr bwMode="auto">
          <a:xfrm>
            <a:off x="1676400" y="2133600"/>
            <a:ext cx="5943600" cy="1567096"/>
          </a:xfrm>
          <a:prstGeom prst="rect">
            <a:avLst/>
          </a:prstGeom>
          <a:solidFill>
            <a:schemeClr val="bg1">
              <a:alpha val="71000"/>
            </a:schemeClr>
          </a:solidFill>
          <a:ln w="12700">
            <a:noFill/>
            <a:miter lim="800000"/>
            <a:headEnd/>
            <a:tailEnd/>
          </a:ln>
        </p:spPr>
        <p:txBody>
          <a:bodyPr lIns="90488" tIns="44450" rIns="90488" bIns="44450">
            <a:spAutoFit/>
          </a:bodyPr>
          <a:lstStyle/>
          <a:p>
            <a:pPr algn="ctr">
              <a:defRPr/>
            </a:pPr>
            <a:r>
              <a:rPr lang="en-US" sz="3200" b="1" dirty="0">
                <a:effectLst>
                  <a:outerShdw blurRad="38100" dist="38100" dir="2700000" algn="tl">
                    <a:srgbClr val="C0C0C0"/>
                  </a:outerShdw>
                </a:effectLst>
                <a:latin typeface="Arial Narrow" pitchFamily="34" charset="0"/>
                <a:cs typeface="Arial" charset="0"/>
              </a:rPr>
              <a:t>Over 15,000 Units Sold Worldwide </a:t>
            </a:r>
            <a:br>
              <a:rPr lang="en-US" sz="3200" b="1" dirty="0">
                <a:effectLst>
                  <a:outerShdw blurRad="38100" dist="38100" dir="2700000" algn="tl">
                    <a:srgbClr val="C0C0C0"/>
                  </a:outerShdw>
                </a:effectLst>
                <a:latin typeface="Arial Narrow" pitchFamily="34" charset="0"/>
                <a:cs typeface="Arial" charset="0"/>
              </a:rPr>
            </a:br>
            <a:r>
              <a:rPr lang="en-US" sz="3200" b="1" dirty="0">
                <a:effectLst>
                  <a:outerShdw blurRad="38100" dist="38100" dir="2700000" algn="tl">
                    <a:srgbClr val="C0C0C0"/>
                  </a:outerShdw>
                </a:effectLst>
                <a:latin typeface="Arial Narrow" pitchFamily="34" charset="0"/>
                <a:cs typeface="Arial" charset="0"/>
              </a:rPr>
              <a:t>Over 6,000 Compressor Sets and Mechanical Drive Units </a:t>
            </a:r>
            <a:endParaRPr lang="en-US" sz="2800" b="1" dirty="0">
              <a:solidFill>
                <a:srgbClr val="FFC000"/>
              </a:solidFill>
              <a:effectLst>
                <a:outerShdw blurRad="38100" dist="38100" dir="2700000" algn="tl">
                  <a:srgbClr val="C0C0C0"/>
                </a:outerShdw>
              </a:effectLst>
              <a:latin typeface="Arial" charset="0"/>
              <a:cs typeface="Arial" charset="0"/>
            </a:endParaRPr>
          </a:p>
        </p:txBody>
      </p:sp>
      <p:sp>
        <p:nvSpPr>
          <p:cNvPr id="2" name="Footer Placeholder 1"/>
          <p:cNvSpPr>
            <a:spLocks noGrp="1"/>
          </p:cNvSpPr>
          <p:nvPr>
            <p:ph type="ftr" sz="quarter" idx="11"/>
          </p:nvPr>
        </p:nvSpPr>
        <p:spPr/>
        <p:txBody>
          <a:bodyPr/>
          <a:lstStyle/>
          <a:p>
            <a:r>
              <a:rPr lang="en-US" smtClean="0"/>
              <a:t>Caterpillar: Non-Confidential</a:t>
            </a:r>
            <a:endParaRPr lang="en-US" dirty="0"/>
          </a:p>
        </p:txBody>
      </p:sp>
    </p:spTree>
    <p:extLst>
      <p:ext uri="{BB962C8B-B14F-4D97-AF65-F5344CB8AC3E}">
        <p14:creationId xmlns:p14="http://schemas.microsoft.com/office/powerpoint/2010/main" val="301765070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8"/>
          <p:cNvSpPr>
            <a:spLocks noGrp="1"/>
          </p:cNvSpPr>
          <p:nvPr>
            <p:ph type="title"/>
          </p:nvPr>
        </p:nvSpPr>
        <p:spPr/>
        <p:txBody>
          <a:bodyPr/>
          <a:lstStyle/>
          <a:p>
            <a:r>
              <a:rPr lang="en-US" altLang="en-US" dirty="0" smtClean="0"/>
              <a:t>Necessity for international standards &amp; CA</a:t>
            </a:r>
          </a:p>
        </p:txBody>
      </p:sp>
      <p:sp>
        <p:nvSpPr>
          <p:cNvPr id="6"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165" y="1475912"/>
            <a:ext cx="6020172" cy="2941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390315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8"/>
          <p:cNvSpPr>
            <a:spLocks noGrp="1"/>
          </p:cNvSpPr>
          <p:nvPr>
            <p:ph type="title"/>
          </p:nvPr>
        </p:nvSpPr>
        <p:spPr/>
        <p:txBody>
          <a:bodyPr/>
          <a:lstStyle/>
          <a:p>
            <a:r>
              <a:rPr lang="en-US" altLang="en-US" dirty="0" smtClean="0"/>
              <a:t>Proactive approach towards standardization</a:t>
            </a:r>
          </a:p>
        </p:txBody>
      </p:sp>
      <p:sp>
        <p:nvSpPr>
          <p:cNvPr id="94211" name="Rectangle 5"/>
          <p:cNvSpPr>
            <a:spLocks noChangeArrowheads="1"/>
          </p:cNvSpPr>
          <p:nvPr/>
        </p:nvSpPr>
        <p:spPr bwMode="auto">
          <a:xfrm>
            <a:off x="220662" y="534568"/>
            <a:ext cx="7856538" cy="451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marL="339725" indent="-339725">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marL="0" indent="0">
              <a:lnSpc>
                <a:spcPct val="150000"/>
              </a:lnSpc>
              <a:spcBef>
                <a:spcPct val="0"/>
              </a:spcBef>
              <a:spcAft>
                <a:spcPts val="500"/>
              </a:spcAft>
              <a:buClrTx/>
              <a:buNone/>
            </a:pPr>
            <a:r>
              <a:rPr lang="en-US" altLang="en-US" dirty="0" smtClean="0">
                <a:latin typeface="+mn-lt"/>
              </a:rPr>
              <a:t>Technical Committees</a:t>
            </a:r>
            <a:r>
              <a:rPr lang="en-US" altLang="en-US" sz="3200" b="0" dirty="0"/>
              <a:t> – </a:t>
            </a:r>
            <a:r>
              <a:rPr lang="en-US" altLang="en-US" b="0" dirty="0">
                <a:latin typeface="+mn-lt"/>
              </a:rPr>
              <a:t>active participation</a:t>
            </a:r>
            <a:endParaRPr lang="en-US" altLang="en-US" dirty="0" smtClean="0">
              <a:latin typeface="+mn-lt"/>
            </a:endParaRPr>
          </a:p>
          <a:p>
            <a:pPr>
              <a:lnSpc>
                <a:spcPct val="150000"/>
              </a:lnSpc>
              <a:spcBef>
                <a:spcPct val="0"/>
              </a:spcBef>
              <a:spcAft>
                <a:spcPts val="500"/>
              </a:spcAft>
              <a:buClrTx/>
              <a:buFont typeface="Arial" panose="020B0604020202020204" pitchFamily="34" charset="0"/>
              <a:buChar char="•"/>
            </a:pPr>
            <a:r>
              <a:rPr lang="en-US" altLang="en-US" b="0" dirty="0" smtClean="0">
                <a:latin typeface="+mn-lt"/>
              </a:rPr>
              <a:t>IEC TC31 and IEC SC31J</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MT 60079-13 (</a:t>
            </a:r>
            <a:r>
              <a:rPr lang="en-US" altLang="en-US" sz="2000" b="0" dirty="0" err="1" smtClean="0">
                <a:latin typeface="+mn-lt"/>
              </a:rPr>
              <a:t>Convenor</a:t>
            </a:r>
            <a:r>
              <a:rPr lang="en-US" altLang="en-US" sz="2000" b="0" dirty="0" smtClean="0">
                <a:latin typeface="+mn-lt"/>
              </a:rPr>
              <a:t>)</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MT 60079-10-1</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WG 42 – Safety Devices Related to Explosion Risk</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AHG 46 – Certification of Assemblies of Equipment</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WG 39 – Adverse Service Conditions</a:t>
            </a:r>
          </a:p>
          <a:p>
            <a:pPr lvl="1">
              <a:lnSpc>
                <a:spcPct val="150000"/>
              </a:lnSpc>
              <a:spcBef>
                <a:spcPct val="0"/>
              </a:spcBef>
              <a:spcAft>
                <a:spcPts val="500"/>
              </a:spcAft>
              <a:buFont typeface="Arial" panose="020B0604020202020204" pitchFamily="34" charset="0"/>
              <a:buChar char="•"/>
            </a:pPr>
            <a:r>
              <a:rPr lang="en-US" altLang="en-US" sz="2000" b="0" dirty="0" smtClean="0">
                <a:latin typeface="+mn-lt"/>
              </a:rPr>
              <a:t>AG 36 – Chairman’s Advisory Group</a:t>
            </a:r>
          </a:p>
          <a:p>
            <a:pPr>
              <a:lnSpc>
                <a:spcPct val="150000"/>
              </a:lnSpc>
              <a:spcBef>
                <a:spcPct val="0"/>
              </a:spcBef>
              <a:spcAft>
                <a:spcPts val="500"/>
              </a:spcAft>
              <a:buClr>
                <a:schemeClr val="tx1"/>
              </a:buClr>
              <a:buFont typeface="Arial" panose="020B0604020202020204" pitchFamily="34" charset="0"/>
              <a:buChar char="•"/>
            </a:pPr>
            <a:r>
              <a:rPr lang="en-US" altLang="en-US" b="0" dirty="0" smtClean="0">
                <a:latin typeface="+mn-lt"/>
              </a:rPr>
              <a:t>USNC IEC T31 TAG</a:t>
            </a:r>
          </a:p>
          <a:p>
            <a:pPr>
              <a:lnSpc>
                <a:spcPct val="150000"/>
              </a:lnSpc>
              <a:spcBef>
                <a:spcPct val="0"/>
              </a:spcBef>
              <a:spcAft>
                <a:spcPts val="500"/>
              </a:spcAft>
              <a:buClr>
                <a:schemeClr val="tx1"/>
              </a:buClr>
              <a:buFont typeface="Arial" panose="020B0604020202020204" pitchFamily="34" charset="0"/>
              <a:buChar char="•"/>
            </a:pPr>
            <a:r>
              <a:rPr lang="en-US" altLang="en-US" b="0" dirty="0" smtClean="0">
                <a:latin typeface="+mn-lt"/>
              </a:rPr>
              <a:t>ISA/UL 60079 series</a:t>
            </a:r>
            <a:endParaRPr lang="en-US" altLang="en-US" b="0" dirty="0">
              <a:latin typeface="+mn-lt"/>
            </a:endParaRPr>
          </a:p>
        </p:txBody>
      </p:sp>
      <p:sp>
        <p:nvSpPr>
          <p:cNvPr id="6"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211" y="1195827"/>
            <a:ext cx="1485900" cy="147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601949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8"/>
          <p:cNvSpPr>
            <a:spLocks noGrp="1"/>
          </p:cNvSpPr>
          <p:nvPr>
            <p:ph type="title"/>
          </p:nvPr>
        </p:nvSpPr>
        <p:spPr/>
        <p:txBody>
          <a:bodyPr/>
          <a:lstStyle/>
          <a:p>
            <a:r>
              <a:rPr lang="en-US" altLang="en-US" dirty="0" smtClean="0"/>
              <a:t>Proactive approach towards standardization</a:t>
            </a:r>
          </a:p>
        </p:txBody>
      </p:sp>
      <p:sp>
        <p:nvSpPr>
          <p:cNvPr id="94211" name="Rectangle 5"/>
          <p:cNvSpPr>
            <a:spLocks noChangeArrowheads="1"/>
          </p:cNvSpPr>
          <p:nvPr/>
        </p:nvSpPr>
        <p:spPr bwMode="auto">
          <a:xfrm>
            <a:off x="220662" y="534568"/>
            <a:ext cx="7856538" cy="451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lstStyle>
            <a:lvl1pPr marL="339725" indent="-339725">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marL="0" indent="0">
              <a:lnSpc>
                <a:spcPct val="150000"/>
              </a:lnSpc>
              <a:spcBef>
                <a:spcPct val="0"/>
              </a:spcBef>
              <a:spcAft>
                <a:spcPts val="500"/>
              </a:spcAft>
              <a:buClrTx/>
              <a:buNone/>
            </a:pPr>
            <a:r>
              <a:rPr lang="en-US" altLang="en-US" dirty="0" smtClean="0">
                <a:latin typeface="+mn-lt"/>
              </a:rPr>
              <a:t>Conformity Assessment </a:t>
            </a:r>
            <a:r>
              <a:rPr lang="en-US" altLang="en-US" sz="3200" b="0" dirty="0" smtClean="0"/>
              <a:t>– </a:t>
            </a:r>
            <a:r>
              <a:rPr lang="en-US" altLang="en-US" b="0" dirty="0">
                <a:latin typeface="+mn-lt"/>
              </a:rPr>
              <a:t>active participation</a:t>
            </a:r>
            <a:endParaRPr lang="en-US" altLang="en-US" dirty="0" smtClean="0">
              <a:latin typeface="+mn-lt"/>
            </a:endParaRPr>
          </a:p>
          <a:p>
            <a:pPr>
              <a:lnSpc>
                <a:spcPct val="150000"/>
              </a:lnSpc>
              <a:spcBef>
                <a:spcPct val="0"/>
              </a:spcBef>
              <a:spcAft>
                <a:spcPts val="500"/>
              </a:spcAft>
              <a:buClrTx/>
              <a:buFont typeface="Arial" panose="020B0604020202020204" pitchFamily="34" charset="0"/>
              <a:buChar char="•"/>
            </a:pPr>
            <a:r>
              <a:rPr lang="en-US" altLang="en-US" b="0" dirty="0" err="1" smtClean="0">
                <a:latin typeface="+mn-lt"/>
              </a:rPr>
              <a:t>IECEx</a:t>
            </a:r>
            <a:r>
              <a:rPr lang="en-US" altLang="en-US" b="0" dirty="0" smtClean="0">
                <a:latin typeface="+mn-lt"/>
              </a:rPr>
              <a:t> voting member (Manufacturer)</a:t>
            </a:r>
          </a:p>
          <a:p>
            <a:pPr>
              <a:lnSpc>
                <a:spcPct val="150000"/>
              </a:lnSpc>
              <a:spcBef>
                <a:spcPct val="0"/>
              </a:spcBef>
              <a:spcAft>
                <a:spcPts val="500"/>
              </a:spcAft>
              <a:buClrTx/>
              <a:buFont typeface="Arial" panose="020B0604020202020204" pitchFamily="34" charset="0"/>
              <a:buChar char="•"/>
            </a:pPr>
            <a:r>
              <a:rPr lang="en-US" altLang="en-US" b="0" dirty="0" smtClean="0">
                <a:latin typeface="+mn-lt"/>
              </a:rPr>
              <a:t>USNC </a:t>
            </a:r>
            <a:r>
              <a:rPr lang="en-US" altLang="en-US" b="0" dirty="0" err="1" smtClean="0">
                <a:latin typeface="+mn-lt"/>
              </a:rPr>
              <a:t>IECEx</a:t>
            </a:r>
            <a:r>
              <a:rPr lang="en-US" altLang="en-US" b="0" dirty="0" smtClean="0">
                <a:latin typeface="+mn-lt"/>
              </a:rPr>
              <a:t> – Treasurer</a:t>
            </a:r>
          </a:p>
          <a:p>
            <a:pPr>
              <a:lnSpc>
                <a:spcPct val="150000"/>
              </a:lnSpc>
              <a:spcBef>
                <a:spcPct val="0"/>
              </a:spcBef>
              <a:spcAft>
                <a:spcPts val="500"/>
              </a:spcAft>
              <a:buClrTx/>
              <a:buFont typeface="Arial" panose="020B0604020202020204" pitchFamily="34" charset="0"/>
              <a:buChar char="•"/>
            </a:pPr>
            <a:r>
              <a:rPr lang="en-US" altLang="en-US" b="0" dirty="0" err="1" smtClean="0">
                <a:latin typeface="+mn-lt"/>
              </a:rPr>
              <a:t>IECEx</a:t>
            </a:r>
            <a:r>
              <a:rPr lang="en-US" altLang="en-US" b="0" dirty="0" smtClean="0">
                <a:latin typeface="+mn-lt"/>
              </a:rPr>
              <a:t> </a:t>
            </a:r>
            <a:r>
              <a:rPr lang="en-US" altLang="en-US" b="0" dirty="0" err="1" smtClean="0">
                <a:latin typeface="+mn-lt"/>
              </a:rPr>
              <a:t>ExMarkCo</a:t>
            </a:r>
            <a:r>
              <a:rPr lang="en-US" altLang="en-US" b="0" dirty="0" smtClean="0">
                <a:latin typeface="+mn-lt"/>
              </a:rPr>
              <a:t> - Member</a:t>
            </a:r>
          </a:p>
        </p:txBody>
      </p:sp>
      <p:sp>
        <p:nvSpPr>
          <p:cNvPr id="6"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058" y="1444546"/>
            <a:ext cx="1599370" cy="1565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496644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
        <p:nvSpPr>
          <p:cNvPr id="5" name="Rectangle 6"/>
          <p:cNvSpPr txBox="1">
            <a:spLocks noChangeArrowheads="1"/>
          </p:cNvSpPr>
          <p:nvPr/>
        </p:nvSpPr>
        <p:spPr>
          <a:xfrm>
            <a:off x="1371600" y="1910861"/>
            <a:ext cx="6400800" cy="1447800"/>
          </a:xfrm>
          <a:prstGeom prst="rect">
            <a:avLst/>
          </a:prstGeom>
        </p:spPr>
        <p:txBody>
          <a:bodyPr/>
          <a:lstStyle>
            <a:lvl1pPr algn="l" defTabSz="914400" rtl="0" eaLnBrk="1" latinLnBrk="0" hangingPunct="1">
              <a:spcBef>
                <a:spcPct val="0"/>
              </a:spcBef>
              <a:buNone/>
              <a:defRPr sz="2800" b="1" kern="1200">
                <a:solidFill>
                  <a:schemeClr val="tx1"/>
                </a:solidFill>
                <a:latin typeface="Arial" panose="020B0604020202020204" pitchFamily="34" charset="0"/>
                <a:ea typeface="+mj-ea"/>
                <a:cs typeface="Arial" panose="020B0604020202020204" pitchFamily="34" charset="0"/>
              </a:defRPr>
            </a:lvl1pPr>
          </a:lstStyle>
          <a:p>
            <a:pPr algn="ctr"/>
            <a:r>
              <a:rPr lang="en-US" sz="4400" dirty="0" smtClean="0"/>
              <a:t>Thank you</a:t>
            </a:r>
          </a:p>
          <a:p>
            <a:pPr algn="ctr"/>
            <a:endParaRPr lang="en-US" sz="4400" dirty="0"/>
          </a:p>
          <a:p>
            <a:pPr algn="ctr"/>
            <a:r>
              <a:rPr lang="en-US" sz="4400" dirty="0" smtClean="0"/>
              <a:t>Questions???</a:t>
            </a:r>
          </a:p>
        </p:txBody>
      </p:sp>
    </p:spTree>
    <p:extLst>
      <p:ext uri="{BB962C8B-B14F-4D97-AF65-F5344CB8AC3E}">
        <p14:creationId xmlns:p14="http://schemas.microsoft.com/office/powerpoint/2010/main" val="105782609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114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8"/>
          <p:cNvSpPr>
            <a:spLocks noGrp="1"/>
          </p:cNvSpPr>
          <p:nvPr>
            <p:ph type="title"/>
          </p:nvPr>
        </p:nvSpPr>
        <p:spPr/>
        <p:txBody>
          <a:bodyPr/>
          <a:lstStyle/>
          <a:p>
            <a:endParaRPr lang="en-US" altLang="en-US" dirty="0" smtClean="0"/>
          </a:p>
        </p:txBody>
      </p:sp>
      <p:sp>
        <p:nvSpPr>
          <p:cNvPr id="6"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
        <p:nvSpPr>
          <p:cNvPr id="5" name="Rectangle 6"/>
          <p:cNvSpPr txBox="1">
            <a:spLocks noChangeArrowheads="1"/>
          </p:cNvSpPr>
          <p:nvPr/>
        </p:nvSpPr>
        <p:spPr>
          <a:xfrm>
            <a:off x="1371600" y="2895600"/>
            <a:ext cx="6400800" cy="1447800"/>
          </a:xfrm>
          <a:prstGeom prst="rect">
            <a:avLst/>
          </a:prstGeom>
        </p:spPr>
        <p:txBody>
          <a:bodyPr/>
          <a:lstStyle>
            <a:lvl1pPr algn="l" defTabSz="914400" rtl="0" eaLnBrk="1" latinLnBrk="0" hangingPunct="1">
              <a:spcBef>
                <a:spcPct val="0"/>
              </a:spcBef>
              <a:buNone/>
              <a:defRPr sz="2800" b="1" kern="1200">
                <a:solidFill>
                  <a:schemeClr val="tx1"/>
                </a:solidFill>
                <a:latin typeface="Arial" panose="020B0604020202020204" pitchFamily="34" charset="0"/>
                <a:ea typeface="+mj-ea"/>
                <a:cs typeface="Arial" panose="020B0604020202020204" pitchFamily="34" charset="0"/>
              </a:defRPr>
            </a:lvl1pPr>
          </a:lstStyle>
          <a:p>
            <a:pPr algn="ctr"/>
            <a:r>
              <a:rPr lang="en-US" sz="4400" dirty="0" smtClean="0"/>
              <a:t>Back up Slides</a:t>
            </a:r>
          </a:p>
        </p:txBody>
      </p:sp>
    </p:spTree>
    <p:extLst>
      <p:ext uri="{BB962C8B-B14F-4D97-AF65-F5344CB8AC3E}">
        <p14:creationId xmlns:p14="http://schemas.microsoft.com/office/powerpoint/2010/main" val="253606034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p:cNvSpPr>
          <p:nvPr>
            <p:ph type="title"/>
          </p:nvPr>
        </p:nvSpPr>
        <p:spPr/>
        <p:txBody>
          <a:bodyPr/>
          <a:lstStyle/>
          <a:p>
            <a:r>
              <a:rPr lang="en-US" altLang="en-US" smtClean="0"/>
              <a:t>CENTRIFUGAL GAS COMPRESSORS </a:t>
            </a:r>
          </a:p>
        </p:txBody>
      </p:sp>
      <p:sp>
        <p:nvSpPr>
          <p:cNvPr id="41988" name="Rectangle 3"/>
          <p:cNvSpPr>
            <a:spLocks noChangeArrowheads="1"/>
          </p:cNvSpPr>
          <p:nvPr/>
        </p:nvSpPr>
        <p:spPr bwMode="auto">
          <a:xfrm>
            <a:off x="171450" y="1143000"/>
            <a:ext cx="4171950" cy="4360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lnSpc>
                <a:spcPct val="150000"/>
              </a:lnSpc>
              <a:buClrTx/>
              <a:buFont typeface="Arial" panose="020B0604020202020204" pitchFamily="34" charset="0"/>
              <a:buChar char="•"/>
            </a:pPr>
            <a:r>
              <a:rPr lang="en-US" altLang="en-US" b="0" dirty="0">
                <a:latin typeface="+mn-lt"/>
              </a:rPr>
              <a:t>Match Speed and Power of </a:t>
            </a:r>
            <a:r>
              <a:rPr lang="en-US" altLang="en-US" b="0" dirty="0" smtClean="0">
                <a:latin typeface="+mn-lt"/>
              </a:rPr>
              <a:t>Solar </a:t>
            </a:r>
            <a:r>
              <a:rPr lang="en-US" altLang="en-US" b="0" dirty="0">
                <a:latin typeface="+mn-lt"/>
              </a:rPr>
              <a:t>Gas Turbines</a:t>
            </a:r>
          </a:p>
          <a:p>
            <a:pPr>
              <a:lnSpc>
                <a:spcPct val="150000"/>
              </a:lnSpc>
              <a:buClrTx/>
              <a:buFont typeface="Arial" panose="020B0604020202020204" pitchFamily="34" charset="0"/>
              <a:buChar char="•"/>
            </a:pPr>
            <a:r>
              <a:rPr lang="en-US" altLang="en-US" b="0" dirty="0">
                <a:latin typeface="+mn-lt"/>
              </a:rPr>
              <a:t>First Installed 1960</a:t>
            </a:r>
          </a:p>
          <a:p>
            <a:pPr>
              <a:lnSpc>
                <a:spcPct val="150000"/>
              </a:lnSpc>
              <a:buClrTx/>
              <a:buFont typeface="Arial" panose="020B0604020202020204" pitchFamily="34" charset="0"/>
              <a:buChar char="•"/>
            </a:pPr>
            <a:r>
              <a:rPr lang="en-US" altLang="en-US" b="0" dirty="0">
                <a:latin typeface="+mn-lt"/>
              </a:rPr>
              <a:t>Over 6000 Units Shipped</a:t>
            </a:r>
          </a:p>
          <a:p>
            <a:pPr>
              <a:lnSpc>
                <a:spcPct val="150000"/>
              </a:lnSpc>
              <a:buClrTx/>
              <a:buFont typeface="Arial" panose="020B0604020202020204" pitchFamily="34" charset="0"/>
              <a:buChar char="•"/>
            </a:pPr>
            <a:r>
              <a:rPr lang="en-US" altLang="en-US" b="0" dirty="0">
                <a:latin typeface="+mn-lt"/>
              </a:rPr>
              <a:t>Handle Wide Variety of </a:t>
            </a:r>
            <a:br>
              <a:rPr lang="en-US" altLang="en-US" b="0" dirty="0">
                <a:latin typeface="+mn-lt"/>
              </a:rPr>
            </a:br>
            <a:r>
              <a:rPr lang="en-US" altLang="en-US" b="0" dirty="0">
                <a:latin typeface="+mn-lt"/>
              </a:rPr>
              <a:t>Applications and </a:t>
            </a:r>
            <a:br>
              <a:rPr lang="en-US" altLang="en-US" b="0" dirty="0">
                <a:latin typeface="+mn-lt"/>
              </a:rPr>
            </a:br>
            <a:r>
              <a:rPr lang="en-US" altLang="en-US" b="0" dirty="0">
                <a:latin typeface="+mn-lt"/>
              </a:rPr>
              <a:t>Power Requirements </a:t>
            </a:r>
          </a:p>
        </p:txBody>
      </p:sp>
      <p:pic>
        <p:nvPicPr>
          <p:cNvPr id="41989" name="Picture 11"/>
          <p:cNvPicPr>
            <a:picLocks noChangeAspect="1" noChangeArrowheads="1"/>
          </p:cNvPicPr>
          <p:nvPr/>
        </p:nvPicPr>
        <p:blipFill>
          <a:blip r:embed="rId3">
            <a:extLst>
              <a:ext uri="{28A0092B-C50C-407E-A947-70E740481C1C}">
                <a14:useLocalDpi xmlns:a14="http://schemas.microsoft.com/office/drawing/2010/main" val="0"/>
              </a:ext>
            </a:extLst>
          </a:blip>
          <a:srcRect t="9695" b="7893"/>
          <a:stretch>
            <a:fillRect/>
          </a:stretch>
        </p:blipFill>
        <p:spPr bwMode="auto">
          <a:xfrm>
            <a:off x="4648200" y="1038225"/>
            <a:ext cx="41148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pic>
        <p:nvPicPr>
          <p:cNvPr id="41990" name="Picture 12"/>
          <p:cNvPicPr>
            <a:picLocks noChangeAspect="1" noChangeArrowheads="1"/>
          </p:cNvPicPr>
          <p:nvPr/>
        </p:nvPicPr>
        <p:blipFill>
          <a:blip r:embed="rId4">
            <a:extLst>
              <a:ext uri="{28A0092B-C50C-407E-A947-70E740481C1C}">
                <a14:useLocalDpi xmlns:a14="http://schemas.microsoft.com/office/drawing/2010/main" val="0"/>
              </a:ext>
            </a:extLst>
          </a:blip>
          <a:srcRect t="31079" b="6097"/>
          <a:stretch>
            <a:fillRect/>
          </a:stretch>
        </p:blipFill>
        <p:spPr bwMode="auto">
          <a:xfrm>
            <a:off x="4648200" y="3581400"/>
            <a:ext cx="4114800" cy="262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8"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421999191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59" name="Rectangle 9"/>
          <p:cNvSpPr>
            <a:spLocks noGrp="1" noChangeArrowheads="1"/>
          </p:cNvSpPr>
          <p:nvPr>
            <p:ph type="title"/>
          </p:nvPr>
        </p:nvSpPr>
        <p:spPr>
          <a:noFill/>
        </p:spPr>
        <p:txBody>
          <a:bodyPr anchor="ctr"/>
          <a:lstStyle/>
          <a:p>
            <a:r>
              <a:rPr lang="en-US" altLang="en-US" smtClean="0"/>
              <a:t>SOLAR GAS COMPRESSOR FAMILY </a:t>
            </a:r>
          </a:p>
        </p:txBody>
      </p:sp>
      <p:pic>
        <p:nvPicPr>
          <p:cNvPr id="44035" name="Picture 4106" descr="C:\Projects In Work\Becky PPT\C85.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1800" y="2362200"/>
            <a:ext cx="1998663"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Group 4109"/>
          <p:cNvGrpSpPr>
            <a:grpSpLocks/>
          </p:cNvGrpSpPr>
          <p:nvPr/>
        </p:nvGrpSpPr>
        <p:grpSpPr bwMode="auto">
          <a:xfrm>
            <a:off x="457200" y="3733800"/>
            <a:ext cx="1035050" cy="998538"/>
            <a:chOff x="195" y="2232"/>
            <a:chExt cx="708" cy="683"/>
          </a:xfrm>
        </p:grpSpPr>
        <p:pic>
          <p:nvPicPr>
            <p:cNvPr id="44066" name="Picture 4110" descr="c16v_is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 y="2232"/>
              <a:ext cx="570" cy="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67" name="Text Box 4111"/>
            <p:cNvSpPr txBox="1">
              <a:spLocks noChangeArrowheads="1"/>
            </p:cNvSpPr>
            <p:nvPr/>
          </p:nvSpPr>
          <p:spPr bwMode="auto">
            <a:xfrm>
              <a:off x="195" y="2780"/>
              <a:ext cx="70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C16V </a:t>
              </a:r>
              <a:endParaRPr lang="en-US" altLang="en-US" sz="1200" i="1">
                <a:latin typeface="Arial" panose="020B0604020202020204" pitchFamily="34" charset="0"/>
              </a:endParaRPr>
            </a:p>
          </p:txBody>
        </p:sp>
      </p:grpSp>
      <p:pic>
        <p:nvPicPr>
          <p:cNvPr id="44037" name="Picture 4105" descr="C:\Projects In Work\Becky PPT\C4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7250" y="2438400"/>
            <a:ext cx="1271588"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4107" descr="c65_is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9800" y="3941763"/>
            <a:ext cx="1473200"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Picture 4108" descr="c40m_iso"/>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0" y="4879975"/>
            <a:ext cx="11430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4113" descr="c33_is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8263" y="3276600"/>
            <a:ext cx="100012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Text Box 4114"/>
          <p:cNvSpPr txBox="1">
            <a:spLocks noChangeArrowheads="1"/>
          </p:cNvSpPr>
          <p:nvPr/>
        </p:nvSpPr>
        <p:spPr bwMode="auto">
          <a:xfrm>
            <a:off x="1766888" y="4267200"/>
            <a:ext cx="9001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C33E </a:t>
            </a:r>
          </a:p>
        </p:txBody>
      </p:sp>
      <p:pic>
        <p:nvPicPr>
          <p:cNvPr id="44042" name="Picture 4116" descr="c50_is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0" y="19812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Picture 4123" descr="c45_is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6300" y="4437063"/>
            <a:ext cx="1282700" cy="12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4128" descr="c40m_is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03463" y="2916238"/>
            <a:ext cx="11430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5" name="Text Box 4129"/>
          <p:cNvSpPr txBox="1">
            <a:spLocks noChangeArrowheads="1"/>
          </p:cNvSpPr>
          <p:nvPr/>
        </p:nvSpPr>
        <p:spPr bwMode="auto">
          <a:xfrm>
            <a:off x="2782888" y="3962400"/>
            <a:ext cx="9509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C40M </a:t>
            </a:r>
          </a:p>
        </p:txBody>
      </p:sp>
      <p:pic>
        <p:nvPicPr>
          <p:cNvPr id="44046" name="Picture 4130" descr="c51_iso"/>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89613" y="1371600"/>
            <a:ext cx="122078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7" name="Picture 4134" descr="c51_iso"/>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1513" y="533400"/>
            <a:ext cx="145415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49" name="Text Box 4115"/>
          <p:cNvGrpSpPr>
            <a:grpSpLocks/>
          </p:cNvGrpSpPr>
          <p:nvPr/>
        </p:nvGrpSpPr>
        <p:grpSpPr bwMode="auto">
          <a:xfrm>
            <a:off x="768350" y="1536700"/>
            <a:ext cx="3486150" cy="504825"/>
            <a:chOff x="484" y="968"/>
            <a:chExt cx="2196" cy="318"/>
          </a:xfrm>
        </p:grpSpPr>
        <p:pic>
          <p:nvPicPr>
            <p:cNvPr id="44064" name="Picture 1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4" y="968"/>
              <a:ext cx="2196"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65" name="Text Box 20"/>
            <p:cNvSpPr txBox="1">
              <a:spLocks noChangeArrowheads="1"/>
            </p:cNvSpPr>
            <p:nvPr/>
          </p:nvSpPr>
          <p:spPr bwMode="auto">
            <a:xfrm>
              <a:off x="524" y="1009"/>
              <a:ext cx="212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lgn="ctr">
                <a:spcBef>
                  <a:spcPct val="50000"/>
                </a:spcBef>
                <a:buClrTx/>
                <a:buSzTx/>
                <a:buFontTx/>
                <a:buNone/>
              </a:pPr>
              <a:r>
                <a:rPr lang="en-US" altLang="en-US" sz="1800">
                  <a:latin typeface="Arial" panose="020B0604020202020204" pitchFamily="34" charset="0"/>
                </a:rPr>
                <a:t>Oil &amp; Gas Production </a:t>
              </a:r>
            </a:p>
          </p:txBody>
        </p:sp>
      </p:grpSp>
      <p:sp>
        <p:nvSpPr>
          <p:cNvPr id="44050" name="Text Box 4117"/>
          <p:cNvSpPr txBox="1">
            <a:spLocks noChangeArrowheads="1"/>
          </p:cNvSpPr>
          <p:nvPr/>
        </p:nvSpPr>
        <p:spPr bwMode="auto">
          <a:xfrm>
            <a:off x="5181600" y="3078163"/>
            <a:ext cx="7620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C50 </a:t>
            </a:r>
            <a:endParaRPr lang="en-US" altLang="en-US" sz="1200" i="1">
              <a:latin typeface="Arial" panose="020B0604020202020204" pitchFamily="34" charset="0"/>
            </a:endParaRPr>
          </a:p>
        </p:txBody>
      </p:sp>
      <p:grpSp>
        <p:nvGrpSpPr>
          <p:cNvPr id="44051" name="Text Box 4121"/>
          <p:cNvGrpSpPr>
            <a:grpSpLocks/>
          </p:cNvGrpSpPr>
          <p:nvPr/>
        </p:nvGrpSpPr>
        <p:grpSpPr bwMode="auto">
          <a:xfrm>
            <a:off x="4992688" y="5443538"/>
            <a:ext cx="3084512" cy="500062"/>
            <a:chOff x="3145" y="3429"/>
            <a:chExt cx="1943" cy="315"/>
          </a:xfrm>
        </p:grpSpPr>
        <p:pic>
          <p:nvPicPr>
            <p:cNvPr id="44062" name="Picture 23"/>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5" y="3429"/>
              <a:ext cx="1943"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63" name="Text Box 24"/>
            <p:cNvSpPr txBox="1">
              <a:spLocks noChangeArrowheads="1"/>
            </p:cNvSpPr>
            <p:nvPr/>
          </p:nvSpPr>
          <p:spPr bwMode="auto">
            <a:xfrm>
              <a:off x="3182" y="3467"/>
              <a:ext cx="1872"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lgn="ctr">
                <a:spcBef>
                  <a:spcPct val="50000"/>
                </a:spcBef>
                <a:buClrTx/>
                <a:buSzTx/>
                <a:buFontTx/>
                <a:buNone/>
              </a:pPr>
              <a:r>
                <a:rPr lang="en-US" altLang="en-US" sz="1800">
                  <a:latin typeface="Arial" panose="020B0604020202020204" pitchFamily="34" charset="0"/>
                </a:rPr>
                <a:t>Gas Transmission </a:t>
              </a:r>
            </a:p>
          </p:txBody>
        </p:sp>
      </p:grpSp>
      <p:sp>
        <p:nvSpPr>
          <p:cNvPr id="44052" name="Text Box 4122"/>
          <p:cNvSpPr txBox="1">
            <a:spLocks noChangeArrowheads="1"/>
          </p:cNvSpPr>
          <p:nvPr/>
        </p:nvSpPr>
        <p:spPr bwMode="auto">
          <a:xfrm>
            <a:off x="381000" y="5745163"/>
            <a:ext cx="7620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C40P </a:t>
            </a:r>
          </a:p>
        </p:txBody>
      </p:sp>
      <p:sp>
        <p:nvSpPr>
          <p:cNvPr id="44053" name="Text Box 4124"/>
          <p:cNvSpPr txBox="1">
            <a:spLocks noChangeArrowheads="1"/>
          </p:cNvSpPr>
          <p:nvPr/>
        </p:nvSpPr>
        <p:spPr bwMode="auto">
          <a:xfrm>
            <a:off x="2765425" y="5638800"/>
            <a:ext cx="6635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C45 </a:t>
            </a:r>
          </a:p>
        </p:txBody>
      </p:sp>
      <p:sp>
        <p:nvSpPr>
          <p:cNvPr id="44054" name="Text Box 4125"/>
          <p:cNvSpPr txBox="1">
            <a:spLocks noChangeArrowheads="1"/>
          </p:cNvSpPr>
          <p:nvPr/>
        </p:nvSpPr>
        <p:spPr bwMode="auto">
          <a:xfrm>
            <a:off x="4191000" y="5211763"/>
            <a:ext cx="62388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C65 </a:t>
            </a:r>
          </a:p>
        </p:txBody>
      </p:sp>
      <p:sp>
        <p:nvSpPr>
          <p:cNvPr id="44055" name="Text Box 4131"/>
          <p:cNvSpPr txBox="1">
            <a:spLocks noChangeArrowheads="1"/>
          </p:cNvSpPr>
          <p:nvPr/>
        </p:nvSpPr>
        <p:spPr bwMode="auto">
          <a:xfrm>
            <a:off x="3962400" y="3535363"/>
            <a:ext cx="99218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C41 </a:t>
            </a:r>
          </a:p>
        </p:txBody>
      </p:sp>
      <p:sp>
        <p:nvSpPr>
          <p:cNvPr id="44057" name="Text Box 4135"/>
          <p:cNvSpPr txBox="1">
            <a:spLocks noChangeArrowheads="1"/>
          </p:cNvSpPr>
          <p:nvPr/>
        </p:nvSpPr>
        <p:spPr bwMode="auto">
          <a:xfrm>
            <a:off x="7620000" y="2087563"/>
            <a:ext cx="9144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C61 </a:t>
            </a:r>
            <a:endParaRPr lang="en-US" altLang="en-US" sz="1200" i="1">
              <a:latin typeface="Arial" panose="020B0604020202020204" pitchFamily="34" charset="0"/>
            </a:endParaRPr>
          </a:p>
        </p:txBody>
      </p:sp>
      <p:sp>
        <p:nvSpPr>
          <p:cNvPr id="44058" name="Text Box 32"/>
          <p:cNvSpPr txBox="1">
            <a:spLocks noChangeArrowheads="1"/>
          </p:cNvSpPr>
          <p:nvPr/>
        </p:nvSpPr>
        <p:spPr bwMode="auto">
          <a:xfrm>
            <a:off x="6005513" y="4962525"/>
            <a:ext cx="1385887"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C75 </a:t>
            </a:r>
          </a:p>
        </p:txBody>
      </p:sp>
      <p:sp>
        <p:nvSpPr>
          <p:cNvPr id="44060" name="Text Box 4133"/>
          <p:cNvSpPr txBox="1">
            <a:spLocks noChangeArrowheads="1"/>
          </p:cNvSpPr>
          <p:nvPr/>
        </p:nvSpPr>
        <p:spPr bwMode="auto">
          <a:xfrm>
            <a:off x="6096000" y="2697163"/>
            <a:ext cx="979488"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C51 </a:t>
            </a:r>
            <a:endParaRPr lang="en-US" altLang="en-US" sz="1200" i="1">
              <a:latin typeface="Arial" panose="020B0604020202020204" pitchFamily="34" charset="0"/>
            </a:endParaRPr>
          </a:p>
        </p:txBody>
      </p:sp>
      <p:sp>
        <p:nvSpPr>
          <p:cNvPr id="44061" name="Text Box 4126"/>
          <p:cNvSpPr txBox="1">
            <a:spLocks noChangeArrowheads="1"/>
          </p:cNvSpPr>
          <p:nvPr/>
        </p:nvSpPr>
        <p:spPr bwMode="auto">
          <a:xfrm>
            <a:off x="7848600" y="4495800"/>
            <a:ext cx="6096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lnSpc>
                <a:spcPct val="50000"/>
              </a:lnSpc>
              <a:spcBef>
                <a:spcPct val="50000"/>
              </a:spcBef>
              <a:buClrTx/>
              <a:buSzTx/>
              <a:buFontTx/>
              <a:buNone/>
            </a:pPr>
            <a:r>
              <a:rPr lang="en-US" altLang="en-US" sz="1400" i="1">
                <a:latin typeface="Arial" panose="020B0604020202020204" pitchFamily="34" charset="0"/>
              </a:rPr>
              <a:t>C85 </a:t>
            </a:r>
          </a:p>
        </p:txBody>
      </p:sp>
      <p:sp>
        <p:nvSpPr>
          <p:cNvPr id="37"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pic>
        <p:nvPicPr>
          <p:cNvPr id="3" name="Picture 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73432" y="3132318"/>
            <a:ext cx="2028645" cy="2028645"/>
          </a:xfrm>
          <a:prstGeom prst="rect">
            <a:avLst/>
          </a:prstGeom>
        </p:spPr>
      </p:pic>
    </p:spTree>
    <p:extLst>
      <p:ext uri="{BB962C8B-B14F-4D97-AF65-F5344CB8AC3E}">
        <p14:creationId xmlns:p14="http://schemas.microsoft.com/office/powerpoint/2010/main" val="1393085786"/>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p:cNvSpPr>
          <p:nvPr>
            <p:ph type="title"/>
          </p:nvPr>
        </p:nvSpPr>
        <p:spPr/>
        <p:txBody>
          <a:bodyPr/>
          <a:lstStyle/>
          <a:p>
            <a:r>
              <a:rPr lang="en-US" altLang="en-US" dirty="0" smtClean="0"/>
              <a:t>GAS COMPRESSOR TYPICAL COMPONENTS </a:t>
            </a:r>
          </a:p>
        </p:txBody>
      </p:sp>
      <p:pic>
        <p:nvPicPr>
          <p:cNvPr id="46083" name="Picture 26" descr="K:\Projects In Work\VP Pres (see Web Folder)\Presentation templates - Jacqueline\images\GE_0016_cutawa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905000"/>
            <a:ext cx="5334000" cy="40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13"/>
          <p:cNvSpPr txBox="1">
            <a:spLocks noChangeArrowheads="1"/>
          </p:cNvSpPr>
          <p:nvPr/>
        </p:nvSpPr>
        <p:spPr bwMode="auto">
          <a:xfrm>
            <a:off x="5026025" y="1524000"/>
            <a:ext cx="1685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MODULAR ROTOR </a:t>
            </a:r>
          </a:p>
        </p:txBody>
      </p:sp>
      <p:sp>
        <p:nvSpPr>
          <p:cNvPr id="46086" name="Freeform 14"/>
          <p:cNvSpPr>
            <a:spLocks/>
          </p:cNvSpPr>
          <p:nvPr/>
        </p:nvSpPr>
        <p:spPr bwMode="auto">
          <a:xfrm rot="10800000" flipH="1">
            <a:off x="4572000" y="1657350"/>
            <a:ext cx="457200" cy="1238250"/>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6087" name="Text Box 15"/>
          <p:cNvSpPr txBox="1">
            <a:spLocks noChangeArrowheads="1"/>
          </p:cNvSpPr>
          <p:nvPr/>
        </p:nvSpPr>
        <p:spPr bwMode="auto">
          <a:xfrm>
            <a:off x="2133600" y="1524000"/>
            <a:ext cx="1017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DIFFUSER </a:t>
            </a:r>
          </a:p>
        </p:txBody>
      </p:sp>
      <p:sp>
        <p:nvSpPr>
          <p:cNvPr id="46088" name="Freeform 16"/>
          <p:cNvSpPr>
            <a:spLocks/>
          </p:cNvSpPr>
          <p:nvPr/>
        </p:nvSpPr>
        <p:spPr bwMode="auto">
          <a:xfrm rot="10800000">
            <a:off x="3143250" y="1657350"/>
            <a:ext cx="971550" cy="857250"/>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6089" name="Text Box 17"/>
          <p:cNvSpPr txBox="1">
            <a:spLocks noChangeArrowheads="1"/>
          </p:cNvSpPr>
          <p:nvPr/>
        </p:nvSpPr>
        <p:spPr bwMode="auto">
          <a:xfrm>
            <a:off x="838200" y="4572000"/>
            <a:ext cx="9350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SUCTION</a:t>
            </a:r>
          </a:p>
          <a:p>
            <a:pPr>
              <a:spcBef>
                <a:spcPct val="0"/>
              </a:spcBef>
              <a:buClrTx/>
              <a:buSzTx/>
              <a:buFontTx/>
              <a:buNone/>
            </a:pPr>
            <a:r>
              <a:rPr lang="en-US" altLang="en-US" sz="1600"/>
              <a:t>VOLUTE </a:t>
            </a:r>
          </a:p>
        </p:txBody>
      </p:sp>
      <p:sp>
        <p:nvSpPr>
          <p:cNvPr id="46090" name="Freeform 18"/>
          <p:cNvSpPr>
            <a:spLocks/>
          </p:cNvSpPr>
          <p:nvPr/>
        </p:nvSpPr>
        <p:spPr bwMode="auto">
          <a:xfrm rot="10800000" flipV="1">
            <a:off x="1905000" y="4419600"/>
            <a:ext cx="1066800" cy="304800"/>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6091" name="Text Box 19"/>
          <p:cNvSpPr txBox="1">
            <a:spLocks noChangeArrowheads="1"/>
          </p:cNvSpPr>
          <p:nvPr/>
        </p:nvSpPr>
        <p:spPr bwMode="auto">
          <a:xfrm>
            <a:off x="6934200" y="4572000"/>
            <a:ext cx="11858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DISCHARGE</a:t>
            </a:r>
          </a:p>
          <a:p>
            <a:pPr>
              <a:spcBef>
                <a:spcPct val="0"/>
              </a:spcBef>
              <a:buClrTx/>
              <a:buSzTx/>
              <a:buFontTx/>
              <a:buNone/>
            </a:pPr>
            <a:r>
              <a:rPr lang="en-US" altLang="en-US" sz="1600"/>
              <a:t>VOLUTE </a:t>
            </a:r>
          </a:p>
        </p:txBody>
      </p:sp>
      <p:sp>
        <p:nvSpPr>
          <p:cNvPr id="46092" name="Freeform 20"/>
          <p:cNvSpPr>
            <a:spLocks/>
          </p:cNvSpPr>
          <p:nvPr/>
        </p:nvSpPr>
        <p:spPr bwMode="auto">
          <a:xfrm rot="10800000" flipH="1" flipV="1">
            <a:off x="5867400" y="4343400"/>
            <a:ext cx="990600" cy="381000"/>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6093" name="Text Box 21"/>
          <p:cNvSpPr txBox="1">
            <a:spLocks noChangeArrowheads="1"/>
          </p:cNvSpPr>
          <p:nvPr/>
        </p:nvSpPr>
        <p:spPr bwMode="auto">
          <a:xfrm>
            <a:off x="838200" y="2209800"/>
            <a:ext cx="9810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SEAL</a:t>
            </a:r>
          </a:p>
          <a:p>
            <a:pPr>
              <a:spcBef>
                <a:spcPct val="0"/>
              </a:spcBef>
              <a:buClrTx/>
              <a:buSzTx/>
              <a:buFontTx/>
              <a:buNone/>
            </a:pPr>
            <a:r>
              <a:rPr lang="en-US" altLang="en-US" sz="1600"/>
              <a:t>CAPSULE </a:t>
            </a:r>
          </a:p>
        </p:txBody>
      </p:sp>
      <p:sp>
        <p:nvSpPr>
          <p:cNvPr id="46094" name="Freeform 22"/>
          <p:cNvSpPr>
            <a:spLocks/>
          </p:cNvSpPr>
          <p:nvPr/>
        </p:nvSpPr>
        <p:spPr bwMode="auto">
          <a:xfrm rot="10800000">
            <a:off x="1600200" y="2362200"/>
            <a:ext cx="1600200" cy="609600"/>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6095" name="Text Box 23"/>
          <p:cNvSpPr txBox="1">
            <a:spLocks noChangeArrowheads="1"/>
          </p:cNvSpPr>
          <p:nvPr/>
        </p:nvSpPr>
        <p:spPr bwMode="auto">
          <a:xfrm>
            <a:off x="3733800" y="4572000"/>
            <a:ext cx="647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t>CASE </a:t>
            </a:r>
          </a:p>
        </p:txBody>
      </p:sp>
      <p:sp>
        <p:nvSpPr>
          <p:cNvPr id="46096" name="Freeform 24"/>
          <p:cNvSpPr>
            <a:spLocks/>
          </p:cNvSpPr>
          <p:nvPr/>
        </p:nvSpPr>
        <p:spPr bwMode="auto">
          <a:xfrm rot="10800000" flipV="1">
            <a:off x="4362450" y="4191000"/>
            <a:ext cx="228600" cy="542925"/>
          </a:xfrm>
          <a:custGeom>
            <a:avLst/>
            <a:gdLst>
              <a:gd name="T0" fmla="*/ 2147483646 w 1216"/>
              <a:gd name="T1" fmla="*/ 2147483646 h 320"/>
              <a:gd name="T2" fmla="*/ 0 w 1216"/>
              <a:gd name="T3" fmla="*/ 2147483646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18"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77519541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p:cNvSpPr>
          <p:nvPr>
            <p:ph type="title"/>
          </p:nvPr>
        </p:nvSpPr>
        <p:spPr/>
        <p:txBody>
          <a:bodyPr/>
          <a:lstStyle/>
          <a:p>
            <a:r>
              <a:rPr lang="en-US" altLang="en-US" dirty="0" smtClean="0"/>
              <a:t>Solar Turbines Incorporated</a:t>
            </a:r>
          </a:p>
        </p:txBody>
      </p:sp>
      <p:pic>
        <p:nvPicPr>
          <p:cNvPr id="6" name="Picture 3" descr="\\F3MARS01\Marcom\Photographs\Photo Files Kayak\Negatives\2006 NEGS\068027.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6700" y="604472"/>
            <a:ext cx="8572500" cy="556772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47650" y="609600"/>
            <a:ext cx="8591550" cy="3733800"/>
          </a:xfrm>
          <a:prstGeom prst="rect">
            <a:avLst/>
          </a:prstGeom>
          <a:solidFill>
            <a:schemeClr val="bg1">
              <a:lumMod val="5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51190" y="612838"/>
            <a:ext cx="8667750" cy="4148828"/>
          </a:xfrm>
          <a:prstGeom prst="rect">
            <a:avLst/>
          </a:prstGeom>
          <a:noFill/>
        </p:spPr>
        <p:txBody>
          <a:bodyPr wrap="square" rtlCol="0">
            <a:spAutoFit/>
          </a:bodyPr>
          <a:lstStyle/>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World’s Largest Manufacturer of Industrial Gas Turbines (1 to 22 MW)</a:t>
            </a: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Over 15,000 Gas Turbines </a:t>
            </a:r>
            <a:r>
              <a:rPr lang="en-US" sz="1700" b="1" dirty="0" smtClean="0">
                <a:solidFill>
                  <a:schemeClr val="bg1"/>
                </a:solidFill>
                <a:latin typeface="Arial" panose="020B0604020202020204" pitchFamily="34" charset="0"/>
                <a:cs typeface="Arial" panose="020B0604020202020204" pitchFamily="34" charset="0"/>
              </a:rPr>
              <a:t>Sold</a:t>
            </a:r>
          </a:p>
          <a:p>
            <a:pPr marL="342900" indent="-342900" eaLnBrk="0" hangingPunct="0">
              <a:spcAft>
                <a:spcPts val="600"/>
              </a:spcAft>
              <a:buSzPct val="130000"/>
              <a:buFont typeface="Wingdings" panose="05000000000000000000" pitchFamily="2" charset="2"/>
              <a:buChar char="§"/>
            </a:pPr>
            <a:r>
              <a:rPr lang="en-US" sz="1700" b="1" dirty="0" smtClean="0">
                <a:solidFill>
                  <a:schemeClr val="bg1"/>
                </a:solidFill>
                <a:latin typeface="Arial" panose="020B0604020202020204" pitchFamily="34" charset="0"/>
                <a:cs typeface="Arial" panose="020B0604020202020204" pitchFamily="34" charset="0"/>
              </a:rPr>
              <a:t>Over 6,000 Gas Compressors Sold</a:t>
            </a:r>
            <a:endParaRPr lang="en-US" sz="1700" b="1" dirty="0">
              <a:solidFill>
                <a:schemeClr val="bg1"/>
              </a:solidFill>
              <a:latin typeface="Arial" panose="020B0604020202020204" pitchFamily="34" charset="0"/>
              <a:cs typeface="Arial" panose="020B0604020202020204" pitchFamily="34" charset="0"/>
            </a:endParaRP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Installations in over 100 Countries</a:t>
            </a: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Direct End-to-End Sales &amp; Service</a:t>
            </a: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More than 2 Billion Fleet Operating Hours</a:t>
            </a: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Global Workforce ~ </a:t>
            </a:r>
            <a:r>
              <a:rPr lang="en-US" sz="1700" b="1" dirty="0" smtClean="0">
                <a:solidFill>
                  <a:schemeClr val="bg1"/>
                </a:solidFill>
              </a:rPr>
              <a:t>8,0</a:t>
            </a:r>
            <a:r>
              <a:rPr lang="en-US" sz="1700" b="1" dirty="0" smtClean="0">
                <a:solidFill>
                  <a:schemeClr val="bg1"/>
                </a:solidFill>
                <a:latin typeface="Arial" panose="020B0604020202020204" pitchFamily="34" charset="0"/>
                <a:cs typeface="Arial" panose="020B0604020202020204" pitchFamily="34" charset="0"/>
              </a:rPr>
              <a:t>00 </a:t>
            </a:r>
            <a:r>
              <a:rPr lang="en-US" sz="1700" b="1" dirty="0">
                <a:solidFill>
                  <a:schemeClr val="bg1"/>
                </a:solidFill>
                <a:latin typeface="Arial" panose="020B0604020202020204" pitchFamily="34" charset="0"/>
                <a:cs typeface="Arial" panose="020B0604020202020204" pitchFamily="34" charset="0"/>
              </a:rPr>
              <a:t>Employees</a:t>
            </a:r>
          </a:p>
          <a:p>
            <a:pPr marL="342900" indent="-342900" eaLnBrk="0" hangingPunct="0">
              <a:spcAft>
                <a:spcPts val="600"/>
              </a:spcAft>
              <a:buSzPct val="130000"/>
              <a:buFont typeface="Wingdings" panose="05000000000000000000" pitchFamily="2" charset="2"/>
              <a:buChar char="§"/>
            </a:pPr>
            <a:r>
              <a:rPr lang="en-US" sz="1700" b="1" dirty="0">
                <a:solidFill>
                  <a:schemeClr val="bg1"/>
                </a:solidFill>
                <a:latin typeface="Arial" panose="020B0604020202020204" pitchFamily="34" charset="0"/>
                <a:cs typeface="Arial" panose="020B0604020202020204" pitchFamily="34" charset="0"/>
              </a:rPr>
              <a:t>48 Sales </a:t>
            </a:r>
            <a:r>
              <a:rPr lang="en-US" sz="1700" b="1" dirty="0" smtClean="0">
                <a:solidFill>
                  <a:schemeClr val="bg1"/>
                </a:solidFill>
                <a:latin typeface="Arial" panose="020B0604020202020204" pitchFamily="34" charset="0"/>
                <a:cs typeface="Arial" panose="020B0604020202020204" pitchFamily="34" charset="0"/>
              </a:rPr>
              <a:t>&amp; </a:t>
            </a:r>
            <a:r>
              <a:rPr lang="en-US" sz="1700" b="1" dirty="0">
                <a:solidFill>
                  <a:schemeClr val="bg1"/>
                </a:solidFill>
                <a:latin typeface="Arial" panose="020B0604020202020204" pitchFamily="34" charset="0"/>
                <a:cs typeface="Arial" panose="020B0604020202020204" pitchFamily="34" charset="0"/>
              </a:rPr>
              <a:t>Service Locations</a:t>
            </a:r>
          </a:p>
          <a:p>
            <a:pPr marL="342900" indent="-342900" eaLnBrk="0" hangingPunct="0">
              <a:spcAft>
                <a:spcPts val="600"/>
              </a:spcAft>
              <a:buSzPct val="130000"/>
              <a:buFont typeface="Wingdings" panose="05000000000000000000" pitchFamily="2" charset="2"/>
              <a:buChar char="§"/>
            </a:pPr>
            <a:r>
              <a:rPr lang="en-US" sz="1700" b="1" dirty="0" smtClean="0">
                <a:solidFill>
                  <a:schemeClr val="bg1"/>
                </a:solidFill>
                <a:latin typeface="Arial" panose="020B0604020202020204" pitchFamily="34" charset="0"/>
                <a:cs typeface="Arial" panose="020B0604020202020204" pitchFamily="34" charset="0"/>
              </a:rPr>
              <a:t>70% of Products are Exported</a:t>
            </a:r>
          </a:p>
          <a:p>
            <a:pPr marL="342900" indent="-342900" eaLnBrk="0" hangingPunct="0">
              <a:spcAft>
                <a:spcPts val="600"/>
              </a:spcAft>
              <a:buSzPct val="130000"/>
              <a:buFont typeface="Wingdings" panose="05000000000000000000" pitchFamily="2" charset="2"/>
              <a:buChar char="§"/>
            </a:pPr>
            <a:r>
              <a:rPr lang="en-US" sz="1700" b="1" dirty="0" smtClean="0">
                <a:solidFill>
                  <a:schemeClr val="bg1"/>
                </a:solidFill>
                <a:latin typeface="Arial" panose="020B0604020202020204" pitchFamily="34" charset="0"/>
                <a:cs typeface="Arial" panose="020B0604020202020204" pitchFamily="34" charset="0"/>
              </a:rPr>
              <a:t>Based </a:t>
            </a:r>
            <a:r>
              <a:rPr lang="en-US" sz="1700" b="1" dirty="0">
                <a:solidFill>
                  <a:schemeClr val="bg1"/>
                </a:solidFill>
                <a:latin typeface="Arial" panose="020B0604020202020204" pitchFamily="34" charset="0"/>
                <a:cs typeface="Arial" panose="020B0604020202020204" pitchFamily="34" charset="0"/>
              </a:rPr>
              <a:t>in San Diego, California, U.S.A</a:t>
            </a:r>
            <a:r>
              <a:rPr lang="en-US" sz="1700" b="1" dirty="0" smtClean="0">
                <a:solidFill>
                  <a:schemeClr val="bg1"/>
                </a:solidFill>
                <a:latin typeface="Arial" panose="020B0604020202020204" pitchFamily="34" charset="0"/>
                <a:cs typeface="Arial" panose="020B0604020202020204" pitchFamily="34" charset="0"/>
              </a:rPr>
              <a:t>.</a:t>
            </a:r>
          </a:p>
          <a:p>
            <a:pPr marL="342900" indent="-342900" eaLnBrk="0" hangingPunct="0">
              <a:spcAft>
                <a:spcPts val="600"/>
              </a:spcAft>
              <a:buSzPct val="130000"/>
              <a:buFont typeface="Wingdings" panose="05000000000000000000" pitchFamily="2" charset="2"/>
              <a:buChar char="§"/>
            </a:pPr>
            <a:r>
              <a:rPr lang="en-US" sz="1700" b="1" dirty="0" smtClean="0">
                <a:solidFill>
                  <a:schemeClr val="bg1"/>
                </a:solidFill>
                <a:latin typeface="Arial" panose="020B0604020202020204" pitchFamily="34" charset="0"/>
                <a:cs typeface="Arial" panose="020B0604020202020204" pitchFamily="34" charset="0"/>
              </a:rPr>
              <a:t>Subsidiary </a:t>
            </a:r>
            <a:r>
              <a:rPr lang="en-US" sz="1700" b="1" dirty="0">
                <a:solidFill>
                  <a:schemeClr val="bg1"/>
                </a:solidFill>
                <a:latin typeface="Arial" panose="020B0604020202020204" pitchFamily="34" charset="0"/>
                <a:cs typeface="Arial" panose="020B0604020202020204" pitchFamily="34" charset="0"/>
              </a:rPr>
              <a:t>of Caterpillar Inc. S</a:t>
            </a:r>
            <a:r>
              <a:rPr lang="en-US" sz="1700" b="1" dirty="0" smtClean="0">
                <a:solidFill>
                  <a:schemeClr val="bg1"/>
                </a:solidFill>
                <a:latin typeface="Arial" panose="020B0604020202020204" pitchFamily="34" charset="0"/>
                <a:cs typeface="Arial" panose="020B0604020202020204" pitchFamily="34" charset="0"/>
              </a:rPr>
              <a:t>ince 1981</a:t>
            </a:r>
            <a:endParaRPr lang="en-US" sz="1700" b="1" dirty="0">
              <a:solidFill>
                <a:schemeClr val="bg1"/>
              </a:solidFill>
              <a:latin typeface="Arial" panose="020B0604020202020204" pitchFamily="34" charset="0"/>
              <a:cs typeface="Arial" panose="020B0604020202020204" pitchFamily="34" charset="0"/>
            </a:endParaRPr>
          </a:p>
          <a:p>
            <a:pPr eaLnBrk="0" hangingPunct="0">
              <a:spcBef>
                <a:spcPct val="20000"/>
              </a:spcBef>
              <a:spcAft>
                <a:spcPct val="40000"/>
              </a:spcAft>
              <a:buSzPct val="130000"/>
            </a:pPr>
            <a:endParaRPr lang="en-US" b="1" dirty="0">
              <a:solidFill>
                <a:schemeClr val="bg1"/>
              </a:solidFill>
              <a:latin typeface="Arial" panose="020B0604020202020204" pitchFamily="34" charset="0"/>
              <a:cs typeface="Arial" panose="020B0604020202020204" pitchFamily="34" charset="0"/>
            </a:endParaRPr>
          </a:p>
        </p:txBody>
      </p:sp>
      <p:sp>
        <p:nvSpPr>
          <p:cNvPr id="9" name="Footer Placeholder 2"/>
          <p:cNvSpPr txBox="1">
            <a:spLocks/>
          </p:cNvSpPr>
          <p:nvPr/>
        </p:nvSpPr>
        <p:spPr>
          <a:xfrm>
            <a:off x="3124200" y="6356351"/>
            <a:ext cx="2895600" cy="365125"/>
          </a:xfrm>
          <a:prstGeom prst="rect">
            <a:avLst/>
          </a:prstGeom>
          <a:noFill/>
        </p:spPr>
        <p:txBody>
          <a:bodyPr vert="horz" lIns="91440" tIns="45720" rIns="91440" bIns="45720" rtlCol="0" anchor="ctr"/>
          <a:lstStyle>
            <a:defPPr>
              <a:defRPr lang="en-US"/>
            </a:defPPr>
            <a:lvl1pPr algn="ctr" rtl="0" eaLnBrk="0" fontAlgn="base" hangingPunct="0">
              <a:spcBef>
                <a:spcPct val="20000"/>
              </a:spcBef>
              <a:spcAft>
                <a:spcPct val="0"/>
              </a:spcAft>
              <a:buClr>
                <a:srgbClr val="FFCC00"/>
              </a:buClr>
              <a:buSzPct val="130000"/>
              <a:buFont typeface="Wingdings" panose="05000000000000000000" pitchFamily="2" charset="2"/>
              <a:buChar char="§"/>
              <a:defRPr sz="2400" b="1" kern="1200">
                <a:solidFill>
                  <a:schemeClr val="tx1"/>
                </a:solidFill>
                <a:latin typeface="Arial Narrow" panose="020B060602020203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sz="2400" b="1" kern="1200">
                <a:solidFill>
                  <a:schemeClr val="tx1"/>
                </a:solidFill>
                <a:latin typeface="Arial Narrow" panose="020B0606020202030204" pitchFamily="34" charset="0"/>
                <a:ea typeface="+mn-ea"/>
                <a:cs typeface="Arial" panose="020B0604020202020204" pitchFamily="34" charset="0"/>
              </a:defRPr>
            </a:lvl9pPr>
          </a:lstStyle>
          <a:p>
            <a:pPr>
              <a:spcBef>
                <a:spcPct val="0"/>
              </a:spcBef>
              <a:buClrTx/>
              <a:buSzTx/>
              <a:buFontTx/>
              <a:buNone/>
            </a:pPr>
            <a:r>
              <a:rPr lang="en-US" altLang="en-US" sz="1000" b="0" smtClean="0">
                <a:solidFill>
                  <a:schemeClr val="tx2"/>
                </a:solidFill>
                <a:latin typeface="Arial" panose="020B0604020202020204" pitchFamily="34" charset="0"/>
              </a:rPr>
              <a:t>Caterpillar: Non-Confidential</a:t>
            </a:r>
            <a:endParaRPr lang="en-US" altLang="en-US" sz="1000" b="0" dirty="0" smtClean="0">
              <a:solidFill>
                <a:schemeClr val="tx2"/>
              </a:solidFill>
              <a:latin typeface="Arial" panose="020B0604020202020204" pitchFamily="34" charset="0"/>
            </a:endParaRPr>
          </a:p>
        </p:txBody>
      </p:sp>
    </p:spTree>
    <p:extLst>
      <p:ext uri="{BB962C8B-B14F-4D97-AF65-F5344CB8AC3E}">
        <p14:creationId xmlns:p14="http://schemas.microsoft.com/office/powerpoint/2010/main" val="30350360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itle 4"/>
          <p:cNvSpPr>
            <a:spLocks noGrp="1"/>
          </p:cNvSpPr>
          <p:nvPr>
            <p:ph type="title"/>
          </p:nvPr>
        </p:nvSpPr>
        <p:spPr/>
        <p:txBody>
          <a:bodyPr/>
          <a:lstStyle/>
          <a:p>
            <a:pPr defTabSz="887413" eaLnBrk="1" hangingPunct="1"/>
            <a:r>
              <a:rPr lang="en-US" altLang="en-US" smtClean="0"/>
              <a:t>ELECTRIC MOTOR DRIVES </a:t>
            </a:r>
          </a:p>
        </p:txBody>
      </p:sp>
      <p:sp>
        <p:nvSpPr>
          <p:cNvPr id="48132" name="Text Placeholder 5"/>
          <p:cNvSpPr>
            <a:spLocks noGrp="1"/>
          </p:cNvSpPr>
          <p:nvPr>
            <p:ph idx="1"/>
          </p:nvPr>
        </p:nvSpPr>
        <p:spPr>
          <a:xfrm>
            <a:off x="152401" y="903000"/>
            <a:ext cx="4495800" cy="3230563"/>
          </a:xfrm>
        </p:spPr>
        <p:txBody>
          <a:bodyPr anchor="b">
            <a:normAutofit fontScale="92500"/>
          </a:bodyPr>
          <a:lstStyle/>
          <a:p>
            <a:pPr marL="0" indent="0" eaLnBrk="1" hangingPunct="1">
              <a:buSzPct val="150000"/>
            </a:pPr>
            <a:r>
              <a:rPr lang="en-US" altLang="en-US" dirty="0" smtClean="0"/>
              <a:t>  1st Package Introduced in 1982</a:t>
            </a:r>
          </a:p>
          <a:p>
            <a:pPr marL="0" indent="0" eaLnBrk="1" hangingPunct="1">
              <a:buSzPct val="150000"/>
            </a:pPr>
            <a:r>
              <a:rPr lang="en-US" altLang="en-US" dirty="0" smtClean="0"/>
              <a:t>  More than 150 Packages Sold</a:t>
            </a:r>
          </a:p>
          <a:p>
            <a:pPr marL="0" indent="0" eaLnBrk="1" hangingPunct="1">
              <a:buSzPct val="150000"/>
            </a:pPr>
            <a:r>
              <a:rPr lang="en-US" altLang="en-US"/>
              <a:t> </a:t>
            </a:r>
            <a:r>
              <a:rPr lang="en-US" altLang="en-US" smtClean="0"/>
              <a:t> Multiple </a:t>
            </a:r>
            <a:r>
              <a:rPr lang="en-US" altLang="en-US" dirty="0" smtClean="0"/>
              <a:t>Electric Motor Drive   </a:t>
            </a:r>
            <a:br>
              <a:rPr lang="en-US" altLang="en-US" dirty="0" smtClean="0"/>
            </a:br>
            <a:r>
              <a:rPr lang="en-US" altLang="en-US" dirty="0" smtClean="0"/>
              <a:t>    Variable Frequency Drive </a:t>
            </a:r>
            <a:br>
              <a:rPr lang="en-US" altLang="en-US" dirty="0" smtClean="0"/>
            </a:br>
            <a:r>
              <a:rPr lang="en-US" altLang="en-US" dirty="0" smtClean="0"/>
              <a:t>    (VFD) Suppliers</a:t>
            </a:r>
          </a:p>
          <a:p>
            <a:pPr marL="0" indent="0" eaLnBrk="1" hangingPunct="1">
              <a:buSzPct val="150000"/>
            </a:pPr>
            <a:r>
              <a:rPr lang="en-US" altLang="en-US" dirty="0" smtClean="0"/>
              <a:t>  Worldwide Experience</a:t>
            </a:r>
          </a:p>
          <a:p>
            <a:pPr marL="0" indent="0" eaLnBrk="1" hangingPunct="1">
              <a:buSzPct val="150000"/>
            </a:pPr>
            <a:r>
              <a:rPr lang="en-US" altLang="en-US" dirty="0" smtClean="0"/>
              <a:t>  Operating in </a:t>
            </a:r>
            <a:br>
              <a:rPr lang="en-US" altLang="en-US" dirty="0" smtClean="0"/>
            </a:br>
            <a:r>
              <a:rPr lang="en-US" altLang="en-US" dirty="0" smtClean="0"/>
              <a:t>    Diverse Environments</a:t>
            </a:r>
          </a:p>
        </p:txBody>
      </p:sp>
      <p:pic>
        <p:nvPicPr>
          <p:cNvPr id="48134" name="Picture 4" descr="S:\EMD Emerging Strategy Team\EMD Site photos\Baihe 77821 VFD drive\083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24184"/>
            <a:ext cx="40386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pic>
      <p:sp>
        <p:nvSpPr>
          <p:cNvPr id="7"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20098551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life_cycle_support.jpg"/>
          <p:cNvPicPr>
            <a:picLocks noChangeAspect="1"/>
          </p:cNvPicPr>
          <p:nvPr/>
        </p:nvPicPr>
        <p:blipFill>
          <a:blip r:embed="rId3" cstate="print"/>
          <a:stretch>
            <a:fillRect/>
          </a:stretch>
        </p:blipFill>
        <p:spPr>
          <a:xfrm>
            <a:off x="407823" y="1107643"/>
            <a:ext cx="8328355" cy="4912157"/>
          </a:xfrm>
          <a:prstGeom prst="rect">
            <a:avLst/>
          </a:prstGeom>
        </p:spPr>
      </p:pic>
      <p:sp>
        <p:nvSpPr>
          <p:cNvPr id="2" name="Title 1"/>
          <p:cNvSpPr>
            <a:spLocks noGrp="1"/>
          </p:cNvSpPr>
          <p:nvPr>
            <p:ph type="title"/>
          </p:nvPr>
        </p:nvSpPr>
        <p:spPr/>
        <p:txBody>
          <a:bodyPr/>
          <a:lstStyle/>
          <a:p>
            <a:r>
              <a:rPr lang="en-US" dirty="0" smtClean="0"/>
              <a:t>Total life cycle support</a:t>
            </a:r>
            <a:endParaRPr lang="en-US" dirty="0"/>
          </a:p>
        </p:txBody>
      </p:sp>
      <p:sp>
        <p:nvSpPr>
          <p:cNvPr id="8" name="Footer Placeholder 2"/>
          <p:cNvSpPr>
            <a:spLocks noGrp="1"/>
          </p:cNvSpPr>
          <p:nvPr>
            <p:ph type="ftr" sz="quarter" idx="4294967295"/>
          </p:nvPr>
        </p:nvSpPr>
        <p:spPr>
          <a:xfrm>
            <a:off x="3124200" y="6356351"/>
            <a:ext cx="2895600" cy="365125"/>
          </a:xfrm>
        </p:spPr>
        <p:txBody>
          <a:bodyPr/>
          <a:lstStyle/>
          <a:p>
            <a:pPr>
              <a:defRPr/>
            </a:pPr>
            <a:r>
              <a:rPr lang="en-US" sz="1000" dirty="0" smtClean="0">
                <a:solidFill>
                  <a:schemeClr val="tx1"/>
                </a:solidFill>
              </a:rPr>
              <a:t>Caterpillar: Non-Confidential</a:t>
            </a:r>
            <a:endParaRPr lang="en-US" sz="1000" dirty="0">
              <a:solidFill>
                <a:schemeClr val="tx1"/>
              </a:solidFill>
            </a:endParaRPr>
          </a:p>
        </p:txBody>
      </p:sp>
    </p:spTree>
    <p:extLst>
      <p:ext uri="{BB962C8B-B14F-4D97-AF65-F5344CB8AC3E}">
        <p14:creationId xmlns:p14="http://schemas.microsoft.com/office/powerpoint/2010/main" val="137719654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p:cNvSpPr>
          <p:nvPr>
            <p:ph type="title"/>
          </p:nvPr>
        </p:nvSpPr>
        <p:spPr/>
        <p:txBody>
          <a:bodyPr/>
          <a:lstStyle/>
          <a:p>
            <a:r>
              <a:rPr lang="en-US" altLang="en-US" smtClean="0"/>
              <a:t>TYPICAL GAS TURBINE COMPONENTS</a:t>
            </a:r>
          </a:p>
        </p:txBody>
      </p:sp>
      <p:pic>
        <p:nvPicPr>
          <p:cNvPr id="29699" name="Picture 31" descr="K:\Projects In Work\VP Pres (see Web Folder)\Presentation templates - Jacqueline\images\A graphics\130_c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066800"/>
            <a:ext cx="6248400" cy="499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1" name="Group 37"/>
          <p:cNvGrpSpPr>
            <a:grpSpLocks/>
          </p:cNvGrpSpPr>
          <p:nvPr/>
        </p:nvGrpSpPr>
        <p:grpSpPr bwMode="auto">
          <a:xfrm>
            <a:off x="7067550" y="2251075"/>
            <a:ext cx="1446213" cy="1063625"/>
            <a:chOff x="4452" y="1418"/>
            <a:chExt cx="911" cy="670"/>
          </a:xfrm>
        </p:grpSpPr>
        <p:sp>
          <p:nvSpPr>
            <p:cNvPr id="29723" name="Text Box 5"/>
            <p:cNvSpPr txBox="1">
              <a:spLocks noChangeArrowheads="1"/>
            </p:cNvSpPr>
            <p:nvPr/>
          </p:nvSpPr>
          <p:spPr bwMode="auto">
            <a:xfrm>
              <a:off x="4452" y="1418"/>
              <a:ext cx="911"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EXHAUST</a:t>
              </a:r>
              <a:br>
                <a:rPr lang="en-US" altLang="en-US" sz="1600">
                  <a:latin typeface="Arial" panose="020B0604020202020204" pitchFamily="34" charset="0"/>
                </a:rPr>
              </a:br>
              <a:r>
                <a:rPr lang="en-US" altLang="en-US" sz="1600">
                  <a:latin typeface="Arial" panose="020B0604020202020204" pitchFamily="34" charset="0"/>
                </a:rPr>
                <a:t>COLLECTOR</a:t>
              </a:r>
            </a:p>
          </p:txBody>
        </p:sp>
        <p:sp>
          <p:nvSpPr>
            <p:cNvPr id="29724" name="Freeform 6"/>
            <p:cNvSpPr>
              <a:spLocks/>
            </p:cNvSpPr>
            <p:nvPr/>
          </p:nvSpPr>
          <p:spPr bwMode="auto">
            <a:xfrm>
              <a:off x="4542" y="1773"/>
              <a:ext cx="321" cy="315"/>
            </a:xfrm>
            <a:custGeom>
              <a:avLst/>
              <a:gdLst>
                <a:gd name="T0" fmla="*/ 0 w 488"/>
                <a:gd name="T1" fmla="*/ 4693 h 128"/>
                <a:gd name="T2" fmla="*/ 91 w 488"/>
                <a:gd name="T3" fmla="*/ 4693 h 128"/>
                <a:gd name="T4" fmla="*/ 91 w 488"/>
                <a:gd name="T5" fmla="*/ 0 h 128"/>
                <a:gd name="T6" fmla="*/ 0 60000 65536"/>
                <a:gd name="T7" fmla="*/ 0 60000 65536"/>
                <a:gd name="T8" fmla="*/ 0 60000 65536"/>
                <a:gd name="T9" fmla="*/ 0 w 488"/>
                <a:gd name="T10" fmla="*/ 0 h 128"/>
                <a:gd name="T11" fmla="*/ 488 w 488"/>
                <a:gd name="T12" fmla="*/ 128 h 128"/>
              </a:gdLst>
              <a:ahLst/>
              <a:cxnLst>
                <a:cxn ang="T6">
                  <a:pos x="T0" y="T1"/>
                </a:cxn>
                <a:cxn ang="T7">
                  <a:pos x="T2" y="T3"/>
                </a:cxn>
                <a:cxn ang="T8">
                  <a:pos x="T4" y="T5"/>
                </a:cxn>
              </a:cxnLst>
              <a:rect l="T9" t="T10" r="T11" b="T12"/>
              <a:pathLst>
                <a:path w="488" h="128">
                  <a:moveTo>
                    <a:pt x="0" y="128"/>
                  </a:moveTo>
                  <a:lnTo>
                    <a:pt x="488" y="128"/>
                  </a:lnTo>
                  <a:lnTo>
                    <a:pt x="488" y="0"/>
                  </a:lnTo>
                </a:path>
              </a:pathLst>
            </a:custGeom>
            <a:noFill/>
            <a:ln w="28575">
              <a:solidFill>
                <a:srgbClr val="FF9900"/>
              </a:solidFill>
              <a:round/>
              <a:headEnd type="none" w="sm" len="sm"/>
              <a:tailEnd type="none" w="sm" len="sm"/>
            </a:ln>
            <a:effectLst>
              <a:outerShdw dist="35921" dir="18900000"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29702" name="Group 36"/>
          <p:cNvGrpSpPr>
            <a:grpSpLocks/>
          </p:cNvGrpSpPr>
          <p:nvPr/>
        </p:nvGrpSpPr>
        <p:grpSpPr bwMode="auto">
          <a:xfrm>
            <a:off x="5351463" y="3517900"/>
            <a:ext cx="3263900" cy="1270000"/>
            <a:chOff x="3371" y="2216"/>
            <a:chExt cx="2056" cy="800"/>
          </a:xfrm>
        </p:grpSpPr>
        <p:sp>
          <p:nvSpPr>
            <p:cNvPr id="29721" name="Text Box 7"/>
            <p:cNvSpPr txBox="1">
              <a:spLocks noChangeArrowheads="1"/>
            </p:cNvSpPr>
            <p:nvPr/>
          </p:nvSpPr>
          <p:spPr bwMode="auto">
            <a:xfrm>
              <a:off x="3913" y="2650"/>
              <a:ext cx="1514"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GAS GENERATOR</a:t>
              </a:r>
              <a:br>
                <a:rPr lang="en-US" altLang="en-US" sz="1600">
                  <a:latin typeface="Arial" panose="020B0604020202020204" pitchFamily="34" charset="0"/>
                </a:rPr>
              </a:br>
              <a:r>
                <a:rPr lang="en-US" altLang="en-US" sz="1600">
                  <a:latin typeface="Arial" panose="020B0604020202020204" pitchFamily="34" charset="0"/>
                </a:rPr>
                <a:t>AND POWER TURBINE</a:t>
              </a:r>
            </a:p>
          </p:txBody>
        </p:sp>
        <p:sp>
          <p:nvSpPr>
            <p:cNvPr id="29722" name="Freeform 8"/>
            <p:cNvSpPr>
              <a:spLocks/>
            </p:cNvSpPr>
            <p:nvPr/>
          </p:nvSpPr>
          <p:spPr bwMode="auto">
            <a:xfrm>
              <a:off x="3371" y="2216"/>
              <a:ext cx="536" cy="613"/>
            </a:xfrm>
            <a:custGeom>
              <a:avLst/>
              <a:gdLst>
                <a:gd name="T0" fmla="*/ 0 w 810"/>
                <a:gd name="T1" fmla="*/ 0 h 514"/>
                <a:gd name="T2" fmla="*/ 0 w 810"/>
                <a:gd name="T3" fmla="*/ 1036 h 514"/>
                <a:gd name="T4" fmla="*/ 156 w 810"/>
                <a:gd name="T5" fmla="*/ 1040 h 514"/>
                <a:gd name="T6" fmla="*/ 0 60000 65536"/>
                <a:gd name="T7" fmla="*/ 0 60000 65536"/>
                <a:gd name="T8" fmla="*/ 0 60000 65536"/>
                <a:gd name="T9" fmla="*/ 0 w 810"/>
                <a:gd name="T10" fmla="*/ 0 h 514"/>
                <a:gd name="T11" fmla="*/ 810 w 810"/>
                <a:gd name="T12" fmla="*/ 514 h 514"/>
              </a:gdLst>
              <a:ahLst/>
              <a:cxnLst>
                <a:cxn ang="T6">
                  <a:pos x="T0" y="T1"/>
                </a:cxn>
                <a:cxn ang="T7">
                  <a:pos x="T2" y="T3"/>
                </a:cxn>
                <a:cxn ang="T8">
                  <a:pos x="T4" y="T5"/>
                </a:cxn>
              </a:cxnLst>
              <a:rect l="T9" t="T10" r="T11" b="T12"/>
              <a:pathLst>
                <a:path w="810" h="514">
                  <a:moveTo>
                    <a:pt x="0" y="0"/>
                  </a:moveTo>
                  <a:lnTo>
                    <a:pt x="0" y="512"/>
                  </a:lnTo>
                  <a:lnTo>
                    <a:pt x="810" y="514"/>
                  </a:lnTo>
                </a:path>
              </a:pathLst>
            </a:custGeom>
            <a:noFill/>
            <a:ln w="28575">
              <a:solidFill>
                <a:srgbClr val="FF9900"/>
              </a:solidFill>
              <a:round/>
              <a:headEnd type="none" w="sm" len="sm"/>
              <a:tailEnd type="none" w="sm" len="sm"/>
            </a:ln>
            <a:effectLst>
              <a:outerShdw dist="17961" dir="2700000"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29703" name="Group 35"/>
          <p:cNvGrpSpPr>
            <a:grpSpLocks/>
          </p:cNvGrpSpPr>
          <p:nvPr/>
        </p:nvGrpSpPr>
        <p:grpSpPr bwMode="auto">
          <a:xfrm>
            <a:off x="4843463" y="4000500"/>
            <a:ext cx="1785937" cy="1243013"/>
            <a:chOff x="3051" y="2520"/>
            <a:chExt cx="1125" cy="783"/>
          </a:xfrm>
        </p:grpSpPr>
        <p:sp>
          <p:nvSpPr>
            <p:cNvPr id="29719" name="Text Box 9"/>
            <p:cNvSpPr txBox="1">
              <a:spLocks noChangeArrowheads="1"/>
            </p:cNvSpPr>
            <p:nvPr/>
          </p:nvSpPr>
          <p:spPr bwMode="auto">
            <a:xfrm>
              <a:off x="3222" y="3091"/>
              <a:ext cx="95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COMBUSTOR</a:t>
              </a:r>
            </a:p>
          </p:txBody>
        </p:sp>
        <p:sp>
          <p:nvSpPr>
            <p:cNvPr id="29720" name="Freeform 10"/>
            <p:cNvSpPr>
              <a:spLocks/>
            </p:cNvSpPr>
            <p:nvPr/>
          </p:nvSpPr>
          <p:spPr bwMode="auto">
            <a:xfrm>
              <a:off x="3051" y="2520"/>
              <a:ext cx="176" cy="657"/>
            </a:xfrm>
            <a:custGeom>
              <a:avLst/>
              <a:gdLst>
                <a:gd name="T0" fmla="*/ 0 w 114"/>
                <a:gd name="T1" fmla="*/ 0 h 584"/>
                <a:gd name="T2" fmla="*/ 0 w 114"/>
                <a:gd name="T3" fmla="*/ 935 h 584"/>
                <a:gd name="T4" fmla="*/ 648 w 114"/>
                <a:gd name="T5" fmla="*/ 935 h 584"/>
                <a:gd name="T6" fmla="*/ 0 60000 65536"/>
                <a:gd name="T7" fmla="*/ 0 60000 65536"/>
                <a:gd name="T8" fmla="*/ 0 60000 65536"/>
                <a:gd name="T9" fmla="*/ 0 w 114"/>
                <a:gd name="T10" fmla="*/ 0 h 584"/>
                <a:gd name="T11" fmla="*/ 114 w 114"/>
                <a:gd name="T12" fmla="*/ 584 h 584"/>
              </a:gdLst>
              <a:ahLst/>
              <a:cxnLst>
                <a:cxn ang="T6">
                  <a:pos x="T0" y="T1"/>
                </a:cxn>
                <a:cxn ang="T7">
                  <a:pos x="T2" y="T3"/>
                </a:cxn>
                <a:cxn ang="T8">
                  <a:pos x="T4" y="T5"/>
                </a:cxn>
              </a:cxnLst>
              <a:rect l="T9" t="T10" r="T11" b="T12"/>
              <a:pathLst>
                <a:path w="114" h="584">
                  <a:moveTo>
                    <a:pt x="0" y="0"/>
                  </a:moveTo>
                  <a:lnTo>
                    <a:pt x="0" y="584"/>
                  </a:lnTo>
                  <a:lnTo>
                    <a:pt x="114" y="584"/>
                  </a:lnTo>
                </a:path>
              </a:pathLst>
            </a:custGeom>
            <a:noFill/>
            <a:ln w="28575">
              <a:solidFill>
                <a:srgbClr val="FF9900"/>
              </a:solidFill>
              <a:round/>
              <a:headEnd type="none" w="sm" len="sm"/>
              <a:tailEnd type="none" w="sm" len="sm"/>
            </a:ln>
            <a:effectLst>
              <a:outerShdw dist="45791" dir="3378596"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29704" name="Group 34"/>
          <p:cNvGrpSpPr>
            <a:grpSpLocks/>
          </p:cNvGrpSpPr>
          <p:nvPr/>
        </p:nvGrpSpPr>
        <p:grpSpPr bwMode="auto">
          <a:xfrm>
            <a:off x="3048000" y="5334000"/>
            <a:ext cx="1438275" cy="609600"/>
            <a:chOff x="1920" y="3360"/>
            <a:chExt cx="906" cy="384"/>
          </a:xfrm>
        </p:grpSpPr>
        <p:sp>
          <p:nvSpPr>
            <p:cNvPr id="29717" name="Text Box 12"/>
            <p:cNvSpPr txBox="1">
              <a:spLocks noChangeArrowheads="1"/>
            </p:cNvSpPr>
            <p:nvPr/>
          </p:nvSpPr>
          <p:spPr bwMode="auto">
            <a:xfrm>
              <a:off x="2085" y="3532"/>
              <a:ext cx="74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AIR INLET</a:t>
              </a:r>
            </a:p>
          </p:txBody>
        </p:sp>
        <p:sp>
          <p:nvSpPr>
            <p:cNvPr id="29718" name="Freeform 13"/>
            <p:cNvSpPr>
              <a:spLocks/>
            </p:cNvSpPr>
            <p:nvPr/>
          </p:nvSpPr>
          <p:spPr bwMode="auto">
            <a:xfrm>
              <a:off x="1920" y="3360"/>
              <a:ext cx="187" cy="288"/>
            </a:xfrm>
            <a:custGeom>
              <a:avLst/>
              <a:gdLst>
                <a:gd name="T0" fmla="*/ 0 w 56"/>
                <a:gd name="T1" fmla="*/ 0 h 664"/>
                <a:gd name="T2" fmla="*/ 0 w 56"/>
                <a:gd name="T3" fmla="*/ 23 h 664"/>
                <a:gd name="T4" fmla="*/ 6959 w 56"/>
                <a:gd name="T5" fmla="*/ 23 h 664"/>
                <a:gd name="T6" fmla="*/ 0 60000 65536"/>
                <a:gd name="T7" fmla="*/ 0 60000 65536"/>
                <a:gd name="T8" fmla="*/ 0 60000 65536"/>
                <a:gd name="T9" fmla="*/ 0 w 56"/>
                <a:gd name="T10" fmla="*/ 0 h 664"/>
                <a:gd name="T11" fmla="*/ 56 w 56"/>
                <a:gd name="T12" fmla="*/ 664 h 664"/>
              </a:gdLst>
              <a:ahLst/>
              <a:cxnLst>
                <a:cxn ang="T6">
                  <a:pos x="T0" y="T1"/>
                </a:cxn>
                <a:cxn ang="T7">
                  <a:pos x="T2" y="T3"/>
                </a:cxn>
                <a:cxn ang="T8">
                  <a:pos x="T4" y="T5"/>
                </a:cxn>
              </a:cxnLst>
              <a:rect l="T9" t="T10" r="T11" b="T12"/>
              <a:pathLst>
                <a:path w="56" h="664">
                  <a:moveTo>
                    <a:pt x="0" y="0"/>
                  </a:moveTo>
                  <a:lnTo>
                    <a:pt x="0" y="663"/>
                  </a:lnTo>
                  <a:lnTo>
                    <a:pt x="56" y="664"/>
                  </a:lnTo>
                </a:path>
              </a:pathLst>
            </a:custGeom>
            <a:noFill/>
            <a:ln w="28575">
              <a:solidFill>
                <a:srgbClr val="FF9900"/>
              </a:solidFill>
              <a:round/>
              <a:headEnd type="none" w="sm" len="sm"/>
              <a:tailEnd type="none" w="sm" len="sm"/>
            </a:ln>
            <a:effectLst>
              <a:outerShdw dist="56796" dir="3806097"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29705" name="Group 32"/>
          <p:cNvGrpSpPr>
            <a:grpSpLocks/>
          </p:cNvGrpSpPr>
          <p:nvPr/>
        </p:nvGrpSpPr>
        <p:grpSpPr bwMode="auto">
          <a:xfrm>
            <a:off x="790575" y="3660775"/>
            <a:ext cx="1466850" cy="1025525"/>
            <a:chOff x="498" y="2306"/>
            <a:chExt cx="924" cy="646"/>
          </a:xfrm>
        </p:grpSpPr>
        <p:sp>
          <p:nvSpPr>
            <p:cNvPr id="29715" name="Freeform 11"/>
            <p:cNvSpPr>
              <a:spLocks/>
            </p:cNvSpPr>
            <p:nvPr/>
          </p:nvSpPr>
          <p:spPr bwMode="auto">
            <a:xfrm>
              <a:off x="903" y="2664"/>
              <a:ext cx="356" cy="288"/>
            </a:xfrm>
            <a:custGeom>
              <a:avLst/>
              <a:gdLst>
                <a:gd name="T0" fmla="*/ 9 w 1216"/>
                <a:gd name="T1" fmla="*/ 210 h 320"/>
                <a:gd name="T2" fmla="*/ 0 w 1216"/>
                <a:gd name="T3" fmla="*/ 210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ffectLst>
              <a:outerShdw dist="64758" dir="678596"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9716" name="Text Box 15"/>
            <p:cNvSpPr txBox="1">
              <a:spLocks noChangeArrowheads="1"/>
            </p:cNvSpPr>
            <p:nvPr/>
          </p:nvSpPr>
          <p:spPr bwMode="auto">
            <a:xfrm>
              <a:off x="498" y="2306"/>
              <a:ext cx="924"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ACCESSORY</a:t>
              </a:r>
              <a:br>
                <a:rPr lang="en-US" altLang="en-US" sz="1600">
                  <a:latin typeface="Arial" panose="020B0604020202020204" pitchFamily="34" charset="0"/>
                </a:rPr>
              </a:br>
              <a:r>
                <a:rPr lang="en-US" altLang="en-US" sz="1600">
                  <a:latin typeface="Arial" panose="020B0604020202020204" pitchFamily="34" charset="0"/>
                </a:rPr>
                <a:t>DRIVE</a:t>
              </a:r>
            </a:p>
          </p:txBody>
        </p:sp>
      </p:grpSp>
      <p:grpSp>
        <p:nvGrpSpPr>
          <p:cNvPr id="29706" name="Group 33"/>
          <p:cNvGrpSpPr>
            <a:grpSpLocks/>
          </p:cNvGrpSpPr>
          <p:nvPr/>
        </p:nvGrpSpPr>
        <p:grpSpPr bwMode="auto">
          <a:xfrm>
            <a:off x="1600200" y="3200400"/>
            <a:ext cx="1649413" cy="914400"/>
            <a:chOff x="1008" y="2016"/>
            <a:chExt cx="1039" cy="576"/>
          </a:xfrm>
        </p:grpSpPr>
        <p:sp>
          <p:nvSpPr>
            <p:cNvPr id="29713" name="Freeform 16"/>
            <p:cNvSpPr>
              <a:spLocks/>
            </p:cNvSpPr>
            <p:nvPr/>
          </p:nvSpPr>
          <p:spPr bwMode="auto">
            <a:xfrm>
              <a:off x="1563" y="2255"/>
              <a:ext cx="356" cy="337"/>
            </a:xfrm>
            <a:custGeom>
              <a:avLst/>
              <a:gdLst>
                <a:gd name="T0" fmla="*/ 9 w 1216"/>
                <a:gd name="T1" fmla="*/ 394 h 320"/>
                <a:gd name="T2" fmla="*/ 0 w 1216"/>
                <a:gd name="T3" fmla="*/ 394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ffectLst>
              <a:outerShdw dist="64758" dir="678596"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9714" name="Text Box 17"/>
            <p:cNvSpPr txBox="1">
              <a:spLocks noChangeArrowheads="1"/>
            </p:cNvSpPr>
            <p:nvPr/>
          </p:nvSpPr>
          <p:spPr bwMode="auto">
            <a:xfrm>
              <a:off x="1008" y="2016"/>
              <a:ext cx="103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COMPRESSOR</a:t>
              </a:r>
            </a:p>
          </p:txBody>
        </p:sp>
      </p:grpSp>
      <p:grpSp>
        <p:nvGrpSpPr>
          <p:cNvPr id="29707" name="Group 38"/>
          <p:cNvGrpSpPr>
            <a:grpSpLocks/>
          </p:cNvGrpSpPr>
          <p:nvPr/>
        </p:nvGrpSpPr>
        <p:grpSpPr bwMode="auto">
          <a:xfrm>
            <a:off x="2506663" y="2279650"/>
            <a:ext cx="1601787" cy="768350"/>
            <a:chOff x="1579" y="1308"/>
            <a:chExt cx="1009" cy="484"/>
          </a:xfrm>
        </p:grpSpPr>
        <p:sp>
          <p:nvSpPr>
            <p:cNvPr id="29711" name="Text Box 4"/>
            <p:cNvSpPr txBox="1">
              <a:spLocks noChangeArrowheads="1"/>
            </p:cNvSpPr>
            <p:nvPr/>
          </p:nvSpPr>
          <p:spPr bwMode="auto">
            <a:xfrm>
              <a:off x="1579" y="1308"/>
              <a:ext cx="100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BLEED VALVE</a:t>
              </a:r>
            </a:p>
          </p:txBody>
        </p:sp>
        <p:sp>
          <p:nvSpPr>
            <p:cNvPr id="29712" name="Freeform 18"/>
            <p:cNvSpPr>
              <a:spLocks/>
            </p:cNvSpPr>
            <p:nvPr/>
          </p:nvSpPr>
          <p:spPr bwMode="auto">
            <a:xfrm>
              <a:off x="2034" y="1504"/>
              <a:ext cx="355" cy="288"/>
            </a:xfrm>
            <a:custGeom>
              <a:avLst/>
              <a:gdLst>
                <a:gd name="T0" fmla="*/ 9 w 1216"/>
                <a:gd name="T1" fmla="*/ 210 h 320"/>
                <a:gd name="T2" fmla="*/ 0 w 1216"/>
                <a:gd name="T3" fmla="*/ 210 h 320"/>
                <a:gd name="T4" fmla="*/ 0 w 1216"/>
                <a:gd name="T5" fmla="*/ 0 h 320"/>
                <a:gd name="T6" fmla="*/ 0 60000 65536"/>
                <a:gd name="T7" fmla="*/ 0 60000 65536"/>
                <a:gd name="T8" fmla="*/ 0 60000 65536"/>
                <a:gd name="T9" fmla="*/ 0 w 1216"/>
                <a:gd name="T10" fmla="*/ 0 h 320"/>
                <a:gd name="T11" fmla="*/ 1216 w 1216"/>
                <a:gd name="T12" fmla="*/ 320 h 320"/>
              </a:gdLst>
              <a:ahLst/>
              <a:cxnLst>
                <a:cxn ang="T6">
                  <a:pos x="T0" y="T1"/>
                </a:cxn>
                <a:cxn ang="T7">
                  <a:pos x="T2" y="T3"/>
                </a:cxn>
                <a:cxn ang="T8">
                  <a:pos x="T4" y="T5"/>
                </a:cxn>
              </a:cxnLst>
              <a:rect l="T9" t="T10" r="T11" b="T12"/>
              <a:pathLst>
                <a:path w="1216" h="320">
                  <a:moveTo>
                    <a:pt x="1216" y="320"/>
                  </a:moveTo>
                  <a:lnTo>
                    <a:pt x="0" y="320"/>
                  </a:lnTo>
                  <a:lnTo>
                    <a:pt x="0" y="0"/>
                  </a:lnTo>
                </a:path>
              </a:pathLst>
            </a:custGeom>
            <a:noFill/>
            <a:ln w="28575">
              <a:solidFill>
                <a:srgbClr val="FF9900"/>
              </a:solidFill>
              <a:round/>
              <a:headEnd type="none" w="sm" len="sm"/>
              <a:tailEnd type="none" w="sm" len="sm"/>
            </a:ln>
            <a:effectLst>
              <a:outerShdw dist="64758" dir="678596"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29708" name="Group 42"/>
          <p:cNvGrpSpPr>
            <a:grpSpLocks/>
          </p:cNvGrpSpPr>
          <p:nvPr/>
        </p:nvGrpSpPr>
        <p:grpSpPr bwMode="auto">
          <a:xfrm>
            <a:off x="6172200" y="1339850"/>
            <a:ext cx="1981200" cy="1479550"/>
            <a:chOff x="3888" y="844"/>
            <a:chExt cx="1248" cy="932"/>
          </a:xfrm>
        </p:grpSpPr>
        <p:sp>
          <p:nvSpPr>
            <p:cNvPr id="29709" name="Text Box 40"/>
            <p:cNvSpPr txBox="1">
              <a:spLocks noChangeArrowheads="1"/>
            </p:cNvSpPr>
            <p:nvPr/>
          </p:nvSpPr>
          <p:spPr bwMode="auto">
            <a:xfrm>
              <a:off x="4034" y="844"/>
              <a:ext cx="110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defTabSz="171450">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defTabSz="17145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defTabSz="17145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600">
                  <a:latin typeface="Arial" panose="020B0604020202020204" pitchFamily="34" charset="0"/>
                </a:rPr>
                <a:t>OUTPUT SHAFT</a:t>
              </a:r>
            </a:p>
          </p:txBody>
        </p:sp>
        <p:sp>
          <p:nvSpPr>
            <p:cNvPr id="29710" name="Freeform 41"/>
            <p:cNvSpPr>
              <a:spLocks/>
            </p:cNvSpPr>
            <p:nvPr/>
          </p:nvSpPr>
          <p:spPr bwMode="auto">
            <a:xfrm>
              <a:off x="3888" y="1077"/>
              <a:ext cx="459" cy="699"/>
            </a:xfrm>
            <a:custGeom>
              <a:avLst/>
              <a:gdLst>
                <a:gd name="T0" fmla="*/ 0 w 488"/>
                <a:gd name="T1" fmla="*/ 113828 h 128"/>
                <a:gd name="T2" fmla="*/ 382 w 488"/>
                <a:gd name="T3" fmla="*/ 113828 h 128"/>
                <a:gd name="T4" fmla="*/ 382 w 488"/>
                <a:gd name="T5" fmla="*/ 0 h 128"/>
                <a:gd name="T6" fmla="*/ 0 60000 65536"/>
                <a:gd name="T7" fmla="*/ 0 60000 65536"/>
                <a:gd name="T8" fmla="*/ 0 60000 65536"/>
                <a:gd name="T9" fmla="*/ 0 w 488"/>
                <a:gd name="T10" fmla="*/ 0 h 128"/>
                <a:gd name="T11" fmla="*/ 488 w 488"/>
                <a:gd name="T12" fmla="*/ 128 h 128"/>
              </a:gdLst>
              <a:ahLst/>
              <a:cxnLst>
                <a:cxn ang="T6">
                  <a:pos x="T0" y="T1"/>
                </a:cxn>
                <a:cxn ang="T7">
                  <a:pos x="T2" y="T3"/>
                </a:cxn>
                <a:cxn ang="T8">
                  <a:pos x="T4" y="T5"/>
                </a:cxn>
              </a:cxnLst>
              <a:rect l="T9" t="T10" r="T11" b="T12"/>
              <a:pathLst>
                <a:path w="488" h="128">
                  <a:moveTo>
                    <a:pt x="0" y="128"/>
                  </a:moveTo>
                  <a:lnTo>
                    <a:pt x="488" y="128"/>
                  </a:lnTo>
                  <a:lnTo>
                    <a:pt x="488" y="0"/>
                  </a:lnTo>
                </a:path>
              </a:pathLst>
            </a:custGeom>
            <a:noFill/>
            <a:ln w="28575">
              <a:solidFill>
                <a:srgbClr val="FF9900"/>
              </a:solidFill>
              <a:round/>
              <a:headEnd type="none" w="sm" len="sm"/>
              <a:tailEnd type="none" w="sm" len="sm"/>
            </a:ln>
            <a:effectLst>
              <a:outerShdw dist="35921" dir="18900000" algn="ctr" rotWithShape="0">
                <a:schemeClr val="bg1"/>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sp>
        <p:nvSpPr>
          <p:cNvPr id="30"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273665734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2"/>
          <p:cNvSpPr>
            <a:spLocks noGrp="1"/>
          </p:cNvSpPr>
          <p:nvPr>
            <p:ph type="title"/>
          </p:nvPr>
        </p:nvSpPr>
        <p:spPr/>
        <p:txBody>
          <a:bodyPr/>
          <a:lstStyle/>
          <a:p>
            <a:r>
              <a:rPr lang="en-US" altLang="en-US" smtClean="0"/>
              <a:t>SOLAR GAS TURBINE FAMILIES </a:t>
            </a:r>
          </a:p>
        </p:txBody>
      </p:sp>
      <p:sp>
        <p:nvSpPr>
          <p:cNvPr id="31747" name="Text Box 28"/>
          <p:cNvSpPr txBox="1">
            <a:spLocks noChangeArrowheads="1"/>
          </p:cNvSpPr>
          <p:nvPr/>
        </p:nvSpPr>
        <p:spPr bwMode="auto">
          <a:xfrm>
            <a:off x="381000" y="2454275"/>
            <a:ext cx="1676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50000"/>
              </a:spcBef>
              <a:buClrTx/>
              <a:buSzTx/>
              <a:buFontTx/>
              <a:buNone/>
            </a:pPr>
            <a:r>
              <a:rPr lang="en-US" altLang="en-US" sz="1800"/>
              <a:t>Centaur 40 &amp; 50</a:t>
            </a:r>
            <a:br>
              <a:rPr lang="en-US" altLang="en-US" sz="1800"/>
            </a:br>
            <a:r>
              <a:rPr lang="en-US" altLang="en-US" sz="1400" i="1"/>
              <a:t>4700-6130 hp</a:t>
            </a:r>
            <a:br>
              <a:rPr lang="en-US" altLang="en-US" sz="1400" i="1"/>
            </a:br>
            <a:r>
              <a:rPr lang="en-US" altLang="en-US" sz="1400" i="1"/>
              <a:t>3515-4600 kWE</a:t>
            </a:r>
            <a:br>
              <a:rPr lang="en-US" altLang="en-US" sz="1400" i="1"/>
            </a:br>
            <a:r>
              <a:rPr lang="en-US" altLang="en-US" sz="1400" i="1"/>
              <a:t>(Over 3660 Units) </a:t>
            </a:r>
          </a:p>
        </p:txBody>
      </p:sp>
      <p:sp>
        <p:nvSpPr>
          <p:cNvPr id="31748" name="Line 62"/>
          <p:cNvSpPr>
            <a:spLocks noChangeShapeType="1"/>
          </p:cNvSpPr>
          <p:nvPr/>
        </p:nvSpPr>
        <p:spPr bwMode="auto">
          <a:xfrm>
            <a:off x="457200" y="2781300"/>
            <a:ext cx="403860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9" name="Line 61"/>
          <p:cNvSpPr>
            <a:spLocks noChangeShapeType="1"/>
          </p:cNvSpPr>
          <p:nvPr/>
        </p:nvSpPr>
        <p:spPr bwMode="auto">
          <a:xfrm>
            <a:off x="457200" y="1598613"/>
            <a:ext cx="403860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1" name="Text Box 23"/>
          <p:cNvSpPr txBox="1">
            <a:spLocks noChangeArrowheads="1"/>
          </p:cNvSpPr>
          <p:nvPr/>
        </p:nvSpPr>
        <p:spPr bwMode="auto">
          <a:xfrm>
            <a:off x="381000" y="1301750"/>
            <a:ext cx="18288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50000"/>
              </a:spcBef>
              <a:buClrTx/>
              <a:buSzTx/>
              <a:buFontTx/>
              <a:buNone/>
            </a:pPr>
            <a:r>
              <a:rPr lang="en-US" altLang="en-US" sz="1800"/>
              <a:t>Saturn 20</a:t>
            </a:r>
            <a:br>
              <a:rPr lang="en-US" altLang="en-US" sz="1800"/>
            </a:br>
            <a:r>
              <a:rPr lang="en-US" altLang="en-US" sz="1400" i="1"/>
              <a:t>1590 hp/1210 kWE</a:t>
            </a:r>
            <a:br>
              <a:rPr lang="en-US" altLang="en-US" sz="1400" i="1"/>
            </a:br>
            <a:r>
              <a:rPr lang="en-US" altLang="en-US" sz="1400" i="1"/>
              <a:t>(Over 5040 Units)</a:t>
            </a:r>
          </a:p>
        </p:txBody>
      </p:sp>
      <p:sp>
        <p:nvSpPr>
          <p:cNvPr id="31752" name="Text Box 24"/>
          <p:cNvSpPr txBox="1">
            <a:spLocks noChangeArrowheads="1"/>
          </p:cNvSpPr>
          <p:nvPr/>
        </p:nvSpPr>
        <p:spPr bwMode="auto">
          <a:xfrm>
            <a:off x="381000" y="3719513"/>
            <a:ext cx="2057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50000"/>
              </a:spcBef>
              <a:buClrTx/>
              <a:buSzTx/>
              <a:buFontTx/>
              <a:buNone/>
            </a:pPr>
            <a:r>
              <a:rPr lang="en-US" altLang="en-US" sz="1800"/>
              <a:t>Taurus 60</a:t>
            </a:r>
            <a:br>
              <a:rPr lang="en-US" altLang="en-US" sz="1800"/>
            </a:br>
            <a:r>
              <a:rPr lang="en-US" altLang="en-US" sz="1400" i="1"/>
              <a:t>7700 hp/5670 kWe</a:t>
            </a:r>
            <a:br>
              <a:rPr lang="en-US" altLang="en-US" sz="1400" i="1"/>
            </a:br>
            <a:r>
              <a:rPr lang="en-US" altLang="en-US" sz="1400" i="1"/>
              <a:t>(Over 1960 Units)</a:t>
            </a:r>
            <a:br>
              <a:rPr lang="en-US" altLang="en-US" sz="1400" i="1"/>
            </a:br>
            <a:endParaRPr lang="en-US" altLang="en-US" sz="1400" i="1"/>
          </a:p>
        </p:txBody>
      </p:sp>
      <p:sp>
        <p:nvSpPr>
          <p:cNvPr id="36873" name="Text Box 25"/>
          <p:cNvSpPr txBox="1">
            <a:spLocks noChangeArrowheads="1"/>
          </p:cNvSpPr>
          <p:nvPr/>
        </p:nvSpPr>
        <p:spPr bwMode="auto">
          <a:xfrm>
            <a:off x="368300" y="4905375"/>
            <a:ext cx="1657350" cy="1266825"/>
          </a:xfrm>
          <a:prstGeom prst="rect">
            <a:avLst/>
          </a:prstGeom>
          <a:noFill/>
          <a:ln w="9525">
            <a:noFill/>
            <a:miter lim="800000"/>
            <a:headEnd/>
            <a:tailEnd/>
          </a:ln>
        </p:spPr>
        <p:txBody>
          <a:bodyPr>
            <a:spAutoFit/>
          </a:bodyPr>
          <a:lstStyle/>
          <a:p>
            <a:pPr>
              <a:lnSpc>
                <a:spcPts val="2000"/>
              </a:lnSpc>
              <a:defRPr/>
            </a:pPr>
            <a:r>
              <a:rPr lang="en-US" b="1" dirty="0">
                <a:latin typeface="Arial Narrow" pitchFamily="34" charset="0"/>
                <a:cs typeface="Arial" charset="0"/>
              </a:rPr>
              <a:t>Taurus 70</a:t>
            </a:r>
            <a:br>
              <a:rPr lang="en-US" b="1" dirty="0">
                <a:latin typeface="Arial Narrow" pitchFamily="34" charset="0"/>
                <a:cs typeface="Arial" charset="0"/>
              </a:rPr>
            </a:br>
            <a:r>
              <a:rPr lang="en-US" sz="1400" b="1" i="1" dirty="0">
                <a:latin typeface="Arial Narrow" pitchFamily="34" charset="0"/>
                <a:cs typeface="Arial" charset="0"/>
              </a:rPr>
              <a:t>10,915 hp / 7965 </a:t>
            </a:r>
            <a:r>
              <a:rPr lang="en-US" sz="1400" b="1" i="1" dirty="0" err="1">
                <a:latin typeface="Arial Narrow" pitchFamily="34" charset="0"/>
                <a:cs typeface="Arial" charset="0"/>
              </a:rPr>
              <a:t>kWe</a:t>
            </a:r>
            <a:endParaRPr lang="en-US" sz="1400" b="1" i="1" dirty="0">
              <a:latin typeface="Arial Narrow" pitchFamily="34" charset="0"/>
              <a:cs typeface="Arial" charset="0"/>
            </a:endParaRPr>
          </a:p>
          <a:p>
            <a:pPr>
              <a:lnSpc>
                <a:spcPts val="2000"/>
              </a:lnSpc>
              <a:defRPr/>
            </a:pPr>
            <a:r>
              <a:rPr lang="en-US" sz="1400" b="1" i="1" dirty="0">
                <a:latin typeface="Arial Narrow" pitchFamily="34" charset="0"/>
                <a:cs typeface="Arial" charset="0"/>
              </a:rPr>
              <a:t>(Over 800 Units)</a:t>
            </a:r>
            <a:endParaRPr lang="en-US" sz="1400" b="1" i="1" dirty="0">
              <a:effectLst>
                <a:outerShdw blurRad="38100" dist="38100" dir="2700000" algn="tl">
                  <a:srgbClr val="C0C0C0"/>
                </a:outerShdw>
              </a:effectLst>
              <a:latin typeface="Arial Narrow" pitchFamily="34" charset="0"/>
              <a:cs typeface="Arial" charset="0"/>
            </a:endParaRPr>
          </a:p>
          <a:p>
            <a:pPr>
              <a:spcBef>
                <a:spcPct val="50000"/>
              </a:spcBef>
              <a:defRPr/>
            </a:pPr>
            <a:r>
              <a:rPr lang="en-US" b="1" dirty="0">
                <a:latin typeface="Arial Narrow" pitchFamily="34" charset="0"/>
                <a:cs typeface="Arial" charset="0"/>
              </a:rPr>
              <a:t> </a:t>
            </a:r>
          </a:p>
        </p:txBody>
      </p:sp>
      <p:sp>
        <p:nvSpPr>
          <p:cNvPr id="31754" name="Text Box 26"/>
          <p:cNvSpPr txBox="1">
            <a:spLocks noChangeArrowheads="1"/>
          </p:cNvSpPr>
          <p:nvPr/>
        </p:nvSpPr>
        <p:spPr bwMode="auto">
          <a:xfrm>
            <a:off x="4787900" y="1331913"/>
            <a:ext cx="20669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50000"/>
              </a:spcBef>
              <a:buClrTx/>
              <a:buSzTx/>
              <a:buFontTx/>
              <a:buNone/>
            </a:pPr>
            <a:r>
              <a:rPr lang="en-US" altLang="en-US" sz="1800"/>
              <a:t>Mars 90 &amp; 100</a:t>
            </a:r>
            <a:br>
              <a:rPr lang="en-US" altLang="en-US" sz="1800"/>
            </a:br>
            <a:r>
              <a:rPr lang="en-US" altLang="en-US" sz="1400" i="1"/>
              <a:t>13,220 – 15,900 hp</a:t>
            </a:r>
            <a:br>
              <a:rPr lang="en-US" altLang="en-US" sz="1400" i="1"/>
            </a:br>
            <a:r>
              <a:rPr lang="en-US" altLang="en-US" sz="1400" i="1"/>
              <a:t>9450 – 11,350 kWe</a:t>
            </a:r>
            <a:br>
              <a:rPr lang="en-US" altLang="en-US" sz="1400" i="1"/>
            </a:br>
            <a:r>
              <a:rPr lang="en-US" altLang="en-US" sz="1400" i="1"/>
              <a:t>(Over 1300 Units) </a:t>
            </a:r>
          </a:p>
        </p:txBody>
      </p:sp>
      <p:sp>
        <p:nvSpPr>
          <p:cNvPr id="31755" name="Text Box 27"/>
          <p:cNvSpPr txBox="1">
            <a:spLocks noChangeArrowheads="1"/>
          </p:cNvSpPr>
          <p:nvPr/>
        </p:nvSpPr>
        <p:spPr bwMode="auto">
          <a:xfrm>
            <a:off x="4787900" y="3098800"/>
            <a:ext cx="18288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lnSpc>
                <a:spcPts val="2000"/>
              </a:lnSpc>
              <a:spcBef>
                <a:spcPct val="0"/>
              </a:spcBef>
              <a:buClrTx/>
              <a:buSzTx/>
              <a:buFontTx/>
              <a:buNone/>
            </a:pPr>
            <a:r>
              <a:rPr lang="en-US" altLang="en-US" sz="1800"/>
              <a:t>Titan 130</a:t>
            </a:r>
            <a:br>
              <a:rPr lang="en-US" altLang="en-US" sz="1800"/>
            </a:br>
            <a:r>
              <a:rPr lang="en-US" altLang="en-US" sz="1400" i="1"/>
              <a:t>20,500 hp / 15,000 kWe</a:t>
            </a:r>
          </a:p>
          <a:p>
            <a:pPr>
              <a:lnSpc>
                <a:spcPts val="2000"/>
              </a:lnSpc>
              <a:spcBef>
                <a:spcPct val="0"/>
              </a:spcBef>
              <a:buClrTx/>
              <a:buSzTx/>
              <a:buFontTx/>
              <a:buNone/>
            </a:pPr>
            <a:r>
              <a:rPr lang="en-US" altLang="en-US" sz="1400" i="1"/>
              <a:t>(Over 820 Units)</a:t>
            </a:r>
          </a:p>
          <a:p>
            <a:pPr>
              <a:spcBef>
                <a:spcPct val="50000"/>
              </a:spcBef>
              <a:buClrTx/>
              <a:buSzTx/>
              <a:buFontTx/>
              <a:buNone/>
            </a:pPr>
            <a:r>
              <a:rPr lang="en-US" altLang="en-US" sz="1800"/>
              <a:t> </a:t>
            </a:r>
          </a:p>
        </p:txBody>
      </p:sp>
      <p:sp>
        <p:nvSpPr>
          <p:cNvPr id="31756" name="Line 66"/>
          <p:cNvSpPr>
            <a:spLocks noChangeShapeType="1"/>
          </p:cNvSpPr>
          <p:nvPr/>
        </p:nvSpPr>
        <p:spPr bwMode="auto">
          <a:xfrm>
            <a:off x="457200" y="4016375"/>
            <a:ext cx="403860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7" name="Line 67"/>
          <p:cNvSpPr>
            <a:spLocks noChangeShapeType="1"/>
          </p:cNvSpPr>
          <p:nvPr/>
        </p:nvSpPr>
        <p:spPr bwMode="auto">
          <a:xfrm>
            <a:off x="476250" y="5203825"/>
            <a:ext cx="379095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8" name="Line 68"/>
          <p:cNvSpPr>
            <a:spLocks noChangeShapeType="1"/>
          </p:cNvSpPr>
          <p:nvPr/>
        </p:nvSpPr>
        <p:spPr bwMode="auto">
          <a:xfrm>
            <a:off x="4876800" y="1670050"/>
            <a:ext cx="381000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9" name="Line 76"/>
          <p:cNvSpPr>
            <a:spLocks noChangeShapeType="1"/>
          </p:cNvSpPr>
          <p:nvPr/>
        </p:nvSpPr>
        <p:spPr bwMode="auto">
          <a:xfrm>
            <a:off x="4892675" y="3441700"/>
            <a:ext cx="3794125"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0" name="Text Box 93"/>
          <p:cNvSpPr txBox="1">
            <a:spLocks noChangeArrowheads="1"/>
          </p:cNvSpPr>
          <p:nvPr/>
        </p:nvSpPr>
        <p:spPr bwMode="auto">
          <a:xfrm>
            <a:off x="4787900" y="4829175"/>
            <a:ext cx="24511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lnSpc>
                <a:spcPts val="2000"/>
              </a:lnSpc>
              <a:spcBef>
                <a:spcPct val="0"/>
              </a:spcBef>
              <a:buClrTx/>
              <a:buSzTx/>
              <a:buFontTx/>
              <a:buNone/>
            </a:pPr>
            <a:r>
              <a:rPr lang="en-US" altLang="en-US" sz="1800"/>
              <a:t>Titan 250</a:t>
            </a:r>
            <a:br>
              <a:rPr lang="en-US" altLang="en-US" sz="1800"/>
            </a:br>
            <a:r>
              <a:rPr lang="en-US" altLang="en-US" sz="1400" i="1"/>
              <a:t>30,000 hp / 21,745 kWe</a:t>
            </a:r>
          </a:p>
          <a:p>
            <a:pPr>
              <a:lnSpc>
                <a:spcPts val="2000"/>
              </a:lnSpc>
              <a:spcBef>
                <a:spcPct val="0"/>
              </a:spcBef>
              <a:buClrTx/>
              <a:buSzTx/>
              <a:buFontTx/>
              <a:buNone/>
            </a:pPr>
            <a:r>
              <a:rPr lang="en-US" altLang="en-US" sz="1400" i="1"/>
              <a:t>(Over40 Units and Growing)</a:t>
            </a:r>
          </a:p>
          <a:p>
            <a:pPr>
              <a:spcBef>
                <a:spcPct val="50000"/>
              </a:spcBef>
              <a:buClrTx/>
              <a:buSzTx/>
              <a:buFontTx/>
              <a:buNone/>
            </a:pPr>
            <a:r>
              <a:rPr lang="en-US" altLang="en-US" sz="1800"/>
              <a:t> </a:t>
            </a:r>
          </a:p>
        </p:txBody>
      </p:sp>
      <p:sp>
        <p:nvSpPr>
          <p:cNvPr id="31761" name="Line 94"/>
          <p:cNvSpPr>
            <a:spLocks noChangeShapeType="1"/>
          </p:cNvSpPr>
          <p:nvPr/>
        </p:nvSpPr>
        <p:spPr bwMode="auto">
          <a:xfrm>
            <a:off x="4895850" y="5148263"/>
            <a:ext cx="3810000" cy="0"/>
          </a:xfrm>
          <a:prstGeom prst="line">
            <a:avLst/>
          </a:prstGeom>
          <a:noFill/>
          <a:ln w="19050">
            <a:solidFill>
              <a:srgbClr val="96969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31762" name="Picture 107" descr="K:\Projects In Work\VP Pres (see Web Folder)\Presentation templates - Jacqueline\images\20CM(144).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1147763"/>
            <a:ext cx="10668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3" name="Picture 108" descr="K:\Projects In Work\VP Pres (see Web Folder)\Presentation templates - Jacqueline\images\20GS(144).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5650" y="1104900"/>
            <a:ext cx="1200150"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109" descr="K:\Projects In Work\VP Pres (see Web Folder)\Presentation templates - Jacqueline\images\40CM(144).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1200" y="2203450"/>
            <a:ext cx="11430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5" name="Picture 110" descr="K:\Projects In Work\VP Pres (see Web Folder)\Presentation templates - Jacqueline\images\40GS(144).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0875" y="2338388"/>
            <a:ext cx="13049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6" name="Picture 112" descr="K:\Projects In Work\VP Pres (see Web Folder)\Presentation templates - Jacqueline\images\60CM(144).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1200" y="3530600"/>
            <a:ext cx="123825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114" descr="K:\Projects In Work\VP Pres (see Web Folder)\Presentation templates - Jacqueline\images\70CM(144).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6400" y="4595813"/>
            <a:ext cx="14478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Picture 115" descr="K:\Projects In Work\VP Pres (see Web Folder)\Presentation templates - Jacqueline\images\70GS(144).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4670425"/>
            <a:ext cx="160020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Picture 116" descr="K:\Projects In Work\VP Pres (see Web Folder)\Presentation templates - Jacqueline\images\90-100CMG(144).gi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02375" y="990600"/>
            <a:ext cx="14478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Picture 117" descr="K:\Projects In Work\VP Pres (see Web Folder)\Presentation templates - Jacqueline\images\130CM(144).gi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73788" y="2743200"/>
            <a:ext cx="16748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1" name="Picture 118" descr="K:\Projects In Work\VP Pres (see Web Folder)\Presentation templates - Jacqueline\images\130GS(144).gi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61213" y="2809875"/>
            <a:ext cx="1754187"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2" name="Picture 119" descr="K:\Projects In Work\VP Pres (see Web Folder)\Presentation templates - Jacqueline\images\250csmd(144).gi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69125" y="4543425"/>
            <a:ext cx="156527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37" descr="K:\Graphics\Package-Engine Art\Turbine-IsoCutColor\CUTS-144res(.jpg)\60GS(144).jpg"/>
          <p:cNvPicPr>
            <a:picLocks noChangeAspect="1" noChangeArrowheads="1"/>
          </p:cNvPicPr>
          <p:nvPr/>
        </p:nvPicPr>
        <p:blipFill>
          <a:blip r:embed="rId14">
            <a:clrChange>
              <a:clrFrom>
                <a:srgbClr val="FBFBFB"/>
              </a:clrFrom>
              <a:clrTo>
                <a:srgbClr val="FBFBFB">
                  <a:alpha val="0"/>
                </a:srgbClr>
              </a:clrTo>
            </a:clrChange>
            <a:extLst>
              <a:ext uri="{28A0092B-C50C-407E-A947-70E740481C1C}">
                <a14:useLocalDpi xmlns:a14="http://schemas.microsoft.com/office/drawing/2010/main" val="0"/>
              </a:ext>
            </a:extLst>
          </a:blip>
          <a:srcRect/>
          <a:stretch>
            <a:fillRect/>
          </a:stretch>
        </p:blipFill>
        <p:spPr bwMode="auto">
          <a:xfrm>
            <a:off x="3124200" y="3606800"/>
            <a:ext cx="14478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178631910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package systems</a:t>
            </a:r>
            <a:endParaRPr lang="en-US" dirty="0"/>
          </a:p>
        </p:txBody>
      </p:sp>
      <p:pic>
        <p:nvPicPr>
          <p:cNvPr id="35843" name="Picture 688" descr="K:\Marcom\Seminars and Tours\TTS\2010 Regional TTS\TTS Egypt\presentations\opening\md.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334" t="8299" r="1666" b="415"/>
          <a:stretch>
            <a:fillRect/>
          </a:stretch>
        </p:blipFill>
        <p:spPr bwMode="auto">
          <a:xfrm>
            <a:off x="440788" y="1011848"/>
            <a:ext cx="26289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689" descr="K:\Marcom\Seminars and Tours\TTS\2010 Regional TTS\TTS Egypt\presentations\opening\ds100c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55813" y="2684463"/>
            <a:ext cx="444658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691" descr="K:\Marcom\Seminars and Tours\TTS\2010 Regional TTS\TTS Egypt\presentations\opening\gen set.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14800" y="4378325"/>
            <a:ext cx="477520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ext Box 692"/>
          <p:cNvSpPr txBox="1">
            <a:spLocks noChangeArrowheads="1"/>
          </p:cNvSpPr>
          <p:nvPr/>
        </p:nvSpPr>
        <p:spPr bwMode="auto">
          <a:xfrm>
            <a:off x="1507588" y="2145323"/>
            <a:ext cx="1631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spcBef>
                <a:spcPct val="0"/>
              </a:spcBef>
              <a:buClrTx/>
              <a:buSzTx/>
              <a:buFontTx/>
              <a:buNone/>
            </a:pPr>
            <a:r>
              <a:rPr lang="en-US" altLang="en-US" sz="1600" dirty="0"/>
              <a:t>Mechanical Drives</a:t>
            </a:r>
          </a:p>
        </p:txBody>
      </p:sp>
      <p:sp>
        <p:nvSpPr>
          <p:cNvPr id="35847" name="Text Box 693"/>
          <p:cNvSpPr txBox="1">
            <a:spLocks noChangeArrowheads="1"/>
          </p:cNvSpPr>
          <p:nvPr/>
        </p:nvSpPr>
        <p:spPr bwMode="auto">
          <a:xfrm>
            <a:off x="4899025" y="3930650"/>
            <a:ext cx="15605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spcBef>
                <a:spcPct val="0"/>
              </a:spcBef>
              <a:buClrTx/>
              <a:buSzTx/>
              <a:buFontTx/>
              <a:buNone/>
            </a:pPr>
            <a:r>
              <a:rPr lang="en-US" altLang="en-US" sz="1600"/>
              <a:t>Compressor Sets</a:t>
            </a:r>
          </a:p>
        </p:txBody>
      </p:sp>
      <p:sp>
        <p:nvSpPr>
          <p:cNvPr id="35848" name="Text Box 694"/>
          <p:cNvSpPr txBox="1">
            <a:spLocks noChangeArrowheads="1"/>
          </p:cNvSpPr>
          <p:nvPr/>
        </p:nvSpPr>
        <p:spPr bwMode="auto">
          <a:xfrm>
            <a:off x="7391400" y="5607050"/>
            <a:ext cx="1376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eaLnBrk="1" hangingPunct="1">
              <a:spcBef>
                <a:spcPct val="0"/>
              </a:spcBef>
              <a:buClrTx/>
              <a:buSzTx/>
              <a:buFontTx/>
              <a:buNone/>
            </a:pPr>
            <a:r>
              <a:rPr lang="en-US" altLang="en-US" sz="1600"/>
              <a:t>Generator Sets</a:t>
            </a:r>
          </a:p>
        </p:txBody>
      </p:sp>
      <p:sp>
        <p:nvSpPr>
          <p:cNvPr id="12"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32411329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p:cNvSpPr>
          <p:nvPr>
            <p:ph type="title"/>
          </p:nvPr>
        </p:nvSpPr>
        <p:spPr/>
        <p:txBody>
          <a:bodyPr/>
          <a:lstStyle/>
          <a:p>
            <a:r>
              <a:rPr lang="en-US" altLang="en-US" dirty="0" smtClean="0"/>
              <a:t>Enclosed gas turbine packages</a:t>
            </a:r>
          </a:p>
        </p:txBody>
      </p:sp>
      <p:pic>
        <p:nvPicPr>
          <p:cNvPr id="23556" name="Picture 13" descr="K:\Projects In Work\VP Pres (see Web Folder)\Presentation templates - Jacqueline\images\OG_generators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658" y="1318858"/>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US" smtClean="0"/>
              <a:t>Caterpillar: Non-Confidential</a:t>
            </a:r>
            <a:endParaRPr lang="en-US" dirty="0"/>
          </a:p>
        </p:txBody>
      </p:sp>
    </p:spTree>
    <p:extLst>
      <p:ext uri="{BB962C8B-B14F-4D97-AF65-F5344CB8AC3E}">
        <p14:creationId xmlns:p14="http://schemas.microsoft.com/office/powerpoint/2010/main" val="994732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4"/>
          <p:cNvSpPr>
            <a:spLocks noGrp="1" noChangeArrowheads="1"/>
          </p:cNvSpPr>
          <p:nvPr>
            <p:ph type="title"/>
          </p:nvPr>
        </p:nvSpPr>
        <p:spPr/>
        <p:txBody>
          <a:bodyPr/>
          <a:lstStyle/>
          <a:p>
            <a:r>
              <a:rPr lang="en-US" altLang="en-US" dirty="0" smtClean="0"/>
              <a:t>MOBILE POWER </a:t>
            </a:r>
            <a:r>
              <a:rPr lang="en-US" altLang="en-US" dirty="0"/>
              <a:t>UNITS </a:t>
            </a:r>
            <a:r>
              <a:rPr lang="en-US" altLang="en-US" dirty="0" smtClean="0"/>
              <a:t>&amp; Modular </a:t>
            </a:r>
            <a:r>
              <a:rPr lang="en-US" altLang="en-US" dirty="0"/>
              <a:t>power plants </a:t>
            </a:r>
            <a:r>
              <a:rPr lang="en-US" altLang="en-US" dirty="0" smtClean="0"/>
              <a:t> </a:t>
            </a:r>
          </a:p>
        </p:txBody>
      </p:sp>
      <p:sp>
        <p:nvSpPr>
          <p:cNvPr id="7"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5460" y="3418450"/>
            <a:ext cx="5221928" cy="27197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76" y="665873"/>
            <a:ext cx="6119444" cy="2801673"/>
          </a:xfrm>
          <a:prstGeom prst="rect">
            <a:avLst/>
          </a:prstGeom>
          <a:ln>
            <a:solidFill>
              <a:schemeClr val="tx1"/>
            </a:solidFill>
          </a:ln>
        </p:spPr>
      </p:pic>
    </p:spTree>
    <p:extLst>
      <p:ext uri="{BB962C8B-B14F-4D97-AF65-F5344CB8AC3E}">
        <p14:creationId xmlns:p14="http://schemas.microsoft.com/office/powerpoint/2010/main" val="231099261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p:cNvSpPr>
          <p:nvPr>
            <p:ph type="title"/>
          </p:nvPr>
        </p:nvSpPr>
        <p:spPr/>
        <p:txBody>
          <a:bodyPr/>
          <a:lstStyle/>
          <a:p>
            <a:r>
              <a:rPr lang="en-US" altLang="en-US" smtClean="0"/>
              <a:t>WORLDWIDE MARKETS </a:t>
            </a:r>
          </a:p>
        </p:txBody>
      </p:sp>
      <p:pic>
        <p:nvPicPr>
          <p:cNvPr id="56323" name="Picture 20" descr="K:\Projects In Work\VP Pres (see Web Folder)\Presentation templates - Jacqueline\images\offshore_sp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932" y="1217065"/>
            <a:ext cx="3944067"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Rectangle 5"/>
          <p:cNvSpPr>
            <a:spLocks noChangeArrowheads="1"/>
          </p:cNvSpPr>
          <p:nvPr/>
        </p:nvSpPr>
        <p:spPr bwMode="auto">
          <a:xfrm>
            <a:off x="228600" y="1066800"/>
            <a:ext cx="4800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FFCC00"/>
              </a:buClr>
              <a:buSzPct val="130000"/>
              <a:buFont typeface="Wingdings" panose="05000000000000000000" pitchFamily="2" charset="2"/>
              <a:buChar char="§"/>
              <a:tabLst>
                <a:tab pos="574675" algn="l"/>
              </a:tabLst>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tabLst>
                <a:tab pos="574675" algn="l"/>
              </a:tabLst>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tabLst>
                <a:tab pos="574675" algn="l"/>
              </a:tabLst>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tabLst>
                <a:tab pos="574675" algn="l"/>
              </a:tabLst>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tabLst>
                <a:tab pos="574675" algn="l"/>
              </a:tabLst>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574675" algn="l"/>
              </a:tabLst>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574675" algn="l"/>
              </a:tabLst>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574675" algn="l"/>
              </a:tabLst>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574675" algn="l"/>
              </a:tabLst>
              <a:defRPr sz="2400" b="1">
                <a:solidFill>
                  <a:schemeClr val="tx1"/>
                </a:solidFill>
                <a:latin typeface="Arial Narrow" panose="020B0606020202030204" pitchFamily="34" charset="0"/>
              </a:defRPr>
            </a:lvl9pPr>
          </a:lstStyle>
          <a:p>
            <a:pPr>
              <a:lnSpc>
                <a:spcPts val="2600"/>
              </a:lnSpc>
              <a:spcBef>
                <a:spcPct val="0"/>
              </a:spcBef>
              <a:spcAft>
                <a:spcPts val="800"/>
              </a:spcAft>
              <a:buClrTx/>
              <a:buFont typeface="Arial" panose="020B0604020202020204" pitchFamily="34" charset="0"/>
              <a:buChar char="•"/>
            </a:pPr>
            <a:r>
              <a:rPr lang="en-US" altLang="en-US" b="0" dirty="0">
                <a:latin typeface="+mn-lt"/>
              </a:rPr>
              <a:t>Oil &amp; Gas Industry</a:t>
            </a:r>
          </a:p>
          <a:p>
            <a:pPr>
              <a:lnSpc>
                <a:spcPts val="2600"/>
              </a:lnSpc>
              <a:spcBef>
                <a:spcPct val="0"/>
              </a:spcBef>
              <a:spcAft>
                <a:spcPts val="800"/>
              </a:spcAft>
              <a:buClrTx/>
              <a:buFont typeface="Arial" panose="020B0604020202020204" pitchFamily="34" charset="0"/>
              <a:buChar char="•"/>
            </a:pPr>
            <a:r>
              <a:rPr lang="en-US" altLang="en-US" b="0" dirty="0">
                <a:latin typeface="+mn-lt"/>
              </a:rPr>
              <a:t>Industrial </a:t>
            </a:r>
            <a:r>
              <a:rPr lang="en-US" altLang="en-US" b="0" dirty="0" smtClean="0">
                <a:latin typeface="+mn-lt"/>
              </a:rPr>
              <a:t>Power Generation </a:t>
            </a:r>
            <a:r>
              <a:rPr lang="en-US" altLang="en-US" b="0" dirty="0">
                <a:latin typeface="+mn-lt"/>
              </a:rPr>
              <a:t/>
            </a:r>
            <a:br>
              <a:rPr lang="en-US" altLang="en-US" b="0" dirty="0">
                <a:latin typeface="+mn-lt"/>
              </a:rPr>
            </a:br>
            <a:endParaRPr lang="en-US" altLang="en-US" b="0" dirty="0">
              <a:latin typeface="+mn-lt"/>
            </a:endParaRPr>
          </a:p>
        </p:txBody>
      </p:sp>
      <p:pic>
        <p:nvPicPr>
          <p:cNvPr id="56326" name="Picture 19" descr="K:\Projects In Work\VP Pres (see Web Folder)\Presentation templates - Jacqueline\images\industrial_cog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983383"/>
            <a:ext cx="4230909" cy="2653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12167056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p:cNvSpPr>
          <p:nvPr>
            <p:ph type="title"/>
          </p:nvPr>
        </p:nvSpPr>
        <p:spPr/>
        <p:txBody>
          <a:bodyPr/>
          <a:lstStyle/>
          <a:p>
            <a:r>
              <a:rPr lang="en-US" altLang="en-US" dirty="0" smtClean="0"/>
              <a:t>RELIABLE EXPERIENCE IN ALL ENVIRONMENTS </a:t>
            </a:r>
          </a:p>
        </p:txBody>
      </p:sp>
      <p:sp>
        <p:nvSpPr>
          <p:cNvPr id="58372" name="Rectangle 3"/>
          <p:cNvSpPr>
            <a:spLocks noGrp="1"/>
          </p:cNvSpPr>
          <p:nvPr>
            <p:ph idx="1"/>
          </p:nvPr>
        </p:nvSpPr>
        <p:spPr>
          <a:xfrm>
            <a:off x="152400" y="1066800"/>
            <a:ext cx="8764527" cy="3230563"/>
          </a:xfrm>
        </p:spPr>
        <p:txBody>
          <a:bodyPr/>
          <a:lstStyle/>
          <a:p>
            <a:pPr>
              <a:lnSpc>
                <a:spcPts val="2600"/>
              </a:lnSpc>
              <a:spcBef>
                <a:spcPct val="0"/>
              </a:spcBef>
              <a:spcAft>
                <a:spcPts val="800"/>
              </a:spcAft>
            </a:pPr>
            <a:r>
              <a:rPr lang="en-US" altLang="en-US" dirty="0" smtClean="0"/>
              <a:t>Arctic</a:t>
            </a:r>
          </a:p>
          <a:p>
            <a:pPr>
              <a:lnSpc>
                <a:spcPts val="2600"/>
              </a:lnSpc>
              <a:spcBef>
                <a:spcPct val="0"/>
              </a:spcBef>
              <a:spcAft>
                <a:spcPts val="800"/>
              </a:spcAft>
            </a:pPr>
            <a:r>
              <a:rPr lang="en-US" altLang="en-US" dirty="0" smtClean="0"/>
              <a:t>Desert</a:t>
            </a:r>
          </a:p>
          <a:p>
            <a:pPr>
              <a:lnSpc>
                <a:spcPts val="2600"/>
              </a:lnSpc>
              <a:spcBef>
                <a:spcPct val="0"/>
              </a:spcBef>
              <a:spcAft>
                <a:spcPts val="800"/>
              </a:spcAft>
            </a:pPr>
            <a:r>
              <a:rPr lang="en-US" altLang="en-US" dirty="0" smtClean="0"/>
              <a:t>Tropics</a:t>
            </a:r>
          </a:p>
          <a:p>
            <a:pPr>
              <a:lnSpc>
                <a:spcPts val="2600"/>
              </a:lnSpc>
              <a:spcBef>
                <a:spcPct val="0"/>
              </a:spcBef>
              <a:spcAft>
                <a:spcPts val="800"/>
              </a:spcAft>
            </a:pPr>
            <a:r>
              <a:rPr lang="en-US" altLang="en-US" dirty="0" smtClean="0"/>
              <a:t>Offshore Platforms</a:t>
            </a:r>
          </a:p>
          <a:p>
            <a:pPr>
              <a:lnSpc>
                <a:spcPts val="2600"/>
              </a:lnSpc>
              <a:spcBef>
                <a:spcPct val="0"/>
              </a:spcBef>
              <a:spcAft>
                <a:spcPts val="800"/>
              </a:spcAft>
            </a:pPr>
            <a:r>
              <a:rPr lang="en-US" altLang="en-US" dirty="0" smtClean="0"/>
              <a:t>Floating Production, Storage </a:t>
            </a:r>
            <a:br>
              <a:rPr lang="en-US" altLang="en-US" dirty="0" smtClean="0"/>
            </a:br>
            <a:r>
              <a:rPr lang="en-US" altLang="en-US" dirty="0" smtClean="0"/>
              <a:t>and Offloading Vessels</a:t>
            </a:r>
          </a:p>
          <a:p>
            <a:pPr>
              <a:lnSpc>
                <a:spcPts val="2600"/>
              </a:lnSpc>
              <a:spcBef>
                <a:spcPct val="0"/>
              </a:spcBef>
              <a:spcAft>
                <a:spcPts val="800"/>
              </a:spcAft>
            </a:pPr>
            <a:r>
              <a:rPr lang="en-US" altLang="en-US" dirty="0" smtClean="0"/>
              <a:t>Industrial </a:t>
            </a:r>
          </a:p>
        </p:txBody>
      </p:sp>
      <p:pic>
        <p:nvPicPr>
          <p:cNvPr id="58373" name="Picture 5" descr="11012_jpg%20(preview).jpg"/>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416891"/>
            <a:ext cx="19431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6" descr="024190_jpg%20(preview).jpg"/>
          <p:cNvPicPr preferRelativeResize="0">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56400" y="3416891"/>
            <a:ext cx="1930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7" descr="035034_jpg%20(preview).jpg"/>
          <p:cNvPicPr preferRelativeResize="0">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207091"/>
            <a:ext cx="19431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6400" y="1207091"/>
            <a:ext cx="1930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ooter Placeholder 2"/>
          <p:cNvSpPr>
            <a:spLocks noGrp="1"/>
          </p:cNvSpPr>
          <p:nvPr>
            <p:ph type="ftr" sz="quarter" idx="4294967295"/>
          </p:nvPr>
        </p:nvSpPr>
        <p:spPr>
          <a:xfrm>
            <a:off x="3124200" y="6356351"/>
            <a:ext cx="2895600" cy="365125"/>
          </a:xfrm>
          <a:noFill/>
        </p:spPr>
        <p:txBody>
          <a:bodyPr/>
          <a:lstStyle>
            <a:lvl1pPr>
              <a:spcBef>
                <a:spcPct val="20000"/>
              </a:spcBef>
              <a:buClr>
                <a:srgbClr val="FFCC00"/>
              </a:buClr>
              <a:buSzPct val="130000"/>
              <a:buFont typeface="Wingdings" panose="05000000000000000000" pitchFamily="2" charset="2"/>
              <a:buChar char="§"/>
              <a:defRPr sz="2400" b="1">
                <a:solidFill>
                  <a:schemeClr val="tx1"/>
                </a:solidFill>
                <a:latin typeface="Arial Narrow" panose="020B0606020202030204" pitchFamily="34" charset="0"/>
              </a:defRPr>
            </a:lvl1pPr>
            <a:lvl2pPr marL="742950" indent="-285750">
              <a:spcBef>
                <a:spcPct val="20000"/>
              </a:spcBef>
              <a:buFont typeface="Arial" panose="020B0604020202020204" pitchFamily="34" charset="0"/>
              <a:buChar char="–"/>
              <a:defRPr sz="2400" b="1">
                <a:solidFill>
                  <a:schemeClr val="tx1"/>
                </a:solidFill>
                <a:latin typeface="Arial Narrow" panose="020B0606020202030204" pitchFamily="34" charset="0"/>
              </a:defRPr>
            </a:lvl2pPr>
            <a:lvl3pPr marL="11430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3pPr>
            <a:lvl4pPr marL="16002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4pPr>
            <a:lvl5pPr marL="2057400" indent="-228600">
              <a:spcBef>
                <a:spcPct val="20000"/>
              </a:spcBef>
              <a:buFont typeface="Arial" panose="020B0604020202020204" pitchFamily="34" charset="0"/>
              <a:buChar char="»"/>
              <a:defRPr sz="2400" b="1">
                <a:solidFill>
                  <a:schemeClr val="tx1"/>
                </a:solidFill>
                <a:latin typeface="Arial Narrow" panose="020B0606020202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Arial Narrow" panose="020B0606020202030204" pitchFamily="34" charset="0"/>
              </a:defRPr>
            </a:lvl9pPr>
          </a:lstStyle>
          <a:p>
            <a:pPr>
              <a:spcBef>
                <a:spcPct val="0"/>
              </a:spcBef>
              <a:buClrTx/>
              <a:buSzTx/>
              <a:buFontTx/>
              <a:buNone/>
            </a:pPr>
            <a:r>
              <a:rPr lang="en-US" altLang="en-US" sz="1000" b="0" dirty="0" smtClean="0">
                <a:solidFill>
                  <a:schemeClr val="tx2"/>
                </a:solidFill>
                <a:latin typeface="Arial" panose="020B0604020202020204" pitchFamily="34" charset="0"/>
                <a:cs typeface="Arial" panose="020B0604020202020204" pitchFamily="34" charset="0"/>
              </a:rPr>
              <a:t>Caterpillar: Non-Confidential</a:t>
            </a:r>
          </a:p>
        </p:txBody>
      </p:sp>
    </p:spTree>
    <p:extLst>
      <p:ext uri="{BB962C8B-B14F-4D97-AF65-F5344CB8AC3E}">
        <p14:creationId xmlns:p14="http://schemas.microsoft.com/office/powerpoint/2010/main" val="309151729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Theme">
  <a:themeElements>
    <a:clrScheme name="Solar">
      <a:dk1>
        <a:srgbClr val="000000"/>
      </a:dk1>
      <a:lt1>
        <a:srgbClr val="FFFFFF"/>
      </a:lt1>
      <a:dk2>
        <a:srgbClr val="000000"/>
      </a:dk2>
      <a:lt2>
        <a:srgbClr val="808080"/>
      </a:lt2>
      <a:accent1>
        <a:srgbClr val="FFCD11"/>
      </a:accent1>
      <a:accent2>
        <a:srgbClr val="B2B2B2"/>
      </a:accent2>
      <a:accent3>
        <a:srgbClr val="FFFFFF"/>
      </a:accent3>
      <a:accent4>
        <a:srgbClr val="000000"/>
      </a:accent4>
      <a:accent5>
        <a:srgbClr val="FFE3AA"/>
      </a:accent5>
      <a:accent6>
        <a:srgbClr val="A1A1A1"/>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Default Theme" id="{79209B14-A479-4C61-95A6-749D5C6195E9}" vid="{1376B994-25DD-4EBC-8BC7-2BF17BD3AF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115</TotalTime>
  <Words>1107</Words>
  <Application>Microsoft Office PowerPoint</Application>
  <PresentationFormat>On-screen Show (4:3)</PresentationFormat>
  <Paragraphs>211</Paragraphs>
  <Slides>21</Slides>
  <Notes>19</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Default Theme</vt:lpstr>
      <vt:lpstr>PowerPoint Presentation</vt:lpstr>
      <vt:lpstr>Solar Turbines Incorporated</vt:lpstr>
      <vt:lpstr>TYPICAL GAS TURBINE COMPONENTS</vt:lpstr>
      <vt:lpstr>SOLAR GAS TURBINE FAMILIES </vt:lpstr>
      <vt:lpstr>Complete package systems</vt:lpstr>
      <vt:lpstr>Enclosed gas turbine packages</vt:lpstr>
      <vt:lpstr>MOBILE POWER UNITS &amp; Modular power plants  </vt:lpstr>
      <vt:lpstr>WORLDWIDE MARKETS </vt:lpstr>
      <vt:lpstr>RELIABLE EXPERIENCE IN ALL ENVIRONMENTS </vt:lpstr>
      <vt:lpstr>SOLAR TURBOMACHINERY SYSTEMS - All Markets </vt:lpstr>
      <vt:lpstr>Necessity for international standards &amp; CA</vt:lpstr>
      <vt:lpstr>Proactive approach towards standardization</vt:lpstr>
      <vt:lpstr>Proactive approach towards standardization</vt:lpstr>
      <vt:lpstr>PowerPoint Presentation</vt:lpstr>
      <vt:lpstr>PowerPoint Presentation</vt:lpstr>
      <vt:lpstr>PowerPoint Presentation</vt:lpstr>
      <vt:lpstr>CENTRIFUGAL GAS COMPRESSORS </vt:lpstr>
      <vt:lpstr>SOLAR GAS COMPRESSOR FAMILY </vt:lpstr>
      <vt:lpstr>GAS COMPRESSOR TYPICAL COMPONENTS </vt:lpstr>
      <vt:lpstr>ELECTRIC MOTOR DRIVES </vt:lpstr>
      <vt:lpstr>Total life cycle support</vt:lpstr>
    </vt:vector>
  </TitlesOfParts>
  <Company>Caterpillar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Elza Neufeld</dc:creator>
  <cp:lastModifiedBy>Tony Zertuche</cp:lastModifiedBy>
  <cp:revision>21</cp:revision>
  <dcterms:created xsi:type="dcterms:W3CDTF">2015-05-26T21:02:19Z</dcterms:created>
  <dcterms:modified xsi:type="dcterms:W3CDTF">2016-04-07T19:52:11Z</dcterms:modified>
</cp:coreProperties>
</file>