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72" r:id="rId1"/>
  </p:sldMasterIdLst>
  <p:notesMasterIdLst>
    <p:notesMasterId r:id="rId7"/>
  </p:notesMasterIdLst>
  <p:sldIdLst>
    <p:sldId id="256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638" y="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34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C21320-0D1D-4DDE-8835-6C6AD3E48714}" type="datetimeFigureOut">
              <a:rPr lang="en-US" smtClean="0"/>
              <a:t>7/28/2016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7A730E-691B-41E4-9AD7-F8C600989D3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7874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1661F-6FA2-4588-9881-54147FEC2394}" type="datetime1">
              <a:rPr lang="en-US" smtClean="0"/>
              <a:t>7/28/2016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D08FD-800F-457F-B4C3-118340CA731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5950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6322B-2B5B-43C0-BCED-00D6DE0D4FE4}" type="datetime1">
              <a:rPr lang="en-US" smtClean="0"/>
              <a:t>7/28/2016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D08FD-800F-457F-B4C3-118340CA731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439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6EB00-4928-46D5-BCB3-A4CF2F8D1449}" type="datetime1">
              <a:rPr lang="en-US" smtClean="0"/>
              <a:t>7/28/2016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D08FD-800F-457F-B4C3-118340CA731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8137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9F8F0-7F8C-47D1-B982-31A0E47BFB1F}" type="datetime1">
              <a:rPr lang="en-US" smtClean="0"/>
              <a:t>7/28/2016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D08FD-800F-457F-B4C3-118340CA731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6012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B6282-2CE8-4DE3-9A8E-F1396D51FC89}" type="datetime1">
              <a:rPr lang="en-US" smtClean="0"/>
              <a:t>7/28/2016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D08FD-800F-457F-B4C3-118340CA731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4178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FEEA-FD8A-48D5-BAD5-9D7BF92E1F59}" type="datetime1">
              <a:rPr lang="en-US" smtClean="0"/>
              <a:t>7/28/2016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D08FD-800F-457F-B4C3-118340CA731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3667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E0C42-624B-4E64-BD9B-B41BFD6A502C}" type="datetime1">
              <a:rPr lang="en-US" smtClean="0"/>
              <a:t>7/28/2016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D08FD-800F-457F-B4C3-118340CA731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47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DD9F2-2E81-4CFE-AF0A-DF3FEB4CB26F}" type="datetime1">
              <a:rPr lang="en-US" smtClean="0"/>
              <a:t>7/28/2016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D08FD-800F-457F-B4C3-118340CA731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116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5CCCD-5E9D-448C-9678-DB70CEA0EA79}" type="datetime1">
              <a:rPr lang="en-US" smtClean="0"/>
              <a:t>7/28/2016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D08FD-800F-457F-B4C3-118340CA731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3644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7679A-C072-4C5F-A05F-C7B4945241D8}" type="datetime1">
              <a:rPr lang="en-US" smtClean="0"/>
              <a:t>7/28/2016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D08FD-800F-457F-B4C3-118340CA731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8552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CFC26-66D5-45C3-87B1-2E152148ABEF}" type="datetime1">
              <a:rPr lang="en-US" smtClean="0"/>
              <a:t>7/28/2016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D08FD-800F-457F-B4C3-118340CA731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42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  <a:lumMod val="10000"/>
                <a:lumOff val="90000"/>
                <a:alpha val="50000"/>
              </a:schemeClr>
            </a:gs>
            <a:gs pos="22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3562FF-2EE5-4376-8DEC-3A12C24681B5}" type="datetime1">
              <a:rPr lang="en-US" smtClean="0"/>
              <a:t>7/28/2016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3D08FD-800F-457F-B4C3-118340CA731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9643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IEC TC78 “Live working”</a:t>
            </a:r>
            <a:br>
              <a:rPr lang="en-US" dirty="0" smtClean="0"/>
            </a:br>
            <a:r>
              <a:rPr lang="en-US" dirty="0" smtClean="0"/>
              <a:t>Product Committee </a:t>
            </a:r>
            <a:br>
              <a:rPr lang="en-US" dirty="0" smtClean="0"/>
            </a:br>
            <a:r>
              <a:rPr lang="en-US" dirty="0" smtClean="0"/>
              <a:t>(methods excluded)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Dr. George Gela</a:t>
            </a:r>
          </a:p>
          <a:p>
            <a:r>
              <a:rPr lang="en-US" dirty="0" smtClean="0"/>
              <a:t>International Chairman TC78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D08FD-800F-457F-B4C3-118340CA7317}" type="slidenum">
              <a:rPr lang="en-US" smtClean="0"/>
              <a:t>1</a:t>
            </a:fld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457200" y="5715000"/>
            <a:ext cx="504190" cy="1020283"/>
            <a:chOff x="457200" y="5715000"/>
            <a:chExt cx="504190" cy="1020283"/>
          </a:xfrm>
        </p:grpSpPr>
        <p:grpSp>
          <p:nvGrpSpPr>
            <p:cNvPr id="5" name="Group 4"/>
            <p:cNvGrpSpPr/>
            <p:nvPr/>
          </p:nvGrpSpPr>
          <p:grpSpPr>
            <a:xfrm>
              <a:off x="457200" y="5715000"/>
              <a:ext cx="504190" cy="774065"/>
              <a:chOff x="0" y="0"/>
              <a:chExt cx="504821" cy="774697"/>
            </a:xfrm>
          </p:grpSpPr>
          <p:pic>
            <p:nvPicPr>
              <p:cNvPr id="6" name="Picture 5" descr="C:\Pictures stills EPRI work\Jumper loops\1_25 stick bending 509.jpg"/>
              <p:cNvPicPr>
                <a:picLocks noChangeAspect="1"/>
              </p:cNvPicPr>
              <p:nvPr/>
            </p:nvPicPr>
            <p:blipFill>
              <a:blip r:embed="rId2"/>
              <a:srcRect l="13141"/>
              <a:stretch>
                <a:fillRect/>
              </a:stretch>
            </p:blipFill>
            <p:spPr>
              <a:xfrm>
                <a:off x="0" y="0"/>
                <a:ext cx="504821" cy="774697"/>
              </a:xfrm>
              <a:prstGeom prst="rect">
                <a:avLst/>
              </a:prstGeom>
              <a:noFill/>
              <a:ln>
                <a:noFill/>
                <a:prstDash/>
              </a:ln>
            </p:spPr>
          </p:pic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3"/>
              <a:srcRect l="7382" t="19147" r="19409" b="28293"/>
              <a:stretch>
                <a:fillRect/>
              </a:stretch>
            </p:blipFill>
            <p:spPr>
              <a:xfrm>
                <a:off x="0" y="531961"/>
                <a:ext cx="504821" cy="242736"/>
              </a:xfrm>
              <a:prstGeom prst="rect">
                <a:avLst/>
              </a:prstGeom>
              <a:noFill/>
              <a:ln>
                <a:noFill/>
                <a:prstDash/>
              </a:ln>
            </p:spPr>
          </p:pic>
        </p:grpSp>
        <p:sp>
          <p:nvSpPr>
            <p:cNvPr id="8" name="TextBox 7"/>
            <p:cNvSpPr txBox="1"/>
            <p:nvPr/>
          </p:nvSpPr>
          <p:spPr>
            <a:xfrm>
              <a:off x="457200" y="6489062"/>
              <a:ext cx="50419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>
                  <a:solidFill>
                    <a:schemeClr val="tx2">
                      <a:lumMod val="75000"/>
                    </a:schemeClr>
                  </a:solidFill>
                </a:rPr>
                <a:t>BETC</a:t>
              </a:r>
              <a:endParaRPr lang="en-US" sz="1000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/>
          <a:srcRect l="5883" t="4418" r="3922" b="8122"/>
          <a:stretch/>
        </p:blipFill>
        <p:spPr>
          <a:xfrm>
            <a:off x="85090" y="117474"/>
            <a:ext cx="1752600" cy="129540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1395" y="15875"/>
            <a:ext cx="2438400" cy="18288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064414" y="533400"/>
            <a:ext cx="16169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ATTACHMENT I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72844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IEC TC78 “Live working</a:t>
            </a:r>
            <a:r>
              <a:rPr lang="en-US" dirty="0" smtClean="0"/>
              <a:t>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US is a P-member</a:t>
            </a:r>
          </a:p>
          <a:p>
            <a:r>
              <a:rPr lang="en-US" dirty="0" smtClean="0"/>
              <a:t>TC78 began operation in 1975</a:t>
            </a:r>
          </a:p>
          <a:p>
            <a:r>
              <a:rPr lang="en-US" dirty="0" smtClean="0"/>
              <a:t>23 P-members, 19 O-members</a:t>
            </a:r>
            <a:endParaRPr lang="en-US" dirty="0"/>
          </a:p>
          <a:p>
            <a:r>
              <a:rPr lang="en-US" dirty="0" smtClean="0"/>
              <a:t>35 publications </a:t>
            </a:r>
            <a:r>
              <a:rPr lang="en-US" sz="2000" dirty="0" smtClean="0"/>
              <a:t>(+ amendments, translations, corrigenda)</a:t>
            </a:r>
          </a:p>
          <a:p>
            <a:r>
              <a:rPr lang="en-US" dirty="0"/>
              <a:t>11 </a:t>
            </a:r>
            <a:r>
              <a:rPr lang="en-US" dirty="0" smtClean="0"/>
              <a:t>projects on Work Program</a:t>
            </a:r>
          </a:p>
          <a:p>
            <a:r>
              <a:rPr lang="en-US" dirty="0" smtClean="0"/>
              <a:t>6 WGs + 2 AdHoc Groups + 5 PTs + MTs </a:t>
            </a:r>
            <a:r>
              <a:rPr lang="en-US" dirty="0"/>
              <a:t>+ CAG</a:t>
            </a:r>
            <a:r>
              <a:rPr lang="en-US" dirty="0" smtClean="0"/>
              <a:t> </a:t>
            </a:r>
            <a:r>
              <a:rPr lang="en-US" sz="2000" dirty="0" smtClean="0"/>
              <a:t>(TC78 was the first TC to set up a CAG)</a:t>
            </a:r>
          </a:p>
          <a:p>
            <a:r>
              <a:rPr lang="en-US" dirty="0"/>
              <a:t>Next </a:t>
            </a:r>
            <a:r>
              <a:rPr lang="en-US" dirty="0" smtClean="0"/>
              <a:t>PM in Frankfurt, Oct 2016</a:t>
            </a:r>
          </a:p>
          <a:p>
            <a:r>
              <a:rPr lang="en-US" dirty="0" smtClean="0"/>
              <a:t>TC78 PMs every 18 months or so</a:t>
            </a:r>
          </a:p>
          <a:p>
            <a:r>
              <a:rPr lang="en-US" dirty="0" smtClean="0"/>
              <a:t>1 or 2 CAG meetings between PMs</a:t>
            </a:r>
          </a:p>
          <a:p>
            <a:r>
              <a:rPr lang="en-US" dirty="0" smtClean="0"/>
              <a:t>Last TC78 PM in USA in Morrison, NJ in 2006 (PSE&amp;G) </a:t>
            </a:r>
          </a:p>
          <a:p>
            <a:pPr lvl="1"/>
            <a:r>
              <a:rPr lang="en-US" dirty="0" smtClean="0"/>
              <a:t>Other PM in USA in Richmond, VA in 1996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D08FD-800F-457F-B4C3-118340CA7317}" type="slidenum">
              <a:rPr lang="en-US" smtClean="0"/>
              <a:t>2</a:t>
            </a:fld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228600" y="152400"/>
            <a:ext cx="504190" cy="1020283"/>
            <a:chOff x="457200" y="5715000"/>
            <a:chExt cx="504190" cy="1020283"/>
          </a:xfrm>
        </p:grpSpPr>
        <p:grpSp>
          <p:nvGrpSpPr>
            <p:cNvPr id="6" name="Group 5"/>
            <p:cNvGrpSpPr/>
            <p:nvPr/>
          </p:nvGrpSpPr>
          <p:grpSpPr>
            <a:xfrm>
              <a:off x="457200" y="5715000"/>
              <a:ext cx="504190" cy="774065"/>
              <a:chOff x="0" y="0"/>
              <a:chExt cx="504821" cy="774697"/>
            </a:xfrm>
          </p:grpSpPr>
          <p:pic>
            <p:nvPicPr>
              <p:cNvPr id="8" name="Picture 7" descr="C:\Pictures stills EPRI work\Jumper loops\1_25 stick bending 509.jpg"/>
              <p:cNvPicPr>
                <a:picLocks noChangeAspect="1"/>
              </p:cNvPicPr>
              <p:nvPr/>
            </p:nvPicPr>
            <p:blipFill>
              <a:blip r:embed="rId2"/>
              <a:srcRect l="13141"/>
              <a:stretch>
                <a:fillRect/>
              </a:stretch>
            </p:blipFill>
            <p:spPr>
              <a:xfrm>
                <a:off x="0" y="0"/>
                <a:ext cx="504821" cy="774697"/>
              </a:xfrm>
              <a:prstGeom prst="rect">
                <a:avLst/>
              </a:prstGeom>
              <a:noFill/>
              <a:ln>
                <a:noFill/>
                <a:prstDash/>
              </a:ln>
            </p:spPr>
          </p:pic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3"/>
              <a:srcRect l="7382" t="19147" r="19409" b="28293"/>
              <a:stretch>
                <a:fillRect/>
              </a:stretch>
            </p:blipFill>
            <p:spPr>
              <a:xfrm>
                <a:off x="0" y="531961"/>
                <a:ext cx="504821" cy="242736"/>
              </a:xfrm>
              <a:prstGeom prst="rect">
                <a:avLst/>
              </a:prstGeom>
              <a:noFill/>
              <a:ln>
                <a:noFill/>
                <a:prstDash/>
              </a:ln>
            </p:spPr>
          </p:pic>
        </p:grpSp>
        <p:sp>
          <p:nvSpPr>
            <p:cNvPr id="7" name="TextBox 6"/>
            <p:cNvSpPr txBox="1"/>
            <p:nvPr/>
          </p:nvSpPr>
          <p:spPr>
            <a:xfrm>
              <a:off x="457200" y="6489062"/>
              <a:ext cx="50419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>
                  <a:solidFill>
                    <a:schemeClr val="tx2">
                      <a:lumMod val="75000"/>
                    </a:schemeClr>
                  </a:solidFill>
                </a:rPr>
                <a:t>BETC</a:t>
              </a:r>
              <a:endParaRPr lang="en-US" sz="1000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1172683"/>
            <a:ext cx="21336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8998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IEC TC78 “Live working</a:t>
            </a:r>
            <a:r>
              <a:rPr lang="en-US" dirty="0" smtClean="0"/>
              <a:t>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Issues – US TC78 TAG:</a:t>
            </a:r>
          </a:p>
          <a:p>
            <a:pPr lvl="1"/>
            <a:r>
              <a:rPr lang="en-US" dirty="0" smtClean="0"/>
              <a:t>Need more Experts</a:t>
            </a:r>
          </a:p>
          <a:p>
            <a:pPr lvl="1"/>
            <a:r>
              <a:rPr lang="en-US" dirty="0" smtClean="0"/>
              <a:t>Need ACTIVE Experts</a:t>
            </a:r>
          </a:p>
          <a:p>
            <a:pPr lvl="1"/>
            <a:r>
              <a:rPr lang="en-US" dirty="0" smtClean="0"/>
              <a:t>Need strong TAG and TA</a:t>
            </a:r>
          </a:p>
          <a:p>
            <a:pPr lvl="1"/>
            <a:r>
              <a:rPr lang="en-US" dirty="0" smtClean="0"/>
              <a:t>Need to develop US position</a:t>
            </a:r>
          </a:p>
          <a:p>
            <a:pPr lvl="1"/>
            <a:r>
              <a:rPr lang="en-US" dirty="0" smtClean="0"/>
              <a:t>TAG/TA needs time to develop US position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Experts need training on ISO/IEC Directives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Approval for participation at PMs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Bring TC78 PM to US (GG “scheming”)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Show value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D08FD-800F-457F-B4C3-118340CA7317}" type="slidenum">
              <a:rPr lang="en-US" smtClean="0"/>
              <a:t>3</a:t>
            </a:fld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228600" y="152400"/>
            <a:ext cx="504190" cy="1020283"/>
            <a:chOff x="457200" y="5715000"/>
            <a:chExt cx="504190" cy="1020283"/>
          </a:xfrm>
        </p:grpSpPr>
        <p:grpSp>
          <p:nvGrpSpPr>
            <p:cNvPr id="6" name="Group 5"/>
            <p:cNvGrpSpPr/>
            <p:nvPr/>
          </p:nvGrpSpPr>
          <p:grpSpPr>
            <a:xfrm>
              <a:off x="457200" y="5715000"/>
              <a:ext cx="504190" cy="774065"/>
              <a:chOff x="0" y="0"/>
              <a:chExt cx="504821" cy="774697"/>
            </a:xfrm>
          </p:grpSpPr>
          <p:pic>
            <p:nvPicPr>
              <p:cNvPr id="8" name="Picture 7" descr="C:\Pictures stills EPRI work\Jumper loops\1_25 stick bending 509.jpg"/>
              <p:cNvPicPr>
                <a:picLocks noChangeAspect="1"/>
              </p:cNvPicPr>
              <p:nvPr/>
            </p:nvPicPr>
            <p:blipFill>
              <a:blip r:embed="rId2"/>
              <a:srcRect l="13141"/>
              <a:stretch>
                <a:fillRect/>
              </a:stretch>
            </p:blipFill>
            <p:spPr>
              <a:xfrm>
                <a:off x="0" y="0"/>
                <a:ext cx="504821" cy="774697"/>
              </a:xfrm>
              <a:prstGeom prst="rect">
                <a:avLst/>
              </a:prstGeom>
              <a:noFill/>
              <a:ln>
                <a:noFill/>
                <a:prstDash/>
              </a:ln>
            </p:spPr>
          </p:pic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3"/>
              <a:srcRect l="7382" t="19147" r="19409" b="28293"/>
              <a:stretch>
                <a:fillRect/>
              </a:stretch>
            </p:blipFill>
            <p:spPr>
              <a:xfrm>
                <a:off x="0" y="531961"/>
                <a:ext cx="504821" cy="242736"/>
              </a:xfrm>
              <a:prstGeom prst="rect">
                <a:avLst/>
              </a:prstGeom>
              <a:noFill/>
              <a:ln>
                <a:noFill/>
                <a:prstDash/>
              </a:ln>
            </p:spPr>
          </p:pic>
        </p:grpSp>
        <p:sp>
          <p:nvSpPr>
            <p:cNvPr id="7" name="TextBox 6"/>
            <p:cNvSpPr txBox="1"/>
            <p:nvPr/>
          </p:nvSpPr>
          <p:spPr>
            <a:xfrm>
              <a:off x="457200" y="6489062"/>
              <a:ext cx="50419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>
                  <a:solidFill>
                    <a:schemeClr val="tx2">
                      <a:lumMod val="75000"/>
                    </a:schemeClr>
                  </a:solidFill>
                </a:rPr>
                <a:t>BETC</a:t>
              </a:r>
              <a:endParaRPr lang="en-US" sz="1000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0" t="16666" r="5833" b="7778"/>
          <a:stretch/>
        </p:blipFill>
        <p:spPr>
          <a:xfrm>
            <a:off x="6338047" y="1539876"/>
            <a:ext cx="2563906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442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IEC TC78 “Live working</a:t>
            </a:r>
            <a:r>
              <a:rPr lang="en-US" dirty="0" smtClean="0"/>
              <a:t>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8200"/>
          </a:xfrm>
        </p:spPr>
        <p:txBody>
          <a:bodyPr>
            <a:normAutofit/>
          </a:bodyPr>
          <a:lstStyle/>
          <a:p>
            <a:r>
              <a:rPr lang="en-US" dirty="0" smtClean="0"/>
              <a:t>Issues – US NC (ANSI):</a:t>
            </a:r>
          </a:p>
          <a:p>
            <a:pPr lvl="1"/>
            <a:r>
              <a:rPr lang="en-US" dirty="0" smtClean="0"/>
              <a:t>Cost of participation (especially retirees)</a:t>
            </a:r>
          </a:p>
          <a:p>
            <a:pPr lvl="1"/>
            <a:r>
              <a:rPr lang="en-US" dirty="0" smtClean="0"/>
              <a:t>Show value of participation</a:t>
            </a:r>
          </a:p>
          <a:p>
            <a:pPr lvl="1"/>
            <a:r>
              <a:rPr lang="en-US" dirty="0" smtClean="0"/>
              <a:t>US TC78 TAG viewed by NCs as synonymous with ANSI, i.e., internal structure (USNC, separate secretariat of a TC, separate US TAG for TC) not understood by NCs (blame pinned on ANSI)</a:t>
            </a:r>
          </a:p>
          <a:p>
            <a:pPr lvl="1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D08FD-800F-457F-B4C3-118340CA7317}" type="slidenum">
              <a:rPr lang="en-US" smtClean="0"/>
              <a:t>4</a:t>
            </a:fld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228600" y="152400"/>
            <a:ext cx="504190" cy="1020283"/>
            <a:chOff x="457200" y="5715000"/>
            <a:chExt cx="504190" cy="1020283"/>
          </a:xfrm>
        </p:grpSpPr>
        <p:grpSp>
          <p:nvGrpSpPr>
            <p:cNvPr id="6" name="Group 5"/>
            <p:cNvGrpSpPr/>
            <p:nvPr/>
          </p:nvGrpSpPr>
          <p:grpSpPr>
            <a:xfrm>
              <a:off x="457200" y="5715000"/>
              <a:ext cx="504190" cy="774065"/>
              <a:chOff x="0" y="0"/>
              <a:chExt cx="504821" cy="774697"/>
            </a:xfrm>
          </p:grpSpPr>
          <p:pic>
            <p:nvPicPr>
              <p:cNvPr id="8" name="Picture 7" descr="C:\Pictures stills EPRI work\Jumper loops\1_25 stick bending 509.jpg"/>
              <p:cNvPicPr>
                <a:picLocks noChangeAspect="1"/>
              </p:cNvPicPr>
              <p:nvPr/>
            </p:nvPicPr>
            <p:blipFill>
              <a:blip r:embed="rId2"/>
              <a:srcRect l="13141"/>
              <a:stretch>
                <a:fillRect/>
              </a:stretch>
            </p:blipFill>
            <p:spPr>
              <a:xfrm>
                <a:off x="0" y="0"/>
                <a:ext cx="504821" cy="774697"/>
              </a:xfrm>
              <a:prstGeom prst="rect">
                <a:avLst/>
              </a:prstGeom>
              <a:noFill/>
              <a:ln>
                <a:noFill/>
                <a:prstDash/>
              </a:ln>
            </p:spPr>
          </p:pic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3"/>
              <a:srcRect l="7382" t="19147" r="19409" b="28293"/>
              <a:stretch>
                <a:fillRect/>
              </a:stretch>
            </p:blipFill>
            <p:spPr>
              <a:xfrm>
                <a:off x="0" y="531961"/>
                <a:ext cx="504821" cy="242736"/>
              </a:xfrm>
              <a:prstGeom prst="rect">
                <a:avLst/>
              </a:prstGeom>
              <a:noFill/>
              <a:ln>
                <a:noFill/>
                <a:prstDash/>
              </a:ln>
            </p:spPr>
          </p:pic>
        </p:grpSp>
        <p:sp>
          <p:nvSpPr>
            <p:cNvPr id="7" name="TextBox 6"/>
            <p:cNvSpPr txBox="1"/>
            <p:nvPr/>
          </p:nvSpPr>
          <p:spPr>
            <a:xfrm>
              <a:off x="457200" y="6489062"/>
              <a:ext cx="50419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>
                  <a:solidFill>
                    <a:schemeClr val="tx2">
                      <a:lumMod val="75000"/>
                    </a:schemeClr>
                  </a:solidFill>
                </a:rPr>
                <a:t>BETC</a:t>
              </a:r>
              <a:endParaRPr lang="en-US" sz="1000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4980842"/>
            <a:ext cx="2614613" cy="1877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4259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en-US" dirty="0"/>
              <a:t>IEC TC78 “Live working</a:t>
            </a:r>
            <a:r>
              <a:rPr lang="en-US" dirty="0" smtClean="0"/>
              <a:t>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35754"/>
            <a:ext cx="8229600" cy="5020596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Issues – IEC level:</a:t>
            </a:r>
          </a:p>
          <a:p>
            <a:pPr lvl="1"/>
            <a:r>
              <a:rPr lang="en-US" dirty="0" smtClean="0"/>
              <a:t>Most meetings (PM/</a:t>
            </a:r>
            <a:r>
              <a:rPr lang="en-US" dirty="0" err="1" smtClean="0"/>
              <a:t>WG</a:t>
            </a:r>
            <a:r>
              <a:rPr lang="en-US" dirty="0" smtClean="0"/>
              <a:t>/PT/MT) in Europe – travel</a:t>
            </a:r>
          </a:p>
          <a:p>
            <a:pPr lvl="1"/>
            <a:r>
              <a:rPr lang="en-US" dirty="0" smtClean="0"/>
              <a:t>Strong </a:t>
            </a:r>
            <a:r>
              <a:rPr lang="en-US" dirty="0"/>
              <a:t>influence </a:t>
            </a:r>
            <a:r>
              <a:rPr lang="en-US" dirty="0" smtClean="0"/>
              <a:t>from </a:t>
            </a:r>
            <a:r>
              <a:rPr lang="en-US" dirty="0" err="1" smtClean="0"/>
              <a:t>CENELEC</a:t>
            </a:r>
            <a:r>
              <a:rPr lang="en-US" dirty="0" smtClean="0"/>
              <a:t>, European Directives, etc. (we have OSHA)</a:t>
            </a:r>
          </a:p>
          <a:p>
            <a:pPr lvl="2"/>
            <a:r>
              <a:rPr lang="en-US" dirty="0" smtClean="0"/>
              <a:t>Some PTs, MTs, WGs have 2 </a:t>
            </a:r>
            <a:r>
              <a:rPr lang="en-US" dirty="0" err="1" smtClean="0"/>
              <a:t>PLs</a:t>
            </a:r>
            <a:r>
              <a:rPr lang="en-US" dirty="0" smtClean="0"/>
              <a:t>, </a:t>
            </a:r>
            <a:r>
              <a:rPr lang="en-US" dirty="0" err="1" smtClean="0"/>
              <a:t>Covenors</a:t>
            </a:r>
            <a:r>
              <a:rPr lang="en-US" dirty="0" smtClean="0"/>
              <a:t> “from each side of the pond”</a:t>
            </a:r>
          </a:p>
          <a:p>
            <a:pPr lvl="1"/>
            <a:r>
              <a:rPr lang="en-US" dirty="0" smtClean="0"/>
              <a:t>Expert’s position contradicted by NC position (at PM, at development stage)</a:t>
            </a:r>
          </a:p>
          <a:p>
            <a:pPr lvl="1"/>
            <a:r>
              <a:rPr lang="en-US" dirty="0" smtClean="0"/>
              <a:t>Directives keep changing, new Committees formed</a:t>
            </a:r>
          </a:p>
          <a:p>
            <a:pPr lvl="1"/>
            <a:r>
              <a:rPr lang="en-US" dirty="0" smtClean="0"/>
              <a:t>Liaison with ISO difficult</a:t>
            </a:r>
          </a:p>
          <a:p>
            <a:pPr lvl="1"/>
            <a:r>
              <a:rPr lang="en-US" dirty="0" smtClean="0"/>
              <a:t>Dual-logo standards with IEEE, ASTM, other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D08FD-800F-457F-B4C3-118340CA7317}" type="slidenum">
              <a:rPr lang="en-US" smtClean="0"/>
              <a:t>5</a:t>
            </a:fld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228600" y="152400"/>
            <a:ext cx="504190" cy="1020283"/>
            <a:chOff x="457200" y="5715000"/>
            <a:chExt cx="504190" cy="1020283"/>
          </a:xfrm>
        </p:grpSpPr>
        <p:grpSp>
          <p:nvGrpSpPr>
            <p:cNvPr id="6" name="Group 5"/>
            <p:cNvGrpSpPr/>
            <p:nvPr/>
          </p:nvGrpSpPr>
          <p:grpSpPr>
            <a:xfrm>
              <a:off x="457200" y="5715000"/>
              <a:ext cx="504190" cy="774065"/>
              <a:chOff x="0" y="0"/>
              <a:chExt cx="504821" cy="774697"/>
            </a:xfrm>
          </p:grpSpPr>
          <p:pic>
            <p:nvPicPr>
              <p:cNvPr id="8" name="Picture 7" descr="C:\Pictures stills EPRI work\Jumper loops\1_25 stick bending 509.jpg"/>
              <p:cNvPicPr>
                <a:picLocks noChangeAspect="1"/>
              </p:cNvPicPr>
              <p:nvPr/>
            </p:nvPicPr>
            <p:blipFill>
              <a:blip r:embed="rId2"/>
              <a:srcRect l="13141"/>
              <a:stretch>
                <a:fillRect/>
              </a:stretch>
            </p:blipFill>
            <p:spPr>
              <a:xfrm>
                <a:off x="0" y="0"/>
                <a:ext cx="504821" cy="774697"/>
              </a:xfrm>
              <a:prstGeom prst="rect">
                <a:avLst/>
              </a:prstGeom>
              <a:noFill/>
              <a:ln>
                <a:noFill/>
                <a:prstDash/>
              </a:ln>
            </p:spPr>
          </p:pic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3"/>
              <a:srcRect l="7382" t="19147" r="19409" b="28293"/>
              <a:stretch>
                <a:fillRect/>
              </a:stretch>
            </p:blipFill>
            <p:spPr>
              <a:xfrm>
                <a:off x="0" y="531961"/>
                <a:ext cx="504821" cy="242736"/>
              </a:xfrm>
              <a:prstGeom prst="rect">
                <a:avLst/>
              </a:prstGeom>
              <a:noFill/>
              <a:ln>
                <a:noFill/>
                <a:prstDash/>
              </a:ln>
            </p:spPr>
          </p:pic>
        </p:grpSp>
        <p:sp>
          <p:nvSpPr>
            <p:cNvPr id="7" name="TextBox 6"/>
            <p:cNvSpPr txBox="1"/>
            <p:nvPr/>
          </p:nvSpPr>
          <p:spPr>
            <a:xfrm>
              <a:off x="457200" y="6489062"/>
              <a:ext cx="50419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>
                  <a:solidFill>
                    <a:schemeClr val="tx2">
                      <a:lumMod val="75000"/>
                    </a:schemeClr>
                  </a:solidFill>
                </a:rPr>
                <a:t>BETC</a:t>
              </a:r>
              <a:endParaRPr lang="en-US" sz="1000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7248" y="268551"/>
            <a:ext cx="2206752" cy="1656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6844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1021</TotalTime>
  <Words>338</Words>
  <Application>Microsoft Office PowerPoint</Application>
  <PresentationFormat>On-screen Show (4:3)</PresentationFormat>
  <Paragraphs>51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IEC TC78 “Live working” Product Committee  (methods excluded)</vt:lpstr>
      <vt:lpstr>IEC TC78 “Live working”</vt:lpstr>
      <vt:lpstr>IEC TC78 “Live working”</vt:lpstr>
      <vt:lpstr>IEC TC78 “Live working”</vt:lpstr>
      <vt:lpstr>IEC TC78 “Live working”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Restrike – Prestrike New OSHA MAD values</dc:title>
  <dc:creator>George Gela</dc:creator>
  <cp:lastModifiedBy>Tony Zertuche</cp:lastModifiedBy>
  <cp:revision>51</cp:revision>
  <dcterms:created xsi:type="dcterms:W3CDTF">2014-07-10T16:07:00Z</dcterms:created>
  <dcterms:modified xsi:type="dcterms:W3CDTF">2016-07-28T13:49:24Z</dcterms:modified>
</cp:coreProperties>
</file>