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41" r:id="rId1"/>
    <p:sldMasterId id="2147484351" r:id="rId2"/>
    <p:sldMasterId id="2147484598" r:id="rId3"/>
    <p:sldMasterId id="2147484687" r:id="rId4"/>
    <p:sldMasterId id="2147485054" r:id="rId5"/>
    <p:sldMasterId id="2147487712" r:id="rId6"/>
  </p:sldMasterIdLst>
  <p:notesMasterIdLst>
    <p:notesMasterId r:id="rId21"/>
  </p:notesMasterIdLst>
  <p:handoutMasterIdLst>
    <p:handoutMasterId r:id="rId22"/>
  </p:handoutMasterIdLst>
  <p:sldIdLst>
    <p:sldId id="2103" r:id="rId7"/>
    <p:sldId id="2267" r:id="rId8"/>
    <p:sldId id="2256" r:id="rId9"/>
    <p:sldId id="2255" r:id="rId10"/>
    <p:sldId id="2248" r:id="rId11"/>
    <p:sldId id="2263" r:id="rId12"/>
    <p:sldId id="2258" r:id="rId13"/>
    <p:sldId id="2264" r:id="rId14"/>
    <p:sldId id="2249" r:id="rId15"/>
    <p:sldId id="2268" r:id="rId16"/>
    <p:sldId id="2269" r:id="rId17"/>
    <p:sldId id="2270" r:id="rId18"/>
    <p:sldId id="2265" r:id="rId19"/>
    <p:sldId id="2251" r:id="rId20"/>
  </p:sldIdLst>
  <p:sldSz cx="9906000" cy="6858000" type="A4"/>
  <p:notesSz cx="6819900" cy="99314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100" b="1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10">
          <p15:clr>
            <a:srgbClr val="A4A3A4"/>
          </p15:clr>
        </p15:guide>
        <p15:guide id="2" orient="horz" pos="1344">
          <p15:clr>
            <a:srgbClr val="A4A3A4"/>
          </p15:clr>
        </p15:guide>
        <p15:guide id="3" pos="17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>
          <p15:clr>
            <a:srgbClr val="A4A3A4"/>
          </p15:clr>
        </p15:guide>
        <p15:guide id="2" pos="214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7D5"/>
    <a:srgbClr val="0000FF"/>
    <a:srgbClr val="E6E6E6"/>
    <a:srgbClr val="21B52F"/>
    <a:srgbClr val="094A85"/>
    <a:srgbClr val="0D459F"/>
    <a:srgbClr val="FF9933"/>
    <a:srgbClr val="CCE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07" autoAdjust="0"/>
    <p:restoredTop sz="98820" autoAdjust="0"/>
  </p:normalViewPr>
  <p:slideViewPr>
    <p:cSldViewPr snapToObjects="1">
      <p:cViewPr>
        <p:scale>
          <a:sx n="69" d="100"/>
          <a:sy n="69" d="100"/>
        </p:scale>
        <p:origin x="-643" y="-24"/>
      </p:cViewPr>
      <p:guideLst>
        <p:guide orient="horz" pos="4110"/>
        <p:guide orient="horz" pos="1344"/>
        <p:guide pos="1714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9" d="100"/>
          <a:sy n="79" d="100"/>
        </p:scale>
        <p:origin x="-3222" y="-84"/>
      </p:cViewPr>
      <p:guideLst>
        <p:guide orient="horz" pos="3128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55697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4204" y="1"/>
            <a:ext cx="2955696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algn="r"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3829"/>
            <a:ext cx="2955697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4204" y="9433829"/>
            <a:ext cx="2955696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algn="r"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14F0647-9BB3-4F43-AEFF-33FDAD524E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5871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55697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4204" y="1"/>
            <a:ext cx="2955696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algn="r"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7075" y="747713"/>
            <a:ext cx="537210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0032" y="4715375"/>
            <a:ext cx="4999838" cy="4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3829"/>
            <a:ext cx="2955697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4204" y="9433829"/>
            <a:ext cx="2955696" cy="49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algn="r" defTabSz="938642"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9D33FC7-2C6C-477F-84E3-EDC70C316BC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285536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20" tIns="46209" rIns="92420" bIns="46209" anchor="b"/>
          <a:lstStyle/>
          <a:p>
            <a:pPr algn="r"/>
            <a:fld id="{AC9D5832-BB27-49A3-BA85-DB009FB92950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3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4854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16" tIns="46208" rIns="92416" bIns="46208" anchor="b"/>
          <a:lstStyle/>
          <a:p>
            <a:pPr algn="r"/>
            <a:fld id="{55245F76-2C05-4B01-8451-D42FD530E799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4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38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20" tIns="46209" rIns="92420" bIns="46209" anchor="b"/>
          <a:lstStyle/>
          <a:p>
            <a:pPr algn="r"/>
            <a:fld id="{F575F02B-2421-4916-95AB-237EBE5AF080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5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4350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16" tIns="46208" rIns="92416" bIns="46208" anchor="b"/>
          <a:lstStyle/>
          <a:p>
            <a:pPr algn="r"/>
            <a:fld id="{55245F76-2C05-4B01-8451-D42FD530E799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6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589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16" tIns="46208" rIns="92416" bIns="46208" anchor="b"/>
          <a:lstStyle/>
          <a:p>
            <a:pPr algn="r"/>
            <a:fld id="{55245F76-2C05-4B01-8451-D42FD530E799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7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5897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16" tIns="46208" rIns="92416" bIns="46208" anchor="b"/>
          <a:lstStyle/>
          <a:p>
            <a:pPr algn="r"/>
            <a:fld id="{55245F76-2C05-4B01-8451-D42FD530E799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8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5897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20" tIns="46209" rIns="92420" bIns="46209" anchor="b"/>
          <a:lstStyle/>
          <a:p>
            <a:pPr algn="r"/>
            <a:fld id="{AC9D5832-BB27-49A3-BA85-DB009FB92950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9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4468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64205" y="9432288"/>
            <a:ext cx="2954172" cy="4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16" tIns="46208" rIns="92416" bIns="46208" anchor="b"/>
          <a:lstStyle/>
          <a:p>
            <a:pPr algn="r"/>
            <a:fld id="{55245F76-2C05-4B01-8451-D42FD530E799}" type="slidenum">
              <a:rPr kumimoji="0" lang="ko-KR" altLang="en-GB" sz="1200" b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algn="r"/>
              <a:t>13</a:t>
            </a:fld>
            <a:endParaRPr kumimoji="0" lang="en-GB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6968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906000" cy="5667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542925"/>
            <a:ext cx="9906000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0" y="592138"/>
            <a:ext cx="9601200" cy="1825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>
              <a:tabLst>
                <a:tab pos="311150" algn="l"/>
              </a:tabLst>
              <a:defRPr/>
            </a:pPr>
            <a:r>
              <a:rPr lang="ko-KR" altLang="en-GB" sz="1200">
                <a:solidFill>
                  <a:srgbClr val="FFFFFF"/>
                </a:solidFill>
                <a:ea typeface="돋움체" pitchFamily="49" charset="-127"/>
              </a:rPr>
              <a:t>	</a:t>
            </a:r>
          </a:p>
        </p:txBody>
      </p:sp>
      <p:sp>
        <p:nvSpPr>
          <p:cNvPr id="7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581400"/>
            <a:ext cx="9144000" cy="369332"/>
          </a:xfrm>
          <a:prstGeom prst="rect">
            <a:avLst/>
          </a:prstGeom>
        </p:spPr>
        <p:txBody>
          <a:bodyPr lIns="0" tIns="0" rIns="0">
            <a:spAutoFit/>
          </a:bodyPr>
          <a:lstStyle>
            <a:lvl1pPr>
              <a:spcBef>
                <a:spcPts val="500"/>
              </a:spcBef>
              <a:defRPr sz="24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부제목 스타일 편집</a:t>
            </a:r>
            <a:endParaRPr lang="ko-KR" altLang="en-GB"/>
          </a:p>
        </p:txBody>
      </p:sp>
      <p:sp>
        <p:nvSpPr>
          <p:cNvPr id="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2239963"/>
            <a:ext cx="9144000" cy="49244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0A9A8-87B6-4D22-BA12-454E127053EB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CC6A-99F5-4A2D-9F72-E37368757BF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EF62D-16DE-4D95-A34C-CF94B8FF8A25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44875-A656-4CC7-B379-E68793A0084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74A4E-ECAA-40B7-99B9-EC51CAA0C4C8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842F-F86C-440C-BBA1-CE1EDD81C14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2C45-AA1E-4371-9F26-92898D6BB30F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8D3AB-5D9F-4421-AC3C-BF0B886A82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96B92-F701-4819-9A44-6248D7BA5B7F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0D27-B083-42DB-968A-583431AE6E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F7A39-815C-40E7-9188-DBE550906314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1A981-0FBF-4C00-9EAA-518525DC1C3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50E62-80C0-4AF0-B574-D8D5AB910187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113B0-2F80-4219-92BA-710D37BA5A0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906000" cy="5667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542925"/>
            <a:ext cx="9906000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0" y="577850"/>
            <a:ext cx="9601200" cy="2127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>
              <a:tabLst>
                <a:tab pos="311150" algn="l"/>
              </a:tabLst>
              <a:defRPr/>
            </a:pPr>
            <a:r>
              <a:rPr lang="ko-KR" altLang="en-GB" sz="1200">
                <a:solidFill>
                  <a:srgbClr val="FFFFFF"/>
                </a:solidFill>
                <a:ea typeface="돋움체" pitchFamily="49" charset="-127"/>
              </a:rPr>
              <a:t>	</a:t>
            </a:r>
          </a:p>
        </p:txBody>
      </p:sp>
      <p:sp>
        <p:nvSpPr>
          <p:cNvPr id="7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581400"/>
            <a:ext cx="9144000" cy="369332"/>
          </a:xfrm>
          <a:prstGeom prst="rect">
            <a:avLst/>
          </a:prstGeom>
        </p:spPr>
        <p:txBody>
          <a:bodyPr lIns="0" tIns="0" rIns="0">
            <a:spAutoFit/>
          </a:bodyPr>
          <a:lstStyle>
            <a:lvl1pPr>
              <a:spcBef>
                <a:spcPts val="500"/>
              </a:spcBef>
              <a:defRPr sz="24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부제목 스타일 편집</a:t>
            </a:r>
            <a:endParaRPr lang="ko-KR" altLang="en-GB"/>
          </a:p>
        </p:txBody>
      </p:sp>
      <p:sp>
        <p:nvSpPr>
          <p:cNvPr id="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2239963"/>
            <a:ext cx="9144000" cy="49244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5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8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4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14588C1B-6D0B-483A-9E37-F75CD59E8073}" type="slidenum">
              <a:rPr kumimoji="0" lang="ko-KR" altLang="en-GB" sz="10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kumimoji="0" lang="en-GB" altLang="ko-KR" sz="10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fontAlgn="auto">
              <a:spcAft>
                <a:spcPts val="0"/>
              </a:spcAft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2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kumimoji="0"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kumimoji="0"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kumimoji="0"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kumimoji="0"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kumimoji="0"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5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8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4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CAD6A9A1-0531-4252-ADC3-7AB4903A382F}" type="slidenum">
              <a:rPr kumimoji="0" lang="ko-KR" altLang="en-GB" sz="1000"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kumimoji="0" lang="en-GB" altLang="ko-KR" sz="10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fontAlgn="auto">
              <a:spcAft>
                <a:spcPts val="0"/>
              </a:spcAft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2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906000" cy="5667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542925"/>
            <a:ext cx="9906000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0" y="577850"/>
            <a:ext cx="9601200" cy="2127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>
              <a:tabLst>
                <a:tab pos="311150" algn="l"/>
              </a:tabLst>
              <a:defRPr/>
            </a:pPr>
            <a:r>
              <a:rPr lang="ko-KR" altLang="en-GB" sz="1200">
                <a:solidFill>
                  <a:srgbClr val="FFFFFF"/>
                </a:solidFill>
                <a:ea typeface="돋움체" pitchFamily="49" charset="-127"/>
              </a:rPr>
              <a:t>	</a:t>
            </a:r>
          </a:p>
        </p:txBody>
      </p:sp>
      <p:sp>
        <p:nvSpPr>
          <p:cNvPr id="7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lvl="1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2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3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4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581400"/>
            <a:ext cx="9144000" cy="369332"/>
          </a:xfrm>
          <a:prstGeom prst="rect">
            <a:avLst/>
          </a:prstGeom>
        </p:spPr>
        <p:txBody>
          <a:bodyPr lIns="0" tIns="0" rIns="0">
            <a:spAutoFit/>
          </a:bodyPr>
          <a:lstStyle>
            <a:lvl1pPr>
              <a:spcBef>
                <a:spcPts val="500"/>
              </a:spcBef>
              <a:defRPr sz="24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부제목 스타일 편집</a:t>
            </a:r>
            <a:endParaRPr lang="ko-KR" altLang="en-GB"/>
          </a:p>
        </p:txBody>
      </p:sp>
      <p:sp>
        <p:nvSpPr>
          <p:cNvPr id="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2239963"/>
            <a:ext cx="9144000" cy="49244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429500" y="931863"/>
            <a:ext cx="2309813" cy="5194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931863"/>
            <a:ext cx="6781800" cy="51943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 userDrawn="1"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CB3C0693-DEA2-4BC6-82B0-77FE22507BF8}" type="slidenum">
              <a:rPr kumimoji="0" lang="ko-KR" altLang="en-GB" sz="1000"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kumimoji="0" lang="en-GB" altLang="ko-KR" sz="1000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5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8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4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4C68C973-4352-4AE7-A989-0491895106CD}" type="slidenum">
              <a:rPr lang="ko-KR" altLang="en-GB" sz="10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lang="en-GB" altLang="ko-KR" sz="10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2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lvl="1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2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3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4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258050" y="928688"/>
            <a:ext cx="2303463" cy="519747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4488" y="928688"/>
            <a:ext cx="6761162" cy="51974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5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latin typeface="Arial" charset="0"/>
                  <a:ea typeface="돋움" pitchFamily="50" charset="-127"/>
                </a:endParaRPr>
              </a:p>
            </p:txBody>
          </p:sp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latin typeface="Arial" charset="0"/>
                  <a:ea typeface="돋움" pitchFamily="50" charset="-127"/>
                </a:endParaRPr>
              </a:p>
            </p:txBody>
          </p:sp>
          <p:sp>
            <p:nvSpPr>
              <p:cNvPr id="7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latin typeface="Arial" charset="0"/>
                  <a:ea typeface="돋움" pitchFamily="50" charset="-127"/>
                </a:endParaRPr>
              </a:p>
            </p:txBody>
          </p:sp>
          <p:sp>
            <p:nvSpPr>
              <p:cNvPr id="8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latin typeface="Arial" charset="0"/>
                  <a:ea typeface="돋움" pitchFamily="50" charset="-127"/>
                </a:endParaRPr>
              </a:p>
            </p:txBody>
          </p:sp>
        </p:grpSp>
        <p:sp>
          <p:nvSpPr>
            <p:cNvPr id="4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latin typeface="Arial" charset="0"/>
                <a:ea typeface="돋움" pitchFamily="50" charset="-127"/>
              </a:endParaRPr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4B919BA8-A787-412F-BD98-C9D31DFA982B}" type="slidenum">
              <a:rPr kumimoji="0" lang="ko-KR" altLang="en-GB" sz="1000"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kumimoji="0" lang="en-GB" altLang="ko-KR" sz="10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fontAlgn="auto">
              <a:spcAft>
                <a:spcPts val="0"/>
              </a:spcAft>
              <a:defRPr/>
            </a:pPr>
            <a:endParaRPr lang="ko-KR" altLang="en-US" sz="1200">
              <a:solidFill>
                <a:srgbClr val="000000"/>
              </a:solidFill>
              <a:latin typeface="Arial" charset="0"/>
              <a:ea typeface="돋움체" pitchFamily="49" charset="-127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81063" y="692150"/>
            <a:ext cx="9024937" cy="134938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Arial" charset="0"/>
              <a:ea typeface="돋움체" pitchFamily="49" charset="-127"/>
            </a:endParaRPr>
          </a:p>
        </p:txBody>
      </p:sp>
      <p:sp>
        <p:nvSpPr>
          <p:cNvPr id="12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1" y="0"/>
            <a:ext cx="9905999" cy="24622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88925" y="1333500"/>
            <a:ext cx="9286875" cy="4648200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  <a:lvl2pPr marL="371475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557213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742950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928688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Click to edit</a:t>
            </a:r>
          </a:p>
          <a:p>
            <a:pPr marL="371475" lvl="1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 smtClean="0"/>
              <a:t>Second level</a:t>
            </a:r>
          </a:p>
          <a:p>
            <a:pPr marL="557213" lvl="2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 smtClean="0"/>
              <a:t>Third level</a:t>
            </a:r>
          </a:p>
          <a:p>
            <a:pPr marL="742950" lvl="3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 smtClean="0"/>
              <a:t>Fourth level</a:t>
            </a:r>
          </a:p>
          <a:p>
            <a:pPr marL="928688" lvl="4" indent="-185738" algn="l" defTabSz="371475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3726" y="6327006"/>
            <a:ext cx="1350034" cy="32478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kumimoji="0" lang="en-US" sz="813" b="1" i="0" u="none" strike="noStrike" kern="1200" cap="none" spc="0" normalizeH="0" baseline="0" smtClean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fld id="{8ED1CEE6-8BBE-4393-857A-BEE0A5C48E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9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D45B3-91C7-4FAB-912E-1EFEDB34907D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616D6-3E54-4AC5-BC22-05DC045460A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C4BC6-82B6-4766-A3EF-6C17568235C3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2EA5F-3636-410A-8081-67EF46D99E9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56FD0-3088-461E-9547-FEB1584CEE54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A4FB6-D247-415A-BDC6-CF73EA53179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082C1-A895-4785-BEC1-DEC9A3A59410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009A-5B17-49E4-9F28-B5516C326D8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1036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1039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1040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1041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1042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2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73125" y="931863"/>
            <a:ext cx="8866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GB" smtClean="0"/>
              <a:t>마스터 제목 스타일 편집</a:t>
            </a:r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A3BB02C1-635E-44D0-9604-F9B8F2286A92}" type="slidenum">
              <a:rPr lang="ko-KR" altLang="en-GB" sz="1000"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lang="en-GB" altLang="ko-KR" sz="10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29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lang="ko-KR" altLang="en-GB" sz="160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33" name="직사각형 32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033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035" name="Rectangle 3"/>
          <p:cNvSpPr txBox="1">
            <a:spLocks noChangeArrowheads="1"/>
          </p:cNvSpPr>
          <p:nvPr/>
        </p:nvSpPr>
        <p:spPr bwMode="auto">
          <a:xfrm>
            <a:off x="957263" y="552450"/>
            <a:ext cx="9151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defRPr/>
            </a:pPr>
            <a:r>
              <a:rPr lang="ko-KR" altLang="en-GB" sz="140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마스터 제목 스타일 편집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378" r:id="rId1"/>
    <p:sldLayoutId id="2147491379" r:id="rId2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1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2061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2063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2064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2065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2066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2062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73125" y="931863"/>
            <a:ext cx="8866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GB" smtClean="0"/>
              <a:t>마스터 제목 스타일 편집</a:t>
            </a: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851A8823-BA8E-4C87-81A1-CCF8C5B03438}" type="slidenum">
              <a:rPr lang="ko-KR" altLang="en-GB" sz="10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lang="en-GB" altLang="ko-KR" sz="10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53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lvl="1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2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3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lvl="4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33" name="직사각형 32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2057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2059" name="Rectangle 3"/>
          <p:cNvSpPr txBox="1">
            <a:spLocks noChangeArrowheads="1"/>
          </p:cNvSpPr>
          <p:nvPr/>
        </p:nvSpPr>
        <p:spPr bwMode="auto">
          <a:xfrm>
            <a:off x="957263" y="552450"/>
            <a:ext cx="9151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defRPr/>
            </a:pPr>
            <a:r>
              <a:rPr lang="ko-KR" altLang="en-GB" sz="140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마스터 제목 스타일 편집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2060" name="Picture 6"/>
          <p:cNvPicPr>
            <a:picLocks noChangeAspect="1" noChangeArrowheads="1"/>
          </p:cNvPicPr>
          <p:nvPr userDrawn="1"/>
        </p:nvPicPr>
        <p:blipFill>
          <a:blip r:embed="rId5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1380" r:id="rId1"/>
    <p:sldLayoutId id="2147491381" r:id="rId2"/>
    <p:sldLayoutId id="2147491344" r:id="rId3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1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075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652E7D-1742-4FCB-9D1F-19A48079E689}" type="datetimeFigureOut">
              <a:rPr lang="ko-KR" altLang="en-US"/>
              <a:pPr>
                <a:defRPr/>
              </a:pPr>
              <a:t>2016-07-28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20AB7DA-0682-4D39-8F3A-F10736E3EE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345" r:id="rId1"/>
    <p:sldLayoutId id="2147491346" r:id="rId2"/>
    <p:sldLayoutId id="2147491347" r:id="rId3"/>
    <p:sldLayoutId id="2147491348" r:id="rId4"/>
    <p:sldLayoutId id="2147491349" r:id="rId5"/>
    <p:sldLayoutId id="2147491350" r:id="rId6"/>
    <p:sldLayoutId id="2147491351" r:id="rId7"/>
    <p:sldLayoutId id="2147491352" r:id="rId8"/>
    <p:sldLayoutId id="2147491353" r:id="rId9"/>
    <p:sldLayoutId id="2147491354" r:id="rId10"/>
    <p:sldLayoutId id="214749135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4109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4111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4112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4113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4114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4110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73125" y="931863"/>
            <a:ext cx="8866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GB" smtClean="0"/>
              <a:t>마스터 제목 스타일 편집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948234C2-B2F5-45D9-A99F-26DA57A9D24F}" type="slidenum">
              <a:rPr lang="ko-KR" altLang="en-GB" sz="10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lang="en-GB" altLang="ko-KR" sz="10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01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lang="ko-KR" altLang="en-GB" sz="16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33" name="직사각형 32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4107" name="Rectangle 3"/>
          <p:cNvSpPr txBox="1">
            <a:spLocks noChangeArrowheads="1"/>
          </p:cNvSpPr>
          <p:nvPr/>
        </p:nvSpPr>
        <p:spPr bwMode="auto">
          <a:xfrm>
            <a:off x="957263" y="552450"/>
            <a:ext cx="9151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defRPr/>
            </a:pPr>
            <a:r>
              <a:rPr lang="ko-KR" altLang="en-GB" sz="140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마스터 제목 스타일 편집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4108" name="Picture 6"/>
          <p:cNvPicPr>
            <a:picLocks noChangeAspect="1" noChangeArrowheads="1"/>
          </p:cNvPicPr>
          <p:nvPr userDrawn="1"/>
        </p:nvPicPr>
        <p:blipFill>
          <a:blip r:embed="rId5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1382" r:id="rId1"/>
    <p:sldLayoutId id="2147491383" r:id="rId2"/>
    <p:sldLayoutId id="2147491356" r:id="rId3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1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14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0"/>
          <p:cNvGrpSpPr>
            <a:grpSpLocks/>
          </p:cNvGrpSpPr>
          <p:nvPr/>
        </p:nvGrpSpPr>
        <p:grpSpPr bwMode="auto">
          <a:xfrm>
            <a:off x="152400" y="1371600"/>
            <a:ext cx="9601200" cy="5257800"/>
            <a:chOff x="96" y="864"/>
            <a:chExt cx="6048" cy="3312"/>
          </a:xfrm>
        </p:grpSpPr>
        <p:grpSp>
          <p:nvGrpSpPr>
            <p:cNvPr id="5132" name="Group 9"/>
            <p:cNvGrpSpPr>
              <a:grpSpLocks/>
            </p:cNvGrpSpPr>
            <p:nvPr/>
          </p:nvGrpSpPr>
          <p:grpSpPr bwMode="auto">
            <a:xfrm>
              <a:off x="96" y="864"/>
              <a:ext cx="6048" cy="3312"/>
              <a:chOff x="96" y="864"/>
              <a:chExt cx="6048" cy="3312"/>
            </a:xfrm>
          </p:grpSpPr>
          <p:sp>
            <p:nvSpPr>
              <p:cNvPr id="5134" name="Line 10"/>
              <p:cNvSpPr>
                <a:spLocks noChangeShapeType="1"/>
              </p:cNvSpPr>
              <p:nvPr/>
            </p:nvSpPr>
            <p:spPr bwMode="auto">
              <a:xfrm>
                <a:off x="96" y="1008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5135" name="Line 11"/>
              <p:cNvSpPr>
                <a:spLocks noChangeShapeType="1"/>
              </p:cNvSpPr>
              <p:nvPr/>
            </p:nvSpPr>
            <p:spPr bwMode="auto">
              <a:xfrm>
                <a:off x="96" y="3936"/>
                <a:ext cx="6048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5136" name="Line 12"/>
              <p:cNvSpPr>
                <a:spLocks noChangeShapeType="1"/>
              </p:cNvSpPr>
              <p:nvPr/>
            </p:nvSpPr>
            <p:spPr bwMode="auto">
              <a:xfrm flipV="1">
                <a:off x="24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  <p:sp>
            <p:nvSpPr>
              <p:cNvPr id="5137" name="Line 13"/>
              <p:cNvSpPr>
                <a:spLocks noChangeShapeType="1"/>
              </p:cNvSpPr>
              <p:nvPr/>
            </p:nvSpPr>
            <p:spPr bwMode="auto">
              <a:xfrm flipV="1">
                <a:off x="6000" y="864"/>
                <a:ext cx="0" cy="3312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a typeface="돋움" pitchFamily="50" charset="-127"/>
                </a:endParaRPr>
              </a:p>
            </p:txBody>
          </p:sp>
        </p:grpSp>
        <p:sp>
          <p:nvSpPr>
            <p:cNvPr id="5133" name="Line 19"/>
            <p:cNvSpPr>
              <a:spLocks noChangeShapeType="1"/>
            </p:cNvSpPr>
            <p:nvPr userDrawn="1"/>
          </p:nvSpPr>
          <p:spPr bwMode="auto">
            <a:xfrm>
              <a:off x="96" y="1344"/>
              <a:ext cx="144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4784725" y="6524625"/>
            <a:ext cx="33655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defRPr/>
            </a:pPr>
            <a:fld id="{5D2E1B85-8307-4C47-822F-15F37460074C}" type="slidenum">
              <a:rPr kumimoji="0" lang="ko-KR" altLang="en-GB" sz="1000">
                <a:latin typeface="맑은 고딕" pitchFamily="50" charset="-127"/>
                <a:ea typeface="맑은 고딕" pitchFamily="50" charset="-127"/>
              </a:rPr>
              <a:pPr eaLnBrk="0" hangingPunct="0">
                <a:defRPr/>
              </a:pPr>
              <a:t>‹#›</a:t>
            </a:fld>
            <a:endParaRPr kumimoji="0" lang="en-GB" altLang="ko-KR" sz="10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238201" y="285728"/>
            <a:ext cx="572919" cy="563585"/>
          </a:xfrm>
          <a:prstGeom prst="rect">
            <a:avLst/>
          </a:prstGeom>
          <a:solidFill>
            <a:srgbClr val="185196"/>
          </a:solidFill>
          <a:ln w="28575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fontAlgn="auto">
              <a:spcAft>
                <a:spcPts val="0"/>
              </a:spcAft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881063" y="542925"/>
            <a:ext cx="9024937" cy="284163"/>
          </a:xfrm>
          <a:prstGeom prst="rect">
            <a:avLst/>
          </a:prstGeom>
          <a:solidFill>
            <a:srgbClr val="1851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5128" name="Rectangle 21"/>
          <p:cNvSpPr>
            <a:spLocks noGrp="1" noChangeArrowheads="1"/>
          </p:cNvSpPr>
          <p:nvPr/>
        </p:nvSpPr>
        <p:spPr bwMode="auto">
          <a:xfrm>
            <a:off x="382588" y="1600200"/>
            <a:ext cx="9142412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kumimoji="0" lang="ko-KR" altLang="en-GB" sz="160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900113" y="300038"/>
            <a:ext cx="1739900" cy="2159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600" dirty="0">
                <a:solidFill>
                  <a:srgbClr val="FF0000"/>
                </a:solidFill>
              </a:rPr>
              <a:t>Confidential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513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73125" y="931863"/>
            <a:ext cx="8866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GB" smtClean="0"/>
              <a:t>마스터 제목 스타일 편집</a:t>
            </a:r>
          </a:p>
        </p:txBody>
      </p:sp>
      <p:pic>
        <p:nvPicPr>
          <p:cNvPr id="5131" name="Picture 6"/>
          <p:cNvPicPr>
            <a:picLocks noChangeAspect="1" noChangeArrowheads="1"/>
          </p:cNvPicPr>
          <p:nvPr userDrawn="1"/>
        </p:nvPicPr>
        <p:blipFill>
          <a:blip r:embed="rId13" cstate="print"/>
          <a:srcRect t="-410" r="12498" b="19591"/>
          <a:stretch>
            <a:fillRect/>
          </a:stretch>
        </p:blipFill>
        <p:spPr bwMode="auto">
          <a:xfrm>
            <a:off x="9274175" y="6453188"/>
            <a:ext cx="608013" cy="4048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1357" r:id="rId1"/>
    <p:sldLayoutId id="2147491358" r:id="rId2"/>
    <p:sldLayoutId id="2147491359" r:id="rId3"/>
    <p:sldLayoutId id="2147491360" r:id="rId4"/>
    <p:sldLayoutId id="2147491361" r:id="rId5"/>
    <p:sldLayoutId id="2147491362" r:id="rId6"/>
    <p:sldLayoutId id="2147491363" r:id="rId7"/>
    <p:sldLayoutId id="2147491364" r:id="rId8"/>
    <p:sldLayoutId id="2147491365" r:id="rId9"/>
    <p:sldLayoutId id="2147491366" r:id="rId10"/>
    <p:sldLayoutId id="2147491367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 userDrawn="1"/>
        </p:nvSpPr>
        <p:spPr bwMode="auto">
          <a:xfrm>
            <a:off x="632520" y="548681"/>
            <a:ext cx="9273480" cy="144015"/>
          </a:xfrm>
          <a:prstGeom prst="rect">
            <a:avLst/>
          </a:prstGeom>
          <a:solidFill>
            <a:srgbClr val="185196"/>
          </a:solidFill>
          <a:ln w="381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ea typeface="돋움체" pitchFamily="49" charset="-127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 userDrawn="1"/>
        </p:nvSpPr>
        <p:spPr bwMode="auto">
          <a:xfrm flipV="1">
            <a:off x="704850" y="706438"/>
            <a:ext cx="8896350" cy="1857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>
              <a:tabLst>
                <a:tab pos="311150" algn="l"/>
              </a:tabLst>
              <a:defRPr/>
            </a:pPr>
            <a:r>
              <a:rPr lang="ko-KR" altLang="en-GB" sz="1200">
                <a:solidFill>
                  <a:srgbClr val="FFFFFF"/>
                </a:solidFill>
                <a:ea typeface="돋움체" pitchFamily="49" charset="-127"/>
              </a:rPr>
              <a:t>	</a:t>
            </a:r>
          </a:p>
        </p:txBody>
      </p:sp>
      <p:sp>
        <p:nvSpPr>
          <p:cNvPr id="21" name="Rectangle 21"/>
          <p:cNvSpPr>
            <a:spLocks noGrp="1" noChangeArrowheads="1"/>
          </p:cNvSpPr>
          <p:nvPr/>
        </p:nvSpPr>
        <p:spPr bwMode="auto">
          <a:xfrm>
            <a:off x="381000" y="1600200"/>
            <a:ext cx="9144000" cy="4648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91440" bIns="0"/>
          <a:lstStyle/>
          <a:p>
            <a:pPr eaLnBrk="0" hangingPunct="0">
              <a:defRPr/>
            </a:pPr>
            <a:r>
              <a:rPr lang="ko-KR" altLang="en-GB" sz="1600" ker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           </a:t>
            </a:r>
          </a:p>
          <a:p>
            <a:pPr marL="0" lvl="1" eaLnBrk="0" hangingPunct="0">
              <a:defRPr/>
            </a:pPr>
            <a:r>
              <a:rPr lang="ko-KR" altLang="en-GB" sz="1600" ker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2" eaLnBrk="0" hangingPunct="0">
              <a:defRPr/>
            </a:pPr>
            <a:r>
              <a:rPr lang="ko-KR" altLang="en-GB" sz="1600" ker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3" eaLnBrk="0" hangingPunct="0">
              <a:defRPr/>
            </a:pPr>
            <a:r>
              <a:rPr lang="ko-KR" altLang="en-GB" sz="1600" ker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</a:t>
            </a:r>
          </a:p>
          <a:p>
            <a:pPr marL="0" lvl="4" eaLnBrk="0" hangingPunct="0">
              <a:defRPr/>
            </a:pPr>
            <a:r>
              <a:rPr lang="ko-KR" altLang="en-GB" sz="1600" ker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4488" y="928688"/>
            <a:ext cx="92170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GB" smtClean="0"/>
              <a:t>마스터 제목 스타일 편집</a:t>
            </a:r>
          </a:p>
        </p:txBody>
      </p:sp>
      <p:sp>
        <p:nvSpPr>
          <p:cNvPr id="7" name="한쪽 모서리가 잘린 사각형 6"/>
          <p:cNvSpPr/>
          <p:nvPr userDrawn="1"/>
        </p:nvSpPr>
        <p:spPr>
          <a:xfrm>
            <a:off x="560512" y="260648"/>
            <a:ext cx="2952328" cy="432048"/>
          </a:xfrm>
          <a:prstGeom prst="snip1Rect">
            <a:avLst/>
          </a:prstGeom>
          <a:gradFill flip="none" rotWithShape="1">
            <a:gsLst>
              <a:gs pos="0">
                <a:srgbClr val="185196">
                  <a:shade val="30000"/>
                  <a:satMod val="115000"/>
                </a:srgbClr>
              </a:gs>
              <a:gs pos="50000">
                <a:srgbClr val="185196">
                  <a:shade val="67500"/>
                  <a:satMod val="115000"/>
                </a:srgbClr>
              </a:gs>
              <a:gs pos="100000">
                <a:srgbClr val="185196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4">
                <a:lumMod val="65000"/>
                <a:lumOff val="3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1368" r:id="rId1"/>
    <p:sldLayoutId id="2147491369" r:id="rId2"/>
    <p:sldLayoutId id="2147491370" r:id="rId3"/>
    <p:sldLayoutId id="2147491371" r:id="rId4"/>
    <p:sldLayoutId id="2147491372" r:id="rId5"/>
    <p:sldLayoutId id="2147491373" r:id="rId6"/>
    <p:sldLayoutId id="2147491384" r:id="rId7"/>
    <p:sldLayoutId id="2147491374" r:id="rId8"/>
    <p:sldLayoutId id="2147491375" r:id="rId9"/>
    <p:sldLayoutId id="2147491376" r:id="rId10"/>
    <p:sldLayoutId id="2147491377" r:id="rId11"/>
    <p:sldLayoutId id="2147491385" r:id="rId12"/>
    <p:sldLayoutId id="2147491386" r:id="rId13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600" b="1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맑은 고딕" pitchFamily="50" charset="-127"/>
        <a:buChar char="–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1.docx"/><Relationship Id="rId3" Type="http://schemas.openxmlformats.org/officeDocument/2006/relationships/image" Target="../media/image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image" Target="../media/image9.jpg"/><Relationship Id="rId5" Type="http://schemas.openxmlformats.org/officeDocument/2006/relationships/image" Target="../media/image6.png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944888" y="2564904"/>
            <a:ext cx="18614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2016-05-18</a:t>
            </a:r>
            <a:endParaRPr lang="ko-KR" altLang="en-US" sz="2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64" name="TextBox 2"/>
          <p:cNvSpPr txBox="1">
            <a:spLocks noChangeArrowheads="1"/>
          </p:cNvSpPr>
          <p:nvPr/>
        </p:nvSpPr>
        <p:spPr bwMode="auto">
          <a:xfrm>
            <a:off x="3945531" y="5189538"/>
            <a:ext cx="2049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Bob Mitchell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879475" y="230188"/>
            <a:ext cx="14726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IEC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TC47</a:t>
            </a:r>
            <a:endParaRPr lang="ko-KR" altLang="en-US" sz="24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93" y="205401"/>
            <a:ext cx="733333" cy="733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7350952" y="461020"/>
            <a:ext cx="15408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just" defTabSz="762000" latinLnBrk="0"/>
            <a:r>
              <a:rPr lang="en-US" sz="1600" dirty="0" smtClean="0">
                <a:latin typeface="맑은 고딕" pitchFamily="50" charset="-127"/>
                <a:ea typeface="맑은 고딕" pitchFamily="50" charset="-127"/>
              </a:rPr>
              <a:t>ATTACHMENT J</a:t>
            </a:r>
            <a:endParaRPr lang="en-US" sz="16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87" y="908720"/>
            <a:ext cx="7932237" cy="565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87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1" y="396043"/>
            <a:ext cx="8249918" cy="606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73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52" y="908720"/>
            <a:ext cx="8231626" cy="565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31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4610" name="Text Box 3"/>
          <p:cNvSpPr txBox="1">
            <a:spLocks noChangeArrowheads="1"/>
          </p:cNvSpPr>
          <p:nvPr/>
        </p:nvSpPr>
        <p:spPr bwMode="auto">
          <a:xfrm>
            <a:off x="538162" y="359003"/>
            <a:ext cx="2974677" cy="21544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1400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IEC </a:t>
            </a:r>
            <a:r>
              <a:rPr kumimoji="0" lang="en-US" altLang="ko-KR" sz="14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TC47A Work as of May 2016</a:t>
            </a:r>
            <a:endParaRPr kumimoji="0" lang="en-US" altLang="ko-KR" sz="14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09583" y="908720"/>
            <a:ext cx="2286000" cy="523220"/>
          </a:xfrm>
          <a:prstGeom prst="rect">
            <a:avLst/>
          </a:prstGeom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IEC </a:t>
            </a:r>
            <a:r>
              <a:rPr kumimoji="0" lang="en-US" altLang="ko-KR" sz="1400" dirty="0" smtClean="0">
                <a:latin typeface="맑은 고딕" pitchFamily="50" charset="-127"/>
                <a:ea typeface="맑은 고딕" pitchFamily="50" charset="-127"/>
              </a:rPr>
              <a:t>TC47A</a:t>
            </a:r>
            <a:endParaRPr kumimoji="0" lang="en-US" altLang="ko-KR" sz="1400" dirty="0">
              <a:latin typeface="맑은 고딕" pitchFamily="50" charset="-127"/>
              <a:ea typeface="맑은 고딕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 smtClean="0">
                <a:latin typeface="맑은 고딕" pitchFamily="50" charset="-127"/>
                <a:ea typeface="맑은 고딕" pitchFamily="50" charset="-127"/>
              </a:rPr>
              <a:t>Integrated Circuits)</a:t>
            </a:r>
            <a:endParaRPr kumimoji="0" lang="en-US" altLang="ko-KR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8188" y="1830945"/>
            <a:ext cx="1571625" cy="78422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Modelling of integrated circuits for </a:t>
            </a:r>
            <a:r>
              <a:rPr lang="en-US" altLang="ko-KR" sz="900" b="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behavioral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simulation related to electromagnetic compatibility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4" name="직선 연결선 43"/>
          <p:cNvCxnSpPr>
            <a:stCxn id="38" idx="2"/>
            <a:endCxn id="50" idx="0"/>
          </p:cNvCxnSpPr>
          <p:nvPr/>
        </p:nvCxnSpPr>
        <p:spPr>
          <a:xfrm>
            <a:off x="4952583" y="1431940"/>
            <a:ext cx="3592" cy="26737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524000" y="1581580"/>
            <a:ext cx="2" cy="23452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8232775" y="1618798"/>
            <a:ext cx="1" cy="19730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1524000" y="1587671"/>
            <a:ext cx="6708775" cy="635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70362" y="1699310"/>
            <a:ext cx="1571625" cy="3683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7 - Advanced Hybrid ICs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29264" y="1828800"/>
            <a:ext cx="1571625" cy="64611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9 - Test procedures and measurement methods for EMC in integrated circuits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4788" y="2790910"/>
            <a:ext cx="2838423" cy="5078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900" dirty="0" smtClean="0"/>
              <a:t>IEC 62433-3 </a:t>
            </a:r>
            <a:r>
              <a:rPr lang="en-GB" sz="900" dirty="0"/>
              <a:t>Ed.1</a:t>
            </a:r>
            <a:endParaRPr lang="en-US" sz="900" dirty="0"/>
          </a:p>
          <a:p>
            <a:pPr algn="ctr"/>
            <a:r>
              <a:rPr lang="en-US" sz="900" b="0" dirty="0"/>
              <a:t>Part 3:  Radiated emissions modelling (</a:t>
            </a:r>
            <a:r>
              <a:rPr lang="en-US" sz="900" b="0" dirty="0" smtClean="0"/>
              <a:t>ICEM-RI)  </a:t>
            </a:r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CDV Approved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4787" y="3478467"/>
            <a:ext cx="2838423" cy="5078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GB" sz="900" dirty="0" smtClean="0"/>
              <a:t>IEC 62433-4 </a:t>
            </a:r>
            <a:r>
              <a:rPr lang="en-GB" sz="900" dirty="0"/>
              <a:t>Ed.1</a:t>
            </a:r>
            <a:endParaRPr lang="en-US" sz="900" dirty="0"/>
          </a:p>
          <a:p>
            <a:pPr algn="ctr" fontAlgn="t"/>
            <a:r>
              <a:rPr lang="en-GB" sz="900" b="0" dirty="0"/>
              <a:t>Part 4: conducted Immunity modelling (ICIM-CI</a:t>
            </a:r>
            <a:r>
              <a:rPr lang="en-GB" sz="900" b="0" dirty="0" smtClean="0"/>
              <a:t>)</a:t>
            </a:r>
          </a:p>
          <a:p>
            <a:pPr algn="ctr" fontAlgn="t"/>
            <a:r>
              <a:rPr lang="en-GB" sz="900" i="1" dirty="0" smtClean="0"/>
              <a:t>FDIS Approved</a:t>
            </a:r>
            <a:endParaRPr lang="en-US" sz="900" i="1" dirty="0"/>
          </a:p>
        </p:txBody>
      </p:sp>
      <p:sp>
        <p:nvSpPr>
          <p:cNvPr id="69" name="TextBox 68"/>
          <p:cNvSpPr txBox="1"/>
          <p:nvPr/>
        </p:nvSpPr>
        <p:spPr>
          <a:xfrm>
            <a:off x="104786" y="4166024"/>
            <a:ext cx="2838423" cy="78483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GB" sz="900" dirty="0" smtClean="0"/>
              <a:t> IEC 62433-6 </a:t>
            </a:r>
            <a:endParaRPr lang="en-US" sz="900" dirty="0"/>
          </a:p>
          <a:p>
            <a:pPr algn="ctr" fontAlgn="t"/>
            <a:r>
              <a:rPr lang="en-US" sz="900" b="0" dirty="0"/>
              <a:t>Part 6: Models of Integrated Circuits for Pulse Immunity </a:t>
            </a:r>
            <a:r>
              <a:rPr lang="en-US" sz="900" b="0" dirty="0" smtClean="0"/>
              <a:t>behavioral </a:t>
            </a:r>
            <a:r>
              <a:rPr lang="en-US" sz="900" b="0" dirty="0"/>
              <a:t>simulation – </a:t>
            </a:r>
            <a:r>
              <a:rPr lang="en-US" sz="900" b="0" dirty="0" smtClean="0"/>
              <a:t>Conducted           </a:t>
            </a:r>
            <a:r>
              <a:rPr lang="en-US" sz="900" b="0" dirty="0"/>
              <a:t>Immunity modelling (ICPI-CI) </a:t>
            </a:r>
            <a:r>
              <a:rPr lang="en-GB" sz="900" b="0" dirty="0" smtClean="0"/>
              <a:t>)</a:t>
            </a:r>
          </a:p>
          <a:p>
            <a:pPr algn="ctr" fontAlgn="t"/>
            <a:r>
              <a:rPr lang="en-GB" sz="900" i="1" dirty="0" smtClean="0"/>
              <a:t>NP Approved</a:t>
            </a:r>
            <a:endParaRPr lang="en-US" sz="900" i="1" dirty="0"/>
          </a:p>
        </p:txBody>
      </p:sp>
      <p:sp>
        <p:nvSpPr>
          <p:cNvPr id="70" name="TextBox 69"/>
          <p:cNvSpPr txBox="1"/>
          <p:nvPr/>
        </p:nvSpPr>
        <p:spPr>
          <a:xfrm>
            <a:off x="104788" y="5061330"/>
            <a:ext cx="2838423" cy="78483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GB" sz="900" dirty="0" smtClean="0"/>
              <a:t>IEC 62433-3 </a:t>
            </a:r>
            <a:endParaRPr lang="en-US" sz="900" dirty="0"/>
          </a:p>
          <a:p>
            <a:pPr algn="ctr" fontAlgn="t"/>
            <a:r>
              <a:rPr lang="en-US" sz="900" b="0" dirty="0"/>
              <a:t>Part 3: Models of Integrated Circuits for EMI </a:t>
            </a:r>
            <a:r>
              <a:rPr lang="en-US" sz="900" b="0" dirty="0" smtClean="0"/>
              <a:t>     behavioral </a:t>
            </a:r>
            <a:r>
              <a:rPr lang="en-US" sz="900" b="0" dirty="0"/>
              <a:t>simulation - Radiated emissions </a:t>
            </a:r>
            <a:r>
              <a:rPr lang="en-US" sz="900" b="0" dirty="0" smtClean="0"/>
              <a:t>      modelling </a:t>
            </a:r>
            <a:r>
              <a:rPr lang="en-US" sz="900" b="0" dirty="0"/>
              <a:t>(ICEM-RE</a:t>
            </a:r>
            <a:r>
              <a:rPr lang="en-US" sz="900" b="0" dirty="0" smtClean="0"/>
              <a:t>)</a:t>
            </a:r>
          </a:p>
          <a:p>
            <a:pPr algn="ctr" fontAlgn="t"/>
            <a:r>
              <a:rPr lang="en-US" sz="900" i="1" dirty="0" smtClean="0"/>
              <a:t>CDV Approved</a:t>
            </a:r>
            <a:endParaRPr lang="en-US" sz="900" i="1" dirty="0"/>
          </a:p>
        </p:txBody>
      </p:sp>
      <p:sp>
        <p:nvSpPr>
          <p:cNvPr id="71" name="TextBox 70"/>
          <p:cNvSpPr txBox="1"/>
          <p:nvPr/>
        </p:nvSpPr>
        <p:spPr>
          <a:xfrm>
            <a:off x="104785" y="5967668"/>
            <a:ext cx="2838423" cy="2308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US" sz="900" b="0" dirty="0"/>
              <a:t>M</a:t>
            </a:r>
            <a:r>
              <a:rPr lang="en-US" sz="900" b="0" dirty="0" smtClean="0"/>
              <a:t>aintenance Items 2017 </a:t>
            </a:r>
            <a:r>
              <a:rPr lang="en-US" sz="900" i="1" dirty="0" smtClean="0"/>
              <a:t>(4)</a:t>
            </a:r>
            <a:endParaRPr lang="en-US" sz="900" i="1" dirty="0"/>
          </a:p>
        </p:txBody>
      </p:sp>
      <p:sp>
        <p:nvSpPr>
          <p:cNvPr id="72" name="TextBox 71"/>
          <p:cNvSpPr txBox="1"/>
          <p:nvPr/>
        </p:nvSpPr>
        <p:spPr>
          <a:xfrm>
            <a:off x="105798" y="6320008"/>
            <a:ext cx="2838423" cy="2308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US" sz="900" b="0" dirty="0"/>
              <a:t>M</a:t>
            </a:r>
            <a:r>
              <a:rPr lang="en-US" sz="900" b="0" dirty="0" smtClean="0"/>
              <a:t>aintenance Items 2018 </a:t>
            </a:r>
            <a:r>
              <a:rPr lang="en-US" sz="900" i="1" dirty="0" smtClean="0"/>
              <a:t>(4)</a:t>
            </a:r>
            <a:endParaRPr lang="en-US" sz="900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6695864" y="2790909"/>
            <a:ext cx="2838423" cy="5078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900" dirty="0" smtClean="0"/>
              <a:t>62132-1Ed.2.0</a:t>
            </a:r>
            <a:endParaRPr lang="en-US" sz="900" dirty="0"/>
          </a:p>
          <a:p>
            <a:pPr algn="ctr"/>
            <a:r>
              <a:rPr lang="en-GB" sz="900" b="0" dirty="0"/>
              <a:t>Part 1: General conditions and definitions</a:t>
            </a:r>
            <a:endParaRPr lang="en-US" sz="900" b="0" dirty="0"/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IS Published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695864" y="3478467"/>
            <a:ext cx="2838423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900" dirty="0"/>
              <a:t>IEC 62228-2 </a:t>
            </a:r>
            <a:r>
              <a:rPr lang="en-US" sz="900" dirty="0" smtClean="0"/>
              <a:t>Ed.1.0</a:t>
            </a:r>
          </a:p>
          <a:p>
            <a:pPr algn="ctr"/>
            <a:r>
              <a:rPr lang="en-US" sz="900" b="0" dirty="0"/>
              <a:t>Integrated Circuits - EMC evaluation of transceivers Part 2: LIN transceivers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FDIS Submitted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695864" y="4277198"/>
            <a:ext cx="2838423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900" dirty="0"/>
              <a:t>IEC 62228–3 </a:t>
            </a:r>
            <a:endParaRPr lang="en-US" sz="900" dirty="0" smtClean="0"/>
          </a:p>
          <a:p>
            <a:pPr algn="ctr"/>
            <a:r>
              <a:rPr lang="en-US" sz="900" b="0" dirty="0" smtClean="0"/>
              <a:t>Integrated </a:t>
            </a:r>
            <a:r>
              <a:rPr lang="en-US" sz="900" b="0" dirty="0"/>
              <a:t>Circuits - EMC evaluation of transceivers Part </a:t>
            </a:r>
            <a:r>
              <a:rPr lang="en-US" sz="900" b="0" dirty="0" smtClean="0"/>
              <a:t>3: CAN </a:t>
            </a:r>
            <a:r>
              <a:rPr lang="en-US" sz="900" b="0" dirty="0"/>
              <a:t>transceivers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NP October 2016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695863" y="5081103"/>
            <a:ext cx="2838423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900" dirty="0"/>
              <a:t>IEC </a:t>
            </a:r>
            <a:r>
              <a:rPr lang="en-US" sz="900" dirty="0" smtClean="0"/>
              <a:t>62228–1</a:t>
            </a:r>
          </a:p>
          <a:p>
            <a:pPr algn="ctr"/>
            <a:r>
              <a:rPr lang="en-US" sz="900" b="0" dirty="0" smtClean="0"/>
              <a:t>Integrated </a:t>
            </a:r>
            <a:r>
              <a:rPr lang="en-US" sz="900" b="0" dirty="0"/>
              <a:t>Circuits - </a:t>
            </a:r>
            <a:r>
              <a:rPr lang="en-GB" sz="900" b="0" dirty="0"/>
              <a:t>EMC evaluation of </a:t>
            </a:r>
            <a:r>
              <a:rPr lang="en-GB" sz="900" b="0" dirty="0" smtClean="0"/>
              <a:t>             transceivers </a:t>
            </a:r>
            <a:r>
              <a:rPr lang="en-GB" sz="900" b="0" dirty="0"/>
              <a:t>general  terms and </a:t>
            </a:r>
            <a:r>
              <a:rPr lang="en-GB" sz="900" b="0" dirty="0" smtClean="0"/>
              <a:t>definitions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CD Circulation June 2016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695862" y="5907161"/>
            <a:ext cx="2838423" cy="2308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US" sz="900" b="0" dirty="0"/>
              <a:t>M</a:t>
            </a:r>
            <a:r>
              <a:rPr lang="en-US" sz="900" b="0" dirty="0" smtClean="0"/>
              <a:t>aintenance Items 2017 </a:t>
            </a:r>
            <a:r>
              <a:rPr lang="en-US" sz="900" i="1" dirty="0" smtClean="0"/>
              <a:t>(9)</a:t>
            </a:r>
            <a:endParaRPr lang="en-US" sz="900" i="1" dirty="0"/>
          </a:p>
        </p:txBody>
      </p:sp>
      <p:sp>
        <p:nvSpPr>
          <p:cNvPr id="78" name="TextBox 77"/>
          <p:cNvSpPr txBox="1"/>
          <p:nvPr/>
        </p:nvSpPr>
        <p:spPr>
          <a:xfrm>
            <a:off x="6695861" y="6290474"/>
            <a:ext cx="2838423" cy="23083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t"/>
            <a:r>
              <a:rPr lang="en-US" sz="900" b="0" dirty="0" smtClean="0"/>
              <a:t>New Work Items October 2017/2018 </a:t>
            </a:r>
            <a:r>
              <a:rPr lang="en-US" sz="900" i="1" dirty="0" smtClean="0"/>
              <a:t>(4)</a:t>
            </a:r>
            <a:endParaRPr lang="en-US" sz="900" i="1" dirty="0"/>
          </a:p>
        </p:txBody>
      </p:sp>
      <p:sp>
        <p:nvSpPr>
          <p:cNvPr id="79" name="TextBox 78"/>
          <p:cNvSpPr txBox="1"/>
          <p:nvPr/>
        </p:nvSpPr>
        <p:spPr>
          <a:xfrm>
            <a:off x="3527401" y="2216219"/>
            <a:ext cx="2838423" cy="5078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900" dirty="0" smtClean="0"/>
              <a:t>IEC 63011-1Ed.1</a:t>
            </a:r>
            <a:endParaRPr lang="en-US" sz="900" dirty="0"/>
          </a:p>
          <a:p>
            <a:pPr algn="ctr"/>
            <a:r>
              <a:rPr lang="en-US" sz="900" b="0" dirty="0"/>
              <a:t>Part </a:t>
            </a:r>
            <a:r>
              <a:rPr lang="en-US" sz="900" b="0" dirty="0" smtClean="0"/>
              <a:t>1:  </a:t>
            </a:r>
            <a:r>
              <a:rPr lang="en-GB" sz="900" b="0" dirty="0"/>
              <a:t>Terms and definitions for 3D ICs </a:t>
            </a:r>
            <a:endParaRPr lang="en-GB" sz="900" b="0" dirty="0" smtClean="0"/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NP Approved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512839" y="2868356"/>
            <a:ext cx="2838423" cy="78483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900" dirty="0" smtClean="0"/>
              <a:t>IEC 63011 </a:t>
            </a:r>
            <a:r>
              <a:rPr lang="en-GB" sz="900" dirty="0"/>
              <a:t>Ed.1</a:t>
            </a:r>
            <a:endParaRPr lang="en-US" sz="900" dirty="0"/>
          </a:p>
          <a:p>
            <a:pPr algn="ctr"/>
            <a:r>
              <a:rPr lang="en-GB" sz="900" b="0" dirty="0"/>
              <a:t>Semiconductor devices - Advanced hybrid integrated circuits - Alignment of stacked dies having fine pitch </a:t>
            </a:r>
            <a:r>
              <a:rPr lang="en-GB" sz="900" b="0" dirty="0" smtClean="0"/>
              <a:t>interconnect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NP Approved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12839" y="3785005"/>
            <a:ext cx="2838423" cy="78483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900" dirty="0" smtClean="0"/>
              <a:t>IEC 63011-3 </a:t>
            </a:r>
            <a:r>
              <a:rPr lang="en-GB" sz="900" dirty="0"/>
              <a:t>Ed.1</a:t>
            </a:r>
            <a:endParaRPr lang="en-US" sz="900" dirty="0"/>
          </a:p>
          <a:p>
            <a:pPr algn="ctr"/>
            <a:r>
              <a:rPr lang="en-GB" sz="900" b="0" dirty="0"/>
              <a:t>Integrated circuits - Three dimensional integrated circuits - Part 3: A model and measurement </a:t>
            </a:r>
            <a:r>
              <a:rPr lang="en-GB" sz="900" b="0" dirty="0" smtClean="0"/>
              <a:t>   conditions </a:t>
            </a:r>
            <a:r>
              <a:rPr lang="en-GB" sz="900" b="0" dirty="0"/>
              <a:t>of Through Silicon </a:t>
            </a:r>
            <a:r>
              <a:rPr lang="en-GB" sz="900" b="0" dirty="0" smtClean="0"/>
              <a:t>Via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NP Approved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536963" y="4696938"/>
            <a:ext cx="2838423" cy="5078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900" dirty="0" smtClean="0"/>
              <a:t>WG7 Title Change</a:t>
            </a:r>
            <a:endParaRPr lang="en-US" sz="900" dirty="0"/>
          </a:p>
          <a:p>
            <a:pPr algn="ctr"/>
            <a:r>
              <a:rPr lang="en-GB" sz="900" b="0" dirty="0" smtClean="0"/>
              <a:t>New Name “ Advanced Integrated Circuits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Submitted to C.O.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549615" y="5315245"/>
            <a:ext cx="2838423" cy="147732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900" dirty="0" smtClean="0"/>
              <a:t>WG7 Scope Change</a:t>
            </a:r>
            <a:endParaRPr lang="en-US" sz="900" dirty="0"/>
          </a:p>
          <a:p>
            <a:r>
              <a:rPr lang="en-US" sz="800" b="0" dirty="0"/>
              <a:t>To develop standards on advanced integrated circuits focusing on, but not limited to advanced modules related to electrical testing and modeling of semiconductor packages, package assembly technologies including:</a:t>
            </a:r>
          </a:p>
          <a:p>
            <a:r>
              <a:rPr lang="en-US" sz="800" b="0" dirty="0"/>
              <a:t>- Wafer level applications</a:t>
            </a:r>
          </a:p>
          <a:p>
            <a:r>
              <a:rPr lang="en-US" sz="800" b="0" dirty="0"/>
              <a:t>- Multi-chip modules (MCM)</a:t>
            </a:r>
          </a:p>
          <a:p>
            <a:r>
              <a:rPr lang="en-US" sz="800" b="0" dirty="0"/>
              <a:t>- 3D IC technologies:</a:t>
            </a:r>
          </a:p>
          <a:p>
            <a:r>
              <a:rPr lang="en-US" sz="800" b="0" dirty="0"/>
              <a:t>   . 3D stacking</a:t>
            </a:r>
          </a:p>
          <a:p>
            <a:r>
              <a:rPr lang="en-US" sz="800" b="0" dirty="0"/>
              <a:t>   . 3D bonding</a:t>
            </a:r>
          </a:p>
          <a:p>
            <a:pPr algn="ctr"/>
            <a:r>
              <a:rPr kumimoji="0" lang="en-US" sz="900" i="1" dirty="0" smtClean="0">
                <a:latin typeface="맑은 고딕" pitchFamily="50" charset="-127"/>
                <a:ea typeface="맑은 고딕" pitchFamily="50" charset="-127"/>
              </a:rPr>
              <a:t>Submitted to C.O.</a:t>
            </a:r>
            <a:endParaRPr kumimoji="0" lang="ko-KR" altLang="en-US" sz="900" i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671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2616993" y="2852738"/>
            <a:ext cx="42084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5400" i="1" dirty="0" smtClean="0">
                <a:latin typeface="맑은 고딕" pitchFamily="50" charset="-127"/>
                <a:ea typeface="맑은 고딕" pitchFamily="50" charset="-127"/>
              </a:rPr>
              <a:t>Thank you!</a:t>
            </a:r>
            <a:r>
              <a:rPr lang="ko-KR" altLang="en-US" sz="5400" i="1" dirty="0" smtClean="0">
                <a:latin typeface="맑은 고딕" pitchFamily="50" charset="-127"/>
                <a:ea typeface="맑은 고딕" pitchFamily="50" charset="-127"/>
              </a:rPr>
              <a:t>    </a:t>
            </a:r>
            <a:endParaRPr lang="ko-KR" altLang="en-US" sz="5400" i="1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4" y="188640"/>
            <a:ext cx="733333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D1CEE6-8BBE-4393-857A-BEE0A5C48EE0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8" name="Picture 14" descr="I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12" y="5119365"/>
            <a:ext cx="1738635" cy="173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1" descr="sae-internation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944" y="5568317"/>
            <a:ext cx="1408509" cy="88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12" descr="IS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600" y="5568317"/>
            <a:ext cx="944166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3" descr="JEDE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903" y="5545100"/>
            <a:ext cx="2004417" cy="88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60512" y="210576"/>
            <a:ext cx="2880320" cy="50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latinLnBrk="0" hangingPunct="0"/>
            <a:r>
              <a:rPr kumimoji="0" lang="en-US" altLang="zh-TW" sz="894" b="0" dirty="0">
                <a:latin typeface="Calibri" panose="020F050202020403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            </a:t>
            </a:r>
            <a:r>
              <a:rPr kumimoji="0" lang="en-US" altLang="zh-TW" sz="2800" b="0" dirty="0" smtClean="0">
                <a:solidFill>
                  <a:schemeClr val="bg1"/>
                </a:solidFill>
                <a:latin typeface="Calibri" panose="020F050202020403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TC47 Chairman</a:t>
            </a:r>
            <a:endParaRPr kumimoji="0" lang="en-US" altLang="zh-TW" sz="2800" b="0" dirty="0">
              <a:solidFill>
                <a:schemeClr val="bg1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1457576"/>
            <a:ext cx="432170" cy="21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latinLnBrk="0" hangingPunct="0"/>
            <a:r>
              <a:rPr kumimoji="0" lang="en-US" altLang="zh-TW" sz="894" b="0">
                <a:latin typeface="Calibri" panose="020F050202020403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           </a:t>
            </a:r>
            <a:endParaRPr kumimoji="0" lang="en-US" altLang="zh-TW" sz="1463" b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2347568"/>
            <a:ext cx="432170" cy="21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latinLnBrk="0" hangingPunct="0"/>
            <a:r>
              <a:rPr kumimoji="0" lang="en-US" altLang="zh-TW" sz="894" b="0">
                <a:latin typeface="Calibri" panose="020F050202020403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           </a:t>
            </a:r>
            <a:endParaRPr kumimoji="0" lang="en-US" altLang="zh-TW" sz="1463" b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123121"/>
            <a:ext cx="172483" cy="17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defTabSz="742950" eaLnBrk="0" latinLnBrk="0" hangingPunct="0"/>
            <a:r>
              <a:rPr kumimoji="0" lang="en-US" altLang="en-US" sz="650" b="0"/>
              <a:t> </a:t>
            </a:r>
            <a:endParaRPr kumimoji="0" lang="en-US" altLang="en-US" sz="1463" b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811225"/>
              </p:ext>
            </p:extLst>
          </p:nvPr>
        </p:nvGraphicFramePr>
        <p:xfrm>
          <a:off x="2430057" y="768516"/>
          <a:ext cx="7602538" cy="906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8" imgW="10948512" imgH="13012598" progId="Word.Document.12">
                  <p:embed/>
                </p:oleObj>
              </mc:Choice>
              <mc:Fallback>
                <p:oleObj name="Document" r:id="rId8" imgW="10948512" imgH="130125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30057" y="768516"/>
                        <a:ext cx="7602538" cy="906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6" t="26828" r="11187" b="2"/>
          <a:stretch/>
        </p:blipFill>
        <p:spPr>
          <a:xfrm>
            <a:off x="352213" y="1097592"/>
            <a:ext cx="3046095" cy="2228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329" y="3505849"/>
            <a:ext cx="3610037" cy="109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94" dirty="0"/>
              <a:t>EMC Program Manager</a:t>
            </a:r>
          </a:p>
          <a:p>
            <a:pPr algn="ctr"/>
            <a:endParaRPr lang="en-US" sz="894" dirty="0"/>
          </a:p>
          <a:p>
            <a:pPr algn="ctr"/>
            <a:r>
              <a:rPr lang="en-US" sz="894" dirty="0"/>
              <a:t>19 years EMC Engineer</a:t>
            </a:r>
          </a:p>
          <a:p>
            <a:pPr algn="ctr"/>
            <a:r>
              <a:rPr lang="en-US" sz="1138" dirty="0"/>
              <a:t>Automotive / Military / Aerospace / Commercial</a:t>
            </a:r>
          </a:p>
          <a:p>
            <a:pPr algn="ctr"/>
            <a:endParaRPr lang="en-US" sz="894" dirty="0"/>
          </a:p>
          <a:p>
            <a:pPr algn="ctr"/>
            <a:r>
              <a:rPr lang="en-US" sz="894" dirty="0"/>
              <a:t>Standards Committee Expert</a:t>
            </a:r>
          </a:p>
          <a:p>
            <a:pPr algn="ctr"/>
            <a:endParaRPr lang="en-US" sz="894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88" y="5665055"/>
            <a:ext cx="1857375" cy="6500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4880992" y="768516"/>
            <a:ext cx="437504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rtlCol="0">
            <a:spAutoFit/>
          </a:bodyPr>
          <a:lstStyle/>
          <a:p>
            <a:pPr algn="just" defTabSz="762000" latinLnBrk="0"/>
            <a:r>
              <a:rPr lang="en-US" sz="1600" dirty="0" smtClean="0">
                <a:latin typeface="맑은 고딕" pitchFamily="50" charset="-127"/>
                <a:ea typeface="맑은 고딕" pitchFamily="50" charset="-127"/>
              </a:rPr>
              <a:t>Standards Participation: The IEC and beyond</a:t>
            </a:r>
          </a:p>
        </p:txBody>
      </p:sp>
    </p:spTree>
    <p:extLst>
      <p:ext uri="{BB962C8B-B14F-4D97-AF65-F5344CB8AC3E}">
        <p14:creationId xmlns:p14="http://schemas.microsoft.com/office/powerpoint/2010/main" val="119724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952500" y="312738"/>
            <a:ext cx="2128838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TC47 Scope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32520" y="1050755"/>
            <a:ext cx="9001000" cy="461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altLang="ko-KR" sz="2000" kern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Scope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kern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To 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prepare international standards for the design, manufacture, use and reuse of discrete semiconductor devices, integrated circuits, display devices, sensors, electronic component assemblies, interface requirements, and  </a:t>
            </a:r>
            <a:r>
              <a:rPr lang="en-US" altLang="ko-KR" sz="16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microelectromechanical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devices, using environmentally sound practices.  Activities include wafer level reliability, package outlines, terms and definitions, quality issues, physical environmental testing, device specific test methods, device specifications and minimum content, </a:t>
            </a:r>
            <a:r>
              <a:rPr lang="en-US" altLang="ko-KR" sz="16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pinouts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interface requirements, and applications.</a:t>
            </a:r>
          </a:p>
          <a:p>
            <a:pPr marL="1193800" lvl="2" indent="-331788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defRPr/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990600" lvl="2" indent="-723900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defRPr/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Excluded from the scope are: </a:t>
            </a:r>
          </a:p>
          <a:p>
            <a:pPr marL="8096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defRPr/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- Passive integrated circuits or networking containing resistors and capacitors  or their combination (TC 40). </a:t>
            </a:r>
          </a:p>
          <a:p>
            <a:pPr indent="628650"/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- Systems of photovoltaic conversion and all the elements in the entire </a:t>
            </a:r>
          </a:p>
          <a:p>
            <a:pPr indent="628650"/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photovoltaic energy system (TC 82). </a:t>
            </a:r>
          </a:p>
          <a:p>
            <a:pPr indent="628650"/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- Devices covered by the scope of TC 22(Power electric systems and equipment), </a:t>
            </a:r>
          </a:p>
          <a:p>
            <a:pPr indent="628650"/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TC 86 and JTC1(Information technology). </a:t>
            </a:r>
          </a:p>
          <a:p>
            <a:pPr marL="809625" indent="-180975"/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- Discrete/integrated optoelectronic semiconductor devices for fiber optic telecommunications including hybrid modules (TC86). </a:t>
            </a:r>
            <a:endParaRPr lang="en-US" altLang="ko-KR" sz="1600" kern="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7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4610" name="Text Box 3"/>
          <p:cNvSpPr txBox="1">
            <a:spLocks noChangeArrowheads="1"/>
          </p:cNvSpPr>
          <p:nvPr/>
        </p:nvSpPr>
        <p:spPr bwMode="auto">
          <a:xfrm>
            <a:off x="538163" y="312738"/>
            <a:ext cx="2901950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IEC TC47 Structure</a:t>
            </a:r>
          </a:p>
        </p:txBody>
      </p:sp>
      <p:sp>
        <p:nvSpPr>
          <p:cNvPr id="33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09583" y="908720"/>
            <a:ext cx="2286000" cy="523220"/>
          </a:xfrm>
          <a:prstGeom prst="rect">
            <a:avLst/>
          </a:prstGeom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IEC TC47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(Semiconductor</a:t>
            </a:r>
            <a:r>
              <a:rPr kumimoji="0" lang="ko-KR" altLang="en-US" sz="1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D</a:t>
            </a: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evices)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9625" y="1828800"/>
            <a:ext cx="1419225" cy="415925"/>
          </a:xfrm>
          <a:prstGeom prst="rect">
            <a:avLst/>
          </a:prstGeom>
          <a:noFill/>
          <a:ln>
            <a:solidFill>
              <a:srgbClr val="008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SC 47A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en-US" sz="900" dirty="0">
                <a:latin typeface="맑은 고딕" pitchFamily="50" charset="-127"/>
                <a:ea typeface="맑은 고딕" pitchFamily="50" charset="-127"/>
              </a:rPr>
              <a:t>Integrated Circuits)</a:t>
            </a:r>
            <a:endParaRPr kumimoji="0"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41588" y="1828800"/>
            <a:ext cx="1368425" cy="554038"/>
          </a:xfrm>
          <a:prstGeom prst="rect">
            <a:avLst/>
          </a:prstGeom>
          <a:noFill/>
          <a:ln>
            <a:solidFill>
              <a:srgbClr val="008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SC 47 D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dirty="0">
                <a:latin typeface="맑은 고딕" pitchFamily="50" charset="-127"/>
                <a:ea typeface="맑은 고딕" pitchFamily="50" charset="-127"/>
              </a:rPr>
              <a:t>(Semiconductor 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dirty="0">
                <a:latin typeface="맑은 고딕" pitchFamily="50" charset="-127"/>
                <a:ea typeface="맑은 고딕" pitchFamily="50" charset="-127"/>
              </a:rPr>
              <a:t>Devi</a:t>
            </a:r>
            <a:r>
              <a:rPr kumimoji="0" lang="en-US" sz="900" dirty="0">
                <a:latin typeface="맑은 고딕" pitchFamily="50" charset="-127"/>
                <a:ea typeface="맑은 고딕" pitchFamily="50" charset="-127"/>
              </a:rPr>
              <a:t>ce Packaging)</a:t>
            </a:r>
            <a:endParaRPr kumimoji="0"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43400" y="1828800"/>
            <a:ext cx="1225550" cy="415925"/>
          </a:xfrm>
          <a:prstGeom prst="rect">
            <a:avLst/>
          </a:prstGeom>
          <a:noFill/>
          <a:ln>
            <a:solidFill>
              <a:srgbClr val="008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SC 47 E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900" dirty="0">
                <a:latin typeface="맑은 고딕" pitchFamily="50" charset="-127"/>
                <a:ea typeface="맑은 고딕" pitchFamily="50" charset="-127"/>
              </a:rPr>
              <a:t>(Discrete Devices) </a:t>
            </a:r>
            <a:endParaRPr kumimoji="0"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99163" y="1828800"/>
            <a:ext cx="1223962" cy="415925"/>
          </a:xfrm>
          <a:prstGeom prst="rect">
            <a:avLst/>
          </a:prstGeom>
          <a:noFill/>
          <a:ln>
            <a:solidFill>
              <a:srgbClr val="008A3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>
                <a:latin typeface="맑은 고딕" pitchFamily="50" charset="-127"/>
                <a:ea typeface="맑은 고딕" pitchFamily="50" charset="-127"/>
              </a:rPr>
              <a:t>SC 47 F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dirty="0">
                <a:latin typeface="맑은 고딕" pitchFamily="50" charset="-127"/>
                <a:ea typeface="맑은 고딕" pitchFamily="50" charset="-127"/>
              </a:rPr>
              <a:t>MEMS</a:t>
            </a:r>
            <a:endParaRPr kumimoji="0"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8188" y="2555875"/>
            <a:ext cx="1571625" cy="78422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Modelling of integrated circuits for </a:t>
            </a:r>
            <a:r>
              <a:rPr lang="en-US" altLang="ko-KR" sz="900" b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behavioural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simulation related to electromagnetic compatibility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4" name="직선 연결선 43"/>
          <p:cNvCxnSpPr>
            <a:endCxn id="41" idx="0"/>
          </p:cNvCxnSpPr>
          <p:nvPr/>
        </p:nvCxnSpPr>
        <p:spPr>
          <a:xfrm>
            <a:off x="4953000" y="1517650"/>
            <a:ext cx="3175" cy="31115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rot="16200000" flipH="1">
            <a:off x="1458912" y="1751013"/>
            <a:ext cx="1301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rot="16200000" flipH="1">
            <a:off x="3197225" y="1751013"/>
            <a:ext cx="1301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16200000" flipH="1">
            <a:off x="6575425" y="1763713"/>
            <a:ext cx="1301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rot="16200000" flipH="1">
            <a:off x="8167687" y="1751013"/>
            <a:ext cx="1301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1524000" y="1685925"/>
            <a:ext cx="6708775" cy="635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38188" y="3455988"/>
            <a:ext cx="1571625" cy="3683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7 - Advanced Hybrid ICs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52688" y="2555875"/>
            <a:ext cx="1571625" cy="23018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1 - Package outlines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52688" y="2941638"/>
            <a:ext cx="1571625" cy="78422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Terms, definitions, practices and procedures and measuring methods for mechanical standardization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31100" y="1833563"/>
            <a:ext cx="1403350" cy="230187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1 - Terminology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31100" y="2219325"/>
            <a:ext cx="1403350" cy="36988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Climatic and mechanical tests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31100" y="2732088"/>
            <a:ext cx="1403350" cy="922337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3 - Electronic Components - Long duration storage of electronic components guide for implementation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531100" y="3798888"/>
            <a:ext cx="1403350" cy="5080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5 -  </a:t>
            </a:r>
            <a:r>
              <a:rPr lang="en-US" altLang="ko-KR" sz="900" b="0" dirty="0">
                <a:latin typeface="맑은 고딕" pitchFamily="50" charset="-127"/>
                <a:ea typeface="맑은 고딕" pitchFamily="50" charset="-127"/>
              </a:rPr>
              <a:t>Wafer Level Reliability for semiconductor devices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24750" y="4645025"/>
            <a:ext cx="1403350" cy="36988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6 – Incubating Working Group (IWG)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8188" y="4005263"/>
            <a:ext cx="1571625" cy="646112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9 - Test procedures and measurement methods for EMC in integrated circuits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15225" y="5300663"/>
            <a:ext cx="1403350" cy="64633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7 - 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Semiconductor devices for energy conversion and transfer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98950" y="2565400"/>
            <a:ext cx="1404938" cy="36988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1 - Semiconductor sensors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298950" y="3060700"/>
            <a:ext cx="1404938" cy="36988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Microwave devices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98950" y="3614738"/>
            <a:ext cx="1404938" cy="230187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3 - Power devices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298950" y="4008438"/>
            <a:ext cx="1404938" cy="5080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4 - </a:t>
            </a:r>
            <a:r>
              <a:rPr kumimoji="0" lang="en-US" altLang="ko-KR" sz="900" b="0" dirty="0" err="1">
                <a:latin typeface="맑은 고딕" pitchFamily="50" charset="-127"/>
                <a:ea typeface="맑은 고딕" pitchFamily="50" charset="-127"/>
              </a:rPr>
              <a:t>Optocouplers</a:t>
            </a: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en-US" altLang="ko-KR" sz="900" b="0" dirty="0" err="1">
                <a:latin typeface="맑은 고딕" pitchFamily="50" charset="-127"/>
                <a:ea typeface="맑은 고딕" pitchFamily="50" charset="-127"/>
              </a:rPr>
              <a:t>photocoplers</a:t>
            </a: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 and solid state </a:t>
            </a:r>
            <a:r>
              <a:rPr kumimoji="0" lang="en-US" altLang="ko-KR" sz="900" b="0" dirty="0" err="1">
                <a:latin typeface="맑은 고딕" pitchFamily="50" charset="-127"/>
                <a:ea typeface="맑은 고딕" pitchFamily="50" charset="-127"/>
              </a:rPr>
              <a:t>opto</a:t>
            </a: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-relays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98950" y="5414963"/>
            <a:ext cx="1404938" cy="369887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MT 6 - Laser diodes, LEDs, PDs and APDs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305300" y="4622800"/>
            <a:ext cx="1404938" cy="646113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8 -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Magnetic and capacitive couplers for basic and reinforced isolation</a:t>
            </a:r>
            <a:endParaRPr kumimoji="0" lang="ko-KR" altLang="en-US" sz="900" b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305300" y="5919788"/>
            <a:ext cx="1404938" cy="5080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JWG 7 -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Semiconductor Accelerometers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889625" y="2565400"/>
            <a:ext cx="1403350" cy="78422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1 -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Terminologies and generic specification for micro-electromechanical systems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908675" y="3517900"/>
            <a:ext cx="1403350" cy="1062038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2 -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Characterizations and testing methods of materials and structures for </a:t>
            </a:r>
            <a:r>
              <a:rPr lang="en-US" altLang="ko-KR" sz="900" b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microelectromechanical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systems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908675" y="4741863"/>
            <a:ext cx="1403350" cy="5080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WG 3 -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Micro-electromechanical devices and packaging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919788" y="5402263"/>
            <a:ext cx="1404937" cy="5080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0" dirty="0">
                <a:latin typeface="맑은 고딕" pitchFamily="50" charset="-127"/>
                <a:ea typeface="맑은 고딕" pitchFamily="50" charset="-127"/>
              </a:rPr>
              <a:t>MT 1 - </a:t>
            </a:r>
            <a:r>
              <a:rPr lang="en-US" altLang="ko-KR" sz="900" b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Maintenance team for the published ISs under SC47F/WG2</a:t>
            </a:r>
            <a:endParaRPr kumimoji="0" lang="ko-KR" altLang="en-US" sz="900" b="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17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내용 개체 틀 28"/>
          <p:cNvSpPr txBox="1">
            <a:spLocks/>
          </p:cNvSpPr>
          <p:nvPr/>
        </p:nvSpPr>
        <p:spPr>
          <a:xfrm>
            <a:off x="585788" y="758825"/>
            <a:ext cx="8724900" cy="5175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altLang="ko-KR" sz="1700" kern="0" dirty="0">
                <a:latin typeface="맑은 고딕" pitchFamily="50" charset="-127"/>
                <a:ea typeface="맑은 고딕" pitchFamily="50" charset="-127"/>
              </a:rPr>
              <a:t>TC47 membership: </a:t>
            </a:r>
            <a:r>
              <a:rPr lang="en-US" altLang="ko-KR" sz="1700" kern="0" dirty="0" smtClean="0">
                <a:latin typeface="맑은 고딕" pitchFamily="50" charset="-127"/>
                <a:ea typeface="맑은 고딕" pitchFamily="50" charset="-127"/>
              </a:rPr>
              <a:t>16 </a:t>
            </a:r>
            <a:r>
              <a:rPr lang="en-US" altLang="ko-KR" sz="1700" kern="0" dirty="0">
                <a:latin typeface="맑은 고딕" pitchFamily="50" charset="-127"/>
                <a:ea typeface="맑은 고딕" pitchFamily="50" charset="-127"/>
              </a:rPr>
              <a:t>Participating and </a:t>
            </a:r>
            <a:r>
              <a:rPr lang="en-US" altLang="ko-KR" sz="1700" kern="0" dirty="0" smtClean="0">
                <a:latin typeface="맑은 고딕" pitchFamily="50" charset="-127"/>
                <a:ea typeface="맑은 고딕" pitchFamily="50" charset="-127"/>
              </a:rPr>
              <a:t>16 </a:t>
            </a:r>
            <a:r>
              <a:rPr lang="en-US" altLang="ko-KR" sz="1700" kern="0" dirty="0">
                <a:latin typeface="맑은 고딕" pitchFamily="50" charset="-127"/>
                <a:ea typeface="맑은 고딕" pitchFamily="50" charset="-127"/>
              </a:rPr>
              <a:t>Observing </a:t>
            </a:r>
            <a:r>
              <a:rPr lang="en-US" altLang="ko-KR" sz="1700" kern="0" dirty="0" smtClean="0">
                <a:latin typeface="맑은 고딕" pitchFamily="50" charset="-127"/>
                <a:ea typeface="맑은 고딕" pitchFamily="50" charset="-127"/>
              </a:rPr>
              <a:t>members(2016-05-01)</a:t>
            </a:r>
          </a:p>
          <a:p>
            <a:pPr marL="447675" indent="-266700" fontAlgn="auto"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500" kern="0" dirty="0" smtClean="0">
                <a:latin typeface="맑은 고딕" pitchFamily="50" charset="-127"/>
                <a:ea typeface="맑은 고딕" pitchFamily="50" charset="-127"/>
              </a:rPr>
              <a:t>at least 4 experts nominations are required to get an approval of NWIP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ko-KR" altLang="en-US" sz="1600" kern="0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466467"/>
              </p:ext>
            </p:extLst>
          </p:nvPr>
        </p:nvGraphicFramePr>
        <p:xfrm>
          <a:off x="1784648" y="1284073"/>
          <a:ext cx="5969917" cy="5319725"/>
        </p:xfrm>
        <a:graphic>
          <a:graphicData uri="http://schemas.openxmlformats.org/drawingml/2006/table">
            <a:tbl>
              <a:tblPr/>
              <a:tblGrid>
                <a:gridCol w="1994767"/>
                <a:gridCol w="1191462"/>
                <a:gridCol w="1223956"/>
                <a:gridCol w="1559732"/>
              </a:tblGrid>
              <a:tr h="211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Country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Country Code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P/O Status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IEC Membership 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CC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Austria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AT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Belarus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Belgium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P-Member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Brazil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O-Member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Bulgaria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BG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China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CN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Czech Republic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CZ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Denmark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DK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Finland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FI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</a:t>
                      </a:r>
                      <a:r>
                        <a:rPr lang="en-US" sz="1000" b="0" i="0" u="none" strike="noStrike" dirty="0" smtClean="0">
                          <a:latin typeface="Arial"/>
                        </a:rPr>
                        <a:t>-Member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France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Germany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DE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414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Hungary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HU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India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IN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/>
                        </a:rPr>
                        <a:t>Ireland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/>
                        </a:rPr>
                        <a:t>IE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/>
                        </a:rPr>
                        <a:t>P</a:t>
                      </a:r>
                      <a:r>
                        <a:rPr lang="en-US" sz="1000" b="1" i="0" u="none" strike="noStrike" dirty="0" smtClean="0">
                          <a:latin typeface="Arial"/>
                        </a:rPr>
                        <a:t>-Member</a:t>
                      </a:r>
                      <a:endParaRPr lang="en-US" sz="1000" b="1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Italy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IT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Japan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JP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Korea, Republic of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KR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Netherlands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NL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Norway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NO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Pakistan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PK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Poland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PL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Romania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RO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</a:t>
                      </a:r>
                      <a:r>
                        <a:rPr lang="en-US" sz="1000" b="0" i="0" u="none" strike="noStrike" dirty="0" smtClean="0">
                          <a:latin typeface="Arial"/>
                        </a:rPr>
                        <a:t>-Member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Russian Federation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RU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Serbia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RS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Singapore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latin typeface="Arial"/>
                        </a:rPr>
                        <a:t>SG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0" u="none" strike="noStrike" dirty="0" smtClean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0" u="none" strike="noStrike" dirty="0" smtClean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Spain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ES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Sweden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SE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Thailand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TH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Turkey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TR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Ukraine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UA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O-Member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United Kingdom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GB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  <a:tr h="14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United States of America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US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P-Member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Arial"/>
                        </a:rPr>
                        <a:t>Full Member</a:t>
                      </a:r>
                    </a:p>
                  </a:txBody>
                  <a:tcPr marL="7244" marR="7244" marT="72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7D5"/>
                    </a:solidFill>
                  </a:tcPr>
                </a:tc>
              </a:tr>
            </a:tbl>
          </a:graphicData>
        </a:graphic>
      </p:graphicFrame>
      <p:sp>
        <p:nvSpPr>
          <p:cNvPr id="34992" name="Text Box 3"/>
          <p:cNvSpPr txBox="1">
            <a:spLocks noChangeArrowheads="1"/>
          </p:cNvSpPr>
          <p:nvPr/>
        </p:nvSpPr>
        <p:spPr bwMode="auto">
          <a:xfrm>
            <a:off x="952500" y="312738"/>
            <a:ext cx="2128838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Membership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4610" name="Text Box 3"/>
          <p:cNvSpPr txBox="1">
            <a:spLocks noChangeArrowheads="1"/>
          </p:cNvSpPr>
          <p:nvPr/>
        </p:nvSpPr>
        <p:spPr bwMode="auto">
          <a:xfrm>
            <a:off x="538163" y="312738"/>
            <a:ext cx="2901950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Working Projects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529308" y="789209"/>
            <a:ext cx="900100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altLang="ko-KR" sz="2000" kern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Work Programs 18 Working projects and 9 NWIPs 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endParaRPr lang="en-US" altLang="ko-KR" sz="1600" dirty="0" smtClean="0">
              <a:solidFill>
                <a:srgbClr val="000000"/>
              </a:solidFill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9944"/>
              </p:ext>
            </p:extLst>
          </p:nvPr>
        </p:nvGraphicFramePr>
        <p:xfrm>
          <a:off x="848544" y="1340768"/>
          <a:ext cx="8640960" cy="51192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4136"/>
                <a:gridCol w="3384376"/>
                <a:gridCol w="792088"/>
                <a:gridCol w="504056"/>
                <a:gridCol w="504056"/>
                <a:gridCol w="504056"/>
                <a:gridCol w="432048"/>
                <a:gridCol w="792088"/>
                <a:gridCol w="504056"/>
              </a:tblGrid>
              <a:tr h="128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Title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Document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Init.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Current  Stage	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Next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Stage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WG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Leader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Pub.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60749-28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Semiconductor devices - Mechanical and climatic test methods - Part 28: Electrostatic Discharge (ESD) Sensitivity Testing Direct contact charged device model (DC-CDM)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47/2155/CDV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2011-09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NADIS - 2013-06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CDVM - 2013-10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J. Lynch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2016-04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60749-43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Semiconductor devices - Mechanical and climatic test methods - Part 43: Guidelines for IC reliability qualification plans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47/2231/CDV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2012-07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- 2015-11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J. Lynch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60749-44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Semiconductor devices - Mechanical and climatic test methods - Part 44: Neutron beam irradiated single event effect (SEE) test method for semiconductor devices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47/2226/CDV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- 2015-04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J. Lynch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62435-1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Electronic components - Long-term storage of electronic semiconductor devices - Part 1: General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47/2172/CD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2011-03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ACDV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CCDV - 2015-11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Y. Nagahiro, A. Lucero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62435-2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Electronic components - Long-term storage of electronic semiconductor devices - Part 2 - Deterioration Mechanisms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47/2173/CD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2011-03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ACDV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- 2015-11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Y. Nagahiro, A. Lucero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62435-5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Electronic components - Long-term storage of electronic semiconductor devices - Part 5 - Die &amp;amp; Wafer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47/2174/CD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2011-03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ACDV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- 2015-11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Y. Nagahiro, A. Lucero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62779-1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interface for human body communication - Part 1: General requirements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47/2195/CDV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2012-01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DEC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 - 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B. N. Lee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2016-03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62779-2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interface for human body communication - Part 2: Characterization of interfacing performances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47/2196/CDV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- 2014-10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DEC - 2015-02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J. H. Hwang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2016-03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62779-3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interface for human body communication - Part 3: Functional type and its operational conditions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47/2227/CDV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2013-01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DEC - 2015-12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S. W. Kang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62830-1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devices for energy harvesting and generation - Part 1: Vibration based piezoelectric energy harvesting 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47/2214/CDV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 Y. Park,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</a:t>
                      </a:r>
                      <a:r>
                        <a:rPr lang="fr-FR" sz="900" dirty="0">
                          <a:effectLst/>
                        </a:rPr>
                        <a:t>. L.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62830-2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devices for energy harvesting and generation - Part 2: Thermo power based thermoelectric energy harvesting  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47/2229/CDV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2012-08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- 2015-04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H. J. Ryu</a:t>
                      </a:r>
                      <a:r>
                        <a:rPr lang="fr-FR" sz="900" dirty="0" smtClean="0">
                          <a:effectLst/>
                        </a:rPr>
                        <a:t>,</a:t>
                      </a: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</a:t>
                      </a:r>
                      <a:r>
                        <a:rPr lang="fr-FR" sz="900" dirty="0">
                          <a:effectLst/>
                        </a:rPr>
                        <a:t>. L.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62830-3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devices for energy harvesting and generation - Part 3: Vibration based electromagnetic energy harvesting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47/2232/CDV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2013-07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ADIS - 2015-12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 Y. </a:t>
                      </a:r>
                      <a:r>
                        <a:rPr lang="fr-FR" sz="900" dirty="0" smtClean="0">
                          <a:effectLst/>
                        </a:rPr>
                        <a:t>Park </a:t>
                      </a: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</a:t>
                      </a:r>
                      <a:r>
                        <a:rPr lang="fr-FR" sz="900" dirty="0">
                          <a:effectLst/>
                        </a:rPr>
                        <a:t>. L.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2016-07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62880-1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Wafer level reliability for semiconductor devices - Part 1: Copper stress migration test method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47/2191/CD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2013-06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ACDV - 2014-05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CCDV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H. Matsuyama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2017-01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47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4610" name="Text Box 3"/>
          <p:cNvSpPr txBox="1">
            <a:spLocks noChangeArrowheads="1"/>
          </p:cNvSpPr>
          <p:nvPr/>
        </p:nvSpPr>
        <p:spPr bwMode="auto">
          <a:xfrm>
            <a:off x="538163" y="312738"/>
            <a:ext cx="2901950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Working Projects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940149"/>
              </p:ext>
            </p:extLst>
          </p:nvPr>
        </p:nvGraphicFramePr>
        <p:xfrm>
          <a:off x="776536" y="1193224"/>
          <a:ext cx="8640960" cy="5212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4136"/>
                <a:gridCol w="3384376"/>
                <a:gridCol w="792088"/>
                <a:gridCol w="504056"/>
                <a:gridCol w="504056"/>
                <a:gridCol w="504056"/>
                <a:gridCol w="432048"/>
                <a:gridCol w="792088"/>
                <a:gridCol w="504056"/>
              </a:tblGrid>
              <a:tr h="128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Title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Document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Init.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Current  Stage	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Next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Stage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WG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Leader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Pub.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</a:tr>
              <a:tr h="14157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IEC 62951-1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Flexible and stretchable semiconductor devices - Part 1: Bending test method for conductive thin films on flexible substrates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47/2242A/CD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2014-09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2CD - 2015-06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A3CD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S.H. Choa,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W.J</a:t>
                      </a:r>
                      <a:r>
                        <a:rPr lang="fr-FR" sz="900" dirty="0">
                          <a:effectLst/>
                        </a:rPr>
                        <a:t>. Kim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62969-1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 devices - Semiconductor  interfaces  for  automotive vehicles - Part 1: General requirements of power interface for automotive vehicle sensors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47/2205/NP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1CD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C. L. Cha,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N</a:t>
                      </a:r>
                      <a:r>
                        <a:rPr lang="fr-FR" sz="900" dirty="0">
                          <a:effectLst/>
                        </a:rPr>
                        <a:t>. S. Kim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62969-2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interfaces for automotive vehicles - Part 2: Efficiency evaluation methods of wireless power transmission using resonance for automotive vehicles sensors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47/2206/NP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1CD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H. J. Ryu,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</a:t>
                      </a:r>
                      <a:r>
                        <a:rPr lang="fr-FR" sz="900" dirty="0">
                          <a:effectLst/>
                        </a:rPr>
                        <a:t>. L.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IEC 62969-3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 devices - Semiconductor  interfaces  for  automotive vehicles - Part 3: Shock driven piezoelectric energy harvesting for automotive vehicle sensors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47/2207/NP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1CD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 Y. Park,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</a:t>
                      </a:r>
                      <a:r>
                        <a:rPr lang="fr-FR" sz="900" dirty="0">
                          <a:effectLst/>
                        </a:rPr>
                        <a:t>. L.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IEC 62969-4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Semiconductor devices - Semiconductor interfaces for automotive vehicles - Part 4: Evaluation methods of data interface for automotive vehicle sensors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47/2208/NP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- 2014-12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1CD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K. B. Yeon, W. J. Kim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2017-08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310620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PNW 47-2225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60749-41 Ed.1: Semiconductor devices - mechanical and climatic test methods - Part 41: Reliability testing methods of non-volatile memory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47/2225/NP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2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J. Lynch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8116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PNW 47-2234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62830-5 Ed.1: Semiconductor devices - Semiconductor devices for energy harvesting and generation - Part 5: Test method for measuring generated power from flexible thermoelectric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47/2234/NP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N.S. Kim,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C.L</a:t>
                      </a:r>
                      <a:r>
                        <a:rPr lang="fr-FR" sz="900" dirty="0">
                          <a:effectLst/>
                        </a:rPr>
                        <a:t>. Cha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8116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PNW 47-2235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62951-2 Ed.1: Semiconductor  devices - Flexible and stretchable semiconductor devices - Part 2: Acceleration test for electron mobility, sub-threshold swing, and threshold voltage of flexible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47/2235/NP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H.J. Ryu,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H.S</a:t>
                      </a:r>
                      <a:r>
                        <a:rPr lang="fr-FR" sz="900" dirty="0">
                          <a:effectLst/>
                        </a:rPr>
                        <a:t>. Kim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8116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47-2236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62951-3 Ed.1: Semiconductor  devices - Flexible and stretchable semiconductor devices - Part 3: Evaluation of thin film transistor characteristics (?, SS, Vth) on flexible substrates under bulging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47/2236/NP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D.K. Kim,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H.J</a:t>
                      </a:r>
                      <a:r>
                        <a:rPr lang="fr-FR" sz="900" dirty="0">
                          <a:effectLst/>
                        </a:rPr>
                        <a:t>. Ryu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47-2237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62951-4 Ed.1: Semiconductor  devices - Flexible and stretchable semiconductor devices - Part 4: Fatigue evaluation for films and substrates for flexible semiconductor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47/2237/NP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S.H. Choa, </a:t>
                      </a:r>
                      <a:endParaRPr lang="fr-FR" sz="900" dirty="0" smtClean="0">
                        <a:effectLst/>
                      </a:endParaRPr>
                    </a:p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 smtClean="0">
                          <a:effectLst/>
                        </a:rPr>
                        <a:t>W.J</a:t>
                      </a:r>
                      <a:r>
                        <a:rPr lang="fr-FR" sz="900" dirty="0">
                          <a:effectLst/>
                        </a:rPr>
                        <a:t>. Kim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3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4610" name="Text Box 3"/>
          <p:cNvSpPr txBox="1">
            <a:spLocks noChangeArrowheads="1"/>
          </p:cNvSpPr>
          <p:nvPr/>
        </p:nvSpPr>
        <p:spPr bwMode="auto">
          <a:xfrm>
            <a:off x="538163" y="312738"/>
            <a:ext cx="2901950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Working Projects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833351"/>
              </p:ext>
            </p:extLst>
          </p:nvPr>
        </p:nvGraphicFramePr>
        <p:xfrm>
          <a:off x="776536" y="1193224"/>
          <a:ext cx="8640960" cy="23317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24136"/>
                <a:gridCol w="3384376"/>
                <a:gridCol w="792088"/>
                <a:gridCol w="504056"/>
                <a:gridCol w="504056"/>
                <a:gridCol w="504056"/>
                <a:gridCol w="432048"/>
                <a:gridCol w="792088"/>
                <a:gridCol w="504056"/>
              </a:tblGrid>
              <a:tr h="128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Title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Document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Reference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Init.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Current  Stage	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Next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Stage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WG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Project </a:t>
                      </a:r>
                      <a:endParaRPr lang="en-US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Leader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Pub.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Date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 anchor="ctr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PNW 47-2238 Ed. 1.0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62951-5 Ed.1: Semiconductor  devices - Flexible and stretchable semiconductor devices - Part 5: Test method for thermal characteristics of flexible materials and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47/2238/NP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J.C. Lee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47-2239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62951-6 Ed.1: Semiconductor  devices - Flexible and stretchable semiconductor devices - Part 6: Test method for sheet resistance of flexible conducting films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47/2239/NP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J.W. Chung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8116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47-2240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Future IEC 62830-4 Ed.1: Semiconductor devices - Semiconductor devices for energy harvesting and generation - Part 4: Test and evaluation methods for flexible piezoelectric energy harvesting devices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47/2240/NP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- 2015-05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- 2015-09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7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J.Y. Park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  <a:tr h="14493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47-2243 Ed. 1.0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Future IEC 62969-5 Ed.1: Semiconductor devices - Semiconductor interfaces for automotive vehicles - Part 5: Test/diagnosis method via vehicular network for automotive semiconductors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47/2243/NP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PNW - 2015-06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ANW - 2015-10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>
                          <a:effectLst/>
                        </a:rPr>
                        <a:t>WG 6</a:t>
                      </a:r>
                      <a:endParaRPr lang="ko-KR" sz="90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S. J. Park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600"/>
                        </a:spcAft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ko-KR" sz="900" dirty="0">
                        <a:effectLst/>
                        <a:latin typeface="Arial"/>
                        <a:ea typeface="맑은 고딕"/>
                      </a:endParaRPr>
                    </a:p>
                  </a:txBody>
                  <a:tcPr marL="19318" marR="1931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72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952500" y="312738"/>
            <a:ext cx="2128838" cy="307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864" tIns="0" rIns="0" bIns="0" anchor="ctr">
            <a:spAutoFit/>
          </a:bodyPr>
          <a:lstStyle/>
          <a:p>
            <a:pPr algn="ctr">
              <a:tabLst>
                <a:tab pos="311150" algn="l"/>
              </a:tabLst>
            </a:pPr>
            <a:r>
              <a:rPr kumimoji="0" lang="en-US" altLang="ko-KR" sz="2000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Liaisons</a:t>
            </a:r>
            <a:endParaRPr kumimoji="0" lang="en-US" altLang="ko-KR" sz="2000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 bwMode="auto">
          <a:xfrm>
            <a:off x="8769424" y="115888"/>
            <a:ext cx="115212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IEC TC47</a:t>
            </a:r>
            <a:endParaRPr lang="ko-KR" altLang="en-US" sz="16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28464" y="1122275"/>
            <a:ext cx="9577064" cy="559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altLang="ko-KR" sz="2000" kern="0" dirty="0" smtClean="0">
                <a:latin typeface="맑은 고딕" pitchFamily="50" charset="-127"/>
                <a:ea typeface="맑은 고딕" pitchFamily="50" charset="-127"/>
              </a:rPr>
              <a:t>Liaisons (9</a:t>
            </a:r>
            <a:r>
              <a:rPr lang="en-US" altLang="ko-KR" sz="2000" kern="0" dirty="0"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2000" kern="0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56 Dependability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Liaison </a:t>
            </a:r>
            <a:r>
              <a:rPr lang="en-US" altLang="ko-KR" sz="1200" b="0" i="1" dirty="0"/>
              <a:t>officer: Mr. Nickolas E.F. </a:t>
            </a:r>
            <a:r>
              <a:rPr lang="en-US" altLang="ko-KR" sz="1200" b="0" i="1" dirty="0" smtClean="0"/>
              <a:t>Lycoudes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91 Electronics assembly technology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Liaison officer: </a:t>
            </a:r>
            <a:r>
              <a:rPr lang="en-US" altLang="ko-KR" sz="1200" b="0" i="1" dirty="0"/>
              <a:t>Mr. Jim </a:t>
            </a:r>
            <a:r>
              <a:rPr lang="en-US" altLang="ko-KR" sz="1200" b="0" i="1" dirty="0" smtClean="0"/>
              <a:t>Lynch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101 Electrostatics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Liaison </a:t>
            </a:r>
            <a:r>
              <a:rPr lang="en-US" altLang="ko-KR" sz="1200" b="0" i="1" dirty="0"/>
              <a:t>officer: </a:t>
            </a:r>
            <a:r>
              <a:rPr lang="en-US" altLang="ko-KR" sz="1200" b="0" i="1" dirty="0" smtClean="0"/>
              <a:t>Mr</a:t>
            </a:r>
            <a:r>
              <a:rPr lang="en-US" altLang="ko-KR" sz="1200" b="0" i="1" dirty="0"/>
              <a:t>. </a:t>
            </a:r>
            <a:r>
              <a:rPr lang="en-US" altLang="ko-KR" sz="1200" b="0" i="1" dirty="0" smtClean="0"/>
              <a:t>Jim Lynch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107 Process management for avionics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Liaison officer: </a:t>
            </a:r>
            <a:r>
              <a:rPr lang="en-US" altLang="ko-KR" sz="1200" b="0" i="1" dirty="0"/>
              <a:t>Mr</a:t>
            </a:r>
            <a:r>
              <a:rPr lang="en-US" altLang="ko-KR" sz="1200" b="0" i="1" dirty="0" smtClean="0"/>
              <a:t>.</a:t>
            </a:r>
            <a:r>
              <a:rPr lang="en-US" altLang="ko-KR" sz="1200" b="0" i="1" dirty="0"/>
              <a:t> Alan </a:t>
            </a:r>
            <a:r>
              <a:rPr lang="en-US" altLang="ko-KR" sz="1200" b="0" i="1" dirty="0" smtClean="0"/>
              <a:t>Lucero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110 Electronic display devices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 </a:t>
            </a:r>
            <a:r>
              <a:rPr lang="en-US" altLang="ko-KR" sz="1200" b="0" i="1" dirty="0" smtClean="0"/>
              <a:t>Liaison officer: Mr. </a:t>
            </a:r>
            <a:r>
              <a:rPr lang="en-US" altLang="ko-KR" sz="1200" b="0" i="1" dirty="0" err="1" smtClean="0"/>
              <a:t>Sekwang</a:t>
            </a:r>
            <a:r>
              <a:rPr lang="en-US" altLang="ko-KR" sz="1200" b="0" i="1" dirty="0" smtClean="0"/>
              <a:t> Park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111 Environmental standardization for electrical and electronic products and systems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 </a:t>
            </a:r>
            <a:r>
              <a:rPr lang="en-US" altLang="ko-KR" sz="1200" b="0" i="1" dirty="0" smtClean="0"/>
              <a:t>Liaison </a:t>
            </a:r>
            <a:r>
              <a:rPr lang="en-US" altLang="ko-KR" sz="1200" b="0" i="1" dirty="0"/>
              <a:t>officer: Mr. Stephen </a:t>
            </a:r>
            <a:r>
              <a:rPr lang="en-US" altLang="ko-KR" sz="1200" b="0" i="1" dirty="0" smtClean="0"/>
              <a:t>Tisdale</a:t>
            </a: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 smtClean="0"/>
              <a:t>TC 113 Nanotechnology standardization for electrical and electronic products and systems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 Liaison </a:t>
            </a:r>
            <a:r>
              <a:rPr lang="en-US" altLang="ko-KR" sz="1200" b="0" i="1" dirty="0"/>
              <a:t>officer</a:t>
            </a:r>
            <a:r>
              <a:rPr lang="en-US" altLang="ko-KR" sz="1200" b="0" i="1" dirty="0" smtClean="0"/>
              <a:t>: </a:t>
            </a:r>
            <a:r>
              <a:rPr lang="en-GB" altLang="ko-KR" sz="1200" b="0" i="1" dirty="0" err="1"/>
              <a:t>Mr.</a:t>
            </a:r>
            <a:r>
              <a:rPr lang="en-GB" altLang="ko-KR" sz="1200" b="0" i="1" dirty="0"/>
              <a:t> Leo </a:t>
            </a:r>
            <a:r>
              <a:rPr lang="en-US" altLang="ko-KR" sz="1200" b="0" i="1" dirty="0" err="1" smtClean="0"/>
              <a:t>Stuehler</a:t>
            </a:r>
            <a:endParaRPr lang="en-US" altLang="ko-KR" sz="1200" b="0" i="1" dirty="0" smtClean="0"/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TC119 Printed electronics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200" b="0" i="1" dirty="0" smtClean="0"/>
              <a:t>Liaison </a:t>
            </a:r>
            <a:r>
              <a:rPr lang="en-US" altLang="ko-KR" sz="1200" b="0" i="1" dirty="0"/>
              <a:t>officer: </a:t>
            </a:r>
            <a:r>
              <a:rPr lang="en-US" altLang="ko-KR" sz="1200" b="0" i="1" dirty="0" smtClean="0"/>
              <a:t>Mr</a:t>
            </a:r>
            <a:r>
              <a:rPr lang="en-US" altLang="ko-KR" sz="1200" b="0" i="1" dirty="0"/>
              <a:t>. </a:t>
            </a:r>
            <a:r>
              <a:rPr lang="en-US" altLang="ko-KR" sz="1200" b="0" i="1" dirty="0" err="1" smtClean="0"/>
              <a:t>hojun</a:t>
            </a:r>
            <a:r>
              <a:rPr lang="ko-KR" altLang="en-US" sz="1200" b="0" i="1" dirty="0" smtClean="0"/>
              <a:t> </a:t>
            </a:r>
            <a:r>
              <a:rPr lang="en-US" altLang="ko-KR" sz="1200" b="0" i="1" dirty="0" err="1" smtClean="0"/>
              <a:t>Ryu</a:t>
            </a:r>
            <a:endParaRPr lang="en-US" altLang="ko-KR" sz="1200" b="0" i="1" kern="0" dirty="0" smtClean="0">
              <a:latin typeface="맑은 고딕" pitchFamily="50" charset="-127"/>
              <a:ea typeface="맑은 고딕" pitchFamily="50" charset="-127"/>
            </a:endParaRPr>
          </a:p>
          <a:p>
            <a:pPr marL="542925" lvl="2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ko-KR" sz="1600" dirty="0"/>
              <a:t>Category D liaison with EIA: WG 1, WG 2, WG 3 and WG </a:t>
            </a:r>
            <a:r>
              <a:rPr lang="en-US" altLang="ko-KR" sz="1600" dirty="0" smtClean="0"/>
              <a:t>5 </a:t>
            </a:r>
          </a:p>
          <a:p>
            <a:pPr marL="2828925" lvl="7" indent="-180975" eaLnBrk="0" latinLnBrk="0" hangingPunct="0">
              <a:lnSpc>
                <a:spcPct val="90000"/>
              </a:lnSpc>
              <a:spcBef>
                <a:spcPct val="30000"/>
              </a:spcBef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GB" altLang="ko-KR" sz="1200" b="0" i="1" dirty="0" smtClean="0"/>
              <a:t>(</a:t>
            </a:r>
            <a:r>
              <a:rPr lang="en-GB" altLang="ko-KR" sz="1200" b="0" i="1" dirty="0"/>
              <a:t>Liaison officer: </a:t>
            </a:r>
            <a:r>
              <a:rPr lang="en-GB" altLang="ko-KR" sz="1200" b="0" i="1" dirty="0" err="1"/>
              <a:t>Mr.</a:t>
            </a:r>
            <a:r>
              <a:rPr lang="en-GB" altLang="ko-KR" sz="1200" b="0" i="1" dirty="0"/>
              <a:t> Nickolas E.F. </a:t>
            </a:r>
            <a:r>
              <a:rPr lang="en-GB" altLang="ko-KR" sz="1200" b="0" i="1" dirty="0" err="1"/>
              <a:t>Lycoudes</a:t>
            </a:r>
            <a:r>
              <a:rPr lang="en-GB" altLang="ko-KR" sz="1200" b="0" i="1" dirty="0"/>
              <a:t>)</a:t>
            </a:r>
            <a:endParaRPr lang="en-US" altLang="ko-KR" sz="1200" b="0" i="1" kern="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buFont typeface="Wingdings" pitchFamily="2" charset="2"/>
              <a:buChar char="§"/>
            </a:pPr>
            <a:endParaRPr lang="en-US" altLang="ko-KR" sz="1600" kern="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CCConsulting">
  <a:themeElements>
    <a:clrScheme name="SK C&amp;C Consulting">
      <a:dk1>
        <a:srgbClr val="000000"/>
      </a:dk1>
      <a:lt1>
        <a:srgbClr val="FFFFFF"/>
      </a:lt1>
      <a:dk2>
        <a:srgbClr val="004785"/>
      </a:dk2>
      <a:lt2>
        <a:srgbClr val="808080"/>
      </a:lt2>
      <a:accent1>
        <a:srgbClr val="3E7898"/>
      </a:accent1>
      <a:accent2>
        <a:srgbClr val="C0D8E6"/>
      </a:accent2>
      <a:accent3>
        <a:srgbClr val="FFFFFF"/>
      </a:accent3>
      <a:accent4>
        <a:srgbClr val="003B71"/>
      </a:accent4>
      <a:accent5>
        <a:srgbClr val="AFBECA"/>
      </a:accent5>
      <a:accent6>
        <a:srgbClr val="AEC4D0"/>
      </a:accent6>
      <a:hlink>
        <a:srgbClr val="6EA5C4"/>
      </a:hlink>
      <a:folHlink>
        <a:srgbClr val="C0C0C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KCCConsulting">
  <a:themeElements>
    <a:clrScheme name="SK C&amp;C Consulting">
      <a:dk1>
        <a:srgbClr val="000000"/>
      </a:dk1>
      <a:lt1>
        <a:srgbClr val="FFFFFF"/>
      </a:lt1>
      <a:dk2>
        <a:srgbClr val="004785"/>
      </a:dk2>
      <a:lt2>
        <a:srgbClr val="808080"/>
      </a:lt2>
      <a:accent1>
        <a:srgbClr val="3E7898"/>
      </a:accent1>
      <a:accent2>
        <a:srgbClr val="C0D8E6"/>
      </a:accent2>
      <a:accent3>
        <a:srgbClr val="FFFFFF"/>
      </a:accent3>
      <a:accent4>
        <a:srgbClr val="003B71"/>
      </a:accent4>
      <a:accent5>
        <a:srgbClr val="AFBECA"/>
      </a:accent5>
      <a:accent6>
        <a:srgbClr val="AEC4D0"/>
      </a:accent6>
      <a:hlink>
        <a:srgbClr val="6EA5C4"/>
      </a:hlink>
      <a:folHlink>
        <a:srgbClr val="C0C0C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KCCConsulting">
  <a:themeElements>
    <a:clrScheme name="SK C&amp;C Consulting">
      <a:dk1>
        <a:srgbClr val="000000"/>
      </a:dk1>
      <a:lt1>
        <a:srgbClr val="FFFFFF"/>
      </a:lt1>
      <a:dk2>
        <a:srgbClr val="004785"/>
      </a:dk2>
      <a:lt2>
        <a:srgbClr val="808080"/>
      </a:lt2>
      <a:accent1>
        <a:srgbClr val="3E7898"/>
      </a:accent1>
      <a:accent2>
        <a:srgbClr val="C0D8E6"/>
      </a:accent2>
      <a:accent3>
        <a:srgbClr val="FFFFFF"/>
      </a:accent3>
      <a:accent4>
        <a:srgbClr val="003B71"/>
      </a:accent4>
      <a:accent5>
        <a:srgbClr val="AFBECA"/>
      </a:accent5>
      <a:accent6>
        <a:srgbClr val="AEC4D0"/>
      </a:accent6>
      <a:hlink>
        <a:srgbClr val="6EA5C4"/>
      </a:hlink>
      <a:folHlink>
        <a:srgbClr val="C0C0C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4_SKCCConsulting">
  <a:themeElements>
    <a:clrScheme name="14_SKCCConsulting 1">
      <a:dk1>
        <a:srgbClr val="000000"/>
      </a:dk1>
      <a:lt1>
        <a:srgbClr val="FFFFFF"/>
      </a:lt1>
      <a:dk2>
        <a:srgbClr val="004785"/>
      </a:dk2>
      <a:lt2>
        <a:srgbClr val="808080"/>
      </a:lt2>
      <a:accent1>
        <a:srgbClr val="3E7898"/>
      </a:accent1>
      <a:accent2>
        <a:srgbClr val="C0D8E6"/>
      </a:accent2>
      <a:accent3>
        <a:srgbClr val="FFFFFF"/>
      </a:accent3>
      <a:accent4>
        <a:srgbClr val="000000"/>
      </a:accent4>
      <a:accent5>
        <a:srgbClr val="AFBECA"/>
      </a:accent5>
      <a:accent6>
        <a:srgbClr val="AEC4D0"/>
      </a:accent6>
      <a:hlink>
        <a:srgbClr val="6EA5C4"/>
      </a:hlink>
      <a:folHlink>
        <a:srgbClr val="C0C0C0"/>
      </a:folHlink>
    </a:clrScheme>
    <a:fontScheme name="14_SKCCConsulting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SKCCConsulting 1">
        <a:dk1>
          <a:srgbClr val="000000"/>
        </a:dk1>
        <a:lt1>
          <a:srgbClr val="FFFFFF"/>
        </a:lt1>
        <a:dk2>
          <a:srgbClr val="004785"/>
        </a:dk2>
        <a:lt2>
          <a:srgbClr val="808080"/>
        </a:lt2>
        <a:accent1>
          <a:srgbClr val="3E7898"/>
        </a:accent1>
        <a:accent2>
          <a:srgbClr val="C0D8E6"/>
        </a:accent2>
        <a:accent3>
          <a:srgbClr val="FFFFFF"/>
        </a:accent3>
        <a:accent4>
          <a:srgbClr val="000000"/>
        </a:accent4>
        <a:accent5>
          <a:srgbClr val="AFBECA"/>
        </a:accent5>
        <a:accent6>
          <a:srgbClr val="AEC4D0"/>
        </a:accent6>
        <a:hlink>
          <a:srgbClr val="6EA5C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kccc">
  <a:themeElements>
    <a:clrScheme name="2_skccc 1">
      <a:dk1>
        <a:srgbClr val="000000"/>
      </a:dk1>
      <a:lt1>
        <a:srgbClr val="FFFFFF"/>
      </a:lt1>
      <a:dk2>
        <a:srgbClr val="004785"/>
      </a:dk2>
      <a:lt2>
        <a:srgbClr val="808080"/>
      </a:lt2>
      <a:accent1>
        <a:srgbClr val="3E7898"/>
      </a:accent1>
      <a:accent2>
        <a:srgbClr val="C0D8E6"/>
      </a:accent2>
      <a:accent3>
        <a:srgbClr val="FFFFFF"/>
      </a:accent3>
      <a:accent4>
        <a:srgbClr val="000000"/>
      </a:accent4>
      <a:accent5>
        <a:srgbClr val="AFBECA"/>
      </a:accent5>
      <a:accent6>
        <a:srgbClr val="AEC4D0"/>
      </a:accent6>
      <a:hlink>
        <a:srgbClr val="6EA5C4"/>
      </a:hlink>
      <a:folHlink>
        <a:srgbClr val="C0C0C0"/>
      </a:folHlink>
    </a:clrScheme>
    <a:fontScheme name="2_skccc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lIns="0" tIns="0" rIns="0" bIns="0">
        <a:spAutoFit/>
      </a:bodyPr>
      <a:lstStyle>
        <a:defPPr algn="just" defTabSz="762000" latinLnBrk="0">
          <a:defRPr sz="1600" dirty="0"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2_skccc 1">
        <a:dk1>
          <a:srgbClr val="000000"/>
        </a:dk1>
        <a:lt1>
          <a:srgbClr val="FFFFFF"/>
        </a:lt1>
        <a:dk2>
          <a:srgbClr val="004785"/>
        </a:dk2>
        <a:lt2>
          <a:srgbClr val="808080"/>
        </a:lt2>
        <a:accent1>
          <a:srgbClr val="3E7898"/>
        </a:accent1>
        <a:accent2>
          <a:srgbClr val="C0D8E6"/>
        </a:accent2>
        <a:accent3>
          <a:srgbClr val="FFFFFF"/>
        </a:accent3>
        <a:accent4>
          <a:srgbClr val="000000"/>
        </a:accent4>
        <a:accent5>
          <a:srgbClr val="AFBECA"/>
        </a:accent5>
        <a:accent6>
          <a:srgbClr val="AEC4D0"/>
        </a:accent6>
        <a:hlink>
          <a:srgbClr val="6EA5C4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75098</TotalTime>
  <Words>2413</Words>
  <Application>Microsoft Office PowerPoint</Application>
  <PresentationFormat>A4 Paper (210x297 mm)</PresentationFormat>
  <Paragraphs>586</Paragraphs>
  <Slides>14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SKCCConsulting</vt:lpstr>
      <vt:lpstr>1_SKCCConsulting</vt:lpstr>
      <vt:lpstr>Office 테마</vt:lpstr>
      <vt:lpstr>2_SKCCConsulting</vt:lpstr>
      <vt:lpstr>14_SKCCConsulting</vt:lpstr>
      <vt:lpstr>2_skccc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SKCC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yjpark</dc:creator>
  <cp:lastModifiedBy>Tony Zertuche</cp:lastModifiedBy>
  <cp:revision>5154</cp:revision>
  <cp:lastPrinted>2014-11-10T01:43:59Z</cp:lastPrinted>
  <dcterms:created xsi:type="dcterms:W3CDTF">2005-06-30T02:51:54Z</dcterms:created>
  <dcterms:modified xsi:type="dcterms:W3CDTF">2016-07-28T14:10:56Z</dcterms:modified>
</cp:coreProperties>
</file>