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6" r:id="rId9"/>
    <p:sldId id="269" r:id="rId10"/>
    <p:sldId id="261" r:id="rId11"/>
    <p:sldId id="262" r:id="rId12"/>
    <p:sldId id="263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8" d="100"/>
          <a:sy n="68" d="100"/>
        </p:scale>
        <p:origin x="-10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91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958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8820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998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8306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029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640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32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78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606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24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401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67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64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0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97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56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77069" y="858328"/>
            <a:ext cx="8915399" cy="2262781"/>
          </a:xfrm>
        </p:spPr>
        <p:txBody>
          <a:bodyPr>
            <a:normAutofit/>
          </a:bodyPr>
          <a:lstStyle/>
          <a:p>
            <a:endParaRPr lang="en-US" sz="5266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5" y="0"/>
            <a:ext cx="12197532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35200" y="1609969"/>
            <a:ext cx="863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IEC / TC 81 – LIGHTNING PROTECTION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9446" y="3532554"/>
            <a:ext cx="4829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Mitchell Guthrie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TA, IEC/USNC TC 81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USNC TMC Agenda Item 7.1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23 September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30323" y="869795"/>
            <a:ext cx="2263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ATTACHMENT G</a:t>
            </a:r>
          </a:p>
        </p:txBody>
      </p:sp>
    </p:spTree>
    <p:extLst>
      <p:ext uri="{BB962C8B-B14F-4D97-AF65-F5344CB8AC3E}">
        <p14:creationId xmlns:p14="http://schemas.microsoft.com/office/powerpoint/2010/main" val="1020038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TC/SCs with mutual interests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TC 64	Electrical installations and protection against electric shock</a:t>
            </a:r>
            <a:endParaRPr lang="en-US" sz="2400" dirty="0" smtClean="0"/>
          </a:p>
          <a:p>
            <a:r>
              <a:rPr lang="en-US" sz="2400" dirty="0" smtClean="0"/>
              <a:t>SC 37A</a:t>
            </a:r>
            <a:r>
              <a:rPr lang="en-US" sz="2400" dirty="0"/>
              <a:t>	Low-voltage surge protective devices</a:t>
            </a:r>
            <a:endParaRPr lang="en-US" sz="2400" dirty="0" smtClean="0"/>
          </a:p>
          <a:p>
            <a:r>
              <a:rPr lang="en-US" sz="2400" dirty="0"/>
              <a:t>TC 88	Wind turbines</a:t>
            </a:r>
            <a:endParaRPr lang="en-US" sz="2400" dirty="0" smtClean="0"/>
          </a:p>
          <a:p>
            <a:r>
              <a:rPr lang="en-US" sz="2400" dirty="0" smtClean="0"/>
              <a:t>TC 82</a:t>
            </a:r>
            <a:r>
              <a:rPr lang="en-US" sz="2400" dirty="0"/>
              <a:t>	Solar photovoltaic energy </a:t>
            </a:r>
            <a:r>
              <a:rPr lang="en-US" sz="2400" dirty="0" smtClean="0"/>
              <a:t>systems</a:t>
            </a:r>
          </a:p>
          <a:p>
            <a:r>
              <a:rPr lang="en-US" sz="2400" dirty="0"/>
              <a:t>Advisory Committee on Electromagnetic Compatibility 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4258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AJWG 64/37A/81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Unofficial Ad Hoc Joint Working Group Chaired by TC 64</a:t>
            </a:r>
          </a:p>
          <a:p>
            <a:r>
              <a:rPr lang="en-US" sz="2800" dirty="0" smtClean="0"/>
              <a:t>Officers of TC/SCs + 1 expert per TC (MT Conveners)</a:t>
            </a:r>
          </a:p>
          <a:p>
            <a:r>
              <a:rPr lang="en-US" sz="2800" dirty="0" smtClean="0"/>
              <a:t>Annual meeting in Geneva (January/February) to discuss items of overlap</a:t>
            </a:r>
          </a:p>
          <a:p>
            <a:r>
              <a:rPr lang="en-US" sz="2800" dirty="0" smtClean="0"/>
              <a:t>Effort to duplicate liaison level in applicable TAGs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07311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279775" y="623888"/>
            <a:ext cx="8912225" cy="1281112"/>
          </a:xfrm>
        </p:spPr>
        <p:txBody>
          <a:bodyPr/>
          <a:lstStyle/>
          <a:p>
            <a:r>
              <a:rPr lang="en-US" dirty="0" smtClean="0"/>
              <a:t>Interested TCs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276600" y="1602154"/>
            <a:ext cx="8915400" cy="4309696"/>
          </a:xfrm>
        </p:spPr>
        <p:txBody>
          <a:bodyPr/>
          <a:lstStyle/>
          <a:p>
            <a:r>
              <a:rPr lang="en-US" sz="2400" dirty="0"/>
              <a:t>TC 88	Wind </a:t>
            </a:r>
            <a:r>
              <a:rPr lang="en-US" sz="2400" dirty="0" smtClean="0"/>
              <a:t>turbines</a:t>
            </a:r>
          </a:p>
          <a:p>
            <a:pPr lvl="1"/>
            <a:r>
              <a:rPr lang="en-US" dirty="0"/>
              <a:t>IEC </a:t>
            </a:r>
            <a:r>
              <a:rPr lang="en-US" dirty="0" smtClean="0"/>
              <a:t>61400-24: Wind </a:t>
            </a:r>
            <a:r>
              <a:rPr lang="en-US" dirty="0"/>
              <a:t>turbines - Part 24: Lightning protection</a:t>
            </a:r>
            <a:endParaRPr lang="en-US" dirty="0" smtClean="0"/>
          </a:p>
          <a:p>
            <a:r>
              <a:rPr lang="en-US" sz="2400" dirty="0"/>
              <a:t>TC 82	Solar photovoltaic energy </a:t>
            </a:r>
            <a:r>
              <a:rPr lang="en-US" sz="2400" dirty="0" smtClean="0"/>
              <a:t>systems</a:t>
            </a:r>
          </a:p>
          <a:p>
            <a:pPr lvl="1"/>
            <a:r>
              <a:rPr lang="en-US" dirty="0"/>
              <a:t>IEC 61643-32 Selection and application principles - SPDs connected to photovoltaic </a:t>
            </a:r>
            <a:r>
              <a:rPr lang="en-US" dirty="0" smtClean="0"/>
              <a:t>installations</a:t>
            </a:r>
          </a:p>
          <a:p>
            <a:pPr lvl="1"/>
            <a:r>
              <a:rPr lang="en-US" dirty="0" smtClean="0"/>
              <a:t>IEC 62305-4 Annex F: Lightning Current Sharing in Photovoltaic Installations</a:t>
            </a:r>
          </a:p>
          <a:p>
            <a:r>
              <a:rPr lang="en-US" sz="2400" dirty="0" smtClean="0"/>
              <a:t>ACEC </a:t>
            </a:r>
            <a:r>
              <a:rPr lang="en-US" sz="2400" dirty="0"/>
              <a:t>/ TC 77	Electromagnetic </a:t>
            </a:r>
            <a:r>
              <a:rPr lang="en-US" sz="2400" dirty="0" smtClean="0"/>
              <a:t>compatibility</a:t>
            </a:r>
          </a:p>
          <a:p>
            <a:pPr lvl="1"/>
            <a:r>
              <a:rPr lang="en-US" dirty="0" smtClean="0"/>
              <a:t>ACEC comments on 81/490/CD (Lightning strike counters)</a:t>
            </a:r>
          </a:p>
          <a:p>
            <a:pPr lvl="1"/>
            <a:r>
              <a:rPr lang="en-US" dirty="0" smtClean="0"/>
              <a:t>Proper reference to IEC 61000</a:t>
            </a:r>
          </a:p>
          <a:p>
            <a:pPr lvl="1"/>
            <a:r>
              <a:rPr lang="en-US" dirty="0" smtClean="0"/>
              <a:t>TC 77 included as Interested Committee for IEC 62305-4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526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23" y="0"/>
            <a:ext cx="1219753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2122" y="1008184"/>
            <a:ext cx="54629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Thank you</a:t>
            </a:r>
          </a:p>
          <a:p>
            <a:pPr algn="ctr"/>
            <a:endParaRPr lang="en-US" sz="4400" dirty="0" smtClean="0">
              <a:solidFill>
                <a:schemeClr val="bg1"/>
              </a:solidFill>
            </a:endParaRP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Questions?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280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IEC TC 81: Lightning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09969"/>
            <a:ext cx="8915400" cy="456418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USNC Chairmanship through 2016</a:t>
            </a:r>
          </a:p>
          <a:p>
            <a:r>
              <a:rPr lang="en-US" sz="2400" dirty="0" smtClean="0"/>
              <a:t>49 </a:t>
            </a:r>
            <a:r>
              <a:rPr lang="en-US" sz="2400" dirty="0"/>
              <a:t>NCs	(28 P-members / 21 O-members)</a:t>
            </a:r>
          </a:p>
          <a:p>
            <a:r>
              <a:rPr lang="en-US" sz="2400" dirty="0"/>
              <a:t>3 Working Groups / 5 Maintenance Teams</a:t>
            </a:r>
          </a:p>
          <a:p>
            <a:r>
              <a:rPr lang="en-US" sz="2400" dirty="0"/>
              <a:t>15 Documents</a:t>
            </a:r>
          </a:p>
          <a:p>
            <a:pPr lvl="1"/>
            <a:r>
              <a:rPr lang="en-US" sz="1800" dirty="0"/>
              <a:t>IEC 62305 – Protection Against Lightning (4 parts)</a:t>
            </a:r>
          </a:p>
          <a:p>
            <a:pPr lvl="1"/>
            <a:r>
              <a:rPr lang="en-US" sz="1800" dirty="0"/>
              <a:t>IEC 62561 - Lightning protection system components (7 parts)</a:t>
            </a:r>
          </a:p>
          <a:p>
            <a:pPr lvl="1"/>
            <a:r>
              <a:rPr lang="en-US" sz="1800" dirty="0"/>
              <a:t>IEC TR 62713 -  Safety procedures for reduction of risk outside a structure</a:t>
            </a:r>
          </a:p>
          <a:p>
            <a:pPr lvl="1"/>
            <a:r>
              <a:rPr lang="en-US" sz="1800" dirty="0"/>
              <a:t>IEC 62858 - Lightning density based on lightning location systems (LLS) </a:t>
            </a:r>
          </a:p>
          <a:p>
            <a:pPr lvl="1"/>
            <a:r>
              <a:rPr lang="en-US" sz="1800" dirty="0"/>
              <a:t>IEC 62793 - Thunderstorm warning systems (CDV approved 2015-02-27)</a:t>
            </a:r>
          </a:p>
          <a:p>
            <a:pPr lvl="1"/>
            <a:r>
              <a:rPr lang="en-US" sz="1800" dirty="0"/>
              <a:t>IEC/TS 62561-8  - Requirements for components for isolated LPS </a:t>
            </a:r>
          </a:p>
        </p:txBody>
      </p:sp>
    </p:spTree>
    <p:extLst>
      <p:ext uri="{BB962C8B-B14F-4D97-AF65-F5344CB8AC3E}">
        <p14:creationId xmlns:p14="http://schemas.microsoft.com/office/powerpoint/2010/main" val="2746457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IEC 62561: Lightning protection system components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362938"/>
          </a:xfrm>
        </p:spPr>
        <p:txBody>
          <a:bodyPr>
            <a:normAutofit/>
          </a:bodyPr>
          <a:lstStyle/>
          <a:p>
            <a:r>
              <a:rPr lang="en-US" sz="2000" dirty="0"/>
              <a:t>Part 1: Requirements for connection components</a:t>
            </a:r>
          </a:p>
          <a:p>
            <a:r>
              <a:rPr lang="en-US" sz="2000" dirty="0"/>
              <a:t>Part 2: Requirements for conductors and earth electrodes </a:t>
            </a:r>
          </a:p>
          <a:p>
            <a:r>
              <a:rPr lang="en-US" sz="2000" dirty="0"/>
              <a:t>Part 3: Requirements for isolating spark gaps (ISG)</a:t>
            </a:r>
          </a:p>
          <a:p>
            <a:r>
              <a:rPr lang="en-US" sz="2000" dirty="0"/>
              <a:t>Part 4: Requirements for conductor fasteners</a:t>
            </a:r>
          </a:p>
          <a:p>
            <a:r>
              <a:rPr lang="en-US" sz="2000" dirty="0"/>
              <a:t>Part 5: Requirements for earth electrode inspection housings and earth electrode seals</a:t>
            </a:r>
          </a:p>
          <a:p>
            <a:r>
              <a:rPr lang="en-US" sz="2000" dirty="0"/>
              <a:t>Part 6: Requirements for lightning strike counters (LSC)</a:t>
            </a:r>
          </a:p>
          <a:p>
            <a:r>
              <a:rPr lang="en-US" sz="2000" dirty="0"/>
              <a:t>Part 7: Requirements for earthing enhancing compounds</a:t>
            </a:r>
          </a:p>
          <a:p>
            <a:r>
              <a:rPr lang="en-US" sz="2000" b="1" dirty="0" smtClean="0"/>
              <a:t>Performance based Type Tests</a:t>
            </a:r>
          </a:p>
          <a:p>
            <a:r>
              <a:rPr lang="en-US" sz="2000" b="1" dirty="0" smtClean="0"/>
              <a:t>CD1 of Edition 2 closing dates 9/25 – 10/30</a:t>
            </a:r>
          </a:p>
        </p:txBody>
      </p:sp>
    </p:spTree>
    <p:extLst>
      <p:ext uri="{BB962C8B-B14F-4D97-AF65-F5344CB8AC3E}">
        <p14:creationId xmlns:p14="http://schemas.microsoft.com/office/powerpoint/2010/main" val="2450932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31152"/>
          </a:xfrm>
        </p:spPr>
        <p:txBody>
          <a:bodyPr/>
          <a:lstStyle/>
          <a:p>
            <a:r>
              <a:rPr lang="en-US" dirty="0"/>
              <a:t>IEC 62305: Protection against lightning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555262"/>
            <a:ext cx="8915400" cy="4355960"/>
          </a:xfrm>
        </p:spPr>
        <p:txBody>
          <a:bodyPr>
            <a:normAutofit/>
          </a:bodyPr>
          <a:lstStyle/>
          <a:p>
            <a:r>
              <a:rPr lang="en-US" sz="2400" dirty="0"/>
              <a:t>Part 1: General principles</a:t>
            </a:r>
          </a:p>
          <a:p>
            <a:r>
              <a:rPr lang="en-US" sz="2400" dirty="0"/>
              <a:t>Part 2: Risk management</a:t>
            </a:r>
          </a:p>
          <a:p>
            <a:r>
              <a:rPr lang="en-US" sz="2400" dirty="0"/>
              <a:t>Part 3: Physical damage to structures and life hazard </a:t>
            </a:r>
          </a:p>
          <a:p>
            <a:r>
              <a:rPr lang="en-US" sz="2400" dirty="0"/>
              <a:t>Part 4: Electrical and electronic systems within </a:t>
            </a:r>
            <a:r>
              <a:rPr lang="en-US" sz="2400" dirty="0" smtClean="0"/>
              <a:t>structures</a:t>
            </a:r>
          </a:p>
          <a:p>
            <a:r>
              <a:rPr lang="en-US" sz="2400" dirty="0" smtClean="0"/>
              <a:t>CD1 for Edition 3 closed 9/11/2015</a:t>
            </a:r>
          </a:p>
          <a:p>
            <a:pPr lvl="1"/>
            <a:r>
              <a:rPr lang="en-US" sz="2400" dirty="0" smtClean="0"/>
              <a:t>CCs ranged from 33 – 68 pages (3 of 4 &gt; 60 pages)</a:t>
            </a:r>
          </a:p>
          <a:p>
            <a:r>
              <a:rPr lang="en-US" sz="2400" dirty="0" smtClean="0"/>
              <a:t>MT3/8/9 meetings in Athens 26-30 October 2015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3028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Documents under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IEC/TS 62561-8  - Requirements for components for isolated LPS </a:t>
            </a:r>
            <a:endParaRPr lang="en-US" sz="2800" dirty="0" smtClean="0"/>
          </a:p>
          <a:p>
            <a:pPr lvl="1"/>
            <a:r>
              <a:rPr lang="en-US" sz="2000" dirty="0" smtClean="0"/>
              <a:t>DTS failed 2015-05-01</a:t>
            </a:r>
          </a:p>
          <a:p>
            <a:pPr lvl="1"/>
            <a:r>
              <a:rPr lang="en-US" sz="2000" dirty="0" smtClean="0"/>
              <a:t>WG 11 meeting 5 – 7 October 2015 to address comments</a:t>
            </a:r>
            <a:endParaRPr lang="en-US" sz="2000" dirty="0"/>
          </a:p>
          <a:p>
            <a:r>
              <a:rPr lang="en-US" sz="2800" dirty="0"/>
              <a:t>IEC 62793 - Thunderstorm warning systems </a:t>
            </a:r>
            <a:endParaRPr lang="en-US" sz="2800" dirty="0" smtClean="0"/>
          </a:p>
          <a:p>
            <a:pPr lvl="1"/>
            <a:r>
              <a:rPr lang="en-US" sz="2000" dirty="0" smtClean="0"/>
              <a:t>CDV </a:t>
            </a:r>
            <a:r>
              <a:rPr lang="en-US" sz="2000" dirty="0"/>
              <a:t>approved </a:t>
            </a:r>
            <a:r>
              <a:rPr lang="en-US" sz="2000" dirty="0" smtClean="0"/>
              <a:t>2015-02-27</a:t>
            </a:r>
          </a:p>
          <a:p>
            <a:pPr lvl="1"/>
            <a:r>
              <a:rPr lang="en-US" sz="2000" dirty="0" smtClean="0"/>
              <a:t>Forecast Publication date 2016-04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223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</a:t>
            </a:r>
            <a:r>
              <a:rPr lang="en-US" dirty="0" smtClean="0"/>
              <a:t>Changes</a:t>
            </a:r>
            <a:br>
              <a:rPr lang="en-US" dirty="0" smtClean="0"/>
            </a:br>
            <a:r>
              <a:rPr lang="en-US" dirty="0" smtClean="0"/>
              <a:t>IEC 62305-1General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Reference made to IEC 62561 series of component standards</a:t>
            </a:r>
          </a:p>
          <a:p>
            <a:r>
              <a:rPr lang="en-US" sz="2400" dirty="0"/>
              <a:t>Introduces new </a:t>
            </a:r>
            <a:r>
              <a:rPr lang="en-US" sz="2400" dirty="0" smtClean="0"/>
              <a:t>risk concepts</a:t>
            </a:r>
          </a:p>
          <a:p>
            <a:pPr lvl="1"/>
            <a:r>
              <a:rPr lang="en-US" sz="2200" dirty="0" smtClean="0"/>
              <a:t>“</a:t>
            </a:r>
            <a:r>
              <a:rPr lang="en-US" sz="2200" dirty="0"/>
              <a:t>types of damage with social relevance” </a:t>
            </a:r>
            <a:endParaRPr lang="en-US" sz="2200" dirty="0" smtClean="0"/>
          </a:p>
          <a:p>
            <a:pPr lvl="1"/>
            <a:r>
              <a:rPr lang="en-US" sz="2200" dirty="0" smtClean="0"/>
              <a:t>“</a:t>
            </a:r>
            <a:r>
              <a:rPr lang="en-US" sz="2200" dirty="0"/>
              <a:t>frequency of damage impairing the functionality of the internal systems”</a:t>
            </a:r>
          </a:p>
          <a:p>
            <a:r>
              <a:rPr lang="en-US" sz="2400" dirty="0"/>
              <a:t>Expected surge currents more accurately specified for low voltage power systems and for telecommunication systems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More precise description of the methods for positioning of the air termination systems according to the complexity of structures to be protected.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7646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Changes</a:t>
            </a:r>
            <a:br>
              <a:rPr lang="en-US" dirty="0"/>
            </a:br>
            <a:r>
              <a:rPr lang="en-US" dirty="0"/>
              <a:t>IEC </a:t>
            </a:r>
            <a:r>
              <a:rPr lang="en-US" dirty="0" smtClean="0"/>
              <a:t>62305 – 2 Risk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Provisions for reduction of risk based on use of Thunderstorm Warning </a:t>
            </a:r>
            <a:r>
              <a:rPr lang="en-US" sz="2000" dirty="0" smtClean="0"/>
              <a:t>Systems</a:t>
            </a:r>
          </a:p>
          <a:p>
            <a:r>
              <a:rPr lang="en-US" sz="2000" dirty="0"/>
              <a:t>Reduction of risk components when a coordinated SPD system is installed</a:t>
            </a:r>
          </a:p>
          <a:p>
            <a:r>
              <a:rPr lang="en-US" sz="2000" dirty="0"/>
              <a:t>Implementation of “types of damage with social relevance” and “frequency of damage impairing the functionality of the internal systems”</a:t>
            </a:r>
          </a:p>
          <a:p>
            <a:r>
              <a:rPr lang="en-US" sz="2000" dirty="0"/>
              <a:t>Ground strike-point density NSG introduced replacing the lightning flash density NG in evaluation of expected average annual number of dangerous events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7668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662723"/>
          </a:xfrm>
        </p:spPr>
        <p:txBody>
          <a:bodyPr>
            <a:normAutofit/>
          </a:bodyPr>
          <a:lstStyle/>
          <a:p>
            <a:r>
              <a:rPr lang="en-US" dirty="0"/>
              <a:t>Proposed </a:t>
            </a:r>
            <a:r>
              <a:rPr lang="en-US" dirty="0" smtClean="0"/>
              <a:t>Changes: IEC 62305 – 3 </a:t>
            </a:r>
            <a:r>
              <a:rPr lang="en-US" dirty="0"/>
              <a:t/>
            </a:r>
            <a:br>
              <a:rPr lang="en-US" dirty="0"/>
            </a:br>
            <a:r>
              <a:rPr lang="en-US" sz="3100" dirty="0"/>
              <a:t>Physical damage to structures and life hazard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59877"/>
            <a:ext cx="8915400" cy="5251937"/>
          </a:xfrm>
        </p:spPr>
        <p:txBody>
          <a:bodyPr/>
          <a:lstStyle/>
          <a:p>
            <a:r>
              <a:rPr lang="en-US" dirty="0"/>
              <a:t>Reference made to IEC 62561 series of component </a:t>
            </a:r>
            <a:r>
              <a:rPr lang="en-US" dirty="0" smtClean="0"/>
              <a:t>standards</a:t>
            </a:r>
          </a:p>
          <a:p>
            <a:r>
              <a:rPr lang="en-US" dirty="0" smtClean="0"/>
              <a:t>Discussion of hot-spots associated with metal sheets used for strike termination</a:t>
            </a:r>
          </a:p>
          <a:p>
            <a:pPr lvl="1"/>
            <a:r>
              <a:rPr lang="en-US" dirty="0" smtClean="0"/>
              <a:t>Also addresses long strokes</a:t>
            </a:r>
          </a:p>
          <a:p>
            <a:r>
              <a:rPr lang="en-US" dirty="0" smtClean="0"/>
              <a:t>Clarification of simplified and detailed methods for calculation of separation distances</a:t>
            </a:r>
          </a:p>
          <a:p>
            <a:r>
              <a:rPr lang="en-US" dirty="0"/>
              <a:t> More precise description of the methods for positioning of the air termination systems according to the complexity of structures to be protected.</a:t>
            </a:r>
          </a:p>
          <a:p>
            <a:r>
              <a:rPr lang="en-US" dirty="0" smtClean="0"/>
              <a:t>Clarification of requirements when rebar is used as down conductor</a:t>
            </a:r>
          </a:p>
          <a:p>
            <a:r>
              <a:rPr lang="en-US" dirty="0" smtClean="0"/>
              <a:t>Annex E changes</a:t>
            </a:r>
          </a:p>
          <a:p>
            <a:pPr lvl="1"/>
            <a:r>
              <a:rPr lang="en-US" dirty="0" smtClean="0"/>
              <a:t>Annex A deleted and absorbed into Annex E (to become Annex D)</a:t>
            </a:r>
          </a:p>
          <a:p>
            <a:pPr lvl="1"/>
            <a:r>
              <a:rPr lang="en-US" dirty="0" smtClean="0"/>
              <a:t>Added discussion on protection of Green Roofs</a:t>
            </a:r>
          </a:p>
          <a:p>
            <a:pPr lvl="1"/>
            <a:r>
              <a:rPr lang="en-US" dirty="0"/>
              <a:t>Expand discussion on protection of protruding parts on facades of tall buildings</a:t>
            </a:r>
          </a:p>
        </p:txBody>
      </p:sp>
    </p:spTree>
    <p:extLst>
      <p:ext uri="{BB962C8B-B14F-4D97-AF65-F5344CB8AC3E}">
        <p14:creationId xmlns:p14="http://schemas.microsoft.com/office/powerpoint/2010/main" val="4106166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8943" y="436541"/>
            <a:ext cx="9315938" cy="1280890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Changes: IEC 62305 – 4</a:t>
            </a:r>
            <a:br>
              <a:rPr lang="en-US" dirty="0"/>
            </a:br>
            <a:r>
              <a:rPr lang="en-US" sz="3100" dirty="0"/>
              <a:t>Electrical and electronic systems </a:t>
            </a:r>
            <a:r>
              <a:rPr lang="en-US" sz="3100" dirty="0" smtClean="0"/>
              <a:t>within structures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Most significant changes are the addition of new informative annexes</a:t>
            </a:r>
          </a:p>
          <a:p>
            <a:r>
              <a:rPr lang="en-US" sz="2400" dirty="0" smtClean="0"/>
              <a:t>Annex E – Lightning Current Sharing using Simulation Modeling</a:t>
            </a:r>
          </a:p>
          <a:p>
            <a:r>
              <a:rPr lang="en-US" sz="2400" dirty="0" smtClean="0"/>
              <a:t>Annex F – Lightning Current Sharing in Photovoltaic Applications</a:t>
            </a:r>
          </a:p>
          <a:p>
            <a:r>
              <a:rPr lang="en-US" sz="2400" dirty="0" smtClean="0"/>
              <a:t>Annex G – Practical methods for testing system level behavior under lightning discharge conditions</a:t>
            </a:r>
          </a:p>
          <a:p>
            <a:r>
              <a:rPr lang="en-US" sz="2400" dirty="0" smtClean="0"/>
              <a:t>Annex H – Examples of SPD Selection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0005430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558</TotalTime>
  <Words>594</Words>
  <Application>Microsoft Office PowerPoint</Application>
  <PresentationFormat>Custom</PresentationFormat>
  <Paragraphs>95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Wisp</vt:lpstr>
      <vt:lpstr>PowerPoint Presentation</vt:lpstr>
      <vt:lpstr>IEC TC 81: Lightning Protection</vt:lpstr>
      <vt:lpstr>IEC 62561: Lightning protection system components </vt:lpstr>
      <vt:lpstr>IEC 62305: Protection against lightning</vt:lpstr>
      <vt:lpstr>Documents under development</vt:lpstr>
      <vt:lpstr>Proposed Changes IEC 62305-1General Principles</vt:lpstr>
      <vt:lpstr>Proposed Changes IEC 62305 – 2 Risk Management</vt:lpstr>
      <vt:lpstr>Proposed Changes: IEC 62305 – 3  Physical damage to structures and life hazard</vt:lpstr>
      <vt:lpstr>Proposed Changes: IEC 62305 – 4 Electrical and electronic systems within structures</vt:lpstr>
      <vt:lpstr>TC/SCs with mutual interests</vt:lpstr>
      <vt:lpstr>AJWG 64/37A/81</vt:lpstr>
      <vt:lpstr>Interested TCs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Mitchell Guthrie</dc:creator>
  <cp:lastModifiedBy>Tony Zertuche</cp:lastModifiedBy>
  <cp:revision>39</cp:revision>
  <dcterms:created xsi:type="dcterms:W3CDTF">2015-09-23T02:05:03Z</dcterms:created>
  <dcterms:modified xsi:type="dcterms:W3CDTF">2015-10-23T15:15:37Z</dcterms:modified>
</cp:coreProperties>
</file>