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handoutMasterIdLst>
    <p:handoutMasterId r:id="rId15"/>
  </p:handoutMasterIdLst>
  <p:sldIdLst>
    <p:sldId id="282" r:id="rId5"/>
    <p:sldId id="283" r:id="rId6"/>
    <p:sldId id="286" r:id="rId7"/>
    <p:sldId id="287" r:id="rId8"/>
    <p:sldId id="291" r:id="rId9"/>
    <p:sldId id="292" r:id="rId10"/>
    <p:sldId id="288" r:id="rId11"/>
    <p:sldId id="293" r:id="rId12"/>
    <p:sldId id="289" r:id="rId13"/>
    <p:sldId id="290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 baseline="-250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 baseline="-250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 baseline="-250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 baseline="-250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5" d="100"/>
          <a:sy n="105" d="100"/>
        </p:scale>
        <p:origin x="-610" y="-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1956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DB8D49D-6EBD-428C-A70F-4C6FC6C4FF37}" type="datetimeFigureOut">
              <a:rPr lang="en-US"/>
              <a:pPr>
                <a:defRPr/>
              </a:pPr>
              <a:t>4/4/2016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CF8EFFB-D6AC-4EFC-A95C-7E630BE7FF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9860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4443413"/>
            <a:ext cx="9144000" cy="814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4" name="Picture 8" descr="Hi res NEMA logo - teal - larg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4624388"/>
            <a:ext cx="160972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6"/>
          <p:cNvSpPr>
            <a:spLocks noChangeArrowheads="1"/>
          </p:cNvSpPr>
          <p:nvPr userDrawn="1"/>
        </p:nvSpPr>
        <p:spPr bwMode="auto">
          <a:xfrm>
            <a:off x="2057400" y="4724400"/>
            <a:ext cx="66452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5" tIns="45718" rIns="91435" bIns="45718" anchor="ctr"/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en-US" sz="1400" b="1" baseline="0" smtClean="0">
                <a:solidFill>
                  <a:srgbClr val="387A7C"/>
                </a:solidFill>
                <a:latin typeface="Calibri" pitchFamily="34" charset="0"/>
              </a:rPr>
              <a:t>The Association of Electrical and Medical Imaging Equipment Manufacturers   </a:t>
            </a:r>
          </a:p>
        </p:txBody>
      </p:sp>
      <p:pic>
        <p:nvPicPr>
          <p:cNvPr id="6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57800"/>
            <a:ext cx="914400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0" y="4289425"/>
            <a:ext cx="9131300" cy="15398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514600"/>
            <a:ext cx="8407400" cy="1600200"/>
          </a:xfrm>
        </p:spPr>
        <p:txBody>
          <a:bodyPr>
            <a:normAutofit/>
          </a:bodyPr>
          <a:lstStyle>
            <a:lvl1pPr algn="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5465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8484A-0D45-4AF6-9FB4-9BDA5FE15163}" type="datetimeFigureOut">
              <a:rPr lang="en-US"/>
              <a:pPr>
                <a:defRPr/>
              </a:pPr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7E570-0ACA-4C40-B4D0-DCC38C6A23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04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700A3-ACC6-4E54-A99B-4690038D972D}" type="datetimeFigureOut">
              <a:rPr lang="en-US"/>
              <a:pPr>
                <a:defRPr/>
              </a:pPr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014E7-FA90-48E8-B2A3-458B28C2B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745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 userDrawn="1"/>
        </p:nvGrpSpPr>
        <p:grpSpPr bwMode="auto">
          <a:xfrm>
            <a:off x="0" y="0"/>
            <a:ext cx="9144000" cy="611188"/>
            <a:chOff x="0" y="0"/>
            <a:chExt cx="9144000" cy="611188"/>
          </a:xfrm>
        </p:grpSpPr>
        <p:sp>
          <p:nvSpPr>
            <p:cNvPr id="5" name="Rectangle 4"/>
            <p:cNvSpPr/>
            <p:nvPr userDrawn="1"/>
          </p:nvSpPr>
          <p:spPr bwMode="auto">
            <a:xfrm>
              <a:off x="0" y="0"/>
              <a:ext cx="9144000" cy="609600"/>
            </a:xfrm>
            <a:prstGeom prst="rect">
              <a:avLst/>
            </a:prstGeom>
            <a:solidFill>
              <a:srgbClr val="2C8C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aseline="0"/>
            </a:p>
          </p:txBody>
        </p:sp>
        <p:pic>
          <p:nvPicPr>
            <p:cNvPr id="6" name="Picture 9" descr="NEMA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025" y="115888"/>
              <a:ext cx="1295400" cy="31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26"/>
            <p:cNvSpPr>
              <a:spLocks noChangeArrowheads="1"/>
            </p:cNvSpPr>
            <p:nvPr userDrawn="1"/>
          </p:nvSpPr>
          <p:spPr bwMode="auto">
            <a:xfrm>
              <a:off x="1587500" y="120650"/>
              <a:ext cx="2908300" cy="306388"/>
            </a:xfrm>
            <a:prstGeom prst="rect">
              <a:avLst/>
            </a:prstGeom>
            <a:solidFill>
              <a:srgbClr val="2C8C8A">
                <a:alpha val="3215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5" tIns="45718" rIns="91435" bIns="45718" anchor="ctr"/>
            <a:lstStyle>
              <a:lvl1pPr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  <a:t>The Association of Electrical and</a:t>
              </a:r>
              <a:b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</a:br>
              <a: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  <a:t>Medical Imaging Equipment Manufacturers   </a:t>
              </a:r>
            </a:p>
          </p:txBody>
        </p:sp>
        <p:pic>
          <p:nvPicPr>
            <p:cNvPr id="8" name="Picture 10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5400" y="0"/>
              <a:ext cx="3886200" cy="610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/>
            <p:nvPr userDrawn="1"/>
          </p:nvSpPr>
          <p:spPr bwMode="auto">
            <a:xfrm>
              <a:off x="0" y="547688"/>
              <a:ext cx="9144000" cy="63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aseline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0"/>
            <a:ext cx="7772400" cy="1146175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990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6BB8D-C353-4536-9433-CA9CCF4D0149}" type="datetimeFigureOut">
              <a:rPr lang="en-US"/>
              <a:pPr>
                <a:defRPr/>
              </a:pPr>
              <a:t>4/4/2016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9D101-41D8-4EF3-ADEC-E30D5A791A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571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 userDrawn="1"/>
        </p:nvGrpSpPr>
        <p:grpSpPr bwMode="auto">
          <a:xfrm>
            <a:off x="0" y="0"/>
            <a:ext cx="9144000" cy="611188"/>
            <a:chOff x="0" y="0"/>
            <a:chExt cx="9144000" cy="611188"/>
          </a:xfrm>
        </p:grpSpPr>
        <p:sp>
          <p:nvSpPr>
            <p:cNvPr id="5" name="Rectangle 4"/>
            <p:cNvSpPr/>
            <p:nvPr userDrawn="1"/>
          </p:nvSpPr>
          <p:spPr bwMode="auto">
            <a:xfrm>
              <a:off x="0" y="0"/>
              <a:ext cx="9144000" cy="609600"/>
            </a:xfrm>
            <a:prstGeom prst="rect">
              <a:avLst/>
            </a:prstGeom>
            <a:solidFill>
              <a:srgbClr val="2C8C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aseline="0"/>
            </a:p>
          </p:txBody>
        </p:sp>
        <p:pic>
          <p:nvPicPr>
            <p:cNvPr id="6" name="Picture 9" descr="NEMA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025" y="115888"/>
              <a:ext cx="1295400" cy="31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26"/>
            <p:cNvSpPr>
              <a:spLocks noChangeArrowheads="1"/>
            </p:cNvSpPr>
            <p:nvPr userDrawn="1"/>
          </p:nvSpPr>
          <p:spPr bwMode="auto">
            <a:xfrm>
              <a:off x="1587500" y="120650"/>
              <a:ext cx="2908300" cy="306388"/>
            </a:xfrm>
            <a:prstGeom prst="rect">
              <a:avLst/>
            </a:prstGeom>
            <a:solidFill>
              <a:srgbClr val="2C8C8A">
                <a:alpha val="3215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5" tIns="45718" rIns="91435" bIns="45718" anchor="ctr"/>
            <a:lstStyle>
              <a:lvl1pPr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  <a:t>The Association of Electrical and</a:t>
              </a:r>
              <a:b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</a:br>
              <a: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  <a:t>Medical Imaging Equipment Manufacturers   </a:t>
              </a:r>
            </a:p>
          </p:txBody>
        </p:sp>
        <p:pic>
          <p:nvPicPr>
            <p:cNvPr id="8" name="Picture 10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5400" y="0"/>
              <a:ext cx="3886200" cy="610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/>
            <p:nvPr userDrawn="1"/>
          </p:nvSpPr>
          <p:spPr bwMode="auto">
            <a:xfrm>
              <a:off x="0" y="547688"/>
              <a:ext cx="9144000" cy="63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aseline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305800" cy="914400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76400"/>
            <a:ext cx="8077200" cy="4648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255F3-EC84-485C-BC8B-8D6277E524C4}" type="datetimeFigureOut">
              <a:rPr lang="en-US"/>
              <a:pPr>
                <a:defRPr/>
              </a:pPr>
              <a:t>4/4/2016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6642C-697B-42B0-9D7C-A97D214750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868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 userDrawn="1"/>
        </p:nvGrpSpPr>
        <p:grpSpPr bwMode="auto">
          <a:xfrm>
            <a:off x="0" y="0"/>
            <a:ext cx="9144000" cy="611188"/>
            <a:chOff x="0" y="0"/>
            <a:chExt cx="9144000" cy="611188"/>
          </a:xfrm>
        </p:grpSpPr>
        <p:sp>
          <p:nvSpPr>
            <p:cNvPr id="6" name="Rectangle 5"/>
            <p:cNvSpPr/>
            <p:nvPr userDrawn="1"/>
          </p:nvSpPr>
          <p:spPr bwMode="auto">
            <a:xfrm>
              <a:off x="0" y="0"/>
              <a:ext cx="9144000" cy="609600"/>
            </a:xfrm>
            <a:prstGeom prst="rect">
              <a:avLst/>
            </a:prstGeom>
            <a:solidFill>
              <a:srgbClr val="2C8C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aseline="0"/>
            </a:p>
          </p:txBody>
        </p:sp>
        <p:pic>
          <p:nvPicPr>
            <p:cNvPr id="7" name="Picture 9" descr="NEMA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025" y="115888"/>
              <a:ext cx="1295400" cy="31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26"/>
            <p:cNvSpPr>
              <a:spLocks noChangeArrowheads="1"/>
            </p:cNvSpPr>
            <p:nvPr userDrawn="1"/>
          </p:nvSpPr>
          <p:spPr bwMode="auto">
            <a:xfrm>
              <a:off x="1587500" y="120650"/>
              <a:ext cx="2908300" cy="306388"/>
            </a:xfrm>
            <a:prstGeom prst="rect">
              <a:avLst/>
            </a:prstGeom>
            <a:solidFill>
              <a:srgbClr val="2C8C8A">
                <a:alpha val="3215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5" tIns="45718" rIns="91435" bIns="45718" anchor="ctr"/>
            <a:lstStyle>
              <a:lvl1pPr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  <a:t>The Association of Electrical and</a:t>
              </a:r>
              <a:b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</a:br>
              <a: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  <a:t>Medical Imaging Equipment Manufacturers   </a:t>
              </a:r>
            </a:p>
          </p:txBody>
        </p:sp>
        <p:pic>
          <p:nvPicPr>
            <p:cNvPr id="9" name="Picture 10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5400" y="0"/>
              <a:ext cx="3886200" cy="610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9"/>
            <p:cNvSpPr/>
            <p:nvPr userDrawn="1"/>
          </p:nvSpPr>
          <p:spPr bwMode="auto">
            <a:xfrm>
              <a:off x="0" y="547688"/>
              <a:ext cx="9144000" cy="63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aseline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DCA88-30A6-4285-906B-7A24145006EF}" type="datetimeFigureOut">
              <a:rPr lang="en-US"/>
              <a:pPr>
                <a:defRPr/>
              </a:pPr>
              <a:t>4/4/2016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C31FB-3238-4AB6-96A2-474C43BE1D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644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>
            <a:grpSpLocks/>
          </p:cNvGrpSpPr>
          <p:nvPr userDrawn="1"/>
        </p:nvGrpSpPr>
        <p:grpSpPr bwMode="auto">
          <a:xfrm>
            <a:off x="0" y="0"/>
            <a:ext cx="9144000" cy="611188"/>
            <a:chOff x="0" y="0"/>
            <a:chExt cx="9144000" cy="611188"/>
          </a:xfrm>
        </p:grpSpPr>
        <p:sp>
          <p:nvSpPr>
            <p:cNvPr id="8" name="Rectangle 7"/>
            <p:cNvSpPr/>
            <p:nvPr userDrawn="1"/>
          </p:nvSpPr>
          <p:spPr bwMode="auto">
            <a:xfrm>
              <a:off x="0" y="0"/>
              <a:ext cx="9144000" cy="609600"/>
            </a:xfrm>
            <a:prstGeom prst="rect">
              <a:avLst/>
            </a:prstGeom>
            <a:solidFill>
              <a:srgbClr val="2C8C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aseline="0"/>
            </a:p>
          </p:txBody>
        </p:sp>
        <p:pic>
          <p:nvPicPr>
            <p:cNvPr id="9" name="Picture 9" descr="NEMA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025" y="115888"/>
              <a:ext cx="1295400" cy="31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26"/>
            <p:cNvSpPr>
              <a:spLocks noChangeArrowheads="1"/>
            </p:cNvSpPr>
            <p:nvPr userDrawn="1"/>
          </p:nvSpPr>
          <p:spPr bwMode="auto">
            <a:xfrm>
              <a:off x="1587500" y="120650"/>
              <a:ext cx="2908300" cy="306388"/>
            </a:xfrm>
            <a:prstGeom prst="rect">
              <a:avLst/>
            </a:prstGeom>
            <a:solidFill>
              <a:srgbClr val="2C8C8A">
                <a:alpha val="3215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5" tIns="45718" rIns="91435" bIns="45718" anchor="ctr"/>
            <a:lstStyle>
              <a:lvl1pPr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  <a:t>The Association of Electrical and</a:t>
              </a:r>
              <a:b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</a:br>
              <a: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  <a:t>Medical Imaging Equipment Manufacturers   </a:t>
              </a:r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5400" y="0"/>
              <a:ext cx="3886200" cy="610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11"/>
            <p:cNvSpPr/>
            <p:nvPr userDrawn="1"/>
          </p:nvSpPr>
          <p:spPr bwMode="auto">
            <a:xfrm>
              <a:off x="0" y="547688"/>
              <a:ext cx="9144000" cy="63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aseline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399"/>
            <a:ext cx="4040188" cy="498475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76399"/>
            <a:ext cx="4041775" cy="498475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12364-795F-4DD6-985C-80EE1BFA8D93}" type="datetimeFigureOut">
              <a:rPr lang="en-US"/>
              <a:pPr>
                <a:defRPr/>
              </a:pPr>
              <a:t>4/4/2016</a:t>
            </a:fld>
            <a:endParaRPr lang="en-US"/>
          </a:p>
        </p:txBody>
      </p:sp>
      <p:sp>
        <p:nvSpPr>
          <p:cNvPr id="14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E60AB-677A-4EC6-9749-ED88AD5C0D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621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"/>
          <p:cNvGrpSpPr>
            <a:grpSpLocks/>
          </p:cNvGrpSpPr>
          <p:nvPr userDrawn="1"/>
        </p:nvGrpSpPr>
        <p:grpSpPr bwMode="auto">
          <a:xfrm>
            <a:off x="0" y="0"/>
            <a:ext cx="9144000" cy="611188"/>
            <a:chOff x="0" y="0"/>
            <a:chExt cx="9144000" cy="611188"/>
          </a:xfrm>
        </p:grpSpPr>
        <p:sp>
          <p:nvSpPr>
            <p:cNvPr id="4" name="Rectangle 3"/>
            <p:cNvSpPr/>
            <p:nvPr userDrawn="1"/>
          </p:nvSpPr>
          <p:spPr bwMode="auto">
            <a:xfrm>
              <a:off x="0" y="0"/>
              <a:ext cx="9144000" cy="609600"/>
            </a:xfrm>
            <a:prstGeom prst="rect">
              <a:avLst/>
            </a:prstGeom>
            <a:solidFill>
              <a:srgbClr val="2C8C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aseline="0"/>
            </a:p>
          </p:txBody>
        </p:sp>
        <p:pic>
          <p:nvPicPr>
            <p:cNvPr id="5" name="Picture 9" descr="NEMA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025" y="115888"/>
              <a:ext cx="1295400" cy="31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6"/>
            <p:cNvSpPr>
              <a:spLocks noChangeArrowheads="1"/>
            </p:cNvSpPr>
            <p:nvPr userDrawn="1"/>
          </p:nvSpPr>
          <p:spPr bwMode="auto">
            <a:xfrm>
              <a:off x="1587500" y="120650"/>
              <a:ext cx="2908300" cy="306388"/>
            </a:xfrm>
            <a:prstGeom prst="rect">
              <a:avLst/>
            </a:prstGeom>
            <a:solidFill>
              <a:srgbClr val="2C8C8A">
                <a:alpha val="3215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5" tIns="45718" rIns="91435" bIns="45718" anchor="ctr"/>
            <a:lstStyle>
              <a:lvl1pPr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  <a:t>The Association of Electrical and</a:t>
              </a:r>
              <a:b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</a:br>
              <a: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  <a:t>Medical Imaging Equipment Manufacturers   </a:t>
              </a:r>
            </a:p>
          </p:txBody>
        </p:sp>
        <p:pic>
          <p:nvPicPr>
            <p:cNvPr id="7" name="Picture 10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5400" y="0"/>
              <a:ext cx="3886200" cy="610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/>
            <p:nvPr userDrawn="1"/>
          </p:nvSpPr>
          <p:spPr bwMode="auto">
            <a:xfrm>
              <a:off x="0" y="547688"/>
              <a:ext cx="9144000" cy="63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aseline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31D0C-F8F1-4739-96B1-C340222E4B10}" type="datetimeFigureOut">
              <a:rPr lang="en-US"/>
              <a:pPr>
                <a:defRPr/>
              </a:pPr>
              <a:t>4/4/2016</a:t>
            </a:fld>
            <a:endParaRPr 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B536A-2EB9-4FA8-9885-EC8F3B2D51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577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 userDrawn="1"/>
        </p:nvGrpSpPr>
        <p:grpSpPr bwMode="auto">
          <a:xfrm>
            <a:off x="0" y="0"/>
            <a:ext cx="9144000" cy="611188"/>
            <a:chOff x="0" y="0"/>
            <a:chExt cx="9144000" cy="611188"/>
          </a:xfrm>
        </p:grpSpPr>
        <p:sp>
          <p:nvSpPr>
            <p:cNvPr id="3" name="Rectangle 2"/>
            <p:cNvSpPr/>
            <p:nvPr userDrawn="1"/>
          </p:nvSpPr>
          <p:spPr bwMode="auto">
            <a:xfrm>
              <a:off x="0" y="0"/>
              <a:ext cx="9144000" cy="609600"/>
            </a:xfrm>
            <a:prstGeom prst="rect">
              <a:avLst/>
            </a:prstGeom>
            <a:solidFill>
              <a:srgbClr val="2C8C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aseline="0"/>
            </a:p>
          </p:txBody>
        </p:sp>
        <p:pic>
          <p:nvPicPr>
            <p:cNvPr id="4" name="Picture 9" descr="NEMA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025" y="115888"/>
              <a:ext cx="1295400" cy="31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26"/>
            <p:cNvSpPr>
              <a:spLocks noChangeArrowheads="1"/>
            </p:cNvSpPr>
            <p:nvPr userDrawn="1"/>
          </p:nvSpPr>
          <p:spPr bwMode="auto">
            <a:xfrm>
              <a:off x="1587500" y="120650"/>
              <a:ext cx="2908300" cy="306388"/>
            </a:xfrm>
            <a:prstGeom prst="rect">
              <a:avLst/>
            </a:prstGeom>
            <a:solidFill>
              <a:srgbClr val="2C8C8A">
                <a:alpha val="3215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5" tIns="45718" rIns="91435" bIns="45718" anchor="ctr"/>
            <a:lstStyle>
              <a:lvl1pPr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  <a:t>The Association of Electrical and</a:t>
              </a:r>
              <a:b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</a:br>
              <a: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  <a:t>Medical Imaging Equipment Manufacturers   </a:t>
              </a:r>
            </a:p>
          </p:txBody>
        </p:sp>
        <p:pic>
          <p:nvPicPr>
            <p:cNvPr id="6" name="Picture 10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5400" y="0"/>
              <a:ext cx="3886200" cy="610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 userDrawn="1"/>
          </p:nvSpPr>
          <p:spPr bwMode="auto">
            <a:xfrm>
              <a:off x="0" y="547688"/>
              <a:ext cx="9144000" cy="63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aseline="0"/>
            </a:p>
          </p:txBody>
        </p:sp>
      </p:grp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ACB9B-3E91-40EA-AA69-B747470A10D9}" type="datetimeFigureOut">
              <a:rPr lang="en-US"/>
              <a:pPr>
                <a:defRPr/>
              </a:pPr>
              <a:t>4/4/2016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32A32-196B-4D6B-9080-9DDB3E0A11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137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 userDrawn="1"/>
        </p:nvGrpSpPr>
        <p:grpSpPr bwMode="auto">
          <a:xfrm>
            <a:off x="0" y="0"/>
            <a:ext cx="9144000" cy="611188"/>
            <a:chOff x="0" y="0"/>
            <a:chExt cx="9144000" cy="611188"/>
          </a:xfrm>
        </p:grpSpPr>
        <p:sp>
          <p:nvSpPr>
            <p:cNvPr id="6" name="Rectangle 5"/>
            <p:cNvSpPr/>
            <p:nvPr userDrawn="1"/>
          </p:nvSpPr>
          <p:spPr bwMode="auto">
            <a:xfrm>
              <a:off x="0" y="0"/>
              <a:ext cx="9144000" cy="609600"/>
            </a:xfrm>
            <a:prstGeom prst="rect">
              <a:avLst/>
            </a:prstGeom>
            <a:solidFill>
              <a:srgbClr val="2C8C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aseline="0"/>
            </a:p>
          </p:txBody>
        </p:sp>
        <p:pic>
          <p:nvPicPr>
            <p:cNvPr id="7" name="Picture 9" descr="NEMA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025" y="115888"/>
              <a:ext cx="1295400" cy="31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26"/>
            <p:cNvSpPr>
              <a:spLocks noChangeArrowheads="1"/>
            </p:cNvSpPr>
            <p:nvPr userDrawn="1"/>
          </p:nvSpPr>
          <p:spPr bwMode="auto">
            <a:xfrm>
              <a:off x="1587500" y="120650"/>
              <a:ext cx="2908300" cy="306388"/>
            </a:xfrm>
            <a:prstGeom prst="rect">
              <a:avLst/>
            </a:prstGeom>
            <a:solidFill>
              <a:srgbClr val="2C8C8A">
                <a:alpha val="3215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5" tIns="45718" rIns="91435" bIns="45718" anchor="ctr"/>
            <a:lstStyle>
              <a:lvl1pPr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  <a:t>The Association of Electrical and</a:t>
              </a:r>
              <a:b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</a:br>
              <a: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  <a:t>Medical Imaging Equipment Manufacturers   </a:t>
              </a:r>
            </a:p>
          </p:txBody>
        </p:sp>
        <p:pic>
          <p:nvPicPr>
            <p:cNvPr id="9" name="Picture 10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5400" y="0"/>
              <a:ext cx="3886200" cy="610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9"/>
            <p:cNvSpPr/>
            <p:nvPr userDrawn="1"/>
          </p:nvSpPr>
          <p:spPr bwMode="auto">
            <a:xfrm>
              <a:off x="0" y="547688"/>
              <a:ext cx="9144000" cy="63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aseline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838200"/>
            <a:ext cx="5111750" cy="52879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57400"/>
            <a:ext cx="3008313" cy="40687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2EF04-F0A6-4FC5-B568-0CCFEC283AAA}" type="datetimeFigureOut">
              <a:rPr lang="en-US"/>
              <a:pPr>
                <a:defRPr/>
              </a:pPr>
              <a:t>4/4/2016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9E041-5C59-4DF0-B5E3-5D4F08DBC6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359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 userDrawn="1"/>
        </p:nvGrpSpPr>
        <p:grpSpPr bwMode="auto">
          <a:xfrm>
            <a:off x="0" y="0"/>
            <a:ext cx="9144000" cy="611188"/>
            <a:chOff x="0" y="0"/>
            <a:chExt cx="9144000" cy="611188"/>
          </a:xfrm>
        </p:grpSpPr>
        <p:sp>
          <p:nvSpPr>
            <p:cNvPr id="6" name="Rectangle 5"/>
            <p:cNvSpPr/>
            <p:nvPr userDrawn="1"/>
          </p:nvSpPr>
          <p:spPr bwMode="auto">
            <a:xfrm>
              <a:off x="0" y="0"/>
              <a:ext cx="9144000" cy="609600"/>
            </a:xfrm>
            <a:prstGeom prst="rect">
              <a:avLst/>
            </a:prstGeom>
            <a:solidFill>
              <a:srgbClr val="2C8C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aseline="0"/>
            </a:p>
          </p:txBody>
        </p:sp>
        <p:pic>
          <p:nvPicPr>
            <p:cNvPr id="7" name="Picture 9" descr="NEMA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025" y="115888"/>
              <a:ext cx="1295400" cy="31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26"/>
            <p:cNvSpPr>
              <a:spLocks noChangeArrowheads="1"/>
            </p:cNvSpPr>
            <p:nvPr userDrawn="1"/>
          </p:nvSpPr>
          <p:spPr bwMode="auto">
            <a:xfrm>
              <a:off x="1587500" y="120650"/>
              <a:ext cx="2908300" cy="306388"/>
            </a:xfrm>
            <a:prstGeom prst="rect">
              <a:avLst/>
            </a:prstGeom>
            <a:solidFill>
              <a:srgbClr val="2C8C8A">
                <a:alpha val="3215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5" tIns="45718" rIns="91435" bIns="45718" anchor="ctr"/>
            <a:lstStyle>
              <a:lvl1pPr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  <a:t>The Association of Electrical and</a:t>
              </a:r>
              <a:b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</a:br>
              <a:r>
                <a:rPr lang="en-US" altLang="en-US" sz="1000" b="1" baseline="0" smtClean="0">
                  <a:solidFill>
                    <a:schemeClr val="bg1"/>
                  </a:solidFill>
                  <a:latin typeface="Calibri" pitchFamily="34" charset="0"/>
                </a:rPr>
                <a:t>Medical Imaging Equipment Manufacturers   </a:t>
              </a:r>
            </a:p>
          </p:txBody>
        </p:sp>
        <p:pic>
          <p:nvPicPr>
            <p:cNvPr id="9" name="Picture 10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5400" y="0"/>
              <a:ext cx="3886200" cy="610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9"/>
            <p:cNvSpPr/>
            <p:nvPr userDrawn="1"/>
          </p:nvSpPr>
          <p:spPr bwMode="auto">
            <a:xfrm>
              <a:off x="0" y="547688"/>
              <a:ext cx="9144000" cy="63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aseline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62001"/>
            <a:ext cx="5486400" cy="3965574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9AD86-49C5-44DF-BD83-7D8407D8D102}" type="datetimeFigureOut">
              <a:rPr lang="en-US"/>
              <a:pPr>
                <a:defRPr/>
              </a:pPr>
              <a:t>4/4/2016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F1585-45AD-4DF9-9280-64623A7AAF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548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81000" y="762000"/>
            <a:ext cx="8305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76400"/>
            <a:ext cx="82296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890D8C6-6592-43B0-8CB9-DEF6F36D6ADE}" type="datetimeFigureOut">
              <a:rPr lang="en-US"/>
              <a:pPr>
                <a:defRPr/>
              </a:pPr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F6E9E73-FAF8-4A09-BDE3-6BBE6C09D7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54" r:id="rId10"/>
    <p:sldLayoutId id="214748405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500" b="1" kern="1200">
          <a:solidFill>
            <a:srgbClr val="7F7F7F"/>
          </a:solidFill>
          <a:latin typeface="Microsoft Sans Serif" pitchFamily="34" charset="0"/>
          <a:ea typeface="+mj-ea"/>
          <a:cs typeface="Microsoft Sans Serif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7F7F7F"/>
          </a:solidFill>
          <a:latin typeface="Microsoft Sans Serif" pitchFamily="34" charset="0"/>
          <a:cs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7F7F7F"/>
          </a:solidFill>
          <a:latin typeface="Microsoft Sans Serif" pitchFamily="34" charset="0"/>
          <a:cs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7F7F7F"/>
          </a:solidFill>
          <a:latin typeface="Microsoft Sans Serif" pitchFamily="34" charset="0"/>
          <a:cs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7F7F7F"/>
          </a:solidFill>
          <a:latin typeface="Microsoft Sans Serif" pitchFamily="34" charset="0"/>
          <a:cs typeface="Microsoft Sans Serif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500" b="1">
          <a:solidFill>
            <a:srgbClr val="7F7F7F"/>
          </a:solidFill>
          <a:latin typeface="Microsoft Sans Serif" pitchFamily="34" charset="0"/>
          <a:cs typeface="Microsoft Sans Serif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500" b="1">
          <a:solidFill>
            <a:srgbClr val="7F7F7F"/>
          </a:solidFill>
          <a:latin typeface="Microsoft Sans Serif" pitchFamily="34" charset="0"/>
          <a:cs typeface="Microsoft Sans Serif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500" b="1">
          <a:solidFill>
            <a:srgbClr val="7F7F7F"/>
          </a:solidFill>
          <a:latin typeface="Microsoft Sans Serif" pitchFamily="34" charset="0"/>
          <a:cs typeface="Microsoft Sans Serif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500" b="1">
          <a:solidFill>
            <a:srgbClr val="7F7F7F"/>
          </a:solidFill>
          <a:latin typeface="Microsoft Sans Serif" pitchFamily="34" charset="0"/>
          <a:cs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sz="3200" kern="1200">
          <a:solidFill>
            <a:srgbClr val="008080"/>
          </a:solidFill>
          <a:latin typeface="Microsoft Sans Serif" pitchFamily="34" charset="0"/>
          <a:ea typeface="+mn-ea"/>
          <a:cs typeface="Microsoft Sans Serif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2057400" y="5791200"/>
            <a:ext cx="5105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dirty="0"/>
              <a:t>Megan Hayes, </a:t>
            </a:r>
            <a:r>
              <a:rPr lang="en-US" altLang="en-US" dirty="0" smtClean="0"/>
              <a:t>Director, </a:t>
            </a:r>
            <a:r>
              <a:rPr lang="en-US" altLang="en-US" dirty="0"/>
              <a:t>Regulatory and Standards Strategy </a:t>
            </a:r>
            <a:r>
              <a:rPr lang="en-US" altLang="en-US" dirty="0" smtClean="0"/>
              <a:t>mhayes@medicalimaging.org</a:t>
            </a:r>
            <a:endParaRPr lang="en-US" altLang="en-US" dirty="0"/>
          </a:p>
        </p:txBody>
      </p:sp>
      <p:sp>
        <p:nvSpPr>
          <p:cNvPr id="11267" name="Title 1"/>
          <p:cNvSpPr txBox="1">
            <a:spLocks/>
          </p:cNvSpPr>
          <p:nvPr/>
        </p:nvSpPr>
        <p:spPr bwMode="auto">
          <a:xfrm>
            <a:off x="838200" y="2438400"/>
            <a:ext cx="7772400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Blip>
                <a:blip r:embed="rId2"/>
              </a:buBlip>
              <a:defRPr sz="3200">
                <a:solidFill>
                  <a:srgbClr val="008080"/>
                </a:solidFill>
                <a:latin typeface="Microsoft Sans Serif" pitchFamily="34" charset="0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 baseline="0" dirty="0" smtClean="0">
                <a:solidFill>
                  <a:schemeClr val="tx1"/>
                </a:solidFill>
              </a:rPr>
              <a:t>USNC Communications &amp; Continuing Education Committee Report</a:t>
            </a:r>
            <a:endParaRPr lang="en-US" altLang="en-US" b="1" baseline="0" dirty="0">
              <a:solidFill>
                <a:schemeClr val="tx1"/>
              </a:solidFill>
            </a:endParaRPr>
          </a:p>
        </p:txBody>
      </p:sp>
      <p:sp>
        <p:nvSpPr>
          <p:cNvPr id="11268" name="Subtitle 2"/>
          <p:cNvSpPr txBox="1">
            <a:spLocks/>
          </p:cNvSpPr>
          <p:nvPr/>
        </p:nvSpPr>
        <p:spPr bwMode="auto">
          <a:xfrm>
            <a:off x="1524000" y="3733800"/>
            <a:ext cx="6400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2"/>
              </a:buBlip>
              <a:defRPr sz="3200">
                <a:solidFill>
                  <a:srgbClr val="008080"/>
                </a:solidFill>
                <a:latin typeface="Microsoft Sans Serif" pitchFamily="34" charset="0"/>
                <a:cs typeface="Microsoft Sans Serif" pitchFamily="34" charset="0"/>
              </a:defRPr>
            </a:lvl1pPr>
            <a:lvl2pPr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defRPr>
            </a:lvl2pPr>
            <a:lvl3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defRPr>
            </a:lvl3pPr>
            <a:lvl4pPr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defRPr>
            </a:lvl4pPr>
            <a:lvl5pPr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defRPr>
            </a:lvl9pPr>
          </a:lstStyle>
          <a:p>
            <a:pPr algn="ctr">
              <a:buFontTx/>
              <a:buNone/>
            </a:pPr>
            <a:r>
              <a:rPr lang="en-US" altLang="en-US" sz="2400" baseline="0" dirty="0">
                <a:solidFill>
                  <a:srgbClr val="595959"/>
                </a:solidFill>
              </a:rPr>
              <a:t>January </a:t>
            </a:r>
            <a:r>
              <a:rPr lang="en-US" altLang="en-US" sz="2400" baseline="0" dirty="0" smtClean="0">
                <a:solidFill>
                  <a:srgbClr val="595959"/>
                </a:solidFill>
              </a:rPr>
              <a:t>13, 2016</a:t>
            </a:r>
            <a:endParaRPr lang="en-US" altLang="en-US" sz="2400" baseline="0" dirty="0">
              <a:solidFill>
                <a:srgbClr val="595959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324600" y="1143000"/>
            <a:ext cx="1439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ATTACHMENT E</a:t>
            </a:r>
            <a:r>
              <a:rPr lang="en-US" baseline="0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C&amp;CEC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USNC Linked In Group has over 140 </a:t>
            </a:r>
            <a:r>
              <a:rPr lang="en-US" dirty="0" smtClean="0"/>
              <a:t>members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5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Character Contest extended – submissions due December 31, 2015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srgbClr val="008080"/>
                </a:solidFill>
              </a:rPr>
              <a:t>Only 2 submissions received so far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srgbClr val="008080"/>
                </a:solidFill>
              </a:rPr>
              <a:t>Will send invitations to a broader audience</a:t>
            </a:r>
          </a:p>
        </p:txBody>
      </p:sp>
    </p:spTree>
    <p:extLst>
      <p:ext uri="{BB962C8B-B14F-4D97-AF65-F5344CB8AC3E}">
        <p14:creationId xmlns:p14="http://schemas.microsoft.com/office/powerpoint/2010/main" val="3121494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Strategic Objectives - Core Element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C&amp;CEC continues to focus on effective marketing and communications.</a:t>
            </a:r>
          </a:p>
          <a:p>
            <a:r>
              <a:rPr lang="en-US" dirty="0" smtClean="0"/>
              <a:t>The following report highlights related activities.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810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305800" cy="914400"/>
          </a:xfrm>
        </p:spPr>
        <p:txBody>
          <a:bodyPr/>
          <a:lstStyle/>
          <a:p>
            <a:r>
              <a:rPr lang="en-US" dirty="0" smtClean="0"/>
              <a:t>USNC Current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8382000" cy="4648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Vol. 10 No. 3 issued October 2015; focused on HOT TOPICS (current IEC issues)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Vol. 10 No.4 will focus on Health &amp; Fitness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2016 newsletters will focus on e-Labeling, “Lost Boys” (topics that fly under the radar), Encouraging Leadership/Succession Planning, and IECRE 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USNC staff are always looking for volunteers to author articles!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758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305800" cy="914400"/>
          </a:xfrm>
        </p:spPr>
        <p:txBody>
          <a:bodyPr/>
          <a:lstStyle/>
          <a:p>
            <a:r>
              <a:rPr lang="en-US" dirty="0" smtClean="0"/>
              <a:t>JTF on Emerging Professionals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686800" cy="4648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800" dirty="0"/>
              <a:t>The JTF-EP has been disbanded as of December 2015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800" dirty="0"/>
              <a:t>Work of the JTF-EP is now divided between USNC C&amp;CEC and the ANSI COE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8080"/>
                </a:solidFill>
              </a:rPr>
              <a:t>C&amp;CEC is responsible for mentoring, and a national training program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8080"/>
                </a:solidFill>
              </a:rPr>
              <a:t>C&amp;CEC will also re-visit an invitation from Korea to their Science Olympiad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8080"/>
                </a:solidFill>
              </a:rPr>
              <a:t>COE is responsible for competitions and national events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8080"/>
                </a:solidFill>
              </a:rPr>
              <a:t>COE will also help publicize the IEC YP program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8080"/>
                </a:solidFill>
              </a:rPr>
              <a:t>ANSI staff will support with communications and outreach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2045104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305800" cy="914400"/>
          </a:xfrm>
        </p:spPr>
        <p:txBody>
          <a:bodyPr/>
          <a:lstStyle/>
          <a:p>
            <a:r>
              <a:rPr lang="en-US" dirty="0" smtClean="0"/>
              <a:t>Mentoring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839200" cy="4648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Mentoring Task Force of the JTF-EP met 24 September </a:t>
            </a:r>
            <a:r>
              <a:rPr lang="en-US" dirty="0" smtClean="0"/>
              <a:t>2015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Decided to use AAMI’s Mentoring Toolkit as a basis for the ANSI/USNC Mentoring </a:t>
            </a:r>
            <a:r>
              <a:rPr lang="en-US" dirty="0" smtClean="0"/>
              <a:t>program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455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305800" cy="914400"/>
          </a:xfrm>
        </p:spPr>
        <p:txBody>
          <a:bodyPr/>
          <a:lstStyle/>
          <a:p>
            <a:r>
              <a:rPr lang="en-US" dirty="0" smtClean="0"/>
              <a:t>Mentoring Program Action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86800" cy="4648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800" dirty="0"/>
              <a:t>Action plan developed – the team will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8080"/>
                </a:solidFill>
              </a:rPr>
              <a:t>Create a Mentorship Toolkit to include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8080"/>
                </a:solidFill>
              </a:rPr>
              <a:t>Objectives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8080"/>
                </a:solidFill>
              </a:rPr>
              <a:t>Definitions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8080"/>
                </a:solidFill>
              </a:rPr>
              <a:t>Expectations &amp; responsibilities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8080"/>
                </a:solidFill>
              </a:rPr>
              <a:t>Develop internet-based training materials for mentors &amp; protégés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8080"/>
                </a:solidFill>
              </a:rPr>
              <a:t>Work with ANSI’s Legal Department to create agreements and waivers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8080"/>
                </a:solidFill>
              </a:rPr>
              <a:t>Initiate pilot program to be evaluated for viability at its conclusion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8080"/>
                </a:solidFill>
              </a:rPr>
              <a:t>Maximum of 25 pairs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8080"/>
                </a:solidFill>
              </a:rPr>
              <a:t>Run of one year maximum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477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IEC Young Professionals 2016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IEC Launched 2016 program in December 2015</a:t>
            </a:r>
          </a:p>
          <a:p>
            <a:r>
              <a:rPr lang="en-US" dirty="0"/>
              <a:t>US Nominations due by April 29, 2015</a:t>
            </a:r>
          </a:p>
          <a:p>
            <a:r>
              <a:rPr lang="en-US" dirty="0"/>
              <a:t>Challenge to all CAPCC, TMC and Council members to provide at least one nomination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161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2016 Training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Effective IEC Participation (instructor-led course)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srgbClr val="008080"/>
                </a:solidFill>
              </a:rPr>
              <a:t>Dates to be determined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srgbClr val="008080"/>
                </a:solidFill>
              </a:rPr>
              <a:t>Volunteer leaders are welcome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TAG operations webcasts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srgbClr val="008080"/>
                </a:solidFill>
              </a:rPr>
              <a:t>Will cover topics of interest raised by participants in 2015 TAG Leadership Workshop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srgbClr val="008080"/>
                </a:solidFill>
              </a:rPr>
              <a:t>Dates to be determined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772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IEC Cooperation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IEC IT Tools and Processes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srgbClr val="008080"/>
                </a:solidFill>
              </a:rPr>
              <a:t>Peter </a:t>
            </a:r>
            <a:r>
              <a:rPr lang="en-US" sz="3200" dirty="0" err="1">
                <a:solidFill>
                  <a:srgbClr val="008080"/>
                </a:solidFill>
              </a:rPr>
              <a:t>Lanctot</a:t>
            </a:r>
            <a:r>
              <a:rPr lang="en-US" sz="3200" dirty="0">
                <a:solidFill>
                  <a:srgbClr val="008080"/>
                </a:solidFill>
              </a:rPr>
              <a:t>, Secretary of </a:t>
            </a:r>
            <a:r>
              <a:rPr lang="en-US" sz="3200" dirty="0" smtClean="0">
                <a:solidFill>
                  <a:srgbClr val="008080"/>
                </a:solidFill>
              </a:rPr>
              <a:t>MSB</a:t>
            </a:r>
            <a:r>
              <a:rPr lang="en-US" sz="3200" dirty="0">
                <a:solidFill>
                  <a:srgbClr val="008080"/>
                </a:solidFill>
              </a:rPr>
              <a:t>, led a successful workshop on Monday, 11 January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5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The </a:t>
            </a:r>
            <a:r>
              <a:rPr lang="en-US" dirty="0"/>
              <a:t>C&amp;CEC will explore other opportunities for future cooperative offerings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6984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EAEED9A6D6CB44A88DCA17CDDF949AA" ma:contentTypeVersion="0" ma:contentTypeDescription="Create a new document." ma:contentTypeScope="" ma:versionID="2577e8992b3dfe42ff858fd7071a43b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12D5079-4DBC-4A2C-9574-E6BFB2F952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DDAEB58-5709-4054-9721-A7DDF38B50F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6ECFAFE-D5FE-48F7-854D-4A167A0CFE38}">
  <ds:schemaRefs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1323</TotalTime>
  <Words>413</Words>
  <Application>Microsoft Office PowerPoint</Application>
  <PresentationFormat>On-screen Show (4:3)</PresentationFormat>
  <Paragraphs>57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Strategic Objectives - Core Element 2</vt:lpstr>
      <vt:lpstr>USNC Current</vt:lpstr>
      <vt:lpstr>JTF on Emerging Professionals</vt:lpstr>
      <vt:lpstr>Mentoring Program</vt:lpstr>
      <vt:lpstr>Mentoring Program Action Plan</vt:lpstr>
      <vt:lpstr>IEC Young Professionals 2016</vt:lpstr>
      <vt:lpstr>2016 Training</vt:lpstr>
      <vt:lpstr>IEC Cooperation</vt:lpstr>
      <vt:lpstr>Other C&amp;CEC Activities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NEMA PowerPoint</dc:title>
  <dc:creator>kahng</dc:creator>
  <cp:keywords>NEMA PowerPoint Template</cp:keywords>
  <dc:description>Created by Lucius: luc@nema.org</dc:description>
  <cp:lastModifiedBy>Tony Zertuche</cp:lastModifiedBy>
  <cp:revision>105</cp:revision>
  <dcterms:created xsi:type="dcterms:W3CDTF">2009-07-16T22:21:18Z</dcterms:created>
  <dcterms:modified xsi:type="dcterms:W3CDTF">2016-04-05T00:08:46Z</dcterms:modified>
</cp:coreProperties>
</file>