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64" r:id="rId2"/>
    <p:sldId id="268" r:id="rId3"/>
    <p:sldId id="257" r:id="rId4"/>
    <p:sldId id="258" r:id="rId5"/>
    <p:sldId id="259" r:id="rId6"/>
    <p:sldId id="260" r:id="rId7"/>
    <p:sldId id="262" r:id="rId8"/>
    <p:sldId id="267" r:id="rId9"/>
    <p:sldId id="269" r:id="rId10"/>
    <p:sldId id="265" r:id="rId11"/>
  </p:sldIdLst>
  <p:sldSz cx="9144000" cy="6858000" type="screen4x3"/>
  <p:notesSz cx="7010400" cy="92964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93"/>
    <a:srgbClr val="ECECEE"/>
    <a:srgbClr val="00599F"/>
    <a:srgbClr val="EAEEEC"/>
    <a:srgbClr val="ECECF1"/>
    <a:srgbClr val="E7E7E7"/>
    <a:srgbClr val="005FAA"/>
    <a:srgbClr val="7E7E7E"/>
    <a:srgbClr val="003B89"/>
    <a:srgbClr val="FFE0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56" autoAdjust="0"/>
  </p:normalViewPr>
  <p:slideViewPr>
    <p:cSldViewPr snapToGrid="0">
      <p:cViewPr varScale="1">
        <p:scale>
          <a:sx n="65" d="100"/>
          <a:sy n="65" d="100"/>
        </p:scale>
        <p:origin x="1503" y="48"/>
      </p:cViewPr>
      <p:guideLst>
        <p:guide orient="horz" pos="431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2010" y="-10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C0F7B-2C10-473D-9C33-1CF03D5BDD01}" type="datetimeFigureOut">
              <a:rPr lang="en-US" smtClean="0"/>
              <a:pPr/>
              <a:t>4/30/2019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65AAA-999D-4AB3-9A97-CB468DAFA3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8595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A543E-54DC-4863-A6D9-A6C5EEF1CAF4}" type="datetimeFigureOut">
              <a:rPr lang="en-US" smtClean="0"/>
              <a:pPr/>
              <a:t>4/30/2019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1DF38-68EE-439B-8E7F-B8A2AA122E5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967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28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643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988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392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621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520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206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541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u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293"/>
              </a:buClr>
              <a:buSzTx/>
              <a:buFont typeface="Arial" pitchFamily="34" charset="0"/>
              <a:buChar char="•"/>
              <a:tabLst/>
              <a:defRPr sz="1800"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293"/>
              </a:buClr>
              <a:buSzTx/>
              <a:buFont typeface="Arial" pitchFamily="34" charset="0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293"/>
              </a:buClr>
              <a:buSzTx/>
              <a:buFont typeface="Arial" pitchFamily="34" charset="0"/>
              <a:buChar char="•"/>
              <a:tabLst/>
              <a:defRPr/>
            </a:lvl5pPr>
            <a:lvl6pPr marL="25146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−"/>
              <a:tabLst/>
              <a:defRPr/>
            </a:lvl6pPr>
            <a:lvl7pPr marL="29718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•"/>
              <a:tabLst/>
              <a:defRPr/>
            </a:lvl7pPr>
            <a:lvl8pPr marL="3429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−"/>
              <a:tabLst/>
              <a:defRPr/>
            </a:lvl8pPr>
            <a:lvl9pPr marL="39433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•"/>
              <a:tabLst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09050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Logo 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2862072"/>
            <a:ext cx="5376672" cy="115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lue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82636"/>
            <a:ext cx="8686800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6153"/>
            <a:ext cx="4270248" cy="4994147"/>
          </a:xfrm>
        </p:spPr>
        <p:txBody>
          <a:bodyPr/>
          <a:lstStyle>
            <a:lvl1pPr>
              <a:buClr>
                <a:schemeClr val="accent1"/>
              </a:buClr>
              <a:defRPr sz="2200"/>
            </a:lvl1pPr>
            <a:lvl2pPr>
              <a:buClr>
                <a:srgbClr val="00599F"/>
              </a:buClr>
              <a:defRPr sz="2000"/>
            </a:lvl2pPr>
            <a:lvl3pPr>
              <a:buClr>
                <a:schemeClr val="accent1"/>
              </a:buClr>
              <a:defRPr sz="1800"/>
            </a:lvl3pPr>
            <a:lvl4pPr>
              <a:buClr>
                <a:schemeClr val="accent1"/>
              </a:buClr>
              <a:defRPr sz="1600"/>
            </a:lvl4pPr>
            <a:lvl5pPr>
              <a:buClr>
                <a:srgbClr val="00599F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6153"/>
            <a:ext cx="4270248" cy="4994147"/>
          </a:xfrm>
        </p:spPr>
        <p:txBody>
          <a:bodyPr/>
          <a:lstStyle>
            <a:lvl1pPr>
              <a:buClr>
                <a:schemeClr val="accent1"/>
              </a:buClr>
              <a:defRPr sz="2200"/>
            </a:lvl1pPr>
            <a:lvl2pPr>
              <a:buClr>
                <a:schemeClr val="accent1"/>
              </a:buClr>
              <a:defRPr sz="2000"/>
            </a:lvl2pPr>
            <a:lvl3pPr>
              <a:buClr>
                <a:schemeClr val="accent1"/>
              </a:buClr>
              <a:defRPr sz="1800"/>
            </a:lvl3pPr>
            <a:lvl4pPr>
              <a:buClr>
                <a:schemeClr val="accent1"/>
              </a:buClr>
              <a:defRPr sz="1600"/>
            </a:lvl4pPr>
            <a:lvl5pPr>
              <a:buClr>
                <a:srgbClr val="00599F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90297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82636"/>
            <a:ext cx="8686800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6153"/>
            <a:ext cx="4270248" cy="2411898"/>
          </a:xfrm>
        </p:spPr>
        <p:txBody>
          <a:bodyPr/>
          <a:lstStyle>
            <a:lvl1pPr>
              <a:buClr>
                <a:schemeClr val="accent1"/>
              </a:buClr>
              <a:defRPr sz="2000"/>
            </a:lvl1pPr>
            <a:lvl2pPr>
              <a:buClr>
                <a:srgbClr val="00599F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6153"/>
            <a:ext cx="4270248" cy="2411898"/>
          </a:xfrm>
        </p:spPr>
        <p:txBody>
          <a:bodyPr/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234696" y="3764281"/>
            <a:ext cx="4279392" cy="2417063"/>
          </a:xfrm>
        </p:spPr>
        <p:txBody>
          <a:bodyPr/>
          <a:lstStyle>
            <a:lvl1pPr>
              <a:buClr>
                <a:schemeClr val="accent1"/>
              </a:buClr>
              <a:defRPr sz="2000"/>
            </a:lvl1pPr>
            <a:lvl2pPr>
              <a:buClr>
                <a:srgbClr val="00599F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4296" y="3764281"/>
            <a:ext cx="4279392" cy="2417063"/>
          </a:xfrm>
        </p:spPr>
        <p:txBody>
          <a:bodyPr/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9576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904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963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>
            <a:spLocks/>
          </p:cNvSpPr>
          <p:nvPr userDrawn="1"/>
        </p:nvSpPr>
        <p:spPr bwMode="auto">
          <a:xfrm>
            <a:off x="4656138" y="282575"/>
            <a:ext cx="2044700" cy="20447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 hidden="1"/>
          <p:cNvSpPr>
            <a:spLocks/>
          </p:cNvSpPr>
          <p:nvPr userDrawn="1"/>
        </p:nvSpPr>
        <p:spPr bwMode="auto">
          <a:xfrm>
            <a:off x="6870700" y="282575"/>
            <a:ext cx="2044700" cy="20447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 hidden="1"/>
          <p:cNvSpPr>
            <a:spLocks/>
          </p:cNvSpPr>
          <p:nvPr userDrawn="1"/>
        </p:nvSpPr>
        <p:spPr bwMode="auto">
          <a:xfrm>
            <a:off x="2443163" y="2428875"/>
            <a:ext cx="2044700" cy="2043113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 hidden="1"/>
          <p:cNvSpPr>
            <a:spLocks/>
          </p:cNvSpPr>
          <p:nvPr userDrawn="1"/>
        </p:nvSpPr>
        <p:spPr bwMode="auto">
          <a:xfrm>
            <a:off x="4656138" y="2428875"/>
            <a:ext cx="2044700" cy="2043113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 hidden="1"/>
          <p:cNvSpPr>
            <a:spLocks/>
          </p:cNvSpPr>
          <p:nvPr userDrawn="1"/>
        </p:nvSpPr>
        <p:spPr bwMode="auto">
          <a:xfrm>
            <a:off x="6870700" y="2428875"/>
            <a:ext cx="2044700" cy="2043113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 hidden="1"/>
          <p:cNvSpPr>
            <a:spLocks/>
          </p:cNvSpPr>
          <p:nvPr userDrawn="1"/>
        </p:nvSpPr>
        <p:spPr bwMode="auto">
          <a:xfrm>
            <a:off x="228600" y="4573588"/>
            <a:ext cx="2044700" cy="20447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 hidden="1"/>
          <p:cNvSpPr>
            <a:spLocks/>
          </p:cNvSpPr>
          <p:nvPr userDrawn="1"/>
        </p:nvSpPr>
        <p:spPr bwMode="auto">
          <a:xfrm>
            <a:off x="4656138" y="4573588"/>
            <a:ext cx="2044700" cy="20447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 hidden="1"/>
          <p:cNvSpPr>
            <a:spLocks/>
          </p:cNvSpPr>
          <p:nvPr userDrawn="1"/>
        </p:nvSpPr>
        <p:spPr bwMode="auto">
          <a:xfrm>
            <a:off x="6870700" y="4573588"/>
            <a:ext cx="2044700" cy="20447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75217" y="2440543"/>
            <a:ext cx="5943600" cy="452432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2600" b="0" cap="none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71780" y="2943479"/>
            <a:ext cx="5943600" cy="369332"/>
          </a:xfrm>
        </p:spPr>
        <p:txBody>
          <a:bodyPr wrap="square" anchor="t">
            <a:spAutoFit/>
          </a:bodyPr>
          <a:lstStyle>
            <a:lvl1pPr marL="0" indent="0">
              <a:buNone/>
              <a:defRPr sz="18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5435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2229420" y="2286000"/>
            <a:ext cx="6347652" cy="740664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en-US" sz="2600">
                <a:solidFill>
                  <a:schemeClr val="bg1"/>
                </a:solidFill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229420" y="3399536"/>
            <a:ext cx="6347652" cy="9144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lnSpc>
                <a:spcPct val="95000"/>
              </a:lnSpc>
              <a:buFontTx/>
              <a:buNone/>
              <a:defRPr lang="en-US" sz="1800" baseline="0">
                <a:solidFill>
                  <a:schemeClr val="bg1"/>
                </a:solidFill>
              </a:defRPr>
            </a:lvl1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  <a:buClr>
                <a:srgbClr val="6AADE4"/>
              </a:buClr>
              <a:buFontTx/>
              <a:buNone/>
            </a:pPr>
            <a:r>
              <a:rPr lang="en-US" dirty="0"/>
              <a:t>Click to edit Speaker Name/Title/Date</a:t>
            </a:r>
          </a:p>
        </p:txBody>
      </p:sp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Log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2231136" y="2286000"/>
            <a:ext cx="6355080" cy="740664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en-US" sz="2600">
                <a:solidFill>
                  <a:schemeClr val="tx1"/>
                </a:solidFill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231136" y="3399536"/>
            <a:ext cx="6355080" cy="9144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lnSpc>
                <a:spcPct val="95000"/>
              </a:lnSpc>
              <a:buFontTx/>
              <a:buNone/>
              <a:defRPr lang="en-US" sz="1800" baseline="0">
                <a:solidFill>
                  <a:schemeClr val="tx1"/>
                </a:solidFill>
              </a:defRPr>
            </a:lvl1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  <a:buClr>
                <a:srgbClr val="6AADE4"/>
              </a:buClr>
              <a:buFontTx/>
              <a:buNone/>
            </a:pPr>
            <a:r>
              <a:rPr lang="en-US" dirty="0"/>
              <a:t>Click to edit Speaker Name/Title/Date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6" y="619119"/>
            <a:ext cx="1083285" cy="563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Closing">
    <p:bg bwMode="auto">
      <p:bgPr>
        <a:solidFill>
          <a:srgbClr val="0052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34" y="3044952"/>
            <a:ext cx="5228732" cy="76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9" y="6522637"/>
            <a:ext cx="1023581" cy="27432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82636"/>
            <a:ext cx="8686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6153"/>
            <a:ext cx="8686800" cy="5127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/>
              <a:t>Fourth level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1137355"/>
            <a:ext cx="86868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293110" y="6591217"/>
            <a:ext cx="0" cy="137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452427" y="6528992"/>
            <a:ext cx="462973" cy="261611"/>
          </a:xfrm>
          <a:prstGeom prst="rect">
            <a:avLst/>
          </a:prstGeom>
        </p:spPr>
        <p:txBody>
          <a:bodyPr vert="horz" lIns="0" tIns="45720" rIns="0" bIns="45720" rtlCol="0" anchor="ctr"/>
          <a:lstStyle/>
          <a:p>
            <a:pPr marL="0" algn="r" defTabSz="914400" rtl="0" eaLnBrk="1" latinLnBrk="0" hangingPunct="1"/>
            <a:fld id="{6BD60253-A662-F240-BA74-86737CD619AE}" type="slidenum">
              <a:rPr lang="en-US" sz="1100" kern="1200" baseline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pPr marL="0" algn="r" defTabSz="914400" rtl="0" eaLnBrk="1" latinLnBrk="0" hangingPunct="1"/>
              <a:t>‹#›</a:t>
            </a:fld>
            <a:endParaRPr lang="en-US" sz="11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571325" y="6591217"/>
            <a:ext cx="0" cy="137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23285" y="6528992"/>
            <a:ext cx="3094458" cy="261611"/>
          </a:xfrm>
          <a:prstGeom prst="rect">
            <a:avLst/>
          </a:prstGeom>
        </p:spPr>
        <p:txBody>
          <a:bodyPr vert="horz" lIns="0" tIns="45720" rIns="0" bIns="45720" rtlCol="0" anchor="ctr"/>
          <a:lstStyle/>
          <a:p>
            <a:pPr marL="0" algn="l" defTabSz="914400" rtl="0" eaLnBrk="1" latinLnBrk="0" hangingPunct="1"/>
            <a:r>
              <a:rPr lang="en-US" sz="11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MTE | Global</a:t>
            </a:r>
            <a:r>
              <a:rPr lang="en-US" sz="110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Technical &amp; Industry Standards</a:t>
            </a:r>
            <a:endParaRPr lang="en-US" sz="11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r" descr="     ">
            <a:extLst>
              <a:ext uri="{FF2B5EF4-FFF2-40B4-BE49-F238E27FC236}">
                <a16:creationId xmlns:a16="http://schemas.microsoft.com/office/drawing/2014/main" id="{907187E6-4D40-4D7E-A855-7B5E7141D051}"/>
              </a:ext>
            </a:extLst>
          </p:cNvPr>
          <p:cNvSpPr txBox="1"/>
          <p:nvPr userDrawn="1"/>
        </p:nvSpPr>
        <p:spPr>
          <a:xfrm>
            <a:off x="0" y="6515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0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     </a:t>
            </a:r>
          </a:p>
        </p:txBody>
      </p:sp>
    </p:spTree>
    <p:extLst>
      <p:ext uri="{BB962C8B-B14F-4D97-AF65-F5344CB8AC3E}">
        <p14:creationId xmlns:p14="http://schemas.microsoft.com/office/powerpoint/2010/main" val="144676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2" r:id="rId2"/>
    <p:sldLayoutId id="2147483698" r:id="rId3"/>
    <p:sldLayoutId id="2147483694" r:id="rId4"/>
    <p:sldLayoutId id="2147483693" r:id="rId5"/>
    <p:sldLayoutId id="2147483697" r:id="rId6"/>
    <p:sldLayoutId id="2147483683" r:id="rId7"/>
    <p:sldLayoutId id="2147483673" r:id="rId8"/>
    <p:sldLayoutId id="2147483678" r:id="rId9"/>
    <p:sldLayoutId id="2147483682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7813" indent="-27781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529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943350" indent="-28575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1136" y="2213811"/>
            <a:ext cx="6355080" cy="812853"/>
          </a:xfrm>
        </p:spPr>
        <p:txBody>
          <a:bodyPr/>
          <a:lstStyle/>
          <a:p>
            <a:r>
              <a:rPr lang="en-US" altLang="en-US" b="1" dirty="0"/>
              <a:t>USNC Communications Committee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1136" y="3399535"/>
            <a:ext cx="6355080" cy="1422721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200"/>
              </a:spcBef>
            </a:pPr>
            <a:r>
              <a:rPr lang="en-US" dirty="0"/>
              <a:t>Elaina Finger</a:t>
            </a:r>
          </a:p>
          <a:p>
            <a:pPr>
              <a:lnSpc>
                <a:spcPts val="2000"/>
              </a:lnSpc>
              <a:spcBef>
                <a:spcPts val="200"/>
              </a:spcBef>
            </a:pPr>
            <a:r>
              <a:rPr lang="en-US" dirty="0"/>
              <a:t>Global Standards Process Coordinator</a:t>
            </a:r>
          </a:p>
          <a:p>
            <a:pPr>
              <a:lnSpc>
                <a:spcPts val="2000"/>
              </a:lnSpc>
              <a:spcBef>
                <a:spcPts val="200"/>
              </a:spcBef>
            </a:pPr>
            <a:r>
              <a:rPr lang="en-US" dirty="0"/>
              <a:t>Global Technical &amp; Industry Standards Group</a:t>
            </a:r>
          </a:p>
          <a:p>
            <a:pPr>
              <a:lnSpc>
                <a:spcPts val="2000"/>
              </a:lnSpc>
              <a:spcBef>
                <a:spcPts val="200"/>
              </a:spcBef>
            </a:pPr>
            <a:endParaRPr lang="en-US" dirty="0"/>
          </a:p>
          <a:p>
            <a:pPr>
              <a:lnSpc>
                <a:spcPts val="2000"/>
              </a:lnSpc>
              <a:spcBef>
                <a:spcPts val="200"/>
              </a:spcBef>
            </a:pPr>
            <a:r>
              <a:rPr lang="en-US" dirty="0"/>
              <a:t>May 2, 2019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0689" y="1135626"/>
            <a:ext cx="2396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USNC COUNCIL </a:t>
            </a:r>
            <a:r>
              <a:rPr lang="en-US" b="1" dirty="0" smtClean="0"/>
              <a:t>730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508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255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C066B35-86C2-4EAE-9C2A-4BE8ADC7A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new CC members!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9A6CC2F-B567-4E4F-9816-EA0DB497E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Muhammad Ali, NEMA</a:t>
            </a:r>
          </a:p>
          <a:p>
            <a:r>
              <a:rPr lang="en-US" dirty="0"/>
              <a:t>Aisha </a:t>
            </a:r>
            <a:r>
              <a:rPr lang="en-US" dirty="0" err="1"/>
              <a:t>Bajwa</a:t>
            </a:r>
            <a:r>
              <a:rPr lang="en-US" dirty="0"/>
              <a:t>, </a:t>
            </a:r>
            <a:r>
              <a:rPr lang="en-US" dirty="0" err="1"/>
              <a:t>Shawcor</a:t>
            </a:r>
            <a:endParaRPr lang="en-US" dirty="0"/>
          </a:p>
          <a:p>
            <a:r>
              <a:rPr lang="en-US" dirty="0"/>
              <a:t>John Morelli, IW Microwave Products</a:t>
            </a:r>
          </a:p>
          <a:p>
            <a:r>
              <a:rPr lang="en-US" dirty="0"/>
              <a:t>Grace </a:t>
            </a:r>
            <a:r>
              <a:rPr lang="en-US" dirty="0" err="1"/>
              <a:t>Roh</a:t>
            </a:r>
            <a:r>
              <a:rPr lang="en-US" dirty="0"/>
              <a:t>, UL</a:t>
            </a:r>
          </a:p>
          <a:p>
            <a:r>
              <a:rPr lang="en-US" dirty="0"/>
              <a:t>Wallie Zoller, Rockwell Automation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911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Communications Committee (CC) continues to focus on effective education, marketing and communications </a:t>
            </a:r>
          </a:p>
          <a:p>
            <a:r>
              <a:rPr lang="en-US" sz="2400" dirty="0"/>
              <a:t>Strategic Objectives review will be on the agenda for all CC meetings</a:t>
            </a:r>
          </a:p>
          <a:p>
            <a:r>
              <a:rPr lang="en-US" sz="2400" dirty="0"/>
              <a:t>The following report highlights related activities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8810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357" y="209863"/>
            <a:ext cx="8686800" cy="863563"/>
          </a:xfrm>
        </p:spPr>
        <p:txBody>
          <a:bodyPr/>
          <a:lstStyle/>
          <a:p>
            <a:r>
              <a:rPr lang="en-US" dirty="0"/>
              <a:t>USNC Current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358" y="1259174"/>
            <a:ext cx="8739266" cy="5184156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400" dirty="0"/>
              <a:t>Vol.14 No. 1, issued Winter 2019, focused on Regional Partnerships</a:t>
            </a:r>
          </a:p>
          <a:p>
            <a:pPr>
              <a:spcAft>
                <a:spcPts val="0"/>
              </a:spcAft>
            </a:pPr>
            <a:r>
              <a:rPr lang="en-US" sz="2400" dirty="0"/>
              <a:t>Readership</a:t>
            </a:r>
          </a:p>
          <a:p>
            <a:pPr lvl="1"/>
            <a:r>
              <a:rPr lang="en-US" sz="2200" dirty="0"/>
              <a:t>We continue to record over 600 clicks/issue</a:t>
            </a:r>
          </a:p>
          <a:p>
            <a:pPr lvl="1"/>
            <a:r>
              <a:rPr lang="en-US" sz="2200" dirty="0"/>
              <a:t>All are encouraged to share the Current in their organizations</a:t>
            </a:r>
          </a:p>
          <a:p>
            <a:r>
              <a:rPr lang="en-US" sz="2400" dirty="0"/>
              <a:t>Next issue will deal with </a:t>
            </a:r>
            <a:r>
              <a:rPr lang="en-US" sz="2400" i="1" dirty="0"/>
              <a:t>Artificial Intelligence</a:t>
            </a:r>
            <a:endParaRPr lang="en-US" sz="2400" dirty="0"/>
          </a:p>
          <a:p>
            <a:pPr>
              <a:spcAft>
                <a:spcPts val="0"/>
              </a:spcAft>
            </a:pPr>
            <a:r>
              <a:rPr lang="en-US" sz="2400" dirty="0"/>
              <a:t>Suggested topics for 2019 are: </a:t>
            </a:r>
            <a:r>
              <a:rPr lang="en-US" sz="2400" i="1" dirty="0"/>
              <a:t>Reducing Economic Fences/Hurdles, Business Competitiveness, Renewable Energy, and Blockchain </a:t>
            </a:r>
          </a:p>
          <a:p>
            <a:pPr>
              <a:spcAft>
                <a:spcPts val="0"/>
              </a:spcAft>
            </a:pPr>
            <a:r>
              <a:rPr lang="en-US" sz="2400" dirty="0"/>
              <a:t>USNC staff are always looking for volunteers to author articles and suggest topics for future editions</a:t>
            </a:r>
            <a:endParaRPr lang="en-US" dirty="0"/>
          </a:p>
          <a:p>
            <a:pPr marL="0" indent="0" algn="ctr">
              <a:buNone/>
            </a:pPr>
            <a:r>
              <a:rPr lang="en-US" sz="2400" dirty="0">
                <a:solidFill>
                  <a:srgbClr val="0070C0"/>
                </a:solidFill>
              </a:rPr>
              <a:t>Many thanks to all contributors!</a:t>
            </a:r>
          </a:p>
        </p:txBody>
      </p:sp>
    </p:spTree>
    <p:extLst>
      <p:ext uri="{BB962C8B-B14F-4D97-AF65-F5344CB8AC3E}">
        <p14:creationId xmlns:p14="http://schemas.microsoft.com/office/powerpoint/2010/main" val="2702758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337" y="228599"/>
            <a:ext cx="8641829" cy="844827"/>
          </a:xfrm>
        </p:spPr>
        <p:txBody>
          <a:bodyPr/>
          <a:lstStyle/>
          <a:p>
            <a:r>
              <a:rPr lang="en-US" dirty="0"/>
              <a:t>Professional Mentoring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338" y="1219200"/>
            <a:ext cx="8649324" cy="4648200"/>
          </a:xfrm>
        </p:spPr>
        <p:txBody>
          <a:bodyPr/>
          <a:lstStyle/>
          <a:p>
            <a:r>
              <a:rPr lang="en-US" sz="2400" dirty="0"/>
              <a:t>The survey to gauge interest has been launched</a:t>
            </a:r>
          </a:p>
          <a:p>
            <a:pPr lvl="1"/>
            <a:r>
              <a:rPr lang="en-US" sz="2200" dirty="0"/>
              <a:t>92% of those responding are interested in participating</a:t>
            </a:r>
          </a:p>
          <a:p>
            <a:pPr lvl="1"/>
            <a:r>
              <a:rPr lang="en-US" sz="2200" dirty="0"/>
              <a:t>Please be sure to respond </a:t>
            </a:r>
          </a:p>
          <a:p>
            <a:r>
              <a:rPr lang="en-US" sz="2400" dirty="0"/>
              <a:t>Next steps</a:t>
            </a:r>
          </a:p>
          <a:p>
            <a:pPr lvl="1"/>
            <a:r>
              <a:rPr lang="en-US" sz="2200" dirty="0"/>
              <a:t>CC to report results at September 2019 Council meeting</a:t>
            </a:r>
          </a:p>
          <a:p>
            <a:pPr lvl="1"/>
            <a:r>
              <a:rPr lang="en-US" sz="2200" dirty="0"/>
              <a:t>Refine training and other materials</a:t>
            </a:r>
          </a:p>
          <a:p>
            <a:pPr lvl="1"/>
            <a:r>
              <a:rPr lang="en-US" sz="2200" dirty="0"/>
              <a:t>Set up online platform</a:t>
            </a:r>
          </a:p>
          <a:p>
            <a:pPr lvl="1"/>
            <a:r>
              <a:rPr lang="en-US" sz="2200" dirty="0"/>
              <a:t>Launch trial</a:t>
            </a:r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88455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593" y="217357"/>
            <a:ext cx="8665564" cy="864020"/>
          </a:xfrm>
        </p:spPr>
        <p:txBody>
          <a:bodyPr/>
          <a:lstStyle/>
          <a:p>
            <a:r>
              <a:rPr lang="en-US" dirty="0"/>
              <a:t>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51" y="1236689"/>
            <a:ext cx="8679306" cy="5112492"/>
          </a:xfrm>
        </p:spPr>
        <p:txBody>
          <a:bodyPr/>
          <a:lstStyle/>
          <a:p>
            <a:r>
              <a:rPr lang="en-US" sz="2400" dirty="0"/>
              <a:t>IEC Processes &amp; Procedures Workshop – 29 April 2019 at Rockwell in Milwaukee</a:t>
            </a:r>
          </a:p>
          <a:p>
            <a:r>
              <a:rPr lang="en-US" sz="2400" dirty="0"/>
              <a:t>USNC TAG Leadership Workshop – 30 April 2019 at Rockwell in Milwaukee</a:t>
            </a:r>
          </a:p>
          <a:p>
            <a:r>
              <a:rPr lang="en-US" sz="2400" dirty="0"/>
              <a:t>EMC course</a:t>
            </a:r>
          </a:p>
          <a:p>
            <a:pPr lvl="1"/>
            <a:r>
              <a:rPr lang="en-US" sz="2200" dirty="0"/>
              <a:t>Webinar to be offered this summer</a:t>
            </a:r>
          </a:p>
          <a:p>
            <a:r>
              <a:rPr lang="en-US" sz="2400" dirty="0"/>
              <a:t>CAPCC will offer Conformity Assessment 101 &amp; 201 this summer</a:t>
            </a:r>
          </a:p>
          <a:p>
            <a:r>
              <a:rPr lang="en-US" sz="2400" dirty="0"/>
              <a:t>Effective IEC Participation (instructor-led webinar)</a:t>
            </a:r>
          </a:p>
          <a:p>
            <a:pPr lvl="1"/>
            <a:r>
              <a:rPr lang="en-US" sz="2200" dirty="0"/>
              <a:t>To be held once in 2019 – in fall, prior to IEC GM</a:t>
            </a:r>
          </a:p>
          <a:p>
            <a:pPr lvl="1"/>
            <a:r>
              <a:rPr lang="en-US" sz="2200" dirty="0"/>
              <a:t>Facilitators needed for this &amp; future courses</a:t>
            </a:r>
          </a:p>
          <a:p>
            <a:r>
              <a:rPr lang="en-US" sz="2400" dirty="0"/>
              <a:t>Other courses based on TLW feedback may be offered</a:t>
            </a:r>
          </a:p>
        </p:txBody>
      </p:sp>
    </p:spTree>
    <p:extLst>
      <p:ext uri="{BB962C8B-B14F-4D97-AF65-F5344CB8AC3E}">
        <p14:creationId xmlns:p14="http://schemas.microsoft.com/office/powerpoint/2010/main" val="3512772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Messaging, Marketing &amp; Promotion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New USNC Key Messages developed by CC &amp; </a:t>
            </a:r>
            <a:r>
              <a:rPr lang="en-US" sz="2400"/>
              <a:t>CA Communications TF</a:t>
            </a:r>
            <a:endParaRPr lang="en-US" sz="2400" dirty="0"/>
          </a:p>
          <a:p>
            <a:pPr lvl="1"/>
            <a:r>
              <a:rPr lang="en-US" sz="2200" dirty="0"/>
              <a:t>To be circulated to Council for approval</a:t>
            </a:r>
          </a:p>
          <a:p>
            <a:r>
              <a:rPr lang="en-US" sz="2400" dirty="0"/>
              <a:t>USNC staff developing brochure for membership growth &amp; promotion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sz="2400" dirty="0"/>
              <a:t>USNC LinkedIn</a:t>
            </a:r>
          </a:p>
          <a:p>
            <a:pPr lvl="1"/>
            <a:r>
              <a:rPr lang="en-US" sz="2200" dirty="0"/>
              <a:t>Members of CC, Council, TMC &amp; CAPCC are being invited</a:t>
            </a:r>
          </a:p>
          <a:p>
            <a:pPr lvl="1"/>
            <a:r>
              <a:rPr lang="en-US" sz="2200" dirty="0"/>
              <a:t>Link is in USNC Items of Interest &amp; USNC Current </a:t>
            </a:r>
          </a:p>
          <a:p>
            <a:pPr lvl="1"/>
            <a:r>
              <a:rPr lang="en-US" sz="2200" dirty="0"/>
              <a:t>Group is now open to the public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49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593" y="217357"/>
            <a:ext cx="8665564" cy="864020"/>
          </a:xfrm>
        </p:spPr>
        <p:txBody>
          <a:bodyPr/>
          <a:lstStyle/>
          <a:p>
            <a:r>
              <a:rPr lang="en-US" dirty="0"/>
              <a:t>Collaboration with other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51" y="1236689"/>
            <a:ext cx="8679306" cy="5112492"/>
          </a:xfrm>
        </p:spPr>
        <p:txBody>
          <a:bodyPr/>
          <a:lstStyle/>
          <a:p>
            <a:r>
              <a:rPr lang="en-US" sz="2400" dirty="0"/>
              <a:t>YEP Committee</a:t>
            </a:r>
          </a:p>
          <a:p>
            <a:pPr lvl="1"/>
            <a:r>
              <a:rPr lang="en-US" sz="2200" dirty="0"/>
              <a:t>USNC YP contest judging launched</a:t>
            </a:r>
          </a:p>
          <a:p>
            <a:pPr lvl="2"/>
            <a:r>
              <a:rPr lang="en-US" sz="2000" dirty="0"/>
              <a:t>All have been asked to judge</a:t>
            </a:r>
          </a:p>
          <a:p>
            <a:pPr lvl="2"/>
            <a:r>
              <a:rPr lang="en-US" sz="2000" dirty="0"/>
              <a:t>Deadline May 24</a:t>
            </a:r>
          </a:p>
          <a:p>
            <a:r>
              <a:rPr lang="en-US" sz="2400" dirty="0"/>
              <a:t>CAPCC Communications Task Force </a:t>
            </a:r>
          </a:p>
          <a:p>
            <a:pPr lvl="1"/>
            <a:r>
              <a:rPr lang="en-US" sz="2200" dirty="0"/>
              <a:t>Jonathan Colby appointed Chair of the CAPCC Communications TF &amp; will serve as liaison between it and CC</a:t>
            </a:r>
          </a:p>
          <a:p>
            <a:r>
              <a:rPr lang="en-US" sz="2400" dirty="0"/>
              <a:t>ANSI Communications </a:t>
            </a:r>
          </a:p>
          <a:p>
            <a:pPr lvl="1"/>
            <a:r>
              <a:rPr lang="en-US" sz="2200" dirty="0"/>
              <a:t>ANSI.org overhaul is underway, including new USNC site</a:t>
            </a:r>
          </a:p>
          <a:p>
            <a:pPr lvl="1"/>
            <a:r>
              <a:rPr lang="en-US" sz="2200" dirty="0"/>
              <a:t>World Standards Week: 4-8 November 2019</a:t>
            </a:r>
          </a:p>
          <a:p>
            <a:endParaRPr lang="en-US" sz="22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0654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7EBF964-C5E6-4A16-9BB3-6DED5034E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business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870EB7-BF8B-4C2F-9F53-F08BA7FE6D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USNC Forum for IEC Officers</a:t>
            </a:r>
          </a:p>
          <a:p>
            <a:pPr lvl="1"/>
            <a:r>
              <a:rPr lang="en-US" dirty="0"/>
              <a:t>Opportunity for US Chairs and Secretaries to openly discuss high-level TAG-related matters</a:t>
            </a:r>
          </a:p>
          <a:p>
            <a:pPr lvl="1"/>
            <a:r>
              <a:rPr lang="en-US" dirty="0"/>
              <a:t>Muhammed Ali to present potential topics to CC for discussion</a:t>
            </a:r>
          </a:p>
          <a:p>
            <a:pPr lvl="1"/>
            <a:r>
              <a:rPr lang="en-US" dirty="0"/>
              <a:t>Potential agenda for forum to be discussed in the fall</a:t>
            </a:r>
          </a:p>
          <a:p>
            <a:pPr lvl="1"/>
            <a:r>
              <a:rPr lang="en-US" dirty="0"/>
              <a:t>Possible Forum meeting in 2020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6319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USNC Communications Committee Report&amp;quot;&quot;/&gt;&lt;property id=&quot;20307&quot; value=&quot;264&quot;/&gt;&lt;/object&gt;&lt;object type=&quot;3&quot; unique_id=&quot;10005&quot;&gt;&lt;property id=&quot;20148&quot; value=&quot;5&quot;/&gt;&lt;property id=&quot;20300&quot; value=&quot;Slide 3 - &amp;quot;Strategic Objectives&amp;quot;&quot;/&gt;&lt;property id=&quot;20307&quot; value=&quot;257&quot;/&gt;&lt;/object&gt;&lt;object type=&quot;3&quot; unique_id=&quot;10006&quot;&gt;&lt;property id=&quot;20148&quot; value=&quot;5&quot;/&gt;&lt;property id=&quot;20300&quot; value=&quot;Slide 4 - &amp;quot;USNC Current&amp;quot;&quot;/&gt;&lt;property id=&quot;20307&quot; value=&quot;258&quot;/&gt;&lt;/object&gt;&lt;object type=&quot;3&quot; unique_id=&quot;10007&quot;&gt;&lt;property id=&quot;20148&quot; value=&quot;5&quot;/&gt;&lt;property id=&quot;20300&quot; value=&quot;Slide 5 - &amp;quot;Professional Mentoring Program&amp;quot;&quot;/&gt;&lt;property id=&quot;20307&quot; value=&quot;259&quot;/&gt;&lt;/object&gt;&lt;object type=&quot;3&quot; unique_id=&quot;10008&quot;&gt;&lt;property id=&quot;20148&quot; value=&quot;5&quot;/&gt;&lt;property id=&quot;20300&quot; value=&quot;Slide 6 - &amp;quot;Training&amp;quot;&quot;/&gt;&lt;property id=&quot;20307&quot; value=&quot;260&quot;/&gt;&lt;/object&gt;&lt;object type=&quot;3&quot; unique_id=&quot;10010&quot;&gt;&lt;property id=&quot;20148&quot; value=&quot;5&quot;/&gt;&lt;property id=&quot;20300&quot; value=&quot;Slide 7 - &amp;quot;Messaging, Marketing &amp;amp; Promotion&amp;quot;&quot;/&gt;&lt;property id=&quot;20307&quot; value=&quot;262&quot;/&gt;&lt;/object&gt;&lt;object type=&quot;3&quot; unique_id=&quot;10112&quot;&gt;&lt;property id=&quot;20148&quot; value=&quot;5&quot;/&gt;&lt;property id=&quot;20300&quot; value=&quot;Slide 10&quot;/&gt;&lt;property id=&quot;20307&quot; value=&quot;265&quot;/&gt;&lt;/object&gt;&lt;object type=&quot;3&quot; unique_id=&quot;10308&quot;&gt;&lt;property id=&quot;20148&quot; value=&quot;5&quot;/&gt;&lt;property id=&quot;20300&quot; value=&quot;Slide 8 - &amp;quot;Collaboration with other groups&amp;quot;&quot;/&gt;&lt;property id=&quot;20307&quot; value=&quot;267&quot;/&gt;&lt;/object&gt;&lt;object type=&quot;3&quot; unique_id=&quot;10359&quot;&gt;&lt;property id=&quot;20148&quot; value=&quot;5&quot;/&gt;&lt;property id=&quot;20300&quot; value=&quot;Slide 2 - &amp;quot;Welcome new CC members!&amp;quot;&quot;/&gt;&lt;property id=&quot;20307&quot; value=&quot;268&quot;/&gt;&lt;/object&gt;&lt;object type=&quot;3&quot; unique_id=&quot;10426&quot;&gt;&lt;property id=&quot;20148&quot; value=&quot;5&quot;/&gt;&lt;property id=&quot;20300&quot; value=&quot;Slide 9 - &amp;quot;New business&amp;quot;&quot;/&gt;&lt;property id=&quot;20307&quot; value=&quot;26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Corporate_Temp_2013_301Blue">
  <a:themeElements>
    <a:clrScheme name="Corning Corporate Theme">
      <a:dk1>
        <a:sysClr val="windowText" lastClr="000000"/>
      </a:dk1>
      <a:lt1>
        <a:sysClr val="window" lastClr="FFFFFF"/>
      </a:lt1>
      <a:dk2>
        <a:srgbClr val="616365"/>
      </a:dk2>
      <a:lt2>
        <a:srgbClr val="CCCCCC"/>
      </a:lt2>
      <a:accent1>
        <a:srgbClr val="005293"/>
      </a:accent1>
      <a:accent2>
        <a:srgbClr val="99CCFF"/>
      </a:accent2>
      <a:accent3>
        <a:srgbClr val="616365"/>
      </a:accent3>
      <a:accent4>
        <a:srgbClr val="C60C30"/>
      </a:accent4>
      <a:accent5>
        <a:srgbClr val="FFCC33"/>
      </a:accent5>
      <a:accent6>
        <a:srgbClr val="0098DB"/>
      </a:accent6>
      <a:hlink>
        <a:srgbClr val="0098DB"/>
      </a:hlink>
      <a:folHlink>
        <a:srgbClr val="807F8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Corporate_Temp_2013_301Blue</Template>
  <TotalTime>933</TotalTime>
  <Words>470</Words>
  <Application>Microsoft Office PowerPoint</Application>
  <PresentationFormat>On-screen Show (4:3)</PresentationFormat>
  <Paragraphs>77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</vt:lpstr>
      <vt:lpstr>Calibri</vt:lpstr>
      <vt:lpstr>Corporate_Temp_2013_301Blue</vt:lpstr>
      <vt:lpstr>USNC Communications Committee Report</vt:lpstr>
      <vt:lpstr>Welcome new CC members!</vt:lpstr>
      <vt:lpstr>Strategic Objectives</vt:lpstr>
      <vt:lpstr>USNC Current</vt:lpstr>
      <vt:lpstr>Professional Mentoring Program</vt:lpstr>
      <vt:lpstr>Training</vt:lpstr>
      <vt:lpstr>Messaging, Marketing &amp; Promotion</vt:lpstr>
      <vt:lpstr>Collaboration with other groups</vt:lpstr>
      <vt:lpstr>New business</vt:lpstr>
      <vt:lpstr>PowerPoint Presentation</vt:lpstr>
    </vt:vector>
  </TitlesOfParts>
  <Company>Corning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USNC Communications &amp; Continuing Education Committee Report</dc:title>
  <dc:subject>(Classification “Tool-Ready” Templates)</dc:subject>
  <dc:creator>Finger, Elaina M</dc:creator>
  <cp:keywords>Corning Non-Corning</cp:keywords>
  <cp:lastModifiedBy>Tony Zertuche</cp:lastModifiedBy>
  <cp:revision>79</cp:revision>
  <cp:lastPrinted>2018-09-11T16:55:18Z</cp:lastPrinted>
  <dcterms:created xsi:type="dcterms:W3CDTF">2017-01-19T16:32:46Z</dcterms:created>
  <dcterms:modified xsi:type="dcterms:W3CDTF">2019-04-30T18:17:58Z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rporate Template">
    <vt:lpwstr>2013_301Blue_v.1.0</vt:lpwstr>
  </property>
  <property fmtid="{D5CDD505-2E9C-101B-9397-08002B2CF9AE}" pid="3" name="TitusGUID">
    <vt:lpwstr>817efa56-bfbf-49a3-9860-ee86a8f6ccfb</vt:lpwstr>
  </property>
  <property fmtid="{D5CDD505-2E9C-101B-9397-08002B2CF9AE}" pid="4" name="CorningConfigurationVersion">
    <vt:lpwstr>3.0.11.5.6.1ENM-4.8Edit</vt:lpwstr>
  </property>
  <property fmtid="{D5CDD505-2E9C-101B-9397-08002B2CF9AE}" pid="5" name="CCTCode">
    <vt:lpwstr>NC</vt:lpwstr>
  </property>
  <property fmtid="{D5CDD505-2E9C-101B-9397-08002B2CF9AE}" pid="6" name="CorningFullClassification">
    <vt:lpwstr>Non-Corning</vt:lpwstr>
  </property>
  <property fmtid="{D5CDD505-2E9C-101B-9397-08002B2CF9AE}" pid="7" name="CRCCode">
    <vt:lpwstr/>
  </property>
  <property fmtid="{D5CDD505-2E9C-101B-9397-08002B2CF9AE}" pid="8" name="CORNINGClassification">
    <vt:lpwstr>Non-Corning</vt:lpwstr>
  </property>
  <property fmtid="{D5CDD505-2E9C-101B-9397-08002B2CF9AE}" pid="9" name="CORNINGLabelExtension">
    <vt:lpwstr>None</vt:lpwstr>
  </property>
  <property fmtid="{D5CDD505-2E9C-101B-9397-08002B2CF9AE}" pid="10" name="CORNINGDisplayOptionalMarkingLanguage">
    <vt:lpwstr>None</vt:lpwstr>
  </property>
  <property fmtid="{D5CDD505-2E9C-101B-9397-08002B2CF9AE}" pid="11" name="CORNINGMarkingOption">
    <vt:lpwstr>Automatic</vt:lpwstr>
  </property>
  <property fmtid="{D5CDD505-2E9C-101B-9397-08002B2CF9AE}" pid="12" name="_AdHocReviewCycleID">
    <vt:i4>-629868136</vt:i4>
  </property>
  <property fmtid="{D5CDD505-2E9C-101B-9397-08002B2CF9AE}" pid="13" name="_NewReviewCycle">
    <vt:lpwstr/>
  </property>
  <property fmtid="{D5CDD505-2E9C-101B-9397-08002B2CF9AE}" pid="14" name="_EmailSubject">
    <vt:lpwstr>ComCom report to Council</vt:lpwstr>
  </property>
  <property fmtid="{D5CDD505-2E9C-101B-9397-08002B2CF9AE}" pid="15" name="_AuthorEmail">
    <vt:lpwstr>FingerEM@Corning.com</vt:lpwstr>
  </property>
  <property fmtid="{D5CDD505-2E9C-101B-9397-08002B2CF9AE}" pid="16" name="_AuthorEmailDisplayName">
    <vt:lpwstr>Finger, Elaina M</vt:lpwstr>
  </property>
</Properties>
</file>