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image5.jpg" ContentType="image/jpeg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9" r:id="rId5"/>
    <p:sldMasterId id="2147483676" r:id="rId6"/>
  </p:sldMasterIdLst>
  <p:notesMasterIdLst>
    <p:notesMasterId r:id="rId17"/>
  </p:notesMasterIdLst>
  <p:sldIdLst>
    <p:sldId id="256" r:id="rId7"/>
    <p:sldId id="407" r:id="rId8"/>
    <p:sldId id="2091" r:id="rId9"/>
    <p:sldId id="563" r:id="rId10"/>
    <p:sldId id="2087" r:id="rId11"/>
    <p:sldId id="2090" r:id="rId12"/>
    <p:sldId id="2089" r:id="rId13"/>
    <p:sldId id="2088" r:id="rId14"/>
    <p:sldId id="2086" r:id="rId15"/>
    <p:sldId id="271" r:id="rId16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F6835F-9AA6-44FA-9430-43F654358430}" v="1" dt="2020-01-09T09:40:27.15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0" autoAdjust="0"/>
    <p:restoredTop sz="68919" autoAdjust="0"/>
  </p:normalViewPr>
  <p:slideViewPr>
    <p:cSldViewPr>
      <p:cViewPr varScale="1">
        <p:scale>
          <a:sx n="48" d="100"/>
          <a:sy n="48" d="100"/>
        </p:scale>
        <p:origin x="1338" y="1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CURTAIN Sean" userId="50dcc66c-24f4-47f1-a2e6-022abdc62a18" providerId="ADAL" clId="{D7F6835F-9AA6-44FA-9430-43F654358430}"/>
    <pc:docChg chg="modSld">
      <pc:chgData name="MACCURTAIN Sean" userId="50dcc66c-24f4-47f1-a2e6-022abdc62a18" providerId="ADAL" clId="{D7F6835F-9AA6-44FA-9430-43F654358430}" dt="2020-01-09T09:41:00.281" v="50" actId="20577"/>
      <pc:docMkLst>
        <pc:docMk/>
      </pc:docMkLst>
      <pc:sldChg chg="modSp">
        <pc:chgData name="MACCURTAIN Sean" userId="50dcc66c-24f4-47f1-a2e6-022abdc62a18" providerId="ADAL" clId="{D7F6835F-9AA6-44FA-9430-43F654358430}" dt="2020-01-09T09:41:00.281" v="50" actId="20577"/>
        <pc:sldMkLst>
          <pc:docMk/>
          <pc:sldMk cId="0" sldId="256"/>
        </pc:sldMkLst>
        <pc:spChg chg="mod">
          <ac:chgData name="MACCURTAIN Sean" userId="50dcc66c-24f4-47f1-a2e6-022abdc62a18" providerId="ADAL" clId="{D7F6835F-9AA6-44FA-9430-43F654358430}" dt="2020-01-09T09:41:00.281" v="50" actId="20577"/>
          <ac:spMkLst>
            <pc:docMk/>
            <pc:sldMk cId="0" sldId="256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39B50-D33E-42B5-8527-1CE7920A6B80}" type="datetimeFigureOut">
              <a:rPr lang="en-US" smtClean="0"/>
              <a:t>5/5/2020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EBDF8D-8B72-47FA-9679-B98DE1E9F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937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BDF8D-8B72-47FA-9679-B98DE1E9FBE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806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BDF8D-8B72-47FA-9679-B98DE1E9FBE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180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A616E6-3282-49AF-B187-AFD5859112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9807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A616E6-3282-49AF-B187-AFD5859112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8647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BDF8D-8B72-47FA-9679-B98DE1E9FBE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44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BDF8D-8B72-47FA-9679-B98DE1E9FBE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689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BDF8D-8B72-47FA-9679-B98DE1E9FBE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420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BDF8D-8B72-47FA-9679-B98DE1E9FBE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502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BDF8D-8B72-47FA-9679-B98DE1E9FBE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506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BDF8D-8B72-47FA-9679-B98DE1E9FBE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67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5/5/2020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983E3D-8CF5-443A-A947-F913EE17176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Placeholder 11"/>
          <p:cNvSpPr>
            <a:spLocks noGrp="1"/>
          </p:cNvSpPr>
          <p:nvPr>
            <p:ph type="title"/>
          </p:nvPr>
        </p:nvSpPr>
        <p:spPr>
          <a:xfrm>
            <a:off x="4622760" y="565265"/>
            <a:ext cx="6877049" cy="923330"/>
          </a:xfrm>
          <a:prstGeom prst="rect">
            <a:avLst/>
          </a:prstGeom>
          <a:noFill/>
        </p:spPr>
        <p:txBody>
          <a:bodyPr vert="horz" lIns="0" tIns="45720" rIns="0" bIns="45720" rtlCol="0" anchor="t" anchorCtr="0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642964" y="1900649"/>
            <a:ext cx="6883399" cy="480131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Click to enter text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924300" cy="686435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1307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3">
          <p15:clr>
            <a:srgbClr val="FBAE40"/>
          </p15:clr>
        </p15:guide>
        <p15:guide id="0" pos="2933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983E3D-8CF5-443A-A947-F913EE17176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2967335"/>
            <a:ext cx="10808071" cy="923330"/>
          </a:xfrm>
          <a:noFill/>
        </p:spPr>
        <p:txBody>
          <a:bodyPr wrap="square" lIns="0" rIns="0">
            <a:spAutoFit/>
          </a:bodyPr>
          <a:lstStyle>
            <a:lvl1pPr>
              <a:defRPr b="0"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5874782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CF6FFF-FD7D-47A2-BF40-72BE5E6400F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638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983E3D-8CF5-443A-A947-F913EE17176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2967335"/>
            <a:ext cx="10808071" cy="923330"/>
          </a:xfrm>
          <a:noFill/>
        </p:spPr>
        <p:txBody>
          <a:bodyPr wrap="square" lIns="0" rIns="0">
            <a:spAutoFit/>
          </a:bodyPr>
          <a:lstStyle>
            <a:lvl1pPr>
              <a:defRPr b="0"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745021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983E3D-8CF5-443A-A947-F913EE17176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2967335"/>
            <a:ext cx="10808071" cy="923330"/>
          </a:xfrm>
          <a:noFill/>
        </p:spPr>
        <p:txBody>
          <a:bodyPr wrap="square" lIns="0" rIns="0">
            <a:spAutoFit/>
          </a:bodyPr>
          <a:lstStyle>
            <a:lvl1pPr>
              <a:defRPr b="0"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33220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ide slides (text without backgrou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983E3D-8CF5-443A-A947-F913EE17176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Placeholder 11"/>
          <p:cNvSpPr>
            <a:spLocks noGrp="1"/>
          </p:cNvSpPr>
          <p:nvPr>
            <p:ph type="title"/>
          </p:nvPr>
        </p:nvSpPr>
        <p:spPr>
          <a:xfrm>
            <a:off x="698460" y="565265"/>
            <a:ext cx="10801350" cy="923330"/>
          </a:xfrm>
          <a:prstGeom prst="rect">
            <a:avLst/>
          </a:prstGeom>
          <a:noFill/>
        </p:spPr>
        <p:txBody>
          <a:bodyPr vert="horz" lIns="0" tIns="45720" rIns="0" bIns="45720" rtlCol="0" anchor="t" anchorCtr="0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719138" y="1910481"/>
            <a:ext cx="10807700" cy="480131"/>
          </a:xfrm>
          <a:prstGeom prst="rect">
            <a:avLst/>
          </a:prstGeom>
          <a:noFill/>
        </p:spPr>
        <p:txBody>
          <a:bodyPr lIns="0" rIns="0">
            <a:sp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Click to enter text</a:t>
            </a:r>
          </a:p>
        </p:txBody>
      </p:sp>
    </p:spTree>
    <p:extLst>
      <p:ext uri="{BB962C8B-B14F-4D97-AF65-F5344CB8AC3E}">
        <p14:creationId xmlns:p14="http://schemas.microsoft.com/office/powerpoint/2010/main" val="18389096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3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 Title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762000" y="2717801"/>
            <a:ext cx="10668000" cy="340836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1pPr>
            <a:lvl2pPr>
              <a:defRPr sz="2200">
                <a:solidFill>
                  <a:srgbClr val="3D3D3F"/>
                </a:solidFill>
                <a:latin typeface="Arial"/>
                <a:ea typeface="Arial"/>
              </a:defRPr>
            </a:lvl2pPr>
            <a:lvl3pPr>
              <a:defRPr sz="2200">
                <a:solidFill>
                  <a:srgbClr val="3D3D3F"/>
                </a:solidFill>
                <a:latin typeface="Arial"/>
                <a:ea typeface="Arial"/>
              </a:defRPr>
            </a:lvl3pPr>
            <a:lvl4pPr>
              <a:defRPr sz="2200">
                <a:solidFill>
                  <a:srgbClr val="3D3D3F"/>
                </a:solidFill>
                <a:latin typeface="Arial"/>
                <a:ea typeface="Arial"/>
              </a:defRPr>
            </a:lvl4pPr>
            <a:lvl5pPr>
              <a:defRPr sz="2200">
                <a:solidFill>
                  <a:srgbClr val="3D3D3F"/>
                </a:solidFill>
                <a:latin typeface="Arial"/>
                <a:ea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4757B-1E1C-4F5F-A559-56373CCB318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D8F7B-E4A7-4C12-8759-CE129B7E86CE}" type="datetime1">
              <a:rPr lang="en-US" smtClean="0"/>
              <a:t>5/5/2020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ciao</a:t>
            </a:r>
          </a:p>
        </p:txBody>
      </p:sp>
    </p:spTree>
    <p:extLst>
      <p:ext uri="{BB962C8B-B14F-4D97-AF65-F5344CB8AC3E}">
        <p14:creationId xmlns:p14="http://schemas.microsoft.com/office/powerpoint/2010/main" val="2724468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54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5/5/2020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5/5/2020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5/5/2020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155191" y="359663"/>
            <a:ext cx="8373130" cy="61734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5/5/2020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983E3D-8CF5-443A-A947-F913EE17176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2967335"/>
            <a:ext cx="10808071" cy="923330"/>
          </a:xfrm>
          <a:noFill/>
        </p:spPr>
        <p:txBody>
          <a:bodyPr wrap="square" lIns="0" rIns="0">
            <a:spAutoFit/>
          </a:bodyPr>
          <a:lstStyle>
            <a:lvl1pPr>
              <a:defRPr b="0"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822732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 Title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762000" y="2717801"/>
            <a:ext cx="10668000" cy="340836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1pPr>
            <a:lvl2pPr>
              <a:defRPr sz="2200">
                <a:solidFill>
                  <a:srgbClr val="3D3D3F"/>
                </a:solidFill>
                <a:latin typeface="Arial"/>
                <a:ea typeface="Arial"/>
              </a:defRPr>
            </a:lvl2pPr>
            <a:lvl3pPr>
              <a:defRPr sz="2200">
                <a:solidFill>
                  <a:srgbClr val="3D3D3F"/>
                </a:solidFill>
                <a:latin typeface="Arial"/>
                <a:ea typeface="Arial"/>
              </a:defRPr>
            </a:lvl3pPr>
            <a:lvl4pPr>
              <a:defRPr sz="2200">
                <a:solidFill>
                  <a:srgbClr val="3D3D3F"/>
                </a:solidFill>
                <a:latin typeface="Arial"/>
                <a:ea typeface="Arial"/>
              </a:defRPr>
            </a:lvl4pPr>
            <a:lvl5pPr>
              <a:defRPr sz="2200">
                <a:solidFill>
                  <a:srgbClr val="3D3D3F"/>
                </a:solidFill>
                <a:latin typeface="Arial"/>
                <a:ea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2731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ide slides (text without backgrou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983E3D-8CF5-443A-A947-F913EE17176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Placeholder 11"/>
          <p:cNvSpPr>
            <a:spLocks noGrp="1"/>
          </p:cNvSpPr>
          <p:nvPr>
            <p:ph type="title"/>
          </p:nvPr>
        </p:nvSpPr>
        <p:spPr>
          <a:xfrm>
            <a:off x="698460" y="565265"/>
            <a:ext cx="10801350" cy="923330"/>
          </a:xfrm>
          <a:prstGeom prst="rect">
            <a:avLst/>
          </a:prstGeom>
          <a:noFill/>
        </p:spPr>
        <p:txBody>
          <a:bodyPr vert="horz" lIns="0" tIns="45720" rIns="0" bIns="45720" rtlCol="0" anchor="t" anchorCtr="0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719138" y="1910481"/>
            <a:ext cx="10807700" cy="480131"/>
          </a:xfrm>
          <a:prstGeom prst="rect">
            <a:avLst/>
          </a:prstGeom>
          <a:noFill/>
        </p:spPr>
        <p:txBody>
          <a:bodyPr lIns="0" rIns="0">
            <a:sp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Click to enter text</a:t>
            </a:r>
          </a:p>
        </p:txBody>
      </p:sp>
    </p:spTree>
    <p:extLst>
      <p:ext uri="{BB962C8B-B14F-4D97-AF65-F5344CB8AC3E}">
        <p14:creationId xmlns:p14="http://schemas.microsoft.com/office/powerpoint/2010/main" val="282828857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3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 Title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762000" y="2717801"/>
            <a:ext cx="10668000" cy="340836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1pPr>
            <a:lvl2pPr>
              <a:defRPr sz="2200">
                <a:solidFill>
                  <a:srgbClr val="3D3D3F"/>
                </a:solidFill>
                <a:latin typeface="Arial"/>
                <a:ea typeface="Arial"/>
              </a:defRPr>
            </a:lvl2pPr>
            <a:lvl3pPr>
              <a:defRPr sz="2200">
                <a:solidFill>
                  <a:srgbClr val="3D3D3F"/>
                </a:solidFill>
                <a:latin typeface="Arial"/>
                <a:ea typeface="Arial"/>
              </a:defRPr>
            </a:lvl3pPr>
            <a:lvl4pPr>
              <a:defRPr sz="2200">
                <a:solidFill>
                  <a:srgbClr val="3D3D3F"/>
                </a:solidFill>
                <a:latin typeface="Arial"/>
                <a:ea typeface="Arial"/>
              </a:defRPr>
            </a:lvl4pPr>
            <a:lvl5pPr>
              <a:defRPr sz="2200">
                <a:solidFill>
                  <a:srgbClr val="3D3D3F"/>
                </a:solidFill>
                <a:latin typeface="Arial"/>
                <a:ea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660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1132819" y="6316979"/>
            <a:ext cx="406907" cy="54101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5091" y="337185"/>
            <a:ext cx="10681817" cy="1183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24508" y="1943480"/>
            <a:ext cx="9942982" cy="16719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5/5/2020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9" r:id="rId6"/>
    <p:sldLayoutId id="2147483680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133109" y="6316676"/>
            <a:ext cx="406800" cy="547200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6" y="6330486"/>
            <a:ext cx="6678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F983E3D-8CF5-443A-A947-F913EE17176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1"/>
          <p:cNvSpPr>
            <a:spLocks noGrp="1"/>
          </p:cNvSpPr>
          <p:nvPr>
            <p:ph type="title"/>
          </p:nvPr>
        </p:nvSpPr>
        <p:spPr>
          <a:xfrm>
            <a:off x="731838" y="565265"/>
            <a:ext cx="10801350" cy="923330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vert="horz" lIns="0" tIns="45720" rIns="0" bIns="45720" rtlCol="0" anchor="t" anchorCtr="0">
            <a:sp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653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b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799">
          <p15:clr>
            <a:srgbClr val="F26B43"/>
          </p15:clr>
        </p15:guide>
        <p15:guide id="2" pos="7265">
          <p15:clr>
            <a:srgbClr val="F26B43"/>
          </p15:clr>
        </p15:guide>
        <p15:guide id="3" pos="461">
          <p15:clr>
            <a:srgbClr val="F26B43"/>
          </p15:clr>
        </p15:guide>
        <p15:guide id="4" orient="horz" pos="3974">
          <p15:clr>
            <a:srgbClr val="F26B43"/>
          </p15:clr>
        </p15:guide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133109" y="6316676"/>
            <a:ext cx="406800" cy="547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6" y="6330486"/>
            <a:ext cx="6678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F983E3D-8CF5-443A-A947-F913EE17176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1"/>
          <p:cNvSpPr>
            <a:spLocks noGrp="1"/>
          </p:cNvSpPr>
          <p:nvPr>
            <p:ph type="title"/>
          </p:nvPr>
        </p:nvSpPr>
        <p:spPr>
          <a:xfrm>
            <a:off x="731838" y="565265"/>
            <a:ext cx="10801350" cy="923330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vert="horz" lIns="0" tIns="45720" rIns="0" bIns="45720" rtlCol="0" anchor="t" anchorCtr="0">
            <a:sp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991624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b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799">
          <p15:clr>
            <a:srgbClr val="F26B43"/>
          </p15:clr>
        </p15:guide>
        <p15:guide id="2" pos="7265">
          <p15:clr>
            <a:srgbClr val="F26B43"/>
          </p15:clr>
        </p15:guide>
        <p15:guide id="3" pos="461">
          <p15:clr>
            <a:srgbClr val="F26B43"/>
          </p15:clr>
        </p15:guide>
        <p15:guide id="4" orient="horz" pos="3974">
          <p15:clr>
            <a:srgbClr val="F26B43"/>
          </p15:clr>
        </p15:guide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so.org/publication/PUB100408.html" TargetMode="External"/><Relationship Id="rId3" Type="http://schemas.openxmlformats.org/officeDocument/2006/relationships/hyperlink" Target="https://www.iso.org/resources-for-conformity-assessment.html" TargetMode="External"/><Relationship Id="rId7" Type="http://schemas.openxmlformats.org/officeDocument/2006/relationships/hyperlink" Target="https://www.iso.org/publication-list.html?t=conformity" TargetMode="External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sotc.iso.org/livelink/livelink?func=ll&amp;objId=20644954&amp;objAction=browse&amp;viewType=1" TargetMode="External"/><Relationship Id="rId11" Type="http://schemas.openxmlformats.org/officeDocument/2006/relationships/hyperlink" Target="https://www.iso.org/publication/PUB100384.html" TargetMode="External"/><Relationship Id="rId5" Type="http://schemas.openxmlformats.org/officeDocument/2006/relationships/hyperlink" Target="https://www.iso.org/publication/PUB100303.html" TargetMode="External"/><Relationship Id="rId10" Type="http://schemas.openxmlformats.org/officeDocument/2006/relationships/image" Target="../media/image5.jpg"/><Relationship Id="rId4" Type="http://schemas.openxmlformats.org/officeDocument/2006/relationships/hyperlink" Target="https://www.iso.org/sites/cascoregulators/index.html" TargetMode="External"/><Relationship Id="rId9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11132819" y="6316979"/>
            <a:ext cx="406907" cy="54101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1124508" y="1943480"/>
            <a:ext cx="9942982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Overview </a:t>
            </a:r>
            <a:r>
              <a:rPr dirty="0"/>
              <a:t>of </a:t>
            </a:r>
            <a:r>
              <a:rPr dirty="0" smtClean="0"/>
              <a:t>CASCO</a:t>
            </a:r>
            <a:r>
              <a:rPr spc="-5" dirty="0" smtClean="0"/>
              <a:t> </a:t>
            </a:r>
            <a:r>
              <a:rPr lang="en-US" spc="-5" dirty="0" smtClean="0"/>
              <a:t>Updates </a:t>
            </a:r>
            <a:endParaRPr spc="-5" dirty="0"/>
          </a:p>
        </p:txBody>
      </p:sp>
      <p:sp>
        <p:nvSpPr>
          <p:cNvPr id="5" name="object 5"/>
          <p:cNvSpPr txBox="1"/>
          <p:nvPr/>
        </p:nvSpPr>
        <p:spPr>
          <a:xfrm>
            <a:off x="1124508" y="5029200"/>
            <a:ext cx="6190692" cy="10098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4000" spc="-5" dirty="0">
                <a:solidFill>
                  <a:srgbClr val="FFFFFF"/>
                </a:solidFill>
                <a:latin typeface="Arial"/>
                <a:cs typeface="Arial"/>
              </a:rPr>
              <a:t>Reinaldo </a:t>
            </a:r>
            <a:r>
              <a:rPr lang="en-US" sz="4000" spc="-5" dirty="0">
                <a:solidFill>
                  <a:srgbClr val="FFFFFF"/>
                </a:solidFill>
                <a:latin typeface="Arial"/>
                <a:cs typeface="Arial"/>
              </a:rPr>
              <a:t>Figueiredo</a:t>
            </a:r>
            <a:endParaRPr sz="4000" spc="-5" dirty="0">
              <a:solidFill>
                <a:srgbClr val="FFFFFF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en-GB" sz="2400" spc="-20" dirty="0">
                <a:solidFill>
                  <a:srgbClr val="FFFFFF"/>
                </a:solidFill>
                <a:latin typeface="Arial"/>
                <a:cs typeface="Arial"/>
              </a:rPr>
              <a:t>CASCO Chair</a:t>
            </a:r>
            <a:r>
              <a:rPr sz="2400" spc="-20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lang="en-GB" sz="24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ISO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11132819" y="6316979"/>
            <a:ext cx="406907" cy="54101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399915" y="2556764"/>
            <a:ext cx="326707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="0" spc="-5" dirty="0">
                <a:solidFill>
                  <a:srgbClr val="FFFFFF"/>
                </a:solidFill>
                <a:latin typeface="Arial"/>
                <a:cs typeface="Arial"/>
              </a:rPr>
              <a:t>Thank</a:t>
            </a:r>
            <a:r>
              <a:rPr sz="5400" b="0" spc="-1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5400" b="0" spc="-170" dirty="0">
                <a:solidFill>
                  <a:srgbClr val="FFFFFF"/>
                </a:solidFill>
                <a:latin typeface="Arial"/>
                <a:cs typeface="Arial"/>
              </a:rPr>
              <a:t>You</a:t>
            </a:r>
            <a:endParaRPr sz="5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0FB9BB2-DE31-4503-B552-3CFD51F2DC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85F709-FA72-40F8-A0EB-129E20CA5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10" y="356544"/>
            <a:ext cx="10801350" cy="923330"/>
          </a:xfrm>
        </p:spPr>
        <p:txBody>
          <a:bodyPr/>
          <a:lstStyle/>
          <a:p>
            <a:r>
              <a:rPr lang="en-GB" dirty="0"/>
              <a:t>On-going Work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F2C4F7-C155-41A0-967D-49D1C0D6DD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9134" y="2209800"/>
            <a:ext cx="10807700" cy="2859244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dirty="0"/>
              <a:t>WG 23: </a:t>
            </a:r>
            <a:r>
              <a:rPr lang="en-US" sz="2400" dirty="0"/>
              <a:t>Revision of PROC 33, CASCO Common Elements (completed – soon to be published – internal CASVO procedure) 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dirty="0" smtClean="0"/>
              <a:t>JWG </a:t>
            </a:r>
            <a:r>
              <a:rPr lang="en-US" sz="2400" b="1" dirty="0"/>
              <a:t>36: </a:t>
            </a:r>
            <a:r>
              <a:rPr lang="en-US" sz="2400" dirty="0"/>
              <a:t>Revision SO/TS 22003:2013, Requirements for bodies providing audit and certification of food safety management system (CD)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400" b="1" dirty="0"/>
              <a:t>W</a:t>
            </a:r>
            <a:r>
              <a:rPr lang="en-US" sz="2400" b="1" dirty="0"/>
              <a:t>G 55 </a:t>
            </a:r>
            <a:r>
              <a:rPr lang="en-US" sz="2400" dirty="0"/>
              <a:t>Revision of ISO/IEC 17030 General requirements for third-party marks of conformity (1</a:t>
            </a:r>
            <a:r>
              <a:rPr lang="en-US" sz="2400" baseline="30000" dirty="0"/>
              <a:t>st</a:t>
            </a:r>
            <a:r>
              <a:rPr lang="en-US" sz="2400" dirty="0"/>
              <a:t> meeting Nov 2019)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680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0FB9BB2-DE31-4503-B552-3CFD51F2DC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85F709-FA72-40F8-A0EB-129E20CA5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10" y="356544"/>
            <a:ext cx="10801350" cy="923330"/>
          </a:xfrm>
        </p:spPr>
        <p:txBody>
          <a:bodyPr/>
          <a:lstStyle/>
          <a:p>
            <a:r>
              <a:rPr lang="en-US" dirty="0" smtClean="0"/>
              <a:t>Ballots 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F2C4F7-C155-41A0-967D-49D1C0D6DD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8992" y="1447800"/>
            <a:ext cx="10807700" cy="5034199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en-US" sz="2400" b="1" dirty="0" smtClean="0"/>
              <a:t>ISO/IEC Guide 60 : 2004 – </a:t>
            </a:r>
            <a:r>
              <a:rPr lang="en-US" sz="2400" dirty="0" smtClean="0"/>
              <a:t>Code of Good Practice -</a:t>
            </a:r>
            <a:r>
              <a:rPr lang="en-US" sz="2400" b="1" dirty="0" smtClean="0"/>
              <a:t> </a:t>
            </a:r>
            <a:r>
              <a:rPr lang="en-US" sz="2400" dirty="0" smtClean="0"/>
              <a:t>NWIP for revision of Guide – Ballot Closing on May 14 </a:t>
            </a:r>
          </a:p>
          <a:p>
            <a:endParaRPr lang="en-US" sz="2400" dirty="0" smtClean="0"/>
          </a:p>
          <a:p>
            <a:pPr marL="342900" indent="-342900">
              <a:buFontTx/>
              <a:buChar char="-"/>
            </a:pPr>
            <a:r>
              <a:rPr lang="en-US" sz="2400" b="1" dirty="0" smtClean="0"/>
              <a:t>ISO/IEC 17021 – 1 : 2015 – </a:t>
            </a:r>
            <a:r>
              <a:rPr lang="en-US" sz="2400" dirty="0" smtClean="0"/>
              <a:t>Requirements for Bodies of Management Systems Part 1: Requirements – SR ballot opens 2020-04-15</a:t>
            </a:r>
          </a:p>
          <a:p>
            <a:endParaRPr lang="en-US" sz="2400" dirty="0" smtClean="0"/>
          </a:p>
          <a:p>
            <a:pPr marL="342900" indent="-342900">
              <a:buFontTx/>
              <a:buChar char="-"/>
            </a:pPr>
            <a:r>
              <a:rPr lang="en-US" sz="2400" b="1" dirty="0" smtClean="0"/>
              <a:t>ISO/IEC TS 17023: 2013 – </a:t>
            </a:r>
            <a:r>
              <a:rPr lang="en-US" sz="2400" dirty="0" smtClean="0"/>
              <a:t>Guidelines for determining duration of management system certification audits  - SR ballot Opens 2020- 04-15</a:t>
            </a:r>
          </a:p>
          <a:p>
            <a:endParaRPr lang="en-US" sz="2400" dirty="0" smtClean="0"/>
          </a:p>
          <a:p>
            <a:r>
              <a:rPr lang="en-US" sz="2400" b="1" dirty="0" smtClean="0"/>
              <a:t>-  ISO/IEC 17043: 2010 – </a:t>
            </a:r>
            <a:r>
              <a:rPr lang="en-US" sz="2400" dirty="0" smtClean="0"/>
              <a:t>General requirements for Proficiency Testing – NWIP for revision of this standard initiated by ANSI </a:t>
            </a:r>
            <a:r>
              <a:rPr lang="en-US" sz="2400" dirty="0" smtClean="0"/>
              <a:t>– SR ballot close 2020- 06 - 05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556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48DA5C1-9FE8-40D9-AA58-6BF1F7D09B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FCBFCC-E444-47AC-BB60-798E3F0EC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460" y="565265"/>
            <a:ext cx="10801350" cy="1754326"/>
          </a:xfrm>
        </p:spPr>
        <p:txBody>
          <a:bodyPr/>
          <a:lstStyle/>
          <a:p>
            <a:pPr algn="ctr"/>
            <a:r>
              <a:rPr lang="en-GB" dirty="0" smtClean="0"/>
              <a:t>Standards to be Published </a:t>
            </a:r>
            <a:r>
              <a:rPr lang="en-GB" dirty="0"/>
              <a:t>Standards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325F3B-9266-4824-8275-640E1257EF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32209" y="2608994"/>
            <a:ext cx="10807700" cy="3448123"/>
          </a:xfrm>
        </p:spPr>
        <p:txBody>
          <a:bodyPr/>
          <a:lstStyle/>
          <a:p>
            <a:pPr defTabSz="354013"/>
            <a:r>
              <a:rPr lang="en-US" dirty="0" smtClean="0"/>
              <a:t> WG – 49 – Terms and definitions relating to conformity assessment</a:t>
            </a:r>
          </a:p>
          <a:p>
            <a:pPr defTabSz="354013"/>
            <a:endParaRPr lang="en-US" dirty="0"/>
          </a:p>
          <a:p>
            <a:r>
              <a:rPr lang="en-US" dirty="0" smtClean="0"/>
              <a:t>ISO/IEC 17000 - </a:t>
            </a:r>
            <a:r>
              <a:rPr lang="en-US" b="1" dirty="0" smtClean="0"/>
              <a:t>Conformity </a:t>
            </a:r>
            <a:r>
              <a:rPr lang="en-US" b="1" dirty="0"/>
              <a:t>assessment — Vocabulary and general </a:t>
            </a:r>
            <a:r>
              <a:rPr lang="en-US" b="1" dirty="0" smtClean="0"/>
              <a:t>principles</a:t>
            </a:r>
          </a:p>
          <a:p>
            <a:pPr algn="ctr"/>
            <a:r>
              <a:rPr lang="en-US" b="1" dirty="0" smtClean="0"/>
              <a:t>End of May</a:t>
            </a:r>
            <a:endParaRPr lang="en-US" dirty="0"/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175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4AFA86E-F374-4136-A05F-D98AE62B23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4CBC27-5936-41FF-A216-864DC2ABA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0515600" cy="7294305"/>
          </a:xfrm>
        </p:spPr>
        <p:txBody>
          <a:bodyPr/>
          <a:lstStyle/>
          <a:p>
            <a:r>
              <a:rPr lang="en-US" dirty="0"/>
              <a:t>CASCO 2020 </a:t>
            </a:r>
            <a:r>
              <a:rPr lang="en-US" dirty="0" smtClean="0"/>
              <a:t>Calendar</a:t>
            </a:r>
            <a:br>
              <a:rPr lang="en-US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1800" dirty="0" smtClean="0"/>
              <a:t>- </a:t>
            </a:r>
            <a:r>
              <a:rPr lang="en-US" sz="1800" b="1" dirty="0" smtClean="0"/>
              <a:t>JWG36 </a:t>
            </a:r>
            <a:r>
              <a:rPr lang="en-US" sz="1800" b="1" dirty="0"/>
              <a:t>6th meeting</a:t>
            </a:r>
            <a:r>
              <a:rPr lang="en-US" sz="1800" dirty="0"/>
              <a:t>: 4 - 6 February 2020, Geneva, Switzerland</a:t>
            </a:r>
            <a:br>
              <a:rPr lang="en-US" sz="1800" dirty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>- </a:t>
            </a:r>
            <a:r>
              <a:rPr lang="en-US" sz="1800" b="1" dirty="0" smtClean="0"/>
              <a:t>TIG </a:t>
            </a:r>
            <a:r>
              <a:rPr lang="en-US" sz="1800" b="1" dirty="0"/>
              <a:t>25th meeting</a:t>
            </a:r>
            <a:r>
              <a:rPr lang="en-US" sz="1800" dirty="0"/>
              <a:t>: </a:t>
            </a:r>
            <a:r>
              <a:rPr lang="en-US" sz="1800" dirty="0" smtClean="0"/>
              <a:t>Postponed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>
                <a:solidFill>
                  <a:srgbClr val="FF0000"/>
                </a:solidFill>
              </a:rPr>
              <a:t/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rgbClr val="FF0000"/>
                </a:solidFill>
              </a:rPr>
              <a:t>- </a:t>
            </a:r>
            <a:r>
              <a:rPr lang="en-US" sz="1800" b="1" dirty="0" smtClean="0">
                <a:solidFill>
                  <a:srgbClr val="FF0000"/>
                </a:solidFill>
              </a:rPr>
              <a:t>STAR </a:t>
            </a:r>
            <a:r>
              <a:rPr lang="en-US" sz="1800" b="1" dirty="0">
                <a:solidFill>
                  <a:srgbClr val="FF0000"/>
                </a:solidFill>
              </a:rPr>
              <a:t>25th meeting</a:t>
            </a:r>
            <a:r>
              <a:rPr lang="en-US" sz="1800" dirty="0">
                <a:solidFill>
                  <a:srgbClr val="FF0000"/>
                </a:solidFill>
              </a:rPr>
              <a:t>: </a:t>
            </a:r>
            <a:r>
              <a:rPr lang="en-US" sz="1800" dirty="0" smtClean="0">
                <a:solidFill>
                  <a:srgbClr val="FF0000"/>
                </a:solidFill>
              </a:rPr>
              <a:t>5  </a:t>
            </a:r>
            <a:r>
              <a:rPr lang="en-US" sz="1800" dirty="0">
                <a:solidFill>
                  <a:srgbClr val="FF0000"/>
                </a:solidFill>
              </a:rPr>
              <a:t>May 2020 (half day), </a:t>
            </a:r>
            <a:r>
              <a:rPr lang="en-US" sz="1800" dirty="0" smtClean="0">
                <a:solidFill>
                  <a:srgbClr val="FF0000"/>
                </a:solidFill>
              </a:rPr>
              <a:t>Remote</a:t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>
                <a:solidFill>
                  <a:srgbClr val="FF0000"/>
                </a:solidFill>
              </a:rPr>
              <a:t>- </a:t>
            </a:r>
            <a:r>
              <a:rPr lang="en-US" sz="1800" b="1" dirty="0" smtClean="0">
                <a:solidFill>
                  <a:srgbClr val="FF0000"/>
                </a:solidFill>
              </a:rPr>
              <a:t>CPC </a:t>
            </a:r>
            <a:r>
              <a:rPr lang="en-US" sz="1800" b="1" dirty="0">
                <a:solidFill>
                  <a:srgbClr val="FF0000"/>
                </a:solidFill>
              </a:rPr>
              <a:t>33rd meeting</a:t>
            </a:r>
            <a:r>
              <a:rPr lang="en-US" sz="1800" dirty="0">
                <a:solidFill>
                  <a:srgbClr val="FF0000"/>
                </a:solidFill>
              </a:rPr>
              <a:t>: </a:t>
            </a:r>
            <a:r>
              <a:rPr lang="en-US" sz="1800" dirty="0" smtClean="0">
                <a:solidFill>
                  <a:srgbClr val="FF0000"/>
                </a:solidFill>
              </a:rPr>
              <a:t>6ht and 7</a:t>
            </a:r>
            <a:r>
              <a:rPr lang="en-US" sz="1800" baseline="30000" dirty="0" smtClean="0">
                <a:solidFill>
                  <a:srgbClr val="FF0000"/>
                </a:solidFill>
              </a:rPr>
              <a:t>th</a:t>
            </a:r>
            <a:r>
              <a:rPr lang="en-US" sz="1800" dirty="0" smtClean="0">
                <a:solidFill>
                  <a:srgbClr val="FF0000"/>
                </a:solidFill>
              </a:rPr>
              <a:t> May </a:t>
            </a:r>
            <a:r>
              <a:rPr lang="en-US" sz="1800" dirty="0">
                <a:solidFill>
                  <a:srgbClr val="FF0000"/>
                </a:solidFill>
              </a:rPr>
              <a:t>2020, </a:t>
            </a:r>
            <a:r>
              <a:rPr lang="en-US" sz="1800" dirty="0" smtClean="0">
                <a:solidFill>
                  <a:srgbClr val="FF0000"/>
                </a:solidFill>
              </a:rPr>
              <a:t>Remote</a:t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>- </a:t>
            </a:r>
            <a:r>
              <a:rPr lang="en-US" sz="1800" b="1" dirty="0"/>
              <a:t>WG55 2nd meeting:</a:t>
            </a:r>
            <a:r>
              <a:rPr lang="en-US" sz="1800" dirty="0"/>
              <a:t> 2-4 June 2019, (Remote)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>- </a:t>
            </a:r>
            <a:r>
              <a:rPr lang="en-US" sz="1800" b="1" dirty="0"/>
              <a:t>JWG36 7th meeting: </a:t>
            </a:r>
            <a:r>
              <a:rPr lang="en-US" sz="1800" dirty="0"/>
              <a:t>18-20 May 2020, (Remote) </a:t>
            </a:r>
            <a:br>
              <a:rPr lang="en-US" sz="1800" dirty="0"/>
            </a:br>
            <a:r>
              <a:rPr lang="en-US" sz="1800" dirty="0">
                <a:solidFill>
                  <a:srgbClr val="FF0000"/>
                </a:solidFill>
              </a:rPr>
              <a:t/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>- </a:t>
            </a:r>
            <a:r>
              <a:rPr lang="en-US" sz="1800" b="1" u="sng" dirty="0" smtClean="0"/>
              <a:t>CASCO 35th Plenary meetings (including workshop):  27</a:t>
            </a:r>
            <a:r>
              <a:rPr lang="en-US" sz="1800" b="1" u="sng" baseline="30000" dirty="0" smtClean="0"/>
              <a:t>th</a:t>
            </a:r>
            <a:r>
              <a:rPr lang="en-US" sz="1800" b="1" u="sng" dirty="0" smtClean="0"/>
              <a:t>  and 28</a:t>
            </a:r>
            <a:r>
              <a:rPr lang="en-US" sz="1800" b="1" u="sng" baseline="30000" dirty="0" smtClean="0"/>
              <a:t>th</a:t>
            </a:r>
            <a:r>
              <a:rPr lang="en-US" sz="1800" b="1" u="sng" dirty="0" smtClean="0"/>
              <a:t> January 2021 Berlin, Germany</a:t>
            </a:r>
            <a:br>
              <a:rPr lang="en-US" sz="1800" b="1" u="sng" dirty="0" smtClean="0"/>
            </a:br>
            <a:r>
              <a:rPr lang="en-US" sz="1800" b="1" u="sng" dirty="0" smtClean="0"/>
              <a:t/>
            </a:r>
            <a:br>
              <a:rPr lang="en-US" sz="1800" b="1" u="sng" dirty="0" smtClean="0"/>
            </a:br>
            <a:r>
              <a:rPr lang="en-US" sz="1800" b="1" u="sng" dirty="0" smtClean="0"/>
              <a:t>- Workshop on Conformity assessment – January 29</a:t>
            </a:r>
            <a:r>
              <a:rPr lang="en-US" sz="1800" b="1" u="sng" baseline="30000" dirty="0" smtClean="0"/>
              <a:t>th</a:t>
            </a:r>
            <a:r>
              <a:rPr lang="en-US" sz="1800" b="1" u="sng" dirty="0" smtClean="0"/>
              <a:t>, Berlin, Germany</a:t>
            </a:r>
            <a:r>
              <a:rPr lang="en-US" sz="1800" b="1" u="sng" dirty="0"/>
              <a:t/>
            </a:r>
            <a:br>
              <a:rPr lang="en-US" sz="1800" b="1" u="sng" dirty="0"/>
            </a:br>
            <a:r>
              <a:rPr lang="en-US" sz="1800" b="1" u="sng" dirty="0"/>
              <a:t/>
            </a:r>
            <a:br>
              <a:rPr lang="en-US" sz="1800" b="1" u="sng" dirty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600" b="1" dirty="0"/>
              <a:t/>
            </a:r>
            <a:br>
              <a:rPr lang="en-US" sz="1600" b="1" dirty="0"/>
            </a:br>
            <a:r>
              <a:rPr lang="en-US" sz="2000" dirty="0"/>
              <a:t/>
            </a:r>
            <a:br>
              <a:rPr lang="en-US" sz="2000" dirty="0"/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47062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4AFA86E-F374-4136-A05F-D98AE62B23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4CBC27-5936-41FF-A216-864DC2ABA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762000"/>
            <a:ext cx="10591800" cy="5539978"/>
          </a:xfrm>
        </p:spPr>
        <p:txBody>
          <a:bodyPr/>
          <a:lstStyle/>
          <a:p>
            <a:pPr algn="ctr"/>
            <a:r>
              <a:rPr lang="pt-BR" sz="3600" b="1" dirty="0" smtClean="0"/>
              <a:t>Report on the Task Group on Future of CASCO Toolbox – (Created during the 30th CPC meeting on December 2018)</a:t>
            </a:r>
            <a:br>
              <a:rPr lang="pt-BR" sz="3600" b="1" dirty="0" smtClean="0"/>
            </a:br>
            <a:r>
              <a:rPr lang="pt-BR" sz="3600" dirty="0"/>
              <a:t> </a:t>
            </a:r>
            <a:r>
              <a:rPr lang="pt-BR" sz="3600" dirty="0" smtClean="0"/>
              <a:t>- First meeting on February 26 and 27, 2020</a:t>
            </a:r>
            <a:br>
              <a:rPr lang="pt-BR" sz="3600" dirty="0" smtClean="0"/>
            </a:br>
            <a:r>
              <a:rPr lang="pt-BR" sz="3600" dirty="0" smtClean="0"/>
              <a:t>Recommendation </a:t>
            </a:r>
            <a:br>
              <a:rPr lang="pt-BR" sz="3600" dirty="0" smtClean="0"/>
            </a:br>
            <a:r>
              <a:rPr lang="pt-BR" sz="3600" dirty="0" smtClean="0"/>
              <a:t>i) Develop a deliverable on how to establish, operate and maintain a scheme</a:t>
            </a:r>
            <a:br>
              <a:rPr lang="pt-BR" sz="3600" dirty="0" smtClean="0"/>
            </a:br>
            <a:r>
              <a:rPr lang="pt-BR" sz="3600" dirty="0" smtClean="0"/>
              <a:t>ii) Continuation of the TF on the structure of the CASCO Toolbox (More participants) </a:t>
            </a:r>
            <a:br>
              <a:rPr lang="pt-BR" sz="3600" dirty="0" smtClean="0"/>
            </a:br>
            <a:r>
              <a:rPr lang="pt-BR" sz="3600" dirty="0" smtClean="0"/>
              <a:t>iii) Develop a Brochure 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9157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4AFA86E-F374-4136-A05F-D98AE62B23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4CBC27-5936-41FF-A216-864DC2ABA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838200"/>
            <a:ext cx="10515600" cy="5078313"/>
          </a:xfrm>
        </p:spPr>
        <p:txBody>
          <a:bodyPr/>
          <a:lstStyle/>
          <a:p>
            <a:r>
              <a:rPr lang="en-US" dirty="0" smtClean="0"/>
              <a:t>Meeting – 2020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- Meeting with National Mirror Committees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i) South America (4)</a:t>
            </a:r>
            <a:br>
              <a:rPr lang="en-US" dirty="0" smtClean="0"/>
            </a:br>
            <a:r>
              <a:rPr lang="en-US" dirty="0" smtClean="0"/>
              <a:t>ii) North America (3)</a:t>
            </a:r>
            <a:br>
              <a:rPr lang="en-US" dirty="0" smtClean="0"/>
            </a:br>
            <a:r>
              <a:rPr lang="en-US" dirty="0" smtClean="0"/>
              <a:t>iii) Africa (12 countries) </a:t>
            </a:r>
            <a:br>
              <a:rPr lang="en-US" dirty="0" smtClean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600" b="1" dirty="0"/>
              <a:t/>
            </a:r>
            <a:br>
              <a:rPr lang="en-US" sz="1600" b="1" dirty="0"/>
            </a:br>
            <a:r>
              <a:rPr lang="en-US" sz="2000" dirty="0"/>
              <a:t/>
            </a:r>
            <a:br>
              <a:rPr lang="en-US" sz="2000" dirty="0"/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898992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ADEC4-A944-48B7-90DF-084BF751F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2E827-0E10-4AD9-AED4-3A1C9DCD7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152" y="1219200"/>
            <a:ext cx="10668000" cy="46482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CASCO </a:t>
            </a:r>
            <a:r>
              <a:rPr lang="en-US" sz="2800" dirty="0">
                <a:hlinkClick r:id="rId3"/>
              </a:rPr>
              <a:t>resources page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Conformity Assessment and </a:t>
            </a:r>
            <a:r>
              <a:rPr lang="en-US" sz="2800" b="1" dirty="0"/>
              <a:t>regulators</a:t>
            </a:r>
            <a:r>
              <a:rPr lang="en-US" sz="2800" dirty="0"/>
              <a:t> – </a:t>
            </a:r>
            <a:r>
              <a:rPr lang="en-US" sz="2800" dirty="0">
                <a:hlinkClick r:id="rId4"/>
              </a:rPr>
              <a:t>online resource </a:t>
            </a:r>
            <a:r>
              <a:rPr lang="en-US" sz="2800" dirty="0"/>
              <a:t>provides tools to support public policy with examples</a:t>
            </a:r>
          </a:p>
          <a:p>
            <a:endParaRPr lang="en-US" sz="2800" dirty="0"/>
          </a:p>
          <a:p>
            <a:r>
              <a:rPr lang="en-US" sz="2800" spc="-5" dirty="0"/>
              <a:t>Conformity assessment for standards writers – </a:t>
            </a:r>
            <a:r>
              <a:rPr lang="en-US" sz="2800" spc="-20" dirty="0"/>
              <a:t>Do’s </a:t>
            </a:r>
            <a:r>
              <a:rPr lang="en-US" sz="2800" spc="-5" dirty="0"/>
              <a:t>and Don’ts </a:t>
            </a:r>
            <a:r>
              <a:rPr lang="en-US" sz="2800" u="heavy" spc="-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</a:rPr>
              <a:t> </a:t>
            </a:r>
            <a:r>
              <a:rPr lang="en-US" sz="2800" u="heavy" spc="-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hlinkClick r:id="rId5"/>
              </a:rPr>
              <a:t>https://www.iso.org/publication/PUB100303.html</a:t>
            </a:r>
            <a:endParaRPr lang="en-US" sz="2800" u="heavy" spc="-5" dirty="0">
              <a:solidFill>
                <a:srgbClr val="0462C1"/>
              </a:solidFill>
              <a:uFill>
                <a:solidFill>
                  <a:srgbClr val="0462C1"/>
                </a:solidFill>
              </a:uFill>
            </a:endParaRPr>
          </a:p>
          <a:p>
            <a:endParaRPr lang="en-US" sz="2800" u="heavy" spc="-5" dirty="0">
              <a:solidFill>
                <a:srgbClr val="0462C1"/>
              </a:solidFill>
              <a:uFill>
                <a:solidFill>
                  <a:srgbClr val="0462C1"/>
                </a:solidFill>
              </a:uFill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469265" algn="l"/>
                <a:tab pos="469900" algn="l"/>
              </a:tabLst>
            </a:pPr>
            <a:r>
              <a:rPr lang="en-US" sz="2800" dirty="0">
                <a:hlinkClick r:id="rId6"/>
              </a:rPr>
              <a:t>Educational Toolbox</a:t>
            </a:r>
            <a:r>
              <a:rPr lang="en-US" sz="2800" dirty="0"/>
              <a:t> explaining some basic conformity assessment Concepts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Published </a:t>
            </a:r>
            <a:r>
              <a:rPr lang="en-US" sz="2800" b="1" dirty="0">
                <a:hlinkClick r:id="rId7"/>
              </a:rPr>
              <a:t>brochures</a:t>
            </a:r>
            <a:endParaRPr lang="en-US" sz="2800" b="1" dirty="0"/>
          </a:p>
          <a:p>
            <a:endParaRPr lang="en-US" sz="2800" dirty="0"/>
          </a:p>
          <a:p>
            <a:endParaRPr lang="en-US" sz="2800" dirty="0"/>
          </a:p>
        </p:txBody>
      </p:sp>
      <p:pic>
        <p:nvPicPr>
          <p:cNvPr id="4" name="Picture 2" descr="Competency or management system based standards ? Frequently Asked Questions">
            <a:hlinkClick r:id="rId8"/>
            <a:extLst>
              <a:ext uri="{FF2B5EF4-FFF2-40B4-BE49-F238E27FC236}">
                <a16:creationId xmlns:a16="http://schemas.microsoft.com/office/drawing/2014/main" id="{0EA8E494-1542-4465-A3BF-4AE1DB146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320165"/>
            <a:ext cx="1644570" cy="233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hlinkClick r:id="rId5"/>
            <a:extLst>
              <a:ext uri="{FF2B5EF4-FFF2-40B4-BE49-F238E27FC236}">
                <a16:creationId xmlns:a16="http://schemas.microsoft.com/office/drawing/2014/main" id="{72A16DD2-09D6-4812-942C-24E78C4B813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4359505"/>
            <a:ext cx="1620670" cy="2295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bliqueTopLeft"/>
            <a:lightRig rig="threePt" dir="t"/>
          </a:scene3d>
        </p:spPr>
      </p:pic>
      <p:pic>
        <p:nvPicPr>
          <p:cNvPr id="6" name="Picture 4" descr="How to develop schemes for the certification of persons- Guidance of ISO/IEC 17024">
            <a:hlinkClick r:id="rId11"/>
            <a:extLst>
              <a:ext uri="{FF2B5EF4-FFF2-40B4-BE49-F238E27FC236}">
                <a16:creationId xmlns:a16="http://schemas.microsoft.com/office/drawing/2014/main" id="{20821CE9-4679-4337-8AED-A9EDFF1675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2500" y="4359505"/>
            <a:ext cx="1649639" cy="234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259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4AFA86E-F374-4136-A05F-D98AE62B23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4CBC27-5936-41FF-A216-864DC2ABA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0" y="2731127"/>
            <a:ext cx="6781800" cy="1588127"/>
          </a:xfrm>
        </p:spPr>
        <p:txBody>
          <a:bodyPr/>
          <a:lstStyle/>
          <a:p>
            <a:r>
              <a:rPr lang="pt-BR" sz="3600" spc="-5" dirty="0" smtClean="0">
                <a:latin typeface="Arial"/>
                <a:cs typeface="Arial"/>
              </a:rPr>
              <a:t>CASCO Vice Chair </a:t>
            </a:r>
            <a:r>
              <a:rPr lang="pt-BR" sz="3600" spc="-5" dirty="0">
                <a:latin typeface="Arial"/>
                <a:cs typeface="Arial"/>
              </a:rPr>
              <a:t>2020 to 2021 </a:t>
            </a:r>
            <a:r>
              <a:rPr lang="pt-BR" sz="3600" spc="-5" dirty="0" smtClean="0">
                <a:latin typeface="Arial"/>
                <a:cs typeface="Arial"/>
              </a:rPr>
              <a:t>–</a:t>
            </a:r>
            <a:r>
              <a:rPr lang="en-US" sz="3600" dirty="0" smtClean="0"/>
              <a:t>Caroline </a:t>
            </a:r>
            <a:r>
              <a:rPr lang="en-US" sz="3600" dirty="0"/>
              <a:t>Outa, KEBS, Kenya </a:t>
            </a:r>
            <a:r>
              <a:rPr lang="pt-BR" sz="3600" dirty="0">
                <a:latin typeface="Arial"/>
                <a:cs typeface="Arial"/>
              </a:rPr>
              <a:t/>
            </a:r>
            <a:br>
              <a:rPr lang="pt-BR" sz="3600" dirty="0">
                <a:latin typeface="Arial"/>
                <a:cs typeface="Arial"/>
              </a:rPr>
            </a:br>
            <a:endParaRPr lang="en-US" sz="3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D14CBC27-5936-41FF-A216-864DC2ABA93D}"/>
              </a:ext>
            </a:extLst>
          </p:cNvPr>
          <p:cNvSpPr txBox="1">
            <a:spLocks/>
          </p:cNvSpPr>
          <p:nvPr/>
        </p:nvSpPr>
        <p:spPr>
          <a:xfrm>
            <a:off x="2667000" y="838200"/>
            <a:ext cx="7162800" cy="1588127"/>
          </a:xfrm>
          <a:prstGeom prst="rect">
            <a:avLst/>
          </a:prstGeom>
          <a:noFill/>
        </p:spPr>
        <p:txBody>
          <a:bodyPr vert="horz" wrap="square" lIns="0" tIns="45720" rIns="0" bIns="4572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pt-BR" sz="3600" spc="-5" dirty="0" smtClean="0">
                <a:latin typeface="Arial"/>
                <a:cs typeface="Arial"/>
              </a:rPr>
              <a:t>CASCO Chair 2020 to 2021 – Reinaldo Figueiredo (ANSI)</a:t>
            </a:r>
            <a:r>
              <a:rPr lang="pt-BR" sz="3600" dirty="0" smtClean="0">
                <a:latin typeface="Arial"/>
                <a:cs typeface="Arial"/>
              </a:rPr>
              <a:t/>
            </a:r>
            <a:br>
              <a:rPr lang="pt-BR" sz="3600" dirty="0" smtClean="0">
                <a:latin typeface="Arial"/>
                <a:cs typeface="Arial"/>
              </a:rPr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1342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side slides (text without background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template with example slides - (v0.5).potx" id="{1173D4EE-0449-4FCE-B9FE-76D0BF187109}" vid="{4A26EDBA-BCB3-4ECF-923D-1EE1582A3817}"/>
    </a:ext>
  </a:extLst>
</a:theme>
</file>

<file path=ppt/theme/theme3.xml><?xml version="1.0" encoding="utf-8"?>
<a:theme xmlns:a="http://schemas.openxmlformats.org/drawingml/2006/main" name="1_Inside slides (text without background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SO Template.potx" id="{683F6157-9453-4546-A2EF-3D1C5D969320}" vid="{B8A96A12-B47E-40DF-BAC8-F5B588EDA5F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038DEB35EE2642A01B72A32577AA4A" ma:contentTypeVersion="11" ma:contentTypeDescription="Create a new document." ma:contentTypeScope="" ma:versionID="1cd6de84a9260c2a3b8e1182d4e6b587">
  <xsd:schema xmlns:xsd="http://www.w3.org/2001/XMLSchema" xmlns:xs="http://www.w3.org/2001/XMLSchema" xmlns:p="http://schemas.microsoft.com/office/2006/metadata/properties" xmlns:ns3="7c5778e3-6ab5-4690-bd3e-2269f06e138d" xmlns:ns4="57133b12-9fb6-4f82-ab30-d7f33cc59ca0" targetNamespace="http://schemas.microsoft.com/office/2006/metadata/properties" ma:root="true" ma:fieldsID="04b6ab4af8ea577761ede3d4c95a5501" ns3:_="" ns4:_="">
    <xsd:import namespace="7c5778e3-6ab5-4690-bd3e-2269f06e138d"/>
    <xsd:import namespace="57133b12-9fb6-4f82-ab30-d7f33cc59ca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5778e3-6ab5-4690-bd3e-2269f06e13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133b12-9fb6-4f82-ab30-d7f33cc59ca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3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003B49-F22E-4C47-A2EB-692333D7181E}">
  <ds:schemaRefs>
    <ds:schemaRef ds:uri="http://purl.org/dc/terms/"/>
    <ds:schemaRef ds:uri="http://schemas.microsoft.com/office/2006/documentManagement/types"/>
    <ds:schemaRef ds:uri="57133b12-9fb6-4f82-ab30-d7f33cc59ca0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infopath/2007/PartnerControls"/>
    <ds:schemaRef ds:uri="7c5778e3-6ab5-4690-bd3e-2269f06e138d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E229826-C87D-4E4B-B0B0-9FC4145535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5778e3-6ab5-4690-bd3e-2269f06e138d"/>
    <ds:schemaRef ds:uri="57133b12-9fb6-4f82-ab30-d7f33cc59c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93C7EB3-5BC3-4800-B4F9-446DE7FBCE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523</Words>
  <Application>Microsoft Office PowerPoint</Application>
  <PresentationFormat>Widescreen</PresentationFormat>
  <Paragraphs>48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Inside slides (text without background)</vt:lpstr>
      <vt:lpstr>1_Inside slides (text without background)</vt:lpstr>
      <vt:lpstr>PowerPoint Presentation</vt:lpstr>
      <vt:lpstr>On-going Work</vt:lpstr>
      <vt:lpstr>Ballots </vt:lpstr>
      <vt:lpstr>Standards to be Published Standards</vt:lpstr>
      <vt:lpstr>CASCO 2020 Calendar  - JWG36 6th meeting: 4 - 6 February 2020, Geneva, Switzerland  - TIG 25th meeting: Postponed  - STAR 25th meeting: 5  May 2020 (half day), Remote  - CPC 33rd meeting: 6ht and 7th May 2020, Remote  - WG55 2nd meeting: 2-4 June 2019, (Remote)   - JWG36 7th meeting: 18-20 May 2020, (Remote)    - CASCO 35th Plenary meetings (including workshop):  27th  and 28th January 2021 Berlin, Germany  - Workshop on Conformity assessment – January 29th, Berlin, Germany     </vt:lpstr>
      <vt:lpstr>Report on the Task Group on Future of CASCO Toolbox – (Created during the 30th CPC meeting on December 2018)  - First meeting on February 26 and 27, 2020 Recommendation  i) Develop a deliverable on how to establish, operate and maintain a scheme ii) Continuation of the TF on the structure of the CASCO Toolbox (More participants)  iii) Develop a Brochure  </vt:lpstr>
      <vt:lpstr>Meeting – 2020   - Meeting with National Mirror Committees  i) South America (4) ii) North America (3) iii) Africa (12 countries)     </vt:lpstr>
      <vt:lpstr>Resources</vt:lpstr>
      <vt:lpstr>CASCO Vice Chair 2020 to 2021 –Caroline Outa, KEBS, Kenya 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 Subtitle Place and date</dc:title>
  <dc:creator>GOH Adrian</dc:creator>
  <cp:lastModifiedBy>Reinaldo Figueiredo</cp:lastModifiedBy>
  <cp:revision>24</cp:revision>
  <cp:lastPrinted>2020-01-14T13:42:14Z</cp:lastPrinted>
  <dcterms:created xsi:type="dcterms:W3CDTF">2019-09-06T11:36:30Z</dcterms:created>
  <dcterms:modified xsi:type="dcterms:W3CDTF">2020-05-05T12:32:12Z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2019-08-21T00:00:00Z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2019-09-06T00:00:00Z</vt:filetime>
  </property>
  <property fmtid="{D5CDD505-2E9C-101B-9397-08002B2CF9AE}" pid="5" name="ContentTypeId">
    <vt:lpwstr>0x010100CB038DEB35EE2642A01B72A32577AA4A</vt:lpwstr>
  </property>
</Properties>
</file>