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7" r:id="rId6"/>
    <p:sldId id="260" r:id="rId7"/>
    <p:sldId id="261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>
        <p:scale>
          <a:sx n="54" d="100"/>
          <a:sy n="54" d="100"/>
        </p:scale>
        <p:origin x="-1498" y="-11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oleObject" Target="file:///C:\Users\Jonathan%20Colby\Desktop\Verdant\Standards\USNC\C&amp;CEC\Action%20-%20YP%20Applicants%20-%20Message%20to%20USNC\US%20YP%20Application%20Statistics%20-%202015%20v2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oleObject" Target="file:///C:\Users\Jonathan%20Colby\Desktop\Verdant\Standards\USNC\C&amp;CEC\Action%20-%20YP%20Applicants%20-%20Message%20to%20USNC\US%20YP%20Application%20Statistics%20-%202015%20v2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oleObject" Target="file:///C:\Users\Jonathan%20Colby\Desktop\Verdant\Standards\USNC\C&amp;CEC\Action%20-%20YP%20Applicants%20-%20Message%20to%20USNC\US%20YP%20Application%20Statistics%20-%202015%20v2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Jonathan%20Colby\Desktop\Verdant\Standards\USNC\C&amp;CEC\Action%20-%20YP%20Applicants%20-%20Message%20to%20USNC\US%20YP%20Application%20Statistics%20-%202015%20v2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[US YP Application Statistics - 2015 v2.xlsx]Analysis!PivotTable6</c:name>
    <c:fmtId val="6"/>
  </c:pivotSource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New</a:t>
            </a:r>
            <a:r>
              <a:rPr lang="en-US" baseline="0"/>
              <a:t> and Re-Applications by Year</a:t>
            </a:r>
            <a:endParaRPr lang="en-US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ivotFmts>
      <c:pivotFmt>
        <c:idx val="0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1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2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3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4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5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6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  <c:pivotFmt>
        <c:idx val="7"/>
        <c:spPr>
          <a:solidFill>
            <a:schemeClr val="accent1"/>
          </a:solidFill>
          <a:ln>
            <a:noFill/>
          </a:ln>
          <a:effectLst/>
        </c:spPr>
        <c:marker>
          <c:symbol val="none"/>
        </c:marker>
      </c:pivotFmt>
    </c:pivotFmts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Analysis!$B$64</c:f>
              <c:strCache>
                <c:ptCount val="1"/>
                <c:pt idx="0">
                  <c:v>Sum of New Applicant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Analysis!$A$65:$A$71</c:f>
              <c:strCache>
                <c:ptCount val="6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</c:strCache>
            </c:strRef>
          </c:cat>
          <c:val>
            <c:numRef>
              <c:f>Analysis!$B$65:$B$71</c:f>
              <c:numCache>
                <c:formatCode>General</c:formatCode>
                <c:ptCount val="6"/>
                <c:pt idx="0">
                  <c:v>13</c:v>
                </c:pt>
                <c:pt idx="1">
                  <c:v>9</c:v>
                </c:pt>
                <c:pt idx="2">
                  <c:v>6</c:v>
                </c:pt>
                <c:pt idx="3">
                  <c:v>6</c:v>
                </c:pt>
                <c:pt idx="4">
                  <c:v>8</c:v>
                </c:pt>
                <c:pt idx="5">
                  <c:v>3</c:v>
                </c:pt>
              </c:numCache>
            </c:numRef>
          </c:val>
        </c:ser>
        <c:ser>
          <c:idx val="1"/>
          <c:order val="1"/>
          <c:tx>
            <c:strRef>
              <c:f>Analysis!$C$64</c:f>
              <c:strCache>
                <c:ptCount val="1"/>
                <c:pt idx="0">
                  <c:v>Sum of Re-applicant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Analysis!$A$65:$A$71</c:f>
              <c:strCache>
                <c:ptCount val="6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</c:strCache>
            </c:strRef>
          </c:cat>
          <c:val>
            <c:numRef>
              <c:f>Analysis!$C$65:$C$71</c:f>
              <c:numCache>
                <c:formatCode>General</c:formatCode>
                <c:ptCount val="6"/>
                <c:pt idx="0">
                  <c:v>0</c:v>
                </c:pt>
                <c:pt idx="1">
                  <c:v>2</c:v>
                </c:pt>
                <c:pt idx="2">
                  <c:v>2</c:v>
                </c:pt>
                <c:pt idx="3">
                  <c:v>3</c:v>
                </c:pt>
                <c:pt idx="4">
                  <c:v>2</c:v>
                </c:pt>
                <c:pt idx="5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82364672"/>
        <c:axId val="82366464"/>
      </c:barChart>
      <c:catAx>
        <c:axId val="823646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2366464"/>
        <c:crosses val="autoZero"/>
        <c:auto val="1"/>
        <c:lblAlgn val="ctr"/>
        <c:lblOffset val="100"/>
        <c:noMultiLvlLbl val="0"/>
      </c:catAx>
      <c:valAx>
        <c:axId val="823664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23646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solidFill>
        <a:schemeClr val="tx1"/>
      </a:solidFill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</c:extLst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USNC YP Application</a:t>
            </a:r>
            <a:r>
              <a:rPr lang="en-US" baseline="0"/>
              <a:t> History</a:t>
            </a:r>
            <a:endParaRPr lang="en-US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7.8223676585881308E-2"/>
          <c:y val="0.12583545377438507"/>
          <c:w val="0.89830398472918149"/>
          <c:h val="0.77101507349749221"/>
        </c:manualLayout>
      </c:layout>
      <c:lineChart>
        <c:grouping val="standard"/>
        <c:varyColors val="0"/>
        <c:ser>
          <c:idx val="0"/>
          <c:order val="0"/>
          <c:tx>
            <c:v>All Applicants</c:v>
          </c:tx>
          <c:spPr>
            <a:ln w="28575" cap="rnd">
              <a:solidFill>
                <a:schemeClr val="tx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tx1"/>
              </a:solidFill>
              <a:ln w="50800">
                <a:solidFill>
                  <a:schemeClr val="tx1"/>
                </a:solidFill>
              </a:ln>
              <a:effectLst/>
            </c:spPr>
          </c:marker>
          <c:cat>
            <c:numRef>
              <c:f>'Summary Data'!$C$4:$H$4</c:f>
              <c:numCache>
                <c:formatCode>General</c:formatCode>
                <c:ptCount val="6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</c:numCache>
            </c:numRef>
          </c:cat>
          <c:val>
            <c:numRef>
              <c:f>'Summary Data'!$C$6:$H$6</c:f>
              <c:numCache>
                <c:formatCode>General</c:formatCode>
                <c:ptCount val="6"/>
                <c:pt idx="0">
                  <c:v>13</c:v>
                </c:pt>
                <c:pt idx="1">
                  <c:v>11</c:v>
                </c:pt>
                <c:pt idx="2">
                  <c:v>8</c:v>
                </c:pt>
                <c:pt idx="3">
                  <c:v>9</c:v>
                </c:pt>
                <c:pt idx="4">
                  <c:v>10</c:v>
                </c:pt>
                <c:pt idx="5">
                  <c:v>6</c:v>
                </c:pt>
              </c:numCache>
            </c:numRef>
          </c:val>
          <c:smooth val="0"/>
        </c:ser>
        <c:ser>
          <c:idx val="1"/>
          <c:order val="1"/>
          <c:tx>
            <c:v>New Applicants</c:v>
          </c:tx>
          <c:spPr>
            <a:ln w="28575" cap="rnd">
              <a:solidFill>
                <a:srgbClr val="0070C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70C0"/>
              </a:solidFill>
              <a:ln w="50800">
                <a:solidFill>
                  <a:srgbClr val="0070C0"/>
                </a:solidFill>
              </a:ln>
              <a:effectLst/>
            </c:spPr>
          </c:marker>
          <c:cat>
            <c:numRef>
              <c:f>'Summary Data'!$C$4:$H$4</c:f>
              <c:numCache>
                <c:formatCode>General</c:formatCode>
                <c:ptCount val="6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</c:numCache>
            </c:numRef>
          </c:cat>
          <c:val>
            <c:numRef>
              <c:f>'Summary Data'!$C$10:$H$10</c:f>
              <c:numCache>
                <c:formatCode>General</c:formatCode>
                <c:ptCount val="6"/>
                <c:pt idx="0">
                  <c:v>13</c:v>
                </c:pt>
                <c:pt idx="1">
                  <c:v>9</c:v>
                </c:pt>
                <c:pt idx="2">
                  <c:v>6</c:v>
                </c:pt>
                <c:pt idx="3">
                  <c:v>6</c:v>
                </c:pt>
                <c:pt idx="4">
                  <c:v>8</c:v>
                </c:pt>
                <c:pt idx="5">
                  <c:v>3</c:v>
                </c:pt>
              </c:numCache>
            </c:numRef>
          </c:val>
          <c:smooth val="0"/>
        </c:ser>
        <c:ser>
          <c:idx val="2"/>
          <c:order val="2"/>
          <c:tx>
            <c:v>Re-Applicants</c:v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50800">
                <a:solidFill>
                  <a:schemeClr val="accent2"/>
                </a:solidFill>
              </a:ln>
              <a:effectLst/>
            </c:spPr>
          </c:marker>
          <c:cat>
            <c:numRef>
              <c:f>'Summary Data'!$C$4:$H$4</c:f>
              <c:numCache>
                <c:formatCode>General</c:formatCode>
                <c:ptCount val="6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</c:numCache>
            </c:numRef>
          </c:cat>
          <c:val>
            <c:numRef>
              <c:f>'Summary Data'!$C$12:$H$12</c:f>
              <c:numCache>
                <c:formatCode>General</c:formatCode>
                <c:ptCount val="6"/>
                <c:pt idx="0">
                  <c:v>0</c:v>
                </c:pt>
                <c:pt idx="1">
                  <c:v>2</c:v>
                </c:pt>
                <c:pt idx="2">
                  <c:v>2</c:v>
                </c:pt>
                <c:pt idx="3">
                  <c:v>3</c:v>
                </c:pt>
                <c:pt idx="4">
                  <c:v>2</c:v>
                </c:pt>
                <c:pt idx="5">
                  <c:v>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8498560"/>
        <c:axId val="88500864"/>
      </c:lineChart>
      <c:catAx>
        <c:axId val="8849856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Year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8500864"/>
        <c:crosses val="autoZero"/>
        <c:auto val="1"/>
        <c:lblAlgn val="ctr"/>
        <c:lblOffset val="100"/>
        <c:noMultiLvlLbl val="0"/>
      </c:catAx>
      <c:valAx>
        <c:axId val="885008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Applicants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8498560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legend>
      <c:legendPos val="r"/>
      <c:layout>
        <c:manualLayout>
          <c:xMode val="edge"/>
          <c:yMode val="edge"/>
          <c:x val="0.38930218853058834"/>
          <c:y val="0.1259112935244554"/>
          <c:w val="0.2760937564982095"/>
          <c:h val="0.17175692733064857"/>
        </c:manualLayout>
      </c:layout>
      <c:overlay val="0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/>
      </a:solidFill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USNC YP Organization</a:t>
            </a:r>
            <a:r>
              <a:rPr lang="en-US" baseline="0"/>
              <a:t> </a:t>
            </a:r>
            <a:r>
              <a:rPr lang="en-US"/>
              <a:t>Application</a:t>
            </a:r>
            <a:r>
              <a:rPr lang="en-US" baseline="0"/>
              <a:t> History</a:t>
            </a:r>
            <a:endParaRPr lang="en-US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7.8223676585881308E-2"/>
          <c:y val="0.12583545377438507"/>
          <c:w val="0.89830398472918149"/>
          <c:h val="0.77101507349749221"/>
        </c:manualLayout>
      </c:layout>
      <c:lineChart>
        <c:grouping val="standard"/>
        <c:varyColors val="0"/>
        <c:ser>
          <c:idx val="0"/>
          <c:order val="0"/>
          <c:tx>
            <c:v>All Organizations</c:v>
          </c:tx>
          <c:spPr>
            <a:ln w="28575" cap="rnd">
              <a:solidFill>
                <a:schemeClr val="tx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tx1"/>
              </a:solidFill>
              <a:ln w="50800">
                <a:solidFill>
                  <a:schemeClr val="tx1"/>
                </a:solidFill>
              </a:ln>
              <a:effectLst/>
            </c:spPr>
          </c:marker>
          <c:cat>
            <c:numRef>
              <c:f>'Summary Data'!$C$4:$H$4</c:f>
              <c:numCache>
                <c:formatCode>General</c:formatCode>
                <c:ptCount val="6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</c:numCache>
            </c:numRef>
          </c:cat>
          <c:val>
            <c:numRef>
              <c:f>'Summary Data'!$C$14:$H$14</c:f>
              <c:numCache>
                <c:formatCode>General</c:formatCode>
                <c:ptCount val="6"/>
                <c:pt idx="0">
                  <c:v>13</c:v>
                </c:pt>
                <c:pt idx="1">
                  <c:v>10</c:v>
                </c:pt>
                <c:pt idx="2">
                  <c:v>8</c:v>
                </c:pt>
                <c:pt idx="3">
                  <c:v>8</c:v>
                </c:pt>
                <c:pt idx="4">
                  <c:v>7</c:v>
                </c:pt>
                <c:pt idx="5">
                  <c:v>5</c:v>
                </c:pt>
              </c:numCache>
            </c:numRef>
          </c:val>
          <c:smooth val="0"/>
        </c:ser>
        <c:ser>
          <c:idx val="1"/>
          <c:order val="1"/>
          <c:tx>
            <c:v>New Organizations</c:v>
          </c:tx>
          <c:spPr>
            <a:ln w="28575" cap="rnd">
              <a:solidFill>
                <a:srgbClr val="0070C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70C0"/>
              </a:solidFill>
              <a:ln w="50800">
                <a:solidFill>
                  <a:srgbClr val="0070C0"/>
                </a:solidFill>
              </a:ln>
              <a:effectLst/>
            </c:spPr>
          </c:marker>
          <c:cat>
            <c:numRef>
              <c:f>'Summary Data'!$C$4:$H$4</c:f>
              <c:numCache>
                <c:formatCode>General</c:formatCode>
                <c:ptCount val="6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</c:numCache>
            </c:numRef>
          </c:cat>
          <c:val>
            <c:numRef>
              <c:f>'Summary Data'!$C$8:$H$8</c:f>
              <c:numCache>
                <c:formatCode>General</c:formatCode>
                <c:ptCount val="6"/>
                <c:pt idx="0">
                  <c:v>13</c:v>
                </c:pt>
                <c:pt idx="1">
                  <c:v>6</c:v>
                </c:pt>
                <c:pt idx="2">
                  <c:v>5</c:v>
                </c:pt>
                <c:pt idx="3">
                  <c:v>4</c:v>
                </c:pt>
                <c:pt idx="4">
                  <c:v>2</c:v>
                </c:pt>
                <c:pt idx="5">
                  <c:v>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8630400"/>
        <c:axId val="88632704"/>
      </c:lineChart>
      <c:catAx>
        <c:axId val="8863040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Year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8632704"/>
        <c:crosses val="autoZero"/>
        <c:auto val="1"/>
        <c:lblAlgn val="ctr"/>
        <c:lblOffset val="100"/>
        <c:noMultiLvlLbl val="0"/>
      </c:catAx>
      <c:valAx>
        <c:axId val="886327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Organziations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8630400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legend>
      <c:legendPos val="r"/>
      <c:layout>
        <c:manualLayout>
          <c:xMode val="edge"/>
          <c:yMode val="edge"/>
          <c:x val="0.67207853219659885"/>
          <c:y val="0.14921947733632529"/>
          <c:w val="0.27201363703534187"/>
          <c:h val="0.1446152818683924"/>
        </c:manualLayout>
      </c:layout>
      <c:overlay val="0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/>
      </a:solidFill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[US YP Application Statistics - 2015 v2.xlsx]Analysis!PivotTable4</c:name>
    <c:fmtId val="6"/>
  </c:pivotSource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Companies with &gt; 1 New Applications</a:t>
            </a:r>
          </a:p>
        </c:rich>
      </c:tx>
      <c:layout>
        <c:manualLayout>
          <c:xMode val="edge"/>
          <c:yMode val="edge"/>
          <c:x val="0.13211488250652742"/>
          <c:y val="9.6201516477107021E-2"/>
        </c:manualLayout>
      </c:layout>
      <c:overlay val="0"/>
      <c:spPr>
        <a:noFill/>
        <a:ln>
          <a:noFill/>
        </a:ln>
        <a:effectLst/>
      </c:spPr>
    </c:title>
    <c:autoTitleDeleted val="0"/>
    <c:pivotFmts>
      <c:pivotFmt>
        <c:idx val="0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marker>
          <c:symbol val="none"/>
        </c:marker>
      </c:pivotFmt>
      <c:pivotFmt>
        <c:idx val="1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marker>
          <c:symbol val="none"/>
        </c:marker>
      </c:pivotFmt>
      <c:pivotFmt>
        <c:idx val="2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marker>
          <c:symbol val="none"/>
        </c:marker>
      </c:pivotFmt>
      <c:pivotFmt>
        <c:idx val="3"/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91440" tIns="19050" rIns="91440" bIns="19050" anchor="ctr" anchorCtr="1">
              <a:spAutoFit/>
            </a:bodyPr>
            <a:lstStyle/>
            <a:p>
              <a:pPr>
                <a:defRPr sz="1200" b="1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dLblPos val="bestFit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>
              <c15:spPr xmlns:c15="http://schemas.microsoft.com/office/drawing/2012/chart">
                <a:prstGeom prst="rect">
                  <a:avLst/>
                </a:prstGeom>
              </c15:spPr>
            </c:ext>
          </c:extLst>
        </c:dLbl>
      </c:pivotFmt>
      <c:pivotFmt>
        <c:idx val="4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5"/>
        <c:spPr>
          <a:solidFill>
            <a:schemeClr val="accent2"/>
          </a:solidFill>
          <a:ln w="19050">
            <a:solidFill>
              <a:schemeClr val="lt1"/>
            </a:solidFill>
          </a:ln>
          <a:effectLst/>
        </c:spPr>
      </c:pivotFmt>
      <c:pivotFmt>
        <c:idx val="6"/>
        <c:spPr>
          <a:solidFill>
            <a:schemeClr val="accent3"/>
          </a:solidFill>
          <a:ln w="19050">
            <a:solidFill>
              <a:schemeClr val="lt1"/>
            </a:solidFill>
          </a:ln>
          <a:effectLst/>
        </c:spPr>
      </c:pivotFmt>
      <c:pivotFmt>
        <c:idx val="7"/>
        <c:spPr>
          <a:solidFill>
            <a:schemeClr val="accent4"/>
          </a:solidFill>
          <a:ln w="19050">
            <a:solidFill>
              <a:schemeClr val="lt1"/>
            </a:solidFill>
          </a:ln>
          <a:effectLst/>
        </c:spPr>
      </c:pivotFmt>
      <c:pivotFmt>
        <c:idx val="8"/>
        <c:spPr>
          <a:solidFill>
            <a:schemeClr val="accent5"/>
          </a:solidFill>
          <a:ln w="19050">
            <a:solidFill>
              <a:schemeClr val="lt1"/>
            </a:solidFill>
          </a:ln>
          <a:effectLst/>
        </c:spPr>
      </c:pivotFmt>
      <c:pivotFmt>
        <c:idx val="9"/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91440" tIns="19050" rIns="91440" bIns="19050" anchor="ctr" anchorCtr="1">
              <a:spAutoFit/>
            </a:bodyPr>
            <a:lstStyle/>
            <a:p>
              <a:pPr>
                <a:defRPr sz="1200" b="1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dLblPos val="bestFit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>
              <c15:spPr xmlns:c15="http://schemas.microsoft.com/office/drawing/2012/chart">
                <a:prstGeom prst="rect">
                  <a:avLst/>
                </a:prstGeom>
              </c15:spPr>
            </c:ext>
          </c:extLst>
        </c:dLbl>
      </c:pivotFmt>
      <c:pivotFmt>
        <c:idx val="10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11"/>
        <c:spPr>
          <a:solidFill>
            <a:schemeClr val="accent2"/>
          </a:solidFill>
          <a:ln w="19050">
            <a:solidFill>
              <a:schemeClr val="lt1"/>
            </a:solidFill>
          </a:ln>
          <a:effectLst/>
        </c:spPr>
      </c:pivotFmt>
      <c:pivotFmt>
        <c:idx val="12"/>
        <c:spPr>
          <a:solidFill>
            <a:schemeClr val="accent3"/>
          </a:solidFill>
          <a:ln w="19050">
            <a:solidFill>
              <a:schemeClr val="lt1"/>
            </a:solidFill>
          </a:ln>
          <a:effectLst/>
        </c:spPr>
      </c:pivotFmt>
      <c:pivotFmt>
        <c:idx val="13"/>
        <c:spPr>
          <a:solidFill>
            <a:schemeClr val="accent4"/>
          </a:solidFill>
          <a:ln w="19050">
            <a:solidFill>
              <a:schemeClr val="lt1"/>
            </a:solidFill>
          </a:ln>
          <a:effectLst/>
        </c:spPr>
      </c:pivotFmt>
      <c:pivotFmt>
        <c:idx val="14"/>
        <c:spPr>
          <a:solidFill>
            <a:schemeClr val="accent5"/>
          </a:solidFill>
          <a:ln w="19050">
            <a:solidFill>
              <a:schemeClr val="lt1"/>
            </a:solidFill>
          </a:ln>
          <a:effectLst/>
        </c:spPr>
      </c:pivotFmt>
      <c:pivotFmt>
        <c:idx val="15"/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91440" tIns="19050" rIns="91440" bIns="19050" anchor="ctr" anchorCtr="1">
              <a:spAutoFit/>
            </a:bodyPr>
            <a:lstStyle/>
            <a:p>
              <a:pPr>
                <a:defRPr sz="1200" b="1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  <c:dLblPos val="bestFit"/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>
              <c15:spPr xmlns:c15="http://schemas.microsoft.com/office/drawing/2012/chart">
                <a:prstGeom prst="rect">
                  <a:avLst/>
                </a:prstGeom>
              </c15:spPr>
            </c:ext>
          </c:extLst>
        </c:dLbl>
      </c:pivotFmt>
      <c:pivotFmt>
        <c:idx val="16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17"/>
        <c:spPr>
          <a:solidFill>
            <a:schemeClr val="accent2"/>
          </a:solidFill>
          <a:ln w="19050">
            <a:solidFill>
              <a:schemeClr val="lt1"/>
            </a:solidFill>
          </a:ln>
          <a:effectLst/>
        </c:spPr>
      </c:pivotFmt>
      <c:pivotFmt>
        <c:idx val="18"/>
        <c:spPr>
          <a:solidFill>
            <a:schemeClr val="accent3"/>
          </a:solidFill>
          <a:ln w="19050">
            <a:solidFill>
              <a:schemeClr val="lt1"/>
            </a:solidFill>
          </a:ln>
          <a:effectLst/>
        </c:spPr>
      </c:pivotFmt>
      <c:pivotFmt>
        <c:idx val="19"/>
        <c:spPr>
          <a:solidFill>
            <a:schemeClr val="accent4"/>
          </a:solidFill>
          <a:ln w="19050">
            <a:solidFill>
              <a:schemeClr val="lt1"/>
            </a:solidFill>
          </a:ln>
          <a:effectLst/>
        </c:spPr>
      </c:pivotFmt>
      <c:pivotFmt>
        <c:idx val="20"/>
        <c:spPr>
          <a:solidFill>
            <a:schemeClr val="accent5"/>
          </a:solidFill>
          <a:ln w="19050">
            <a:solidFill>
              <a:schemeClr val="lt1"/>
            </a:solidFill>
          </a:ln>
          <a:effectLst/>
        </c:spPr>
      </c:pivotFmt>
    </c:pivotFmts>
    <c:plotArea>
      <c:layout/>
      <c:pieChart>
        <c:varyColors val="1"/>
        <c:ser>
          <c:idx val="0"/>
          <c:order val="0"/>
          <c:tx>
            <c:strRef>
              <c:f>Analysis!$B$49</c:f>
              <c:strCache>
                <c:ptCount val="1"/>
                <c:pt idx="0">
                  <c:v>Total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91440" tIns="19050" rIns="9144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layout/>
              </c:ext>
            </c:extLst>
          </c:dLbls>
          <c:cat>
            <c:strRef>
              <c:f>Analysis!$A$50:$A$55</c:f>
              <c:strCache>
                <c:ptCount val="5"/>
                <c:pt idx="0">
                  <c:v>Energizer</c:v>
                </c:pt>
                <c:pt idx="1">
                  <c:v>GE</c:v>
                </c:pt>
                <c:pt idx="2">
                  <c:v>NEMA</c:v>
                </c:pt>
                <c:pt idx="3">
                  <c:v>Rockwell Automation</c:v>
                </c:pt>
                <c:pt idx="4">
                  <c:v>Underwriters Laboratories</c:v>
                </c:pt>
              </c:strCache>
            </c:strRef>
          </c:cat>
          <c:val>
            <c:numRef>
              <c:f>Analysis!$B$50:$B$55</c:f>
              <c:numCache>
                <c:formatCode>General</c:formatCode>
                <c:ptCount val="5"/>
                <c:pt idx="0">
                  <c:v>2</c:v>
                </c:pt>
                <c:pt idx="1">
                  <c:v>6</c:v>
                </c:pt>
                <c:pt idx="2">
                  <c:v>2</c:v>
                </c:pt>
                <c:pt idx="3">
                  <c:v>4</c:v>
                </c:pt>
                <c:pt idx="4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4711334059743841"/>
          <c:y val="0.1859700349956255"/>
          <c:w val="0.34902188140320578"/>
          <c:h val="0.8140299650043744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/>
      </a:solidFill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</c:extLst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FCFBF5-D074-4F37-B3B9-B07D2EDF60A2}" type="datetimeFigureOut">
              <a:rPr lang="en-US" smtClean="0"/>
              <a:t>4/26/2016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F2EC27-5AA2-457E-8622-A778924E77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8316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F2EC27-5AA2-457E-8622-A778924E773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6294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8C7CC-0C99-4CA7-AAAE-883D40F0B6E0}" type="datetime1">
              <a:rPr lang="en-US" smtClean="0"/>
              <a:t>4/26/2016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E86C-C3A0-440E-8349-32D8E1C41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8380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9ECA7-320D-4B47-9472-575CC9AC7F1E}" type="datetime1">
              <a:rPr lang="en-US" smtClean="0"/>
              <a:t>4/26/2016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E86C-C3A0-440E-8349-32D8E1C41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3868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E12AC-611C-4FB7-9E59-D6E0B6CDC8E5}" type="datetime1">
              <a:rPr lang="en-US" smtClean="0"/>
              <a:t>4/26/2016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E86C-C3A0-440E-8349-32D8E1C41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3404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384DC-64B3-458D-BB19-FDBDF4798A8E}" type="datetime1">
              <a:rPr lang="en-US" smtClean="0"/>
              <a:t>4/26/2016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E86C-C3A0-440E-8349-32D8E1C41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39201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52C78-1B82-4A49-8EF7-29C3B857F769}" type="datetime1">
              <a:rPr lang="en-US" smtClean="0"/>
              <a:t>4/26/2016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E86C-C3A0-440E-8349-32D8E1C41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4253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E6644-F927-4C63-ADEE-EF7E7B6B2DD5}" type="datetime1">
              <a:rPr lang="en-US" smtClean="0"/>
              <a:t>4/26/2016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E86C-C3A0-440E-8349-32D8E1C41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962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87D68-1C5A-4ECF-9352-4E9171655DE7}" type="datetime1">
              <a:rPr lang="en-US" smtClean="0"/>
              <a:t>4/26/2016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E86C-C3A0-440E-8349-32D8E1C41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55098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CD8C4-3A72-4874-A9B7-DA401E22A463}" type="datetime1">
              <a:rPr lang="en-US" smtClean="0"/>
              <a:t>4/26/2016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E86C-C3A0-440E-8349-32D8E1C41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7351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215A6-3F19-457B-AC17-6A94323509CE}" type="datetime1">
              <a:rPr lang="en-US" smtClean="0"/>
              <a:t>4/26/2016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E86C-C3A0-440E-8349-32D8E1C41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1983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6A6F6-4100-4D9D-BABE-CBCCC8423279}" type="datetime1">
              <a:rPr lang="en-US" smtClean="0"/>
              <a:t>4/26/2016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E86C-C3A0-440E-8349-32D8E1C41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607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D2F5F-45D7-439B-8389-C987CB41C80A}" type="datetime1">
              <a:rPr lang="en-US" smtClean="0"/>
              <a:t>4/26/2016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E86C-C3A0-440E-8349-32D8E1C41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7193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113ABE-3246-404D-B789-2EB887546555}" type="datetime1">
              <a:rPr lang="en-US" smtClean="0"/>
              <a:t>4/26/2016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28E86C-C3A0-440E-8349-32D8E1C414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500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USNC/IEC YP Applicants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“Where are they?”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277900"/>
            <a:ext cx="9144000" cy="1655762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USNC C&amp;CEC</a:t>
            </a:r>
          </a:p>
          <a:p>
            <a:endParaRPr lang="en-US" dirty="0"/>
          </a:p>
          <a:p>
            <a:r>
              <a:rPr lang="en-US" dirty="0" smtClean="0"/>
              <a:t>Jonathan Colby</a:t>
            </a:r>
          </a:p>
          <a:p>
            <a:r>
              <a:rPr lang="en-US" dirty="0" smtClean="0"/>
              <a:t>1/5/16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E86C-C3A0-440E-8349-32D8E1C41483}" type="slidenum">
              <a:rPr lang="en-US" smtClean="0"/>
              <a:t>1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9734843" y="502866"/>
            <a:ext cx="16682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ATTACHMENT </a:t>
            </a:r>
            <a:r>
              <a:rPr lang="en-US" b="1" dirty="0" smtClean="0"/>
              <a:t>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8204751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>
          <a:xfrm>
            <a:off x="728869" y="365857"/>
            <a:ext cx="11396870" cy="613831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u="sng" dirty="0" smtClean="0"/>
              <a:t>What the IEC YP Leaders think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US YP Leader Input - #3: Value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DISCUSSION POINTS:</a:t>
            </a:r>
          </a:p>
          <a:p>
            <a:pPr marL="514350" indent="-514350">
              <a:buAutoNum type="arabicParenR"/>
            </a:pPr>
            <a:r>
              <a:rPr lang="en-US" dirty="0" smtClean="0"/>
              <a:t>Need to stress the value ($$) provided to participate</a:t>
            </a:r>
          </a:p>
          <a:p>
            <a:pPr marL="971550" lvl="1" indent="-514350">
              <a:buAutoNum type="arabicParenR"/>
            </a:pPr>
            <a:r>
              <a:rPr lang="en-US" dirty="0" smtClean="0"/>
              <a:t>IEC + USNC: Hotel + airfare + most food (thousands of dollars covered)</a:t>
            </a:r>
          </a:p>
          <a:p>
            <a:pPr marL="971550" lvl="1" indent="-514350">
              <a:buAutoNum type="arabicParenR"/>
            </a:pPr>
            <a:r>
              <a:rPr lang="en-US" dirty="0" smtClean="0"/>
              <a:t>Company: Small amount of food/transit/ancillary costs + </a:t>
            </a:r>
            <a:r>
              <a:rPr lang="en-US" b="1" dirty="0" smtClean="0"/>
              <a:t>Time</a:t>
            </a:r>
          </a:p>
          <a:p>
            <a:pPr marL="514350" indent="-514350">
              <a:buAutoNum type="arabicParenR"/>
            </a:pPr>
            <a:r>
              <a:rPr lang="en-US" dirty="0" smtClean="0"/>
              <a:t>Focus on value after the workshop</a:t>
            </a:r>
          </a:p>
          <a:p>
            <a:pPr marL="971550" lvl="1" indent="-514350">
              <a:buAutoNum type="arabicParenR"/>
            </a:pPr>
            <a:r>
              <a:rPr lang="en-US" dirty="0" smtClean="0"/>
              <a:t>Encourage committed applicants</a:t>
            </a:r>
          </a:p>
          <a:p>
            <a:pPr marL="971550" lvl="1" indent="-514350">
              <a:buAutoNum type="arabicParenR"/>
            </a:pPr>
            <a:r>
              <a:rPr lang="en-US" dirty="0" smtClean="0"/>
              <a:t>Need to use YP program as a business development tool</a:t>
            </a:r>
          </a:p>
          <a:p>
            <a:pPr marL="971550" lvl="1" indent="-514350">
              <a:buAutoNum type="arabicParenR"/>
            </a:pPr>
            <a:r>
              <a:rPr lang="en-US" b="1" u="sng" dirty="0" smtClean="0"/>
              <a:t>MAJOR QUESTION: Less, more committed applicants or more, less committed applicants?</a:t>
            </a:r>
          </a:p>
          <a:p>
            <a:pPr marL="514350" indent="-514350">
              <a:buAutoNum type="arabicParenR"/>
            </a:pPr>
            <a:r>
              <a:rPr lang="en-US" dirty="0" smtClean="0"/>
              <a:t>Consider models to target influential organizations/individuals</a:t>
            </a:r>
          </a:p>
          <a:p>
            <a:pPr marL="971550" lvl="1" indent="-514350">
              <a:buAutoNum type="arabicParenR"/>
            </a:pPr>
            <a:r>
              <a:rPr lang="en-US" dirty="0" smtClean="0"/>
              <a:t>Blanket communications to members</a:t>
            </a:r>
          </a:p>
          <a:p>
            <a:pPr marL="971550" lvl="1" indent="-514350">
              <a:buAutoNum type="arabicParenR"/>
            </a:pPr>
            <a:r>
              <a:rPr lang="en-US" dirty="0" smtClean="0"/>
              <a:t>Focused (one-on-one) with key “champions” from critical organizations – see Slides 8 + 5</a:t>
            </a:r>
          </a:p>
          <a:p>
            <a:pPr marL="971550" lvl="1" indent="-514350">
              <a:buAutoNum type="arabicParenR"/>
            </a:pPr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E86C-C3A0-440E-8349-32D8E1C4148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5268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>
          <a:xfrm>
            <a:off x="728869" y="365857"/>
            <a:ext cx="10204174" cy="613831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u="sng" dirty="0" smtClean="0"/>
              <a:t>What the IEC YP Leaders think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US YP Leader Input - #4: National Program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DISCUSSION POINTS:</a:t>
            </a:r>
          </a:p>
          <a:p>
            <a:pPr marL="514350" indent="-514350">
              <a:buAutoNum type="arabicParenR"/>
            </a:pPr>
            <a:r>
              <a:rPr lang="en-US" dirty="0" smtClean="0"/>
              <a:t>An ongoing and engaging forum/program would encourage applicants</a:t>
            </a:r>
          </a:p>
          <a:p>
            <a:pPr marL="514350" indent="-514350">
              <a:buAutoNum type="arabicParenR"/>
            </a:pPr>
            <a:r>
              <a:rPr lang="en-US" dirty="0" smtClean="0"/>
              <a:t>LinkedIn page is NOT enough</a:t>
            </a:r>
          </a:p>
          <a:p>
            <a:pPr marL="514350" indent="-514350">
              <a:buAutoNum type="arabicParenR"/>
            </a:pPr>
            <a:r>
              <a:rPr lang="en-US" dirty="0" smtClean="0"/>
              <a:t>Annual event</a:t>
            </a:r>
          </a:p>
          <a:p>
            <a:pPr marL="971550" lvl="1" indent="-514350">
              <a:buAutoNum type="arabicParenR"/>
            </a:pPr>
            <a:r>
              <a:rPr lang="en-US" dirty="0" smtClean="0"/>
              <a:t>Conference call or WebEx to start</a:t>
            </a:r>
          </a:p>
          <a:p>
            <a:pPr marL="1428750" lvl="2" indent="-514350">
              <a:buAutoNum type="arabicParenR"/>
            </a:pPr>
            <a:r>
              <a:rPr lang="en-US" dirty="0" smtClean="0"/>
              <a:t>Consider the format carefully – presentations vs. open dialogue</a:t>
            </a:r>
          </a:p>
          <a:p>
            <a:pPr marL="1428750" lvl="2" indent="-514350">
              <a:buAutoNum type="arabicParenR"/>
            </a:pPr>
            <a:r>
              <a:rPr lang="en-US" dirty="0" smtClean="0"/>
              <a:t>Provide a forum for discussion and networking, not just “lecturing at”</a:t>
            </a:r>
          </a:p>
          <a:p>
            <a:pPr marL="1428750" lvl="2" indent="-514350">
              <a:buAutoNum type="arabicParenR"/>
            </a:pPr>
            <a:r>
              <a:rPr lang="en-US" dirty="0" smtClean="0"/>
              <a:t>Use as a pitch for both new applicants and ongoing engagement</a:t>
            </a:r>
          </a:p>
          <a:p>
            <a:pPr marL="971550" lvl="1" indent="-514350">
              <a:buAutoNum type="arabicParenR"/>
            </a:pPr>
            <a:r>
              <a:rPr lang="en-US" dirty="0" smtClean="0"/>
              <a:t>Move towards a face-to-face event</a:t>
            </a:r>
          </a:p>
          <a:p>
            <a:pPr marL="971550" lvl="1" indent="-514350">
              <a:buAutoNum type="arabicParenR"/>
            </a:pPr>
            <a:r>
              <a:rPr lang="en-US" dirty="0" smtClean="0"/>
              <a:t>THIS WAS THE POINT OF THE JTF-EP!</a:t>
            </a:r>
          </a:p>
          <a:p>
            <a:pPr marL="971550" lvl="1" indent="-514350">
              <a:buAutoNum type="arabicParenR"/>
            </a:pPr>
            <a:r>
              <a:rPr lang="en-US" dirty="0" smtClean="0"/>
              <a:t>So far, no resources or real support to actually follow through on improving application numbers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E86C-C3A0-440E-8349-32D8E1C4148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1312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>
          <a:xfrm>
            <a:off x="1301363" y="1049670"/>
            <a:ext cx="9144000" cy="450034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smtClean="0"/>
              <a:t>USNC C&amp;CEC Meeting 9/17/15: 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b="1" dirty="0" smtClean="0"/>
              <a:t>Action Item #3 - J Colby:</a:t>
            </a:r>
          </a:p>
          <a:p>
            <a:pPr marL="0" indent="0">
              <a:buNone/>
            </a:pPr>
            <a:r>
              <a:rPr lang="en-US" dirty="0" smtClean="0"/>
              <a:t>It was decided that Jonathan Colby along with 2-3 other former YPs would work together to develop a presentation for the USNC Council that will focus on ways to address the problem of too few YP applications. 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E86C-C3A0-440E-8349-32D8E1C4148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568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>
          <a:xfrm>
            <a:off x="720918" y="365857"/>
            <a:ext cx="9144000" cy="621782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u="sng" dirty="0" smtClean="0"/>
              <a:t>Where to start?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Raw Data and Statistics!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u="sng" dirty="0" smtClean="0"/>
              <a:t>6 Years (2010 – 2015)</a:t>
            </a:r>
          </a:p>
          <a:p>
            <a:r>
              <a:rPr lang="en-US" dirty="0" smtClean="0"/>
              <a:t>57 Total Applications</a:t>
            </a:r>
          </a:p>
          <a:p>
            <a:r>
              <a:rPr lang="en-US" dirty="0" smtClean="0"/>
              <a:t>45 New Applicants</a:t>
            </a:r>
          </a:p>
          <a:p>
            <a:r>
              <a:rPr lang="en-US" dirty="0" smtClean="0"/>
              <a:t>12 Repeat Applicants</a:t>
            </a:r>
          </a:p>
          <a:p>
            <a:endParaRPr lang="en-US" dirty="0"/>
          </a:p>
          <a:p>
            <a:r>
              <a:rPr lang="en-US" dirty="0" smtClean="0"/>
              <a:t>32 Unique Organizations</a:t>
            </a:r>
          </a:p>
          <a:p>
            <a:r>
              <a:rPr lang="en-US" dirty="0" smtClean="0"/>
              <a:t>5 Organizations have submitted more than 1 candidate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E86C-C3A0-440E-8349-32D8E1C4148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06575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>
          <a:xfrm>
            <a:off x="728869" y="365858"/>
            <a:ext cx="9144000" cy="94610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u="sng" dirty="0" smtClean="0"/>
              <a:t>Trends over time - Applicants: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730199" y="4756299"/>
            <a:ext cx="11276271" cy="1859186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smtClean="0"/>
              <a:t>Conclusions:</a:t>
            </a:r>
          </a:p>
          <a:p>
            <a:pPr marL="0" indent="0">
              <a:buNone/>
            </a:pPr>
            <a:r>
              <a:rPr lang="en-US" dirty="0" smtClean="0"/>
              <a:t>1)	2015 numbers are concerning, only 6 total applicants and </a:t>
            </a:r>
            <a:r>
              <a:rPr lang="en-US" b="1" i="1" dirty="0" smtClean="0"/>
              <a:t>3 new applicants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dirty="0" smtClean="0"/>
              <a:t>2)	Applicant numbers had been increasing before 2015</a:t>
            </a:r>
          </a:p>
          <a:p>
            <a:pPr marL="0" indent="0">
              <a:buNone/>
            </a:pPr>
            <a:r>
              <a:rPr lang="en-US" dirty="0" smtClean="0"/>
              <a:t>3)	Nearly constant number of re-applicants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E86C-C3A0-440E-8349-32D8E1C41483}" type="slidenum">
              <a:rPr lang="en-US" smtClean="0"/>
              <a:t>4</a:t>
            </a:fld>
            <a:endParaRPr lang="en-US"/>
          </a:p>
        </p:txBody>
      </p:sp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70001410"/>
              </p:ext>
            </p:extLst>
          </p:nvPr>
        </p:nvGraphicFramePr>
        <p:xfrm>
          <a:off x="401469" y="1270382"/>
          <a:ext cx="5486852" cy="32692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Chart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86103061"/>
              </p:ext>
            </p:extLst>
          </p:nvPr>
        </p:nvGraphicFramePr>
        <p:xfrm>
          <a:off x="6215721" y="1270382"/>
          <a:ext cx="5650595" cy="32692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8488021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>
          <a:xfrm>
            <a:off x="728869" y="365858"/>
            <a:ext cx="9144000" cy="94610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u="sng" dirty="0" smtClean="0"/>
              <a:t>Trends over time: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730199" y="4756299"/>
            <a:ext cx="11141097" cy="1859186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smtClean="0"/>
              <a:t>Conclusions:</a:t>
            </a:r>
          </a:p>
          <a:p>
            <a:pPr marL="514350" indent="-514350">
              <a:buAutoNum type="arabicParenR"/>
            </a:pPr>
            <a:r>
              <a:rPr lang="en-US" dirty="0" smtClean="0"/>
              <a:t>2015 was the worst year, only 5 organizations and 2 new organizations.</a:t>
            </a:r>
          </a:p>
          <a:p>
            <a:pPr marL="514350" indent="-514350">
              <a:buAutoNum type="arabicParenR"/>
            </a:pPr>
            <a:r>
              <a:rPr lang="en-US" dirty="0" smtClean="0"/>
              <a:t>Trend in the number of organizations, and new organizations in particular, nominating YPs is concerning</a:t>
            </a:r>
          </a:p>
          <a:p>
            <a:pPr marL="514350" indent="-514350">
              <a:buAutoNum type="arabicParenR"/>
            </a:pPr>
            <a:r>
              <a:rPr lang="en-US" dirty="0" smtClean="0"/>
              <a:t>Only 5 organizations have nominated more than 1 new YP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E86C-C3A0-440E-8349-32D8E1C41483}" type="slidenum">
              <a:rPr lang="en-US" smtClean="0"/>
              <a:t>5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869722" y="3275035"/>
            <a:ext cx="739226" cy="703075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1687473"/>
              </p:ext>
            </p:extLst>
          </p:nvPr>
        </p:nvGraphicFramePr>
        <p:xfrm>
          <a:off x="666750" y="838911"/>
          <a:ext cx="5082043" cy="37433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Char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29297215"/>
              </p:ext>
            </p:extLst>
          </p:nvPr>
        </p:nvGraphicFramePr>
        <p:xfrm>
          <a:off x="6353175" y="1097280"/>
          <a:ext cx="4237962" cy="3169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81432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>
          <a:xfrm>
            <a:off x="728869" y="365857"/>
            <a:ext cx="10204174" cy="6138310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u="sng" dirty="0" smtClean="0"/>
              <a:t>What can we do – Actions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US YP Leader Advice - #1: Communications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b="1" u="sng" dirty="0" smtClean="0"/>
              <a:t>ACTIONS:</a:t>
            </a:r>
          </a:p>
          <a:p>
            <a:pPr marL="514350" indent="-514350">
              <a:buAutoNum type="arabicParenR"/>
            </a:pPr>
            <a:r>
              <a:rPr lang="en-US" dirty="0" smtClean="0"/>
              <a:t>Regular annual article in </a:t>
            </a:r>
            <a:r>
              <a:rPr lang="en-US" i="1" dirty="0" smtClean="0"/>
              <a:t>USNC Current </a:t>
            </a:r>
            <a:r>
              <a:rPr lang="en-US" dirty="0" smtClean="0"/>
              <a:t>announcing the YP nomination period is open (Winter/Spring) and another regular annual article announcing winners and/or summarizing the event (Summer/Fall) depending on publication schedule.</a:t>
            </a:r>
          </a:p>
          <a:p>
            <a:pPr marL="514350" indent="-514350">
              <a:buAutoNum type="arabicParenR"/>
            </a:pPr>
            <a:r>
              <a:rPr lang="en-US" dirty="0" smtClean="0"/>
              <a:t>Utilize the ANSI and USNC press/PR resources to publicize the call for nominations, YP winners, etc. as broadly as possible</a:t>
            </a:r>
          </a:p>
          <a:p>
            <a:pPr marL="514350" indent="-514350">
              <a:buAutoNum type="arabicParenR"/>
            </a:pPr>
            <a:r>
              <a:rPr lang="en-US" dirty="0" smtClean="0"/>
              <a:t>Publish similar articles in periodicals, trade journals, etc. from other organizations (ANSI, NEMA, ASCE/ASME/AIAA, etc.)</a:t>
            </a:r>
          </a:p>
          <a:p>
            <a:pPr marL="514350" indent="-514350">
              <a:buAutoNum type="arabicParenR"/>
            </a:pPr>
            <a:r>
              <a:rPr lang="en-US" dirty="0" smtClean="0"/>
              <a:t>Consider direct University outreach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E86C-C3A0-440E-8349-32D8E1C4148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0434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>
          <a:xfrm>
            <a:off x="728869" y="365857"/>
            <a:ext cx="10204174" cy="5990493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u="sng" dirty="0" smtClean="0"/>
              <a:t>What can we do – Actions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US YP Leader Advice - #2: National Program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b="1" u="sng" dirty="0" smtClean="0"/>
              <a:t>ACTIONS:</a:t>
            </a:r>
          </a:p>
          <a:p>
            <a:pPr marL="514350" indent="-514350">
              <a:buAutoNum type="arabicParenR"/>
            </a:pPr>
            <a:r>
              <a:rPr lang="en-US" dirty="0" smtClean="0"/>
              <a:t>Ongoing and engaging activities for previously selected YPs and applicants.</a:t>
            </a:r>
          </a:p>
          <a:p>
            <a:pPr marL="514350" indent="-514350">
              <a:buAutoNum type="arabicParenR"/>
            </a:pPr>
            <a:r>
              <a:rPr lang="en-US" dirty="0" smtClean="0"/>
              <a:t>Consider an annual teleconference or web-based forum to start.  Move to an annual face-to-face event.</a:t>
            </a:r>
          </a:p>
          <a:p>
            <a:pPr marL="514350" indent="-514350">
              <a:buAutoNum type="arabicParenR"/>
            </a:pPr>
            <a:r>
              <a:rPr lang="en-US" dirty="0" smtClean="0"/>
              <a:t>Maintain the engagement and connection of ALL YP applicants with the USNC/IEC.</a:t>
            </a:r>
          </a:p>
          <a:p>
            <a:pPr marL="514350" indent="-514350">
              <a:buAutoNum type="arabicParenR"/>
            </a:pPr>
            <a:r>
              <a:rPr lang="en-US" dirty="0" smtClean="0"/>
              <a:t>Encourage (mandate?) participation on USNC/IEC committees as a part of the application process or award.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E86C-C3A0-440E-8349-32D8E1C4148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7125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>
          <a:xfrm>
            <a:off x="728869" y="365857"/>
            <a:ext cx="10204174" cy="6138310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u="sng" dirty="0" smtClean="0"/>
              <a:t>What the IEC YP Leaders think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US YP Leader Input - #1: Internal Organization Review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DISCUSSION POINTS:</a:t>
            </a:r>
          </a:p>
          <a:p>
            <a:pPr marL="514350" indent="-514350">
              <a:buAutoNum type="arabicParenR"/>
            </a:pPr>
            <a:r>
              <a:rPr lang="en-US" dirty="0" smtClean="0"/>
              <a:t>Survey of USNC/IEC organizations to determine if they have a Standards or Conformity Assessment “department”</a:t>
            </a:r>
          </a:p>
          <a:p>
            <a:pPr marL="514350" indent="-514350">
              <a:buAutoNum type="arabicParenR"/>
            </a:pPr>
            <a:r>
              <a:rPr lang="en-US" dirty="0" smtClean="0"/>
              <a:t>Is there on-going succession planning within member organizations?</a:t>
            </a:r>
          </a:p>
          <a:p>
            <a:pPr marL="514350" indent="-514350">
              <a:buAutoNum type="arabicParenR"/>
            </a:pPr>
            <a:r>
              <a:rPr lang="en-US" dirty="0" smtClean="0"/>
              <a:t>NEED STATISTICS FROM ANSI OR THE USNC/IEC</a:t>
            </a:r>
          </a:p>
          <a:p>
            <a:pPr marL="971550" lvl="1" indent="-514350">
              <a:buAutoNum type="arabicParenR"/>
            </a:pPr>
            <a:r>
              <a:rPr lang="en-US" dirty="0" smtClean="0"/>
              <a:t>How many total organizations?</a:t>
            </a:r>
          </a:p>
          <a:p>
            <a:pPr marL="971550" lvl="1" indent="-514350">
              <a:buAutoNum type="arabicParenR"/>
            </a:pPr>
            <a:r>
              <a:rPr lang="en-US" dirty="0" smtClean="0"/>
              <a:t>Identify top 20 to 50 organizations by # of SMEs?  $ dues paid?  Other?</a:t>
            </a:r>
          </a:p>
          <a:p>
            <a:pPr marL="1428750" lvl="2" indent="-514350">
              <a:buAutoNum type="arabicParenR"/>
            </a:pPr>
            <a:r>
              <a:rPr lang="en-US" dirty="0" smtClean="0"/>
              <a:t>FOCUS ON THESE ORGANIZATIONS</a:t>
            </a:r>
          </a:p>
          <a:p>
            <a:pPr marL="1428750" lvl="2" indent="-514350">
              <a:buAutoNum type="arabicParenR"/>
            </a:pPr>
            <a:r>
              <a:rPr lang="en-US" dirty="0" smtClean="0"/>
              <a:t>COMPARE WITH SLIDE 5 TO EXAMINE PARTICIPATION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E86C-C3A0-440E-8349-32D8E1C4148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78483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>
          <a:xfrm>
            <a:off x="728869" y="365857"/>
            <a:ext cx="10204174" cy="6138310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u="sng" dirty="0" smtClean="0"/>
              <a:t>What the IEC YP Leaders think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US YP Leader Input - #2: Communication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DISCUSSION POINTS:</a:t>
            </a:r>
          </a:p>
          <a:p>
            <a:pPr marL="514350" indent="-514350">
              <a:buAutoNum type="arabicParenR"/>
            </a:pPr>
            <a:r>
              <a:rPr lang="en-US" dirty="0" smtClean="0"/>
              <a:t>Need to review existing forms of communication</a:t>
            </a:r>
          </a:p>
          <a:p>
            <a:pPr marL="971550" lvl="1" indent="-514350">
              <a:buAutoNum type="arabicParenR"/>
            </a:pPr>
            <a:r>
              <a:rPr lang="en-US" dirty="0" smtClean="0"/>
              <a:t>USNC emails, USNC Current, LinkedIn – other?</a:t>
            </a:r>
          </a:p>
          <a:p>
            <a:pPr marL="514350" indent="-514350">
              <a:buFont typeface="Arial" panose="020B0604020202020204" pitchFamily="34" charset="0"/>
              <a:buAutoNum type="arabicParenR"/>
            </a:pPr>
            <a:r>
              <a:rPr lang="en-US" dirty="0" smtClean="0"/>
              <a:t>Explore new communication outlets</a:t>
            </a:r>
          </a:p>
          <a:p>
            <a:pPr marL="971550" lvl="1" indent="-514350">
              <a:buFont typeface="Arial" panose="020B0604020202020204" pitchFamily="34" charset="0"/>
              <a:buAutoNum type="arabicParenR"/>
            </a:pPr>
            <a:r>
              <a:rPr lang="en-US" dirty="0" smtClean="0"/>
              <a:t>Increase “advertising” of the program</a:t>
            </a:r>
          </a:p>
          <a:p>
            <a:pPr marL="971550" lvl="1" indent="-514350">
              <a:buFont typeface="Arial" panose="020B0604020202020204" pitchFamily="34" charset="0"/>
              <a:buAutoNum type="arabicParenR"/>
            </a:pPr>
            <a:r>
              <a:rPr lang="en-US" dirty="0" smtClean="0"/>
              <a:t>Find new </a:t>
            </a:r>
            <a:r>
              <a:rPr lang="en-US" dirty="0"/>
              <a:t>outlets as possible to broaden reach</a:t>
            </a:r>
          </a:p>
          <a:p>
            <a:pPr marL="514350" indent="-514350">
              <a:buAutoNum type="arabicParenR"/>
            </a:pPr>
            <a:r>
              <a:rPr lang="en-US" dirty="0" smtClean="0"/>
              <a:t>Targeted communications essential</a:t>
            </a:r>
          </a:p>
          <a:p>
            <a:pPr marL="971550" lvl="1" indent="-514350">
              <a:buAutoNum type="arabicParenR"/>
            </a:pPr>
            <a:r>
              <a:rPr lang="en-US" dirty="0" smtClean="0"/>
              <a:t>Avoid burying announcements in email “blasts”</a:t>
            </a:r>
          </a:p>
          <a:p>
            <a:pPr marL="971550" lvl="1" indent="-514350">
              <a:buAutoNum type="arabicParenR"/>
            </a:pPr>
            <a:r>
              <a:rPr lang="en-US" dirty="0" smtClean="0"/>
              <a:t>Balance pro-active communications with overwhelming traffic</a:t>
            </a:r>
          </a:p>
          <a:p>
            <a:pPr marL="971550" lvl="1" indent="-514350">
              <a:buAutoNum type="arabicParenR"/>
            </a:pPr>
            <a:r>
              <a:rPr lang="en-US" dirty="0" smtClean="0"/>
              <a:t>Target key organizations/individuals to encourage sustained participation</a:t>
            </a:r>
          </a:p>
          <a:p>
            <a:pPr marL="514350" indent="-514350">
              <a:buAutoNum type="arabicParenR"/>
            </a:pPr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E86C-C3A0-440E-8349-32D8E1C4148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76962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</TotalTime>
  <Words>751</Words>
  <Application>Microsoft Office PowerPoint</Application>
  <PresentationFormat>Custom</PresentationFormat>
  <Paragraphs>133</Paragraphs>
  <Slides>11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USNC/IEC YP Applicants  “Where are they?”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USNC/IEC YP Applicants  “Where are they?”</dc:title>
  <dc:creator>Jonathan Colby</dc:creator>
  <cp:lastModifiedBy>Tony Zertuche</cp:lastModifiedBy>
  <cp:revision>22</cp:revision>
  <dcterms:created xsi:type="dcterms:W3CDTF">2015-12-30T17:45:12Z</dcterms:created>
  <dcterms:modified xsi:type="dcterms:W3CDTF">2016-04-27T02:45:32Z</dcterms:modified>
</cp:coreProperties>
</file>