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99" r:id="rId2"/>
    <p:sldId id="5023" r:id="rId3"/>
    <p:sldId id="5151" r:id="rId4"/>
    <p:sldId id="5153" r:id="rId5"/>
    <p:sldId id="5113" r:id="rId6"/>
    <p:sldId id="5121" r:id="rId7"/>
    <p:sldId id="5127" r:id="rId8"/>
    <p:sldId id="5125" r:id="rId9"/>
    <p:sldId id="5126" r:id="rId10"/>
    <p:sldId id="5124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orer, Ralph (CT TIM RSQ SIP)" initials="SR(TRS" lastIdx="2" clrIdx="0">
    <p:extLst>
      <p:ext uri="{19B8F6BF-5375-455C-9EA6-DF929625EA0E}">
        <p15:presenceInfo xmlns:p15="http://schemas.microsoft.com/office/powerpoint/2012/main" userId="S::ralph.sporer@siemens.com::e6b5156b-fb55-4309-a5e1-69f64ef764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8A2"/>
    <a:srgbClr val="FFFF00"/>
    <a:srgbClr val="DCDCDC"/>
    <a:srgbClr val="1F497D"/>
    <a:srgbClr val="1F4B7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CD5DA-E8AA-4D66-95A1-3898BB875FA5}" v="2" dt="2021-01-25T10:08:5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5" autoAdjust="0"/>
    <p:restoredTop sz="98993" autoAdjust="0"/>
  </p:normalViewPr>
  <p:slideViewPr>
    <p:cSldViewPr>
      <p:cViewPr varScale="1">
        <p:scale>
          <a:sx n="92" d="100"/>
          <a:sy n="92" d="100"/>
        </p:scale>
        <p:origin x="687" y="45"/>
      </p:cViewPr>
      <p:guideLst>
        <p:guide orient="horz" pos="678"/>
        <p:guide pos="2880"/>
        <p:guide orient="horz" pos="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32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9" Type="http://schemas.openxmlformats.org/officeDocument/2006/relationships/customXml" Target="../customXml/item4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ket, Miroslav" userId="7c13151e-c854-42b2-9a7b-b01115ced215" providerId="ADAL" clId="{4F5CD5DA-E8AA-4D66-95A1-3898BB875FA5}"/>
    <pc:docChg chg="custSel addSld delSld modSld sldOrd">
      <pc:chgData name="Siket, Miroslav" userId="7c13151e-c854-42b2-9a7b-b01115ced215" providerId="ADAL" clId="{4F5CD5DA-E8AA-4D66-95A1-3898BB875FA5}" dt="2021-01-25T13:27:29.360" v="1291" actId="113"/>
      <pc:docMkLst>
        <pc:docMk/>
      </pc:docMkLst>
      <pc:sldChg chg="modSp mod">
        <pc:chgData name="Siket, Miroslav" userId="7c13151e-c854-42b2-9a7b-b01115ced215" providerId="ADAL" clId="{4F5CD5DA-E8AA-4D66-95A1-3898BB875FA5}" dt="2021-01-25T10:01:56.762" v="56" actId="27636"/>
        <pc:sldMkLst>
          <pc:docMk/>
          <pc:sldMk cId="634912829" sldId="648"/>
        </pc:sldMkLst>
        <pc:spChg chg="mod">
          <ac:chgData name="Siket, Miroslav" userId="7c13151e-c854-42b2-9a7b-b01115ced215" providerId="ADAL" clId="{4F5CD5DA-E8AA-4D66-95A1-3898BB875FA5}" dt="2021-01-25T10:01:56.762" v="56" actId="27636"/>
          <ac:spMkLst>
            <pc:docMk/>
            <pc:sldMk cId="634912829" sldId="648"/>
            <ac:spMk id="5" creationId="{EE28504F-C2E3-4059-8866-DC4E93325763}"/>
          </ac:spMkLst>
        </pc:spChg>
      </pc:sldChg>
      <pc:sldChg chg="modSp mod">
        <pc:chgData name="Siket, Miroslav" userId="7c13151e-c854-42b2-9a7b-b01115ced215" providerId="ADAL" clId="{4F5CD5DA-E8AA-4D66-95A1-3898BB875FA5}" dt="2021-01-25T10:03:10.600" v="92" actId="1076"/>
        <pc:sldMkLst>
          <pc:docMk/>
          <pc:sldMk cId="4031836713" sldId="5114"/>
        </pc:sldMkLst>
        <pc:spChg chg="mod">
          <ac:chgData name="Siket, Miroslav" userId="7c13151e-c854-42b2-9a7b-b01115ced215" providerId="ADAL" clId="{4F5CD5DA-E8AA-4D66-95A1-3898BB875FA5}" dt="2021-01-25T10:02:38.652" v="72" actId="20577"/>
          <ac:spMkLst>
            <pc:docMk/>
            <pc:sldMk cId="4031836713" sldId="5114"/>
            <ac:spMk id="3" creationId="{DE1B735A-C065-47AE-B8AF-4CEB8649D93D}"/>
          </ac:spMkLst>
        </pc:spChg>
        <pc:spChg chg="mod">
          <ac:chgData name="Siket, Miroslav" userId="7c13151e-c854-42b2-9a7b-b01115ced215" providerId="ADAL" clId="{4F5CD5DA-E8AA-4D66-95A1-3898BB875FA5}" dt="2021-01-25T10:03:10.600" v="92" actId="1076"/>
          <ac:spMkLst>
            <pc:docMk/>
            <pc:sldMk cId="4031836713" sldId="5114"/>
            <ac:spMk id="17" creationId="{0497909A-8796-4809-B63B-F794FBEB101C}"/>
          </ac:spMkLst>
        </pc:spChg>
      </pc:sldChg>
      <pc:sldChg chg="modSp mod">
        <pc:chgData name="Siket, Miroslav" userId="7c13151e-c854-42b2-9a7b-b01115ced215" providerId="ADAL" clId="{4F5CD5DA-E8AA-4D66-95A1-3898BB875FA5}" dt="2021-01-25T12:52:07.915" v="1182" actId="6549"/>
        <pc:sldMkLst>
          <pc:docMk/>
          <pc:sldMk cId="2063875290" sldId="5121"/>
        </pc:sldMkLst>
        <pc:spChg chg="mod">
          <ac:chgData name="Siket, Miroslav" userId="7c13151e-c854-42b2-9a7b-b01115ced215" providerId="ADAL" clId="{4F5CD5DA-E8AA-4D66-95A1-3898BB875FA5}" dt="2021-01-25T12:52:07.915" v="1182" actId="6549"/>
          <ac:spMkLst>
            <pc:docMk/>
            <pc:sldMk cId="2063875290" sldId="5121"/>
            <ac:spMk id="2" creationId="{DB249BDC-5102-4F0B-B076-F918D395075C}"/>
          </ac:spMkLst>
        </pc:spChg>
        <pc:spChg chg="mod">
          <ac:chgData name="Siket, Miroslav" userId="7c13151e-c854-42b2-9a7b-b01115ced215" providerId="ADAL" clId="{4F5CD5DA-E8AA-4D66-95A1-3898BB875FA5}" dt="2021-01-25T10:03:21.460" v="108" actId="20577"/>
          <ac:spMkLst>
            <pc:docMk/>
            <pc:sldMk cId="2063875290" sldId="5121"/>
            <ac:spMk id="8" creationId="{A22EB7A0-CB6E-4012-A521-A9F8367EED9C}"/>
          </ac:spMkLst>
        </pc:spChg>
      </pc:sldChg>
      <pc:sldChg chg="addSp modSp mod">
        <pc:chgData name="Siket, Miroslav" userId="7c13151e-c854-42b2-9a7b-b01115ced215" providerId="ADAL" clId="{4F5CD5DA-E8AA-4D66-95A1-3898BB875FA5}" dt="2021-01-25T13:27:29.360" v="1291" actId="113"/>
        <pc:sldMkLst>
          <pc:docMk/>
          <pc:sldMk cId="1260747269" sldId="5124"/>
        </pc:sldMkLst>
        <pc:spChg chg="add mod">
          <ac:chgData name="Siket, Miroslav" userId="7c13151e-c854-42b2-9a7b-b01115ced215" providerId="ADAL" clId="{4F5CD5DA-E8AA-4D66-95A1-3898BB875FA5}" dt="2021-01-25T13:27:29.360" v="1291" actId="113"/>
          <ac:spMkLst>
            <pc:docMk/>
            <pc:sldMk cId="1260747269" sldId="5124"/>
            <ac:spMk id="8" creationId="{0066E4C8-E228-4E57-8050-279F567158B6}"/>
          </ac:spMkLst>
        </pc:spChg>
      </pc:sldChg>
      <pc:sldChg chg="modSp mod">
        <pc:chgData name="Siket, Miroslav" userId="7c13151e-c854-42b2-9a7b-b01115ced215" providerId="ADAL" clId="{4F5CD5DA-E8AA-4D66-95A1-3898BB875FA5}" dt="2021-01-25T12:37:22.533" v="945" actId="6549"/>
        <pc:sldMkLst>
          <pc:docMk/>
          <pc:sldMk cId="3930274287" sldId="5125"/>
        </pc:sldMkLst>
        <pc:spChg chg="mod">
          <ac:chgData name="Siket, Miroslav" userId="7c13151e-c854-42b2-9a7b-b01115ced215" providerId="ADAL" clId="{4F5CD5DA-E8AA-4D66-95A1-3898BB875FA5}" dt="2021-01-25T12:35:50.693" v="943" actId="20577"/>
          <ac:spMkLst>
            <pc:docMk/>
            <pc:sldMk cId="3930274287" sldId="5125"/>
            <ac:spMk id="2" creationId="{E30E823F-D121-4458-8107-F432AF7CF986}"/>
          </ac:spMkLst>
        </pc:spChg>
        <pc:spChg chg="mod">
          <ac:chgData name="Siket, Miroslav" userId="7c13151e-c854-42b2-9a7b-b01115ced215" providerId="ADAL" clId="{4F5CD5DA-E8AA-4D66-95A1-3898BB875FA5}" dt="2021-01-25T12:37:22.533" v="945" actId="6549"/>
          <ac:spMkLst>
            <pc:docMk/>
            <pc:sldMk cId="3930274287" sldId="5125"/>
            <ac:spMk id="8" creationId="{A07F5FEC-80FA-407B-ABD6-06545C85905E}"/>
          </ac:spMkLst>
        </pc:spChg>
      </pc:sldChg>
      <pc:sldChg chg="modSp mod">
        <pc:chgData name="Siket, Miroslav" userId="7c13151e-c854-42b2-9a7b-b01115ced215" providerId="ADAL" clId="{4F5CD5DA-E8AA-4D66-95A1-3898BB875FA5}" dt="2021-01-25T12:51:56.795" v="1181" actId="20577"/>
        <pc:sldMkLst>
          <pc:docMk/>
          <pc:sldMk cId="1346731099" sldId="5126"/>
        </pc:sldMkLst>
        <pc:spChg chg="mod">
          <ac:chgData name="Siket, Miroslav" userId="7c13151e-c854-42b2-9a7b-b01115ced215" providerId="ADAL" clId="{4F5CD5DA-E8AA-4D66-95A1-3898BB875FA5}" dt="2021-01-25T12:51:56.795" v="1181" actId="20577"/>
          <ac:spMkLst>
            <pc:docMk/>
            <pc:sldMk cId="1346731099" sldId="5126"/>
            <ac:spMk id="2" creationId="{076F3D8D-8093-4434-83A1-97306562D359}"/>
          </ac:spMkLst>
        </pc:spChg>
        <pc:spChg chg="mod">
          <ac:chgData name="Siket, Miroslav" userId="7c13151e-c854-42b2-9a7b-b01115ced215" providerId="ADAL" clId="{4F5CD5DA-E8AA-4D66-95A1-3898BB875FA5}" dt="2021-01-21T14:22:07.907" v="6" actId="6549"/>
          <ac:spMkLst>
            <pc:docMk/>
            <pc:sldMk cId="1346731099" sldId="5126"/>
            <ac:spMk id="6" creationId="{38256BC1-5E5C-423E-8D29-63FB1779CE98}"/>
          </ac:spMkLst>
        </pc:spChg>
        <pc:spChg chg="mod">
          <ac:chgData name="Siket, Miroslav" userId="7c13151e-c854-42b2-9a7b-b01115ced215" providerId="ADAL" clId="{4F5CD5DA-E8AA-4D66-95A1-3898BB875FA5}" dt="2021-01-25T12:47:03.543" v="1085" actId="20577"/>
          <ac:spMkLst>
            <pc:docMk/>
            <pc:sldMk cId="1346731099" sldId="5126"/>
            <ac:spMk id="7" creationId="{73B305E6-CD76-4120-BFE6-830A9ED48C83}"/>
          </ac:spMkLst>
        </pc:spChg>
      </pc:sldChg>
      <pc:sldChg chg="modSp mod">
        <pc:chgData name="Siket, Miroslav" userId="7c13151e-c854-42b2-9a7b-b01115ced215" providerId="ADAL" clId="{4F5CD5DA-E8AA-4D66-95A1-3898BB875FA5}" dt="2021-01-25T12:23:01.319" v="707" actId="6549"/>
        <pc:sldMkLst>
          <pc:docMk/>
          <pc:sldMk cId="3359966796" sldId="5127"/>
        </pc:sldMkLst>
        <pc:spChg chg="mod">
          <ac:chgData name="Siket, Miroslav" userId="7c13151e-c854-42b2-9a7b-b01115ced215" providerId="ADAL" clId="{4F5CD5DA-E8AA-4D66-95A1-3898BB875FA5}" dt="2021-01-25T12:23:01.319" v="707" actId="6549"/>
          <ac:spMkLst>
            <pc:docMk/>
            <pc:sldMk cId="3359966796" sldId="5127"/>
            <ac:spMk id="2" creationId="{01A3FC40-7437-44DD-B1C9-46C429FD56BC}"/>
          </ac:spMkLst>
        </pc:spChg>
        <pc:spChg chg="mod">
          <ac:chgData name="Siket, Miroslav" userId="7c13151e-c854-42b2-9a7b-b01115ced215" providerId="ADAL" clId="{4F5CD5DA-E8AA-4D66-95A1-3898BB875FA5}" dt="2021-01-25T10:02:51.901" v="75" actId="20577"/>
          <ac:spMkLst>
            <pc:docMk/>
            <pc:sldMk cId="3359966796" sldId="5127"/>
            <ac:spMk id="7" creationId="{D80BAFFE-3B86-43DF-81DC-8E5B709F2635}"/>
          </ac:spMkLst>
        </pc:spChg>
      </pc:sldChg>
      <pc:sldChg chg="modSp mod">
        <pc:chgData name="Siket, Miroslav" userId="7c13151e-c854-42b2-9a7b-b01115ced215" providerId="ADAL" clId="{4F5CD5DA-E8AA-4D66-95A1-3898BB875FA5}" dt="2021-01-25T10:24:41.372" v="413" actId="6549"/>
        <pc:sldMkLst>
          <pc:docMk/>
          <pc:sldMk cId="3213401312" sldId="5143"/>
        </pc:sldMkLst>
        <pc:spChg chg="mod">
          <ac:chgData name="Siket, Miroslav" userId="7c13151e-c854-42b2-9a7b-b01115ced215" providerId="ADAL" clId="{4F5CD5DA-E8AA-4D66-95A1-3898BB875FA5}" dt="2021-01-25T10:24:41.372" v="413" actId="6549"/>
          <ac:spMkLst>
            <pc:docMk/>
            <pc:sldMk cId="3213401312" sldId="5143"/>
            <ac:spMk id="5" creationId="{11C69917-DA8E-4EDF-A995-9FFB50DC00E4}"/>
          </ac:spMkLst>
        </pc:spChg>
      </pc:sldChg>
      <pc:sldChg chg="ord">
        <pc:chgData name="Siket, Miroslav" userId="7c13151e-c854-42b2-9a7b-b01115ced215" providerId="ADAL" clId="{4F5CD5DA-E8AA-4D66-95A1-3898BB875FA5}" dt="2021-01-25T10:03:38.794" v="110"/>
        <pc:sldMkLst>
          <pc:docMk/>
          <pc:sldMk cId="221610033" sldId="5144"/>
        </pc:sldMkLst>
      </pc:sldChg>
      <pc:sldChg chg="del">
        <pc:chgData name="Siket, Miroslav" userId="7c13151e-c854-42b2-9a7b-b01115ced215" providerId="ADAL" clId="{4F5CD5DA-E8AA-4D66-95A1-3898BB875FA5}" dt="2021-01-21T09:46:11.813" v="1" actId="47"/>
        <pc:sldMkLst>
          <pc:docMk/>
          <pc:sldMk cId="632498184" sldId="5145"/>
        </pc:sldMkLst>
      </pc:sldChg>
      <pc:sldChg chg="modSp mod">
        <pc:chgData name="Siket, Miroslav" userId="7c13151e-c854-42b2-9a7b-b01115ced215" providerId="ADAL" clId="{4F5CD5DA-E8AA-4D66-95A1-3898BB875FA5}" dt="2021-01-25T13:18:43.891" v="1264" actId="20577"/>
        <pc:sldMkLst>
          <pc:docMk/>
          <pc:sldMk cId="2165441764" sldId="5146"/>
        </pc:sldMkLst>
        <pc:spChg chg="mod">
          <ac:chgData name="Siket, Miroslav" userId="7c13151e-c854-42b2-9a7b-b01115ced215" providerId="ADAL" clId="{4F5CD5DA-E8AA-4D66-95A1-3898BB875FA5}" dt="2021-01-25T13:18:43.891" v="1264" actId="20577"/>
          <ac:spMkLst>
            <pc:docMk/>
            <pc:sldMk cId="2165441764" sldId="5146"/>
            <ac:spMk id="3" creationId="{6E05F157-967F-4A54-BC72-2740977BC4B8}"/>
          </ac:spMkLst>
        </pc:spChg>
      </pc:sldChg>
      <pc:sldChg chg="modSp mod">
        <pc:chgData name="Siket, Miroslav" userId="7c13151e-c854-42b2-9a7b-b01115ced215" providerId="ADAL" clId="{4F5CD5DA-E8AA-4D66-95A1-3898BB875FA5}" dt="2021-01-25T13:20:12.408" v="1290" actId="20577"/>
        <pc:sldMkLst>
          <pc:docMk/>
          <pc:sldMk cId="862721556" sldId="5149"/>
        </pc:sldMkLst>
        <pc:spChg chg="mod">
          <ac:chgData name="Siket, Miroslav" userId="7c13151e-c854-42b2-9a7b-b01115ced215" providerId="ADAL" clId="{4F5CD5DA-E8AA-4D66-95A1-3898BB875FA5}" dt="2021-01-25T13:20:12.408" v="1290" actId="20577"/>
          <ac:spMkLst>
            <pc:docMk/>
            <pc:sldMk cId="862721556" sldId="5149"/>
            <ac:spMk id="3" creationId="{6E05F157-967F-4A54-BC72-2740977BC4B8}"/>
          </ac:spMkLst>
        </pc:spChg>
      </pc:sldChg>
      <pc:sldChg chg="modSp add mod">
        <pc:chgData name="Siket, Miroslav" userId="7c13151e-c854-42b2-9a7b-b01115ced215" providerId="ADAL" clId="{4F5CD5DA-E8AA-4D66-95A1-3898BB875FA5}" dt="2021-01-22T09:25:26.231" v="33" actId="20577"/>
        <pc:sldMkLst>
          <pc:docMk/>
          <pc:sldMk cId="1941093458" sldId="5154"/>
        </pc:sldMkLst>
        <pc:spChg chg="mod">
          <ac:chgData name="Siket, Miroslav" userId="7c13151e-c854-42b2-9a7b-b01115ced215" providerId="ADAL" clId="{4F5CD5DA-E8AA-4D66-95A1-3898BB875FA5}" dt="2021-01-22T09:25:26.231" v="33" actId="20577"/>
          <ac:spMkLst>
            <pc:docMk/>
            <pc:sldMk cId="1941093458" sldId="5154"/>
            <ac:spMk id="3" creationId="{F1374443-DFC6-4B7D-997E-3BCE9CAAA0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4929-0CB8-4C8F-B35E-07CE3AFAB9F7}" type="datetimeFigureOut">
              <a:rPr lang="fr-CH" smtClean="0"/>
              <a:pPr/>
              <a:t>29.01.2021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2417-273F-4C42-B2FF-65DB4A2BE73C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232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E8E0-0D3D-41CA-8D25-F5788B78549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6D2D-CF9E-47DC-A4C3-3C5A97CA6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175233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127389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326708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290715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278039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97127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248225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2011-02-15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SMB New MemberTraining</a:t>
            </a:r>
          </a:p>
        </p:txBody>
      </p:sp>
    </p:spTree>
    <p:extLst>
      <p:ext uri="{BB962C8B-B14F-4D97-AF65-F5344CB8AC3E}">
        <p14:creationId xmlns:p14="http://schemas.microsoft.com/office/powerpoint/2010/main" val="194099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gradFill flip="none" rotWithShape="1">
          <a:gsLst>
            <a:gs pos="0">
              <a:srgbClr val="FFFFFF"/>
            </a:gs>
            <a:gs pos="40000">
              <a:schemeClr val="bg1"/>
            </a:gs>
            <a:gs pos="100000">
              <a:srgbClr val="7C7C7C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6225" cy="37242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-50444" y="3723878"/>
            <a:ext cx="9216000" cy="1447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4" y="3807978"/>
            <a:ext cx="1146050" cy="13197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5" y="1983199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400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5000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589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94774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11685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59141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ormit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73076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322511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639519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583104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rcle background &amp; tex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646675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 background &amp;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018824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ircle background &amp; tex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10834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4351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ircle background &amp; tex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6995749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7815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0444" y="3723878"/>
            <a:ext cx="9216000" cy="1447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5" y="2214032"/>
            <a:ext cx="806489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z="5000" b="1" dirty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4" y="3807978"/>
            <a:ext cx="1146050" cy="1319787"/>
          </a:xfrm>
          <a:prstGeom prst="rect">
            <a:avLst/>
          </a:prstGeom>
        </p:spPr>
      </p:pic>
      <p:sp>
        <p:nvSpPr>
          <p:cNvPr id="8" name="Fußzeilenplatzhalter 12">
            <a:extLst>
              <a:ext uri="{FF2B5EF4-FFF2-40B4-BE49-F238E27FC236}">
                <a16:creationId xmlns:a16="http://schemas.microsoft.com/office/drawing/2014/main" id="{A17F701D-971B-4468-B8B3-F8389F988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04120" y="4767263"/>
            <a:ext cx="4328120" cy="273844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SMB  meeting 164</a:t>
            </a:r>
          </a:p>
        </p:txBody>
      </p:sp>
    </p:spTree>
    <p:extLst>
      <p:ext uri="{BB962C8B-B14F-4D97-AF65-F5344CB8AC3E}">
        <p14:creationId xmlns:p14="http://schemas.microsoft.com/office/powerpoint/2010/main" val="2720058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AB7FD-986A-4A9C-A5D0-4077310F49D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80263E6B-B94B-4A6D-A126-9DB5F7D5B1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04120" y="4767263"/>
            <a:ext cx="4328120" cy="273844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SMB  meeting 164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ADC8E1AC-89B8-450D-AFD6-046C84EE99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04120" y="4767263"/>
            <a:ext cx="4328120" cy="273844"/>
          </a:xfrm>
          <a:prstGeom prst="rect">
            <a:avLst/>
          </a:prstGeo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SMB  meeting 164</a:t>
            </a:r>
          </a:p>
        </p:txBody>
      </p:sp>
    </p:spTree>
    <p:extLst>
      <p:ext uri="{BB962C8B-B14F-4D97-AF65-F5344CB8AC3E}">
        <p14:creationId xmlns:p14="http://schemas.microsoft.com/office/powerpoint/2010/main" val="414351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800" y="140400"/>
            <a:ext cx="8280000" cy="120721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2800" y="1571094"/>
            <a:ext cx="8701200" cy="22968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449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42800" y="754707"/>
            <a:ext cx="828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4000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366400" y="4356000"/>
            <a:ext cx="741600" cy="648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927207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800" y="1201500"/>
            <a:ext cx="4068000" cy="3315600"/>
          </a:xfrm>
        </p:spPr>
        <p:txBody>
          <a:bodyPr/>
          <a:lstStyle>
            <a:lvl1pPr marL="457200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644008" y="1201500"/>
            <a:ext cx="4068000" cy="33156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800" baseline="0"/>
            </a:lvl1pPr>
            <a:lvl2pPr marL="809625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  <a:defRPr lang="en-US" sz="2800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809625" lvl="1" indent="-447675" algn="l" defTabSz="914400" rtl="0" eaLnBrk="1" latinLnBrk="0" hangingPunct="1">
              <a:spcBef>
                <a:spcPts val="6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491230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960949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wth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8054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work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07492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0" y="1201500"/>
            <a:ext cx="8280920" cy="33156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42800" y="140401"/>
            <a:ext cx="8280000" cy="9941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62620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800" y="1200151"/>
            <a:ext cx="8280000" cy="331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0288" y="4767263"/>
            <a:ext cx="2062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29.01.2021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896" y="4767263"/>
            <a:ext cx="43281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SMB  meeting 164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800" y="4767263"/>
            <a:ext cx="7920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442800" y="141481"/>
            <a:ext cx="8280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44" y="4354105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671" r:id="rId23"/>
  </p:sldLayoutIdLst>
  <p:hf hdr="0" ft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CH" sz="4400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Char char="•"/>
        <a:tabLst/>
        <a:defRPr sz="3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809625" indent="-447675" algn="l" defTabSz="914400" rtl="0" eaLnBrk="1" latinLnBrk="0" hangingPunct="1">
        <a:spcBef>
          <a:spcPts val="0"/>
        </a:spcBef>
        <a:buFont typeface="Symbol" pitchFamily="18" charset="2"/>
        <a:buChar char=""/>
        <a:defRPr sz="2800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Symbol" pitchFamily="18" charset="2"/>
        <a:buChar char="-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921644"/>
            <a:ext cx="8064896" cy="1446550"/>
          </a:xfrm>
        </p:spPr>
        <p:txBody>
          <a:bodyPr/>
          <a:lstStyle/>
          <a:p>
            <a:r>
              <a:rPr lang="en-GB" dirty="0"/>
              <a:t>SG 12 </a:t>
            </a:r>
            <a:br>
              <a:rPr lang="en-GB" dirty="0"/>
            </a:br>
            <a:r>
              <a:rPr lang="en-GB" dirty="0"/>
              <a:t>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83B9A-BBEF-4BAD-8489-A19D887C6D6A}"/>
              </a:ext>
            </a:extLst>
          </p:cNvPr>
          <p:cNvSpPr txBox="1"/>
          <p:nvPr/>
        </p:nvSpPr>
        <p:spPr>
          <a:xfrm>
            <a:off x="251520" y="401191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Online meeting: 2021-01-25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12:00pm to 2:30pm CET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41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Committee</a:t>
            </a:r>
            <a:r>
              <a:rPr lang="en-US" sz="3600" dirty="0">
                <a:solidFill>
                  <a:srgbClr val="0060A9"/>
                </a:solidFill>
              </a:rPr>
              <a:t> Forum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0CDB03-BB52-4185-87A0-6401A8FAF3AB}"/>
              </a:ext>
            </a:extLst>
          </p:cNvPr>
          <p:cNvSpPr txBox="1">
            <a:spLocks/>
          </p:cNvSpPr>
          <p:nvPr/>
        </p:nvSpPr>
        <p:spPr>
          <a:xfrm>
            <a:off x="442800" y="1108760"/>
            <a:ext cx="4057192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Scope</a:t>
            </a:r>
            <a:endParaRPr lang="de-DE" sz="2000" dirty="0"/>
          </a:p>
          <a:p>
            <a:pPr lvl="0"/>
            <a:r>
              <a:rPr lang="en-US" sz="1400" b="0" dirty="0"/>
              <a:t>Provide a platform for IEC Committees for information and best practice sharing</a:t>
            </a:r>
          </a:p>
          <a:p>
            <a:pPr lvl="0"/>
            <a:r>
              <a:rPr lang="en-US" sz="1400" b="0" dirty="0"/>
              <a:t>Receive and distribute input from TFs and MGs</a:t>
            </a:r>
          </a:p>
          <a:p>
            <a:pPr lvl="0"/>
            <a:r>
              <a:rPr lang="en-US" sz="1400" b="0" dirty="0"/>
              <a:t>Establish point of contact in TCs</a:t>
            </a:r>
          </a:p>
          <a:p>
            <a:pPr lvl="0"/>
            <a:r>
              <a:rPr lang="en-US" sz="1400" b="0" dirty="0"/>
              <a:t>Discuss on and propose pilot projects</a:t>
            </a:r>
          </a:p>
          <a:p>
            <a:pPr lvl="0"/>
            <a:r>
              <a:rPr lang="en-US" sz="1400" b="0" dirty="0"/>
              <a:t>Establish a link to reference groups </a:t>
            </a:r>
            <a:endParaRPr lang="en-GB" sz="1800" b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0FC094-37D0-4765-9E0F-CB55C4153207}"/>
              </a:ext>
            </a:extLst>
          </p:cNvPr>
          <p:cNvSpPr txBox="1">
            <a:spLocks/>
          </p:cNvSpPr>
          <p:nvPr/>
        </p:nvSpPr>
        <p:spPr>
          <a:xfrm>
            <a:off x="4427984" y="1108760"/>
            <a:ext cx="4201208" cy="347921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Status</a:t>
            </a:r>
            <a:endParaRPr lang="de-DE" sz="1400" i="1" dirty="0"/>
          </a:p>
          <a:p>
            <a:r>
              <a:rPr lang="en-US" sz="1400" b="0" dirty="0"/>
              <a:t>Hasn’t started yet</a:t>
            </a:r>
          </a:p>
          <a:p>
            <a:r>
              <a:rPr lang="en-US" sz="1400" b="0" dirty="0"/>
              <a:t>Input TF 2</a:t>
            </a:r>
          </a:p>
          <a:p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Next Steps </a:t>
            </a:r>
            <a:r>
              <a:rPr lang="en-US" sz="1400" b="0" dirty="0"/>
              <a:t>(proposal)</a:t>
            </a:r>
          </a:p>
          <a:p>
            <a:pPr lvl="0"/>
            <a:r>
              <a:rPr lang="de-DE" sz="1400" b="0" dirty="0"/>
              <a:t>Analyse </a:t>
            </a:r>
            <a:r>
              <a:rPr lang="de-DE" sz="1400" b="0" dirty="0" err="1"/>
              <a:t>questionnaire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TF 2</a:t>
            </a:r>
          </a:p>
          <a:p>
            <a:pPr lvl="0"/>
            <a:r>
              <a:rPr lang="de-DE" sz="1400" b="0" dirty="0"/>
              <a:t>Start </a:t>
            </a:r>
            <a:r>
              <a:rPr lang="de-DE" sz="1400" b="0" dirty="0" err="1"/>
              <a:t>with</a:t>
            </a:r>
            <a:r>
              <a:rPr lang="de-DE" sz="1400" b="0" dirty="0"/>
              <a:t> individual TCs (</a:t>
            </a:r>
            <a:r>
              <a:rPr lang="de-DE" sz="1400" b="0" dirty="0" err="1"/>
              <a:t>as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TF 2 </a:t>
            </a:r>
            <a:r>
              <a:rPr lang="de-DE" sz="1400" b="0" dirty="0" err="1"/>
              <a:t>activities</a:t>
            </a:r>
            <a:r>
              <a:rPr lang="de-DE" sz="1400" b="0" dirty="0"/>
              <a:t>)</a:t>
            </a:r>
          </a:p>
          <a:p>
            <a:pPr lvl="0"/>
            <a:r>
              <a:rPr lang="de-DE" sz="1400" b="0" dirty="0" err="1"/>
              <a:t>Build</a:t>
            </a:r>
            <a:r>
              <a:rPr lang="de-DE" sz="1400" b="0" dirty="0"/>
              <a:t> </a:t>
            </a:r>
            <a:r>
              <a:rPr lang="de-DE" sz="1400" b="0" dirty="0" err="1"/>
              <a:t>up</a:t>
            </a:r>
            <a:r>
              <a:rPr lang="de-DE" sz="1400" b="0" dirty="0"/>
              <a:t> </a:t>
            </a:r>
            <a:r>
              <a:rPr lang="de-DE" sz="1400" b="0" dirty="0" err="1"/>
              <a:t>concept</a:t>
            </a:r>
            <a:r>
              <a:rPr lang="de-DE" sz="1400" b="0" dirty="0"/>
              <a:t> </a:t>
            </a:r>
            <a:r>
              <a:rPr lang="de-DE" sz="1400" b="0" dirty="0" err="1"/>
              <a:t>for</a:t>
            </a:r>
            <a:r>
              <a:rPr lang="de-DE" sz="1400" b="0" dirty="0"/>
              <a:t> </a:t>
            </a:r>
            <a:r>
              <a:rPr lang="de-DE" sz="1400" b="0" dirty="0" err="1"/>
              <a:t>committee</a:t>
            </a:r>
            <a:r>
              <a:rPr lang="de-DE" sz="1400" b="0" dirty="0"/>
              <a:t> </a:t>
            </a:r>
            <a:r>
              <a:rPr lang="de-DE" sz="1400" b="0" dirty="0" err="1"/>
              <a:t>engagement</a:t>
            </a:r>
            <a:endParaRPr lang="de-DE" sz="1400" b="0" dirty="0"/>
          </a:p>
          <a:p>
            <a:pPr marL="539750" lvl="1" indent="-177800"/>
            <a:r>
              <a:rPr lang="de-DE" sz="1200" b="0" dirty="0"/>
              <a:t>Platform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742258-9414-4C94-A4B0-A78FDA962020}"/>
              </a:ext>
            </a:extLst>
          </p:cNvPr>
          <p:cNvSpPr txBox="1"/>
          <p:nvPr/>
        </p:nvSpPr>
        <p:spPr>
          <a:xfrm>
            <a:off x="6372200" y="332733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Oliver Hateley</a:t>
            </a:r>
          </a:p>
          <a:p>
            <a:r>
              <a:rPr lang="de-DE" sz="16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Miroslav Siket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6E4C8-E228-4E57-8050-279F567158B6}"/>
              </a:ext>
            </a:extLst>
          </p:cNvPr>
          <p:cNvSpPr txBox="1"/>
          <p:nvPr/>
        </p:nvSpPr>
        <p:spPr>
          <a:xfrm>
            <a:off x="442800" y="4147995"/>
            <a:ext cx="78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Members from SG 12: </a:t>
            </a:r>
            <a:r>
              <a:rPr lang="en-US" sz="1400" dirty="0"/>
              <a:t>Bettina Funk, Ronald Tse, Maria Iafano, Shuo Wang, Ivano Visintainer,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4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 little bit of history</a:t>
            </a:r>
            <a:endParaRPr lang="en-US" sz="3600" dirty="0">
              <a:solidFill>
                <a:srgbClr val="0060A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438394-6A97-4B91-9C73-4FBA078A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0"/>
            <a:ext cx="3237971" cy="1995686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191801-D4D6-4B5C-8D60-52882411C5A3}"/>
              </a:ext>
            </a:extLst>
          </p:cNvPr>
          <p:cNvSpPr txBox="1">
            <a:spLocks/>
          </p:cNvSpPr>
          <p:nvPr/>
        </p:nvSpPr>
        <p:spPr>
          <a:xfrm>
            <a:off x="442800" y="1108760"/>
            <a:ext cx="7081528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SG 12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Implementation Goals </a:t>
            </a:r>
          </a:p>
          <a:p>
            <a:pPr lvl="1">
              <a:spcBef>
                <a:spcPts val="338"/>
              </a:spcBef>
              <a:spcAft>
                <a:spcPts val="338"/>
              </a:spcAft>
              <a:buFont typeface="Symbol" panose="05050102010706020507" pitchFamily="18" charset="2"/>
              <a:buChar char="-"/>
            </a:pPr>
            <a:r>
              <a:rPr lang="en-IN" sz="1400" b="0" dirty="0">
                <a:latin typeface="Arial" panose="020B0604020202020204" pitchFamily="34" charset="0"/>
                <a:cs typeface="Arial" panose="020B0604020202020204" pitchFamily="34" charset="0"/>
              </a:rPr>
              <a:t>New ways of working; Machine readable Standards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System Related Activities </a:t>
            </a:r>
            <a:r>
              <a:rPr lang="en-IN" sz="1600" b="0" dirty="0">
                <a:latin typeface="Arial" panose="020B0604020202020204" pitchFamily="34" charset="0"/>
                <a:cs typeface="Arial" panose="020B0604020202020204" pitchFamily="34" charset="0"/>
              </a:rPr>
              <a:t>(incl. Tool support)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MSB WP “Semantic Interoperability” – Information Models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Relation to IT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IN" sz="1400" b="0" dirty="0">
                <a:latin typeface="Arial" panose="020B0604020202020204" pitchFamily="34" charset="0"/>
                <a:cs typeface="Arial" panose="020B0604020202020204" pitchFamily="34" charset="0"/>
              </a:rPr>
              <a:t>Pilots Online Authoring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IN" sz="1400" b="0" dirty="0">
                <a:latin typeface="Arial" panose="020B0604020202020204" pitchFamily="34" charset="0"/>
                <a:cs typeface="Arial" panose="020B0604020202020204" pitchFamily="34" charset="0"/>
              </a:rPr>
              <a:t>Reference Group on Database standards (incl. CDD), XML</a:t>
            </a:r>
          </a:p>
          <a:p>
            <a:pPr lvl="1">
              <a:spcBef>
                <a:spcPts val="338"/>
              </a:spcBef>
              <a:spcAft>
                <a:spcPts val="338"/>
              </a:spcAft>
            </a:pPr>
            <a:r>
              <a:rPr lang="en-IN" sz="1400" b="0" dirty="0">
                <a:latin typeface="Arial" panose="020B0604020202020204" pitchFamily="34" charset="0"/>
                <a:cs typeface="Arial" panose="020B0604020202020204" pitchFamily="34" charset="0"/>
              </a:rPr>
              <a:t>Mapping Tool, UCMR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IN" sz="2000" b="0" dirty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lvl="1">
              <a:spcBef>
                <a:spcPts val="338"/>
              </a:spcBef>
              <a:spcAft>
                <a:spcPts val="338"/>
              </a:spcAft>
              <a:buFont typeface="Symbol" panose="05050102010706020507" pitchFamily="18" charset="2"/>
              <a:buChar char="-"/>
            </a:pPr>
            <a:r>
              <a:rPr lang="en-IN" sz="1400" b="0" dirty="0">
                <a:latin typeface="Arial" panose="020B0604020202020204" pitchFamily="34" charset="0"/>
                <a:cs typeface="Arial" panose="020B0604020202020204" pitchFamily="34" charset="0"/>
              </a:rPr>
              <a:t>TCs, Digitalization Officer</a:t>
            </a:r>
            <a:endParaRPr lang="en-IN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38"/>
              </a:spcBef>
              <a:spcAft>
                <a:spcPts val="338"/>
              </a:spcAft>
            </a:pPr>
            <a:endParaRPr lang="en-I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38"/>
              </a:spcBef>
              <a:spcAft>
                <a:spcPts val="338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186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F575-8E35-4A04-A801-90B89BB9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1481"/>
            <a:ext cx="8856984" cy="994172"/>
          </a:xfrm>
        </p:spPr>
        <p:txBody>
          <a:bodyPr/>
          <a:lstStyle/>
          <a:p>
            <a:r>
              <a:rPr lang="en-GB" dirty="0"/>
              <a:t>SMB decisions – </a:t>
            </a:r>
            <a:r>
              <a:rPr lang="en-GB" dirty="0" err="1"/>
              <a:t>ahG</a:t>
            </a:r>
            <a:r>
              <a:rPr lang="en-GB" dirty="0"/>
              <a:t> 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9422-B29B-4579-8DD4-D437CD0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A4DDDA-40AE-409B-9975-95C97178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90" y="955738"/>
            <a:ext cx="6434619" cy="40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481"/>
            <a:ext cx="8540054" cy="994172"/>
          </a:xfrm>
        </p:spPr>
        <p:txBody>
          <a:bodyPr/>
          <a:lstStyle/>
          <a:p>
            <a:r>
              <a:rPr lang="en-US" sz="4000" dirty="0"/>
              <a:t>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ADB46CB-7E98-4D13-840A-FB9CB4C768DF}"/>
              </a:ext>
            </a:extLst>
          </p:cNvPr>
          <p:cNvSpPr txBox="1"/>
          <p:nvPr/>
        </p:nvSpPr>
        <p:spPr>
          <a:xfrm>
            <a:off x="3325514" y="1131590"/>
            <a:ext cx="25855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de-DE" dirty="0"/>
              <a:t>Digital </a:t>
            </a:r>
          </a:p>
          <a:p>
            <a:r>
              <a:rPr lang="de-DE" dirty="0"/>
              <a:t>Transformation &amp; Systems Approach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CFA8BE0-BC6D-42CD-9494-7EA392871CA9}"/>
              </a:ext>
            </a:extLst>
          </p:cNvPr>
          <p:cNvSpPr txBox="1"/>
          <p:nvPr/>
        </p:nvSpPr>
        <p:spPr>
          <a:xfrm>
            <a:off x="924337" y="2511872"/>
            <a:ext cx="216023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sz="1050" dirty="0"/>
              <a:t>ask </a:t>
            </a:r>
            <a:r>
              <a:rPr lang="en-GB" dirty="0"/>
              <a:t>F</a:t>
            </a:r>
            <a:r>
              <a:rPr lang="en-GB" sz="1050" dirty="0"/>
              <a:t>orce</a:t>
            </a:r>
            <a:r>
              <a:rPr lang="de-DE" dirty="0"/>
              <a:t> 1</a:t>
            </a:r>
          </a:p>
          <a:p>
            <a:r>
              <a:rPr lang="de-DE" sz="1200" i="1" dirty="0"/>
              <a:t>Working </a:t>
            </a:r>
            <a:r>
              <a:rPr lang="de-DE" sz="1200" i="1" dirty="0" err="1"/>
              <a:t>more</a:t>
            </a:r>
            <a:r>
              <a:rPr lang="de-DE" sz="1200" i="1" dirty="0"/>
              <a:t> </a:t>
            </a:r>
            <a:r>
              <a:rPr lang="de-DE" sz="1200" i="1" dirty="0" err="1"/>
              <a:t>digitally</a:t>
            </a:r>
            <a:endParaRPr lang="de-DE" sz="1200" i="1" dirty="0"/>
          </a:p>
          <a:p>
            <a:endParaRPr lang="de-DE" sz="1200" i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0D39ED-298E-4607-81FF-C64E33598C23}"/>
              </a:ext>
            </a:extLst>
          </p:cNvPr>
          <p:cNvSpPr txBox="1"/>
          <p:nvPr/>
        </p:nvSpPr>
        <p:spPr>
          <a:xfrm>
            <a:off x="6253348" y="2511872"/>
            <a:ext cx="2159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Committee Forum</a:t>
            </a:r>
          </a:p>
          <a:p>
            <a:r>
              <a:rPr lang="en-GB" sz="1200" i="1"/>
              <a:t>TCs, SyCs</a:t>
            </a:r>
          </a:p>
          <a:p>
            <a:r>
              <a:rPr lang="en-GB" sz="1200" i="1"/>
              <a:t>others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40B1FE-2FBD-461A-8307-047C81347FDC}"/>
              </a:ext>
            </a:extLst>
          </p:cNvPr>
          <p:cNvSpPr txBox="1"/>
          <p:nvPr/>
        </p:nvSpPr>
        <p:spPr>
          <a:xfrm>
            <a:off x="3538179" y="2511872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sz="1050" dirty="0"/>
              <a:t>ethodology </a:t>
            </a:r>
            <a:r>
              <a:rPr lang="en-GB" dirty="0"/>
              <a:t>G</a:t>
            </a:r>
            <a:r>
              <a:rPr lang="en-GB" sz="1050" dirty="0"/>
              <a:t>roup</a:t>
            </a:r>
            <a:endParaRPr lang="en-GB" dirty="0"/>
          </a:p>
        </p:txBody>
      </p: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51EAF32C-7B83-4A22-ACD0-D06312743D9F}"/>
              </a:ext>
            </a:extLst>
          </p:cNvPr>
          <p:cNvCxnSpPr>
            <a:cxnSpLocks/>
            <a:stCxn id="16" idx="1"/>
            <a:endCxn id="15" idx="2"/>
          </p:cNvCxnSpPr>
          <p:nvPr/>
        </p:nvCxnSpPr>
        <p:spPr>
          <a:xfrm rot="10800000" flipH="1">
            <a:off x="924337" y="2054920"/>
            <a:ext cx="3693962" cy="826284"/>
          </a:xfrm>
          <a:prstGeom prst="bentConnector4">
            <a:avLst>
              <a:gd name="adj1" fmla="val -6188"/>
              <a:gd name="adj2" fmla="val 7234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4978BB20-BCC1-4418-9CBD-210A21213939}"/>
              </a:ext>
            </a:extLst>
          </p:cNvPr>
          <p:cNvCxnSpPr>
            <a:cxnSpLocks/>
            <a:stCxn id="28" idx="1"/>
            <a:endCxn id="15" idx="2"/>
          </p:cNvCxnSpPr>
          <p:nvPr/>
        </p:nvCxnSpPr>
        <p:spPr>
          <a:xfrm rot="10800000" flipH="1">
            <a:off x="924337" y="2054921"/>
            <a:ext cx="3693961" cy="1664315"/>
          </a:xfrm>
          <a:prstGeom prst="bentConnector4">
            <a:avLst>
              <a:gd name="adj1" fmla="val -6188"/>
              <a:gd name="adj2" fmla="val 861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DFFAF0CE-536C-4BBB-954B-2192A1050036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rot="5400000" flipH="1" flipV="1">
            <a:off x="4389823" y="2283396"/>
            <a:ext cx="456952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>
            <a:extLst>
              <a:ext uri="{FF2B5EF4-FFF2-40B4-BE49-F238E27FC236}">
                <a16:creationId xmlns:a16="http://schemas.microsoft.com/office/drawing/2014/main" id="{CD1F1C11-AE8C-4137-879A-76AFDD09278F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rot="16200000" flipV="1">
            <a:off x="5747124" y="926095"/>
            <a:ext cx="456952" cy="27146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F08FB5CF-9C00-4752-9975-F412ABB99354}"/>
              </a:ext>
            </a:extLst>
          </p:cNvPr>
          <p:cNvSpPr txBox="1"/>
          <p:nvPr/>
        </p:nvSpPr>
        <p:spPr>
          <a:xfrm>
            <a:off x="924338" y="3349903"/>
            <a:ext cx="216023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sz="1050" dirty="0"/>
              <a:t>ask </a:t>
            </a:r>
            <a:r>
              <a:rPr lang="en-GB" dirty="0"/>
              <a:t>F</a:t>
            </a:r>
            <a:r>
              <a:rPr lang="en-GB" sz="1050" dirty="0"/>
              <a:t>orce</a:t>
            </a:r>
            <a:r>
              <a:rPr lang="en-GB" dirty="0"/>
              <a:t> 2</a:t>
            </a:r>
          </a:p>
          <a:p>
            <a:r>
              <a:rPr lang="en-GB" sz="1200" i="1" dirty="0"/>
              <a:t>Producing more digital content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033A0B2-2AC1-4130-9841-B1007B064F6D}"/>
              </a:ext>
            </a:extLst>
          </p:cNvPr>
          <p:cNvSpPr txBox="1"/>
          <p:nvPr/>
        </p:nvSpPr>
        <p:spPr>
          <a:xfrm>
            <a:off x="925472" y="4251470"/>
            <a:ext cx="21591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T</a:t>
            </a:r>
            <a:r>
              <a:rPr lang="en-GB" sz="1050" dirty="0">
                <a:solidFill>
                  <a:prstClr val="black"/>
                </a:solidFill>
              </a:rPr>
              <a:t>ask </a:t>
            </a:r>
            <a:r>
              <a:rPr lang="en-GB" dirty="0">
                <a:solidFill>
                  <a:prstClr val="black"/>
                </a:solidFill>
              </a:rPr>
              <a:t>F</a:t>
            </a:r>
            <a:r>
              <a:rPr lang="en-GB" sz="1050" dirty="0">
                <a:solidFill>
                  <a:prstClr val="black"/>
                </a:solidFill>
              </a:rPr>
              <a:t>orce</a:t>
            </a:r>
            <a:r>
              <a:rPr lang="en-GB" dirty="0"/>
              <a:t> 3</a:t>
            </a:r>
          </a:p>
          <a:p>
            <a:r>
              <a:rPr lang="en-GB" sz="1200" i="1" dirty="0"/>
              <a:t>Semantic Interoperability &amp; Information models</a:t>
            </a:r>
          </a:p>
        </p:txBody>
      </p:sp>
    </p:spTree>
    <p:extLst>
      <p:ext uri="{BB962C8B-B14F-4D97-AF65-F5344CB8AC3E}">
        <p14:creationId xmlns:p14="http://schemas.microsoft.com/office/powerpoint/2010/main" val="327782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0A9"/>
                </a:solidFill>
              </a:rPr>
              <a:t>Digital Transformation Group*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0CDB03-BB52-4185-87A0-6401A8FAF3AB}"/>
              </a:ext>
            </a:extLst>
          </p:cNvPr>
          <p:cNvSpPr txBox="1">
            <a:spLocks/>
          </p:cNvSpPr>
          <p:nvPr/>
        </p:nvSpPr>
        <p:spPr>
          <a:xfrm>
            <a:off x="442800" y="1108760"/>
            <a:ext cx="7081528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GB" sz="1600" b="0" dirty="0"/>
              <a:t>Define the aspects of the Digital Transformation that are relevant to the IEC and standardization activities</a:t>
            </a:r>
          </a:p>
          <a:p>
            <a:r>
              <a:rPr lang="en-US" sz="1600" b="0" dirty="0"/>
              <a:t>Develop DT methodology for international standardization</a:t>
            </a:r>
          </a:p>
          <a:p>
            <a:r>
              <a:rPr lang="en-GB" sz="1600" b="0" dirty="0"/>
              <a:t>Act as DT competence centre within the IEC and provide</a:t>
            </a:r>
            <a:r>
              <a:rPr lang="en-IN" sz="1600" b="0" dirty="0"/>
              <a:t> </a:t>
            </a:r>
            <a:r>
              <a:rPr lang="en-GB" sz="1600" b="0" dirty="0"/>
              <a:t>DT expertise and advisory services to all IEC TCs</a:t>
            </a:r>
          </a:p>
          <a:p>
            <a:pPr lvl="0"/>
            <a:r>
              <a:rPr lang="en-GB" sz="1600" b="0" dirty="0"/>
              <a:t>Identify emerging trends, technologies and practices needed for the development, delivery and use of IEC’s work</a:t>
            </a:r>
            <a:endParaRPr lang="en-GB" sz="1600" dirty="0"/>
          </a:p>
          <a:p>
            <a:r>
              <a:rPr lang="en-GB" sz="1600" b="0" dirty="0"/>
              <a:t>Provide a platform for relevant discussion and collaboration with internal and external participation.</a:t>
            </a:r>
          </a:p>
          <a:p>
            <a:pPr lvl="0"/>
            <a:r>
              <a:rPr lang="en-GB" sz="1600" b="0" dirty="0"/>
              <a:t>Provide a link between IEC's activities and those of external entities (e.g. ISO, ITU, etc.) and the technical work under supervision of IEC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C62BA7-3BB3-4C86-9079-5C7AFE12049D}"/>
              </a:ext>
            </a:extLst>
          </p:cNvPr>
          <p:cNvSpPr txBox="1">
            <a:spLocks/>
          </p:cNvSpPr>
          <p:nvPr/>
        </p:nvSpPr>
        <p:spPr>
          <a:xfrm>
            <a:off x="1234888" y="4849672"/>
            <a:ext cx="6865504" cy="38287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38"/>
              </a:spcBef>
              <a:spcAft>
                <a:spcPts val="338"/>
              </a:spcAft>
              <a:buNone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* Actually Digital Transformation &amp; Systems Aspects SG</a:t>
            </a:r>
          </a:p>
          <a:p>
            <a:pPr>
              <a:spcBef>
                <a:spcPts val="338"/>
              </a:spcBef>
              <a:spcAft>
                <a:spcPts val="338"/>
              </a:spcAft>
            </a:pPr>
            <a:endParaRPr lang="en-IN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594A4B-A2E1-4E20-B5F1-DFE81E4ED462}"/>
              </a:ext>
            </a:extLst>
          </p:cNvPr>
          <p:cNvSpPr txBox="1"/>
          <p:nvPr/>
        </p:nvSpPr>
        <p:spPr>
          <a:xfrm>
            <a:off x="7308304" y="98059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Ralph Sporer</a:t>
            </a:r>
          </a:p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Oliver Hateley</a:t>
            </a:r>
          </a:p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Miroslav Siket</a:t>
            </a:r>
          </a:p>
        </p:txBody>
      </p:sp>
    </p:spTree>
    <p:extLst>
      <p:ext uri="{BB962C8B-B14F-4D97-AF65-F5344CB8AC3E}">
        <p14:creationId xmlns:p14="http://schemas.microsoft.com/office/powerpoint/2010/main" val="138532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0A9"/>
                </a:solidFill>
              </a:rPr>
              <a:t>Taskforce 1</a:t>
            </a:r>
            <a:r>
              <a:rPr lang="en-GB" sz="2000" b="0" i="1" dirty="0">
                <a:ln>
                  <a:noFill/>
                </a:ln>
                <a:solidFill>
                  <a:prstClr val="black"/>
                </a:solidFill>
                <a:latin typeface="Arial"/>
                <a:cs typeface="+mn-cs"/>
              </a:rPr>
              <a:t> </a:t>
            </a:r>
            <a:br>
              <a:rPr lang="en-GB" sz="2000" b="0" i="1" dirty="0">
                <a:ln>
                  <a:noFill/>
                </a:ln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Working more digitally 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0CDB03-BB52-4185-87A0-6401A8FAF3AB}"/>
              </a:ext>
            </a:extLst>
          </p:cNvPr>
          <p:cNvSpPr txBox="1">
            <a:spLocks/>
          </p:cNvSpPr>
          <p:nvPr/>
        </p:nvSpPr>
        <p:spPr>
          <a:xfrm>
            <a:off x="179512" y="1108760"/>
            <a:ext cx="4201208" cy="290315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Scope</a:t>
            </a:r>
            <a:endParaRPr lang="de-DE" sz="1400" i="1" dirty="0"/>
          </a:p>
          <a:p>
            <a:r>
              <a:rPr lang="en-US" sz="1400" b="0" dirty="0"/>
              <a:t>Develop a Framework for working more digitally</a:t>
            </a:r>
          </a:p>
          <a:p>
            <a:pPr lvl="0"/>
            <a:r>
              <a:rPr lang="en-US" sz="1400" b="0" dirty="0"/>
              <a:t>Develop a capability model (potentially incl. benchmarking)</a:t>
            </a:r>
            <a:endParaRPr lang="de-DE" sz="1400" b="0" dirty="0"/>
          </a:p>
          <a:p>
            <a:pPr lvl="0"/>
            <a:r>
              <a:rPr lang="en-US" sz="1400" b="0" dirty="0"/>
              <a:t>Collect Use Cases</a:t>
            </a:r>
            <a:endParaRPr lang="de-DE" sz="1400" b="0" dirty="0"/>
          </a:p>
          <a:p>
            <a:pPr lvl="0"/>
            <a:r>
              <a:rPr lang="en-US" sz="1400" b="0" dirty="0"/>
              <a:t>Prepare and recommend pilot projects</a:t>
            </a:r>
            <a:endParaRPr lang="de-DE" sz="1400" b="0" dirty="0"/>
          </a:p>
          <a:p>
            <a:pPr lvl="0"/>
            <a:r>
              <a:rPr lang="en-US" sz="1400" b="0" dirty="0"/>
              <a:t>Develop guidance on working more digitally</a:t>
            </a:r>
          </a:p>
          <a:p>
            <a:pPr lvl="0"/>
            <a:r>
              <a:rPr lang="en-US" sz="1400" b="0" dirty="0"/>
              <a:t>Investigate and prioritize necessary IT developments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6BE2C8B-A259-42C6-8584-E1CD83C2C823}"/>
              </a:ext>
            </a:extLst>
          </p:cNvPr>
          <p:cNvSpPr txBox="1">
            <a:spLocks/>
          </p:cNvSpPr>
          <p:nvPr/>
        </p:nvSpPr>
        <p:spPr>
          <a:xfrm>
            <a:off x="4402299" y="1108760"/>
            <a:ext cx="4201208" cy="311917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Status</a:t>
            </a:r>
            <a:endParaRPr lang="de-DE" sz="1400" i="1" dirty="0"/>
          </a:p>
          <a:p>
            <a:r>
              <a:rPr lang="en-US" sz="1400" b="0" dirty="0"/>
              <a:t>Hasn’t started yet</a:t>
            </a:r>
          </a:p>
          <a:p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Next Steps </a:t>
            </a:r>
            <a:r>
              <a:rPr lang="en-US" sz="1400" b="0" dirty="0"/>
              <a:t>(proposal)</a:t>
            </a:r>
          </a:p>
          <a:p>
            <a:pPr lvl="0"/>
            <a:r>
              <a:rPr lang="de-DE" sz="1400" b="0" dirty="0"/>
              <a:t>Participate/follow-up on online authoring pilot (nomination of members to reference group)</a:t>
            </a:r>
          </a:p>
          <a:p>
            <a:pPr lvl="0"/>
            <a:r>
              <a:rPr lang="de-DE" sz="1400" b="0" dirty="0"/>
              <a:t>Check </a:t>
            </a:r>
            <a:r>
              <a:rPr lang="de-DE" sz="1400" b="0" dirty="0" err="1"/>
              <a:t>ToR</a:t>
            </a:r>
            <a:r>
              <a:rPr lang="de-DE" sz="1400" b="0" dirty="0"/>
              <a:t> </a:t>
            </a:r>
            <a:r>
              <a:rPr lang="de-DE" sz="1400" b="0" dirty="0" err="1"/>
              <a:t>against</a:t>
            </a:r>
            <a:r>
              <a:rPr lang="de-DE" sz="1400" b="0" dirty="0"/>
              <a:t> </a:t>
            </a:r>
            <a:r>
              <a:rPr lang="de-DE" sz="1400" b="0" dirty="0" err="1"/>
              <a:t>Vision&amp;Mission</a:t>
            </a:r>
            <a:r>
              <a:rPr lang="de-DE" sz="1400" b="0" dirty="0"/>
              <a:t> </a:t>
            </a:r>
            <a:r>
              <a:rPr lang="de-DE" sz="1400" b="0" dirty="0" err="1"/>
              <a:t>statement</a:t>
            </a:r>
            <a:endParaRPr lang="de-DE" sz="1400" b="0" dirty="0"/>
          </a:p>
          <a:p>
            <a:pPr lvl="0"/>
            <a:r>
              <a:rPr lang="de-DE" sz="1400" b="0" dirty="0" err="1"/>
              <a:t>Collect</a:t>
            </a:r>
            <a:r>
              <a:rPr lang="de-DE" sz="1400" b="0" dirty="0"/>
              <a:t> </a:t>
            </a:r>
            <a:r>
              <a:rPr lang="de-DE" sz="1400" b="0" dirty="0" err="1"/>
              <a:t>use</a:t>
            </a:r>
            <a:r>
              <a:rPr lang="de-DE" sz="1400" b="0" dirty="0"/>
              <a:t> </a:t>
            </a:r>
            <a:r>
              <a:rPr lang="de-DE" sz="1400" b="0" dirty="0" err="1"/>
              <a:t>cases</a:t>
            </a:r>
            <a:endParaRPr lang="de-DE" sz="1400" b="0" dirty="0"/>
          </a:p>
          <a:p>
            <a:pPr marL="539750" lvl="1" indent="-177800"/>
            <a:r>
              <a:rPr lang="de-DE" sz="1200" b="0" dirty="0" err="1"/>
              <a:t>From</a:t>
            </a:r>
            <a:r>
              <a:rPr lang="de-DE" sz="1200" b="0" dirty="0"/>
              <a:t> „</a:t>
            </a:r>
            <a:r>
              <a:rPr lang="de-DE" sz="1200" b="0" dirty="0" err="1"/>
              <a:t>new</a:t>
            </a:r>
            <a:r>
              <a:rPr lang="de-DE" sz="1200" b="0" dirty="0"/>
              <a:t> </a:t>
            </a:r>
            <a:r>
              <a:rPr lang="de-DE" sz="1200" b="0" dirty="0" err="1"/>
              <a:t>ways</a:t>
            </a:r>
            <a:r>
              <a:rPr lang="de-DE" sz="1200" b="0" dirty="0"/>
              <a:t> </a:t>
            </a:r>
            <a:r>
              <a:rPr lang="de-DE" sz="1200" b="0" dirty="0" err="1"/>
              <a:t>of</a:t>
            </a:r>
            <a:r>
              <a:rPr lang="de-DE" sz="1200" b="0" dirty="0"/>
              <a:t> </a:t>
            </a:r>
            <a:r>
              <a:rPr lang="de-DE" sz="1200" b="0" dirty="0" err="1"/>
              <a:t>working</a:t>
            </a:r>
            <a:r>
              <a:rPr lang="de-DE" sz="1200" b="0" dirty="0"/>
              <a:t>“</a:t>
            </a:r>
          </a:p>
          <a:p>
            <a:pPr marL="539750" lvl="1" indent="-177800"/>
            <a:r>
              <a:rPr lang="de-DE" sz="1200" b="0" dirty="0"/>
              <a:t>From future TC meetings</a:t>
            </a:r>
          </a:p>
          <a:p>
            <a:pPr marL="539750" lvl="1" indent="-177800"/>
            <a:r>
              <a:rPr lang="de-DE" sz="1200" b="0" dirty="0"/>
              <a:t>From external sources </a:t>
            </a:r>
          </a:p>
          <a:p>
            <a:pPr marL="73025" indent="-177800"/>
            <a:endParaRPr lang="en-US" sz="1600" b="0" dirty="0"/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2EB7A0-CB6E-4012-A521-A9F8367EED9C}"/>
              </a:ext>
            </a:extLst>
          </p:cNvPr>
          <p:cNvSpPr txBox="1"/>
          <p:nvPr/>
        </p:nvSpPr>
        <p:spPr>
          <a:xfrm>
            <a:off x="5868144" y="267494"/>
            <a:ext cx="202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Ivano Visintainer</a:t>
            </a:r>
          </a:p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(Alan Sellers)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49BDC-5102-4F0B-B076-F918D395075C}"/>
              </a:ext>
            </a:extLst>
          </p:cNvPr>
          <p:cNvSpPr txBox="1"/>
          <p:nvPr/>
        </p:nvSpPr>
        <p:spPr>
          <a:xfrm>
            <a:off x="203266" y="4165521"/>
            <a:ext cx="8185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Members: </a:t>
            </a:r>
            <a:r>
              <a:rPr lang="en-US" sz="1400" dirty="0"/>
              <a:t>Jos Remy, Pablo Corona Fraga, Bettina Funk, Tony Zertuche, Lange Holger, Miguel Aranda, Shuji Hirakawa, Daehyun Kwon, Ronald Tse, Laurent Guise, Vimal Mahendru, Clare Hobern, Andrea Nafi, (Anja/Alisdair – member from IEC CO/Online auth ref group)</a:t>
            </a:r>
          </a:p>
        </p:txBody>
      </p:sp>
    </p:spTree>
    <p:extLst>
      <p:ext uri="{BB962C8B-B14F-4D97-AF65-F5344CB8AC3E}">
        <p14:creationId xmlns:p14="http://schemas.microsoft.com/office/powerpoint/2010/main" val="20638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0A9"/>
                </a:solidFill>
              </a:rPr>
              <a:t>Taskforce 2 </a:t>
            </a:r>
            <a:br>
              <a:rPr lang="en-US" sz="3600" dirty="0">
                <a:solidFill>
                  <a:srgbClr val="0060A9"/>
                </a:solidFill>
              </a:rPr>
            </a:b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Producing more digital content 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C0CDB03-BB52-4185-87A0-6401A8FAF3AB}"/>
              </a:ext>
            </a:extLst>
          </p:cNvPr>
          <p:cNvSpPr txBox="1">
            <a:spLocks/>
          </p:cNvSpPr>
          <p:nvPr/>
        </p:nvSpPr>
        <p:spPr>
          <a:xfrm>
            <a:off x="442800" y="1108760"/>
            <a:ext cx="3481128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Scope</a:t>
            </a:r>
            <a:endParaRPr lang="de-DE" sz="1400" i="1" dirty="0"/>
          </a:p>
          <a:p>
            <a:r>
              <a:rPr lang="en-US" sz="1400" b="0" dirty="0"/>
              <a:t>Develop a Framework for machine interpretable standards </a:t>
            </a:r>
            <a:br>
              <a:rPr lang="en-US" sz="1400" b="0" dirty="0"/>
            </a:br>
            <a:r>
              <a:rPr lang="en-US" sz="1200" b="0" dirty="0"/>
              <a:t>(on the base of 5-level capability model)</a:t>
            </a:r>
          </a:p>
          <a:p>
            <a:r>
              <a:rPr lang="en-US" sz="1400" b="0" dirty="0"/>
              <a:t>Collect Use Cases </a:t>
            </a:r>
          </a:p>
          <a:p>
            <a:r>
              <a:rPr lang="en-US" sz="1400" b="0" dirty="0"/>
              <a:t>Disseminate and further develop 5-level capability model</a:t>
            </a:r>
          </a:p>
          <a:p>
            <a:r>
              <a:rPr lang="en-US" sz="1400" b="0" dirty="0"/>
              <a:t>Match existing activities to capability model</a:t>
            </a:r>
          </a:p>
          <a:p>
            <a:r>
              <a:rPr lang="en-US" sz="1400" b="0" dirty="0"/>
              <a:t>Develop guidelines and best practice sharing around moving towards machine interpretable standards</a:t>
            </a:r>
          </a:p>
          <a:p>
            <a:pPr lvl="0"/>
            <a:r>
              <a:rPr lang="en-US" sz="1400" b="0" dirty="0"/>
              <a:t>Prepare and recommend pilot projects</a:t>
            </a:r>
            <a:endParaRPr lang="de-DE" sz="1400" b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DD0CBF-1B4C-4E54-A7BA-426E8E67E040}"/>
              </a:ext>
            </a:extLst>
          </p:cNvPr>
          <p:cNvSpPr txBox="1">
            <a:spLocks/>
          </p:cNvSpPr>
          <p:nvPr/>
        </p:nvSpPr>
        <p:spPr>
          <a:xfrm>
            <a:off x="4402299" y="1108760"/>
            <a:ext cx="4201208" cy="290315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Status</a:t>
            </a:r>
            <a:endParaRPr lang="de-DE" sz="1400" i="1" dirty="0"/>
          </a:p>
          <a:p>
            <a:r>
              <a:rPr lang="en-US" sz="1400" b="0" dirty="0"/>
              <a:t>Framework and questionnaire done</a:t>
            </a:r>
          </a:p>
          <a:p>
            <a:r>
              <a:rPr lang="en-US" sz="1400" b="0" dirty="0"/>
              <a:t>Use cases collected</a:t>
            </a:r>
          </a:p>
          <a:p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Next Steps </a:t>
            </a:r>
            <a:r>
              <a:rPr lang="en-US" sz="1400" b="0" dirty="0"/>
              <a:t>(proposal)</a:t>
            </a:r>
          </a:p>
          <a:p>
            <a:pPr lvl="0"/>
            <a:r>
              <a:rPr lang="de-DE" sz="1400" b="0" dirty="0"/>
              <a:t>Build on the survey results, match existing activities to the existing use cases and capability model </a:t>
            </a:r>
          </a:p>
          <a:p>
            <a:pPr lvl="0"/>
            <a:r>
              <a:rPr lang="de-DE" sz="1400" b="0" dirty="0"/>
              <a:t>Provide input to TC meetings organized by committee forum</a:t>
            </a:r>
          </a:p>
          <a:p>
            <a:pPr marL="0" indent="0">
              <a:buNone/>
            </a:pPr>
            <a:endParaRPr lang="en-US" sz="1400" b="0" dirty="0"/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0BAFFE-3B86-43DF-81DC-8E5B709F2635}"/>
              </a:ext>
            </a:extLst>
          </p:cNvPr>
          <p:cNvSpPr txBox="1"/>
          <p:nvPr/>
        </p:nvSpPr>
        <p:spPr>
          <a:xfrm>
            <a:off x="7162967" y="141218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Ivan Salcedo</a:t>
            </a:r>
          </a:p>
          <a:p>
            <a:r>
              <a:rPr lang="de-DE" sz="1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(Laurent Guise)</a:t>
            </a:r>
            <a:endParaRPr lang="de-D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3FC40-7437-44DD-B1C9-46C429FD56BC}"/>
              </a:ext>
            </a:extLst>
          </p:cNvPr>
          <p:cNvSpPr txBox="1"/>
          <p:nvPr/>
        </p:nvSpPr>
        <p:spPr>
          <a:xfrm>
            <a:off x="3491880" y="3967044"/>
            <a:ext cx="523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Members: </a:t>
            </a:r>
            <a:r>
              <a:rPr lang="en-US" sz="1400" dirty="0"/>
              <a:t>Ralph Sporer, Maria Iafano, Tony Capel,  Damian Czarny, Juan Rubio, Shuo Wang, Sundeep Oberoi, Hisanori Mishima,  Andrea Nafi,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96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Taskforce 3</a:t>
            </a:r>
            <a:r>
              <a:rPr lang="en-US" sz="3600" dirty="0">
                <a:solidFill>
                  <a:srgbClr val="0060A9"/>
                </a:solidFill>
              </a:rPr>
              <a:t/>
            </a:r>
            <a:br>
              <a:rPr lang="en-US" sz="3600" dirty="0">
                <a:solidFill>
                  <a:srgbClr val="0060A9"/>
                </a:solidFill>
              </a:rPr>
            </a:br>
            <a:r>
              <a:rPr lang="en-GB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Semantic Interoperability / Information models</a:t>
            </a: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E9F670-FB17-43D1-81A1-DC4037EAB9A1}"/>
              </a:ext>
            </a:extLst>
          </p:cNvPr>
          <p:cNvSpPr txBox="1">
            <a:spLocks/>
          </p:cNvSpPr>
          <p:nvPr/>
        </p:nvSpPr>
        <p:spPr>
          <a:xfrm>
            <a:off x="442800" y="1108760"/>
            <a:ext cx="3841168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Scope</a:t>
            </a:r>
            <a:endParaRPr lang="de-DE" sz="1400" i="1" dirty="0"/>
          </a:p>
          <a:p>
            <a:r>
              <a:rPr lang="en-US" sz="1400" b="0" dirty="0"/>
              <a:t>Provide overview on existing information models and inventory about existing interoperability standards, database standards and ontologies </a:t>
            </a:r>
            <a:br>
              <a:rPr lang="en-US" sz="1400" b="0" dirty="0"/>
            </a:br>
            <a:r>
              <a:rPr lang="en-US" sz="1200" b="0" dirty="0"/>
              <a:t>(e.g. IEC 61360, CDD, ISO 13584-42, ISO/IEC 21823-3)</a:t>
            </a:r>
          </a:p>
          <a:p>
            <a:r>
              <a:rPr lang="en-US" sz="1400" b="0" dirty="0"/>
              <a:t>Investigate existing or future model integration strategies</a:t>
            </a:r>
          </a:p>
          <a:p>
            <a:r>
              <a:rPr lang="en-US" sz="1400" b="0" dirty="0"/>
              <a:t>Investigate, promote, design and publish integration mechanisms for information models in the form of best practice  </a:t>
            </a:r>
          </a:p>
          <a:p>
            <a:pPr lvl="0"/>
            <a:r>
              <a:rPr lang="en-US" sz="1400" b="0" dirty="0"/>
              <a:t>Develop a best practice guideline for semantic interoperability and information models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1C588D-F7A0-4A9E-886E-55D512735D07}"/>
              </a:ext>
            </a:extLst>
          </p:cNvPr>
          <p:cNvSpPr txBox="1">
            <a:spLocks/>
          </p:cNvSpPr>
          <p:nvPr/>
        </p:nvSpPr>
        <p:spPr>
          <a:xfrm>
            <a:off x="4402780" y="1108228"/>
            <a:ext cx="4201208" cy="290315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Status</a:t>
            </a:r>
            <a:endParaRPr lang="de-DE" sz="1400" i="1" dirty="0"/>
          </a:p>
          <a:p>
            <a:r>
              <a:rPr lang="en-US" sz="1400" b="0" dirty="0"/>
              <a:t>Hasn’t started yet</a:t>
            </a:r>
          </a:p>
          <a:p>
            <a:r>
              <a:rPr lang="en-US" sz="1400" b="0" dirty="0"/>
              <a:t>Input DBRG </a:t>
            </a:r>
            <a:r>
              <a:rPr lang="en-US" sz="1200" b="0" dirty="0"/>
              <a:t>(database reference group); </a:t>
            </a:r>
            <a:r>
              <a:rPr lang="en-US" sz="1400" b="0" dirty="0"/>
              <a:t>WP “Semantic interoperability”</a:t>
            </a:r>
          </a:p>
          <a:p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Next Steps </a:t>
            </a:r>
            <a:r>
              <a:rPr lang="en-US" sz="1400" b="0" dirty="0"/>
              <a:t>(proposal)</a:t>
            </a:r>
          </a:p>
          <a:p>
            <a:pPr lvl="0"/>
            <a:r>
              <a:rPr lang="de-DE" sz="1400" b="0" dirty="0"/>
              <a:t>Connect, </a:t>
            </a:r>
            <a:r>
              <a:rPr lang="de-DE" sz="1400" b="0" dirty="0" err="1"/>
              <a:t>learn</a:t>
            </a:r>
            <a:r>
              <a:rPr lang="de-DE" sz="1400" b="0" dirty="0"/>
              <a:t> </a:t>
            </a:r>
            <a:r>
              <a:rPr lang="de-DE" sz="1400" b="0" dirty="0" err="1"/>
              <a:t>from</a:t>
            </a:r>
            <a:r>
              <a:rPr lang="de-DE" sz="1400" b="0" dirty="0"/>
              <a:t> and </a:t>
            </a:r>
            <a:r>
              <a:rPr lang="de-DE" sz="1400" b="0" dirty="0" err="1"/>
              <a:t>potentially</a:t>
            </a:r>
            <a:r>
              <a:rPr lang="de-DE" sz="1400" b="0" dirty="0"/>
              <a:t> </a:t>
            </a:r>
            <a:r>
              <a:rPr lang="de-DE" sz="1400" b="0" dirty="0" err="1"/>
              <a:t>participate</a:t>
            </a:r>
            <a:r>
              <a:rPr lang="de-DE" sz="1400" b="0" dirty="0"/>
              <a:t> in </a:t>
            </a:r>
            <a:r>
              <a:rPr lang="de-DE" sz="1400" b="0" dirty="0" err="1"/>
              <a:t>the</a:t>
            </a:r>
            <a:r>
              <a:rPr lang="de-DE" sz="1400" b="0" dirty="0"/>
              <a:t> European </a:t>
            </a:r>
            <a:r>
              <a:rPr lang="de-DE" sz="1400" b="0" dirty="0" err="1"/>
              <a:t>pilots</a:t>
            </a:r>
            <a:endParaRPr lang="de-DE" sz="1400" b="0" dirty="0"/>
          </a:p>
          <a:p>
            <a:pPr lvl="0"/>
            <a:r>
              <a:rPr lang="de-DE" sz="1400" b="0" dirty="0"/>
              <a:t>Provide inventory of existing work based on the DBRG activities</a:t>
            </a:r>
            <a:endParaRPr lang="en-US" sz="1600" b="0" dirty="0"/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7F5FEC-80FA-407B-ABD6-06545C85905E}"/>
              </a:ext>
            </a:extLst>
          </p:cNvPr>
          <p:cNvSpPr txBox="1"/>
          <p:nvPr/>
        </p:nvSpPr>
        <p:spPr>
          <a:xfrm>
            <a:off x="6588224" y="40079"/>
            <a:ext cx="1858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Candidates: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Christian Diedrich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Sundeep Oberoi</a:t>
            </a:r>
            <a:endParaRPr lang="de-DE" sz="1600" b="1" dirty="0">
              <a:solidFill>
                <a:srgbClr val="FF0000"/>
              </a:solidFill>
            </a:endParaRPr>
          </a:p>
          <a:p>
            <a:r>
              <a:rPr lang="de-DE" sz="16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Stephen Dutnall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E823F-D121-4458-8107-F432AF7CF986}"/>
              </a:ext>
            </a:extLst>
          </p:cNvPr>
          <p:cNvSpPr txBox="1"/>
          <p:nvPr/>
        </p:nvSpPr>
        <p:spPr>
          <a:xfrm>
            <a:off x="4067944" y="3926201"/>
            <a:ext cx="4348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Members: </a:t>
            </a:r>
            <a:r>
              <a:rPr lang="en-US" sz="1400" dirty="0"/>
              <a:t>Jaeho Lee, Ronald Tse, Maria Iafano, Shuo Wang,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Narang Kishor (guest), </a:t>
            </a:r>
            <a:r>
              <a:rPr lang="en-US" sz="1400" dirty="0" err="1"/>
              <a:t>EuiSuk</a:t>
            </a:r>
            <a:r>
              <a:rPr lang="en-US" sz="1400" dirty="0"/>
              <a:t> Jung, Damian Czarny, Lan Yamashita, Ning Sun, Juan Rubio, Laurent Guise, Ivan Salcedo,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7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 group</a:t>
            </a:r>
            <a:r>
              <a:rPr lang="en-US" sz="3600" dirty="0">
                <a:solidFill>
                  <a:srgbClr val="0060A9"/>
                </a:solidFill>
              </a:rPr>
              <a:t/>
            </a:r>
            <a:br>
              <a:rPr lang="en-US" sz="3600" dirty="0">
                <a:solidFill>
                  <a:srgbClr val="0060A9"/>
                </a:solidFill>
              </a:rPr>
            </a:br>
            <a:endParaRPr lang="en-U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B7FD-986A-4A9C-A5D0-4077310F49D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8E9F670-FB17-43D1-81A1-DC4037EAB9A1}"/>
              </a:ext>
            </a:extLst>
          </p:cNvPr>
          <p:cNvSpPr txBox="1">
            <a:spLocks/>
          </p:cNvSpPr>
          <p:nvPr/>
        </p:nvSpPr>
        <p:spPr>
          <a:xfrm>
            <a:off x="154768" y="843558"/>
            <a:ext cx="4129200" cy="2465715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 err="1"/>
              <a:t>Scope</a:t>
            </a:r>
            <a:endParaRPr lang="de-DE" sz="2000" dirty="0"/>
          </a:p>
          <a:p>
            <a:r>
              <a:rPr lang="en-US" sz="1400" b="0" dirty="0"/>
              <a:t>Develop Systems Approach, Digital Transformation, and synergies thereof, and apply them to standardization. </a:t>
            </a:r>
          </a:p>
          <a:p>
            <a:r>
              <a:rPr lang="en-US" sz="1400" b="0" dirty="0"/>
              <a:t>Foster the uptake of Systems Approach and Digital Transformation in all IEC Committees. </a:t>
            </a:r>
          </a:p>
          <a:p>
            <a:r>
              <a:rPr lang="en-US" sz="1400" b="0" dirty="0"/>
              <a:t>Act as IEC Competence Centre for Systems Approach and Digital Transformation methodology, architecture, and practice, and provide expertise and advisory services to all IEC Committees. </a:t>
            </a:r>
          </a:p>
          <a:p>
            <a:r>
              <a:rPr lang="en-US" sz="1400" b="0" dirty="0"/>
              <a:t>Develop best practice guidelines. </a:t>
            </a:r>
          </a:p>
          <a:p>
            <a:r>
              <a:rPr lang="en-US" sz="1400" b="0" dirty="0"/>
              <a:t>Investigate and prioritize necessary IT developments by: </a:t>
            </a:r>
          </a:p>
          <a:p>
            <a:pPr marL="539750" lvl="1" indent="-177800"/>
            <a:r>
              <a:rPr lang="en-US" sz="1100" b="0" dirty="0"/>
              <a:t>championing and coordinating IT tools for broad use in the IEC community; and </a:t>
            </a:r>
          </a:p>
          <a:p>
            <a:pPr marL="539750" lvl="1" indent="-177800"/>
            <a:r>
              <a:rPr lang="en-US" sz="1100" b="0" dirty="0"/>
              <a:t>establishing and participating and/or leading reference groups on specific items.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256BC1-5E5C-423E-8D29-63FB1779CE98}"/>
              </a:ext>
            </a:extLst>
          </p:cNvPr>
          <p:cNvSpPr txBox="1">
            <a:spLocks/>
          </p:cNvSpPr>
          <p:nvPr/>
        </p:nvSpPr>
        <p:spPr>
          <a:xfrm>
            <a:off x="4418375" y="843558"/>
            <a:ext cx="4201208" cy="290315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9625" indent="-447675" algn="l" defTabSz="91440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28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Status</a:t>
            </a:r>
            <a:endParaRPr lang="de-DE" sz="1400" i="1" dirty="0"/>
          </a:p>
          <a:p>
            <a:r>
              <a:rPr lang="en-US" sz="1400" b="0" dirty="0"/>
              <a:t>Hasn’t started yet</a:t>
            </a:r>
          </a:p>
          <a:p>
            <a:r>
              <a:rPr lang="en-US" sz="1400" b="0" dirty="0"/>
              <a:t>Input SRG, TF 2, SyC SE WG5, JTC 1 SC 7 </a:t>
            </a:r>
          </a:p>
          <a:p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Next Steps </a:t>
            </a:r>
            <a:r>
              <a:rPr lang="en-US" sz="1400" b="0" dirty="0"/>
              <a:t>(proposal)</a:t>
            </a:r>
          </a:p>
          <a:p>
            <a:pPr lvl="0"/>
            <a:r>
              <a:rPr lang="de-DE" sz="1400" b="0" dirty="0"/>
              <a:t>Re-start IEC </a:t>
            </a:r>
            <a:r>
              <a:rPr lang="de-DE" sz="1400" b="0" dirty="0" err="1"/>
              <a:t>competence</a:t>
            </a:r>
            <a:r>
              <a:rPr lang="de-DE" sz="1400" b="0" dirty="0"/>
              <a:t> </a:t>
            </a:r>
            <a:r>
              <a:rPr lang="de-DE" sz="1400" b="0" dirty="0" err="1"/>
              <a:t>center</a:t>
            </a:r>
            <a:r>
              <a:rPr lang="de-DE" sz="1400" b="0" dirty="0"/>
              <a:t> </a:t>
            </a:r>
            <a:r>
              <a:rPr lang="de-DE" sz="1400" b="0" dirty="0" err="1"/>
              <a:t>for</a:t>
            </a:r>
            <a:r>
              <a:rPr lang="de-DE" sz="1400" b="0" dirty="0"/>
              <a:t> Systems Approach </a:t>
            </a:r>
            <a:r>
              <a:rPr lang="de-DE" sz="1400" b="0" dirty="0" err="1"/>
              <a:t>based</a:t>
            </a:r>
            <a:r>
              <a:rPr lang="de-DE" sz="1400" b="0" dirty="0"/>
              <a:t> on SRG material</a:t>
            </a:r>
          </a:p>
          <a:p>
            <a:pPr lvl="0"/>
            <a:r>
              <a:rPr lang="de-DE" sz="1400" b="0" dirty="0"/>
              <a:t>Enlarge community from SyCs to all TC/SCs</a:t>
            </a:r>
          </a:p>
          <a:p>
            <a:pPr lvl="0"/>
            <a:r>
              <a:rPr lang="de-DE" sz="1400" b="0" dirty="0" err="1"/>
              <a:t>Develop</a:t>
            </a:r>
            <a:r>
              <a:rPr lang="de-DE" sz="1400" b="0" dirty="0"/>
              <a:t> </a:t>
            </a:r>
            <a:r>
              <a:rPr lang="de-DE" sz="1400" b="0" dirty="0" err="1"/>
              <a:t>approaches</a:t>
            </a:r>
            <a:r>
              <a:rPr lang="de-DE" sz="1400" b="0" dirty="0"/>
              <a:t> </a:t>
            </a:r>
            <a:r>
              <a:rPr lang="de-DE" sz="1400" b="0" dirty="0" err="1"/>
              <a:t>to</a:t>
            </a:r>
            <a:r>
              <a:rPr lang="de-DE" sz="1400" b="0" dirty="0"/>
              <a:t> connect SA &amp; DT (e.g. TC 57 </a:t>
            </a:r>
            <a:r>
              <a:rPr lang="de-DE" sz="1400" b="0" dirty="0" err="1"/>
              <a:t>approach</a:t>
            </a:r>
            <a:r>
              <a:rPr lang="de-DE" sz="1400" b="0" dirty="0"/>
              <a:t> on SE)</a:t>
            </a:r>
          </a:p>
          <a:p>
            <a:pPr lvl="0"/>
            <a:r>
              <a:rPr lang="de-DE" sz="1400" b="0" dirty="0"/>
              <a:t>Review Use Case management repository &amp; investigate new mapping tool</a:t>
            </a:r>
            <a:endParaRPr lang="en-US" sz="1600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B305E6-CD76-4120-BFE6-830A9ED48C83}"/>
              </a:ext>
            </a:extLst>
          </p:cNvPr>
          <p:cNvSpPr txBox="1"/>
          <p:nvPr/>
        </p:nvSpPr>
        <p:spPr>
          <a:xfrm>
            <a:off x="6444208" y="7505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Candidates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Alexander Samarin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Francois Coallier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Laurent Guise</a:t>
            </a:r>
          </a:p>
          <a:p>
            <a:r>
              <a:rPr lang="de-DE" sz="16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Gennaro Ruggiero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F3D8D-8093-4434-83A1-97306562D359}"/>
              </a:ext>
            </a:extLst>
          </p:cNvPr>
          <p:cNvSpPr txBox="1"/>
          <p:nvPr/>
        </p:nvSpPr>
        <p:spPr>
          <a:xfrm>
            <a:off x="4211960" y="4216560"/>
            <a:ext cx="4320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Members: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Kishor Narang (guest), </a:t>
            </a:r>
            <a:r>
              <a:rPr lang="en-US" sz="1400" dirty="0"/>
              <a:t>Jaeho Lee, Vimal Mahendru, Damian Czarny,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Hirokazu Tanaka (guest from JP NC), </a:t>
            </a:r>
            <a:r>
              <a:rPr lang="en-US" sz="1400" dirty="0"/>
              <a:t>Ronald Tse, Ning Sun, Christian Gabriel,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7310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C46C7AC-96C4-4B53-B3F5-D0B54D0B757A}"/>
</file>

<file path=customXml/itemProps2.xml><?xml version="1.0" encoding="utf-8"?>
<ds:datastoreItem xmlns:ds="http://schemas.openxmlformats.org/officeDocument/2006/customXml" ds:itemID="{143309FA-BE79-4D8C-A203-8ECC5424CAC1}"/>
</file>

<file path=customXml/itemProps3.xml><?xml version="1.0" encoding="utf-8"?>
<ds:datastoreItem xmlns:ds="http://schemas.openxmlformats.org/officeDocument/2006/customXml" ds:itemID="{D286149F-1A2F-45F3-BA25-C02EEE27EDBB}"/>
</file>

<file path=customXml/itemProps4.xml><?xml version="1.0" encoding="utf-8"?>
<ds:datastoreItem xmlns:ds="http://schemas.openxmlformats.org/officeDocument/2006/customXml" ds:itemID="{CB748CD6-489D-4F0F-9DEC-35621E4496C9}"/>
</file>

<file path=docProps/app.xml><?xml version="1.0" encoding="utf-8"?>
<Properties xmlns="http://schemas.openxmlformats.org/officeDocument/2006/extended-properties" xmlns:vt="http://schemas.openxmlformats.org/officeDocument/2006/docPropsVTypes">
  <Template>SMB template</Template>
  <TotalTime>1370</TotalTime>
  <Words>1031</Words>
  <Application>Microsoft Office PowerPoint</Application>
  <PresentationFormat>On-screen Show (16:9)</PresentationFormat>
  <Paragraphs>166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Presentation IEC 2019_16x9</vt:lpstr>
      <vt:lpstr>SG 12  Meeting</vt:lpstr>
      <vt:lpstr>A little bit of history</vt:lpstr>
      <vt:lpstr>SMB decisions – ahG 86</vt:lpstr>
      <vt:lpstr>Structure</vt:lpstr>
      <vt:lpstr>Digital Transformation Group*</vt:lpstr>
      <vt:lpstr>Taskforce 1  Working more digitally </vt:lpstr>
      <vt:lpstr>Taskforce 2  Producing more digital content </vt:lpstr>
      <vt:lpstr>Taskforce 3 Semantic Interoperability / Information models</vt:lpstr>
      <vt:lpstr>Methodology group </vt:lpstr>
      <vt:lpstr>Committee Forum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 12 Meeting PowerPoint</dc:title>
  <dc:creator>Ralph Sporer</dc:creator>
  <cp:keywords>C_Unrestricted</cp:keywords>
  <cp:lastModifiedBy>Tony Zertuche</cp:lastModifiedBy>
  <cp:revision>321</cp:revision>
  <cp:lastPrinted>2020-07-21T11:07:19Z</cp:lastPrinted>
  <dcterms:created xsi:type="dcterms:W3CDTF">2018-05-29T06:33:53Z</dcterms:created>
  <dcterms:modified xsi:type="dcterms:W3CDTF">2021-01-29T17:39:08Z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sodocoClasLang">
    <vt:lpwstr>Frei verwendbar</vt:lpwstr>
  </property>
  <property fmtid="{D5CDD505-2E9C-101B-9397-08002B2CF9AE}" pid="4" name="sodocoClasLangId">
    <vt:i4>0</vt:i4>
  </property>
  <property fmtid="{D5CDD505-2E9C-101B-9397-08002B2CF9AE}" pid="5" name="sodocoClasId">
    <vt:i4>0</vt:i4>
  </property>
  <property fmtid="{D5CDD505-2E9C-101B-9397-08002B2CF9AE}" pid="6" name="_NewReviewCycle">
    <vt:lpwstr/>
  </property>
  <property fmtid="{D5CDD505-2E9C-101B-9397-08002B2CF9AE}" pid="7" name="MSIP_Label_6f75f480-7803-4ee9-bb54-84d0635fdbe7_Enabled">
    <vt:lpwstr>true</vt:lpwstr>
  </property>
  <property fmtid="{D5CDD505-2E9C-101B-9397-08002B2CF9AE}" pid="8" name="MSIP_Label_6f75f480-7803-4ee9-bb54-84d0635fdbe7_SetDate">
    <vt:lpwstr>2021-01-21T09:40:05Z</vt:lpwstr>
  </property>
  <property fmtid="{D5CDD505-2E9C-101B-9397-08002B2CF9AE}" pid="9" name="MSIP_Label_6f75f480-7803-4ee9-bb54-84d0635fdbe7_Method">
    <vt:lpwstr>Standard</vt:lpwstr>
  </property>
  <property fmtid="{D5CDD505-2E9C-101B-9397-08002B2CF9AE}" pid="10" name="MSIP_Label_6f75f480-7803-4ee9-bb54-84d0635fdbe7_Name">
    <vt:lpwstr>unrestricted</vt:lpwstr>
  </property>
  <property fmtid="{D5CDD505-2E9C-101B-9397-08002B2CF9AE}" pid="11" name="MSIP_Label_6f75f480-7803-4ee9-bb54-84d0635fdbe7_SiteId">
    <vt:lpwstr>38ae3bcd-9579-4fd4-adda-b42e1495d55a</vt:lpwstr>
  </property>
  <property fmtid="{D5CDD505-2E9C-101B-9397-08002B2CF9AE}" pid="12" name="MSIP_Label_6f75f480-7803-4ee9-bb54-84d0635fdbe7_ActionId">
    <vt:lpwstr>b79ee5f2-015b-4010-8830-90a11cd859f3</vt:lpwstr>
  </property>
  <property fmtid="{D5CDD505-2E9C-101B-9397-08002B2CF9AE}" pid="13" name="MSIP_Label_6f75f480-7803-4ee9-bb54-84d0635fdbe7_ContentBits">
    <vt:lpwstr>0</vt:lpwstr>
  </property>
  <property fmtid="{D5CDD505-2E9C-101B-9397-08002B2CF9AE}" pid="14" name="Document_Confidentiality">
    <vt:lpwstr>Unrestricted</vt:lpwstr>
  </property>
  <property fmtid="{D5CDD505-2E9C-101B-9397-08002B2CF9AE}" pid="15" name="ContentTypeId">
    <vt:lpwstr>0x0101008CEA0F26C7743146B81ADA30DB412C57</vt:lpwstr>
  </property>
  <property fmtid="{D5CDD505-2E9C-101B-9397-08002B2CF9AE}" pid="16" name="_dlc_DocIdItemGuid">
    <vt:lpwstr>e36c4458-ea88-4096-9981-ce6e8ab82b04</vt:lpwstr>
  </property>
</Properties>
</file>