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60" d="100"/>
          <a:sy n="60" d="100"/>
        </p:scale>
        <p:origin x="14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10BE4-1E8B-4DD9-B431-21F5127497DC}" type="datetimeFigureOut">
              <a:rPr lang="en-US" smtClean="0"/>
              <a:t>9/3/2020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A0A93-E638-4BF5-9FE8-8B1007696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92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6025" y="687388"/>
            <a:ext cx="4578350" cy="34337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1DF38-68EE-439B-8E7F-B8A2AA122E5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44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0272"/>
            <a:ext cx="7772400" cy="838110"/>
          </a:xfrm>
        </p:spPr>
        <p:txBody>
          <a:bodyPr anchor="t" anchorCtr="0">
            <a:noAutofit/>
          </a:bodyPr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838381"/>
            <a:ext cx="7772400" cy="41261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653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58" y="387768"/>
            <a:ext cx="7661188" cy="6015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358" y="1149532"/>
            <a:ext cx="7661188" cy="487067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204" y="6463445"/>
            <a:ext cx="5940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123" y="6463445"/>
            <a:ext cx="4615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fld id="{54A79FDF-0332-472F-850D-1D03069885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381102" y="6463445"/>
            <a:ext cx="6507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+mn-lt"/>
              </a:rPr>
              <a:t>©2020</a:t>
            </a:r>
            <a:endParaRPr lang="en-US" sz="1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5636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121" y="1184367"/>
            <a:ext cx="3889907" cy="48864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545639" y="1184367"/>
            <a:ext cx="3889907" cy="48864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204" y="6463445"/>
            <a:ext cx="5940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123" y="6463445"/>
            <a:ext cx="4615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fld id="{54A79FDF-0332-472F-850D-1D03069885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7381102" y="6463445"/>
            <a:ext cx="6507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+mn-lt"/>
              </a:rPr>
              <a:t>©2020</a:t>
            </a:r>
            <a:endParaRPr lang="en-US" sz="1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5317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204" y="6463445"/>
            <a:ext cx="5940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123" y="6463445"/>
            <a:ext cx="4615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fld id="{54A79FDF-0332-472F-850D-1D03069885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381102" y="6463445"/>
            <a:ext cx="6507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+mn-lt"/>
              </a:rPr>
              <a:t>©2020</a:t>
            </a:r>
            <a:endParaRPr lang="en-US" sz="1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5420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204" y="6463445"/>
            <a:ext cx="5940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123" y="6463445"/>
            <a:ext cx="4615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fld id="{54A79FDF-0332-472F-850D-1D03069885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381102" y="6463445"/>
            <a:ext cx="6507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latin typeface="+mn-lt"/>
              </a:rPr>
              <a:t>©2020</a:t>
            </a:r>
            <a:endParaRPr lang="en-US" sz="1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0150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85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25106" y="2629714"/>
            <a:ext cx="5693788" cy="1150434"/>
          </a:xfrm>
        </p:spPr>
        <p:txBody>
          <a:bodyPr>
            <a:noAutofit/>
          </a:bodyPr>
          <a:lstStyle>
            <a:lvl1pPr algn="ctr">
              <a:defRPr sz="4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4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0491" y="1209856"/>
            <a:ext cx="6714309" cy="601526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262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6120" y="339000"/>
            <a:ext cx="7669426" cy="6015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120" y="1149532"/>
            <a:ext cx="7669426" cy="48706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204" y="6463445"/>
            <a:ext cx="59408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2123" y="6463445"/>
            <a:ext cx="4615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+mn-lt"/>
                <a:ea typeface="Roboto Medium" panose="02000000000000000000" pitchFamily="2" charset="0"/>
              </a:defRPr>
            </a:lvl1pPr>
          </a:lstStyle>
          <a:p>
            <a:fld id="{54A79FDF-0332-472F-850D-1D03069885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64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71" r:id="rId6"/>
    <p:sldLayoutId id="2147483670" r:id="rId7"/>
    <p:sldLayoutId id="2147483669" r:id="rId8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75BF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0075BF"/>
        </a:buClr>
        <a:buSzPct val="80000"/>
        <a:buFont typeface="Wingdings" panose="05000000000000000000" pitchFamily="2" charset="2"/>
        <a:buChar char="§"/>
        <a:defRPr sz="280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Roboto Light" panose="02000000000000000000" pitchFamily="2" charset="0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Roboto Light" panose="02000000000000000000" pitchFamily="2" charset="0"/>
          <a:cs typeface="Calibri Light" panose="020F0302020204030204" pitchFamily="34" charset="0"/>
        </a:defRPr>
      </a:lvl2pPr>
      <a:lvl3pPr marL="1428750" indent="-51435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+mj-lt"/>
        <a:buAutoNum type="romanLcPeriod"/>
        <a:defRPr sz="200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Roboto Light" panose="02000000000000000000" pitchFamily="2" charset="0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Roboto Light" panose="02000000000000000000" pitchFamily="2" charset="0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Calibri Light" panose="020F0302020204030204" pitchFamily="34" charset="0"/>
          <a:ea typeface="Roboto Light" panose="02000000000000000000" pitchFamily="2" charset="0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pahl@ansi.or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mpahl@ansi.org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0" y="2000272"/>
            <a:ext cx="9144000" cy="83811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USNC Mentoring Program</a:t>
            </a:r>
            <a:endParaRPr lang="en-US" sz="4400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Training for Protégés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549942" y="5213684"/>
            <a:ext cx="1728037" cy="1155031"/>
          </a:xfrm>
          <a:prstGeom prst="rect">
            <a:avLst/>
          </a:prstGeom>
          <a:ln>
            <a:solidFill>
              <a:srgbClr val="0033CC"/>
            </a:solidFill>
          </a:ln>
        </p:spPr>
      </p:pic>
    </p:spTree>
    <p:extLst>
      <p:ext uri="{BB962C8B-B14F-4D97-AF65-F5344CB8AC3E}">
        <p14:creationId xmlns:p14="http://schemas.microsoft.com/office/powerpoint/2010/main" val="301302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Transitioning the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At some point, it may be appropriate to close the Mentor/Protégé relationship or transition to a less formal partnership or peer relationship. </a:t>
            </a:r>
          </a:p>
          <a:p>
            <a:pPr marL="0" indent="0">
              <a:buNone/>
            </a:pPr>
            <a:r>
              <a:rPr lang="en-US" dirty="0" smtClean="0"/>
              <a:t>Some questions to consider are:</a:t>
            </a:r>
          </a:p>
          <a:p>
            <a:r>
              <a:rPr lang="en-US" dirty="0" smtClean="0"/>
              <a:t>When should the partnership end or transition?</a:t>
            </a:r>
          </a:p>
          <a:p>
            <a:r>
              <a:rPr lang="en-US" dirty="0" smtClean="0"/>
              <a:t>How should remaining time be used?</a:t>
            </a:r>
          </a:p>
          <a:p>
            <a:r>
              <a:rPr lang="en-US" dirty="0" smtClean="0"/>
              <a:t>Have goals been achieved?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321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appreciate your participation in the </a:t>
            </a:r>
            <a:r>
              <a:rPr lang="en-US" dirty="0" smtClean="0"/>
              <a:t>USNC </a:t>
            </a:r>
            <a:r>
              <a:rPr lang="en-US" dirty="0" smtClean="0"/>
              <a:t>Mentoring Program and wish you success.</a:t>
            </a:r>
          </a:p>
          <a:p>
            <a:pPr marL="0" indent="0">
              <a:buNone/>
            </a:pPr>
            <a:r>
              <a:rPr lang="en-US" dirty="0" smtClean="0"/>
              <a:t>At the end of this course, be sure to:</a:t>
            </a:r>
          </a:p>
          <a:p>
            <a:r>
              <a:rPr lang="en-US" dirty="0" smtClean="0"/>
              <a:t>Take the short online survey for matching Mentors and Protégés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/>
              <a:t>USNC </a:t>
            </a:r>
            <a:r>
              <a:rPr lang="en-US" dirty="0" smtClean="0"/>
              <a:t>staff are available to assist you in this endeavor. Contact Megan Pahl (</a:t>
            </a:r>
            <a:r>
              <a:rPr lang="en-US" dirty="0" smtClean="0">
                <a:hlinkClick r:id="rId2"/>
              </a:rPr>
              <a:t>mpahl@ansi.org</a:t>
            </a:r>
            <a:r>
              <a:rPr lang="en-US" dirty="0"/>
              <a:t>)</a:t>
            </a:r>
            <a:r>
              <a:rPr lang="en-US" dirty="0" smtClean="0"/>
              <a:t> with any questions.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44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39715" y="2039815"/>
            <a:ext cx="60579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3200" b="1" dirty="0" smtClean="0">
                <a:ea typeface="Roboto Light" panose="02000000000000000000" pitchFamily="2" charset="0"/>
              </a:rPr>
              <a:t>Megan Pahl</a:t>
            </a:r>
            <a:br>
              <a:rPr lang="en-US" sz="3200" b="1" dirty="0" smtClean="0">
                <a:ea typeface="Roboto Light" panose="02000000000000000000" pitchFamily="2" charset="0"/>
              </a:rPr>
            </a:br>
            <a:r>
              <a:rPr lang="en-US" sz="2400" dirty="0" smtClean="0">
                <a:latin typeface="+mj-lt"/>
                <a:ea typeface="Roboto Light" panose="02000000000000000000" pitchFamily="2" charset="0"/>
              </a:rPr>
              <a:t>USNC Program Administrator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+mj-lt"/>
                <a:ea typeface="Roboto Light" panose="02000000000000000000" pitchFamily="2" charset="0"/>
                <a:hlinkClick r:id="rId2"/>
              </a:rPr>
              <a:t>mpahl@ansi.org</a:t>
            </a:r>
            <a:endParaRPr lang="en-US" sz="2400" dirty="0" smtClean="0">
              <a:latin typeface="+mj-lt"/>
              <a:ea typeface="Roboto Light" panose="02000000000000000000" pitchFamily="2" charset="0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+mj-lt"/>
                <a:ea typeface="Roboto Light" panose="02000000000000000000" pitchFamily="2" charset="0"/>
              </a:rPr>
              <a:t>212-642-8907</a:t>
            </a:r>
          </a:p>
        </p:txBody>
      </p:sp>
      <p:pic>
        <p:nvPicPr>
          <p:cNvPr id="4" name="Picture 4" descr="cid:image001.png@01D47A58.68F404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905" y="4544678"/>
            <a:ext cx="1850895" cy="1246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832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Objectives</a:t>
            </a:r>
            <a:endParaRPr lang="en-US" dirty="0"/>
          </a:p>
          <a:p>
            <a:r>
              <a:rPr lang="en-US" dirty="0" smtClean="0"/>
              <a:t>Definitions</a:t>
            </a:r>
            <a:endParaRPr lang="en-US" dirty="0"/>
          </a:p>
          <a:p>
            <a:r>
              <a:rPr lang="en-US" dirty="0" smtClean="0"/>
              <a:t>Expectations</a:t>
            </a:r>
            <a:endParaRPr lang="en-US" dirty="0"/>
          </a:p>
          <a:p>
            <a:r>
              <a:rPr lang="en-US" dirty="0" smtClean="0"/>
              <a:t>Overall responsibilities</a:t>
            </a:r>
            <a:endParaRPr lang="en-US" dirty="0"/>
          </a:p>
          <a:p>
            <a:r>
              <a:rPr lang="en-US" dirty="0" smtClean="0"/>
              <a:t>Responsibilities of the protégé </a:t>
            </a:r>
          </a:p>
          <a:p>
            <a:r>
              <a:rPr lang="en-US" dirty="0" smtClean="0"/>
              <a:t>The first meeting</a:t>
            </a:r>
          </a:p>
          <a:p>
            <a:r>
              <a:rPr lang="en-US" dirty="0" smtClean="0"/>
              <a:t>Concluding or transitioning the relationship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61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Mentoring Program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Enable USNC participating members to develop work-related skills and knowledge</a:t>
            </a:r>
            <a:endParaRPr lang="en-US" dirty="0"/>
          </a:p>
          <a:p>
            <a:r>
              <a:rPr lang="en-US" dirty="0" smtClean="0"/>
              <a:t>Provide participants opportunities to discuss concerns</a:t>
            </a:r>
            <a:endParaRPr lang="en-US" dirty="0"/>
          </a:p>
          <a:p>
            <a:r>
              <a:rPr lang="en-US" dirty="0" smtClean="0"/>
              <a:t>Encourage development </a:t>
            </a:r>
            <a:r>
              <a:rPr lang="en-US" dirty="0" smtClean="0"/>
              <a:t>of USNC </a:t>
            </a:r>
            <a:r>
              <a:rPr lang="en-US" dirty="0" smtClean="0"/>
              <a:t>members within their current roles</a:t>
            </a:r>
          </a:p>
          <a:p>
            <a:r>
              <a:rPr lang="en-US" dirty="0" smtClean="0"/>
              <a:t>When appropriate, challenge participants to take on additional responsibilities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1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Mentoring</a:t>
            </a:r>
          </a:p>
          <a:p>
            <a:pPr lvl="1"/>
            <a:r>
              <a:rPr lang="en-US" dirty="0" smtClean="0"/>
              <a:t>Process in which a trusted professional provides advice to a less experienced individual (Protégé)</a:t>
            </a:r>
            <a:endParaRPr lang="en-US" dirty="0"/>
          </a:p>
          <a:p>
            <a:r>
              <a:rPr lang="en-US" b="1" dirty="0" smtClean="0"/>
              <a:t>Mentor</a:t>
            </a:r>
          </a:p>
          <a:p>
            <a:pPr lvl="1"/>
            <a:r>
              <a:rPr lang="en-US" dirty="0" smtClean="0"/>
              <a:t>Skilled and knowledgeable expert who has expressed an interest in and is committed to a supportive relationship with a Protégé </a:t>
            </a:r>
            <a:endParaRPr lang="en-US" dirty="0"/>
          </a:p>
          <a:p>
            <a:r>
              <a:rPr lang="en-US" b="1" dirty="0" smtClean="0"/>
              <a:t>Protégé</a:t>
            </a:r>
          </a:p>
          <a:p>
            <a:pPr lvl="1"/>
            <a:r>
              <a:rPr lang="en-US" dirty="0" smtClean="0"/>
              <a:t>Individual looking to grow professionally who is open to building a relationship with a Mentor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11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expectations may include:</a:t>
            </a:r>
          </a:p>
          <a:p>
            <a:pPr lvl="1"/>
            <a:r>
              <a:rPr lang="en-US" dirty="0" smtClean="0"/>
              <a:t>Skill development</a:t>
            </a:r>
          </a:p>
          <a:p>
            <a:pPr lvl="1"/>
            <a:r>
              <a:rPr lang="en-US" dirty="0" smtClean="0"/>
              <a:t>Knowledge acquisition</a:t>
            </a:r>
          </a:p>
          <a:p>
            <a:pPr lvl="1"/>
            <a:r>
              <a:rPr lang="en-US" dirty="0" smtClean="0"/>
              <a:t>Organizational advancement</a:t>
            </a:r>
          </a:p>
          <a:p>
            <a:r>
              <a:rPr lang="en-US" dirty="0" smtClean="0"/>
              <a:t>Participants should set their expectations of the program from the beginning</a:t>
            </a:r>
          </a:p>
          <a:p>
            <a:r>
              <a:rPr lang="en-US" dirty="0" smtClean="0"/>
              <a:t>Expectations should be re-examined at regular intervals</a:t>
            </a:r>
          </a:p>
          <a:p>
            <a:r>
              <a:rPr lang="en-US" dirty="0" smtClean="0"/>
              <a:t>Ensure that each participant’s expectations are aligned with the other’s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91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Responsibilities of Both </a:t>
            </a:r>
            <a:r>
              <a:rPr lang="en-US" dirty="0"/>
              <a:t>P</a:t>
            </a:r>
            <a:r>
              <a:rPr lang="en-US" dirty="0" smtClean="0"/>
              <a:t>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Maintain confidentiality</a:t>
            </a:r>
          </a:p>
          <a:p>
            <a:r>
              <a:rPr lang="en-US" dirty="0" smtClean="0"/>
              <a:t>Be non-judgmental</a:t>
            </a:r>
          </a:p>
          <a:p>
            <a:r>
              <a:rPr lang="en-US" dirty="0" smtClean="0"/>
              <a:t>Be available</a:t>
            </a:r>
          </a:p>
          <a:p>
            <a:pPr lvl="1"/>
            <a:r>
              <a:rPr lang="en-US" dirty="0" smtClean="0"/>
              <a:t>By phone, email, social media, or in person</a:t>
            </a:r>
          </a:p>
          <a:p>
            <a:r>
              <a:rPr lang="en-US" dirty="0" smtClean="0"/>
              <a:t>Hold regular discussions</a:t>
            </a:r>
          </a:p>
          <a:p>
            <a:pPr lvl="1"/>
            <a:r>
              <a:rPr lang="en-US" dirty="0"/>
              <a:t>Recommended monthly discussions</a:t>
            </a:r>
          </a:p>
          <a:p>
            <a:pPr lvl="1"/>
            <a:r>
              <a:rPr lang="en-US" dirty="0" smtClean="0"/>
              <a:t>Set the next meeting date at the close of the meeting</a:t>
            </a:r>
          </a:p>
          <a:p>
            <a:r>
              <a:rPr lang="en-US" dirty="0" smtClean="0"/>
              <a:t>Set agendas for meetings and discussions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5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Responsibilities of the Protégé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most successful mentoring partnerships are those in which the </a:t>
            </a:r>
            <a:r>
              <a:rPr lang="en-US" dirty="0" smtClean="0"/>
              <a:t>Protégé takes </a:t>
            </a:r>
            <a:r>
              <a:rPr lang="en-US" dirty="0"/>
              <a:t>the </a:t>
            </a:r>
            <a:r>
              <a:rPr lang="en-US" dirty="0" smtClean="0"/>
              <a:t>initiative, sets the pace, route and destination.</a:t>
            </a:r>
          </a:p>
          <a:p>
            <a:pPr marL="0" indent="0">
              <a:buNone/>
            </a:pPr>
            <a:r>
              <a:rPr lang="en-US" dirty="0" smtClean="0"/>
              <a:t>Be proactive by:</a:t>
            </a:r>
          </a:p>
          <a:p>
            <a:r>
              <a:rPr lang="en-US" dirty="0" smtClean="0"/>
              <a:t>Defining long and short term goals</a:t>
            </a:r>
          </a:p>
          <a:p>
            <a:r>
              <a:rPr lang="en-US" dirty="0" smtClean="0"/>
              <a:t>Identifying skills that need development</a:t>
            </a:r>
          </a:p>
          <a:p>
            <a:r>
              <a:rPr lang="en-US" dirty="0" smtClean="0"/>
              <a:t>Proposing a regular schedule and venue for meetings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0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Notes for the Protégé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Consider the following questions:</a:t>
            </a:r>
          </a:p>
          <a:p>
            <a:r>
              <a:rPr lang="en-US" dirty="0" smtClean="0"/>
              <a:t>Are my objectives clear and well-defined?</a:t>
            </a:r>
          </a:p>
          <a:p>
            <a:r>
              <a:rPr lang="en-US" dirty="0" smtClean="0"/>
              <a:t>Am I comfortable asking my Mentor for what I want? </a:t>
            </a:r>
          </a:p>
          <a:p>
            <a:r>
              <a:rPr lang="en-US" dirty="0" smtClean="0"/>
              <a:t>Am I open to new ideas and perspectives?</a:t>
            </a:r>
          </a:p>
          <a:p>
            <a:r>
              <a:rPr lang="en-US" dirty="0" smtClean="0"/>
              <a:t>Am I receptive to constructive feedback?</a:t>
            </a:r>
          </a:p>
          <a:p>
            <a:r>
              <a:rPr lang="en-US" dirty="0" smtClean="0"/>
              <a:t>Am I willing </a:t>
            </a:r>
            <a:r>
              <a:rPr lang="en-US" dirty="0" smtClean="0"/>
              <a:t>to learn and grow as a professional?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Remember: It </a:t>
            </a:r>
            <a:r>
              <a:rPr lang="en-US" dirty="0"/>
              <a:t>is not </a:t>
            </a:r>
            <a:r>
              <a:rPr lang="en-US" dirty="0" smtClean="0"/>
              <a:t>the Mentor’s </a:t>
            </a:r>
            <a:r>
              <a:rPr lang="en-US" dirty="0"/>
              <a:t>job to solve </a:t>
            </a:r>
            <a:r>
              <a:rPr lang="en-US" dirty="0" smtClean="0"/>
              <a:t>your problems! 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742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Meeting 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Get to know each other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Share information about their professional lives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Establish guidelines for the relationship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Set long and short term goals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Aim </a:t>
            </a:r>
            <a:r>
              <a:rPr lang="en-US" dirty="0"/>
              <a:t>for 3 short term goals (1 year), and 3 long term goals (3-5 years) that protégés can continue to work on beyond the program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Decide when and how meetings should take place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Agree on how to exchange feedback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Determine how success will be measured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38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800" dirty="0" smtClean="0">
            <a:ea typeface="Roboto Light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20 ANSI PowerPoint Template 4x3" id="{31C650A9-9FC6-4429-B721-28F94D20D002}" vid="{9D163EA1-9ACD-4D41-AC2B-5FCAED4F919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>2021-09-21T04:00:00+00:00</Document_x0020_Date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Date xmlns="d1f628b7-dc6e-45dc-9245-e5ecf578f20b">2021-09-21T04:00:00+00:00</Document_x0020_Date>
    <Action xmlns="d1f628b7-dc6e-45dc-9245-e5ecf578f20b">Keep</Action>
    <Keywords0 xmlns="d1f628b7-dc6e-45dc-9245-e5ecf578f20b" xsi:nil="true"/>
    <Description_x0020_2 xmlns="d1f628b7-dc6e-45dc-9245-e5ecf578f20b" xsi:nil="true"/>
    <Document_x0020_Type xmlns="d1f628b7-dc6e-45dc-9245-e5ecf578f20b" xsi:nil="true"/>
    <Description0 xmlns="d1f628b7-dc6e-45dc-9245-e5ecf578f20b" xsi:nil="true"/>
    <PublishingExpirationDate xmlns="http://schemas.microsoft.com/sharepoint/v3" xsi:nil="true"/>
    <PublishingStartDate xmlns="http://schemas.microsoft.com/sharepoint/v3" xsi:nil="true"/>
    <_dlc_DocId xmlns="bbd4acb0-43d6-4317-ab0b-803dc468f016">V7HW2WYZSAY5-2102554853-19228</_dlc_DocId>
    <_dlc_DocIdUrl xmlns="bbd4acb0-43d6-4317-ab0b-803dc468f016">
      <Url>https://share.ansi.org/_layouts/15/DocIdRedir.aspx?ID=V7HW2WYZSAY5-2102554853-19228</Url>
      <Description>V7HW2WYZSAY5-2102554853-19228</Description>
    </_dlc_DocIdUrl>
  </documentManagement>
</p:properties>
</file>

<file path=customXml/itemProps1.xml><?xml version="1.0" encoding="utf-8"?>
<ds:datastoreItem xmlns:ds="http://schemas.openxmlformats.org/officeDocument/2006/customXml" ds:itemID="{C5ED7B9B-8840-495F-9D5F-8780EEA45079}"/>
</file>

<file path=customXml/itemProps2.xml><?xml version="1.0" encoding="utf-8"?>
<ds:datastoreItem xmlns:ds="http://schemas.openxmlformats.org/officeDocument/2006/customXml" ds:itemID="{14E1D5EB-C226-4AD6-8F5A-D588C899BA84}"/>
</file>

<file path=customXml/itemProps3.xml><?xml version="1.0" encoding="utf-8"?>
<ds:datastoreItem xmlns:ds="http://schemas.openxmlformats.org/officeDocument/2006/customXml" ds:itemID="{427757FC-7B14-4724-9E1F-3229C62DC0A9}"/>
</file>

<file path=customXml/itemProps4.xml><?xml version="1.0" encoding="utf-8"?>
<ds:datastoreItem xmlns:ds="http://schemas.openxmlformats.org/officeDocument/2006/customXml" ds:itemID="{14E1D5EB-C226-4AD6-8F5A-D588C899BA84}"/>
</file>

<file path=docProps/app.xml><?xml version="1.0" encoding="utf-8"?>
<Properties xmlns="http://schemas.openxmlformats.org/officeDocument/2006/extended-properties" xmlns:vt="http://schemas.openxmlformats.org/officeDocument/2006/docPropsVTypes">
  <Template>2020 ANSI PowerPoint Template 4x3</Template>
  <TotalTime>96</TotalTime>
  <Words>528</Words>
  <Application>Microsoft Office PowerPoint</Application>
  <PresentationFormat>On-screen Show (4:3)</PresentationFormat>
  <Paragraphs>81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Roboto Light</vt:lpstr>
      <vt:lpstr>Roboto Medium</vt:lpstr>
      <vt:lpstr>Wingdings</vt:lpstr>
      <vt:lpstr>Office Theme</vt:lpstr>
      <vt:lpstr>USNC Mentoring Program</vt:lpstr>
      <vt:lpstr>Course Contents</vt:lpstr>
      <vt:lpstr>Mentoring Program Objectives</vt:lpstr>
      <vt:lpstr>Definitions</vt:lpstr>
      <vt:lpstr>Expectations</vt:lpstr>
      <vt:lpstr>Responsibilities of Both Parties</vt:lpstr>
      <vt:lpstr>Responsibilities of the Protégé </vt:lpstr>
      <vt:lpstr>Additional Notes for the Protégé </vt:lpstr>
      <vt:lpstr>First Meeting Checklist</vt:lpstr>
      <vt:lpstr>Transitioning the Relationship</vt:lpstr>
      <vt:lpstr>Thank you!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USNC Professional Mentoring: Protege Training</dc:title>
  <dc:creator>Megan Pahl</dc:creator>
  <cp:lastModifiedBy>Megan Pahl</cp:lastModifiedBy>
  <cp:revision>7</cp:revision>
  <dcterms:created xsi:type="dcterms:W3CDTF">2020-09-03T15:32:30Z</dcterms:created>
  <dcterms:modified xsi:type="dcterms:W3CDTF">2020-09-03T20:18:04Z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341a6557-77dd-4acb-8256-13d51f014e30</vt:lpwstr>
  </property>
</Properties>
</file>