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10BE4-1E8B-4DD9-B431-21F5127497DC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A0A93-E638-4BF5-9FE8-8B1007696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9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6025" y="687388"/>
            <a:ext cx="4578350" cy="34337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1DF38-68EE-439B-8E7F-B8A2AA122E5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0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0272"/>
            <a:ext cx="7772400" cy="838110"/>
          </a:xfrm>
        </p:spPr>
        <p:txBody>
          <a:bodyPr anchor="t" anchorCtr="0">
            <a:noAutofit/>
          </a:bodyPr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38381"/>
            <a:ext cx="7772400" cy="41261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53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87768"/>
            <a:ext cx="7661188" cy="6015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358" y="1149532"/>
            <a:ext cx="7661188" cy="487067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204" y="6463445"/>
            <a:ext cx="5940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123" y="6463445"/>
            <a:ext cx="4615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fld id="{54A79FDF-0332-472F-850D-1D03069885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381102" y="6463445"/>
            <a:ext cx="6507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+mn-lt"/>
              </a:rPr>
              <a:t>©2020</a:t>
            </a:r>
            <a:endParaRPr lang="en-US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5636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121" y="1184367"/>
            <a:ext cx="3889907" cy="48864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545639" y="1184367"/>
            <a:ext cx="3889907" cy="48864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204" y="6463445"/>
            <a:ext cx="5940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123" y="6463445"/>
            <a:ext cx="4615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fld id="{54A79FDF-0332-472F-850D-1D03069885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381102" y="6463445"/>
            <a:ext cx="6507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+mn-lt"/>
              </a:rPr>
              <a:t>©2020</a:t>
            </a:r>
            <a:endParaRPr lang="en-US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5317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204" y="6463445"/>
            <a:ext cx="5940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123" y="6463445"/>
            <a:ext cx="4615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fld id="{54A79FDF-0332-472F-850D-1D03069885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381102" y="6463445"/>
            <a:ext cx="6507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+mn-lt"/>
              </a:rPr>
              <a:t>©2020</a:t>
            </a:r>
            <a:endParaRPr lang="en-US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542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204" y="6463445"/>
            <a:ext cx="5940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123" y="6463445"/>
            <a:ext cx="4615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fld id="{54A79FDF-0332-472F-850D-1D03069885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381102" y="6463445"/>
            <a:ext cx="6507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+mn-lt"/>
              </a:rPr>
              <a:t>©2020</a:t>
            </a:r>
            <a:endParaRPr lang="en-US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0150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85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25106" y="2629714"/>
            <a:ext cx="5693788" cy="1150434"/>
          </a:xfrm>
        </p:spPr>
        <p:txBody>
          <a:bodyPr>
            <a:noAutofit/>
          </a:bodyPr>
          <a:lstStyle>
            <a:lvl1pPr algn="ctr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4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491" y="1209856"/>
            <a:ext cx="6714309" cy="601526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6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6120" y="339000"/>
            <a:ext cx="7669426" cy="601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120" y="1149532"/>
            <a:ext cx="7669426" cy="4870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204" y="6463445"/>
            <a:ext cx="5940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123" y="6463445"/>
            <a:ext cx="4615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fld id="{54A79FDF-0332-472F-850D-1D03069885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64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71" r:id="rId6"/>
    <p:sldLayoutId id="2147483670" r:id="rId7"/>
    <p:sldLayoutId id="2147483669" r:id="rId8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75BF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0075BF"/>
        </a:buClr>
        <a:buSzPct val="80000"/>
        <a:buFont typeface="Wingdings" panose="05000000000000000000" pitchFamily="2" charset="2"/>
        <a:buChar char="§"/>
        <a:defRPr sz="28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Roboto Light" panose="02000000000000000000" pitchFamily="2" charset="0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Roboto Light" panose="02000000000000000000" pitchFamily="2" charset="0"/>
          <a:cs typeface="Calibri Light" panose="020F0302020204030204" pitchFamily="34" charset="0"/>
        </a:defRPr>
      </a:lvl2pPr>
      <a:lvl3pPr marL="1428750" indent="-51435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+mj-lt"/>
        <a:buAutoNum type="romanLcPeriod"/>
        <a:defRPr sz="20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Roboto Light" panose="02000000000000000000" pitchFamily="2" charset="0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Roboto Light" panose="02000000000000000000" pitchFamily="2" charset="0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Roboto Light" panose="02000000000000000000" pitchFamily="2" charset="0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pahl@ansi.o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pahl@ansi.org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0" y="2000272"/>
            <a:ext cx="9144000" cy="83811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USNC Mentoring Program</a:t>
            </a:r>
            <a:endParaRPr lang="en-US" sz="4400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661737" y="2838382"/>
            <a:ext cx="7772400" cy="41261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Training for Mentors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49942" y="5133474"/>
            <a:ext cx="1824290" cy="1235241"/>
          </a:xfrm>
          <a:prstGeom prst="rect">
            <a:avLst/>
          </a:prstGeom>
          <a:ln>
            <a:solidFill>
              <a:srgbClr val="0033CC"/>
            </a:solidFill>
          </a:ln>
        </p:spPr>
      </p:pic>
    </p:spTree>
    <p:extLst>
      <p:ext uri="{BB962C8B-B14F-4D97-AF65-F5344CB8AC3E}">
        <p14:creationId xmlns:p14="http://schemas.microsoft.com/office/powerpoint/2010/main" val="10012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Transitioning the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 some point, it may be appropriate to close the Mentor/Protégé relationship or transition to a less formal partnership or peer relationship. </a:t>
            </a:r>
          </a:p>
          <a:p>
            <a:pPr marL="0" indent="0">
              <a:buNone/>
            </a:pPr>
            <a:r>
              <a:rPr lang="en-US" dirty="0" smtClean="0"/>
              <a:t>Some questions to consider are:</a:t>
            </a:r>
          </a:p>
          <a:p>
            <a:r>
              <a:rPr lang="en-US" dirty="0" smtClean="0"/>
              <a:t>When should the partnership end or transition?</a:t>
            </a:r>
          </a:p>
          <a:p>
            <a:r>
              <a:rPr lang="en-US" dirty="0" smtClean="0"/>
              <a:t>How should remaining time be used?</a:t>
            </a:r>
          </a:p>
          <a:p>
            <a:r>
              <a:rPr lang="en-US" dirty="0" smtClean="0"/>
              <a:t>Have goals been achieved?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07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appreciate your time and effort as a USNC Mentor and wish you success.</a:t>
            </a:r>
          </a:p>
          <a:p>
            <a:pPr marL="0" indent="0">
              <a:buNone/>
            </a:pPr>
            <a:r>
              <a:rPr lang="en-US" dirty="0" smtClean="0"/>
              <a:t>At the end of this course, be sure to:</a:t>
            </a:r>
          </a:p>
          <a:p>
            <a:r>
              <a:rPr lang="en-US" dirty="0" smtClean="0"/>
              <a:t>Take the short online survey for matching Mentors and Protégés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USNC staff are available to assist you in this endeavor. Contact Megan Pahl (</a:t>
            </a:r>
            <a:r>
              <a:rPr lang="en-US" dirty="0" smtClean="0">
                <a:hlinkClick r:id="rId2"/>
              </a:rPr>
              <a:t>mpahl@ansi.org</a:t>
            </a:r>
            <a:r>
              <a:rPr lang="en-US" dirty="0" smtClean="0"/>
              <a:t>) with any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698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39715" y="2039815"/>
            <a:ext cx="60579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dirty="0" smtClean="0">
                <a:ea typeface="Roboto Light" panose="02000000000000000000" pitchFamily="2" charset="0"/>
              </a:rPr>
              <a:t>Megan Pahl</a:t>
            </a:r>
            <a:br>
              <a:rPr lang="en-US" sz="3200" b="1" dirty="0" smtClean="0">
                <a:ea typeface="Roboto Light" panose="02000000000000000000" pitchFamily="2" charset="0"/>
              </a:rPr>
            </a:br>
            <a:r>
              <a:rPr lang="en-US" sz="2400" dirty="0" smtClean="0">
                <a:latin typeface="+mj-lt"/>
                <a:ea typeface="Roboto Light" panose="02000000000000000000" pitchFamily="2" charset="0"/>
              </a:rPr>
              <a:t>USNC Program Administrator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+mj-lt"/>
                <a:ea typeface="Roboto Light" panose="02000000000000000000" pitchFamily="2" charset="0"/>
                <a:hlinkClick r:id="rId3"/>
              </a:rPr>
              <a:t>mpahl@ansi.org</a:t>
            </a:r>
            <a:endParaRPr lang="en-US" sz="2400" dirty="0" smtClean="0">
              <a:latin typeface="+mj-lt"/>
              <a:ea typeface="Roboto Light" panose="020000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+mj-lt"/>
                <a:ea typeface="Roboto Light" panose="02000000000000000000" pitchFamily="2" charset="0"/>
              </a:rPr>
              <a:t>212-642-8907</a:t>
            </a:r>
          </a:p>
        </p:txBody>
      </p:sp>
      <p:pic>
        <p:nvPicPr>
          <p:cNvPr id="4" name="Picture 4" descr="cid:image001.png@01D47A58.68F404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905" y="4560720"/>
            <a:ext cx="1850895" cy="124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465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</a:t>
            </a:r>
            <a:endParaRPr lang="en-US" dirty="0"/>
          </a:p>
          <a:p>
            <a:r>
              <a:rPr lang="en-US" dirty="0" smtClean="0"/>
              <a:t>Definitions</a:t>
            </a:r>
            <a:endParaRPr lang="en-US" dirty="0"/>
          </a:p>
          <a:p>
            <a:r>
              <a:rPr lang="en-US" dirty="0" smtClean="0"/>
              <a:t>Expectations</a:t>
            </a:r>
            <a:endParaRPr lang="en-US" dirty="0"/>
          </a:p>
          <a:p>
            <a:r>
              <a:rPr lang="en-US" dirty="0" smtClean="0"/>
              <a:t>Overall responsibilities</a:t>
            </a:r>
            <a:endParaRPr lang="en-US" dirty="0"/>
          </a:p>
          <a:p>
            <a:r>
              <a:rPr lang="en-US" dirty="0" smtClean="0"/>
              <a:t>Responsibilities of the mentor</a:t>
            </a:r>
          </a:p>
          <a:p>
            <a:r>
              <a:rPr lang="en-US" dirty="0" smtClean="0"/>
              <a:t>The first meeting</a:t>
            </a:r>
          </a:p>
          <a:p>
            <a:r>
              <a:rPr lang="en-US" dirty="0" smtClean="0"/>
              <a:t>Concluding or transitioning the relationship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63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Mentoring Program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Enable USNC participating members to develop work-related skills and knowledge</a:t>
            </a:r>
            <a:endParaRPr lang="en-US" dirty="0"/>
          </a:p>
          <a:p>
            <a:r>
              <a:rPr lang="en-US" dirty="0" smtClean="0"/>
              <a:t>Provide participants opportunities to discuss concerns</a:t>
            </a:r>
            <a:endParaRPr lang="en-US" dirty="0"/>
          </a:p>
          <a:p>
            <a:r>
              <a:rPr lang="en-US" dirty="0" smtClean="0"/>
              <a:t>Encourage development of USNC members within their current roles</a:t>
            </a:r>
          </a:p>
          <a:p>
            <a:r>
              <a:rPr lang="en-US" dirty="0" smtClean="0"/>
              <a:t>When appropriate, challenge participants to take on additional responsibilities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1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Mentoring</a:t>
            </a:r>
          </a:p>
          <a:p>
            <a:pPr lvl="1"/>
            <a:r>
              <a:rPr lang="en-US" dirty="0" smtClean="0"/>
              <a:t>Process in which a trusted professional provides advice to a less experienced individual (Protégé)</a:t>
            </a:r>
            <a:endParaRPr lang="en-US" dirty="0"/>
          </a:p>
          <a:p>
            <a:r>
              <a:rPr lang="en-US" b="1" dirty="0" smtClean="0"/>
              <a:t>Mentor</a:t>
            </a:r>
          </a:p>
          <a:p>
            <a:pPr lvl="1"/>
            <a:r>
              <a:rPr lang="en-US" dirty="0" smtClean="0"/>
              <a:t>Skilled and knowledgeable expert who has expressed an interest in and is committed to a supportive relationship with a Protégé </a:t>
            </a:r>
            <a:endParaRPr lang="en-US" dirty="0"/>
          </a:p>
          <a:p>
            <a:r>
              <a:rPr lang="en-US" b="1" dirty="0" smtClean="0"/>
              <a:t>Protégé</a:t>
            </a:r>
          </a:p>
          <a:p>
            <a:pPr lvl="1"/>
            <a:r>
              <a:rPr lang="en-US" dirty="0" smtClean="0"/>
              <a:t>Individual looking to grow professionally who is open to building a relationship with a Mentor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9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expectations may include:</a:t>
            </a:r>
          </a:p>
          <a:p>
            <a:pPr lvl="1"/>
            <a:r>
              <a:rPr lang="en-US" dirty="0" smtClean="0"/>
              <a:t>Skill development</a:t>
            </a:r>
          </a:p>
          <a:p>
            <a:pPr lvl="1"/>
            <a:r>
              <a:rPr lang="en-US" dirty="0" smtClean="0"/>
              <a:t>Knowledge acquisition</a:t>
            </a:r>
          </a:p>
          <a:p>
            <a:pPr lvl="1"/>
            <a:r>
              <a:rPr lang="en-US" dirty="0" smtClean="0"/>
              <a:t>Organizational advancement</a:t>
            </a:r>
          </a:p>
          <a:p>
            <a:r>
              <a:rPr lang="en-US" dirty="0" smtClean="0"/>
              <a:t>Participants should set their expectations of the program from the beginning</a:t>
            </a:r>
          </a:p>
          <a:p>
            <a:r>
              <a:rPr lang="en-US" dirty="0" smtClean="0"/>
              <a:t>Expectations should be re-examined at regular intervals</a:t>
            </a:r>
          </a:p>
          <a:p>
            <a:r>
              <a:rPr lang="en-US" dirty="0" smtClean="0"/>
              <a:t>Ensure that each participant’s expectations are aligned with the other’s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2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Responsibilities of Both </a:t>
            </a:r>
            <a:r>
              <a:rPr lang="en-US" dirty="0"/>
              <a:t>P</a:t>
            </a:r>
            <a:r>
              <a:rPr lang="en-US" dirty="0" smtClean="0"/>
              <a:t>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 confidentiality</a:t>
            </a:r>
          </a:p>
          <a:p>
            <a:r>
              <a:rPr lang="en-US" dirty="0" smtClean="0"/>
              <a:t>Be non-judgmental</a:t>
            </a:r>
          </a:p>
          <a:p>
            <a:r>
              <a:rPr lang="en-US" dirty="0" smtClean="0"/>
              <a:t>Be available</a:t>
            </a:r>
          </a:p>
          <a:p>
            <a:pPr lvl="1"/>
            <a:r>
              <a:rPr lang="en-US" dirty="0" smtClean="0"/>
              <a:t>By phone, email, social media, or in person</a:t>
            </a:r>
          </a:p>
          <a:p>
            <a:r>
              <a:rPr lang="en-US" dirty="0" smtClean="0"/>
              <a:t>Hold regular discussions</a:t>
            </a:r>
          </a:p>
          <a:p>
            <a:pPr lvl="1"/>
            <a:r>
              <a:rPr lang="en-US" dirty="0" smtClean="0"/>
              <a:t>Recommended monthly discussions</a:t>
            </a:r>
          </a:p>
          <a:p>
            <a:pPr lvl="1"/>
            <a:r>
              <a:rPr lang="en-US" dirty="0" smtClean="0"/>
              <a:t>Set the next meeting date at the close of the meeting</a:t>
            </a:r>
          </a:p>
          <a:p>
            <a:r>
              <a:rPr lang="en-US" dirty="0" smtClean="0"/>
              <a:t>Set agendas for meetings and discussions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9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Responsibilities of the Mentor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most successful mentoring partnerships are those in which the Mentor allows the Protégé to take the </a:t>
            </a:r>
            <a:r>
              <a:rPr lang="en-US" dirty="0" smtClean="0"/>
              <a:t>initiative</a:t>
            </a:r>
          </a:p>
          <a:p>
            <a:pPr marL="0" indent="0">
              <a:buNone/>
            </a:pPr>
            <a:r>
              <a:rPr lang="en-US" dirty="0" smtClean="0"/>
              <a:t>Be prepared to:</a:t>
            </a:r>
          </a:p>
          <a:p>
            <a:r>
              <a:rPr lang="en-US" dirty="0" smtClean="0"/>
              <a:t>Share experiences</a:t>
            </a:r>
          </a:p>
          <a:p>
            <a:r>
              <a:rPr lang="en-US" dirty="0" smtClean="0"/>
              <a:t>Identify skills that need development</a:t>
            </a:r>
          </a:p>
          <a:p>
            <a:pPr lvl="1"/>
            <a:r>
              <a:rPr lang="en-US" dirty="0" smtClean="0"/>
              <a:t>Provide coaching in these areas</a:t>
            </a:r>
          </a:p>
          <a:p>
            <a:pPr lvl="1"/>
            <a:r>
              <a:rPr lang="en-US" dirty="0"/>
              <a:t>Refer your Protégé to other resources, when </a:t>
            </a:r>
            <a:r>
              <a:rPr lang="en-US" dirty="0" smtClean="0"/>
              <a:t>necessary</a:t>
            </a:r>
          </a:p>
          <a:p>
            <a:r>
              <a:rPr lang="en-US" dirty="0" smtClean="0"/>
              <a:t>Challenge, motivate, and support your Protégé </a:t>
            </a:r>
          </a:p>
          <a:p>
            <a:r>
              <a:rPr lang="en-US" dirty="0" smtClean="0"/>
              <a:t>Collaborate in the problem-solving process</a:t>
            </a:r>
          </a:p>
          <a:p>
            <a:pPr marL="0" indent="0" algn="ctr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7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Notes for the Mentor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Consider the following questions:</a:t>
            </a:r>
          </a:p>
          <a:p>
            <a:r>
              <a:rPr lang="en-US" dirty="0" smtClean="0"/>
              <a:t>Are my Protégé’s objectives clear and well-defined?</a:t>
            </a:r>
          </a:p>
          <a:p>
            <a:pPr lvl="1"/>
            <a:r>
              <a:rPr lang="en-US" dirty="0" smtClean="0"/>
              <a:t>If not, how can I help?</a:t>
            </a:r>
          </a:p>
          <a:p>
            <a:r>
              <a:rPr lang="en-US" dirty="0" smtClean="0"/>
              <a:t>Am I willing to listen actively to my Protégé’s perspective? </a:t>
            </a:r>
          </a:p>
          <a:p>
            <a:r>
              <a:rPr lang="en-US" dirty="0" smtClean="0"/>
              <a:t>Am I open to sharing past experiences?</a:t>
            </a:r>
          </a:p>
          <a:p>
            <a:r>
              <a:rPr lang="en-US" dirty="0" smtClean="0"/>
              <a:t>What can I learn from my Protégé?</a:t>
            </a:r>
          </a:p>
          <a:p>
            <a:pPr marL="0" indent="0">
              <a:buNone/>
            </a:pPr>
            <a:r>
              <a:rPr lang="en-US" dirty="0" smtClean="0"/>
              <a:t>Remember: It </a:t>
            </a:r>
            <a:r>
              <a:rPr lang="en-US" dirty="0"/>
              <a:t>is not the Mentor’s job to solve a Protégé’s problems!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966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Meeting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Get to know each other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Share information about their professional lives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Establish guidelines for the relationship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Set long and short term goals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Aim for 3 short term goals (1 year), and 3 long term goals (3-5 years) that protégés can continue to work on beyond the program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Decide when and how meetings should take place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Agree on how to exchange feedback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Determine how success will be measured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800" dirty="0" smtClean="0">
            <a:ea typeface="Roboto Light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20 ANSI PowerPoint Template 4x3" id="{31C650A9-9FC6-4429-B721-28F94D20D002}" vid="{9D163EA1-9ACD-4D41-AC2B-5FCAED4F91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>2021-09-21T04:00:00+00:00</Document_x0020_Date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Date xmlns="d1f628b7-dc6e-45dc-9245-e5ecf578f20b">2021-09-21T04:00:00+00:00</Document_x0020_Date>
    <Action xmlns="d1f628b7-dc6e-45dc-9245-e5ecf578f20b">Keep</Action>
    <Keywords0 xmlns="d1f628b7-dc6e-45dc-9245-e5ecf578f20b" xsi:nil="true"/>
    <Description_x0020_2 xmlns="d1f628b7-dc6e-45dc-9245-e5ecf578f20b" xsi:nil="true"/>
    <Document_x0020_Type xmlns="d1f628b7-dc6e-45dc-9245-e5ecf578f20b" xsi:nil="true"/>
    <Description0 xmlns="d1f628b7-dc6e-45dc-9245-e5ecf578f20b" xsi:nil="true"/>
    <PublishingExpirationDate xmlns="http://schemas.microsoft.com/sharepoint/v3" xsi:nil="true"/>
    <PublishingStartDate xmlns="http://schemas.microsoft.com/sharepoint/v3" xsi:nil="true"/>
    <_dlc_DocId xmlns="bbd4acb0-43d6-4317-ab0b-803dc468f016">V7HW2WYZSAY5-2102554853-19227</_dlc_DocId>
    <_dlc_DocIdUrl xmlns="bbd4acb0-43d6-4317-ab0b-803dc468f016">
      <Url>https://share.ansi.org/_layouts/15/DocIdRedir.aspx?ID=V7HW2WYZSAY5-2102554853-19227</Url>
      <Description>V7HW2WYZSAY5-2102554853-19227</Description>
    </_dlc_DocIdUrl>
  </documentManagement>
</p:properties>
</file>

<file path=customXml/itemProps1.xml><?xml version="1.0" encoding="utf-8"?>
<ds:datastoreItem xmlns:ds="http://schemas.openxmlformats.org/officeDocument/2006/customXml" ds:itemID="{573AEB87-1325-445D-B40D-94FDF153965F}"/>
</file>

<file path=customXml/itemProps2.xml><?xml version="1.0" encoding="utf-8"?>
<ds:datastoreItem xmlns:ds="http://schemas.openxmlformats.org/officeDocument/2006/customXml" ds:itemID="{37A5062F-74C0-4EE9-822E-F4690315944C}"/>
</file>

<file path=customXml/itemProps3.xml><?xml version="1.0" encoding="utf-8"?>
<ds:datastoreItem xmlns:ds="http://schemas.openxmlformats.org/officeDocument/2006/customXml" ds:itemID="{59793CA1-9742-40B4-8BF6-F060AC5D25E0}"/>
</file>

<file path=customXml/itemProps4.xml><?xml version="1.0" encoding="utf-8"?>
<ds:datastoreItem xmlns:ds="http://schemas.openxmlformats.org/officeDocument/2006/customXml" ds:itemID="{37A5062F-74C0-4EE9-822E-F4690315944C}"/>
</file>

<file path=docProps/app.xml><?xml version="1.0" encoding="utf-8"?>
<Properties xmlns="http://schemas.openxmlformats.org/officeDocument/2006/extended-properties" xmlns:vt="http://schemas.openxmlformats.org/officeDocument/2006/docPropsVTypes">
  <Template>2020 ANSI PowerPoint Template 4x3</Template>
  <TotalTime>62</TotalTime>
  <Words>538</Words>
  <Application>Microsoft Office PowerPoint</Application>
  <PresentationFormat>On-screen Show (4:3)</PresentationFormat>
  <Paragraphs>84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Roboto Light</vt:lpstr>
      <vt:lpstr>Roboto Medium</vt:lpstr>
      <vt:lpstr>Wingdings</vt:lpstr>
      <vt:lpstr>Office Theme</vt:lpstr>
      <vt:lpstr>USNC Mentoring Program</vt:lpstr>
      <vt:lpstr>Course Contents</vt:lpstr>
      <vt:lpstr>Mentoring Program Objectives</vt:lpstr>
      <vt:lpstr>Definitions</vt:lpstr>
      <vt:lpstr>Expectations</vt:lpstr>
      <vt:lpstr>Responsibilities of Both Parties</vt:lpstr>
      <vt:lpstr>Responsibilities of the Mentor</vt:lpstr>
      <vt:lpstr>Additional Notes for the Mentor</vt:lpstr>
      <vt:lpstr>First Meeting Checklist</vt:lpstr>
      <vt:lpstr>Transitioning the Relationship</vt:lpstr>
      <vt:lpstr>Thank you!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USNC Professional Mentoring: Mentor Training</dc:title>
  <dc:creator>Megan Pahl</dc:creator>
  <cp:lastModifiedBy>Megan Pahl</cp:lastModifiedBy>
  <cp:revision>8</cp:revision>
  <dcterms:created xsi:type="dcterms:W3CDTF">2020-09-03T14:48:34Z</dcterms:created>
  <dcterms:modified xsi:type="dcterms:W3CDTF">2020-09-03T20:17:54Z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c61013dc-2454-4e1d-b337-0adc586b2876</vt:lpwstr>
  </property>
</Properties>
</file>