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68" r:id="rId3"/>
    <p:sldId id="269" r:id="rId4"/>
    <p:sldId id="270" r:id="rId5"/>
    <p:sldId id="271" r:id="rId6"/>
    <p:sldId id="272" r:id="rId7"/>
    <p:sldId id="277" r:id="rId8"/>
    <p:sldId id="279" r:id="rId9"/>
    <p:sldId id="278" r:id="rId10"/>
    <p:sldId id="274" r:id="rId11"/>
    <p:sldId id="275" r:id="rId12"/>
    <p:sldId id="27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2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SA_PP_template_opening_R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141664"/>
            <a:ext cx="4248150" cy="1150937"/>
          </a:xfrm>
        </p:spPr>
        <p:txBody>
          <a:bodyPr rIns="91407"/>
          <a:lstStyle>
            <a:lvl1pPr>
              <a:defRPr sz="2400" b="1">
                <a:solidFill>
                  <a:srgbClr val="FEE600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1238" y="3141666"/>
            <a:ext cx="2728912" cy="936625"/>
          </a:xfrm>
        </p:spPr>
        <p:txBody>
          <a:bodyPr rIns="91407"/>
          <a:lstStyle>
            <a:lvl1pPr marL="0" indent="0">
              <a:lnSpc>
                <a:spcPts val="1800"/>
              </a:lnSpc>
              <a:spcBef>
                <a:spcPct val="0"/>
              </a:spcBef>
              <a:buFont typeface="Wingdings" pitchFamily="2" charset="2"/>
              <a:buNone/>
              <a:defRPr sz="15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539750" y="5300663"/>
            <a:ext cx="2133600" cy="4762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7" bIns="45705" numCol="1" anchor="t" anchorCtr="0" compatLnSpc="1">
            <a:prstTxWarp prst="textNoShape">
              <a:avLst/>
            </a:prstTxWarp>
          </a:bodyPr>
          <a:lstStyle>
            <a:lvl1pPr algn="l">
              <a:lnSpc>
                <a:spcPts val="1800"/>
              </a:lnSpc>
              <a:defRPr sz="15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818286"/>
              </a:solidFill>
            </a:endParaRP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xfrm>
            <a:off x="539750" y="4508500"/>
            <a:ext cx="4249738" cy="476250"/>
          </a:xfrm>
        </p:spPr>
        <p:txBody>
          <a:bodyPr/>
          <a:lstStyle>
            <a:lvl1pPr>
              <a:lnSpc>
                <a:spcPts val="1800"/>
              </a:lnSpc>
              <a:defRPr sz="15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8182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079004"/>
      </p:ext>
    </p:extLst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250430478"/>
      </p:ext>
    </p:extLst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8128" y="836613"/>
            <a:ext cx="2016125" cy="4525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9753" y="836613"/>
            <a:ext cx="5895975" cy="4525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1773609157"/>
      </p:ext>
    </p:extLst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1" y="836614"/>
            <a:ext cx="1871663" cy="28082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597150" y="836613"/>
            <a:ext cx="292735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76900" y="836613"/>
            <a:ext cx="292735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0181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3238148019"/>
      </p:ext>
    </p:extLst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35" indent="0">
              <a:buNone/>
              <a:defRPr sz="1800"/>
            </a:lvl2pPr>
            <a:lvl3pPr marL="914070" indent="0">
              <a:buNone/>
              <a:defRPr sz="1600"/>
            </a:lvl3pPr>
            <a:lvl4pPr marL="1371105" indent="0">
              <a:buNone/>
              <a:defRPr sz="1400"/>
            </a:lvl4pPr>
            <a:lvl5pPr marL="1828141" indent="0">
              <a:buNone/>
              <a:defRPr sz="1400"/>
            </a:lvl5pPr>
            <a:lvl6pPr marL="2285176" indent="0">
              <a:buNone/>
              <a:defRPr sz="1400"/>
            </a:lvl6pPr>
            <a:lvl7pPr marL="2742213" indent="0">
              <a:buNone/>
              <a:defRPr sz="1400"/>
            </a:lvl7pPr>
            <a:lvl8pPr marL="3199248" indent="0">
              <a:buNone/>
              <a:defRPr sz="1400"/>
            </a:lvl8pPr>
            <a:lvl9pPr marL="365628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3173483878"/>
      </p:ext>
    </p:extLst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7150" y="836613"/>
            <a:ext cx="292735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76900" y="836613"/>
            <a:ext cx="292735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3702761145"/>
      </p:ext>
    </p:extLst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0" indent="0">
              <a:buNone/>
              <a:defRPr sz="1800" b="1"/>
            </a:lvl3pPr>
            <a:lvl4pPr marL="1371105" indent="0">
              <a:buNone/>
              <a:defRPr sz="1600" b="1"/>
            </a:lvl4pPr>
            <a:lvl5pPr marL="1828141" indent="0">
              <a:buNone/>
              <a:defRPr sz="1600" b="1"/>
            </a:lvl5pPr>
            <a:lvl6pPr marL="2285176" indent="0">
              <a:buNone/>
              <a:defRPr sz="1600" b="1"/>
            </a:lvl6pPr>
            <a:lvl7pPr marL="2742213" indent="0">
              <a:buNone/>
              <a:defRPr sz="1600" b="1"/>
            </a:lvl7pPr>
            <a:lvl8pPr marL="3199248" indent="0">
              <a:buNone/>
              <a:defRPr sz="1600" b="1"/>
            </a:lvl8pPr>
            <a:lvl9pPr marL="365628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35" indent="0">
              <a:buNone/>
              <a:defRPr sz="2000" b="1"/>
            </a:lvl2pPr>
            <a:lvl3pPr marL="914070" indent="0">
              <a:buNone/>
              <a:defRPr sz="1800" b="1"/>
            </a:lvl3pPr>
            <a:lvl4pPr marL="1371105" indent="0">
              <a:buNone/>
              <a:defRPr sz="1600" b="1"/>
            </a:lvl4pPr>
            <a:lvl5pPr marL="1828141" indent="0">
              <a:buNone/>
              <a:defRPr sz="1600" b="1"/>
            </a:lvl5pPr>
            <a:lvl6pPr marL="2285176" indent="0">
              <a:buNone/>
              <a:defRPr sz="1600" b="1"/>
            </a:lvl6pPr>
            <a:lvl7pPr marL="2742213" indent="0">
              <a:buNone/>
              <a:defRPr sz="1600" b="1"/>
            </a:lvl7pPr>
            <a:lvl8pPr marL="3199248" indent="0">
              <a:buNone/>
              <a:defRPr sz="1600" b="1"/>
            </a:lvl8pPr>
            <a:lvl9pPr marL="3656283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1537882198"/>
      </p:ext>
    </p:extLst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2936164569"/>
      </p:ext>
    </p:extLst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3376737373"/>
      </p:ext>
    </p:extLst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35" indent="0">
              <a:buNone/>
              <a:defRPr sz="1200"/>
            </a:lvl2pPr>
            <a:lvl3pPr marL="914070" indent="0">
              <a:buNone/>
              <a:defRPr sz="1000"/>
            </a:lvl3pPr>
            <a:lvl4pPr marL="1371105" indent="0">
              <a:buNone/>
              <a:defRPr sz="900"/>
            </a:lvl4pPr>
            <a:lvl5pPr marL="1828141" indent="0">
              <a:buNone/>
              <a:defRPr sz="900"/>
            </a:lvl5pPr>
            <a:lvl6pPr marL="2285176" indent="0">
              <a:buNone/>
              <a:defRPr sz="900"/>
            </a:lvl6pPr>
            <a:lvl7pPr marL="2742213" indent="0">
              <a:buNone/>
              <a:defRPr sz="900"/>
            </a:lvl7pPr>
            <a:lvl8pPr marL="3199248" indent="0">
              <a:buNone/>
              <a:defRPr sz="900"/>
            </a:lvl8pPr>
            <a:lvl9pPr marL="365628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745644810"/>
      </p:ext>
    </p:extLst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35" indent="0">
              <a:buNone/>
              <a:defRPr sz="2800"/>
            </a:lvl2pPr>
            <a:lvl3pPr marL="914070" indent="0">
              <a:buNone/>
              <a:defRPr sz="2400"/>
            </a:lvl3pPr>
            <a:lvl4pPr marL="1371105" indent="0">
              <a:buNone/>
              <a:defRPr sz="2000"/>
            </a:lvl4pPr>
            <a:lvl5pPr marL="1828141" indent="0">
              <a:buNone/>
              <a:defRPr sz="2000"/>
            </a:lvl5pPr>
            <a:lvl6pPr marL="2285176" indent="0">
              <a:buNone/>
              <a:defRPr sz="2000"/>
            </a:lvl6pPr>
            <a:lvl7pPr marL="2742213" indent="0">
              <a:buNone/>
              <a:defRPr sz="2000"/>
            </a:lvl7pPr>
            <a:lvl8pPr marL="3199248" indent="0">
              <a:buNone/>
              <a:defRPr sz="2000"/>
            </a:lvl8pPr>
            <a:lvl9pPr marL="3656283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35" indent="0">
              <a:buNone/>
              <a:defRPr sz="1200"/>
            </a:lvl2pPr>
            <a:lvl3pPr marL="914070" indent="0">
              <a:buNone/>
              <a:defRPr sz="1000"/>
            </a:lvl3pPr>
            <a:lvl4pPr marL="1371105" indent="0">
              <a:buNone/>
              <a:defRPr sz="900"/>
            </a:lvl4pPr>
            <a:lvl5pPr marL="1828141" indent="0">
              <a:buNone/>
              <a:defRPr sz="900"/>
            </a:lvl5pPr>
            <a:lvl6pPr marL="2285176" indent="0">
              <a:buNone/>
              <a:defRPr sz="900"/>
            </a:lvl6pPr>
            <a:lvl7pPr marL="2742213" indent="0">
              <a:buNone/>
              <a:defRPr sz="900"/>
            </a:lvl7pPr>
            <a:lvl8pPr marL="3199248" indent="0">
              <a:buNone/>
              <a:defRPr sz="900"/>
            </a:lvl8pPr>
            <a:lvl9pPr marL="3656283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Standards Australia</a:t>
            </a:r>
          </a:p>
        </p:txBody>
      </p:sp>
    </p:spTree>
    <p:extLst>
      <p:ext uri="{BB962C8B-B14F-4D97-AF65-F5344CB8AC3E}">
        <p14:creationId xmlns:p14="http://schemas.microsoft.com/office/powerpoint/2010/main" val="2551359917"/>
      </p:ext>
    </p:extLst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836613"/>
            <a:ext cx="1871663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0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97150" y="836613"/>
            <a:ext cx="6007100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0" bIns="457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7150" y="6523038"/>
            <a:ext cx="4967288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5" rIns="91407" bIns="45705" numCol="1" anchor="t" anchorCtr="0" compatLnSpc="1">
            <a:prstTxWarp prst="textNoShape">
              <a:avLst/>
            </a:prstTxWarp>
          </a:bodyPr>
          <a:lstStyle>
            <a:lvl1pPr algn="l">
              <a:lnSpc>
                <a:spcPts val="1000"/>
              </a:lnSpc>
              <a:defRPr sz="800">
                <a:solidFill>
                  <a:srgbClr val="A8A9AD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Standards Australia</a:t>
            </a:r>
          </a:p>
        </p:txBody>
      </p:sp>
      <p:pic>
        <p:nvPicPr>
          <p:cNvPr id="2" name="Picture 7" descr="SA_Logo_small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5937250"/>
            <a:ext cx="9239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Rectangle 8"/>
          <p:cNvSpPr>
            <a:spLocks noChangeArrowheads="1"/>
          </p:cNvSpPr>
          <p:nvPr userDrawn="1"/>
        </p:nvSpPr>
        <p:spPr bwMode="auto">
          <a:xfrm>
            <a:off x="539750" y="647700"/>
            <a:ext cx="1878013" cy="125413"/>
          </a:xfrm>
          <a:prstGeom prst="rect">
            <a:avLst/>
          </a:prstGeom>
          <a:solidFill>
            <a:srgbClr val="FAA2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5" rIns="91407" bIns="4570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818286"/>
              </a:solidFill>
            </a:endParaRPr>
          </a:p>
        </p:txBody>
      </p:sp>
      <p:sp>
        <p:nvSpPr>
          <p:cNvPr id="1031" name="Rectangle 9"/>
          <p:cNvSpPr>
            <a:spLocks noChangeArrowheads="1"/>
          </p:cNvSpPr>
          <p:nvPr userDrawn="1"/>
        </p:nvSpPr>
        <p:spPr bwMode="auto">
          <a:xfrm>
            <a:off x="2597150" y="647700"/>
            <a:ext cx="5999163" cy="125413"/>
          </a:xfrm>
          <a:prstGeom prst="rect">
            <a:avLst/>
          </a:prstGeom>
          <a:solidFill>
            <a:srgbClr val="A8A9A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07" tIns="45705" rIns="91407" bIns="45705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818286"/>
              </a:solidFill>
            </a:endParaRPr>
          </a:p>
        </p:txBody>
      </p:sp>
      <p:sp>
        <p:nvSpPr>
          <p:cNvPr id="1032" name="Line 10"/>
          <p:cNvSpPr>
            <a:spLocks noChangeShapeType="1"/>
          </p:cNvSpPr>
          <p:nvPr userDrawn="1"/>
        </p:nvSpPr>
        <p:spPr bwMode="auto">
          <a:xfrm>
            <a:off x="539750" y="6477000"/>
            <a:ext cx="1878013" cy="0"/>
          </a:xfrm>
          <a:prstGeom prst="line">
            <a:avLst/>
          </a:prstGeom>
          <a:noFill/>
          <a:ln w="9525">
            <a:solidFill>
              <a:srgbClr val="FAA21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5" rIns="91407" bIns="45705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818286"/>
              </a:solidFill>
            </a:endParaRPr>
          </a:p>
        </p:txBody>
      </p:sp>
      <p:sp>
        <p:nvSpPr>
          <p:cNvPr id="1033" name="Line 11"/>
          <p:cNvSpPr>
            <a:spLocks noChangeShapeType="1"/>
          </p:cNvSpPr>
          <p:nvPr userDrawn="1"/>
        </p:nvSpPr>
        <p:spPr bwMode="auto">
          <a:xfrm>
            <a:off x="2597150" y="6477000"/>
            <a:ext cx="5999163" cy="0"/>
          </a:xfrm>
          <a:prstGeom prst="line">
            <a:avLst/>
          </a:prstGeom>
          <a:noFill/>
          <a:ln w="9525">
            <a:solidFill>
              <a:srgbClr val="A8A9AD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5" rIns="91407" bIns="45705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AU">
              <a:solidFill>
                <a:srgbClr val="818286"/>
              </a:solidFill>
            </a:endParaRPr>
          </a:p>
        </p:txBody>
      </p:sp>
      <p:sp>
        <p:nvSpPr>
          <p:cNvPr id="1034" name="Text Box 12"/>
          <p:cNvSpPr txBox="1">
            <a:spLocks noChangeArrowheads="1"/>
          </p:cNvSpPr>
          <p:nvPr userDrawn="1"/>
        </p:nvSpPr>
        <p:spPr bwMode="auto">
          <a:xfrm>
            <a:off x="539750" y="6523038"/>
            <a:ext cx="1871663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5705" rIns="91407" bIns="4570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800" dirty="0" smtClean="0">
                <a:solidFill>
                  <a:srgbClr val="A8A9AD"/>
                </a:solidFill>
              </a:rPr>
              <a:t>February 2013</a:t>
            </a:r>
          </a:p>
        </p:txBody>
      </p:sp>
      <p:sp>
        <p:nvSpPr>
          <p:cNvPr id="1035" name="Text Box 13"/>
          <p:cNvSpPr txBox="1">
            <a:spLocks noChangeArrowheads="1"/>
          </p:cNvSpPr>
          <p:nvPr userDrawn="1"/>
        </p:nvSpPr>
        <p:spPr bwMode="auto">
          <a:xfrm>
            <a:off x="8101013" y="6523038"/>
            <a:ext cx="576262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07" tIns="45705" rIns="91407" bIns="4570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lnSpc>
                <a:spcPts val="1000"/>
              </a:lnSpc>
              <a:spcBef>
                <a:spcPct val="0"/>
              </a:spcBef>
              <a:spcAft>
                <a:spcPct val="0"/>
              </a:spcAft>
              <a:defRPr/>
            </a:pPr>
            <a:fld id="{B85BC5D7-D3A0-4C6E-84A8-2EFD30640982}" type="slidenum">
              <a:rPr lang="en-US" sz="800" smtClean="0">
                <a:solidFill>
                  <a:srgbClr val="A8A9AD"/>
                </a:solidFill>
              </a:rPr>
              <a:pPr algn="r" eaLnBrk="1" fontAlgn="base" hangingPunct="1">
                <a:lnSpc>
                  <a:spcPts val="1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800" smtClean="0">
              <a:solidFill>
                <a:srgbClr val="A8A9A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647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pull dir="r"/>
  </p:transition>
  <p:hf sldNum="0" hdr="0" dt="0"/>
  <p:txStyles>
    <p:titleStyle>
      <a:lvl1pPr algn="l" rtl="0" eaLnBrk="0" fontAlgn="base" hangingPunct="0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2pPr>
      <a:lvl3pPr algn="l" rtl="0" eaLnBrk="0" fontAlgn="base" hangingPunct="0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3pPr>
      <a:lvl4pPr algn="l" rtl="0" eaLnBrk="0" fontAlgn="base" hangingPunct="0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4pPr>
      <a:lvl5pPr algn="l" rtl="0" eaLnBrk="0" fontAlgn="base" hangingPunct="0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5pPr>
      <a:lvl6pPr marL="457035" algn="l" rtl="0" fontAlgn="base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6pPr>
      <a:lvl7pPr marL="914070" algn="l" rtl="0" fontAlgn="base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7pPr>
      <a:lvl8pPr marL="1371105" algn="l" rtl="0" fontAlgn="base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8pPr>
      <a:lvl9pPr marL="1828141" algn="l" rtl="0" fontAlgn="base">
        <a:lnSpc>
          <a:spcPts val="2400"/>
        </a:lnSpc>
        <a:spcBef>
          <a:spcPct val="50000"/>
        </a:spcBef>
        <a:spcAft>
          <a:spcPct val="0"/>
        </a:spcAft>
        <a:defRPr sz="2000">
          <a:solidFill>
            <a:srgbClr val="FAA21C"/>
          </a:solidFill>
          <a:latin typeface="Arial" charset="0"/>
        </a:defRPr>
      </a:lvl9pPr>
    </p:titleStyle>
    <p:bodyStyle>
      <a:lvl1pPr marL="358775" indent="-358775" algn="l" rtl="0" eaLnBrk="0" fontAlgn="base" hangingPunct="0">
        <a:lnSpc>
          <a:spcPts val="2400"/>
        </a:lnSpc>
        <a:spcBef>
          <a:spcPct val="50000"/>
        </a:spcBef>
        <a:spcAft>
          <a:spcPct val="0"/>
        </a:spcAft>
        <a:buSzPct val="7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828675" indent="-288925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236663" indent="-227013" algn="l" rtl="0" eaLnBrk="0" fontAlgn="base" hangingPunct="0">
        <a:spcBef>
          <a:spcPct val="20000"/>
        </a:spcBef>
        <a:spcAft>
          <a:spcPct val="0"/>
        </a:spcAft>
        <a:buSzPct val="7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3pPr>
      <a:lvl4pPr marL="1644650" indent="-227013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A8A9AD"/>
          </a:solidFill>
          <a:latin typeface="+mn-lt"/>
        </a:defRPr>
      </a:lvl5pPr>
      <a:lvl6pPr marL="2513694" indent="-228518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A8A9AD"/>
          </a:solidFill>
          <a:latin typeface="+mn-lt"/>
        </a:defRPr>
      </a:lvl6pPr>
      <a:lvl7pPr marL="2970729" indent="-228518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A8A9AD"/>
          </a:solidFill>
          <a:latin typeface="+mn-lt"/>
        </a:defRPr>
      </a:lvl7pPr>
      <a:lvl8pPr marL="3427766" indent="-228518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A8A9AD"/>
          </a:solidFill>
          <a:latin typeface="+mn-lt"/>
        </a:defRPr>
      </a:lvl8pPr>
      <a:lvl9pPr marL="3884802" indent="-228518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A8A9AD"/>
          </a:solidFill>
          <a:latin typeface="+mn-lt"/>
        </a:defRPr>
      </a:lvl9pPr>
    </p:bodyStyle>
    <p:otherStyle>
      <a:defPPr>
        <a:defRPr lang="en-US"/>
      </a:defPPr>
      <a:lvl1pPr marL="0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5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70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05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41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76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13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48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283" algn="l" defTabSz="91407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3141663"/>
            <a:ext cx="4608513" cy="1150937"/>
          </a:xfrm>
        </p:spPr>
        <p:txBody>
          <a:bodyPr/>
          <a:lstStyle/>
          <a:p>
            <a:pPr eaLnBrk="1" hangingPunct="1"/>
            <a:r>
              <a:rPr lang="en-AU" smtClean="0"/>
              <a:t>Next Generation Technical Committee Engagement</a:t>
            </a:r>
          </a:p>
        </p:txBody>
      </p:sp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539750" y="508476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5705" rIns="91407" bIns="45705"/>
          <a:lstStyle/>
          <a:p>
            <a:pPr fontAlgn="base">
              <a:lnSpc>
                <a:spcPts val="18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500">
                <a:solidFill>
                  <a:srgbClr val="A8A9AD"/>
                </a:solidFill>
              </a:rPr>
              <a:t>February 2013</a:t>
            </a:r>
          </a:p>
        </p:txBody>
      </p:sp>
      <p:sp>
        <p:nvSpPr>
          <p:cNvPr id="46084" name="Rectangle 5"/>
          <p:cNvSpPr>
            <a:spLocks noChangeArrowheads="1"/>
          </p:cNvSpPr>
          <p:nvPr/>
        </p:nvSpPr>
        <p:spPr bwMode="auto">
          <a:xfrm>
            <a:off x="539750" y="4248150"/>
            <a:ext cx="525621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45705" rIns="91407" bIns="45705"/>
          <a:lstStyle/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FFFFFF"/>
                </a:solidFill>
              </a:rPr>
              <a:t>Alistair Tegart 	Standards Policy Manager</a:t>
            </a: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FFFFFF"/>
                </a:solidFill>
              </a:rPr>
              <a:t>Ariella Mitchell 	Standards Services Manager</a:t>
            </a:r>
          </a:p>
        </p:txBody>
      </p:sp>
    </p:spTree>
    <p:extLst>
      <p:ext uri="{BB962C8B-B14F-4D97-AF65-F5344CB8AC3E}">
        <p14:creationId xmlns:p14="http://schemas.microsoft.com/office/powerpoint/2010/main" val="394662556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325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Committee Succession Planning</a:t>
            </a:r>
            <a:br>
              <a:rPr lang="en-AU" smtClean="0"/>
            </a:br>
            <a:endParaRPr lang="en-AU" smtClean="0"/>
          </a:p>
        </p:txBody>
      </p:sp>
      <p:sp>
        <p:nvSpPr>
          <p:cNvPr id="53252" name="Content Placeholder 3"/>
          <p:cNvSpPr>
            <a:spLocks noGrp="1"/>
          </p:cNvSpPr>
          <p:nvPr>
            <p:ph idx="1"/>
          </p:nvPr>
        </p:nvSpPr>
        <p:spPr>
          <a:xfrm>
            <a:off x="2700338" y="1052513"/>
            <a:ext cx="6007100" cy="4525962"/>
          </a:xfrm>
        </p:spPr>
        <p:txBody>
          <a:bodyPr/>
          <a:lstStyle/>
          <a:p>
            <a:r>
              <a:rPr lang="en-AU" smtClean="0"/>
              <a:t>Promote intergenerational handover within committees</a:t>
            </a:r>
          </a:p>
          <a:p>
            <a:r>
              <a:rPr lang="en-AU" smtClean="0"/>
              <a:t>Future proof committee structures</a:t>
            </a:r>
          </a:p>
          <a:p>
            <a:r>
              <a:rPr lang="en-AU" smtClean="0"/>
              <a:t>Understand policy barriers </a:t>
            </a:r>
          </a:p>
          <a:p>
            <a:pPr lvl="1"/>
            <a:r>
              <a:rPr lang="en-AU" smtClean="0"/>
              <a:t>What rules do we have that provide barriers or disincentives?</a:t>
            </a:r>
          </a:p>
          <a:p>
            <a:pPr lvl="1"/>
            <a:r>
              <a:rPr lang="en-AU" smtClean="0"/>
              <a:t>Examine clauses on confidentiality, observers, terms of chairs etc</a:t>
            </a:r>
          </a:p>
          <a:p>
            <a:r>
              <a:rPr lang="en-AU" smtClean="0"/>
              <a:t>Work with nominating organisations to understand their views and issues</a:t>
            </a:r>
          </a:p>
        </p:txBody>
      </p:sp>
    </p:spTree>
    <p:extLst>
      <p:ext uri="{BB962C8B-B14F-4D97-AF65-F5344CB8AC3E}">
        <p14:creationId xmlns:p14="http://schemas.microsoft.com/office/powerpoint/2010/main" val="75861523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427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dirty="0" smtClean="0"/>
              <a:t>Social Media Strategy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Professional Recognition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Expert support efficiencies</a:t>
            </a:r>
          </a:p>
        </p:txBody>
      </p:sp>
      <p:sp>
        <p:nvSpPr>
          <p:cNvPr id="54276" name="Content Placeholder 3"/>
          <p:cNvSpPr>
            <a:spLocks noGrp="1"/>
          </p:cNvSpPr>
          <p:nvPr>
            <p:ph idx="1"/>
          </p:nvPr>
        </p:nvSpPr>
        <p:spPr>
          <a:xfrm>
            <a:off x="2700338" y="908050"/>
            <a:ext cx="6007100" cy="4525963"/>
          </a:xfrm>
        </p:spPr>
        <p:txBody>
          <a:bodyPr/>
          <a:lstStyle/>
          <a:p>
            <a:pPr eaLnBrk="1" fontAlgn="t" hangingPunct="1"/>
            <a:r>
              <a:rPr lang="en-AU" dirty="0" smtClean="0"/>
              <a:t>Utilise social media to connect with younger generations</a:t>
            </a:r>
          </a:p>
          <a:p>
            <a:pPr eaLnBrk="1" fontAlgn="t" hangingPunct="1"/>
            <a:r>
              <a:rPr lang="en-AU" dirty="0" smtClean="0"/>
              <a:t>Inform SA policy through research with Young Leaders </a:t>
            </a:r>
            <a:r>
              <a:rPr lang="en-AU" dirty="0"/>
              <a:t>c</a:t>
            </a:r>
            <a:r>
              <a:rPr lang="en-AU" dirty="0" smtClean="0"/>
              <a:t>ohort</a:t>
            </a:r>
          </a:p>
          <a:p>
            <a:pPr eaLnBrk="1" fontAlgn="t" hangingPunct="1"/>
            <a:r>
              <a:rPr lang="en-AU" dirty="0" smtClean="0"/>
              <a:t>Engage associations to recognise participation in Standards Development as part of Continuing Professional Development schemes</a:t>
            </a:r>
          </a:p>
          <a:p>
            <a:r>
              <a:rPr lang="en-AU" dirty="0" smtClean="0"/>
              <a:t>Important to early/mid career professionals</a:t>
            </a:r>
          </a:p>
          <a:p>
            <a:endParaRPr lang="en-AU" dirty="0" smtClean="0"/>
          </a:p>
          <a:p>
            <a:r>
              <a:rPr lang="en-AU" dirty="0" smtClean="0"/>
              <a:t>Identify and promote initiatives that benefit all committee members, and so reduce barriers to new members</a:t>
            </a:r>
          </a:p>
          <a:p>
            <a:pPr lvl="1"/>
            <a:r>
              <a:rPr lang="en-AU" dirty="0" smtClean="0"/>
              <a:t>Technology</a:t>
            </a:r>
          </a:p>
          <a:p>
            <a:pPr lvl="1"/>
            <a:r>
              <a:rPr lang="en-AU" dirty="0" smtClean="0"/>
              <a:t>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209768411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529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Committee Member Training</a:t>
            </a:r>
            <a:br>
              <a:rPr lang="en-AU" smtClean="0"/>
            </a:br>
            <a:r>
              <a:rPr lang="en-AU" smtClean="0"/>
              <a:t/>
            </a:r>
            <a:br>
              <a:rPr lang="en-AU" smtClean="0"/>
            </a:br>
            <a:r>
              <a:rPr lang="en-AU" smtClean="0"/>
              <a:t/>
            </a:r>
            <a:br>
              <a:rPr lang="en-AU" smtClean="0"/>
            </a:br>
            <a:r>
              <a:rPr lang="en-AU" smtClean="0"/>
              <a:t/>
            </a:r>
            <a:br>
              <a:rPr lang="en-AU" smtClean="0"/>
            </a:br>
            <a:r>
              <a:rPr lang="en-AU" smtClean="0"/>
              <a:t/>
            </a:r>
            <a:br>
              <a:rPr lang="en-AU" smtClean="0"/>
            </a:br>
            <a:r>
              <a:rPr lang="en-AU" smtClean="0"/>
              <a:t>Best Practice Review</a:t>
            </a:r>
          </a:p>
        </p:txBody>
      </p:sp>
      <p:sp>
        <p:nvSpPr>
          <p:cNvPr id="47108" name="Content Placeholder 3"/>
          <p:cNvSpPr>
            <a:spLocks noGrp="1"/>
          </p:cNvSpPr>
          <p:nvPr>
            <p:ph idx="1"/>
          </p:nvPr>
        </p:nvSpPr>
        <p:spPr>
          <a:xfrm>
            <a:off x="2700338" y="908050"/>
            <a:ext cx="6007100" cy="4525963"/>
          </a:xfrm>
        </p:spPr>
        <p:txBody>
          <a:bodyPr/>
          <a:lstStyle/>
          <a:p>
            <a:pPr eaLnBrk="1" fontAlgn="t" hangingPunct="1">
              <a:defRPr/>
            </a:pPr>
            <a:r>
              <a:rPr lang="en-AU" dirty="0" smtClean="0"/>
              <a:t>Build and deliver consistent, relevant, up to date, online and face to face training modules for:</a:t>
            </a:r>
          </a:p>
          <a:p>
            <a:pPr lvl="1" eaLnBrk="1" fontAlgn="t" hangingPunct="1">
              <a:defRPr/>
            </a:pPr>
            <a:r>
              <a:rPr lang="en-AU" dirty="0" smtClean="0"/>
              <a:t>New committee members</a:t>
            </a:r>
          </a:p>
          <a:p>
            <a:pPr lvl="1" eaLnBrk="1" fontAlgn="t" hangingPunct="1">
              <a:defRPr/>
            </a:pPr>
            <a:r>
              <a:rPr lang="en-AU" dirty="0" smtClean="0"/>
              <a:t>Drafting leaders</a:t>
            </a:r>
          </a:p>
          <a:p>
            <a:pPr lvl="1" eaLnBrk="1" fontAlgn="t" hangingPunct="1">
              <a:defRPr/>
            </a:pPr>
            <a:r>
              <a:rPr lang="en-AU" dirty="0" smtClean="0"/>
              <a:t>Ongoing role specific  training</a:t>
            </a:r>
          </a:p>
          <a:p>
            <a:pPr eaLnBrk="1" fontAlgn="t" hangingPunct="1">
              <a:defRPr/>
            </a:pPr>
            <a:endParaRPr lang="en-AU" dirty="0"/>
          </a:p>
          <a:p>
            <a:pPr eaLnBrk="1" fontAlgn="t" hangingPunct="1">
              <a:defRPr/>
            </a:pPr>
            <a:r>
              <a:rPr lang="en-AU" dirty="0" smtClean="0"/>
              <a:t>Understand what other NSBs are doing in this area</a:t>
            </a:r>
          </a:p>
          <a:p>
            <a:pPr lvl="1" eaLnBrk="1" fontAlgn="t" hangingPunct="1">
              <a:defRPr/>
            </a:pPr>
            <a:r>
              <a:rPr lang="en-AU" dirty="0" smtClean="0"/>
              <a:t>Shared issue around the world</a:t>
            </a:r>
          </a:p>
          <a:p>
            <a:pPr marL="0" indent="0" eaLnBrk="1" fontAlgn="t" hangingPunct="1">
              <a:buFont typeface="Wingdings" pitchFamily="2" charset="2"/>
              <a:buNone/>
              <a:defRPr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26802330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4710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The issue</a:t>
            </a:r>
          </a:p>
        </p:txBody>
      </p:sp>
      <p:sp>
        <p:nvSpPr>
          <p:cNvPr id="47108" name="Content Placeholder 3"/>
          <p:cNvSpPr>
            <a:spLocks noGrp="1"/>
          </p:cNvSpPr>
          <p:nvPr>
            <p:ph idx="1"/>
          </p:nvPr>
        </p:nvSpPr>
        <p:spPr>
          <a:xfrm>
            <a:off x="2700338" y="1052513"/>
            <a:ext cx="6007100" cy="4525962"/>
          </a:xfrm>
        </p:spPr>
        <p:txBody>
          <a:bodyPr/>
          <a:lstStyle/>
          <a:p>
            <a:pPr eaLnBrk="1" fontAlgn="t" hangingPunct="1"/>
            <a:r>
              <a:rPr lang="en-AU" smtClean="0"/>
              <a:t>Standards Australia committee members are an aging population, reflecting baby boomer profile </a:t>
            </a:r>
          </a:p>
          <a:p>
            <a:pPr eaLnBrk="1" fontAlgn="t" hangingPunct="1"/>
            <a:r>
              <a:rPr lang="en-AU" smtClean="0"/>
              <a:t>How do we future proof our committee system to ensure longevity?</a:t>
            </a:r>
          </a:p>
          <a:p>
            <a:pPr eaLnBrk="1" fontAlgn="t" hangingPunct="1"/>
            <a:r>
              <a:rPr lang="en-AU" smtClean="0"/>
              <a:t>Where do new members come from? Younger generations, but also retirees.  </a:t>
            </a:r>
          </a:p>
          <a:p>
            <a:pPr eaLnBrk="1" fontAlgn="t" hangingPunct="1"/>
            <a:r>
              <a:rPr lang="en-AU" smtClean="0"/>
              <a:t>How to manage and balance representation and skills?</a:t>
            </a:r>
          </a:p>
          <a:p>
            <a:pPr eaLnBrk="1" fontAlgn="t" hangingPunct="1"/>
            <a:r>
              <a:rPr lang="en-AU" smtClean="0"/>
              <a:t>Targets:</a:t>
            </a:r>
          </a:p>
          <a:p>
            <a:pPr lvl="1" eaLnBrk="1" fontAlgn="t" hangingPunct="1"/>
            <a:r>
              <a:rPr lang="en-AU" smtClean="0"/>
              <a:t>Next, 10+ years workforce experience, ~35-45 yo</a:t>
            </a:r>
          </a:p>
          <a:p>
            <a:pPr lvl="1" eaLnBrk="1" fontAlgn="t" hangingPunct="1"/>
            <a:r>
              <a:rPr lang="en-AU" smtClean="0"/>
              <a:t>New, recent graduates, early career, 25+ yo</a:t>
            </a:r>
          </a:p>
          <a:p>
            <a:endParaRPr lang="en-AU" smtClean="0"/>
          </a:p>
        </p:txBody>
      </p:sp>
    </p:spTree>
    <p:extLst>
      <p:ext uri="{BB962C8B-B14F-4D97-AF65-F5344CB8AC3E}">
        <p14:creationId xmlns:p14="http://schemas.microsoft.com/office/powerpoint/2010/main" val="109158688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481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The approach</a:t>
            </a:r>
          </a:p>
        </p:txBody>
      </p:sp>
      <p:sp>
        <p:nvSpPr>
          <p:cNvPr id="48132" name="Content Placeholder 3"/>
          <p:cNvSpPr>
            <a:spLocks noGrp="1"/>
          </p:cNvSpPr>
          <p:nvPr>
            <p:ph idx="1"/>
          </p:nvPr>
        </p:nvSpPr>
        <p:spPr>
          <a:xfrm>
            <a:off x="2700338" y="1052513"/>
            <a:ext cx="6007100" cy="4525962"/>
          </a:xfrm>
        </p:spPr>
        <p:txBody>
          <a:bodyPr/>
          <a:lstStyle/>
          <a:p>
            <a:pPr eaLnBrk="1" fontAlgn="t" hangingPunct="1"/>
            <a:r>
              <a:rPr lang="en-AU" smtClean="0"/>
              <a:t>Create a targeted program of initiatives that:</a:t>
            </a:r>
          </a:p>
          <a:p>
            <a:pPr lvl="1" eaLnBrk="1" fontAlgn="t" hangingPunct="1"/>
            <a:r>
              <a:rPr lang="en-AU" smtClean="0"/>
              <a:t>Increases visibility of SA in target demographics</a:t>
            </a:r>
          </a:p>
          <a:p>
            <a:pPr lvl="1" eaLnBrk="1" fontAlgn="t" hangingPunct="1"/>
            <a:r>
              <a:rPr lang="en-AU" smtClean="0"/>
              <a:t>Communicates with them directly and through associations</a:t>
            </a:r>
          </a:p>
          <a:p>
            <a:pPr lvl="1" eaLnBrk="1" fontAlgn="t" hangingPunct="1"/>
            <a:r>
              <a:rPr lang="en-AU" smtClean="0"/>
              <a:t>Develops and builds on partnerships with associations</a:t>
            </a:r>
          </a:p>
          <a:p>
            <a:pPr lvl="1" eaLnBrk="1" fontAlgn="t" hangingPunct="1"/>
            <a:r>
              <a:rPr lang="en-AU" smtClean="0"/>
              <a:t>Increases value proposition of standards development participation</a:t>
            </a:r>
          </a:p>
          <a:p>
            <a:pPr lvl="1" eaLnBrk="1" fontAlgn="t" hangingPunct="1"/>
            <a:r>
              <a:rPr lang="en-AU" smtClean="0"/>
              <a:t>Reduces irritants, potential negatives or barriers to participation</a:t>
            </a:r>
          </a:p>
          <a:p>
            <a:endParaRPr lang="en-AU" smtClean="0"/>
          </a:p>
        </p:txBody>
      </p:sp>
    </p:spTree>
    <p:extLst>
      <p:ext uri="{BB962C8B-B14F-4D97-AF65-F5344CB8AC3E}">
        <p14:creationId xmlns:p14="http://schemas.microsoft.com/office/powerpoint/2010/main" val="319478431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4915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Next Gen</a:t>
            </a:r>
            <a:br>
              <a:rPr lang="en-AU" smtClean="0"/>
            </a:br>
            <a:r>
              <a:rPr lang="en-AU" smtClean="0"/>
              <a:t>Overview</a:t>
            </a:r>
          </a:p>
        </p:txBody>
      </p:sp>
      <p:sp>
        <p:nvSpPr>
          <p:cNvPr id="49156" name="Content Placeholder 3"/>
          <p:cNvSpPr>
            <a:spLocks noGrp="1"/>
          </p:cNvSpPr>
          <p:nvPr>
            <p:ph idx="1"/>
          </p:nvPr>
        </p:nvSpPr>
        <p:spPr>
          <a:xfrm>
            <a:off x="2700338" y="1052513"/>
            <a:ext cx="6007100" cy="4525962"/>
          </a:xfrm>
        </p:spPr>
        <p:txBody>
          <a:bodyPr/>
          <a:lstStyle/>
          <a:p>
            <a:pPr eaLnBrk="1" fontAlgn="t" hangingPunct="1"/>
            <a:r>
              <a:rPr lang="en-AU" smtClean="0"/>
              <a:t>SA Young Leaders Program</a:t>
            </a:r>
          </a:p>
          <a:p>
            <a:pPr eaLnBrk="1" fontAlgn="t" hangingPunct="1"/>
            <a:r>
              <a:rPr lang="en-AU" smtClean="0"/>
              <a:t>Nominating Organisation Partnering </a:t>
            </a:r>
          </a:p>
          <a:p>
            <a:pPr eaLnBrk="1" fontAlgn="t" hangingPunct="1"/>
            <a:r>
              <a:rPr lang="en-AU" smtClean="0"/>
              <a:t>Social Media Strategy</a:t>
            </a:r>
          </a:p>
          <a:p>
            <a:pPr eaLnBrk="1" fontAlgn="t" hangingPunct="1"/>
            <a:r>
              <a:rPr lang="en-AU" smtClean="0"/>
              <a:t>Professional Recognition</a:t>
            </a:r>
          </a:p>
          <a:p>
            <a:pPr eaLnBrk="1" fontAlgn="t" hangingPunct="1"/>
            <a:r>
              <a:rPr lang="en-AU" smtClean="0"/>
              <a:t>Committee Succession Planning</a:t>
            </a:r>
          </a:p>
          <a:p>
            <a:pPr eaLnBrk="1" fontAlgn="t" hangingPunct="1"/>
            <a:r>
              <a:rPr lang="en-AU" smtClean="0"/>
              <a:t>Committee Member Training</a:t>
            </a:r>
          </a:p>
          <a:p>
            <a:pPr eaLnBrk="1" fontAlgn="t" hangingPunct="1"/>
            <a:r>
              <a:rPr lang="en-AU" smtClean="0"/>
              <a:t>Expert support efficiencies</a:t>
            </a:r>
          </a:p>
          <a:p>
            <a:pPr eaLnBrk="1" fontAlgn="t" hangingPunct="1"/>
            <a:r>
              <a:rPr lang="en-AU" smtClean="0"/>
              <a:t>Best practice review</a:t>
            </a:r>
          </a:p>
          <a:p>
            <a:endParaRPr lang="en-AU" smtClean="0"/>
          </a:p>
        </p:txBody>
      </p:sp>
    </p:spTree>
    <p:extLst>
      <p:ext uri="{BB962C8B-B14F-4D97-AF65-F5344CB8AC3E}">
        <p14:creationId xmlns:p14="http://schemas.microsoft.com/office/powerpoint/2010/main" val="330182695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Next Generation Program Model</a:t>
            </a:r>
          </a:p>
        </p:txBody>
      </p:sp>
      <p:sp>
        <p:nvSpPr>
          <p:cNvPr id="5017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706438"/>
            <a:ext cx="5645150" cy="544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7207776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120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SA Young Leaders</a:t>
            </a:r>
          </a:p>
        </p:txBody>
      </p:sp>
      <p:sp>
        <p:nvSpPr>
          <p:cNvPr id="47108" name="Content Placeholder 3"/>
          <p:cNvSpPr>
            <a:spLocks noGrp="1"/>
          </p:cNvSpPr>
          <p:nvPr>
            <p:ph idx="1"/>
          </p:nvPr>
        </p:nvSpPr>
        <p:spPr>
          <a:xfrm>
            <a:off x="2700338" y="1052513"/>
            <a:ext cx="6007100" cy="4525962"/>
          </a:xfrm>
        </p:spPr>
        <p:txBody>
          <a:bodyPr/>
          <a:lstStyle/>
          <a:p>
            <a:pPr eaLnBrk="1" fontAlgn="t" hangingPunct="1">
              <a:defRPr/>
            </a:pPr>
            <a:r>
              <a:rPr lang="en-AU" dirty="0" smtClean="0"/>
              <a:t>Inspired by IEC Young Professionals Program (Australian participation merged from 2013 on)</a:t>
            </a:r>
          </a:p>
          <a:p>
            <a:pPr eaLnBrk="1" fontAlgn="t" hangingPunct="1">
              <a:defRPr/>
            </a:pPr>
            <a:r>
              <a:rPr lang="en-AU" dirty="0" smtClean="0"/>
              <a:t>Key front end initiative designed to engage new generation of members</a:t>
            </a:r>
          </a:p>
          <a:p>
            <a:pPr eaLnBrk="1" fontAlgn="t" hangingPunct="1">
              <a:defRPr/>
            </a:pPr>
            <a:r>
              <a:rPr lang="en-AU" dirty="0" smtClean="0"/>
              <a:t>Structured program including application and selection, information, training, </a:t>
            </a:r>
            <a:r>
              <a:rPr lang="en-AU" dirty="0" smtClean="0"/>
              <a:t>formal mentoring </a:t>
            </a:r>
            <a:r>
              <a:rPr lang="en-AU" dirty="0" smtClean="0"/>
              <a:t>and committee opportunities for Young Leaders</a:t>
            </a:r>
          </a:p>
          <a:p>
            <a:pPr eaLnBrk="1" fontAlgn="t" hangingPunct="1">
              <a:defRPr/>
            </a:pPr>
            <a:r>
              <a:rPr lang="en-AU" dirty="0" smtClean="0"/>
              <a:t>10 Young Leaders in 2012-13</a:t>
            </a:r>
          </a:p>
          <a:p>
            <a:pPr eaLnBrk="1" fontAlgn="t" hangingPunct="1">
              <a:defRPr/>
            </a:pPr>
            <a:r>
              <a:rPr lang="en-AU" dirty="0" smtClean="0"/>
              <a:t>Provides opportunities for us to learn</a:t>
            </a:r>
          </a:p>
          <a:p>
            <a:pPr marL="812800" lvl="1" indent="-342900" eaLnBrk="1" fontAlgn="t" hangingPunct="1">
              <a:defRPr/>
            </a:pPr>
            <a:r>
              <a:rPr lang="en-AU" dirty="0" smtClean="0"/>
              <a:t>Presentation to Board Strategy Committee</a:t>
            </a:r>
          </a:p>
          <a:p>
            <a:pPr marL="812800" lvl="1" indent="-342900" eaLnBrk="1" fontAlgn="t" hangingPunct="1">
              <a:defRPr/>
            </a:pPr>
            <a:r>
              <a:rPr lang="en-AU" dirty="0" smtClean="0"/>
              <a:t>Consultation on strategies – education, social media etc</a:t>
            </a:r>
          </a:p>
          <a:p>
            <a:pPr marL="0" indent="0" eaLnBrk="1" fontAlgn="t" hangingPunct="1">
              <a:buFont typeface="Wingdings" pitchFamily="2" charset="2"/>
              <a:buNone/>
              <a:defRPr/>
            </a:pPr>
            <a:endParaRPr lang="en-AU" dirty="0" smtClean="0"/>
          </a:p>
          <a:p>
            <a:pPr>
              <a:defRPr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9353219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120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dirty="0" smtClean="0"/>
              <a:t>SA Young Leaders</a:t>
            </a:r>
            <a:br>
              <a:rPr lang="en-AU" dirty="0" smtClean="0"/>
            </a:br>
            <a:r>
              <a:rPr lang="en-AU" dirty="0" smtClean="0"/>
              <a:t>- criteria</a:t>
            </a:r>
          </a:p>
        </p:txBody>
      </p:sp>
      <p:sp>
        <p:nvSpPr>
          <p:cNvPr id="47108" name="Content Placeholder 3"/>
          <p:cNvSpPr>
            <a:spLocks noGrp="1"/>
          </p:cNvSpPr>
          <p:nvPr>
            <p:ph idx="1"/>
          </p:nvPr>
        </p:nvSpPr>
        <p:spPr>
          <a:xfrm>
            <a:off x="2627784" y="836712"/>
            <a:ext cx="6007100" cy="4525962"/>
          </a:xfrm>
        </p:spPr>
        <p:txBody>
          <a:bodyPr/>
          <a:lstStyle/>
          <a:p>
            <a:pPr marL="0" indent="0" eaLnBrk="1" fontAlgn="t" hangingPunct="1">
              <a:buNone/>
              <a:defRPr/>
            </a:pPr>
            <a:r>
              <a:rPr lang="en-AU" dirty="0" smtClean="0"/>
              <a:t>- </a:t>
            </a:r>
            <a:r>
              <a:rPr lang="en-AU" sz="1800" dirty="0" smtClean="0"/>
              <a:t>mid 20s </a:t>
            </a:r>
            <a:r>
              <a:rPr lang="en-AU" sz="1800" dirty="0"/>
              <a:t>to mid </a:t>
            </a:r>
            <a:r>
              <a:rPr lang="en-AU" sz="1800" dirty="0" smtClean="0"/>
              <a:t>30s; and</a:t>
            </a:r>
            <a:endParaRPr lang="en-AU" sz="1800" dirty="0"/>
          </a:p>
          <a:p>
            <a:pPr marL="0" indent="0" eaLnBrk="1" fontAlgn="t" hangingPunct="1">
              <a:buNone/>
              <a:defRPr/>
            </a:pPr>
            <a:r>
              <a:rPr lang="en-AU" sz="1800" dirty="0"/>
              <a:t>- Currently participating on a Standards Australia technical committee or working group</a:t>
            </a:r>
            <a:r>
              <a:rPr lang="en-AU" sz="1800" dirty="0" smtClean="0"/>
              <a:t>; or</a:t>
            </a:r>
            <a:endParaRPr lang="en-AU" sz="1800" dirty="0"/>
          </a:p>
          <a:p>
            <a:pPr marL="0" indent="0" eaLnBrk="1" fontAlgn="t" hangingPunct="1">
              <a:buNone/>
              <a:defRPr/>
            </a:pPr>
            <a:r>
              <a:rPr lang="en-AU" sz="1800" dirty="0"/>
              <a:t>- </a:t>
            </a:r>
            <a:r>
              <a:rPr lang="en-AU" sz="1800" dirty="0" smtClean="0"/>
              <a:t>Demonstrates </a:t>
            </a:r>
            <a:r>
              <a:rPr lang="en-AU" sz="1800" dirty="0"/>
              <a:t>experience or knowledge of Standards Development, and/or be using Australian Standards in the context of conformity assessment</a:t>
            </a:r>
            <a:r>
              <a:rPr lang="en-AU" sz="1800" dirty="0" smtClean="0"/>
              <a:t>; or</a:t>
            </a:r>
            <a:endParaRPr lang="en-AU" sz="1800" dirty="0"/>
          </a:p>
          <a:p>
            <a:pPr marL="0" indent="0" eaLnBrk="1" fontAlgn="t" hangingPunct="1">
              <a:buNone/>
              <a:defRPr/>
            </a:pPr>
            <a:r>
              <a:rPr lang="en-AU" sz="1800" dirty="0"/>
              <a:t>- </a:t>
            </a:r>
            <a:r>
              <a:rPr lang="en-AU" sz="1800" dirty="0" smtClean="0"/>
              <a:t>Work </a:t>
            </a:r>
            <a:r>
              <a:rPr lang="en-AU" sz="1800" dirty="0"/>
              <a:t>for an Australian business, industry, association, education body or government body that is using Australian Standards, benefiting from or contributing to the work of Standards Australia, </a:t>
            </a:r>
            <a:r>
              <a:rPr lang="en-AU" sz="1800" dirty="0" smtClean="0"/>
              <a:t>ISO </a:t>
            </a:r>
            <a:r>
              <a:rPr lang="en-AU" sz="1800" dirty="0"/>
              <a:t>or </a:t>
            </a:r>
            <a:r>
              <a:rPr lang="en-AU" sz="1800" dirty="0" smtClean="0"/>
              <a:t>IEC.</a:t>
            </a:r>
            <a:endParaRPr lang="en-AU" sz="1800" dirty="0"/>
          </a:p>
          <a:p>
            <a:pPr marL="0" indent="0" eaLnBrk="1" fontAlgn="t" hangingPunct="1">
              <a:buNone/>
              <a:defRPr/>
            </a:pPr>
            <a:r>
              <a:rPr lang="en-AU" sz="1800" dirty="0"/>
              <a:t>Applicants </a:t>
            </a:r>
            <a:r>
              <a:rPr lang="en-AU" sz="1800" dirty="0" smtClean="0"/>
              <a:t>were required </a:t>
            </a:r>
            <a:r>
              <a:rPr lang="en-AU" sz="1800" dirty="0"/>
              <a:t>to provide a CV and a written submission of no more than 500 words addressing the following topic in the Australian context:</a:t>
            </a:r>
          </a:p>
          <a:p>
            <a:pPr marL="0" indent="0" eaLnBrk="1" fontAlgn="t" hangingPunct="1">
              <a:buNone/>
              <a:defRPr/>
            </a:pPr>
            <a:r>
              <a:rPr lang="en-AU" sz="1800" i="1" dirty="0"/>
              <a:t>Less waste, better results – Standards increase efficiency</a:t>
            </a:r>
            <a:endParaRPr lang="en-AU" sz="1800" i="1" dirty="0" smtClean="0"/>
          </a:p>
          <a:p>
            <a:pPr>
              <a:defRPr/>
            </a:pPr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238799803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1203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dirty="0" smtClean="0"/>
              <a:t>SA Young Leaders</a:t>
            </a:r>
            <a:br>
              <a:rPr lang="en-AU" dirty="0" smtClean="0"/>
            </a:br>
            <a:r>
              <a:rPr lang="en-AU" dirty="0" smtClean="0"/>
              <a:t>- </a:t>
            </a:r>
            <a:r>
              <a:rPr lang="en-AU" dirty="0" smtClean="0"/>
              <a:t>program</a:t>
            </a:r>
            <a:endParaRPr lang="en-AU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04429"/>
              </p:ext>
            </p:extLst>
          </p:nvPr>
        </p:nvGraphicFramePr>
        <p:xfrm>
          <a:off x="2483768" y="1052736"/>
          <a:ext cx="5803453" cy="3943001"/>
        </p:xfrm>
        <a:graphic>
          <a:graphicData uri="http://schemas.openxmlformats.org/drawingml/2006/table">
            <a:tbl>
              <a:tblPr firstRow="1" firstCol="1" bandRow="1"/>
              <a:tblGrid>
                <a:gridCol w="1687622"/>
                <a:gridCol w="2968904"/>
                <a:gridCol w="1146927"/>
              </a:tblGrid>
              <a:tr h="193961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b="1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Date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b="1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Event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b="1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Location</a:t>
                      </a:r>
                      <a:endParaRPr lang="en-AU" sz="105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373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20</a:t>
                      </a:r>
                      <a:r>
                        <a:rPr lang="en-AU" sz="1200" baseline="300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September 2012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Introduction to Standards Australia</a:t>
                      </a:r>
                      <a:r>
                        <a:rPr lang="en-AU" sz="1200" baseline="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 and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Standards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Development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Training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Day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Meet your mentor and cocktail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event</a:t>
                      </a: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Sydney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4707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18</a:t>
                      </a:r>
                      <a:r>
                        <a:rPr lang="en-AU" sz="1200" baseline="300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-20</a:t>
                      </a:r>
                      <a:r>
                        <a:rPr lang="en-AU" sz="1200" baseline="300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th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February 2013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Mentoring session;</a:t>
                      </a:r>
                      <a:r>
                        <a:rPr lang="en-AU" sz="1200" baseline="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 Standards and Education workshop; IEC Young Professionals Program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Training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Day: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Writing for a Non-Technical Audience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Training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Day: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Drafting Technical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Standards</a:t>
                      </a: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Sydney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92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AU" sz="1200" baseline="300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nd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August 2013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Development </a:t>
                      </a:r>
                      <a:r>
                        <a:rPr lang="en-AU" sz="1200" dirty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Day – Facilitation, Negotiation and Leadership </a:t>
                      </a: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skills</a:t>
                      </a:r>
                    </a:p>
                    <a:p>
                      <a:pPr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endParaRPr lang="en-AU" sz="1200" dirty="0" smtClean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ts val="1200"/>
                        </a:lnSpc>
                        <a:spcBef>
                          <a:spcPts val="600"/>
                        </a:spcBef>
                        <a:spcAft>
                          <a:spcPts val="300"/>
                        </a:spcAft>
                      </a:pPr>
                      <a:r>
                        <a:rPr lang="en-AU" sz="1200" dirty="0" smtClean="0">
                          <a:effectLst/>
                          <a:latin typeface="HelveticaNeue LT 45 Lt"/>
                          <a:ea typeface="Times New Roman"/>
                          <a:cs typeface="Times New Roman"/>
                        </a:rPr>
                        <a:t>Sydney</a:t>
                      </a:r>
                      <a:endParaRPr lang="en-AU" sz="1050" dirty="0">
                        <a:effectLst/>
                        <a:latin typeface="HelveticaNeue LT 45 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2497483" y="5229200"/>
            <a:ext cx="601216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Neue LT 45 Lt" pitchFamily="34" charset="0"/>
                <a:ea typeface="Times New Roman" pitchFamily="18" charset="0"/>
                <a:cs typeface="Times New Roman" pitchFamily="18" charset="0"/>
              </a:rPr>
              <a:t>In addition to this, participants will be required to attend at least two technical committee meetings.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AU" sz="1200" dirty="0">
              <a:latin typeface="HelveticaNeue LT 45 Lt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HelveticaNeue LT 45 Lt" pitchFamily="34" charset="0"/>
                <a:ea typeface="Times New Roman" pitchFamily="18" charset="0"/>
                <a:cs typeface="Times New Roman" pitchFamily="18" charset="0"/>
              </a:rPr>
              <a:t>Subsidies are available for interstate travel.</a:t>
            </a:r>
            <a:endParaRPr kumimoji="0" lang="en-A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80681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>
                <a:solidFill>
                  <a:srgbClr val="A8A9AD"/>
                </a:solidFill>
              </a:rPr>
              <a:t>Standards Australia</a:t>
            </a:r>
          </a:p>
        </p:txBody>
      </p:sp>
      <p:sp>
        <p:nvSpPr>
          <p:cNvPr id="5222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smtClean="0"/>
              <a:t>Nominating Organisation Partnering</a:t>
            </a:r>
          </a:p>
        </p:txBody>
      </p:sp>
      <p:sp>
        <p:nvSpPr>
          <p:cNvPr id="52228" name="Content Placeholder 3"/>
          <p:cNvSpPr>
            <a:spLocks noGrp="1"/>
          </p:cNvSpPr>
          <p:nvPr>
            <p:ph idx="1"/>
          </p:nvPr>
        </p:nvSpPr>
        <p:spPr>
          <a:xfrm>
            <a:off x="2700338" y="1052513"/>
            <a:ext cx="6007100" cy="4525962"/>
          </a:xfrm>
        </p:spPr>
        <p:txBody>
          <a:bodyPr/>
          <a:lstStyle/>
          <a:p>
            <a:pPr eaLnBrk="1" fontAlgn="t" hangingPunct="1"/>
            <a:r>
              <a:rPr lang="en-AU" smtClean="0"/>
              <a:t>In depth collaboration with a small number of major industry bodies of different constituencies to work together to understand and solve problems of common interest: </a:t>
            </a:r>
          </a:p>
          <a:p>
            <a:pPr lvl="1" eaLnBrk="1" fontAlgn="t" hangingPunct="1"/>
            <a:r>
              <a:rPr lang="en-AU" smtClean="0"/>
              <a:t>Succession planning in committees</a:t>
            </a:r>
          </a:p>
          <a:p>
            <a:pPr lvl="1" eaLnBrk="1" fontAlgn="t" hangingPunct="1"/>
            <a:r>
              <a:rPr lang="en-AU" smtClean="0"/>
              <a:t>Ageing member population in associations</a:t>
            </a:r>
          </a:p>
          <a:p>
            <a:pPr lvl="1" eaLnBrk="1" fontAlgn="t" hangingPunct="1"/>
            <a:r>
              <a:rPr lang="en-AU" smtClean="0"/>
              <a:t>Communications strategies for younger generations</a:t>
            </a:r>
          </a:p>
          <a:p>
            <a:pPr lvl="1" eaLnBrk="1" fontAlgn="t" hangingPunct="1"/>
            <a:r>
              <a:rPr lang="en-AU" smtClean="0"/>
              <a:t>Social media</a:t>
            </a:r>
          </a:p>
          <a:p>
            <a:r>
              <a:rPr lang="en-AU" smtClean="0"/>
              <a:t>Two way flow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107729402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818286"/>
      </a:dk1>
      <a:lt1>
        <a:srgbClr val="FFFFFF"/>
      </a:lt1>
      <a:dk2>
        <a:srgbClr val="FAA21C"/>
      </a:dk2>
      <a:lt2>
        <a:srgbClr val="A8A9AD"/>
      </a:lt2>
      <a:accent1>
        <a:srgbClr val="FEE600"/>
      </a:accent1>
      <a:accent2>
        <a:srgbClr val="E7E7E7"/>
      </a:accent2>
      <a:accent3>
        <a:srgbClr val="FFFFFF"/>
      </a:accent3>
      <a:accent4>
        <a:srgbClr val="6D6E72"/>
      </a:accent4>
      <a:accent5>
        <a:srgbClr val="FEF0AA"/>
      </a:accent5>
      <a:accent6>
        <a:srgbClr val="D1D1D1"/>
      </a:accent6>
      <a:hlink>
        <a:srgbClr val="FAA21C"/>
      </a:hlink>
      <a:folHlink>
        <a:srgbClr val="A8A9AD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818286"/>
        </a:dk1>
        <a:lt1>
          <a:srgbClr val="FFFFFF"/>
        </a:lt1>
        <a:dk2>
          <a:srgbClr val="FAA21C"/>
        </a:dk2>
        <a:lt2>
          <a:srgbClr val="A8A9AD"/>
        </a:lt2>
        <a:accent1>
          <a:srgbClr val="FEE600"/>
        </a:accent1>
        <a:accent2>
          <a:srgbClr val="E7E7E7"/>
        </a:accent2>
        <a:accent3>
          <a:srgbClr val="FFFFFF"/>
        </a:accent3>
        <a:accent4>
          <a:srgbClr val="6D6E72"/>
        </a:accent4>
        <a:accent5>
          <a:srgbClr val="FEF0AA"/>
        </a:accent5>
        <a:accent6>
          <a:srgbClr val="D1D1D1"/>
        </a:accent6>
        <a:hlink>
          <a:srgbClr val="FAA21C"/>
        </a:hlink>
        <a:folHlink>
          <a:srgbClr val="A8A9A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669</Words>
  <Application>Microsoft Office PowerPoint</Application>
  <PresentationFormat>On-screen Show (4:3)</PresentationFormat>
  <Paragraphs>114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Next Generation Technical Committee Engagement</vt:lpstr>
      <vt:lpstr>The issue</vt:lpstr>
      <vt:lpstr>The approach</vt:lpstr>
      <vt:lpstr>Next Gen Overview</vt:lpstr>
      <vt:lpstr>Next Generation Program Model</vt:lpstr>
      <vt:lpstr>SA Young Leaders</vt:lpstr>
      <vt:lpstr>SA Young Leaders - criteria</vt:lpstr>
      <vt:lpstr>SA Young Leaders - program</vt:lpstr>
      <vt:lpstr>Nominating Organisation Partnering</vt:lpstr>
      <vt:lpstr>Committee Succession Planning </vt:lpstr>
      <vt:lpstr>Social Media Strategy    Professional Recognition      Expert support efficiencies</vt:lpstr>
      <vt:lpstr>Committee Member Training     Best Practice Review</vt:lpstr>
    </vt:vector>
  </TitlesOfParts>
  <Company>Standards Australia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Generation Technical Committee Engagement</dc:title>
  <dc:creator>Alistair Tegart</dc:creator>
  <cp:lastModifiedBy>Alistair Tegart</cp:lastModifiedBy>
  <cp:revision>6</cp:revision>
  <dcterms:created xsi:type="dcterms:W3CDTF">2013-03-01T02:57:43Z</dcterms:created>
  <dcterms:modified xsi:type="dcterms:W3CDTF">2013-03-01T03:39:19Z</dcterms:modified>
</cp:coreProperties>
</file>