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56" r:id="rId2"/>
    <p:sldId id="261" r:id="rId3"/>
    <p:sldId id="271" r:id="rId4"/>
    <p:sldId id="272" r:id="rId5"/>
    <p:sldId id="275" r:id="rId6"/>
    <p:sldId id="269" r:id="rId7"/>
    <p:sldId id="276" r:id="rId8"/>
    <p:sldId id="26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an Pahl" initials="MP" lastIdx="3" clrIdx="0">
    <p:extLst>
      <p:ext uri="{19B8F6BF-5375-455C-9EA6-DF929625EA0E}">
        <p15:presenceInfo xmlns:p15="http://schemas.microsoft.com/office/powerpoint/2012/main" userId="Megan Pah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60" autoAdjust="0"/>
    <p:restoredTop sz="94660"/>
  </p:normalViewPr>
  <p:slideViewPr>
    <p:cSldViewPr snapToGrid="0">
      <p:cViewPr varScale="1">
        <p:scale>
          <a:sx n="66" d="100"/>
          <a:sy n="66" d="100"/>
        </p:scale>
        <p:origin x="117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10BE4-1E8B-4DD9-B431-21F5127497DC}" type="datetimeFigureOut">
              <a:rPr lang="en-US" smtClean="0"/>
              <a:t>1/13/2023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A0A93-E638-4BF5-9FE8-8B1007696F8E}" type="slidenum">
              <a:rPr lang="en-US" smtClean="0"/>
              <a:t>‹#›</a:t>
            </a:fld>
            <a:endParaRPr lang="en-US"/>
          </a:p>
        </p:txBody>
      </p:sp>
    </p:spTree>
    <p:extLst>
      <p:ext uri="{BB962C8B-B14F-4D97-AF65-F5344CB8AC3E}">
        <p14:creationId xmlns:p14="http://schemas.microsoft.com/office/powerpoint/2010/main" val="2120792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00272"/>
            <a:ext cx="7772400" cy="838110"/>
          </a:xfrm>
        </p:spPr>
        <p:txBody>
          <a:bodyPr anchor="t" anchorCtr="0">
            <a:noAutofit/>
          </a:bodyPr>
          <a:lstStyle>
            <a:lvl1pPr algn="ctr">
              <a:defRPr sz="4000"/>
            </a:lvl1pPr>
          </a:lstStyle>
          <a:p>
            <a:r>
              <a:rPr lang="en-US"/>
              <a:t>Click to edit Master title style</a:t>
            </a:r>
            <a:endParaRPr lang="en-US" dirty="0"/>
          </a:p>
        </p:txBody>
      </p:sp>
      <p:sp>
        <p:nvSpPr>
          <p:cNvPr id="3" name="Subtitle 2"/>
          <p:cNvSpPr>
            <a:spLocks noGrp="1"/>
          </p:cNvSpPr>
          <p:nvPr>
            <p:ph type="subTitle" idx="1"/>
          </p:nvPr>
        </p:nvSpPr>
        <p:spPr>
          <a:xfrm>
            <a:off x="685800" y="2838381"/>
            <a:ext cx="7772400" cy="41261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22365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74358" y="387768"/>
            <a:ext cx="7661188" cy="601526"/>
          </a:xfrm>
        </p:spPr>
        <p:txBody>
          <a:bodyPr/>
          <a:lstStyle/>
          <a:p>
            <a:r>
              <a:rPr lang="en-US"/>
              <a:t>Click to edit Master title style</a:t>
            </a:r>
            <a:endParaRPr lang="en-US" dirty="0"/>
          </a:p>
        </p:txBody>
      </p:sp>
      <p:sp>
        <p:nvSpPr>
          <p:cNvPr id="3" name="Content Placeholder 2"/>
          <p:cNvSpPr>
            <a:spLocks noGrp="1"/>
          </p:cNvSpPr>
          <p:nvPr>
            <p:ph idx="1"/>
          </p:nvPr>
        </p:nvSpPr>
        <p:spPr>
          <a:xfrm>
            <a:off x="774358" y="1149532"/>
            <a:ext cx="7661188" cy="48706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p:cNvSpPr>
            <a:spLocks noGrp="1"/>
          </p:cNvSpPr>
          <p:nvPr>
            <p:ph type="ftr" sz="quarter" idx="3"/>
          </p:nvPr>
        </p:nvSpPr>
        <p:spPr>
          <a:xfrm>
            <a:off x="1440204" y="6463445"/>
            <a:ext cx="5940898"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8" name="Slide Number Placeholder 5"/>
          <p:cNvSpPr>
            <a:spLocks noGrp="1"/>
          </p:cNvSpPr>
          <p:nvPr>
            <p:ph type="sldNum" sz="quarter" idx="4"/>
          </p:nvPr>
        </p:nvSpPr>
        <p:spPr>
          <a:xfrm>
            <a:off x="8062123" y="6463445"/>
            <a:ext cx="461559"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9" name="Slide Number Placeholder 5"/>
          <p:cNvSpPr txBox="1">
            <a:spLocks/>
          </p:cNvSpPr>
          <p:nvPr userDrawn="1"/>
        </p:nvSpPr>
        <p:spPr>
          <a:xfrm>
            <a:off x="7381102" y="6463445"/>
            <a:ext cx="65078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Tree>
    <p:extLst>
      <p:ext uri="{BB962C8B-B14F-4D97-AF65-F5344CB8AC3E}">
        <p14:creationId xmlns:p14="http://schemas.microsoft.com/office/powerpoint/2010/main" val="2945636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66121" y="1184367"/>
            <a:ext cx="3889907" cy="48864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4545639" y="1184367"/>
            <a:ext cx="3889907" cy="48864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p:cNvSpPr>
            <a:spLocks noGrp="1"/>
          </p:cNvSpPr>
          <p:nvPr>
            <p:ph type="ftr" sz="quarter" idx="3"/>
          </p:nvPr>
        </p:nvSpPr>
        <p:spPr>
          <a:xfrm>
            <a:off x="1440204" y="6463445"/>
            <a:ext cx="5940898"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13" name="Slide Number Placeholder 5"/>
          <p:cNvSpPr>
            <a:spLocks noGrp="1"/>
          </p:cNvSpPr>
          <p:nvPr>
            <p:ph type="sldNum" sz="quarter" idx="4"/>
          </p:nvPr>
        </p:nvSpPr>
        <p:spPr>
          <a:xfrm>
            <a:off x="8062123" y="6463445"/>
            <a:ext cx="461559"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14" name="Slide Number Placeholder 5"/>
          <p:cNvSpPr txBox="1">
            <a:spLocks/>
          </p:cNvSpPr>
          <p:nvPr userDrawn="1"/>
        </p:nvSpPr>
        <p:spPr>
          <a:xfrm>
            <a:off x="7381102" y="6463445"/>
            <a:ext cx="65078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Tree>
    <p:extLst>
      <p:ext uri="{BB962C8B-B14F-4D97-AF65-F5344CB8AC3E}">
        <p14:creationId xmlns:p14="http://schemas.microsoft.com/office/powerpoint/2010/main" val="2425317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p:cNvSpPr>
            <a:spLocks noGrp="1"/>
          </p:cNvSpPr>
          <p:nvPr>
            <p:ph type="ftr" sz="quarter" idx="3"/>
          </p:nvPr>
        </p:nvSpPr>
        <p:spPr>
          <a:xfrm>
            <a:off x="1440204" y="6463445"/>
            <a:ext cx="5940898"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10" name="Slide Number Placeholder 5"/>
          <p:cNvSpPr>
            <a:spLocks noGrp="1"/>
          </p:cNvSpPr>
          <p:nvPr>
            <p:ph type="sldNum" sz="quarter" idx="4"/>
          </p:nvPr>
        </p:nvSpPr>
        <p:spPr>
          <a:xfrm>
            <a:off x="8062123" y="6463445"/>
            <a:ext cx="461559"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11" name="Slide Number Placeholder 5"/>
          <p:cNvSpPr txBox="1">
            <a:spLocks/>
          </p:cNvSpPr>
          <p:nvPr userDrawn="1"/>
        </p:nvSpPr>
        <p:spPr>
          <a:xfrm>
            <a:off x="7381102" y="6463445"/>
            <a:ext cx="65078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Tree>
    <p:extLst>
      <p:ext uri="{BB962C8B-B14F-4D97-AF65-F5344CB8AC3E}">
        <p14:creationId xmlns:p14="http://schemas.microsoft.com/office/powerpoint/2010/main" val="332542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440204" y="6463445"/>
            <a:ext cx="5940898"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9" name="Slide Number Placeholder 5"/>
          <p:cNvSpPr>
            <a:spLocks noGrp="1"/>
          </p:cNvSpPr>
          <p:nvPr>
            <p:ph type="sldNum" sz="quarter" idx="4"/>
          </p:nvPr>
        </p:nvSpPr>
        <p:spPr>
          <a:xfrm>
            <a:off x="8062123" y="6463445"/>
            <a:ext cx="461559"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10" name="Slide Number Placeholder 5"/>
          <p:cNvSpPr txBox="1">
            <a:spLocks/>
          </p:cNvSpPr>
          <p:nvPr userDrawn="1"/>
        </p:nvSpPr>
        <p:spPr>
          <a:xfrm>
            <a:off x="7381102" y="6463445"/>
            <a:ext cx="65078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Tree>
    <p:extLst>
      <p:ext uri="{BB962C8B-B14F-4D97-AF65-F5344CB8AC3E}">
        <p14:creationId xmlns:p14="http://schemas.microsoft.com/office/powerpoint/2010/main" val="2090150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36859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Brea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1725106" y="2629714"/>
            <a:ext cx="5693788" cy="1150434"/>
          </a:xfrm>
        </p:spPr>
        <p:txBody>
          <a:bodyPr>
            <a:noAutofit/>
          </a:bodyPr>
          <a:lstStyle>
            <a:lvl1pPr algn="ctr">
              <a:defRPr sz="4800" b="1"/>
            </a:lvl1pPr>
          </a:lstStyle>
          <a:p>
            <a:r>
              <a:rPr lang="en-US"/>
              <a:t>Click to edit Master title style</a:t>
            </a:r>
            <a:endParaRPr lang="en-US" dirty="0"/>
          </a:p>
        </p:txBody>
      </p:sp>
    </p:spTree>
    <p:extLst>
      <p:ext uri="{BB962C8B-B14F-4D97-AF65-F5344CB8AC3E}">
        <p14:creationId xmlns:p14="http://schemas.microsoft.com/office/powerpoint/2010/main" val="763347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0491" y="1209856"/>
            <a:ext cx="6714309" cy="601526"/>
          </a:xfrm>
        </p:spPr>
        <p:txBody>
          <a:bodyPr>
            <a:noAutofit/>
          </a:bodyPr>
          <a:lstStyle>
            <a:lvl1pPr>
              <a:defRPr sz="3600"/>
            </a:lvl1pPr>
          </a:lstStyle>
          <a:p>
            <a:r>
              <a:rPr lang="en-US"/>
              <a:t>Click to edit Master title style</a:t>
            </a:r>
            <a:endParaRPr lang="en-US" dirty="0"/>
          </a:p>
        </p:txBody>
      </p:sp>
    </p:spTree>
    <p:extLst>
      <p:ext uri="{BB962C8B-B14F-4D97-AF65-F5344CB8AC3E}">
        <p14:creationId xmlns:p14="http://schemas.microsoft.com/office/powerpoint/2010/main" val="471262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6120" y="339000"/>
            <a:ext cx="7669426" cy="6015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6120" y="1149532"/>
            <a:ext cx="7669426" cy="487067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440204" y="6463445"/>
            <a:ext cx="5940898"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6" name="Slide Number Placeholder 5"/>
          <p:cNvSpPr>
            <a:spLocks noGrp="1"/>
          </p:cNvSpPr>
          <p:nvPr>
            <p:ph type="sldNum" sz="quarter" idx="4"/>
          </p:nvPr>
        </p:nvSpPr>
        <p:spPr>
          <a:xfrm>
            <a:off x="8062123" y="6463445"/>
            <a:ext cx="461559"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Tree>
    <p:extLst>
      <p:ext uri="{BB962C8B-B14F-4D97-AF65-F5344CB8AC3E}">
        <p14:creationId xmlns:p14="http://schemas.microsoft.com/office/powerpoint/2010/main" val="883645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1" r:id="rId6"/>
    <p:sldLayoutId id="2147483670" r:id="rId7"/>
    <p:sldLayoutId id="2147483669" r:id="rId8"/>
  </p:sldLayoutIdLst>
  <p:hf hdr="0" ftr="0"/>
  <p:txStyles>
    <p:titleStyle>
      <a:lvl1pPr algn="l" defTabSz="914400" rtl="0" eaLnBrk="1" latinLnBrk="0" hangingPunct="1">
        <a:lnSpc>
          <a:spcPct val="90000"/>
        </a:lnSpc>
        <a:spcBef>
          <a:spcPct val="0"/>
        </a:spcBef>
        <a:buNone/>
        <a:defRPr sz="3600" b="1" kern="1200">
          <a:solidFill>
            <a:srgbClr val="0075BF"/>
          </a:solidFill>
          <a:latin typeface="Century Gothic" panose="020B0502020202020204" pitchFamily="34" charset="0"/>
          <a:ea typeface="+mj-ea"/>
          <a:cs typeface="+mj-cs"/>
        </a:defRPr>
      </a:lvl1pPr>
    </p:titleStyle>
    <p:bodyStyle>
      <a:lvl1pPr marL="228600" indent="-228600" algn="l" defTabSz="914400" rtl="0" eaLnBrk="1" latinLnBrk="0" hangingPunct="1">
        <a:lnSpc>
          <a:spcPct val="100000"/>
        </a:lnSpc>
        <a:spcBef>
          <a:spcPts val="1000"/>
        </a:spcBef>
        <a:buClr>
          <a:srgbClr val="0075BF"/>
        </a:buClr>
        <a:buSzPct val="80000"/>
        <a:buFont typeface="Wingdings" panose="05000000000000000000" pitchFamily="2" charset="2"/>
        <a:buChar char="§"/>
        <a:defRPr sz="28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2pPr>
      <a:lvl3pPr marL="1428750" indent="-514350" algn="l" defTabSz="914400" rtl="0" eaLnBrk="1" latinLnBrk="0" hangingPunct="1">
        <a:lnSpc>
          <a:spcPct val="100000"/>
        </a:lnSpc>
        <a:spcBef>
          <a:spcPts val="500"/>
        </a:spcBef>
        <a:buSzPct val="70000"/>
        <a:buFont typeface="+mj-lt"/>
        <a:buAutoNum type="romanLcPeriod"/>
        <a:defRPr sz="20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canuszewski@ansi.org" TargetMode="External"/><Relationship Id="rId3" Type="http://schemas.openxmlformats.org/officeDocument/2006/relationships/hyperlink" Target="mailto:tzertuche@ansi.org" TargetMode="External"/><Relationship Id="rId7" Type="http://schemas.openxmlformats.org/officeDocument/2006/relationships/hyperlink" Target="mailto:bbarro@ansi.org" TargetMode="External"/><Relationship Id="rId2" Type="http://schemas.openxmlformats.org/officeDocument/2006/relationships/hyperlink" Target="mailto:jtretler@ansi.org" TargetMode="External"/><Relationship Id="rId1" Type="http://schemas.openxmlformats.org/officeDocument/2006/relationships/slideLayout" Target="../slideLayouts/slideLayout8.xml"/><Relationship Id="rId6" Type="http://schemas.openxmlformats.org/officeDocument/2006/relationships/hyperlink" Target="mailto:mpahl@ansi.org" TargetMode="External"/><Relationship Id="rId5" Type="http://schemas.openxmlformats.org/officeDocument/2006/relationships/image" Target="../media/image6.png"/><Relationship Id="rId4" Type="http://schemas.openxmlformats.org/officeDocument/2006/relationships/hyperlink" Target="mailto:agladstein@ansi.org" TargetMode="External"/><Relationship Id="rId9" Type="http://schemas.openxmlformats.org/officeDocument/2006/relationships/hyperlink" Target="mailto:dnegron@an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199" y="1576343"/>
            <a:ext cx="8252254" cy="838110"/>
          </a:xfrm>
        </p:spPr>
        <p:txBody>
          <a:bodyPr/>
          <a:lstStyle/>
          <a:p>
            <a:r>
              <a:rPr lang="en-US" sz="3600" dirty="0"/>
              <a:t>USNC: A Year in Review</a:t>
            </a:r>
            <a:br>
              <a:rPr lang="en-US" sz="3600" dirty="0"/>
            </a:br>
            <a:r>
              <a:rPr lang="en-US" sz="2800" dirty="0"/>
              <a:t>Goodbye 2022, Hello 2023!</a:t>
            </a:r>
            <a:endParaRPr lang="en-US" sz="3200" dirty="0"/>
          </a:p>
        </p:txBody>
      </p:sp>
      <p:sp>
        <p:nvSpPr>
          <p:cNvPr id="3" name="Subtitle 2"/>
          <p:cNvSpPr>
            <a:spLocks noGrp="1"/>
          </p:cNvSpPr>
          <p:nvPr>
            <p:ph type="subTitle" idx="1"/>
          </p:nvPr>
        </p:nvSpPr>
        <p:spPr>
          <a:xfrm>
            <a:off x="685800" y="2546259"/>
            <a:ext cx="7772400" cy="713464"/>
          </a:xfrm>
        </p:spPr>
        <p:txBody>
          <a:bodyPr>
            <a:noAutofit/>
          </a:bodyPr>
          <a:lstStyle/>
          <a:p>
            <a:pPr>
              <a:spcBef>
                <a:spcPts val="0"/>
              </a:spcBef>
            </a:pPr>
            <a:r>
              <a:rPr lang="en-US" sz="2000" b="1" dirty="0"/>
              <a:t>USNC Council Meeting</a:t>
            </a:r>
            <a:br>
              <a:rPr lang="en-US" sz="2000" b="1" dirty="0"/>
            </a:br>
            <a:r>
              <a:rPr lang="en-US" sz="2000" b="1" dirty="0"/>
              <a:t>26 January 2023</a:t>
            </a:r>
          </a:p>
        </p:txBody>
      </p:sp>
      <p:sp>
        <p:nvSpPr>
          <p:cNvPr id="5" name="TextBox 4"/>
          <p:cNvSpPr txBox="1"/>
          <p:nvPr/>
        </p:nvSpPr>
        <p:spPr>
          <a:xfrm>
            <a:off x="685800" y="3259723"/>
            <a:ext cx="7772400" cy="369332"/>
          </a:xfrm>
          <a:prstGeom prst="rect">
            <a:avLst/>
          </a:prstGeom>
          <a:noFill/>
        </p:spPr>
        <p:txBody>
          <a:bodyPr wrap="square" rtlCol="0">
            <a:spAutoFit/>
          </a:bodyPr>
          <a:lstStyle/>
          <a:p>
            <a:pPr algn="ctr">
              <a:spcAft>
                <a:spcPts val="600"/>
              </a:spcAft>
            </a:pPr>
            <a:r>
              <a:rPr lang="en-US" dirty="0">
                <a:solidFill>
                  <a:schemeClr val="bg2">
                    <a:lumMod val="25000"/>
                  </a:schemeClr>
                </a:solidFill>
                <a:latin typeface="+mj-lt"/>
                <a:ea typeface="Roboto Light" panose="02000000000000000000" pitchFamily="2" charset="0"/>
              </a:rPr>
              <a:t>Tony Zertuche, USNC General Secretary</a:t>
            </a:r>
          </a:p>
        </p:txBody>
      </p:sp>
      <p:pic>
        <p:nvPicPr>
          <p:cNvPr id="6" name="Content Placeholder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381" y="5194114"/>
            <a:ext cx="1760315" cy="1201822"/>
          </a:xfrm>
          <a:prstGeom prst="rect">
            <a:avLst/>
          </a:prstGeom>
          <a:ln>
            <a:solidFill>
              <a:schemeClr val="accent5">
                <a:lumMod val="50000"/>
              </a:schemeClr>
            </a:solidFill>
          </a:ln>
        </p:spPr>
      </p:pic>
    </p:spTree>
    <p:extLst>
      <p:ext uri="{BB962C8B-B14F-4D97-AF65-F5344CB8AC3E}">
        <p14:creationId xmlns:p14="http://schemas.microsoft.com/office/powerpoint/2010/main" val="693651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74358" y="387767"/>
            <a:ext cx="8082650" cy="757291"/>
          </a:xfrm>
        </p:spPr>
        <p:txBody>
          <a:bodyPr>
            <a:normAutofit fontScale="90000"/>
          </a:bodyPr>
          <a:lstStyle/>
          <a:p>
            <a:r>
              <a:rPr lang="en-US" dirty="0"/>
              <a:t>Snapshot of the USNC’s Activities and Accomplishments in 2022</a:t>
            </a:r>
          </a:p>
        </p:txBody>
      </p:sp>
      <p:pic>
        <p:nvPicPr>
          <p:cNvPr id="2" name="Content Placeholder 1"/>
          <p:cNvPicPr>
            <a:picLocks noGrp="1" noChangeAspect="1"/>
          </p:cNvPicPr>
          <p:nvPr>
            <p:ph idx="1"/>
          </p:nvPr>
        </p:nvPicPr>
        <p:blipFill>
          <a:blip r:embed="rId2"/>
          <a:stretch>
            <a:fillRect/>
          </a:stretch>
        </p:blipFill>
        <p:spPr>
          <a:xfrm>
            <a:off x="7456833" y="5056395"/>
            <a:ext cx="1400175" cy="952500"/>
          </a:xfrm>
          <a:prstGeom prst="rect">
            <a:avLst/>
          </a:prstGeom>
          <a:ln>
            <a:solidFill>
              <a:schemeClr val="accent5">
                <a:lumMod val="50000"/>
              </a:schemeClr>
            </a:solidFill>
          </a:ln>
        </p:spPr>
      </p:pic>
      <p:sp>
        <p:nvSpPr>
          <p:cNvPr id="4" name="Slide Number Placeholder 3"/>
          <p:cNvSpPr>
            <a:spLocks noGrp="1"/>
          </p:cNvSpPr>
          <p:nvPr>
            <p:ph type="sldNum" sz="quarter" idx="4"/>
          </p:nvPr>
        </p:nvSpPr>
        <p:spPr/>
        <p:txBody>
          <a:bodyPr/>
          <a:lstStyle/>
          <a:p>
            <a:fld id="{54A79FDF-0332-472F-850D-1D030698853D}" type="slidenum">
              <a:rPr lang="en-US" smtClean="0"/>
              <a:pPr/>
              <a:t>2</a:t>
            </a:fld>
            <a:endParaRPr lang="en-US" dirty="0"/>
          </a:p>
        </p:txBody>
      </p:sp>
      <p:sp>
        <p:nvSpPr>
          <p:cNvPr id="3" name="TextBox 2">
            <a:extLst>
              <a:ext uri="{FF2B5EF4-FFF2-40B4-BE49-F238E27FC236}">
                <a16:creationId xmlns:a16="http://schemas.microsoft.com/office/drawing/2014/main" id="{E6258668-876F-2848-A985-0C0A7E79FE7B}"/>
              </a:ext>
            </a:extLst>
          </p:cNvPr>
          <p:cNvSpPr txBox="1"/>
          <p:nvPr/>
        </p:nvSpPr>
        <p:spPr>
          <a:xfrm>
            <a:off x="1828800" y="2107769"/>
            <a:ext cx="184731" cy="523220"/>
          </a:xfrm>
          <a:prstGeom prst="rect">
            <a:avLst/>
          </a:prstGeom>
          <a:noFill/>
        </p:spPr>
        <p:txBody>
          <a:bodyPr wrap="square" rtlCol="0">
            <a:spAutoFit/>
          </a:bodyPr>
          <a:lstStyle/>
          <a:p>
            <a:pPr>
              <a:spcAft>
                <a:spcPts val="600"/>
              </a:spcAft>
            </a:pPr>
            <a:endParaRPr lang="en-US" sz="2800" dirty="0">
              <a:ea typeface="Roboto Light" panose="02000000000000000000" pitchFamily="2" charset="0"/>
            </a:endParaRPr>
          </a:p>
        </p:txBody>
      </p:sp>
      <p:sp>
        <p:nvSpPr>
          <p:cNvPr id="6" name="Rectangle 5">
            <a:extLst>
              <a:ext uri="{FF2B5EF4-FFF2-40B4-BE49-F238E27FC236}">
                <a16:creationId xmlns:a16="http://schemas.microsoft.com/office/drawing/2014/main" id="{9D14DAF8-52B8-C34C-AA85-DB7E7FE85521}"/>
              </a:ext>
            </a:extLst>
          </p:cNvPr>
          <p:cNvSpPr/>
          <p:nvPr/>
        </p:nvSpPr>
        <p:spPr>
          <a:xfrm>
            <a:off x="774358" y="3812502"/>
            <a:ext cx="7661188" cy="1446550"/>
          </a:xfrm>
          <a:prstGeom prst="rect">
            <a:avLst/>
          </a:prstGeom>
        </p:spPr>
        <p:txBody>
          <a:bodyPr wrap="square">
            <a:spAutoFit/>
          </a:bodyPr>
          <a:lstStyle/>
          <a:p>
            <a:pPr algn="ctr"/>
            <a:r>
              <a:rPr lang="en-US" altLang="en-US" sz="2200" i="1" dirty="0"/>
              <a:t>In 2022, the USNC Office continued to fulfill the mission and serve our members, while launching new platforms, continuing to support programs, and planning for the 2022 IEC General Meeting in San Francisco.</a:t>
            </a:r>
          </a:p>
        </p:txBody>
      </p:sp>
      <p:pic>
        <p:nvPicPr>
          <p:cNvPr id="2050" name="Picture 2" descr="Are Face-to-Face Teams More Creative than Virtual Teams? Northwestern  University | School of Education &amp;amp; Social Polic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6202" y="1583238"/>
            <a:ext cx="2857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887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Primary Accomplishments</a:t>
            </a:r>
          </a:p>
        </p:txBody>
      </p:sp>
      <p:sp>
        <p:nvSpPr>
          <p:cNvPr id="4" name="Slide Number Placeholder 3"/>
          <p:cNvSpPr>
            <a:spLocks noGrp="1"/>
          </p:cNvSpPr>
          <p:nvPr>
            <p:ph type="sldNum" sz="quarter" idx="4"/>
          </p:nvPr>
        </p:nvSpPr>
        <p:spPr/>
        <p:txBody>
          <a:bodyPr/>
          <a:lstStyle/>
          <a:p>
            <a:fld id="{54A79FDF-0332-472F-850D-1D030698853D}" type="slidenum">
              <a:rPr lang="en-US" smtClean="0"/>
              <a:pPr/>
              <a:t>3</a:t>
            </a:fld>
            <a:endParaRPr lang="en-US" dirty="0"/>
          </a:p>
        </p:txBody>
      </p:sp>
      <p:sp>
        <p:nvSpPr>
          <p:cNvPr id="3" name="TextBox 2">
            <a:extLst>
              <a:ext uri="{FF2B5EF4-FFF2-40B4-BE49-F238E27FC236}">
                <a16:creationId xmlns:a16="http://schemas.microsoft.com/office/drawing/2014/main" id="{E6258668-876F-2848-A985-0C0A7E79FE7B}"/>
              </a:ext>
            </a:extLst>
          </p:cNvPr>
          <p:cNvSpPr txBox="1"/>
          <p:nvPr/>
        </p:nvSpPr>
        <p:spPr>
          <a:xfrm>
            <a:off x="1828800" y="2107769"/>
            <a:ext cx="184731" cy="523220"/>
          </a:xfrm>
          <a:prstGeom prst="rect">
            <a:avLst/>
          </a:prstGeom>
          <a:noFill/>
        </p:spPr>
        <p:txBody>
          <a:bodyPr wrap="square" rtlCol="0">
            <a:spAutoFit/>
          </a:bodyPr>
          <a:lstStyle/>
          <a:p>
            <a:pPr>
              <a:spcAft>
                <a:spcPts val="600"/>
              </a:spcAft>
            </a:pPr>
            <a:endParaRPr lang="en-US" sz="2800" dirty="0">
              <a:ea typeface="Roboto Light" panose="02000000000000000000" pitchFamily="2" charset="0"/>
            </a:endParaRPr>
          </a:p>
        </p:txBody>
      </p:sp>
      <p:sp>
        <p:nvSpPr>
          <p:cNvPr id="6" name="Rectangle 5">
            <a:extLst>
              <a:ext uri="{FF2B5EF4-FFF2-40B4-BE49-F238E27FC236}">
                <a16:creationId xmlns:a16="http://schemas.microsoft.com/office/drawing/2014/main" id="{9D14DAF8-52B8-C34C-AA85-DB7E7FE85521}"/>
              </a:ext>
            </a:extLst>
          </p:cNvPr>
          <p:cNvSpPr/>
          <p:nvPr/>
        </p:nvSpPr>
        <p:spPr>
          <a:xfrm>
            <a:off x="774358" y="1443841"/>
            <a:ext cx="7661188" cy="4832092"/>
          </a:xfrm>
          <a:prstGeom prst="rect">
            <a:avLst/>
          </a:prstGeom>
        </p:spPr>
        <p:txBody>
          <a:bodyPr wrap="square">
            <a:spAutoFit/>
          </a:bodyPr>
          <a:lstStyle/>
          <a:p>
            <a:pPr marL="457200" indent="-457200">
              <a:buClr>
                <a:schemeClr val="accent1">
                  <a:lumMod val="75000"/>
                </a:schemeClr>
              </a:buClr>
              <a:buFont typeface="Wingdings" panose="05000000000000000000" pitchFamily="2" charset="2"/>
              <a:buChar char="§"/>
            </a:pPr>
            <a:r>
              <a:rPr lang="en-US" sz="2800" dirty="0"/>
              <a:t>Successfully hosted the 86</a:t>
            </a:r>
            <a:r>
              <a:rPr lang="en-US" sz="2800" baseline="30000" dirty="0"/>
              <a:t>th</a:t>
            </a:r>
            <a:r>
              <a:rPr lang="en-US" sz="2800" dirty="0"/>
              <a:t> IEC General Meeting in San Francisco</a:t>
            </a:r>
          </a:p>
          <a:p>
            <a:pPr marL="457200" indent="-457200">
              <a:lnSpc>
                <a:spcPct val="100000"/>
              </a:lnSpc>
              <a:spcBef>
                <a:spcPts val="0"/>
              </a:spcBef>
              <a:buClr>
                <a:schemeClr val="accent1">
                  <a:lumMod val="75000"/>
                </a:schemeClr>
              </a:buClr>
              <a:buFont typeface="Wingdings" panose="05000000000000000000" pitchFamily="2" charset="2"/>
              <a:buChar char="§"/>
            </a:pPr>
            <a:r>
              <a:rPr lang="en-US" sz="2800" dirty="0"/>
              <a:t>Achieved 98% payment of Individual TAG fees and 97% overall USNC dues payment for 2022</a:t>
            </a:r>
          </a:p>
          <a:p>
            <a:pPr marL="457200" indent="-457200">
              <a:buClr>
                <a:schemeClr val="accent1">
                  <a:lumMod val="75000"/>
                </a:schemeClr>
              </a:buClr>
              <a:buFont typeface="Wingdings" panose="05000000000000000000" pitchFamily="2" charset="2"/>
              <a:buChar char="§"/>
            </a:pPr>
            <a:r>
              <a:rPr lang="en-US" sz="2800" dirty="0"/>
              <a:t>Held first in-person USNC Management Meetings since January 2020, featuring two training opportunities: USNC TAG Leadership Workshop and IEC Processes and Procedures Course</a:t>
            </a:r>
          </a:p>
          <a:p>
            <a:pPr marL="457200" indent="-457200">
              <a:buClr>
                <a:schemeClr val="accent1">
                  <a:lumMod val="75000"/>
                </a:schemeClr>
              </a:buClr>
              <a:buFont typeface="Wingdings" panose="05000000000000000000" pitchFamily="2" charset="2"/>
              <a:buChar char="§"/>
            </a:pPr>
            <a:r>
              <a:rPr lang="en-US" sz="2800" dirty="0"/>
              <a:t>On-boarded a new USNC team member</a:t>
            </a:r>
          </a:p>
          <a:p>
            <a:pPr marL="457200" indent="-457200">
              <a:lnSpc>
                <a:spcPct val="100000"/>
              </a:lnSpc>
              <a:spcBef>
                <a:spcPts val="0"/>
              </a:spcBef>
              <a:buClr>
                <a:schemeClr val="accent1">
                  <a:lumMod val="75000"/>
                </a:schemeClr>
              </a:buClr>
              <a:buFont typeface="Wingdings" panose="05000000000000000000" pitchFamily="2" charset="2"/>
              <a:buChar char="§"/>
            </a:pPr>
            <a:endParaRPr lang="en-US" sz="2800" dirty="0"/>
          </a:p>
        </p:txBody>
      </p:sp>
      <p:pic>
        <p:nvPicPr>
          <p:cNvPr id="8" name="Content Placeholder 1"/>
          <p:cNvPicPr>
            <a:picLocks noChangeAspect="1"/>
          </p:cNvPicPr>
          <p:nvPr/>
        </p:nvPicPr>
        <p:blipFill>
          <a:blip r:embed="rId2"/>
          <a:stretch>
            <a:fillRect/>
          </a:stretch>
        </p:blipFill>
        <p:spPr>
          <a:xfrm>
            <a:off x="7362035" y="332719"/>
            <a:ext cx="1400175" cy="952500"/>
          </a:xfrm>
          <a:prstGeom prst="rect">
            <a:avLst/>
          </a:prstGeom>
          <a:ln>
            <a:solidFill>
              <a:schemeClr val="accent5">
                <a:lumMod val="50000"/>
              </a:schemeClr>
            </a:solidFill>
          </a:ln>
        </p:spPr>
      </p:pic>
    </p:spTree>
    <p:extLst>
      <p:ext uri="{BB962C8B-B14F-4D97-AF65-F5344CB8AC3E}">
        <p14:creationId xmlns:p14="http://schemas.microsoft.com/office/powerpoint/2010/main" val="3092193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74358" y="356842"/>
            <a:ext cx="7661188" cy="890440"/>
          </a:xfrm>
        </p:spPr>
        <p:txBody>
          <a:bodyPr>
            <a:normAutofit fontScale="90000"/>
          </a:bodyPr>
          <a:lstStyle/>
          <a:p>
            <a:r>
              <a:rPr lang="en-US" sz="4000" dirty="0"/>
              <a:t>Primary Accomplishments</a:t>
            </a:r>
            <a:br>
              <a:rPr lang="en-US" dirty="0"/>
            </a:br>
            <a:r>
              <a:rPr lang="en-US" sz="3100" dirty="0"/>
              <a:t>(cont.)</a:t>
            </a:r>
          </a:p>
        </p:txBody>
      </p:sp>
      <p:sp>
        <p:nvSpPr>
          <p:cNvPr id="4" name="Slide Number Placeholder 3"/>
          <p:cNvSpPr>
            <a:spLocks noGrp="1"/>
          </p:cNvSpPr>
          <p:nvPr>
            <p:ph type="sldNum" sz="quarter" idx="4"/>
          </p:nvPr>
        </p:nvSpPr>
        <p:spPr/>
        <p:txBody>
          <a:bodyPr/>
          <a:lstStyle/>
          <a:p>
            <a:fld id="{54A79FDF-0332-472F-850D-1D030698853D}" type="slidenum">
              <a:rPr lang="en-US" smtClean="0"/>
              <a:pPr/>
              <a:t>4</a:t>
            </a:fld>
            <a:endParaRPr lang="en-US" dirty="0"/>
          </a:p>
        </p:txBody>
      </p:sp>
      <p:sp>
        <p:nvSpPr>
          <p:cNvPr id="3" name="TextBox 2">
            <a:extLst>
              <a:ext uri="{FF2B5EF4-FFF2-40B4-BE49-F238E27FC236}">
                <a16:creationId xmlns:a16="http://schemas.microsoft.com/office/drawing/2014/main" id="{E6258668-876F-2848-A985-0C0A7E79FE7B}"/>
              </a:ext>
            </a:extLst>
          </p:cNvPr>
          <p:cNvSpPr txBox="1"/>
          <p:nvPr/>
        </p:nvSpPr>
        <p:spPr>
          <a:xfrm>
            <a:off x="1828800" y="2107769"/>
            <a:ext cx="184731" cy="523220"/>
          </a:xfrm>
          <a:prstGeom prst="rect">
            <a:avLst/>
          </a:prstGeom>
          <a:noFill/>
        </p:spPr>
        <p:txBody>
          <a:bodyPr wrap="square" rtlCol="0">
            <a:spAutoFit/>
          </a:bodyPr>
          <a:lstStyle/>
          <a:p>
            <a:pPr>
              <a:spcAft>
                <a:spcPts val="600"/>
              </a:spcAft>
            </a:pPr>
            <a:endParaRPr lang="en-US" sz="2800" dirty="0">
              <a:ea typeface="Roboto Light" panose="02000000000000000000" pitchFamily="2" charset="0"/>
            </a:endParaRPr>
          </a:p>
        </p:txBody>
      </p:sp>
      <p:sp>
        <p:nvSpPr>
          <p:cNvPr id="6" name="Rectangle 5">
            <a:extLst>
              <a:ext uri="{FF2B5EF4-FFF2-40B4-BE49-F238E27FC236}">
                <a16:creationId xmlns:a16="http://schemas.microsoft.com/office/drawing/2014/main" id="{9D14DAF8-52B8-C34C-AA85-DB7E7FE85521}"/>
              </a:ext>
            </a:extLst>
          </p:cNvPr>
          <p:cNvSpPr/>
          <p:nvPr/>
        </p:nvSpPr>
        <p:spPr>
          <a:xfrm>
            <a:off x="774358" y="1659285"/>
            <a:ext cx="7661188" cy="4832092"/>
          </a:xfrm>
          <a:prstGeom prst="rect">
            <a:avLst/>
          </a:prstGeom>
        </p:spPr>
        <p:txBody>
          <a:bodyPr wrap="square">
            <a:spAutoFit/>
          </a:bodyPr>
          <a:lstStyle/>
          <a:p>
            <a:pPr marL="457200" indent="-457200">
              <a:buClr>
                <a:schemeClr val="accent1">
                  <a:lumMod val="75000"/>
                </a:schemeClr>
              </a:buClr>
              <a:buFont typeface="Wingdings" panose="05000000000000000000" pitchFamily="2" charset="2"/>
              <a:buChar char="§"/>
            </a:pPr>
            <a:r>
              <a:rPr lang="en-US" sz="2800" dirty="0"/>
              <a:t>Added two new USNC Premier Members: Phoenix Contact &amp; National Renewable Energy Laboratory </a:t>
            </a:r>
          </a:p>
          <a:p>
            <a:pPr marL="457200" indent="-457200">
              <a:buClr>
                <a:schemeClr val="accent1">
                  <a:lumMod val="75000"/>
                </a:schemeClr>
              </a:buClr>
              <a:buFont typeface="Wingdings" panose="05000000000000000000" pitchFamily="2" charset="2"/>
              <a:buChar char="§"/>
            </a:pPr>
            <a:r>
              <a:rPr lang="en-US" sz="2800" dirty="0"/>
              <a:t>Fully participated in the IEC’s new governance structure. The US participates in all three new advisory committees (BAC, DAC, &amp; GRAC), and holds the chair position for the DAC and GRAC.</a:t>
            </a:r>
          </a:p>
          <a:p>
            <a:pPr marL="457200" indent="-457200">
              <a:buClr>
                <a:schemeClr val="accent1">
                  <a:lumMod val="75000"/>
                </a:schemeClr>
              </a:buClr>
              <a:buFont typeface="Wingdings" panose="05000000000000000000" pitchFamily="2" charset="2"/>
              <a:buChar char="§"/>
            </a:pPr>
            <a:r>
              <a:rPr lang="en-US" sz="2800" dirty="0"/>
              <a:t>Launched the USNC’s online voting system for all policy committee ballots</a:t>
            </a:r>
          </a:p>
          <a:p>
            <a:pPr marL="457200" indent="-457200">
              <a:buClr>
                <a:schemeClr val="accent1">
                  <a:lumMod val="75000"/>
                </a:schemeClr>
              </a:buClr>
              <a:buFont typeface="Wingdings" panose="05000000000000000000" pitchFamily="2" charset="2"/>
              <a:buChar char="§"/>
            </a:pPr>
            <a:endParaRPr lang="en-US" sz="2800" dirty="0"/>
          </a:p>
          <a:p>
            <a:pPr marL="457200" indent="-457200">
              <a:buClr>
                <a:schemeClr val="accent1">
                  <a:lumMod val="75000"/>
                </a:schemeClr>
              </a:buClr>
              <a:buFont typeface="Wingdings" panose="05000000000000000000" pitchFamily="2" charset="2"/>
              <a:buChar char="§"/>
            </a:pPr>
            <a:endParaRPr lang="en-US" sz="2800" dirty="0"/>
          </a:p>
        </p:txBody>
      </p:sp>
      <p:pic>
        <p:nvPicPr>
          <p:cNvPr id="8" name="Content Placeholder 1"/>
          <p:cNvPicPr>
            <a:picLocks noChangeAspect="1"/>
          </p:cNvPicPr>
          <p:nvPr/>
        </p:nvPicPr>
        <p:blipFill>
          <a:blip r:embed="rId2"/>
          <a:stretch>
            <a:fillRect/>
          </a:stretch>
        </p:blipFill>
        <p:spPr>
          <a:xfrm>
            <a:off x="7362035" y="332719"/>
            <a:ext cx="1400175" cy="952500"/>
          </a:xfrm>
          <a:prstGeom prst="rect">
            <a:avLst/>
          </a:prstGeom>
          <a:ln>
            <a:solidFill>
              <a:schemeClr val="accent5">
                <a:lumMod val="50000"/>
              </a:schemeClr>
            </a:solidFill>
          </a:ln>
        </p:spPr>
      </p:pic>
    </p:spTree>
    <p:extLst>
      <p:ext uri="{BB962C8B-B14F-4D97-AF65-F5344CB8AC3E}">
        <p14:creationId xmlns:p14="http://schemas.microsoft.com/office/powerpoint/2010/main" val="56445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54A79FDF-0332-472F-850D-1D030698853D}" type="slidenum">
              <a:rPr lang="en-US" smtClean="0"/>
              <a:pPr/>
              <a:t>5</a:t>
            </a:fld>
            <a:endParaRPr lang="en-US" dirty="0"/>
          </a:p>
        </p:txBody>
      </p:sp>
      <p:pic>
        <p:nvPicPr>
          <p:cNvPr id="8" name="Content Placeholder 1"/>
          <p:cNvPicPr>
            <a:picLocks noChangeAspect="1"/>
          </p:cNvPicPr>
          <p:nvPr/>
        </p:nvPicPr>
        <p:blipFill>
          <a:blip r:embed="rId2"/>
          <a:stretch>
            <a:fillRect/>
          </a:stretch>
        </p:blipFill>
        <p:spPr>
          <a:xfrm>
            <a:off x="7362035" y="332719"/>
            <a:ext cx="1400175" cy="952500"/>
          </a:xfrm>
          <a:prstGeom prst="rect">
            <a:avLst/>
          </a:prstGeom>
          <a:ln>
            <a:solidFill>
              <a:schemeClr val="accent5">
                <a:lumMod val="50000"/>
              </a:schemeClr>
            </a:solidFill>
          </a:ln>
        </p:spPr>
      </p:pic>
      <p:sp>
        <p:nvSpPr>
          <p:cNvPr id="2" name="TextBox 1"/>
          <p:cNvSpPr txBox="1"/>
          <p:nvPr/>
        </p:nvSpPr>
        <p:spPr>
          <a:xfrm>
            <a:off x="459170" y="1473163"/>
            <a:ext cx="8513380" cy="830997"/>
          </a:xfrm>
          <a:prstGeom prst="rect">
            <a:avLst/>
          </a:prstGeom>
          <a:noFill/>
        </p:spPr>
        <p:txBody>
          <a:bodyPr wrap="square" rtlCol="0">
            <a:spAutoFit/>
          </a:bodyPr>
          <a:lstStyle/>
          <a:p>
            <a:pPr algn="ctr">
              <a:spcAft>
                <a:spcPts val="600"/>
              </a:spcAft>
            </a:pPr>
            <a:r>
              <a:rPr lang="en-US" sz="4800" b="1" dirty="0">
                <a:ea typeface="Roboto Light" panose="02000000000000000000" pitchFamily="2" charset="0"/>
              </a:rPr>
              <a:t>Looking forward to a great 2023!</a:t>
            </a:r>
          </a:p>
        </p:txBody>
      </p:sp>
      <p:pic>
        <p:nvPicPr>
          <p:cNvPr id="1026" name="Picture 2" descr="Equity CEFs: Top Picks For 2023 (NYSE:BIGZ) | Seeking Alpha">
            <a:extLst>
              <a:ext uri="{FF2B5EF4-FFF2-40B4-BE49-F238E27FC236}">
                <a16:creationId xmlns:a16="http://schemas.microsoft.com/office/drawing/2014/main" id="{C31A56A3-537C-47F6-8ABB-13CE0CBAF7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3490" y="2762894"/>
            <a:ext cx="4537020" cy="3019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514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732" y="399554"/>
            <a:ext cx="7661188" cy="601526"/>
          </a:xfrm>
        </p:spPr>
        <p:txBody>
          <a:bodyPr/>
          <a:lstStyle/>
          <a:p>
            <a:r>
              <a:rPr lang="en-US" dirty="0"/>
              <a:t>Welcome New USNC Officers!</a:t>
            </a:r>
          </a:p>
        </p:txBody>
      </p:sp>
      <p:sp>
        <p:nvSpPr>
          <p:cNvPr id="4" name="Slide Number Placeholder 3"/>
          <p:cNvSpPr>
            <a:spLocks noGrp="1"/>
          </p:cNvSpPr>
          <p:nvPr>
            <p:ph type="sldNum" sz="quarter" idx="4"/>
          </p:nvPr>
        </p:nvSpPr>
        <p:spPr/>
        <p:txBody>
          <a:bodyPr/>
          <a:lstStyle/>
          <a:p>
            <a:fld id="{54A79FDF-0332-472F-850D-1D030698853D}" type="slidenum">
              <a:rPr lang="en-US" smtClean="0"/>
              <a:pPr/>
              <a:t>6</a:t>
            </a:fld>
            <a:endParaRPr lang="en-US" dirty="0"/>
          </a:p>
        </p:txBody>
      </p:sp>
      <p:sp>
        <p:nvSpPr>
          <p:cNvPr id="9" name="TextBox 8"/>
          <p:cNvSpPr txBox="1"/>
          <p:nvPr/>
        </p:nvSpPr>
        <p:spPr>
          <a:xfrm>
            <a:off x="2016861" y="1414126"/>
            <a:ext cx="6540844" cy="1431161"/>
          </a:xfrm>
          <a:prstGeom prst="rect">
            <a:avLst/>
          </a:prstGeom>
          <a:noFill/>
        </p:spPr>
        <p:txBody>
          <a:bodyPr wrap="square" rtlCol="0">
            <a:spAutoFit/>
          </a:bodyPr>
          <a:lstStyle/>
          <a:p>
            <a:pPr>
              <a:spcAft>
                <a:spcPts val="600"/>
              </a:spcAft>
            </a:pPr>
            <a:r>
              <a:rPr lang="en-US" sz="2200" b="1" u="sng" dirty="0">
                <a:ea typeface="Roboto Light" panose="02000000000000000000" pitchFamily="2" charset="0"/>
              </a:rPr>
              <a:t>USNC President</a:t>
            </a:r>
          </a:p>
          <a:p>
            <a:pPr>
              <a:spcAft>
                <a:spcPts val="600"/>
              </a:spcAft>
            </a:pPr>
            <a:r>
              <a:rPr lang="en-US" sz="2000" dirty="0">
                <a:ea typeface="Roboto Light" panose="02000000000000000000" pitchFamily="2" charset="0"/>
              </a:rPr>
              <a:t>Ms. Veronica Lancaster (CTA) was elected for a three-year term as President of the USNC, which began on 1 January 2023.</a:t>
            </a:r>
          </a:p>
        </p:txBody>
      </p:sp>
      <p:pic>
        <p:nvPicPr>
          <p:cNvPr id="11" name="Content Placeholder 1"/>
          <p:cNvPicPr>
            <a:picLocks noChangeAspect="1"/>
          </p:cNvPicPr>
          <p:nvPr/>
        </p:nvPicPr>
        <p:blipFill>
          <a:blip r:embed="rId2"/>
          <a:stretch>
            <a:fillRect/>
          </a:stretch>
        </p:blipFill>
        <p:spPr>
          <a:xfrm>
            <a:off x="7362035" y="332719"/>
            <a:ext cx="1400175" cy="952500"/>
          </a:xfrm>
          <a:prstGeom prst="rect">
            <a:avLst/>
          </a:prstGeom>
          <a:ln>
            <a:solidFill>
              <a:schemeClr val="accent5">
                <a:lumMod val="50000"/>
              </a:schemeClr>
            </a:solidFill>
          </a:ln>
        </p:spPr>
      </p:pic>
      <p:sp>
        <p:nvSpPr>
          <p:cNvPr id="12" name="TextBox 11">
            <a:extLst>
              <a:ext uri="{FF2B5EF4-FFF2-40B4-BE49-F238E27FC236}">
                <a16:creationId xmlns:a16="http://schemas.microsoft.com/office/drawing/2014/main" id="{B71E6C7C-ADFB-41D5-9649-3FAC072CAA4C}"/>
              </a:ext>
            </a:extLst>
          </p:cNvPr>
          <p:cNvSpPr txBox="1"/>
          <p:nvPr/>
        </p:nvSpPr>
        <p:spPr>
          <a:xfrm>
            <a:off x="2016861" y="3739334"/>
            <a:ext cx="6540844" cy="1123384"/>
          </a:xfrm>
          <a:prstGeom prst="rect">
            <a:avLst/>
          </a:prstGeom>
          <a:noFill/>
        </p:spPr>
        <p:txBody>
          <a:bodyPr wrap="square" rtlCol="0">
            <a:spAutoFit/>
          </a:bodyPr>
          <a:lstStyle/>
          <a:p>
            <a:pPr>
              <a:spcAft>
                <a:spcPts val="600"/>
              </a:spcAft>
            </a:pPr>
            <a:r>
              <a:rPr lang="en-US" sz="2200" b="1" u="sng" dirty="0">
                <a:ea typeface="Roboto Light" panose="02000000000000000000" pitchFamily="2" charset="0"/>
              </a:rPr>
              <a:t>USNC VP – Technical</a:t>
            </a:r>
          </a:p>
          <a:p>
            <a:pPr>
              <a:spcAft>
                <a:spcPts val="600"/>
              </a:spcAft>
            </a:pPr>
            <a:r>
              <a:rPr lang="en-US" sz="2000" dirty="0">
                <a:ea typeface="Roboto Light" panose="02000000000000000000" pitchFamily="2" charset="0"/>
              </a:rPr>
              <a:t>Ms. Hae Choe (AAMI) was elected for a three-year term as USNC VP – Technical, which began on 1 January 2023.</a:t>
            </a:r>
          </a:p>
        </p:txBody>
      </p:sp>
      <p:pic>
        <p:nvPicPr>
          <p:cNvPr id="7" name="Picture 6">
            <a:extLst>
              <a:ext uri="{FF2B5EF4-FFF2-40B4-BE49-F238E27FC236}">
                <a16:creationId xmlns:a16="http://schemas.microsoft.com/office/drawing/2014/main" id="{A7E2F9FE-8E17-47DC-8752-0230A5974EB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6690" t="6843" r="8271" b="3735"/>
          <a:stretch/>
        </p:blipFill>
        <p:spPr>
          <a:xfrm>
            <a:off x="625447" y="3517762"/>
            <a:ext cx="1097475" cy="1410130"/>
          </a:xfrm>
          <a:prstGeom prst="rect">
            <a:avLst/>
          </a:prstGeom>
        </p:spPr>
      </p:pic>
      <p:pic>
        <p:nvPicPr>
          <p:cNvPr id="1026" name="Picture 2" descr="Veronica A. Lancaster (@VeronicaALanca3) / Twitter">
            <a:extLst>
              <a:ext uri="{FF2B5EF4-FFF2-40B4-BE49-F238E27FC236}">
                <a16:creationId xmlns:a16="http://schemas.microsoft.com/office/drawing/2014/main" id="{F9830995-FB95-4D7D-96C3-FE6E30EE4EB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7216" r="4088" b="8826"/>
          <a:stretch/>
        </p:blipFill>
        <p:spPr bwMode="auto">
          <a:xfrm>
            <a:off x="558070" y="1414126"/>
            <a:ext cx="1097475" cy="1344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356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732" y="399554"/>
            <a:ext cx="7661188" cy="601526"/>
          </a:xfrm>
        </p:spPr>
        <p:txBody>
          <a:bodyPr/>
          <a:lstStyle/>
          <a:p>
            <a:r>
              <a:rPr lang="en-US" dirty="0"/>
              <a:t>USNC ANSI Board Members</a:t>
            </a:r>
          </a:p>
        </p:txBody>
      </p:sp>
      <p:sp>
        <p:nvSpPr>
          <p:cNvPr id="4" name="Slide Number Placeholder 3"/>
          <p:cNvSpPr>
            <a:spLocks noGrp="1"/>
          </p:cNvSpPr>
          <p:nvPr>
            <p:ph type="sldNum" sz="quarter" idx="4"/>
          </p:nvPr>
        </p:nvSpPr>
        <p:spPr/>
        <p:txBody>
          <a:bodyPr/>
          <a:lstStyle/>
          <a:p>
            <a:fld id="{54A79FDF-0332-472F-850D-1D030698853D}" type="slidenum">
              <a:rPr lang="en-US" smtClean="0"/>
              <a:pPr/>
              <a:t>7</a:t>
            </a:fld>
            <a:endParaRPr lang="en-US" dirty="0"/>
          </a:p>
        </p:txBody>
      </p:sp>
      <p:sp>
        <p:nvSpPr>
          <p:cNvPr id="9" name="TextBox 8"/>
          <p:cNvSpPr txBox="1"/>
          <p:nvPr/>
        </p:nvSpPr>
        <p:spPr>
          <a:xfrm>
            <a:off x="2016861" y="1414126"/>
            <a:ext cx="6540844" cy="1431161"/>
          </a:xfrm>
          <a:prstGeom prst="rect">
            <a:avLst/>
          </a:prstGeom>
          <a:noFill/>
        </p:spPr>
        <p:txBody>
          <a:bodyPr wrap="square" rtlCol="0">
            <a:spAutoFit/>
          </a:bodyPr>
          <a:lstStyle/>
          <a:p>
            <a:pPr>
              <a:spcAft>
                <a:spcPts val="600"/>
              </a:spcAft>
            </a:pPr>
            <a:r>
              <a:rPr lang="en-US" sz="2200" b="1" u="sng" dirty="0">
                <a:ea typeface="Roboto Light" panose="02000000000000000000" pitchFamily="2" charset="0"/>
              </a:rPr>
              <a:t>ANSI Board Chair</a:t>
            </a:r>
          </a:p>
          <a:p>
            <a:pPr>
              <a:spcAft>
                <a:spcPts val="600"/>
              </a:spcAft>
            </a:pPr>
            <a:r>
              <a:rPr lang="en-US" sz="2000" dirty="0">
                <a:ea typeface="Roboto Light" panose="02000000000000000000" pitchFamily="2" charset="0"/>
              </a:rPr>
              <a:t>Mr. Phil </a:t>
            </a:r>
            <a:r>
              <a:rPr lang="en-US" sz="2000" dirty="0" err="1">
                <a:ea typeface="Roboto Light" panose="02000000000000000000" pitchFamily="2" charset="0"/>
              </a:rPr>
              <a:t>Piqueira</a:t>
            </a:r>
            <a:r>
              <a:rPr lang="en-US" sz="2000" dirty="0">
                <a:ea typeface="Roboto Light" panose="02000000000000000000" pitchFamily="2" charset="0"/>
              </a:rPr>
              <a:t> (UL Standards &amp; Engagement) was re-appointed for third, one-year term as Chair of the ANSI Board, which began on 1 January 2023.</a:t>
            </a:r>
          </a:p>
        </p:txBody>
      </p:sp>
      <p:pic>
        <p:nvPicPr>
          <p:cNvPr id="10" name="Picture 9"/>
          <p:cNvPicPr>
            <a:picLocks noChangeAspect="1"/>
          </p:cNvPicPr>
          <p:nvPr/>
        </p:nvPicPr>
        <p:blipFill rotWithShape="1">
          <a:blip r:embed="rId2"/>
          <a:srcRect l="7863" t="-1" r="9574" b="2795"/>
          <a:stretch/>
        </p:blipFill>
        <p:spPr>
          <a:xfrm>
            <a:off x="586295" y="1517552"/>
            <a:ext cx="1209222" cy="1174528"/>
          </a:xfrm>
          <a:prstGeom prst="rect">
            <a:avLst/>
          </a:prstGeom>
        </p:spPr>
      </p:pic>
      <p:pic>
        <p:nvPicPr>
          <p:cNvPr id="11" name="Content Placeholder 1"/>
          <p:cNvPicPr>
            <a:picLocks noChangeAspect="1"/>
          </p:cNvPicPr>
          <p:nvPr/>
        </p:nvPicPr>
        <p:blipFill>
          <a:blip r:embed="rId3"/>
          <a:stretch>
            <a:fillRect/>
          </a:stretch>
        </p:blipFill>
        <p:spPr>
          <a:xfrm>
            <a:off x="7362035" y="332719"/>
            <a:ext cx="1400175" cy="952500"/>
          </a:xfrm>
          <a:prstGeom prst="rect">
            <a:avLst/>
          </a:prstGeom>
          <a:ln>
            <a:solidFill>
              <a:schemeClr val="accent5">
                <a:lumMod val="50000"/>
              </a:schemeClr>
            </a:solidFill>
          </a:ln>
        </p:spPr>
      </p:pic>
      <p:sp>
        <p:nvSpPr>
          <p:cNvPr id="3" name="TextBox 2"/>
          <p:cNvSpPr txBox="1"/>
          <p:nvPr/>
        </p:nvSpPr>
        <p:spPr>
          <a:xfrm>
            <a:off x="586295" y="3416957"/>
            <a:ext cx="8518586" cy="1738938"/>
          </a:xfrm>
          <a:prstGeom prst="rect">
            <a:avLst/>
          </a:prstGeom>
          <a:noFill/>
        </p:spPr>
        <p:txBody>
          <a:bodyPr wrap="square" rtlCol="0">
            <a:spAutoFit/>
          </a:bodyPr>
          <a:lstStyle/>
          <a:p>
            <a:pPr>
              <a:spcAft>
                <a:spcPts val="600"/>
              </a:spcAft>
            </a:pPr>
            <a:r>
              <a:rPr lang="en-US" sz="2200" b="1" u="sng" dirty="0">
                <a:solidFill>
                  <a:srgbClr val="0075BF"/>
                </a:solidFill>
                <a:ea typeface="Roboto Light" panose="02000000000000000000" pitchFamily="2" charset="0"/>
              </a:rPr>
              <a:t>USNC ANSI Board Members</a:t>
            </a:r>
          </a:p>
          <a:p>
            <a:r>
              <a:rPr lang="en-US" sz="1600" dirty="0">
                <a:ea typeface="Roboto Light" panose="02000000000000000000" pitchFamily="2" charset="0"/>
                <a:sym typeface="Symbol" panose="05050102010706020507" pitchFamily="18" charset="2"/>
              </a:rPr>
              <a:t>Monica Barone (Qualcomm); Amanda Benedict (AAMI); Scott Colburn (FDA); Elisabeth George (Elisabeth George Consulting LLC); Gordon </a:t>
            </a:r>
            <a:r>
              <a:rPr lang="en-US" sz="1600" dirty="0" err="1">
                <a:ea typeface="Roboto Light" panose="02000000000000000000" pitchFamily="2" charset="0"/>
                <a:sym typeface="Symbol" panose="05050102010706020507" pitchFamily="18" charset="2"/>
              </a:rPr>
              <a:t>Gillerman</a:t>
            </a:r>
            <a:r>
              <a:rPr lang="en-US" sz="1600" dirty="0">
                <a:ea typeface="Roboto Light" panose="02000000000000000000" pitchFamily="2" charset="0"/>
                <a:sym typeface="Symbol" panose="05050102010706020507" pitchFamily="18" charset="2"/>
              </a:rPr>
              <a:t> (NIST); Jeff Grove (ASTM International); Patrick Hughes (NEMA); </a:t>
            </a:r>
            <a:r>
              <a:rPr lang="en-US" sz="1600" dirty="0" err="1">
                <a:ea typeface="Roboto Light" panose="02000000000000000000" pitchFamily="2" charset="0"/>
                <a:sym typeface="Symbol" panose="05050102010706020507" pitchFamily="18" charset="2"/>
              </a:rPr>
              <a:t>Ajit</a:t>
            </a:r>
            <a:r>
              <a:rPr lang="en-US" sz="1600" dirty="0">
                <a:ea typeface="Roboto Light" panose="02000000000000000000" pitchFamily="2" charset="0"/>
                <a:sym typeface="Symbol" panose="05050102010706020507" pitchFamily="18" charset="2"/>
              </a:rPr>
              <a:t> </a:t>
            </a:r>
            <a:r>
              <a:rPr lang="en-US" sz="1600" dirty="0" err="1">
                <a:ea typeface="Roboto Light" panose="02000000000000000000" pitchFamily="2" charset="0"/>
                <a:sym typeface="Symbol" panose="05050102010706020507" pitchFamily="18" charset="2"/>
              </a:rPr>
              <a:t>Jillavenkatesa</a:t>
            </a:r>
            <a:r>
              <a:rPr lang="en-US" sz="1600" dirty="0">
                <a:ea typeface="Roboto Light" panose="02000000000000000000" pitchFamily="2" charset="0"/>
                <a:sym typeface="Symbol" panose="05050102010706020507" pitchFamily="18" charset="2"/>
              </a:rPr>
              <a:t> (Apple); Veronica Lancaster (CTA);  Alan Manche (Schneider Electric); Amy Marasco (Microsoft); Joe McGuire (AHAM); Ed Mikoski (ECIA); Earl </a:t>
            </a:r>
            <a:r>
              <a:rPr lang="en-US" sz="1600" dirty="0" err="1">
                <a:ea typeface="Roboto Light" panose="02000000000000000000" pitchFamily="2" charset="0"/>
                <a:sym typeface="Symbol" panose="05050102010706020507" pitchFamily="18" charset="2"/>
              </a:rPr>
              <a:t>Nied</a:t>
            </a:r>
            <a:r>
              <a:rPr lang="en-US" sz="1600" dirty="0">
                <a:ea typeface="Roboto Light" panose="02000000000000000000" pitchFamily="2" charset="0"/>
                <a:sym typeface="Symbol" panose="05050102010706020507" pitchFamily="18" charset="2"/>
              </a:rPr>
              <a:t> (Intel); David </a:t>
            </a:r>
            <a:r>
              <a:rPr lang="en-US" sz="1600" dirty="0" err="1">
                <a:ea typeface="Roboto Light" panose="02000000000000000000" pitchFamily="2" charset="0"/>
                <a:sym typeface="Symbol" panose="05050102010706020507" pitchFamily="18" charset="2"/>
              </a:rPr>
              <a:t>Stehlin</a:t>
            </a:r>
            <a:r>
              <a:rPr lang="en-US" sz="1600" dirty="0">
                <a:ea typeface="Roboto Light" panose="02000000000000000000" pitchFamily="2" charset="0"/>
                <a:sym typeface="Symbol" panose="05050102010706020507" pitchFamily="18" charset="2"/>
              </a:rPr>
              <a:t> (TIA)</a:t>
            </a:r>
            <a:endParaRPr lang="en-US" sz="2800" dirty="0">
              <a:ea typeface="Roboto Light" panose="02000000000000000000" pitchFamily="2" charset="0"/>
            </a:endParaRPr>
          </a:p>
        </p:txBody>
      </p:sp>
      <p:sp>
        <p:nvSpPr>
          <p:cNvPr id="5" name="Rectangle 4"/>
          <p:cNvSpPr/>
          <p:nvPr/>
        </p:nvSpPr>
        <p:spPr>
          <a:xfrm>
            <a:off x="495732" y="3385992"/>
            <a:ext cx="8518586" cy="1801651"/>
          </a:xfrm>
          <a:prstGeom prst="rect">
            <a:avLst/>
          </a:prstGeom>
          <a:noFill/>
          <a:ln w="28575">
            <a:solidFill>
              <a:srgbClr val="0075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151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Contact Information</a:t>
            </a:r>
          </a:p>
        </p:txBody>
      </p:sp>
      <p:sp>
        <p:nvSpPr>
          <p:cNvPr id="7" name="TextBox 6"/>
          <p:cNvSpPr txBox="1"/>
          <p:nvPr/>
        </p:nvSpPr>
        <p:spPr>
          <a:xfrm>
            <a:off x="1245704" y="1915777"/>
            <a:ext cx="2667267" cy="2862322"/>
          </a:xfrm>
          <a:prstGeom prst="rect">
            <a:avLst/>
          </a:prstGeom>
          <a:noFill/>
        </p:spPr>
        <p:txBody>
          <a:bodyPr wrap="square" rtlCol="0">
            <a:spAutoFit/>
          </a:bodyPr>
          <a:lstStyle/>
          <a:p>
            <a:r>
              <a:rPr lang="en-US" sz="1200" b="1" dirty="0">
                <a:latin typeface="Calibri" panose="020F0502020204030204" pitchFamily="34" charset="0"/>
                <a:cs typeface="Calibri" panose="020F0502020204030204" pitchFamily="34" charset="0"/>
              </a:rPr>
              <a:t>Joe </a:t>
            </a:r>
            <a:r>
              <a:rPr lang="en-US" sz="1200" b="1" dirty="0" err="1">
                <a:latin typeface="Calibri" panose="020F0502020204030204" pitchFamily="34" charset="0"/>
                <a:cs typeface="Calibri" panose="020F0502020204030204" pitchFamily="34" charset="0"/>
              </a:rPr>
              <a:t>Tretler</a:t>
            </a:r>
            <a:endParaRPr lang="en-US" sz="1200" b="1"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Vice President, International Policy</a:t>
            </a:r>
          </a:p>
          <a:p>
            <a:r>
              <a:rPr lang="en-US" sz="1200" dirty="0">
                <a:solidFill>
                  <a:srgbClr val="0075BF"/>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jtretler@ansi.org</a:t>
            </a:r>
            <a:endParaRPr lang="en-US" sz="1200" dirty="0">
              <a:solidFill>
                <a:srgbClr val="0075BF"/>
              </a:solidFill>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(202) 331-3618</a:t>
            </a:r>
          </a:p>
          <a:p>
            <a:endParaRPr lang="en-US" sz="1200" b="1" dirty="0">
              <a:latin typeface="Calibri" panose="020F0502020204030204" pitchFamily="34" charset="0"/>
              <a:cs typeface="Calibri" panose="020F0502020204030204" pitchFamily="34" charset="0"/>
            </a:endParaRPr>
          </a:p>
          <a:p>
            <a:r>
              <a:rPr lang="en-US" sz="1200" b="1" dirty="0">
                <a:latin typeface="Calibri" panose="020F0502020204030204" pitchFamily="34" charset="0"/>
                <a:cs typeface="Calibri" panose="020F0502020204030204" pitchFamily="34" charset="0"/>
              </a:rPr>
              <a:t>Tony </a:t>
            </a:r>
            <a:r>
              <a:rPr lang="en-US" sz="1200" b="1" dirty="0" err="1">
                <a:latin typeface="Calibri" panose="020F0502020204030204" pitchFamily="34" charset="0"/>
                <a:cs typeface="Calibri" panose="020F0502020204030204" pitchFamily="34" charset="0"/>
              </a:rPr>
              <a:t>Zertuche</a:t>
            </a:r>
            <a:endParaRPr lang="en-US" sz="1200" b="1"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Director, International Policy</a:t>
            </a:r>
          </a:p>
          <a:p>
            <a:r>
              <a:rPr lang="en-US" sz="1200" dirty="0">
                <a:latin typeface="Calibri" panose="020F0502020204030204" pitchFamily="34" charset="0"/>
                <a:cs typeface="Calibri" panose="020F0502020204030204" pitchFamily="34" charset="0"/>
              </a:rPr>
              <a:t>&amp; USNC General Secretary</a:t>
            </a:r>
          </a:p>
          <a:p>
            <a:r>
              <a:rPr lang="en-US" sz="1200" dirty="0">
                <a:solidFill>
                  <a:srgbClr val="0075BF"/>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tzertuche@ansi.org</a:t>
            </a:r>
            <a:endParaRPr lang="en-US" sz="1200" dirty="0">
              <a:solidFill>
                <a:srgbClr val="0075BF"/>
              </a:solidFill>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(212) 642-4892</a:t>
            </a:r>
          </a:p>
          <a:p>
            <a:endParaRPr lang="en-US" sz="1200" dirty="0">
              <a:latin typeface="Calibri" panose="020F0502020204030204" pitchFamily="34" charset="0"/>
              <a:cs typeface="Calibri" panose="020F0502020204030204" pitchFamily="34" charset="0"/>
            </a:endParaRPr>
          </a:p>
          <a:p>
            <a:r>
              <a:rPr lang="en-US" sz="1200" b="1" dirty="0" err="1">
                <a:latin typeface="Calibri" panose="020F0502020204030204" pitchFamily="34" charset="0"/>
                <a:cs typeface="Calibri" panose="020F0502020204030204" pitchFamily="34" charset="0"/>
              </a:rPr>
              <a:t>Adelana</a:t>
            </a:r>
            <a:r>
              <a:rPr lang="en-US" sz="1200" b="1" dirty="0">
                <a:latin typeface="Calibri" panose="020F0502020204030204" pitchFamily="34" charset="0"/>
                <a:cs typeface="Calibri" panose="020F0502020204030204" pitchFamily="34" charset="0"/>
              </a:rPr>
              <a:t> </a:t>
            </a:r>
            <a:r>
              <a:rPr lang="en-US" sz="1200" b="1" dirty="0" err="1">
                <a:latin typeface="Calibri" panose="020F0502020204030204" pitchFamily="34" charset="0"/>
                <a:cs typeface="Calibri" panose="020F0502020204030204" pitchFamily="34" charset="0"/>
              </a:rPr>
              <a:t>Gladstein</a:t>
            </a:r>
            <a:endParaRPr lang="en-US" sz="1200" b="1"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USNC Program Manager</a:t>
            </a:r>
          </a:p>
          <a:p>
            <a:r>
              <a:rPr lang="en-US" sz="1200" dirty="0">
                <a:solidFill>
                  <a:srgbClr val="0075BF"/>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agladstein@ansi.org</a:t>
            </a:r>
            <a:r>
              <a:rPr lang="en-US" sz="1200" dirty="0">
                <a:solidFill>
                  <a:srgbClr val="0075BF"/>
                </a:solidFill>
                <a:latin typeface="Calibri" panose="020F0502020204030204" pitchFamily="34" charset="0"/>
                <a:cs typeface="Calibri" panose="020F0502020204030204" pitchFamily="34" charset="0"/>
              </a:rPr>
              <a:t> </a:t>
            </a:r>
          </a:p>
          <a:p>
            <a:r>
              <a:rPr lang="en-US" sz="1200" dirty="0">
                <a:latin typeface="Calibri" panose="020F0502020204030204" pitchFamily="34" charset="0"/>
                <a:cs typeface="Calibri" panose="020F0502020204030204" pitchFamily="34" charset="0"/>
              </a:rPr>
              <a:t>(212) 642-4965</a:t>
            </a:r>
          </a:p>
        </p:txBody>
      </p:sp>
      <p:pic>
        <p:nvPicPr>
          <p:cNvPr id="4" name="Content Placeholder 1"/>
          <p:cNvPicPr>
            <a:picLocks noChangeAspect="1"/>
          </p:cNvPicPr>
          <p:nvPr/>
        </p:nvPicPr>
        <p:blipFill>
          <a:blip r:embed="rId5"/>
          <a:stretch>
            <a:fillRect/>
          </a:stretch>
        </p:blipFill>
        <p:spPr>
          <a:xfrm>
            <a:off x="6498121" y="4778099"/>
            <a:ext cx="1400175" cy="952500"/>
          </a:xfrm>
          <a:prstGeom prst="rect">
            <a:avLst/>
          </a:prstGeom>
          <a:ln>
            <a:solidFill>
              <a:schemeClr val="accent5">
                <a:lumMod val="50000"/>
              </a:schemeClr>
            </a:solidFill>
          </a:ln>
        </p:spPr>
      </p:pic>
      <p:sp>
        <p:nvSpPr>
          <p:cNvPr id="2" name="Rectangle 1">
            <a:extLst>
              <a:ext uri="{FF2B5EF4-FFF2-40B4-BE49-F238E27FC236}">
                <a16:creationId xmlns:a16="http://schemas.microsoft.com/office/drawing/2014/main" id="{3CE9DAF2-E918-7946-9294-3D07595DD5C3}"/>
              </a:ext>
            </a:extLst>
          </p:cNvPr>
          <p:cNvSpPr/>
          <p:nvPr/>
        </p:nvSpPr>
        <p:spPr>
          <a:xfrm>
            <a:off x="4378037" y="1915777"/>
            <a:ext cx="4572000" cy="3600986"/>
          </a:xfrm>
          <a:prstGeom prst="rect">
            <a:avLst/>
          </a:prstGeom>
        </p:spPr>
        <p:txBody>
          <a:bodyPr>
            <a:spAutoFit/>
          </a:bodyPr>
          <a:lstStyle/>
          <a:p>
            <a:r>
              <a:rPr lang="en-US" sz="1200" b="1" dirty="0">
                <a:latin typeface="Calibri" panose="020F0502020204030204" pitchFamily="34" charset="0"/>
                <a:cs typeface="Calibri" panose="020F0502020204030204" pitchFamily="34" charset="0"/>
              </a:rPr>
              <a:t>Megan Pahl</a:t>
            </a:r>
          </a:p>
          <a:p>
            <a:r>
              <a:rPr lang="en-US" sz="1200" dirty="0">
                <a:latin typeface="Calibri" panose="020F0502020204030204" pitchFamily="34" charset="0"/>
                <a:cs typeface="Calibri" panose="020F0502020204030204" pitchFamily="34" charset="0"/>
              </a:rPr>
              <a:t>USNC Program Administrator</a:t>
            </a:r>
          </a:p>
          <a:p>
            <a:r>
              <a:rPr lang="en-US" sz="1200" dirty="0">
                <a:solidFill>
                  <a:srgbClr val="0075BF"/>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mpahl@ansi.org</a:t>
            </a:r>
            <a:r>
              <a:rPr lang="en-US" sz="1200" dirty="0">
                <a:solidFill>
                  <a:srgbClr val="0075BF"/>
                </a:solidFill>
                <a:latin typeface="Calibri" panose="020F0502020204030204" pitchFamily="34" charset="0"/>
                <a:cs typeface="Calibri" panose="020F0502020204030204" pitchFamily="34" charset="0"/>
              </a:rPr>
              <a:t> </a:t>
            </a:r>
          </a:p>
          <a:p>
            <a:r>
              <a:rPr lang="en-US" sz="1200" dirty="0">
                <a:latin typeface="Calibri" panose="020F0502020204030204" pitchFamily="34" charset="0"/>
                <a:cs typeface="Calibri" panose="020F0502020204030204" pitchFamily="34" charset="0"/>
              </a:rPr>
              <a:t>(212) 642-8907</a:t>
            </a:r>
          </a:p>
          <a:p>
            <a:endParaRPr lang="en-US" sz="1200" dirty="0">
              <a:latin typeface="Calibri" panose="020F0502020204030204" pitchFamily="34" charset="0"/>
              <a:cs typeface="Calibri" panose="020F0502020204030204" pitchFamily="34" charset="0"/>
            </a:endParaRPr>
          </a:p>
          <a:p>
            <a:r>
              <a:rPr lang="en-US" sz="1200" b="1" dirty="0">
                <a:latin typeface="Calibri" panose="020F0502020204030204" pitchFamily="34" charset="0"/>
                <a:cs typeface="Calibri" panose="020F0502020204030204" pitchFamily="34" charset="0"/>
              </a:rPr>
              <a:t>Betty Barro</a:t>
            </a:r>
          </a:p>
          <a:p>
            <a:r>
              <a:rPr lang="en-US" sz="1200" dirty="0">
                <a:latin typeface="Calibri" panose="020F0502020204030204" pitchFamily="34" charset="0"/>
                <a:cs typeface="Calibri" panose="020F0502020204030204" pitchFamily="34" charset="0"/>
              </a:rPr>
              <a:t>USNC Program Administrator</a:t>
            </a:r>
          </a:p>
          <a:p>
            <a:r>
              <a:rPr lang="en-US" sz="1200" dirty="0">
                <a:latin typeface="Calibri" panose="020F0502020204030204" pitchFamily="34" charset="0"/>
                <a:cs typeface="Calibri" panose="020F0502020204030204" pitchFamily="34" charset="0"/>
                <a:hlinkClick r:id="rId7"/>
              </a:rPr>
              <a:t>bbarro@ansi.org</a:t>
            </a:r>
            <a:r>
              <a:rPr lang="en-US" sz="1200" dirty="0">
                <a:latin typeface="Calibri" panose="020F0502020204030204" pitchFamily="34" charset="0"/>
                <a:cs typeface="Calibri" panose="020F0502020204030204" pitchFamily="34" charset="0"/>
              </a:rPr>
              <a:t> </a:t>
            </a:r>
          </a:p>
          <a:p>
            <a:r>
              <a:rPr lang="en-US" sz="1200" dirty="0">
                <a:latin typeface="Calibri" panose="020F0502020204030204" pitchFamily="34" charset="0"/>
                <a:cs typeface="Calibri" panose="020F0502020204030204" pitchFamily="34" charset="0"/>
              </a:rPr>
              <a:t>(212) 642-4963</a:t>
            </a:r>
          </a:p>
          <a:p>
            <a:endParaRPr lang="en-US" sz="1200" b="1" dirty="0">
              <a:latin typeface="Calibri" panose="020F0502020204030204" pitchFamily="34" charset="0"/>
              <a:cs typeface="Calibri" panose="020F0502020204030204" pitchFamily="34" charset="0"/>
            </a:endParaRPr>
          </a:p>
          <a:p>
            <a:r>
              <a:rPr lang="en-US" sz="1200" b="1" dirty="0">
                <a:latin typeface="Calibri" panose="020F0502020204030204" pitchFamily="34" charset="0"/>
                <a:cs typeface="Calibri" panose="020F0502020204030204" pitchFamily="34" charset="0"/>
              </a:rPr>
              <a:t>Mackenzie Connors</a:t>
            </a:r>
          </a:p>
          <a:p>
            <a:r>
              <a:rPr lang="en-US" sz="1200" dirty="0">
                <a:latin typeface="Calibri" panose="020F0502020204030204" pitchFamily="34" charset="0"/>
                <a:cs typeface="Calibri" panose="020F0502020204030204" pitchFamily="34" charset="0"/>
              </a:rPr>
              <a:t>USNC Program Administrator</a:t>
            </a:r>
          </a:p>
          <a:p>
            <a:r>
              <a:rPr lang="en-US" sz="1200" dirty="0">
                <a:solidFill>
                  <a:srgbClr val="0075BF"/>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maconnors@ansi.org</a:t>
            </a:r>
            <a:r>
              <a:rPr lang="en-US" sz="1200" dirty="0">
                <a:solidFill>
                  <a:srgbClr val="0075BF"/>
                </a:solidFill>
                <a:latin typeface="Calibri" panose="020F0502020204030204" pitchFamily="34" charset="0"/>
                <a:cs typeface="Calibri" panose="020F0502020204030204" pitchFamily="34" charset="0"/>
              </a:rPr>
              <a:t> </a:t>
            </a:r>
          </a:p>
          <a:p>
            <a:r>
              <a:rPr lang="en-US" sz="1200" dirty="0">
                <a:latin typeface="Calibri" panose="020F0502020204030204" pitchFamily="34" charset="0"/>
                <a:cs typeface="Calibri" panose="020F0502020204030204" pitchFamily="34" charset="0"/>
              </a:rPr>
              <a:t>(212) 642-8927</a:t>
            </a:r>
            <a:endParaRPr lang="en-US" sz="1200" b="1" dirty="0">
              <a:latin typeface="Calibri" panose="020F0502020204030204" pitchFamily="34" charset="0"/>
              <a:cs typeface="Calibri" panose="020F0502020204030204" pitchFamily="34" charset="0"/>
            </a:endParaRPr>
          </a:p>
          <a:p>
            <a:endParaRPr lang="en-US" sz="1200" dirty="0">
              <a:latin typeface="Calibri" panose="020F0502020204030204" pitchFamily="34" charset="0"/>
              <a:cs typeface="Calibri" panose="020F0502020204030204" pitchFamily="34" charset="0"/>
            </a:endParaRPr>
          </a:p>
          <a:p>
            <a:r>
              <a:rPr lang="en-US" sz="1200" b="1" dirty="0">
                <a:latin typeface="Calibri" panose="020F0502020204030204" pitchFamily="34" charset="0"/>
                <a:cs typeface="Calibri" panose="020F0502020204030204" pitchFamily="34" charset="0"/>
              </a:rPr>
              <a:t>Debra Negron-Badillo</a:t>
            </a:r>
          </a:p>
          <a:p>
            <a:r>
              <a:rPr lang="en-US" sz="1200" dirty="0">
                <a:latin typeface="Calibri" panose="020F0502020204030204" pitchFamily="34" charset="0"/>
                <a:cs typeface="Calibri" panose="020F0502020204030204" pitchFamily="34" charset="0"/>
              </a:rPr>
              <a:t>USNC Meetings Coordinator</a:t>
            </a:r>
          </a:p>
          <a:p>
            <a:r>
              <a:rPr lang="en-US" sz="1200" dirty="0">
                <a:solidFill>
                  <a:srgbClr val="0075BF"/>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dnegron@ansi.org</a:t>
            </a:r>
            <a:endParaRPr lang="en-US" sz="1200" dirty="0">
              <a:solidFill>
                <a:srgbClr val="0075BF"/>
              </a:solidFill>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(212) 642-4936</a:t>
            </a:r>
          </a:p>
        </p:txBody>
      </p:sp>
    </p:spTree>
    <p:extLst>
      <p:ext uri="{BB962C8B-B14F-4D97-AF65-F5344CB8AC3E}">
        <p14:creationId xmlns:p14="http://schemas.microsoft.com/office/powerpoint/2010/main" val="27470579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spcAft>
            <a:spcPts val="600"/>
          </a:spcAft>
          <a:defRPr sz="2800" dirty="0" smtClean="0">
            <a:ea typeface="Roboto Light" panose="02000000000000000000" pitchFamily="2" charset="0"/>
          </a:defRPr>
        </a:defPPr>
      </a:lstStyle>
    </a:txDef>
  </a:objectDefaults>
  <a:extraClrSchemeLst/>
  <a:extLst>
    <a:ext uri="{05A4C25C-085E-4340-85A3-A5531E510DB2}">
      <thm15:themeFamily xmlns:thm15="http://schemas.microsoft.com/office/thememl/2012/main" name="2020 ANSI PowerPoint Template 4x3 [Read-Only]" id="{33B3A7E5-F156-41D1-8156-5AE6E2BC96CC}" vid="{F3E59C2F-3CD9-4719-9466-9E74E6F2AA3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file>

<file path=customXml/item3.xml><?xml version="1.0" encoding="utf-8"?>
<p:properties xmlns:p="http://schemas.microsoft.com/office/2006/metadata/properties" xmlns:xsi="http://www.w3.org/2001/XMLSchema-instance" xmlns:pc="http://schemas.microsoft.com/office/infopath/2007/PartnerControls">
  <documentManagement>
    <Action xmlns="6dfc6e00-eaa7-471f-8691-9b952787d5c9">Keep</Action>
    <Description_x0020_2 xmlns="6dfc6e00-eaa7-471f-8691-9b952787d5c9" xsi:nil="true"/>
    <TaxCatchAll xmlns="cfe53b65-3c36-4587-b144-e9caa3012b85"/>
    <Document_x0020_Type xmlns="6dfc6e00-eaa7-471f-8691-9b952787d5c9" xsi:nil="true"/>
    <Keywords0 xmlns="6dfc6e00-eaa7-471f-8691-9b952787d5c9" xsi:nil="true"/>
    <TaxKeywordTaxHTField xmlns="cfe53b65-3c36-4587-b144-e9caa3012b85">
      <Terms xmlns="http://schemas.microsoft.com/office/infopath/2007/PartnerControls"/>
    </TaxKeywordTaxHTField>
    <PublishingExpirationDate xmlns="http://schemas.microsoft.com/sharepoint/v3" xsi:nil="true"/>
    <Document_x0020_Date xmlns="6dfc6e00-eaa7-471f-8691-9b952787d5c9" xsi:nil="true"/>
    <PublishingStartDate xmlns="http://schemas.microsoft.com/sharepoint/v3" xsi:nil="true"/>
    <Description0 xmlns="6dfc6e00-eaa7-471f-8691-9b952787d5c9" xsi:nil="true"/>
  </documentManagement>
</p:properties>
</file>

<file path=customXml/itemProps1.xml><?xml version="1.0" encoding="utf-8"?>
<ds:datastoreItem xmlns:ds="http://schemas.openxmlformats.org/officeDocument/2006/customXml" ds:itemID="{747C7B6D-7393-4A71-AA2B-11F5E8BBAB73}"/>
</file>

<file path=customXml/itemProps2.xml><?xml version="1.0" encoding="utf-8"?>
<ds:datastoreItem xmlns:ds="http://schemas.openxmlformats.org/officeDocument/2006/customXml" ds:itemID="{3A0C10A6-1C7F-42C3-B901-95884B4D6C93}"/>
</file>

<file path=customXml/itemProps3.xml><?xml version="1.0" encoding="utf-8"?>
<ds:datastoreItem xmlns:ds="http://schemas.openxmlformats.org/officeDocument/2006/customXml" ds:itemID="{DCEA9A88-42FC-4567-A2F0-5B82FAF1412A}"/>
</file>

<file path=docProps/app.xml><?xml version="1.0" encoding="utf-8"?>
<Properties xmlns="http://schemas.openxmlformats.org/officeDocument/2006/extended-properties" xmlns:vt="http://schemas.openxmlformats.org/officeDocument/2006/docPropsVTypes">
  <Template>2020 ANSI USNC PowerPoint Template 4x3</Template>
  <TotalTime>1309</TotalTime>
  <Words>506</Words>
  <Application>Microsoft Office PowerPoint</Application>
  <PresentationFormat>On-screen Show (4:3)</PresentationFormat>
  <Paragraphs>66</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Calibri Light</vt:lpstr>
      <vt:lpstr>Century Gothic</vt:lpstr>
      <vt:lpstr>Roboto Light</vt:lpstr>
      <vt:lpstr>Roboto Medium</vt:lpstr>
      <vt:lpstr>Symbol</vt:lpstr>
      <vt:lpstr>Wingdings</vt:lpstr>
      <vt:lpstr>Office Theme</vt:lpstr>
      <vt:lpstr>USNC: A Year in Review Goodbye 2022, Hello 2023!</vt:lpstr>
      <vt:lpstr>Snapshot of the USNC’s Activities and Accomplishments in 2022</vt:lpstr>
      <vt:lpstr>Primary Accomplishments</vt:lpstr>
      <vt:lpstr>Primary Accomplishments (cont.)</vt:lpstr>
      <vt:lpstr>PowerPoint Presentation</vt:lpstr>
      <vt:lpstr>Welcome New USNC Officers!</vt:lpstr>
      <vt:lpstr>USNC ANSI Board Members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Pahl</dc:creator>
  <cp:lastModifiedBy>Adelana  Gladstein</cp:lastModifiedBy>
  <cp:revision>61</cp:revision>
  <dcterms:created xsi:type="dcterms:W3CDTF">2020-07-16T14:41:24Z</dcterms:created>
  <dcterms:modified xsi:type="dcterms:W3CDTF">2023-01-13T19:02:28Z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TaxKeyword">
    <vt:lpwstr/>
  </property>
</Properties>
</file>