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8" r:id="rId5"/>
    <p:sldId id="323" r:id="rId6"/>
    <p:sldId id="324" r:id="rId7"/>
    <p:sldId id="353" r:id="rId8"/>
    <p:sldId id="331" r:id="rId9"/>
    <p:sldId id="291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043673"/>
    <a:srgbClr val="82C341"/>
    <a:srgbClr val="CA2027"/>
    <a:srgbClr val="FF6600"/>
    <a:srgbClr val="F38415"/>
    <a:srgbClr val="E4EE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3"/>
    <p:restoredTop sz="94554"/>
  </p:normalViewPr>
  <p:slideViewPr>
    <p:cSldViewPr snapToGrid="0">
      <p:cViewPr varScale="1">
        <p:scale>
          <a:sx n="67" d="100"/>
          <a:sy n="67" d="100"/>
        </p:scale>
        <p:origin x="90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008" y="21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1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0B14698-291B-3046-BA3E-B9185C0D3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2320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-84" charset="0"/>
                <a:ea typeface="MS PGothic" panose="020B0600070205080204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AA49730-923A-9441-B184-F1F0390263A3}" type="datetime1">
              <a:rPr lang="en-US" altLang="en-US"/>
              <a:pPr>
                <a:defRPr/>
              </a:pPr>
              <a:t>10/5/2021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-84" charset="0"/>
                <a:ea typeface="MS PGothic" panose="020B0600070205080204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EE93A4A-6B67-304F-B4F0-A8AD0E0739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7452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MS PGothic" charset="-128"/>
            </a:endParaRP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endParaRPr lang="en-US" alt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A2D0ADB3-1507-6E43-9F9D-5AE222EF8464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57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90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8" b="58420"/>
          <a:stretch>
            <a:fillRect/>
          </a:stretch>
        </p:blipFill>
        <p:spPr bwMode="auto">
          <a:xfrm>
            <a:off x="446088" y="382588"/>
            <a:ext cx="117570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50" y="6354763"/>
            <a:ext cx="833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80766-28DB-4441-B1AE-97DA26E5777B}" type="datetime1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DF4C1E-7230-4354-B061-991A6C81DB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924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8" b="58420"/>
          <a:stretch>
            <a:fillRect/>
          </a:stretch>
        </p:blipFill>
        <p:spPr bwMode="auto">
          <a:xfrm>
            <a:off x="446088" y="382588"/>
            <a:ext cx="117570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50" y="6354763"/>
            <a:ext cx="833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0838"/>
            <a:ext cx="2063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57663"/>
            <a:ext cx="2063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1DA18B8-F21F-EA4F-B0C9-E104E8A06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101725" y="1619250"/>
            <a:ext cx="8211608" cy="39052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Sub Title </a:t>
            </a:r>
            <a:r>
              <a:rPr lang="en-US" altLang="en-US" sz="2400" b="1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Goes Here</a:t>
            </a:r>
            <a:endParaRPr lang="en-US" altLang="en-US" sz="2400" b="1" dirty="0">
              <a:solidFill>
                <a:srgbClr val="043673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101725" y="4156076"/>
            <a:ext cx="8211608" cy="39052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Sub Title Goes Here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101725" y="2123431"/>
            <a:ext cx="8211608" cy="191898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</a:lstStyle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Bullet 1 Topic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Bullet 2 Topic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   - Subtopic 2A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   - Subtopic 2A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1101725" y="4674371"/>
            <a:ext cx="8211608" cy="117779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</a:lstStyle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Bullet 1 Topic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43673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Bullet 2 Topic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1101725" y="561447"/>
            <a:ext cx="6481699" cy="498475"/>
          </a:xfrm>
          <a:prstGeom prst="rect">
            <a:avLst/>
          </a:prstGeom>
        </p:spPr>
        <p:txBody>
          <a:bodyPr/>
          <a:lstStyle>
            <a:lvl1pPr>
              <a:defRPr lang="en-US" sz="2800" b="1" dirty="0">
                <a:solidFill>
                  <a:schemeClr val="bg1"/>
                </a:solidFill>
                <a:latin typeface="Open Sans" charset="0"/>
              </a:defRPr>
            </a:lvl1pPr>
          </a:lstStyle>
          <a:p>
            <a:pPr lvl="0">
              <a:buNone/>
            </a:pPr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680723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8" b="58420"/>
          <a:stretch>
            <a:fillRect/>
          </a:stretch>
        </p:blipFill>
        <p:spPr bwMode="auto">
          <a:xfrm>
            <a:off x="446088" y="382588"/>
            <a:ext cx="117570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50" y="6354763"/>
            <a:ext cx="833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8435731-822D-A648-84DE-3EC4CCAF2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60838"/>
            <a:ext cx="2063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0838"/>
            <a:ext cx="2063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45"/>
          <p:cNvSpPr>
            <a:spLocks noGrp="1"/>
          </p:cNvSpPr>
          <p:nvPr>
            <p:ph type="body" sz="quarter" idx="13" hasCustomPrompt="1"/>
          </p:nvPr>
        </p:nvSpPr>
        <p:spPr>
          <a:xfrm>
            <a:off x="1101725" y="1627951"/>
            <a:ext cx="6391605" cy="32308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sz="280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400" b="1" dirty="0">
                <a:solidFill>
                  <a:srgbClr val="043673"/>
                </a:solidFill>
                <a:latin typeface="Open Sans" charset="0"/>
              </a:rPr>
              <a:t>Sub Title </a:t>
            </a:r>
            <a:r>
              <a:rPr lang="en-US" altLang="en-US" sz="2400" b="1">
                <a:solidFill>
                  <a:srgbClr val="043673"/>
                </a:solidFill>
                <a:latin typeface="Open Sans" charset="0"/>
              </a:rPr>
              <a:t>Goes Here</a:t>
            </a:r>
            <a:endParaRPr lang="en-US" altLang="en-US" sz="2400" b="1" dirty="0">
              <a:solidFill>
                <a:srgbClr val="043673"/>
              </a:solidFill>
              <a:latin typeface="Open Sans" charset="0"/>
            </a:endParaRPr>
          </a:p>
        </p:txBody>
      </p:sp>
      <p:sp>
        <p:nvSpPr>
          <p:cNvPr id="12" name="Text Placeholder 45"/>
          <p:cNvSpPr>
            <a:spLocks noGrp="1"/>
          </p:cNvSpPr>
          <p:nvPr>
            <p:ph type="body" sz="quarter" idx="14" hasCustomPrompt="1"/>
          </p:nvPr>
        </p:nvSpPr>
        <p:spPr>
          <a:xfrm>
            <a:off x="1101725" y="4166130"/>
            <a:ext cx="6391605" cy="32308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sz="280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400" b="1" dirty="0">
                <a:solidFill>
                  <a:srgbClr val="043673"/>
                </a:solidFill>
                <a:latin typeface="Open Sans" charset="0"/>
              </a:rPr>
              <a:t>Sub Title Goes Here</a:t>
            </a:r>
          </a:p>
        </p:txBody>
      </p:sp>
      <p:sp>
        <p:nvSpPr>
          <p:cNvPr id="13" name="Text Placeholder 48"/>
          <p:cNvSpPr>
            <a:spLocks noGrp="1"/>
          </p:cNvSpPr>
          <p:nvPr>
            <p:ph type="body" sz="quarter" idx="15" hasCustomPrompt="1"/>
          </p:nvPr>
        </p:nvSpPr>
        <p:spPr>
          <a:xfrm>
            <a:off x="1101725" y="2074482"/>
            <a:ext cx="9571038" cy="2086356"/>
          </a:xfrm>
          <a:prstGeom prst="rect">
            <a:avLst/>
          </a:prstGeom>
        </p:spPr>
        <p:txBody>
          <a:bodyPr lIns="91440" tIns="0" rIns="91440"/>
          <a:lstStyle>
            <a:lvl1pPr>
              <a:spcBef>
                <a:spcPts val="400"/>
              </a:spcBef>
              <a:defRPr sz="1800"/>
            </a:lvl1pPr>
          </a:lstStyle>
          <a:p>
            <a:pPr algn="just">
              <a:buFont typeface="Courier New" charset="0"/>
              <a:buChar char="o"/>
            </a:pP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Lorem ipsum dolor sit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amet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consectetur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adipiscing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elit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sed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do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eiusmod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tempor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incididunt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dolore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magna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aliqua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.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enim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ad minim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veniam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quis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nostrud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exercitation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ullamco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laboris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nisi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aliquip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ex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ea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commodo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consequat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. </a:t>
            </a:r>
          </a:p>
          <a:p>
            <a:pPr algn="just">
              <a:buFont typeface="Courier New" charset="0"/>
              <a:buChar char="o"/>
            </a:pPr>
            <a:endParaRPr lang="en-US" altLang="en-US" dirty="0">
              <a:solidFill>
                <a:srgbClr val="043673"/>
              </a:solidFill>
              <a:latin typeface="Open Sans" charset="0"/>
            </a:endParaRPr>
          </a:p>
          <a:p>
            <a:pPr algn="just">
              <a:buFont typeface="Courier New" charset="0"/>
              <a:buChar char="o"/>
            </a:pP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Lorem ipsum dolor sit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amet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consectetur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adipiscing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elit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sed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do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eiusmod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tempor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incididunt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dolore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magna</a:t>
            </a:r>
          </a:p>
        </p:txBody>
      </p:sp>
      <p:sp>
        <p:nvSpPr>
          <p:cNvPr id="14" name="Text Placeholder 48"/>
          <p:cNvSpPr>
            <a:spLocks noGrp="1"/>
          </p:cNvSpPr>
          <p:nvPr>
            <p:ph type="body" sz="quarter" idx="16" hasCustomPrompt="1"/>
          </p:nvPr>
        </p:nvSpPr>
        <p:spPr>
          <a:xfrm>
            <a:off x="1101725" y="4668985"/>
            <a:ext cx="9571038" cy="1850348"/>
          </a:xfrm>
          <a:prstGeom prst="rect">
            <a:avLst/>
          </a:prstGeom>
        </p:spPr>
        <p:txBody>
          <a:bodyPr lIns="91440" tIns="0" rIns="91440"/>
          <a:lstStyle>
            <a:lvl1pPr>
              <a:spcBef>
                <a:spcPts val="400"/>
              </a:spcBef>
              <a:defRPr sz="1800"/>
            </a:lvl1pPr>
          </a:lstStyle>
          <a:p>
            <a:pPr algn="just">
              <a:buFont typeface="Courier New" charset="0"/>
              <a:buChar char="o"/>
            </a:pP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Lorem ipsum dolor sit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amet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consectetur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adipiscing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elit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sed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do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eiusmod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tempor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incididunt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dolore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magna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aliqua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.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enim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ad minim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veniam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quis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nostrud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exercitation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ullamco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laboris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nisi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aliquip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ex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ea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commodo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consequat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. </a:t>
            </a:r>
          </a:p>
          <a:p>
            <a:pPr algn="just">
              <a:buFont typeface="Courier New" charset="0"/>
              <a:buChar char="o"/>
            </a:pPr>
            <a:endParaRPr lang="en-US" altLang="en-US" dirty="0">
              <a:solidFill>
                <a:srgbClr val="043673"/>
              </a:solidFill>
              <a:latin typeface="Open Sans" charset="0"/>
            </a:endParaRPr>
          </a:p>
          <a:p>
            <a:pPr algn="just">
              <a:buFont typeface="Courier New" charset="0"/>
              <a:buChar char="o"/>
            </a:pP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Lorem ipsum dolor sit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amet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consectetur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adipiscing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elit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,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sed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do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eiusmod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tempor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incididunt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ut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labore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et </a:t>
            </a:r>
            <a:r>
              <a:rPr lang="en-US" altLang="en-US" dirty="0" err="1">
                <a:solidFill>
                  <a:srgbClr val="043673"/>
                </a:solidFill>
                <a:latin typeface="Open Sans" charset="0"/>
              </a:rPr>
              <a:t>dolore</a:t>
            </a:r>
            <a:r>
              <a:rPr lang="en-US" altLang="en-US" dirty="0">
                <a:solidFill>
                  <a:srgbClr val="043673"/>
                </a:solidFill>
                <a:latin typeface="Open Sans" charset="0"/>
              </a:rPr>
              <a:t> magna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1101725" y="561447"/>
            <a:ext cx="6481699" cy="498475"/>
          </a:xfrm>
          <a:prstGeom prst="rect">
            <a:avLst/>
          </a:prstGeom>
        </p:spPr>
        <p:txBody>
          <a:bodyPr/>
          <a:lstStyle>
            <a:lvl1pPr>
              <a:defRPr lang="en-US" sz="2800" b="1" dirty="0">
                <a:solidFill>
                  <a:schemeClr val="bg1"/>
                </a:solidFill>
                <a:latin typeface="Open Sans" charset="0"/>
              </a:defRPr>
            </a:lvl1pPr>
          </a:lstStyle>
          <a:p>
            <a:pPr lvl="0">
              <a:buNone/>
            </a:pPr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074430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 userDrawn="1"/>
        </p:nvSpPr>
        <p:spPr>
          <a:xfrm>
            <a:off x="838200" y="1773238"/>
            <a:ext cx="9144000" cy="1655762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en-US" altLang="en-US" sz="2000">
              <a:solidFill>
                <a:srgbClr val="043673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1C521E7-D533-C24F-8849-2827F6E8B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32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50" y="6354763"/>
            <a:ext cx="833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376451F-8892-4646-B71E-C5F51BF367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679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83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514627"/>
            <a:ext cx="8411817" cy="1325563"/>
          </a:xfrm>
        </p:spPr>
        <p:txBody>
          <a:bodyPr/>
          <a:lstStyle>
            <a:lvl1pPr>
              <a:defRPr baseline="0">
                <a:solidFill>
                  <a:srgbClr val="04367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2530922-88DC-B240-8FB0-0A41F9ACA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7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150" y="5121275"/>
            <a:ext cx="3454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62" y="3760788"/>
            <a:ext cx="6862763" cy="22431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1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aption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8" b="58420"/>
          <a:stretch>
            <a:fillRect/>
          </a:stretch>
        </p:blipFill>
        <p:spPr bwMode="auto">
          <a:xfrm>
            <a:off x="446088" y="382588"/>
            <a:ext cx="117570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450" y="6354763"/>
            <a:ext cx="833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93775" y="1868488"/>
            <a:ext cx="3657600" cy="3087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435850" y="1906156"/>
            <a:ext cx="3657600" cy="3087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46831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3392B22-CD9A-DE48-B249-F76E6DB8E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1101725" y="561447"/>
            <a:ext cx="6481699" cy="498475"/>
          </a:xfrm>
          <a:prstGeom prst="rect">
            <a:avLst/>
          </a:prstGeom>
        </p:spPr>
        <p:txBody>
          <a:bodyPr/>
          <a:lstStyle>
            <a:lvl1pPr>
              <a:defRPr lang="en-US" sz="2800" b="1" dirty="0">
                <a:solidFill>
                  <a:schemeClr val="bg1"/>
                </a:solidFill>
                <a:latin typeface="Open Sans" charset="0"/>
              </a:defRPr>
            </a:lvl1pPr>
          </a:lstStyle>
          <a:p>
            <a:pPr lvl="0">
              <a:buNone/>
            </a:pPr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167551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5475" y="3151188"/>
            <a:ext cx="6862763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Main Title of Presentation</a:t>
            </a:r>
            <a:br>
              <a:rPr lang="en-US" altLang="en-US"/>
            </a:br>
            <a:r>
              <a:rPr lang="en-US" altLang="en-US"/>
              <a:t>Date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Title of the Presenter</a:t>
            </a:r>
            <a:br>
              <a:rPr lang="en-US" altLang="en-US"/>
            </a:b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7" r:id="rId4"/>
    <p:sldLayoutId id="2147484608" r:id="rId5"/>
    <p:sldLayoutId id="2147484602" r:id="rId6"/>
    <p:sldLayoutId id="2147484609" r:id="rId7"/>
    <p:sldLayoutId id="2147484610" r:id="rId8"/>
    <p:sldLayoutId id="2147484611" r:id="rId9"/>
    <p:sldLayoutId id="2147484624" r:id="rId10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rgbClr val="00B0F0"/>
          </a:solidFill>
          <a:latin typeface="Open Sans" panose="020B0606030504020204" pitchFamily="34" charset="0"/>
          <a:ea typeface="MS PGothic" panose="020B0600070205080204" pitchFamily="34" charset="-128"/>
          <a:cs typeface="Open Sans" panose="020B0606030504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B0F0"/>
          </a:solidFill>
          <a:latin typeface="Open Sans" panose="020B0606030504020204" pitchFamily="34" charset="0"/>
          <a:ea typeface="MS PGothic" panose="020B0600070205080204" pitchFamily="34" charset="-128"/>
          <a:cs typeface="Open Sans" panose="020B0606030504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B0F0"/>
          </a:solidFill>
          <a:latin typeface="Open Sans" panose="020B0606030504020204" pitchFamily="34" charset="0"/>
          <a:ea typeface="MS PGothic" panose="020B0600070205080204" pitchFamily="34" charset="-128"/>
          <a:cs typeface="Open Sans" panose="020B0606030504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B0F0"/>
          </a:solidFill>
          <a:latin typeface="Open Sans" panose="020B0606030504020204" pitchFamily="34" charset="0"/>
          <a:ea typeface="MS PGothic" panose="020B0600070205080204" pitchFamily="34" charset="-128"/>
          <a:cs typeface="Open Sans" panose="020B0606030504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B0F0"/>
          </a:solidFill>
          <a:latin typeface="Open Sans" panose="020B0606030504020204" pitchFamily="34" charset="0"/>
          <a:ea typeface="MS PGothic" panose="020B0600070205080204" pitchFamily="34" charset="-128"/>
          <a:cs typeface="Open Sans" panose="020B0606030504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CEE1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36" b="31570"/>
          <a:stretch>
            <a:fillRect/>
          </a:stretch>
        </p:blipFill>
        <p:spPr bwMode="auto">
          <a:xfrm>
            <a:off x="0" y="2435914"/>
            <a:ext cx="12214225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/>
          <p:cNvSpPr>
            <a:spLocks noGrp="1"/>
          </p:cNvSpPr>
          <p:nvPr>
            <p:ph type="title" idx="4294967295"/>
          </p:nvPr>
        </p:nvSpPr>
        <p:spPr>
          <a:xfrm>
            <a:off x="345057" y="2693449"/>
            <a:ext cx="8479766" cy="13255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dirty="0">
                <a:latin typeface="Open Sans" charset="0"/>
                <a:ea typeface="MS PGothic" charset="-128"/>
                <a:cs typeface="Open Sans" charset="0"/>
              </a:rPr>
              <a:t>Financing Energy Storage Exports</a:t>
            </a:r>
          </a:p>
        </p:txBody>
      </p:sp>
      <p:sp>
        <p:nvSpPr>
          <p:cNvPr id="12292" name="Title 1"/>
          <p:cNvSpPr txBox="1">
            <a:spLocks/>
          </p:cNvSpPr>
          <p:nvPr/>
        </p:nvSpPr>
        <p:spPr bwMode="auto">
          <a:xfrm>
            <a:off x="779463" y="4754563"/>
            <a:ext cx="677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Open Sans" charset="0"/>
              </a:rPr>
              <a:t>Craig O’Connor, </a:t>
            </a:r>
            <a:r>
              <a:rPr lang="en-US" altLang="en-US" sz="2400" b="1" i="1" dirty="0">
                <a:solidFill>
                  <a:schemeClr val="bg1"/>
                </a:solidFill>
                <a:latin typeface="Open Sans" charset="0"/>
              </a:rPr>
              <a:t>Renewable Energy &amp; Environmental Exports Officer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solidFill>
                <a:schemeClr val="bg1"/>
              </a:solidFill>
              <a:latin typeface="Open Sans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solidFill>
                <a:schemeClr val="bg1"/>
              </a:solidFill>
              <a:latin typeface="Open Sans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en-US" sz="2000" b="1" dirty="0">
              <a:solidFill>
                <a:schemeClr val="bg1"/>
              </a:solidFill>
              <a:latin typeface="Open Sans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Open Sans" charset="0"/>
              </a:rPr>
              <a:t>October 21, 2021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solidFill>
                <a:schemeClr val="bg1"/>
              </a:solidFill>
              <a:latin typeface="Open Sans" charset="0"/>
            </a:endParaRPr>
          </a:p>
        </p:txBody>
      </p:sp>
      <p:pic>
        <p:nvPicPr>
          <p:cNvPr id="1229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661988"/>
            <a:ext cx="2112962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1244600"/>
            <a:ext cx="47910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9893" y="1315891"/>
            <a:ext cx="10871262" cy="42894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1134301" y="5231926"/>
            <a:ext cx="7966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293" name="Subtitle 2"/>
          <p:cNvSpPr>
            <a:spLocks noGrp="1"/>
          </p:cNvSpPr>
          <p:nvPr>
            <p:ph type="subTitle" idx="1"/>
          </p:nvPr>
        </p:nvSpPr>
        <p:spPr>
          <a:xfrm>
            <a:off x="1108074" y="527050"/>
            <a:ext cx="9959975" cy="677863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Noteworthy Light"/>
              </a:rPr>
              <a:t>EXIM Bank: Overview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136" y="1330397"/>
            <a:ext cx="106449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Independent agency of the U.S. government est. in 1934 to finance the export sales of U.S.-made goods and services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EXIM Bank provide Direct Loans in U.S.$ and Loan Guarantees – both in U.S. $ and in foreign currencies such as Euros and Zloty to creditworthy international customers, and provides Export Credit Insurance, and Working Capital Guarantees to U.S. exporters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sym typeface="Noteworthy Light"/>
              </a:rPr>
              <a:t>Ex-</a:t>
            </a:r>
            <a:r>
              <a:rPr lang="en-US" altLang="en-US" sz="12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sym typeface="Noteworthy Light"/>
              </a:rPr>
              <a:t>Im</a:t>
            </a:r>
            <a:r>
              <a:rPr lang="en-US" altLang="en-US" sz="1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sym typeface="Noteworthy Light"/>
              </a:rPr>
              <a:t> Bank has a long history of being in the forefront of financing projects important to both U.S. exporters, and international customers, in times when access to long-term financing on commercially-viable terms is constrained.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en-US" sz="1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  <a:sym typeface="Noteworthy Light"/>
            </a:endParaRPr>
          </a:p>
          <a:p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Ex-Im Bank financing usually the most cost-effective source of financing for international customers:</a:t>
            </a:r>
          </a:p>
          <a:p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Current 18-year fixed interest Direct Loan rate = 2.48% (as of September 15, 2021 )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Current 12-year fixed interest Direct Loan rate = 2.06% (as of  September 15, 2021)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Ex-Im Bank Program Enhancements for Renewables , Water Supply &amp; Treatment Projects include the maximum OECD rep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endParaRPr lang="en-US" sz="1200" b="1" dirty="0">
              <a:solidFill>
                <a:prstClr val="white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Since 2010, Ex-</a:t>
            </a:r>
            <a:r>
              <a:rPr lang="en-US" sz="1200" b="1" dirty="0" err="1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</a:t>
            </a: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Bank has authorized $2 billion+ in renewable energy exports, and $400 million in water treatment exports</a:t>
            </a:r>
            <a:endParaRPr lang="en-US" sz="1200" dirty="0">
              <a:solidFill>
                <a:prstClr val="white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230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9893" y="1311833"/>
            <a:ext cx="10871262" cy="42894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80000"/>
              </a:lnSpc>
            </a:pPr>
            <a:r>
              <a:rPr lang="en-US" altLang="en-US" sz="1400" b="1" u="sng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Ex-</a:t>
            </a:r>
            <a:r>
              <a:rPr lang="en-US" altLang="en-US" sz="1400" b="1" u="sng" dirty="0" err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Im</a:t>
            </a:r>
            <a:r>
              <a:rPr lang="en-US" altLang="en-US" sz="1400" b="1" u="sng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Bank must have a reasonable assurance of repayment, and can make a credit decision based on:</a:t>
            </a:r>
          </a:p>
          <a:p>
            <a:pPr>
              <a:lnSpc>
                <a:spcPct val="80000"/>
              </a:lnSpc>
            </a:pPr>
            <a:endParaRPr lang="en-US" altLang="en-US" sz="1400" b="1" u="sng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1)  Corporate borrowing approach based on the financial condition and existing business of the borrower/guarantor :</a:t>
            </a:r>
          </a:p>
          <a:p>
            <a:pPr marL="196850" lvl="2" indent="0">
              <a:lnSpc>
                <a:spcPct val="90000"/>
              </a:lnSpc>
              <a:buFont typeface="Arial" charset="0"/>
              <a:buNone/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marL="196850" lvl="2" indent="0">
              <a:lnSpc>
                <a:spcPct val="90000"/>
              </a:lnSpc>
              <a:buFont typeface="Arial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► A current credit report</a:t>
            </a:r>
          </a:p>
          <a:p>
            <a:pPr marL="196850" lvl="2" indent="0">
              <a:lnSpc>
                <a:spcPct val="90000"/>
              </a:lnSpc>
              <a:buFont typeface="Arial" charset="0"/>
              <a:buNone/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196850" lvl="2" indent="0">
              <a:lnSpc>
                <a:spcPct val="90000"/>
              </a:lnSpc>
              <a:buFont typeface="Arial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► A current commercial bank reference</a:t>
            </a:r>
          </a:p>
          <a:p>
            <a:pPr marL="196850" lvl="2" indent="0">
              <a:lnSpc>
                <a:spcPct val="90000"/>
              </a:lnSpc>
              <a:buFont typeface="Arial" charset="0"/>
              <a:buNone/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    ► Latest 3 years financial statements </a:t>
            </a:r>
          </a:p>
          <a:p>
            <a:pPr>
              <a:lnSpc>
                <a:spcPct val="90000"/>
              </a:lnSpc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   ► Application of Ex-</a:t>
            </a:r>
            <a:r>
              <a:rPr lang="en-US" altLang="en-US" sz="14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Im</a:t>
            </a: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 Bank’s Medium-Term Credit Standards</a:t>
            </a:r>
          </a:p>
          <a:p>
            <a:pPr>
              <a:lnSpc>
                <a:spcPct val="90000"/>
              </a:lnSpc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 2) Limited recourse project finance with a special purpose company borrower and project cash flows as source of repayment</a:t>
            </a:r>
          </a:p>
          <a:p>
            <a:pPr>
              <a:lnSpc>
                <a:spcPct val="80000"/>
              </a:lnSpc>
            </a:pPr>
            <a:endParaRPr lang="en-US" altLang="en-US" sz="1400" b="1" i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sz="1400" b="1" i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The loan size should be ideally above $20 million given the associated legal and financial due diligence costs the borrowers pays for project finance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altLang="en-US" sz="1400" b="1" i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3)  Or, as a structured finance transaction with the borrower’s balance sheet enhanced by special features.</a:t>
            </a:r>
          </a:p>
          <a:p>
            <a:pPr>
              <a:lnSpc>
                <a:spcPct val="80000"/>
              </a:lnSpc>
            </a:pPr>
            <a:endParaRPr lang="en-US" altLang="en-US" sz="1400" b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sz="1400" b="1" i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Can be a useful approach for loans up to $20 million</a:t>
            </a: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1134301" y="5231926"/>
            <a:ext cx="7966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293" name="Subtitle 2"/>
          <p:cNvSpPr>
            <a:spLocks noGrp="1"/>
          </p:cNvSpPr>
          <p:nvPr>
            <p:ph type="subTitle" idx="1"/>
          </p:nvPr>
        </p:nvSpPr>
        <p:spPr>
          <a:xfrm>
            <a:off x="1108074" y="527050"/>
            <a:ext cx="9959975" cy="677863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bg1"/>
                </a:solidFill>
                <a:latin typeface="Arial" charset="0"/>
                <a:cs typeface="Arial" charset="0"/>
              </a:rPr>
              <a:t>Ex-</a:t>
            </a:r>
            <a:r>
              <a:rPr lang="en-US" altLang="en-US" sz="32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Im</a:t>
            </a:r>
            <a:r>
              <a:rPr lang="en-US" altLang="en-US" sz="3200" b="1" dirty="0">
                <a:solidFill>
                  <a:schemeClr val="bg1"/>
                </a:solidFill>
                <a:latin typeface="Arial" charset="0"/>
                <a:cs typeface="Arial" charset="0"/>
              </a:rPr>
              <a:t> Bank: Approach to Lending</a:t>
            </a:r>
            <a:endParaRPr lang="en-US" altLang="en-US" sz="3200" dirty="0">
              <a:solidFill>
                <a:schemeClr val="bg1"/>
              </a:solidFill>
              <a:latin typeface="Open Sans" pitchFamily="34" charset="0"/>
              <a:sym typeface="Noteworthy Light"/>
            </a:endParaRPr>
          </a:p>
        </p:txBody>
      </p:sp>
    </p:spTree>
    <p:extLst>
      <p:ext uri="{BB962C8B-B14F-4D97-AF65-F5344CB8AC3E}">
        <p14:creationId xmlns:p14="http://schemas.microsoft.com/office/powerpoint/2010/main" val="5084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9892" y="1311833"/>
            <a:ext cx="10871263" cy="523184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EXIM Bank provided an 18-year Loan Guarantee for $9.5 for Provident Bank to finance the export of First Solar’s U.S.-made solar panels to a 9.5MW on-site solar power project built by Kruger Energy LP, of Montreal, Canada.</a:t>
            </a: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Kruger </a:t>
            </a: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Energy LP is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a leading developer, owner and operator of renewable energy power projects in North America with 42 power projects in wind, hydro, biomass, solar and energy storage.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 defTabSz="912813">
              <a:lnSpc>
                <a:spcPct val="80000"/>
              </a:lnSpc>
              <a:buClr>
                <a:srgbClr val="002D6A"/>
              </a:buClr>
            </a:pP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Kruger Energy LP provided a 35-year lease of the solar power plant to supply power to a paper mill in Rio Hondo, Guatemala. </a:t>
            </a: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Zacapa Solar will provide all of the power needed by the paper mill, provide a reliable source of electricity without uncertain price fluctuations, and reduce annual energy costs by $100,000! </a:t>
            </a: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Distributed solar power can clearly be replicated throughout the Americas, and the world, given the benefits to energy consumers of reliable, direct on-site power, and significant energy cost savings of solar compared to more expensive traditional energy sources sourced from the grid.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project clearly demonstrates how EXIM Bank financing can support climate-beneficial investments while at the same time support U.S. jobs and economic growth.</a:t>
            </a:r>
          </a:p>
          <a:p>
            <a:pPr marL="285750" indent="-285750" defTabSz="912813"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defTabSz="912813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1134301" y="5231926"/>
            <a:ext cx="7966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293" name="Subtitle 2"/>
          <p:cNvSpPr>
            <a:spLocks noGrp="1"/>
          </p:cNvSpPr>
          <p:nvPr>
            <p:ph type="subTitle" idx="1"/>
          </p:nvPr>
        </p:nvSpPr>
        <p:spPr>
          <a:xfrm>
            <a:off x="1108074" y="527050"/>
            <a:ext cx="10503081" cy="677863"/>
          </a:xfrm>
        </p:spPr>
        <p:txBody>
          <a:bodyPr/>
          <a:lstStyle/>
          <a:p>
            <a:pPr algn="l"/>
            <a:r>
              <a:rPr lang="en-US" altLang="en-US" sz="3200" dirty="0">
                <a:solidFill>
                  <a:schemeClr val="bg1"/>
                </a:solidFill>
                <a:latin typeface="Open Sans" pitchFamily="34" charset="0"/>
                <a:sym typeface="Noteworthy Light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Case Study: Zacapa Solar – Distributed Solar - Guatemala</a:t>
            </a:r>
            <a:endParaRPr lang="en-US" altLang="en-US" sz="2800" dirty="0">
              <a:solidFill>
                <a:schemeClr val="bg1"/>
              </a:solidFill>
              <a:latin typeface="Open Sans" pitchFamily="34" charset="0"/>
              <a:sym typeface="Noteworthy Light"/>
            </a:endParaRPr>
          </a:p>
        </p:txBody>
      </p:sp>
    </p:spTree>
    <p:extLst>
      <p:ext uri="{BB962C8B-B14F-4D97-AF65-F5344CB8AC3E}">
        <p14:creationId xmlns:p14="http://schemas.microsoft.com/office/powerpoint/2010/main" val="315964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9893" y="1315891"/>
            <a:ext cx="10871262" cy="42894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Ex-</a:t>
            </a:r>
            <a:r>
              <a:rPr lang="en-US" altLang="en-US" sz="1600" b="1" kern="0" dirty="0" err="1">
                <a:solidFill>
                  <a:schemeClr val="bg1"/>
                </a:solidFill>
                <a:latin typeface="Arial" charset="0"/>
              </a:rPr>
              <a:t>Im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 Bank supports short, medium, and long-term financing to </a:t>
            </a:r>
            <a:r>
              <a:rPr lang="en-US" altLang="en-US" sz="1600" b="1" u="sng" kern="0" dirty="0">
                <a:solidFill>
                  <a:schemeClr val="bg1"/>
                </a:solidFill>
                <a:latin typeface="Arial" charset="0"/>
              </a:rPr>
              <a:t>creditworthy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 international customers, and working capital guarantees to U.S. exporters.</a:t>
            </a: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</a:t>
            </a:r>
            <a:r>
              <a:rPr lang="en-US" altLang="en-US" sz="1600" b="1" u="sng" kern="0" dirty="0">
                <a:solidFill>
                  <a:schemeClr val="bg1"/>
                </a:solidFill>
                <a:latin typeface="Arial" charset="0"/>
                <a:cs typeface="Arial" charset="0"/>
              </a:rPr>
              <a:t>Ex-</a:t>
            </a:r>
            <a:r>
              <a:rPr lang="en-US" altLang="en-US" sz="1600" b="1" u="sng" kern="0" dirty="0" err="1">
                <a:solidFill>
                  <a:schemeClr val="bg1"/>
                </a:solidFill>
                <a:latin typeface="Arial" charset="0"/>
                <a:cs typeface="Arial" charset="0"/>
              </a:rPr>
              <a:t>Im</a:t>
            </a:r>
            <a:r>
              <a:rPr lang="en-US" altLang="en-US" sz="1600" b="1" u="sng" kern="0" dirty="0">
                <a:solidFill>
                  <a:schemeClr val="bg1"/>
                </a:solidFill>
                <a:latin typeface="Arial" charset="0"/>
                <a:cs typeface="Arial" charset="0"/>
              </a:rPr>
              <a:t> Bank financing is usually the most cost-effective source 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of financing for international customers to purchase U.S.-made technology &amp; services.</a:t>
            </a: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Ex-Im Bank: top priority to support  renewable energy, energy storage, water treatment &amp; water supply as part of its priority to increase its support for environmental exports.</a:t>
            </a: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 Ex-</a:t>
            </a:r>
            <a:r>
              <a:rPr lang="en-US" altLang="en-US" sz="1600" b="1" kern="0" dirty="0" err="1">
                <a:solidFill>
                  <a:schemeClr val="bg1"/>
                </a:solidFill>
                <a:latin typeface="Arial" charset="0"/>
                <a:cs typeface="Arial" charset="0"/>
              </a:rPr>
              <a:t>Im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 Bank can finance services, including software and licenses, as well as products.</a:t>
            </a:r>
          </a:p>
          <a:p>
            <a:pPr marL="0" lvl="2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Ex-</a:t>
            </a:r>
            <a:r>
              <a:rPr lang="en-US" altLang="en-US" sz="1600" b="1" kern="0" dirty="0" err="1">
                <a:solidFill>
                  <a:schemeClr val="bg1"/>
                </a:solidFill>
                <a:latin typeface="Arial" charset="0"/>
              </a:rPr>
              <a:t>Im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 Bank is interested in any size project.</a:t>
            </a: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  <a:cs typeface="Arial" charset="0"/>
              </a:rPr>
              <a:t>►</a:t>
            </a: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We welcome your projects and your ideas!</a:t>
            </a: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endParaRPr lang="en-US" altLang="en-US" sz="1600" b="1" kern="0" dirty="0">
              <a:solidFill>
                <a:schemeClr val="bg1"/>
              </a:solidFill>
              <a:latin typeface="Arial" charset="0"/>
            </a:endParaRPr>
          </a:p>
          <a:p>
            <a:pPr lvl="0" defTabSz="912813" eaLnBrk="1" hangingPunct="1">
              <a:lnSpc>
                <a:spcPct val="80000"/>
              </a:lnSpc>
              <a:buClr>
                <a:srgbClr val="002D6A"/>
              </a:buClr>
            </a:pPr>
            <a:r>
              <a:rPr lang="en-US" altLang="en-US" sz="1600" b="1" kern="0" dirty="0">
                <a:solidFill>
                  <a:schemeClr val="bg1"/>
                </a:solidFill>
                <a:latin typeface="Arial" charset="0"/>
              </a:rPr>
              <a:t>			</a:t>
            </a:r>
            <a:endParaRPr lang="en-US" altLang="en-US" sz="1600" b="1" i="1" kern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1134301" y="5231926"/>
            <a:ext cx="7966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293" name="Subtitle 2"/>
          <p:cNvSpPr>
            <a:spLocks noGrp="1"/>
          </p:cNvSpPr>
          <p:nvPr>
            <p:ph type="subTitle" idx="1"/>
          </p:nvPr>
        </p:nvSpPr>
        <p:spPr>
          <a:xfrm>
            <a:off x="1108074" y="527050"/>
            <a:ext cx="9959975" cy="677863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Noteworthy Ligh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95860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530225" y="904875"/>
            <a:ext cx="10823575" cy="2243138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43673"/>
                </a:solidFill>
                <a:latin typeface="Open Sans" charset="0"/>
                <a:ea typeface="MS PGothic" charset="-128"/>
                <a:cs typeface="Open Sans" charset="0"/>
              </a:rPr>
              <a:t>Thank You</a:t>
            </a:r>
          </a:p>
        </p:txBody>
      </p:sp>
      <p:sp>
        <p:nvSpPr>
          <p:cNvPr id="26626" name="Title 1"/>
          <p:cNvSpPr txBox="1">
            <a:spLocks/>
          </p:cNvSpPr>
          <p:nvPr/>
        </p:nvSpPr>
        <p:spPr bwMode="auto">
          <a:xfrm>
            <a:off x="261938" y="5573713"/>
            <a:ext cx="470376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 b="1">
                <a:solidFill>
                  <a:schemeClr val="bg1"/>
                </a:solidFill>
                <a:latin typeface="Open Sans" charset="0"/>
              </a:rPr>
              <a:t>1-800-565-3946  </a:t>
            </a:r>
            <a:r>
              <a:rPr lang="en-US" altLang="en-US" sz="2000">
                <a:solidFill>
                  <a:srgbClr val="00B0F0"/>
                </a:solidFill>
                <a:latin typeface="Open Sans" charset="0"/>
              </a:rPr>
              <a:t>|</a:t>
            </a:r>
            <a:r>
              <a:rPr lang="en-US" altLang="en-US" sz="2000" b="1">
                <a:solidFill>
                  <a:schemeClr val="bg1"/>
                </a:solidFill>
                <a:latin typeface="Open Sans" charset="0"/>
              </a:rPr>
              <a:t>  exim</a:t>
            </a:r>
            <a:r>
              <a:rPr lang="en-US" altLang="en-US" sz="2000" b="1">
                <a:solidFill>
                  <a:srgbClr val="00B0F0"/>
                </a:solidFill>
                <a:latin typeface="Open Sans" charset="0"/>
              </a:rPr>
              <a:t>.gov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'Connor-EXIM-201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76ADFE6-8AB2-8E4B-A2CC-202BE677DE7F}" vid="{6F2DE0B8-EC52-434D-9643-6C22749A6F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d668751f2856d45ee00d63d8cccf028e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5bf6c6996bc6d4b3bd22f31418018b28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B81C3565-FF22-4B21-B976-B6D6306D5D3E}"/>
</file>

<file path=customXml/itemProps2.xml><?xml version="1.0" encoding="utf-8"?>
<ds:datastoreItem xmlns:ds="http://schemas.openxmlformats.org/officeDocument/2006/customXml" ds:itemID="{BA5AD7AD-D6A1-42D7-890D-113535D0DCBA}"/>
</file>

<file path=customXml/itemProps3.xml><?xml version="1.0" encoding="utf-8"?>
<ds:datastoreItem xmlns:ds="http://schemas.openxmlformats.org/officeDocument/2006/customXml" ds:itemID="{05B83934-3EFD-4892-B834-FE48773C15AE}"/>
</file>

<file path=customXml/itemProps4.xml><?xml version="1.0" encoding="utf-8"?>
<ds:datastoreItem xmlns:ds="http://schemas.openxmlformats.org/officeDocument/2006/customXml" ds:itemID="{B81C3565-FF22-4B21-B976-B6D6306D5D3E}"/>
</file>

<file path=docProps/app.xml><?xml version="1.0" encoding="utf-8"?>
<Properties xmlns="http://schemas.openxmlformats.org/officeDocument/2006/extended-properties" xmlns:vt="http://schemas.openxmlformats.org/officeDocument/2006/docPropsVTypes">
  <Template>O'Connor-EXIM-2019</Template>
  <TotalTime>218</TotalTime>
  <Words>740</Words>
  <Application>Microsoft Office PowerPoint</Application>
  <PresentationFormat>Widescreen</PresentationFormat>
  <Paragraphs>86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Open Sans</vt:lpstr>
      <vt:lpstr>Times New Roman</vt:lpstr>
      <vt:lpstr>Wingdings</vt:lpstr>
      <vt:lpstr>O'Connor-EXIM-2019</vt:lpstr>
      <vt:lpstr>Financing Energy Storage Exports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Ex-Im Bank: Resources for U.S. Exporters</dc:title>
  <dc:creator>Craig OConnor</dc:creator>
  <cp:lastModifiedBy>Craig OConnor</cp:lastModifiedBy>
  <cp:revision>33</cp:revision>
  <dcterms:created xsi:type="dcterms:W3CDTF">2019-01-16T17:40:08Z</dcterms:created>
  <dcterms:modified xsi:type="dcterms:W3CDTF">2021-10-05T20:38:53Z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451a2c31-a650-444c-910f-dec4c31978cc</vt:lpwstr>
  </property>
</Properties>
</file>