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8" r:id="rId2"/>
  </p:sldMasterIdLst>
  <p:notesMasterIdLst>
    <p:notesMasterId r:id="rId10"/>
  </p:notesMasterIdLst>
  <p:sldIdLst>
    <p:sldId id="322" r:id="rId3"/>
    <p:sldId id="1767" r:id="rId4"/>
    <p:sldId id="325" r:id="rId5"/>
    <p:sldId id="1768" r:id="rId6"/>
    <p:sldId id="338" r:id="rId7"/>
    <p:sldId id="1769" r:id="rId8"/>
    <p:sldId id="33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 wynter" initials="sw" lastIdx="1" clrIdx="0">
    <p:extLst>
      <p:ext uri="{19B8F6BF-5375-455C-9EA6-DF929625EA0E}">
        <p15:presenceInfo xmlns:p15="http://schemas.microsoft.com/office/powerpoint/2012/main" userId="feb4b6449e2871f1" providerId="Windows Live"/>
      </p:ext>
    </p:extLst>
  </p:cmAuthor>
  <p:cmAuthor id="2" name="Lindsey, John" initials="LJ" lastIdx="24" clrIdx="1">
    <p:extLst>
      <p:ext uri="{19B8F6BF-5375-455C-9EA6-DF929625EA0E}">
        <p15:presenceInfo xmlns:p15="http://schemas.microsoft.com/office/powerpoint/2012/main" userId="S::jolindsey@deloitte.com::069b03a0-7996-4962-a284-479a0f44ae1e" providerId="AD"/>
      </p:ext>
    </p:extLst>
  </p:cmAuthor>
  <p:cmAuthor id="3" name="Diggs, Leanna Alyxandria" initials="DLA" lastIdx="2" clrIdx="2">
    <p:extLst>
      <p:ext uri="{19B8F6BF-5375-455C-9EA6-DF929625EA0E}">
        <p15:presenceInfo xmlns:p15="http://schemas.microsoft.com/office/powerpoint/2012/main" userId="S::ldiggs@deloitte.com::d97bcc2b-6c23-4714-862e-86be59375f7c" providerId="AD"/>
      </p:ext>
    </p:extLst>
  </p:cmAuthor>
  <p:cmAuthor id="4" name="Gary R." initials="GR" lastIdx="1" clrIdx="3">
    <p:extLst>
      <p:ext uri="{19B8F6BF-5375-455C-9EA6-DF929625EA0E}">
        <p15:presenceInfo xmlns:p15="http://schemas.microsoft.com/office/powerpoint/2012/main" userId="S::gzieff@deloitte.com::9172f836-4158-4c72-baa4-b62317ea4e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72" y="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A0D7A-B56A-4C35-8538-5D52AEC24781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05C1F-8267-4B2E-BDD6-1346C0101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5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9900A-D84E-3043-8D72-DCBE190CC1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28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96" indent="-174296">
              <a:buFont typeface="Arial" panose="020B0604020202020204" pitchFamily="34" charset="0"/>
              <a:buChar char="•"/>
            </a:pPr>
            <a:r>
              <a:rPr lang="en-US" dirty="0"/>
              <a:t>Since neither Namibia or Botswana has a domestic power demand large enough to support a mega solar program exports in the region are critical.</a:t>
            </a:r>
          </a:p>
          <a:p>
            <a:pPr marL="174296" indent="-174296">
              <a:buFont typeface="Arial" panose="020B0604020202020204" pitchFamily="34" charset="0"/>
              <a:buChar char="•"/>
            </a:pPr>
            <a:r>
              <a:rPr lang="en-US" dirty="0"/>
              <a:t>Our concept analysis looked at market data, including the Southern Africa Power Pool Plan to understand how much demand there will be in SAPP over the medium and long term.</a:t>
            </a:r>
          </a:p>
          <a:p>
            <a:pPr marL="174296" indent="-174296">
              <a:buFont typeface="Arial" panose="020B0604020202020204" pitchFamily="34" charset="0"/>
              <a:buChar char="•"/>
            </a:pPr>
            <a:r>
              <a:rPr lang="en-US" dirty="0"/>
              <a:t>There is strong demand for power as countries grow, demand for electricity increases, and South Africa looks to retire its aging coal fleet.</a:t>
            </a:r>
          </a:p>
          <a:p>
            <a:pPr marL="174296" indent="-174296">
              <a:buFont typeface="Arial" panose="020B0604020202020204" pitchFamily="34" charset="0"/>
              <a:buChar char="•"/>
            </a:pPr>
            <a:r>
              <a:rPr lang="en-US" dirty="0"/>
              <a:t>The critical path will be improving the transmission network to enable power exports with minimal losses.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9900A-D84E-3043-8D72-DCBE190CC1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08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bk object 16"/>
          <p:cNvSpPr/>
          <p:nvPr userDrawn="1"/>
        </p:nvSpPr>
        <p:spPr>
          <a:xfrm>
            <a:off x="-101599" y="0"/>
            <a:ext cx="12313921" cy="687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rgbClr val="FFFFFF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EF244D8-E5F9-48AD-885F-6358C8C3ED6D}"/>
              </a:ext>
            </a:extLst>
          </p:cNvPr>
          <p:cNvGrpSpPr/>
          <p:nvPr userDrawn="1"/>
        </p:nvGrpSpPr>
        <p:grpSpPr>
          <a:xfrm>
            <a:off x="711211" y="394530"/>
            <a:ext cx="3402491" cy="682900"/>
            <a:chOff x="533400" y="4487041"/>
            <a:chExt cx="2657605" cy="53339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AAE33B6-869A-4D19-AD75-0BFAB178AA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2FDE947-0E37-4613-8388-68400D918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269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mall_Tex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92347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SMALL TEXT PAGE</a:t>
            </a:r>
          </a:p>
        </p:txBody>
      </p:sp>
      <p:pic>
        <p:nvPicPr>
          <p:cNvPr id="13" name="Picture 12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9" name="Picture 18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803400"/>
            <a:ext cx="10668000" cy="3759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9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69FA17F-F7BB-4BFD-83B3-6D74343FC8F3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4E5000B-785F-4579-92D9-245F218C25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158F20-38C4-4593-8217-64F0B192F0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31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_Example_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red_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CHART EXAMPLE 1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1625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7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673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8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7721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pic>
        <p:nvPicPr>
          <p:cNvPr id="13" name="Picture 1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10871200" cy="711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DBCE7E3-3891-435A-AE81-A1911C6ED350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362F60D-D9C8-4D7D-86BE-0152442458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6F60C42-B2A0-4743-9E68-E219A3AE8D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7659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_Example_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CHART EXAMPLE 2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2540000" y="2413000"/>
            <a:ext cx="6096000" cy="2946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pic>
        <p:nvPicPr>
          <p:cNvPr id="8" name="Picture 7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10769600" cy="711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text.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8EFC49-4BCD-450F-92CB-54F072376DB0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5577DC3-8617-4DB7-93D9-C48F5B561F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A91FD89-84FF-4893-872B-23268E9777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1635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p_Example_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red_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53848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MAP EXAMPLE </a:t>
            </a:r>
          </a:p>
        </p:txBody>
      </p:sp>
      <p:sp>
        <p:nvSpPr>
          <p:cNvPr id="18" name="Chart Placeholder 4"/>
          <p:cNvSpPr>
            <a:spLocks noGrp="1"/>
          </p:cNvSpPr>
          <p:nvPr>
            <p:ph type="chart" sz="quarter" idx="12" hasCustomPrompt="1"/>
          </p:nvPr>
        </p:nvSpPr>
        <p:spPr>
          <a:xfrm>
            <a:off x="6400800" y="965200"/>
            <a:ext cx="4368800" cy="449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Click on the icon to insert map</a:t>
            </a:r>
          </a:p>
        </p:txBody>
      </p:sp>
      <p:pic>
        <p:nvPicPr>
          <p:cNvPr id="13" name="Picture 1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5384800" cy="38608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text..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33FD55-531C-49FB-AEBF-49B45751557D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33C0FE6-3A42-4345-A5E1-DDA299B7F1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23B59F2-989D-482F-B710-42D44FAA94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127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p_Example_Blu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53848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MAP EXAMPLE </a:t>
            </a:r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12" hasCustomPrompt="1"/>
          </p:nvPr>
        </p:nvSpPr>
        <p:spPr>
          <a:xfrm>
            <a:off x="6400800" y="965200"/>
            <a:ext cx="4368800" cy="449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on the icon to insert map</a:t>
            </a:r>
          </a:p>
        </p:txBody>
      </p:sp>
      <p:pic>
        <p:nvPicPr>
          <p:cNvPr id="10" name="Picture 9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5384800" cy="38608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F045D4-1C3F-4C07-B1A5-AB32AEC37DE2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8D10D9B-049C-4932-996A-E140ACB668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313A78F-80FB-4134-A8AB-12CA48C081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5869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_YO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60400" cy="304800"/>
          </a:xfrm>
          <a:prstGeom prst="rect">
            <a:avLst/>
          </a:prstGeom>
        </p:spPr>
      </p:pic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5486379" cy="7112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2800" b="0" i="0" baseline="0">
                <a:solidFill>
                  <a:srgbClr val="FFFFFF"/>
                </a:solidFill>
                <a:latin typeface="Gills Sans"/>
                <a:cs typeface="Gills Sans"/>
              </a:defRPr>
            </a:lvl1pPr>
          </a:lstStyle>
          <a:p>
            <a:r>
              <a:rPr lang="en-US" dirty="0"/>
              <a:t>THANK YOU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B8046C-4F8E-4B9B-9E35-3611D4EEC798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87041"/>
            <a:chExt cx="2657605" cy="53339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7DDE885-E185-40CC-A969-6E911F3E0B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97212DA-F6B6-4B2E-B1C7-148ABDDB5C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9645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bk object 16"/>
          <p:cNvSpPr/>
          <p:nvPr userDrawn="1"/>
        </p:nvSpPr>
        <p:spPr>
          <a:xfrm>
            <a:off x="-101599" y="0"/>
            <a:ext cx="12313921" cy="687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rgbClr val="FFFFFF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EF244D8-E5F9-48AD-885F-6358C8C3ED6D}"/>
              </a:ext>
            </a:extLst>
          </p:cNvPr>
          <p:cNvGrpSpPr/>
          <p:nvPr userDrawn="1"/>
        </p:nvGrpSpPr>
        <p:grpSpPr>
          <a:xfrm>
            <a:off x="711211" y="394530"/>
            <a:ext cx="3402491" cy="682900"/>
            <a:chOff x="533400" y="4487041"/>
            <a:chExt cx="2657605" cy="53339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AAE33B6-869A-4D19-AD75-0BFAB178AA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2FDE947-0E37-4613-8388-68400D918C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88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Blue">
    <p:bg>
      <p:bgPr>
        <a:solidFill>
          <a:srgbClr val="0432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rgbClr val="FFFFFF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pic>
        <p:nvPicPr>
          <p:cNvPr id="5" name="Picture 4" descr="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241" y="164896"/>
            <a:ext cx="3969164" cy="45466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EBC4AF0-A291-49A0-AE49-AF9AC5720615}"/>
              </a:ext>
            </a:extLst>
          </p:cNvPr>
          <p:cNvGrpSpPr/>
          <p:nvPr userDrawn="1"/>
        </p:nvGrpSpPr>
        <p:grpSpPr>
          <a:xfrm>
            <a:off x="711211" y="394530"/>
            <a:ext cx="3402491" cy="682900"/>
            <a:chOff x="533400" y="4487041"/>
            <a:chExt cx="2657605" cy="5333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ECB2B18-A723-47B4-861E-24A7402C9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8D5E6C2-BC11-43DD-AB57-4CE2B73C5B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9706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Blu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chemeClr val="bg1">
                    <a:lumMod val="50000"/>
                  </a:schemeClr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chemeClr val="bg1">
                    <a:lumMod val="50000"/>
                  </a:schemeClr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pic>
        <p:nvPicPr>
          <p:cNvPr id="12" name="Picture 11" descr="Larg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167" y="169888"/>
            <a:ext cx="7315200" cy="946415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1BD13B9-6354-45B6-8359-59B2D507ABDA}"/>
              </a:ext>
            </a:extLst>
          </p:cNvPr>
          <p:cNvGrpSpPr/>
          <p:nvPr userDrawn="1"/>
        </p:nvGrpSpPr>
        <p:grpSpPr>
          <a:xfrm>
            <a:off x="541296" y="627577"/>
            <a:ext cx="3402491" cy="682900"/>
            <a:chOff x="405972" y="470682"/>
            <a:chExt cx="2559499" cy="50863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4FD95D-601D-4A55-8933-AAF318644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972" y="546882"/>
              <a:ext cx="1209596" cy="36207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C548CF-43CB-4361-9C02-625A5C5754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2472" y="470682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3233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978400" cy="812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2800" b="0" i="0" baseline="0">
                <a:solidFill>
                  <a:srgbClr val="FFFFFF"/>
                </a:solidFill>
                <a:latin typeface="Gills Sans"/>
                <a:cs typeface="Gills Sans"/>
              </a:defRPr>
            </a:lvl1pPr>
          </a:lstStyle>
          <a:p>
            <a:r>
              <a:rPr lang="en-US" dirty="0"/>
              <a:t>ADD TITLE</a:t>
            </a:r>
          </a:p>
        </p:txBody>
      </p:sp>
      <p:pic>
        <p:nvPicPr>
          <p:cNvPr id="13" name="Picture 12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60400" cy="304800"/>
          </a:xfrm>
          <a:prstGeom prst="rect">
            <a:avLst/>
          </a:prstGeom>
        </p:spPr>
      </p:pic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C04D50-58A7-497E-A6D3-9334754F44AE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87041"/>
            <a:chExt cx="2657605" cy="5333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B84B993-8752-4376-ADCD-B64C554E4F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9D9AF50-855A-4A38-AAA7-284111D67D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100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Blue">
    <p:bg>
      <p:bgPr>
        <a:solidFill>
          <a:srgbClr val="0432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rgbClr val="FFFFFF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pic>
        <p:nvPicPr>
          <p:cNvPr id="5" name="Picture 4" descr="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241" y="164896"/>
            <a:ext cx="3969164" cy="45466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EBC4AF0-A291-49A0-AE49-AF9AC5720615}"/>
              </a:ext>
            </a:extLst>
          </p:cNvPr>
          <p:cNvGrpSpPr/>
          <p:nvPr userDrawn="1"/>
        </p:nvGrpSpPr>
        <p:grpSpPr>
          <a:xfrm>
            <a:off x="711211" y="394530"/>
            <a:ext cx="3402491" cy="682900"/>
            <a:chOff x="533400" y="4487041"/>
            <a:chExt cx="2657605" cy="5333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ECB2B18-A723-47B4-861E-24A7402C98D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8D5E6C2-BC11-43DD-AB57-4CE2B73C5B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4033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_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978400" cy="812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2800" b="0" i="0" baseline="0">
                <a:solidFill>
                  <a:srgbClr val="FFFFFF"/>
                </a:solidFill>
                <a:latin typeface="Gills Sans"/>
                <a:cs typeface="Gills Sans"/>
              </a:defRPr>
            </a:lvl1pPr>
          </a:lstStyle>
          <a:p>
            <a:r>
              <a:rPr lang="en-US" dirty="0"/>
              <a:t>ADD TITLE</a:t>
            </a:r>
          </a:p>
        </p:txBody>
      </p:sp>
      <p:pic>
        <p:nvPicPr>
          <p:cNvPr id="13" name="Picture 12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60400" cy="304800"/>
          </a:xfrm>
          <a:prstGeom prst="rect">
            <a:avLst/>
          </a:prstGeom>
        </p:spPr>
      </p:pic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60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685803"/>
            <a:ext cx="4978400" cy="812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533" b="0" i="0" baseline="0">
                <a:solidFill>
                  <a:srgbClr val="595959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ADD TITLE</a:t>
            </a:r>
          </a:p>
        </p:txBody>
      </p:sp>
      <p:pic>
        <p:nvPicPr>
          <p:cNvPr id="15" name="Picture 14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1"/>
            <a:ext cx="660400" cy="3048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2311400"/>
            <a:ext cx="4978400" cy="2844800"/>
          </a:xfrm>
          <a:prstGeom prst="rect">
            <a:avLst/>
          </a:prstGeom>
        </p:spPr>
        <p:txBody>
          <a:bodyPr vert="horz" lIns="0" tIns="0" rIns="0" bIns="0"/>
          <a:lstStyle>
            <a:lvl1pPr marL="685783" indent="-685783">
              <a:buAutoNum type="arabicPeriod"/>
              <a:defRPr sz="2933" baseline="0">
                <a:solidFill>
                  <a:srgbClr val="595959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Chapter 1</a:t>
            </a:r>
          </a:p>
          <a:p>
            <a:pPr lvl="0"/>
            <a:r>
              <a:rPr lang="en-US" dirty="0"/>
              <a:t>Chapter 2</a:t>
            </a:r>
          </a:p>
          <a:p>
            <a:pPr lvl="0"/>
            <a:r>
              <a:rPr lang="en-US" dirty="0"/>
              <a:t>Chapter 3</a:t>
            </a:r>
          </a:p>
          <a:p>
            <a:pPr lvl="0"/>
            <a:r>
              <a:rPr lang="en-US" dirty="0"/>
              <a:t>Chapter 4</a:t>
            </a:r>
          </a:p>
          <a:p>
            <a:pPr lvl="0"/>
            <a:r>
              <a:rPr lang="en-US" dirty="0"/>
              <a:t>Chapter 5</a:t>
            </a:r>
          </a:p>
        </p:txBody>
      </p:sp>
      <p:pic>
        <p:nvPicPr>
          <p:cNvPr id="11" name="Picture 10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0"/>
            <a:ext cx="660400" cy="304800"/>
          </a:xfrm>
          <a:prstGeom prst="rect">
            <a:avLst/>
          </a:prstGeom>
        </p:spPr>
      </p:pic>
      <p:pic>
        <p:nvPicPr>
          <p:cNvPr id="12" name="Picture 11" descr="red_dashline_0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35667"/>
            <a:ext cx="626533" cy="270933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DF5A02A-B838-4909-A04E-185ABE38DFD6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7DFF9FC-4D41-4882-AA79-EF1781C29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9C74F95-F16B-4F50-AB99-8956A28377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3350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Portrai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6604000" y="177800"/>
            <a:ext cx="5384800" cy="6502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Click on the icon to insert picture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719216" y="1066800"/>
            <a:ext cx="5376784" cy="1041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PORTRAIT IMAGE &amp; TEXT</a:t>
            </a:r>
          </a:p>
        </p:txBody>
      </p:sp>
      <p:pic>
        <p:nvPicPr>
          <p:cNvPr id="10" name="Picture 9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9" name="Picture 18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413000"/>
            <a:ext cx="5384800" cy="30480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29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_Portrai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6604000" y="177800"/>
            <a:ext cx="5384800" cy="6502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Click on the icon to insert picture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719216" y="1066800"/>
            <a:ext cx="5376784" cy="1041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PORTRAIT IMAGE &amp; TEXT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413000"/>
            <a:ext cx="5384800" cy="3048000"/>
          </a:xfrm>
          <a:prstGeom prst="rect">
            <a:avLst/>
          </a:prstGeom>
        </p:spPr>
        <p:txBody>
          <a:bodyPr vert="horz" lIns="0" tIns="0" rIns="0" bIns="0"/>
          <a:lstStyle>
            <a:lvl1pPr marL="380990" marR="0" indent="-38099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lang="en-US" sz="2133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pic>
        <p:nvPicPr>
          <p:cNvPr id="15" name="Picture 14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132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Landscap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203200" y="3429000"/>
            <a:ext cx="11785600" cy="3251200"/>
          </a:xfrm>
          <a:prstGeom prst="rect">
            <a:avLst/>
          </a:prstGeom>
        </p:spPr>
        <p:txBody>
          <a:bodyPr vert="horz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on the icon to insert picture</a:t>
            </a:r>
          </a:p>
          <a:p>
            <a:endParaRPr lang="en-US" dirty="0"/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7752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LANDSCAPE IMAGE&amp;TEXT</a:t>
            </a:r>
          </a:p>
        </p:txBody>
      </p:sp>
      <p:pic>
        <p:nvPicPr>
          <p:cNvPr id="9" name="Picture 8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5" name="Picture 14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108200"/>
            <a:ext cx="10160000" cy="10160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 smtClean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EAF4CC-D1CB-4C6B-B390-65B0FA6E376E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46C2630-B0AB-41DA-93AA-E57FC06C24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F3A6A79-C4E8-4237-B440-AAC6D8618B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6164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_Tex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LARGE TEXT PAGE</a:t>
            </a:r>
          </a:p>
        </p:txBody>
      </p:sp>
      <p:pic>
        <p:nvPicPr>
          <p:cNvPr id="23" name="Picture 2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803400"/>
            <a:ext cx="10769600" cy="36576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BDD255-5DC9-4E0D-AC76-468531C71DCD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17307E7-2989-42A9-A431-BE94CC0E19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0976F96-B2AB-499F-BB96-E8FF11E082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8571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rge_Tex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LARGE TEXT PAGE</a:t>
            </a:r>
          </a:p>
        </p:txBody>
      </p:sp>
      <p:pic>
        <p:nvPicPr>
          <p:cNvPr id="23" name="Picture 2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803400"/>
            <a:ext cx="10769600" cy="36576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32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mall_Tex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92347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SMALL TEXT PAGE</a:t>
            </a:r>
          </a:p>
        </p:txBody>
      </p:sp>
      <p:pic>
        <p:nvPicPr>
          <p:cNvPr id="13" name="Picture 12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9" name="Picture 18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803400"/>
            <a:ext cx="10668000" cy="3759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9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69FA17F-F7BB-4BFD-83B3-6D74343FC8F3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4E5000B-785F-4579-92D9-245F218C25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158F20-38C4-4593-8217-64F0B192F0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69978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_Example_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red_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CHART EXAMPLE 1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1625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7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673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8" name="Chart Placeholder 4"/>
          <p:cNvSpPr>
            <a:spLocks noGrp="1"/>
          </p:cNvSpPr>
          <p:nvPr>
            <p:ph type="chart" sz="quarter" idx="12"/>
          </p:nvPr>
        </p:nvSpPr>
        <p:spPr>
          <a:xfrm>
            <a:off x="7721600" y="2717800"/>
            <a:ext cx="2336800" cy="1930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pic>
        <p:nvPicPr>
          <p:cNvPr id="13" name="Picture 1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10871200" cy="711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DBCE7E3-3891-435A-AE81-A1911C6ED350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362F60D-D9C8-4D7D-86BE-0152442458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6F60C42-B2A0-4743-9E68-E219A3AE8D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8149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_Example_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CHART EXAMPLE 2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2540000" y="2413000"/>
            <a:ext cx="6096000" cy="2946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pic>
        <p:nvPicPr>
          <p:cNvPr id="8" name="Picture 7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10769600" cy="7112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text.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8EFC49-4BCD-450F-92CB-54F072376DB0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5577DC3-8617-4DB7-93D9-C48F5B561F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A91FD89-84FF-4893-872B-23268E9777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760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Blu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6"/>
          <p:cNvSpPr>
            <a:spLocks noGrp="1"/>
          </p:cNvSpPr>
          <p:nvPr>
            <p:ph type="title" hasCustomPrompt="1"/>
          </p:nvPr>
        </p:nvSpPr>
        <p:spPr>
          <a:xfrm>
            <a:off x="711211" y="2616203"/>
            <a:ext cx="5486379" cy="1828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667" b="0" i="0">
                <a:solidFill>
                  <a:schemeClr val="bg1">
                    <a:lumMod val="50000"/>
                  </a:schemeClr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4648200"/>
            <a:ext cx="3556000" cy="406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33">
                <a:solidFill>
                  <a:schemeClr val="bg1">
                    <a:lumMod val="50000"/>
                  </a:schemeClr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03.25.2015</a:t>
            </a:r>
          </a:p>
        </p:txBody>
      </p:sp>
      <p:pic>
        <p:nvPicPr>
          <p:cNvPr id="12" name="Picture 11" descr="Larg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167" y="169888"/>
            <a:ext cx="7315200" cy="946415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1BD13B9-6354-45B6-8359-59B2D507ABDA}"/>
              </a:ext>
            </a:extLst>
          </p:cNvPr>
          <p:cNvGrpSpPr/>
          <p:nvPr userDrawn="1"/>
        </p:nvGrpSpPr>
        <p:grpSpPr>
          <a:xfrm>
            <a:off x="541296" y="627577"/>
            <a:ext cx="3402491" cy="682900"/>
            <a:chOff x="405972" y="470682"/>
            <a:chExt cx="2559499" cy="50863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4FD95D-601D-4A55-8933-AAF318644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972" y="546882"/>
              <a:ext cx="1209596" cy="36207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2C548CF-43CB-4361-9C02-625A5C5754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2472" y="470682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1760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p_Example_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red_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53848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MAP EXAMPLE </a:t>
            </a:r>
          </a:p>
        </p:txBody>
      </p:sp>
      <p:sp>
        <p:nvSpPr>
          <p:cNvPr id="18" name="Chart Placeholder 4"/>
          <p:cNvSpPr>
            <a:spLocks noGrp="1"/>
          </p:cNvSpPr>
          <p:nvPr>
            <p:ph type="chart" sz="quarter" idx="12" hasCustomPrompt="1"/>
          </p:nvPr>
        </p:nvSpPr>
        <p:spPr>
          <a:xfrm>
            <a:off x="6400800" y="965200"/>
            <a:ext cx="4368800" cy="449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Click on the icon to insert map</a:t>
            </a:r>
          </a:p>
        </p:txBody>
      </p:sp>
      <p:pic>
        <p:nvPicPr>
          <p:cNvPr id="13" name="Picture 1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5384800" cy="38608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text..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33FD55-531C-49FB-AEBF-49B45751557D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33C0FE6-3A42-4345-A5E1-DDA299B7F1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23B59F2-989D-482F-B710-42D44FAA94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1027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p_Example_Blu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53848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MAP EXAMPLE </a:t>
            </a:r>
          </a:p>
        </p:txBody>
      </p:sp>
      <p:sp>
        <p:nvSpPr>
          <p:cNvPr id="14" name="Chart Placeholder 4"/>
          <p:cNvSpPr>
            <a:spLocks noGrp="1"/>
          </p:cNvSpPr>
          <p:nvPr>
            <p:ph type="chart" sz="quarter" idx="12" hasCustomPrompt="1"/>
          </p:nvPr>
        </p:nvSpPr>
        <p:spPr>
          <a:xfrm>
            <a:off x="6400800" y="965200"/>
            <a:ext cx="4368800" cy="4495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on the icon to insert map</a:t>
            </a:r>
          </a:p>
        </p:txBody>
      </p:sp>
      <p:pic>
        <p:nvPicPr>
          <p:cNvPr id="10" name="Picture 9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1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600200"/>
            <a:ext cx="5384800" cy="38608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F045D4-1C3F-4C07-B1A5-AB32AEC37DE2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8D10D9B-049C-4932-996A-E140ACB668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313A78F-80FB-4134-A8AB-12CA48C081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2563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_YOU">
    <p:bg>
      <p:bgPr>
        <a:solidFill>
          <a:srgbClr val="094B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84200"/>
            <a:ext cx="660400" cy="304800"/>
          </a:xfrm>
          <a:prstGeom prst="rect">
            <a:avLst/>
          </a:prstGeom>
        </p:spPr>
      </p:pic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1270000" y="584200"/>
            <a:ext cx="5486379" cy="7112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533" b="0" i="0" baseline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11" name="Picture 10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84200"/>
            <a:ext cx="660400" cy="3048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2B8046C-4F8E-4B9B-9E35-3611D4EEC798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87041"/>
            <a:chExt cx="2657605" cy="53339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7DDE885-E185-40CC-A969-6E911F3E0B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97212DA-F6B6-4B2E-B1C7-148ABDDB5C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40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Page">
    <p:bg>
      <p:bgPr>
        <a:solidFill>
          <a:srgbClr val="094B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685803"/>
            <a:ext cx="4978400" cy="812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533" b="0" i="0" baseline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ADD TITLE</a:t>
            </a:r>
          </a:p>
        </p:txBody>
      </p:sp>
      <p:pic>
        <p:nvPicPr>
          <p:cNvPr id="15" name="Picture 14" descr="dashline_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1"/>
            <a:ext cx="660400" cy="304800"/>
          </a:xfrm>
          <a:prstGeom prst="rect">
            <a:avLst/>
          </a:prstGeom>
        </p:spPr>
      </p:pic>
      <p:pic>
        <p:nvPicPr>
          <p:cNvPr id="13" name="Picture 12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1"/>
            <a:ext cx="660400" cy="3048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2311400"/>
            <a:ext cx="4978400" cy="2844800"/>
          </a:xfrm>
          <a:prstGeom prst="rect">
            <a:avLst/>
          </a:prstGeom>
        </p:spPr>
        <p:txBody>
          <a:bodyPr vert="horz" lIns="0" tIns="0" rIns="0" bIns="0"/>
          <a:lstStyle>
            <a:lvl1pPr marL="685783" indent="-685783">
              <a:buAutoNum type="arabicPeriod"/>
              <a:defRPr sz="2933" baseline="0">
                <a:solidFill>
                  <a:srgbClr val="FFFFFF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Chapter 1</a:t>
            </a:r>
          </a:p>
          <a:p>
            <a:pPr lvl="0"/>
            <a:r>
              <a:rPr lang="en-US" dirty="0"/>
              <a:t>Chapter 2</a:t>
            </a:r>
          </a:p>
          <a:p>
            <a:pPr lvl="0"/>
            <a:r>
              <a:rPr lang="en-US" dirty="0"/>
              <a:t>Chapter 3</a:t>
            </a:r>
          </a:p>
          <a:p>
            <a:pPr lvl="0"/>
            <a:r>
              <a:rPr lang="en-US" dirty="0"/>
              <a:t>Chapter 4</a:t>
            </a:r>
          </a:p>
          <a:p>
            <a:pPr lvl="0"/>
            <a:r>
              <a:rPr lang="en-US" dirty="0"/>
              <a:t>Chapter 5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C04D50-58A7-497E-A6D3-9334754F44AE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87041"/>
            <a:chExt cx="2657605" cy="5333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B84B993-8752-4376-ADCD-B64C554E4F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394503" cy="53339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9D9AF50-855A-4A38-AAA7-284111D67D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8006" y="4494579"/>
              <a:ext cx="1142999" cy="507999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3E8C7BF4-6D8E-443A-BB94-AF878665F526}"/>
              </a:ext>
            </a:extLst>
          </p:cNvPr>
          <p:cNvSpPr/>
          <p:nvPr userDrawn="1"/>
        </p:nvSpPr>
        <p:spPr>
          <a:xfrm>
            <a:off x="1240077" y="5216732"/>
            <a:ext cx="2739024" cy="1720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379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6"/>
          <p:cNvSpPr>
            <a:spLocks noGrp="1"/>
          </p:cNvSpPr>
          <p:nvPr>
            <p:ph type="title" hasCustomPrompt="1"/>
          </p:nvPr>
        </p:nvSpPr>
        <p:spPr>
          <a:xfrm>
            <a:off x="711200" y="685803"/>
            <a:ext cx="4978400" cy="812799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4533" b="0" i="0" baseline="0">
                <a:solidFill>
                  <a:srgbClr val="595959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ADD TITLE</a:t>
            </a:r>
          </a:p>
        </p:txBody>
      </p:sp>
      <p:pic>
        <p:nvPicPr>
          <p:cNvPr id="15" name="Picture 14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1"/>
            <a:ext cx="660400" cy="3048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2311400"/>
            <a:ext cx="4978400" cy="2844800"/>
          </a:xfrm>
          <a:prstGeom prst="rect">
            <a:avLst/>
          </a:prstGeom>
        </p:spPr>
        <p:txBody>
          <a:bodyPr vert="horz" lIns="0" tIns="0" rIns="0" bIns="0"/>
          <a:lstStyle>
            <a:lvl1pPr marL="685783" indent="-685783">
              <a:buAutoNum type="arabicPeriod"/>
              <a:defRPr sz="2933" baseline="0">
                <a:solidFill>
                  <a:srgbClr val="595959"/>
                </a:solidFill>
                <a:latin typeface="Gill Sans MT Pro Light"/>
              </a:defRPr>
            </a:lvl1pPr>
          </a:lstStyle>
          <a:p>
            <a:pPr lvl="0"/>
            <a:r>
              <a:rPr lang="en-US" dirty="0"/>
              <a:t>Chapter 1</a:t>
            </a:r>
          </a:p>
          <a:p>
            <a:pPr lvl="0"/>
            <a:r>
              <a:rPr lang="en-US" dirty="0"/>
              <a:t>Chapter 2</a:t>
            </a:r>
          </a:p>
          <a:p>
            <a:pPr lvl="0"/>
            <a:r>
              <a:rPr lang="en-US" dirty="0"/>
              <a:t>Chapter 3</a:t>
            </a:r>
          </a:p>
          <a:p>
            <a:pPr lvl="0"/>
            <a:r>
              <a:rPr lang="en-US" dirty="0"/>
              <a:t>Chapter 4</a:t>
            </a:r>
          </a:p>
          <a:p>
            <a:pPr lvl="0"/>
            <a:r>
              <a:rPr lang="en-US" dirty="0"/>
              <a:t>Chapter 5</a:t>
            </a:r>
          </a:p>
        </p:txBody>
      </p:sp>
      <p:pic>
        <p:nvPicPr>
          <p:cNvPr id="11" name="Picture 10" descr="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01800"/>
            <a:ext cx="660400" cy="304800"/>
          </a:xfrm>
          <a:prstGeom prst="rect">
            <a:avLst/>
          </a:prstGeom>
        </p:spPr>
      </p:pic>
      <p:pic>
        <p:nvPicPr>
          <p:cNvPr id="12" name="Picture 11" descr="red_dashline_03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35667"/>
            <a:ext cx="626533" cy="270933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DF5A02A-B838-4909-A04E-185ABE38DFD6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7DFF9FC-4D41-4882-AA79-EF1781C29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9C74F95-F16B-4F50-AB99-8956A28377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310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Portrai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6604000" y="177800"/>
            <a:ext cx="5384800" cy="6502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Click on the icon to insert picture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719216" y="1066800"/>
            <a:ext cx="5376784" cy="1041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PORTRAIT IMAGE &amp; TEXT</a:t>
            </a:r>
          </a:p>
        </p:txBody>
      </p:sp>
      <p:pic>
        <p:nvPicPr>
          <p:cNvPr id="10" name="Picture 9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9" name="Picture 18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413000"/>
            <a:ext cx="5384800" cy="30480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89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_Portrai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6604000" y="177800"/>
            <a:ext cx="5384800" cy="6502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r>
              <a:rPr lang="en-US" dirty="0"/>
              <a:t>Click on the icon to insert picture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719216" y="1066800"/>
            <a:ext cx="5376784" cy="1041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PORTRAIT IMAGE &amp; TEXT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413000"/>
            <a:ext cx="5384800" cy="3048000"/>
          </a:xfrm>
          <a:prstGeom prst="rect">
            <a:avLst/>
          </a:prstGeom>
        </p:spPr>
        <p:txBody>
          <a:bodyPr vert="horz" lIns="0" tIns="0" rIns="0" bIns="0"/>
          <a:lstStyle>
            <a:lvl1pPr marL="380990" marR="0" indent="-38099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lang="en-US" sz="2133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pic>
        <p:nvPicPr>
          <p:cNvPr id="15" name="Picture 14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7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_Landscap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203200" y="3429000"/>
            <a:ext cx="11785600" cy="3251200"/>
          </a:xfrm>
          <a:prstGeom prst="rect">
            <a:avLst/>
          </a:prstGeom>
        </p:spPr>
        <p:txBody>
          <a:bodyPr vert="horz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Gill Sans"/>
                <a:cs typeface="Gill Sans"/>
              </a:defRPr>
            </a:lvl1pPr>
          </a:lstStyle>
          <a:p>
            <a:r>
              <a:rPr lang="en-US" dirty="0"/>
              <a:t>Click on the icon to insert picture</a:t>
            </a:r>
          </a:p>
          <a:p>
            <a:endParaRPr lang="en-US" dirty="0"/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7752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002A6C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LANDSCAPE IMAGE&amp;TEXT</a:t>
            </a:r>
          </a:p>
        </p:txBody>
      </p:sp>
      <p:pic>
        <p:nvPicPr>
          <p:cNvPr id="9" name="Picture 8" descr="dashline_blue_03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pic>
        <p:nvPicPr>
          <p:cNvPr id="15" name="Picture 14" descr="dashline_blue_03.png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84" y="745068"/>
            <a:ext cx="457200" cy="84667"/>
          </a:xfrm>
          <a:prstGeom prst="rect">
            <a:avLst/>
          </a:prstGeom>
        </p:spPr>
      </p:pic>
      <p:sp>
        <p:nvSpPr>
          <p:cNvPr id="2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2108200"/>
            <a:ext cx="10160000" cy="10160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 smtClean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blue to highlight parts of the text</a:t>
            </a:r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CEAF4CC-D1CB-4C6B-B390-65B0FA6E376E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46C2630-B0AB-41DA-93AA-E57FC06C24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F3A6A79-C4E8-4237-B440-AAC6D8618B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702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_Text_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711200" y="965200"/>
            <a:ext cx="4470400" cy="533400"/>
          </a:xfrm>
          <a:prstGeom prst="rect">
            <a:avLst/>
          </a:prstGeom>
          <a:ln>
            <a:noFill/>
          </a:ln>
        </p:spPr>
        <p:txBody>
          <a:bodyPr vert="horz" lIns="0" tIns="0" rIns="0" bIns="0"/>
          <a:lstStyle>
            <a:lvl1pPr algn="l">
              <a:defRPr sz="3200" b="0" i="0" baseline="0">
                <a:solidFill>
                  <a:srgbClr val="C2113A"/>
                </a:solidFill>
                <a:latin typeface="Gill Sans MT Pro Light"/>
                <a:cs typeface="Gill Sans MT Pro Light"/>
              </a:defRPr>
            </a:lvl1pPr>
          </a:lstStyle>
          <a:p>
            <a:r>
              <a:rPr lang="en-US" dirty="0"/>
              <a:t>LARGE TEXT PAGE</a:t>
            </a:r>
          </a:p>
        </p:txBody>
      </p:sp>
      <p:pic>
        <p:nvPicPr>
          <p:cNvPr id="23" name="Picture 22" descr="red_dashline_0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58580"/>
            <a:ext cx="626533" cy="270933"/>
          </a:xfrm>
          <a:prstGeom prst="rect">
            <a:avLst/>
          </a:prstGeom>
        </p:spPr>
      </p:pic>
      <p:sp>
        <p:nvSpPr>
          <p:cNvPr id="2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0" y="1803400"/>
            <a:ext cx="10769600" cy="365760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baseline="0">
                <a:solidFill>
                  <a:schemeClr val="bg1"/>
                </a:solidFill>
                <a:latin typeface="Gill Sans MT Pro Light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Click to add text. Use grey to write and red to highlight parts of the text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bg1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BDD255-5DC9-4E0D-AC76-468531C71DCD}"/>
              </a:ext>
            </a:extLst>
          </p:cNvPr>
          <p:cNvGrpSpPr/>
          <p:nvPr userDrawn="1"/>
        </p:nvGrpSpPr>
        <p:grpSpPr>
          <a:xfrm>
            <a:off x="9002991" y="330205"/>
            <a:ext cx="2687029" cy="539303"/>
            <a:chOff x="533400" y="4414174"/>
            <a:chExt cx="2538367" cy="50863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17307E7-2989-42A9-A431-BE94CC0E19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487041"/>
              <a:ext cx="1209596" cy="36207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0976F96-B2AB-499F-BB96-E8FF11E082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8768" y="4414174"/>
              <a:ext cx="1142999" cy="5086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72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rder_6pe9.wmf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48105" y="6234389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4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rder_6pe9.wmf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534400" y="5628218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7" b="0" i="0">
                <a:solidFill>
                  <a:srgbClr val="FFFFFF"/>
                </a:solidFill>
                <a:latin typeface="Gill Sans MT Pro Light"/>
                <a:cs typeface="Gill Sans MT Pro Light"/>
              </a:defRPr>
            </a:lvl1pPr>
          </a:lstStyle>
          <a:p>
            <a:fld id="{65FF4B5E-E568-9341-85E7-197C3D630C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7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94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95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lindsey@deloitte.com" TargetMode="External"/><Relationship Id="rId2" Type="http://schemas.openxmlformats.org/officeDocument/2006/relationships/hyperlink" Target="mailto:lrussel@usaid.gov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4" y="2590257"/>
            <a:ext cx="7762875" cy="1463677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Gill Sans MT" panose="020B0502020104020203" pitchFamily="34" charset="0"/>
              </a:rPr>
              <a:t>Unlocking Southern Africa Solar (USAS)</a:t>
            </a:r>
            <a:br>
              <a:rPr lang="en-US" sz="4400" dirty="0">
                <a:solidFill>
                  <a:schemeClr val="tx1"/>
                </a:solidFill>
                <a:latin typeface="Gill Sans MT" panose="020B0502020104020203" pitchFamily="34" charset="0"/>
              </a:rPr>
            </a:br>
            <a:br>
              <a:rPr lang="en-US" sz="4400" dirty="0">
                <a:solidFill>
                  <a:schemeClr val="tx1"/>
                </a:solidFill>
                <a:latin typeface="Gill Sans MT" panose="020B0502020104020203" pitchFamily="34" charset="0"/>
              </a:rPr>
            </a:br>
            <a:r>
              <a:rPr lang="en-US" sz="2800" i="1" dirty="0">
                <a:solidFill>
                  <a:schemeClr val="accent2"/>
                </a:solidFill>
                <a:latin typeface="Gill Sans MT" panose="020B0502020104020203" pitchFamily="34" charset="0"/>
              </a:rPr>
              <a:t>USTDA Clean Energy Standards Program Workshop: Namibia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23874" y="5978585"/>
            <a:ext cx="3556000" cy="406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Gill Sans MT" panose="020B0502020104020203" pitchFamily="34" charset="0"/>
              </a:rPr>
              <a:t>October 21, 2021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79449" y="3432430"/>
            <a:ext cx="5314951" cy="13347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Gill Sans MT Pro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/>
            <a:endParaRPr lang="en-US" sz="2667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80A2-FE8E-4352-AF44-73AFE60D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965200"/>
            <a:ext cx="10769600" cy="533400"/>
          </a:xfrm>
        </p:spPr>
        <p:txBody>
          <a:bodyPr/>
          <a:lstStyle/>
          <a:p>
            <a:r>
              <a:rPr lang="en-US" sz="2667" cap="all" dirty="0">
                <a:latin typeface="Gill Sans MT" panose="020B0502020104020203" pitchFamily="34" charset="0"/>
                <a:cs typeface="+mj-cs"/>
              </a:rPr>
              <a:t>ABOUT POWER AFRICA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26E3C-4C2B-4B77-ADEB-675B68397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200" y="1646665"/>
            <a:ext cx="7250707" cy="3657600"/>
          </a:xfrm>
        </p:spPr>
        <p:txBody>
          <a:bodyPr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GillSansMT-Md"/>
              </a:rPr>
              <a:t>Power Africa is a U.S. Government-led partnership that brings together the collective resources of over 1</a:t>
            </a:r>
            <a:r>
              <a:rPr lang="en-US" sz="2400" b="1" dirty="0">
                <a:solidFill>
                  <a:schemeClr val="tx1"/>
                </a:solidFill>
                <a:latin typeface="GillSansMT-Md"/>
              </a:rPr>
              <a:t>70 public and private sector partners</a:t>
            </a:r>
            <a:r>
              <a:rPr lang="en-US" sz="2400" dirty="0">
                <a:solidFill>
                  <a:schemeClr val="tx1"/>
                </a:solidFill>
                <a:latin typeface="GillSansMT-Md"/>
              </a:rPr>
              <a:t> to double access to electricity in sub-Saharan Africa. 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GillSansMT-Md"/>
            </a:endParaRPr>
          </a:p>
          <a:p>
            <a:pPr algn="l"/>
            <a:endParaRPr lang="en-US" sz="1333" dirty="0">
              <a:solidFill>
                <a:schemeClr val="tx1"/>
              </a:solidFill>
              <a:latin typeface="GillSansMT-Md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GillSansMT-Md"/>
              </a:rPr>
              <a:t>Power Africa’s goal is to add more than </a:t>
            </a:r>
            <a:r>
              <a:rPr lang="en-US" sz="2400" b="1" dirty="0">
                <a:solidFill>
                  <a:schemeClr val="tx1"/>
                </a:solidFill>
                <a:latin typeface="GillSansMT-Md"/>
              </a:rPr>
              <a:t>30,000 megawatts (MW) </a:t>
            </a:r>
            <a:r>
              <a:rPr lang="en-US" sz="2400" dirty="0">
                <a:solidFill>
                  <a:schemeClr val="tx1"/>
                </a:solidFill>
                <a:latin typeface="GillSansMT-Md"/>
              </a:rPr>
              <a:t>of new electricity generation capacity and connect </a:t>
            </a:r>
            <a:r>
              <a:rPr lang="en-US" sz="2400" b="1" dirty="0">
                <a:solidFill>
                  <a:schemeClr val="tx1"/>
                </a:solidFill>
                <a:latin typeface="GillSansMT-Md"/>
              </a:rPr>
              <a:t>60 million new homes </a:t>
            </a:r>
            <a:r>
              <a:rPr lang="en-US" sz="2400" dirty="0">
                <a:solidFill>
                  <a:schemeClr val="tx1"/>
                </a:solidFill>
                <a:latin typeface="GillSansMT-Md"/>
              </a:rPr>
              <a:t>and businesses to power by 2030.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64ED3-2AF1-44A6-B761-A9C1E1EC9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FF4B5E-E568-9341-85E7-197C3D630C7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7FBB88-AFE9-4D1F-BBA6-B0A3CC9CB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207" y="1715355"/>
            <a:ext cx="2993239" cy="193440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5C925FC-ADAD-4BA7-B38D-6CA99B24A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3427" y="3964885"/>
            <a:ext cx="2993656" cy="192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8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965200"/>
            <a:ext cx="10769600" cy="838200"/>
          </a:xfrm>
        </p:spPr>
        <p:txBody>
          <a:bodyPr/>
          <a:lstStyle/>
          <a:p>
            <a:r>
              <a:rPr lang="en-US" sz="2400" cap="all" dirty="0">
                <a:latin typeface="Gill Sans MT" panose="020B0502020104020203" pitchFamily="34" charset="0"/>
              </a:rPr>
              <a:t>Power Africa’s support to advance mega solar in Namibia and Botswana </a:t>
            </a:r>
            <a:endParaRPr lang="en-US" sz="2133" dirty="0">
              <a:latin typeface="Gill Sans MT" panose="020B05020201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D1779-3B13-4CCC-9F1F-4710FABB5040}"/>
              </a:ext>
            </a:extLst>
          </p:cNvPr>
          <p:cNvSpPr txBox="1"/>
          <p:nvPr/>
        </p:nvSpPr>
        <p:spPr>
          <a:xfrm>
            <a:off x="633321" y="1803400"/>
            <a:ext cx="11019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Gill Sans MT" panose="020B0502020104020203" pitchFamily="34" charset="0"/>
              </a:rPr>
              <a:t>Power Africa’s Unlocking Southern Africa Solar (USAS) program will drive coordination among partners and provide technical support to governments to advance large-scale solar procurements. </a:t>
            </a:r>
          </a:p>
        </p:txBody>
      </p:sp>
      <p:sp>
        <p:nvSpPr>
          <p:cNvPr id="4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53427" y="6040866"/>
            <a:ext cx="2844800" cy="366183"/>
          </a:xfrm>
        </p:spPr>
        <p:txBody>
          <a:bodyPr/>
          <a:lstStyle/>
          <a:p>
            <a:pPr defTabSz="609585"/>
            <a:fld id="{65FF4B5E-E568-9341-85E7-197C3D630C70}" type="slidenum">
              <a:rPr lang="en-US" sz="800">
                <a:solidFill>
                  <a:prstClr val="black"/>
                </a:solidFill>
                <a:latin typeface="Gill Sans MT" panose="020B0502020104020203" pitchFamily="34" charset="0"/>
              </a:rPr>
              <a:pPr defTabSz="609585"/>
              <a:t>3</a:t>
            </a:fld>
            <a:endParaRPr lang="en-US" sz="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902A81F-6FAF-47FF-BCFE-F2D046A607FC}"/>
              </a:ext>
            </a:extLst>
          </p:cNvPr>
          <p:cNvSpPr/>
          <p:nvPr/>
        </p:nvSpPr>
        <p:spPr>
          <a:xfrm>
            <a:off x="565438" y="2662405"/>
            <a:ext cx="3525305" cy="3791588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en-US" sz="1600" dirty="0">
              <a:solidFill>
                <a:srgbClr val="000000"/>
              </a:solidFill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29B75B-C42D-44DE-8BC2-82B2BBA6D75F}"/>
              </a:ext>
            </a:extLst>
          </p:cNvPr>
          <p:cNvSpPr/>
          <p:nvPr/>
        </p:nvSpPr>
        <p:spPr>
          <a:xfrm>
            <a:off x="504479" y="2662405"/>
            <a:ext cx="60959" cy="3791588"/>
          </a:xfrm>
          <a:prstGeom prst="rect">
            <a:avLst/>
          </a:prstGeom>
          <a:solidFill>
            <a:srgbClr val="FDE4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US" sz="1600" dirty="0">
              <a:solidFill>
                <a:srgbClr val="666666"/>
              </a:solidFill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F158C3E-1F02-4F2D-BEB3-4B20022B2886}"/>
              </a:ext>
            </a:extLst>
          </p:cNvPr>
          <p:cNvSpPr/>
          <p:nvPr/>
        </p:nvSpPr>
        <p:spPr>
          <a:xfrm>
            <a:off x="646747" y="2771068"/>
            <a:ext cx="3319389" cy="5420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algn="ctr" defTabSz="1625519">
              <a:spcBef>
                <a:spcPct val="0"/>
              </a:spcBef>
              <a:defRPr/>
            </a:pPr>
            <a:r>
              <a:rPr lang="en-GB" sz="1600" b="1" dirty="0">
                <a:solidFill>
                  <a:prstClr val="black"/>
                </a:solidFill>
                <a:latin typeface="Gill Sans MT" panose="020B0502020104020203" pitchFamily="34" charset="0"/>
                <a:cs typeface="Calibri" panose="020F0502020204030204" pitchFamily="34" charset="0"/>
              </a:rPr>
              <a:t>Task 1: Stakeholder </a:t>
            </a:r>
            <a:br>
              <a:rPr lang="en-GB" sz="1600" b="1" dirty="0">
                <a:solidFill>
                  <a:prstClr val="black"/>
                </a:solidFill>
                <a:latin typeface="Gill Sans MT" panose="020B0502020104020203" pitchFamily="34" charset="0"/>
                <a:cs typeface="Calibri" panose="020F0502020204030204" pitchFamily="34" charset="0"/>
              </a:rPr>
            </a:br>
            <a:r>
              <a:rPr lang="en-GB" sz="1600" b="1" dirty="0">
                <a:solidFill>
                  <a:prstClr val="black"/>
                </a:solidFill>
                <a:latin typeface="Gill Sans MT" panose="020B0502020104020203" pitchFamily="34" charset="0"/>
                <a:cs typeface="Calibri" panose="020F0502020204030204" pitchFamily="34" charset="0"/>
              </a:rPr>
              <a:t>Engagement</a:t>
            </a:r>
          </a:p>
        </p:txBody>
      </p:sp>
      <p:sp>
        <p:nvSpPr>
          <p:cNvPr id="43" name="Content Placeholder 8">
            <a:extLst>
              <a:ext uri="{FF2B5EF4-FFF2-40B4-BE49-F238E27FC236}">
                <a16:creationId xmlns:a16="http://schemas.microsoft.com/office/drawing/2014/main" id="{D004208B-A8C6-490E-B900-0C7AA518836D}"/>
              </a:ext>
            </a:extLst>
          </p:cNvPr>
          <p:cNvSpPr txBox="1">
            <a:spLocks/>
          </p:cNvSpPr>
          <p:nvPr/>
        </p:nvSpPr>
        <p:spPr>
          <a:xfrm>
            <a:off x="565438" y="3428733"/>
            <a:ext cx="3484665" cy="26465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5"/>
              </a:buClr>
              <a:buSzPct val="7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5"/>
              </a:buClr>
              <a:buSzPct val="7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5"/>
              </a:buClr>
              <a:buSzPct val="7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5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5"/>
              </a:buClr>
              <a:buSzPct val="7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Tx/>
            </a:pPr>
            <a:r>
              <a:rPr lang="en-US" sz="1600" dirty="0">
                <a:latin typeface="Gill Sans MT" panose="020B0502020104020203" pitchFamily="34" charset="0"/>
                <a:cs typeface="Calibri" panose="020F0502020204030204" pitchFamily="34" charset="0"/>
              </a:rPr>
              <a:t>Build awareness and buy-in for Mega Solar priorities across region</a:t>
            </a:r>
          </a:p>
          <a:p>
            <a:pPr>
              <a:spcBef>
                <a:spcPts val="0"/>
              </a:spcBef>
              <a:buClrTx/>
            </a:pPr>
            <a:r>
              <a:rPr lang="en-US" sz="1600" dirty="0">
                <a:latin typeface="Gill Sans MT" panose="020B0502020104020203" pitchFamily="34" charset="0"/>
                <a:cs typeface="Calibri" panose="020F0502020204030204" pitchFamily="34" charset="0"/>
              </a:rPr>
              <a:t>Establish governance bodies for efficient decision-making and timely achievement of milestones</a:t>
            </a:r>
          </a:p>
          <a:p>
            <a:pPr>
              <a:spcBef>
                <a:spcPts val="0"/>
              </a:spcBef>
              <a:buClrTx/>
            </a:pPr>
            <a:r>
              <a:rPr lang="en-US" sz="1600" dirty="0">
                <a:latin typeface="Gill Sans MT" panose="020B0502020104020203" pitchFamily="34" charset="0"/>
                <a:cs typeface="Calibri" panose="020F0502020204030204" pitchFamily="34" charset="0"/>
              </a:rPr>
              <a:t>Coordination and facilitation of resource deployments among partners</a:t>
            </a:r>
          </a:p>
          <a:p>
            <a:pPr>
              <a:spcBef>
                <a:spcPts val="0"/>
              </a:spcBef>
              <a:buClrTx/>
            </a:pPr>
            <a:r>
              <a:rPr lang="en-US" sz="1600" dirty="0">
                <a:latin typeface="Gill Sans MT" panose="020B0502020104020203" pitchFamily="34" charset="0"/>
                <a:cs typeface="Calibri" panose="020F0502020204030204" pitchFamily="34" charset="0"/>
              </a:rPr>
              <a:t>Expand network of Mega Solar partners and resources to support governments</a:t>
            </a:r>
          </a:p>
          <a:p>
            <a:pPr marL="0" indent="0" defTabSz="1219170">
              <a:spcBef>
                <a:spcPts val="0"/>
              </a:spcBef>
              <a:buClr>
                <a:srgbClr val="DDDDDD"/>
              </a:buClr>
              <a:buNone/>
            </a:pPr>
            <a:endParaRPr lang="en-US" sz="1333" dirty="0">
              <a:solidFill>
                <a:prstClr val="black"/>
              </a:solidFill>
              <a:latin typeface="Gill Sans MT" panose="020B0502020104020203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C1C683-D154-49B1-B210-EFFEA7D3D99A}"/>
              </a:ext>
            </a:extLst>
          </p:cNvPr>
          <p:cNvGrpSpPr/>
          <p:nvPr/>
        </p:nvGrpSpPr>
        <p:grpSpPr>
          <a:xfrm>
            <a:off x="4318107" y="2662406"/>
            <a:ext cx="3586264" cy="3791588"/>
            <a:chOff x="3434745" y="2127799"/>
            <a:chExt cx="2689698" cy="219655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DD0A4DD-3C87-4BE5-86A9-6B1E6A653399}"/>
                </a:ext>
              </a:extLst>
            </p:cNvPr>
            <p:cNvSpPr/>
            <p:nvPr/>
          </p:nvSpPr>
          <p:spPr>
            <a:xfrm>
              <a:off x="3480464" y="2127799"/>
              <a:ext cx="2643979" cy="2196551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>
                <a:defRPr/>
              </a:pPr>
              <a:endParaRPr lang="en-US" sz="1600" dirty="0">
                <a:solidFill>
                  <a:srgbClr val="000000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761959B-F88D-4A7A-984E-120D91A98936}"/>
                </a:ext>
              </a:extLst>
            </p:cNvPr>
            <p:cNvSpPr/>
            <p:nvPr/>
          </p:nvSpPr>
          <p:spPr>
            <a:xfrm>
              <a:off x="3434745" y="2127799"/>
              <a:ext cx="45719" cy="219655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US" sz="1600" dirty="0">
                <a:solidFill>
                  <a:srgbClr val="666666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4AD5261-F091-4F77-A4E4-468542FC6BB0}"/>
                </a:ext>
              </a:extLst>
            </p:cNvPr>
            <p:cNvSpPr/>
            <p:nvPr/>
          </p:nvSpPr>
          <p:spPr>
            <a:xfrm>
              <a:off x="3728034" y="2190750"/>
              <a:ext cx="2103120" cy="314020"/>
            </a:xfrm>
            <a:prstGeom prst="rect">
              <a:avLst/>
            </a:prstGeom>
          </p:spPr>
          <p:txBody>
            <a:bodyPr vert="horz" lIns="0" tIns="0" rIns="0" bIns="0" rtlCol="0" anchor="t" anchorCtr="0">
              <a:noAutofit/>
            </a:bodyPr>
            <a:lstStyle/>
            <a:p>
              <a:pPr algn="ctr" defTabSz="1625519">
                <a:spcBef>
                  <a:spcPct val="0"/>
                </a:spcBef>
                <a:defRPr/>
              </a:pPr>
              <a:r>
                <a:rPr lang="en-GB" sz="1600" b="1" dirty="0">
                  <a:solidFill>
                    <a:prstClr val="black"/>
                  </a:solidFill>
                  <a:latin typeface="Gill Sans MT" panose="020B0502020104020203" pitchFamily="34" charset="0"/>
                  <a:cs typeface="Calibri" panose="020F0502020204030204" pitchFamily="34" charset="0"/>
                </a:rPr>
                <a:t>Task 2: Performance of Technical Studies</a:t>
              </a:r>
            </a:p>
          </p:txBody>
        </p:sp>
        <p:sp>
          <p:nvSpPr>
            <p:cNvPr id="44" name="Content Placeholder 8">
              <a:extLst>
                <a:ext uri="{FF2B5EF4-FFF2-40B4-BE49-F238E27FC236}">
                  <a16:creationId xmlns:a16="http://schemas.microsoft.com/office/drawing/2014/main" id="{8D85D8F7-1DD3-43C3-9B38-C2E44D1A3526}"/>
                </a:ext>
              </a:extLst>
            </p:cNvPr>
            <p:cNvSpPr txBox="1">
              <a:spLocks/>
            </p:cNvSpPr>
            <p:nvPr/>
          </p:nvSpPr>
          <p:spPr>
            <a:xfrm>
              <a:off x="3480465" y="2567721"/>
              <a:ext cx="2613499" cy="175662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Support pre-feasibility and feasibility studies for identified sites 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Technical studies related to plant and system designs, transmission requirements, grid integration, and other areas. 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Leverage partner resources to further assess economic and financial viability of large-scale procurements and social and environmental considerations 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70A3F39-D013-409A-886A-DD03D5F87EE3}"/>
              </a:ext>
            </a:extLst>
          </p:cNvPr>
          <p:cNvGrpSpPr/>
          <p:nvPr/>
        </p:nvGrpSpPr>
        <p:grpSpPr>
          <a:xfrm>
            <a:off x="8131737" y="2662406"/>
            <a:ext cx="3555785" cy="3796014"/>
            <a:chOff x="6248400" y="2127799"/>
            <a:chExt cx="2666839" cy="2196551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95C2060-8D87-467B-AC1B-B2CC21424E8B}"/>
                </a:ext>
              </a:extLst>
            </p:cNvPr>
            <p:cNvSpPr/>
            <p:nvPr/>
          </p:nvSpPr>
          <p:spPr>
            <a:xfrm>
              <a:off x="6271260" y="2127799"/>
              <a:ext cx="2643979" cy="2196551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>
                <a:defRPr/>
              </a:pPr>
              <a:endParaRPr lang="en-US" sz="1600" dirty="0">
                <a:solidFill>
                  <a:srgbClr val="000000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9909B3D-9F80-44B9-9875-EE348D6371DF}"/>
                </a:ext>
              </a:extLst>
            </p:cNvPr>
            <p:cNvSpPr/>
            <p:nvPr/>
          </p:nvSpPr>
          <p:spPr>
            <a:xfrm>
              <a:off x="6248400" y="2127799"/>
              <a:ext cx="45719" cy="219655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US" sz="1600" dirty="0">
                <a:solidFill>
                  <a:srgbClr val="666666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450FAF6-D516-4429-9B8E-A30E79426BA3}"/>
                </a:ext>
              </a:extLst>
            </p:cNvPr>
            <p:cNvSpPr/>
            <p:nvPr/>
          </p:nvSpPr>
          <p:spPr>
            <a:xfrm>
              <a:off x="6313089" y="2190750"/>
              <a:ext cx="2560320" cy="314020"/>
            </a:xfrm>
            <a:prstGeom prst="rect">
              <a:avLst/>
            </a:prstGeom>
          </p:spPr>
          <p:txBody>
            <a:bodyPr vert="horz" lIns="0" tIns="0" rIns="0" bIns="0" rtlCol="0" anchor="t" anchorCtr="0">
              <a:noAutofit/>
            </a:bodyPr>
            <a:lstStyle/>
            <a:p>
              <a:pPr algn="ctr" defTabSz="1625519">
                <a:spcBef>
                  <a:spcPct val="0"/>
                </a:spcBef>
                <a:defRPr/>
              </a:pPr>
              <a:r>
                <a:rPr lang="en-GB" sz="1600" b="1" dirty="0">
                  <a:solidFill>
                    <a:prstClr val="black"/>
                  </a:solidFill>
                  <a:latin typeface="Gill Sans MT" panose="020B0502020104020203" pitchFamily="34" charset="0"/>
                  <a:cs typeface="Calibri" panose="020F0502020204030204" pitchFamily="34" charset="0"/>
                </a:rPr>
                <a:t>Task 3: Strengthening </a:t>
              </a:r>
              <a:br>
                <a:rPr lang="en-GB" sz="1600" b="1" dirty="0">
                  <a:solidFill>
                    <a:prstClr val="black"/>
                  </a:solidFill>
                  <a:latin typeface="Gill Sans MT" panose="020B0502020104020203" pitchFamily="34" charset="0"/>
                  <a:cs typeface="Calibri" panose="020F0502020204030204" pitchFamily="34" charset="0"/>
                </a:rPr>
              </a:br>
              <a:r>
                <a:rPr lang="en-GB" sz="1600" b="1" dirty="0">
                  <a:solidFill>
                    <a:prstClr val="black"/>
                  </a:solidFill>
                  <a:latin typeface="Gill Sans MT" panose="020B0502020104020203" pitchFamily="34" charset="0"/>
                  <a:cs typeface="Calibri" panose="020F0502020204030204" pitchFamily="34" charset="0"/>
                </a:rPr>
                <a:t>Institutional Capacity</a:t>
              </a:r>
            </a:p>
          </p:txBody>
        </p:sp>
        <p:sp>
          <p:nvSpPr>
            <p:cNvPr id="45" name="Content Placeholder 8">
              <a:extLst>
                <a:ext uri="{FF2B5EF4-FFF2-40B4-BE49-F238E27FC236}">
                  <a16:creationId xmlns:a16="http://schemas.microsoft.com/office/drawing/2014/main" id="{95AF0AAC-9204-41CC-A21D-96CCB66BF7A3}"/>
                </a:ext>
              </a:extLst>
            </p:cNvPr>
            <p:cNvSpPr txBox="1">
              <a:spLocks/>
            </p:cNvSpPr>
            <p:nvPr/>
          </p:nvSpPr>
          <p:spPr>
            <a:xfrm>
              <a:off x="6286499" y="2565160"/>
              <a:ext cx="2613499" cy="175662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00000"/>
                </a:lnSpc>
                <a:spcBef>
                  <a:spcPts val="500"/>
                </a:spcBef>
                <a:buClr>
                  <a:schemeClr val="accent5"/>
                </a:buClr>
                <a:buSzPct val="7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Identify technical and enabling environment challenges and needed solutions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Support enhancements to legal and regulatory frameworks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Support for establishment or strengthening of national procurement units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Capacity building on procurement design and implementation</a:t>
              </a:r>
            </a:p>
            <a:p>
              <a:pPr>
                <a:spcBef>
                  <a:spcPts val="0"/>
                </a:spcBef>
                <a:buClrTx/>
              </a:pPr>
              <a:r>
                <a:rPr lang="en-US" sz="1600" dirty="0">
                  <a:latin typeface="Gill Sans MT" panose="020B0502020104020203" pitchFamily="34" charset="0"/>
                  <a:cs typeface="Calibri" panose="020F0502020204030204" pitchFamily="34" charset="0"/>
                </a:rPr>
                <a:t>Training to enhance capabilities of local staff across sector entities</a:t>
              </a:r>
            </a:p>
            <a:p>
              <a:pPr marL="0" indent="0" defTabSz="1219170">
                <a:spcBef>
                  <a:spcPts val="0"/>
                </a:spcBef>
                <a:buClr>
                  <a:srgbClr val="DDDDDD"/>
                </a:buClr>
                <a:buNone/>
              </a:pPr>
              <a:endParaRPr lang="en-US" sz="1333" dirty="0">
                <a:solidFill>
                  <a:prstClr val="black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333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80A2-FE8E-4352-AF44-73AFE60D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965200"/>
            <a:ext cx="10769600" cy="533400"/>
          </a:xfrm>
        </p:spPr>
        <p:txBody>
          <a:bodyPr/>
          <a:lstStyle/>
          <a:p>
            <a:r>
              <a:rPr lang="en-US" sz="2667" cap="all" dirty="0">
                <a:latin typeface="Gill Sans MT" panose="020B0502020104020203" pitchFamily="34" charset="0"/>
                <a:cs typeface="+mj-cs"/>
              </a:rPr>
              <a:t>Mega Solar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26E3C-4C2B-4B77-ADEB-675B68397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200" y="1652603"/>
            <a:ext cx="7868722" cy="501539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2 to 5 gigawatts (GW) of solar PV, CSP and storage projects over the next 20 years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Memorandum of Intent (MOI) signed by Minister of MME to: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Establish a high-level  Steering Committee to provide strategic direction and leadership of mega solar implementation, among other activities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illSansMT-Md"/>
              </a:rPr>
              <a:t>Establish </a:t>
            </a:r>
            <a:r>
              <a:rPr lang="en-US" sz="2400" dirty="0">
                <a:solidFill>
                  <a:schemeClr val="tx1"/>
                </a:solidFill>
                <a:latin typeface="GillSansMT-Md"/>
              </a:rPr>
              <a:t>Technical Advisory Committee to provide recommendation to Steering Committee on priority actions to advance project implementation , among other activities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Develop a roadmap, to competitively tender solar energy at a large scale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64ED3-2AF1-44A6-B761-A9C1E1EC9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FF4B5E-E568-9341-85E7-197C3D630C7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7FBB88-AFE9-4D1F-BBA6-B0A3CC9CB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207" y="1715355"/>
            <a:ext cx="2993239" cy="193440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5C925FC-ADAD-4BA7-B38D-6CA99B24A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3427" y="3964885"/>
            <a:ext cx="2993656" cy="192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65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A22A6D8-95F2-4652-A659-6FA60358FA0A}"/>
              </a:ext>
            </a:extLst>
          </p:cNvPr>
          <p:cNvGrpSpPr/>
          <p:nvPr/>
        </p:nvGrpSpPr>
        <p:grpSpPr>
          <a:xfrm>
            <a:off x="362964" y="1487713"/>
            <a:ext cx="5568271" cy="5012992"/>
            <a:chOff x="362964" y="1487713"/>
            <a:chExt cx="5568271" cy="50129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7CFAA0D-E725-46FA-A980-FD79C010B23E}"/>
                </a:ext>
              </a:extLst>
            </p:cNvPr>
            <p:cNvSpPr/>
            <p:nvPr/>
          </p:nvSpPr>
          <p:spPr>
            <a:xfrm>
              <a:off x="423923" y="1487713"/>
              <a:ext cx="5507312" cy="5012992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bg1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2BFDDD-B762-4323-9D22-9C2E1E2485F8}"/>
                </a:ext>
              </a:extLst>
            </p:cNvPr>
            <p:cNvSpPr/>
            <p:nvPr/>
          </p:nvSpPr>
          <p:spPr>
            <a:xfrm>
              <a:off x="362964" y="1487713"/>
              <a:ext cx="60959" cy="5012992"/>
            </a:xfrm>
            <a:prstGeom prst="rect">
              <a:avLst/>
            </a:prstGeom>
            <a:solidFill>
              <a:srgbClr val="FDE4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US" sz="1600" dirty="0">
                <a:solidFill>
                  <a:srgbClr val="666666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D0C85E2-95B6-412C-90DB-08697A495E7B}"/>
              </a:ext>
            </a:extLst>
          </p:cNvPr>
          <p:cNvGrpSpPr/>
          <p:nvPr/>
        </p:nvGrpSpPr>
        <p:grpSpPr>
          <a:xfrm>
            <a:off x="6128364" y="1487713"/>
            <a:ext cx="5515614" cy="5012992"/>
            <a:chOff x="6313422" y="1487713"/>
            <a:chExt cx="5515614" cy="50129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5617ED-6439-44EF-B7AD-FDCF5ED3A8E5}"/>
                </a:ext>
              </a:extLst>
            </p:cNvPr>
            <p:cNvSpPr/>
            <p:nvPr/>
          </p:nvSpPr>
          <p:spPr>
            <a:xfrm>
              <a:off x="6321724" y="1487713"/>
              <a:ext cx="5507312" cy="5012992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>
              <a:solidFill>
                <a:schemeClr val="bg1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A5C29F8-3940-4CB4-A73E-4332B06B432E}"/>
                </a:ext>
              </a:extLst>
            </p:cNvPr>
            <p:cNvSpPr/>
            <p:nvPr/>
          </p:nvSpPr>
          <p:spPr>
            <a:xfrm>
              <a:off x="6313422" y="1487713"/>
              <a:ext cx="58123" cy="5012992"/>
            </a:xfrm>
            <a:prstGeom prst="rect">
              <a:avLst/>
            </a:prstGeom>
            <a:solidFill>
              <a:srgbClr val="FDE4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US" sz="1600" dirty="0">
                <a:solidFill>
                  <a:srgbClr val="666666"/>
                </a:solidFill>
                <a:latin typeface="Gill Sans MT" panose="020B0502020104020203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3C6BE45-E8A2-463C-9E2D-78675C07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199" y="1008743"/>
            <a:ext cx="8489951" cy="533400"/>
          </a:xfrm>
        </p:spPr>
        <p:txBody>
          <a:bodyPr/>
          <a:lstStyle/>
          <a:p>
            <a:r>
              <a:rPr lang="en-US" dirty="0"/>
              <a:t>ONGOING PRIORITY ACTIONS AND OBJECTIVES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77305-33F5-47C2-B30B-05DA718266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4783" y="1630196"/>
            <a:ext cx="5377543" cy="4815114"/>
          </a:xfrm>
        </p:spPr>
        <p:txBody>
          <a:bodyPr/>
          <a:lstStyle/>
          <a:p>
            <a:r>
              <a:rPr lang="en-US" sz="1600" b="1" dirty="0">
                <a:solidFill>
                  <a:schemeClr val="tx1"/>
                </a:solidFill>
                <a:latin typeface="Gill Sans"/>
              </a:rPr>
              <a:t>Large-Scale Solar Procurement Workshops in Namibia and Botswana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Roll-out Mega Solar Locally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Level-Set and Establish Buy-in Across Sector Entities In Each Country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Follow-on Procurement Training Sessions</a:t>
            </a:r>
          </a:p>
          <a:p>
            <a:r>
              <a:rPr lang="en-US" sz="1600" b="1" dirty="0">
                <a:solidFill>
                  <a:schemeClr val="tx1"/>
                </a:solidFill>
                <a:latin typeface="Gill Sans"/>
              </a:rPr>
              <a:t>Country-Level Governance Structures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Target Operational No Later Than September 30, 2021 (at least one country)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Support Governments and Donors with Bi-lateral Steering Committee</a:t>
            </a:r>
          </a:p>
          <a:p>
            <a:r>
              <a:rPr lang="en-US" sz="1600" b="1" dirty="0">
                <a:solidFill>
                  <a:schemeClr val="tx1"/>
                </a:solidFill>
                <a:latin typeface="Gill Sans"/>
              </a:rPr>
              <a:t>Outreach to Expand Mega Solar Partner Network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Outreach and/or active engagement with all Power Africa Government and DFI Partners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Ongoing Dialogues with SAPP, SACREEE, and RERA</a:t>
            </a:r>
          </a:p>
          <a:p>
            <a:pPr marL="68580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Actively Pursuing Direct Collaborations with AFD, EU (Namibia and Botswana Delegations) and JICA (HQ RE IPP Survey)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F4119-7F8E-41C1-8BB3-127DDB4C7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5970" y="6016474"/>
            <a:ext cx="2844800" cy="366183"/>
          </a:xfrm>
        </p:spPr>
        <p:txBody>
          <a:bodyPr/>
          <a:lstStyle/>
          <a:p>
            <a:fld id="{65FF4B5E-E568-9341-85E7-197C3D630C7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57B6D1E-513C-4507-9514-BE0995519E40}"/>
              </a:ext>
            </a:extLst>
          </p:cNvPr>
          <p:cNvSpPr txBox="1">
            <a:spLocks/>
          </p:cNvSpPr>
          <p:nvPr/>
        </p:nvSpPr>
        <p:spPr>
          <a:xfrm>
            <a:off x="472563" y="1650151"/>
            <a:ext cx="5352547" cy="4850554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133" kern="1200" baseline="0">
                <a:solidFill>
                  <a:schemeClr val="bg1"/>
                </a:solidFill>
                <a:latin typeface="Gill Sans MT Pro Ligh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dirty="0">
                <a:solidFill>
                  <a:schemeClr val="tx1"/>
                </a:solidFill>
                <a:latin typeface="Gill Sans"/>
              </a:rPr>
              <a:t>Consultations with Governments to Confirm Approach to Country-Level Priorities and Related Timelines</a:t>
            </a:r>
          </a:p>
          <a:p>
            <a:pPr marL="59436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In-country Missions May/June 2021</a:t>
            </a:r>
          </a:p>
          <a:p>
            <a:pPr marL="59436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Agreement on governance structures approach and working group</a:t>
            </a:r>
          </a:p>
          <a:p>
            <a:pPr marL="59436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Confirmation of Potential Sites for Development (2019 Concept Study and/or others)</a:t>
            </a:r>
          </a:p>
          <a:p>
            <a:pPr marL="59436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Assessments of Land Considerations Locally</a:t>
            </a:r>
          </a:p>
          <a:p>
            <a:pPr marL="59436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Government Inputs for Initial Timeline to Procurements</a:t>
            </a:r>
          </a:p>
          <a:p>
            <a:r>
              <a:rPr lang="en-US" sz="1600" b="1" dirty="0">
                <a:solidFill>
                  <a:schemeClr val="tx1"/>
                </a:solidFill>
                <a:latin typeface="Gill Sans"/>
              </a:rPr>
              <a:t>Approach for Partner Coordination and Near-term Resource Deployments to Support Governments</a:t>
            </a:r>
          </a:p>
          <a:p>
            <a:pPr marL="64008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Completion of Technical Capacity Gap Assessments – Resource Need Identification</a:t>
            </a:r>
          </a:p>
          <a:p>
            <a:pPr marL="64008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Completion of Mega Solar Resource Directory (Instruments for Governments and Private Sector)</a:t>
            </a:r>
          </a:p>
          <a:p>
            <a:pPr marL="64008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Monthly Donor Coordination Calendar – Updates on Progress and Challenges </a:t>
            </a:r>
          </a:p>
          <a:p>
            <a:pPr marL="640080" lvl="1" indent="-342900">
              <a:buFont typeface="Wingdings" panose="05000000000000000000" pitchFamily="2" charset="2"/>
              <a:buChar char="ü"/>
            </a:pPr>
            <a:r>
              <a:rPr lang="en-US" sz="1600" dirty="0">
                <a:latin typeface="Gill Sans"/>
              </a:rPr>
              <a:t>Monthly Check-in With USG Missions</a:t>
            </a: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8C698945-FAA0-4CFD-A2E1-45789221B7B5}"/>
              </a:ext>
            </a:extLst>
          </p:cNvPr>
          <p:cNvSpPr/>
          <p:nvPr/>
        </p:nvSpPr>
        <p:spPr>
          <a:xfrm rot="20947963">
            <a:off x="11199741" y="1221004"/>
            <a:ext cx="745170" cy="730332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24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80A2-FE8E-4352-AF44-73AFE60D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965200"/>
            <a:ext cx="10769600" cy="533400"/>
          </a:xfrm>
        </p:spPr>
        <p:txBody>
          <a:bodyPr/>
          <a:lstStyle/>
          <a:p>
            <a:r>
              <a:rPr lang="en-US" sz="2667" cap="all" dirty="0">
                <a:latin typeface="Gill Sans MT" panose="020B0502020104020203" pitchFamily="34" charset="0"/>
                <a:cs typeface="+mj-cs"/>
              </a:rPr>
              <a:t>Large-Scale Solar Procurement Workshops in Namibia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26E3C-4C2B-4B77-ADEB-675B68397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1199" y="1640290"/>
            <a:ext cx="9265313" cy="464919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illSansMT-Md"/>
              </a:rPr>
              <a:t>Upcoming Workshop on battery energy storage system (BESS) November 2021 </a:t>
            </a:r>
            <a:r>
              <a:rPr lang="en-US" sz="2400" dirty="0">
                <a:solidFill>
                  <a:schemeClr val="tx1"/>
                </a:solidFill>
                <a:latin typeface="GillSansMT-Md"/>
              </a:rPr>
              <a:t>will discuss;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illSansMT-Md"/>
              </a:rPr>
              <a:t>MEGA Solar Context/Background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Energy Storage a</a:t>
            </a:r>
            <a:r>
              <a:rPr lang="en-US" sz="2400" dirty="0">
                <a:latin typeface="GillSansMT-Md"/>
              </a:rPr>
              <a:t>s a catalyst </a:t>
            </a: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solidFill>
                  <a:schemeClr val="tx1"/>
                </a:solidFill>
                <a:latin typeface="GillSansMT-Md"/>
              </a:rPr>
              <a:t>Review Private Sector Business Model Options based on current Namibia BESS Draft Licensing/Rules</a:t>
            </a: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latin typeface="GillSansMT-Md"/>
              </a:rPr>
              <a:t>Applications within context of proposed rules</a:t>
            </a:r>
            <a:endParaRPr lang="en-US" sz="1867" dirty="0">
              <a:solidFill>
                <a:schemeClr val="tx1"/>
              </a:solidFill>
              <a:latin typeface="GillSansMT-Md"/>
            </a:endParaRP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latin typeface="GillSansMT-Md"/>
              </a:rPr>
              <a:t>Asset Classification</a:t>
            </a:r>
          </a:p>
          <a:p>
            <a:pPr marL="1333475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BESS Contracting Mechanisms</a:t>
            </a: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solidFill>
                  <a:schemeClr val="tx1"/>
                </a:solidFill>
                <a:latin typeface="GillSansMT-Md"/>
              </a:rPr>
              <a:t>Front of Meter</a:t>
            </a: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latin typeface="GillSansMT-Md"/>
              </a:rPr>
              <a:t>Behind the Meter</a:t>
            </a:r>
          </a:p>
          <a:p>
            <a:pPr marL="1866862" lvl="2" indent="-342900">
              <a:buFont typeface="Arial" panose="020B0604020202020204" pitchFamily="34" charset="0"/>
              <a:buChar char="•"/>
            </a:pPr>
            <a:r>
              <a:rPr lang="en-US" sz="1867" dirty="0">
                <a:solidFill>
                  <a:schemeClr val="tx1"/>
                </a:solidFill>
                <a:latin typeface="GillSansMT-Md"/>
              </a:rPr>
              <a:t>Corporate </a:t>
            </a:r>
            <a:r>
              <a:rPr lang="en-US" sz="1867" dirty="0" err="1">
                <a:solidFill>
                  <a:schemeClr val="tx1"/>
                </a:solidFill>
                <a:latin typeface="GillSansMT-Md"/>
              </a:rPr>
              <a:t>PPA’s</a:t>
            </a:r>
            <a:endParaRPr lang="en-US" sz="1867" dirty="0">
              <a:solidFill>
                <a:schemeClr val="tx1"/>
              </a:solidFill>
              <a:latin typeface="GillSansMT-M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SansMT-Md"/>
              </a:rPr>
              <a:t>For more info on this event please email: eivanova@deloitte.com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64ED3-2AF1-44A6-B761-A9C1E1EC9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FF4B5E-E568-9341-85E7-197C3D630C7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7FBB88-AFE9-4D1F-BBA6-B0A3CC9CB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207" y="1715355"/>
            <a:ext cx="2993239" cy="193440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5C925FC-ADAD-4BA7-B38D-6CA99B24A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53427" y="3964885"/>
            <a:ext cx="2993656" cy="192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3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F725-8384-454F-BF80-7EBA8261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B105A-1B8A-4F52-AEEB-FA4CDC9B822F}"/>
              </a:ext>
            </a:extLst>
          </p:cNvPr>
          <p:cNvSpPr txBox="1">
            <a:spLocks/>
          </p:cNvSpPr>
          <p:nvPr/>
        </p:nvSpPr>
        <p:spPr>
          <a:xfrm>
            <a:off x="906406" y="2949546"/>
            <a:ext cx="4755580" cy="17662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Gill Sans MT Pro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/>
            <a:r>
              <a:rPr lang="en-US" sz="2000" b="1" dirty="0">
                <a:solidFill>
                  <a:srgbClr val="EEF1F9"/>
                </a:solidFill>
                <a:latin typeface="Gill Sans MT" panose="020B0502020104020203" pitchFamily="34" charset="0"/>
              </a:rPr>
              <a:t>Lauren K. Russell</a:t>
            </a:r>
          </a:p>
          <a:p>
            <a:pPr defTabSz="609585"/>
            <a:r>
              <a:rPr lang="en-US" sz="2000" i="1" dirty="0">
                <a:solidFill>
                  <a:srgbClr val="EEF1F9"/>
                </a:solidFill>
                <a:latin typeface="Gill Sans MT" panose="020B0502020104020203" pitchFamily="34" charset="0"/>
              </a:rPr>
              <a:t>Environment Officer</a:t>
            </a:r>
          </a:p>
          <a:p>
            <a:pPr defTabSz="609585"/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</a:rPr>
              <a:t>Power Africa Unlocking Southern Africa Solar</a:t>
            </a:r>
          </a:p>
          <a:p>
            <a:pPr defTabSz="609585"/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</a:rPr>
              <a:t>E:  </a:t>
            </a:r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lrussel@usaid.gov</a:t>
            </a:r>
            <a:endParaRPr lang="en-US" sz="2000" dirty="0">
              <a:solidFill>
                <a:srgbClr val="EEF1F9"/>
              </a:solidFill>
              <a:latin typeface="Gill Sans MT" panose="020B0502020104020203" pitchFamily="34" charset="0"/>
            </a:endParaRPr>
          </a:p>
          <a:p>
            <a:pPr defTabSz="609585"/>
            <a:endParaRPr lang="en-US" sz="2800" i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D93B9C0-0A35-4AF6-8454-14AB93884B4B}"/>
              </a:ext>
            </a:extLst>
          </p:cNvPr>
          <p:cNvSpPr txBox="1">
            <a:spLocks/>
          </p:cNvSpPr>
          <p:nvPr/>
        </p:nvSpPr>
        <p:spPr>
          <a:xfrm>
            <a:off x="6291206" y="2949546"/>
            <a:ext cx="4755580" cy="17662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Gill Sans MT Pro Ligh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585"/>
            <a:r>
              <a:rPr lang="en-US" sz="2000" b="1" dirty="0">
                <a:solidFill>
                  <a:srgbClr val="EEF1F9"/>
                </a:solidFill>
                <a:latin typeface="Gill Sans MT" panose="020B0502020104020203" pitchFamily="34" charset="0"/>
              </a:rPr>
              <a:t>John Lindsey</a:t>
            </a:r>
          </a:p>
          <a:p>
            <a:pPr defTabSz="609585"/>
            <a:r>
              <a:rPr lang="en-US" sz="2000" i="1" dirty="0">
                <a:solidFill>
                  <a:srgbClr val="EEF1F9"/>
                </a:solidFill>
                <a:latin typeface="Gill Sans MT" panose="020B0502020104020203" pitchFamily="34" charset="0"/>
              </a:rPr>
              <a:t>Chief of Party</a:t>
            </a:r>
          </a:p>
          <a:p>
            <a:pPr defTabSz="609585"/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</a:rPr>
              <a:t>Power Africa Unlocking Southern Africa Solar</a:t>
            </a:r>
          </a:p>
          <a:p>
            <a:pPr defTabSz="609585"/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</a:rPr>
              <a:t>E:  </a:t>
            </a:r>
            <a:r>
              <a:rPr lang="en-US" sz="2000" dirty="0">
                <a:solidFill>
                  <a:srgbClr val="EEF1F9"/>
                </a:solidFill>
                <a:latin typeface="Gill Sans MT" panose="020B05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jolindsey@deloitte.com</a:t>
            </a:r>
            <a:endParaRPr lang="en-US" sz="2000" dirty="0">
              <a:solidFill>
                <a:srgbClr val="EEF1F9"/>
              </a:solidFill>
              <a:latin typeface="Gill Sans MT" panose="020B0502020104020203" pitchFamily="34" charset="0"/>
            </a:endParaRPr>
          </a:p>
          <a:p>
            <a:pPr defTabSz="609585"/>
            <a:endParaRPr lang="en-US" sz="2000" dirty="0">
              <a:solidFill>
                <a:schemeClr val="bg1">
                  <a:lumMod val="20000"/>
                  <a:lumOff val="80000"/>
                </a:schemeClr>
              </a:solidFill>
              <a:latin typeface="Gill Sans MT" panose="020B0502020104020203" pitchFamily="34" charset="0"/>
            </a:endParaRPr>
          </a:p>
          <a:p>
            <a:pPr defTabSz="609585"/>
            <a:endParaRPr lang="en-US" sz="2800" i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474C4F-7A4D-400E-82E2-88E8C1D32BA3}"/>
              </a:ext>
            </a:extLst>
          </p:cNvPr>
          <p:cNvCxnSpPr/>
          <p:nvPr/>
        </p:nvCxnSpPr>
        <p:spPr>
          <a:xfrm>
            <a:off x="5936520" y="2223324"/>
            <a:ext cx="0" cy="353568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977839"/>
      </p:ext>
    </p:extLst>
  </p:cSld>
  <p:clrMapOvr>
    <a:masterClrMapping/>
  </p:clrMapOvr>
</p:sld>
</file>

<file path=ppt/theme/theme1.xml><?xml version="1.0" encoding="utf-8"?>
<a:theme xmlns:a="http://schemas.openxmlformats.org/drawingml/2006/main" name="16_9_usaid_master_slide">
  <a:themeElements>
    <a:clrScheme name="USAID">
      <a:dk1>
        <a:sysClr val="windowText" lastClr="000000"/>
      </a:dk1>
      <a:lt1>
        <a:srgbClr val="666666"/>
      </a:lt1>
      <a:dk2>
        <a:srgbClr val="002A6C"/>
      </a:dk2>
      <a:lt2>
        <a:srgbClr val="C2113B"/>
      </a:lt2>
      <a:accent1>
        <a:srgbClr val="002A6C"/>
      </a:accent1>
      <a:accent2>
        <a:srgbClr val="C2113A"/>
      </a:accent2>
      <a:accent3>
        <a:srgbClr val="666666"/>
      </a:accent3>
      <a:accent4>
        <a:srgbClr val="000000"/>
      </a:accent4>
      <a:accent5>
        <a:srgbClr val="DDDDDD"/>
      </a:accent5>
      <a:accent6>
        <a:srgbClr val="33679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7_9_usaid_master_slide">
  <a:themeElements>
    <a:clrScheme name="USAID">
      <a:dk1>
        <a:sysClr val="windowText" lastClr="000000"/>
      </a:dk1>
      <a:lt1>
        <a:srgbClr val="666666"/>
      </a:lt1>
      <a:dk2>
        <a:srgbClr val="002A6C"/>
      </a:dk2>
      <a:lt2>
        <a:srgbClr val="C2113B"/>
      </a:lt2>
      <a:accent1>
        <a:srgbClr val="002A6C"/>
      </a:accent1>
      <a:accent2>
        <a:srgbClr val="C2113A"/>
      </a:accent2>
      <a:accent3>
        <a:srgbClr val="666666"/>
      </a:accent3>
      <a:accent4>
        <a:srgbClr val="000000"/>
      </a:accent4>
      <a:accent5>
        <a:srgbClr val="DDDDDD"/>
      </a:accent5>
      <a:accent6>
        <a:srgbClr val="33679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d668751f2856d45ee00d63d8cccf028e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5bf6c6996bc6d4b3bd22f31418018b28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V7HW2WYZSAY5-2102554853-19307</_dlc_DocId>
    <_dlc_DocIdUrl xmlns="bbd4acb0-43d6-4317-ab0b-803dc468f016">
      <Url>https://share.ansi.org/_layouts/15/DocIdRedir.aspx?ID=V7HW2WYZSAY5-2102554853-19307</Url>
      <Description>V7HW2WYZSAY5-2102554853-19307</Description>
    </_dlc_DocIdUrl>
  </documentManagement>
</p:properties>
</file>

<file path=customXml/itemProps1.xml><?xml version="1.0" encoding="utf-8"?>
<ds:datastoreItem xmlns:ds="http://schemas.openxmlformats.org/officeDocument/2006/customXml" ds:itemID="{CCD17A2D-10BB-4F59-BFDA-EFFAA7A19AEE}"/>
</file>

<file path=customXml/itemProps2.xml><?xml version="1.0" encoding="utf-8"?>
<ds:datastoreItem xmlns:ds="http://schemas.openxmlformats.org/officeDocument/2006/customXml" ds:itemID="{7576820E-710B-4E9C-9151-1565C10E7334}"/>
</file>

<file path=customXml/itemProps3.xml><?xml version="1.0" encoding="utf-8"?>
<ds:datastoreItem xmlns:ds="http://schemas.openxmlformats.org/officeDocument/2006/customXml" ds:itemID="{CEEA115D-F0C9-46EF-814D-F145927BF5A6}"/>
</file>

<file path=customXml/itemProps4.xml><?xml version="1.0" encoding="utf-8"?>
<ds:datastoreItem xmlns:ds="http://schemas.openxmlformats.org/officeDocument/2006/customXml" ds:itemID="{7576820E-710B-4E9C-9151-1565C10E7334}"/>
</file>

<file path=docProps/app.xml><?xml version="1.0" encoding="utf-8"?>
<Properties xmlns="http://schemas.openxmlformats.org/officeDocument/2006/extended-properties" xmlns:vt="http://schemas.openxmlformats.org/officeDocument/2006/docPropsVTypes">
  <TotalTime>8075</TotalTime>
  <Words>799</Words>
  <Application>Microsoft Office PowerPoint</Application>
  <PresentationFormat>Widescreen</PresentationFormat>
  <Paragraphs>85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Gill Sans</vt:lpstr>
      <vt:lpstr>Gill Sans MT</vt:lpstr>
      <vt:lpstr>Gill Sans MT Pro Light</vt:lpstr>
      <vt:lpstr>Gills Sans</vt:lpstr>
      <vt:lpstr>GillSansMT-Md</vt:lpstr>
      <vt:lpstr>Wingdings</vt:lpstr>
      <vt:lpstr>16_9_usaid_master_slide</vt:lpstr>
      <vt:lpstr>17_9_usaid_master_slide</vt:lpstr>
      <vt:lpstr>Unlocking Southern Africa Solar (USAS)  USTDA Clean Energy Standards Program Workshop: Namibia</vt:lpstr>
      <vt:lpstr>ABOUT POWER AFRICA</vt:lpstr>
      <vt:lpstr>Power Africa’s support to advance mega solar in Namibia and Botswana </vt:lpstr>
      <vt:lpstr>Mega Solar</vt:lpstr>
      <vt:lpstr>ONGOING PRIORITY ACTIONS AND OBJECTIVES </vt:lpstr>
      <vt:lpstr>Large-Scale Solar Procurement Workshops in Namibia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MEGA SOLAR INITIATIVE</dc:title>
  <dc:creator>steven wynter</dc:creator>
  <cp:lastModifiedBy>Zieff, Gary R.</cp:lastModifiedBy>
  <cp:revision>121</cp:revision>
  <dcterms:created xsi:type="dcterms:W3CDTF">2021-04-28T11:56:44Z</dcterms:created>
  <dcterms:modified xsi:type="dcterms:W3CDTF">2021-10-21T13:41:18Z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2021-10-07T14:57:38Z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020aaf6c-e2e1-4c41-81c5-27d93c65790d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0x0101008CEA0F26C7743146B81ADA30DB412C57</vt:lpwstr>
  </property>
  <property fmtid="{D5CDD505-2E9C-101B-9397-08002B2CF9AE}" pid="10" name="_dlc_DocIdItemGuid">
    <vt:lpwstr>18501d53-e393-4a19-b787-d90f4f6201bc</vt:lpwstr>
  </property>
</Properties>
</file>