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20"/>
  </p:notesMasterIdLst>
  <p:sldIdLst>
    <p:sldId id="262" r:id="rId2"/>
    <p:sldId id="2377" r:id="rId3"/>
    <p:sldId id="2351" r:id="rId4"/>
    <p:sldId id="2355" r:id="rId5"/>
    <p:sldId id="2361" r:id="rId6"/>
    <p:sldId id="2370" r:id="rId7"/>
    <p:sldId id="2371" r:id="rId8"/>
    <p:sldId id="2376" r:id="rId9"/>
    <p:sldId id="2378" r:id="rId10"/>
    <p:sldId id="2372" r:id="rId11"/>
    <p:sldId id="2357" r:id="rId12"/>
    <p:sldId id="2362" r:id="rId13"/>
    <p:sldId id="2363" r:id="rId14"/>
    <p:sldId id="2364" r:id="rId15"/>
    <p:sldId id="2374" r:id="rId16"/>
    <p:sldId id="2375" r:id="rId17"/>
    <p:sldId id="2366" r:id="rId18"/>
    <p:sldId id="29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6AAB"/>
    <a:srgbClr val="116199"/>
    <a:srgbClr val="B4C7E7"/>
    <a:srgbClr val="BDD7EE"/>
    <a:srgbClr val="607DAC"/>
    <a:srgbClr val="FFFFFF"/>
    <a:srgbClr val="89AA74"/>
    <a:srgbClr val="C5E0B4"/>
    <a:srgbClr val="E2F0D9"/>
    <a:srgbClr val="5A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4" autoAdjust="0"/>
    <p:restoredTop sz="95697" autoAdjust="0"/>
  </p:normalViewPr>
  <p:slideViewPr>
    <p:cSldViewPr snapToGrid="0" snapToObjects="1">
      <p:cViewPr varScale="1">
        <p:scale>
          <a:sx n="184" d="100"/>
          <a:sy n="184" d="100"/>
        </p:scale>
        <p:origin x="2754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lerio\Downloads\Battery%20revenue%20and%20MWH%20comparison%201990-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Sheet1!$A$11</c:f>
              <c:strCache>
                <c:ptCount val="1"/>
                <c:pt idx="0">
                  <c:v>Lead-Acid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Sheet1!$C$10:$I$10</c:f>
              <c:numCache>
                <c:formatCode>General</c:formatCode>
                <c:ptCount val="7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Sheet1!$C$11:$I$11</c:f>
              <c:numCache>
                <c:formatCode>_("$"* #,##0.0_);_("$"* \(#,##0.0\);_("$"* "-"??_);_(@_)</c:formatCode>
                <c:ptCount val="7"/>
                <c:pt idx="0">
                  <c:v>17.5</c:v>
                </c:pt>
                <c:pt idx="1">
                  <c:v>21.5</c:v>
                </c:pt>
                <c:pt idx="2">
                  <c:v>26</c:v>
                </c:pt>
                <c:pt idx="3">
                  <c:v>33</c:v>
                </c:pt>
                <c:pt idx="4">
                  <c:v>35</c:v>
                </c:pt>
                <c:pt idx="5">
                  <c:v>36</c:v>
                </c:pt>
                <c:pt idx="6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5A-47D6-A4B1-B8BAF4967D55}"/>
            </c:ext>
          </c:extLst>
        </c:ser>
        <c:ser>
          <c:idx val="1"/>
          <c:order val="1"/>
          <c:tx>
            <c:strRef>
              <c:f>Sheet1!$A$12</c:f>
              <c:strCache>
                <c:ptCount val="1"/>
                <c:pt idx="0">
                  <c:v>Li-ion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Sheet1!$C$10:$I$10</c:f>
              <c:numCache>
                <c:formatCode>General</c:formatCode>
                <c:ptCount val="7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Sheet1!$C$12:$I$12</c:f>
              <c:numCache>
                <c:formatCode>_("$"* #,##0.0_);_("$"* \(#,##0.0\);_("$"* "-"??_);_(@_)</c:formatCode>
                <c:ptCount val="7"/>
                <c:pt idx="0">
                  <c:v>4</c:v>
                </c:pt>
                <c:pt idx="1">
                  <c:v>5.5</c:v>
                </c:pt>
                <c:pt idx="2">
                  <c:v>9.5</c:v>
                </c:pt>
                <c:pt idx="3">
                  <c:v>26.5</c:v>
                </c:pt>
                <c:pt idx="4">
                  <c:v>29</c:v>
                </c:pt>
                <c:pt idx="5">
                  <c:v>34.5</c:v>
                </c:pt>
                <c:pt idx="6">
                  <c:v>39.5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5A-47D6-A4B1-B8BAF4967D55}"/>
            </c:ext>
          </c:extLst>
        </c:ser>
        <c:ser>
          <c:idx val="2"/>
          <c:order val="2"/>
          <c:tx>
            <c:strRef>
              <c:f>Sheet1!$A$13</c:f>
              <c:strCache>
                <c:ptCount val="1"/>
                <c:pt idx="0">
                  <c:v>Alkaline Primaries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Sheet1!$C$10:$I$10</c:f>
              <c:numCache>
                <c:formatCode>General</c:formatCode>
                <c:ptCount val="7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Sheet1!$C$13:$I$13</c:f>
              <c:numCache>
                <c:formatCode>General</c:formatCode>
                <c:ptCount val="7"/>
                <c:pt idx="0">
                  <c:v>2.25</c:v>
                </c:pt>
                <c:pt idx="1">
                  <c:v>3</c:v>
                </c:pt>
                <c:pt idx="2">
                  <c:v>4</c:v>
                </c:pt>
                <c:pt idx="3">
                  <c:v>10</c:v>
                </c:pt>
                <c:pt idx="4">
                  <c:v>11</c:v>
                </c:pt>
                <c:pt idx="5">
                  <c:v>12.100000000000001</c:v>
                </c:pt>
                <c:pt idx="6">
                  <c:v>13.310000000000002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5A-47D6-A4B1-B8BAF4967D55}"/>
            </c:ext>
          </c:extLst>
        </c:ser>
        <c:ser>
          <c:idx val="3"/>
          <c:order val="3"/>
          <c:tx>
            <c:strRef>
              <c:f>Sheet1!$A$14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Sheet1!$C$10:$I$10</c:f>
              <c:numCache>
                <c:formatCode>General</c:formatCode>
                <c:ptCount val="7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Sheet1!$C$14:$I$14</c:f>
              <c:numCache>
                <c:formatCode>_("$"* #,##0.0_);_("$"* \(#,##0.0\);_("$"* "-"??_);_(@_)</c:formatCode>
                <c:ptCount val="7"/>
                <c:pt idx="0">
                  <c:v>3.8</c:v>
                </c:pt>
                <c:pt idx="1">
                  <c:v>3.5</c:v>
                </c:pt>
                <c:pt idx="2">
                  <c:v>4</c:v>
                </c:pt>
                <c:pt idx="3">
                  <c:v>3.75</c:v>
                </c:pt>
                <c:pt idx="4">
                  <c:v>4.25</c:v>
                </c:pt>
                <c:pt idx="5">
                  <c:v>2.75</c:v>
                </c:pt>
                <c:pt idx="6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5A-47D6-A4B1-B8BAF4967D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8435168"/>
        <c:axId val="1981701680"/>
      </c:barChart>
      <c:catAx>
        <c:axId val="40843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981701680"/>
        <c:crosses val="autoZero"/>
        <c:auto val="1"/>
        <c:lblAlgn val="ctr"/>
        <c:lblOffset val="100"/>
        <c:noMultiLvlLbl val="0"/>
      </c:catAx>
      <c:valAx>
        <c:axId val="198170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dirty="0"/>
                  <a:t>$B/year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0843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513096870542293"/>
          <c:y val="2.0287962619071457E-2"/>
          <c:w val="0.325803561888794"/>
          <c:h val="0.2956999038451546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10/17/2021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126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325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054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995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7565572" cy="5427879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1" y="1228441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/>
          <p:cNvSpPr/>
          <p:nvPr userDrawn="1"/>
        </p:nvSpPr>
        <p:spPr>
          <a:xfrm>
            <a:off x="7565573" y="1"/>
            <a:ext cx="262345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914964" y="432263"/>
            <a:ext cx="1940424" cy="56205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/>
          <p:cNvSpPr/>
          <p:nvPr userDrawn="1"/>
        </p:nvSpPr>
        <p:spPr>
          <a:xfrm>
            <a:off x="789245" y="2915632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2865811" y="2915632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251265" y="2915632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5" name="TextBox 34"/>
          <p:cNvSpPr txBox="1"/>
          <p:nvPr userDrawn="1"/>
        </p:nvSpPr>
        <p:spPr>
          <a:xfrm>
            <a:off x="700411" y="5271934"/>
            <a:ext cx="2225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spc="225" dirty="0">
                <a:solidFill>
                  <a:srgbClr val="00ACD9"/>
                </a:solidFill>
                <a:latin typeface="Calibri" charset="0"/>
                <a:ea typeface="Calibri" charset="0"/>
                <a:cs typeface="Calibri" charset="0"/>
              </a:rPr>
              <a:t>PRESENTED BY</a:t>
            </a:r>
          </a:p>
        </p:txBody>
      </p:sp>
      <p:pic>
        <p:nvPicPr>
          <p:cNvPr id="39" name="Picture 38"/>
          <p:cNvPicPr>
            <a:picLocks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910132"/>
            <a:ext cx="9399784" cy="36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41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2775"/>
              </a:lnSpc>
              <a:defRPr sz="2700" spc="23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" y="1228441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559099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600" cap="none" spc="15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42875" indent="0" algn="ctr">
              <a:buNone/>
              <a:defRPr sz="1800"/>
            </a:lvl2pPr>
            <a:lvl3pPr marL="685749" indent="0" algn="ctr">
              <a:buNone/>
              <a:defRPr sz="1800"/>
            </a:lvl3pPr>
            <a:lvl4pPr marL="1028624" indent="0" algn="ctr">
              <a:buNone/>
              <a:defRPr sz="1500"/>
            </a:lvl4pPr>
            <a:lvl5pPr marL="1371498" indent="0" algn="ctr">
              <a:buNone/>
              <a:defRPr sz="1500"/>
            </a:lvl5pPr>
            <a:lvl6pPr marL="1714373" indent="0" algn="ctr">
              <a:buNone/>
              <a:defRPr sz="1500"/>
            </a:lvl6pPr>
            <a:lvl7pPr marL="2057246" indent="0" algn="ctr">
              <a:buNone/>
              <a:defRPr sz="1500"/>
            </a:lvl7pPr>
            <a:lvl8pPr marL="2400120" indent="0" algn="ctr">
              <a:buNone/>
              <a:defRPr sz="1500"/>
            </a:lvl8pPr>
            <a:lvl9pPr marL="2742995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3" y="648866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909" y="5885659"/>
            <a:ext cx="615683" cy="134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872133"/>
            <a:ext cx="776320" cy="1467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8"/>
            <a:ext cx="986469" cy="365125"/>
          </a:xfrm>
        </p:spPr>
        <p:txBody>
          <a:bodyPr/>
          <a:lstStyle/>
          <a:p>
            <a:fld id="{8F375CD4-C965-459A-AEF0-A619E60D85E9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92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7565573" y="1363919"/>
            <a:ext cx="2623459" cy="1421017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260701" y="6094149"/>
            <a:ext cx="186656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4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672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pos="50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4240F-EF3D-45E5-942F-B4EB071987F1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2775"/>
              </a:lnSpc>
              <a:defRPr sz="2700" spc="23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7" y="5064550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600" cap="none" spc="15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42875" indent="0" algn="ctr">
              <a:buNone/>
              <a:defRPr sz="1800"/>
            </a:lvl2pPr>
            <a:lvl3pPr marL="685749" indent="0" algn="ctr">
              <a:buNone/>
              <a:defRPr sz="1800"/>
            </a:lvl3pPr>
            <a:lvl4pPr marL="1028624" indent="0" algn="ctr">
              <a:buNone/>
              <a:defRPr sz="1500"/>
            </a:lvl4pPr>
            <a:lvl5pPr marL="1371498" indent="0" algn="ctr">
              <a:buNone/>
              <a:defRPr sz="1500"/>
            </a:lvl5pPr>
            <a:lvl6pPr marL="1714373" indent="0" algn="ctr">
              <a:buNone/>
              <a:defRPr sz="1500"/>
            </a:lvl6pPr>
            <a:lvl7pPr marL="2057246" indent="0" algn="ctr">
              <a:buNone/>
              <a:defRPr sz="1500"/>
            </a:lvl7pPr>
            <a:lvl8pPr marL="2400120" indent="0" algn="ctr">
              <a:buNone/>
              <a:defRPr sz="1500"/>
            </a:lvl8pPr>
            <a:lvl9pPr marL="2742995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8"/>
            <a:ext cx="100884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9A81C39-334B-4262-AF29-40E85D3A8084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960" y="6488668"/>
            <a:ext cx="26234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648747" y="6459792"/>
            <a:ext cx="55702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1" y="4893382"/>
            <a:ext cx="8153043" cy="63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5400000">
            <a:off x="339067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13970" y="6955"/>
            <a:ext cx="10568463" cy="678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4" y="6485920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01F460E-9BB6-40E2-93BC-4A82A3B43EFE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20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2042" y="6489304"/>
            <a:ext cx="5850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902" y="3391898"/>
            <a:ext cx="6857999" cy="7421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1282440" y="321774"/>
            <a:ext cx="909561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390643" y="380825"/>
            <a:ext cx="349504" cy="249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338155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3058" y="6955"/>
            <a:ext cx="10569375" cy="678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6068" y="1429237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4" y="6485920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4B31C65-2B10-4F48-8AD2-DB836FD80EBC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20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57818" y="6485919"/>
            <a:ext cx="5840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1282440" y="321774"/>
            <a:ext cx="909561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390643" y="380825"/>
            <a:ext cx="349504" cy="249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902" y="3391898"/>
            <a:ext cx="6857999" cy="74211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902" y="3391898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3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8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749" rtl="0" eaLnBrk="1" latinLnBrk="0" hangingPunct="1">
        <a:lnSpc>
          <a:spcPct val="85000"/>
        </a:lnSpc>
        <a:spcBef>
          <a:spcPct val="0"/>
        </a:spcBef>
        <a:buNone/>
        <a:defRPr sz="2000" b="0" i="0" kern="1200" spc="75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68576" indent="-68576" algn="l" defTabSz="685749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18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288015" indent="-137150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rgbClr val="00B0F0"/>
        </a:buClr>
        <a:buFont typeface="Calibri" pitchFamily="34" charset="0"/>
        <a:buChar char="◦"/>
        <a:defRPr sz="16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425165" indent="-137150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rgbClr val="00B0F0"/>
        </a:buClr>
        <a:buFont typeface="Calibri" pitchFamily="34" charset="0"/>
        <a:buChar char="◦"/>
        <a:defRPr sz="12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562314" indent="-137150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rgbClr val="00B0F0"/>
        </a:buClr>
        <a:buFont typeface="Calibri" pitchFamily="34" charset="0"/>
        <a:buChar char="◦"/>
        <a:defRPr sz="12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699464" indent="-137150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rgbClr val="00B0F0"/>
        </a:buClr>
        <a:buFont typeface="Calibri" pitchFamily="34" charset="0"/>
        <a:buChar char="◦"/>
        <a:defRPr sz="12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824939" indent="-171438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4928" indent="-171438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4916" indent="-171438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4906" indent="-171438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urbanelectricpower.com/" TargetMode="Externa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hyperlink" Target="http://www.urbanelectricpower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urbanelectricpower.com/" TargetMode="Externa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vdeange@sandia.gov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anl.gov/manufacturing/recycling" TargetMode="External"/><Relationship Id="rId4" Type="http://schemas.openxmlformats.org/officeDocument/2006/relationships/hyperlink" Target="https://www.science.org/content/article/millions-electric-cars-are-coming-what-happens-all-dead-batteri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3CE9A1-0E34-4960-BBB0-58CEBCA89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0694" y="3112607"/>
            <a:ext cx="8126157" cy="1690255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Non-Li technologies and solar integration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BD85D42-4D1F-4E0A-9520-DCF24300F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1852" y="5320326"/>
            <a:ext cx="6261331" cy="353125"/>
          </a:xfrm>
        </p:spPr>
        <p:txBody>
          <a:bodyPr>
            <a:noAutofit/>
          </a:bodyPr>
          <a:lstStyle/>
          <a:p>
            <a:r>
              <a:rPr lang="en-US" sz="1800" dirty="0"/>
              <a:t>Valerio De Angelis</a:t>
            </a:r>
          </a:p>
          <a:p>
            <a:r>
              <a:rPr lang="en-US" sz="1800" dirty="0"/>
              <a:t>Energy Storage Tech &amp; Systems</a:t>
            </a:r>
          </a:p>
          <a:p>
            <a:r>
              <a:rPr lang="en-US" sz="1800" dirty="0"/>
              <a:t>Sandia National Laboratories </a:t>
            </a:r>
          </a:p>
          <a:p>
            <a:r>
              <a:rPr lang="en-US" sz="1800" dirty="0"/>
              <a:t>vdeange@sandia.gov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3E921-657C-49FA-8447-5040C81FD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7A9D5B1B-9FFC-42AE-836C-FD4B06135C13}"/>
              </a:ext>
            </a:extLst>
          </p:cNvPr>
          <p:cNvSpPr txBox="1">
            <a:spLocks/>
          </p:cNvSpPr>
          <p:nvPr/>
        </p:nvSpPr>
        <p:spPr>
          <a:xfrm>
            <a:off x="4188243" y="4970235"/>
            <a:ext cx="6872253" cy="353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49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600" kern="1200" cap="none" spc="15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42875" indent="0" algn="ctr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None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685749" indent="0" algn="ctr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None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1028624" indent="0" algn="ctr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None/>
              <a:defRPr sz="15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1371498" indent="0" algn="ctr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None/>
              <a:defRPr sz="15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714373" indent="0" algn="ctr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246" indent="0" algn="ctr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120" indent="0" algn="ctr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995" indent="0" algn="ctr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2021 Southern Africa Energy Storage Systems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39E502-F1C5-44D8-8285-C6054DBBD5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320326"/>
            <a:ext cx="564475" cy="163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45F1ED-EEB8-4017-B518-E06D39FA86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288899"/>
            <a:ext cx="776320" cy="194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3068AA-428E-49D5-B216-FCD8CCF4053B}"/>
              </a:ext>
            </a:extLst>
          </p:cNvPr>
          <p:cNvSpPr txBox="1"/>
          <p:nvPr/>
        </p:nvSpPr>
        <p:spPr>
          <a:xfrm>
            <a:off x="10280342" y="5605725"/>
            <a:ext cx="1832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</a:p>
          <a:p>
            <a:pPr algn="ctr"/>
            <a:endParaRPr lang="en-US" sz="600" dirty="0"/>
          </a:p>
          <a:p>
            <a:pPr algn="ctr"/>
            <a:r>
              <a:rPr lang="en-US" sz="800" dirty="0"/>
              <a:t>SAND2021-13004 C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2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F490-0548-471E-8F09-2855506D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Zn-based batteries are an environmentally friendlier alternative to lead acid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A56C3A-A7FB-4CA6-B088-B0CF5FDFE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6A82D6-F068-401F-B66B-7765A22DB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662" y="5206981"/>
            <a:ext cx="1575568" cy="12823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C8BC07-2685-474D-83DB-D491BF90F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90" y="5207746"/>
            <a:ext cx="1795240" cy="12815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D67B6F-95C8-425C-ADC3-B3938A3907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3" r="-1834"/>
          <a:stretch/>
        </p:blipFill>
        <p:spPr>
          <a:xfrm>
            <a:off x="740690" y="1150234"/>
            <a:ext cx="5755629" cy="40023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F17104-9FA6-4288-86F1-D4A88DD1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997" y="3757221"/>
            <a:ext cx="3535026" cy="25477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6789B9-F789-4101-83B8-10C1521C8FA2}"/>
              </a:ext>
            </a:extLst>
          </p:cNvPr>
          <p:cNvSpPr txBox="1"/>
          <p:nvPr/>
        </p:nvSpPr>
        <p:spPr>
          <a:xfrm>
            <a:off x="7286531" y="6309710"/>
            <a:ext cx="4132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Source: http://www.joshuagallaway.com/?p=265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0BBFA8-3305-48CC-9CC1-38D0CAAD6D80}"/>
              </a:ext>
            </a:extLst>
          </p:cNvPr>
          <p:cNvSpPr/>
          <p:nvPr/>
        </p:nvSpPr>
        <p:spPr>
          <a:xfrm>
            <a:off x="-1" y="2471057"/>
            <a:ext cx="216811" cy="680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9398E3D-9928-43A3-9A6B-FD4AB6498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589" y="1027452"/>
            <a:ext cx="4532632" cy="17564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9D62EF1-122A-40E5-AD17-8670BE1BBD96}"/>
              </a:ext>
            </a:extLst>
          </p:cNvPr>
          <p:cNvSpPr txBox="1"/>
          <p:nvPr/>
        </p:nvSpPr>
        <p:spPr>
          <a:xfrm>
            <a:off x="7776849" y="873563"/>
            <a:ext cx="3790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Zn-Ni at 1C charge/discharge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589707-84C1-40B3-81B1-9470FCCDFF48}"/>
              </a:ext>
            </a:extLst>
          </p:cNvPr>
          <p:cNvSpPr txBox="1"/>
          <p:nvPr/>
        </p:nvSpPr>
        <p:spPr>
          <a:xfrm>
            <a:off x="7318377" y="2783885"/>
            <a:ext cx="474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Source: Design and Performance of Large Format Nickel-Zinc Batteries E. Listerud and A. Weisenstein ZAF Energy Systems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97750C-37D3-4253-AACF-EAD2352A0E62}"/>
              </a:ext>
            </a:extLst>
          </p:cNvPr>
          <p:cNvSpPr txBox="1"/>
          <p:nvPr/>
        </p:nvSpPr>
        <p:spPr>
          <a:xfrm>
            <a:off x="7868997" y="3603333"/>
            <a:ext cx="3790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Zn-MnO</a:t>
            </a:r>
            <a:r>
              <a:rPr lang="en-US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batteries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F262CD-0570-4546-BF50-BA6A03E6779E}"/>
              </a:ext>
            </a:extLst>
          </p:cNvPr>
          <p:cNvSpPr txBox="1"/>
          <p:nvPr/>
        </p:nvSpPr>
        <p:spPr>
          <a:xfrm>
            <a:off x="2222308" y="787304"/>
            <a:ext cx="2192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More complex construction</a:t>
            </a:r>
          </a:p>
        </p:txBody>
      </p:sp>
    </p:spTree>
    <p:extLst>
      <p:ext uri="{BB962C8B-B14F-4D97-AF65-F5344CB8AC3E}">
        <p14:creationId xmlns:p14="http://schemas.microsoft.com/office/powerpoint/2010/main" val="377252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6956A-3AD8-4A15-8C41-54372BECF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Zn-based batteries can replace lead-acid batteries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F86BB8-5B1E-4BD1-80BF-9A78B5062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543B2-0B7A-433C-ADFF-4F7A53E7D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3" y="1033487"/>
            <a:ext cx="10508710" cy="5745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238047-6F54-4B85-A5C3-2FA1B53B0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629" y="926361"/>
            <a:ext cx="2753979" cy="207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3F5CD-6236-41FA-B432-1B705A7DA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for the Zn-MnO</a:t>
            </a:r>
            <a:r>
              <a:rPr lang="en-US" baseline="-25000" dirty="0"/>
              <a:t>2</a:t>
            </a:r>
            <a:r>
              <a:rPr lang="en-US" dirty="0"/>
              <a:t> batteries used with converters designed for lead-acid batteries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B0F111-5102-4BEF-855E-8168DD6A8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4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C170B0A-A6E3-435C-AF7E-BB3ED102D6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727" y="930316"/>
            <a:ext cx="7204544" cy="21709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B31BCA-ECC6-4B96-BC68-DA2E58624E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727" y="3203581"/>
            <a:ext cx="7204544" cy="21473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530DCFA-AEA0-46C9-B460-3604C4719B36}"/>
              </a:ext>
            </a:extLst>
          </p:cNvPr>
          <p:cNvSpPr txBox="1"/>
          <p:nvPr/>
        </p:nvSpPr>
        <p:spPr>
          <a:xfrm>
            <a:off x="1943882" y="5525904"/>
            <a:ext cx="830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Top: Voltage; Bottom: Current: System test for 3 days. The system ran for 3 days paired with solar: charging when the sun was available and discharging during other times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EECF38-23DC-4B1D-9226-BE18986D3FBF}"/>
              </a:ext>
            </a:extLst>
          </p:cNvPr>
          <p:cNvSpPr txBox="1"/>
          <p:nvPr/>
        </p:nvSpPr>
        <p:spPr>
          <a:xfrm>
            <a:off x="5589258" y="999317"/>
            <a:ext cx="1013483" cy="307777"/>
          </a:xfrm>
          <a:prstGeom prst="rect">
            <a:avLst/>
          </a:prstGeom>
          <a:solidFill>
            <a:schemeClr val="bg1"/>
          </a:solidFill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DC Voltage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77E7C4-FD6F-4852-8E08-05903A819444}"/>
              </a:ext>
            </a:extLst>
          </p:cNvPr>
          <p:cNvSpPr txBox="1"/>
          <p:nvPr/>
        </p:nvSpPr>
        <p:spPr>
          <a:xfrm>
            <a:off x="5589258" y="3275111"/>
            <a:ext cx="1013483" cy="307777"/>
          </a:xfrm>
          <a:prstGeom prst="rect">
            <a:avLst/>
          </a:prstGeom>
          <a:solidFill>
            <a:schemeClr val="bg1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DC Current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CBCC1B-0629-4641-A229-106EB83347A5}"/>
              </a:ext>
            </a:extLst>
          </p:cNvPr>
          <p:cNvSpPr txBox="1"/>
          <p:nvPr/>
        </p:nvSpPr>
        <p:spPr>
          <a:xfrm>
            <a:off x="8691868" y="6511251"/>
            <a:ext cx="3153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Data from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www.urbanelectricpower.com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17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DEA95-D8C0-46C0-BCB6-3C481B0B7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Zinc-based batteries can operate under solar panels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20BCF9-D3E3-45A1-AECB-EE68AAC68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E857A-CAD9-4383-94EA-1DA8543D5C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68" y="976300"/>
            <a:ext cx="5234166" cy="3925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8A41E5-606E-4D80-A127-494F680682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021" y="1245724"/>
            <a:ext cx="5217021" cy="3503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239207-1C81-4AA2-B389-007CBE664E1B}"/>
              </a:ext>
            </a:extLst>
          </p:cNvPr>
          <p:cNvSpPr txBox="1"/>
          <p:nvPr/>
        </p:nvSpPr>
        <p:spPr>
          <a:xfrm>
            <a:off x="8691868" y="6511251"/>
            <a:ext cx="3153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Data from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www.urbanelectricpower.com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26733-B52D-4026-84B8-0E65FADC3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12" y="5079487"/>
            <a:ext cx="2016820" cy="160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9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8CF8F-FDE1-48F3-829E-94D59A0C3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Container-based ZnMnO</a:t>
            </a:r>
            <a:r>
              <a:rPr lang="en-US" baseline="-25000" dirty="0"/>
              <a:t>2</a:t>
            </a:r>
            <a:r>
              <a:rPr lang="en-US" dirty="0"/>
              <a:t> system built in India using Li-ion BMS and power converter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489F8B-8649-4004-B06D-0CD563A65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4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67EFE62-713E-4F4C-9968-5C554ED31935}"/>
              </a:ext>
            </a:extLst>
          </p:cNvPr>
          <p:cNvSpPr txBox="1">
            <a:spLocks/>
          </p:cNvSpPr>
          <p:nvPr/>
        </p:nvSpPr>
        <p:spPr>
          <a:xfrm>
            <a:off x="11606996" y="7205122"/>
            <a:ext cx="5850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4DD42C-DAAC-42BA-BF36-A419A7ACC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23" y="1447100"/>
            <a:ext cx="5513745" cy="3501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A89AD3-770C-4D00-A045-E67F832C45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201" y="1447100"/>
            <a:ext cx="6046842" cy="405374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EEF0FE5-50AD-4C97-AB5C-C8FE112CB60E}"/>
              </a:ext>
            </a:extLst>
          </p:cNvPr>
          <p:cNvSpPr txBox="1"/>
          <p:nvPr/>
        </p:nvSpPr>
        <p:spPr>
          <a:xfrm>
            <a:off x="8691868" y="6511251"/>
            <a:ext cx="3153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Data from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www.urbanelectricpower.com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74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F490-0548-471E-8F09-2855506D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batteries allow decoupling of energy and power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A56C3A-A7FB-4CA6-B088-B0CF5FDFE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334D5-35E8-4E02-A0B8-3ECAAF508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89" y="799745"/>
            <a:ext cx="4508488" cy="2965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9AE0CF-51FC-400F-BF6B-BC2E07CBA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495" y="4191782"/>
            <a:ext cx="3953740" cy="2412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5AF193-7B9D-416B-8D6A-A7D16DA06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28" y="4160612"/>
            <a:ext cx="4243538" cy="2381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7F4F7C-8E8D-4825-9843-0CAB29A5BCCF}"/>
              </a:ext>
            </a:extLst>
          </p:cNvPr>
          <p:cNvSpPr txBox="1"/>
          <p:nvPr/>
        </p:nvSpPr>
        <p:spPr>
          <a:xfrm>
            <a:off x="6643468" y="917937"/>
            <a:ext cx="32382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Decouple energy and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electrolyte has a long life</a:t>
            </a:r>
          </a:p>
          <a:p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Costs remain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Energy density is 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Many mechanical parts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DE4690-AF75-40E1-AD1C-AC3E1C08F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720" y="4243516"/>
            <a:ext cx="2930224" cy="2079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3F3C7A-D7ED-4C04-9144-A92A34449E13}"/>
              </a:ext>
            </a:extLst>
          </p:cNvPr>
          <p:cNvSpPr txBox="1"/>
          <p:nvPr/>
        </p:nvSpPr>
        <p:spPr>
          <a:xfrm>
            <a:off x="4586720" y="3878861"/>
            <a:ext cx="2930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Modular systems (&lt;50kWh)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12B08A-5162-4829-A680-AFB77CAF665B}"/>
              </a:ext>
            </a:extLst>
          </p:cNvPr>
          <p:cNvSpPr txBox="1"/>
          <p:nvPr/>
        </p:nvSpPr>
        <p:spPr>
          <a:xfrm>
            <a:off x="7885555" y="3884005"/>
            <a:ext cx="3835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Utility scale systems</a:t>
            </a:r>
          </a:p>
        </p:txBody>
      </p:sp>
    </p:spTree>
    <p:extLst>
      <p:ext uri="{BB962C8B-B14F-4D97-AF65-F5344CB8AC3E}">
        <p14:creationId xmlns:p14="http://schemas.microsoft.com/office/powerpoint/2010/main" val="6344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F490-0548-471E-8F09-2855506D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has high energy density but no established supply chain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A56C3A-A7FB-4CA6-B088-B0CF5FDFE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99E32-40F7-4295-92EE-B14E62018E22}"/>
              </a:ext>
            </a:extLst>
          </p:cNvPr>
          <p:cNvSpPr txBox="1"/>
          <p:nvPr/>
        </p:nvSpPr>
        <p:spPr>
          <a:xfrm>
            <a:off x="6285787" y="821200"/>
            <a:ext cx="459797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High density of the fuel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Potential for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Reuse of existing infrastructure</a:t>
            </a:r>
          </a:p>
          <a:p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Proton exchange membranes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Expensive catalyst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Low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NOx production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93DC3A-EB7B-4006-8EA8-FD424F49D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43" t="31722" r="11157" b="8533"/>
          <a:stretch/>
        </p:blipFill>
        <p:spPr>
          <a:xfrm>
            <a:off x="2114550" y="3022715"/>
            <a:ext cx="3460544" cy="249303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BDEEE4-AE45-44B5-86FF-6922C399407D}"/>
              </a:ext>
            </a:extLst>
          </p:cNvPr>
          <p:cNvCxnSpPr>
            <a:cxnSpLocks/>
            <a:stCxn id="19" idx="3"/>
            <a:endCxn id="12" idx="1"/>
          </p:cNvCxnSpPr>
          <p:nvPr/>
        </p:nvCxnSpPr>
        <p:spPr>
          <a:xfrm flipV="1">
            <a:off x="2550037" y="1642912"/>
            <a:ext cx="463454" cy="3267"/>
          </a:xfrm>
          <a:prstGeom prst="straightConnector1">
            <a:avLst/>
          </a:prstGeom>
          <a:ln w="19050">
            <a:solidFill>
              <a:srgbClr val="146A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C7AA27A-6EAB-4C7A-A09C-EBF0A1E1E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113" y="3107113"/>
            <a:ext cx="2782431" cy="175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36123-5C88-4C2E-8F06-E84F3307E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556" y="4932007"/>
            <a:ext cx="2071759" cy="1327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A15F81-8D55-4DC6-B627-1F84724DC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900" y="4943228"/>
            <a:ext cx="2526072" cy="1373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1C737-3D51-4E42-BDC5-7B6648935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4895" y="3107323"/>
            <a:ext cx="1615523" cy="16222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CC6133-2AD2-430B-A1A5-E23F907DEFE2}"/>
              </a:ext>
            </a:extLst>
          </p:cNvPr>
          <p:cNvSpPr txBox="1"/>
          <p:nvPr/>
        </p:nvSpPr>
        <p:spPr>
          <a:xfrm>
            <a:off x="6191900" y="6308498"/>
            <a:ext cx="3453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Source: Sandia Energy Storage Handbook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C4305E-9BBA-4EAB-B1DA-2EB300D60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3491" y="923830"/>
            <a:ext cx="2286112" cy="14381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8BBADE-EC95-4AA1-8D4B-AFD94845CD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95" y="804695"/>
            <a:ext cx="2465742" cy="16829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06BBE0-1E7C-4E55-BA15-7D3BAA163D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4549" y="3035309"/>
            <a:ext cx="1180783" cy="1022337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CE1AFB96-CF92-4065-9D3E-CFB06C5076FB}"/>
              </a:ext>
            </a:extLst>
          </p:cNvPr>
          <p:cNvCxnSpPr>
            <a:cxnSpLocks/>
          </p:cNvCxnSpPr>
          <p:nvPr/>
        </p:nvCxnSpPr>
        <p:spPr>
          <a:xfrm>
            <a:off x="1317166" y="2487662"/>
            <a:ext cx="2298870" cy="889383"/>
          </a:xfrm>
          <a:prstGeom prst="bentConnector3">
            <a:avLst>
              <a:gd name="adj1" fmla="val 54"/>
            </a:avLst>
          </a:prstGeom>
          <a:ln w="19050">
            <a:solidFill>
              <a:srgbClr val="116199">
                <a:alpha val="98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49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0BE1-E674-4DFD-95FD-A0F8726B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18A96D-347C-48CC-AEFE-93B8C4C46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514673-97F7-4445-9810-1F82406F7127}"/>
              </a:ext>
            </a:extLst>
          </p:cNvPr>
          <p:cNvSpPr txBox="1"/>
          <p:nvPr/>
        </p:nvSpPr>
        <p:spPr>
          <a:xfrm>
            <a:off x="713970" y="965723"/>
            <a:ext cx="93158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Solar technology is mature and inexpensive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existing grid infrastructure will evolve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Developing countries can take advantage of new decentralized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competition for Li cells will increase as the penetration of EV’s goes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Lead-acid and new Zn-technologies can hit low price points and be easy to manage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Other, non-modular options, like flow batteries and H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systems are coming to market</a:t>
            </a:r>
          </a:p>
        </p:txBody>
      </p:sp>
    </p:spTree>
    <p:extLst>
      <p:ext uri="{BB962C8B-B14F-4D97-AF65-F5344CB8AC3E}">
        <p14:creationId xmlns:p14="http://schemas.microsoft.com/office/powerpoint/2010/main" val="138562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Acknowledgements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6CA1A1-F618-4EE2-821A-21A8B60BF620}"/>
              </a:ext>
            </a:extLst>
          </p:cNvPr>
          <p:cNvSpPr txBox="1">
            <a:spLocks/>
          </p:cNvSpPr>
          <p:nvPr/>
        </p:nvSpPr>
        <p:spPr>
          <a:xfrm>
            <a:off x="484348" y="860538"/>
            <a:ext cx="10711736" cy="1651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Funded by the U.S. Department of Energy, Office of Electricity, Energy Storage program. Dr. Imre Gyuk, Program Director.</a:t>
            </a:r>
          </a:p>
          <a:p>
            <a:pPr algn="just"/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7AD514-158A-4BC7-B289-6EFEC042E829}"/>
              </a:ext>
            </a:extLst>
          </p:cNvPr>
          <p:cNvSpPr txBox="1"/>
          <p:nvPr/>
        </p:nvSpPr>
        <p:spPr>
          <a:xfrm>
            <a:off x="484348" y="6469368"/>
            <a:ext cx="9278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 questions about this presentation: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vdeange@sandia.gov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9F1A8-FE0F-4355-B0C3-C132450B7E96}"/>
              </a:ext>
            </a:extLst>
          </p:cNvPr>
          <p:cNvSpPr txBox="1"/>
          <p:nvPr/>
        </p:nvSpPr>
        <p:spPr>
          <a:xfrm>
            <a:off x="495983" y="3097677"/>
            <a:ext cx="11061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Contributors: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Flow batteries: Leo J. Small, Cy H. Fujimoto, Harry D. Pratt III, Travis M. Anderson, Sandia National Laboratories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Hydrogen: Alexander  J.  Headley  (Sandia  National  Laboratories),  Susan  Schoenung  (Longitude  122  West,  Inc.)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601A80-9C99-4F72-AB78-7EDD444690C3}"/>
              </a:ext>
            </a:extLst>
          </p:cNvPr>
          <p:cNvSpPr txBox="1"/>
          <p:nvPr/>
        </p:nvSpPr>
        <p:spPr>
          <a:xfrm>
            <a:off x="495983" y="2512496"/>
            <a:ext cx="9278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Sandia Grid Energy Storage Program Manager: Babu Chalamala</a:t>
            </a:r>
          </a:p>
        </p:txBody>
      </p:sp>
    </p:spTree>
    <p:extLst>
      <p:ext uri="{BB962C8B-B14F-4D97-AF65-F5344CB8AC3E}">
        <p14:creationId xmlns:p14="http://schemas.microsoft.com/office/powerpoint/2010/main" val="7206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E0CC-CD6B-460D-AB44-C6E78DB3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energy is available and inexpensive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8225B5-AC8C-4841-9A8C-FDE5C003A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97"/>
          <a:stretch/>
        </p:blipFill>
        <p:spPr>
          <a:xfrm>
            <a:off x="283161" y="1285198"/>
            <a:ext cx="5788423" cy="3073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B4F87-BED8-42A5-B06A-E6D77EE91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54"/>
          <a:stretch/>
        </p:blipFill>
        <p:spPr>
          <a:xfrm>
            <a:off x="6718083" y="1325418"/>
            <a:ext cx="5190755" cy="30737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394C40-6EE6-419F-98F8-77A1D17B6B19}"/>
              </a:ext>
            </a:extLst>
          </p:cNvPr>
          <p:cNvSpPr txBox="1"/>
          <p:nvPr/>
        </p:nvSpPr>
        <p:spPr>
          <a:xfrm>
            <a:off x="1945447" y="1094685"/>
            <a:ext cx="1744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Potential solar power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EEC5A5-07BB-4E48-A3CA-C070392A8809}"/>
              </a:ext>
            </a:extLst>
          </p:cNvPr>
          <p:cNvSpPr txBox="1"/>
          <p:nvPr/>
        </p:nvSpPr>
        <p:spPr>
          <a:xfrm>
            <a:off x="8064645" y="1054685"/>
            <a:ext cx="2895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% of solar generation in each country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BCEA755-BB4D-419B-AEED-5FCBE0473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2042" y="6489304"/>
            <a:ext cx="585004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E0CC-CD6B-460D-AB44-C6E78DB3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duration storage is needed to firm solar and other sources of renewable generation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BCEA755-BB4D-419B-AEED-5FCBE0473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2042" y="6489304"/>
            <a:ext cx="585004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352C8-3B9A-48FA-B20B-7B222A615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493" y="1637916"/>
            <a:ext cx="6250846" cy="3084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B6A93F-1EAA-44BE-B3E7-E708B5526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61" y="1378716"/>
            <a:ext cx="5657976" cy="3499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D389E2-7D0C-4AC4-84DD-99049EA66305}"/>
              </a:ext>
            </a:extLst>
          </p:cNvPr>
          <p:cNvSpPr txBox="1"/>
          <p:nvPr/>
        </p:nvSpPr>
        <p:spPr>
          <a:xfrm>
            <a:off x="992332" y="4884398"/>
            <a:ext cx="3408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https://doi.org/10.1016/j.joule.2019.11.009</a:t>
            </a:r>
          </a:p>
        </p:txBody>
      </p:sp>
    </p:spTree>
    <p:extLst>
      <p:ext uri="{BB962C8B-B14F-4D97-AF65-F5344CB8AC3E}">
        <p14:creationId xmlns:p14="http://schemas.microsoft.com/office/powerpoint/2010/main" val="263338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27257-1543-48F2-8606-20CC21E46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is competitive in some cases with conventional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D3BCAB-97B5-4579-BF48-E334A836F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DADC8B-790E-4404-A248-21882C0DE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33" y="1134974"/>
            <a:ext cx="6483928" cy="416497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7E4AB-A2CC-4D26-945D-B53B2538B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600" y="2143963"/>
            <a:ext cx="1786187" cy="44976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C5EF6D-67EE-43DC-898B-B0ABF1721F55}"/>
              </a:ext>
            </a:extLst>
          </p:cNvPr>
          <p:cNvSpPr txBox="1"/>
          <p:nvPr/>
        </p:nvSpPr>
        <p:spPr>
          <a:xfrm>
            <a:off x="6992727" y="1021366"/>
            <a:ext cx="4841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Advantages of solar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Solar enables a distributed infrastructure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 decentralized infrastructure can be easier to operate and maintain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49A1A-3B33-42AA-9136-98129D615FF7}"/>
              </a:ext>
            </a:extLst>
          </p:cNvPr>
          <p:cNvSpPr txBox="1"/>
          <p:nvPr/>
        </p:nvSpPr>
        <p:spPr>
          <a:xfrm>
            <a:off x="420833" y="5280408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Lazard</a:t>
            </a:r>
          </a:p>
        </p:txBody>
      </p:sp>
    </p:spTree>
    <p:extLst>
      <p:ext uri="{BB962C8B-B14F-4D97-AF65-F5344CB8AC3E}">
        <p14:creationId xmlns:p14="http://schemas.microsoft.com/office/powerpoint/2010/main" val="212840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2349-3AD2-4E4B-96B5-CC31EB42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technologies take time to develop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2F660-0092-464D-8E52-5DC4DC098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400" smtClean="0"/>
              <a:pPr/>
              <a:t>5</a:t>
            </a:fld>
            <a:endParaRPr lang="en-US" sz="14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0F7F852-4138-4129-A096-963573A342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8643405"/>
              </p:ext>
            </p:extLst>
          </p:nvPr>
        </p:nvGraphicFramePr>
        <p:xfrm>
          <a:off x="348095" y="1076125"/>
          <a:ext cx="6275244" cy="4155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A5CB46F-E499-40EB-87E3-E2EADB5B4FA4}"/>
              </a:ext>
            </a:extLst>
          </p:cNvPr>
          <p:cNvSpPr txBox="1"/>
          <p:nvPr/>
        </p:nvSpPr>
        <p:spPr>
          <a:xfrm>
            <a:off x="7128629" y="1076126"/>
            <a:ext cx="4841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Battery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Growing Li-ion market (EV, Portable)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Stable and mature Lead-Acid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Established primary Alkaline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Other battery technologies are not well developed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Supply chains take decades to develop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917564-E832-4074-839E-FA58CBD2D23D}"/>
              </a:ext>
            </a:extLst>
          </p:cNvPr>
          <p:cNvSpPr txBox="1"/>
          <p:nvPr/>
        </p:nvSpPr>
        <p:spPr>
          <a:xfrm>
            <a:off x="420833" y="5280408"/>
            <a:ext cx="21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Avicenne Energy</a:t>
            </a:r>
          </a:p>
        </p:txBody>
      </p:sp>
    </p:spTree>
    <p:extLst>
      <p:ext uri="{BB962C8B-B14F-4D97-AF65-F5344CB8AC3E}">
        <p14:creationId xmlns:p14="http://schemas.microsoft.com/office/powerpoint/2010/main" val="40058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BB822-FE1B-45BC-9365-31BFB2CAA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Several options for energy storage are available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8F282A-9E59-4830-98B7-64F036D6C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6E9C18-131E-453B-B8CC-DF49560E9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441" y="685800"/>
            <a:ext cx="7813532" cy="61325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5444A09-8449-4189-BB46-91DE11A23CF1}"/>
              </a:ext>
            </a:extLst>
          </p:cNvPr>
          <p:cNvSpPr txBox="1"/>
          <p:nvPr/>
        </p:nvSpPr>
        <p:spPr>
          <a:xfrm>
            <a:off x="6036845" y="3701140"/>
            <a:ext cx="741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Flexible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08BD0000-165B-4996-ADDA-21DFD33D11EA}"/>
              </a:ext>
            </a:extLst>
          </p:cNvPr>
          <p:cNvSpPr/>
          <p:nvPr/>
        </p:nvSpPr>
        <p:spPr>
          <a:xfrm>
            <a:off x="7950588" y="3070513"/>
            <a:ext cx="202623" cy="22808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5530C6-6111-46E4-AB44-3FD3878DD793}"/>
              </a:ext>
            </a:extLst>
          </p:cNvPr>
          <p:cNvSpPr txBox="1"/>
          <p:nvPr/>
        </p:nvSpPr>
        <p:spPr>
          <a:xfrm>
            <a:off x="8153211" y="4057026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Modular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B72D9AC9-1A87-42E7-96A1-C384BAAF7840}"/>
              </a:ext>
            </a:extLst>
          </p:cNvPr>
          <p:cNvSpPr/>
          <p:nvPr/>
        </p:nvSpPr>
        <p:spPr>
          <a:xfrm>
            <a:off x="3640412" y="1793107"/>
            <a:ext cx="261505" cy="10053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9C6289-4092-4E7D-99B0-363FB8E72781}"/>
              </a:ext>
            </a:extLst>
          </p:cNvPr>
          <p:cNvSpPr txBox="1"/>
          <p:nvPr/>
        </p:nvSpPr>
        <p:spPr>
          <a:xfrm>
            <a:off x="2652641" y="2141879"/>
            <a:ext cx="899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Grid scale</a:t>
            </a:r>
          </a:p>
        </p:txBody>
      </p:sp>
    </p:spTree>
    <p:extLst>
      <p:ext uri="{BB962C8B-B14F-4D97-AF65-F5344CB8AC3E}">
        <p14:creationId xmlns:p14="http://schemas.microsoft.com/office/powerpoint/2010/main" val="40609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F490-0548-471E-8F09-2855506D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Acid is used for UPS and for solar firming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A56C3A-A7FB-4CA6-B088-B0CF5FDFE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44E3FA-918A-493E-A991-0F9CC53A32A9}"/>
              </a:ext>
            </a:extLst>
          </p:cNvPr>
          <p:cNvSpPr/>
          <p:nvPr/>
        </p:nvSpPr>
        <p:spPr>
          <a:xfrm>
            <a:off x="10288750" y="2268362"/>
            <a:ext cx="1228725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D7016D-1A4D-4EB0-AA68-997E68E80BEC}"/>
              </a:ext>
            </a:extLst>
          </p:cNvPr>
          <p:cNvSpPr/>
          <p:nvPr/>
        </p:nvSpPr>
        <p:spPr>
          <a:xfrm>
            <a:off x="10288750" y="2573162"/>
            <a:ext cx="1228725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5250F1-D015-4186-8F87-D803BF23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907" y="1069680"/>
            <a:ext cx="5584139" cy="2743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FC0460-4AFE-46AB-908A-7473FE5D6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453" y="3812880"/>
            <a:ext cx="5492841" cy="2743200"/>
          </a:xfrm>
          <a:prstGeom prst="rect">
            <a:avLst/>
          </a:prstGeom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2630F26-0B1F-49DA-9C5E-DD962205962B}"/>
              </a:ext>
            </a:extLst>
          </p:cNvPr>
          <p:cNvSpPr txBox="1"/>
          <p:nvPr/>
        </p:nvSpPr>
        <p:spPr>
          <a:xfrm>
            <a:off x="1899142" y="855741"/>
            <a:ext cx="2772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Simple &amp; standardized construction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8DCA72-1224-4AB8-A887-B43243500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47" y="1182512"/>
            <a:ext cx="6242023" cy="491175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028FC36-7AB8-413A-9672-BF331F0D756D}"/>
              </a:ext>
            </a:extLst>
          </p:cNvPr>
          <p:cNvSpPr txBox="1"/>
          <p:nvPr/>
        </p:nvSpPr>
        <p:spPr>
          <a:xfrm>
            <a:off x="7974360" y="855742"/>
            <a:ext cx="3163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Performance degrades with temperature</a:t>
            </a:r>
          </a:p>
        </p:txBody>
      </p:sp>
    </p:spTree>
    <p:extLst>
      <p:ext uri="{BB962C8B-B14F-4D97-AF65-F5344CB8AC3E}">
        <p14:creationId xmlns:p14="http://schemas.microsoft.com/office/powerpoint/2010/main" val="23664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5630-BD66-4781-B9A9-A5DC361A4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lead-acid industry has an established recycling infrastructure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F821BE-DB9A-4129-9BA2-86F6F8B17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4DC35-505C-407E-8233-5A9C4EED1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246" y="1423497"/>
            <a:ext cx="2678903" cy="1764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6D6843-13FA-443C-9B38-537DD4A96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656" y="1389703"/>
            <a:ext cx="2602958" cy="1798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A642-42FB-4EE4-8EF3-4F0FAF976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500" y="3375921"/>
            <a:ext cx="5759547" cy="2829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6BA674-8EBF-4992-BF6D-886E31469F3C}"/>
              </a:ext>
            </a:extLst>
          </p:cNvPr>
          <p:cNvSpPr txBox="1"/>
          <p:nvPr/>
        </p:nvSpPr>
        <p:spPr>
          <a:xfrm>
            <a:off x="6665698" y="6205358"/>
            <a:ext cx="5205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https://batteryinnovation.org/resources/lead-battery-market-data/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F3A697-5F68-4CB7-BF2D-EF3400FEA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05" y="767943"/>
            <a:ext cx="5056597" cy="6081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B260-8CB7-4783-85BA-1BFE2DD2A9B4}"/>
              </a:ext>
            </a:extLst>
          </p:cNvPr>
          <p:cNvSpPr txBox="1"/>
          <p:nvPr/>
        </p:nvSpPr>
        <p:spPr>
          <a:xfrm>
            <a:off x="7651739" y="1096390"/>
            <a:ext cx="3023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Recycling centers in the US and Mexico</a:t>
            </a:r>
          </a:p>
        </p:txBody>
      </p:sp>
    </p:spTree>
    <p:extLst>
      <p:ext uri="{BB962C8B-B14F-4D97-AF65-F5344CB8AC3E}">
        <p14:creationId xmlns:p14="http://schemas.microsoft.com/office/powerpoint/2010/main" val="253460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5638C-48B3-48F7-A67A-D5C4FC4F0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Recycle of lead-acid batteries in imperfect by recycling of Li-ion batteries is harder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67B3A6-0BAA-4667-B267-E75A46A05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CF7584-70D6-4B20-A9BF-08F80179282E}"/>
              </a:ext>
            </a:extLst>
          </p:cNvPr>
          <p:cNvSpPr txBox="1"/>
          <p:nvPr/>
        </p:nvSpPr>
        <p:spPr>
          <a:xfrm>
            <a:off x="0" y="879127"/>
            <a:ext cx="12127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Recycling concerns are not unique to lead-acid batteries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5CD255-B277-4ED6-9252-6082CAE12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068" y="1317693"/>
            <a:ext cx="5093418" cy="5027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FA877C-8774-4711-A0A9-E48C5EAF8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54" y="1181409"/>
            <a:ext cx="2904414" cy="5528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E55BC8-48A3-43C5-9B06-08F153FBF5B9}"/>
              </a:ext>
            </a:extLst>
          </p:cNvPr>
          <p:cNvSpPr txBox="1"/>
          <p:nvPr/>
        </p:nvSpPr>
        <p:spPr>
          <a:xfrm>
            <a:off x="3797722" y="6214070"/>
            <a:ext cx="8046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https://www.science.org/content/article/millions-electric-cars-are-coming-what-happens-all-dead-batteries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https://www.anl.gov/manufacturing/recycling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2018_4x3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andia2018" id="{0FFEE870-C493-D14B-ABEE-ECDD0A28A84D}" vid="{651A9348-1C84-5A4F-98B3-A94AD4D118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Document_x0020_Date xmlns="6dfc6e00-eaa7-471f-8691-9b952787d5c9" xsi:nil="true"/>
    <Action xmlns="6dfc6e00-eaa7-471f-8691-9b952787d5c9">Keep</Action>
    <Keywords0 xmlns="6dfc6e00-eaa7-471f-8691-9b952787d5c9" xsi:nil="true"/>
    <Description_x0020_2 xmlns="6dfc6e00-eaa7-471f-8691-9b952787d5c9" xsi:nil="true"/>
    <Document_x0020_Type xmlns="6dfc6e00-eaa7-471f-8691-9b952787d5c9" xsi:nil="true"/>
    <Description0 xmlns="6dfc6e00-eaa7-471f-8691-9b952787d5c9" xsi:nil="true"/>
    <TaxCatchAll xmlns="cfe53b65-3c36-4587-b144-e9caa3012b85"/>
    <TaxKeywordTaxHTField xmlns="cfe53b65-3c36-4587-b144-e9caa3012b85">
      <Terms xmlns="http://schemas.microsoft.com/office/infopath/2007/PartnerControls"/>
    </TaxKeywordTaxHTField>
  </documentManagement>
</p:properties>
</file>

<file path=customXml/item2.xml><?xml version="1.0" encoding="utf-8"?>
<?mso-contentType ?>
<FormTemplates xmlns="http://schemas.microsoft.com/sharepoint/v3/contenttype/form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A0F26C7743146B81ADA30DB412C57" ma:contentTypeVersion="30" ma:contentTypeDescription="" ma:contentTypeScope="" ma:versionID="d668751f2856d45ee00d63d8cccf028e">
  <xsd:schema xmlns:xsd="http://www.w3.org/2001/XMLSchema" xmlns:xs="http://www.w3.org/2001/XMLSchema" xmlns:p="http://schemas.microsoft.com/office/2006/metadata/properties" xmlns:ns1="http://schemas.microsoft.com/sharepoint/v3" xmlns:ns2="6dfc6e00-eaa7-471f-8691-9b952787d5c9" xmlns:ns3="cfe53b65-3c36-4587-b144-e9caa3012b85" targetNamespace="http://schemas.microsoft.com/office/2006/metadata/properties" ma:root="true" ma:fieldsID="5bf6c6996bc6d4b3bd22f31418018b28" ns1:_="" ns2:_="" ns3:_="">
    <xsd:import namespace="http://schemas.microsoft.com/sharepoint/v3"/>
    <xsd:import namespace="6dfc6e00-eaa7-471f-8691-9b952787d5c9"/>
    <xsd:import namespace="cfe53b65-3c36-4587-b144-e9caa3012b85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6e00-eaa7-471f-8691-9b952787d5c9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 ma:readOnly="fals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9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3b65-3c36-4587-b144-e9caa3012b8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8d75cb8a-db72-4bd2-8553-c0aa1f2d3d3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6de13bb9-1a86-497f-b15a-03a43ff14f46}" ma:internalName="TaxCatchAll" ma:showField="CatchAllData" ma:web="cfe53b65-3c36-4587-b144-e9caa301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A759F3E3-93A2-44F0-A892-DDD09AE73A63}"/>
</file>

<file path=customXml/itemProps2.xml><?xml version="1.0" encoding="utf-8"?>
<ds:datastoreItem xmlns:ds="http://schemas.openxmlformats.org/officeDocument/2006/customXml" ds:itemID="{4340E0C9-C3FF-498B-9FE3-00D519C73D65}"/>
</file>

<file path=customXml/itemProps3.xml><?xml version="1.0" encoding="utf-8"?>
<ds:datastoreItem xmlns:ds="http://schemas.openxmlformats.org/officeDocument/2006/customXml" ds:itemID="{D64648AB-4A1B-41E6-8AD5-F9318B655584}"/>
</file>

<file path=customXml/itemProps4.xml><?xml version="1.0" encoding="utf-8"?>
<ds:datastoreItem xmlns:ds="http://schemas.openxmlformats.org/officeDocument/2006/customXml" ds:itemID="{4340E0C9-C3FF-498B-9FE3-00D519C73D6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31687</TotalTime>
  <Words>761</Words>
  <Application>Microsoft Office PowerPoint</Application>
  <PresentationFormat>Widescreen</PresentationFormat>
  <Paragraphs>121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Garamond</vt:lpstr>
      <vt:lpstr>Gill Sans MT</vt:lpstr>
      <vt:lpstr>Trebuchet MS</vt:lpstr>
      <vt:lpstr>Sandia2018_4x3</vt:lpstr>
      <vt:lpstr>Non-Li technologies and solar integration</vt:lpstr>
      <vt:lpstr>Solar energy is available and inexpensive</vt:lpstr>
      <vt:lpstr>Long duration storage is needed to firm solar and other sources of renewable generation</vt:lpstr>
      <vt:lpstr>Energy storage is competitive in some cases with conventional generation</vt:lpstr>
      <vt:lpstr>Battery technologies take time to develop</vt:lpstr>
      <vt:lpstr>Several options for energy storage are available</vt:lpstr>
      <vt:lpstr>Lead Acid is used for UPS and for solar firming</vt:lpstr>
      <vt:lpstr>The lead-acid industry has an established recycling infrastructure</vt:lpstr>
      <vt:lpstr>Recycle of lead-acid batteries in imperfect by recycling of Li-ion batteries is harder</vt:lpstr>
      <vt:lpstr>Zn-based batteries are an environmentally friendlier alternative to lead acid</vt:lpstr>
      <vt:lpstr>Zn-based batteries can replace lead-acid batteries</vt:lpstr>
      <vt:lpstr>Data for the Zn-MnO2 batteries used with converters designed for lead-acid batteries</vt:lpstr>
      <vt:lpstr>Zinc-based batteries can operate under solar panels</vt:lpstr>
      <vt:lpstr>Container-based ZnMnO2 system built in India using Li-ion BMS and power converter</vt:lpstr>
      <vt:lpstr>Flow batteries allow decoupling of energy and power</vt:lpstr>
      <vt:lpstr>Hydrogen has high energy density but no established supply chain</vt:lpstr>
      <vt:lpstr>Summary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 Angelis, Valerio</cp:lastModifiedBy>
  <cp:revision>740</cp:revision>
  <dcterms:created xsi:type="dcterms:W3CDTF">2017-10-14T01:15:26Z</dcterms:created>
  <dcterms:modified xsi:type="dcterms:W3CDTF">2021-10-18T05:24:38Z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0x0101008CEA0F26C7743146B81ADA30DB412C57</vt:lpwstr>
  </property>
  <property fmtid="{D5CDD505-2E9C-101B-9397-08002B2CF9AE}" pid="3" name="_dlc_DocIdItemGuid">
    <vt:lpwstr>5787bec3-c5a3-4595-9d5b-4d58fb6636cb</vt:lpwstr>
  </property>
</Properties>
</file>