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07" r:id="rId5"/>
  </p:sldMasterIdLst>
  <p:notesMasterIdLst>
    <p:notesMasterId r:id="rId35"/>
  </p:notesMasterIdLst>
  <p:sldIdLst>
    <p:sldId id="290" r:id="rId6"/>
    <p:sldId id="276" r:id="rId7"/>
    <p:sldId id="943" r:id="rId8"/>
    <p:sldId id="285" r:id="rId9"/>
    <p:sldId id="902" r:id="rId10"/>
    <p:sldId id="907" r:id="rId11"/>
    <p:sldId id="981" r:id="rId12"/>
    <p:sldId id="990" r:id="rId13"/>
    <p:sldId id="984" r:id="rId14"/>
    <p:sldId id="294" r:id="rId15"/>
    <p:sldId id="988" r:id="rId16"/>
    <p:sldId id="793" r:id="rId17"/>
    <p:sldId id="982" r:id="rId18"/>
    <p:sldId id="986" r:id="rId19"/>
    <p:sldId id="985" r:id="rId20"/>
    <p:sldId id="905" r:id="rId21"/>
    <p:sldId id="989" r:id="rId22"/>
    <p:sldId id="991" r:id="rId23"/>
    <p:sldId id="992" r:id="rId24"/>
    <p:sldId id="993" r:id="rId25"/>
    <p:sldId id="994" r:id="rId26"/>
    <p:sldId id="995" r:id="rId27"/>
    <p:sldId id="998" r:id="rId28"/>
    <p:sldId id="997" r:id="rId29"/>
    <p:sldId id="277" r:id="rId30"/>
    <p:sldId id="970" r:id="rId31"/>
    <p:sldId id="286" r:id="rId32"/>
    <p:sldId id="996" r:id="rId33"/>
    <p:sldId id="291" r:id="rId34"/>
  </p:sldIdLst>
  <p:sldSz cx="12192000" cy="6858000"/>
  <p:notesSz cx="6950075" cy="9236075"/>
  <p:defaultTextStyle>
    <a:defPPr>
      <a:defRPr lang="en-K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quoya Cross" initials="SC" lastIdx="2" clrIdx="0">
    <p:extLst>
      <p:ext uri="{19B8F6BF-5375-455C-9EA6-DF929625EA0E}">
        <p15:presenceInfo xmlns:p15="http://schemas.microsoft.com/office/powerpoint/2012/main" userId="S::sequoyac@simpliphipower.com::ae3255da-e248-438b-9f3b-67a794391f64" providerId="AD"/>
      </p:ext>
    </p:extLst>
  </p:cmAuthor>
  <p:cmAuthor id="2" name="Matt Roberts" initials="MR" lastIdx="1" clrIdx="1">
    <p:extLst>
      <p:ext uri="{19B8F6BF-5375-455C-9EA6-DF929625EA0E}">
        <p15:presenceInfo xmlns:p15="http://schemas.microsoft.com/office/powerpoint/2012/main" userId="S::matthewr@simpliphipower.com::9b5f2f0a-32d0-4ceb-85ff-a77b36aa0a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B524"/>
    <a:srgbClr val="000000"/>
    <a:srgbClr val="6D2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1FB073-669B-45E9-8939-7C86C94098B2}" v="148" dt="2021-10-16T17:50:15.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400" autoAdjust="0"/>
  </p:normalViewPr>
  <p:slideViewPr>
    <p:cSldViewPr snapToGrid="0">
      <p:cViewPr varScale="1">
        <p:scale>
          <a:sx n="62" d="100"/>
          <a:sy n="62"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customXml" Target="../customXml/item4.xml"/><Relationship Id="rId8" Type="http://schemas.openxmlformats.org/officeDocument/2006/relationships/slide" Target="slides/slide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quoya Cross" userId="ae3255da-e248-438b-9f3b-67a794391f64" providerId="ADAL" clId="{4F1FB073-669B-45E9-8939-7C86C94098B2}"/>
    <pc:docChg chg="undo custSel addSld delSld modSld sldOrd">
      <pc:chgData name="Sequoya Cross" userId="ae3255da-e248-438b-9f3b-67a794391f64" providerId="ADAL" clId="{4F1FB073-669B-45E9-8939-7C86C94098B2}" dt="2021-10-16T17:51:12.804" v="1432" actId="14100"/>
      <pc:docMkLst>
        <pc:docMk/>
      </pc:docMkLst>
      <pc:sldChg chg="del mod modShow">
        <pc:chgData name="Sequoya Cross" userId="ae3255da-e248-438b-9f3b-67a794391f64" providerId="ADAL" clId="{4F1FB073-669B-45E9-8939-7C86C94098B2}" dt="2021-10-16T17:40:34.386" v="1251" actId="2696"/>
        <pc:sldMkLst>
          <pc:docMk/>
          <pc:sldMk cId="2045743425" sldId="279"/>
        </pc:sldMkLst>
      </pc:sldChg>
      <pc:sldChg chg="ord modNotesTx">
        <pc:chgData name="Sequoya Cross" userId="ae3255da-e248-438b-9f3b-67a794391f64" providerId="ADAL" clId="{4F1FB073-669B-45E9-8939-7C86C94098B2}" dt="2021-10-16T17:43:57.526" v="1328" actId="6549"/>
        <pc:sldMkLst>
          <pc:docMk/>
          <pc:sldMk cId="3140592488" sldId="285"/>
        </pc:sldMkLst>
      </pc:sldChg>
      <pc:sldChg chg="modSp">
        <pc:chgData name="Sequoya Cross" userId="ae3255da-e248-438b-9f3b-67a794391f64" providerId="ADAL" clId="{4F1FB073-669B-45E9-8939-7C86C94098B2}" dt="2021-10-16T16:57:54.204" v="39" actId="20577"/>
        <pc:sldMkLst>
          <pc:docMk/>
          <pc:sldMk cId="390966629" sldId="290"/>
        </pc:sldMkLst>
        <pc:spChg chg="mod">
          <ac:chgData name="Sequoya Cross" userId="ae3255da-e248-438b-9f3b-67a794391f64" providerId="ADAL" clId="{4F1FB073-669B-45E9-8939-7C86C94098B2}" dt="2021-10-16T16:57:49.842" v="37" actId="20577"/>
          <ac:spMkLst>
            <pc:docMk/>
            <pc:sldMk cId="390966629" sldId="290"/>
            <ac:spMk id="11" creationId="{BA53F01F-D872-0948-8730-4368E48DD4FA}"/>
          </ac:spMkLst>
        </pc:spChg>
        <pc:spChg chg="mod">
          <ac:chgData name="Sequoya Cross" userId="ae3255da-e248-438b-9f3b-67a794391f64" providerId="ADAL" clId="{4F1FB073-669B-45E9-8939-7C86C94098B2}" dt="2021-10-16T16:57:54.204" v="39" actId="20577"/>
          <ac:spMkLst>
            <pc:docMk/>
            <pc:sldMk cId="390966629" sldId="290"/>
            <ac:spMk id="13" creationId="{05767F1D-3427-FF45-8AC3-0F3E848ADB27}"/>
          </ac:spMkLst>
        </pc:spChg>
      </pc:sldChg>
      <pc:sldChg chg="addSp delSp modSp mod modNotesTx">
        <pc:chgData name="Sequoya Cross" userId="ae3255da-e248-438b-9f3b-67a794391f64" providerId="ADAL" clId="{4F1FB073-669B-45E9-8939-7C86C94098B2}" dt="2021-10-16T17:43:24.366" v="1322" actId="255"/>
        <pc:sldMkLst>
          <pc:docMk/>
          <pc:sldMk cId="9388682" sldId="294"/>
        </pc:sldMkLst>
        <pc:spChg chg="mod">
          <ac:chgData name="Sequoya Cross" userId="ae3255da-e248-438b-9f3b-67a794391f64" providerId="ADAL" clId="{4F1FB073-669B-45E9-8939-7C86C94098B2}" dt="2021-10-16T17:02:24.950" v="225" actId="20577"/>
          <ac:spMkLst>
            <pc:docMk/>
            <pc:sldMk cId="9388682" sldId="294"/>
            <ac:spMk id="3" creationId="{DA062D4D-92BC-4099-9883-286850E0571B}"/>
          </ac:spMkLst>
        </pc:spChg>
        <pc:spChg chg="del">
          <ac:chgData name="Sequoya Cross" userId="ae3255da-e248-438b-9f3b-67a794391f64" providerId="ADAL" clId="{4F1FB073-669B-45E9-8939-7C86C94098B2}" dt="2021-10-16T17:02:34.771" v="231" actId="478"/>
          <ac:spMkLst>
            <pc:docMk/>
            <pc:sldMk cId="9388682" sldId="294"/>
            <ac:spMk id="4" creationId="{66ED78EA-C472-4D84-98C9-AE9133CC9893}"/>
          </ac:spMkLst>
        </pc:spChg>
        <pc:spChg chg="del mod">
          <ac:chgData name="Sequoya Cross" userId="ae3255da-e248-438b-9f3b-67a794391f64" providerId="ADAL" clId="{4F1FB073-669B-45E9-8939-7C86C94098B2}" dt="2021-10-16T17:02:37.954" v="233" actId="478"/>
          <ac:spMkLst>
            <pc:docMk/>
            <pc:sldMk cId="9388682" sldId="294"/>
            <ac:spMk id="7" creationId="{11CD0577-698F-40F7-8290-BB0886A28BD2}"/>
          </ac:spMkLst>
        </pc:spChg>
        <pc:spChg chg="add mod">
          <ac:chgData name="Sequoya Cross" userId="ae3255da-e248-438b-9f3b-67a794391f64" providerId="ADAL" clId="{4F1FB073-669B-45E9-8939-7C86C94098B2}" dt="2021-10-16T17:09:27.385" v="325" actId="1035"/>
          <ac:spMkLst>
            <pc:docMk/>
            <pc:sldMk cId="9388682" sldId="294"/>
            <ac:spMk id="23" creationId="{28B07CB6-1019-426A-87FE-927DD7045ADD}"/>
          </ac:spMkLst>
        </pc:spChg>
        <pc:spChg chg="add mod">
          <ac:chgData name="Sequoya Cross" userId="ae3255da-e248-438b-9f3b-67a794391f64" providerId="ADAL" clId="{4F1FB073-669B-45E9-8939-7C86C94098B2}" dt="2021-10-16T17:09:27.385" v="325" actId="1035"/>
          <ac:spMkLst>
            <pc:docMk/>
            <pc:sldMk cId="9388682" sldId="294"/>
            <ac:spMk id="24" creationId="{179DA0C3-DB5F-439B-A7D5-FF6AFFFF9CC6}"/>
          </ac:spMkLst>
        </pc:spChg>
        <pc:spChg chg="add mod">
          <ac:chgData name="Sequoya Cross" userId="ae3255da-e248-438b-9f3b-67a794391f64" providerId="ADAL" clId="{4F1FB073-669B-45E9-8939-7C86C94098B2}" dt="2021-10-16T17:09:27.385" v="325" actId="1035"/>
          <ac:spMkLst>
            <pc:docMk/>
            <pc:sldMk cId="9388682" sldId="294"/>
            <ac:spMk id="25" creationId="{E2486DED-79D6-4E22-BC13-977969F1F617}"/>
          </ac:spMkLst>
        </pc:spChg>
        <pc:graphicFrameChg chg="add mod modGraphic">
          <ac:chgData name="Sequoya Cross" userId="ae3255da-e248-438b-9f3b-67a794391f64" providerId="ADAL" clId="{4F1FB073-669B-45E9-8939-7C86C94098B2}" dt="2021-10-16T17:43:24.366" v="1322" actId="255"/>
          <ac:graphicFrameMkLst>
            <pc:docMk/>
            <pc:sldMk cId="9388682" sldId="294"/>
            <ac:graphicFrameMk id="9" creationId="{FD4F0442-C755-40C6-981D-97449140E810}"/>
          </ac:graphicFrameMkLst>
        </pc:graphicFrameChg>
        <pc:picChg chg="add mod">
          <ac:chgData name="Sequoya Cross" userId="ae3255da-e248-438b-9f3b-67a794391f64" providerId="ADAL" clId="{4F1FB073-669B-45E9-8939-7C86C94098B2}" dt="2021-10-16T17:07:20.338" v="280" actId="1038"/>
          <ac:picMkLst>
            <pc:docMk/>
            <pc:sldMk cId="9388682" sldId="294"/>
            <ac:picMk id="2" creationId="{FA133C90-9E3B-4AA2-8064-DA3DDA516970}"/>
          </ac:picMkLst>
        </pc:picChg>
        <pc:picChg chg="add del mod">
          <ac:chgData name="Sequoya Cross" userId="ae3255da-e248-438b-9f3b-67a794391f64" providerId="ADAL" clId="{4F1FB073-669B-45E9-8939-7C86C94098B2}" dt="2021-10-16T17:07:11.900" v="268" actId="478"/>
          <ac:picMkLst>
            <pc:docMk/>
            <pc:sldMk cId="9388682" sldId="294"/>
            <ac:picMk id="10" creationId="{FAB40C2F-4FA1-4166-B919-2427103C75E7}"/>
          </ac:picMkLst>
        </pc:picChg>
        <pc:picChg chg="add del mod">
          <ac:chgData name="Sequoya Cross" userId="ae3255da-e248-438b-9f3b-67a794391f64" providerId="ADAL" clId="{4F1FB073-669B-45E9-8939-7C86C94098B2}" dt="2021-10-16T17:06:59.941" v="263" actId="478"/>
          <ac:picMkLst>
            <pc:docMk/>
            <pc:sldMk cId="9388682" sldId="294"/>
            <ac:picMk id="12" creationId="{249DD294-72A6-44BD-BDE7-D8F9B5E69D94}"/>
          </ac:picMkLst>
        </pc:picChg>
        <pc:picChg chg="del mod">
          <ac:chgData name="Sequoya Cross" userId="ae3255da-e248-438b-9f3b-67a794391f64" providerId="ADAL" clId="{4F1FB073-669B-45E9-8939-7C86C94098B2}" dt="2021-10-16T17:02:28.111" v="227" actId="478"/>
          <ac:picMkLst>
            <pc:docMk/>
            <pc:sldMk cId="9388682" sldId="294"/>
            <ac:picMk id="13" creationId="{E7D0C0AA-83AB-4DAE-9FBD-0AFCAA84DC27}"/>
          </ac:picMkLst>
        </pc:picChg>
        <pc:picChg chg="del">
          <ac:chgData name="Sequoya Cross" userId="ae3255da-e248-438b-9f3b-67a794391f64" providerId="ADAL" clId="{4F1FB073-669B-45E9-8939-7C86C94098B2}" dt="2021-10-16T17:02:28.939" v="228" actId="478"/>
          <ac:picMkLst>
            <pc:docMk/>
            <pc:sldMk cId="9388682" sldId="294"/>
            <ac:picMk id="14" creationId="{5D5F1775-5E76-4FC4-AEF7-BBC113E6A603}"/>
          </ac:picMkLst>
        </pc:picChg>
        <pc:picChg chg="add mod">
          <ac:chgData name="Sequoya Cross" userId="ae3255da-e248-438b-9f3b-67a794391f64" providerId="ADAL" clId="{4F1FB073-669B-45E9-8939-7C86C94098B2}" dt="2021-10-16T17:08:35.139" v="292" actId="14100"/>
          <ac:picMkLst>
            <pc:docMk/>
            <pc:sldMk cId="9388682" sldId="294"/>
            <ac:picMk id="15" creationId="{500FE114-26B2-43EC-8FC6-849169FF2620}"/>
          </ac:picMkLst>
        </pc:picChg>
        <pc:picChg chg="add del mod">
          <ac:chgData name="Sequoya Cross" userId="ae3255da-e248-438b-9f3b-67a794391f64" providerId="ADAL" clId="{4F1FB073-669B-45E9-8939-7C86C94098B2}" dt="2021-10-16T17:07:06.172" v="265" actId="478"/>
          <ac:picMkLst>
            <pc:docMk/>
            <pc:sldMk cId="9388682" sldId="294"/>
            <ac:picMk id="16" creationId="{FB8A3485-E553-4BBE-90FE-9F16BC003424}"/>
          </ac:picMkLst>
        </pc:picChg>
        <pc:picChg chg="add mod">
          <ac:chgData name="Sequoya Cross" userId="ae3255da-e248-438b-9f3b-67a794391f64" providerId="ADAL" clId="{4F1FB073-669B-45E9-8939-7C86C94098B2}" dt="2021-10-16T17:08:50.512" v="303" actId="14100"/>
          <ac:picMkLst>
            <pc:docMk/>
            <pc:sldMk cId="9388682" sldId="294"/>
            <ac:picMk id="17" creationId="{D30A99B0-004F-4B3E-97B3-8214766B7A99}"/>
          </ac:picMkLst>
        </pc:picChg>
        <pc:picChg chg="add mod">
          <ac:chgData name="Sequoya Cross" userId="ae3255da-e248-438b-9f3b-67a794391f64" providerId="ADAL" clId="{4F1FB073-669B-45E9-8939-7C86C94098B2}" dt="2021-10-16T17:07:22.913" v="282" actId="1037"/>
          <ac:picMkLst>
            <pc:docMk/>
            <pc:sldMk cId="9388682" sldId="294"/>
            <ac:picMk id="18" creationId="{319007F8-B423-4F5A-853A-F7F90FF5BB48}"/>
          </ac:picMkLst>
        </pc:picChg>
        <pc:picChg chg="add mod">
          <ac:chgData name="Sequoya Cross" userId="ae3255da-e248-438b-9f3b-67a794391f64" providerId="ADAL" clId="{4F1FB073-669B-45E9-8939-7C86C94098B2}" dt="2021-10-16T17:08:35.139" v="292" actId="14100"/>
          <ac:picMkLst>
            <pc:docMk/>
            <pc:sldMk cId="9388682" sldId="294"/>
            <ac:picMk id="19" creationId="{3A51DE56-3BCE-4960-B3E0-3C353CAE3D5E}"/>
          </ac:picMkLst>
        </pc:picChg>
        <pc:picChg chg="add mod">
          <ac:chgData name="Sequoya Cross" userId="ae3255da-e248-438b-9f3b-67a794391f64" providerId="ADAL" clId="{4F1FB073-669B-45E9-8939-7C86C94098B2}" dt="2021-10-16T17:08:41.914" v="301" actId="1035"/>
          <ac:picMkLst>
            <pc:docMk/>
            <pc:sldMk cId="9388682" sldId="294"/>
            <ac:picMk id="20" creationId="{786E383F-D84E-4AE4-9364-C1CE8C3C94CD}"/>
          </ac:picMkLst>
        </pc:picChg>
        <pc:picChg chg="del">
          <ac:chgData name="Sequoya Cross" userId="ae3255da-e248-438b-9f3b-67a794391f64" providerId="ADAL" clId="{4F1FB073-669B-45E9-8939-7C86C94098B2}" dt="2021-10-16T17:02:29.563" v="229" actId="478"/>
          <ac:picMkLst>
            <pc:docMk/>
            <pc:sldMk cId="9388682" sldId="294"/>
            <ac:picMk id="21" creationId="{91B63D04-8389-4559-B800-4FF2DDC250E2}"/>
          </ac:picMkLst>
        </pc:picChg>
        <pc:picChg chg="add mod">
          <ac:chgData name="Sequoya Cross" userId="ae3255da-e248-438b-9f3b-67a794391f64" providerId="ADAL" clId="{4F1FB073-669B-45E9-8939-7C86C94098B2}" dt="2021-10-16T17:08:41.914" v="301" actId="1035"/>
          <ac:picMkLst>
            <pc:docMk/>
            <pc:sldMk cId="9388682" sldId="294"/>
            <ac:picMk id="22" creationId="{7F538CD8-5B09-445A-9604-B532C2691BA9}"/>
          </ac:picMkLst>
        </pc:picChg>
      </pc:sldChg>
      <pc:sldChg chg="ord">
        <pc:chgData name="Sequoya Cross" userId="ae3255da-e248-438b-9f3b-67a794391f64" providerId="ADAL" clId="{4F1FB073-669B-45E9-8939-7C86C94098B2}" dt="2021-10-16T17:18:21.363" v="671"/>
        <pc:sldMkLst>
          <pc:docMk/>
          <pc:sldMk cId="3838482573" sldId="905"/>
        </pc:sldMkLst>
      </pc:sldChg>
      <pc:sldChg chg="modSp mod">
        <pc:chgData name="Sequoya Cross" userId="ae3255da-e248-438b-9f3b-67a794391f64" providerId="ADAL" clId="{4F1FB073-669B-45E9-8939-7C86C94098B2}" dt="2021-10-16T17:42:07.584" v="1313" actId="20577"/>
        <pc:sldMkLst>
          <pc:docMk/>
          <pc:sldMk cId="1126730572" sldId="907"/>
        </pc:sldMkLst>
        <pc:spChg chg="mod">
          <ac:chgData name="Sequoya Cross" userId="ae3255da-e248-438b-9f3b-67a794391f64" providerId="ADAL" clId="{4F1FB073-669B-45E9-8939-7C86C94098B2}" dt="2021-10-16T17:42:07.584" v="1313" actId="20577"/>
          <ac:spMkLst>
            <pc:docMk/>
            <pc:sldMk cId="1126730572" sldId="907"/>
            <ac:spMk id="11" creationId="{DA3FAB3F-37EA-4EAF-A871-4DF70DFCA9F6}"/>
          </ac:spMkLst>
        </pc:spChg>
      </pc:sldChg>
      <pc:sldChg chg="ord">
        <pc:chgData name="Sequoya Cross" userId="ae3255da-e248-438b-9f3b-67a794391f64" providerId="ADAL" clId="{4F1FB073-669B-45E9-8939-7C86C94098B2}" dt="2021-10-16T17:37:24.697" v="1204"/>
        <pc:sldMkLst>
          <pc:docMk/>
          <pc:sldMk cId="1993672398" sldId="943"/>
        </pc:sldMkLst>
      </pc:sldChg>
      <pc:sldChg chg="modSp mod">
        <pc:chgData name="Sequoya Cross" userId="ae3255da-e248-438b-9f3b-67a794391f64" providerId="ADAL" clId="{4F1FB073-669B-45E9-8939-7C86C94098B2}" dt="2021-10-16T17:38:25.047" v="1247" actId="20577"/>
        <pc:sldMkLst>
          <pc:docMk/>
          <pc:sldMk cId="2378854772" sldId="970"/>
        </pc:sldMkLst>
        <pc:spChg chg="mod">
          <ac:chgData name="Sequoya Cross" userId="ae3255da-e248-438b-9f3b-67a794391f64" providerId="ADAL" clId="{4F1FB073-669B-45E9-8939-7C86C94098B2}" dt="2021-10-16T17:38:25.047" v="1247" actId="20577"/>
          <ac:spMkLst>
            <pc:docMk/>
            <pc:sldMk cId="2378854772" sldId="970"/>
            <ac:spMk id="2" creationId="{BF7074C2-96D4-4207-8312-3D890246A746}"/>
          </ac:spMkLst>
        </pc:spChg>
      </pc:sldChg>
      <pc:sldChg chg="modSp mod ord">
        <pc:chgData name="Sequoya Cross" userId="ae3255da-e248-438b-9f3b-67a794391f64" providerId="ADAL" clId="{4F1FB073-669B-45E9-8939-7C86C94098B2}" dt="2021-10-16T17:42:57.965" v="1320" actId="1076"/>
        <pc:sldMkLst>
          <pc:docMk/>
          <pc:sldMk cId="3339402667" sldId="981"/>
        </pc:sldMkLst>
        <pc:spChg chg="mod">
          <ac:chgData name="Sequoya Cross" userId="ae3255da-e248-438b-9f3b-67a794391f64" providerId="ADAL" clId="{4F1FB073-669B-45E9-8939-7C86C94098B2}" dt="2021-10-16T17:42:46.618" v="1318" actId="255"/>
          <ac:spMkLst>
            <pc:docMk/>
            <pc:sldMk cId="3339402667" sldId="981"/>
            <ac:spMk id="2" creationId="{2E74E5F1-D554-4D20-A54B-1D48DA8EBB86}"/>
          </ac:spMkLst>
        </pc:spChg>
        <pc:spChg chg="mod">
          <ac:chgData name="Sequoya Cross" userId="ae3255da-e248-438b-9f3b-67a794391f64" providerId="ADAL" clId="{4F1FB073-669B-45E9-8939-7C86C94098B2}" dt="2021-10-16T17:42:27.598" v="1316" actId="14100"/>
          <ac:spMkLst>
            <pc:docMk/>
            <pc:sldMk cId="3339402667" sldId="981"/>
            <ac:spMk id="5" creationId="{8EF0BA1F-95B1-4945-9B58-A2B66B42BE9F}"/>
          </ac:spMkLst>
        </pc:spChg>
        <pc:spChg chg="mod">
          <ac:chgData name="Sequoya Cross" userId="ae3255da-e248-438b-9f3b-67a794391f64" providerId="ADAL" clId="{4F1FB073-669B-45E9-8939-7C86C94098B2}" dt="2021-10-16T17:42:52.602" v="1319" actId="1076"/>
          <ac:spMkLst>
            <pc:docMk/>
            <pc:sldMk cId="3339402667" sldId="981"/>
            <ac:spMk id="10" creationId="{6F010562-1B43-4413-922F-8640A8F23D2C}"/>
          </ac:spMkLst>
        </pc:spChg>
        <pc:picChg chg="mod">
          <ac:chgData name="Sequoya Cross" userId="ae3255da-e248-438b-9f3b-67a794391f64" providerId="ADAL" clId="{4F1FB073-669B-45E9-8939-7C86C94098B2}" dt="2021-10-16T17:42:57.965" v="1320" actId="1076"/>
          <ac:picMkLst>
            <pc:docMk/>
            <pc:sldMk cId="3339402667" sldId="981"/>
            <ac:picMk id="3" creationId="{D5CDFBBB-489A-43A3-A9A6-BF67DAF63C1A}"/>
          </ac:picMkLst>
        </pc:picChg>
      </pc:sldChg>
      <pc:sldChg chg="addSp delSp modSp mod modNotesTx">
        <pc:chgData name="Sequoya Cross" userId="ae3255da-e248-438b-9f3b-67a794391f64" providerId="ADAL" clId="{4F1FB073-669B-45E9-8939-7C86C94098B2}" dt="2021-10-16T17:43:34.053" v="1323" actId="6549"/>
        <pc:sldMkLst>
          <pc:docMk/>
          <pc:sldMk cId="1705607632" sldId="982"/>
        </pc:sldMkLst>
        <pc:spChg chg="mod">
          <ac:chgData name="Sequoya Cross" userId="ae3255da-e248-438b-9f3b-67a794391f64" providerId="ADAL" clId="{4F1FB073-669B-45E9-8939-7C86C94098B2}" dt="2021-10-16T17:12:03.862" v="452" actId="20577"/>
          <ac:spMkLst>
            <pc:docMk/>
            <pc:sldMk cId="1705607632" sldId="982"/>
            <ac:spMk id="3" creationId="{DA062D4D-92BC-4099-9883-286850E0571B}"/>
          </ac:spMkLst>
        </pc:spChg>
        <pc:spChg chg="add mod">
          <ac:chgData name="Sequoya Cross" userId="ae3255da-e248-438b-9f3b-67a794391f64" providerId="ADAL" clId="{4F1FB073-669B-45E9-8939-7C86C94098B2}" dt="2021-10-16T17:13:30.395" v="467" actId="14100"/>
          <ac:spMkLst>
            <pc:docMk/>
            <pc:sldMk cId="1705607632" sldId="982"/>
            <ac:spMk id="6" creationId="{E1D8B312-BC0E-4EA5-8896-986B545413CA}"/>
          </ac:spMkLst>
        </pc:spChg>
        <pc:graphicFrameChg chg="del modGraphic">
          <ac:chgData name="Sequoya Cross" userId="ae3255da-e248-438b-9f3b-67a794391f64" providerId="ADAL" clId="{4F1FB073-669B-45E9-8939-7C86C94098B2}" dt="2021-10-16T17:12:12.519" v="454" actId="478"/>
          <ac:graphicFrameMkLst>
            <pc:docMk/>
            <pc:sldMk cId="1705607632" sldId="982"/>
            <ac:graphicFrameMk id="5" creationId="{AB5B7A23-7AB8-413B-BC0F-E19E9FDC3D6E}"/>
          </ac:graphicFrameMkLst>
        </pc:graphicFrameChg>
        <pc:graphicFrameChg chg="add mod">
          <ac:chgData name="Sequoya Cross" userId="ae3255da-e248-438b-9f3b-67a794391f64" providerId="ADAL" clId="{4F1FB073-669B-45E9-8939-7C86C94098B2}" dt="2021-10-16T17:13:05.200" v="462" actId="14100"/>
          <ac:graphicFrameMkLst>
            <pc:docMk/>
            <pc:sldMk cId="1705607632" sldId="982"/>
            <ac:graphicFrameMk id="7" creationId="{5AFE3DF0-5E48-4E06-80B7-60C7AB9B96BD}"/>
          </ac:graphicFrameMkLst>
        </pc:graphicFrameChg>
      </pc:sldChg>
      <pc:sldChg chg="addSp delSp modSp mod modNotesTx">
        <pc:chgData name="Sequoya Cross" userId="ae3255da-e248-438b-9f3b-67a794391f64" providerId="ADAL" clId="{4F1FB073-669B-45E9-8939-7C86C94098B2}" dt="2021-10-16T17:43:49.192" v="1327" actId="6549"/>
        <pc:sldMkLst>
          <pc:docMk/>
          <pc:sldMk cId="1385218962" sldId="984"/>
        </pc:sldMkLst>
        <pc:spChg chg="mod">
          <ac:chgData name="Sequoya Cross" userId="ae3255da-e248-438b-9f3b-67a794391f64" providerId="ADAL" clId="{4F1FB073-669B-45E9-8939-7C86C94098B2}" dt="2021-10-16T16:59:25.404" v="105" actId="20577"/>
          <ac:spMkLst>
            <pc:docMk/>
            <pc:sldMk cId="1385218962" sldId="984"/>
            <ac:spMk id="2" creationId="{179BA4F3-FA7B-4508-838B-1E15730B6E49}"/>
          </ac:spMkLst>
        </pc:spChg>
        <pc:spChg chg="mod">
          <ac:chgData name="Sequoya Cross" userId="ae3255da-e248-438b-9f3b-67a794391f64" providerId="ADAL" clId="{4F1FB073-669B-45E9-8939-7C86C94098B2}" dt="2021-10-16T16:59:08.278" v="66" actId="20577"/>
          <ac:spMkLst>
            <pc:docMk/>
            <pc:sldMk cId="1385218962" sldId="984"/>
            <ac:spMk id="3" creationId="{68F1271E-4F92-42EB-A3DA-BB6D75E60CC1}"/>
          </ac:spMkLst>
        </pc:spChg>
        <pc:spChg chg="del">
          <ac:chgData name="Sequoya Cross" userId="ae3255da-e248-438b-9f3b-67a794391f64" providerId="ADAL" clId="{4F1FB073-669B-45E9-8939-7C86C94098B2}" dt="2021-10-16T16:59:44.484" v="109" actId="478"/>
          <ac:spMkLst>
            <pc:docMk/>
            <pc:sldMk cId="1385218962" sldId="984"/>
            <ac:spMk id="5" creationId="{77D9547E-D5CE-449A-9F4A-41043F12064E}"/>
          </ac:spMkLst>
        </pc:spChg>
        <pc:spChg chg="add mod">
          <ac:chgData name="Sequoya Cross" userId="ae3255da-e248-438b-9f3b-67a794391f64" providerId="ADAL" clId="{4F1FB073-669B-45E9-8939-7C86C94098B2}" dt="2021-10-16T17:00:14.502" v="117" actId="1076"/>
          <ac:spMkLst>
            <pc:docMk/>
            <pc:sldMk cId="1385218962" sldId="984"/>
            <ac:spMk id="15" creationId="{C83919D0-22D1-4C1E-BE08-9213B38C6F1D}"/>
          </ac:spMkLst>
        </pc:spChg>
        <pc:spChg chg="add mod">
          <ac:chgData name="Sequoya Cross" userId="ae3255da-e248-438b-9f3b-67a794391f64" providerId="ADAL" clId="{4F1FB073-669B-45E9-8939-7C86C94098B2}" dt="2021-10-16T17:00:39.616" v="122" actId="1076"/>
          <ac:spMkLst>
            <pc:docMk/>
            <pc:sldMk cId="1385218962" sldId="984"/>
            <ac:spMk id="16" creationId="{0E1F733B-6798-41A0-AB4A-B6466CFA3DE6}"/>
          </ac:spMkLst>
        </pc:spChg>
        <pc:spChg chg="add mod">
          <ac:chgData name="Sequoya Cross" userId="ae3255da-e248-438b-9f3b-67a794391f64" providerId="ADAL" clId="{4F1FB073-669B-45E9-8939-7C86C94098B2}" dt="2021-10-16T17:01:34.275" v="133" actId="1076"/>
          <ac:spMkLst>
            <pc:docMk/>
            <pc:sldMk cId="1385218962" sldId="984"/>
            <ac:spMk id="17" creationId="{D23C05A8-EF77-410E-B660-36698115A940}"/>
          </ac:spMkLst>
        </pc:spChg>
        <pc:spChg chg="mod">
          <ac:chgData name="Sequoya Cross" userId="ae3255da-e248-438b-9f3b-67a794391f64" providerId="ADAL" clId="{4F1FB073-669B-45E9-8939-7C86C94098B2}" dt="2021-10-16T17:01:27.335" v="132" actId="1076"/>
          <ac:spMkLst>
            <pc:docMk/>
            <pc:sldMk cId="1385218962" sldId="984"/>
            <ac:spMk id="20" creationId="{DC95418B-3FC1-4967-8626-7F383183E996}"/>
          </ac:spMkLst>
        </pc:spChg>
        <pc:spChg chg="del">
          <ac:chgData name="Sequoya Cross" userId="ae3255da-e248-438b-9f3b-67a794391f64" providerId="ADAL" clId="{4F1FB073-669B-45E9-8939-7C86C94098B2}" dt="2021-10-16T16:59:47.604" v="110" actId="478"/>
          <ac:spMkLst>
            <pc:docMk/>
            <pc:sldMk cId="1385218962" sldId="984"/>
            <ac:spMk id="21" creationId="{72F5E6C0-DA52-440D-B75E-0E4ADE0EFF4F}"/>
          </ac:spMkLst>
        </pc:spChg>
        <pc:spChg chg="del">
          <ac:chgData name="Sequoya Cross" userId="ae3255da-e248-438b-9f3b-67a794391f64" providerId="ADAL" clId="{4F1FB073-669B-45E9-8939-7C86C94098B2}" dt="2021-10-16T16:59:55.334" v="113" actId="478"/>
          <ac:spMkLst>
            <pc:docMk/>
            <pc:sldMk cId="1385218962" sldId="984"/>
            <ac:spMk id="22" creationId="{7DB2741F-9A4F-4111-A7AF-A8E0141E7330}"/>
          </ac:spMkLst>
        </pc:spChg>
        <pc:spChg chg="del">
          <ac:chgData name="Sequoya Cross" userId="ae3255da-e248-438b-9f3b-67a794391f64" providerId="ADAL" clId="{4F1FB073-669B-45E9-8939-7C86C94098B2}" dt="2021-10-16T16:59:37.692" v="107" actId="478"/>
          <ac:spMkLst>
            <pc:docMk/>
            <pc:sldMk cId="1385218962" sldId="984"/>
            <ac:spMk id="23" creationId="{0A4290D6-A485-4AA5-8C72-06B4875F9DF0}"/>
          </ac:spMkLst>
        </pc:spChg>
        <pc:spChg chg="del">
          <ac:chgData name="Sequoya Cross" userId="ae3255da-e248-438b-9f3b-67a794391f64" providerId="ADAL" clId="{4F1FB073-669B-45E9-8939-7C86C94098B2}" dt="2021-10-16T16:59:40.824" v="108" actId="478"/>
          <ac:spMkLst>
            <pc:docMk/>
            <pc:sldMk cId="1385218962" sldId="984"/>
            <ac:spMk id="25" creationId="{962D9950-1A32-4140-941A-0814DEDB024B}"/>
          </ac:spMkLst>
        </pc:spChg>
        <pc:spChg chg="del">
          <ac:chgData name="Sequoya Cross" userId="ae3255da-e248-438b-9f3b-67a794391f64" providerId="ADAL" clId="{4F1FB073-669B-45E9-8939-7C86C94098B2}" dt="2021-10-16T16:59:51.463" v="111" actId="478"/>
          <ac:spMkLst>
            <pc:docMk/>
            <pc:sldMk cId="1385218962" sldId="984"/>
            <ac:spMk id="27" creationId="{D7FE76F5-CA58-4A30-8C09-81226FA60E13}"/>
          </ac:spMkLst>
        </pc:spChg>
        <pc:spChg chg="del">
          <ac:chgData name="Sequoya Cross" userId="ae3255da-e248-438b-9f3b-67a794391f64" providerId="ADAL" clId="{4F1FB073-669B-45E9-8939-7C86C94098B2}" dt="2021-10-16T16:59:33.699" v="106" actId="478"/>
          <ac:spMkLst>
            <pc:docMk/>
            <pc:sldMk cId="1385218962" sldId="984"/>
            <ac:spMk id="51" creationId="{54F30A32-04FE-4F4C-9B32-72BFE3AA874F}"/>
          </ac:spMkLst>
        </pc:spChg>
        <pc:spChg chg="del">
          <ac:chgData name="Sequoya Cross" userId="ae3255da-e248-438b-9f3b-67a794391f64" providerId="ADAL" clId="{4F1FB073-669B-45E9-8939-7C86C94098B2}" dt="2021-10-16T16:59:53.652" v="112" actId="478"/>
          <ac:spMkLst>
            <pc:docMk/>
            <pc:sldMk cId="1385218962" sldId="984"/>
            <ac:spMk id="52" creationId="{877AB627-69E3-4EA3-85E3-4935E6A5A85C}"/>
          </ac:spMkLst>
        </pc:spChg>
        <pc:cxnChg chg="add del mod">
          <ac:chgData name="Sequoya Cross" userId="ae3255da-e248-438b-9f3b-67a794391f64" providerId="ADAL" clId="{4F1FB073-669B-45E9-8939-7C86C94098B2}" dt="2021-10-16T17:01:11.303" v="129" actId="478"/>
          <ac:cxnSpMkLst>
            <pc:docMk/>
            <pc:sldMk cId="1385218962" sldId="984"/>
            <ac:cxnSpMk id="18" creationId="{6D27B72C-F2CF-4E76-BBB5-5E3154BBC103}"/>
          </ac:cxnSpMkLst>
        </pc:cxnChg>
        <pc:cxnChg chg="add mod">
          <ac:chgData name="Sequoya Cross" userId="ae3255da-e248-438b-9f3b-67a794391f64" providerId="ADAL" clId="{4F1FB073-669B-45E9-8939-7C86C94098B2}" dt="2021-10-16T17:01:20.760" v="131" actId="1076"/>
          <ac:cxnSpMkLst>
            <pc:docMk/>
            <pc:sldMk cId="1385218962" sldId="984"/>
            <ac:cxnSpMk id="24" creationId="{F0397144-0FDE-4909-88E6-55F0CBDC5B1C}"/>
          </ac:cxnSpMkLst>
        </pc:cxnChg>
      </pc:sldChg>
      <pc:sldChg chg="modSp mod ord">
        <pc:chgData name="Sequoya Cross" userId="ae3255da-e248-438b-9f3b-67a794391f64" providerId="ADAL" clId="{4F1FB073-669B-45E9-8939-7C86C94098B2}" dt="2021-10-16T17:16:38.653" v="557"/>
        <pc:sldMkLst>
          <pc:docMk/>
          <pc:sldMk cId="2295767150" sldId="985"/>
        </pc:sldMkLst>
        <pc:spChg chg="mod">
          <ac:chgData name="Sequoya Cross" userId="ae3255da-e248-438b-9f3b-67a794391f64" providerId="ADAL" clId="{4F1FB073-669B-45E9-8939-7C86C94098B2}" dt="2021-10-16T17:16:25.825" v="555" actId="20577"/>
          <ac:spMkLst>
            <pc:docMk/>
            <pc:sldMk cId="2295767150" sldId="985"/>
            <ac:spMk id="8" creationId="{2E9A68F8-4118-344F-8CD9-032506250EE8}"/>
          </ac:spMkLst>
        </pc:spChg>
      </pc:sldChg>
      <pc:sldChg chg="addSp delSp modSp mod">
        <pc:chgData name="Sequoya Cross" userId="ae3255da-e248-438b-9f3b-67a794391f64" providerId="ADAL" clId="{4F1FB073-669B-45E9-8939-7C86C94098B2}" dt="2021-10-16T17:15:05.293" v="523" actId="1076"/>
        <pc:sldMkLst>
          <pc:docMk/>
          <pc:sldMk cId="485327416" sldId="986"/>
        </pc:sldMkLst>
        <pc:spChg chg="mod">
          <ac:chgData name="Sequoya Cross" userId="ae3255da-e248-438b-9f3b-67a794391f64" providerId="ADAL" clId="{4F1FB073-669B-45E9-8939-7C86C94098B2}" dt="2021-10-16T17:14:00.440" v="511" actId="20577"/>
          <ac:spMkLst>
            <pc:docMk/>
            <pc:sldMk cId="485327416" sldId="986"/>
            <ac:spMk id="2" creationId="{C11211BC-4934-405D-85CE-FBC5364F0F7D}"/>
          </ac:spMkLst>
        </pc:spChg>
        <pc:spChg chg="del">
          <ac:chgData name="Sequoya Cross" userId="ae3255da-e248-438b-9f3b-67a794391f64" providerId="ADAL" clId="{4F1FB073-669B-45E9-8939-7C86C94098B2}" dt="2021-10-16T17:14:04.864" v="512" actId="478"/>
          <ac:spMkLst>
            <pc:docMk/>
            <pc:sldMk cId="485327416" sldId="986"/>
            <ac:spMk id="3" creationId="{63DF4BEE-EF38-4490-BA1D-56824C5BC1E3}"/>
          </ac:spMkLst>
        </pc:spChg>
        <pc:spChg chg="add del mod">
          <ac:chgData name="Sequoya Cross" userId="ae3255da-e248-438b-9f3b-67a794391f64" providerId="ADAL" clId="{4F1FB073-669B-45E9-8939-7C86C94098B2}" dt="2021-10-16T17:14:07.845" v="513" actId="478"/>
          <ac:spMkLst>
            <pc:docMk/>
            <pc:sldMk cId="485327416" sldId="986"/>
            <ac:spMk id="5" creationId="{F4EF7BBE-FD6F-42CC-B01A-7F30F1951110}"/>
          </ac:spMkLst>
        </pc:spChg>
        <pc:spChg chg="add mod">
          <ac:chgData name="Sequoya Cross" userId="ae3255da-e248-438b-9f3b-67a794391f64" providerId="ADAL" clId="{4F1FB073-669B-45E9-8939-7C86C94098B2}" dt="2021-10-16T17:15:05.293" v="523" actId="1076"/>
          <ac:spMkLst>
            <pc:docMk/>
            <pc:sldMk cId="485327416" sldId="986"/>
            <ac:spMk id="6" creationId="{78ED5074-C570-48F9-8C7F-F06F62FEB310}"/>
          </ac:spMkLst>
        </pc:spChg>
        <pc:graphicFrameChg chg="add del mod">
          <ac:chgData name="Sequoya Cross" userId="ae3255da-e248-438b-9f3b-67a794391f64" providerId="ADAL" clId="{4F1FB073-669B-45E9-8939-7C86C94098B2}" dt="2021-10-16T17:14:52.998" v="519" actId="478"/>
          <ac:graphicFrameMkLst>
            <pc:docMk/>
            <pc:sldMk cId="485327416" sldId="986"/>
            <ac:graphicFrameMk id="7" creationId="{AFF41FB8-4818-4DDE-BF37-347577655A5D}"/>
          </ac:graphicFrameMkLst>
        </pc:graphicFrameChg>
        <pc:picChg chg="add mod">
          <ac:chgData name="Sequoya Cross" userId="ae3255da-e248-438b-9f3b-67a794391f64" providerId="ADAL" clId="{4F1FB073-669B-45E9-8939-7C86C94098B2}" dt="2021-10-16T17:15:01.238" v="522" actId="1076"/>
          <ac:picMkLst>
            <pc:docMk/>
            <pc:sldMk cId="485327416" sldId="986"/>
            <ac:picMk id="8" creationId="{A55C9B1F-058A-43B4-8822-0C42ECBE1454}"/>
          </ac:picMkLst>
        </pc:picChg>
      </pc:sldChg>
      <pc:sldChg chg="addSp delSp modSp mod modNotesTx">
        <pc:chgData name="Sequoya Cross" userId="ae3255da-e248-438b-9f3b-67a794391f64" providerId="ADAL" clId="{4F1FB073-669B-45E9-8939-7C86C94098B2}" dt="2021-10-16T17:43:43.662" v="1326" actId="1076"/>
        <pc:sldMkLst>
          <pc:docMk/>
          <pc:sldMk cId="2519370962" sldId="988"/>
        </pc:sldMkLst>
        <pc:spChg chg="del">
          <ac:chgData name="Sequoya Cross" userId="ae3255da-e248-438b-9f3b-67a794391f64" providerId="ADAL" clId="{4F1FB073-669B-45E9-8939-7C86C94098B2}" dt="2021-10-16T17:10:55.428" v="387" actId="478"/>
          <ac:spMkLst>
            <pc:docMk/>
            <pc:sldMk cId="2519370962" sldId="988"/>
            <ac:spMk id="2" creationId="{179BA4F3-FA7B-4508-838B-1E15730B6E49}"/>
          </ac:spMkLst>
        </pc:spChg>
        <pc:spChg chg="mod">
          <ac:chgData name="Sequoya Cross" userId="ae3255da-e248-438b-9f3b-67a794391f64" providerId="ADAL" clId="{4F1FB073-669B-45E9-8939-7C86C94098B2}" dt="2021-10-16T17:43:43.662" v="1326" actId="1076"/>
          <ac:spMkLst>
            <pc:docMk/>
            <pc:sldMk cId="2519370962" sldId="988"/>
            <ac:spMk id="3" creationId="{68F1271E-4F92-42EB-A3DA-BB6D75E60CC1}"/>
          </ac:spMkLst>
        </pc:spChg>
        <pc:spChg chg="del">
          <ac:chgData name="Sequoya Cross" userId="ae3255da-e248-438b-9f3b-67a794391f64" providerId="ADAL" clId="{4F1FB073-669B-45E9-8939-7C86C94098B2}" dt="2021-10-16T17:10:40.817" v="382" actId="478"/>
          <ac:spMkLst>
            <pc:docMk/>
            <pc:sldMk cId="2519370962" sldId="988"/>
            <ac:spMk id="4" creationId="{6251B385-4B51-436E-966F-2045D7BFBB5F}"/>
          </ac:spMkLst>
        </pc:spChg>
        <pc:spChg chg="del">
          <ac:chgData name="Sequoya Cross" userId="ae3255da-e248-438b-9f3b-67a794391f64" providerId="ADAL" clId="{4F1FB073-669B-45E9-8939-7C86C94098B2}" dt="2021-10-16T17:10:30.608" v="377" actId="478"/>
          <ac:spMkLst>
            <pc:docMk/>
            <pc:sldMk cId="2519370962" sldId="988"/>
            <ac:spMk id="5" creationId="{77D9547E-D5CE-449A-9F4A-41043F12064E}"/>
          </ac:spMkLst>
        </pc:spChg>
        <pc:spChg chg="add del mod">
          <ac:chgData name="Sequoya Cross" userId="ae3255da-e248-438b-9f3b-67a794391f64" providerId="ADAL" clId="{4F1FB073-669B-45E9-8939-7C86C94098B2}" dt="2021-10-16T17:43:40.870" v="1325" actId="478"/>
          <ac:spMkLst>
            <pc:docMk/>
            <pc:sldMk cId="2519370962" sldId="988"/>
            <ac:spMk id="8" creationId="{5B2EF3FD-1149-47DE-8724-8BB836DE9D54}"/>
          </ac:spMkLst>
        </pc:spChg>
        <pc:spChg chg="del">
          <ac:chgData name="Sequoya Cross" userId="ae3255da-e248-438b-9f3b-67a794391f64" providerId="ADAL" clId="{4F1FB073-669B-45E9-8939-7C86C94098B2}" dt="2021-10-16T17:10:22.748" v="373" actId="478"/>
          <ac:spMkLst>
            <pc:docMk/>
            <pc:sldMk cId="2519370962" sldId="988"/>
            <ac:spMk id="20" creationId="{DC95418B-3FC1-4967-8626-7F383183E996}"/>
          </ac:spMkLst>
        </pc:spChg>
        <pc:spChg chg="del">
          <ac:chgData name="Sequoya Cross" userId="ae3255da-e248-438b-9f3b-67a794391f64" providerId="ADAL" clId="{4F1FB073-669B-45E9-8939-7C86C94098B2}" dt="2021-10-16T17:10:25.059" v="374" actId="478"/>
          <ac:spMkLst>
            <pc:docMk/>
            <pc:sldMk cId="2519370962" sldId="988"/>
            <ac:spMk id="21" creationId="{72F5E6C0-DA52-440D-B75E-0E4ADE0EFF4F}"/>
          </ac:spMkLst>
        </pc:spChg>
        <pc:spChg chg="del mod">
          <ac:chgData name="Sequoya Cross" userId="ae3255da-e248-438b-9f3b-67a794391f64" providerId="ADAL" clId="{4F1FB073-669B-45E9-8939-7C86C94098B2}" dt="2021-10-16T17:10:26.549" v="376" actId="478"/>
          <ac:spMkLst>
            <pc:docMk/>
            <pc:sldMk cId="2519370962" sldId="988"/>
            <ac:spMk id="22" creationId="{7DB2741F-9A4F-4111-A7AF-A8E0141E7330}"/>
          </ac:spMkLst>
        </pc:spChg>
        <pc:spChg chg="del">
          <ac:chgData name="Sequoya Cross" userId="ae3255da-e248-438b-9f3b-67a794391f64" providerId="ADAL" clId="{4F1FB073-669B-45E9-8939-7C86C94098B2}" dt="2021-10-16T17:10:38.001" v="381" actId="478"/>
          <ac:spMkLst>
            <pc:docMk/>
            <pc:sldMk cId="2519370962" sldId="988"/>
            <ac:spMk id="23" creationId="{0A4290D6-A485-4AA5-8C72-06B4875F9DF0}"/>
          </ac:spMkLst>
        </pc:spChg>
        <pc:spChg chg="del">
          <ac:chgData name="Sequoya Cross" userId="ae3255da-e248-438b-9f3b-67a794391f64" providerId="ADAL" clId="{4F1FB073-669B-45E9-8939-7C86C94098B2}" dt="2021-10-16T17:10:36.410" v="380" actId="478"/>
          <ac:spMkLst>
            <pc:docMk/>
            <pc:sldMk cId="2519370962" sldId="988"/>
            <ac:spMk id="25" creationId="{962D9950-1A32-4140-941A-0814DEDB024B}"/>
          </ac:spMkLst>
        </pc:spChg>
        <pc:spChg chg="del">
          <ac:chgData name="Sequoya Cross" userId="ae3255da-e248-438b-9f3b-67a794391f64" providerId="ADAL" clId="{4F1FB073-669B-45E9-8939-7C86C94098B2}" dt="2021-10-16T17:10:33.041" v="378" actId="478"/>
          <ac:spMkLst>
            <pc:docMk/>
            <pc:sldMk cId="2519370962" sldId="988"/>
            <ac:spMk id="27" creationId="{D7FE76F5-CA58-4A30-8C09-81226FA60E13}"/>
          </ac:spMkLst>
        </pc:spChg>
        <pc:spChg chg="del mod">
          <ac:chgData name="Sequoya Cross" userId="ae3255da-e248-438b-9f3b-67a794391f64" providerId="ADAL" clId="{4F1FB073-669B-45E9-8939-7C86C94098B2}" dt="2021-10-16T17:10:44.393" v="384" actId="478"/>
          <ac:spMkLst>
            <pc:docMk/>
            <pc:sldMk cId="2519370962" sldId="988"/>
            <ac:spMk id="51" creationId="{54F30A32-04FE-4F4C-9B32-72BFE3AA874F}"/>
          </ac:spMkLst>
        </pc:spChg>
        <pc:spChg chg="del">
          <ac:chgData name="Sequoya Cross" userId="ae3255da-e248-438b-9f3b-67a794391f64" providerId="ADAL" clId="{4F1FB073-669B-45E9-8939-7C86C94098B2}" dt="2021-10-16T17:10:34.711" v="379" actId="478"/>
          <ac:spMkLst>
            <pc:docMk/>
            <pc:sldMk cId="2519370962" sldId="988"/>
            <ac:spMk id="52" creationId="{877AB627-69E3-4EA3-85E3-4935E6A5A85C}"/>
          </ac:spMkLst>
        </pc:spChg>
        <pc:picChg chg="add mod">
          <ac:chgData name="Sequoya Cross" userId="ae3255da-e248-438b-9f3b-67a794391f64" providerId="ADAL" clId="{4F1FB073-669B-45E9-8939-7C86C94098B2}" dt="2021-10-16T17:11:11.117" v="391" actId="1076"/>
          <ac:picMkLst>
            <pc:docMk/>
            <pc:sldMk cId="2519370962" sldId="988"/>
            <ac:picMk id="17" creationId="{C0F1E10A-A5C8-4860-91F5-84847A814358}"/>
          </ac:picMkLst>
        </pc:picChg>
      </pc:sldChg>
      <pc:sldChg chg="addSp delSp modSp mod">
        <pc:chgData name="Sequoya Cross" userId="ae3255da-e248-438b-9f3b-67a794391f64" providerId="ADAL" clId="{4F1FB073-669B-45E9-8939-7C86C94098B2}" dt="2021-10-16T17:18:13.492" v="669" actId="1038"/>
        <pc:sldMkLst>
          <pc:docMk/>
          <pc:sldMk cId="3074176961" sldId="989"/>
        </pc:sldMkLst>
        <pc:spChg chg="mod">
          <ac:chgData name="Sequoya Cross" userId="ae3255da-e248-438b-9f3b-67a794391f64" providerId="ADAL" clId="{4F1FB073-669B-45E9-8939-7C86C94098B2}" dt="2021-10-16T17:17:28.235" v="648" actId="20577"/>
          <ac:spMkLst>
            <pc:docMk/>
            <pc:sldMk cId="3074176961" sldId="989"/>
            <ac:spMk id="2" creationId="{1EACF6FB-D112-4EA0-925D-CACC51F79079}"/>
          </ac:spMkLst>
        </pc:spChg>
        <pc:spChg chg="del">
          <ac:chgData name="Sequoya Cross" userId="ae3255da-e248-438b-9f3b-67a794391f64" providerId="ADAL" clId="{4F1FB073-669B-45E9-8939-7C86C94098B2}" dt="2021-10-16T17:17:36.855" v="649" actId="478"/>
          <ac:spMkLst>
            <pc:docMk/>
            <pc:sldMk cId="3074176961" sldId="989"/>
            <ac:spMk id="3" creationId="{B9A408AA-9082-4C55-A692-C36C32AAE4C0}"/>
          </ac:spMkLst>
        </pc:spChg>
        <pc:spChg chg="add del mod">
          <ac:chgData name="Sequoya Cross" userId="ae3255da-e248-438b-9f3b-67a794391f64" providerId="ADAL" clId="{4F1FB073-669B-45E9-8939-7C86C94098B2}" dt="2021-10-16T17:17:42.406" v="650" actId="478"/>
          <ac:spMkLst>
            <pc:docMk/>
            <pc:sldMk cId="3074176961" sldId="989"/>
            <ac:spMk id="5" creationId="{112CE25C-DA6F-48F9-87C5-E51FC1495986}"/>
          </ac:spMkLst>
        </pc:spChg>
        <pc:picChg chg="add mod">
          <ac:chgData name="Sequoya Cross" userId="ae3255da-e248-438b-9f3b-67a794391f64" providerId="ADAL" clId="{4F1FB073-669B-45E9-8939-7C86C94098B2}" dt="2021-10-16T17:18:13.492" v="669" actId="1038"/>
          <ac:picMkLst>
            <pc:docMk/>
            <pc:sldMk cId="3074176961" sldId="989"/>
            <ac:picMk id="6" creationId="{3E10391C-DBA6-4EED-875F-6CF393DB5AE3}"/>
          </ac:picMkLst>
        </pc:picChg>
        <pc:picChg chg="add mod">
          <ac:chgData name="Sequoya Cross" userId="ae3255da-e248-438b-9f3b-67a794391f64" providerId="ADAL" clId="{4F1FB073-669B-45E9-8939-7C86C94098B2}" dt="2021-10-16T17:18:08.316" v="655" actId="1035"/>
          <ac:picMkLst>
            <pc:docMk/>
            <pc:sldMk cId="3074176961" sldId="989"/>
            <ac:picMk id="7" creationId="{5AEAABE4-C770-452B-B5FF-80B8223014B8}"/>
          </ac:picMkLst>
        </pc:picChg>
      </pc:sldChg>
      <pc:sldChg chg="addSp delSp modSp add mod modClrScheme chgLayout">
        <pc:chgData name="Sequoya Cross" userId="ae3255da-e248-438b-9f3b-67a794391f64" providerId="ADAL" clId="{4F1FB073-669B-45E9-8939-7C86C94098B2}" dt="2021-10-16T17:21:03.468" v="704" actId="1076"/>
        <pc:sldMkLst>
          <pc:docMk/>
          <pc:sldMk cId="542929161" sldId="991"/>
        </pc:sldMkLst>
        <pc:spChg chg="mod ord">
          <ac:chgData name="Sequoya Cross" userId="ae3255da-e248-438b-9f3b-67a794391f64" providerId="ADAL" clId="{4F1FB073-669B-45E9-8939-7C86C94098B2}" dt="2021-10-16T17:20:29.981" v="687" actId="700"/>
          <ac:spMkLst>
            <pc:docMk/>
            <pc:sldMk cId="542929161" sldId="991"/>
            <ac:spMk id="2" creationId="{1EACF6FB-D112-4EA0-925D-CACC51F79079}"/>
          </ac:spMkLst>
        </pc:spChg>
        <pc:spChg chg="add del mod ord">
          <ac:chgData name="Sequoya Cross" userId="ae3255da-e248-438b-9f3b-67a794391f64" providerId="ADAL" clId="{4F1FB073-669B-45E9-8939-7C86C94098B2}" dt="2021-10-16T17:20:29.981" v="687" actId="700"/>
          <ac:spMkLst>
            <pc:docMk/>
            <pc:sldMk cId="542929161" sldId="991"/>
            <ac:spMk id="3" creationId="{911E08CA-8503-4A8B-970B-03127ED9B7B3}"/>
          </ac:spMkLst>
        </pc:spChg>
        <pc:spChg chg="add del mod ord">
          <ac:chgData name="Sequoya Cross" userId="ae3255da-e248-438b-9f3b-67a794391f64" providerId="ADAL" clId="{4F1FB073-669B-45E9-8939-7C86C94098B2}" dt="2021-10-16T17:20:29.981" v="687" actId="700"/>
          <ac:spMkLst>
            <pc:docMk/>
            <pc:sldMk cId="542929161" sldId="991"/>
            <ac:spMk id="4" creationId="{A9FE7FF0-CC97-4410-90AC-062FE9B1FBE0}"/>
          </ac:spMkLst>
        </pc:spChg>
        <pc:spChg chg="add del mod ord">
          <ac:chgData name="Sequoya Cross" userId="ae3255da-e248-438b-9f3b-67a794391f64" providerId="ADAL" clId="{4F1FB073-669B-45E9-8939-7C86C94098B2}" dt="2021-10-16T17:20:29.981" v="687" actId="700"/>
          <ac:spMkLst>
            <pc:docMk/>
            <pc:sldMk cId="542929161" sldId="991"/>
            <ac:spMk id="10" creationId="{7F1DD2F8-18D6-4C08-A208-5633B23D3DA8}"/>
          </ac:spMkLst>
        </pc:spChg>
        <pc:spChg chg="add del mod ord">
          <ac:chgData name="Sequoya Cross" userId="ae3255da-e248-438b-9f3b-67a794391f64" providerId="ADAL" clId="{4F1FB073-669B-45E9-8939-7C86C94098B2}" dt="2021-10-16T17:20:29.981" v="687" actId="700"/>
          <ac:spMkLst>
            <pc:docMk/>
            <pc:sldMk cId="542929161" sldId="991"/>
            <ac:spMk id="11" creationId="{FC7438E6-49AA-4FE4-8DB4-B3B68C98458E}"/>
          </ac:spMkLst>
        </pc:spChg>
        <pc:spChg chg="add del mod ord">
          <ac:chgData name="Sequoya Cross" userId="ae3255da-e248-438b-9f3b-67a794391f64" providerId="ADAL" clId="{4F1FB073-669B-45E9-8939-7C86C94098B2}" dt="2021-10-16T17:20:29.981" v="687" actId="700"/>
          <ac:spMkLst>
            <pc:docMk/>
            <pc:sldMk cId="542929161" sldId="991"/>
            <ac:spMk id="12" creationId="{AD7669EF-3A45-4B31-910A-B561C5E2EB4D}"/>
          </ac:spMkLst>
        </pc:spChg>
        <pc:spChg chg="add del mod ord">
          <ac:chgData name="Sequoya Cross" userId="ae3255da-e248-438b-9f3b-67a794391f64" providerId="ADAL" clId="{4F1FB073-669B-45E9-8939-7C86C94098B2}" dt="2021-10-16T17:20:29.981" v="687" actId="700"/>
          <ac:spMkLst>
            <pc:docMk/>
            <pc:sldMk cId="542929161" sldId="991"/>
            <ac:spMk id="13" creationId="{7904A3A8-1C91-4D32-8CBE-257A9137B6B8}"/>
          </ac:spMkLst>
        </pc:spChg>
        <pc:picChg chg="add mod">
          <ac:chgData name="Sequoya Cross" userId="ae3255da-e248-438b-9f3b-67a794391f64" providerId="ADAL" clId="{4F1FB073-669B-45E9-8939-7C86C94098B2}" dt="2021-10-16T17:21:03.468" v="704" actId="1076"/>
          <ac:picMkLst>
            <pc:docMk/>
            <pc:sldMk cId="542929161" sldId="991"/>
            <ac:picMk id="5" creationId="{38425ED8-6B67-47FA-820D-D1B369D7CD8F}"/>
          </ac:picMkLst>
        </pc:picChg>
        <pc:picChg chg="del">
          <ac:chgData name="Sequoya Cross" userId="ae3255da-e248-438b-9f3b-67a794391f64" providerId="ADAL" clId="{4F1FB073-669B-45E9-8939-7C86C94098B2}" dt="2021-10-16T17:19:53.739" v="680" actId="478"/>
          <ac:picMkLst>
            <pc:docMk/>
            <pc:sldMk cId="542929161" sldId="991"/>
            <ac:picMk id="6" creationId="{3E10391C-DBA6-4EED-875F-6CF393DB5AE3}"/>
          </ac:picMkLst>
        </pc:picChg>
        <pc:picChg chg="del">
          <ac:chgData name="Sequoya Cross" userId="ae3255da-e248-438b-9f3b-67a794391f64" providerId="ADAL" clId="{4F1FB073-669B-45E9-8939-7C86C94098B2}" dt="2021-10-16T17:19:54.483" v="681" actId="478"/>
          <ac:picMkLst>
            <pc:docMk/>
            <pc:sldMk cId="542929161" sldId="991"/>
            <ac:picMk id="7" creationId="{5AEAABE4-C770-452B-B5FF-80B8223014B8}"/>
          </ac:picMkLst>
        </pc:picChg>
        <pc:picChg chg="add mod ord">
          <ac:chgData name="Sequoya Cross" userId="ae3255da-e248-438b-9f3b-67a794391f64" providerId="ADAL" clId="{4F1FB073-669B-45E9-8939-7C86C94098B2}" dt="2021-10-16T17:21:03.468" v="704" actId="1076"/>
          <ac:picMkLst>
            <pc:docMk/>
            <pc:sldMk cId="542929161" sldId="991"/>
            <ac:picMk id="8" creationId="{1CD96CDF-282B-4102-9B23-6E5A2B28DE8F}"/>
          </ac:picMkLst>
        </pc:picChg>
        <pc:picChg chg="add mod">
          <ac:chgData name="Sequoya Cross" userId="ae3255da-e248-438b-9f3b-67a794391f64" providerId="ADAL" clId="{4F1FB073-669B-45E9-8939-7C86C94098B2}" dt="2021-10-16T17:21:03.468" v="704" actId="1076"/>
          <ac:picMkLst>
            <pc:docMk/>
            <pc:sldMk cId="542929161" sldId="991"/>
            <ac:picMk id="9" creationId="{A29682F4-37EA-4DBB-8840-5590CB576B63}"/>
          </ac:picMkLst>
        </pc:picChg>
      </pc:sldChg>
      <pc:sldChg chg="addSp delSp modSp add mod">
        <pc:chgData name="Sequoya Cross" userId="ae3255da-e248-438b-9f3b-67a794391f64" providerId="ADAL" clId="{4F1FB073-669B-45E9-8939-7C86C94098B2}" dt="2021-10-16T17:22:52.610" v="789" actId="14100"/>
        <pc:sldMkLst>
          <pc:docMk/>
          <pc:sldMk cId="3290687883" sldId="992"/>
        </pc:sldMkLst>
        <pc:spChg chg="mod">
          <ac:chgData name="Sequoya Cross" userId="ae3255da-e248-438b-9f3b-67a794391f64" providerId="ADAL" clId="{4F1FB073-669B-45E9-8939-7C86C94098B2}" dt="2021-10-16T17:21:40.101" v="759" actId="20577"/>
          <ac:spMkLst>
            <pc:docMk/>
            <pc:sldMk cId="3290687883" sldId="992"/>
            <ac:spMk id="2" creationId="{1EACF6FB-D112-4EA0-925D-CACC51F79079}"/>
          </ac:spMkLst>
        </pc:spChg>
        <pc:picChg chg="del">
          <ac:chgData name="Sequoya Cross" userId="ae3255da-e248-438b-9f3b-67a794391f64" providerId="ADAL" clId="{4F1FB073-669B-45E9-8939-7C86C94098B2}" dt="2021-10-16T17:21:42.600" v="760" actId="478"/>
          <ac:picMkLst>
            <pc:docMk/>
            <pc:sldMk cId="3290687883" sldId="992"/>
            <ac:picMk id="5" creationId="{38425ED8-6B67-47FA-820D-D1B369D7CD8F}"/>
          </ac:picMkLst>
        </pc:picChg>
        <pc:picChg chg="add mod">
          <ac:chgData name="Sequoya Cross" userId="ae3255da-e248-438b-9f3b-67a794391f64" providerId="ADAL" clId="{4F1FB073-669B-45E9-8939-7C86C94098B2}" dt="2021-10-16T17:22:52.610" v="789" actId="14100"/>
          <ac:picMkLst>
            <pc:docMk/>
            <pc:sldMk cId="3290687883" sldId="992"/>
            <ac:picMk id="6" creationId="{C5469C3A-5111-4EB0-B127-5922CD059512}"/>
          </ac:picMkLst>
        </pc:picChg>
        <pc:picChg chg="add mod">
          <ac:chgData name="Sequoya Cross" userId="ae3255da-e248-438b-9f3b-67a794391f64" providerId="ADAL" clId="{4F1FB073-669B-45E9-8939-7C86C94098B2}" dt="2021-10-16T17:22:27.791" v="774" actId="1076"/>
          <ac:picMkLst>
            <pc:docMk/>
            <pc:sldMk cId="3290687883" sldId="992"/>
            <ac:picMk id="7" creationId="{1D379949-7448-43F8-9E84-637687E08EC0}"/>
          </ac:picMkLst>
        </pc:picChg>
        <pc:picChg chg="del">
          <ac:chgData name="Sequoya Cross" userId="ae3255da-e248-438b-9f3b-67a794391f64" providerId="ADAL" clId="{4F1FB073-669B-45E9-8939-7C86C94098B2}" dt="2021-10-16T17:21:45.345" v="762" actId="478"/>
          <ac:picMkLst>
            <pc:docMk/>
            <pc:sldMk cId="3290687883" sldId="992"/>
            <ac:picMk id="8" creationId="{1CD96CDF-282B-4102-9B23-6E5A2B28DE8F}"/>
          </ac:picMkLst>
        </pc:picChg>
        <pc:picChg chg="del">
          <ac:chgData name="Sequoya Cross" userId="ae3255da-e248-438b-9f3b-67a794391f64" providerId="ADAL" clId="{4F1FB073-669B-45E9-8939-7C86C94098B2}" dt="2021-10-16T17:21:44.780" v="761" actId="478"/>
          <ac:picMkLst>
            <pc:docMk/>
            <pc:sldMk cId="3290687883" sldId="992"/>
            <ac:picMk id="9" creationId="{A29682F4-37EA-4DBB-8840-5590CB576B63}"/>
          </ac:picMkLst>
        </pc:picChg>
        <pc:picChg chg="add mod">
          <ac:chgData name="Sequoya Cross" userId="ae3255da-e248-438b-9f3b-67a794391f64" providerId="ADAL" clId="{4F1FB073-669B-45E9-8939-7C86C94098B2}" dt="2021-10-16T17:22:38.839" v="787" actId="1038"/>
          <ac:picMkLst>
            <pc:docMk/>
            <pc:sldMk cId="3290687883" sldId="992"/>
            <ac:picMk id="10" creationId="{587E7220-AF20-4885-B4A7-A8F23FFF0DB9}"/>
          </ac:picMkLst>
        </pc:picChg>
      </pc:sldChg>
      <pc:sldChg chg="addSp delSp modSp add mod">
        <pc:chgData name="Sequoya Cross" userId="ae3255da-e248-438b-9f3b-67a794391f64" providerId="ADAL" clId="{4F1FB073-669B-45E9-8939-7C86C94098B2}" dt="2021-10-16T17:24:07.195" v="843" actId="14100"/>
        <pc:sldMkLst>
          <pc:docMk/>
          <pc:sldMk cId="4128042960" sldId="993"/>
        </pc:sldMkLst>
        <pc:spChg chg="mod">
          <ac:chgData name="Sequoya Cross" userId="ae3255da-e248-438b-9f3b-67a794391f64" providerId="ADAL" clId="{4F1FB073-669B-45E9-8939-7C86C94098B2}" dt="2021-10-16T17:23:24.241" v="831" actId="20577"/>
          <ac:spMkLst>
            <pc:docMk/>
            <pc:sldMk cId="4128042960" sldId="993"/>
            <ac:spMk id="2" creationId="{1EACF6FB-D112-4EA0-925D-CACC51F79079}"/>
          </ac:spMkLst>
        </pc:spChg>
        <pc:picChg chg="del">
          <ac:chgData name="Sequoya Cross" userId="ae3255da-e248-438b-9f3b-67a794391f64" providerId="ADAL" clId="{4F1FB073-669B-45E9-8939-7C86C94098B2}" dt="2021-10-16T17:23:27.885" v="832" actId="478"/>
          <ac:picMkLst>
            <pc:docMk/>
            <pc:sldMk cId="4128042960" sldId="993"/>
            <ac:picMk id="6" creationId="{C5469C3A-5111-4EB0-B127-5922CD059512}"/>
          </ac:picMkLst>
        </pc:picChg>
        <pc:picChg chg="del">
          <ac:chgData name="Sequoya Cross" userId="ae3255da-e248-438b-9f3b-67a794391f64" providerId="ADAL" clId="{4F1FB073-669B-45E9-8939-7C86C94098B2}" dt="2021-10-16T17:23:28.425" v="833" actId="478"/>
          <ac:picMkLst>
            <pc:docMk/>
            <pc:sldMk cId="4128042960" sldId="993"/>
            <ac:picMk id="7" creationId="{1D379949-7448-43F8-9E84-637687E08EC0}"/>
          </ac:picMkLst>
        </pc:picChg>
        <pc:picChg chg="add mod">
          <ac:chgData name="Sequoya Cross" userId="ae3255da-e248-438b-9f3b-67a794391f64" providerId="ADAL" clId="{4F1FB073-669B-45E9-8939-7C86C94098B2}" dt="2021-10-16T17:24:01.931" v="841" actId="14100"/>
          <ac:picMkLst>
            <pc:docMk/>
            <pc:sldMk cId="4128042960" sldId="993"/>
            <ac:picMk id="8" creationId="{E742004D-5CE8-4650-AE19-4D9D21B22D43}"/>
          </ac:picMkLst>
        </pc:picChg>
        <pc:picChg chg="add del mod">
          <ac:chgData name="Sequoya Cross" userId="ae3255da-e248-438b-9f3b-67a794391f64" providerId="ADAL" clId="{4F1FB073-669B-45E9-8939-7C86C94098B2}" dt="2021-10-16T17:23:42.421" v="837"/>
          <ac:picMkLst>
            <pc:docMk/>
            <pc:sldMk cId="4128042960" sldId="993"/>
            <ac:picMk id="9" creationId="{7BAE77C4-25DC-4325-B548-4B99AF00C512}"/>
          </ac:picMkLst>
        </pc:picChg>
        <pc:picChg chg="del">
          <ac:chgData name="Sequoya Cross" userId="ae3255da-e248-438b-9f3b-67a794391f64" providerId="ADAL" clId="{4F1FB073-669B-45E9-8939-7C86C94098B2}" dt="2021-10-16T17:23:28.846" v="834" actId="478"/>
          <ac:picMkLst>
            <pc:docMk/>
            <pc:sldMk cId="4128042960" sldId="993"/>
            <ac:picMk id="10" creationId="{587E7220-AF20-4885-B4A7-A8F23FFF0DB9}"/>
          </ac:picMkLst>
        </pc:picChg>
        <pc:picChg chg="add mod">
          <ac:chgData name="Sequoya Cross" userId="ae3255da-e248-438b-9f3b-67a794391f64" providerId="ADAL" clId="{4F1FB073-669B-45E9-8939-7C86C94098B2}" dt="2021-10-16T17:24:07.195" v="843" actId="14100"/>
          <ac:picMkLst>
            <pc:docMk/>
            <pc:sldMk cId="4128042960" sldId="993"/>
            <ac:picMk id="11" creationId="{547817F0-30CD-4660-B991-4CF5394B8A51}"/>
          </ac:picMkLst>
        </pc:picChg>
      </pc:sldChg>
      <pc:sldChg chg="addSp delSp modSp add mod">
        <pc:chgData name="Sequoya Cross" userId="ae3255da-e248-438b-9f3b-67a794391f64" providerId="ADAL" clId="{4F1FB073-669B-45E9-8939-7C86C94098B2}" dt="2021-10-16T17:29:08.227" v="1005" actId="1036"/>
        <pc:sldMkLst>
          <pc:docMk/>
          <pc:sldMk cId="484914434" sldId="994"/>
        </pc:sldMkLst>
        <pc:spChg chg="mod">
          <ac:chgData name="Sequoya Cross" userId="ae3255da-e248-438b-9f3b-67a794391f64" providerId="ADAL" clId="{4F1FB073-669B-45E9-8939-7C86C94098B2}" dt="2021-10-16T17:28:11.027" v="984" actId="20577"/>
          <ac:spMkLst>
            <pc:docMk/>
            <pc:sldMk cId="484914434" sldId="994"/>
            <ac:spMk id="2" creationId="{1EACF6FB-D112-4EA0-925D-CACC51F79079}"/>
          </ac:spMkLst>
        </pc:spChg>
        <pc:picChg chg="add mod">
          <ac:chgData name="Sequoya Cross" userId="ae3255da-e248-438b-9f3b-67a794391f64" providerId="ADAL" clId="{4F1FB073-669B-45E9-8939-7C86C94098B2}" dt="2021-10-16T17:29:08.227" v="1005" actId="1036"/>
          <ac:picMkLst>
            <pc:docMk/>
            <pc:sldMk cId="484914434" sldId="994"/>
            <ac:picMk id="3" creationId="{95F9BA90-9A9F-4570-A3D7-EB281B9AE350}"/>
          </ac:picMkLst>
        </pc:picChg>
        <pc:picChg chg="add mod">
          <ac:chgData name="Sequoya Cross" userId="ae3255da-e248-438b-9f3b-67a794391f64" providerId="ADAL" clId="{4F1FB073-669B-45E9-8939-7C86C94098B2}" dt="2021-10-16T17:28:58.758" v="996" actId="1076"/>
          <ac:picMkLst>
            <pc:docMk/>
            <pc:sldMk cId="484914434" sldId="994"/>
            <ac:picMk id="4" creationId="{DE5D802C-9D54-4146-9BAF-86F75532CEA3}"/>
          </ac:picMkLst>
        </pc:picChg>
        <pc:picChg chg="add del mod">
          <ac:chgData name="Sequoya Cross" userId="ae3255da-e248-438b-9f3b-67a794391f64" providerId="ADAL" clId="{4F1FB073-669B-45E9-8939-7C86C94098B2}" dt="2021-10-16T17:27:07.078" v="941" actId="478"/>
          <ac:picMkLst>
            <pc:docMk/>
            <pc:sldMk cId="484914434" sldId="994"/>
            <ac:picMk id="5" creationId="{ECA560B0-796C-41AC-8C84-514485421E9E}"/>
          </ac:picMkLst>
        </pc:picChg>
        <pc:picChg chg="add del mod">
          <ac:chgData name="Sequoya Cross" userId="ae3255da-e248-438b-9f3b-67a794391f64" providerId="ADAL" clId="{4F1FB073-669B-45E9-8939-7C86C94098B2}" dt="2021-10-16T17:27:08.105" v="942" actId="478"/>
          <ac:picMkLst>
            <pc:docMk/>
            <pc:sldMk cId="484914434" sldId="994"/>
            <ac:picMk id="6" creationId="{4A6C7F19-C089-4584-B620-E4CBBE8F5F52}"/>
          </ac:picMkLst>
        </pc:picChg>
        <pc:picChg chg="add mod ord">
          <ac:chgData name="Sequoya Cross" userId="ae3255da-e248-438b-9f3b-67a794391f64" providerId="ADAL" clId="{4F1FB073-669B-45E9-8939-7C86C94098B2}" dt="2021-10-16T17:28:47.587" v="994" actId="167"/>
          <ac:picMkLst>
            <pc:docMk/>
            <pc:sldMk cId="484914434" sldId="994"/>
            <ac:picMk id="7" creationId="{D9C0D20F-8D65-4276-B588-A65A6AED02C9}"/>
          </ac:picMkLst>
        </pc:picChg>
        <pc:picChg chg="del">
          <ac:chgData name="Sequoya Cross" userId="ae3255da-e248-438b-9f3b-67a794391f64" providerId="ADAL" clId="{4F1FB073-669B-45E9-8939-7C86C94098B2}" dt="2021-10-16T17:24:48.857" v="896" actId="478"/>
          <ac:picMkLst>
            <pc:docMk/>
            <pc:sldMk cId="484914434" sldId="994"/>
            <ac:picMk id="8" creationId="{E742004D-5CE8-4650-AE19-4D9D21B22D43}"/>
          </ac:picMkLst>
        </pc:picChg>
        <pc:picChg chg="del">
          <ac:chgData name="Sequoya Cross" userId="ae3255da-e248-438b-9f3b-67a794391f64" providerId="ADAL" clId="{4F1FB073-669B-45E9-8939-7C86C94098B2}" dt="2021-10-16T17:24:49.399" v="897" actId="478"/>
          <ac:picMkLst>
            <pc:docMk/>
            <pc:sldMk cId="484914434" sldId="994"/>
            <ac:picMk id="11" creationId="{547817F0-30CD-4660-B991-4CF5394B8A51}"/>
          </ac:picMkLst>
        </pc:picChg>
      </pc:sldChg>
      <pc:sldChg chg="addSp delSp modSp add mod">
        <pc:chgData name="Sequoya Cross" userId="ae3255da-e248-438b-9f3b-67a794391f64" providerId="ADAL" clId="{4F1FB073-669B-45E9-8939-7C86C94098B2}" dt="2021-10-16T17:34:49.583" v="1184" actId="1076"/>
        <pc:sldMkLst>
          <pc:docMk/>
          <pc:sldMk cId="3551330750" sldId="995"/>
        </pc:sldMkLst>
        <pc:spChg chg="mod">
          <ac:chgData name="Sequoya Cross" userId="ae3255da-e248-438b-9f3b-67a794391f64" providerId="ADAL" clId="{4F1FB073-669B-45E9-8939-7C86C94098B2}" dt="2021-10-16T17:33:32.780" v="1163" actId="255"/>
          <ac:spMkLst>
            <pc:docMk/>
            <pc:sldMk cId="3551330750" sldId="995"/>
            <ac:spMk id="2" creationId="{1EACF6FB-D112-4EA0-925D-CACC51F79079}"/>
          </ac:spMkLst>
        </pc:spChg>
        <pc:picChg chg="del">
          <ac:chgData name="Sequoya Cross" userId="ae3255da-e248-438b-9f3b-67a794391f64" providerId="ADAL" clId="{4F1FB073-669B-45E9-8939-7C86C94098B2}" dt="2021-10-16T17:33:34.970" v="1164" actId="478"/>
          <ac:picMkLst>
            <pc:docMk/>
            <pc:sldMk cId="3551330750" sldId="995"/>
            <ac:picMk id="5" creationId="{ECA560B0-796C-41AC-8C84-514485421E9E}"/>
          </ac:picMkLst>
        </pc:picChg>
        <pc:picChg chg="del">
          <ac:chgData name="Sequoya Cross" userId="ae3255da-e248-438b-9f3b-67a794391f64" providerId="ADAL" clId="{4F1FB073-669B-45E9-8939-7C86C94098B2}" dt="2021-10-16T17:33:35.464" v="1165" actId="478"/>
          <ac:picMkLst>
            <pc:docMk/>
            <pc:sldMk cId="3551330750" sldId="995"/>
            <ac:picMk id="6" creationId="{4A6C7F19-C089-4584-B620-E4CBBE8F5F52}"/>
          </ac:picMkLst>
        </pc:picChg>
        <pc:picChg chg="add mod">
          <ac:chgData name="Sequoya Cross" userId="ae3255da-e248-438b-9f3b-67a794391f64" providerId="ADAL" clId="{4F1FB073-669B-45E9-8939-7C86C94098B2}" dt="2021-10-16T17:34:49.583" v="1184" actId="1076"/>
          <ac:picMkLst>
            <pc:docMk/>
            <pc:sldMk cId="3551330750" sldId="995"/>
            <ac:picMk id="7" creationId="{B8F41A0D-11F9-498D-8FED-861409B3B2E3}"/>
          </ac:picMkLst>
        </pc:picChg>
        <pc:picChg chg="add mod modCrop">
          <ac:chgData name="Sequoya Cross" userId="ae3255da-e248-438b-9f3b-67a794391f64" providerId="ADAL" clId="{4F1FB073-669B-45E9-8939-7C86C94098B2}" dt="2021-10-16T17:34:45.614" v="1182" actId="1076"/>
          <ac:picMkLst>
            <pc:docMk/>
            <pc:sldMk cId="3551330750" sldId="995"/>
            <ac:picMk id="8" creationId="{4C030878-C4CB-4AD1-B389-5CB238E7ECA1}"/>
          </ac:picMkLst>
        </pc:picChg>
        <pc:picChg chg="add mod">
          <ac:chgData name="Sequoya Cross" userId="ae3255da-e248-438b-9f3b-67a794391f64" providerId="ADAL" clId="{4F1FB073-669B-45E9-8939-7C86C94098B2}" dt="2021-10-16T17:34:47.611" v="1183" actId="1076"/>
          <ac:picMkLst>
            <pc:docMk/>
            <pc:sldMk cId="3551330750" sldId="995"/>
            <ac:picMk id="9" creationId="{55099B35-0A91-4BAD-A78F-94DD85B5913A}"/>
          </ac:picMkLst>
        </pc:picChg>
      </pc:sldChg>
      <pc:sldChg chg="addSp delSp modSp add mod">
        <pc:chgData name="Sequoya Cross" userId="ae3255da-e248-438b-9f3b-67a794391f64" providerId="ADAL" clId="{4F1FB073-669B-45E9-8939-7C86C94098B2}" dt="2021-10-16T17:38:57.307" v="1250" actId="1076"/>
        <pc:sldMkLst>
          <pc:docMk/>
          <pc:sldMk cId="1545045840" sldId="996"/>
        </pc:sldMkLst>
        <pc:spChg chg="mod">
          <ac:chgData name="Sequoya Cross" userId="ae3255da-e248-438b-9f3b-67a794391f64" providerId="ADAL" clId="{4F1FB073-669B-45E9-8939-7C86C94098B2}" dt="2021-10-16T17:31:48.024" v="1102" actId="20577"/>
          <ac:spMkLst>
            <pc:docMk/>
            <pc:sldMk cId="1545045840" sldId="996"/>
            <ac:spMk id="2" creationId="{1EACF6FB-D112-4EA0-925D-CACC51F79079}"/>
          </ac:spMkLst>
        </pc:spChg>
        <pc:spChg chg="add del mod">
          <ac:chgData name="Sequoya Cross" userId="ae3255da-e248-438b-9f3b-67a794391f64" providerId="ADAL" clId="{4F1FB073-669B-45E9-8939-7C86C94098B2}" dt="2021-10-16T17:30:47.567" v="1012" actId="478"/>
          <ac:spMkLst>
            <pc:docMk/>
            <pc:sldMk cId="1545045840" sldId="996"/>
            <ac:spMk id="3" creationId="{DC713BE5-8242-4726-8545-FF07146F3A90}"/>
          </ac:spMkLst>
        </pc:spChg>
        <pc:spChg chg="add mod">
          <ac:chgData name="Sequoya Cross" userId="ae3255da-e248-438b-9f3b-67a794391f64" providerId="ADAL" clId="{4F1FB073-669B-45E9-8939-7C86C94098B2}" dt="2021-10-16T17:38:57.307" v="1250" actId="1076"/>
          <ac:spMkLst>
            <pc:docMk/>
            <pc:sldMk cId="1545045840" sldId="996"/>
            <ac:spMk id="9" creationId="{1A43D530-8A73-49A8-AC13-4DD0511043FB}"/>
          </ac:spMkLst>
        </pc:spChg>
        <pc:picChg chg="del">
          <ac:chgData name="Sequoya Cross" userId="ae3255da-e248-438b-9f3b-67a794391f64" providerId="ADAL" clId="{4F1FB073-669B-45E9-8939-7C86C94098B2}" dt="2021-10-16T17:30:40.936" v="1007" actId="478"/>
          <ac:picMkLst>
            <pc:docMk/>
            <pc:sldMk cId="1545045840" sldId="996"/>
            <ac:picMk id="5" creationId="{ECA560B0-796C-41AC-8C84-514485421E9E}"/>
          </ac:picMkLst>
        </pc:picChg>
        <pc:picChg chg="del mod">
          <ac:chgData name="Sequoya Cross" userId="ae3255da-e248-438b-9f3b-67a794391f64" providerId="ADAL" clId="{4F1FB073-669B-45E9-8939-7C86C94098B2}" dt="2021-10-16T17:30:41.390" v="1009" actId="478"/>
          <ac:picMkLst>
            <pc:docMk/>
            <pc:sldMk cId="1545045840" sldId="996"/>
            <ac:picMk id="6" creationId="{4A6C7F19-C089-4584-B620-E4CBBE8F5F52}"/>
          </ac:picMkLst>
        </pc:picChg>
        <pc:picChg chg="add mod">
          <ac:chgData name="Sequoya Cross" userId="ae3255da-e248-438b-9f3b-67a794391f64" providerId="ADAL" clId="{4F1FB073-669B-45E9-8939-7C86C94098B2}" dt="2021-10-16T17:31:25.772" v="1015" actId="1076"/>
          <ac:picMkLst>
            <pc:docMk/>
            <pc:sldMk cId="1545045840" sldId="996"/>
            <ac:picMk id="7" creationId="{F32BB3FE-249C-48DE-92EA-2466FFF10A5F}"/>
          </ac:picMkLst>
        </pc:picChg>
      </pc:sldChg>
      <pc:sldChg chg="modSp add mod">
        <pc:chgData name="Sequoya Cross" userId="ae3255da-e248-438b-9f3b-67a794391f64" providerId="ADAL" clId="{4F1FB073-669B-45E9-8939-7C86C94098B2}" dt="2021-10-16T17:36:27.821" v="1202" actId="20577"/>
        <pc:sldMkLst>
          <pc:docMk/>
          <pc:sldMk cId="1954274100" sldId="997"/>
        </pc:sldMkLst>
        <pc:spChg chg="mod">
          <ac:chgData name="Sequoya Cross" userId="ae3255da-e248-438b-9f3b-67a794391f64" providerId="ADAL" clId="{4F1FB073-669B-45E9-8939-7C86C94098B2}" dt="2021-10-16T17:36:27.821" v="1202" actId="20577"/>
          <ac:spMkLst>
            <pc:docMk/>
            <pc:sldMk cId="1954274100" sldId="997"/>
            <ac:spMk id="8" creationId="{2E9A68F8-4118-344F-8CD9-032506250EE8}"/>
          </ac:spMkLst>
        </pc:spChg>
      </pc:sldChg>
      <pc:sldChg chg="addSp delSp modSp add mod">
        <pc:chgData name="Sequoya Cross" userId="ae3255da-e248-438b-9f3b-67a794391f64" providerId="ADAL" clId="{4F1FB073-669B-45E9-8939-7C86C94098B2}" dt="2021-10-16T17:51:12.804" v="1432" actId="14100"/>
        <pc:sldMkLst>
          <pc:docMk/>
          <pc:sldMk cId="2203639514" sldId="998"/>
        </pc:sldMkLst>
        <pc:spChg chg="mod">
          <ac:chgData name="Sequoya Cross" userId="ae3255da-e248-438b-9f3b-67a794391f64" providerId="ADAL" clId="{4F1FB073-669B-45E9-8939-7C86C94098B2}" dt="2021-10-16T17:49:57.281" v="1418" actId="20577"/>
          <ac:spMkLst>
            <pc:docMk/>
            <pc:sldMk cId="2203639514" sldId="998"/>
            <ac:spMk id="2" creationId="{1EACF6FB-D112-4EA0-925D-CACC51F79079}"/>
          </ac:spMkLst>
        </pc:spChg>
        <pc:spChg chg="add del mod">
          <ac:chgData name="Sequoya Cross" userId="ae3255da-e248-438b-9f3b-67a794391f64" providerId="ADAL" clId="{4F1FB073-669B-45E9-8939-7C86C94098B2}" dt="2021-10-16T17:49:31.149" v="1410"/>
          <ac:spMkLst>
            <pc:docMk/>
            <pc:sldMk cId="2203639514" sldId="998"/>
            <ac:spMk id="12" creationId="{60E5CAEF-A86D-433E-B520-64A50190FC2F}"/>
          </ac:spMkLst>
        </pc:spChg>
        <pc:spChg chg="add del mod">
          <ac:chgData name="Sequoya Cross" userId="ae3255da-e248-438b-9f3b-67a794391f64" providerId="ADAL" clId="{4F1FB073-669B-45E9-8939-7C86C94098B2}" dt="2021-10-16T17:49:31.149" v="1410"/>
          <ac:spMkLst>
            <pc:docMk/>
            <pc:sldMk cId="2203639514" sldId="998"/>
            <ac:spMk id="13" creationId="{C1F39FAD-F57F-47DD-85EE-301521733085}"/>
          </ac:spMkLst>
        </pc:spChg>
        <pc:spChg chg="add del mod">
          <ac:chgData name="Sequoya Cross" userId="ae3255da-e248-438b-9f3b-67a794391f64" providerId="ADAL" clId="{4F1FB073-669B-45E9-8939-7C86C94098B2}" dt="2021-10-16T17:49:31.149" v="1410"/>
          <ac:spMkLst>
            <pc:docMk/>
            <pc:sldMk cId="2203639514" sldId="998"/>
            <ac:spMk id="14" creationId="{2B0E0F00-A55B-499A-9A14-5531935452E5}"/>
          </ac:spMkLst>
        </pc:spChg>
        <pc:spChg chg="add del mod">
          <ac:chgData name="Sequoya Cross" userId="ae3255da-e248-438b-9f3b-67a794391f64" providerId="ADAL" clId="{4F1FB073-669B-45E9-8939-7C86C94098B2}" dt="2021-10-16T17:49:31.149" v="1410"/>
          <ac:spMkLst>
            <pc:docMk/>
            <pc:sldMk cId="2203639514" sldId="998"/>
            <ac:spMk id="15" creationId="{CE503147-7188-421E-9B9F-BB837EF6107A}"/>
          </ac:spMkLst>
        </pc:spChg>
        <pc:spChg chg="add del mod">
          <ac:chgData name="Sequoya Cross" userId="ae3255da-e248-438b-9f3b-67a794391f64" providerId="ADAL" clId="{4F1FB073-669B-45E9-8939-7C86C94098B2}" dt="2021-10-16T17:49:31.149" v="1410"/>
          <ac:spMkLst>
            <pc:docMk/>
            <pc:sldMk cId="2203639514" sldId="998"/>
            <ac:spMk id="16" creationId="{912A3142-5A1E-4FB1-817D-CB443949008F}"/>
          </ac:spMkLst>
        </pc:spChg>
        <pc:spChg chg="add del mod">
          <ac:chgData name="Sequoya Cross" userId="ae3255da-e248-438b-9f3b-67a794391f64" providerId="ADAL" clId="{4F1FB073-669B-45E9-8939-7C86C94098B2}" dt="2021-10-16T17:49:31.149" v="1410"/>
          <ac:spMkLst>
            <pc:docMk/>
            <pc:sldMk cId="2203639514" sldId="998"/>
            <ac:spMk id="17" creationId="{811880EF-DE40-4BEE-A9F8-4BCB5D15AC22}"/>
          </ac:spMkLst>
        </pc:spChg>
        <pc:spChg chg="add mod">
          <ac:chgData name="Sequoya Cross" userId="ae3255da-e248-438b-9f3b-67a794391f64" providerId="ADAL" clId="{4F1FB073-669B-45E9-8939-7C86C94098B2}" dt="2021-10-16T17:49:38.648" v="1414" actId="164"/>
          <ac:spMkLst>
            <pc:docMk/>
            <pc:sldMk cId="2203639514" sldId="998"/>
            <ac:spMk id="19" creationId="{02AB04B2-E836-4939-B7C8-1EF0C2A3AD7E}"/>
          </ac:spMkLst>
        </pc:spChg>
        <pc:spChg chg="add mod">
          <ac:chgData name="Sequoya Cross" userId="ae3255da-e248-438b-9f3b-67a794391f64" providerId="ADAL" clId="{4F1FB073-669B-45E9-8939-7C86C94098B2}" dt="2021-10-16T17:51:04.455" v="1430" actId="207"/>
          <ac:spMkLst>
            <pc:docMk/>
            <pc:sldMk cId="2203639514" sldId="998"/>
            <ac:spMk id="20" creationId="{7EFF66D9-C86B-4C02-8EE4-195ED5966506}"/>
          </ac:spMkLst>
        </pc:spChg>
        <pc:spChg chg="add mod">
          <ac:chgData name="Sequoya Cross" userId="ae3255da-e248-438b-9f3b-67a794391f64" providerId="ADAL" clId="{4F1FB073-669B-45E9-8939-7C86C94098B2}" dt="2021-10-16T17:49:38.648" v="1414" actId="164"/>
          <ac:spMkLst>
            <pc:docMk/>
            <pc:sldMk cId="2203639514" sldId="998"/>
            <ac:spMk id="21" creationId="{51CAF030-097F-4FC9-AC58-5EE5F41072E2}"/>
          </ac:spMkLst>
        </pc:spChg>
        <pc:spChg chg="add mod">
          <ac:chgData name="Sequoya Cross" userId="ae3255da-e248-438b-9f3b-67a794391f64" providerId="ADAL" clId="{4F1FB073-669B-45E9-8939-7C86C94098B2}" dt="2021-10-16T17:50:54.400" v="1428" actId="207"/>
          <ac:spMkLst>
            <pc:docMk/>
            <pc:sldMk cId="2203639514" sldId="998"/>
            <ac:spMk id="22" creationId="{151C62F3-23D9-4504-89D7-7122F61A67BD}"/>
          </ac:spMkLst>
        </pc:spChg>
        <pc:spChg chg="add mod">
          <ac:chgData name="Sequoya Cross" userId="ae3255da-e248-438b-9f3b-67a794391f64" providerId="ADAL" clId="{4F1FB073-669B-45E9-8939-7C86C94098B2}" dt="2021-10-16T17:49:38.648" v="1414" actId="164"/>
          <ac:spMkLst>
            <pc:docMk/>
            <pc:sldMk cId="2203639514" sldId="998"/>
            <ac:spMk id="23" creationId="{36ECEA53-D2A5-4DBE-AB88-9840917CF956}"/>
          </ac:spMkLst>
        </pc:spChg>
        <pc:spChg chg="add mod">
          <ac:chgData name="Sequoya Cross" userId="ae3255da-e248-438b-9f3b-67a794391f64" providerId="ADAL" clId="{4F1FB073-669B-45E9-8939-7C86C94098B2}" dt="2021-10-16T17:51:01.578" v="1429" actId="207"/>
          <ac:spMkLst>
            <pc:docMk/>
            <pc:sldMk cId="2203639514" sldId="998"/>
            <ac:spMk id="24" creationId="{C0143841-875D-49F9-BD77-CF91BEEA0A8F}"/>
          </ac:spMkLst>
        </pc:spChg>
        <pc:grpChg chg="add mod ord">
          <ac:chgData name="Sequoya Cross" userId="ae3255da-e248-438b-9f3b-67a794391f64" providerId="ADAL" clId="{4F1FB073-669B-45E9-8939-7C86C94098B2}" dt="2021-10-16T17:50:43.416" v="1427" actId="1076"/>
          <ac:grpSpMkLst>
            <pc:docMk/>
            <pc:sldMk cId="2203639514" sldId="998"/>
            <ac:grpSpMk id="3" creationId="{A2B372AD-2DF9-46F0-96B5-5A60B22BC3C9}"/>
          </ac:grpSpMkLst>
        </pc:grpChg>
        <pc:picChg chg="add mod">
          <ac:chgData name="Sequoya Cross" userId="ae3255da-e248-438b-9f3b-67a794391f64" providerId="ADAL" clId="{4F1FB073-669B-45E9-8939-7C86C94098B2}" dt="2021-10-16T17:50:34.617" v="1424" actId="1076"/>
          <ac:picMkLst>
            <pc:docMk/>
            <pc:sldMk cId="2203639514" sldId="998"/>
            <ac:picMk id="4" creationId="{FFAA2D4D-70F4-450C-8074-5BAEBFD3D5FA}"/>
          </ac:picMkLst>
        </pc:picChg>
        <pc:picChg chg="add mod">
          <ac:chgData name="Sequoya Cross" userId="ae3255da-e248-438b-9f3b-67a794391f64" providerId="ADAL" clId="{4F1FB073-669B-45E9-8939-7C86C94098B2}" dt="2021-10-16T17:51:12.804" v="1432" actId="14100"/>
          <ac:picMkLst>
            <pc:docMk/>
            <pc:sldMk cId="2203639514" sldId="998"/>
            <ac:picMk id="6" creationId="{09FF1E98-144A-4DE2-9E75-A5DF9CB91825}"/>
          </ac:picMkLst>
        </pc:picChg>
        <pc:picChg chg="del">
          <ac:chgData name="Sequoya Cross" userId="ae3255da-e248-438b-9f3b-67a794391f64" providerId="ADAL" clId="{4F1FB073-669B-45E9-8939-7C86C94098B2}" dt="2021-10-16T17:48:12.884" v="1399" actId="478"/>
          <ac:picMkLst>
            <pc:docMk/>
            <pc:sldMk cId="2203639514" sldId="998"/>
            <ac:picMk id="7" creationId="{B8F41A0D-11F9-498D-8FED-861409B3B2E3}"/>
          </ac:picMkLst>
        </pc:picChg>
        <pc:picChg chg="del">
          <ac:chgData name="Sequoya Cross" userId="ae3255da-e248-438b-9f3b-67a794391f64" providerId="ADAL" clId="{4F1FB073-669B-45E9-8939-7C86C94098B2}" dt="2021-10-16T17:48:11.783" v="1397" actId="478"/>
          <ac:picMkLst>
            <pc:docMk/>
            <pc:sldMk cId="2203639514" sldId="998"/>
            <ac:picMk id="8" creationId="{4C030878-C4CB-4AD1-B389-5CB238E7ECA1}"/>
          </ac:picMkLst>
        </pc:picChg>
        <pc:picChg chg="del">
          <ac:chgData name="Sequoya Cross" userId="ae3255da-e248-438b-9f3b-67a794391f64" providerId="ADAL" clId="{4F1FB073-669B-45E9-8939-7C86C94098B2}" dt="2021-10-16T17:48:12.371" v="1398" actId="478"/>
          <ac:picMkLst>
            <pc:docMk/>
            <pc:sldMk cId="2203639514" sldId="998"/>
            <ac:picMk id="9" creationId="{55099B35-0A91-4BAD-A78F-94DD85B5913A}"/>
          </ac:picMkLst>
        </pc:picChg>
        <pc:picChg chg="add del mod">
          <ac:chgData name="Sequoya Cross" userId="ae3255da-e248-438b-9f3b-67a794391f64" providerId="ADAL" clId="{4F1FB073-669B-45E9-8939-7C86C94098B2}" dt="2021-10-16T17:49:32.356" v="1412"/>
          <ac:picMkLst>
            <pc:docMk/>
            <pc:sldMk cId="2203639514" sldId="998"/>
            <ac:picMk id="10" creationId="{41EFD94B-38E4-4553-8228-669401A083B4}"/>
          </ac:picMkLst>
        </pc:picChg>
        <pc:picChg chg="add del mod">
          <ac:chgData name="Sequoya Cross" userId="ae3255da-e248-438b-9f3b-67a794391f64" providerId="ADAL" clId="{4F1FB073-669B-45E9-8939-7C86C94098B2}" dt="2021-10-16T17:49:31.149" v="1410"/>
          <ac:picMkLst>
            <pc:docMk/>
            <pc:sldMk cId="2203639514" sldId="998"/>
            <ac:picMk id="11" creationId="{EFA4F9AB-096B-4B0C-8BE6-3669F3690213}"/>
          </ac:picMkLst>
        </pc:picChg>
        <pc:picChg chg="add mod">
          <ac:chgData name="Sequoya Cross" userId="ae3255da-e248-438b-9f3b-67a794391f64" providerId="ADAL" clId="{4F1FB073-669B-45E9-8939-7C86C94098B2}" dt="2021-10-16T17:49:38.648" v="1414" actId="164"/>
          <ac:picMkLst>
            <pc:docMk/>
            <pc:sldMk cId="2203639514" sldId="998"/>
            <ac:picMk id="18" creationId="{A7AB3413-B198-471C-B321-B0B3AA65EDE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LFP (302Ah) v Flooded Lead Acid (420Ah): 10 years</a:t>
            </a:r>
          </a:p>
        </c:rich>
      </c:tx>
      <c:layout>
        <c:manualLayout>
          <c:xMode val="edge"/>
          <c:yMode val="edge"/>
          <c:x val="0.18248721901589782"/>
          <c:y val="1.748331651080358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035337986024035E-2"/>
          <c:y val="0.25976054682152222"/>
          <c:w val="0.94792932402795194"/>
          <c:h val="0.56755314869779872"/>
        </c:manualLayout>
      </c:layout>
      <c:barChart>
        <c:barDir val="col"/>
        <c:grouping val="stacked"/>
        <c:varyColors val="0"/>
        <c:ser>
          <c:idx val="0"/>
          <c:order val="0"/>
          <c:tx>
            <c:strRef>
              <c:f>Sheet1!$B$1</c:f>
              <c:strCache>
                <c:ptCount val="1"/>
                <c:pt idx="0">
                  <c:v>Upfront Investment</c:v>
                </c:pt>
              </c:strCache>
            </c:strRef>
          </c:tx>
          <c:spPr>
            <a:solidFill>
              <a:schemeClr val="accent1"/>
            </a:solidFill>
            <a:ln>
              <a:noFill/>
            </a:ln>
            <a:effectLst/>
          </c:spPr>
          <c:invertIfNegative val="0"/>
          <c:cat>
            <c:strRef>
              <c:f>Sheet1!$A$2:$A$5</c:f>
              <c:strCache>
                <c:ptCount val="2"/>
                <c:pt idx="0">
                  <c:v>LFP</c:v>
                </c:pt>
                <c:pt idx="1">
                  <c:v>Flooded Lead Acid</c:v>
                </c:pt>
              </c:strCache>
            </c:strRef>
          </c:cat>
          <c:val>
            <c:numRef>
              <c:f>Sheet1!$B$2:$B$5</c:f>
              <c:numCache>
                <c:formatCode>General</c:formatCode>
                <c:ptCount val="2"/>
                <c:pt idx="0">
                  <c:v>5</c:v>
                </c:pt>
                <c:pt idx="1">
                  <c:v>1.4</c:v>
                </c:pt>
              </c:numCache>
            </c:numRef>
          </c:val>
          <c:extLst>
            <c:ext xmlns:c16="http://schemas.microsoft.com/office/drawing/2014/chart" uri="{C3380CC4-5D6E-409C-BE32-E72D297353CC}">
              <c16:uniqueId val="{00000000-344F-4E9F-8275-A7BEC05D7DCD}"/>
            </c:ext>
          </c:extLst>
        </c:ser>
        <c:ser>
          <c:idx val="2"/>
          <c:order val="2"/>
          <c:tx>
            <c:strRef>
              <c:f>Sheet1!$D$1</c:f>
              <c:strCache>
                <c:ptCount val="1"/>
                <c:pt idx="0">
                  <c:v>Maintenance</c:v>
                </c:pt>
              </c:strCache>
            </c:strRef>
          </c:tx>
          <c:spPr>
            <a:solidFill>
              <a:schemeClr val="accent3"/>
            </a:solidFill>
            <a:ln>
              <a:noFill/>
            </a:ln>
            <a:effectLst/>
          </c:spPr>
          <c:invertIfNegative val="0"/>
          <c:cat>
            <c:strRef>
              <c:f>Sheet1!$A$2:$A$5</c:f>
              <c:strCache>
                <c:ptCount val="2"/>
                <c:pt idx="0">
                  <c:v>LFP</c:v>
                </c:pt>
                <c:pt idx="1">
                  <c:v>Flooded Lead Acid</c:v>
                </c:pt>
              </c:strCache>
            </c:strRef>
          </c:cat>
          <c:val>
            <c:numRef>
              <c:f>Sheet1!$D$2:$D$5</c:f>
              <c:numCache>
                <c:formatCode>General</c:formatCode>
                <c:ptCount val="2"/>
                <c:pt idx="0">
                  <c:v>0</c:v>
                </c:pt>
                <c:pt idx="1">
                  <c:v>1</c:v>
                </c:pt>
              </c:numCache>
            </c:numRef>
          </c:val>
          <c:extLst>
            <c:ext xmlns:c16="http://schemas.microsoft.com/office/drawing/2014/chart" uri="{C3380CC4-5D6E-409C-BE32-E72D297353CC}">
              <c16:uniqueId val="{00000001-344F-4E9F-8275-A7BEC05D7DCD}"/>
            </c:ext>
          </c:extLst>
        </c:ser>
        <c:ser>
          <c:idx val="3"/>
          <c:order val="3"/>
          <c:tx>
            <c:strRef>
              <c:f>Sheet1!$E$1</c:f>
              <c:strCache>
                <c:ptCount val="1"/>
                <c:pt idx="0">
                  <c:v>Replacement Costs</c:v>
                </c:pt>
              </c:strCache>
            </c:strRef>
          </c:tx>
          <c:spPr>
            <a:solidFill>
              <a:schemeClr val="accent4"/>
            </a:solidFill>
            <a:ln>
              <a:noFill/>
            </a:ln>
            <a:effectLst/>
          </c:spPr>
          <c:invertIfNegative val="0"/>
          <c:cat>
            <c:strRef>
              <c:f>Sheet1!$A$2:$A$5</c:f>
              <c:strCache>
                <c:ptCount val="2"/>
                <c:pt idx="0">
                  <c:v>LFP</c:v>
                </c:pt>
                <c:pt idx="1">
                  <c:v>Flooded Lead Acid</c:v>
                </c:pt>
              </c:strCache>
            </c:strRef>
          </c:cat>
          <c:val>
            <c:numRef>
              <c:f>Sheet1!$E$2:$E$5</c:f>
              <c:numCache>
                <c:formatCode>General</c:formatCode>
                <c:ptCount val="2"/>
                <c:pt idx="0">
                  <c:v>0</c:v>
                </c:pt>
                <c:pt idx="1">
                  <c:v>4.1999999999999993</c:v>
                </c:pt>
              </c:numCache>
            </c:numRef>
          </c:val>
          <c:extLst>
            <c:ext xmlns:c16="http://schemas.microsoft.com/office/drawing/2014/chart" uri="{C3380CC4-5D6E-409C-BE32-E72D297353CC}">
              <c16:uniqueId val="{00000002-344F-4E9F-8275-A7BEC05D7DCD}"/>
            </c:ext>
          </c:extLst>
        </c:ser>
        <c:dLbls>
          <c:showLegendKey val="0"/>
          <c:showVal val="0"/>
          <c:showCatName val="0"/>
          <c:showSerName val="0"/>
          <c:showPercent val="0"/>
          <c:showBubbleSize val="0"/>
        </c:dLbls>
        <c:gapWidth val="150"/>
        <c:overlap val="100"/>
        <c:axId val="2068044543"/>
        <c:axId val="910536959"/>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Self Discharge</c:v>
                      </c:pt>
                    </c:strCache>
                  </c:strRef>
                </c:tx>
                <c:spPr>
                  <a:solidFill>
                    <a:schemeClr val="accent2"/>
                  </a:solidFill>
                  <a:ln>
                    <a:noFill/>
                  </a:ln>
                  <a:effectLst/>
                </c:spPr>
                <c:invertIfNegative val="0"/>
                <c:cat>
                  <c:strRef>
                    <c:extLst>
                      <c:ext uri="{02D57815-91ED-43cb-92C2-25804820EDAC}">
                        <c15:formulaRef>
                          <c15:sqref>Sheet1!$A$2:$A$5</c15:sqref>
                        </c15:formulaRef>
                      </c:ext>
                    </c:extLst>
                    <c:strCache>
                      <c:ptCount val="2"/>
                      <c:pt idx="0">
                        <c:v>LFP</c:v>
                      </c:pt>
                      <c:pt idx="1">
                        <c:v>Flooded Lead Acid</c:v>
                      </c:pt>
                    </c:strCache>
                  </c:strRef>
                </c:cat>
                <c:val>
                  <c:numRef>
                    <c:extLst>
                      <c:ext uri="{02D57815-91ED-43cb-92C2-25804820EDAC}">
                        <c15:formulaRef>
                          <c15:sqref>Sheet1!$C$2:$C$5</c15:sqref>
                        </c15:formulaRef>
                      </c:ext>
                    </c:extLst>
                    <c:numCache>
                      <c:formatCode>General</c:formatCode>
                      <c:ptCount val="2"/>
                      <c:pt idx="0">
                        <c:v>1</c:v>
                      </c:pt>
                      <c:pt idx="1">
                        <c:v>6</c:v>
                      </c:pt>
                    </c:numCache>
                  </c:numRef>
                </c:val>
                <c:extLst>
                  <c:ext xmlns:c16="http://schemas.microsoft.com/office/drawing/2014/chart" uri="{C3380CC4-5D6E-409C-BE32-E72D297353CC}">
                    <c16:uniqueId val="{00000003-344F-4E9F-8275-A7BEC05D7DCD}"/>
                  </c:ext>
                </c:extLst>
              </c15:ser>
            </c15:filteredBarSeries>
          </c:ext>
        </c:extLst>
      </c:barChart>
      <c:catAx>
        <c:axId val="2068044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0536959"/>
        <c:crosses val="autoZero"/>
        <c:auto val="1"/>
        <c:lblAlgn val="ctr"/>
        <c:lblOffset val="100"/>
        <c:noMultiLvlLbl val="0"/>
      </c:catAx>
      <c:valAx>
        <c:axId val="910536959"/>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68044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KI"/>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0459F5B-2933-4827-8F64-A2B9FA277AEB}" type="datetimeFigureOut">
              <a:rPr lang="en-KI" smtClean="0"/>
              <a:t>10/16/2021</a:t>
            </a:fld>
            <a:endParaRPr lang="en-KI"/>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KI"/>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KI"/>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KI"/>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72CA3CC-A564-4AB4-BD56-E380FE78E364}" type="slidenum">
              <a:rPr lang="en-KI" smtClean="0"/>
              <a:t>‹#›</a:t>
            </a:fld>
            <a:endParaRPr lang="en-KI"/>
          </a:p>
        </p:txBody>
      </p:sp>
    </p:spTree>
    <p:extLst>
      <p:ext uri="{BB962C8B-B14F-4D97-AF65-F5344CB8AC3E}">
        <p14:creationId xmlns:p14="http://schemas.microsoft.com/office/powerpoint/2010/main" val="405718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BB9AD3-71DD-4C88-8E3A-F6E7D8790D30}" type="slidenum">
              <a:rPr lang="en-US" smtClean="0"/>
              <a:t>1</a:t>
            </a:fld>
            <a:endParaRPr lang="en-US"/>
          </a:p>
        </p:txBody>
      </p:sp>
    </p:spTree>
    <p:extLst>
      <p:ext uri="{BB962C8B-B14F-4D97-AF65-F5344CB8AC3E}">
        <p14:creationId xmlns:p14="http://schemas.microsoft.com/office/powerpoint/2010/main" val="287935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85438F9-310E-4148-B8D8-CC6F0090D98E}" type="slidenum">
              <a:rPr lang="en-US" smtClean="0"/>
              <a:t>13</a:t>
            </a:fld>
            <a:endParaRPr lang="en-US"/>
          </a:p>
        </p:txBody>
      </p:sp>
    </p:spTree>
    <p:extLst>
      <p:ext uri="{BB962C8B-B14F-4D97-AF65-F5344CB8AC3E}">
        <p14:creationId xmlns:p14="http://schemas.microsoft.com/office/powerpoint/2010/main" val="31438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Static Logo Slide w/Info</a:t>
            </a:r>
          </a:p>
        </p:txBody>
      </p:sp>
      <p:sp>
        <p:nvSpPr>
          <p:cNvPr id="4" name="Slide Number Placeholder 3"/>
          <p:cNvSpPr>
            <a:spLocks noGrp="1"/>
          </p:cNvSpPr>
          <p:nvPr>
            <p:ph type="sldNum" sz="quarter" idx="5"/>
          </p:nvPr>
        </p:nvSpPr>
        <p:spPr/>
        <p:txBody>
          <a:bodyPr/>
          <a:lstStyle/>
          <a:p>
            <a:fld id="{F8BB9AD3-71DD-4C88-8E3A-F6E7D8790D30}" type="slidenum">
              <a:rPr lang="en-US" smtClean="0"/>
              <a:t>15</a:t>
            </a:fld>
            <a:endParaRPr lang="en-US"/>
          </a:p>
        </p:txBody>
      </p:sp>
    </p:spTree>
    <p:extLst>
      <p:ext uri="{BB962C8B-B14F-4D97-AF65-F5344CB8AC3E}">
        <p14:creationId xmlns:p14="http://schemas.microsoft.com/office/powerpoint/2010/main" val="344223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Static Logo Slide w/Info</a:t>
            </a:r>
          </a:p>
        </p:txBody>
      </p:sp>
      <p:sp>
        <p:nvSpPr>
          <p:cNvPr id="4" name="Slide Number Placeholder 3"/>
          <p:cNvSpPr>
            <a:spLocks noGrp="1"/>
          </p:cNvSpPr>
          <p:nvPr>
            <p:ph type="sldNum" sz="quarter" idx="5"/>
          </p:nvPr>
        </p:nvSpPr>
        <p:spPr/>
        <p:txBody>
          <a:bodyPr/>
          <a:lstStyle/>
          <a:p>
            <a:fld id="{F8BB9AD3-71DD-4C88-8E3A-F6E7D8790D30}" type="slidenum">
              <a:rPr lang="en-US" smtClean="0"/>
              <a:t>24</a:t>
            </a:fld>
            <a:endParaRPr lang="en-US"/>
          </a:p>
        </p:txBody>
      </p:sp>
    </p:spTree>
    <p:extLst>
      <p:ext uri="{BB962C8B-B14F-4D97-AF65-F5344CB8AC3E}">
        <p14:creationId xmlns:p14="http://schemas.microsoft.com/office/powerpoint/2010/main" val="2912686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BB9AD3-71DD-4C88-8E3A-F6E7D8790D30}" type="slidenum">
              <a:rPr lang="en-US" smtClean="0"/>
              <a:t>25</a:t>
            </a:fld>
            <a:endParaRPr lang="en-US"/>
          </a:p>
        </p:txBody>
      </p:sp>
    </p:spTree>
    <p:extLst>
      <p:ext uri="{BB962C8B-B14F-4D97-AF65-F5344CB8AC3E}">
        <p14:creationId xmlns:p14="http://schemas.microsoft.com/office/powerpoint/2010/main" val="2663238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2CA3CC-A564-4AB4-BD56-E380FE78E364}" type="slidenum">
              <a:rPr lang="en-KI" smtClean="0"/>
              <a:t>27</a:t>
            </a:fld>
            <a:endParaRPr lang="en-KI"/>
          </a:p>
        </p:txBody>
      </p:sp>
    </p:spTree>
    <p:extLst>
      <p:ext uri="{BB962C8B-B14F-4D97-AF65-F5344CB8AC3E}">
        <p14:creationId xmlns:p14="http://schemas.microsoft.com/office/powerpoint/2010/main" val="2745096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a:t>
            </a:r>
          </a:p>
        </p:txBody>
      </p:sp>
      <p:sp>
        <p:nvSpPr>
          <p:cNvPr id="4" name="Slide Number Placeholder 3"/>
          <p:cNvSpPr>
            <a:spLocks noGrp="1"/>
          </p:cNvSpPr>
          <p:nvPr>
            <p:ph type="sldNum" sz="quarter" idx="5"/>
          </p:nvPr>
        </p:nvSpPr>
        <p:spPr/>
        <p:txBody>
          <a:bodyPr/>
          <a:lstStyle/>
          <a:p>
            <a:fld id="{F8BB9AD3-71DD-4C88-8E3A-F6E7D8790D30}" type="slidenum">
              <a:rPr lang="en-US" smtClean="0"/>
              <a:t>29</a:t>
            </a:fld>
            <a:endParaRPr lang="en-US"/>
          </a:p>
        </p:txBody>
      </p:sp>
    </p:spTree>
    <p:extLst>
      <p:ext uri="{BB962C8B-B14F-4D97-AF65-F5344CB8AC3E}">
        <p14:creationId xmlns:p14="http://schemas.microsoft.com/office/powerpoint/2010/main" val="350047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SimpliPhi was founded in 2010 as Optimized Energy Storage in Ojai California, with its roots in the film and broadcast industry. We leveraged over a decade of experience to scale our proprietary technologies and manufacturing into the residential and commercial sector for key global markets for on or off grid applications. Since our beginnings we have only utilized LFP battery chemistry as we believe, based on our core values as a renewable company, that it does not make sense to store clean energy in toxic batteries that contain cobalt, and other questionably sourced materials and fundamentally put customers at risk. </a:t>
            </a:r>
          </a:p>
          <a:p>
            <a:r>
              <a:rPr lang="en-US" dirty="0"/>
              <a:t>As the company continued to grow and scale using this safer </a:t>
            </a:r>
            <a:r>
              <a:rPr lang="en-US" dirty="0" err="1"/>
              <a:t>chemisty</a:t>
            </a:r>
            <a:r>
              <a:rPr lang="en-US" dirty="0"/>
              <a:t>, we had the opportunity to test the efficacy of our technology with the military, going through rigorous testing at Aberdeen proving ground. OES introduced it’s first residential battery and Genny mobile solutions for emergency response and lead acid/diesel replacement in forward operating bases in some of the most austere environments in Iraq and Afghanistan, all with a zero percent failure rate.</a:t>
            </a:r>
          </a:p>
          <a:p>
            <a:r>
              <a:rPr lang="en-US" dirty="0"/>
              <a:t>In 2013-2014 we began creating larger fully integrated units that provided more robust and longer duration back-up power, and expanded our military and emergency response solutions. Around this time the first PHI battery models became available to the market for scaling on and </a:t>
            </a:r>
            <a:r>
              <a:rPr lang="en-US" dirty="0" err="1"/>
              <a:t>offgrid</a:t>
            </a:r>
            <a:r>
              <a:rPr lang="en-US" dirty="0"/>
              <a:t> systems. </a:t>
            </a:r>
          </a:p>
          <a:p>
            <a:r>
              <a:rPr lang="en-US" dirty="0"/>
              <a:t>In 2015 we relaunched as SimpliPhi Power, and continued our testing of battery solutions and our non-toxic battery chemistry with the military. We also introduced our fully integrated turn-key pre assembled and pre programmed </a:t>
            </a:r>
            <a:r>
              <a:rPr lang="en-US" dirty="0" err="1"/>
              <a:t>AccESS</a:t>
            </a:r>
            <a:r>
              <a:rPr lang="en-US" dirty="0"/>
              <a:t> units for residential and small commercial applications. A product that continues to provide benefit in utility planned and unplanned outages in California and across the US, providing distributed storage assets to customers. Most recently SimpliPhi has continued to build on our platform of scalability, providing high voltage solutions to larger commercial sites and microgrids, improving resiliency for customers experiencing outages caused by the effects of climate change. With the latest addition to our product line, the </a:t>
            </a:r>
            <a:r>
              <a:rPr lang="en-US" dirty="0" err="1"/>
              <a:t>AmpliPHI</a:t>
            </a:r>
            <a:r>
              <a:rPr lang="en-US" dirty="0"/>
              <a:t> battery module, we continue to blur the line between utilities and customers with closed loop communications that can optimize battery storage for Demand Response programs and provide functionality for DERs and DERMs</a:t>
            </a:r>
          </a:p>
          <a:p>
            <a:endParaRPr lang="en-US" dirty="0"/>
          </a:p>
        </p:txBody>
      </p:sp>
      <p:sp>
        <p:nvSpPr>
          <p:cNvPr id="4" name="Slide Number Placeholder 3"/>
          <p:cNvSpPr>
            <a:spLocks noGrp="1"/>
          </p:cNvSpPr>
          <p:nvPr>
            <p:ph type="sldNum" sz="quarter" idx="5"/>
          </p:nvPr>
        </p:nvSpPr>
        <p:spPr/>
        <p:txBody>
          <a:bodyPr/>
          <a:lstStyle/>
          <a:p>
            <a:fld id="{772CA3CC-A564-4AB4-BD56-E380FE78E364}" type="slidenum">
              <a:rPr lang="en-KI" smtClean="0"/>
              <a:t>2</a:t>
            </a:fld>
            <a:endParaRPr lang="en-KI"/>
          </a:p>
        </p:txBody>
      </p:sp>
    </p:spTree>
    <p:extLst>
      <p:ext uri="{BB962C8B-B14F-4D97-AF65-F5344CB8AC3E}">
        <p14:creationId xmlns:p14="http://schemas.microsoft.com/office/powerpoint/2010/main" val="226400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72CA3CC-A564-4AB4-BD56-E380FE78E364}" type="slidenum">
              <a:rPr lang="en-KI" smtClean="0"/>
              <a:t>4</a:t>
            </a:fld>
            <a:endParaRPr lang="en-KI"/>
          </a:p>
        </p:txBody>
      </p:sp>
    </p:spTree>
    <p:extLst>
      <p:ext uri="{BB962C8B-B14F-4D97-AF65-F5344CB8AC3E}">
        <p14:creationId xmlns:p14="http://schemas.microsoft.com/office/powerpoint/2010/main" val="42426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DC605-9C4D-4229-A323-255747DEBEF4}" type="slidenum">
              <a:rPr lang="en-US" smtClean="0"/>
              <a:t>5</a:t>
            </a:fld>
            <a:endParaRPr lang="en-US"/>
          </a:p>
        </p:txBody>
      </p:sp>
    </p:spTree>
    <p:extLst>
      <p:ext uri="{BB962C8B-B14F-4D97-AF65-F5344CB8AC3E}">
        <p14:creationId xmlns:p14="http://schemas.microsoft.com/office/powerpoint/2010/main" val="393962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DC605-9C4D-4229-A323-255747DEBEF4}" type="slidenum">
              <a:rPr lang="en-US" smtClean="0"/>
              <a:t>6</a:t>
            </a:fld>
            <a:endParaRPr lang="en-US"/>
          </a:p>
        </p:txBody>
      </p:sp>
    </p:spTree>
    <p:extLst>
      <p:ext uri="{BB962C8B-B14F-4D97-AF65-F5344CB8AC3E}">
        <p14:creationId xmlns:p14="http://schemas.microsoft.com/office/powerpoint/2010/main" val="375188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2CA3CC-A564-4AB4-BD56-E380FE78E364}" type="slidenum">
              <a:rPr lang="en-KI" smtClean="0"/>
              <a:t>7</a:t>
            </a:fld>
            <a:endParaRPr lang="en-KI"/>
          </a:p>
        </p:txBody>
      </p:sp>
    </p:spTree>
    <p:extLst>
      <p:ext uri="{BB962C8B-B14F-4D97-AF65-F5344CB8AC3E}">
        <p14:creationId xmlns:p14="http://schemas.microsoft.com/office/powerpoint/2010/main" val="1511339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DC605-9C4D-4229-A323-255747DEBEF4}" type="slidenum">
              <a:rPr lang="en-US" smtClean="0"/>
              <a:t>9</a:t>
            </a:fld>
            <a:endParaRPr lang="en-US"/>
          </a:p>
        </p:txBody>
      </p:sp>
    </p:spTree>
    <p:extLst>
      <p:ext uri="{BB962C8B-B14F-4D97-AF65-F5344CB8AC3E}">
        <p14:creationId xmlns:p14="http://schemas.microsoft.com/office/powerpoint/2010/main" val="199703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85438F9-310E-4148-B8D8-CC6F0090D98E}" type="slidenum">
              <a:rPr lang="en-US" smtClean="0"/>
              <a:t>10</a:t>
            </a:fld>
            <a:endParaRPr lang="en-US"/>
          </a:p>
        </p:txBody>
      </p:sp>
    </p:spTree>
    <p:extLst>
      <p:ext uri="{BB962C8B-B14F-4D97-AF65-F5344CB8AC3E}">
        <p14:creationId xmlns:p14="http://schemas.microsoft.com/office/powerpoint/2010/main" val="1364546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DC605-9C4D-4229-A323-255747DEBEF4}" type="slidenum">
              <a:rPr lang="en-US" smtClean="0"/>
              <a:t>11</a:t>
            </a:fld>
            <a:endParaRPr lang="en-US"/>
          </a:p>
        </p:txBody>
      </p:sp>
    </p:spTree>
    <p:extLst>
      <p:ext uri="{BB962C8B-B14F-4D97-AF65-F5344CB8AC3E}">
        <p14:creationId xmlns:p14="http://schemas.microsoft.com/office/powerpoint/2010/main" val="4248312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BA604C2D-2255-4193-B8B9-B11C23C4BC51}"/>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pic>
        <p:nvPicPr>
          <p:cNvPr id="3" name="Picture 2">
            <a:extLst>
              <a:ext uri="{FF2B5EF4-FFF2-40B4-BE49-F238E27FC236}">
                <a16:creationId xmlns:a16="http://schemas.microsoft.com/office/drawing/2014/main" id="{4A0AC4AD-D422-49D7-AB2E-078DA9364CE9}"/>
              </a:ext>
            </a:extLst>
          </p:cNvPr>
          <p:cNvPicPr>
            <a:picLocks noChangeAspect="1"/>
          </p:cNvPicPr>
          <p:nvPr userDrawn="1"/>
        </p:nvPicPr>
        <p:blipFill>
          <a:blip r:embed="rId2"/>
          <a:stretch>
            <a:fillRect/>
          </a:stretch>
        </p:blipFill>
        <p:spPr>
          <a:xfrm>
            <a:off x="171571" y="6586245"/>
            <a:ext cx="2219136" cy="243861"/>
          </a:xfrm>
          <a:prstGeom prst="rect">
            <a:avLst/>
          </a:prstGeom>
        </p:spPr>
      </p:pic>
    </p:spTree>
    <p:extLst>
      <p:ext uri="{BB962C8B-B14F-4D97-AF65-F5344CB8AC3E}">
        <p14:creationId xmlns:p14="http://schemas.microsoft.com/office/powerpoint/2010/main" val="3095436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 Title, Subtitle, &amp; Body Text">
    <p:spTree>
      <p:nvGrpSpPr>
        <p:cNvPr id="1" name=""/>
        <p:cNvGrpSpPr/>
        <p:nvPr/>
      </p:nvGrpSpPr>
      <p:grpSpPr>
        <a:xfrm>
          <a:off x="0" y="0"/>
          <a:ext cx="0" cy="0"/>
          <a:chOff x="0" y="0"/>
          <a:chExt cx="0" cy="0"/>
        </a:xfrm>
      </p:grpSpPr>
      <p:sp>
        <p:nvSpPr>
          <p:cNvPr id="8" name="Sub Title Text">
            <a:extLst>
              <a:ext uri="{FF2B5EF4-FFF2-40B4-BE49-F238E27FC236}">
                <a16:creationId xmlns:a16="http://schemas.microsoft.com/office/drawing/2014/main" id="{46C7D22F-BE60-8144-8E7D-1F9B30C002F4}"/>
              </a:ext>
            </a:extLst>
          </p:cNvPr>
          <p:cNvSpPr>
            <a:spLocks noGrp="1"/>
          </p:cNvSpPr>
          <p:nvPr>
            <p:ph type="body" sz="quarter" idx="10" hasCustomPrompt="1"/>
          </p:nvPr>
        </p:nvSpPr>
        <p:spPr>
          <a:xfrm>
            <a:off x="419099" y="756721"/>
            <a:ext cx="11353799" cy="372624"/>
          </a:xfrm>
          <a:prstGeom prst="rect">
            <a:avLst/>
          </a:prstGeom>
        </p:spPr>
        <p:txBody>
          <a:bodyPr anchor="ctr">
            <a:noAutofit/>
          </a:bodyPr>
          <a:lstStyle>
            <a:lvl1pPr marL="0" indent="0" algn="l" fontAlgn="ctr">
              <a:spcBef>
                <a:spcPts val="0"/>
              </a:spcBef>
              <a:buNone/>
              <a:defRPr sz="2400" b="0" i="0" baseline="0">
                <a:latin typeface="Lato Light" panose="020F0302020204030203" pitchFamily="34" charset="77"/>
              </a:defRPr>
            </a:lvl1pPr>
          </a:lstStyle>
          <a:p>
            <a:pPr lvl="0"/>
            <a:r>
              <a:rPr lang="en-US"/>
              <a:t>Click to add sub title</a:t>
            </a:r>
          </a:p>
        </p:txBody>
      </p:sp>
      <p:sp>
        <p:nvSpPr>
          <p:cNvPr id="11" name="Title Text"/>
          <p:cNvSpPr txBox="1">
            <a:spLocks noGrp="1"/>
          </p:cNvSpPr>
          <p:nvPr>
            <p:ph type="title"/>
          </p:nvPr>
        </p:nvSpPr>
        <p:spPr>
          <a:xfrm>
            <a:off x="419099" y="238125"/>
            <a:ext cx="11353801" cy="454479"/>
          </a:xfrm>
          <a:prstGeom prst="rect">
            <a:avLst/>
          </a:prstGeom>
        </p:spPr>
        <p:txBody>
          <a:bodyPr anchor="ctr">
            <a:noAutofit/>
          </a:bodyPr>
          <a:lstStyle>
            <a:lvl1pPr marL="0" indent="0" algn="l" fontAlgn="ctr">
              <a:tabLst/>
              <a:defRPr sz="3600" baseline="0">
                <a:solidFill>
                  <a:schemeClr val="accent4"/>
                </a:solidFill>
                <a:latin typeface="Lato Light" panose="020F0302020204030203" pitchFamily="34" charset="77"/>
              </a:defRPr>
            </a:lvl1pPr>
          </a:lstStyle>
          <a:p>
            <a:endParaRPr lang="en-US"/>
          </a:p>
        </p:txBody>
      </p:sp>
      <p:pic>
        <p:nvPicPr>
          <p:cNvPr id="7" name="Footer Logo Gray" descr="logo-stretch-tag-2018-simpliphi-power-gray-letters-rgb-3000-664.png">
            <a:extLst>
              <a:ext uri="{FF2B5EF4-FFF2-40B4-BE49-F238E27FC236}">
                <a16:creationId xmlns:a16="http://schemas.microsoft.com/office/drawing/2014/main" id="{F753D2ED-9E13-4ED4-A2C3-D81356DCB0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6" y="6562214"/>
            <a:ext cx="997527" cy="220787"/>
          </a:xfrm>
          <a:prstGeom prst="rect">
            <a:avLst/>
          </a:prstGeom>
          <a:ln w="25400">
            <a:miter lim="400000"/>
          </a:ln>
        </p:spPr>
      </p:pic>
      <p:sp>
        <p:nvSpPr>
          <p:cNvPr id="2" name="Rectangle 1">
            <a:extLst>
              <a:ext uri="{FF2B5EF4-FFF2-40B4-BE49-F238E27FC236}">
                <a16:creationId xmlns:a16="http://schemas.microsoft.com/office/drawing/2014/main" id="{8A1E0225-5B65-4396-A802-7BAFC796AA25}"/>
              </a:ext>
            </a:extLst>
          </p:cNvPr>
          <p:cNvSpPr/>
          <p:nvPr userDrawn="1"/>
        </p:nvSpPr>
        <p:spPr>
          <a:xfrm>
            <a:off x="8696206" y="6625172"/>
            <a:ext cx="3324223" cy="215444"/>
          </a:xfrm>
          <a:prstGeom prst="rect">
            <a:avLst/>
          </a:prstGeom>
        </p:spPr>
        <p:txBody>
          <a:bodyPr wrap="square" anchor="ctr">
            <a:spAutoFit/>
          </a:bodyPr>
          <a:lstStyle/>
          <a:p>
            <a:pPr algn="r"/>
            <a:r>
              <a:rPr lang="en-US" sz="800">
                <a:solidFill>
                  <a:schemeClr val="tx1"/>
                </a:solidFill>
                <a:latin typeface="+mj-lt"/>
              </a:rPr>
              <a:t>© 2020 SimpliPhi Power│Proprietary &amp; Confidential</a:t>
            </a:r>
            <a:r>
              <a:rPr lang="en-US" sz="800" kern="1200">
                <a:solidFill>
                  <a:schemeClr val="tx1"/>
                </a:solidFill>
                <a:latin typeface="+mn-lt"/>
                <a:ea typeface="+mn-ea"/>
                <a:cs typeface="+mn-cs"/>
              </a:rPr>
              <a:t>│ </a:t>
            </a:r>
            <a:endParaRPr lang="en-US" sz="800">
              <a:solidFill>
                <a:schemeClr val="tx1"/>
              </a:solidFill>
              <a:latin typeface="+mj-lt"/>
            </a:endParaRPr>
          </a:p>
        </p:txBody>
      </p:sp>
      <p:sp>
        <p:nvSpPr>
          <p:cNvPr id="13" name="Slide Number">
            <a:extLst>
              <a:ext uri="{FF2B5EF4-FFF2-40B4-BE49-F238E27FC236}">
                <a16:creationId xmlns:a16="http://schemas.microsoft.com/office/drawing/2014/main" id="{1A6F9D34-FB49-49C1-A34E-FA4B4855E2EC}"/>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sp>
        <p:nvSpPr>
          <p:cNvPr id="14" name="Text Placeholder 13">
            <a:extLst>
              <a:ext uri="{FF2B5EF4-FFF2-40B4-BE49-F238E27FC236}">
                <a16:creationId xmlns:a16="http://schemas.microsoft.com/office/drawing/2014/main" id="{37542499-ACAF-461B-B7C7-E35F1BB7272A}"/>
              </a:ext>
            </a:extLst>
          </p:cNvPr>
          <p:cNvSpPr>
            <a:spLocks noGrp="1"/>
          </p:cNvSpPr>
          <p:nvPr>
            <p:ph type="body" sz="quarter" idx="11"/>
          </p:nvPr>
        </p:nvSpPr>
        <p:spPr>
          <a:xfrm>
            <a:off x="440120" y="1293048"/>
            <a:ext cx="11353798" cy="4834311"/>
          </a:xfrm>
          <a:prstGeom prst="rect">
            <a:avLst/>
          </a:prstGeom>
        </p:spPr>
        <p:txBody>
          <a:bodyPr/>
          <a:lstStyle>
            <a:lvl1pPr marL="400050" indent="-400050">
              <a:lnSpc>
                <a:spcPct val="100000"/>
              </a:lnSpc>
              <a:spcBef>
                <a:spcPts val="600"/>
              </a:spcBef>
              <a:spcAft>
                <a:spcPts val="600"/>
              </a:spcAft>
              <a:buClr>
                <a:schemeClr val="accent4"/>
              </a:buClr>
              <a:defRPr sz="2000"/>
            </a:lvl1pPr>
            <a:lvl2pPr marL="862013" indent="-400050">
              <a:lnSpc>
                <a:spcPct val="100000"/>
              </a:lnSpc>
              <a:spcBef>
                <a:spcPts val="600"/>
              </a:spcBef>
              <a:spcAft>
                <a:spcPts val="600"/>
              </a:spcAft>
              <a:buClr>
                <a:schemeClr val="accent4"/>
              </a:buClr>
              <a:buFont typeface="Lato Light" panose="020F0502020204030203" pitchFamily="34" charset="0"/>
              <a:buChar char="‒"/>
              <a:tabLst>
                <a:tab pos="461963" algn="l"/>
              </a:tabLst>
              <a:defRPr sz="1800"/>
            </a:lvl2pPr>
            <a:lvl3pPr marL="1376363" indent="-461963">
              <a:lnSpc>
                <a:spcPct val="100000"/>
              </a:lnSpc>
              <a:spcBef>
                <a:spcPts val="600"/>
              </a:spcBef>
              <a:spcAft>
                <a:spcPts val="600"/>
              </a:spcAft>
              <a:buClr>
                <a:schemeClr val="accent4"/>
              </a:buClr>
              <a:defRPr sz="1600"/>
            </a:lvl3pPr>
            <a:lvl4pPr>
              <a:lnSpc>
                <a:spcPct val="100000"/>
              </a:lnSpc>
              <a:spcBef>
                <a:spcPts val="600"/>
              </a:spcBef>
              <a:spcAft>
                <a:spcPts val="600"/>
              </a:spcAft>
              <a:buClr>
                <a:schemeClr val="accent4"/>
              </a:buClr>
              <a:defRPr sz="2400"/>
            </a:lvl4pPr>
            <a:lvl5pPr>
              <a:lnSpc>
                <a:spcPct val="100000"/>
              </a:lnSpc>
              <a:spcBef>
                <a:spcPts val="600"/>
              </a:spcBef>
              <a:spcAft>
                <a:spcPts val="600"/>
              </a:spcAft>
              <a:buClr>
                <a:schemeClr val="accent4"/>
              </a:buClr>
              <a:defRPr sz="2400"/>
            </a:lvl5pPr>
          </a:lstStyle>
          <a:p>
            <a:pPr lvl="0"/>
            <a:r>
              <a:rPr lang="en-US"/>
              <a:t>Click to edit Master text styles</a:t>
            </a:r>
          </a:p>
          <a:p>
            <a:pPr lvl="1"/>
            <a:r>
              <a:rPr lang="en-US"/>
              <a:t>Second level</a:t>
            </a:r>
          </a:p>
          <a:p>
            <a:pPr lvl="2"/>
            <a:r>
              <a:rPr lang="en-US"/>
              <a:t>Third level</a:t>
            </a:r>
          </a:p>
        </p:txBody>
      </p:sp>
      <p:sp>
        <p:nvSpPr>
          <p:cNvPr id="12" name="Line">
            <a:extLst>
              <a:ext uri="{FF2B5EF4-FFF2-40B4-BE49-F238E27FC236}">
                <a16:creationId xmlns:a16="http://schemas.microsoft.com/office/drawing/2014/main" id="{3234AE23-8F68-4B21-AAB6-39415C46ED04}"/>
              </a:ext>
            </a:extLst>
          </p:cNvPr>
          <p:cNvSpPr/>
          <p:nvPr userDrawn="1"/>
        </p:nvSpPr>
        <p:spPr>
          <a:xfrm flipV="1">
            <a:off x="440120" y="1163950"/>
            <a:ext cx="11353798" cy="0"/>
          </a:xfrm>
          <a:prstGeom prst="line">
            <a:avLst/>
          </a:prstGeom>
          <a:ln w="15875">
            <a:solidFill>
              <a:schemeClr val="accent4"/>
            </a:solidFill>
            <a:miter lim="400000"/>
          </a:ln>
        </p:spPr>
        <p:txBody>
          <a:bodyPr lIns="0" tIns="0" rIns="0" bIns="0" anchor="ctr"/>
          <a:lstStyle/>
          <a:p>
            <a:pPr>
              <a:defRPr sz="6400" b="0">
                <a:solidFill>
                  <a:srgbClr val="FFFFFF"/>
                </a:solidFill>
                <a:latin typeface="+mn-lt"/>
                <a:ea typeface="+mn-ea"/>
                <a:cs typeface="+mn-cs"/>
                <a:sym typeface="Helvetica Neue Medium"/>
              </a:defRPr>
            </a:pPr>
            <a:endParaRPr sz="1600" b="0"/>
          </a:p>
        </p:txBody>
      </p:sp>
    </p:spTree>
    <p:extLst>
      <p:ext uri="{BB962C8B-B14F-4D97-AF65-F5344CB8AC3E}">
        <p14:creationId xmlns:p14="http://schemas.microsoft.com/office/powerpoint/2010/main" val="277848137"/>
      </p:ext>
    </p:extLst>
  </p:cSld>
  <p:clrMapOvr>
    <a:masterClrMapping/>
  </p:clrMapOvr>
  <p:transition spd="med"/>
  <p:hf hdr="0" ftr="0" dt="0"/>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00">
          <p15:clr>
            <a:srgbClr val="FBAE40"/>
          </p15:clr>
        </p15:guide>
        <p15:guide id="6" orient="horz" pos="16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 - Title, Subtitle, &amp; Body Text">
    <p:spTree>
      <p:nvGrpSpPr>
        <p:cNvPr id="1" name=""/>
        <p:cNvGrpSpPr/>
        <p:nvPr/>
      </p:nvGrpSpPr>
      <p:grpSpPr>
        <a:xfrm>
          <a:off x="0" y="0"/>
          <a:ext cx="0" cy="0"/>
          <a:chOff x="0" y="0"/>
          <a:chExt cx="0" cy="0"/>
        </a:xfrm>
      </p:grpSpPr>
      <p:sp>
        <p:nvSpPr>
          <p:cNvPr id="8" name="Sub Title Text">
            <a:extLst>
              <a:ext uri="{FF2B5EF4-FFF2-40B4-BE49-F238E27FC236}">
                <a16:creationId xmlns:a16="http://schemas.microsoft.com/office/drawing/2014/main" id="{46C7D22F-BE60-8144-8E7D-1F9B30C002F4}"/>
              </a:ext>
            </a:extLst>
          </p:cNvPr>
          <p:cNvSpPr>
            <a:spLocks noGrp="1"/>
          </p:cNvSpPr>
          <p:nvPr>
            <p:ph type="body" sz="quarter" idx="10" hasCustomPrompt="1"/>
          </p:nvPr>
        </p:nvSpPr>
        <p:spPr>
          <a:xfrm>
            <a:off x="419099" y="756721"/>
            <a:ext cx="11353799" cy="372624"/>
          </a:xfrm>
          <a:prstGeom prst="rect">
            <a:avLst/>
          </a:prstGeom>
        </p:spPr>
        <p:txBody>
          <a:bodyPr anchor="ctr">
            <a:noAutofit/>
          </a:bodyPr>
          <a:lstStyle>
            <a:lvl1pPr marL="0" indent="0" algn="l" fontAlgn="ctr">
              <a:spcBef>
                <a:spcPts val="0"/>
              </a:spcBef>
              <a:buNone/>
              <a:defRPr sz="2400" b="0" i="0" baseline="0">
                <a:latin typeface="Lato Light" panose="020F0302020204030203" pitchFamily="34" charset="77"/>
              </a:defRPr>
            </a:lvl1pPr>
          </a:lstStyle>
          <a:p>
            <a:pPr lvl="0"/>
            <a:r>
              <a:rPr lang="en-US"/>
              <a:t>Click to add sub title</a:t>
            </a:r>
          </a:p>
        </p:txBody>
      </p:sp>
      <p:sp>
        <p:nvSpPr>
          <p:cNvPr id="11" name="Title Text"/>
          <p:cNvSpPr txBox="1">
            <a:spLocks noGrp="1"/>
          </p:cNvSpPr>
          <p:nvPr>
            <p:ph type="title"/>
          </p:nvPr>
        </p:nvSpPr>
        <p:spPr>
          <a:xfrm>
            <a:off x="419099" y="238125"/>
            <a:ext cx="11353801" cy="454479"/>
          </a:xfrm>
          <a:prstGeom prst="rect">
            <a:avLst/>
          </a:prstGeom>
        </p:spPr>
        <p:txBody>
          <a:bodyPr anchor="ctr">
            <a:noAutofit/>
          </a:bodyPr>
          <a:lstStyle>
            <a:lvl1pPr marL="0" indent="0" algn="l" fontAlgn="ctr">
              <a:tabLst/>
              <a:defRPr sz="3600" baseline="0">
                <a:solidFill>
                  <a:schemeClr val="accent4"/>
                </a:solidFill>
                <a:latin typeface="Lato Light" panose="020F0302020204030203" pitchFamily="34" charset="77"/>
              </a:defRPr>
            </a:lvl1pPr>
          </a:lstStyle>
          <a:p>
            <a:endParaRPr lang="en-US"/>
          </a:p>
        </p:txBody>
      </p:sp>
      <p:pic>
        <p:nvPicPr>
          <p:cNvPr id="7" name="Footer Logo Gray" descr="logo-stretch-tag-2018-simpliphi-power-gray-letters-rgb-3000-664.png">
            <a:extLst>
              <a:ext uri="{FF2B5EF4-FFF2-40B4-BE49-F238E27FC236}">
                <a16:creationId xmlns:a16="http://schemas.microsoft.com/office/drawing/2014/main" id="{F753D2ED-9E13-4ED4-A2C3-D81356DCB0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6" y="6562214"/>
            <a:ext cx="997527" cy="220787"/>
          </a:xfrm>
          <a:prstGeom prst="rect">
            <a:avLst/>
          </a:prstGeom>
          <a:ln w="25400">
            <a:miter lim="400000"/>
          </a:ln>
        </p:spPr>
      </p:pic>
      <p:sp>
        <p:nvSpPr>
          <p:cNvPr id="2" name="Rectangle 1">
            <a:extLst>
              <a:ext uri="{FF2B5EF4-FFF2-40B4-BE49-F238E27FC236}">
                <a16:creationId xmlns:a16="http://schemas.microsoft.com/office/drawing/2014/main" id="{8A1E0225-5B65-4396-A802-7BAFC796AA25}"/>
              </a:ext>
            </a:extLst>
          </p:cNvPr>
          <p:cNvSpPr/>
          <p:nvPr userDrawn="1"/>
        </p:nvSpPr>
        <p:spPr>
          <a:xfrm>
            <a:off x="8696206" y="6625172"/>
            <a:ext cx="3324223" cy="215444"/>
          </a:xfrm>
          <a:prstGeom prst="rect">
            <a:avLst/>
          </a:prstGeom>
        </p:spPr>
        <p:txBody>
          <a:bodyPr wrap="square" anchor="ctr">
            <a:spAutoFit/>
          </a:bodyPr>
          <a:lstStyle/>
          <a:p>
            <a:pPr algn="r"/>
            <a:r>
              <a:rPr lang="en-US" sz="800">
                <a:solidFill>
                  <a:schemeClr val="tx1"/>
                </a:solidFill>
                <a:latin typeface="+mj-lt"/>
              </a:rPr>
              <a:t>© 2020 SimpliPhi </a:t>
            </a:r>
            <a:r>
              <a:rPr lang="en-US" sz="800" err="1">
                <a:solidFill>
                  <a:schemeClr val="tx1"/>
                </a:solidFill>
                <a:latin typeface="+mj-lt"/>
              </a:rPr>
              <a:t>Power│Proprietary</a:t>
            </a:r>
            <a:r>
              <a:rPr lang="en-US" sz="800">
                <a:solidFill>
                  <a:schemeClr val="tx1"/>
                </a:solidFill>
                <a:latin typeface="+mj-lt"/>
              </a:rPr>
              <a:t> &amp; Confidential</a:t>
            </a:r>
            <a:r>
              <a:rPr lang="en-US" sz="800" kern="1200">
                <a:solidFill>
                  <a:schemeClr val="tx1"/>
                </a:solidFill>
                <a:latin typeface="+mn-lt"/>
                <a:ea typeface="+mn-ea"/>
                <a:cs typeface="+mn-cs"/>
              </a:rPr>
              <a:t>│ </a:t>
            </a:r>
            <a:endParaRPr lang="en-US" sz="800">
              <a:solidFill>
                <a:schemeClr val="tx1"/>
              </a:solidFill>
              <a:latin typeface="+mj-lt"/>
            </a:endParaRPr>
          </a:p>
        </p:txBody>
      </p:sp>
      <p:sp>
        <p:nvSpPr>
          <p:cNvPr id="13" name="Slide Number">
            <a:extLst>
              <a:ext uri="{FF2B5EF4-FFF2-40B4-BE49-F238E27FC236}">
                <a16:creationId xmlns:a16="http://schemas.microsoft.com/office/drawing/2014/main" id="{1A6F9D34-FB49-49C1-A34E-FA4B4855E2EC}"/>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sp>
        <p:nvSpPr>
          <p:cNvPr id="14" name="Text Placeholder 13">
            <a:extLst>
              <a:ext uri="{FF2B5EF4-FFF2-40B4-BE49-F238E27FC236}">
                <a16:creationId xmlns:a16="http://schemas.microsoft.com/office/drawing/2014/main" id="{37542499-ACAF-461B-B7C7-E35F1BB7272A}"/>
              </a:ext>
            </a:extLst>
          </p:cNvPr>
          <p:cNvSpPr>
            <a:spLocks noGrp="1"/>
          </p:cNvSpPr>
          <p:nvPr>
            <p:ph type="body" sz="quarter" idx="11"/>
          </p:nvPr>
        </p:nvSpPr>
        <p:spPr>
          <a:xfrm>
            <a:off x="440120" y="1293048"/>
            <a:ext cx="11353798" cy="4834311"/>
          </a:xfrm>
          <a:prstGeom prst="rect">
            <a:avLst/>
          </a:prstGeom>
        </p:spPr>
        <p:txBody>
          <a:bodyPr/>
          <a:lstStyle>
            <a:lvl1pPr marL="400050" indent="-400050">
              <a:lnSpc>
                <a:spcPct val="100000"/>
              </a:lnSpc>
              <a:spcBef>
                <a:spcPts val="600"/>
              </a:spcBef>
              <a:spcAft>
                <a:spcPts val="600"/>
              </a:spcAft>
              <a:buClr>
                <a:schemeClr val="accent4"/>
              </a:buClr>
              <a:defRPr sz="2000"/>
            </a:lvl1pPr>
            <a:lvl2pPr marL="862013" indent="-400050">
              <a:lnSpc>
                <a:spcPct val="100000"/>
              </a:lnSpc>
              <a:spcBef>
                <a:spcPts val="600"/>
              </a:spcBef>
              <a:spcAft>
                <a:spcPts val="600"/>
              </a:spcAft>
              <a:buClr>
                <a:schemeClr val="accent4"/>
              </a:buClr>
              <a:buFont typeface="Lato Light" panose="020F0502020204030203" pitchFamily="34" charset="0"/>
              <a:buNone/>
              <a:tabLst>
                <a:tab pos="461963" algn="l"/>
              </a:tabLst>
              <a:defRPr sz="1800"/>
            </a:lvl2pPr>
            <a:lvl3pPr marL="1376363" indent="-461963">
              <a:lnSpc>
                <a:spcPct val="100000"/>
              </a:lnSpc>
              <a:spcBef>
                <a:spcPts val="600"/>
              </a:spcBef>
              <a:spcAft>
                <a:spcPts val="600"/>
              </a:spcAft>
              <a:buClr>
                <a:schemeClr val="accent4"/>
              </a:buClr>
              <a:defRPr sz="1600"/>
            </a:lvl3pPr>
            <a:lvl4pPr>
              <a:lnSpc>
                <a:spcPct val="100000"/>
              </a:lnSpc>
              <a:spcBef>
                <a:spcPts val="600"/>
              </a:spcBef>
              <a:spcAft>
                <a:spcPts val="600"/>
              </a:spcAft>
              <a:buClr>
                <a:schemeClr val="accent4"/>
              </a:buClr>
              <a:defRPr sz="2400"/>
            </a:lvl4pPr>
            <a:lvl5pPr>
              <a:lnSpc>
                <a:spcPct val="100000"/>
              </a:lnSpc>
              <a:spcBef>
                <a:spcPts val="600"/>
              </a:spcBef>
              <a:spcAft>
                <a:spcPts val="600"/>
              </a:spcAft>
              <a:buClr>
                <a:schemeClr val="accent4"/>
              </a:buClr>
              <a:defRPr sz="2400"/>
            </a:lvl5pPr>
          </a:lstStyle>
          <a:p>
            <a:pPr lvl="0"/>
            <a:r>
              <a:rPr lang="en-US"/>
              <a:t>Click to edit Master text styles</a:t>
            </a:r>
          </a:p>
          <a:p>
            <a:pPr lvl="1"/>
            <a:r>
              <a:rPr lang="en-US"/>
              <a:t>Second level</a:t>
            </a:r>
          </a:p>
          <a:p>
            <a:pPr lvl="2"/>
            <a:r>
              <a:rPr lang="en-US"/>
              <a:t>Third level</a:t>
            </a:r>
          </a:p>
        </p:txBody>
      </p:sp>
      <p:sp>
        <p:nvSpPr>
          <p:cNvPr id="12" name="Line">
            <a:extLst>
              <a:ext uri="{FF2B5EF4-FFF2-40B4-BE49-F238E27FC236}">
                <a16:creationId xmlns:a16="http://schemas.microsoft.com/office/drawing/2014/main" id="{3234AE23-8F68-4B21-AAB6-39415C46ED04}"/>
              </a:ext>
            </a:extLst>
          </p:cNvPr>
          <p:cNvSpPr/>
          <p:nvPr userDrawn="1"/>
        </p:nvSpPr>
        <p:spPr>
          <a:xfrm flipV="1">
            <a:off x="440120" y="1163950"/>
            <a:ext cx="11353798" cy="0"/>
          </a:xfrm>
          <a:prstGeom prst="line">
            <a:avLst/>
          </a:prstGeom>
          <a:ln w="15875">
            <a:solidFill>
              <a:schemeClr val="accent4"/>
            </a:solidFill>
            <a:miter lim="400000"/>
          </a:ln>
        </p:spPr>
        <p:txBody>
          <a:bodyPr lIns="0" tIns="0" rIns="0" bIns="0" anchor="ctr"/>
          <a:lstStyle/>
          <a:p>
            <a:pPr>
              <a:defRPr sz="6400" b="0">
                <a:solidFill>
                  <a:srgbClr val="FFFFFF"/>
                </a:solidFill>
                <a:latin typeface="+mn-lt"/>
                <a:ea typeface="+mn-ea"/>
                <a:cs typeface="+mn-cs"/>
                <a:sym typeface="Helvetica Neue Medium"/>
              </a:defRPr>
            </a:pPr>
            <a:endParaRPr sz="1600" b="0"/>
          </a:p>
        </p:txBody>
      </p:sp>
    </p:spTree>
    <p:extLst>
      <p:ext uri="{BB962C8B-B14F-4D97-AF65-F5344CB8AC3E}">
        <p14:creationId xmlns:p14="http://schemas.microsoft.com/office/powerpoint/2010/main" val="1795814563"/>
      </p:ext>
    </p:extLst>
  </p:cSld>
  <p:clrMapOvr>
    <a:masterClrMapping/>
  </p:clrMapOvr>
  <p:transition spd="med"/>
  <p:hf hdr="0" ftr="0" dt="0"/>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00">
          <p15:clr>
            <a:srgbClr val="FBAE40"/>
          </p15:clr>
        </p15:guide>
        <p15:guide id="6" orient="horz" pos="16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 Title, Subtitle, &amp; Body Text">
    <p:spTree>
      <p:nvGrpSpPr>
        <p:cNvPr id="1" name=""/>
        <p:cNvGrpSpPr/>
        <p:nvPr/>
      </p:nvGrpSpPr>
      <p:grpSpPr>
        <a:xfrm>
          <a:off x="0" y="0"/>
          <a:ext cx="0" cy="0"/>
          <a:chOff x="0" y="0"/>
          <a:chExt cx="0" cy="0"/>
        </a:xfrm>
      </p:grpSpPr>
      <p:sp>
        <p:nvSpPr>
          <p:cNvPr id="8" name="Sub Title Text">
            <a:extLst>
              <a:ext uri="{FF2B5EF4-FFF2-40B4-BE49-F238E27FC236}">
                <a16:creationId xmlns:a16="http://schemas.microsoft.com/office/drawing/2014/main" id="{46C7D22F-BE60-8144-8E7D-1F9B30C002F4}"/>
              </a:ext>
            </a:extLst>
          </p:cNvPr>
          <p:cNvSpPr>
            <a:spLocks noGrp="1"/>
          </p:cNvSpPr>
          <p:nvPr>
            <p:ph type="body" sz="quarter" idx="10" hasCustomPrompt="1"/>
          </p:nvPr>
        </p:nvSpPr>
        <p:spPr>
          <a:xfrm>
            <a:off x="419099" y="756721"/>
            <a:ext cx="11353799" cy="372624"/>
          </a:xfrm>
          <a:prstGeom prst="rect">
            <a:avLst/>
          </a:prstGeom>
        </p:spPr>
        <p:txBody>
          <a:bodyPr anchor="ctr">
            <a:noAutofit/>
          </a:bodyPr>
          <a:lstStyle>
            <a:lvl1pPr marL="0" indent="0" algn="l" fontAlgn="ctr">
              <a:spcBef>
                <a:spcPts val="0"/>
              </a:spcBef>
              <a:buNone/>
              <a:defRPr sz="2400" b="0" i="0" baseline="0">
                <a:latin typeface="Lato Light" panose="020F0302020204030203" pitchFamily="34" charset="77"/>
              </a:defRPr>
            </a:lvl1pPr>
          </a:lstStyle>
          <a:p>
            <a:pPr lvl="0"/>
            <a:r>
              <a:rPr lang="en-US"/>
              <a:t>Click to add sub title</a:t>
            </a:r>
          </a:p>
        </p:txBody>
      </p:sp>
      <p:sp>
        <p:nvSpPr>
          <p:cNvPr id="11" name="Title Text"/>
          <p:cNvSpPr txBox="1">
            <a:spLocks noGrp="1"/>
          </p:cNvSpPr>
          <p:nvPr>
            <p:ph type="title"/>
          </p:nvPr>
        </p:nvSpPr>
        <p:spPr>
          <a:xfrm>
            <a:off x="419099" y="238125"/>
            <a:ext cx="11353801" cy="454479"/>
          </a:xfrm>
          <a:prstGeom prst="rect">
            <a:avLst/>
          </a:prstGeom>
        </p:spPr>
        <p:txBody>
          <a:bodyPr anchor="ctr">
            <a:noAutofit/>
          </a:bodyPr>
          <a:lstStyle>
            <a:lvl1pPr marL="0" indent="0" algn="l" fontAlgn="ctr">
              <a:tabLst/>
              <a:defRPr sz="3600" baseline="0">
                <a:solidFill>
                  <a:schemeClr val="accent4"/>
                </a:solidFill>
                <a:latin typeface="Lato Light" panose="020F0302020204030203" pitchFamily="34" charset="77"/>
              </a:defRPr>
            </a:lvl1pPr>
          </a:lstStyle>
          <a:p>
            <a:r>
              <a:rPr lang="en-US"/>
              <a:t>Click to edit Master title style</a:t>
            </a:r>
          </a:p>
        </p:txBody>
      </p:sp>
      <p:sp>
        <p:nvSpPr>
          <p:cNvPr id="13" name="Slide Number">
            <a:extLst>
              <a:ext uri="{FF2B5EF4-FFF2-40B4-BE49-F238E27FC236}">
                <a16:creationId xmlns:a16="http://schemas.microsoft.com/office/drawing/2014/main" id="{1A6F9D34-FB49-49C1-A34E-FA4B4855E2EC}"/>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sp>
        <p:nvSpPr>
          <p:cNvPr id="14" name="Text Placeholder 13">
            <a:extLst>
              <a:ext uri="{FF2B5EF4-FFF2-40B4-BE49-F238E27FC236}">
                <a16:creationId xmlns:a16="http://schemas.microsoft.com/office/drawing/2014/main" id="{37542499-ACAF-461B-B7C7-E35F1BB7272A}"/>
              </a:ext>
            </a:extLst>
          </p:cNvPr>
          <p:cNvSpPr>
            <a:spLocks noGrp="1"/>
          </p:cNvSpPr>
          <p:nvPr>
            <p:ph type="body" sz="quarter" idx="11"/>
          </p:nvPr>
        </p:nvSpPr>
        <p:spPr>
          <a:xfrm>
            <a:off x="440120" y="1293048"/>
            <a:ext cx="11353798" cy="4834311"/>
          </a:xfrm>
          <a:prstGeom prst="rect">
            <a:avLst/>
          </a:prstGeom>
        </p:spPr>
        <p:txBody>
          <a:bodyPr/>
          <a:lstStyle>
            <a:lvl1pPr marL="400050" indent="-400050">
              <a:lnSpc>
                <a:spcPct val="100000"/>
              </a:lnSpc>
              <a:spcBef>
                <a:spcPts val="600"/>
              </a:spcBef>
              <a:spcAft>
                <a:spcPts val="600"/>
              </a:spcAft>
              <a:buClr>
                <a:schemeClr val="accent4"/>
              </a:buClr>
              <a:defRPr sz="2000"/>
            </a:lvl1pPr>
            <a:lvl2pPr marL="862013" indent="-400050">
              <a:lnSpc>
                <a:spcPct val="100000"/>
              </a:lnSpc>
              <a:spcBef>
                <a:spcPts val="600"/>
              </a:spcBef>
              <a:spcAft>
                <a:spcPts val="600"/>
              </a:spcAft>
              <a:buClr>
                <a:schemeClr val="accent4"/>
              </a:buClr>
              <a:buFont typeface="Arial" panose="020B0604020202020204" pitchFamily="34" charset="0"/>
              <a:buChar char="•"/>
              <a:tabLst>
                <a:tab pos="461963" algn="l"/>
              </a:tabLst>
              <a:defRPr sz="1800"/>
            </a:lvl2pPr>
            <a:lvl3pPr marL="1376363" indent="-461963">
              <a:lnSpc>
                <a:spcPct val="100000"/>
              </a:lnSpc>
              <a:spcBef>
                <a:spcPts val="600"/>
              </a:spcBef>
              <a:spcAft>
                <a:spcPts val="600"/>
              </a:spcAft>
              <a:buClr>
                <a:schemeClr val="accent4"/>
              </a:buClr>
              <a:defRPr sz="1600"/>
            </a:lvl3pPr>
            <a:lvl4pPr>
              <a:lnSpc>
                <a:spcPct val="100000"/>
              </a:lnSpc>
              <a:spcBef>
                <a:spcPts val="600"/>
              </a:spcBef>
              <a:spcAft>
                <a:spcPts val="600"/>
              </a:spcAft>
              <a:buClr>
                <a:schemeClr val="accent4"/>
              </a:buClr>
              <a:defRPr sz="2400"/>
            </a:lvl4pPr>
            <a:lvl5pPr>
              <a:lnSpc>
                <a:spcPct val="100000"/>
              </a:lnSpc>
              <a:spcBef>
                <a:spcPts val="600"/>
              </a:spcBef>
              <a:spcAft>
                <a:spcPts val="600"/>
              </a:spcAft>
              <a:buClr>
                <a:schemeClr val="accent4"/>
              </a:buClr>
              <a:defRPr sz="2400"/>
            </a:lvl5pPr>
          </a:lstStyle>
          <a:p>
            <a:pPr lvl="0"/>
            <a:r>
              <a:rPr lang="en-US"/>
              <a:t>Click to edit Master text styles</a:t>
            </a:r>
          </a:p>
          <a:p>
            <a:pPr lvl="1"/>
            <a:r>
              <a:rPr lang="en-US"/>
              <a:t>Second level</a:t>
            </a:r>
          </a:p>
          <a:p>
            <a:pPr lvl="2"/>
            <a:r>
              <a:rPr lang="en-US"/>
              <a:t>Third level</a:t>
            </a:r>
          </a:p>
        </p:txBody>
      </p:sp>
      <p:sp>
        <p:nvSpPr>
          <p:cNvPr id="12" name="Line">
            <a:extLst>
              <a:ext uri="{FF2B5EF4-FFF2-40B4-BE49-F238E27FC236}">
                <a16:creationId xmlns:a16="http://schemas.microsoft.com/office/drawing/2014/main" id="{3234AE23-8F68-4B21-AAB6-39415C46ED04}"/>
              </a:ext>
            </a:extLst>
          </p:cNvPr>
          <p:cNvSpPr/>
          <p:nvPr userDrawn="1"/>
        </p:nvSpPr>
        <p:spPr>
          <a:xfrm flipV="1">
            <a:off x="440120" y="1163950"/>
            <a:ext cx="11353798" cy="0"/>
          </a:xfrm>
          <a:prstGeom prst="line">
            <a:avLst/>
          </a:prstGeom>
          <a:ln w="15875">
            <a:solidFill>
              <a:schemeClr val="accent4"/>
            </a:solidFill>
            <a:miter lim="400000"/>
          </a:ln>
        </p:spPr>
        <p:txBody>
          <a:bodyPr lIns="0" tIns="0" rIns="0" bIns="0" anchor="ctr"/>
          <a:lstStyle/>
          <a:p>
            <a:pPr>
              <a:defRPr sz="6400" b="0">
                <a:solidFill>
                  <a:srgbClr val="FFFFFF"/>
                </a:solidFill>
                <a:latin typeface="+mn-lt"/>
                <a:ea typeface="+mn-ea"/>
                <a:cs typeface="+mn-cs"/>
                <a:sym typeface="Helvetica Neue Medium"/>
              </a:defRPr>
            </a:pPr>
            <a:endParaRPr sz="1600" b="0"/>
          </a:p>
        </p:txBody>
      </p:sp>
      <p:pic>
        <p:nvPicPr>
          <p:cNvPr id="3" name="Picture 2">
            <a:extLst>
              <a:ext uri="{FF2B5EF4-FFF2-40B4-BE49-F238E27FC236}">
                <a16:creationId xmlns:a16="http://schemas.microsoft.com/office/drawing/2014/main" id="{4A39DEA3-AA48-49AE-938B-622062329530}"/>
              </a:ext>
            </a:extLst>
          </p:cNvPr>
          <p:cNvPicPr>
            <a:picLocks noChangeAspect="1"/>
          </p:cNvPicPr>
          <p:nvPr userDrawn="1"/>
        </p:nvPicPr>
        <p:blipFill>
          <a:blip r:embed="rId2"/>
          <a:stretch>
            <a:fillRect/>
          </a:stretch>
        </p:blipFill>
        <p:spPr>
          <a:xfrm>
            <a:off x="171571" y="6586245"/>
            <a:ext cx="2219136" cy="243861"/>
          </a:xfrm>
          <a:prstGeom prst="rect">
            <a:avLst/>
          </a:prstGeom>
        </p:spPr>
      </p:pic>
    </p:spTree>
    <p:extLst>
      <p:ext uri="{BB962C8B-B14F-4D97-AF65-F5344CB8AC3E}">
        <p14:creationId xmlns:p14="http://schemas.microsoft.com/office/powerpoint/2010/main" val="557177004"/>
      </p:ext>
    </p:extLst>
  </p:cSld>
  <p:clrMapOvr>
    <a:masterClrMapping/>
  </p:clrMapOvr>
  <p:transition spd="med"/>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00">
          <p15:clr>
            <a:srgbClr val="FBAE40"/>
          </p15:clr>
        </p15:guide>
        <p15:guide id="6" orient="horz" pos="16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imple - Title, Subtitle, &amp; Body Text">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19099" y="238125"/>
            <a:ext cx="11353801" cy="454479"/>
          </a:xfrm>
          <a:prstGeom prst="rect">
            <a:avLst/>
          </a:prstGeom>
        </p:spPr>
        <p:txBody>
          <a:bodyPr anchor="ctr">
            <a:noAutofit/>
          </a:bodyPr>
          <a:lstStyle>
            <a:lvl1pPr marL="0" indent="0" algn="l" fontAlgn="ctr">
              <a:tabLst/>
              <a:defRPr sz="3600" baseline="0">
                <a:solidFill>
                  <a:schemeClr val="accent4"/>
                </a:solidFill>
                <a:latin typeface="Lato Light" panose="020F0302020204030203" pitchFamily="34" charset="77"/>
              </a:defRPr>
            </a:lvl1pPr>
          </a:lstStyle>
          <a:p>
            <a:r>
              <a:rPr lang="en-US"/>
              <a:t>Click to edit Master title style</a:t>
            </a:r>
          </a:p>
        </p:txBody>
      </p:sp>
      <p:sp>
        <p:nvSpPr>
          <p:cNvPr id="14" name="Slide Number">
            <a:extLst>
              <a:ext uri="{FF2B5EF4-FFF2-40B4-BE49-F238E27FC236}">
                <a16:creationId xmlns:a16="http://schemas.microsoft.com/office/drawing/2014/main" id="{E91B7FBE-CAF4-4B1D-AFAA-E87C9826BF8A}"/>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sp>
        <p:nvSpPr>
          <p:cNvPr id="8" name="Text Placeholder 13">
            <a:extLst>
              <a:ext uri="{FF2B5EF4-FFF2-40B4-BE49-F238E27FC236}">
                <a16:creationId xmlns:a16="http://schemas.microsoft.com/office/drawing/2014/main" id="{E07754A8-0EF7-49F8-BCBA-E1A5E4D234BD}"/>
              </a:ext>
            </a:extLst>
          </p:cNvPr>
          <p:cNvSpPr>
            <a:spLocks noGrp="1"/>
          </p:cNvSpPr>
          <p:nvPr>
            <p:ph type="body" sz="quarter" idx="11"/>
          </p:nvPr>
        </p:nvSpPr>
        <p:spPr>
          <a:xfrm>
            <a:off x="440120" y="1120920"/>
            <a:ext cx="11353798" cy="4834311"/>
          </a:xfrm>
          <a:prstGeom prst="rect">
            <a:avLst/>
          </a:prstGeom>
        </p:spPr>
        <p:txBody>
          <a:bodyPr/>
          <a:lstStyle>
            <a:lvl1pPr marL="400050" indent="-400050">
              <a:lnSpc>
                <a:spcPct val="100000"/>
              </a:lnSpc>
              <a:spcBef>
                <a:spcPts val="600"/>
              </a:spcBef>
              <a:spcAft>
                <a:spcPts val="600"/>
              </a:spcAft>
              <a:buClr>
                <a:schemeClr val="accent4"/>
              </a:buClr>
              <a:defRPr sz="2000"/>
            </a:lvl1pPr>
            <a:lvl2pPr marL="862013" indent="-400050">
              <a:lnSpc>
                <a:spcPct val="100000"/>
              </a:lnSpc>
              <a:spcBef>
                <a:spcPts val="600"/>
              </a:spcBef>
              <a:spcAft>
                <a:spcPts val="600"/>
              </a:spcAft>
              <a:buClr>
                <a:schemeClr val="accent4"/>
              </a:buClr>
              <a:buFont typeface="Arial" panose="020B0604020202020204" pitchFamily="34" charset="0"/>
              <a:buChar char="•"/>
              <a:tabLst>
                <a:tab pos="461963" algn="l"/>
              </a:tabLst>
              <a:defRPr sz="1800"/>
            </a:lvl2pPr>
            <a:lvl3pPr marL="1376363" indent="-461963">
              <a:lnSpc>
                <a:spcPct val="100000"/>
              </a:lnSpc>
              <a:spcBef>
                <a:spcPts val="600"/>
              </a:spcBef>
              <a:spcAft>
                <a:spcPts val="600"/>
              </a:spcAft>
              <a:buClr>
                <a:schemeClr val="accent4"/>
              </a:buClr>
              <a:defRPr sz="1600"/>
            </a:lvl3pPr>
            <a:lvl4pPr>
              <a:lnSpc>
                <a:spcPct val="100000"/>
              </a:lnSpc>
              <a:spcBef>
                <a:spcPts val="600"/>
              </a:spcBef>
              <a:spcAft>
                <a:spcPts val="600"/>
              </a:spcAft>
              <a:buClr>
                <a:schemeClr val="accent4"/>
              </a:buClr>
              <a:defRPr sz="2400"/>
            </a:lvl4pPr>
            <a:lvl5pPr>
              <a:lnSpc>
                <a:spcPct val="100000"/>
              </a:lnSpc>
              <a:spcBef>
                <a:spcPts val="600"/>
              </a:spcBef>
              <a:spcAft>
                <a:spcPts val="600"/>
              </a:spcAft>
              <a:buClr>
                <a:schemeClr val="accent4"/>
              </a:buClr>
              <a:defRPr sz="2400"/>
            </a:lvl5pPr>
          </a:lstStyle>
          <a:p>
            <a:pPr lvl="0"/>
            <a:r>
              <a:rPr lang="en-US"/>
              <a:t>Click to edit Master text styles</a:t>
            </a:r>
          </a:p>
          <a:p>
            <a:pPr lvl="1"/>
            <a:r>
              <a:rPr lang="en-US"/>
              <a:t>Second level</a:t>
            </a:r>
          </a:p>
          <a:p>
            <a:pPr lvl="2"/>
            <a:r>
              <a:rPr lang="en-US"/>
              <a:t>Third level</a:t>
            </a:r>
          </a:p>
        </p:txBody>
      </p:sp>
      <p:sp>
        <p:nvSpPr>
          <p:cNvPr id="9" name="Line">
            <a:extLst>
              <a:ext uri="{FF2B5EF4-FFF2-40B4-BE49-F238E27FC236}">
                <a16:creationId xmlns:a16="http://schemas.microsoft.com/office/drawing/2014/main" id="{743A015E-856A-4EA5-9805-5E7705A5B247}"/>
              </a:ext>
            </a:extLst>
          </p:cNvPr>
          <p:cNvSpPr/>
          <p:nvPr userDrawn="1"/>
        </p:nvSpPr>
        <p:spPr>
          <a:xfrm flipV="1">
            <a:off x="440120" y="798186"/>
            <a:ext cx="11353798" cy="0"/>
          </a:xfrm>
          <a:prstGeom prst="line">
            <a:avLst/>
          </a:prstGeom>
          <a:ln w="15875">
            <a:solidFill>
              <a:schemeClr val="accent4"/>
            </a:solidFill>
            <a:miter lim="400000"/>
          </a:ln>
        </p:spPr>
        <p:txBody>
          <a:bodyPr lIns="0" tIns="0" rIns="0" bIns="0" anchor="ctr"/>
          <a:lstStyle/>
          <a:p>
            <a:pPr>
              <a:defRPr sz="6400" b="0">
                <a:solidFill>
                  <a:srgbClr val="FFFFFF"/>
                </a:solidFill>
                <a:latin typeface="+mn-lt"/>
                <a:ea typeface="+mn-ea"/>
                <a:cs typeface="+mn-cs"/>
                <a:sym typeface="Helvetica Neue Medium"/>
              </a:defRPr>
            </a:pPr>
            <a:endParaRPr sz="1600" b="0"/>
          </a:p>
        </p:txBody>
      </p:sp>
      <p:pic>
        <p:nvPicPr>
          <p:cNvPr id="2" name="Picture 1">
            <a:extLst>
              <a:ext uri="{FF2B5EF4-FFF2-40B4-BE49-F238E27FC236}">
                <a16:creationId xmlns:a16="http://schemas.microsoft.com/office/drawing/2014/main" id="{DF12541C-BD3E-487B-ADDE-319607407BCE}"/>
              </a:ext>
            </a:extLst>
          </p:cNvPr>
          <p:cNvPicPr>
            <a:picLocks noChangeAspect="1"/>
          </p:cNvPicPr>
          <p:nvPr userDrawn="1"/>
        </p:nvPicPr>
        <p:blipFill>
          <a:blip r:embed="rId2"/>
          <a:stretch>
            <a:fillRect/>
          </a:stretch>
        </p:blipFill>
        <p:spPr>
          <a:xfrm>
            <a:off x="171571" y="6586245"/>
            <a:ext cx="2219136" cy="243861"/>
          </a:xfrm>
          <a:prstGeom prst="rect">
            <a:avLst/>
          </a:prstGeom>
        </p:spPr>
      </p:pic>
    </p:spTree>
    <p:extLst>
      <p:ext uri="{BB962C8B-B14F-4D97-AF65-F5344CB8AC3E}">
        <p14:creationId xmlns:p14="http://schemas.microsoft.com/office/powerpoint/2010/main" val="4245410085"/>
      </p:ext>
    </p:extLst>
  </p:cSld>
  <p:clrMapOvr>
    <a:masterClrMapping/>
  </p:clrMapOvr>
  <p:transition spd="med"/>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00">
          <p15:clr>
            <a:srgbClr val="FBAE40"/>
          </p15:clr>
        </p15:guide>
        <p15:guide id="6" orient="horz" pos="16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 Image On Left">
    <p:spTree>
      <p:nvGrpSpPr>
        <p:cNvPr id="1" name=""/>
        <p:cNvGrpSpPr/>
        <p:nvPr/>
      </p:nvGrpSpPr>
      <p:grpSpPr>
        <a:xfrm>
          <a:off x="0" y="0"/>
          <a:ext cx="0" cy="0"/>
          <a:chOff x="0" y="0"/>
          <a:chExt cx="0" cy="0"/>
        </a:xfrm>
      </p:grpSpPr>
      <p:sp>
        <p:nvSpPr>
          <p:cNvPr id="8" name="Sub Title Text">
            <a:extLst>
              <a:ext uri="{FF2B5EF4-FFF2-40B4-BE49-F238E27FC236}">
                <a16:creationId xmlns:a16="http://schemas.microsoft.com/office/drawing/2014/main" id="{46C7D22F-BE60-8144-8E7D-1F9B30C002F4}"/>
              </a:ext>
            </a:extLst>
          </p:cNvPr>
          <p:cNvSpPr>
            <a:spLocks noGrp="1"/>
          </p:cNvSpPr>
          <p:nvPr>
            <p:ph type="body" sz="quarter" idx="10" hasCustomPrompt="1"/>
          </p:nvPr>
        </p:nvSpPr>
        <p:spPr>
          <a:xfrm>
            <a:off x="5088382" y="724236"/>
            <a:ext cx="6684518" cy="457200"/>
          </a:xfrm>
          <a:prstGeom prst="rect">
            <a:avLst/>
          </a:prstGeom>
        </p:spPr>
        <p:txBody>
          <a:bodyPr anchor="b" anchorCtr="0">
            <a:normAutofit/>
          </a:bodyPr>
          <a:lstStyle>
            <a:lvl1pPr marL="0" indent="0" fontAlgn="ctr">
              <a:spcBef>
                <a:spcPts val="0"/>
              </a:spcBef>
              <a:buNone/>
              <a:defRPr sz="2400" b="0" i="0" baseline="0">
                <a:latin typeface="Lato Light" panose="020F0302020204030203" pitchFamily="34" charset="77"/>
              </a:defRPr>
            </a:lvl1pPr>
          </a:lstStyle>
          <a:p>
            <a:pPr lvl="0"/>
            <a:r>
              <a:rPr lang="en-US"/>
              <a:t>Click to add sub title</a:t>
            </a:r>
          </a:p>
        </p:txBody>
      </p:sp>
      <p:sp>
        <p:nvSpPr>
          <p:cNvPr id="3" name="Picture Placeholder">
            <a:extLst>
              <a:ext uri="{FF2B5EF4-FFF2-40B4-BE49-F238E27FC236}">
                <a16:creationId xmlns:a16="http://schemas.microsoft.com/office/drawing/2014/main" id="{95503AA8-E5BF-E748-AEB0-8ACBE185EB17}"/>
              </a:ext>
            </a:extLst>
          </p:cNvPr>
          <p:cNvSpPr>
            <a:spLocks noGrp="1"/>
          </p:cNvSpPr>
          <p:nvPr>
            <p:ph type="pic" sz="quarter" idx="11"/>
          </p:nvPr>
        </p:nvSpPr>
        <p:spPr>
          <a:xfrm>
            <a:off x="0" y="0"/>
            <a:ext cx="4656582" cy="6858000"/>
          </a:xfrm>
          <a:prstGeom prst="rect">
            <a:avLst/>
          </a:prstGeom>
        </p:spPr>
        <p:txBody>
          <a:bodyPr/>
          <a:lstStyle/>
          <a:p>
            <a:r>
              <a:rPr lang="en-US"/>
              <a:t>Click icon to add picture</a:t>
            </a:r>
          </a:p>
        </p:txBody>
      </p:sp>
      <p:sp>
        <p:nvSpPr>
          <p:cNvPr id="6" name="Line">
            <a:extLst>
              <a:ext uri="{FF2B5EF4-FFF2-40B4-BE49-F238E27FC236}">
                <a16:creationId xmlns:a16="http://schemas.microsoft.com/office/drawing/2014/main" id="{F2E9393F-EA3A-3543-AA79-09F1F747E74E}"/>
              </a:ext>
            </a:extLst>
          </p:cNvPr>
          <p:cNvSpPr/>
          <p:nvPr userDrawn="1"/>
        </p:nvSpPr>
        <p:spPr>
          <a:xfrm>
            <a:off x="5080762" y="1199758"/>
            <a:ext cx="6692138" cy="0"/>
          </a:xfrm>
          <a:prstGeom prst="line">
            <a:avLst/>
          </a:prstGeom>
          <a:ln w="15875">
            <a:solidFill>
              <a:schemeClr val="accent4"/>
            </a:solidFill>
            <a:miter lim="400000"/>
          </a:ln>
        </p:spPr>
        <p:txBody>
          <a:bodyPr lIns="0" tIns="0" rIns="0" bIns="0" anchor="ctr"/>
          <a:lstStyle/>
          <a:p>
            <a:pPr>
              <a:defRPr sz="6400" b="0">
                <a:solidFill>
                  <a:srgbClr val="FFFFFF"/>
                </a:solidFill>
                <a:latin typeface="+mn-lt"/>
                <a:ea typeface="+mn-ea"/>
                <a:cs typeface="+mn-cs"/>
                <a:sym typeface="Helvetica Neue Medium"/>
              </a:defRPr>
            </a:pPr>
            <a:endParaRPr sz="1600" b="0"/>
          </a:p>
        </p:txBody>
      </p:sp>
      <p:sp>
        <p:nvSpPr>
          <p:cNvPr id="11" name="Title Text"/>
          <p:cNvSpPr txBox="1">
            <a:spLocks noGrp="1"/>
          </p:cNvSpPr>
          <p:nvPr>
            <p:ph type="title"/>
          </p:nvPr>
        </p:nvSpPr>
        <p:spPr>
          <a:xfrm>
            <a:off x="5088382" y="213146"/>
            <a:ext cx="6684518" cy="457200"/>
          </a:xfrm>
          <a:prstGeom prst="rect">
            <a:avLst/>
          </a:prstGeom>
        </p:spPr>
        <p:txBody>
          <a:bodyPr anchor="b">
            <a:normAutofit/>
          </a:bodyPr>
          <a:lstStyle>
            <a:lvl1pPr marL="0" indent="0" fontAlgn="ctr">
              <a:tabLst/>
              <a:defRPr sz="3600" baseline="0">
                <a:solidFill>
                  <a:schemeClr val="accent4"/>
                </a:solidFill>
                <a:latin typeface="Lato Light" panose="020F0302020204030203" pitchFamily="34" charset="77"/>
              </a:defRPr>
            </a:lvl1pPr>
          </a:lstStyle>
          <a:p>
            <a:r>
              <a:rPr lang="en-US"/>
              <a:t>Click to edit Master title style</a:t>
            </a:r>
          </a:p>
        </p:txBody>
      </p:sp>
      <p:sp>
        <p:nvSpPr>
          <p:cNvPr id="15" name="Slide Number">
            <a:extLst>
              <a:ext uri="{FF2B5EF4-FFF2-40B4-BE49-F238E27FC236}">
                <a16:creationId xmlns:a16="http://schemas.microsoft.com/office/drawing/2014/main" id="{4426C6FA-16EA-4178-AC53-3568C78BF8A3}"/>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sp>
        <p:nvSpPr>
          <p:cNvPr id="16" name="Text Placeholder 13">
            <a:extLst>
              <a:ext uri="{FF2B5EF4-FFF2-40B4-BE49-F238E27FC236}">
                <a16:creationId xmlns:a16="http://schemas.microsoft.com/office/drawing/2014/main" id="{38AA7B75-2611-49B1-B63F-955FFF2AA0CB}"/>
              </a:ext>
            </a:extLst>
          </p:cNvPr>
          <p:cNvSpPr>
            <a:spLocks noGrp="1"/>
          </p:cNvSpPr>
          <p:nvPr>
            <p:ph type="body" sz="quarter" idx="12"/>
          </p:nvPr>
        </p:nvSpPr>
        <p:spPr>
          <a:xfrm>
            <a:off x="5088382" y="1335088"/>
            <a:ext cx="6684516" cy="4834311"/>
          </a:xfrm>
          <a:prstGeom prst="rect">
            <a:avLst/>
          </a:prstGeom>
        </p:spPr>
        <p:txBody>
          <a:bodyPr/>
          <a:lstStyle>
            <a:lvl1pPr marL="400050" indent="-400050">
              <a:lnSpc>
                <a:spcPct val="100000"/>
              </a:lnSpc>
              <a:spcBef>
                <a:spcPts val="600"/>
              </a:spcBef>
              <a:spcAft>
                <a:spcPts val="600"/>
              </a:spcAft>
              <a:buClr>
                <a:schemeClr val="accent4"/>
              </a:buClr>
              <a:defRPr sz="2000"/>
            </a:lvl1pPr>
            <a:lvl2pPr marL="862013" indent="-400050">
              <a:lnSpc>
                <a:spcPct val="100000"/>
              </a:lnSpc>
              <a:spcBef>
                <a:spcPts val="600"/>
              </a:spcBef>
              <a:spcAft>
                <a:spcPts val="600"/>
              </a:spcAft>
              <a:buClr>
                <a:schemeClr val="accent4"/>
              </a:buClr>
              <a:buFont typeface="Arial" panose="020B0604020202020204" pitchFamily="34" charset="0"/>
              <a:buChar char="•"/>
              <a:tabLst>
                <a:tab pos="461963" algn="l"/>
              </a:tabLst>
              <a:defRPr sz="1800"/>
            </a:lvl2pPr>
            <a:lvl3pPr marL="1376363" indent="-461963">
              <a:lnSpc>
                <a:spcPct val="100000"/>
              </a:lnSpc>
              <a:spcBef>
                <a:spcPts val="600"/>
              </a:spcBef>
              <a:spcAft>
                <a:spcPts val="600"/>
              </a:spcAft>
              <a:buClr>
                <a:schemeClr val="accent4"/>
              </a:buClr>
              <a:defRPr sz="1600"/>
            </a:lvl3pPr>
            <a:lvl4pPr>
              <a:lnSpc>
                <a:spcPct val="100000"/>
              </a:lnSpc>
              <a:spcBef>
                <a:spcPts val="600"/>
              </a:spcBef>
              <a:spcAft>
                <a:spcPts val="600"/>
              </a:spcAft>
              <a:buClr>
                <a:schemeClr val="accent4"/>
              </a:buClr>
              <a:defRPr sz="2400"/>
            </a:lvl4pPr>
            <a:lvl5pPr>
              <a:lnSpc>
                <a:spcPct val="100000"/>
              </a:lnSpc>
              <a:spcBef>
                <a:spcPts val="600"/>
              </a:spcBef>
              <a:spcAft>
                <a:spcPts val="600"/>
              </a:spcAft>
              <a:buClr>
                <a:schemeClr val="accent4"/>
              </a:buClr>
              <a:defRPr sz="2400"/>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694B0438-EF0A-499D-9070-1B755728B7E4}"/>
              </a:ext>
            </a:extLst>
          </p:cNvPr>
          <p:cNvPicPr>
            <a:picLocks noChangeAspect="1"/>
          </p:cNvPicPr>
          <p:nvPr userDrawn="1"/>
        </p:nvPicPr>
        <p:blipFill>
          <a:blip r:embed="rId2"/>
          <a:stretch>
            <a:fillRect/>
          </a:stretch>
        </p:blipFill>
        <p:spPr>
          <a:xfrm>
            <a:off x="109155" y="6586245"/>
            <a:ext cx="2219136" cy="243861"/>
          </a:xfrm>
          <a:prstGeom prst="rect">
            <a:avLst/>
          </a:prstGeom>
        </p:spPr>
      </p:pic>
    </p:spTree>
    <p:extLst>
      <p:ext uri="{BB962C8B-B14F-4D97-AF65-F5344CB8AC3E}">
        <p14:creationId xmlns:p14="http://schemas.microsoft.com/office/powerpoint/2010/main" val="1344237454"/>
      </p:ext>
    </p:extLst>
  </p:cSld>
  <p:clrMapOvr>
    <a:masterClrMapping/>
  </p:clrMapOvr>
  <p:transition spd="med"/>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24">
          <p15:clr>
            <a:srgbClr val="FBAE40"/>
          </p15:clr>
        </p15:guide>
        <p15:guide id="6" orient="horz" pos="166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I Elipse - Image On Le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Line">
            <a:extLst>
              <a:ext uri="{FF2B5EF4-FFF2-40B4-BE49-F238E27FC236}">
                <a16:creationId xmlns:a16="http://schemas.microsoft.com/office/drawing/2014/main" id="{43051B9B-F739-41CF-AAE4-9CABF232EF6D}"/>
              </a:ext>
            </a:extLst>
          </p:cNvPr>
          <p:cNvSpPr/>
          <p:nvPr userDrawn="1"/>
        </p:nvSpPr>
        <p:spPr>
          <a:xfrm>
            <a:off x="5080762" y="1180904"/>
            <a:ext cx="6692138" cy="0"/>
          </a:xfrm>
          <a:prstGeom prst="line">
            <a:avLst/>
          </a:prstGeom>
          <a:ln w="15875">
            <a:solidFill>
              <a:schemeClr val="accent4"/>
            </a:solidFill>
            <a:miter lim="400000"/>
          </a:ln>
        </p:spPr>
        <p:txBody>
          <a:bodyPr lIns="0" tIns="0" rIns="0" bIns="0" anchor="ctr"/>
          <a:lstStyle/>
          <a:p>
            <a:pPr>
              <a:defRPr sz="6400" b="0">
                <a:solidFill>
                  <a:srgbClr val="FFFFFF"/>
                </a:solidFill>
                <a:latin typeface="+mn-lt"/>
                <a:ea typeface="+mn-ea"/>
                <a:cs typeface="+mn-cs"/>
                <a:sym typeface="Helvetica Neue Medium"/>
              </a:defRPr>
            </a:pPr>
            <a:endParaRPr sz="1600" b="0"/>
          </a:p>
        </p:txBody>
      </p:sp>
      <p:sp>
        <p:nvSpPr>
          <p:cNvPr id="19" name="PHI Shaped Image">
            <a:extLst>
              <a:ext uri="{FF2B5EF4-FFF2-40B4-BE49-F238E27FC236}">
                <a16:creationId xmlns:a16="http://schemas.microsoft.com/office/drawing/2014/main" id="{4958779D-7396-E94A-80C4-5CC3443252B5}"/>
              </a:ext>
            </a:extLst>
          </p:cNvPr>
          <p:cNvSpPr>
            <a:spLocks noGrp="1"/>
          </p:cNvSpPr>
          <p:nvPr>
            <p:ph type="pic" sz="quarter" idx="11"/>
          </p:nvPr>
        </p:nvSpPr>
        <p:spPr>
          <a:xfrm>
            <a:off x="1" y="0"/>
            <a:ext cx="4656582" cy="6858000"/>
          </a:xfrm>
          <a:custGeom>
            <a:avLst/>
            <a:gdLst>
              <a:gd name="connsiteX0" fmla="*/ 0 w 18626327"/>
              <a:gd name="connsiteY0" fmla="*/ 0 h 27432000"/>
              <a:gd name="connsiteX1" fmla="*/ 18626327 w 18626327"/>
              <a:gd name="connsiteY1" fmla="*/ 0 h 27432000"/>
              <a:gd name="connsiteX2" fmla="*/ 18626327 w 18626327"/>
              <a:gd name="connsiteY2" fmla="*/ 2 h 27432000"/>
              <a:gd name="connsiteX3" fmla="*/ 12132548 w 18626327"/>
              <a:gd name="connsiteY3" fmla="*/ 2 h 27432000"/>
              <a:gd name="connsiteX4" fmla="*/ 12143676 w 18626327"/>
              <a:gd name="connsiteY4" fmla="*/ 9091 h 27432000"/>
              <a:gd name="connsiteX5" fmla="*/ 18624297 w 18626327"/>
              <a:gd name="connsiteY5" fmla="*/ 13944601 h 27432000"/>
              <a:gd name="connsiteX6" fmla="*/ 12789848 w 18626327"/>
              <a:gd name="connsiteY6" fmla="*/ 27312498 h 27432000"/>
              <a:gd name="connsiteX7" fmla="*/ 12657043 w 18626327"/>
              <a:gd name="connsiteY7" fmla="*/ 27432000 h 27432000"/>
              <a:gd name="connsiteX8" fmla="*/ 0 w 18626327"/>
              <a:gd name="connsiteY8" fmla="*/ 27432000 h 27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6327" h="27432000">
                <a:moveTo>
                  <a:pt x="0" y="0"/>
                </a:moveTo>
                <a:lnTo>
                  <a:pt x="18626327" y="0"/>
                </a:lnTo>
                <a:lnTo>
                  <a:pt x="18626327" y="2"/>
                </a:lnTo>
                <a:lnTo>
                  <a:pt x="12132548" y="2"/>
                </a:lnTo>
                <a:lnTo>
                  <a:pt x="12143676" y="9091"/>
                </a:lnTo>
                <a:cubicBezTo>
                  <a:pt x="16101554" y="3321450"/>
                  <a:pt x="18624297" y="8334266"/>
                  <a:pt x="18624297" y="13944601"/>
                </a:cubicBezTo>
                <a:cubicBezTo>
                  <a:pt x="18624297" y="19243254"/>
                  <a:pt x="16374073" y="24008930"/>
                  <a:pt x="12789848" y="27312498"/>
                </a:cubicBezTo>
                <a:lnTo>
                  <a:pt x="12657043" y="27432000"/>
                </a:lnTo>
                <a:lnTo>
                  <a:pt x="0" y="27432000"/>
                </a:lnTo>
                <a:close/>
              </a:path>
            </a:pathLst>
          </a:custGeom>
        </p:spPr>
        <p:txBody>
          <a:bodyPr wrap="square">
            <a:noAutofit/>
          </a:bodyPr>
          <a:lstStyle/>
          <a:p>
            <a:r>
              <a:rPr lang="en-US"/>
              <a:t>Click icon to add picture</a:t>
            </a:r>
          </a:p>
        </p:txBody>
      </p:sp>
      <p:pic>
        <p:nvPicPr>
          <p:cNvPr id="7" name="Picture 6" hidden="1">
            <a:extLst>
              <a:ext uri="{FF2B5EF4-FFF2-40B4-BE49-F238E27FC236}">
                <a16:creationId xmlns:a16="http://schemas.microsoft.com/office/drawing/2014/main" id="{73A075AE-B520-CC4A-BDCC-3C46C49FD7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1238" cy="6857572"/>
          </a:xfrm>
          <a:prstGeom prst="rect">
            <a:avLst/>
          </a:prstGeom>
        </p:spPr>
      </p:pic>
      <p:sp>
        <p:nvSpPr>
          <p:cNvPr id="17" name="Slide Number">
            <a:extLst>
              <a:ext uri="{FF2B5EF4-FFF2-40B4-BE49-F238E27FC236}">
                <a16:creationId xmlns:a16="http://schemas.microsoft.com/office/drawing/2014/main" id="{3C646CF6-863B-4C9D-9B29-2723A1E8081A}"/>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sp>
        <p:nvSpPr>
          <p:cNvPr id="11" name="Sub Title Text">
            <a:extLst>
              <a:ext uri="{FF2B5EF4-FFF2-40B4-BE49-F238E27FC236}">
                <a16:creationId xmlns:a16="http://schemas.microsoft.com/office/drawing/2014/main" id="{D1F28544-8F42-44F8-AE32-2F314B1EB87B}"/>
              </a:ext>
            </a:extLst>
          </p:cNvPr>
          <p:cNvSpPr>
            <a:spLocks noGrp="1"/>
          </p:cNvSpPr>
          <p:nvPr>
            <p:ph type="body" sz="quarter" idx="10" hasCustomPrompt="1"/>
          </p:nvPr>
        </p:nvSpPr>
        <p:spPr>
          <a:xfrm>
            <a:off x="5088382" y="695956"/>
            <a:ext cx="6684518" cy="457200"/>
          </a:xfrm>
          <a:prstGeom prst="rect">
            <a:avLst/>
          </a:prstGeom>
        </p:spPr>
        <p:txBody>
          <a:bodyPr anchor="b" anchorCtr="0">
            <a:normAutofit/>
          </a:bodyPr>
          <a:lstStyle>
            <a:lvl1pPr marL="0" indent="0" fontAlgn="ctr">
              <a:spcBef>
                <a:spcPts val="0"/>
              </a:spcBef>
              <a:buNone/>
              <a:defRPr sz="2400" b="0" i="0" baseline="0">
                <a:latin typeface="Lato Light" panose="020F0302020204030203" pitchFamily="34" charset="77"/>
              </a:defRPr>
            </a:lvl1pPr>
          </a:lstStyle>
          <a:p>
            <a:pPr lvl="0"/>
            <a:r>
              <a:rPr lang="en-US"/>
              <a:t>Click to add sub title</a:t>
            </a:r>
          </a:p>
        </p:txBody>
      </p:sp>
      <p:sp>
        <p:nvSpPr>
          <p:cNvPr id="15" name="Title Text">
            <a:extLst>
              <a:ext uri="{FF2B5EF4-FFF2-40B4-BE49-F238E27FC236}">
                <a16:creationId xmlns:a16="http://schemas.microsoft.com/office/drawing/2014/main" id="{A619E298-C271-47C8-A0E2-CAD86D92ED5D}"/>
              </a:ext>
            </a:extLst>
          </p:cNvPr>
          <p:cNvSpPr txBox="1">
            <a:spLocks noGrp="1"/>
          </p:cNvSpPr>
          <p:nvPr>
            <p:ph type="title"/>
          </p:nvPr>
        </p:nvSpPr>
        <p:spPr>
          <a:xfrm>
            <a:off x="5088382" y="213146"/>
            <a:ext cx="6684518" cy="457200"/>
          </a:xfrm>
          <a:prstGeom prst="rect">
            <a:avLst/>
          </a:prstGeom>
        </p:spPr>
        <p:txBody>
          <a:bodyPr anchor="b">
            <a:normAutofit/>
          </a:bodyPr>
          <a:lstStyle>
            <a:lvl1pPr marL="0" indent="0" fontAlgn="ctr">
              <a:tabLst/>
              <a:defRPr sz="3600" baseline="0">
                <a:solidFill>
                  <a:schemeClr val="accent4"/>
                </a:solidFill>
                <a:latin typeface="Lato Light" panose="020F0302020204030203" pitchFamily="34" charset="77"/>
              </a:defRPr>
            </a:lvl1pPr>
          </a:lstStyle>
          <a:p>
            <a:r>
              <a:rPr lang="en-US"/>
              <a:t>Click to edit Master title style</a:t>
            </a:r>
          </a:p>
        </p:txBody>
      </p:sp>
      <p:sp>
        <p:nvSpPr>
          <p:cNvPr id="13" name="Text Placeholder 13">
            <a:extLst>
              <a:ext uri="{FF2B5EF4-FFF2-40B4-BE49-F238E27FC236}">
                <a16:creationId xmlns:a16="http://schemas.microsoft.com/office/drawing/2014/main" id="{147EDA34-D7C7-4D8E-A79A-345A60D60B82}"/>
              </a:ext>
            </a:extLst>
          </p:cNvPr>
          <p:cNvSpPr>
            <a:spLocks noGrp="1"/>
          </p:cNvSpPr>
          <p:nvPr>
            <p:ph type="body" sz="quarter" idx="12"/>
          </p:nvPr>
        </p:nvSpPr>
        <p:spPr>
          <a:xfrm>
            <a:off x="5088382" y="1335088"/>
            <a:ext cx="6684516" cy="4834311"/>
          </a:xfrm>
          <a:prstGeom prst="rect">
            <a:avLst/>
          </a:prstGeom>
        </p:spPr>
        <p:txBody>
          <a:bodyPr/>
          <a:lstStyle>
            <a:lvl1pPr marL="400050" indent="-400050">
              <a:lnSpc>
                <a:spcPct val="100000"/>
              </a:lnSpc>
              <a:spcBef>
                <a:spcPts val="600"/>
              </a:spcBef>
              <a:spcAft>
                <a:spcPts val="600"/>
              </a:spcAft>
              <a:buClr>
                <a:schemeClr val="accent4"/>
              </a:buClr>
              <a:defRPr sz="2000"/>
            </a:lvl1pPr>
            <a:lvl2pPr marL="862013" indent="-400050">
              <a:lnSpc>
                <a:spcPct val="100000"/>
              </a:lnSpc>
              <a:spcBef>
                <a:spcPts val="600"/>
              </a:spcBef>
              <a:spcAft>
                <a:spcPts val="600"/>
              </a:spcAft>
              <a:buClr>
                <a:schemeClr val="accent4"/>
              </a:buClr>
              <a:buFont typeface="Arial" panose="020B0604020202020204" pitchFamily="34" charset="0"/>
              <a:buChar char="•"/>
              <a:tabLst>
                <a:tab pos="461963" algn="l"/>
              </a:tabLst>
              <a:defRPr sz="1800"/>
            </a:lvl2pPr>
            <a:lvl3pPr marL="1376363" indent="-461963">
              <a:lnSpc>
                <a:spcPct val="100000"/>
              </a:lnSpc>
              <a:spcBef>
                <a:spcPts val="600"/>
              </a:spcBef>
              <a:spcAft>
                <a:spcPts val="600"/>
              </a:spcAft>
              <a:buClr>
                <a:schemeClr val="accent4"/>
              </a:buClr>
              <a:defRPr sz="1600"/>
            </a:lvl3pPr>
            <a:lvl4pPr>
              <a:lnSpc>
                <a:spcPct val="100000"/>
              </a:lnSpc>
              <a:spcBef>
                <a:spcPts val="600"/>
              </a:spcBef>
              <a:spcAft>
                <a:spcPts val="600"/>
              </a:spcAft>
              <a:buClr>
                <a:schemeClr val="accent4"/>
              </a:buClr>
              <a:defRPr sz="2400"/>
            </a:lvl4pPr>
            <a:lvl5pPr>
              <a:lnSpc>
                <a:spcPct val="100000"/>
              </a:lnSpc>
              <a:spcBef>
                <a:spcPts val="600"/>
              </a:spcBef>
              <a:spcAft>
                <a:spcPts val="600"/>
              </a:spcAft>
              <a:buClr>
                <a:schemeClr val="accent4"/>
              </a:buClr>
              <a:defRPr sz="2400"/>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8806E07B-B99A-4E20-A526-8A5400A8F21E}"/>
              </a:ext>
            </a:extLst>
          </p:cNvPr>
          <p:cNvPicPr>
            <a:picLocks noChangeAspect="1"/>
          </p:cNvPicPr>
          <p:nvPr userDrawn="1"/>
        </p:nvPicPr>
        <p:blipFill>
          <a:blip r:embed="rId4"/>
          <a:stretch>
            <a:fillRect/>
          </a:stretch>
        </p:blipFill>
        <p:spPr>
          <a:xfrm>
            <a:off x="171571" y="6586245"/>
            <a:ext cx="2219136" cy="243861"/>
          </a:xfrm>
          <a:prstGeom prst="rect">
            <a:avLst/>
          </a:prstGeom>
        </p:spPr>
      </p:pic>
    </p:spTree>
    <p:extLst>
      <p:ext uri="{BB962C8B-B14F-4D97-AF65-F5344CB8AC3E}">
        <p14:creationId xmlns:p14="http://schemas.microsoft.com/office/powerpoint/2010/main" val="1947515398"/>
      </p:ext>
    </p:extLst>
  </p:cSld>
  <p:clrMapOvr>
    <a:masterClrMapping/>
  </p:clrMapOvr>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24">
          <p15:clr>
            <a:srgbClr val="FBAE40"/>
          </p15:clr>
        </p15:guide>
        <p15:guide id="6" orient="horz" pos="166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imple - Image On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9903F9-C471-4D03-92FA-FB7646B1ED15}"/>
              </a:ext>
            </a:extLst>
          </p:cNvPr>
          <p:cNvSpPr/>
          <p:nvPr userDrawn="1"/>
        </p:nvSpPr>
        <p:spPr>
          <a:xfrm>
            <a:off x="0" y="-9427"/>
            <a:ext cx="4664202" cy="687685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a:extLst>
              <a:ext uri="{FF2B5EF4-FFF2-40B4-BE49-F238E27FC236}">
                <a16:creationId xmlns:a16="http://schemas.microsoft.com/office/drawing/2014/main" id="{ABCB1C69-9D0E-41B9-8C52-ECD92BE816AC}"/>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sp>
        <p:nvSpPr>
          <p:cNvPr id="12" name="Sub Title Text">
            <a:extLst>
              <a:ext uri="{FF2B5EF4-FFF2-40B4-BE49-F238E27FC236}">
                <a16:creationId xmlns:a16="http://schemas.microsoft.com/office/drawing/2014/main" id="{C969BD00-F215-4157-AD6B-28A820EB263A}"/>
              </a:ext>
            </a:extLst>
          </p:cNvPr>
          <p:cNvSpPr>
            <a:spLocks noGrp="1"/>
          </p:cNvSpPr>
          <p:nvPr>
            <p:ph type="body" sz="quarter" idx="10" hasCustomPrompt="1"/>
          </p:nvPr>
        </p:nvSpPr>
        <p:spPr>
          <a:xfrm>
            <a:off x="5088382" y="713478"/>
            <a:ext cx="6684518" cy="457200"/>
          </a:xfrm>
          <a:prstGeom prst="rect">
            <a:avLst/>
          </a:prstGeom>
        </p:spPr>
        <p:txBody>
          <a:bodyPr anchor="b" anchorCtr="0">
            <a:normAutofit/>
          </a:bodyPr>
          <a:lstStyle>
            <a:lvl1pPr marL="0" indent="0" fontAlgn="ctr">
              <a:spcBef>
                <a:spcPts val="0"/>
              </a:spcBef>
              <a:buNone/>
              <a:defRPr sz="2400" b="0" i="0" baseline="0">
                <a:latin typeface="Lato Light" panose="020F0302020204030203" pitchFamily="34" charset="77"/>
              </a:defRPr>
            </a:lvl1pPr>
          </a:lstStyle>
          <a:p>
            <a:pPr lvl="0"/>
            <a:r>
              <a:rPr lang="en-US"/>
              <a:t>Click to add sub title</a:t>
            </a:r>
          </a:p>
        </p:txBody>
      </p:sp>
      <p:sp>
        <p:nvSpPr>
          <p:cNvPr id="13" name="Line">
            <a:extLst>
              <a:ext uri="{FF2B5EF4-FFF2-40B4-BE49-F238E27FC236}">
                <a16:creationId xmlns:a16="http://schemas.microsoft.com/office/drawing/2014/main" id="{591851DD-57BF-4272-94BA-45477C474B95}"/>
              </a:ext>
            </a:extLst>
          </p:cNvPr>
          <p:cNvSpPr/>
          <p:nvPr userDrawn="1"/>
        </p:nvSpPr>
        <p:spPr>
          <a:xfrm>
            <a:off x="5080762" y="1162050"/>
            <a:ext cx="6692138" cy="0"/>
          </a:xfrm>
          <a:prstGeom prst="line">
            <a:avLst/>
          </a:prstGeom>
          <a:ln w="15875">
            <a:solidFill>
              <a:schemeClr val="accent4"/>
            </a:solidFill>
            <a:miter lim="400000"/>
          </a:ln>
        </p:spPr>
        <p:txBody>
          <a:bodyPr lIns="0" tIns="0" rIns="0" bIns="0" anchor="ctr"/>
          <a:lstStyle/>
          <a:p>
            <a:pPr>
              <a:defRPr sz="6400" b="0">
                <a:solidFill>
                  <a:srgbClr val="FFFFFF"/>
                </a:solidFill>
                <a:latin typeface="+mn-lt"/>
                <a:ea typeface="+mn-ea"/>
                <a:cs typeface="+mn-cs"/>
                <a:sym typeface="Helvetica Neue Medium"/>
              </a:defRPr>
            </a:pPr>
            <a:endParaRPr sz="1600" b="0"/>
          </a:p>
        </p:txBody>
      </p:sp>
      <p:sp>
        <p:nvSpPr>
          <p:cNvPr id="17" name="Title Text">
            <a:extLst>
              <a:ext uri="{FF2B5EF4-FFF2-40B4-BE49-F238E27FC236}">
                <a16:creationId xmlns:a16="http://schemas.microsoft.com/office/drawing/2014/main" id="{8975E518-B0D1-43B7-B6F1-525657A1EEA6}"/>
              </a:ext>
            </a:extLst>
          </p:cNvPr>
          <p:cNvSpPr txBox="1">
            <a:spLocks noGrp="1"/>
          </p:cNvSpPr>
          <p:nvPr>
            <p:ph type="title"/>
          </p:nvPr>
        </p:nvSpPr>
        <p:spPr>
          <a:xfrm>
            <a:off x="5088382" y="213146"/>
            <a:ext cx="6684518" cy="457200"/>
          </a:xfrm>
          <a:prstGeom prst="rect">
            <a:avLst/>
          </a:prstGeom>
        </p:spPr>
        <p:txBody>
          <a:bodyPr anchor="b">
            <a:normAutofit/>
          </a:bodyPr>
          <a:lstStyle>
            <a:lvl1pPr marL="0" indent="0" fontAlgn="ctr">
              <a:tabLst/>
              <a:defRPr sz="3600" baseline="0">
                <a:solidFill>
                  <a:schemeClr val="accent4"/>
                </a:solidFill>
                <a:latin typeface="Lato Light" panose="020F0302020204030203" pitchFamily="34" charset="77"/>
              </a:defRPr>
            </a:lvl1pPr>
          </a:lstStyle>
          <a:p>
            <a:r>
              <a:rPr lang="en-US"/>
              <a:t>Click to edit Master title style</a:t>
            </a:r>
          </a:p>
        </p:txBody>
      </p:sp>
      <p:sp>
        <p:nvSpPr>
          <p:cNvPr id="11" name="Text Placeholder 13">
            <a:extLst>
              <a:ext uri="{FF2B5EF4-FFF2-40B4-BE49-F238E27FC236}">
                <a16:creationId xmlns:a16="http://schemas.microsoft.com/office/drawing/2014/main" id="{BDE4A55D-8E50-474B-9DB0-41A2453A15D1}"/>
              </a:ext>
            </a:extLst>
          </p:cNvPr>
          <p:cNvSpPr>
            <a:spLocks noGrp="1"/>
          </p:cNvSpPr>
          <p:nvPr>
            <p:ph type="body" sz="quarter" idx="12"/>
          </p:nvPr>
        </p:nvSpPr>
        <p:spPr>
          <a:xfrm>
            <a:off x="5088382" y="1335088"/>
            <a:ext cx="6684516" cy="4834311"/>
          </a:xfrm>
          <a:prstGeom prst="rect">
            <a:avLst/>
          </a:prstGeom>
        </p:spPr>
        <p:txBody>
          <a:bodyPr/>
          <a:lstStyle>
            <a:lvl1pPr marL="400050" indent="-400050">
              <a:lnSpc>
                <a:spcPct val="100000"/>
              </a:lnSpc>
              <a:spcBef>
                <a:spcPts val="600"/>
              </a:spcBef>
              <a:spcAft>
                <a:spcPts val="600"/>
              </a:spcAft>
              <a:buClr>
                <a:schemeClr val="accent4"/>
              </a:buClr>
              <a:defRPr sz="2000"/>
            </a:lvl1pPr>
            <a:lvl2pPr marL="747713" indent="-285750">
              <a:lnSpc>
                <a:spcPct val="100000"/>
              </a:lnSpc>
              <a:spcBef>
                <a:spcPts val="600"/>
              </a:spcBef>
              <a:spcAft>
                <a:spcPts val="600"/>
              </a:spcAft>
              <a:buClr>
                <a:schemeClr val="accent4"/>
              </a:buClr>
              <a:buFont typeface="Arial" panose="020B0604020202020204" pitchFamily="34" charset="0"/>
              <a:buChar char="•"/>
              <a:tabLst>
                <a:tab pos="461963" algn="l"/>
              </a:tabLst>
              <a:defRPr sz="1800"/>
            </a:lvl2pPr>
            <a:lvl3pPr marL="1376363" indent="-461963">
              <a:lnSpc>
                <a:spcPct val="100000"/>
              </a:lnSpc>
              <a:spcBef>
                <a:spcPts val="600"/>
              </a:spcBef>
              <a:spcAft>
                <a:spcPts val="600"/>
              </a:spcAft>
              <a:buClr>
                <a:schemeClr val="accent4"/>
              </a:buClr>
              <a:defRPr sz="1600"/>
            </a:lvl3pPr>
            <a:lvl4pPr>
              <a:lnSpc>
                <a:spcPct val="100000"/>
              </a:lnSpc>
              <a:spcBef>
                <a:spcPts val="600"/>
              </a:spcBef>
              <a:spcAft>
                <a:spcPts val="600"/>
              </a:spcAft>
              <a:buClr>
                <a:schemeClr val="accent4"/>
              </a:buClr>
              <a:defRPr sz="2400"/>
            </a:lvl4pPr>
            <a:lvl5pPr>
              <a:lnSpc>
                <a:spcPct val="100000"/>
              </a:lnSpc>
              <a:spcBef>
                <a:spcPts val="600"/>
              </a:spcBef>
              <a:spcAft>
                <a:spcPts val="600"/>
              </a:spcAft>
              <a:buClr>
                <a:schemeClr val="accent4"/>
              </a:buClr>
              <a:defRPr sz="2400"/>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46F4F82D-62F8-47AC-8F7F-3FAD09318522}"/>
              </a:ext>
            </a:extLst>
          </p:cNvPr>
          <p:cNvSpPr>
            <a:spLocks noGrp="1"/>
          </p:cNvSpPr>
          <p:nvPr>
            <p:ph type="body" sz="quarter" idx="13" hasCustomPrompt="1"/>
          </p:nvPr>
        </p:nvSpPr>
        <p:spPr>
          <a:xfrm>
            <a:off x="452438" y="1329378"/>
            <a:ext cx="3704783" cy="1809750"/>
          </a:xfrm>
          <a:prstGeom prst="rect">
            <a:avLst/>
          </a:prstGeom>
        </p:spPr>
        <p:txBody>
          <a:bodyPr/>
          <a:lstStyle>
            <a:lvl1pPr marL="0" indent="0" algn="ctr">
              <a:lnSpc>
                <a:spcPct val="100000"/>
              </a:lnSpc>
              <a:spcAft>
                <a:spcPts val="600"/>
              </a:spcAft>
              <a:buFontTx/>
              <a:buNone/>
              <a:defRPr sz="4400">
                <a:solidFill>
                  <a:schemeClr val="bg1"/>
                </a:solidFill>
              </a:defRPr>
            </a:lvl1pPr>
            <a:lvl2pPr marL="114300" indent="0">
              <a:buFontTx/>
              <a:buNone/>
              <a:defRPr/>
            </a:lvl2pPr>
            <a:lvl3pPr marL="228600" indent="0">
              <a:buFontTx/>
              <a:buNone/>
              <a:defRPr/>
            </a:lvl3pPr>
            <a:lvl4pPr marL="342900" indent="0">
              <a:buFontTx/>
              <a:buNone/>
              <a:defRPr/>
            </a:lvl4pPr>
            <a:lvl5pPr marL="457200" indent="0">
              <a:buFontTx/>
              <a:buNone/>
              <a:defRPr/>
            </a:lvl5pPr>
          </a:lstStyle>
          <a:p>
            <a:pPr lvl="0"/>
            <a:r>
              <a:rPr lang="en-US"/>
              <a:t>Click to </a:t>
            </a:r>
            <a:br>
              <a:rPr lang="en-US"/>
            </a:br>
            <a:r>
              <a:rPr lang="en-US"/>
              <a:t>add title</a:t>
            </a:r>
          </a:p>
        </p:txBody>
      </p:sp>
      <p:pic>
        <p:nvPicPr>
          <p:cNvPr id="3" name="Picture 2">
            <a:extLst>
              <a:ext uri="{FF2B5EF4-FFF2-40B4-BE49-F238E27FC236}">
                <a16:creationId xmlns:a16="http://schemas.microsoft.com/office/drawing/2014/main" id="{CE39C5B1-AAD6-47B1-B61D-A861005FBFB9}"/>
              </a:ext>
            </a:extLst>
          </p:cNvPr>
          <p:cNvPicPr>
            <a:picLocks noChangeAspect="1"/>
          </p:cNvPicPr>
          <p:nvPr userDrawn="1"/>
        </p:nvPicPr>
        <p:blipFill>
          <a:blip r:embed="rId2"/>
          <a:stretch>
            <a:fillRect/>
          </a:stretch>
        </p:blipFill>
        <p:spPr>
          <a:xfrm>
            <a:off x="171571" y="6586245"/>
            <a:ext cx="2219136" cy="243861"/>
          </a:xfrm>
          <a:prstGeom prst="rect">
            <a:avLst/>
          </a:prstGeom>
        </p:spPr>
      </p:pic>
    </p:spTree>
    <p:extLst>
      <p:ext uri="{BB962C8B-B14F-4D97-AF65-F5344CB8AC3E}">
        <p14:creationId xmlns:p14="http://schemas.microsoft.com/office/powerpoint/2010/main" val="3680974539"/>
      </p:ext>
    </p:extLst>
  </p:cSld>
  <p:clrMapOvr>
    <a:masterClrMapping/>
  </p:clrMapOvr>
  <p:transition spd="med"/>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24">
          <p15:clr>
            <a:srgbClr val="FBAE40"/>
          </p15:clr>
        </p15:guide>
        <p15:guide id="6" orient="horz" pos="166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lden Ratio Image Grid Slid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5503AA8-E5BF-E748-AEB0-8ACBE185EB17}"/>
              </a:ext>
            </a:extLst>
          </p:cNvPr>
          <p:cNvSpPr>
            <a:spLocks noGrp="1"/>
          </p:cNvSpPr>
          <p:nvPr>
            <p:ph type="pic" sz="quarter" idx="11"/>
          </p:nvPr>
        </p:nvSpPr>
        <p:spPr>
          <a:xfrm>
            <a:off x="0" y="0"/>
            <a:ext cx="4572000" cy="6858000"/>
          </a:xfrm>
          <a:prstGeom prst="rect">
            <a:avLst/>
          </a:prstGeom>
        </p:spPr>
        <p:txBody>
          <a:bodyPr/>
          <a:lstStyle/>
          <a:p>
            <a:r>
              <a:rPr lang="en-US"/>
              <a:t>Click icon to add picture</a:t>
            </a:r>
          </a:p>
        </p:txBody>
      </p:sp>
      <p:sp>
        <p:nvSpPr>
          <p:cNvPr id="4" name="Picture Placeholder 3">
            <a:extLst>
              <a:ext uri="{FF2B5EF4-FFF2-40B4-BE49-F238E27FC236}">
                <a16:creationId xmlns:a16="http://schemas.microsoft.com/office/drawing/2014/main" id="{AB1DC984-32B2-7040-B4A1-131AA62EC548}"/>
              </a:ext>
            </a:extLst>
          </p:cNvPr>
          <p:cNvSpPr>
            <a:spLocks noGrp="1"/>
          </p:cNvSpPr>
          <p:nvPr>
            <p:ph type="pic" sz="quarter" idx="12"/>
          </p:nvPr>
        </p:nvSpPr>
        <p:spPr>
          <a:xfrm>
            <a:off x="4734582" y="2700830"/>
            <a:ext cx="1619250" cy="2457450"/>
          </a:xfrm>
          <a:prstGeom prst="rect">
            <a:avLst/>
          </a:prstGeom>
        </p:spPr>
        <p:txBody>
          <a:bodyPr/>
          <a:lstStyle/>
          <a:p>
            <a:r>
              <a:rPr lang="en-US"/>
              <a:t>Click icon to add picture</a:t>
            </a:r>
          </a:p>
        </p:txBody>
      </p:sp>
      <p:sp>
        <p:nvSpPr>
          <p:cNvPr id="6" name="Picture Placeholder 5">
            <a:extLst>
              <a:ext uri="{FF2B5EF4-FFF2-40B4-BE49-F238E27FC236}">
                <a16:creationId xmlns:a16="http://schemas.microsoft.com/office/drawing/2014/main" id="{BEBC155E-862B-C14C-8D68-E4A99E4BE4FE}"/>
              </a:ext>
            </a:extLst>
          </p:cNvPr>
          <p:cNvSpPr>
            <a:spLocks noGrp="1"/>
          </p:cNvSpPr>
          <p:nvPr>
            <p:ph type="pic" sz="quarter" idx="13"/>
          </p:nvPr>
        </p:nvSpPr>
        <p:spPr>
          <a:xfrm>
            <a:off x="4733925" y="5314950"/>
            <a:ext cx="4495800" cy="1536502"/>
          </a:xfrm>
          <a:prstGeom prst="rect">
            <a:avLst/>
          </a:prstGeom>
        </p:spPr>
        <p:txBody>
          <a:bodyPr/>
          <a:lstStyle/>
          <a:p>
            <a:r>
              <a:rPr lang="en-US"/>
              <a:t>Click icon to add picture</a:t>
            </a:r>
          </a:p>
        </p:txBody>
      </p:sp>
      <p:sp>
        <p:nvSpPr>
          <p:cNvPr id="11" name="Picture Placeholder 10">
            <a:extLst>
              <a:ext uri="{FF2B5EF4-FFF2-40B4-BE49-F238E27FC236}">
                <a16:creationId xmlns:a16="http://schemas.microsoft.com/office/drawing/2014/main" id="{04C55BF5-AB58-D140-934C-779D66AB871F}"/>
              </a:ext>
            </a:extLst>
          </p:cNvPr>
          <p:cNvSpPr>
            <a:spLocks noGrp="1"/>
          </p:cNvSpPr>
          <p:nvPr>
            <p:ph type="pic" sz="quarter" idx="14"/>
          </p:nvPr>
        </p:nvSpPr>
        <p:spPr>
          <a:xfrm>
            <a:off x="9391650" y="2698552"/>
            <a:ext cx="2800350" cy="4152900"/>
          </a:xfrm>
          <a:prstGeom prst="rect">
            <a:avLst/>
          </a:prstGeom>
        </p:spPr>
        <p:txBody>
          <a:bodyPr/>
          <a:lstStyle/>
          <a:p>
            <a:r>
              <a:rPr lang="en-US"/>
              <a:t>Click icon to add picture</a:t>
            </a:r>
          </a:p>
        </p:txBody>
      </p:sp>
      <p:sp>
        <p:nvSpPr>
          <p:cNvPr id="14" name="Picture Placeholder 13">
            <a:extLst>
              <a:ext uri="{FF2B5EF4-FFF2-40B4-BE49-F238E27FC236}">
                <a16:creationId xmlns:a16="http://schemas.microsoft.com/office/drawing/2014/main" id="{6D6E6878-A610-F540-B715-11FA05732735}"/>
              </a:ext>
            </a:extLst>
          </p:cNvPr>
          <p:cNvSpPr>
            <a:spLocks noGrp="1"/>
          </p:cNvSpPr>
          <p:nvPr>
            <p:ph type="pic" sz="quarter" idx="15"/>
          </p:nvPr>
        </p:nvSpPr>
        <p:spPr>
          <a:xfrm>
            <a:off x="6517697" y="2701875"/>
            <a:ext cx="2724150" cy="2457450"/>
          </a:xfrm>
          <a:prstGeom prst="rect">
            <a:avLst/>
          </a:prstGeom>
        </p:spPr>
        <p:txBody>
          <a:bodyPr/>
          <a:lstStyle/>
          <a:p>
            <a:r>
              <a:rPr lang="en-US"/>
              <a:t>Click icon to add picture</a:t>
            </a:r>
          </a:p>
        </p:txBody>
      </p:sp>
      <p:sp>
        <p:nvSpPr>
          <p:cNvPr id="16" name="Picture Placeholder 15">
            <a:extLst>
              <a:ext uri="{FF2B5EF4-FFF2-40B4-BE49-F238E27FC236}">
                <a16:creationId xmlns:a16="http://schemas.microsoft.com/office/drawing/2014/main" id="{1264AB8D-45FD-9540-88EE-36500ED20831}"/>
              </a:ext>
            </a:extLst>
          </p:cNvPr>
          <p:cNvSpPr>
            <a:spLocks noGrp="1"/>
          </p:cNvSpPr>
          <p:nvPr>
            <p:ph type="pic" sz="quarter" idx="16"/>
          </p:nvPr>
        </p:nvSpPr>
        <p:spPr>
          <a:xfrm>
            <a:off x="4743450" y="-1314"/>
            <a:ext cx="7448550" cy="2533650"/>
          </a:xfrm>
          <a:prstGeom prst="rect">
            <a:avLst/>
          </a:prstGeom>
        </p:spPr>
        <p:txBody>
          <a:bodyPr/>
          <a:lstStyle/>
          <a:p>
            <a:r>
              <a:rPr lang="en-US"/>
              <a:t>Click icon to add picture</a:t>
            </a:r>
          </a:p>
        </p:txBody>
      </p:sp>
      <p:sp>
        <p:nvSpPr>
          <p:cNvPr id="12" name="Rectangle 11">
            <a:extLst>
              <a:ext uri="{FF2B5EF4-FFF2-40B4-BE49-F238E27FC236}">
                <a16:creationId xmlns:a16="http://schemas.microsoft.com/office/drawing/2014/main" id="{42B8FBB7-D30C-4B6C-9020-50D84622B2C9}"/>
              </a:ext>
            </a:extLst>
          </p:cNvPr>
          <p:cNvSpPr/>
          <p:nvPr userDrawn="1"/>
        </p:nvSpPr>
        <p:spPr>
          <a:xfrm>
            <a:off x="8696206" y="6625172"/>
            <a:ext cx="3324223" cy="215444"/>
          </a:xfrm>
          <a:prstGeom prst="rect">
            <a:avLst/>
          </a:prstGeom>
        </p:spPr>
        <p:txBody>
          <a:bodyPr wrap="square" anchor="ctr">
            <a:spAutoFit/>
          </a:bodyPr>
          <a:lstStyle/>
          <a:p>
            <a:pPr algn="r"/>
            <a:r>
              <a:rPr lang="en-US" sz="800">
                <a:solidFill>
                  <a:schemeClr val="bg1"/>
                </a:solidFill>
                <a:latin typeface="+mj-lt"/>
              </a:rPr>
              <a:t>© 2020 SimpliPhi </a:t>
            </a:r>
            <a:r>
              <a:rPr lang="en-US" sz="800" err="1">
                <a:solidFill>
                  <a:schemeClr val="bg1"/>
                </a:solidFill>
                <a:latin typeface="+mj-lt"/>
              </a:rPr>
              <a:t>Power│Proprietary</a:t>
            </a:r>
            <a:r>
              <a:rPr lang="en-US" sz="800">
                <a:solidFill>
                  <a:schemeClr val="bg1"/>
                </a:solidFill>
                <a:latin typeface="+mj-lt"/>
              </a:rPr>
              <a:t> &amp; Confidential</a:t>
            </a:r>
            <a:r>
              <a:rPr lang="en-US" sz="800" kern="1200">
                <a:solidFill>
                  <a:schemeClr val="bg1"/>
                </a:solidFill>
                <a:latin typeface="+mn-lt"/>
                <a:ea typeface="+mn-ea"/>
                <a:cs typeface="+mn-cs"/>
              </a:rPr>
              <a:t>│ </a:t>
            </a:r>
            <a:endParaRPr lang="en-US" sz="800">
              <a:solidFill>
                <a:schemeClr val="bg1"/>
              </a:solidFill>
              <a:latin typeface="+mj-lt"/>
            </a:endParaRPr>
          </a:p>
        </p:txBody>
      </p:sp>
      <p:sp>
        <p:nvSpPr>
          <p:cNvPr id="13" name="Slide Number">
            <a:extLst>
              <a:ext uri="{FF2B5EF4-FFF2-40B4-BE49-F238E27FC236}">
                <a16:creationId xmlns:a16="http://schemas.microsoft.com/office/drawing/2014/main" id="{8073D45C-9E1B-451C-AD04-777BD5704A8E}"/>
              </a:ext>
            </a:extLst>
          </p:cNvPr>
          <p:cNvSpPr txBox="1">
            <a:spLocks/>
          </p:cNvSpPr>
          <p:nvPr userDrawn="1"/>
        </p:nvSpPr>
        <p:spPr>
          <a:xfrm rot="10800000" flipV="1">
            <a:off x="11848859" y="6648788"/>
            <a:ext cx="343141" cy="1813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solidFill>
                  <a:schemeClr val="bg1"/>
                </a:solidFill>
              </a:rPr>
              <a:pPr/>
              <a:t>‹#›</a:t>
            </a:fld>
            <a:endParaRPr lang="en-US" sz="1000" b="0">
              <a:solidFill>
                <a:schemeClr val="bg1"/>
              </a:solidFill>
            </a:endParaRPr>
          </a:p>
        </p:txBody>
      </p:sp>
      <p:pic>
        <p:nvPicPr>
          <p:cNvPr id="2" name="Picture 1">
            <a:extLst>
              <a:ext uri="{FF2B5EF4-FFF2-40B4-BE49-F238E27FC236}">
                <a16:creationId xmlns:a16="http://schemas.microsoft.com/office/drawing/2014/main" id="{2F4CBC45-7B7C-498A-9F26-93B70F8BC63F}"/>
              </a:ext>
            </a:extLst>
          </p:cNvPr>
          <p:cNvPicPr>
            <a:picLocks noChangeAspect="1"/>
          </p:cNvPicPr>
          <p:nvPr userDrawn="1"/>
        </p:nvPicPr>
        <p:blipFill>
          <a:blip r:embed="rId2"/>
          <a:stretch>
            <a:fillRect/>
          </a:stretch>
        </p:blipFill>
        <p:spPr>
          <a:xfrm>
            <a:off x="171571" y="6586245"/>
            <a:ext cx="2219136" cy="243861"/>
          </a:xfrm>
          <a:prstGeom prst="rect">
            <a:avLst/>
          </a:prstGeom>
        </p:spPr>
      </p:pic>
    </p:spTree>
    <p:extLst>
      <p:ext uri="{BB962C8B-B14F-4D97-AF65-F5344CB8AC3E}">
        <p14:creationId xmlns:p14="http://schemas.microsoft.com/office/powerpoint/2010/main" val="3225977111"/>
      </p:ext>
    </p:extLst>
  </p:cSld>
  <p:clrMapOvr>
    <a:masterClrMapping/>
  </p:clrMapOvr>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24">
          <p15:clr>
            <a:srgbClr val="FBAE40"/>
          </p15:clr>
        </p15:guide>
        <p15:guide id="6" orient="horz" pos="166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imple - Title, Subtitle, &amp; Body Text">
    <p:spTree>
      <p:nvGrpSpPr>
        <p:cNvPr id="1" name=""/>
        <p:cNvGrpSpPr/>
        <p:nvPr/>
      </p:nvGrpSpPr>
      <p:grpSpPr>
        <a:xfrm>
          <a:off x="0" y="0"/>
          <a:ext cx="0" cy="0"/>
          <a:chOff x="0" y="0"/>
          <a:chExt cx="0" cy="0"/>
        </a:xfrm>
      </p:grpSpPr>
      <p:sp>
        <p:nvSpPr>
          <p:cNvPr id="13" name="Slide Number">
            <a:extLst>
              <a:ext uri="{FF2B5EF4-FFF2-40B4-BE49-F238E27FC236}">
                <a16:creationId xmlns:a16="http://schemas.microsoft.com/office/drawing/2014/main" id="{1A6F9D34-FB49-49C1-A34E-FA4B4855E2EC}"/>
              </a:ext>
            </a:extLst>
          </p:cNvPr>
          <p:cNvSpPr txBox="1">
            <a:spLocks/>
          </p:cNvSpPr>
          <p:nvPr userDrawn="1"/>
        </p:nvSpPr>
        <p:spPr>
          <a:xfrm rot="10800000" flipV="1">
            <a:off x="11848859" y="6638628"/>
            <a:ext cx="343141" cy="18131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51000" rtl="0" fontAlgn="auto" latinLnBrk="0" hangingPunct="0">
              <a:lnSpc>
                <a:spcPct val="100000"/>
              </a:lnSpc>
              <a:spcBef>
                <a:spcPts val="0"/>
              </a:spcBef>
              <a:spcAft>
                <a:spcPts val="0"/>
              </a:spcAft>
              <a:buClrTx/>
              <a:buSzTx/>
              <a:buFontTx/>
              <a:buNone/>
              <a:tabLst/>
              <a:defRPr kumimoji="0" sz="3600" b="1" i="0" u="none" strike="noStrike" cap="none" spc="0" normalizeH="0" baseline="0">
                <a:ln>
                  <a:noFill/>
                </a:ln>
                <a:solidFill>
                  <a:srgbClr val="5E5E5E"/>
                </a:solidFill>
                <a:effectLst/>
                <a:uFillTx/>
                <a:latin typeface="+mj-lt"/>
                <a:ea typeface="+mj-ea"/>
                <a:cs typeface="+mj-cs"/>
                <a:sym typeface="Lato Light"/>
              </a:defRPr>
            </a:lvl1pPr>
            <a:lvl2pPr marL="0" marR="0" indent="228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1651000"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000" b="0" smtClean="0"/>
              <a:pPr/>
              <a:t>‹#›</a:t>
            </a:fld>
            <a:endParaRPr lang="en-US" sz="1000" b="0"/>
          </a:p>
        </p:txBody>
      </p:sp>
    </p:spTree>
    <p:extLst>
      <p:ext uri="{BB962C8B-B14F-4D97-AF65-F5344CB8AC3E}">
        <p14:creationId xmlns:p14="http://schemas.microsoft.com/office/powerpoint/2010/main" val="3344057090"/>
      </p:ext>
    </p:extLst>
  </p:cSld>
  <p:clrMapOvr>
    <a:masterClrMapping/>
  </p:clrMapOvr>
  <p:transition spd="med"/>
  <p:extLst>
    <p:ext uri="{DCECCB84-F9BA-43D5-87BE-67443E8EF086}">
      <p15:sldGuideLst xmlns:p15="http://schemas.microsoft.com/office/powerpoint/2012/main">
        <p15:guide id="1" orient="horz" pos="8640">
          <p15:clr>
            <a:srgbClr val="FBAE40"/>
          </p15:clr>
        </p15:guide>
        <p15:guide id="2" pos="15360">
          <p15:clr>
            <a:srgbClr val="FBAE40"/>
          </p15:clr>
        </p15:guide>
        <p15:guide id="3" pos="29664">
          <p15:clr>
            <a:srgbClr val="FBAE40"/>
          </p15:clr>
        </p15:guide>
        <p15:guide id="4" pos="1056">
          <p15:clr>
            <a:srgbClr val="FBAE40"/>
          </p15:clr>
        </p15:guide>
        <p15:guide id="5" orient="horz" pos="600">
          <p15:clr>
            <a:srgbClr val="FBAE40"/>
          </p15:clr>
        </p15:guide>
        <p15:guide id="6" orient="horz" pos="166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5199" y="234000"/>
            <a:ext cx="11577908" cy="619441"/>
          </a:xfrm>
          <a:prstGeom prst="rect">
            <a:avLst/>
          </a:prstGeom>
        </p:spPr>
        <p:txBody>
          <a:bodyPr/>
          <a:lstStyle>
            <a:lvl1pPr>
              <a:defRPr>
                <a:solidFill>
                  <a:srgbClr val="7030A0"/>
                </a:solidFill>
              </a:defRPr>
            </a:lvl1pPr>
          </a:lstStyle>
          <a:p>
            <a:r>
              <a:rPr lang="en-US"/>
              <a:t>Click to edit Master title style</a:t>
            </a:r>
          </a:p>
        </p:txBody>
      </p:sp>
      <p:sp>
        <p:nvSpPr>
          <p:cNvPr id="9" name="Text Placeholder 2"/>
          <p:cNvSpPr>
            <a:spLocks noGrp="1"/>
          </p:cNvSpPr>
          <p:nvPr>
            <p:ph idx="1"/>
          </p:nvPr>
        </p:nvSpPr>
        <p:spPr>
          <a:xfrm>
            <a:off x="305199" y="1029547"/>
            <a:ext cx="11577908" cy="5323840"/>
          </a:xfrm>
          <a:prstGeom prst="rect">
            <a:avLst/>
          </a:prstGeom>
        </p:spPr>
        <p:txBody>
          <a:bodyPr vert="horz" lIns="91440" tIns="45720" rIns="91440" bIns="45720" rtlCol="0">
            <a:normAutofit/>
          </a:bodyPr>
          <a:lstStyle>
            <a:lvl1pPr>
              <a:defRPr sz="2133">
                <a:solidFill>
                  <a:srgbClr val="7030A0"/>
                </a:solidFill>
                <a:latin typeface="Lato Light" panose="020F0302020204030203" pitchFamily="34" charset="0"/>
              </a:defRPr>
            </a:lvl1pPr>
            <a:lvl2pPr>
              <a:defRPr sz="1867">
                <a:solidFill>
                  <a:srgbClr val="7030A0"/>
                </a:solidFill>
                <a:latin typeface="Lato Light" panose="020F0302020204030203" pitchFamily="34" charset="0"/>
              </a:defRPr>
            </a:lvl2pPr>
            <a:lvl3pPr>
              <a:defRPr sz="1600">
                <a:solidFill>
                  <a:srgbClr val="7030A0"/>
                </a:solidFill>
                <a:latin typeface="Lato Light" panose="020F0302020204030203" pitchFamily="34" charset="0"/>
              </a:defRPr>
            </a:lvl3pPr>
            <a:lvl4pPr>
              <a:defRPr sz="1333">
                <a:solidFill>
                  <a:srgbClr val="7030A0"/>
                </a:solidFill>
                <a:latin typeface="Lato Light" panose="020F0302020204030203" pitchFamily="34" charset="0"/>
              </a:defRPr>
            </a:lvl4pPr>
            <a:lvl5pPr>
              <a:defRPr sz="1067">
                <a:solidFill>
                  <a:srgbClr val="7030A0"/>
                </a:solidFill>
                <a:latin typeface="Lato Light" panose="020F0302020204030203" pitchFamily="34" charset="0"/>
              </a:defRPr>
            </a:lvl5pPr>
          </a:lstStyle>
          <a:p>
            <a:pPr lvl="0"/>
            <a:r>
              <a:rPr lang="en-US"/>
              <a:t>Click to edit Master text styles</a:t>
            </a:r>
          </a:p>
          <a:p>
            <a:pPr lvl="1"/>
            <a:r>
              <a:rPr lang="en-US"/>
              <a:t>Second level</a:t>
            </a:r>
          </a:p>
          <a:p>
            <a:pPr lvl="2"/>
            <a:r>
              <a:rPr lang="en-US"/>
              <a:t>Third level</a:t>
            </a:r>
          </a:p>
        </p:txBody>
      </p:sp>
      <p:cxnSp>
        <p:nvCxnSpPr>
          <p:cNvPr id="4" name="Straight Connector 3">
            <a:extLst>
              <a:ext uri="{FF2B5EF4-FFF2-40B4-BE49-F238E27FC236}">
                <a16:creationId xmlns:a16="http://schemas.microsoft.com/office/drawing/2014/main" id="{808096C9-4CF3-4D3B-8C44-C5873E0CBF94}"/>
              </a:ext>
            </a:extLst>
          </p:cNvPr>
          <p:cNvCxnSpPr/>
          <p:nvPr userDrawn="1"/>
        </p:nvCxnSpPr>
        <p:spPr>
          <a:xfrm>
            <a:off x="305199" y="853441"/>
            <a:ext cx="11577908" cy="0"/>
          </a:xfrm>
          <a:prstGeom prst="line">
            <a:avLst/>
          </a:prstGeom>
          <a:ln w="19050">
            <a:solidFill>
              <a:srgbClr val="6D2A9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025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215561"/>
      </p:ext>
    </p:extLst>
  </p:cSld>
  <p:clrMap bg1="lt1" tx1="dk1" bg2="lt2" tx2="dk2" accent1="accent1" accent2="accent2" accent3="accent3" accent4="accent4" accent5="accent5" accent6="accent6" hlink="hlink" folHlink="folHlink"/>
  <p:sldLayoutIdLst>
    <p:sldLayoutId id="2147483695" r:id="rId1"/>
    <p:sldLayoutId id="2147483680" r:id="rId2"/>
    <p:sldLayoutId id="2147483682" r:id="rId3"/>
    <p:sldLayoutId id="2147483683" r:id="rId4"/>
    <p:sldLayoutId id="2147483684" r:id="rId5"/>
    <p:sldLayoutId id="2147483687" r:id="rId6"/>
    <p:sldLayoutId id="2147483691" r:id="rId7"/>
    <p:sldLayoutId id="2147483696" r:id="rId8"/>
    <p:sldLayoutId id="2147483711" r:id="rId9"/>
  </p:sldLayoutIdLst>
  <p:hf hdr="0" ftr="0" dt="0"/>
  <p:txStyles>
    <p:titleStyle>
      <a:lvl1pPr algn="l" defTabSz="228600" rtl="0" eaLnBrk="1" latinLnBrk="0" hangingPunct="1">
        <a:lnSpc>
          <a:spcPct val="90000"/>
        </a:lnSpc>
        <a:spcBef>
          <a:spcPct val="0"/>
        </a:spcBef>
        <a:buNone/>
        <a:defRPr sz="1100" kern="1200">
          <a:solidFill>
            <a:schemeClr val="tx1"/>
          </a:solidFill>
          <a:latin typeface="+mj-lt"/>
          <a:ea typeface="+mj-ea"/>
          <a:cs typeface="+mj-cs"/>
        </a:defRPr>
      </a:lvl1pPr>
    </p:titleStyle>
    <p:body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p:bodyStyle>
    <p:otherStyle>
      <a:defPPr>
        <a:defRPr lang="en-US"/>
      </a:defPPr>
      <a:lvl1pPr marL="0" algn="l" defTabSz="228600" rtl="0" eaLnBrk="1" latinLnBrk="0" hangingPunct="1">
        <a:defRPr sz="450" kern="1200">
          <a:solidFill>
            <a:schemeClr val="tx1"/>
          </a:solidFill>
          <a:latin typeface="+mn-lt"/>
          <a:ea typeface="+mn-ea"/>
          <a:cs typeface="+mn-cs"/>
        </a:defRPr>
      </a:lvl1pPr>
      <a:lvl2pPr marL="114300" algn="l" defTabSz="228600" rtl="0" eaLnBrk="1" latinLnBrk="0" hangingPunct="1">
        <a:defRPr sz="450" kern="1200">
          <a:solidFill>
            <a:schemeClr val="tx1"/>
          </a:solidFill>
          <a:latin typeface="+mn-lt"/>
          <a:ea typeface="+mn-ea"/>
          <a:cs typeface="+mn-cs"/>
        </a:defRPr>
      </a:lvl2pPr>
      <a:lvl3pPr marL="228600" algn="l" defTabSz="228600" rtl="0" eaLnBrk="1" latinLnBrk="0" hangingPunct="1">
        <a:defRPr sz="450" kern="1200">
          <a:solidFill>
            <a:schemeClr val="tx1"/>
          </a:solidFill>
          <a:latin typeface="+mn-lt"/>
          <a:ea typeface="+mn-ea"/>
          <a:cs typeface="+mn-cs"/>
        </a:defRPr>
      </a:lvl3pPr>
      <a:lvl4pPr marL="342900" algn="l" defTabSz="228600" rtl="0" eaLnBrk="1" latinLnBrk="0" hangingPunct="1">
        <a:defRPr sz="450" kern="1200">
          <a:solidFill>
            <a:schemeClr val="tx1"/>
          </a:solidFill>
          <a:latin typeface="+mn-lt"/>
          <a:ea typeface="+mn-ea"/>
          <a:cs typeface="+mn-cs"/>
        </a:defRPr>
      </a:lvl4pPr>
      <a:lvl5pPr marL="457200" algn="l" defTabSz="228600" rtl="0" eaLnBrk="1" latinLnBrk="0" hangingPunct="1">
        <a:defRPr sz="450" kern="1200">
          <a:solidFill>
            <a:schemeClr val="tx1"/>
          </a:solidFill>
          <a:latin typeface="+mn-lt"/>
          <a:ea typeface="+mn-ea"/>
          <a:cs typeface="+mn-cs"/>
        </a:defRPr>
      </a:lvl5pPr>
      <a:lvl6pPr marL="571500" algn="l" defTabSz="228600" rtl="0" eaLnBrk="1" latinLnBrk="0" hangingPunct="1">
        <a:defRPr sz="450" kern="1200">
          <a:solidFill>
            <a:schemeClr val="tx1"/>
          </a:solidFill>
          <a:latin typeface="+mn-lt"/>
          <a:ea typeface="+mn-ea"/>
          <a:cs typeface="+mn-cs"/>
        </a:defRPr>
      </a:lvl6pPr>
      <a:lvl7pPr marL="685800" algn="l" defTabSz="228600" rtl="0" eaLnBrk="1" latinLnBrk="0" hangingPunct="1">
        <a:defRPr sz="450" kern="1200">
          <a:solidFill>
            <a:schemeClr val="tx1"/>
          </a:solidFill>
          <a:latin typeface="+mn-lt"/>
          <a:ea typeface="+mn-ea"/>
          <a:cs typeface="+mn-cs"/>
        </a:defRPr>
      </a:lvl7pPr>
      <a:lvl8pPr marL="800100" algn="l" defTabSz="228600" rtl="0" eaLnBrk="1" latinLnBrk="0" hangingPunct="1">
        <a:defRPr sz="450" kern="1200">
          <a:solidFill>
            <a:schemeClr val="tx1"/>
          </a:solidFill>
          <a:latin typeface="+mn-lt"/>
          <a:ea typeface="+mn-ea"/>
          <a:cs typeface="+mn-cs"/>
        </a:defRPr>
      </a:lvl8pPr>
      <a:lvl9pPr marL="914400" algn="l" defTabSz="228600" rtl="0" eaLnBrk="1" latinLnBrk="0" hangingPunct="1">
        <a:defRPr sz="4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576426"/>
      </p:ext>
    </p:extLst>
  </p:cSld>
  <p:clrMap bg1="lt1" tx1="dk1" bg2="lt2" tx2="dk2" accent1="accent1" accent2="accent2" accent3="accent3" accent4="accent4" accent5="accent5" accent6="accent6" hlink="hlink" folHlink="folHlink"/>
  <p:sldLayoutIdLst>
    <p:sldLayoutId id="2147483661" r:id="rId1"/>
    <p:sldLayoutId id="2147483710" r:id="rId2"/>
  </p:sldLayoutIdLst>
  <p:txStyles>
    <p:titleStyle>
      <a:lvl1pPr algn="l" defTabSz="228600" rtl="0" eaLnBrk="1" latinLnBrk="0" hangingPunct="1">
        <a:lnSpc>
          <a:spcPct val="90000"/>
        </a:lnSpc>
        <a:spcBef>
          <a:spcPct val="0"/>
        </a:spcBef>
        <a:buNone/>
        <a:defRPr sz="1100" kern="1200">
          <a:solidFill>
            <a:schemeClr val="tx1"/>
          </a:solidFill>
          <a:latin typeface="+mj-lt"/>
          <a:ea typeface="+mj-ea"/>
          <a:cs typeface="+mj-cs"/>
        </a:defRPr>
      </a:lvl1pPr>
    </p:titleStyle>
    <p:body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p:bodyStyle>
    <p:otherStyle>
      <a:defPPr>
        <a:defRPr lang="en-US"/>
      </a:defPPr>
      <a:lvl1pPr marL="0" algn="l" defTabSz="228600" rtl="0" eaLnBrk="1" latinLnBrk="0" hangingPunct="1">
        <a:defRPr sz="450" kern="1200">
          <a:solidFill>
            <a:schemeClr val="tx1"/>
          </a:solidFill>
          <a:latin typeface="+mn-lt"/>
          <a:ea typeface="+mn-ea"/>
          <a:cs typeface="+mn-cs"/>
        </a:defRPr>
      </a:lvl1pPr>
      <a:lvl2pPr marL="114300" algn="l" defTabSz="228600" rtl="0" eaLnBrk="1" latinLnBrk="0" hangingPunct="1">
        <a:defRPr sz="450" kern="1200">
          <a:solidFill>
            <a:schemeClr val="tx1"/>
          </a:solidFill>
          <a:latin typeface="+mn-lt"/>
          <a:ea typeface="+mn-ea"/>
          <a:cs typeface="+mn-cs"/>
        </a:defRPr>
      </a:lvl2pPr>
      <a:lvl3pPr marL="228600" algn="l" defTabSz="228600" rtl="0" eaLnBrk="1" latinLnBrk="0" hangingPunct="1">
        <a:defRPr sz="450" kern="1200">
          <a:solidFill>
            <a:schemeClr val="tx1"/>
          </a:solidFill>
          <a:latin typeface="+mn-lt"/>
          <a:ea typeface="+mn-ea"/>
          <a:cs typeface="+mn-cs"/>
        </a:defRPr>
      </a:lvl3pPr>
      <a:lvl4pPr marL="342900" algn="l" defTabSz="228600" rtl="0" eaLnBrk="1" latinLnBrk="0" hangingPunct="1">
        <a:defRPr sz="450" kern="1200">
          <a:solidFill>
            <a:schemeClr val="tx1"/>
          </a:solidFill>
          <a:latin typeface="+mn-lt"/>
          <a:ea typeface="+mn-ea"/>
          <a:cs typeface="+mn-cs"/>
        </a:defRPr>
      </a:lvl4pPr>
      <a:lvl5pPr marL="457200" algn="l" defTabSz="228600" rtl="0" eaLnBrk="1" latinLnBrk="0" hangingPunct="1">
        <a:defRPr sz="450" kern="1200">
          <a:solidFill>
            <a:schemeClr val="tx1"/>
          </a:solidFill>
          <a:latin typeface="+mn-lt"/>
          <a:ea typeface="+mn-ea"/>
          <a:cs typeface="+mn-cs"/>
        </a:defRPr>
      </a:lvl5pPr>
      <a:lvl6pPr marL="571500" algn="l" defTabSz="228600" rtl="0" eaLnBrk="1" latinLnBrk="0" hangingPunct="1">
        <a:defRPr sz="450" kern="1200">
          <a:solidFill>
            <a:schemeClr val="tx1"/>
          </a:solidFill>
          <a:latin typeface="+mn-lt"/>
          <a:ea typeface="+mn-ea"/>
          <a:cs typeface="+mn-cs"/>
        </a:defRPr>
      </a:lvl6pPr>
      <a:lvl7pPr marL="685800" algn="l" defTabSz="228600" rtl="0" eaLnBrk="1" latinLnBrk="0" hangingPunct="1">
        <a:defRPr sz="450" kern="1200">
          <a:solidFill>
            <a:schemeClr val="tx1"/>
          </a:solidFill>
          <a:latin typeface="+mn-lt"/>
          <a:ea typeface="+mn-ea"/>
          <a:cs typeface="+mn-cs"/>
        </a:defRPr>
      </a:lvl7pPr>
      <a:lvl8pPr marL="800100" algn="l" defTabSz="228600" rtl="0" eaLnBrk="1" latinLnBrk="0" hangingPunct="1">
        <a:defRPr sz="450" kern="1200">
          <a:solidFill>
            <a:schemeClr val="tx1"/>
          </a:solidFill>
          <a:latin typeface="+mn-lt"/>
          <a:ea typeface="+mn-ea"/>
          <a:cs typeface="+mn-cs"/>
        </a:defRPr>
      </a:lvl8pPr>
      <a:lvl9pPr marL="914400" algn="l" defTabSz="228600" rtl="0" eaLnBrk="1" latinLnBrk="0" hangingPunct="1">
        <a:defRPr sz="4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98890A-0BD4-BE4A-B1AF-4E9678282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235" y="-3429000"/>
            <a:ext cx="12992100" cy="13716000"/>
          </a:xfrm>
          <a:prstGeom prst="rect">
            <a:avLst/>
          </a:prstGeom>
        </p:spPr>
      </p:pic>
      <p:sp>
        <p:nvSpPr>
          <p:cNvPr id="1093" name="Oval 1092">
            <a:extLst>
              <a:ext uri="{FF2B5EF4-FFF2-40B4-BE49-F238E27FC236}">
                <a16:creationId xmlns:a16="http://schemas.microsoft.com/office/drawing/2014/main" id="{DFE53E43-34C8-4477-8DB2-DB478402E931}"/>
              </a:ext>
            </a:extLst>
          </p:cNvPr>
          <p:cNvSpPr/>
          <p:nvPr/>
        </p:nvSpPr>
        <p:spPr>
          <a:xfrm>
            <a:off x="1407907" y="4329337"/>
            <a:ext cx="74950" cy="62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06" name="© 2020 SimpliPhi Power | Proprietary &amp; Confidential">
            <a:extLst>
              <a:ext uri="{FF2B5EF4-FFF2-40B4-BE49-F238E27FC236}">
                <a16:creationId xmlns:a16="http://schemas.microsoft.com/office/drawing/2014/main" id="{2A8E326E-DB86-4B4B-BBD5-3398421AC6AF}"/>
              </a:ext>
            </a:extLst>
          </p:cNvPr>
          <p:cNvSpPr txBox="1"/>
          <p:nvPr/>
        </p:nvSpPr>
        <p:spPr>
          <a:xfrm>
            <a:off x="9435865" y="6640084"/>
            <a:ext cx="2361224" cy="18979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3600" b="0">
                <a:solidFill>
                  <a:srgbClr val="5E5E5E"/>
                </a:solidFill>
                <a:latin typeface="+mj-lt"/>
                <a:ea typeface="+mj-ea"/>
                <a:cs typeface="+mj-cs"/>
                <a:sym typeface="Lato Light"/>
              </a:defRPr>
            </a:lvl1pPr>
          </a:lstStyle>
          <a:p>
            <a:r>
              <a:rPr sz="900">
                <a:solidFill>
                  <a:schemeClr val="tx1"/>
                </a:solidFill>
              </a:rPr>
              <a:t>© 2020 SimpliPhi Power </a:t>
            </a:r>
            <a:r>
              <a:rPr sz="900">
                <a:solidFill>
                  <a:schemeClr val="accent1"/>
                </a:solidFill>
              </a:rPr>
              <a:t>|</a:t>
            </a:r>
            <a:r>
              <a:rPr sz="900">
                <a:solidFill>
                  <a:schemeClr val="tx1"/>
                </a:solidFill>
              </a:rPr>
              <a:t> </a:t>
            </a:r>
            <a:r>
              <a:rPr lang="en-US" sz="900">
                <a:solidFill>
                  <a:schemeClr val="tx1"/>
                </a:solidFill>
              </a:rPr>
              <a:t>REV202010051018</a:t>
            </a:r>
            <a:endParaRPr sz="900">
              <a:solidFill>
                <a:schemeClr val="tx1"/>
              </a:solidFill>
            </a:endParaRPr>
          </a:p>
        </p:txBody>
      </p:sp>
      <p:sp>
        <p:nvSpPr>
          <p:cNvPr id="407" name="Rectangle 406">
            <a:extLst>
              <a:ext uri="{FF2B5EF4-FFF2-40B4-BE49-F238E27FC236}">
                <a16:creationId xmlns:a16="http://schemas.microsoft.com/office/drawing/2014/main" id="{D191B218-3D1B-314D-8CD5-A88A5250E7D3}"/>
              </a:ext>
            </a:extLst>
          </p:cNvPr>
          <p:cNvSpPr/>
          <p:nvPr/>
        </p:nvSpPr>
        <p:spPr>
          <a:xfrm>
            <a:off x="419099" y="6601080"/>
            <a:ext cx="2222501" cy="246033"/>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1">
            <a:extLst>
              <a:ext uri="{FF2B5EF4-FFF2-40B4-BE49-F238E27FC236}">
                <a16:creationId xmlns:a16="http://schemas.microsoft.com/office/drawing/2014/main" id="{896CC299-3A61-044B-A033-2A170AE4B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997" y="1987674"/>
            <a:ext cx="5041415" cy="1207839"/>
          </a:xfrm>
          <a:prstGeom prst="rect">
            <a:avLst/>
          </a:prstGeom>
        </p:spPr>
      </p:pic>
      <p:pic>
        <p:nvPicPr>
          <p:cNvPr id="7" name="Picture 6">
            <a:extLst>
              <a:ext uri="{FF2B5EF4-FFF2-40B4-BE49-F238E27FC236}">
                <a16:creationId xmlns:a16="http://schemas.microsoft.com/office/drawing/2014/main" id="{9FF7D510-603B-6B42-AF2D-E7BB557D84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817" y="3722140"/>
            <a:ext cx="2629554" cy="246888"/>
          </a:xfrm>
          <a:prstGeom prst="rect">
            <a:avLst/>
          </a:prstGeom>
        </p:spPr>
      </p:pic>
      <p:pic>
        <p:nvPicPr>
          <p:cNvPr id="9" name="Picture 8">
            <a:extLst>
              <a:ext uri="{FF2B5EF4-FFF2-40B4-BE49-F238E27FC236}">
                <a16:creationId xmlns:a16="http://schemas.microsoft.com/office/drawing/2014/main" id="{CE5D1DDC-FC65-4543-9EF1-B9EEB3CC25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4670" y="3722140"/>
            <a:ext cx="1073767" cy="246888"/>
          </a:xfrm>
          <a:prstGeom prst="rect">
            <a:avLst/>
          </a:prstGeom>
        </p:spPr>
      </p:pic>
      <p:sp>
        <p:nvSpPr>
          <p:cNvPr id="11" name="Text Placeholder 1">
            <a:extLst>
              <a:ext uri="{FF2B5EF4-FFF2-40B4-BE49-F238E27FC236}">
                <a16:creationId xmlns:a16="http://schemas.microsoft.com/office/drawing/2014/main" id="{BA53F01F-D872-0948-8730-4368E48DD4FA}"/>
              </a:ext>
            </a:extLst>
          </p:cNvPr>
          <p:cNvSpPr txBox="1">
            <a:spLocks/>
          </p:cNvSpPr>
          <p:nvPr/>
        </p:nvSpPr>
        <p:spPr>
          <a:xfrm>
            <a:off x="6755673" y="4355688"/>
            <a:ext cx="5041415" cy="1136821"/>
          </a:xfrm>
          <a:prstGeom prst="rect">
            <a:avLst/>
          </a:prstGeom>
        </p:spPr>
        <p:txBody>
          <a:bodyPr anchor="ctr"/>
          <a:lst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rgbClr val="7030A0"/>
                </a:solidFill>
              </a:rPr>
              <a:t>Lithium Ion Chemistry &amp; Case Studies</a:t>
            </a:r>
          </a:p>
        </p:txBody>
      </p:sp>
      <p:sp>
        <p:nvSpPr>
          <p:cNvPr id="13" name="Text Placeholder 2">
            <a:extLst>
              <a:ext uri="{FF2B5EF4-FFF2-40B4-BE49-F238E27FC236}">
                <a16:creationId xmlns:a16="http://schemas.microsoft.com/office/drawing/2014/main" id="{05767F1D-3427-FF45-8AC3-0F3E848ADB27}"/>
              </a:ext>
            </a:extLst>
          </p:cNvPr>
          <p:cNvSpPr txBox="1">
            <a:spLocks/>
          </p:cNvSpPr>
          <p:nvPr/>
        </p:nvSpPr>
        <p:spPr>
          <a:xfrm>
            <a:off x="6755674" y="5602360"/>
            <a:ext cx="5041415" cy="319018"/>
          </a:xfrm>
          <a:prstGeom prst="rect">
            <a:avLst/>
          </a:prstGeom>
        </p:spPr>
        <p:txBody>
          <a:bodyPr anchor="ctr"/>
          <a:lst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a:lstStyle>
          <a:p>
            <a:pPr marL="0" indent="0" algn="ctr">
              <a:buNone/>
            </a:pPr>
            <a:r>
              <a:rPr lang="en-US" sz="2000" dirty="0"/>
              <a:t>10/20/2021</a:t>
            </a:r>
          </a:p>
        </p:txBody>
      </p:sp>
      <p:sp>
        <p:nvSpPr>
          <p:cNvPr id="14" name="Text Placeholder 3">
            <a:extLst>
              <a:ext uri="{FF2B5EF4-FFF2-40B4-BE49-F238E27FC236}">
                <a16:creationId xmlns:a16="http://schemas.microsoft.com/office/drawing/2014/main" id="{0363D813-5290-C248-97DA-DB8E2D352D78}"/>
              </a:ext>
            </a:extLst>
          </p:cNvPr>
          <p:cNvSpPr txBox="1">
            <a:spLocks/>
          </p:cNvSpPr>
          <p:nvPr/>
        </p:nvSpPr>
        <p:spPr>
          <a:xfrm>
            <a:off x="6184605" y="5800873"/>
            <a:ext cx="6007395" cy="800207"/>
          </a:xfrm>
          <a:prstGeom prst="rect">
            <a:avLst/>
          </a:prstGeom>
        </p:spPr>
        <p:txBody>
          <a:bodyPr anchor="ctr"/>
          <a:lst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a:lstStyle>
          <a:p>
            <a:pPr marL="0" indent="0" algn="ctr">
              <a:lnSpc>
                <a:spcPct val="100000"/>
              </a:lnSpc>
              <a:spcBef>
                <a:spcPts val="0"/>
              </a:spcBef>
              <a:buNone/>
            </a:pPr>
            <a:r>
              <a:rPr lang="en-US" sz="1600" dirty="0">
                <a:solidFill>
                  <a:srgbClr val="7030A0"/>
                </a:solidFill>
              </a:rPr>
              <a:t>Sequoya Cross, Chief Operating Officer</a:t>
            </a:r>
          </a:p>
        </p:txBody>
      </p:sp>
    </p:spTree>
    <p:extLst>
      <p:ext uri="{BB962C8B-B14F-4D97-AF65-F5344CB8AC3E}">
        <p14:creationId xmlns:p14="http://schemas.microsoft.com/office/powerpoint/2010/main" val="3909666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6" presetClass="emph" presetSubtype="0" fill="hold" nodeType="withEffect">
                                  <p:stCondLst>
                                    <p:cond delay="0"/>
                                  </p:stCondLst>
                                  <p:childTnLst>
                                    <p:animScale>
                                      <p:cBhvr>
                                        <p:cTn id="9" dur="2000" fill="hold"/>
                                        <p:tgtEl>
                                          <p:spTgt spid="10"/>
                                        </p:tgtEl>
                                      </p:cBhvr>
                                      <p:by x="50000" y="50000"/>
                                    </p:animScale>
                                  </p:childTnLst>
                                </p:cTn>
                              </p:par>
                            </p:childTnLst>
                          </p:cTn>
                        </p:par>
                        <p:par>
                          <p:cTn id="10" fill="hold">
                            <p:stCondLst>
                              <p:cond delay="2000"/>
                            </p:stCondLst>
                            <p:childTnLst>
                              <p:par>
                                <p:cTn id="11" presetID="9"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62D4D-92BC-4099-9883-286850E0571B}"/>
              </a:ext>
            </a:extLst>
          </p:cNvPr>
          <p:cNvSpPr>
            <a:spLocks noGrp="1"/>
          </p:cNvSpPr>
          <p:nvPr>
            <p:ph type="title"/>
          </p:nvPr>
        </p:nvSpPr>
        <p:spPr>
          <a:prstGeom prst="rect">
            <a:avLst/>
          </a:prstGeom>
        </p:spPr>
        <p:txBody>
          <a:bodyPr lIns="91440" tIns="45720" rIns="91440" bIns="45720" anchor="t">
            <a:normAutofit fontScale="90000"/>
          </a:bodyPr>
          <a:lstStyle/>
          <a:p>
            <a:r>
              <a:rPr lang="en-US" dirty="0">
                <a:solidFill>
                  <a:srgbClr val="6D2A92"/>
                </a:solidFill>
                <a:latin typeface="Lato Light"/>
                <a:ea typeface="+mj-lt"/>
                <a:cs typeface="+mj-lt"/>
              </a:rPr>
              <a:t>LCOE Comparison: 10 Years- Does Not Include Replacement</a:t>
            </a:r>
            <a:endParaRPr lang="en-US" dirty="0"/>
          </a:p>
        </p:txBody>
      </p:sp>
      <p:sp>
        <p:nvSpPr>
          <p:cNvPr id="11" name="© 2020 SimpliPhi Power | Proprietary &amp; Confidential">
            <a:extLst>
              <a:ext uri="{FF2B5EF4-FFF2-40B4-BE49-F238E27FC236}">
                <a16:creationId xmlns:a16="http://schemas.microsoft.com/office/drawing/2014/main" id="{B1D10A91-4F37-497B-B8AA-64AC9E82C19F}"/>
              </a:ext>
            </a:extLst>
          </p:cNvPr>
          <p:cNvSpPr txBox="1"/>
          <p:nvPr/>
        </p:nvSpPr>
        <p:spPr>
          <a:xfrm>
            <a:off x="9435865" y="6640084"/>
            <a:ext cx="2361224" cy="18979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b="0">
                <a:solidFill>
                  <a:srgbClr val="5E5E5E"/>
                </a:solidFill>
                <a:latin typeface="+mj-lt"/>
                <a:ea typeface="+mj-ea"/>
                <a:cs typeface="+mj-cs"/>
                <a:sym typeface="Lato Light"/>
              </a:defRPr>
            </a:lvl1pPr>
          </a:lstStyle>
          <a:p>
            <a:r>
              <a:rPr sz="900">
                <a:solidFill>
                  <a:schemeClr val="tx1"/>
                </a:solidFill>
              </a:rPr>
              <a:t>© 2020 SimpliPhi Power </a:t>
            </a:r>
            <a:r>
              <a:rPr sz="900">
                <a:solidFill>
                  <a:schemeClr val="accent1"/>
                </a:solidFill>
              </a:rPr>
              <a:t>|</a:t>
            </a:r>
            <a:r>
              <a:rPr sz="900">
                <a:solidFill>
                  <a:schemeClr val="tx1"/>
                </a:solidFill>
              </a:rPr>
              <a:t> </a:t>
            </a:r>
            <a:r>
              <a:rPr lang="en-US" sz="900">
                <a:solidFill>
                  <a:schemeClr val="tx1"/>
                </a:solidFill>
              </a:rPr>
              <a:t>REV202010211000</a:t>
            </a:r>
            <a:endParaRPr sz="900">
              <a:solidFill>
                <a:schemeClr val="tx1"/>
              </a:solidFill>
            </a:endParaRPr>
          </a:p>
        </p:txBody>
      </p:sp>
      <p:graphicFrame>
        <p:nvGraphicFramePr>
          <p:cNvPr id="9" name="Table 8">
            <a:extLst>
              <a:ext uri="{FF2B5EF4-FFF2-40B4-BE49-F238E27FC236}">
                <a16:creationId xmlns:a16="http://schemas.microsoft.com/office/drawing/2014/main" id="{FD4F0442-C755-40C6-981D-97449140E810}"/>
              </a:ext>
            </a:extLst>
          </p:cNvPr>
          <p:cNvGraphicFramePr>
            <a:graphicFrameLocks noGrp="1"/>
          </p:cNvGraphicFramePr>
          <p:nvPr>
            <p:extLst>
              <p:ext uri="{D42A27DB-BD31-4B8C-83A1-F6EECF244321}">
                <p14:modId xmlns:p14="http://schemas.microsoft.com/office/powerpoint/2010/main" val="2040605752"/>
              </p:ext>
            </p:extLst>
          </p:nvPr>
        </p:nvGraphicFramePr>
        <p:xfrm>
          <a:off x="419099" y="1223322"/>
          <a:ext cx="11353800" cy="2205676"/>
        </p:xfrm>
        <a:graphic>
          <a:graphicData uri="http://schemas.openxmlformats.org/drawingml/2006/table">
            <a:tbl>
              <a:tblPr firstRow="1" firstCol="1" bandRow="1"/>
              <a:tblGrid>
                <a:gridCol w="3784600">
                  <a:extLst>
                    <a:ext uri="{9D8B030D-6E8A-4147-A177-3AD203B41FA5}">
                      <a16:colId xmlns:a16="http://schemas.microsoft.com/office/drawing/2014/main" val="2756568769"/>
                    </a:ext>
                  </a:extLst>
                </a:gridCol>
                <a:gridCol w="3784600">
                  <a:extLst>
                    <a:ext uri="{9D8B030D-6E8A-4147-A177-3AD203B41FA5}">
                      <a16:colId xmlns:a16="http://schemas.microsoft.com/office/drawing/2014/main" val="3957491780"/>
                    </a:ext>
                  </a:extLst>
                </a:gridCol>
                <a:gridCol w="3784600">
                  <a:extLst>
                    <a:ext uri="{9D8B030D-6E8A-4147-A177-3AD203B41FA5}">
                      <a16:colId xmlns:a16="http://schemas.microsoft.com/office/drawing/2014/main" val="851617791"/>
                    </a:ext>
                  </a:extLst>
                </a:gridCol>
              </a:tblGrid>
              <a:tr h="310476">
                <a:tc>
                  <a:txBody>
                    <a:bodyPr/>
                    <a:lstStyle/>
                    <a:p>
                      <a:pPr marL="0" marR="0" algn="ctr">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PHI 3.8</a:t>
                      </a:r>
                      <a:endParaRPr lang="en-US" sz="1200" dirty="0">
                        <a:solidFill>
                          <a:srgbClr val="55565A"/>
                        </a:solidFill>
                        <a:effectLst/>
                        <a:latin typeface="+mj-lt"/>
                        <a:ea typeface="MS Mincho" panose="02020609040205080304" pitchFamily="49" charset="-128"/>
                        <a:cs typeface="Arial" panose="020B0604020202020204" pitchFamily="34"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1C33F"/>
                    </a:solidFill>
                  </a:tcPr>
                </a:tc>
                <a:tc>
                  <a:txBody>
                    <a:bodyPr/>
                    <a:lstStyle/>
                    <a:p>
                      <a:pPr marL="0" marR="0" algn="ctr">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FLA</a:t>
                      </a:r>
                      <a:endParaRPr lang="en-US" sz="1200" dirty="0">
                        <a:solidFill>
                          <a:srgbClr val="55565A"/>
                        </a:solidFill>
                        <a:effectLst/>
                        <a:latin typeface="+mj-lt"/>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1C33F"/>
                    </a:solidFill>
                  </a:tcPr>
                </a:tc>
                <a:tc>
                  <a:txBody>
                    <a:bodyPr/>
                    <a:lstStyle/>
                    <a:p>
                      <a:pPr marL="0" marR="0" algn="ctr">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VRLA</a:t>
                      </a:r>
                      <a:endParaRPr lang="en-US" sz="1200" dirty="0">
                        <a:solidFill>
                          <a:srgbClr val="55565A"/>
                        </a:solidFill>
                        <a:effectLst/>
                        <a:latin typeface="+mj-lt"/>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91C33F"/>
                    </a:solidFill>
                  </a:tcPr>
                </a:tc>
                <a:extLst>
                  <a:ext uri="{0D108BD9-81ED-4DB2-BD59-A6C34878D82A}">
                    <a16:rowId xmlns:a16="http://schemas.microsoft.com/office/drawing/2014/main" val="3614459360"/>
                  </a:ext>
                </a:extLst>
              </a:tr>
              <a:tr h="310476">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QTY 2</a:t>
                      </a: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QTY 4</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a:solidFill>
                            <a:srgbClr val="55565A"/>
                          </a:solidFill>
                          <a:effectLst/>
                          <a:latin typeface="+mj-lt"/>
                          <a:ea typeface="MS Mincho" panose="02020609040205080304" pitchFamily="49" charset="-128"/>
                          <a:cs typeface="Arial" panose="020B0604020202020204" pitchFamily="34" charset="0"/>
                        </a:rPr>
                        <a:t>QTY 12</a:t>
                      </a: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279882236"/>
                  </a:ext>
                </a:extLst>
              </a:tr>
              <a:tr h="310476">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6.08 usable kWh (@ 80% DOD)/ C/2</a:t>
                      </a: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~4.6 usable kWh (@50% DOD): C/20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~7.3 usable kWh (@ 20% DOD): C/8</a:t>
                      </a: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571646332"/>
                  </a:ext>
                </a:extLst>
              </a:tr>
              <a:tr h="310476">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86 lbs. per battery</a:t>
                      </a: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114 lbs. per battery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a:solidFill>
                            <a:srgbClr val="55565A"/>
                          </a:solidFill>
                          <a:effectLst/>
                          <a:latin typeface="+mj-lt"/>
                          <a:ea typeface="MS Mincho" panose="02020609040205080304" pitchFamily="49" charset="-128"/>
                          <a:cs typeface="Arial" panose="020B0604020202020204" pitchFamily="34" charset="0"/>
                        </a:rPr>
                        <a:t>211 lbs. per battery cell</a:t>
                      </a: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895032532"/>
                  </a:ext>
                </a:extLst>
              </a:tr>
              <a:tr h="310476">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172 lbs. total</a:t>
                      </a: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456 lbs. total</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2,532 lbs. total</a:t>
                      </a: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095925517"/>
                  </a:ext>
                </a:extLst>
              </a:tr>
              <a:tr h="326648">
                <a:tc>
                  <a:txBody>
                    <a:bodyPr/>
                    <a:lstStyle/>
                    <a:p>
                      <a:pPr marL="0" marR="0" algn="ctr">
                        <a:lnSpc>
                          <a:spcPct val="115000"/>
                        </a:lnSpc>
                        <a:spcBef>
                          <a:spcPts val="0"/>
                        </a:spcBef>
                        <a:spcAft>
                          <a:spcPts val="0"/>
                        </a:spcAft>
                      </a:pPr>
                      <a:r>
                        <a:rPr lang="en-US" sz="1200">
                          <a:solidFill>
                            <a:srgbClr val="55565A"/>
                          </a:solidFill>
                          <a:effectLst/>
                          <a:latin typeface="+mj-lt"/>
                          <a:ea typeface="MS Mincho" panose="02020609040205080304" pitchFamily="49" charset="-128"/>
                          <a:cs typeface="Arial" panose="020B0604020202020204" pitchFamily="34" charset="0"/>
                        </a:rPr>
                        <a:t>13.9" x 13.5" x 8.1" per battery</a:t>
                      </a: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11.66” x 6.94” x 16.74” per battery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13.3” x 8.04” x 27.12” per battery </a:t>
                      </a: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632085462"/>
                  </a:ext>
                </a:extLst>
              </a:tr>
              <a:tr h="326648">
                <a:tc>
                  <a:txBody>
                    <a:bodyPr/>
                    <a:lstStyle/>
                    <a:p>
                      <a:pPr marL="0" marR="0" algn="ctr">
                        <a:lnSpc>
                          <a:spcPct val="115000"/>
                        </a:lnSpc>
                        <a:spcBef>
                          <a:spcPts val="0"/>
                        </a:spcBef>
                        <a:spcAft>
                          <a:spcPts val="0"/>
                        </a:spcAft>
                      </a:pPr>
                      <a:r>
                        <a:rPr lang="en-US" sz="1200">
                          <a:solidFill>
                            <a:srgbClr val="55565A"/>
                          </a:solidFill>
                          <a:effectLst/>
                          <a:latin typeface="+mj-lt"/>
                          <a:ea typeface="MS Mincho" panose="02020609040205080304" pitchFamily="49" charset="-128"/>
                          <a:cs typeface="Arial" panose="020B0604020202020204" pitchFamily="34" charset="0"/>
                        </a:rPr>
                        <a:t>3,039.93 total in</a:t>
                      </a:r>
                      <a:r>
                        <a:rPr lang="en-US" sz="1200" baseline="30000">
                          <a:solidFill>
                            <a:srgbClr val="55565A"/>
                          </a:solidFill>
                          <a:effectLst/>
                          <a:latin typeface="+mj-lt"/>
                          <a:ea typeface="MS Mincho" panose="02020609040205080304" pitchFamily="49" charset="-128"/>
                          <a:cs typeface="Arial" panose="020B0604020202020204" pitchFamily="34" charset="0"/>
                        </a:rPr>
                        <a:t>3</a:t>
                      </a:r>
                      <a:endParaRPr lang="en-US" sz="1200">
                        <a:solidFill>
                          <a:srgbClr val="55565A"/>
                        </a:solidFill>
                        <a:effectLst/>
                        <a:latin typeface="+mj-lt"/>
                        <a:ea typeface="MS Mincho" panose="02020609040205080304" pitchFamily="49" charset="-128"/>
                        <a:cs typeface="Arial" panose="020B0604020202020204" pitchFamily="34" charset="0"/>
                      </a:endParaRP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F2F2"/>
                    </a:solidFill>
                  </a:tcPr>
                </a:tc>
                <a:tc>
                  <a:txBody>
                    <a:bodyPr/>
                    <a:lstStyle/>
                    <a:p>
                      <a:pPr marL="0" marR="0" algn="ctr">
                        <a:lnSpc>
                          <a:spcPct val="115000"/>
                        </a:lnSpc>
                        <a:spcBef>
                          <a:spcPts val="0"/>
                        </a:spcBef>
                        <a:spcAft>
                          <a:spcPts val="0"/>
                        </a:spcAft>
                      </a:pPr>
                      <a:r>
                        <a:rPr lang="en-US" sz="1200">
                          <a:solidFill>
                            <a:srgbClr val="55565A"/>
                          </a:solidFill>
                          <a:effectLst/>
                          <a:latin typeface="+mj-lt"/>
                          <a:ea typeface="MS Mincho" panose="02020609040205080304" pitchFamily="49" charset="-128"/>
                          <a:cs typeface="Arial" panose="020B0604020202020204" pitchFamily="34" charset="0"/>
                        </a:rPr>
                        <a:t>5,418.43 total in</a:t>
                      </a:r>
                      <a:r>
                        <a:rPr lang="en-US" sz="1200" baseline="30000">
                          <a:solidFill>
                            <a:srgbClr val="55565A"/>
                          </a:solidFill>
                          <a:effectLst/>
                          <a:latin typeface="+mj-lt"/>
                          <a:ea typeface="MS Mincho" panose="02020609040205080304" pitchFamily="49" charset="-128"/>
                          <a:cs typeface="Arial" panose="020B0604020202020204" pitchFamily="34" charset="0"/>
                        </a:rPr>
                        <a:t>3</a:t>
                      </a:r>
                      <a:endParaRPr lang="en-US" sz="1200">
                        <a:solidFill>
                          <a:srgbClr val="55565A"/>
                        </a:solidFill>
                        <a:effectLst/>
                        <a:latin typeface="+mj-lt"/>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F2F2"/>
                    </a:solidFill>
                  </a:tcPr>
                </a:tc>
                <a:tc>
                  <a:txBody>
                    <a:bodyPr/>
                    <a:lstStyle/>
                    <a:p>
                      <a:pPr marL="0" marR="0" algn="ctr">
                        <a:lnSpc>
                          <a:spcPct val="115000"/>
                        </a:lnSpc>
                        <a:spcBef>
                          <a:spcPts val="0"/>
                        </a:spcBef>
                        <a:spcAft>
                          <a:spcPts val="0"/>
                        </a:spcAft>
                      </a:pPr>
                      <a:r>
                        <a:rPr lang="en-US" sz="1200" dirty="0">
                          <a:solidFill>
                            <a:srgbClr val="55565A"/>
                          </a:solidFill>
                          <a:effectLst/>
                          <a:latin typeface="+mj-lt"/>
                          <a:ea typeface="MS Mincho" panose="02020609040205080304" pitchFamily="49" charset="-128"/>
                          <a:cs typeface="Arial" panose="020B0604020202020204" pitchFamily="34" charset="0"/>
                        </a:rPr>
                        <a:t>34,799.95 total in</a:t>
                      </a:r>
                      <a:r>
                        <a:rPr lang="en-US" sz="1200" baseline="30000" dirty="0">
                          <a:solidFill>
                            <a:srgbClr val="55565A"/>
                          </a:solidFill>
                          <a:effectLst/>
                          <a:latin typeface="+mj-lt"/>
                          <a:ea typeface="MS Mincho" panose="02020609040205080304" pitchFamily="49" charset="-128"/>
                          <a:cs typeface="Arial" panose="020B0604020202020204" pitchFamily="34" charset="0"/>
                        </a:rPr>
                        <a:t>3</a:t>
                      </a:r>
                      <a:endParaRPr lang="en-US" sz="1200" dirty="0">
                        <a:solidFill>
                          <a:srgbClr val="55565A"/>
                        </a:solidFill>
                        <a:effectLst/>
                        <a:latin typeface="+mj-lt"/>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650723225"/>
                  </a:ext>
                </a:extLst>
              </a:tr>
            </a:tbl>
          </a:graphicData>
        </a:graphic>
      </p:graphicFrame>
      <p:pic>
        <p:nvPicPr>
          <p:cNvPr id="15" name="Picture 14" descr="C616C597">
            <a:extLst>
              <a:ext uri="{FF2B5EF4-FFF2-40B4-BE49-F238E27FC236}">
                <a16:creationId xmlns:a16="http://schemas.microsoft.com/office/drawing/2014/main" id="{500FE114-26B2-43EC-8FC6-849169FF2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321" y="3566476"/>
            <a:ext cx="1160483" cy="11604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a:extLst>
              <a:ext uri="{FF2B5EF4-FFF2-40B4-BE49-F238E27FC236}">
                <a16:creationId xmlns:a16="http://schemas.microsoft.com/office/drawing/2014/main" id="{D30A99B0-004F-4B3E-97B3-8214766B7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13" r="888"/>
          <a:stretch>
            <a:fillRect/>
          </a:stretch>
        </p:blipFill>
        <p:spPr bwMode="auto">
          <a:xfrm>
            <a:off x="8899071" y="3566476"/>
            <a:ext cx="2127285" cy="232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A133C90-9E3B-4AA2-8064-DA3DDA516970}"/>
              </a:ext>
            </a:extLst>
          </p:cNvPr>
          <p:cNvPicPr>
            <a:picLocks noChangeAspect="1"/>
          </p:cNvPicPr>
          <p:nvPr/>
        </p:nvPicPr>
        <p:blipFill>
          <a:blip r:embed="rId5"/>
          <a:stretch>
            <a:fillRect/>
          </a:stretch>
        </p:blipFill>
        <p:spPr>
          <a:xfrm>
            <a:off x="755101" y="3771086"/>
            <a:ext cx="1375952" cy="1375952"/>
          </a:xfrm>
          <a:prstGeom prst="rect">
            <a:avLst/>
          </a:prstGeom>
        </p:spPr>
      </p:pic>
      <p:pic>
        <p:nvPicPr>
          <p:cNvPr id="18" name="Picture 17">
            <a:extLst>
              <a:ext uri="{FF2B5EF4-FFF2-40B4-BE49-F238E27FC236}">
                <a16:creationId xmlns:a16="http://schemas.microsoft.com/office/drawing/2014/main" id="{319007F8-B423-4F5A-853A-F7F90FF5BB48}"/>
              </a:ext>
            </a:extLst>
          </p:cNvPr>
          <p:cNvPicPr>
            <a:picLocks noChangeAspect="1"/>
          </p:cNvPicPr>
          <p:nvPr/>
        </p:nvPicPr>
        <p:blipFill>
          <a:blip r:embed="rId5"/>
          <a:stretch>
            <a:fillRect/>
          </a:stretch>
        </p:blipFill>
        <p:spPr>
          <a:xfrm>
            <a:off x="2268268" y="3757480"/>
            <a:ext cx="1375952" cy="1375952"/>
          </a:xfrm>
          <a:prstGeom prst="rect">
            <a:avLst/>
          </a:prstGeom>
        </p:spPr>
      </p:pic>
      <p:pic>
        <p:nvPicPr>
          <p:cNvPr id="19" name="Picture 18" descr="C616C597">
            <a:extLst>
              <a:ext uri="{FF2B5EF4-FFF2-40B4-BE49-F238E27FC236}">
                <a16:creationId xmlns:a16="http://schemas.microsoft.com/office/drawing/2014/main" id="{3A51DE56-3BCE-4960-B3E0-3C353CAE3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934" y="3566476"/>
            <a:ext cx="1160483" cy="11604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616C597">
            <a:extLst>
              <a:ext uri="{FF2B5EF4-FFF2-40B4-BE49-F238E27FC236}">
                <a16:creationId xmlns:a16="http://schemas.microsoft.com/office/drawing/2014/main" id="{786E383F-D84E-4AE4-9364-C1CE8C3C9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321" y="4968768"/>
            <a:ext cx="1160483" cy="11604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616C597">
            <a:extLst>
              <a:ext uri="{FF2B5EF4-FFF2-40B4-BE49-F238E27FC236}">
                <a16:creationId xmlns:a16="http://schemas.microsoft.com/office/drawing/2014/main" id="{7F538CD8-5B09-445A-9604-B532C2691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273" y="4968768"/>
            <a:ext cx="1160483" cy="116048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8B07CB6-1019-426A-87FE-927DD7045ADD}"/>
              </a:ext>
            </a:extLst>
          </p:cNvPr>
          <p:cNvSpPr txBox="1"/>
          <p:nvPr/>
        </p:nvSpPr>
        <p:spPr>
          <a:xfrm>
            <a:off x="1496107" y="6121793"/>
            <a:ext cx="1160483" cy="319332"/>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1000"/>
              </a:spcBef>
              <a:spcAft>
                <a:spcPts val="0"/>
              </a:spcAft>
              <a:buClrTx/>
              <a:buSzTx/>
              <a:buFont typeface="Arial"/>
              <a:buNone/>
              <a:tabLst/>
            </a:pPr>
            <a:r>
              <a:rPr lang="en-US" sz="1400" b="1" dirty="0">
                <a:solidFill>
                  <a:srgbClr val="6D2A92"/>
                </a:solidFill>
              </a:rPr>
              <a:t>.09/kWh</a:t>
            </a:r>
          </a:p>
        </p:txBody>
      </p:sp>
      <p:sp>
        <p:nvSpPr>
          <p:cNvPr id="24" name="TextBox 23">
            <a:extLst>
              <a:ext uri="{FF2B5EF4-FFF2-40B4-BE49-F238E27FC236}">
                <a16:creationId xmlns:a16="http://schemas.microsoft.com/office/drawing/2014/main" id="{179DA0C3-DB5F-439B-A7D5-FF6AFFFF9CC6}"/>
              </a:ext>
            </a:extLst>
          </p:cNvPr>
          <p:cNvSpPr txBox="1"/>
          <p:nvPr/>
        </p:nvSpPr>
        <p:spPr>
          <a:xfrm>
            <a:off x="5493025" y="6121793"/>
            <a:ext cx="1160483" cy="319332"/>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1000"/>
              </a:spcBef>
              <a:spcAft>
                <a:spcPts val="0"/>
              </a:spcAft>
              <a:buClrTx/>
              <a:buSzTx/>
              <a:buFont typeface="Arial"/>
              <a:buNone/>
              <a:tabLst/>
            </a:pPr>
            <a:r>
              <a:rPr lang="en-US" sz="1400" b="1" dirty="0">
                <a:solidFill>
                  <a:srgbClr val="6D2A92"/>
                </a:solidFill>
              </a:rPr>
              <a:t>.27/kWh</a:t>
            </a:r>
          </a:p>
        </p:txBody>
      </p:sp>
      <p:sp>
        <p:nvSpPr>
          <p:cNvPr id="25" name="TextBox 24">
            <a:extLst>
              <a:ext uri="{FF2B5EF4-FFF2-40B4-BE49-F238E27FC236}">
                <a16:creationId xmlns:a16="http://schemas.microsoft.com/office/drawing/2014/main" id="{E2486DED-79D6-4E22-BC13-977969F1F617}"/>
              </a:ext>
            </a:extLst>
          </p:cNvPr>
          <p:cNvSpPr txBox="1"/>
          <p:nvPr/>
        </p:nvSpPr>
        <p:spPr>
          <a:xfrm>
            <a:off x="9489944" y="6121793"/>
            <a:ext cx="1160483" cy="319332"/>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90000"/>
              </a:lnSpc>
              <a:spcBef>
                <a:spcPts val="1000"/>
              </a:spcBef>
              <a:spcAft>
                <a:spcPts val="0"/>
              </a:spcAft>
              <a:buClrTx/>
              <a:buSzTx/>
              <a:buFont typeface="Arial"/>
              <a:buNone/>
              <a:tabLst/>
            </a:pPr>
            <a:r>
              <a:rPr lang="en-US" sz="1400" b="1" dirty="0">
                <a:solidFill>
                  <a:srgbClr val="6D2A92"/>
                </a:solidFill>
              </a:rPr>
              <a:t>.80/kWh</a:t>
            </a:r>
          </a:p>
        </p:txBody>
      </p:sp>
    </p:spTree>
    <p:extLst>
      <p:ext uri="{BB962C8B-B14F-4D97-AF65-F5344CB8AC3E}">
        <p14:creationId xmlns:p14="http://schemas.microsoft.com/office/powerpoint/2010/main" val="93886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F1271E-4F92-42EB-A3DA-BB6D75E60CC1}"/>
              </a:ext>
            </a:extLst>
          </p:cNvPr>
          <p:cNvSpPr>
            <a:spLocks noGrp="1"/>
          </p:cNvSpPr>
          <p:nvPr>
            <p:ph type="title"/>
          </p:nvPr>
        </p:nvSpPr>
        <p:spPr>
          <a:xfrm>
            <a:off x="419998" y="474431"/>
            <a:ext cx="11353801" cy="454479"/>
          </a:xfrm>
        </p:spPr>
        <p:txBody>
          <a:bodyPr/>
          <a:lstStyle/>
          <a:p>
            <a:r>
              <a:rPr lang="en-US" dirty="0"/>
              <a:t>Drop-In Replacement for Lead Acid</a:t>
            </a:r>
          </a:p>
        </p:txBody>
      </p:sp>
      <p:sp>
        <p:nvSpPr>
          <p:cNvPr id="7" name="TextBox 6">
            <a:extLst>
              <a:ext uri="{FF2B5EF4-FFF2-40B4-BE49-F238E27FC236}">
                <a16:creationId xmlns:a16="http://schemas.microsoft.com/office/drawing/2014/main" id="{0703539A-029A-46F4-B671-7FCC3D9AF105}"/>
              </a:ext>
            </a:extLst>
          </p:cNvPr>
          <p:cNvSpPr txBox="1"/>
          <p:nvPr/>
        </p:nvSpPr>
        <p:spPr>
          <a:xfrm>
            <a:off x="9486509" y="6619875"/>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 2020 SimpliPhi Power </a:t>
            </a:r>
            <a:r>
              <a:rPr lang="en-US" sz="900">
                <a:solidFill>
                  <a:srgbClr val="99CC33"/>
                </a:solidFill>
              </a:rPr>
              <a:t>|</a:t>
            </a:r>
            <a:r>
              <a:rPr lang="en-US" sz="900"/>
              <a:t> REV202009241556</a:t>
            </a:r>
          </a:p>
        </p:txBody>
      </p:sp>
      <p:pic>
        <p:nvPicPr>
          <p:cNvPr id="17" name="Picture 16">
            <a:extLst>
              <a:ext uri="{FF2B5EF4-FFF2-40B4-BE49-F238E27FC236}">
                <a16:creationId xmlns:a16="http://schemas.microsoft.com/office/drawing/2014/main" id="{C0F1E10A-A5C8-4860-91F5-84847A8143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998" y="1892221"/>
            <a:ext cx="11352900" cy="3689217"/>
          </a:xfrm>
          <a:prstGeom prst="rect">
            <a:avLst/>
          </a:prstGeom>
        </p:spPr>
      </p:pic>
    </p:spTree>
    <p:extLst>
      <p:ext uri="{BB962C8B-B14F-4D97-AF65-F5344CB8AC3E}">
        <p14:creationId xmlns:p14="http://schemas.microsoft.com/office/powerpoint/2010/main" val="25193709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56D9B8-35A7-405C-8701-A05096371C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8268" y="1171429"/>
            <a:ext cx="9025497" cy="3158924"/>
          </a:xfrm>
          <a:prstGeom prst="rect">
            <a:avLst/>
          </a:prstGeom>
        </p:spPr>
      </p:pic>
      <p:sp>
        <p:nvSpPr>
          <p:cNvPr id="2" name="Title 1">
            <a:extLst>
              <a:ext uri="{FF2B5EF4-FFF2-40B4-BE49-F238E27FC236}">
                <a16:creationId xmlns:a16="http://schemas.microsoft.com/office/drawing/2014/main" id="{E41ED7CD-00FA-47B0-8352-3F20E4015C95}"/>
              </a:ext>
            </a:extLst>
          </p:cNvPr>
          <p:cNvSpPr>
            <a:spLocks noGrp="1"/>
          </p:cNvSpPr>
          <p:nvPr>
            <p:ph type="title"/>
          </p:nvPr>
        </p:nvSpPr>
        <p:spPr/>
        <p:txBody>
          <a:bodyPr/>
          <a:lstStyle/>
          <a:p>
            <a:r>
              <a:rPr lang="en-US"/>
              <a:t>Lifecycle:  Warranty Parameters</a:t>
            </a:r>
          </a:p>
        </p:txBody>
      </p:sp>
      <p:sp>
        <p:nvSpPr>
          <p:cNvPr id="6" name="TextBox 5">
            <a:extLst>
              <a:ext uri="{FF2B5EF4-FFF2-40B4-BE49-F238E27FC236}">
                <a16:creationId xmlns:a16="http://schemas.microsoft.com/office/drawing/2014/main" id="{12054410-DF7C-4AC5-883D-9C24BBBD63BA}"/>
              </a:ext>
            </a:extLst>
          </p:cNvPr>
          <p:cNvSpPr txBox="1"/>
          <p:nvPr/>
        </p:nvSpPr>
        <p:spPr>
          <a:xfrm>
            <a:off x="5210500" y="4330353"/>
            <a:ext cx="1661032" cy="830997"/>
          </a:xfrm>
          <a:prstGeom prst="rect">
            <a:avLst/>
          </a:prstGeom>
          <a:noFill/>
        </p:spPr>
        <p:txBody>
          <a:bodyPr wrap="none" rtlCol="0">
            <a:spAutoFit/>
          </a:bodyPr>
          <a:lstStyle/>
          <a:p>
            <a:pPr algn="ctr"/>
            <a:r>
              <a:rPr lang="en-US" sz="1600" dirty="0">
                <a:latin typeface="+mj-lt"/>
                <a:cs typeface="Arial" panose="020B0604020202020204" pitchFamily="34" charset="0"/>
              </a:rPr>
              <a:t>Warranty:</a:t>
            </a:r>
          </a:p>
          <a:p>
            <a:pPr algn="ctr"/>
            <a:r>
              <a:rPr lang="en-US" sz="1600" dirty="0">
                <a:latin typeface="+mj-lt"/>
                <a:cs typeface="Arial" panose="020B0604020202020204" pitchFamily="34" charset="0"/>
              </a:rPr>
              <a:t>10 Years</a:t>
            </a:r>
          </a:p>
          <a:p>
            <a:pPr algn="ctr"/>
            <a:r>
              <a:rPr lang="en-US" sz="1600" dirty="0">
                <a:latin typeface="+mj-lt"/>
                <a:cs typeface="Arial" panose="020B0604020202020204" pitchFamily="34" charset="0"/>
              </a:rPr>
              <a:t>Unlimited Cycles</a:t>
            </a:r>
          </a:p>
        </p:txBody>
      </p:sp>
      <p:sp>
        <p:nvSpPr>
          <p:cNvPr id="4" name="Rectangle 3">
            <a:extLst>
              <a:ext uri="{FF2B5EF4-FFF2-40B4-BE49-F238E27FC236}">
                <a16:creationId xmlns:a16="http://schemas.microsoft.com/office/drawing/2014/main" id="{247C7DCA-35C2-4290-BDDC-E30BA23A015E}"/>
              </a:ext>
            </a:extLst>
          </p:cNvPr>
          <p:cNvSpPr/>
          <p:nvPr/>
        </p:nvSpPr>
        <p:spPr>
          <a:xfrm>
            <a:off x="1740310" y="5653548"/>
            <a:ext cx="8849031" cy="550606"/>
          </a:xfrm>
          <a:prstGeom prst="rect">
            <a:avLst/>
          </a:prstGeom>
          <a:solidFill>
            <a:schemeClr val="accent4"/>
          </a:solidFill>
          <a:ln>
            <a:no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t>End of Life (EOL) Capacity:  80%</a:t>
            </a:r>
          </a:p>
        </p:txBody>
      </p:sp>
    </p:spTree>
    <p:extLst>
      <p:ext uri="{BB962C8B-B14F-4D97-AF65-F5344CB8AC3E}">
        <p14:creationId xmlns:p14="http://schemas.microsoft.com/office/powerpoint/2010/main" val="34566908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62D4D-92BC-4099-9883-286850E0571B}"/>
              </a:ext>
            </a:extLst>
          </p:cNvPr>
          <p:cNvSpPr>
            <a:spLocks noGrp="1"/>
          </p:cNvSpPr>
          <p:nvPr>
            <p:ph type="title"/>
          </p:nvPr>
        </p:nvSpPr>
        <p:spPr>
          <a:prstGeom prst="rect">
            <a:avLst/>
          </a:prstGeom>
        </p:spPr>
        <p:txBody>
          <a:bodyPr lIns="91440" tIns="45720" rIns="91440" bIns="45720" anchor="t">
            <a:normAutofit fontScale="90000"/>
          </a:bodyPr>
          <a:lstStyle/>
          <a:p>
            <a:r>
              <a:rPr lang="en-US" dirty="0">
                <a:solidFill>
                  <a:srgbClr val="6D2A92"/>
                </a:solidFill>
                <a:latin typeface="Lato Light"/>
                <a:ea typeface="+mj-lt"/>
                <a:cs typeface="+mj-lt"/>
              </a:rPr>
              <a:t>Cost &amp; Performance Comparison- LAB to LFP</a:t>
            </a:r>
            <a:endParaRPr lang="en-US" dirty="0"/>
          </a:p>
        </p:txBody>
      </p:sp>
      <p:sp>
        <p:nvSpPr>
          <p:cNvPr id="11" name="© 2020 SimpliPhi Power | Proprietary &amp; Confidential">
            <a:extLst>
              <a:ext uri="{FF2B5EF4-FFF2-40B4-BE49-F238E27FC236}">
                <a16:creationId xmlns:a16="http://schemas.microsoft.com/office/drawing/2014/main" id="{B1D10A91-4F37-497B-B8AA-64AC9E82C19F}"/>
              </a:ext>
            </a:extLst>
          </p:cNvPr>
          <p:cNvSpPr txBox="1"/>
          <p:nvPr/>
        </p:nvSpPr>
        <p:spPr>
          <a:xfrm>
            <a:off x="9435865" y="6640084"/>
            <a:ext cx="2361224" cy="1897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3600" b="0">
                <a:solidFill>
                  <a:srgbClr val="5E5E5E"/>
                </a:solidFill>
                <a:latin typeface="+mj-lt"/>
                <a:ea typeface="+mj-ea"/>
                <a:cs typeface="+mj-cs"/>
                <a:sym typeface="Lato Light"/>
              </a:defRPr>
            </a:lvl1pPr>
          </a:lstStyle>
          <a:p>
            <a:r>
              <a:rPr sz="900">
                <a:solidFill>
                  <a:schemeClr val="tx1"/>
                </a:solidFill>
              </a:rPr>
              <a:t>© 2020 SimpliPhi Power </a:t>
            </a:r>
            <a:r>
              <a:rPr sz="900">
                <a:solidFill>
                  <a:schemeClr val="accent1"/>
                </a:solidFill>
              </a:rPr>
              <a:t>|</a:t>
            </a:r>
            <a:r>
              <a:rPr sz="900">
                <a:solidFill>
                  <a:schemeClr val="tx1"/>
                </a:solidFill>
              </a:rPr>
              <a:t> </a:t>
            </a:r>
            <a:r>
              <a:rPr lang="en-US" sz="900">
                <a:solidFill>
                  <a:schemeClr val="tx1"/>
                </a:solidFill>
              </a:rPr>
              <a:t>REV202010211000</a:t>
            </a:r>
            <a:endParaRPr sz="900">
              <a:solidFill>
                <a:schemeClr val="tx1"/>
              </a:solidFill>
            </a:endParaRPr>
          </a:p>
        </p:txBody>
      </p:sp>
      <p:sp>
        <p:nvSpPr>
          <p:cNvPr id="6" name="Content Placeholder 27">
            <a:extLst>
              <a:ext uri="{FF2B5EF4-FFF2-40B4-BE49-F238E27FC236}">
                <a16:creationId xmlns:a16="http://schemas.microsoft.com/office/drawing/2014/main" id="{E1D8B312-BC0E-4EA5-8896-986B545413CA}"/>
              </a:ext>
            </a:extLst>
          </p:cNvPr>
          <p:cNvSpPr txBox="1">
            <a:spLocks/>
          </p:cNvSpPr>
          <p:nvPr/>
        </p:nvSpPr>
        <p:spPr>
          <a:xfrm>
            <a:off x="644978" y="1659168"/>
            <a:ext cx="4155621" cy="3123932"/>
          </a:xfrm>
          <a:prstGeom prst="rect">
            <a:avLst/>
          </a:prstGeom>
          <a:noFill/>
        </p:spPr>
        <p:txBody>
          <a:bodyPr wrap="square" rtlCol="0">
            <a:spAutoFit/>
          </a:bodyPr>
          <a:lstStyle>
            <a:lvl1pPr marL="228594" indent="-228594" algn="l" defTabSz="914377" rtl="0" eaLnBrk="1" latinLnBrk="0" hangingPunct="1">
              <a:lnSpc>
                <a:spcPct val="100000"/>
              </a:lnSpc>
              <a:spcBef>
                <a:spcPts val="0"/>
              </a:spcBef>
              <a:spcAft>
                <a:spcPts val="800"/>
              </a:spcAft>
              <a:buClr>
                <a:srgbClr val="6D2A92"/>
              </a:buClr>
              <a:buFont typeface="Arial"/>
              <a:buChar char="•"/>
              <a:defRPr sz="2400" kern="1200">
                <a:solidFill>
                  <a:srgbClr val="373737"/>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0"/>
              </a:spcBef>
              <a:spcAft>
                <a:spcPts val="800"/>
              </a:spcAft>
              <a:buClr>
                <a:srgbClr val="99CC33"/>
              </a:buClr>
              <a:buFont typeface="Arial"/>
              <a:buChar char="•"/>
              <a:defRPr sz="2000" kern="1200">
                <a:solidFill>
                  <a:srgbClr val="373737"/>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0"/>
              </a:spcBef>
              <a:spcAft>
                <a:spcPts val="800"/>
              </a:spcAft>
              <a:buClr>
                <a:srgbClr val="BDBDBD"/>
              </a:buClr>
              <a:buFont typeface="Arial"/>
              <a:buChar char="•"/>
              <a:defRPr sz="1867" kern="1200">
                <a:solidFill>
                  <a:srgbClr val="373737"/>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a:buNone/>
              <a:defRPr sz="16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9pPr>
          </a:lstStyle>
          <a:p>
            <a:pPr marL="171446" indent="-171446" defTabSz="685783" fontAlgn="auto">
              <a:spcAft>
                <a:spcPts val="600"/>
              </a:spcAft>
              <a:defRPr/>
            </a:pPr>
            <a:r>
              <a:rPr lang="en-US" sz="1800" dirty="0">
                <a:solidFill>
                  <a:srgbClr val="53565A"/>
                </a:solidFill>
                <a:latin typeface="+mj-lt"/>
              </a:rPr>
              <a:t>Higher upfront investment for LFP</a:t>
            </a:r>
          </a:p>
          <a:p>
            <a:pPr marL="171446" indent="-171446" defTabSz="685783" fontAlgn="auto">
              <a:spcAft>
                <a:spcPts val="600"/>
              </a:spcAft>
              <a:defRPr/>
            </a:pPr>
            <a:r>
              <a:rPr lang="en-US" sz="1800" dirty="0">
                <a:solidFill>
                  <a:srgbClr val="53565A"/>
                </a:solidFill>
                <a:latin typeface="+mj-lt"/>
              </a:rPr>
              <a:t>Lower DOA rates</a:t>
            </a:r>
          </a:p>
          <a:p>
            <a:pPr marL="171446" indent="-171446" defTabSz="685783" fontAlgn="auto">
              <a:spcAft>
                <a:spcPts val="600"/>
              </a:spcAft>
              <a:defRPr/>
            </a:pPr>
            <a:r>
              <a:rPr lang="en-US" sz="1800" dirty="0">
                <a:solidFill>
                  <a:srgbClr val="53565A"/>
                </a:solidFill>
                <a:latin typeface="+mj-lt"/>
              </a:rPr>
              <a:t>More usable capacity (100% v 30-50%)</a:t>
            </a:r>
          </a:p>
          <a:p>
            <a:pPr marL="171446" indent="-171446" defTabSz="685783" fontAlgn="auto">
              <a:spcAft>
                <a:spcPts val="600"/>
              </a:spcAft>
              <a:defRPr/>
            </a:pPr>
            <a:r>
              <a:rPr lang="en-US" sz="1800" dirty="0">
                <a:solidFill>
                  <a:srgbClr val="53565A"/>
                </a:solidFill>
                <a:latin typeface="+mj-lt"/>
              </a:rPr>
              <a:t>Very low self-discharge</a:t>
            </a:r>
          </a:p>
          <a:p>
            <a:pPr marL="171446" indent="-171446" defTabSz="685783" fontAlgn="auto">
              <a:spcAft>
                <a:spcPts val="600"/>
              </a:spcAft>
              <a:defRPr/>
            </a:pPr>
            <a:r>
              <a:rPr lang="en-US" sz="1800" dirty="0">
                <a:solidFill>
                  <a:srgbClr val="53565A"/>
                </a:solidFill>
                <a:latin typeface="+mj-lt"/>
              </a:rPr>
              <a:t>No maintenance</a:t>
            </a:r>
          </a:p>
          <a:p>
            <a:pPr marL="171446" indent="-171446" defTabSz="685783" fontAlgn="auto">
              <a:spcAft>
                <a:spcPts val="600"/>
              </a:spcAft>
              <a:defRPr/>
            </a:pPr>
            <a:r>
              <a:rPr lang="en-US" sz="1800" dirty="0">
                <a:solidFill>
                  <a:srgbClr val="53565A"/>
                </a:solidFill>
                <a:latin typeface="+mj-lt"/>
              </a:rPr>
              <a:t>Longer duration between replacement- FLA replaced 3X</a:t>
            </a:r>
          </a:p>
          <a:p>
            <a:pPr marL="171446" indent="-171446" defTabSz="685783" fontAlgn="auto">
              <a:spcAft>
                <a:spcPts val="600"/>
              </a:spcAft>
              <a:defRPr/>
            </a:pPr>
            <a:r>
              <a:rPr lang="en-US" sz="1800" dirty="0">
                <a:solidFill>
                  <a:srgbClr val="53565A"/>
                </a:solidFill>
                <a:latin typeface="+mj-lt"/>
              </a:rPr>
              <a:t>Overall lower cost over time (LCOE)</a:t>
            </a:r>
          </a:p>
          <a:p>
            <a:pPr marL="171446" indent="-171446" defTabSz="685783" fontAlgn="auto">
              <a:spcAft>
                <a:spcPts val="600"/>
              </a:spcAft>
              <a:defRPr/>
            </a:pPr>
            <a:r>
              <a:rPr lang="en-US" sz="1800" dirty="0">
                <a:solidFill>
                  <a:srgbClr val="53565A"/>
                </a:solidFill>
                <a:latin typeface="+mj-lt"/>
              </a:rPr>
              <a:t>Non-Toxic Chemistry</a:t>
            </a:r>
          </a:p>
        </p:txBody>
      </p:sp>
      <p:graphicFrame>
        <p:nvGraphicFramePr>
          <p:cNvPr id="7" name="Chart 6">
            <a:extLst>
              <a:ext uri="{FF2B5EF4-FFF2-40B4-BE49-F238E27FC236}">
                <a16:creationId xmlns:a16="http://schemas.microsoft.com/office/drawing/2014/main" id="{5AFE3DF0-5E48-4E06-80B7-60C7AB9B96BD}"/>
              </a:ext>
            </a:extLst>
          </p:cNvPr>
          <p:cNvGraphicFramePr/>
          <p:nvPr>
            <p:extLst>
              <p:ext uri="{D42A27DB-BD31-4B8C-83A1-F6EECF244321}">
                <p14:modId xmlns:p14="http://schemas.microsoft.com/office/powerpoint/2010/main" val="3968177300"/>
              </p:ext>
            </p:extLst>
          </p:nvPr>
        </p:nvGraphicFramePr>
        <p:xfrm>
          <a:off x="5050937" y="1270223"/>
          <a:ext cx="6672358" cy="4516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560763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11BC-4934-405D-85CE-FBC5364F0F7D}"/>
              </a:ext>
            </a:extLst>
          </p:cNvPr>
          <p:cNvSpPr>
            <a:spLocks noGrp="1"/>
          </p:cNvSpPr>
          <p:nvPr>
            <p:ph type="title"/>
          </p:nvPr>
        </p:nvSpPr>
        <p:spPr/>
        <p:txBody>
          <a:bodyPr/>
          <a:lstStyle/>
          <a:p>
            <a:r>
              <a:rPr lang="en-US" dirty="0"/>
              <a:t>Generator Optimization and Replacement</a:t>
            </a:r>
          </a:p>
        </p:txBody>
      </p:sp>
      <p:sp>
        <p:nvSpPr>
          <p:cNvPr id="6" name="Content Placeholder 27">
            <a:extLst>
              <a:ext uri="{FF2B5EF4-FFF2-40B4-BE49-F238E27FC236}">
                <a16:creationId xmlns:a16="http://schemas.microsoft.com/office/drawing/2014/main" id="{78ED5074-C570-48F9-8C7F-F06F62FEB310}"/>
              </a:ext>
            </a:extLst>
          </p:cNvPr>
          <p:cNvSpPr txBox="1">
            <a:spLocks/>
          </p:cNvSpPr>
          <p:nvPr/>
        </p:nvSpPr>
        <p:spPr>
          <a:xfrm>
            <a:off x="579666" y="1653849"/>
            <a:ext cx="3829048" cy="2693045"/>
          </a:xfrm>
          <a:prstGeom prst="rect">
            <a:avLst/>
          </a:prstGeom>
          <a:noFill/>
        </p:spPr>
        <p:txBody>
          <a:bodyPr wrap="square" rtlCol="0">
            <a:spAutoFit/>
          </a:bodyPr>
          <a:lstStyle>
            <a:lvl1pPr marL="228594" indent="-228594" algn="l" defTabSz="914377" rtl="0" eaLnBrk="1" latinLnBrk="0" hangingPunct="1">
              <a:lnSpc>
                <a:spcPct val="100000"/>
              </a:lnSpc>
              <a:spcBef>
                <a:spcPts val="0"/>
              </a:spcBef>
              <a:spcAft>
                <a:spcPts val="800"/>
              </a:spcAft>
              <a:buClr>
                <a:srgbClr val="6D2A92"/>
              </a:buClr>
              <a:buFont typeface="Arial"/>
              <a:buChar char="•"/>
              <a:defRPr sz="2400" kern="1200">
                <a:solidFill>
                  <a:srgbClr val="373737"/>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0"/>
              </a:spcBef>
              <a:spcAft>
                <a:spcPts val="800"/>
              </a:spcAft>
              <a:buClr>
                <a:srgbClr val="99CC33"/>
              </a:buClr>
              <a:buFont typeface="Arial"/>
              <a:buChar char="•"/>
              <a:defRPr sz="2000" kern="1200">
                <a:solidFill>
                  <a:srgbClr val="373737"/>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0"/>
              </a:spcBef>
              <a:spcAft>
                <a:spcPts val="800"/>
              </a:spcAft>
              <a:buClr>
                <a:srgbClr val="BDBDBD"/>
              </a:buClr>
              <a:buFont typeface="Arial"/>
              <a:buChar char="•"/>
              <a:defRPr sz="1867" kern="1200">
                <a:solidFill>
                  <a:srgbClr val="373737"/>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a:buNone/>
              <a:defRPr sz="16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9pPr>
          </a:lstStyle>
          <a:p>
            <a:pPr marL="171446" indent="-171446" defTabSz="685783" fontAlgn="auto">
              <a:spcAft>
                <a:spcPts val="600"/>
              </a:spcAft>
              <a:defRPr/>
            </a:pPr>
            <a:r>
              <a:rPr lang="en-US" sz="1800" dirty="0">
                <a:solidFill>
                  <a:srgbClr val="53565A"/>
                </a:solidFill>
                <a:latin typeface="+mj-lt"/>
              </a:rPr>
              <a:t>Reduce Fuel Costs: $2,759.40/year</a:t>
            </a:r>
          </a:p>
          <a:p>
            <a:pPr marL="171446" indent="-171446" defTabSz="685783" fontAlgn="auto">
              <a:spcAft>
                <a:spcPts val="600"/>
              </a:spcAft>
              <a:defRPr/>
            </a:pPr>
            <a:r>
              <a:rPr lang="en-US" sz="1800" dirty="0">
                <a:solidFill>
                  <a:srgbClr val="53565A"/>
                </a:solidFill>
                <a:latin typeface="+mj-lt"/>
              </a:rPr>
              <a:t>Extend Life-Span of Generators: Run less</a:t>
            </a:r>
          </a:p>
          <a:p>
            <a:pPr marL="171446" indent="-171446" defTabSz="685783" fontAlgn="auto">
              <a:spcAft>
                <a:spcPts val="600"/>
              </a:spcAft>
              <a:defRPr/>
            </a:pPr>
            <a:r>
              <a:rPr lang="en-US" sz="1800" dirty="0">
                <a:solidFill>
                  <a:srgbClr val="53565A"/>
                </a:solidFill>
                <a:latin typeface="+mj-lt"/>
              </a:rPr>
              <a:t>Reduce Maintenance</a:t>
            </a:r>
          </a:p>
          <a:p>
            <a:pPr marL="171446" indent="-171446" defTabSz="685783" fontAlgn="auto">
              <a:spcAft>
                <a:spcPts val="600"/>
              </a:spcAft>
              <a:defRPr/>
            </a:pPr>
            <a:r>
              <a:rPr lang="en-US" sz="1800" dirty="0">
                <a:solidFill>
                  <a:srgbClr val="53565A"/>
                </a:solidFill>
                <a:latin typeface="+mj-lt"/>
              </a:rPr>
              <a:t>70% of diesel generators non-operational in field</a:t>
            </a:r>
          </a:p>
          <a:p>
            <a:pPr marL="171446" indent="-171446" defTabSz="685783" fontAlgn="auto">
              <a:spcAft>
                <a:spcPts val="600"/>
              </a:spcAft>
              <a:defRPr/>
            </a:pPr>
            <a:r>
              <a:rPr lang="en-US" sz="1800" dirty="0">
                <a:solidFill>
                  <a:srgbClr val="53565A"/>
                </a:solidFill>
                <a:latin typeface="+mj-lt"/>
              </a:rPr>
              <a:t>Fuel can be hard to source</a:t>
            </a:r>
          </a:p>
          <a:p>
            <a:pPr marL="171446" indent="-171446" defTabSz="685783" fontAlgn="auto">
              <a:spcAft>
                <a:spcPts val="600"/>
              </a:spcAft>
              <a:defRPr/>
            </a:pPr>
            <a:r>
              <a:rPr lang="en-US" sz="1800" dirty="0">
                <a:solidFill>
                  <a:srgbClr val="53565A"/>
                </a:solidFill>
                <a:latin typeface="+mj-lt"/>
              </a:rPr>
              <a:t>No Noise or Pollution</a:t>
            </a:r>
          </a:p>
        </p:txBody>
      </p:sp>
      <p:pic>
        <p:nvPicPr>
          <p:cNvPr id="8" name="Picture 7">
            <a:extLst>
              <a:ext uri="{FF2B5EF4-FFF2-40B4-BE49-F238E27FC236}">
                <a16:creationId xmlns:a16="http://schemas.microsoft.com/office/drawing/2014/main" id="{A55C9B1F-058A-43B4-8822-0C42ECBE1454}"/>
              </a:ext>
            </a:extLst>
          </p:cNvPr>
          <p:cNvPicPr>
            <a:picLocks noChangeAspect="1"/>
          </p:cNvPicPr>
          <p:nvPr/>
        </p:nvPicPr>
        <p:blipFill>
          <a:blip r:embed="rId2"/>
          <a:stretch>
            <a:fillRect/>
          </a:stretch>
        </p:blipFill>
        <p:spPr>
          <a:xfrm>
            <a:off x="4766624" y="1147664"/>
            <a:ext cx="7006276" cy="4662797"/>
          </a:xfrm>
          <a:prstGeom prst="rect">
            <a:avLst/>
          </a:prstGeom>
        </p:spPr>
      </p:pic>
    </p:spTree>
    <p:extLst>
      <p:ext uri="{BB962C8B-B14F-4D97-AF65-F5344CB8AC3E}">
        <p14:creationId xmlns:p14="http://schemas.microsoft.com/office/powerpoint/2010/main" val="4853274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Oval 1092">
            <a:extLst>
              <a:ext uri="{FF2B5EF4-FFF2-40B4-BE49-F238E27FC236}">
                <a16:creationId xmlns:a16="http://schemas.microsoft.com/office/drawing/2014/main" id="{DFE53E43-34C8-4477-8DB2-DB478402E931}"/>
              </a:ext>
            </a:extLst>
          </p:cNvPr>
          <p:cNvSpPr/>
          <p:nvPr/>
        </p:nvSpPr>
        <p:spPr>
          <a:xfrm>
            <a:off x="1407907" y="4329337"/>
            <a:ext cx="74950" cy="62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06" name="© 2020 SimpliPhi Power | Proprietary &amp; Confidential">
            <a:extLst>
              <a:ext uri="{FF2B5EF4-FFF2-40B4-BE49-F238E27FC236}">
                <a16:creationId xmlns:a16="http://schemas.microsoft.com/office/drawing/2014/main" id="{2A8E326E-DB86-4B4B-BBD5-3398421AC6AF}"/>
              </a:ext>
            </a:extLst>
          </p:cNvPr>
          <p:cNvSpPr txBox="1"/>
          <p:nvPr/>
        </p:nvSpPr>
        <p:spPr>
          <a:xfrm>
            <a:off x="9435865" y="6640084"/>
            <a:ext cx="2361224" cy="18979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b="0">
                <a:solidFill>
                  <a:srgbClr val="5E5E5E"/>
                </a:solidFill>
                <a:latin typeface="+mj-lt"/>
                <a:ea typeface="+mj-ea"/>
                <a:cs typeface="+mj-cs"/>
                <a:sym typeface="Lato Light"/>
              </a:defRPr>
            </a:lvl1pPr>
          </a:lstStyle>
          <a:p>
            <a:r>
              <a:rPr sz="900">
                <a:solidFill>
                  <a:schemeClr val="tx1"/>
                </a:solidFill>
              </a:rPr>
              <a:t>© 2020 SimpliPhi Power </a:t>
            </a:r>
            <a:r>
              <a:rPr sz="900">
                <a:solidFill>
                  <a:schemeClr val="accent1"/>
                </a:solidFill>
              </a:rPr>
              <a:t>|</a:t>
            </a:r>
            <a:r>
              <a:rPr sz="900">
                <a:solidFill>
                  <a:schemeClr val="tx1"/>
                </a:solidFill>
              </a:rPr>
              <a:t> </a:t>
            </a:r>
            <a:r>
              <a:rPr lang="en-US" sz="900">
                <a:solidFill>
                  <a:schemeClr val="tx1"/>
                </a:solidFill>
              </a:rPr>
              <a:t>REV202010051018</a:t>
            </a:r>
            <a:endParaRPr sz="900">
              <a:solidFill>
                <a:schemeClr val="tx1"/>
              </a:solidFill>
            </a:endParaRPr>
          </a:p>
        </p:txBody>
      </p:sp>
      <p:sp>
        <p:nvSpPr>
          <p:cNvPr id="407" name="Rectangle 406">
            <a:extLst>
              <a:ext uri="{FF2B5EF4-FFF2-40B4-BE49-F238E27FC236}">
                <a16:creationId xmlns:a16="http://schemas.microsoft.com/office/drawing/2014/main" id="{D191B218-3D1B-314D-8CD5-A88A5250E7D3}"/>
              </a:ext>
            </a:extLst>
          </p:cNvPr>
          <p:cNvSpPr/>
          <p:nvPr/>
        </p:nvSpPr>
        <p:spPr>
          <a:xfrm>
            <a:off x="419099" y="6601080"/>
            <a:ext cx="2222501" cy="24603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1">
            <a:extLst>
              <a:ext uri="{FF2B5EF4-FFF2-40B4-BE49-F238E27FC236}">
                <a16:creationId xmlns:a16="http://schemas.microsoft.com/office/drawing/2014/main" id="{896CC299-3A61-044B-A033-2A170AE4B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202" y="2430376"/>
            <a:ext cx="5041415" cy="1207839"/>
          </a:xfrm>
          <a:prstGeom prst="rect">
            <a:avLst/>
          </a:prstGeom>
        </p:spPr>
      </p:pic>
      <p:pic>
        <p:nvPicPr>
          <p:cNvPr id="14" name="Picture 13">
            <a:extLst>
              <a:ext uri="{FF2B5EF4-FFF2-40B4-BE49-F238E27FC236}">
                <a16:creationId xmlns:a16="http://schemas.microsoft.com/office/drawing/2014/main" id="{5ABBEC89-3F48-EF48-8411-7624CF4DF5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19242" y="4105031"/>
            <a:ext cx="3817334" cy="246536"/>
          </a:xfrm>
          <a:prstGeom prst="rect">
            <a:avLst/>
          </a:prstGeom>
        </p:spPr>
      </p:pic>
      <p:pic>
        <p:nvPicPr>
          <p:cNvPr id="10" name="Picture 9">
            <a:extLst>
              <a:ext uri="{FF2B5EF4-FFF2-40B4-BE49-F238E27FC236}">
                <a16:creationId xmlns:a16="http://schemas.microsoft.com/office/drawing/2014/main" id="{EF98890A-0BD4-BE4A-B1AF-4E9678282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65" y="-114124"/>
            <a:ext cx="6655707" cy="7026553"/>
          </a:xfrm>
          <a:prstGeom prst="rect">
            <a:avLst/>
          </a:prstGeom>
        </p:spPr>
      </p:pic>
      <p:sp>
        <p:nvSpPr>
          <p:cNvPr id="8" name="Text Placeholder 1">
            <a:extLst>
              <a:ext uri="{FF2B5EF4-FFF2-40B4-BE49-F238E27FC236}">
                <a16:creationId xmlns:a16="http://schemas.microsoft.com/office/drawing/2014/main" id="{2E9A68F8-4118-344F-8CD9-032506250EE8}"/>
              </a:ext>
            </a:extLst>
          </p:cNvPr>
          <p:cNvSpPr txBox="1">
            <a:spLocks/>
          </p:cNvSpPr>
          <p:nvPr/>
        </p:nvSpPr>
        <p:spPr>
          <a:xfrm>
            <a:off x="6707202" y="4565656"/>
            <a:ext cx="5041415" cy="1135185"/>
          </a:xfrm>
          <a:prstGeom prst="rect">
            <a:avLst/>
          </a:prstGeom>
        </p:spPr>
        <p:txBody>
          <a:bodyPr anchor="ctr"/>
          <a:lst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a:lstStyle>
          <a:p>
            <a:pPr marL="0" indent="0" algn="ctr">
              <a:lnSpc>
                <a:spcPct val="100000"/>
              </a:lnSpc>
              <a:spcAft>
                <a:spcPts val="600"/>
              </a:spcAft>
              <a:buNone/>
            </a:pPr>
            <a:r>
              <a:rPr lang="en-US" sz="3200" dirty="0">
                <a:solidFill>
                  <a:srgbClr val="7030A0"/>
                </a:solidFill>
              </a:rPr>
              <a:t>Diverse Applications in Africa</a:t>
            </a:r>
          </a:p>
        </p:txBody>
      </p:sp>
    </p:spTree>
    <p:extLst>
      <p:ext uri="{BB962C8B-B14F-4D97-AF65-F5344CB8AC3E}">
        <p14:creationId xmlns:p14="http://schemas.microsoft.com/office/powerpoint/2010/main" val="22957671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4F210-A5A0-458B-92D1-68D9692900F4}"/>
              </a:ext>
            </a:extLst>
          </p:cNvPr>
          <p:cNvSpPr>
            <a:spLocks noGrp="1"/>
          </p:cNvSpPr>
          <p:nvPr>
            <p:ph type="title"/>
          </p:nvPr>
        </p:nvSpPr>
        <p:spPr>
          <a:xfrm>
            <a:off x="419099" y="238125"/>
            <a:ext cx="11353801" cy="454479"/>
          </a:xfrm>
        </p:spPr>
        <p:txBody>
          <a:bodyPr/>
          <a:lstStyle/>
          <a:p>
            <a:r>
              <a:rPr lang="en-US" dirty="0"/>
              <a:t>The Department of Defense Testing &amp; Validation </a:t>
            </a:r>
          </a:p>
        </p:txBody>
      </p:sp>
      <p:sp>
        <p:nvSpPr>
          <p:cNvPr id="4" name="Text Placeholder 3">
            <a:extLst>
              <a:ext uri="{FF2B5EF4-FFF2-40B4-BE49-F238E27FC236}">
                <a16:creationId xmlns:a16="http://schemas.microsoft.com/office/drawing/2014/main" id="{320D1466-C0C5-4187-B93B-AF974FD59735}"/>
              </a:ext>
            </a:extLst>
          </p:cNvPr>
          <p:cNvSpPr>
            <a:spLocks noGrp="1"/>
          </p:cNvSpPr>
          <p:nvPr>
            <p:ph type="body" sz="quarter" idx="11"/>
          </p:nvPr>
        </p:nvSpPr>
        <p:spPr>
          <a:xfrm>
            <a:off x="6599105" y="1144969"/>
            <a:ext cx="4814370" cy="4568061"/>
          </a:xfrm>
        </p:spPr>
        <p:txBody>
          <a:bodyPr/>
          <a:lstStyle/>
          <a:p>
            <a:r>
              <a:rPr lang="en-US" sz="1600" dirty="0"/>
              <a:t>U.S. Army and Marine Corps conducts Expeditionary Energy Concepts (E2C) testing to evaluate energy technologies that enhances safety and provides tactical advantages to U.S. soldiers</a:t>
            </a:r>
          </a:p>
          <a:p>
            <a:r>
              <a:rPr lang="en-US" sz="1600" dirty="0"/>
              <a:t>This includes a series of rigorous tests over several days in multiple scenarios</a:t>
            </a:r>
          </a:p>
          <a:p>
            <a:r>
              <a:rPr lang="en-US" sz="1600" dirty="0"/>
              <a:t>Our PHI batteries performed above and beyond expectations in providing both mission critical peak-load power, as well as long duration storage power</a:t>
            </a:r>
          </a:p>
          <a:p>
            <a:r>
              <a:rPr lang="en-US" sz="1600" dirty="0"/>
              <a:t>In a form factor that is lighter and smaller compared to standard battery formats</a:t>
            </a:r>
          </a:p>
          <a:p>
            <a:r>
              <a:rPr lang="en-US" sz="1600" dirty="0"/>
              <a:t>Without a heat signature or the need for ventilation or cooling.</a:t>
            </a:r>
          </a:p>
          <a:p>
            <a:r>
              <a:rPr lang="en-US" sz="1600" dirty="0"/>
              <a:t>Testing resulted in the department wide approval of our technology to be used in mission critical applications for the DoD </a:t>
            </a:r>
          </a:p>
        </p:txBody>
      </p:sp>
      <p:pic>
        <p:nvPicPr>
          <p:cNvPr id="6" name="Picture 5" descr="A picture containing outdoor, truck, road, street&#10;&#10;Description automatically generated">
            <a:extLst>
              <a:ext uri="{FF2B5EF4-FFF2-40B4-BE49-F238E27FC236}">
                <a16:creationId xmlns:a16="http://schemas.microsoft.com/office/drawing/2014/main" id="{655ECBAC-1117-44B7-BFD8-8D7C3FF2B9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93538" y="1144969"/>
            <a:ext cx="5115456" cy="2534664"/>
          </a:xfrm>
          <a:prstGeom prst="rect">
            <a:avLst/>
          </a:prstGeom>
        </p:spPr>
      </p:pic>
      <p:pic>
        <p:nvPicPr>
          <p:cNvPr id="3074" name="Picture 2" descr="Image result for simpliphi military">
            <a:extLst>
              <a:ext uri="{FF2B5EF4-FFF2-40B4-BE49-F238E27FC236}">
                <a16:creationId xmlns:a16="http://schemas.microsoft.com/office/drawing/2014/main" id="{A2C016B7-BA56-4CC6-B7A8-10D9005A277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93538" y="3877153"/>
            <a:ext cx="5115456" cy="253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825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6FB-D112-4EA0-925D-CACC51F79079}"/>
              </a:ext>
            </a:extLst>
          </p:cNvPr>
          <p:cNvSpPr>
            <a:spLocks noGrp="1"/>
          </p:cNvSpPr>
          <p:nvPr>
            <p:ph type="title"/>
          </p:nvPr>
        </p:nvSpPr>
        <p:spPr/>
        <p:txBody>
          <a:bodyPr/>
          <a:lstStyle/>
          <a:p>
            <a:r>
              <a:rPr lang="en-US" dirty="0"/>
              <a:t>Tanzania: Reliable 24/7 Microgrid for Orphanage</a:t>
            </a:r>
          </a:p>
        </p:txBody>
      </p:sp>
      <p:pic>
        <p:nvPicPr>
          <p:cNvPr id="6" name="Picture 6" descr="image003">
            <a:extLst>
              <a:ext uri="{FF2B5EF4-FFF2-40B4-BE49-F238E27FC236}">
                <a16:creationId xmlns:a16="http://schemas.microsoft.com/office/drawing/2014/main" id="{3E10391C-DBA6-4EED-875F-6CF393DB5A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5" y="1287776"/>
            <a:ext cx="6538459" cy="39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001">
            <a:extLst>
              <a:ext uri="{FF2B5EF4-FFF2-40B4-BE49-F238E27FC236}">
                <a16:creationId xmlns:a16="http://schemas.microsoft.com/office/drawing/2014/main" id="{5AEAABE4-C770-452B-B5FF-80B8223014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06746" y="1287776"/>
            <a:ext cx="5366154" cy="392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17696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6FB-D112-4EA0-925D-CACC51F79079}"/>
              </a:ext>
            </a:extLst>
          </p:cNvPr>
          <p:cNvSpPr>
            <a:spLocks noGrp="1"/>
          </p:cNvSpPr>
          <p:nvPr>
            <p:ph type="title"/>
          </p:nvPr>
        </p:nvSpPr>
        <p:spPr/>
        <p:txBody>
          <a:bodyPr/>
          <a:lstStyle/>
          <a:p>
            <a:r>
              <a:rPr lang="en-US" dirty="0"/>
              <a:t>Tanzania: Reliable 24/7 Microgrid for Schools</a:t>
            </a:r>
          </a:p>
        </p:txBody>
      </p:sp>
      <p:pic>
        <p:nvPicPr>
          <p:cNvPr id="5" name="Picture 4">
            <a:extLst>
              <a:ext uri="{FF2B5EF4-FFF2-40B4-BE49-F238E27FC236}">
                <a16:creationId xmlns:a16="http://schemas.microsoft.com/office/drawing/2014/main" id="{38425ED8-6B67-47FA-820D-D1B369D7CD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099" y="1213659"/>
            <a:ext cx="7476340" cy="4430681"/>
          </a:xfrm>
          <a:prstGeom prst="rect">
            <a:avLst/>
          </a:prstGeom>
        </p:spPr>
      </p:pic>
      <p:pic>
        <p:nvPicPr>
          <p:cNvPr id="9" name="Picture 8">
            <a:extLst>
              <a:ext uri="{FF2B5EF4-FFF2-40B4-BE49-F238E27FC236}">
                <a16:creationId xmlns:a16="http://schemas.microsoft.com/office/drawing/2014/main" id="{A29682F4-37EA-4DBB-8840-5590CB576B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0128" y="1213659"/>
            <a:ext cx="4212772" cy="2810896"/>
          </a:xfrm>
          <a:prstGeom prst="rect">
            <a:avLst/>
          </a:prstGeom>
        </p:spPr>
      </p:pic>
      <p:pic>
        <p:nvPicPr>
          <p:cNvPr id="8" name="Picture 7">
            <a:extLst>
              <a:ext uri="{FF2B5EF4-FFF2-40B4-BE49-F238E27FC236}">
                <a16:creationId xmlns:a16="http://schemas.microsoft.com/office/drawing/2014/main" id="{1CD96CDF-282B-4102-9B23-6E5A2B28DE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43027" y="3396341"/>
            <a:ext cx="4229873" cy="2251333"/>
          </a:xfrm>
          <a:prstGeom prst="rect">
            <a:avLst/>
          </a:prstGeom>
        </p:spPr>
      </p:pic>
    </p:spTree>
    <p:extLst>
      <p:ext uri="{BB962C8B-B14F-4D97-AF65-F5344CB8AC3E}">
        <p14:creationId xmlns:p14="http://schemas.microsoft.com/office/powerpoint/2010/main" val="5429291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6FB-D112-4EA0-925D-CACC51F79079}"/>
              </a:ext>
            </a:extLst>
          </p:cNvPr>
          <p:cNvSpPr>
            <a:spLocks noGrp="1"/>
          </p:cNvSpPr>
          <p:nvPr>
            <p:ph type="title"/>
          </p:nvPr>
        </p:nvSpPr>
        <p:spPr/>
        <p:txBody>
          <a:bodyPr/>
          <a:lstStyle/>
          <a:p>
            <a:r>
              <a:rPr lang="en-US" dirty="0"/>
              <a:t>Botswana: Reliable Off-Grid Power for Cheetah Preserve</a:t>
            </a:r>
          </a:p>
        </p:txBody>
      </p:sp>
      <p:pic>
        <p:nvPicPr>
          <p:cNvPr id="6" name="Picture 5" descr="A cheetah sitting in a field&#10;&#10;Description automatically generated">
            <a:extLst>
              <a:ext uri="{FF2B5EF4-FFF2-40B4-BE49-F238E27FC236}">
                <a16:creationId xmlns:a16="http://schemas.microsoft.com/office/drawing/2014/main" id="{C5469C3A-5111-4EB0-B127-5922CD0595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099" y="1150508"/>
            <a:ext cx="3004607" cy="4009318"/>
          </a:xfrm>
          <a:prstGeom prst="rect">
            <a:avLst/>
          </a:prstGeom>
        </p:spPr>
      </p:pic>
      <p:pic>
        <p:nvPicPr>
          <p:cNvPr id="7" name="Picture 6" descr="A building with a grassy field&#10;&#10;Description automatically generated">
            <a:extLst>
              <a:ext uri="{FF2B5EF4-FFF2-40B4-BE49-F238E27FC236}">
                <a16:creationId xmlns:a16="http://schemas.microsoft.com/office/drawing/2014/main" id="{1D379949-7448-43F8-9E84-637687E08E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4369" y="1166837"/>
            <a:ext cx="5345757" cy="4009318"/>
          </a:xfrm>
          <a:prstGeom prst="rect">
            <a:avLst/>
          </a:prstGeom>
        </p:spPr>
      </p:pic>
      <p:pic>
        <p:nvPicPr>
          <p:cNvPr id="10" name="Picture 9" descr="A picture containing ground&#10;&#10;Description automatically generated">
            <a:extLst>
              <a:ext uri="{FF2B5EF4-FFF2-40B4-BE49-F238E27FC236}">
                <a16:creationId xmlns:a16="http://schemas.microsoft.com/office/drawing/2014/main" id="{587E7220-AF20-4885-B4A7-A8F23FFF0D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60185" y="1166837"/>
            <a:ext cx="4885913" cy="4009318"/>
          </a:xfrm>
          <a:prstGeom prst="rect">
            <a:avLst/>
          </a:prstGeom>
        </p:spPr>
      </p:pic>
    </p:spTree>
    <p:extLst>
      <p:ext uri="{BB962C8B-B14F-4D97-AF65-F5344CB8AC3E}">
        <p14:creationId xmlns:p14="http://schemas.microsoft.com/office/powerpoint/2010/main" val="329068788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1BA0AC2-E7D5-4971-A925-7050D77C5364}"/>
              </a:ext>
            </a:extLst>
          </p:cNvPr>
          <p:cNvSpPr/>
          <p:nvPr/>
        </p:nvSpPr>
        <p:spPr>
          <a:xfrm>
            <a:off x="2676009" y="4211491"/>
            <a:ext cx="1995055" cy="2148563"/>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3C4C1ADF-BC48-4E02-A8E6-E62DC627EEA3}"/>
              </a:ext>
            </a:extLst>
          </p:cNvPr>
          <p:cNvSpPr/>
          <p:nvPr/>
        </p:nvSpPr>
        <p:spPr>
          <a:xfrm>
            <a:off x="4967989" y="4220240"/>
            <a:ext cx="1995055" cy="2148563"/>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EAD3E19C-759A-4762-BDF0-8BC71A678691}"/>
              </a:ext>
            </a:extLst>
          </p:cNvPr>
          <p:cNvSpPr/>
          <p:nvPr/>
        </p:nvSpPr>
        <p:spPr>
          <a:xfrm>
            <a:off x="7266017" y="4210563"/>
            <a:ext cx="1995055" cy="2148563"/>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58BD471A-6AE6-4177-89BA-B19A4CDAC65A}"/>
              </a:ext>
            </a:extLst>
          </p:cNvPr>
          <p:cNvSpPr/>
          <p:nvPr/>
        </p:nvSpPr>
        <p:spPr>
          <a:xfrm>
            <a:off x="9619460" y="4210563"/>
            <a:ext cx="1995055" cy="2148563"/>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7CE23EB2-D124-4282-B1B8-023A2BC05432}"/>
              </a:ext>
            </a:extLst>
          </p:cNvPr>
          <p:cNvSpPr/>
          <p:nvPr/>
        </p:nvSpPr>
        <p:spPr>
          <a:xfrm>
            <a:off x="395434" y="4210562"/>
            <a:ext cx="1995055" cy="2148563"/>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 name="Title 1">
            <a:extLst>
              <a:ext uri="{FF2B5EF4-FFF2-40B4-BE49-F238E27FC236}">
                <a16:creationId xmlns:a16="http://schemas.microsoft.com/office/drawing/2014/main" id="{1F092AA8-0DA2-44BA-A7C9-73A049EF648A}"/>
              </a:ext>
            </a:extLst>
          </p:cNvPr>
          <p:cNvSpPr>
            <a:spLocks noGrp="1"/>
          </p:cNvSpPr>
          <p:nvPr>
            <p:ph type="title"/>
          </p:nvPr>
        </p:nvSpPr>
        <p:spPr/>
        <p:txBody>
          <a:bodyPr/>
          <a:lstStyle/>
          <a:p>
            <a:r>
              <a:rPr lang="en-US" dirty="0"/>
              <a:t>A Timeline of Continued Innovation, Growth &amp; Success</a:t>
            </a:r>
          </a:p>
        </p:txBody>
      </p:sp>
      <p:cxnSp>
        <p:nvCxnSpPr>
          <p:cNvPr id="4" name="Straight Connector 3">
            <a:extLst>
              <a:ext uri="{FF2B5EF4-FFF2-40B4-BE49-F238E27FC236}">
                <a16:creationId xmlns:a16="http://schemas.microsoft.com/office/drawing/2014/main" id="{5B29B018-B975-49BD-BE18-23E2D66823BF}"/>
              </a:ext>
            </a:extLst>
          </p:cNvPr>
          <p:cNvCxnSpPr>
            <a:cxnSpLocks/>
          </p:cNvCxnSpPr>
          <p:nvPr/>
        </p:nvCxnSpPr>
        <p:spPr>
          <a:xfrm>
            <a:off x="589935" y="2918912"/>
            <a:ext cx="11144865" cy="0"/>
          </a:xfrm>
          <a:prstGeom prst="line">
            <a:avLst/>
          </a:prstGeom>
          <a:ln w="19050" cap="rnd">
            <a:solidFill>
              <a:schemeClr val="tx1"/>
            </a:solidFill>
            <a:prstDash val="sysDot"/>
            <a:round/>
            <a:headEnd type="none" w="lg" len="lg"/>
            <a:tailEnd type="triangle" w="lg"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2374EE2-6934-4F07-9C9D-A28653A73ED8}"/>
              </a:ext>
            </a:extLst>
          </p:cNvPr>
          <p:cNvSpPr/>
          <p:nvPr/>
        </p:nvSpPr>
        <p:spPr>
          <a:xfrm>
            <a:off x="927815" y="3079557"/>
            <a:ext cx="780983" cy="40011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A91"/>
                </a:solidFill>
                <a:effectLst/>
                <a:uLnTx/>
                <a:uFillTx/>
                <a:latin typeface="Lato Light"/>
                <a:ea typeface="Open Sans" panose="020B0606030504020204" pitchFamily="34" charset="0"/>
                <a:cs typeface="Arial" panose="020B0604020202020204" pitchFamily="34" charset="0"/>
              </a:rPr>
              <a:t>2010</a:t>
            </a:r>
            <a:endParaRPr kumimoji="0" lang="en-US" sz="2000" b="1" i="0" u="none" strike="noStrike" kern="1200" cap="none" spc="0" normalizeH="0" baseline="0" noProof="0">
              <a:ln>
                <a:noFill/>
              </a:ln>
              <a:solidFill>
                <a:srgbClr val="6D2A91"/>
              </a:solidFill>
              <a:effectLst/>
              <a:uLnTx/>
              <a:uFillTx/>
              <a:latin typeface="Lato Light"/>
              <a:ea typeface="+mn-ea"/>
              <a:cs typeface="Arial" panose="020B0604020202020204" pitchFamily="34" charset="0"/>
            </a:endParaRPr>
          </a:p>
        </p:txBody>
      </p:sp>
      <p:sp>
        <p:nvSpPr>
          <p:cNvPr id="6" name="Rectangle 5">
            <a:extLst>
              <a:ext uri="{FF2B5EF4-FFF2-40B4-BE49-F238E27FC236}">
                <a16:creationId xmlns:a16="http://schemas.microsoft.com/office/drawing/2014/main" id="{F7ED7DB9-9329-4E4E-AB80-0F673AD11464}"/>
              </a:ext>
            </a:extLst>
          </p:cNvPr>
          <p:cNvSpPr/>
          <p:nvPr/>
        </p:nvSpPr>
        <p:spPr>
          <a:xfrm>
            <a:off x="2923515" y="3090710"/>
            <a:ext cx="1302738" cy="4001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A91"/>
                </a:solidFill>
                <a:effectLst/>
                <a:uLnTx/>
                <a:uFillTx/>
                <a:latin typeface="Lato Light"/>
                <a:ea typeface="Open Sans" panose="020B0606030504020204" pitchFamily="34" charset="0"/>
                <a:cs typeface="Arial" panose="020B0604020202020204" pitchFamily="34" charset="0"/>
              </a:rPr>
              <a:t>2011-12</a:t>
            </a:r>
            <a:endParaRPr kumimoji="0" lang="en-US" sz="2000" b="1" i="0" u="none" strike="noStrike" kern="1200" cap="none" spc="0" normalizeH="0" baseline="0" noProof="0">
              <a:ln>
                <a:noFill/>
              </a:ln>
              <a:solidFill>
                <a:srgbClr val="6D2A91"/>
              </a:solidFill>
              <a:effectLst/>
              <a:uLnTx/>
              <a:uFillTx/>
              <a:latin typeface="Lato Light"/>
              <a:ea typeface="+mn-ea"/>
              <a:cs typeface="Arial" panose="020B0604020202020204" pitchFamily="34" charset="0"/>
            </a:endParaRPr>
          </a:p>
        </p:txBody>
      </p:sp>
      <p:sp>
        <p:nvSpPr>
          <p:cNvPr id="7" name="Rectangle 6">
            <a:extLst>
              <a:ext uri="{FF2B5EF4-FFF2-40B4-BE49-F238E27FC236}">
                <a16:creationId xmlns:a16="http://schemas.microsoft.com/office/drawing/2014/main" id="{B5704D24-3463-4B69-BF14-BB807792F66E}"/>
              </a:ext>
            </a:extLst>
          </p:cNvPr>
          <p:cNvSpPr/>
          <p:nvPr/>
        </p:nvSpPr>
        <p:spPr>
          <a:xfrm>
            <a:off x="5287106" y="3090877"/>
            <a:ext cx="1173719" cy="40011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A91"/>
                </a:solidFill>
                <a:effectLst/>
                <a:uLnTx/>
                <a:uFillTx/>
                <a:latin typeface="Lato Light"/>
                <a:ea typeface="Open Sans" panose="020B0606030504020204" pitchFamily="34" charset="0"/>
                <a:cs typeface="Arial" panose="020B0604020202020204" pitchFamily="34" charset="0"/>
              </a:rPr>
              <a:t>2013-14</a:t>
            </a:r>
            <a:endParaRPr kumimoji="0" lang="en-US" sz="2000" b="1" i="0" u="none" strike="noStrike" kern="1200" cap="none" spc="0" normalizeH="0" baseline="0" noProof="0">
              <a:ln>
                <a:noFill/>
              </a:ln>
              <a:solidFill>
                <a:srgbClr val="6D2A91"/>
              </a:solidFill>
              <a:effectLst/>
              <a:uLnTx/>
              <a:uFillTx/>
              <a:latin typeface="Lato Light"/>
              <a:ea typeface="+mn-ea"/>
              <a:cs typeface="Arial" panose="020B0604020202020204" pitchFamily="34" charset="0"/>
            </a:endParaRPr>
          </a:p>
        </p:txBody>
      </p:sp>
      <p:sp>
        <p:nvSpPr>
          <p:cNvPr id="8" name="Rectangle 7">
            <a:extLst>
              <a:ext uri="{FF2B5EF4-FFF2-40B4-BE49-F238E27FC236}">
                <a16:creationId xmlns:a16="http://schemas.microsoft.com/office/drawing/2014/main" id="{1142B1B6-2923-44FA-B2B3-7DD6B994957C}"/>
              </a:ext>
            </a:extLst>
          </p:cNvPr>
          <p:cNvSpPr/>
          <p:nvPr/>
        </p:nvSpPr>
        <p:spPr>
          <a:xfrm>
            <a:off x="7521677" y="3079557"/>
            <a:ext cx="1303312" cy="4001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A91"/>
                </a:solidFill>
                <a:effectLst/>
                <a:uLnTx/>
                <a:uFillTx/>
                <a:latin typeface="Lato Light"/>
                <a:ea typeface="Open Sans" panose="020B0606030504020204" pitchFamily="34" charset="0"/>
                <a:cs typeface="Arial" panose="020B0604020202020204" pitchFamily="34" charset="0"/>
              </a:rPr>
              <a:t>2015-16</a:t>
            </a:r>
            <a:endParaRPr kumimoji="0" lang="en-US" sz="2000" b="1" i="0" u="none" strike="noStrike" kern="1200" cap="none" spc="0" normalizeH="0" baseline="0" noProof="0">
              <a:ln>
                <a:noFill/>
              </a:ln>
              <a:solidFill>
                <a:srgbClr val="6D2A91"/>
              </a:solidFill>
              <a:effectLst/>
              <a:uLnTx/>
              <a:uFillTx/>
              <a:latin typeface="Lato Light"/>
              <a:ea typeface="+mn-ea"/>
              <a:cs typeface="Arial" panose="020B0604020202020204" pitchFamily="34" charset="0"/>
            </a:endParaRPr>
          </a:p>
        </p:txBody>
      </p:sp>
      <p:sp>
        <p:nvSpPr>
          <p:cNvPr id="9" name="Rectangle 8">
            <a:extLst>
              <a:ext uri="{FF2B5EF4-FFF2-40B4-BE49-F238E27FC236}">
                <a16:creationId xmlns:a16="http://schemas.microsoft.com/office/drawing/2014/main" id="{925990AC-C386-4204-A654-A879CBBC52E6}"/>
              </a:ext>
            </a:extLst>
          </p:cNvPr>
          <p:cNvSpPr/>
          <p:nvPr/>
        </p:nvSpPr>
        <p:spPr>
          <a:xfrm>
            <a:off x="9645445" y="3079557"/>
            <a:ext cx="1700981" cy="4001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D2A91"/>
                </a:solidFill>
                <a:effectLst/>
                <a:uLnTx/>
                <a:uFillTx/>
                <a:latin typeface="Lato Light"/>
                <a:ea typeface="Open Sans" panose="020B0606030504020204" pitchFamily="34" charset="0"/>
                <a:cs typeface="Arial" panose="020B0604020202020204" pitchFamily="34" charset="0"/>
              </a:rPr>
              <a:t>2017-21</a:t>
            </a:r>
            <a:endParaRPr kumimoji="0" lang="en-US" sz="2000" b="1" i="0" u="none" strike="noStrike" kern="1200" cap="none" spc="0" normalizeH="0" baseline="0" noProof="0" dirty="0">
              <a:ln>
                <a:noFill/>
              </a:ln>
              <a:solidFill>
                <a:srgbClr val="6D2A91"/>
              </a:solidFill>
              <a:effectLst/>
              <a:uLnTx/>
              <a:uFillTx/>
              <a:latin typeface="Lato Light"/>
              <a:ea typeface="+mn-ea"/>
              <a:cs typeface="Arial" panose="020B0604020202020204" pitchFamily="34" charset="0"/>
            </a:endParaRPr>
          </a:p>
        </p:txBody>
      </p:sp>
      <p:sp>
        <p:nvSpPr>
          <p:cNvPr id="10" name="TextBox 9">
            <a:extLst>
              <a:ext uri="{FF2B5EF4-FFF2-40B4-BE49-F238E27FC236}">
                <a16:creationId xmlns:a16="http://schemas.microsoft.com/office/drawing/2014/main" id="{F8E717FE-A7DF-47BD-AFD1-CD2314210DBD}"/>
              </a:ext>
            </a:extLst>
          </p:cNvPr>
          <p:cNvSpPr txBox="1"/>
          <p:nvPr/>
        </p:nvSpPr>
        <p:spPr>
          <a:xfrm>
            <a:off x="5113976" y="3588835"/>
            <a:ext cx="14736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Product Line Expansion</a:t>
            </a:r>
          </a:p>
        </p:txBody>
      </p:sp>
      <p:sp>
        <p:nvSpPr>
          <p:cNvPr id="11" name="TextBox 10">
            <a:extLst>
              <a:ext uri="{FF2B5EF4-FFF2-40B4-BE49-F238E27FC236}">
                <a16:creationId xmlns:a16="http://schemas.microsoft.com/office/drawing/2014/main" id="{6206D9CD-944F-47A0-ACC9-01BFE8ADA5C5}"/>
              </a:ext>
            </a:extLst>
          </p:cNvPr>
          <p:cNvSpPr txBox="1"/>
          <p:nvPr/>
        </p:nvSpPr>
        <p:spPr>
          <a:xfrm>
            <a:off x="9540040" y="3588439"/>
            <a:ext cx="19948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Ramping Up Manufacturing</a:t>
            </a:r>
          </a:p>
        </p:txBody>
      </p:sp>
      <p:sp>
        <p:nvSpPr>
          <p:cNvPr id="12" name="TextBox 11">
            <a:extLst>
              <a:ext uri="{FF2B5EF4-FFF2-40B4-BE49-F238E27FC236}">
                <a16:creationId xmlns:a16="http://schemas.microsoft.com/office/drawing/2014/main" id="{A61FCFFE-831A-4598-8FA5-786DA3D1BE7A}"/>
              </a:ext>
            </a:extLst>
          </p:cNvPr>
          <p:cNvSpPr txBox="1"/>
          <p:nvPr/>
        </p:nvSpPr>
        <p:spPr>
          <a:xfrm>
            <a:off x="9599840" y="4290002"/>
            <a:ext cx="201467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mn-ea"/>
                <a:cs typeface="Arial" panose="020B0604020202020204" pitchFamily="34" charset="0"/>
              </a:rPr>
              <a:t>HQ relocated to 25K sq ft manufacturing and R&amp;D facility.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mn-ea"/>
                <a:cs typeface="Arial" panose="020B0604020202020204" pitchFamily="34" charset="0"/>
              </a:rPr>
              <a:t>Sales focus transitions to high volume Distributors world-wide. High voltage commercial solutions introduced with dynamic scalable platform for C&amp;I markets. &gt;100 MWh of products shipped to date in &gt;40 countries to &gt;7,500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363636"/>
                </a:solidFill>
                <a:effectLst/>
                <a:uLnTx/>
                <a:uFillTx/>
                <a:latin typeface="Lato Light"/>
                <a:ea typeface="+mn-ea"/>
                <a:cs typeface="Arial" panose="020B0604020202020204" pitchFamily="34" charset="0"/>
              </a:rPr>
              <a:t>AmpliPHI</a:t>
            </a:r>
            <a:r>
              <a:rPr kumimoji="0" lang="en-US" sz="900" b="0" i="0" u="none" strike="noStrike" kern="1200" cap="none" spc="0" normalizeH="0" baseline="0" noProof="0">
                <a:ln>
                  <a:noFill/>
                </a:ln>
                <a:solidFill>
                  <a:srgbClr val="363636"/>
                </a:solidFill>
                <a:effectLst/>
                <a:uLnTx/>
                <a:uFillTx/>
                <a:latin typeface="Lato Light"/>
                <a:ea typeface="+mn-ea"/>
                <a:cs typeface="Arial" panose="020B0604020202020204" pitchFamily="34" charset="0"/>
              </a:rPr>
              <a:t> with proprietary BMS and closed loop communications. </a:t>
            </a:r>
            <a:r>
              <a:rPr lang="en-US" sz="900">
                <a:solidFill>
                  <a:srgbClr val="363636"/>
                </a:solidFill>
                <a:latin typeface="Lato Light"/>
                <a:cs typeface="Arial" panose="020B0604020202020204" pitchFamily="34" charset="0"/>
              </a:rPr>
              <a:t>V</a:t>
            </a:r>
            <a:r>
              <a:rPr kumimoji="0" lang="en-US" sz="900" b="0" i="0" u="none" strike="noStrike" kern="1200" cap="none" spc="0" normalizeH="0" baseline="0" noProof="0">
                <a:ln>
                  <a:noFill/>
                </a:ln>
                <a:solidFill>
                  <a:srgbClr val="363636"/>
                </a:solidFill>
                <a:effectLst/>
                <a:uLnTx/>
                <a:uFillTx/>
                <a:latin typeface="Lato Light"/>
                <a:ea typeface="+mn-ea"/>
                <a:cs typeface="Arial" panose="020B0604020202020204" pitchFamily="34" charset="0"/>
              </a:rPr>
              <a:t>PP and enhanced connectivity.</a:t>
            </a:r>
          </a:p>
        </p:txBody>
      </p:sp>
      <p:sp>
        <p:nvSpPr>
          <p:cNvPr id="13" name="TextBox 12">
            <a:extLst>
              <a:ext uri="{FF2B5EF4-FFF2-40B4-BE49-F238E27FC236}">
                <a16:creationId xmlns:a16="http://schemas.microsoft.com/office/drawing/2014/main" id="{9B79A0D9-73AE-4A7F-9714-FF9FB4CB1568}"/>
              </a:ext>
            </a:extLst>
          </p:cNvPr>
          <p:cNvSpPr txBox="1"/>
          <p:nvPr/>
        </p:nvSpPr>
        <p:spPr>
          <a:xfrm>
            <a:off x="2651961" y="3585111"/>
            <a:ext cx="1995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Residential, Military + Emergency Response</a:t>
            </a:r>
          </a:p>
        </p:txBody>
      </p:sp>
      <p:sp>
        <p:nvSpPr>
          <p:cNvPr id="14" name="TextBox 13">
            <a:extLst>
              <a:ext uri="{FF2B5EF4-FFF2-40B4-BE49-F238E27FC236}">
                <a16:creationId xmlns:a16="http://schemas.microsoft.com/office/drawing/2014/main" id="{E04DCF40-E1D2-437A-A226-4999EF4779E5}"/>
              </a:ext>
            </a:extLst>
          </p:cNvPr>
          <p:cNvSpPr txBox="1"/>
          <p:nvPr/>
        </p:nvSpPr>
        <p:spPr>
          <a:xfrm>
            <a:off x="7356934" y="3593844"/>
            <a:ext cx="14680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63636"/>
                </a:solidFill>
                <a:effectLst/>
                <a:uLnTx/>
                <a:uFillTx/>
                <a:latin typeface="Lato Light"/>
                <a:ea typeface="+mn-ea"/>
                <a:cs typeface="Arial" panose="020B0604020202020204" pitchFamily="34" charset="0"/>
              </a:rPr>
              <a:t>Relaunch as SimpliPhi Power</a:t>
            </a:r>
          </a:p>
        </p:txBody>
      </p:sp>
      <p:sp>
        <p:nvSpPr>
          <p:cNvPr id="15" name="TextBox 14">
            <a:extLst>
              <a:ext uri="{FF2B5EF4-FFF2-40B4-BE49-F238E27FC236}">
                <a16:creationId xmlns:a16="http://schemas.microsoft.com/office/drawing/2014/main" id="{3048220C-D7C8-4AFC-9575-9B1288592E3F}"/>
              </a:ext>
            </a:extLst>
          </p:cNvPr>
          <p:cNvSpPr txBox="1"/>
          <p:nvPr/>
        </p:nvSpPr>
        <p:spPr>
          <a:xfrm>
            <a:off x="577485" y="3583505"/>
            <a:ext cx="13051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63636"/>
                </a:solidFill>
                <a:effectLst/>
                <a:uLnTx/>
                <a:uFillTx/>
                <a:latin typeface="Lato Light"/>
                <a:ea typeface="+mn-ea"/>
                <a:cs typeface="Arial" panose="020B0604020202020204" pitchFamily="34" charset="0"/>
              </a:rPr>
              <a:t>Founding of </a:t>
            </a:r>
            <a:br>
              <a:rPr kumimoji="0" lang="en-US" sz="1400" b="0" i="0" u="none" strike="noStrike" kern="1200" cap="none" spc="0" normalizeH="0" baseline="0" noProof="0">
                <a:ln>
                  <a:noFill/>
                </a:ln>
                <a:solidFill>
                  <a:srgbClr val="363636"/>
                </a:solidFill>
                <a:effectLst/>
                <a:uLnTx/>
                <a:uFillTx/>
                <a:latin typeface="Lato Light"/>
                <a:ea typeface="+mn-ea"/>
                <a:cs typeface="Arial" panose="020B0604020202020204" pitchFamily="34" charset="0"/>
              </a:rPr>
            </a:br>
            <a:r>
              <a:rPr kumimoji="0" lang="en-US" sz="1400" b="0" i="0" u="none" strike="noStrike" kern="1200" cap="none" spc="0" normalizeH="0" baseline="0" noProof="0">
                <a:ln>
                  <a:noFill/>
                </a:ln>
                <a:solidFill>
                  <a:srgbClr val="363636"/>
                </a:solidFill>
                <a:effectLst/>
                <a:uLnTx/>
                <a:uFillTx/>
                <a:latin typeface="Lato Light"/>
                <a:ea typeface="+mn-ea"/>
                <a:cs typeface="Arial" panose="020B0604020202020204" pitchFamily="34" charset="0"/>
              </a:rPr>
              <a:t>OES Energy</a:t>
            </a:r>
          </a:p>
        </p:txBody>
      </p:sp>
      <p:sp>
        <p:nvSpPr>
          <p:cNvPr id="16" name="TextBox 15">
            <a:extLst>
              <a:ext uri="{FF2B5EF4-FFF2-40B4-BE49-F238E27FC236}">
                <a16:creationId xmlns:a16="http://schemas.microsoft.com/office/drawing/2014/main" id="{EE99007A-2646-44EB-A68E-A6845A0D3701}"/>
              </a:ext>
            </a:extLst>
          </p:cNvPr>
          <p:cNvSpPr txBox="1"/>
          <p:nvPr/>
        </p:nvSpPr>
        <p:spPr>
          <a:xfrm>
            <a:off x="419099" y="4255166"/>
            <a:ext cx="195020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Leveraging a decade of IP based on lithium ion innovation + successful deployments in the film &amp; broadcast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OES founded to scale proprietary technology and manufacturing, providing superior residential and commercial solutions to key global markets on/off grid.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OES only utilizing LFP Lithium Ion chemistry due to its safety profile and </a:t>
            </a:r>
            <a:r>
              <a:rPr lang="en-US" sz="900">
                <a:solidFill>
                  <a:srgbClr val="363636"/>
                </a:solidFill>
                <a:latin typeface="Lato Light"/>
                <a:ea typeface="Open Sans" panose="020B0606030504020204" pitchFamily="34" charset="0"/>
                <a:cs typeface="Arial" panose="020B0604020202020204" pitchFamily="34" charset="0"/>
              </a:rPr>
              <a:t>robust</a:t>
            </a: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22DF397-C212-4C2D-9738-515082E13161}"/>
              </a:ext>
            </a:extLst>
          </p:cNvPr>
          <p:cNvSpPr txBox="1"/>
          <p:nvPr/>
        </p:nvSpPr>
        <p:spPr>
          <a:xfrm>
            <a:off x="2727692" y="4269688"/>
            <a:ext cx="1996620" cy="2169825"/>
          </a:xfrm>
          <a:prstGeom prst="rect">
            <a:avLst/>
          </a:prstGeom>
          <a:noFill/>
        </p:spPr>
        <p:txBody>
          <a:bodyPr wrap="square" rtlCol="0">
            <a:spAutoFit/>
          </a:bodyPr>
          <a:lstStyle/>
          <a:p>
            <a:r>
              <a:rPr lang="en-US" sz="900">
                <a:solidFill>
                  <a:srgbClr val="363636"/>
                </a:solidFill>
                <a:latin typeface="Lato Light"/>
                <a:ea typeface="Open Sans" panose="020B0606030504020204" pitchFamily="34" charset="0"/>
                <a:cs typeface="Arial" panose="020B0604020202020204" pitchFamily="34" charset="0"/>
              </a:rPr>
              <a:t>OES LFP batteries subjected to rigorous testing by the Department of Defense, Aberdeen Proving Grounds.</a:t>
            </a:r>
          </a:p>
          <a:p>
            <a:endParaRPr lang="en-US" sz="900">
              <a:solidFill>
                <a:srgbClr val="363636"/>
              </a:solidFill>
              <a:latin typeface="Lato Light"/>
              <a:ea typeface="Open Sans" panose="020B0606030504020204" pitchFamily="34" charset="0"/>
              <a:cs typeface="Arial" panose="020B0604020202020204" pitchFamily="34" charset="0"/>
            </a:endParaRPr>
          </a:p>
          <a:p>
            <a:r>
              <a:rPr lang="en-US" sz="900">
                <a:solidFill>
                  <a:srgbClr val="363636"/>
                </a:solidFill>
                <a:latin typeface="Lato Light"/>
                <a:ea typeface="Open Sans" panose="020B0606030504020204" pitchFamily="34" charset="0"/>
                <a:cs typeface="Arial" panose="020B0604020202020204" pitchFamily="34" charset="0"/>
              </a:rPr>
              <a:t>OES introduces first residential market battery, Genny mobile solutions for emergency response and military spec energy storage systems for lead acid/diesel replacement on FOB.</a:t>
            </a:r>
          </a:p>
          <a:p>
            <a:endParaRPr lang="en-US" sz="900">
              <a:solidFill>
                <a:srgbClr val="363636"/>
              </a:solidFill>
              <a:latin typeface="Lato Light"/>
              <a:ea typeface="Open Sans" panose="020B0606030504020204" pitchFamily="34" charset="0"/>
              <a:cs typeface="Arial" panose="020B0604020202020204" pitchFamily="34" charset="0"/>
            </a:endParaRPr>
          </a:p>
          <a:p>
            <a:r>
              <a:rPr lang="en-US" sz="900">
                <a:solidFill>
                  <a:srgbClr val="363636"/>
                </a:solidFill>
                <a:latin typeface="Lato Light"/>
                <a:ea typeface="Open Sans" panose="020B0606030504020204" pitchFamily="34" charset="0"/>
                <a:cs typeface="Arial" panose="020B0604020202020204" pitchFamily="34" charset="0"/>
              </a:rPr>
              <a:t>Successful microgrid deployments in Iraq and Afghanistan with the DoD.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1B48B02-68E8-4F28-98F7-A52017F610F1}"/>
              </a:ext>
            </a:extLst>
          </p:cNvPr>
          <p:cNvSpPr txBox="1"/>
          <p:nvPr/>
        </p:nvSpPr>
        <p:spPr>
          <a:xfrm>
            <a:off x="7310638" y="4272575"/>
            <a:ext cx="195020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OES reincorporated and rebranded as SimpliPhi Power. Marine Corps tests at Camp Lejeune find SimpliPhi batteries outperform other LI batteries by &gt;62%.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Introduces turnkey fully integrated </a:t>
            </a:r>
            <a:r>
              <a:rPr kumimoji="0" lang="en-US" sz="900" b="0" i="0" u="none" strike="noStrike" kern="1200" cap="none" spc="0" normalizeH="0" baseline="0" noProof="0" err="1">
                <a:ln>
                  <a:noFill/>
                </a:ln>
                <a:solidFill>
                  <a:srgbClr val="363636"/>
                </a:solidFill>
                <a:effectLst/>
                <a:uLnTx/>
                <a:uFillTx/>
                <a:latin typeface="Lato Light"/>
                <a:ea typeface="Open Sans" panose="020B0606030504020204" pitchFamily="34" charset="0"/>
                <a:cs typeface="Arial" panose="020B0604020202020204" pitchFamily="34" charset="0"/>
              </a:rPr>
              <a:t>AccESS</a:t>
            </a: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 for residential/ commercial on/off grid to seamlessly optimize grid, generators and renewable </a:t>
            </a:r>
            <a:r>
              <a:rPr lang="en-US" sz="900">
                <a:solidFill>
                  <a:srgbClr val="363636"/>
                </a:solidFill>
                <a:latin typeface="Lato Light"/>
                <a:ea typeface="Open Sans" panose="020B0606030504020204" pitchFamily="34" charset="0"/>
                <a:cs typeface="Arial" panose="020B0604020202020204" pitchFamily="34" charset="0"/>
              </a:rPr>
              <a:t>energy</a:t>
            </a: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High performance</a:t>
            </a:r>
            <a:r>
              <a:rPr lang="en-US" sz="900">
                <a:solidFill>
                  <a:srgbClr val="363636"/>
                </a:solidFill>
                <a:latin typeface="Lato Light"/>
                <a:ea typeface="Open Sans" panose="020B0606030504020204" pitchFamily="34" charset="0"/>
                <a:cs typeface="Arial" panose="020B0604020202020204" pitchFamily="34" charset="0"/>
              </a:rPr>
              <a:t>, long life and </a:t>
            </a:r>
            <a:endPar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363636"/>
                </a:solidFill>
                <a:latin typeface="Lato Light"/>
                <a:ea typeface="Open Sans" panose="020B0606030504020204" pitchFamily="34" charset="0"/>
                <a:cs typeface="Arial" panose="020B0604020202020204" pitchFamily="34" charset="0"/>
              </a:rPr>
              <a:t>l</a:t>
            </a:r>
            <a:r>
              <a:rPr kumimoji="0" lang="en-US" sz="900" b="0" i="0" u="none" strike="noStrike" kern="1200" cap="none" spc="0" normalizeH="0" baseline="0" noProof="0">
                <a:ln>
                  <a:noFill/>
                </a:ln>
                <a:solidFill>
                  <a:srgbClr val="363636"/>
                </a:solidFill>
                <a:effectLst/>
                <a:uLnTx/>
                <a:uFillTx/>
                <a:latin typeface="Lato Light"/>
                <a:ea typeface="Open Sans" panose="020B0606030504020204" pitchFamily="34" charset="0"/>
                <a:cs typeface="Arial" panose="020B0604020202020204" pitchFamily="34" charset="0"/>
              </a:rPr>
              <a:t>ow LCOE. </a:t>
            </a:r>
          </a:p>
        </p:txBody>
      </p:sp>
      <p:sp>
        <p:nvSpPr>
          <p:cNvPr id="19" name="TextBox 18">
            <a:extLst>
              <a:ext uri="{FF2B5EF4-FFF2-40B4-BE49-F238E27FC236}">
                <a16:creationId xmlns:a16="http://schemas.microsoft.com/office/drawing/2014/main" id="{EC8307A7-DFD7-4DF2-A52B-913FA2068857}"/>
              </a:ext>
            </a:extLst>
          </p:cNvPr>
          <p:cNvSpPr txBox="1"/>
          <p:nvPr/>
        </p:nvSpPr>
        <p:spPr>
          <a:xfrm>
            <a:off x="5070993" y="4269688"/>
            <a:ext cx="1884672" cy="2031325"/>
          </a:xfrm>
          <a:prstGeom prst="rect">
            <a:avLst/>
          </a:prstGeom>
          <a:noFill/>
        </p:spPr>
        <p:txBody>
          <a:bodyPr wrap="square" rtlCol="0">
            <a:spAutoFit/>
          </a:bodyPr>
          <a:lstStyle/>
          <a:p>
            <a:r>
              <a:rPr lang="en-US" sz="900" err="1">
                <a:solidFill>
                  <a:srgbClr val="363636"/>
                </a:solidFill>
                <a:latin typeface="Lato Light"/>
                <a:ea typeface="Open Sans" panose="020B0606030504020204" pitchFamily="34" charset="0"/>
                <a:cs typeface="Arial" panose="020B0604020202020204" pitchFamily="34" charset="0"/>
              </a:rPr>
              <a:t>PowerBank</a:t>
            </a:r>
            <a:r>
              <a:rPr lang="en-US" sz="900">
                <a:solidFill>
                  <a:srgbClr val="363636"/>
                </a:solidFill>
                <a:latin typeface="Lato Light"/>
                <a:ea typeface="Open Sans" panose="020B0606030504020204" pitchFamily="34" charset="0"/>
                <a:cs typeface="Arial" panose="020B0604020202020204" pitchFamily="34" charset="0"/>
              </a:rPr>
              <a:t> battery-based generator on wheels expands mobile energy product offerings and rapid deployments of robust long duration and high-power integrated systems. </a:t>
            </a:r>
          </a:p>
          <a:p>
            <a:endParaRPr lang="en-US" sz="900">
              <a:solidFill>
                <a:srgbClr val="363636"/>
              </a:solidFill>
              <a:latin typeface="Lato Light"/>
              <a:ea typeface="Open Sans" panose="020B0606030504020204" pitchFamily="34" charset="0"/>
              <a:cs typeface="Arial" panose="020B0604020202020204" pitchFamily="34" charset="0"/>
            </a:endParaRPr>
          </a:p>
          <a:p>
            <a:r>
              <a:rPr lang="en-US" sz="900">
                <a:solidFill>
                  <a:srgbClr val="363636"/>
                </a:solidFill>
                <a:latin typeface="Lato Light"/>
                <a:ea typeface="Open Sans" panose="020B0606030504020204" pitchFamily="34" charset="0"/>
                <a:cs typeface="Arial" panose="020B0604020202020204" pitchFamily="34" charset="0"/>
              </a:rPr>
              <a:t>Expand diverse solutions for military, emergency response and commercial customers across global markets.</a:t>
            </a:r>
          </a:p>
          <a:p>
            <a:endParaRPr lang="en-US" sz="900">
              <a:solidFill>
                <a:srgbClr val="363636"/>
              </a:solidFill>
              <a:latin typeface="Lato Light"/>
              <a:ea typeface="Open Sans" panose="020B0606030504020204" pitchFamily="34" charset="0"/>
              <a:cs typeface="Arial" panose="020B0604020202020204" pitchFamily="34" charset="0"/>
            </a:endParaRPr>
          </a:p>
          <a:p>
            <a:r>
              <a:rPr lang="en-US" sz="900">
                <a:solidFill>
                  <a:srgbClr val="363636"/>
                </a:solidFill>
                <a:latin typeface="Lato Light"/>
                <a:ea typeface="Open Sans" panose="020B0606030504020204" pitchFamily="34" charset="0"/>
                <a:cs typeface="Arial" panose="020B0604020202020204" pitchFamily="34" charset="0"/>
              </a:rPr>
              <a:t>Introduce new PHI battery models for scaling on/off grid systems.</a:t>
            </a:r>
            <a:endParaRPr lang="en-US" sz="900">
              <a:solidFill>
                <a:srgbClr val="363636"/>
              </a:solidFill>
              <a:highlight>
                <a:srgbClr val="FFFF00"/>
              </a:highlight>
              <a:latin typeface="Lato Light"/>
              <a:ea typeface="Open Sans" panose="020B0606030504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7401D6A4-2FB9-4151-B8A8-CAE641A26F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1769" y="1854499"/>
            <a:ext cx="1276888" cy="849791"/>
          </a:xfrm>
          <a:prstGeom prst="rect">
            <a:avLst/>
          </a:prstGeom>
        </p:spPr>
      </p:pic>
      <p:pic>
        <p:nvPicPr>
          <p:cNvPr id="21" name="Picture 20">
            <a:extLst>
              <a:ext uri="{FF2B5EF4-FFF2-40B4-BE49-F238E27FC236}">
                <a16:creationId xmlns:a16="http://schemas.microsoft.com/office/drawing/2014/main" id="{E67B1E77-57BF-41A6-8548-2166805D48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0092" y="1815459"/>
            <a:ext cx="1296323" cy="939145"/>
          </a:xfrm>
          <a:prstGeom prst="rect">
            <a:avLst/>
          </a:prstGeom>
        </p:spPr>
      </p:pic>
      <p:pic>
        <p:nvPicPr>
          <p:cNvPr id="22" name="Picture 21">
            <a:extLst>
              <a:ext uri="{FF2B5EF4-FFF2-40B4-BE49-F238E27FC236}">
                <a16:creationId xmlns:a16="http://schemas.microsoft.com/office/drawing/2014/main" id="{9A1FEED3-AF5A-4F7E-B771-68A49203D4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5631" y="1859380"/>
            <a:ext cx="1104703" cy="849353"/>
          </a:xfrm>
          <a:prstGeom prst="rect">
            <a:avLst/>
          </a:prstGeom>
          <a:ln>
            <a:solidFill>
              <a:schemeClr val="tx1"/>
            </a:solidFill>
          </a:ln>
        </p:spPr>
      </p:pic>
      <p:pic>
        <p:nvPicPr>
          <p:cNvPr id="23" name="Picture 22">
            <a:extLst>
              <a:ext uri="{FF2B5EF4-FFF2-40B4-BE49-F238E27FC236}">
                <a16:creationId xmlns:a16="http://schemas.microsoft.com/office/drawing/2014/main" id="{501B7791-D550-4EC9-BE24-9AB0758668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4520" y="1153593"/>
            <a:ext cx="1011696" cy="1543265"/>
          </a:xfrm>
          <a:prstGeom prst="rect">
            <a:avLst/>
          </a:prstGeom>
        </p:spPr>
      </p:pic>
      <p:pic>
        <p:nvPicPr>
          <p:cNvPr id="24" name="Picture 23">
            <a:extLst>
              <a:ext uri="{FF2B5EF4-FFF2-40B4-BE49-F238E27FC236}">
                <a16:creationId xmlns:a16="http://schemas.microsoft.com/office/drawing/2014/main" id="{558533FD-E1F6-43A7-B2CE-30DA190EF7A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38141" y="1342417"/>
            <a:ext cx="642388" cy="1393737"/>
          </a:xfrm>
          <a:prstGeom prst="rect">
            <a:avLst/>
          </a:prstGeom>
        </p:spPr>
      </p:pic>
      <p:sp>
        <p:nvSpPr>
          <p:cNvPr id="25" name="Oval 24">
            <a:extLst>
              <a:ext uri="{FF2B5EF4-FFF2-40B4-BE49-F238E27FC236}">
                <a16:creationId xmlns:a16="http://schemas.microsoft.com/office/drawing/2014/main" id="{75A5B5D7-C9C7-433E-A0D2-6D342E842171}"/>
              </a:ext>
            </a:extLst>
          </p:cNvPr>
          <p:cNvSpPr/>
          <p:nvPr/>
        </p:nvSpPr>
        <p:spPr>
          <a:xfrm>
            <a:off x="1263186" y="2850331"/>
            <a:ext cx="129776" cy="133499"/>
          </a:xfrm>
          <a:prstGeom prst="ellipse">
            <a:avLst/>
          </a:prstGeom>
          <a:solidFill>
            <a:schemeClr val="bg1"/>
          </a:solidFill>
          <a:ln w="38100" cmpd="thickThi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6" name="Oval 25">
            <a:extLst>
              <a:ext uri="{FF2B5EF4-FFF2-40B4-BE49-F238E27FC236}">
                <a16:creationId xmlns:a16="http://schemas.microsoft.com/office/drawing/2014/main" id="{156D16C2-CE15-41DD-8851-30A8EA35D2EF}"/>
              </a:ext>
            </a:extLst>
          </p:cNvPr>
          <p:cNvSpPr/>
          <p:nvPr/>
        </p:nvSpPr>
        <p:spPr>
          <a:xfrm>
            <a:off x="3510349" y="2850331"/>
            <a:ext cx="129776" cy="133499"/>
          </a:xfrm>
          <a:prstGeom prst="ellipse">
            <a:avLst/>
          </a:prstGeom>
          <a:solidFill>
            <a:schemeClr val="bg1"/>
          </a:solidFill>
          <a:ln w="38100" cmpd="thickThi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7" name="Oval 26">
            <a:extLst>
              <a:ext uri="{FF2B5EF4-FFF2-40B4-BE49-F238E27FC236}">
                <a16:creationId xmlns:a16="http://schemas.microsoft.com/office/drawing/2014/main" id="{07E0250A-1157-41B8-AEA4-F63FAE0420B6}"/>
              </a:ext>
            </a:extLst>
          </p:cNvPr>
          <p:cNvSpPr/>
          <p:nvPr/>
        </p:nvSpPr>
        <p:spPr>
          <a:xfrm>
            <a:off x="5822059" y="2850331"/>
            <a:ext cx="129776" cy="133499"/>
          </a:xfrm>
          <a:prstGeom prst="ellipse">
            <a:avLst/>
          </a:prstGeom>
          <a:solidFill>
            <a:schemeClr val="bg1"/>
          </a:solidFill>
          <a:ln w="38100" cmpd="thickThi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8" name="Oval 27">
            <a:extLst>
              <a:ext uri="{FF2B5EF4-FFF2-40B4-BE49-F238E27FC236}">
                <a16:creationId xmlns:a16="http://schemas.microsoft.com/office/drawing/2014/main" id="{A5713A26-1FC0-43D4-B593-212B29E7F4EE}"/>
              </a:ext>
            </a:extLst>
          </p:cNvPr>
          <p:cNvSpPr/>
          <p:nvPr/>
        </p:nvSpPr>
        <p:spPr>
          <a:xfrm>
            <a:off x="8133769" y="2850331"/>
            <a:ext cx="129776" cy="133499"/>
          </a:xfrm>
          <a:prstGeom prst="ellipse">
            <a:avLst/>
          </a:prstGeom>
          <a:solidFill>
            <a:schemeClr val="bg1"/>
          </a:solidFill>
          <a:ln w="38100" cmpd="thickThi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9" name="Oval 28">
            <a:extLst>
              <a:ext uri="{FF2B5EF4-FFF2-40B4-BE49-F238E27FC236}">
                <a16:creationId xmlns:a16="http://schemas.microsoft.com/office/drawing/2014/main" id="{72F73B18-0E5B-4663-B09E-9A17E92B29D4}"/>
              </a:ext>
            </a:extLst>
          </p:cNvPr>
          <p:cNvSpPr/>
          <p:nvPr/>
        </p:nvSpPr>
        <p:spPr>
          <a:xfrm>
            <a:off x="10445480" y="2850331"/>
            <a:ext cx="129776" cy="133499"/>
          </a:xfrm>
          <a:prstGeom prst="ellipse">
            <a:avLst/>
          </a:prstGeom>
          <a:solidFill>
            <a:schemeClr val="bg1"/>
          </a:solidFill>
          <a:ln w="38100" cmpd="thickThi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63636"/>
              </a:solidFill>
              <a:effectLst/>
              <a:uLnTx/>
              <a:uFillTx/>
              <a:latin typeface="Lato Light"/>
              <a:ea typeface="+mn-ea"/>
              <a:cs typeface="+mn-cs"/>
            </a:endParaRPr>
          </a:p>
        </p:txBody>
      </p:sp>
      <p:sp>
        <p:nvSpPr>
          <p:cNvPr id="36" name="Rectangle 35">
            <a:extLst>
              <a:ext uri="{FF2B5EF4-FFF2-40B4-BE49-F238E27FC236}">
                <a16:creationId xmlns:a16="http://schemas.microsoft.com/office/drawing/2014/main" id="{898818F1-3A41-4656-AE6D-D42A1596C50D}"/>
              </a:ext>
            </a:extLst>
          </p:cNvPr>
          <p:cNvSpPr/>
          <p:nvPr/>
        </p:nvSpPr>
        <p:spPr>
          <a:xfrm>
            <a:off x="400414" y="6350461"/>
            <a:ext cx="1990075" cy="5873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7" name="Rectangle 36">
            <a:extLst>
              <a:ext uri="{FF2B5EF4-FFF2-40B4-BE49-F238E27FC236}">
                <a16:creationId xmlns:a16="http://schemas.microsoft.com/office/drawing/2014/main" id="{1FF91518-667B-47DB-8FFF-6E1219477181}"/>
              </a:ext>
            </a:extLst>
          </p:cNvPr>
          <p:cNvSpPr/>
          <p:nvPr/>
        </p:nvSpPr>
        <p:spPr>
          <a:xfrm>
            <a:off x="2684201" y="6350461"/>
            <a:ext cx="1990075" cy="5873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8" name="Rectangle 37">
            <a:extLst>
              <a:ext uri="{FF2B5EF4-FFF2-40B4-BE49-F238E27FC236}">
                <a16:creationId xmlns:a16="http://schemas.microsoft.com/office/drawing/2014/main" id="{2B3FBFEA-2CBF-492D-B143-AC41162AAFBD}"/>
              </a:ext>
            </a:extLst>
          </p:cNvPr>
          <p:cNvSpPr/>
          <p:nvPr/>
        </p:nvSpPr>
        <p:spPr>
          <a:xfrm>
            <a:off x="4980981" y="6350461"/>
            <a:ext cx="1990075" cy="5873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9" name="Rectangle 38">
            <a:extLst>
              <a:ext uri="{FF2B5EF4-FFF2-40B4-BE49-F238E27FC236}">
                <a16:creationId xmlns:a16="http://schemas.microsoft.com/office/drawing/2014/main" id="{97E4AFF4-9A72-44CE-9567-072BF4C911A5}"/>
              </a:ext>
            </a:extLst>
          </p:cNvPr>
          <p:cNvSpPr/>
          <p:nvPr/>
        </p:nvSpPr>
        <p:spPr>
          <a:xfrm>
            <a:off x="7277761" y="6350461"/>
            <a:ext cx="1990075" cy="5873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0" name="Rectangle 39">
            <a:extLst>
              <a:ext uri="{FF2B5EF4-FFF2-40B4-BE49-F238E27FC236}">
                <a16:creationId xmlns:a16="http://schemas.microsoft.com/office/drawing/2014/main" id="{CB489051-D362-4AA4-8A43-D364703A9E74}"/>
              </a:ext>
            </a:extLst>
          </p:cNvPr>
          <p:cNvSpPr/>
          <p:nvPr/>
        </p:nvSpPr>
        <p:spPr>
          <a:xfrm>
            <a:off x="9619460" y="6368803"/>
            <a:ext cx="2000113" cy="5873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4" name="TextBox 43">
            <a:extLst>
              <a:ext uri="{FF2B5EF4-FFF2-40B4-BE49-F238E27FC236}">
                <a16:creationId xmlns:a16="http://schemas.microsoft.com/office/drawing/2014/main" id="{9180FD85-D19E-417B-AADF-132C34DAF59F}"/>
              </a:ext>
            </a:extLst>
          </p:cNvPr>
          <p:cNvSpPr txBox="1"/>
          <p:nvPr/>
        </p:nvSpPr>
        <p:spPr>
          <a:xfrm>
            <a:off x="9360518" y="6627168"/>
            <a:ext cx="250788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63636"/>
                </a:solidFill>
                <a:effectLst/>
                <a:uLnTx/>
                <a:uFillTx/>
                <a:latin typeface="Lato Light"/>
                <a:ea typeface="+mn-ea"/>
                <a:cs typeface="+mn-cs"/>
              </a:rPr>
              <a:t>© 2021 SimpliPhi Power </a:t>
            </a:r>
            <a:r>
              <a:rPr kumimoji="0" lang="en-US" sz="900" b="0" i="0" u="none" strike="noStrike" kern="1200" cap="none" spc="0" normalizeH="0" baseline="0" noProof="0" dirty="0">
                <a:ln>
                  <a:noFill/>
                </a:ln>
                <a:solidFill>
                  <a:srgbClr val="99CC33"/>
                </a:solidFill>
                <a:effectLst/>
                <a:uLnTx/>
                <a:uFillTx/>
                <a:latin typeface="Lato Light"/>
                <a:ea typeface="+mn-ea"/>
                <a:cs typeface="+mn-cs"/>
              </a:rPr>
              <a:t>|</a:t>
            </a:r>
            <a:r>
              <a:rPr kumimoji="0" lang="en-US" sz="900" b="0" i="0" u="none" strike="noStrike" kern="1200" cap="none" spc="0" normalizeH="0" baseline="0" noProof="0" dirty="0">
                <a:ln>
                  <a:noFill/>
                </a:ln>
                <a:solidFill>
                  <a:srgbClr val="363636"/>
                </a:solidFill>
                <a:effectLst/>
                <a:uLnTx/>
                <a:uFillTx/>
                <a:latin typeface="Lato Light"/>
                <a:ea typeface="+mn-ea"/>
                <a:cs typeface="+mn-cs"/>
              </a:rPr>
              <a:t> REV202009232243</a:t>
            </a:r>
          </a:p>
        </p:txBody>
      </p:sp>
    </p:spTree>
    <p:extLst>
      <p:ext uri="{BB962C8B-B14F-4D97-AF65-F5344CB8AC3E}">
        <p14:creationId xmlns:p14="http://schemas.microsoft.com/office/powerpoint/2010/main" val="38280609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6FB-D112-4EA0-925D-CACC51F79079}"/>
              </a:ext>
            </a:extLst>
          </p:cNvPr>
          <p:cNvSpPr>
            <a:spLocks noGrp="1"/>
          </p:cNvSpPr>
          <p:nvPr>
            <p:ph type="title"/>
          </p:nvPr>
        </p:nvSpPr>
        <p:spPr/>
        <p:txBody>
          <a:bodyPr/>
          <a:lstStyle/>
          <a:p>
            <a:r>
              <a:rPr lang="en-US" dirty="0"/>
              <a:t>Nigeria: Reliable Power for 34 Hospitals &amp; Clinics</a:t>
            </a:r>
          </a:p>
        </p:txBody>
      </p:sp>
      <p:pic>
        <p:nvPicPr>
          <p:cNvPr id="8" name="Picture 7">
            <a:extLst>
              <a:ext uri="{FF2B5EF4-FFF2-40B4-BE49-F238E27FC236}">
                <a16:creationId xmlns:a16="http://schemas.microsoft.com/office/drawing/2014/main" id="{E742004D-5CE8-4650-AE19-4D9D21B22D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099" y="1378131"/>
            <a:ext cx="5648380" cy="4206240"/>
          </a:xfrm>
          <a:prstGeom prst="rect">
            <a:avLst/>
          </a:prstGeom>
        </p:spPr>
      </p:pic>
      <p:pic>
        <p:nvPicPr>
          <p:cNvPr id="11" name="Picture 10" descr="A picture containing floor, indoor, wall, table&#10;&#10;Description automatically generated">
            <a:extLst>
              <a:ext uri="{FF2B5EF4-FFF2-40B4-BE49-F238E27FC236}">
                <a16:creationId xmlns:a16="http://schemas.microsoft.com/office/drawing/2014/main" id="{547817F0-30CD-4660-B991-4CF5394B8A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6619" y="1378131"/>
            <a:ext cx="6306281" cy="4206240"/>
          </a:xfrm>
          <a:prstGeom prst="rect">
            <a:avLst/>
          </a:prstGeom>
        </p:spPr>
      </p:pic>
    </p:spTree>
    <p:extLst>
      <p:ext uri="{BB962C8B-B14F-4D97-AF65-F5344CB8AC3E}">
        <p14:creationId xmlns:p14="http://schemas.microsoft.com/office/powerpoint/2010/main" val="412804296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C0D20F-8D65-4276-B588-A65A6AED02C9}"/>
              </a:ext>
            </a:extLst>
          </p:cNvPr>
          <p:cNvPicPr>
            <a:picLocks noChangeAspect="1"/>
          </p:cNvPicPr>
          <p:nvPr/>
        </p:nvPicPr>
        <p:blipFill>
          <a:blip r:embed="rId2"/>
          <a:stretch>
            <a:fillRect/>
          </a:stretch>
        </p:blipFill>
        <p:spPr>
          <a:xfrm>
            <a:off x="419099" y="1038395"/>
            <a:ext cx="9562194" cy="5378734"/>
          </a:xfrm>
          <a:prstGeom prst="rect">
            <a:avLst/>
          </a:prstGeom>
        </p:spPr>
      </p:pic>
      <p:sp>
        <p:nvSpPr>
          <p:cNvPr id="2" name="Title 1">
            <a:extLst>
              <a:ext uri="{FF2B5EF4-FFF2-40B4-BE49-F238E27FC236}">
                <a16:creationId xmlns:a16="http://schemas.microsoft.com/office/drawing/2014/main" id="{1EACF6FB-D112-4EA0-925D-CACC51F79079}"/>
              </a:ext>
            </a:extLst>
          </p:cNvPr>
          <p:cNvSpPr>
            <a:spLocks noGrp="1"/>
          </p:cNvSpPr>
          <p:nvPr>
            <p:ph type="title"/>
          </p:nvPr>
        </p:nvSpPr>
        <p:spPr/>
        <p:txBody>
          <a:bodyPr/>
          <a:lstStyle/>
          <a:p>
            <a:r>
              <a:rPr lang="en-US" dirty="0"/>
              <a:t>Zimbabwe: Anti-Poaching with </a:t>
            </a:r>
            <a:r>
              <a:rPr lang="en-US" dirty="0" err="1"/>
              <a:t>Akashinga</a:t>
            </a:r>
            <a:r>
              <a:rPr lang="en-US" dirty="0"/>
              <a:t> Rangers</a:t>
            </a:r>
          </a:p>
        </p:txBody>
      </p:sp>
      <p:pic>
        <p:nvPicPr>
          <p:cNvPr id="3" name="Picture 2">
            <a:extLst>
              <a:ext uri="{FF2B5EF4-FFF2-40B4-BE49-F238E27FC236}">
                <a16:creationId xmlns:a16="http://schemas.microsoft.com/office/drawing/2014/main" id="{95F9BA90-9A9F-4570-A3D7-EB281B9AE350}"/>
              </a:ext>
            </a:extLst>
          </p:cNvPr>
          <p:cNvPicPr>
            <a:picLocks noChangeAspect="1"/>
          </p:cNvPicPr>
          <p:nvPr/>
        </p:nvPicPr>
        <p:blipFill>
          <a:blip r:embed="rId3"/>
          <a:stretch>
            <a:fillRect/>
          </a:stretch>
        </p:blipFill>
        <p:spPr>
          <a:xfrm>
            <a:off x="7758113" y="3396517"/>
            <a:ext cx="4014787" cy="3011090"/>
          </a:xfrm>
          <a:prstGeom prst="rect">
            <a:avLst/>
          </a:prstGeom>
        </p:spPr>
      </p:pic>
      <p:pic>
        <p:nvPicPr>
          <p:cNvPr id="4" name="Picture 3">
            <a:extLst>
              <a:ext uri="{FF2B5EF4-FFF2-40B4-BE49-F238E27FC236}">
                <a16:creationId xmlns:a16="http://schemas.microsoft.com/office/drawing/2014/main" id="{DE5D802C-9D54-4146-9BAF-86F75532CEA3}"/>
              </a:ext>
            </a:extLst>
          </p:cNvPr>
          <p:cNvPicPr>
            <a:picLocks noChangeAspect="1"/>
          </p:cNvPicPr>
          <p:nvPr/>
        </p:nvPicPr>
        <p:blipFill>
          <a:blip r:embed="rId4"/>
          <a:stretch>
            <a:fillRect/>
          </a:stretch>
        </p:blipFill>
        <p:spPr>
          <a:xfrm>
            <a:off x="7758113" y="1038395"/>
            <a:ext cx="4014787" cy="3011091"/>
          </a:xfrm>
          <a:prstGeom prst="rect">
            <a:avLst/>
          </a:prstGeom>
        </p:spPr>
      </p:pic>
    </p:spTree>
    <p:extLst>
      <p:ext uri="{BB962C8B-B14F-4D97-AF65-F5344CB8AC3E}">
        <p14:creationId xmlns:p14="http://schemas.microsoft.com/office/powerpoint/2010/main" val="48491443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6FB-D112-4EA0-925D-CACC51F79079}"/>
              </a:ext>
            </a:extLst>
          </p:cNvPr>
          <p:cNvSpPr>
            <a:spLocks noGrp="1"/>
          </p:cNvSpPr>
          <p:nvPr>
            <p:ph type="title"/>
          </p:nvPr>
        </p:nvSpPr>
        <p:spPr/>
        <p:txBody>
          <a:bodyPr/>
          <a:lstStyle/>
          <a:p>
            <a:r>
              <a:rPr lang="en-US" sz="3200" dirty="0"/>
              <a:t>Nigeria: Commercial- Diesel Offset &amp; 60% Utility Reduction</a:t>
            </a:r>
          </a:p>
        </p:txBody>
      </p:sp>
      <p:pic>
        <p:nvPicPr>
          <p:cNvPr id="7" name="Picture 6" descr="A picture containing indoor, wall, floor, object&#10;&#10;Description automatically generated">
            <a:extLst>
              <a:ext uri="{FF2B5EF4-FFF2-40B4-BE49-F238E27FC236}">
                <a16:creationId xmlns:a16="http://schemas.microsoft.com/office/drawing/2014/main" id="{B8F41A0D-11F9-498D-8FED-861409B3B2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9866" y="1114610"/>
            <a:ext cx="4870705" cy="5133148"/>
          </a:xfrm>
          <a:prstGeom prst="rect">
            <a:avLst/>
          </a:prstGeom>
        </p:spPr>
      </p:pic>
      <p:pic>
        <p:nvPicPr>
          <p:cNvPr id="8" name="Picture 7" descr="A car driving down a street&#10;&#10;Description automatically generated">
            <a:extLst>
              <a:ext uri="{FF2B5EF4-FFF2-40B4-BE49-F238E27FC236}">
                <a16:creationId xmlns:a16="http://schemas.microsoft.com/office/drawing/2014/main" id="{4C030878-C4CB-4AD1-B389-5CB238E7EC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537" b="15676"/>
          <a:stretch/>
        </p:blipFill>
        <p:spPr>
          <a:xfrm>
            <a:off x="741606" y="1114610"/>
            <a:ext cx="5474172" cy="2054833"/>
          </a:xfrm>
          <a:prstGeom prst="rect">
            <a:avLst/>
          </a:prstGeom>
        </p:spPr>
      </p:pic>
      <p:pic>
        <p:nvPicPr>
          <p:cNvPr id="9" name="Picture 8" descr="A picture containing sky, outdoor, ground, building&#10;&#10;Description automatically generated">
            <a:extLst>
              <a:ext uri="{FF2B5EF4-FFF2-40B4-BE49-F238E27FC236}">
                <a16:creationId xmlns:a16="http://schemas.microsoft.com/office/drawing/2014/main" id="{55099B35-0A91-4BAD-A78F-94DD85B591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06" y="3169443"/>
            <a:ext cx="5474172" cy="3079220"/>
          </a:xfrm>
          <a:prstGeom prst="rect">
            <a:avLst/>
          </a:prstGeom>
        </p:spPr>
      </p:pic>
    </p:spTree>
    <p:extLst>
      <p:ext uri="{BB962C8B-B14F-4D97-AF65-F5344CB8AC3E}">
        <p14:creationId xmlns:p14="http://schemas.microsoft.com/office/powerpoint/2010/main" val="35513307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6FB-D112-4EA0-925D-CACC51F79079}"/>
              </a:ext>
            </a:extLst>
          </p:cNvPr>
          <p:cNvSpPr>
            <a:spLocks noGrp="1"/>
          </p:cNvSpPr>
          <p:nvPr>
            <p:ph type="title"/>
          </p:nvPr>
        </p:nvSpPr>
        <p:spPr/>
        <p:txBody>
          <a:bodyPr/>
          <a:lstStyle/>
          <a:p>
            <a:r>
              <a:rPr lang="en-US" sz="3200" dirty="0"/>
              <a:t>Cameroon: USTDA: </a:t>
            </a:r>
            <a:r>
              <a:rPr lang="en-US" sz="3200" dirty="0" err="1"/>
              <a:t>Voundou</a:t>
            </a:r>
            <a:r>
              <a:rPr lang="en-US" sz="3200" dirty="0"/>
              <a:t> Pilot Project- </a:t>
            </a:r>
            <a:r>
              <a:rPr lang="en-US" sz="3200" dirty="0" err="1"/>
              <a:t>REIc</a:t>
            </a:r>
            <a:endParaRPr lang="en-US" sz="3200" dirty="0"/>
          </a:p>
        </p:txBody>
      </p:sp>
      <p:pic>
        <p:nvPicPr>
          <p:cNvPr id="6" name="Picture 5">
            <a:extLst>
              <a:ext uri="{FF2B5EF4-FFF2-40B4-BE49-F238E27FC236}">
                <a16:creationId xmlns:a16="http://schemas.microsoft.com/office/drawing/2014/main" id="{09FF1E98-144A-4DE2-9E75-A5DF9CB91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941" y="1238717"/>
            <a:ext cx="8430482" cy="4742146"/>
          </a:xfrm>
          <a:prstGeom prst="rect">
            <a:avLst/>
          </a:prstGeom>
        </p:spPr>
      </p:pic>
      <p:pic>
        <p:nvPicPr>
          <p:cNvPr id="4" name="Picture 3">
            <a:extLst>
              <a:ext uri="{FF2B5EF4-FFF2-40B4-BE49-F238E27FC236}">
                <a16:creationId xmlns:a16="http://schemas.microsoft.com/office/drawing/2014/main" id="{FFAA2D4D-70F4-450C-8074-5BAEBFD3D5FA}"/>
              </a:ext>
            </a:extLst>
          </p:cNvPr>
          <p:cNvPicPr>
            <a:picLocks noChangeAspect="1"/>
          </p:cNvPicPr>
          <p:nvPr/>
        </p:nvPicPr>
        <p:blipFill>
          <a:blip r:embed="rId3"/>
          <a:stretch>
            <a:fillRect/>
          </a:stretch>
        </p:blipFill>
        <p:spPr>
          <a:xfrm>
            <a:off x="8616171" y="1238717"/>
            <a:ext cx="3097643" cy="2319443"/>
          </a:xfrm>
          <a:prstGeom prst="rect">
            <a:avLst/>
          </a:prstGeom>
        </p:spPr>
      </p:pic>
      <p:grpSp>
        <p:nvGrpSpPr>
          <p:cNvPr id="3" name="Group 2">
            <a:extLst>
              <a:ext uri="{FF2B5EF4-FFF2-40B4-BE49-F238E27FC236}">
                <a16:creationId xmlns:a16="http://schemas.microsoft.com/office/drawing/2014/main" id="{A2B372AD-2DF9-46F0-96B5-5A60B22BC3C9}"/>
              </a:ext>
            </a:extLst>
          </p:cNvPr>
          <p:cNvGrpSpPr/>
          <p:nvPr/>
        </p:nvGrpSpPr>
        <p:grpSpPr>
          <a:xfrm>
            <a:off x="6036914" y="3172008"/>
            <a:ext cx="5676900" cy="2814005"/>
            <a:chOff x="1741335" y="2035040"/>
            <a:chExt cx="5335325" cy="2644688"/>
          </a:xfrm>
        </p:grpSpPr>
        <p:pic>
          <p:nvPicPr>
            <p:cNvPr id="18" name="Picture 17">
              <a:extLst>
                <a:ext uri="{FF2B5EF4-FFF2-40B4-BE49-F238E27FC236}">
                  <a16:creationId xmlns:a16="http://schemas.microsoft.com/office/drawing/2014/main" id="{A7AB3413-B198-471C-B321-B0B3AA65E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335" y="2035040"/>
              <a:ext cx="5335325" cy="2639848"/>
            </a:xfrm>
            <a:prstGeom prst="rect">
              <a:avLst/>
            </a:prstGeom>
          </p:spPr>
        </p:pic>
        <p:sp>
          <p:nvSpPr>
            <p:cNvPr id="19" name="Freeform 6">
              <a:extLst>
                <a:ext uri="{FF2B5EF4-FFF2-40B4-BE49-F238E27FC236}">
                  <a16:creationId xmlns:a16="http://schemas.microsoft.com/office/drawing/2014/main" id="{02AB04B2-E836-4939-B7C8-1EF0C2A3AD7E}"/>
                </a:ext>
              </a:extLst>
            </p:cNvPr>
            <p:cNvSpPr/>
            <p:nvPr/>
          </p:nvSpPr>
          <p:spPr>
            <a:xfrm>
              <a:off x="3002451" y="3101009"/>
              <a:ext cx="2016279" cy="1566407"/>
            </a:xfrm>
            <a:custGeom>
              <a:avLst/>
              <a:gdLst>
                <a:gd name="connsiteX0" fmla="*/ 1434377 w 2016279"/>
                <a:gd name="connsiteY0" fmla="*/ 0 h 1566407"/>
                <a:gd name="connsiteX1" fmla="*/ 1434377 w 2016279"/>
                <a:gd name="connsiteY1" fmla="*/ 0 h 1566407"/>
                <a:gd name="connsiteX2" fmla="*/ 1410523 w 2016279"/>
                <a:gd name="connsiteY2" fmla="*/ 63610 h 1566407"/>
                <a:gd name="connsiteX3" fmla="*/ 1402572 w 2016279"/>
                <a:gd name="connsiteY3" fmla="*/ 87464 h 1566407"/>
                <a:gd name="connsiteX4" fmla="*/ 1386669 w 2016279"/>
                <a:gd name="connsiteY4" fmla="*/ 111318 h 1566407"/>
                <a:gd name="connsiteX5" fmla="*/ 1354864 w 2016279"/>
                <a:gd name="connsiteY5" fmla="*/ 174928 h 1566407"/>
                <a:gd name="connsiteX6" fmla="*/ 1283302 w 2016279"/>
                <a:gd name="connsiteY6" fmla="*/ 238539 h 1566407"/>
                <a:gd name="connsiteX7" fmla="*/ 1251497 w 2016279"/>
                <a:gd name="connsiteY7" fmla="*/ 262393 h 1566407"/>
                <a:gd name="connsiteX8" fmla="*/ 1203789 w 2016279"/>
                <a:gd name="connsiteY8" fmla="*/ 270344 h 1566407"/>
                <a:gd name="connsiteX9" fmla="*/ 1179935 w 2016279"/>
                <a:gd name="connsiteY9" fmla="*/ 278295 h 1566407"/>
                <a:gd name="connsiteX10" fmla="*/ 1116325 w 2016279"/>
                <a:gd name="connsiteY10" fmla="*/ 294198 h 1566407"/>
                <a:gd name="connsiteX11" fmla="*/ 1092471 w 2016279"/>
                <a:gd name="connsiteY11" fmla="*/ 302149 h 1566407"/>
                <a:gd name="connsiteX12" fmla="*/ 1052714 w 2016279"/>
                <a:gd name="connsiteY12" fmla="*/ 318052 h 1566407"/>
                <a:gd name="connsiteX13" fmla="*/ 1005006 w 2016279"/>
                <a:gd name="connsiteY13" fmla="*/ 326003 h 1566407"/>
                <a:gd name="connsiteX14" fmla="*/ 973201 w 2016279"/>
                <a:gd name="connsiteY14" fmla="*/ 333954 h 1566407"/>
                <a:gd name="connsiteX15" fmla="*/ 933445 w 2016279"/>
                <a:gd name="connsiteY15" fmla="*/ 341906 h 1566407"/>
                <a:gd name="connsiteX16" fmla="*/ 845980 w 2016279"/>
                <a:gd name="connsiteY16" fmla="*/ 333954 h 1566407"/>
                <a:gd name="connsiteX17" fmla="*/ 178071 w 2016279"/>
                <a:gd name="connsiteY17" fmla="*/ 349857 h 1566407"/>
                <a:gd name="connsiteX18" fmla="*/ 154217 w 2016279"/>
                <a:gd name="connsiteY18" fmla="*/ 357808 h 1566407"/>
                <a:gd name="connsiteX19" fmla="*/ 114460 w 2016279"/>
                <a:gd name="connsiteY19" fmla="*/ 365760 h 1566407"/>
                <a:gd name="connsiteX20" fmla="*/ 66752 w 2016279"/>
                <a:gd name="connsiteY20" fmla="*/ 397565 h 1566407"/>
                <a:gd name="connsiteX21" fmla="*/ 26996 w 2016279"/>
                <a:gd name="connsiteY21" fmla="*/ 508883 h 1566407"/>
                <a:gd name="connsiteX22" fmla="*/ 11093 w 2016279"/>
                <a:gd name="connsiteY22" fmla="*/ 556591 h 1566407"/>
                <a:gd name="connsiteX23" fmla="*/ 19045 w 2016279"/>
                <a:gd name="connsiteY23" fmla="*/ 1113182 h 1566407"/>
                <a:gd name="connsiteX24" fmla="*/ 82655 w 2016279"/>
                <a:gd name="connsiteY24" fmla="*/ 1192695 h 1566407"/>
                <a:gd name="connsiteX25" fmla="*/ 130363 w 2016279"/>
                <a:gd name="connsiteY25" fmla="*/ 1240403 h 1566407"/>
                <a:gd name="connsiteX26" fmla="*/ 154217 w 2016279"/>
                <a:gd name="connsiteY26" fmla="*/ 1280160 h 1566407"/>
                <a:gd name="connsiteX27" fmla="*/ 186022 w 2016279"/>
                <a:gd name="connsiteY27" fmla="*/ 1319916 h 1566407"/>
                <a:gd name="connsiteX28" fmla="*/ 201925 w 2016279"/>
                <a:gd name="connsiteY28" fmla="*/ 1359673 h 1566407"/>
                <a:gd name="connsiteX29" fmla="*/ 233730 w 2016279"/>
                <a:gd name="connsiteY29" fmla="*/ 1391478 h 1566407"/>
                <a:gd name="connsiteX30" fmla="*/ 281438 w 2016279"/>
                <a:gd name="connsiteY30" fmla="*/ 1447137 h 1566407"/>
                <a:gd name="connsiteX31" fmla="*/ 352999 w 2016279"/>
                <a:gd name="connsiteY31" fmla="*/ 1486894 h 1566407"/>
                <a:gd name="connsiteX32" fmla="*/ 384805 w 2016279"/>
                <a:gd name="connsiteY32" fmla="*/ 1494845 h 1566407"/>
                <a:gd name="connsiteX33" fmla="*/ 567685 w 2016279"/>
                <a:gd name="connsiteY33" fmla="*/ 1486894 h 1566407"/>
                <a:gd name="connsiteX34" fmla="*/ 647198 w 2016279"/>
                <a:gd name="connsiteY34" fmla="*/ 1470991 h 1566407"/>
                <a:gd name="connsiteX35" fmla="*/ 822126 w 2016279"/>
                <a:gd name="connsiteY35" fmla="*/ 1478942 h 1566407"/>
                <a:gd name="connsiteX36" fmla="*/ 853932 w 2016279"/>
                <a:gd name="connsiteY36" fmla="*/ 1494845 h 1566407"/>
                <a:gd name="connsiteX37" fmla="*/ 885737 w 2016279"/>
                <a:gd name="connsiteY37" fmla="*/ 1502796 h 1566407"/>
                <a:gd name="connsiteX38" fmla="*/ 925493 w 2016279"/>
                <a:gd name="connsiteY38" fmla="*/ 1518699 h 1566407"/>
                <a:gd name="connsiteX39" fmla="*/ 1028860 w 2016279"/>
                <a:gd name="connsiteY39" fmla="*/ 1534601 h 1566407"/>
                <a:gd name="connsiteX40" fmla="*/ 1116325 w 2016279"/>
                <a:gd name="connsiteY40" fmla="*/ 1566407 h 1566407"/>
                <a:gd name="connsiteX41" fmla="*/ 1291253 w 2016279"/>
                <a:gd name="connsiteY41" fmla="*/ 1558455 h 1566407"/>
                <a:gd name="connsiteX42" fmla="*/ 1315107 w 2016279"/>
                <a:gd name="connsiteY42" fmla="*/ 1542553 h 1566407"/>
                <a:gd name="connsiteX43" fmla="*/ 1338961 w 2016279"/>
                <a:gd name="connsiteY43" fmla="*/ 1534601 h 1566407"/>
                <a:gd name="connsiteX44" fmla="*/ 1410523 w 2016279"/>
                <a:gd name="connsiteY44" fmla="*/ 1494845 h 1566407"/>
                <a:gd name="connsiteX45" fmla="*/ 1434377 w 2016279"/>
                <a:gd name="connsiteY45" fmla="*/ 1470991 h 1566407"/>
                <a:gd name="connsiteX46" fmla="*/ 1482085 w 2016279"/>
                <a:gd name="connsiteY46" fmla="*/ 1439186 h 1566407"/>
                <a:gd name="connsiteX47" fmla="*/ 1505939 w 2016279"/>
                <a:gd name="connsiteY47" fmla="*/ 1415332 h 1566407"/>
                <a:gd name="connsiteX48" fmla="*/ 1553646 w 2016279"/>
                <a:gd name="connsiteY48" fmla="*/ 1383527 h 1566407"/>
                <a:gd name="connsiteX49" fmla="*/ 1593403 w 2016279"/>
                <a:gd name="connsiteY49" fmla="*/ 1335819 h 1566407"/>
                <a:gd name="connsiteX50" fmla="*/ 1641111 w 2016279"/>
                <a:gd name="connsiteY50" fmla="*/ 1304014 h 1566407"/>
                <a:gd name="connsiteX51" fmla="*/ 1712672 w 2016279"/>
                <a:gd name="connsiteY51" fmla="*/ 1256306 h 1566407"/>
                <a:gd name="connsiteX52" fmla="*/ 1768332 w 2016279"/>
                <a:gd name="connsiteY52" fmla="*/ 1168841 h 1566407"/>
                <a:gd name="connsiteX53" fmla="*/ 1792186 w 2016279"/>
                <a:gd name="connsiteY53" fmla="*/ 1137036 h 1566407"/>
                <a:gd name="connsiteX54" fmla="*/ 1823991 w 2016279"/>
                <a:gd name="connsiteY54" fmla="*/ 1065474 h 1566407"/>
                <a:gd name="connsiteX55" fmla="*/ 1871699 w 2016279"/>
                <a:gd name="connsiteY55" fmla="*/ 1033669 h 1566407"/>
                <a:gd name="connsiteX56" fmla="*/ 1911455 w 2016279"/>
                <a:gd name="connsiteY56" fmla="*/ 985961 h 1566407"/>
                <a:gd name="connsiteX57" fmla="*/ 1943260 w 2016279"/>
                <a:gd name="connsiteY57" fmla="*/ 954156 h 1566407"/>
                <a:gd name="connsiteX58" fmla="*/ 1998919 w 2016279"/>
                <a:gd name="connsiteY58" fmla="*/ 890546 h 1566407"/>
                <a:gd name="connsiteX59" fmla="*/ 2006871 w 2016279"/>
                <a:gd name="connsiteY59" fmla="*/ 795130 h 1566407"/>
                <a:gd name="connsiteX60" fmla="*/ 1983017 w 2016279"/>
                <a:gd name="connsiteY60" fmla="*/ 787179 h 1566407"/>
                <a:gd name="connsiteX61" fmla="*/ 1967114 w 2016279"/>
                <a:gd name="connsiteY61" fmla="*/ 763325 h 1566407"/>
                <a:gd name="connsiteX62" fmla="*/ 1919406 w 2016279"/>
                <a:gd name="connsiteY62" fmla="*/ 715617 h 1566407"/>
                <a:gd name="connsiteX63" fmla="*/ 1911455 w 2016279"/>
                <a:gd name="connsiteY63" fmla="*/ 691763 h 1566407"/>
                <a:gd name="connsiteX64" fmla="*/ 1887601 w 2016279"/>
                <a:gd name="connsiteY64" fmla="*/ 683812 h 1566407"/>
                <a:gd name="connsiteX65" fmla="*/ 1863747 w 2016279"/>
                <a:gd name="connsiteY65" fmla="*/ 667909 h 1566407"/>
                <a:gd name="connsiteX66" fmla="*/ 1847845 w 2016279"/>
                <a:gd name="connsiteY66" fmla="*/ 644055 h 1566407"/>
                <a:gd name="connsiteX67" fmla="*/ 1839893 w 2016279"/>
                <a:gd name="connsiteY67" fmla="*/ 588396 h 1566407"/>
                <a:gd name="connsiteX68" fmla="*/ 1823991 w 2016279"/>
                <a:gd name="connsiteY68" fmla="*/ 532737 h 1566407"/>
                <a:gd name="connsiteX69" fmla="*/ 1800137 w 2016279"/>
                <a:gd name="connsiteY69" fmla="*/ 508883 h 1566407"/>
                <a:gd name="connsiteX70" fmla="*/ 1776283 w 2016279"/>
                <a:gd name="connsiteY70" fmla="*/ 500932 h 1566407"/>
                <a:gd name="connsiteX71" fmla="*/ 1736526 w 2016279"/>
                <a:gd name="connsiteY71" fmla="*/ 429370 h 1566407"/>
                <a:gd name="connsiteX72" fmla="*/ 1720624 w 2016279"/>
                <a:gd name="connsiteY72" fmla="*/ 405516 h 1566407"/>
                <a:gd name="connsiteX73" fmla="*/ 1704721 w 2016279"/>
                <a:gd name="connsiteY73" fmla="*/ 381662 h 1566407"/>
                <a:gd name="connsiteX74" fmla="*/ 1672916 w 2016279"/>
                <a:gd name="connsiteY74" fmla="*/ 333954 h 1566407"/>
                <a:gd name="connsiteX75" fmla="*/ 1664965 w 2016279"/>
                <a:gd name="connsiteY75" fmla="*/ 310101 h 1566407"/>
                <a:gd name="connsiteX76" fmla="*/ 1641111 w 2016279"/>
                <a:gd name="connsiteY76" fmla="*/ 286247 h 1566407"/>
                <a:gd name="connsiteX77" fmla="*/ 1625208 w 2016279"/>
                <a:gd name="connsiteY77" fmla="*/ 262393 h 1566407"/>
                <a:gd name="connsiteX78" fmla="*/ 1617257 w 2016279"/>
                <a:gd name="connsiteY78" fmla="*/ 238539 h 1566407"/>
                <a:gd name="connsiteX79" fmla="*/ 1561598 w 2016279"/>
                <a:gd name="connsiteY79" fmla="*/ 159026 h 1566407"/>
                <a:gd name="connsiteX80" fmla="*/ 1545695 w 2016279"/>
                <a:gd name="connsiteY80" fmla="*/ 127221 h 1566407"/>
                <a:gd name="connsiteX81" fmla="*/ 1529792 w 2016279"/>
                <a:gd name="connsiteY81" fmla="*/ 103367 h 1566407"/>
                <a:gd name="connsiteX82" fmla="*/ 1521841 w 2016279"/>
                <a:gd name="connsiteY82" fmla="*/ 79513 h 1566407"/>
                <a:gd name="connsiteX83" fmla="*/ 1474133 w 2016279"/>
                <a:gd name="connsiteY83" fmla="*/ 7951 h 1566407"/>
                <a:gd name="connsiteX84" fmla="*/ 1450279 w 2016279"/>
                <a:gd name="connsiteY84" fmla="*/ 0 h 1566407"/>
                <a:gd name="connsiteX85" fmla="*/ 1434377 w 2016279"/>
                <a:gd name="connsiteY85" fmla="*/ 0 h 15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016279" h="1566407">
                  <a:moveTo>
                    <a:pt x="1434377" y="0"/>
                  </a:moveTo>
                  <a:lnTo>
                    <a:pt x="1434377" y="0"/>
                  </a:lnTo>
                  <a:cubicBezTo>
                    <a:pt x="1426426" y="21203"/>
                    <a:pt x="1418262" y="42328"/>
                    <a:pt x="1410523" y="63610"/>
                  </a:cubicBezTo>
                  <a:cubicBezTo>
                    <a:pt x="1407659" y="71487"/>
                    <a:pt x="1406320" y="79967"/>
                    <a:pt x="1402572" y="87464"/>
                  </a:cubicBezTo>
                  <a:cubicBezTo>
                    <a:pt x="1398298" y="96011"/>
                    <a:pt x="1391245" y="102929"/>
                    <a:pt x="1386669" y="111318"/>
                  </a:cubicBezTo>
                  <a:cubicBezTo>
                    <a:pt x="1375317" y="132129"/>
                    <a:pt x="1371627" y="158165"/>
                    <a:pt x="1354864" y="174928"/>
                  </a:cubicBezTo>
                  <a:cubicBezTo>
                    <a:pt x="1283703" y="246089"/>
                    <a:pt x="1332963" y="203067"/>
                    <a:pt x="1283302" y="238539"/>
                  </a:cubicBezTo>
                  <a:cubicBezTo>
                    <a:pt x="1272518" y="246242"/>
                    <a:pt x="1263801" y="257471"/>
                    <a:pt x="1251497" y="262393"/>
                  </a:cubicBezTo>
                  <a:cubicBezTo>
                    <a:pt x="1236528" y="268381"/>
                    <a:pt x="1219527" y="266847"/>
                    <a:pt x="1203789" y="270344"/>
                  </a:cubicBezTo>
                  <a:cubicBezTo>
                    <a:pt x="1195607" y="272162"/>
                    <a:pt x="1188021" y="276090"/>
                    <a:pt x="1179935" y="278295"/>
                  </a:cubicBezTo>
                  <a:cubicBezTo>
                    <a:pt x="1158849" y="284046"/>
                    <a:pt x="1137059" y="287287"/>
                    <a:pt x="1116325" y="294198"/>
                  </a:cubicBezTo>
                  <a:cubicBezTo>
                    <a:pt x="1108374" y="296848"/>
                    <a:pt x="1100319" y="299206"/>
                    <a:pt x="1092471" y="302149"/>
                  </a:cubicBezTo>
                  <a:cubicBezTo>
                    <a:pt x="1079107" y="307161"/>
                    <a:pt x="1066484" y="314296"/>
                    <a:pt x="1052714" y="318052"/>
                  </a:cubicBezTo>
                  <a:cubicBezTo>
                    <a:pt x="1037160" y="322294"/>
                    <a:pt x="1020815" y="322841"/>
                    <a:pt x="1005006" y="326003"/>
                  </a:cubicBezTo>
                  <a:cubicBezTo>
                    <a:pt x="994290" y="328146"/>
                    <a:pt x="983869" y="331583"/>
                    <a:pt x="973201" y="333954"/>
                  </a:cubicBezTo>
                  <a:cubicBezTo>
                    <a:pt x="960008" y="336886"/>
                    <a:pt x="946697" y="339255"/>
                    <a:pt x="933445" y="341906"/>
                  </a:cubicBezTo>
                  <a:cubicBezTo>
                    <a:pt x="904290" y="339255"/>
                    <a:pt x="875255" y="333954"/>
                    <a:pt x="845980" y="333954"/>
                  </a:cubicBezTo>
                  <a:cubicBezTo>
                    <a:pt x="314073" y="333954"/>
                    <a:pt x="441473" y="323518"/>
                    <a:pt x="178071" y="349857"/>
                  </a:cubicBezTo>
                  <a:cubicBezTo>
                    <a:pt x="170120" y="352507"/>
                    <a:pt x="162348" y="355775"/>
                    <a:pt x="154217" y="357808"/>
                  </a:cubicBezTo>
                  <a:cubicBezTo>
                    <a:pt x="141106" y="361086"/>
                    <a:pt x="126763" y="360168"/>
                    <a:pt x="114460" y="365760"/>
                  </a:cubicBezTo>
                  <a:cubicBezTo>
                    <a:pt x="97061" y="373669"/>
                    <a:pt x="66752" y="397565"/>
                    <a:pt x="66752" y="397565"/>
                  </a:cubicBezTo>
                  <a:cubicBezTo>
                    <a:pt x="10313" y="510443"/>
                    <a:pt x="50694" y="414092"/>
                    <a:pt x="26996" y="508883"/>
                  </a:cubicBezTo>
                  <a:cubicBezTo>
                    <a:pt x="22930" y="525145"/>
                    <a:pt x="11093" y="556591"/>
                    <a:pt x="11093" y="556591"/>
                  </a:cubicBezTo>
                  <a:cubicBezTo>
                    <a:pt x="-881" y="772123"/>
                    <a:pt x="-9166" y="840472"/>
                    <a:pt x="19045" y="1113182"/>
                  </a:cubicBezTo>
                  <a:cubicBezTo>
                    <a:pt x="22158" y="1143278"/>
                    <a:pt x="66367" y="1170977"/>
                    <a:pt x="82655" y="1192695"/>
                  </a:cubicBezTo>
                  <a:cubicBezTo>
                    <a:pt x="120821" y="1243584"/>
                    <a:pt x="70994" y="1210720"/>
                    <a:pt x="130363" y="1240403"/>
                  </a:cubicBezTo>
                  <a:cubicBezTo>
                    <a:pt x="138314" y="1253655"/>
                    <a:pt x="145354" y="1267499"/>
                    <a:pt x="154217" y="1280160"/>
                  </a:cubicBezTo>
                  <a:cubicBezTo>
                    <a:pt x="163949" y="1294063"/>
                    <a:pt x="177291" y="1305364"/>
                    <a:pt x="186022" y="1319916"/>
                  </a:cubicBezTo>
                  <a:cubicBezTo>
                    <a:pt x="193366" y="1332155"/>
                    <a:pt x="194008" y="1347797"/>
                    <a:pt x="201925" y="1359673"/>
                  </a:cubicBezTo>
                  <a:cubicBezTo>
                    <a:pt x="210242" y="1372148"/>
                    <a:pt x="223857" y="1380195"/>
                    <a:pt x="233730" y="1391478"/>
                  </a:cubicBezTo>
                  <a:cubicBezTo>
                    <a:pt x="256462" y="1417457"/>
                    <a:pt x="254891" y="1426489"/>
                    <a:pt x="281438" y="1447137"/>
                  </a:cubicBezTo>
                  <a:cubicBezTo>
                    <a:pt x="314499" y="1472851"/>
                    <a:pt x="320495" y="1477607"/>
                    <a:pt x="352999" y="1486894"/>
                  </a:cubicBezTo>
                  <a:cubicBezTo>
                    <a:pt x="363507" y="1489896"/>
                    <a:pt x="374203" y="1492195"/>
                    <a:pt x="384805" y="1494845"/>
                  </a:cubicBezTo>
                  <a:cubicBezTo>
                    <a:pt x="445765" y="1492195"/>
                    <a:pt x="506918" y="1492418"/>
                    <a:pt x="567685" y="1486894"/>
                  </a:cubicBezTo>
                  <a:cubicBezTo>
                    <a:pt x="594603" y="1484447"/>
                    <a:pt x="647198" y="1470991"/>
                    <a:pt x="647198" y="1470991"/>
                  </a:cubicBezTo>
                  <a:cubicBezTo>
                    <a:pt x="705507" y="1473641"/>
                    <a:pt x="764141" y="1472251"/>
                    <a:pt x="822126" y="1478942"/>
                  </a:cubicBezTo>
                  <a:cubicBezTo>
                    <a:pt x="833901" y="1480301"/>
                    <a:pt x="842833" y="1490683"/>
                    <a:pt x="853932" y="1494845"/>
                  </a:cubicBezTo>
                  <a:cubicBezTo>
                    <a:pt x="864164" y="1498682"/>
                    <a:pt x="875370" y="1499340"/>
                    <a:pt x="885737" y="1502796"/>
                  </a:cubicBezTo>
                  <a:cubicBezTo>
                    <a:pt x="899277" y="1507310"/>
                    <a:pt x="911953" y="1514186"/>
                    <a:pt x="925493" y="1518699"/>
                  </a:cubicBezTo>
                  <a:cubicBezTo>
                    <a:pt x="959921" y="1530175"/>
                    <a:pt x="991816" y="1530485"/>
                    <a:pt x="1028860" y="1534601"/>
                  </a:cubicBezTo>
                  <a:cubicBezTo>
                    <a:pt x="1090109" y="1555018"/>
                    <a:pt x="1061004" y="1544278"/>
                    <a:pt x="1116325" y="1566407"/>
                  </a:cubicBezTo>
                  <a:cubicBezTo>
                    <a:pt x="1174634" y="1563756"/>
                    <a:pt x="1233299" y="1565409"/>
                    <a:pt x="1291253" y="1558455"/>
                  </a:cubicBezTo>
                  <a:cubicBezTo>
                    <a:pt x="1300741" y="1557316"/>
                    <a:pt x="1306560" y="1546827"/>
                    <a:pt x="1315107" y="1542553"/>
                  </a:cubicBezTo>
                  <a:cubicBezTo>
                    <a:pt x="1322604" y="1538805"/>
                    <a:pt x="1331634" y="1538671"/>
                    <a:pt x="1338961" y="1534601"/>
                  </a:cubicBezTo>
                  <a:cubicBezTo>
                    <a:pt x="1420979" y="1489035"/>
                    <a:pt x="1356550" y="1512835"/>
                    <a:pt x="1410523" y="1494845"/>
                  </a:cubicBezTo>
                  <a:cubicBezTo>
                    <a:pt x="1418474" y="1486894"/>
                    <a:pt x="1425501" y="1477895"/>
                    <a:pt x="1434377" y="1470991"/>
                  </a:cubicBezTo>
                  <a:cubicBezTo>
                    <a:pt x="1449464" y="1459257"/>
                    <a:pt x="1468570" y="1452701"/>
                    <a:pt x="1482085" y="1439186"/>
                  </a:cubicBezTo>
                  <a:cubicBezTo>
                    <a:pt x="1490036" y="1431235"/>
                    <a:pt x="1497063" y="1422236"/>
                    <a:pt x="1505939" y="1415332"/>
                  </a:cubicBezTo>
                  <a:cubicBezTo>
                    <a:pt x="1521025" y="1403598"/>
                    <a:pt x="1553646" y="1383527"/>
                    <a:pt x="1553646" y="1383527"/>
                  </a:cubicBezTo>
                  <a:cubicBezTo>
                    <a:pt x="1567782" y="1362324"/>
                    <a:pt x="1572211" y="1352302"/>
                    <a:pt x="1593403" y="1335819"/>
                  </a:cubicBezTo>
                  <a:cubicBezTo>
                    <a:pt x="1608490" y="1324085"/>
                    <a:pt x="1625208" y="1314616"/>
                    <a:pt x="1641111" y="1304014"/>
                  </a:cubicBezTo>
                  <a:lnTo>
                    <a:pt x="1712672" y="1256306"/>
                  </a:lnTo>
                  <a:cubicBezTo>
                    <a:pt x="1750452" y="1231119"/>
                    <a:pt x="1737478" y="1209980"/>
                    <a:pt x="1768332" y="1168841"/>
                  </a:cubicBezTo>
                  <a:lnTo>
                    <a:pt x="1792186" y="1137036"/>
                  </a:lnTo>
                  <a:cubicBezTo>
                    <a:pt x="1798109" y="1119265"/>
                    <a:pt x="1806201" y="1081040"/>
                    <a:pt x="1823991" y="1065474"/>
                  </a:cubicBezTo>
                  <a:cubicBezTo>
                    <a:pt x="1838375" y="1052888"/>
                    <a:pt x="1855796" y="1044271"/>
                    <a:pt x="1871699" y="1033669"/>
                  </a:cubicBezTo>
                  <a:cubicBezTo>
                    <a:pt x="1890063" y="1021426"/>
                    <a:pt x="1899722" y="1003560"/>
                    <a:pt x="1911455" y="985961"/>
                  </a:cubicBezTo>
                  <a:cubicBezTo>
                    <a:pt x="1932657" y="922355"/>
                    <a:pt x="1900854" y="996562"/>
                    <a:pt x="1943260" y="954156"/>
                  </a:cubicBezTo>
                  <a:cubicBezTo>
                    <a:pt x="2036023" y="861393"/>
                    <a:pt x="1931336" y="935601"/>
                    <a:pt x="1998919" y="890546"/>
                  </a:cubicBezTo>
                  <a:cubicBezTo>
                    <a:pt x="2009959" y="857426"/>
                    <a:pt x="2027158" y="830632"/>
                    <a:pt x="2006871" y="795130"/>
                  </a:cubicBezTo>
                  <a:cubicBezTo>
                    <a:pt x="2002713" y="787853"/>
                    <a:pt x="1990968" y="789829"/>
                    <a:pt x="1983017" y="787179"/>
                  </a:cubicBezTo>
                  <a:cubicBezTo>
                    <a:pt x="1977716" y="779228"/>
                    <a:pt x="1973463" y="770468"/>
                    <a:pt x="1967114" y="763325"/>
                  </a:cubicBezTo>
                  <a:cubicBezTo>
                    <a:pt x="1952173" y="746516"/>
                    <a:pt x="1919406" y="715617"/>
                    <a:pt x="1919406" y="715617"/>
                  </a:cubicBezTo>
                  <a:cubicBezTo>
                    <a:pt x="1916756" y="707666"/>
                    <a:pt x="1917382" y="697690"/>
                    <a:pt x="1911455" y="691763"/>
                  </a:cubicBezTo>
                  <a:cubicBezTo>
                    <a:pt x="1905528" y="685836"/>
                    <a:pt x="1895098" y="687560"/>
                    <a:pt x="1887601" y="683812"/>
                  </a:cubicBezTo>
                  <a:cubicBezTo>
                    <a:pt x="1879054" y="679538"/>
                    <a:pt x="1871698" y="673210"/>
                    <a:pt x="1863747" y="667909"/>
                  </a:cubicBezTo>
                  <a:cubicBezTo>
                    <a:pt x="1858446" y="659958"/>
                    <a:pt x="1850591" y="653208"/>
                    <a:pt x="1847845" y="644055"/>
                  </a:cubicBezTo>
                  <a:cubicBezTo>
                    <a:pt x="1842460" y="626104"/>
                    <a:pt x="1843246" y="606835"/>
                    <a:pt x="1839893" y="588396"/>
                  </a:cubicBezTo>
                  <a:cubicBezTo>
                    <a:pt x="1839230" y="584752"/>
                    <a:pt x="1828249" y="539123"/>
                    <a:pt x="1823991" y="532737"/>
                  </a:cubicBezTo>
                  <a:cubicBezTo>
                    <a:pt x="1817754" y="523381"/>
                    <a:pt x="1809493" y="515120"/>
                    <a:pt x="1800137" y="508883"/>
                  </a:cubicBezTo>
                  <a:cubicBezTo>
                    <a:pt x="1793163" y="504234"/>
                    <a:pt x="1784234" y="503582"/>
                    <a:pt x="1776283" y="500932"/>
                  </a:cubicBezTo>
                  <a:cubicBezTo>
                    <a:pt x="1762288" y="458945"/>
                    <a:pt x="1772982" y="484054"/>
                    <a:pt x="1736526" y="429370"/>
                  </a:cubicBezTo>
                  <a:lnTo>
                    <a:pt x="1720624" y="405516"/>
                  </a:lnTo>
                  <a:lnTo>
                    <a:pt x="1704721" y="381662"/>
                  </a:lnTo>
                  <a:cubicBezTo>
                    <a:pt x="1685816" y="324945"/>
                    <a:pt x="1712622" y="393513"/>
                    <a:pt x="1672916" y="333954"/>
                  </a:cubicBezTo>
                  <a:cubicBezTo>
                    <a:pt x="1668267" y="326981"/>
                    <a:pt x="1669614" y="317074"/>
                    <a:pt x="1664965" y="310101"/>
                  </a:cubicBezTo>
                  <a:cubicBezTo>
                    <a:pt x="1658727" y="300745"/>
                    <a:pt x="1648310" y="294886"/>
                    <a:pt x="1641111" y="286247"/>
                  </a:cubicBezTo>
                  <a:cubicBezTo>
                    <a:pt x="1634993" y="278906"/>
                    <a:pt x="1630509" y="270344"/>
                    <a:pt x="1625208" y="262393"/>
                  </a:cubicBezTo>
                  <a:cubicBezTo>
                    <a:pt x="1622558" y="254442"/>
                    <a:pt x="1621327" y="245866"/>
                    <a:pt x="1617257" y="238539"/>
                  </a:cubicBezTo>
                  <a:cubicBezTo>
                    <a:pt x="1568922" y="151535"/>
                    <a:pt x="1603284" y="225722"/>
                    <a:pt x="1561598" y="159026"/>
                  </a:cubicBezTo>
                  <a:cubicBezTo>
                    <a:pt x="1555316" y="148975"/>
                    <a:pt x="1551576" y="137512"/>
                    <a:pt x="1545695" y="127221"/>
                  </a:cubicBezTo>
                  <a:cubicBezTo>
                    <a:pt x="1540954" y="118924"/>
                    <a:pt x="1535093" y="111318"/>
                    <a:pt x="1529792" y="103367"/>
                  </a:cubicBezTo>
                  <a:cubicBezTo>
                    <a:pt x="1527142" y="95416"/>
                    <a:pt x="1525911" y="86840"/>
                    <a:pt x="1521841" y="79513"/>
                  </a:cubicBezTo>
                  <a:cubicBezTo>
                    <a:pt x="1521835" y="79503"/>
                    <a:pt x="1482088" y="19883"/>
                    <a:pt x="1474133" y="7951"/>
                  </a:cubicBezTo>
                  <a:cubicBezTo>
                    <a:pt x="1469484" y="977"/>
                    <a:pt x="1458230" y="2650"/>
                    <a:pt x="1450279" y="0"/>
                  </a:cubicBezTo>
                  <a:cubicBezTo>
                    <a:pt x="1420803" y="9825"/>
                    <a:pt x="1437027" y="0"/>
                    <a:pt x="1434377" y="0"/>
                  </a:cubicBez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FF66D9-C86B-4C02-8EE4-195ED5966506}"/>
                </a:ext>
              </a:extLst>
            </p:cNvPr>
            <p:cNvSpPr txBox="1"/>
            <p:nvPr/>
          </p:nvSpPr>
          <p:spPr>
            <a:xfrm>
              <a:off x="3132814" y="3730323"/>
              <a:ext cx="877776" cy="307777"/>
            </a:xfrm>
            <a:prstGeom prst="rect">
              <a:avLst/>
            </a:prstGeom>
            <a:solidFill>
              <a:schemeClr val="bg1"/>
            </a:solidFill>
          </p:spPr>
          <p:txBody>
            <a:bodyPr wrap="square" rtlCol="0">
              <a:spAutoFit/>
            </a:bodyPr>
            <a:lstStyle/>
            <a:p>
              <a:r>
                <a:rPr lang="en-US" dirty="0"/>
                <a:t>Phase I</a:t>
              </a:r>
            </a:p>
          </p:txBody>
        </p:sp>
        <p:sp>
          <p:nvSpPr>
            <p:cNvPr id="21" name="Freeform 9">
              <a:extLst>
                <a:ext uri="{FF2B5EF4-FFF2-40B4-BE49-F238E27FC236}">
                  <a16:creationId xmlns:a16="http://schemas.microsoft.com/office/drawing/2014/main" id="{51CAF030-097F-4FC9-AC58-5EE5F41072E2}"/>
                </a:ext>
              </a:extLst>
            </p:cNvPr>
            <p:cNvSpPr/>
            <p:nvPr/>
          </p:nvSpPr>
          <p:spPr>
            <a:xfrm>
              <a:off x="3132813" y="2115047"/>
              <a:ext cx="3896139" cy="1769164"/>
            </a:xfrm>
            <a:custGeom>
              <a:avLst/>
              <a:gdLst>
                <a:gd name="connsiteX0" fmla="*/ 1416803 w 3993026"/>
                <a:gd name="connsiteY0" fmla="*/ 906449 h 1781092"/>
                <a:gd name="connsiteX1" fmla="*/ 1416803 w 3993026"/>
                <a:gd name="connsiteY1" fmla="*/ 906449 h 1781092"/>
                <a:gd name="connsiteX2" fmla="*/ 1066946 w 3993026"/>
                <a:gd name="connsiteY2" fmla="*/ 898497 h 1781092"/>
                <a:gd name="connsiteX3" fmla="*/ 1043092 w 3993026"/>
                <a:gd name="connsiteY3" fmla="*/ 890546 h 1781092"/>
                <a:gd name="connsiteX4" fmla="*/ 1011287 w 3993026"/>
                <a:gd name="connsiteY4" fmla="*/ 882595 h 1781092"/>
                <a:gd name="connsiteX5" fmla="*/ 987433 w 3993026"/>
                <a:gd name="connsiteY5" fmla="*/ 874643 h 1781092"/>
                <a:gd name="connsiteX6" fmla="*/ 955628 w 3993026"/>
                <a:gd name="connsiteY6" fmla="*/ 866692 h 1781092"/>
                <a:gd name="connsiteX7" fmla="*/ 931774 w 3993026"/>
                <a:gd name="connsiteY7" fmla="*/ 858741 h 1781092"/>
                <a:gd name="connsiteX8" fmla="*/ 876115 w 3993026"/>
                <a:gd name="connsiteY8" fmla="*/ 850790 h 1781092"/>
                <a:gd name="connsiteX9" fmla="*/ 732991 w 3993026"/>
                <a:gd name="connsiteY9" fmla="*/ 826936 h 1781092"/>
                <a:gd name="connsiteX10" fmla="*/ 701186 w 3993026"/>
                <a:gd name="connsiteY10" fmla="*/ 818984 h 1781092"/>
                <a:gd name="connsiteX11" fmla="*/ 629624 w 3993026"/>
                <a:gd name="connsiteY11" fmla="*/ 811033 h 1781092"/>
                <a:gd name="connsiteX12" fmla="*/ 605770 w 3993026"/>
                <a:gd name="connsiteY12" fmla="*/ 803082 h 1781092"/>
                <a:gd name="connsiteX13" fmla="*/ 534209 w 3993026"/>
                <a:gd name="connsiteY13" fmla="*/ 787179 h 1781092"/>
                <a:gd name="connsiteX14" fmla="*/ 486501 w 3993026"/>
                <a:gd name="connsiteY14" fmla="*/ 771276 h 1781092"/>
                <a:gd name="connsiteX15" fmla="*/ 454696 w 3993026"/>
                <a:gd name="connsiteY15" fmla="*/ 755374 h 1781092"/>
                <a:gd name="connsiteX16" fmla="*/ 414939 w 3993026"/>
                <a:gd name="connsiteY16" fmla="*/ 747423 h 1781092"/>
                <a:gd name="connsiteX17" fmla="*/ 375183 w 3993026"/>
                <a:gd name="connsiteY17" fmla="*/ 731520 h 1781092"/>
                <a:gd name="connsiteX18" fmla="*/ 335426 w 3993026"/>
                <a:gd name="connsiteY18" fmla="*/ 723569 h 1781092"/>
                <a:gd name="connsiteX19" fmla="*/ 279767 w 3993026"/>
                <a:gd name="connsiteY19" fmla="*/ 683812 h 1781092"/>
                <a:gd name="connsiteX20" fmla="*/ 224108 w 3993026"/>
                <a:gd name="connsiteY20" fmla="*/ 644056 h 1781092"/>
                <a:gd name="connsiteX21" fmla="*/ 160497 w 3993026"/>
                <a:gd name="connsiteY21" fmla="*/ 628153 h 1781092"/>
                <a:gd name="connsiteX22" fmla="*/ 136643 w 3993026"/>
                <a:gd name="connsiteY22" fmla="*/ 620202 h 1781092"/>
                <a:gd name="connsiteX23" fmla="*/ 88936 w 3993026"/>
                <a:gd name="connsiteY23" fmla="*/ 588396 h 1781092"/>
                <a:gd name="connsiteX24" fmla="*/ 65082 w 3993026"/>
                <a:gd name="connsiteY24" fmla="*/ 572494 h 1781092"/>
                <a:gd name="connsiteX25" fmla="*/ 57130 w 3993026"/>
                <a:gd name="connsiteY25" fmla="*/ 548640 h 1781092"/>
                <a:gd name="connsiteX26" fmla="*/ 33276 w 3993026"/>
                <a:gd name="connsiteY26" fmla="*/ 524786 h 1781092"/>
                <a:gd name="connsiteX27" fmla="*/ 17374 w 3993026"/>
                <a:gd name="connsiteY27" fmla="*/ 500932 h 1781092"/>
                <a:gd name="connsiteX28" fmla="*/ 25325 w 3993026"/>
                <a:gd name="connsiteY28" fmla="*/ 318052 h 1781092"/>
                <a:gd name="connsiteX29" fmla="*/ 80984 w 3993026"/>
                <a:gd name="connsiteY29" fmla="*/ 246490 h 1781092"/>
                <a:gd name="connsiteX30" fmla="*/ 128692 w 3993026"/>
                <a:gd name="connsiteY30" fmla="*/ 190831 h 1781092"/>
                <a:gd name="connsiteX31" fmla="*/ 136643 w 3993026"/>
                <a:gd name="connsiteY31" fmla="*/ 166977 h 1781092"/>
                <a:gd name="connsiteX32" fmla="*/ 168449 w 3993026"/>
                <a:gd name="connsiteY32" fmla="*/ 143123 h 1781092"/>
                <a:gd name="connsiteX33" fmla="*/ 224108 w 3993026"/>
                <a:gd name="connsiteY33" fmla="*/ 127221 h 1781092"/>
                <a:gd name="connsiteX34" fmla="*/ 247962 w 3993026"/>
                <a:gd name="connsiteY34" fmla="*/ 111318 h 1781092"/>
                <a:gd name="connsiteX35" fmla="*/ 383134 w 3993026"/>
                <a:gd name="connsiteY35" fmla="*/ 119270 h 1781092"/>
                <a:gd name="connsiteX36" fmla="*/ 430842 w 3993026"/>
                <a:gd name="connsiteY36" fmla="*/ 135172 h 1781092"/>
                <a:gd name="connsiteX37" fmla="*/ 454696 w 3993026"/>
                <a:gd name="connsiteY37" fmla="*/ 143123 h 1781092"/>
                <a:gd name="connsiteX38" fmla="*/ 502403 w 3993026"/>
                <a:gd name="connsiteY38" fmla="*/ 151075 h 1781092"/>
                <a:gd name="connsiteX39" fmla="*/ 534209 w 3993026"/>
                <a:gd name="connsiteY39" fmla="*/ 159026 h 1781092"/>
                <a:gd name="connsiteX40" fmla="*/ 748894 w 3993026"/>
                <a:gd name="connsiteY40" fmla="*/ 151075 h 1781092"/>
                <a:gd name="connsiteX41" fmla="*/ 772748 w 3993026"/>
                <a:gd name="connsiteY41" fmla="*/ 135172 h 1781092"/>
                <a:gd name="connsiteX42" fmla="*/ 796602 w 3993026"/>
                <a:gd name="connsiteY42" fmla="*/ 127221 h 1781092"/>
                <a:gd name="connsiteX43" fmla="*/ 820456 w 3993026"/>
                <a:gd name="connsiteY43" fmla="*/ 111318 h 1781092"/>
                <a:gd name="connsiteX44" fmla="*/ 844310 w 3993026"/>
                <a:gd name="connsiteY44" fmla="*/ 87464 h 1781092"/>
                <a:gd name="connsiteX45" fmla="*/ 907920 w 3993026"/>
                <a:gd name="connsiteY45" fmla="*/ 71562 h 1781092"/>
                <a:gd name="connsiteX46" fmla="*/ 963579 w 3993026"/>
                <a:gd name="connsiteY46" fmla="*/ 55659 h 1781092"/>
                <a:gd name="connsiteX47" fmla="*/ 1058995 w 3993026"/>
                <a:gd name="connsiteY47" fmla="*/ 31805 h 1781092"/>
                <a:gd name="connsiteX48" fmla="*/ 1082849 w 3993026"/>
                <a:gd name="connsiteY48" fmla="*/ 15903 h 1781092"/>
                <a:gd name="connsiteX49" fmla="*/ 1218021 w 3993026"/>
                <a:gd name="connsiteY49" fmla="*/ 7951 h 1781092"/>
                <a:gd name="connsiteX50" fmla="*/ 1313436 w 3993026"/>
                <a:gd name="connsiteY50" fmla="*/ 0 h 1781092"/>
                <a:gd name="connsiteX51" fmla="*/ 1488365 w 3993026"/>
                <a:gd name="connsiteY51" fmla="*/ 7951 h 1781092"/>
                <a:gd name="connsiteX52" fmla="*/ 1544024 w 3993026"/>
                <a:gd name="connsiteY52" fmla="*/ 23854 h 1781092"/>
                <a:gd name="connsiteX53" fmla="*/ 1567878 w 3993026"/>
                <a:gd name="connsiteY53" fmla="*/ 47708 h 1781092"/>
                <a:gd name="connsiteX54" fmla="*/ 1591732 w 3993026"/>
                <a:gd name="connsiteY54" fmla="*/ 55659 h 1781092"/>
                <a:gd name="connsiteX55" fmla="*/ 1623537 w 3993026"/>
                <a:gd name="connsiteY55" fmla="*/ 103367 h 1781092"/>
                <a:gd name="connsiteX56" fmla="*/ 1647391 w 3993026"/>
                <a:gd name="connsiteY56" fmla="*/ 127221 h 1781092"/>
                <a:gd name="connsiteX57" fmla="*/ 1703050 w 3993026"/>
                <a:gd name="connsiteY57" fmla="*/ 214685 h 1781092"/>
                <a:gd name="connsiteX58" fmla="*/ 1734856 w 3993026"/>
                <a:gd name="connsiteY58" fmla="*/ 262393 h 1781092"/>
                <a:gd name="connsiteX59" fmla="*/ 1766661 w 3993026"/>
                <a:gd name="connsiteY59" fmla="*/ 318052 h 1781092"/>
                <a:gd name="connsiteX60" fmla="*/ 1782563 w 3993026"/>
                <a:gd name="connsiteY60" fmla="*/ 341906 h 1781092"/>
                <a:gd name="connsiteX61" fmla="*/ 1877979 w 3993026"/>
                <a:gd name="connsiteY61" fmla="*/ 421419 h 1781092"/>
                <a:gd name="connsiteX62" fmla="*/ 1901833 w 3993026"/>
                <a:gd name="connsiteY62" fmla="*/ 429370 h 1781092"/>
                <a:gd name="connsiteX63" fmla="*/ 1949541 w 3993026"/>
                <a:gd name="connsiteY63" fmla="*/ 453224 h 1781092"/>
                <a:gd name="connsiteX64" fmla="*/ 1973395 w 3993026"/>
                <a:gd name="connsiteY64" fmla="*/ 469127 h 1781092"/>
                <a:gd name="connsiteX65" fmla="*/ 2029054 w 3993026"/>
                <a:gd name="connsiteY65" fmla="*/ 485030 h 1781092"/>
                <a:gd name="connsiteX66" fmla="*/ 2068810 w 3993026"/>
                <a:gd name="connsiteY66" fmla="*/ 500932 h 1781092"/>
                <a:gd name="connsiteX67" fmla="*/ 2196031 w 3993026"/>
                <a:gd name="connsiteY67" fmla="*/ 516835 h 1781092"/>
                <a:gd name="connsiteX68" fmla="*/ 2355057 w 3993026"/>
                <a:gd name="connsiteY68" fmla="*/ 524786 h 1781092"/>
                <a:gd name="connsiteX69" fmla="*/ 2529986 w 3993026"/>
                <a:gd name="connsiteY69" fmla="*/ 524786 h 1781092"/>
                <a:gd name="connsiteX70" fmla="*/ 2609499 w 3993026"/>
                <a:gd name="connsiteY70" fmla="*/ 492981 h 1781092"/>
                <a:gd name="connsiteX71" fmla="*/ 2641304 w 3993026"/>
                <a:gd name="connsiteY71" fmla="*/ 485030 h 1781092"/>
                <a:gd name="connsiteX72" fmla="*/ 2689012 w 3993026"/>
                <a:gd name="connsiteY72" fmla="*/ 469127 h 1781092"/>
                <a:gd name="connsiteX73" fmla="*/ 2712866 w 3993026"/>
                <a:gd name="connsiteY73" fmla="*/ 461176 h 1781092"/>
                <a:gd name="connsiteX74" fmla="*/ 2800330 w 3993026"/>
                <a:gd name="connsiteY74" fmla="*/ 469127 h 1781092"/>
                <a:gd name="connsiteX75" fmla="*/ 2863941 w 3993026"/>
                <a:gd name="connsiteY75" fmla="*/ 508883 h 1781092"/>
                <a:gd name="connsiteX76" fmla="*/ 2895746 w 3993026"/>
                <a:gd name="connsiteY76" fmla="*/ 516835 h 1781092"/>
                <a:gd name="connsiteX77" fmla="*/ 2983210 w 3993026"/>
                <a:gd name="connsiteY77" fmla="*/ 564543 h 1781092"/>
                <a:gd name="connsiteX78" fmla="*/ 3007064 w 3993026"/>
                <a:gd name="connsiteY78" fmla="*/ 588396 h 1781092"/>
                <a:gd name="connsiteX79" fmla="*/ 3030918 w 3993026"/>
                <a:gd name="connsiteY79" fmla="*/ 604299 h 1781092"/>
                <a:gd name="connsiteX80" fmla="*/ 3054772 w 3993026"/>
                <a:gd name="connsiteY80" fmla="*/ 628153 h 1781092"/>
                <a:gd name="connsiteX81" fmla="*/ 3078626 w 3993026"/>
                <a:gd name="connsiteY81" fmla="*/ 644056 h 1781092"/>
                <a:gd name="connsiteX82" fmla="*/ 3102480 w 3993026"/>
                <a:gd name="connsiteY82" fmla="*/ 667910 h 1781092"/>
                <a:gd name="connsiteX83" fmla="*/ 3134285 w 3993026"/>
                <a:gd name="connsiteY83" fmla="*/ 683812 h 1781092"/>
                <a:gd name="connsiteX84" fmla="*/ 3189944 w 3993026"/>
                <a:gd name="connsiteY84" fmla="*/ 723569 h 1781092"/>
                <a:gd name="connsiteX85" fmla="*/ 3205847 w 3993026"/>
                <a:gd name="connsiteY85" fmla="*/ 747423 h 1781092"/>
                <a:gd name="connsiteX86" fmla="*/ 3635217 w 3993026"/>
                <a:gd name="connsiteY86" fmla="*/ 755374 h 1781092"/>
                <a:gd name="connsiteX87" fmla="*/ 3738584 w 3993026"/>
                <a:gd name="connsiteY87" fmla="*/ 771276 h 1781092"/>
                <a:gd name="connsiteX88" fmla="*/ 3786292 w 3993026"/>
                <a:gd name="connsiteY88" fmla="*/ 803082 h 1781092"/>
                <a:gd name="connsiteX89" fmla="*/ 3849903 w 3993026"/>
                <a:gd name="connsiteY89" fmla="*/ 818984 h 1781092"/>
                <a:gd name="connsiteX90" fmla="*/ 3873756 w 3993026"/>
                <a:gd name="connsiteY90" fmla="*/ 842838 h 1781092"/>
                <a:gd name="connsiteX91" fmla="*/ 3889659 w 3993026"/>
                <a:gd name="connsiteY91" fmla="*/ 866692 h 1781092"/>
                <a:gd name="connsiteX92" fmla="*/ 3913513 w 3993026"/>
                <a:gd name="connsiteY92" fmla="*/ 882595 h 1781092"/>
                <a:gd name="connsiteX93" fmla="*/ 3953270 w 3993026"/>
                <a:gd name="connsiteY93" fmla="*/ 954156 h 1781092"/>
                <a:gd name="connsiteX94" fmla="*/ 3969172 w 3993026"/>
                <a:gd name="connsiteY94" fmla="*/ 978010 h 1781092"/>
                <a:gd name="connsiteX95" fmla="*/ 3977123 w 3993026"/>
                <a:gd name="connsiteY95" fmla="*/ 1009816 h 1781092"/>
                <a:gd name="connsiteX96" fmla="*/ 3993026 w 3993026"/>
                <a:gd name="connsiteY96" fmla="*/ 1097280 h 1781092"/>
                <a:gd name="connsiteX97" fmla="*/ 3985075 w 3993026"/>
                <a:gd name="connsiteY97" fmla="*/ 1184744 h 1781092"/>
                <a:gd name="connsiteX98" fmla="*/ 3969172 w 3993026"/>
                <a:gd name="connsiteY98" fmla="*/ 1208598 h 1781092"/>
                <a:gd name="connsiteX99" fmla="*/ 3961221 w 3993026"/>
                <a:gd name="connsiteY99" fmla="*/ 1232452 h 1781092"/>
                <a:gd name="connsiteX100" fmla="*/ 3945318 w 3993026"/>
                <a:gd name="connsiteY100" fmla="*/ 1264257 h 1781092"/>
                <a:gd name="connsiteX101" fmla="*/ 3937367 w 3993026"/>
                <a:gd name="connsiteY101" fmla="*/ 1327868 h 1781092"/>
                <a:gd name="connsiteX102" fmla="*/ 3921464 w 3993026"/>
                <a:gd name="connsiteY102" fmla="*/ 1375576 h 1781092"/>
                <a:gd name="connsiteX103" fmla="*/ 3905562 w 3993026"/>
                <a:gd name="connsiteY103" fmla="*/ 1423283 h 1781092"/>
                <a:gd name="connsiteX104" fmla="*/ 3897610 w 3993026"/>
                <a:gd name="connsiteY104" fmla="*/ 1447137 h 1781092"/>
                <a:gd name="connsiteX105" fmla="*/ 3889659 w 3993026"/>
                <a:gd name="connsiteY105" fmla="*/ 1486894 h 1781092"/>
                <a:gd name="connsiteX106" fmla="*/ 3818097 w 3993026"/>
                <a:gd name="connsiteY106" fmla="*/ 1526650 h 1781092"/>
                <a:gd name="connsiteX107" fmla="*/ 3770390 w 3993026"/>
                <a:gd name="connsiteY107" fmla="*/ 1542553 h 1781092"/>
                <a:gd name="connsiteX108" fmla="*/ 3746536 w 3993026"/>
                <a:gd name="connsiteY108" fmla="*/ 1550504 h 1781092"/>
                <a:gd name="connsiteX109" fmla="*/ 3555704 w 3993026"/>
                <a:gd name="connsiteY109" fmla="*/ 1566407 h 1781092"/>
                <a:gd name="connsiteX110" fmla="*/ 3436435 w 3993026"/>
                <a:gd name="connsiteY110" fmla="*/ 1582310 h 1781092"/>
                <a:gd name="connsiteX111" fmla="*/ 3412581 w 3993026"/>
                <a:gd name="connsiteY111" fmla="*/ 1590261 h 1781092"/>
                <a:gd name="connsiteX112" fmla="*/ 3277409 w 3993026"/>
                <a:gd name="connsiteY112" fmla="*/ 1598212 h 1781092"/>
                <a:gd name="connsiteX113" fmla="*/ 3086577 w 3993026"/>
                <a:gd name="connsiteY113" fmla="*/ 1614115 h 1781092"/>
                <a:gd name="connsiteX114" fmla="*/ 2975259 w 3993026"/>
                <a:gd name="connsiteY114" fmla="*/ 1645920 h 1781092"/>
                <a:gd name="connsiteX115" fmla="*/ 2943454 w 3993026"/>
                <a:gd name="connsiteY115" fmla="*/ 1653871 h 1781092"/>
                <a:gd name="connsiteX116" fmla="*/ 2871892 w 3993026"/>
                <a:gd name="connsiteY116" fmla="*/ 1677725 h 1781092"/>
                <a:gd name="connsiteX117" fmla="*/ 2704915 w 3993026"/>
                <a:gd name="connsiteY117" fmla="*/ 1685676 h 1781092"/>
                <a:gd name="connsiteX118" fmla="*/ 2482278 w 3993026"/>
                <a:gd name="connsiteY118" fmla="*/ 1693628 h 1781092"/>
                <a:gd name="connsiteX119" fmla="*/ 2434570 w 3993026"/>
                <a:gd name="connsiteY119" fmla="*/ 1701579 h 1781092"/>
                <a:gd name="connsiteX120" fmla="*/ 2410716 w 3993026"/>
                <a:gd name="connsiteY120" fmla="*/ 1709530 h 1781092"/>
                <a:gd name="connsiteX121" fmla="*/ 2370960 w 3993026"/>
                <a:gd name="connsiteY121" fmla="*/ 1717482 h 1781092"/>
                <a:gd name="connsiteX122" fmla="*/ 2259642 w 3993026"/>
                <a:gd name="connsiteY122" fmla="*/ 1749287 h 1781092"/>
                <a:gd name="connsiteX123" fmla="*/ 2188080 w 3993026"/>
                <a:gd name="connsiteY123" fmla="*/ 1773141 h 1781092"/>
                <a:gd name="connsiteX124" fmla="*/ 2164226 w 3993026"/>
                <a:gd name="connsiteY124" fmla="*/ 1781092 h 1781092"/>
                <a:gd name="connsiteX125" fmla="*/ 2037005 w 3993026"/>
                <a:gd name="connsiteY125" fmla="*/ 1773141 h 1781092"/>
                <a:gd name="connsiteX126" fmla="*/ 2013151 w 3993026"/>
                <a:gd name="connsiteY126" fmla="*/ 1765190 h 1781092"/>
                <a:gd name="connsiteX127" fmla="*/ 1997249 w 3993026"/>
                <a:gd name="connsiteY127" fmla="*/ 1741336 h 1781092"/>
                <a:gd name="connsiteX128" fmla="*/ 1973395 w 3993026"/>
                <a:gd name="connsiteY128" fmla="*/ 1725433 h 1781092"/>
                <a:gd name="connsiteX129" fmla="*/ 1957492 w 3993026"/>
                <a:gd name="connsiteY129" fmla="*/ 1701579 h 1781092"/>
                <a:gd name="connsiteX130" fmla="*/ 1909784 w 3993026"/>
                <a:gd name="connsiteY130" fmla="*/ 1669774 h 1781092"/>
                <a:gd name="connsiteX131" fmla="*/ 1877979 w 3993026"/>
                <a:gd name="connsiteY131" fmla="*/ 1614115 h 1781092"/>
                <a:gd name="connsiteX132" fmla="*/ 1870028 w 3993026"/>
                <a:gd name="connsiteY132" fmla="*/ 1590261 h 1781092"/>
                <a:gd name="connsiteX133" fmla="*/ 1846174 w 3993026"/>
                <a:gd name="connsiteY133" fmla="*/ 1558456 h 1781092"/>
                <a:gd name="connsiteX134" fmla="*/ 1838223 w 3993026"/>
                <a:gd name="connsiteY134" fmla="*/ 1526650 h 1781092"/>
                <a:gd name="connsiteX135" fmla="*/ 1822320 w 3993026"/>
                <a:gd name="connsiteY135" fmla="*/ 1502796 h 1781092"/>
                <a:gd name="connsiteX136" fmla="*/ 1806417 w 3993026"/>
                <a:gd name="connsiteY136" fmla="*/ 1439186 h 1781092"/>
                <a:gd name="connsiteX137" fmla="*/ 1798466 w 3993026"/>
                <a:gd name="connsiteY137" fmla="*/ 1415332 h 1781092"/>
                <a:gd name="connsiteX138" fmla="*/ 1790515 w 3993026"/>
                <a:gd name="connsiteY138" fmla="*/ 1383527 h 1781092"/>
                <a:gd name="connsiteX139" fmla="*/ 1734856 w 3993026"/>
                <a:gd name="connsiteY139" fmla="*/ 1304014 h 1781092"/>
                <a:gd name="connsiteX140" fmla="*/ 1711002 w 3993026"/>
                <a:gd name="connsiteY140" fmla="*/ 1280160 h 1781092"/>
                <a:gd name="connsiteX141" fmla="*/ 1687148 w 3993026"/>
                <a:gd name="connsiteY141" fmla="*/ 1248355 h 1781092"/>
                <a:gd name="connsiteX142" fmla="*/ 1671245 w 3993026"/>
                <a:gd name="connsiteY142" fmla="*/ 1224501 h 1781092"/>
                <a:gd name="connsiteX143" fmla="*/ 1639440 w 3993026"/>
                <a:gd name="connsiteY143" fmla="*/ 1200647 h 1781092"/>
                <a:gd name="connsiteX144" fmla="*/ 1599683 w 3993026"/>
                <a:gd name="connsiteY144" fmla="*/ 1160890 h 1781092"/>
                <a:gd name="connsiteX145" fmla="*/ 1567878 w 3993026"/>
                <a:gd name="connsiteY145" fmla="*/ 1113183 h 1781092"/>
                <a:gd name="connsiteX146" fmla="*/ 1536073 w 3993026"/>
                <a:gd name="connsiteY146" fmla="*/ 1065475 h 1781092"/>
                <a:gd name="connsiteX147" fmla="*/ 1520170 w 3993026"/>
                <a:gd name="connsiteY147" fmla="*/ 1041621 h 1781092"/>
                <a:gd name="connsiteX148" fmla="*/ 1496316 w 3993026"/>
                <a:gd name="connsiteY148" fmla="*/ 1017767 h 1781092"/>
                <a:gd name="connsiteX149" fmla="*/ 1464511 w 3993026"/>
                <a:gd name="connsiteY149" fmla="*/ 978010 h 1781092"/>
                <a:gd name="connsiteX150" fmla="*/ 1432706 w 3993026"/>
                <a:gd name="connsiteY150" fmla="*/ 946205 h 1781092"/>
                <a:gd name="connsiteX151" fmla="*/ 1416803 w 3993026"/>
                <a:gd name="connsiteY151" fmla="*/ 922351 h 1781092"/>
                <a:gd name="connsiteX152" fmla="*/ 1321388 w 3993026"/>
                <a:gd name="connsiteY152" fmla="*/ 914400 h 1781092"/>
                <a:gd name="connsiteX153" fmla="*/ 1321388 w 3993026"/>
                <a:gd name="connsiteY153" fmla="*/ 914400 h 1781092"/>
                <a:gd name="connsiteX154" fmla="*/ 1257777 w 3993026"/>
                <a:gd name="connsiteY154" fmla="*/ 898497 h 1781092"/>
                <a:gd name="connsiteX155" fmla="*/ 1257777 w 3993026"/>
                <a:gd name="connsiteY155" fmla="*/ 898497 h 178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993026" h="1781092">
                  <a:moveTo>
                    <a:pt x="1416803" y="906449"/>
                  </a:moveTo>
                  <a:lnTo>
                    <a:pt x="1416803" y="906449"/>
                  </a:lnTo>
                  <a:lnTo>
                    <a:pt x="1066946" y="898497"/>
                  </a:lnTo>
                  <a:cubicBezTo>
                    <a:pt x="1058572" y="898141"/>
                    <a:pt x="1051151" y="892848"/>
                    <a:pt x="1043092" y="890546"/>
                  </a:cubicBezTo>
                  <a:cubicBezTo>
                    <a:pt x="1032585" y="887544"/>
                    <a:pt x="1021794" y="885597"/>
                    <a:pt x="1011287" y="882595"/>
                  </a:cubicBezTo>
                  <a:cubicBezTo>
                    <a:pt x="1003228" y="880292"/>
                    <a:pt x="995492" y="876946"/>
                    <a:pt x="987433" y="874643"/>
                  </a:cubicBezTo>
                  <a:cubicBezTo>
                    <a:pt x="976926" y="871641"/>
                    <a:pt x="966135" y="869694"/>
                    <a:pt x="955628" y="866692"/>
                  </a:cubicBezTo>
                  <a:cubicBezTo>
                    <a:pt x="947569" y="864390"/>
                    <a:pt x="939993" y="860385"/>
                    <a:pt x="931774" y="858741"/>
                  </a:cubicBezTo>
                  <a:cubicBezTo>
                    <a:pt x="913397" y="855066"/>
                    <a:pt x="894668" y="853440"/>
                    <a:pt x="876115" y="850790"/>
                  </a:cubicBezTo>
                  <a:cubicBezTo>
                    <a:pt x="807033" y="816248"/>
                    <a:pt x="868700" y="842015"/>
                    <a:pt x="732991" y="826936"/>
                  </a:cubicBezTo>
                  <a:cubicBezTo>
                    <a:pt x="722130" y="825729"/>
                    <a:pt x="711987" y="820646"/>
                    <a:pt x="701186" y="818984"/>
                  </a:cubicBezTo>
                  <a:cubicBezTo>
                    <a:pt x="677464" y="815334"/>
                    <a:pt x="653478" y="813683"/>
                    <a:pt x="629624" y="811033"/>
                  </a:cubicBezTo>
                  <a:cubicBezTo>
                    <a:pt x="621673" y="808383"/>
                    <a:pt x="613901" y="805115"/>
                    <a:pt x="605770" y="803082"/>
                  </a:cubicBezTo>
                  <a:cubicBezTo>
                    <a:pt x="560397" y="791738"/>
                    <a:pt x="575002" y="799417"/>
                    <a:pt x="534209" y="787179"/>
                  </a:cubicBezTo>
                  <a:cubicBezTo>
                    <a:pt x="518153" y="782362"/>
                    <a:pt x="502065" y="777502"/>
                    <a:pt x="486501" y="771276"/>
                  </a:cubicBezTo>
                  <a:cubicBezTo>
                    <a:pt x="475496" y="766874"/>
                    <a:pt x="465941" y="759122"/>
                    <a:pt x="454696" y="755374"/>
                  </a:cubicBezTo>
                  <a:cubicBezTo>
                    <a:pt x="441875" y="751100"/>
                    <a:pt x="428191" y="750073"/>
                    <a:pt x="414939" y="747423"/>
                  </a:cubicBezTo>
                  <a:cubicBezTo>
                    <a:pt x="401687" y="742122"/>
                    <a:pt x="388854" y="735621"/>
                    <a:pt x="375183" y="731520"/>
                  </a:cubicBezTo>
                  <a:cubicBezTo>
                    <a:pt x="362238" y="727637"/>
                    <a:pt x="347240" y="730132"/>
                    <a:pt x="335426" y="723569"/>
                  </a:cubicBezTo>
                  <a:cubicBezTo>
                    <a:pt x="222233" y="660684"/>
                    <a:pt x="360029" y="710565"/>
                    <a:pt x="279767" y="683812"/>
                  </a:cubicBezTo>
                  <a:cubicBezTo>
                    <a:pt x="278251" y="682675"/>
                    <a:pt x="231634" y="646793"/>
                    <a:pt x="224108" y="644056"/>
                  </a:cubicBezTo>
                  <a:cubicBezTo>
                    <a:pt x="203568" y="636587"/>
                    <a:pt x="181232" y="635064"/>
                    <a:pt x="160497" y="628153"/>
                  </a:cubicBezTo>
                  <a:lnTo>
                    <a:pt x="136643" y="620202"/>
                  </a:lnTo>
                  <a:lnTo>
                    <a:pt x="88936" y="588396"/>
                  </a:lnTo>
                  <a:lnTo>
                    <a:pt x="65082" y="572494"/>
                  </a:lnTo>
                  <a:cubicBezTo>
                    <a:pt x="62431" y="564543"/>
                    <a:pt x="61779" y="555614"/>
                    <a:pt x="57130" y="548640"/>
                  </a:cubicBezTo>
                  <a:cubicBezTo>
                    <a:pt x="50892" y="539284"/>
                    <a:pt x="40475" y="533425"/>
                    <a:pt x="33276" y="524786"/>
                  </a:cubicBezTo>
                  <a:cubicBezTo>
                    <a:pt x="27158" y="517445"/>
                    <a:pt x="22675" y="508883"/>
                    <a:pt x="17374" y="500932"/>
                  </a:cubicBezTo>
                  <a:cubicBezTo>
                    <a:pt x="-4555" y="435144"/>
                    <a:pt x="-9642" y="430723"/>
                    <a:pt x="25325" y="318052"/>
                  </a:cubicBezTo>
                  <a:cubicBezTo>
                    <a:pt x="34282" y="289190"/>
                    <a:pt x="62431" y="270344"/>
                    <a:pt x="80984" y="246490"/>
                  </a:cubicBezTo>
                  <a:cubicBezTo>
                    <a:pt x="132668" y="180039"/>
                    <a:pt x="58062" y="226147"/>
                    <a:pt x="128692" y="190831"/>
                  </a:cubicBezTo>
                  <a:cubicBezTo>
                    <a:pt x="131342" y="182880"/>
                    <a:pt x="131277" y="173416"/>
                    <a:pt x="136643" y="166977"/>
                  </a:cubicBezTo>
                  <a:cubicBezTo>
                    <a:pt x="145127" y="156796"/>
                    <a:pt x="156943" y="149698"/>
                    <a:pt x="168449" y="143123"/>
                  </a:cubicBezTo>
                  <a:cubicBezTo>
                    <a:pt x="177321" y="138054"/>
                    <a:pt x="217223" y="128942"/>
                    <a:pt x="224108" y="127221"/>
                  </a:cubicBezTo>
                  <a:cubicBezTo>
                    <a:pt x="232059" y="121920"/>
                    <a:pt x="238418" y="111795"/>
                    <a:pt x="247962" y="111318"/>
                  </a:cubicBezTo>
                  <a:cubicBezTo>
                    <a:pt x="293041" y="109064"/>
                    <a:pt x="338378" y="113432"/>
                    <a:pt x="383134" y="119270"/>
                  </a:cubicBezTo>
                  <a:cubicBezTo>
                    <a:pt x="399756" y="121438"/>
                    <a:pt x="414939" y="129871"/>
                    <a:pt x="430842" y="135172"/>
                  </a:cubicBezTo>
                  <a:lnTo>
                    <a:pt x="454696" y="143123"/>
                  </a:lnTo>
                  <a:cubicBezTo>
                    <a:pt x="469990" y="148221"/>
                    <a:pt x="486594" y="147913"/>
                    <a:pt x="502403" y="151075"/>
                  </a:cubicBezTo>
                  <a:cubicBezTo>
                    <a:pt x="513119" y="153218"/>
                    <a:pt x="523607" y="156376"/>
                    <a:pt x="534209" y="159026"/>
                  </a:cubicBezTo>
                  <a:cubicBezTo>
                    <a:pt x="605771" y="156376"/>
                    <a:pt x="677639" y="158201"/>
                    <a:pt x="748894" y="151075"/>
                  </a:cubicBezTo>
                  <a:cubicBezTo>
                    <a:pt x="758403" y="150124"/>
                    <a:pt x="764201" y="139446"/>
                    <a:pt x="772748" y="135172"/>
                  </a:cubicBezTo>
                  <a:cubicBezTo>
                    <a:pt x="780245" y="131424"/>
                    <a:pt x="788651" y="129871"/>
                    <a:pt x="796602" y="127221"/>
                  </a:cubicBezTo>
                  <a:cubicBezTo>
                    <a:pt x="804553" y="121920"/>
                    <a:pt x="813115" y="117436"/>
                    <a:pt x="820456" y="111318"/>
                  </a:cubicBezTo>
                  <a:cubicBezTo>
                    <a:pt x="829095" y="104119"/>
                    <a:pt x="834073" y="92117"/>
                    <a:pt x="844310" y="87464"/>
                  </a:cubicBezTo>
                  <a:cubicBezTo>
                    <a:pt x="864207" y="78420"/>
                    <a:pt x="887186" y="78474"/>
                    <a:pt x="907920" y="71562"/>
                  </a:cubicBezTo>
                  <a:cubicBezTo>
                    <a:pt x="942141" y="60154"/>
                    <a:pt x="923643" y="65643"/>
                    <a:pt x="963579" y="55659"/>
                  </a:cubicBezTo>
                  <a:cubicBezTo>
                    <a:pt x="1041668" y="16613"/>
                    <a:pt x="934639" y="65719"/>
                    <a:pt x="1058995" y="31805"/>
                  </a:cubicBezTo>
                  <a:cubicBezTo>
                    <a:pt x="1068214" y="29291"/>
                    <a:pt x="1073399" y="17321"/>
                    <a:pt x="1082849" y="15903"/>
                  </a:cubicBezTo>
                  <a:cubicBezTo>
                    <a:pt x="1127485" y="9208"/>
                    <a:pt x="1172993" y="11056"/>
                    <a:pt x="1218021" y="7951"/>
                  </a:cubicBezTo>
                  <a:cubicBezTo>
                    <a:pt x="1249861" y="5755"/>
                    <a:pt x="1281631" y="2650"/>
                    <a:pt x="1313436" y="0"/>
                  </a:cubicBezTo>
                  <a:cubicBezTo>
                    <a:pt x="1371746" y="2650"/>
                    <a:pt x="1430167" y="3474"/>
                    <a:pt x="1488365" y="7951"/>
                  </a:cubicBezTo>
                  <a:cubicBezTo>
                    <a:pt x="1501339" y="8949"/>
                    <a:pt x="1530482" y="19340"/>
                    <a:pt x="1544024" y="23854"/>
                  </a:cubicBezTo>
                  <a:cubicBezTo>
                    <a:pt x="1551975" y="31805"/>
                    <a:pt x="1558522" y="41471"/>
                    <a:pt x="1567878" y="47708"/>
                  </a:cubicBezTo>
                  <a:cubicBezTo>
                    <a:pt x="1574852" y="52357"/>
                    <a:pt x="1585805" y="49732"/>
                    <a:pt x="1591732" y="55659"/>
                  </a:cubicBezTo>
                  <a:cubicBezTo>
                    <a:pt x="1605247" y="69174"/>
                    <a:pt x="1612935" y="87464"/>
                    <a:pt x="1623537" y="103367"/>
                  </a:cubicBezTo>
                  <a:cubicBezTo>
                    <a:pt x="1629774" y="112723"/>
                    <a:pt x="1639440" y="119270"/>
                    <a:pt x="1647391" y="127221"/>
                  </a:cubicBezTo>
                  <a:cubicBezTo>
                    <a:pt x="1663725" y="176219"/>
                    <a:pt x="1650314" y="144370"/>
                    <a:pt x="1703050" y="214685"/>
                  </a:cubicBezTo>
                  <a:cubicBezTo>
                    <a:pt x="1714518" y="229975"/>
                    <a:pt x="1734856" y="262393"/>
                    <a:pt x="1734856" y="262393"/>
                  </a:cubicBezTo>
                  <a:cubicBezTo>
                    <a:pt x="1747727" y="313877"/>
                    <a:pt x="1732824" y="277447"/>
                    <a:pt x="1766661" y="318052"/>
                  </a:cubicBezTo>
                  <a:cubicBezTo>
                    <a:pt x="1772779" y="325393"/>
                    <a:pt x="1776214" y="334764"/>
                    <a:pt x="1782563" y="341906"/>
                  </a:cubicBezTo>
                  <a:cubicBezTo>
                    <a:pt x="1801210" y="362885"/>
                    <a:pt x="1847740" y="411340"/>
                    <a:pt x="1877979" y="421419"/>
                  </a:cubicBezTo>
                  <a:lnTo>
                    <a:pt x="1901833" y="429370"/>
                  </a:lnTo>
                  <a:cubicBezTo>
                    <a:pt x="1970196" y="474946"/>
                    <a:pt x="1883701" y="420304"/>
                    <a:pt x="1949541" y="453224"/>
                  </a:cubicBezTo>
                  <a:cubicBezTo>
                    <a:pt x="1958088" y="457498"/>
                    <a:pt x="1964848" y="464853"/>
                    <a:pt x="1973395" y="469127"/>
                  </a:cubicBezTo>
                  <a:cubicBezTo>
                    <a:pt x="1988703" y="476781"/>
                    <a:pt x="2013778" y="479938"/>
                    <a:pt x="2029054" y="485030"/>
                  </a:cubicBezTo>
                  <a:cubicBezTo>
                    <a:pt x="2042594" y="489544"/>
                    <a:pt x="2055139" y="496831"/>
                    <a:pt x="2068810" y="500932"/>
                  </a:cubicBezTo>
                  <a:cubicBezTo>
                    <a:pt x="2102975" y="511181"/>
                    <a:pt x="2169403" y="515117"/>
                    <a:pt x="2196031" y="516835"/>
                  </a:cubicBezTo>
                  <a:cubicBezTo>
                    <a:pt x="2248996" y="520252"/>
                    <a:pt x="2302048" y="522136"/>
                    <a:pt x="2355057" y="524786"/>
                  </a:cubicBezTo>
                  <a:cubicBezTo>
                    <a:pt x="2426693" y="542694"/>
                    <a:pt x="2404479" y="540474"/>
                    <a:pt x="2529986" y="524786"/>
                  </a:cubicBezTo>
                  <a:cubicBezTo>
                    <a:pt x="2572900" y="519422"/>
                    <a:pt x="2574041" y="506277"/>
                    <a:pt x="2609499" y="492981"/>
                  </a:cubicBezTo>
                  <a:cubicBezTo>
                    <a:pt x="2619731" y="489144"/>
                    <a:pt x="2630837" y="488170"/>
                    <a:pt x="2641304" y="485030"/>
                  </a:cubicBezTo>
                  <a:cubicBezTo>
                    <a:pt x="2657360" y="480213"/>
                    <a:pt x="2673109" y="474428"/>
                    <a:pt x="2689012" y="469127"/>
                  </a:cubicBezTo>
                  <a:lnTo>
                    <a:pt x="2712866" y="461176"/>
                  </a:lnTo>
                  <a:cubicBezTo>
                    <a:pt x="2742021" y="463826"/>
                    <a:pt x="2771624" y="463386"/>
                    <a:pt x="2800330" y="469127"/>
                  </a:cubicBezTo>
                  <a:cubicBezTo>
                    <a:pt x="2831103" y="475282"/>
                    <a:pt x="2837060" y="495442"/>
                    <a:pt x="2863941" y="508883"/>
                  </a:cubicBezTo>
                  <a:cubicBezTo>
                    <a:pt x="2873715" y="513770"/>
                    <a:pt x="2885144" y="514184"/>
                    <a:pt x="2895746" y="516835"/>
                  </a:cubicBezTo>
                  <a:cubicBezTo>
                    <a:pt x="2939325" y="545886"/>
                    <a:pt x="2911053" y="528463"/>
                    <a:pt x="2983210" y="564543"/>
                  </a:cubicBezTo>
                  <a:cubicBezTo>
                    <a:pt x="2993267" y="569572"/>
                    <a:pt x="2998426" y="581197"/>
                    <a:pt x="3007064" y="588396"/>
                  </a:cubicBezTo>
                  <a:cubicBezTo>
                    <a:pt x="3014405" y="594514"/>
                    <a:pt x="3023577" y="598181"/>
                    <a:pt x="3030918" y="604299"/>
                  </a:cubicBezTo>
                  <a:cubicBezTo>
                    <a:pt x="3039557" y="611498"/>
                    <a:pt x="3046133" y="620954"/>
                    <a:pt x="3054772" y="628153"/>
                  </a:cubicBezTo>
                  <a:cubicBezTo>
                    <a:pt x="3062113" y="634271"/>
                    <a:pt x="3071285" y="637938"/>
                    <a:pt x="3078626" y="644056"/>
                  </a:cubicBezTo>
                  <a:cubicBezTo>
                    <a:pt x="3087265" y="651255"/>
                    <a:pt x="3093330" y="661374"/>
                    <a:pt x="3102480" y="667910"/>
                  </a:cubicBezTo>
                  <a:cubicBezTo>
                    <a:pt x="3112125" y="674799"/>
                    <a:pt x="3123994" y="677931"/>
                    <a:pt x="3134285" y="683812"/>
                  </a:cubicBezTo>
                  <a:cubicBezTo>
                    <a:pt x="3144819" y="689831"/>
                    <a:pt x="3184256" y="717881"/>
                    <a:pt x="3189944" y="723569"/>
                  </a:cubicBezTo>
                  <a:cubicBezTo>
                    <a:pt x="3196701" y="730326"/>
                    <a:pt x="3196315" y="746742"/>
                    <a:pt x="3205847" y="747423"/>
                  </a:cubicBezTo>
                  <a:cubicBezTo>
                    <a:pt x="3348631" y="757622"/>
                    <a:pt x="3492094" y="752724"/>
                    <a:pt x="3635217" y="755374"/>
                  </a:cubicBezTo>
                  <a:cubicBezTo>
                    <a:pt x="3639858" y="755890"/>
                    <a:pt x="3718910" y="761439"/>
                    <a:pt x="3738584" y="771276"/>
                  </a:cubicBezTo>
                  <a:cubicBezTo>
                    <a:pt x="3755679" y="779824"/>
                    <a:pt x="3767550" y="799334"/>
                    <a:pt x="3786292" y="803082"/>
                  </a:cubicBezTo>
                  <a:cubicBezTo>
                    <a:pt x="3834268" y="812677"/>
                    <a:pt x="3813228" y="806759"/>
                    <a:pt x="3849903" y="818984"/>
                  </a:cubicBezTo>
                  <a:cubicBezTo>
                    <a:pt x="3857854" y="826935"/>
                    <a:pt x="3866557" y="834200"/>
                    <a:pt x="3873756" y="842838"/>
                  </a:cubicBezTo>
                  <a:cubicBezTo>
                    <a:pt x="3879874" y="850179"/>
                    <a:pt x="3882902" y="859935"/>
                    <a:pt x="3889659" y="866692"/>
                  </a:cubicBezTo>
                  <a:cubicBezTo>
                    <a:pt x="3896416" y="873449"/>
                    <a:pt x="3905562" y="877294"/>
                    <a:pt x="3913513" y="882595"/>
                  </a:cubicBezTo>
                  <a:cubicBezTo>
                    <a:pt x="3927508" y="924582"/>
                    <a:pt x="3916814" y="899472"/>
                    <a:pt x="3953270" y="954156"/>
                  </a:cubicBezTo>
                  <a:lnTo>
                    <a:pt x="3969172" y="978010"/>
                  </a:lnTo>
                  <a:cubicBezTo>
                    <a:pt x="3971822" y="988612"/>
                    <a:pt x="3975326" y="999036"/>
                    <a:pt x="3977123" y="1009816"/>
                  </a:cubicBezTo>
                  <a:cubicBezTo>
                    <a:pt x="3992108" y="1099723"/>
                    <a:pt x="3975967" y="1046102"/>
                    <a:pt x="3993026" y="1097280"/>
                  </a:cubicBezTo>
                  <a:cubicBezTo>
                    <a:pt x="3990376" y="1126435"/>
                    <a:pt x="3991209" y="1156119"/>
                    <a:pt x="3985075" y="1184744"/>
                  </a:cubicBezTo>
                  <a:cubicBezTo>
                    <a:pt x="3983073" y="1194088"/>
                    <a:pt x="3973446" y="1200051"/>
                    <a:pt x="3969172" y="1208598"/>
                  </a:cubicBezTo>
                  <a:cubicBezTo>
                    <a:pt x="3965424" y="1216095"/>
                    <a:pt x="3964523" y="1224748"/>
                    <a:pt x="3961221" y="1232452"/>
                  </a:cubicBezTo>
                  <a:cubicBezTo>
                    <a:pt x="3956552" y="1243347"/>
                    <a:pt x="3950619" y="1253655"/>
                    <a:pt x="3945318" y="1264257"/>
                  </a:cubicBezTo>
                  <a:cubicBezTo>
                    <a:pt x="3942668" y="1285461"/>
                    <a:pt x="3941844" y="1306974"/>
                    <a:pt x="3937367" y="1327868"/>
                  </a:cubicBezTo>
                  <a:cubicBezTo>
                    <a:pt x="3933855" y="1344259"/>
                    <a:pt x="3926765" y="1359673"/>
                    <a:pt x="3921464" y="1375576"/>
                  </a:cubicBezTo>
                  <a:lnTo>
                    <a:pt x="3905562" y="1423283"/>
                  </a:lnTo>
                  <a:cubicBezTo>
                    <a:pt x="3902911" y="1431234"/>
                    <a:pt x="3899254" y="1438918"/>
                    <a:pt x="3897610" y="1447137"/>
                  </a:cubicBezTo>
                  <a:cubicBezTo>
                    <a:pt x="3894960" y="1460389"/>
                    <a:pt x="3896822" y="1475433"/>
                    <a:pt x="3889659" y="1486894"/>
                  </a:cubicBezTo>
                  <a:cubicBezTo>
                    <a:pt x="3877573" y="1506233"/>
                    <a:pt x="3836622" y="1519914"/>
                    <a:pt x="3818097" y="1526650"/>
                  </a:cubicBezTo>
                  <a:cubicBezTo>
                    <a:pt x="3802344" y="1532378"/>
                    <a:pt x="3786292" y="1537252"/>
                    <a:pt x="3770390" y="1542553"/>
                  </a:cubicBezTo>
                  <a:cubicBezTo>
                    <a:pt x="3762439" y="1545203"/>
                    <a:pt x="3754883" y="1549745"/>
                    <a:pt x="3746536" y="1550504"/>
                  </a:cubicBezTo>
                  <a:cubicBezTo>
                    <a:pt x="3624655" y="1561585"/>
                    <a:pt x="3688260" y="1556211"/>
                    <a:pt x="3555704" y="1566407"/>
                  </a:cubicBezTo>
                  <a:cubicBezTo>
                    <a:pt x="3494760" y="1586721"/>
                    <a:pt x="3566145" y="1565015"/>
                    <a:pt x="3436435" y="1582310"/>
                  </a:cubicBezTo>
                  <a:cubicBezTo>
                    <a:pt x="3428127" y="1583418"/>
                    <a:pt x="3420921" y="1589427"/>
                    <a:pt x="3412581" y="1590261"/>
                  </a:cubicBezTo>
                  <a:cubicBezTo>
                    <a:pt x="3367670" y="1594752"/>
                    <a:pt x="3322466" y="1595562"/>
                    <a:pt x="3277409" y="1598212"/>
                  </a:cubicBezTo>
                  <a:cubicBezTo>
                    <a:pt x="3194287" y="1625918"/>
                    <a:pt x="3304512" y="1591570"/>
                    <a:pt x="3086577" y="1614115"/>
                  </a:cubicBezTo>
                  <a:cubicBezTo>
                    <a:pt x="3051119" y="1617783"/>
                    <a:pt x="3009637" y="1635607"/>
                    <a:pt x="2975259" y="1645920"/>
                  </a:cubicBezTo>
                  <a:cubicBezTo>
                    <a:pt x="2964792" y="1649060"/>
                    <a:pt x="2953899" y="1650657"/>
                    <a:pt x="2943454" y="1653871"/>
                  </a:cubicBezTo>
                  <a:cubicBezTo>
                    <a:pt x="2919422" y="1661266"/>
                    <a:pt x="2895746" y="1669774"/>
                    <a:pt x="2871892" y="1677725"/>
                  </a:cubicBezTo>
                  <a:cubicBezTo>
                    <a:pt x="2819029" y="1695346"/>
                    <a:pt x="2760591" y="1683403"/>
                    <a:pt x="2704915" y="1685676"/>
                  </a:cubicBezTo>
                  <a:lnTo>
                    <a:pt x="2482278" y="1693628"/>
                  </a:lnTo>
                  <a:cubicBezTo>
                    <a:pt x="2466375" y="1696278"/>
                    <a:pt x="2450308" y="1698082"/>
                    <a:pt x="2434570" y="1701579"/>
                  </a:cubicBezTo>
                  <a:cubicBezTo>
                    <a:pt x="2426388" y="1703397"/>
                    <a:pt x="2418847" y="1707497"/>
                    <a:pt x="2410716" y="1709530"/>
                  </a:cubicBezTo>
                  <a:cubicBezTo>
                    <a:pt x="2397605" y="1712808"/>
                    <a:pt x="2384128" y="1714443"/>
                    <a:pt x="2370960" y="1717482"/>
                  </a:cubicBezTo>
                  <a:cubicBezTo>
                    <a:pt x="2306050" y="1732462"/>
                    <a:pt x="2316609" y="1730298"/>
                    <a:pt x="2259642" y="1749287"/>
                  </a:cubicBezTo>
                  <a:lnTo>
                    <a:pt x="2188080" y="1773141"/>
                  </a:lnTo>
                  <a:lnTo>
                    <a:pt x="2164226" y="1781092"/>
                  </a:lnTo>
                  <a:cubicBezTo>
                    <a:pt x="2121819" y="1778442"/>
                    <a:pt x="2079261" y="1777589"/>
                    <a:pt x="2037005" y="1773141"/>
                  </a:cubicBezTo>
                  <a:cubicBezTo>
                    <a:pt x="2028670" y="1772264"/>
                    <a:pt x="2019696" y="1770426"/>
                    <a:pt x="2013151" y="1765190"/>
                  </a:cubicBezTo>
                  <a:cubicBezTo>
                    <a:pt x="2005689" y="1759220"/>
                    <a:pt x="2004006" y="1748093"/>
                    <a:pt x="1997249" y="1741336"/>
                  </a:cubicBezTo>
                  <a:cubicBezTo>
                    <a:pt x="1990492" y="1734579"/>
                    <a:pt x="1981346" y="1730734"/>
                    <a:pt x="1973395" y="1725433"/>
                  </a:cubicBezTo>
                  <a:cubicBezTo>
                    <a:pt x="1968094" y="1717482"/>
                    <a:pt x="1964684" y="1707872"/>
                    <a:pt x="1957492" y="1701579"/>
                  </a:cubicBezTo>
                  <a:cubicBezTo>
                    <a:pt x="1943108" y="1688993"/>
                    <a:pt x="1909784" y="1669774"/>
                    <a:pt x="1909784" y="1669774"/>
                  </a:cubicBezTo>
                  <a:cubicBezTo>
                    <a:pt x="1891554" y="1615081"/>
                    <a:pt x="1916489" y="1681508"/>
                    <a:pt x="1877979" y="1614115"/>
                  </a:cubicBezTo>
                  <a:cubicBezTo>
                    <a:pt x="1873821" y="1606838"/>
                    <a:pt x="1874186" y="1597538"/>
                    <a:pt x="1870028" y="1590261"/>
                  </a:cubicBezTo>
                  <a:cubicBezTo>
                    <a:pt x="1863453" y="1578755"/>
                    <a:pt x="1854125" y="1569058"/>
                    <a:pt x="1846174" y="1558456"/>
                  </a:cubicBezTo>
                  <a:cubicBezTo>
                    <a:pt x="1843524" y="1547854"/>
                    <a:pt x="1842528" y="1536695"/>
                    <a:pt x="1838223" y="1526650"/>
                  </a:cubicBezTo>
                  <a:cubicBezTo>
                    <a:pt x="1834459" y="1517866"/>
                    <a:pt x="1825586" y="1511777"/>
                    <a:pt x="1822320" y="1502796"/>
                  </a:cubicBezTo>
                  <a:cubicBezTo>
                    <a:pt x="1814851" y="1482256"/>
                    <a:pt x="1811718" y="1460389"/>
                    <a:pt x="1806417" y="1439186"/>
                  </a:cubicBezTo>
                  <a:cubicBezTo>
                    <a:pt x="1804384" y="1431055"/>
                    <a:pt x="1800768" y="1423391"/>
                    <a:pt x="1798466" y="1415332"/>
                  </a:cubicBezTo>
                  <a:cubicBezTo>
                    <a:pt x="1795464" y="1404825"/>
                    <a:pt x="1795402" y="1393301"/>
                    <a:pt x="1790515" y="1383527"/>
                  </a:cubicBezTo>
                  <a:cubicBezTo>
                    <a:pt x="1785040" y="1372576"/>
                    <a:pt x="1746824" y="1317977"/>
                    <a:pt x="1734856" y="1304014"/>
                  </a:cubicBezTo>
                  <a:cubicBezTo>
                    <a:pt x="1727538" y="1295476"/>
                    <a:pt x="1718320" y="1288698"/>
                    <a:pt x="1711002" y="1280160"/>
                  </a:cubicBezTo>
                  <a:cubicBezTo>
                    <a:pt x="1702378" y="1270098"/>
                    <a:pt x="1694851" y="1259139"/>
                    <a:pt x="1687148" y="1248355"/>
                  </a:cubicBezTo>
                  <a:cubicBezTo>
                    <a:pt x="1681593" y="1240579"/>
                    <a:pt x="1678002" y="1231258"/>
                    <a:pt x="1671245" y="1224501"/>
                  </a:cubicBezTo>
                  <a:cubicBezTo>
                    <a:pt x="1661874" y="1215130"/>
                    <a:pt x="1648811" y="1210018"/>
                    <a:pt x="1639440" y="1200647"/>
                  </a:cubicBezTo>
                  <a:cubicBezTo>
                    <a:pt x="1586431" y="1147638"/>
                    <a:pt x="1663294" y="1203298"/>
                    <a:pt x="1599683" y="1160890"/>
                  </a:cubicBezTo>
                  <a:cubicBezTo>
                    <a:pt x="1584477" y="1115269"/>
                    <a:pt x="1602622" y="1157854"/>
                    <a:pt x="1567878" y="1113183"/>
                  </a:cubicBezTo>
                  <a:cubicBezTo>
                    <a:pt x="1556144" y="1098096"/>
                    <a:pt x="1546675" y="1081378"/>
                    <a:pt x="1536073" y="1065475"/>
                  </a:cubicBezTo>
                  <a:cubicBezTo>
                    <a:pt x="1530772" y="1057524"/>
                    <a:pt x="1526927" y="1048378"/>
                    <a:pt x="1520170" y="1041621"/>
                  </a:cubicBezTo>
                  <a:lnTo>
                    <a:pt x="1496316" y="1017767"/>
                  </a:lnTo>
                  <a:cubicBezTo>
                    <a:pt x="1476331" y="957810"/>
                    <a:pt x="1505614" y="1029390"/>
                    <a:pt x="1464511" y="978010"/>
                  </a:cubicBezTo>
                  <a:cubicBezTo>
                    <a:pt x="1433670" y="939459"/>
                    <a:pt x="1484751" y="963552"/>
                    <a:pt x="1432706" y="946205"/>
                  </a:cubicBezTo>
                  <a:cubicBezTo>
                    <a:pt x="1427405" y="938254"/>
                    <a:pt x="1424265" y="928321"/>
                    <a:pt x="1416803" y="922351"/>
                  </a:cubicBezTo>
                  <a:cubicBezTo>
                    <a:pt x="1397435" y="906857"/>
                    <a:pt x="1324157" y="914400"/>
                    <a:pt x="1321388" y="914400"/>
                  </a:cubicBezTo>
                  <a:lnTo>
                    <a:pt x="1321388" y="914400"/>
                  </a:lnTo>
                  <a:lnTo>
                    <a:pt x="1257777" y="898497"/>
                  </a:lnTo>
                  <a:lnTo>
                    <a:pt x="1257777" y="898497"/>
                  </a:lnTo>
                </a:path>
              </a:pathLst>
            </a:custGeom>
            <a:solidFill>
              <a:schemeClr val="bg2">
                <a:alpha val="22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151C62F3-23D9-4504-89D7-7122F61A67BD}"/>
                </a:ext>
              </a:extLst>
            </p:cNvPr>
            <p:cNvSpPr txBox="1"/>
            <p:nvPr/>
          </p:nvSpPr>
          <p:spPr>
            <a:xfrm>
              <a:off x="4556096" y="2695492"/>
              <a:ext cx="1272209" cy="307777"/>
            </a:xfrm>
            <a:prstGeom prst="rect">
              <a:avLst/>
            </a:prstGeom>
            <a:solidFill>
              <a:schemeClr val="bg1"/>
            </a:solidFill>
          </p:spPr>
          <p:txBody>
            <a:bodyPr wrap="square" rtlCol="0">
              <a:spAutoFit/>
            </a:bodyPr>
            <a:lstStyle/>
            <a:p>
              <a:r>
                <a:rPr lang="en-US" dirty="0"/>
                <a:t>Phase II</a:t>
              </a:r>
            </a:p>
          </p:txBody>
        </p:sp>
        <p:sp>
          <p:nvSpPr>
            <p:cNvPr id="23" name="Freeform 11">
              <a:extLst>
                <a:ext uri="{FF2B5EF4-FFF2-40B4-BE49-F238E27FC236}">
                  <a16:creationId xmlns:a16="http://schemas.microsoft.com/office/drawing/2014/main" id="{36ECEA53-D2A5-4DBE-AB88-9840917CF956}"/>
                </a:ext>
              </a:extLst>
            </p:cNvPr>
            <p:cNvSpPr/>
            <p:nvPr/>
          </p:nvSpPr>
          <p:spPr>
            <a:xfrm>
              <a:off x="4602765" y="3776870"/>
              <a:ext cx="1567447" cy="902858"/>
            </a:xfrm>
            <a:custGeom>
              <a:avLst/>
              <a:gdLst>
                <a:gd name="connsiteX0" fmla="*/ 1503837 w 1567447"/>
                <a:gd name="connsiteY0" fmla="*/ 63610 h 902858"/>
                <a:gd name="connsiteX1" fmla="*/ 1503837 w 1567447"/>
                <a:gd name="connsiteY1" fmla="*/ 63610 h 902858"/>
                <a:gd name="connsiteX2" fmla="*/ 1543593 w 1567447"/>
                <a:gd name="connsiteY2" fmla="*/ 127220 h 902858"/>
                <a:gd name="connsiteX3" fmla="*/ 1527691 w 1567447"/>
                <a:gd name="connsiteY3" fmla="*/ 389613 h 902858"/>
                <a:gd name="connsiteX4" fmla="*/ 1519739 w 1567447"/>
                <a:gd name="connsiteY4" fmla="*/ 413467 h 902858"/>
                <a:gd name="connsiteX5" fmla="*/ 1503837 w 1567447"/>
                <a:gd name="connsiteY5" fmla="*/ 437321 h 902858"/>
                <a:gd name="connsiteX6" fmla="*/ 1495885 w 1567447"/>
                <a:gd name="connsiteY6" fmla="*/ 461175 h 902858"/>
                <a:gd name="connsiteX7" fmla="*/ 1448178 w 1567447"/>
                <a:gd name="connsiteY7" fmla="*/ 508883 h 902858"/>
                <a:gd name="connsiteX8" fmla="*/ 1408421 w 1567447"/>
                <a:gd name="connsiteY8" fmla="*/ 548640 h 902858"/>
                <a:gd name="connsiteX9" fmla="*/ 1376616 w 1567447"/>
                <a:gd name="connsiteY9" fmla="*/ 596347 h 902858"/>
                <a:gd name="connsiteX10" fmla="*/ 1305054 w 1567447"/>
                <a:gd name="connsiteY10" fmla="*/ 644055 h 902858"/>
                <a:gd name="connsiteX11" fmla="*/ 1281200 w 1567447"/>
                <a:gd name="connsiteY11" fmla="*/ 659958 h 902858"/>
                <a:gd name="connsiteX12" fmla="*/ 1225541 w 1567447"/>
                <a:gd name="connsiteY12" fmla="*/ 683812 h 902858"/>
                <a:gd name="connsiteX13" fmla="*/ 1185785 w 1567447"/>
                <a:gd name="connsiteY13" fmla="*/ 699714 h 902858"/>
                <a:gd name="connsiteX14" fmla="*/ 1130125 w 1567447"/>
                <a:gd name="connsiteY14" fmla="*/ 715617 h 902858"/>
                <a:gd name="connsiteX15" fmla="*/ 1098320 w 1567447"/>
                <a:gd name="connsiteY15" fmla="*/ 731520 h 902858"/>
                <a:gd name="connsiteX16" fmla="*/ 1018807 w 1567447"/>
                <a:gd name="connsiteY16" fmla="*/ 755373 h 902858"/>
                <a:gd name="connsiteX17" fmla="*/ 971099 w 1567447"/>
                <a:gd name="connsiteY17" fmla="*/ 771276 h 902858"/>
                <a:gd name="connsiteX18" fmla="*/ 947245 w 1567447"/>
                <a:gd name="connsiteY18" fmla="*/ 787179 h 902858"/>
                <a:gd name="connsiteX19" fmla="*/ 915440 w 1567447"/>
                <a:gd name="connsiteY19" fmla="*/ 795130 h 902858"/>
                <a:gd name="connsiteX20" fmla="*/ 891586 w 1567447"/>
                <a:gd name="connsiteY20" fmla="*/ 803081 h 902858"/>
                <a:gd name="connsiteX21" fmla="*/ 835927 w 1567447"/>
                <a:gd name="connsiteY21" fmla="*/ 826935 h 902858"/>
                <a:gd name="connsiteX22" fmla="*/ 812073 w 1567447"/>
                <a:gd name="connsiteY22" fmla="*/ 842838 h 902858"/>
                <a:gd name="connsiteX23" fmla="*/ 653047 w 1567447"/>
                <a:gd name="connsiteY23" fmla="*/ 858740 h 902858"/>
                <a:gd name="connsiteX24" fmla="*/ 629193 w 1567447"/>
                <a:gd name="connsiteY24" fmla="*/ 866692 h 902858"/>
                <a:gd name="connsiteX25" fmla="*/ 573534 w 1567447"/>
                <a:gd name="connsiteY25" fmla="*/ 882594 h 902858"/>
                <a:gd name="connsiteX26" fmla="*/ 454265 w 1567447"/>
                <a:gd name="connsiteY26" fmla="*/ 890546 h 902858"/>
                <a:gd name="connsiteX27" fmla="*/ 263433 w 1567447"/>
                <a:gd name="connsiteY27" fmla="*/ 866692 h 902858"/>
                <a:gd name="connsiteX28" fmla="*/ 40797 w 1567447"/>
                <a:gd name="connsiteY28" fmla="*/ 874643 h 902858"/>
                <a:gd name="connsiteX29" fmla="*/ 1040 w 1567447"/>
                <a:gd name="connsiteY29" fmla="*/ 866692 h 902858"/>
                <a:gd name="connsiteX30" fmla="*/ 16943 w 1567447"/>
                <a:gd name="connsiteY30" fmla="*/ 731520 h 902858"/>
                <a:gd name="connsiteX31" fmla="*/ 32845 w 1567447"/>
                <a:gd name="connsiteY31" fmla="*/ 707666 h 902858"/>
                <a:gd name="connsiteX32" fmla="*/ 56699 w 1567447"/>
                <a:gd name="connsiteY32" fmla="*/ 691763 h 902858"/>
                <a:gd name="connsiteX33" fmla="*/ 88505 w 1567447"/>
                <a:gd name="connsiteY33" fmla="*/ 644055 h 902858"/>
                <a:gd name="connsiteX34" fmla="*/ 120310 w 1567447"/>
                <a:gd name="connsiteY34" fmla="*/ 596347 h 902858"/>
                <a:gd name="connsiteX35" fmla="*/ 128261 w 1567447"/>
                <a:gd name="connsiteY35" fmla="*/ 532737 h 902858"/>
                <a:gd name="connsiteX36" fmla="*/ 144164 w 1567447"/>
                <a:gd name="connsiteY36" fmla="*/ 508883 h 902858"/>
                <a:gd name="connsiteX37" fmla="*/ 160066 w 1567447"/>
                <a:gd name="connsiteY37" fmla="*/ 477078 h 902858"/>
                <a:gd name="connsiteX38" fmla="*/ 168018 w 1567447"/>
                <a:gd name="connsiteY38" fmla="*/ 453224 h 902858"/>
                <a:gd name="connsiteX39" fmla="*/ 183920 w 1567447"/>
                <a:gd name="connsiteY39" fmla="*/ 429370 h 902858"/>
                <a:gd name="connsiteX40" fmla="*/ 191872 w 1567447"/>
                <a:gd name="connsiteY40" fmla="*/ 405516 h 902858"/>
                <a:gd name="connsiteX41" fmla="*/ 223677 w 1567447"/>
                <a:gd name="connsiteY41" fmla="*/ 357808 h 902858"/>
                <a:gd name="connsiteX42" fmla="*/ 239579 w 1567447"/>
                <a:gd name="connsiteY42" fmla="*/ 333954 h 902858"/>
                <a:gd name="connsiteX43" fmla="*/ 247531 w 1567447"/>
                <a:gd name="connsiteY43" fmla="*/ 310100 h 902858"/>
                <a:gd name="connsiteX44" fmla="*/ 271385 w 1567447"/>
                <a:gd name="connsiteY44" fmla="*/ 302149 h 902858"/>
                <a:gd name="connsiteX45" fmla="*/ 319092 w 1567447"/>
                <a:gd name="connsiteY45" fmla="*/ 262393 h 902858"/>
                <a:gd name="connsiteX46" fmla="*/ 342946 w 1567447"/>
                <a:gd name="connsiteY46" fmla="*/ 238539 h 902858"/>
                <a:gd name="connsiteX47" fmla="*/ 366800 w 1567447"/>
                <a:gd name="connsiteY47" fmla="*/ 230587 h 902858"/>
                <a:gd name="connsiteX48" fmla="*/ 390654 w 1567447"/>
                <a:gd name="connsiteY48" fmla="*/ 214685 h 902858"/>
                <a:gd name="connsiteX49" fmla="*/ 414508 w 1567447"/>
                <a:gd name="connsiteY49" fmla="*/ 206733 h 902858"/>
                <a:gd name="connsiteX50" fmla="*/ 462216 w 1567447"/>
                <a:gd name="connsiteY50" fmla="*/ 174928 h 902858"/>
                <a:gd name="connsiteX51" fmla="*/ 494021 w 1567447"/>
                <a:gd name="connsiteY51" fmla="*/ 166977 h 902858"/>
                <a:gd name="connsiteX52" fmla="*/ 517875 w 1567447"/>
                <a:gd name="connsiteY52" fmla="*/ 159026 h 902858"/>
                <a:gd name="connsiteX53" fmla="*/ 573534 w 1567447"/>
                <a:gd name="connsiteY53" fmla="*/ 135172 h 902858"/>
                <a:gd name="connsiteX54" fmla="*/ 732560 w 1567447"/>
                <a:gd name="connsiteY54" fmla="*/ 127220 h 902858"/>
                <a:gd name="connsiteX55" fmla="*/ 812073 w 1567447"/>
                <a:gd name="connsiteY55" fmla="*/ 103367 h 902858"/>
                <a:gd name="connsiteX56" fmla="*/ 875684 w 1567447"/>
                <a:gd name="connsiteY56" fmla="*/ 87464 h 902858"/>
                <a:gd name="connsiteX57" fmla="*/ 899538 w 1567447"/>
                <a:gd name="connsiteY57" fmla="*/ 79513 h 902858"/>
                <a:gd name="connsiteX58" fmla="*/ 994953 w 1567447"/>
                <a:gd name="connsiteY58" fmla="*/ 63610 h 902858"/>
                <a:gd name="connsiteX59" fmla="*/ 1026758 w 1567447"/>
                <a:gd name="connsiteY59" fmla="*/ 55659 h 902858"/>
                <a:gd name="connsiteX60" fmla="*/ 1074466 w 1567447"/>
                <a:gd name="connsiteY60" fmla="*/ 47707 h 902858"/>
                <a:gd name="connsiteX61" fmla="*/ 1098320 w 1567447"/>
                <a:gd name="connsiteY61" fmla="*/ 39756 h 902858"/>
                <a:gd name="connsiteX62" fmla="*/ 1177833 w 1567447"/>
                <a:gd name="connsiteY62" fmla="*/ 23853 h 902858"/>
                <a:gd name="connsiteX63" fmla="*/ 1201687 w 1567447"/>
                <a:gd name="connsiteY63" fmla="*/ 15902 h 902858"/>
                <a:gd name="connsiteX64" fmla="*/ 1265298 w 1567447"/>
                <a:gd name="connsiteY64" fmla="*/ 0 h 902858"/>
                <a:gd name="connsiteX65" fmla="*/ 1448178 w 1567447"/>
                <a:gd name="connsiteY65" fmla="*/ 7951 h 902858"/>
                <a:gd name="connsiteX66" fmla="*/ 1495885 w 1567447"/>
                <a:gd name="connsiteY66" fmla="*/ 23853 h 902858"/>
                <a:gd name="connsiteX67" fmla="*/ 1519739 w 1567447"/>
                <a:gd name="connsiteY67" fmla="*/ 39756 h 902858"/>
                <a:gd name="connsiteX68" fmla="*/ 1551545 w 1567447"/>
                <a:gd name="connsiteY68" fmla="*/ 111318 h 902858"/>
                <a:gd name="connsiteX69" fmla="*/ 1559496 w 1567447"/>
                <a:gd name="connsiteY69" fmla="*/ 270344 h 902858"/>
                <a:gd name="connsiteX70" fmla="*/ 1567447 w 1567447"/>
                <a:gd name="connsiteY70" fmla="*/ 270344 h 9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67447" h="902858">
                  <a:moveTo>
                    <a:pt x="1503837" y="63610"/>
                  </a:moveTo>
                  <a:lnTo>
                    <a:pt x="1503837" y="63610"/>
                  </a:lnTo>
                  <a:cubicBezTo>
                    <a:pt x="1517089" y="84813"/>
                    <a:pt x="1540906" y="102361"/>
                    <a:pt x="1543593" y="127220"/>
                  </a:cubicBezTo>
                  <a:cubicBezTo>
                    <a:pt x="1552903" y="213342"/>
                    <a:pt x="1551788" y="305275"/>
                    <a:pt x="1527691" y="389613"/>
                  </a:cubicBezTo>
                  <a:cubicBezTo>
                    <a:pt x="1525388" y="397672"/>
                    <a:pt x="1523487" y="405970"/>
                    <a:pt x="1519739" y="413467"/>
                  </a:cubicBezTo>
                  <a:cubicBezTo>
                    <a:pt x="1515465" y="422014"/>
                    <a:pt x="1508111" y="428774"/>
                    <a:pt x="1503837" y="437321"/>
                  </a:cubicBezTo>
                  <a:cubicBezTo>
                    <a:pt x="1500089" y="444818"/>
                    <a:pt x="1501031" y="454559"/>
                    <a:pt x="1495885" y="461175"/>
                  </a:cubicBezTo>
                  <a:cubicBezTo>
                    <a:pt x="1482078" y="478927"/>
                    <a:pt x="1460653" y="490171"/>
                    <a:pt x="1448178" y="508883"/>
                  </a:cubicBezTo>
                  <a:cubicBezTo>
                    <a:pt x="1426974" y="540688"/>
                    <a:pt x="1440226" y="527436"/>
                    <a:pt x="1408421" y="548640"/>
                  </a:cubicBezTo>
                  <a:cubicBezTo>
                    <a:pt x="1397819" y="564542"/>
                    <a:pt x="1392518" y="585745"/>
                    <a:pt x="1376616" y="596347"/>
                  </a:cubicBezTo>
                  <a:lnTo>
                    <a:pt x="1305054" y="644055"/>
                  </a:lnTo>
                  <a:cubicBezTo>
                    <a:pt x="1297103" y="649356"/>
                    <a:pt x="1289748" y="655684"/>
                    <a:pt x="1281200" y="659958"/>
                  </a:cubicBezTo>
                  <a:cubicBezTo>
                    <a:pt x="1225360" y="687877"/>
                    <a:pt x="1272334" y="666264"/>
                    <a:pt x="1225541" y="683812"/>
                  </a:cubicBezTo>
                  <a:cubicBezTo>
                    <a:pt x="1212177" y="688824"/>
                    <a:pt x="1199149" y="694702"/>
                    <a:pt x="1185785" y="699714"/>
                  </a:cubicBezTo>
                  <a:cubicBezTo>
                    <a:pt x="1162962" y="708273"/>
                    <a:pt x="1155200" y="709349"/>
                    <a:pt x="1130125" y="715617"/>
                  </a:cubicBezTo>
                  <a:cubicBezTo>
                    <a:pt x="1119523" y="720918"/>
                    <a:pt x="1109325" y="727118"/>
                    <a:pt x="1098320" y="731520"/>
                  </a:cubicBezTo>
                  <a:cubicBezTo>
                    <a:pt x="1042095" y="754010"/>
                    <a:pt x="1065668" y="741315"/>
                    <a:pt x="1018807" y="755373"/>
                  </a:cubicBezTo>
                  <a:cubicBezTo>
                    <a:pt x="1002751" y="760190"/>
                    <a:pt x="971099" y="771276"/>
                    <a:pt x="971099" y="771276"/>
                  </a:cubicBezTo>
                  <a:cubicBezTo>
                    <a:pt x="963148" y="776577"/>
                    <a:pt x="956029" y="783415"/>
                    <a:pt x="947245" y="787179"/>
                  </a:cubicBezTo>
                  <a:cubicBezTo>
                    <a:pt x="937201" y="791484"/>
                    <a:pt x="925947" y="792128"/>
                    <a:pt x="915440" y="795130"/>
                  </a:cubicBezTo>
                  <a:cubicBezTo>
                    <a:pt x="907381" y="797432"/>
                    <a:pt x="899290" y="799779"/>
                    <a:pt x="891586" y="803081"/>
                  </a:cubicBezTo>
                  <a:cubicBezTo>
                    <a:pt x="822808" y="832557"/>
                    <a:pt x="891869" y="808288"/>
                    <a:pt x="835927" y="826935"/>
                  </a:cubicBezTo>
                  <a:cubicBezTo>
                    <a:pt x="827976" y="832236"/>
                    <a:pt x="820620" y="838564"/>
                    <a:pt x="812073" y="842838"/>
                  </a:cubicBezTo>
                  <a:cubicBezTo>
                    <a:pt x="770589" y="863580"/>
                    <a:pt x="660936" y="858276"/>
                    <a:pt x="653047" y="858740"/>
                  </a:cubicBezTo>
                  <a:cubicBezTo>
                    <a:pt x="645096" y="861391"/>
                    <a:pt x="637252" y="864389"/>
                    <a:pt x="629193" y="866692"/>
                  </a:cubicBezTo>
                  <a:cubicBezTo>
                    <a:pt x="559278" y="886668"/>
                    <a:pt x="630748" y="863523"/>
                    <a:pt x="573534" y="882594"/>
                  </a:cubicBezTo>
                  <a:cubicBezTo>
                    <a:pt x="523616" y="915873"/>
                    <a:pt x="557563" y="900384"/>
                    <a:pt x="454265" y="890546"/>
                  </a:cubicBezTo>
                  <a:cubicBezTo>
                    <a:pt x="390438" y="884467"/>
                    <a:pt x="326887" y="875757"/>
                    <a:pt x="263433" y="866692"/>
                  </a:cubicBezTo>
                  <a:cubicBezTo>
                    <a:pt x="189221" y="869342"/>
                    <a:pt x="115056" y="874643"/>
                    <a:pt x="40797" y="874643"/>
                  </a:cubicBezTo>
                  <a:cubicBezTo>
                    <a:pt x="27282" y="874643"/>
                    <a:pt x="4522" y="879750"/>
                    <a:pt x="1040" y="866692"/>
                  </a:cubicBezTo>
                  <a:cubicBezTo>
                    <a:pt x="-1582" y="856860"/>
                    <a:pt x="-255" y="765917"/>
                    <a:pt x="16943" y="731520"/>
                  </a:cubicBezTo>
                  <a:cubicBezTo>
                    <a:pt x="21217" y="722973"/>
                    <a:pt x="26088" y="714423"/>
                    <a:pt x="32845" y="707666"/>
                  </a:cubicBezTo>
                  <a:cubicBezTo>
                    <a:pt x="39602" y="700909"/>
                    <a:pt x="48748" y="697064"/>
                    <a:pt x="56699" y="691763"/>
                  </a:cubicBezTo>
                  <a:cubicBezTo>
                    <a:pt x="71907" y="646142"/>
                    <a:pt x="53760" y="688727"/>
                    <a:pt x="88505" y="644055"/>
                  </a:cubicBezTo>
                  <a:cubicBezTo>
                    <a:pt x="100239" y="628968"/>
                    <a:pt x="120310" y="596347"/>
                    <a:pt x="120310" y="596347"/>
                  </a:cubicBezTo>
                  <a:cubicBezTo>
                    <a:pt x="122960" y="575144"/>
                    <a:pt x="122639" y="553352"/>
                    <a:pt x="128261" y="532737"/>
                  </a:cubicBezTo>
                  <a:cubicBezTo>
                    <a:pt x="130775" y="523517"/>
                    <a:pt x="139423" y="517180"/>
                    <a:pt x="144164" y="508883"/>
                  </a:cubicBezTo>
                  <a:cubicBezTo>
                    <a:pt x="150045" y="498592"/>
                    <a:pt x="155397" y="487973"/>
                    <a:pt x="160066" y="477078"/>
                  </a:cubicBezTo>
                  <a:cubicBezTo>
                    <a:pt x="163368" y="469374"/>
                    <a:pt x="164270" y="460721"/>
                    <a:pt x="168018" y="453224"/>
                  </a:cubicBezTo>
                  <a:cubicBezTo>
                    <a:pt x="172292" y="444677"/>
                    <a:pt x="179646" y="437917"/>
                    <a:pt x="183920" y="429370"/>
                  </a:cubicBezTo>
                  <a:cubicBezTo>
                    <a:pt x="187668" y="421873"/>
                    <a:pt x="187802" y="412843"/>
                    <a:pt x="191872" y="405516"/>
                  </a:cubicBezTo>
                  <a:cubicBezTo>
                    <a:pt x="201154" y="388809"/>
                    <a:pt x="213075" y="373711"/>
                    <a:pt x="223677" y="357808"/>
                  </a:cubicBezTo>
                  <a:lnTo>
                    <a:pt x="239579" y="333954"/>
                  </a:lnTo>
                  <a:cubicBezTo>
                    <a:pt x="244228" y="326980"/>
                    <a:pt x="241604" y="316027"/>
                    <a:pt x="247531" y="310100"/>
                  </a:cubicBezTo>
                  <a:cubicBezTo>
                    <a:pt x="253458" y="304174"/>
                    <a:pt x="263434" y="304799"/>
                    <a:pt x="271385" y="302149"/>
                  </a:cubicBezTo>
                  <a:cubicBezTo>
                    <a:pt x="341063" y="232468"/>
                    <a:pt x="252680" y="317736"/>
                    <a:pt x="319092" y="262393"/>
                  </a:cubicBezTo>
                  <a:cubicBezTo>
                    <a:pt x="327731" y="255194"/>
                    <a:pt x="333590" y="244777"/>
                    <a:pt x="342946" y="238539"/>
                  </a:cubicBezTo>
                  <a:cubicBezTo>
                    <a:pt x="349920" y="233890"/>
                    <a:pt x="359303" y="234335"/>
                    <a:pt x="366800" y="230587"/>
                  </a:cubicBezTo>
                  <a:cubicBezTo>
                    <a:pt x="375347" y="226313"/>
                    <a:pt x="382107" y="218959"/>
                    <a:pt x="390654" y="214685"/>
                  </a:cubicBezTo>
                  <a:cubicBezTo>
                    <a:pt x="398151" y="210937"/>
                    <a:pt x="407181" y="210803"/>
                    <a:pt x="414508" y="206733"/>
                  </a:cubicBezTo>
                  <a:cubicBezTo>
                    <a:pt x="431215" y="197451"/>
                    <a:pt x="446313" y="185530"/>
                    <a:pt x="462216" y="174928"/>
                  </a:cubicBezTo>
                  <a:cubicBezTo>
                    <a:pt x="471309" y="168866"/>
                    <a:pt x="483514" y="169979"/>
                    <a:pt x="494021" y="166977"/>
                  </a:cubicBezTo>
                  <a:cubicBezTo>
                    <a:pt x="502080" y="164675"/>
                    <a:pt x="510171" y="162328"/>
                    <a:pt x="517875" y="159026"/>
                  </a:cubicBezTo>
                  <a:cubicBezTo>
                    <a:pt x="529599" y="154001"/>
                    <a:pt x="557935" y="136528"/>
                    <a:pt x="573534" y="135172"/>
                  </a:cubicBezTo>
                  <a:cubicBezTo>
                    <a:pt x="626409" y="130574"/>
                    <a:pt x="679551" y="129871"/>
                    <a:pt x="732560" y="127220"/>
                  </a:cubicBezTo>
                  <a:cubicBezTo>
                    <a:pt x="780627" y="115204"/>
                    <a:pt x="753998" y="122725"/>
                    <a:pt x="812073" y="103367"/>
                  </a:cubicBezTo>
                  <a:cubicBezTo>
                    <a:pt x="832808" y="96456"/>
                    <a:pt x="854949" y="94375"/>
                    <a:pt x="875684" y="87464"/>
                  </a:cubicBezTo>
                  <a:cubicBezTo>
                    <a:pt x="883635" y="84814"/>
                    <a:pt x="891407" y="81546"/>
                    <a:pt x="899538" y="79513"/>
                  </a:cubicBezTo>
                  <a:cubicBezTo>
                    <a:pt x="943500" y="68522"/>
                    <a:pt x="945567" y="72589"/>
                    <a:pt x="994953" y="63610"/>
                  </a:cubicBezTo>
                  <a:cubicBezTo>
                    <a:pt x="1005705" y="61655"/>
                    <a:pt x="1016042" y="57802"/>
                    <a:pt x="1026758" y="55659"/>
                  </a:cubicBezTo>
                  <a:cubicBezTo>
                    <a:pt x="1042567" y="52497"/>
                    <a:pt x="1058728" y="51204"/>
                    <a:pt x="1074466" y="47707"/>
                  </a:cubicBezTo>
                  <a:cubicBezTo>
                    <a:pt x="1082648" y="45889"/>
                    <a:pt x="1090153" y="41641"/>
                    <a:pt x="1098320" y="39756"/>
                  </a:cubicBezTo>
                  <a:cubicBezTo>
                    <a:pt x="1124657" y="33678"/>
                    <a:pt x="1152191" y="32400"/>
                    <a:pt x="1177833" y="23853"/>
                  </a:cubicBezTo>
                  <a:cubicBezTo>
                    <a:pt x="1185784" y="21203"/>
                    <a:pt x="1193556" y="17935"/>
                    <a:pt x="1201687" y="15902"/>
                  </a:cubicBezTo>
                  <a:lnTo>
                    <a:pt x="1265298" y="0"/>
                  </a:lnTo>
                  <a:cubicBezTo>
                    <a:pt x="1326258" y="2650"/>
                    <a:pt x="1387484" y="1673"/>
                    <a:pt x="1448178" y="7951"/>
                  </a:cubicBezTo>
                  <a:cubicBezTo>
                    <a:pt x="1464852" y="9676"/>
                    <a:pt x="1495885" y="23853"/>
                    <a:pt x="1495885" y="23853"/>
                  </a:cubicBezTo>
                  <a:cubicBezTo>
                    <a:pt x="1503836" y="29154"/>
                    <a:pt x="1512982" y="32999"/>
                    <a:pt x="1519739" y="39756"/>
                  </a:cubicBezTo>
                  <a:cubicBezTo>
                    <a:pt x="1538640" y="58657"/>
                    <a:pt x="1543671" y="87697"/>
                    <a:pt x="1551545" y="111318"/>
                  </a:cubicBezTo>
                  <a:cubicBezTo>
                    <a:pt x="1573744" y="177915"/>
                    <a:pt x="1559496" y="126806"/>
                    <a:pt x="1559496" y="270344"/>
                  </a:cubicBezTo>
                  <a:lnTo>
                    <a:pt x="1567447" y="270344"/>
                  </a:lnTo>
                </a:path>
              </a:pathLst>
            </a:custGeom>
            <a:solidFill>
              <a:srgbClr val="FF0000">
                <a:alpha val="17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0143841-875D-49F9-BD77-CF91BEEA0A8F}"/>
                </a:ext>
              </a:extLst>
            </p:cNvPr>
            <p:cNvSpPr txBox="1"/>
            <p:nvPr/>
          </p:nvSpPr>
          <p:spPr>
            <a:xfrm>
              <a:off x="4945711" y="4094096"/>
              <a:ext cx="978011" cy="307777"/>
            </a:xfrm>
            <a:prstGeom prst="rect">
              <a:avLst/>
            </a:prstGeom>
            <a:solidFill>
              <a:schemeClr val="bg1"/>
            </a:solidFill>
          </p:spPr>
          <p:txBody>
            <a:bodyPr wrap="square" rtlCol="0">
              <a:spAutoFit/>
            </a:bodyPr>
            <a:lstStyle/>
            <a:p>
              <a:r>
                <a:rPr lang="en-US" dirty="0"/>
                <a:t>Phase III</a:t>
              </a:r>
            </a:p>
          </p:txBody>
        </p:sp>
      </p:grpSp>
    </p:spTree>
    <p:extLst>
      <p:ext uri="{BB962C8B-B14F-4D97-AF65-F5344CB8AC3E}">
        <p14:creationId xmlns:p14="http://schemas.microsoft.com/office/powerpoint/2010/main" val="22036395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Oval 1092">
            <a:extLst>
              <a:ext uri="{FF2B5EF4-FFF2-40B4-BE49-F238E27FC236}">
                <a16:creationId xmlns:a16="http://schemas.microsoft.com/office/drawing/2014/main" id="{DFE53E43-34C8-4477-8DB2-DB478402E931}"/>
              </a:ext>
            </a:extLst>
          </p:cNvPr>
          <p:cNvSpPr/>
          <p:nvPr/>
        </p:nvSpPr>
        <p:spPr>
          <a:xfrm>
            <a:off x="1407907" y="4329337"/>
            <a:ext cx="74950" cy="62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06" name="© 2020 SimpliPhi Power | Proprietary &amp; Confidential">
            <a:extLst>
              <a:ext uri="{FF2B5EF4-FFF2-40B4-BE49-F238E27FC236}">
                <a16:creationId xmlns:a16="http://schemas.microsoft.com/office/drawing/2014/main" id="{2A8E326E-DB86-4B4B-BBD5-3398421AC6AF}"/>
              </a:ext>
            </a:extLst>
          </p:cNvPr>
          <p:cNvSpPr txBox="1"/>
          <p:nvPr/>
        </p:nvSpPr>
        <p:spPr>
          <a:xfrm>
            <a:off x="9435865" y="6640084"/>
            <a:ext cx="2361224" cy="18979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b="0">
                <a:solidFill>
                  <a:srgbClr val="5E5E5E"/>
                </a:solidFill>
                <a:latin typeface="+mj-lt"/>
                <a:ea typeface="+mj-ea"/>
                <a:cs typeface="+mj-cs"/>
                <a:sym typeface="Lato Light"/>
              </a:defRPr>
            </a:lvl1pPr>
          </a:lstStyle>
          <a:p>
            <a:r>
              <a:rPr sz="900">
                <a:solidFill>
                  <a:schemeClr val="tx1"/>
                </a:solidFill>
              </a:rPr>
              <a:t>© 2020 SimpliPhi Power </a:t>
            </a:r>
            <a:r>
              <a:rPr sz="900">
                <a:solidFill>
                  <a:schemeClr val="accent1"/>
                </a:solidFill>
              </a:rPr>
              <a:t>|</a:t>
            </a:r>
            <a:r>
              <a:rPr sz="900">
                <a:solidFill>
                  <a:schemeClr val="tx1"/>
                </a:solidFill>
              </a:rPr>
              <a:t> </a:t>
            </a:r>
            <a:r>
              <a:rPr lang="en-US" sz="900">
                <a:solidFill>
                  <a:schemeClr val="tx1"/>
                </a:solidFill>
              </a:rPr>
              <a:t>REV202010051018</a:t>
            </a:r>
            <a:endParaRPr sz="900">
              <a:solidFill>
                <a:schemeClr val="tx1"/>
              </a:solidFill>
            </a:endParaRPr>
          </a:p>
        </p:txBody>
      </p:sp>
      <p:sp>
        <p:nvSpPr>
          <p:cNvPr id="407" name="Rectangle 406">
            <a:extLst>
              <a:ext uri="{FF2B5EF4-FFF2-40B4-BE49-F238E27FC236}">
                <a16:creationId xmlns:a16="http://schemas.microsoft.com/office/drawing/2014/main" id="{D191B218-3D1B-314D-8CD5-A88A5250E7D3}"/>
              </a:ext>
            </a:extLst>
          </p:cNvPr>
          <p:cNvSpPr/>
          <p:nvPr/>
        </p:nvSpPr>
        <p:spPr>
          <a:xfrm>
            <a:off x="419099" y="6601080"/>
            <a:ext cx="2222501" cy="24603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1">
            <a:extLst>
              <a:ext uri="{FF2B5EF4-FFF2-40B4-BE49-F238E27FC236}">
                <a16:creationId xmlns:a16="http://schemas.microsoft.com/office/drawing/2014/main" id="{896CC299-3A61-044B-A033-2A170AE4B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202" y="2430376"/>
            <a:ext cx="5041415" cy="1207839"/>
          </a:xfrm>
          <a:prstGeom prst="rect">
            <a:avLst/>
          </a:prstGeom>
        </p:spPr>
      </p:pic>
      <p:pic>
        <p:nvPicPr>
          <p:cNvPr id="14" name="Picture 13">
            <a:extLst>
              <a:ext uri="{FF2B5EF4-FFF2-40B4-BE49-F238E27FC236}">
                <a16:creationId xmlns:a16="http://schemas.microsoft.com/office/drawing/2014/main" id="{5ABBEC89-3F48-EF48-8411-7624CF4DF5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19242" y="4105031"/>
            <a:ext cx="3817334" cy="246536"/>
          </a:xfrm>
          <a:prstGeom prst="rect">
            <a:avLst/>
          </a:prstGeom>
        </p:spPr>
      </p:pic>
      <p:pic>
        <p:nvPicPr>
          <p:cNvPr id="10" name="Picture 9">
            <a:extLst>
              <a:ext uri="{FF2B5EF4-FFF2-40B4-BE49-F238E27FC236}">
                <a16:creationId xmlns:a16="http://schemas.microsoft.com/office/drawing/2014/main" id="{EF98890A-0BD4-BE4A-B1AF-4E9678282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65" y="-114124"/>
            <a:ext cx="6655707" cy="7026553"/>
          </a:xfrm>
          <a:prstGeom prst="rect">
            <a:avLst/>
          </a:prstGeom>
        </p:spPr>
      </p:pic>
      <p:sp>
        <p:nvSpPr>
          <p:cNvPr id="8" name="Text Placeholder 1">
            <a:extLst>
              <a:ext uri="{FF2B5EF4-FFF2-40B4-BE49-F238E27FC236}">
                <a16:creationId xmlns:a16="http://schemas.microsoft.com/office/drawing/2014/main" id="{2E9A68F8-4118-344F-8CD9-032506250EE8}"/>
              </a:ext>
            </a:extLst>
          </p:cNvPr>
          <p:cNvSpPr txBox="1">
            <a:spLocks/>
          </p:cNvSpPr>
          <p:nvPr/>
        </p:nvSpPr>
        <p:spPr>
          <a:xfrm>
            <a:off x="6707202" y="4565656"/>
            <a:ext cx="5041415" cy="1135185"/>
          </a:xfrm>
          <a:prstGeom prst="rect">
            <a:avLst/>
          </a:prstGeom>
        </p:spPr>
        <p:txBody>
          <a:bodyPr anchor="ctr"/>
          <a:lst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a:lstStyle>
          <a:p>
            <a:pPr marL="0" indent="0" algn="ctr">
              <a:lnSpc>
                <a:spcPct val="100000"/>
              </a:lnSpc>
              <a:spcAft>
                <a:spcPts val="600"/>
              </a:spcAft>
              <a:buNone/>
            </a:pPr>
            <a:r>
              <a:rPr lang="en-US" sz="3200" dirty="0">
                <a:solidFill>
                  <a:srgbClr val="7030A0"/>
                </a:solidFill>
              </a:rPr>
              <a:t>Storage Solutions</a:t>
            </a:r>
          </a:p>
        </p:txBody>
      </p:sp>
    </p:spTree>
    <p:extLst>
      <p:ext uri="{BB962C8B-B14F-4D97-AF65-F5344CB8AC3E}">
        <p14:creationId xmlns:p14="http://schemas.microsoft.com/office/powerpoint/2010/main" val="195427410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DBE7F0-6E3E-47E1-9065-D19F7B18B06A}"/>
              </a:ext>
            </a:extLst>
          </p:cNvPr>
          <p:cNvSpPr>
            <a:spLocks noGrp="1"/>
          </p:cNvSpPr>
          <p:nvPr>
            <p:ph type="body" sz="quarter" idx="10"/>
          </p:nvPr>
        </p:nvSpPr>
        <p:spPr/>
        <p:txBody>
          <a:bodyPr lIns="91440" tIns="45720" rIns="91440" bIns="45720" anchor="ctr">
            <a:noAutofit/>
          </a:bodyPr>
          <a:lstStyle/>
          <a:p>
            <a:r>
              <a:rPr lang="en-US">
                <a:latin typeface="Lato Light"/>
              </a:rPr>
              <a:t>Access to Safe, Reliable, Affordable and Sustainable Power – On and Off Grid</a:t>
            </a:r>
          </a:p>
        </p:txBody>
      </p:sp>
      <p:sp>
        <p:nvSpPr>
          <p:cNvPr id="3" name="Title 2">
            <a:extLst>
              <a:ext uri="{FF2B5EF4-FFF2-40B4-BE49-F238E27FC236}">
                <a16:creationId xmlns:a16="http://schemas.microsoft.com/office/drawing/2014/main" id="{4CACF061-B9CA-422E-8F04-396DFF726025}"/>
              </a:ext>
            </a:extLst>
          </p:cNvPr>
          <p:cNvSpPr>
            <a:spLocks noGrp="1"/>
          </p:cNvSpPr>
          <p:nvPr>
            <p:ph type="title"/>
          </p:nvPr>
        </p:nvSpPr>
        <p:spPr/>
        <p:txBody>
          <a:bodyPr lIns="91440" tIns="45720" rIns="91440" bIns="45720" anchor="ctr">
            <a:noAutofit/>
          </a:bodyPr>
          <a:lstStyle/>
          <a:p>
            <a:r>
              <a:rPr lang="en-US">
                <a:latin typeface="Lato Light"/>
              </a:rPr>
              <a:t>SimpliPhi Energy Storage Solutions</a:t>
            </a:r>
          </a:p>
        </p:txBody>
      </p:sp>
      <p:sp>
        <p:nvSpPr>
          <p:cNvPr id="39" name="Rectangle 38">
            <a:extLst>
              <a:ext uri="{FF2B5EF4-FFF2-40B4-BE49-F238E27FC236}">
                <a16:creationId xmlns:a16="http://schemas.microsoft.com/office/drawing/2014/main" id="{87A22D7A-6C46-40D1-AF65-4315A1DE8A6D}"/>
              </a:ext>
            </a:extLst>
          </p:cNvPr>
          <p:cNvSpPr/>
          <p:nvPr/>
        </p:nvSpPr>
        <p:spPr>
          <a:xfrm>
            <a:off x="470788" y="1316428"/>
            <a:ext cx="3460623" cy="2332468"/>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0" name="TextBox 39">
            <a:extLst>
              <a:ext uri="{FF2B5EF4-FFF2-40B4-BE49-F238E27FC236}">
                <a16:creationId xmlns:a16="http://schemas.microsoft.com/office/drawing/2014/main" id="{9CE392E4-F84E-48DC-A6E3-AFCD41C38249}"/>
              </a:ext>
            </a:extLst>
          </p:cNvPr>
          <p:cNvSpPr txBox="1"/>
          <p:nvPr/>
        </p:nvSpPr>
        <p:spPr>
          <a:xfrm>
            <a:off x="465594" y="1368618"/>
            <a:ext cx="32683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D2A91"/>
                </a:solidFill>
                <a:effectLst/>
                <a:uLnTx/>
                <a:uFillTx/>
                <a:latin typeface="Lato" panose="020F0502020204030203" pitchFamily="34" charset="0"/>
                <a:ea typeface="Lato" panose="020F0502020204030203" pitchFamily="34" charset="0"/>
                <a:cs typeface="Lato" panose="020F0502020204030203" pitchFamily="34" charset="0"/>
              </a:rPr>
              <a:t>Safe </a:t>
            </a:r>
          </a:p>
        </p:txBody>
      </p:sp>
      <p:sp>
        <p:nvSpPr>
          <p:cNvPr id="41" name="Rectangle 40">
            <a:extLst>
              <a:ext uri="{FF2B5EF4-FFF2-40B4-BE49-F238E27FC236}">
                <a16:creationId xmlns:a16="http://schemas.microsoft.com/office/drawing/2014/main" id="{A7916FA0-BE86-4B76-9D45-C69466484CA6}"/>
              </a:ext>
            </a:extLst>
          </p:cNvPr>
          <p:cNvSpPr/>
          <p:nvPr/>
        </p:nvSpPr>
        <p:spPr>
          <a:xfrm>
            <a:off x="4328486" y="1308744"/>
            <a:ext cx="3620273" cy="2340151"/>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506B9AB6-D16B-4B6C-98D0-0D6399EE0E20}"/>
              </a:ext>
            </a:extLst>
          </p:cNvPr>
          <p:cNvSpPr txBox="1"/>
          <p:nvPr/>
        </p:nvSpPr>
        <p:spPr>
          <a:xfrm>
            <a:off x="4328901" y="1316427"/>
            <a:ext cx="33910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D2A91"/>
                </a:solidFill>
                <a:effectLst/>
                <a:uLnTx/>
                <a:uFillTx/>
                <a:latin typeface="Lato" panose="020F0502020204030203" pitchFamily="34" charset="0"/>
                <a:ea typeface="Lato" panose="020F0502020204030203" pitchFamily="34" charset="0"/>
                <a:cs typeface="Lato" panose="020F0502020204030203" pitchFamily="34" charset="0"/>
              </a:rPr>
              <a:t>Proven</a:t>
            </a:r>
          </a:p>
        </p:txBody>
      </p:sp>
      <p:sp>
        <p:nvSpPr>
          <p:cNvPr id="43" name="Rectangle 42">
            <a:extLst>
              <a:ext uri="{FF2B5EF4-FFF2-40B4-BE49-F238E27FC236}">
                <a16:creationId xmlns:a16="http://schemas.microsoft.com/office/drawing/2014/main" id="{80585DF6-2B35-4DB9-9BB0-B9ADD75B4569}"/>
              </a:ext>
            </a:extLst>
          </p:cNvPr>
          <p:cNvSpPr/>
          <p:nvPr/>
        </p:nvSpPr>
        <p:spPr>
          <a:xfrm>
            <a:off x="8270750" y="1308744"/>
            <a:ext cx="3460623" cy="2332468"/>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4" name="TextBox 43">
            <a:extLst>
              <a:ext uri="{FF2B5EF4-FFF2-40B4-BE49-F238E27FC236}">
                <a16:creationId xmlns:a16="http://schemas.microsoft.com/office/drawing/2014/main" id="{60C15EC9-7119-43FE-86A5-17B2B450AB1A}"/>
              </a:ext>
            </a:extLst>
          </p:cNvPr>
          <p:cNvSpPr txBox="1"/>
          <p:nvPr/>
        </p:nvSpPr>
        <p:spPr>
          <a:xfrm>
            <a:off x="8322894" y="1337626"/>
            <a:ext cx="33580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D2A91"/>
                </a:solidFill>
                <a:effectLst/>
                <a:uLnTx/>
                <a:uFillTx/>
                <a:latin typeface="Lato" panose="020F0502020204030203" pitchFamily="34" charset="0"/>
                <a:ea typeface="Lato" panose="020F0502020204030203" pitchFamily="34" charset="0"/>
                <a:cs typeface="Lato" panose="020F0502020204030203" pitchFamily="34" charset="0"/>
              </a:rPr>
              <a:t>Simple</a:t>
            </a:r>
          </a:p>
        </p:txBody>
      </p:sp>
      <p:sp>
        <p:nvSpPr>
          <p:cNvPr id="45" name="Rectangle 44">
            <a:extLst>
              <a:ext uri="{FF2B5EF4-FFF2-40B4-BE49-F238E27FC236}">
                <a16:creationId xmlns:a16="http://schemas.microsoft.com/office/drawing/2014/main" id="{C03F8176-00D5-4004-932E-113B9055C025}"/>
              </a:ext>
            </a:extLst>
          </p:cNvPr>
          <p:cNvSpPr/>
          <p:nvPr/>
        </p:nvSpPr>
        <p:spPr>
          <a:xfrm>
            <a:off x="555340" y="1711609"/>
            <a:ext cx="3460622" cy="2154436"/>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Non-toxic, non-hazardous</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Cobalt-free chemistry</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No risk of thermal runaway with fire propagation</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UL certified  (1642, 1973, 9540A)</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UN DOT Certified (3480, 38.3)</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Prohibit child labor in supply chain</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endParaRPr kumimoji="0" lang="en-US" sz="1300" b="0" i="0" u="none" strike="noStrike" kern="1200" cap="none" spc="0" normalizeH="0" baseline="0" noProof="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46" name="Rectangle 45">
            <a:extLst>
              <a:ext uri="{FF2B5EF4-FFF2-40B4-BE49-F238E27FC236}">
                <a16:creationId xmlns:a16="http://schemas.microsoft.com/office/drawing/2014/main" id="{B792B7A6-9239-4A83-ABDC-69EEC97C9CA0}"/>
              </a:ext>
            </a:extLst>
          </p:cNvPr>
          <p:cNvSpPr/>
          <p:nvPr/>
        </p:nvSpPr>
        <p:spPr>
          <a:xfrm>
            <a:off x="4369318" y="1616677"/>
            <a:ext cx="3597333" cy="2354491"/>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Over a decade of experience &amp; growth</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Deployed in more than 40 countries</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Over 100 MWh installed worldwide</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Tested &amp; validated by the U.S. Army and Marine Corps</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Business model demonstrates social impact and profitability can co-exist</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Special permission by FAA to airship globally</a:t>
            </a: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endParaRPr kumimoji="0" lang="en-US" sz="1300" b="0" i="0" u="none" strike="noStrike" kern="1200" cap="none" spc="0" normalizeH="0" baseline="0" noProof="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47" name="Rectangle 46">
            <a:extLst>
              <a:ext uri="{FF2B5EF4-FFF2-40B4-BE49-F238E27FC236}">
                <a16:creationId xmlns:a16="http://schemas.microsoft.com/office/drawing/2014/main" id="{6A57C8C7-D72F-4405-8BBC-474DC67427FA}"/>
              </a:ext>
            </a:extLst>
          </p:cNvPr>
          <p:cNvSpPr/>
          <p:nvPr/>
        </p:nvSpPr>
        <p:spPr>
          <a:xfrm>
            <a:off x="8293690" y="1697695"/>
            <a:ext cx="3503399" cy="1923604"/>
          </a:xfrm>
          <a:prstGeom prst="rect">
            <a:avLst/>
          </a:prstGeom>
        </p:spPr>
        <p:txBody>
          <a:bodyPr wrap="square" lIns="91440" tIns="45720" rIns="91440" bIns="45720" anchor="t">
            <a:spAutoFit/>
          </a:bodyPr>
          <a:lstStyle/>
          <a:p>
            <a:pPr marL="171450" indent="-171450">
              <a:spcBef>
                <a:spcPts val="600"/>
              </a:spcBef>
              <a:buClr>
                <a:srgbClr val="6D2A91"/>
              </a:buClr>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Integrates &amp; optimizes any generation source – grid, solar, wind, generator </a:t>
            </a:r>
            <a:r>
              <a:rPr kumimoji="0" lang="en-US" sz="1300" b="0" i="0" u="none" strike="noStrike" kern="1200" cap="none" spc="0" normalizeH="0" baseline="0" noProof="0">
                <a:ln>
                  <a:noFill/>
                </a:ln>
                <a:solidFill>
                  <a:srgbClr val="363636"/>
                </a:solidFill>
                <a:effectLst/>
                <a:uLnTx/>
                <a:uFillTx/>
                <a:latin typeface="Lato Light"/>
                <a:ea typeface="+mn-lt"/>
                <a:cs typeface="+mn-lt"/>
              </a:rPr>
              <a:t>– on or off grid</a:t>
            </a:r>
            <a:endParaRPr kumimoji="0" lang="en-US" sz="1800" b="0" i="0" u="none" strike="noStrike" kern="1200" cap="none" spc="0" normalizeH="0" baseline="0" noProof="0">
              <a:ln>
                <a:noFill/>
              </a:ln>
              <a:solidFill>
                <a:srgbClr val="363636"/>
              </a:solidFill>
              <a:effectLst/>
              <a:uLnTx/>
              <a:uFillTx/>
              <a:latin typeface="Lato Light"/>
              <a:ea typeface="+mn-lt"/>
              <a:cs typeface="+mn-lt"/>
            </a:endParaRP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Stores energy for critical back up power</a:t>
            </a:r>
            <a:endParaRPr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endParaRP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Maximizes resilience &amp; energy security </a:t>
            </a:r>
            <a:endParaRPr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endParaRPr>
          </a:p>
          <a:p>
            <a:pPr marL="171450" marR="0" lvl="0" indent="-171450" algn="l" defTabSz="914400" rtl="0" eaLnBrk="1" fontAlgn="auto" latinLnBrk="0" hangingPunct="1">
              <a:lnSpc>
                <a:spcPct val="100000"/>
              </a:lnSpc>
              <a:spcBef>
                <a:spcPts val="600"/>
              </a:spcBef>
              <a:spcAft>
                <a:spcPts val="0"/>
              </a:spcAft>
              <a:buClr>
                <a:srgbClr val="6D2A91"/>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Creates savings on utility bills with  </a:t>
            </a:r>
            <a:br>
              <a:rPr lang="en-US" sz="1300" b="0" i="0" u="none" strike="noStrike" kern="1200" cap="none" spc="0" normalizeH="0" baseline="0" noProof="0">
                <a:ln>
                  <a:noFill/>
                </a:ln>
                <a:effectLst/>
                <a:uLnTx/>
                <a:uFillTx/>
                <a:latin typeface="Lato Light"/>
                <a:ea typeface="Lato Light" panose="020F0502020204030203" pitchFamily="34" charset="0"/>
                <a:cs typeface="Lato Light" panose="020F0502020204030203" pitchFamily="34" charset="0"/>
              </a:rPr>
            </a:br>
            <a:r>
              <a:rPr kumimoji="0"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rPr>
              <a:t>TOU, peak shaving &amp; demand charge management </a:t>
            </a:r>
            <a:endParaRPr lang="en-US" sz="1300" b="0" i="0" u="none" strike="noStrike" kern="1200" cap="none" spc="0" normalizeH="0" baseline="0" noProof="0">
              <a:ln>
                <a:noFill/>
              </a:ln>
              <a:solidFill>
                <a:srgbClr val="000000"/>
              </a:solidFill>
              <a:effectLst/>
              <a:uLnTx/>
              <a:uFillTx/>
              <a:latin typeface="Lato Light"/>
              <a:ea typeface="Lato Light" panose="020F0502020204030203" pitchFamily="34" charset="0"/>
              <a:cs typeface="Lato Light" panose="020F0502020204030203" pitchFamily="34" charset="0"/>
            </a:endParaRPr>
          </a:p>
        </p:txBody>
      </p:sp>
      <p:sp>
        <p:nvSpPr>
          <p:cNvPr id="49" name="Rectangle 48">
            <a:extLst>
              <a:ext uri="{FF2B5EF4-FFF2-40B4-BE49-F238E27FC236}">
                <a16:creationId xmlns:a16="http://schemas.microsoft.com/office/drawing/2014/main" id="{3FEFA14E-0EBB-4CEA-8948-0FF66FC8F8AB}"/>
              </a:ext>
            </a:extLst>
          </p:cNvPr>
          <p:cNvSpPr/>
          <p:nvPr/>
        </p:nvSpPr>
        <p:spPr>
          <a:xfrm>
            <a:off x="478024" y="3635229"/>
            <a:ext cx="3460622" cy="7289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50" name="Rectangle 49">
            <a:extLst>
              <a:ext uri="{FF2B5EF4-FFF2-40B4-BE49-F238E27FC236}">
                <a16:creationId xmlns:a16="http://schemas.microsoft.com/office/drawing/2014/main" id="{1A8CFA2E-33D6-4A6E-92D2-A13960B58A90}"/>
              </a:ext>
            </a:extLst>
          </p:cNvPr>
          <p:cNvSpPr/>
          <p:nvPr/>
        </p:nvSpPr>
        <p:spPr>
          <a:xfrm>
            <a:off x="4342955" y="3641739"/>
            <a:ext cx="3620272" cy="5987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51" name="Rectangle 50">
            <a:extLst>
              <a:ext uri="{FF2B5EF4-FFF2-40B4-BE49-F238E27FC236}">
                <a16:creationId xmlns:a16="http://schemas.microsoft.com/office/drawing/2014/main" id="{F78A56C9-5E66-49CF-97F8-64C1539F2EBE}"/>
              </a:ext>
            </a:extLst>
          </p:cNvPr>
          <p:cNvSpPr/>
          <p:nvPr/>
        </p:nvSpPr>
        <p:spPr>
          <a:xfrm>
            <a:off x="8316583" y="3629705"/>
            <a:ext cx="3431686" cy="7835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 2020 SimpliPhi Power | Proprietary &amp; Confidential">
            <a:extLst>
              <a:ext uri="{FF2B5EF4-FFF2-40B4-BE49-F238E27FC236}">
                <a16:creationId xmlns:a16="http://schemas.microsoft.com/office/drawing/2014/main" id="{69755DB7-A09D-654E-BC3D-671EB0142970}"/>
              </a:ext>
            </a:extLst>
          </p:cNvPr>
          <p:cNvSpPr txBox="1"/>
          <p:nvPr/>
        </p:nvSpPr>
        <p:spPr>
          <a:xfrm>
            <a:off x="9435865" y="6640084"/>
            <a:ext cx="2361224" cy="18979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3600" b="0">
                <a:solidFill>
                  <a:srgbClr val="5E5E5E"/>
                </a:solidFill>
                <a:latin typeface="+mj-lt"/>
                <a:ea typeface="+mj-ea"/>
                <a:cs typeface="+mj-cs"/>
                <a:sym typeface="Lato Light"/>
              </a:defRPr>
            </a:lvl1pPr>
          </a:lstStyle>
          <a:p>
            <a:r>
              <a:rPr sz="900">
                <a:solidFill>
                  <a:schemeClr val="tx1"/>
                </a:solidFill>
              </a:rPr>
              <a:t>© 2020 SimpliPhi Power </a:t>
            </a:r>
            <a:r>
              <a:rPr sz="900">
                <a:solidFill>
                  <a:schemeClr val="accent1"/>
                </a:solidFill>
              </a:rPr>
              <a:t>|</a:t>
            </a:r>
            <a:r>
              <a:rPr sz="900">
                <a:solidFill>
                  <a:schemeClr val="tx1"/>
                </a:solidFill>
              </a:rPr>
              <a:t> </a:t>
            </a:r>
            <a:r>
              <a:rPr lang="en-US" sz="900">
                <a:solidFill>
                  <a:schemeClr val="tx1"/>
                </a:solidFill>
              </a:rPr>
              <a:t>REV202011171505</a:t>
            </a:r>
            <a:endParaRPr sz="900">
              <a:solidFill>
                <a:schemeClr val="tx1"/>
              </a:solidFill>
            </a:endParaRPr>
          </a:p>
        </p:txBody>
      </p:sp>
      <p:pic>
        <p:nvPicPr>
          <p:cNvPr id="4" name="Picture 3">
            <a:extLst>
              <a:ext uri="{FF2B5EF4-FFF2-40B4-BE49-F238E27FC236}">
                <a16:creationId xmlns:a16="http://schemas.microsoft.com/office/drawing/2014/main" id="{076EE688-F6EC-4177-AB7F-193A0BDE42E0}"/>
              </a:ext>
            </a:extLst>
          </p:cNvPr>
          <p:cNvPicPr>
            <a:picLocks noChangeAspect="1"/>
          </p:cNvPicPr>
          <p:nvPr/>
        </p:nvPicPr>
        <p:blipFill>
          <a:blip r:embed="rId3"/>
          <a:stretch>
            <a:fillRect/>
          </a:stretch>
        </p:blipFill>
        <p:spPr>
          <a:xfrm>
            <a:off x="478024" y="3760626"/>
            <a:ext cx="11203181" cy="2811096"/>
          </a:xfrm>
          <a:prstGeom prst="rect">
            <a:avLst/>
          </a:prstGeom>
        </p:spPr>
      </p:pic>
    </p:spTree>
    <p:extLst>
      <p:ext uri="{BB962C8B-B14F-4D97-AF65-F5344CB8AC3E}">
        <p14:creationId xmlns:p14="http://schemas.microsoft.com/office/powerpoint/2010/main" val="21662208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5E61A3-16CD-4BE6-9D2D-C608D50BFE7B}"/>
              </a:ext>
            </a:extLst>
          </p:cNvPr>
          <p:cNvSpPr/>
          <p:nvPr/>
        </p:nvSpPr>
        <p:spPr>
          <a:xfrm>
            <a:off x="487617" y="1271640"/>
            <a:ext cx="5154277" cy="4714288"/>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 name="Title 1">
            <a:extLst>
              <a:ext uri="{FF2B5EF4-FFF2-40B4-BE49-F238E27FC236}">
                <a16:creationId xmlns:a16="http://schemas.microsoft.com/office/drawing/2014/main" id="{BF7074C2-96D4-4207-8312-3D890246A746}"/>
              </a:ext>
            </a:extLst>
          </p:cNvPr>
          <p:cNvSpPr>
            <a:spLocks noGrp="1"/>
          </p:cNvSpPr>
          <p:nvPr>
            <p:ph type="title"/>
          </p:nvPr>
        </p:nvSpPr>
        <p:spPr/>
        <p:txBody>
          <a:bodyPr/>
          <a:lstStyle/>
          <a:p>
            <a:r>
              <a:rPr lang="en-US" dirty="0"/>
              <a:t>Large Microgrid Solutions</a:t>
            </a:r>
          </a:p>
        </p:txBody>
      </p:sp>
      <p:sp>
        <p:nvSpPr>
          <p:cNvPr id="9" name="Rectangle 8">
            <a:extLst>
              <a:ext uri="{FF2B5EF4-FFF2-40B4-BE49-F238E27FC236}">
                <a16:creationId xmlns:a16="http://schemas.microsoft.com/office/drawing/2014/main" id="{041059E2-6748-4EDF-9D42-AA4EC2EA93F3}"/>
              </a:ext>
            </a:extLst>
          </p:cNvPr>
          <p:cNvSpPr/>
          <p:nvPr/>
        </p:nvSpPr>
        <p:spPr>
          <a:xfrm>
            <a:off x="487617" y="5932329"/>
            <a:ext cx="5154277" cy="535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3" name="TextBox 12">
            <a:extLst>
              <a:ext uri="{FF2B5EF4-FFF2-40B4-BE49-F238E27FC236}">
                <a16:creationId xmlns:a16="http://schemas.microsoft.com/office/drawing/2014/main" id="{378DD3B2-CF72-461A-A04C-1C755755079F}"/>
              </a:ext>
            </a:extLst>
          </p:cNvPr>
          <p:cNvSpPr txBox="1"/>
          <p:nvPr/>
        </p:nvSpPr>
        <p:spPr>
          <a:xfrm>
            <a:off x="6231637" y="5707811"/>
            <a:ext cx="2225962" cy="35972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1000"/>
              </a:spcBef>
              <a:spcAft>
                <a:spcPts val="700"/>
              </a:spcAft>
              <a:buClrTx/>
              <a:buSzTx/>
              <a:buFont typeface="Arial"/>
              <a:buNone/>
              <a:tabLst/>
              <a:defRPr/>
            </a:pPr>
            <a:r>
              <a:rPr kumimoji="0" lang="en-US" sz="1100" b="0" i="0" u="none" strike="noStrike" kern="1200" cap="none" spc="0" normalizeH="0" baseline="0" noProof="0">
                <a:ln>
                  <a:noFill/>
                </a:ln>
                <a:solidFill>
                  <a:srgbClr val="555659"/>
                </a:solidFill>
                <a:effectLst/>
                <a:uLnTx/>
                <a:uFillTx/>
                <a:latin typeface="Lato Light"/>
                <a:ea typeface="+mn-ea"/>
                <a:cs typeface="+mn-cs"/>
              </a:rPr>
              <a:t>40 ft containerized solution</a:t>
            </a:r>
          </a:p>
        </p:txBody>
      </p:sp>
      <p:sp>
        <p:nvSpPr>
          <p:cNvPr id="14" name="TextBox 13">
            <a:extLst>
              <a:ext uri="{FF2B5EF4-FFF2-40B4-BE49-F238E27FC236}">
                <a16:creationId xmlns:a16="http://schemas.microsoft.com/office/drawing/2014/main" id="{E3D901FC-F3BD-4731-B03C-D7215BC4A135}"/>
              </a:ext>
            </a:extLst>
          </p:cNvPr>
          <p:cNvSpPr txBox="1"/>
          <p:nvPr/>
        </p:nvSpPr>
        <p:spPr>
          <a:xfrm>
            <a:off x="6231637" y="3098459"/>
            <a:ext cx="2126197" cy="37520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100" b="0" i="0" u="none" strike="noStrike" kern="1200" cap="none" spc="0" normalizeH="0" baseline="0" noProof="0">
                <a:ln>
                  <a:noFill/>
                </a:ln>
                <a:solidFill>
                  <a:srgbClr val="555659"/>
                </a:solidFill>
                <a:effectLst/>
                <a:uLnTx/>
                <a:uFillTx/>
                <a:latin typeface="Lato Light"/>
                <a:ea typeface="+mn-ea"/>
                <a:cs typeface="+mn-cs"/>
              </a:rPr>
              <a:t>20 ft containerized solution</a:t>
            </a:r>
          </a:p>
        </p:txBody>
      </p:sp>
      <p:sp>
        <p:nvSpPr>
          <p:cNvPr id="15" name="Text Placeholder 3">
            <a:extLst>
              <a:ext uri="{FF2B5EF4-FFF2-40B4-BE49-F238E27FC236}">
                <a16:creationId xmlns:a16="http://schemas.microsoft.com/office/drawing/2014/main" id="{6F450E06-E4EA-4210-A01B-B937C345A9DC}"/>
              </a:ext>
            </a:extLst>
          </p:cNvPr>
          <p:cNvSpPr>
            <a:spLocks noGrp="1"/>
          </p:cNvSpPr>
          <p:nvPr>
            <p:ph type="body" sz="quarter" idx="11"/>
          </p:nvPr>
        </p:nvSpPr>
        <p:spPr>
          <a:xfrm>
            <a:off x="582930" y="1428751"/>
            <a:ext cx="4952631" cy="3448050"/>
          </a:xfrm>
        </p:spPr>
        <p:txBody>
          <a:bodyPr/>
          <a:lstStyle/>
          <a:p>
            <a:pPr>
              <a:buSzPct val="98000"/>
              <a:defRPr/>
            </a:pPr>
            <a:r>
              <a:rPr lang="en-US" dirty="0"/>
              <a:t>Micro grids</a:t>
            </a:r>
          </a:p>
          <a:p>
            <a:pPr>
              <a:buSzPct val="98000"/>
              <a:defRPr/>
            </a:pPr>
            <a:r>
              <a:rPr lang="en-US" dirty="0"/>
              <a:t>Large scale back up (480V 3-phase)</a:t>
            </a:r>
          </a:p>
          <a:p>
            <a:pPr>
              <a:buSzPct val="98000"/>
              <a:defRPr/>
            </a:pPr>
            <a:r>
              <a:rPr lang="en-US" dirty="0"/>
              <a:t>External BMS</a:t>
            </a:r>
          </a:p>
          <a:p>
            <a:pPr>
              <a:buSzPct val="98000"/>
              <a:defRPr/>
            </a:pPr>
            <a:r>
              <a:rPr lang="en-US" dirty="0"/>
              <a:t>200-1100VDC Nominal</a:t>
            </a:r>
          </a:p>
          <a:p>
            <a:pPr>
              <a:buSzPct val="98000"/>
              <a:defRPr/>
            </a:pPr>
            <a:r>
              <a:rPr lang="en-US" dirty="0"/>
              <a:t>Scale up in energy with voltage stacks </a:t>
            </a:r>
          </a:p>
          <a:p>
            <a:pPr>
              <a:buSzPct val="98000"/>
              <a:defRPr/>
            </a:pPr>
            <a:r>
              <a:rPr lang="en-US" dirty="0" err="1"/>
              <a:t>CANbus</a:t>
            </a:r>
            <a:r>
              <a:rPr lang="en-US" dirty="0"/>
              <a:t>, Modbus, and Ethernet ready</a:t>
            </a:r>
          </a:p>
        </p:txBody>
      </p:sp>
      <p:pic>
        <p:nvPicPr>
          <p:cNvPr id="3" name="Picture 3" descr="A picture containing indoor, table, sitting, desk&#10;&#10;Description automatically generated">
            <a:extLst>
              <a:ext uri="{FF2B5EF4-FFF2-40B4-BE49-F238E27FC236}">
                <a16:creationId xmlns:a16="http://schemas.microsoft.com/office/drawing/2014/main" id="{2420ED1C-55AB-486A-9697-3132F6753715}"/>
              </a:ext>
            </a:extLst>
          </p:cNvPr>
          <p:cNvPicPr>
            <a:picLocks noChangeAspect="1"/>
          </p:cNvPicPr>
          <p:nvPr/>
        </p:nvPicPr>
        <p:blipFill>
          <a:blip r:embed="rId2"/>
          <a:stretch>
            <a:fillRect/>
          </a:stretch>
        </p:blipFill>
        <p:spPr>
          <a:xfrm>
            <a:off x="6492815" y="705809"/>
            <a:ext cx="5014822" cy="2714683"/>
          </a:xfrm>
          <a:prstGeom prst="rect">
            <a:avLst/>
          </a:prstGeom>
        </p:spPr>
      </p:pic>
      <p:pic>
        <p:nvPicPr>
          <p:cNvPr id="4" name="Picture 4" descr="A picture containing indoor, sitting, computer, table&#10;&#10;Description automatically generated">
            <a:extLst>
              <a:ext uri="{FF2B5EF4-FFF2-40B4-BE49-F238E27FC236}">
                <a16:creationId xmlns:a16="http://schemas.microsoft.com/office/drawing/2014/main" id="{CBA1EBC9-4891-4C87-99B7-43AE5958ECF2}"/>
              </a:ext>
            </a:extLst>
          </p:cNvPr>
          <p:cNvPicPr>
            <a:picLocks noChangeAspect="1"/>
          </p:cNvPicPr>
          <p:nvPr/>
        </p:nvPicPr>
        <p:blipFill>
          <a:blip r:embed="rId3"/>
          <a:stretch>
            <a:fillRect/>
          </a:stretch>
        </p:blipFill>
        <p:spPr>
          <a:xfrm>
            <a:off x="6090249" y="3864866"/>
            <a:ext cx="5906218" cy="3125173"/>
          </a:xfrm>
          <a:prstGeom prst="rect">
            <a:avLst/>
          </a:prstGeom>
        </p:spPr>
      </p:pic>
    </p:spTree>
    <p:extLst>
      <p:ext uri="{BB962C8B-B14F-4D97-AF65-F5344CB8AC3E}">
        <p14:creationId xmlns:p14="http://schemas.microsoft.com/office/powerpoint/2010/main" val="237885477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C77-70A7-4D66-A8E9-A7E475C1B2CB}"/>
              </a:ext>
            </a:extLst>
          </p:cNvPr>
          <p:cNvSpPr>
            <a:spLocks noGrp="1"/>
          </p:cNvSpPr>
          <p:nvPr>
            <p:ph type="title"/>
          </p:nvPr>
        </p:nvSpPr>
        <p:spPr>
          <a:xfrm>
            <a:off x="652635" y="535569"/>
            <a:ext cx="11353801" cy="454479"/>
          </a:xfrm>
        </p:spPr>
        <p:txBody>
          <a:bodyPr/>
          <a:lstStyle/>
          <a:p>
            <a:r>
              <a:rPr lang="en-US"/>
              <a:t>Opportunities Across the Energy Value Chain</a:t>
            </a:r>
          </a:p>
        </p:txBody>
      </p:sp>
      <p:pic>
        <p:nvPicPr>
          <p:cNvPr id="5" name="Picture 1">
            <a:extLst>
              <a:ext uri="{FF2B5EF4-FFF2-40B4-BE49-F238E27FC236}">
                <a16:creationId xmlns:a16="http://schemas.microsoft.com/office/drawing/2014/main" id="{5AF50D04-9FE5-498D-BF9E-B97B97B31C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8" t="19522" r="4326" b="6907"/>
          <a:stretch/>
        </p:blipFill>
        <p:spPr bwMode="auto">
          <a:xfrm>
            <a:off x="982445" y="1211061"/>
            <a:ext cx="9410687" cy="439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1B9701FB-59AE-463A-8D3F-73F5B846A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549" t="7380" r="5388" b="86203"/>
          <a:stretch/>
        </p:blipFill>
        <p:spPr bwMode="auto">
          <a:xfrm>
            <a:off x="8894433" y="963811"/>
            <a:ext cx="1574135" cy="3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BDA366F-7361-44B7-8654-D90C3A1FE9F1}"/>
              </a:ext>
            </a:extLst>
          </p:cNvPr>
          <p:cNvSpPr txBox="1"/>
          <p:nvPr/>
        </p:nvSpPr>
        <p:spPr>
          <a:xfrm>
            <a:off x="1596393" y="3577765"/>
            <a:ext cx="1388422" cy="415498"/>
          </a:xfrm>
          <a:prstGeom prst="rect">
            <a:avLst/>
          </a:prstGeom>
          <a:noFill/>
        </p:spPr>
        <p:txBody>
          <a:bodyPr wrap="square" rtlCol="0">
            <a:spAutoFit/>
          </a:bodyPr>
          <a:lstStyle/>
          <a:p>
            <a:pPr algn="ctr"/>
            <a:r>
              <a:rPr lang="en-US" sz="1050">
                <a:solidFill>
                  <a:schemeClr val="accent4"/>
                </a:solidFill>
                <a:latin typeface="+mj-lt"/>
                <a:ea typeface="Open Sans" panose="020B0606030504020204" pitchFamily="34" charset="0"/>
                <a:cs typeface="Arial" panose="020B0604020202020204" pitchFamily="34" charset="0"/>
              </a:rPr>
              <a:t>Renewables Integration </a:t>
            </a:r>
          </a:p>
        </p:txBody>
      </p:sp>
      <p:sp>
        <p:nvSpPr>
          <p:cNvPr id="8" name="TextBox 7">
            <a:extLst>
              <a:ext uri="{FF2B5EF4-FFF2-40B4-BE49-F238E27FC236}">
                <a16:creationId xmlns:a16="http://schemas.microsoft.com/office/drawing/2014/main" id="{AF2BAE53-C885-41E5-A53A-B5AD9DEEADB3}"/>
              </a:ext>
            </a:extLst>
          </p:cNvPr>
          <p:cNvSpPr txBox="1"/>
          <p:nvPr/>
        </p:nvSpPr>
        <p:spPr>
          <a:xfrm>
            <a:off x="5816616" y="4469277"/>
            <a:ext cx="1025840" cy="415498"/>
          </a:xfrm>
          <a:prstGeom prst="rect">
            <a:avLst/>
          </a:prstGeom>
          <a:noFill/>
        </p:spPr>
        <p:txBody>
          <a:bodyPr wrap="square" rtlCol="0">
            <a:spAutoFit/>
          </a:bodyPr>
          <a:lstStyle/>
          <a:p>
            <a:pPr algn="ctr"/>
            <a:r>
              <a:rPr lang="en-US" sz="1050">
                <a:solidFill>
                  <a:schemeClr val="accent4"/>
                </a:solidFill>
                <a:latin typeface="+mj-lt"/>
                <a:ea typeface="Open Sans" panose="020B0606030504020204" pitchFamily="34" charset="0"/>
                <a:cs typeface="Arial" panose="020B0604020202020204" pitchFamily="34" charset="0"/>
              </a:rPr>
              <a:t>Resilient Communities</a:t>
            </a:r>
          </a:p>
        </p:txBody>
      </p:sp>
      <p:sp>
        <p:nvSpPr>
          <p:cNvPr id="9" name="TextBox 8">
            <a:extLst>
              <a:ext uri="{FF2B5EF4-FFF2-40B4-BE49-F238E27FC236}">
                <a16:creationId xmlns:a16="http://schemas.microsoft.com/office/drawing/2014/main" id="{A8F71488-DB64-4C42-A3BF-DABE87BCD8BE}"/>
              </a:ext>
            </a:extLst>
          </p:cNvPr>
          <p:cNvSpPr txBox="1"/>
          <p:nvPr/>
        </p:nvSpPr>
        <p:spPr>
          <a:xfrm>
            <a:off x="6555438" y="2789554"/>
            <a:ext cx="1388422" cy="415498"/>
          </a:xfrm>
          <a:prstGeom prst="rect">
            <a:avLst/>
          </a:prstGeom>
          <a:noFill/>
        </p:spPr>
        <p:txBody>
          <a:bodyPr wrap="square" rtlCol="0">
            <a:spAutoFit/>
          </a:bodyPr>
          <a:lstStyle/>
          <a:p>
            <a:pPr algn="ctr"/>
            <a:r>
              <a:rPr lang="en-US" sz="1050">
                <a:solidFill>
                  <a:schemeClr val="accent4"/>
                </a:solidFill>
                <a:latin typeface="+mj-lt"/>
                <a:ea typeface="Open Sans" panose="020B0606030504020204" pitchFamily="34" charset="0"/>
                <a:cs typeface="Arial" panose="020B0604020202020204" pitchFamily="34" charset="0"/>
              </a:rPr>
              <a:t>Distribution Feeder Optimization </a:t>
            </a:r>
          </a:p>
        </p:txBody>
      </p:sp>
      <p:sp>
        <p:nvSpPr>
          <p:cNvPr id="10" name="TextBox 9">
            <a:extLst>
              <a:ext uri="{FF2B5EF4-FFF2-40B4-BE49-F238E27FC236}">
                <a16:creationId xmlns:a16="http://schemas.microsoft.com/office/drawing/2014/main" id="{2B66DCE3-4DA2-4163-99BB-14498065A234}"/>
              </a:ext>
            </a:extLst>
          </p:cNvPr>
          <p:cNvSpPr txBox="1"/>
          <p:nvPr/>
        </p:nvSpPr>
        <p:spPr>
          <a:xfrm>
            <a:off x="4178000" y="2276168"/>
            <a:ext cx="2264227" cy="253916"/>
          </a:xfrm>
          <a:prstGeom prst="rect">
            <a:avLst/>
          </a:prstGeom>
          <a:noFill/>
        </p:spPr>
        <p:txBody>
          <a:bodyPr wrap="square" rtlCol="0">
            <a:spAutoFit/>
          </a:bodyPr>
          <a:lstStyle/>
          <a:p>
            <a:pPr algn="ctr"/>
            <a:r>
              <a:rPr lang="en-US" sz="1050">
                <a:solidFill>
                  <a:schemeClr val="accent4"/>
                </a:solidFill>
                <a:latin typeface="+mj-lt"/>
                <a:ea typeface="Open Sans" panose="020B0606030504020204" pitchFamily="34" charset="0"/>
                <a:cs typeface="Arial" panose="020B0604020202020204" pitchFamily="34" charset="0"/>
              </a:rPr>
              <a:t>Demand Side Management </a:t>
            </a:r>
          </a:p>
        </p:txBody>
      </p:sp>
      <p:sp>
        <p:nvSpPr>
          <p:cNvPr id="11" name="TextBox 10">
            <a:extLst>
              <a:ext uri="{FF2B5EF4-FFF2-40B4-BE49-F238E27FC236}">
                <a16:creationId xmlns:a16="http://schemas.microsoft.com/office/drawing/2014/main" id="{36B80B2C-DFF7-4C4B-B6D9-759CBB11DF70}"/>
              </a:ext>
            </a:extLst>
          </p:cNvPr>
          <p:cNvSpPr txBox="1"/>
          <p:nvPr/>
        </p:nvSpPr>
        <p:spPr>
          <a:xfrm>
            <a:off x="6917188" y="1276160"/>
            <a:ext cx="1826922" cy="253916"/>
          </a:xfrm>
          <a:prstGeom prst="rect">
            <a:avLst/>
          </a:prstGeom>
          <a:noFill/>
        </p:spPr>
        <p:txBody>
          <a:bodyPr wrap="square" rtlCol="0">
            <a:spAutoFit/>
          </a:bodyPr>
          <a:lstStyle/>
          <a:p>
            <a:pPr algn="ctr"/>
            <a:r>
              <a:rPr lang="en-US" sz="1050">
                <a:solidFill>
                  <a:schemeClr val="accent4"/>
                </a:solidFill>
                <a:latin typeface="+mj-lt"/>
                <a:ea typeface="Open Sans" panose="020B0606030504020204" pitchFamily="34" charset="0"/>
                <a:cs typeface="Arial" panose="020B0604020202020204" pitchFamily="34" charset="0"/>
              </a:rPr>
              <a:t>Heavy Duty Charging</a:t>
            </a:r>
          </a:p>
        </p:txBody>
      </p:sp>
      <p:sp>
        <p:nvSpPr>
          <p:cNvPr id="12" name="TextBox 11">
            <a:extLst>
              <a:ext uri="{FF2B5EF4-FFF2-40B4-BE49-F238E27FC236}">
                <a16:creationId xmlns:a16="http://schemas.microsoft.com/office/drawing/2014/main" id="{C78D1652-42BC-441F-9ABC-9E6946BA95F4}"/>
              </a:ext>
            </a:extLst>
          </p:cNvPr>
          <p:cNvSpPr txBox="1"/>
          <p:nvPr/>
        </p:nvSpPr>
        <p:spPr>
          <a:xfrm>
            <a:off x="9654704" y="3866305"/>
            <a:ext cx="1476856" cy="253916"/>
          </a:xfrm>
          <a:prstGeom prst="rect">
            <a:avLst/>
          </a:prstGeom>
          <a:noFill/>
        </p:spPr>
        <p:txBody>
          <a:bodyPr wrap="square" rtlCol="0">
            <a:spAutoFit/>
          </a:bodyPr>
          <a:lstStyle/>
          <a:p>
            <a:pPr algn="ctr"/>
            <a:r>
              <a:rPr lang="en-US" sz="1050">
                <a:solidFill>
                  <a:schemeClr val="accent4"/>
                </a:solidFill>
                <a:latin typeface="+mj-lt"/>
                <a:ea typeface="Open Sans" panose="020B0606030504020204" pitchFamily="34" charset="0"/>
                <a:cs typeface="Arial" panose="020B0604020202020204" pitchFamily="34" charset="0"/>
              </a:rPr>
              <a:t>Multi-Unit Dwellings</a:t>
            </a:r>
          </a:p>
        </p:txBody>
      </p:sp>
      <p:sp>
        <p:nvSpPr>
          <p:cNvPr id="13" name="TextBox 12">
            <a:extLst>
              <a:ext uri="{FF2B5EF4-FFF2-40B4-BE49-F238E27FC236}">
                <a16:creationId xmlns:a16="http://schemas.microsoft.com/office/drawing/2014/main" id="{48EE4005-468F-4FE1-9489-8413A925A203}"/>
              </a:ext>
            </a:extLst>
          </p:cNvPr>
          <p:cNvSpPr txBox="1"/>
          <p:nvPr/>
        </p:nvSpPr>
        <p:spPr>
          <a:xfrm>
            <a:off x="9246872" y="2537630"/>
            <a:ext cx="1388421" cy="415498"/>
          </a:xfrm>
          <a:prstGeom prst="rect">
            <a:avLst/>
          </a:prstGeom>
          <a:noFill/>
        </p:spPr>
        <p:txBody>
          <a:bodyPr wrap="square" rtlCol="0">
            <a:spAutoFit/>
          </a:bodyPr>
          <a:lstStyle/>
          <a:p>
            <a:pPr algn="ctr"/>
            <a:r>
              <a:rPr lang="en-US" sz="1050">
                <a:solidFill>
                  <a:schemeClr val="accent4"/>
                </a:solidFill>
                <a:latin typeface="+mj-lt"/>
                <a:ea typeface="Open Sans" panose="020B0606030504020204" pitchFamily="34" charset="0"/>
                <a:cs typeface="Arial" panose="020B0604020202020204" pitchFamily="34" charset="0"/>
              </a:rPr>
              <a:t>Cities and Workplaces</a:t>
            </a:r>
          </a:p>
        </p:txBody>
      </p:sp>
      <p:sp>
        <p:nvSpPr>
          <p:cNvPr id="14" name="Rectangle 13">
            <a:extLst>
              <a:ext uri="{FF2B5EF4-FFF2-40B4-BE49-F238E27FC236}">
                <a16:creationId xmlns:a16="http://schemas.microsoft.com/office/drawing/2014/main" id="{23953382-4A85-429C-A398-FB587D018339}"/>
              </a:ext>
            </a:extLst>
          </p:cNvPr>
          <p:cNvSpPr/>
          <p:nvPr/>
        </p:nvSpPr>
        <p:spPr>
          <a:xfrm>
            <a:off x="1046397" y="5581840"/>
            <a:ext cx="10052456" cy="887403"/>
          </a:xfrm>
          <a:prstGeom prst="rec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err="1"/>
              <a:t>SimpliPhi’s</a:t>
            </a:r>
            <a:r>
              <a:rPr lang="en-US" sz="2000"/>
              <a:t> Energy Storage Systems Creates Access to Safe, Reliable, </a:t>
            </a:r>
            <a:br>
              <a:rPr lang="en-US" sz="2000"/>
            </a:br>
            <a:r>
              <a:rPr lang="en-US" sz="2000"/>
              <a:t>Affordable and Sustainable Power – On and Off Grid</a:t>
            </a:r>
          </a:p>
        </p:txBody>
      </p:sp>
      <p:sp>
        <p:nvSpPr>
          <p:cNvPr id="20" name="TextBox 19">
            <a:extLst>
              <a:ext uri="{FF2B5EF4-FFF2-40B4-BE49-F238E27FC236}">
                <a16:creationId xmlns:a16="http://schemas.microsoft.com/office/drawing/2014/main" id="{AA2355F5-CC04-4EAB-B10C-998313A7EE67}"/>
              </a:ext>
            </a:extLst>
          </p:cNvPr>
          <p:cNvSpPr txBox="1"/>
          <p:nvPr/>
        </p:nvSpPr>
        <p:spPr>
          <a:xfrm>
            <a:off x="9469194" y="6609602"/>
            <a:ext cx="325931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mn-ea"/>
                <a:cs typeface="+mn-cs"/>
              </a:rPr>
              <a:t>© 2020 SimpliPhi Power </a:t>
            </a:r>
            <a:r>
              <a:rPr kumimoji="0" lang="en-US" sz="900" b="0" i="0" u="none" strike="noStrike" kern="1200" cap="none" spc="0" normalizeH="0" baseline="0" noProof="0">
                <a:ln>
                  <a:noFill/>
                </a:ln>
                <a:solidFill>
                  <a:srgbClr val="99CC33"/>
                </a:solidFill>
                <a:effectLst/>
                <a:uLnTx/>
                <a:uFillTx/>
                <a:latin typeface="Lato Light"/>
                <a:ea typeface="+mn-ea"/>
                <a:cs typeface="+mn-cs"/>
              </a:rPr>
              <a:t>|</a:t>
            </a:r>
            <a:r>
              <a:rPr kumimoji="0" lang="en-US" sz="900" b="0" i="0" u="none" strike="noStrike" kern="1200" cap="none" spc="0" normalizeH="0" baseline="0" noProof="0">
                <a:ln>
                  <a:noFill/>
                </a:ln>
                <a:solidFill>
                  <a:srgbClr val="363636"/>
                </a:solidFill>
                <a:effectLst/>
                <a:uLnTx/>
                <a:uFillTx/>
                <a:latin typeface="Lato Light"/>
                <a:ea typeface="+mn-ea"/>
                <a:cs typeface="+mn-cs"/>
              </a:rPr>
              <a:t> REV202009241642</a:t>
            </a:r>
          </a:p>
        </p:txBody>
      </p:sp>
    </p:spTree>
    <p:extLst>
      <p:ext uri="{BB962C8B-B14F-4D97-AF65-F5344CB8AC3E}">
        <p14:creationId xmlns:p14="http://schemas.microsoft.com/office/powerpoint/2010/main" val="20895141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6FB-D112-4EA0-925D-CACC51F79079}"/>
              </a:ext>
            </a:extLst>
          </p:cNvPr>
          <p:cNvSpPr>
            <a:spLocks noGrp="1"/>
          </p:cNvSpPr>
          <p:nvPr>
            <p:ph type="title"/>
          </p:nvPr>
        </p:nvSpPr>
        <p:spPr/>
        <p:txBody>
          <a:bodyPr/>
          <a:lstStyle/>
          <a:p>
            <a:r>
              <a:rPr lang="en-US" dirty="0"/>
              <a:t>IDEA Program: Giving Back</a:t>
            </a:r>
          </a:p>
        </p:txBody>
      </p:sp>
      <p:pic>
        <p:nvPicPr>
          <p:cNvPr id="7" name="Picture 6">
            <a:extLst>
              <a:ext uri="{FF2B5EF4-FFF2-40B4-BE49-F238E27FC236}">
                <a16:creationId xmlns:a16="http://schemas.microsoft.com/office/drawing/2014/main" id="{F32BB3FE-249C-48DE-92EA-2466FFF10A5F}"/>
              </a:ext>
            </a:extLst>
          </p:cNvPr>
          <p:cNvPicPr>
            <a:picLocks noChangeAspect="1"/>
          </p:cNvPicPr>
          <p:nvPr/>
        </p:nvPicPr>
        <p:blipFill>
          <a:blip r:embed="rId2"/>
          <a:stretch>
            <a:fillRect/>
          </a:stretch>
        </p:blipFill>
        <p:spPr>
          <a:xfrm>
            <a:off x="1355271" y="1053071"/>
            <a:ext cx="9481457" cy="2858495"/>
          </a:xfrm>
          <a:prstGeom prst="rect">
            <a:avLst/>
          </a:prstGeom>
        </p:spPr>
      </p:pic>
      <p:sp>
        <p:nvSpPr>
          <p:cNvPr id="9" name="TextBox 8">
            <a:extLst>
              <a:ext uri="{FF2B5EF4-FFF2-40B4-BE49-F238E27FC236}">
                <a16:creationId xmlns:a16="http://schemas.microsoft.com/office/drawing/2014/main" id="{1A43D530-8A73-49A8-AC13-4DD0511043FB}"/>
              </a:ext>
            </a:extLst>
          </p:cNvPr>
          <p:cNvSpPr txBox="1"/>
          <p:nvPr/>
        </p:nvSpPr>
        <p:spPr>
          <a:xfrm>
            <a:off x="2697616" y="4151157"/>
            <a:ext cx="6796767" cy="1815882"/>
          </a:xfrm>
          <a:prstGeom prst="rect">
            <a:avLst/>
          </a:prstGeom>
          <a:noFill/>
        </p:spPr>
        <p:txBody>
          <a:bodyPr wrap="square">
            <a:spAutoFit/>
          </a:bodyPr>
          <a:lstStyle/>
          <a:p>
            <a:pPr algn="ctr"/>
            <a:r>
              <a:rPr lang="en-US" sz="2800" b="0" i="0" dirty="0">
                <a:solidFill>
                  <a:srgbClr val="333333"/>
                </a:solidFill>
                <a:effectLst/>
                <a:latin typeface="Lato" panose="020F0502020204030203" pitchFamily="34" charset="0"/>
              </a:rPr>
              <a:t>The IDEA: A Simple Promise.</a:t>
            </a:r>
          </a:p>
          <a:p>
            <a:pPr algn="ctr"/>
            <a:r>
              <a:rPr lang="en-US" sz="2800" b="0" i="0" dirty="0">
                <a:solidFill>
                  <a:srgbClr val="333333"/>
                </a:solidFill>
                <a:effectLst/>
                <a:latin typeface="Lato" panose="020F0502020204030203" pitchFamily="34" charset="0"/>
              </a:rPr>
              <a:t>Donate 1% of Annual Revenue every year to High Impact Projects that Deliver Energy Access.</a:t>
            </a:r>
          </a:p>
        </p:txBody>
      </p:sp>
    </p:spTree>
    <p:extLst>
      <p:ext uri="{BB962C8B-B14F-4D97-AF65-F5344CB8AC3E}">
        <p14:creationId xmlns:p14="http://schemas.microsoft.com/office/powerpoint/2010/main" val="154504584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98890A-0BD4-BE4A-B1AF-4E9678282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235" y="-3429000"/>
            <a:ext cx="12992100" cy="13716000"/>
          </a:xfrm>
          <a:prstGeom prst="rect">
            <a:avLst/>
          </a:prstGeom>
        </p:spPr>
      </p:pic>
      <p:sp>
        <p:nvSpPr>
          <p:cNvPr id="1093" name="Oval 1092">
            <a:extLst>
              <a:ext uri="{FF2B5EF4-FFF2-40B4-BE49-F238E27FC236}">
                <a16:creationId xmlns:a16="http://schemas.microsoft.com/office/drawing/2014/main" id="{DFE53E43-34C8-4477-8DB2-DB478402E931}"/>
              </a:ext>
            </a:extLst>
          </p:cNvPr>
          <p:cNvSpPr/>
          <p:nvPr/>
        </p:nvSpPr>
        <p:spPr>
          <a:xfrm>
            <a:off x="1407907" y="4329337"/>
            <a:ext cx="74950" cy="62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06" name="© 2020 SimpliPhi Power | Proprietary &amp; Confidential">
            <a:extLst>
              <a:ext uri="{FF2B5EF4-FFF2-40B4-BE49-F238E27FC236}">
                <a16:creationId xmlns:a16="http://schemas.microsoft.com/office/drawing/2014/main" id="{2A8E326E-DB86-4B4B-BBD5-3398421AC6AF}"/>
              </a:ext>
            </a:extLst>
          </p:cNvPr>
          <p:cNvSpPr txBox="1"/>
          <p:nvPr/>
        </p:nvSpPr>
        <p:spPr>
          <a:xfrm>
            <a:off x="9435865" y="6640084"/>
            <a:ext cx="2361224" cy="18979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b="0">
                <a:solidFill>
                  <a:srgbClr val="5E5E5E"/>
                </a:solidFill>
                <a:latin typeface="+mj-lt"/>
                <a:ea typeface="+mj-ea"/>
                <a:cs typeface="+mj-cs"/>
                <a:sym typeface="Lato Light"/>
              </a:defRPr>
            </a:lvl1pPr>
          </a:lstStyle>
          <a:p>
            <a:r>
              <a:rPr sz="900">
                <a:solidFill>
                  <a:schemeClr val="tx1"/>
                </a:solidFill>
              </a:rPr>
              <a:t>© 2020 SimpliPhi Power </a:t>
            </a:r>
            <a:r>
              <a:rPr sz="900">
                <a:solidFill>
                  <a:schemeClr val="accent1"/>
                </a:solidFill>
              </a:rPr>
              <a:t>|</a:t>
            </a:r>
            <a:r>
              <a:rPr sz="900">
                <a:solidFill>
                  <a:schemeClr val="tx1"/>
                </a:solidFill>
              </a:rPr>
              <a:t> </a:t>
            </a:r>
            <a:r>
              <a:rPr lang="en-US" sz="900">
                <a:solidFill>
                  <a:schemeClr val="tx1"/>
                </a:solidFill>
              </a:rPr>
              <a:t>REV202010051018</a:t>
            </a:r>
            <a:endParaRPr sz="900">
              <a:solidFill>
                <a:schemeClr val="tx1"/>
              </a:solidFill>
            </a:endParaRPr>
          </a:p>
        </p:txBody>
      </p:sp>
      <p:sp>
        <p:nvSpPr>
          <p:cNvPr id="407" name="Rectangle 406">
            <a:extLst>
              <a:ext uri="{FF2B5EF4-FFF2-40B4-BE49-F238E27FC236}">
                <a16:creationId xmlns:a16="http://schemas.microsoft.com/office/drawing/2014/main" id="{D191B218-3D1B-314D-8CD5-A88A5250E7D3}"/>
              </a:ext>
            </a:extLst>
          </p:cNvPr>
          <p:cNvSpPr/>
          <p:nvPr/>
        </p:nvSpPr>
        <p:spPr>
          <a:xfrm>
            <a:off x="419099" y="6601080"/>
            <a:ext cx="2222501" cy="246033"/>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1">
            <a:extLst>
              <a:ext uri="{FF2B5EF4-FFF2-40B4-BE49-F238E27FC236}">
                <a16:creationId xmlns:a16="http://schemas.microsoft.com/office/drawing/2014/main" id="{896CC299-3A61-044B-A033-2A170AE4B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997" y="2430376"/>
            <a:ext cx="5041415" cy="1207839"/>
          </a:xfrm>
          <a:prstGeom prst="rect">
            <a:avLst/>
          </a:prstGeom>
        </p:spPr>
      </p:pic>
      <p:pic>
        <p:nvPicPr>
          <p:cNvPr id="7" name="Picture 6">
            <a:extLst>
              <a:ext uri="{FF2B5EF4-FFF2-40B4-BE49-F238E27FC236}">
                <a16:creationId xmlns:a16="http://schemas.microsoft.com/office/drawing/2014/main" id="{9FF7D510-603B-6B42-AF2D-E7BB557D84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817" y="4103043"/>
            <a:ext cx="2629554" cy="246888"/>
          </a:xfrm>
          <a:prstGeom prst="rect">
            <a:avLst/>
          </a:prstGeom>
        </p:spPr>
      </p:pic>
      <p:pic>
        <p:nvPicPr>
          <p:cNvPr id="9" name="Picture 8">
            <a:extLst>
              <a:ext uri="{FF2B5EF4-FFF2-40B4-BE49-F238E27FC236}">
                <a16:creationId xmlns:a16="http://schemas.microsoft.com/office/drawing/2014/main" id="{CE5D1DDC-FC65-4543-9EF1-B9EEB3CC25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037" y="4103043"/>
            <a:ext cx="1073767" cy="246888"/>
          </a:xfrm>
          <a:prstGeom prst="rect">
            <a:avLst/>
          </a:prstGeom>
        </p:spPr>
      </p:pic>
      <p:sp>
        <p:nvSpPr>
          <p:cNvPr id="11" name="Text Placeholder 1">
            <a:extLst>
              <a:ext uri="{FF2B5EF4-FFF2-40B4-BE49-F238E27FC236}">
                <a16:creationId xmlns:a16="http://schemas.microsoft.com/office/drawing/2014/main" id="{BA53F01F-D872-0948-8730-4368E48DD4FA}"/>
              </a:ext>
            </a:extLst>
          </p:cNvPr>
          <p:cNvSpPr txBox="1">
            <a:spLocks/>
          </p:cNvSpPr>
          <p:nvPr/>
        </p:nvSpPr>
        <p:spPr>
          <a:xfrm>
            <a:off x="6711997" y="4564020"/>
            <a:ext cx="5041415" cy="1136821"/>
          </a:xfrm>
          <a:prstGeom prst="rect">
            <a:avLst/>
          </a:prstGeom>
        </p:spPr>
        <p:txBody>
          <a:bodyPr anchor="ctr"/>
          <a:lst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a:lstStyle>
          <a:p>
            <a:pPr marL="0" indent="0" algn="ctr">
              <a:lnSpc>
                <a:spcPct val="100000"/>
              </a:lnSpc>
              <a:spcAft>
                <a:spcPts val="600"/>
              </a:spcAft>
              <a:buNone/>
            </a:pPr>
            <a:r>
              <a:rPr lang="en-US" sz="3200">
                <a:solidFill>
                  <a:srgbClr val="7030A0"/>
                </a:solidFill>
              </a:rPr>
              <a:t>Thank You</a:t>
            </a:r>
          </a:p>
        </p:txBody>
      </p:sp>
      <p:sp>
        <p:nvSpPr>
          <p:cNvPr id="13" name="Text Placeholder 3">
            <a:extLst>
              <a:ext uri="{FF2B5EF4-FFF2-40B4-BE49-F238E27FC236}">
                <a16:creationId xmlns:a16="http://schemas.microsoft.com/office/drawing/2014/main" id="{CEBFE6DC-5BEF-417B-B809-CAF97F84DE22}"/>
              </a:ext>
            </a:extLst>
          </p:cNvPr>
          <p:cNvSpPr txBox="1">
            <a:spLocks/>
          </p:cNvSpPr>
          <p:nvPr/>
        </p:nvSpPr>
        <p:spPr>
          <a:xfrm>
            <a:off x="6229006" y="5504086"/>
            <a:ext cx="6007395" cy="800207"/>
          </a:xfrm>
          <a:prstGeom prst="rect">
            <a:avLst/>
          </a:prstGeom>
        </p:spPr>
        <p:txBody>
          <a:bodyPr anchor="ctr"/>
          <a:lstStyle>
            <a:lvl1pPr marL="57150" indent="-57150" algn="l" defTabSz="228600" rtl="0" eaLnBrk="1" latinLnBrk="0" hangingPunct="1">
              <a:lnSpc>
                <a:spcPct val="90000"/>
              </a:lnSpc>
              <a:spcBef>
                <a:spcPts val="250"/>
              </a:spcBef>
              <a:buFont typeface="Arial" panose="020B0604020202020204" pitchFamily="34" charset="0"/>
              <a:buChar char="•"/>
              <a:defRPr sz="700" kern="1200">
                <a:solidFill>
                  <a:schemeClr val="tx1"/>
                </a:solidFill>
                <a:latin typeface="+mn-lt"/>
                <a:ea typeface="+mn-ea"/>
                <a:cs typeface="+mn-cs"/>
              </a:defRPr>
            </a:lvl1pPr>
            <a:lvl2pPr marL="171450" indent="-57150" algn="l" defTabSz="228600" rtl="0" eaLnBrk="1" latinLnBrk="0" hangingPunct="1">
              <a:lnSpc>
                <a:spcPct val="90000"/>
              </a:lnSpc>
              <a:spcBef>
                <a:spcPts val="125"/>
              </a:spcBef>
              <a:buFont typeface="Arial" panose="020B0604020202020204" pitchFamily="34" charset="0"/>
              <a:buChar char="•"/>
              <a:defRPr sz="600" kern="1200">
                <a:solidFill>
                  <a:schemeClr val="tx1"/>
                </a:solidFill>
                <a:latin typeface="+mn-lt"/>
                <a:ea typeface="+mn-ea"/>
                <a:cs typeface="+mn-cs"/>
              </a:defRPr>
            </a:lvl2pPr>
            <a:lvl3pPr marL="285750" indent="-57150" algn="l" defTabSz="228600" rtl="0" eaLnBrk="1" latinLnBrk="0" hangingPunct="1">
              <a:lnSpc>
                <a:spcPct val="90000"/>
              </a:lnSpc>
              <a:spcBef>
                <a:spcPts val="125"/>
              </a:spcBef>
              <a:buFont typeface="Arial" panose="020B0604020202020204" pitchFamily="34" charset="0"/>
              <a:buChar char="•"/>
              <a:defRPr sz="500" kern="1200">
                <a:solidFill>
                  <a:schemeClr val="tx1"/>
                </a:solidFill>
                <a:latin typeface="+mn-lt"/>
                <a:ea typeface="+mn-ea"/>
                <a:cs typeface="+mn-cs"/>
              </a:defRPr>
            </a:lvl3pPr>
            <a:lvl4pPr marL="4000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4pPr>
            <a:lvl5pPr marL="5143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a:lstStyle>
          <a:p>
            <a:pPr marL="0" indent="0" algn="ctr">
              <a:lnSpc>
                <a:spcPct val="100000"/>
              </a:lnSpc>
              <a:spcBef>
                <a:spcPts val="0"/>
              </a:spcBef>
              <a:buNone/>
            </a:pPr>
            <a:r>
              <a:rPr lang="en-US" sz="1600" dirty="0">
                <a:solidFill>
                  <a:srgbClr val="7030A0"/>
                </a:solidFill>
              </a:rPr>
              <a:t>Sequoya Cross</a:t>
            </a:r>
          </a:p>
          <a:p>
            <a:pPr marL="0" indent="0" algn="ctr">
              <a:lnSpc>
                <a:spcPct val="100000"/>
              </a:lnSpc>
              <a:spcBef>
                <a:spcPts val="0"/>
              </a:spcBef>
              <a:buNone/>
            </a:pPr>
            <a:r>
              <a:rPr lang="en-US" sz="1600" dirty="0">
                <a:solidFill>
                  <a:srgbClr val="7030A0"/>
                </a:solidFill>
              </a:rPr>
              <a:t>sequoyac@simpliphipower.com</a:t>
            </a:r>
          </a:p>
        </p:txBody>
      </p:sp>
    </p:spTree>
    <p:extLst>
      <p:ext uri="{BB962C8B-B14F-4D97-AF65-F5344CB8AC3E}">
        <p14:creationId xmlns:p14="http://schemas.microsoft.com/office/powerpoint/2010/main" val="19138675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6" presetClass="emph" presetSubtype="0" fill="hold" nodeType="withEffect">
                                  <p:stCondLst>
                                    <p:cond delay="0"/>
                                  </p:stCondLst>
                                  <p:childTnLst>
                                    <p:animScale>
                                      <p:cBhvr>
                                        <p:cTn id="9" dur="2000" fill="hold"/>
                                        <p:tgtEl>
                                          <p:spTgt spid="10"/>
                                        </p:tgtEl>
                                      </p:cBhvr>
                                      <p:by x="50000" y="50000"/>
                                    </p:animScale>
                                  </p:childTnLst>
                                </p:cTn>
                              </p:par>
                            </p:childTnLst>
                          </p:cTn>
                        </p:par>
                        <p:par>
                          <p:cTn id="10" fill="hold">
                            <p:stCondLst>
                              <p:cond delay="2000"/>
                            </p:stCondLst>
                            <p:childTnLst>
                              <p:par>
                                <p:cTn id="11" presetID="9"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6C4F6-F579-44CE-9BA1-954A7EC4FDBA}"/>
              </a:ext>
            </a:extLst>
          </p:cNvPr>
          <p:cNvSpPr>
            <a:spLocks noGrp="1"/>
          </p:cNvSpPr>
          <p:nvPr>
            <p:ph type="body" sz="quarter" idx="10"/>
          </p:nvPr>
        </p:nvSpPr>
        <p:spPr/>
        <p:txBody>
          <a:bodyPr/>
          <a:lstStyle/>
          <a:p>
            <a:r>
              <a:rPr lang="en-US" dirty="0"/>
              <a:t>With a global network of distributers in key growth markets </a:t>
            </a:r>
          </a:p>
        </p:txBody>
      </p:sp>
      <p:sp>
        <p:nvSpPr>
          <p:cNvPr id="3" name="Title 2">
            <a:extLst>
              <a:ext uri="{FF2B5EF4-FFF2-40B4-BE49-F238E27FC236}">
                <a16:creationId xmlns:a16="http://schemas.microsoft.com/office/drawing/2014/main" id="{1EAF2C36-3BE3-45C3-8F4F-8C541B4CE375}"/>
              </a:ext>
            </a:extLst>
          </p:cNvPr>
          <p:cNvSpPr>
            <a:spLocks noGrp="1"/>
          </p:cNvSpPr>
          <p:nvPr>
            <p:ph type="title"/>
          </p:nvPr>
        </p:nvSpPr>
        <p:spPr/>
        <p:txBody>
          <a:bodyPr/>
          <a:lstStyle/>
          <a:p>
            <a:r>
              <a:rPr lang="en-US" dirty="0"/>
              <a:t>Global Footprint Spanning Across 43 Countries</a:t>
            </a:r>
          </a:p>
        </p:txBody>
      </p:sp>
      <p:grpSp>
        <p:nvGrpSpPr>
          <p:cNvPr id="681" name="Group 680">
            <a:extLst>
              <a:ext uri="{FF2B5EF4-FFF2-40B4-BE49-F238E27FC236}">
                <a16:creationId xmlns:a16="http://schemas.microsoft.com/office/drawing/2014/main" id="{AA900DD7-463D-439F-8F1B-E7315FEA94BB}"/>
              </a:ext>
            </a:extLst>
          </p:cNvPr>
          <p:cNvGrpSpPr>
            <a:grpSpLocks noChangeAspect="1"/>
          </p:cNvGrpSpPr>
          <p:nvPr/>
        </p:nvGrpSpPr>
        <p:grpSpPr bwMode="auto">
          <a:xfrm>
            <a:off x="419099" y="1193462"/>
            <a:ext cx="11022673" cy="5621393"/>
            <a:chOff x="305" y="609"/>
            <a:chExt cx="7062" cy="3704"/>
          </a:xfrm>
          <a:solidFill>
            <a:schemeClr val="tx2">
              <a:lumMod val="60000"/>
              <a:lumOff val="40000"/>
            </a:schemeClr>
          </a:solidFill>
        </p:grpSpPr>
        <p:grpSp>
          <p:nvGrpSpPr>
            <p:cNvPr id="682" name="Group 205">
              <a:extLst>
                <a:ext uri="{FF2B5EF4-FFF2-40B4-BE49-F238E27FC236}">
                  <a16:creationId xmlns:a16="http://schemas.microsoft.com/office/drawing/2014/main" id="{7AD4DB1A-71AC-4416-B708-50EADB74B2CD}"/>
                </a:ext>
              </a:extLst>
            </p:cNvPr>
            <p:cNvGrpSpPr>
              <a:grpSpLocks/>
            </p:cNvGrpSpPr>
            <p:nvPr/>
          </p:nvGrpSpPr>
          <p:grpSpPr bwMode="auto">
            <a:xfrm>
              <a:off x="1172" y="695"/>
              <a:ext cx="6195" cy="3334"/>
              <a:chOff x="1172" y="695"/>
              <a:chExt cx="6195" cy="3334"/>
            </a:xfrm>
            <a:grpFill/>
          </p:grpSpPr>
          <p:sp>
            <p:nvSpPr>
              <p:cNvPr id="747" name="Freeform 5">
                <a:extLst>
                  <a:ext uri="{FF2B5EF4-FFF2-40B4-BE49-F238E27FC236}">
                    <a16:creationId xmlns:a16="http://schemas.microsoft.com/office/drawing/2014/main" id="{B510F454-5F84-4BA7-A75D-7966E153EA98}"/>
                  </a:ext>
                </a:extLst>
              </p:cNvPr>
              <p:cNvSpPr>
                <a:spLocks/>
              </p:cNvSpPr>
              <p:nvPr/>
            </p:nvSpPr>
            <p:spPr bwMode="auto">
              <a:xfrm>
                <a:off x="6175" y="2278"/>
                <a:ext cx="62" cy="98"/>
              </a:xfrm>
              <a:custGeom>
                <a:avLst/>
                <a:gdLst>
                  <a:gd name="T0" fmla="*/ 22 w 195"/>
                  <a:gd name="T1" fmla="*/ 304 h 304"/>
                  <a:gd name="T2" fmla="*/ 6 w 195"/>
                  <a:gd name="T3" fmla="*/ 253 h 304"/>
                  <a:gd name="T4" fmla="*/ 31 w 195"/>
                  <a:gd name="T5" fmla="*/ 198 h 304"/>
                  <a:gd name="T6" fmla="*/ 11 w 195"/>
                  <a:gd name="T7" fmla="*/ 160 h 304"/>
                  <a:gd name="T8" fmla="*/ 20 w 195"/>
                  <a:gd name="T9" fmla="*/ 139 h 304"/>
                  <a:gd name="T10" fmla="*/ 0 w 195"/>
                  <a:gd name="T11" fmla="*/ 136 h 304"/>
                  <a:gd name="T12" fmla="*/ 31 w 195"/>
                  <a:gd name="T13" fmla="*/ 113 h 304"/>
                  <a:gd name="T14" fmla="*/ 21 w 195"/>
                  <a:gd name="T15" fmla="*/ 84 h 304"/>
                  <a:gd name="T16" fmla="*/ 26 w 195"/>
                  <a:gd name="T17" fmla="*/ 57 h 304"/>
                  <a:gd name="T18" fmla="*/ 54 w 195"/>
                  <a:gd name="T19" fmla="*/ 51 h 304"/>
                  <a:gd name="T20" fmla="*/ 74 w 195"/>
                  <a:gd name="T21" fmla="*/ 53 h 304"/>
                  <a:gd name="T22" fmla="*/ 104 w 195"/>
                  <a:gd name="T23" fmla="*/ 26 h 304"/>
                  <a:gd name="T24" fmla="*/ 111 w 195"/>
                  <a:gd name="T25" fmla="*/ 0 h 304"/>
                  <a:gd name="T26" fmla="*/ 156 w 195"/>
                  <a:gd name="T27" fmla="*/ 61 h 304"/>
                  <a:gd name="T28" fmla="*/ 185 w 195"/>
                  <a:gd name="T29" fmla="*/ 122 h 304"/>
                  <a:gd name="T30" fmla="*/ 183 w 195"/>
                  <a:gd name="T31" fmla="*/ 186 h 304"/>
                  <a:gd name="T32" fmla="*/ 195 w 195"/>
                  <a:gd name="T33" fmla="*/ 183 h 304"/>
                  <a:gd name="T34" fmla="*/ 182 w 195"/>
                  <a:gd name="T35" fmla="*/ 222 h 304"/>
                  <a:gd name="T36" fmla="*/ 130 w 195"/>
                  <a:gd name="T37" fmla="*/ 261 h 304"/>
                  <a:gd name="T38" fmla="*/ 94 w 195"/>
                  <a:gd name="T39" fmla="*/ 266 h 304"/>
                  <a:gd name="T40" fmla="*/ 66 w 195"/>
                  <a:gd name="T41" fmla="*/ 274 h 304"/>
                  <a:gd name="T42" fmla="*/ 68 w 195"/>
                  <a:gd name="T43" fmla="*/ 292 h 304"/>
                  <a:gd name="T44" fmla="*/ 47 w 195"/>
                  <a:gd name="T45" fmla="*/ 289 h 304"/>
                  <a:gd name="T46" fmla="*/ 22 w 195"/>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304">
                    <a:moveTo>
                      <a:pt x="22" y="304"/>
                    </a:moveTo>
                    <a:cubicBezTo>
                      <a:pt x="14" y="292"/>
                      <a:pt x="4" y="260"/>
                      <a:pt x="6" y="253"/>
                    </a:cubicBezTo>
                    <a:cubicBezTo>
                      <a:pt x="8" y="247"/>
                      <a:pt x="32" y="203"/>
                      <a:pt x="31" y="198"/>
                    </a:cubicBezTo>
                    <a:cubicBezTo>
                      <a:pt x="30" y="192"/>
                      <a:pt x="12" y="166"/>
                      <a:pt x="11" y="160"/>
                    </a:cubicBezTo>
                    <a:cubicBezTo>
                      <a:pt x="10" y="154"/>
                      <a:pt x="20" y="139"/>
                      <a:pt x="20" y="139"/>
                    </a:cubicBezTo>
                    <a:lnTo>
                      <a:pt x="0" y="136"/>
                    </a:lnTo>
                    <a:cubicBezTo>
                      <a:pt x="0" y="136"/>
                      <a:pt x="27" y="118"/>
                      <a:pt x="31" y="113"/>
                    </a:cubicBezTo>
                    <a:cubicBezTo>
                      <a:pt x="34" y="109"/>
                      <a:pt x="21" y="84"/>
                      <a:pt x="21" y="84"/>
                    </a:cubicBezTo>
                    <a:lnTo>
                      <a:pt x="26" y="57"/>
                    </a:lnTo>
                    <a:lnTo>
                      <a:pt x="54" y="51"/>
                    </a:lnTo>
                    <a:lnTo>
                      <a:pt x="74" y="53"/>
                    </a:lnTo>
                    <a:cubicBezTo>
                      <a:pt x="74" y="53"/>
                      <a:pt x="101" y="30"/>
                      <a:pt x="104" y="26"/>
                    </a:cubicBezTo>
                    <a:cubicBezTo>
                      <a:pt x="107" y="21"/>
                      <a:pt x="111" y="0"/>
                      <a:pt x="111" y="0"/>
                    </a:cubicBezTo>
                    <a:cubicBezTo>
                      <a:pt x="111" y="0"/>
                      <a:pt x="147" y="47"/>
                      <a:pt x="156" y="61"/>
                    </a:cubicBezTo>
                    <a:cubicBezTo>
                      <a:pt x="165" y="76"/>
                      <a:pt x="186" y="112"/>
                      <a:pt x="185" y="122"/>
                    </a:cubicBezTo>
                    <a:cubicBezTo>
                      <a:pt x="184" y="132"/>
                      <a:pt x="183" y="186"/>
                      <a:pt x="183" y="186"/>
                    </a:cubicBezTo>
                    <a:lnTo>
                      <a:pt x="195" y="183"/>
                    </a:lnTo>
                    <a:cubicBezTo>
                      <a:pt x="195" y="183"/>
                      <a:pt x="186" y="216"/>
                      <a:pt x="182" y="222"/>
                    </a:cubicBezTo>
                    <a:cubicBezTo>
                      <a:pt x="177" y="229"/>
                      <a:pt x="137" y="257"/>
                      <a:pt x="130" y="261"/>
                    </a:cubicBezTo>
                    <a:cubicBezTo>
                      <a:pt x="122" y="266"/>
                      <a:pt x="94" y="266"/>
                      <a:pt x="94" y="266"/>
                    </a:cubicBezTo>
                    <a:lnTo>
                      <a:pt x="66" y="274"/>
                    </a:lnTo>
                    <a:lnTo>
                      <a:pt x="68" y="292"/>
                    </a:lnTo>
                    <a:lnTo>
                      <a:pt x="47" y="289"/>
                    </a:lnTo>
                    <a:lnTo>
                      <a:pt x="22" y="30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8" name="Freeform 6">
                <a:extLst>
                  <a:ext uri="{FF2B5EF4-FFF2-40B4-BE49-F238E27FC236}">
                    <a16:creationId xmlns:a16="http://schemas.microsoft.com/office/drawing/2014/main" id="{49B6974B-AF1F-471A-955D-1169C7A97F74}"/>
                  </a:ext>
                </a:extLst>
              </p:cNvPr>
              <p:cNvSpPr>
                <a:spLocks/>
              </p:cNvSpPr>
              <p:nvPr/>
            </p:nvSpPr>
            <p:spPr bwMode="auto">
              <a:xfrm>
                <a:off x="6141" y="2172"/>
                <a:ext cx="116" cy="128"/>
              </a:xfrm>
              <a:custGeom>
                <a:avLst/>
                <a:gdLst>
                  <a:gd name="T0" fmla="*/ 216 w 361"/>
                  <a:gd name="T1" fmla="*/ 332 h 399"/>
                  <a:gd name="T2" fmla="*/ 195 w 361"/>
                  <a:gd name="T3" fmla="*/ 293 h 399"/>
                  <a:gd name="T4" fmla="*/ 173 w 361"/>
                  <a:gd name="T5" fmla="*/ 283 h 399"/>
                  <a:gd name="T6" fmla="*/ 182 w 361"/>
                  <a:gd name="T7" fmla="*/ 264 h 399"/>
                  <a:gd name="T8" fmla="*/ 186 w 361"/>
                  <a:gd name="T9" fmla="*/ 239 h 399"/>
                  <a:gd name="T10" fmla="*/ 248 w 361"/>
                  <a:gd name="T11" fmla="*/ 199 h 399"/>
                  <a:gd name="T12" fmla="*/ 303 w 361"/>
                  <a:gd name="T13" fmla="*/ 165 h 399"/>
                  <a:gd name="T14" fmla="*/ 310 w 361"/>
                  <a:gd name="T15" fmla="*/ 120 h 399"/>
                  <a:gd name="T16" fmla="*/ 306 w 361"/>
                  <a:gd name="T17" fmla="*/ 106 h 399"/>
                  <a:gd name="T18" fmla="*/ 335 w 361"/>
                  <a:gd name="T19" fmla="*/ 59 h 399"/>
                  <a:gd name="T20" fmla="*/ 361 w 361"/>
                  <a:gd name="T21" fmla="*/ 46 h 399"/>
                  <a:gd name="T22" fmla="*/ 340 w 361"/>
                  <a:gd name="T23" fmla="*/ 24 h 399"/>
                  <a:gd name="T24" fmla="*/ 331 w 361"/>
                  <a:gd name="T25" fmla="*/ 0 h 399"/>
                  <a:gd name="T26" fmla="*/ 305 w 361"/>
                  <a:gd name="T27" fmla="*/ 4 h 399"/>
                  <a:gd name="T28" fmla="*/ 310 w 361"/>
                  <a:gd name="T29" fmla="*/ 30 h 399"/>
                  <a:gd name="T30" fmla="*/ 286 w 361"/>
                  <a:gd name="T31" fmla="*/ 51 h 399"/>
                  <a:gd name="T32" fmla="*/ 255 w 361"/>
                  <a:gd name="T33" fmla="*/ 80 h 399"/>
                  <a:gd name="T34" fmla="*/ 217 w 361"/>
                  <a:gd name="T35" fmla="*/ 74 h 399"/>
                  <a:gd name="T36" fmla="*/ 231 w 361"/>
                  <a:gd name="T37" fmla="*/ 105 h 399"/>
                  <a:gd name="T38" fmla="*/ 190 w 361"/>
                  <a:gd name="T39" fmla="*/ 105 h 399"/>
                  <a:gd name="T40" fmla="*/ 166 w 361"/>
                  <a:gd name="T41" fmla="*/ 98 h 399"/>
                  <a:gd name="T42" fmla="*/ 150 w 361"/>
                  <a:gd name="T43" fmla="*/ 82 h 399"/>
                  <a:gd name="T44" fmla="*/ 132 w 361"/>
                  <a:gd name="T45" fmla="*/ 113 h 399"/>
                  <a:gd name="T46" fmla="*/ 78 w 361"/>
                  <a:gd name="T47" fmla="*/ 160 h 399"/>
                  <a:gd name="T48" fmla="*/ 24 w 361"/>
                  <a:gd name="T49" fmla="*/ 200 h 399"/>
                  <a:gd name="T50" fmla="*/ 0 w 361"/>
                  <a:gd name="T51" fmla="*/ 233 h 399"/>
                  <a:gd name="T52" fmla="*/ 9 w 361"/>
                  <a:gd name="T53" fmla="*/ 246 h 399"/>
                  <a:gd name="T54" fmla="*/ 49 w 361"/>
                  <a:gd name="T55" fmla="*/ 255 h 399"/>
                  <a:gd name="T56" fmla="*/ 65 w 361"/>
                  <a:gd name="T57" fmla="*/ 273 h 399"/>
                  <a:gd name="T58" fmla="*/ 64 w 361"/>
                  <a:gd name="T59" fmla="*/ 296 h 399"/>
                  <a:gd name="T60" fmla="*/ 55 w 361"/>
                  <a:gd name="T61" fmla="*/ 323 h 399"/>
                  <a:gd name="T62" fmla="*/ 25 w 361"/>
                  <a:gd name="T63" fmla="*/ 361 h 399"/>
                  <a:gd name="T64" fmla="*/ 37 w 361"/>
                  <a:gd name="T65" fmla="*/ 370 h 399"/>
                  <a:gd name="T66" fmla="*/ 50 w 361"/>
                  <a:gd name="T67" fmla="*/ 381 h 399"/>
                  <a:gd name="T68" fmla="*/ 61 w 361"/>
                  <a:gd name="T69" fmla="*/ 393 h 399"/>
                  <a:gd name="T70" fmla="*/ 80 w 361"/>
                  <a:gd name="T71" fmla="*/ 380 h 399"/>
                  <a:gd name="T72" fmla="*/ 102 w 361"/>
                  <a:gd name="T73" fmla="*/ 393 h 399"/>
                  <a:gd name="T74" fmla="*/ 125 w 361"/>
                  <a:gd name="T75" fmla="*/ 399 h 399"/>
                  <a:gd name="T76" fmla="*/ 134 w 361"/>
                  <a:gd name="T77" fmla="*/ 385 h 399"/>
                  <a:gd name="T78" fmla="*/ 175 w 361"/>
                  <a:gd name="T79" fmla="*/ 385 h 399"/>
                  <a:gd name="T80" fmla="*/ 206 w 361"/>
                  <a:gd name="T81" fmla="*/ 363 h 399"/>
                  <a:gd name="T82" fmla="*/ 216 w 361"/>
                  <a:gd name="T83" fmla="*/ 33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399">
                    <a:moveTo>
                      <a:pt x="216" y="332"/>
                    </a:moveTo>
                    <a:cubicBezTo>
                      <a:pt x="216" y="332"/>
                      <a:pt x="200" y="293"/>
                      <a:pt x="195" y="293"/>
                    </a:cubicBezTo>
                    <a:cubicBezTo>
                      <a:pt x="189" y="293"/>
                      <a:pt x="173" y="283"/>
                      <a:pt x="173" y="283"/>
                    </a:cubicBezTo>
                    <a:lnTo>
                      <a:pt x="182" y="264"/>
                    </a:lnTo>
                    <a:lnTo>
                      <a:pt x="186" y="239"/>
                    </a:lnTo>
                    <a:cubicBezTo>
                      <a:pt x="186" y="239"/>
                      <a:pt x="240" y="206"/>
                      <a:pt x="248" y="199"/>
                    </a:cubicBezTo>
                    <a:cubicBezTo>
                      <a:pt x="256" y="191"/>
                      <a:pt x="303" y="165"/>
                      <a:pt x="303" y="165"/>
                    </a:cubicBezTo>
                    <a:lnTo>
                      <a:pt x="310" y="120"/>
                    </a:lnTo>
                    <a:lnTo>
                      <a:pt x="306" y="106"/>
                    </a:lnTo>
                    <a:lnTo>
                      <a:pt x="335" y="59"/>
                    </a:lnTo>
                    <a:lnTo>
                      <a:pt x="361" y="46"/>
                    </a:lnTo>
                    <a:lnTo>
                      <a:pt x="340" y="24"/>
                    </a:lnTo>
                    <a:lnTo>
                      <a:pt x="331" y="0"/>
                    </a:lnTo>
                    <a:lnTo>
                      <a:pt x="305" y="4"/>
                    </a:lnTo>
                    <a:lnTo>
                      <a:pt x="310" y="30"/>
                    </a:lnTo>
                    <a:cubicBezTo>
                      <a:pt x="310" y="30"/>
                      <a:pt x="292" y="45"/>
                      <a:pt x="286" y="51"/>
                    </a:cubicBezTo>
                    <a:cubicBezTo>
                      <a:pt x="279" y="56"/>
                      <a:pt x="258" y="81"/>
                      <a:pt x="255" y="80"/>
                    </a:cubicBezTo>
                    <a:cubicBezTo>
                      <a:pt x="251" y="79"/>
                      <a:pt x="217" y="74"/>
                      <a:pt x="217" y="74"/>
                    </a:cubicBezTo>
                    <a:cubicBezTo>
                      <a:pt x="217" y="74"/>
                      <a:pt x="236" y="100"/>
                      <a:pt x="231" y="105"/>
                    </a:cubicBezTo>
                    <a:cubicBezTo>
                      <a:pt x="227" y="111"/>
                      <a:pt x="190" y="105"/>
                      <a:pt x="190" y="105"/>
                    </a:cubicBezTo>
                    <a:cubicBezTo>
                      <a:pt x="190" y="105"/>
                      <a:pt x="168" y="103"/>
                      <a:pt x="166" y="98"/>
                    </a:cubicBezTo>
                    <a:cubicBezTo>
                      <a:pt x="164" y="92"/>
                      <a:pt x="150" y="82"/>
                      <a:pt x="150" y="82"/>
                    </a:cubicBezTo>
                    <a:cubicBezTo>
                      <a:pt x="150" y="82"/>
                      <a:pt x="139" y="103"/>
                      <a:pt x="132" y="113"/>
                    </a:cubicBezTo>
                    <a:cubicBezTo>
                      <a:pt x="126" y="123"/>
                      <a:pt x="105" y="144"/>
                      <a:pt x="78" y="160"/>
                    </a:cubicBezTo>
                    <a:cubicBezTo>
                      <a:pt x="51" y="175"/>
                      <a:pt x="24" y="200"/>
                      <a:pt x="24" y="200"/>
                    </a:cubicBezTo>
                    <a:lnTo>
                      <a:pt x="0" y="233"/>
                    </a:lnTo>
                    <a:lnTo>
                      <a:pt x="9" y="246"/>
                    </a:lnTo>
                    <a:lnTo>
                      <a:pt x="49" y="255"/>
                    </a:lnTo>
                    <a:lnTo>
                      <a:pt x="65" y="273"/>
                    </a:lnTo>
                    <a:lnTo>
                      <a:pt x="64" y="296"/>
                    </a:lnTo>
                    <a:cubicBezTo>
                      <a:pt x="64" y="296"/>
                      <a:pt x="62" y="313"/>
                      <a:pt x="55" y="323"/>
                    </a:cubicBezTo>
                    <a:cubicBezTo>
                      <a:pt x="47" y="333"/>
                      <a:pt x="25" y="361"/>
                      <a:pt x="25" y="361"/>
                    </a:cubicBezTo>
                    <a:cubicBezTo>
                      <a:pt x="25" y="361"/>
                      <a:pt x="28" y="366"/>
                      <a:pt x="37" y="370"/>
                    </a:cubicBezTo>
                    <a:cubicBezTo>
                      <a:pt x="46" y="373"/>
                      <a:pt x="50" y="381"/>
                      <a:pt x="50" y="381"/>
                    </a:cubicBezTo>
                    <a:cubicBezTo>
                      <a:pt x="50" y="381"/>
                      <a:pt x="56" y="394"/>
                      <a:pt x="61" y="393"/>
                    </a:cubicBezTo>
                    <a:cubicBezTo>
                      <a:pt x="67" y="392"/>
                      <a:pt x="80" y="380"/>
                      <a:pt x="80" y="380"/>
                    </a:cubicBezTo>
                    <a:cubicBezTo>
                      <a:pt x="80" y="380"/>
                      <a:pt x="96" y="391"/>
                      <a:pt x="102" y="393"/>
                    </a:cubicBezTo>
                    <a:cubicBezTo>
                      <a:pt x="109" y="395"/>
                      <a:pt x="125" y="399"/>
                      <a:pt x="125" y="399"/>
                    </a:cubicBezTo>
                    <a:lnTo>
                      <a:pt x="134" y="385"/>
                    </a:lnTo>
                    <a:lnTo>
                      <a:pt x="175" y="385"/>
                    </a:lnTo>
                    <a:cubicBezTo>
                      <a:pt x="182" y="385"/>
                      <a:pt x="206" y="363"/>
                      <a:pt x="206" y="363"/>
                    </a:cubicBezTo>
                    <a:lnTo>
                      <a:pt x="216" y="33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9" name="Freeform 7">
                <a:extLst>
                  <a:ext uri="{FF2B5EF4-FFF2-40B4-BE49-F238E27FC236}">
                    <a16:creationId xmlns:a16="http://schemas.microsoft.com/office/drawing/2014/main" id="{899CF9D0-6131-4290-BE7C-4449AD0AA062}"/>
                  </a:ext>
                </a:extLst>
              </p:cNvPr>
              <p:cNvSpPr>
                <a:spLocks/>
              </p:cNvSpPr>
              <p:nvPr/>
            </p:nvSpPr>
            <p:spPr bwMode="auto">
              <a:xfrm>
                <a:off x="6263" y="2207"/>
                <a:ext cx="204" cy="190"/>
              </a:xfrm>
              <a:custGeom>
                <a:avLst/>
                <a:gdLst>
                  <a:gd name="T0" fmla="*/ 23 w 638"/>
                  <a:gd name="T1" fmla="*/ 512 h 590"/>
                  <a:gd name="T2" fmla="*/ 105 w 638"/>
                  <a:gd name="T3" fmla="*/ 442 h 590"/>
                  <a:gd name="T4" fmla="*/ 230 w 638"/>
                  <a:gd name="T5" fmla="*/ 442 h 590"/>
                  <a:gd name="T6" fmla="*/ 292 w 638"/>
                  <a:gd name="T7" fmla="*/ 417 h 590"/>
                  <a:gd name="T8" fmla="*/ 330 w 638"/>
                  <a:gd name="T9" fmla="*/ 339 h 590"/>
                  <a:gd name="T10" fmla="*/ 367 w 638"/>
                  <a:gd name="T11" fmla="*/ 300 h 590"/>
                  <a:gd name="T12" fmla="*/ 348 w 638"/>
                  <a:gd name="T13" fmla="*/ 349 h 590"/>
                  <a:gd name="T14" fmla="*/ 433 w 638"/>
                  <a:gd name="T15" fmla="*/ 314 h 590"/>
                  <a:gd name="T16" fmla="*/ 517 w 638"/>
                  <a:gd name="T17" fmla="*/ 185 h 590"/>
                  <a:gd name="T18" fmla="*/ 527 w 638"/>
                  <a:gd name="T19" fmla="*/ 135 h 590"/>
                  <a:gd name="T20" fmla="*/ 520 w 638"/>
                  <a:gd name="T21" fmla="*/ 77 h 590"/>
                  <a:gd name="T22" fmla="*/ 543 w 638"/>
                  <a:gd name="T23" fmla="*/ 29 h 590"/>
                  <a:gd name="T24" fmla="*/ 567 w 638"/>
                  <a:gd name="T25" fmla="*/ 50 h 590"/>
                  <a:gd name="T26" fmla="*/ 592 w 638"/>
                  <a:gd name="T27" fmla="*/ 30 h 590"/>
                  <a:gd name="T28" fmla="*/ 568 w 638"/>
                  <a:gd name="T29" fmla="*/ 14 h 590"/>
                  <a:gd name="T30" fmla="*/ 608 w 638"/>
                  <a:gd name="T31" fmla="*/ 12 h 590"/>
                  <a:gd name="T32" fmla="*/ 608 w 638"/>
                  <a:gd name="T33" fmla="*/ 77 h 590"/>
                  <a:gd name="T34" fmla="*/ 638 w 638"/>
                  <a:gd name="T35" fmla="*/ 150 h 590"/>
                  <a:gd name="T36" fmla="*/ 608 w 638"/>
                  <a:gd name="T37" fmla="*/ 222 h 590"/>
                  <a:gd name="T38" fmla="*/ 585 w 638"/>
                  <a:gd name="T39" fmla="*/ 240 h 590"/>
                  <a:gd name="T40" fmla="*/ 587 w 638"/>
                  <a:gd name="T41" fmla="*/ 325 h 590"/>
                  <a:gd name="T42" fmla="*/ 557 w 638"/>
                  <a:gd name="T43" fmla="*/ 367 h 590"/>
                  <a:gd name="T44" fmla="*/ 575 w 638"/>
                  <a:gd name="T45" fmla="*/ 432 h 590"/>
                  <a:gd name="T46" fmla="*/ 517 w 638"/>
                  <a:gd name="T47" fmla="*/ 482 h 590"/>
                  <a:gd name="T48" fmla="*/ 502 w 638"/>
                  <a:gd name="T49" fmla="*/ 475 h 590"/>
                  <a:gd name="T50" fmla="*/ 518 w 638"/>
                  <a:gd name="T51" fmla="*/ 457 h 590"/>
                  <a:gd name="T52" fmla="*/ 505 w 638"/>
                  <a:gd name="T53" fmla="*/ 425 h 590"/>
                  <a:gd name="T54" fmla="*/ 480 w 638"/>
                  <a:gd name="T55" fmla="*/ 469 h 590"/>
                  <a:gd name="T56" fmla="*/ 467 w 638"/>
                  <a:gd name="T57" fmla="*/ 507 h 590"/>
                  <a:gd name="T58" fmla="*/ 442 w 638"/>
                  <a:gd name="T59" fmla="*/ 489 h 590"/>
                  <a:gd name="T60" fmla="*/ 425 w 638"/>
                  <a:gd name="T61" fmla="*/ 499 h 590"/>
                  <a:gd name="T62" fmla="*/ 355 w 638"/>
                  <a:gd name="T63" fmla="*/ 507 h 590"/>
                  <a:gd name="T64" fmla="*/ 333 w 638"/>
                  <a:gd name="T65" fmla="*/ 475 h 590"/>
                  <a:gd name="T66" fmla="*/ 338 w 638"/>
                  <a:gd name="T67" fmla="*/ 524 h 590"/>
                  <a:gd name="T68" fmla="*/ 302 w 638"/>
                  <a:gd name="T69" fmla="*/ 564 h 590"/>
                  <a:gd name="T70" fmla="*/ 257 w 638"/>
                  <a:gd name="T71" fmla="*/ 582 h 590"/>
                  <a:gd name="T72" fmla="*/ 232 w 638"/>
                  <a:gd name="T73" fmla="*/ 544 h 590"/>
                  <a:gd name="T74" fmla="*/ 257 w 638"/>
                  <a:gd name="T75" fmla="*/ 507 h 590"/>
                  <a:gd name="T76" fmla="*/ 203 w 638"/>
                  <a:gd name="T77" fmla="*/ 499 h 590"/>
                  <a:gd name="T78" fmla="*/ 167 w 638"/>
                  <a:gd name="T79" fmla="*/ 522 h 590"/>
                  <a:gd name="T80" fmla="*/ 120 w 638"/>
                  <a:gd name="T81" fmla="*/ 529 h 590"/>
                  <a:gd name="T82" fmla="*/ 75 w 638"/>
                  <a:gd name="T83" fmla="*/ 552 h 590"/>
                  <a:gd name="T84" fmla="*/ 7 w 638"/>
                  <a:gd name="T85" fmla="*/ 5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8" h="590">
                    <a:moveTo>
                      <a:pt x="0" y="540"/>
                    </a:moveTo>
                    <a:cubicBezTo>
                      <a:pt x="0" y="540"/>
                      <a:pt x="15" y="512"/>
                      <a:pt x="23" y="512"/>
                    </a:cubicBezTo>
                    <a:cubicBezTo>
                      <a:pt x="32" y="512"/>
                      <a:pt x="85" y="475"/>
                      <a:pt x="88" y="470"/>
                    </a:cubicBezTo>
                    <a:cubicBezTo>
                      <a:pt x="92" y="465"/>
                      <a:pt x="105" y="442"/>
                      <a:pt x="105" y="442"/>
                    </a:cubicBezTo>
                    <a:cubicBezTo>
                      <a:pt x="105" y="442"/>
                      <a:pt x="140" y="447"/>
                      <a:pt x="152" y="447"/>
                    </a:cubicBezTo>
                    <a:cubicBezTo>
                      <a:pt x="163" y="447"/>
                      <a:pt x="222" y="444"/>
                      <a:pt x="230" y="442"/>
                    </a:cubicBezTo>
                    <a:cubicBezTo>
                      <a:pt x="238" y="440"/>
                      <a:pt x="270" y="440"/>
                      <a:pt x="275" y="442"/>
                    </a:cubicBezTo>
                    <a:cubicBezTo>
                      <a:pt x="280" y="444"/>
                      <a:pt x="290" y="425"/>
                      <a:pt x="292" y="417"/>
                    </a:cubicBezTo>
                    <a:cubicBezTo>
                      <a:pt x="293" y="409"/>
                      <a:pt x="310" y="379"/>
                      <a:pt x="317" y="375"/>
                    </a:cubicBezTo>
                    <a:cubicBezTo>
                      <a:pt x="323" y="372"/>
                      <a:pt x="330" y="339"/>
                      <a:pt x="330" y="339"/>
                    </a:cubicBezTo>
                    <a:cubicBezTo>
                      <a:pt x="330" y="339"/>
                      <a:pt x="328" y="319"/>
                      <a:pt x="332" y="314"/>
                    </a:cubicBezTo>
                    <a:cubicBezTo>
                      <a:pt x="335" y="309"/>
                      <a:pt x="367" y="300"/>
                      <a:pt x="367" y="300"/>
                    </a:cubicBezTo>
                    <a:cubicBezTo>
                      <a:pt x="367" y="300"/>
                      <a:pt x="358" y="325"/>
                      <a:pt x="352" y="329"/>
                    </a:cubicBezTo>
                    <a:cubicBezTo>
                      <a:pt x="345" y="332"/>
                      <a:pt x="343" y="340"/>
                      <a:pt x="348" y="349"/>
                    </a:cubicBezTo>
                    <a:cubicBezTo>
                      <a:pt x="353" y="357"/>
                      <a:pt x="377" y="345"/>
                      <a:pt x="377" y="345"/>
                    </a:cubicBezTo>
                    <a:lnTo>
                      <a:pt x="433" y="314"/>
                    </a:lnTo>
                    <a:cubicBezTo>
                      <a:pt x="433" y="314"/>
                      <a:pt x="482" y="252"/>
                      <a:pt x="488" y="244"/>
                    </a:cubicBezTo>
                    <a:cubicBezTo>
                      <a:pt x="495" y="235"/>
                      <a:pt x="517" y="185"/>
                      <a:pt x="517" y="185"/>
                    </a:cubicBezTo>
                    <a:cubicBezTo>
                      <a:pt x="517" y="185"/>
                      <a:pt x="515" y="172"/>
                      <a:pt x="520" y="167"/>
                    </a:cubicBezTo>
                    <a:cubicBezTo>
                      <a:pt x="525" y="162"/>
                      <a:pt x="527" y="135"/>
                      <a:pt x="527" y="135"/>
                    </a:cubicBezTo>
                    <a:lnTo>
                      <a:pt x="515" y="114"/>
                    </a:lnTo>
                    <a:lnTo>
                      <a:pt x="520" y="77"/>
                    </a:lnTo>
                    <a:cubicBezTo>
                      <a:pt x="520" y="77"/>
                      <a:pt x="537" y="52"/>
                      <a:pt x="538" y="47"/>
                    </a:cubicBezTo>
                    <a:cubicBezTo>
                      <a:pt x="540" y="42"/>
                      <a:pt x="543" y="29"/>
                      <a:pt x="543" y="29"/>
                    </a:cubicBezTo>
                    <a:lnTo>
                      <a:pt x="562" y="29"/>
                    </a:lnTo>
                    <a:lnTo>
                      <a:pt x="567" y="50"/>
                    </a:lnTo>
                    <a:lnTo>
                      <a:pt x="582" y="45"/>
                    </a:lnTo>
                    <a:lnTo>
                      <a:pt x="592" y="30"/>
                    </a:lnTo>
                    <a:lnTo>
                      <a:pt x="577" y="27"/>
                    </a:lnTo>
                    <a:lnTo>
                      <a:pt x="568" y="14"/>
                    </a:lnTo>
                    <a:lnTo>
                      <a:pt x="580" y="0"/>
                    </a:lnTo>
                    <a:lnTo>
                      <a:pt x="608" y="12"/>
                    </a:lnTo>
                    <a:cubicBezTo>
                      <a:pt x="608" y="12"/>
                      <a:pt x="607" y="42"/>
                      <a:pt x="605" y="49"/>
                    </a:cubicBezTo>
                    <a:cubicBezTo>
                      <a:pt x="603" y="55"/>
                      <a:pt x="603" y="77"/>
                      <a:pt x="608" y="77"/>
                    </a:cubicBezTo>
                    <a:cubicBezTo>
                      <a:pt x="613" y="77"/>
                      <a:pt x="637" y="109"/>
                      <a:pt x="637" y="109"/>
                    </a:cubicBezTo>
                    <a:lnTo>
                      <a:pt x="638" y="150"/>
                    </a:lnTo>
                    <a:lnTo>
                      <a:pt x="630" y="194"/>
                    </a:lnTo>
                    <a:lnTo>
                      <a:pt x="608" y="222"/>
                    </a:lnTo>
                    <a:lnTo>
                      <a:pt x="603" y="254"/>
                    </a:lnTo>
                    <a:lnTo>
                      <a:pt x="585" y="240"/>
                    </a:lnTo>
                    <a:lnTo>
                      <a:pt x="585" y="275"/>
                    </a:lnTo>
                    <a:lnTo>
                      <a:pt x="587" y="325"/>
                    </a:lnTo>
                    <a:lnTo>
                      <a:pt x="577" y="345"/>
                    </a:lnTo>
                    <a:lnTo>
                      <a:pt x="557" y="367"/>
                    </a:lnTo>
                    <a:lnTo>
                      <a:pt x="563" y="409"/>
                    </a:lnTo>
                    <a:lnTo>
                      <a:pt x="575" y="432"/>
                    </a:lnTo>
                    <a:lnTo>
                      <a:pt x="543" y="467"/>
                    </a:lnTo>
                    <a:lnTo>
                      <a:pt x="517" y="482"/>
                    </a:lnTo>
                    <a:cubicBezTo>
                      <a:pt x="517" y="482"/>
                      <a:pt x="513" y="502"/>
                      <a:pt x="508" y="499"/>
                    </a:cubicBezTo>
                    <a:cubicBezTo>
                      <a:pt x="503" y="495"/>
                      <a:pt x="502" y="475"/>
                      <a:pt x="502" y="475"/>
                    </a:cubicBezTo>
                    <a:lnTo>
                      <a:pt x="498" y="464"/>
                    </a:lnTo>
                    <a:lnTo>
                      <a:pt x="518" y="457"/>
                    </a:lnTo>
                    <a:lnTo>
                      <a:pt x="518" y="437"/>
                    </a:lnTo>
                    <a:lnTo>
                      <a:pt x="505" y="425"/>
                    </a:lnTo>
                    <a:lnTo>
                      <a:pt x="492" y="450"/>
                    </a:lnTo>
                    <a:lnTo>
                      <a:pt x="480" y="469"/>
                    </a:lnTo>
                    <a:lnTo>
                      <a:pt x="470" y="482"/>
                    </a:lnTo>
                    <a:lnTo>
                      <a:pt x="467" y="507"/>
                    </a:lnTo>
                    <a:lnTo>
                      <a:pt x="448" y="510"/>
                    </a:lnTo>
                    <a:lnTo>
                      <a:pt x="442" y="489"/>
                    </a:lnTo>
                    <a:lnTo>
                      <a:pt x="445" y="470"/>
                    </a:lnTo>
                    <a:lnTo>
                      <a:pt x="425" y="499"/>
                    </a:lnTo>
                    <a:lnTo>
                      <a:pt x="410" y="510"/>
                    </a:lnTo>
                    <a:lnTo>
                      <a:pt x="355" y="507"/>
                    </a:lnTo>
                    <a:lnTo>
                      <a:pt x="343" y="497"/>
                    </a:lnTo>
                    <a:lnTo>
                      <a:pt x="333" y="475"/>
                    </a:lnTo>
                    <a:lnTo>
                      <a:pt x="323" y="505"/>
                    </a:lnTo>
                    <a:lnTo>
                      <a:pt x="338" y="524"/>
                    </a:lnTo>
                    <a:lnTo>
                      <a:pt x="320" y="544"/>
                    </a:lnTo>
                    <a:lnTo>
                      <a:pt x="302" y="564"/>
                    </a:lnTo>
                    <a:lnTo>
                      <a:pt x="285" y="590"/>
                    </a:lnTo>
                    <a:lnTo>
                      <a:pt x="257" y="582"/>
                    </a:lnTo>
                    <a:lnTo>
                      <a:pt x="240" y="564"/>
                    </a:lnTo>
                    <a:lnTo>
                      <a:pt x="232" y="544"/>
                    </a:lnTo>
                    <a:lnTo>
                      <a:pt x="252" y="530"/>
                    </a:lnTo>
                    <a:lnTo>
                      <a:pt x="257" y="507"/>
                    </a:lnTo>
                    <a:lnTo>
                      <a:pt x="237" y="499"/>
                    </a:lnTo>
                    <a:lnTo>
                      <a:pt x="203" y="499"/>
                    </a:lnTo>
                    <a:lnTo>
                      <a:pt x="175" y="514"/>
                    </a:lnTo>
                    <a:lnTo>
                      <a:pt x="167" y="522"/>
                    </a:lnTo>
                    <a:lnTo>
                      <a:pt x="132" y="517"/>
                    </a:lnTo>
                    <a:lnTo>
                      <a:pt x="120" y="529"/>
                    </a:lnTo>
                    <a:lnTo>
                      <a:pt x="77" y="535"/>
                    </a:lnTo>
                    <a:lnTo>
                      <a:pt x="75" y="552"/>
                    </a:lnTo>
                    <a:lnTo>
                      <a:pt x="32" y="552"/>
                    </a:lnTo>
                    <a:lnTo>
                      <a:pt x="7" y="550"/>
                    </a:lnTo>
                    <a:lnTo>
                      <a:pt x="0" y="540"/>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0" name="Freeform 8">
                <a:extLst>
                  <a:ext uri="{FF2B5EF4-FFF2-40B4-BE49-F238E27FC236}">
                    <a16:creationId xmlns:a16="http://schemas.microsoft.com/office/drawing/2014/main" id="{B82BAAA4-323A-447D-AAFC-302CDB55FCB2}"/>
                  </a:ext>
                </a:extLst>
              </p:cNvPr>
              <p:cNvSpPr>
                <a:spLocks/>
              </p:cNvSpPr>
              <p:nvPr/>
            </p:nvSpPr>
            <p:spPr bwMode="auto">
              <a:xfrm>
                <a:off x="6237" y="2385"/>
                <a:ext cx="47" cy="63"/>
              </a:xfrm>
              <a:custGeom>
                <a:avLst/>
                <a:gdLst>
                  <a:gd name="T0" fmla="*/ 25 w 47"/>
                  <a:gd name="T1" fmla="*/ 0 h 63"/>
                  <a:gd name="T2" fmla="*/ 17 w 47"/>
                  <a:gd name="T3" fmla="*/ 3 h 63"/>
                  <a:gd name="T4" fmla="*/ 13 w 47"/>
                  <a:gd name="T5" fmla="*/ 9 h 63"/>
                  <a:gd name="T6" fmla="*/ 4 w 47"/>
                  <a:gd name="T7" fmla="*/ 11 h 63"/>
                  <a:gd name="T8" fmla="*/ 0 w 47"/>
                  <a:gd name="T9" fmla="*/ 18 h 63"/>
                  <a:gd name="T10" fmla="*/ 2 w 47"/>
                  <a:gd name="T11" fmla="*/ 26 h 63"/>
                  <a:gd name="T12" fmla="*/ 6 w 47"/>
                  <a:gd name="T13" fmla="*/ 30 h 63"/>
                  <a:gd name="T14" fmla="*/ 10 w 47"/>
                  <a:gd name="T15" fmla="*/ 27 h 63"/>
                  <a:gd name="T16" fmla="*/ 14 w 47"/>
                  <a:gd name="T17" fmla="*/ 29 h 63"/>
                  <a:gd name="T18" fmla="*/ 14 w 47"/>
                  <a:gd name="T19" fmla="*/ 20 h 63"/>
                  <a:gd name="T20" fmla="*/ 18 w 47"/>
                  <a:gd name="T21" fmla="*/ 27 h 63"/>
                  <a:gd name="T22" fmla="*/ 18 w 47"/>
                  <a:gd name="T23" fmla="*/ 36 h 63"/>
                  <a:gd name="T24" fmla="*/ 13 w 47"/>
                  <a:gd name="T25" fmla="*/ 38 h 63"/>
                  <a:gd name="T26" fmla="*/ 7 w 47"/>
                  <a:gd name="T27" fmla="*/ 44 h 63"/>
                  <a:gd name="T28" fmla="*/ 10 w 47"/>
                  <a:gd name="T29" fmla="*/ 50 h 63"/>
                  <a:gd name="T30" fmla="*/ 15 w 47"/>
                  <a:gd name="T31" fmla="*/ 51 h 63"/>
                  <a:gd name="T32" fmla="*/ 11 w 47"/>
                  <a:gd name="T33" fmla="*/ 58 h 63"/>
                  <a:gd name="T34" fmla="*/ 19 w 47"/>
                  <a:gd name="T35" fmla="*/ 63 h 63"/>
                  <a:gd name="T36" fmla="*/ 23 w 47"/>
                  <a:gd name="T37" fmla="*/ 55 h 63"/>
                  <a:gd name="T38" fmla="*/ 22 w 47"/>
                  <a:gd name="T39" fmla="*/ 49 h 63"/>
                  <a:gd name="T40" fmla="*/ 28 w 47"/>
                  <a:gd name="T41" fmla="*/ 57 h 63"/>
                  <a:gd name="T42" fmla="*/ 27 w 47"/>
                  <a:gd name="T43" fmla="*/ 63 h 63"/>
                  <a:gd name="T44" fmla="*/ 34 w 47"/>
                  <a:gd name="T45" fmla="*/ 55 h 63"/>
                  <a:gd name="T46" fmla="*/ 36 w 47"/>
                  <a:gd name="T47" fmla="*/ 46 h 63"/>
                  <a:gd name="T48" fmla="*/ 35 w 47"/>
                  <a:gd name="T49" fmla="*/ 38 h 63"/>
                  <a:gd name="T50" fmla="*/ 43 w 47"/>
                  <a:gd name="T51" fmla="*/ 28 h 63"/>
                  <a:gd name="T52" fmla="*/ 47 w 47"/>
                  <a:gd name="T53" fmla="*/ 21 h 63"/>
                  <a:gd name="T54" fmla="*/ 40 w 47"/>
                  <a:gd name="T55" fmla="*/ 15 h 63"/>
                  <a:gd name="T56" fmla="*/ 34 w 47"/>
                  <a:gd name="T57" fmla="*/ 15 h 63"/>
                  <a:gd name="T58" fmla="*/ 37 w 47"/>
                  <a:gd name="T59" fmla="*/ 10 h 63"/>
                  <a:gd name="T60" fmla="*/ 30 w 47"/>
                  <a:gd name="T61" fmla="*/ 7 h 63"/>
                  <a:gd name="T62" fmla="*/ 25 w 4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63">
                    <a:moveTo>
                      <a:pt x="25" y="0"/>
                    </a:moveTo>
                    <a:lnTo>
                      <a:pt x="17" y="3"/>
                    </a:lnTo>
                    <a:lnTo>
                      <a:pt x="13" y="9"/>
                    </a:lnTo>
                    <a:lnTo>
                      <a:pt x="4" y="11"/>
                    </a:lnTo>
                    <a:lnTo>
                      <a:pt x="0" y="18"/>
                    </a:lnTo>
                    <a:lnTo>
                      <a:pt x="2" y="26"/>
                    </a:lnTo>
                    <a:lnTo>
                      <a:pt x="6" y="30"/>
                    </a:lnTo>
                    <a:lnTo>
                      <a:pt x="10" y="27"/>
                    </a:lnTo>
                    <a:lnTo>
                      <a:pt x="14" y="29"/>
                    </a:lnTo>
                    <a:lnTo>
                      <a:pt x="14" y="20"/>
                    </a:lnTo>
                    <a:lnTo>
                      <a:pt x="18" y="27"/>
                    </a:lnTo>
                    <a:lnTo>
                      <a:pt x="18" y="36"/>
                    </a:lnTo>
                    <a:lnTo>
                      <a:pt x="13" y="38"/>
                    </a:lnTo>
                    <a:lnTo>
                      <a:pt x="7" y="44"/>
                    </a:lnTo>
                    <a:lnTo>
                      <a:pt x="10" y="50"/>
                    </a:lnTo>
                    <a:lnTo>
                      <a:pt x="15" y="51"/>
                    </a:lnTo>
                    <a:lnTo>
                      <a:pt x="11" y="58"/>
                    </a:lnTo>
                    <a:lnTo>
                      <a:pt x="19" y="63"/>
                    </a:lnTo>
                    <a:lnTo>
                      <a:pt x="23" y="55"/>
                    </a:lnTo>
                    <a:lnTo>
                      <a:pt x="22" y="49"/>
                    </a:lnTo>
                    <a:lnTo>
                      <a:pt x="28" y="57"/>
                    </a:lnTo>
                    <a:lnTo>
                      <a:pt x="27" y="63"/>
                    </a:lnTo>
                    <a:lnTo>
                      <a:pt x="34" y="55"/>
                    </a:lnTo>
                    <a:lnTo>
                      <a:pt x="36" y="46"/>
                    </a:lnTo>
                    <a:lnTo>
                      <a:pt x="35" y="38"/>
                    </a:lnTo>
                    <a:lnTo>
                      <a:pt x="43" y="28"/>
                    </a:lnTo>
                    <a:lnTo>
                      <a:pt x="47" y="21"/>
                    </a:lnTo>
                    <a:lnTo>
                      <a:pt x="40" y="15"/>
                    </a:lnTo>
                    <a:lnTo>
                      <a:pt x="34" y="15"/>
                    </a:lnTo>
                    <a:lnTo>
                      <a:pt x="37" y="10"/>
                    </a:lnTo>
                    <a:lnTo>
                      <a:pt x="30" y="7"/>
                    </a:lnTo>
                    <a:lnTo>
                      <a:pt x="2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1" name="Freeform 9">
                <a:extLst>
                  <a:ext uri="{FF2B5EF4-FFF2-40B4-BE49-F238E27FC236}">
                    <a16:creationId xmlns:a16="http://schemas.microsoft.com/office/drawing/2014/main" id="{7FFABF9F-851D-4CBE-B025-56FB15B40505}"/>
                  </a:ext>
                </a:extLst>
              </p:cNvPr>
              <p:cNvSpPr>
                <a:spLocks/>
              </p:cNvSpPr>
              <p:nvPr/>
            </p:nvSpPr>
            <p:spPr bwMode="auto">
              <a:xfrm>
                <a:off x="6284" y="2375"/>
                <a:ext cx="47" cy="38"/>
              </a:xfrm>
              <a:custGeom>
                <a:avLst/>
                <a:gdLst>
                  <a:gd name="T0" fmla="*/ 0 w 47"/>
                  <a:gd name="T1" fmla="*/ 23 h 38"/>
                  <a:gd name="T2" fmla="*/ 7 w 47"/>
                  <a:gd name="T3" fmla="*/ 26 h 38"/>
                  <a:gd name="T4" fmla="*/ 9 w 47"/>
                  <a:gd name="T5" fmla="*/ 33 h 38"/>
                  <a:gd name="T6" fmla="*/ 17 w 47"/>
                  <a:gd name="T7" fmla="*/ 38 h 38"/>
                  <a:gd name="T8" fmla="*/ 20 w 47"/>
                  <a:gd name="T9" fmla="*/ 28 h 38"/>
                  <a:gd name="T10" fmla="*/ 23 w 47"/>
                  <a:gd name="T11" fmla="*/ 23 h 38"/>
                  <a:gd name="T12" fmla="*/ 35 w 47"/>
                  <a:gd name="T13" fmla="*/ 23 h 38"/>
                  <a:gd name="T14" fmla="*/ 39 w 47"/>
                  <a:gd name="T15" fmla="*/ 20 h 38"/>
                  <a:gd name="T16" fmla="*/ 45 w 47"/>
                  <a:gd name="T17" fmla="*/ 13 h 38"/>
                  <a:gd name="T18" fmla="*/ 47 w 47"/>
                  <a:gd name="T19" fmla="*/ 7 h 38"/>
                  <a:gd name="T20" fmla="*/ 44 w 47"/>
                  <a:gd name="T21" fmla="*/ 0 h 38"/>
                  <a:gd name="T22" fmla="*/ 34 w 47"/>
                  <a:gd name="T23" fmla="*/ 1 h 38"/>
                  <a:gd name="T24" fmla="*/ 27 w 47"/>
                  <a:gd name="T25" fmla="*/ 4 h 38"/>
                  <a:gd name="T26" fmla="*/ 25 w 47"/>
                  <a:gd name="T27" fmla="*/ 10 h 38"/>
                  <a:gd name="T28" fmla="*/ 17 w 47"/>
                  <a:gd name="T29" fmla="*/ 13 h 38"/>
                  <a:gd name="T30" fmla="*/ 10 w 47"/>
                  <a:gd name="T31" fmla="*/ 14 h 38"/>
                  <a:gd name="T32" fmla="*/ 6 w 47"/>
                  <a:gd name="T33" fmla="*/ 20 h 38"/>
                  <a:gd name="T34" fmla="*/ 0 w 47"/>
                  <a:gd name="T3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38">
                    <a:moveTo>
                      <a:pt x="0" y="23"/>
                    </a:moveTo>
                    <a:lnTo>
                      <a:pt x="7" y="26"/>
                    </a:lnTo>
                    <a:lnTo>
                      <a:pt x="9" y="33"/>
                    </a:lnTo>
                    <a:lnTo>
                      <a:pt x="17" y="38"/>
                    </a:lnTo>
                    <a:lnTo>
                      <a:pt x="20" y="28"/>
                    </a:lnTo>
                    <a:lnTo>
                      <a:pt x="23" y="23"/>
                    </a:lnTo>
                    <a:lnTo>
                      <a:pt x="35" y="23"/>
                    </a:lnTo>
                    <a:lnTo>
                      <a:pt x="39" y="20"/>
                    </a:lnTo>
                    <a:lnTo>
                      <a:pt x="45" y="13"/>
                    </a:lnTo>
                    <a:lnTo>
                      <a:pt x="47" y="7"/>
                    </a:lnTo>
                    <a:lnTo>
                      <a:pt x="44" y="0"/>
                    </a:lnTo>
                    <a:lnTo>
                      <a:pt x="34" y="1"/>
                    </a:lnTo>
                    <a:lnTo>
                      <a:pt x="27" y="4"/>
                    </a:lnTo>
                    <a:lnTo>
                      <a:pt x="25" y="10"/>
                    </a:lnTo>
                    <a:lnTo>
                      <a:pt x="17" y="13"/>
                    </a:lnTo>
                    <a:lnTo>
                      <a:pt x="10" y="14"/>
                    </a:lnTo>
                    <a:lnTo>
                      <a:pt x="6" y="20"/>
                    </a:lnTo>
                    <a:lnTo>
                      <a:pt x="0" y="23"/>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2" name="Freeform 10">
                <a:extLst>
                  <a:ext uri="{FF2B5EF4-FFF2-40B4-BE49-F238E27FC236}">
                    <a16:creationId xmlns:a16="http://schemas.microsoft.com/office/drawing/2014/main" id="{4E2003BA-D366-4805-AA03-675D58BA06E6}"/>
                  </a:ext>
                </a:extLst>
              </p:cNvPr>
              <p:cNvSpPr>
                <a:spLocks/>
              </p:cNvSpPr>
              <p:nvPr/>
            </p:nvSpPr>
            <p:spPr bwMode="auto">
              <a:xfrm>
                <a:off x="6428" y="2103"/>
                <a:ext cx="107" cy="110"/>
              </a:xfrm>
              <a:custGeom>
                <a:avLst/>
                <a:gdLst>
                  <a:gd name="T0" fmla="*/ 3 w 107"/>
                  <a:gd name="T1" fmla="*/ 107 h 110"/>
                  <a:gd name="T2" fmla="*/ 3 w 107"/>
                  <a:gd name="T3" fmla="*/ 99 h 110"/>
                  <a:gd name="T4" fmla="*/ 4 w 107"/>
                  <a:gd name="T5" fmla="*/ 93 h 110"/>
                  <a:gd name="T6" fmla="*/ 0 w 107"/>
                  <a:gd name="T7" fmla="*/ 88 h 110"/>
                  <a:gd name="T8" fmla="*/ 0 w 107"/>
                  <a:gd name="T9" fmla="*/ 80 h 110"/>
                  <a:gd name="T10" fmla="*/ 5 w 107"/>
                  <a:gd name="T11" fmla="*/ 73 h 110"/>
                  <a:gd name="T12" fmla="*/ 12 w 107"/>
                  <a:gd name="T13" fmla="*/ 69 h 110"/>
                  <a:gd name="T14" fmla="*/ 10 w 107"/>
                  <a:gd name="T15" fmla="*/ 54 h 110"/>
                  <a:gd name="T16" fmla="*/ 17 w 107"/>
                  <a:gd name="T17" fmla="*/ 63 h 110"/>
                  <a:gd name="T18" fmla="*/ 25 w 107"/>
                  <a:gd name="T19" fmla="*/ 65 h 110"/>
                  <a:gd name="T20" fmla="*/ 32 w 107"/>
                  <a:gd name="T21" fmla="*/ 54 h 110"/>
                  <a:gd name="T22" fmla="*/ 28 w 107"/>
                  <a:gd name="T23" fmla="*/ 49 h 110"/>
                  <a:gd name="T24" fmla="*/ 35 w 107"/>
                  <a:gd name="T25" fmla="*/ 42 h 110"/>
                  <a:gd name="T26" fmla="*/ 32 w 107"/>
                  <a:gd name="T27" fmla="*/ 35 h 110"/>
                  <a:gd name="T28" fmla="*/ 37 w 107"/>
                  <a:gd name="T29" fmla="*/ 24 h 110"/>
                  <a:gd name="T30" fmla="*/ 33 w 107"/>
                  <a:gd name="T31" fmla="*/ 10 h 110"/>
                  <a:gd name="T32" fmla="*/ 41 w 107"/>
                  <a:gd name="T33" fmla="*/ 0 h 110"/>
                  <a:gd name="T34" fmla="*/ 49 w 107"/>
                  <a:gd name="T35" fmla="*/ 1 h 110"/>
                  <a:gd name="T36" fmla="*/ 49 w 107"/>
                  <a:gd name="T37" fmla="*/ 10 h 110"/>
                  <a:gd name="T38" fmla="*/ 52 w 107"/>
                  <a:gd name="T39" fmla="*/ 19 h 110"/>
                  <a:gd name="T40" fmla="*/ 62 w 107"/>
                  <a:gd name="T41" fmla="*/ 29 h 110"/>
                  <a:gd name="T42" fmla="*/ 77 w 107"/>
                  <a:gd name="T43" fmla="*/ 37 h 110"/>
                  <a:gd name="T44" fmla="*/ 82 w 107"/>
                  <a:gd name="T45" fmla="*/ 42 h 110"/>
                  <a:gd name="T46" fmla="*/ 85 w 107"/>
                  <a:gd name="T47" fmla="*/ 45 h 110"/>
                  <a:gd name="T48" fmla="*/ 95 w 107"/>
                  <a:gd name="T49" fmla="*/ 43 h 110"/>
                  <a:gd name="T50" fmla="*/ 102 w 107"/>
                  <a:gd name="T51" fmla="*/ 36 h 110"/>
                  <a:gd name="T52" fmla="*/ 103 w 107"/>
                  <a:gd name="T53" fmla="*/ 45 h 110"/>
                  <a:gd name="T54" fmla="*/ 100 w 107"/>
                  <a:gd name="T55" fmla="*/ 53 h 110"/>
                  <a:gd name="T56" fmla="*/ 102 w 107"/>
                  <a:gd name="T57" fmla="*/ 58 h 110"/>
                  <a:gd name="T58" fmla="*/ 107 w 107"/>
                  <a:gd name="T59" fmla="*/ 56 h 110"/>
                  <a:gd name="T60" fmla="*/ 105 w 107"/>
                  <a:gd name="T61" fmla="*/ 62 h 110"/>
                  <a:gd name="T62" fmla="*/ 93 w 107"/>
                  <a:gd name="T63" fmla="*/ 67 h 110"/>
                  <a:gd name="T64" fmla="*/ 85 w 107"/>
                  <a:gd name="T65" fmla="*/ 72 h 110"/>
                  <a:gd name="T66" fmla="*/ 77 w 107"/>
                  <a:gd name="T67" fmla="*/ 71 h 110"/>
                  <a:gd name="T68" fmla="*/ 69 w 107"/>
                  <a:gd name="T69" fmla="*/ 75 h 110"/>
                  <a:gd name="T70" fmla="*/ 65 w 107"/>
                  <a:gd name="T71" fmla="*/ 84 h 110"/>
                  <a:gd name="T72" fmla="*/ 62 w 107"/>
                  <a:gd name="T73" fmla="*/ 95 h 110"/>
                  <a:gd name="T74" fmla="*/ 44 w 107"/>
                  <a:gd name="T75" fmla="*/ 85 h 110"/>
                  <a:gd name="T76" fmla="*/ 39 w 107"/>
                  <a:gd name="T77" fmla="*/ 81 h 110"/>
                  <a:gd name="T78" fmla="*/ 32 w 107"/>
                  <a:gd name="T79" fmla="*/ 76 h 110"/>
                  <a:gd name="T80" fmla="*/ 26 w 107"/>
                  <a:gd name="T81" fmla="*/ 82 h 110"/>
                  <a:gd name="T82" fmla="*/ 21 w 107"/>
                  <a:gd name="T83" fmla="*/ 85 h 110"/>
                  <a:gd name="T84" fmla="*/ 13 w 107"/>
                  <a:gd name="T85" fmla="*/ 81 h 110"/>
                  <a:gd name="T86" fmla="*/ 7 w 107"/>
                  <a:gd name="T87" fmla="*/ 84 h 110"/>
                  <a:gd name="T88" fmla="*/ 13 w 107"/>
                  <a:gd name="T89" fmla="*/ 88 h 110"/>
                  <a:gd name="T90" fmla="*/ 21 w 107"/>
                  <a:gd name="T91" fmla="*/ 94 h 110"/>
                  <a:gd name="T92" fmla="*/ 26 w 107"/>
                  <a:gd name="T93" fmla="*/ 100 h 110"/>
                  <a:gd name="T94" fmla="*/ 18 w 107"/>
                  <a:gd name="T95" fmla="*/ 102 h 110"/>
                  <a:gd name="T96" fmla="*/ 13 w 107"/>
                  <a:gd name="T97" fmla="*/ 101 h 110"/>
                  <a:gd name="T98" fmla="*/ 9 w 107"/>
                  <a:gd name="T99" fmla="*/ 106 h 110"/>
                  <a:gd name="T100" fmla="*/ 4 w 107"/>
                  <a:gd name="T101" fmla="*/ 110 h 110"/>
                  <a:gd name="T102" fmla="*/ 3 w 107"/>
                  <a:gd name="T103" fmla="*/ 10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10">
                    <a:moveTo>
                      <a:pt x="3" y="107"/>
                    </a:moveTo>
                    <a:lnTo>
                      <a:pt x="3" y="99"/>
                    </a:lnTo>
                    <a:lnTo>
                      <a:pt x="4" y="93"/>
                    </a:lnTo>
                    <a:lnTo>
                      <a:pt x="0" y="88"/>
                    </a:lnTo>
                    <a:lnTo>
                      <a:pt x="0" y="80"/>
                    </a:lnTo>
                    <a:lnTo>
                      <a:pt x="5" y="73"/>
                    </a:lnTo>
                    <a:lnTo>
                      <a:pt x="12" y="69"/>
                    </a:lnTo>
                    <a:lnTo>
                      <a:pt x="10" y="54"/>
                    </a:lnTo>
                    <a:lnTo>
                      <a:pt x="17" y="63"/>
                    </a:lnTo>
                    <a:lnTo>
                      <a:pt x="25" y="65"/>
                    </a:lnTo>
                    <a:lnTo>
                      <a:pt x="32" y="54"/>
                    </a:lnTo>
                    <a:lnTo>
                      <a:pt x="28" y="49"/>
                    </a:lnTo>
                    <a:lnTo>
                      <a:pt x="35" y="42"/>
                    </a:lnTo>
                    <a:lnTo>
                      <a:pt x="32" y="35"/>
                    </a:lnTo>
                    <a:lnTo>
                      <a:pt x="37" y="24"/>
                    </a:lnTo>
                    <a:lnTo>
                      <a:pt x="33" y="10"/>
                    </a:lnTo>
                    <a:lnTo>
                      <a:pt x="41" y="0"/>
                    </a:lnTo>
                    <a:lnTo>
                      <a:pt x="49" y="1"/>
                    </a:lnTo>
                    <a:lnTo>
                      <a:pt x="49" y="10"/>
                    </a:lnTo>
                    <a:lnTo>
                      <a:pt x="52" y="19"/>
                    </a:lnTo>
                    <a:lnTo>
                      <a:pt x="62" y="29"/>
                    </a:lnTo>
                    <a:lnTo>
                      <a:pt x="77" y="37"/>
                    </a:lnTo>
                    <a:lnTo>
                      <a:pt x="82" y="42"/>
                    </a:lnTo>
                    <a:lnTo>
                      <a:pt x="85" y="45"/>
                    </a:lnTo>
                    <a:lnTo>
                      <a:pt x="95" y="43"/>
                    </a:lnTo>
                    <a:lnTo>
                      <a:pt x="102" y="36"/>
                    </a:lnTo>
                    <a:lnTo>
                      <a:pt x="103" y="45"/>
                    </a:lnTo>
                    <a:lnTo>
                      <a:pt x="100" y="53"/>
                    </a:lnTo>
                    <a:lnTo>
                      <a:pt x="102" y="58"/>
                    </a:lnTo>
                    <a:lnTo>
                      <a:pt x="107" y="56"/>
                    </a:lnTo>
                    <a:lnTo>
                      <a:pt x="105" y="62"/>
                    </a:lnTo>
                    <a:lnTo>
                      <a:pt x="93" y="67"/>
                    </a:lnTo>
                    <a:lnTo>
                      <a:pt x="85" y="72"/>
                    </a:lnTo>
                    <a:lnTo>
                      <a:pt x="77" y="71"/>
                    </a:lnTo>
                    <a:lnTo>
                      <a:pt x="69" y="75"/>
                    </a:lnTo>
                    <a:lnTo>
                      <a:pt x="65" y="84"/>
                    </a:lnTo>
                    <a:lnTo>
                      <a:pt x="62" y="95"/>
                    </a:lnTo>
                    <a:lnTo>
                      <a:pt x="44" y="85"/>
                    </a:lnTo>
                    <a:lnTo>
                      <a:pt x="39" y="81"/>
                    </a:lnTo>
                    <a:lnTo>
                      <a:pt x="32" y="76"/>
                    </a:lnTo>
                    <a:lnTo>
                      <a:pt x="26" y="82"/>
                    </a:lnTo>
                    <a:lnTo>
                      <a:pt x="21" y="85"/>
                    </a:lnTo>
                    <a:lnTo>
                      <a:pt x="13" y="81"/>
                    </a:lnTo>
                    <a:lnTo>
                      <a:pt x="7" y="84"/>
                    </a:lnTo>
                    <a:lnTo>
                      <a:pt x="13" y="88"/>
                    </a:lnTo>
                    <a:lnTo>
                      <a:pt x="21" y="94"/>
                    </a:lnTo>
                    <a:lnTo>
                      <a:pt x="26" y="100"/>
                    </a:lnTo>
                    <a:lnTo>
                      <a:pt x="18" y="102"/>
                    </a:lnTo>
                    <a:lnTo>
                      <a:pt x="13" y="101"/>
                    </a:lnTo>
                    <a:lnTo>
                      <a:pt x="9" y="106"/>
                    </a:lnTo>
                    <a:lnTo>
                      <a:pt x="4" y="110"/>
                    </a:lnTo>
                    <a:lnTo>
                      <a:pt x="3" y="107"/>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3" name="Freeform 11">
                <a:extLst>
                  <a:ext uri="{FF2B5EF4-FFF2-40B4-BE49-F238E27FC236}">
                    <a16:creationId xmlns:a16="http://schemas.microsoft.com/office/drawing/2014/main" id="{0E2AC9F4-1FBD-45D9-AB41-EF815AB17AE9}"/>
                  </a:ext>
                </a:extLst>
              </p:cNvPr>
              <p:cNvSpPr>
                <a:spLocks/>
              </p:cNvSpPr>
              <p:nvPr/>
            </p:nvSpPr>
            <p:spPr bwMode="auto">
              <a:xfrm>
                <a:off x="6227" y="2502"/>
                <a:ext cx="13" cy="11"/>
              </a:xfrm>
              <a:custGeom>
                <a:avLst/>
                <a:gdLst>
                  <a:gd name="T0" fmla="*/ 13 w 13"/>
                  <a:gd name="T1" fmla="*/ 0 h 11"/>
                  <a:gd name="T2" fmla="*/ 1 w 13"/>
                  <a:gd name="T3" fmla="*/ 2 h 11"/>
                  <a:gd name="T4" fmla="*/ 0 w 13"/>
                  <a:gd name="T5" fmla="*/ 8 h 11"/>
                  <a:gd name="T6" fmla="*/ 7 w 13"/>
                  <a:gd name="T7" fmla="*/ 11 h 11"/>
                  <a:gd name="T8" fmla="*/ 13 w 13"/>
                  <a:gd name="T9" fmla="*/ 0 h 11"/>
                </a:gdLst>
                <a:ahLst/>
                <a:cxnLst>
                  <a:cxn ang="0">
                    <a:pos x="T0" y="T1"/>
                  </a:cxn>
                  <a:cxn ang="0">
                    <a:pos x="T2" y="T3"/>
                  </a:cxn>
                  <a:cxn ang="0">
                    <a:pos x="T4" y="T5"/>
                  </a:cxn>
                  <a:cxn ang="0">
                    <a:pos x="T6" y="T7"/>
                  </a:cxn>
                  <a:cxn ang="0">
                    <a:pos x="T8" y="T9"/>
                  </a:cxn>
                </a:cxnLst>
                <a:rect l="0" t="0" r="r" b="b"/>
                <a:pathLst>
                  <a:path w="13" h="11">
                    <a:moveTo>
                      <a:pt x="13" y="0"/>
                    </a:moveTo>
                    <a:lnTo>
                      <a:pt x="1" y="2"/>
                    </a:lnTo>
                    <a:lnTo>
                      <a:pt x="0" y="8"/>
                    </a:lnTo>
                    <a:lnTo>
                      <a:pt x="7" y="11"/>
                    </a:lnTo>
                    <a:lnTo>
                      <a:pt x="1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4" name="Freeform 12">
                <a:extLst>
                  <a:ext uri="{FF2B5EF4-FFF2-40B4-BE49-F238E27FC236}">
                    <a16:creationId xmlns:a16="http://schemas.microsoft.com/office/drawing/2014/main" id="{AA3B3C9E-BADC-45DD-BB12-11FF8BD85A06}"/>
                  </a:ext>
                </a:extLst>
              </p:cNvPr>
              <p:cNvSpPr>
                <a:spLocks/>
              </p:cNvSpPr>
              <p:nvPr/>
            </p:nvSpPr>
            <p:spPr bwMode="auto">
              <a:xfrm>
                <a:off x="6202" y="2536"/>
                <a:ext cx="11" cy="10"/>
              </a:xfrm>
              <a:custGeom>
                <a:avLst/>
                <a:gdLst>
                  <a:gd name="T0" fmla="*/ 11 w 11"/>
                  <a:gd name="T1" fmla="*/ 0 h 10"/>
                  <a:gd name="T2" fmla="*/ 1 w 11"/>
                  <a:gd name="T3" fmla="*/ 6 h 10"/>
                  <a:gd name="T4" fmla="*/ 0 w 11"/>
                  <a:gd name="T5" fmla="*/ 10 h 10"/>
                  <a:gd name="T6" fmla="*/ 8 w 11"/>
                  <a:gd name="T7" fmla="*/ 8 h 10"/>
                  <a:gd name="T8" fmla="*/ 11 w 11"/>
                  <a:gd name="T9" fmla="*/ 0 h 10"/>
                </a:gdLst>
                <a:ahLst/>
                <a:cxnLst>
                  <a:cxn ang="0">
                    <a:pos x="T0" y="T1"/>
                  </a:cxn>
                  <a:cxn ang="0">
                    <a:pos x="T2" y="T3"/>
                  </a:cxn>
                  <a:cxn ang="0">
                    <a:pos x="T4" y="T5"/>
                  </a:cxn>
                  <a:cxn ang="0">
                    <a:pos x="T6" y="T7"/>
                  </a:cxn>
                  <a:cxn ang="0">
                    <a:pos x="T8" y="T9"/>
                  </a:cxn>
                </a:cxnLst>
                <a:rect l="0" t="0" r="r" b="b"/>
                <a:pathLst>
                  <a:path w="11" h="10">
                    <a:moveTo>
                      <a:pt x="11" y="0"/>
                    </a:moveTo>
                    <a:lnTo>
                      <a:pt x="1" y="6"/>
                    </a:lnTo>
                    <a:lnTo>
                      <a:pt x="0" y="10"/>
                    </a:lnTo>
                    <a:lnTo>
                      <a:pt x="8" y="8"/>
                    </a:lnTo>
                    <a:lnTo>
                      <a:pt x="1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5" name="Freeform 13">
                <a:extLst>
                  <a:ext uri="{FF2B5EF4-FFF2-40B4-BE49-F238E27FC236}">
                    <a16:creationId xmlns:a16="http://schemas.microsoft.com/office/drawing/2014/main" id="{779F9109-6E64-4D30-B2CF-93BF137BC170}"/>
                  </a:ext>
                </a:extLst>
              </p:cNvPr>
              <p:cNvSpPr>
                <a:spLocks/>
              </p:cNvSpPr>
              <p:nvPr/>
            </p:nvSpPr>
            <p:spPr bwMode="auto">
              <a:xfrm>
                <a:off x="5203" y="1874"/>
                <a:ext cx="1137" cy="796"/>
              </a:xfrm>
              <a:custGeom>
                <a:avLst/>
                <a:gdLst>
                  <a:gd name="T0" fmla="*/ 2931 w 3546"/>
                  <a:gd name="T1" fmla="*/ 25 h 2478"/>
                  <a:gd name="T2" fmla="*/ 3088 w 3546"/>
                  <a:gd name="T3" fmla="*/ 249 h 2478"/>
                  <a:gd name="T4" fmla="*/ 3239 w 3546"/>
                  <a:gd name="T5" fmla="*/ 407 h 2478"/>
                  <a:gd name="T6" fmla="*/ 3311 w 3546"/>
                  <a:gd name="T7" fmla="*/ 534 h 2478"/>
                  <a:gd name="T8" fmla="*/ 3546 w 3546"/>
                  <a:gd name="T9" fmla="*/ 471 h 2478"/>
                  <a:gd name="T10" fmla="*/ 3464 w 3546"/>
                  <a:gd name="T11" fmla="*/ 674 h 2478"/>
                  <a:gd name="T12" fmla="*/ 3346 w 3546"/>
                  <a:gd name="T13" fmla="*/ 754 h 2478"/>
                  <a:gd name="T14" fmla="*/ 3311 w 3546"/>
                  <a:gd name="T15" fmla="*/ 923 h 2478"/>
                  <a:gd name="T16" fmla="*/ 3219 w 3546"/>
                  <a:gd name="T17" fmla="*/ 974 h 2478"/>
                  <a:gd name="T18" fmla="*/ 3073 w 3546"/>
                  <a:gd name="T19" fmla="*/ 1003 h 2478"/>
                  <a:gd name="T20" fmla="*/ 2911 w 3546"/>
                  <a:gd name="T21" fmla="*/ 1167 h 2478"/>
                  <a:gd name="T22" fmla="*/ 2757 w 3546"/>
                  <a:gd name="T23" fmla="*/ 1227 h 2478"/>
                  <a:gd name="T24" fmla="*/ 2793 w 3546"/>
                  <a:gd name="T25" fmla="*/ 1134 h 2478"/>
                  <a:gd name="T26" fmla="*/ 2708 w 3546"/>
                  <a:gd name="T27" fmla="*/ 1125 h 2478"/>
                  <a:gd name="T28" fmla="*/ 2577 w 3546"/>
                  <a:gd name="T29" fmla="*/ 1216 h 2478"/>
                  <a:gd name="T30" fmla="*/ 2564 w 3546"/>
                  <a:gd name="T31" fmla="*/ 1307 h 2478"/>
                  <a:gd name="T32" fmla="*/ 2639 w 3546"/>
                  <a:gd name="T33" fmla="*/ 1347 h 2478"/>
                  <a:gd name="T34" fmla="*/ 2746 w 3546"/>
                  <a:gd name="T35" fmla="*/ 1343 h 2478"/>
                  <a:gd name="T36" fmla="*/ 2811 w 3546"/>
                  <a:gd name="T37" fmla="*/ 1387 h 2478"/>
                  <a:gd name="T38" fmla="*/ 2675 w 3546"/>
                  <a:gd name="T39" fmla="*/ 1436 h 2478"/>
                  <a:gd name="T40" fmla="*/ 2679 w 3546"/>
                  <a:gd name="T41" fmla="*/ 1558 h 2478"/>
                  <a:gd name="T42" fmla="*/ 2753 w 3546"/>
                  <a:gd name="T43" fmla="*/ 1700 h 2478"/>
                  <a:gd name="T44" fmla="*/ 2793 w 3546"/>
                  <a:gd name="T45" fmla="*/ 1794 h 2478"/>
                  <a:gd name="T46" fmla="*/ 2784 w 3546"/>
                  <a:gd name="T47" fmla="*/ 1871 h 2478"/>
                  <a:gd name="T48" fmla="*/ 2728 w 3546"/>
                  <a:gd name="T49" fmla="*/ 1985 h 2478"/>
                  <a:gd name="T50" fmla="*/ 2651 w 3546"/>
                  <a:gd name="T51" fmla="*/ 2118 h 2478"/>
                  <a:gd name="T52" fmla="*/ 2546 w 3546"/>
                  <a:gd name="T53" fmla="*/ 2249 h 2478"/>
                  <a:gd name="T54" fmla="*/ 2344 w 3546"/>
                  <a:gd name="T55" fmla="*/ 2345 h 2478"/>
                  <a:gd name="T56" fmla="*/ 2251 w 3546"/>
                  <a:gd name="T57" fmla="*/ 2378 h 2478"/>
                  <a:gd name="T58" fmla="*/ 2122 w 3546"/>
                  <a:gd name="T59" fmla="*/ 2478 h 2478"/>
                  <a:gd name="T60" fmla="*/ 2039 w 3546"/>
                  <a:gd name="T61" fmla="*/ 2409 h 2478"/>
                  <a:gd name="T62" fmla="*/ 1908 w 3546"/>
                  <a:gd name="T63" fmla="*/ 2320 h 2478"/>
                  <a:gd name="T64" fmla="*/ 1735 w 3546"/>
                  <a:gd name="T65" fmla="*/ 2314 h 2478"/>
                  <a:gd name="T66" fmla="*/ 1622 w 3546"/>
                  <a:gd name="T67" fmla="*/ 2387 h 2478"/>
                  <a:gd name="T68" fmla="*/ 1484 w 3546"/>
                  <a:gd name="T69" fmla="*/ 2338 h 2478"/>
                  <a:gd name="T70" fmla="*/ 1384 w 3546"/>
                  <a:gd name="T71" fmla="*/ 2205 h 2478"/>
                  <a:gd name="T72" fmla="*/ 1335 w 3546"/>
                  <a:gd name="T73" fmla="*/ 1960 h 2478"/>
                  <a:gd name="T74" fmla="*/ 1235 w 3546"/>
                  <a:gd name="T75" fmla="*/ 1905 h 2478"/>
                  <a:gd name="T76" fmla="*/ 982 w 3546"/>
                  <a:gd name="T77" fmla="*/ 1969 h 2478"/>
                  <a:gd name="T78" fmla="*/ 795 w 3546"/>
                  <a:gd name="T79" fmla="*/ 1996 h 2478"/>
                  <a:gd name="T80" fmla="*/ 611 w 3546"/>
                  <a:gd name="T81" fmla="*/ 1896 h 2478"/>
                  <a:gd name="T82" fmla="*/ 431 w 3546"/>
                  <a:gd name="T83" fmla="*/ 1829 h 2478"/>
                  <a:gd name="T84" fmla="*/ 302 w 3546"/>
                  <a:gd name="T85" fmla="*/ 1711 h 2478"/>
                  <a:gd name="T86" fmla="*/ 286 w 3546"/>
                  <a:gd name="T87" fmla="*/ 1551 h 2478"/>
                  <a:gd name="T88" fmla="*/ 106 w 3546"/>
                  <a:gd name="T89" fmla="*/ 1367 h 2478"/>
                  <a:gd name="T90" fmla="*/ 0 w 3546"/>
                  <a:gd name="T91" fmla="*/ 1198 h 2478"/>
                  <a:gd name="T92" fmla="*/ 246 w 3546"/>
                  <a:gd name="T93" fmla="*/ 1063 h 2478"/>
                  <a:gd name="T94" fmla="*/ 393 w 3546"/>
                  <a:gd name="T95" fmla="*/ 900 h 2478"/>
                  <a:gd name="T96" fmla="*/ 442 w 3546"/>
                  <a:gd name="T97" fmla="*/ 738 h 2478"/>
                  <a:gd name="T98" fmla="*/ 611 w 3546"/>
                  <a:gd name="T99" fmla="*/ 569 h 2478"/>
                  <a:gd name="T100" fmla="*/ 766 w 3546"/>
                  <a:gd name="T101" fmla="*/ 420 h 2478"/>
                  <a:gd name="T102" fmla="*/ 886 w 3546"/>
                  <a:gd name="T103" fmla="*/ 498 h 2478"/>
                  <a:gd name="T104" fmla="*/ 1015 w 3546"/>
                  <a:gd name="T105" fmla="*/ 660 h 2478"/>
                  <a:gd name="T106" fmla="*/ 1268 w 3546"/>
                  <a:gd name="T107" fmla="*/ 843 h 2478"/>
                  <a:gd name="T108" fmla="*/ 1626 w 3546"/>
                  <a:gd name="T109" fmla="*/ 938 h 2478"/>
                  <a:gd name="T110" fmla="*/ 1877 w 3546"/>
                  <a:gd name="T111" fmla="*/ 976 h 2478"/>
                  <a:gd name="T112" fmla="*/ 2188 w 3546"/>
                  <a:gd name="T113" fmla="*/ 803 h 2478"/>
                  <a:gd name="T114" fmla="*/ 2391 w 3546"/>
                  <a:gd name="T115" fmla="*/ 727 h 2478"/>
                  <a:gd name="T116" fmla="*/ 2617 w 3546"/>
                  <a:gd name="T117" fmla="*/ 611 h 2478"/>
                  <a:gd name="T118" fmla="*/ 2493 w 3546"/>
                  <a:gd name="T119" fmla="*/ 503 h 2478"/>
                  <a:gd name="T120" fmla="*/ 2539 w 3546"/>
                  <a:gd name="T121" fmla="*/ 349 h 2478"/>
                  <a:gd name="T122" fmla="*/ 2697 w 3546"/>
                  <a:gd name="T123" fmla="*/ 167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46" h="2478">
                    <a:moveTo>
                      <a:pt x="2675" y="80"/>
                    </a:moveTo>
                    <a:lnTo>
                      <a:pt x="2711" y="22"/>
                    </a:lnTo>
                    <a:lnTo>
                      <a:pt x="2755" y="16"/>
                    </a:lnTo>
                    <a:lnTo>
                      <a:pt x="2819" y="14"/>
                    </a:lnTo>
                    <a:lnTo>
                      <a:pt x="2877" y="0"/>
                    </a:lnTo>
                    <a:lnTo>
                      <a:pt x="2931" y="25"/>
                    </a:lnTo>
                    <a:lnTo>
                      <a:pt x="2966" y="51"/>
                    </a:lnTo>
                    <a:lnTo>
                      <a:pt x="2973" y="38"/>
                    </a:lnTo>
                    <a:lnTo>
                      <a:pt x="3015" y="76"/>
                    </a:lnTo>
                    <a:lnTo>
                      <a:pt x="3031" y="118"/>
                    </a:lnTo>
                    <a:lnTo>
                      <a:pt x="3057" y="178"/>
                    </a:lnTo>
                    <a:lnTo>
                      <a:pt x="3088" y="249"/>
                    </a:lnTo>
                    <a:lnTo>
                      <a:pt x="3111" y="296"/>
                    </a:lnTo>
                    <a:lnTo>
                      <a:pt x="3111" y="334"/>
                    </a:lnTo>
                    <a:lnTo>
                      <a:pt x="3128" y="351"/>
                    </a:lnTo>
                    <a:lnTo>
                      <a:pt x="3184" y="360"/>
                    </a:lnTo>
                    <a:lnTo>
                      <a:pt x="3219" y="367"/>
                    </a:lnTo>
                    <a:lnTo>
                      <a:pt x="3239" y="407"/>
                    </a:lnTo>
                    <a:lnTo>
                      <a:pt x="3266" y="436"/>
                    </a:lnTo>
                    <a:lnTo>
                      <a:pt x="3282" y="431"/>
                    </a:lnTo>
                    <a:lnTo>
                      <a:pt x="3275" y="460"/>
                    </a:lnTo>
                    <a:lnTo>
                      <a:pt x="3291" y="478"/>
                    </a:lnTo>
                    <a:lnTo>
                      <a:pt x="3295" y="518"/>
                    </a:lnTo>
                    <a:lnTo>
                      <a:pt x="3311" y="534"/>
                    </a:lnTo>
                    <a:lnTo>
                      <a:pt x="3351" y="531"/>
                    </a:lnTo>
                    <a:lnTo>
                      <a:pt x="3386" y="522"/>
                    </a:lnTo>
                    <a:lnTo>
                      <a:pt x="3426" y="505"/>
                    </a:lnTo>
                    <a:lnTo>
                      <a:pt x="3468" y="494"/>
                    </a:lnTo>
                    <a:lnTo>
                      <a:pt x="3502" y="487"/>
                    </a:lnTo>
                    <a:lnTo>
                      <a:pt x="3546" y="471"/>
                    </a:lnTo>
                    <a:lnTo>
                      <a:pt x="3528" y="507"/>
                    </a:lnTo>
                    <a:lnTo>
                      <a:pt x="3522" y="547"/>
                    </a:lnTo>
                    <a:lnTo>
                      <a:pt x="3502" y="569"/>
                    </a:lnTo>
                    <a:lnTo>
                      <a:pt x="3493" y="602"/>
                    </a:lnTo>
                    <a:lnTo>
                      <a:pt x="3486" y="631"/>
                    </a:lnTo>
                    <a:lnTo>
                      <a:pt x="3464" y="674"/>
                    </a:lnTo>
                    <a:lnTo>
                      <a:pt x="3446" y="725"/>
                    </a:lnTo>
                    <a:lnTo>
                      <a:pt x="3426" y="745"/>
                    </a:lnTo>
                    <a:lnTo>
                      <a:pt x="3428" y="767"/>
                    </a:lnTo>
                    <a:lnTo>
                      <a:pt x="3402" y="756"/>
                    </a:lnTo>
                    <a:lnTo>
                      <a:pt x="3359" y="743"/>
                    </a:lnTo>
                    <a:lnTo>
                      <a:pt x="3346" y="754"/>
                    </a:lnTo>
                    <a:lnTo>
                      <a:pt x="3326" y="787"/>
                    </a:lnTo>
                    <a:lnTo>
                      <a:pt x="3315" y="787"/>
                    </a:lnTo>
                    <a:lnTo>
                      <a:pt x="3324" y="836"/>
                    </a:lnTo>
                    <a:lnTo>
                      <a:pt x="3322" y="876"/>
                    </a:lnTo>
                    <a:lnTo>
                      <a:pt x="3313" y="903"/>
                    </a:lnTo>
                    <a:lnTo>
                      <a:pt x="3311" y="923"/>
                    </a:lnTo>
                    <a:lnTo>
                      <a:pt x="3286" y="940"/>
                    </a:lnTo>
                    <a:lnTo>
                      <a:pt x="3266" y="950"/>
                    </a:lnTo>
                    <a:lnTo>
                      <a:pt x="3257" y="926"/>
                    </a:lnTo>
                    <a:lnTo>
                      <a:pt x="3231" y="930"/>
                    </a:lnTo>
                    <a:lnTo>
                      <a:pt x="3237" y="949"/>
                    </a:lnTo>
                    <a:lnTo>
                      <a:pt x="3219" y="974"/>
                    </a:lnTo>
                    <a:lnTo>
                      <a:pt x="3181" y="1006"/>
                    </a:lnTo>
                    <a:lnTo>
                      <a:pt x="3143" y="1000"/>
                    </a:lnTo>
                    <a:lnTo>
                      <a:pt x="3153" y="1023"/>
                    </a:lnTo>
                    <a:lnTo>
                      <a:pt x="3122" y="1029"/>
                    </a:lnTo>
                    <a:lnTo>
                      <a:pt x="3091" y="1018"/>
                    </a:lnTo>
                    <a:lnTo>
                      <a:pt x="3073" y="1003"/>
                    </a:lnTo>
                    <a:lnTo>
                      <a:pt x="3053" y="1038"/>
                    </a:lnTo>
                    <a:lnTo>
                      <a:pt x="3017" y="1076"/>
                    </a:lnTo>
                    <a:lnTo>
                      <a:pt x="2975" y="1107"/>
                    </a:lnTo>
                    <a:lnTo>
                      <a:pt x="2942" y="1136"/>
                    </a:lnTo>
                    <a:lnTo>
                      <a:pt x="2926" y="1159"/>
                    </a:lnTo>
                    <a:lnTo>
                      <a:pt x="2911" y="1167"/>
                    </a:lnTo>
                    <a:lnTo>
                      <a:pt x="2866" y="1167"/>
                    </a:lnTo>
                    <a:lnTo>
                      <a:pt x="2831" y="1176"/>
                    </a:lnTo>
                    <a:lnTo>
                      <a:pt x="2799" y="1198"/>
                    </a:lnTo>
                    <a:lnTo>
                      <a:pt x="2793" y="1220"/>
                    </a:lnTo>
                    <a:lnTo>
                      <a:pt x="2782" y="1234"/>
                    </a:lnTo>
                    <a:lnTo>
                      <a:pt x="2757" y="1227"/>
                    </a:lnTo>
                    <a:lnTo>
                      <a:pt x="2762" y="1205"/>
                    </a:lnTo>
                    <a:lnTo>
                      <a:pt x="2746" y="1200"/>
                    </a:lnTo>
                    <a:lnTo>
                      <a:pt x="2744" y="1183"/>
                    </a:lnTo>
                    <a:lnTo>
                      <a:pt x="2751" y="1169"/>
                    </a:lnTo>
                    <a:lnTo>
                      <a:pt x="2779" y="1156"/>
                    </a:lnTo>
                    <a:lnTo>
                      <a:pt x="2793" y="1134"/>
                    </a:lnTo>
                    <a:lnTo>
                      <a:pt x="2797" y="1111"/>
                    </a:lnTo>
                    <a:lnTo>
                      <a:pt x="2795" y="1103"/>
                    </a:lnTo>
                    <a:lnTo>
                      <a:pt x="2773" y="1089"/>
                    </a:lnTo>
                    <a:lnTo>
                      <a:pt x="2742" y="1089"/>
                    </a:lnTo>
                    <a:lnTo>
                      <a:pt x="2722" y="1098"/>
                    </a:lnTo>
                    <a:lnTo>
                      <a:pt x="2708" y="1125"/>
                    </a:lnTo>
                    <a:lnTo>
                      <a:pt x="2688" y="1140"/>
                    </a:lnTo>
                    <a:lnTo>
                      <a:pt x="2653" y="1156"/>
                    </a:lnTo>
                    <a:lnTo>
                      <a:pt x="2626" y="1174"/>
                    </a:lnTo>
                    <a:lnTo>
                      <a:pt x="2631" y="1200"/>
                    </a:lnTo>
                    <a:lnTo>
                      <a:pt x="2604" y="1216"/>
                    </a:lnTo>
                    <a:lnTo>
                      <a:pt x="2577" y="1216"/>
                    </a:lnTo>
                    <a:lnTo>
                      <a:pt x="2555" y="1209"/>
                    </a:lnTo>
                    <a:lnTo>
                      <a:pt x="2539" y="1225"/>
                    </a:lnTo>
                    <a:lnTo>
                      <a:pt x="2528" y="1254"/>
                    </a:lnTo>
                    <a:lnTo>
                      <a:pt x="2533" y="1280"/>
                    </a:lnTo>
                    <a:lnTo>
                      <a:pt x="2551" y="1291"/>
                    </a:lnTo>
                    <a:lnTo>
                      <a:pt x="2564" y="1307"/>
                    </a:lnTo>
                    <a:lnTo>
                      <a:pt x="2584" y="1303"/>
                    </a:lnTo>
                    <a:lnTo>
                      <a:pt x="2604" y="1316"/>
                    </a:lnTo>
                    <a:lnTo>
                      <a:pt x="2606" y="1336"/>
                    </a:lnTo>
                    <a:lnTo>
                      <a:pt x="2613" y="1356"/>
                    </a:lnTo>
                    <a:lnTo>
                      <a:pt x="2624" y="1369"/>
                    </a:lnTo>
                    <a:lnTo>
                      <a:pt x="2639" y="1347"/>
                    </a:lnTo>
                    <a:cubicBezTo>
                      <a:pt x="2639" y="1347"/>
                      <a:pt x="2642" y="1371"/>
                      <a:pt x="2648" y="1369"/>
                    </a:cubicBezTo>
                    <a:cubicBezTo>
                      <a:pt x="2655" y="1367"/>
                      <a:pt x="2668" y="1347"/>
                      <a:pt x="2668" y="1347"/>
                    </a:cubicBezTo>
                    <a:lnTo>
                      <a:pt x="2684" y="1331"/>
                    </a:lnTo>
                    <a:lnTo>
                      <a:pt x="2711" y="1316"/>
                    </a:lnTo>
                    <a:lnTo>
                      <a:pt x="2733" y="1325"/>
                    </a:lnTo>
                    <a:lnTo>
                      <a:pt x="2746" y="1343"/>
                    </a:lnTo>
                    <a:lnTo>
                      <a:pt x="2764" y="1349"/>
                    </a:lnTo>
                    <a:lnTo>
                      <a:pt x="2782" y="1340"/>
                    </a:lnTo>
                    <a:lnTo>
                      <a:pt x="2802" y="1347"/>
                    </a:lnTo>
                    <a:lnTo>
                      <a:pt x="2826" y="1345"/>
                    </a:lnTo>
                    <a:lnTo>
                      <a:pt x="2813" y="1365"/>
                    </a:lnTo>
                    <a:lnTo>
                      <a:pt x="2811" y="1387"/>
                    </a:lnTo>
                    <a:lnTo>
                      <a:pt x="2784" y="1380"/>
                    </a:lnTo>
                    <a:lnTo>
                      <a:pt x="2755" y="1385"/>
                    </a:lnTo>
                    <a:lnTo>
                      <a:pt x="2731" y="1403"/>
                    </a:lnTo>
                    <a:lnTo>
                      <a:pt x="2715" y="1418"/>
                    </a:lnTo>
                    <a:lnTo>
                      <a:pt x="2695" y="1434"/>
                    </a:lnTo>
                    <a:lnTo>
                      <a:pt x="2675" y="1436"/>
                    </a:lnTo>
                    <a:lnTo>
                      <a:pt x="2664" y="1469"/>
                    </a:lnTo>
                    <a:lnTo>
                      <a:pt x="2639" y="1487"/>
                    </a:lnTo>
                    <a:lnTo>
                      <a:pt x="2633" y="1509"/>
                    </a:lnTo>
                    <a:lnTo>
                      <a:pt x="2619" y="1525"/>
                    </a:lnTo>
                    <a:lnTo>
                      <a:pt x="2655" y="1547"/>
                    </a:lnTo>
                    <a:lnTo>
                      <a:pt x="2679" y="1558"/>
                    </a:lnTo>
                    <a:lnTo>
                      <a:pt x="2693" y="1580"/>
                    </a:lnTo>
                    <a:lnTo>
                      <a:pt x="2699" y="1616"/>
                    </a:lnTo>
                    <a:lnTo>
                      <a:pt x="2717" y="1638"/>
                    </a:lnTo>
                    <a:lnTo>
                      <a:pt x="2717" y="1660"/>
                    </a:lnTo>
                    <a:lnTo>
                      <a:pt x="2719" y="1678"/>
                    </a:lnTo>
                    <a:lnTo>
                      <a:pt x="2753" y="1700"/>
                    </a:lnTo>
                    <a:lnTo>
                      <a:pt x="2757" y="1723"/>
                    </a:lnTo>
                    <a:lnTo>
                      <a:pt x="2784" y="1743"/>
                    </a:lnTo>
                    <a:lnTo>
                      <a:pt x="2779" y="1756"/>
                    </a:lnTo>
                    <a:lnTo>
                      <a:pt x="2755" y="1760"/>
                    </a:lnTo>
                    <a:lnTo>
                      <a:pt x="2771" y="1776"/>
                    </a:lnTo>
                    <a:lnTo>
                      <a:pt x="2793" y="1794"/>
                    </a:lnTo>
                    <a:lnTo>
                      <a:pt x="2775" y="1807"/>
                    </a:lnTo>
                    <a:lnTo>
                      <a:pt x="2733" y="1811"/>
                    </a:lnTo>
                    <a:lnTo>
                      <a:pt x="2715" y="1831"/>
                    </a:lnTo>
                    <a:lnTo>
                      <a:pt x="2713" y="1851"/>
                    </a:lnTo>
                    <a:cubicBezTo>
                      <a:pt x="2713" y="1851"/>
                      <a:pt x="2757" y="1838"/>
                      <a:pt x="2764" y="1847"/>
                    </a:cubicBezTo>
                    <a:cubicBezTo>
                      <a:pt x="2771" y="1856"/>
                      <a:pt x="2784" y="1871"/>
                      <a:pt x="2784" y="1871"/>
                    </a:cubicBezTo>
                    <a:lnTo>
                      <a:pt x="2793" y="1880"/>
                    </a:lnTo>
                    <a:lnTo>
                      <a:pt x="2766" y="1916"/>
                    </a:lnTo>
                    <a:lnTo>
                      <a:pt x="2766" y="1936"/>
                    </a:lnTo>
                    <a:lnTo>
                      <a:pt x="2768" y="1958"/>
                    </a:lnTo>
                    <a:lnTo>
                      <a:pt x="2757" y="1983"/>
                    </a:lnTo>
                    <a:lnTo>
                      <a:pt x="2728" y="1985"/>
                    </a:lnTo>
                    <a:lnTo>
                      <a:pt x="2706" y="2005"/>
                    </a:lnTo>
                    <a:lnTo>
                      <a:pt x="2706" y="2031"/>
                    </a:lnTo>
                    <a:lnTo>
                      <a:pt x="2686" y="2049"/>
                    </a:lnTo>
                    <a:lnTo>
                      <a:pt x="2662" y="2058"/>
                    </a:lnTo>
                    <a:lnTo>
                      <a:pt x="2651" y="2085"/>
                    </a:lnTo>
                    <a:lnTo>
                      <a:pt x="2651" y="2118"/>
                    </a:lnTo>
                    <a:lnTo>
                      <a:pt x="2626" y="2140"/>
                    </a:lnTo>
                    <a:lnTo>
                      <a:pt x="2655" y="2160"/>
                    </a:lnTo>
                    <a:lnTo>
                      <a:pt x="2617" y="2176"/>
                    </a:lnTo>
                    <a:lnTo>
                      <a:pt x="2586" y="2207"/>
                    </a:lnTo>
                    <a:lnTo>
                      <a:pt x="2559" y="2227"/>
                    </a:lnTo>
                    <a:lnTo>
                      <a:pt x="2546" y="2249"/>
                    </a:lnTo>
                    <a:lnTo>
                      <a:pt x="2513" y="2274"/>
                    </a:lnTo>
                    <a:lnTo>
                      <a:pt x="2484" y="2296"/>
                    </a:lnTo>
                    <a:lnTo>
                      <a:pt x="2462" y="2323"/>
                    </a:lnTo>
                    <a:lnTo>
                      <a:pt x="2422" y="2323"/>
                    </a:lnTo>
                    <a:lnTo>
                      <a:pt x="2373" y="2336"/>
                    </a:lnTo>
                    <a:lnTo>
                      <a:pt x="2344" y="2345"/>
                    </a:lnTo>
                    <a:lnTo>
                      <a:pt x="2313" y="2338"/>
                    </a:lnTo>
                    <a:lnTo>
                      <a:pt x="2293" y="2314"/>
                    </a:lnTo>
                    <a:lnTo>
                      <a:pt x="2279" y="2345"/>
                    </a:lnTo>
                    <a:lnTo>
                      <a:pt x="2304" y="2360"/>
                    </a:lnTo>
                    <a:lnTo>
                      <a:pt x="2284" y="2376"/>
                    </a:lnTo>
                    <a:lnTo>
                      <a:pt x="2251" y="2378"/>
                    </a:lnTo>
                    <a:cubicBezTo>
                      <a:pt x="2251" y="2378"/>
                      <a:pt x="2204" y="2383"/>
                      <a:pt x="2213" y="2391"/>
                    </a:cubicBezTo>
                    <a:cubicBezTo>
                      <a:pt x="2222" y="2400"/>
                      <a:pt x="2179" y="2407"/>
                      <a:pt x="2179" y="2407"/>
                    </a:cubicBezTo>
                    <a:lnTo>
                      <a:pt x="2144" y="2407"/>
                    </a:lnTo>
                    <a:lnTo>
                      <a:pt x="2115" y="2425"/>
                    </a:lnTo>
                    <a:lnTo>
                      <a:pt x="2113" y="2454"/>
                    </a:lnTo>
                    <a:lnTo>
                      <a:pt x="2122" y="2478"/>
                    </a:lnTo>
                    <a:lnTo>
                      <a:pt x="2097" y="2478"/>
                    </a:lnTo>
                    <a:lnTo>
                      <a:pt x="2075" y="2449"/>
                    </a:lnTo>
                    <a:lnTo>
                      <a:pt x="2075" y="2423"/>
                    </a:lnTo>
                    <a:lnTo>
                      <a:pt x="2091" y="2409"/>
                    </a:lnTo>
                    <a:lnTo>
                      <a:pt x="2064" y="2396"/>
                    </a:lnTo>
                    <a:lnTo>
                      <a:pt x="2039" y="2409"/>
                    </a:lnTo>
                    <a:lnTo>
                      <a:pt x="2013" y="2403"/>
                    </a:lnTo>
                    <a:lnTo>
                      <a:pt x="1991" y="2396"/>
                    </a:lnTo>
                    <a:lnTo>
                      <a:pt x="1977" y="2398"/>
                    </a:lnTo>
                    <a:lnTo>
                      <a:pt x="1931" y="2371"/>
                    </a:lnTo>
                    <a:lnTo>
                      <a:pt x="1902" y="2349"/>
                    </a:lnTo>
                    <a:lnTo>
                      <a:pt x="1908" y="2320"/>
                    </a:lnTo>
                    <a:lnTo>
                      <a:pt x="1882" y="2307"/>
                    </a:lnTo>
                    <a:lnTo>
                      <a:pt x="1835" y="2298"/>
                    </a:lnTo>
                    <a:lnTo>
                      <a:pt x="1817" y="2285"/>
                    </a:lnTo>
                    <a:lnTo>
                      <a:pt x="1786" y="2300"/>
                    </a:lnTo>
                    <a:lnTo>
                      <a:pt x="1775" y="2311"/>
                    </a:lnTo>
                    <a:lnTo>
                      <a:pt x="1735" y="2314"/>
                    </a:lnTo>
                    <a:lnTo>
                      <a:pt x="1717" y="2329"/>
                    </a:lnTo>
                    <a:lnTo>
                      <a:pt x="1693" y="2325"/>
                    </a:lnTo>
                    <a:lnTo>
                      <a:pt x="1657" y="2320"/>
                    </a:lnTo>
                    <a:lnTo>
                      <a:pt x="1646" y="2345"/>
                    </a:lnTo>
                    <a:lnTo>
                      <a:pt x="1622" y="2354"/>
                    </a:lnTo>
                    <a:lnTo>
                      <a:pt x="1622" y="2387"/>
                    </a:lnTo>
                    <a:lnTo>
                      <a:pt x="1626" y="2407"/>
                    </a:lnTo>
                    <a:lnTo>
                      <a:pt x="1588" y="2403"/>
                    </a:lnTo>
                    <a:lnTo>
                      <a:pt x="1575" y="2389"/>
                    </a:lnTo>
                    <a:lnTo>
                      <a:pt x="1537" y="2389"/>
                    </a:lnTo>
                    <a:lnTo>
                      <a:pt x="1497" y="2347"/>
                    </a:lnTo>
                    <a:lnTo>
                      <a:pt x="1484" y="2338"/>
                    </a:lnTo>
                    <a:lnTo>
                      <a:pt x="1488" y="2305"/>
                    </a:lnTo>
                    <a:lnTo>
                      <a:pt x="1473" y="2283"/>
                    </a:lnTo>
                    <a:lnTo>
                      <a:pt x="1457" y="2225"/>
                    </a:lnTo>
                    <a:lnTo>
                      <a:pt x="1426" y="2229"/>
                    </a:lnTo>
                    <a:lnTo>
                      <a:pt x="1386" y="2236"/>
                    </a:lnTo>
                    <a:lnTo>
                      <a:pt x="1384" y="2205"/>
                    </a:lnTo>
                    <a:lnTo>
                      <a:pt x="1397" y="2169"/>
                    </a:lnTo>
                    <a:lnTo>
                      <a:pt x="1435" y="2109"/>
                    </a:lnTo>
                    <a:lnTo>
                      <a:pt x="1437" y="2016"/>
                    </a:lnTo>
                    <a:lnTo>
                      <a:pt x="1406" y="2005"/>
                    </a:lnTo>
                    <a:lnTo>
                      <a:pt x="1399" y="1963"/>
                    </a:lnTo>
                    <a:lnTo>
                      <a:pt x="1335" y="1960"/>
                    </a:lnTo>
                    <a:lnTo>
                      <a:pt x="1304" y="1949"/>
                    </a:lnTo>
                    <a:lnTo>
                      <a:pt x="1299" y="1931"/>
                    </a:lnTo>
                    <a:lnTo>
                      <a:pt x="1295" y="1909"/>
                    </a:lnTo>
                    <a:lnTo>
                      <a:pt x="1293" y="1894"/>
                    </a:lnTo>
                    <a:lnTo>
                      <a:pt x="1251" y="1894"/>
                    </a:lnTo>
                    <a:lnTo>
                      <a:pt x="1235" y="1905"/>
                    </a:lnTo>
                    <a:lnTo>
                      <a:pt x="1164" y="1918"/>
                    </a:lnTo>
                    <a:lnTo>
                      <a:pt x="1133" y="1956"/>
                    </a:lnTo>
                    <a:lnTo>
                      <a:pt x="1093" y="1987"/>
                    </a:lnTo>
                    <a:lnTo>
                      <a:pt x="1066" y="1996"/>
                    </a:lnTo>
                    <a:lnTo>
                      <a:pt x="1035" y="1985"/>
                    </a:lnTo>
                    <a:lnTo>
                      <a:pt x="982" y="1969"/>
                    </a:lnTo>
                    <a:lnTo>
                      <a:pt x="944" y="1969"/>
                    </a:lnTo>
                    <a:lnTo>
                      <a:pt x="915" y="1985"/>
                    </a:lnTo>
                    <a:lnTo>
                      <a:pt x="891" y="2014"/>
                    </a:lnTo>
                    <a:lnTo>
                      <a:pt x="884" y="1985"/>
                    </a:lnTo>
                    <a:lnTo>
                      <a:pt x="844" y="1994"/>
                    </a:lnTo>
                    <a:lnTo>
                      <a:pt x="795" y="1996"/>
                    </a:lnTo>
                    <a:lnTo>
                      <a:pt x="764" y="1974"/>
                    </a:lnTo>
                    <a:lnTo>
                      <a:pt x="740" y="1947"/>
                    </a:lnTo>
                    <a:lnTo>
                      <a:pt x="680" y="1945"/>
                    </a:lnTo>
                    <a:lnTo>
                      <a:pt x="662" y="1918"/>
                    </a:lnTo>
                    <a:lnTo>
                      <a:pt x="635" y="1907"/>
                    </a:lnTo>
                    <a:lnTo>
                      <a:pt x="611" y="1896"/>
                    </a:lnTo>
                    <a:lnTo>
                      <a:pt x="580" y="1898"/>
                    </a:lnTo>
                    <a:lnTo>
                      <a:pt x="560" y="1874"/>
                    </a:lnTo>
                    <a:lnTo>
                      <a:pt x="517" y="1854"/>
                    </a:lnTo>
                    <a:lnTo>
                      <a:pt x="486" y="1831"/>
                    </a:lnTo>
                    <a:lnTo>
                      <a:pt x="451" y="1829"/>
                    </a:lnTo>
                    <a:lnTo>
                      <a:pt x="431" y="1829"/>
                    </a:lnTo>
                    <a:lnTo>
                      <a:pt x="386" y="1798"/>
                    </a:lnTo>
                    <a:lnTo>
                      <a:pt x="360" y="1785"/>
                    </a:lnTo>
                    <a:lnTo>
                      <a:pt x="353" y="1763"/>
                    </a:lnTo>
                    <a:lnTo>
                      <a:pt x="326" y="1765"/>
                    </a:lnTo>
                    <a:lnTo>
                      <a:pt x="308" y="1734"/>
                    </a:lnTo>
                    <a:lnTo>
                      <a:pt x="302" y="1711"/>
                    </a:lnTo>
                    <a:lnTo>
                      <a:pt x="282" y="1700"/>
                    </a:lnTo>
                    <a:lnTo>
                      <a:pt x="282" y="1689"/>
                    </a:lnTo>
                    <a:lnTo>
                      <a:pt x="320" y="1689"/>
                    </a:lnTo>
                    <a:lnTo>
                      <a:pt x="326" y="1636"/>
                    </a:lnTo>
                    <a:lnTo>
                      <a:pt x="284" y="1594"/>
                    </a:lnTo>
                    <a:lnTo>
                      <a:pt x="286" y="1551"/>
                    </a:lnTo>
                    <a:lnTo>
                      <a:pt x="264" y="1523"/>
                    </a:lnTo>
                    <a:lnTo>
                      <a:pt x="244" y="1478"/>
                    </a:lnTo>
                    <a:lnTo>
                      <a:pt x="208" y="1449"/>
                    </a:lnTo>
                    <a:lnTo>
                      <a:pt x="166" y="1440"/>
                    </a:lnTo>
                    <a:lnTo>
                      <a:pt x="140" y="1409"/>
                    </a:lnTo>
                    <a:lnTo>
                      <a:pt x="106" y="1367"/>
                    </a:lnTo>
                    <a:lnTo>
                      <a:pt x="60" y="1365"/>
                    </a:lnTo>
                    <a:lnTo>
                      <a:pt x="73" y="1318"/>
                    </a:lnTo>
                    <a:lnTo>
                      <a:pt x="68" y="1276"/>
                    </a:lnTo>
                    <a:lnTo>
                      <a:pt x="42" y="1249"/>
                    </a:lnTo>
                    <a:lnTo>
                      <a:pt x="13" y="1251"/>
                    </a:lnTo>
                    <a:lnTo>
                      <a:pt x="0" y="1198"/>
                    </a:lnTo>
                    <a:lnTo>
                      <a:pt x="6" y="1158"/>
                    </a:lnTo>
                    <a:lnTo>
                      <a:pt x="51" y="1140"/>
                    </a:lnTo>
                    <a:lnTo>
                      <a:pt x="102" y="1105"/>
                    </a:lnTo>
                    <a:lnTo>
                      <a:pt x="133" y="1120"/>
                    </a:lnTo>
                    <a:lnTo>
                      <a:pt x="186" y="1071"/>
                    </a:lnTo>
                    <a:lnTo>
                      <a:pt x="246" y="1063"/>
                    </a:lnTo>
                    <a:lnTo>
                      <a:pt x="277" y="1038"/>
                    </a:lnTo>
                    <a:lnTo>
                      <a:pt x="328" y="1011"/>
                    </a:lnTo>
                    <a:lnTo>
                      <a:pt x="359" y="1003"/>
                    </a:lnTo>
                    <a:lnTo>
                      <a:pt x="379" y="967"/>
                    </a:lnTo>
                    <a:lnTo>
                      <a:pt x="384" y="916"/>
                    </a:lnTo>
                    <a:lnTo>
                      <a:pt x="393" y="900"/>
                    </a:lnTo>
                    <a:lnTo>
                      <a:pt x="393" y="851"/>
                    </a:lnTo>
                    <a:lnTo>
                      <a:pt x="379" y="816"/>
                    </a:lnTo>
                    <a:lnTo>
                      <a:pt x="395" y="791"/>
                    </a:lnTo>
                    <a:lnTo>
                      <a:pt x="371" y="758"/>
                    </a:lnTo>
                    <a:lnTo>
                      <a:pt x="404" y="747"/>
                    </a:lnTo>
                    <a:lnTo>
                      <a:pt x="442" y="738"/>
                    </a:lnTo>
                    <a:lnTo>
                      <a:pt x="502" y="745"/>
                    </a:lnTo>
                    <a:lnTo>
                      <a:pt x="519" y="729"/>
                    </a:lnTo>
                    <a:lnTo>
                      <a:pt x="502" y="683"/>
                    </a:lnTo>
                    <a:lnTo>
                      <a:pt x="531" y="614"/>
                    </a:lnTo>
                    <a:lnTo>
                      <a:pt x="564" y="563"/>
                    </a:lnTo>
                    <a:lnTo>
                      <a:pt x="611" y="569"/>
                    </a:lnTo>
                    <a:lnTo>
                      <a:pt x="635" y="578"/>
                    </a:lnTo>
                    <a:lnTo>
                      <a:pt x="684" y="565"/>
                    </a:lnTo>
                    <a:lnTo>
                      <a:pt x="695" y="518"/>
                    </a:lnTo>
                    <a:lnTo>
                      <a:pt x="695" y="445"/>
                    </a:lnTo>
                    <a:lnTo>
                      <a:pt x="728" y="443"/>
                    </a:lnTo>
                    <a:lnTo>
                      <a:pt x="766" y="420"/>
                    </a:lnTo>
                    <a:lnTo>
                      <a:pt x="771" y="376"/>
                    </a:lnTo>
                    <a:lnTo>
                      <a:pt x="799" y="376"/>
                    </a:lnTo>
                    <a:lnTo>
                      <a:pt x="831" y="383"/>
                    </a:lnTo>
                    <a:lnTo>
                      <a:pt x="833" y="420"/>
                    </a:lnTo>
                    <a:lnTo>
                      <a:pt x="873" y="467"/>
                    </a:lnTo>
                    <a:lnTo>
                      <a:pt x="886" y="498"/>
                    </a:lnTo>
                    <a:lnTo>
                      <a:pt x="913" y="491"/>
                    </a:lnTo>
                    <a:lnTo>
                      <a:pt x="935" y="500"/>
                    </a:lnTo>
                    <a:lnTo>
                      <a:pt x="964" y="498"/>
                    </a:lnTo>
                    <a:lnTo>
                      <a:pt x="997" y="558"/>
                    </a:lnTo>
                    <a:lnTo>
                      <a:pt x="1017" y="598"/>
                    </a:lnTo>
                    <a:lnTo>
                      <a:pt x="1015" y="660"/>
                    </a:lnTo>
                    <a:lnTo>
                      <a:pt x="1002" y="694"/>
                    </a:lnTo>
                    <a:lnTo>
                      <a:pt x="1006" y="727"/>
                    </a:lnTo>
                    <a:lnTo>
                      <a:pt x="1059" y="756"/>
                    </a:lnTo>
                    <a:lnTo>
                      <a:pt x="1166" y="747"/>
                    </a:lnTo>
                    <a:lnTo>
                      <a:pt x="1228" y="800"/>
                    </a:lnTo>
                    <a:lnTo>
                      <a:pt x="1268" y="843"/>
                    </a:lnTo>
                    <a:lnTo>
                      <a:pt x="1306" y="911"/>
                    </a:lnTo>
                    <a:lnTo>
                      <a:pt x="1364" y="929"/>
                    </a:lnTo>
                    <a:lnTo>
                      <a:pt x="1404" y="929"/>
                    </a:lnTo>
                    <a:lnTo>
                      <a:pt x="1451" y="947"/>
                    </a:lnTo>
                    <a:lnTo>
                      <a:pt x="1557" y="934"/>
                    </a:lnTo>
                    <a:lnTo>
                      <a:pt x="1626" y="938"/>
                    </a:lnTo>
                    <a:lnTo>
                      <a:pt x="1655" y="967"/>
                    </a:lnTo>
                    <a:lnTo>
                      <a:pt x="1706" y="978"/>
                    </a:lnTo>
                    <a:lnTo>
                      <a:pt x="1731" y="1002"/>
                    </a:lnTo>
                    <a:lnTo>
                      <a:pt x="1784" y="998"/>
                    </a:lnTo>
                    <a:lnTo>
                      <a:pt x="1815" y="1014"/>
                    </a:lnTo>
                    <a:lnTo>
                      <a:pt x="1877" y="976"/>
                    </a:lnTo>
                    <a:lnTo>
                      <a:pt x="1968" y="951"/>
                    </a:lnTo>
                    <a:lnTo>
                      <a:pt x="2093" y="947"/>
                    </a:lnTo>
                    <a:lnTo>
                      <a:pt x="2117" y="923"/>
                    </a:lnTo>
                    <a:lnTo>
                      <a:pt x="2213" y="845"/>
                    </a:lnTo>
                    <a:lnTo>
                      <a:pt x="2206" y="823"/>
                    </a:lnTo>
                    <a:lnTo>
                      <a:pt x="2188" y="803"/>
                    </a:lnTo>
                    <a:lnTo>
                      <a:pt x="2206" y="749"/>
                    </a:lnTo>
                    <a:lnTo>
                      <a:pt x="2237" y="745"/>
                    </a:lnTo>
                    <a:lnTo>
                      <a:pt x="2293" y="763"/>
                    </a:lnTo>
                    <a:lnTo>
                      <a:pt x="2313" y="785"/>
                    </a:lnTo>
                    <a:lnTo>
                      <a:pt x="2346" y="749"/>
                    </a:lnTo>
                    <a:lnTo>
                      <a:pt x="2391" y="727"/>
                    </a:lnTo>
                    <a:lnTo>
                      <a:pt x="2444" y="707"/>
                    </a:lnTo>
                    <a:lnTo>
                      <a:pt x="2466" y="676"/>
                    </a:lnTo>
                    <a:lnTo>
                      <a:pt x="2488" y="638"/>
                    </a:lnTo>
                    <a:lnTo>
                      <a:pt x="2522" y="638"/>
                    </a:lnTo>
                    <a:lnTo>
                      <a:pt x="2557" y="614"/>
                    </a:lnTo>
                    <a:lnTo>
                      <a:pt x="2617" y="611"/>
                    </a:lnTo>
                    <a:lnTo>
                      <a:pt x="2673" y="589"/>
                    </a:lnTo>
                    <a:lnTo>
                      <a:pt x="2648" y="556"/>
                    </a:lnTo>
                    <a:lnTo>
                      <a:pt x="2613" y="518"/>
                    </a:lnTo>
                    <a:lnTo>
                      <a:pt x="2566" y="491"/>
                    </a:lnTo>
                    <a:lnTo>
                      <a:pt x="2524" y="516"/>
                    </a:lnTo>
                    <a:lnTo>
                      <a:pt x="2493" y="503"/>
                    </a:lnTo>
                    <a:lnTo>
                      <a:pt x="2442" y="514"/>
                    </a:lnTo>
                    <a:lnTo>
                      <a:pt x="2437" y="476"/>
                    </a:lnTo>
                    <a:lnTo>
                      <a:pt x="2471" y="420"/>
                    </a:lnTo>
                    <a:lnTo>
                      <a:pt x="2491" y="365"/>
                    </a:lnTo>
                    <a:lnTo>
                      <a:pt x="2506" y="331"/>
                    </a:lnTo>
                    <a:lnTo>
                      <a:pt x="2539" y="349"/>
                    </a:lnTo>
                    <a:lnTo>
                      <a:pt x="2557" y="367"/>
                    </a:lnTo>
                    <a:lnTo>
                      <a:pt x="2591" y="327"/>
                    </a:lnTo>
                    <a:lnTo>
                      <a:pt x="2633" y="311"/>
                    </a:lnTo>
                    <a:lnTo>
                      <a:pt x="2633" y="280"/>
                    </a:lnTo>
                    <a:lnTo>
                      <a:pt x="2657" y="214"/>
                    </a:lnTo>
                    <a:lnTo>
                      <a:pt x="2697" y="167"/>
                    </a:lnTo>
                    <a:lnTo>
                      <a:pt x="2713" y="109"/>
                    </a:lnTo>
                    <a:lnTo>
                      <a:pt x="2695" y="87"/>
                    </a:lnTo>
                    <a:lnTo>
                      <a:pt x="2675" y="8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6" name="Freeform 14">
                <a:extLst>
                  <a:ext uri="{FF2B5EF4-FFF2-40B4-BE49-F238E27FC236}">
                    <a16:creationId xmlns:a16="http://schemas.microsoft.com/office/drawing/2014/main" id="{9BFE0311-F2AF-40AE-A178-53E40D7515DC}"/>
                  </a:ext>
                </a:extLst>
              </p:cNvPr>
              <p:cNvSpPr>
                <a:spLocks/>
              </p:cNvSpPr>
              <p:nvPr/>
            </p:nvSpPr>
            <p:spPr bwMode="auto">
              <a:xfrm>
                <a:off x="5848" y="2675"/>
                <a:ext cx="45" cy="34"/>
              </a:xfrm>
              <a:custGeom>
                <a:avLst/>
                <a:gdLst>
                  <a:gd name="T0" fmla="*/ 138 w 141"/>
                  <a:gd name="T1" fmla="*/ 8 h 106"/>
                  <a:gd name="T2" fmla="*/ 73 w 141"/>
                  <a:gd name="T3" fmla="*/ 0 h 106"/>
                  <a:gd name="T4" fmla="*/ 28 w 141"/>
                  <a:gd name="T5" fmla="*/ 10 h 106"/>
                  <a:gd name="T6" fmla="*/ 25 w 141"/>
                  <a:gd name="T7" fmla="*/ 30 h 106"/>
                  <a:gd name="T8" fmla="*/ 0 w 141"/>
                  <a:gd name="T9" fmla="*/ 53 h 106"/>
                  <a:gd name="T10" fmla="*/ 8 w 141"/>
                  <a:gd name="T11" fmla="*/ 86 h 106"/>
                  <a:gd name="T12" fmla="*/ 48 w 141"/>
                  <a:gd name="T13" fmla="*/ 103 h 106"/>
                  <a:gd name="T14" fmla="*/ 86 w 141"/>
                  <a:gd name="T15" fmla="*/ 98 h 106"/>
                  <a:gd name="T16" fmla="*/ 108 w 141"/>
                  <a:gd name="T17" fmla="*/ 70 h 106"/>
                  <a:gd name="T18" fmla="*/ 115 w 141"/>
                  <a:gd name="T19" fmla="*/ 38 h 106"/>
                  <a:gd name="T20" fmla="*/ 141 w 141"/>
                  <a:gd name="T21" fmla="*/ 25 h 106"/>
                  <a:gd name="T22" fmla="*/ 138 w 141"/>
                  <a:gd name="T2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1" h="106">
                    <a:moveTo>
                      <a:pt x="138" y="8"/>
                    </a:moveTo>
                    <a:lnTo>
                      <a:pt x="73" y="0"/>
                    </a:lnTo>
                    <a:lnTo>
                      <a:pt x="28" y="10"/>
                    </a:lnTo>
                    <a:lnTo>
                      <a:pt x="25" y="30"/>
                    </a:lnTo>
                    <a:lnTo>
                      <a:pt x="0" y="53"/>
                    </a:lnTo>
                    <a:cubicBezTo>
                      <a:pt x="0" y="53"/>
                      <a:pt x="3" y="80"/>
                      <a:pt x="8" y="86"/>
                    </a:cubicBezTo>
                    <a:cubicBezTo>
                      <a:pt x="13" y="93"/>
                      <a:pt x="48" y="103"/>
                      <a:pt x="48" y="103"/>
                    </a:cubicBezTo>
                    <a:cubicBezTo>
                      <a:pt x="48" y="103"/>
                      <a:pt x="80" y="106"/>
                      <a:pt x="86" y="98"/>
                    </a:cubicBezTo>
                    <a:cubicBezTo>
                      <a:pt x="93" y="90"/>
                      <a:pt x="108" y="70"/>
                      <a:pt x="108" y="70"/>
                    </a:cubicBezTo>
                    <a:lnTo>
                      <a:pt x="115" y="38"/>
                    </a:lnTo>
                    <a:lnTo>
                      <a:pt x="141" y="25"/>
                    </a:lnTo>
                    <a:lnTo>
                      <a:pt x="138"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7" name="Freeform 15">
                <a:extLst>
                  <a:ext uri="{FF2B5EF4-FFF2-40B4-BE49-F238E27FC236}">
                    <a16:creationId xmlns:a16="http://schemas.microsoft.com/office/drawing/2014/main" id="{F288BFD0-931D-48CC-809D-9C9A2990015D}"/>
                  </a:ext>
                </a:extLst>
              </p:cNvPr>
              <p:cNvSpPr>
                <a:spLocks/>
              </p:cNvSpPr>
              <p:nvPr/>
            </p:nvSpPr>
            <p:spPr bwMode="auto">
              <a:xfrm>
                <a:off x="6060" y="2572"/>
                <a:ext cx="34" cy="65"/>
              </a:xfrm>
              <a:custGeom>
                <a:avLst/>
                <a:gdLst>
                  <a:gd name="T0" fmla="*/ 94 w 106"/>
                  <a:gd name="T1" fmla="*/ 0 h 202"/>
                  <a:gd name="T2" fmla="*/ 54 w 106"/>
                  <a:gd name="T3" fmla="*/ 11 h 202"/>
                  <a:gd name="T4" fmla="*/ 26 w 106"/>
                  <a:gd name="T5" fmla="*/ 61 h 202"/>
                  <a:gd name="T6" fmla="*/ 2 w 106"/>
                  <a:gd name="T7" fmla="*/ 96 h 202"/>
                  <a:gd name="T8" fmla="*/ 0 w 106"/>
                  <a:gd name="T9" fmla="*/ 130 h 202"/>
                  <a:gd name="T10" fmla="*/ 13 w 106"/>
                  <a:gd name="T11" fmla="*/ 157 h 202"/>
                  <a:gd name="T12" fmla="*/ 37 w 106"/>
                  <a:gd name="T13" fmla="*/ 182 h 202"/>
                  <a:gd name="T14" fmla="*/ 37 w 106"/>
                  <a:gd name="T15" fmla="*/ 202 h 202"/>
                  <a:gd name="T16" fmla="*/ 48 w 106"/>
                  <a:gd name="T17" fmla="*/ 199 h 202"/>
                  <a:gd name="T18" fmla="*/ 53 w 106"/>
                  <a:gd name="T19" fmla="*/ 173 h 202"/>
                  <a:gd name="T20" fmla="*/ 72 w 106"/>
                  <a:gd name="T21" fmla="*/ 147 h 202"/>
                  <a:gd name="T22" fmla="*/ 81 w 106"/>
                  <a:gd name="T23" fmla="*/ 109 h 202"/>
                  <a:gd name="T24" fmla="*/ 84 w 106"/>
                  <a:gd name="T25" fmla="*/ 73 h 202"/>
                  <a:gd name="T26" fmla="*/ 104 w 106"/>
                  <a:gd name="T27" fmla="*/ 45 h 202"/>
                  <a:gd name="T28" fmla="*/ 106 w 106"/>
                  <a:gd name="T29" fmla="*/ 2 h 202"/>
                  <a:gd name="T30" fmla="*/ 94 w 106"/>
                  <a:gd name="T3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202">
                    <a:moveTo>
                      <a:pt x="94" y="0"/>
                    </a:moveTo>
                    <a:cubicBezTo>
                      <a:pt x="94" y="0"/>
                      <a:pt x="60" y="4"/>
                      <a:pt x="54" y="11"/>
                    </a:cubicBezTo>
                    <a:cubicBezTo>
                      <a:pt x="49" y="17"/>
                      <a:pt x="26" y="61"/>
                      <a:pt x="26" y="61"/>
                    </a:cubicBezTo>
                    <a:lnTo>
                      <a:pt x="2" y="96"/>
                    </a:lnTo>
                    <a:lnTo>
                      <a:pt x="0" y="130"/>
                    </a:lnTo>
                    <a:lnTo>
                      <a:pt x="13" y="157"/>
                    </a:lnTo>
                    <a:lnTo>
                      <a:pt x="37" y="182"/>
                    </a:lnTo>
                    <a:lnTo>
                      <a:pt x="37" y="202"/>
                    </a:lnTo>
                    <a:lnTo>
                      <a:pt x="48" y="199"/>
                    </a:lnTo>
                    <a:lnTo>
                      <a:pt x="53" y="173"/>
                    </a:lnTo>
                    <a:lnTo>
                      <a:pt x="72" y="147"/>
                    </a:lnTo>
                    <a:lnTo>
                      <a:pt x="81" y="109"/>
                    </a:lnTo>
                    <a:lnTo>
                      <a:pt x="84" y="73"/>
                    </a:lnTo>
                    <a:lnTo>
                      <a:pt x="104" y="45"/>
                    </a:lnTo>
                    <a:lnTo>
                      <a:pt x="106" y="2"/>
                    </a:lnTo>
                    <a:lnTo>
                      <a:pt x="9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8" name="Freeform 16">
                <a:extLst>
                  <a:ext uri="{FF2B5EF4-FFF2-40B4-BE49-F238E27FC236}">
                    <a16:creationId xmlns:a16="http://schemas.microsoft.com/office/drawing/2014/main" id="{845044A4-0CEB-4D53-B360-FD556E1C2559}"/>
                  </a:ext>
                </a:extLst>
              </p:cNvPr>
              <p:cNvSpPr>
                <a:spLocks/>
              </p:cNvSpPr>
              <p:nvPr/>
            </p:nvSpPr>
            <p:spPr bwMode="auto">
              <a:xfrm>
                <a:off x="5469" y="1912"/>
                <a:ext cx="591" cy="288"/>
              </a:xfrm>
              <a:custGeom>
                <a:avLst/>
                <a:gdLst>
                  <a:gd name="T0" fmla="*/ 11 w 591"/>
                  <a:gd name="T1" fmla="*/ 73 h 288"/>
                  <a:gd name="T2" fmla="*/ 29 w 591"/>
                  <a:gd name="T3" fmla="*/ 61 h 288"/>
                  <a:gd name="T4" fmla="*/ 49 w 591"/>
                  <a:gd name="T5" fmla="*/ 54 h 288"/>
                  <a:gd name="T6" fmla="*/ 75 w 591"/>
                  <a:gd name="T7" fmla="*/ 45 h 288"/>
                  <a:gd name="T8" fmla="*/ 84 w 591"/>
                  <a:gd name="T9" fmla="*/ 42 h 288"/>
                  <a:gd name="T10" fmla="*/ 117 w 591"/>
                  <a:gd name="T11" fmla="*/ 51 h 288"/>
                  <a:gd name="T12" fmla="*/ 134 w 591"/>
                  <a:gd name="T13" fmla="*/ 66 h 288"/>
                  <a:gd name="T14" fmla="*/ 180 w 591"/>
                  <a:gd name="T15" fmla="*/ 72 h 288"/>
                  <a:gd name="T16" fmla="*/ 191 w 591"/>
                  <a:gd name="T17" fmla="*/ 47 h 288"/>
                  <a:gd name="T18" fmla="*/ 182 w 591"/>
                  <a:gd name="T19" fmla="*/ 29 h 288"/>
                  <a:gd name="T20" fmla="*/ 196 w 591"/>
                  <a:gd name="T21" fmla="*/ 14 h 288"/>
                  <a:gd name="T22" fmla="*/ 214 w 591"/>
                  <a:gd name="T23" fmla="*/ 7 h 288"/>
                  <a:gd name="T24" fmla="*/ 246 w 591"/>
                  <a:gd name="T25" fmla="*/ 17 h 288"/>
                  <a:gd name="T26" fmla="*/ 263 w 591"/>
                  <a:gd name="T27" fmla="*/ 24 h 288"/>
                  <a:gd name="T28" fmla="*/ 270 w 591"/>
                  <a:gd name="T29" fmla="*/ 52 h 288"/>
                  <a:gd name="T30" fmla="*/ 297 w 591"/>
                  <a:gd name="T31" fmla="*/ 56 h 288"/>
                  <a:gd name="T32" fmla="*/ 328 w 591"/>
                  <a:gd name="T33" fmla="*/ 54 h 288"/>
                  <a:gd name="T34" fmla="*/ 347 w 591"/>
                  <a:gd name="T35" fmla="*/ 57 h 288"/>
                  <a:gd name="T36" fmla="*/ 380 w 591"/>
                  <a:gd name="T37" fmla="*/ 78 h 288"/>
                  <a:gd name="T38" fmla="*/ 428 w 591"/>
                  <a:gd name="T39" fmla="*/ 85 h 288"/>
                  <a:gd name="T40" fmla="*/ 455 w 591"/>
                  <a:gd name="T41" fmla="*/ 76 h 288"/>
                  <a:gd name="T42" fmla="*/ 474 w 591"/>
                  <a:gd name="T43" fmla="*/ 57 h 288"/>
                  <a:gd name="T44" fmla="*/ 501 w 591"/>
                  <a:gd name="T45" fmla="*/ 51 h 288"/>
                  <a:gd name="T46" fmla="*/ 508 w 591"/>
                  <a:gd name="T47" fmla="*/ 67 h 288"/>
                  <a:gd name="T48" fmla="*/ 525 w 591"/>
                  <a:gd name="T49" fmla="*/ 65 h 288"/>
                  <a:gd name="T50" fmla="*/ 527 w 591"/>
                  <a:gd name="T51" fmla="*/ 90 h 288"/>
                  <a:gd name="T52" fmla="*/ 516 w 591"/>
                  <a:gd name="T53" fmla="*/ 113 h 288"/>
                  <a:gd name="T54" fmla="*/ 530 w 591"/>
                  <a:gd name="T55" fmla="*/ 123 h 288"/>
                  <a:gd name="T56" fmla="*/ 547 w 591"/>
                  <a:gd name="T57" fmla="*/ 126 h 288"/>
                  <a:gd name="T58" fmla="*/ 568 w 591"/>
                  <a:gd name="T59" fmla="*/ 126 h 288"/>
                  <a:gd name="T60" fmla="*/ 589 w 591"/>
                  <a:gd name="T61" fmla="*/ 148 h 288"/>
                  <a:gd name="T62" fmla="*/ 577 w 591"/>
                  <a:gd name="T63" fmla="*/ 157 h 288"/>
                  <a:gd name="T64" fmla="*/ 554 w 591"/>
                  <a:gd name="T65" fmla="*/ 159 h 288"/>
                  <a:gd name="T66" fmla="*/ 532 w 591"/>
                  <a:gd name="T67" fmla="*/ 167 h 288"/>
                  <a:gd name="T68" fmla="*/ 486 w 591"/>
                  <a:gd name="T69" fmla="*/ 203 h 288"/>
                  <a:gd name="T70" fmla="*/ 466 w 591"/>
                  <a:gd name="T71" fmla="*/ 206 h 288"/>
                  <a:gd name="T72" fmla="*/ 441 w 591"/>
                  <a:gd name="T73" fmla="*/ 203 h 288"/>
                  <a:gd name="T74" fmla="*/ 441 w 591"/>
                  <a:gd name="T75" fmla="*/ 226 h 288"/>
                  <a:gd name="T76" fmla="*/ 405 w 591"/>
                  <a:gd name="T77" fmla="*/ 266 h 288"/>
                  <a:gd name="T78" fmla="*/ 336 w 591"/>
                  <a:gd name="T79" fmla="*/ 276 h 288"/>
                  <a:gd name="T80" fmla="*/ 306 w 591"/>
                  <a:gd name="T81" fmla="*/ 283 h 288"/>
                  <a:gd name="T82" fmla="*/ 281 w 591"/>
                  <a:gd name="T83" fmla="*/ 276 h 288"/>
                  <a:gd name="T84" fmla="*/ 255 w 591"/>
                  <a:gd name="T85" fmla="*/ 263 h 288"/>
                  <a:gd name="T86" fmla="*/ 199 w 591"/>
                  <a:gd name="T87" fmla="*/ 266 h 288"/>
                  <a:gd name="T88" fmla="*/ 171 w 591"/>
                  <a:gd name="T89" fmla="*/ 261 h 288"/>
                  <a:gd name="T90" fmla="*/ 142 w 591"/>
                  <a:gd name="T91" fmla="*/ 234 h 288"/>
                  <a:gd name="T92" fmla="*/ 73 w 591"/>
                  <a:gd name="T93" fmla="*/ 205 h 288"/>
                  <a:gd name="T94" fmla="*/ 55 w 591"/>
                  <a:gd name="T95" fmla="*/ 185 h 288"/>
                  <a:gd name="T96" fmla="*/ 60 w 591"/>
                  <a:gd name="T97" fmla="*/ 154 h 288"/>
                  <a:gd name="T98" fmla="*/ 30 w 591"/>
                  <a:gd name="T99" fmla="*/ 124 h 288"/>
                  <a:gd name="T100" fmla="*/ 18 w 591"/>
                  <a:gd name="T101" fmla="*/ 122 h 288"/>
                  <a:gd name="T102" fmla="*/ 1 w 591"/>
                  <a:gd name="T103" fmla="*/ 9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1" h="288">
                    <a:moveTo>
                      <a:pt x="0" y="83"/>
                    </a:moveTo>
                    <a:lnTo>
                      <a:pt x="11" y="73"/>
                    </a:lnTo>
                    <a:lnTo>
                      <a:pt x="24" y="72"/>
                    </a:lnTo>
                    <a:lnTo>
                      <a:pt x="29" y="61"/>
                    </a:lnTo>
                    <a:lnTo>
                      <a:pt x="41" y="64"/>
                    </a:lnTo>
                    <a:lnTo>
                      <a:pt x="49" y="54"/>
                    </a:lnTo>
                    <a:lnTo>
                      <a:pt x="65" y="54"/>
                    </a:lnTo>
                    <a:lnTo>
                      <a:pt x="75" y="45"/>
                    </a:lnTo>
                    <a:lnTo>
                      <a:pt x="82" y="47"/>
                    </a:lnTo>
                    <a:lnTo>
                      <a:pt x="84" y="42"/>
                    </a:lnTo>
                    <a:lnTo>
                      <a:pt x="93" y="52"/>
                    </a:lnTo>
                    <a:lnTo>
                      <a:pt x="117" y="51"/>
                    </a:lnTo>
                    <a:lnTo>
                      <a:pt x="126" y="62"/>
                    </a:lnTo>
                    <a:lnTo>
                      <a:pt x="134" y="66"/>
                    </a:lnTo>
                    <a:lnTo>
                      <a:pt x="151" y="65"/>
                    </a:lnTo>
                    <a:lnTo>
                      <a:pt x="180" y="72"/>
                    </a:lnTo>
                    <a:lnTo>
                      <a:pt x="188" y="69"/>
                    </a:lnTo>
                    <a:lnTo>
                      <a:pt x="191" y="47"/>
                    </a:lnTo>
                    <a:lnTo>
                      <a:pt x="183" y="44"/>
                    </a:lnTo>
                    <a:lnTo>
                      <a:pt x="182" y="29"/>
                    </a:lnTo>
                    <a:lnTo>
                      <a:pt x="188" y="9"/>
                    </a:lnTo>
                    <a:lnTo>
                      <a:pt x="196" y="14"/>
                    </a:lnTo>
                    <a:lnTo>
                      <a:pt x="201" y="0"/>
                    </a:lnTo>
                    <a:lnTo>
                      <a:pt x="214" y="7"/>
                    </a:lnTo>
                    <a:lnTo>
                      <a:pt x="231" y="13"/>
                    </a:lnTo>
                    <a:lnTo>
                      <a:pt x="246" y="17"/>
                    </a:lnTo>
                    <a:lnTo>
                      <a:pt x="249" y="23"/>
                    </a:lnTo>
                    <a:lnTo>
                      <a:pt x="263" y="24"/>
                    </a:lnTo>
                    <a:lnTo>
                      <a:pt x="263" y="38"/>
                    </a:lnTo>
                    <a:lnTo>
                      <a:pt x="270" y="52"/>
                    </a:lnTo>
                    <a:lnTo>
                      <a:pt x="283" y="56"/>
                    </a:lnTo>
                    <a:lnTo>
                      <a:pt x="297" y="56"/>
                    </a:lnTo>
                    <a:lnTo>
                      <a:pt x="308" y="52"/>
                    </a:lnTo>
                    <a:lnTo>
                      <a:pt x="328" y="54"/>
                    </a:lnTo>
                    <a:lnTo>
                      <a:pt x="336" y="57"/>
                    </a:lnTo>
                    <a:lnTo>
                      <a:pt x="347" y="57"/>
                    </a:lnTo>
                    <a:lnTo>
                      <a:pt x="365" y="71"/>
                    </a:lnTo>
                    <a:lnTo>
                      <a:pt x="380" y="78"/>
                    </a:lnTo>
                    <a:lnTo>
                      <a:pt x="411" y="85"/>
                    </a:lnTo>
                    <a:lnTo>
                      <a:pt x="428" y="85"/>
                    </a:lnTo>
                    <a:lnTo>
                      <a:pt x="443" y="81"/>
                    </a:lnTo>
                    <a:lnTo>
                      <a:pt x="455" y="76"/>
                    </a:lnTo>
                    <a:lnTo>
                      <a:pt x="467" y="70"/>
                    </a:lnTo>
                    <a:lnTo>
                      <a:pt x="474" y="57"/>
                    </a:lnTo>
                    <a:lnTo>
                      <a:pt x="489" y="50"/>
                    </a:lnTo>
                    <a:lnTo>
                      <a:pt x="501" y="51"/>
                    </a:lnTo>
                    <a:lnTo>
                      <a:pt x="506" y="62"/>
                    </a:lnTo>
                    <a:lnTo>
                      <a:pt x="508" y="67"/>
                    </a:lnTo>
                    <a:lnTo>
                      <a:pt x="520" y="65"/>
                    </a:lnTo>
                    <a:lnTo>
                      <a:pt x="525" y="65"/>
                    </a:lnTo>
                    <a:lnTo>
                      <a:pt x="537" y="69"/>
                    </a:lnTo>
                    <a:lnTo>
                      <a:pt x="527" y="90"/>
                    </a:lnTo>
                    <a:lnTo>
                      <a:pt x="523" y="100"/>
                    </a:lnTo>
                    <a:lnTo>
                      <a:pt x="516" y="113"/>
                    </a:lnTo>
                    <a:lnTo>
                      <a:pt x="517" y="127"/>
                    </a:lnTo>
                    <a:lnTo>
                      <a:pt x="530" y="123"/>
                    </a:lnTo>
                    <a:lnTo>
                      <a:pt x="536" y="126"/>
                    </a:lnTo>
                    <a:lnTo>
                      <a:pt x="547" y="126"/>
                    </a:lnTo>
                    <a:lnTo>
                      <a:pt x="557" y="120"/>
                    </a:lnTo>
                    <a:lnTo>
                      <a:pt x="568" y="126"/>
                    </a:lnTo>
                    <a:lnTo>
                      <a:pt x="577" y="136"/>
                    </a:lnTo>
                    <a:lnTo>
                      <a:pt x="589" y="148"/>
                    </a:lnTo>
                    <a:lnTo>
                      <a:pt x="591" y="151"/>
                    </a:lnTo>
                    <a:lnTo>
                      <a:pt x="577" y="157"/>
                    </a:lnTo>
                    <a:lnTo>
                      <a:pt x="568" y="161"/>
                    </a:lnTo>
                    <a:lnTo>
                      <a:pt x="554" y="159"/>
                    </a:lnTo>
                    <a:lnTo>
                      <a:pt x="542" y="167"/>
                    </a:lnTo>
                    <a:lnTo>
                      <a:pt x="532" y="167"/>
                    </a:lnTo>
                    <a:lnTo>
                      <a:pt x="517" y="189"/>
                    </a:lnTo>
                    <a:lnTo>
                      <a:pt x="486" y="203"/>
                    </a:lnTo>
                    <a:lnTo>
                      <a:pt x="476" y="212"/>
                    </a:lnTo>
                    <a:lnTo>
                      <a:pt x="466" y="206"/>
                    </a:lnTo>
                    <a:lnTo>
                      <a:pt x="451" y="202"/>
                    </a:lnTo>
                    <a:lnTo>
                      <a:pt x="441" y="203"/>
                    </a:lnTo>
                    <a:lnTo>
                      <a:pt x="435" y="220"/>
                    </a:lnTo>
                    <a:lnTo>
                      <a:pt x="441" y="226"/>
                    </a:lnTo>
                    <a:lnTo>
                      <a:pt x="441" y="233"/>
                    </a:lnTo>
                    <a:lnTo>
                      <a:pt x="405" y="266"/>
                    </a:lnTo>
                    <a:lnTo>
                      <a:pt x="367" y="267"/>
                    </a:lnTo>
                    <a:lnTo>
                      <a:pt x="336" y="276"/>
                    </a:lnTo>
                    <a:lnTo>
                      <a:pt x="316" y="288"/>
                    </a:lnTo>
                    <a:lnTo>
                      <a:pt x="306" y="283"/>
                    </a:lnTo>
                    <a:lnTo>
                      <a:pt x="289" y="284"/>
                    </a:lnTo>
                    <a:lnTo>
                      <a:pt x="281" y="276"/>
                    </a:lnTo>
                    <a:lnTo>
                      <a:pt x="264" y="273"/>
                    </a:lnTo>
                    <a:lnTo>
                      <a:pt x="255" y="263"/>
                    </a:lnTo>
                    <a:lnTo>
                      <a:pt x="231" y="263"/>
                    </a:lnTo>
                    <a:lnTo>
                      <a:pt x="199" y="266"/>
                    </a:lnTo>
                    <a:lnTo>
                      <a:pt x="184" y="261"/>
                    </a:lnTo>
                    <a:lnTo>
                      <a:pt x="171" y="261"/>
                    </a:lnTo>
                    <a:lnTo>
                      <a:pt x="152" y="255"/>
                    </a:lnTo>
                    <a:lnTo>
                      <a:pt x="142" y="234"/>
                    </a:lnTo>
                    <a:lnTo>
                      <a:pt x="108" y="202"/>
                    </a:lnTo>
                    <a:lnTo>
                      <a:pt x="73" y="205"/>
                    </a:lnTo>
                    <a:lnTo>
                      <a:pt x="56" y="196"/>
                    </a:lnTo>
                    <a:lnTo>
                      <a:pt x="55" y="185"/>
                    </a:lnTo>
                    <a:lnTo>
                      <a:pt x="59" y="174"/>
                    </a:lnTo>
                    <a:lnTo>
                      <a:pt x="60" y="154"/>
                    </a:lnTo>
                    <a:lnTo>
                      <a:pt x="45" y="122"/>
                    </a:lnTo>
                    <a:lnTo>
                      <a:pt x="30" y="124"/>
                    </a:lnTo>
                    <a:lnTo>
                      <a:pt x="24" y="119"/>
                    </a:lnTo>
                    <a:lnTo>
                      <a:pt x="18" y="122"/>
                    </a:lnTo>
                    <a:lnTo>
                      <a:pt x="14" y="112"/>
                    </a:lnTo>
                    <a:lnTo>
                      <a:pt x="1" y="97"/>
                    </a:lnTo>
                    <a:lnTo>
                      <a:pt x="0" y="8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9" name="Freeform 17">
                <a:extLst>
                  <a:ext uri="{FF2B5EF4-FFF2-40B4-BE49-F238E27FC236}">
                    <a16:creationId xmlns:a16="http://schemas.microsoft.com/office/drawing/2014/main" id="{0CCCC324-007F-41BA-BB33-19C0F55A1F2E}"/>
                  </a:ext>
                </a:extLst>
              </p:cNvPr>
              <p:cNvSpPr>
                <a:spLocks/>
              </p:cNvSpPr>
              <p:nvPr/>
            </p:nvSpPr>
            <p:spPr bwMode="auto">
              <a:xfrm>
                <a:off x="6053" y="2701"/>
                <a:ext cx="84" cy="118"/>
              </a:xfrm>
              <a:custGeom>
                <a:avLst/>
                <a:gdLst>
                  <a:gd name="T0" fmla="*/ 51 w 263"/>
                  <a:gd name="T1" fmla="*/ 7 h 367"/>
                  <a:gd name="T2" fmla="*/ 78 w 263"/>
                  <a:gd name="T3" fmla="*/ 10 h 367"/>
                  <a:gd name="T4" fmla="*/ 83 w 263"/>
                  <a:gd name="T5" fmla="*/ 0 h 367"/>
                  <a:gd name="T6" fmla="*/ 116 w 263"/>
                  <a:gd name="T7" fmla="*/ 20 h 367"/>
                  <a:gd name="T8" fmla="*/ 141 w 263"/>
                  <a:gd name="T9" fmla="*/ 12 h 367"/>
                  <a:gd name="T10" fmla="*/ 153 w 263"/>
                  <a:gd name="T11" fmla="*/ 15 h 367"/>
                  <a:gd name="T12" fmla="*/ 145 w 263"/>
                  <a:gd name="T13" fmla="*/ 32 h 367"/>
                  <a:gd name="T14" fmla="*/ 136 w 263"/>
                  <a:gd name="T15" fmla="*/ 44 h 367"/>
                  <a:gd name="T16" fmla="*/ 150 w 263"/>
                  <a:gd name="T17" fmla="*/ 74 h 367"/>
                  <a:gd name="T18" fmla="*/ 163 w 263"/>
                  <a:gd name="T19" fmla="*/ 92 h 367"/>
                  <a:gd name="T20" fmla="*/ 163 w 263"/>
                  <a:gd name="T21" fmla="*/ 120 h 367"/>
                  <a:gd name="T22" fmla="*/ 143 w 263"/>
                  <a:gd name="T23" fmla="*/ 137 h 367"/>
                  <a:gd name="T24" fmla="*/ 146 w 263"/>
                  <a:gd name="T25" fmla="*/ 149 h 367"/>
                  <a:gd name="T26" fmla="*/ 113 w 263"/>
                  <a:gd name="T27" fmla="*/ 169 h 367"/>
                  <a:gd name="T28" fmla="*/ 111 w 263"/>
                  <a:gd name="T29" fmla="*/ 199 h 367"/>
                  <a:gd name="T30" fmla="*/ 100 w 263"/>
                  <a:gd name="T31" fmla="*/ 210 h 367"/>
                  <a:gd name="T32" fmla="*/ 120 w 263"/>
                  <a:gd name="T33" fmla="*/ 220 h 367"/>
                  <a:gd name="T34" fmla="*/ 133 w 263"/>
                  <a:gd name="T35" fmla="*/ 234 h 367"/>
                  <a:gd name="T36" fmla="*/ 133 w 263"/>
                  <a:gd name="T37" fmla="*/ 252 h 367"/>
                  <a:gd name="T38" fmla="*/ 111 w 263"/>
                  <a:gd name="T39" fmla="*/ 247 h 367"/>
                  <a:gd name="T40" fmla="*/ 116 w 263"/>
                  <a:gd name="T41" fmla="*/ 269 h 367"/>
                  <a:gd name="T42" fmla="*/ 135 w 263"/>
                  <a:gd name="T43" fmla="*/ 285 h 367"/>
                  <a:gd name="T44" fmla="*/ 160 w 263"/>
                  <a:gd name="T45" fmla="*/ 265 h 367"/>
                  <a:gd name="T46" fmla="*/ 190 w 263"/>
                  <a:gd name="T47" fmla="*/ 265 h 367"/>
                  <a:gd name="T48" fmla="*/ 200 w 263"/>
                  <a:gd name="T49" fmla="*/ 290 h 367"/>
                  <a:gd name="T50" fmla="*/ 215 w 263"/>
                  <a:gd name="T51" fmla="*/ 274 h 367"/>
                  <a:gd name="T52" fmla="*/ 243 w 263"/>
                  <a:gd name="T53" fmla="*/ 295 h 367"/>
                  <a:gd name="T54" fmla="*/ 228 w 263"/>
                  <a:gd name="T55" fmla="*/ 310 h 367"/>
                  <a:gd name="T56" fmla="*/ 241 w 263"/>
                  <a:gd name="T57" fmla="*/ 330 h 367"/>
                  <a:gd name="T58" fmla="*/ 263 w 263"/>
                  <a:gd name="T59" fmla="*/ 345 h 367"/>
                  <a:gd name="T60" fmla="*/ 256 w 263"/>
                  <a:gd name="T61" fmla="*/ 367 h 367"/>
                  <a:gd name="T62" fmla="*/ 221 w 263"/>
                  <a:gd name="T63" fmla="*/ 349 h 367"/>
                  <a:gd name="T64" fmla="*/ 200 w 263"/>
                  <a:gd name="T65" fmla="*/ 319 h 367"/>
                  <a:gd name="T66" fmla="*/ 170 w 263"/>
                  <a:gd name="T67" fmla="*/ 295 h 367"/>
                  <a:gd name="T68" fmla="*/ 176 w 263"/>
                  <a:gd name="T69" fmla="*/ 330 h 367"/>
                  <a:gd name="T70" fmla="*/ 150 w 263"/>
                  <a:gd name="T71" fmla="*/ 310 h 367"/>
                  <a:gd name="T72" fmla="*/ 125 w 263"/>
                  <a:gd name="T73" fmla="*/ 302 h 367"/>
                  <a:gd name="T74" fmla="*/ 106 w 263"/>
                  <a:gd name="T75" fmla="*/ 304 h 367"/>
                  <a:gd name="T76" fmla="*/ 76 w 263"/>
                  <a:gd name="T77" fmla="*/ 309 h 367"/>
                  <a:gd name="T78" fmla="*/ 65 w 263"/>
                  <a:gd name="T79" fmla="*/ 295 h 367"/>
                  <a:gd name="T80" fmla="*/ 50 w 263"/>
                  <a:gd name="T81" fmla="*/ 292 h 367"/>
                  <a:gd name="T82" fmla="*/ 58 w 263"/>
                  <a:gd name="T83" fmla="*/ 259 h 367"/>
                  <a:gd name="T84" fmla="*/ 66 w 263"/>
                  <a:gd name="T85" fmla="*/ 242 h 367"/>
                  <a:gd name="T86" fmla="*/ 46 w 263"/>
                  <a:gd name="T87" fmla="*/ 232 h 367"/>
                  <a:gd name="T88" fmla="*/ 33 w 263"/>
                  <a:gd name="T89" fmla="*/ 249 h 367"/>
                  <a:gd name="T90" fmla="*/ 21 w 263"/>
                  <a:gd name="T91" fmla="*/ 239 h 367"/>
                  <a:gd name="T92" fmla="*/ 21 w 263"/>
                  <a:gd name="T93" fmla="*/ 204 h 367"/>
                  <a:gd name="T94" fmla="*/ 0 w 263"/>
                  <a:gd name="T95" fmla="*/ 157 h 367"/>
                  <a:gd name="T96" fmla="*/ 0 w 263"/>
                  <a:gd name="T97" fmla="*/ 139 h 367"/>
                  <a:gd name="T98" fmla="*/ 26 w 263"/>
                  <a:gd name="T99" fmla="*/ 159 h 367"/>
                  <a:gd name="T100" fmla="*/ 43 w 263"/>
                  <a:gd name="T101" fmla="*/ 150 h 367"/>
                  <a:gd name="T102" fmla="*/ 40 w 263"/>
                  <a:gd name="T103" fmla="*/ 127 h 367"/>
                  <a:gd name="T104" fmla="*/ 41 w 263"/>
                  <a:gd name="T105" fmla="*/ 104 h 367"/>
                  <a:gd name="T106" fmla="*/ 45 w 263"/>
                  <a:gd name="T107" fmla="*/ 87 h 367"/>
                  <a:gd name="T108" fmla="*/ 36 w 263"/>
                  <a:gd name="T109" fmla="*/ 69 h 367"/>
                  <a:gd name="T110" fmla="*/ 43 w 263"/>
                  <a:gd name="T111" fmla="*/ 45 h 367"/>
                  <a:gd name="T112" fmla="*/ 51 w 263"/>
                  <a:gd name="T113" fmla="*/ 17 h 367"/>
                  <a:gd name="T114" fmla="*/ 51 w 263"/>
                  <a:gd name="T115" fmla="*/ 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3" h="367">
                    <a:moveTo>
                      <a:pt x="51" y="7"/>
                    </a:moveTo>
                    <a:lnTo>
                      <a:pt x="78" y="10"/>
                    </a:lnTo>
                    <a:lnTo>
                      <a:pt x="83" y="0"/>
                    </a:lnTo>
                    <a:lnTo>
                      <a:pt x="116" y="20"/>
                    </a:lnTo>
                    <a:lnTo>
                      <a:pt x="141" y="12"/>
                    </a:lnTo>
                    <a:lnTo>
                      <a:pt x="153" y="15"/>
                    </a:lnTo>
                    <a:lnTo>
                      <a:pt x="145" y="32"/>
                    </a:lnTo>
                    <a:lnTo>
                      <a:pt x="136" y="44"/>
                    </a:lnTo>
                    <a:lnTo>
                      <a:pt x="150" y="74"/>
                    </a:lnTo>
                    <a:lnTo>
                      <a:pt x="163" y="92"/>
                    </a:lnTo>
                    <a:lnTo>
                      <a:pt x="163" y="120"/>
                    </a:lnTo>
                    <a:lnTo>
                      <a:pt x="143" y="137"/>
                    </a:lnTo>
                    <a:lnTo>
                      <a:pt x="146" y="149"/>
                    </a:lnTo>
                    <a:lnTo>
                      <a:pt x="113" y="169"/>
                    </a:lnTo>
                    <a:lnTo>
                      <a:pt x="111" y="199"/>
                    </a:lnTo>
                    <a:lnTo>
                      <a:pt x="100" y="210"/>
                    </a:lnTo>
                    <a:lnTo>
                      <a:pt x="120" y="220"/>
                    </a:lnTo>
                    <a:lnTo>
                      <a:pt x="133" y="234"/>
                    </a:lnTo>
                    <a:lnTo>
                      <a:pt x="133" y="252"/>
                    </a:lnTo>
                    <a:lnTo>
                      <a:pt x="111" y="247"/>
                    </a:lnTo>
                    <a:lnTo>
                      <a:pt x="116" y="269"/>
                    </a:lnTo>
                    <a:lnTo>
                      <a:pt x="135" y="285"/>
                    </a:lnTo>
                    <a:lnTo>
                      <a:pt x="160" y="265"/>
                    </a:lnTo>
                    <a:lnTo>
                      <a:pt x="190" y="265"/>
                    </a:lnTo>
                    <a:lnTo>
                      <a:pt x="200" y="290"/>
                    </a:lnTo>
                    <a:cubicBezTo>
                      <a:pt x="200" y="290"/>
                      <a:pt x="210" y="269"/>
                      <a:pt x="215" y="274"/>
                    </a:cubicBezTo>
                    <a:cubicBezTo>
                      <a:pt x="220" y="279"/>
                      <a:pt x="243" y="295"/>
                      <a:pt x="243" y="295"/>
                    </a:cubicBezTo>
                    <a:lnTo>
                      <a:pt x="228" y="310"/>
                    </a:lnTo>
                    <a:lnTo>
                      <a:pt x="241" y="330"/>
                    </a:lnTo>
                    <a:lnTo>
                      <a:pt x="263" y="345"/>
                    </a:lnTo>
                    <a:lnTo>
                      <a:pt x="256" y="367"/>
                    </a:lnTo>
                    <a:lnTo>
                      <a:pt x="221" y="349"/>
                    </a:lnTo>
                    <a:lnTo>
                      <a:pt x="200" y="319"/>
                    </a:lnTo>
                    <a:lnTo>
                      <a:pt x="170" y="295"/>
                    </a:lnTo>
                    <a:lnTo>
                      <a:pt x="176" y="330"/>
                    </a:lnTo>
                    <a:lnTo>
                      <a:pt x="150" y="310"/>
                    </a:lnTo>
                    <a:lnTo>
                      <a:pt x="125" y="302"/>
                    </a:lnTo>
                    <a:cubicBezTo>
                      <a:pt x="125" y="302"/>
                      <a:pt x="118" y="297"/>
                      <a:pt x="106" y="304"/>
                    </a:cubicBezTo>
                    <a:cubicBezTo>
                      <a:pt x="95" y="310"/>
                      <a:pt x="76" y="309"/>
                      <a:pt x="76" y="309"/>
                    </a:cubicBezTo>
                    <a:lnTo>
                      <a:pt x="65" y="295"/>
                    </a:lnTo>
                    <a:lnTo>
                      <a:pt x="50" y="292"/>
                    </a:lnTo>
                    <a:lnTo>
                      <a:pt x="58" y="259"/>
                    </a:lnTo>
                    <a:lnTo>
                      <a:pt x="66" y="242"/>
                    </a:lnTo>
                    <a:lnTo>
                      <a:pt x="46" y="232"/>
                    </a:lnTo>
                    <a:lnTo>
                      <a:pt x="33" y="249"/>
                    </a:lnTo>
                    <a:lnTo>
                      <a:pt x="21" y="239"/>
                    </a:lnTo>
                    <a:lnTo>
                      <a:pt x="21" y="204"/>
                    </a:lnTo>
                    <a:lnTo>
                      <a:pt x="0" y="157"/>
                    </a:lnTo>
                    <a:lnTo>
                      <a:pt x="0" y="139"/>
                    </a:lnTo>
                    <a:lnTo>
                      <a:pt x="26" y="159"/>
                    </a:lnTo>
                    <a:lnTo>
                      <a:pt x="43" y="150"/>
                    </a:lnTo>
                    <a:lnTo>
                      <a:pt x="40" y="127"/>
                    </a:lnTo>
                    <a:lnTo>
                      <a:pt x="41" y="104"/>
                    </a:lnTo>
                    <a:lnTo>
                      <a:pt x="45" y="87"/>
                    </a:lnTo>
                    <a:lnTo>
                      <a:pt x="36" y="69"/>
                    </a:lnTo>
                    <a:lnTo>
                      <a:pt x="43" y="45"/>
                    </a:lnTo>
                    <a:lnTo>
                      <a:pt x="51" y="17"/>
                    </a:lnTo>
                    <a:lnTo>
                      <a:pt x="51"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0" name="Freeform 18">
                <a:extLst>
                  <a:ext uri="{FF2B5EF4-FFF2-40B4-BE49-F238E27FC236}">
                    <a16:creationId xmlns:a16="http://schemas.microsoft.com/office/drawing/2014/main" id="{B1248D3A-6171-43A7-9DED-D5C30516D57B}"/>
                  </a:ext>
                </a:extLst>
              </p:cNvPr>
              <p:cNvSpPr>
                <a:spLocks/>
              </p:cNvSpPr>
              <p:nvPr/>
            </p:nvSpPr>
            <p:spPr bwMode="auto">
              <a:xfrm>
                <a:off x="6002" y="2842"/>
                <a:ext cx="59" cy="61"/>
              </a:xfrm>
              <a:custGeom>
                <a:avLst/>
                <a:gdLst>
                  <a:gd name="T0" fmla="*/ 47 w 59"/>
                  <a:gd name="T1" fmla="*/ 0 h 61"/>
                  <a:gd name="T2" fmla="*/ 42 w 59"/>
                  <a:gd name="T3" fmla="*/ 7 h 61"/>
                  <a:gd name="T4" fmla="*/ 36 w 59"/>
                  <a:gd name="T5" fmla="*/ 8 h 61"/>
                  <a:gd name="T6" fmla="*/ 41 w 59"/>
                  <a:gd name="T7" fmla="*/ 13 h 61"/>
                  <a:gd name="T8" fmla="*/ 39 w 59"/>
                  <a:gd name="T9" fmla="*/ 17 h 61"/>
                  <a:gd name="T10" fmla="*/ 34 w 59"/>
                  <a:gd name="T11" fmla="*/ 21 h 61"/>
                  <a:gd name="T12" fmla="*/ 30 w 59"/>
                  <a:gd name="T13" fmla="*/ 27 h 61"/>
                  <a:gd name="T14" fmla="*/ 19 w 59"/>
                  <a:gd name="T15" fmla="*/ 38 h 61"/>
                  <a:gd name="T16" fmla="*/ 9 w 59"/>
                  <a:gd name="T17" fmla="*/ 44 h 61"/>
                  <a:gd name="T18" fmla="*/ 3 w 59"/>
                  <a:gd name="T19" fmla="*/ 54 h 61"/>
                  <a:gd name="T20" fmla="*/ 0 w 59"/>
                  <a:gd name="T21" fmla="*/ 61 h 61"/>
                  <a:gd name="T22" fmla="*/ 8 w 59"/>
                  <a:gd name="T23" fmla="*/ 54 h 61"/>
                  <a:gd name="T24" fmla="*/ 17 w 59"/>
                  <a:gd name="T25" fmla="*/ 50 h 61"/>
                  <a:gd name="T26" fmla="*/ 23 w 59"/>
                  <a:gd name="T27" fmla="*/ 42 h 61"/>
                  <a:gd name="T28" fmla="*/ 31 w 59"/>
                  <a:gd name="T29" fmla="*/ 36 h 61"/>
                  <a:gd name="T30" fmla="*/ 35 w 59"/>
                  <a:gd name="T31" fmla="*/ 27 h 61"/>
                  <a:gd name="T32" fmla="*/ 35 w 59"/>
                  <a:gd name="T33" fmla="*/ 24 h 61"/>
                  <a:gd name="T34" fmla="*/ 42 w 59"/>
                  <a:gd name="T35" fmla="*/ 25 h 61"/>
                  <a:gd name="T36" fmla="*/ 48 w 59"/>
                  <a:gd name="T37" fmla="*/ 20 h 61"/>
                  <a:gd name="T38" fmla="*/ 55 w 59"/>
                  <a:gd name="T39" fmla="*/ 16 h 61"/>
                  <a:gd name="T40" fmla="*/ 59 w 59"/>
                  <a:gd name="T41" fmla="*/ 12 h 61"/>
                  <a:gd name="T42" fmla="*/ 51 w 59"/>
                  <a:gd name="T43" fmla="*/ 12 h 61"/>
                  <a:gd name="T44" fmla="*/ 48 w 59"/>
                  <a:gd name="T45" fmla="*/ 9 h 61"/>
                  <a:gd name="T46" fmla="*/ 51 w 59"/>
                  <a:gd name="T47" fmla="*/ 0 h 61"/>
                  <a:gd name="T48" fmla="*/ 47 w 59"/>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61">
                    <a:moveTo>
                      <a:pt x="47" y="0"/>
                    </a:moveTo>
                    <a:lnTo>
                      <a:pt x="42" y="7"/>
                    </a:lnTo>
                    <a:lnTo>
                      <a:pt x="36" y="8"/>
                    </a:lnTo>
                    <a:lnTo>
                      <a:pt x="41" y="13"/>
                    </a:lnTo>
                    <a:lnTo>
                      <a:pt x="39" y="17"/>
                    </a:lnTo>
                    <a:lnTo>
                      <a:pt x="34" y="21"/>
                    </a:lnTo>
                    <a:lnTo>
                      <a:pt x="30" y="27"/>
                    </a:lnTo>
                    <a:lnTo>
                      <a:pt x="19" y="38"/>
                    </a:lnTo>
                    <a:lnTo>
                      <a:pt x="9" y="44"/>
                    </a:lnTo>
                    <a:lnTo>
                      <a:pt x="3" y="54"/>
                    </a:lnTo>
                    <a:lnTo>
                      <a:pt x="0" y="61"/>
                    </a:lnTo>
                    <a:lnTo>
                      <a:pt x="8" y="54"/>
                    </a:lnTo>
                    <a:lnTo>
                      <a:pt x="17" y="50"/>
                    </a:lnTo>
                    <a:lnTo>
                      <a:pt x="23" y="42"/>
                    </a:lnTo>
                    <a:lnTo>
                      <a:pt x="31" y="36"/>
                    </a:lnTo>
                    <a:lnTo>
                      <a:pt x="35" y="27"/>
                    </a:lnTo>
                    <a:lnTo>
                      <a:pt x="35" y="24"/>
                    </a:lnTo>
                    <a:lnTo>
                      <a:pt x="42" y="25"/>
                    </a:lnTo>
                    <a:lnTo>
                      <a:pt x="48" y="20"/>
                    </a:lnTo>
                    <a:lnTo>
                      <a:pt x="55" y="16"/>
                    </a:lnTo>
                    <a:lnTo>
                      <a:pt x="59" y="12"/>
                    </a:lnTo>
                    <a:lnTo>
                      <a:pt x="51" y="12"/>
                    </a:lnTo>
                    <a:lnTo>
                      <a:pt x="48" y="9"/>
                    </a:lnTo>
                    <a:lnTo>
                      <a:pt x="51" y="0"/>
                    </a:lnTo>
                    <a:lnTo>
                      <a:pt x="4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1" name="Freeform 19">
                <a:extLst>
                  <a:ext uri="{FF2B5EF4-FFF2-40B4-BE49-F238E27FC236}">
                    <a16:creationId xmlns:a16="http://schemas.microsoft.com/office/drawing/2014/main" id="{E8BA0BB0-724D-460C-B331-1EB050E33BA2}"/>
                  </a:ext>
                </a:extLst>
              </p:cNvPr>
              <p:cNvSpPr>
                <a:spLocks/>
              </p:cNvSpPr>
              <p:nvPr/>
            </p:nvSpPr>
            <p:spPr bwMode="auto">
              <a:xfrm>
                <a:off x="6063" y="2801"/>
                <a:ext cx="25" cy="26"/>
              </a:xfrm>
              <a:custGeom>
                <a:avLst/>
                <a:gdLst>
                  <a:gd name="T0" fmla="*/ 21 w 25"/>
                  <a:gd name="T1" fmla="*/ 6 h 26"/>
                  <a:gd name="T2" fmla="*/ 14 w 25"/>
                  <a:gd name="T3" fmla="*/ 2 h 26"/>
                  <a:gd name="T4" fmla="*/ 8 w 25"/>
                  <a:gd name="T5" fmla="*/ 0 h 26"/>
                  <a:gd name="T6" fmla="*/ 0 w 25"/>
                  <a:gd name="T7" fmla="*/ 3 h 26"/>
                  <a:gd name="T8" fmla="*/ 9 w 25"/>
                  <a:gd name="T9" fmla="*/ 8 h 26"/>
                  <a:gd name="T10" fmla="*/ 11 w 25"/>
                  <a:gd name="T11" fmla="*/ 14 h 26"/>
                  <a:gd name="T12" fmla="*/ 11 w 25"/>
                  <a:gd name="T13" fmla="*/ 22 h 26"/>
                  <a:gd name="T14" fmla="*/ 17 w 25"/>
                  <a:gd name="T15" fmla="*/ 26 h 26"/>
                  <a:gd name="T16" fmla="*/ 25 w 25"/>
                  <a:gd name="T17" fmla="*/ 21 h 26"/>
                  <a:gd name="T18" fmla="*/ 25 w 25"/>
                  <a:gd name="T19" fmla="*/ 14 h 26"/>
                  <a:gd name="T20" fmla="*/ 22 w 25"/>
                  <a:gd name="T21" fmla="*/ 9 h 26"/>
                  <a:gd name="T22" fmla="*/ 21 w 25"/>
                  <a:gd name="T2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6">
                    <a:moveTo>
                      <a:pt x="21" y="6"/>
                    </a:moveTo>
                    <a:lnTo>
                      <a:pt x="14" y="2"/>
                    </a:lnTo>
                    <a:lnTo>
                      <a:pt x="8" y="0"/>
                    </a:lnTo>
                    <a:lnTo>
                      <a:pt x="0" y="3"/>
                    </a:lnTo>
                    <a:lnTo>
                      <a:pt x="9" y="8"/>
                    </a:lnTo>
                    <a:lnTo>
                      <a:pt x="11" y="14"/>
                    </a:lnTo>
                    <a:lnTo>
                      <a:pt x="11" y="22"/>
                    </a:lnTo>
                    <a:lnTo>
                      <a:pt x="17" y="26"/>
                    </a:lnTo>
                    <a:lnTo>
                      <a:pt x="25" y="21"/>
                    </a:lnTo>
                    <a:lnTo>
                      <a:pt x="25" y="14"/>
                    </a:lnTo>
                    <a:lnTo>
                      <a:pt x="22" y="9"/>
                    </a:lnTo>
                    <a:lnTo>
                      <a:pt x="21"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2" name="Freeform 20">
                <a:extLst>
                  <a:ext uri="{FF2B5EF4-FFF2-40B4-BE49-F238E27FC236}">
                    <a16:creationId xmlns:a16="http://schemas.microsoft.com/office/drawing/2014/main" id="{7307CF7C-30AD-42E5-A352-E43E99E41AB9}"/>
                  </a:ext>
                </a:extLst>
              </p:cNvPr>
              <p:cNvSpPr>
                <a:spLocks/>
              </p:cNvSpPr>
              <p:nvPr/>
            </p:nvSpPr>
            <p:spPr bwMode="auto">
              <a:xfrm>
                <a:off x="6089" y="2832"/>
                <a:ext cx="32" cy="29"/>
              </a:xfrm>
              <a:custGeom>
                <a:avLst/>
                <a:gdLst>
                  <a:gd name="T0" fmla="*/ 98 w 98"/>
                  <a:gd name="T1" fmla="*/ 22 h 90"/>
                  <a:gd name="T2" fmla="*/ 53 w 98"/>
                  <a:gd name="T3" fmla="*/ 28 h 90"/>
                  <a:gd name="T4" fmla="*/ 45 w 98"/>
                  <a:gd name="T5" fmla="*/ 10 h 90"/>
                  <a:gd name="T6" fmla="*/ 22 w 98"/>
                  <a:gd name="T7" fmla="*/ 0 h 90"/>
                  <a:gd name="T8" fmla="*/ 23 w 98"/>
                  <a:gd name="T9" fmla="*/ 33 h 90"/>
                  <a:gd name="T10" fmla="*/ 25 w 98"/>
                  <a:gd name="T11" fmla="*/ 53 h 90"/>
                  <a:gd name="T12" fmla="*/ 0 w 98"/>
                  <a:gd name="T13" fmla="*/ 73 h 90"/>
                  <a:gd name="T14" fmla="*/ 20 w 98"/>
                  <a:gd name="T15" fmla="*/ 85 h 90"/>
                  <a:gd name="T16" fmla="*/ 52 w 98"/>
                  <a:gd name="T17" fmla="*/ 58 h 90"/>
                  <a:gd name="T18" fmla="*/ 77 w 98"/>
                  <a:gd name="T19" fmla="*/ 48 h 90"/>
                  <a:gd name="T20" fmla="*/ 88 w 98"/>
                  <a:gd name="T21" fmla="*/ 35 h 90"/>
                  <a:gd name="T22" fmla="*/ 98 w 98"/>
                  <a:gd name="T23" fmla="*/ 2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90">
                    <a:moveTo>
                      <a:pt x="98" y="22"/>
                    </a:moveTo>
                    <a:lnTo>
                      <a:pt x="53" y="28"/>
                    </a:lnTo>
                    <a:lnTo>
                      <a:pt x="45" y="10"/>
                    </a:lnTo>
                    <a:lnTo>
                      <a:pt x="22" y="0"/>
                    </a:lnTo>
                    <a:lnTo>
                      <a:pt x="23" y="33"/>
                    </a:lnTo>
                    <a:lnTo>
                      <a:pt x="25" y="53"/>
                    </a:lnTo>
                    <a:lnTo>
                      <a:pt x="0" y="73"/>
                    </a:lnTo>
                    <a:cubicBezTo>
                      <a:pt x="0" y="73"/>
                      <a:pt x="17" y="90"/>
                      <a:pt x="20" y="85"/>
                    </a:cubicBezTo>
                    <a:cubicBezTo>
                      <a:pt x="23" y="80"/>
                      <a:pt x="52" y="58"/>
                      <a:pt x="52" y="58"/>
                    </a:cubicBezTo>
                    <a:lnTo>
                      <a:pt x="77" y="48"/>
                    </a:lnTo>
                    <a:lnTo>
                      <a:pt x="88" y="35"/>
                    </a:lnTo>
                    <a:lnTo>
                      <a:pt x="98" y="2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3" name="Freeform 21">
                <a:extLst>
                  <a:ext uri="{FF2B5EF4-FFF2-40B4-BE49-F238E27FC236}">
                    <a16:creationId xmlns:a16="http://schemas.microsoft.com/office/drawing/2014/main" id="{C844235D-C758-4509-A17C-753B60E404DE}"/>
                  </a:ext>
                </a:extLst>
              </p:cNvPr>
              <p:cNvSpPr>
                <a:spLocks/>
              </p:cNvSpPr>
              <p:nvPr/>
            </p:nvSpPr>
            <p:spPr bwMode="auto">
              <a:xfrm>
                <a:off x="6139" y="2818"/>
                <a:ext cx="26" cy="29"/>
              </a:xfrm>
              <a:custGeom>
                <a:avLst/>
                <a:gdLst>
                  <a:gd name="T0" fmla="*/ 0 w 26"/>
                  <a:gd name="T1" fmla="*/ 2 h 29"/>
                  <a:gd name="T2" fmla="*/ 2 w 26"/>
                  <a:gd name="T3" fmla="*/ 10 h 29"/>
                  <a:gd name="T4" fmla="*/ 9 w 26"/>
                  <a:gd name="T5" fmla="*/ 14 h 29"/>
                  <a:gd name="T6" fmla="*/ 14 w 26"/>
                  <a:gd name="T7" fmla="*/ 19 h 29"/>
                  <a:gd name="T8" fmla="*/ 12 w 26"/>
                  <a:gd name="T9" fmla="*/ 24 h 29"/>
                  <a:gd name="T10" fmla="*/ 18 w 26"/>
                  <a:gd name="T11" fmla="*/ 29 h 29"/>
                  <a:gd name="T12" fmla="*/ 26 w 26"/>
                  <a:gd name="T13" fmla="*/ 29 h 29"/>
                  <a:gd name="T14" fmla="*/ 23 w 26"/>
                  <a:gd name="T15" fmla="*/ 20 h 29"/>
                  <a:gd name="T16" fmla="*/ 19 w 26"/>
                  <a:gd name="T17" fmla="*/ 12 h 29"/>
                  <a:gd name="T18" fmla="*/ 21 w 26"/>
                  <a:gd name="T19" fmla="*/ 7 h 29"/>
                  <a:gd name="T20" fmla="*/ 13 w 26"/>
                  <a:gd name="T21" fmla="*/ 1 h 29"/>
                  <a:gd name="T22" fmla="*/ 6 w 26"/>
                  <a:gd name="T23" fmla="*/ 0 h 29"/>
                  <a:gd name="T24" fmla="*/ 0 w 26"/>
                  <a:gd name="T25"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9">
                    <a:moveTo>
                      <a:pt x="0" y="2"/>
                    </a:moveTo>
                    <a:lnTo>
                      <a:pt x="2" y="10"/>
                    </a:lnTo>
                    <a:lnTo>
                      <a:pt x="9" y="14"/>
                    </a:lnTo>
                    <a:lnTo>
                      <a:pt x="14" y="19"/>
                    </a:lnTo>
                    <a:lnTo>
                      <a:pt x="12" y="24"/>
                    </a:lnTo>
                    <a:lnTo>
                      <a:pt x="18" y="29"/>
                    </a:lnTo>
                    <a:lnTo>
                      <a:pt x="26" y="29"/>
                    </a:lnTo>
                    <a:lnTo>
                      <a:pt x="23" y="20"/>
                    </a:lnTo>
                    <a:lnTo>
                      <a:pt x="19" y="12"/>
                    </a:lnTo>
                    <a:lnTo>
                      <a:pt x="21" y="7"/>
                    </a:lnTo>
                    <a:lnTo>
                      <a:pt x="13" y="1"/>
                    </a:lnTo>
                    <a:lnTo>
                      <a:pt x="6"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4" name="Freeform 22">
                <a:extLst>
                  <a:ext uri="{FF2B5EF4-FFF2-40B4-BE49-F238E27FC236}">
                    <a16:creationId xmlns:a16="http://schemas.microsoft.com/office/drawing/2014/main" id="{1C267614-576A-42A7-AAF9-6389781CBCB3}"/>
                  </a:ext>
                </a:extLst>
              </p:cNvPr>
              <p:cNvSpPr>
                <a:spLocks/>
              </p:cNvSpPr>
              <p:nvPr/>
            </p:nvSpPr>
            <p:spPr bwMode="auto">
              <a:xfrm>
                <a:off x="6103" y="2851"/>
                <a:ext cx="23" cy="35"/>
              </a:xfrm>
              <a:custGeom>
                <a:avLst/>
                <a:gdLst>
                  <a:gd name="T0" fmla="*/ 58 w 71"/>
                  <a:gd name="T1" fmla="*/ 0 h 112"/>
                  <a:gd name="T2" fmla="*/ 43 w 71"/>
                  <a:gd name="T3" fmla="*/ 2 h 112"/>
                  <a:gd name="T4" fmla="*/ 35 w 71"/>
                  <a:gd name="T5" fmla="*/ 14 h 112"/>
                  <a:gd name="T6" fmla="*/ 30 w 71"/>
                  <a:gd name="T7" fmla="*/ 47 h 112"/>
                  <a:gd name="T8" fmla="*/ 10 w 71"/>
                  <a:gd name="T9" fmla="*/ 54 h 112"/>
                  <a:gd name="T10" fmla="*/ 0 w 71"/>
                  <a:gd name="T11" fmla="*/ 62 h 112"/>
                  <a:gd name="T12" fmla="*/ 21 w 71"/>
                  <a:gd name="T13" fmla="*/ 82 h 112"/>
                  <a:gd name="T14" fmla="*/ 35 w 71"/>
                  <a:gd name="T15" fmla="*/ 94 h 112"/>
                  <a:gd name="T16" fmla="*/ 38 w 71"/>
                  <a:gd name="T17" fmla="*/ 110 h 112"/>
                  <a:gd name="T18" fmla="*/ 61 w 71"/>
                  <a:gd name="T19" fmla="*/ 100 h 112"/>
                  <a:gd name="T20" fmla="*/ 50 w 71"/>
                  <a:gd name="T21" fmla="*/ 80 h 112"/>
                  <a:gd name="T22" fmla="*/ 46 w 71"/>
                  <a:gd name="T23" fmla="*/ 47 h 112"/>
                  <a:gd name="T24" fmla="*/ 70 w 71"/>
                  <a:gd name="T25" fmla="*/ 29 h 112"/>
                  <a:gd name="T26" fmla="*/ 71 w 71"/>
                  <a:gd name="T27" fmla="*/ 5 h 112"/>
                  <a:gd name="T28" fmla="*/ 58 w 71"/>
                  <a:gd name="T2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12">
                    <a:moveTo>
                      <a:pt x="58" y="0"/>
                    </a:moveTo>
                    <a:lnTo>
                      <a:pt x="43" y="2"/>
                    </a:lnTo>
                    <a:lnTo>
                      <a:pt x="35" y="14"/>
                    </a:lnTo>
                    <a:lnTo>
                      <a:pt x="30" y="47"/>
                    </a:lnTo>
                    <a:lnTo>
                      <a:pt x="10" y="54"/>
                    </a:lnTo>
                    <a:lnTo>
                      <a:pt x="0" y="62"/>
                    </a:lnTo>
                    <a:lnTo>
                      <a:pt x="21" y="82"/>
                    </a:lnTo>
                    <a:lnTo>
                      <a:pt x="35" y="94"/>
                    </a:lnTo>
                    <a:cubicBezTo>
                      <a:pt x="35" y="94"/>
                      <a:pt x="33" y="112"/>
                      <a:pt x="38" y="110"/>
                    </a:cubicBezTo>
                    <a:cubicBezTo>
                      <a:pt x="43" y="109"/>
                      <a:pt x="61" y="100"/>
                      <a:pt x="61" y="100"/>
                    </a:cubicBezTo>
                    <a:lnTo>
                      <a:pt x="50" y="80"/>
                    </a:lnTo>
                    <a:lnTo>
                      <a:pt x="46" y="47"/>
                    </a:lnTo>
                    <a:lnTo>
                      <a:pt x="70" y="29"/>
                    </a:lnTo>
                    <a:lnTo>
                      <a:pt x="71" y="5"/>
                    </a:lnTo>
                    <a:lnTo>
                      <a:pt x="5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5" name="Freeform 23">
                <a:extLst>
                  <a:ext uri="{FF2B5EF4-FFF2-40B4-BE49-F238E27FC236}">
                    <a16:creationId xmlns:a16="http://schemas.microsoft.com/office/drawing/2014/main" id="{10998239-F689-43F4-8135-133C9A2AFF1B}"/>
                  </a:ext>
                </a:extLst>
              </p:cNvPr>
              <p:cNvSpPr>
                <a:spLocks/>
              </p:cNvSpPr>
              <p:nvPr/>
            </p:nvSpPr>
            <p:spPr bwMode="auto">
              <a:xfrm>
                <a:off x="6121" y="2847"/>
                <a:ext cx="24" cy="27"/>
              </a:xfrm>
              <a:custGeom>
                <a:avLst/>
                <a:gdLst>
                  <a:gd name="T0" fmla="*/ 12 w 24"/>
                  <a:gd name="T1" fmla="*/ 0 h 27"/>
                  <a:gd name="T2" fmla="*/ 7 w 24"/>
                  <a:gd name="T3" fmla="*/ 5 h 27"/>
                  <a:gd name="T4" fmla="*/ 9 w 24"/>
                  <a:gd name="T5" fmla="*/ 12 h 27"/>
                  <a:gd name="T6" fmla="*/ 6 w 24"/>
                  <a:gd name="T7" fmla="*/ 18 h 27"/>
                  <a:gd name="T8" fmla="*/ 0 w 24"/>
                  <a:gd name="T9" fmla="*/ 21 h 27"/>
                  <a:gd name="T10" fmla="*/ 2 w 24"/>
                  <a:gd name="T11" fmla="*/ 27 h 27"/>
                  <a:gd name="T12" fmla="*/ 8 w 24"/>
                  <a:gd name="T13" fmla="*/ 27 h 27"/>
                  <a:gd name="T14" fmla="*/ 12 w 24"/>
                  <a:gd name="T15" fmla="*/ 23 h 27"/>
                  <a:gd name="T16" fmla="*/ 14 w 24"/>
                  <a:gd name="T17" fmla="*/ 26 h 27"/>
                  <a:gd name="T18" fmla="*/ 23 w 24"/>
                  <a:gd name="T19" fmla="*/ 24 h 27"/>
                  <a:gd name="T20" fmla="*/ 24 w 24"/>
                  <a:gd name="T21" fmla="*/ 18 h 27"/>
                  <a:gd name="T22" fmla="*/ 14 w 24"/>
                  <a:gd name="T23" fmla="*/ 17 h 27"/>
                  <a:gd name="T24" fmla="*/ 14 w 24"/>
                  <a:gd name="T25" fmla="*/ 11 h 27"/>
                  <a:gd name="T26" fmla="*/ 14 w 24"/>
                  <a:gd name="T27" fmla="*/ 5 h 27"/>
                  <a:gd name="T28" fmla="*/ 12 w 24"/>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7">
                    <a:moveTo>
                      <a:pt x="12" y="0"/>
                    </a:moveTo>
                    <a:lnTo>
                      <a:pt x="7" y="5"/>
                    </a:lnTo>
                    <a:lnTo>
                      <a:pt x="9" y="12"/>
                    </a:lnTo>
                    <a:lnTo>
                      <a:pt x="6" y="18"/>
                    </a:lnTo>
                    <a:lnTo>
                      <a:pt x="0" y="21"/>
                    </a:lnTo>
                    <a:lnTo>
                      <a:pt x="2" y="27"/>
                    </a:lnTo>
                    <a:lnTo>
                      <a:pt x="8" y="27"/>
                    </a:lnTo>
                    <a:lnTo>
                      <a:pt x="12" y="23"/>
                    </a:lnTo>
                    <a:lnTo>
                      <a:pt x="14" y="26"/>
                    </a:lnTo>
                    <a:lnTo>
                      <a:pt x="23" y="24"/>
                    </a:lnTo>
                    <a:lnTo>
                      <a:pt x="24" y="18"/>
                    </a:lnTo>
                    <a:lnTo>
                      <a:pt x="14" y="17"/>
                    </a:lnTo>
                    <a:lnTo>
                      <a:pt x="14" y="11"/>
                    </a:lnTo>
                    <a:lnTo>
                      <a:pt x="14" y="5"/>
                    </a:lnTo>
                    <a:lnTo>
                      <a:pt x="1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6" name="Freeform 24">
                <a:extLst>
                  <a:ext uri="{FF2B5EF4-FFF2-40B4-BE49-F238E27FC236}">
                    <a16:creationId xmlns:a16="http://schemas.microsoft.com/office/drawing/2014/main" id="{7ACD2B43-A37B-4A1C-83BD-C2807C6F4BCF}"/>
                  </a:ext>
                </a:extLst>
              </p:cNvPr>
              <p:cNvSpPr>
                <a:spLocks/>
              </p:cNvSpPr>
              <p:nvPr/>
            </p:nvSpPr>
            <p:spPr bwMode="auto">
              <a:xfrm>
                <a:off x="6138" y="2836"/>
                <a:ext cx="20" cy="31"/>
              </a:xfrm>
              <a:custGeom>
                <a:avLst/>
                <a:gdLst>
                  <a:gd name="T0" fmla="*/ 5 w 20"/>
                  <a:gd name="T1" fmla="*/ 0 h 31"/>
                  <a:gd name="T2" fmla="*/ 0 w 20"/>
                  <a:gd name="T3" fmla="*/ 3 h 31"/>
                  <a:gd name="T4" fmla="*/ 3 w 20"/>
                  <a:gd name="T5" fmla="*/ 10 h 31"/>
                  <a:gd name="T6" fmla="*/ 2 w 20"/>
                  <a:gd name="T7" fmla="*/ 19 h 31"/>
                  <a:gd name="T8" fmla="*/ 6 w 20"/>
                  <a:gd name="T9" fmla="*/ 18 h 31"/>
                  <a:gd name="T10" fmla="*/ 9 w 20"/>
                  <a:gd name="T11" fmla="*/ 23 h 31"/>
                  <a:gd name="T12" fmla="*/ 11 w 20"/>
                  <a:gd name="T13" fmla="*/ 31 h 31"/>
                  <a:gd name="T14" fmla="*/ 16 w 20"/>
                  <a:gd name="T15" fmla="*/ 27 h 31"/>
                  <a:gd name="T16" fmla="*/ 20 w 20"/>
                  <a:gd name="T17" fmla="*/ 25 h 31"/>
                  <a:gd name="T18" fmla="*/ 17 w 20"/>
                  <a:gd name="T19" fmla="*/ 16 h 31"/>
                  <a:gd name="T20" fmla="*/ 16 w 20"/>
                  <a:gd name="T21" fmla="*/ 10 h 31"/>
                  <a:gd name="T22" fmla="*/ 8 w 20"/>
                  <a:gd name="T23" fmla="*/ 5 h 31"/>
                  <a:gd name="T24" fmla="*/ 5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5" y="0"/>
                    </a:moveTo>
                    <a:lnTo>
                      <a:pt x="0" y="3"/>
                    </a:lnTo>
                    <a:lnTo>
                      <a:pt x="3" y="10"/>
                    </a:lnTo>
                    <a:lnTo>
                      <a:pt x="2" y="19"/>
                    </a:lnTo>
                    <a:lnTo>
                      <a:pt x="6" y="18"/>
                    </a:lnTo>
                    <a:lnTo>
                      <a:pt x="9" y="23"/>
                    </a:lnTo>
                    <a:lnTo>
                      <a:pt x="11" y="31"/>
                    </a:lnTo>
                    <a:lnTo>
                      <a:pt x="16" y="27"/>
                    </a:lnTo>
                    <a:lnTo>
                      <a:pt x="20" y="25"/>
                    </a:lnTo>
                    <a:lnTo>
                      <a:pt x="17" y="16"/>
                    </a:lnTo>
                    <a:lnTo>
                      <a:pt x="16" y="10"/>
                    </a:lnTo>
                    <a:lnTo>
                      <a:pt x="8" y="5"/>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7" name="Freeform 25">
                <a:extLst>
                  <a:ext uri="{FF2B5EF4-FFF2-40B4-BE49-F238E27FC236}">
                    <a16:creationId xmlns:a16="http://schemas.microsoft.com/office/drawing/2014/main" id="{E21494C5-0D0C-4E54-8911-739104906FFF}"/>
                  </a:ext>
                </a:extLst>
              </p:cNvPr>
              <p:cNvSpPr>
                <a:spLocks/>
              </p:cNvSpPr>
              <p:nvPr/>
            </p:nvSpPr>
            <p:spPr bwMode="auto">
              <a:xfrm>
                <a:off x="6088" y="2870"/>
                <a:ext cx="92" cy="80"/>
              </a:xfrm>
              <a:custGeom>
                <a:avLst/>
                <a:gdLst>
                  <a:gd name="T0" fmla="*/ 111 w 286"/>
                  <a:gd name="T1" fmla="*/ 65 h 247"/>
                  <a:gd name="T2" fmla="*/ 88 w 286"/>
                  <a:gd name="T3" fmla="*/ 80 h 247"/>
                  <a:gd name="T4" fmla="*/ 70 w 286"/>
                  <a:gd name="T5" fmla="*/ 85 h 247"/>
                  <a:gd name="T6" fmla="*/ 81 w 286"/>
                  <a:gd name="T7" fmla="*/ 107 h 247"/>
                  <a:gd name="T8" fmla="*/ 46 w 286"/>
                  <a:gd name="T9" fmla="*/ 108 h 247"/>
                  <a:gd name="T10" fmla="*/ 26 w 286"/>
                  <a:gd name="T11" fmla="*/ 123 h 247"/>
                  <a:gd name="T12" fmla="*/ 25 w 286"/>
                  <a:gd name="T13" fmla="*/ 160 h 247"/>
                  <a:gd name="T14" fmla="*/ 30 w 286"/>
                  <a:gd name="T15" fmla="*/ 173 h 247"/>
                  <a:gd name="T16" fmla="*/ 0 w 286"/>
                  <a:gd name="T17" fmla="*/ 183 h 247"/>
                  <a:gd name="T18" fmla="*/ 28 w 286"/>
                  <a:gd name="T19" fmla="*/ 207 h 247"/>
                  <a:gd name="T20" fmla="*/ 51 w 286"/>
                  <a:gd name="T21" fmla="*/ 190 h 247"/>
                  <a:gd name="T22" fmla="*/ 41 w 286"/>
                  <a:gd name="T23" fmla="*/ 175 h 247"/>
                  <a:gd name="T24" fmla="*/ 38 w 286"/>
                  <a:gd name="T25" fmla="*/ 165 h 247"/>
                  <a:gd name="T26" fmla="*/ 51 w 286"/>
                  <a:gd name="T27" fmla="*/ 145 h 247"/>
                  <a:gd name="T28" fmla="*/ 63 w 286"/>
                  <a:gd name="T29" fmla="*/ 125 h 247"/>
                  <a:gd name="T30" fmla="*/ 78 w 286"/>
                  <a:gd name="T31" fmla="*/ 143 h 247"/>
                  <a:gd name="T32" fmla="*/ 98 w 286"/>
                  <a:gd name="T33" fmla="*/ 142 h 247"/>
                  <a:gd name="T34" fmla="*/ 113 w 286"/>
                  <a:gd name="T35" fmla="*/ 143 h 247"/>
                  <a:gd name="T36" fmla="*/ 106 w 286"/>
                  <a:gd name="T37" fmla="*/ 122 h 247"/>
                  <a:gd name="T38" fmla="*/ 121 w 286"/>
                  <a:gd name="T39" fmla="*/ 117 h 247"/>
                  <a:gd name="T40" fmla="*/ 141 w 286"/>
                  <a:gd name="T41" fmla="*/ 140 h 247"/>
                  <a:gd name="T42" fmla="*/ 155 w 286"/>
                  <a:gd name="T43" fmla="*/ 160 h 247"/>
                  <a:gd name="T44" fmla="*/ 143 w 286"/>
                  <a:gd name="T45" fmla="*/ 182 h 247"/>
                  <a:gd name="T46" fmla="*/ 163 w 286"/>
                  <a:gd name="T47" fmla="*/ 217 h 247"/>
                  <a:gd name="T48" fmla="*/ 186 w 286"/>
                  <a:gd name="T49" fmla="*/ 222 h 247"/>
                  <a:gd name="T50" fmla="*/ 216 w 286"/>
                  <a:gd name="T51" fmla="*/ 213 h 247"/>
                  <a:gd name="T52" fmla="*/ 211 w 286"/>
                  <a:gd name="T53" fmla="*/ 232 h 247"/>
                  <a:gd name="T54" fmla="*/ 228 w 286"/>
                  <a:gd name="T55" fmla="*/ 237 h 247"/>
                  <a:gd name="T56" fmla="*/ 235 w 286"/>
                  <a:gd name="T57" fmla="*/ 213 h 247"/>
                  <a:gd name="T58" fmla="*/ 225 w 286"/>
                  <a:gd name="T59" fmla="*/ 185 h 247"/>
                  <a:gd name="T60" fmla="*/ 230 w 286"/>
                  <a:gd name="T61" fmla="*/ 168 h 247"/>
                  <a:gd name="T62" fmla="*/ 240 w 286"/>
                  <a:gd name="T63" fmla="*/ 157 h 247"/>
                  <a:gd name="T64" fmla="*/ 255 w 286"/>
                  <a:gd name="T65" fmla="*/ 173 h 247"/>
                  <a:gd name="T66" fmla="*/ 270 w 286"/>
                  <a:gd name="T67" fmla="*/ 188 h 247"/>
                  <a:gd name="T68" fmla="*/ 280 w 286"/>
                  <a:gd name="T69" fmla="*/ 163 h 247"/>
                  <a:gd name="T70" fmla="*/ 286 w 286"/>
                  <a:gd name="T71" fmla="*/ 138 h 247"/>
                  <a:gd name="T72" fmla="*/ 278 w 286"/>
                  <a:gd name="T73" fmla="*/ 105 h 247"/>
                  <a:gd name="T74" fmla="*/ 273 w 286"/>
                  <a:gd name="T75" fmla="*/ 92 h 247"/>
                  <a:gd name="T76" fmla="*/ 278 w 286"/>
                  <a:gd name="T77" fmla="*/ 67 h 247"/>
                  <a:gd name="T78" fmla="*/ 276 w 286"/>
                  <a:gd name="T79" fmla="*/ 40 h 247"/>
                  <a:gd name="T80" fmla="*/ 263 w 286"/>
                  <a:gd name="T81" fmla="*/ 28 h 247"/>
                  <a:gd name="T82" fmla="*/ 253 w 286"/>
                  <a:gd name="T83" fmla="*/ 18 h 247"/>
                  <a:gd name="T84" fmla="*/ 250 w 286"/>
                  <a:gd name="T85" fmla="*/ 0 h 247"/>
                  <a:gd name="T86" fmla="*/ 220 w 286"/>
                  <a:gd name="T87" fmla="*/ 3 h 247"/>
                  <a:gd name="T88" fmla="*/ 211 w 286"/>
                  <a:gd name="T89" fmla="*/ 30 h 247"/>
                  <a:gd name="T90" fmla="*/ 228 w 286"/>
                  <a:gd name="T91" fmla="*/ 47 h 247"/>
                  <a:gd name="T92" fmla="*/ 215 w 286"/>
                  <a:gd name="T93" fmla="*/ 48 h 247"/>
                  <a:gd name="T94" fmla="*/ 181 w 286"/>
                  <a:gd name="T95" fmla="*/ 47 h 247"/>
                  <a:gd name="T96" fmla="*/ 178 w 286"/>
                  <a:gd name="T97" fmla="*/ 60 h 247"/>
                  <a:gd name="T98" fmla="*/ 185 w 286"/>
                  <a:gd name="T99" fmla="*/ 85 h 247"/>
                  <a:gd name="T100" fmla="*/ 168 w 286"/>
                  <a:gd name="T101" fmla="*/ 73 h 247"/>
                  <a:gd name="T102" fmla="*/ 155 w 286"/>
                  <a:gd name="T103" fmla="*/ 83 h 247"/>
                  <a:gd name="T104" fmla="*/ 145 w 286"/>
                  <a:gd name="T105" fmla="*/ 100 h 247"/>
                  <a:gd name="T106" fmla="*/ 133 w 286"/>
                  <a:gd name="T107" fmla="*/ 98 h 247"/>
                  <a:gd name="T108" fmla="*/ 131 w 286"/>
                  <a:gd name="T109" fmla="*/ 70 h 247"/>
                  <a:gd name="T110" fmla="*/ 111 w 286"/>
                  <a:gd name="T111" fmla="*/ 6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47">
                    <a:moveTo>
                      <a:pt x="111" y="65"/>
                    </a:moveTo>
                    <a:lnTo>
                      <a:pt x="88" y="80"/>
                    </a:lnTo>
                    <a:lnTo>
                      <a:pt x="70" y="85"/>
                    </a:lnTo>
                    <a:lnTo>
                      <a:pt x="81" y="107"/>
                    </a:lnTo>
                    <a:lnTo>
                      <a:pt x="46" y="108"/>
                    </a:lnTo>
                    <a:lnTo>
                      <a:pt x="26" y="123"/>
                    </a:lnTo>
                    <a:lnTo>
                      <a:pt x="25" y="160"/>
                    </a:lnTo>
                    <a:lnTo>
                      <a:pt x="30" y="173"/>
                    </a:lnTo>
                    <a:lnTo>
                      <a:pt x="0" y="183"/>
                    </a:lnTo>
                    <a:lnTo>
                      <a:pt x="28" y="207"/>
                    </a:lnTo>
                    <a:lnTo>
                      <a:pt x="51" y="190"/>
                    </a:lnTo>
                    <a:lnTo>
                      <a:pt x="41" y="175"/>
                    </a:lnTo>
                    <a:lnTo>
                      <a:pt x="38" y="165"/>
                    </a:lnTo>
                    <a:lnTo>
                      <a:pt x="51" y="145"/>
                    </a:lnTo>
                    <a:lnTo>
                      <a:pt x="63" y="125"/>
                    </a:lnTo>
                    <a:lnTo>
                      <a:pt x="78" y="143"/>
                    </a:lnTo>
                    <a:lnTo>
                      <a:pt x="98" y="142"/>
                    </a:lnTo>
                    <a:lnTo>
                      <a:pt x="113" y="143"/>
                    </a:lnTo>
                    <a:lnTo>
                      <a:pt x="106" y="122"/>
                    </a:lnTo>
                    <a:lnTo>
                      <a:pt x="121" y="117"/>
                    </a:lnTo>
                    <a:lnTo>
                      <a:pt x="141" y="140"/>
                    </a:lnTo>
                    <a:lnTo>
                      <a:pt x="155" y="160"/>
                    </a:lnTo>
                    <a:lnTo>
                      <a:pt x="143" y="182"/>
                    </a:lnTo>
                    <a:lnTo>
                      <a:pt x="163" y="217"/>
                    </a:lnTo>
                    <a:lnTo>
                      <a:pt x="186" y="222"/>
                    </a:lnTo>
                    <a:lnTo>
                      <a:pt x="216" y="213"/>
                    </a:lnTo>
                    <a:lnTo>
                      <a:pt x="211" y="232"/>
                    </a:lnTo>
                    <a:cubicBezTo>
                      <a:pt x="211" y="232"/>
                      <a:pt x="228" y="247"/>
                      <a:pt x="228" y="237"/>
                    </a:cubicBezTo>
                    <a:cubicBezTo>
                      <a:pt x="228" y="227"/>
                      <a:pt x="235" y="213"/>
                      <a:pt x="235" y="213"/>
                    </a:cubicBezTo>
                    <a:lnTo>
                      <a:pt x="225" y="185"/>
                    </a:lnTo>
                    <a:lnTo>
                      <a:pt x="230" y="168"/>
                    </a:lnTo>
                    <a:lnTo>
                      <a:pt x="240" y="157"/>
                    </a:lnTo>
                    <a:lnTo>
                      <a:pt x="255" y="173"/>
                    </a:lnTo>
                    <a:lnTo>
                      <a:pt x="270" y="188"/>
                    </a:lnTo>
                    <a:lnTo>
                      <a:pt x="280" y="163"/>
                    </a:lnTo>
                    <a:lnTo>
                      <a:pt x="286" y="138"/>
                    </a:lnTo>
                    <a:lnTo>
                      <a:pt x="278" y="105"/>
                    </a:lnTo>
                    <a:lnTo>
                      <a:pt x="273" y="92"/>
                    </a:lnTo>
                    <a:lnTo>
                      <a:pt x="278" y="67"/>
                    </a:lnTo>
                    <a:lnTo>
                      <a:pt x="276" y="40"/>
                    </a:lnTo>
                    <a:lnTo>
                      <a:pt x="263" y="28"/>
                    </a:lnTo>
                    <a:lnTo>
                      <a:pt x="253" y="18"/>
                    </a:lnTo>
                    <a:lnTo>
                      <a:pt x="250" y="0"/>
                    </a:lnTo>
                    <a:lnTo>
                      <a:pt x="220" y="3"/>
                    </a:lnTo>
                    <a:cubicBezTo>
                      <a:pt x="220" y="3"/>
                      <a:pt x="206" y="27"/>
                      <a:pt x="211" y="30"/>
                    </a:cubicBezTo>
                    <a:cubicBezTo>
                      <a:pt x="216" y="33"/>
                      <a:pt x="228" y="47"/>
                      <a:pt x="228" y="47"/>
                    </a:cubicBezTo>
                    <a:lnTo>
                      <a:pt x="215" y="48"/>
                    </a:lnTo>
                    <a:lnTo>
                      <a:pt x="181" y="47"/>
                    </a:lnTo>
                    <a:cubicBezTo>
                      <a:pt x="181" y="47"/>
                      <a:pt x="176" y="55"/>
                      <a:pt x="178" y="60"/>
                    </a:cubicBezTo>
                    <a:cubicBezTo>
                      <a:pt x="180" y="65"/>
                      <a:pt x="185" y="85"/>
                      <a:pt x="185" y="85"/>
                    </a:cubicBezTo>
                    <a:lnTo>
                      <a:pt x="168" y="73"/>
                    </a:lnTo>
                    <a:lnTo>
                      <a:pt x="155" y="83"/>
                    </a:lnTo>
                    <a:lnTo>
                      <a:pt x="145" y="100"/>
                    </a:lnTo>
                    <a:lnTo>
                      <a:pt x="133" y="98"/>
                    </a:lnTo>
                    <a:lnTo>
                      <a:pt x="131" y="70"/>
                    </a:lnTo>
                    <a:lnTo>
                      <a:pt x="111" y="6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8" name="Freeform 26">
                <a:extLst>
                  <a:ext uri="{FF2B5EF4-FFF2-40B4-BE49-F238E27FC236}">
                    <a16:creationId xmlns:a16="http://schemas.microsoft.com/office/drawing/2014/main" id="{A7A7620B-4EF6-4500-AAA7-22DF8BF573BD}"/>
                  </a:ext>
                </a:extLst>
              </p:cNvPr>
              <p:cNvSpPr>
                <a:spLocks/>
              </p:cNvSpPr>
              <p:nvPr/>
            </p:nvSpPr>
            <p:spPr bwMode="auto">
              <a:xfrm>
                <a:off x="6069" y="2940"/>
                <a:ext cx="13" cy="11"/>
              </a:xfrm>
              <a:custGeom>
                <a:avLst/>
                <a:gdLst>
                  <a:gd name="T0" fmla="*/ 13 w 13"/>
                  <a:gd name="T1" fmla="*/ 2 h 11"/>
                  <a:gd name="T2" fmla="*/ 6 w 13"/>
                  <a:gd name="T3" fmla="*/ 0 h 11"/>
                  <a:gd name="T4" fmla="*/ 0 w 13"/>
                  <a:gd name="T5" fmla="*/ 4 h 11"/>
                  <a:gd name="T6" fmla="*/ 4 w 13"/>
                  <a:gd name="T7" fmla="*/ 11 h 11"/>
                  <a:gd name="T8" fmla="*/ 10 w 13"/>
                  <a:gd name="T9" fmla="*/ 6 h 11"/>
                  <a:gd name="T10" fmla="*/ 13 w 13"/>
                  <a:gd name="T11" fmla="*/ 2 h 11"/>
                </a:gdLst>
                <a:ahLst/>
                <a:cxnLst>
                  <a:cxn ang="0">
                    <a:pos x="T0" y="T1"/>
                  </a:cxn>
                  <a:cxn ang="0">
                    <a:pos x="T2" y="T3"/>
                  </a:cxn>
                  <a:cxn ang="0">
                    <a:pos x="T4" y="T5"/>
                  </a:cxn>
                  <a:cxn ang="0">
                    <a:pos x="T6" y="T7"/>
                  </a:cxn>
                  <a:cxn ang="0">
                    <a:pos x="T8" y="T9"/>
                  </a:cxn>
                  <a:cxn ang="0">
                    <a:pos x="T10" y="T11"/>
                  </a:cxn>
                </a:cxnLst>
                <a:rect l="0" t="0" r="r" b="b"/>
                <a:pathLst>
                  <a:path w="13" h="11">
                    <a:moveTo>
                      <a:pt x="13" y="2"/>
                    </a:moveTo>
                    <a:lnTo>
                      <a:pt x="6" y="0"/>
                    </a:lnTo>
                    <a:lnTo>
                      <a:pt x="0" y="4"/>
                    </a:lnTo>
                    <a:lnTo>
                      <a:pt x="4" y="11"/>
                    </a:lnTo>
                    <a:lnTo>
                      <a:pt x="10" y="6"/>
                    </a:lnTo>
                    <a:lnTo>
                      <a:pt x="13"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9" name="Freeform 27">
                <a:extLst>
                  <a:ext uri="{FF2B5EF4-FFF2-40B4-BE49-F238E27FC236}">
                    <a16:creationId xmlns:a16="http://schemas.microsoft.com/office/drawing/2014/main" id="{34D95390-000F-439D-8FBF-CBE4A9E73EB8}"/>
                  </a:ext>
                </a:extLst>
              </p:cNvPr>
              <p:cNvSpPr>
                <a:spLocks/>
              </p:cNvSpPr>
              <p:nvPr/>
            </p:nvSpPr>
            <p:spPr bwMode="auto">
              <a:xfrm>
                <a:off x="6116" y="2818"/>
                <a:ext cx="17" cy="13"/>
              </a:xfrm>
              <a:custGeom>
                <a:avLst/>
                <a:gdLst>
                  <a:gd name="T0" fmla="*/ 2 w 17"/>
                  <a:gd name="T1" fmla="*/ 0 h 13"/>
                  <a:gd name="T2" fmla="*/ 0 w 17"/>
                  <a:gd name="T3" fmla="*/ 7 h 13"/>
                  <a:gd name="T4" fmla="*/ 0 w 17"/>
                  <a:gd name="T5" fmla="*/ 12 h 13"/>
                  <a:gd name="T6" fmla="*/ 10 w 17"/>
                  <a:gd name="T7" fmla="*/ 10 h 13"/>
                  <a:gd name="T8" fmla="*/ 17 w 17"/>
                  <a:gd name="T9" fmla="*/ 13 h 13"/>
                  <a:gd name="T10" fmla="*/ 14 w 17"/>
                  <a:gd name="T11" fmla="*/ 6 h 13"/>
                  <a:gd name="T12" fmla="*/ 7 w 17"/>
                  <a:gd name="T13" fmla="*/ 3 h 13"/>
                  <a:gd name="T14" fmla="*/ 2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2" y="0"/>
                    </a:moveTo>
                    <a:lnTo>
                      <a:pt x="0" y="7"/>
                    </a:lnTo>
                    <a:lnTo>
                      <a:pt x="0" y="12"/>
                    </a:lnTo>
                    <a:lnTo>
                      <a:pt x="10" y="10"/>
                    </a:lnTo>
                    <a:lnTo>
                      <a:pt x="17" y="13"/>
                    </a:lnTo>
                    <a:lnTo>
                      <a:pt x="14" y="6"/>
                    </a:lnTo>
                    <a:lnTo>
                      <a:pt x="7" y="3"/>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0" name="Freeform 28">
                <a:extLst>
                  <a:ext uri="{FF2B5EF4-FFF2-40B4-BE49-F238E27FC236}">
                    <a16:creationId xmlns:a16="http://schemas.microsoft.com/office/drawing/2014/main" id="{7CA64E18-763D-44AA-B111-E886BC87C4A3}"/>
                  </a:ext>
                </a:extLst>
              </p:cNvPr>
              <p:cNvSpPr>
                <a:spLocks/>
              </p:cNvSpPr>
              <p:nvPr/>
            </p:nvSpPr>
            <p:spPr bwMode="auto">
              <a:xfrm>
                <a:off x="6137" y="2789"/>
                <a:ext cx="11" cy="11"/>
              </a:xfrm>
              <a:custGeom>
                <a:avLst/>
                <a:gdLst>
                  <a:gd name="T0" fmla="*/ 0 w 11"/>
                  <a:gd name="T1" fmla="*/ 2 h 11"/>
                  <a:gd name="T2" fmla="*/ 1 w 11"/>
                  <a:gd name="T3" fmla="*/ 8 h 11"/>
                  <a:gd name="T4" fmla="*/ 4 w 11"/>
                  <a:gd name="T5" fmla="*/ 11 h 11"/>
                  <a:gd name="T6" fmla="*/ 11 w 11"/>
                  <a:gd name="T7" fmla="*/ 7 h 11"/>
                  <a:gd name="T8" fmla="*/ 6 w 11"/>
                  <a:gd name="T9" fmla="*/ 0 h 11"/>
                  <a:gd name="T10" fmla="*/ 0 w 11"/>
                  <a:gd name="T11" fmla="*/ 2 h 11"/>
                </a:gdLst>
                <a:ahLst/>
                <a:cxnLst>
                  <a:cxn ang="0">
                    <a:pos x="T0" y="T1"/>
                  </a:cxn>
                  <a:cxn ang="0">
                    <a:pos x="T2" y="T3"/>
                  </a:cxn>
                  <a:cxn ang="0">
                    <a:pos x="T4" y="T5"/>
                  </a:cxn>
                  <a:cxn ang="0">
                    <a:pos x="T6" y="T7"/>
                  </a:cxn>
                  <a:cxn ang="0">
                    <a:pos x="T8" y="T9"/>
                  </a:cxn>
                  <a:cxn ang="0">
                    <a:pos x="T10" y="T11"/>
                  </a:cxn>
                </a:cxnLst>
                <a:rect l="0" t="0" r="r" b="b"/>
                <a:pathLst>
                  <a:path w="11" h="11">
                    <a:moveTo>
                      <a:pt x="0" y="2"/>
                    </a:moveTo>
                    <a:lnTo>
                      <a:pt x="1" y="8"/>
                    </a:lnTo>
                    <a:lnTo>
                      <a:pt x="4" y="11"/>
                    </a:lnTo>
                    <a:lnTo>
                      <a:pt x="11" y="7"/>
                    </a:lnTo>
                    <a:lnTo>
                      <a:pt x="6"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1" name="Freeform 29">
                <a:extLst>
                  <a:ext uri="{FF2B5EF4-FFF2-40B4-BE49-F238E27FC236}">
                    <a16:creationId xmlns:a16="http://schemas.microsoft.com/office/drawing/2014/main" id="{F5C2C948-A56B-4567-9EBE-EF94EEBCE199}"/>
                  </a:ext>
                </a:extLst>
              </p:cNvPr>
              <p:cNvSpPr>
                <a:spLocks/>
              </p:cNvSpPr>
              <p:nvPr/>
            </p:nvSpPr>
            <p:spPr bwMode="auto">
              <a:xfrm>
                <a:off x="5730" y="2608"/>
                <a:ext cx="132" cy="287"/>
              </a:xfrm>
              <a:custGeom>
                <a:avLst/>
                <a:gdLst>
                  <a:gd name="T0" fmla="*/ 9 w 132"/>
                  <a:gd name="T1" fmla="*/ 24 h 287"/>
                  <a:gd name="T2" fmla="*/ 16 w 132"/>
                  <a:gd name="T3" fmla="*/ 40 h 287"/>
                  <a:gd name="T4" fmla="*/ 41 w 132"/>
                  <a:gd name="T5" fmla="*/ 47 h 287"/>
                  <a:gd name="T6" fmla="*/ 46 w 132"/>
                  <a:gd name="T7" fmla="*/ 62 h 287"/>
                  <a:gd name="T8" fmla="*/ 43 w 132"/>
                  <a:gd name="T9" fmla="*/ 69 h 287"/>
                  <a:gd name="T10" fmla="*/ 35 w 132"/>
                  <a:gd name="T11" fmla="*/ 82 h 287"/>
                  <a:gd name="T12" fmla="*/ 52 w 132"/>
                  <a:gd name="T13" fmla="*/ 96 h 287"/>
                  <a:gd name="T14" fmla="*/ 78 w 132"/>
                  <a:gd name="T15" fmla="*/ 123 h 287"/>
                  <a:gd name="T16" fmla="*/ 93 w 132"/>
                  <a:gd name="T17" fmla="*/ 143 h 287"/>
                  <a:gd name="T18" fmla="*/ 95 w 132"/>
                  <a:gd name="T19" fmla="*/ 161 h 287"/>
                  <a:gd name="T20" fmla="*/ 96 w 132"/>
                  <a:gd name="T21" fmla="*/ 179 h 287"/>
                  <a:gd name="T22" fmla="*/ 100 w 132"/>
                  <a:gd name="T23" fmla="*/ 207 h 287"/>
                  <a:gd name="T24" fmla="*/ 84 w 132"/>
                  <a:gd name="T25" fmla="*/ 221 h 287"/>
                  <a:gd name="T26" fmla="*/ 74 w 132"/>
                  <a:gd name="T27" fmla="*/ 233 h 287"/>
                  <a:gd name="T28" fmla="*/ 71 w 132"/>
                  <a:gd name="T29" fmla="*/ 239 h 287"/>
                  <a:gd name="T30" fmla="*/ 52 w 132"/>
                  <a:gd name="T31" fmla="*/ 243 h 287"/>
                  <a:gd name="T32" fmla="*/ 37 w 132"/>
                  <a:gd name="T33" fmla="*/ 247 h 287"/>
                  <a:gd name="T34" fmla="*/ 42 w 132"/>
                  <a:gd name="T35" fmla="*/ 253 h 287"/>
                  <a:gd name="T36" fmla="*/ 52 w 132"/>
                  <a:gd name="T37" fmla="*/ 258 h 287"/>
                  <a:gd name="T38" fmla="*/ 47 w 132"/>
                  <a:gd name="T39" fmla="*/ 276 h 287"/>
                  <a:gd name="T40" fmla="*/ 45 w 132"/>
                  <a:gd name="T41" fmla="*/ 287 h 287"/>
                  <a:gd name="T42" fmla="*/ 61 w 132"/>
                  <a:gd name="T43" fmla="*/ 275 h 287"/>
                  <a:gd name="T44" fmla="*/ 80 w 132"/>
                  <a:gd name="T45" fmla="*/ 265 h 287"/>
                  <a:gd name="T46" fmla="*/ 83 w 132"/>
                  <a:gd name="T47" fmla="*/ 250 h 287"/>
                  <a:gd name="T48" fmla="*/ 100 w 132"/>
                  <a:gd name="T49" fmla="*/ 251 h 287"/>
                  <a:gd name="T50" fmla="*/ 108 w 132"/>
                  <a:gd name="T51" fmla="*/ 244 h 287"/>
                  <a:gd name="T52" fmla="*/ 125 w 132"/>
                  <a:gd name="T53" fmla="*/ 232 h 287"/>
                  <a:gd name="T54" fmla="*/ 129 w 132"/>
                  <a:gd name="T55" fmla="*/ 211 h 287"/>
                  <a:gd name="T56" fmla="*/ 130 w 132"/>
                  <a:gd name="T57" fmla="*/ 193 h 287"/>
                  <a:gd name="T58" fmla="*/ 127 w 132"/>
                  <a:gd name="T59" fmla="*/ 168 h 287"/>
                  <a:gd name="T60" fmla="*/ 108 w 132"/>
                  <a:gd name="T61" fmla="*/ 144 h 287"/>
                  <a:gd name="T62" fmla="*/ 91 w 132"/>
                  <a:gd name="T63" fmla="*/ 130 h 287"/>
                  <a:gd name="T64" fmla="*/ 77 w 132"/>
                  <a:gd name="T65" fmla="*/ 111 h 287"/>
                  <a:gd name="T66" fmla="*/ 71 w 132"/>
                  <a:gd name="T67" fmla="*/ 97 h 287"/>
                  <a:gd name="T68" fmla="*/ 64 w 132"/>
                  <a:gd name="T69" fmla="*/ 74 h 287"/>
                  <a:gd name="T70" fmla="*/ 82 w 132"/>
                  <a:gd name="T71" fmla="*/ 60 h 287"/>
                  <a:gd name="T72" fmla="*/ 94 w 132"/>
                  <a:gd name="T73" fmla="*/ 45 h 287"/>
                  <a:gd name="T74" fmla="*/ 83 w 132"/>
                  <a:gd name="T75" fmla="*/ 20 h 287"/>
                  <a:gd name="T76" fmla="*/ 72 w 132"/>
                  <a:gd name="T77" fmla="*/ 5 h 287"/>
                  <a:gd name="T78" fmla="*/ 55 w 132"/>
                  <a:gd name="T79" fmla="*/ 0 h 287"/>
                  <a:gd name="T80" fmla="*/ 44 w 132"/>
                  <a:gd name="T81" fmla="*/ 8 h 287"/>
                  <a:gd name="T82" fmla="*/ 31 w 132"/>
                  <a:gd name="T83" fmla="*/ 9 h 287"/>
                  <a:gd name="T84" fmla="*/ 6 w 132"/>
                  <a:gd name="T85" fmla="*/ 1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 h="287">
                    <a:moveTo>
                      <a:pt x="0" y="19"/>
                    </a:moveTo>
                    <a:lnTo>
                      <a:pt x="9" y="24"/>
                    </a:lnTo>
                    <a:lnTo>
                      <a:pt x="15" y="31"/>
                    </a:lnTo>
                    <a:lnTo>
                      <a:pt x="16" y="40"/>
                    </a:lnTo>
                    <a:lnTo>
                      <a:pt x="20" y="49"/>
                    </a:lnTo>
                    <a:lnTo>
                      <a:pt x="41" y="47"/>
                    </a:lnTo>
                    <a:lnTo>
                      <a:pt x="43" y="54"/>
                    </a:lnTo>
                    <a:lnTo>
                      <a:pt x="46" y="62"/>
                    </a:lnTo>
                    <a:lnTo>
                      <a:pt x="52" y="64"/>
                    </a:lnTo>
                    <a:lnTo>
                      <a:pt x="43" y="69"/>
                    </a:lnTo>
                    <a:lnTo>
                      <a:pt x="35" y="71"/>
                    </a:lnTo>
                    <a:lnTo>
                      <a:pt x="35" y="82"/>
                    </a:lnTo>
                    <a:lnTo>
                      <a:pt x="43" y="89"/>
                    </a:lnTo>
                    <a:lnTo>
                      <a:pt x="52" y="96"/>
                    </a:lnTo>
                    <a:lnTo>
                      <a:pt x="66" y="115"/>
                    </a:lnTo>
                    <a:lnTo>
                      <a:pt x="78" y="123"/>
                    </a:lnTo>
                    <a:lnTo>
                      <a:pt x="85" y="133"/>
                    </a:lnTo>
                    <a:lnTo>
                      <a:pt x="93" y="143"/>
                    </a:lnTo>
                    <a:lnTo>
                      <a:pt x="93" y="153"/>
                    </a:lnTo>
                    <a:lnTo>
                      <a:pt x="95" y="161"/>
                    </a:lnTo>
                    <a:lnTo>
                      <a:pt x="96" y="171"/>
                    </a:lnTo>
                    <a:lnTo>
                      <a:pt x="96" y="179"/>
                    </a:lnTo>
                    <a:lnTo>
                      <a:pt x="99" y="190"/>
                    </a:lnTo>
                    <a:lnTo>
                      <a:pt x="100" y="207"/>
                    </a:lnTo>
                    <a:lnTo>
                      <a:pt x="95" y="215"/>
                    </a:lnTo>
                    <a:lnTo>
                      <a:pt x="84" y="221"/>
                    </a:lnTo>
                    <a:lnTo>
                      <a:pt x="73" y="224"/>
                    </a:lnTo>
                    <a:lnTo>
                      <a:pt x="74" y="233"/>
                    </a:lnTo>
                    <a:lnTo>
                      <a:pt x="79" y="240"/>
                    </a:lnTo>
                    <a:lnTo>
                      <a:pt x="71" y="239"/>
                    </a:lnTo>
                    <a:lnTo>
                      <a:pt x="60" y="238"/>
                    </a:lnTo>
                    <a:lnTo>
                      <a:pt x="52" y="243"/>
                    </a:lnTo>
                    <a:lnTo>
                      <a:pt x="42" y="246"/>
                    </a:lnTo>
                    <a:lnTo>
                      <a:pt x="37" y="247"/>
                    </a:lnTo>
                    <a:lnTo>
                      <a:pt x="33" y="250"/>
                    </a:lnTo>
                    <a:lnTo>
                      <a:pt x="42" y="253"/>
                    </a:lnTo>
                    <a:lnTo>
                      <a:pt x="46" y="257"/>
                    </a:lnTo>
                    <a:lnTo>
                      <a:pt x="52" y="258"/>
                    </a:lnTo>
                    <a:lnTo>
                      <a:pt x="48" y="269"/>
                    </a:lnTo>
                    <a:lnTo>
                      <a:pt x="47" y="276"/>
                    </a:lnTo>
                    <a:lnTo>
                      <a:pt x="47" y="284"/>
                    </a:lnTo>
                    <a:lnTo>
                      <a:pt x="45" y="287"/>
                    </a:lnTo>
                    <a:lnTo>
                      <a:pt x="55" y="283"/>
                    </a:lnTo>
                    <a:lnTo>
                      <a:pt x="61" y="275"/>
                    </a:lnTo>
                    <a:lnTo>
                      <a:pt x="69" y="267"/>
                    </a:lnTo>
                    <a:lnTo>
                      <a:pt x="80" y="265"/>
                    </a:lnTo>
                    <a:lnTo>
                      <a:pt x="77" y="258"/>
                    </a:lnTo>
                    <a:lnTo>
                      <a:pt x="83" y="250"/>
                    </a:lnTo>
                    <a:lnTo>
                      <a:pt x="88" y="247"/>
                    </a:lnTo>
                    <a:lnTo>
                      <a:pt x="100" y="251"/>
                    </a:lnTo>
                    <a:lnTo>
                      <a:pt x="110" y="249"/>
                    </a:lnTo>
                    <a:lnTo>
                      <a:pt x="108" y="244"/>
                    </a:lnTo>
                    <a:lnTo>
                      <a:pt x="116" y="238"/>
                    </a:lnTo>
                    <a:lnTo>
                      <a:pt x="125" y="232"/>
                    </a:lnTo>
                    <a:lnTo>
                      <a:pt x="128" y="222"/>
                    </a:lnTo>
                    <a:lnTo>
                      <a:pt x="129" y="211"/>
                    </a:lnTo>
                    <a:lnTo>
                      <a:pt x="132" y="206"/>
                    </a:lnTo>
                    <a:lnTo>
                      <a:pt x="130" y="193"/>
                    </a:lnTo>
                    <a:lnTo>
                      <a:pt x="129" y="187"/>
                    </a:lnTo>
                    <a:lnTo>
                      <a:pt x="127" y="168"/>
                    </a:lnTo>
                    <a:lnTo>
                      <a:pt x="118" y="158"/>
                    </a:lnTo>
                    <a:lnTo>
                      <a:pt x="108" y="144"/>
                    </a:lnTo>
                    <a:lnTo>
                      <a:pt x="101" y="135"/>
                    </a:lnTo>
                    <a:lnTo>
                      <a:pt x="91" y="130"/>
                    </a:lnTo>
                    <a:lnTo>
                      <a:pt x="83" y="117"/>
                    </a:lnTo>
                    <a:lnTo>
                      <a:pt x="77" y="111"/>
                    </a:lnTo>
                    <a:lnTo>
                      <a:pt x="77" y="106"/>
                    </a:lnTo>
                    <a:lnTo>
                      <a:pt x="71" y="97"/>
                    </a:lnTo>
                    <a:lnTo>
                      <a:pt x="59" y="83"/>
                    </a:lnTo>
                    <a:lnTo>
                      <a:pt x="64" y="74"/>
                    </a:lnTo>
                    <a:lnTo>
                      <a:pt x="73" y="67"/>
                    </a:lnTo>
                    <a:lnTo>
                      <a:pt x="82" y="60"/>
                    </a:lnTo>
                    <a:lnTo>
                      <a:pt x="83" y="52"/>
                    </a:lnTo>
                    <a:lnTo>
                      <a:pt x="94" y="45"/>
                    </a:lnTo>
                    <a:lnTo>
                      <a:pt x="107" y="36"/>
                    </a:lnTo>
                    <a:lnTo>
                      <a:pt x="83" y="20"/>
                    </a:lnTo>
                    <a:lnTo>
                      <a:pt x="85" y="11"/>
                    </a:lnTo>
                    <a:lnTo>
                      <a:pt x="72" y="5"/>
                    </a:lnTo>
                    <a:lnTo>
                      <a:pt x="61" y="4"/>
                    </a:lnTo>
                    <a:lnTo>
                      <a:pt x="55" y="0"/>
                    </a:lnTo>
                    <a:lnTo>
                      <a:pt x="46" y="3"/>
                    </a:lnTo>
                    <a:lnTo>
                      <a:pt x="44" y="8"/>
                    </a:lnTo>
                    <a:lnTo>
                      <a:pt x="38" y="9"/>
                    </a:lnTo>
                    <a:lnTo>
                      <a:pt x="31" y="9"/>
                    </a:lnTo>
                    <a:lnTo>
                      <a:pt x="23" y="14"/>
                    </a:lnTo>
                    <a:lnTo>
                      <a:pt x="6" y="11"/>
                    </a:lnTo>
                    <a:lnTo>
                      <a:pt x="0" y="1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2" name="Freeform 30">
                <a:extLst>
                  <a:ext uri="{FF2B5EF4-FFF2-40B4-BE49-F238E27FC236}">
                    <a16:creationId xmlns:a16="http://schemas.microsoft.com/office/drawing/2014/main" id="{B395CB63-C3B3-45FB-81A5-3C3A6C99949A}"/>
                  </a:ext>
                </a:extLst>
              </p:cNvPr>
              <p:cNvSpPr>
                <a:spLocks/>
              </p:cNvSpPr>
              <p:nvPr/>
            </p:nvSpPr>
            <p:spPr bwMode="auto">
              <a:xfrm>
                <a:off x="5690" y="2627"/>
                <a:ext cx="136" cy="161"/>
              </a:xfrm>
              <a:custGeom>
                <a:avLst/>
                <a:gdLst>
                  <a:gd name="T0" fmla="*/ 18 w 136"/>
                  <a:gd name="T1" fmla="*/ 14 h 161"/>
                  <a:gd name="T2" fmla="*/ 13 w 136"/>
                  <a:gd name="T3" fmla="*/ 22 h 161"/>
                  <a:gd name="T4" fmla="*/ 4 w 136"/>
                  <a:gd name="T5" fmla="*/ 23 h 161"/>
                  <a:gd name="T6" fmla="*/ 5 w 136"/>
                  <a:gd name="T7" fmla="*/ 32 h 161"/>
                  <a:gd name="T8" fmla="*/ 0 w 136"/>
                  <a:gd name="T9" fmla="*/ 36 h 161"/>
                  <a:gd name="T10" fmla="*/ 0 w 136"/>
                  <a:gd name="T11" fmla="*/ 42 h 161"/>
                  <a:gd name="T12" fmla="*/ 10 w 136"/>
                  <a:gd name="T13" fmla="*/ 40 h 161"/>
                  <a:gd name="T14" fmla="*/ 11 w 136"/>
                  <a:gd name="T15" fmla="*/ 50 h 161"/>
                  <a:gd name="T16" fmla="*/ 21 w 136"/>
                  <a:gd name="T17" fmla="*/ 54 h 161"/>
                  <a:gd name="T18" fmla="*/ 23 w 136"/>
                  <a:gd name="T19" fmla="*/ 68 h 161"/>
                  <a:gd name="T20" fmla="*/ 21 w 136"/>
                  <a:gd name="T21" fmla="*/ 79 h 161"/>
                  <a:gd name="T22" fmla="*/ 17 w 136"/>
                  <a:gd name="T23" fmla="*/ 94 h 161"/>
                  <a:gd name="T24" fmla="*/ 38 w 136"/>
                  <a:gd name="T25" fmla="*/ 82 h 161"/>
                  <a:gd name="T26" fmla="*/ 48 w 136"/>
                  <a:gd name="T27" fmla="*/ 87 h 161"/>
                  <a:gd name="T28" fmla="*/ 55 w 136"/>
                  <a:gd name="T29" fmla="*/ 86 h 161"/>
                  <a:gd name="T30" fmla="*/ 57 w 136"/>
                  <a:gd name="T31" fmla="*/ 78 h 161"/>
                  <a:gd name="T32" fmla="*/ 65 w 136"/>
                  <a:gd name="T33" fmla="*/ 80 h 161"/>
                  <a:gd name="T34" fmla="*/ 72 w 136"/>
                  <a:gd name="T35" fmla="*/ 88 h 161"/>
                  <a:gd name="T36" fmla="*/ 82 w 136"/>
                  <a:gd name="T37" fmla="*/ 93 h 161"/>
                  <a:gd name="T38" fmla="*/ 89 w 136"/>
                  <a:gd name="T39" fmla="*/ 106 h 161"/>
                  <a:gd name="T40" fmla="*/ 90 w 136"/>
                  <a:gd name="T41" fmla="*/ 120 h 161"/>
                  <a:gd name="T42" fmla="*/ 100 w 136"/>
                  <a:gd name="T43" fmla="*/ 132 h 161"/>
                  <a:gd name="T44" fmla="*/ 104 w 136"/>
                  <a:gd name="T45" fmla="*/ 147 h 161"/>
                  <a:gd name="T46" fmla="*/ 98 w 136"/>
                  <a:gd name="T47" fmla="*/ 154 h 161"/>
                  <a:gd name="T48" fmla="*/ 110 w 136"/>
                  <a:gd name="T49" fmla="*/ 161 h 161"/>
                  <a:gd name="T50" fmla="*/ 120 w 136"/>
                  <a:gd name="T51" fmla="*/ 153 h 161"/>
                  <a:gd name="T52" fmla="*/ 129 w 136"/>
                  <a:gd name="T53" fmla="*/ 155 h 161"/>
                  <a:gd name="T54" fmla="*/ 136 w 136"/>
                  <a:gd name="T55" fmla="*/ 152 h 161"/>
                  <a:gd name="T56" fmla="*/ 133 w 136"/>
                  <a:gd name="T57" fmla="*/ 134 h 161"/>
                  <a:gd name="T58" fmla="*/ 133 w 136"/>
                  <a:gd name="T59" fmla="*/ 124 h 161"/>
                  <a:gd name="T60" fmla="*/ 118 w 136"/>
                  <a:gd name="T61" fmla="*/ 104 h 161"/>
                  <a:gd name="T62" fmla="*/ 104 w 136"/>
                  <a:gd name="T63" fmla="*/ 95 h 161"/>
                  <a:gd name="T64" fmla="*/ 92 w 136"/>
                  <a:gd name="T65" fmla="*/ 77 h 161"/>
                  <a:gd name="T66" fmla="*/ 75 w 136"/>
                  <a:gd name="T67" fmla="*/ 63 h 161"/>
                  <a:gd name="T68" fmla="*/ 75 w 136"/>
                  <a:gd name="T69" fmla="*/ 52 h 161"/>
                  <a:gd name="T70" fmla="*/ 89 w 136"/>
                  <a:gd name="T71" fmla="*/ 46 h 161"/>
                  <a:gd name="T72" fmla="*/ 86 w 136"/>
                  <a:gd name="T73" fmla="*/ 43 h 161"/>
                  <a:gd name="T74" fmla="*/ 81 w 136"/>
                  <a:gd name="T75" fmla="*/ 28 h 161"/>
                  <a:gd name="T76" fmla="*/ 60 w 136"/>
                  <a:gd name="T77" fmla="*/ 30 h 161"/>
                  <a:gd name="T78" fmla="*/ 56 w 136"/>
                  <a:gd name="T79" fmla="*/ 21 h 161"/>
                  <a:gd name="T80" fmla="*/ 55 w 136"/>
                  <a:gd name="T81" fmla="*/ 12 h 161"/>
                  <a:gd name="T82" fmla="*/ 40 w 136"/>
                  <a:gd name="T83" fmla="*/ 0 h 161"/>
                  <a:gd name="T84" fmla="*/ 33 w 136"/>
                  <a:gd name="T85" fmla="*/ 3 h 161"/>
                  <a:gd name="T86" fmla="*/ 34 w 136"/>
                  <a:gd name="T87" fmla="*/ 20 h 161"/>
                  <a:gd name="T88" fmla="*/ 27 w 136"/>
                  <a:gd name="T89" fmla="*/ 19 h 161"/>
                  <a:gd name="T90" fmla="*/ 22 w 136"/>
                  <a:gd name="T91" fmla="*/ 18 h 161"/>
                  <a:gd name="T92" fmla="*/ 18 w 136"/>
                  <a:gd name="T93" fmla="*/ 1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6" h="161">
                    <a:moveTo>
                      <a:pt x="18" y="14"/>
                    </a:moveTo>
                    <a:lnTo>
                      <a:pt x="13" y="22"/>
                    </a:lnTo>
                    <a:lnTo>
                      <a:pt x="4" y="23"/>
                    </a:lnTo>
                    <a:lnTo>
                      <a:pt x="5" y="32"/>
                    </a:lnTo>
                    <a:lnTo>
                      <a:pt x="0" y="36"/>
                    </a:lnTo>
                    <a:lnTo>
                      <a:pt x="0" y="42"/>
                    </a:lnTo>
                    <a:lnTo>
                      <a:pt x="10" y="40"/>
                    </a:lnTo>
                    <a:lnTo>
                      <a:pt x="11" y="50"/>
                    </a:lnTo>
                    <a:lnTo>
                      <a:pt x="21" y="54"/>
                    </a:lnTo>
                    <a:lnTo>
                      <a:pt x="23" y="68"/>
                    </a:lnTo>
                    <a:lnTo>
                      <a:pt x="21" y="79"/>
                    </a:lnTo>
                    <a:lnTo>
                      <a:pt x="17" y="94"/>
                    </a:lnTo>
                    <a:lnTo>
                      <a:pt x="38" y="82"/>
                    </a:lnTo>
                    <a:lnTo>
                      <a:pt x="48" y="87"/>
                    </a:lnTo>
                    <a:lnTo>
                      <a:pt x="55" y="86"/>
                    </a:lnTo>
                    <a:lnTo>
                      <a:pt x="57" y="78"/>
                    </a:lnTo>
                    <a:lnTo>
                      <a:pt x="65" y="80"/>
                    </a:lnTo>
                    <a:lnTo>
                      <a:pt x="72" y="88"/>
                    </a:lnTo>
                    <a:lnTo>
                      <a:pt x="82" y="93"/>
                    </a:lnTo>
                    <a:lnTo>
                      <a:pt x="89" y="106"/>
                    </a:lnTo>
                    <a:lnTo>
                      <a:pt x="90" y="120"/>
                    </a:lnTo>
                    <a:lnTo>
                      <a:pt x="100" y="132"/>
                    </a:lnTo>
                    <a:lnTo>
                      <a:pt x="104" y="147"/>
                    </a:lnTo>
                    <a:lnTo>
                      <a:pt x="98" y="154"/>
                    </a:lnTo>
                    <a:lnTo>
                      <a:pt x="110" y="161"/>
                    </a:lnTo>
                    <a:lnTo>
                      <a:pt x="120" y="153"/>
                    </a:lnTo>
                    <a:lnTo>
                      <a:pt x="129" y="155"/>
                    </a:lnTo>
                    <a:lnTo>
                      <a:pt x="136" y="152"/>
                    </a:lnTo>
                    <a:lnTo>
                      <a:pt x="133" y="134"/>
                    </a:lnTo>
                    <a:lnTo>
                      <a:pt x="133" y="124"/>
                    </a:lnTo>
                    <a:lnTo>
                      <a:pt x="118" y="104"/>
                    </a:lnTo>
                    <a:lnTo>
                      <a:pt x="104" y="95"/>
                    </a:lnTo>
                    <a:lnTo>
                      <a:pt x="92" y="77"/>
                    </a:lnTo>
                    <a:lnTo>
                      <a:pt x="75" y="63"/>
                    </a:lnTo>
                    <a:lnTo>
                      <a:pt x="75" y="52"/>
                    </a:lnTo>
                    <a:lnTo>
                      <a:pt x="89" y="46"/>
                    </a:lnTo>
                    <a:lnTo>
                      <a:pt x="86" y="43"/>
                    </a:lnTo>
                    <a:lnTo>
                      <a:pt x="81" y="28"/>
                    </a:lnTo>
                    <a:lnTo>
                      <a:pt x="60" y="30"/>
                    </a:lnTo>
                    <a:lnTo>
                      <a:pt x="56" y="21"/>
                    </a:lnTo>
                    <a:lnTo>
                      <a:pt x="55" y="12"/>
                    </a:lnTo>
                    <a:lnTo>
                      <a:pt x="40" y="0"/>
                    </a:lnTo>
                    <a:lnTo>
                      <a:pt x="33" y="3"/>
                    </a:lnTo>
                    <a:lnTo>
                      <a:pt x="34" y="20"/>
                    </a:lnTo>
                    <a:lnTo>
                      <a:pt x="27" y="19"/>
                    </a:lnTo>
                    <a:lnTo>
                      <a:pt x="22" y="18"/>
                    </a:lnTo>
                    <a:lnTo>
                      <a:pt x="18" y="1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3" name="Freeform 31">
                <a:extLst>
                  <a:ext uri="{FF2B5EF4-FFF2-40B4-BE49-F238E27FC236}">
                    <a16:creationId xmlns:a16="http://schemas.microsoft.com/office/drawing/2014/main" id="{E8226AE2-20CC-4800-8FBE-4508B0488D15}"/>
                  </a:ext>
                </a:extLst>
              </p:cNvPr>
              <p:cNvSpPr>
                <a:spLocks/>
              </p:cNvSpPr>
              <p:nvPr/>
            </p:nvSpPr>
            <p:spPr bwMode="auto">
              <a:xfrm>
                <a:off x="5738" y="2779"/>
                <a:ext cx="92" cy="82"/>
              </a:xfrm>
              <a:custGeom>
                <a:avLst/>
                <a:gdLst>
                  <a:gd name="T0" fmla="*/ 50 w 92"/>
                  <a:gd name="T1" fmla="*/ 2 h 82"/>
                  <a:gd name="T2" fmla="*/ 33 w 92"/>
                  <a:gd name="T3" fmla="*/ 1 h 82"/>
                  <a:gd name="T4" fmla="*/ 16 w 92"/>
                  <a:gd name="T5" fmla="*/ 3 h 82"/>
                  <a:gd name="T6" fmla="*/ 5 w 92"/>
                  <a:gd name="T7" fmla="*/ 6 h 82"/>
                  <a:gd name="T8" fmla="*/ 0 w 92"/>
                  <a:gd name="T9" fmla="*/ 20 h 82"/>
                  <a:gd name="T10" fmla="*/ 3 w 92"/>
                  <a:gd name="T11" fmla="*/ 32 h 82"/>
                  <a:gd name="T12" fmla="*/ 5 w 92"/>
                  <a:gd name="T13" fmla="*/ 44 h 82"/>
                  <a:gd name="T14" fmla="*/ 3 w 92"/>
                  <a:gd name="T15" fmla="*/ 57 h 82"/>
                  <a:gd name="T16" fmla="*/ 9 w 92"/>
                  <a:gd name="T17" fmla="*/ 70 h 82"/>
                  <a:gd name="T18" fmla="*/ 17 w 92"/>
                  <a:gd name="T19" fmla="*/ 67 h 82"/>
                  <a:gd name="T20" fmla="*/ 15 w 92"/>
                  <a:gd name="T21" fmla="*/ 77 h 82"/>
                  <a:gd name="T22" fmla="*/ 16 w 92"/>
                  <a:gd name="T23" fmla="*/ 82 h 82"/>
                  <a:gd name="T24" fmla="*/ 25 w 92"/>
                  <a:gd name="T25" fmla="*/ 79 h 82"/>
                  <a:gd name="T26" fmla="*/ 32 w 92"/>
                  <a:gd name="T27" fmla="*/ 75 h 82"/>
                  <a:gd name="T28" fmla="*/ 52 w 92"/>
                  <a:gd name="T29" fmla="*/ 67 h 82"/>
                  <a:gd name="T30" fmla="*/ 68 w 92"/>
                  <a:gd name="T31" fmla="*/ 68 h 82"/>
                  <a:gd name="T32" fmla="*/ 65 w 92"/>
                  <a:gd name="T33" fmla="*/ 53 h 82"/>
                  <a:gd name="T34" fmla="*/ 87 w 92"/>
                  <a:gd name="T35" fmla="*/ 44 h 82"/>
                  <a:gd name="T36" fmla="*/ 92 w 92"/>
                  <a:gd name="T37" fmla="*/ 34 h 82"/>
                  <a:gd name="T38" fmla="*/ 89 w 92"/>
                  <a:gd name="T39" fmla="*/ 15 h 82"/>
                  <a:gd name="T40" fmla="*/ 88 w 92"/>
                  <a:gd name="T41" fmla="*/ 0 h 82"/>
                  <a:gd name="T42" fmla="*/ 81 w 92"/>
                  <a:gd name="T43" fmla="*/ 3 h 82"/>
                  <a:gd name="T44" fmla="*/ 72 w 92"/>
                  <a:gd name="T45" fmla="*/ 1 h 82"/>
                  <a:gd name="T46" fmla="*/ 62 w 92"/>
                  <a:gd name="T47" fmla="*/ 9 h 82"/>
                  <a:gd name="T48" fmla="*/ 50 w 92"/>
                  <a:gd name="T49"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82">
                    <a:moveTo>
                      <a:pt x="50" y="2"/>
                    </a:moveTo>
                    <a:lnTo>
                      <a:pt x="33" y="1"/>
                    </a:lnTo>
                    <a:lnTo>
                      <a:pt x="16" y="3"/>
                    </a:lnTo>
                    <a:lnTo>
                      <a:pt x="5" y="6"/>
                    </a:lnTo>
                    <a:lnTo>
                      <a:pt x="0" y="20"/>
                    </a:lnTo>
                    <a:lnTo>
                      <a:pt x="3" y="32"/>
                    </a:lnTo>
                    <a:lnTo>
                      <a:pt x="5" y="44"/>
                    </a:lnTo>
                    <a:lnTo>
                      <a:pt x="3" y="57"/>
                    </a:lnTo>
                    <a:lnTo>
                      <a:pt x="9" y="70"/>
                    </a:lnTo>
                    <a:lnTo>
                      <a:pt x="17" y="67"/>
                    </a:lnTo>
                    <a:lnTo>
                      <a:pt x="15" y="77"/>
                    </a:lnTo>
                    <a:lnTo>
                      <a:pt x="16" y="82"/>
                    </a:lnTo>
                    <a:lnTo>
                      <a:pt x="25" y="79"/>
                    </a:lnTo>
                    <a:lnTo>
                      <a:pt x="32" y="75"/>
                    </a:lnTo>
                    <a:lnTo>
                      <a:pt x="52" y="67"/>
                    </a:lnTo>
                    <a:lnTo>
                      <a:pt x="68" y="68"/>
                    </a:lnTo>
                    <a:lnTo>
                      <a:pt x="65" y="53"/>
                    </a:lnTo>
                    <a:lnTo>
                      <a:pt x="87" y="44"/>
                    </a:lnTo>
                    <a:lnTo>
                      <a:pt x="92" y="34"/>
                    </a:lnTo>
                    <a:lnTo>
                      <a:pt x="89" y="15"/>
                    </a:lnTo>
                    <a:lnTo>
                      <a:pt x="88" y="0"/>
                    </a:lnTo>
                    <a:lnTo>
                      <a:pt x="81" y="3"/>
                    </a:lnTo>
                    <a:lnTo>
                      <a:pt x="72" y="1"/>
                    </a:lnTo>
                    <a:lnTo>
                      <a:pt x="62" y="9"/>
                    </a:lnTo>
                    <a:lnTo>
                      <a:pt x="5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4" name="Freeform 32">
                <a:extLst>
                  <a:ext uri="{FF2B5EF4-FFF2-40B4-BE49-F238E27FC236}">
                    <a16:creationId xmlns:a16="http://schemas.microsoft.com/office/drawing/2014/main" id="{3BE17D65-0785-42D1-A75F-C8944599F2A3}"/>
                  </a:ext>
                </a:extLst>
              </p:cNvPr>
              <p:cNvSpPr>
                <a:spLocks/>
              </p:cNvSpPr>
              <p:nvPr/>
            </p:nvSpPr>
            <p:spPr bwMode="auto">
              <a:xfrm>
                <a:off x="5641" y="2663"/>
                <a:ext cx="151" cy="277"/>
              </a:xfrm>
              <a:custGeom>
                <a:avLst/>
                <a:gdLst>
                  <a:gd name="T0" fmla="*/ 52 w 151"/>
                  <a:gd name="T1" fmla="*/ 267 h 277"/>
                  <a:gd name="T2" fmla="*/ 63 w 151"/>
                  <a:gd name="T3" fmla="*/ 267 h 277"/>
                  <a:gd name="T4" fmla="*/ 68 w 151"/>
                  <a:gd name="T5" fmla="*/ 277 h 277"/>
                  <a:gd name="T6" fmla="*/ 84 w 151"/>
                  <a:gd name="T7" fmla="*/ 273 h 277"/>
                  <a:gd name="T8" fmla="*/ 65 w 151"/>
                  <a:gd name="T9" fmla="*/ 261 h 277"/>
                  <a:gd name="T10" fmla="*/ 53 w 151"/>
                  <a:gd name="T11" fmla="*/ 251 h 277"/>
                  <a:gd name="T12" fmla="*/ 53 w 151"/>
                  <a:gd name="T13" fmla="*/ 244 h 277"/>
                  <a:gd name="T14" fmla="*/ 45 w 151"/>
                  <a:gd name="T15" fmla="*/ 233 h 277"/>
                  <a:gd name="T16" fmla="*/ 35 w 151"/>
                  <a:gd name="T17" fmla="*/ 220 h 277"/>
                  <a:gd name="T18" fmla="*/ 32 w 151"/>
                  <a:gd name="T19" fmla="*/ 198 h 277"/>
                  <a:gd name="T20" fmla="*/ 38 w 151"/>
                  <a:gd name="T21" fmla="*/ 187 h 277"/>
                  <a:gd name="T22" fmla="*/ 44 w 151"/>
                  <a:gd name="T23" fmla="*/ 171 h 277"/>
                  <a:gd name="T24" fmla="*/ 48 w 151"/>
                  <a:gd name="T25" fmla="*/ 165 h 277"/>
                  <a:gd name="T26" fmla="*/ 46 w 151"/>
                  <a:gd name="T27" fmla="*/ 145 h 277"/>
                  <a:gd name="T28" fmla="*/ 61 w 151"/>
                  <a:gd name="T29" fmla="*/ 138 h 277"/>
                  <a:gd name="T30" fmla="*/ 61 w 151"/>
                  <a:gd name="T31" fmla="*/ 148 h 277"/>
                  <a:gd name="T32" fmla="*/ 74 w 151"/>
                  <a:gd name="T33" fmla="*/ 155 h 277"/>
                  <a:gd name="T34" fmla="*/ 89 w 151"/>
                  <a:gd name="T35" fmla="*/ 163 h 277"/>
                  <a:gd name="T36" fmla="*/ 96 w 151"/>
                  <a:gd name="T37" fmla="*/ 164 h 277"/>
                  <a:gd name="T38" fmla="*/ 100 w 151"/>
                  <a:gd name="T39" fmla="*/ 151 h 277"/>
                  <a:gd name="T40" fmla="*/ 102 w 151"/>
                  <a:gd name="T41" fmla="*/ 122 h 277"/>
                  <a:gd name="T42" fmla="*/ 132 w 151"/>
                  <a:gd name="T43" fmla="*/ 118 h 277"/>
                  <a:gd name="T44" fmla="*/ 151 w 151"/>
                  <a:gd name="T45" fmla="*/ 112 h 277"/>
                  <a:gd name="T46" fmla="*/ 137 w 151"/>
                  <a:gd name="T47" fmla="*/ 84 h 277"/>
                  <a:gd name="T48" fmla="*/ 131 w 151"/>
                  <a:gd name="T49" fmla="*/ 57 h 277"/>
                  <a:gd name="T50" fmla="*/ 114 w 151"/>
                  <a:gd name="T51" fmla="*/ 46 h 277"/>
                  <a:gd name="T52" fmla="*/ 104 w 151"/>
                  <a:gd name="T53" fmla="*/ 50 h 277"/>
                  <a:gd name="T54" fmla="*/ 87 w 151"/>
                  <a:gd name="T55" fmla="*/ 46 h 277"/>
                  <a:gd name="T56" fmla="*/ 72 w 151"/>
                  <a:gd name="T57" fmla="*/ 36 h 277"/>
                  <a:gd name="T58" fmla="*/ 68 w 151"/>
                  <a:gd name="T59" fmla="*/ 18 h 277"/>
                  <a:gd name="T60" fmla="*/ 58 w 151"/>
                  <a:gd name="T61" fmla="*/ 5 h 277"/>
                  <a:gd name="T62" fmla="*/ 49 w 151"/>
                  <a:gd name="T63" fmla="*/ 0 h 277"/>
                  <a:gd name="T64" fmla="*/ 29 w 151"/>
                  <a:gd name="T65" fmla="*/ 14 h 277"/>
                  <a:gd name="T66" fmla="*/ 8 w 151"/>
                  <a:gd name="T67" fmla="*/ 26 h 277"/>
                  <a:gd name="T68" fmla="*/ 8 w 151"/>
                  <a:gd name="T69" fmla="*/ 43 h 277"/>
                  <a:gd name="T70" fmla="*/ 13 w 151"/>
                  <a:gd name="T71" fmla="*/ 63 h 277"/>
                  <a:gd name="T72" fmla="*/ 24 w 151"/>
                  <a:gd name="T73" fmla="*/ 85 h 277"/>
                  <a:gd name="T74" fmla="*/ 16 w 151"/>
                  <a:gd name="T75" fmla="*/ 104 h 277"/>
                  <a:gd name="T76" fmla="*/ 29 w 151"/>
                  <a:gd name="T77" fmla="*/ 121 h 277"/>
                  <a:gd name="T78" fmla="*/ 35 w 151"/>
                  <a:gd name="T79" fmla="*/ 138 h 277"/>
                  <a:gd name="T80" fmla="*/ 36 w 151"/>
                  <a:gd name="T81" fmla="*/ 153 h 277"/>
                  <a:gd name="T82" fmla="*/ 38 w 151"/>
                  <a:gd name="T83" fmla="*/ 163 h 277"/>
                  <a:gd name="T84" fmla="*/ 34 w 151"/>
                  <a:gd name="T85" fmla="*/ 175 h 277"/>
                  <a:gd name="T86" fmla="*/ 21 w 151"/>
                  <a:gd name="T87" fmla="*/ 194 h 277"/>
                  <a:gd name="T88" fmla="*/ 16 w 151"/>
                  <a:gd name="T89" fmla="*/ 215 h 277"/>
                  <a:gd name="T90" fmla="*/ 14 w 151"/>
                  <a:gd name="T91" fmla="*/ 239 h 277"/>
                  <a:gd name="T92" fmla="*/ 24 w 151"/>
                  <a:gd name="T93" fmla="*/ 241 h 277"/>
                  <a:gd name="T94" fmla="*/ 28 w 151"/>
                  <a:gd name="T95" fmla="*/ 252 h 277"/>
                  <a:gd name="T96" fmla="*/ 40 w 151"/>
                  <a:gd name="T97" fmla="*/ 256 h 277"/>
                  <a:gd name="T98" fmla="*/ 46 w 151"/>
                  <a:gd name="T99" fmla="*/ 26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 h="277">
                    <a:moveTo>
                      <a:pt x="46" y="267"/>
                    </a:moveTo>
                    <a:lnTo>
                      <a:pt x="52" y="267"/>
                    </a:lnTo>
                    <a:lnTo>
                      <a:pt x="57" y="261"/>
                    </a:lnTo>
                    <a:lnTo>
                      <a:pt x="63" y="267"/>
                    </a:lnTo>
                    <a:lnTo>
                      <a:pt x="69" y="268"/>
                    </a:lnTo>
                    <a:lnTo>
                      <a:pt x="68" y="277"/>
                    </a:lnTo>
                    <a:lnTo>
                      <a:pt x="80" y="274"/>
                    </a:lnTo>
                    <a:lnTo>
                      <a:pt x="84" y="273"/>
                    </a:lnTo>
                    <a:lnTo>
                      <a:pt x="72" y="260"/>
                    </a:lnTo>
                    <a:lnTo>
                      <a:pt x="65" y="261"/>
                    </a:lnTo>
                    <a:lnTo>
                      <a:pt x="59" y="256"/>
                    </a:lnTo>
                    <a:lnTo>
                      <a:pt x="53" y="251"/>
                    </a:lnTo>
                    <a:lnTo>
                      <a:pt x="48" y="247"/>
                    </a:lnTo>
                    <a:lnTo>
                      <a:pt x="53" y="244"/>
                    </a:lnTo>
                    <a:lnTo>
                      <a:pt x="50" y="231"/>
                    </a:lnTo>
                    <a:lnTo>
                      <a:pt x="45" y="233"/>
                    </a:lnTo>
                    <a:lnTo>
                      <a:pt x="43" y="219"/>
                    </a:lnTo>
                    <a:lnTo>
                      <a:pt x="35" y="220"/>
                    </a:lnTo>
                    <a:lnTo>
                      <a:pt x="29" y="211"/>
                    </a:lnTo>
                    <a:lnTo>
                      <a:pt x="32" y="198"/>
                    </a:lnTo>
                    <a:lnTo>
                      <a:pt x="34" y="192"/>
                    </a:lnTo>
                    <a:lnTo>
                      <a:pt x="38" y="187"/>
                    </a:lnTo>
                    <a:lnTo>
                      <a:pt x="39" y="178"/>
                    </a:lnTo>
                    <a:lnTo>
                      <a:pt x="44" y="171"/>
                    </a:lnTo>
                    <a:lnTo>
                      <a:pt x="45" y="167"/>
                    </a:lnTo>
                    <a:lnTo>
                      <a:pt x="48" y="165"/>
                    </a:lnTo>
                    <a:lnTo>
                      <a:pt x="48" y="152"/>
                    </a:lnTo>
                    <a:lnTo>
                      <a:pt x="46" y="145"/>
                    </a:lnTo>
                    <a:lnTo>
                      <a:pt x="50" y="136"/>
                    </a:lnTo>
                    <a:lnTo>
                      <a:pt x="61" y="138"/>
                    </a:lnTo>
                    <a:lnTo>
                      <a:pt x="64" y="135"/>
                    </a:lnTo>
                    <a:lnTo>
                      <a:pt x="61" y="148"/>
                    </a:lnTo>
                    <a:lnTo>
                      <a:pt x="63" y="157"/>
                    </a:lnTo>
                    <a:lnTo>
                      <a:pt x="74" y="155"/>
                    </a:lnTo>
                    <a:lnTo>
                      <a:pt x="81" y="156"/>
                    </a:lnTo>
                    <a:lnTo>
                      <a:pt x="89" y="163"/>
                    </a:lnTo>
                    <a:lnTo>
                      <a:pt x="88" y="169"/>
                    </a:lnTo>
                    <a:lnTo>
                      <a:pt x="96" y="164"/>
                    </a:lnTo>
                    <a:lnTo>
                      <a:pt x="100" y="170"/>
                    </a:lnTo>
                    <a:lnTo>
                      <a:pt x="100" y="151"/>
                    </a:lnTo>
                    <a:lnTo>
                      <a:pt x="96" y="137"/>
                    </a:lnTo>
                    <a:lnTo>
                      <a:pt x="102" y="122"/>
                    </a:lnTo>
                    <a:lnTo>
                      <a:pt x="120" y="118"/>
                    </a:lnTo>
                    <a:lnTo>
                      <a:pt x="132" y="118"/>
                    </a:lnTo>
                    <a:lnTo>
                      <a:pt x="147" y="118"/>
                    </a:lnTo>
                    <a:lnTo>
                      <a:pt x="151" y="112"/>
                    </a:lnTo>
                    <a:lnTo>
                      <a:pt x="149" y="96"/>
                    </a:lnTo>
                    <a:lnTo>
                      <a:pt x="137" y="84"/>
                    </a:lnTo>
                    <a:lnTo>
                      <a:pt x="138" y="70"/>
                    </a:lnTo>
                    <a:lnTo>
                      <a:pt x="131" y="57"/>
                    </a:lnTo>
                    <a:lnTo>
                      <a:pt x="121" y="52"/>
                    </a:lnTo>
                    <a:lnTo>
                      <a:pt x="114" y="46"/>
                    </a:lnTo>
                    <a:lnTo>
                      <a:pt x="106" y="42"/>
                    </a:lnTo>
                    <a:lnTo>
                      <a:pt x="104" y="50"/>
                    </a:lnTo>
                    <a:lnTo>
                      <a:pt x="97" y="51"/>
                    </a:lnTo>
                    <a:lnTo>
                      <a:pt x="87" y="46"/>
                    </a:lnTo>
                    <a:lnTo>
                      <a:pt x="67" y="58"/>
                    </a:lnTo>
                    <a:lnTo>
                      <a:pt x="72" y="36"/>
                    </a:lnTo>
                    <a:lnTo>
                      <a:pt x="71" y="24"/>
                    </a:lnTo>
                    <a:lnTo>
                      <a:pt x="68" y="18"/>
                    </a:lnTo>
                    <a:lnTo>
                      <a:pt x="61" y="13"/>
                    </a:lnTo>
                    <a:lnTo>
                      <a:pt x="58" y="5"/>
                    </a:lnTo>
                    <a:lnTo>
                      <a:pt x="49" y="6"/>
                    </a:lnTo>
                    <a:lnTo>
                      <a:pt x="49" y="0"/>
                    </a:lnTo>
                    <a:lnTo>
                      <a:pt x="38" y="4"/>
                    </a:lnTo>
                    <a:lnTo>
                      <a:pt x="29" y="14"/>
                    </a:lnTo>
                    <a:lnTo>
                      <a:pt x="14" y="15"/>
                    </a:lnTo>
                    <a:lnTo>
                      <a:pt x="8" y="26"/>
                    </a:lnTo>
                    <a:lnTo>
                      <a:pt x="0" y="34"/>
                    </a:lnTo>
                    <a:lnTo>
                      <a:pt x="8" y="43"/>
                    </a:lnTo>
                    <a:lnTo>
                      <a:pt x="11" y="55"/>
                    </a:lnTo>
                    <a:lnTo>
                      <a:pt x="13" y="63"/>
                    </a:lnTo>
                    <a:lnTo>
                      <a:pt x="23" y="68"/>
                    </a:lnTo>
                    <a:lnTo>
                      <a:pt x="24" y="85"/>
                    </a:lnTo>
                    <a:lnTo>
                      <a:pt x="26" y="98"/>
                    </a:lnTo>
                    <a:lnTo>
                      <a:pt x="16" y="104"/>
                    </a:lnTo>
                    <a:lnTo>
                      <a:pt x="22" y="117"/>
                    </a:lnTo>
                    <a:lnTo>
                      <a:pt x="29" y="121"/>
                    </a:lnTo>
                    <a:lnTo>
                      <a:pt x="33" y="128"/>
                    </a:lnTo>
                    <a:lnTo>
                      <a:pt x="35" y="138"/>
                    </a:lnTo>
                    <a:lnTo>
                      <a:pt x="34" y="147"/>
                    </a:lnTo>
                    <a:lnTo>
                      <a:pt x="36" y="153"/>
                    </a:lnTo>
                    <a:lnTo>
                      <a:pt x="40" y="157"/>
                    </a:lnTo>
                    <a:lnTo>
                      <a:pt x="38" y="163"/>
                    </a:lnTo>
                    <a:lnTo>
                      <a:pt x="38" y="167"/>
                    </a:lnTo>
                    <a:lnTo>
                      <a:pt x="34" y="175"/>
                    </a:lnTo>
                    <a:lnTo>
                      <a:pt x="29" y="182"/>
                    </a:lnTo>
                    <a:lnTo>
                      <a:pt x="21" y="194"/>
                    </a:lnTo>
                    <a:lnTo>
                      <a:pt x="19" y="204"/>
                    </a:lnTo>
                    <a:lnTo>
                      <a:pt x="16" y="215"/>
                    </a:lnTo>
                    <a:lnTo>
                      <a:pt x="12" y="222"/>
                    </a:lnTo>
                    <a:lnTo>
                      <a:pt x="14" y="239"/>
                    </a:lnTo>
                    <a:lnTo>
                      <a:pt x="19" y="234"/>
                    </a:lnTo>
                    <a:lnTo>
                      <a:pt x="24" y="241"/>
                    </a:lnTo>
                    <a:lnTo>
                      <a:pt x="29" y="246"/>
                    </a:lnTo>
                    <a:lnTo>
                      <a:pt x="28" y="252"/>
                    </a:lnTo>
                    <a:lnTo>
                      <a:pt x="34" y="251"/>
                    </a:lnTo>
                    <a:lnTo>
                      <a:pt x="40" y="256"/>
                    </a:lnTo>
                    <a:lnTo>
                      <a:pt x="43" y="262"/>
                    </a:lnTo>
                    <a:lnTo>
                      <a:pt x="46" y="26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5" name="Freeform 33">
                <a:extLst>
                  <a:ext uri="{FF2B5EF4-FFF2-40B4-BE49-F238E27FC236}">
                    <a16:creationId xmlns:a16="http://schemas.microsoft.com/office/drawing/2014/main" id="{831029F0-2817-420C-AF84-3DFD3A0C07C6}"/>
                  </a:ext>
                </a:extLst>
              </p:cNvPr>
              <p:cNvSpPr>
                <a:spLocks/>
              </p:cNvSpPr>
              <p:nvPr/>
            </p:nvSpPr>
            <p:spPr bwMode="auto">
              <a:xfrm>
                <a:off x="5685" y="2926"/>
                <a:ext cx="78" cy="98"/>
              </a:xfrm>
              <a:custGeom>
                <a:avLst/>
                <a:gdLst>
                  <a:gd name="T0" fmla="*/ 78 w 78"/>
                  <a:gd name="T1" fmla="*/ 93 h 98"/>
                  <a:gd name="T2" fmla="*/ 73 w 78"/>
                  <a:gd name="T3" fmla="*/ 98 h 98"/>
                  <a:gd name="T4" fmla="*/ 62 w 78"/>
                  <a:gd name="T5" fmla="*/ 98 h 98"/>
                  <a:gd name="T6" fmla="*/ 50 w 78"/>
                  <a:gd name="T7" fmla="*/ 89 h 98"/>
                  <a:gd name="T8" fmla="*/ 39 w 78"/>
                  <a:gd name="T9" fmla="*/ 83 h 98"/>
                  <a:gd name="T10" fmla="*/ 27 w 78"/>
                  <a:gd name="T11" fmla="*/ 73 h 98"/>
                  <a:gd name="T12" fmla="*/ 28 w 78"/>
                  <a:gd name="T13" fmla="*/ 68 h 98"/>
                  <a:gd name="T14" fmla="*/ 16 w 78"/>
                  <a:gd name="T15" fmla="*/ 53 h 98"/>
                  <a:gd name="T16" fmla="*/ 12 w 78"/>
                  <a:gd name="T17" fmla="*/ 38 h 98"/>
                  <a:gd name="T18" fmla="*/ 11 w 78"/>
                  <a:gd name="T19" fmla="*/ 27 h 98"/>
                  <a:gd name="T20" fmla="*/ 8 w 78"/>
                  <a:gd name="T21" fmla="*/ 16 h 98"/>
                  <a:gd name="T22" fmla="*/ 0 w 78"/>
                  <a:gd name="T23" fmla="*/ 4 h 98"/>
                  <a:gd name="T24" fmla="*/ 8 w 78"/>
                  <a:gd name="T25" fmla="*/ 4 h 98"/>
                  <a:gd name="T26" fmla="*/ 13 w 78"/>
                  <a:gd name="T27" fmla="*/ 0 h 98"/>
                  <a:gd name="T28" fmla="*/ 19 w 78"/>
                  <a:gd name="T29" fmla="*/ 4 h 98"/>
                  <a:gd name="T30" fmla="*/ 23 w 78"/>
                  <a:gd name="T31" fmla="*/ 6 h 98"/>
                  <a:gd name="T32" fmla="*/ 23 w 78"/>
                  <a:gd name="T33" fmla="*/ 14 h 98"/>
                  <a:gd name="T34" fmla="*/ 40 w 78"/>
                  <a:gd name="T35" fmla="*/ 10 h 98"/>
                  <a:gd name="T36" fmla="*/ 54 w 78"/>
                  <a:gd name="T37" fmla="*/ 19 h 98"/>
                  <a:gd name="T38" fmla="*/ 63 w 78"/>
                  <a:gd name="T39" fmla="*/ 31 h 98"/>
                  <a:gd name="T40" fmla="*/ 65 w 78"/>
                  <a:gd name="T41" fmla="*/ 45 h 98"/>
                  <a:gd name="T42" fmla="*/ 63 w 78"/>
                  <a:gd name="T43" fmla="*/ 62 h 98"/>
                  <a:gd name="T44" fmla="*/ 63 w 78"/>
                  <a:gd name="T45" fmla="*/ 72 h 98"/>
                  <a:gd name="T46" fmla="*/ 73 w 78"/>
                  <a:gd name="T47" fmla="*/ 80 h 98"/>
                  <a:gd name="T48" fmla="*/ 77 w 78"/>
                  <a:gd name="T49" fmla="*/ 88 h 98"/>
                  <a:gd name="T50" fmla="*/ 78 w 78"/>
                  <a:gd name="T51"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 h="98">
                    <a:moveTo>
                      <a:pt x="78" y="93"/>
                    </a:moveTo>
                    <a:lnTo>
                      <a:pt x="73" y="98"/>
                    </a:lnTo>
                    <a:lnTo>
                      <a:pt x="62" y="98"/>
                    </a:lnTo>
                    <a:lnTo>
                      <a:pt x="50" y="89"/>
                    </a:lnTo>
                    <a:lnTo>
                      <a:pt x="39" y="83"/>
                    </a:lnTo>
                    <a:lnTo>
                      <a:pt x="27" y="73"/>
                    </a:lnTo>
                    <a:lnTo>
                      <a:pt x="28" y="68"/>
                    </a:lnTo>
                    <a:lnTo>
                      <a:pt x="16" y="53"/>
                    </a:lnTo>
                    <a:lnTo>
                      <a:pt x="12" y="38"/>
                    </a:lnTo>
                    <a:lnTo>
                      <a:pt x="11" y="27"/>
                    </a:lnTo>
                    <a:lnTo>
                      <a:pt x="8" y="16"/>
                    </a:lnTo>
                    <a:lnTo>
                      <a:pt x="0" y="4"/>
                    </a:lnTo>
                    <a:lnTo>
                      <a:pt x="8" y="4"/>
                    </a:lnTo>
                    <a:lnTo>
                      <a:pt x="13" y="0"/>
                    </a:lnTo>
                    <a:lnTo>
                      <a:pt x="19" y="4"/>
                    </a:lnTo>
                    <a:lnTo>
                      <a:pt x="23" y="6"/>
                    </a:lnTo>
                    <a:lnTo>
                      <a:pt x="23" y="14"/>
                    </a:lnTo>
                    <a:lnTo>
                      <a:pt x="40" y="10"/>
                    </a:lnTo>
                    <a:lnTo>
                      <a:pt x="54" y="19"/>
                    </a:lnTo>
                    <a:lnTo>
                      <a:pt x="63" y="31"/>
                    </a:lnTo>
                    <a:lnTo>
                      <a:pt x="65" y="45"/>
                    </a:lnTo>
                    <a:lnTo>
                      <a:pt x="63" y="62"/>
                    </a:lnTo>
                    <a:lnTo>
                      <a:pt x="63" y="72"/>
                    </a:lnTo>
                    <a:lnTo>
                      <a:pt x="73" y="80"/>
                    </a:lnTo>
                    <a:lnTo>
                      <a:pt x="77" y="88"/>
                    </a:lnTo>
                    <a:lnTo>
                      <a:pt x="78" y="9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6" name="Freeform 34">
                <a:extLst>
                  <a:ext uri="{FF2B5EF4-FFF2-40B4-BE49-F238E27FC236}">
                    <a16:creationId xmlns:a16="http://schemas.microsoft.com/office/drawing/2014/main" id="{1F87F101-DA6D-40F9-9FA7-8DD6A51E3ABA}"/>
                  </a:ext>
                </a:extLst>
              </p:cNvPr>
              <p:cNvSpPr>
                <a:spLocks/>
              </p:cNvSpPr>
              <p:nvPr/>
            </p:nvSpPr>
            <p:spPr bwMode="auto">
              <a:xfrm>
                <a:off x="5867" y="2922"/>
                <a:ext cx="177" cy="110"/>
              </a:xfrm>
              <a:custGeom>
                <a:avLst/>
                <a:gdLst>
                  <a:gd name="T0" fmla="*/ 0 w 177"/>
                  <a:gd name="T1" fmla="*/ 93 h 110"/>
                  <a:gd name="T2" fmla="*/ 7 w 177"/>
                  <a:gd name="T3" fmla="*/ 102 h 110"/>
                  <a:gd name="T4" fmla="*/ 13 w 177"/>
                  <a:gd name="T5" fmla="*/ 110 h 110"/>
                  <a:gd name="T6" fmla="*/ 28 w 177"/>
                  <a:gd name="T7" fmla="*/ 110 h 110"/>
                  <a:gd name="T8" fmla="*/ 42 w 177"/>
                  <a:gd name="T9" fmla="*/ 109 h 110"/>
                  <a:gd name="T10" fmla="*/ 56 w 177"/>
                  <a:gd name="T11" fmla="*/ 100 h 110"/>
                  <a:gd name="T12" fmla="*/ 60 w 177"/>
                  <a:gd name="T13" fmla="*/ 98 h 110"/>
                  <a:gd name="T14" fmla="*/ 75 w 177"/>
                  <a:gd name="T15" fmla="*/ 102 h 110"/>
                  <a:gd name="T16" fmla="*/ 84 w 177"/>
                  <a:gd name="T17" fmla="*/ 99 h 110"/>
                  <a:gd name="T18" fmla="*/ 97 w 177"/>
                  <a:gd name="T19" fmla="*/ 87 h 110"/>
                  <a:gd name="T20" fmla="*/ 103 w 177"/>
                  <a:gd name="T21" fmla="*/ 75 h 110"/>
                  <a:gd name="T22" fmla="*/ 112 w 177"/>
                  <a:gd name="T23" fmla="*/ 63 h 110"/>
                  <a:gd name="T24" fmla="*/ 115 w 177"/>
                  <a:gd name="T25" fmla="*/ 50 h 110"/>
                  <a:gd name="T26" fmla="*/ 124 w 177"/>
                  <a:gd name="T27" fmla="*/ 46 h 110"/>
                  <a:gd name="T28" fmla="*/ 136 w 177"/>
                  <a:gd name="T29" fmla="*/ 49 h 110"/>
                  <a:gd name="T30" fmla="*/ 150 w 177"/>
                  <a:gd name="T31" fmla="*/ 52 h 110"/>
                  <a:gd name="T32" fmla="*/ 158 w 177"/>
                  <a:gd name="T33" fmla="*/ 50 h 110"/>
                  <a:gd name="T34" fmla="*/ 166 w 177"/>
                  <a:gd name="T35" fmla="*/ 48 h 110"/>
                  <a:gd name="T36" fmla="*/ 159 w 177"/>
                  <a:gd name="T37" fmla="*/ 42 h 110"/>
                  <a:gd name="T38" fmla="*/ 159 w 177"/>
                  <a:gd name="T39" fmla="*/ 39 h 110"/>
                  <a:gd name="T40" fmla="*/ 171 w 177"/>
                  <a:gd name="T41" fmla="*/ 39 h 110"/>
                  <a:gd name="T42" fmla="*/ 177 w 177"/>
                  <a:gd name="T43" fmla="*/ 35 h 110"/>
                  <a:gd name="T44" fmla="*/ 173 w 177"/>
                  <a:gd name="T45" fmla="*/ 27 h 110"/>
                  <a:gd name="T46" fmla="*/ 160 w 177"/>
                  <a:gd name="T47" fmla="*/ 22 h 110"/>
                  <a:gd name="T48" fmla="*/ 152 w 177"/>
                  <a:gd name="T49" fmla="*/ 23 h 110"/>
                  <a:gd name="T50" fmla="*/ 148 w 177"/>
                  <a:gd name="T51" fmla="*/ 23 h 110"/>
                  <a:gd name="T52" fmla="*/ 148 w 177"/>
                  <a:gd name="T53" fmla="*/ 12 h 110"/>
                  <a:gd name="T54" fmla="*/ 140 w 177"/>
                  <a:gd name="T55" fmla="*/ 6 h 110"/>
                  <a:gd name="T56" fmla="*/ 136 w 177"/>
                  <a:gd name="T57" fmla="*/ 0 h 110"/>
                  <a:gd name="T58" fmla="*/ 133 w 177"/>
                  <a:gd name="T59" fmla="*/ 7 h 110"/>
                  <a:gd name="T60" fmla="*/ 129 w 177"/>
                  <a:gd name="T61" fmla="*/ 1 h 110"/>
                  <a:gd name="T62" fmla="*/ 125 w 177"/>
                  <a:gd name="T63" fmla="*/ 14 h 110"/>
                  <a:gd name="T64" fmla="*/ 124 w 177"/>
                  <a:gd name="T65" fmla="*/ 22 h 110"/>
                  <a:gd name="T66" fmla="*/ 119 w 177"/>
                  <a:gd name="T67" fmla="*/ 24 h 110"/>
                  <a:gd name="T68" fmla="*/ 110 w 177"/>
                  <a:gd name="T69" fmla="*/ 26 h 110"/>
                  <a:gd name="T70" fmla="*/ 104 w 177"/>
                  <a:gd name="T71" fmla="*/ 30 h 110"/>
                  <a:gd name="T72" fmla="*/ 103 w 177"/>
                  <a:gd name="T73" fmla="*/ 37 h 110"/>
                  <a:gd name="T74" fmla="*/ 98 w 177"/>
                  <a:gd name="T75" fmla="*/ 40 h 110"/>
                  <a:gd name="T76" fmla="*/ 92 w 177"/>
                  <a:gd name="T77" fmla="*/ 38 h 110"/>
                  <a:gd name="T78" fmla="*/ 90 w 177"/>
                  <a:gd name="T79" fmla="*/ 45 h 110"/>
                  <a:gd name="T80" fmla="*/ 80 w 177"/>
                  <a:gd name="T81" fmla="*/ 45 h 110"/>
                  <a:gd name="T82" fmla="*/ 79 w 177"/>
                  <a:gd name="T83" fmla="*/ 57 h 110"/>
                  <a:gd name="T84" fmla="*/ 68 w 177"/>
                  <a:gd name="T85" fmla="*/ 66 h 110"/>
                  <a:gd name="T86" fmla="*/ 59 w 177"/>
                  <a:gd name="T87" fmla="*/ 74 h 110"/>
                  <a:gd name="T88" fmla="*/ 38 w 177"/>
                  <a:gd name="T89" fmla="*/ 76 h 110"/>
                  <a:gd name="T90" fmla="*/ 27 w 177"/>
                  <a:gd name="T91" fmla="*/ 79 h 110"/>
                  <a:gd name="T92" fmla="*/ 29 w 177"/>
                  <a:gd name="T93" fmla="*/ 89 h 110"/>
                  <a:gd name="T94" fmla="*/ 36 w 177"/>
                  <a:gd name="T95" fmla="*/ 89 h 110"/>
                  <a:gd name="T96" fmla="*/ 25 w 177"/>
                  <a:gd name="T97" fmla="*/ 97 h 110"/>
                  <a:gd name="T98" fmla="*/ 25 w 177"/>
                  <a:gd name="T99" fmla="*/ 103 h 110"/>
                  <a:gd name="T100" fmla="*/ 20 w 177"/>
                  <a:gd name="T101" fmla="*/ 101 h 110"/>
                  <a:gd name="T102" fmla="*/ 12 w 177"/>
                  <a:gd name="T103" fmla="*/ 97 h 110"/>
                  <a:gd name="T104" fmla="*/ 7 w 177"/>
                  <a:gd name="T105" fmla="*/ 97 h 110"/>
                  <a:gd name="T106" fmla="*/ 0 w 177"/>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110">
                    <a:moveTo>
                      <a:pt x="0" y="93"/>
                    </a:moveTo>
                    <a:lnTo>
                      <a:pt x="7" y="102"/>
                    </a:lnTo>
                    <a:lnTo>
                      <a:pt x="13" y="110"/>
                    </a:lnTo>
                    <a:lnTo>
                      <a:pt x="28" y="110"/>
                    </a:lnTo>
                    <a:lnTo>
                      <a:pt x="42" y="109"/>
                    </a:lnTo>
                    <a:lnTo>
                      <a:pt x="56" y="100"/>
                    </a:lnTo>
                    <a:lnTo>
                      <a:pt x="60" y="98"/>
                    </a:lnTo>
                    <a:lnTo>
                      <a:pt x="75" y="102"/>
                    </a:lnTo>
                    <a:lnTo>
                      <a:pt x="84" y="99"/>
                    </a:lnTo>
                    <a:lnTo>
                      <a:pt x="97" y="87"/>
                    </a:lnTo>
                    <a:lnTo>
                      <a:pt x="103" y="75"/>
                    </a:lnTo>
                    <a:lnTo>
                      <a:pt x="112" y="63"/>
                    </a:lnTo>
                    <a:lnTo>
                      <a:pt x="115" y="50"/>
                    </a:lnTo>
                    <a:lnTo>
                      <a:pt x="124" y="46"/>
                    </a:lnTo>
                    <a:lnTo>
                      <a:pt x="136" y="49"/>
                    </a:lnTo>
                    <a:lnTo>
                      <a:pt x="150" y="52"/>
                    </a:lnTo>
                    <a:lnTo>
                      <a:pt x="158" y="50"/>
                    </a:lnTo>
                    <a:lnTo>
                      <a:pt x="166" y="48"/>
                    </a:lnTo>
                    <a:lnTo>
                      <a:pt x="159" y="42"/>
                    </a:lnTo>
                    <a:lnTo>
                      <a:pt x="159" y="39"/>
                    </a:lnTo>
                    <a:lnTo>
                      <a:pt x="171" y="39"/>
                    </a:lnTo>
                    <a:lnTo>
                      <a:pt x="177" y="35"/>
                    </a:lnTo>
                    <a:lnTo>
                      <a:pt x="173" y="27"/>
                    </a:lnTo>
                    <a:lnTo>
                      <a:pt x="160" y="22"/>
                    </a:lnTo>
                    <a:lnTo>
                      <a:pt x="152" y="23"/>
                    </a:lnTo>
                    <a:lnTo>
                      <a:pt x="148" y="23"/>
                    </a:lnTo>
                    <a:lnTo>
                      <a:pt x="148" y="12"/>
                    </a:lnTo>
                    <a:lnTo>
                      <a:pt x="140" y="6"/>
                    </a:lnTo>
                    <a:lnTo>
                      <a:pt x="136" y="0"/>
                    </a:lnTo>
                    <a:lnTo>
                      <a:pt x="133" y="7"/>
                    </a:lnTo>
                    <a:lnTo>
                      <a:pt x="129" y="1"/>
                    </a:lnTo>
                    <a:lnTo>
                      <a:pt x="125" y="14"/>
                    </a:lnTo>
                    <a:lnTo>
                      <a:pt x="124" y="22"/>
                    </a:lnTo>
                    <a:lnTo>
                      <a:pt x="119" y="24"/>
                    </a:lnTo>
                    <a:lnTo>
                      <a:pt x="110" y="26"/>
                    </a:lnTo>
                    <a:lnTo>
                      <a:pt x="104" y="30"/>
                    </a:lnTo>
                    <a:lnTo>
                      <a:pt x="103" y="37"/>
                    </a:lnTo>
                    <a:lnTo>
                      <a:pt x="98" y="40"/>
                    </a:lnTo>
                    <a:lnTo>
                      <a:pt x="92" y="38"/>
                    </a:lnTo>
                    <a:lnTo>
                      <a:pt x="90" y="45"/>
                    </a:lnTo>
                    <a:lnTo>
                      <a:pt x="80" y="45"/>
                    </a:lnTo>
                    <a:lnTo>
                      <a:pt x="79" y="57"/>
                    </a:lnTo>
                    <a:lnTo>
                      <a:pt x="68" y="66"/>
                    </a:lnTo>
                    <a:lnTo>
                      <a:pt x="59" y="74"/>
                    </a:lnTo>
                    <a:lnTo>
                      <a:pt x="38" y="76"/>
                    </a:lnTo>
                    <a:lnTo>
                      <a:pt x="27" y="79"/>
                    </a:lnTo>
                    <a:lnTo>
                      <a:pt x="29" y="89"/>
                    </a:lnTo>
                    <a:lnTo>
                      <a:pt x="36" y="89"/>
                    </a:lnTo>
                    <a:lnTo>
                      <a:pt x="25" y="97"/>
                    </a:lnTo>
                    <a:lnTo>
                      <a:pt x="25" y="103"/>
                    </a:lnTo>
                    <a:lnTo>
                      <a:pt x="20" y="101"/>
                    </a:lnTo>
                    <a:lnTo>
                      <a:pt x="12" y="97"/>
                    </a:lnTo>
                    <a:lnTo>
                      <a:pt x="7" y="97"/>
                    </a:lnTo>
                    <a:lnTo>
                      <a:pt x="0" y="9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7" name="Freeform 35">
                <a:extLst>
                  <a:ext uri="{FF2B5EF4-FFF2-40B4-BE49-F238E27FC236}">
                    <a16:creationId xmlns:a16="http://schemas.microsoft.com/office/drawing/2014/main" id="{2E89BB20-97F9-4992-B151-A273C3BC5231}"/>
                  </a:ext>
                </a:extLst>
              </p:cNvPr>
              <p:cNvSpPr>
                <a:spLocks/>
              </p:cNvSpPr>
              <p:nvPr/>
            </p:nvSpPr>
            <p:spPr bwMode="auto">
              <a:xfrm>
                <a:off x="6318" y="3154"/>
                <a:ext cx="14" cy="28"/>
              </a:xfrm>
              <a:custGeom>
                <a:avLst/>
                <a:gdLst>
                  <a:gd name="T0" fmla="*/ 8 w 14"/>
                  <a:gd name="T1" fmla="*/ 0 h 28"/>
                  <a:gd name="T2" fmla="*/ 2 w 14"/>
                  <a:gd name="T3" fmla="*/ 7 h 28"/>
                  <a:gd name="T4" fmla="*/ 0 w 14"/>
                  <a:gd name="T5" fmla="*/ 17 h 28"/>
                  <a:gd name="T6" fmla="*/ 3 w 14"/>
                  <a:gd name="T7" fmla="*/ 28 h 28"/>
                  <a:gd name="T8" fmla="*/ 8 w 14"/>
                  <a:gd name="T9" fmla="*/ 20 h 28"/>
                  <a:gd name="T10" fmla="*/ 5 w 14"/>
                  <a:gd name="T11" fmla="*/ 15 h 28"/>
                  <a:gd name="T12" fmla="*/ 14 w 14"/>
                  <a:gd name="T13" fmla="*/ 15 h 28"/>
                  <a:gd name="T14" fmla="*/ 12 w 14"/>
                  <a:gd name="T15" fmla="*/ 5 h 28"/>
                  <a:gd name="T16" fmla="*/ 8 w 1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8">
                    <a:moveTo>
                      <a:pt x="8" y="0"/>
                    </a:moveTo>
                    <a:lnTo>
                      <a:pt x="2" y="7"/>
                    </a:lnTo>
                    <a:lnTo>
                      <a:pt x="0" y="17"/>
                    </a:lnTo>
                    <a:lnTo>
                      <a:pt x="3" y="28"/>
                    </a:lnTo>
                    <a:lnTo>
                      <a:pt x="8" y="20"/>
                    </a:lnTo>
                    <a:lnTo>
                      <a:pt x="5" y="15"/>
                    </a:lnTo>
                    <a:lnTo>
                      <a:pt x="14" y="15"/>
                    </a:lnTo>
                    <a:lnTo>
                      <a:pt x="12" y="5"/>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8" name="Freeform 36">
                <a:extLst>
                  <a:ext uri="{FF2B5EF4-FFF2-40B4-BE49-F238E27FC236}">
                    <a16:creationId xmlns:a16="http://schemas.microsoft.com/office/drawing/2014/main" id="{24C087A2-B3A1-4256-9BEA-5B75251AE928}"/>
                  </a:ext>
                </a:extLst>
              </p:cNvPr>
              <p:cNvSpPr>
                <a:spLocks/>
              </p:cNvSpPr>
              <p:nvPr/>
            </p:nvSpPr>
            <p:spPr bwMode="auto">
              <a:xfrm>
                <a:off x="6265" y="3188"/>
                <a:ext cx="11" cy="16"/>
              </a:xfrm>
              <a:custGeom>
                <a:avLst/>
                <a:gdLst>
                  <a:gd name="T0" fmla="*/ 7 w 11"/>
                  <a:gd name="T1" fmla="*/ 0 h 16"/>
                  <a:gd name="T2" fmla="*/ 0 w 11"/>
                  <a:gd name="T3" fmla="*/ 6 h 16"/>
                  <a:gd name="T4" fmla="*/ 0 w 11"/>
                  <a:gd name="T5" fmla="*/ 16 h 16"/>
                  <a:gd name="T6" fmla="*/ 11 w 11"/>
                  <a:gd name="T7" fmla="*/ 6 h 16"/>
                  <a:gd name="T8" fmla="*/ 7 w 11"/>
                  <a:gd name="T9" fmla="*/ 0 h 16"/>
                </a:gdLst>
                <a:ahLst/>
                <a:cxnLst>
                  <a:cxn ang="0">
                    <a:pos x="T0" y="T1"/>
                  </a:cxn>
                  <a:cxn ang="0">
                    <a:pos x="T2" y="T3"/>
                  </a:cxn>
                  <a:cxn ang="0">
                    <a:pos x="T4" y="T5"/>
                  </a:cxn>
                  <a:cxn ang="0">
                    <a:pos x="T6" y="T7"/>
                  </a:cxn>
                  <a:cxn ang="0">
                    <a:pos x="T8" y="T9"/>
                  </a:cxn>
                </a:cxnLst>
                <a:rect l="0" t="0" r="r" b="b"/>
                <a:pathLst>
                  <a:path w="11" h="16">
                    <a:moveTo>
                      <a:pt x="7" y="0"/>
                    </a:moveTo>
                    <a:lnTo>
                      <a:pt x="0" y="6"/>
                    </a:lnTo>
                    <a:lnTo>
                      <a:pt x="0" y="16"/>
                    </a:lnTo>
                    <a:lnTo>
                      <a:pt x="11" y="6"/>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9" name="Freeform 37">
                <a:extLst>
                  <a:ext uri="{FF2B5EF4-FFF2-40B4-BE49-F238E27FC236}">
                    <a16:creationId xmlns:a16="http://schemas.microsoft.com/office/drawing/2014/main" id="{55031BD7-C9EA-4DAF-8DC2-5CF21B16DB8C}"/>
                  </a:ext>
                </a:extLst>
              </p:cNvPr>
              <p:cNvSpPr>
                <a:spLocks/>
              </p:cNvSpPr>
              <p:nvPr/>
            </p:nvSpPr>
            <p:spPr bwMode="auto">
              <a:xfrm>
                <a:off x="5598" y="2946"/>
                <a:ext cx="202" cy="216"/>
              </a:xfrm>
              <a:custGeom>
                <a:avLst/>
                <a:gdLst>
                  <a:gd name="T0" fmla="*/ 45 w 202"/>
                  <a:gd name="T1" fmla="*/ 9 h 216"/>
                  <a:gd name="T2" fmla="*/ 28 w 202"/>
                  <a:gd name="T3" fmla="*/ 9 h 216"/>
                  <a:gd name="T4" fmla="*/ 14 w 202"/>
                  <a:gd name="T5" fmla="*/ 8 h 216"/>
                  <a:gd name="T6" fmla="*/ 10 w 202"/>
                  <a:gd name="T7" fmla="*/ 3 h 216"/>
                  <a:gd name="T8" fmla="*/ 0 w 202"/>
                  <a:gd name="T9" fmla="*/ 0 h 216"/>
                  <a:gd name="T10" fmla="*/ 1 w 202"/>
                  <a:gd name="T11" fmla="*/ 14 h 216"/>
                  <a:gd name="T12" fmla="*/ 10 w 202"/>
                  <a:gd name="T13" fmla="*/ 27 h 216"/>
                  <a:gd name="T14" fmla="*/ 22 w 202"/>
                  <a:gd name="T15" fmla="*/ 34 h 216"/>
                  <a:gd name="T16" fmla="*/ 30 w 202"/>
                  <a:gd name="T17" fmla="*/ 42 h 216"/>
                  <a:gd name="T18" fmla="*/ 37 w 202"/>
                  <a:gd name="T19" fmla="*/ 45 h 216"/>
                  <a:gd name="T20" fmla="*/ 44 w 202"/>
                  <a:gd name="T21" fmla="*/ 58 h 216"/>
                  <a:gd name="T22" fmla="*/ 47 w 202"/>
                  <a:gd name="T23" fmla="*/ 68 h 216"/>
                  <a:gd name="T24" fmla="*/ 61 w 202"/>
                  <a:gd name="T25" fmla="*/ 72 h 216"/>
                  <a:gd name="T26" fmla="*/ 67 w 202"/>
                  <a:gd name="T27" fmla="*/ 85 h 216"/>
                  <a:gd name="T28" fmla="*/ 74 w 202"/>
                  <a:gd name="T29" fmla="*/ 99 h 216"/>
                  <a:gd name="T30" fmla="*/ 75 w 202"/>
                  <a:gd name="T31" fmla="*/ 105 h 216"/>
                  <a:gd name="T32" fmla="*/ 83 w 202"/>
                  <a:gd name="T33" fmla="*/ 107 h 216"/>
                  <a:gd name="T34" fmla="*/ 92 w 202"/>
                  <a:gd name="T35" fmla="*/ 121 h 216"/>
                  <a:gd name="T36" fmla="*/ 100 w 202"/>
                  <a:gd name="T37" fmla="*/ 135 h 216"/>
                  <a:gd name="T38" fmla="*/ 104 w 202"/>
                  <a:gd name="T39" fmla="*/ 149 h 216"/>
                  <a:gd name="T40" fmla="*/ 116 w 202"/>
                  <a:gd name="T41" fmla="*/ 156 h 216"/>
                  <a:gd name="T42" fmla="*/ 125 w 202"/>
                  <a:gd name="T43" fmla="*/ 171 h 216"/>
                  <a:gd name="T44" fmla="*/ 137 w 202"/>
                  <a:gd name="T45" fmla="*/ 182 h 216"/>
                  <a:gd name="T46" fmla="*/ 148 w 202"/>
                  <a:gd name="T47" fmla="*/ 192 h 216"/>
                  <a:gd name="T48" fmla="*/ 160 w 202"/>
                  <a:gd name="T49" fmla="*/ 197 h 216"/>
                  <a:gd name="T50" fmla="*/ 167 w 202"/>
                  <a:gd name="T51" fmla="*/ 206 h 216"/>
                  <a:gd name="T52" fmla="*/ 171 w 202"/>
                  <a:gd name="T53" fmla="*/ 215 h 216"/>
                  <a:gd name="T54" fmla="*/ 179 w 202"/>
                  <a:gd name="T55" fmla="*/ 211 h 216"/>
                  <a:gd name="T56" fmla="*/ 191 w 202"/>
                  <a:gd name="T57" fmla="*/ 210 h 216"/>
                  <a:gd name="T58" fmla="*/ 197 w 202"/>
                  <a:gd name="T59" fmla="*/ 216 h 216"/>
                  <a:gd name="T60" fmla="*/ 197 w 202"/>
                  <a:gd name="T61" fmla="*/ 201 h 216"/>
                  <a:gd name="T62" fmla="*/ 198 w 202"/>
                  <a:gd name="T63" fmla="*/ 181 h 216"/>
                  <a:gd name="T64" fmla="*/ 197 w 202"/>
                  <a:gd name="T65" fmla="*/ 172 h 216"/>
                  <a:gd name="T66" fmla="*/ 202 w 202"/>
                  <a:gd name="T67" fmla="*/ 166 h 216"/>
                  <a:gd name="T68" fmla="*/ 200 w 202"/>
                  <a:gd name="T69" fmla="*/ 157 h 216"/>
                  <a:gd name="T70" fmla="*/ 186 w 202"/>
                  <a:gd name="T71" fmla="*/ 152 h 216"/>
                  <a:gd name="T72" fmla="*/ 179 w 202"/>
                  <a:gd name="T73" fmla="*/ 149 h 216"/>
                  <a:gd name="T74" fmla="*/ 175 w 202"/>
                  <a:gd name="T75" fmla="*/ 138 h 216"/>
                  <a:gd name="T76" fmla="*/ 172 w 202"/>
                  <a:gd name="T77" fmla="*/ 124 h 216"/>
                  <a:gd name="T78" fmla="*/ 157 w 202"/>
                  <a:gd name="T79" fmla="*/ 124 h 216"/>
                  <a:gd name="T80" fmla="*/ 152 w 202"/>
                  <a:gd name="T81" fmla="*/ 121 h 216"/>
                  <a:gd name="T82" fmla="*/ 155 w 202"/>
                  <a:gd name="T83" fmla="*/ 116 h 216"/>
                  <a:gd name="T84" fmla="*/ 159 w 202"/>
                  <a:gd name="T85" fmla="*/ 111 h 216"/>
                  <a:gd name="T86" fmla="*/ 160 w 202"/>
                  <a:gd name="T87" fmla="*/ 103 h 216"/>
                  <a:gd name="T88" fmla="*/ 152 w 202"/>
                  <a:gd name="T89" fmla="*/ 96 h 216"/>
                  <a:gd name="T90" fmla="*/ 141 w 202"/>
                  <a:gd name="T91" fmla="*/ 95 h 216"/>
                  <a:gd name="T92" fmla="*/ 138 w 202"/>
                  <a:gd name="T93" fmla="*/ 85 h 216"/>
                  <a:gd name="T94" fmla="*/ 130 w 202"/>
                  <a:gd name="T95" fmla="*/ 79 h 216"/>
                  <a:gd name="T96" fmla="*/ 122 w 202"/>
                  <a:gd name="T97" fmla="*/ 71 h 216"/>
                  <a:gd name="T98" fmla="*/ 115 w 202"/>
                  <a:gd name="T99" fmla="*/ 69 h 216"/>
                  <a:gd name="T100" fmla="*/ 110 w 202"/>
                  <a:gd name="T101" fmla="*/ 71 h 216"/>
                  <a:gd name="T102" fmla="*/ 102 w 202"/>
                  <a:gd name="T103" fmla="*/ 66 h 216"/>
                  <a:gd name="T104" fmla="*/ 93 w 202"/>
                  <a:gd name="T105" fmla="*/ 61 h 216"/>
                  <a:gd name="T106" fmla="*/ 88 w 202"/>
                  <a:gd name="T107" fmla="*/ 54 h 216"/>
                  <a:gd name="T108" fmla="*/ 85 w 202"/>
                  <a:gd name="T109" fmla="*/ 49 h 216"/>
                  <a:gd name="T110" fmla="*/ 74 w 202"/>
                  <a:gd name="T111" fmla="*/ 42 h 216"/>
                  <a:gd name="T112" fmla="*/ 66 w 202"/>
                  <a:gd name="T113" fmla="*/ 40 h 216"/>
                  <a:gd name="T114" fmla="*/ 62 w 202"/>
                  <a:gd name="T115" fmla="*/ 34 h 216"/>
                  <a:gd name="T116" fmla="*/ 55 w 202"/>
                  <a:gd name="T117" fmla="*/ 31 h 216"/>
                  <a:gd name="T118" fmla="*/ 55 w 202"/>
                  <a:gd name="T119" fmla="*/ 25 h 216"/>
                  <a:gd name="T120" fmla="*/ 51 w 202"/>
                  <a:gd name="T121" fmla="*/ 19 h 216"/>
                  <a:gd name="T122" fmla="*/ 48 w 202"/>
                  <a:gd name="T123" fmla="*/ 16 h 216"/>
                  <a:gd name="T124" fmla="*/ 45 w 202"/>
                  <a:gd name="T125" fmla="*/ 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216">
                    <a:moveTo>
                      <a:pt x="45" y="9"/>
                    </a:moveTo>
                    <a:lnTo>
                      <a:pt x="28" y="9"/>
                    </a:lnTo>
                    <a:lnTo>
                      <a:pt x="14" y="8"/>
                    </a:lnTo>
                    <a:lnTo>
                      <a:pt x="10" y="3"/>
                    </a:lnTo>
                    <a:lnTo>
                      <a:pt x="0" y="0"/>
                    </a:lnTo>
                    <a:lnTo>
                      <a:pt x="1" y="14"/>
                    </a:lnTo>
                    <a:lnTo>
                      <a:pt x="10" y="27"/>
                    </a:lnTo>
                    <a:lnTo>
                      <a:pt x="22" y="34"/>
                    </a:lnTo>
                    <a:lnTo>
                      <a:pt x="30" y="42"/>
                    </a:lnTo>
                    <a:lnTo>
                      <a:pt x="37" y="45"/>
                    </a:lnTo>
                    <a:lnTo>
                      <a:pt x="44" y="58"/>
                    </a:lnTo>
                    <a:lnTo>
                      <a:pt x="47" y="68"/>
                    </a:lnTo>
                    <a:lnTo>
                      <a:pt x="61" y="72"/>
                    </a:lnTo>
                    <a:lnTo>
                      <a:pt x="67" y="85"/>
                    </a:lnTo>
                    <a:lnTo>
                      <a:pt x="74" y="99"/>
                    </a:lnTo>
                    <a:lnTo>
                      <a:pt x="75" y="105"/>
                    </a:lnTo>
                    <a:lnTo>
                      <a:pt x="83" y="107"/>
                    </a:lnTo>
                    <a:lnTo>
                      <a:pt x="92" y="121"/>
                    </a:lnTo>
                    <a:lnTo>
                      <a:pt x="100" y="135"/>
                    </a:lnTo>
                    <a:lnTo>
                      <a:pt x="104" y="149"/>
                    </a:lnTo>
                    <a:lnTo>
                      <a:pt x="116" y="156"/>
                    </a:lnTo>
                    <a:lnTo>
                      <a:pt x="125" y="171"/>
                    </a:lnTo>
                    <a:lnTo>
                      <a:pt x="137" y="182"/>
                    </a:lnTo>
                    <a:lnTo>
                      <a:pt x="148" y="192"/>
                    </a:lnTo>
                    <a:lnTo>
                      <a:pt x="160" y="197"/>
                    </a:lnTo>
                    <a:lnTo>
                      <a:pt x="167" y="206"/>
                    </a:lnTo>
                    <a:lnTo>
                      <a:pt x="171" y="215"/>
                    </a:lnTo>
                    <a:lnTo>
                      <a:pt x="179" y="211"/>
                    </a:lnTo>
                    <a:lnTo>
                      <a:pt x="191" y="210"/>
                    </a:lnTo>
                    <a:lnTo>
                      <a:pt x="197" y="216"/>
                    </a:lnTo>
                    <a:lnTo>
                      <a:pt x="197" y="201"/>
                    </a:lnTo>
                    <a:lnTo>
                      <a:pt x="198" y="181"/>
                    </a:lnTo>
                    <a:lnTo>
                      <a:pt x="197" y="172"/>
                    </a:lnTo>
                    <a:lnTo>
                      <a:pt x="202" y="166"/>
                    </a:lnTo>
                    <a:lnTo>
                      <a:pt x="200" y="157"/>
                    </a:lnTo>
                    <a:lnTo>
                      <a:pt x="186" y="152"/>
                    </a:lnTo>
                    <a:lnTo>
                      <a:pt x="179" y="149"/>
                    </a:lnTo>
                    <a:lnTo>
                      <a:pt x="175" y="138"/>
                    </a:lnTo>
                    <a:lnTo>
                      <a:pt x="172" y="124"/>
                    </a:lnTo>
                    <a:lnTo>
                      <a:pt x="157" y="124"/>
                    </a:lnTo>
                    <a:lnTo>
                      <a:pt x="152" y="121"/>
                    </a:lnTo>
                    <a:lnTo>
                      <a:pt x="155" y="116"/>
                    </a:lnTo>
                    <a:lnTo>
                      <a:pt x="159" y="111"/>
                    </a:lnTo>
                    <a:lnTo>
                      <a:pt x="160" y="103"/>
                    </a:lnTo>
                    <a:lnTo>
                      <a:pt x="152" y="96"/>
                    </a:lnTo>
                    <a:lnTo>
                      <a:pt x="141" y="95"/>
                    </a:lnTo>
                    <a:lnTo>
                      <a:pt x="138" y="85"/>
                    </a:lnTo>
                    <a:lnTo>
                      <a:pt x="130" y="79"/>
                    </a:lnTo>
                    <a:lnTo>
                      <a:pt x="122" y="71"/>
                    </a:lnTo>
                    <a:lnTo>
                      <a:pt x="115" y="69"/>
                    </a:lnTo>
                    <a:lnTo>
                      <a:pt x="110" y="71"/>
                    </a:lnTo>
                    <a:lnTo>
                      <a:pt x="102" y="66"/>
                    </a:lnTo>
                    <a:lnTo>
                      <a:pt x="93" y="61"/>
                    </a:lnTo>
                    <a:lnTo>
                      <a:pt x="88" y="54"/>
                    </a:lnTo>
                    <a:lnTo>
                      <a:pt x="85" y="49"/>
                    </a:lnTo>
                    <a:lnTo>
                      <a:pt x="74" y="42"/>
                    </a:lnTo>
                    <a:lnTo>
                      <a:pt x="66" y="40"/>
                    </a:lnTo>
                    <a:lnTo>
                      <a:pt x="62" y="34"/>
                    </a:lnTo>
                    <a:lnTo>
                      <a:pt x="55" y="31"/>
                    </a:lnTo>
                    <a:lnTo>
                      <a:pt x="55" y="25"/>
                    </a:lnTo>
                    <a:lnTo>
                      <a:pt x="51" y="19"/>
                    </a:lnTo>
                    <a:lnTo>
                      <a:pt x="48" y="16"/>
                    </a:lnTo>
                    <a:lnTo>
                      <a:pt x="45"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0" name="Freeform 38">
                <a:extLst>
                  <a:ext uri="{FF2B5EF4-FFF2-40B4-BE49-F238E27FC236}">
                    <a16:creationId xmlns:a16="http://schemas.microsoft.com/office/drawing/2014/main" id="{DE8EC2CF-5410-4B24-89BA-329E019C5E57}"/>
                  </a:ext>
                </a:extLst>
              </p:cNvPr>
              <p:cNvSpPr>
                <a:spLocks/>
              </p:cNvSpPr>
              <p:nvPr/>
            </p:nvSpPr>
            <p:spPr bwMode="auto">
              <a:xfrm>
                <a:off x="5785" y="3077"/>
                <a:ext cx="31" cy="32"/>
              </a:xfrm>
              <a:custGeom>
                <a:avLst/>
                <a:gdLst>
                  <a:gd name="T0" fmla="*/ 0 w 31"/>
                  <a:gd name="T1" fmla="*/ 10 h 32"/>
                  <a:gd name="T2" fmla="*/ 5 w 31"/>
                  <a:gd name="T3" fmla="*/ 2 h 32"/>
                  <a:gd name="T4" fmla="*/ 12 w 31"/>
                  <a:gd name="T5" fmla="*/ 6 h 32"/>
                  <a:gd name="T6" fmla="*/ 16 w 31"/>
                  <a:gd name="T7" fmla="*/ 0 h 32"/>
                  <a:gd name="T8" fmla="*/ 22 w 31"/>
                  <a:gd name="T9" fmla="*/ 20 h 32"/>
                  <a:gd name="T10" fmla="*/ 31 w 31"/>
                  <a:gd name="T11" fmla="*/ 25 h 32"/>
                  <a:gd name="T12" fmla="*/ 31 w 31"/>
                  <a:gd name="T13" fmla="*/ 32 h 32"/>
                  <a:gd name="T14" fmla="*/ 22 w 31"/>
                  <a:gd name="T15" fmla="*/ 31 h 32"/>
                  <a:gd name="T16" fmla="*/ 17 w 31"/>
                  <a:gd name="T17" fmla="*/ 23 h 32"/>
                  <a:gd name="T18" fmla="*/ 10 w 31"/>
                  <a:gd name="T19" fmla="*/ 18 h 32"/>
                  <a:gd name="T20" fmla="*/ 1 w 31"/>
                  <a:gd name="T21" fmla="*/ 13 h 32"/>
                  <a:gd name="T22" fmla="*/ 0 w 31"/>
                  <a:gd name="T23"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2">
                    <a:moveTo>
                      <a:pt x="0" y="10"/>
                    </a:moveTo>
                    <a:lnTo>
                      <a:pt x="5" y="2"/>
                    </a:lnTo>
                    <a:lnTo>
                      <a:pt x="12" y="6"/>
                    </a:lnTo>
                    <a:lnTo>
                      <a:pt x="16" y="0"/>
                    </a:lnTo>
                    <a:lnTo>
                      <a:pt x="22" y="20"/>
                    </a:lnTo>
                    <a:lnTo>
                      <a:pt x="31" y="25"/>
                    </a:lnTo>
                    <a:lnTo>
                      <a:pt x="31" y="32"/>
                    </a:lnTo>
                    <a:lnTo>
                      <a:pt x="22" y="31"/>
                    </a:lnTo>
                    <a:lnTo>
                      <a:pt x="17" y="23"/>
                    </a:lnTo>
                    <a:lnTo>
                      <a:pt x="10" y="18"/>
                    </a:lnTo>
                    <a:lnTo>
                      <a:pt x="1" y="13"/>
                    </a:lnTo>
                    <a:lnTo>
                      <a:pt x="0" y="1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1" name="Freeform 39">
                <a:extLst>
                  <a:ext uri="{FF2B5EF4-FFF2-40B4-BE49-F238E27FC236}">
                    <a16:creationId xmlns:a16="http://schemas.microsoft.com/office/drawing/2014/main" id="{18855823-F97D-4FBB-BF05-2B36DAC1F2D7}"/>
                  </a:ext>
                </a:extLst>
              </p:cNvPr>
              <p:cNvSpPr>
                <a:spLocks/>
              </p:cNvSpPr>
              <p:nvPr/>
            </p:nvSpPr>
            <p:spPr bwMode="auto">
              <a:xfrm>
                <a:off x="5830" y="3099"/>
                <a:ext cx="10" cy="12"/>
              </a:xfrm>
              <a:custGeom>
                <a:avLst/>
                <a:gdLst>
                  <a:gd name="T0" fmla="*/ 1 w 10"/>
                  <a:gd name="T1" fmla="*/ 0 h 12"/>
                  <a:gd name="T2" fmla="*/ 0 w 10"/>
                  <a:gd name="T3" fmla="*/ 12 h 12"/>
                  <a:gd name="T4" fmla="*/ 7 w 10"/>
                  <a:gd name="T5" fmla="*/ 11 h 12"/>
                  <a:gd name="T6" fmla="*/ 10 w 10"/>
                  <a:gd name="T7" fmla="*/ 6 h 12"/>
                  <a:gd name="T8" fmla="*/ 1 w 10"/>
                  <a:gd name="T9" fmla="*/ 0 h 12"/>
                </a:gdLst>
                <a:ahLst/>
                <a:cxnLst>
                  <a:cxn ang="0">
                    <a:pos x="T0" y="T1"/>
                  </a:cxn>
                  <a:cxn ang="0">
                    <a:pos x="T2" y="T3"/>
                  </a:cxn>
                  <a:cxn ang="0">
                    <a:pos x="T4" y="T5"/>
                  </a:cxn>
                  <a:cxn ang="0">
                    <a:pos x="T6" y="T7"/>
                  </a:cxn>
                  <a:cxn ang="0">
                    <a:pos x="T8" y="T9"/>
                  </a:cxn>
                </a:cxnLst>
                <a:rect l="0" t="0" r="r" b="b"/>
                <a:pathLst>
                  <a:path w="10" h="12">
                    <a:moveTo>
                      <a:pt x="1" y="0"/>
                    </a:moveTo>
                    <a:lnTo>
                      <a:pt x="0" y="12"/>
                    </a:lnTo>
                    <a:lnTo>
                      <a:pt x="7" y="11"/>
                    </a:lnTo>
                    <a:lnTo>
                      <a:pt x="10" y="6"/>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2" name="Freeform 40">
                <a:extLst>
                  <a:ext uri="{FF2B5EF4-FFF2-40B4-BE49-F238E27FC236}">
                    <a16:creationId xmlns:a16="http://schemas.microsoft.com/office/drawing/2014/main" id="{D3D2AC16-8F00-45E0-BE25-4C18F106F29C}"/>
                  </a:ext>
                </a:extLst>
              </p:cNvPr>
              <p:cNvSpPr>
                <a:spLocks/>
              </p:cNvSpPr>
              <p:nvPr/>
            </p:nvSpPr>
            <p:spPr bwMode="auto">
              <a:xfrm>
                <a:off x="5852" y="2968"/>
                <a:ext cx="187" cy="165"/>
              </a:xfrm>
              <a:custGeom>
                <a:avLst/>
                <a:gdLst>
                  <a:gd name="T0" fmla="*/ 15 w 187"/>
                  <a:gd name="T1" fmla="*/ 47 h 165"/>
                  <a:gd name="T2" fmla="*/ 5 w 187"/>
                  <a:gd name="T3" fmla="*/ 50 h 165"/>
                  <a:gd name="T4" fmla="*/ 0 w 187"/>
                  <a:gd name="T5" fmla="*/ 61 h 165"/>
                  <a:gd name="T6" fmla="*/ 0 w 187"/>
                  <a:gd name="T7" fmla="*/ 71 h 165"/>
                  <a:gd name="T8" fmla="*/ 3 w 187"/>
                  <a:gd name="T9" fmla="*/ 82 h 165"/>
                  <a:gd name="T10" fmla="*/ 11 w 187"/>
                  <a:gd name="T11" fmla="*/ 91 h 165"/>
                  <a:gd name="T12" fmla="*/ 10 w 187"/>
                  <a:gd name="T13" fmla="*/ 102 h 165"/>
                  <a:gd name="T14" fmla="*/ 20 w 187"/>
                  <a:gd name="T15" fmla="*/ 104 h 165"/>
                  <a:gd name="T16" fmla="*/ 23 w 187"/>
                  <a:gd name="T17" fmla="*/ 116 h 165"/>
                  <a:gd name="T18" fmla="*/ 21 w 187"/>
                  <a:gd name="T19" fmla="*/ 125 h 165"/>
                  <a:gd name="T20" fmla="*/ 25 w 187"/>
                  <a:gd name="T21" fmla="*/ 139 h 165"/>
                  <a:gd name="T22" fmla="*/ 40 w 187"/>
                  <a:gd name="T23" fmla="*/ 138 h 165"/>
                  <a:gd name="T24" fmla="*/ 52 w 187"/>
                  <a:gd name="T25" fmla="*/ 137 h 165"/>
                  <a:gd name="T26" fmla="*/ 55 w 187"/>
                  <a:gd name="T27" fmla="*/ 146 h 165"/>
                  <a:gd name="T28" fmla="*/ 56 w 187"/>
                  <a:gd name="T29" fmla="*/ 151 h 165"/>
                  <a:gd name="T30" fmla="*/ 73 w 187"/>
                  <a:gd name="T31" fmla="*/ 145 h 165"/>
                  <a:gd name="T32" fmla="*/ 78 w 187"/>
                  <a:gd name="T33" fmla="*/ 140 h 165"/>
                  <a:gd name="T34" fmla="*/ 89 w 187"/>
                  <a:gd name="T35" fmla="*/ 149 h 165"/>
                  <a:gd name="T36" fmla="*/ 101 w 187"/>
                  <a:gd name="T37" fmla="*/ 147 h 165"/>
                  <a:gd name="T38" fmla="*/ 106 w 187"/>
                  <a:gd name="T39" fmla="*/ 154 h 165"/>
                  <a:gd name="T40" fmla="*/ 105 w 187"/>
                  <a:gd name="T41" fmla="*/ 165 h 165"/>
                  <a:gd name="T42" fmla="*/ 125 w 187"/>
                  <a:gd name="T43" fmla="*/ 152 h 165"/>
                  <a:gd name="T44" fmla="*/ 141 w 187"/>
                  <a:gd name="T45" fmla="*/ 144 h 165"/>
                  <a:gd name="T46" fmla="*/ 139 w 187"/>
                  <a:gd name="T47" fmla="*/ 134 h 165"/>
                  <a:gd name="T48" fmla="*/ 144 w 187"/>
                  <a:gd name="T49" fmla="*/ 127 h 165"/>
                  <a:gd name="T50" fmla="*/ 138 w 187"/>
                  <a:gd name="T51" fmla="*/ 112 h 165"/>
                  <a:gd name="T52" fmla="*/ 147 w 187"/>
                  <a:gd name="T53" fmla="*/ 105 h 165"/>
                  <a:gd name="T54" fmla="*/ 156 w 187"/>
                  <a:gd name="T55" fmla="*/ 102 h 165"/>
                  <a:gd name="T56" fmla="*/ 161 w 187"/>
                  <a:gd name="T57" fmla="*/ 94 h 165"/>
                  <a:gd name="T58" fmla="*/ 161 w 187"/>
                  <a:gd name="T59" fmla="*/ 87 h 165"/>
                  <a:gd name="T60" fmla="*/ 166 w 187"/>
                  <a:gd name="T61" fmla="*/ 70 h 165"/>
                  <a:gd name="T62" fmla="*/ 187 w 187"/>
                  <a:gd name="T63" fmla="*/ 70 h 165"/>
                  <a:gd name="T64" fmla="*/ 169 w 187"/>
                  <a:gd name="T65" fmla="*/ 50 h 165"/>
                  <a:gd name="T66" fmla="*/ 161 w 187"/>
                  <a:gd name="T67" fmla="*/ 45 h 165"/>
                  <a:gd name="T68" fmla="*/ 168 w 187"/>
                  <a:gd name="T69" fmla="*/ 44 h 165"/>
                  <a:gd name="T70" fmla="*/ 165 w 187"/>
                  <a:gd name="T71" fmla="*/ 29 h 165"/>
                  <a:gd name="T72" fmla="*/ 159 w 187"/>
                  <a:gd name="T73" fmla="*/ 19 h 165"/>
                  <a:gd name="T74" fmla="*/ 160 w 187"/>
                  <a:gd name="T75" fmla="*/ 10 h 165"/>
                  <a:gd name="T76" fmla="*/ 161 w 187"/>
                  <a:gd name="T77" fmla="*/ 6 h 165"/>
                  <a:gd name="T78" fmla="*/ 139 w 187"/>
                  <a:gd name="T79" fmla="*/ 0 h 165"/>
                  <a:gd name="T80" fmla="*/ 130 w 187"/>
                  <a:gd name="T81" fmla="*/ 4 h 165"/>
                  <a:gd name="T82" fmla="*/ 127 w 187"/>
                  <a:gd name="T83" fmla="*/ 13 h 165"/>
                  <a:gd name="T84" fmla="*/ 124 w 187"/>
                  <a:gd name="T85" fmla="*/ 20 h 165"/>
                  <a:gd name="T86" fmla="*/ 120 w 187"/>
                  <a:gd name="T87" fmla="*/ 28 h 165"/>
                  <a:gd name="T88" fmla="*/ 115 w 187"/>
                  <a:gd name="T89" fmla="*/ 35 h 165"/>
                  <a:gd name="T90" fmla="*/ 110 w 187"/>
                  <a:gd name="T91" fmla="*/ 42 h 165"/>
                  <a:gd name="T92" fmla="*/ 105 w 187"/>
                  <a:gd name="T93" fmla="*/ 48 h 165"/>
                  <a:gd name="T94" fmla="*/ 99 w 187"/>
                  <a:gd name="T95" fmla="*/ 53 h 165"/>
                  <a:gd name="T96" fmla="*/ 93 w 187"/>
                  <a:gd name="T97" fmla="*/ 57 h 165"/>
                  <a:gd name="T98" fmla="*/ 84 w 187"/>
                  <a:gd name="T99" fmla="*/ 54 h 165"/>
                  <a:gd name="T100" fmla="*/ 73 w 187"/>
                  <a:gd name="T101" fmla="*/ 52 h 165"/>
                  <a:gd name="T102" fmla="*/ 65 w 187"/>
                  <a:gd name="T103" fmla="*/ 57 h 165"/>
                  <a:gd name="T104" fmla="*/ 57 w 187"/>
                  <a:gd name="T105" fmla="*/ 63 h 165"/>
                  <a:gd name="T106" fmla="*/ 43 w 187"/>
                  <a:gd name="T107" fmla="*/ 66 h 165"/>
                  <a:gd name="T108" fmla="*/ 32 w 187"/>
                  <a:gd name="T109" fmla="*/ 66 h 165"/>
                  <a:gd name="T110" fmla="*/ 27 w 187"/>
                  <a:gd name="T111" fmla="*/ 66 h 165"/>
                  <a:gd name="T112" fmla="*/ 22 w 187"/>
                  <a:gd name="T113" fmla="*/ 56 h 165"/>
                  <a:gd name="T114" fmla="*/ 18 w 187"/>
                  <a:gd name="T115" fmla="*/ 50 h 165"/>
                  <a:gd name="T116" fmla="*/ 15 w 187"/>
                  <a:gd name="T117"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7" h="165">
                    <a:moveTo>
                      <a:pt x="15" y="47"/>
                    </a:moveTo>
                    <a:lnTo>
                      <a:pt x="5" y="50"/>
                    </a:lnTo>
                    <a:lnTo>
                      <a:pt x="0" y="61"/>
                    </a:lnTo>
                    <a:lnTo>
                      <a:pt x="0" y="71"/>
                    </a:lnTo>
                    <a:lnTo>
                      <a:pt x="3" y="82"/>
                    </a:lnTo>
                    <a:lnTo>
                      <a:pt x="11" y="91"/>
                    </a:lnTo>
                    <a:lnTo>
                      <a:pt x="10" y="102"/>
                    </a:lnTo>
                    <a:lnTo>
                      <a:pt x="20" y="104"/>
                    </a:lnTo>
                    <a:lnTo>
                      <a:pt x="23" y="116"/>
                    </a:lnTo>
                    <a:lnTo>
                      <a:pt x="21" y="125"/>
                    </a:lnTo>
                    <a:lnTo>
                      <a:pt x="25" y="139"/>
                    </a:lnTo>
                    <a:lnTo>
                      <a:pt x="40" y="138"/>
                    </a:lnTo>
                    <a:lnTo>
                      <a:pt x="52" y="137"/>
                    </a:lnTo>
                    <a:lnTo>
                      <a:pt x="55" y="146"/>
                    </a:lnTo>
                    <a:lnTo>
                      <a:pt x="56" y="151"/>
                    </a:lnTo>
                    <a:lnTo>
                      <a:pt x="73" y="145"/>
                    </a:lnTo>
                    <a:lnTo>
                      <a:pt x="78" y="140"/>
                    </a:lnTo>
                    <a:lnTo>
                      <a:pt x="89" y="149"/>
                    </a:lnTo>
                    <a:lnTo>
                      <a:pt x="101" y="147"/>
                    </a:lnTo>
                    <a:lnTo>
                      <a:pt x="106" y="154"/>
                    </a:lnTo>
                    <a:lnTo>
                      <a:pt x="105" y="165"/>
                    </a:lnTo>
                    <a:lnTo>
                      <a:pt x="125" y="152"/>
                    </a:lnTo>
                    <a:lnTo>
                      <a:pt x="141" y="144"/>
                    </a:lnTo>
                    <a:lnTo>
                      <a:pt x="139" y="134"/>
                    </a:lnTo>
                    <a:lnTo>
                      <a:pt x="144" y="127"/>
                    </a:lnTo>
                    <a:lnTo>
                      <a:pt x="138" y="112"/>
                    </a:lnTo>
                    <a:lnTo>
                      <a:pt x="147" y="105"/>
                    </a:lnTo>
                    <a:lnTo>
                      <a:pt x="156" y="102"/>
                    </a:lnTo>
                    <a:lnTo>
                      <a:pt x="161" y="94"/>
                    </a:lnTo>
                    <a:lnTo>
                      <a:pt x="161" y="87"/>
                    </a:lnTo>
                    <a:lnTo>
                      <a:pt x="166" y="70"/>
                    </a:lnTo>
                    <a:lnTo>
                      <a:pt x="187" y="70"/>
                    </a:lnTo>
                    <a:lnTo>
                      <a:pt x="169" y="50"/>
                    </a:lnTo>
                    <a:lnTo>
                      <a:pt x="161" y="45"/>
                    </a:lnTo>
                    <a:lnTo>
                      <a:pt x="168" y="44"/>
                    </a:lnTo>
                    <a:lnTo>
                      <a:pt x="165" y="29"/>
                    </a:lnTo>
                    <a:lnTo>
                      <a:pt x="159" y="19"/>
                    </a:lnTo>
                    <a:lnTo>
                      <a:pt x="160" y="10"/>
                    </a:lnTo>
                    <a:lnTo>
                      <a:pt x="161" y="6"/>
                    </a:lnTo>
                    <a:lnTo>
                      <a:pt x="139" y="0"/>
                    </a:lnTo>
                    <a:lnTo>
                      <a:pt x="130" y="4"/>
                    </a:lnTo>
                    <a:lnTo>
                      <a:pt x="127" y="13"/>
                    </a:lnTo>
                    <a:lnTo>
                      <a:pt x="124" y="20"/>
                    </a:lnTo>
                    <a:lnTo>
                      <a:pt x="120" y="28"/>
                    </a:lnTo>
                    <a:lnTo>
                      <a:pt x="115" y="35"/>
                    </a:lnTo>
                    <a:lnTo>
                      <a:pt x="110" y="42"/>
                    </a:lnTo>
                    <a:lnTo>
                      <a:pt x="105" y="48"/>
                    </a:lnTo>
                    <a:lnTo>
                      <a:pt x="99" y="53"/>
                    </a:lnTo>
                    <a:lnTo>
                      <a:pt x="93" y="57"/>
                    </a:lnTo>
                    <a:lnTo>
                      <a:pt x="84" y="54"/>
                    </a:lnTo>
                    <a:lnTo>
                      <a:pt x="73" y="52"/>
                    </a:lnTo>
                    <a:lnTo>
                      <a:pt x="65" y="57"/>
                    </a:lnTo>
                    <a:lnTo>
                      <a:pt x="57" y="63"/>
                    </a:lnTo>
                    <a:lnTo>
                      <a:pt x="43" y="66"/>
                    </a:lnTo>
                    <a:lnTo>
                      <a:pt x="32" y="66"/>
                    </a:lnTo>
                    <a:lnTo>
                      <a:pt x="27" y="66"/>
                    </a:lnTo>
                    <a:lnTo>
                      <a:pt x="22" y="56"/>
                    </a:lnTo>
                    <a:lnTo>
                      <a:pt x="18" y="50"/>
                    </a:lnTo>
                    <a:lnTo>
                      <a:pt x="15" y="4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3" name="Freeform 41">
                <a:extLst>
                  <a:ext uri="{FF2B5EF4-FFF2-40B4-BE49-F238E27FC236}">
                    <a16:creationId xmlns:a16="http://schemas.microsoft.com/office/drawing/2014/main" id="{61CF1454-C1E1-4FC7-BDDC-1758A2D4A73E}"/>
                  </a:ext>
                </a:extLst>
              </p:cNvPr>
              <p:cNvSpPr>
                <a:spLocks/>
              </p:cNvSpPr>
              <p:nvPr/>
            </p:nvSpPr>
            <p:spPr bwMode="auto">
              <a:xfrm>
                <a:off x="5783" y="3162"/>
                <a:ext cx="378" cy="63"/>
              </a:xfrm>
              <a:custGeom>
                <a:avLst/>
                <a:gdLst>
                  <a:gd name="T0" fmla="*/ 33 w 1177"/>
                  <a:gd name="T1" fmla="*/ 28 h 195"/>
                  <a:gd name="T2" fmla="*/ 31 w 1177"/>
                  <a:gd name="T3" fmla="*/ 62 h 195"/>
                  <a:gd name="T4" fmla="*/ 60 w 1177"/>
                  <a:gd name="T5" fmla="*/ 91 h 195"/>
                  <a:gd name="T6" fmla="*/ 142 w 1177"/>
                  <a:gd name="T7" fmla="*/ 97 h 195"/>
                  <a:gd name="T8" fmla="*/ 213 w 1177"/>
                  <a:gd name="T9" fmla="*/ 97 h 195"/>
                  <a:gd name="T10" fmla="*/ 295 w 1177"/>
                  <a:gd name="T11" fmla="*/ 135 h 195"/>
                  <a:gd name="T12" fmla="*/ 373 w 1177"/>
                  <a:gd name="T13" fmla="*/ 153 h 195"/>
                  <a:gd name="T14" fmla="*/ 471 w 1177"/>
                  <a:gd name="T15" fmla="*/ 155 h 195"/>
                  <a:gd name="T16" fmla="*/ 524 w 1177"/>
                  <a:gd name="T17" fmla="*/ 164 h 195"/>
                  <a:gd name="T18" fmla="*/ 522 w 1177"/>
                  <a:gd name="T19" fmla="*/ 133 h 195"/>
                  <a:gd name="T20" fmla="*/ 571 w 1177"/>
                  <a:gd name="T21" fmla="*/ 155 h 195"/>
                  <a:gd name="T22" fmla="*/ 606 w 1177"/>
                  <a:gd name="T23" fmla="*/ 151 h 195"/>
                  <a:gd name="T24" fmla="*/ 622 w 1177"/>
                  <a:gd name="T25" fmla="*/ 164 h 195"/>
                  <a:gd name="T26" fmla="*/ 666 w 1177"/>
                  <a:gd name="T27" fmla="*/ 160 h 195"/>
                  <a:gd name="T28" fmla="*/ 675 w 1177"/>
                  <a:gd name="T29" fmla="*/ 177 h 195"/>
                  <a:gd name="T30" fmla="*/ 737 w 1177"/>
                  <a:gd name="T31" fmla="*/ 193 h 195"/>
                  <a:gd name="T32" fmla="*/ 762 w 1177"/>
                  <a:gd name="T33" fmla="*/ 166 h 195"/>
                  <a:gd name="T34" fmla="*/ 815 w 1177"/>
                  <a:gd name="T35" fmla="*/ 157 h 195"/>
                  <a:gd name="T36" fmla="*/ 844 w 1177"/>
                  <a:gd name="T37" fmla="*/ 168 h 195"/>
                  <a:gd name="T38" fmla="*/ 955 w 1177"/>
                  <a:gd name="T39" fmla="*/ 175 h 195"/>
                  <a:gd name="T40" fmla="*/ 1048 w 1177"/>
                  <a:gd name="T41" fmla="*/ 153 h 195"/>
                  <a:gd name="T42" fmla="*/ 1091 w 1177"/>
                  <a:gd name="T43" fmla="*/ 144 h 195"/>
                  <a:gd name="T44" fmla="*/ 1177 w 1177"/>
                  <a:gd name="T45" fmla="*/ 135 h 195"/>
                  <a:gd name="T46" fmla="*/ 1080 w 1177"/>
                  <a:gd name="T47" fmla="*/ 126 h 195"/>
                  <a:gd name="T48" fmla="*/ 1048 w 1177"/>
                  <a:gd name="T49" fmla="*/ 137 h 195"/>
                  <a:gd name="T50" fmla="*/ 993 w 1177"/>
                  <a:gd name="T51" fmla="*/ 144 h 195"/>
                  <a:gd name="T52" fmla="*/ 926 w 1177"/>
                  <a:gd name="T53" fmla="*/ 148 h 195"/>
                  <a:gd name="T54" fmla="*/ 846 w 1177"/>
                  <a:gd name="T55" fmla="*/ 153 h 195"/>
                  <a:gd name="T56" fmla="*/ 795 w 1177"/>
                  <a:gd name="T57" fmla="*/ 128 h 195"/>
                  <a:gd name="T58" fmla="*/ 724 w 1177"/>
                  <a:gd name="T59" fmla="*/ 128 h 195"/>
                  <a:gd name="T60" fmla="*/ 724 w 1177"/>
                  <a:gd name="T61" fmla="*/ 151 h 195"/>
                  <a:gd name="T62" fmla="*/ 668 w 1177"/>
                  <a:gd name="T63" fmla="*/ 137 h 195"/>
                  <a:gd name="T64" fmla="*/ 626 w 1177"/>
                  <a:gd name="T65" fmla="*/ 137 h 195"/>
                  <a:gd name="T66" fmla="*/ 582 w 1177"/>
                  <a:gd name="T67" fmla="*/ 122 h 195"/>
                  <a:gd name="T68" fmla="*/ 537 w 1177"/>
                  <a:gd name="T69" fmla="*/ 126 h 195"/>
                  <a:gd name="T70" fmla="*/ 502 w 1177"/>
                  <a:gd name="T71" fmla="*/ 97 h 195"/>
                  <a:gd name="T72" fmla="*/ 451 w 1177"/>
                  <a:gd name="T73" fmla="*/ 91 h 195"/>
                  <a:gd name="T74" fmla="*/ 431 w 1177"/>
                  <a:gd name="T75" fmla="*/ 55 h 195"/>
                  <a:gd name="T76" fmla="*/ 337 w 1177"/>
                  <a:gd name="T77" fmla="*/ 31 h 195"/>
                  <a:gd name="T78" fmla="*/ 304 w 1177"/>
                  <a:gd name="T79" fmla="*/ 68 h 195"/>
                  <a:gd name="T80" fmla="*/ 233 w 1177"/>
                  <a:gd name="T81" fmla="*/ 46 h 195"/>
                  <a:gd name="T82" fmla="*/ 175 w 1177"/>
                  <a:gd name="T83" fmla="*/ 22 h 195"/>
                  <a:gd name="T84" fmla="*/ 97 w 1177"/>
                  <a:gd name="T85" fmla="*/ 0 h 195"/>
                  <a:gd name="T86" fmla="*/ 35 w 1177"/>
                  <a:gd name="T87" fmla="*/ 1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7" h="195">
                    <a:moveTo>
                      <a:pt x="35" y="11"/>
                    </a:moveTo>
                    <a:lnTo>
                      <a:pt x="33" y="28"/>
                    </a:lnTo>
                    <a:lnTo>
                      <a:pt x="0" y="53"/>
                    </a:lnTo>
                    <a:lnTo>
                      <a:pt x="31" y="62"/>
                    </a:lnTo>
                    <a:lnTo>
                      <a:pt x="55" y="64"/>
                    </a:lnTo>
                    <a:lnTo>
                      <a:pt x="60" y="91"/>
                    </a:lnTo>
                    <a:lnTo>
                      <a:pt x="100" y="88"/>
                    </a:lnTo>
                    <a:lnTo>
                      <a:pt x="142" y="97"/>
                    </a:lnTo>
                    <a:lnTo>
                      <a:pt x="177" y="117"/>
                    </a:lnTo>
                    <a:lnTo>
                      <a:pt x="213" y="97"/>
                    </a:lnTo>
                    <a:lnTo>
                      <a:pt x="280" y="111"/>
                    </a:lnTo>
                    <a:lnTo>
                      <a:pt x="295" y="135"/>
                    </a:lnTo>
                    <a:cubicBezTo>
                      <a:pt x="295" y="135"/>
                      <a:pt x="306" y="155"/>
                      <a:pt x="313" y="155"/>
                    </a:cubicBezTo>
                    <a:cubicBezTo>
                      <a:pt x="320" y="155"/>
                      <a:pt x="373" y="153"/>
                      <a:pt x="373" y="153"/>
                    </a:cubicBezTo>
                    <a:lnTo>
                      <a:pt x="413" y="140"/>
                    </a:lnTo>
                    <a:lnTo>
                      <a:pt x="471" y="155"/>
                    </a:lnTo>
                    <a:lnTo>
                      <a:pt x="491" y="148"/>
                    </a:lnTo>
                    <a:lnTo>
                      <a:pt x="524" y="164"/>
                    </a:lnTo>
                    <a:lnTo>
                      <a:pt x="540" y="162"/>
                    </a:lnTo>
                    <a:lnTo>
                      <a:pt x="522" y="133"/>
                    </a:lnTo>
                    <a:lnTo>
                      <a:pt x="553" y="146"/>
                    </a:lnTo>
                    <a:lnTo>
                      <a:pt x="571" y="155"/>
                    </a:lnTo>
                    <a:lnTo>
                      <a:pt x="586" y="166"/>
                    </a:lnTo>
                    <a:lnTo>
                      <a:pt x="606" y="151"/>
                    </a:lnTo>
                    <a:lnTo>
                      <a:pt x="631" y="151"/>
                    </a:lnTo>
                    <a:lnTo>
                      <a:pt x="622" y="164"/>
                    </a:lnTo>
                    <a:lnTo>
                      <a:pt x="655" y="171"/>
                    </a:lnTo>
                    <a:lnTo>
                      <a:pt x="666" y="160"/>
                    </a:lnTo>
                    <a:lnTo>
                      <a:pt x="666" y="160"/>
                    </a:lnTo>
                    <a:lnTo>
                      <a:pt x="675" y="177"/>
                    </a:lnTo>
                    <a:cubicBezTo>
                      <a:pt x="675" y="177"/>
                      <a:pt x="653" y="191"/>
                      <a:pt x="671" y="193"/>
                    </a:cubicBezTo>
                    <a:cubicBezTo>
                      <a:pt x="688" y="195"/>
                      <a:pt x="737" y="193"/>
                      <a:pt x="737" y="193"/>
                    </a:cubicBezTo>
                    <a:lnTo>
                      <a:pt x="753" y="177"/>
                    </a:lnTo>
                    <a:cubicBezTo>
                      <a:pt x="753" y="177"/>
                      <a:pt x="755" y="162"/>
                      <a:pt x="762" y="166"/>
                    </a:cubicBezTo>
                    <a:cubicBezTo>
                      <a:pt x="768" y="171"/>
                      <a:pt x="793" y="173"/>
                      <a:pt x="793" y="173"/>
                    </a:cubicBezTo>
                    <a:lnTo>
                      <a:pt x="815" y="157"/>
                    </a:lnTo>
                    <a:cubicBezTo>
                      <a:pt x="815" y="157"/>
                      <a:pt x="835" y="146"/>
                      <a:pt x="837" y="153"/>
                    </a:cubicBezTo>
                    <a:cubicBezTo>
                      <a:pt x="840" y="160"/>
                      <a:pt x="844" y="168"/>
                      <a:pt x="844" y="168"/>
                    </a:cubicBezTo>
                    <a:lnTo>
                      <a:pt x="913" y="171"/>
                    </a:lnTo>
                    <a:lnTo>
                      <a:pt x="955" y="175"/>
                    </a:lnTo>
                    <a:lnTo>
                      <a:pt x="1017" y="168"/>
                    </a:lnTo>
                    <a:lnTo>
                      <a:pt x="1048" y="153"/>
                    </a:lnTo>
                    <a:lnTo>
                      <a:pt x="1055" y="164"/>
                    </a:lnTo>
                    <a:lnTo>
                      <a:pt x="1091" y="144"/>
                    </a:lnTo>
                    <a:lnTo>
                      <a:pt x="1115" y="144"/>
                    </a:lnTo>
                    <a:lnTo>
                      <a:pt x="1177" y="135"/>
                    </a:lnTo>
                    <a:lnTo>
                      <a:pt x="1122" y="131"/>
                    </a:lnTo>
                    <a:lnTo>
                      <a:pt x="1080" y="126"/>
                    </a:lnTo>
                    <a:lnTo>
                      <a:pt x="1064" y="140"/>
                    </a:lnTo>
                    <a:lnTo>
                      <a:pt x="1048" y="137"/>
                    </a:lnTo>
                    <a:cubicBezTo>
                      <a:pt x="1048" y="137"/>
                      <a:pt x="1035" y="124"/>
                      <a:pt x="1028" y="128"/>
                    </a:cubicBezTo>
                    <a:cubicBezTo>
                      <a:pt x="1022" y="133"/>
                      <a:pt x="993" y="144"/>
                      <a:pt x="993" y="144"/>
                    </a:cubicBezTo>
                    <a:lnTo>
                      <a:pt x="964" y="151"/>
                    </a:lnTo>
                    <a:lnTo>
                      <a:pt x="926" y="148"/>
                    </a:lnTo>
                    <a:lnTo>
                      <a:pt x="875" y="135"/>
                    </a:lnTo>
                    <a:lnTo>
                      <a:pt x="846" y="153"/>
                    </a:lnTo>
                    <a:lnTo>
                      <a:pt x="815" y="144"/>
                    </a:lnTo>
                    <a:lnTo>
                      <a:pt x="795" y="128"/>
                    </a:lnTo>
                    <a:lnTo>
                      <a:pt x="751" y="135"/>
                    </a:lnTo>
                    <a:lnTo>
                      <a:pt x="724" y="128"/>
                    </a:lnTo>
                    <a:lnTo>
                      <a:pt x="748" y="153"/>
                    </a:lnTo>
                    <a:lnTo>
                      <a:pt x="724" y="151"/>
                    </a:lnTo>
                    <a:lnTo>
                      <a:pt x="695" y="142"/>
                    </a:lnTo>
                    <a:lnTo>
                      <a:pt x="668" y="137"/>
                    </a:lnTo>
                    <a:lnTo>
                      <a:pt x="644" y="133"/>
                    </a:lnTo>
                    <a:lnTo>
                      <a:pt x="626" y="137"/>
                    </a:lnTo>
                    <a:lnTo>
                      <a:pt x="611" y="142"/>
                    </a:lnTo>
                    <a:lnTo>
                      <a:pt x="582" y="122"/>
                    </a:lnTo>
                    <a:lnTo>
                      <a:pt x="557" y="122"/>
                    </a:lnTo>
                    <a:lnTo>
                      <a:pt x="537" y="126"/>
                    </a:lnTo>
                    <a:lnTo>
                      <a:pt x="528" y="95"/>
                    </a:lnTo>
                    <a:lnTo>
                      <a:pt x="502" y="97"/>
                    </a:lnTo>
                    <a:lnTo>
                      <a:pt x="468" y="104"/>
                    </a:lnTo>
                    <a:lnTo>
                      <a:pt x="451" y="91"/>
                    </a:lnTo>
                    <a:lnTo>
                      <a:pt x="435" y="71"/>
                    </a:lnTo>
                    <a:lnTo>
                      <a:pt x="431" y="55"/>
                    </a:lnTo>
                    <a:lnTo>
                      <a:pt x="384" y="55"/>
                    </a:lnTo>
                    <a:lnTo>
                      <a:pt x="337" y="31"/>
                    </a:lnTo>
                    <a:lnTo>
                      <a:pt x="317" y="40"/>
                    </a:lnTo>
                    <a:lnTo>
                      <a:pt x="304" y="68"/>
                    </a:lnTo>
                    <a:lnTo>
                      <a:pt x="268" y="57"/>
                    </a:lnTo>
                    <a:lnTo>
                      <a:pt x="233" y="46"/>
                    </a:lnTo>
                    <a:lnTo>
                      <a:pt x="200" y="55"/>
                    </a:lnTo>
                    <a:lnTo>
                      <a:pt x="175" y="22"/>
                    </a:lnTo>
                    <a:lnTo>
                      <a:pt x="131" y="17"/>
                    </a:lnTo>
                    <a:lnTo>
                      <a:pt x="97" y="0"/>
                    </a:lnTo>
                    <a:lnTo>
                      <a:pt x="64" y="13"/>
                    </a:lnTo>
                    <a:lnTo>
                      <a:pt x="35"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4" name="Freeform 42">
                <a:extLst>
                  <a:ext uri="{FF2B5EF4-FFF2-40B4-BE49-F238E27FC236}">
                    <a16:creationId xmlns:a16="http://schemas.microsoft.com/office/drawing/2014/main" id="{9315CE1B-313A-4FED-9BE4-D260BE05050F}"/>
                  </a:ext>
                </a:extLst>
              </p:cNvPr>
              <p:cNvSpPr>
                <a:spLocks/>
              </p:cNvSpPr>
              <p:nvPr/>
            </p:nvSpPr>
            <p:spPr bwMode="auto">
              <a:xfrm>
                <a:off x="6031" y="3019"/>
                <a:ext cx="129" cy="139"/>
              </a:xfrm>
              <a:custGeom>
                <a:avLst/>
                <a:gdLst>
                  <a:gd name="T0" fmla="*/ 364 w 404"/>
                  <a:gd name="T1" fmla="*/ 24 h 433"/>
                  <a:gd name="T2" fmla="*/ 284 w 404"/>
                  <a:gd name="T3" fmla="*/ 42 h 433"/>
                  <a:gd name="T4" fmla="*/ 180 w 404"/>
                  <a:gd name="T5" fmla="*/ 27 h 433"/>
                  <a:gd name="T6" fmla="*/ 111 w 404"/>
                  <a:gd name="T7" fmla="*/ 51 h 433"/>
                  <a:gd name="T8" fmla="*/ 71 w 404"/>
                  <a:gd name="T9" fmla="*/ 75 h 433"/>
                  <a:gd name="T10" fmla="*/ 73 w 404"/>
                  <a:gd name="T11" fmla="*/ 153 h 433"/>
                  <a:gd name="T12" fmla="*/ 49 w 404"/>
                  <a:gd name="T13" fmla="*/ 218 h 433"/>
                  <a:gd name="T14" fmla="*/ 0 w 404"/>
                  <a:gd name="T15" fmla="*/ 258 h 433"/>
                  <a:gd name="T16" fmla="*/ 29 w 404"/>
                  <a:gd name="T17" fmla="*/ 309 h 433"/>
                  <a:gd name="T18" fmla="*/ 62 w 404"/>
                  <a:gd name="T19" fmla="*/ 327 h 433"/>
                  <a:gd name="T20" fmla="*/ 49 w 404"/>
                  <a:gd name="T21" fmla="*/ 400 h 433"/>
                  <a:gd name="T22" fmla="*/ 115 w 404"/>
                  <a:gd name="T23" fmla="*/ 429 h 433"/>
                  <a:gd name="T24" fmla="*/ 109 w 404"/>
                  <a:gd name="T25" fmla="*/ 362 h 433"/>
                  <a:gd name="T26" fmla="*/ 102 w 404"/>
                  <a:gd name="T27" fmla="*/ 287 h 433"/>
                  <a:gd name="T28" fmla="*/ 129 w 404"/>
                  <a:gd name="T29" fmla="*/ 255 h 433"/>
                  <a:gd name="T30" fmla="*/ 149 w 404"/>
                  <a:gd name="T31" fmla="*/ 293 h 433"/>
                  <a:gd name="T32" fmla="*/ 171 w 404"/>
                  <a:gd name="T33" fmla="*/ 329 h 433"/>
                  <a:gd name="T34" fmla="*/ 180 w 404"/>
                  <a:gd name="T35" fmla="*/ 375 h 433"/>
                  <a:gd name="T36" fmla="*/ 229 w 404"/>
                  <a:gd name="T37" fmla="*/ 371 h 433"/>
                  <a:gd name="T38" fmla="*/ 253 w 404"/>
                  <a:gd name="T39" fmla="*/ 393 h 433"/>
                  <a:gd name="T40" fmla="*/ 260 w 404"/>
                  <a:gd name="T41" fmla="*/ 338 h 433"/>
                  <a:gd name="T42" fmla="*/ 224 w 404"/>
                  <a:gd name="T43" fmla="*/ 302 h 433"/>
                  <a:gd name="T44" fmla="*/ 215 w 404"/>
                  <a:gd name="T45" fmla="*/ 262 h 433"/>
                  <a:gd name="T46" fmla="*/ 171 w 404"/>
                  <a:gd name="T47" fmla="*/ 215 h 433"/>
                  <a:gd name="T48" fmla="*/ 222 w 404"/>
                  <a:gd name="T49" fmla="*/ 209 h 433"/>
                  <a:gd name="T50" fmla="*/ 262 w 404"/>
                  <a:gd name="T51" fmla="*/ 153 h 433"/>
                  <a:gd name="T52" fmla="*/ 306 w 404"/>
                  <a:gd name="T53" fmla="*/ 133 h 433"/>
                  <a:gd name="T54" fmla="*/ 249 w 404"/>
                  <a:gd name="T55" fmla="*/ 147 h 433"/>
                  <a:gd name="T56" fmla="*/ 175 w 404"/>
                  <a:gd name="T57" fmla="*/ 164 h 433"/>
                  <a:gd name="T58" fmla="*/ 120 w 404"/>
                  <a:gd name="T59" fmla="*/ 173 h 433"/>
                  <a:gd name="T60" fmla="*/ 100 w 404"/>
                  <a:gd name="T61" fmla="*/ 135 h 433"/>
                  <a:gd name="T62" fmla="*/ 113 w 404"/>
                  <a:gd name="T63" fmla="*/ 87 h 433"/>
                  <a:gd name="T64" fmla="*/ 175 w 404"/>
                  <a:gd name="T65" fmla="*/ 82 h 433"/>
                  <a:gd name="T66" fmla="*/ 249 w 404"/>
                  <a:gd name="T67" fmla="*/ 80 h 433"/>
                  <a:gd name="T68" fmla="*/ 317 w 404"/>
                  <a:gd name="T69" fmla="*/ 89 h 433"/>
                  <a:gd name="T70" fmla="*/ 364 w 404"/>
                  <a:gd name="T71" fmla="*/ 67 h 433"/>
                  <a:gd name="T72" fmla="*/ 404 w 404"/>
                  <a:gd name="T73"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4" h="433">
                    <a:moveTo>
                      <a:pt x="382" y="0"/>
                    </a:moveTo>
                    <a:lnTo>
                      <a:pt x="364" y="24"/>
                    </a:lnTo>
                    <a:lnTo>
                      <a:pt x="331" y="49"/>
                    </a:lnTo>
                    <a:lnTo>
                      <a:pt x="284" y="42"/>
                    </a:lnTo>
                    <a:lnTo>
                      <a:pt x="224" y="47"/>
                    </a:lnTo>
                    <a:lnTo>
                      <a:pt x="180" y="27"/>
                    </a:lnTo>
                    <a:lnTo>
                      <a:pt x="133" y="20"/>
                    </a:lnTo>
                    <a:lnTo>
                      <a:pt x="111" y="51"/>
                    </a:lnTo>
                    <a:lnTo>
                      <a:pt x="91" y="62"/>
                    </a:lnTo>
                    <a:lnTo>
                      <a:pt x="71" y="75"/>
                    </a:lnTo>
                    <a:lnTo>
                      <a:pt x="73" y="115"/>
                    </a:lnTo>
                    <a:lnTo>
                      <a:pt x="73" y="153"/>
                    </a:lnTo>
                    <a:lnTo>
                      <a:pt x="46" y="173"/>
                    </a:lnTo>
                    <a:lnTo>
                      <a:pt x="49" y="218"/>
                    </a:lnTo>
                    <a:lnTo>
                      <a:pt x="35" y="249"/>
                    </a:lnTo>
                    <a:lnTo>
                      <a:pt x="0" y="258"/>
                    </a:lnTo>
                    <a:lnTo>
                      <a:pt x="13" y="302"/>
                    </a:lnTo>
                    <a:lnTo>
                      <a:pt x="29" y="309"/>
                    </a:lnTo>
                    <a:lnTo>
                      <a:pt x="44" y="298"/>
                    </a:lnTo>
                    <a:lnTo>
                      <a:pt x="62" y="327"/>
                    </a:lnTo>
                    <a:lnTo>
                      <a:pt x="69" y="367"/>
                    </a:lnTo>
                    <a:lnTo>
                      <a:pt x="49" y="400"/>
                    </a:lnTo>
                    <a:lnTo>
                      <a:pt x="57" y="433"/>
                    </a:lnTo>
                    <a:lnTo>
                      <a:pt x="115" y="429"/>
                    </a:lnTo>
                    <a:lnTo>
                      <a:pt x="100" y="395"/>
                    </a:lnTo>
                    <a:lnTo>
                      <a:pt x="109" y="362"/>
                    </a:lnTo>
                    <a:lnTo>
                      <a:pt x="111" y="320"/>
                    </a:lnTo>
                    <a:lnTo>
                      <a:pt x="102" y="287"/>
                    </a:lnTo>
                    <a:lnTo>
                      <a:pt x="106" y="267"/>
                    </a:lnTo>
                    <a:lnTo>
                      <a:pt x="129" y="255"/>
                    </a:lnTo>
                    <a:lnTo>
                      <a:pt x="146" y="253"/>
                    </a:lnTo>
                    <a:lnTo>
                      <a:pt x="149" y="293"/>
                    </a:lnTo>
                    <a:cubicBezTo>
                      <a:pt x="149" y="293"/>
                      <a:pt x="133" y="311"/>
                      <a:pt x="140" y="311"/>
                    </a:cubicBezTo>
                    <a:cubicBezTo>
                      <a:pt x="146" y="311"/>
                      <a:pt x="171" y="329"/>
                      <a:pt x="171" y="329"/>
                    </a:cubicBezTo>
                    <a:lnTo>
                      <a:pt x="182" y="344"/>
                    </a:lnTo>
                    <a:lnTo>
                      <a:pt x="180" y="375"/>
                    </a:lnTo>
                    <a:lnTo>
                      <a:pt x="215" y="398"/>
                    </a:lnTo>
                    <a:lnTo>
                      <a:pt x="229" y="371"/>
                    </a:lnTo>
                    <a:lnTo>
                      <a:pt x="231" y="411"/>
                    </a:lnTo>
                    <a:lnTo>
                      <a:pt x="253" y="393"/>
                    </a:lnTo>
                    <a:lnTo>
                      <a:pt x="255" y="364"/>
                    </a:lnTo>
                    <a:lnTo>
                      <a:pt x="260" y="338"/>
                    </a:lnTo>
                    <a:lnTo>
                      <a:pt x="235" y="318"/>
                    </a:lnTo>
                    <a:lnTo>
                      <a:pt x="224" y="302"/>
                    </a:lnTo>
                    <a:lnTo>
                      <a:pt x="240" y="293"/>
                    </a:lnTo>
                    <a:lnTo>
                      <a:pt x="215" y="262"/>
                    </a:lnTo>
                    <a:lnTo>
                      <a:pt x="197" y="233"/>
                    </a:lnTo>
                    <a:lnTo>
                      <a:pt x="171" y="215"/>
                    </a:lnTo>
                    <a:lnTo>
                      <a:pt x="197" y="209"/>
                    </a:lnTo>
                    <a:cubicBezTo>
                      <a:pt x="197" y="209"/>
                      <a:pt x="217" y="215"/>
                      <a:pt x="222" y="209"/>
                    </a:cubicBezTo>
                    <a:cubicBezTo>
                      <a:pt x="226" y="202"/>
                      <a:pt x="244" y="173"/>
                      <a:pt x="244" y="173"/>
                    </a:cubicBezTo>
                    <a:lnTo>
                      <a:pt x="262" y="153"/>
                    </a:lnTo>
                    <a:lnTo>
                      <a:pt x="293" y="162"/>
                    </a:lnTo>
                    <a:lnTo>
                      <a:pt x="306" y="133"/>
                    </a:lnTo>
                    <a:lnTo>
                      <a:pt x="251" y="129"/>
                    </a:lnTo>
                    <a:lnTo>
                      <a:pt x="249" y="147"/>
                    </a:lnTo>
                    <a:lnTo>
                      <a:pt x="206" y="149"/>
                    </a:lnTo>
                    <a:lnTo>
                      <a:pt x="175" y="164"/>
                    </a:lnTo>
                    <a:lnTo>
                      <a:pt x="149" y="180"/>
                    </a:lnTo>
                    <a:lnTo>
                      <a:pt x="120" y="173"/>
                    </a:lnTo>
                    <a:lnTo>
                      <a:pt x="115" y="153"/>
                    </a:lnTo>
                    <a:lnTo>
                      <a:pt x="100" y="135"/>
                    </a:lnTo>
                    <a:lnTo>
                      <a:pt x="104" y="111"/>
                    </a:lnTo>
                    <a:lnTo>
                      <a:pt x="113" y="87"/>
                    </a:lnTo>
                    <a:lnTo>
                      <a:pt x="131" y="80"/>
                    </a:lnTo>
                    <a:lnTo>
                      <a:pt x="175" y="82"/>
                    </a:lnTo>
                    <a:lnTo>
                      <a:pt x="220" y="84"/>
                    </a:lnTo>
                    <a:lnTo>
                      <a:pt x="249" y="80"/>
                    </a:lnTo>
                    <a:lnTo>
                      <a:pt x="280" y="89"/>
                    </a:lnTo>
                    <a:lnTo>
                      <a:pt x="317" y="89"/>
                    </a:lnTo>
                    <a:lnTo>
                      <a:pt x="344" y="80"/>
                    </a:lnTo>
                    <a:lnTo>
                      <a:pt x="364" y="67"/>
                    </a:lnTo>
                    <a:lnTo>
                      <a:pt x="393" y="33"/>
                    </a:lnTo>
                    <a:lnTo>
                      <a:pt x="404" y="13"/>
                    </a:lnTo>
                    <a:lnTo>
                      <a:pt x="38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5" name="Freeform 43">
                <a:extLst>
                  <a:ext uri="{FF2B5EF4-FFF2-40B4-BE49-F238E27FC236}">
                    <a16:creationId xmlns:a16="http://schemas.microsoft.com/office/drawing/2014/main" id="{A2972929-663A-49A0-BBD5-5A1312395DFA}"/>
                  </a:ext>
                </a:extLst>
              </p:cNvPr>
              <p:cNvSpPr>
                <a:spLocks/>
              </p:cNvSpPr>
              <p:nvPr/>
            </p:nvSpPr>
            <p:spPr bwMode="auto">
              <a:xfrm>
                <a:off x="6254" y="3059"/>
                <a:ext cx="196" cy="165"/>
              </a:xfrm>
              <a:custGeom>
                <a:avLst/>
                <a:gdLst>
                  <a:gd name="T0" fmla="*/ 603 w 609"/>
                  <a:gd name="T1" fmla="*/ 231 h 514"/>
                  <a:gd name="T2" fmla="*/ 592 w 609"/>
                  <a:gd name="T3" fmla="*/ 363 h 514"/>
                  <a:gd name="T4" fmla="*/ 609 w 609"/>
                  <a:gd name="T5" fmla="*/ 514 h 514"/>
                  <a:gd name="T6" fmla="*/ 547 w 609"/>
                  <a:gd name="T7" fmla="*/ 449 h 514"/>
                  <a:gd name="T8" fmla="*/ 480 w 609"/>
                  <a:gd name="T9" fmla="*/ 454 h 514"/>
                  <a:gd name="T10" fmla="*/ 447 w 609"/>
                  <a:gd name="T11" fmla="*/ 423 h 514"/>
                  <a:gd name="T12" fmla="*/ 492 w 609"/>
                  <a:gd name="T13" fmla="*/ 394 h 514"/>
                  <a:gd name="T14" fmla="*/ 454 w 609"/>
                  <a:gd name="T15" fmla="*/ 336 h 514"/>
                  <a:gd name="T16" fmla="*/ 412 w 609"/>
                  <a:gd name="T17" fmla="*/ 280 h 514"/>
                  <a:gd name="T18" fmla="*/ 267 w 609"/>
                  <a:gd name="T19" fmla="*/ 236 h 514"/>
                  <a:gd name="T20" fmla="*/ 212 w 609"/>
                  <a:gd name="T21" fmla="*/ 211 h 514"/>
                  <a:gd name="T22" fmla="*/ 163 w 609"/>
                  <a:gd name="T23" fmla="*/ 216 h 514"/>
                  <a:gd name="T24" fmla="*/ 120 w 609"/>
                  <a:gd name="T25" fmla="*/ 185 h 514"/>
                  <a:gd name="T26" fmla="*/ 54 w 609"/>
                  <a:gd name="T27" fmla="*/ 136 h 514"/>
                  <a:gd name="T28" fmla="*/ 140 w 609"/>
                  <a:gd name="T29" fmla="*/ 125 h 514"/>
                  <a:gd name="T30" fmla="*/ 196 w 609"/>
                  <a:gd name="T31" fmla="*/ 109 h 514"/>
                  <a:gd name="T32" fmla="*/ 109 w 609"/>
                  <a:gd name="T33" fmla="*/ 98 h 514"/>
                  <a:gd name="T34" fmla="*/ 74 w 609"/>
                  <a:gd name="T35" fmla="*/ 74 h 514"/>
                  <a:gd name="T36" fmla="*/ 5 w 609"/>
                  <a:gd name="T37" fmla="*/ 58 h 514"/>
                  <a:gd name="T38" fmla="*/ 25 w 609"/>
                  <a:gd name="T39" fmla="*/ 34 h 514"/>
                  <a:gd name="T40" fmla="*/ 89 w 609"/>
                  <a:gd name="T41" fmla="*/ 0 h 514"/>
                  <a:gd name="T42" fmla="*/ 187 w 609"/>
                  <a:gd name="T43" fmla="*/ 20 h 514"/>
                  <a:gd name="T44" fmla="*/ 203 w 609"/>
                  <a:gd name="T45" fmla="*/ 69 h 514"/>
                  <a:gd name="T46" fmla="*/ 205 w 609"/>
                  <a:gd name="T47" fmla="*/ 96 h 514"/>
                  <a:gd name="T48" fmla="*/ 227 w 609"/>
                  <a:gd name="T49" fmla="*/ 147 h 514"/>
                  <a:gd name="T50" fmla="*/ 260 w 609"/>
                  <a:gd name="T51" fmla="*/ 174 h 514"/>
                  <a:gd name="T52" fmla="*/ 309 w 609"/>
                  <a:gd name="T53" fmla="*/ 149 h 514"/>
                  <a:gd name="T54" fmla="*/ 338 w 609"/>
                  <a:gd name="T55" fmla="*/ 109 h 514"/>
                  <a:gd name="T56" fmla="*/ 369 w 609"/>
                  <a:gd name="T57" fmla="*/ 83 h 514"/>
                  <a:gd name="T58" fmla="*/ 438 w 609"/>
                  <a:gd name="T59" fmla="*/ 67 h 514"/>
                  <a:gd name="T60" fmla="*/ 525 w 609"/>
                  <a:gd name="T61" fmla="*/ 116 h 514"/>
                  <a:gd name="T62" fmla="*/ 603 w 609"/>
                  <a:gd name="T63" fmla="*/ 12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9" h="514">
                    <a:moveTo>
                      <a:pt x="603" y="123"/>
                    </a:moveTo>
                    <a:lnTo>
                      <a:pt x="603" y="231"/>
                    </a:lnTo>
                    <a:lnTo>
                      <a:pt x="609" y="334"/>
                    </a:lnTo>
                    <a:lnTo>
                      <a:pt x="592" y="363"/>
                    </a:lnTo>
                    <a:lnTo>
                      <a:pt x="605" y="391"/>
                    </a:lnTo>
                    <a:lnTo>
                      <a:pt x="609" y="514"/>
                    </a:lnTo>
                    <a:lnTo>
                      <a:pt x="558" y="465"/>
                    </a:lnTo>
                    <a:lnTo>
                      <a:pt x="547" y="449"/>
                    </a:lnTo>
                    <a:lnTo>
                      <a:pt x="516" y="458"/>
                    </a:lnTo>
                    <a:lnTo>
                      <a:pt x="480" y="454"/>
                    </a:lnTo>
                    <a:lnTo>
                      <a:pt x="425" y="463"/>
                    </a:lnTo>
                    <a:lnTo>
                      <a:pt x="447" y="423"/>
                    </a:lnTo>
                    <a:lnTo>
                      <a:pt x="474" y="414"/>
                    </a:lnTo>
                    <a:lnTo>
                      <a:pt x="492" y="394"/>
                    </a:lnTo>
                    <a:lnTo>
                      <a:pt x="472" y="374"/>
                    </a:lnTo>
                    <a:lnTo>
                      <a:pt x="454" y="336"/>
                    </a:lnTo>
                    <a:lnTo>
                      <a:pt x="436" y="303"/>
                    </a:lnTo>
                    <a:lnTo>
                      <a:pt x="412" y="280"/>
                    </a:lnTo>
                    <a:lnTo>
                      <a:pt x="340" y="258"/>
                    </a:lnTo>
                    <a:lnTo>
                      <a:pt x="267" y="236"/>
                    </a:lnTo>
                    <a:lnTo>
                      <a:pt x="247" y="236"/>
                    </a:lnTo>
                    <a:lnTo>
                      <a:pt x="212" y="211"/>
                    </a:lnTo>
                    <a:lnTo>
                      <a:pt x="183" y="189"/>
                    </a:lnTo>
                    <a:lnTo>
                      <a:pt x="163" y="216"/>
                    </a:lnTo>
                    <a:lnTo>
                      <a:pt x="140" y="218"/>
                    </a:lnTo>
                    <a:lnTo>
                      <a:pt x="120" y="185"/>
                    </a:lnTo>
                    <a:lnTo>
                      <a:pt x="116" y="160"/>
                    </a:lnTo>
                    <a:lnTo>
                      <a:pt x="54" y="136"/>
                    </a:lnTo>
                    <a:lnTo>
                      <a:pt x="69" y="120"/>
                    </a:lnTo>
                    <a:lnTo>
                      <a:pt x="140" y="125"/>
                    </a:lnTo>
                    <a:lnTo>
                      <a:pt x="174" y="123"/>
                    </a:lnTo>
                    <a:lnTo>
                      <a:pt x="196" y="109"/>
                    </a:lnTo>
                    <a:lnTo>
                      <a:pt x="167" y="100"/>
                    </a:lnTo>
                    <a:lnTo>
                      <a:pt x="109" y="98"/>
                    </a:lnTo>
                    <a:lnTo>
                      <a:pt x="87" y="98"/>
                    </a:lnTo>
                    <a:lnTo>
                      <a:pt x="74" y="74"/>
                    </a:lnTo>
                    <a:lnTo>
                      <a:pt x="43" y="60"/>
                    </a:lnTo>
                    <a:lnTo>
                      <a:pt x="5" y="58"/>
                    </a:lnTo>
                    <a:lnTo>
                      <a:pt x="0" y="34"/>
                    </a:lnTo>
                    <a:lnTo>
                      <a:pt x="25" y="34"/>
                    </a:lnTo>
                    <a:cubicBezTo>
                      <a:pt x="38" y="34"/>
                      <a:pt x="56" y="25"/>
                      <a:pt x="56" y="25"/>
                    </a:cubicBezTo>
                    <a:lnTo>
                      <a:pt x="89" y="0"/>
                    </a:lnTo>
                    <a:lnTo>
                      <a:pt x="149" y="5"/>
                    </a:lnTo>
                    <a:lnTo>
                      <a:pt x="187" y="20"/>
                    </a:lnTo>
                    <a:lnTo>
                      <a:pt x="203" y="54"/>
                    </a:lnTo>
                    <a:lnTo>
                      <a:pt x="203" y="69"/>
                    </a:lnTo>
                    <a:lnTo>
                      <a:pt x="212" y="85"/>
                    </a:lnTo>
                    <a:lnTo>
                      <a:pt x="205" y="96"/>
                    </a:lnTo>
                    <a:lnTo>
                      <a:pt x="227" y="120"/>
                    </a:lnTo>
                    <a:lnTo>
                      <a:pt x="227" y="147"/>
                    </a:lnTo>
                    <a:lnTo>
                      <a:pt x="247" y="151"/>
                    </a:lnTo>
                    <a:lnTo>
                      <a:pt x="260" y="174"/>
                    </a:lnTo>
                    <a:lnTo>
                      <a:pt x="292" y="178"/>
                    </a:lnTo>
                    <a:lnTo>
                      <a:pt x="309" y="149"/>
                    </a:lnTo>
                    <a:lnTo>
                      <a:pt x="338" y="125"/>
                    </a:lnTo>
                    <a:lnTo>
                      <a:pt x="338" y="109"/>
                    </a:lnTo>
                    <a:lnTo>
                      <a:pt x="374" y="100"/>
                    </a:lnTo>
                    <a:lnTo>
                      <a:pt x="369" y="83"/>
                    </a:lnTo>
                    <a:lnTo>
                      <a:pt x="403" y="63"/>
                    </a:lnTo>
                    <a:lnTo>
                      <a:pt x="438" y="67"/>
                    </a:lnTo>
                    <a:lnTo>
                      <a:pt x="476" y="94"/>
                    </a:lnTo>
                    <a:lnTo>
                      <a:pt x="525" y="116"/>
                    </a:lnTo>
                    <a:lnTo>
                      <a:pt x="560" y="118"/>
                    </a:lnTo>
                    <a:lnTo>
                      <a:pt x="603" y="12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6" name="Freeform 44">
                <a:extLst>
                  <a:ext uri="{FF2B5EF4-FFF2-40B4-BE49-F238E27FC236}">
                    <a16:creationId xmlns:a16="http://schemas.microsoft.com/office/drawing/2014/main" id="{F3511AFB-ECAE-4508-9A36-ECDA2CCF34E8}"/>
                  </a:ext>
                </a:extLst>
              </p:cNvPr>
              <p:cNvSpPr>
                <a:spLocks/>
              </p:cNvSpPr>
              <p:nvPr/>
            </p:nvSpPr>
            <p:spPr bwMode="auto">
              <a:xfrm>
                <a:off x="6196" y="3010"/>
                <a:ext cx="26" cy="58"/>
              </a:xfrm>
              <a:custGeom>
                <a:avLst/>
                <a:gdLst>
                  <a:gd name="T0" fmla="*/ 11 w 26"/>
                  <a:gd name="T1" fmla="*/ 0 h 58"/>
                  <a:gd name="T2" fmla="*/ 2 w 26"/>
                  <a:gd name="T3" fmla="*/ 14 h 58"/>
                  <a:gd name="T4" fmla="*/ 0 w 26"/>
                  <a:gd name="T5" fmla="*/ 28 h 58"/>
                  <a:gd name="T6" fmla="*/ 6 w 26"/>
                  <a:gd name="T7" fmla="*/ 32 h 58"/>
                  <a:gd name="T8" fmla="*/ 5 w 26"/>
                  <a:gd name="T9" fmla="*/ 46 h 58"/>
                  <a:gd name="T10" fmla="*/ 19 w 26"/>
                  <a:gd name="T11" fmla="*/ 58 h 58"/>
                  <a:gd name="T12" fmla="*/ 13 w 26"/>
                  <a:gd name="T13" fmla="*/ 38 h 58"/>
                  <a:gd name="T14" fmla="*/ 23 w 26"/>
                  <a:gd name="T15" fmla="*/ 35 h 58"/>
                  <a:gd name="T16" fmla="*/ 21 w 26"/>
                  <a:gd name="T17" fmla="*/ 24 h 58"/>
                  <a:gd name="T18" fmla="*/ 26 w 26"/>
                  <a:gd name="T19" fmla="*/ 16 h 58"/>
                  <a:gd name="T20" fmla="*/ 16 w 26"/>
                  <a:gd name="T21" fmla="*/ 19 h 58"/>
                  <a:gd name="T22" fmla="*/ 8 w 26"/>
                  <a:gd name="T23" fmla="*/ 14 h 58"/>
                  <a:gd name="T24" fmla="*/ 11 w 26"/>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58">
                    <a:moveTo>
                      <a:pt x="11" y="0"/>
                    </a:moveTo>
                    <a:lnTo>
                      <a:pt x="2" y="14"/>
                    </a:lnTo>
                    <a:lnTo>
                      <a:pt x="0" y="28"/>
                    </a:lnTo>
                    <a:lnTo>
                      <a:pt x="6" y="32"/>
                    </a:lnTo>
                    <a:lnTo>
                      <a:pt x="5" y="46"/>
                    </a:lnTo>
                    <a:lnTo>
                      <a:pt x="19" y="58"/>
                    </a:lnTo>
                    <a:lnTo>
                      <a:pt x="13" y="38"/>
                    </a:lnTo>
                    <a:lnTo>
                      <a:pt x="23" y="35"/>
                    </a:lnTo>
                    <a:lnTo>
                      <a:pt x="21" y="24"/>
                    </a:lnTo>
                    <a:lnTo>
                      <a:pt x="26" y="16"/>
                    </a:lnTo>
                    <a:lnTo>
                      <a:pt x="16" y="19"/>
                    </a:lnTo>
                    <a:lnTo>
                      <a:pt x="8" y="14"/>
                    </a:lnTo>
                    <a:lnTo>
                      <a:pt x="1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7" name="Freeform 45">
                <a:extLst>
                  <a:ext uri="{FF2B5EF4-FFF2-40B4-BE49-F238E27FC236}">
                    <a16:creationId xmlns:a16="http://schemas.microsoft.com/office/drawing/2014/main" id="{C186F8F1-0063-4723-BCA5-0D6EF11CA78B}"/>
                  </a:ext>
                </a:extLst>
              </p:cNvPr>
              <p:cNvSpPr>
                <a:spLocks/>
              </p:cNvSpPr>
              <p:nvPr/>
            </p:nvSpPr>
            <p:spPr bwMode="auto">
              <a:xfrm>
                <a:off x="6207" y="3105"/>
                <a:ext cx="52" cy="21"/>
              </a:xfrm>
              <a:custGeom>
                <a:avLst/>
                <a:gdLst>
                  <a:gd name="T0" fmla="*/ 0 w 52"/>
                  <a:gd name="T1" fmla="*/ 4 h 21"/>
                  <a:gd name="T2" fmla="*/ 10 w 52"/>
                  <a:gd name="T3" fmla="*/ 0 h 21"/>
                  <a:gd name="T4" fmla="*/ 34 w 52"/>
                  <a:gd name="T5" fmla="*/ 4 h 21"/>
                  <a:gd name="T6" fmla="*/ 48 w 52"/>
                  <a:gd name="T7" fmla="*/ 4 h 21"/>
                  <a:gd name="T8" fmla="*/ 52 w 52"/>
                  <a:gd name="T9" fmla="*/ 14 h 21"/>
                  <a:gd name="T10" fmla="*/ 46 w 52"/>
                  <a:gd name="T11" fmla="*/ 21 h 21"/>
                  <a:gd name="T12" fmla="*/ 31 w 52"/>
                  <a:gd name="T13" fmla="*/ 12 h 21"/>
                  <a:gd name="T14" fmla="*/ 13 w 52"/>
                  <a:gd name="T15" fmla="*/ 12 h 21"/>
                  <a:gd name="T16" fmla="*/ 2 w 52"/>
                  <a:gd name="T17" fmla="*/ 11 h 21"/>
                  <a:gd name="T18" fmla="*/ 0 w 52"/>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1">
                    <a:moveTo>
                      <a:pt x="0" y="4"/>
                    </a:moveTo>
                    <a:lnTo>
                      <a:pt x="10" y="0"/>
                    </a:lnTo>
                    <a:lnTo>
                      <a:pt x="34" y="4"/>
                    </a:lnTo>
                    <a:lnTo>
                      <a:pt x="48" y="4"/>
                    </a:lnTo>
                    <a:lnTo>
                      <a:pt x="52" y="14"/>
                    </a:lnTo>
                    <a:lnTo>
                      <a:pt x="46" y="21"/>
                    </a:lnTo>
                    <a:lnTo>
                      <a:pt x="31" y="12"/>
                    </a:lnTo>
                    <a:lnTo>
                      <a:pt x="13" y="12"/>
                    </a:lnTo>
                    <a:lnTo>
                      <a:pt x="2" y="11"/>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8" name="Freeform 46">
                <a:extLst>
                  <a:ext uri="{FF2B5EF4-FFF2-40B4-BE49-F238E27FC236}">
                    <a16:creationId xmlns:a16="http://schemas.microsoft.com/office/drawing/2014/main" id="{49F8F390-68B3-4006-8A16-3FEF032EA37F}"/>
                  </a:ext>
                </a:extLst>
              </p:cNvPr>
              <p:cNvSpPr>
                <a:spLocks/>
              </p:cNvSpPr>
              <p:nvPr/>
            </p:nvSpPr>
            <p:spPr bwMode="auto">
              <a:xfrm>
                <a:off x="6167" y="3107"/>
                <a:ext cx="25" cy="18"/>
              </a:xfrm>
              <a:custGeom>
                <a:avLst/>
                <a:gdLst>
                  <a:gd name="T0" fmla="*/ 27 w 78"/>
                  <a:gd name="T1" fmla="*/ 7 h 54"/>
                  <a:gd name="T2" fmla="*/ 5 w 78"/>
                  <a:gd name="T3" fmla="*/ 20 h 54"/>
                  <a:gd name="T4" fmla="*/ 29 w 78"/>
                  <a:gd name="T5" fmla="*/ 54 h 54"/>
                  <a:gd name="T6" fmla="*/ 71 w 78"/>
                  <a:gd name="T7" fmla="*/ 38 h 54"/>
                  <a:gd name="T8" fmla="*/ 78 w 78"/>
                  <a:gd name="T9" fmla="*/ 16 h 54"/>
                  <a:gd name="T10" fmla="*/ 58 w 78"/>
                  <a:gd name="T11" fmla="*/ 0 h 54"/>
                  <a:gd name="T12" fmla="*/ 27 w 78"/>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78" h="54">
                    <a:moveTo>
                      <a:pt x="27" y="7"/>
                    </a:moveTo>
                    <a:cubicBezTo>
                      <a:pt x="27" y="7"/>
                      <a:pt x="0" y="14"/>
                      <a:pt x="5" y="20"/>
                    </a:cubicBezTo>
                    <a:cubicBezTo>
                      <a:pt x="9" y="27"/>
                      <a:pt x="23" y="54"/>
                      <a:pt x="29" y="54"/>
                    </a:cubicBezTo>
                    <a:cubicBezTo>
                      <a:pt x="36" y="54"/>
                      <a:pt x="71" y="38"/>
                      <a:pt x="71" y="38"/>
                    </a:cubicBezTo>
                    <a:lnTo>
                      <a:pt x="78" y="16"/>
                    </a:lnTo>
                    <a:lnTo>
                      <a:pt x="58" y="0"/>
                    </a:lnTo>
                    <a:lnTo>
                      <a:pt x="27"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9" name="Freeform 47">
                <a:extLst>
                  <a:ext uri="{FF2B5EF4-FFF2-40B4-BE49-F238E27FC236}">
                    <a16:creationId xmlns:a16="http://schemas.microsoft.com/office/drawing/2014/main" id="{345F56AF-6388-4BE6-80D2-D7904A4B743F}"/>
                  </a:ext>
                </a:extLst>
              </p:cNvPr>
              <p:cNvSpPr>
                <a:spLocks/>
              </p:cNvSpPr>
              <p:nvPr/>
            </p:nvSpPr>
            <p:spPr bwMode="auto">
              <a:xfrm>
                <a:off x="6129" y="3219"/>
                <a:ext cx="24" cy="27"/>
              </a:xfrm>
              <a:custGeom>
                <a:avLst/>
                <a:gdLst>
                  <a:gd name="T0" fmla="*/ 23 w 24"/>
                  <a:gd name="T1" fmla="*/ 0 h 27"/>
                  <a:gd name="T2" fmla="*/ 24 w 24"/>
                  <a:gd name="T3" fmla="*/ 12 h 27"/>
                  <a:gd name="T4" fmla="*/ 16 w 24"/>
                  <a:gd name="T5" fmla="*/ 22 h 27"/>
                  <a:gd name="T6" fmla="*/ 8 w 24"/>
                  <a:gd name="T7" fmla="*/ 24 h 27"/>
                  <a:gd name="T8" fmla="*/ 1 w 24"/>
                  <a:gd name="T9" fmla="*/ 27 h 27"/>
                  <a:gd name="T10" fmla="*/ 0 w 24"/>
                  <a:gd name="T11" fmla="*/ 17 h 27"/>
                  <a:gd name="T12" fmla="*/ 8 w 24"/>
                  <a:gd name="T13" fmla="*/ 7 h 27"/>
                  <a:gd name="T14" fmla="*/ 18 w 24"/>
                  <a:gd name="T15" fmla="*/ 3 h 27"/>
                  <a:gd name="T16" fmla="*/ 23 w 24"/>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7">
                    <a:moveTo>
                      <a:pt x="23" y="0"/>
                    </a:moveTo>
                    <a:lnTo>
                      <a:pt x="24" y="12"/>
                    </a:lnTo>
                    <a:lnTo>
                      <a:pt x="16" y="22"/>
                    </a:lnTo>
                    <a:lnTo>
                      <a:pt x="8" y="24"/>
                    </a:lnTo>
                    <a:lnTo>
                      <a:pt x="1" y="27"/>
                    </a:lnTo>
                    <a:lnTo>
                      <a:pt x="0" y="17"/>
                    </a:lnTo>
                    <a:lnTo>
                      <a:pt x="8" y="7"/>
                    </a:lnTo>
                    <a:lnTo>
                      <a:pt x="18" y="3"/>
                    </a:lnTo>
                    <a:lnTo>
                      <a:pt x="2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0" name="Freeform 48">
                <a:extLst>
                  <a:ext uri="{FF2B5EF4-FFF2-40B4-BE49-F238E27FC236}">
                    <a16:creationId xmlns:a16="http://schemas.microsoft.com/office/drawing/2014/main" id="{DF08822D-2B38-408C-B364-A99C21A5D6D1}"/>
                  </a:ext>
                </a:extLst>
              </p:cNvPr>
              <p:cNvSpPr>
                <a:spLocks/>
              </p:cNvSpPr>
              <p:nvPr/>
            </p:nvSpPr>
            <p:spPr bwMode="auto">
              <a:xfrm>
                <a:off x="6034" y="3228"/>
                <a:ext cx="41" cy="17"/>
              </a:xfrm>
              <a:custGeom>
                <a:avLst/>
                <a:gdLst>
                  <a:gd name="T0" fmla="*/ 73 w 126"/>
                  <a:gd name="T1" fmla="*/ 0 h 53"/>
                  <a:gd name="T2" fmla="*/ 38 w 126"/>
                  <a:gd name="T3" fmla="*/ 2 h 53"/>
                  <a:gd name="T4" fmla="*/ 9 w 126"/>
                  <a:gd name="T5" fmla="*/ 7 h 53"/>
                  <a:gd name="T6" fmla="*/ 58 w 126"/>
                  <a:gd name="T7" fmla="*/ 31 h 53"/>
                  <a:gd name="T8" fmla="*/ 86 w 126"/>
                  <a:gd name="T9" fmla="*/ 20 h 53"/>
                  <a:gd name="T10" fmla="*/ 95 w 126"/>
                  <a:gd name="T11" fmla="*/ 53 h 53"/>
                  <a:gd name="T12" fmla="*/ 124 w 126"/>
                  <a:gd name="T13" fmla="*/ 53 h 53"/>
                  <a:gd name="T14" fmla="*/ 126 w 126"/>
                  <a:gd name="T15" fmla="*/ 27 h 53"/>
                  <a:gd name="T16" fmla="*/ 100 w 126"/>
                  <a:gd name="T17" fmla="*/ 11 h 53"/>
                  <a:gd name="T18" fmla="*/ 82 w 126"/>
                  <a:gd name="T19" fmla="*/ 4 h 53"/>
                  <a:gd name="T20" fmla="*/ 73 w 126"/>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53">
                    <a:moveTo>
                      <a:pt x="73" y="0"/>
                    </a:moveTo>
                    <a:lnTo>
                      <a:pt x="38" y="2"/>
                    </a:lnTo>
                    <a:cubicBezTo>
                      <a:pt x="38" y="2"/>
                      <a:pt x="0" y="5"/>
                      <a:pt x="9" y="7"/>
                    </a:cubicBezTo>
                    <a:cubicBezTo>
                      <a:pt x="18" y="9"/>
                      <a:pt x="58" y="31"/>
                      <a:pt x="58" y="31"/>
                    </a:cubicBezTo>
                    <a:lnTo>
                      <a:pt x="86" y="20"/>
                    </a:lnTo>
                    <a:lnTo>
                      <a:pt x="95" y="53"/>
                    </a:lnTo>
                    <a:lnTo>
                      <a:pt x="124" y="53"/>
                    </a:lnTo>
                    <a:lnTo>
                      <a:pt x="126" y="27"/>
                    </a:lnTo>
                    <a:lnTo>
                      <a:pt x="100" y="11"/>
                    </a:lnTo>
                    <a:lnTo>
                      <a:pt x="82" y="4"/>
                    </a:lnTo>
                    <a:lnTo>
                      <a:pt x="7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1" name="Freeform 49">
                <a:extLst>
                  <a:ext uri="{FF2B5EF4-FFF2-40B4-BE49-F238E27FC236}">
                    <a16:creationId xmlns:a16="http://schemas.microsoft.com/office/drawing/2014/main" id="{781CE6FA-028C-458D-A8C0-724386F14408}"/>
                  </a:ext>
                </a:extLst>
              </p:cNvPr>
              <p:cNvSpPr>
                <a:spLocks/>
              </p:cNvSpPr>
              <p:nvPr/>
            </p:nvSpPr>
            <p:spPr bwMode="auto">
              <a:xfrm>
                <a:off x="6152" y="3206"/>
                <a:ext cx="44" cy="24"/>
              </a:xfrm>
              <a:custGeom>
                <a:avLst/>
                <a:gdLst>
                  <a:gd name="T0" fmla="*/ 0 w 44"/>
                  <a:gd name="T1" fmla="*/ 13 h 24"/>
                  <a:gd name="T2" fmla="*/ 2 w 44"/>
                  <a:gd name="T3" fmla="*/ 24 h 24"/>
                  <a:gd name="T4" fmla="*/ 12 w 44"/>
                  <a:gd name="T5" fmla="*/ 18 h 24"/>
                  <a:gd name="T6" fmla="*/ 24 w 44"/>
                  <a:gd name="T7" fmla="*/ 16 h 24"/>
                  <a:gd name="T8" fmla="*/ 36 w 44"/>
                  <a:gd name="T9" fmla="*/ 10 h 24"/>
                  <a:gd name="T10" fmla="*/ 44 w 44"/>
                  <a:gd name="T11" fmla="*/ 5 h 24"/>
                  <a:gd name="T12" fmla="*/ 37 w 44"/>
                  <a:gd name="T13" fmla="*/ 0 h 24"/>
                  <a:gd name="T14" fmla="*/ 20 w 44"/>
                  <a:gd name="T15" fmla="*/ 1 h 24"/>
                  <a:gd name="T16" fmla="*/ 16 w 44"/>
                  <a:gd name="T17" fmla="*/ 5 h 24"/>
                  <a:gd name="T18" fmla="*/ 2 w 44"/>
                  <a:gd name="T19" fmla="*/ 8 h 24"/>
                  <a:gd name="T20" fmla="*/ 0 w 44"/>
                  <a:gd name="T21"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4">
                    <a:moveTo>
                      <a:pt x="0" y="13"/>
                    </a:moveTo>
                    <a:lnTo>
                      <a:pt x="2" y="24"/>
                    </a:lnTo>
                    <a:lnTo>
                      <a:pt x="12" y="18"/>
                    </a:lnTo>
                    <a:lnTo>
                      <a:pt x="24" y="16"/>
                    </a:lnTo>
                    <a:lnTo>
                      <a:pt x="36" y="10"/>
                    </a:lnTo>
                    <a:lnTo>
                      <a:pt x="44" y="5"/>
                    </a:lnTo>
                    <a:lnTo>
                      <a:pt x="37" y="0"/>
                    </a:lnTo>
                    <a:lnTo>
                      <a:pt x="20" y="1"/>
                    </a:lnTo>
                    <a:lnTo>
                      <a:pt x="16" y="5"/>
                    </a:lnTo>
                    <a:lnTo>
                      <a:pt x="2" y="8"/>
                    </a:lnTo>
                    <a:lnTo>
                      <a:pt x="0"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2" name="Freeform 50">
                <a:extLst>
                  <a:ext uri="{FF2B5EF4-FFF2-40B4-BE49-F238E27FC236}">
                    <a16:creationId xmlns:a16="http://schemas.microsoft.com/office/drawing/2014/main" id="{20C7AFA9-5616-4924-87F3-347F381A75E4}"/>
                  </a:ext>
                </a:extLst>
              </p:cNvPr>
              <p:cNvSpPr>
                <a:spLocks/>
              </p:cNvSpPr>
              <p:nvPr/>
            </p:nvSpPr>
            <p:spPr bwMode="auto">
              <a:xfrm>
                <a:off x="5548" y="2504"/>
                <a:ext cx="160" cy="359"/>
              </a:xfrm>
              <a:custGeom>
                <a:avLst/>
                <a:gdLst>
                  <a:gd name="T0" fmla="*/ 83 w 160"/>
                  <a:gd name="T1" fmla="*/ 14 h 359"/>
                  <a:gd name="T2" fmla="*/ 76 w 160"/>
                  <a:gd name="T3" fmla="*/ 21 h 359"/>
                  <a:gd name="T4" fmla="*/ 52 w 160"/>
                  <a:gd name="T5" fmla="*/ 40 h 359"/>
                  <a:gd name="T6" fmla="*/ 40 w 160"/>
                  <a:gd name="T7" fmla="*/ 82 h 359"/>
                  <a:gd name="T8" fmla="*/ 26 w 160"/>
                  <a:gd name="T9" fmla="*/ 86 h 359"/>
                  <a:gd name="T10" fmla="*/ 18 w 160"/>
                  <a:gd name="T11" fmla="*/ 108 h 359"/>
                  <a:gd name="T12" fmla="*/ 10 w 160"/>
                  <a:gd name="T13" fmla="*/ 127 h 359"/>
                  <a:gd name="T14" fmla="*/ 4 w 160"/>
                  <a:gd name="T15" fmla="*/ 143 h 359"/>
                  <a:gd name="T16" fmla="*/ 1 w 160"/>
                  <a:gd name="T17" fmla="*/ 153 h 359"/>
                  <a:gd name="T18" fmla="*/ 13 w 160"/>
                  <a:gd name="T19" fmla="*/ 172 h 359"/>
                  <a:gd name="T20" fmla="*/ 24 w 160"/>
                  <a:gd name="T21" fmla="*/ 188 h 359"/>
                  <a:gd name="T22" fmla="*/ 30 w 160"/>
                  <a:gd name="T23" fmla="*/ 189 h 359"/>
                  <a:gd name="T24" fmla="*/ 39 w 160"/>
                  <a:gd name="T25" fmla="*/ 219 h 359"/>
                  <a:gd name="T26" fmla="*/ 34 w 160"/>
                  <a:gd name="T27" fmla="*/ 238 h 359"/>
                  <a:gd name="T28" fmla="*/ 48 w 160"/>
                  <a:gd name="T29" fmla="*/ 254 h 359"/>
                  <a:gd name="T30" fmla="*/ 69 w 160"/>
                  <a:gd name="T31" fmla="*/ 243 h 359"/>
                  <a:gd name="T32" fmla="*/ 79 w 160"/>
                  <a:gd name="T33" fmla="*/ 226 h 359"/>
                  <a:gd name="T34" fmla="*/ 91 w 160"/>
                  <a:gd name="T35" fmla="*/ 240 h 359"/>
                  <a:gd name="T36" fmla="*/ 96 w 160"/>
                  <a:gd name="T37" fmla="*/ 262 h 359"/>
                  <a:gd name="T38" fmla="*/ 108 w 160"/>
                  <a:gd name="T39" fmla="*/ 291 h 359"/>
                  <a:gd name="T40" fmla="*/ 113 w 160"/>
                  <a:gd name="T41" fmla="*/ 320 h 359"/>
                  <a:gd name="T42" fmla="*/ 110 w 160"/>
                  <a:gd name="T43" fmla="*/ 342 h 359"/>
                  <a:gd name="T44" fmla="*/ 112 w 160"/>
                  <a:gd name="T45" fmla="*/ 359 h 359"/>
                  <a:gd name="T46" fmla="*/ 124 w 160"/>
                  <a:gd name="T47" fmla="*/ 339 h 359"/>
                  <a:gd name="T48" fmla="*/ 131 w 160"/>
                  <a:gd name="T49" fmla="*/ 317 h 359"/>
                  <a:gd name="T50" fmla="*/ 128 w 160"/>
                  <a:gd name="T51" fmla="*/ 293 h 359"/>
                  <a:gd name="T52" fmla="*/ 122 w 160"/>
                  <a:gd name="T53" fmla="*/ 280 h 359"/>
                  <a:gd name="T54" fmla="*/ 109 w 160"/>
                  <a:gd name="T55" fmla="*/ 263 h 359"/>
                  <a:gd name="T56" fmla="*/ 116 w 160"/>
                  <a:gd name="T57" fmla="*/ 227 h 359"/>
                  <a:gd name="T58" fmla="*/ 101 w 160"/>
                  <a:gd name="T59" fmla="*/ 202 h 359"/>
                  <a:gd name="T60" fmla="*/ 101 w 160"/>
                  <a:gd name="T61" fmla="*/ 185 h 359"/>
                  <a:gd name="T62" fmla="*/ 122 w 160"/>
                  <a:gd name="T63" fmla="*/ 173 h 359"/>
                  <a:gd name="T64" fmla="*/ 147 w 160"/>
                  <a:gd name="T65" fmla="*/ 155 h 359"/>
                  <a:gd name="T66" fmla="*/ 155 w 160"/>
                  <a:gd name="T67" fmla="*/ 145 h 359"/>
                  <a:gd name="T68" fmla="*/ 148 w 160"/>
                  <a:gd name="T69" fmla="*/ 137 h 359"/>
                  <a:gd name="T70" fmla="*/ 132 w 160"/>
                  <a:gd name="T71" fmla="*/ 110 h 359"/>
                  <a:gd name="T72" fmla="*/ 122 w 160"/>
                  <a:gd name="T73" fmla="*/ 84 h 359"/>
                  <a:gd name="T74" fmla="*/ 99 w 160"/>
                  <a:gd name="T75" fmla="*/ 88 h 359"/>
                  <a:gd name="T76" fmla="*/ 103 w 160"/>
                  <a:gd name="T77" fmla="*/ 66 h 359"/>
                  <a:gd name="T78" fmla="*/ 115 w 160"/>
                  <a:gd name="T79" fmla="*/ 47 h 359"/>
                  <a:gd name="T80" fmla="*/ 115 w 160"/>
                  <a:gd name="T81" fmla="*/ 17 h 359"/>
                  <a:gd name="T82" fmla="*/ 103 w 160"/>
                  <a:gd name="T83"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359">
                    <a:moveTo>
                      <a:pt x="98" y="1"/>
                    </a:moveTo>
                    <a:lnTo>
                      <a:pt x="83" y="14"/>
                    </a:lnTo>
                    <a:lnTo>
                      <a:pt x="89" y="24"/>
                    </a:lnTo>
                    <a:lnTo>
                      <a:pt x="76" y="21"/>
                    </a:lnTo>
                    <a:lnTo>
                      <a:pt x="63" y="24"/>
                    </a:lnTo>
                    <a:lnTo>
                      <a:pt x="52" y="40"/>
                    </a:lnTo>
                    <a:lnTo>
                      <a:pt x="49" y="61"/>
                    </a:lnTo>
                    <a:lnTo>
                      <a:pt x="40" y="82"/>
                    </a:lnTo>
                    <a:lnTo>
                      <a:pt x="37" y="93"/>
                    </a:lnTo>
                    <a:lnTo>
                      <a:pt x="26" y="86"/>
                    </a:lnTo>
                    <a:lnTo>
                      <a:pt x="16" y="86"/>
                    </a:lnTo>
                    <a:lnTo>
                      <a:pt x="18" y="108"/>
                    </a:lnTo>
                    <a:lnTo>
                      <a:pt x="16" y="123"/>
                    </a:lnTo>
                    <a:lnTo>
                      <a:pt x="10" y="127"/>
                    </a:lnTo>
                    <a:lnTo>
                      <a:pt x="6" y="139"/>
                    </a:lnTo>
                    <a:lnTo>
                      <a:pt x="4" y="143"/>
                    </a:lnTo>
                    <a:lnTo>
                      <a:pt x="0" y="142"/>
                    </a:lnTo>
                    <a:lnTo>
                      <a:pt x="1" y="153"/>
                    </a:lnTo>
                    <a:lnTo>
                      <a:pt x="3" y="162"/>
                    </a:lnTo>
                    <a:lnTo>
                      <a:pt x="13" y="172"/>
                    </a:lnTo>
                    <a:lnTo>
                      <a:pt x="20" y="174"/>
                    </a:lnTo>
                    <a:lnTo>
                      <a:pt x="24" y="188"/>
                    </a:lnTo>
                    <a:lnTo>
                      <a:pt x="23" y="194"/>
                    </a:lnTo>
                    <a:lnTo>
                      <a:pt x="30" y="189"/>
                    </a:lnTo>
                    <a:lnTo>
                      <a:pt x="37" y="203"/>
                    </a:lnTo>
                    <a:lnTo>
                      <a:pt x="39" y="219"/>
                    </a:lnTo>
                    <a:lnTo>
                      <a:pt x="42" y="233"/>
                    </a:lnTo>
                    <a:lnTo>
                      <a:pt x="34" y="238"/>
                    </a:lnTo>
                    <a:lnTo>
                      <a:pt x="34" y="248"/>
                    </a:lnTo>
                    <a:lnTo>
                      <a:pt x="48" y="254"/>
                    </a:lnTo>
                    <a:lnTo>
                      <a:pt x="56" y="251"/>
                    </a:lnTo>
                    <a:lnTo>
                      <a:pt x="69" y="243"/>
                    </a:lnTo>
                    <a:lnTo>
                      <a:pt x="78" y="240"/>
                    </a:lnTo>
                    <a:lnTo>
                      <a:pt x="79" y="226"/>
                    </a:lnTo>
                    <a:lnTo>
                      <a:pt x="88" y="234"/>
                    </a:lnTo>
                    <a:lnTo>
                      <a:pt x="91" y="240"/>
                    </a:lnTo>
                    <a:lnTo>
                      <a:pt x="94" y="247"/>
                    </a:lnTo>
                    <a:lnTo>
                      <a:pt x="96" y="262"/>
                    </a:lnTo>
                    <a:lnTo>
                      <a:pt x="105" y="280"/>
                    </a:lnTo>
                    <a:lnTo>
                      <a:pt x="108" y="291"/>
                    </a:lnTo>
                    <a:lnTo>
                      <a:pt x="112" y="304"/>
                    </a:lnTo>
                    <a:lnTo>
                      <a:pt x="113" y="320"/>
                    </a:lnTo>
                    <a:lnTo>
                      <a:pt x="116" y="332"/>
                    </a:lnTo>
                    <a:lnTo>
                      <a:pt x="110" y="342"/>
                    </a:lnTo>
                    <a:lnTo>
                      <a:pt x="109" y="355"/>
                    </a:lnTo>
                    <a:lnTo>
                      <a:pt x="112" y="359"/>
                    </a:lnTo>
                    <a:lnTo>
                      <a:pt x="115" y="349"/>
                    </a:lnTo>
                    <a:lnTo>
                      <a:pt x="124" y="339"/>
                    </a:lnTo>
                    <a:lnTo>
                      <a:pt x="131" y="326"/>
                    </a:lnTo>
                    <a:lnTo>
                      <a:pt x="131" y="317"/>
                    </a:lnTo>
                    <a:lnTo>
                      <a:pt x="127" y="306"/>
                    </a:lnTo>
                    <a:lnTo>
                      <a:pt x="128" y="293"/>
                    </a:lnTo>
                    <a:lnTo>
                      <a:pt x="126" y="287"/>
                    </a:lnTo>
                    <a:lnTo>
                      <a:pt x="122" y="280"/>
                    </a:lnTo>
                    <a:lnTo>
                      <a:pt x="115" y="276"/>
                    </a:lnTo>
                    <a:lnTo>
                      <a:pt x="109" y="263"/>
                    </a:lnTo>
                    <a:lnTo>
                      <a:pt x="119" y="257"/>
                    </a:lnTo>
                    <a:lnTo>
                      <a:pt x="116" y="227"/>
                    </a:lnTo>
                    <a:lnTo>
                      <a:pt x="106" y="222"/>
                    </a:lnTo>
                    <a:lnTo>
                      <a:pt x="101" y="202"/>
                    </a:lnTo>
                    <a:lnTo>
                      <a:pt x="93" y="193"/>
                    </a:lnTo>
                    <a:lnTo>
                      <a:pt x="101" y="185"/>
                    </a:lnTo>
                    <a:lnTo>
                      <a:pt x="107" y="174"/>
                    </a:lnTo>
                    <a:lnTo>
                      <a:pt x="122" y="173"/>
                    </a:lnTo>
                    <a:lnTo>
                      <a:pt x="131" y="163"/>
                    </a:lnTo>
                    <a:lnTo>
                      <a:pt x="147" y="155"/>
                    </a:lnTo>
                    <a:lnTo>
                      <a:pt x="146" y="146"/>
                    </a:lnTo>
                    <a:lnTo>
                      <a:pt x="155" y="145"/>
                    </a:lnTo>
                    <a:lnTo>
                      <a:pt x="160" y="137"/>
                    </a:lnTo>
                    <a:lnTo>
                      <a:pt x="148" y="137"/>
                    </a:lnTo>
                    <a:lnTo>
                      <a:pt x="131" y="121"/>
                    </a:lnTo>
                    <a:lnTo>
                      <a:pt x="132" y="110"/>
                    </a:lnTo>
                    <a:lnTo>
                      <a:pt x="127" y="103"/>
                    </a:lnTo>
                    <a:lnTo>
                      <a:pt x="122" y="84"/>
                    </a:lnTo>
                    <a:lnTo>
                      <a:pt x="102" y="87"/>
                    </a:lnTo>
                    <a:lnTo>
                      <a:pt x="99" y="88"/>
                    </a:lnTo>
                    <a:lnTo>
                      <a:pt x="98" y="78"/>
                    </a:lnTo>
                    <a:lnTo>
                      <a:pt x="103" y="66"/>
                    </a:lnTo>
                    <a:lnTo>
                      <a:pt x="111" y="55"/>
                    </a:lnTo>
                    <a:lnTo>
                      <a:pt x="115" y="47"/>
                    </a:lnTo>
                    <a:lnTo>
                      <a:pt x="115" y="27"/>
                    </a:lnTo>
                    <a:lnTo>
                      <a:pt x="115" y="17"/>
                    </a:lnTo>
                    <a:lnTo>
                      <a:pt x="106" y="14"/>
                    </a:lnTo>
                    <a:lnTo>
                      <a:pt x="103" y="0"/>
                    </a:lnTo>
                    <a:lnTo>
                      <a:pt x="98"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3" name="Freeform 51">
                <a:extLst>
                  <a:ext uri="{FF2B5EF4-FFF2-40B4-BE49-F238E27FC236}">
                    <a16:creationId xmlns:a16="http://schemas.microsoft.com/office/drawing/2014/main" id="{C0791BA0-E7AF-4639-9BFD-661D879B88AD}"/>
                  </a:ext>
                </a:extLst>
              </p:cNvPr>
              <p:cNvSpPr>
                <a:spLocks/>
              </p:cNvSpPr>
              <p:nvPr/>
            </p:nvSpPr>
            <p:spPr bwMode="auto">
              <a:xfrm>
                <a:off x="5468" y="2540"/>
                <a:ext cx="88" cy="117"/>
              </a:xfrm>
              <a:custGeom>
                <a:avLst/>
                <a:gdLst>
                  <a:gd name="T0" fmla="*/ 8 w 88"/>
                  <a:gd name="T1" fmla="*/ 0 h 117"/>
                  <a:gd name="T2" fmla="*/ 5 w 88"/>
                  <a:gd name="T3" fmla="*/ 13 h 117"/>
                  <a:gd name="T4" fmla="*/ 2 w 88"/>
                  <a:gd name="T5" fmla="*/ 17 h 117"/>
                  <a:gd name="T6" fmla="*/ 13 w 88"/>
                  <a:gd name="T7" fmla="*/ 25 h 117"/>
                  <a:gd name="T8" fmla="*/ 15 w 88"/>
                  <a:gd name="T9" fmla="*/ 31 h 117"/>
                  <a:gd name="T10" fmla="*/ 9 w 88"/>
                  <a:gd name="T11" fmla="*/ 34 h 117"/>
                  <a:gd name="T12" fmla="*/ 5 w 88"/>
                  <a:gd name="T13" fmla="*/ 41 h 117"/>
                  <a:gd name="T14" fmla="*/ 0 w 88"/>
                  <a:gd name="T15" fmla="*/ 40 h 117"/>
                  <a:gd name="T16" fmla="*/ 7 w 88"/>
                  <a:gd name="T17" fmla="*/ 52 h 117"/>
                  <a:gd name="T18" fmla="*/ 13 w 88"/>
                  <a:gd name="T19" fmla="*/ 52 h 117"/>
                  <a:gd name="T20" fmla="*/ 15 w 88"/>
                  <a:gd name="T21" fmla="*/ 62 h 117"/>
                  <a:gd name="T22" fmla="*/ 19 w 88"/>
                  <a:gd name="T23" fmla="*/ 73 h 117"/>
                  <a:gd name="T24" fmla="*/ 19 w 88"/>
                  <a:gd name="T25" fmla="*/ 88 h 117"/>
                  <a:gd name="T26" fmla="*/ 19 w 88"/>
                  <a:gd name="T27" fmla="*/ 103 h 117"/>
                  <a:gd name="T28" fmla="*/ 32 w 88"/>
                  <a:gd name="T29" fmla="*/ 100 h 117"/>
                  <a:gd name="T30" fmla="*/ 46 w 88"/>
                  <a:gd name="T31" fmla="*/ 94 h 117"/>
                  <a:gd name="T32" fmla="*/ 47 w 88"/>
                  <a:gd name="T33" fmla="*/ 82 h 117"/>
                  <a:gd name="T34" fmla="*/ 50 w 88"/>
                  <a:gd name="T35" fmla="*/ 90 h 117"/>
                  <a:gd name="T36" fmla="*/ 57 w 88"/>
                  <a:gd name="T37" fmla="*/ 86 h 117"/>
                  <a:gd name="T38" fmla="*/ 57 w 88"/>
                  <a:gd name="T39" fmla="*/ 81 h 117"/>
                  <a:gd name="T40" fmla="*/ 66 w 88"/>
                  <a:gd name="T41" fmla="*/ 79 h 117"/>
                  <a:gd name="T42" fmla="*/ 71 w 88"/>
                  <a:gd name="T43" fmla="*/ 88 h 117"/>
                  <a:gd name="T44" fmla="*/ 72 w 88"/>
                  <a:gd name="T45" fmla="*/ 100 h 117"/>
                  <a:gd name="T46" fmla="*/ 72 w 88"/>
                  <a:gd name="T47" fmla="*/ 109 h 117"/>
                  <a:gd name="T48" fmla="*/ 81 w 88"/>
                  <a:gd name="T49" fmla="*/ 117 h 117"/>
                  <a:gd name="T50" fmla="*/ 78 w 88"/>
                  <a:gd name="T51" fmla="*/ 104 h 117"/>
                  <a:gd name="T52" fmla="*/ 84 w 88"/>
                  <a:gd name="T53" fmla="*/ 105 h 117"/>
                  <a:gd name="T54" fmla="*/ 88 w 88"/>
                  <a:gd name="T55" fmla="*/ 90 h 117"/>
                  <a:gd name="T56" fmla="*/ 83 w 88"/>
                  <a:gd name="T57" fmla="*/ 69 h 117"/>
                  <a:gd name="T58" fmla="*/ 76 w 88"/>
                  <a:gd name="T59" fmla="*/ 60 h 117"/>
                  <a:gd name="T60" fmla="*/ 72 w 88"/>
                  <a:gd name="T61" fmla="*/ 72 h 117"/>
                  <a:gd name="T62" fmla="*/ 67 w 88"/>
                  <a:gd name="T63" fmla="*/ 71 h 117"/>
                  <a:gd name="T64" fmla="*/ 61 w 88"/>
                  <a:gd name="T65" fmla="*/ 65 h 117"/>
                  <a:gd name="T66" fmla="*/ 64 w 88"/>
                  <a:gd name="T67" fmla="*/ 53 h 117"/>
                  <a:gd name="T68" fmla="*/ 70 w 88"/>
                  <a:gd name="T69" fmla="*/ 50 h 117"/>
                  <a:gd name="T70" fmla="*/ 76 w 88"/>
                  <a:gd name="T71" fmla="*/ 46 h 117"/>
                  <a:gd name="T72" fmla="*/ 84 w 88"/>
                  <a:gd name="T73" fmla="*/ 31 h 117"/>
                  <a:gd name="T74" fmla="*/ 69 w 88"/>
                  <a:gd name="T75" fmla="*/ 31 h 117"/>
                  <a:gd name="T76" fmla="*/ 39 w 88"/>
                  <a:gd name="T77" fmla="*/ 32 h 117"/>
                  <a:gd name="T78" fmla="*/ 35 w 88"/>
                  <a:gd name="T79" fmla="*/ 23 h 117"/>
                  <a:gd name="T80" fmla="*/ 31 w 88"/>
                  <a:gd name="T81" fmla="*/ 8 h 117"/>
                  <a:gd name="T82" fmla="*/ 23 w 88"/>
                  <a:gd name="T83" fmla="*/ 12 h 117"/>
                  <a:gd name="T84" fmla="*/ 19 w 88"/>
                  <a:gd name="T85" fmla="*/ 3 h 117"/>
                  <a:gd name="T86" fmla="*/ 15 w 88"/>
                  <a:gd name="T87" fmla="*/ 5 h 117"/>
                  <a:gd name="T88" fmla="*/ 8 w 88"/>
                  <a:gd name="T8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117">
                    <a:moveTo>
                      <a:pt x="8" y="0"/>
                    </a:moveTo>
                    <a:lnTo>
                      <a:pt x="5" y="13"/>
                    </a:lnTo>
                    <a:lnTo>
                      <a:pt x="2" y="17"/>
                    </a:lnTo>
                    <a:lnTo>
                      <a:pt x="13" y="25"/>
                    </a:lnTo>
                    <a:lnTo>
                      <a:pt x="15" y="31"/>
                    </a:lnTo>
                    <a:lnTo>
                      <a:pt x="9" y="34"/>
                    </a:lnTo>
                    <a:lnTo>
                      <a:pt x="5" y="41"/>
                    </a:lnTo>
                    <a:lnTo>
                      <a:pt x="0" y="40"/>
                    </a:lnTo>
                    <a:lnTo>
                      <a:pt x="7" y="52"/>
                    </a:lnTo>
                    <a:lnTo>
                      <a:pt x="13" y="52"/>
                    </a:lnTo>
                    <a:lnTo>
                      <a:pt x="15" y="62"/>
                    </a:lnTo>
                    <a:lnTo>
                      <a:pt x="19" y="73"/>
                    </a:lnTo>
                    <a:lnTo>
                      <a:pt x="19" y="88"/>
                    </a:lnTo>
                    <a:lnTo>
                      <a:pt x="19" y="103"/>
                    </a:lnTo>
                    <a:lnTo>
                      <a:pt x="32" y="100"/>
                    </a:lnTo>
                    <a:lnTo>
                      <a:pt x="46" y="94"/>
                    </a:lnTo>
                    <a:lnTo>
                      <a:pt x="47" y="82"/>
                    </a:lnTo>
                    <a:lnTo>
                      <a:pt x="50" y="90"/>
                    </a:lnTo>
                    <a:lnTo>
                      <a:pt x="57" y="86"/>
                    </a:lnTo>
                    <a:lnTo>
                      <a:pt x="57" y="81"/>
                    </a:lnTo>
                    <a:lnTo>
                      <a:pt x="66" y="79"/>
                    </a:lnTo>
                    <a:lnTo>
                      <a:pt x="71" y="88"/>
                    </a:lnTo>
                    <a:lnTo>
                      <a:pt x="72" y="100"/>
                    </a:lnTo>
                    <a:lnTo>
                      <a:pt x="72" y="109"/>
                    </a:lnTo>
                    <a:lnTo>
                      <a:pt x="81" y="117"/>
                    </a:lnTo>
                    <a:lnTo>
                      <a:pt x="78" y="104"/>
                    </a:lnTo>
                    <a:lnTo>
                      <a:pt x="84" y="105"/>
                    </a:lnTo>
                    <a:lnTo>
                      <a:pt x="88" y="90"/>
                    </a:lnTo>
                    <a:lnTo>
                      <a:pt x="83" y="69"/>
                    </a:lnTo>
                    <a:lnTo>
                      <a:pt x="76" y="60"/>
                    </a:lnTo>
                    <a:lnTo>
                      <a:pt x="72" y="72"/>
                    </a:lnTo>
                    <a:lnTo>
                      <a:pt x="67" y="71"/>
                    </a:lnTo>
                    <a:lnTo>
                      <a:pt x="61" y="65"/>
                    </a:lnTo>
                    <a:lnTo>
                      <a:pt x="64" y="53"/>
                    </a:lnTo>
                    <a:lnTo>
                      <a:pt x="70" y="50"/>
                    </a:lnTo>
                    <a:lnTo>
                      <a:pt x="76" y="46"/>
                    </a:lnTo>
                    <a:lnTo>
                      <a:pt x="84" y="31"/>
                    </a:lnTo>
                    <a:lnTo>
                      <a:pt x="69" y="31"/>
                    </a:lnTo>
                    <a:lnTo>
                      <a:pt x="39" y="32"/>
                    </a:lnTo>
                    <a:lnTo>
                      <a:pt x="35" y="23"/>
                    </a:lnTo>
                    <a:lnTo>
                      <a:pt x="31" y="8"/>
                    </a:lnTo>
                    <a:lnTo>
                      <a:pt x="23" y="12"/>
                    </a:lnTo>
                    <a:lnTo>
                      <a:pt x="19" y="3"/>
                    </a:lnTo>
                    <a:lnTo>
                      <a:pt x="15" y="5"/>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4" name="Freeform 52">
                <a:extLst>
                  <a:ext uri="{FF2B5EF4-FFF2-40B4-BE49-F238E27FC236}">
                    <a16:creationId xmlns:a16="http://schemas.microsoft.com/office/drawing/2014/main" id="{3B9BD833-D06D-49BA-A0D4-666728EE0B82}"/>
                  </a:ext>
                </a:extLst>
              </p:cNvPr>
              <p:cNvSpPr>
                <a:spLocks/>
              </p:cNvSpPr>
              <p:nvPr/>
            </p:nvSpPr>
            <p:spPr bwMode="auto">
              <a:xfrm>
                <a:off x="5487" y="2506"/>
                <a:ext cx="57" cy="32"/>
              </a:xfrm>
              <a:custGeom>
                <a:avLst/>
                <a:gdLst>
                  <a:gd name="T0" fmla="*/ 1 w 57"/>
                  <a:gd name="T1" fmla="*/ 15 h 32"/>
                  <a:gd name="T2" fmla="*/ 0 w 57"/>
                  <a:gd name="T3" fmla="*/ 25 h 32"/>
                  <a:gd name="T4" fmla="*/ 12 w 57"/>
                  <a:gd name="T5" fmla="*/ 27 h 32"/>
                  <a:gd name="T6" fmla="*/ 23 w 57"/>
                  <a:gd name="T7" fmla="*/ 32 h 32"/>
                  <a:gd name="T8" fmla="*/ 29 w 57"/>
                  <a:gd name="T9" fmla="*/ 28 h 32"/>
                  <a:gd name="T10" fmla="*/ 41 w 57"/>
                  <a:gd name="T11" fmla="*/ 29 h 32"/>
                  <a:gd name="T12" fmla="*/ 55 w 57"/>
                  <a:gd name="T13" fmla="*/ 29 h 32"/>
                  <a:gd name="T14" fmla="*/ 57 w 57"/>
                  <a:gd name="T15" fmla="*/ 19 h 32"/>
                  <a:gd name="T16" fmla="*/ 50 w 57"/>
                  <a:gd name="T17" fmla="*/ 15 h 32"/>
                  <a:gd name="T18" fmla="*/ 50 w 57"/>
                  <a:gd name="T19" fmla="*/ 7 h 32"/>
                  <a:gd name="T20" fmla="*/ 31 w 57"/>
                  <a:gd name="T21" fmla="*/ 0 h 32"/>
                  <a:gd name="T22" fmla="*/ 18 w 57"/>
                  <a:gd name="T23" fmla="*/ 0 h 32"/>
                  <a:gd name="T24" fmla="*/ 8 w 57"/>
                  <a:gd name="T25" fmla="*/ 7 h 32"/>
                  <a:gd name="T26" fmla="*/ 1 w 57"/>
                  <a:gd name="T27"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2">
                    <a:moveTo>
                      <a:pt x="1" y="15"/>
                    </a:moveTo>
                    <a:lnTo>
                      <a:pt x="0" y="25"/>
                    </a:lnTo>
                    <a:lnTo>
                      <a:pt x="12" y="27"/>
                    </a:lnTo>
                    <a:lnTo>
                      <a:pt x="23" y="32"/>
                    </a:lnTo>
                    <a:lnTo>
                      <a:pt x="29" y="28"/>
                    </a:lnTo>
                    <a:lnTo>
                      <a:pt x="41" y="29"/>
                    </a:lnTo>
                    <a:lnTo>
                      <a:pt x="55" y="29"/>
                    </a:lnTo>
                    <a:lnTo>
                      <a:pt x="57" y="19"/>
                    </a:lnTo>
                    <a:lnTo>
                      <a:pt x="50" y="15"/>
                    </a:lnTo>
                    <a:lnTo>
                      <a:pt x="50" y="7"/>
                    </a:lnTo>
                    <a:lnTo>
                      <a:pt x="31" y="0"/>
                    </a:lnTo>
                    <a:lnTo>
                      <a:pt x="18" y="0"/>
                    </a:lnTo>
                    <a:lnTo>
                      <a:pt x="8" y="7"/>
                    </a:lnTo>
                    <a:lnTo>
                      <a:pt x="1" y="1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5" name="Freeform 53">
                <a:extLst>
                  <a:ext uri="{FF2B5EF4-FFF2-40B4-BE49-F238E27FC236}">
                    <a16:creationId xmlns:a16="http://schemas.microsoft.com/office/drawing/2014/main" id="{46080974-C8E0-4349-8521-B2F7EC08B3B3}"/>
                  </a:ext>
                </a:extLst>
              </p:cNvPr>
              <p:cNvSpPr>
                <a:spLocks/>
              </p:cNvSpPr>
              <p:nvPr/>
            </p:nvSpPr>
            <p:spPr bwMode="auto">
              <a:xfrm>
                <a:off x="5323" y="2461"/>
                <a:ext cx="147" cy="82"/>
              </a:xfrm>
              <a:custGeom>
                <a:avLst/>
                <a:gdLst>
                  <a:gd name="T0" fmla="*/ 147 w 147"/>
                  <a:gd name="T1" fmla="*/ 54 h 82"/>
                  <a:gd name="T2" fmla="*/ 142 w 147"/>
                  <a:gd name="T3" fmla="*/ 62 h 82"/>
                  <a:gd name="T4" fmla="*/ 145 w 147"/>
                  <a:gd name="T5" fmla="*/ 75 h 82"/>
                  <a:gd name="T6" fmla="*/ 138 w 147"/>
                  <a:gd name="T7" fmla="*/ 82 h 82"/>
                  <a:gd name="T8" fmla="*/ 129 w 147"/>
                  <a:gd name="T9" fmla="*/ 82 h 82"/>
                  <a:gd name="T10" fmla="*/ 117 w 147"/>
                  <a:gd name="T11" fmla="*/ 77 h 82"/>
                  <a:gd name="T12" fmla="*/ 108 w 147"/>
                  <a:gd name="T13" fmla="*/ 79 h 82"/>
                  <a:gd name="T14" fmla="*/ 98 w 147"/>
                  <a:gd name="T15" fmla="*/ 72 h 82"/>
                  <a:gd name="T16" fmla="*/ 83 w 147"/>
                  <a:gd name="T17" fmla="*/ 70 h 82"/>
                  <a:gd name="T18" fmla="*/ 83 w 147"/>
                  <a:gd name="T19" fmla="*/ 62 h 82"/>
                  <a:gd name="T20" fmla="*/ 52 w 147"/>
                  <a:gd name="T21" fmla="*/ 59 h 82"/>
                  <a:gd name="T22" fmla="*/ 41 w 147"/>
                  <a:gd name="T23" fmla="*/ 52 h 82"/>
                  <a:gd name="T24" fmla="*/ 24 w 147"/>
                  <a:gd name="T25" fmla="*/ 44 h 82"/>
                  <a:gd name="T26" fmla="*/ 10 w 147"/>
                  <a:gd name="T27" fmla="*/ 37 h 82"/>
                  <a:gd name="T28" fmla="*/ 0 w 147"/>
                  <a:gd name="T29" fmla="*/ 30 h 82"/>
                  <a:gd name="T30" fmla="*/ 18 w 147"/>
                  <a:gd name="T31" fmla="*/ 0 h 82"/>
                  <a:gd name="T32" fmla="*/ 28 w 147"/>
                  <a:gd name="T33" fmla="*/ 1 h 82"/>
                  <a:gd name="T34" fmla="*/ 35 w 147"/>
                  <a:gd name="T35" fmla="*/ 1 h 82"/>
                  <a:gd name="T36" fmla="*/ 45 w 147"/>
                  <a:gd name="T37" fmla="*/ 8 h 82"/>
                  <a:gd name="T38" fmla="*/ 57 w 147"/>
                  <a:gd name="T39" fmla="*/ 14 h 82"/>
                  <a:gd name="T40" fmla="*/ 60 w 147"/>
                  <a:gd name="T41" fmla="*/ 17 h 82"/>
                  <a:gd name="T42" fmla="*/ 65 w 147"/>
                  <a:gd name="T43" fmla="*/ 25 h 82"/>
                  <a:gd name="T44" fmla="*/ 76 w 147"/>
                  <a:gd name="T45" fmla="*/ 22 h 82"/>
                  <a:gd name="T46" fmla="*/ 88 w 147"/>
                  <a:gd name="T47" fmla="*/ 27 h 82"/>
                  <a:gd name="T48" fmla="*/ 93 w 147"/>
                  <a:gd name="T49" fmla="*/ 32 h 82"/>
                  <a:gd name="T50" fmla="*/ 97 w 147"/>
                  <a:gd name="T51" fmla="*/ 38 h 82"/>
                  <a:gd name="T52" fmla="*/ 117 w 147"/>
                  <a:gd name="T53" fmla="*/ 38 h 82"/>
                  <a:gd name="T54" fmla="*/ 128 w 147"/>
                  <a:gd name="T55" fmla="*/ 51 h 82"/>
                  <a:gd name="T56" fmla="*/ 147 w 147"/>
                  <a:gd name="T57"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7" h="82">
                    <a:moveTo>
                      <a:pt x="147" y="54"/>
                    </a:moveTo>
                    <a:lnTo>
                      <a:pt x="142" y="62"/>
                    </a:lnTo>
                    <a:lnTo>
                      <a:pt x="145" y="75"/>
                    </a:lnTo>
                    <a:lnTo>
                      <a:pt x="138" y="82"/>
                    </a:lnTo>
                    <a:lnTo>
                      <a:pt x="129" y="82"/>
                    </a:lnTo>
                    <a:lnTo>
                      <a:pt x="117" y="77"/>
                    </a:lnTo>
                    <a:lnTo>
                      <a:pt x="108" y="79"/>
                    </a:lnTo>
                    <a:lnTo>
                      <a:pt x="98" y="72"/>
                    </a:lnTo>
                    <a:lnTo>
                      <a:pt x="83" y="70"/>
                    </a:lnTo>
                    <a:lnTo>
                      <a:pt x="83" y="62"/>
                    </a:lnTo>
                    <a:lnTo>
                      <a:pt x="52" y="59"/>
                    </a:lnTo>
                    <a:lnTo>
                      <a:pt x="41" y="52"/>
                    </a:lnTo>
                    <a:lnTo>
                      <a:pt x="24" y="44"/>
                    </a:lnTo>
                    <a:lnTo>
                      <a:pt x="10" y="37"/>
                    </a:lnTo>
                    <a:lnTo>
                      <a:pt x="0" y="30"/>
                    </a:lnTo>
                    <a:lnTo>
                      <a:pt x="18" y="0"/>
                    </a:lnTo>
                    <a:lnTo>
                      <a:pt x="28" y="1"/>
                    </a:lnTo>
                    <a:lnTo>
                      <a:pt x="35" y="1"/>
                    </a:lnTo>
                    <a:lnTo>
                      <a:pt x="45" y="8"/>
                    </a:lnTo>
                    <a:lnTo>
                      <a:pt x="57" y="14"/>
                    </a:lnTo>
                    <a:lnTo>
                      <a:pt x="60" y="17"/>
                    </a:lnTo>
                    <a:lnTo>
                      <a:pt x="65" y="25"/>
                    </a:lnTo>
                    <a:lnTo>
                      <a:pt x="76" y="22"/>
                    </a:lnTo>
                    <a:lnTo>
                      <a:pt x="88" y="27"/>
                    </a:lnTo>
                    <a:lnTo>
                      <a:pt x="93" y="32"/>
                    </a:lnTo>
                    <a:lnTo>
                      <a:pt x="97" y="38"/>
                    </a:lnTo>
                    <a:lnTo>
                      <a:pt x="117" y="38"/>
                    </a:lnTo>
                    <a:lnTo>
                      <a:pt x="128" y="51"/>
                    </a:lnTo>
                    <a:lnTo>
                      <a:pt x="147" y="5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6" name="Freeform 54">
                <a:extLst>
                  <a:ext uri="{FF2B5EF4-FFF2-40B4-BE49-F238E27FC236}">
                    <a16:creationId xmlns:a16="http://schemas.microsoft.com/office/drawing/2014/main" id="{EEAFE1CC-FF23-4E12-A2A0-C90C941EA118}"/>
                  </a:ext>
                </a:extLst>
              </p:cNvPr>
              <p:cNvSpPr>
                <a:spLocks/>
              </p:cNvSpPr>
              <p:nvPr/>
            </p:nvSpPr>
            <p:spPr bwMode="auto">
              <a:xfrm>
                <a:off x="5098" y="2348"/>
                <a:ext cx="548" cy="553"/>
              </a:xfrm>
              <a:custGeom>
                <a:avLst/>
                <a:gdLst>
                  <a:gd name="T0" fmla="*/ 584 w 1709"/>
                  <a:gd name="T1" fmla="*/ 1675 h 1724"/>
                  <a:gd name="T2" fmla="*/ 631 w 1709"/>
                  <a:gd name="T3" fmla="*/ 1642 h 1724"/>
                  <a:gd name="T4" fmla="*/ 678 w 1709"/>
                  <a:gd name="T5" fmla="*/ 1580 h 1724"/>
                  <a:gd name="T6" fmla="*/ 713 w 1709"/>
                  <a:gd name="T7" fmla="*/ 1435 h 1724"/>
                  <a:gd name="T8" fmla="*/ 711 w 1709"/>
                  <a:gd name="T9" fmla="*/ 1273 h 1724"/>
                  <a:gd name="T10" fmla="*/ 809 w 1709"/>
                  <a:gd name="T11" fmla="*/ 1246 h 1724"/>
                  <a:gd name="T12" fmla="*/ 851 w 1709"/>
                  <a:gd name="T13" fmla="*/ 1169 h 1724"/>
                  <a:gd name="T14" fmla="*/ 984 w 1709"/>
                  <a:gd name="T15" fmla="*/ 1044 h 1724"/>
                  <a:gd name="T16" fmla="*/ 1069 w 1709"/>
                  <a:gd name="T17" fmla="*/ 1024 h 1724"/>
                  <a:gd name="T18" fmla="*/ 1133 w 1709"/>
                  <a:gd name="T19" fmla="*/ 918 h 1724"/>
                  <a:gd name="T20" fmla="*/ 1173 w 1709"/>
                  <a:gd name="T21" fmla="*/ 920 h 1724"/>
                  <a:gd name="T22" fmla="*/ 1198 w 1709"/>
                  <a:gd name="T23" fmla="*/ 800 h 1724"/>
                  <a:gd name="T24" fmla="*/ 1153 w 1709"/>
                  <a:gd name="T25" fmla="*/ 724 h 1724"/>
                  <a:gd name="T26" fmla="*/ 1200 w 1709"/>
                  <a:gd name="T27" fmla="*/ 695 h 1724"/>
                  <a:gd name="T28" fmla="*/ 1167 w 1709"/>
                  <a:gd name="T29" fmla="*/ 640 h 1724"/>
                  <a:gd name="T30" fmla="*/ 1211 w 1709"/>
                  <a:gd name="T31" fmla="*/ 609 h 1724"/>
                  <a:gd name="T32" fmla="*/ 1273 w 1709"/>
                  <a:gd name="T33" fmla="*/ 698 h 1724"/>
                  <a:gd name="T34" fmla="*/ 1351 w 1709"/>
                  <a:gd name="T35" fmla="*/ 762 h 1724"/>
                  <a:gd name="T36" fmla="*/ 1398 w 1709"/>
                  <a:gd name="T37" fmla="*/ 782 h 1724"/>
                  <a:gd name="T38" fmla="*/ 1451 w 1709"/>
                  <a:gd name="T39" fmla="*/ 869 h 1724"/>
                  <a:gd name="T40" fmla="*/ 1484 w 1709"/>
                  <a:gd name="T41" fmla="*/ 755 h 1724"/>
                  <a:gd name="T42" fmla="*/ 1564 w 1709"/>
                  <a:gd name="T43" fmla="*/ 611 h 1724"/>
                  <a:gd name="T44" fmla="*/ 1680 w 1709"/>
                  <a:gd name="T45" fmla="*/ 560 h 1724"/>
                  <a:gd name="T46" fmla="*/ 1662 w 1709"/>
                  <a:gd name="T47" fmla="*/ 489 h 1724"/>
                  <a:gd name="T48" fmla="*/ 1576 w 1709"/>
                  <a:gd name="T49" fmla="*/ 418 h 1724"/>
                  <a:gd name="T50" fmla="*/ 1458 w 1709"/>
                  <a:gd name="T51" fmla="*/ 480 h 1724"/>
                  <a:gd name="T52" fmla="*/ 1367 w 1709"/>
                  <a:gd name="T53" fmla="*/ 515 h 1724"/>
                  <a:gd name="T54" fmla="*/ 1384 w 1709"/>
                  <a:gd name="T55" fmla="*/ 582 h 1724"/>
                  <a:gd name="T56" fmla="*/ 1249 w 1709"/>
                  <a:gd name="T57" fmla="*/ 575 h 1724"/>
                  <a:gd name="T58" fmla="*/ 1209 w 1709"/>
                  <a:gd name="T59" fmla="*/ 509 h 1724"/>
                  <a:gd name="T60" fmla="*/ 1151 w 1709"/>
                  <a:gd name="T61" fmla="*/ 578 h 1724"/>
                  <a:gd name="T62" fmla="*/ 1064 w 1709"/>
                  <a:gd name="T63" fmla="*/ 593 h 1724"/>
                  <a:gd name="T64" fmla="*/ 960 w 1709"/>
                  <a:gd name="T65" fmla="*/ 571 h 1724"/>
                  <a:gd name="T66" fmla="*/ 827 w 1709"/>
                  <a:gd name="T67" fmla="*/ 513 h 1724"/>
                  <a:gd name="T68" fmla="*/ 711 w 1709"/>
                  <a:gd name="T69" fmla="*/ 322 h 1724"/>
                  <a:gd name="T70" fmla="*/ 649 w 1709"/>
                  <a:gd name="T71" fmla="*/ 284 h 1724"/>
                  <a:gd name="T72" fmla="*/ 602 w 1709"/>
                  <a:gd name="T73" fmla="*/ 206 h 1724"/>
                  <a:gd name="T74" fmla="*/ 609 w 1709"/>
                  <a:gd name="T75" fmla="*/ 118 h 1724"/>
                  <a:gd name="T76" fmla="*/ 566 w 1709"/>
                  <a:gd name="T77" fmla="*/ 0 h 1724"/>
                  <a:gd name="T78" fmla="*/ 478 w 1709"/>
                  <a:gd name="T79" fmla="*/ 52 h 1724"/>
                  <a:gd name="T80" fmla="*/ 357 w 1709"/>
                  <a:gd name="T81" fmla="*/ 49 h 1724"/>
                  <a:gd name="T82" fmla="*/ 353 w 1709"/>
                  <a:gd name="T83" fmla="*/ 172 h 1724"/>
                  <a:gd name="T84" fmla="*/ 414 w 1709"/>
                  <a:gd name="T85" fmla="*/ 234 h 1724"/>
                  <a:gd name="T86" fmla="*/ 372 w 1709"/>
                  <a:gd name="T87" fmla="*/ 300 h 1724"/>
                  <a:gd name="T88" fmla="*/ 301 w 1709"/>
                  <a:gd name="T89" fmla="*/ 392 h 1724"/>
                  <a:gd name="T90" fmla="*/ 221 w 1709"/>
                  <a:gd name="T91" fmla="*/ 500 h 1724"/>
                  <a:gd name="T92" fmla="*/ 102 w 1709"/>
                  <a:gd name="T93" fmla="*/ 529 h 1724"/>
                  <a:gd name="T94" fmla="*/ 120 w 1709"/>
                  <a:gd name="T95" fmla="*/ 647 h 1724"/>
                  <a:gd name="T96" fmla="*/ 164 w 1709"/>
                  <a:gd name="T97" fmla="*/ 742 h 1724"/>
                  <a:gd name="T98" fmla="*/ 67 w 1709"/>
                  <a:gd name="T99" fmla="*/ 749 h 1724"/>
                  <a:gd name="T100" fmla="*/ 33 w 1709"/>
                  <a:gd name="T101" fmla="*/ 824 h 1724"/>
                  <a:gd name="T102" fmla="*/ 120 w 1709"/>
                  <a:gd name="T103" fmla="*/ 847 h 1724"/>
                  <a:gd name="T104" fmla="*/ 47 w 1709"/>
                  <a:gd name="T105" fmla="*/ 873 h 1724"/>
                  <a:gd name="T106" fmla="*/ 124 w 1709"/>
                  <a:gd name="T107" fmla="*/ 964 h 1724"/>
                  <a:gd name="T108" fmla="*/ 238 w 1709"/>
                  <a:gd name="T109" fmla="*/ 927 h 1724"/>
                  <a:gd name="T110" fmla="*/ 253 w 1709"/>
                  <a:gd name="T111" fmla="*/ 909 h 1724"/>
                  <a:gd name="T112" fmla="*/ 262 w 1709"/>
                  <a:gd name="T113" fmla="*/ 1020 h 1724"/>
                  <a:gd name="T114" fmla="*/ 278 w 1709"/>
                  <a:gd name="T115" fmla="*/ 1149 h 1724"/>
                  <a:gd name="T116" fmla="*/ 302 w 1709"/>
                  <a:gd name="T117" fmla="*/ 1251 h 1724"/>
                  <a:gd name="T118" fmla="*/ 358 w 1709"/>
                  <a:gd name="T119" fmla="*/ 1369 h 1724"/>
                  <a:gd name="T120" fmla="*/ 396 w 1709"/>
                  <a:gd name="T121" fmla="*/ 1471 h 1724"/>
                  <a:gd name="T122" fmla="*/ 460 w 1709"/>
                  <a:gd name="T123" fmla="*/ 1609 h 1724"/>
                  <a:gd name="T124" fmla="*/ 509 w 1709"/>
                  <a:gd name="T125" fmla="*/ 1707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9" h="1724">
                    <a:moveTo>
                      <a:pt x="542" y="1724"/>
                    </a:moveTo>
                    <a:cubicBezTo>
                      <a:pt x="553" y="1724"/>
                      <a:pt x="587" y="1713"/>
                      <a:pt x="587" y="1713"/>
                    </a:cubicBezTo>
                    <a:lnTo>
                      <a:pt x="584" y="1675"/>
                    </a:lnTo>
                    <a:lnTo>
                      <a:pt x="609" y="1666"/>
                    </a:lnTo>
                    <a:lnTo>
                      <a:pt x="644" y="1662"/>
                    </a:lnTo>
                    <a:lnTo>
                      <a:pt x="631" y="1642"/>
                    </a:lnTo>
                    <a:lnTo>
                      <a:pt x="644" y="1606"/>
                    </a:lnTo>
                    <a:lnTo>
                      <a:pt x="658" y="1611"/>
                    </a:lnTo>
                    <a:lnTo>
                      <a:pt x="678" y="1580"/>
                    </a:lnTo>
                    <a:lnTo>
                      <a:pt x="667" y="1506"/>
                    </a:lnTo>
                    <a:lnTo>
                      <a:pt x="691" y="1469"/>
                    </a:lnTo>
                    <a:lnTo>
                      <a:pt x="713" y="1435"/>
                    </a:lnTo>
                    <a:lnTo>
                      <a:pt x="700" y="1375"/>
                    </a:lnTo>
                    <a:lnTo>
                      <a:pt x="689" y="1340"/>
                    </a:lnTo>
                    <a:lnTo>
                      <a:pt x="711" y="1273"/>
                    </a:lnTo>
                    <a:lnTo>
                      <a:pt x="738" y="1284"/>
                    </a:lnTo>
                    <a:lnTo>
                      <a:pt x="769" y="1246"/>
                    </a:lnTo>
                    <a:lnTo>
                      <a:pt x="809" y="1246"/>
                    </a:lnTo>
                    <a:lnTo>
                      <a:pt x="827" y="1220"/>
                    </a:lnTo>
                    <a:lnTo>
                      <a:pt x="827" y="1189"/>
                    </a:lnTo>
                    <a:lnTo>
                      <a:pt x="851" y="1169"/>
                    </a:lnTo>
                    <a:lnTo>
                      <a:pt x="909" y="1129"/>
                    </a:lnTo>
                    <a:lnTo>
                      <a:pt x="960" y="1102"/>
                    </a:lnTo>
                    <a:lnTo>
                      <a:pt x="984" y="1044"/>
                    </a:lnTo>
                    <a:lnTo>
                      <a:pt x="998" y="1033"/>
                    </a:lnTo>
                    <a:lnTo>
                      <a:pt x="1013" y="1042"/>
                    </a:lnTo>
                    <a:lnTo>
                      <a:pt x="1069" y="1024"/>
                    </a:lnTo>
                    <a:lnTo>
                      <a:pt x="1096" y="984"/>
                    </a:lnTo>
                    <a:lnTo>
                      <a:pt x="1096" y="938"/>
                    </a:lnTo>
                    <a:lnTo>
                      <a:pt x="1133" y="918"/>
                    </a:lnTo>
                    <a:lnTo>
                      <a:pt x="1156" y="864"/>
                    </a:lnTo>
                    <a:lnTo>
                      <a:pt x="1162" y="902"/>
                    </a:lnTo>
                    <a:lnTo>
                      <a:pt x="1173" y="920"/>
                    </a:lnTo>
                    <a:lnTo>
                      <a:pt x="1211" y="918"/>
                    </a:lnTo>
                    <a:lnTo>
                      <a:pt x="1213" y="853"/>
                    </a:lnTo>
                    <a:lnTo>
                      <a:pt x="1198" y="800"/>
                    </a:lnTo>
                    <a:lnTo>
                      <a:pt x="1193" y="760"/>
                    </a:lnTo>
                    <a:lnTo>
                      <a:pt x="1173" y="760"/>
                    </a:lnTo>
                    <a:lnTo>
                      <a:pt x="1153" y="724"/>
                    </a:lnTo>
                    <a:lnTo>
                      <a:pt x="1167" y="726"/>
                    </a:lnTo>
                    <a:lnTo>
                      <a:pt x="1180" y="704"/>
                    </a:lnTo>
                    <a:lnTo>
                      <a:pt x="1200" y="695"/>
                    </a:lnTo>
                    <a:lnTo>
                      <a:pt x="1193" y="675"/>
                    </a:lnTo>
                    <a:lnTo>
                      <a:pt x="1158" y="651"/>
                    </a:lnTo>
                    <a:lnTo>
                      <a:pt x="1167" y="640"/>
                    </a:lnTo>
                    <a:lnTo>
                      <a:pt x="1176" y="602"/>
                    </a:lnTo>
                    <a:lnTo>
                      <a:pt x="1200" y="613"/>
                    </a:lnTo>
                    <a:lnTo>
                      <a:pt x="1211" y="609"/>
                    </a:lnTo>
                    <a:lnTo>
                      <a:pt x="1224" y="635"/>
                    </a:lnTo>
                    <a:lnTo>
                      <a:pt x="1249" y="622"/>
                    </a:lnTo>
                    <a:lnTo>
                      <a:pt x="1273" y="698"/>
                    </a:lnTo>
                    <a:lnTo>
                      <a:pt x="1416" y="695"/>
                    </a:lnTo>
                    <a:lnTo>
                      <a:pt x="1389" y="742"/>
                    </a:lnTo>
                    <a:lnTo>
                      <a:pt x="1351" y="762"/>
                    </a:lnTo>
                    <a:lnTo>
                      <a:pt x="1342" y="802"/>
                    </a:lnTo>
                    <a:lnTo>
                      <a:pt x="1378" y="824"/>
                    </a:lnTo>
                    <a:lnTo>
                      <a:pt x="1398" y="782"/>
                    </a:lnTo>
                    <a:lnTo>
                      <a:pt x="1416" y="820"/>
                    </a:lnTo>
                    <a:lnTo>
                      <a:pt x="1427" y="878"/>
                    </a:lnTo>
                    <a:lnTo>
                      <a:pt x="1451" y="869"/>
                    </a:lnTo>
                    <a:lnTo>
                      <a:pt x="1458" y="822"/>
                    </a:lnTo>
                    <a:lnTo>
                      <a:pt x="1453" y="753"/>
                    </a:lnTo>
                    <a:lnTo>
                      <a:pt x="1484" y="755"/>
                    </a:lnTo>
                    <a:lnTo>
                      <a:pt x="1513" y="771"/>
                    </a:lnTo>
                    <a:lnTo>
                      <a:pt x="1556" y="675"/>
                    </a:lnTo>
                    <a:lnTo>
                      <a:pt x="1564" y="611"/>
                    </a:lnTo>
                    <a:lnTo>
                      <a:pt x="1600" y="562"/>
                    </a:lnTo>
                    <a:lnTo>
                      <a:pt x="1640" y="553"/>
                    </a:lnTo>
                    <a:lnTo>
                      <a:pt x="1680" y="560"/>
                    </a:lnTo>
                    <a:lnTo>
                      <a:pt x="1660" y="531"/>
                    </a:lnTo>
                    <a:lnTo>
                      <a:pt x="1709" y="489"/>
                    </a:lnTo>
                    <a:lnTo>
                      <a:pt x="1662" y="489"/>
                    </a:lnTo>
                    <a:lnTo>
                      <a:pt x="1629" y="473"/>
                    </a:lnTo>
                    <a:lnTo>
                      <a:pt x="1618" y="418"/>
                    </a:lnTo>
                    <a:lnTo>
                      <a:pt x="1576" y="418"/>
                    </a:lnTo>
                    <a:lnTo>
                      <a:pt x="1560" y="429"/>
                    </a:lnTo>
                    <a:lnTo>
                      <a:pt x="1489" y="442"/>
                    </a:lnTo>
                    <a:lnTo>
                      <a:pt x="1458" y="480"/>
                    </a:lnTo>
                    <a:lnTo>
                      <a:pt x="1418" y="511"/>
                    </a:lnTo>
                    <a:lnTo>
                      <a:pt x="1391" y="520"/>
                    </a:lnTo>
                    <a:lnTo>
                      <a:pt x="1367" y="515"/>
                    </a:lnTo>
                    <a:lnTo>
                      <a:pt x="1369" y="538"/>
                    </a:lnTo>
                    <a:lnTo>
                      <a:pt x="1391" y="551"/>
                    </a:lnTo>
                    <a:lnTo>
                      <a:pt x="1384" y="582"/>
                    </a:lnTo>
                    <a:lnTo>
                      <a:pt x="1302" y="578"/>
                    </a:lnTo>
                    <a:lnTo>
                      <a:pt x="1282" y="591"/>
                    </a:lnTo>
                    <a:lnTo>
                      <a:pt x="1249" y="575"/>
                    </a:lnTo>
                    <a:lnTo>
                      <a:pt x="1213" y="569"/>
                    </a:lnTo>
                    <a:lnTo>
                      <a:pt x="1216" y="538"/>
                    </a:lnTo>
                    <a:lnTo>
                      <a:pt x="1209" y="509"/>
                    </a:lnTo>
                    <a:lnTo>
                      <a:pt x="1158" y="520"/>
                    </a:lnTo>
                    <a:lnTo>
                      <a:pt x="1142" y="544"/>
                    </a:lnTo>
                    <a:lnTo>
                      <a:pt x="1151" y="578"/>
                    </a:lnTo>
                    <a:lnTo>
                      <a:pt x="1131" y="609"/>
                    </a:lnTo>
                    <a:lnTo>
                      <a:pt x="1102" y="609"/>
                    </a:lnTo>
                    <a:lnTo>
                      <a:pt x="1064" y="593"/>
                    </a:lnTo>
                    <a:lnTo>
                      <a:pt x="1038" y="598"/>
                    </a:lnTo>
                    <a:lnTo>
                      <a:pt x="1007" y="575"/>
                    </a:lnTo>
                    <a:lnTo>
                      <a:pt x="960" y="571"/>
                    </a:lnTo>
                    <a:lnTo>
                      <a:pt x="960" y="549"/>
                    </a:lnTo>
                    <a:lnTo>
                      <a:pt x="864" y="535"/>
                    </a:lnTo>
                    <a:lnTo>
                      <a:pt x="827" y="513"/>
                    </a:lnTo>
                    <a:lnTo>
                      <a:pt x="700" y="444"/>
                    </a:lnTo>
                    <a:lnTo>
                      <a:pt x="756" y="353"/>
                    </a:lnTo>
                    <a:lnTo>
                      <a:pt x="711" y="322"/>
                    </a:lnTo>
                    <a:lnTo>
                      <a:pt x="684" y="309"/>
                    </a:lnTo>
                    <a:lnTo>
                      <a:pt x="678" y="286"/>
                    </a:lnTo>
                    <a:lnTo>
                      <a:pt x="649" y="284"/>
                    </a:lnTo>
                    <a:lnTo>
                      <a:pt x="629" y="244"/>
                    </a:lnTo>
                    <a:lnTo>
                      <a:pt x="607" y="224"/>
                    </a:lnTo>
                    <a:lnTo>
                      <a:pt x="602" y="206"/>
                    </a:lnTo>
                    <a:lnTo>
                      <a:pt x="644" y="213"/>
                    </a:lnTo>
                    <a:lnTo>
                      <a:pt x="651" y="160"/>
                    </a:lnTo>
                    <a:lnTo>
                      <a:pt x="609" y="118"/>
                    </a:lnTo>
                    <a:lnTo>
                      <a:pt x="611" y="75"/>
                    </a:lnTo>
                    <a:lnTo>
                      <a:pt x="587" y="44"/>
                    </a:lnTo>
                    <a:lnTo>
                      <a:pt x="566" y="0"/>
                    </a:lnTo>
                    <a:lnTo>
                      <a:pt x="524" y="3"/>
                    </a:lnTo>
                    <a:lnTo>
                      <a:pt x="531" y="28"/>
                    </a:lnTo>
                    <a:lnTo>
                      <a:pt x="478" y="52"/>
                    </a:lnTo>
                    <a:lnTo>
                      <a:pt x="446" y="64"/>
                    </a:lnTo>
                    <a:lnTo>
                      <a:pt x="389" y="63"/>
                    </a:lnTo>
                    <a:lnTo>
                      <a:pt x="357" y="49"/>
                    </a:lnTo>
                    <a:lnTo>
                      <a:pt x="340" y="73"/>
                    </a:lnTo>
                    <a:lnTo>
                      <a:pt x="342" y="125"/>
                    </a:lnTo>
                    <a:lnTo>
                      <a:pt x="353" y="172"/>
                    </a:lnTo>
                    <a:lnTo>
                      <a:pt x="393" y="192"/>
                    </a:lnTo>
                    <a:lnTo>
                      <a:pt x="410" y="209"/>
                    </a:lnTo>
                    <a:lnTo>
                      <a:pt x="414" y="234"/>
                    </a:lnTo>
                    <a:lnTo>
                      <a:pt x="393" y="251"/>
                    </a:lnTo>
                    <a:cubicBezTo>
                      <a:pt x="393" y="251"/>
                      <a:pt x="370" y="253"/>
                      <a:pt x="371" y="259"/>
                    </a:cubicBezTo>
                    <a:cubicBezTo>
                      <a:pt x="372" y="264"/>
                      <a:pt x="372" y="300"/>
                      <a:pt x="372" y="300"/>
                    </a:cubicBezTo>
                    <a:lnTo>
                      <a:pt x="341" y="328"/>
                    </a:lnTo>
                    <a:lnTo>
                      <a:pt x="341" y="355"/>
                    </a:lnTo>
                    <a:lnTo>
                      <a:pt x="301" y="392"/>
                    </a:lnTo>
                    <a:lnTo>
                      <a:pt x="289" y="428"/>
                    </a:lnTo>
                    <a:lnTo>
                      <a:pt x="239" y="471"/>
                    </a:lnTo>
                    <a:lnTo>
                      <a:pt x="221" y="500"/>
                    </a:lnTo>
                    <a:lnTo>
                      <a:pt x="158" y="522"/>
                    </a:lnTo>
                    <a:lnTo>
                      <a:pt x="133" y="500"/>
                    </a:lnTo>
                    <a:lnTo>
                      <a:pt x="102" y="529"/>
                    </a:lnTo>
                    <a:lnTo>
                      <a:pt x="87" y="571"/>
                    </a:lnTo>
                    <a:lnTo>
                      <a:pt x="118" y="609"/>
                    </a:lnTo>
                    <a:lnTo>
                      <a:pt x="120" y="647"/>
                    </a:lnTo>
                    <a:lnTo>
                      <a:pt x="149" y="662"/>
                    </a:lnTo>
                    <a:lnTo>
                      <a:pt x="167" y="711"/>
                    </a:lnTo>
                    <a:lnTo>
                      <a:pt x="164" y="742"/>
                    </a:lnTo>
                    <a:lnTo>
                      <a:pt x="136" y="758"/>
                    </a:lnTo>
                    <a:lnTo>
                      <a:pt x="124" y="749"/>
                    </a:lnTo>
                    <a:lnTo>
                      <a:pt x="67" y="749"/>
                    </a:lnTo>
                    <a:lnTo>
                      <a:pt x="33" y="753"/>
                    </a:lnTo>
                    <a:lnTo>
                      <a:pt x="0" y="793"/>
                    </a:lnTo>
                    <a:lnTo>
                      <a:pt x="33" y="824"/>
                    </a:lnTo>
                    <a:lnTo>
                      <a:pt x="56" y="844"/>
                    </a:lnTo>
                    <a:lnTo>
                      <a:pt x="111" y="844"/>
                    </a:lnTo>
                    <a:lnTo>
                      <a:pt x="120" y="847"/>
                    </a:lnTo>
                    <a:lnTo>
                      <a:pt x="111" y="862"/>
                    </a:lnTo>
                    <a:lnTo>
                      <a:pt x="76" y="880"/>
                    </a:lnTo>
                    <a:lnTo>
                      <a:pt x="47" y="873"/>
                    </a:lnTo>
                    <a:lnTo>
                      <a:pt x="69" y="915"/>
                    </a:lnTo>
                    <a:lnTo>
                      <a:pt x="107" y="938"/>
                    </a:lnTo>
                    <a:lnTo>
                      <a:pt x="124" y="964"/>
                    </a:lnTo>
                    <a:lnTo>
                      <a:pt x="173" y="978"/>
                    </a:lnTo>
                    <a:lnTo>
                      <a:pt x="218" y="960"/>
                    </a:lnTo>
                    <a:lnTo>
                      <a:pt x="238" y="927"/>
                    </a:lnTo>
                    <a:lnTo>
                      <a:pt x="240" y="884"/>
                    </a:lnTo>
                    <a:lnTo>
                      <a:pt x="264" y="884"/>
                    </a:lnTo>
                    <a:lnTo>
                      <a:pt x="253" y="909"/>
                    </a:lnTo>
                    <a:lnTo>
                      <a:pt x="262" y="940"/>
                    </a:lnTo>
                    <a:lnTo>
                      <a:pt x="271" y="980"/>
                    </a:lnTo>
                    <a:lnTo>
                      <a:pt x="262" y="1020"/>
                    </a:lnTo>
                    <a:lnTo>
                      <a:pt x="267" y="1071"/>
                    </a:lnTo>
                    <a:lnTo>
                      <a:pt x="271" y="1115"/>
                    </a:lnTo>
                    <a:lnTo>
                      <a:pt x="278" y="1149"/>
                    </a:lnTo>
                    <a:lnTo>
                      <a:pt x="302" y="1167"/>
                    </a:lnTo>
                    <a:lnTo>
                      <a:pt x="293" y="1222"/>
                    </a:lnTo>
                    <a:cubicBezTo>
                      <a:pt x="293" y="1222"/>
                      <a:pt x="300" y="1244"/>
                      <a:pt x="302" y="1251"/>
                    </a:cubicBezTo>
                    <a:cubicBezTo>
                      <a:pt x="304" y="1258"/>
                      <a:pt x="333" y="1293"/>
                      <a:pt x="333" y="1293"/>
                    </a:cubicBezTo>
                    <a:lnTo>
                      <a:pt x="347" y="1333"/>
                    </a:lnTo>
                    <a:cubicBezTo>
                      <a:pt x="347" y="1333"/>
                      <a:pt x="353" y="1362"/>
                      <a:pt x="358" y="1369"/>
                    </a:cubicBezTo>
                    <a:cubicBezTo>
                      <a:pt x="362" y="1375"/>
                      <a:pt x="380" y="1409"/>
                      <a:pt x="380" y="1409"/>
                    </a:cubicBezTo>
                    <a:lnTo>
                      <a:pt x="391" y="1447"/>
                    </a:lnTo>
                    <a:lnTo>
                      <a:pt x="396" y="1471"/>
                    </a:lnTo>
                    <a:lnTo>
                      <a:pt x="431" y="1529"/>
                    </a:lnTo>
                    <a:lnTo>
                      <a:pt x="444" y="1558"/>
                    </a:lnTo>
                    <a:lnTo>
                      <a:pt x="460" y="1609"/>
                    </a:lnTo>
                    <a:lnTo>
                      <a:pt x="467" y="1649"/>
                    </a:lnTo>
                    <a:lnTo>
                      <a:pt x="496" y="1691"/>
                    </a:lnTo>
                    <a:lnTo>
                      <a:pt x="509" y="1707"/>
                    </a:lnTo>
                    <a:lnTo>
                      <a:pt x="529" y="1718"/>
                    </a:lnTo>
                    <a:lnTo>
                      <a:pt x="542" y="172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7" name="Freeform 55">
                <a:extLst>
                  <a:ext uri="{FF2B5EF4-FFF2-40B4-BE49-F238E27FC236}">
                    <a16:creationId xmlns:a16="http://schemas.microsoft.com/office/drawing/2014/main" id="{32746CAE-4B6D-42AD-B4D8-87731DD7D87A}"/>
                  </a:ext>
                </a:extLst>
              </p:cNvPr>
              <p:cNvSpPr>
                <a:spLocks/>
              </p:cNvSpPr>
              <p:nvPr/>
            </p:nvSpPr>
            <p:spPr bwMode="auto">
              <a:xfrm>
                <a:off x="5313" y="2871"/>
                <a:ext cx="41" cy="69"/>
              </a:xfrm>
              <a:custGeom>
                <a:avLst/>
                <a:gdLst>
                  <a:gd name="T0" fmla="*/ 6 w 41"/>
                  <a:gd name="T1" fmla="*/ 0 h 69"/>
                  <a:gd name="T2" fmla="*/ 5 w 41"/>
                  <a:gd name="T3" fmla="*/ 20 h 69"/>
                  <a:gd name="T4" fmla="*/ 0 w 41"/>
                  <a:gd name="T5" fmla="*/ 32 h 69"/>
                  <a:gd name="T6" fmla="*/ 3 w 41"/>
                  <a:gd name="T7" fmla="*/ 49 h 69"/>
                  <a:gd name="T8" fmla="*/ 4 w 41"/>
                  <a:gd name="T9" fmla="*/ 64 h 69"/>
                  <a:gd name="T10" fmla="*/ 8 w 41"/>
                  <a:gd name="T11" fmla="*/ 69 h 69"/>
                  <a:gd name="T12" fmla="*/ 28 w 41"/>
                  <a:gd name="T13" fmla="*/ 67 h 69"/>
                  <a:gd name="T14" fmla="*/ 38 w 41"/>
                  <a:gd name="T15" fmla="*/ 60 h 69"/>
                  <a:gd name="T16" fmla="*/ 41 w 41"/>
                  <a:gd name="T17" fmla="*/ 40 h 69"/>
                  <a:gd name="T18" fmla="*/ 32 w 41"/>
                  <a:gd name="T19" fmla="*/ 33 h 69"/>
                  <a:gd name="T20" fmla="*/ 29 w 41"/>
                  <a:gd name="T21" fmla="*/ 24 h 69"/>
                  <a:gd name="T22" fmla="*/ 22 w 41"/>
                  <a:gd name="T23" fmla="*/ 14 h 69"/>
                  <a:gd name="T24" fmla="*/ 18 w 41"/>
                  <a:gd name="T25" fmla="*/ 7 h 69"/>
                  <a:gd name="T26" fmla="*/ 10 w 41"/>
                  <a:gd name="T27" fmla="*/ 4 h 69"/>
                  <a:gd name="T28" fmla="*/ 6 w 41"/>
                  <a:gd name="T2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69">
                    <a:moveTo>
                      <a:pt x="6" y="0"/>
                    </a:moveTo>
                    <a:lnTo>
                      <a:pt x="5" y="20"/>
                    </a:lnTo>
                    <a:lnTo>
                      <a:pt x="0" y="32"/>
                    </a:lnTo>
                    <a:lnTo>
                      <a:pt x="3" y="49"/>
                    </a:lnTo>
                    <a:lnTo>
                      <a:pt x="4" y="64"/>
                    </a:lnTo>
                    <a:lnTo>
                      <a:pt x="8" y="69"/>
                    </a:lnTo>
                    <a:lnTo>
                      <a:pt x="28" y="67"/>
                    </a:lnTo>
                    <a:lnTo>
                      <a:pt x="38" y="60"/>
                    </a:lnTo>
                    <a:lnTo>
                      <a:pt x="41" y="40"/>
                    </a:lnTo>
                    <a:lnTo>
                      <a:pt x="32" y="33"/>
                    </a:lnTo>
                    <a:lnTo>
                      <a:pt x="29" y="24"/>
                    </a:lnTo>
                    <a:lnTo>
                      <a:pt x="22" y="14"/>
                    </a:lnTo>
                    <a:lnTo>
                      <a:pt x="18" y="7"/>
                    </a:lnTo>
                    <a:lnTo>
                      <a:pt x="10" y="4"/>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8" name="Freeform 56">
                <a:extLst>
                  <a:ext uri="{FF2B5EF4-FFF2-40B4-BE49-F238E27FC236}">
                    <a16:creationId xmlns:a16="http://schemas.microsoft.com/office/drawing/2014/main" id="{19DB24F9-C4AD-4982-B443-EA24B666CD31}"/>
                  </a:ext>
                </a:extLst>
              </p:cNvPr>
              <p:cNvSpPr>
                <a:spLocks/>
              </p:cNvSpPr>
              <p:nvPr/>
            </p:nvSpPr>
            <p:spPr bwMode="auto">
              <a:xfrm>
                <a:off x="4966" y="2311"/>
                <a:ext cx="312" cy="291"/>
              </a:xfrm>
              <a:custGeom>
                <a:avLst/>
                <a:gdLst>
                  <a:gd name="T0" fmla="*/ 121 w 312"/>
                  <a:gd name="T1" fmla="*/ 287 h 291"/>
                  <a:gd name="T2" fmla="*/ 105 w 312"/>
                  <a:gd name="T3" fmla="*/ 259 h 291"/>
                  <a:gd name="T4" fmla="*/ 78 w 312"/>
                  <a:gd name="T5" fmla="*/ 260 h 291"/>
                  <a:gd name="T6" fmla="*/ 50 w 312"/>
                  <a:gd name="T7" fmla="*/ 257 h 291"/>
                  <a:gd name="T8" fmla="*/ 13 w 312"/>
                  <a:gd name="T9" fmla="*/ 263 h 291"/>
                  <a:gd name="T10" fmla="*/ 14 w 312"/>
                  <a:gd name="T11" fmla="*/ 237 h 291"/>
                  <a:gd name="T12" fmla="*/ 35 w 312"/>
                  <a:gd name="T13" fmla="*/ 222 h 291"/>
                  <a:gd name="T14" fmla="*/ 34 w 312"/>
                  <a:gd name="T15" fmla="*/ 214 h 291"/>
                  <a:gd name="T16" fmla="*/ 21 w 312"/>
                  <a:gd name="T17" fmla="*/ 188 h 291"/>
                  <a:gd name="T18" fmla="*/ 20 w 312"/>
                  <a:gd name="T19" fmla="*/ 173 h 291"/>
                  <a:gd name="T20" fmla="*/ 45 w 312"/>
                  <a:gd name="T21" fmla="*/ 172 h 291"/>
                  <a:gd name="T22" fmla="*/ 87 w 312"/>
                  <a:gd name="T23" fmla="*/ 165 h 291"/>
                  <a:gd name="T24" fmla="*/ 108 w 312"/>
                  <a:gd name="T25" fmla="*/ 129 h 291"/>
                  <a:gd name="T26" fmla="*/ 134 w 312"/>
                  <a:gd name="T27" fmla="*/ 119 h 291"/>
                  <a:gd name="T28" fmla="*/ 146 w 312"/>
                  <a:gd name="T29" fmla="*/ 125 h 291"/>
                  <a:gd name="T30" fmla="*/ 172 w 312"/>
                  <a:gd name="T31" fmla="*/ 90 h 291"/>
                  <a:gd name="T32" fmla="*/ 189 w 312"/>
                  <a:gd name="T33" fmla="*/ 66 h 291"/>
                  <a:gd name="T34" fmla="*/ 196 w 312"/>
                  <a:gd name="T35" fmla="*/ 45 h 291"/>
                  <a:gd name="T36" fmla="*/ 196 w 312"/>
                  <a:gd name="T37" fmla="*/ 16 h 291"/>
                  <a:gd name="T38" fmla="*/ 232 w 312"/>
                  <a:gd name="T39" fmla="*/ 0 h 291"/>
                  <a:gd name="T40" fmla="*/ 255 w 312"/>
                  <a:gd name="T41" fmla="*/ 1 h 291"/>
                  <a:gd name="T42" fmla="*/ 290 w 312"/>
                  <a:gd name="T43" fmla="*/ 26 h 291"/>
                  <a:gd name="T44" fmla="*/ 312 w 312"/>
                  <a:gd name="T45" fmla="*/ 36 h 291"/>
                  <a:gd name="T46" fmla="*/ 303 w 312"/>
                  <a:gd name="T47" fmla="*/ 46 h 291"/>
                  <a:gd name="T48" fmla="*/ 257 w 312"/>
                  <a:gd name="T49" fmla="*/ 57 h 291"/>
                  <a:gd name="T50" fmla="*/ 241 w 312"/>
                  <a:gd name="T51" fmla="*/ 60 h 291"/>
                  <a:gd name="T52" fmla="*/ 246 w 312"/>
                  <a:gd name="T53" fmla="*/ 92 h 291"/>
                  <a:gd name="T54" fmla="*/ 262 w 312"/>
                  <a:gd name="T55" fmla="*/ 104 h 291"/>
                  <a:gd name="T56" fmla="*/ 258 w 312"/>
                  <a:gd name="T57" fmla="*/ 118 h 291"/>
                  <a:gd name="T58" fmla="*/ 252 w 312"/>
                  <a:gd name="T59" fmla="*/ 133 h 291"/>
                  <a:gd name="T60" fmla="*/ 242 w 312"/>
                  <a:gd name="T61" fmla="*/ 151 h 291"/>
                  <a:gd name="T62" fmla="*/ 223 w 312"/>
                  <a:gd name="T63" fmla="*/ 175 h 291"/>
                  <a:gd name="T64" fmla="*/ 202 w 312"/>
                  <a:gd name="T65" fmla="*/ 198 h 291"/>
                  <a:gd name="T66" fmla="*/ 175 w 312"/>
                  <a:gd name="T67" fmla="*/ 197 h 291"/>
                  <a:gd name="T68" fmla="*/ 159 w 312"/>
                  <a:gd name="T69" fmla="*/ 223 h 291"/>
                  <a:gd name="T70" fmla="*/ 171 w 312"/>
                  <a:gd name="T71" fmla="*/ 247 h 291"/>
                  <a:gd name="T72" fmla="*/ 186 w 312"/>
                  <a:gd name="T73" fmla="*/ 265 h 291"/>
                  <a:gd name="T74" fmla="*/ 176 w 312"/>
                  <a:gd name="T75" fmla="*/ 280 h 291"/>
                  <a:gd name="T76" fmla="*/ 143 w 312"/>
                  <a:gd name="T77" fmla="*/ 27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2" h="291">
                    <a:moveTo>
                      <a:pt x="132" y="291"/>
                    </a:moveTo>
                    <a:lnTo>
                      <a:pt x="121" y="287"/>
                    </a:lnTo>
                    <a:lnTo>
                      <a:pt x="114" y="276"/>
                    </a:lnTo>
                    <a:lnTo>
                      <a:pt x="105" y="259"/>
                    </a:lnTo>
                    <a:lnTo>
                      <a:pt x="97" y="259"/>
                    </a:lnTo>
                    <a:lnTo>
                      <a:pt x="78" y="260"/>
                    </a:lnTo>
                    <a:lnTo>
                      <a:pt x="67" y="260"/>
                    </a:lnTo>
                    <a:lnTo>
                      <a:pt x="50" y="257"/>
                    </a:lnTo>
                    <a:lnTo>
                      <a:pt x="26" y="262"/>
                    </a:lnTo>
                    <a:lnTo>
                      <a:pt x="13" y="263"/>
                    </a:lnTo>
                    <a:lnTo>
                      <a:pt x="11" y="256"/>
                    </a:lnTo>
                    <a:lnTo>
                      <a:pt x="14" y="237"/>
                    </a:lnTo>
                    <a:lnTo>
                      <a:pt x="26" y="230"/>
                    </a:lnTo>
                    <a:lnTo>
                      <a:pt x="35" y="222"/>
                    </a:lnTo>
                    <a:lnTo>
                      <a:pt x="40" y="216"/>
                    </a:lnTo>
                    <a:lnTo>
                      <a:pt x="34" y="214"/>
                    </a:lnTo>
                    <a:lnTo>
                      <a:pt x="33" y="202"/>
                    </a:lnTo>
                    <a:lnTo>
                      <a:pt x="21" y="188"/>
                    </a:lnTo>
                    <a:lnTo>
                      <a:pt x="0" y="163"/>
                    </a:lnTo>
                    <a:lnTo>
                      <a:pt x="20" y="173"/>
                    </a:lnTo>
                    <a:lnTo>
                      <a:pt x="34" y="173"/>
                    </a:lnTo>
                    <a:lnTo>
                      <a:pt x="45" y="172"/>
                    </a:lnTo>
                    <a:lnTo>
                      <a:pt x="65" y="173"/>
                    </a:lnTo>
                    <a:lnTo>
                      <a:pt x="87" y="165"/>
                    </a:lnTo>
                    <a:lnTo>
                      <a:pt x="97" y="163"/>
                    </a:lnTo>
                    <a:lnTo>
                      <a:pt x="108" y="129"/>
                    </a:lnTo>
                    <a:lnTo>
                      <a:pt x="122" y="128"/>
                    </a:lnTo>
                    <a:lnTo>
                      <a:pt x="134" y="119"/>
                    </a:lnTo>
                    <a:lnTo>
                      <a:pt x="144" y="119"/>
                    </a:lnTo>
                    <a:lnTo>
                      <a:pt x="146" y="125"/>
                    </a:lnTo>
                    <a:lnTo>
                      <a:pt x="159" y="93"/>
                    </a:lnTo>
                    <a:lnTo>
                      <a:pt x="172" y="90"/>
                    </a:lnTo>
                    <a:lnTo>
                      <a:pt x="170" y="68"/>
                    </a:lnTo>
                    <a:lnTo>
                      <a:pt x="189" y="66"/>
                    </a:lnTo>
                    <a:lnTo>
                      <a:pt x="189" y="58"/>
                    </a:lnTo>
                    <a:lnTo>
                      <a:pt x="196" y="45"/>
                    </a:lnTo>
                    <a:lnTo>
                      <a:pt x="198" y="29"/>
                    </a:lnTo>
                    <a:lnTo>
                      <a:pt x="196" y="16"/>
                    </a:lnTo>
                    <a:lnTo>
                      <a:pt x="212" y="9"/>
                    </a:lnTo>
                    <a:lnTo>
                      <a:pt x="232" y="0"/>
                    </a:lnTo>
                    <a:lnTo>
                      <a:pt x="247" y="6"/>
                    </a:lnTo>
                    <a:lnTo>
                      <a:pt x="255" y="1"/>
                    </a:lnTo>
                    <a:lnTo>
                      <a:pt x="271" y="2"/>
                    </a:lnTo>
                    <a:lnTo>
                      <a:pt x="290" y="26"/>
                    </a:lnTo>
                    <a:lnTo>
                      <a:pt x="303" y="28"/>
                    </a:lnTo>
                    <a:lnTo>
                      <a:pt x="312" y="36"/>
                    </a:lnTo>
                    <a:lnTo>
                      <a:pt x="300" y="38"/>
                    </a:lnTo>
                    <a:lnTo>
                      <a:pt x="303" y="46"/>
                    </a:lnTo>
                    <a:lnTo>
                      <a:pt x="275" y="58"/>
                    </a:lnTo>
                    <a:lnTo>
                      <a:pt x="257" y="57"/>
                    </a:lnTo>
                    <a:lnTo>
                      <a:pt x="247" y="53"/>
                    </a:lnTo>
                    <a:lnTo>
                      <a:pt x="241" y="60"/>
                    </a:lnTo>
                    <a:lnTo>
                      <a:pt x="242" y="77"/>
                    </a:lnTo>
                    <a:lnTo>
                      <a:pt x="246" y="92"/>
                    </a:lnTo>
                    <a:lnTo>
                      <a:pt x="258" y="99"/>
                    </a:lnTo>
                    <a:lnTo>
                      <a:pt x="262" y="104"/>
                    </a:lnTo>
                    <a:lnTo>
                      <a:pt x="265" y="112"/>
                    </a:lnTo>
                    <a:lnTo>
                      <a:pt x="258" y="118"/>
                    </a:lnTo>
                    <a:lnTo>
                      <a:pt x="251" y="120"/>
                    </a:lnTo>
                    <a:lnTo>
                      <a:pt x="252" y="133"/>
                    </a:lnTo>
                    <a:lnTo>
                      <a:pt x="242" y="142"/>
                    </a:lnTo>
                    <a:lnTo>
                      <a:pt x="242" y="151"/>
                    </a:lnTo>
                    <a:lnTo>
                      <a:pt x="227" y="163"/>
                    </a:lnTo>
                    <a:lnTo>
                      <a:pt x="223" y="175"/>
                    </a:lnTo>
                    <a:lnTo>
                      <a:pt x="207" y="189"/>
                    </a:lnTo>
                    <a:lnTo>
                      <a:pt x="202" y="198"/>
                    </a:lnTo>
                    <a:lnTo>
                      <a:pt x="183" y="205"/>
                    </a:lnTo>
                    <a:lnTo>
                      <a:pt x="175" y="197"/>
                    </a:lnTo>
                    <a:lnTo>
                      <a:pt x="165" y="207"/>
                    </a:lnTo>
                    <a:lnTo>
                      <a:pt x="159" y="223"/>
                    </a:lnTo>
                    <a:lnTo>
                      <a:pt x="170" y="232"/>
                    </a:lnTo>
                    <a:lnTo>
                      <a:pt x="171" y="247"/>
                    </a:lnTo>
                    <a:lnTo>
                      <a:pt x="180" y="249"/>
                    </a:lnTo>
                    <a:lnTo>
                      <a:pt x="186" y="265"/>
                    </a:lnTo>
                    <a:lnTo>
                      <a:pt x="185" y="275"/>
                    </a:lnTo>
                    <a:lnTo>
                      <a:pt x="176" y="280"/>
                    </a:lnTo>
                    <a:lnTo>
                      <a:pt x="169" y="278"/>
                    </a:lnTo>
                    <a:lnTo>
                      <a:pt x="143" y="279"/>
                    </a:lnTo>
                    <a:lnTo>
                      <a:pt x="132" y="29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9" name="Freeform 57">
                <a:extLst>
                  <a:ext uri="{FF2B5EF4-FFF2-40B4-BE49-F238E27FC236}">
                    <a16:creationId xmlns:a16="http://schemas.microsoft.com/office/drawing/2014/main" id="{ADD1A04D-A5E8-45B9-A632-80E06DA18424}"/>
                  </a:ext>
                </a:extLst>
              </p:cNvPr>
              <p:cNvSpPr>
                <a:spLocks/>
              </p:cNvSpPr>
              <p:nvPr/>
            </p:nvSpPr>
            <p:spPr bwMode="auto">
              <a:xfrm>
                <a:off x="4958" y="2282"/>
                <a:ext cx="265" cy="202"/>
              </a:xfrm>
              <a:custGeom>
                <a:avLst/>
                <a:gdLst>
                  <a:gd name="T0" fmla="*/ 11 w 265"/>
                  <a:gd name="T1" fmla="*/ 187 h 202"/>
                  <a:gd name="T2" fmla="*/ 22 w 265"/>
                  <a:gd name="T3" fmla="*/ 157 h 202"/>
                  <a:gd name="T4" fmla="*/ 6 w 265"/>
                  <a:gd name="T5" fmla="*/ 130 h 202"/>
                  <a:gd name="T6" fmla="*/ 4 w 265"/>
                  <a:gd name="T7" fmla="*/ 109 h 202"/>
                  <a:gd name="T8" fmla="*/ 1 w 265"/>
                  <a:gd name="T9" fmla="*/ 93 h 202"/>
                  <a:gd name="T10" fmla="*/ 13 w 265"/>
                  <a:gd name="T11" fmla="*/ 62 h 202"/>
                  <a:gd name="T12" fmla="*/ 32 w 265"/>
                  <a:gd name="T13" fmla="*/ 67 h 202"/>
                  <a:gd name="T14" fmla="*/ 45 w 265"/>
                  <a:gd name="T15" fmla="*/ 67 h 202"/>
                  <a:gd name="T16" fmla="*/ 71 w 265"/>
                  <a:gd name="T17" fmla="*/ 47 h 202"/>
                  <a:gd name="T18" fmla="*/ 83 w 265"/>
                  <a:gd name="T19" fmla="*/ 25 h 202"/>
                  <a:gd name="T20" fmla="*/ 102 w 265"/>
                  <a:gd name="T21" fmla="*/ 22 h 202"/>
                  <a:gd name="T22" fmla="*/ 122 w 265"/>
                  <a:gd name="T23" fmla="*/ 24 h 202"/>
                  <a:gd name="T24" fmla="*/ 154 w 265"/>
                  <a:gd name="T25" fmla="*/ 27 h 202"/>
                  <a:gd name="T26" fmla="*/ 167 w 265"/>
                  <a:gd name="T27" fmla="*/ 19 h 202"/>
                  <a:gd name="T28" fmla="*/ 187 w 265"/>
                  <a:gd name="T29" fmla="*/ 0 h 202"/>
                  <a:gd name="T30" fmla="*/ 197 w 265"/>
                  <a:gd name="T31" fmla="*/ 10 h 202"/>
                  <a:gd name="T32" fmla="*/ 204 w 265"/>
                  <a:gd name="T33" fmla="*/ 23 h 202"/>
                  <a:gd name="T34" fmla="*/ 210 w 265"/>
                  <a:gd name="T35" fmla="*/ 35 h 202"/>
                  <a:gd name="T36" fmla="*/ 234 w 265"/>
                  <a:gd name="T37" fmla="*/ 20 h 202"/>
                  <a:gd name="T38" fmla="*/ 248 w 265"/>
                  <a:gd name="T39" fmla="*/ 24 h 202"/>
                  <a:gd name="T40" fmla="*/ 265 w 265"/>
                  <a:gd name="T41" fmla="*/ 21 h 202"/>
                  <a:gd name="T42" fmla="*/ 255 w 265"/>
                  <a:gd name="T43" fmla="*/ 35 h 202"/>
                  <a:gd name="T44" fmla="*/ 204 w 265"/>
                  <a:gd name="T45" fmla="*/ 45 h 202"/>
                  <a:gd name="T46" fmla="*/ 204 w 265"/>
                  <a:gd name="T47" fmla="*/ 71 h 202"/>
                  <a:gd name="T48" fmla="*/ 197 w 265"/>
                  <a:gd name="T49" fmla="*/ 95 h 202"/>
                  <a:gd name="T50" fmla="*/ 180 w 265"/>
                  <a:gd name="T51" fmla="*/ 119 h 202"/>
                  <a:gd name="T52" fmla="*/ 155 w 265"/>
                  <a:gd name="T53" fmla="*/ 149 h 202"/>
                  <a:gd name="T54" fmla="*/ 142 w 265"/>
                  <a:gd name="T55" fmla="*/ 148 h 202"/>
                  <a:gd name="T56" fmla="*/ 116 w 265"/>
                  <a:gd name="T57" fmla="*/ 158 h 202"/>
                  <a:gd name="T58" fmla="*/ 93 w 265"/>
                  <a:gd name="T59" fmla="*/ 194 h 202"/>
                  <a:gd name="T60" fmla="*/ 53 w 265"/>
                  <a:gd name="T61" fmla="*/ 201 h 202"/>
                  <a:gd name="T62" fmla="*/ 11 w 265"/>
                  <a:gd name="T63" fmla="*/ 19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202">
                    <a:moveTo>
                      <a:pt x="11" y="196"/>
                    </a:moveTo>
                    <a:lnTo>
                      <a:pt x="11" y="187"/>
                    </a:lnTo>
                    <a:lnTo>
                      <a:pt x="21" y="173"/>
                    </a:lnTo>
                    <a:lnTo>
                      <a:pt x="22" y="157"/>
                    </a:lnTo>
                    <a:lnTo>
                      <a:pt x="10" y="154"/>
                    </a:lnTo>
                    <a:lnTo>
                      <a:pt x="6" y="130"/>
                    </a:lnTo>
                    <a:lnTo>
                      <a:pt x="1" y="119"/>
                    </a:lnTo>
                    <a:lnTo>
                      <a:pt x="4" y="109"/>
                    </a:lnTo>
                    <a:lnTo>
                      <a:pt x="0" y="105"/>
                    </a:lnTo>
                    <a:lnTo>
                      <a:pt x="1" y="93"/>
                    </a:lnTo>
                    <a:lnTo>
                      <a:pt x="7" y="80"/>
                    </a:lnTo>
                    <a:lnTo>
                      <a:pt x="13" y="62"/>
                    </a:lnTo>
                    <a:lnTo>
                      <a:pt x="22" y="65"/>
                    </a:lnTo>
                    <a:lnTo>
                      <a:pt x="32" y="67"/>
                    </a:lnTo>
                    <a:lnTo>
                      <a:pt x="35" y="71"/>
                    </a:lnTo>
                    <a:lnTo>
                      <a:pt x="45" y="67"/>
                    </a:lnTo>
                    <a:lnTo>
                      <a:pt x="51" y="53"/>
                    </a:lnTo>
                    <a:lnTo>
                      <a:pt x="71" y="47"/>
                    </a:lnTo>
                    <a:lnTo>
                      <a:pt x="78" y="33"/>
                    </a:lnTo>
                    <a:lnTo>
                      <a:pt x="83" y="25"/>
                    </a:lnTo>
                    <a:lnTo>
                      <a:pt x="92" y="24"/>
                    </a:lnTo>
                    <a:lnTo>
                      <a:pt x="102" y="22"/>
                    </a:lnTo>
                    <a:lnTo>
                      <a:pt x="111" y="22"/>
                    </a:lnTo>
                    <a:lnTo>
                      <a:pt x="122" y="24"/>
                    </a:lnTo>
                    <a:lnTo>
                      <a:pt x="135" y="28"/>
                    </a:lnTo>
                    <a:lnTo>
                      <a:pt x="154" y="27"/>
                    </a:lnTo>
                    <a:lnTo>
                      <a:pt x="159" y="28"/>
                    </a:lnTo>
                    <a:lnTo>
                      <a:pt x="167" y="19"/>
                    </a:lnTo>
                    <a:lnTo>
                      <a:pt x="176" y="17"/>
                    </a:lnTo>
                    <a:lnTo>
                      <a:pt x="187" y="0"/>
                    </a:lnTo>
                    <a:lnTo>
                      <a:pt x="195" y="0"/>
                    </a:lnTo>
                    <a:lnTo>
                      <a:pt x="197" y="10"/>
                    </a:lnTo>
                    <a:lnTo>
                      <a:pt x="201" y="11"/>
                    </a:lnTo>
                    <a:lnTo>
                      <a:pt x="204" y="23"/>
                    </a:lnTo>
                    <a:lnTo>
                      <a:pt x="203" y="33"/>
                    </a:lnTo>
                    <a:lnTo>
                      <a:pt x="210" y="35"/>
                    </a:lnTo>
                    <a:lnTo>
                      <a:pt x="225" y="25"/>
                    </a:lnTo>
                    <a:lnTo>
                      <a:pt x="234" y="20"/>
                    </a:lnTo>
                    <a:lnTo>
                      <a:pt x="243" y="19"/>
                    </a:lnTo>
                    <a:lnTo>
                      <a:pt x="248" y="24"/>
                    </a:lnTo>
                    <a:lnTo>
                      <a:pt x="262" y="20"/>
                    </a:lnTo>
                    <a:lnTo>
                      <a:pt x="265" y="21"/>
                    </a:lnTo>
                    <a:lnTo>
                      <a:pt x="263" y="30"/>
                    </a:lnTo>
                    <a:lnTo>
                      <a:pt x="255" y="35"/>
                    </a:lnTo>
                    <a:lnTo>
                      <a:pt x="240" y="29"/>
                    </a:lnTo>
                    <a:lnTo>
                      <a:pt x="204" y="45"/>
                    </a:lnTo>
                    <a:lnTo>
                      <a:pt x="206" y="58"/>
                    </a:lnTo>
                    <a:lnTo>
                      <a:pt x="204" y="71"/>
                    </a:lnTo>
                    <a:lnTo>
                      <a:pt x="197" y="87"/>
                    </a:lnTo>
                    <a:lnTo>
                      <a:pt x="197" y="95"/>
                    </a:lnTo>
                    <a:lnTo>
                      <a:pt x="178" y="97"/>
                    </a:lnTo>
                    <a:lnTo>
                      <a:pt x="180" y="119"/>
                    </a:lnTo>
                    <a:lnTo>
                      <a:pt x="167" y="122"/>
                    </a:lnTo>
                    <a:lnTo>
                      <a:pt x="155" y="149"/>
                    </a:lnTo>
                    <a:lnTo>
                      <a:pt x="152" y="148"/>
                    </a:lnTo>
                    <a:lnTo>
                      <a:pt x="142" y="148"/>
                    </a:lnTo>
                    <a:lnTo>
                      <a:pt x="133" y="155"/>
                    </a:lnTo>
                    <a:lnTo>
                      <a:pt x="116" y="158"/>
                    </a:lnTo>
                    <a:lnTo>
                      <a:pt x="105" y="192"/>
                    </a:lnTo>
                    <a:lnTo>
                      <a:pt x="93" y="194"/>
                    </a:lnTo>
                    <a:lnTo>
                      <a:pt x="73" y="202"/>
                    </a:lnTo>
                    <a:lnTo>
                      <a:pt x="53" y="201"/>
                    </a:lnTo>
                    <a:lnTo>
                      <a:pt x="28" y="202"/>
                    </a:lnTo>
                    <a:lnTo>
                      <a:pt x="11" y="196"/>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0" name="Freeform 58">
                <a:extLst>
                  <a:ext uri="{FF2B5EF4-FFF2-40B4-BE49-F238E27FC236}">
                    <a16:creationId xmlns:a16="http://schemas.microsoft.com/office/drawing/2014/main" id="{B1C9DAC3-A225-4C37-BD1E-591979337D78}"/>
                  </a:ext>
                </a:extLst>
              </p:cNvPr>
              <p:cNvSpPr>
                <a:spLocks/>
              </p:cNvSpPr>
              <p:nvPr/>
            </p:nvSpPr>
            <p:spPr bwMode="auto">
              <a:xfrm>
                <a:off x="5090" y="2217"/>
                <a:ext cx="136" cy="100"/>
              </a:xfrm>
              <a:custGeom>
                <a:avLst/>
                <a:gdLst>
                  <a:gd name="T0" fmla="*/ 3 w 136"/>
                  <a:gd name="T1" fmla="*/ 93 h 100"/>
                  <a:gd name="T2" fmla="*/ 11 w 136"/>
                  <a:gd name="T3" fmla="*/ 80 h 100"/>
                  <a:gd name="T4" fmla="*/ 11 w 136"/>
                  <a:gd name="T5" fmla="*/ 71 h 100"/>
                  <a:gd name="T6" fmla="*/ 11 w 136"/>
                  <a:gd name="T7" fmla="*/ 52 h 100"/>
                  <a:gd name="T8" fmla="*/ 3 w 136"/>
                  <a:gd name="T9" fmla="*/ 47 h 100"/>
                  <a:gd name="T10" fmla="*/ 1 w 136"/>
                  <a:gd name="T11" fmla="*/ 44 h 100"/>
                  <a:gd name="T12" fmla="*/ 0 w 136"/>
                  <a:gd name="T13" fmla="*/ 39 h 100"/>
                  <a:gd name="T14" fmla="*/ 15 w 136"/>
                  <a:gd name="T15" fmla="*/ 38 h 100"/>
                  <a:gd name="T16" fmla="*/ 18 w 136"/>
                  <a:gd name="T17" fmla="*/ 26 h 100"/>
                  <a:gd name="T18" fmla="*/ 24 w 136"/>
                  <a:gd name="T19" fmla="*/ 12 h 100"/>
                  <a:gd name="T20" fmla="*/ 30 w 136"/>
                  <a:gd name="T21" fmla="*/ 14 h 100"/>
                  <a:gd name="T22" fmla="*/ 31 w 136"/>
                  <a:gd name="T23" fmla="*/ 7 h 100"/>
                  <a:gd name="T24" fmla="*/ 36 w 136"/>
                  <a:gd name="T25" fmla="*/ 8 h 100"/>
                  <a:gd name="T26" fmla="*/ 52 w 136"/>
                  <a:gd name="T27" fmla="*/ 0 h 100"/>
                  <a:gd name="T28" fmla="*/ 54 w 136"/>
                  <a:gd name="T29" fmla="*/ 9 h 100"/>
                  <a:gd name="T30" fmla="*/ 50 w 136"/>
                  <a:gd name="T31" fmla="*/ 14 h 100"/>
                  <a:gd name="T32" fmla="*/ 55 w 136"/>
                  <a:gd name="T33" fmla="*/ 19 h 100"/>
                  <a:gd name="T34" fmla="*/ 46 w 136"/>
                  <a:gd name="T35" fmla="*/ 20 h 100"/>
                  <a:gd name="T36" fmla="*/ 36 w 136"/>
                  <a:gd name="T37" fmla="*/ 23 h 100"/>
                  <a:gd name="T38" fmla="*/ 33 w 136"/>
                  <a:gd name="T39" fmla="*/ 27 h 100"/>
                  <a:gd name="T40" fmla="*/ 24 w 136"/>
                  <a:gd name="T41" fmla="*/ 26 h 100"/>
                  <a:gd name="T42" fmla="*/ 25 w 136"/>
                  <a:gd name="T43" fmla="*/ 33 h 100"/>
                  <a:gd name="T44" fmla="*/ 33 w 136"/>
                  <a:gd name="T45" fmla="*/ 33 h 100"/>
                  <a:gd name="T46" fmla="*/ 40 w 136"/>
                  <a:gd name="T47" fmla="*/ 34 h 100"/>
                  <a:gd name="T48" fmla="*/ 46 w 136"/>
                  <a:gd name="T49" fmla="*/ 38 h 100"/>
                  <a:gd name="T50" fmla="*/ 62 w 136"/>
                  <a:gd name="T51" fmla="*/ 38 h 100"/>
                  <a:gd name="T52" fmla="*/ 70 w 136"/>
                  <a:gd name="T53" fmla="*/ 35 h 100"/>
                  <a:gd name="T54" fmla="*/ 74 w 136"/>
                  <a:gd name="T55" fmla="*/ 35 h 100"/>
                  <a:gd name="T56" fmla="*/ 80 w 136"/>
                  <a:gd name="T57" fmla="*/ 41 h 100"/>
                  <a:gd name="T58" fmla="*/ 93 w 136"/>
                  <a:gd name="T59" fmla="*/ 38 h 100"/>
                  <a:gd name="T60" fmla="*/ 99 w 136"/>
                  <a:gd name="T61" fmla="*/ 35 h 100"/>
                  <a:gd name="T62" fmla="*/ 112 w 136"/>
                  <a:gd name="T63" fmla="*/ 38 h 100"/>
                  <a:gd name="T64" fmla="*/ 112 w 136"/>
                  <a:gd name="T65" fmla="*/ 45 h 100"/>
                  <a:gd name="T66" fmla="*/ 116 w 136"/>
                  <a:gd name="T67" fmla="*/ 55 h 100"/>
                  <a:gd name="T68" fmla="*/ 117 w 136"/>
                  <a:gd name="T69" fmla="*/ 59 h 100"/>
                  <a:gd name="T70" fmla="*/ 126 w 136"/>
                  <a:gd name="T71" fmla="*/ 58 h 100"/>
                  <a:gd name="T72" fmla="*/ 134 w 136"/>
                  <a:gd name="T73" fmla="*/ 67 h 100"/>
                  <a:gd name="T74" fmla="*/ 136 w 136"/>
                  <a:gd name="T75" fmla="*/ 80 h 100"/>
                  <a:gd name="T76" fmla="*/ 131 w 136"/>
                  <a:gd name="T77" fmla="*/ 84 h 100"/>
                  <a:gd name="T78" fmla="*/ 119 w 136"/>
                  <a:gd name="T79" fmla="*/ 88 h 100"/>
                  <a:gd name="T80" fmla="*/ 111 w 136"/>
                  <a:gd name="T81" fmla="*/ 84 h 100"/>
                  <a:gd name="T82" fmla="*/ 102 w 136"/>
                  <a:gd name="T83" fmla="*/ 85 h 100"/>
                  <a:gd name="T84" fmla="*/ 78 w 136"/>
                  <a:gd name="T85" fmla="*/ 100 h 100"/>
                  <a:gd name="T86" fmla="*/ 71 w 136"/>
                  <a:gd name="T87" fmla="*/ 98 h 100"/>
                  <a:gd name="T88" fmla="*/ 72 w 136"/>
                  <a:gd name="T89" fmla="*/ 90 h 100"/>
                  <a:gd name="T90" fmla="*/ 69 w 136"/>
                  <a:gd name="T91" fmla="*/ 76 h 100"/>
                  <a:gd name="T92" fmla="*/ 65 w 136"/>
                  <a:gd name="T93" fmla="*/ 75 h 100"/>
                  <a:gd name="T94" fmla="*/ 63 w 136"/>
                  <a:gd name="T95" fmla="*/ 66 h 100"/>
                  <a:gd name="T96" fmla="*/ 54 w 136"/>
                  <a:gd name="T97" fmla="*/ 64 h 100"/>
                  <a:gd name="T98" fmla="*/ 43 w 136"/>
                  <a:gd name="T99" fmla="*/ 83 h 100"/>
                  <a:gd name="T100" fmla="*/ 35 w 136"/>
                  <a:gd name="T101" fmla="*/ 84 h 100"/>
                  <a:gd name="T102" fmla="*/ 27 w 136"/>
                  <a:gd name="T103" fmla="*/ 93 h 100"/>
                  <a:gd name="T104" fmla="*/ 20 w 136"/>
                  <a:gd name="T105" fmla="*/ 93 h 100"/>
                  <a:gd name="T106" fmla="*/ 6 w 136"/>
                  <a:gd name="T107" fmla="*/ 94 h 100"/>
                  <a:gd name="T108" fmla="*/ 3 w 136"/>
                  <a:gd name="T109" fmla="*/ 9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6" h="100">
                    <a:moveTo>
                      <a:pt x="3" y="93"/>
                    </a:moveTo>
                    <a:lnTo>
                      <a:pt x="11" y="80"/>
                    </a:lnTo>
                    <a:lnTo>
                      <a:pt x="11" y="71"/>
                    </a:lnTo>
                    <a:lnTo>
                      <a:pt x="11" y="52"/>
                    </a:lnTo>
                    <a:lnTo>
                      <a:pt x="3" y="47"/>
                    </a:lnTo>
                    <a:lnTo>
                      <a:pt x="1" y="44"/>
                    </a:lnTo>
                    <a:lnTo>
                      <a:pt x="0" y="39"/>
                    </a:lnTo>
                    <a:lnTo>
                      <a:pt x="15" y="38"/>
                    </a:lnTo>
                    <a:lnTo>
                      <a:pt x="18" y="26"/>
                    </a:lnTo>
                    <a:lnTo>
                      <a:pt x="24" y="12"/>
                    </a:lnTo>
                    <a:lnTo>
                      <a:pt x="30" y="14"/>
                    </a:lnTo>
                    <a:lnTo>
                      <a:pt x="31" y="7"/>
                    </a:lnTo>
                    <a:lnTo>
                      <a:pt x="36" y="8"/>
                    </a:lnTo>
                    <a:lnTo>
                      <a:pt x="52" y="0"/>
                    </a:lnTo>
                    <a:lnTo>
                      <a:pt x="54" y="9"/>
                    </a:lnTo>
                    <a:lnTo>
                      <a:pt x="50" y="14"/>
                    </a:lnTo>
                    <a:lnTo>
                      <a:pt x="55" y="19"/>
                    </a:lnTo>
                    <a:lnTo>
                      <a:pt x="46" y="20"/>
                    </a:lnTo>
                    <a:lnTo>
                      <a:pt x="36" y="23"/>
                    </a:lnTo>
                    <a:lnTo>
                      <a:pt x="33" y="27"/>
                    </a:lnTo>
                    <a:lnTo>
                      <a:pt x="24" y="26"/>
                    </a:lnTo>
                    <a:lnTo>
                      <a:pt x="25" y="33"/>
                    </a:lnTo>
                    <a:lnTo>
                      <a:pt x="33" y="33"/>
                    </a:lnTo>
                    <a:lnTo>
                      <a:pt x="40" y="34"/>
                    </a:lnTo>
                    <a:lnTo>
                      <a:pt x="46" y="38"/>
                    </a:lnTo>
                    <a:lnTo>
                      <a:pt x="62" y="38"/>
                    </a:lnTo>
                    <a:lnTo>
                      <a:pt x="70" y="35"/>
                    </a:lnTo>
                    <a:lnTo>
                      <a:pt x="74" y="35"/>
                    </a:lnTo>
                    <a:lnTo>
                      <a:pt x="80" y="41"/>
                    </a:lnTo>
                    <a:lnTo>
                      <a:pt x="93" y="38"/>
                    </a:lnTo>
                    <a:lnTo>
                      <a:pt x="99" y="35"/>
                    </a:lnTo>
                    <a:lnTo>
                      <a:pt x="112" y="38"/>
                    </a:lnTo>
                    <a:lnTo>
                      <a:pt x="112" y="45"/>
                    </a:lnTo>
                    <a:lnTo>
                      <a:pt x="116" y="55"/>
                    </a:lnTo>
                    <a:lnTo>
                      <a:pt x="117" y="59"/>
                    </a:lnTo>
                    <a:lnTo>
                      <a:pt x="126" y="58"/>
                    </a:lnTo>
                    <a:lnTo>
                      <a:pt x="134" y="67"/>
                    </a:lnTo>
                    <a:lnTo>
                      <a:pt x="136" y="80"/>
                    </a:lnTo>
                    <a:lnTo>
                      <a:pt x="131" y="84"/>
                    </a:lnTo>
                    <a:lnTo>
                      <a:pt x="119" y="88"/>
                    </a:lnTo>
                    <a:lnTo>
                      <a:pt x="111" y="84"/>
                    </a:lnTo>
                    <a:lnTo>
                      <a:pt x="102" y="85"/>
                    </a:lnTo>
                    <a:lnTo>
                      <a:pt x="78" y="100"/>
                    </a:lnTo>
                    <a:lnTo>
                      <a:pt x="71" y="98"/>
                    </a:lnTo>
                    <a:lnTo>
                      <a:pt x="72" y="90"/>
                    </a:lnTo>
                    <a:lnTo>
                      <a:pt x="69" y="76"/>
                    </a:lnTo>
                    <a:lnTo>
                      <a:pt x="65" y="75"/>
                    </a:lnTo>
                    <a:lnTo>
                      <a:pt x="63" y="66"/>
                    </a:lnTo>
                    <a:lnTo>
                      <a:pt x="54" y="64"/>
                    </a:lnTo>
                    <a:lnTo>
                      <a:pt x="43" y="83"/>
                    </a:lnTo>
                    <a:lnTo>
                      <a:pt x="35" y="84"/>
                    </a:lnTo>
                    <a:lnTo>
                      <a:pt x="27" y="93"/>
                    </a:lnTo>
                    <a:lnTo>
                      <a:pt x="20" y="93"/>
                    </a:lnTo>
                    <a:lnTo>
                      <a:pt x="6" y="94"/>
                    </a:lnTo>
                    <a:lnTo>
                      <a:pt x="3" y="9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1" name="Freeform 59">
                <a:extLst>
                  <a:ext uri="{FF2B5EF4-FFF2-40B4-BE49-F238E27FC236}">
                    <a16:creationId xmlns:a16="http://schemas.microsoft.com/office/drawing/2014/main" id="{9E749C3F-E382-4645-8E85-F91C022B49A3}"/>
                  </a:ext>
                </a:extLst>
              </p:cNvPr>
              <p:cNvSpPr>
                <a:spLocks/>
              </p:cNvSpPr>
              <p:nvPr/>
            </p:nvSpPr>
            <p:spPr bwMode="auto">
              <a:xfrm>
                <a:off x="5115" y="2160"/>
                <a:ext cx="208" cy="98"/>
              </a:xfrm>
              <a:custGeom>
                <a:avLst/>
                <a:gdLst>
                  <a:gd name="T0" fmla="*/ 31 w 208"/>
                  <a:gd name="T1" fmla="*/ 76 h 98"/>
                  <a:gd name="T2" fmla="*/ 49 w 208"/>
                  <a:gd name="T3" fmla="*/ 75 h 98"/>
                  <a:gd name="T4" fmla="*/ 58 w 208"/>
                  <a:gd name="T5" fmla="*/ 70 h 98"/>
                  <a:gd name="T6" fmla="*/ 68 w 208"/>
                  <a:gd name="T7" fmla="*/ 63 h 98"/>
                  <a:gd name="T8" fmla="*/ 73 w 208"/>
                  <a:gd name="T9" fmla="*/ 58 h 98"/>
                  <a:gd name="T10" fmla="*/ 63 w 208"/>
                  <a:gd name="T11" fmla="*/ 52 h 98"/>
                  <a:gd name="T12" fmla="*/ 56 w 208"/>
                  <a:gd name="T13" fmla="*/ 55 h 98"/>
                  <a:gd name="T14" fmla="*/ 50 w 208"/>
                  <a:gd name="T15" fmla="*/ 55 h 98"/>
                  <a:gd name="T16" fmla="*/ 44 w 208"/>
                  <a:gd name="T17" fmla="*/ 47 h 98"/>
                  <a:gd name="T18" fmla="*/ 33 w 208"/>
                  <a:gd name="T19" fmla="*/ 50 h 98"/>
                  <a:gd name="T20" fmla="*/ 22 w 208"/>
                  <a:gd name="T21" fmla="*/ 46 h 98"/>
                  <a:gd name="T22" fmla="*/ 22 w 208"/>
                  <a:gd name="T23" fmla="*/ 43 h 98"/>
                  <a:gd name="T24" fmla="*/ 33 w 208"/>
                  <a:gd name="T25" fmla="*/ 38 h 98"/>
                  <a:gd name="T26" fmla="*/ 39 w 208"/>
                  <a:gd name="T27" fmla="*/ 32 h 98"/>
                  <a:gd name="T28" fmla="*/ 43 w 208"/>
                  <a:gd name="T29" fmla="*/ 30 h 98"/>
                  <a:gd name="T30" fmla="*/ 39 w 208"/>
                  <a:gd name="T31" fmla="*/ 23 h 98"/>
                  <a:gd name="T32" fmla="*/ 45 w 208"/>
                  <a:gd name="T33" fmla="*/ 15 h 98"/>
                  <a:gd name="T34" fmla="*/ 58 w 208"/>
                  <a:gd name="T35" fmla="*/ 15 h 98"/>
                  <a:gd name="T36" fmla="*/ 73 w 208"/>
                  <a:gd name="T37" fmla="*/ 15 h 98"/>
                  <a:gd name="T38" fmla="*/ 86 w 208"/>
                  <a:gd name="T39" fmla="*/ 22 h 98"/>
                  <a:gd name="T40" fmla="*/ 90 w 208"/>
                  <a:gd name="T41" fmla="*/ 18 h 98"/>
                  <a:gd name="T42" fmla="*/ 89 w 208"/>
                  <a:gd name="T43" fmla="*/ 5 h 98"/>
                  <a:gd name="T44" fmla="*/ 97 w 208"/>
                  <a:gd name="T45" fmla="*/ 0 h 98"/>
                  <a:gd name="T46" fmla="*/ 105 w 208"/>
                  <a:gd name="T47" fmla="*/ 0 h 98"/>
                  <a:gd name="T48" fmla="*/ 113 w 208"/>
                  <a:gd name="T49" fmla="*/ 5 h 98"/>
                  <a:gd name="T50" fmla="*/ 125 w 208"/>
                  <a:gd name="T51" fmla="*/ 9 h 98"/>
                  <a:gd name="T52" fmla="*/ 139 w 208"/>
                  <a:gd name="T53" fmla="*/ 7 h 98"/>
                  <a:gd name="T54" fmla="*/ 150 w 208"/>
                  <a:gd name="T55" fmla="*/ 6 h 98"/>
                  <a:gd name="T56" fmla="*/ 165 w 208"/>
                  <a:gd name="T57" fmla="*/ 5 h 98"/>
                  <a:gd name="T58" fmla="*/ 175 w 208"/>
                  <a:gd name="T59" fmla="*/ 4 h 98"/>
                  <a:gd name="T60" fmla="*/ 184 w 208"/>
                  <a:gd name="T61" fmla="*/ 5 h 98"/>
                  <a:gd name="T62" fmla="*/ 191 w 208"/>
                  <a:gd name="T63" fmla="*/ 14 h 98"/>
                  <a:gd name="T64" fmla="*/ 198 w 208"/>
                  <a:gd name="T65" fmla="*/ 22 h 98"/>
                  <a:gd name="T66" fmla="*/ 207 w 208"/>
                  <a:gd name="T67" fmla="*/ 22 h 98"/>
                  <a:gd name="T68" fmla="*/ 208 w 208"/>
                  <a:gd name="T69" fmla="*/ 27 h 98"/>
                  <a:gd name="T70" fmla="*/ 202 w 208"/>
                  <a:gd name="T71" fmla="*/ 36 h 98"/>
                  <a:gd name="T72" fmla="*/ 191 w 208"/>
                  <a:gd name="T73" fmla="*/ 39 h 98"/>
                  <a:gd name="T74" fmla="*/ 178 w 208"/>
                  <a:gd name="T75" fmla="*/ 47 h 98"/>
                  <a:gd name="T76" fmla="*/ 165 w 208"/>
                  <a:gd name="T77" fmla="*/ 56 h 98"/>
                  <a:gd name="T78" fmla="*/ 148 w 208"/>
                  <a:gd name="T79" fmla="*/ 57 h 98"/>
                  <a:gd name="T80" fmla="*/ 130 w 208"/>
                  <a:gd name="T81" fmla="*/ 74 h 98"/>
                  <a:gd name="T82" fmla="*/ 121 w 208"/>
                  <a:gd name="T83" fmla="*/ 70 h 98"/>
                  <a:gd name="T84" fmla="*/ 106 w 208"/>
                  <a:gd name="T85" fmla="*/ 78 h 98"/>
                  <a:gd name="T86" fmla="*/ 90 w 208"/>
                  <a:gd name="T87" fmla="*/ 86 h 98"/>
                  <a:gd name="T88" fmla="*/ 88 w 208"/>
                  <a:gd name="T89" fmla="*/ 95 h 98"/>
                  <a:gd name="T90" fmla="*/ 74 w 208"/>
                  <a:gd name="T91" fmla="*/ 92 h 98"/>
                  <a:gd name="T92" fmla="*/ 56 w 208"/>
                  <a:gd name="T93" fmla="*/ 98 h 98"/>
                  <a:gd name="T94" fmla="*/ 48 w 208"/>
                  <a:gd name="T95" fmla="*/ 92 h 98"/>
                  <a:gd name="T96" fmla="*/ 44 w 208"/>
                  <a:gd name="T97" fmla="*/ 91 h 98"/>
                  <a:gd name="T98" fmla="*/ 37 w 208"/>
                  <a:gd name="T99" fmla="*/ 95 h 98"/>
                  <a:gd name="T100" fmla="*/ 23 w 208"/>
                  <a:gd name="T101" fmla="*/ 94 h 98"/>
                  <a:gd name="T102" fmla="*/ 15 w 208"/>
                  <a:gd name="T103" fmla="*/ 91 h 98"/>
                  <a:gd name="T104" fmla="*/ 2 w 208"/>
                  <a:gd name="T105" fmla="*/ 89 h 98"/>
                  <a:gd name="T106" fmla="*/ 0 w 208"/>
                  <a:gd name="T107" fmla="*/ 83 h 98"/>
                  <a:gd name="T108" fmla="*/ 8 w 208"/>
                  <a:gd name="T109" fmla="*/ 84 h 98"/>
                  <a:gd name="T110" fmla="*/ 12 w 208"/>
                  <a:gd name="T111" fmla="*/ 79 h 98"/>
                  <a:gd name="T112" fmla="*/ 28 w 208"/>
                  <a:gd name="T113" fmla="*/ 76 h 98"/>
                  <a:gd name="T114" fmla="*/ 31 w 208"/>
                  <a:gd name="T115" fmla="*/ 76 h 98"/>
                  <a:gd name="T116" fmla="*/ 31 w 208"/>
                  <a:gd name="T117" fmla="*/ 7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8" h="98">
                    <a:moveTo>
                      <a:pt x="31" y="76"/>
                    </a:moveTo>
                    <a:lnTo>
                      <a:pt x="49" y="75"/>
                    </a:lnTo>
                    <a:lnTo>
                      <a:pt x="58" y="70"/>
                    </a:lnTo>
                    <a:lnTo>
                      <a:pt x="68" y="63"/>
                    </a:lnTo>
                    <a:lnTo>
                      <a:pt x="73" y="58"/>
                    </a:lnTo>
                    <a:lnTo>
                      <a:pt x="63" y="52"/>
                    </a:lnTo>
                    <a:lnTo>
                      <a:pt x="56" y="55"/>
                    </a:lnTo>
                    <a:lnTo>
                      <a:pt x="50" y="55"/>
                    </a:lnTo>
                    <a:lnTo>
                      <a:pt x="44" y="47"/>
                    </a:lnTo>
                    <a:lnTo>
                      <a:pt x="33" y="50"/>
                    </a:lnTo>
                    <a:lnTo>
                      <a:pt x="22" y="46"/>
                    </a:lnTo>
                    <a:lnTo>
                      <a:pt x="22" y="43"/>
                    </a:lnTo>
                    <a:lnTo>
                      <a:pt x="33" y="38"/>
                    </a:lnTo>
                    <a:lnTo>
                      <a:pt x="39" y="32"/>
                    </a:lnTo>
                    <a:lnTo>
                      <a:pt x="43" y="30"/>
                    </a:lnTo>
                    <a:lnTo>
                      <a:pt x="39" y="23"/>
                    </a:lnTo>
                    <a:lnTo>
                      <a:pt x="45" y="15"/>
                    </a:lnTo>
                    <a:lnTo>
                      <a:pt x="58" y="15"/>
                    </a:lnTo>
                    <a:lnTo>
                      <a:pt x="73" y="15"/>
                    </a:lnTo>
                    <a:lnTo>
                      <a:pt x="86" y="22"/>
                    </a:lnTo>
                    <a:lnTo>
                      <a:pt x="90" y="18"/>
                    </a:lnTo>
                    <a:lnTo>
                      <a:pt x="89" y="5"/>
                    </a:lnTo>
                    <a:lnTo>
                      <a:pt x="97" y="0"/>
                    </a:lnTo>
                    <a:lnTo>
                      <a:pt x="105" y="0"/>
                    </a:lnTo>
                    <a:lnTo>
                      <a:pt x="113" y="5"/>
                    </a:lnTo>
                    <a:lnTo>
                      <a:pt x="125" y="9"/>
                    </a:lnTo>
                    <a:lnTo>
                      <a:pt x="139" y="7"/>
                    </a:lnTo>
                    <a:lnTo>
                      <a:pt x="150" y="6"/>
                    </a:lnTo>
                    <a:lnTo>
                      <a:pt x="165" y="5"/>
                    </a:lnTo>
                    <a:lnTo>
                      <a:pt x="175" y="4"/>
                    </a:lnTo>
                    <a:lnTo>
                      <a:pt x="184" y="5"/>
                    </a:lnTo>
                    <a:lnTo>
                      <a:pt x="191" y="14"/>
                    </a:lnTo>
                    <a:lnTo>
                      <a:pt x="198" y="22"/>
                    </a:lnTo>
                    <a:lnTo>
                      <a:pt x="207" y="22"/>
                    </a:lnTo>
                    <a:lnTo>
                      <a:pt x="208" y="27"/>
                    </a:lnTo>
                    <a:lnTo>
                      <a:pt x="202" y="36"/>
                    </a:lnTo>
                    <a:lnTo>
                      <a:pt x="191" y="39"/>
                    </a:lnTo>
                    <a:lnTo>
                      <a:pt x="178" y="47"/>
                    </a:lnTo>
                    <a:lnTo>
                      <a:pt x="165" y="56"/>
                    </a:lnTo>
                    <a:lnTo>
                      <a:pt x="148" y="57"/>
                    </a:lnTo>
                    <a:lnTo>
                      <a:pt x="130" y="74"/>
                    </a:lnTo>
                    <a:lnTo>
                      <a:pt x="121" y="70"/>
                    </a:lnTo>
                    <a:lnTo>
                      <a:pt x="106" y="78"/>
                    </a:lnTo>
                    <a:lnTo>
                      <a:pt x="90" y="86"/>
                    </a:lnTo>
                    <a:lnTo>
                      <a:pt x="88" y="95"/>
                    </a:lnTo>
                    <a:lnTo>
                      <a:pt x="74" y="92"/>
                    </a:lnTo>
                    <a:lnTo>
                      <a:pt x="56" y="98"/>
                    </a:lnTo>
                    <a:lnTo>
                      <a:pt x="48" y="92"/>
                    </a:lnTo>
                    <a:lnTo>
                      <a:pt x="44" y="91"/>
                    </a:lnTo>
                    <a:lnTo>
                      <a:pt x="37" y="95"/>
                    </a:lnTo>
                    <a:lnTo>
                      <a:pt x="23" y="94"/>
                    </a:lnTo>
                    <a:lnTo>
                      <a:pt x="15" y="91"/>
                    </a:lnTo>
                    <a:lnTo>
                      <a:pt x="2" y="89"/>
                    </a:lnTo>
                    <a:lnTo>
                      <a:pt x="0" y="83"/>
                    </a:lnTo>
                    <a:lnTo>
                      <a:pt x="8" y="84"/>
                    </a:lnTo>
                    <a:lnTo>
                      <a:pt x="12" y="79"/>
                    </a:lnTo>
                    <a:lnTo>
                      <a:pt x="28" y="76"/>
                    </a:lnTo>
                    <a:lnTo>
                      <a:pt x="31" y="76"/>
                    </a:lnTo>
                    <a:lnTo>
                      <a:pt x="31" y="7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2" name="Freeform 60">
                <a:extLst>
                  <a:ext uri="{FF2B5EF4-FFF2-40B4-BE49-F238E27FC236}">
                    <a16:creationId xmlns:a16="http://schemas.microsoft.com/office/drawing/2014/main" id="{45BBFEBE-201F-4DA5-ABB1-1C1B11512A88}"/>
                  </a:ext>
                </a:extLst>
              </p:cNvPr>
              <p:cNvSpPr>
                <a:spLocks/>
              </p:cNvSpPr>
              <p:nvPr/>
            </p:nvSpPr>
            <p:spPr bwMode="auto">
              <a:xfrm>
                <a:off x="4807" y="2174"/>
                <a:ext cx="265" cy="179"/>
              </a:xfrm>
              <a:custGeom>
                <a:avLst/>
                <a:gdLst>
                  <a:gd name="T0" fmla="*/ 25 w 265"/>
                  <a:gd name="T1" fmla="*/ 107 h 179"/>
                  <a:gd name="T2" fmla="*/ 29 w 265"/>
                  <a:gd name="T3" fmla="*/ 91 h 179"/>
                  <a:gd name="T4" fmla="*/ 18 w 265"/>
                  <a:gd name="T5" fmla="*/ 83 h 179"/>
                  <a:gd name="T6" fmla="*/ 8 w 265"/>
                  <a:gd name="T7" fmla="*/ 70 h 179"/>
                  <a:gd name="T8" fmla="*/ 3 w 265"/>
                  <a:gd name="T9" fmla="*/ 71 h 179"/>
                  <a:gd name="T10" fmla="*/ 8 w 265"/>
                  <a:gd name="T11" fmla="*/ 51 h 179"/>
                  <a:gd name="T12" fmla="*/ 27 w 265"/>
                  <a:gd name="T13" fmla="*/ 54 h 179"/>
                  <a:gd name="T14" fmla="*/ 42 w 265"/>
                  <a:gd name="T15" fmla="*/ 46 h 179"/>
                  <a:gd name="T16" fmla="*/ 32 w 265"/>
                  <a:gd name="T17" fmla="*/ 34 h 179"/>
                  <a:gd name="T18" fmla="*/ 22 w 265"/>
                  <a:gd name="T19" fmla="*/ 19 h 179"/>
                  <a:gd name="T20" fmla="*/ 8 w 265"/>
                  <a:gd name="T21" fmla="*/ 27 h 179"/>
                  <a:gd name="T22" fmla="*/ 0 w 265"/>
                  <a:gd name="T23" fmla="*/ 29 h 179"/>
                  <a:gd name="T24" fmla="*/ 13 w 265"/>
                  <a:gd name="T25" fmla="*/ 10 h 179"/>
                  <a:gd name="T26" fmla="*/ 39 w 265"/>
                  <a:gd name="T27" fmla="*/ 8 h 179"/>
                  <a:gd name="T28" fmla="*/ 54 w 265"/>
                  <a:gd name="T29" fmla="*/ 24 h 179"/>
                  <a:gd name="T30" fmla="*/ 73 w 265"/>
                  <a:gd name="T31" fmla="*/ 31 h 179"/>
                  <a:gd name="T32" fmla="*/ 89 w 265"/>
                  <a:gd name="T33" fmla="*/ 32 h 179"/>
                  <a:gd name="T34" fmla="*/ 101 w 265"/>
                  <a:gd name="T35" fmla="*/ 12 h 179"/>
                  <a:gd name="T36" fmla="*/ 109 w 265"/>
                  <a:gd name="T37" fmla="*/ 4 h 179"/>
                  <a:gd name="T38" fmla="*/ 119 w 265"/>
                  <a:gd name="T39" fmla="*/ 0 h 179"/>
                  <a:gd name="T40" fmla="*/ 129 w 265"/>
                  <a:gd name="T41" fmla="*/ 12 h 179"/>
                  <a:gd name="T42" fmla="*/ 141 w 265"/>
                  <a:gd name="T43" fmla="*/ 23 h 179"/>
                  <a:gd name="T44" fmla="*/ 150 w 265"/>
                  <a:gd name="T45" fmla="*/ 36 h 179"/>
                  <a:gd name="T46" fmla="*/ 177 w 265"/>
                  <a:gd name="T47" fmla="*/ 43 h 179"/>
                  <a:gd name="T48" fmla="*/ 185 w 265"/>
                  <a:gd name="T49" fmla="*/ 59 h 179"/>
                  <a:gd name="T50" fmla="*/ 197 w 265"/>
                  <a:gd name="T51" fmla="*/ 78 h 179"/>
                  <a:gd name="T52" fmla="*/ 220 w 265"/>
                  <a:gd name="T53" fmla="*/ 93 h 179"/>
                  <a:gd name="T54" fmla="*/ 243 w 265"/>
                  <a:gd name="T55" fmla="*/ 110 h 179"/>
                  <a:gd name="T56" fmla="*/ 265 w 265"/>
                  <a:gd name="T57" fmla="*/ 115 h 179"/>
                  <a:gd name="T58" fmla="*/ 253 w 265"/>
                  <a:gd name="T59" fmla="*/ 130 h 179"/>
                  <a:gd name="T60" fmla="*/ 234 w 265"/>
                  <a:gd name="T61" fmla="*/ 133 h 179"/>
                  <a:gd name="T62" fmla="*/ 202 w 265"/>
                  <a:gd name="T63" fmla="*/ 161 h 179"/>
                  <a:gd name="T64" fmla="*/ 186 w 265"/>
                  <a:gd name="T65" fmla="*/ 179 h 179"/>
                  <a:gd name="T66" fmla="*/ 176 w 265"/>
                  <a:gd name="T67" fmla="*/ 175 h 179"/>
                  <a:gd name="T68" fmla="*/ 161 w 265"/>
                  <a:gd name="T69" fmla="*/ 145 h 179"/>
                  <a:gd name="T70" fmla="*/ 141 w 265"/>
                  <a:gd name="T71" fmla="*/ 134 h 179"/>
                  <a:gd name="T72" fmla="*/ 127 w 265"/>
                  <a:gd name="T73" fmla="*/ 123 h 179"/>
                  <a:gd name="T74" fmla="*/ 116 w 265"/>
                  <a:gd name="T75" fmla="*/ 123 h 179"/>
                  <a:gd name="T76" fmla="*/ 103 w 265"/>
                  <a:gd name="T77" fmla="*/ 117 h 179"/>
                  <a:gd name="T78" fmla="*/ 92 w 265"/>
                  <a:gd name="T79" fmla="*/ 109 h 179"/>
                  <a:gd name="T80" fmla="*/ 68 w 265"/>
                  <a:gd name="T81" fmla="*/ 112 h 179"/>
                  <a:gd name="T82" fmla="*/ 46 w 265"/>
                  <a:gd name="T83" fmla="*/ 117 h 179"/>
                  <a:gd name="T84" fmla="*/ 28 w 265"/>
                  <a:gd name="T85" fmla="*/ 1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5" h="179">
                    <a:moveTo>
                      <a:pt x="28" y="129"/>
                    </a:moveTo>
                    <a:lnTo>
                      <a:pt x="25" y="107"/>
                    </a:lnTo>
                    <a:lnTo>
                      <a:pt x="24" y="100"/>
                    </a:lnTo>
                    <a:lnTo>
                      <a:pt x="29" y="91"/>
                    </a:lnTo>
                    <a:lnTo>
                      <a:pt x="22" y="88"/>
                    </a:lnTo>
                    <a:lnTo>
                      <a:pt x="18" y="83"/>
                    </a:lnTo>
                    <a:lnTo>
                      <a:pt x="21" y="71"/>
                    </a:lnTo>
                    <a:lnTo>
                      <a:pt x="8" y="70"/>
                    </a:lnTo>
                    <a:lnTo>
                      <a:pt x="9" y="76"/>
                    </a:lnTo>
                    <a:lnTo>
                      <a:pt x="3" y="71"/>
                    </a:lnTo>
                    <a:lnTo>
                      <a:pt x="4" y="58"/>
                    </a:lnTo>
                    <a:lnTo>
                      <a:pt x="8" y="51"/>
                    </a:lnTo>
                    <a:lnTo>
                      <a:pt x="16" y="52"/>
                    </a:lnTo>
                    <a:lnTo>
                      <a:pt x="27" y="54"/>
                    </a:lnTo>
                    <a:lnTo>
                      <a:pt x="37" y="52"/>
                    </a:lnTo>
                    <a:lnTo>
                      <a:pt x="42" y="46"/>
                    </a:lnTo>
                    <a:lnTo>
                      <a:pt x="41" y="41"/>
                    </a:lnTo>
                    <a:lnTo>
                      <a:pt x="32" y="34"/>
                    </a:lnTo>
                    <a:lnTo>
                      <a:pt x="26" y="27"/>
                    </a:lnTo>
                    <a:lnTo>
                      <a:pt x="22" y="19"/>
                    </a:lnTo>
                    <a:lnTo>
                      <a:pt x="11" y="22"/>
                    </a:lnTo>
                    <a:lnTo>
                      <a:pt x="8" y="27"/>
                    </a:lnTo>
                    <a:lnTo>
                      <a:pt x="7" y="39"/>
                    </a:lnTo>
                    <a:lnTo>
                      <a:pt x="0" y="29"/>
                    </a:lnTo>
                    <a:lnTo>
                      <a:pt x="4" y="17"/>
                    </a:lnTo>
                    <a:lnTo>
                      <a:pt x="13" y="10"/>
                    </a:lnTo>
                    <a:lnTo>
                      <a:pt x="28" y="7"/>
                    </a:lnTo>
                    <a:lnTo>
                      <a:pt x="39" y="8"/>
                    </a:lnTo>
                    <a:lnTo>
                      <a:pt x="48" y="13"/>
                    </a:lnTo>
                    <a:lnTo>
                      <a:pt x="54" y="24"/>
                    </a:lnTo>
                    <a:lnTo>
                      <a:pt x="60" y="30"/>
                    </a:lnTo>
                    <a:lnTo>
                      <a:pt x="73" y="31"/>
                    </a:lnTo>
                    <a:lnTo>
                      <a:pt x="84" y="31"/>
                    </a:lnTo>
                    <a:lnTo>
                      <a:pt x="89" y="32"/>
                    </a:lnTo>
                    <a:lnTo>
                      <a:pt x="88" y="15"/>
                    </a:lnTo>
                    <a:lnTo>
                      <a:pt x="101" y="12"/>
                    </a:lnTo>
                    <a:lnTo>
                      <a:pt x="105" y="7"/>
                    </a:lnTo>
                    <a:lnTo>
                      <a:pt x="109" y="4"/>
                    </a:lnTo>
                    <a:lnTo>
                      <a:pt x="111" y="1"/>
                    </a:lnTo>
                    <a:lnTo>
                      <a:pt x="119" y="0"/>
                    </a:lnTo>
                    <a:lnTo>
                      <a:pt x="126" y="7"/>
                    </a:lnTo>
                    <a:lnTo>
                      <a:pt x="129" y="12"/>
                    </a:lnTo>
                    <a:lnTo>
                      <a:pt x="135" y="15"/>
                    </a:lnTo>
                    <a:lnTo>
                      <a:pt x="141" y="23"/>
                    </a:lnTo>
                    <a:lnTo>
                      <a:pt x="146" y="31"/>
                    </a:lnTo>
                    <a:lnTo>
                      <a:pt x="150" y="36"/>
                    </a:lnTo>
                    <a:lnTo>
                      <a:pt x="169" y="36"/>
                    </a:lnTo>
                    <a:lnTo>
                      <a:pt x="177" y="43"/>
                    </a:lnTo>
                    <a:lnTo>
                      <a:pt x="182" y="52"/>
                    </a:lnTo>
                    <a:lnTo>
                      <a:pt x="185" y="59"/>
                    </a:lnTo>
                    <a:lnTo>
                      <a:pt x="192" y="71"/>
                    </a:lnTo>
                    <a:lnTo>
                      <a:pt x="197" y="78"/>
                    </a:lnTo>
                    <a:lnTo>
                      <a:pt x="207" y="87"/>
                    </a:lnTo>
                    <a:lnTo>
                      <a:pt x="220" y="93"/>
                    </a:lnTo>
                    <a:lnTo>
                      <a:pt x="232" y="102"/>
                    </a:lnTo>
                    <a:lnTo>
                      <a:pt x="243" y="110"/>
                    </a:lnTo>
                    <a:lnTo>
                      <a:pt x="253" y="113"/>
                    </a:lnTo>
                    <a:lnTo>
                      <a:pt x="265" y="115"/>
                    </a:lnTo>
                    <a:lnTo>
                      <a:pt x="262" y="130"/>
                    </a:lnTo>
                    <a:lnTo>
                      <a:pt x="253" y="130"/>
                    </a:lnTo>
                    <a:lnTo>
                      <a:pt x="239" y="132"/>
                    </a:lnTo>
                    <a:lnTo>
                      <a:pt x="234" y="133"/>
                    </a:lnTo>
                    <a:lnTo>
                      <a:pt x="221" y="154"/>
                    </a:lnTo>
                    <a:lnTo>
                      <a:pt x="202" y="161"/>
                    </a:lnTo>
                    <a:lnTo>
                      <a:pt x="196" y="175"/>
                    </a:lnTo>
                    <a:lnTo>
                      <a:pt x="186" y="179"/>
                    </a:lnTo>
                    <a:lnTo>
                      <a:pt x="183" y="175"/>
                    </a:lnTo>
                    <a:lnTo>
                      <a:pt x="176" y="175"/>
                    </a:lnTo>
                    <a:lnTo>
                      <a:pt x="164" y="170"/>
                    </a:lnTo>
                    <a:lnTo>
                      <a:pt x="161" y="145"/>
                    </a:lnTo>
                    <a:lnTo>
                      <a:pt x="148" y="145"/>
                    </a:lnTo>
                    <a:lnTo>
                      <a:pt x="141" y="134"/>
                    </a:lnTo>
                    <a:lnTo>
                      <a:pt x="133" y="133"/>
                    </a:lnTo>
                    <a:lnTo>
                      <a:pt x="127" y="123"/>
                    </a:lnTo>
                    <a:lnTo>
                      <a:pt x="121" y="121"/>
                    </a:lnTo>
                    <a:lnTo>
                      <a:pt x="116" y="123"/>
                    </a:lnTo>
                    <a:lnTo>
                      <a:pt x="106" y="122"/>
                    </a:lnTo>
                    <a:lnTo>
                      <a:pt x="103" y="117"/>
                    </a:lnTo>
                    <a:lnTo>
                      <a:pt x="96" y="116"/>
                    </a:lnTo>
                    <a:lnTo>
                      <a:pt x="92" y="109"/>
                    </a:lnTo>
                    <a:lnTo>
                      <a:pt x="77" y="108"/>
                    </a:lnTo>
                    <a:lnTo>
                      <a:pt x="68" y="112"/>
                    </a:lnTo>
                    <a:lnTo>
                      <a:pt x="58" y="111"/>
                    </a:lnTo>
                    <a:lnTo>
                      <a:pt x="46" y="117"/>
                    </a:lnTo>
                    <a:lnTo>
                      <a:pt x="43" y="127"/>
                    </a:lnTo>
                    <a:lnTo>
                      <a:pt x="28" y="12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3" name="Freeform 61">
                <a:extLst>
                  <a:ext uri="{FF2B5EF4-FFF2-40B4-BE49-F238E27FC236}">
                    <a16:creationId xmlns:a16="http://schemas.microsoft.com/office/drawing/2014/main" id="{4AF16C7F-52AE-46DA-A998-6375523B7BE3}"/>
                  </a:ext>
                </a:extLst>
              </p:cNvPr>
              <p:cNvSpPr>
                <a:spLocks/>
              </p:cNvSpPr>
              <p:nvPr/>
            </p:nvSpPr>
            <p:spPr bwMode="auto">
              <a:xfrm>
                <a:off x="4876" y="2098"/>
                <a:ext cx="312" cy="212"/>
              </a:xfrm>
              <a:custGeom>
                <a:avLst/>
                <a:gdLst>
                  <a:gd name="T0" fmla="*/ 0 w 312"/>
                  <a:gd name="T1" fmla="*/ 9 h 212"/>
                  <a:gd name="T2" fmla="*/ 42 w 312"/>
                  <a:gd name="T3" fmla="*/ 13 h 212"/>
                  <a:gd name="T4" fmla="*/ 39 w 312"/>
                  <a:gd name="T5" fmla="*/ 37 h 212"/>
                  <a:gd name="T6" fmla="*/ 54 w 312"/>
                  <a:gd name="T7" fmla="*/ 53 h 212"/>
                  <a:gd name="T8" fmla="*/ 66 w 312"/>
                  <a:gd name="T9" fmla="*/ 59 h 212"/>
                  <a:gd name="T10" fmla="*/ 76 w 312"/>
                  <a:gd name="T11" fmla="*/ 51 h 212"/>
                  <a:gd name="T12" fmla="*/ 83 w 312"/>
                  <a:gd name="T13" fmla="*/ 42 h 212"/>
                  <a:gd name="T14" fmla="*/ 104 w 312"/>
                  <a:gd name="T15" fmla="*/ 55 h 212"/>
                  <a:gd name="T16" fmla="*/ 138 w 312"/>
                  <a:gd name="T17" fmla="*/ 59 h 212"/>
                  <a:gd name="T18" fmla="*/ 165 w 312"/>
                  <a:gd name="T19" fmla="*/ 68 h 212"/>
                  <a:gd name="T20" fmla="*/ 174 w 312"/>
                  <a:gd name="T21" fmla="*/ 100 h 212"/>
                  <a:gd name="T22" fmla="*/ 165 w 312"/>
                  <a:gd name="T23" fmla="*/ 113 h 212"/>
                  <a:gd name="T24" fmla="*/ 197 w 312"/>
                  <a:gd name="T25" fmla="*/ 122 h 212"/>
                  <a:gd name="T26" fmla="*/ 214 w 312"/>
                  <a:gd name="T27" fmla="*/ 131 h 212"/>
                  <a:gd name="T28" fmla="*/ 229 w 312"/>
                  <a:gd name="T29" fmla="*/ 127 h 212"/>
                  <a:gd name="T30" fmla="*/ 243 w 312"/>
                  <a:gd name="T31" fmla="*/ 102 h 212"/>
                  <a:gd name="T32" fmla="*/ 269 w 312"/>
                  <a:gd name="T33" fmla="*/ 94 h 212"/>
                  <a:gd name="T34" fmla="*/ 261 w 312"/>
                  <a:gd name="T35" fmla="*/ 105 h 212"/>
                  <a:gd name="T36" fmla="*/ 272 w 312"/>
                  <a:gd name="T37" fmla="*/ 112 h 212"/>
                  <a:gd name="T38" fmla="*/ 289 w 312"/>
                  <a:gd name="T39" fmla="*/ 117 h 212"/>
                  <a:gd name="T40" fmla="*/ 302 w 312"/>
                  <a:gd name="T41" fmla="*/ 114 h 212"/>
                  <a:gd name="T42" fmla="*/ 290 w 312"/>
                  <a:gd name="T43" fmla="*/ 137 h 212"/>
                  <a:gd name="T44" fmla="*/ 264 w 312"/>
                  <a:gd name="T45" fmla="*/ 133 h 212"/>
                  <a:gd name="T46" fmla="*/ 266 w 312"/>
                  <a:gd name="T47" fmla="*/ 119 h 212"/>
                  <a:gd name="T48" fmla="*/ 243 w 312"/>
                  <a:gd name="T49" fmla="*/ 124 h 212"/>
                  <a:gd name="T50" fmla="*/ 236 w 312"/>
                  <a:gd name="T51" fmla="*/ 131 h 212"/>
                  <a:gd name="T52" fmla="*/ 229 w 312"/>
                  <a:gd name="T53" fmla="*/ 157 h 212"/>
                  <a:gd name="T54" fmla="*/ 215 w 312"/>
                  <a:gd name="T55" fmla="*/ 166 h 212"/>
                  <a:gd name="T56" fmla="*/ 225 w 312"/>
                  <a:gd name="T57" fmla="*/ 199 h 212"/>
                  <a:gd name="T58" fmla="*/ 204 w 312"/>
                  <a:gd name="T59" fmla="*/ 208 h 212"/>
                  <a:gd name="T60" fmla="*/ 196 w 312"/>
                  <a:gd name="T61" fmla="*/ 191 h 212"/>
                  <a:gd name="T62" fmla="*/ 151 w 312"/>
                  <a:gd name="T63" fmla="*/ 169 h 212"/>
                  <a:gd name="T64" fmla="*/ 128 w 312"/>
                  <a:gd name="T65" fmla="*/ 154 h 212"/>
                  <a:gd name="T66" fmla="*/ 108 w 312"/>
                  <a:gd name="T67" fmla="*/ 119 h 212"/>
                  <a:gd name="T68" fmla="*/ 81 w 312"/>
                  <a:gd name="T69" fmla="*/ 112 h 212"/>
                  <a:gd name="T70" fmla="*/ 62 w 312"/>
                  <a:gd name="T71" fmla="*/ 89 h 212"/>
                  <a:gd name="T72" fmla="*/ 48 w 312"/>
                  <a:gd name="T73" fmla="*/ 76 h 212"/>
                  <a:gd name="T74" fmla="*/ 36 w 312"/>
                  <a:gd name="T75" fmla="*/ 83 h 212"/>
                  <a:gd name="T76" fmla="*/ 19 w 312"/>
                  <a:gd name="T77" fmla="*/ 91 h 212"/>
                  <a:gd name="T78" fmla="*/ 4 w 312"/>
                  <a:gd name="T79" fmla="*/ 10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2" h="212">
                    <a:moveTo>
                      <a:pt x="3" y="103"/>
                    </a:moveTo>
                    <a:lnTo>
                      <a:pt x="0" y="9"/>
                    </a:lnTo>
                    <a:lnTo>
                      <a:pt x="46" y="0"/>
                    </a:lnTo>
                    <a:lnTo>
                      <a:pt x="42" y="13"/>
                    </a:lnTo>
                    <a:lnTo>
                      <a:pt x="37" y="29"/>
                    </a:lnTo>
                    <a:lnTo>
                      <a:pt x="39" y="37"/>
                    </a:lnTo>
                    <a:lnTo>
                      <a:pt x="41" y="50"/>
                    </a:lnTo>
                    <a:lnTo>
                      <a:pt x="54" y="53"/>
                    </a:lnTo>
                    <a:lnTo>
                      <a:pt x="61" y="52"/>
                    </a:lnTo>
                    <a:lnTo>
                      <a:pt x="66" y="59"/>
                    </a:lnTo>
                    <a:lnTo>
                      <a:pt x="74" y="55"/>
                    </a:lnTo>
                    <a:lnTo>
                      <a:pt x="76" y="51"/>
                    </a:lnTo>
                    <a:lnTo>
                      <a:pt x="81" y="52"/>
                    </a:lnTo>
                    <a:lnTo>
                      <a:pt x="83" y="42"/>
                    </a:lnTo>
                    <a:lnTo>
                      <a:pt x="88" y="43"/>
                    </a:lnTo>
                    <a:lnTo>
                      <a:pt x="104" y="55"/>
                    </a:lnTo>
                    <a:lnTo>
                      <a:pt x="124" y="54"/>
                    </a:lnTo>
                    <a:lnTo>
                      <a:pt x="138" y="59"/>
                    </a:lnTo>
                    <a:lnTo>
                      <a:pt x="153" y="56"/>
                    </a:lnTo>
                    <a:lnTo>
                      <a:pt x="165" y="68"/>
                    </a:lnTo>
                    <a:lnTo>
                      <a:pt x="169" y="90"/>
                    </a:lnTo>
                    <a:lnTo>
                      <a:pt x="174" y="100"/>
                    </a:lnTo>
                    <a:lnTo>
                      <a:pt x="173" y="107"/>
                    </a:lnTo>
                    <a:lnTo>
                      <a:pt x="165" y="113"/>
                    </a:lnTo>
                    <a:lnTo>
                      <a:pt x="175" y="120"/>
                    </a:lnTo>
                    <a:lnTo>
                      <a:pt x="197" y="122"/>
                    </a:lnTo>
                    <a:lnTo>
                      <a:pt x="210" y="125"/>
                    </a:lnTo>
                    <a:lnTo>
                      <a:pt x="214" y="131"/>
                    </a:lnTo>
                    <a:lnTo>
                      <a:pt x="225" y="135"/>
                    </a:lnTo>
                    <a:lnTo>
                      <a:pt x="229" y="127"/>
                    </a:lnTo>
                    <a:lnTo>
                      <a:pt x="234" y="113"/>
                    </a:lnTo>
                    <a:lnTo>
                      <a:pt x="243" y="102"/>
                    </a:lnTo>
                    <a:lnTo>
                      <a:pt x="255" y="101"/>
                    </a:lnTo>
                    <a:lnTo>
                      <a:pt x="269" y="94"/>
                    </a:lnTo>
                    <a:lnTo>
                      <a:pt x="274" y="97"/>
                    </a:lnTo>
                    <a:lnTo>
                      <a:pt x="261" y="105"/>
                    </a:lnTo>
                    <a:lnTo>
                      <a:pt x="261" y="108"/>
                    </a:lnTo>
                    <a:lnTo>
                      <a:pt x="272" y="112"/>
                    </a:lnTo>
                    <a:lnTo>
                      <a:pt x="283" y="109"/>
                    </a:lnTo>
                    <a:lnTo>
                      <a:pt x="289" y="117"/>
                    </a:lnTo>
                    <a:lnTo>
                      <a:pt x="295" y="117"/>
                    </a:lnTo>
                    <a:lnTo>
                      <a:pt x="302" y="114"/>
                    </a:lnTo>
                    <a:lnTo>
                      <a:pt x="312" y="120"/>
                    </a:lnTo>
                    <a:lnTo>
                      <a:pt x="290" y="137"/>
                    </a:lnTo>
                    <a:lnTo>
                      <a:pt x="267" y="138"/>
                    </a:lnTo>
                    <a:lnTo>
                      <a:pt x="264" y="133"/>
                    </a:lnTo>
                    <a:lnTo>
                      <a:pt x="268" y="128"/>
                    </a:lnTo>
                    <a:lnTo>
                      <a:pt x="266" y="119"/>
                    </a:lnTo>
                    <a:lnTo>
                      <a:pt x="250" y="127"/>
                    </a:lnTo>
                    <a:lnTo>
                      <a:pt x="243" y="124"/>
                    </a:lnTo>
                    <a:lnTo>
                      <a:pt x="243" y="132"/>
                    </a:lnTo>
                    <a:lnTo>
                      <a:pt x="236" y="131"/>
                    </a:lnTo>
                    <a:lnTo>
                      <a:pt x="232" y="145"/>
                    </a:lnTo>
                    <a:lnTo>
                      <a:pt x="229" y="157"/>
                    </a:lnTo>
                    <a:lnTo>
                      <a:pt x="214" y="158"/>
                    </a:lnTo>
                    <a:lnTo>
                      <a:pt x="215" y="166"/>
                    </a:lnTo>
                    <a:lnTo>
                      <a:pt x="223" y="171"/>
                    </a:lnTo>
                    <a:lnTo>
                      <a:pt x="225" y="199"/>
                    </a:lnTo>
                    <a:lnTo>
                      <a:pt x="217" y="212"/>
                    </a:lnTo>
                    <a:lnTo>
                      <a:pt x="204" y="208"/>
                    </a:lnTo>
                    <a:lnTo>
                      <a:pt x="193" y="206"/>
                    </a:lnTo>
                    <a:lnTo>
                      <a:pt x="196" y="191"/>
                    </a:lnTo>
                    <a:lnTo>
                      <a:pt x="174" y="186"/>
                    </a:lnTo>
                    <a:lnTo>
                      <a:pt x="151" y="169"/>
                    </a:lnTo>
                    <a:lnTo>
                      <a:pt x="138" y="163"/>
                    </a:lnTo>
                    <a:lnTo>
                      <a:pt x="128" y="154"/>
                    </a:lnTo>
                    <a:lnTo>
                      <a:pt x="113" y="128"/>
                    </a:lnTo>
                    <a:lnTo>
                      <a:pt x="108" y="119"/>
                    </a:lnTo>
                    <a:lnTo>
                      <a:pt x="100" y="112"/>
                    </a:lnTo>
                    <a:lnTo>
                      <a:pt x="81" y="112"/>
                    </a:lnTo>
                    <a:lnTo>
                      <a:pt x="67" y="92"/>
                    </a:lnTo>
                    <a:lnTo>
                      <a:pt x="62" y="89"/>
                    </a:lnTo>
                    <a:lnTo>
                      <a:pt x="53" y="78"/>
                    </a:lnTo>
                    <a:lnTo>
                      <a:pt x="48" y="76"/>
                    </a:lnTo>
                    <a:lnTo>
                      <a:pt x="42" y="77"/>
                    </a:lnTo>
                    <a:lnTo>
                      <a:pt x="36" y="83"/>
                    </a:lnTo>
                    <a:lnTo>
                      <a:pt x="32" y="88"/>
                    </a:lnTo>
                    <a:lnTo>
                      <a:pt x="19" y="91"/>
                    </a:lnTo>
                    <a:lnTo>
                      <a:pt x="20" y="108"/>
                    </a:lnTo>
                    <a:lnTo>
                      <a:pt x="4" y="107"/>
                    </a:lnTo>
                    <a:lnTo>
                      <a:pt x="3" y="10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4" name="Freeform 62">
                <a:extLst>
                  <a:ext uri="{FF2B5EF4-FFF2-40B4-BE49-F238E27FC236}">
                    <a16:creationId xmlns:a16="http://schemas.microsoft.com/office/drawing/2014/main" id="{80510937-70D3-4468-9E20-C9BF30D54347}"/>
                  </a:ext>
                </a:extLst>
              </p:cNvPr>
              <p:cNvSpPr>
                <a:spLocks/>
              </p:cNvSpPr>
              <p:nvPr/>
            </p:nvSpPr>
            <p:spPr bwMode="auto">
              <a:xfrm>
                <a:off x="4701" y="1807"/>
                <a:ext cx="751" cy="426"/>
              </a:xfrm>
              <a:custGeom>
                <a:avLst/>
                <a:gdLst>
                  <a:gd name="T0" fmla="*/ 154 w 751"/>
                  <a:gd name="T1" fmla="*/ 380 h 426"/>
                  <a:gd name="T2" fmla="*/ 117 w 751"/>
                  <a:gd name="T3" fmla="*/ 379 h 426"/>
                  <a:gd name="T4" fmla="*/ 105 w 751"/>
                  <a:gd name="T5" fmla="*/ 381 h 426"/>
                  <a:gd name="T6" fmla="*/ 91 w 751"/>
                  <a:gd name="T7" fmla="*/ 359 h 426"/>
                  <a:gd name="T8" fmla="*/ 74 w 751"/>
                  <a:gd name="T9" fmla="*/ 332 h 426"/>
                  <a:gd name="T10" fmla="*/ 87 w 751"/>
                  <a:gd name="T11" fmla="*/ 323 h 426"/>
                  <a:gd name="T12" fmla="*/ 100 w 751"/>
                  <a:gd name="T13" fmla="*/ 301 h 426"/>
                  <a:gd name="T14" fmla="*/ 123 w 751"/>
                  <a:gd name="T15" fmla="*/ 312 h 426"/>
                  <a:gd name="T16" fmla="*/ 134 w 751"/>
                  <a:gd name="T17" fmla="*/ 311 h 426"/>
                  <a:gd name="T18" fmla="*/ 131 w 751"/>
                  <a:gd name="T19" fmla="*/ 287 h 426"/>
                  <a:gd name="T20" fmla="*/ 93 w 751"/>
                  <a:gd name="T21" fmla="*/ 254 h 426"/>
                  <a:gd name="T22" fmla="*/ 44 w 751"/>
                  <a:gd name="T23" fmla="*/ 270 h 426"/>
                  <a:gd name="T24" fmla="*/ 42 w 751"/>
                  <a:gd name="T25" fmla="*/ 263 h 426"/>
                  <a:gd name="T26" fmla="*/ 7 w 751"/>
                  <a:gd name="T27" fmla="*/ 225 h 426"/>
                  <a:gd name="T28" fmla="*/ 10 w 751"/>
                  <a:gd name="T29" fmla="*/ 157 h 426"/>
                  <a:gd name="T30" fmla="*/ 39 w 751"/>
                  <a:gd name="T31" fmla="*/ 143 h 426"/>
                  <a:gd name="T32" fmla="*/ 71 w 751"/>
                  <a:gd name="T33" fmla="*/ 115 h 426"/>
                  <a:gd name="T34" fmla="*/ 101 w 751"/>
                  <a:gd name="T35" fmla="*/ 122 h 426"/>
                  <a:gd name="T36" fmla="*/ 141 w 751"/>
                  <a:gd name="T37" fmla="*/ 151 h 426"/>
                  <a:gd name="T38" fmla="*/ 172 w 751"/>
                  <a:gd name="T39" fmla="*/ 150 h 426"/>
                  <a:gd name="T40" fmla="*/ 220 w 751"/>
                  <a:gd name="T41" fmla="*/ 140 h 426"/>
                  <a:gd name="T42" fmla="*/ 263 w 751"/>
                  <a:gd name="T43" fmla="*/ 155 h 426"/>
                  <a:gd name="T44" fmla="*/ 254 w 751"/>
                  <a:gd name="T45" fmla="*/ 117 h 426"/>
                  <a:gd name="T46" fmla="*/ 260 w 751"/>
                  <a:gd name="T47" fmla="*/ 84 h 426"/>
                  <a:gd name="T48" fmla="*/ 272 w 751"/>
                  <a:gd name="T49" fmla="*/ 63 h 426"/>
                  <a:gd name="T50" fmla="*/ 288 w 751"/>
                  <a:gd name="T51" fmla="*/ 44 h 426"/>
                  <a:gd name="T52" fmla="*/ 360 w 751"/>
                  <a:gd name="T53" fmla="*/ 23 h 426"/>
                  <a:gd name="T54" fmla="*/ 428 w 751"/>
                  <a:gd name="T55" fmla="*/ 4 h 426"/>
                  <a:gd name="T56" fmla="*/ 456 w 751"/>
                  <a:gd name="T57" fmla="*/ 29 h 426"/>
                  <a:gd name="T58" fmla="*/ 480 w 751"/>
                  <a:gd name="T59" fmla="*/ 45 h 426"/>
                  <a:gd name="T60" fmla="*/ 494 w 751"/>
                  <a:gd name="T61" fmla="*/ 63 h 426"/>
                  <a:gd name="T62" fmla="*/ 536 w 751"/>
                  <a:gd name="T63" fmla="*/ 53 h 426"/>
                  <a:gd name="T64" fmla="*/ 576 w 751"/>
                  <a:gd name="T65" fmla="*/ 71 h 426"/>
                  <a:gd name="T66" fmla="*/ 635 w 751"/>
                  <a:gd name="T67" fmla="*/ 125 h 426"/>
                  <a:gd name="T68" fmla="*/ 669 w 751"/>
                  <a:gd name="T69" fmla="*/ 144 h 426"/>
                  <a:gd name="T70" fmla="*/ 705 w 751"/>
                  <a:gd name="T71" fmla="*/ 166 h 426"/>
                  <a:gd name="T72" fmla="*/ 746 w 751"/>
                  <a:gd name="T73" fmla="*/ 171 h 426"/>
                  <a:gd name="T74" fmla="*/ 737 w 751"/>
                  <a:gd name="T75" fmla="*/ 207 h 426"/>
                  <a:gd name="T76" fmla="*/ 705 w 751"/>
                  <a:gd name="T77" fmla="*/ 253 h 426"/>
                  <a:gd name="T78" fmla="*/ 663 w 751"/>
                  <a:gd name="T79" fmla="*/ 286 h 426"/>
                  <a:gd name="T80" fmla="*/ 621 w 751"/>
                  <a:gd name="T81" fmla="*/ 311 h 426"/>
                  <a:gd name="T82" fmla="*/ 628 w 751"/>
                  <a:gd name="T83" fmla="*/ 356 h 426"/>
                  <a:gd name="T84" fmla="*/ 599 w 751"/>
                  <a:gd name="T85" fmla="*/ 360 h 426"/>
                  <a:gd name="T86" fmla="*/ 537 w 751"/>
                  <a:gd name="T87" fmla="*/ 361 h 426"/>
                  <a:gd name="T88" fmla="*/ 502 w 751"/>
                  <a:gd name="T89" fmla="*/ 358 h 426"/>
                  <a:gd name="T90" fmla="*/ 478 w 751"/>
                  <a:gd name="T91" fmla="*/ 370 h 426"/>
                  <a:gd name="T92" fmla="*/ 449 w 751"/>
                  <a:gd name="T93" fmla="*/ 388 h 426"/>
                  <a:gd name="T94" fmla="*/ 409 w 751"/>
                  <a:gd name="T95" fmla="*/ 404 h 426"/>
                  <a:gd name="T96" fmla="*/ 368 w 751"/>
                  <a:gd name="T97" fmla="*/ 413 h 426"/>
                  <a:gd name="T98" fmla="*/ 349 w 751"/>
                  <a:gd name="T99" fmla="*/ 391 h 426"/>
                  <a:gd name="T100" fmla="*/ 313 w 751"/>
                  <a:gd name="T101" fmla="*/ 350 h 426"/>
                  <a:gd name="T102" fmla="*/ 270 w 751"/>
                  <a:gd name="T103" fmla="*/ 331 h 426"/>
                  <a:gd name="T104" fmla="*/ 274 w 751"/>
                  <a:gd name="T105" fmla="*/ 304 h 426"/>
                  <a:gd name="T106" fmla="*/ 270 w 751"/>
                  <a:gd name="T107" fmla="*/ 262 h 426"/>
                  <a:gd name="T108" fmla="*/ 256 w 751"/>
                  <a:gd name="T109" fmla="*/ 269 h 426"/>
                  <a:gd name="T110" fmla="*/ 246 w 751"/>
                  <a:gd name="T111" fmla="*/ 280 h 426"/>
                  <a:gd name="T112" fmla="*/ 225 w 751"/>
                  <a:gd name="T113" fmla="*/ 28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1" h="426">
                    <a:moveTo>
                      <a:pt x="177" y="396"/>
                    </a:moveTo>
                    <a:lnTo>
                      <a:pt x="166" y="397"/>
                    </a:lnTo>
                    <a:lnTo>
                      <a:pt x="160" y="391"/>
                    </a:lnTo>
                    <a:lnTo>
                      <a:pt x="154" y="380"/>
                    </a:lnTo>
                    <a:lnTo>
                      <a:pt x="143" y="374"/>
                    </a:lnTo>
                    <a:lnTo>
                      <a:pt x="131" y="375"/>
                    </a:lnTo>
                    <a:lnTo>
                      <a:pt x="124" y="375"/>
                    </a:lnTo>
                    <a:lnTo>
                      <a:pt x="117" y="379"/>
                    </a:lnTo>
                    <a:lnTo>
                      <a:pt x="110" y="384"/>
                    </a:lnTo>
                    <a:lnTo>
                      <a:pt x="107" y="392"/>
                    </a:lnTo>
                    <a:lnTo>
                      <a:pt x="103" y="388"/>
                    </a:lnTo>
                    <a:lnTo>
                      <a:pt x="105" y="381"/>
                    </a:lnTo>
                    <a:lnTo>
                      <a:pt x="108" y="371"/>
                    </a:lnTo>
                    <a:lnTo>
                      <a:pt x="108" y="367"/>
                    </a:lnTo>
                    <a:lnTo>
                      <a:pt x="95" y="366"/>
                    </a:lnTo>
                    <a:lnTo>
                      <a:pt x="91" y="359"/>
                    </a:lnTo>
                    <a:lnTo>
                      <a:pt x="84" y="359"/>
                    </a:lnTo>
                    <a:lnTo>
                      <a:pt x="83" y="352"/>
                    </a:lnTo>
                    <a:lnTo>
                      <a:pt x="80" y="343"/>
                    </a:lnTo>
                    <a:lnTo>
                      <a:pt x="74" y="332"/>
                    </a:lnTo>
                    <a:lnTo>
                      <a:pt x="66" y="330"/>
                    </a:lnTo>
                    <a:lnTo>
                      <a:pt x="63" y="318"/>
                    </a:lnTo>
                    <a:lnTo>
                      <a:pt x="74" y="321"/>
                    </a:lnTo>
                    <a:lnTo>
                      <a:pt x="87" y="323"/>
                    </a:lnTo>
                    <a:lnTo>
                      <a:pt x="83" y="315"/>
                    </a:lnTo>
                    <a:lnTo>
                      <a:pt x="94" y="300"/>
                    </a:lnTo>
                    <a:lnTo>
                      <a:pt x="96" y="310"/>
                    </a:lnTo>
                    <a:lnTo>
                      <a:pt x="100" y="301"/>
                    </a:lnTo>
                    <a:lnTo>
                      <a:pt x="114" y="301"/>
                    </a:lnTo>
                    <a:lnTo>
                      <a:pt x="116" y="307"/>
                    </a:lnTo>
                    <a:lnTo>
                      <a:pt x="129" y="304"/>
                    </a:lnTo>
                    <a:lnTo>
                      <a:pt x="123" y="312"/>
                    </a:lnTo>
                    <a:lnTo>
                      <a:pt x="119" y="321"/>
                    </a:lnTo>
                    <a:lnTo>
                      <a:pt x="120" y="326"/>
                    </a:lnTo>
                    <a:lnTo>
                      <a:pt x="127" y="320"/>
                    </a:lnTo>
                    <a:lnTo>
                      <a:pt x="134" y="311"/>
                    </a:lnTo>
                    <a:lnTo>
                      <a:pt x="148" y="311"/>
                    </a:lnTo>
                    <a:lnTo>
                      <a:pt x="147" y="298"/>
                    </a:lnTo>
                    <a:lnTo>
                      <a:pt x="140" y="292"/>
                    </a:lnTo>
                    <a:lnTo>
                      <a:pt x="131" y="287"/>
                    </a:lnTo>
                    <a:lnTo>
                      <a:pt x="129" y="277"/>
                    </a:lnTo>
                    <a:lnTo>
                      <a:pt x="119" y="264"/>
                    </a:lnTo>
                    <a:lnTo>
                      <a:pt x="110" y="254"/>
                    </a:lnTo>
                    <a:lnTo>
                      <a:pt x="93" y="254"/>
                    </a:lnTo>
                    <a:lnTo>
                      <a:pt x="75" y="252"/>
                    </a:lnTo>
                    <a:lnTo>
                      <a:pt x="63" y="259"/>
                    </a:lnTo>
                    <a:lnTo>
                      <a:pt x="51" y="263"/>
                    </a:lnTo>
                    <a:lnTo>
                      <a:pt x="44" y="270"/>
                    </a:lnTo>
                    <a:lnTo>
                      <a:pt x="39" y="279"/>
                    </a:lnTo>
                    <a:lnTo>
                      <a:pt x="32" y="285"/>
                    </a:lnTo>
                    <a:lnTo>
                      <a:pt x="34" y="274"/>
                    </a:lnTo>
                    <a:lnTo>
                      <a:pt x="42" y="263"/>
                    </a:lnTo>
                    <a:lnTo>
                      <a:pt x="37" y="254"/>
                    </a:lnTo>
                    <a:lnTo>
                      <a:pt x="24" y="243"/>
                    </a:lnTo>
                    <a:lnTo>
                      <a:pt x="20" y="238"/>
                    </a:lnTo>
                    <a:lnTo>
                      <a:pt x="7" y="225"/>
                    </a:lnTo>
                    <a:lnTo>
                      <a:pt x="0" y="213"/>
                    </a:lnTo>
                    <a:lnTo>
                      <a:pt x="1" y="203"/>
                    </a:lnTo>
                    <a:lnTo>
                      <a:pt x="6" y="185"/>
                    </a:lnTo>
                    <a:lnTo>
                      <a:pt x="10" y="157"/>
                    </a:lnTo>
                    <a:lnTo>
                      <a:pt x="32" y="172"/>
                    </a:lnTo>
                    <a:lnTo>
                      <a:pt x="36" y="162"/>
                    </a:lnTo>
                    <a:lnTo>
                      <a:pt x="32" y="152"/>
                    </a:lnTo>
                    <a:lnTo>
                      <a:pt x="39" y="143"/>
                    </a:lnTo>
                    <a:lnTo>
                      <a:pt x="40" y="132"/>
                    </a:lnTo>
                    <a:lnTo>
                      <a:pt x="52" y="131"/>
                    </a:lnTo>
                    <a:lnTo>
                      <a:pt x="69" y="122"/>
                    </a:lnTo>
                    <a:lnTo>
                      <a:pt x="71" y="115"/>
                    </a:lnTo>
                    <a:lnTo>
                      <a:pt x="84" y="119"/>
                    </a:lnTo>
                    <a:lnTo>
                      <a:pt x="82" y="128"/>
                    </a:lnTo>
                    <a:lnTo>
                      <a:pt x="91" y="122"/>
                    </a:lnTo>
                    <a:lnTo>
                      <a:pt x="101" y="122"/>
                    </a:lnTo>
                    <a:lnTo>
                      <a:pt x="112" y="119"/>
                    </a:lnTo>
                    <a:lnTo>
                      <a:pt x="124" y="122"/>
                    </a:lnTo>
                    <a:lnTo>
                      <a:pt x="139" y="137"/>
                    </a:lnTo>
                    <a:lnTo>
                      <a:pt x="141" y="151"/>
                    </a:lnTo>
                    <a:lnTo>
                      <a:pt x="147" y="143"/>
                    </a:lnTo>
                    <a:lnTo>
                      <a:pt x="153" y="142"/>
                    </a:lnTo>
                    <a:lnTo>
                      <a:pt x="162" y="148"/>
                    </a:lnTo>
                    <a:lnTo>
                      <a:pt x="172" y="150"/>
                    </a:lnTo>
                    <a:lnTo>
                      <a:pt x="181" y="139"/>
                    </a:lnTo>
                    <a:lnTo>
                      <a:pt x="196" y="139"/>
                    </a:lnTo>
                    <a:lnTo>
                      <a:pt x="204" y="144"/>
                    </a:lnTo>
                    <a:lnTo>
                      <a:pt x="220" y="140"/>
                    </a:lnTo>
                    <a:lnTo>
                      <a:pt x="226" y="150"/>
                    </a:lnTo>
                    <a:lnTo>
                      <a:pt x="238" y="157"/>
                    </a:lnTo>
                    <a:lnTo>
                      <a:pt x="250" y="150"/>
                    </a:lnTo>
                    <a:lnTo>
                      <a:pt x="263" y="155"/>
                    </a:lnTo>
                    <a:lnTo>
                      <a:pt x="281" y="134"/>
                    </a:lnTo>
                    <a:lnTo>
                      <a:pt x="272" y="128"/>
                    </a:lnTo>
                    <a:lnTo>
                      <a:pt x="256" y="125"/>
                    </a:lnTo>
                    <a:lnTo>
                      <a:pt x="254" y="117"/>
                    </a:lnTo>
                    <a:lnTo>
                      <a:pt x="246" y="112"/>
                    </a:lnTo>
                    <a:lnTo>
                      <a:pt x="263" y="105"/>
                    </a:lnTo>
                    <a:lnTo>
                      <a:pt x="263" y="87"/>
                    </a:lnTo>
                    <a:lnTo>
                      <a:pt x="260" y="84"/>
                    </a:lnTo>
                    <a:lnTo>
                      <a:pt x="269" y="83"/>
                    </a:lnTo>
                    <a:lnTo>
                      <a:pt x="286" y="85"/>
                    </a:lnTo>
                    <a:lnTo>
                      <a:pt x="277" y="70"/>
                    </a:lnTo>
                    <a:lnTo>
                      <a:pt x="272" y="63"/>
                    </a:lnTo>
                    <a:lnTo>
                      <a:pt x="282" y="58"/>
                    </a:lnTo>
                    <a:lnTo>
                      <a:pt x="270" y="53"/>
                    </a:lnTo>
                    <a:lnTo>
                      <a:pt x="275" y="41"/>
                    </a:lnTo>
                    <a:lnTo>
                      <a:pt x="288" y="44"/>
                    </a:lnTo>
                    <a:lnTo>
                      <a:pt x="317" y="40"/>
                    </a:lnTo>
                    <a:lnTo>
                      <a:pt x="330" y="37"/>
                    </a:lnTo>
                    <a:lnTo>
                      <a:pt x="343" y="38"/>
                    </a:lnTo>
                    <a:lnTo>
                      <a:pt x="360" y="23"/>
                    </a:lnTo>
                    <a:lnTo>
                      <a:pt x="391" y="20"/>
                    </a:lnTo>
                    <a:lnTo>
                      <a:pt x="402" y="15"/>
                    </a:lnTo>
                    <a:lnTo>
                      <a:pt x="417" y="0"/>
                    </a:lnTo>
                    <a:lnTo>
                      <a:pt x="428" y="4"/>
                    </a:lnTo>
                    <a:lnTo>
                      <a:pt x="439" y="6"/>
                    </a:lnTo>
                    <a:lnTo>
                      <a:pt x="447" y="8"/>
                    </a:lnTo>
                    <a:lnTo>
                      <a:pt x="451" y="19"/>
                    </a:lnTo>
                    <a:lnTo>
                      <a:pt x="456" y="29"/>
                    </a:lnTo>
                    <a:lnTo>
                      <a:pt x="454" y="42"/>
                    </a:lnTo>
                    <a:lnTo>
                      <a:pt x="464" y="50"/>
                    </a:lnTo>
                    <a:lnTo>
                      <a:pt x="467" y="42"/>
                    </a:lnTo>
                    <a:lnTo>
                      <a:pt x="480" y="45"/>
                    </a:lnTo>
                    <a:lnTo>
                      <a:pt x="481" y="51"/>
                    </a:lnTo>
                    <a:lnTo>
                      <a:pt x="491" y="48"/>
                    </a:lnTo>
                    <a:lnTo>
                      <a:pt x="493" y="52"/>
                    </a:lnTo>
                    <a:lnTo>
                      <a:pt x="494" y="63"/>
                    </a:lnTo>
                    <a:lnTo>
                      <a:pt x="512" y="63"/>
                    </a:lnTo>
                    <a:lnTo>
                      <a:pt x="519" y="64"/>
                    </a:lnTo>
                    <a:lnTo>
                      <a:pt x="527" y="54"/>
                    </a:lnTo>
                    <a:lnTo>
                      <a:pt x="536" y="53"/>
                    </a:lnTo>
                    <a:lnTo>
                      <a:pt x="546" y="32"/>
                    </a:lnTo>
                    <a:lnTo>
                      <a:pt x="559" y="32"/>
                    </a:lnTo>
                    <a:lnTo>
                      <a:pt x="553" y="43"/>
                    </a:lnTo>
                    <a:lnTo>
                      <a:pt x="576" y="71"/>
                    </a:lnTo>
                    <a:lnTo>
                      <a:pt x="600" y="96"/>
                    </a:lnTo>
                    <a:lnTo>
                      <a:pt x="615" y="126"/>
                    </a:lnTo>
                    <a:lnTo>
                      <a:pt x="621" y="142"/>
                    </a:lnTo>
                    <a:lnTo>
                      <a:pt x="635" y="125"/>
                    </a:lnTo>
                    <a:lnTo>
                      <a:pt x="643" y="130"/>
                    </a:lnTo>
                    <a:lnTo>
                      <a:pt x="647" y="136"/>
                    </a:lnTo>
                    <a:lnTo>
                      <a:pt x="655" y="145"/>
                    </a:lnTo>
                    <a:lnTo>
                      <a:pt x="669" y="144"/>
                    </a:lnTo>
                    <a:lnTo>
                      <a:pt x="682" y="140"/>
                    </a:lnTo>
                    <a:lnTo>
                      <a:pt x="693" y="142"/>
                    </a:lnTo>
                    <a:lnTo>
                      <a:pt x="700" y="158"/>
                    </a:lnTo>
                    <a:lnTo>
                      <a:pt x="705" y="166"/>
                    </a:lnTo>
                    <a:lnTo>
                      <a:pt x="716" y="165"/>
                    </a:lnTo>
                    <a:lnTo>
                      <a:pt x="725" y="178"/>
                    </a:lnTo>
                    <a:lnTo>
                      <a:pt x="735" y="177"/>
                    </a:lnTo>
                    <a:lnTo>
                      <a:pt x="746" y="171"/>
                    </a:lnTo>
                    <a:lnTo>
                      <a:pt x="751" y="182"/>
                    </a:lnTo>
                    <a:lnTo>
                      <a:pt x="749" y="188"/>
                    </a:lnTo>
                    <a:lnTo>
                      <a:pt x="747" y="202"/>
                    </a:lnTo>
                    <a:lnTo>
                      <a:pt x="737" y="207"/>
                    </a:lnTo>
                    <a:lnTo>
                      <a:pt x="724" y="210"/>
                    </a:lnTo>
                    <a:lnTo>
                      <a:pt x="724" y="234"/>
                    </a:lnTo>
                    <a:lnTo>
                      <a:pt x="721" y="249"/>
                    </a:lnTo>
                    <a:lnTo>
                      <a:pt x="705" y="253"/>
                    </a:lnTo>
                    <a:lnTo>
                      <a:pt x="695" y="249"/>
                    </a:lnTo>
                    <a:lnTo>
                      <a:pt x="682" y="248"/>
                    </a:lnTo>
                    <a:lnTo>
                      <a:pt x="672" y="264"/>
                    </a:lnTo>
                    <a:lnTo>
                      <a:pt x="663" y="286"/>
                    </a:lnTo>
                    <a:lnTo>
                      <a:pt x="668" y="301"/>
                    </a:lnTo>
                    <a:lnTo>
                      <a:pt x="663" y="307"/>
                    </a:lnTo>
                    <a:lnTo>
                      <a:pt x="643" y="304"/>
                    </a:lnTo>
                    <a:lnTo>
                      <a:pt x="621" y="311"/>
                    </a:lnTo>
                    <a:lnTo>
                      <a:pt x="628" y="321"/>
                    </a:lnTo>
                    <a:lnTo>
                      <a:pt x="623" y="329"/>
                    </a:lnTo>
                    <a:lnTo>
                      <a:pt x="628" y="341"/>
                    </a:lnTo>
                    <a:lnTo>
                      <a:pt x="628" y="356"/>
                    </a:lnTo>
                    <a:lnTo>
                      <a:pt x="625" y="365"/>
                    </a:lnTo>
                    <a:lnTo>
                      <a:pt x="624" y="375"/>
                    </a:lnTo>
                    <a:lnTo>
                      <a:pt x="611" y="375"/>
                    </a:lnTo>
                    <a:lnTo>
                      <a:pt x="599" y="360"/>
                    </a:lnTo>
                    <a:lnTo>
                      <a:pt x="592" y="356"/>
                    </a:lnTo>
                    <a:lnTo>
                      <a:pt x="588" y="357"/>
                    </a:lnTo>
                    <a:lnTo>
                      <a:pt x="545" y="361"/>
                    </a:lnTo>
                    <a:lnTo>
                      <a:pt x="537" y="361"/>
                    </a:lnTo>
                    <a:lnTo>
                      <a:pt x="526" y="358"/>
                    </a:lnTo>
                    <a:lnTo>
                      <a:pt x="519" y="353"/>
                    </a:lnTo>
                    <a:lnTo>
                      <a:pt x="511" y="353"/>
                    </a:lnTo>
                    <a:lnTo>
                      <a:pt x="502" y="358"/>
                    </a:lnTo>
                    <a:lnTo>
                      <a:pt x="503" y="368"/>
                    </a:lnTo>
                    <a:lnTo>
                      <a:pt x="500" y="375"/>
                    </a:lnTo>
                    <a:lnTo>
                      <a:pt x="488" y="369"/>
                    </a:lnTo>
                    <a:lnTo>
                      <a:pt x="478" y="370"/>
                    </a:lnTo>
                    <a:lnTo>
                      <a:pt x="459" y="368"/>
                    </a:lnTo>
                    <a:lnTo>
                      <a:pt x="453" y="376"/>
                    </a:lnTo>
                    <a:lnTo>
                      <a:pt x="457" y="383"/>
                    </a:lnTo>
                    <a:lnTo>
                      <a:pt x="449" y="388"/>
                    </a:lnTo>
                    <a:lnTo>
                      <a:pt x="444" y="385"/>
                    </a:lnTo>
                    <a:lnTo>
                      <a:pt x="434" y="391"/>
                    </a:lnTo>
                    <a:lnTo>
                      <a:pt x="418" y="393"/>
                    </a:lnTo>
                    <a:lnTo>
                      <a:pt x="409" y="404"/>
                    </a:lnTo>
                    <a:lnTo>
                      <a:pt x="400" y="426"/>
                    </a:lnTo>
                    <a:lnTo>
                      <a:pt x="389" y="422"/>
                    </a:lnTo>
                    <a:lnTo>
                      <a:pt x="385" y="416"/>
                    </a:lnTo>
                    <a:lnTo>
                      <a:pt x="368" y="413"/>
                    </a:lnTo>
                    <a:lnTo>
                      <a:pt x="352" y="412"/>
                    </a:lnTo>
                    <a:lnTo>
                      <a:pt x="340" y="404"/>
                    </a:lnTo>
                    <a:lnTo>
                      <a:pt x="348" y="398"/>
                    </a:lnTo>
                    <a:lnTo>
                      <a:pt x="349" y="391"/>
                    </a:lnTo>
                    <a:lnTo>
                      <a:pt x="344" y="381"/>
                    </a:lnTo>
                    <a:lnTo>
                      <a:pt x="340" y="359"/>
                    </a:lnTo>
                    <a:lnTo>
                      <a:pt x="328" y="347"/>
                    </a:lnTo>
                    <a:lnTo>
                      <a:pt x="313" y="350"/>
                    </a:lnTo>
                    <a:lnTo>
                      <a:pt x="299" y="345"/>
                    </a:lnTo>
                    <a:lnTo>
                      <a:pt x="279" y="346"/>
                    </a:lnTo>
                    <a:lnTo>
                      <a:pt x="263" y="334"/>
                    </a:lnTo>
                    <a:lnTo>
                      <a:pt x="270" y="331"/>
                    </a:lnTo>
                    <a:lnTo>
                      <a:pt x="265" y="317"/>
                    </a:lnTo>
                    <a:lnTo>
                      <a:pt x="275" y="316"/>
                    </a:lnTo>
                    <a:lnTo>
                      <a:pt x="280" y="308"/>
                    </a:lnTo>
                    <a:lnTo>
                      <a:pt x="274" y="304"/>
                    </a:lnTo>
                    <a:lnTo>
                      <a:pt x="266" y="290"/>
                    </a:lnTo>
                    <a:lnTo>
                      <a:pt x="267" y="278"/>
                    </a:lnTo>
                    <a:lnTo>
                      <a:pt x="273" y="267"/>
                    </a:lnTo>
                    <a:lnTo>
                      <a:pt x="270" y="262"/>
                    </a:lnTo>
                    <a:lnTo>
                      <a:pt x="264" y="264"/>
                    </a:lnTo>
                    <a:lnTo>
                      <a:pt x="263" y="269"/>
                    </a:lnTo>
                    <a:lnTo>
                      <a:pt x="256" y="264"/>
                    </a:lnTo>
                    <a:lnTo>
                      <a:pt x="256" y="269"/>
                    </a:lnTo>
                    <a:lnTo>
                      <a:pt x="248" y="264"/>
                    </a:lnTo>
                    <a:lnTo>
                      <a:pt x="247" y="274"/>
                    </a:lnTo>
                    <a:lnTo>
                      <a:pt x="258" y="277"/>
                    </a:lnTo>
                    <a:lnTo>
                      <a:pt x="246" y="280"/>
                    </a:lnTo>
                    <a:lnTo>
                      <a:pt x="238" y="276"/>
                    </a:lnTo>
                    <a:lnTo>
                      <a:pt x="238" y="287"/>
                    </a:lnTo>
                    <a:lnTo>
                      <a:pt x="231" y="287"/>
                    </a:lnTo>
                    <a:lnTo>
                      <a:pt x="225" y="285"/>
                    </a:lnTo>
                    <a:lnTo>
                      <a:pt x="221" y="291"/>
                    </a:lnTo>
                    <a:lnTo>
                      <a:pt x="175" y="300"/>
                    </a:lnTo>
                    <a:lnTo>
                      <a:pt x="177" y="39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5" name="Freeform 63">
                <a:extLst>
                  <a:ext uri="{FF2B5EF4-FFF2-40B4-BE49-F238E27FC236}">
                    <a16:creationId xmlns:a16="http://schemas.microsoft.com/office/drawing/2014/main" id="{4D83AD17-0ED1-430B-BAE8-B07CB0E3B0A9}"/>
                  </a:ext>
                </a:extLst>
              </p:cNvPr>
              <p:cNvSpPr>
                <a:spLocks/>
              </p:cNvSpPr>
              <p:nvPr/>
            </p:nvSpPr>
            <p:spPr bwMode="auto">
              <a:xfrm>
                <a:off x="4656" y="2244"/>
                <a:ext cx="345" cy="333"/>
              </a:xfrm>
              <a:custGeom>
                <a:avLst/>
                <a:gdLst>
                  <a:gd name="T0" fmla="*/ 315 w 345"/>
                  <a:gd name="T1" fmla="*/ 333 h 333"/>
                  <a:gd name="T2" fmla="*/ 277 w 345"/>
                  <a:gd name="T3" fmla="*/ 327 h 333"/>
                  <a:gd name="T4" fmla="*/ 240 w 345"/>
                  <a:gd name="T5" fmla="*/ 317 h 333"/>
                  <a:gd name="T6" fmla="*/ 223 w 345"/>
                  <a:gd name="T7" fmla="*/ 291 h 333"/>
                  <a:gd name="T8" fmla="*/ 204 w 345"/>
                  <a:gd name="T9" fmla="*/ 302 h 333"/>
                  <a:gd name="T10" fmla="*/ 188 w 345"/>
                  <a:gd name="T11" fmla="*/ 303 h 333"/>
                  <a:gd name="T12" fmla="*/ 154 w 345"/>
                  <a:gd name="T13" fmla="*/ 288 h 333"/>
                  <a:gd name="T14" fmla="*/ 126 w 345"/>
                  <a:gd name="T15" fmla="*/ 272 h 333"/>
                  <a:gd name="T16" fmla="*/ 115 w 345"/>
                  <a:gd name="T17" fmla="*/ 242 h 333"/>
                  <a:gd name="T18" fmla="*/ 98 w 345"/>
                  <a:gd name="T19" fmla="*/ 227 h 333"/>
                  <a:gd name="T20" fmla="*/ 86 w 345"/>
                  <a:gd name="T21" fmla="*/ 223 h 333"/>
                  <a:gd name="T22" fmla="*/ 69 w 345"/>
                  <a:gd name="T23" fmla="*/ 215 h 333"/>
                  <a:gd name="T24" fmla="*/ 61 w 345"/>
                  <a:gd name="T25" fmla="*/ 194 h 333"/>
                  <a:gd name="T26" fmla="*/ 48 w 345"/>
                  <a:gd name="T27" fmla="*/ 162 h 333"/>
                  <a:gd name="T28" fmla="*/ 24 w 345"/>
                  <a:gd name="T29" fmla="*/ 132 h 333"/>
                  <a:gd name="T30" fmla="*/ 35 w 345"/>
                  <a:gd name="T31" fmla="*/ 106 h 333"/>
                  <a:gd name="T32" fmla="*/ 35 w 345"/>
                  <a:gd name="T33" fmla="*/ 89 h 333"/>
                  <a:gd name="T34" fmla="*/ 17 w 345"/>
                  <a:gd name="T35" fmla="*/ 78 h 333"/>
                  <a:gd name="T36" fmla="*/ 7 w 345"/>
                  <a:gd name="T37" fmla="*/ 55 h 333"/>
                  <a:gd name="T38" fmla="*/ 2 w 345"/>
                  <a:gd name="T39" fmla="*/ 26 h 333"/>
                  <a:gd name="T40" fmla="*/ 6 w 345"/>
                  <a:gd name="T41" fmla="*/ 0 h 333"/>
                  <a:gd name="T42" fmla="*/ 28 w 345"/>
                  <a:gd name="T43" fmla="*/ 8 h 333"/>
                  <a:gd name="T44" fmla="*/ 39 w 345"/>
                  <a:gd name="T45" fmla="*/ 21 h 333"/>
                  <a:gd name="T46" fmla="*/ 55 w 345"/>
                  <a:gd name="T47" fmla="*/ 14 h 333"/>
                  <a:gd name="T48" fmla="*/ 69 w 345"/>
                  <a:gd name="T49" fmla="*/ 2 h 333"/>
                  <a:gd name="T50" fmla="*/ 71 w 345"/>
                  <a:gd name="T51" fmla="*/ 14 h 333"/>
                  <a:gd name="T52" fmla="*/ 71 w 345"/>
                  <a:gd name="T53" fmla="*/ 28 h 333"/>
                  <a:gd name="T54" fmla="*/ 85 w 345"/>
                  <a:gd name="T55" fmla="*/ 41 h 333"/>
                  <a:gd name="T56" fmla="*/ 90 w 345"/>
                  <a:gd name="T57" fmla="*/ 60 h 333"/>
                  <a:gd name="T58" fmla="*/ 105 w 345"/>
                  <a:gd name="T59" fmla="*/ 60 h 333"/>
                  <a:gd name="T60" fmla="*/ 113 w 345"/>
                  <a:gd name="T61" fmla="*/ 72 h 333"/>
                  <a:gd name="T62" fmla="*/ 142 w 345"/>
                  <a:gd name="T63" fmla="*/ 82 h 333"/>
                  <a:gd name="T64" fmla="*/ 170 w 345"/>
                  <a:gd name="T65" fmla="*/ 74 h 333"/>
                  <a:gd name="T66" fmla="*/ 182 w 345"/>
                  <a:gd name="T67" fmla="*/ 75 h 333"/>
                  <a:gd name="T68" fmla="*/ 194 w 345"/>
                  <a:gd name="T69" fmla="*/ 57 h 333"/>
                  <a:gd name="T70" fmla="*/ 209 w 345"/>
                  <a:gd name="T71" fmla="*/ 41 h 333"/>
                  <a:gd name="T72" fmla="*/ 228 w 345"/>
                  <a:gd name="T73" fmla="*/ 38 h 333"/>
                  <a:gd name="T74" fmla="*/ 247 w 345"/>
                  <a:gd name="T75" fmla="*/ 46 h 333"/>
                  <a:gd name="T76" fmla="*/ 257 w 345"/>
                  <a:gd name="T77" fmla="*/ 52 h 333"/>
                  <a:gd name="T78" fmla="*/ 278 w 345"/>
                  <a:gd name="T79" fmla="*/ 53 h 333"/>
                  <a:gd name="T80" fmla="*/ 292 w 345"/>
                  <a:gd name="T81" fmla="*/ 64 h 333"/>
                  <a:gd name="T82" fmla="*/ 312 w 345"/>
                  <a:gd name="T83" fmla="*/ 75 h 333"/>
                  <a:gd name="T84" fmla="*/ 303 w 345"/>
                  <a:gd name="T85" fmla="*/ 131 h 333"/>
                  <a:gd name="T86" fmla="*/ 306 w 345"/>
                  <a:gd name="T87" fmla="*/ 147 h 333"/>
                  <a:gd name="T88" fmla="*/ 308 w 345"/>
                  <a:gd name="T89" fmla="*/ 171 h 333"/>
                  <a:gd name="T90" fmla="*/ 321 w 345"/>
                  <a:gd name="T91" fmla="*/ 196 h 333"/>
                  <a:gd name="T92" fmla="*/ 314 w 345"/>
                  <a:gd name="T93" fmla="*/ 230 h 333"/>
                  <a:gd name="T94" fmla="*/ 331 w 345"/>
                  <a:gd name="T95" fmla="*/ 255 h 333"/>
                  <a:gd name="T96" fmla="*/ 344 w 345"/>
                  <a:gd name="T97" fmla="*/ 281 h 333"/>
                  <a:gd name="T98" fmla="*/ 330 w 345"/>
                  <a:gd name="T99" fmla="*/ 300 h 333"/>
                  <a:gd name="T100" fmla="*/ 321 w 345"/>
                  <a:gd name="T101" fmla="*/ 32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5" h="333">
                    <a:moveTo>
                      <a:pt x="323" y="330"/>
                    </a:moveTo>
                    <a:lnTo>
                      <a:pt x="315" y="333"/>
                    </a:lnTo>
                    <a:lnTo>
                      <a:pt x="297" y="325"/>
                    </a:lnTo>
                    <a:lnTo>
                      <a:pt x="277" y="327"/>
                    </a:lnTo>
                    <a:lnTo>
                      <a:pt x="248" y="319"/>
                    </a:lnTo>
                    <a:lnTo>
                      <a:pt x="240" y="317"/>
                    </a:lnTo>
                    <a:lnTo>
                      <a:pt x="236" y="294"/>
                    </a:lnTo>
                    <a:lnTo>
                      <a:pt x="223" y="291"/>
                    </a:lnTo>
                    <a:lnTo>
                      <a:pt x="218" y="297"/>
                    </a:lnTo>
                    <a:lnTo>
                      <a:pt x="204" y="302"/>
                    </a:lnTo>
                    <a:lnTo>
                      <a:pt x="209" y="293"/>
                    </a:lnTo>
                    <a:lnTo>
                      <a:pt x="188" y="303"/>
                    </a:lnTo>
                    <a:lnTo>
                      <a:pt x="174" y="292"/>
                    </a:lnTo>
                    <a:lnTo>
                      <a:pt x="154" y="288"/>
                    </a:lnTo>
                    <a:lnTo>
                      <a:pt x="143" y="273"/>
                    </a:lnTo>
                    <a:lnTo>
                      <a:pt x="126" y="272"/>
                    </a:lnTo>
                    <a:lnTo>
                      <a:pt x="124" y="255"/>
                    </a:lnTo>
                    <a:lnTo>
                      <a:pt x="115" y="242"/>
                    </a:lnTo>
                    <a:lnTo>
                      <a:pt x="108" y="229"/>
                    </a:lnTo>
                    <a:lnTo>
                      <a:pt x="98" y="227"/>
                    </a:lnTo>
                    <a:lnTo>
                      <a:pt x="97" y="231"/>
                    </a:lnTo>
                    <a:lnTo>
                      <a:pt x="86" y="223"/>
                    </a:lnTo>
                    <a:lnTo>
                      <a:pt x="80" y="224"/>
                    </a:lnTo>
                    <a:lnTo>
                      <a:pt x="69" y="215"/>
                    </a:lnTo>
                    <a:lnTo>
                      <a:pt x="69" y="201"/>
                    </a:lnTo>
                    <a:lnTo>
                      <a:pt x="61" y="194"/>
                    </a:lnTo>
                    <a:lnTo>
                      <a:pt x="65" y="179"/>
                    </a:lnTo>
                    <a:lnTo>
                      <a:pt x="48" y="162"/>
                    </a:lnTo>
                    <a:lnTo>
                      <a:pt x="34" y="160"/>
                    </a:lnTo>
                    <a:lnTo>
                      <a:pt x="24" y="132"/>
                    </a:lnTo>
                    <a:lnTo>
                      <a:pt x="26" y="116"/>
                    </a:lnTo>
                    <a:lnTo>
                      <a:pt x="35" y="106"/>
                    </a:lnTo>
                    <a:lnTo>
                      <a:pt x="35" y="94"/>
                    </a:lnTo>
                    <a:lnTo>
                      <a:pt x="35" y="89"/>
                    </a:lnTo>
                    <a:lnTo>
                      <a:pt x="26" y="87"/>
                    </a:lnTo>
                    <a:lnTo>
                      <a:pt x="17" y="78"/>
                    </a:lnTo>
                    <a:lnTo>
                      <a:pt x="17" y="67"/>
                    </a:lnTo>
                    <a:lnTo>
                      <a:pt x="7" y="55"/>
                    </a:lnTo>
                    <a:lnTo>
                      <a:pt x="2" y="39"/>
                    </a:lnTo>
                    <a:lnTo>
                      <a:pt x="2" y="26"/>
                    </a:lnTo>
                    <a:lnTo>
                      <a:pt x="0" y="13"/>
                    </a:lnTo>
                    <a:lnTo>
                      <a:pt x="6" y="0"/>
                    </a:lnTo>
                    <a:lnTo>
                      <a:pt x="17" y="1"/>
                    </a:lnTo>
                    <a:lnTo>
                      <a:pt x="28" y="8"/>
                    </a:lnTo>
                    <a:lnTo>
                      <a:pt x="33" y="13"/>
                    </a:lnTo>
                    <a:lnTo>
                      <a:pt x="39" y="21"/>
                    </a:lnTo>
                    <a:lnTo>
                      <a:pt x="48" y="22"/>
                    </a:lnTo>
                    <a:lnTo>
                      <a:pt x="55" y="14"/>
                    </a:lnTo>
                    <a:lnTo>
                      <a:pt x="64" y="7"/>
                    </a:lnTo>
                    <a:lnTo>
                      <a:pt x="69" y="2"/>
                    </a:lnTo>
                    <a:lnTo>
                      <a:pt x="77" y="9"/>
                    </a:lnTo>
                    <a:lnTo>
                      <a:pt x="71" y="14"/>
                    </a:lnTo>
                    <a:lnTo>
                      <a:pt x="79" y="19"/>
                    </a:lnTo>
                    <a:lnTo>
                      <a:pt x="71" y="28"/>
                    </a:lnTo>
                    <a:lnTo>
                      <a:pt x="79" y="33"/>
                    </a:lnTo>
                    <a:lnTo>
                      <a:pt x="85" y="41"/>
                    </a:lnTo>
                    <a:lnTo>
                      <a:pt x="85" y="50"/>
                    </a:lnTo>
                    <a:lnTo>
                      <a:pt x="90" y="60"/>
                    </a:lnTo>
                    <a:lnTo>
                      <a:pt x="98" y="62"/>
                    </a:lnTo>
                    <a:lnTo>
                      <a:pt x="105" y="60"/>
                    </a:lnTo>
                    <a:lnTo>
                      <a:pt x="114" y="66"/>
                    </a:lnTo>
                    <a:lnTo>
                      <a:pt x="113" y="72"/>
                    </a:lnTo>
                    <a:lnTo>
                      <a:pt x="123" y="76"/>
                    </a:lnTo>
                    <a:lnTo>
                      <a:pt x="142" y="82"/>
                    </a:lnTo>
                    <a:lnTo>
                      <a:pt x="157" y="78"/>
                    </a:lnTo>
                    <a:lnTo>
                      <a:pt x="170" y="74"/>
                    </a:lnTo>
                    <a:lnTo>
                      <a:pt x="176" y="78"/>
                    </a:lnTo>
                    <a:lnTo>
                      <a:pt x="182" y="75"/>
                    </a:lnTo>
                    <a:lnTo>
                      <a:pt x="179" y="59"/>
                    </a:lnTo>
                    <a:lnTo>
                      <a:pt x="194" y="57"/>
                    </a:lnTo>
                    <a:lnTo>
                      <a:pt x="197" y="47"/>
                    </a:lnTo>
                    <a:lnTo>
                      <a:pt x="209" y="41"/>
                    </a:lnTo>
                    <a:lnTo>
                      <a:pt x="219" y="42"/>
                    </a:lnTo>
                    <a:lnTo>
                      <a:pt x="228" y="38"/>
                    </a:lnTo>
                    <a:lnTo>
                      <a:pt x="243" y="39"/>
                    </a:lnTo>
                    <a:lnTo>
                      <a:pt x="247" y="46"/>
                    </a:lnTo>
                    <a:lnTo>
                      <a:pt x="254" y="47"/>
                    </a:lnTo>
                    <a:lnTo>
                      <a:pt x="257" y="52"/>
                    </a:lnTo>
                    <a:lnTo>
                      <a:pt x="272" y="51"/>
                    </a:lnTo>
                    <a:lnTo>
                      <a:pt x="278" y="53"/>
                    </a:lnTo>
                    <a:lnTo>
                      <a:pt x="284" y="63"/>
                    </a:lnTo>
                    <a:lnTo>
                      <a:pt x="292" y="64"/>
                    </a:lnTo>
                    <a:lnTo>
                      <a:pt x="299" y="75"/>
                    </a:lnTo>
                    <a:lnTo>
                      <a:pt x="312" y="75"/>
                    </a:lnTo>
                    <a:lnTo>
                      <a:pt x="315" y="100"/>
                    </a:lnTo>
                    <a:lnTo>
                      <a:pt x="303" y="131"/>
                    </a:lnTo>
                    <a:lnTo>
                      <a:pt x="302" y="143"/>
                    </a:lnTo>
                    <a:lnTo>
                      <a:pt x="306" y="147"/>
                    </a:lnTo>
                    <a:lnTo>
                      <a:pt x="303" y="157"/>
                    </a:lnTo>
                    <a:lnTo>
                      <a:pt x="308" y="171"/>
                    </a:lnTo>
                    <a:lnTo>
                      <a:pt x="312" y="192"/>
                    </a:lnTo>
                    <a:lnTo>
                      <a:pt x="321" y="196"/>
                    </a:lnTo>
                    <a:lnTo>
                      <a:pt x="323" y="211"/>
                    </a:lnTo>
                    <a:lnTo>
                      <a:pt x="314" y="230"/>
                    </a:lnTo>
                    <a:lnTo>
                      <a:pt x="316" y="240"/>
                    </a:lnTo>
                    <a:lnTo>
                      <a:pt x="331" y="255"/>
                    </a:lnTo>
                    <a:lnTo>
                      <a:pt x="343" y="269"/>
                    </a:lnTo>
                    <a:lnTo>
                      <a:pt x="344" y="281"/>
                    </a:lnTo>
                    <a:lnTo>
                      <a:pt x="345" y="289"/>
                    </a:lnTo>
                    <a:lnTo>
                      <a:pt x="330" y="300"/>
                    </a:lnTo>
                    <a:lnTo>
                      <a:pt x="321" y="310"/>
                    </a:lnTo>
                    <a:lnTo>
                      <a:pt x="321" y="323"/>
                    </a:lnTo>
                    <a:lnTo>
                      <a:pt x="323" y="33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6" name="Freeform 64">
                <a:extLst>
                  <a:ext uri="{FF2B5EF4-FFF2-40B4-BE49-F238E27FC236}">
                    <a16:creationId xmlns:a16="http://schemas.microsoft.com/office/drawing/2014/main" id="{E264BFA0-43BF-42DA-A930-03A3A2B8A9CF}"/>
                  </a:ext>
                </a:extLst>
              </p:cNvPr>
              <p:cNvSpPr>
                <a:spLocks/>
              </p:cNvSpPr>
              <p:nvPr/>
            </p:nvSpPr>
            <p:spPr bwMode="auto">
              <a:xfrm>
                <a:off x="4670" y="2191"/>
                <a:ext cx="95" cy="94"/>
              </a:xfrm>
              <a:custGeom>
                <a:avLst/>
                <a:gdLst>
                  <a:gd name="T0" fmla="*/ 109 w 296"/>
                  <a:gd name="T1" fmla="*/ 226 h 294"/>
                  <a:gd name="T2" fmla="*/ 109 w 296"/>
                  <a:gd name="T3" fmla="*/ 197 h 294"/>
                  <a:gd name="T4" fmla="*/ 114 w 296"/>
                  <a:gd name="T5" fmla="*/ 173 h 294"/>
                  <a:gd name="T6" fmla="*/ 132 w 296"/>
                  <a:gd name="T7" fmla="*/ 189 h 294"/>
                  <a:gd name="T8" fmla="*/ 136 w 296"/>
                  <a:gd name="T9" fmla="*/ 160 h 294"/>
                  <a:gd name="T10" fmla="*/ 120 w 296"/>
                  <a:gd name="T11" fmla="*/ 140 h 294"/>
                  <a:gd name="T12" fmla="*/ 92 w 296"/>
                  <a:gd name="T13" fmla="*/ 126 h 294"/>
                  <a:gd name="T14" fmla="*/ 92 w 296"/>
                  <a:gd name="T15" fmla="*/ 157 h 294"/>
                  <a:gd name="T16" fmla="*/ 74 w 296"/>
                  <a:gd name="T17" fmla="*/ 166 h 294"/>
                  <a:gd name="T18" fmla="*/ 65 w 296"/>
                  <a:gd name="T19" fmla="*/ 140 h 294"/>
                  <a:gd name="T20" fmla="*/ 56 w 296"/>
                  <a:gd name="T21" fmla="*/ 115 h 294"/>
                  <a:gd name="T22" fmla="*/ 38 w 296"/>
                  <a:gd name="T23" fmla="*/ 109 h 294"/>
                  <a:gd name="T24" fmla="*/ 5 w 296"/>
                  <a:gd name="T25" fmla="*/ 82 h 294"/>
                  <a:gd name="T26" fmla="*/ 0 w 296"/>
                  <a:gd name="T27" fmla="*/ 49 h 294"/>
                  <a:gd name="T28" fmla="*/ 60 w 296"/>
                  <a:gd name="T29" fmla="*/ 71 h 294"/>
                  <a:gd name="T30" fmla="*/ 78 w 296"/>
                  <a:gd name="T31" fmla="*/ 51 h 294"/>
                  <a:gd name="T32" fmla="*/ 58 w 296"/>
                  <a:gd name="T33" fmla="*/ 33 h 294"/>
                  <a:gd name="T34" fmla="*/ 43 w 296"/>
                  <a:gd name="T35" fmla="*/ 4 h 294"/>
                  <a:gd name="T36" fmla="*/ 58 w 296"/>
                  <a:gd name="T37" fmla="*/ 0 h 294"/>
                  <a:gd name="T38" fmla="*/ 109 w 296"/>
                  <a:gd name="T39" fmla="*/ 13 h 294"/>
                  <a:gd name="T40" fmla="*/ 145 w 296"/>
                  <a:gd name="T41" fmla="*/ 46 h 294"/>
                  <a:gd name="T42" fmla="*/ 169 w 296"/>
                  <a:gd name="T43" fmla="*/ 55 h 294"/>
                  <a:gd name="T44" fmla="*/ 196 w 296"/>
                  <a:gd name="T45" fmla="*/ 26 h 294"/>
                  <a:gd name="T46" fmla="*/ 236 w 296"/>
                  <a:gd name="T47" fmla="*/ 69 h 294"/>
                  <a:gd name="T48" fmla="*/ 254 w 296"/>
                  <a:gd name="T49" fmla="*/ 104 h 294"/>
                  <a:gd name="T50" fmla="*/ 296 w 296"/>
                  <a:gd name="T51" fmla="*/ 126 h 294"/>
                  <a:gd name="T52" fmla="*/ 254 w 296"/>
                  <a:gd name="T53" fmla="*/ 162 h 294"/>
                  <a:gd name="T54" fmla="*/ 245 w 296"/>
                  <a:gd name="T55" fmla="*/ 206 h 294"/>
                  <a:gd name="T56" fmla="*/ 238 w 296"/>
                  <a:gd name="T57" fmla="*/ 233 h 294"/>
                  <a:gd name="T58" fmla="*/ 216 w 296"/>
                  <a:gd name="T59" fmla="*/ 240 h 294"/>
                  <a:gd name="T60" fmla="*/ 223 w 296"/>
                  <a:gd name="T61" fmla="*/ 294 h 294"/>
                  <a:gd name="T62" fmla="*/ 179 w 296"/>
                  <a:gd name="T63" fmla="*/ 254 h 294"/>
                  <a:gd name="T64" fmla="*/ 200 w 296"/>
                  <a:gd name="T65" fmla="*/ 222 h 294"/>
                  <a:gd name="T66" fmla="*/ 185 w 296"/>
                  <a:gd name="T67" fmla="*/ 211 h 294"/>
                  <a:gd name="T68" fmla="*/ 196 w 296"/>
                  <a:gd name="T69" fmla="*/ 194 h 294"/>
                  <a:gd name="T70" fmla="*/ 178 w 296"/>
                  <a:gd name="T71" fmla="*/ 178 h 294"/>
                  <a:gd name="T72" fmla="*/ 109 w 296"/>
                  <a:gd name="T73" fmla="*/ 22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6" h="294">
                    <a:moveTo>
                      <a:pt x="109" y="226"/>
                    </a:moveTo>
                    <a:lnTo>
                      <a:pt x="109" y="197"/>
                    </a:lnTo>
                    <a:cubicBezTo>
                      <a:pt x="109" y="197"/>
                      <a:pt x="105" y="166"/>
                      <a:pt x="114" y="173"/>
                    </a:cubicBezTo>
                    <a:cubicBezTo>
                      <a:pt x="123" y="180"/>
                      <a:pt x="132" y="189"/>
                      <a:pt x="132" y="189"/>
                    </a:cubicBezTo>
                    <a:lnTo>
                      <a:pt x="136" y="160"/>
                    </a:lnTo>
                    <a:lnTo>
                      <a:pt x="120" y="140"/>
                    </a:lnTo>
                    <a:lnTo>
                      <a:pt x="92" y="126"/>
                    </a:lnTo>
                    <a:lnTo>
                      <a:pt x="92" y="157"/>
                    </a:lnTo>
                    <a:lnTo>
                      <a:pt x="74" y="166"/>
                    </a:lnTo>
                    <a:lnTo>
                      <a:pt x="65" y="140"/>
                    </a:lnTo>
                    <a:lnTo>
                      <a:pt x="56" y="115"/>
                    </a:lnTo>
                    <a:lnTo>
                      <a:pt x="38" y="109"/>
                    </a:lnTo>
                    <a:lnTo>
                      <a:pt x="5" y="82"/>
                    </a:lnTo>
                    <a:lnTo>
                      <a:pt x="0" y="49"/>
                    </a:lnTo>
                    <a:lnTo>
                      <a:pt x="60" y="71"/>
                    </a:lnTo>
                    <a:lnTo>
                      <a:pt x="78" y="51"/>
                    </a:lnTo>
                    <a:lnTo>
                      <a:pt x="58" y="33"/>
                    </a:lnTo>
                    <a:lnTo>
                      <a:pt x="43" y="4"/>
                    </a:lnTo>
                    <a:lnTo>
                      <a:pt x="58" y="0"/>
                    </a:lnTo>
                    <a:lnTo>
                      <a:pt x="109" y="13"/>
                    </a:lnTo>
                    <a:lnTo>
                      <a:pt x="145" y="46"/>
                    </a:lnTo>
                    <a:lnTo>
                      <a:pt x="169" y="55"/>
                    </a:lnTo>
                    <a:lnTo>
                      <a:pt x="196" y="26"/>
                    </a:lnTo>
                    <a:lnTo>
                      <a:pt x="236" y="69"/>
                    </a:lnTo>
                    <a:lnTo>
                      <a:pt x="254" y="104"/>
                    </a:lnTo>
                    <a:lnTo>
                      <a:pt x="296" y="126"/>
                    </a:lnTo>
                    <a:lnTo>
                      <a:pt x="254" y="162"/>
                    </a:lnTo>
                    <a:lnTo>
                      <a:pt x="245" y="206"/>
                    </a:lnTo>
                    <a:lnTo>
                      <a:pt x="238" y="233"/>
                    </a:lnTo>
                    <a:lnTo>
                      <a:pt x="216" y="240"/>
                    </a:lnTo>
                    <a:lnTo>
                      <a:pt x="223" y="294"/>
                    </a:lnTo>
                    <a:lnTo>
                      <a:pt x="179" y="254"/>
                    </a:lnTo>
                    <a:lnTo>
                      <a:pt x="200" y="222"/>
                    </a:lnTo>
                    <a:lnTo>
                      <a:pt x="185" y="211"/>
                    </a:lnTo>
                    <a:lnTo>
                      <a:pt x="196" y="194"/>
                    </a:lnTo>
                    <a:lnTo>
                      <a:pt x="178" y="178"/>
                    </a:lnTo>
                    <a:lnTo>
                      <a:pt x="109" y="22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7" name="Freeform 65">
                <a:extLst>
                  <a:ext uri="{FF2B5EF4-FFF2-40B4-BE49-F238E27FC236}">
                    <a16:creationId xmlns:a16="http://schemas.microsoft.com/office/drawing/2014/main" id="{5730A8E8-8E8A-46E1-96A6-654A326A1C00}"/>
                  </a:ext>
                </a:extLst>
              </p:cNvPr>
              <p:cNvSpPr>
                <a:spLocks/>
              </p:cNvSpPr>
              <p:nvPr/>
            </p:nvSpPr>
            <p:spPr bwMode="auto">
              <a:xfrm>
                <a:off x="4639" y="2206"/>
                <a:ext cx="74" cy="61"/>
              </a:xfrm>
              <a:custGeom>
                <a:avLst/>
                <a:gdLst>
                  <a:gd name="T0" fmla="*/ 23 w 74"/>
                  <a:gd name="T1" fmla="*/ 38 h 61"/>
                  <a:gd name="T2" fmla="*/ 16 w 74"/>
                  <a:gd name="T3" fmla="*/ 31 h 61"/>
                  <a:gd name="T4" fmla="*/ 7 w 74"/>
                  <a:gd name="T5" fmla="*/ 29 h 61"/>
                  <a:gd name="T6" fmla="*/ 7 w 74"/>
                  <a:gd name="T7" fmla="*/ 18 h 61"/>
                  <a:gd name="T8" fmla="*/ 6 w 74"/>
                  <a:gd name="T9" fmla="*/ 9 h 61"/>
                  <a:gd name="T10" fmla="*/ 0 w 74"/>
                  <a:gd name="T11" fmla="*/ 1 h 61"/>
                  <a:gd name="T12" fmla="*/ 31 w 74"/>
                  <a:gd name="T13" fmla="*/ 0 h 61"/>
                  <a:gd name="T14" fmla="*/ 32 w 74"/>
                  <a:gd name="T15" fmla="*/ 11 h 61"/>
                  <a:gd name="T16" fmla="*/ 43 w 74"/>
                  <a:gd name="T17" fmla="*/ 19 h 61"/>
                  <a:gd name="T18" fmla="*/ 49 w 74"/>
                  <a:gd name="T19" fmla="*/ 21 h 61"/>
                  <a:gd name="T20" fmla="*/ 55 w 74"/>
                  <a:gd name="T21" fmla="*/ 38 h 61"/>
                  <a:gd name="T22" fmla="*/ 60 w 74"/>
                  <a:gd name="T23" fmla="*/ 35 h 61"/>
                  <a:gd name="T24" fmla="*/ 60 w 74"/>
                  <a:gd name="T25" fmla="*/ 25 h 61"/>
                  <a:gd name="T26" fmla="*/ 69 w 74"/>
                  <a:gd name="T27" fmla="*/ 29 h 61"/>
                  <a:gd name="T28" fmla="*/ 74 w 74"/>
                  <a:gd name="T29" fmla="*/ 36 h 61"/>
                  <a:gd name="T30" fmla="*/ 73 w 74"/>
                  <a:gd name="T31" fmla="*/ 45 h 61"/>
                  <a:gd name="T32" fmla="*/ 67 w 74"/>
                  <a:gd name="T33" fmla="*/ 40 h 61"/>
                  <a:gd name="T34" fmla="*/ 66 w 74"/>
                  <a:gd name="T35" fmla="*/ 57 h 61"/>
                  <a:gd name="T36" fmla="*/ 63 w 74"/>
                  <a:gd name="T37" fmla="*/ 61 h 61"/>
                  <a:gd name="T38" fmla="*/ 56 w 74"/>
                  <a:gd name="T39" fmla="*/ 59 h 61"/>
                  <a:gd name="T40" fmla="*/ 50 w 74"/>
                  <a:gd name="T41" fmla="*/ 51 h 61"/>
                  <a:gd name="T42" fmla="*/ 41 w 74"/>
                  <a:gd name="T43" fmla="*/ 44 h 61"/>
                  <a:gd name="T44" fmla="*/ 34 w 74"/>
                  <a:gd name="T45" fmla="*/ 39 h 61"/>
                  <a:gd name="T46" fmla="*/ 28 w 74"/>
                  <a:gd name="T47" fmla="*/ 39 h 61"/>
                  <a:gd name="T48" fmla="*/ 23 w 74"/>
                  <a:gd name="T49"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61">
                    <a:moveTo>
                      <a:pt x="23" y="38"/>
                    </a:moveTo>
                    <a:lnTo>
                      <a:pt x="16" y="31"/>
                    </a:lnTo>
                    <a:lnTo>
                      <a:pt x="7" y="29"/>
                    </a:lnTo>
                    <a:lnTo>
                      <a:pt x="7" y="18"/>
                    </a:lnTo>
                    <a:lnTo>
                      <a:pt x="6" y="9"/>
                    </a:lnTo>
                    <a:lnTo>
                      <a:pt x="0" y="1"/>
                    </a:lnTo>
                    <a:lnTo>
                      <a:pt x="31" y="0"/>
                    </a:lnTo>
                    <a:lnTo>
                      <a:pt x="32" y="11"/>
                    </a:lnTo>
                    <a:lnTo>
                      <a:pt x="43" y="19"/>
                    </a:lnTo>
                    <a:lnTo>
                      <a:pt x="49" y="21"/>
                    </a:lnTo>
                    <a:lnTo>
                      <a:pt x="55" y="38"/>
                    </a:lnTo>
                    <a:lnTo>
                      <a:pt x="60" y="35"/>
                    </a:lnTo>
                    <a:lnTo>
                      <a:pt x="60" y="25"/>
                    </a:lnTo>
                    <a:lnTo>
                      <a:pt x="69" y="29"/>
                    </a:lnTo>
                    <a:lnTo>
                      <a:pt x="74" y="36"/>
                    </a:lnTo>
                    <a:lnTo>
                      <a:pt x="73" y="45"/>
                    </a:lnTo>
                    <a:lnTo>
                      <a:pt x="67" y="40"/>
                    </a:lnTo>
                    <a:lnTo>
                      <a:pt x="66" y="57"/>
                    </a:lnTo>
                    <a:lnTo>
                      <a:pt x="63" y="61"/>
                    </a:lnTo>
                    <a:lnTo>
                      <a:pt x="56" y="59"/>
                    </a:lnTo>
                    <a:lnTo>
                      <a:pt x="50" y="51"/>
                    </a:lnTo>
                    <a:lnTo>
                      <a:pt x="41" y="44"/>
                    </a:lnTo>
                    <a:lnTo>
                      <a:pt x="34" y="39"/>
                    </a:lnTo>
                    <a:lnTo>
                      <a:pt x="28" y="39"/>
                    </a:lnTo>
                    <a:lnTo>
                      <a:pt x="23" y="3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8" name="Freeform 66">
                <a:extLst>
                  <a:ext uri="{FF2B5EF4-FFF2-40B4-BE49-F238E27FC236}">
                    <a16:creationId xmlns:a16="http://schemas.microsoft.com/office/drawing/2014/main" id="{D7CDE7ED-D37E-45B0-BE46-B2F7A09D43E6}"/>
                  </a:ext>
                </a:extLst>
              </p:cNvPr>
              <p:cNvSpPr>
                <a:spLocks/>
              </p:cNvSpPr>
              <p:nvPr/>
            </p:nvSpPr>
            <p:spPr bwMode="auto">
              <a:xfrm>
                <a:off x="4568" y="2153"/>
                <a:ext cx="127" cy="60"/>
              </a:xfrm>
              <a:custGeom>
                <a:avLst/>
                <a:gdLst>
                  <a:gd name="T0" fmla="*/ 71 w 127"/>
                  <a:gd name="T1" fmla="*/ 54 h 60"/>
                  <a:gd name="T2" fmla="*/ 62 w 127"/>
                  <a:gd name="T3" fmla="*/ 52 h 60"/>
                  <a:gd name="T4" fmla="*/ 59 w 127"/>
                  <a:gd name="T5" fmla="*/ 43 h 60"/>
                  <a:gd name="T6" fmla="*/ 46 w 127"/>
                  <a:gd name="T7" fmla="*/ 49 h 60"/>
                  <a:gd name="T8" fmla="*/ 38 w 127"/>
                  <a:gd name="T9" fmla="*/ 47 h 60"/>
                  <a:gd name="T10" fmla="*/ 35 w 127"/>
                  <a:gd name="T11" fmla="*/ 30 h 60"/>
                  <a:gd name="T12" fmla="*/ 29 w 127"/>
                  <a:gd name="T13" fmla="*/ 20 h 60"/>
                  <a:gd name="T14" fmla="*/ 15 w 127"/>
                  <a:gd name="T15" fmla="*/ 16 h 60"/>
                  <a:gd name="T16" fmla="*/ 7 w 127"/>
                  <a:gd name="T17" fmla="*/ 8 h 60"/>
                  <a:gd name="T18" fmla="*/ 0 w 127"/>
                  <a:gd name="T19" fmla="*/ 1 h 60"/>
                  <a:gd name="T20" fmla="*/ 16 w 127"/>
                  <a:gd name="T21" fmla="*/ 0 h 60"/>
                  <a:gd name="T22" fmla="*/ 34 w 127"/>
                  <a:gd name="T23" fmla="*/ 0 h 60"/>
                  <a:gd name="T24" fmla="*/ 49 w 127"/>
                  <a:gd name="T25" fmla="*/ 9 h 60"/>
                  <a:gd name="T26" fmla="*/ 63 w 127"/>
                  <a:gd name="T27" fmla="*/ 13 h 60"/>
                  <a:gd name="T28" fmla="*/ 75 w 127"/>
                  <a:gd name="T29" fmla="*/ 15 h 60"/>
                  <a:gd name="T30" fmla="*/ 86 w 127"/>
                  <a:gd name="T31" fmla="*/ 24 h 60"/>
                  <a:gd name="T32" fmla="*/ 95 w 127"/>
                  <a:gd name="T33" fmla="*/ 23 h 60"/>
                  <a:gd name="T34" fmla="*/ 110 w 127"/>
                  <a:gd name="T35" fmla="*/ 25 h 60"/>
                  <a:gd name="T36" fmla="*/ 118 w 127"/>
                  <a:gd name="T37" fmla="*/ 37 h 60"/>
                  <a:gd name="T38" fmla="*/ 116 w 127"/>
                  <a:gd name="T39" fmla="*/ 39 h 60"/>
                  <a:gd name="T40" fmla="*/ 120 w 127"/>
                  <a:gd name="T41" fmla="*/ 48 h 60"/>
                  <a:gd name="T42" fmla="*/ 127 w 127"/>
                  <a:gd name="T43" fmla="*/ 54 h 60"/>
                  <a:gd name="T44" fmla="*/ 121 w 127"/>
                  <a:gd name="T45" fmla="*/ 60 h 60"/>
                  <a:gd name="T46" fmla="*/ 104 w 127"/>
                  <a:gd name="T47" fmla="*/ 54 h 60"/>
                  <a:gd name="T48" fmla="*/ 98 w 127"/>
                  <a:gd name="T49" fmla="*/ 52 h 60"/>
                  <a:gd name="T50" fmla="*/ 71 w 127"/>
                  <a:gd name="T51"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60">
                    <a:moveTo>
                      <a:pt x="71" y="54"/>
                    </a:moveTo>
                    <a:lnTo>
                      <a:pt x="62" y="52"/>
                    </a:lnTo>
                    <a:lnTo>
                      <a:pt x="59" y="43"/>
                    </a:lnTo>
                    <a:lnTo>
                      <a:pt x="46" y="49"/>
                    </a:lnTo>
                    <a:lnTo>
                      <a:pt x="38" y="47"/>
                    </a:lnTo>
                    <a:lnTo>
                      <a:pt x="35" y="30"/>
                    </a:lnTo>
                    <a:lnTo>
                      <a:pt x="29" y="20"/>
                    </a:lnTo>
                    <a:lnTo>
                      <a:pt x="15" y="16"/>
                    </a:lnTo>
                    <a:lnTo>
                      <a:pt x="7" y="8"/>
                    </a:lnTo>
                    <a:lnTo>
                      <a:pt x="0" y="1"/>
                    </a:lnTo>
                    <a:lnTo>
                      <a:pt x="16" y="0"/>
                    </a:lnTo>
                    <a:lnTo>
                      <a:pt x="34" y="0"/>
                    </a:lnTo>
                    <a:lnTo>
                      <a:pt x="49" y="9"/>
                    </a:lnTo>
                    <a:lnTo>
                      <a:pt x="63" y="13"/>
                    </a:lnTo>
                    <a:lnTo>
                      <a:pt x="75" y="15"/>
                    </a:lnTo>
                    <a:lnTo>
                      <a:pt x="86" y="24"/>
                    </a:lnTo>
                    <a:lnTo>
                      <a:pt x="95" y="23"/>
                    </a:lnTo>
                    <a:lnTo>
                      <a:pt x="110" y="25"/>
                    </a:lnTo>
                    <a:lnTo>
                      <a:pt x="118" y="37"/>
                    </a:lnTo>
                    <a:lnTo>
                      <a:pt x="116" y="39"/>
                    </a:lnTo>
                    <a:lnTo>
                      <a:pt x="120" y="48"/>
                    </a:lnTo>
                    <a:lnTo>
                      <a:pt x="127" y="54"/>
                    </a:lnTo>
                    <a:lnTo>
                      <a:pt x="121" y="60"/>
                    </a:lnTo>
                    <a:lnTo>
                      <a:pt x="104" y="54"/>
                    </a:lnTo>
                    <a:lnTo>
                      <a:pt x="98" y="52"/>
                    </a:lnTo>
                    <a:lnTo>
                      <a:pt x="71" y="5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9" name="Freeform 67">
                <a:extLst>
                  <a:ext uri="{FF2B5EF4-FFF2-40B4-BE49-F238E27FC236}">
                    <a16:creationId xmlns:a16="http://schemas.microsoft.com/office/drawing/2014/main" id="{DEAAAF6A-9940-40D9-A414-93B3A74C918F}"/>
                  </a:ext>
                </a:extLst>
              </p:cNvPr>
              <p:cNvSpPr>
                <a:spLocks/>
              </p:cNvSpPr>
              <p:nvPr/>
            </p:nvSpPr>
            <p:spPr bwMode="auto">
              <a:xfrm>
                <a:off x="4554" y="2302"/>
                <a:ext cx="182" cy="187"/>
              </a:xfrm>
              <a:custGeom>
                <a:avLst/>
                <a:gdLst>
                  <a:gd name="T0" fmla="*/ 110 w 182"/>
                  <a:gd name="T1" fmla="*/ 0 h 187"/>
                  <a:gd name="T2" fmla="*/ 101 w 182"/>
                  <a:gd name="T3" fmla="*/ 2 h 187"/>
                  <a:gd name="T4" fmla="*/ 94 w 182"/>
                  <a:gd name="T5" fmla="*/ 0 h 187"/>
                  <a:gd name="T6" fmla="*/ 82 w 182"/>
                  <a:gd name="T7" fmla="*/ 3 h 187"/>
                  <a:gd name="T8" fmla="*/ 73 w 182"/>
                  <a:gd name="T9" fmla="*/ 3 h 187"/>
                  <a:gd name="T10" fmla="*/ 60 w 182"/>
                  <a:gd name="T11" fmla="*/ 15 h 187"/>
                  <a:gd name="T12" fmla="*/ 51 w 182"/>
                  <a:gd name="T13" fmla="*/ 24 h 187"/>
                  <a:gd name="T14" fmla="*/ 50 w 182"/>
                  <a:gd name="T15" fmla="*/ 41 h 187"/>
                  <a:gd name="T16" fmla="*/ 48 w 182"/>
                  <a:gd name="T17" fmla="*/ 56 h 187"/>
                  <a:gd name="T18" fmla="*/ 45 w 182"/>
                  <a:gd name="T19" fmla="*/ 65 h 187"/>
                  <a:gd name="T20" fmla="*/ 0 w 182"/>
                  <a:gd name="T21" fmla="*/ 95 h 187"/>
                  <a:gd name="T22" fmla="*/ 3 w 182"/>
                  <a:gd name="T23" fmla="*/ 100 h 187"/>
                  <a:gd name="T24" fmla="*/ 3 w 182"/>
                  <a:gd name="T25" fmla="*/ 118 h 187"/>
                  <a:gd name="T26" fmla="*/ 7 w 182"/>
                  <a:gd name="T27" fmla="*/ 119 h 187"/>
                  <a:gd name="T28" fmla="*/ 8 w 182"/>
                  <a:gd name="T29" fmla="*/ 122 h 187"/>
                  <a:gd name="T30" fmla="*/ 40 w 182"/>
                  <a:gd name="T31" fmla="*/ 126 h 187"/>
                  <a:gd name="T32" fmla="*/ 112 w 182"/>
                  <a:gd name="T33" fmla="*/ 185 h 187"/>
                  <a:gd name="T34" fmla="*/ 141 w 182"/>
                  <a:gd name="T35" fmla="*/ 187 h 187"/>
                  <a:gd name="T36" fmla="*/ 162 w 182"/>
                  <a:gd name="T37" fmla="*/ 168 h 187"/>
                  <a:gd name="T38" fmla="*/ 182 w 182"/>
                  <a:gd name="T39" fmla="*/ 166 h 187"/>
                  <a:gd name="T40" fmla="*/ 171 w 182"/>
                  <a:gd name="T41" fmla="*/ 157 h 187"/>
                  <a:gd name="T42" fmla="*/ 172 w 182"/>
                  <a:gd name="T43" fmla="*/ 145 h 187"/>
                  <a:gd name="T44" fmla="*/ 163 w 182"/>
                  <a:gd name="T45" fmla="*/ 136 h 187"/>
                  <a:gd name="T46" fmla="*/ 167 w 182"/>
                  <a:gd name="T47" fmla="*/ 121 h 187"/>
                  <a:gd name="T48" fmla="*/ 150 w 182"/>
                  <a:gd name="T49" fmla="*/ 104 h 187"/>
                  <a:gd name="T50" fmla="*/ 136 w 182"/>
                  <a:gd name="T51" fmla="*/ 102 h 187"/>
                  <a:gd name="T52" fmla="*/ 126 w 182"/>
                  <a:gd name="T53" fmla="*/ 74 h 187"/>
                  <a:gd name="T54" fmla="*/ 128 w 182"/>
                  <a:gd name="T55" fmla="*/ 58 h 187"/>
                  <a:gd name="T56" fmla="*/ 137 w 182"/>
                  <a:gd name="T57" fmla="*/ 48 h 187"/>
                  <a:gd name="T58" fmla="*/ 135 w 182"/>
                  <a:gd name="T59" fmla="*/ 32 h 187"/>
                  <a:gd name="T60" fmla="*/ 128 w 182"/>
                  <a:gd name="T61" fmla="*/ 29 h 187"/>
                  <a:gd name="T62" fmla="*/ 119 w 182"/>
                  <a:gd name="T63" fmla="*/ 20 h 187"/>
                  <a:gd name="T64" fmla="*/ 119 w 182"/>
                  <a:gd name="T65" fmla="*/ 10 h 187"/>
                  <a:gd name="T66" fmla="*/ 110 w 182"/>
                  <a:gd name="T6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87">
                    <a:moveTo>
                      <a:pt x="110" y="0"/>
                    </a:moveTo>
                    <a:lnTo>
                      <a:pt x="101" y="2"/>
                    </a:lnTo>
                    <a:lnTo>
                      <a:pt x="94" y="0"/>
                    </a:lnTo>
                    <a:lnTo>
                      <a:pt x="82" y="3"/>
                    </a:lnTo>
                    <a:lnTo>
                      <a:pt x="73" y="3"/>
                    </a:lnTo>
                    <a:lnTo>
                      <a:pt x="60" y="15"/>
                    </a:lnTo>
                    <a:lnTo>
                      <a:pt x="51" y="24"/>
                    </a:lnTo>
                    <a:lnTo>
                      <a:pt x="50" y="41"/>
                    </a:lnTo>
                    <a:lnTo>
                      <a:pt x="48" y="56"/>
                    </a:lnTo>
                    <a:lnTo>
                      <a:pt x="45" y="65"/>
                    </a:lnTo>
                    <a:lnTo>
                      <a:pt x="0" y="95"/>
                    </a:lnTo>
                    <a:lnTo>
                      <a:pt x="3" y="100"/>
                    </a:lnTo>
                    <a:lnTo>
                      <a:pt x="3" y="118"/>
                    </a:lnTo>
                    <a:lnTo>
                      <a:pt x="7" y="119"/>
                    </a:lnTo>
                    <a:lnTo>
                      <a:pt x="8" y="122"/>
                    </a:lnTo>
                    <a:lnTo>
                      <a:pt x="40" y="126"/>
                    </a:lnTo>
                    <a:lnTo>
                      <a:pt x="112" y="185"/>
                    </a:lnTo>
                    <a:lnTo>
                      <a:pt x="141" y="187"/>
                    </a:lnTo>
                    <a:lnTo>
                      <a:pt x="162" y="168"/>
                    </a:lnTo>
                    <a:lnTo>
                      <a:pt x="182" y="166"/>
                    </a:lnTo>
                    <a:lnTo>
                      <a:pt x="171" y="157"/>
                    </a:lnTo>
                    <a:lnTo>
                      <a:pt x="172" y="145"/>
                    </a:lnTo>
                    <a:lnTo>
                      <a:pt x="163" y="136"/>
                    </a:lnTo>
                    <a:lnTo>
                      <a:pt x="167" y="121"/>
                    </a:lnTo>
                    <a:lnTo>
                      <a:pt x="150" y="104"/>
                    </a:lnTo>
                    <a:lnTo>
                      <a:pt x="136" y="102"/>
                    </a:lnTo>
                    <a:lnTo>
                      <a:pt x="126" y="74"/>
                    </a:lnTo>
                    <a:lnTo>
                      <a:pt x="128" y="58"/>
                    </a:lnTo>
                    <a:lnTo>
                      <a:pt x="137" y="48"/>
                    </a:lnTo>
                    <a:lnTo>
                      <a:pt x="135" y="32"/>
                    </a:lnTo>
                    <a:lnTo>
                      <a:pt x="128" y="29"/>
                    </a:lnTo>
                    <a:lnTo>
                      <a:pt x="119" y="20"/>
                    </a:lnTo>
                    <a:lnTo>
                      <a:pt x="119" y="10"/>
                    </a:lnTo>
                    <a:lnTo>
                      <a:pt x="110" y="0"/>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0" name="Freeform 68">
                <a:extLst>
                  <a:ext uri="{FF2B5EF4-FFF2-40B4-BE49-F238E27FC236}">
                    <a16:creationId xmlns:a16="http://schemas.microsoft.com/office/drawing/2014/main" id="{1FFFADA8-FB6C-4BAA-BEC7-EADF37ECBD22}"/>
                  </a:ext>
                </a:extLst>
              </p:cNvPr>
              <p:cNvSpPr>
                <a:spLocks/>
              </p:cNvSpPr>
              <p:nvPr/>
            </p:nvSpPr>
            <p:spPr bwMode="auto">
              <a:xfrm>
                <a:off x="4495" y="2305"/>
                <a:ext cx="129" cy="114"/>
              </a:xfrm>
              <a:custGeom>
                <a:avLst/>
                <a:gdLst>
                  <a:gd name="T0" fmla="*/ 119 w 129"/>
                  <a:gd name="T1" fmla="*/ 0 h 114"/>
                  <a:gd name="T2" fmla="*/ 113 w 129"/>
                  <a:gd name="T3" fmla="*/ 6 h 114"/>
                  <a:gd name="T4" fmla="*/ 96 w 129"/>
                  <a:gd name="T5" fmla="*/ 5 h 114"/>
                  <a:gd name="T6" fmla="*/ 72 w 129"/>
                  <a:gd name="T7" fmla="*/ 14 h 114"/>
                  <a:gd name="T8" fmla="*/ 56 w 129"/>
                  <a:gd name="T9" fmla="*/ 7 h 114"/>
                  <a:gd name="T10" fmla="*/ 35 w 129"/>
                  <a:gd name="T11" fmla="*/ 14 h 114"/>
                  <a:gd name="T12" fmla="*/ 28 w 129"/>
                  <a:gd name="T13" fmla="*/ 7 h 114"/>
                  <a:gd name="T14" fmla="*/ 21 w 129"/>
                  <a:gd name="T15" fmla="*/ 11 h 114"/>
                  <a:gd name="T16" fmla="*/ 21 w 129"/>
                  <a:gd name="T17" fmla="*/ 22 h 114"/>
                  <a:gd name="T18" fmla="*/ 7 w 129"/>
                  <a:gd name="T19" fmla="*/ 35 h 114"/>
                  <a:gd name="T20" fmla="*/ 0 w 129"/>
                  <a:gd name="T21" fmla="*/ 44 h 114"/>
                  <a:gd name="T22" fmla="*/ 4 w 129"/>
                  <a:gd name="T23" fmla="*/ 45 h 114"/>
                  <a:gd name="T24" fmla="*/ 6 w 129"/>
                  <a:gd name="T25" fmla="*/ 63 h 114"/>
                  <a:gd name="T26" fmla="*/ 15 w 129"/>
                  <a:gd name="T27" fmla="*/ 63 h 114"/>
                  <a:gd name="T28" fmla="*/ 17 w 129"/>
                  <a:gd name="T29" fmla="*/ 71 h 114"/>
                  <a:gd name="T30" fmla="*/ 9 w 129"/>
                  <a:gd name="T31" fmla="*/ 76 h 114"/>
                  <a:gd name="T32" fmla="*/ 7 w 129"/>
                  <a:gd name="T33" fmla="*/ 85 h 114"/>
                  <a:gd name="T34" fmla="*/ 4 w 129"/>
                  <a:gd name="T35" fmla="*/ 89 h 114"/>
                  <a:gd name="T36" fmla="*/ 3 w 129"/>
                  <a:gd name="T37" fmla="*/ 103 h 114"/>
                  <a:gd name="T38" fmla="*/ 10 w 129"/>
                  <a:gd name="T39" fmla="*/ 108 h 114"/>
                  <a:gd name="T40" fmla="*/ 13 w 129"/>
                  <a:gd name="T41" fmla="*/ 114 h 114"/>
                  <a:gd name="T42" fmla="*/ 23 w 129"/>
                  <a:gd name="T43" fmla="*/ 113 h 114"/>
                  <a:gd name="T44" fmla="*/ 35 w 129"/>
                  <a:gd name="T45" fmla="*/ 107 h 114"/>
                  <a:gd name="T46" fmla="*/ 104 w 129"/>
                  <a:gd name="T47" fmla="*/ 62 h 114"/>
                  <a:gd name="T48" fmla="*/ 107 w 129"/>
                  <a:gd name="T49" fmla="*/ 53 h 114"/>
                  <a:gd name="T50" fmla="*/ 109 w 129"/>
                  <a:gd name="T51" fmla="*/ 23 h 114"/>
                  <a:gd name="T52" fmla="*/ 129 w 129"/>
                  <a:gd name="T53" fmla="*/ 2 h 114"/>
                  <a:gd name="T54" fmla="*/ 124 w 129"/>
                  <a:gd name="T55" fmla="*/ 0 h 114"/>
                  <a:gd name="T56" fmla="*/ 119 w 129"/>
                  <a:gd name="T57" fmla="*/ 0 h 114"/>
                  <a:gd name="T58" fmla="*/ 119 w 129"/>
                  <a:gd name="T5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114">
                    <a:moveTo>
                      <a:pt x="119" y="0"/>
                    </a:moveTo>
                    <a:lnTo>
                      <a:pt x="113" y="6"/>
                    </a:lnTo>
                    <a:lnTo>
                      <a:pt x="96" y="5"/>
                    </a:lnTo>
                    <a:lnTo>
                      <a:pt x="72" y="14"/>
                    </a:lnTo>
                    <a:lnTo>
                      <a:pt x="56" y="7"/>
                    </a:lnTo>
                    <a:lnTo>
                      <a:pt x="35" y="14"/>
                    </a:lnTo>
                    <a:lnTo>
                      <a:pt x="28" y="7"/>
                    </a:lnTo>
                    <a:lnTo>
                      <a:pt x="21" y="11"/>
                    </a:lnTo>
                    <a:lnTo>
                      <a:pt x="21" y="22"/>
                    </a:lnTo>
                    <a:lnTo>
                      <a:pt x="7" y="35"/>
                    </a:lnTo>
                    <a:lnTo>
                      <a:pt x="0" y="44"/>
                    </a:lnTo>
                    <a:lnTo>
                      <a:pt x="4" y="45"/>
                    </a:lnTo>
                    <a:lnTo>
                      <a:pt x="6" y="63"/>
                    </a:lnTo>
                    <a:lnTo>
                      <a:pt x="15" y="63"/>
                    </a:lnTo>
                    <a:lnTo>
                      <a:pt x="17" y="71"/>
                    </a:lnTo>
                    <a:lnTo>
                      <a:pt x="9" y="76"/>
                    </a:lnTo>
                    <a:lnTo>
                      <a:pt x="7" y="85"/>
                    </a:lnTo>
                    <a:lnTo>
                      <a:pt x="4" y="89"/>
                    </a:lnTo>
                    <a:lnTo>
                      <a:pt x="3" y="103"/>
                    </a:lnTo>
                    <a:lnTo>
                      <a:pt x="10" y="108"/>
                    </a:lnTo>
                    <a:lnTo>
                      <a:pt x="13" y="114"/>
                    </a:lnTo>
                    <a:lnTo>
                      <a:pt x="23" y="113"/>
                    </a:lnTo>
                    <a:lnTo>
                      <a:pt x="35" y="107"/>
                    </a:lnTo>
                    <a:lnTo>
                      <a:pt x="104" y="62"/>
                    </a:lnTo>
                    <a:lnTo>
                      <a:pt x="107" y="53"/>
                    </a:lnTo>
                    <a:lnTo>
                      <a:pt x="109" y="23"/>
                    </a:lnTo>
                    <a:lnTo>
                      <a:pt x="129" y="2"/>
                    </a:lnTo>
                    <a:lnTo>
                      <a:pt x="124" y="0"/>
                    </a:lnTo>
                    <a:lnTo>
                      <a:pt x="119" y="0"/>
                    </a:lnTo>
                    <a:lnTo>
                      <a:pt x="11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1" name="Freeform 69">
                <a:extLst>
                  <a:ext uri="{FF2B5EF4-FFF2-40B4-BE49-F238E27FC236}">
                    <a16:creationId xmlns:a16="http://schemas.microsoft.com/office/drawing/2014/main" id="{4DD48F6D-A028-44A4-B1BF-7DA9B6326165}"/>
                  </a:ext>
                </a:extLst>
              </p:cNvPr>
              <p:cNvSpPr>
                <a:spLocks/>
              </p:cNvSpPr>
              <p:nvPr/>
            </p:nvSpPr>
            <p:spPr bwMode="auto">
              <a:xfrm>
                <a:off x="4698" y="2467"/>
                <a:ext cx="44" cy="31"/>
              </a:xfrm>
              <a:custGeom>
                <a:avLst/>
                <a:gdLst>
                  <a:gd name="T0" fmla="*/ 0 w 44"/>
                  <a:gd name="T1" fmla="*/ 20 h 31"/>
                  <a:gd name="T2" fmla="*/ 16 w 44"/>
                  <a:gd name="T3" fmla="*/ 22 h 31"/>
                  <a:gd name="T4" fmla="*/ 25 w 44"/>
                  <a:gd name="T5" fmla="*/ 31 h 31"/>
                  <a:gd name="T6" fmla="*/ 29 w 44"/>
                  <a:gd name="T7" fmla="*/ 29 h 31"/>
                  <a:gd name="T8" fmla="*/ 35 w 44"/>
                  <a:gd name="T9" fmla="*/ 19 h 31"/>
                  <a:gd name="T10" fmla="*/ 38 w 44"/>
                  <a:gd name="T11" fmla="*/ 12 h 31"/>
                  <a:gd name="T12" fmla="*/ 30 w 44"/>
                  <a:gd name="T13" fmla="*/ 7 h 31"/>
                  <a:gd name="T14" fmla="*/ 36 w 44"/>
                  <a:gd name="T15" fmla="*/ 6 h 31"/>
                  <a:gd name="T16" fmla="*/ 44 w 44"/>
                  <a:gd name="T17" fmla="*/ 0 h 31"/>
                  <a:gd name="T18" fmla="*/ 18 w 44"/>
                  <a:gd name="T19" fmla="*/ 3 h 31"/>
                  <a:gd name="T20" fmla="*/ 0 w 44"/>
                  <a:gd name="T2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1">
                    <a:moveTo>
                      <a:pt x="0" y="20"/>
                    </a:moveTo>
                    <a:lnTo>
                      <a:pt x="16" y="22"/>
                    </a:lnTo>
                    <a:lnTo>
                      <a:pt x="25" y="31"/>
                    </a:lnTo>
                    <a:lnTo>
                      <a:pt x="29" y="29"/>
                    </a:lnTo>
                    <a:lnTo>
                      <a:pt x="35" y="19"/>
                    </a:lnTo>
                    <a:lnTo>
                      <a:pt x="38" y="12"/>
                    </a:lnTo>
                    <a:lnTo>
                      <a:pt x="30" y="7"/>
                    </a:lnTo>
                    <a:lnTo>
                      <a:pt x="36" y="6"/>
                    </a:lnTo>
                    <a:lnTo>
                      <a:pt x="44" y="0"/>
                    </a:lnTo>
                    <a:lnTo>
                      <a:pt x="18" y="3"/>
                    </a:lnTo>
                    <a:lnTo>
                      <a:pt x="0" y="2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2" name="Freeform 70">
                <a:extLst>
                  <a:ext uri="{FF2B5EF4-FFF2-40B4-BE49-F238E27FC236}">
                    <a16:creationId xmlns:a16="http://schemas.microsoft.com/office/drawing/2014/main" id="{5B0249C6-B605-4C41-84EA-A0CCFA7E6A7C}"/>
                  </a:ext>
                </a:extLst>
              </p:cNvPr>
              <p:cNvSpPr>
                <a:spLocks/>
              </p:cNvSpPr>
              <p:nvPr/>
            </p:nvSpPr>
            <p:spPr bwMode="auto">
              <a:xfrm>
                <a:off x="4490" y="2368"/>
                <a:ext cx="22" cy="26"/>
              </a:xfrm>
              <a:custGeom>
                <a:avLst/>
                <a:gdLst>
                  <a:gd name="T0" fmla="*/ 9 w 22"/>
                  <a:gd name="T1" fmla="*/ 26 h 26"/>
                  <a:gd name="T2" fmla="*/ 0 w 22"/>
                  <a:gd name="T3" fmla="*/ 24 h 26"/>
                  <a:gd name="T4" fmla="*/ 3 w 22"/>
                  <a:gd name="T5" fmla="*/ 14 h 26"/>
                  <a:gd name="T6" fmla="*/ 7 w 22"/>
                  <a:gd name="T7" fmla="*/ 7 h 26"/>
                  <a:gd name="T8" fmla="*/ 11 w 22"/>
                  <a:gd name="T9" fmla="*/ 0 h 26"/>
                  <a:gd name="T10" fmla="*/ 18 w 22"/>
                  <a:gd name="T11" fmla="*/ 0 h 26"/>
                  <a:gd name="T12" fmla="*/ 22 w 22"/>
                  <a:gd name="T13" fmla="*/ 8 h 26"/>
                  <a:gd name="T14" fmla="*/ 14 w 22"/>
                  <a:gd name="T15" fmla="*/ 13 h 26"/>
                  <a:gd name="T16" fmla="*/ 12 w 22"/>
                  <a:gd name="T17" fmla="*/ 22 h 26"/>
                  <a:gd name="T18" fmla="*/ 9 w 22"/>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6">
                    <a:moveTo>
                      <a:pt x="9" y="26"/>
                    </a:moveTo>
                    <a:lnTo>
                      <a:pt x="0" y="24"/>
                    </a:lnTo>
                    <a:lnTo>
                      <a:pt x="3" y="14"/>
                    </a:lnTo>
                    <a:lnTo>
                      <a:pt x="7" y="7"/>
                    </a:lnTo>
                    <a:lnTo>
                      <a:pt x="11" y="0"/>
                    </a:lnTo>
                    <a:lnTo>
                      <a:pt x="18" y="0"/>
                    </a:lnTo>
                    <a:lnTo>
                      <a:pt x="22" y="8"/>
                    </a:lnTo>
                    <a:lnTo>
                      <a:pt x="14" y="13"/>
                    </a:lnTo>
                    <a:lnTo>
                      <a:pt x="12" y="22"/>
                    </a:lnTo>
                    <a:lnTo>
                      <a:pt x="9" y="2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3" name="Freeform 71">
                <a:extLst>
                  <a:ext uri="{FF2B5EF4-FFF2-40B4-BE49-F238E27FC236}">
                    <a16:creationId xmlns:a16="http://schemas.microsoft.com/office/drawing/2014/main" id="{E756AD23-1BD6-4531-9AC1-A8B019C980E1}"/>
                  </a:ext>
                </a:extLst>
              </p:cNvPr>
              <p:cNvSpPr>
                <a:spLocks/>
              </p:cNvSpPr>
              <p:nvPr/>
            </p:nvSpPr>
            <p:spPr bwMode="auto">
              <a:xfrm>
                <a:off x="4485" y="2397"/>
                <a:ext cx="77" cy="94"/>
              </a:xfrm>
              <a:custGeom>
                <a:avLst/>
                <a:gdLst>
                  <a:gd name="T0" fmla="*/ 13 w 77"/>
                  <a:gd name="T1" fmla="*/ 11 h 94"/>
                  <a:gd name="T2" fmla="*/ 10 w 77"/>
                  <a:gd name="T3" fmla="*/ 17 h 94"/>
                  <a:gd name="T4" fmla="*/ 3 w 77"/>
                  <a:gd name="T5" fmla="*/ 17 h 94"/>
                  <a:gd name="T6" fmla="*/ 3 w 77"/>
                  <a:gd name="T7" fmla="*/ 26 h 94"/>
                  <a:gd name="T8" fmla="*/ 1 w 77"/>
                  <a:gd name="T9" fmla="*/ 36 h 94"/>
                  <a:gd name="T10" fmla="*/ 6 w 77"/>
                  <a:gd name="T11" fmla="*/ 40 h 94"/>
                  <a:gd name="T12" fmla="*/ 3 w 77"/>
                  <a:gd name="T13" fmla="*/ 52 h 94"/>
                  <a:gd name="T14" fmla="*/ 0 w 77"/>
                  <a:gd name="T15" fmla="*/ 84 h 94"/>
                  <a:gd name="T16" fmla="*/ 26 w 77"/>
                  <a:gd name="T17" fmla="*/ 94 h 94"/>
                  <a:gd name="T18" fmla="*/ 36 w 77"/>
                  <a:gd name="T19" fmla="*/ 79 h 94"/>
                  <a:gd name="T20" fmla="*/ 45 w 77"/>
                  <a:gd name="T21" fmla="*/ 77 h 94"/>
                  <a:gd name="T22" fmla="*/ 52 w 77"/>
                  <a:gd name="T23" fmla="*/ 70 h 94"/>
                  <a:gd name="T24" fmla="*/ 52 w 77"/>
                  <a:gd name="T25" fmla="*/ 66 h 94"/>
                  <a:gd name="T26" fmla="*/ 57 w 77"/>
                  <a:gd name="T27" fmla="*/ 65 h 94"/>
                  <a:gd name="T28" fmla="*/ 57 w 77"/>
                  <a:gd name="T29" fmla="*/ 62 h 94"/>
                  <a:gd name="T30" fmla="*/ 40 w 77"/>
                  <a:gd name="T31" fmla="*/ 47 h 94"/>
                  <a:gd name="T32" fmla="*/ 40 w 77"/>
                  <a:gd name="T33" fmla="*/ 42 h 94"/>
                  <a:gd name="T34" fmla="*/ 77 w 77"/>
                  <a:gd name="T35" fmla="*/ 29 h 94"/>
                  <a:gd name="T36" fmla="*/ 76 w 77"/>
                  <a:gd name="T37" fmla="*/ 24 h 94"/>
                  <a:gd name="T38" fmla="*/ 72 w 77"/>
                  <a:gd name="T39" fmla="*/ 23 h 94"/>
                  <a:gd name="T40" fmla="*/ 72 w 77"/>
                  <a:gd name="T41" fmla="*/ 5 h 94"/>
                  <a:gd name="T42" fmla="*/ 69 w 77"/>
                  <a:gd name="T43" fmla="*/ 0 h 94"/>
                  <a:gd name="T44" fmla="*/ 33 w 77"/>
                  <a:gd name="T45" fmla="*/ 21 h 94"/>
                  <a:gd name="T46" fmla="*/ 23 w 77"/>
                  <a:gd name="T47" fmla="*/ 22 h 94"/>
                  <a:gd name="T48" fmla="*/ 20 w 77"/>
                  <a:gd name="T49" fmla="*/ 16 h 94"/>
                  <a:gd name="T50" fmla="*/ 13 w 77"/>
                  <a:gd name="T5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94">
                    <a:moveTo>
                      <a:pt x="13" y="11"/>
                    </a:moveTo>
                    <a:lnTo>
                      <a:pt x="10" y="17"/>
                    </a:lnTo>
                    <a:lnTo>
                      <a:pt x="3" y="17"/>
                    </a:lnTo>
                    <a:lnTo>
                      <a:pt x="3" y="26"/>
                    </a:lnTo>
                    <a:lnTo>
                      <a:pt x="1" y="36"/>
                    </a:lnTo>
                    <a:lnTo>
                      <a:pt x="6" y="40"/>
                    </a:lnTo>
                    <a:lnTo>
                      <a:pt x="3" y="52"/>
                    </a:lnTo>
                    <a:lnTo>
                      <a:pt x="0" y="84"/>
                    </a:lnTo>
                    <a:lnTo>
                      <a:pt x="26" y="94"/>
                    </a:lnTo>
                    <a:lnTo>
                      <a:pt x="36" y="79"/>
                    </a:lnTo>
                    <a:lnTo>
                      <a:pt x="45" y="77"/>
                    </a:lnTo>
                    <a:lnTo>
                      <a:pt x="52" y="70"/>
                    </a:lnTo>
                    <a:lnTo>
                      <a:pt x="52" y="66"/>
                    </a:lnTo>
                    <a:lnTo>
                      <a:pt x="57" y="65"/>
                    </a:lnTo>
                    <a:lnTo>
                      <a:pt x="57" y="62"/>
                    </a:lnTo>
                    <a:lnTo>
                      <a:pt x="40" y="47"/>
                    </a:lnTo>
                    <a:lnTo>
                      <a:pt x="40" y="42"/>
                    </a:lnTo>
                    <a:lnTo>
                      <a:pt x="77" y="29"/>
                    </a:lnTo>
                    <a:lnTo>
                      <a:pt x="76" y="24"/>
                    </a:lnTo>
                    <a:lnTo>
                      <a:pt x="72" y="23"/>
                    </a:lnTo>
                    <a:lnTo>
                      <a:pt x="72" y="5"/>
                    </a:lnTo>
                    <a:lnTo>
                      <a:pt x="69" y="0"/>
                    </a:lnTo>
                    <a:lnTo>
                      <a:pt x="33" y="21"/>
                    </a:lnTo>
                    <a:lnTo>
                      <a:pt x="23" y="22"/>
                    </a:lnTo>
                    <a:lnTo>
                      <a:pt x="20" y="16"/>
                    </a:lnTo>
                    <a:lnTo>
                      <a:pt x="13"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4" name="Freeform 72">
                <a:extLst>
                  <a:ext uri="{FF2B5EF4-FFF2-40B4-BE49-F238E27FC236}">
                    <a16:creationId xmlns:a16="http://schemas.microsoft.com/office/drawing/2014/main" id="{126655FC-2FD1-4786-A630-2F287CDE00E7}"/>
                  </a:ext>
                </a:extLst>
              </p:cNvPr>
              <p:cNvSpPr>
                <a:spLocks/>
              </p:cNvSpPr>
              <p:nvPr/>
            </p:nvSpPr>
            <p:spPr bwMode="auto">
              <a:xfrm>
                <a:off x="4479" y="2426"/>
                <a:ext cx="386" cy="321"/>
              </a:xfrm>
              <a:custGeom>
                <a:avLst/>
                <a:gdLst>
                  <a:gd name="T0" fmla="*/ 24 w 1204"/>
                  <a:gd name="T1" fmla="*/ 276 h 1000"/>
                  <a:gd name="T2" fmla="*/ 78 w 1204"/>
                  <a:gd name="T3" fmla="*/ 360 h 1000"/>
                  <a:gd name="T4" fmla="*/ 140 w 1204"/>
                  <a:gd name="T5" fmla="*/ 451 h 1000"/>
                  <a:gd name="T6" fmla="*/ 158 w 1204"/>
                  <a:gd name="T7" fmla="*/ 509 h 1000"/>
                  <a:gd name="T8" fmla="*/ 260 w 1204"/>
                  <a:gd name="T9" fmla="*/ 624 h 1000"/>
                  <a:gd name="T10" fmla="*/ 258 w 1204"/>
                  <a:gd name="T11" fmla="*/ 698 h 1000"/>
                  <a:gd name="T12" fmla="*/ 307 w 1204"/>
                  <a:gd name="T13" fmla="*/ 760 h 1000"/>
                  <a:gd name="T14" fmla="*/ 369 w 1204"/>
                  <a:gd name="T15" fmla="*/ 851 h 1000"/>
                  <a:gd name="T16" fmla="*/ 427 w 1204"/>
                  <a:gd name="T17" fmla="*/ 931 h 1000"/>
                  <a:gd name="T18" fmla="*/ 484 w 1204"/>
                  <a:gd name="T19" fmla="*/ 978 h 1000"/>
                  <a:gd name="T20" fmla="*/ 511 w 1204"/>
                  <a:gd name="T21" fmla="*/ 933 h 1000"/>
                  <a:gd name="T22" fmla="*/ 589 w 1204"/>
                  <a:gd name="T23" fmla="*/ 940 h 1000"/>
                  <a:gd name="T24" fmla="*/ 695 w 1204"/>
                  <a:gd name="T25" fmla="*/ 958 h 1000"/>
                  <a:gd name="T26" fmla="*/ 733 w 1204"/>
                  <a:gd name="T27" fmla="*/ 960 h 1000"/>
                  <a:gd name="T28" fmla="*/ 807 w 1204"/>
                  <a:gd name="T29" fmla="*/ 878 h 1000"/>
                  <a:gd name="T30" fmla="*/ 962 w 1204"/>
                  <a:gd name="T31" fmla="*/ 853 h 1000"/>
                  <a:gd name="T32" fmla="*/ 1184 w 1204"/>
                  <a:gd name="T33" fmla="*/ 769 h 1000"/>
                  <a:gd name="T34" fmla="*/ 1195 w 1204"/>
                  <a:gd name="T35" fmla="*/ 629 h 1000"/>
                  <a:gd name="T36" fmla="*/ 1160 w 1204"/>
                  <a:gd name="T37" fmla="*/ 618 h 1000"/>
                  <a:gd name="T38" fmla="*/ 998 w 1204"/>
                  <a:gd name="T39" fmla="*/ 553 h 1000"/>
                  <a:gd name="T40" fmla="*/ 962 w 1204"/>
                  <a:gd name="T41" fmla="*/ 513 h 1000"/>
                  <a:gd name="T42" fmla="*/ 933 w 1204"/>
                  <a:gd name="T43" fmla="*/ 464 h 1000"/>
                  <a:gd name="T44" fmla="*/ 915 w 1204"/>
                  <a:gd name="T45" fmla="*/ 460 h 1000"/>
                  <a:gd name="T46" fmla="*/ 882 w 1204"/>
                  <a:gd name="T47" fmla="*/ 404 h 1000"/>
                  <a:gd name="T48" fmla="*/ 900 w 1204"/>
                  <a:gd name="T49" fmla="*/ 351 h 1000"/>
                  <a:gd name="T50" fmla="*/ 840 w 1204"/>
                  <a:gd name="T51" fmla="*/ 331 h 1000"/>
                  <a:gd name="T52" fmla="*/ 824 w 1204"/>
                  <a:gd name="T53" fmla="*/ 291 h 1000"/>
                  <a:gd name="T54" fmla="*/ 793 w 1204"/>
                  <a:gd name="T55" fmla="*/ 233 h 1000"/>
                  <a:gd name="T56" fmla="*/ 766 w 1204"/>
                  <a:gd name="T57" fmla="*/ 222 h 1000"/>
                  <a:gd name="T58" fmla="*/ 726 w 1204"/>
                  <a:gd name="T59" fmla="*/ 202 h 1000"/>
                  <a:gd name="T60" fmla="*/ 582 w 1204"/>
                  <a:gd name="T61" fmla="*/ 191 h 1000"/>
                  <a:gd name="T62" fmla="*/ 260 w 1204"/>
                  <a:gd name="T63" fmla="*/ 0 h 1000"/>
                  <a:gd name="T64" fmla="*/ 144 w 1204"/>
                  <a:gd name="T65" fmla="*/ 58 h 1000"/>
                  <a:gd name="T66" fmla="*/ 195 w 1204"/>
                  <a:gd name="T67" fmla="*/ 113 h 1000"/>
                  <a:gd name="T68" fmla="*/ 180 w 1204"/>
                  <a:gd name="T69" fmla="*/ 129 h 1000"/>
                  <a:gd name="T70" fmla="*/ 131 w 1204"/>
                  <a:gd name="T71" fmla="*/ 158 h 1000"/>
                  <a:gd name="T72" fmla="*/ 20 w 1204"/>
                  <a:gd name="T73" fmla="*/ 173 h 1000"/>
                  <a:gd name="T74" fmla="*/ 15 w 1204"/>
                  <a:gd name="T75" fmla="*/ 229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4" h="1000">
                    <a:moveTo>
                      <a:pt x="0" y="264"/>
                    </a:moveTo>
                    <a:lnTo>
                      <a:pt x="24" y="276"/>
                    </a:lnTo>
                    <a:lnTo>
                      <a:pt x="47" y="309"/>
                    </a:lnTo>
                    <a:lnTo>
                      <a:pt x="78" y="360"/>
                    </a:lnTo>
                    <a:lnTo>
                      <a:pt x="113" y="416"/>
                    </a:lnTo>
                    <a:lnTo>
                      <a:pt x="140" y="451"/>
                    </a:lnTo>
                    <a:cubicBezTo>
                      <a:pt x="140" y="451"/>
                      <a:pt x="135" y="467"/>
                      <a:pt x="138" y="473"/>
                    </a:cubicBezTo>
                    <a:cubicBezTo>
                      <a:pt x="140" y="480"/>
                      <a:pt x="158" y="509"/>
                      <a:pt x="158" y="509"/>
                    </a:cubicBezTo>
                    <a:lnTo>
                      <a:pt x="215" y="544"/>
                    </a:lnTo>
                    <a:lnTo>
                      <a:pt x="260" y="624"/>
                    </a:lnTo>
                    <a:lnTo>
                      <a:pt x="247" y="664"/>
                    </a:lnTo>
                    <a:lnTo>
                      <a:pt x="258" y="698"/>
                    </a:lnTo>
                    <a:lnTo>
                      <a:pt x="262" y="727"/>
                    </a:lnTo>
                    <a:lnTo>
                      <a:pt x="307" y="760"/>
                    </a:lnTo>
                    <a:lnTo>
                      <a:pt x="340" y="787"/>
                    </a:lnTo>
                    <a:lnTo>
                      <a:pt x="369" y="851"/>
                    </a:lnTo>
                    <a:lnTo>
                      <a:pt x="398" y="902"/>
                    </a:lnTo>
                    <a:lnTo>
                      <a:pt x="427" y="931"/>
                    </a:lnTo>
                    <a:lnTo>
                      <a:pt x="467" y="1000"/>
                    </a:lnTo>
                    <a:lnTo>
                      <a:pt x="484" y="978"/>
                    </a:lnTo>
                    <a:lnTo>
                      <a:pt x="495" y="933"/>
                    </a:lnTo>
                    <a:lnTo>
                      <a:pt x="511" y="933"/>
                    </a:lnTo>
                    <a:lnTo>
                      <a:pt x="524" y="947"/>
                    </a:lnTo>
                    <a:cubicBezTo>
                      <a:pt x="524" y="947"/>
                      <a:pt x="580" y="938"/>
                      <a:pt x="589" y="940"/>
                    </a:cubicBezTo>
                    <a:cubicBezTo>
                      <a:pt x="598" y="942"/>
                      <a:pt x="633" y="953"/>
                      <a:pt x="633" y="953"/>
                    </a:cubicBezTo>
                    <a:lnTo>
                      <a:pt x="695" y="958"/>
                    </a:lnTo>
                    <a:lnTo>
                      <a:pt x="713" y="973"/>
                    </a:lnTo>
                    <a:lnTo>
                      <a:pt x="733" y="960"/>
                    </a:lnTo>
                    <a:lnTo>
                      <a:pt x="762" y="907"/>
                    </a:lnTo>
                    <a:lnTo>
                      <a:pt x="807" y="878"/>
                    </a:lnTo>
                    <a:lnTo>
                      <a:pt x="875" y="858"/>
                    </a:lnTo>
                    <a:lnTo>
                      <a:pt x="962" y="853"/>
                    </a:lnTo>
                    <a:lnTo>
                      <a:pt x="1007" y="840"/>
                    </a:lnTo>
                    <a:lnTo>
                      <a:pt x="1184" y="769"/>
                    </a:lnTo>
                    <a:lnTo>
                      <a:pt x="1204" y="642"/>
                    </a:lnTo>
                    <a:lnTo>
                      <a:pt x="1195" y="629"/>
                    </a:lnTo>
                    <a:lnTo>
                      <a:pt x="1182" y="600"/>
                    </a:lnTo>
                    <a:lnTo>
                      <a:pt x="1160" y="618"/>
                    </a:lnTo>
                    <a:lnTo>
                      <a:pt x="1044" y="593"/>
                    </a:lnTo>
                    <a:lnTo>
                      <a:pt x="998" y="553"/>
                    </a:lnTo>
                    <a:lnTo>
                      <a:pt x="969" y="511"/>
                    </a:lnTo>
                    <a:lnTo>
                      <a:pt x="962" y="513"/>
                    </a:lnTo>
                    <a:lnTo>
                      <a:pt x="962" y="487"/>
                    </a:lnTo>
                    <a:lnTo>
                      <a:pt x="933" y="464"/>
                    </a:lnTo>
                    <a:lnTo>
                      <a:pt x="931" y="440"/>
                    </a:lnTo>
                    <a:lnTo>
                      <a:pt x="915" y="460"/>
                    </a:lnTo>
                    <a:lnTo>
                      <a:pt x="902" y="431"/>
                    </a:lnTo>
                    <a:lnTo>
                      <a:pt x="882" y="404"/>
                    </a:lnTo>
                    <a:lnTo>
                      <a:pt x="902" y="371"/>
                    </a:lnTo>
                    <a:lnTo>
                      <a:pt x="900" y="351"/>
                    </a:lnTo>
                    <a:lnTo>
                      <a:pt x="875" y="349"/>
                    </a:lnTo>
                    <a:lnTo>
                      <a:pt x="840" y="331"/>
                    </a:lnTo>
                    <a:lnTo>
                      <a:pt x="842" y="313"/>
                    </a:lnTo>
                    <a:lnTo>
                      <a:pt x="824" y="291"/>
                    </a:lnTo>
                    <a:lnTo>
                      <a:pt x="804" y="273"/>
                    </a:lnTo>
                    <a:lnTo>
                      <a:pt x="793" y="233"/>
                    </a:lnTo>
                    <a:lnTo>
                      <a:pt x="780" y="207"/>
                    </a:lnTo>
                    <a:lnTo>
                      <a:pt x="766" y="222"/>
                    </a:lnTo>
                    <a:lnTo>
                      <a:pt x="753" y="224"/>
                    </a:lnTo>
                    <a:lnTo>
                      <a:pt x="726" y="202"/>
                    </a:lnTo>
                    <a:lnTo>
                      <a:pt x="682" y="191"/>
                    </a:lnTo>
                    <a:lnTo>
                      <a:pt x="582" y="191"/>
                    </a:lnTo>
                    <a:lnTo>
                      <a:pt x="360" y="7"/>
                    </a:lnTo>
                    <a:lnTo>
                      <a:pt x="260" y="0"/>
                    </a:lnTo>
                    <a:lnTo>
                      <a:pt x="144" y="42"/>
                    </a:lnTo>
                    <a:lnTo>
                      <a:pt x="144" y="58"/>
                    </a:lnTo>
                    <a:lnTo>
                      <a:pt x="195" y="104"/>
                    </a:lnTo>
                    <a:lnTo>
                      <a:pt x="195" y="113"/>
                    </a:lnTo>
                    <a:lnTo>
                      <a:pt x="180" y="116"/>
                    </a:lnTo>
                    <a:lnTo>
                      <a:pt x="180" y="129"/>
                    </a:lnTo>
                    <a:lnTo>
                      <a:pt x="158" y="151"/>
                    </a:lnTo>
                    <a:lnTo>
                      <a:pt x="131" y="158"/>
                    </a:lnTo>
                    <a:lnTo>
                      <a:pt x="100" y="202"/>
                    </a:lnTo>
                    <a:lnTo>
                      <a:pt x="20" y="173"/>
                    </a:lnTo>
                    <a:lnTo>
                      <a:pt x="18" y="207"/>
                    </a:lnTo>
                    <a:lnTo>
                      <a:pt x="15" y="229"/>
                    </a:lnTo>
                    <a:lnTo>
                      <a:pt x="0" y="26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5" name="Freeform 73">
                <a:extLst>
                  <a:ext uri="{FF2B5EF4-FFF2-40B4-BE49-F238E27FC236}">
                    <a16:creationId xmlns:a16="http://schemas.microsoft.com/office/drawing/2014/main" id="{977E2959-03AC-40D7-B75C-35CE03FAFBE0}"/>
                  </a:ext>
                </a:extLst>
              </p:cNvPr>
              <p:cNvSpPr>
                <a:spLocks/>
              </p:cNvSpPr>
              <p:nvPr/>
            </p:nvSpPr>
            <p:spPr bwMode="auto">
              <a:xfrm>
                <a:off x="4802" y="2578"/>
                <a:ext cx="144" cy="164"/>
              </a:xfrm>
              <a:custGeom>
                <a:avLst/>
                <a:gdLst>
                  <a:gd name="T0" fmla="*/ 19 w 144"/>
                  <a:gd name="T1" fmla="*/ 163 h 164"/>
                  <a:gd name="T2" fmla="*/ 33 w 144"/>
                  <a:gd name="T3" fmla="*/ 159 h 164"/>
                  <a:gd name="T4" fmla="*/ 44 w 144"/>
                  <a:gd name="T5" fmla="*/ 156 h 164"/>
                  <a:gd name="T6" fmla="*/ 51 w 144"/>
                  <a:gd name="T7" fmla="*/ 159 h 164"/>
                  <a:gd name="T8" fmla="*/ 59 w 144"/>
                  <a:gd name="T9" fmla="*/ 146 h 164"/>
                  <a:gd name="T10" fmla="*/ 61 w 144"/>
                  <a:gd name="T11" fmla="*/ 138 h 164"/>
                  <a:gd name="T12" fmla="*/ 72 w 144"/>
                  <a:gd name="T13" fmla="*/ 138 h 164"/>
                  <a:gd name="T14" fmla="*/ 81 w 144"/>
                  <a:gd name="T15" fmla="*/ 136 h 164"/>
                  <a:gd name="T16" fmla="*/ 86 w 144"/>
                  <a:gd name="T17" fmla="*/ 120 h 164"/>
                  <a:gd name="T18" fmla="*/ 106 w 144"/>
                  <a:gd name="T19" fmla="*/ 118 h 164"/>
                  <a:gd name="T20" fmla="*/ 103 w 144"/>
                  <a:gd name="T21" fmla="*/ 100 h 164"/>
                  <a:gd name="T22" fmla="*/ 111 w 144"/>
                  <a:gd name="T23" fmla="*/ 89 h 164"/>
                  <a:gd name="T24" fmla="*/ 114 w 144"/>
                  <a:gd name="T25" fmla="*/ 92 h 164"/>
                  <a:gd name="T26" fmla="*/ 119 w 144"/>
                  <a:gd name="T27" fmla="*/ 87 h 164"/>
                  <a:gd name="T28" fmla="*/ 126 w 144"/>
                  <a:gd name="T29" fmla="*/ 73 h 164"/>
                  <a:gd name="T30" fmla="*/ 136 w 144"/>
                  <a:gd name="T31" fmla="*/ 63 h 164"/>
                  <a:gd name="T32" fmla="*/ 144 w 144"/>
                  <a:gd name="T33" fmla="*/ 49 h 164"/>
                  <a:gd name="T34" fmla="*/ 132 w 144"/>
                  <a:gd name="T35" fmla="*/ 39 h 164"/>
                  <a:gd name="T36" fmla="*/ 126 w 144"/>
                  <a:gd name="T37" fmla="*/ 31 h 164"/>
                  <a:gd name="T38" fmla="*/ 116 w 144"/>
                  <a:gd name="T39" fmla="*/ 26 h 164"/>
                  <a:gd name="T40" fmla="*/ 105 w 144"/>
                  <a:gd name="T41" fmla="*/ 25 h 164"/>
                  <a:gd name="T42" fmla="*/ 90 w 144"/>
                  <a:gd name="T43" fmla="*/ 18 h 164"/>
                  <a:gd name="T44" fmla="*/ 81 w 144"/>
                  <a:gd name="T45" fmla="*/ 5 h 164"/>
                  <a:gd name="T46" fmla="*/ 78 w 144"/>
                  <a:gd name="T47" fmla="*/ 0 h 164"/>
                  <a:gd name="T48" fmla="*/ 72 w 144"/>
                  <a:gd name="T49" fmla="*/ 1 h 164"/>
                  <a:gd name="T50" fmla="*/ 72 w 144"/>
                  <a:gd name="T51" fmla="*/ 12 h 164"/>
                  <a:gd name="T52" fmla="*/ 75 w 144"/>
                  <a:gd name="T53" fmla="*/ 15 h 164"/>
                  <a:gd name="T54" fmla="*/ 68 w 144"/>
                  <a:gd name="T55" fmla="*/ 17 h 164"/>
                  <a:gd name="T56" fmla="*/ 60 w 144"/>
                  <a:gd name="T57" fmla="*/ 26 h 164"/>
                  <a:gd name="T58" fmla="*/ 57 w 144"/>
                  <a:gd name="T59" fmla="*/ 39 h 164"/>
                  <a:gd name="T60" fmla="*/ 63 w 144"/>
                  <a:gd name="T61" fmla="*/ 54 h 164"/>
                  <a:gd name="T62" fmla="*/ 57 w 144"/>
                  <a:gd name="T63" fmla="*/ 94 h 164"/>
                  <a:gd name="T64" fmla="*/ 2 w 144"/>
                  <a:gd name="T65" fmla="*/ 118 h 164"/>
                  <a:gd name="T66" fmla="*/ 0 w 144"/>
                  <a:gd name="T67" fmla="*/ 124 h 164"/>
                  <a:gd name="T68" fmla="*/ 12 w 144"/>
                  <a:gd name="T69" fmla="*/ 164 h 164"/>
                  <a:gd name="T70" fmla="*/ 19 w 144"/>
                  <a:gd name="T71" fmla="*/ 16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64">
                    <a:moveTo>
                      <a:pt x="19" y="163"/>
                    </a:moveTo>
                    <a:lnTo>
                      <a:pt x="33" y="159"/>
                    </a:lnTo>
                    <a:lnTo>
                      <a:pt x="44" y="156"/>
                    </a:lnTo>
                    <a:lnTo>
                      <a:pt x="51" y="159"/>
                    </a:lnTo>
                    <a:lnTo>
                      <a:pt x="59" y="146"/>
                    </a:lnTo>
                    <a:lnTo>
                      <a:pt x="61" y="138"/>
                    </a:lnTo>
                    <a:lnTo>
                      <a:pt x="72" y="138"/>
                    </a:lnTo>
                    <a:lnTo>
                      <a:pt x="81" y="136"/>
                    </a:lnTo>
                    <a:lnTo>
                      <a:pt x="86" y="120"/>
                    </a:lnTo>
                    <a:lnTo>
                      <a:pt x="106" y="118"/>
                    </a:lnTo>
                    <a:lnTo>
                      <a:pt x="103" y="100"/>
                    </a:lnTo>
                    <a:lnTo>
                      <a:pt x="111" y="89"/>
                    </a:lnTo>
                    <a:lnTo>
                      <a:pt x="114" y="92"/>
                    </a:lnTo>
                    <a:lnTo>
                      <a:pt x="119" y="87"/>
                    </a:lnTo>
                    <a:lnTo>
                      <a:pt x="126" y="73"/>
                    </a:lnTo>
                    <a:lnTo>
                      <a:pt x="136" y="63"/>
                    </a:lnTo>
                    <a:lnTo>
                      <a:pt x="144" y="49"/>
                    </a:lnTo>
                    <a:lnTo>
                      <a:pt x="132" y="39"/>
                    </a:lnTo>
                    <a:lnTo>
                      <a:pt x="126" y="31"/>
                    </a:lnTo>
                    <a:lnTo>
                      <a:pt x="116" y="26"/>
                    </a:lnTo>
                    <a:lnTo>
                      <a:pt x="105" y="25"/>
                    </a:lnTo>
                    <a:lnTo>
                      <a:pt x="90" y="18"/>
                    </a:lnTo>
                    <a:lnTo>
                      <a:pt x="81" y="5"/>
                    </a:lnTo>
                    <a:lnTo>
                      <a:pt x="78" y="0"/>
                    </a:lnTo>
                    <a:lnTo>
                      <a:pt x="72" y="1"/>
                    </a:lnTo>
                    <a:lnTo>
                      <a:pt x="72" y="12"/>
                    </a:lnTo>
                    <a:lnTo>
                      <a:pt x="75" y="15"/>
                    </a:lnTo>
                    <a:lnTo>
                      <a:pt x="68" y="17"/>
                    </a:lnTo>
                    <a:lnTo>
                      <a:pt x="60" y="26"/>
                    </a:lnTo>
                    <a:lnTo>
                      <a:pt x="57" y="39"/>
                    </a:lnTo>
                    <a:lnTo>
                      <a:pt x="63" y="54"/>
                    </a:lnTo>
                    <a:lnTo>
                      <a:pt x="57" y="94"/>
                    </a:lnTo>
                    <a:lnTo>
                      <a:pt x="2" y="118"/>
                    </a:lnTo>
                    <a:lnTo>
                      <a:pt x="0" y="124"/>
                    </a:lnTo>
                    <a:lnTo>
                      <a:pt x="12" y="164"/>
                    </a:lnTo>
                    <a:lnTo>
                      <a:pt x="19" y="16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6" name="Freeform 74">
                <a:extLst>
                  <a:ext uri="{FF2B5EF4-FFF2-40B4-BE49-F238E27FC236}">
                    <a16:creationId xmlns:a16="http://schemas.microsoft.com/office/drawing/2014/main" id="{F56E346F-1529-4E60-8530-4A2B92C3297A}"/>
                  </a:ext>
                </a:extLst>
              </p:cNvPr>
              <p:cNvSpPr>
                <a:spLocks/>
              </p:cNvSpPr>
              <p:nvPr/>
            </p:nvSpPr>
            <p:spPr bwMode="auto">
              <a:xfrm>
                <a:off x="4795" y="2549"/>
                <a:ext cx="89" cy="75"/>
              </a:xfrm>
              <a:custGeom>
                <a:avLst/>
                <a:gdLst>
                  <a:gd name="T0" fmla="*/ 0 w 89"/>
                  <a:gd name="T1" fmla="*/ 49 h 75"/>
                  <a:gd name="T2" fmla="*/ 14 w 89"/>
                  <a:gd name="T3" fmla="*/ 47 h 75"/>
                  <a:gd name="T4" fmla="*/ 19 w 89"/>
                  <a:gd name="T5" fmla="*/ 43 h 75"/>
                  <a:gd name="T6" fmla="*/ 31 w 89"/>
                  <a:gd name="T7" fmla="*/ 44 h 75"/>
                  <a:gd name="T8" fmla="*/ 38 w 89"/>
                  <a:gd name="T9" fmla="*/ 46 h 75"/>
                  <a:gd name="T10" fmla="*/ 46 w 89"/>
                  <a:gd name="T11" fmla="*/ 43 h 75"/>
                  <a:gd name="T12" fmla="*/ 53 w 89"/>
                  <a:gd name="T13" fmla="*/ 33 h 75"/>
                  <a:gd name="T14" fmla="*/ 56 w 89"/>
                  <a:gd name="T15" fmla="*/ 26 h 75"/>
                  <a:gd name="T16" fmla="*/ 65 w 89"/>
                  <a:gd name="T17" fmla="*/ 24 h 75"/>
                  <a:gd name="T18" fmla="*/ 72 w 89"/>
                  <a:gd name="T19" fmla="*/ 14 h 75"/>
                  <a:gd name="T20" fmla="*/ 77 w 89"/>
                  <a:gd name="T21" fmla="*/ 11 h 75"/>
                  <a:gd name="T22" fmla="*/ 81 w 89"/>
                  <a:gd name="T23" fmla="*/ 11 h 75"/>
                  <a:gd name="T24" fmla="*/ 82 w 89"/>
                  <a:gd name="T25" fmla="*/ 4 h 75"/>
                  <a:gd name="T26" fmla="*/ 86 w 89"/>
                  <a:gd name="T27" fmla="*/ 0 h 75"/>
                  <a:gd name="T28" fmla="*/ 89 w 89"/>
                  <a:gd name="T29" fmla="*/ 6 h 75"/>
                  <a:gd name="T30" fmla="*/ 85 w 89"/>
                  <a:gd name="T31" fmla="*/ 14 h 75"/>
                  <a:gd name="T32" fmla="*/ 86 w 89"/>
                  <a:gd name="T33" fmla="*/ 22 h 75"/>
                  <a:gd name="T34" fmla="*/ 85 w 89"/>
                  <a:gd name="T35" fmla="*/ 29 h 75"/>
                  <a:gd name="T36" fmla="*/ 79 w 89"/>
                  <a:gd name="T37" fmla="*/ 32 h 75"/>
                  <a:gd name="T38" fmla="*/ 79 w 89"/>
                  <a:gd name="T39" fmla="*/ 41 h 75"/>
                  <a:gd name="T40" fmla="*/ 82 w 89"/>
                  <a:gd name="T41" fmla="*/ 44 h 75"/>
                  <a:gd name="T42" fmla="*/ 73 w 89"/>
                  <a:gd name="T43" fmla="*/ 47 h 75"/>
                  <a:gd name="T44" fmla="*/ 66 w 89"/>
                  <a:gd name="T45" fmla="*/ 57 h 75"/>
                  <a:gd name="T46" fmla="*/ 63 w 89"/>
                  <a:gd name="T47" fmla="*/ 69 h 75"/>
                  <a:gd name="T48" fmla="*/ 56 w 89"/>
                  <a:gd name="T49" fmla="*/ 75 h 75"/>
                  <a:gd name="T50" fmla="*/ 19 w 89"/>
                  <a:gd name="T51" fmla="*/ 67 h 75"/>
                  <a:gd name="T52" fmla="*/ 5 w 89"/>
                  <a:gd name="T53" fmla="*/ 56 h 75"/>
                  <a:gd name="T54" fmla="*/ 0 w 89"/>
                  <a:gd name="T55" fmla="*/ 4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75">
                    <a:moveTo>
                      <a:pt x="0" y="49"/>
                    </a:moveTo>
                    <a:lnTo>
                      <a:pt x="14" y="47"/>
                    </a:lnTo>
                    <a:lnTo>
                      <a:pt x="19" y="43"/>
                    </a:lnTo>
                    <a:lnTo>
                      <a:pt x="31" y="44"/>
                    </a:lnTo>
                    <a:lnTo>
                      <a:pt x="38" y="46"/>
                    </a:lnTo>
                    <a:lnTo>
                      <a:pt x="46" y="43"/>
                    </a:lnTo>
                    <a:lnTo>
                      <a:pt x="53" y="33"/>
                    </a:lnTo>
                    <a:lnTo>
                      <a:pt x="56" y="26"/>
                    </a:lnTo>
                    <a:lnTo>
                      <a:pt x="65" y="24"/>
                    </a:lnTo>
                    <a:lnTo>
                      <a:pt x="72" y="14"/>
                    </a:lnTo>
                    <a:lnTo>
                      <a:pt x="77" y="11"/>
                    </a:lnTo>
                    <a:lnTo>
                      <a:pt x="81" y="11"/>
                    </a:lnTo>
                    <a:lnTo>
                      <a:pt x="82" y="4"/>
                    </a:lnTo>
                    <a:lnTo>
                      <a:pt x="86" y="0"/>
                    </a:lnTo>
                    <a:lnTo>
                      <a:pt x="89" y="6"/>
                    </a:lnTo>
                    <a:lnTo>
                      <a:pt x="85" y="14"/>
                    </a:lnTo>
                    <a:lnTo>
                      <a:pt x="86" y="22"/>
                    </a:lnTo>
                    <a:lnTo>
                      <a:pt x="85" y="29"/>
                    </a:lnTo>
                    <a:lnTo>
                      <a:pt x="79" y="32"/>
                    </a:lnTo>
                    <a:lnTo>
                      <a:pt x="79" y="41"/>
                    </a:lnTo>
                    <a:lnTo>
                      <a:pt x="82" y="44"/>
                    </a:lnTo>
                    <a:lnTo>
                      <a:pt x="73" y="47"/>
                    </a:lnTo>
                    <a:lnTo>
                      <a:pt x="66" y="57"/>
                    </a:lnTo>
                    <a:lnTo>
                      <a:pt x="63" y="69"/>
                    </a:lnTo>
                    <a:lnTo>
                      <a:pt x="56" y="75"/>
                    </a:lnTo>
                    <a:lnTo>
                      <a:pt x="19" y="67"/>
                    </a:lnTo>
                    <a:lnTo>
                      <a:pt x="5" y="56"/>
                    </a:lnTo>
                    <a:lnTo>
                      <a:pt x="0" y="4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7" name="Freeform 75">
                <a:extLst>
                  <a:ext uri="{FF2B5EF4-FFF2-40B4-BE49-F238E27FC236}">
                    <a16:creationId xmlns:a16="http://schemas.microsoft.com/office/drawing/2014/main" id="{5455911F-32B6-4335-843A-6DE7DC76F534}"/>
                  </a:ext>
                </a:extLst>
              </p:cNvPr>
              <p:cNvSpPr>
                <a:spLocks/>
              </p:cNvSpPr>
              <p:nvPr/>
            </p:nvSpPr>
            <p:spPr bwMode="auto">
              <a:xfrm>
                <a:off x="4778" y="2552"/>
                <a:ext cx="15" cy="30"/>
              </a:xfrm>
              <a:custGeom>
                <a:avLst/>
                <a:gdLst>
                  <a:gd name="T0" fmla="*/ 11 w 15"/>
                  <a:gd name="T1" fmla="*/ 30 h 30"/>
                  <a:gd name="T2" fmla="*/ 1 w 15"/>
                  <a:gd name="T3" fmla="*/ 22 h 30"/>
                  <a:gd name="T4" fmla="*/ 0 w 15"/>
                  <a:gd name="T5" fmla="*/ 13 h 30"/>
                  <a:gd name="T6" fmla="*/ 2 w 15"/>
                  <a:gd name="T7" fmla="*/ 10 h 30"/>
                  <a:gd name="T8" fmla="*/ 5 w 15"/>
                  <a:gd name="T9" fmla="*/ 0 h 30"/>
                  <a:gd name="T10" fmla="*/ 11 w 15"/>
                  <a:gd name="T11" fmla="*/ 3 h 30"/>
                  <a:gd name="T12" fmla="*/ 15 w 15"/>
                  <a:gd name="T13" fmla="*/ 13 h 30"/>
                  <a:gd name="T14" fmla="*/ 14 w 15"/>
                  <a:gd name="T15" fmla="*/ 20 h 30"/>
                  <a:gd name="T16" fmla="*/ 11 w 15"/>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11" y="30"/>
                    </a:moveTo>
                    <a:lnTo>
                      <a:pt x="1" y="22"/>
                    </a:lnTo>
                    <a:lnTo>
                      <a:pt x="0" y="13"/>
                    </a:lnTo>
                    <a:lnTo>
                      <a:pt x="2" y="10"/>
                    </a:lnTo>
                    <a:lnTo>
                      <a:pt x="5" y="0"/>
                    </a:lnTo>
                    <a:lnTo>
                      <a:pt x="11" y="3"/>
                    </a:lnTo>
                    <a:lnTo>
                      <a:pt x="15" y="13"/>
                    </a:lnTo>
                    <a:lnTo>
                      <a:pt x="14" y="20"/>
                    </a:lnTo>
                    <a:lnTo>
                      <a:pt x="11" y="3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8" name="Freeform 76">
                <a:extLst>
                  <a:ext uri="{FF2B5EF4-FFF2-40B4-BE49-F238E27FC236}">
                    <a16:creationId xmlns:a16="http://schemas.microsoft.com/office/drawing/2014/main" id="{4699FA3F-5D49-422F-9D27-F6A52E7FBABA}"/>
                  </a:ext>
                </a:extLst>
              </p:cNvPr>
              <p:cNvSpPr>
                <a:spLocks/>
              </p:cNvSpPr>
              <p:nvPr/>
            </p:nvSpPr>
            <p:spPr bwMode="auto">
              <a:xfrm>
                <a:off x="4767" y="2544"/>
                <a:ext cx="14" cy="20"/>
              </a:xfrm>
              <a:custGeom>
                <a:avLst/>
                <a:gdLst>
                  <a:gd name="T0" fmla="*/ 6 w 14"/>
                  <a:gd name="T1" fmla="*/ 1 h 20"/>
                  <a:gd name="T2" fmla="*/ 0 w 14"/>
                  <a:gd name="T3" fmla="*/ 7 h 20"/>
                  <a:gd name="T4" fmla="*/ 0 w 14"/>
                  <a:gd name="T5" fmla="*/ 14 h 20"/>
                  <a:gd name="T6" fmla="*/ 5 w 14"/>
                  <a:gd name="T7" fmla="*/ 20 h 20"/>
                  <a:gd name="T8" fmla="*/ 12 w 14"/>
                  <a:gd name="T9" fmla="*/ 16 h 20"/>
                  <a:gd name="T10" fmla="*/ 11 w 14"/>
                  <a:gd name="T11" fmla="*/ 10 h 20"/>
                  <a:gd name="T12" fmla="*/ 14 w 14"/>
                  <a:gd name="T13" fmla="*/ 5 h 20"/>
                  <a:gd name="T14" fmla="*/ 10 w 14"/>
                  <a:gd name="T15" fmla="*/ 0 h 20"/>
                  <a:gd name="T16" fmla="*/ 6 w 14"/>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0">
                    <a:moveTo>
                      <a:pt x="6" y="1"/>
                    </a:moveTo>
                    <a:lnTo>
                      <a:pt x="0" y="7"/>
                    </a:lnTo>
                    <a:lnTo>
                      <a:pt x="0" y="14"/>
                    </a:lnTo>
                    <a:lnTo>
                      <a:pt x="5" y="20"/>
                    </a:lnTo>
                    <a:lnTo>
                      <a:pt x="12" y="16"/>
                    </a:lnTo>
                    <a:lnTo>
                      <a:pt x="11" y="10"/>
                    </a:lnTo>
                    <a:lnTo>
                      <a:pt x="14" y="5"/>
                    </a:lnTo>
                    <a:lnTo>
                      <a:pt x="10" y="0"/>
                    </a:lnTo>
                    <a:lnTo>
                      <a:pt x="6"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9" name="Freeform 77">
                <a:extLst>
                  <a:ext uri="{FF2B5EF4-FFF2-40B4-BE49-F238E27FC236}">
                    <a16:creationId xmlns:a16="http://schemas.microsoft.com/office/drawing/2014/main" id="{C447D3D7-7A4F-4659-BC1E-AF1234364483}"/>
                  </a:ext>
                </a:extLst>
              </p:cNvPr>
              <p:cNvSpPr>
                <a:spLocks/>
              </p:cNvSpPr>
              <p:nvPr/>
            </p:nvSpPr>
            <p:spPr bwMode="auto">
              <a:xfrm>
                <a:off x="4626" y="2695"/>
                <a:ext cx="188" cy="123"/>
              </a:xfrm>
              <a:custGeom>
                <a:avLst/>
                <a:gdLst>
                  <a:gd name="T0" fmla="*/ 176 w 188"/>
                  <a:gd name="T1" fmla="*/ 7 h 123"/>
                  <a:gd name="T2" fmla="*/ 188 w 188"/>
                  <a:gd name="T3" fmla="*/ 47 h 123"/>
                  <a:gd name="T4" fmla="*/ 180 w 188"/>
                  <a:gd name="T5" fmla="*/ 55 h 123"/>
                  <a:gd name="T6" fmla="*/ 179 w 188"/>
                  <a:gd name="T7" fmla="*/ 68 h 123"/>
                  <a:gd name="T8" fmla="*/ 165 w 188"/>
                  <a:gd name="T9" fmla="*/ 70 h 123"/>
                  <a:gd name="T10" fmla="*/ 159 w 188"/>
                  <a:gd name="T11" fmla="*/ 74 h 123"/>
                  <a:gd name="T12" fmla="*/ 137 w 188"/>
                  <a:gd name="T13" fmla="*/ 82 h 123"/>
                  <a:gd name="T14" fmla="*/ 120 w 188"/>
                  <a:gd name="T15" fmla="*/ 87 h 123"/>
                  <a:gd name="T16" fmla="*/ 114 w 188"/>
                  <a:gd name="T17" fmla="*/ 96 h 123"/>
                  <a:gd name="T18" fmla="*/ 93 w 188"/>
                  <a:gd name="T19" fmla="*/ 98 h 123"/>
                  <a:gd name="T20" fmla="*/ 85 w 188"/>
                  <a:gd name="T21" fmla="*/ 108 h 123"/>
                  <a:gd name="T22" fmla="*/ 66 w 188"/>
                  <a:gd name="T23" fmla="*/ 109 h 123"/>
                  <a:gd name="T24" fmla="*/ 52 w 188"/>
                  <a:gd name="T25" fmla="*/ 112 h 123"/>
                  <a:gd name="T26" fmla="*/ 48 w 188"/>
                  <a:gd name="T27" fmla="*/ 118 h 123"/>
                  <a:gd name="T28" fmla="*/ 40 w 188"/>
                  <a:gd name="T29" fmla="*/ 123 h 123"/>
                  <a:gd name="T30" fmla="*/ 28 w 188"/>
                  <a:gd name="T31" fmla="*/ 122 h 123"/>
                  <a:gd name="T32" fmla="*/ 25 w 188"/>
                  <a:gd name="T33" fmla="*/ 123 h 123"/>
                  <a:gd name="T34" fmla="*/ 16 w 188"/>
                  <a:gd name="T35" fmla="*/ 121 h 123"/>
                  <a:gd name="T36" fmla="*/ 11 w 188"/>
                  <a:gd name="T37" fmla="*/ 109 h 123"/>
                  <a:gd name="T38" fmla="*/ 10 w 188"/>
                  <a:gd name="T39" fmla="*/ 99 h 123"/>
                  <a:gd name="T40" fmla="*/ 5 w 188"/>
                  <a:gd name="T41" fmla="*/ 90 h 123"/>
                  <a:gd name="T42" fmla="*/ 7 w 188"/>
                  <a:gd name="T43" fmla="*/ 84 h 123"/>
                  <a:gd name="T44" fmla="*/ 3 w 188"/>
                  <a:gd name="T45" fmla="*/ 77 h 123"/>
                  <a:gd name="T46" fmla="*/ 0 w 188"/>
                  <a:gd name="T47" fmla="*/ 64 h 123"/>
                  <a:gd name="T48" fmla="*/ 3 w 188"/>
                  <a:gd name="T49" fmla="*/ 58 h 123"/>
                  <a:gd name="T50" fmla="*/ 3 w 188"/>
                  <a:gd name="T51" fmla="*/ 54 h 123"/>
                  <a:gd name="T52" fmla="*/ 8 w 188"/>
                  <a:gd name="T53" fmla="*/ 44 h 123"/>
                  <a:gd name="T54" fmla="*/ 11 w 188"/>
                  <a:gd name="T55" fmla="*/ 32 h 123"/>
                  <a:gd name="T56" fmla="*/ 17 w 188"/>
                  <a:gd name="T57" fmla="*/ 30 h 123"/>
                  <a:gd name="T58" fmla="*/ 21 w 188"/>
                  <a:gd name="T59" fmla="*/ 35 h 123"/>
                  <a:gd name="T60" fmla="*/ 42 w 188"/>
                  <a:gd name="T61" fmla="*/ 32 h 123"/>
                  <a:gd name="T62" fmla="*/ 56 w 188"/>
                  <a:gd name="T63" fmla="*/ 36 h 123"/>
                  <a:gd name="T64" fmla="*/ 76 w 188"/>
                  <a:gd name="T65" fmla="*/ 38 h 123"/>
                  <a:gd name="T66" fmla="*/ 82 w 188"/>
                  <a:gd name="T67" fmla="*/ 43 h 123"/>
                  <a:gd name="T68" fmla="*/ 88 w 188"/>
                  <a:gd name="T69" fmla="*/ 39 h 123"/>
                  <a:gd name="T70" fmla="*/ 97 w 188"/>
                  <a:gd name="T71" fmla="*/ 22 h 123"/>
                  <a:gd name="T72" fmla="*/ 112 w 188"/>
                  <a:gd name="T73" fmla="*/ 12 h 123"/>
                  <a:gd name="T74" fmla="*/ 134 w 188"/>
                  <a:gd name="T75" fmla="*/ 6 h 123"/>
                  <a:gd name="T76" fmla="*/ 159 w 188"/>
                  <a:gd name="T77" fmla="*/ 5 h 123"/>
                  <a:gd name="T78" fmla="*/ 176 w 188"/>
                  <a:gd name="T79" fmla="*/ 0 h 123"/>
                  <a:gd name="T80" fmla="*/ 176 w 188"/>
                  <a:gd name="T81" fmla="*/ 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123">
                    <a:moveTo>
                      <a:pt x="176" y="7"/>
                    </a:moveTo>
                    <a:lnTo>
                      <a:pt x="188" y="47"/>
                    </a:lnTo>
                    <a:lnTo>
                      <a:pt x="180" y="55"/>
                    </a:lnTo>
                    <a:lnTo>
                      <a:pt x="179" y="68"/>
                    </a:lnTo>
                    <a:lnTo>
                      <a:pt x="165" y="70"/>
                    </a:lnTo>
                    <a:lnTo>
                      <a:pt x="159" y="74"/>
                    </a:lnTo>
                    <a:lnTo>
                      <a:pt x="137" y="82"/>
                    </a:lnTo>
                    <a:lnTo>
                      <a:pt x="120" y="87"/>
                    </a:lnTo>
                    <a:lnTo>
                      <a:pt x="114" y="96"/>
                    </a:lnTo>
                    <a:lnTo>
                      <a:pt x="93" y="98"/>
                    </a:lnTo>
                    <a:lnTo>
                      <a:pt x="85" y="108"/>
                    </a:lnTo>
                    <a:lnTo>
                      <a:pt x="66" y="109"/>
                    </a:lnTo>
                    <a:lnTo>
                      <a:pt x="52" y="112"/>
                    </a:lnTo>
                    <a:lnTo>
                      <a:pt x="48" y="118"/>
                    </a:lnTo>
                    <a:lnTo>
                      <a:pt x="40" y="123"/>
                    </a:lnTo>
                    <a:lnTo>
                      <a:pt x="28" y="122"/>
                    </a:lnTo>
                    <a:lnTo>
                      <a:pt x="25" y="123"/>
                    </a:lnTo>
                    <a:lnTo>
                      <a:pt x="16" y="121"/>
                    </a:lnTo>
                    <a:lnTo>
                      <a:pt x="11" y="109"/>
                    </a:lnTo>
                    <a:lnTo>
                      <a:pt x="10" y="99"/>
                    </a:lnTo>
                    <a:lnTo>
                      <a:pt x="5" y="90"/>
                    </a:lnTo>
                    <a:lnTo>
                      <a:pt x="7" y="84"/>
                    </a:lnTo>
                    <a:lnTo>
                      <a:pt x="3" y="77"/>
                    </a:lnTo>
                    <a:lnTo>
                      <a:pt x="0" y="64"/>
                    </a:lnTo>
                    <a:lnTo>
                      <a:pt x="3" y="58"/>
                    </a:lnTo>
                    <a:lnTo>
                      <a:pt x="3" y="54"/>
                    </a:lnTo>
                    <a:lnTo>
                      <a:pt x="8" y="44"/>
                    </a:lnTo>
                    <a:lnTo>
                      <a:pt x="11" y="32"/>
                    </a:lnTo>
                    <a:lnTo>
                      <a:pt x="17" y="30"/>
                    </a:lnTo>
                    <a:lnTo>
                      <a:pt x="21" y="35"/>
                    </a:lnTo>
                    <a:lnTo>
                      <a:pt x="42" y="32"/>
                    </a:lnTo>
                    <a:lnTo>
                      <a:pt x="56" y="36"/>
                    </a:lnTo>
                    <a:lnTo>
                      <a:pt x="76" y="38"/>
                    </a:lnTo>
                    <a:lnTo>
                      <a:pt x="82" y="43"/>
                    </a:lnTo>
                    <a:lnTo>
                      <a:pt x="88" y="39"/>
                    </a:lnTo>
                    <a:lnTo>
                      <a:pt x="97" y="22"/>
                    </a:lnTo>
                    <a:lnTo>
                      <a:pt x="112" y="12"/>
                    </a:lnTo>
                    <a:lnTo>
                      <a:pt x="134" y="6"/>
                    </a:lnTo>
                    <a:lnTo>
                      <a:pt x="159" y="5"/>
                    </a:lnTo>
                    <a:lnTo>
                      <a:pt x="176" y="0"/>
                    </a:lnTo>
                    <a:lnTo>
                      <a:pt x="176"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0" name="Freeform 78">
                <a:extLst>
                  <a:ext uri="{FF2B5EF4-FFF2-40B4-BE49-F238E27FC236}">
                    <a16:creationId xmlns:a16="http://schemas.microsoft.com/office/drawing/2014/main" id="{7690BBDA-DF30-414E-8E4A-1F2C1359A6C3}"/>
                  </a:ext>
                </a:extLst>
              </p:cNvPr>
              <p:cNvSpPr>
                <a:spLocks/>
              </p:cNvSpPr>
              <p:nvPr/>
            </p:nvSpPr>
            <p:spPr bwMode="auto">
              <a:xfrm>
                <a:off x="4473" y="2392"/>
                <a:ext cx="25" cy="92"/>
              </a:xfrm>
              <a:custGeom>
                <a:avLst/>
                <a:gdLst>
                  <a:gd name="T0" fmla="*/ 11 w 25"/>
                  <a:gd name="T1" fmla="*/ 92 h 92"/>
                  <a:gd name="T2" fmla="*/ 7 w 25"/>
                  <a:gd name="T3" fmla="*/ 72 h 92"/>
                  <a:gd name="T4" fmla="*/ 0 w 25"/>
                  <a:gd name="T5" fmla="*/ 54 h 92"/>
                  <a:gd name="T6" fmla="*/ 3 w 25"/>
                  <a:gd name="T7" fmla="*/ 49 h 92"/>
                  <a:gd name="T8" fmla="*/ 3 w 25"/>
                  <a:gd name="T9" fmla="*/ 41 h 92"/>
                  <a:gd name="T10" fmla="*/ 4 w 25"/>
                  <a:gd name="T11" fmla="*/ 30 h 92"/>
                  <a:gd name="T12" fmla="*/ 9 w 25"/>
                  <a:gd name="T13" fmla="*/ 27 h 92"/>
                  <a:gd name="T14" fmla="*/ 10 w 25"/>
                  <a:gd name="T15" fmla="*/ 16 h 92"/>
                  <a:gd name="T16" fmla="*/ 13 w 25"/>
                  <a:gd name="T17" fmla="*/ 9 h 92"/>
                  <a:gd name="T18" fmla="*/ 17 w 25"/>
                  <a:gd name="T19" fmla="*/ 0 h 92"/>
                  <a:gd name="T20" fmla="*/ 25 w 25"/>
                  <a:gd name="T21" fmla="*/ 4 h 92"/>
                  <a:gd name="T22" fmla="*/ 24 w 25"/>
                  <a:gd name="T23" fmla="*/ 17 h 92"/>
                  <a:gd name="T24" fmla="*/ 22 w 25"/>
                  <a:gd name="T25" fmla="*/ 22 h 92"/>
                  <a:gd name="T26" fmla="*/ 15 w 25"/>
                  <a:gd name="T27" fmla="*/ 23 h 92"/>
                  <a:gd name="T28" fmla="*/ 12 w 25"/>
                  <a:gd name="T29" fmla="*/ 42 h 92"/>
                  <a:gd name="T30" fmla="*/ 17 w 25"/>
                  <a:gd name="T31" fmla="*/ 46 h 92"/>
                  <a:gd name="T32" fmla="*/ 15 w 25"/>
                  <a:gd name="T33" fmla="*/ 56 h 92"/>
                  <a:gd name="T34" fmla="*/ 12 w 25"/>
                  <a:gd name="T35" fmla="*/ 91 h 92"/>
                  <a:gd name="T36" fmla="*/ 11 w 25"/>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92">
                    <a:moveTo>
                      <a:pt x="11" y="92"/>
                    </a:moveTo>
                    <a:lnTo>
                      <a:pt x="7" y="72"/>
                    </a:lnTo>
                    <a:lnTo>
                      <a:pt x="0" y="54"/>
                    </a:lnTo>
                    <a:lnTo>
                      <a:pt x="3" y="49"/>
                    </a:lnTo>
                    <a:lnTo>
                      <a:pt x="3" y="41"/>
                    </a:lnTo>
                    <a:lnTo>
                      <a:pt x="4" y="30"/>
                    </a:lnTo>
                    <a:lnTo>
                      <a:pt x="9" y="27"/>
                    </a:lnTo>
                    <a:lnTo>
                      <a:pt x="10" y="16"/>
                    </a:lnTo>
                    <a:lnTo>
                      <a:pt x="13" y="9"/>
                    </a:lnTo>
                    <a:lnTo>
                      <a:pt x="17" y="0"/>
                    </a:lnTo>
                    <a:lnTo>
                      <a:pt x="25" y="4"/>
                    </a:lnTo>
                    <a:lnTo>
                      <a:pt x="24" y="17"/>
                    </a:lnTo>
                    <a:lnTo>
                      <a:pt x="22" y="22"/>
                    </a:lnTo>
                    <a:lnTo>
                      <a:pt x="15" y="23"/>
                    </a:lnTo>
                    <a:lnTo>
                      <a:pt x="12" y="42"/>
                    </a:lnTo>
                    <a:lnTo>
                      <a:pt x="17" y="46"/>
                    </a:lnTo>
                    <a:lnTo>
                      <a:pt x="15" y="56"/>
                    </a:lnTo>
                    <a:lnTo>
                      <a:pt x="12" y="91"/>
                    </a:lnTo>
                    <a:lnTo>
                      <a:pt x="11" y="9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1" name="Freeform 79">
                <a:extLst>
                  <a:ext uri="{FF2B5EF4-FFF2-40B4-BE49-F238E27FC236}">
                    <a16:creationId xmlns:a16="http://schemas.microsoft.com/office/drawing/2014/main" id="{56ABC53E-FEC5-48D3-98B6-BED4A81A5CAC}"/>
                  </a:ext>
                </a:extLst>
              </p:cNvPr>
              <p:cNvSpPr>
                <a:spLocks/>
              </p:cNvSpPr>
              <p:nvPr/>
            </p:nvSpPr>
            <p:spPr bwMode="auto">
              <a:xfrm>
                <a:off x="4316" y="2191"/>
                <a:ext cx="348" cy="149"/>
              </a:xfrm>
              <a:custGeom>
                <a:avLst/>
                <a:gdLst>
                  <a:gd name="T0" fmla="*/ 280 w 348"/>
                  <a:gd name="T1" fmla="*/ 22 h 149"/>
                  <a:gd name="T2" fmla="*/ 263 w 348"/>
                  <a:gd name="T3" fmla="*/ 29 h 149"/>
                  <a:gd name="T4" fmla="*/ 246 w 348"/>
                  <a:gd name="T5" fmla="*/ 26 h 149"/>
                  <a:gd name="T6" fmla="*/ 221 w 348"/>
                  <a:gd name="T7" fmla="*/ 29 h 149"/>
                  <a:gd name="T8" fmla="*/ 209 w 348"/>
                  <a:gd name="T9" fmla="*/ 28 h 149"/>
                  <a:gd name="T10" fmla="*/ 190 w 348"/>
                  <a:gd name="T11" fmla="*/ 20 h 149"/>
                  <a:gd name="T12" fmla="*/ 175 w 348"/>
                  <a:gd name="T13" fmla="*/ 11 h 149"/>
                  <a:gd name="T14" fmla="*/ 156 w 348"/>
                  <a:gd name="T15" fmla="*/ 5 h 149"/>
                  <a:gd name="T16" fmla="*/ 114 w 348"/>
                  <a:gd name="T17" fmla="*/ 15 h 149"/>
                  <a:gd name="T18" fmla="*/ 101 w 348"/>
                  <a:gd name="T19" fmla="*/ 27 h 149"/>
                  <a:gd name="T20" fmla="*/ 62 w 348"/>
                  <a:gd name="T21" fmla="*/ 25 h 149"/>
                  <a:gd name="T22" fmla="*/ 46 w 348"/>
                  <a:gd name="T23" fmla="*/ 19 h 149"/>
                  <a:gd name="T24" fmla="*/ 37 w 348"/>
                  <a:gd name="T25" fmla="*/ 2 h 149"/>
                  <a:gd name="T26" fmla="*/ 13 w 348"/>
                  <a:gd name="T27" fmla="*/ 6 h 149"/>
                  <a:gd name="T28" fmla="*/ 7 w 348"/>
                  <a:gd name="T29" fmla="*/ 27 h 149"/>
                  <a:gd name="T30" fmla="*/ 2 w 348"/>
                  <a:gd name="T31" fmla="*/ 38 h 149"/>
                  <a:gd name="T32" fmla="*/ 22 w 348"/>
                  <a:gd name="T33" fmla="*/ 39 h 149"/>
                  <a:gd name="T34" fmla="*/ 41 w 348"/>
                  <a:gd name="T35" fmla="*/ 29 h 149"/>
                  <a:gd name="T36" fmla="*/ 57 w 348"/>
                  <a:gd name="T37" fmla="*/ 27 h 149"/>
                  <a:gd name="T38" fmla="*/ 64 w 348"/>
                  <a:gd name="T39" fmla="*/ 35 h 149"/>
                  <a:gd name="T40" fmla="*/ 54 w 348"/>
                  <a:gd name="T41" fmla="*/ 39 h 149"/>
                  <a:gd name="T42" fmla="*/ 50 w 348"/>
                  <a:gd name="T43" fmla="*/ 45 h 149"/>
                  <a:gd name="T44" fmla="*/ 30 w 348"/>
                  <a:gd name="T45" fmla="*/ 42 h 149"/>
                  <a:gd name="T46" fmla="*/ 6 w 348"/>
                  <a:gd name="T47" fmla="*/ 43 h 149"/>
                  <a:gd name="T48" fmla="*/ 6 w 348"/>
                  <a:gd name="T49" fmla="*/ 59 h 149"/>
                  <a:gd name="T50" fmla="*/ 13 w 348"/>
                  <a:gd name="T51" fmla="*/ 66 h 149"/>
                  <a:gd name="T52" fmla="*/ 15 w 348"/>
                  <a:gd name="T53" fmla="*/ 75 h 149"/>
                  <a:gd name="T54" fmla="*/ 18 w 348"/>
                  <a:gd name="T55" fmla="*/ 88 h 149"/>
                  <a:gd name="T56" fmla="*/ 10 w 348"/>
                  <a:gd name="T57" fmla="*/ 86 h 149"/>
                  <a:gd name="T58" fmla="*/ 9 w 348"/>
                  <a:gd name="T59" fmla="*/ 96 h 149"/>
                  <a:gd name="T60" fmla="*/ 24 w 348"/>
                  <a:gd name="T61" fmla="*/ 102 h 149"/>
                  <a:gd name="T62" fmla="*/ 25 w 348"/>
                  <a:gd name="T63" fmla="*/ 111 h 149"/>
                  <a:gd name="T64" fmla="*/ 24 w 348"/>
                  <a:gd name="T65" fmla="*/ 122 h 149"/>
                  <a:gd name="T66" fmla="*/ 42 w 348"/>
                  <a:gd name="T67" fmla="*/ 123 h 149"/>
                  <a:gd name="T68" fmla="*/ 41 w 348"/>
                  <a:gd name="T69" fmla="*/ 134 h 149"/>
                  <a:gd name="T70" fmla="*/ 50 w 348"/>
                  <a:gd name="T71" fmla="*/ 128 h 149"/>
                  <a:gd name="T72" fmla="*/ 62 w 348"/>
                  <a:gd name="T73" fmla="*/ 139 h 149"/>
                  <a:gd name="T74" fmla="*/ 87 w 348"/>
                  <a:gd name="T75" fmla="*/ 140 h 149"/>
                  <a:gd name="T76" fmla="*/ 98 w 348"/>
                  <a:gd name="T77" fmla="*/ 130 h 149"/>
                  <a:gd name="T78" fmla="*/ 118 w 348"/>
                  <a:gd name="T79" fmla="*/ 141 h 149"/>
                  <a:gd name="T80" fmla="*/ 143 w 348"/>
                  <a:gd name="T81" fmla="*/ 145 h 149"/>
                  <a:gd name="T82" fmla="*/ 162 w 348"/>
                  <a:gd name="T83" fmla="*/ 130 h 149"/>
                  <a:gd name="T84" fmla="*/ 173 w 348"/>
                  <a:gd name="T85" fmla="*/ 134 h 149"/>
                  <a:gd name="T86" fmla="*/ 188 w 348"/>
                  <a:gd name="T87" fmla="*/ 124 h 149"/>
                  <a:gd name="T88" fmla="*/ 185 w 348"/>
                  <a:gd name="T89" fmla="*/ 137 h 149"/>
                  <a:gd name="T90" fmla="*/ 200 w 348"/>
                  <a:gd name="T91" fmla="*/ 136 h 149"/>
                  <a:gd name="T92" fmla="*/ 207 w 348"/>
                  <a:gd name="T93" fmla="*/ 121 h 149"/>
                  <a:gd name="T94" fmla="*/ 235 w 348"/>
                  <a:gd name="T95" fmla="*/ 121 h 149"/>
                  <a:gd name="T96" fmla="*/ 273 w 348"/>
                  <a:gd name="T97" fmla="*/ 120 h 149"/>
                  <a:gd name="T98" fmla="*/ 298 w 348"/>
                  <a:gd name="T99" fmla="*/ 114 h 149"/>
                  <a:gd name="T100" fmla="*/ 313 w 348"/>
                  <a:gd name="T101" fmla="*/ 114 h 149"/>
                  <a:gd name="T102" fmla="*/ 333 w 348"/>
                  <a:gd name="T103" fmla="*/ 111 h 149"/>
                  <a:gd name="T104" fmla="*/ 348 w 348"/>
                  <a:gd name="T105" fmla="*/ 111 h 149"/>
                  <a:gd name="T106" fmla="*/ 342 w 348"/>
                  <a:gd name="T107" fmla="*/ 79 h 149"/>
                  <a:gd name="T108" fmla="*/ 346 w 348"/>
                  <a:gd name="T109" fmla="*/ 53 h 149"/>
                  <a:gd name="T110" fmla="*/ 330 w 348"/>
                  <a:gd name="T111" fmla="*/ 44 h 149"/>
                  <a:gd name="T112" fmla="*/ 323 w 348"/>
                  <a:gd name="T113" fmla="*/ 16 h 149"/>
                  <a:gd name="T114" fmla="*/ 311 w 348"/>
                  <a:gd name="T115" fmla="*/ 5 h 149"/>
                  <a:gd name="T116" fmla="*/ 291 w 348"/>
                  <a:gd name="T117" fmla="*/ 1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8" h="149">
                    <a:moveTo>
                      <a:pt x="291" y="11"/>
                    </a:moveTo>
                    <a:lnTo>
                      <a:pt x="280" y="22"/>
                    </a:lnTo>
                    <a:lnTo>
                      <a:pt x="276" y="23"/>
                    </a:lnTo>
                    <a:lnTo>
                      <a:pt x="263" y="29"/>
                    </a:lnTo>
                    <a:lnTo>
                      <a:pt x="256" y="27"/>
                    </a:lnTo>
                    <a:lnTo>
                      <a:pt x="246" y="26"/>
                    </a:lnTo>
                    <a:lnTo>
                      <a:pt x="231" y="31"/>
                    </a:lnTo>
                    <a:lnTo>
                      <a:pt x="221" y="29"/>
                    </a:lnTo>
                    <a:lnTo>
                      <a:pt x="211" y="26"/>
                    </a:lnTo>
                    <a:lnTo>
                      <a:pt x="209" y="28"/>
                    </a:lnTo>
                    <a:lnTo>
                      <a:pt x="196" y="22"/>
                    </a:lnTo>
                    <a:lnTo>
                      <a:pt x="190" y="20"/>
                    </a:lnTo>
                    <a:lnTo>
                      <a:pt x="186" y="12"/>
                    </a:lnTo>
                    <a:lnTo>
                      <a:pt x="175" y="11"/>
                    </a:lnTo>
                    <a:lnTo>
                      <a:pt x="169" y="3"/>
                    </a:lnTo>
                    <a:lnTo>
                      <a:pt x="156" y="5"/>
                    </a:lnTo>
                    <a:lnTo>
                      <a:pt x="122" y="6"/>
                    </a:lnTo>
                    <a:lnTo>
                      <a:pt x="114" y="15"/>
                    </a:lnTo>
                    <a:lnTo>
                      <a:pt x="103" y="20"/>
                    </a:lnTo>
                    <a:lnTo>
                      <a:pt x="101" y="27"/>
                    </a:lnTo>
                    <a:lnTo>
                      <a:pt x="86" y="27"/>
                    </a:lnTo>
                    <a:lnTo>
                      <a:pt x="62" y="25"/>
                    </a:lnTo>
                    <a:lnTo>
                      <a:pt x="58" y="26"/>
                    </a:lnTo>
                    <a:lnTo>
                      <a:pt x="46" y="19"/>
                    </a:lnTo>
                    <a:lnTo>
                      <a:pt x="36" y="12"/>
                    </a:lnTo>
                    <a:lnTo>
                      <a:pt x="37" y="2"/>
                    </a:lnTo>
                    <a:lnTo>
                      <a:pt x="21" y="0"/>
                    </a:lnTo>
                    <a:lnTo>
                      <a:pt x="13" y="6"/>
                    </a:lnTo>
                    <a:lnTo>
                      <a:pt x="12" y="16"/>
                    </a:lnTo>
                    <a:lnTo>
                      <a:pt x="7" y="27"/>
                    </a:lnTo>
                    <a:lnTo>
                      <a:pt x="0" y="32"/>
                    </a:lnTo>
                    <a:lnTo>
                      <a:pt x="2" y="38"/>
                    </a:lnTo>
                    <a:lnTo>
                      <a:pt x="15" y="38"/>
                    </a:lnTo>
                    <a:lnTo>
                      <a:pt x="22" y="39"/>
                    </a:lnTo>
                    <a:lnTo>
                      <a:pt x="30" y="28"/>
                    </a:lnTo>
                    <a:lnTo>
                      <a:pt x="41" y="29"/>
                    </a:lnTo>
                    <a:lnTo>
                      <a:pt x="51" y="28"/>
                    </a:lnTo>
                    <a:lnTo>
                      <a:pt x="57" y="27"/>
                    </a:lnTo>
                    <a:lnTo>
                      <a:pt x="60" y="32"/>
                    </a:lnTo>
                    <a:lnTo>
                      <a:pt x="64" y="35"/>
                    </a:lnTo>
                    <a:lnTo>
                      <a:pt x="67" y="37"/>
                    </a:lnTo>
                    <a:lnTo>
                      <a:pt x="54" y="39"/>
                    </a:lnTo>
                    <a:lnTo>
                      <a:pt x="58" y="46"/>
                    </a:lnTo>
                    <a:lnTo>
                      <a:pt x="50" y="45"/>
                    </a:lnTo>
                    <a:lnTo>
                      <a:pt x="37" y="45"/>
                    </a:lnTo>
                    <a:lnTo>
                      <a:pt x="30" y="42"/>
                    </a:lnTo>
                    <a:lnTo>
                      <a:pt x="14" y="42"/>
                    </a:lnTo>
                    <a:lnTo>
                      <a:pt x="6" y="43"/>
                    </a:lnTo>
                    <a:lnTo>
                      <a:pt x="3" y="49"/>
                    </a:lnTo>
                    <a:lnTo>
                      <a:pt x="6" y="59"/>
                    </a:lnTo>
                    <a:lnTo>
                      <a:pt x="4" y="65"/>
                    </a:lnTo>
                    <a:lnTo>
                      <a:pt x="13" y="66"/>
                    </a:lnTo>
                    <a:lnTo>
                      <a:pt x="16" y="65"/>
                    </a:lnTo>
                    <a:lnTo>
                      <a:pt x="15" y="75"/>
                    </a:lnTo>
                    <a:lnTo>
                      <a:pt x="18" y="80"/>
                    </a:lnTo>
                    <a:lnTo>
                      <a:pt x="18" y="88"/>
                    </a:lnTo>
                    <a:lnTo>
                      <a:pt x="15" y="91"/>
                    </a:lnTo>
                    <a:lnTo>
                      <a:pt x="10" y="86"/>
                    </a:lnTo>
                    <a:lnTo>
                      <a:pt x="7" y="91"/>
                    </a:lnTo>
                    <a:lnTo>
                      <a:pt x="9" y="96"/>
                    </a:lnTo>
                    <a:lnTo>
                      <a:pt x="16" y="98"/>
                    </a:lnTo>
                    <a:lnTo>
                      <a:pt x="24" y="102"/>
                    </a:lnTo>
                    <a:lnTo>
                      <a:pt x="19" y="108"/>
                    </a:lnTo>
                    <a:lnTo>
                      <a:pt x="25" y="111"/>
                    </a:lnTo>
                    <a:lnTo>
                      <a:pt x="28" y="117"/>
                    </a:lnTo>
                    <a:lnTo>
                      <a:pt x="24" y="122"/>
                    </a:lnTo>
                    <a:lnTo>
                      <a:pt x="33" y="123"/>
                    </a:lnTo>
                    <a:lnTo>
                      <a:pt x="42" y="123"/>
                    </a:lnTo>
                    <a:lnTo>
                      <a:pt x="34" y="129"/>
                    </a:lnTo>
                    <a:lnTo>
                      <a:pt x="41" y="134"/>
                    </a:lnTo>
                    <a:lnTo>
                      <a:pt x="43" y="130"/>
                    </a:lnTo>
                    <a:lnTo>
                      <a:pt x="50" y="128"/>
                    </a:lnTo>
                    <a:lnTo>
                      <a:pt x="54" y="133"/>
                    </a:lnTo>
                    <a:lnTo>
                      <a:pt x="62" y="139"/>
                    </a:lnTo>
                    <a:lnTo>
                      <a:pt x="72" y="142"/>
                    </a:lnTo>
                    <a:lnTo>
                      <a:pt x="87" y="140"/>
                    </a:lnTo>
                    <a:lnTo>
                      <a:pt x="89" y="130"/>
                    </a:lnTo>
                    <a:lnTo>
                      <a:pt x="98" y="130"/>
                    </a:lnTo>
                    <a:lnTo>
                      <a:pt x="110" y="135"/>
                    </a:lnTo>
                    <a:lnTo>
                      <a:pt x="118" y="141"/>
                    </a:lnTo>
                    <a:lnTo>
                      <a:pt x="122" y="145"/>
                    </a:lnTo>
                    <a:lnTo>
                      <a:pt x="143" y="145"/>
                    </a:lnTo>
                    <a:lnTo>
                      <a:pt x="153" y="139"/>
                    </a:lnTo>
                    <a:lnTo>
                      <a:pt x="162" y="130"/>
                    </a:lnTo>
                    <a:lnTo>
                      <a:pt x="171" y="130"/>
                    </a:lnTo>
                    <a:lnTo>
                      <a:pt x="173" y="134"/>
                    </a:lnTo>
                    <a:lnTo>
                      <a:pt x="182" y="133"/>
                    </a:lnTo>
                    <a:lnTo>
                      <a:pt x="188" y="124"/>
                    </a:lnTo>
                    <a:lnTo>
                      <a:pt x="190" y="131"/>
                    </a:lnTo>
                    <a:lnTo>
                      <a:pt x="185" y="137"/>
                    </a:lnTo>
                    <a:lnTo>
                      <a:pt x="186" y="149"/>
                    </a:lnTo>
                    <a:lnTo>
                      <a:pt x="200" y="136"/>
                    </a:lnTo>
                    <a:lnTo>
                      <a:pt x="200" y="125"/>
                    </a:lnTo>
                    <a:lnTo>
                      <a:pt x="207" y="121"/>
                    </a:lnTo>
                    <a:lnTo>
                      <a:pt x="214" y="128"/>
                    </a:lnTo>
                    <a:lnTo>
                      <a:pt x="235" y="121"/>
                    </a:lnTo>
                    <a:lnTo>
                      <a:pt x="249" y="128"/>
                    </a:lnTo>
                    <a:lnTo>
                      <a:pt x="273" y="120"/>
                    </a:lnTo>
                    <a:lnTo>
                      <a:pt x="292" y="120"/>
                    </a:lnTo>
                    <a:lnTo>
                      <a:pt x="298" y="114"/>
                    </a:lnTo>
                    <a:lnTo>
                      <a:pt x="307" y="115"/>
                    </a:lnTo>
                    <a:lnTo>
                      <a:pt x="313" y="114"/>
                    </a:lnTo>
                    <a:lnTo>
                      <a:pt x="321" y="114"/>
                    </a:lnTo>
                    <a:lnTo>
                      <a:pt x="333" y="111"/>
                    </a:lnTo>
                    <a:lnTo>
                      <a:pt x="339" y="113"/>
                    </a:lnTo>
                    <a:lnTo>
                      <a:pt x="348" y="111"/>
                    </a:lnTo>
                    <a:lnTo>
                      <a:pt x="341" y="95"/>
                    </a:lnTo>
                    <a:lnTo>
                      <a:pt x="342" y="79"/>
                    </a:lnTo>
                    <a:lnTo>
                      <a:pt x="340" y="66"/>
                    </a:lnTo>
                    <a:lnTo>
                      <a:pt x="346" y="53"/>
                    </a:lnTo>
                    <a:lnTo>
                      <a:pt x="339" y="46"/>
                    </a:lnTo>
                    <a:lnTo>
                      <a:pt x="330" y="44"/>
                    </a:lnTo>
                    <a:lnTo>
                      <a:pt x="329" y="24"/>
                    </a:lnTo>
                    <a:lnTo>
                      <a:pt x="323" y="16"/>
                    </a:lnTo>
                    <a:lnTo>
                      <a:pt x="314" y="14"/>
                    </a:lnTo>
                    <a:lnTo>
                      <a:pt x="311" y="5"/>
                    </a:lnTo>
                    <a:lnTo>
                      <a:pt x="298" y="11"/>
                    </a:lnTo>
                    <a:lnTo>
                      <a:pt x="291"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2" name="Freeform 80">
                <a:extLst>
                  <a:ext uri="{FF2B5EF4-FFF2-40B4-BE49-F238E27FC236}">
                    <a16:creationId xmlns:a16="http://schemas.microsoft.com/office/drawing/2014/main" id="{DA4AFD03-B01E-42F0-82B0-80BF51ABD41B}"/>
                  </a:ext>
                </a:extLst>
              </p:cNvPr>
              <p:cNvSpPr>
                <a:spLocks/>
              </p:cNvSpPr>
              <p:nvPr/>
            </p:nvSpPr>
            <p:spPr bwMode="auto">
              <a:xfrm>
                <a:off x="4294" y="2435"/>
                <a:ext cx="204" cy="205"/>
              </a:xfrm>
              <a:custGeom>
                <a:avLst/>
                <a:gdLst>
                  <a:gd name="T0" fmla="*/ 182 w 204"/>
                  <a:gd name="T1" fmla="*/ 1 h 205"/>
                  <a:gd name="T2" fmla="*/ 169 w 204"/>
                  <a:gd name="T3" fmla="*/ 11 h 205"/>
                  <a:gd name="T4" fmla="*/ 153 w 204"/>
                  <a:gd name="T5" fmla="*/ 15 h 205"/>
                  <a:gd name="T6" fmla="*/ 141 w 204"/>
                  <a:gd name="T7" fmla="*/ 13 h 205"/>
                  <a:gd name="T8" fmla="*/ 130 w 204"/>
                  <a:gd name="T9" fmla="*/ 8 h 205"/>
                  <a:gd name="T10" fmla="*/ 128 w 204"/>
                  <a:gd name="T11" fmla="*/ 1 h 205"/>
                  <a:gd name="T12" fmla="*/ 117 w 204"/>
                  <a:gd name="T13" fmla="*/ 6 h 205"/>
                  <a:gd name="T14" fmla="*/ 108 w 204"/>
                  <a:gd name="T15" fmla="*/ 10 h 205"/>
                  <a:gd name="T16" fmla="*/ 105 w 204"/>
                  <a:gd name="T17" fmla="*/ 4 h 205"/>
                  <a:gd name="T18" fmla="*/ 94 w 204"/>
                  <a:gd name="T19" fmla="*/ 11 h 205"/>
                  <a:gd name="T20" fmla="*/ 80 w 204"/>
                  <a:gd name="T21" fmla="*/ 19 h 205"/>
                  <a:gd name="T22" fmla="*/ 67 w 204"/>
                  <a:gd name="T23" fmla="*/ 13 h 205"/>
                  <a:gd name="T24" fmla="*/ 53 w 204"/>
                  <a:gd name="T25" fmla="*/ 13 h 205"/>
                  <a:gd name="T26" fmla="*/ 40 w 204"/>
                  <a:gd name="T27" fmla="*/ 7 h 205"/>
                  <a:gd name="T28" fmla="*/ 22 w 204"/>
                  <a:gd name="T29" fmla="*/ 2 h 205"/>
                  <a:gd name="T30" fmla="*/ 15 w 204"/>
                  <a:gd name="T31" fmla="*/ 4 h 205"/>
                  <a:gd name="T32" fmla="*/ 8 w 204"/>
                  <a:gd name="T33" fmla="*/ 3 h 205"/>
                  <a:gd name="T34" fmla="*/ 5 w 204"/>
                  <a:gd name="T35" fmla="*/ 0 h 205"/>
                  <a:gd name="T36" fmla="*/ 1 w 204"/>
                  <a:gd name="T37" fmla="*/ 5 h 205"/>
                  <a:gd name="T38" fmla="*/ 2 w 204"/>
                  <a:gd name="T39" fmla="*/ 11 h 205"/>
                  <a:gd name="T40" fmla="*/ 5 w 204"/>
                  <a:gd name="T41" fmla="*/ 16 h 205"/>
                  <a:gd name="T42" fmla="*/ 3 w 204"/>
                  <a:gd name="T43" fmla="*/ 24 h 205"/>
                  <a:gd name="T44" fmla="*/ 0 w 204"/>
                  <a:gd name="T45" fmla="*/ 29 h 205"/>
                  <a:gd name="T46" fmla="*/ 5 w 204"/>
                  <a:gd name="T47" fmla="*/ 41 h 205"/>
                  <a:gd name="T48" fmla="*/ 6 w 204"/>
                  <a:gd name="T49" fmla="*/ 50 h 205"/>
                  <a:gd name="T50" fmla="*/ 5 w 204"/>
                  <a:gd name="T51" fmla="*/ 202 h 205"/>
                  <a:gd name="T52" fmla="*/ 116 w 204"/>
                  <a:gd name="T53" fmla="*/ 202 h 205"/>
                  <a:gd name="T54" fmla="*/ 116 w 204"/>
                  <a:gd name="T55" fmla="*/ 197 h 205"/>
                  <a:gd name="T56" fmla="*/ 122 w 204"/>
                  <a:gd name="T57" fmla="*/ 197 h 205"/>
                  <a:gd name="T58" fmla="*/ 122 w 204"/>
                  <a:gd name="T59" fmla="*/ 202 h 205"/>
                  <a:gd name="T60" fmla="*/ 157 w 204"/>
                  <a:gd name="T61" fmla="*/ 202 h 205"/>
                  <a:gd name="T62" fmla="*/ 162 w 204"/>
                  <a:gd name="T63" fmla="*/ 205 h 205"/>
                  <a:gd name="T64" fmla="*/ 170 w 204"/>
                  <a:gd name="T65" fmla="*/ 205 h 205"/>
                  <a:gd name="T66" fmla="*/ 175 w 204"/>
                  <a:gd name="T67" fmla="*/ 196 h 205"/>
                  <a:gd name="T68" fmla="*/ 182 w 204"/>
                  <a:gd name="T69" fmla="*/ 195 h 205"/>
                  <a:gd name="T70" fmla="*/ 189 w 204"/>
                  <a:gd name="T71" fmla="*/ 184 h 205"/>
                  <a:gd name="T72" fmla="*/ 194 w 204"/>
                  <a:gd name="T73" fmla="*/ 183 h 205"/>
                  <a:gd name="T74" fmla="*/ 201 w 204"/>
                  <a:gd name="T75" fmla="*/ 177 h 205"/>
                  <a:gd name="T76" fmla="*/ 198 w 204"/>
                  <a:gd name="T77" fmla="*/ 164 h 205"/>
                  <a:gd name="T78" fmla="*/ 204 w 204"/>
                  <a:gd name="T79" fmla="*/ 160 h 205"/>
                  <a:gd name="T80" fmla="*/ 193 w 204"/>
                  <a:gd name="T81" fmla="*/ 152 h 205"/>
                  <a:gd name="T82" fmla="*/ 175 w 204"/>
                  <a:gd name="T83" fmla="*/ 119 h 205"/>
                  <a:gd name="T84" fmla="*/ 169 w 204"/>
                  <a:gd name="T85" fmla="*/ 106 h 205"/>
                  <a:gd name="T86" fmla="*/ 168 w 204"/>
                  <a:gd name="T87" fmla="*/ 96 h 205"/>
                  <a:gd name="T88" fmla="*/ 162 w 204"/>
                  <a:gd name="T89" fmla="*/ 88 h 205"/>
                  <a:gd name="T90" fmla="*/ 162 w 204"/>
                  <a:gd name="T91" fmla="*/ 81 h 205"/>
                  <a:gd name="T92" fmla="*/ 149 w 204"/>
                  <a:gd name="T93" fmla="*/ 66 h 205"/>
                  <a:gd name="T94" fmla="*/ 144 w 204"/>
                  <a:gd name="T95" fmla="*/ 50 h 205"/>
                  <a:gd name="T96" fmla="*/ 143 w 204"/>
                  <a:gd name="T97" fmla="*/ 41 h 205"/>
                  <a:gd name="T98" fmla="*/ 143 w 204"/>
                  <a:gd name="T99" fmla="*/ 31 h 205"/>
                  <a:gd name="T100" fmla="*/ 149 w 204"/>
                  <a:gd name="T101" fmla="*/ 43 h 205"/>
                  <a:gd name="T102" fmla="*/ 153 w 204"/>
                  <a:gd name="T103" fmla="*/ 56 h 205"/>
                  <a:gd name="T104" fmla="*/ 160 w 204"/>
                  <a:gd name="T105" fmla="*/ 68 h 205"/>
                  <a:gd name="T106" fmla="*/ 173 w 204"/>
                  <a:gd name="T107" fmla="*/ 81 h 205"/>
                  <a:gd name="T108" fmla="*/ 179 w 204"/>
                  <a:gd name="T109" fmla="*/ 81 h 205"/>
                  <a:gd name="T110" fmla="*/ 180 w 204"/>
                  <a:gd name="T111" fmla="*/ 73 h 205"/>
                  <a:gd name="T112" fmla="*/ 182 w 204"/>
                  <a:gd name="T113" fmla="*/ 64 h 205"/>
                  <a:gd name="T114" fmla="*/ 188 w 204"/>
                  <a:gd name="T115" fmla="*/ 51 h 205"/>
                  <a:gd name="T116" fmla="*/ 189 w 204"/>
                  <a:gd name="T117" fmla="*/ 44 h 205"/>
                  <a:gd name="T118" fmla="*/ 186 w 204"/>
                  <a:gd name="T119" fmla="*/ 29 h 205"/>
                  <a:gd name="T120" fmla="*/ 179 w 204"/>
                  <a:gd name="T121" fmla="*/ 11 h 205"/>
                  <a:gd name="T122" fmla="*/ 182 w 204"/>
                  <a:gd name="T123" fmla="*/ 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 h="205">
                    <a:moveTo>
                      <a:pt x="182" y="1"/>
                    </a:moveTo>
                    <a:lnTo>
                      <a:pt x="169" y="11"/>
                    </a:lnTo>
                    <a:lnTo>
                      <a:pt x="153" y="15"/>
                    </a:lnTo>
                    <a:lnTo>
                      <a:pt x="141" y="13"/>
                    </a:lnTo>
                    <a:lnTo>
                      <a:pt x="130" y="8"/>
                    </a:lnTo>
                    <a:lnTo>
                      <a:pt x="128" y="1"/>
                    </a:lnTo>
                    <a:lnTo>
                      <a:pt x="117" y="6"/>
                    </a:lnTo>
                    <a:lnTo>
                      <a:pt x="108" y="10"/>
                    </a:lnTo>
                    <a:lnTo>
                      <a:pt x="105" y="4"/>
                    </a:lnTo>
                    <a:lnTo>
                      <a:pt x="94" y="11"/>
                    </a:lnTo>
                    <a:lnTo>
                      <a:pt x="80" y="19"/>
                    </a:lnTo>
                    <a:lnTo>
                      <a:pt x="67" y="13"/>
                    </a:lnTo>
                    <a:lnTo>
                      <a:pt x="53" y="13"/>
                    </a:lnTo>
                    <a:lnTo>
                      <a:pt x="40" y="7"/>
                    </a:lnTo>
                    <a:lnTo>
                      <a:pt x="22" y="2"/>
                    </a:lnTo>
                    <a:lnTo>
                      <a:pt x="15" y="4"/>
                    </a:lnTo>
                    <a:lnTo>
                      <a:pt x="8" y="3"/>
                    </a:lnTo>
                    <a:lnTo>
                      <a:pt x="5" y="0"/>
                    </a:lnTo>
                    <a:lnTo>
                      <a:pt x="1" y="5"/>
                    </a:lnTo>
                    <a:lnTo>
                      <a:pt x="2" y="11"/>
                    </a:lnTo>
                    <a:lnTo>
                      <a:pt x="5" y="16"/>
                    </a:lnTo>
                    <a:lnTo>
                      <a:pt x="3" y="24"/>
                    </a:lnTo>
                    <a:lnTo>
                      <a:pt x="0" y="29"/>
                    </a:lnTo>
                    <a:lnTo>
                      <a:pt x="5" y="41"/>
                    </a:lnTo>
                    <a:lnTo>
                      <a:pt x="6" y="50"/>
                    </a:lnTo>
                    <a:lnTo>
                      <a:pt x="5" y="202"/>
                    </a:lnTo>
                    <a:lnTo>
                      <a:pt x="116" y="202"/>
                    </a:lnTo>
                    <a:lnTo>
                      <a:pt x="116" y="197"/>
                    </a:lnTo>
                    <a:lnTo>
                      <a:pt x="122" y="197"/>
                    </a:lnTo>
                    <a:lnTo>
                      <a:pt x="122" y="202"/>
                    </a:lnTo>
                    <a:lnTo>
                      <a:pt x="157" y="202"/>
                    </a:lnTo>
                    <a:lnTo>
                      <a:pt x="162" y="205"/>
                    </a:lnTo>
                    <a:lnTo>
                      <a:pt x="170" y="205"/>
                    </a:lnTo>
                    <a:lnTo>
                      <a:pt x="175" y="196"/>
                    </a:lnTo>
                    <a:lnTo>
                      <a:pt x="182" y="195"/>
                    </a:lnTo>
                    <a:lnTo>
                      <a:pt x="189" y="184"/>
                    </a:lnTo>
                    <a:lnTo>
                      <a:pt x="194" y="183"/>
                    </a:lnTo>
                    <a:lnTo>
                      <a:pt x="201" y="177"/>
                    </a:lnTo>
                    <a:lnTo>
                      <a:pt x="198" y="164"/>
                    </a:lnTo>
                    <a:lnTo>
                      <a:pt x="204" y="160"/>
                    </a:lnTo>
                    <a:lnTo>
                      <a:pt x="193" y="152"/>
                    </a:lnTo>
                    <a:lnTo>
                      <a:pt x="175" y="119"/>
                    </a:lnTo>
                    <a:lnTo>
                      <a:pt x="169" y="106"/>
                    </a:lnTo>
                    <a:lnTo>
                      <a:pt x="168" y="96"/>
                    </a:lnTo>
                    <a:lnTo>
                      <a:pt x="162" y="88"/>
                    </a:lnTo>
                    <a:lnTo>
                      <a:pt x="162" y="81"/>
                    </a:lnTo>
                    <a:lnTo>
                      <a:pt x="149" y="66"/>
                    </a:lnTo>
                    <a:lnTo>
                      <a:pt x="144" y="50"/>
                    </a:lnTo>
                    <a:lnTo>
                      <a:pt x="143" y="41"/>
                    </a:lnTo>
                    <a:lnTo>
                      <a:pt x="143" y="31"/>
                    </a:lnTo>
                    <a:lnTo>
                      <a:pt x="149" y="43"/>
                    </a:lnTo>
                    <a:lnTo>
                      <a:pt x="153" y="56"/>
                    </a:lnTo>
                    <a:lnTo>
                      <a:pt x="160" y="68"/>
                    </a:lnTo>
                    <a:lnTo>
                      <a:pt x="173" y="81"/>
                    </a:lnTo>
                    <a:lnTo>
                      <a:pt x="179" y="81"/>
                    </a:lnTo>
                    <a:lnTo>
                      <a:pt x="180" y="73"/>
                    </a:lnTo>
                    <a:lnTo>
                      <a:pt x="182" y="64"/>
                    </a:lnTo>
                    <a:lnTo>
                      <a:pt x="188" y="51"/>
                    </a:lnTo>
                    <a:lnTo>
                      <a:pt x="189" y="44"/>
                    </a:lnTo>
                    <a:lnTo>
                      <a:pt x="186" y="29"/>
                    </a:lnTo>
                    <a:lnTo>
                      <a:pt x="179" y="11"/>
                    </a:lnTo>
                    <a:lnTo>
                      <a:pt x="182"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3" name="Freeform 81">
                <a:extLst>
                  <a:ext uri="{FF2B5EF4-FFF2-40B4-BE49-F238E27FC236}">
                    <a16:creationId xmlns:a16="http://schemas.microsoft.com/office/drawing/2014/main" id="{95B47D10-FBD3-41E4-9B21-D0347E683F76}"/>
                  </a:ext>
                </a:extLst>
              </p:cNvPr>
              <p:cNvSpPr>
                <a:spLocks/>
              </p:cNvSpPr>
              <p:nvPr/>
            </p:nvSpPr>
            <p:spPr bwMode="auto">
              <a:xfrm>
                <a:off x="5930" y="3251"/>
                <a:ext cx="753" cy="587"/>
              </a:xfrm>
              <a:custGeom>
                <a:avLst/>
                <a:gdLst>
                  <a:gd name="T0" fmla="*/ 1643 w 2349"/>
                  <a:gd name="T1" fmla="*/ 329 h 1830"/>
                  <a:gd name="T2" fmla="*/ 1469 w 2349"/>
                  <a:gd name="T3" fmla="*/ 347 h 1830"/>
                  <a:gd name="T4" fmla="*/ 1331 w 2349"/>
                  <a:gd name="T5" fmla="*/ 187 h 1830"/>
                  <a:gd name="T6" fmla="*/ 1360 w 2349"/>
                  <a:gd name="T7" fmla="*/ 180 h 1830"/>
                  <a:gd name="T8" fmla="*/ 1370 w 2349"/>
                  <a:gd name="T9" fmla="*/ 90 h 1830"/>
                  <a:gd name="T10" fmla="*/ 1314 w 2349"/>
                  <a:gd name="T11" fmla="*/ 70 h 1830"/>
                  <a:gd name="T12" fmla="*/ 1147 w 2349"/>
                  <a:gd name="T13" fmla="*/ 43 h 1830"/>
                  <a:gd name="T14" fmla="*/ 1032 w 2349"/>
                  <a:gd name="T15" fmla="*/ 58 h 1830"/>
                  <a:gd name="T16" fmla="*/ 1109 w 2349"/>
                  <a:gd name="T17" fmla="*/ 58 h 1830"/>
                  <a:gd name="T18" fmla="*/ 1004 w 2349"/>
                  <a:gd name="T19" fmla="*/ 95 h 1830"/>
                  <a:gd name="T20" fmla="*/ 970 w 2349"/>
                  <a:gd name="T21" fmla="*/ 235 h 1830"/>
                  <a:gd name="T22" fmla="*/ 832 w 2349"/>
                  <a:gd name="T23" fmla="*/ 188 h 1830"/>
                  <a:gd name="T24" fmla="*/ 700 w 2349"/>
                  <a:gd name="T25" fmla="*/ 273 h 1830"/>
                  <a:gd name="T26" fmla="*/ 615 w 2349"/>
                  <a:gd name="T27" fmla="*/ 343 h 1830"/>
                  <a:gd name="T28" fmla="*/ 547 w 2349"/>
                  <a:gd name="T29" fmla="*/ 435 h 1830"/>
                  <a:gd name="T30" fmla="*/ 332 w 2349"/>
                  <a:gd name="T31" fmla="*/ 558 h 1830"/>
                  <a:gd name="T32" fmla="*/ 89 w 2349"/>
                  <a:gd name="T33" fmla="*/ 675 h 1830"/>
                  <a:gd name="T34" fmla="*/ 35 w 2349"/>
                  <a:gd name="T35" fmla="*/ 780 h 1830"/>
                  <a:gd name="T36" fmla="*/ 44 w 2349"/>
                  <a:gd name="T37" fmla="*/ 928 h 1830"/>
                  <a:gd name="T38" fmla="*/ 60 w 2349"/>
                  <a:gd name="T39" fmla="*/ 1003 h 1830"/>
                  <a:gd name="T40" fmla="*/ 140 w 2349"/>
                  <a:gd name="T41" fmla="*/ 1263 h 1830"/>
                  <a:gd name="T42" fmla="*/ 130 w 2349"/>
                  <a:gd name="T43" fmla="*/ 1438 h 1830"/>
                  <a:gd name="T44" fmla="*/ 182 w 2349"/>
                  <a:gd name="T45" fmla="*/ 1531 h 1830"/>
                  <a:gd name="T46" fmla="*/ 380 w 2349"/>
                  <a:gd name="T47" fmla="*/ 1491 h 1830"/>
                  <a:gd name="T48" fmla="*/ 534 w 2349"/>
                  <a:gd name="T49" fmla="*/ 1448 h 1830"/>
                  <a:gd name="T50" fmla="*/ 649 w 2349"/>
                  <a:gd name="T51" fmla="*/ 1391 h 1830"/>
                  <a:gd name="T52" fmla="*/ 934 w 2349"/>
                  <a:gd name="T53" fmla="*/ 1298 h 1830"/>
                  <a:gd name="T54" fmla="*/ 1182 w 2349"/>
                  <a:gd name="T55" fmla="*/ 1335 h 1830"/>
                  <a:gd name="T56" fmla="*/ 1242 w 2349"/>
                  <a:gd name="T57" fmla="*/ 1411 h 1830"/>
                  <a:gd name="T58" fmla="*/ 1307 w 2349"/>
                  <a:gd name="T59" fmla="*/ 1530 h 1830"/>
                  <a:gd name="T60" fmla="*/ 1410 w 2349"/>
                  <a:gd name="T61" fmla="*/ 1423 h 1830"/>
                  <a:gd name="T62" fmla="*/ 1420 w 2349"/>
                  <a:gd name="T63" fmla="*/ 1511 h 1830"/>
                  <a:gd name="T64" fmla="*/ 1470 w 2349"/>
                  <a:gd name="T65" fmla="*/ 1520 h 1830"/>
                  <a:gd name="T66" fmla="*/ 1355 w 2349"/>
                  <a:gd name="T67" fmla="*/ 1588 h 1830"/>
                  <a:gd name="T68" fmla="*/ 1520 w 2349"/>
                  <a:gd name="T69" fmla="*/ 1595 h 1830"/>
                  <a:gd name="T70" fmla="*/ 1624 w 2349"/>
                  <a:gd name="T71" fmla="*/ 1763 h 1830"/>
                  <a:gd name="T72" fmla="*/ 1789 w 2349"/>
                  <a:gd name="T73" fmla="*/ 1795 h 1830"/>
                  <a:gd name="T74" fmla="*/ 1855 w 2349"/>
                  <a:gd name="T75" fmla="*/ 1786 h 1830"/>
                  <a:gd name="T76" fmla="*/ 1952 w 2349"/>
                  <a:gd name="T77" fmla="*/ 1801 h 1830"/>
                  <a:gd name="T78" fmla="*/ 2140 w 2349"/>
                  <a:gd name="T79" fmla="*/ 1718 h 1830"/>
                  <a:gd name="T80" fmla="*/ 2205 w 2349"/>
                  <a:gd name="T81" fmla="*/ 1480 h 1830"/>
                  <a:gd name="T82" fmla="*/ 2287 w 2349"/>
                  <a:gd name="T83" fmla="*/ 1318 h 1830"/>
                  <a:gd name="T84" fmla="*/ 2340 w 2349"/>
                  <a:gd name="T85" fmla="*/ 1151 h 1830"/>
                  <a:gd name="T86" fmla="*/ 2327 w 2349"/>
                  <a:gd name="T87" fmla="*/ 991 h 1830"/>
                  <a:gd name="T88" fmla="*/ 2299 w 2349"/>
                  <a:gd name="T89" fmla="*/ 875 h 1830"/>
                  <a:gd name="T90" fmla="*/ 2192 w 2349"/>
                  <a:gd name="T91" fmla="*/ 708 h 1830"/>
                  <a:gd name="T92" fmla="*/ 2107 w 2349"/>
                  <a:gd name="T93" fmla="*/ 643 h 1830"/>
                  <a:gd name="T94" fmla="*/ 2032 w 2349"/>
                  <a:gd name="T95" fmla="*/ 551 h 1830"/>
                  <a:gd name="T96" fmla="*/ 1909 w 2349"/>
                  <a:gd name="T97" fmla="*/ 435 h 1830"/>
                  <a:gd name="T98" fmla="*/ 1865 w 2349"/>
                  <a:gd name="T99" fmla="*/ 285 h 1830"/>
                  <a:gd name="T100" fmla="*/ 1779 w 2349"/>
                  <a:gd name="T101" fmla="*/ 201 h 1830"/>
                  <a:gd name="T102" fmla="*/ 1742 w 2349"/>
                  <a:gd name="T103" fmla="*/ 70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49" h="1830">
                    <a:moveTo>
                      <a:pt x="1700" y="0"/>
                    </a:moveTo>
                    <a:lnTo>
                      <a:pt x="1674" y="71"/>
                    </a:lnTo>
                    <a:lnTo>
                      <a:pt x="1660" y="134"/>
                    </a:lnTo>
                    <a:lnTo>
                      <a:pt x="1651" y="258"/>
                    </a:lnTo>
                    <a:lnTo>
                      <a:pt x="1643" y="329"/>
                    </a:lnTo>
                    <a:lnTo>
                      <a:pt x="1620" y="396"/>
                    </a:lnTo>
                    <a:lnTo>
                      <a:pt x="1576" y="409"/>
                    </a:lnTo>
                    <a:lnTo>
                      <a:pt x="1527" y="391"/>
                    </a:lnTo>
                    <a:lnTo>
                      <a:pt x="1509" y="356"/>
                    </a:lnTo>
                    <a:lnTo>
                      <a:pt x="1469" y="347"/>
                    </a:lnTo>
                    <a:lnTo>
                      <a:pt x="1411" y="316"/>
                    </a:lnTo>
                    <a:lnTo>
                      <a:pt x="1380" y="298"/>
                    </a:lnTo>
                    <a:lnTo>
                      <a:pt x="1340" y="271"/>
                    </a:lnTo>
                    <a:lnTo>
                      <a:pt x="1309" y="249"/>
                    </a:lnTo>
                    <a:lnTo>
                      <a:pt x="1331" y="187"/>
                    </a:lnTo>
                    <a:lnTo>
                      <a:pt x="1349" y="169"/>
                    </a:lnTo>
                    <a:lnTo>
                      <a:pt x="1360" y="213"/>
                    </a:lnTo>
                    <a:lnTo>
                      <a:pt x="1384" y="213"/>
                    </a:lnTo>
                    <a:lnTo>
                      <a:pt x="1379" y="180"/>
                    </a:lnTo>
                    <a:lnTo>
                      <a:pt x="1360" y="180"/>
                    </a:lnTo>
                    <a:lnTo>
                      <a:pt x="1352" y="153"/>
                    </a:lnTo>
                    <a:lnTo>
                      <a:pt x="1370" y="138"/>
                    </a:lnTo>
                    <a:lnTo>
                      <a:pt x="1372" y="120"/>
                    </a:lnTo>
                    <a:lnTo>
                      <a:pt x="1390" y="91"/>
                    </a:lnTo>
                    <a:lnTo>
                      <a:pt x="1370" y="90"/>
                    </a:lnTo>
                    <a:lnTo>
                      <a:pt x="1355" y="66"/>
                    </a:lnTo>
                    <a:lnTo>
                      <a:pt x="1344" y="83"/>
                    </a:lnTo>
                    <a:lnTo>
                      <a:pt x="1345" y="105"/>
                    </a:lnTo>
                    <a:lnTo>
                      <a:pt x="1332" y="75"/>
                    </a:lnTo>
                    <a:lnTo>
                      <a:pt x="1314" y="70"/>
                    </a:lnTo>
                    <a:lnTo>
                      <a:pt x="1279" y="91"/>
                    </a:lnTo>
                    <a:lnTo>
                      <a:pt x="1245" y="76"/>
                    </a:lnTo>
                    <a:lnTo>
                      <a:pt x="1210" y="78"/>
                    </a:lnTo>
                    <a:lnTo>
                      <a:pt x="1169" y="65"/>
                    </a:lnTo>
                    <a:lnTo>
                      <a:pt x="1147" y="43"/>
                    </a:lnTo>
                    <a:lnTo>
                      <a:pt x="1117" y="36"/>
                    </a:lnTo>
                    <a:lnTo>
                      <a:pt x="1077" y="33"/>
                    </a:lnTo>
                    <a:lnTo>
                      <a:pt x="1037" y="36"/>
                    </a:lnTo>
                    <a:lnTo>
                      <a:pt x="1000" y="33"/>
                    </a:lnTo>
                    <a:lnTo>
                      <a:pt x="1032" y="58"/>
                    </a:lnTo>
                    <a:lnTo>
                      <a:pt x="1047" y="73"/>
                    </a:lnTo>
                    <a:lnTo>
                      <a:pt x="1070" y="48"/>
                    </a:lnTo>
                    <a:lnTo>
                      <a:pt x="1085" y="45"/>
                    </a:lnTo>
                    <a:lnTo>
                      <a:pt x="1095" y="46"/>
                    </a:lnTo>
                    <a:lnTo>
                      <a:pt x="1109" y="58"/>
                    </a:lnTo>
                    <a:lnTo>
                      <a:pt x="1127" y="60"/>
                    </a:lnTo>
                    <a:lnTo>
                      <a:pt x="1117" y="88"/>
                    </a:lnTo>
                    <a:lnTo>
                      <a:pt x="1087" y="91"/>
                    </a:lnTo>
                    <a:lnTo>
                      <a:pt x="1047" y="91"/>
                    </a:lnTo>
                    <a:lnTo>
                      <a:pt x="1004" y="95"/>
                    </a:lnTo>
                    <a:lnTo>
                      <a:pt x="994" y="128"/>
                    </a:lnTo>
                    <a:lnTo>
                      <a:pt x="1004" y="160"/>
                    </a:lnTo>
                    <a:lnTo>
                      <a:pt x="974" y="170"/>
                    </a:lnTo>
                    <a:lnTo>
                      <a:pt x="950" y="210"/>
                    </a:lnTo>
                    <a:lnTo>
                      <a:pt x="970" y="235"/>
                    </a:lnTo>
                    <a:lnTo>
                      <a:pt x="969" y="263"/>
                    </a:lnTo>
                    <a:lnTo>
                      <a:pt x="934" y="235"/>
                    </a:lnTo>
                    <a:lnTo>
                      <a:pt x="885" y="243"/>
                    </a:lnTo>
                    <a:lnTo>
                      <a:pt x="865" y="228"/>
                    </a:lnTo>
                    <a:lnTo>
                      <a:pt x="832" y="188"/>
                    </a:lnTo>
                    <a:lnTo>
                      <a:pt x="797" y="183"/>
                    </a:lnTo>
                    <a:lnTo>
                      <a:pt x="764" y="210"/>
                    </a:lnTo>
                    <a:lnTo>
                      <a:pt x="735" y="235"/>
                    </a:lnTo>
                    <a:lnTo>
                      <a:pt x="702" y="233"/>
                    </a:lnTo>
                    <a:lnTo>
                      <a:pt x="700" y="273"/>
                    </a:lnTo>
                    <a:lnTo>
                      <a:pt x="675" y="295"/>
                    </a:lnTo>
                    <a:lnTo>
                      <a:pt x="649" y="300"/>
                    </a:lnTo>
                    <a:lnTo>
                      <a:pt x="650" y="343"/>
                    </a:lnTo>
                    <a:lnTo>
                      <a:pt x="625" y="320"/>
                    </a:lnTo>
                    <a:lnTo>
                      <a:pt x="615" y="343"/>
                    </a:lnTo>
                    <a:lnTo>
                      <a:pt x="624" y="375"/>
                    </a:lnTo>
                    <a:lnTo>
                      <a:pt x="609" y="403"/>
                    </a:lnTo>
                    <a:lnTo>
                      <a:pt x="567" y="340"/>
                    </a:lnTo>
                    <a:lnTo>
                      <a:pt x="529" y="395"/>
                    </a:lnTo>
                    <a:lnTo>
                      <a:pt x="547" y="435"/>
                    </a:lnTo>
                    <a:lnTo>
                      <a:pt x="514" y="465"/>
                    </a:lnTo>
                    <a:lnTo>
                      <a:pt x="492" y="500"/>
                    </a:lnTo>
                    <a:lnTo>
                      <a:pt x="452" y="535"/>
                    </a:lnTo>
                    <a:lnTo>
                      <a:pt x="374" y="555"/>
                    </a:lnTo>
                    <a:lnTo>
                      <a:pt x="332" y="558"/>
                    </a:lnTo>
                    <a:lnTo>
                      <a:pt x="282" y="583"/>
                    </a:lnTo>
                    <a:lnTo>
                      <a:pt x="245" y="598"/>
                    </a:lnTo>
                    <a:lnTo>
                      <a:pt x="215" y="586"/>
                    </a:lnTo>
                    <a:lnTo>
                      <a:pt x="160" y="628"/>
                    </a:lnTo>
                    <a:lnTo>
                      <a:pt x="89" y="675"/>
                    </a:lnTo>
                    <a:lnTo>
                      <a:pt x="67" y="713"/>
                    </a:lnTo>
                    <a:lnTo>
                      <a:pt x="59" y="675"/>
                    </a:lnTo>
                    <a:lnTo>
                      <a:pt x="29" y="711"/>
                    </a:lnTo>
                    <a:lnTo>
                      <a:pt x="44" y="753"/>
                    </a:lnTo>
                    <a:lnTo>
                      <a:pt x="35" y="780"/>
                    </a:lnTo>
                    <a:lnTo>
                      <a:pt x="19" y="825"/>
                    </a:lnTo>
                    <a:lnTo>
                      <a:pt x="35" y="863"/>
                    </a:lnTo>
                    <a:lnTo>
                      <a:pt x="54" y="898"/>
                    </a:lnTo>
                    <a:lnTo>
                      <a:pt x="60" y="958"/>
                    </a:lnTo>
                    <a:lnTo>
                      <a:pt x="44" y="928"/>
                    </a:lnTo>
                    <a:lnTo>
                      <a:pt x="19" y="898"/>
                    </a:lnTo>
                    <a:lnTo>
                      <a:pt x="25" y="930"/>
                    </a:lnTo>
                    <a:lnTo>
                      <a:pt x="0" y="901"/>
                    </a:lnTo>
                    <a:lnTo>
                      <a:pt x="22" y="958"/>
                    </a:lnTo>
                    <a:lnTo>
                      <a:pt x="60" y="1003"/>
                    </a:lnTo>
                    <a:lnTo>
                      <a:pt x="59" y="1058"/>
                    </a:lnTo>
                    <a:lnTo>
                      <a:pt x="85" y="1110"/>
                    </a:lnTo>
                    <a:lnTo>
                      <a:pt x="110" y="1158"/>
                    </a:lnTo>
                    <a:lnTo>
                      <a:pt x="119" y="1226"/>
                    </a:lnTo>
                    <a:lnTo>
                      <a:pt x="140" y="1263"/>
                    </a:lnTo>
                    <a:lnTo>
                      <a:pt x="164" y="1310"/>
                    </a:lnTo>
                    <a:lnTo>
                      <a:pt x="160" y="1361"/>
                    </a:lnTo>
                    <a:lnTo>
                      <a:pt x="157" y="1395"/>
                    </a:lnTo>
                    <a:lnTo>
                      <a:pt x="152" y="1420"/>
                    </a:lnTo>
                    <a:lnTo>
                      <a:pt x="130" y="1438"/>
                    </a:lnTo>
                    <a:lnTo>
                      <a:pt x="114" y="1435"/>
                    </a:lnTo>
                    <a:lnTo>
                      <a:pt x="119" y="1481"/>
                    </a:lnTo>
                    <a:lnTo>
                      <a:pt x="145" y="1475"/>
                    </a:lnTo>
                    <a:lnTo>
                      <a:pt x="180" y="1505"/>
                    </a:lnTo>
                    <a:lnTo>
                      <a:pt x="182" y="1531"/>
                    </a:lnTo>
                    <a:lnTo>
                      <a:pt x="207" y="1536"/>
                    </a:lnTo>
                    <a:lnTo>
                      <a:pt x="280" y="1535"/>
                    </a:lnTo>
                    <a:lnTo>
                      <a:pt x="317" y="1523"/>
                    </a:lnTo>
                    <a:lnTo>
                      <a:pt x="347" y="1490"/>
                    </a:lnTo>
                    <a:lnTo>
                      <a:pt x="380" y="1491"/>
                    </a:lnTo>
                    <a:lnTo>
                      <a:pt x="382" y="1460"/>
                    </a:lnTo>
                    <a:lnTo>
                      <a:pt x="427" y="1455"/>
                    </a:lnTo>
                    <a:lnTo>
                      <a:pt x="454" y="1456"/>
                    </a:lnTo>
                    <a:lnTo>
                      <a:pt x="495" y="1448"/>
                    </a:lnTo>
                    <a:lnTo>
                      <a:pt x="534" y="1448"/>
                    </a:lnTo>
                    <a:lnTo>
                      <a:pt x="532" y="1460"/>
                    </a:lnTo>
                    <a:lnTo>
                      <a:pt x="602" y="1453"/>
                    </a:lnTo>
                    <a:lnTo>
                      <a:pt x="629" y="1438"/>
                    </a:lnTo>
                    <a:lnTo>
                      <a:pt x="642" y="1406"/>
                    </a:lnTo>
                    <a:lnTo>
                      <a:pt x="649" y="1391"/>
                    </a:lnTo>
                    <a:lnTo>
                      <a:pt x="680" y="1390"/>
                    </a:lnTo>
                    <a:lnTo>
                      <a:pt x="762" y="1338"/>
                    </a:lnTo>
                    <a:lnTo>
                      <a:pt x="812" y="1336"/>
                    </a:lnTo>
                    <a:lnTo>
                      <a:pt x="859" y="1330"/>
                    </a:lnTo>
                    <a:lnTo>
                      <a:pt x="934" y="1298"/>
                    </a:lnTo>
                    <a:lnTo>
                      <a:pt x="1005" y="1296"/>
                    </a:lnTo>
                    <a:lnTo>
                      <a:pt x="1064" y="1295"/>
                    </a:lnTo>
                    <a:lnTo>
                      <a:pt x="1099" y="1326"/>
                    </a:lnTo>
                    <a:lnTo>
                      <a:pt x="1135" y="1320"/>
                    </a:lnTo>
                    <a:lnTo>
                      <a:pt x="1182" y="1335"/>
                    </a:lnTo>
                    <a:lnTo>
                      <a:pt x="1202" y="1348"/>
                    </a:lnTo>
                    <a:lnTo>
                      <a:pt x="1215" y="1361"/>
                    </a:lnTo>
                    <a:lnTo>
                      <a:pt x="1237" y="1363"/>
                    </a:lnTo>
                    <a:lnTo>
                      <a:pt x="1209" y="1403"/>
                    </a:lnTo>
                    <a:lnTo>
                      <a:pt x="1242" y="1411"/>
                    </a:lnTo>
                    <a:lnTo>
                      <a:pt x="1269" y="1435"/>
                    </a:lnTo>
                    <a:lnTo>
                      <a:pt x="1285" y="1471"/>
                    </a:lnTo>
                    <a:lnTo>
                      <a:pt x="1295" y="1501"/>
                    </a:lnTo>
                    <a:lnTo>
                      <a:pt x="1269" y="1501"/>
                    </a:lnTo>
                    <a:lnTo>
                      <a:pt x="1307" y="1530"/>
                    </a:lnTo>
                    <a:lnTo>
                      <a:pt x="1330" y="1538"/>
                    </a:lnTo>
                    <a:lnTo>
                      <a:pt x="1355" y="1511"/>
                    </a:lnTo>
                    <a:lnTo>
                      <a:pt x="1352" y="1473"/>
                    </a:lnTo>
                    <a:lnTo>
                      <a:pt x="1390" y="1445"/>
                    </a:lnTo>
                    <a:lnTo>
                      <a:pt x="1410" y="1423"/>
                    </a:lnTo>
                    <a:lnTo>
                      <a:pt x="1439" y="1380"/>
                    </a:lnTo>
                    <a:lnTo>
                      <a:pt x="1445" y="1403"/>
                    </a:lnTo>
                    <a:lnTo>
                      <a:pt x="1434" y="1435"/>
                    </a:lnTo>
                    <a:lnTo>
                      <a:pt x="1417" y="1461"/>
                    </a:lnTo>
                    <a:lnTo>
                      <a:pt x="1420" y="1511"/>
                    </a:lnTo>
                    <a:lnTo>
                      <a:pt x="1385" y="1533"/>
                    </a:lnTo>
                    <a:lnTo>
                      <a:pt x="1375" y="1556"/>
                    </a:lnTo>
                    <a:lnTo>
                      <a:pt x="1440" y="1546"/>
                    </a:lnTo>
                    <a:lnTo>
                      <a:pt x="1454" y="1486"/>
                    </a:lnTo>
                    <a:lnTo>
                      <a:pt x="1470" y="1520"/>
                    </a:lnTo>
                    <a:lnTo>
                      <a:pt x="1472" y="1548"/>
                    </a:lnTo>
                    <a:lnTo>
                      <a:pt x="1454" y="1581"/>
                    </a:lnTo>
                    <a:lnTo>
                      <a:pt x="1427" y="1580"/>
                    </a:lnTo>
                    <a:lnTo>
                      <a:pt x="1394" y="1576"/>
                    </a:lnTo>
                    <a:lnTo>
                      <a:pt x="1355" y="1588"/>
                    </a:lnTo>
                    <a:cubicBezTo>
                      <a:pt x="1355" y="1588"/>
                      <a:pt x="1357" y="1605"/>
                      <a:pt x="1365" y="1605"/>
                    </a:cubicBezTo>
                    <a:cubicBezTo>
                      <a:pt x="1374" y="1605"/>
                      <a:pt x="1437" y="1606"/>
                      <a:pt x="1437" y="1606"/>
                    </a:cubicBezTo>
                    <a:lnTo>
                      <a:pt x="1457" y="1588"/>
                    </a:lnTo>
                    <a:lnTo>
                      <a:pt x="1482" y="1578"/>
                    </a:lnTo>
                    <a:lnTo>
                      <a:pt x="1520" y="1595"/>
                    </a:lnTo>
                    <a:lnTo>
                      <a:pt x="1555" y="1653"/>
                    </a:lnTo>
                    <a:lnTo>
                      <a:pt x="1554" y="1688"/>
                    </a:lnTo>
                    <a:lnTo>
                      <a:pt x="1565" y="1730"/>
                    </a:lnTo>
                    <a:lnTo>
                      <a:pt x="1590" y="1746"/>
                    </a:lnTo>
                    <a:lnTo>
                      <a:pt x="1624" y="1763"/>
                    </a:lnTo>
                    <a:lnTo>
                      <a:pt x="1640" y="1780"/>
                    </a:lnTo>
                    <a:lnTo>
                      <a:pt x="1675" y="1768"/>
                    </a:lnTo>
                    <a:lnTo>
                      <a:pt x="1722" y="1781"/>
                    </a:lnTo>
                    <a:lnTo>
                      <a:pt x="1760" y="1808"/>
                    </a:lnTo>
                    <a:lnTo>
                      <a:pt x="1789" y="1795"/>
                    </a:lnTo>
                    <a:lnTo>
                      <a:pt x="1824" y="1773"/>
                    </a:lnTo>
                    <a:lnTo>
                      <a:pt x="1835" y="1738"/>
                    </a:lnTo>
                    <a:lnTo>
                      <a:pt x="1849" y="1748"/>
                    </a:lnTo>
                    <a:lnTo>
                      <a:pt x="1837" y="1776"/>
                    </a:lnTo>
                    <a:lnTo>
                      <a:pt x="1855" y="1786"/>
                    </a:lnTo>
                    <a:lnTo>
                      <a:pt x="1884" y="1768"/>
                    </a:lnTo>
                    <a:lnTo>
                      <a:pt x="1880" y="1791"/>
                    </a:lnTo>
                    <a:lnTo>
                      <a:pt x="1909" y="1805"/>
                    </a:lnTo>
                    <a:lnTo>
                      <a:pt x="1930" y="1830"/>
                    </a:lnTo>
                    <a:lnTo>
                      <a:pt x="1952" y="1801"/>
                    </a:lnTo>
                    <a:lnTo>
                      <a:pt x="1992" y="1758"/>
                    </a:lnTo>
                    <a:lnTo>
                      <a:pt x="2030" y="1745"/>
                    </a:lnTo>
                    <a:lnTo>
                      <a:pt x="2089" y="1741"/>
                    </a:lnTo>
                    <a:lnTo>
                      <a:pt x="2120" y="1721"/>
                    </a:lnTo>
                    <a:lnTo>
                      <a:pt x="2140" y="1718"/>
                    </a:lnTo>
                    <a:lnTo>
                      <a:pt x="2132" y="1648"/>
                    </a:lnTo>
                    <a:lnTo>
                      <a:pt x="2147" y="1598"/>
                    </a:lnTo>
                    <a:lnTo>
                      <a:pt x="2180" y="1551"/>
                    </a:lnTo>
                    <a:lnTo>
                      <a:pt x="2189" y="1548"/>
                    </a:lnTo>
                    <a:lnTo>
                      <a:pt x="2205" y="1480"/>
                    </a:lnTo>
                    <a:lnTo>
                      <a:pt x="2227" y="1436"/>
                    </a:lnTo>
                    <a:lnTo>
                      <a:pt x="2237" y="1408"/>
                    </a:lnTo>
                    <a:lnTo>
                      <a:pt x="2270" y="1376"/>
                    </a:lnTo>
                    <a:lnTo>
                      <a:pt x="2290" y="1341"/>
                    </a:lnTo>
                    <a:lnTo>
                      <a:pt x="2287" y="1318"/>
                    </a:lnTo>
                    <a:lnTo>
                      <a:pt x="2310" y="1306"/>
                    </a:lnTo>
                    <a:lnTo>
                      <a:pt x="2325" y="1261"/>
                    </a:lnTo>
                    <a:lnTo>
                      <a:pt x="2320" y="1220"/>
                    </a:lnTo>
                    <a:lnTo>
                      <a:pt x="2334" y="1180"/>
                    </a:lnTo>
                    <a:lnTo>
                      <a:pt x="2340" y="1151"/>
                    </a:lnTo>
                    <a:lnTo>
                      <a:pt x="2334" y="1138"/>
                    </a:lnTo>
                    <a:lnTo>
                      <a:pt x="2349" y="1101"/>
                    </a:lnTo>
                    <a:lnTo>
                      <a:pt x="2342" y="1046"/>
                    </a:lnTo>
                    <a:lnTo>
                      <a:pt x="2329" y="1023"/>
                    </a:lnTo>
                    <a:lnTo>
                      <a:pt x="2327" y="991"/>
                    </a:lnTo>
                    <a:lnTo>
                      <a:pt x="2320" y="913"/>
                    </a:lnTo>
                    <a:lnTo>
                      <a:pt x="2334" y="868"/>
                    </a:lnTo>
                    <a:lnTo>
                      <a:pt x="2322" y="850"/>
                    </a:lnTo>
                    <a:lnTo>
                      <a:pt x="2309" y="893"/>
                    </a:lnTo>
                    <a:lnTo>
                      <a:pt x="2299" y="875"/>
                    </a:lnTo>
                    <a:lnTo>
                      <a:pt x="2269" y="841"/>
                    </a:lnTo>
                    <a:lnTo>
                      <a:pt x="2249" y="813"/>
                    </a:lnTo>
                    <a:lnTo>
                      <a:pt x="2224" y="785"/>
                    </a:lnTo>
                    <a:lnTo>
                      <a:pt x="2194" y="775"/>
                    </a:lnTo>
                    <a:lnTo>
                      <a:pt x="2192" y="708"/>
                    </a:lnTo>
                    <a:lnTo>
                      <a:pt x="2157" y="688"/>
                    </a:lnTo>
                    <a:lnTo>
                      <a:pt x="2140" y="685"/>
                    </a:lnTo>
                    <a:lnTo>
                      <a:pt x="2139" y="703"/>
                    </a:lnTo>
                    <a:lnTo>
                      <a:pt x="2109" y="678"/>
                    </a:lnTo>
                    <a:lnTo>
                      <a:pt x="2107" y="643"/>
                    </a:lnTo>
                    <a:lnTo>
                      <a:pt x="2094" y="621"/>
                    </a:lnTo>
                    <a:lnTo>
                      <a:pt x="2069" y="591"/>
                    </a:lnTo>
                    <a:lnTo>
                      <a:pt x="2080" y="580"/>
                    </a:lnTo>
                    <a:lnTo>
                      <a:pt x="2065" y="553"/>
                    </a:lnTo>
                    <a:lnTo>
                      <a:pt x="2032" y="551"/>
                    </a:lnTo>
                    <a:lnTo>
                      <a:pt x="1995" y="521"/>
                    </a:lnTo>
                    <a:lnTo>
                      <a:pt x="1960" y="510"/>
                    </a:lnTo>
                    <a:lnTo>
                      <a:pt x="1930" y="496"/>
                    </a:lnTo>
                    <a:lnTo>
                      <a:pt x="1930" y="450"/>
                    </a:lnTo>
                    <a:lnTo>
                      <a:pt x="1909" y="435"/>
                    </a:lnTo>
                    <a:lnTo>
                      <a:pt x="1915" y="410"/>
                    </a:lnTo>
                    <a:lnTo>
                      <a:pt x="1899" y="380"/>
                    </a:lnTo>
                    <a:lnTo>
                      <a:pt x="1874" y="340"/>
                    </a:lnTo>
                    <a:lnTo>
                      <a:pt x="1879" y="308"/>
                    </a:lnTo>
                    <a:lnTo>
                      <a:pt x="1865" y="285"/>
                    </a:lnTo>
                    <a:lnTo>
                      <a:pt x="1867" y="250"/>
                    </a:lnTo>
                    <a:lnTo>
                      <a:pt x="1832" y="223"/>
                    </a:lnTo>
                    <a:lnTo>
                      <a:pt x="1820" y="206"/>
                    </a:lnTo>
                    <a:lnTo>
                      <a:pt x="1789" y="220"/>
                    </a:lnTo>
                    <a:lnTo>
                      <a:pt x="1779" y="201"/>
                    </a:lnTo>
                    <a:lnTo>
                      <a:pt x="1764" y="165"/>
                    </a:lnTo>
                    <a:lnTo>
                      <a:pt x="1762" y="130"/>
                    </a:lnTo>
                    <a:lnTo>
                      <a:pt x="1757" y="116"/>
                    </a:lnTo>
                    <a:lnTo>
                      <a:pt x="1732" y="88"/>
                    </a:lnTo>
                    <a:lnTo>
                      <a:pt x="1742" y="70"/>
                    </a:lnTo>
                    <a:lnTo>
                      <a:pt x="1727" y="63"/>
                    </a:lnTo>
                    <a:lnTo>
                      <a:pt x="1720" y="23"/>
                    </a:lnTo>
                    <a:lnTo>
                      <a:pt x="1712" y="5"/>
                    </a:lnTo>
                    <a:lnTo>
                      <a:pt x="1700" y="0"/>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4" name="Freeform 82">
                <a:extLst>
                  <a:ext uri="{FF2B5EF4-FFF2-40B4-BE49-F238E27FC236}">
                    <a16:creationId xmlns:a16="http://schemas.microsoft.com/office/drawing/2014/main" id="{E3251D03-FB16-4434-B5C8-C4B0CE837F11}"/>
                  </a:ext>
                </a:extLst>
              </p:cNvPr>
              <p:cNvSpPr>
                <a:spLocks/>
              </p:cNvSpPr>
              <p:nvPr/>
            </p:nvSpPr>
            <p:spPr bwMode="auto">
              <a:xfrm>
                <a:off x="6518" y="3853"/>
                <a:ext cx="72" cy="99"/>
              </a:xfrm>
              <a:custGeom>
                <a:avLst/>
                <a:gdLst>
                  <a:gd name="T0" fmla="*/ 190 w 225"/>
                  <a:gd name="T1" fmla="*/ 0 h 307"/>
                  <a:gd name="T2" fmla="*/ 182 w 225"/>
                  <a:gd name="T3" fmla="*/ 24 h 307"/>
                  <a:gd name="T4" fmla="*/ 202 w 225"/>
                  <a:gd name="T5" fmla="*/ 50 h 307"/>
                  <a:gd name="T6" fmla="*/ 203 w 225"/>
                  <a:gd name="T7" fmla="*/ 75 h 307"/>
                  <a:gd name="T8" fmla="*/ 180 w 225"/>
                  <a:gd name="T9" fmla="*/ 79 h 307"/>
                  <a:gd name="T10" fmla="*/ 143 w 225"/>
                  <a:gd name="T11" fmla="*/ 85 h 307"/>
                  <a:gd name="T12" fmla="*/ 118 w 225"/>
                  <a:gd name="T13" fmla="*/ 115 h 307"/>
                  <a:gd name="T14" fmla="*/ 87 w 225"/>
                  <a:gd name="T15" fmla="*/ 110 h 307"/>
                  <a:gd name="T16" fmla="*/ 50 w 225"/>
                  <a:gd name="T17" fmla="*/ 82 h 307"/>
                  <a:gd name="T18" fmla="*/ 18 w 225"/>
                  <a:gd name="T19" fmla="*/ 74 h 307"/>
                  <a:gd name="T20" fmla="*/ 0 w 225"/>
                  <a:gd name="T21" fmla="*/ 85 h 307"/>
                  <a:gd name="T22" fmla="*/ 12 w 225"/>
                  <a:gd name="T23" fmla="*/ 130 h 307"/>
                  <a:gd name="T24" fmla="*/ 18 w 225"/>
                  <a:gd name="T25" fmla="*/ 167 h 307"/>
                  <a:gd name="T26" fmla="*/ 37 w 225"/>
                  <a:gd name="T27" fmla="*/ 189 h 307"/>
                  <a:gd name="T28" fmla="*/ 33 w 225"/>
                  <a:gd name="T29" fmla="*/ 217 h 307"/>
                  <a:gd name="T30" fmla="*/ 35 w 225"/>
                  <a:gd name="T31" fmla="*/ 257 h 307"/>
                  <a:gd name="T32" fmla="*/ 53 w 225"/>
                  <a:gd name="T33" fmla="*/ 247 h 307"/>
                  <a:gd name="T34" fmla="*/ 63 w 225"/>
                  <a:gd name="T35" fmla="*/ 272 h 307"/>
                  <a:gd name="T36" fmla="*/ 83 w 225"/>
                  <a:gd name="T37" fmla="*/ 279 h 307"/>
                  <a:gd name="T38" fmla="*/ 77 w 225"/>
                  <a:gd name="T39" fmla="*/ 299 h 307"/>
                  <a:gd name="T40" fmla="*/ 117 w 225"/>
                  <a:gd name="T41" fmla="*/ 299 h 307"/>
                  <a:gd name="T42" fmla="*/ 137 w 225"/>
                  <a:gd name="T43" fmla="*/ 307 h 307"/>
                  <a:gd name="T44" fmla="*/ 143 w 225"/>
                  <a:gd name="T45" fmla="*/ 274 h 307"/>
                  <a:gd name="T46" fmla="*/ 158 w 225"/>
                  <a:gd name="T47" fmla="*/ 285 h 307"/>
                  <a:gd name="T48" fmla="*/ 155 w 225"/>
                  <a:gd name="T49" fmla="*/ 247 h 307"/>
                  <a:gd name="T50" fmla="*/ 180 w 225"/>
                  <a:gd name="T51" fmla="*/ 267 h 307"/>
                  <a:gd name="T52" fmla="*/ 212 w 225"/>
                  <a:gd name="T53" fmla="*/ 270 h 307"/>
                  <a:gd name="T54" fmla="*/ 200 w 225"/>
                  <a:gd name="T55" fmla="*/ 232 h 307"/>
                  <a:gd name="T56" fmla="*/ 203 w 225"/>
                  <a:gd name="T57" fmla="*/ 199 h 307"/>
                  <a:gd name="T58" fmla="*/ 208 w 225"/>
                  <a:gd name="T59" fmla="*/ 187 h 307"/>
                  <a:gd name="T60" fmla="*/ 213 w 225"/>
                  <a:gd name="T61" fmla="*/ 200 h 307"/>
                  <a:gd name="T62" fmla="*/ 223 w 225"/>
                  <a:gd name="T63" fmla="*/ 184 h 307"/>
                  <a:gd name="T64" fmla="*/ 220 w 225"/>
                  <a:gd name="T65" fmla="*/ 149 h 307"/>
                  <a:gd name="T66" fmla="*/ 215 w 225"/>
                  <a:gd name="T67" fmla="*/ 112 h 307"/>
                  <a:gd name="T68" fmla="*/ 207 w 225"/>
                  <a:gd name="T69" fmla="*/ 80 h 307"/>
                  <a:gd name="T70" fmla="*/ 208 w 225"/>
                  <a:gd name="T71" fmla="*/ 55 h 307"/>
                  <a:gd name="T72" fmla="*/ 225 w 225"/>
                  <a:gd name="T73" fmla="*/ 50 h 307"/>
                  <a:gd name="T74" fmla="*/ 210 w 225"/>
                  <a:gd name="T75" fmla="*/ 35 h 307"/>
                  <a:gd name="T76" fmla="*/ 212 w 225"/>
                  <a:gd name="T77" fmla="*/ 19 h 307"/>
                  <a:gd name="T78" fmla="*/ 190 w 225"/>
                  <a:gd name="T7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 h="307">
                    <a:moveTo>
                      <a:pt x="190" y="0"/>
                    </a:moveTo>
                    <a:lnTo>
                      <a:pt x="182" y="24"/>
                    </a:lnTo>
                    <a:lnTo>
                      <a:pt x="202" y="50"/>
                    </a:lnTo>
                    <a:lnTo>
                      <a:pt x="203" y="75"/>
                    </a:lnTo>
                    <a:lnTo>
                      <a:pt x="180" y="79"/>
                    </a:lnTo>
                    <a:lnTo>
                      <a:pt x="143" y="85"/>
                    </a:lnTo>
                    <a:lnTo>
                      <a:pt x="118" y="115"/>
                    </a:lnTo>
                    <a:lnTo>
                      <a:pt x="87" y="110"/>
                    </a:lnTo>
                    <a:lnTo>
                      <a:pt x="50" y="82"/>
                    </a:lnTo>
                    <a:lnTo>
                      <a:pt x="18" y="74"/>
                    </a:lnTo>
                    <a:lnTo>
                      <a:pt x="0" y="85"/>
                    </a:lnTo>
                    <a:lnTo>
                      <a:pt x="12" y="130"/>
                    </a:lnTo>
                    <a:lnTo>
                      <a:pt x="18" y="167"/>
                    </a:lnTo>
                    <a:lnTo>
                      <a:pt x="37" y="189"/>
                    </a:lnTo>
                    <a:lnTo>
                      <a:pt x="33" y="217"/>
                    </a:lnTo>
                    <a:lnTo>
                      <a:pt x="35" y="257"/>
                    </a:lnTo>
                    <a:lnTo>
                      <a:pt x="53" y="247"/>
                    </a:lnTo>
                    <a:lnTo>
                      <a:pt x="63" y="272"/>
                    </a:lnTo>
                    <a:lnTo>
                      <a:pt x="83" y="279"/>
                    </a:lnTo>
                    <a:cubicBezTo>
                      <a:pt x="83" y="279"/>
                      <a:pt x="68" y="297"/>
                      <a:pt x="77" y="299"/>
                    </a:cubicBezTo>
                    <a:cubicBezTo>
                      <a:pt x="85" y="300"/>
                      <a:pt x="117" y="299"/>
                      <a:pt x="117" y="299"/>
                    </a:cubicBezTo>
                    <a:lnTo>
                      <a:pt x="137" y="307"/>
                    </a:lnTo>
                    <a:lnTo>
                      <a:pt x="143" y="274"/>
                    </a:lnTo>
                    <a:lnTo>
                      <a:pt x="158" y="285"/>
                    </a:lnTo>
                    <a:lnTo>
                      <a:pt x="155" y="247"/>
                    </a:lnTo>
                    <a:lnTo>
                      <a:pt x="180" y="267"/>
                    </a:lnTo>
                    <a:cubicBezTo>
                      <a:pt x="180" y="267"/>
                      <a:pt x="213" y="275"/>
                      <a:pt x="212" y="270"/>
                    </a:cubicBezTo>
                    <a:cubicBezTo>
                      <a:pt x="210" y="265"/>
                      <a:pt x="200" y="232"/>
                      <a:pt x="200" y="232"/>
                    </a:cubicBezTo>
                    <a:lnTo>
                      <a:pt x="203" y="199"/>
                    </a:lnTo>
                    <a:lnTo>
                      <a:pt x="208" y="187"/>
                    </a:lnTo>
                    <a:lnTo>
                      <a:pt x="213" y="200"/>
                    </a:lnTo>
                    <a:lnTo>
                      <a:pt x="223" y="184"/>
                    </a:lnTo>
                    <a:lnTo>
                      <a:pt x="220" y="149"/>
                    </a:lnTo>
                    <a:lnTo>
                      <a:pt x="215" y="112"/>
                    </a:lnTo>
                    <a:lnTo>
                      <a:pt x="207" y="80"/>
                    </a:lnTo>
                    <a:lnTo>
                      <a:pt x="208" y="55"/>
                    </a:lnTo>
                    <a:lnTo>
                      <a:pt x="225" y="50"/>
                    </a:lnTo>
                    <a:lnTo>
                      <a:pt x="210" y="35"/>
                    </a:lnTo>
                    <a:lnTo>
                      <a:pt x="212" y="19"/>
                    </a:lnTo>
                    <a:lnTo>
                      <a:pt x="19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5" name="Freeform 83">
                <a:extLst>
                  <a:ext uri="{FF2B5EF4-FFF2-40B4-BE49-F238E27FC236}">
                    <a16:creationId xmlns:a16="http://schemas.microsoft.com/office/drawing/2014/main" id="{27F7A65B-1467-49AC-850C-E4E1ED40CCCE}"/>
                  </a:ext>
                </a:extLst>
              </p:cNvPr>
              <p:cNvSpPr>
                <a:spLocks/>
              </p:cNvSpPr>
              <p:nvPr/>
            </p:nvSpPr>
            <p:spPr bwMode="auto">
              <a:xfrm>
                <a:off x="6444" y="3098"/>
                <a:ext cx="235" cy="156"/>
              </a:xfrm>
              <a:custGeom>
                <a:avLst/>
                <a:gdLst>
                  <a:gd name="T0" fmla="*/ 18 w 235"/>
                  <a:gd name="T1" fmla="*/ 9 h 156"/>
                  <a:gd name="T2" fmla="*/ 58 w 235"/>
                  <a:gd name="T3" fmla="*/ 24 h 156"/>
                  <a:gd name="T4" fmla="*/ 72 w 235"/>
                  <a:gd name="T5" fmla="*/ 28 h 156"/>
                  <a:gd name="T6" fmla="*/ 92 w 235"/>
                  <a:gd name="T7" fmla="*/ 62 h 156"/>
                  <a:gd name="T8" fmla="*/ 130 w 235"/>
                  <a:gd name="T9" fmla="*/ 71 h 156"/>
                  <a:gd name="T10" fmla="*/ 140 w 235"/>
                  <a:gd name="T11" fmla="*/ 55 h 156"/>
                  <a:gd name="T12" fmla="*/ 169 w 235"/>
                  <a:gd name="T13" fmla="*/ 51 h 156"/>
                  <a:gd name="T14" fmla="*/ 187 w 235"/>
                  <a:gd name="T15" fmla="*/ 59 h 156"/>
                  <a:gd name="T16" fmla="*/ 204 w 235"/>
                  <a:gd name="T17" fmla="*/ 46 h 156"/>
                  <a:gd name="T18" fmla="*/ 212 w 235"/>
                  <a:gd name="T19" fmla="*/ 31 h 156"/>
                  <a:gd name="T20" fmla="*/ 220 w 235"/>
                  <a:gd name="T21" fmla="*/ 35 h 156"/>
                  <a:gd name="T22" fmla="*/ 187 w 235"/>
                  <a:gd name="T23" fmla="*/ 7 h 156"/>
                  <a:gd name="T24" fmla="*/ 201 w 235"/>
                  <a:gd name="T25" fmla="*/ 6 h 156"/>
                  <a:gd name="T26" fmla="*/ 235 w 235"/>
                  <a:gd name="T27" fmla="*/ 36 h 156"/>
                  <a:gd name="T28" fmla="*/ 219 w 235"/>
                  <a:gd name="T29" fmla="*/ 46 h 156"/>
                  <a:gd name="T30" fmla="*/ 214 w 235"/>
                  <a:gd name="T31" fmla="*/ 58 h 156"/>
                  <a:gd name="T32" fmla="*/ 195 w 235"/>
                  <a:gd name="T33" fmla="*/ 65 h 156"/>
                  <a:gd name="T34" fmla="*/ 164 w 235"/>
                  <a:gd name="T35" fmla="*/ 73 h 156"/>
                  <a:gd name="T36" fmla="*/ 143 w 235"/>
                  <a:gd name="T37" fmla="*/ 63 h 156"/>
                  <a:gd name="T38" fmla="*/ 131 w 235"/>
                  <a:gd name="T39" fmla="*/ 76 h 156"/>
                  <a:gd name="T40" fmla="*/ 117 w 235"/>
                  <a:gd name="T41" fmla="*/ 82 h 156"/>
                  <a:gd name="T42" fmla="*/ 127 w 235"/>
                  <a:gd name="T43" fmla="*/ 98 h 156"/>
                  <a:gd name="T44" fmla="*/ 139 w 235"/>
                  <a:gd name="T45" fmla="*/ 117 h 156"/>
                  <a:gd name="T46" fmla="*/ 156 w 235"/>
                  <a:gd name="T47" fmla="*/ 123 h 156"/>
                  <a:gd name="T48" fmla="*/ 167 w 235"/>
                  <a:gd name="T49" fmla="*/ 136 h 156"/>
                  <a:gd name="T50" fmla="*/ 175 w 235"/>
                  <a:gd name="T51" fmla="*/ 146 h 156"/>
                  <a:gd name="T52" fmla="*/ 186 w 235"/>
                  <a:gd name="T53" fmla="*/ 156 h 156"/>
                  <a:gd name="T54" fmla="*/ 157 w 235"/>
                  <a:gd name="T55" fmla="*/ 148 h 156"/>
                  <a:gd name="T56" fmla="*/ 124 w 235"/>
                  <a:gd name="T57" fmla="*/ 136 h 156"/>
                  <a:gd name="T58" fmla="*/ 105 w 235"/>
                  <a:gd name="T59" fmla="*/ 119 h 156"/>
                  <a:gd name="T60" fmla="*/ 95 w 235"/>
                  <a:gd name="T61" fmla="*/ 104 h 156"/>
                  <a:gd name="T62" fmla="*/ 68 w 235"/>
                  <a:gd name="T63" fmla="*/ 89 h 156"/>
                  <a:gd name="T64" fmla="*/ 51 w 235"/>
                  <a:gd name="T65" fmla="*/ 110 h 156"/>
                  <a:gd name="T66" fmla="*/ 51 w 235"/>
                  <a:gd name="T67" fmla="*/ 122 h 156"/>
                  <a:gd name="T68" fmla="*/ 22 w 235"/>
                  <a:gd name="T69" fmla="*/ 126 h 156"/>
                  <a:gd name="T70" fmla="*/ 4 w 235"/>
                  <a:gd name="T71" fmla="*/ 86 h 156"/>
                  <a:gd name="T72" fmla="*/ 6 w 235"/>
                  <a:gd name="T73" fmla="*/ 71 h 156"/>
                  <a:gd name="T74" fmla="*/ 6 w 235"/>
                  <a:gd name="T75" fmla="*/ 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5" h="156">
                    <a:moveTo>
                      <a:pt x="6" y="1"/>
                    </a:moveTo>
                    <a:lnTo>
                      <a:pt x="18" y="9"/>
                    </a:lnTo>
                    <a:lnTo>
                      <a:pt x="36" y="17"/>
                    </a:lnTo>
                    <a:lnTo>
                      <a:pt x="58" y="24"/>
                    </a:lnTo>
                    <a:lnTo>
                      <a:pt x="65" y="28"/>
                    </a:lnTo>
                    <a:lnTo>
                      <a:pt x="72" y="28"/>
                    </a:lnTo>
                    <a:lnTo>
                      <a:pt x="91" y="46"/>
                    </a:lnTo>
                    <a:lnTo>
                      <a:pt x="92" y="62"/>
                    </a:lnTo>
                    <a:lnTo>
                      <a:pt x="120" y="69"/>
                    </a:lnTo>
                    <a:lnTo>
                      <a:pt x="130" y="71"/>
                    </a:lnTo>
                    <a:lnTo>
                      <a:pt x="138" y="63"/>
                    </a:lnTo>
                    <a:lnTo>
                      <a:pt x="140" y="55"/>
                    </a:lnTo>
                    <a:lnTo>
                      <a:pt x="162" y="55"/>
                    </a:lnTo>
                    <a:lnTo>
                      <a:pt x="169" y="51"/>
                    </a:lnTo>
                    <a:lnTo>
                      <a:pt x="176" y="59"/>
                    </a:lnTo>
                    <a:lnTo>
                      <a:pt x="187" y="59"/>
                    </a:lnTo>
                    <a:lnTo>
                      <a:pt x="197" y="47"/>
                    </a:lnTo>
                    <a:lnTo>
                      <a:pt x="204" y="46"/>
                    </a:lnTo>
                    <a:lnTo>
                      <a:pt x="201" y="31"/>
                    </a:lnTo>
                    <a:lnTo>
                      <a:pt x="212" y="31"/>
                    </a:lnTo>
                    <a:lnTo>
                      <a:pt x="217" y="42"/>
                    </a:lnTo>
                    <a:lnTo>
                      <a:pt x="220" y="35"/>
                    </a:lnTo>
                    <a:lnTo>
                      <a:pt x="215" y="23"/>
                    </a:lnTo>
                    <a:lnTo>
                      <a:pt x="187" y="7"/>
                    </a:lnTo>
                    <a:lnTo>
                      <a:pt x="187" y="0"/>
                    </a:lnTo>
                    <a:lnTo>
                      <a:pt x="201" y="6"/>
                    </a:lnTo>
                    <a:lnTo>
                      <a:pt x="222" y="20"/>
                    </a:lnTo>
                    <a:lnTo>
                      <a:pt x="235" y="36"/>
                    </a:lnTo>
                    <a:lnTo>
                      <a:pt x="230" y="46"/>
                    </a:lnTo>
                    <a:lnTo>
                      <a:pt x="219" y="46"/>
                    </a:lnTo>
                    <a:lnTo>
                      <a:pt x="211" y="49"/>
                    </a:lnTo>
                    <a:lnTo>
                      <a:pt x="214" y="58"/>
                    </a:lnTo>
                    <a:lnTo>
                      <a:pt x="201" y="61"/>
                    </a:lnTo>
                    <a:lnTo>
                      <a:pt x="195" y="65"/>
                    </a:lnTo>
                    <a:lnTo>
                      <a:pt x="180" y="71"/>
                    </a:lnTo>
                    <a:lnTo>
                      <a:pt x="164" y="73"/>
                    </a:lnTo>
                    <a:lnTo>
                      <a:pt x="153" y="69"/>
                    </a:lnTo>
                    <a:lnTo>
                      <a:pt x="143" y="63"/>
                    </a:lnTo>
                    <a:lnTo>
                      <a:pt x="135" y="69"/>
                    </a:lnTo>
                    <a:lnTo>
                      <a:pt x="131" y="76"/>
                    </a:lnTo>
                    <a:lnTo>
                      <a:pt x="129" y="83"/>
                    </a:lnTo>
                    <a:lnTo>
                      <a:pt x="117" y="82"/>
                    </a:lnTo>
                    <a:lnTo>
                      <a:pt x="117" y="90"/>
                    </a:lnTo>
                    <a:lnTo>
                      <a:pt x="127" y="98"/>
                    </a:lnTo>
                    <a:lnTo>
                      <a:pt x="135" y="106"/>
                    </a:lnTo>
                    <a:lnTo>
                      <a:pt x="139" y="117"/>
                    </a:lnTo>
                    <a:lnTo>
                      <a:pt x="144" y="123"/>
                    </a:lnTo>
                    <a:lnTo>
                      <a:pt x="156" y="123"/>
                    </a:lnTo>
                    <a:lnTo>
                      <a:pt x="154" y="133"/>
                    </a:lnTo>
                    <a:lnTo>
                      <a:pt x="167" y="136"/>
                    </a:lnTo>
                    <a:lnTo>
                      <a:pt x="175" y="136"/>
                    </a:lnTo>
                    <a:lnTo>
                      <a:pt x="175" y="146"/>
                    </a:lnTo>
                    <a:lnTo>
                      <a:pt x="189" y="146"/>
                    </a:lnTo>
                    <a:lnTo>
                      <a:pt x="186" y="156"/>
                    </a:lnTo>
                    <a:lnTo>
                      <a:pt x="170" y="152"/>
                    </a:lnTo>
                    <a:lnTo>
                      <a:pt x="157" y="148"/>
                    </a:lnTo>
                    <a:lnTo>
                      <a:pt x="133" y="146"/>
                    </a:lnTo>
                    <a:lnTo>
                      <a:pt x="124" y="136"/>
                    </a:lnTo>
                    <a:lnTo>
                      <a:pt x="114" y="130"/>
                    </a:lnTo>
                    <a:lnTo>
                      <a:pt x="105" y="119"/>
                    </a:lnTo>
                    <a:lnTo>
                      <a:pt x="105" y="106"/>
                    </a:lnTo>
                    <a:lnTo>
                      <a:pt x="95" y="104"/>
                    </a:lnTo>
                    <a:lnTo>
                      <a:pt x="81" y="103"/>
                    </a:lnTo>
                    <a:lnTo>
                      <a:pt x="68" y="89"/>
                    </a:lnTo>
                    <a:lnTo>
                      <a:pt x="60" y="99"/>
                    </a:lnTo>
                    <a:lnTo>
                      <a:pt x="51" y="110"/>
                    </a:lnTo>
                    <a:lnTo>
                      <a:pt x="39" y="111"/>
                    </a:lnTo>
                    <a:lnTo>
                      <a:pt x="51" y="122"/>
                    </a:lnTo>
                    <a:lnTo>
                      <a:pt x="37" y="128"/>
                    </a:lnTo>
                    <a:lnTo>
                      <a:pt x="22" y="126"/>
                    </a:lnTo>
                    <a:lnTo>
                      <a:pt x="6" y="126"/>
                    </a:lnTo>
                    <a:lnTo>
                      <a:pt x="4" y="86"/>
                    </a:lnTo>
                    <a:lnTo>
                      <a:pt x="0" y="77"/>
                    </a:lnTo>
                    <a:lnTo>
                      <a:pt x="6" y="71"/>
                    </a:lnTo>
                    <a:lnTo>
                      <a:pt x="4" y="4"/>
                    </a:lnTo>
                    <a:lnTo>
                      <a:pt x="6"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6" name="Freeform 84">
                <a:extLst>
                  <a:ext uri="{FF2B5EF4-FFF2-40B4-BE49-F238E27FC236}">
                    <a16:creationId xmlns:a16="http://schemas.microsoft.com/office/drawing/2014/main" id="{A156D6DB-FD6F-4BCC-B379-4D9131AD0078}"/>
                  </a:ext>
                </a:extLst>
              </p:cNvPr>
              <p:cNvSpPr>
                <a:spLocks/>
              </p:cNvSpPr>
              <p:nvPr/>
            </p:nvSpPr>
            <p:spPr bwMode="auto">
              <a:xfrm>
                <a:off x="6929" y="3728"/>
                <a:ext cx="216" cy="301"/>
              </a:xfrm>
              <a:custGeom>
                <a:avLst/>
                <a:gdLst>
                  <a:gd name="T0" fmla="*/ 115 w 216"/>
                  <a:gd name="T1" fmla="*/ 21 h 301"/>
                  <a:gd name="T2" fmla="*/ 139 w 216"/>
                  <a:gd name="T3" fmla="*/ 52 h 301"/>
                  <a:gd name="T4" fmla="*/ 146 w 216"/>
                  <a:gd name="T5" fmla="*/ 82 h 301"/>
                  <a:gd name="T6" fmla="*/ 136 w 216"/>
                  <a:gd name="T7" fmla="*/ 112 h 301"/>
                  <a:gd name="T8" fmla="*/ 125 w 216"/>
                  <a:gd name="T9" fmla="*/ 128 h 301"/>
                  <a:gd name="T10" fmla="*/ 158 w 216"/>
                  <a:gd name="T11" fmla="*/ 138 h 301"/>
                  <a:gd name="T12" fmla="*/ 145 w 216"/>
                  <a:gd name="T13" fmla="*/ 163 h 301"/>
                  <a:gd name="T14" fmla="*/ 132 w 216"/>
                  <a:gd name="T15" fmla="*/ 151 h 301"/>
                  <a:gd name="T16" fmla="*/ 114 w 216"/>
                  <a:gd name="T17" fmla="*/ 147 h 301"/>
                  <a:gd name="T18" fmla="*/ 99 w 216"/>
                  <a:gd name="T19" fmla="*/ 155 h 301"/>
                  <a:gd name="T20" fmla="*/ 82 w 216"/>
                  <a:gd name="T21" fmla="*/ 186 h 301"/>
                  <a:gd name="T22" fmla="*/ 40 w 216"/>
                  <a:gd name="T23" fmla="*/ 228 h 301"/>
                  <a:gd name="T24" fmla="*/ 13 w 216"/>
                  <a:gd name="T25" fmla="*/ 256 h 301"/>
                  <a:gd name="T26" fmla="*/ 1 w 216"/>
                  <a:gd name="T27" fmla="*/ 286 h 301"/>
                  <a:gd name="T28" fmla="*/ 35 w 216"/>
                  <a:gd name="T29" fmla="*/ 298 h 301"/>
                  <a:gd name="T30" fmla="*/ 69 w 216"/>
                  <a:gd name="T31" fmla="*/ 289 h 301"/>
                  <a:gd name="T32" fmla="*/ 82 w 216"/>
                  <a:gd name="T33" fmla="*/ 257 h 301"/>
                  <a:gd name="T34" fmla="*/ 88 w 216"/>
                  <a:gd name="T35" fmla="*/ 233 h 301"/>
                  <a:gd name="T36" fmla="*/ 115 w 216"/>
                  <a:gd name="T37" fmla="*/ 229 h 301"/>
                  <a:gd name="T38" fmla="*/ 114 w 216"/>
                  <a:gd name="T39" fmla="*/ 211 h 301"/>
                  <a:gd name="T40" fmla="*/ 135 w 216"/>
                  <a:gd name="T41" fmla="*/ 186 h 301"/>
                  <a:gd name="T42" fmla="*/ 140 w 216"/>
                  <a:gd name="T43" fmla="*/ 168 h 301"/>
                  <a:gd name="T44" fmla="*/ 155 w 216"/>
                  <a:gd name="T45" fmla="*/ 170 h 301"/>
                  <a:gd name="T46" fmla="*/ 179 w 216"/>
                  <a:gd name="T47" fmla="*/ 148 h 301"/>
                  <a:gd name="T48" fmla="*/ 190 w 216"/>
                  <a:gd name="T49" fmla="*/ 130 h 301"/>
                  <a:gd name="T50" fmla="*/ 192 w 216"/>
                  <a:gd name="T51" fmla="*/ 112 h 301"/>
                  <a:gd name="T52" fmla="*/ 208 w 216"/>
                  <a:gd name="T53" fmla="*/ 116 h 301"/>
                  <a:gd name="T54" fmla="*/ 216 w 216"/>
                  <a:gd name="T55" fmla="*/ 100 h 301"/>
                  <a:gd name="T56" fmla="*/ 215 w 216"/>
                  <a:gd name="T57" fmla="*/ 77 h 301"/>
                  <a:gd name="T58" fmla="*/ 199 w 216"/>
                  <a:gd name="T59" fmla="*/ 84 h 301"/>
                  <a:gd name="T60" fmla="*/ 174 w 216"/>
                  <a:gd name="T61" fmla="*/ 75 h 301"/>
                  <a:gd name="T62" fmla="*/ 160 w 216"/>
                  <a:gd name="T63" fmla="*/ 50 h 301"/>
                  <a:gd name="T64" fmla="*/ 156 w 216"/>
                  <a:gd name="T65" fmla="*/ 55 h 301"/>
                  <a:gd name="T66" fmla="*/ 151 w 216"/>
                  <a:gd name="T67" fmla="*/ 48 h 301"/>
                  <a:gd name="T68" fmla="*/ 145 w 216"/>
                  <a:gd name="T69" fmla="*/ 24 h 301"/>
                  <a:gd name="T70" fmla="*/ 120 w 216"/>
                  <a:gd name="T71" fmla="*/ 16 h 301"/>
                  <a:gd name="T72" fmla="*/ 107 w 216"/>
                  <a:gd name="T7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6" h="301">
                    <a:moveTo>
                      <a:pt x="107" y="0"/>
                    </a:moveTo>
                    <a:lnTo>
                      <a:pt x="115" y="21"/>
                    </a:lnTo>
                    <a:lnTo>
                      <a:pt x="129" y="40"/>
                    </a:lnTo>
                    <a:lnTo>
                      <a:pt x="139" y="52"/>
                    </a:lnTo>
                    <a:lnTo>
                      <a:pt x="143" y="62"/>
                    </a:lnTo>
                    <a:lnTo>
                      <a:pt x="146" y="82"/>
                    </a:lnTo>
                    <a:lnTo>
                      <a:pt x="148" y="99"/>
                    </a:lnTo>
                    <a:lnTo>
                      <a:pt x="136" y="112"/>
                    </a:lnTo>
                    <a:lnTo>
                      <a:pt x="123" y="115"/>
                    </a:lnTo>
                    <a:lnTo>
                      <a:pt x="125" y="128"/>
                    </a:lnTo>
                    <a:lnTo>
                      <a:pt x="142" y="128"/>
                    </a:lnTo>
                    <a:lnTo>
                      <a:pt x="158" y="138"/>
                    </a:lnTo>
                    <a:lnTo>
                      <a:pt x="154" y="157"/>
                    </a:lnTo>
                    <a:lnTo>
                      <a:pt x="145" y="163"/>
                    </a:lnTo>
                    <a:lnTo>
                      <a:pt x="135" y="162"/>
                    </a:lnTo>
                    <a:lnTo>
                      <a:pt x="132" y="151"/>
                    </a:lnTo>
                    <a:lnTo>
                      <a:pt x="120" y="160"/>
                    </a:lnTo>
                    <a:lnTo>
                      <a:pt x="114" y="147"/>
                    </a:lnTo>
                    <a:lnTo>
                      <a:pt x="113" y="143"/>
                    </a:lnTo>
                    <a:lnTo>
                      <a:pt x="99" y="155"/>
                    </a:lnTo>
                    <a:lnTo>
                      <a:pt x="99" y="175"/>
                    </a:lnTo>
                    <a:lnTo>
                      <a:pt x="82" y="186"/>
                    </a:lnTo>
                    <a:lnTo>
                      <a:pt x="73" y="204"/>
                    </a:lnTo>
                    <a:lnTo>
                      <a:pt x="40" y="228"/>
                    </a:lnTo>
                    <a:lnTo>
                      <a:pt x="26" y="235"/>
                    </a:lnTo>
                    <a:lnTo>
                      <a:pt x="13" y="256"/>
                    </a:lnTo>
                    <a:lnTo>
                      <a:pt x="0" y="276"/>
                    </a:lnTo>
                    <a:lnTo>
                      <a:pt x="1" y="286"/>
                    </a:lnTo>
                    <a:lnTo>
                      <a:pt x="24" y="289"/>
                    </a:lnTo>
                    <a:lnTo>
                      <a:pt x="35" y="298"/>
                    </a:lnTo>
                    <a:lnTo>
                      <a:pt x="50" y="301"/>
                    </a:lnTo>
                    <a:lnTo>
                      <a:pt x="69" y="289"/>
                    </a:lnTo>
                    <a:lnTo>
                      <a:pt x="77" y="276"/>
                    </a:lnTo>
                    <a:lnTo>
                      <a:pt x="82" y="257"/>
                    </a:lnTo>
                    <a:lnTo>
                      <a:pt x="87" y="254"/>
                    </a:lnTo>
                    <a:lnTo>
                      <a:pt x="88" y="233"/>
                    </a:lnTo>
                    <a:lnTo>
                      <a:pt x="106" y="229"/>
                    </a:lnTo>
                    <a:lnTo>
                      <a:pt x="115" y="229"/>
                    </a:lnTo>
                    <a:lnTo>
                      <a:pt x="113" y="218"/>
                    </a:lnTo>
                    <a:lnTo>
                      <a:pt x="114" y="211"/>
                    </a:lnTo>
                    <a:lnTo>
                      <a:pt x="126" y="206"/>
                    </a:lnTo>
                    <a:lnTo>
                      <a:pt x="135" y="186"/>
                    </a:lnTo>
                    <a:lnTo>
                      <a:pt x="139" y="172"/>
                    </a:lnTo>
                    <a:lnTo>
                      <a:pt x="140" y="168"/>
                    </a:lnTo>
                    <a:lnTo>
                      <a:pt x="149" y="167"/>
                    </a:lnTo>
                    <a:lnTo>
                      <a:pt x="155" y="170"/>
                    </a:lnTo>
                    <a:lnTo>
                      <a:pt x="171" y="164"/>
                    </a:lnTo>
                    <a:lnTo>
                      <a:pt x="179" y="148"/>
                    </a:lnTo>
                    <a:lnTo>
                      <a:pt x="183" y="141"/>
                    </a:lnTo>
                    <a:lnTo>
                      <a:pt x="190" y="130"/>
                    </a:lnTo>
                    <a:lnTo>
                      <a:pt x="187" y="123"/>
                    </a:lnTo>
                    <a:lnTo>
                      <a:pt x="192" y="112"/>
                    </a:lnTo>
                    <a:lnTo>
                      <a:pt x="202" y="111"/>
                    </a:lnTo>
                    <a:lnTo>
                      <a:pt x="208" y="116"/>
                    </a:lnTo>
                    <a:lnTo>
                      <a:pt x="208" y="104"/>
                    </a:lnTo>
                    <a:lnTo>
                      <a:pt x="216" y="100"/>
                    </a:lnTo>
                    <a:lnTo>
                      <a:pt x="213" y="85"/>
                    </a:lnTo>
                    <a:lnTo>
                      <a:pt x="215" y="77"/>
                    </a:lnTo>
                    <a:lnTo>
                      <a:pt x="210" y="75"/>
                    </a:lnTo>
                    <a:lnTo>
                      <a:pt x="199" y="84"/>
                    </a:lnTo>
                    <a:lnTo>
                      <a:pt x="186" y="81"/>
                    </a:lnTo>
                    <a:lnTo>
                      <a:pt x="174" y="75"/>
                    </a:lnTo>
                    <a:lnTo>
                      <a:pt x="167" y="56"/>
                    </a:lnTo>
                    <a:lnTo>
                      <a:pt x="160" y="50"/>
                    </a:lnTo>
                    <a:lnTo>
                      <a:pt x="159" y="65"/>
                    </a:lnTo>
                    <a:lnTo>
                      <a:pt x="156" y="55"/>
                    </a:lnTo>
                    <a:lnTo>
                      <a:pt x="151" y="58"/>
                    </a:lnTo>
                    <a:lnTo>
                      <a:pt x="151" y="48"/>
                    </a:lnTo>
                    <a:lnTo>
                      <a:pt x="145" y="35"/>
                    </a:lnTo>
                    <a:lnTo>
                      <a:pt x="145" y="24"/>
                    </a:lnTo>
                    <a:lnTo>
                      <a:pt x="133" y="17"/>
                    </a:lnTo>
                    <a:lnTo>
                      <a:pt x="120" y="16"/>
                    </a:lnTo>
                    <a:lnTo>
                      <a:pt x="115" y="2"/>
                    </a:lnTo>
                    <a:lnTo>
                      <a:pt x="107" y="0"/>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7" name="Freeform 85">
                <a:extLst>
                  <a:ext uri="{FF2B5EF4-FFF2-40B4-BE49-F238E27FC236}">
                    <a16:creationId xmlns:a16="http://schemas.microsoft.com/office/drawing/2014/main" id="{0C526847-A80E-4DB6-B73B-E7BB2EECBC24}"/>
                  </a:ext>
                </a:extLst>
              </p:cNvPr>
              <p:cNvSpPr>
                <a:spLocks/>
              </p:cNvSpPr>
              <p:nvPr/>
            </p:nvSpPr>
            <p:spPr bwMode="auto">
              <a:xfrm>
                <a:off x="6699" y="3146"/>
                <a:ext cx="29" cy="39"/>
              </a:xfrm>
              <a:custGeom>
                <a:avLst/>
                <a:gdLst>
                  <a:gd name="T0" fmla="*/ 0 w 29"/>
                  <a:gd name="T1" fmla="*/ 0 h 39"/>
                  <a:gd name="T2" fmla="*/ 4 w 29"/>
                  <a:gd name="T3" fmla="*/ 20 h 39"/>
                  <a:gd name="T4" fmla="*/ 16 w 29"/>
                  <a:gd name="T5" fmla="*/ 30 h 39"/>
                  <a:gd name="T6" fmla="*/ 23 w 29"/>
                  <a:gd name="T7" fmla="*/ 39 h 39"/>
                  <a:gd name="T8" fmla="*/ 29 w 29"/>
                  <a:gd name="T9" fmla="*/ 28 h 39"/>
                  <a:gd name="T10" fmla="*/ 19 w 29"/>
                  <a:gd name="T11" fmla="*/ 18 h 39"/>
                  <a:gd name="T12" fmla="*/ 9 w 29"/>
                  <a:gd name="T13" fmla="*/ 14 h 39"/>
                  <a:gd name="T14" fmla="*/ 0 w 29"/>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9">
                    <a:moveTo>
                      <a:pt x="0" y="0"/>
                    </a:moveTo>
                    <a:lnTo>
                      <a:pt x="4" y="20"/>
                    </a:lnTo>
                    <a:lnTo>
                      <a:pt x="16" y="30"/>
                    </a:lnTo>
                    <a:lnTo>
                      <a:pt x="23" y="39"/>
                    </a:lnTo>
                    <a:lnTo>
                      <a:pt x="29" y="28"/>
                    </a:lnTo>
                    <a:lnTo>
                      <a:pt x="19" y="18"/>
                    </a:lnTo>
                    <a:lnTo>
                      <a:pt x="9" y="14"/>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8" name="Freeform 86">
                <a:extLst>
                  <a:ext uri="{FF2B5EF4-FFF2-40B4-BE49-F238E27FC236}">
                    <a16:creationId xmlns:a16="http://schemas.microsoft.com/office/drawing/2014/main" id="{8470A68E-B3C7-4FDA-BC8F-344EF850E231}"/>
                  </a:ext>
                </a:extLst>
              </p:cNvPr>
              <p:cNvSpPr>
                <a:spLocks/>
              </p:cNvSpPr>
              <p:nvPr/>
            </p:nvSpPr>
            <p:spPr bwMode="auto">
              <a:xfrm>
                <a:off x="6737" y="3178"/>
                <a:ext cx="107" cy="78"/>
              </a:xfrm>
              <a:custGeom>
                <a:avLst/>
                <a:gdLst>
                  <a:gd name="T0" fmla="*/ 0 w 333"/>
                  <a:gd name="T1" fmla="*/ 5 h 243"/>
                  <a:gd name="T2" fmla="*/ 31 w 333"/>
                  <a:gd name="T3" fmla="*/ 47 h 243"/>
                  <a:gd name="T4" fmla="*/ 71 w 333"/>
                  <a:gd name="T5" fmla="*/ 47 h 243"/>
                  <a:gd name="T6" fmla="*/ 104 w 333"/>
                  <a:gd name="T7" fmla="*/ 56 h 243"/>
                  <a:gd name="T8" fmla="*/ 115 w 333"/>
                  <a:gd name="T9" fmla="*/ 80 h 243"/>
                  <a:gd name="T10" fmla="*/ 171 w 333"/>
                  <a:gd name="T11" fmla="*/ 103 h 243"/>
                  <a:gd name="T12" fmla="*/ 193 w 333"/>
                  <a:gd name="T13" fmla="*/ 112 h 243"/>
                  <a:gd name="T14" fmla="*/ 231 w 333"/>
                  <a:gd name="T15" fmla="*/ 107 h 243"/>
                  <a:gd name="T16" fmla="*/ 242 w 333"/>
                  <a:gd name="T17" fmla="*/ 140 h 243"/>
                  <a:gd name="T18" fmla="*/ 273 w 333"/>
                  <a:gd name="T19" fmla="*/ 169 h 243"/>
                  <a:gd name="T20" fmla="*/ 282 w 333"/>
                  <a:gd name="T21" fmla="*/ 187 h 243"/>
                  <a:gd name="T22" fmla="*/ 269 w 333"/>
                  <a:gd name="T23" fmla="*/ 194 h 243"/>
                  <a:gd name="T24" fmla="*/ 235 w 333"/>
                  <a:gd name="T25" fmla="*/ 165 h 243"/>
                  <a:gd name="T26" fmla="*/ 187 w 333"/>
                  <a:gd name="T27" fmla="*/ 147 h 243"/>
                  <a:gd name="T28" fmla="*/ 167 w 333"/>
                  <a:gd name="T29" fmla="*/ 154 h 243"/>
                  <a:gd name="T30" fmla="*/ 184 w 333"/>
                  <a:gd name="T31" fmla="*/ 174 h 243"/>
                  <a:gd name="T32" fmla="*/ 218 w 333"/>
                  <a:gd name="T33" fmla="*/ 183 h 243"/>
                  <a:gd name="T34" fmla="*/ 255 w 333"/>
                  <a:gd name="T35" fmla="*/ 189 h 243"/>
                  <a:gd name="T36" fmla="*/ 275 w 333"/>
                  <a:gd name="T37" fmla="*/ 223 h 243"/>
                  <a:gd name="T38" fmla="*/ 311 w 333"/>
                  <a:gd name="T39" fmla="*/ 243 h 243"/>
                  <a:gd name="T40" fmla="*/ 333 w 333"/>
                  <a:gd name="T41" fmla="*/ 232 h 243"/>
                  <a:gd name="T42" fmla="*/ 302 w 333"/>
                  <a:gd name="T43" fmla="*/ 198 h 243"/>
                  <a:gd name="T44" fmla="*/ 284 w 333"/>
                  <a:gd name="T45" fmla="*/ 198 h 243"/>
                  <a:gd name="T46" fmla="*/ 289 w 333"/>
                  <a:gd name="T47" fmla="*/ 174 h 243"/>
                  <a:gd name="T48" fmla="*/ 275 w 333"/>
                  <a:gd name="T49" fmla="*/ 136 h 243"/>
                  <a:gd name="T50" fmla="*/ 258 w 333"/>
                  <a:gd name="T51" fmla="*/ 100 h 243"/>
                  <a:gd name="T52" fmla="*/ 229 w 333"/>
                  <a:gd name="T53" fmla="*/ 98 h 243"/>
                  <a:gd name="T54" fmla="*/ 202 w 333"/>
                  <a:gd name="T55" fmla="*/ 98 h 243"/>
                  <a:gd name="T56" fmla="*/ 175 w 333"/>
                  <a:gd name="T57" fmla="*/ 83 h 243"/>
                  <a:gd name="T58" fmla="*/ 147 w 333"/>
                  <a:gd name="T59" fmla="*/ 63 h 243"/>
                  <a:gd name="T60" fmla="*/ 127 w 333"/>
                  <a:gd name="T61" fmla="*/ 45 h 243"/>
                  <a:gd name="T62" fmla="*/ 102 w 333"/>
                  <a:gd name="T63" fmla="*/ 47 h 243"/>
                  <a:gd name="T64" fmla="*/ 73 w 333"/>
                  <a:gd name="T65" fmla="*/ 40 h 243"/>
                  <a:gd name="T66" fmla="*/ 49 w 333"/>
                  <a:gd name="T67" fmla="*/ 29 h 243"/>
                  <a:gd name="T68" fmla="*/ 31 w 333"/>
                  <a:gd name="T69" fmla="*/ 14 h 243"/>
                  <a:gd name="T70" fmla="*/ 18 w 333"/>
                  <a:gd name="T71" fmla="*/ 0 h 243"/>
                  <a:gd name="T72" fmla="*/ 0 w 333"/>
                  <a:gd name="T73" fmla="*/ 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3" h="243">
                    <a:moveTo>
                      <a:pt x="0" y="5"/>
                    </a:moveTo>
                    <a:lnTo>
                      <a:pt x="31" y="47"/>
                    </a:lnTo>
                    <a:lnTo>
                      <a:pt x="71" y="47"/>
                    </a:lnTo>
                    <a:lnTo>
                      <a:pt x="104" y="56"/>
                    </a:lnTo>
                    <a:lnTo>
                      <a:pt x="115" y="80"/>
                    </a:lnTo>
                    <a:lnTo>
                      <a:pt x="171" y="103"/>
                    </a:lnTo>
                    <a:lnTo>
                      <a:pt x="193" y="112"/>
                    </a:lnTo>
                    <a:cubicBezTo>
                      <a:pt x="193" y="112"/>
                      <a:pt x="224" y="96"/>
                      <a:pt x="231" y="107"/>
                    </a:cubicBezTo>
                    <a:cubicBezTo>
                      <a:pt x="238" y="118"/>
                      <a:pt x="242" y="140"/>
                      <a:pt x="242" y="140"/>
                    </a:cubicBezTo>
                    <a:lnTo>
                      <a:pt x="273" y="169"/>
                    </a:lnTo>
                    <a:lnTo>
                      <a:pt x="282" y="187"/>
                    </a:lnTo>
                    <a:lnTo>
                      <a:pt x="269" y="194"/>
                    </a:lnTo>
                    <a:lnTo>
                      <a:pt x="235" y="165"/>
                    </a:lnTo>
                    <a:lnTo>
                      <a:pt x="187" y="147"/>
                    </a:lnTo>
                    <a:lnTo>
                      <a:pt x="167" y="154"/>
                    </a:lnTo>
                    <a:lnTo>
                      <a:pt x="184" y="174"/>
                    </a:lnTo>
                    <a:lnTo>
                      <a:pt x="218" y="183"/>
                    </a:lnTo>
                    <a:lnTo>
                      <a:pt x="255" y="189"/>
                    </a:lnTo>
                    <a:lnTo>
                      <a:pt x="275" y="223"/>
                    </a:lnTo>
                    <a:lnTo>
                      <a:pt x="311" y="243"/>
                    </a:lnTo>
                    <a:lnTo>
                      <a:pt x="333" y="232"/>
                    </a:lnTo>
                    <a:lnTo>
                      <a:pt x="302" y="198"/>
                    </a:lnTo>
                    <a:lnTo>
                      <a:pt x="284" y="198"/>
                    </a:lnTo>
                    <a:lnTo>
                      <a:pt x="289" y="174"/>
                    </a:lnTo>
                    <a:lnTo>
                      <a:pt x="275" y="136"/>
                    </a:lnTo>
                    <a:lnTo>
                      <a:pt x="258" y="100"/>
                    </a:lnTo>
                    <a:lnTo>
                      <a:pt x="229" y="98"/>
                    </a:lnTo>
                    <a:lnTo>
                      <a:pt x="202" y="98"/>
                    </a:lnTo>
                    <a:lnTo>
                      <a:pt x="175" y="83"/>
                    </a:lnTo>
                    <a:lnTo>
                      <a:pt x="147" y="63"/>
                    </a:lnTo>
                    <a:lnTo>
                      <a:pt x="127" y="45"/>
                    </a:lnTo>
                    <a:lnTo>
                      <a:pt x="102" y="47"/>
                    </a:lnTo>
                    <a:lnTo>
                      <a:pt x="73" y="40"/>
                    </a:lnTo>
                    <a:lnTo>
                      <a:pt x="49" y="29"/>
                    </a:lnTo>
                    <a:lnTo>
                      <a:pt x="31" y="14"/>
                    </a:lnTo>
                    <a:lnTo>
                      <a:pt x="18"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9" name="Freeform 87">
                <a:extLst>
                  <a:ext uri="{FF2B5EF4-FFF2-40B4-BE49-F238E27FC236}">
                    <a16:creationId xmlns:a16="http://schemas.microsoft.com/office/drawing/2014/main" id="{11620205-461C-45DB-9A16-3D5281D76ADD}"/>
                  </a:ext>
                </a:extLst>
              </p:cNvPr>
              <p:cNvSpPr>
                <a:spLocks/>
              </p:cNvSpPr>
              <p:nvPr/>
            </p:nvSpPr>
            <p:spPr bwMode="auto">
              <a:xfrm>
                <a:off x="6877" y="3430"/>
                <a:ext cx="50" cy="43"/>
              </a:xfrm>
              <a:custGeom>
                <a:avLst/>
                <a:gdLst>
                  <a:gd name="T0" fmla="*/ 32 w 50"/>
                  <a:gd name="T1" fmla="*/ 20 h 43"/>
                  <a:gd name="T2" fmla="*/ 0 w 50"/>
                  <a:gd name="T3" fmla="*/ 0 h 43"/>
                  <a:gd name="T4" fmla="*/ 12 w 50"/>
                  <a:gd name="T5" fmla="*/ 24 h 43"/>
                  <a:gd name="T6" fmla="*/ 32 w 50"/>
                  <a:gd name="T7" fmla="*/ 43 h 43"/>
                  <a:gd name="T8" fmla="*/ 50 w 50"/>
                  <a:gd name="T9" fmla="*/ 43 h 43"/>
                  <a:gd name="T10" fmla="*/ 38 w 50"/>
                  <a:gd name="T11" fmla="*/ 29 h 43"/>
                  <a:gd name="T12" fmla="*/ 32 w 50"/>
                  <a:gd name="T13" fmla="*/ 20 h 43"/>
                </a:gdLst>
                <a:ahLst/>
                <a:cxnLst>
                  <a:cxn ang="0">
                    <a:pos x="T0" y="T1"/>
                  </a:cxn>
                  <a:cxn ang="0">
                    <a:pos x="T2" y="T3"/>
                  </a:cxn>
                  <a:cxn ang="0">
                    <a:pos x="T4" y="T5"/>
                  </a:cxn>
                  <a:cxn ang="0">
                    <a:pos x="T6" y="T7"/>
                  </a:cxn>
                  <a:cxn ang="0">
                    <a:pos x="T8" y="T9"/>
                  </a:cxn>
                  <a:cxn ang="0">
                    <a:pos x="T10" y="T11"/>
                  </a:cxn>
                  <a:cxn ang="0">
                    <a:pos x="T12" y="T13"/>
                  </a:cxn>
                </a:cxnLst>
                <a:rect l="0" t="0" r="r" b="b"/>
                <a:pathLst>
                  <a:path w="50" h="43">
                    <a:moveTo>
                      <a:pt x="32" y="20"/>
                    </a:moveTo>
                    <a:lnTo>
                      <a:pt x="0" y="0"/>
                    </a:lnTo>
                    <a:lnTo>
                      <a:pt x="12" y="24"/>
                    </a:lnTo>
                    <a:lnTo>
                      <a:pt x="32" y="43"/>
                    </a:lnTo>
                    <a:lnTo>
                      <a:pt x="50" y="43"/>
                    </a:lnTo>
                    <a:lnTo>
                      <a:pt x="38" y="29"/>
                    </a:lnTo>
                    <a:lnTo>
                      <a:pt x="32" y="2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0" name="Freeform 88">
                <a:extLst>
                  <a:ext uri="{FF2B5EF4-FFF2-40B4-BE49-F238E27FC236}">
                    <a16:creationId xmlns:a16="http://schemas.microsoft.com/office/drawing/2014/main" id="{079A09D1-D5E8-4FE7-ABB7-4753B44E611C}"/>
                  </a:ext>
                </a:extLst>
              </p:cNvPr>
              <p:cNvSpPr>
                <a:spLocks/>
              </p:cNvSpPr>
              <p:nvPr/>
            </p:nvSpPr>
            <p:spPr bwMode="auto">
              <a:xfrm>
                <a:off x="4247" y="1909"/>
                <a:ext cx="337" cy="225"/>
              </a:xfrm>
              <a:custGeom>
                <a:avLst/>
                <a:gdLst>
                  <a:gd name="T0" fmla="*/ 164 w 337"/>
                  <a:gd name="T1" fmla="*/ 8 h 225"/>
                  <a:gd name="T2" fmla="*/ 155 w 337"/>
                  <a:gd name="T3" fmla="*/ 33 h 225"/>
                  <a:gd name="T4" fmla="*/ 135 w 337"/>
                  <a:gd name="T5" fmla="*/ 25 h 225"/>
                  <a:gd name="T6" fmla="*/ 122 w 337"/>
                  <a:gd name="T7" fmla="*/ 25 h 225"/>
                  <a:gd name="T8" fmla="*/ 88 w 337"/>
                  <a:gd name="T9" fmla="*/ 19 h 225"/>
                  <a:gd name="T10" fmla="*/ 47 w 337"/>
                  <a:gd name="T11" fmla="*/ 16 h 225"/>
                  <a:gd name="T12" fmla="*/ 28 w 337"/>
                  <a:gd name="T13" fmla="*/ 27 h 225"/>
                  <a:gd name="T14" fmla="*/ 37 w 337"/>
                  <a:gd name="T15" fmla="*/ 54 h 225"/>
                  <a:gd name="T16" fmla="*/ 22 w 337"/>
                  <a:gd name="T17" fmla="*/ 70 h 225"/>
                  <a:gd name="T18" fmla="*/ 12 w 337"/>
                  <a:gd name="T19" fmla="*/ 88 h 225"/>
                  <a:gd name="T20" fmla="*/ 0 w 337"/>
                  <a:gd name="T21" fmla="*/ 110 h 225"/>
                  <a:gd name="T22" fmla="*/ 17 w 337"/>
                  <a:gd name="T23" fmla="*/ 121 h 225"/>
                  <a:gd name="T24" fmla="*/ 44 w 337"/>
                  <a:gd name="T25" fmla="*/ 127 h 225"/>
                  <a:gd name="T26" fmla="*/ 61 w 337"/>
                  <a:gd name="T27" fmla="*/ 125 h 225"/>
                  <a:gd name="T28" fmla="*/ 83 w 337"/>
                  <a:gd name="T29" fmla="*/ 117 h 225"/>
                  <a:gd name="T30" fmla="*/ 99 w 337"/>
                  <a:gd name="T31" fmla="*/ 109 h 225"/>
                  <a:gd name="T32" fmla="*/ 124 w 337"/>
                  <a:gd name="T33" fmla="*/ 118 h 225"/>
                  <a:gd name="T34" fmla="*/ 136 w 337"/>
                  <a:gd name="T35" fmla="*/ 137 h 225"/>
                  <a:gd name="T36" fmla="*/ 142 w 337"/>
                  <a:gd name="T37" fmla="*/ 164 h 225"/>
                  <a:gd name="T38" fmla="*/ 128 w 337"/>
                  <a:gd name="T39" fmla="*/ 170 h 225"/>
                  <a:gd name="T40" fmla="*/ 120 w 337"/>
                  <a:gd name="T41" fmla="*/ 184 h 225"/>
                  <a:gd name="T42" fmla="*/ 111 w 337"/>
                  <a:gd name="T43" fmla="*/ 191 h 225"/>
                  <a:gd name="T44" fmla="*/ 126 w 337"/>
                  <a:gd name="T45" fmla="*/ 194 h 225"/>
                  <a:gd name="T46" fmla="*/ 139 w 337"/>
                  <a:gd name="T47" fmla="*/ 191 h 225"/>
                  <a:gd name="T48" fmla="*/ 151 w 337"/>
                  <a:gd name="T49" fmla="*/ 179 h 225"/>
                  <a:gd name="T50" fmla="*/ 164 w 337"/>
                  <a:gd name="T51" fmla="*/ 168 h 225"/>
                  <a:gd name="T52" fmla="*/ 182 w 337"/>
                  <a:gd name="T53" fmla="*/ 164 h 225"/>
                  <a:gd name="T54" fmla="*/ 187 w 337"/>
                  <a:gd name="T55" fmla="*/ 181 h 225"/>
                  <a:gd name="T56" fmla="*/ 207 w 337"/>
                  <a:gd name="T57" fmla="*/ 181 h 225"/>
                  <a:gd name="T58" fmla="*/ 203 w 337"/>
                  <a:gd name="T59" fmla="*/ 188 h 225"/>
                  <a:gd name="T60" fmla="*/ 193 w 337"/>
                  <a:gd name="T61" fmla="*/ 197 h 225"/>
                  <a:gd name="T62" fmla="*/ 207 w 337"/>
                  <a:gd name="T63" fmla="*/ 205 h 225"/>
                  <a:gd name="T64" fmla="*/ 212 w 337"/>
                  <a:gd name="T65" fmla="*/ 225 h 225"/>
                  <a:gd name="T66" fmla="*/ 238 w 337"/>
                  <a:gd name="T67" fmla="*/ 213 h 225"/>
                  <a:gd name="T68" fmla="*/ 255 w 337"/>
                  <a:gd name="T69" fmla="*/ 206 h 225"/>
                  <a:gd name="T70" fmla="*/ 251 w 337"/>
                  <a:gd name="T71" fmla="*/ 200 h 225"/>
                  <a:gd name="T72" fmla="*/ 235 w 337"/>
                  <a:gd name="T73" fmla="*/ 200 h 225"/>
                  <a:gd name="T74" fmla="*/ 229 w 337"/>
                  <a:gd name="T75" fmla="*/ 187 h 225"/>
                  <a:gd name="T76" fmla="*/ 219 w 337"/>
                  <a:gd name="T77" fmla="*/ 180 h 225"/>
                  <a:gd name="T78" fmla="*/ 237 w 337"/>
                  <a:gd name="T79" fmla="*/ 178 h 225"/>
                  <a:gd name="T80" fmla="*/ 259 w 337"/>
                  <a:gd name="T81" fmla="*/ 166 h 225"/>
                  <a:gd name="T82" fmla="*/ 279 w 337"/>
                  <a:gd name="T83" fmla="*/ 158 h 225"/>
                  <a:gd name="T84" fmla="*/ 303 w 337"/>
                  <a:gd name="T85" fmla="*/ 150 h 225"/>
                  <a:gd name="T86" fmla="*/ 312 w 337"/>
                  <a:gd name="T87" fmla="*/ 135 h 225"/>
                  <a:gd name="T88" fmla="*/ 328 w 337"/>
                  <a:gd name="T89" fmla="*/ 127 h 225"/>
                  <a:gd name="T90" fmla="*/ 330 w 337"/>
                  <a:gd name="T91" fmla="*/ 102 h 225"/>
                  <a:gd name="T92" fmla="*/ 324 w 337"/>
                  <a:gd name="T93" fmla="*/ 80 h 225"/>
                  <a:gd name="T94" fmla="*/ 315 w 337"/>
                  <a:gd name="T95" fmla="*/ 75 h 225"/>
                  <a:gd name="T96" fmla="*/ 295 w 337"/>
                  <a:gd name="T97" fmla="*/ 63 h 225"/>
                  <a:gd name="T98" fmla="*/ 278 w 337"/>
                  <a:gd name="T99" fmla="*/ 61 h 225"/>
                  <a:gd name="T100" fmla="*/ 251 w 337"/>
                  <a:gd name="T101" fmla="*/ 58 h 225"/>
                  <a:gd name="T102" fmla="*/ 229 w 337"/>
                  <a:gd name="T103" fmla="*/ 33 h 225"/>
                  <a:gd name="T104" fmla="*/ 217 w 337"/>
                  <a:gd name="T10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7" h="225">
                    <a:moveTo>
                      <a:pt x="181" y="3"/>
                    </a:moveTo>
                    <a:lnTo>
                      <a:pt x="164" y="8"/>
                    </a:lnTo>
                    <a:lnTo>
                      <a:pt x="156" y="22"/>
                    </a:lnTo>
                    <a:lnTo>
                      <a:pt x="155" y="33"/>
                    </a:lnTo>
                    <a:lnTo>
                      <a:pt x="145" y="27"/>
                    </a:lnTo>
                    <a:lnTo>
                      <a:pt x="135" y="25"/>
                    </a:lnTo>
                    <a:lnTo>
                      <a:pt x="128" y="22"/>
                    </a:lnTo>
                    <a:lnTo>
                      <a:pt x="122" y="25"/>
                    </a:lnTo>
                    <a:lnTo>
                      <a:pt x="100" y="22"/>
                    </a:lnTo>
                    <a:lnTo>
                      <a:pt x="88" y="19"/>
                    </a:lnTo>
                    <a:lnTo>
                      <a:pt x="75" y="19"/>
                    </a:lnTo>
                    <a:lnTo>
                      <a:pt x="47" y="16"/>
                    </a:lnTo>
                    <a:lnTo>
                      <a:pt x="34" y="24"/>
                    </a:lnTo>
                    <a:lnTo>
                      <a:pt x="28" y="27"/>
                    </a:lnTo>
                    <a:lnTo>
                      <a:pt x="34" y="42"/>
                    </a:lnTo>
                    <a:lnTo>
                      <a:pt x="37" y="54"/>
                    </a:lnTo>
                    <a:lnTo>
                      <a:pt x="34" y="62"/>
                    </a:lnTo>
                    <a:lnTo>
                      <a:pt x="22" y="70"/>
                    </a:lnTo>
                    <a:lnTo>
                      <a:pt x="14" y="81"/>
                    </a:lnTo>
                    <a:lnTo>
                      <a:pt x="12" y="88"/>
                    </a:lnTo>
                    <a:lnTo>
                      <a:pt x="4" y="89"/>
                    </a:lnTo>
                    <a:lnTo>
                      <a:pt x="0" y="110"/>
                    </a:lnTo>
                    <a:lnTo>
                      <a:pt x="11" y="126"/>
                    </a:lnTo>
                    <a:lnTo>
                      <a:pt x="17" y="121"/>
                    </a:lnTo>
                    <a:lnTo>
                      <a:pt x="31" y="125"/>
                    </a:lnTo>
                    <a:lnTo>
                      <a:pt x="44" y="127"/>
                    </a:lnTo>
                    <a:lnTo>
                      <a:pt x="51" y="130"/>
                    </a:lnTo>
                    <a:lnTo>
                      <a:pt x="61" y="125"/>
                    </a:lnTo>
                    <a:lnTo>
                      <a:pt x="70" y="123"/>
                    </a:lnTo>
                    <a:lnTo>
                      <a:pt x="83" y="117"/>
                    </a:lnTo>
                    <a:lnTo>
                      <a:pt x="92" y="112"/>
                    </a:lnTo>
                    <a:lnTo>
                      <a:pt x="99" y="109"/>
                    </a:lnTo>
                    <a:lnTo>
                      <a:pt x="111" y="115"/>
                    </a:lnTo>
                    <a:lnTo>
                      <a:pt x="124" y="118"/>
                    </a:lnTo>
                    <a:lnTo>
                      <a:pt x="131" y="125"/>
                    </a:lnTo>
                    <a:lnTo>
                      <a:pt x="136" y="137"/>
                    </a:lnTo>
                    <a:lnTo>
                      <a:pt x="142" y="146"/>
                    </a:lnTo>
                    <a:lnTo>
                      <a:pt x="142" y="164"/>
                    </a:lnTo>
                    <a:lnTo>
                      <a:pt x="134" y="168"/>
                    </a:lnTo>
                    <a:lnTo>
                      <a:pt x="128" y="170"/>
                    </a:lnTo>
                    <a:lnTo>
                      <a:pt x="126" y="180"/>
                    </a:lnTo>
                    <a:lnTo>
                      <a:pt x="120" y="184"/>
                    </a:lnTo>
                    <a:lnTo>
                      <a:pt x="111" y="184"/>
                    </a:lnTo>
                    <a:lnTo>
                      <a:pt x="111" y="191"/>
                    </a:lnTo>
                    <a:lnTo>
                      <a:pt x="119" y="198"/>
                    </a:lnTo>
                    <a:lnTo>
                      <a:pt x="126" y="194"/>
                    </a:lnTo>
                    <a:lnTo>
                      <a:pt x="132" y="193"/>
                    </a:lnTo>
                    <a:lnTo>
                      <a:pt x="139" y="191"/>
                    </a:lnTo>
                    <a:lnTo>
                      <a:pt x="150" y="186"/>
                    </a:lnTo>
                    <a:lnTo>
                      <a:pt x="151" y="179"/>
                    </a:lnTo>
                    <a:lnTo>
                      <a:pt x="152" y="173"/>
                    </a:lnTo>
                    <a:lnTo>
                      <a:pt x="164" y="168"/>
                    </a:lnTo>
                    <a:lnTo>
                      <a:pt x="177" y="165"/>
                    </a:lnTo>
                    <a:lnTo>
                      <a:pt x="182" y="164"/>
                    </a:lnTo>
                    <a:lnTo>
                      <a:pt x="182" y="175"/>
                    </a:lnTo>
                    <a:lnTo>
                      <a:pt x="187" y="181"/>
                    </a:lnTo>
                    <a:lnTo>
                      <a:pt x="198" y="179"/>
                    </a:lnTo>
                    <a:lnTo>
                      <a:pt x="207" y="181"/>
                    </a:lnTo>
                    <a:lnTo>
                      <a:pt x="211" y="183"/>
                    </a:lnTo>
                    <a:lnTo>
                      <a:pt x="203" y="188"/>
                    </a:lnTo>
                    <a:lnTo>
                      <a:pt x="193" y="194"/>
                    </a:lnTo>
                    <a:lnTo>
                      <a:pt x="193" y="197"/>
                    </a:lnTo>
                    <a:lnTo>
                      <a:pt x="203" y="203"/>
                    </a:lnTo>
                    <a:lnTo>
                      <a:pt x="207" y="205"/>
                    </a:lnTo>
                    <a:lnTo>
                      <a:pt x="207" y="219"/>
                    </a:lnTo>
                    <a:lnTo>
                      <a:pt x="212" y="225"/>
                    </a:lnTo>
                    <a:lnTo>
                      <a:pt x="228" y="220"/>
                    </a:lnTo>
                    <a:lnTo>
                      <a:pt x="238" y="213"/>
                    </a:lnTo>
                    <a:lnTo>
                      <a:pt x="245" y="207"/>
                    </a:lnTo>
                    <a:lnTo>
                      <a:pt x="255" y="206"/>
                    </a:lnTo>
                    <a:lnTo>
                      <a:pt x="260" y="202"/>
                    </a:lnTo>
                    <a:lnTo>
                      <a:pt x="251" y="200"/>
                    </a:lnTo>
                    <a:lnTo>
                      <a:pt x="241" y="200"/>
                    </a:lnTo>
                    <a:lnTo>
                      <a:pt x="235" y="200"/>
                    </a:lnTo>
                    <a:lnTo>
                      <a:pt x="233" y="195"/>
                    </a:lnTo>
                    <a:lnTo>
                      <a:pt x="229" y="187"/>
                    </a:lnTo>
                    <a:lnTo>
                      <a:pt x="223" y="184"/>
                    </a:lnTo>
                    <a:lnTo>
                      <a:pt x="219" y="180"/>
                    </a:lnTo>
                    <a:lnTo>
                      <a:pt x="227" y="180"/>
                    </a:lnTo>
                    <a:lnTo>
                      <a:pt x="237" y="178"/>
                    </a:lnTo>
                    <a:lnTo>
                      <a:pt x="246" y="170"/>
                    </a:lnTo>
                    <a:lnTo>
                      <a:pt x="259" y="166"/>
                    </a:lnTo>
                    <a:lnTo>
                      <a:pt x="269" y="163"/>
                    </a:lnTo>
                    <a:lnTo>
                      <a:pt x="279" y="158"/>
                    </a:lnTo>
                    <a:lnTo>
                      <a:pt x="288" y="151"/>
                    </a:lnTo>
                    <a:lnTo>
                      <a:pt x="303" y="150"/>
                    </a:lnTo>
                    <a:lnTo>
                      <a:pt x="300" y="142"/>
                    </a:lnTo>
                    <a:lnTo>
                      <a:pt x="312" y="135"/>
                    </a:lnTo>
                    <a:lnTo>
                      <a:pt x="318" y="128"/>
                    </a:lnTo>
                    <a:lnTo>
                      <a:pt x="328" y="127"/>
                    </a:lnTo>
                    <a:lnTo>
                      <a:pt x="337" y="115"/>
                    </a:lnTo>
                    <a:lnTo>
                      <a:pt x="330" y="102"/>
                    </a:lnTo>
                    <a:lnTo>
                      <a:pt x="334" y="83"/>
                    </a:lnTo>
                    <a:lnTo>
                      <a:pt x="324" y="80"/>
                    </a:lnTo>
                    <a:lnTo>
                      <a:pt x="320" y="75"/>
                    </a:lnTo>
                    <a:lnTo>
                      <a:pt x="315" y="75"/>
                    </a:lnTo>
                    <a:lnTo>
                      <a:pt x="305" y="68"/>
                    </a:lnTo>
                    <a:lnTo>
                      <a:pt x="295" y="63"/>
                    </a:lnTo>
                    <a:lnTo>
                      <a:pt x="288" y="55"/>
                    </a:lnTo>
                    <a:lnTo>
                      <a:pt x="278" y="61"/>
                    </a:lnTo>
                    <a:lnTo>
                      <a:pt x="265" y="56"/>
                    </a:lnTo>
                    <a:lnTo>
                      <a:pt x="251" y="58"/>
                    </a:lnTo>
                    <a:lnTo>
                      <a:pt x="241" y="33"/>
                    </a:lnTo>
                    <a:lnTo>
                      <a:pt x="229" y="33"/>
                    </a:lnTo>
                    <a:lnTo>
                      <a:pt x="226" y="11"/>
                    </a:lnTo>
                    <a:lnTo>
                      <a:pt x="217" y="0"/>
                    </a:lnTo>
                    <a:lnTo>
                      <a:pt x="181"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1" name="Freeform 89">
                <a:extLst>
                  <a:ext uri="{FF2B5EF4-FFF2-40B4-BE49-F238E27FC236}">
                    <a16:creationId xmlns:a16="http://schemas.microsoft.com/office/drawing/2014/main" id="{11D85086-F93E-4868-9B4F-DD9FCEE8AAB0}"/>
                  </a:ext>
                </a:extLst>
              </p:cNvPr>
              <p:cNvSpPr>
                <a:spLocks/>
              </p:cNvSpPr>
              <p:nvPr/>
            </p:nvSpPr>
            <p:spPr bwMode="auto">
              <a:xfrm>
                <a:off x="4334" y="2018"/>
                <a:ext cx="55" cy="75"/>
              </a:xfrm>
              <a:custGeom>
                <a:avLst/>
                <a:gdLst>
                  <a:gd name="T0" fmla="*/ 0 w 55"/>
                  <a:gd name="T1" fmla="*/ 6 h 75"/>
                  <a:gd name="T2" fmla="*/ 3 w 55"/>
                  <a:gd name="T3" fmla="*/ 11 h 75"/>
                  <a:gd name="T4" fmla="*/ 8 w 55"/>
                  <a:gd name="T5" fmla="*/ 20 h 75"/>
                  <a:gd name="T6" fmla="*/ 16 w 55"/>
                  <a:gd name="T7" fmla="*/ 27 h 75"/>
                  <a:gd name="T8" fmla="*/ 23 w 55"/>
                  <a:gd name="T9" fmla="*/ 40 h 75"/>
                  <a:gd name="T10" fmla="*/ 24 w 55"/>
                  <a:gd name="T11" fmla="*/ 52 h 75"/>
                  <a:gd name="T12" fmla="*/ 24 w 55"/>
                  <a:gd name="T13" fmla="*/ 73 h 75"/>
                  <a:gd name="T14" fmla="*/ 24 w 55"/>
                  <a:gd name="T15" fmla="*/ 75 h 75"/>
                  <a:gd name="T16" fmla="*/ 33 w 55"/>
                  <a:gd name="T17" fmla="*/ 75 h 75"/>
                  <a:gd name="T18" fmla="*/ 39 w 55"/>
                  <a:gd name="T19" fmla="*/ 71 h 75"/>
                  <a:gd name="T20" fmla="*/ 41 w 55"/>
                  <a:gd name="T21" fmla="*/ 61 h 75"/>
                  <a:gd name="T22" fmla="*/ 55 w 55"/>
                  <a:gd name="T23" fmla="*/ 55 h 75"/>
                  <a:gd name="T24" fmla="*/ 55 w 55"/>
                  <a:gd name="T25" fmla="*/ 37 h 75"/>
                  <a:gd name="T26" fmla="*/ 49 w 55"/>
                  <a:gd name="T27" fmla="*/ 28 h 75"/>
                  <a:gd name="T28" fmla="*/ 44 w 55"/>
                  <a:gd name="T29" fmla="*/ 16 h 75"/>
                  <a:gd name="T30" fmla="*/ 37 w 55"/>
                  <a:gd name="T31" fmla="*/ 9 h 75"/>
                  <a:gd name="T32" fmla="*/ 26 w 55"/>
                  <a:gd name="T33" fmla="*/ 6 h 75"/>
                  <a:gd name="T34" fmla="*/ 12 w 55"/>
                  <a:gd name="T35" fmla="*/ 0 h 75"/>
                  <a:gd name="T36" fmla="*/ 0 w 55"/>
                  <a:gd name="T37"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75">
                    <a:moveTo>
                      <a:pt x="0" y="6"/>
                    </a:moveTo>
                    <a:lnTo>
                      <a:pt x="3" y="11"/>
                    </a:lnTo>
                    <a:lnTo>
                      <a:pt x="8" y="20"/>
                    </a:lnTo>
                    <a:lnTo>
                      <a:pt x="16" y="27"/>
                    </a:lnTo>
                    <a:lnTo>
                      <a:pt x="23" y="40"/>
                    </a:lnTo>
                    <a:lnTo>
                      <a:pt x="24" y="52"/>
                    </a:lnTo>
                    <a:lnTo>
                      <a:pt x="24" y="73"/>
                    </a:lnTo>
                    <a:lnTo>
                      <a:pt x="24" y="75"/>
                    </a:lnTo>
                    <a:lnTo>
                      <a:pt x="33" y="75"/>
                    </a:lnTo>
                    <a:lnTo>
                      <a:pt x="39" y="71"/>
                    </a:lnTo>
                    <a:lnTo>
                      <a:pt x="41" y="61"/>
                    </a:lnTo>
                    <a:lnTo>
                      <a:pt x="55" y="55"/>
                    </a:lnTo>
                    <a:lnTo>
                      <a:pt x="55" y="37"/>
                    </a:lnTo>
                    <a:lnTo>
                      <a:pt x="49" y="28"/>
                    </a:lnTo>
                    <a:lnTo>
                      <a:pt x="44" y="16"/>
                    </a:lnTo>
                    <a:lnTo>
                      <a:pt x="37" y="9"/>
                    </a:lnTo>
                    <a:lnTo>
                      <a:pt x="26" y="6"/>
                    </a:lnTo>
                    <a:lnTo>
                      <a:pt x="12" y="0"/>
                    </a:lnTo>
                    <a:lnTo>
                      <a:pt x="0"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2" name="Freeform 90">
                <a:extLst>
                  <a:ext uri="{FF2B5EF4-FFF2-40B4-BE49-F238E27FC236}">
                    <a16:creationId xmlns:a16="http://schemas.microsoft.com/office/drawing/2014/main" id="{A9F6F190-919E-439A-BFBC-A711C7E9B481}"/>
                  </a:ext>
                </a:extLst>
              </p:cNvPr>
              <p:cNvSpPr>
                <a:spLocks/>
              </p:cNvSpPr>
              <p:nvPr/>
            </p:nvSpPr>
            <p:spPr bwMode="auto">
              <a:xfrm>
                <a:off x="4211" y="2024"/>
                <a:ext cx="173" cy="124"/>
              </a:xfrm>
              <a:custGeom>
                <a:avLst/>
                <a:gdLst>
                  <a:gd name="T0" fmla="*/ 46 w 173"/>
                  <a:gd name="T1" fmla="*/ 12 h 124"/>
                  <a:gd name="T2" fmla="*/ 44 w 173"/>
                  <a:gd name="T3" fmla="*/ 19 h 124"/>
                  <a:gd name="T4" fmla="*/ 34 w 173"/>
                  <a:gd name="T5" fmla="*/ 24 h 124"/>
                  <a:gd name="T6" fmla="*/ 29 w 173"/>
                  <a:gd name="T7" fmla="*/ 29 h 124"/>
                  <a:gd name="T8" fmla="*/ 26 w 173"/>
                  <a:gd name="T9" fmla="*/ 37 h 124"/>
                  <a:gd name="T10" fmla="*/ 21 w 173"/>
                  <a:gd name="T11" fmla="*/ 50 h 124"/>
                  <a:gd name="T12" fmla="*/ 13 w 173"/>
                  <a:gd name="T13" fmla="*/ 56 h 124"/>
                  <a:gd name="T14" fmla="*/ 0 w 173"/>
                  <a:gd name="T15" fmla="*/ 59 h 124"/>
                  <a:gd name="T16" fmla="*/ 6 w 173"/>
                  <a:gd name="T17" fmla="*/ 71 h 124"/>
                  <a:gd name="T18" fmla="*/ 14 w 173"/>
                  <a:gd name="T19" fmla="*/ 80 h 124"/>
                  <a:gd name="T20" fmla="*/ 21 w 173"/>
                  <a:gd name="T21" fmla="*/ 83 h 124"/>
                  <a:gd name="T22" fmla="*/ 23 w 173"/>
                  <a:gd name="T23" fmla="*/ 90 h 124"/>
                  <a:gd name="T24" fmla="*/ 30 w 173"/>
                  <a:gd name="T25" fmla="*/ 99 h 124"/>
                  <a:gd name="T26" fmla="*/ 39 w 173"/>
                  <a:gd name="T27" fmla="*/ 101 h 124"/>
                  <a:gd name="T28" fmla="*/ 45 w 173"/>
                  <a:gd name="T29" fmla="*/ 100 h 124"/>
                  <a:gd name="T30" fmla="*/ 44 w 173"/>
                  <a:gd name="T31" fmla="*/ 107 h 124"/>
                  <a:gd name="T32" fmla="*/ 48 w 173"/>
                  <a:gd name="T33" fmla="*/ 114 h 124"/>
                  <a:gd name="T34" fmla="*/ 50 w 173"/>
                  <a:gd name="T35" fmla="*/ 120 h 124"/>
                  <a:gd name="T36" fmla="*/ 75 w 173"/>
                  <a:gd name="T37" fmla="*/ 124 h 124"/>
                  <a:gd name="T38" fmla="*/ 91 w 173"/>
                  <a:gd name="T39" fmla="*/ 124 h 124"/>
                  <a:gd name="T40" fmla="*/ 99 w 173"/>
                  <a:gd name="T41" fmla="*/ 124 h 124"/>
                  <a:gd name="T42" fmla="*/ 118 w 173"/>
                  <a:gd name="T43" fmla="*/ 117 h 124"/>
                  <a:gd name="T44" fmla="*/ 125 w 173"/>
                  <a:gd name="T45" fmla="*/ 112 h 124"/>
                  <a:gd name="T46" fmla="*/ 136 w 173"/>
                  <a:gd name="T47" fmla="*/ 116 h 124"/>
                  <a:gd name="T48" fmla="*/ 139 w 173"/>
                  <a:gd name="T49" fmla="*/ 117 h 124"/>
                  <a:gd name="T50" fmla="*/ 144 w 173"/>
                  <a:gd name="T51" fmla="*/ 117 h 124"/>
                  <a:gd name="T52" fmla="*/ 147 w 173"/>
                  <a:gd name="T53" fmla="*/ 122 h 124"/>
                  <a:gd name="T54" fmla="*/ 153 w 173"/>
                  <a:gd name="T55" fmla="*/ 124 h 124"/>
                  <a:gd name="T56" fmla="*/ 158 w 173"/>
                  <a:gd name="T57" fmla="*/ 106 h 124"/>
                  <a:gd name="T58" fmla="*/ 159 w 173"/>
                  <a:gd name="T59" fmla="*/ 97 h 124"/>
                  <a:gd name="T60" fmla="*/ 163 w 173"/>
                  <a:gd name="T61" fmla="*/ 104 h 124"/>
                  <a:gd name="T62" fmla="*/ 171 w 173"/>
                  <a:gd name="T63" fmla="*/ 99 h 124"/>
                  <a:gd name="T64" fmla="*/ 173 w 173"/>
                  <a:gd name="T65" fmla="*/ 90 h 124"/>
                  <a:gd name="T66" fmla="*/ 172 w 173"/>
                  <a:gd name="T67" fmla="*/ 79 h 124"/>
                  <a:gd name="T68" fmla="*/ 167 w 173"/>
                  <a:gd name="T69" fmla="*/ 80 h 124"/>
                  <a:gd name="T70" fmla="*/ 160 w 173"/>
                  <a:gd name="T71" fmla="*/ 80 h 124"/>
                  <a:gd name="T72" fmla="*/ 155 w 173"/>
                  <a:gd name="T73" fmla="*/ 83 h 124"/>
                  <a:gd name="T74" fmla="*/ 147 w 173"/>
                  <a:gd name="T75" fmla="*/ 76 h 124"/>
                  <a:gd name="T76" fmla="*/ 147 w 173"/>
                  <a:gd name="T77" fmla="*/ 62 h 124"/>
                  <a:gd name="T78" fmla="*/ 147 w 173"/>
                  <a:gd name="T79" fmla="*/ 43 h 124"/>
                  <a:gd name="T80" fmla="*/ 144 w 173"/>
                  <a:gd name="T81" fmla="*/ 33 h 124"/>
                  <a:gd name="T82" fmla="*/ 139 w 173"/>
                  <a:gd name="T83" fmla="*/ 21 h 124"/>
                  <a:gd name="T84" fmla="*/ 131 w 173"/>
                  <a:gd name="T85" fmla="*/ 14 h 124"/>
                  <a:gd name="T86" fmla="*/ 123 w 173"/>
                  <a:gd name="T87" fmla="*/ 0 h 124"/>
                  <a:gd name="T88" fmla="*/ 106 w 173"/>
                  <a:gd name="T89" fmla="*/ 8 h 124"/>
                  <a:gd name="T90" fmla="*/ 97 w 173"/>
                  <a:gd name="T91" fmla="*/ 10 h 124"/>
                  <a:gd name="T92" fmla="*/ 87 w 173"/>
                  <a:gd name="T93" fmla="*/ 15 h 124"/>
                  <a:gd name="T94" fmla="*/ 80 w 173"/>
                  <a:gd name="T95" fmla="*/ 12 h 124"/>
                  <a:gd name="T96" fmla="*/ 62 w 173"/>
                  <a:gd name="T97" fmla="*/ 10 h 124"/>
                  <a:gd name="T98" fmla="*/ 53 w 173"/>
                  <a:gd name="T99" fmla="*/ 6 h 124"/>
                  <a:gd name="T100" fmla="*/ 46 w 173"/>
                  <a:gd name="T101"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24">
                    <a:moveTo>
                      <a:pt x="46" y="12"/>
                    </a:moveTo>
                    <a:lnTo>
                      <a:pt x="44" y="19"/>
                    </a:lnTo>
                    <a:lnTo>
                      <a:pt x="34" y="24"/>
                    </a:lnTo>
                    <a:lnTo>
                      <a:pt x="29" y="29"/>
                    </a:lnTo>
                    <a:lnTo>
                      <a:pt x="26" y="37"/>
                    </a:lnTo>
                    <a:lnTo>
                      <a:pt x="21" y="50"/>
                    </a:lnTo>
                    <a:lnTo>
                      <a:pt x="13" y="56"/>
                    </a:lnTo>
                    <a:lnTo>
                      <a:pt x="0" y="59"/>
                    </a:lnTo>
                    <a:lnTo>
                      <a:pt x="6" y="71"/>
                    </a:lnTo>
                    <a:lnTo>
                      <a:pt x="14" y="80"/>
                    </a:lnTo>
                    <a:lnTo>
                      <a:pt x="21" y="83"/>
                    </a:lnTo>
                    <a:lnTo>
                      <a:pt x="23" y="90"/>
                    </a:lnTo>
                    <a:lnTo>
                      <a:pt x="30" y="99"/>
                    </a:lnTo>
                    <a:lnTo>
                      <a:pt x="39" y="101"/>
                    </a:lnTo>
                    <a:lnTo>
                      <a:pt x="45" y="100"/>
                    </a:lnTo>
                    <a:lnTo>
                      <a:pt x="44" y="107"/>
                    </a:lnTo>
                    <a:lnTo>
                      <a:pt x="48" y="114"/>
                    </a:lnTo>
                    <a:lnTo>
                      <a:pt x="50" y="120"/>
                    </a:lnTo>
                    <a:lnTo>
                      <a:pt x="75" y="124"/>
                    </a:lnTo>
                    <a:lnTo>
                      <a:pt x="91" y="124"/>
                    </a:lnTo>
                    <a:lnTo>
                      <a:pt x="99" y="124"/>
                    </a:lnTo>
                    <a:lnTo>
                      <a:pt x="118" y="117"/>
                    </a:lnTo>
                    <a:lnTo>
                      <a:pt x="125" y="112"/>
                    </a:lnTo>
                    <a:lnTo>
                      <a:pt x="136" y="116"/>
                    </a:lnTo>
                    <a:lnTo>
                      <a:pt x="139" y="117"/>
                    </a:lnTo>
                    <a:lnTo>
                      <a:pt x="144" y="117"/>
                    </a:lnTo>
                    <a:lnTo>
                      <a:pt x="147" y="122"/>
                    </a:lnTo>
                    <a:lnTo>
                      <a:pt x="153" y="124"/>
                    </a:lnTo>
                    <a:lnTo>
                      <a:pt x="158" y="106"/>
                    </a:lnTo>
                    <a:lnTo>
                      <a:pt x="159" y="97"/>
                    </a:lnTo>
                    <a:lnTo>
                      <a:pt x="163" y="104"/>
                    </a:lnTo>
                    <a:lnTo>
                      <a:pt x="171" y="99"/>
                    </a:lnTo>
                    <a:lnTo>
                      <a:pt x="173" y="90"/>
                    </a:lnTo>
                    <a:lnTo>
                      <a:pt x="172" y="79"/>
                    </a:lnTo>
                    <a:lnTo>
                      <a:pt x="167" y="80"/>
                    </a:lnTo>
                    <a:lnTo>
                      <a:pt x="160" y="80"/>
                    </a:lnTo>
                    <a:lnTo>
                      <a:pt x="155" y="83"/>
                    </a:lnTo>
                    <a:lnTo>
                      <a:pt x="147" y="76"/>
                    </a:lnTo>
                    <a:lnTo>
                      <a:pt x="147" y="62"/>
                    </a:lnTo>
                    <a:lnTo>
                      <a:pt x="147" y="43"/>
                    </a:lnTo>
                    <a:lnTo>
                      <a:pt x="144" y="33"/>
                    </a:lnTo>
                    <a:lnTo>
                      <a:pt x="139" y="21"/>
                    </a:lnTo>
                    <a:lnTo>
                      <a:pt x="131" y="14"/>
                    </a:lnTo>
                    <a:lnTo>
                      <a:pt x="123" y="0"/>
                    </a:lnTo>
                    <a:lnTo>
                      <a:pt x="106" y="8"/>
                    </a:lnTo>
                    <a:lnTo>
                      <a:pt x="97" y="10"/>
                    </a:lnTo>
                    <a:lnTo>
                      <a:pt x="87" y="15"/>
                    </a:lnTo>
                    <a:lnTo>
                      <a:pt x="80" y="12"/>
                    </a:lnTo>
                    <a:lnTo>
                      <a:pt x="62" y="10"/>
                    </a:lnTo>
                    <a:lnTo>
                      <a:pt x="53" y="6"/>
                    </a:lnTo>
                    <a:lnTo>
                      <a:pt x="46"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3" name="Freeform 91">
                <a:extLst>
                  <a:ext uri="{FF2B5EF4-FFF2-40B4-BE49-F238E27FC236}">
                    <a16:creationId xmlns:a16="http://schemas.microsoft.com/office/drawing/2014/main" id="{E3EFB8C1-286E-4796-BA5A-940B3995746D}"/>
                  </a:ext>
                </a:extLst>
              </p:cNvPr>
              <p:cNvSpPr>
                <a:spLocks/>
              </p:cNvSpPr>
              <p:nvPr/>
            </p:nvSpPr>
            <p:spPr bwMode="auto">
              <a:xfrm>
                <a:off x="4253" y="2136"/>
                <a:ext cx="112" cy="70"/>
              </a:xfrm>
              <a:custGeom>
                <a:avLst/>
                <a:gdLst>
                  <a:gd name="T0" fmla="*/ 78 w 112"/>
                  <a:gd name="T1" fmla="*/ 60 h 70"/>
                  <a:gd name="T2" fmla="*/ 70 w 112"/>
                  <a:gd name="T3" fmla="*/ 58 h 70"/>
                  <a:gd name="T4" fmla="*/ 68 w 112"/>
                  <a:gd name="T5" fmla="*/ 66 h 70"/>
                  <a:gd name="T6" fmla="*/ 60 w 112"/>
                  <a:gd name="T7" fmla="*/ 70 h 70"/>
                  <a:gd name="T8" fmla="*/ 47 w 112"/>
                  <a:gd name="T9" fmla="*/ 70 h 70"/>
                  <a:gd name="T10" fmla="*/ 36 w 112"/>
                  <a:gd name="T11" fmla="*/ 65 h 70"/>
                  <a:gd name="T12" fmla="*/ 30 w 112"/>
                  <a:gd name="T13" fmla="*/ 64 h 70"/>
                  <a:gd name="T14" fmla="*/ 19 w 112"/>
                  <a:gd name="T15" fmla="*/ 70 h 70"/>
                  <a:gd name="T16" fmla="*/ 12 w 112"/>
                  <a:gd name="T17" fmla="*/ 70 h 70"/>
                  <a:gd name="T18" fmla="*/ 11 w 112"/>
                  <a:gd name="T19" fmla="*/ 55 h 70"/>
                  <a:gd name="T20" fmla="*/ 3 w 112"/>
                  <a:gd name="T21" fmla="*/ 49 h 70"/>
                  <a:gd name="T22" fmla="*/ 0 w 112"/>
                  <a:gd name="T23" fmla="*/ 45 h 70"/>
                  <a:gd name="T24" fmla="*/ 3 w 112"/>
                  <a:gd name="T25" fmla="*/ 29 h 70"/>
                  <a:gd name="T26" fmla="*/ 8 w 112"/>
                  <a:gd name="T27" fmla="*/ 24 h 70"/>
                  <a:gd name="T28" fmla="*/ 3 w 112"/>
                  <a:gd name="T29" fmla="*/ 12 h 70"/>
                  <a:gd name="T30" fmla="*/ 4 w 112"/>
                  <a:gd name="T31" fmla="*/ 0 h 70"/>
                  <a:gd name="T32" fmla="*/ 8 w 112"/>
                  <a:gd name="T33" fmla="*/ 8 h 70"/>
                  <a:gd name="T34" fmla="*/ 20 w 112"/>
                  <a:gd name="T35" fmla="*/ 10 h 70"/>
                  <a:gd name="T36" fmla="*/ 42 w 112"/>
                  <a:gd name="T37" fmla="*/ 12 h 70"/>
                  <a:gd name="T38" fmla="*/ 49 w 112"/>
                  <a:gd name="T39" fmla="*/ 12 h 70"/>
                  <a:gd name="T40" fmla="*/ 57 w 112"/>
                  <a:gd name="T41" fmla="*/ 12 h 70"/>
                  <a:gd name="T42" fmla="*/ 70 w 112"/>
                  <a:gd name="T43" fmla="*/ 9 h 70"/>
                  <a:gd name="T44" fmla="*/ 76 w 112"/>
                  <a:gd name="T45" fmla="*/ 5 h 70"/>
                  <a:gd name="T46" fmla="*/ 83 w 112"/>
                  <a:gd name="T47" fmla="*/ 0 h 70"/>
                  <a:gd name="T48" fmla="*/ 96 w 112"/>
                  <a:gd name="T49" fmla="*/ 5 h 70"/>
                  <a:gd name="T50" fmla="*/ 102 w 112"/>
                  <a:gd name="T51" fmla="*/ 5 h 70"/>
                  <a:gd name="T52" fmla="*/ 105 w 112"/>
                  <a:gd name="T53" fmla="*/ 10 h 70"/>
                  <a:gd name="T54" fmla="*/ 111 w 112"/>
                  <a:gd name="T55" fmla="*/ 12 h 70"/>
                  <a:gd name="T56" fmla="*/ 112 w 112"/>
                  <a:gd name="T57" fmla="*/ 24 h 70"/>
                  <a:gd name="T58" fmla="*/ 102 w 112"/>
                  <a:gd name="T59" fmla="*/ 24 h 70"/>
                  <a:gd name="T60" fmla="*/ 100 w 112"/>
                  <a:gd name="T61" fmla="*/ 27 h 70"/>
                  <a:gd name="T62" fmla="*/ 99 w 112"/>
                  <a:gd name="T63" fmla="*/ 40 h 70"/>
                  <a:gd name="T64" fmla="*/ 93 w 112"/>
                  <a:gd name="T65" fmla="*/ 44 h 70"/>
                  <a:gd name="T66" fmla="*/ 89 w 112"/>
                  <a:gd name="T67" fmla="*/ 49 h 70"/>
                  <a:gd name="T68" fmla="*/ 97 w 112"/>
                  <a:gd name="T69" fmla="*/ 49 h 70"/>
                  <a:gd name="T70" fmla="*/ 100 w 112"/>
                  <a:gd name="T71" fmla="*/ 57 h 70"/>
                  <a:gd name="T72" fmla="*/ 87 w 112"/>
                  <a:gd name="T73" fmla="*/ 55 h 70"/>
                  <a:gd name="T74" fmla="*/ 78 w 112"/>
                  <a:gd name="T75"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70">
                    <a:moveTo>
                      <a:pt x="78" y="60"/>
                    </a:moveTo>
                    <a:lnTo>
                      <a:pt x="70" y="58"/>
                    </a:lnTo>
                    <a:lnTo>
                      <a:pt x="68" y="66"/>
                    </a:lnTo>
                    <a:lnTo>
                      <a:pt x="60" y="70"/>
                    </a:lnTo>
                    <a:lnTo>
                      <a:pt x="47" y="70"/>
                    </a:lnTo>
                    <a:lnTo>
                      <a:pt x="36" y="65"/>
                    </a:lnTo>
                    <a:lnTo>
                      <a:pt x="30" y="64"/>
                    </a:lnTo>
                    <a:lnTo>
                      <a:pt x="19" y="70"/>
                    </a:lnTo>
                    <a:lnTo>
                      <a:pt x="12" y="70"/>
                    </a:lnTo>
                    <a:lnTo>
                      <a:pt x="11" y="55"/>
                    </a:lnTo>
                    <a:lnTo>
                      <a:pt x="3" y="49"/>
                    </a:lnTo>
                    <a:lnTo>
                      <a:pt x="0" y="45"/>
                    </a:lnTo>
                    <a:lnTo>
                      <a:pt x="3" y="29"/>
                    </a:lnTo>
                    <a:lnTo>
                      <a:pt x="8" y="24"/>
                    </a:lnTo>
                    <a:lnTo>
                      <a:pt x="3" y="12"/>
                    </a:lnTo>
                    <a:lnTo>
                      <a:pt x="4" y="0"/>
                    </a:lnTo>
                    <a:lnTo>
                      <a:pt x="8" y="8"/>
                    </a:lnTo>
                    <a:lnTo>
                      <a:pt x="20" y="10"/>
                    </a:lnTo>
                    <a:lnTo>
                      <a:pt x="42" y="12"/>
                    </a:lnTo>
                    <a:lnTo>
                      <a:pt x="49" y="12"/>
                    </a:lnTo>
                    <a:lnTo>
                      <a:pt x="57" y="12"/>
                    </a:lnTo>
                    <a:lnTo>
                      <a:pt x="70" y="9"/>
                    </a:lnTo>
                    <a:lnTo>
                      <a:pt x="76" y="5"/>
                    </a:lnTo>
                    <a:lnTo>
                      <a:pt x="83" y="0"/>
                    </a:lnTo>
                    <a:lnTo>
                      <a:pt x="96" y="5"/>
                    </a:lnTo>
                    <a:lnTo>
                      <a:pt x="102" y="5"/>
                    </a:lnTo>
                    <a:lnTo>
                      <a:pt x="105" y="10"/>
                    </a:lnTo>
                    <a:lnTo>
                      <a:pt x="111" y="12"/>
                    </a:lnTo>
                    <a:lnTo>
                      <a:pt x="112" y="24"/>
                    </a:lnTo>
                    <a:lnTo>
                      <a:pt x="102" y="24"/>
                    </a:lnTo>
                    <a:lnTo>
                      <a:pt x="100" y="27"/>
                    </a:lnTo>
                    <a:lnTo>
                      <a:pt x="99" y="40"/>
                    </a:lnTo>
                    <a:lnTo>
                      <a:pt x="93" y="44"/>
                    </a:lnTo>
                    <a:lnTo>
                      <a:pt x="89" y="49"/>
                    </a:lnTo>
                    <a:lnTo>
                      <a:pt x="97" y="49"/>
                    </a:lnTo>
                    <a:lnTo>
                      <a:pt x="100" y="57"/>
                    </a:lnTo>
                    <a:lnTo>
                      <a:pt x="87" y="55"/>
                    </a:lnTo>
                    <a:lnTo>
                      <a:pt x="78" y="6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4" name="Freeform 92">
                <a:extLst>
                  <a:ext uri="{FF2B5EF4-FFF2-40B4-BE49-F238E27FC236}">
                    <a16:creationId xmlns:a16="http://schemas.microsoft.com/office/drawing/2014/main" id="{D0B1E25E-59BD-4487-AD26-B0E28E157243}"/>
                  </a:ext>
                </a:extLst>
              </p:cNvPr>
              <p:cNvSpPr>
                <a:spLocks/>
              </p:cNvSpPr>
              <p:nvPr/>
            </p:nvSpPr>
            <p:spPr bwMode="auto">
              <a:xfrm>
                <a:off x="4198" y="2194"/>
                <a:ext cx="131" cy="137"/>
              </a:xfrm>
              <a:custGeom>
                <a:avLst/>
                <a:gdLst>
                  <a:gd name="T0" fmla="*/ 160 w 408"/>
                  <a:gd name="T1" fmla="*/ 56 h 428"/>
                  <a:gd name="T2" fmla="*/ 128 w 408"/>
                  <a:gd name="T3" fmla="*/ 73 h 428"/>
                  <a:gd name="T4" fmla="*/ 76 w 408"/>
                  <a:gd name="T5" fmla="*/ 118 h 428"/>
                  <a:gd name="T6" fmla="*/ 53 w 408"/>
                  <a:gd name="T7" fmla="*/ 165 h 428"/>
                  <a:gd name="T8" fmla="*/ 20 w 408"/>
                  <a:gd name="T9" fmla="*/ 210 h 428"/>
                  <a:gd name="T10" fmla="*/ 46 w 408"/>
                  <a:gd name="T11" fmla="*/ 215 h 428"/>
                  <a:gd name="T12" fmla="*/ 70 w 408"/>
                  <a:gd name="T13" fmla="*/ 245 h 428"/>
                  <a:gd name="T14" fmla="*/ 76 w 408"/>
                  <a:gd name="T15" fmla="*/ 260 h 428"/>
                  <a:gd name="T16" fmla="*/ 116 w 408"/>
                  <a:gd name="T17" fmla="*/ 280 h 428"/>
                  <a:gd name="T18" fmla="*/ 191 w 408"/>
                  <a:gd name="T19" fmla="*/ 300 h 428"/>
                  <a:gd name="T20" fmla="*/ 135 w 408"/>
                  <a:gd name="T21" fmla="*/ 286 h 428"/>
                  <a:gd name="T22" fmla="*/ 80 w 408"/>
                  <a:gd name="T23" fmla="*/ 310 h 428"/>
                  <a:gd name="T24" fmla="*/ 48 w 408"/>
                  <a:gd name="T25" fmla="*/ 275 h 428"/>
                  <a:gd name="T26" fmla="*/ 56 w 408"/>
                  <a:gd name="T27" fmla="*/ 310 h 428"/>
                  <a:gd name="T28" fmla="*/ 58 w 408"/>
                  <a:gd name="T29" fmla="*/ 330 h 428"/>
                  <a:gd name="T30" fmla="*/ 86 w 408"/>
                  <a:gd name="T31" fmla="*/ 323 h 428"/>
                  <a:gd name="T32" fmla="*/ 108 w 408"/>
                  <a:gd name="T33" fmla="*/ 336 h 428"/>
                  <a:gd name="T34" fmla="*/ 116 w 408"/>
                  <a:gd name="T35" fmla="*/ 373 h 428"/>
                  <a:gd name="T36" fmla="*/ 131 w 408"/>
                  <a:gd name="T37" fmla="*/ 376 h 428"/>
                  <a:gd name="T38" fmla="*/ 163 w 408"/>
                  <a:gd name="T39" fmla="*/ 418 h 428"/>
                  <a:gd name="T40" fmla="*/ 203 w 408"/>
                  <a:gd name="T41" fmla="*/ 421 h 428"/>
                  <a:gd name="T42" fmla="*/ 171 w 408"/>
                  <a:gd name="T43" fmla="*/ 346 h 428"/>
                  <a:gd name="T44" fmla="*/ 208 w 408"/>
                  <a:gd name="T45" fmla="*/ 351 h 428"/>
                  <a:gd name="T46" fmla="*/ 203 w 408"/>
                  <a:gd name="T47" fmla="*/ 321 h 428"/>
                  <a:gd name="T48" fmla="*/ 258 w 408"/>
                  <a:gd name="T49" fmla="*/ 335 h 428"/>
                  <a:gd name="T50" fmla="*/ 276 w 408"/>
                  <a:gd name="T51" fmla="*/ 283 h 428"/>
                  <a:gd name="T52" fmla="*/ 251 w 408"/>
                  <a:gd name="T53" fmla="*/ 251 h 428"/>
                  <a:gd name="T54" fmla="*/ 203 w 408"/>
                  <a:gd name="T55" fmla="*/ 231 h 428"/>
                  <a:gd name="T56" fmla="*/ 183 w 408"/>
                  <a:gd name="T57" fmla="*/ 241 h 428"/>
                  <a:gd name="T58" fmla="*/ 191 w 408"/>
                  <a:gd name="T59" fmla="*/ 200 h 428"/>
                  <a:gd name="T60" fmla="*/ 175 w 408"/>
                  <a:gd name="T61" fmla="*/ 156 h 428"/>
                  <a:gd name="T62" fmla="*/ 201 w 408"/>
                  <a:gd name="T63" fmla="*/ 116 h 428"/>
                  <a:gd name="T64" fmla="*/ 233 w 408"/>
                  <a:gd name="T65" fmla="*/ 155 h 428"/>
                  <a:gd name="T66" fmla="*/ 240 w 408"/>
                  <a:gd name="T67" fmla="*/ 100 h 428"/>
                  <a:gd name="T68" fmla="*/ 288 w 408"/>
                  <a:gd name="T69" fmla="*/ 83 h 428"/>
                  <a:gd name="T70" fmla="*/ 315 w 408"/>
                  <a:gd name="T71" fmla="*/ 78 h 428"/>
                  <a:gd name="T72" fmla="*/ 370 w 408"/>
                  <a:gd name="T73" fmla="*/ 91 h 428"/>
                  <a:gd name="T74" fmla="*/ 405 w 408"/>
                  <a:gd name="T75" fmla="*/ 41 h 428"/>
                  <a:gd name="T76" fmla="*/ 390 w 408"/>
                  <a:gd name="T77" fmla="*/ 0 h 428"/>
                  <a:gd name="T78" fmla="*/ 360 w 408"/>
                  <a:gd name="T79" fmla="*/ 38 h 428"/>
                  <a:gd name="T80" fmla="*/ 286 w 408"/>
                  <a:gd name="T81" fmla="*/ 23 h 428"/>
                  <a:gd name="T82" fmla="*/ 238 w 408"/>
                  <a:gd name="T83" fmla="*/ 38 h 428"/>
                  <a:gd name="T84" fmla="*/ 196 w 408"/>
                  <a:gd name="T85" fmla="*/ 46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8" h="428">
                    <a:moveTo>
                      <a:pt x="196" y="46"/>
                    </a:moveTo>
                    <a:lnTo>
                      <a:pt x="160" y="56"/>
                    </a:lnTo>
                    <a:lnTo>
                      <a:pt x="145" y="53"/>
                    </a:lnTo>
                    <a:lnTo>
                      <a:pt x="128" y="73"/>
                    </a:lnTo>
                    <a:lnTo>
                      <a:pt x="85" y="78"/>
                    </a:lnTo>
                    <a:lnTo>
                      <a:pt x="76" y="118"/>
                    </a:lnTo>
                    <a:lnTo>
                      <a:pt x="56" y="148"/>
                    </a:lnTo>
                    <a:lnTo>
                      <a:pt x="53" y="165"/>
                    </a:lnTo>
                    <a:lnTo>
                      <a:pt x="0" y="171"/>
                    </a:lnTo>
                    <a:lnTo>
                      <a:pt x="20" y="210"/>
                    </a:lnTo>
                    <a:lnTo>
                      <a:pt x="31" y="188"/>
                    </a:lnTo>
                    <a:lnTo>
                      <a:pt x="46" y="215"/>
                    </a:lnTo>
                    <a:lnTo>
                      <a:pt x="65" y="225"/>
                    </a:lnTo>
                    <a:lnTo>
                      <a:pt x="70" y="245"/>
                    </a:lnTo>
                    <a:lnTo>
                      <a:pt x="53" y="256"/>
                    </a:lnTo>
                    <a:lnTo>
                      <a:pt x="76" y="260"/>
                    </a:lnTo>
                    <a:lnTo>
                      <a:pt x="88" y="281"/>
                    </a:lnTo>
                    <a:lnTo>
                      <a:pt x="116" y="280"/>
                    </a:lnTo>
                    <a:lnTo>
                      <a:pt x="166" y="281"/>
                    </a:lnTo>
                    <a:lnTo>
                      <a:pt x="191" y="300"/>
                    </a:lnTo>
                    <a:lnTo>
                      <a:pt x="166" y="300"/>
                    </a:lnTo>
                    <a:lnTo>
                      <a:pt x="135" y="286"/>
                    </a:lnTo>
                    <a:lnTo>
                      <a:pt x="101" y="291"/>
                    </a:lnTo>
                    <a:lnTo>
                      <a:pt x="80" y="310"/>
                    </a:lnTo>
                    <a:lnTo>
                      <a:pt x="65" y="291"/>
                    </a:lnTo>
                    <a:lnTo>
                      <a:pt x="48" y="275"/>
                    </a:lnTo>
                    <a:lnTo>
                      <a:pt x="40" y="295"/>
                    </a:lnTo>
                    <a:lnTo>
                      <a:pt x="56" y="310"/>
                    </a:lnTo>
                    <a:lnTo>
                      <a:pt x="65" y="310"/>
                    </a:lnTo>
                    <a:lnTo>
                      <a:pt x="58" y="330"/>
                    </a:lnTo>
                    <a:lnTo>
                      <a:pt x="78" y="333"/>
                    </a:lnTo>
                    <a:lnTo>
                      <a:pt x="86" y="323"/>
                    </a:lnTo>
                    <a:lnTo>
                      <a:pt x="90" y="313"/>
                    </a:lnTo>
                    <a:lnTo>
                      <a:pt x="108" y="336"/>
                    </a:lnTo>
                    <a:lnTo>
                      <a:pt x="111" y="355"/>
                    </a:lnTo>
                    <a:lnTo>
                      <a:pt x="116" y="373"/>
                    </a:lnTo>
                    <a:lnTo>
                      <a:pt x="126" y="398"/>
                    </a:lnTo>
                    <a:lnTo>
                      <a:pt x="131" y="376"/>
                    </a:lnTo>
                    <a:lnTo>
                      <a:pt x="156" y="391"/>
                    </a:lnTo>
                    <a:lnTo>
                      <a:pt x="163" y="418"/>
                    </a:lnTo>
                    <a:cubicBezTo>
                      <a:pt x="163" y="418"/>
                      <a:pt x="175" y="391"/>
                      <a:pt x="180" y="398"/>
                    </a:cubicBezTo>
                    <a:cubicBezTo>
                      <a:pt x="185" y="405"/>
                      <a:pt x="203" y="428"/>
                      <a:pt x="203" y="421"/>
                    </a:cubicBezTo>
                    <a:cubicBezTo>
                      <a:pt x="203" y="415"/>
                      <a:pt x="196" y="375"/>
                      <a:pt x="196" y="375"/>
                    </a:cubicBezTo>
                    <a:lnTo>
                      <a:pt x="171" y="346"/>
                    </a:lnTo>
                    <a:lnTo>
                      <a:pt x="193" y="338"/>
                    </a:lnTo>
                    <a:lnTo>
                      <a:pt x="208" y="351"/>
                    </a:lnTo>
                    <a:lnTo>
                      <a:pt x="223" y="341"/>
                    </a:lnTo>
                    <a:lnTo>
                      <a:pt x="203" y="321"/>
                    </a:lnTo>
                    <a:lnTo>
                      <a:pt x="228" y="316"/>
                    </a:lnTo>
                    <a:lnTo>
                      <a:pt x="258" y="335"/>
                    </a:lnTo>
                    <a:lnTo>
                      <a:pt x="263" y="301"/>
                    </a:lnTo>
                    <a:lnTo>
                      <a:pt x="276" y="283"/>
                    </a:lnTo>
                    <a:lnTo>
                      <a:pt x="268" y="263"/>
                    </a:lnTo>
                    <a:lnTo>
                      <a:pt x="251" y="251"/>
                    </a:lnTo>
                    <a:lnTo>
                      <a:pt x="218" y="245"/>
                    </a:lnTo>
                    <a:lnTo>
                      <a:pt x="203" y="231"/>
                    </a:lnTo>
                    <a:lnTo>
                      <a:pt x="201" y="251"/>
                    </a:lnTo>
                    <a:lnTo>
                      <a:pt x="183" y="241"/>
                    </a:lnTo>
                    <a:lnTo>
                      <a:pt x="193" y="223"/>
                    </a:lnTo>
                    <a:lnTo>
                      <a:pt x="191" y="200"/>
                    </a:lnTo>
                    <a:lnTo>
                      <a:pt x="186" y="176"/>
                    </a:lnTo>
                    <a:lnTo>
                      <a:pt x="175" y="156"/>
                    </a:lnTo>
                    <a:lnTo>
                      <a:pt x="183" y="106"/>
                    </a:lnTo>
                    <a:lnTo>
                      <a:pt x="201" y="116"/>
                    </a:lnTo>
                    <a:lnTo>
                      <a:pt x="211" y="146"/>
                    </a:lnTo>
                    <a:lnTo>
                      <a:pt x="233" y="155"/>
                    </a:lnTo>
                    <a:lnTo>
                      <a:pt x="246" y="126"/>
                    </a:lnTo>
                    <a:lnTo>
                      <a:pt x="240" y="100"/>
                    </a:lnTo>
                    <a:lnTo>
                      <a:pt x="263" y="105"/>
                    </a:lnTo>
                    <a:lnTo>
                      <a:pt x="288" y="83"/>
                    </a:lnTo>
                    <a:lnTo>
                      <a:pt x="300" y="96"/>
                    </a:lnTo>
                    <a:lnTo>
                      <a:pt x="315" y="78"/>
                    </a:lnTo>
                    <a:lnTo>
                      <a:pt x="343" y="93"/>
                    </a:lnTo>
                    <a:lnTo>
                      <a:pt x="370" y="91"/>
                    </a:lnTo>
                    <a:lnTo>
                      <a:pt x="390" y="76"/>
                    </a:lnTo>
                    <a:lnTo>
                      <a:pt x="405" y="41"/>
                    </a:lnTo>
                    <a:lnTo>
                      <a:pt x="408" y="8"/>
                    </a:lnTo>
                    <a:lnTo>
                      <a:pt x="390" y="0"/>
                    </a:lnTo>
                    <a:lnTo>
                      <a:pt x="385" y="26"/>
                    </a:lnTo>
                    <a:lnTo>
                      <a:pt x="360" y="38"/>
                    </a:lnTo>
                    <a:lnTo>
                      <a:pt x="318" y="36"/>
                    </a:lnTo>
                    <a:lnTo>
                      <a:pt x="286" y="23"/>
                    </a:lnTo>
                    <a:lnTo>
                      <a:pt x="265" y="18"/>
                    </a:lnTo>
                    <a:lnTo>
                      <a:pt x="238" y="38"/>
                    </a:lnTo>
                    <a:lnTo>
                      <a:pt x="210" y="36"/>
                    </a:lnTo>
                    <a:lnTo>
                      <a:pt x="196" y="4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5" name="Freeform 93">
                <a:extLst>
                  <a:ext uri="{FF2B5EF4-FFF2-40B4-BE49-F238E27FC236}">
                    <a16:creationId xmlns:a16="http://schemas.microsoft.com/office/drawing/2014/main" id="{C75CA4F2-DF3C-4936-B8AA-BACF17037721}"/>
                  </a:ext>
                </a:extLst>
              </p:cNvPr>
              <p:cNvSpPr>
                <a:spLocks/>
              </p:cNvSpPr>
              <p:nvPr/>
            </p:nvSpPr>
            <p:spPr bwMode="auto">
              <a:xfrm>
                <a:off x="4217" y="2178"/>
                <a:ext cx="48" cy="41"/>
              </a:xfrm>
              <a:custGeom>
                <a:avLst/>
                <a:gdLst>
                  <a:gd name="T0" fmla="*/ 8 w 48"/>
                  <a:gd name="T1" fmla="*/ 41 h 41"/>
                  <a:gd name="T2" fmla="*/ 0 w 48"/>
                  <a:gd name="T3" fmla="*/ 32 h 41"/>
                  <a:gd name="T4" fmla="*/ 2 w 48"/>
                  <a:gd name="T5" fmla="*/ 19 h 41"/>
                  <a:gd name="T6" fmla="*/ 6 w 48"/>
                  <a:gd name="T7" fmla="*/ 14 h 41"/>
                  <a:gd name="T8" fmla="*/ 8 w 48"/>
                  <a:gd name="T9" fmla="*/ 7 h 41"/>
                  <a:gd name="T10" fmla="*/ 18 w 48"/>
                  <a:gd name="T11" fmla="*/ 7 h 41"/>
                  <a:gd name="T12" fmla="*/ 26 w 48"/>
                  <a:gd name="T13" fmla="*/ 0 h 41"/>
                  <a:gd name="T14" fmla="*/ 32 w 48"/>
                  <a:gd name="T15" fmla="*/ 3 h 41"/>
                  <a:gd name="T16" fmla="*/ 36 w 48"/>
                  <a:gd name="T17" fmla="*/ 3 h 41"/>
                  <a:gd name="T18" fmla="*/ 41 w 48"/>
                  <a:gd name="T19" fmla="*/ 9 h 41"/>
                  <a:gd name="T20" fmla="*/ 47 w 48"/>
                  <a:gd name="T21" fmla="*/ 13 h 41"/>
                  <a:gd name="T22" fmla="*/ 48 w 48"/>
                  <a:gd name="T23" fmla="*/ 28 h 41"/>
                  <a:gd name="T24" fmla="*/ 44 w 48"/>
                  <a:gd name="T25" fmla="*/ 31 h 41"/>
                  <a:gd name="T26" fmla="*/ 34 w 48"/>
                  <a:gd name="T27" fmla="*/ 33 h 41"/>
                  <a:gd name="T28" fmla="*/ 27 w 48"/>
                  <a:gd name="T29" fmla="*/ 33 h 41"/>
                  <a:gd name="T30" fmla="*/ 20 w 48"/>
                  <a:gd name="T31" fmla="*/ 40 h 41"/>
                  <a:gd name="T32" fmla="*/ 8 w 48"/>
                  <a:gd name="T3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1">
                    <a:moveTo>
                      <a:pt x="8" y="41"/>
                    </a:moveTo>
                    <a:lnTo>
                      <a:pt x="0" y="32"/>
                    </a:lnTo>
                    <a:lnTo>
                      <a:pt x="2" y="19"/>
                    </a:lnTo>
                    <a:lnTo>
                      <a:pt x="6" y="14"/>
                    </a:lnTo>
                    <a:lnTo>
                      <a:pt x="8" y="7"/>
                    </a:lnTo>
                    <a:lnTo>
                      <a:pt x="18" y="7"/>
                    </a:lnTo>
                    <a:lnTo>
                      <a:pt x="26" y="0"/>
                    </a:lnTo>
                    <a:lnTo>
                      <a:pt x="32" y="3"/>
                    </a:lnTo>
                    <a:lnTo>
                      <a:pt x="36" y="3"/>
                    </a:lnTo>
                    <a:lnTo>
                      <a:pt x="41" y="9"/>
                    </a:lnTo>
                    <a:lnTo>
                      <a:pt x="47" y="13"/>
                    </a:lnTo>
                    <a:lnTo>
                      <a:pt x="48" y="28"/>
                    </a:lnTo>
                    <a:lnTo>
                      <a:pt x="44" y="31"/>
                    </a:lnTo>
                    <a:lnTo>
                      <a:pt x="34" y="33"/>
                    </a:lnTo>
                    <a:lnTo>
                      <a:pt x="27" y="33"/>
                    </a:lnTo>
                    <a:lnTo>
                      <a:pt x="20" y="40"/>
                    </a:lnTo>
                    <a:lnTo>
                      <a:pt x="8" y="4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6" name="Freeform 94">
                <a:extLst>
                  <a:ext uri="{FF2B5EF4-FFF2-40B4-BE49-F238E27FC236}">
                    <a16:creationId xmlns:a16="http://schemas.microsoft.com/office/drawing/2014/main" id="{9AF56A82-C552-44A4-BE97-AD0217A7E77B}"/>
                  </a:ext>
                </a:extLst>
              </p:cNvPr>
              <p:cNvSpPr>
                <a:spLocks/>
              </p:cNvSpPr>
              <p:nvPr/>
            </p:nvSpPr>
            <p:spPr bwMode="auto">
              <a:xfrm>
                <a:off x="4194" y="2176"/>
                <a:ext cx="31" cy="71"/>
              </a:xfrm>
              <a:custGeom>
                <a:avLst/>
                <a:gdLst>
                  <a:gd name="T0" fmla="*/ 6 w 31"/>
                  <a:gd name="T1" fmla="*/ 71 h 71"/>
                  <a:gd name="T2" fmla="*/ 6 w 31"/>
                  <a:gd name="T3" fmla="*/ 66 h 71"/>
                  <a:gd name="T4" fmla="*/ 1 w 31"/>
                  <a:gd name="T5" fmla="*/ 59 h 71"/>
                  <a:gd name="T6" fmla="*/ 0 w 31"/>
                  <a:gd name="T7" fmla="*/ 44 h 71"/>
                  <a:gd name="T8" fmla="*/ 1 w 31"/>
                  <a:gd name="T9" fmla="*/ 34 h 71"/>
                  <a:gd name="T10" fmla="*/ 1 w 31"/>
                  <a:gd name="T11" fmla="*/ 29 h 71"/>
                  <a:gd name="T12" fmla="*/ 3 w 31"/>
                  <a:gd name="T13" fmla="*/ 22 h 71"/>
                  <a:gd name="T14" fmla="*/ 1 w 31"/>
                  <a:gd name="T15" fmla="*/ 20 h 71"/>
                  <a:gd name="T16" fmla="*/ 3 w 31"/>
                  <a:gd name="T17" fmla="*/ 0 h 71"/>
                  <a:gd name="T18" fmla="*/ 14 w 31"/>
                  <a:gd name="T19" fmla="*/ 0 h 71"/>
                  <a:gd name="T20" fmla="*/ 20 w 31"/>
                  <a:gd name="T21" fmla="*/ 5 h 71"/>
                  <a:gd name="T22" fmla="*/ 26 w 31"/>
                  <a:gd name="T23" fmla="*/ 10 h 71"/>
                  <a:gd name="T24" fmla="*/ 25 w 31"/>
                  <a:gd name="T25" fmla="*/ 21 h 71"/>
                  <a:gd name="T26" fmla="*/ 24 w 31"/>
                  <a:gd name="T27" fmla="*/ 29 h 71"/>
                  <a:gd name="T28" fmla="*/ 26 w 31"/>
                  <a:gd name="T29" fmla="*/ 37 h 71"/>
                  <a:gd name="T30" fmla="*/ 31 w 31"/>
                  <a:gd name="T31" fmla="*/ 43 h 71"/>
                  <a:gd name="T32" fmla="*/ 28 w 31"/>
                  <a:gd name="T33" fmla="*/ 51 h 71"/>
                  <a:gd name="T34" fmla="*/ 28 w 31"/>
                  <a:gd name="T35" fmla="*/ 56 h 71"/>
                  <a:gd name="T36" fmla="*/ 23 w 31"/>
                  <a:gd name="T37" fmla="*/ 64 h 71"/>
                  <a:gd name="T38" fmla="*/ 21 w 31"/>
                  <a:gd name="T39" fmla="*/ 71 h 71"/>
                  <a:gd name="T40" fmla="*/ 6 w 31"/>
                  <a:gd name="T4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71">
                    <a:moveTo>
                      <a:pt x="6" y="71"/>
                    </a:moveTo>
                    <a:lnTo>
                      <a:pt x="6" y="66"/>
                    </a:lnTo>
                    <a:lnTo>
                      <a:pt x="1" y="59"/>
                    </a:lnTo>
                    <a:lnTo>
                      <a:pt x="0" y="44"/>
                    </a:lnTo>
                    <a:lnTo>
                      <a:pt x="1" y="34"/>
                    </a:lnTo>
                    <a:lnTo>
                      <a:pt x="1" y="29"/>
                    </a:lnTo>
                    <a:lnTo>
                      <a:pt x="3" y="22"/>
                    </a:lnTo>
                    <a:lnTo>
                      <a:pt x="1" y="20"/>
                    </a:lnTo>
                    <a:lnTo>
                      <a:pt x="3" y="0"/>
                    </a:lnTo>
                    <a:lnTo>
                      <a:pt x="14" y="0"/>
                    </a:lnTo>
                    <a:lnTo>
                      <a:pt x="20" y="5"/>
                    </a:lnTo>
                    <a:lnTo>
                      <a:pt x="26" y="10"/>
                    </a:lnTo>
                    <a:lnTo>
                      <a:pt x="25" y="21"/>
                    </a:lnTo>
                    <a:lnTo>
                      <a:pt x="24" y="29"/>
                    </a:lnTo>
                    <a:lnTo>
                      <a:pt x="26" y="37"/>
                    </a:lnTo>
                    <a:lnTo>
                      <a:pt x="31" y="43"/>
                    </a:lnTo>
                    <a:lnTo>
                      <a:pt x="28" y="51"/>
                    </a:lnTo>
                    <a:lnTo>
                      <a:pt x="28" y="56"/>
                    </a:lnTo>
                    <a:lnTo>
                      <a:pt x="23" y="64"/>
                    </a:lnTo>
                    <a:lnTo>
                      <a:pt x="21" y="71"/>
                    </a:lnTo>
                    <a:lnTo>
                      <a:pt x="6" y="7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7" name="Freeform 95">
                <a:extLst>
                  <a:ext uri="{FF2B5EF4-FFF2-40B4-BE49-F238E27FC236}">
                    <a16:creationId xmlns:a16="http://schemas.microsoft.com/office/drawing/2014/main" id="{63BC0E72-2FDA-411D-BD63-2B7DE390A57F}"/>
                  </a:ext>
                </a:extLst>
              </p:cNvPr>
              <p:cNvSpPr>
                <a:spLocks/>
              </p:cNvSpPr>
              <p:nvPr/>
            </p:nvSpPr>
            <p:spPr bwMode="auto">
              <a:xfrm>
                <a:off x="4179" y="2148"/>
                <a:ext cx="32" cy="50"/>
              </a:xfrm>
              <a:custGeom>
                <a:avLst/>
                <a:gdLst>
                  <a:gd name="T0" fmla="*/ 17 w 32"/>
                  <a:gd name="T1" fmla="*/ 50 h 50"/>
                  <a:gd name="T2" fmla="*/ 11 w 32"/>
                  <a:gd name="T3" fmla="*/ 45 h 50"/>
                  <a:gd name="T4" fmla="*/ 3 w 32"/>
                  <a:gd name="T5" fmla="*/ 38 h 50"/>
                  <a:gd name="T6" fmla="*/ 0 w 32"/>
                  <a:gd name="T7" fmla="*/ 27 h 50"/>
                  <a:gd name="T8" fmla="*/ 3 w 32"/>
                  <a:gd name="T9" fmla="*/ 17 h 50"/>
                  <a:gd name="T10" fmla="*/ 10 w 32"/>
                  <a:gd name="T11" fmla="*/ 9 h 50"/>
                  <a:gd name="T12" fmla="*/ 14 w 32"/>
                  <a:gd name="T13" fmla="*/ 3 h 50"/>
                  <a:gd name="T14" fmla="*/ 17 w 32"/>
                  <a:gd name="T15" fmla="*/ 0 h 50"/>
                  <a:gd name="T16" fmla="*/ 22 w 32"/>
                  <a:gd name="T17" fmla="*/ 5 h 50"/>
                  <a:gd name="T18" fmla="*/ 32 w 32"/>
                  <a:gd name="T19" fmla="*/ 14 h 50"/>
                  <a:gd name="T20" fmla="*/ 27 w 32"/>
                  <a:gd name="T21" fmla="*/ 27 h 50"/>
                  <a:gd name="T22" fmla="*/ 19 w 32"/>
                  <a:gd name="T23" fmla="*/ 26 h 50"/>
                  <a:gd name="T24" fmla="*/ 17 w 32"/>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0">
                    <a:moveTo>
                      <a:pt x="17" y="50"/>
                    </a:moveTo>
                    <a:lnTo>
                      <a:pt x="11" y="45"/>
                    </a:lnTo>
                    <a:lnTo>
                      <a:pt x="3" y="38"/>
                    </a:lnTo>
                    <a:lnTo>
                      <a:pt x="0" y="27"/>
                    </a:lnTo>
                    <a:lnTo>
                      <a:pt x="3" y="17"/>
                    </a:lnTo>
                    <a:lnTo>
                      <a:pt x="10" y="9"/>
                    </a:lnTo>
                    <a:lnTo>
                      <a:pt x="14" y="3"/>
                    </a:lnTo>
                    <a:lnTo>
                      <a:pt x="17" y="0"/>
                    </a:lnTo>
                    <a:lnTo>
                      <a:pt x="22" y="5"/>
                    </a:lnTo>
                    <a:lnTo>
                      <a:pt x="32" y="14"/>
                    </a:lnTo>
                    <a:lnTo>
                      <a:pt x="27" y="27"/>
                    </a:lnTo>
                    <a:lnTo>
                      <a:pt x="19" y="26"/>
                    </a:lnTo>
                    <a:lnTo>
                      <a:pt x="17" y="5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8" name="Freeform 96">
                <a:extLst>
                  <a:ext uri="{FF2B5EF4-FFF2-40B4-BE49-F238E27FC236}">
                    <a16:creationId xmlns:a16="http://schemas.microsoft.com/office/drawing/2014/main" id="{821F0284-22D2-4FAE-80A4-983B36C1BCB0}"/>
                  </a:ext>
                </a:extLst>
              </p:cNvPr>
              <p:cNvSpPr>
                <a:spLocks/>
              </p:cNvSpPr>
              <p:nvPr/>
            </p:nvSpPr>
            <p:spPr bwMode="auto">
              <a:xfrm>
                <a:off x="4188" y="2084"/>
                <a:ext cx="73" cy="112"/>
              </a:xfrm>
              <a:custGeom>
                <a:avLst/>
                <a:gdLst>
                  <a:gd name="T0" fmla="*/ 10 w 73"/>
                  <a:gd name="T1" fmla="*/ 62 h 112"/>
                  <a:gd name="T2" fmla="*/ 8 w 73"/>
                  <a:gd name="T3" fmla="*/ 49 h 112"/>
                  <a:gd name="T4" fmla="*/ 6 w 73"/>
                  <a:gd name="T5" fmla="*/ 35 h 112"/>
                  <a:gd name="T6" fmla="*/ 5 w 73"/>
                  <a:gd name="T7" fmla="*/ 24 h 112"/>
                  <a:gd name="T8" fmla="*/ 7 w 73"/>
                  <a:gd name="T9" fmla="*/ 17 h 112"/>
                  <a:gd name="T10" fmla="*/ 0 w 73"/>
                  <a:gd name="T11" fmla="*/ 6 h 112"/>
                  <a:gd name="T12" fmla="*/ 11 w 73"/>
                  <a:gd name="T13" fmla="*/ 0 h 112"/>
                  <a:gd name="T14" fmla="*/ 23 w 73"/>
                  <a:gd name="T15" fmla="*/ 1 h 112"/>
                  <a:gd name="T16" fmla="*/ 35 w 73"/>
                  <a:gd name="T17" fmla="*/ 18 h 112"/>
                  <a:gd name="T18" fmla="*/ 44 w 73"/>
                  <a:gd name="T19" fmla="*/ 23 h 112"/>
                  <a:gd name="T20" fmla="*/ 49 w 73"/>
                  <a:gd name="T21" fmla="*/ 32 h 112"/>
                  <a:gd name="T22" fmla="*/ 53 w 73"/>
                  <a:gd name="T23" fmla="*/ 39 h 112"/>
                  <a:gd name="T24" fmla="*/ 62 w 73"/>
                  <a:gd name="T25" fmla="*/ 41 h 112"/>
                  <a:gd name="T26" fmla="*/ 68 w 73"/>
                  <a:gd name="T27" fmla="*/ 40 h 112"/>
                  <a:gd name="T28" fmla="*/ 67 w 73"/>
                  <a:gd name="T29" fmla="*/ 47 h 112"/>
                  <a:gd name="T30" fmla="*/ 69 w 73"/>
                  <a:gd name="T31" fmla="*/ 54 h 112"/>
                  <a:gd name="T32" fmla="*/ 68 w 73"/>
                  <a:gd name="T33" fmla="*/ 64 h 112"/>
                  <a:gd name="T34" fmla="*/ 73 w 73"/>
                  <a:gd name="T35" fmla="*/ 76 h 112"/>
                  <a:gd name="T36" fmla="*/ 68 w 73"/>
                  <a:gd name="T37" fmla="*/ 85 h 112"/>
                  <a:gd name="T38" fmla="*/ 65 w 73"/>
                  <a:gd name="T39" fmla="*/ 97 h 112"/>
                  <a:gd name="T40" fmla="*/ 59 w 73"/>
                  <a:gd name="T41" fmla="*/ 97 h 112"/>
                  <a:gd name="T42" fmla="*/ 53 w 73"/>
                  <a:gd name="T43" fmla="*/ 94 h 112"/>
                  <a:gd name="T44" fmla="*/ 47 w 73"/>
                  <a:gd name="T45" fmla="*/ 101 h 112"/>
                  <a:gd name="T46" fmla="*/ 37 w 73"/>
                  <a:gd name="T47" fmla="*/ 101 h 112"/>
                  <a:gd name="T48" fmla="*/ 31 w 73"/>
                  <a:gd name="T49" fmla="*/ 112 h 112"/>
                  <a:gd name="T50" fmla="*/ 32 w 73"/>
                  <a:gd name="T51" fmla="*/ 102 h 112"/>
                  <a:gd name="T52" fmla="*/ 25 w 73"/>
                  <a:gd name="T53" fmla="*/ 96 h 112"/>
                  <a:gd name="T54" fmla="*/ 18 w 73"/>
                  <a:gd name="T55" fmla="*/ 91 h 112"/>
                  <a:gd name="T56" fmla="*/ 23 w 73"/>
                  <a:gd name="T57" fmla="*/ 78 h 112"/>
                  <a:gd name="T58" fmla="*/ 13 w 73"/>
                  <a:gd name="T59" fmla="*/ 69 h 112"/>
                  <a:gd name="T60" fmla="*/ 8 w 73"/>
                  <a:gd name="T61" fmla="*/ 64 h 112"/>
                  <a:gd name="T62" fmla="*/ 10 w 73"/>
                  <a:gd name="T63" fmla="*/ 6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12">
                    <a:moveTo>
                      <a:pt x="10" y="62"/>
                    </a:moveTo>
                    <a:lnTo>
                      <a:pt x="8" y="49"/>
                    </a:lnTo>
                    <a:lnTo>
                      <a:pt x="6" y="35"/>
                    </a:lnTo>
                    <a:lnTo>
                      <a:pt x="5" y="24"/>
                    </a:lnTo>
                    <a:lnTo>
                      <a:pt x="7" y="17"/>
                    </a:lnTo>
                    <a:lnTo>
                      <a:pt x="0" y="6"/>
                    </a:lnTo>
                    <a:lnTo>
                      <a:pt x="11" y="0"/>
                    </a:lnTo>
                    <a:lnTo>
                      <a:pt x="23" y="1"/>
                    </a:lnTo>
                    <a:lnTo>
                      <a:pt x="35" y="18"/>
                    </a:lnTo>
                    <a:lnTo>
                      <a:pt x="44" y="23"/>
                    </a:lnTo>
                    <a:lnTo>
                      <a:pt x="49" y="32"/>
                    </a:lnTo>
                    <a:lnTo>
                      <a:pt x="53" y="39"/>
                    </a:lnTo>
                    <a:lnTo>
                      <a:pt x="62" y="41"/>
                    </a:lnTo>
                    <a:lnTo>
                      <a:pt x="68" y="40"/>
                    </a:lnTo>
                    <a:lnTo>
                      <a:pt x="67" y="47"/>
                    </a:lnTo>
                    <a:lnTo>
                      <a:pt x="69" y="54"/>
                    </a:lnTo>
                    <a:lnTo>
                      <a:pt x="68" y="64"/>
                    </a:lnTo>
                    <a:lnTo>
                      <a:pt x="73" y="76"/>
                    </a:lnTo>
                    <a:lnTo>
                      <a:pt x="68" y="85"/>
                    </a:lnTo>
                    <a:lnTo>
                      <a:pt x="65" y="97"/>
                    </a:lnTo>
                    <a:lnTo>
                      <a:pt x="59" y="97"/>
                    </a:lnTo>
                    <a:lnTo>
                      <a:pt x="53" y="94"/>
                    </a:lnTo>
                    <a:lnTo>
                      <a:pt x="47" y="101"/>
                    </a:lnTo>
                    <a:lnTo>
                      <a:pt x="37" y="101"/>
                    </a:lnTo>
                    <a:lnTo>
                      <a:pt x="31" y="112"/>
                    </a:lnTo>
                    <a:lnTo>
                      <a:pt x="32" y="102"/>
                    </a:lnTo>
                    <a:lnTo>
                      <a:pt x="25" y="96"/>
                    </a:lnTo>
                    <a:lnTo>
                      <a:pt x="18" y="91"/>
                    </a:lnTo>
                    <a:lnTo>
                      <a:pt x="23" y="78"/>
                    </a:lnTo>
                    <a:lnTo>
                      <a:pt x="13" y="69"/>
                    </a:lnTo>
                    <a:lnTo>
                      <a:pt x="8" y="64"/>
                    </a:lnTo>
                    <a:lnTo>
                      <a:pt x="10" y="6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9" name="Freeform 97">
                <a:extLst>
                  <a:ext uri="{FF2B5EF4-FFF2-40B4-BE49-F238E27FC236}">
                    <a16:creationId xmlns:a16="http://schemas.microsoft.com/office/drawing/2014/main" id="{DCB5920C-FF4E-4437-B87C-E288182C1446}"/>
                  </a:ext>
                </a:extLst>
              </p:cNvPr>
              <p:cNvSpPr>
                <a:spLocks/>
              </p:cNvSpPr>
              <p:nvPr/>
            </p:nvSpPr>
            <p:spPr bwMode="auto">
              <a:xfrm>
                <a:off x="4129" y="2108"/>
                <a:ext cx="69" cy="67"/>
              </a:xfrm>
              <a:custGeom>
                <a:avLst/>
                <a:gdLst>
                  <a:gd name="T0" fmla="*/ 38 w 69"/>
                  <a:gd name="T1" fmla="*/ 61 h 67"/>
                  <a:gd name="T2" fmla="*/ 32 w 69"/>
                  <a:gd name="T3" fmla="*/ 63 h 67"/>
                  <a:gd name="T4" fmla="*/ 32 w 69"/>
                  <a:gd name="T5" fmla="*/ 54 h 67"/>
                  <a:gd name="T6" fmla="*/ 25 w 69"/>
                  <a:gd name="T7" fmla="*/ 42 h 67"/>
                  <a:gd name="T8" fmla="*/ 13 w 69"/>
                  <a:gd name="T9" fmla="*/ 34 h 67"/>
                  <a:gd name="T10" fmla="*/ 8 w 69"/>
                  <a:gd name="T11" fmla="*/ 22 h 67"/>
                  <a:gd name="T12" fmla="*/ 3 w 69"/>
                  <a:gd name="T13" fmla="*/ 13 h 67"/>
                  <a:gd name="T14" fmla="*/ 0 w 69"/>
                  <a:gd name="T15" fmla="*/ 6 h 67"/>
                  <a:gd name="T16" fmla="*/ 2 w 69"/>
                  <a:gd name="T17" fmla="*/ 0 h 67"/>
                  <a:gd name="T18" fmla="*/ 11 w 69"/>
                  <a:gd name="T19" fmla="*/ 4 h 67"/>
                  <a:gd name="T20" fmla="*/ 16 w 69"/>
                  <a:gd name="T21" fmla="*/ 0 h 67"/>
                  <a:gd name="T22" fmla="*/ 30 w 69"/>
                  <a:gd name="T23" fmla="*/ 3 h 67"/>
                  <a:gd name="T24" fmla="*/ 35 w 69"/>
                  <a:gd name="T25" fmla="*/ 6 h 67"/>
                  <a:gd name="T26" fmla="*/ 42 w 69"/>
                  <a:gd name="T27" fmla="*/ 4 h 67"/>
                  <a:gd name="T28" fmla="*/ 50 w 69"/>
                  <a:gd name="T29" fmla="*/ 5 h 67"/>
                  <a:gd name="T30" fmla="*/ 58 w 69"/>
                  <a:gd name="T31" fmla="*/ 12 h 67"/>
                  <a:gd name="T32" fmla="*/ 65 w 69"/>
                  <a:gd name="T33" fmla="*/ 11 h 67"/>
                  <a:gd name="T34" fmla="*/ 67 w 69"/>
                  <a:gd name="T35" fmla="*/ 27 h 67"/>
                  <a:gd name="T36" fmla="*/ 69 w 69"/>
                  <a:gd name="T37" fmla="*/ 38 h 67"/>
                  <a:gd name="T38" fmla="*/ 64 w 69"/>
                  <a:gd name="T39" fmla="*/ 43 h 67"/>
                  <a:gd name="T40" fmla="*/ 59 w 69"/>
                  <a:gd name="T41" fmla="*/ 52 h 67"/>
                  <a:gd name="T42" fmla="*/ 53 w 69"/>
                  <a:gd name="T43" fmla="*/ 57 h 67"/>
                  <a:gd name="T44" fmla="*/ 50 w 69"/>
                  <a:gd name="T45" fmla="*/ 67 h 67"/>
                  <a:gd name="T46" fmla="*/ 45 w 69"/>
                  <a:gd name="T47" fmla="*/ 67 h 67"/>
                  <a:gd name="T48" fmla="*/ 38 w 69"/>
                  <a:gd name="T49"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67">
                    <a:moveTo>
                      <a:pt x="38" y="61"/>
                    </a:moveTo>
                    <a:lnTo>
                      <a:pt x="32" y="63"/>
                    </a:lnTo>
                    <a:lnTo>
                      <a:pt x="32" y="54"/>
                    </a:lnTo>
                    <a:lnTo>
                      <a:pt x="25" y="42"/>
                    </a:lnTo>
                    <a:lnTo>
                      <a:pt x="13" y="34"/>
                    </a:lnTo>
                    <a:lnTo>
                      <a:pt x="8" y="22"/>
                    </a:lnTo>
                    <a:lnTo>
                      <a:pt x="3" y="13"/>
                    </a:lnTo>
                    <a:lnTo>
                      <a:pt x="0" y="6"/>
                    </a:lnTo>
                    <a:lnTo>
                      <a:pt x="2" y="0"/>
                    </a:lnTo>
                    <a:lnTo>
                      <a:pt x="11" y="4"/>
                    </a:lnTo>
                    <a:lnTo>
                      <a:pt x="16" y="0"/>
                    </a:lnTo>
                    <a:lnTo>
                      <a:pt x="30" y="3"/>
                    </a:lnTo>
                    <a:lnTo>
                      <a:pt x="35" y="6"/>
                    </a:lnTo>
                    <a:lnTo>
                      <a:pt x="42" y="4"/>
                    </a:lnTo>
                    <a:lnTo>
                      <a:pt x="50" y="5"/>
                    </a:lnTo>
                    <a:lnTo>
                      <a:pt x="58" y="12"/>
                    </a:lnTo>
                    <a:lnTo>
                      <a:pt x="65" y="11"/>
                    </a:lnTo>
                    <a:lnTo>
                      <a:pt x="67" y="27"/>
                    </a:lnTo>
                    <a:lnTo>
                      <a:pt x="69" y="38"/>
                    </a:lnTo>
                    <a:lnTo>
                      <a:pt x="64" y="43"/>
                    </a:lnTo>
                    <a:lnTo>
                      <a:pt x="59" y="52"/>
                    </a:lnTo>
                    <a:lnTo>
                      <a:pt x="53" y="57"/>
                    </a:lnTo>
                    <a:lnTo>
                      <a:pt x="50" y="67"/>
                    </a:lnTo>
                    <a:lnTo>
                      <a:pt x="45" y="67"/>
                    </a:lnTo>
                    <a:lnTo>
                      <a:pt x="38" y="6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0" name="Freeform 98">
                <a:extLst>
                  <a:ext uri="{FF2B5EF4-FFF2-40B4-BE49-F238E27FC236}">
                    <a16:creationId xmlns:a16="http://schemas.microsoft.com/office/drawing/2014/main" id="{938589F4-C0AC-4CC3-BFAC-C8A6911CE9D6}"/>
                  </a:ext>
                </a:extLst>
              </p:cNvPr>
              <p:cNvSpPr>
                <a:spLocks/>
              </p:cNvSpPr>
              <p:nvPr/>
            </p:nvSpPr>
            <p:spPr bwMode="auto">
              <a:xfrm>
                <a:off x="4084" y="2072"/>
                <a:ext cx="111" cy="114"/>
              </a:xfrm>
              <a:custGeom>
                <a:avLst/>
                <a:gdLst>
                  <a:gd name="T0" fmla="*/ 106 w 345"/>
                  <a:gd name="T1" fmla="*/ 89 h 355"/>
                  <a:gd name="T2" fmla="*/ 65 w 345"/>
                  <a:gd name="T3" fmla="*/ 85 h 355"/>
                  <a:gd name="T4" fmla="*/ 26 w 345"/>
                  <a:gd name="T5" fmla="*/ 89 h 355"/>
                  <a:gd name="T6" fmla="*/ 13 w 345"/>
                  <a:gd name="T7" fmla="*/ 105 h 355"/>
                  <a:gd name="T8" fmla="*/ 0 w 345"/>
                  <a:gd name="T9" fmla="*/ 119 h 355"/>
                  <a:gd name="T10" fmla="*/ 30 w 345"/>
                  <a:gd name="T11" fmla="*/ 152 h 355"/>
                  <a:gd name="T12" fmla="*/ 31 w 345"/>
                  <a:gd name="T13" fmla="*/ 122 h 355"/>
                  <a:gd name="T14" fmla="*/ 45 w 345"/>
                  <a:gd name="T15" fmla="*/ 114 h 355"/>
                  <a:gd name="T16" fmla="*/ 71 w 345"/>
                  <a:gd name="T17" fmla="*/ 134 h 355"/>
                  <a:gd name="T18" fmla="*/ 80 w 345"/>
                  <a:gd name="T19" fmla="*/ 152 h 355"/>
                  <a:gd name="T20" fmla="*/ 95 w 345"/>
                  <a:gd name="T21" fmla="*/ 157 h 355"/>
                  <a:gd name="T22" fmla="*/ 75 w 345"/>
                  <a:gd name="T23" fmla="*/ 177 h 355"/>
                  <a:gd name="T24" fmla="*/ 101 w 345"/>
                  <a:gd name="T25" fmla="*/ 194 h 355"/>
                  <a:gd name="T26" fmla="*/ 96 w 345"/>
                  <a:gd name="T27" fmla="*/ 207 h 355"/>
                  <a:gd name="T28" fmla="*/ 95 w 345"/>
                  <a:gd name="T29" fmla="*/ 217 h 355"/>
                  <a:gd name="T30" fmla="*/ 115 w 345"/>
                  <a:gd name="T31" fmla="*/ 239 h 355"/>
                  <a:gd name="T32" fmla="*/ 135 w 345"/>
                  <a:gd name="T33" fmla="*/ 254 h 355"/>
                  <a:gd name="T34" fmla="*/ 143 w 345"/>
                  <a:gd name="T35" fmla="*/ 274 h 355"/>
                  <a:gd name="T36" fmla="*/ 166 w 345"/>
                  <a:gd name="T37" fmla="*/ 264 h 355"/>
                  <a:gd name="T38" fmla="*/ 188 w 345"/>
                  <a:gd name="T39" fmla="*/ 267 h 355"/>
                  <a:gd name="T40" fmla="*/ 205 w 345"/>
                  <a:gd name="T41" fmla="*/ 280 h 355"/>
                  <a:gd name="T42" fmla="*/ 210 w 345"/>
                  <a:gd name="T43" fmla="*/ 300 h 355"/>
                  <a:gd name="T44" fmla="*/ 221 w 345"/>
                  <a:gd name="T45" fmla="*/ 305 h 355"/>
                  <a:gd name="T46" fmla="*/ 238 w 345"/>
                  <a:gd name="T47" fmla="*/ 315 h 355"/>
                  <a:gd name="T48" fmla="*/ 255 w 345"/>
                  <a:gd name="T49" fmla="*/ 327 h 355"/>
                  <a:gd name="T50" fmla="*/ 273 w 345"/>
                  <a:gd name="T51" fmla="*/ 340 h 355"/>
                  <a:gd name="T52" fmla="*/ 291 w 345"/>
                  <a:gd name="T53" fmla="*/ 354 h 355"/>
                  <a:gd name="T54" fmla="*/ 305 w 345"/>
                  <a:gd name="T55" fmla="*/ 355 h 355"/>
                  <a:gd name="T56" fmla="*/ 291 w 345"/>
                  <a:gd name="T57" fmla="*/ 325 h 355"/>
                  <a:gd name="T58" fmla="*/ 281 w 345"/>
                  <a:gd name="T59" fmla="*/ 319 h 355"/>
                  <a:gd name="T60" fmla="*/ 258 w 345"/>
                  <a:gd name="T61" fmla="*/ 300 h 355"/>
                  <a:gd name="T62" fmla="*/ 245 w 345"/>
                  <a:gd name="T63" fmla="*/ 309 h 355"/>
                  <a:gd name="T64" fmla="*/ 240 w 345"/>
                  <a:gd name="T65" fmla="*/ 280 h 355"/>
                  <a:gd name="T66" fmla="*/ 218 w 345"/>
                  <a:gd name="T67" fmla="*/ 242 h 355"/>
                  <a:gd name="T68" fmla="*/ 180 w 345"/>
                  <a:gd name="T69" fmla="*/ 217 h 355"/>
                  <a:gd name="T70" fmla="*/ 141 w 345"/>
                  <a:gd name="T71" fmla="*/ 129 h 355"/>
                  <a:gd name="T72" fmla="*/ 148 w 345"/>
                  <a:gd name="T73" fmla="*/ 110 h 355"/>
                  <a:gd name="T74" fmla="*/ 176 w 345"/>
                  <a:gd name="T75" fmla="*/ 122 h 355"/>
                  <a:gd name="T76" fmla="*/ 190 w 345"/>
                  <a:gd name="T77" fmla="*/ 110 h 355"/>
                  <a:gd name="T78" fmla="*/ 240 w 345"/>
                  <a:gd name="T79" fmla="*/ 122 h 355"/>
                  <a:gd name="T80" fmla="*/ 250 w 345"/>
                  <a:gd name="T81" fmla="*/ 129 h 355"/>
                  <a:gd name="T82" fmla="*/ 273 w 345"/>
                  <a:gd name="T83" fmla="*/ 122 h 355"/>
                  <a:gd name="T84" fmla="*/ 290 w 345"/>
                  <a:gd name="T85" fmla="*/ 125 h 355"/>
                  <a:gd name="T86" fmla="*/ 321 w 345"/>
                  <a:gd name="T87" fmla="*/ 149 h 355"/>
                  <a:gd name="T88" fmla="*/ 343 w 345"/>
                  <a:gd name="T89" fmla="*/ 145 h 355"/>
                  <a:gd name="T90" fmla="*/ 341 w 345"/>
                  <a:gd name="T91" fmla="*/ 110 h 355"/>
                  <a:gd name="T92" fmla="*/ 345 w 345"/>
                  <a:gd name="T93" fmla="*/ 90 h 355"/>
                  <a:gd name="T94" fmla="*/ 326 w 345"/>
                  <a:gd name="T95" fmla="*/ 55 h 355"/>
                  <a:gd name="T96" fmla="*/ 250 w 345"/>
                  <a:gd name="T97" fmla="*/ 55 h 355"/>
                  <a:gd name="T98" fmla="*/ 198 w 345"/>
                  <a:gd name="T99" fmla="*/ 10 h 355"/>
                  <a:gd name="T100" fmla="*/ 175 w 345"/>
                  <a:gd name="T101" fmla="*/ 0 h 355"/>
                  <a:gd name="T102" fmla="*/ 150 w 345"/>
                  <a:gd name="T103" fmla="*/ 22 h 355"/>
                  <a:gd name="T104" fmla="*/ 136 w 345"/>
                  <a:gd name="T105" fmla="*/ 39 h 355"/>
                  <a:gd name="T106" fmla="*/ 111 w 345"/>
                  <a:gd name="T107" fmla="*/ 77 h 355"/>
                  <a:gd name="T108" fmla="*/ 106 w 345"/>
                  <a:gd name="T109" fmla="*/ 8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5" h="355">
                    <a:moveTo>
                      <a:pt x="106" y="89"/>
                    </a:moveTo>
                    <a:lnTo>
                      <a:pt x="65" y="85"/>
                    </a:lnTo>
                    <a:lnTo>
                      <a:pt x="26" y="89"/>
                    </a:lnTo>
                    <a:lnTo>
                      <a:pt x="13" y="105"/>
                    </a:lnTo>
                    <a:lnTo>
                      <a:pt x="0" y="119"/>
                    </a:lnTo>
                    <a:lnTo>
                      <a:pt x="30" y="152"/>
                    </a:lnTo>
                    <a:lnTo>
                      <a:pt x="31" y="122"/>
                    </a:lnTo>
                    <a:lnTo>
                      <a:pt x="45" y="114"/>
                    </a:lnTo>
                    <a:lnTo>
                      <a:pt x="71" y="134"/>
                    </a:lnTo>
                    <a:lnTo>
                      <a:pt x="80" y="152"/>
                    </a:lnTo>
                    <a:lnTo>
                      <a:pt x="95" y="157"/>
                    </a:lnTo>
                    <a:cubicBezTo>
                      <a:pt x="95" y="157"/>
                      <a:pt x="70" y="175"/>
                      <a:pt x="75" y="177"/>
                    </a:cubicBezTo>
                    <a:cubicBezTo>
                      <a:pt x="80" y="179"/>
                      <a:pt x="101" y="194"/>
                      <a:pt x="101" y="194"/>
                    </a:cubicBezTo>
                    <a:lnTo>
                      <a:pt x="96" y="207"/>
                    </a:lnTo>
                    <a:lnTo>
                      <a:pt x="95" y="217"/>
                    </a:lnTo>
                    <a:lnTo>
                      <a:pt x="115" y="239"/>
                    </a:lnTo>
                    <a:lnTo>
                      <a:pt x="135" y="254"/>
                    </a:lnTo>
                    <a:lnTo>
                      <a:pt x="143" y="274"/>
                    </a:lnTo>
                    <a:lnTo>
                      <a:pt x="166" y="264"/>
                    </a:lnTo>
                    <a:lnTo>
                      <a:pt x="188" y="267"/>
                    </a:lnTo>
                    <a:lnTo>
                      <a:pt x="205" y="280"/>
                    </a:lnTo>
                    <a:lnTo>
                      <a:pt x="210" y="300"/>
                    </a:lnTo>
                    <a:lnTo>
                      <a:pt x="221" y="305"/>
                    </a:lnTo>
                    <a:lnTo>
                      <a:pt x="238" y="315"/>
                    </a:lnTo>
                    <a:lnTo>
                      <a:pt x="255" y="327"/>
                    </a:lnTo>
                    <a:lnTo>
                      <a:pt x="273" y="340"/>
                    </a:lnTo>
                    <a:lnTo>
                      <a:pt x="291" y="354"/>
                    </a:lnTo>
                    <a:lnTo>
                      <a:pt x="305" y="355"/>
                    </a:lnTo>
                    <a:lnTo>
                      <a:pt x="291" y="325"/>
                    </a:lnTo>
                    <a:lnTo>
                      <a:pt x="281" y="319"/>
                    </a:lnTo>
                    <a:lnTo>
                      <a:pt x="258" y="300"/>
                    </a:lnTo>
                    <a:lnTo>
                      <a:pt x="245" y="309"/>
                    </a:lnTo>
                    <a:lnTo>
                      <a:pt x="240" y="280"/>
                    </a:lnTo>
                    <a:lnTo>
                      <a:pt x="218" y="242"/>
                    </a:lnTo>
                    <a:lnTo>
                      <a:pt x="180" y="217"/>
                    </a:lnTo>
                    <a:lnTo>
                      <a:pt x="141" y="129"/>
                    </a:lnTo>
                    <a:lnTo>
                      <a:pt x="148" y="110"/>
                    </a:lnTo>
                    <a:lnTo>
                      <a:pt x="176" y="122"/>
                    </a:lnTo>
                    <a:lnTo>
                      <a:pt x="190" y="110"/>
                    </a:lnTo>
                    <a:lnTo>
                      <a:pt x="240" y="122"/>
                    </a:lnTo>
                    <a:lnTo>
                      <a:pt x="250" y="129"/>
                    </a:lnTo>
                    <a:lnTo>
                      <a:pt x="273" y="122"/>
                    </a:lnTo>
                    <a:lnTo>
                      <a:pt x="290" y="125"/>
                    </a:lnTo>
                    <a:lnTo>
                      <a:pt x="321" y="149"/>
                    </a:lnTo>
                    <a:lnTo>
                      <a:pt x="343" y="145"/>
                    </a:lnTo>
                    <a:lnTo>
                      <a:pt x="341" y="110"/>
                    </a:lnTo>
                    <a:lnTo>
                      <a:pt x="345" y="90"/>
                    </a:lnTo>
                    <a:lnTo>
                      <a:pt x="326" y="55"/>
                    </a:lnTo>
                    <a:lnTo>
                      <a:pt x="250" y="55"/>
                    </a:lnTo>
                    <a:lnTo>
                      <a:pt x="198" y="10"/>
                    </a:lnTo>
                    <a:lnTo>
                      <a:pt x="175" y="0"/>
                    </a:lnTo>
                    <a:lnTo>
                      <a:pt x="150" y="22"/>
                    </a:lnTo>
                    <a:lnTo>
                      <a:pt x="136" y="39"/>
                    </a:lnTo>
                    <a:lnTo>
                      <a:pt x="111" y="77"/>
                    </a:lnTo>
                    <a:lnTo>
                      <a:pt x="106" y="8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1" name="Freeform 99">
                <a:extLst>
                  <a:ext uri="{FF2B5EF4-FFF2-40B4-BE49-F238E27FC236}">
                    <a16:creationId xmlns:a16="http://schemas.microsoft.com/office/drawing/2014/main" id="{8751BE3E-6638-4B55-B21E-0C08E36D3B75}"/>
                  </a:ext>
                </a:extLst>
              </p:cNvPr>
              <p:cNvSpPr>
                <a:spLocks/>
              </p:cNvSpPr>
              <p:nvPr/>
            </p:nvSpPr>
            <p:spPr bwMode="auto">
              <a:xfrm>
                <a:off x="4135" y="2018"/>
                <a:ext cx="123" cy="72"/>
              </a:xfrm>
              <a:custGeom>
                <a:avLst/>
                <a:gdLst>
                  <a:gd name="T0" fmla="*/ 23 w 123"/>
                  <a:gd name="T1" fmla="*/ 13 h 72"/>
                  <a:gd name="T2" fmla="*/ 18 w 123"/>
                  <a:gd name="T3" fmla="*/ 14 h 72"/>
                  <a:gd name="T4" fmla="*/ 16 w 123"/>
                  <a:gd name="T5" fmla="*/ 24 h 72"/>
                  <a:gd name="T6" fmla="*/ 9 w 123"/>
                  <a:gd name="T7" fmla="*/ 26 h 72"/>
                  <a:gd name="T8" fmla="*/ 4 w 123"/>
                  <a:gd name="T9" fmla="*/ 38 h 72"/>
                  <a:gd name="T10" fmla="*/ 0 w 123"/>
                  <a:gd name="T11" fmla="*/ 45 h 72"/>
                  <a:gd name="T12" fmla="*/ 5 w 123"/>
                  <a:gd name="T13" fmla="*/ 54 h 72"/>
                  <a:gd name="T14" fmla="*/ 12 w 123"/>
                  <a:gd name="T15" fmla="*/ 56 h 72"/>
                  <a:gd name="T16" fmla="*/ 29 w 123"/>
                  <a:gd name="T17" fmla="*/ 72 h 72"/>
                  <a:gd name="T18" fmla="*/ 53 w 123"/>
                  <a:gd name="T19" fmla="*/ 72 h 72"/>
                  <a:gd name="T20" fmla="*/ 64 w 123"/>
                  <a:gd name="T21" fmla="*/ 66 h 72"/>
                  <a:gd name="T22" fmla="*/ 76 w 123"/>
                  <a:gd name="T23" fmla="*/ 67 h 72"/>
                  <a:gd name="T24" fmla="*/ 89 w 123"/>
                  <a:gd name="T25" fmla="*/ 62 h 72"/>
                  <a:gd name="T26" fmla="*/ 97 w 123"/>
                  <a:gd name="T27" fmla="*/ 56 h 72"/>
                  <a:gd name="T28" fmla="*/ 105 w 123"/>
                  <a:gd name="T29" fmla="*/ 35 h 72"/>
                  <a:gd name="T30" fmla="*/ 110 w 123"/>
                  <a:gd name="T31" fmla="*/ 28 h 72"/>
                  <a:gd name="T32" fmla="*/ 120 w 123"/>
                  <a:gd name="T33" fmla="*/ 24 h 72"/>
                  <a:gd name="T34" fmla="*/ 123 w 123"/>
                  <a:gd name="T35" fmla="*/ 17 h 72"/>
                  <a:gd name="T36" fmla="*/ 112 w 123"/>
                  <a:gd name="T37" fmla="*/ 1 h 72"/>
                  <a:gd name="T38" fmla="*/ 106 w 123"/>
                  <a:gd name="T39" fmla="*/ 1 h 72"/>
                  <a:gd name="T40" fmla="*/ 85 w 123"/>
                  <a:gd name="T41" fmla="*/ 0 h 72"/>
                  <a:gd name="T42" fmla="*/ 77 w 123"/>
                  <a:gd name="T43" fmla="*/ 5 h 72"/>
                  <a:gd name="T44" fmla="*/ 70 w 123"/>
                  <a:gd name="T45" fmla="*/ 9 h 72"/>
                  <a:gd name="T46" fmla="*/ 55 w 123"/>
                  <a:gd name="T47" fmla="*/ 11 h 72"/>
                  <a:gd name="T48" fmla="*/ 50 w 123"/>
                  <a:gd name="T49" fmla="*/ 20 h 72"/>
                  <a:gd name="T50" fmla="*/ 39 w 123"/>
                  <a:gd name="T51" fmla="*/ 21 h 72"/>
                  <a:gd name="T52" fmla="*/ 27 w 123"/>
                  <a:gd name="T53" fmla="*/ 20 h 72"/>
                  <a:gd name="T54" fmla="*/ 23 w 123"/>
                  <a:gd name="T55"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3" h="72">
                    <a:moveTo>
                      <a:pt x="23" y="13"/>
                    </a:moveTo>
                    <a:lnTo>
                      <a:pt x="18" y="14"/>
                    </a:lnTo>
                    <a:lnTo>
                      <a:pt x="16" y="24"/>
                    </a:lnTo>
                    <a:lnTo>
                      <a:pt x="9" y="26"/>
                    </a:lnTo>
                    <a:lnTo>
                      <a:pt x="4" y="38"/>
                    </a:lnTo>
                    <a:lnTo>
                      <a:pt x="0" y="45"/>
                    </a:lnTo>
                    <a:lnTo>
                      <a:pt x="5" y="54"/>
                    </a:lnTo>
                    <a:lnTo>
                      <a:pt x="12" y="56"/>
                    </a:lnTo>
                    <a:lnTo>
                      <a:pt x="29" y="72"/>
                    </a:lnTo>
                    <a:lnTo>
                      <a:pt x="53" y="72"/>
                    </a:lnTo>
                    <a:lnTo>
                      <a:pt x="64" y="66"/>
                    </a:lnTo>
                    <a:lnTo>
                      <a:pt x="76" y="67"/>
                    </a:lnTo>
                    <a:lnTo>
                      <a:pt x="89" y="62"/>
                    </a:lnTo>
                    <a:lnTo>
                      <a:pt x="97" y="56"/>
                    </a:lnTo>
                    <a:lnTo>
                      <a:pt x="105" y="35"/>
                    </a:lnTo>
                    <a:lnTo>
                      <a:pt x="110" y="28"/>
                    </a:lnTo>
                    <a:lnTo>
                      <a:pt x="120" y="24"/>
                    </a:lnTo>
                    <a:lnTo>
                      <a:pt x="123" y="17"/>
                    </a:lnTo>
                    <a:lnTo>
                      <a:pt x="112" y="1"/>
                    </a:lnTo>
                    <a:lnTo>
                      <a:pt x="106" y="1"/>
                    </a:lnTo>
                    <a:lnTo>
                      <a:pt x="85" y="0"/>
                    </a:lnTo>
                    <a:lnTo>
                      <a:pt x="77" y="5"/>
                    </a:lnTo>
                    <a:lnTo>
                      <a:pt x="70" y="9"/>
                    </a:lnTo>
                    <a:lnTo>
                      <a:pt x="55" y="11"/>
                    </a:lnTo>
                    <a:lnTo>
                      <a:pt x="50" y="20"/>
                    </a:lnTo>
                    <a:lnTo>
                      <a:pt x="39" y="21"/>
                    </a:lnTo>
                    <a:lnTo>
                      <a:pt x="27" y="20"/>
                    </a:lnTo>
                    <a:lnTo>
                      <a:pt x="23"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2" name="Freeform 100">
                <a:extLst>
                  <a:ext uri="{FF2B5EF4-FFF2-40B4-BE49-F238E27FC236}">
                    <a16:creationId xmlns:a16="http://schemas.microsoft.com/office/drawing/2014/main" id="{6C3DB0FD-7CDA-4F10-9190-FF426DA2E4B9}"/>
                  </a:ext>
                </a:extLst>
              </p:cNvPr>
              <p:cNvSpPr>
                <a:spLocks/>
              </p:cNvSpPr>
              <p:nvPr/>
            </p:nvSpPr>
            <p:spPr bwMode="auto">
              <a:xfrm>
                <a:off x="4084" y="2063"/>
                <a:ext cx="56" cy="38"/>
              </a:xfrm>
              <a:custGeom>
                <a:avLst/>
                <a:gdLst>
                  <a:gd name="T0" fmla="*/ 6 w 56"/>
                  <a:gd name="T1" fmla="*/ 37 h 38"/>
                  <a:gd name="T2" fmla="*/ 5 w 56"/>
                  <a:gd name="T3" fmla="*/ 29 h 38"/>
                  <a:gd name="T4" fmla="*/ 0 w 56"/>
                  <a:gd name="T5" fmla="*/ 20 h 38"/>
                  <a:gd name="T6" fmla="*/ 3 w 56"/>
                  <a:gd name="T7" fmla="*/ 9 h 38"/>
                  <a:gd name="T8" fmla="*/ 13 w 56"/>
                  <a:gd name="T9" fmla="*/ 11 h 38"/>
                  <a:gd name="T10" fmla="*/ 22 w 56"/>
                  <a:gd name="T11" fmla="*/ 13 h 38"/>
                  <a:gd name="T12" fmla="*/ 34 w 56"/>
                  <a:gd name="T13" fmla="*/ 8 h 38"/>
                  <a:gd name="T14" fmla="*/ 41 w 56"/>
                  <a:gd name="T15" fmla="*/ 3 h 38"/>
                  <a:gd name="T16" fmla="*/ 51 w 56"/>
                  <a:gd name="T17" fmla="*/ 0 h 38"/>
                  <a:gd name="T18" fmla="*/ 56 w 56"/>
                  <a:gd name="T19" fmla="*/ 9 h 38"/>
                  <a:gd name="T20" fmla="*/ 48 w 56"/>
                  <a:gd name="T21" fmla="*/ 16 h 38"/>
                  <a:gd name="T22" fmla="*/ 36 w 56"/>
                  <a:gd name="T23" fmla="*/ 34 h 38"/>
                  <a:gd name="T24" fmla="*/ 34 w 56"/>
                  <a:gd name="T25" fmla="*/ 38 h 38"/>
                  <a:gd name="T26" fmla="*/ 23 w 56"/>
                  <a:gd name="T27" fmla="*/ 37 h 38"/>
                  <a:gd name="T28" fmla="*/ 11 w 56"/>
                  <a:gd name="T29" fmla="*/ 38 h 38"/>
                  <a:gd name="T30" fmla="*/ 6 w 56"/>
                  <a:gd name="T31"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38">
                    <a:moveTo>
                      <a:pt x="6" y="37"/>
                    </a:moveTo>
                    <a:lnTo>
                      <a:pt x="5" y="29"/>
                    </a:lnTo>
                    <a:lnTo>
                      <a:pt x="0" y="20"/>
                    </a:lnTo>
                    <a:lnTo>
                      <a:pt x="3" y="9"/>
                    </a:lnTo>
                    <a:lnTo>
                      <a:pt x="13" y="11"/>
                    </a:lnTo>
                    <a:lnTo>
                      <a:pt x="22" y="13"/>
                    </a:lnTo>
                    <a:lnTo>
                      <a:pt x="34" y="8"/>
                    </a:lnTo>
                    <a:lnTo>
                      <a:pt x="41" y="3"/>
                    </a:lnTo>
                    <a:lnTo>
                      <a:pt x="51" y="0"/>
                    </a:lnTo>
                    <a:lnTo>
                      <a:pt x="56" y="9"/>
                    </a:lnTo>
                    <a:lnTo>
                      <a:pt x="48" y="16"/>
                    </a:lnTo>
                    <a:lnTo>
                      <a:pt x="36" y="34"/>
                    </a:lnTo>
                    <a:lnTo>
                      <a:pt x="34" y="38"/>
                    </a:lnTo>
                    <a:lnTo>
                      <a:pt x="23" y="37"/>
                    </a:lnTo>
                    <a:lnTo>
                      <a:pt x="11" y="38"/>
                    </a:lnTo>
                    <a:lnTo>
                      <a:pt x="6" y="3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3" name="Freeform 101">
                <a:extLst>
                  <a:ext uri="{FF2B5EF4-FFF2-40B4-BE49-F238E27FC236}">
                    <a16:creationId xmlns:a16="http://schemas.microsoft.com/office/drawing/2014/main" id="{C69E0824-7755-4677-B524-8E73BA1F5EBE}"/>
                  </a:ext>
                </a:extLst>
              </p:cNvPr>
              <p:cNvSpPr>
                <a:spLocks/>
              </p:cNvSpPr>
              <p:nvPr/>
            </p:nvSpPr>
            <p:spPr bwMode="auto">
              <a:xfrm>
                <a:off x="4148" y="1984"/>
                <a:ext cx="103" cy="54"/>
              </a:xfrm>
              <a:custGeom>
                <a:avLst/>
                <a:gdLst>
                  <a:gd name="T0" fmla="*/ 5 w 103"/>
                  <a:gd name="T1" fmla="*/ 48 h 54"/>
                  <a:gd name="T2" fmla="*/ 1 w 103"/>
                  <a:gd name="T3" fmla="*/ 45 h 54"/>
                  <a:gd name="T4" fmla="*/ 3 w 103"/>
                  <a:gd name="T5" fmla="*/ 37 h 54"/>
                  <a:gd name="T6" fmla="*/ 2 w 103"/>
                  <a:gd name="T7" fmla="*/ 31 h 54"/>
                  <a:gd name="T8" fmla="*/ 0 w 103"/>
                  <a:gd name="T9" fmla="*/ 26 h 54"/>
                  <a:gd name="T10" fmla="*/ 5 w 103"/>
                  <a:gd name="T11" fmla="*/ 21 h 54"/>
                  <a:gd name="T12" fmla="*/ 18 w 103"/>
                  <a:gd name="T13" fmla="*/ 19 h 54"/>
                  <a:gd name="T14" fmla="*/ 30 w 103"/>
                  <a:gd name="T15" fmla="*/ 11 h 54"/>
                  <a:gd name="T16" fmla="*/ 34 w 103"/>
                  <a:gd name="T17" fmla="*/ 6 h 54"/>
                  <a:gd name="T18" fmla="*/ 34 w 103"/>
                  <a:gd name="T19" fmla="*/ 0 h 54"/>
                  <a:gd name="T20" fmla="*/ 42 w 103"/>
                  <a:gd name="T21" fmla="*/ 9 h 54"/>
                  <a:gd name="T22" fmla="*/ 51 w 103"/>
                  <a:gd name="T23" fmla="*/ 5 h 54"/>
                  <a:gd name="T24" fmla="*/ 58 w 103"/>
                  <a:gd name="T25" fmla="*/ 11 h 54"/>
                  <a:gd name="T26" fmla="*/ 66 w 103"/>
                  <a:gd name="T27" fmla="*/ 10 h 54"/>
                  <a:gd name="T28" fmla="*/ 72 w 103"/>
                  <a:gd name="T29" fmla="*/ 10 h 54"/>
                  <a:gd name="T30" fmla="*/ 82 w 103"/>
                  <a:gd name="T31" fmla="*/ 8 h 54"/>
                  <a:gd name="T32" fmla="*/ 88 w 103"/>
                  <a:gd name="T33" fmla="*/ 6 h 54"/>
                  <a:gd name="T34" fmla="*/ 95 w 103"/>
                  <a:gd name="T35" fmla="*/ 11 h 54"/>
                  <a:gd name="T36" fmla="*/ 103 w 103"/>
                  <a:gd name="T37" fmla="*/ 17 h 54"/>
                  <a:gd name="T38" fmla="*/ 99 w 103"/>
                  <a:gd name="T39" fmla="*/ 35 h 54"/>
                  <a:gd name="T40" fmla="*/ 93 w 103"/>
                  <a:gd name="T41" fmla="*/ 35 h 54"/>
                  <a:gd name="T42" fmla="*/ 81 w 103"/>
                  <a:gd name="T43" fmla="*/ 34 h 54"/>
                  <a:gd name="T44" fmla="*/ 72 w 103"/>
                  <a:gd name="T45" fmla="*/ 34 h 54"/>
                  <a:gd name="T46" fmla="*/ 64 w 103"/>
                  <a:gd name="T47" fmla="*/ 39 h 54"/>
                  <a:gd name="T48" fmla="*/ 57 w 103"/>
                  <a:gd name="T49" fmla="*/ 43 h 54"/>
                  <a:gd name="T50" fmla="*/ 42 w 103"/>
                  <a:gd name="T51" fmla="*/ 45 h 54"/>
                  <a:gd name="T52" fmla="*/ 37 w 103"/>
                  <a:gd name="T53" fmla="*/ 54 h 54"/>
                  <a:gd name="T54" fmla="*/ 14 w 103"/>
                  <a:gd name="T55" fmla="*/ 54 h 54"/>
                  <a:gd name="T56" fmla="*/ 11 w 103"/>
                  <a:gd name="T57" fmla="*/ 49 h 54"/>
                  <a:gd name="T58" fmla="*/ 5 w 103"/>
                  <a:gd name="T59"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 h="54">
                    <a:moveTo>
                      <a:pt x="5" y="48"/>
                    </a:moveTo>
                    <a:lnTo>
                      <a:pt x="1" y="45"/>
                    </a:lnTo>
                    <a:lnTo>
                      <a:pt x="3" y="37"/>
                    </a:lnTo>
                    <a:lnTo>
                      <a:pt x="2" y="31"/>
                    </a:lnTo>
                    <a:lnTo>
                      <a:pt x="0" y="26"/>
                    </a:lnTo>
                    <a:lnTo>
                      <a:pt x="5" y="21"/>
                    </a:lnTo>
                    <a:lnTo>
                      <a:pt x="18" y="19"/>
                    </a:lnTo>
                    <a:lnTo>
                      <a:pt x="30" y="11"/>
                    </a:lnTo>
                    <a:lnTo>
                      <a:pt x="34" y="6"/>
                    </a:lnTo>
                    <a:lnTo>
                      <a:pt x="34" y="0"/>
                    </a:lnTo>
                    <a:lnTo>
                      <a:pt x="42" y="9"/>
                    </a:lnTo>
                    <a:lnTo>
                      <a:pt x="51" y="5"/>
                    </a:lnTo>
                    <a:lnTo>
                      <a:pt x="58" y="11"/>
                    </a:lnTo>
                    <a:lnTo>
                      <a:pt x="66" y="10"/>
                    </a:lnTo>
                    <a:lnTo>
                      <a:pt x="72" y="10"/>
                    </a:lnTo>
                    <a:lnTo>
                      <a:pt x="82" y="8"/>
                    </a:lnTo>
                    <a:lnTo>
                      <a:pt x="88" y="6"/>
                    </a:lnTo>
                    <a:lnTo>
                      <a:pt x="95" y="11"/>
                    </a:lnTo>
                    <a:lnTo>
                      <a:pt x="103" y="17"/>
                    </a:lnTo>
                    <a:lnTo>
                      <a:pt x="99" y="35"/>
                    </a:lnTo>
                    <a:lnTo>
                      <a:pt x="93" y="35"/>
                    </a:lnTo>
                    <a:lnTo>
                      <a:pt x="81" y="34"/>
                    </a:lnTo>
                    <a:lnTo>
                      <a:pt x="72" y="34"/>
                    </a:lnTo>
                    <a:lnTo>
                      <a:pt x="64" y="39"/>
                    </a:lnTo>
                    <a:lnTo>
                      <a:pt x="57" y="43"/>
                    </a:lnTo>
                    <a:lnTo>
                      <a:pt x="42" y="45"/>
                    </a:lnTo>
                    <a:lnTo>
                      <a:pt x="37" y="54"/>
                    </a:lnTo>
                    <a:lnTo>
                      <a:pt x="14" y="54"/>
                    </a:lnTo>
                    <a:lnTo>
                      <a:pt x="11" y="49"/>
                    </a:lnTo>
                    <a:lnTo>
                      <a:pt x="5" y="4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4" name="Freeform 102">
                <a:extLst>
                  <a:ext uri="{FF2B5EF4-FFF2-40B4-BE49-F238E27FC236}">
                    <a16:creationId xmlns:a16="http://schemas.microsoft.com/office/drawing/2014/main" id="{2A4BAB1B-E2BA-46F5-9772-9BF91549913C}"/>
                  </a:ext>
                </a:extLst>
              </p:cNvPr>
              <p:cNvSpPr>
                <a:spLocks/>
              </p:cNvSpPr>
              <p:nvPr/>
            </p:nvSpPr>
            <p:spPr bwMode="auto">
              <a:xfrm>
                <a:off x="4270" y="1784"/>
                <a:ext cx="169" cy="158"/>
              </a:xfrm>
              <a:custGeom>
                <a:avLst/>
                <a:gdLst>
                  <a:gd name="T0" fmla="*/ 7 w 169"/>
                  <a:gd name="T1" fmla="*/ 152 h 158"/>
                  <a:gd name="T2" fmla="*/ 5 w 169"/>
                  <a:gd name="T3" fmla="*/ 144 h 158"/>
                  <a:gd name="T4" fmla="*/ 7 w 169"/>
                  <a:gd name="T5" fmla="*/ 131 h 158"/>
                  <a:gd name="T6" fmla="*/ 0 w 169"/>
                  <a:gd name="T7" fmla="*/ 128 h 158"/>
                  <a:gd name="T8" fmla="*/ 3 w 169"/>
                  <a:gd name="T9" fmla="*/ 119 h 158"/>
                  <a:gd name="T10" fmla="*/ 10 w 169"/>
                  <a:gd name="T11" fmla="*/ 112 h 158"/>
                  <a:gd name="T12" fmla="*/ 10 w 169"/>
                  <a:gd name="T13" fmla="*/ 98 h 158"/>
                  <a:gd name="T14" fmla="*/ 5 w 169"/>
                  <a:gd name="T15" fmla="*/ 80 h 158"/>
                  <a:gd name="T16" fmla="*/ 19 w 169"/>
                  <a:gd name="T17" fmla="*/ 77 h 158"/>
                  <a:gd name="T18" fmla="*/ 21 w 169"/>
                  <a:gd name="T19" fmla="*/ 70 h 158"/>
                  <a:gd name="T20" fmla="*/ 35 w 169"/>
                  <a:gd name="T21" fmla="*/ 62 h 158"/>
                  <a:gd name="T22" fmla="*/ 39 w 169"/>
                  <a:gd name="T23" fmla="*/ 62 h 158"/>
                  <a:gd name="T24" fmla="*/ 44 w 169"/>
                  <a:gd name="T25" fmla="*/ 44 h 158"/>
                  <a:gd name="T26" fmla="*/ 61 w 169"/>
                  <a:gd name="T27" fmla="*/ 31 h 158"/>
                  <a:gd name="T28" fmla="*/ 59 w 169"/>
                  <a:gd name="T29" fmla="*/ 21 h 158"/>
                  <a:gd name="T30" fmla="*/ 65 w 169"/>
                  <a:gd name="T31" fmla="*/ 16 h 158"/>
                  <a:gd name="T32" fmla="*/ 72 w 169"/>
                  <a:gd name="T33" fmla="*/ 12 h 158"/>
                  <a:gd name="T34" fmla="*/ 83 w 169"/>
                  <a:gd name="T35" fmla="*/ 13 h 158"/>
                  <a:gd name="T36" fmla="*/ 88 w 169"/>
                  <a:gd name="T37" fmla="*/ 4 h 158"/>
                  <a:gd name="T38" fmla="*/ 92 w 169"/>
                  <a:gd name="T39" fmla="*/ 0 h 158"/>
                  <a:gd name="T40" fmla="*/ 95 w 169"/>
                  <a:gd name="T41" fmla="*/ 4 h 158"/>
                  <a:gd name="T42" fmla="*/ 118 w 169"/>
                  <a:gd name="T43" fmla="*/ 6 h 158"/>
                  <a:gd name="T44" fmla="*/ 123 w 169"/>
                  <a:gd name="T45" fmla="*/ 13 h 158"/>
                  <a:gd name="T46" fmla="*/ 138 w 169"/>
                  <a:gd name="T47" fmla="*/ 12 h 158"/>
                  <a:gd name="T48" fmla="*/ 143 w 169"/>
                  <a:gd name="T49" fmla="*/ 38 h 158"/>
                  <a:gd name="T50" fmla="*/ 150 w 169"/>
                  <a:gd name="T51" fmla="*/ 60 h 158"/>
                  <a:gd name="T52" fmla="*/ 160 w 169"/>
                  <a:gd name="T53" fmla="*/ 70 h 158"/>
                  <a:gd name="T54" fmla="*/ 161 w 169"/>
                  <a:gd name="T55" fmla="*/ 78 h 158"/>
                  <a:gd name="T56" fmla="*/ 169 w 169"/>
                  <a:gd name="T57" fmla="*/ 88 h 158"/>
                  <a:gd name="T58" fmla="*/ 165 w 169"/>
                  <a:gd name="T59" fmla="*/ 100 h 158"/>
                  <a:gd name="T60" fmla="*/ 151 w 169"/>
                  <a:gd name="T61" fmla="*/ 100 h 158"/>
                  <a:gd name="T62" fmla="*/ 158 w 169"/>
                  <a:gd name="T63" fmla="*/ 128 h 158"/>
                  <a:gd name="T64" fmla="*/ 141 w 169"/>
                  <a:gd name="T65" fmla="*/ 133 h 158"/>
                  <a:gd name="T66" fmla="*/ 133 w 169"/>
                  <a:gd name="T67" fmla="*/ 147 h 158"/>
                  <a:gd name="T68" fmla="*/ 132 w 169"/>
                  <a:gd name="T69" fmla="*/ 158 h 158"/>
                  <a:gd name="T70" fmla="*/ 123 w 169"/>
                  <a:gd name="T71" fmla="*/ 153 h 158"/>
                  <a:gd name="T72" fmla="*/ 112 w 169"/>
                  <a:gd name="T73" fmla="*/ 150 h 158"/>
                  <a:gd name="T74" fmla="*/ 105 w 169"/>
                  <a:gd name="T75" fmla="*/ 147 h 158"/>
                  <a:gd name="T76" fmla="*/ 99 w 169"/>
                  <a:gd name="T77" fmla="*/ 150 h 158"/>
                  <a:gd name="T78" fmla="*/ 77 w 169"/>
                  <a:gd name="T79" fmla="*/ 147 h 158"/>
                  <a:gd name="T80" fmla="*/ 67 w 169"/>
                  <a:gd name="T81" fmla="*/ 144 h 158"/>
                  <a:gd name="T82" fmla="*/ 55 w 169"/>
                  <a:gd name="T83" fmla="*/ 145 h 158"/>
                  <a:gd name="T84" fmla="*/ 24 w 169"/>
                  <a:gd name="T85" fmla="*/ 141 h 158"/>
                  <a:gd name="T86" fmla="*/ 7 w 169"/>
                  <a:gd name="T87"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58">
                    <a:moveTo>
                      <a:pt x="7" y="152"/>
                    </a:moveTo>
                    <a:lnTo>
                      <a:pt x="5" y="144"/>
                    </a:lnTo>
                    <a:lnTo>
                      <a:pt x="7" y="131"/>
                    </a:lnTo>
                    <a:lnTo>
                      <a:pt x="0" y="128"/>
                    </a:lnTo>
                    <a:lnTo>
                      <a:pt x="3" y="119"/>
                    </a:lnTo>
                    <a:lnTo>
                      <a:pt x="10" y="112"/>
                    </a:lnTo>
                    <a:lnTo>
                      <a:pt x="10" y="98"/>
                    </a:lnTo>
                    <a:lnTo>
                      <a:pt x="5" y="80"/>
                    </a:lnTo>
                    <a:lnTo>
                      <a:pt x="19" y="77"/>
                    </a:lnTo>
                    <a:lnTo>
                      <a:pt x="21" y="70"/>
                    </a:lnTo>
                    <a:lnTo>
                      <a:pt x="35" y="62"/>
                    </a:lnTo>
                    <a:lnTo>
                      <a:pt x="39" y="62"/>
                    </a:lnTo>
                    <a:lnTo>
                      <a:pt x="44" y="44"/>
                    </a:lnTo>
                    <a:lnTo>
                      <a:pt x="61" y="31"/>
                    </a:lnTo>
                    <a:lnTo>
                      <a:pt x="59" y="21"/>
                    </a:lnTo>
                    <a:lnTo>
                      <a:pt x="65" y="16"/>
                    </a:lnTo>
                    <a:lnTo>
                      <a:pt x="72" y="12"/>
                    </a:lnTo>
                    <a:lnTo>
                      <a:pt x="83" y="13"/>
                    </a:lnTo>
                    <a:lnTo>
                      <a:pt x="88" y="4"/>
                    </a:lnTo>
                    <a:lnTo>
                      <a:pt x="92" y="0"/>
                    </a:lnTo>
                    <a:lnTo>
                      <a:pt x="95" y="4"/>
                    </a:lnTo>
                    <a:lnTo>
                      <a:pt x="118" y="6"/>
                    </a:lnTo>
                    <a:lnTo>
                      <a:pt x="123" y="13"/>
                    </a:lnTo>
                    <a:lnTo>
                      <a:pt x="138" y="12"/>
                    </a:lnTo>
                    <a:lnTo>
                      <a:pt x="143" y="38"/>
                    </a:lnTo>
                    <a:lnTo>
                      <a:pt x="150" y="60"/>
                    </a:lnTo>
                    <a:lnTo>
                      <a:pt x="160" y="70"/>
                    </a:lnTo>
                    <a:lnTo>
                      <a:pt x="161" y="78"/>
                    </a:lnTo>
                    <a:lnTo>
                      <a:pt x="169" y="88"/>
                    </a:lnTo>
                    <a:lnTo>
                      <a:pt x="165" y="100"/>
                    </a:lnTo>
                    <a:lnTo>
                      <a:pt x="151" y="100"/>
                    </a:lnTo>
                    <a:lnTo>
                      <a:pt x="158" y="128"/>
                    </a:lnTo>
                    <a:lnTo>
                      <a:pt x="141" y="133"/>
                    </a:lnTo>
                    <a:lnTo>
                      <a:pt x="133" y="147"/>
                    </a:lnTo>
                    <a:lnTo>
                      <a:pt x="132" y="158"/>
                    </a:lnTo>
                    <a:lnTo>
                      <a:pt x="123" y="153"/>
                    </a:lnTo>
                    <a:lnTo>
                      <a:pt x="112" y="150"/>
                    </a:lnTo>
                    <a:lnTo>
                      <a:pt x="105" y="147"/>
                    </a:lnTo>
                    <a:lnTo>
                      <a:pt x="99" y="150"/>
                    </a:lnTo>
                    <a:lnTo>
                      <a:pt x="77" y="147"/>
                    </a:lnTo>
                    <a:lnTo>
                      <a:pt x="67" y="144"/>
                    </a:lnTo>
                    <a:lnTo>
                      <a:pt x="55" y="145"/>
                    </a:lnTo>
                    <a:lnTo>
                      <a:pt x="24" y="141"/>
                    </a:lnTo>
                    <a:lnTo>
                      <a:pt x="7" y="15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5" name="Freeform 103">
                <a:extLst>
                  <a:ext uri="{FF2B5EF4-FFF2-40B4-BE49-F238E27FC236}">
                    <a16:creationId xmlns:a16="http://schemas.microsoft.com/office/drawing/2014/main" id="{3A7674BB-6CF5-4076-8274-AC63EF59D34F}"/>
                  </a:ext>
                </a:extLst>
              </p:cNvPr>
              <p:cNvSpPr>
                <a:spLocks/>
              </p:cNvSpPr>
              <p:nvPr/>
            </p:nvSpPr>
            <p:spPr bwMode="auto">
              <a:xfrm>
                <a:off x="4239" y="1668"/>
                <a:ext cx="114" cy="66"/>
              </a:xfrm>
              <a:custGeom>
                <a:avLst/>
                <a:gdLst>
                  <a:gd name="T0" fmla="*/ 114 w 114"/>
                  <a:gd name="T1" fmla="*/ 59 h 66"/>
                  <a:gd name="T2" fmla="*/ 108 w 114"/>
                  <a:gd name="T3" fmla="*/ 66 h 66"/>
                  <a:gd name="T4" fmla="*/ 98 w 114"/>
                  <a:gd name="T5" fmla="*/ 64 h 66"/>
                  <a:gd name="T6" fmla="*/ 88 w 114"/>
                  <a:gd name="T7" fmla="*/ 66 h 66"/>
                  <a:gd name="T8" fmla="*/ 69 w 114"/>
                  <a:gd name="T9" fmla="*/ 51 h 66"/>
                  <a:gd name="T10" fmla="*/ 52 w 114"/>
                  <a:gd name="T11" fmla="*/ 55 h 66"/>
                  <a:gd name="T12" fmla="*/ 48 w 114"/>
                  <a:gd name="T13" fmla="*/ 56 h 66"/>
                  <a:gd name="T14" fmla="*/ 48 w 114"/>
                  <a:gd name="T15" fmla="*/ 45 h 66"/>
                  <a:gd name="T16" fmla="*/ 44 w 114"/>
                  <a:gd name="T17" fmla="*/ 45 h 66"/>
                  <a:gd name="T18" fmla="*/ 41 w 114"/>
                  <a:gd name="T19" fmla="*/ 52 h 66"/>
                  <a:gd name="T20" fmla="*/ 34 w 114"/>
                  <a:gd name="T21" fmla="*/ 44 h 66"/>
                  <a:gd name="T22" fmla="*/ 30 w 114"/>
                  <a:gd name="T23" fmla="*/ 36 h 66"/>
                  <a:gd name="T24" fmla="*/ 24 w 114"/>
                  <a:gd name="T25" fmla="*/ 39 h 66"/>
                  <a:gd name="T26" fmla="*/ 22 w 114"/>
                  <a:gd name="T27" fmla="*/ 46 h 66"/>
                  <a:gd name="T28" fmla="*/ 14 w 114"/>
                  <a:gd name="T29" fmla="*/ 51 h 66"/>
                  <a:gd name="T30" fmla="*/ 8 w 114"/>
                  <a:gd name="T31" fmla="*/ 53 h 66"/>
                  <a:gd name="T32" fmla="*/ 6 w 114"/>
                  <a:gd name="T33" fmla="*/ 59 h 66"/>
                  <a:gd name="T34" fmla="*/ 2 w 114"/>
                  <a:gd name="T35" fmla="*/ 52 h 66"/>
                  <a:gd name="T36" fmla="*/ 0 w 114"/>
                  <a:gd name="T37" fmla="*/ 45 h 66"/>
                  <a:gd name="T38" fmla="*/ 3 w 114"/>
                  <a:gd name="T39" fmla="*/ 39 h 66"/>
                  <a:gd name="T40" fmla="*/ 10 w 114"/>
                  <a:gd name="T41" fmla="*/ 39 h 66"/>
                  <a:gd name="T42" fmla="*/ 12 w 114"/>
                  <a:gd name="T43" fmla="*/ 34 h 66"/>
                  <a:gd name="T44" fmla="*/ 8 w 114"/>
                  <a:gd name="T45" fmla="*/ 28 h 66"/>
                  <a:gd name="T46" fmla="*/ 2 w 114"/>
                  <a:gd name="T47" fmla="*/ 27 h 66"/>
                  <a:gd name="T48" fmla="*/ 6 w 114"/>
                  <a:gd name="T49" fmla="*/ 24 h 66"/>
                  <a:gd name="T50" fmla="*/ 16 w 114"/>
                  <a:gd name="T51" fmla="*/ 20 h 66"/>
                  <a:gd name="T52" fmla="*/ 21 w 114"/>
                  <a:gd name="T53" fmla="*/ 26 h 66"/>
                  <a:gd name="T54" fmla="*/ 15 w 114"/>
                  <a:gd name="T55" fmla="*/ 33 h 66"/>
                  <a:gd name="T56" fmla="*/ 15 w 114"/>
                  <a:gd name="T57" fmla="*/ 37 h 66"/>
                  <a:gd name="T58" fmla="*/ 20 w 114"/>
                  <a:gd name="T59" fmla="*/ 36 h 66"/>
                  <a:gd name="T60" fmla="*/ 25 w 114"/>
                  <a:gd name="T61" fmla="*/ 35 h 66"/>
                  <a:gd name="T62" fmla="*/ 29 w 114"/>
                  <a:gd name="T63" fmla="*/ 32 h 66"/>
                  <a:gd name="T64" fmla="*/ 28 w 114"/>
                  <a:gd name="T65" fmla="*/ 26 h 66"/>
                  <a:gd name="T66" fmla="*/ 24 w 114"/>
                  <a:gd name="T67" fmla="*/ 24 h 66"/>
                  <a:gd name="T68" fmla="*/ 30 w 114"/>
                  <a:gd name="T69" fmla="*/ 17 h 66"/>
                  <a:gd name="T70" fmla="*/ 36 w 114"/>
                  <a:gd name="T71" fmla="*/ 10 h 66"/>
                  <a:gd name="T72" fmla="*/ 43 w 114"/>
                  <a:gd name="T73" fmla="*/ 9 h 66"/>
                  <a:gd name="T74" fmla="*/ 53 w 114"/>
                  <a:gd name="T75" fmla="*/ 1 h 66"/>
                  <a:gd name="T76" fmla="*/ 56 w 114"/>
                  <a:gd name="T77" fmla="*/ 3 h 66"/>
                  <a:gd name="T78" fmla="*/ 68 w 114"/>
                  <a:gd name="T79" fmla="*/ 4 h 66"/>
                  <a:gd name="T80" fmla="*/ 74 w 114"/>
                  <a:gd name="T81" fmla="*/ 0 h 66"/>
                  <a:gd name="T82" fmla="*/ 82 w 114"/>
                  <a:gd name="T83" fmla="*/ 3 h 66"/>
                  <a:gd name="T84" fmla="*/ 93 w 114"/>
                  <a:gd name="T85" fmla="*/ 6 h 66"/>
                  <a:gd name="T86" fmla="*/ 103 w 114"/>
                  <a:gd name="T87" fmla="*/ 7 h 66"/>
                  <a:gd name="T88" fmla="*/ 112 w 114"/>
                  <a:gd name="T89" fmla="*/ 6 h 66"/>
                  <a:gd name="T90" fmla="*/ 114 w 114"/>
                  <a:gd name="T91" fmla="*/ 17 h 66"/>
                  <a:gd name="T92" fmla="*/ 102 w 114"/>
                  <a:gd name="T93" fmla="*/ 30 h 66"/>
                  <a:gd name="T94" fmla="*/ 111 w 114"/>
                  <a:gd name="T95" fmla="*/ 54 h 66"/>
                  <a:gd name="T96" fmla="*/ 114 w 114"/>
                  <a:gd name="T97"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4" h="66">
                    <a:moveTo>
                      <a:pt x="114" y="59"/>
                    </a:moveTo>
                    <a:lnTo>
                      <a:pt x="108" y="66"/>
                    </a:lnTo>
                    <a:lnTo>
                      <a:pt x="98" y="64"/>
                    </a:lnTo>
                    <a:lnTo>
                      <a:pt x="88" y="66"/>
                    </a:lnTo>
                    <a:lnTo>
                      <a:pt x="69" y="51"/>
                    </a:lnTo>
                    <a:lnTo>
                      <a:pt x="52" y="55"/>
                    </a:lnTo>
                    <a:lnTo>
                      <a:pt x="48" y="56"/>
                    </a:lnTo>
                    <a:lnTo>
                      <a:pt x="48" y="45"/>
                    </a:lnTo>
                    <a:lnTo>
                      <a:pt x="44" y="45"/>
                    </a:lnTo>
                    <a:lnTo>
                      <a:pt x="41" y="52"/>
                    </a:lnTo>
                    <a:lnTo>
                      <a:pt x="34" y="44"/>
                    </a:lnTo>
                    <a:lnTo>
                      <a:pt x="30" y="36"/>
                    </a:lnTo>
                    <a:lnTo>
                      <a:pt x="24" y="39"/>
                    </a:lnTo>
                    <a:lnTo>
                      <a:pt x="22" y="46"/>
                    </a:lnTo>
                    <a:lnTo>
                      <a:pt x="14" y="51"/>
                    </a:lnTo>
                    <a:lnTo>
                      <a:pt x="8" y="53"/>
                    </a:lnTo>
                    <a:lnTo>
                      <a:pt x="6" y="59"/>
                    </a:lnTo>
                    <a:lnTo>
                      <a:pt x="2" y="52"/>
                    </a:lnTo>
                    <a:lnTo>
                      <a:pt x="0" y="45"/>
                    </a:lnTo>
                    <a:lnTo>
                      <a:pt x="3" y="39"/>
                    </a:lnTo>
                    <a:lnTo>
                      <a:pt x="10" y="39"/>
                    </a:lnTo>
                    <a:lnTo>
                      <a:pt x="12" y="34"/>
                    </a:lnTo>
                    <a:lnTo>
                      <a:pt x="8" y="28"/>
                    </a:lnTo>
                    <a:lnTo>
                      <a:pt x="2" y="27"/>
                    </a:lnTo>
                    <a:lnTo>
                      <a:pt x="6" y="24"/>
                    </a:lnTo>
                    <a:lnTo>
                      <a:pt x="16" y="20"/>
                    </a:lnTo>
                    <a:lnTo>
                      <a:pt x="21" y="26"/>
                    </a:lnTo>
                    <a:lnTo>
                      <a:pt x="15" y="33"/>
                    </a:lnTo>
                    <a:lnTo>
                      <a:pt x="15" y="37"/>
                    </a:lnTo>
                    <a:lnTo>
                      <a:pt x="20" y="36"/>
                    </a:lnTo>
                    <a:lnTo>
                      <a:pt x="25" y="35"/>
                    </a:lnTo>
                    <a:lnTo>
                      <a:pt x="29" y="32"/>
                    </a:lnTo>
                    <a:lnTo>
                      <a:pt x="28" y="26"/>
                    </a:lnTo>
                    <a:lnTo>
                      <a:pt x="24" y="24"/>
                    </a:lnTo>
                    <a:lnTo>
                      <a:pt x="30" y="17"/>
                    </a:lnTo>
                    <a:lnTo>
                      <a:pt x="36" y="10"/>
                    </a:lnTo>
                    <a:lnTo>
                      <a:pt x="43" y="9"/>
                    </a:lnTo>
                    <a:lnTo>
                      <a:pt x="53" y="1"/>
                    </a:lnTo>
                    <a:lnTo>
                      <a:pt x="56" y="3"/>
                    </a:lnTo>
                    <a:lnTo>
                      <a:pt x="68" y="4"/>
                    </a:lnTo>
                    <a:lnTo>
                      <a:pt x="74" y="0"/>
                    </a:lnTo>
                    <a:lnTo>
                      <a:pt x="82" y="3"/>
                    </a:lnTo>
                    <a:lnTo>
                      <a:pt x="93" y="6"/>
                    </a:lnTo>
                    <a:lnTo>
                      <a:pt x="103" y="7"/>
                    </a:lnTo>
                    <a:lnTo>
                      <a:pt x="112" y="6"/>
                    </a:lnTo>
                    <a:lnTo>
                      <a:pt x="114" y="17"/>
                    </a:lnTo>
                    <a:lnTo>
                      <a:pt x="102" y="30"/>
                    </a:lnTo>
                    <a:lnTo>
                      <a:pt x="111" y="54"/>
                    </a:lnTo>
                    <a:lnTo>
                      <a:pt x="114" y="5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6" name="Freeform 104">
                <a:extLst>
                  <a:ext uri="{FF2B5EF4-FFF2-40B4-BE49-F238E27FC236}">
                    <a16:creationId xmlns:a16="http://schemas.microsoft.com/office/drawing/2014/main" id="{2D21E61E-4BF5-40AA-A63E-3180E138C752}"/>
                  </a:ext>
                </a:extLst>
              </p:cNvPr>
              <p:cNvSpPr>
                <a:spLocks/>
              </p:cNvSpPr>
              <p:nvPr/>
            </p:nvSpPr>
            <p:spPr bwMode="auto">
              <a:xfrm>
                <a:off x="4223" y="1719"/>
                <a:ext cx="139" cy="86"/>
              </a:xfrm>
              <a:custGeom>
                <a:avLst/>
                <a:gdLst>
                  <a:gd name="T0" fmla="*/ 57 w 139"/>
                  <a:gd name="T1" fmla="*/ 44 h 86"/>
                  <a:gd name="T2" fmla="*/ 43 w 139"/>
                  <a:gd name="T3" fmla="*/ 45 h 86"/>
                  <a:gd name="T4" fmla="*/ 38 w 139"/>
                  <a:gd name="T5" fmla="*/ 34 h 86"/>
                  <a:gd name="T6" fmla="*/ 31 w 139"/>
                  <a:gd name="T7" fmla="*/ 25 h 86"/>
                  <a:gd name="T8" fmla="*/ 26 w 139"/>
                  <a:gd name="T9" fmla="*/ 18 h 86"/>
                  <a:gd name="T10" fmla="*/ 10 w 139"/>
                  <a:gd name="T11" fmla="*/ 26 h 86"/>
                  <a:gd name="T12" fmla="*/ 6 w 139"/>
                  <a:gd name="T13" fmla="*/ 37 h 86"/>
                  <a:gd name="T14" fmla="*/ 5 w 139"/>
                  <a:gd name="T15" fmla="*/ 48 h 86"/>
                  <a:gd name="T16" fmla="*/ 0 w 139"/>
                  <a:gd name="T17" fmla="*/ 57 h 86"/>
                  <a:gd name="T18" fmla="*/ 0 w 139"/>
                  <a:gd name="T19" fmla="*/ 71 h 86"/>
                  <a:gd name="T20" fmla="*/ 17 w 139"/>
                  <a:gd name="T21" fmla="*/ 60 h 86"/>
                  <a:gd name="T22" fmla="*/ 59 w 139"/>
                  <a:gd name="T23" fmla="*/ 59 h 86"/>
                  <a:gd name="T24" fmla="*/ 67 w 139"/>
                  <a:gd name="T25" fmla="*/ 60 h 86"/>
                  <a:gd name="T26" fmla="*/ 74 w 139"/>
                  <a:gd name="T27" fmla="*/ 58 h 86"/>
                  <a:gd name="T28" fmla="*/ 81 w 139"/>
                  <a:gd name="T29" fmla="*/ 66 h 86"/>
                  <a:gd name="T30" fmla="*/ 93 w 139"/>
                  <a:gd name="T31" fmla="*/ 70 h 86"/>
                  <a:gd name="T32" fmla="*/ 106 w 139"/>
                  <a:gd name="T33" fmla="*/ 86 h 86"/>
                  <a:gd name="T34" fmla="*/ 112 w 139"/>
                  <a:gd name="T35" fmla="*/ 81 h 86"/>
                  <a:gd name="T36" fmla="*/ 119 w 139"/>
                  <a:gd name="T37" fmla="*/ 77 h 86"/>
                  <a:gd name="T38" fmla="*/ 130 w 139"/>
                  <a:gd name="T39" fmla="*/ 78 h 86"/>
                  <a:gd name="T40" fmla="*/ 135 w 139"/>
                  <a:gd name="T41" fmla="*/ 69 h 86"/>
                  <a:gd name="T42" fmla="*/ 139 w 139"/>
                  <a:gd name="T43" fmla="*/ 65 h 86"/>
                  <a:gd name="T44" fmla="*/ 137 w 139"/>
                  <a:gd name="T45" fmla="*/ 60 h 86"/>
                  <a:gd name="T46" fmla="*/ 137 w 139"/>
                  <a:gd name="T47" fmla="*/ 42 h 86"/>
                  <a:gd name="T48" fmla="*/ 137 w 139"/>
                  <a:gd name="T49" fmla="*/ 24 h 86"/>
                  <a:gd name="T50" fmla="*/ 134 w 139"/>
                  <a:gd name="T51" fmla="*/ 11 h 86"/>
                  <a:gd name="T52" fmla="*/ 130 w 139"/>
                  <a:gd name="T53" fmla="*/ 8 h 86"/>
                  <a:gd name="T54" fmla="*/ 126 w 139"/>
                  <a:gd name="T55" fmla="*/ 15 h 86"/>
                  <a:gd name="T56" fmla="*/ 114 w 139"/>
                  <a:gd name="T57" fmla="*/ 13 h 86"/>
                  <a:gd name="T58" fmla="*/ 104 w 139"/>
                  <a:gd name="T59" fmla="*/ 15 h 86"/>
                  <a:gd name="T60" fmla="*/ 85 w 139"/>
                  <a:gd name="T61" fmla="*/ 0 h 86"/>
                  <a:gd name="T62" fmla="*/ 64 w 139"/>
                  <a:gd name="T63" fmla="*/ 5 h 86"/>
                  <a:gd name="T64" fmla="*/ 62 w 139"/>
                  <a:gd name="T65" fmla="*/ 31 h 86"/>
                  <a:gd name="T66" fmla="*/ 61 w 139"/>
                  <a:gd name="T67" fmla="*/ 42 h 86"/>
                  <a:gd name="T68" fmla="*/ 57 w 139"/>
                  <a:gd name="T69" fmla="*/ 4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 h="86">
                    <a:moveTo>
                      <a:pt x="57" y="44"/>
                    </a:moveTo>
                    <a:lnTo>
                      <a:pt x="43" y="45"/>
                    </a:lnTo>
                    <a:lnTo>
                      <a:pt x="38" y="34"/>
                    </a:lnTo>
                    <a:lnTo>
                      <a:pt x="31" y="25"/>
                    </a:lnTo>
                    <a:lnTo>
                      <a:pt x="26" y="18"/>
                    </a:lnTo>
                    <a:lnTo>
                      <a:pt x="10" y="26"/>
                    </a:lnTo>
                    <a:lnTo>
                      <a:pt x="6" y="37"/>
                    </a:lnTo>
                    <a:lnTo>
                      <a:pt x="5" y="48"/>
                    </a:lnTo>
                    <a:lnTo>
                      <a:pt x="0" y="57"/>
                    </a:lnTo>
                    <a:lnTo>
                      <a:pt x="0" y="71"/>
                    </a:lnTo>
                    <a:lnTo>
                      <a:pt x="17" y="60"/>
                    </a:lnTo>
                    <a:lnTo>
                      <a:pt x="59" y="59"/>
                    </a:lnTo>
                    <a:lnTo>
                      <a:pt x="67" y="60"/>
                    </a:lnTo>
                    <a:lnTo>
                      <a:pt x="74" y="58"/>
                    </a:lnTo>
                    <a:lnTo>
                      <a:pt x="81" y="66"/>
                    </a:lnTo>
                    <a:lnTo>
                      <a:pt x="93" y="70"/>
                    </a:lnTo>
                    <a:lnTo>
                      <a:pt x="106" y="86"/>
                    </a:lnTo>
                    <a:lnTo>
                      <a:pt x="112" y="81"/>
                    </a:lnTo>
                    <a:lnTo>
                      <a:pt x="119" y="77"/>
                    </a:lnTo>
                    <a:lnTo>
                      <a:pt x="130" y="78"/>
                    </a:lnTo>
                    <a:lnTo>
                      <a:pt x="135" y="69"/>
                    </a:lnTo>
                    <a:lnTo>
                      <a:pt x="139" y="65"/>
                    </a:lnTo>
                    <a:lnTo>
                      <a:pt x="137" y="60"/>
                    </a:lnTo>
                    <a:lnTo>
                      <a:pt x="137" y="42"/>
                    </a:lnTo>
                    <a:lnTo>
                      <a:pt x="137" y="24"/>
                    </a:lnTo>
                    <a:lnTo>
                      <a:pt x="134" y="11"/>
                    </a:lnTo>
                    <a:lnTo>
                      <a:pt x="130" y="8"/>
                    </a:lnTo>
                    <a:lnTo>
                      <a:pt x="126" y="15"/>
                    </a:lnTo>
                    <a:lnTo>
                      <a:pt x="114" y="13"/>
                    </a:lnTo>
                    <a:lnTo>
                      <a:pt x="104" y="15"/>
                    </a:lnTo>
                    <a:lnTo>
                      <a:pt x="85" y="0"/>
                    </a:lnTo>
                    <a:lnTo>
                      <a:pt x="64" y="5"/>
                    </a:lnTo>
                    <a:lnTo>
                      <a:pt x="62" y="31"/>
                    </a:lnTo>
                    <a:lnTo>
                      <a:pt x="61" y="42"/>
                    </a:lnTo>
                    <a:lnTo>
                      <a:pt x="57" y="4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7" name="Freeform 105">
                <a:extLst>
                  <a:ext uri="{FF2B5EF4-FFF2-40B4-BE49-F238E27FC236}">
                    <a16:creationId xmlns:a16="http://schemas.microsoft.com/office/drawing/2014/main" id="{A776B6AB-4926-4BD4-8D77-6B6F71EC5482}"/>
                  </a:ext>
                </a:extLst>
              </p:cNvPr>
              <p:cNvSpPr>
                <a:spLocks/>
              </p:cNvSpPr>
              <p:nvPr/>
            </p:nvSpPr>
            <p:spPr bwMode="auto">
              <a:xfrm>
                <a:off x="4222" y="1777"/>
                <a:ext cx="109" cy="87"/>
              </a:xfrm>
              <a:custGeom>
                <a:avLst/>
                <a:gdLst>
                  <a:gd name="T0" fmla="*/ 0 w 109"/>
                  <a:gd name="T1" fmla="*/ 19 h 87"/>
                  <a:gd name="T2" fmla="*/ 2 w 109"/>
                  <a:gd name="T3" fmla="*/ 27 h 87"/>
                  <a:gd name="T4" fmla="*/ 4 w 109"/>
                  <a:gd name="T5" fmla="*/ 36 h 87"/>
                  <a:gd name="T6" fmla="*/ 9 w 109"/>
                  <a:gd name="T7" fmla="*/ 38 h 87"/>
                  <a:gd name="T8" fmla="*/ 15 w 109"/>
                  <a:gd name="T9" fmla="*/ 43 h 87"/>
                  <a:gd name="T10" fmla="*/ 26 w 109"/>
                  <a:gd name="T11" fmla="*/ 47 h 87"/>
                  <a:gd name="T12" fmla="*/ 38 w 109"/>
                  <a:gd name="T13" fmla="*/ 49 h 87"/>
                  <a:gd name="T14" fmla="*/ 40 w 109"/>
                  <a:gd name="T15" fmla="*/ 59 h 87"/>
                  <a:gd name="T16" fmla="*/ 39 w 109"/>
                  <a:gd name="T17" fmla="*/ 66 h 87"/>
                  <a:gd name="T18" fmla="*/ 47 w 109"/>
                  <a:gd name="T19" fmla="*/ 72 h 87"/>
                  <a:gd name="T20" fmla="*/ 51 w 109"/>
                  <a:gd name="T21" fmla="*/ 80 h 87"/>
                  <a:gd name="T22" fmla="*/ 53 w 109"/>
                  <a:gd name="T23" fmla="*/ 87 h 87"/>
                  <a:gd name="T24" fmla="*/ 67 w 109"/>
                  <a:gd name="T25" fmla="*/ 84 h 87"/>
                  <a:gd name="T26" fmla="*/ 69 w 109"/>
                  <a:gd name="T27" fmla="*/ 77 h 87"/>
                  <a:gd name="T28" fmla="*/ 83 w 109"/>
                  <a:gd name="T29" fmla="*/ 69 h 87"/>
                  <a:gd name="T30" fmla="*/ 87 w 109"/>
                  <a:gd name="T31" fmla="*/ 69 h 87"/>
                  <a:gd name="T32" fmla="*/ 92 w 109"/>
                  <a:gd name="T33" fmla="*/ 51 h 87"/>
                  <a:gd name="T34" fmla="*/ 109 w 109"/>
                  <a:gd name="T35" fmla="*/ 38 h 87"/>
                  <a:gd name="T36" fmla="*/ 107 w 109"/>
                  <a:gd name="T37" fmla="*/ 28 h 87"/>
                  <a:gd name="T38" fmla="*/ 94 w 109"/>
                  <a:gd name="T39" fmla="*/ 12 h 87"/>
                  <a:gd name="T40" fmla="*/ 82 w 109"/>
                  <a:gd name="T41" fmla="*/ 8 h 87"/>
                  <a:gd name="T42" fmla="*/ 75 w 109"/>
                  <a:gd name="T43" fmla="*/ 0 h 87"/>
                  <a:gd name="T44" fmla="*/ 68 w 109"/>
                  <a:gd name="T45" fmla="*/ 2 h 87"/>
                  <a:gd name="T46" fmla="*/ 60 w 109"/>
                  <a:gd name="T47" fmla="*/ 1 h 87"/>
                  <a:gd name="T48" fmla="*/ 20 w 109"/>
                  <a:gd name="T49" fmla="*/ 3 h 87"/>
                  <a:gd name="T50" fmla="*/ 1 w 109"/>
                  <a:gd name="T51" fmla="*/ 13 h 87"/>
                  <a:gd name="T52" fmla="*/ 0 w 109"/>
                  <a:gd name="T53"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87">
                    <a:moveTo>
                      <a:pt x="0" y="19"/>
                    </a:moveTo>
                    <a:lnTo>
                      <a:pt x="2" y="27"/>
                    </a:lnTo>
                    <a:lnTo>
                      <a:pt x="4" y="36"/>
                    </a:lnTo>
                    <a:lnTo>
                      <a:pt x="9" y="38"/>
                    </a:lnTo>
                    <a:lnTo>
                      <a:pt x="15" y="43"/>
                    </a:lnTo>
                    <a:lnTo>
                      <a:pt x="26" y="47"/>
                    </a:lnTo>
                    <a:lnTo>
                      <a:pt x="38" y="49"/>
                    </a:lnTo>
                    <a:lnTo>
                      <a:pt x="40" y="59"/>
                    </a:lnTo>
                    <a:lnTo>
                      <a:pt x="39" y="66"/>
                    </a:lnTo>
                    <a:lnTo>
                      <a:pt x="47" y="72"/>
                    </a:lnTo>
                    <a:lnTo>
                      <a:pt x="51" y="80"/>
                    </a:lnTo>
                    <a:lnTo>
                      <a:pt x="53" y="87"/>
                    </a:lnTo>
                    <a:lnTo>
                      <a:pt x="67" y="84"/>
                    </a:lnTo>
                    <a:lnTo>
                      <a:pt x="69" y="77"/>
                    </a:lnTo>
                    <a:lnTo>
                      <a:pt x="83" y="69"/>
                    </a:lnTo>
                    <a:lnTo>
                      <a:pt x="87" y="69"/>
                    </a:lnTo>
                    <a:lnTo>
                      <a:pt x="92" y="51"/>
                    </a:lnTo>
                    <a:lnTo>
                      <a:pt x="109" y="38"/>
                    </a:lnTo>
                    <a:lnTo>
                      <a:pt x="107" y="28"/>
                    </a:lnTo>
                    <a:lnTo>
                      <a:pt x="94" y="12"/>
                    </a:lnTo>
                    <a:lnTo>
                      <a:pt x="82" y="8"/>
                    </a:lnTo>
                    <a:lnTo>
                      <a:pt x="75" y="0"/>
                    </a:lnTo>
                    <a:lnTo>
                      <a:pt x="68" y="2"/>
                    </a:lnTo>
                    <a:lnTo>
                      <a:pt x="60" y="1"/>
                    </a:lnTo>
                    <a:lnTo>
                      <a:pt x="20" y="3"/>
                    </a:lnTo>
                    <a:lnTo>
                      <a:pt x="1" y="13"/>
                    </a:lnTo>
                    <a:lnTo>
                      <a:pt x="0" y="1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8" name="Freeform 106">
                <a:extLst>
                  <a:ext uri="{FF2B5EF4-FFF2-40B4-BE49-F238E27FC236}">
                    <a16:creationId xmlns:a16="http://schemas.microsoft.com/office/drawing/2014/main" id="{9F81F12F-D2AB-45C1-AAD4-39F0BC63F160}"/>
                  </a:ext>
                </a:extLst>
              </p:cNvPr>
              <p:cNvSpPr>
                <a:spLocks/>
              </p:cNvSpPr>
              <p:nvPr/>
            </p:nvSpPr>
            <p:spPr bwMode="auto">
              <a:xfrm>
                <a:off x="4095" y="1836"/>
                <a:ext cx="189" cy="163"/>
              </a:xfrm>
              <a:custGeom>
                <a:avLst/>
                <a:gdLst>
                  <a:gd name="T0" fmla="*/ 220 w 588"/>
                  <a:gd name="T1" fmla="*/ 430 h 510"/>
                  <a:gd name="T2" fmla="*/ 221 w 588"/>
                  <a:gd name="T3" fmla="*/ 395 h 510"/>
                  <a:gd name="T4" fmla="*/ 170 w 588"/>
                  <a:gd name="T5" fmla="*/ 400 h 510"/>
                  <a:gd name="T6" fmla="*/ 141 w 588"/>
                  <a:gd name="T7" fmla="*/ 398 h 510"/>
                  <a:gd name="T8" fmla="*/ 103 w 588"/>
                  <a:gd name="T9" fmla="*/ 382 h 510"/>
                  <a:gd name="T10" fmla="*/ 66 w 588"/>
                  <a:gd name="T11" fmla="*/ 360 h 510"/>
                  <a:gd name="T12" fmla="*/ 56 w 588"/>
                  <a:gd name="T13" fmla="*/ 312 h 510"/>
                  <a:gd name="T14" fmla="*/ 36 w 588"/>
                  <a:gd name="T15" fmla="*/ 217 h 510"/>
                  <a:gd name="T16" fmla="*/ 16 w 588"/>
                  <a:gd name="T17" fmla="*/ 177 h 510"/>
                  <a:gd name="T18" fmla="*/ 20 w 588"/>
                  <a:gd name="T19" fmla="*/ 138 h 510"/>
                  <a:gd name="T20" fmla="*/ 0 w 588"/>
                  <a:gd name="T21" fmla="*/ 93 h 510"/>
                  <a:gd name="T22" fmla="*/ 30 w 588"/>
                  <a:gd name="T23" fmla="*/ 88 h 510"/>
                  <a:gd name="T24" fmla="*/ 29 w 588"/>
                  <a:gd name="T25" fmla="*/ 115 h 510"/>
                  <a:gd name="T26" fmla="*/ 36 w 588"/>
                  <a:gd name="T27" fmla="*/ 75 h 510"/>
                  <a:gd name="T28" fmla="*/ 111 w 588"/>
                  <a:gd name="T29" fmla="*/ 50 h 510"/>
                  <a:gd name="T30" fmla="*/ 171 w 588"/>
                  <a:gd name="T31" fmla="*/ 10 h 510"/>
                  <a:gd name="T32" fmla="*/ 253 w 588"/>
                  <a:gd name="T33" fmla="*/ 0 h 510"/>
                  <a:gd name="T34" fmla="*/ 253 w 588"/>
                  <a:gd name="T35" fmla="*/ 18 h 510"/>
                  <a:gd name="T36" fmla="*/ 293 w 588"/>
                  <a:gd name="T37" fmla="*/ 48 h 510"/>
                  <a:gd name="T38" fmla="*/ 340 w 588"/>
                  <a:gd name="T39" fmla="*/ 23 h 510"/>
                  <a:gd name="T40" fmla="*/ 408 w 588"/>
                  <a:gd name="T41" fmla="*/ 22 h 510"/>
                  <a:gd name="T42" fmla="*/ 506 w 588"/>
                  <a:gd name="T43" fmla="*/ 40 h 510"/>
                  <a:gd name="T44" fmla="*/ 543 w 588"/>
                  <a:gd name="T45" fmla="*/ 42 h 510"/>
                  <a:gd name="T46" fmla="*/ 560 w 588"/>
                  <a:gd name="T47" fmla="*/ 88 h 510"/>
                  <a:gd name="T48" fmla="*/ 575 w 588"/>
                  <a:gd name="T49" fmla="*/ 187 h 510"/>
                  <a:gd name="T50" fmla="*/ 546 w 588"/>
                  <a:gd name="T51" fmla="*/ 237 h 510"/>
                  <a:gd name="T52" fmla="*/ 561 w 588"/>
                  <a:gd name="T53" fmla="*/ 283 h 510"/>
                  <a:gd name="T54" fmla="*/ 558 w 588"/>
                  <a:gd name="T55" fmla="*/ 320 h 510"/>
                  <a:gd name="T56" fmla="*/ 588 w 588"/>
                  <a:gd name="T57" fmla="*/ 403 h 510"/>
                  <a:gd name="T58" fmla="*/ 546 w 588"/>
                  <a:gd name="T59" fmla="*/ 447 h 510"/>
                  <a:gd name="T60" fmla="*/ 511 w 588"/>
                  <a:gd name="T61" fmla="*/ 502 h 510"/>
                  <a:gd name="T62" fmla="*/ 445 w 588"/>
                  <a:gd name="T63" fmla="*/ 482 h 510"/>
                  <a:gd name="T64" fmla="*/ 406 w 588"/>
                  <a:gd name="T65" fmla="*/ 492 h 510"/>
                  <a:gd name="T66" fmla="*/ 346 w 588"/>
                  <a:gd name="T67" fmla="*/ 497 h 510"/>
                  <a:gd name="T68" fmla="*/ 295 w 588"/>
                  <a:gd name="T69" fmla="*/ 490 h 510"/>
                  <a:gd name="T70" fmla="*/ 261 w 588"/>
                  <a:gd name="T71" fmla="*/ 43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8" h="510">
                    <a:moveTo>
                      <a:pt x="261" y="438"/>
                    </a:moveTo>
                    <a:lnTo>
                      <a:pt x="220" y="430"/>
                    </a:lnTo>
                    <a:lnTo>
                      <a:pt x="231" y="407"/>
                    </a:lnTo>
                    <a:lnTo>
                      <a:pt x="221" y="395"/>
                    </a:lnTo>
                    <a:lnTo>
                      <a:pt x="203" y="405"/>
                    </a:lnTo>
                    <a:lnTo>
                      <a:pt x="170" y="400"/>
                    </a:lnTo>
                    <a:lnTo>
                      <a:pt x="163" y="418"/>
                    </a:lnTo>
                    <a:lnTo>
                      <a:pt x="141" y="398"/>
                    </a:lnTo>
                    <a:lnTo>
                      <a:pt x="145" y="383"/>
                    </a:lnTo>
                    <a:lnTo>
                      <a:pt x="103" y="382"/>
                    </a:lnTo>
                    <a:lnTo>
                      <a:pt x="76" y="377"/>
                    </a:lnTo>
                    <a:lnTo>
                      <a:pt x="66" y="360"/>
                    </a:lnTo>
                    <a:lnTo>
                      <a:pt x="55" y="350"/>
                    </a:lnTo>
                    <a:lnTo>
                      <a:pt x="56" y="312"/>
                    </a:lnTo>
                    <a:lnTo>
                      <a:pt x="43" y="282"/>
                    </a:lnTo>
                    <a:lnTo>
                      <a:pt x="36" y="217"/>
                    </a:lnTo>
                    <a:lnTo>
                      <a:pt x="33" y="200"/>
                    </a:lnTo>
                    <a:lnTo>
                      <a:pt x="16" y="177"/>
                    </a:lnTo>
                    <a:lnTo>
                      <a:pt x="18" y="155"/>
                    </a:lnTo>
                    <a:lnTo>
                      <a:pt x="20" y="138"/>
                    </a:lnTo>
                    <a:lnTo>
                      <a:pt x="0" y="103"/>
                    </a:lnTo>
                    <a:lnTo>
                      <a:pt x="0" y="93"/>
                    </a:lnTo>
                    <a:lnTo>
                      <a:pt x="10" y="80"/>
                    </a:lnTo>
                    <a:lnTo>
                      <a:pt x="30" y="88"/>
                    </a:lnTo>
                    <a:lnTo>
                      <a:pt x="24" y="103"/>
                    </a:lnTo>
                    <a:lnTo>
                      <a:pt x="29" y="115"/>
                    </a:lnTo>
                    <a:lnTo>
                      <a:pt x="26" y="103"/>
                    </a:lnTo>
                    <a:lnTo>
                      <a:pt x="36" y="75"/>
                    </a:lnTo>
                    <a:lnTo>
                      <a:pt x="70" y="62"/>
                    </a:lnTo>
                    <a:lnTo>
                      <a:pt x="111" y="50"/>
                    </a:lnTo>
                    <a:lnTo>
                      <a:pt x="136" y="27"/>
                    </a:lnTo>
                    <a:lnTo>
                      <a:pt x="171" y="10"/>
                    </a:lnTo>
                    <a:lnTo>
                      <a:pt x="223" y="3"/>
                    </a:lnTo>
                    <a:lnTo>
                      <a:pt x="253" y="0"/>
                    </a:lnTo>
                    <a:lnTo>
                      <a:pt x="273" y="18"/>
                    </a:lnTo>
                    <a:lnTo>
                      <a:pt x="253" y="18"/>
                    </a:lnTo>
                    <a:lnTo>
                      <a:pt x="265" y="35"/>
                    </a:lnTo>
                    <a:lnTo>
                      <a:pt x="293" y="48"/>
                    </a:lnTo>
                    <a:lnTo>
                      <a:pt x="305" y="50"/>
                    </a:lnTo>
                    <a:lnTo>
                      <a:pt x="340" y="23"/>
                    </a:lnTo>
                    <a:lnTo>
                      <a:pt x="375" y="23"/>
                    </a:lnTo>
                    <a:lnTo>
                      <a:pt x="408" y="22"/>
                    </a:lnTo>
                    <a:lnTo>
                      <a:pt x="456" y="38"/>
                    </a:lnTo>
                    <a:lnTo>
                      <a:pt x="506" y="40"/>
                    </a:lnTo>
                    <a:lnTo>
                      <a:pt x="520" y="28"/>
                    </a:lnTo>
                    <a:lnTo>
                      <a:pt x="543" y="42"/>
                    </a:lnTo>
                    <a:lnTo>
                      <a:pt x="555" y="65"/>
                    </a:lnTo>
                    <a:lnTo>
                      <a:pt x="560" y="88"/>
                    </a:lnTo>
                    <a:lnTo>
                      <a:pt x="576" y="143"/>
                    </a:lnTo>
                    <a:lnTo>
                      <a:pt x="575" y="187"/>
                    </a:lnTo>
                    <a:lnTo>
                      <a:pt x="555" y="210"/>
                    </a:lnTo>
                    <a:lnTo>
                      <a:pt x="546" y="237"/>
                    </a:lnTo>
                    <a:lnTo>
                      <a:pt x="566" y="253"/>
                    </a:lnTo>
                    <a:lnTo>
                      <a:pt x="561" y="283"/>
                    </a:lnTo>
                    <a:lnTo>
                      <a:pt x="566" y="312"/>
                    </a:lnTo>
                    <a:lnTo>
                      <a:pt x="558" y="320"/>
                    </a:lnTo>
                    <a:lnTo>
                      <a:pt x="583" y="378"/>
                    </a:lnTo>
                    <a:lnTo>
                      <a:pt x="588" y="403"/>
                    </a:lnTo>
                    <a:lnTo>
                      <a:pt x="580" y="423"/>
                    </a:lnTo>
                    <a:lnTo>
                      <a:pt x="546" y="447"/>
                    </a:lnTo>
                    <a:lnTo>
                      <a:pt x="518" y="480"/>
                    </a:lnTo>
                    <a:lnTo>
                      <a:pt x="511" y="502"/>
                    </a:lnTo>
                    <a:lnTo>
                      <a:pt x="480" y="510"/>
                    </a:lnTo>
                    <a:lnTo>
                      <a:pt x="445" y="482"/>
                    </a:lnTo>
                    <a:lnTo>
                      <a:pt x="430" y="482"/>
                    </a:lnTo>
                    <a:lnTo>
                      <a:pt x="406" y="492"/>
                    </a:lnTo>
                    <a:lnTo>
                      <a:pt x="381" y="490"/>
                    </a:lnTo>
                    <a:lnTo>
                      <a:pt x="346" y="497"/>
                    </a:lnTo>
                    <a:lnTo>
                      <a:pt x="323" y="478"/>
                    </a:lnTo>
                    <a:lnTo>
                      <a:pt x="295" y="490"/>
                    </a:lnTo>
                    <a:lnTo>
                      <a:pt x="271" y="462"/>
                    </a:lnTo>
                    <a:lnTo>
                      <a:pt x="261" y="43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9" name="Freeform 107">
                <a:extLst>
                  <a:ext uri="{FF2B5EF4-FFF2-40B4-BE49-F238E27FC236}">
                    <a16:creationId xmlns:a16="http://schemas.microsoft.com/office/drawing/2014/main" id="{AEA31AA6-116A-4608-B258-9024C0A08E72}"/>
                  </a:ext>
                </a:extLst>
              </p:cNvPr>
              <p:cNvSpPr>
                <a:spLocks/>
              </p:cNvSpPr>
              <p:nvPr/>
            </p:nvSpPr>
            <p:spPr bwMode="auto">
              <a:xfrm>
                <a:off x="4063" y="1946"/>
                <a:ext cx="119" cy="70"/>
              </a:xfrm>
              <a:custGeom>
                <a:avLst/>
                <a:gdLst>
                  <a:gd name="T0" fmla="*/ 78 w 119"/>
                  <a:gd name="T1" fmla="*/ 65 h 70"/>
                  <a:gd name="T2" fmla="*/ 73 w 119"/>
                  <a:gd name="T3" fmla="*/ 64 h 70"/>
                  <a:gd name="T4" fmla="*/ 67 w 119"/>
                  <a:gd name="T5" fmla="*/ 60 h 70"/>
                  <a:gd name="T6" fmla="*/ 52 w 119"/>
                  <a:gd name="T7" fmla="*/ 58 h 70"/>
                  <a:gd name="T8" fmla="*/ 51 w 119"/>
                  <a:gd name="T9" fmla="*/ 65 h 70"/>
                  <a:gd name="T10" fmla="*/ 42 w 119"/>
                  <a:gd name="T11" fmla="*/ 70 h 70"/>
                  <a:gd name="T12" fmla="*/ 30 w 119"/>
                  <a:gd name="T13" fmla="*/ 66 h 70"/>
                  <a:gd name="T14" fmla="*/ 8 w 119"/>
                  <a:gd name="T15" fmla="*/ 46 h 70"/>
                  <a:gd name="T16" fmla="*/ 4 w 119"/>
                  <a:gd name="T17" fmla="*/ 38 h 70"/>
                  <a:gd name="T18" fmla="*/ 5 w 119"/>
                  <a:gd name="T19" fmla="*/ 31 h 70"/>
                  <a:gd name="T20" fmla="*/ 0 w 119"/>
                  <a:gd name="T21" fmla="*/ 21 h 70"/>
                  <a:gd name="T22" fmla="*/ 11 w 119"/>
                  <a:gd name="T23" fmla="*/ 20 h 70"/>
                  <a:gd name="T24" fmla="*/ 23 w 119"/>
                  <a:gd name="T25" fmla="*/ 13 h 70"/>
                  <a:gd name="T26" fmla="*/ 32 w 119"/>
                  <a:gd name="T27" fmla="*/ 8 h 70"/>
                  <a:gd name="T28" fmla="*/ 37 w 119"/>
                  <a:gd name="T29" fmla="*/ 7 h 70"/>
                  <a:gd name="T30" fmla="*/ 39 w 119"/>
                  <a:gd name="T31" fmla="*/ 0 h 70"/>
                  <a:gd name="T32" fmla="*/ 42 w 119"/>
                  <a:gd name="T33" fmla="*/ 0 h 70"/>
                  <a:gd name="T34" fmla="*/ 48 w 119"/>
                  <a:gd name="T35" fmla="*/ 7 h 70"/>
                  <a:gd name="T36" fmla="*/ 50 w 119"/>
                  <a:gd name="T37" fmla="*/ 2 h 70"/>
                  <a:gd name="T38" fmla="*/ 55 w 119"/>
                  <a:gd name="T39" fmla="*/ 8 h 70"/>
                  <a:gd name="T40" fmla="*/ 57 w 119"/>
                  <a:gd name="T41" fmla="*/ 11 h 70"/>
                  <a:gd name="T42" fmla="*/ 79 w 119"/>
                  <a:gd name="T43" fmla="*/ 13 h 70"/>
                  <a:gd name="T44" fmla="*/ 77 w 119"/>
                  <a:gd name="T45" fmla="*/ 17 h 70"/>
                  <a:gd name="T46" fmla="*/ 84 w 119"/>
                  <a:gd name="T47" fmla="*/ 24 h 70"/>
                  <a:gd name="T48" fmla="*/ 87 w 119"/>
                  <a:gd name="T49" fmla="*/ 18 h 70"/>
                  <a:gd name="T50" fmla="*/ 97 w 119"/>
                  <a:gd name="T51" fmla="*/ 20 h 70"/>
                  <a:gd name="T52" fmla="*/ 103 w 119"/>
                  <a:gd name="T53" fmla="*/ 16 h 70"/>
                  <a:gd name="T54" fmla="*/ 106 w 119"/>
                  <a:gd name="T55" fmla="*/ 20 h 70"/>
                  <a:gd name="T56" fmla="*/ 104 w 119"/>
                  <a:gd name="T57" fmla="*/ 28 h 70"/>
                  <a:gd name="T58" fmla="*/ 116 w 119"/>
                  <a:gd name="T59" fmla="*/ 30 h 70"/>
                  <a:gd name="T60" fmla="*/ 119 w 119"/>
                  <a:gd name="T61" fmla="*/ 38 h 70"/>
                  <a:gd name="T62" fmla="*/ 119 w 119"/>
                  <a:gd name="T63" fmla="*/ 44 h 70"/>
                  <a:gd name="T64" fmla="*/ 115 w 119"/>
                  <a:gd name="T65" fmla="*/ 49 h 70"/>
                  <a:gd name="T66" fmla="*/ 103 w 119"/>
                  <a:gd name="T67" fmla="*/ 57 h 70"/>
                  <a:gd name="T68" fmla="*/ 90 w 119"/>
                  <a:gd name="T69" fmla="*/ 59 h 70"/>
                  <a:gd name="T70" fmla="*/ 85 w 119"/>
                  <a:gd name="T71" fmla="*/ 64 h 70"/>
                  <a:gd name="T72" fmla="*/ 78 w 119"/>
                  <a:gd name="T73"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 h="70">
                    <a:moveTo>
                      <a:pt x="78" y="65"/>
                    </a:moveTo>
                    <a:lnTo>
                      <a:pt x="73" y="64"/>
                    </a:lnTo>
                    <a:lnTo>
                      <a:pt x="67" y="60"/>
                    </a:lnTo>
                    <a:lnTo>
                      <a:pt x="52" y="58"/>
                    </a:lnTo>
                    <a:lnTo>
                      <a:pt x="51" y="65"/>
                    </a:lnTo>
                    <a:lnTo>
                      <a:pt x="42" y="70"/>
                    </a:lnTo>
                    <a:lnTo>
                      <a:pt x="30" y="66"/>
                    </a:lnTo>
                    <a:lnTo>
                      <a:pt x="8" y="46"/>
                    </a:lnTo>
                    <a:lnTo>
                      <a:pt x="4" y="38"/>
                    </a:lnTo>
                    <a:lnTo>
                      <a:pt x="5" y="31"/>
                    </a:lnTo>
                    <a:lnTo>
                      <a:pt x="0" y="21"/>
                    </a:lnTo>
                    <a:lnTo>
                      <a:pt x="11" y="20"/>
                    </a:lnTo>
                    <a:lnTo>
                      <a:pt x="23" y="13"/>
                    </a:lnTo>
                    <a:lnTo>
                      <a:pt x="32" y="8"/>
                    </a:lnTo>
                    <a:lnTo>
                      <a:pt x="37" y="7"/>
                    </a:lnTo>
                    <a:lnTo>
                      <a:pt x="39" y="0"/>
                    </a:lnTo>
                    <a:lnTo>
                      <a:pt x="42" y="0"/>
                    </a:lnTo>
                    <a:lnTo>
                      <a:pt x="48" y="7"/>
                    </a:lnTo>
                    <a:lnTo>
                      <a:pt x="50" y="2"/>
                    </a:lnTo>
                    <a:lnTo>
                      <a:pt x="55" y="8"/>
                    </a:lnTo>
                    <a:lnTo>
                      <a:pt x="57" y="11"/>
                    </a:lnTo>
                    <a:lnTo>
                      <a:pt x="79" y="13"/>
                    </a:lnTo>
                    <a:lnTo>
                      <a:pt x="77" y="17"/>
                    </a:lnTo>
                    <a:lnTo>
                      <a:pt x="84" y="24"/>
                    </a:lnTo>
                    <a:lnTo>
                      <a:pt x="87" y="18"/>
                    </a:lnTo>
                    <a:lnTo>
                      <a:pt x="97" y="20"/>
                    </a:lnTo>
                    <a:lnTo>
                      <a:pt x="103" y="16"/>
                    </a:lnTo>
                    <a:lnTo>
                      <a:pt x="106" y="20"/>
                    </a:lnTo>
                    <a:lnTo>
                      <a:pt x="104" y="28"/>
                    </a:lnTo>
                    <a:lnTo>
                      <a:pt x="116" y="30"/>
                    </a:lnTo>
                    <a:lnTo>
                      <a:pt x="119" y="38"/>
                    </a:lnTo>
                    <a:lnTo>
                      <a:pt x="119" y="44"/>
                    </a:lnTo>
                    <a:lnTo>
                      <a:pt x="115" y="49"/>
                    </a:lnTo>
                    <a:lnTo>
                      <a:pt x="103" y="57"/>
                    </a:lnTo>
                    <a:lnTo>
                      <a:pt x="90" y="59"/>
                    </a:lnTo>
                    <a:lnTo>
                      <a:pt x="85" y="64"/>
                    </a:lnTo>
                    <a:lnTo>
                      <a:pt x="78" y="6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0" name="Freeform 108">
                <a:extLst>
                  <a:ext uri="{FF2B5EF4-FFF2-40B4-BE49-F238E27FC236}">
                    <a16:creationId xmlns:a16="http://schemas.microsoft.com/office/drawing/2014/main" id="{E2087DC2-66E2-40CC-B245-35ABBAFB9C62}"/>
                  </a:ext>
                </a:extLst>
              </p:cNvPr>
              <p:cNvSpPr>
                <a:spLocks/>
              </p:cNvSpPr>
              <p:nvPr/>
            </p:nvSpPr>
            <p:spPr bwMode="auto">
              <a:xfrm>
                <a:off x="4015" y="2004"/>
                <a:ext cx="138" cy="72"/>
              </a:xfrm>
              <a:custGeom>
                <a:avLst/>
                <a:gdLst>
                  <a:gd name="T0" fmla="*/ 73 w 138"/>
                  <a:gd name="T1" fmla="*/ 14 h 72"/>
                  <a:gd name="T2" fmla="*/ 60 w 138"/>
                  <a:gd name="T3" fmla="*/ 25 h 72"/>
                  <a:gd name="T4" fmla="*/ 63 w 138"/>
                  <a:gd name="T5" fmla="*/ 34 h 72"/>
                  <a:gd name="T6" fmla="*/ 60 w 138"/>
                  <a:gd name="T7" fmla="*/ 39 h 72"/>
                  <a:gd name="T8" fmla="*/ 47 w 138"/>
                  <a:gd name="T9" fmla="*/ 38 h 72"/>
                  <a:gd name="T10" fmla="*/ 36 w 138"/>
                  <a:gd name="T11" fmla="*/ 42 h 72"/>
                  <a:gd name="T12" fmla="*/ 30 w 138"/>
                  <a:gd name="T13" fmla="*/ 41 h 72"/>
                  <a:gd name="T14" fmla="*/ 27 w 138"/>
                  <a:gd name="T15" fmla="*/ 46 h 72"/>
                  <a:gd name="T16" fmla="*/ 19 w 138"/>
                  <a:gd name="T17" fmla="*/ 42 h 72"/>
                  <a:gd name="T18" fmla="*/ 11 w 138"/>
                  <a:gd name="T19" fmla="*/ 43 h 72"/>
                  <a:gd name="T20" fmla="*/ 6 w 138"/>
                  <a:gd name="T21" fmla="*/ 44 h 72"/>
                  <a:gd name="T22" fmla="*/ 0 w 138"/>
                  <a:gd name="T23" fmla="*/ 44 h 72"/>
                  <a:gd name="T24" fmla="*/ 0 w 138"/>
                  <a:gd name="T25" fmla="*/ 51 h 72"/>
                  <a:gd name="T26" fmla="*/ 3 w 138"/>
                  <a:gd name="T27" fmla="*/ 54 h 72"/>
                  <a:gd name="T28" fmla="*/ 8 w 138"/>
                  <a:gd name="T29" fmla="*/ 56 h 72"/>
                  <a:gd name="T30" fmla="*/ 12 w 138"/>
                  <a:gd name="T31" fmla="*/ 56 h 72"/>
                  <a:gd name="T32" fmla="*/ 18 w 138"/>
                  <a:gd name="T33" fmla="*/ 58 h 72"/>
                  <a:gd name="T34" fmla="*/ 17 w 138"/>
                  <a:gd name="T35" fmla="*/ 62 h 72"/>
                  <a:gd name="T36" fmla="*/ 24 w 138"/>
                  <a:gd name="T37" fmla="*/ 62 h 72"/>
                  <a:gd name="T38" fmla="*/ 33 w 138"/>
                  <a:gd name="T39" fmla="*/ 59 h 72"/>
                  <a:gd name="T40" fmla="*/ 40 w 138"/>
                  <a:gd name="T41" fmla="*/ 57 h 72"/>
                  <a:gd name="T42" fmla="*/ 45 w 138"/>
                  <a:gd name="T43" fmla="*/ 53 h 72"/>
                  <a:gd name="T44" fmla="*/ 50 w 138"/>
                  <a:gd name="T45" fmla="*/ 54 h 72"/>
                  <a:gd name="T46" fmla="*/ 54 w 138"/>
                  <a:gd name="T47" fmla="*/ 58 h 72"/>
                  <a:gd name="T48" fmla="*/ 54 w 138"/>
                  <a:gd name="T49" fmla="*/ 63 h 72"/>
                  <a:gd name="T50" fmla="*/ 61 w 138"/>
                  <a:gd name="T51" fmla="*/ 64 h 72"/>
                  <a:gd name="T52" fmla="*/ 70 w 138"/>
                  <a:gd name="T53" fmla="*/ 66 h 72"/>
                  <a:gd name="T54" fmla="*/ 75 w 138"/>
                  <a:gd name="T55" fmla="*/ 68 h 72"/>
                  <a:gd name="T56" fmla="*/ 91 w 138"/>
                  <a:gd name="T57" fmla="*/ 72 h 72"/>
                  <a:gd name="T58" fmla="*/ 105 w 138"/>
                  <a:gd name="T59" fmla="*/ 65 h 72"/>
                  <a:gd name="T60" fmla="*/ 110 w 138"/>
                  <a:gd name="T61" fmla="*/ 62 h 72"/>
                  <a:gd name="T62" fmla="*/ 119 w 138"/>
                  <a:gd name="T63" fmla="*/ 60 h 72"/>
                  <a:gd name="T64" fmla="*/ 124 w 138"/>
                  <a:gd name="T65" fmla="*/ 52 h 72"/>
                  <a:gd name="T66" fmla="*/ 129 w 138"/>
                  <a:gd name="T67" fmla="*/ 40 h 72"/>
                  <a:gd name="T68" fmla="*/ 136 w 138"/>
                  <a:gd name="T69" fmla="*/ 38 h 72"/>
                  <a:gd name="T70" fmla="*/ 138 w 138"/>
                  <a:gd name="T71" fmla="*/ 28 h 72"/>
                  <a:gd name="T72" fmla="*/ 134 w 138"/>
                  <a:gd name="T73" fmla="*/ 25 h 72"/>
                  <a:gd name="T74" fmla="*/ 136 w 138"/>
                  <a:gd name="T75" fmla="*/ 17 h 72"/>
                  <a:gd name="T76" fmla="*/ 133 w 138"/>
                  <a:gd name="T77" fmla="*/ 6 h 72"/>
                  <a:gd name="T78" fmla="*/ 126 w 138"/>
                  <a:gd name="T79" fmla="*/ 7 h 72"/>
                  <a:gd name="T80" fmla="*/ 121 w 138"/>
                  <a:gd name="T81" fmla="*/ 6 h 72"/>
                  <a:gd name="T82" fmla="*/ 115 w 138"/>
                  <a:gd name="T83" fmla="*/ 2 h 72"/>
                  <a:gd name="T84" fmla="*/ 100 w 138"/>
                  <a:gd name="T85" fmla="*/ 0 h 72"/>
                  <a:gd name="T86" fmla="*/ 99 w 138"/>
                  <a:gd name="T87" fmla="*/ 7 h 72"/>
                  <a:gd name="T88" fmla="*/ 92 w 138"/>
                  <a:gd name="T89" fmla="*/ 12 h 72"/>
                  <a:gd name="T90" fmla="*/ 82 w 138"/>
                  <a:gd name="T91" fmla="*/ 10 h 72"/>
                  <a:gd name="T92" fmla="*/ 73 w 138"/>
                  <a:gd name="T9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72">
                    <a:moveTo>
                      <a:pt x="73" y="14"/>
                    </a:moveTo>
                    <a:lnTo>
                      <a:pt x="60" y="25"/>
                    </a:lnTo>
                    <a:lnTo>
                      <a:pt x="63" y="34"/>
                    </a:lnTo>
                    <a:lnTo>
                      <a:pt x="60" y="39"/>
                    </a:lnTo>
                    <a:lnTo>
                      <a:pt x="47" y="38"/>
                    </a:lnTo>
                    <a:lnTo>
                      <a:pt x="36" y="42"/>
                    </a:lnTo>
                    <a:lnTo>
                      <a:pt x="30" y="41"/>
                    </a:lnTo>
                    <a:lnTo>
                      <a:pt x="27" y="46"/>
                    </a:lnTo>
                    <a:lnTo>
                      <a:pt x="19" y="42"/>
                    </a:lnTo>
                    <a:lnTo>
                      <a:pt x="11" y="43"/>
                    </a:lnTo>
                    <a:lnTo>
                      <a:pt x="6" y="44"/>
                    </a:lnTo>
                    <a:lnTo>
                      <a:pt x="0" y="44"/>
                    </a:lnTo>
                    <a:lnTo>
                      <a:pt x="0" y="51"/>
                    </a:lnTo>
                    <a:lnTo>
                      <a:pt x="3" y="54"/>
                    </a:lnTo>
                    <a:lnTo>
                      <a:pt x="8" y="56"/>
                    </a:lnTo>
                    <a:lnTo>
                      <a:pt x="12" y="56"/>
                    </a:lnTo>
                    <a:lnTo>
                      <a:pt x="18" y="58"/>
                    </a:lnTo>
                    <a:lnTo>
                      <a:pt x="17" y="62"/>
                    </a:lnTo>
                    <a:lnTo>
                      <a:pt x="24" y="62"/>
                    </a:lnTo>
                    <a:lnTo>
                      <a:pt x="33" y="59"/>
                    </a:lnTo>
                    <a:lnTo>
                      <a:pt x="40" y="57"/>
                    </a:lnTo>
                    <a:lnTo>
                      <a:pt x="45" y="53"/>
                    </a:lnTo>
                    <a:lnTo>
                      <a:pt x="50" y="54"/>
                    </a:lnTo>
                    <a:lnTo>
                      <a:pt x="54" y="58"/>
                    </a:lnTo>
                    <a:lnTo>
                      <a:pt x="54" y="63"/>
                    </a:lnTo>
                    <a:lnTo>
                      <a:pt x="61" y="64"/>
                    </a:lnTo>
                    <a:lnTo>
                      <a:pt x="70" y="66"/>
                    </a:lnTo>
                    <a:lnTo>
                      <a:pt x="75" y="68"/>
                    </a:lnTo>
                    <a:lnTo>
                      <a:pt x="91" y="72"/>
                    </a:lnTo>
                    <a:lnTo>
                      <a:pt x="105" y="65"/>
                    </a:lnTo>
                    <a:lnTo>
                      <a:pt x="110" y="62"/>
                    </a:lnTo>
                    <a:lnTo>
                      <a:pt x="119" y="60"/>
                    </a:lnTo>
                    <a:lnTo>
                      <a:pt x="124" y="52"/>
                    </a:lnTo>
                    <a:lnTo>
                      <a:pt x="129" y="40"/>
                    </a:lnTo>
                    <a:lnTo>
                      <a:pt x="136" y="38"/>
                    </a:lnTo>
                    <a:lnTo>
                      <a:pt x="138" y="28"/>
                    </a:lnTo>
                    <a:lnTo>
                      <a:pt x="134" y="25"/>
                    </a:lnTo>
                    <a:lnTo>
                      <a:pt x="136" y="17"/>
                    </a:lnTo>
                    <a:lnTo>
                      <a:pt x="133" y="6"/>
                    </a:lnTo>
                    <a:lnTo>
                      <a:pt x="126" y="7"/>
                    </a:lnTo>
                    <a:lnTo>
                      <a:pt x="121" y="6"/>
                    </a:lnTo>
                    <a:lnTo>
                      <a:pt x="115" y="2"/>
                    </a:lnTo>
                    <a:lnTo>
                      <a:pt x="100" y="0"/>
                    </a:lnTo>
                    <a:lnTo>
                      <a:pt x="99" y="7"/>
                    </a:lnTo>
                    <a:lnTo>
                      <a:pt x="92" y="12"/>
                    </a:lnTo>
                    <a:lnTo>
                      <a:pt x="82" y="10"/>
                    </a:lnTo>
                    <a:lnTo>
                      <a:pt x="73" y="1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1" name="Freeform 109">
                <a:extLst>
                  <a:ext uri="{FF2B5EF4-FFF2-40B4-BE49-F238E27FC236}">
                    <a16:creationId xmlns:a16="http://schemas.microsoft.com/office/drawing/2014/main" id="{3A1A2B2F-572A-4B4E-B400-CCA3B10E8E08}"/>
                  </a:ext>
                </a:extLst>
              </p:cNvPr>
              <p:cNvSpPr>
                <a:spLocks/>
              </p:cNvSpPr>
              <p:nvPr/>
            </p:nvSpPr>
            <p:spPr bwMode="auto">
              <a:xfrm>
                <a:off x="3964" y="2058"/>
                <a:ext cx="213" cy="265"/>
              </a:xfrm>
              <a:custGeom>
                <a:avLst/>
                <a:gdLst>
                  <a:gd name="T0" fmla="*/ 458 w 665"/>
                  <a:gd name="T1" fmla="*/ 568 h 826"/>
                  <a:gd name="T2" fmla="*/ 420 w 665"/>
                  <a:gd name="T3" fmla="*/ 538 h 826"/>
                  <a:gd name="T4" fmla="*/ 385 w 665"/>
                  <a:gd name="T5" fmla="*/ 486 h 826"/>
                  <a:gd name="T6" fmla="*/ 291 w 665"/>
                  <a:gd name="T7" fmla="*/ 438 h 826"/>
                  <a:gd name="T8" fmla="*/ 231 w 665"/>
                  <a:gd name="T9" fmla="*/ 383 h 826"/>
                  <a:gd name="T10" fmla="*/ 190 w 665"/>
                  <a:gd name="T11" fmla="*/ 290 h 826"/>
                  <a:gd name="T12" fmla="*/ 153 w 665"/>
                  <a:gd name="T13" fmla="*/ 260 h 826"/>
                  <a:gd name="T14" fmla="*/ 88 w 665"/>
                  <a:gd name="T15" fmla="*/ 248 h 826"/>
                  <a:gd name="T16" fmla="*/ 56 w 665"/>
                  <a:gd name="T17" fmla="*/ 245 h 826"/>
                  <a:gd name="T18" fmla="*/ 10 w 665"/>
                  <a:gd name="T19" fmla="*/ 188 h 826"/>
                  <a:gd name="T20" fmla="*/ 16 w 665"/>
                  <a:gd name="T21" fmla="*/ 98 h 826"/>
                  <a:gd name="T22" fmla="*/ 90 w 665"/>
                  <a:gd name="T23" fmla="*/ 56 h 826"/>
                  <a:gd name="T24" fmla="*/ 135 w 665"/>
                  <a:gd name="T25" fmla="*/ 85 h 826"/>
                  <a:gd name="T26" fmla="*/ 188 w 665"/>
                  <a:gd name="T27" fmla="*/ 61 h 826"/>
                  <a:gd name="T28" fmla="*/ 248 w 665"/>
                  <a:gd name="T29" fmla="*/ 23 h 826"/>
                  <a:gd name="T30" fmla="*/ 316 w 665"/>
                  <a:gd name="T31" fmla="*/ 0 h 826"/>
                  <a:gd name="T32" fmla="*/ 351 w 665"/>
                  <a:gd name="T33" fmla="*/ 31 h 826"/>
                  <a:gd name="T34" fmla="*/ 376 w 665"/>
                  <a:gd name="T35" fmla="*/ 80 h 826"/>
                  <a:gd name="T36" fmla="*/ 376 w 665"/>
                  <a:gd name="T37" fmla="*/ 131 h 826"/>
                  <a:gd name="T38" fmla="*/ 323 w 665"/>
                  <a:gd name="T39" fmla="*/ 150 h 826"/>
                  <a:gd name="T40" fmla="*/ 310 w 665"/>
                  <a:gd name="T41" fmla="*/ 183 h 826"/>
                  <a:gd name="T42" fmla="*/ 310 w 665"/>
                  <a:gd name="T43" fmla="*/ 250 h 826"/>
                  <a:gd name="T44" fmla="*/ 373 w 665"/>
                  <a:gd name="T45" fmla="*/ 286 h 826"/>
                  <a:gd name="T46" fmla="*/ 400 w 665"/>
                  <a:gd name="T47" fmla="*/ 363 h 826"/>
                  <a:gd name="T48" fmla="*/ 475 w 665"/>
                  <a:gd name="T49" fmla="*/ 431 h 826"/>
                  <a:gd name="T50" fmla="*/ 523 w 665"/>
                  <a:gd name="T51" fmla="*/ 478 h 826"/>
                  <a:gd name="T52" fmla="*/ 623 w 665"/>
                  <a:gd name="T53" fmla="*/ 523 h 826"/>
                  <a:gd name="T54" fmla="*/ 665 w 665"/>
                  <a:gd name="T55" fmla="*/ 576 h 826"/>
                  <a:gd name="T56" fmla="*/ 615 w 665"/>
                  <a:gd name="T57" fmla="*/ 563 h 826"/>
                  <a:gd name="T58" fmla="*/ 568 w 665"/>
                  <a:gd name="T59" fmla="*/ 553 h 826"/>
                  <a:gd name="T60" fmla="*/ 571 w 665"/>
                  <a:gd name="T61" fmla="*/ 616 h 826"/>
                  <a:gd name="T62" fmla="*/ 563 w 665"/>
                  <a:gd name="T63" fmla="*/ 665 h 826"/>
                  <a:gd name="T64" fmla="*/ 546 w 665"/>
                  <a:gd name="T65" fmla="*/ 721 h 826"/>
                  <a:gd name="T66" fmla="*/ 500 w 665"/>
                  <a:gd name="T67" fmla="*/ 718 h 826"/>
                  <a:gd name="T68" fmla="*/ 475 w 665"/>
                  <a:gd name="T69" fmla="*/ 761 h 826"/>
                  <a:gd name="T70" fmla="*/ 468 w 665"/>
                  <a:gd name="T71" fmla="*/ 820 h 826"/>
                  <a:gd name="T72" fmla="*/ 391 w 665"/>
                  <a:gd name="T73" fmla="*/ 795 h 826"/>
                  <a:gd name="T74" fmla="*/ 350 w 665"/>
                  <a:gd name="T75" fmla="*/ 761 h 826"/>
                  <a:gd name="T76" fmla="*/ 313 w 665"/>
                  <a:gd name="T77" fmla="*/ 720 h 826"/>
                  <a:gd name="T78" fmla="*/ 376 w 665"/>
                  <a:gd name="T79" fmla="*/ 718 h 826"/>
                  <a:gd name="T80" fmla="*/ 440 w 665"/>
                  <a:gd name="T81" fmla="*/ 725 h 826"/>
                  <a:gd name="T82" fmla="*/ 495 w 665"/>
                  <a:gd name="T83" fmla="*/ 710 h 826"/>
                  <a:gd name="T84" fmla="*/ 526 w 665"/>
                  <a:gd name="T85" fmla="*/ 670 h 826"/>
                  <a:gd name="T86" fmla="*/ 510 w 665"/>
                  <a:gd name="T87" fmla="*/ 613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5" h="826">
                    <a:moveTo>
                      <a:pt x="496" y="576"/>
                    </a:moveTo>
                    <a:lnTo>
                      <a:pt x="480" y="580"/>
                    </a:lnTo>
                    <a:lnTo>
                      <a:pt x="458" y="568"/>
                    </a:lnTo>
                    <a:lnTo>
                      <a:pt x="451" y="545"/>
                    </a:lnTo>
                    <a:lnTo>
                      <a:pt x="440" y="530"/>
                    </a:lnTo>
                    <a:lnTo>
                      <a:pt x="420" y="538"/>
                    </a:lnTo>
                    <a:lnTo>
                      <a:pt x="406" y="518"/>
                    </a:lnTo>
                    <a:lnTo>
                      <a:pt x="405" y="500"/>
                    </a:lnTo>
                    <a:lnTo>
                      <a:pt x="385" y="486"/>
                    </a:lnTo>
                    <a:lnTo>
                      <a:pt x="348" y="485"/>
                    </a:lnTo>
                    <a:lnTo>
                      <a:pt x="318" y="468"/>
                    </a:lnTo>
                    <a:lnTo>
                      <a:pt x="291" y="438"/>
                    </a:lnTo>
                    <a:lnTo>
                      <a:pt x="271" y="421"/>
                    </a:lnTo>
                    <a:lnTo>
                      <a:pt x="250" y="405"/>
                    </a:lnTo>
                    <a:lnTo>
                      <a:pt x="231" y="383"/>
                    </a:lnTo>
                    <a:lnTo>
                      <a:pt x="200" y="356"/>
                    </a:lnTo>
                    <a:lnTo>
                      <a:pt x="200" y="310"/>
                    </a:lnTo>
                    <a:lnTo>
                      <a:pt x="190" y="290"/>
                    </a:lnTo>
                    <a:lnTo>
                      <a:pt x="178" y="271"/>
                    </a:lnTo>
                    <a:lnTo>
                      <a:pt x="165" y="256"/>
                    </a:lnTo>
                    <a:lnTo>
                      <a:pt x="153" y="260"/>
                    </a:lnTo>
                    <a:lnTo>
                      <a:pt x="135" y="245"/>
                    </a:lnTo>
                    <a:lnTo>
                      <a:pt x="111" y="241"/>
                    </a:lnTo>
                    <a:lnTo>
                      <a:pt x="88" y="248"/>
                    </a:lnTo>
                    <a:lnTo>
                      <a:pt x="76" y="271"/>
                    </a:lnTo>
                    <a:lnTo>
                      <a:pt x="58" y="263"/>
                    </a:lnTo>
                    <a:lnTo>
                      <a:pt x="56" y="245"/>
                    </a:lnTo>
                    <a:lnTo>
                      <a:pt x="33" y="243"/>
                    </a:lnTo>
                    <a:lnTo>
                      <a:pt x="15" y="233"/>
                    </a:lnTo>
                    <a:lnTo>
                      <a:pt x="10" y="188"/>
                    </a:lnTo>
                    <a:lnTo>
                      <a:pt x="0" y="173"/>
                    </a:lnTo>
                    <a:lnTo>
                      <a:pt x="20" y="145"/>
                    </a:lnTo>
                    <a:lnTo>
                      <a:pt x="16" y="98"/>
                    </a:lnTo>
                    <a:lnTo>
                      <a:pt x="61" y="81"/>
                    </a:lnTo>
                    <a:lnTo>
                      <a:pt x="73" y="81"/>
                    </a:lnTo>
                    <a:lnTo>
                      <a:pt x="90" y="56"/>
                    </a:lnTo>
                    <a:lnTo>
                      <a:pt x="108" y="80"/>
                    </a:lnTo>
                    <a:lnTo>
                      <a:pt x="123" y="100"/>
                    </a:lnTo>
                    <a:lnTo>
                      <a:pt x="135" y="85"/>
                    </a:lnTo>
                    <a:lnTo>
                      <a:pt x="130" y="63"/>
                    </a:lnTo>
                    <a:lnTo>
                      <a:pt x="171" y="63"/>
                    </a:lnTo>
                    <a:lnTo>
                      <a:pt x="188" y="61"/>
                    </a:lnTo>
                    <a:lnTo>
                      <a:pt x="216" y="35"/>
                    </a:lnTo>
                    <a:lnTo>
                      <a:pt x="221" y="23"/>
                    </a:lnTo>
                    <a:lnTo>
                      <a:pt x="248" y="23"/>
                    </a:lnTo>
                    <a:lnTo>
                      <a:pt x="280" y="11"/>
                    </a:lnTo>
                    <a:lnTo>
                      <a:pt x="295" y="0"/>
                    </a:lnTo>
                    <a:lnTo>
                      <a:pt x="316" y="0"/>
                    </a:lnTo>
                    <a:lnTo>
                      <a:pt x="328" y="13"/>
                    </a:lnTo>
                    <a:lnTo>
                      <a:pt x="328" y="30"/>
                    </a:lnTo>
                    <a:lnTo>
                      <a:pt x="351" y="31"/>
                    </a:lnTo>
                    <a:lnTo>
                      <a:pt x="378" y="38"/>
                    </a:lnTo>
                    <a:lnTo>
                      <a:pt x="393" y="46"/>
                    </a:lnTo>
                    <a:lnTo>
                      <a:pt x="376" y="80"/>
                    </a:lnTo>
                    <a:lnTo>
                      <a:pt x="391" y="113"/>
                    </a:lnTo>
                    <a:lnTo>
                      <a:pt x="395" y="131"/>
                    </a:lnTo>
                    <a:lnTo>
                      <a:pt x="376" y="131"/>
                    </a:lnTo>
                    <a:lnTo>
                      <a:pt x="345" y="133"/>
                    </a:lnTo>
                    <a:lnTo>
                      <a:pt x="331" y="143"/>
                    </a:lnTo>
                    <a:lnTo>
                      <a:pt x="323" y="150"/>
                    </a:lnTo>
                    <a:lnTo>
                      <a:pt x="300" y="150"/>
                    </a:lnTo>
                    <a:lnTo>
                      <a:pt x="308" y="165"/>
                    </a:lnTo>
                    <a:lnTo>
                      <a:pt x="310" y="183"/>
                    </a:lnTo>
                    <a:lnTo>
                      <a:pt x="301" y="205"/>
                    </a:lnTo>
                    <a:lnTo>
                      <a:pt x="301" y="223"/>
                    </a:lnTo>
                    <a:lnTo>
                      <a:pt x="310" y="250"/>
                    </a:lnTo>
                    <a:lnTo>
                      <a:pt x="331" y="268"/>
                    </a:lnTo>
                    <a:lnTo>
                      <a:pt x="356" y="285"/>
                    </a:lnTo>
                    <a:lnTo>
                      <a:pt x="373" y="286"/>
                    </a:lnTo>
                    <a:lnTo>
                      <a:pt x="383" y="310"/>
                    </a:lnTo>
                    <a:lnTo>
                      <a:pt x="386" y="341"/>
                    </a:lnTo>
                    <a:lnTo>
                      <a:pt x="400" y="363"/>
                    </a:lnTo>
                    <a:lnTo>
                      <a:pt x="410" y="388"/>
                    </a:lnTo>
                    <a:lnTo>
                      <a:pt x="443" y="413"/>
                    </a:lnTo>
                    <a:cubicBezTo>
                      <a:pt x="443" y="413"/>
                      <a:pt x="470" y="428"/>
                      <a:pt x="475" y="431"/>
                    </a:cubicBezTo>
                    <a:cubicBezTo>
                      <a:pt x="480" y="435"/>
                      <a:pt x="516" y="441"/>
                      <a:pt x="516" y="441"/>
                    </a:cubicBezTo>
                    <a:lnTo>
                      <a:pt x="511" y="460"/>
                    </a:lnTo>
                    <a:lnTo>
                      <a:pt x="523" y="478"/>
                    </a:lnTo>
                    <a:lnTo>
                      <a:pt x="560" y="490"/>
                    </a:lnTo>
                    <a:lnTo>
                      <a:pt x="593" y="508"/>
                    </a:lnTo>
                    <a:lnTo>
                      <a:pt x="623" y="523"/>
                    </a:lnTo>
                    <a:lnTo>
                      <a:pt x="641" y="538"/>
                    </a:lnTo>
                    <a:lnTo>
                      <a:pt x="660" y="560"/>
                    </a:lnTo>
                    <a:lnTo>
                      <a:pt x="665" y="576"/>
                    </a:lnTo>
                    <a:lnTo>
                      <a:pt x="653" y="596"/>
                    </a:lnTo>
                    <a:lnTo>
                      <a:pt x="633" y="580"/>
                    </a:lnTo>
                    <a:lnTo>
                      <a:pt x="615" y="563"/>
                    </a:lnTo>
                    <a:lnTo>
                      <a:pt x="600" y="556"/>
                    </a:lnTo>
                    <a:lnTo>
                      <a:pt x="585" y="541"/>
                    </a:lnTo>
                    <a:lnTo>
                      <a:pt x="568" y="553"/>
                    </a:lnTo>
                    <a:lnTo>
                      <a:pt x="556" y="581"/>
                    </a:lnTo>
                    <a:lnTo>
                      <a:pt x="548" y="596"/>
                    </a:lnTo>
                    <a:lnTo>
                      <a:pt x="571" y="616"/>
                    </a:lnTo>
                    <a:lnTo>
                      <a:pt x="585" y="626"/>
                    </a:lnTo>
                    <a:lnTo>
                      <a:pt x="580" y="656"/>
                    </a:lnTo>
                    <a:lnTo>
                      <a:pt x="563" y="665"/>
                    </a:lnTo>
                    <a:lnTo>
                      <a:pt x="548" y="675"/>
                    </a:lnTo>
                    <a:lnTo>
                      <a:pt x="551" y="703"/>
                    </a:lnTo>
                    <a:lnTo>
                      <a:pt x="546" y="721"/>
                    </a:lnTo>
                    <a:lnTo>
                      <a:pt x="530" y="730"/>
                    </a:lnTo>
                    <a:lnTo>
                      <a:pt x="508" y="736"/>
                    </a:lnTo>
                    <a:lnTo>
                      <a:pt x="500" y="718"/>
                    </a:lnTo>
                    <a:lnTo>
                      <a:pt x="483" y="723"/>
                    </a:lnTo>
                    <a:lnTo>
                      <a:pt x="485" y="740"/>
                    </a:lnTo>
                    <a:lnTo>
                      <a:pt x="475" y="761"/>
                    </a:lnTo>
                    <a:lnTo>
                      <a:pt x="475" y="785"/>
                    </a:lnTo>
                    <a:lnTo>
                      <a:pt x="480" y="805"/>
                    </a:lnTo>
                    <a:lnTo>
                      <a:pt x="468" y="820"/>
                    </a:lnTo>
                    <a:lnTo>
                      <a:pt x="440" y="826"/>
                    </a:lnTo>
                    <a:lnTo>
                      <a:pt x="420" y="795"/>
                    </a:lnTo>
                    <a:lnTo>
                      <a:pt x="391" y="795"/>
                    </a:lnTo>
                    <a:lnTo>
                      <a:pt x="378" y="778"/>
                    </a:lnTo>
                    <a:lnTo>
                      <a:pt x="358" y="775"/>
                    </a:lnTo>
                    <a:lnTo>
                      <a:pt x="350" y="761"/>
                    </a:lnTo>
                    <a:lnTo>
                      <a:pt x="320" y="760"/>
                    </a:lnTo>
                    <a:lnTo>
                      <a:pt x="313" y="735"/>
                    </a:lnTo>
                    <a:lnTo>
                      <a:pt x="313" y="720"/>
                    </a:lnTo>
                    <a:lnTo>
                      <a:pt x="340" y="718"/>
                    </a:lnTo>
                    <a:lnTo>
                      <a:pt x="360" y="716"/>
                    </a:lnTo>
                    <a:lnTo>
                      <a:pt x="376" y="718"/>
                    </a:lnTo>
                    <a:lnTo>
                      <a:pt x="388" y="730"/>
                    </a:lnTo>
                    <a:lnTo>
                      <a:pt x="415" y="730"/>
                    </a:lnTo>
                    <a:lnTo>
                      <a:pt x="440" y="725"/>
                    </a:lnTo>
                    <a:lnTo>
                      <a:pt x="463" y="718"/>
                    </a:lnTo>
                    <a:lnTo>
                      <a:pt x="480" y="718"/>
                    </a:lnTo>
                    <a:lnTo>
                      <a:pt x="495" y="710"/>
                    </a:lnTo>
                    <a:lnTo>
                      <a:pt x="508" y="695"/>
                    </a:lnTo>
                    <a:lnTo>
                      <a:pt x="518" y="678"/>
                    </a:lnTo>
                    <a:lnTo>
                      <a:pt x="526" y="670"/>
                    </a:lnTo>
                    <a:lnTo>
                      <a:pt x="521" y="650"/>
                    </a:lnTo>
                    <a:lnTo>
                      <a:pt x="518" y="623"/>
                    </a:lnTo>
                    <a:lnTo>
                      <a:pt x="510" y="613"/>
                    </a:lnTo>
                    <a:lnTo>
                      <a:pt x="506" y="585"/>
                    </a:lnTo>
                    <a:lnTo>
                      <a:pt x="496" y="57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2" name="Freeform 110">
                <a:extLst>
                  <a:ext uri="{FF2B5EF4-FFF2-40B4-BE49-F238E27FC236}">
                    <a16:creationId xmlns:a16="http://schemas.microsoft.com/office/drawing/2014/main" id="{603500E4-FA38-47BE-AADD-F32DA1956F8B}"/>
                  </a:ext>
                </a:extLst>
              </p:cNvPr>
              <p:cNvSpPr>
                <a:spLocks/>
              </p:cNvSpPr>
              <p:nvPr/>
            </p:nvSpPr>
            <p:spPr bwMode="auto">
              <a:xfrm>
                <a:off x="3984" y="2214"/>
                <a:ext cx="31" cy="58"/>
              </a:xfrm>
              <a:custGeom>
                <a:avLst/>
                <a:gdLst>
                  <a:gd name="T0" fmla="*/ 20 w 31"/>
                  <a:gd name="T1" fmla="*/ 0 h 58"/>
                  <a:gd name="T2" fmla="*/ 13 w 31"/>
                  <a:gd name="T3" fmla="*/ 5 h 58"/>
                  <a:gd name="T4" fmla="*/ 7 w 31"/>
                  <a:gd name="T5" fmla="*/ 10 h 58"/>
                  <a:gd name="T6" fmla="*/ 4 w 31"/>
                  <a:gd name="T7" fmla="*/ 8 h 58"/>
                  <a:gd name="T8" fmla="*/ 0 w 31"/>
                  <a:gd name="T9" fmla="*/ 5 h 58"/>
                  <a:gd name="T10" fmla="*/ 1 w 31"/>
                  <a:gd name="T11" fmla="*/ 15 h 58"/>
                  <a:gd name="T12" fmla="*/ 4 w 31"/>
                  <a:gd name="T13" fmla="*/ 17 h 58"/>
                  <a:gd name="T14" fmla="*/ 5 w 31"/>
                  <a:gd name="T15" fmla="*/ 26 h 58"/>
                  <a:gd name="T16" fmla="*/ 5 w 31"/>
                  <a:gd name="T17" fmla="*/ 33 h 58"/>
                  <a:gd name="T18" fmla="*/ 8 w 31"/>
                  <a:gd name="T19" fmla="*/ 33 h 58"/>
                  <a:gd name="T20" fmla="*/ 4 w 31"/>
                  <a:gd name="T21" fmla="*/ 39 h 58"/>
                  <a:gd name="T22" fmla="*/ 4 w 31"/>
                  <a:gd name="T23" fmla="*/ 46 h 58"/>
                  <a:gd name="T24" fmla="*/ 8 w 31"/>
                  <a:gd name="T25" fmla="*/ 55 h 58"/>
                  <a:gd name="T26" fmla="*/ 12 w 31"/>
                  <a:gd name="T27" fmla="*/ 58 h 58"/>
                  <a:gd name="T28" fmla="*/ 19 w 31"/>
                  <a:gd name="T29" fmla="*/ 52 h 58"/>
                  <a:gd name="T30" fmla="*/ 26 w 31"/>
                  <a:gd name="T31" fmla="*/ 52 h 58"/>
                  <a:gd name="T32" fmla="*/ 30 w 31"/>
                  <a:gd name="T33" fmla="*/ 48 h 58"/>
                  <a:gd name="T34" fmla="*/ 28 w 31"/>
                  <a:gd name="T35" fmla="*/ 35 h 58"/>
                  <a:gd name="T36" fmla="*/ 28 w 31"/>
                  <a:gd name="T37" fmla="*/ 26 h 58"/>
                  <a:gd name="T38" fmla="*/ 26 w 31"/>
                  <a:gd name="T39" fmla="*/ 23 h 58"/>
                  <a:gd name="T40" fmla="*/ 31 w 31"/>
                  <a:gd name="T41" fmla="*/ 21 h 58"/>
                  <a:gd name="T42" fmla="*/ 31 w 31"/>
                  <a:gd name="T43" fmla="*/ 15 h 58"/>
                  <a:gd name="T44" fmla="*/ 28 w 31"/>
                  <a:gd name="T45" fmla="*/ 10 h 58"/>
                  <a:gd name="T46" fmla="*/ 28 w 31"/>
                  <a:gd name="T47" fmla="*/ 5 h 58"/>
                  <a:gd name="T48" fmla="*/ 25 w 31"/>
                  <a:gd name="T49" fmla="*/ 2 h 58"/>
                  <a:gd name="T50" fmla="*/ 20 w 31"/>
                  <a:gd name="T5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58">
                    <a:moveTo>
                      <a:pt x="20" y="0"/>
                    </a:moveTo>
                    <a:lnTo>
                      <a:pt x="13" y="5"/>
                    </a:lnTo>
                    <a:lnTo>
                      <a:pt x="7" y="10"/>
                    </a:lnTo>
                    <a:lnTo>
                      <a:pt x="4" y="8"/>
                    </a:lnTo>
                    <a:lnTo>
                      <a:pt x="0" y="5"/>
                    </a:lnTo>
                    <a:lnTo>
                      <a:pt x="1" y="15"/>
                    </a:lnTo>
                    <a:lnTo>
                      <a:pt x="4" y="17"/>
                    </a:lnTo>
                    <a:lnTo>
                      <a:pt x="5" y="26"/>
                    </a:lnTo>
                    <a:lnTo>
                      <a:pt x="5" y="33"/>
                    </a:lnTo>
                    <a:lnTo>
                      <a:pt x="8" y="33"/>
                    </a:lnTo>
                    <a:lnTo>
                      <a:pt x="4" y="39"/>
                    </a:lnTo>
                    <a:lnTo>
                      <a:pt x="4" y="46"/>
                    </a:lnTo>
                    <a:lnTo>
                      <a:pt x="8" y="55"/>
                    </a:lnTo>
                    <a:lnTo>
                      <a:pt x="12" y="58"/>
                    </a:lnTo>
                    <a:lnTo>
                      <a:pt x="19" y="52"/>
                    </a:lnTo>
                    <a:lnTo>
                      <a:pt x="26" y="52"/>
                    </a:lnTo>
                    <a:lnTo>
                      <a:pt x="30" y="48"/>
                    </a:lnTo>
                    <a:lnTo>
                      <a:pt x="28" y="35"/>
                    </a:lnTo>
                    <a:lnTo>
                      <a:pt x="28" y="26"/>
                    </a:lnTo>
                    <a:lnTo>
                      <a:pt x="26" y="23"/>
                    </a:lnTo>
                    <a:lnTo>
                      <a:pt x="31" y="21"/>
                    </a:lnTo>
                    <a:lnTo>
                      <a:pt x="31" y="15"/>
                    </a:lnTo>
                    <a:lnTo>
                      <a:pt x="28" y="10"/>
                    </a:lnTo>
                    <a:lnTo>
                      <a:pt x="28" y="5"/>
                    </a:lnTo>
                    <a:lnTo>
                      <a:pt x="25" y="2"/>
                    </a:lnTo>
                    <a:lnTo>
                      <a:pt x="2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3" name="Freeform 111">
                <a:extLst>
                  <a:ext uri="{FF2B5EF4-FFF2-40B4-BE49-F238E27FC236}">
                    <a16:creationId xmlns:a16="http://schemas.microsoft.com/office/drawing/2014/main" id="{58A4B9C5-A908-4A30-86AB-D7E579021991}"/>
                  </a:ext>
                </a:extLst>
              </p:cNvPr>
              <p:cNvSpPr>
                <a:spLocks/>
              </p:cNvSpPr>
              <p:nvPr/>
            </p:nvSpPr>
            <p:spPr bwMode="auto">
              <a:xfrm>
                <a:off x="3951" y="2042"/>
                <a:ext cx="82" cy="48"/>
              </a:xfrm>
              <a:custGeom>
                <a:avLst/>
                <a:gdLst>
                  <a:gd name="T0" fmla="*/ 20 w 82"/>
                  <a:gd name="T1" fmla="*/ 47 h 48"/>
                  <a:gd name="T2" fmla="*/ 17 w 82"/>
                  <a:gd name="T3" fmla="*/ 44 h 48"/>
                  <a:gd name="T4" fmla="*/ 16 w 82"/>
                  <a:gd name="T5" fmla="*/ 35 h 48"/>
                  <a:gd name="T6" fmla="*/ 10 w 82"/>
                  <a:gd name="T7" fmla="*/ 32 h 48"/>
                  <a:gd name="T8" fmla="*/ 2 w 82"/>
                  <a:gd name="T9" fmla="*/ 35 h 48"/>
                  <a:gd name="T10" fmla="*/ 0 w 82"/>
                  <a:gd name="T11" fmla="*/ 37 h 48"/>
                  <a:gd name="T12" fmla="*/ 4 w 82"/>
                  <a:gd name="T13" fmla="*/ 28 h 48"/>
                  <a:gd name="T14" fmla="*/ 11 w 82"/>
                  <a:gd name="T15" fmla="*/ 15 h 48"/>
                  <a:gd name="T16" fmla="*/ 16 w 82"/>
                  <a:gd name="T17" fmla="*/ 8 h 48"/>
                  <a:gd name="T18" fmla="*/ 24 w 82"/>
                  <a:gd name="T19" fmla="*/ 3 h 48"/>
                  <a:gd name="T20" fmla="*/ 27 w 82"/>
                  <a:gd name="T21" fmla="*/ 2 h 48"/>
                  <a:gd name="T22" fmla="*/ 38 w 82"/>
                  <a:gd name="T23" fmla="*/ 4 h 48"/>
                  <a:gd name="T24" fmla="*/ 42 w 82"/>
                  <a:gd name="T25" fmla="*/ 4 h 48"/>
                  <a:gd name="T26" fmla="*/ 49 w 82"/>
                  <a:gd name="T27" fmla="*/ 0 h 48"/>
                  <a:gd name="T28" fmla="*/ 59 w 82"/>
                  <a:gd name="T29" fmla="*/ 0 h 48"/>
                  <a:gd name="T30" fmla="*/ 64 w 82"/>
                  <a:gd name="T31" fmla="*/ 1 h 48"/>
                  <a:gd name="T32" fmla="*/ 64 w 82"/>
                  <a:gd name="T33" fmla="*/ 5 h 48"/>
                  <a:gd name="T34" fmla="*/ 63 w 82"/>
                  <a:gd name="T35" fmla="*/ 9 h 48"/>
                  <a:gd name="T36" fmla="*/ 64 w 82"/>
                  <a:gd name="T37" fmla="*/ 13 h 48"/>
                  <a:gd name="T38" fmla="*/ 70 w 82"/>
                  <a:gd name="T39" fmla="*/ 20 h 48"/>
                  <a:gd name="T40" fmla="*/ 76 w 82"/>
                  <a:gd name="T41" fmla="*/ 18 h 48"/>
                  <a:gd name="T42" fmla="*/ 80 w 82"/>
                  <a:gd name="T43" fmla="*/ 20 h 48"/>
                  <a:gd name="T44" fmla="*/ 82 w 82"/>
                  <a:gd name="T45" fmla="*/ 26 h 48"/>
                  <a:gd name="T46" fmla="*/ 73 w 82"/>
                  <a:gd name="T47" fmla="*/ 35 h 48"/>
                  <a:gd name="T48" fmla="*/ 55 w 82"/>
                  <a:gd name="T49" fmla="*/ 35 h 48"/>
                  <a:gd name="T50" fmla="*/ 56 w 82"/>
                  <a:gd name="T51" fmla="*/ 43 h 48"/>
                  <a:gd name="T52" fmla="*/ 52 w 82"/>
                  <a:gd name="T53" fmla="*/ 48 h 48"/>
                  <a:gd name="T54" fmla="*/ 45 w 82"/>
                  <a:gd name="T55" fmla="*/ 37 h 48"/>
                  <a:gd name="T56" fmla="*/ 40 w 82"/>
                  <a:gd name="T57" fmla="*/ 35 h 48"/>
                  <a:gd name="T58" fmla="*/ 37 w 82"/>
                  <a:gd name="T59" fmla="*/ 42 h 48"/>
                  <a:gd name="T60" fmla="*/ 32 w 82"/>
                  <a:gd name="T61" fmla="*/ 42 h 48"/>
                  <a:gd name="T62" fmla="*/ 20 w 82"/>
                  <a:gd name="T6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48">
                    <a:moveTo>
                      <a:pt x="20" y="47"/>
                    </a:moveTo>
                    <a:lnTo>
                      <a:pt x="17" y="44"/>
                    </a:lnTo>
                    <a:lnTo>
                      <a:pt x="16" y="35"/>
                    </a:lnTo>
                    <a:lnTo>
                      <a:pt x="10" y="32"/>
                    </a:lnTo>
                    <a:lnTo>
                      <a:pt x="2" y="35"/>
                    </a:lnTo>
                    <a:lnTo>
                      <a:pt x="0" y="37"/>
                    </a:lnTo>
                    <a:lnTo>
                      <a:pt x="4" y="28"/>
                    </a:lnTo>
                    <a:lnTo>
                      <a:pt x="11" y="15"/>
                    </a:lnTo>
                    <a:lnTo>
                      <a:pt x="16" y="8"/>
                    </a:lnTo>
                    <a:lnTo>
                      <a:pt x="24" y="3"/>
                    </a:lnTo>
                    <a:lnTo>
                      <a:pt x="27" y="2"/>
                    </a:lnTo>
                    <a:lnTo>
                      <a:pt x="38" y="4"/>
                    </a:lnTo>
                    <a:lnTo>
                      <a:pt x="42" y="4"/>
                    </a:lnTo>
                    <a:lnTo>
                      <a:pt x="49" y="0"/>
                    </a:lnTo>
                    <a:lnTo>
                      <a:pt x="59" y="0"/>
                    </a:lnTo>
                    <a:lnTo>
                      <a:pt x="64" y="1"/>
                    </a:lnTo>
                    <a:lnTo>
                      <a:pt x="64" y="5"/>
                    </a:lnTo>
                    <a:lnTo>
                      <a:pt x="63" y="9"/>
                    </a:lnTo>
                    <a:lnTo>
                      <a:pt x="64" y="13"/>
                    </a:lnTo>
                    <a:lnTo>
                      <a:pt x="70" y="20"/>
                    </a:lnTo>
                    <a:lnTo>
                      <a:pt x="76" y="18"/>
                    </a:lnTo>
                    <a:lnTo>
                      <a:pt x="80" y="20"/>
                    </a:lnTo>
                    <a:lnTo>
                      <a:pt x="82" y="26"/>
                    </a:lnTo>
                    <a:lnTo>
                      <a:pt x="73" y="35"/>
                    </a:lnTo>
                    <a:lnTo>
                      <a:pt x="55" y="35"/>
                    </a:lnTo>
                    <a:lnTo>
                      <a:pt x="56" y="43"/>
                    </a:lnTo>
                    <a:lnTo>
                      <a:pt x="52" y="48"/>
                    </a:lnTo>
                    <a:lnTo>
                      <a:pt x="45" y="37"/>
                    </a:lnTo>
                    <a:lnTo>
                      <a:pt x="40" y="35"/>
                    </a:lnTo>
                    <a:lnTo>
                      <a:pt x="37" y="42"/>
                    </a:lnTo>
                    <a:lnTo>
                      <a:pt x="32" y="42"/>
                    </a:lnTo>
                    <a:lnTo>
                      <a:pt x="20" y="4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4" name="Freeform 112">
                <a:extLst>
                  <a:ext uri="{FF2B5EF4-FFF2-40B4-BE49-F238E27FC236}">
                    <a16:creationId xmlns:a16="http://schemas.microsoft.com/office/drawing/2014/main" id="{F2189BD7-30D0-4B80-B78C-BD4C83B36D75}"/>
                  </a:ext>
                </a:extLst>
              </p:cNvPr>
              <p:cNvSpPr>
                <a:spLocks/>
              </p:cNvSpPr>
              <p:nvPr/>
            </p:nvSpPr>
            <p:spPr bwMode="auto">
              <a:xfrm>
                <a:off x="3948" y="1831"/>
                <a:ext cx="165" cy="219"/>
              </a:xfrm>
              <a:custGeom>
                <a:avLst/>
                <a:gdLst>
                  <a:gd name="T0" fmla="*/ 28 w 165"/>
                  <a:gd name="T1" fmla="*/ 199 h 219"/>
                  <a:gd name="T2" fmla="*/ 37 w 165"/>
                  <a:gd name="T3" fmla="*/ 180 h 219"/>
                  <a:gd name="T4" fmla="*/ 25 w 165"/>
                  <a:gd name="T5" fmla="*/ 171 h 219"/>
                  <a:gd name="T6" fmla="*/ 9 w 165"/>
                  <a:gd name="T7" fmla="*/ 165 h 219"/>
                  <a:gd name="T8" fmla="*/ 8 w 165"/>
                  <a:gd name="T9" fmla="*/ 149 h 219"/>
                  <a:gd name="T10" fmla="*/ 3 w 165"/>
                  <a:gd name="T11" fmla="*/ 139 h 219"/>
                  <a:gd name="T12" fmla="*/ 3 w 165"/>
                  <a:gd name="T13" fmla="*/ 124 h 219"/>
                  <a:gd name="T14" fmla="*/ 2 w 165"/>
                  <a:gd name="T15" fmla="*/ 112 h 219"/>
                  <a:gd name="T16" fmla="*/ 3 w 165"/>
                  <a:gd name="T17" fmla="*/ 95 h 219"/>
                  <a:gd name="T18" fmla="*/ 10 w 165"/>
                  <a:gd name="T19" fmla="*/ 90 h 219"/>
                  <a:gd name="T20" fmla="*/ 20 w 165"/>
                  <a:gd name="T21" fmla="*/ 78 h 219"/>
                  <a:gd name="T22" fmla="*/ 21 w 165"/>
                  <a:gd name="T23" fmla="*/ 62 h 219"/>
                  <a:gd name="T24" fmla="*/ 22 w 165"/>
                  <a:gd name="T25" fmla="*/ 53 h 219"/>
                  <a:gd name="T26" fmla="*/ 14 w 165"/>
                  <a:gd name="T27" fmla="*/ 47 h 219"/>
                  <a:gd name="T28" fmla="*/ 24 w 165"/>
                  <a:gd name="T29" fmla="*/ 40 h 219"/>
                  <a:gd name="T30" fmla="*/ 36 w 165"/>
                  <a:gd name="T31" fmla="*/ 42 h 219"/>
                  <a:gd name="T32" fmla="*/ 42 w 165"/>
                  <a:gd name="T33" fmla="*/ 46 h 219"/>
                  <a:gd name="T34" fmla="*/ 43 w 165"/>
                  <a:gd name="T35" fmla="*/ 35 h 219"/>
                  <a:gd name="T36" fmla="*/ 54 w 165"/>
                  <a:gd name="T37" fmla="*/ 37 h 219"/>
                  <a:gd name="T38" fmla="*/ 52 w 165"/>
                  <a:gd name="T39" fmla="*/ 30 h 219"/>
                  <a:gd name="T40" fmla="*/ 50 w 165"/>
                  <a:gd name="T41" fmla="*/ 21 h 219"/>
                  <a:gd name="T42" fmla="*/ 52 w 165"/>
                  <a:gd name="T43" fmla="*/ 16 h 219"/>
                  <a:gd name="T44" fmla="*/ 51 w 165"/>
                  <a:gd name="T45" fmla="*/ 8 h 219"/>
                  <a:gd name="T46" fmla="*/ 47 w 165"/>
                  <a:gd name="T47" fmla="*/ 0 h 219"/>
                  <a:gd name="T48" fmla="*/ 64 w 165"/>
                  <a:gd name="T49" fmla="*/ 7 h 219"/>
                  <a:gd name="T50" fmla="*/ 71 w 165"/>
                  <a:gd name="T51" fmla="*/ 9 h 219"/>
                  <a:gd name="T52" fmla="*/ 75 w 165"/>
                  <a:gd name="T53" fmla="*/ 17 h 219"/>
                  <a:gd name="T54" fmla="*/ 84 w 165"/>
                  <a:gd name="T55" fmla="*/ 20 h 219"/>
                  <a:gd name="T56" fmla="*/ 91 w 165"/>
                  <a:gd name="T57" fmla="*/ 24 h 219"/>
                  <a:gd name="T58" fmla="*/ 84 w 165"/>
                  <a:gd name="T59" fmla="*/ 34 h 219"/>
                  <a:gd name="T60" fmla="*/ 99 w 165"/>
                  <a:gd name="T61" fmla="*/ 31 h 219"/>
                  <a:gd name="T62" fmla="*/ 112 w 165"/>
                  <a:gd name="T63" fmla="*/ 23 h 219"/>
                  <a:gd name="T64" fmla="*/ 121 w 165"/>
                  <a:gd name="T65" fmla="*/ 16 h 219"/>
                  <a:gd name="T66" fmla="*/ 130 w 165"/>
                  <a:gd name="T67" fmla="*/ 20 h 219"/>
                  <a:gd name="T68" fmla="*/ 134 w 165"/>
                  <a:gd name="T69" fmla="*/ 9 h 219"/>
                  <a:gd name="T70" fmla="*/ 140 w 165"/>
                  <a:gd name="T71" fmla="*/ 21 h 219"/>
                  <a:gd name="T72" fmla="*/ 131 w 165"/>
                  <a:gd name="T73" fmla="*/ 25 h 219"/>
                  <a:gd name="T74" fmla="*/ 142 w 165"/>
                  <a:gd name="T75" fmla="*/ 27 h 219"/>
                  <a:gd name="T76" fmla="*/ 147 w 165"/>
                  <a:gd name="T77" fmla="*/ 37 h 219"/>
                  <a:gd name="T78" fmla="*/ 153 w 165"/>
                  <a:gd name="T79" fmla="*/ 50 h 219"/>
                  <a:gd name="T80" fmla="*/ 158 w 165"/>
                  <a:gd name="T81" fmla="*/ 69 h 219"/>
                  <a:gd name="T82" fmla="*/ 165 w 165"/>
                  <a:gd name="T83" fmla="*/ 106 h 219"/>
                  <a:gd name="T84" fmla="*/ 163 w 165"/>
                  <a:gd name="T85" fmla="*/ 122 h 219"/>
                  <a:gd name="T86" fmla="*/ 154 w 165"/>
                  <a:gd name="T87" fmla="*/ 115 h 219"/>
                  <a:gd name="T88" fmla="*/ 146 w 165"/>
                  <a:gd name="T89" fmla="*/ 123 h 219"/>
                  <a:gd name="T90" fmla="*/ 115 w 165"/>
                  <a:gd name="T91" fmla="*/ 136 h 219"/>
                  <a:gd name="T92" fmla="*/ 119 w 165"/>
                  <a:gd name="T93" fmla="*/ 153 h 219"/>
                  <a:gd name="T94" fmla="*/ 145 w 165"/>
                  <a:gd name="T95" fmla="*/ 181 h 219"/>
                  <a:gd name="T96" fmla="*/ 140 w 165"/>
                  <a:gd name="T97" fmla="*/ 187 h 219"/>
                  <a:gd name="T98" fmla="*/ 130 w 165"/>
                  <a:gd name="T99" fmla="*/ 207 h 219"/>
                  <a:gd name="T100" fmla="*/ 114 w 165"/>
                  <a:gd name="T101" fmla="*/ 211 h 219"/>
                  <a:gd name="T102" fmla="*/ 97 w 165"/>
                  <a:gd name="T103" fmla="*/ 214 h 219"/>
                  <a:gd name="T104" fmla="*/ 85 w 165"/>
                  <a:gd name="T105" fmla="*/ 216 h 219"/>
                  <a:gd name="T106" fmla="*/ 68 w 165"/>
                  <a:gd name="T107" fmla="*/ 217 h 219"/>
                  <a:gd name="T108" fmla="*/ 53 w 165"/>
                  <a:gd name="T109" fmla="*/ 211 h 219"/>
                  <a:gd name="T110" fmla="*/ 30 w 165"/>
                  <a:gd name="T111" fmla="*/ 21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219">
                    <a:moveTo>
                      <a:pt x="28" y="211"/>
                    </a:moveTo>
                    <a:lnTo>
                      <a:pt x="28" y="199"/>
                    </a:lnTo>
                    <a:lnTo>
                      <a:pt x="30" y="188"/>
                    </a:lnTo>
                    <a:lnTo>
                      <a:pt x="37" y="180"/>
                    </a:lnTo>
                    <a:lnTo>
                      <a:pt x="42" y="171"/>
                    </a:lnTo>
                    <a:lnTo>
                      <a:pt x="25" y="171"/>
                    </a:lnTo>
                    <a:lnTo>
                      <a:pt x="16" y="167"/>
                    </a:lnTo>
                    <a:lnTo>
                      <a:pt x="9" y="165"/>
                    </a:lnTo>
                    <a:lnTo>
                      <a:pt x="7" y="162"/>
                    </a:lnTo>
                    <a:lnTo>
                      <a:pt x="8" y="149"/>
                    </a:lnTo>
                    <a:lnTo>
                      <a:pt x="5" y="143"/>
                    </a:lnTo>
                    <a:lnTo>
                      <a:pt x="3" y="139"/>
                    </a:lnTo>
                    <a:lnTo>
                      <a:pt x="9" y="130"/>
                    </a:lnTo>
                    <a:lnTo>
                      <a:pt x="3" y="124"/>
                    </a:lnTo>
                    <a:lnTo>
                      <a:pt x="0" y="120"/>
                    </a:lnTo>
                    <a:lnTo>
                      <a:pt x="2" y="112"/>
                    </a:lnTo>
                    <a:lnTo>
                      <a:pt x="3" y="104"/>
                    </a:lnTo>
                    <a:lnTo>
                      <a:pt x="3" y="95"/>
                    </a:lnTo>
                    <a:lnTo>
                      <a:pt x="3" y="91"/>
                    </a:lnTo>
                    <a:lnTo>
                      <a:pt x="10" y="90"/>
                    </a:lnTo>
                    <a:lnTo>
                      <a:pt x="16" y="85"/>
                    </a:lnTo>
                    <a:lnTo>
                      <a:pt x="20" y="78"/>
                    </a:lnTo>
                    <a:lnTo>
                      <a:pt x="21" y="69"/>
                    </a:lnTo>
                    <a:lnTo>
                      <a:pt x="21" y="62"/>
                    </a:lnTo>
                    <a:lnTo>
                      <a:pt x="24" y="58"/>
                    </a:lnTo>
                    <a:lnTo>
                      <a:pt x="22" y="53"/>
                    </a:lnTo>
                    <a:lnTo>
                      <a:pt x="16" y="51"/>
                    </a:lnTo>
                    <a:lnTo>
                      <a:pt x="14" y="47"/>
                    </a:lnTo>
                    <a:lnTo>
                      <a:pt x="19" y="43"/>
                    </a:lnTo>
                    <a:lnTo>
                      <a:pt x="24" y="40"/>
                    </a:lnTo>
                    <a:lnTo>
                      <a:pt x="34" y="39"/>
                    </a:lnTo>
                    <a:lnTo>
                      <a:pt x="36" y="42"/>
                    </a:lnTo>
                    <a:lnTo>
                      <a:pt x="38" y="47"/>
                    </a:lnTo>
                    <a:lnTo>
                      <a:pt x="42" y="46"/>
                    </a:lnTo>
                    <a:lnTo>
                      <a:pt x="41" y="40"/>
                    </a:lnTo>
                    <a:lnTo>
                      <a:pt x="43" y="35"/>
                    </a:lnTo>
                    <a:lnTo>
                      <a:pt x="48" y="35"/>
                    </a:lnTo>
                    <a:lnTo>
                      <a:pt x="54" y="37"/>
                    </a:lnTo>
                    <a:lnTo>
                      <a:pt x="56" y="34"/>
                    </a:lnTo>
                    <a:lnTo>
                      <a:pt x="52" y="30"/>
                    </a:lnTo>
                    <a:lnTo>
                      <a:pt x="52" y="26"/>
                    </a:lnTo>
                    <a:lnTo>
                      <a:pt x="50" y="21"/>
                    </a:lnTo>
                    <a:lnTo>
                      <a:pt x="47" y="18"/>
                    </a:lnTo>
                    <a:lnTo>
                      <a:pt x="52" y="16"/>
                    </a:lnTo>
                    <a:lnTo>
                      <a:pt x="54" y="13"/>
                    </a:lnTo>
                    <a:lnTo>
                      <a:pt x="51" y="8"/>
                    </a:lnTo>
                    <a:lnTo>
                      <a:pt x="47" y="4"/>
                    </a:lnTo>
                    <a:lnTo>
                      <a:pt x="47" y="0"/>
                    </a:lnTo>
                    <a:lnTo>
                      <a:pt x="61" y="0"/>
                    </a:lnTo>
                    <a:lnTo>
                      <a:pt x="64" y="7"/>
                    </a:lnTo>
                    <a:lnTo>
                      <a:pt x="68" y="6"/>
                    </a:lnTo>
                    <a:lnTo>
                      <a:pt x="71" y="9"/>
                    </a:lnTo>
                    <a:lnTo>
                      <a:pt x="70" y="14"/>
                    </a:lnTo>
                    <a:lnTo>
                      <a:pt x="75" y="17"/>
                    </a:lnTo>
                    <a:lnTo>
                      <a:pt x="80" y="18"/>
                    </a:lnTo>
                    <a:lnTo>
                      <a:pt x="84" y="20"/>
                    </a:lnTo>
                    <a:lnTo>
                      <a:pt x="90" y="19"/>
                    </a:lnTo>
                    <a:lnTo>
                      <a:pt x="91" y="24"/>
                    </a:lnTo>
                    <a:lnTo>
                      <a:pt x="84" y="28"/>
                    </a:lnTo>
                    <a:lnTo>
                      <a:pt x="84" y="34"/>
                    </a:lnTo>
                    <a:lnTo>
                      <a:pt x="93" y="31"/>
                    </a:lnTo>
                    <a:lnTo>
                      <a:pt x="99" y="31"/>
                    </a:lnTo>
                    <a:lnTo>
                      <a:pt x="103" y="23"/>
                    </a:lnTo>
                    <a:lnTo>
                      <a:pt x="112" y="23"/>
                    </a:lnTo>
                    <a:lnTo>
                      <a:pt x="116" y="17"/>
                    </a:lnTo>
                    <a:lnTo>
                      <a:pt x="121" y="16"/>
                    </a:lnTo>
                    <a:lnTo>
                      <a:pt x="125" y="20"/>
                    </a:lnTo>
                    <a:lnTo>
                      <a:pt x="130" y="20"/>
                    </a:lnTo>
                    <a:lnTo>
                      <a:pt x="127" y="13"/>
                    </a:lnTo>
                    <a:lnTo>
                      <a:pt x="134" y="9"/>
                    </a:lnTo>
                    <a:lnTo>
                      <a:pt x="141" y="17"/>
                    </a:lnTo>
                    <a:lnTo>
                      <a:pt x="140" y="21"/>
                    </a:lnTo>
                    <a:lnTo>
                      <a:pt x="131" y="21"/>
                    </a:lnTo>
                    <a:lnTo>
                      <a:pt x="131" y="25"/>
                    </a:lnTo>
                    <a:lnTo>
                      <a:pt x="136" y="28"/>
                    </a:lnTo>
                    <a:lnTo>
                      <a:pt x="142" y="27"/>
                    </a:lnTo>
                    <a:lnTo>
                      <a:pt x="149" y="30"/>
                    </a:lnTo>
                    <a:lnTo>
                      <a:pt x="147" y="37"/>
                    </a:lnTo>
                    <a:lnTo>
                      <a:pt x="152" y="46"/>
                    </a:lnTo>
                    <a:lnTo>
                      <a:pt x="153" y="50"/>
                    </a:lnTo>
                    <a:lnTo>
                      <a:pt x="152" y="61"/>
                    </a:lnTo>
                    <a:lnTo>
                      <a:pt x="158" y="69"/>
                    </a:lnTo>
                    <a:lnTo>
                      <a:pt x="160" y="93"/>
                    </a:lnTo>
                    <a:lnTo>
                      <a:pt x="165" y="106"/>
                    </a:lnTo>
                    <a:lnTo>
                      <a:pt x="165" y="117"/>
                    </a:lnTo>
                    <a:lnTo>
                      <a:pt x="163" y="122"/>
                    </a:lnTo>
                    <a:lnTo>
                      <a:pt x="156" y="116"/>
                    </a:lnTo>
                    <a:lnTo>
                      <a:pt x="154" y="115"/>
                    </a:lnTo>
                    <a:lnTo>
                      <a:pt x="152" y="122"/>
                    </a:lnTo>
                    <a:lnTo>
                      <a:pt x="146" y="123"/>
                    </a:lnTo>
                    <a:lnTo>
                      <a:pt x="126" y="135"/>
                    </a:lnTo>
                    <a:lnTo>
                      <a:pt x="115" y="136"/>
                    </a:lnTo>
                    <a:lnTo>
                      <a:pt x="120" y="146"/>
                    </a:lnTo>
                    <a:lnTo>
                      <a:pt x="119" y="153"/>
                    </a:lnTo>
                    <a:lnTo>
                      <a:pt x="122" y="160"/>
                    </a:lnTo>
                    <a:lnTo>
                      <a:pt x="145" y="181"/>
                    </a:lnTo>
                    <a:lnTo>
                      <a:pt x="147" y="184"/>
                    </a:lnTo>
                    <a:lnTo>
                      <a:pt x="140" y="187"/>
                    </a:lnTo>
                    <a:lnTo>
                      <a:pt x="127" y="198"/>
                    </a:lnTo>
                    <a:lnTo>
                      <a:pt x="130" y="207"/>
                    </a:lnTo>
                    <a:lnTo>
                      <a:pt x="126" y="212"/>
                    </a:lnTo>
                    <a:lnTo>
                      <a:pt x="114" y="211"/>
                    </a:lnTo>
                    <a:lnTo>
                      <a:pt x="103" y="215"/>
                    </a:lnTo>
                    <a:lnTo>
                      <a:pt x="97" y="214"/>
                    </a:lnTo>
                    <a:lnTo>
                      <a:pt x="94" y="219"/>
                    </a:lnTo>
                    <a:lnTo>
                      <a:pt x="85" y="216"/>
                    </a:lnTo>
                    <a:lnTo>
                      <a:pt x="73" y="217"/>
                    </a:lnTo>
                    <a:lnTo>
                      <a:pt x="68" y="217"/>
                    </a:lnTo>
                    <a:lnTo>
                      <a:pt x="67" y="212"/>
                    </a:lnTo>
                    <a:lnTo>
                      <a:pt x="53" y="211"/>
                    </a:lnTo>
                    <a:lnTo>
                      <a:pt x="45" y="215"/>
                    </a:lnTo>
                    <a:lnTo>
                      <a:pt x="30" y="213"/>
                    </a:lnTo>
                    <a:lnTo>
                      <a:pt x="28" y="2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5" name="Freeform 113">
                <a:extLst>
                  <a:ext uri="{FF2B5EF4-FFF2-40B4-BE49-F238E27FC236}">
                    <a16:creationId xmlns:a16="http://schemas.microsoft.com/office/drawing/2014/main" id="{96589C91-4EFE-42D8-81D4-186644EA7A94}"/>
                  </a:ext>
                </a:extLst>
              </p:cNvPr>
              <p:cNvSpPr>
                <a:spLocks/>
              </p:cNvSpPr>
              <p:nvPr/>
            </p:nvSpPr>
            <p:spPr bwMode="auto">
              <a:xfrm>
                <a:off x="3912" y="1878"/>
                <a:ext cx="60" cy="73"/>
              </a:xfrm>
              <a:custGeom>
                <a:avLst/>
                <a:gdLst>
                  <a:gd name="T0" fmla="*/ 50 w 60"/>
                  <a:gd name="T1" fmla="*/ 0 h 73"/>
                  <a:gd name="T2" fmla="*/ 43 w 60"/>
                  <a:gd name="T3" fmla="*/ 4 h 73"/>
                  <a:gd name="T4" fmla="*/ 30 w 60"/>
                  <a:gd name="T5" fmla="*/ 4 h 73"/>
                  <a:gd name="T6" fmla="*/ 20 w 60"/>
                  <a:gd name="T7" fmla="*/ 4 h 73"/>
                  <a:gd name="T8" fmla="*/ 21 w 60"/>
                  <a:gd name="T9" fmla="*/ 12 h 73"/>
                  <a:gd name="T10" fmla="*/ 30 w 60"/>
                  <a:gd name="T11" fmla="*/ 19 h 73"/>
                  <a:gd name="T12" fmla="*/ 32 w 60"/>
                  <a:gd name="T13" fmla="*/ 29 h 73"/>
                  <a:gd name="T14" fmla="*/ 22 w 60"/>
                  <a:gd name="T15" fmla="*/ 38 h 73"/>
                  <a:gd name="T16" fmla="*/ 18 w 60"/>
                  <a:gd name="T17" fmla="*/ 29 h 73"/>
                  <a:gd name="T18" fmla="*/ 16 w 60"/>
                  <a:gd name="T19" fmla="*/ 18 h 73"/>
                  <a:gd name="T20" fmla="*/ 12 w 60"/>
                  <a:gd name="T21" fmla="*/ 10 h 73"/>
                  <a:gd name="T22" fmla="*/ 8 w 60"/>
                  <a:gd name="T23" fmla="*/ 16 h 73"/>
                  <a:gd name="T24" fmla="*/ 7 w 60"/>
                  <a:gd name="T25" fmla="*/ 27 h 73"/>
                  <a:gd name="T26" fmla="*/ 7 w 60"/>
                  <a:gd name="T27" fmla="*/ 35 h 73"/>
                  <a:gd name="T28" fmla="*/ 0 w 60"/>
                  <a:gd name="T29" fmla="*/ 39 h 73"/>
                  <a:gd name="T30" fmla="*/ 2 w 60"/>
                  <a:gd name="T31" fmla="*/ 48 h 73"/>
                  <a:gd name="T32" fmla="*/ 10 w 60"/>
                  <a:gd name="T33" fmla="*/ 50 h 73"/>
                  <a:gd name="T34" fmla="*/ 8 w 60"/>
                  <a:gd name="T35" fmla="*/ 54 h 73"/>
                  <a:gd name="T36" fmla="*/ 14 w 60"/>
                  <a:gd name="T37" fmla="*/ 57 h 73"/>
                  <a:gd name="T38" fmla="*/ 21 w 60"/>
                  <a:gd name="T39" fmla="*/ 57 h 73"/>
                  <a:gd name="T40" fmla="*/ 26 w 60"/>
                  <a:gd name="T41" fmla="*/ 64 h 73"/>
                  <a:gd name="T42" fmla="*/ 36 w 60"/>
                  <a:gd name="T43" fmla="*/ 73 h 73"/>
                  <a:gd name="T44" fmla="*/ 39 w 60"/>
                  <a:gd name="T45" fmla="*/ 60 h 73"/>
                  <a:gd name="T46" fmla="*/ 37 w 60"/>
                  <a:gd name="T47" fmla="*/ 42 h 73"/>
                  <a:gd name="T48" fmla="*/ 46 w 60"/>
                  <a:gd name="T49" fmla="*/ 43 h 73"/>
                  <a:gd name="T50" fmla="*/ 54 w 60"/>
                  <a:gd name="T51" fmla="*/ 37 h 73"/>
                  <a:gd name="T52" fmla="*/ 56 w 60"/>
                  <a:gd name="T53" fmla="*/ 31 h 73"/>
                  <a:gd name="T54" fmla="*/ 57 w 60"/>
                  <a:gd name="T55" fmla="*/ 15 h 73"/>
                  <a:gd name="T56" fmla="*/ 60 w 60"/>
                  <a:gd name="T57" fmla="*/ 11 h 73"/>
                  <a:gd name="T58" fmla="*/ 58 w 60"/>
                  <a:gd name="T59" fmla="*/ 6 h 73"/>
                  <a:gd name="T60" fmla="*/ 52 w 60"/>
                  <a:gd name="T61" fmla="*/ 4 h 73"/>
                  <a:gd name="T62" fmla="*/ 50 w 60"/>
                  <a:gd name="T6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73">
                    <a:moveTo>
                      <a:pt x="50" y="0"/>
                    </a:moveTo>
                    <a:lnTo>
                      <a:pt x="43" y="4"/>
                    </a:lnTo>
                    <a:lnTo>
                      <a:pt x="30" y="4"/>
                    </a:lnTo>
                    <a:lnTo>
                      <a:pt x="20" y="4"/>
                    </a:lnTo>
                    <a:lnTo>
                      <a:pt x="21" y="12"/>
                    </a:lnTo>
                    <a:lnTo>
                      <a:pt x="30" y="19"/>
                    </a:lnTo>
                    <a:lnTo>
                      <a:pt x="32" y="29"/>
                    </a:lnTo>
                    <a:lnTo>
                      <a:pt x="22" y="38"/>
                    </a:lnTo>
                    <a:lnTo>
                      <a:pt x="18" y="29"/>
                    </a:lnTo>
                    <a:lnTo>
                      <a:pt x="16" y="18"/>
                    </a:lnTo>
                    <a:lnTo>
                      <a:pt x="12" y="10"/>
                    </a:lnTo>
                    <a:lnTo>
                      <a:pt x="8" y="16"/>
                    </a:lnTo>
                    <a:lnTo>
                      <a:pt x="7" y="27"/>
                    </a:lnTo>
                    <a:lnTo>
                      <a:pt x="7" y="35"/>
                    </a:lnTo>
                    <a:lnTo>
                      <a:pt x="0" y="39"/>
                    </a:lnTo>
                    <a:lnTo>
                      <a:pt x="2" y="48"/>
                    </a:lnTo>
                    <a:lnTo>
                      <a:pt x="10" y="50"/>
                    </a:lnTo>
                    <a:lnTo>
                      <a:pt x="8" y="54"/>
                    </a:lnTo>
                    <a:lnTo>
                      <a:pt x="14" y="57"/>
                    </a:lnTo>
                    <a:lnTo>
                      <a:pt x="21" y="57"/>
                    </a:lnTo>
                    <a:lnTo>
                      <a:pt x="26" y="64"/>
                    </a:lnTo>
                    <a:lnTo>
                      <a:pt x="36" y="73"/>
                    </a:lnTo>
                    <a:lnTo>
                      <a:pt x="39" y="60"/>
                    </a:lnTo>
                    <a:lnTo>
                      <a:pt x="37" y="42"/>
                    </a:lnTo>
                    <a:lnTo>
                      <a:pt x="46" y="43"/>
                    </a:lnTo>
                    <a:lnTo>
                      <a:pt x="54" y="37"/>
                    </a:lnTo>
                    <a:lnTo>
                      <a:pt x="56" y="31"/>
                    </a:lnTo>
                    <a:lnTo>
                      <a:pt x="57" y="15"/>
                    </a:lnTo>
                    <a:lnTo>
                      <a:pt x="60" y="11"/>
                    </a:lnTo>
                    <a:lnTo>
                      <a:pt x="58" y="6"/>
                    </a:lnTo>
                    <a:lnTo>
                      <a:pt x="52" y="4"/>
                    </a:lnTo>
                    <a:lnTo>
                      <a:pt x="5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6" name="Freeform 114">
                <a:extLst>
                  <a:ext uri="{FF2B5EF4-FFF2-40B4-BE49-F238E27FC236}">
                    <a16:creationId xmlns:a16="http://schemas.microsoft.com/office/drawing/2014/main" id="{EC9D4119-0587-4B6A-9133-2D3FD81CAA8F}"/>
                  </a:ext>
                </a:extLst>
              </p:cNvPr>
              <p:cNvSpPr>
                <a:spLocks/>
              </p:cNvSpPr>
              <p:nvPr/>
            </p:nvSpPr>
            <p:spPr bwMode="auto">
              <a:xfrm>
                <a:off x="3885" y="1932"/>
                <a:ext cx="72" cy="61"/>
              </a:xfrm>
              <a:custGeom>
                <a:avLst/>
                <a:gdLst>
                  <a:gd name="T0" fmla="*/ 30 w 72"/>
                  <a:gd name="T1" fmla="*/ 2 h 61"/>
                  <a:gd name="T2" fmla="*/ 21 w 72"/>
                  <a:gd name="T3" fmla="*/ 6 h 61"/>
                  <a:gd name="T4" fmla="*/ 17 w 72"/>
                  <a:gd name="T5" fmla="*/ 8 h 61"/>
                  <a:gd name="T6" fmla="*/ 13 w 72"/>
                  <a:gd name="T7" fmla="*/ 7 h 61"/>
                  <a:gd name="T8" fmla="*/ 6 w 72"/>
                  <a:gd name="T9" fmla="*/ 13 h 61"/>
                  <a:gd name="T10" fmla="*/ 0 w 72"/>
                  <a:gd name="T11" fmla="*/ 16 h 61"/>
                  <a:gd name="T12" fmla="*/ 5 w 72"/>
                  <a:gd name="T13" fmla="*/ 22 h 61"/>
                  <a:gd name="T14" fmla="*/ 10 w 72"/>
                  <a:gd name="T15" fmla="*/ 23 h 61"/>
                  <a:gd name="T16" fmla="*/ 13 w 72"/>
                  <a:gd name="T17" fmla="*/ 29 h 61"/>
                  <a:gd name="T18" fmla="*/ 23 w 72"/>
                  <a:gd name="T19" fmla="*/ 29 h 61"/>
                  <a:gd name="T20" fmla="*/ 32 w 72"/>
                  <a:gd name="T21" fmla="*/ 41 h 61"/>
                  <a:gd name="T22" fmla="*/ 34 w 72"/>
                  <a:gd name="T23" fmla="*/ 47 h 61"/>
                  <a:gd name="T24" fmla="*/ 43 w 72"/>
                  <a:gd name="T25" fmla="*/ 42 h 61"/>
                  <a:gd name="T26" fmla="*/ 45 w 72"/>
                  <a:gd name="T27" fmla="*/ 49 h 61"/>
                  <a:gd name="T28" fmla="*/ 52 w 72"/>
                  <a:gd name="T29" fmla="*/ 54 h 61"/>
                  <a:gd name="T30" fmla="*/ 58 w 72"/>
                  <a:gd name="T31" fmla="*/ 61 h 61"/>
                  <a:gd name="T32" fmla="*/ 60 w 72"/>
                  <a:gd name="T33" fmla="*/ 48 h 61"/>
                  <a:gd name="T34" fmla="*/ 65 w 72"/>
                  <a:gd name="T35" fmla="*/ 40 h 61"/>
                  <a:gd name="T36" fmla="*/ 72 w 72"/>
                  <a:gd name="T37" fmla="*/ 29 h 61"/>
                  <a:gd name="T38" fmla="*/ 63 w 72"/>
                  <a:gd name="T39" fmla="*/ 19 h 61"/>
                  <a:gd name="T40" fmla="*/ 53 w 72"/>
                  <a:gd name="T41" fmla="*/ 10 h 61"/>
                  <a:gd name="T42" fmla="*/ 48 w 72"/>
                  <a:gd name="T43" fmla="*/ 3 h 61"/>
                  <a:gd name="T44" fmla="*/ 41 w 72"/>
                  <a:gd name="T45" fmla="*/ 3 h 61"/>
                  <a:gd name="T46" fmla="*/ 35 w 72"/>
                  <a:gd name="T47" fmla="*/ 0 h 61"/>
                  <a:gd name="T48" fmla="*/ 30 w 72"/>
                  <a:gd name="T49"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61">
                    <a:moveTo>
                      <a:pt x="30" y="2"/>
                    </a:moveTo>
                    <a:lnTo>
                      <a:pt x="21" y="6"/>
                    </a:lnTo>
                    <a:lnTo>
                      <a:pt x="17" y="8"/>
                    </a:lnTo>
                    <a:lnTo>
                      <a:pt x="13" y="7"/>
                    </a:lnTo>
                    <a:lnTo>
                      <a:pt x="6" y="13"/>
                    </a:lnTo>
                    <a:lnTo>
                      <a:pt x="0" y="16"/>
                    </a:lnTo>
                    <a:lnTo>
                      <a:pt x="5" y="22"/>
                    </a:lnTo>
                    <a:lnTo>
                      <a:pt x="10" y="23"/>
                    </a:lnTo>
                    <a:lnTo>
                      <a:pt x="13" y="29"/>
                    </a:lnTo>
                    <a:lnTo>
                      <a:pt x="23" y="29"/>
                    </a:lnTo>
                    <a:lnTo>
                      <a:pt x="32" y="41"/>
                    </a:lnTo>
                    <a:lnTo>
                      <a:pt x="34" y="47"/>
                    </a:lnTo>
                    <a:lnTo>
                      <a:pt x="43" y="42"/>
                    </a:lnTo>
                    <a:lnTo>
                      <a:pt x="45" y="49"/>
                    </a:lnTo>
                    <a:lnTo>
                      <a:pt x="52" y="54"/>
                    </a:lnTo>
                    <a:lnTo>
                      <a:pt x="58" y="61"/>
                    </a:lnTo>
                    <a:lnTo>
                      <a:pt x="60" y="48"/>
                    </a:lnTo>
                    <a:lnTo>
                      <a:pt x="65" y="40"/>
                    </a:lnTo>
                    <a:lnTo>
                      <a:pt x="72" y="29"/>
                    </a:lnTo>
                    <a:lnTo>
                      <a:pt x="63" y="19"/>
                    </a:lnTo>
                    <a:lnTo>
                      <a:pt x="53" y="10"/>
                    </a:lnTo>
                    <a:lnTo>
                      <a:pt x="48" y="3"/>
                    </a:lnTo>
                    <a:lnTo>
                      <a:pt x="41" y="3"/>
                    </a:lnTo>
                    <a:lnTo>
                      <a:pt x="35" y="0"/>
                    </a:lnTo>
                    <a:lnTo>
                      <a:pt x="3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7" name="Freeform 115">
                <a:extLst>
                  <a:ext uri="{FF2B5EF4-FFF2-40B4-BE49-F238E27FC236}">
                    <a16:creationId xmlns:a16="http://schemas.microsoft.com/office/drawing/2014/main" id="{144FEDC7-ADB6-4AE0-99E9-E300151A0646}"/>
                  </a:ext>
                </a:extLst>
              </p:cNvPr>
              <p:cNvSpPr>
                <a:spLocks/>
              </p:cNvSpPr>
              <p:nvPr/>
            </p:nvSpPr>
            <p:spPr bwMode="auto">
              <a:xfrm>
                <a:off x="3943" y="1972"/>
                <a:ext cx="14" cy="22"/>
              </a:xfrm>
              <a:custGeom>
                <a:avLst/>
                <a:gdLst>
                  <a:gd name="T0" fmla="*/ 14 w 14"/>
                  <a:gd name="T1" fmla="*/ 22 h 22"/>
                  <a:gd name="T2" fmla="*/ 7 w 14"/>
                  <a:gd name="T3" fmla="*/ 22 h 22"/>
                  <a:gd name="T4" fmla="*/ 0 w 14"/>
                  <a:gd name="T5" fmla="*/ 21 h 22"/>
                  <a:gd name="T6" fmla="*/ 2 w 14"/>
                  <a:gd name="T7" fmla="*/ 8 h 22"/>
                  <a:gd name="T8" fmla="*/ 7 w 14"/>
                  <a:gd name="T9" fmla="*/ 0 h 22"/>
                  <a:gd name="T10" fmla="*/ 13 w 14"/>
                  <a:gd name="T11" fmla="*/ 8 h 22"/>
                  <a:gd name="T12" fmla="*/ 14 w 1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4" y="22"/>
                    </a:moveTo>
                    <a:lnTo>
                      <a:pt x="7" y="22"/>
                    </a:lnTo>
                    <a:lnTo>
                      <a:pt x="0" y="21"/>
                    </a:lnTo>
                    <a:lnTo>
                      <a:pt x="2" y="8"/>
                    </a:lnTo>
                    <a:lnTo>
                      <a:pt x="7" y="0"/>
                    </a:lnTo>
                    <a:lnTo>
                      <a:pt x="13" y="8"/>
                    </a:lnTo>
                    <a:lnTo>
                      <a:pt x="14" y="2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8" name="Oval 116">
                <a:extLst>
                  <a:ext uri="{FF2B5EF4-FFF2-40B4-BE49-F238E27FC236}">
                    <a16:creationId xmlns:a16="http://schemas.microsoft.com/office/drawing/2014/main" id="{47EF5B56-C37D-4081-A1D9-CD181C249058}"/>
                  </a:ext>
                </a:extLst>
              </p:cNvPr>
              <p:cNvSpPr>
                <a:spLocks noChangeArrowheads="1"/>
              </p:cNvSpPr>
              <p:nvPr/>
            </p:nvSpPr>
            <p:spPr bwMode="auto">
              <a:xfrm>
                <a:off x="3972" y="2138"/>
                <a:ext cx="12" cy="11"/>
              </a:xfrm>
              <a:prstGeom prst="ellipse">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9" name="Freeform 117">
                <a:extLst>
                  <a:ext uri="{FF2B5EF4-FFF2-40B4-BE49-F238E27FC236}">
                    <a16:creationId xmlns:a16="http://schemas.microsoft.com/office/drawing/2014/main" id="{5382901D-6CDE-45D5-89C2-51B1F8841852}"/>
                  </a:ext>
                </a:extLst>
              </p:cNvPr>
              <p:cNvSpPr>
                <a:spLocks/>
              </p:cNvSpPr>
              <p:nvPr/>
            </p:nvSpPr>
            <p:spPr bwMode="auto">
              <a:xfrm>
                <a:off x="3702" y="1704"/>
                <a:ext cx="165" cy="278"/>
              </a:xfrm>
              <a:custGeom>
                <a:avLst/>
                <a:gdLst>
                  <a:gd name="T0" fmla="*/ 453 w 513"/>
                  <a:gd name="T1" fmla="*/ 740 h 865"/>
                  <a:gd name="T2" fmla="*/ 466 w 513"/>
                  <a:gd name="T3" fmla="*/ 703 h 865"/>
                  <a:gd name="T4" fmla="*/ 513 w 513"/>
                  <a:gd name="T5" fmla="*/ 667 h 865"/>
                  <a:gd name="T6" fmla="*/ 476 w 513"/>
                  <a:gd name="T7" fmla="*/ 583 h 865"/>
                  <a:gd name="T8" fmla="*/ 433 w 513"/>
                  <a:gd name="T9" fmla="*/ 607 h 865"/>
                  <a:gd name="T10" fmla="*/ 423 w 513"/>
                  <a:gd name="T11" fmla="*/ 553 h 865"/>
                  <a:gd name="T12" fmla="*/ 406 w 513"/>
                  <a:gd name="T13" fmla="*/ 497 h 865"/>
                  <a:gd name="T14" fmla="*/ 333 w 513"/>
                  <a:gd name="T15" fmla="*/ 413 h 865"/>
                  <a:gd name="T16" fmla="*/ 303 w 513"/>
                  <a:gd name="T17" fmla="*/ 323 h 865"/>
                  <a:gd name="T18" fmla="*/ 243 w 513"/>
                  <a:gd name="T19" fmla="*/ 283 h 865"/>
                  <a:gd name="T20" fmla="*/ 240 w 513"/>
                  <a:gd name="T21" fmla="*/ 260 h 865"/>
                  <a:gd name="T22" fmla="*/ 246 w 513"/>
                  <a:gd name="T23" fmla="*/ 223 h 865"/>
                  <a:gd name="T24" fmla="*/ 283 w 513"/>
                  <a:gd name="T25" fmla="*/ 160 h 865"/>
                  <a:gd name="T26" fmla="*/ 293 w 513"/>
                  <a:gd name="T27" fmla="*/ 107 h 865"/>
                  <a:gd name="T28" fmla="*/ 180 w 513"/>
                  <a:gd name="T29" fmla="*/ 117 h 865"/>
                  <a:gd name="T30" fmla="*/ 196 w 513"/>
                  <a:gd name="T31" fmla="*/ 60 h 865"/>
                  <a:gd name="T32" fmla="*/ 226 w 513"/>
                  <a:gd name="T33" fmla="*/ 0 h 865"/>
                  <a:gd name="T34" fmla="*/ 171 w 513"/>
                  <a:gd name="T35" fmla="*/ 16 h 865"/>
                  <a:gd name="T36" fmla="*/ 113 w 513"/>
                  <a:gd name="T37" fmla="*/ 27 h 865"/>
                  <a:gd name="T38" fmla="*/ 89 w 513"/>
                  <a:gd name="T39" fmla="*/ 73 h 865"/>
                  <a:gd name="T40" fmla="*/ 71 w 513"/>
                  <a:gd name="T41" fmla="*/ 111 h 865"/>
                  <a:gd name="T42" fmla="*/ 46 w 513"/>
                  <a:gd name="T43" fmla="*/ 131 h 865"/>
                  <a:gd name="T44" fmla="*/ 17 w 513"/>
                  <a:gd name="T45" fmla="*/ 113 h 865"/>
                  <a:gd name="T46" fmla="*/ 42 w 513"/>
                  <a:gd name="T47" fmla="*/ 76 h 865"/>
                  <a:gd name="T48" fmla="*/ 29 w 513"/>
                  <a:gd name="T49" fmla="*/ 47 h 865"/>
                  <a:gd name="T50" fmla="*/ 0 w 513"/>
                  <a:gd name="T51" fmla="*/ 87 h 865"/>
                  <a:gd name="T52" fmla="*/ 22 w 513"/>
                  <a:gd name="T53" fmla="*/ 125 h 865"/>
                  <a:gd name="T54" fmla="*/ 35 w 513"/>
                  <a:gd name="T55" fmla="*/ 156 h 865"/>
                  <a:gd name="T56" fmla="*/ 69 w 513"/>
                  <a:gd name="T57" fmla="*/ 185 h 865"/>
                  <a:gd name="T58" fmla="*/ 82 w 513"/>
                  <a:gd name="T59" fmla="*/ 178 h 865"/>
                  <a:gd name="T60" fmla="*/ 57 w 513"/>
                  <a:gd name="T61" fmla="*/ 216 h 865"/>
                  <a:gd name="T62" fmla="*/ 100 w 513"/>
                  <a:gd name="T63" fmla="*/ 238 h 865"/>
                  <a:gd name="T64" fmla="*/ 113 w 513"/>
                  <a:gd name="T65" fmla="*/ 245 h 865"/>
                  <a:gd name="T66" fmla="*/ 91 w 513"/>
                  <a:gd name="T67" fmla="*/ 289 h 865"/>
                  <a:gd name="T68" fmla="*/ 73 w 513"/>
                  <a:gd name="T69" fmla="*/ 362 h 865"/>
                  <a:gd name="T70" fmla="*/ 111 w 513"/>
                  <a:gd name="T71" fmla="*/ 293 h 865"/>
                  <a:gd name="T72" fmla="*/ 140 w 513"/>
                  <a:gd name="T73" fmla="*/ 362 h 865"/>
                  <a:gd name="T74" fmla="*/ 120 w 513"/>
                  <a:gd name="T75" fmla="*/ 402 h 865"/>
                  <a:gd name="T76" fmla="*/ 155 w 513"/>
                  <a:gd name="T77" fmla="*/ 416 h 865"/>
                  <a:gd name="T78" fmla="*/ 197 w 513"/>
                  <a:gd name="T79" fmla="*/ 407 h 865"/>
                  <a:gd name="T80" fmla="*/ 206 w 513"/>
                  <a:gd name="T81" fmla="*/ 431 h 865"/>
                  <a:gd name="T82" fmla="*/ 226 w 513"/>
                  <a:gd name="T83" fmla="*/ 478 h 865"/>
                  <a:gd name="T84" fmla="*/ 240 w 513"/>
                  <a:gd name="T85" fmla="*/ 511 h 865"/>
                  <a:gd name="T86" fmla="*/ 257 w 513"/>
                  <a:gd name="T87" fmla="*/ 551 h 865"/>
                  <a:gd name="T88" fmla="*/ 184 w 513"/>
                  <a:gd name="T89" fmla="*/ 558 h 865"/>
                  <a:gd name="T90" fmla="*/ 164 w 513"/>
                  <a:gd name="T91" fmla="*/ 576 h 865"/>
                  <a:gd name="T92" fmla="*/ 131 w 513"/>
                  <a:gd name="T93" fmla="*/ 616 h 865"/>
                  <a:gd name="T94" fmla="*/ 169 w 513"/>
                  <a:gd name="T95" fmla="*/ 645 h 865"/>
                  <a:gd name="T96" fmla="*/ 104 w 513"/>
                  <a:gd name="T97" fmla="*/ 696 h 865"/>
                  <a:gd name="T98" fmla="*/ 151 w 513"/>
                  <a:gd name="T99" fmla="*/ 714 h 865"/>
                  <a:gd name="T100" fmla="*/ 186 w 513"/>
                  <a:gd name="T101" fmla="*/ 722 h 865"/>
                  <a:gd name="T102" fmla="*/ 237 w 513"/>
                  <a:gd name="T103" fmla="*/ 729 h 865"/>
                  <a:gd name="T104" fmla="*/ 173 w 513"/>
                  <a:gd name="T105" fmla="*/ 749 h 865"/>
                  <a:gd name="T106" fmla="*/ 137 w 513"/>
                  <a:gd name="T107" fmla="*/ 796 h 865"/>
                  <a:gd name="T108" fmla="*/ 69 w 513"/>
                  <a:gd name="T109" fmla="*/ 865 h 865"/>
                  <a:gd name="T110" fmla="*/ 133 w 513"/>
                  <a:gd name="T111" fmla="*/ 845 h 865"/>
                  <a:gd name="T112" fmla="*/ 193 w 513"/>
                  <a:gd name="T113" fmla="*/ 851 h 865"/>
                  <a:gd name="T114" fmla="*/ 235 w 513"/>
                  <a:gd name="T115" fmla="*/ 809 h 865"/>
                  <a:gd name="T116" fmla="*/ 289 w 513"/>
                  <a:gd name="T117" fmla="*/ 814 h 865"/>
                  <a:gd name="T118" fmla="*/ 355 w 513"/>
                  <a:gd name="T119" fmla="*/ 794 h 865"/>
                  <a:gd name="T120" fmla="*/ 433 w 513"/>
                  <a:gd name="T121" fmla="*/ 794 h 865"/>
                  <a:gd name="T122" fmla="*/ 497 w 513"/>
                  <a:gd name="T123" fmla="*/ 75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3" h="865">
                    <a:moveTo>
                      <a:pt x="496" y="740"/>
                    </a:moveTo>
                    <a:lnTo>
                      <a:pt x="453" y="740"/>
                    </a:lnTo>
                    <a:lnTo>
                      <a:pt x="436" y="723"/>
                    </a:lnTo>
                    <a:lnTo>
                      <a:pt x="466" y="703"/>
                    </a:lnTo>
                    <a:lnTo>
                      <a:pt x="490" y="670"/>
                    </a:lnTo>
                    <a:lnTo>
                      <a:pt x="513" y="667"/>
                    </a:lnTo>
                    <a:lnTo>
                      <a:pt x="513" y="610"/>
                    </a:lnTo>
                    <a:lnTo>
                      <a:pt x="476" y="583"/>
                    </a:lnTo>
                    <a:lnTo>
                      <a:pt x="440" y="587"/>
                    </a:lnTo>
                    <a:lnTo>
                      <a:pt x="433" y="607"/>
                    </a:lnTo>
                    <a:lnTo>
                      <a:pt x="416" y="587"/>
                    </a:lnTo>
                    <a:lnTo>
                      <a:pt x="423" y="553"/>
                    </a:lnTo>
                    <a:lnTo>
                      <a:pt x="410" y="527"/>
                    </a:lnTo>
                    <a:lnTo>
                      <a:pt x="406" y="497"/>
                    </a:lnTo>
                    <a:lnTo>
                      <a:pt x="373" y="450"/>
                    </a:lnTo>
                    <a:lnTo>
                      <a:pt x="333" y="413"/>
                    </a:lnTo>
                    <a:lnTo>
                      <a:pt x="313" y="390"/>
                    </a:lnTo>
                    <a:lnTo>
                      <a:pt x="303" y="323"/>
                    </a:lnTo>
                    <a:lnTo>
                      <a:pt x="263" y="280"/>
                    </a:lnTo>
                    <a:lnTo>
                      <a:pt x="243" y="283"/>
                    </a:lnTo>
                    <a:lnTo>
                      <a:pt x="223" y="283"/>
                    </a:lnTo>
                    <a:lnTo>
                      <a:pt x="240" y="260"/>
                    </a:lnTo>
                    <a:lnTo>
                      <a:pt x="256" y="257"/>
                    </a:lnTo>
                    <a:lnTo>
                      <a:pt x="246" y="223"/>
                    </a:lnTo>
                    <a:lnTo>
                      <a:pt x="270" y="203"/>
                    </a:lnTo>
                    <a:lnTo>
                      <a:pt x="283" y="160"/>
                    </a:lnTo>
                    <a:lnTo>
                      <a:pt x="303" y="140"/>
                    </a:lnTo>
                    <a:lnTo>
                      <a:pt x="293" y="107"/>
                    </a:lnTo>
                    <a:lnTo>
                      <a:pt x="220" y="107"/>
                    </a:lnTo>
                    <a:lnTo>
                      <a:pt x="180" y="117"/>
                    </a:lnTo>
                    <a:lnTo>
                      <a:pt x="173" y="90"/>
                    </a:lnTo>
                    <a:lnTo>
                      <a:pt x="196" y="60"/>
                    </a:lnTo>
                    <a:lnTo>
                      <a:pt x="230" y="30"/>
                    </a:lnTo>
                    <a:lnTo>
                      <a:pt x="226" y="0"/>
                    </a:lnTo>
                    <a:lnTo>
                      <a:pt x="197" y="7"/>
                    </a:lnTo>
                    <a:lnTo>
                      <a:pt x="171" y="16"/>
                    </a:lnTo>
                    <a:lnTo>
                      <a:pt x="126" y="16"/>
                    </a:lnTo>
                    <a:lnTo>
                      <a:pt x="113" y="27"/>
                    </a:lnTo>
                    <a:lnTo>
                      <a:pt x="113" y="56"/>
                    </a:lnTo>
                    <a:lnTo>
                      <a:pt x="89" y="73"/>
                    </a:lnTo>
                    <a:lnTo>
                      <a:pt x="91" y="98"/>
                    </a:lnTo>
                    <a:cubicBezTo>
                      <a:pt x="91" y="98"/>
                      <a:pt x="66" y="102"/>
                      <a:pt x="71" y="111"/>
                    </a:cubicBezTo>
                    <a:cubicBezTo>
                      <a:pt x="75" y="120"/>
                      <a:pt x="77" y="149"/>
                      <a:pt x="77" y="149"/>
                    </a:cubicBezTo>
                    <a:lnTo>
                      <a:pt x="46" y="131"/>
                    </a:lnTo>
                    <a:lnTo>
                      <a:pt x="42" y="111"/>
                    </a:lnTo>
                    <a:lnTo>
                      <a:pt x="17" y="113"/>
                    </a:lnTo>
                    <a:lnTo>
                      <a:pt x="17" y="89"/>
                    </a:lnTo>
                    <a:lnTo>
                      <a:pt x="42" y="76"/>
                    </a:lnTo>
                    <a:lnTo>
                      <a:pt x="51" y="31"/>
                    </a:lnTo>
                    <a:lnTo>
                      <a:pt x="29" y="47"/>
                    </a:lnTo>
                    <a:lnTo>
                      <a:pt x="2" y="62"/>
                    </a:lnTo>
                    <a:lnTo>
                      <a:pt x="0" y="87"/>
                    </a:lnTo>
                    <a:lnTo>
                      <a:pt x="4" y="105"/>
                    </a:lnTo>
                    <a:lnTo>
                      <a:pt x="22" y="125"/>
                    </a:lnTo>
                    <a:lnTo>
                      <a:pt x="20" y="142"/>
                    </a:lnTo>
                    <a:lnTo>
                      <a:pt x="35" y="156"/>
                    </a:lnTo>
                    <a:lnTo>
                      <a:pt x="51" y="176"/>
                    </a:lnTo>
                    <a:lnTo>
                      <a:pt x="69" y="185"/>
                    </a:lnTo>
                    <a:lnTo>
                      <a:pt x="75" y="160"/>
                    </a:lnTo>
                    <a:lnTo>
                      <a:pt x="82" y="178"/>
                    </a:lnTo>
                    <a:lnTo>
                      <a:pt x="73" y="202"/>
                    </a:lnTo>
                    <a:cubicBezTo>
                      <a:pt x="73" y="202"/>
                      <a:pt x="55" y="209"/>
                      <a:pt x="57" y="216"/>
                    </a:cubicBezTo>
                    <a:cubicBezTo>
                      <a:pt x="60" y="222"/>
                      <a:pt x="73" y="242"/>
                      <a:pt x="73" y="242"/>
                    </a:cubicBezTo>
                    <a:lnTo>
                      <a:pt x="100" y="238"/>
                    </a:lnTo>
                    <a:lnTo>
                      <a:pt x="111" y="222"/>
                    </a:lnTo>
                    <a:lnTo>
                      <a:pt x="113" y="245"/>
                    </a:lnTo>
                    <a:lnTo>
                      <a:pt x="93" y="267"/>
                    </a:lnTo>
                    <a:lnTo>
                      <a:pt x="91" y="289"/>
                    </a:lnTo>
                    <a:lnTo>
                      <a:pt x="86" y="316"/>
                    </a:lnTo>
                    <a:lnTo>
                      <a:pt x="73" y="362"/>
                    </a:lnTo>
                    <a:lnTo>
                      <a:pt x="113" y="336"/>
                    </a:lnTo>
                    <a:lnTo>
                      <a:pt x="111" y="293"/>
                    </a:lnTo>
                    <a:lnTo>
                      <a:pt x="131" y="327"/>
                    </a:lnTo>
                    <a:lnTo>
                      <a:pt x="140" y="362"/>
                    </a:lnTo>
                    <a:lnTo>
                      <a:pt x="131" y="378"/>
                    </a:lnTo>
                    <a:lnTo>
                      <a:pt x="120" y="402"/>
                    </a:lnTo>
                    <a:lnTo>
                      <a:pt x="131" y="422"/>
                    </a:lnTo>
                    <a:lnTo>
                      <a:pt x="155" y="416"/>
                    </a:lnTo>
                    <a:lnTo>
                      <a:pt x="169" y="398"/>
                    </a:lnTo>
                    <a:lnTo>
                      <a:pt x="197" y="407"/>
                    </a:lnTo>
                    <a:lnTo>
                      <a:pt x="211" y="407"/>
                    </a:lnTo>
                    <a:lnTo>
                      <a:pt x="206" y="431"/>
                    </a:lnTo>
                    <a:lnTo>
                      <a:pt x="224" y="458"/>
                    </a:lnTo>
                    <a:lnTo>
                      <a:pt x="226" y="478"/>
                    </a:lnTo>
                    <a:lnTo>
                      <a:pt x="249" y="474"/>
                    </a:lnTo>
                    <a:lnTo>
                      <a:pt x="240" y="511"/>
                    </a:lnTo>
                    <a:lnTo>
                      <a:pt x="240" y="534"/>
                    </a:lnTo>
                    <a:lnTo>
                      <a:pt x="257" y="551"/>
                    </a:lnTo>
                    <a:lnTo>
                      <a:pt x="222" y="558"/>
                    </a:lnTo>
                    <a:lnTo>
                      <a:pt x="184" y="558"/>
                    </a:lnTo>
                    <a:lnTo>
                      <a:pt x="151" y="547"/>
                    </a:lnTo>
                    <a:lnTo>
                      <a:pt x="164" y="576"/>
                    </a:lnTo>
                    <a:lnTo>
                      <a:pt x="140" y="598"/>
                    </a:lnTo>
                    <a:cubicBezTo>
                      <a:pt x="140" y="598"/>
                      <a:pt x="124" y="618"/>
                      <a:pt x="131" y="616"/>
                    </a:cubicBezTo>
                    <a:cubicBezTo>
                      <a:pt x="137" y="614"/>
                      <a:pt x="166" y="616"/>
                      <a:pt x="166" y="616"/>
                    </a:cubicBezTo>
                    <a:lnTo>
                      <a:pt x="169" y="645"/>
                    </a:lnTo>
                    <a:lnTo>
                      <a:pt x="140" y="676"/>
                    </a:lnTo>
                    <a:lnTo>
                      <a:pt x="104" y="696"/>
                    </a:lnTo>
                    <a:lnTo>
                      <a:pt x="122" y="727"/>
                    </a:lnTo>
                    <a:lnTo>
                      <a:pt x="151" y="714"/>
                    </a:lnTo>
                    <a:lnTo>
                      <a:pt x="173" y="718"/>
                    </a:lnTo>
                    <a:lnTo>
                      <a:pt x="186" y="722"/>
                    </a:lnTo>
                    <a:lnTo>
                      <a:pt x="217" y="736"/>
                    </a:lnTo>
                    <a:lnTo>
                      <a:pt x="237" y="729"/>
                    </a:lnTo>
                    <a:lnTo>
                      <a:pt x="209" y="745"/>
                    </a:lnTo>
                    <a:lnTo>
                      <a:pt x="173" y="749"/>
                    </a:lnTo>
                    <a:lnTo>
                      <a:pt x="162" y="778"/>
                    </a:lnTo>
                    <a:lnTo>
                      <a:pt x="137" y="796"/>
                    </a:lnTo>
                    <a:lnTo>
                      <a:pt x="117" y="825"/>
                    </a:lnTo>
                    <a:lnTo>
                      <a:pt x="69" y="865"/>
                    </a:lnTo>
                    <a:lnTo>
                      <a:pt x="106" y="865"/>
                    </a:lnTo>
                    <a:lnTo>
                      <a:pt x="133" y="845"/>
                    </a:lnTo>
                    <a:lnTo>
                      <a:pt x="155" y="836"/>
                    </a:lnTo>
                    <a:lnTo>
                      <a:pt x="193" y="851"/>
                    </a:lnTo>
                    <a:lnTo>
                      <a:pt x="213" y="814"/>
                    </a:lnTo>
                    <a:lnTo>
                      <a:pt x="235" y="809"/>
                    </a:lnTo>
                    <a:lnTo>
                      <a:pt x="271" y="809"/>
                    </a:lnTo>
                    <a:lnTo>
                      <a:pt x="289" y="814"/>
                    </a:lnTo>
                    <a:lnTo>
                      <a:pt x="329" y="794"/>
                    </a:lnTo>
                    <a:lnTo>
                      <a:pt x="355" y="794"/>
                    </a:lnTo>
                    <a:lnTo>
                      <a:pt x="400" y="796"/>
                    </a:lnTo>
                    <a:lnTo>
                      <a:pt x="433" y="794"/>
                    </a:lnTo>
                    <a:lnTo>
                      <a:pt x="471" y="769"/>
                    </a:lnTo>
                    <a:lnTo>
                      <a:pt x="497" y="756"/>
                    </a:lnTo>
                    <a:lnTo>
                      <a:pt x="496" y="740"/>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0" name="Freeform 118">
                <a:extLst>
                  <a:ext uri="{FF2B5EF4-FFF2-40B4-BE49-F238E27FC236}">
                    <a16:creationId xmlns:a16="http://schemas.microsoft.com/office/drawing/2014/main" id="{06F413E0-7186-4B8F-9E79-42CEF39566C2}"/>
                  </a:ext>
                </a:extLst>
              </p:cNvPr>
              <p:cNvSpPr>
                <a:spLocks/>
              </p:cNvSpPr>
              <p:nvPr/>
            </p:nvSpPr>
            <p:spPr bwMode="auto">
              <a:xfrm>
                <a:off x="3799" y="1629"/>
                <a:ext cx="18" cy="30"/>
              </a:xfrm>
              <a:custGeom>
                <a:avLst/>
                <a:gdLst>
                  <a:gd name="T0" fmla="*/ 15 w 18"/>
                  <a:gd name="T1" fmla="*/ 0 h 30"/>
                  <a:gd name="T2" fmla="*/ 7 w 18"/>
                  <a:gd name="T3" fmla="*/ 5 h 30"/>
                  <a:gd name="T4" fmla="*/ 7 w 18"/>
                  <a:gd name="T5" fmla="*/ 14 h 30"/>
                  <a:gd name="T6" fmla="*/ 0 w 18"/>
                  <a:gd name="T7" fmla="*/ 20 h 30"/>
                  <a:gd name="T8" fmla="*/ 8 w 18"/>
                  <a:gd name="T9" fmla="*/ 24 h 30"/>
                  <a:gd name="T10" fmla="*/ 7 w 18"/>
                  <a:gd name="T11" fmla="*/ 30 h 30"/>
                  <a:gd name="T12" fmla="*/ 15 w 18"/>
                  <a:gd name="T13" fmla="*/ 17 h 30"/>
                  <a:gd name="T14" fmla="*/ 18 w 18"/>
                  <a:gd name="T15" fmla="*/ 7 h 30"/>
                  <a:gd name="T16" fmla="*/ 15 w 18"/>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0">
                    <a:moveTo>
                      <a:pt x="15" y="0"/>
                    </a:moveTo>
                    <a:lnTo>
                      <a:pt x="7" y="5"/>
                    </a:lnTo>
                    <a:lnTo>
                      <a:pt x="7" y="14"/>
                    </a:lnTo>
                    <a:lnTo>
                      <a:pt x="0" y="20"/>
                    </a:lnTo>
                    <a:lnTo>
                      <a:pt x="8" y="24"/>
                    </a:lnTo>
                    <a:lnTo>
                      <a:pt x="7" y="30"/>
                    </a:lnTo>
                    <a:lnTo>
                      <a:pt x="15" y="17"/>
                    </a:lnTo>
                    <a:lnTo>
                      <a:pt x="18" y="7"/>
                    </a:lnTo>
                    <a:lnTo>
                      <a:pt x="1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1" name="Freeform 119">
                <a:extLst>
                  <a:ext uri="{FF2B5EF4-FFF2-40B4-BE49-F238E27FC236}">
                    <a16:creationId xmlns:a16="http://schemas.microsoft.com/office/drawing/2014/main" id="{F4536713-B2F4-450D-97F3-475B3646CF05}"/>
                  </a:ext>
                </a:extLst>
              </p:cNvPr>
              <p:cNvSpPr>
                <a:spLocks/>
              </p:cNvSpPr>
              <p:nvPr/>
            </p:nvSpPr>
            <p:spPr bwMode="auto">
              <a:xfrm>
                <a:off x="3773" y="1684"/>
                <a:ext cx="13" cy="10"/>
              </a:xfrm>
              <a:custGeom>
                <a:avLst/>
                <a:gdLst>
                  <a:gd name="T0" fmla="*/ 7 w 13"/>
                  <a:gd name="T1" fmla="*/ 0 h 10"/>
                  <a:gd name="T2" fmla="*/ 0 w 13"/>
                  <a:gd name="T3" fmla="*/ 2 h 10"/>
                  <a:gd name="T4" fmla="*/ 1 w 13"/>
                  <a:gd name="T5" fmla="*/ 10 h 10"/>
                  <a:gd name="T6" fmla="*/ 13 w 13"/>
                  <a:gd name="T7" fmla="*/ 9 h 10"/>
                  <a:gd name="T8" fmla="*/ 7 w 13"/>
                  <a:gd name="T9" fmla="*/ 0 h 10"/>
                </a:gdLst>
                <a:ahLst/>
                <a:cxnLst>
                  <a:cxn ang="0">
                    <a:pos x="T0" y="T1"/>
                  </a:cxn>
                  <a:cxn ang="0">
                    <a:pos x="T2" y="T3"/>
                  </a:cxn>
                  <a:cxn ang="0">
                    <a:pos x="T4" y="T5"/>
                  </a:cxn>
                  <a:cxn ang="0">
                    <a:pos x="T6" y="T7"/>
                  </a:cxn>
                  <a:cxn ang="0">
                    <a:pos x="T8" y="T9"/>
                  </a:cxn>
                </a:cxnLst>
                <a:rect l="0" t="0" r="r" b="b"/>
                <a:pathLst>
                  <a:path w="13" h="10">
                    <a:moveTo>
                      <a:pt x="7" y="0"/>
                    </a:moveTo>
                    <a:lnTo>
                      <a:pt x="0" y="2"/>
                    </a:lnTo>
                    <a:lnTo>
                      <a:pt x="1" y="10"/>
                    </a:lnTo>
                    <a:lnTo>
                      <a:pt x="13" y="9"/>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2" name="Freeform 120">
                <a:extLst>
                  <a:ext uri="{FF2B5EF4-FFF2-40B4-BE49-F238E27FC236}">
                    <a16:creationId xmlns:a16="http://schemas.microsoft.com/office/drawing/2014/main" id="{ED68A24A-E58B-4F53-A4B9-4BD123171DCC}"/>
                  </a:ext>
                </a:extLst>
              </p:cNvPr>
              <p:cNvSpPr>
                <a:spLocks/>
              </p:cNvSpPr>
              <p:nvPr/>
            </p:nvSpPr>
            <p:spPr bwMode="auto">
              <a:xfrm>
                <a:off x="3687" y="1825"/>
                <a:ext cx="44" cy="32"/>
              </a:xfrm>
              <a:custGeom>
                <a:avLst/>
                <a:gdLst>
                  <a:gd name="T0" fmla="*/ 24 w 44"/>
                  <a:gd name="T1" fmla="*/ 0 h 32"/>
                  <a:gd name="T2" fmla="*/ 19 w 44"/>
                  <a:gd name="T3" fmla="*/ 1 h 32"/>
                  <a:gd name="T4" fmla="*/ 15 w 44"/>
                  <a:gd name="T5" fmla="*/ 2 h 32"/>
                  <a:gd name="T6" fmla="*/ 12 w 44"/>
                  <a:gd name="T7" fmla="*/ 8 h 32"/>
                  <a:gd name="T8" fmla="*/ 6 w 44"/>
                  <a:gd name="T9" fmla="*/ 14 h 32"/>
                  <a:gd name="T10" fmla="*/ 0 w 44"/>
                  <a:gd name="T11" fmla="*/ 14 h 32"/>
                  <a:gd name="T12" fmla="*/ 2 w 44"/>
                  <a:gd name="T13" fmla="*/ 24 h 32"/>
                  <a:gd name="T14" fmla="*/ 10 w 44"/>
                  <a:gd name="T15" fmla="*/ 31 h 32"/>
                  <a:gd name="T16" fmla="*/ 20 w 44"/>
                  <a:gd name="T17" fmla="*/ 24 h 32"/>
                  <a:gd name="T18" fmla="*/ 23 w 44"/>
                  <a:gd name="T19" fmla="*/ 22 h 32"/>
                  <a:gd name="T20" fmla="*/ 29 w 44"/>
                  <a:gd name="T21" fmla="*/ 28 h 32"/>
                  <a:gd name="T22" fmla="*/ 39 w 44"/>
                  <a:gd name="T23" fmla="*/ 32 h 32"/>
                  <a:gd name="T24" fmla="*/ 44 w 44"/>
                  <a:gd name="T25" fmla="*/ 25 h 32"/>
                  <a:gd name="T26" fmla="*/ 40 w 44"/>
                  <a:gd name="T27" fmla="*/ 15 h 32"/>
                  <a:gd name="T28" fmla="*/ 40 w 44"/>
                  <a:gd name="T29" fmla="*/ 8 h 32"/>
                  <a:gd name="T30" fmla="*/ 34 w 44"/>
                  <a:gd name="T31" fmla="*/ 0 h 32"/>
                  <a:gd name="T32" fmla="*/ 24 w 44"/>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2">
                    <a:moveTo>
                      <a:pt x="24" y="0"/>
                    </a:moveTo>
                    <a:lnTo>
                      <a:pt x="19" y="1"/>
                    </a:lnTo>
                    <a:lnTo>
                      <a:pt x="15" y="2"/>
                    </a:lnTo>
                    <a:lnTo>
                      <a:pt x="12" y="8"/>
                    </a:lnTo>
                    <a:lnTo>
                      <a:pt x="6" y="14"/>
                    </a:lnTo>
                    <a:lnTo>
                      <a:pt x="0" y="14"/>
                    </a:lnTo>
                    <a:lnTo>
                      <a:pt x="2" y="24"/>
                    </a:lnTo>
                    <a:lnTo>
                      <a:pt x="10" y="31"/>
                    </a:lnTo>
                    <a:lnTo>
                      <a:pt x="20" y="24"/>
                    </a:lnTo>
                    <a:lnTo>
                      <a:pt x="23" y="22"/>
                    </a:lnTo>
                    <a:lnTo>
                      <a:pt x="29" y="28"/>
                    </a:lnTo>
                    <a:lnTo>
                      <a:pt x="39" y="32"/>
                    </a:lnTo>
                    <a:lnTo>
                      <a:pt x="44" y="25"/>
                    </a:lnTo>
                    <a:lnTo>
                      <a:pt x="40" y="15"/>
                    </a:lnTo>
                    <a:lnTo>
                      <a:pt x="40" y="8"/>
                    </a:lnTo>
                    <a:lnTo>
                      <a:pt x="34" y="0"/>
                    </a:lnTo>
                    <a:lnTo>
                      <a:pt x="2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3" name="Freeform 121">
                <a:extLst>
                  <a:ext uri="{FF2B5EF4-FFF2-40B4-BE49-F238E27FC236}">
                    <a16:creationId xmlns:a16="http://schemas.microsoft.com/office/drawing/2014/main" id="{BAB68E3B-2EB7-4EF8-A492-BF2644CD8AD1}"/>
                  </a:ext>
                </a:extLst>
              </p:cNvPr>
              <p:cNvSpPr>
                <a:spLocks/>
              </p:cNvSpPr>
              <p:nvPr/>
            </p:nvSpPr>
            <p:spPr bwMode="auto">
              <a:xfrm>
                <a:off x="3641" y="1820"/>
                <a:ext cx="85" cy="122"/>
              </a:xfrm>
              <a:custGeom>
                <a:avLst/>
                <a:gdLst>
                  <a:gd name="T0" fmla="*/ 74 w 85"/>
                  <a:gd name="T1" fmla="*/ 94 h 122"/>
                  <a:gd name="T2" fmla="*/ 74 w 85"/>
                  <a:gd name="T3" fmla="*/ 86 h 122"/>
                  <a:gd name="T4" fmla="*/ 81 w 85"/>
                  <a:gd name="T5" fmla="*/ 74 h 122"/>
                  <a:gd name="T6" fmla="*/ 81 w 85"/>
                  <a:gd name="T7" fmla="*/ 66 h 122"/>
                  <a:gd name="T8" fmla="*/ 78 w 85"/>
                  <a:gd name="T9" fmla="*/ 56 h 122"/>
                  <a:gd name="T10" fmla="*/ 78 w 85"/>
                  <a:gd name="T11" fmla="*/ 45 h 122"/>
                  <a:gd name="T12" fmla="*/ 85 w 85"/>
                  <a:gd name="T13" fmla="*/ 37 h 122"/>
                  <a:gd name="T14" fmla="*/ 75 w 85"/>
                  <a:gd name="T15" fmla="*/ 33 h 122"/>
                  <a:gd name="T16" fmla="*/ 69 w 85"/>
                  <a:gd name="T17" fmla="*/ 27 h 122"/>
                  <a:gd name="T18" fmla="*/ 66 w 85"/>
                  <a:gd name="T19" fmla="*/ 29 h 122"/>
                  <a:gd name="T20" fmla="*/ 56 w 85"/>
                  <a:gd name="T21" fmla="*/ 36 h 122"/>
                  <a:gd name="T22" fmla="*/ 48 w 85"/>
                  <a:gd name="T23" fmla="*/ 28 h 122"/>
                  <a:gd name="T24" fmla="*/ 46 w 85"/>
                  <a:gd name="T25" fmla="*/ 19 h 122"/>
                  <a:gd name="T26" fmla="*/ 52 w 85"/>
                  <a:gd name="T27" fmla="*/ 19 h 122"/>
                  <a:gd name="T28" fmla="*/ 61 w 85"/>
                  <a:gd name="T29" fmla="*/ 7 h 122"/>
                  <a:gd name="T30" fmla="*/ 60 w 85"/>
                  <a:gd name="T31" fmla="*/ 0 h 122"/>
                  <a:gd name="T32" fmla="*/ 52 w 85"/>
                  <a:gd name="T33" fmla="*/ 0 h 122"/>
                  <a:gd name="T34" fmla="*/ 46 w 85"/>
                  <a:gd name="T35" fmla="*/ 3 h 122"/>
                  <a:gd name="T36" fmla="*/ 36 w 85"/>
                  <a:gd name="T37" fmla="*/ 5 h 122"/>
                  <a:gd name="T38" fmla="*/ 31 w 85"/>
                  <a:gd name="T39" fmla="*/ 11 h 122"/>
                  <a:gd name="T40" fmla="*/ 31 w 85"/>
                  <a:gd name="T41" fmla="*/ 20 h 122"/>
                  <a:gd name="T42" fmla="*/ 38 w 85"/>
                  <a:gd name="T43" fmla="*/ 21 h 122"/>
                  <a:gd name="T44" fmla="*/ 38 w 85"/>
                  <a:gd name="T45" fmla="*/ 28 h 122"/>
                  <a:gd name="T46" fmla="*/ 34 w 85"/>
                  <a:gd name="T47" fmla="*/ 30 h 122"/>
                  <a:gd name="T48" fmla="*/ 32 w 85"/>
                  <a:gd name="T49" fmla="*/ 34 h 122"/>
                  <a:gd name="T50" fmla="*/ 24 w 85"/>
                  <a:gd name="T51" fmla="*/ 33 h 122"/>
                  <a:gd name="T52" fmla="*/ 18 w 85"/>
                  <a:gd name="T53" fmla="*/ 32 h 122"/>
                  <a:gd name="T54" fmla="*/ 13 w 85"/>
                  <a:gd name="T55" fmla="*/ 32 h 122"/>
                  <a:gd name="T56" fmla="*/ 10 w 85"/>
                  <a:gd name="T57" fmla="*/ 41 h 122"/>
                  <a:gd name="T58" fmla="*/ 5 w 85"/>
                  <a:gd name="T59" fmla="*/ 49 h 122"/>
                  <a:gd name="T60" fmla="*/ 6 w 85"/>
                  <a:gd name="T61" fmla="*/ 57 h 122"/>
                  <a:gd name="T62" fmla="*/ 10 w 85"/>
                  <a:gd name="T63" fmla="*/ 62 h 122"/>
                  <a:gd name="T64" fmla="*/ 16 w 85"/>
                  <a:gd name="T65" fmla="*/ 65 h 122"/>
                  <a:gd name="T66" fmla="*/ 24 w 85"/>
                  <a:gd name="T67" fmla="*/ 67 h 122"/>
                  <a:gd name="T68" fmla="*/ 17 w 85"/>
                  <a:gd name="T69" fmla="*/ 74 h 122"/>
                  <a:gd name="T70" fmla="*/ 15 w 85"/>
                  <a:gd name="T71" fmla="*/ 82 h 122"/>
                  <a:gd name="T72" fmla="*/ 26 w 85"/>
                  <a:gd name="T73" fmla="*/ 83 h 122"/>
                  <a:gd name="T74" fmla="*/ 8 w 85"/>
                  <a:gd name="T75" fmla="*/ 88 h 122"/>
                  <a:gd name="T76" fmla="*/ 5 w 85"/>
                  <a:gd name="T77" fmla="*/ 95 h 122"/>
                  <a:gd name="T78" fmla="*/ 0 w 85"/>
                  <a:gd name="T79" fmla="*/ 97 h 122"/>
                  <a:gd name="T80" fmla="*/ 8 w 85"/>
                  <a:gd name="T81" fmla="*/ 101 h 122"/>
                  <a:gd name="T82" fmla="*/ 0 w 85"/>
                  <a:gd name="T83" fmla="*/ 105 h 122"/>
                  <a:gd name="T84" fmla="*/ 5 w 85"/>
                  <a:gd name="T85" fmla="*/ 110 h 122"/>
                  <a:gd name="T86" fmla="*/ 13 w 85"/>
                  <a:gd name="T87" fmla="*/ 105 h 122"/>
                  <a:gd name="T88" fmla="*/ 5 w 85"/>
                  <a:gd name="T89" fmla="*/ 115 h 122"/>
                  <a:gd name="T90" fmla="*/ 15 w 85"/>
                  <a:gd name="T91" fmla="*/ 113 h 122"/>
                  <a:gd name="T92" fmla="*/ 10 w 85"/>
                  <a:gd name="T93" fmla="*/ 120 h 122"/>
                  <a:gd name="T94" fmla="*/ 23 w 85"/>
                  <a:gd name="T95" fmla="*/ 122 h 122"/>
                  <a:gd name="T96" fmla="*/ 31 w 85"/>
                  <a:gd name="T97" fmla="*/ 116 h 122"/>
                  <a:gd name="T98" fmla="*/ 39 w 85"/>
                  <a:gd name="T99" fmla="*/ 108 h 122"/>
                  <a:gd name="T100" fmla="*/ 46 w 85"/>
                  <a:gd name="T101" fmla="*/ 110 h 122"/>
                  <a:gd name="T102" fmla="*/ 57 w 85"/>
                  <a:gd name="T103" fmla="*/ 101 h 122"/>
                  <a:gd name="T104" fmla="*/ 62 w 85"/>
                  <a:gd name="T105" fmla="*/ 97 h 122"/>
                  <a:gd name="T106" fmla="*/ 71 w 85"/>
                  <a:gd name="T107" fmla="*/ 98 h 122"/>
                  <a:gd name="T108" fmla="*/ 74 w 85"/>
                  <a:gd name="T109"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22">
                    <a:moveTo>
                      <a:pt x="74" y="94"/>
                    </a:moveTo>
                    <a:lnTo>
                      <a:pt x="74" y="86"/>
                    </a:lnTo>
                    <a:lnTo>
                      <a:pt x="81" y="74"/>
                    </a:lnTo>
                    <a:lnTo>
                      <a:pt x="81" y="66"/>
                    </a:lnTo>
                    <a:lnTo>
                      <a:pt x="78" y="56"/>
                    </a:lnTo>
                    <a:lnTo>
                      <a:pt x="78" y="45"/>
                    </a:lnTo>
                    <a:lnTo>
                      <a:pt x="85" y="37"/>
                    </a:lnTo>
                    <a:lnTo>
                      <a:pt x="75" y="33"/>
                    </a:lnTo>
                    <a:lnTo>
                      <a:pt x="69" y="27"/>
                    </a:lnTo>
                    <a:lnTo>
                      <a:pt x="66" y="29"/>
                    </a:lnTo>
                    <a:lnTo>
                      <a:pt x="56" y="36"/>
                    </a:lnTo>
                    <a:lnTo>
                      <a:pt x="48" y="28"/>
                    </a:lnTo>
                    <a:lnTo>
                      <a:pt x="46" y="19"/>
                    </a:lnTo>
                    <a:lnTo>
                      <a:pt x="52" y="19"/>
                    </a:lnTo>
                    <a:lnTo>
                      <a:pt x="61" y="7"/>
                    </a:lnTo>
                    <a:lnTo>
                      <a:pt x="60" y="0"/>
                    </a:lnTo>
                    <a:lnTo>
                      <a:pt x="52" y="0"/>
                    </a:lnTo>
                    <a:lnTo>
                      <a:pt x="46" y="3"/>
                    </a:lnTo>
                    <a:lnTo>
                      <a:pt x="36" y="5"/>
                    </a:lnTo>
                    <a:lnTo>
                      <a:pt x="31" y="11"/>
                    </a:lnTo>
                    <a:lnTo>
                      <a:pt x="31" y="20"/>
                    </a:lnTo>
                    <a:lnTo>
                      <a:pt x="38" y="21"/>
                    </a:lnTo>
                    <a:lnTo>
                      <a:pt x="38" y="28"/>
                    </a:lnTo>
                    <a:lnTo>
                      <a:pt x="34" y="30"/>
                    </a:lnTo>
                    <a:lnTo>
                      <a:pt x="32" y="34"/>
                    </a:lnTo>
                    <a:lnTo>
                      <a:pt x="24" y="33"/>
                    </a:lnTo>
                    <a:lnTo>
                      <a:pt x="18" y="32"/>
                    </a:lnTo>
                    <a:lnTo>
                      <a:pt x="13" y="32"/>
                    </a:lnTo>
                    <a:lnTo>
                      <a:pt x="10" y="41"/>
                    </a:lnTo>
                    <a:lnTo>
                      <a:pt x="5" y="49"/>
                    </a:lnTo>
                    <a:lnTo>
                      <a:pt x="6" y="57"/>
                    </a:lnTo>
                    <a:lnTo>
                      <a:pt x="10" y="62"/>
                    </a:lnTo>
                    <a:lnTo>
                      <a:pt x="16" y="65"/>
                    </a:lnTo>
                    <a:lnTo>
                      <a:pt x="24" y="67"/>
                    </a:lnTo>
                    <a:lnTo>
                      <a:pt x="17" y="74"/>
                    </a:lnTo>
                    <a:lnTo>
                      <a:pt x="15" y="82"/>
                    </a:lnTo>
                    <a:lnTo>
                      <a:pt x="26" y="83"/>
                    </a:lnTo>
                    <a:lnTo>
                      <a:pt x="8" y="88"/>
                    </a:lnTo>
                    <a:lnTo>
                      <a:pt x="5" y="95"/>
                    </a:lnTo>
                    <a:lnTo>
                      <a:pt x="0" y="97"/>
                    </a:lnTo>
                    <a:lnTo>
                      <a:pt x="8" y="101"/>
                    </a:lnTo>
                    <a:lnTo>
                      <a:pt x="0" y="105"/>
                    </a:lnTo>
                    <a:lnTo>
                      <a:pt x="5" y="110"/>
                    </a:lnTo>
                    <a:lnTo>
                      <a:pt x="13" y="105"/>
                    </a:lnTo>
                    <a:lnTo>
                      <a:pt x="5" y="115"/>
                    </a:lnTo>
                    <a:lnTo>
                      <a:pt x="15" y="113"/>
                    </a:lnTo>
                    <a:lnTo>
                      <a:pt x="10" y="120"/>
                    </a:lnTo>
                    <a:lnTo>
                      <a:pt x="23" y="122"/>
                    </a:lnTo>
                    <a:lnTo>
                      <a:pt x="31" y="116"/>
                    </a:lnTo>
                    <a:lnTo>
                      <a:pt x="39" y="108"/>
                    </a:lnTo>
                    <a:lnTo>
                      <a:pt x="46" y="110"/>
                    </a:lnTo>
                    <a:lnTo>
                      <a:pt x="57" y="101"/>
                    </a:lnTo>
                    <a:lnTo>
                      <a:pt x="62" y="97"/>
                    </a:lnTo>
                    <a:lnTo>
                      <a:pt x="71" y="98"/>
                    </a:lnTo>
                    <a:lnTo>
                      <a:pt x="74" y="9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4" name="Freeform 122">
                <a:extLst>
                  <a:ext uri="{FF2B5EF4-FFF2-40B4-BE49-F238E27FC236}">
                    <a16:creationId xmlns:a16="http://schemas.microsoft.com/office/drawing/2014/main" id="{CAE3AF7F-F2B8-473E-98BA-D63FFD8B59A2}"/>
                  </a:ext>
                </a:extLst>
              </p:cNvPr>
              <p:cNvSpPr>
                <a:spLocks/>
              </p:cNvSpPr>
              <p:nvPr/>
            </p:nvSpPr>
            <p:spPr bwMode="auto">
              <a:xfrm>
                <a:off x="4224" y="1206"/>
                <a:ext cx="197" cy="453"/>
              </a:xfrm>
              <a:custGeom>
                <a:avLst/>
                <a:gdLst>
                  <a:gd name="T0" fmla="*/ 108 w 197"/>
                  <a:gd name="T1" fmla="*/ 433 h 453"/>
                  <a:gd name="T2" fmla="*/ 78 w 197"/>
                  <a:gd name="T3" fmla="*/ 436 h 453"/>
                  <a:gd name="T4" fmla="*/ 61 w 197"/>
                  <a:gd name="T5" fmla="*/ 446 h 453"/>
                  <a:gd name="T6" fmla="*/ 36 w 197"/>
                  <a:gd name="T7" fmla="*/ 453 h 453"/>
                  <a:gd name="T8" fmla="*/ 28 w 197"/>
                  <a:gd name="T9" fmla="*/ 439 h 453"/>
                  <a:gd name="T10" fmla="*/ 11 w 197"/>
                  <a:gd name="T11" fmla="*/ 427 h 453"/>
                  <a:gd name="T12" fmla="*/ 4 w 197"/>
                  <a:gd name="T13" fmla="*/ 411 h 453"/>
                  <a:gd name="T14" fmla="*/ 8 w 197"/>
                  <a:gd name="T15" fmla="*/ 395 h 453"/>
                  <a:gd name="T16" fmla="*/ 4 w 197"/>
                  <a:gd name="T17" fmla="*/ 371 h 453"/>
                  <a:gd name="T18" fmla="*/ 4 w 197"/>
                  <a:gd name="T19" fmla="*/ 359 h 453"/>
                  <a:gd name="T20" fmla="*/ 3 w 197"/>
                  <a:gd name="T21" fmla="*/ 340 h 453"/>
                  <a:gd name="T22" fmla="*/ 16 w 197"/>
                  <a:gd name="T23" fmla="*/ 320 h 453"/>
                  <a:gd name="T24" fmla="*/ 36 w 197"/>
                  <a:gd name="T25" fmla="*/ 298 h 453"/>
                  <a:gd name="T26" fmla="*/ 55 w 197"/>
                  <a:gd name="T27" fmla="*/ 280 h 453"/>
                  <a:gd name="T28" fmla="*/ 67 w 197"/>
                  <a:gd name="T29" fmla="*/ 255 h 453"/>
                  <a:gd name="T30" fmla="*/ 80 w 197"/>
                  <a:gd name="T31" fmla="*/ 249 h 453"/>
                  <a:gd name="T32" fmla="*/ 78 w 197"/>
                  <a:gd name="T33" fmla="*/ 227 h 453"/>
                  <a:gd name="T34" fmla="*/ 64 w 197"/>
                  <a:gd name="T35" fmla="*/ 211 h 453"/>
                  <a:gd name="T36" fmla="*/ 53 w 197"/>
                  <a:gd name="T37" fmla="*/ 194 h 453"/>
                  <a:gd name="T38" fmla="*/ 55 w 197"/>
                  <a:gd name="T39" fmla="*/ 170 h 453"/>
                  <a:gd name="T40" fmla="*/ 49 w 197"/>
                  <a:gd name="T41" fmla="*/ 145 h 453"/>
                  <a:gd name="T42" fmla="*/ 48 w 197"/>
                  <a:gd name="T43" fmla="*/ 130 h 453"/>
                  <a:gd name="T44" fmla="*/ 53 w 197"/>
                  <a:gd name="T45" fmla="*/ 107 h 453"/>
                  <a:gd name="T46" fmla="*/ 41 w 197"/>
                  <a:gd name="T47" fmla="*/ 96 h 453"/>
                  <a:gd name="T48" fmla="*/ 24 w 197"/>
                  <a:gd name="T49" fmla="*/ 82 h 453"/>
                  <a:gd name="T50" fmla="*/ 4 w 197"/>
                  <a:gd name="T51" fmla="*/ 61 h 453"/>
                  <a:gd name="T52" fmla="*/ 4 w 197"/>
                  <a:gd name="T53" fmla="*/ 39 h 453"/>
                  <a:gd name="T54" fmla="*/ 18 w 197"/>
                  <a:gd name="T55" fmla="*/ 51 h 453"/>
                  <a:gd name="T56" fmla="*/ 25 w 197"/>
                  <a:gd name="T57" fmla="*/ 72 h 453"/>
                  <a:gd name="T58" fmla="*/ 51 w 197"/>
                  <a:gd name="T59" fmla="*/ 77 h 453"/>
                  <a:gd name="T60" fmla="*/ 62 w 197"/>
                  <a:gd name="T61" fmla="*/ 72 h 453"/>
                  <a:gd name="T62" fmla="*/ 81 w 197"/>
                  <a:gd name="T63" fmla="*/ 72 h 453"/>
                  <a:gd name="T64" fmla="*/ 91 w 197"/>
                  <a:gd name="T65" fmla="*/ 47 h 453"/>
                  <a:gd name="T66" fmla="*/ 95 w 197"/>
                  <a:gd name="T67" fmla="*/ 21 h 453"/>
                  <a:gd name="T68" fmla="*/ 118 w 197"/>
                  <a:gd name="T69" fmla="*/ 5 h 453"/>
                  <a:gd name="T70" fmla="*/ 137 w 197"/>
                  <a:gd name="T71" fmla="*/ 8 h 453"/>
                  <a:gd name="T72" fmla="*/ 154 w 197"/>
                  <a:gd name="T73" fmla="*/ 18 h 453"/>
                  <a:gd name="T74" fmla="*/ 146 w 197"/>
                  <a:gd name="T75" fmla="*/ 42 h 453"/>
                  <a:gd name="T76" fmla="*/ 137 w 197"/>
                  <a:gd name="T77" fmla="*/ 67 h 453"/>
                  <a:gd name="T78" fmla="*/ 143 w 197"/>
                  <a:gd name="T79" fmla="*/ 90 h 453"/>
                  <a:gd name="T80" fmla="*/ 165 w 197"/>
                  <a:gd name="T81" fmla="*/ 122 h 453"/>
                  <a:gd name="T82" fmla="*/ 149 w 197"/>
                  <a:gd name="T83" fmla="*/ 160 h 453"/>
                  <a:gd name="T84" fmla="*/ 166 w 197"/>
                  <a:gd name="T85" fmla="*/ 219 h 453"/>
                  <a:gd name="T86" fmla="*/ 166 w 197"/>
                  <a:gd name="T87" fmla="*/ 251 h 453"/>
                  <a:gd name="T88" fmla="*/ 173 w 197"/>
                  <a:gd name="T89" fmla="*/ 276 h 453"/>
                  <a:gd name="T90" fmla="*/ 170 w 197"/>
                  <a:gd name="T91" fmla="*/ 300 h 453"/>
                  <a:gd name="T92" fmla="*/ 189 w 197"/>
                  <a:gd name="T93" fmla="*/ 318 h 453"/>
                  <a:gd name="T94" fmla="*/ 197 w 197"/>
                  <a:gd name="T95" fmla="*/ 335 h 453"/>
                  <a:gd name="T96" fmla="*/ 168 w 197"/>
                  <a:gd name="T97" fmla="*/ 371 h 453"/>
                  <a:gd name="T98" fmla="*/ 134 w 197"/>
                  <a:gd name="T99" fmla="*/ 417 h 453"/>
                  <a:gd name="T100" fmla="*/ 120 w 197"/>
                  <a:gd name="T101"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7" h="453">
                    <a:moveTo>
                      <a:pt x="120" y="433"/>
                    </a:moveTo>
                    <a:lnTo>
                      <a:pt x="108" y="433"/>
                    </a:lnTo>
                    <a:lnTo>
                      <a:pt x="90" y="433"/>
                    </a:lnTo>
                    <a:lnTo>
                      <a:pt x="78" y="436"/>
                    </a:lnTo>
                    <a:lnTo>
                      <a:pt x="69" y="441"/>
                    </a:lnTo>
                    <a:lnTo>
                      <a:pt x="61" y="446"/>
                    </a:lnTo>
                    <a:lnTo>
                      <a:pt x="49" y="451"/>
                    </a:lnTo>
                    <a:lnTo>
                      <a:pt x="36" y="453"/>
                    </a:lnTo>
                    <a:lnTo>
                      <a:pt x="21" y="448"/>
                    </a:lnTo>
                    <a:lnTo>
                      <a:pt x="28" y="439"/>
                    </a:lnTo>
                    <a:lnTo>
                      <a:pt x="21" y="433"/>
                    </a:lnTo>
                    <a:lnTo>
                      <a:pt x="11" y="427"/>
                    </a:lnTo>
                    <a:lnTo>
                      <a:pt x="3" y="424"/>
                    </a:lnTo>
                    <a:lnTo>
                      <a:pt x="4" y="411"/>
                    </a:lnTo>
                    <a:lnTo>
                      <a:pt x="8" y="406"/>
                    </a:lnTo>
                    <a:lnTo>
                      <a:pt x="8" y="395"/>
                    </a:lnTo>
                    <a:lnTo>
                      <a:pt x="8" y="384"/>
                    </a:lnTo>
                    <a:lnTo>
                      <a:pt x="4" y="371"/>
                    </a:lnTo>
                    <a:lnTo>
                      <a:pt x="3" y="364"/>
                    </a:lnTo>
                    <a:lnTo>
                      <a:pt x="4" y="359"/>
                    </a:lnTo>
                    <a:lnTo>
                      <a:pt x="0" y="352"/>
                    </a:lnTo>
                    <a:lnTo>
                      <a:pt x="3" y="340"/>
                    </a:lnTo>
                    <a:lnTo>
                      <a:pt x="13" y="329"/>
                    </a:lnTo>
                    <a:lnTo>
                      <a:pt x="16" y="320"/>
                    </a:lnTo>
                    <a:lnTo>
                      <a:pt x="25" y="309"/>
                    </a:lnTo>
                    <a:lnTo>
                      <a:pt x="36" y="298"/>
                    </a:lnTo>
                    <a:lnTo>
                      <a:pt x="44" y="291"/>
                    </a:lnTo>
                    <a:lnTo>
                      <a:pt x="55" y="280"/>
                    </a:lnTo>
                    <a:lnTo>
                      <a:pt x="58" y="271"/>
                    </a:lnTo>
                    <a:lnTo>
                      <a:pt x="67" y="255"/>
                    </a:lnTo>
                    <a:lnTo>
                      <a:pt x="78" y="253"/>
                    </a:lnTo>
                    <a:lnTo>
                      <a:pt x="80" y="249"/>
                    </a:lnTo>
                    <a:lnTo>
                      <a:pt x="77" y="238"/>
                    </a:lnTo>
                    <a:lnTo>
                      <a:pt x="78" y="227"/>
                    </a:lnTo>
                    <a:lnTo>
                      <a:pt x="72" y="217"/>
                    </a:lnTo>
                    <a:lnTo>
                      <a:pt x="64" y="211"/>
                    </a:lnTo>
                    <a:lnTo>
                      <a:pt x="57" y="207"/>
                    </a:lnTo>
                    <a:lnTo>
                      <a:pt x="53" y="194"/>
                    </a:lnTo>
                    <a:lnTo>
                      <a:pt x="51" y="187"/>
                    </a:lnTo>
                    <a:lnTo>
                      <a:pt x="55" y="170"/>
                    </a:lnTo>
                    <a:lnTo>
                      <a:pt x="50" y="160"/>
                    </a:lnTo>
                    <a:lnTo>
                      <a:pt x="49" y="145"/>
                    </a:lnTo>
                    <a:lnTo>
                      <a:pt x="53" y="134"/>
                    </a:lnTo>
                    <a:lnTo>
                      <a:pt x="48" y="130"/>
                    </a:lnTo>
                    <a:lnTo>
                      <a:pt x="48" y="114"/>
                    </a:lnTo>
                    <a:lnTo>
                      <a:pt x="53" y="107"/>
                    </a:lnTo>
                    <a:lnTo>
                      <a:pt x="47" y="101"/>
                    </a:lnTo>
                    <a:lnTo>
                      <a:pt x="41" y="96"/>
                    </a:lnTo>
                    <a:lnTo>
                      <a:pt x="37" y="87"/>
                    </a:lnTo>
                    <a:lnTo>
                      <a:pt x="24" y="82"/>
                    </a:lnTo>
                    <a:lnTo>
                      <a:pt x="18" y="74"/>
                    </a:lnTo>
                    <a:lnTo>
                      <a:pt x="4" y="61"/>
                    </a:lnTo>
                    <a:lnTo>
                      <a:pt x="0" y="56"/>
                    </a:lnTo>
                    <a:lnTo>
                      <a:pt x="4" y="39"/>
                    </a:lnTo>
                    <a:lnTo>
                      <a:pt x="12" y="40"/>
                    </a:lnTo>
                    <a:lnTo>
                      <a:pt x="18" y="51"/>
                    </a:lnTo>
                    <a:lnTo>
                      <a:pt x="21" y="62"/>
                    </a:lnTo>
                    <a:lnTo>
                      <a:pt x="25" y="72"/>
                    </a:lnTo>
                    <a:lnTo>
                      <a:pt x="41" y="77"/>
                    </a:lnTo>
                    <a:lnTo>
                      <a:pt x="51" y="77"/>
                    </a:lnTo>
                    <a:lnTo>
                      <a:pt x="56" y="68"/>
                    </a:lnTo>
                    <a:lnTo>
                      <a:pt x="62" y="72"/>
                    </a:lnTo>
                    <a:lnTo>
                      <a:pt x="72" y="78"/>
                    </a:lnTo>
                    <a:lnTo>
                      <a:pt x="81" y="72"/>
                    </a:lnTo>
                    <a:lnTo>
                      <a:pt x="86" y="59"/>
                    </a:lnTo>
                    <a:lnTo>
                      <a:pt x="91" y="47"/>
                    </a:lnTo>
                    <a:lnTo>
                      <a:pt x="91" y="37"/>
                    </a:lnTo>
                    <a:lnTo>
                      <a:pt x="95" y="21"/>
                    </a:lnTo>
                    <a:lnTo>
                      <a:pt x="107" y="6"/>
                    </a:lnTo>
                    <a:lnTo>
                      <a:pt x="118" y="5"/>
                    </a:lnTo>
                    <a:lnTo>
                      <a:pt x="131" y="0"/>
                    </a:lnTo>
                    <a:lnTo>
                      <a:pt x="137" y="8"/>
                    </a:lnTo>
                    <a:lnTo>
                      <a:pt x="144" y="15"/>
                    </a:lnTo>
                    <a:lnTo>
                      <a:pt x="154" y="18"/>
                    </a:lnTo>
                    <a:lnTo>
                      <a:pt x="151" y="30"/>
                    </a:lnTo>
                    <a:lnTo>
                      <a:pt x="146" y="42"/>
                    </a:lnTo>
                    <a:lnTo>
                      <a:pt x="145" y="54"/>
                    </a:lnTo>
                    <a:lnTo>
                      <a:pt x="137" y="67"/>
                    </a:lnTo>
                    <a:lnTo>
                      <a:pt x="137" y="76"/>
                    </a:lnTo>
                    <a:lnTo>
                      <a:pt x="143" y="90"/>
                    </a:lnTo>
                    <a:lnTo>
                      <a:pt x="159" y="107"/>
                    </a:lnTo>
                    <a:lnTo>
                      <a:pt x="165" y="122"/>
                    </a:lnTo>
                    <a:lnTo>
                      <a:pt x="168" y="127"/>
                    </a:lnTo>
                    <a:lnTo>
                      <a:pt x="149" y="160"/>
                    </a:lnTo>
                    <a:lnTo>
                      <a:pt x="169" y="214"/>
                    </a:lnTo>
                    <a:lnTo>
                      <a:pt x="166" y="219"/>
                    </a:lnTo>
                    <a:lnTo>
                      <a:pt x="165" y="235"/>
                    </a:lnTo>
                    <a:lnTo>
                      <a:pt x="166" y="251"/>
                    </a:lnTo>
                    <a:lnTo>
                      <a:pt x="172" y="261"/>
                    </a:lnTo>
                    <a:lnTo>
                      <a:pt x="173" y="276"/>
                    </a:lnTo>
                    <a:lnTo>
                      <a:pt x="179" y="286"/>
                    </a:lnTo>
                    <a:lnTo>
                      <a:pt x="170" y="300"/>
                    </a:lnTo>
                    <a:lnTo>
                      <a:pt x="179" y="314"/>
                    </a:lnTo>
                    <a:lnTo>
                      <a:pt x="189" y="318"/>
                    </a:lnTo>
                    <a:lnTo>
                      <a:pt x="192" y="331"/>
                    </a:lnTo>
                    <a:lnTo>
                      <a:pt x="197" y="335"/>
                    </a:lnTo>
                    <a:lnTo>
                      <a:pt x="195" y="346"/>
                    </a:lnTo>
                    <a:lnTo>
                      <a:pt x="168" y="371"/>
                    </a:lnTo>
                    <a:lnTo>
                      <a:pt x="150" y="403"/>
                    </a:lnTo>
                    <a:lnTo>
                      <a:pt x="134" y="417"/>
                    </a:lnTo>
                    <a:lnTo>
                      <a:pt x="124" y="430"/>
                    </a:lnTo>
                    <a:lnTo>
                      <a:pt x="120" y="43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5" name="Freeform 123">
                <a:extLst>
                  <a:ext uri="{FF2B5EF4-FFF2-40B4-BE49-F238E27FC236}">
                    <a16:creationId xmlns:a16="http://schemas.microsoft.com/office/drawing/2014/main" id="{72971C11-EEAB-4F14-9466-0F3AE2F77093}"/>
                  </a:ext>
                </a:extLst>
              </p:cNvPr>
              <p:cNvSpPr>
                <a:spLocks/>
              </p:cNvSpPr>
              <p:nvPr/>
            </p:nvSpPr>
            <p:spPr bwMode="auto">
              <a:xfrm>
                <a:off x="4041" y="1259"/>
                <a:ext cx="240" cy="558"/>
              </a:xfrm>
              <a:custGeom>
                <a:avLst/>
                <a:gdLst>
                  <a:gd name="T0" fmla="*/ 521 w 751"/>
                  <a:gd name="T1" fmla="*/ 7 h 1739"/>
                  <a:gd name="T2" fmla="*/ 515 w 751"/>
                  <a:gd name="T3" fmla="*/ 70 h 1739"/>
                  <a:gd name="T4" fmla="*/ 495 w 751"/>
                  <a:gd name="T5" fmla="*/ 94 h 1739"/>
                  <a:gd name="T6" fmla="*/ 428 w 751"/>
                  <a:gd name="T7" fmla="*/ 70 h 1739"/>
                  <a:gd name="T8" fmla="*/ 405 w 751"/>
                  <a:gd name="T9" fmla="*/ 150 h 1739"/>
                  <a:gd name="T10" fmla="*/ 328 w 751"/>
                  <a:gd name="T11" fmla="*/ 184 h 1739"/>
                  <a:gd name="T12" fmla="*/ 298 w 751"/>
                  <a:gd name="T13" fmla="*/ 264 h 1739"/>
                  <a:gd name="T14" fmla="*/ 265 w 751"/>
                  <a:gd name="T15" fmla="*/ 364 h 1739"/>
                  <a:gd name="T16" fmla="*/ 225 w 751"/>
                  <a:gd name="T17" fmla="*/ 450 h 1739"/>
                  <a:gd name="T18" fmla="*/ 185 w 751"/>
                  <a:gd name="T19" fmla="*/ 567 h 1739"/>
                  <a:gd name="T20" fmla="*/ 141 w 751"/>
                  <a:gd name="T21" fmla="*/ 667 h 1739"/>
                  <a:gd name="T22" fmla="*/ 161 w 751"/>
                  <a:gd name="T23" fmla="*/ 727 h 1739"/>
                  <a:gd name="T24" fmla="*/ 78 w 751"/>
                  <a:gd name="T25" fmla="*/ 777 h 1739"/>
                  <a:gd name="T26" fmla="*/ 51 w 751"/>
                  <a:gd name="T27" fmla="*/ 880 h 1739"/>
                  <a:gd name="T28" fmla="*/ 68 w 751"/>
                  <a:gd name="T29" fmla="*/ 1000 h 1739"/>
                  <a:gd name="T30" fmla="*/ 88 w 751"/>
                  <a:gd name="T31" fmla="*/ 1094 h 1739"/>
                  <a:gd name="T32" fmla="*/ 85 w 751"/>
                  <a:gd name="T33" fmla="*/ 1187 h 1739"/>
                  <a:gd name="T34" fmla="*/ 40 w 751"/>
                  <a:gd name="T35" fmla="*/ 1289 h 1739"/>
                  <a:gd name="T36" fmla="*/ 0 w 751"/>
                  <a:gd name="T37" fmla="*/ 1330 h 1739"/>
                  <a:gd name="T38" fmla="*/ 11 w 751"/>
                  <a:gd name="T39" fmla="*/ 1427 h 1739"/>
                  <a:gd name="T40" fmla="*/ 36 w 751"/>
                  <a:gd name="T41" fmla="*/ 1492 h 1739"/>
                  <a:gd name="T42" fmla="*/ 55 w 751"/>
                  <a:gd name="T43" fmla="*/ 1542 h 1739"/>
                  <a:gd name="T44" fmla="*/ 98 w 751"/>
                  <a:gd name="T45" fmla="*/ 1615 h 1739"/>
                  <a:gd name="T46" fmla="*/ 78 w 751"/>
                  <a:gd name="T47" fmla="*/ 1665 h 1739"/>
                  <a:gd name="T48" fmla="*/ 110 w 751"/>
                  <a:gd name="T49" fmla="*/ 1720 h 1739"/>
                  <a:gd name="T50" fmla="*/ 170 w 751"/>
                  <a:gd name="T51" fmla="*/ 1727 h 1739"/>
                  <a:gd name="T52" fmla="*/ 196 w 751"/>
                  <a:gd name="T53" fmla="*/ 1659 h 1739"/>
                  <a:gd name="T54" fmla="*/ 276 w 751"/>
                  <a:gd name="T55" fmla="*/ 1657 h 1739"/>
                  <a:gd name="T56" fmla="*/ 303 w 751"/>
                  <a:gd name="T57" fmla="*/ 1572 h 1739"/>
                  <a:gd name="T58" fmla="*/ 325 w 751"/>
                  <a:gd name="T59" fmla="*/ 1489 h 1739"/>
                  <a:gd name="T60" fmla="*/ 323 w 751"/>
                  <a:gd name="T61" fmla="*/ 1412 h 1739"/>
                  <a:gd name="T62" fmla="*/ 340 w 751"/>
                  <a:gd name="T63" fmla="*/ 1380 h 1739"/>
                  <a:gd name="T64" fmla="*/ 385 w 751"/>
                  <a:gd name="T65" fmla="*/ 1362 h 1739"/>
                  <a:gd name="T66" fmla="*/ 433 w 751"/>
                  <a:gd name="T67" fmla="*/ 1304 h 1739"/>
                  <a:gd name="T68" fmla="*/ 441 w 751"/>
                  <a:gd name="T69" fmla="*/ 1250 h 1739"/>
                  <a:gd name="T70" fmla="*/ 413 w 751"/>
                  <a:gd name="T71" fmla="*/ 1189 h 1739"/>
                  <a:gd name="T72" fmla="*/ 371 w 751"/>
                  <a:gd name="T73" fmla="*/ 1175 h 1739"/>
                  <a:gd name="T74" fmla="*/ 345 w 751"/>
                  <a:gd name="T75" fmla="*/ 1112 h 1739"/>
                  <a:gd name="T76" fmla="*/ 365 w 751"/>
                  <a:gd name="T77" fmla="*/ 1042 h 1739"/>
                  <a:gd name="T78" fmla="*/ 365 w 751"/>
                  <a:gd name="T79" fmla="*/ 974 h 1739"/>
                  <a:gd name="T80" fmla="*/ 383 w 751"/>
                  <a:gd name="T81" fmla="*/ 935 h 1739"/>
                  <a:gd name="T82" fmla="*/ 408 w 751"/>
                  <a:gd name="T83" fmla="*/ 900 h 1739"/>
                  <a:gd name="T84" fmla="*/ 456 w 751"/>
                  <a:gd name="T85" fmla="*/ 824 h 1739"/>
                  <a:gd name="T86" fmla="*/ 496 w 751"/>
                  <a:gd name="T87" fmla="*/ 789 h 1739"/>
                  <a:gd name="T88" fmla="*/ 583 w 751"/>
                  <a:gd name="T89" fmla="*/ 737 h 1739"/>
                  <a:gd name="T90" fmla="*/ 610 w 751"/>
                  <a:gd name="T91" fmla="*/ 695 h 1739"/>
                  <a:gd name="T92" fmla="*/ 585 w 751"/>
                  <a:gd name="T93" fmla="*/ 635 h 1739"/>
                  <a:gd name="T94" fmla="*/ 600 w 751"/>
                  <a:gd name="T95" fmla="*/ 569 h 1739"/>
                  <a:gd name="T96" fmla="*/ 626 w 751"/>
                  <a:gd name="T97" fmla="*/ 540 h 1739"/>
                  <a:gd name="T98" fmla="*/ 658 w 751"/>
                  <a:gd name="T99" fmla="*/ 485 h 1739"/>
                  <a:gd name="T100" fmla="*/ 700 w 751"/>
                  <a:gd name="T101" fmla="*/ 490 h 1739"/>
                  <a:gd name="T102" fmla="*/ 745 w 751"/>
                  <a:gd name="T103" fmla="*/ 480 h 1739"/>
                  <a:gd name="T104" fmla="*/ 731 w 751"/>
                  <a:gd name="T105" fmla="*/ 417 h 1739"/>
                  <a:gd name="T106" fmla="*/ 723 w 751"/>
                  <a:gd name="T107" fmla="*/ 335 h 1739"/>
                  <a:gd name="T108" fmla="*/ 738 w 751"/>
                  <a:gd name="T109" fmla="*/ 252 h 1739"/>
                  <a:gd name="T110" fmla="*/ 723 w 751"/>
                  <a:gd name="T111" fmla="*/ 189 h 1739"/>
                  <a:gd name="T112" fmla="*/ 700 w 751"/>
                  <a:gd name="T113" fmla="*/ 134 h 1739"/>
                  <a:gd name="T114" fmla="*/ 648 w 751"/>
                  <a:gd name="T115" fmla="*/ 89 h 1739"/>
                  <a:gd name="T116" fmla="*/ 573 w 751"/>
                  <a:gd name="T117" fmla="*/ 9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1" h="1739">
                    <a:moveTo>
                      <a:pt x="558" y="0"/>
                    </a:moveTo>
                    <a:lnTo>
                      <a:pt x="521" y="7"/>
                    </a:lnTo>
                    <a:lnTo>
                      <a:pt x="521" y="44"/>
                    </a:lnTo>
                    <a:lnTo>
                      <a:pt x="515" y="70"/>
                    </a:lnTo>
                    <a:lnTo>
                      <a:pt x="521" y="97"/>
                    </a:lnTo>
                    <a:lnTo>
                      <a:pt x="495" y="94"/>
                    </a:lnTo>
                    <a:lnTo>
                      <a:pt x="458" y="87"/>
                    </a:lnTo>
                    <a:lnTo>
                      <a:pt x="428" y="70"/>
                    </a:lnTo>
                    <a:lnTo>
                      <a:pt x="411" y="100"/>
                    </a:lnTo>
                    <a:lnTo>
                      <a:pt x="405" y="150"/>
                    </a:lnTo>
                    <a:lnTo>
                      <a:pt x="365" y="164"/>
                    </a:lnTo>
                    <a:lnTo>
                      <a:pt x="328" y="184"/>
                    </a:lnTo>
                    <a:lnTo>
                      <a:pt x="318" y="237"/>
                    </a:lnTo>
                    <a:lnTo>
                      <a:pt x="298" y="264"/>
                    </a:lnTo>
                    <a:lnTo>
                      <a:pt x="298" y="300"/>
                    </a:lnTo>
                    <a:lnTo>
                      <a:pt x="265" y="364"/>
                    </a:lnTo>
                    <a:lnTo>
                      <a:pt x="245" y="417"/>
                    </a:lnTo>
                    <a:lnTo>
                      <a:pt x="225" y="450"/>
                    </a:lnTo>
                    <a:lnTo>
                      <a:pt x="195" y="454"/>
                    </a:lnTo>
                    <a:lnTo>
                      <a:pt x="185" y="567"/>
                    </a:lnTo>
                    <a:lnTo>
                      <a:pt x="158" y="624"/>
                    </a:lnTo>
                    <a:lnTo>
                      <a:pt x="141" y="667"/>
                    </a:lnTo>
                    <a:lnTo>
                      <a:pt x="181" y="700"/>
                    </a:lnTo>
                    <a:lnTo>
                      <a:pt x="161" y="727"/>
                    </a:lnTo>
                    <a:lnTo>
                      <a:pt x="98" y="730"/>
                    </a:lnTo>
                    <a:lnTo>
                      <a:pt x="78" y="777"/>
                    </a:lnTo>
                    <a:lnTo>
                      <a:pt x="71" y="830"/>
                    </a:lnTo>
                    <a:lnTo>
                      <a:pt x="51" y="880"/>
                    </a:lnTo>
                    <a:lnTo>
                      <a:pt x="71" y="944"/>
                    </a:lnTo>
                    <a:lnTo>
                      <a:pt x="68" y="1000"/>
                    </a:lnTo>
                    <a:lnTo>
                      <a:pt x="81" y="1060"/>
                    </a:lnTo>
                    <a:lnTo>
                      <a:pt x="88" y="1094"/>
                    </a:lnTo>
                    <a:lnTo>
                      <a:pt x="81" y="1117"/>
                    </a:lnTo>
                    <a:lnTo>
                      <a:pt x="85" y="1187"/>
                    </a:lnTo>
                    <a:lnTo>
                      <a:pt x="75" y="1240"/>
                    </a:lnTo>
                    <a:lnTo>
                      <a:pt x="40" y="1289"/>
                    </a:lnTo>
                    <a:lnTo>
                      <a:pt x="31" y="1349"/>
                    </a:lnTo>
                    <a:lnTo>
                      <a:pt x="0" y="1330"/>
                    </a:lnTo>
                    <a:lnTo>
                      <a:pt x="6" y="1385"/>
                    </a:lnTo>
                    <a:lnTo>
                      <a:pt x="11" y="1427"/>
                    </a:lnTo>
                    <a:lnTo>
                      <a:pt x="21" y="1470"/>
                    </a:lnTo>
                    <a:lnTo>
                      <a:pt x="36" y="1492"/>
                    </a:lnTo>
                    <a:lnTo>
                      <a:pt x="43" y="1524"/>
                    </a:lnTo>
                    <a:lnTo>
                      <a:pt x="55" y="1542"/>
                    </a:lnTo>
                    <a:lnTo>
                      <a:pt x="76" y="1587"/>
                    </a:lnTo>
                    <a:lnTo>
                      <a:pt x="98" y="1615"/>
                    </a:lnTo>
                    <a:lnTo>
                      <a:pt x="96" y="1644"/>
                    </a:lnTo>
                    <a:lnTo>
                      <a:pt x="78" y="1665"/>
                    </a:lnTo>
                    <a:lnTo>
                      <a:pt x="93" y="1692"/>
                    </a:lnTo>
                    <a:lnTo>
                      <a:pt x="110" y="1720"/>
                    </a:lnTo>
                    <a:lnTo>
                      <a:pt x="121" y="1739"/>
                    </a:lnTo>
                    <a:lnTo>
                      <a:pt x="170" y="1727"/>
                    </a:lnTo>
                    <a:lnTo>
                      <a:pt x="180" y="1694"/>
                    </a:lnTo>
                    <a:lnTo>
                      <a:pt x="196" y="1659"/>
                    </a:lnTo>
                    <a:lnTo>
                      <a:pt x="246" y="1655"/>
                    </a:lnTo>
                    <a:lnTo>
                      <a:pt x="276" y="1657"/>
                    </a:lnTo>
                    <a:lnTo>
                      <a:pt x="295" y="1604"/>
                    </a:lnTo>
                    <a:lnTo>
                      <a:pt x="303" y="1572"/>
                    </a:lnTo>
                    <a:lnTo>
                      <a:pt x="308" y="1519"/>
                    </a:lnTo>
                    <a:lnTo>
                      <a:pt x="325" y="1489"/>
                    </a:lnTo>
                    <a:lnTo>
                      <a:pt x="321" y="1445"/>
                    </a:lnTo>
                    <a:lnTo>
                      <a:pt x="323" y="1412"/>
                    </a:lnTo>
                    <a:lnTo>
                      <a:pt x="311" y="1397"/>
                    </a:lnTo>
                    <a:lnTo>
                      <a:pt x="340" y="1380"/>
                    </a:lnTo>
                    <a:lnTo>
                      <a:pt x="378" y="1354"/>
                    </a:lnTo>
                    <a:lnTo>
                      <a:pt x="385" y="1362"/>
                    </a:lnTo>
                    <a:lnTo>
                      <a:pt x="405" y="1332"/>
                    </a:lnTo>
                    <a:lnTo>
                      <a:pt x="433" y="1304"/>
                    </a:lnTo>
                    <a:lnTo>
                      <a:pt x="435" y="1284"/>
                    </a:lnTo>
                    <a:lnTo>
                      <a:pt x="441" y="1250"/>
                    </a:lnTo>
                    <a:lnTo>
                      <a:pt x="433" y="1222"/>
                    </a:lnTo>
                    <a:lnTo>
                      <a:pt x="413" y="1189"/>
                    </a:lnTo>
                    <a:lnTo>
                      <a:pt x="388" y="1175"/>
                    </a:lnTo>
                    <a:lnTo>
                      <a:pt x="371" y="1175"/>
                    </a:lnTo>
                    <a:lnTo>
                      <a:pt x="355" y="1142"/>
                    </a:lnTo>
                    <a:lnTo>
                      <a:pt x="345" y="1112"/>
                    </a:lnTo>
                    <a:lnTo>
                      <a:pt x="348" y="1090"/>
                    </a:lnTo>
                    <a:lnTo>
                      <a:pt x="365" y="1042"/>
                    </a:lnTo>
                    <a:lnTo>
                      <a:pt x="360" y="1015"/>
                    </a:lnTo>
                    <a:lnTo>
                      <a:pt x="365" y="974"/>
                    </a:lnTo>
                    <a:lnTo>
                      <a:pt x="366" y="950"/>
                    </a:lnTo>
                    <a:lnTo>
                      <a:pt x="383" y="935"/>
                    </a:lnTo>
                    <a:lnTo>
                      <a:pt x="390" y="902"/>
                    </a:lnTo>
                    <a:lnTo>
                      <a:pt x="408" y="900"/>
                    </a:lnTo>
                    <a:lnTo>
                      <a:pt x="436" y="850"/>
                    </a:lnTo>
                    <a:lnTo>
                      <a:pt x="456" y="824"/>
                    </a:lnTo>
                    <a:lnTo>
                      <a:pt x="478" y="817"/>
                    </a:lnTo>
                    <a:lnTo>
                      <a:pt x="496" y="789"/>
                    </a:lnTo>
                    <a:lnTo>
                      <a:pt x="540" y="780"/>
                    </a:lnTo>
                    <a:lnTo>
                      <a:pt x="583" y="737"/>
                    </a:lnTo>
                    <a:lnTo>
                      <a:pt x="588" y="704"/>
                    </a:lnTo>
                    <a:lnTo>
                      <a:pt x="610" y="695"/>
                    </a:lnTo>
                    <a:lnTo>
                      <a:pt x="586" y="664"/>
                    </a:lnTo>
                    <a:cubicBezTo>
                      <a:pt x="586" y="664"/>
                      <a:pt x="583" y="640"/>
                      <a:pt x="585" y="635"/>
                    </a:cubicBezTo>
                    <a:cubicBezTo>
                      <a:pt x="586" y="630"/>
                      <a:pt x="611" y="605"/>
                      <a:pt x="611" y="605"/>
                    </a:cubicBezTo>
                    <a:lnTo>
                      <a:pt x="600" y="569"/>
                    </a:lnTo>
                    <a:lnTo>
                      <a:pt x="605" y="545"/>
                    </a:lnTo>
                    <a:lnTo>
                      <a:pt x="626" y="540"/>
                    </a:lnTo>
                    <a:lnTo>
                      <a:pt x="636" y="497"/>
                    </a:lnTo>
                    <a:lnTo>
                      <a:pt x="658" y="485"/>
                    </a:lnTo>
                    <a:lnTo>
                      <a:pt x="673" y="495"/>
                    </a:lnTo>
                    <a:lnTo>
                      <a:pt x="700" y="490"/>
                    </a:lnTo>
                    <a:lnTo>
                      <a:pt x="736" y="487"/>
                    </a:lnTo>
                    <a:lnTo>
                      <a:pt x="745" y="480"/>
                    </a:lnTo>
                    <a:lnTo>
                      <a:pt x="751" y="479"/>
                    </a:lnTo>
                    <a:lnTo>
                      <a:pt x="731" y="417"/>
                    </a:lnTo>
                    <a:lnTo>
                      <a:pt x="743" y="365"/>
                    </a:lnTo>
                    <a:lnTo>
                      <a:pt x="723" y="335"/>
                    </a:lnTo>
                    <a:lnTo>
                      <a:pt x="726" y="287"/>
                    </a:lnTo>
                    <a:lnTo>
                      <a:pt x="738" y="252"/>
                    </a:lnTo>
                    <a:lnTo>
                      <a:pt x="723" y="239"/>
                    </a:lnTo>
                    <a:lnTo>
                      <a:pt x="723" y="189"/>
                    </a:lnTo>
                    <a:lnTo>
                      <a:pt x="738" y="167"/>
                    </a:lnTo>
                    <a:lnTo>
                      <a:pt x="700" y="134"/>
                    </a:lnTo>
                    <a:lnTo>
                      <a:pt x="686" y="105"/>
                    </a:lnTo>
                    <a:lnTo>
                      <a:pt x="648" y="89"/>
                    </a:lnTo>
                    <a:lnTo>
                      <a:pt x="628" y="64"/>
                    </a:lnTo>
                    <a:lnTo>
                      <a:pt x="573" y="9"/>
                    </a:lnTo>
                    <a:lnTo>
                      <a:pt x="55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6" name="Freeform 124">
                <a:extLst>
                  <a:ext uri="{FF2B5EF4-FFF2-40B4-BE49-F238E27FC236}">
                    <a16:creationId xmlns:a16="http://schemas.microsoft.com/office/drawing/2014/main" id="{B10582C7-D251-4BC1-B434-B55FD7067836}"/>
                  </a:ext>
                </a:extLst>
              </p:cNvPr>
              <p:cNvSpPr>
                <a:spLocks/>
              </p:cNvSpPr>
              <p:nvPr/>
            </p:nvSpPr>
            <p:spPr bwMode="auto">
              <a:xfrm>
                <a:off x="4167" y="1730"/>
                <a:ext cx="20" cy="36"/>
              </a:xfrm>
              <a:custGeom>
                <a:avLst/>
                <a:gdLst>
                  <a:gd name="T0" fmla="*/ 20 w 20"/>
                  <a:gd name="T1" fmla="*/ 0 h 36"/>
                  <a:gd name="T2" fmla="*/ 9 w 20"/>
                  <a:gd name="T3" fmla="*/ 5 h 36"/>
                  <a:gd name="T4" fmla="*/ 0 w 20"/>
                  <a:gd name="T5" fmla="*/ 12 h 36"/>
                  <a:gd name="T6" fmla="*/ 2 w 20"/>
                  <a:gd name="T7" fmla="*/ 30 h 36"/>
                  <a:gd name="T8" fmla="*/ 4 w 20"/>
                  <a:gd name="T9" fmla="*/ 36 h 36"/>
                  <a:gd name="T10" fmla="*/ 15 w 20"/>
                  <a:gd name="T11" fmla="*/ 19 h 36"/>
                  <a:gd name="T12" fmla="*/ 16 w 20"/>
                  <a:gd name="T13" fmla="*/ 12 h 36"/>
                  <a:gd name="T14" fmla="*/ 20 w 20"/>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6">
                    <a:moveTo>
                      <a:pt x="20" y="0"/>
                    </a:moveTo>
                    <a:lnTo>
                      <a:pt x="9" y="5"/>
                    </a:lnTo>
                    <a:lnTo>
                      <a:pt x="0" y="12"/>
                    </a:lnTo>
                    <a:lnTo>
                      <a:pt x="2" y="30"/>
                    </a:lnTo>
                    <a:lnTo>
                      <a:pt x="4" y="36"/>
                    </a:lnTo>
                    <a:lnTo>
                      <a:pt x="15" y="19"/>
                    </a:lnTo>
                    <a:lnTo>
                      <a:pt x="16" y="12"/>
                    </a:lnTo>
                    <a:lnTo>
                      <a:pt x="2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7" name="Freeform 125">
                <a:extLst>
                  <a:ext uri="{FF2B5EF4-FFF2-40B4-BE49-F238E27FC236}">
                    <a16:creationId xmlns:a16="http://schemas.microsoft.com/office/drawing/2014/main" id="{061928E7-02D2-4100-B812-056350596C80}"/>
                  </a:ext>
                </a:extLst>
              </p:cNvPr>
              <p:cNvSpPr>
                <a:spLocks/>
              </p:cNvSpPr>
              <p:nvPr/>
            </p:nvSpPr>
            <p:spPr bwMode="auto">
              <a:xfrm>
                <a:off x="4137" y="1750"/>
                <a:ext cx="10" cy="37"/>
              </a:xfrm>
              <a:custGeom>
                <a:avLst/>
                <a:gdLst>
                  <a:gd name="T0" fmla="*/ 10 w 10"/>
                  <a:gd name="T1" fmla="*/ 0 h 37"/>
                  <a:gd name="T2" fmla="*/ 3 w 10"/>
                  <a:gd name="T3" fmla="*/ 14 h 37"/>
                  <a:gd name="T4" fmla="*/ 0 w 10"/>
                  <a:gd name="T5" fmla="*/ 37 h 37"/>
                  <a:gd name="T6" fmla="*/ 10 w 10"/>
                  <a:gd name="T7" fmla="*/ 18 h 37"/>
                  <a:gd name="T8" fmla="*/ 10 w 10"/>
                  <a:gd name="T9" fmla="*/ 0 h 37"/>
                </a:gdLst>
                <a:ahLst/>
                <a:cxnLst>
                  <a:cxn ang="0">
                    <a:pos x="T0" y="T1"/>
                  </a:cxn>
                  <a:cxn ang="0">
                    <a:pos x="T2" y="T3"/>
                  </a:cxn>
                  <a:cxn ang="0">
                    <a:pos x="T4" y="T5"/>
                  </a:cxn>
                  <a:cxn ang="0">
                    <a:pos x="T6" y="T7"/>
                  </a:cxn>
                  <a:cxn ang="0">
                    <a:pos x="T8" y="T9"/>
                  </a:cxn>
                </a:cxnLst>
                <a:rect l="0" t="0" r="r" b="b"/>
                <a:pathLst>
                  <a:path w="10" h="37">
                    <a:moveTo>
                      <a:pt x="10" y="0"/>
                    </a:moveTo>
                    <a:lnTo>
                      <a:pt x="3" y="14"/>
                    </a:lnTo>
                    <a:lnTo>
                      <a:pt x="0" y="37"/>
                    </a:lnTo>
                    <a:lnTo>
                      <a:pt x="10" y="18"/>
                    </a:lnTo>
                    <a:lnTo>
                      <a:pt x="1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8" name="Freeform 126">
                <a:extLst>
                  <a:ext uri="{FF2B5EF4-FFF2-40B4-BE49-F238E27FC236}">
                    <a16:creationId xmlns:a16="http://schemas.microsoft.com/office/drawing/2014/main" id="{F53AFC03-8CE2-40B4-8D0E-B0DE87091CD8}"/>
                  </a:ext>
                </a:extLst>
              </p:cNvPr>
              <p:cNvSpPr>
                <a:spLocks/>
              </p:cNvSpPr>
              <p:nvPr/>
            </p:nvSpPr>
            <p:spPr bwMode="auto">
              <a:xfrm>
                <a:off x="3925" y="1151"/>
                <a:ext cx="520" cy="575"/>
              </a:xfrm>
              <a:custGeom>
                <a:avLst/>
                <a:gdLst>
                  <a:gd name="T0" fmla="*/ 1459 w 1620"/>
                  <a:gd name="T1" fmla="*/ 250 h 1791"/>
                  <a:gd name="T2" fmla="*/ 1382 w 1620"/>
                  <a:gd name="T3" fmla="*/ 340 h 1791"/>
                  <a:gd name="T4" fmla="*/ 1380 w 1620"/>
                  <a:gd name="T5" fmla="*/ 218 h 1791"/>
                  <a:gd name="T6" fmla="*/ 1227 w 1620"/>
                  <a:gd name="T7" fmla="*/ 236 h 1791"/>
                  <a:gd name="T8" fmla="*/ 1154 w 1620"/>
                  <a:gd name="T9" fmla="*/ 415 h 1791"/>
                  <a:gd name="T10" fmla="*/ 1010 w 1620"/>
                  <a:gd name="T11" fmla="*/ 395 h 1791"/>
                  <a:gd name="T12" fmla="*/ 944 w 1620"/>
                  <a:gd name="T13" fmla="*/ 291 h 1791"/>
                  <a:gd name="T14" fmla="*/ 879 w 1620"/>
                  <a:gd name="T15" fmla="*/ 385 h 1791"/>
                  <a:gd name="T16" fmla="*/ 787 w 1620"/>
                  <a:gd name="T17" fmla="*/ 406 h 1791"/>
                  <a:gd name="T18" fmla="*/ 677 w 1620"/>
                  <a:gd name="T19" fmla="*/ 568 h 1791"/>
                  <a:gd name="T20" fmla="*/ 604 w 1620"/>
                  <a:gd name="T21" fmla="*/ 753 h 1791"/>
                  <a:gd name="T22" fmla="*/ 500 w 1620"/>
                  <a:gd name="T23" fmla="*/ 1003 h 1791"/>
                  <a:gd name="T24" fmla="*/ 437 w 1620"/>
                  <a:gd name="T25" fmla="*/ 1113 h 1791"/>
                  <a:gd name="T26" fmla="*/ 427 w 1620"/>
                  <a:gd name="T27" fmla="*/ 1336 h 1791"/>
                  <a:gd name="T28" fmla="*/ 434 w 1620"/>
                  <a:gd name="T29" fmla="*/ 1576 h 1791"/>
                  <a:gd name="T30" fmla="*/ 325 w 1620"/>
                  <a:gd name="T31" fmla="*/ 1613 h 1791"/>
                  <a:gd name="T32" fmla="*/ 232 w 1620"/>
                  <a:gd name="T33" fmla="*/ 1731 h 1791"/>
                  <a:gd name="T34" fmla="*/ 79 w 1620"/>
                  <a:gd name="T35" fmla="*/ 1773 h 1791"/>
                  <a:gd name="T36" fmla="*/ 55 w 1620"/>
                  <a:gd name="T37" fmla="*/ 1675 h 1791"/>
                  <a:gd name="T38" fmla="*/ 70 w 1620"/>
                  <a:gd name="T39" fmla="*/ 1600 h 1791"/>
                  <a:gd name="T40" fmla="*/ 30 w 1620"/>
                  <a:gd name="T41" fmla="*/ 1551 h 1791"/>
                  <a:gd name="T42" fmla="*/ 0 w 1620"/>
                  <a:gd name="T43" fmla="*/ 1481 h 1791"/>
                  <a:gd name="T44" fmla="*/ 69 w 1620"/>
                  <a:gd name="T45" fmla="*/ 1435 h 1791"/>
                  <a:gd name="T46" fmla="*/ 17 w 1620"/>
                  <a:gd name="T47" fmla="*/ 1380 h 1791"/>
                  <a:gd name="T48" fmla="*/ 50 w 1620"/>
                  <a:gd name="T49" fmla="*/ 1318 h 1791"/>
                  <a:gd name="T50" fmla="*/ 102 w 1620"/>
                  <a:gd name="T51" fmla="*/ 1261 h 1791"/>
                  <a:gd name="T52" fmla="*/ 145 w 1620"/>
                  <a:gd name="T53" fmla="*/ 1223 h 1791"/>
                  <a:gd name="T54" fmla="*/ 202 w 1620"/>
                  <a:gd name="T55" fmla="*/ 1181 h 1791"/>
                  <a:gd name="T56" fmla="*/ 274 w 1620"/>
                  <a:gd name="T57" fmla="*/ 1136 h 1791"/>
                  <a:gd name="T58" fmla="*/ 295 w 1620"/>
                  <a:gd name="T59" fmla="*/ 1131 h 1791"/>
                  <a:gd name="T60" fmla="*/ 362 w 1620"/>
                  <a:gd name="T61" fmla="*/ 995 h 1791"/>
                  <a:gd name="T62" fmla="*/ 422 w 1620"/>
                  <a:gd name="T63" fmla="*/ 915 h 1791"/>
                  <a:gd name="T64" fmla="*/ 444 w 1620"/>
                  <a:gd name="T65" fmla="*/ 818 h 1791"/>
                  <a:gd name="T66" fmla="*/ 470 w 1620"/>
                  <a:gd name="T67" fmla="*/ 751 h 1791"/>
                  <a:gd name="T68" fmla="*/ 517 w 1620"/>
                  <a:gd name="T69" fmla="*/ 658 h 1791"/>
                  <a:gd name="T70" fmla="*/ 574 w 1620"/>
                  <a:gd name="T71" fmla="*/ 576 h 1791"/>
                  <a:gd name="T72" fmla="*/ 655 w 1620"/>
                  <a:gd name="T73" fmla="*/ 465 h 1791"/>
                  <a:gd name="T74" fmla="*/ 475 w 1620"/>
                  <a:gd name="T75" fmla="*/ 520 h 1791"/>
                  <a:gd name="T76" fmla="*/ 549 w 1620"/>
                  <a:gd name="T77" fmla="*/ 458 h 1791"/>
                  <a:gd name="T78" fmla="*/ 574 w 1620"/>
                  <a:gd name="T79" fmla="*/ 370 h 1791"/>
                  <a:gd name="T80" fmla="*/ 630 w 1620"/>
                  <a:gd name="T81" fmla="*/ 358 h 1791"/>
                  <a:gd name="T82" fmla="*/ 709 w 1620"/>
                  <a:gd name="T83" fmla="*/ 351 h 1791"/>
                  <a:gd name="T84" fmla="*/ 754 w 1620"/>
                  <a:gd name="T85" fmla="*/ 271 h 1791"/>
                  <a:gd name="T86" fmla="*/ 800 w 1620"/>
                  <a:gd name="T87" fmla="*/ 256 h 1791"/>
                  <a:gd name="T88" fmla="*/ 882 w 1620"/>
                  <a:gd name="T89" fmla="*/ 196 h 1791"/>
                  <a:gd name="T90" fmla="*/ 954 w 1620"/>
                  <a:gd name="T91" fmla="*/ 178 h 1791"/>
                  <a:gd name="T92" fmla="*/ 994 w 1620"/>
                  <a:gd name="T93" fmla="*/ 133 h 1791"/>
                  <a:gd name="T94" fmla="*/ 1084 w 1620"/>
                  <a:gd name="T95" fmla="*/ 115 h 1791"/>
                  <a:gd name="T96" fmla="*/ 1175 w 1620"/>
                  <a:gd name="T97" fmla="*/ 15 h 1791"/>
                  <a:gd name="T98" fmla="*/ 1210 w 1620"/>
                  <a:gd name="T99" fmla="*/ 90 h 1791"/>
                  <a:gd name="T100" fmla="*/ 1282 w 1620"/>
                  <a:gd name="T101" fmla="*/ 68 h 1791"/>
                  <a:gd name="T102" fmla="*/ 1372 w 1620"/>
                  <a:gd name="T103" fmla="*/ 30 h 1791"/>
                  <a:gd name="T104" fmla="*/ 1392 w 1620"/>
                  <a:gd name="T105" fmla="*/ 33 h 1791"/>
                  <a:gd name="T106" fmla="*/ 1457 w 1620"/>
                  <a:gd name="T107" fmla="*/ 101 h 1791"/>
                  <a:gd name="T108" fmla="*/ 1457 w 1620"/>
                  <a:gd name="T109" fmla="*/ 161 h 1791"/>
                  <a:gd name="T110" fmla="*/ 1435 w 1620"/>
                  <a:gd name="T111" fmla="*/ 198 h 1791"/>
                  <a:gd name="T112" fmla="*/ 1552 w 1620"/>
                  <a:gd name="T113" fmla="*/ 211 h 1791"/>
                  <a:gd name="T114" fmla="*/ 1617 w 1620"/>
                  <a:gd name="T115" fmla="*/ 260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20" h="1791">
                    <a:moveTo>
                      <a:pt x="1573" y="243"/>
                    </a:moveTo>
                    <a:lnTo>
                      <a:pt x="1529" y="238"/>
                    </a:lnTo>
                    <a:lnTo>
                      <a:pt x="1504" y="259"/>
                    </a:lnTo>
                    <a:lnTo>
                      <a:pt x="1459" y="250"/>
                    </a:lnTo>
                    <a:lnTo>
                      <a:pt x="1446" y="276"/>
                    </a:lnTo>
                    <a:lnTo>
                      <a:pt x="1408" y="299"/>
                    </a:lnTo>
                    <a:lnTo>
                      <a:pt x="1395" y="343"/>
                    </a:lnTo>
                    <a:lnTo>
                      <a:pt x="1382" y="340"/>
                    </a:lnTo>
                    <a:lnTo>
                      <a:pt x="1387" y="301"/>
                    </a:lnTo>
                    <a:lnTo>
                      <a:pt x="1402" y="265"/>
                    </a:lnTo>
                    <a:lnTo>
                      <a:pt x="1410" y="226"/>
                    </a:lnTo>
                    <a:lnTo>
                      <a:pt x="1380" y="218"/>
                    </a:lnTo>
                    <a:lnTo>
                      <a:pt x="1339" y="171"/>
                    </a:lnTo>
                    <a:lnTo>
                      <a:pt x="1299" y="186"/>
                    </a:lnTo>
                    <a:lnTo>
                      <a:pt x="1264" y="190"/>
                    </a:lnTo>
                    <a:lnTo>
                      <a:pt x="1227" y="236"/>
                    </a:lnTo>
                    <a:lnTo>
                      <a:pt x="1215" y="286"/>
                    </a:lnTo>
                    <a:lnTo>
                      <a:pt x="1214" y="316"/>
                    </a:lnTo>
                    <a:lnTo>
                      <a:pt x="1182" y="395"/>
                    </a:lnTo>
                    <a:lnTo>
                      <a:pt x="1154" y="415"/>
                    </a:lnTo>
                    <a:lnTo>
                      <a:pt x="1105" y="383"/>
                    </a:lnTo>
                    <a:lnTo>
                      <a:pt x="1094" y="411"/>
                    </a:lnTo>
                    <a:lnTo>
                      <a:pt x="1059" y="411"/>
                    </a:lnTo>
                    <a:lnTo>
                      <a:pt x="1010" y="395"/>
                    </a:lnTo>
                    <a:lnTo>
                      <a:pt x="999" y="358"/>
                    </a:lnTo>
                    <a:lnTo>
                      <a:pt x="979" y="316"/>
                    </a:lnTo>
                    <a:lnTo>
                      <a:pt x="960" y="291"/>
                    </a:lnTo>
                    <a:lnTo>
                      <a:pt x="944" y="291"/>
                    </a:lnTo>
                    <a:lnTo>
                      <a:pt x="932" y="345"/>
                    </a:lnTo>
                    <a:lnTo>
                      <a:pt x="917" y="336"/>
                    </a:lnTo>
                    <a:lnTo>
                      <a:pt x="880" y="343"/>
                    </a:lnTo>
                    <a:lnTo>
                      <a:pt x="879" y="385"/>
                    </a:lnTo>
                    <a:lnTo>
                      <a:pt x="874" y="406"/>
                    </a:lnTo>
                    <a:lnTo>
                      <a:pt x="880" y="433"/>
                    </a:lnTo>
                    <a:lnTo>
                      <a:pt x="817" y="423"/>
                    </a:lnTo>
                    <a:lnTo>
                      <a:pt x="787" y="406"/>
                    </a:lnTo>
                    <a:lnTo>
                      <a:pt x="774" y="430"/>
                    </a:lnTo>
                    <a:lnTo>
                      <a:pt x="764" y="486"/>
                    </a:lnTo>
                    <a:lnTo>
                      <a:pt x="687" y="520"/>
                    </a:lnTo>
                    <a:lnTo>
                      <a:pt x="677" y="568"/>
                    </a:lnTo>
                    <a:lnTo>
                      <a:pt x="657" y="595"/>
                    </a:lnTo>
                    <a:lnTo>
                      <a:pt x="657" y="636"/>
                    </a:lnTo>
                    <a:lnTo>
                      <a:pt x="624" y="700"/>
                    </a:lnTo>
                    <a:lnTo>
                      <a:pt x="604" y="753"/>
                    </a:lnTo>
                    <a:lnTo>
                      <a:pt x="584" y="786"/>
                    </a:lnTo>
                    <a:lnTo>
                      <a:pt x="554" y="790"/>
                    </a:lnTo>
                    <a:lnTo>
                      <a:pt x="544" y="903"/>
                    </a:lnTo>
                    <a:lnTo>
                      <a:pt x="500" y="1003"/>
                    </a:lnTo>
                    <a:lnTo>
                      <a:pt x="540" y="1036"/>
                    </a:lnTo>
                    <a:lnTo>
                      <a:pt x="515" y="1066"/>
                    </a:lnTo>
                    <a:lnTo>
                      <a:pt x="457" y="1073"/>
                    </a:lnTo>
                    <a:lnTo>
                      <a:pt x="437" y="1113"/>
                    </a:lnTo>
                    <a:lnTo>
                      <a:pt x="430" y="1171"/>
                    </a:lnTo>
                    <a:lnTo>
                      <a:pt x="410" y="1216"/>
                    </a:lnTo>
                    <a:lnTo>
                      <a:pt x="430" y="1280"/>
                    </a:lnTo>
                    <a:lnTo>
                      <a:pt x="427" y="1336"/>
                    </a:lnTo>
                    <a:lnTo>
                      <a:pt x="447" y="1430"/>
                    </a:lnTo>
                    <a:lnTo>
                      <a:pt x="440" y="1453"/>
                    </a:lnTo>
                    <a:lnTo>
                      <a:pt x="444" y="1523"/>
                    </a:lnTo>
                    <a:lnTo>
                      <a:pt x="434" y="1576"/>
                    </a:lnTo>
                    <a:lnTo>
                      <a:pt x="399" y="1625"/>
                    </a:lnTo>
                    <a:lnTo>
                      <a:pt x="390" y="1685"/>
                    </a:lnTo>
                    <a:lnTo>
                      <a:pt x="332" y="1655"/>
                    </a:lnTo>
                    <a:lnTo>
                      <a:pt x="325" y="1613"/>
                    </a:lnTo>
                    <a:lnTo>
                      <a:pt x="310" y="1638"/>
                    </a:lnTo>
                    <a:lnTo>
                      <a:pt x="307" y="1671"/>
                    </a:lnTo>
                    <a:lnTo>
                      <a:pt x="264" y="1696"/>
                    </a:lnTo>
                    <a:lnTo>
                      <a:pt x="232" y="1731"/>
                    </a:lnTo>
                    <a:lnTo>
                      <a:pt x="194" y="1778"/>
                    </a:lnTo>
                    <a:lnTo>
                      <a:pt x="155" y="1791"/>
                    </a:lnTo>
                    <a:lnTo>
                      <a:pt x="115" y="1781"/>
                    </a:lnTo>
                    <a:lnTo>
                      <a:pt x="79" y="1773"/>
                    </a:lnTo>
                    <a:lnTo>
                      <a:pt x="50" y="1735"/>
                    </a:lnTo>
                    <a:lnTo>
                      <a:pt x="22" y="1706"/>
                    </a:lnTo>
                    <a:lnTo>
                      <a:pt x="59" y="1693"/>
                    </a:lnTo>
                    <a:lnTo>
                      <a:pt x="55" y="1675"/>
                    </a:lnTo>
                    <a:lnTo>
                      <a:pt x="69" y="1645"/>
                    </a:lnTo>
                    <a:lnTo>
                      <a:pt x="25" y="1660"/>
                    </a:lnTo>
                    <a:lnTo>
                      <a:pt x="19" y="1618"/>
                    </a:lnTo>
                    <a:lnTo>
                      <a:pt x="70" y="1600"/>
                    </a:lnTo>
                    <a:lnTo>
                      <a:pt x="52" y="1585"/>
                    </a:lnTo>
                    <a:lnTo>
                      <a:pt x="42" y="1565"/>
                    </a:lnTo>
                    <a:lnTo>
                      <a:pt x="12" y="1596"/>
                    </a:lnTo>
                    <a:lnTo>
                      <a:pt x="30" y="1551"/>
                    </a:lnTo>
                    <a:lnTo>
                      <a:pt x="17" y="1536"/>
                    </a:lnTo>
                    <a:lnTo>
                      <a:pt x="15" y="1518"/>
                    </a:lnTo>
                    <a:lnTo>
                      <a:pt x="32" y="1493"/>
                    </a:lnTo>
                    <a:lnTo>
                      <a:pt x="0" y="1481"/>
                    </a:lnTo>
                    <a:lnTo>
                      <a:pt x="10" y="1460"/>
                    </a:lnTo>
                    <a:lnTo>
                      <a:pt x="75" y="1455"/>
                    </a:lnTo>
                    <a:lnTo>
                      <a:pt x="94" y="1453"/>
                    </a:lnTo>
                    <a:lnTo>
                      <a:pt x="69" y="1435"/>
                    </a:lnTo>
                    <a:lnTo>
                      <a:pt x="25" y="1446"/>
                    </a:lnTo>
                    <a:lnTo>
                      <a:pt x="4" y="1421"/>
                    </a:lnTo>
                    <a:lnTo>
                      <a:pt x="22" y="1406"/>
                    </a:lnTo>
                    <a:lnTo>
                      <a:pt x="17" y="1380"/>
                    </a:lnTo>
                    <a:lnTo>
                      <a:pt x="7" y="1356"/>
                    </a:lnTo>
                    <a:lnTo>
                      <a:pt x="30" y="1338"/>
                    </a:lnTo>
                    <a:lnTo>
                      <a:pt x="55" y="1346"/>
                    </a:lnTo>
                    <a:lnTo>
                      <a:pt x="50" y="1318"/>
                    </a:lnTo>
                    <a:lnTo>
                      <a:pt x="82" y="1305"/>
                    </a:lnTo>
                    <a:lnTo>
                      <a:pt x="47" y="1296"/>
                    </a:lnTo>
                    <a:lnTo>
                      <a:pt x="75" y="1273"/>
                    </a:lnTo>
                    <a:lnTo>
                      <a:pt x="102" y="1261"/>
                    </a:lnTo>
                    <a:lnTo>
                      <a:pt x="125" y="1276"/>
                    </a:lnTo>
                    <a:lnTo>
                      <a:pt x="152" y="1265"/>
                    </a:lnTo>
                    <a:lnTo>
                      <a:pt x="137" y="1240"/>
                    </a:lnTo>
                    <a:lnTo>
                      <a:pt x="145" y="1223"/>
                    </a:lnTo>
                    <a:lnTo>
                      <a:pt x="175" y="1220"/>
                    </a:lnTo>
                    <a:lnTo>
                      <a:pt x="157" y="1205"/>
                    </a:lnTo>
                    <a:lnTo>
                      <a:pt x="169" y="1186"/>
                    </a:lnTo>
                    <a:lnTo>
                      <a:pt x="202" y="1181"/>
                    </a:lnTo>
                    <a:lnTo>
                      <a:pt x="227" y="1180"/>
                    </a:lnTo>
                    <a:lnTo>
                      <a:pt x="244" y="1156"/>
                    </a:lnTo>
                    <a:lnTo>
                      <a:pt x="250" y="1143"/>
                    </a:lnTo>
                    <a:lnTo>
                      <a:pt x="274" y="1136"/>
                    </a:lnTo>
                    <a:lnTo>
                      <a:pt x="294" y="1150"/>
                    </a:lnTo>
                    <a:lnTo>
                      <a:pt x="322" y="1146"/>
                    </a:lnTo>
                    <a:lnTo>
                      <a:pt x="329" y="1126"/>
                    </a:lnTo>
                    <a:lnTo>
                      <a:pt x="295" y="1131"/>
                    </a:lnTo>
                    <a:lnTo>
                      <a:pt x="287" y="1100"/>
                    </a:lnTo>
                    <a:lnTo>
                      <a:pt x="294" y="1058"/>
                    </a:lnTo>
                    <a:lnTo>
                      <a:pt x="334" y="1026"/>
                    </a:lnTo>
                    <a:lnTo>
                      <a:pt x="362" y="995"/>
                    </a:lnTo>
                    <a:lnTo>
                      <a:pt x="385" y="970"/>
                    </a:lnTo>
                    <a:lnTo>
                      <a:pt x="362" y="955"/>
                    </a:lnTo>
                    <a:lnTo>
                      <a:pt x="397" y="931"/>
                    </a:lnTo>
                    <a:lnTo>
                      <a:pt x="422" y="915"/>
                    </a:lnTo>
                    <a:lnTo>
                      <a:pt x="417" y="895"/>
                    </a:lnTo>
                    <a:lnTo>
                      <a:pt x="422" y="851"/>
                    </a:lnTo>
                    <a:lnTo>
                      <a:pt x="440" y="838"/>
                    </a:lnTo>
                    <a:lnTo>
                      <a:pt x="444" y="818"/>
                    </a:lnTo>
                    <a:lnTo>
                      <a:pt x="427" y="806"/>
                    </a:lnTo>
                    <a:lnTo>
                      <a:pt x="457" y="773"/>
                    </a:lnTo>
                    <a:lnTo>
                      <a:pt x="487" y="773"/>
                    </a:lnTo>
                    <a:lnTo>
                      <a:pt x="470" y="751"/>
                    </a:lnTo>
                    <a:lnTo>
                      <a:pt x="482" y="720"/>
                    </a:lnTo>
                    <a:lnTo>
                      <a:pt x="494" y="695"/>
                    </a:lnTo>
                    <a:lnTo>
                      <a:pt x="515" y="675"/>
                    </a:lnTo>
                    <a:lnTo>
                      <a:pt x="517" y="658"/>
                    </a:lnTo>
                    <a:lnTo>
                      <a:pt x="544" y="635"/>
                    </a:lnTo>
                    <a:lnTo>
                      <a:pt x="579" y="621"/>
                    </a:lnTo>
                    <a:lnTo>
                      <a:pt x="557" y="613"/>
                    </a:lnTo>
                    <a:lnTo>
                      <a:pt x="574" y="576"/>
                    </a:lnTo>
                    <a:lnTo>
                      <a:pt x="602" y="573"/>
                    </a:lnTo>
                    <a:lnTo>
                      <a:pt x="585" y="533"/>
                    </a:lnTo>
                    <a:lnTo>
                      <a:pt x="617" y="491"/>
                    </a:lnTo>
                    <a:lnTo>
                      <a:pt x="655" y="465"/>
                    </a:lnTo>
                    <a:lnTo>
                      <a:pt x="622" y="450"/>
                    </a:lnTo>
                    <a:lnTo>
                      <a:pt x="554" y="476"/>
                    </a:lnTo>
                    <a:lnTo>
                      <a:pt x="524" y="485"/>
                    </a:lnTo>
                    <a:lnTo>
                      <a:pt x="475" y="520"/>
                    </a:lnTo>
                    <a:lnTo>
                      <a:pt x="450" y="548"/>
                    </a:lnTo>
                    <a:lnTo>
                      <a:pt x="470" y="486"/>
                    </a:lnTo>
                    <a:lnTo>
                      <a:pt x="530" y="473"/>
                    </a:lnTo>
                    <a:lnTo>
                      <a:pt x="549" y="458"/>
                    </a:lnTo>
                    <a:lnTo>
                      <a:pt x="582" y="428"/>
                    </a:lnTo>
                    <a:lnTo>
                      <a:pt x="589" y="406"/>
                    </a:lnTo>
                    <a:lnTo>
                      <a:pt x="550" y="408"/>
                    </a:lnTo>
                    <a:lnTo>
                      <a:pt x="574" y="370"/>
                    </a:lnTo>
                    <a:lnTo>
                      <a:pt x="592" y="365"/>
                    </a:lnTo>
                    <a:lnTo>
                      <a:pt x="595" y="391"/>
                    </a:lnTo>
                    <a:lnTo>
                      <a:pt x="609" y="371"/>
                    </a:lnTo>
                    <a:lnTo>
                      <a:pt x="630" y="358"/>
                    </a:lnTo>
                    <a:lnTo>
                      <a:pt x="634" y="395"/>
                    </a:lnTo>
                    <a:lnTo>
                      <a:pt x="652" y="356"/>
                    </a:lnTo>
                    <a:lnTo>
                      <a:pt x="684" y="390"/>
                    </a:lnTo>
                    <a:lnTo>
                      <a:pt x="709" y="351"/>
                    </a:lnTo>
                    <a:lnTo>
                      <a:pt x="724" y="326"/>
                    </a:lnTo>
                    <a:lnTo>
                      <a:pt x="692" y="336"/>
                    </a:lnTo>
                    <a:lnTo>
                      <a:pt x="727" y="281"/>
                    </a:lnTo>
                    <a:lnTo>
                      <a:pt x="754" y="271"/>
                    </a:lnTo>
                    <a:lnTo>
                      <a:pt x="770" y="315"/>
                    </a:lnTo>
                    <a:lnTo>
                      <a:pt x="782" y="276"/>
                    </a:lnTo>
                    <a:lnTo>
                      <a:pt x="809" y="298"/>
                    </a:lnTo>
                    <a:lnTo>
                      <a:pt x="800" y="256"/>
                    </a:lnTo>
                    <a:lnTo>
                      <a:pt x="799" y="211"/>
                    </a:lnTo>
                    <a:lnTo>
                      <a:pt x="837" y="213"/>
                    </a:lnTo>
                    <a:lnTo>
                      <a:pt x="854" y="246"/>
                    </a:lnTo>
                    <a:lnTo>
                      <a:pt x="882" y="196"/>
                    </a:lnTo>
                    <a:lnTo>
                      <a:pt x="902" y="260"/>
                    </a:lnTo>
                    <a:lnTo>
                      <a:pt x="910" y="198"/>
                    </a:lnTo>
                    <a:lnTo>
                      <a:pt x="930" y="191"/>
                    </a:lnTo>
                    <a:lnTo>
                      <a:pt x="954" y="178"/>
                    </a:lnTo>
                    <a:lnTo>
                      <a:pt x="992" y="216"/>
                    </a:lnTo>
                    <a:lnTo>
                      <a:pt x="979" y="170"/>
                    </a:lnTo>
                    <a:lnTo>
                      <a:pt x="945" y="146"/>
                    </a:lnTo>
                    <a:lnTo>
                      <a:pt x="994" y="133"/>
                    </a:lnTo>
                    <a:lnTo>
                      <a:pt x="1039" y="155"/>
                    </a:lnTo>
                    <a:lnTo>
                      <a:pt x="1055" y="206"/>
                    </a:lnTo>
                    <a:lnTo>
                      <a:pt x="1055" y="130"/>
                    </a:lnTo>
                    <a:lnTo>
                      <a:pt x="1084" y="115"/>
                    </a:lnTo>
                    <a:lnTo>
                      <a:pt x="1099" y="80"/>
                    </a:lnTo>
                    <a:lnTo>
                      <a:pt x="1132" y="60"/>
                    </a:lnTo>
                    <a:lnTo>
                      <a:pt x="1134" y="25"/>
                    </a:lnTo>
                    <a:lnTo>
                      <a:pt x="1175" y="15"/>
                    </a:lnTo>
                    <a:lnTo>
                      <a:pt x="1204" y="31"/>
                    </a:lnTo>
                    <a:lnTo>
                      <a:pt x="1179" y="71"/>
                    </a:lnTo>
                    <a:lnTo>
                      <a:pt x="1177" y="125"/>
                    </a:lnTo>
                    <a:lnTo>
                      <a:pt x="1210" y="90"/>
                    </a:lnTo>
                    <a:lnTo>
                      <a:pt x="1260" y="20"/>
                    </a:lnTo>
                    <a:lnTo>
                      <a:pt x="1259" y="90"/>
                    </a:lnTo>
                    <a:cubicBezTo>
                      <a:pt x="1259" y="90"/>
                      <a:pt x="1255" y="123"/>
                      <a:pt x="1257" y="118"/>
                    </a:cubicBezTo>
                    <a:cubicBezTo>
                      <a:pt x="1259" y="113"/>
                      <a:pt x="1282" y="68"/>
                      <a:pt x="1282" y="68"/>
                    </a:cubicBezTo>
                    <a:lnTo>
                      <a:pt x="1307" y="26"/>
                    </a:lnTo>
                    <a:lnTo>
                      <a:pt x="1312" y="0"/>
                    </a:lnTo>
                    <a:lnTo>
                      <a:pt x="1352" y="13"/>
                    </a:lnTo>
                    <a:lnTo>
                      <a:pt x="1372" y="30"/>
                    </a:lnTo>
                    <a:lnTo>
                      <a:pt x="1337" y="68"/>
                    </a:lnTo>
                    <a:lnTo>
                      <a:pt x="1340" y="115"/>
                    </a:lnTo>
                    <a:lnTo>
                      <a:pt x="1364" y="48"/>
                    </a:lnTo>
                    <a:lnTo>
                      <a:pt x="1392" y="33"/>
                    </a:lnTo>
                    <a:lnTo>
                      <a:pt x="1417" y="56"/>
                    </a:lnTo>
                    <a:lnTo>
                      <a:pt x="1444" y="75"/>
                    </a:lnTo>
                    <a:cubicBezTo>
                      <a:pt x="1444" y="75"/>
                      <a:pt x="1472" y="83"/>
                      <a:pt x="1467" y="86"/>
                    </a:cubicBezTo>
                    <a:cubicBezTo>
                      <a:pt x="1462" y="90"/>
                      <a:pt x="1457" y="101"/>
                      <a:pt x="1457" y="101"/>
                    </a:cubicBezTo>
                    <a:lnTo>
                      <a:pt x="1499" y="110"/>
                    </a:lnTo>
                    <a:lnTo>
                      <a:pt x="1509" y="126"/>
                    </a:lnTo>
                    <a:lnTo>
                      <a:pt x="1502" y="143"/>
                    </a:lnTo>
                    <a:lnTo>
                      <a:pt x="1457" y="161"/>
                    </a:lnTo>
                    <a:lnTo>
                      <a:pt x="1424" y="170"/>
                    </a:lnTo>
                    <a:lnTo>
                      <a:pt x="1364" y="165"/>
                    </a:lnTo>
                    <a:lnTo>
                      <a:pt x="1404" y="180"/>
                    </a:lnTo>
                    <a:lnTo>
                      <a:pt x="1435" y="198"/>
                    </a:lnTo>
                    <a:lnTo>
                      <a:pt x="1452" y="213"/>
                    </a:lnTo>
                    <a:lnTo>
                      <a:pt x="1475" y="228"/>
                    </a:lnTo>
                    <a:lnTo>
                      <a:pt x="1502" y="220"/>
                    </a:lnTo>
                    <a:lnTo>
                      <a:pt x="1552" y="211"/>
                    </a:lnTo>
                    <a:lnTo>
                      <a:pt x="1555" y="193"/>
                    </a:lnTo>
                    <a:lnTo>
                      <a:pt x="1599" y="210"/>
                    </a:lnTo>
                    <a:lnTo>
                      <a:pt x="1620" y="230"/>
                    </a:lnTo>
                    <a:lnTo>
                      <a:pt x="1617" y="260"/>
                    </a:lnTo>
                    <a:lnTo>
                      <a:pt x="1590" y="258"/>
                    </a:lnTo>
                    <a:lnTo>
                      <a:pt x="1573" y="24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9" name="Freeform 128">
                <a:extLst>
                  <a:ext uri="{FF2B5EF4-FFF2-40B4-BE49-F238E27FC236}">
                    <a16:creationId xmlns:a16="http://schemas.microsoft.com/office/drawing/2014/main" id="{4EA5E0E0-064D-4B3A-A62F-F1A678AD6093}"/>
                  </a:ext>
                </a:extLst>
              </p:cNvPr>
              <p:cNvSpPr>
                <a:spLocks/>
              </p:cNvSpPr>
              <p:nvPr/>
            </p:nvSpPr>
            <p:spPr bwMode="auto">
              <a:xfrm>
                <a:off x="3827" y="736"/>
                <a:ext cx="253" cy="320"/>
              </a:xfrm>
              <a:custGeom>
                <a:avLst/>
                <a:gdLst>
                  <a:gd name="T0" fmla="*/ 294 w 791"/>
                  <a:gd name="T1" fmla="*/ 80 h 996"/>
                  <a:gd name="T2" fmla="*/ 316 w 791"/>
                  <a:gd name="T3" fmla="*/ 325 h 996"/>
                  <a:gd name="T4" fmla="*/ 227 w 791"/>
                  <a:gd name="T5" fmla="*/ 98 h 996"/>
                  <a:gd name="T6" fmla="*/ 187 w 791"/>
                  <a:gd name="T7" fmla="*/ 227 h 996"/>
                  <a:gd name="T8" fmla="*/ 182 w 791"/>
                  <a:gd name="T9" fmla="*/ 120 h 996"/>
                  <a:gd name="T10" fmla="*/ 94 w 791"/>
                  <a:gd name="T11" fmla="*/ 80 h 996"/>
                  <a:gd name="T12" fmla="*/ 0 w 791"/>
                  <a:gd name="T13" fmla="*/ 133 h 996"/>
                  <a:gd name="T14" fmla="*/ 36 w 791"/>
                  <a:gd name="T15" fmla="*/ 276 h 996"/>
                  <a:gd name="T16" fmla="*/ 80 w 791"/>
                  <a:gd name="T17" fmla="*/ 365 h 996"/>
                  <a:gd name="T18" fmla="*/ 125 w 791"/>
                  <a:gd name="T19" fmla="*/ 520 h 996"/>
                  <a:gd name="T20" fmla="*/ 245 w 791"/>
                  <a:gd name="T21" fmla="*/ 520 h 996"/>
                  <a:gd name="T22" fmla="*/ 307 w 791"/>
                  <a:gd name="T23" fmla="*/ 396 h 996"/>
                  <a:gd name="T24" fmla="*/ 334 w 791"/>
                  <a:gd name="T25" fmla="*/ 431 h 996"/>
                  <a:gd name="T26" fmla="*/ 365 w 791"/>
                  <a:gd name="T27" fmla="*/ 525 h 996"/>
                  <a:gd name="T28" fmla="*/ 245 w 791"/>
                  <a:gd name="T29" fmla="*/ 631 h 996"/>
                  <a:gd name="T30" fmla="*/ 200 w 791"/>
                  <a:gd name="T31" fmla="*/ 729 h 996"/>
                  <a:gd name="T32" fmla="*/ 360 w 791"/>
                  <a:gd name="T33" fmla="*/ 685 h 996"/>
                  <a:gd name="T34" fmla="*/ 311 w 791"/>
                  <a:gd name="T35" fmla="*/ 782 h 996"/>
                  <a:gd name="T36" fmla="*/ 218 w 791"/>
                  <a:gd name="T37" fmla="*/ 849 h 996"/>
                  <a:gd name="T38" fmla="*/ 311 w 791"/>
                  <a:gd name="T39" fmla="*/ 911 h 996"/>
                  <a:gd name="T40" fmla="*/ 356 w 791"/>
                  <a:gd name="T41" fmla="*/ 996 h 996"/>
                  <a:gd name="T42" fmla="*/ 400 w 791"/>
                  <a:gd name="T43" fmla="*/ 778 h 996"/>
                  <a:gd name="T44" fmla="*/ 458 w 791"/>
                  <a:gd name="T45" fmla="*/ 662 h 996"/>
                  <a:gd name="T46" fmla="*/ 489 w 791"/>
                  <a:gd name="T47" fmla="*/ 591 h 996"/>
                  <a:gd name="T48" fmla="*/ 511 w 791"/>
                  <a:gd name="T49" fmla="*/ 480 h 996"/>
                  <a:gd name="T50" fmla="*/ 587 w 791"/>
                  <a:gd name="T51" fmla="*/ 476 h 996"/>
                  <a:gd name="T52" fmla="*/ 618 w 791"/>
                  <a:gd name="T53" fmla="*/ 596 h 996"/>
                  <a:gd name="T54" fmla="*/ 640 w 791"/>
                  <a:gd name="T55" fmla="*/ 662 h 996"/>
                  <a:gd name="T56" fmla="*/ 640 w 791"/>
                  <a:gd name="T57" fmla="*/ 782 h 996"/>
                  <a:gd name="T58" fmla="*/ 698 w 791"/>
                  <a:gd name="T59" fmla="*/ 827 h 996"/>
                  <a:gd name="T60" fmla="*/ 791 w 791"/>
                  <a:gd name="T61" fmla="*/ 671 h 996"/>
                  <a:gd name="T62" fmla="*/ 734 w 791"/>
                  <a:gd name="T63" fmla="*/ 613 h 996"/>
                  <a:gd name="T64" fmla="*/ 658 w 791"/>
                  <a:gd name="T65" fmla="*/ 587 h 996"/>
                  <a:gd name="T66" fmla="*/ 667 w 791"/>
                  <a:gd name="T67" fmla="*/ 547 h 996"/>
                  <a:gd name="T68" fmla="*/ 654 w 791"/>
                  <a:gd name="T69" fmla="*/ 458 h 996"/>
                  <a:gd name="T70" fmla="*/ 614 w 791"/>
                  <a:gd name="T71" fmla="*/ 422 h 996"/>
                  <a:gd name="T72" fmla="*/ 587 w 791"/>
                  <a:gd name="T73" fmla="*/ 378 h 996"/>
                  <a:gd name="T74" fmla="*/ 520 w 791"/>
                  <a:gd name="T75" fmla="*/ 294 h 996"/>
                  <a:gd name="T76" fmla="*/ 480 w 791"/>
                  <a:gd name="T77" fmla="*/ 214 h 996"/>
                  <a:gd name="T78" fmla="*/ 427 w 791"/>
                  <a:gd name="T79" fmla="*/ 178 h 996"/>
                  <a:gd name="T80" fmla="*/ 414 w 791"/>
                  <a:gd name="T81" fmla="*/ 138 h 996"/>
                  <a:gd name="T82" fmla="*/ 378 w 791"/>
                  <a:gd name="T83" fmla="*/ 40 h 996"/>
                  <a:gd name="T84" fmla="*/ 329 w 791"/>
                  <a:gd name="T85"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1" h="996">
                    <a:moveTo>
                      <a:pt x="329" y="0"/>
                    </a:moveTo>
                    <a:lnTo>
                      <a:pt x="294" y="80"/>
                    </a:lnTo>
                    <a:lnTo>
                      <a:pt x="311" y="196"/>
                    </a:lnTo>
                    <a:lnTo>
                      <a:pt x="316" y="325"/>
                    </a:lnTo>
                    <a:lnTo>
                      <a:pt x="254" y="182"/>
                    </a:lnTo>
                    <a:lnTo>
                      <a:pt x="227" y="98"/>
                    </a:lnTo>
                    <a:lnTo>
                      <a:pt x="182" y="169"/>
                    </a:lnTo>
                    <a:lnTo>
                      <a:pt x="187" y="227"/>
                    </a:lnTo>
                    <a:lnTo>
                      <a:pt x="147" y="165"/>
                    </a:lnTo>
                    <a:lnTo>
                      <a:pt x="182" y="120"/>
                    </a:lnTo>
                    <a:lnTo>
                      <a:pt x="187" y="36"/>
                    </a:lnTo>
                    <a:lnTo>
                      <a:pt x="94" y="80"/>
                    </a:lnTo>
                    <a:lnTo>
                      <a:pt x="49" y="67"/>
                    </a:lnTo>
                    <a:lnTo>
                      <a:pt x="0" y="133"/>
                    </a:lnTo>
                    <a:lnTo>
                      <a:pt x="49" y="213"/>
                    </a:lnTo>
                    <a:lnTo>
                      <a:pt x="36" y="276"/>
                    </a:lnTo>
                    <a:lnTo>
                      <a:pt x="85" y="236"/>
                    </a:lnTo>
                    <a:lnTo>
                      <a:pt x="80" y="365"/>
                    </a:lnTo>
                    <a:lnTo>
                      <a:pt x="58" y="400"/>
                    </a:lnTo>
                    <a:cubicBezTo>
                      <a:pt x="58" y="400"/>
                      <a:pt x="116" y="507"/>
                      <a:pt x="125" y="520"/>
                    </a:cubicBezTo>
                    <a:cubicBezTo>
                      <a:pt x="134" y="533"/>
                      <a:pt x="178" y="591"/>
                      <a:pt x="178" y="591"/>
                    </a:cubicBezTo>
                    <a:lnTo>
                      <a:pt x="245" y="520"/>
                    </a:lnTo>
                    <a:lnTo>
                      <a:pt x="258" y="418"/>
                    </a:lnTo>
                    <a:lnTo>
                      <a:pt x="307" y="396"/>
                    </a:lnTo>
                    <a:lnTo>
                      <a:pt x="285" y="489"/>
                    </a:lnTo>
                    <a:lnTo>
                      <a:pt x="334" y="431"/>
                    </a:lnTo>
                    <a:lnTo>
                      <a:pt x="342" y="485"/>
                    </a:lnTo>
                    <a:lnTo>
                      <a:pt x="365" y="525"/>
                    </a:lnTo>
                    <a:lnTo>
                      <a:pt x="280" y="551"/>
                    </a:lnTo>
                    <a:lnTo>
                      <a:pt x="245" y="631"/>
                    </a:lnTo>
                    <a:cubicBezTo>
                      <a:pt x="245" y="631"/>
                      <a:pt x="169" y="613"/>
                      <a:pt x="174" y="631"/>
                    </a:cubicBezTo>
                    <a:cubicBezTo>
                      <a:pt x="178" y="649"/>
                      <a:pt x="200" y="729"/>
                      <a:pt x="200" y="729"/>
                    </a:cubicBezTo>
                    <a:lnTo>
                      <a:pt x="298" y="689"/>
                    </a:lnTo>
                    <a:lnTo>
                      <a:pt x="360" y="685"/>
                    </a:lnTo>
                    <a:lnTo>
                      <a:pt x="254" y="729"/>
                    </a:lnTo>
                    <a:lnTo>
                      <a:pt x="311" y="782"/>
                    </a:lnTo>
                    <a:lnTo>
                      <a:pt x="209" y="773"/>
                    </a:lnTo>
                    <a:lnTo>
                      <a:pt x="218" y="849"/>
                    </a:lnTo>
                    <a:lnTo>
                      <a:pt x="285" y="911"/>
                    </a:lnTo>
                    <a:lnTo>
                      <a:pt x="311" y="911"/>
                    </a:lnTo>
                    <a:lnTo>
                      <a:pt x="298" y="956"/>
                    </a:lnTo>
                    <a:lnTo>
                      <a:pt x="356" y="996"/>
                    </a:lnTo>
                    <a:lnTo>
                      <a:pt x="382" y="853"/>
                    </a:lnTo>
                    <a:lnTo>
                      <a:pt x="400" y="778"/>
                    </a:lnTo>
                    <a:lnTo>
                      <a:pt x="467" y="733"/>
                    </a:lnTo>
                    <a:lnTo>
                      <a:pt x="458" y="662"/>
                    </a:lnTo>
                    <a:lnTo>
                      <a:pt x="462" y="591"/>
                    </a:lnTo>
                    <a:cubicBezTo>
                      <a:pt x="462" y="591"/>
                      <a:pt x="489" y="618"/>
                      <a:pt x="489" y="591"/>
                    </a:cubicBezTo>
                    <a:lnTo>
                      <a:pt x="489" y="511"/>
                    </a:lnTo>
                    <a:lnTo>
                      <a:pt x="511" y="480"/>
                    </a:lnTo>
                    <a:lnTo>
                      <a:pt x="582" y="449"/>
                    </a:lnTo>
                    <a:lnTo>
                      <a:pt x="587" y="476"/>
                    </a:lnTo>
                    <a:lnTo>
                      <a:pt x="582" y="529"/>
                    </a:lnTo>
                    <a:lnTo>
                      <a:pt x="618" y="596"/>
                    </a:lnTo>
                    <a:lnTo>
                      <a:pt x="640" y="591"/>
                    </a:lnTo>
                    <a:lnTo>
                      <a:pt x="640" y="662"/>
                    </a:lnTo>
                    <a:lnTo>
                      <a:pt x="609" y="738"/>
                    </a:lnTo>
                    <a:lnTo>
                      <a:pt x="640" y="782"/>
                    </a:lnTo>
                    <a:lnTo>
                      <a:pt x="698" y="773"/>
                    </a:lnTo>
                    <a:lnTo>
                      <a:pt x="698" y="827"/>
                    </a:lnTo>
                    <a:lnTo>
                      <a:pt x="742" y="778"/>
                    </a:lnTo>
                    <a:lnTo>
                      <a:pt x="791" y="671"/>
                    </a:lnTo>
                    <a:lnTo>
                      <a:pt x="747" y="667"/>
                    </a:lnTo>
                    <a:lnTo>
                      <a:pt x="734" y="613"/>
                    </a:lnTo>
                    <a:lnTo>
                      <a:pt x="738" y="560"/>
                    </a:lnTo>
                    <a:lnTo>
                      <a:pt x="658" y="587"/>
                    </a:lnTo>
                    <a:lnTo>
                      <a:pt x="654" y="565"/>
                    </a:lnTo>
                    <a:lnTo>
                      <a:pt x="667" y="547"/>
                    </a:lnTo>
                    <a:lnTo>
                      <a:pt x="680" y="489"/>
                    </a:lnTo>
                    <a:lnTo>
                      <a:pt x="654" y="458"/>
                    </a:lnTo>
                    <a:lnTo>
                      <a:pt x="596" y="462"/>
                    </a:lnTo>
                    <a:lnTo>
                      <a:pt x="614" y="422"/>
                    </a:lnTo>
                    <a:lnTo>
                      <a:pt x="636" y="391"/>
                    </a:lnTo>
                    <a:lnTo>
                      <a:pt x="587" y="378"/>
                    </a:lnTo>
                    <a:lnTo>
                      <a:pt x="534" y="347"/>
                    </a:lnTo>
                    <a:lnTo>
                      <a:pt x="520" y="294"/>
                    </a:lnTo>
                    <a:lnTo>
                      <a:pt x="471" y="267"/>
                    </a:lnTo>
                    <a:lnTo>
                      <a:pt x="480" y="214"/>
                    </a:lnTo>
                    <a:lnTo>
                      <a:pt x="467" y="156"/>
                    </a:lnTo>
                    <a:lnTo>
                      <a:pt x="427" y="178"/>
                    </a:lnTo>
                    <a:lnTo>
                      <a:pt x="414" y="205"/>
                    </a:lnTo>
                    <a:lnTo>
                      <a:pt x="414" y="138"/>
                    </a:lnTo>
                    <a:lnTo>
                      <a:pt x="414" y="85"/>
                    </a:lnTo>
                    <a:lnTo>
                      <a:pt x="378" y="40"/>
                    </a:lnTo>
                    <a:lnTo>
                      <a:pt x="351" y="76"/>
                    </a:lnTo>
                    <a:lnTo>
                      <a:pt x="32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0" name="Freeform 129">
                <a:extLst>
                  <a:ext uri="{FF2B5EF4-FFF2-40B4-BE49-F238E27FC236}">
                    <a16:creationId xmlns:a16="http://schemas.microsoft.com/office/drawing/2014/main" id="{BE7B83A3-6134-4263-BB9E-D392B7B82F2E}"/>
                  </a:ext>
                </a:extLst>
              </p:cNvPr>
              <p:cNvSpPr>
                <a:spLocks/>
              </p:cNvSpPr>
              <p:nvPr/>
            </p:nvSpPr>
            <p:spPr bwMode="auto">
              <a:xfrm>
                <a:off x="3662" y="2186"/>
                <a:ext cx="60" cy="127"/>
              </a:xfrm>
              <a:custGeom>
                <a:avLst/>
                <a:gdLst>
                  <a:gd name="T0" fmla="*/ 10 w 60"/>
                  <a:gd name="T1" fmla="*/ 39 h 127"/>
                  <a:gd name="T2" fmla="*/ 9 w 60"/>
                  <a:gd name="T3" fmla="*/ 55 h 127"/>
                  <a:gd name="T4" fmla="*/ 4 w 60"/>
                  <a:gd name="T5" fmla="*/ 66 h 127"/>
                  <a:gd name="T6" fmla="*/ 0 w 60"/>
                  <a:gd name="T7" fmla="*/ 78 h 127"/>
                  <a:gd name="T8" fmla="*/ 0 w 60"/>
                  <a:gd name="T9" fmla="*/ 90 h 127"/>
                  <a:gd name="T10" fmla="*/ 3 w 60"/>
                  <a:gd name="T11" fmla="*/ 95 h 127"/>
                  <a:gd name="T12" fmla="*/ 11 w 60"/>
                  <a:gd name="T13" fmla="*/ 92 h 127"/>
                  <a:gd name="T14" fmla="*/ 9 w 60"/>
                  <a:gd name="T15" fmla="*/ 103 h 127"/>
                  <a:gd name="T16" fmla="*/ 8 w 60"/>
                  <a:gd name="T17" fmla="*/ 117 h 127"/>
                  <a:gd name="T18" fmla="*/ 4 w 60"/>
                  <a:gd name="T19" fmla="*/ 125 h 127"/>
                  <a:gd name="T20" fmla="*/ 17 w 60"/>
                  <a:gd name="T21" fmla="*/ 126 h 127"/>
                  <a:gd name="T22" fmla="*/ 28 w 60"/>
                  <a:gd name="T23" fmla="*/ 127 h 127"/>
                  <a:gd name="T24" fmla="*/ 39 w 60"/>
                  <a:gd name="T25" fmla="*/ 122 h 127"/>
                  <a:gd name="T26" fmla="*/ 40 w 60"/>
                  <a:gd name="T27" fmla="*/ 105 h 127"/>
                  <a:gd name="T28" fmla="*/ 47 w 60"/>
                  <a:gd name="T29" fmla="*/ 99 h 127"/>
                  <a:gd name="T30" fmla="*/ 42 w 60"/>
                  <a:gd name="T31" fmla="*/ 93 h 127"/>
                  <a:gd name="T32" fmla="*/ 44 w 60"/>
                  <a:gd name="T33" fmla="*/ 77 h 127"/>
                  <a:gd name="T34" fmla="*/ 38 w 60"/>
                  <a:gd name="T35" fmla="*/ 66 h 127"/>
                  <a:gd name="T36" fmla="*/ 45 w 60"/>
                  <a:gd name="T37" fmla="*/ 63 h 127"/>
                  <a:gd name="T38" fmla="*/ 49 w 60"/>
                  <a:gd name="T39" fmla="*/ 51 h 127"/>
                  <a:gd name="T40" fmla="*/ 50 w 60"/>
                  <a:gd name="T41" fmla="*/ 39 h 127"/>
                  <a:gd name="T42" fmla="*/ 50 w 60"/>
                  <a:gd name="T43" fmla="*/ 26 h 127"/>
                  <a:gd name="T44" fmla="*/ 58 w 60"/>
                  <a:gd name="T45" fmla="*/ 21 h 127"/>
                  <a:gd name="T46" fmla="*/ 60 w 60"/>
                  <a:gd name="T47" fmla="*/ 17 h 127"/>
                  <a:gd name="T48" fmla="*/ 55 w 60"/>
                  <a:gd name="T49" fmla="*/ 12 h 127"/>
                  <a:gd name="T50" fmla="*/ 55 w 60"/>
                  <a:gd name="T51" fmla="*/ 7 h 127"/>
                  <a:gd name="T52" fmla="*/ 49 w 60"/>
                  <a:gd name="T53" fmla="*/ 6 h 127"/>
                  <a:gd name="T54" fmla="*/ 42 w 60"/>
                  <a:gd name="T55" fmla="*/ 8 h 127"/>
                  <a:gd name="T56" fmla="*/ 25 w 60"/>
                  <a:gd name="T57" fmla="*/ 7 h 127"/>
                  <a:gd name="T58" fmla="*/ 23 w 60"/>
                  <a:gd name="T59" fmla="*/ 0 h 127"/>
                  <a:gd name="T60" fmla="*/ 11 w 60"/>
                  <a:gd name="T61" fmla="*/ 11 h 127"/>
                  <a:gd name="T62" fmla="*/ 10 w 60"/>
                  <a:gd name="T63" fmla="*/ 21 h 127"/>
                  <a:gd name="T64" fmla="*/ 11 w 60"/>
                  <a:gd name="T65" fmla="*/ 32 h 127"/>
                  <a:gd name="T66" fmla="*/ 10 w 60"/>
                  <a:gd name="T67" fmla="*/ 3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127">
                    <a:moveTo>
                      <a:pt x="10" y="39"/>
                    </a:moveTo>
                    <a:lnTo>
                      <a:pt x="9" y="55"/>
                    </a:lnTo>
                    <a:lnTo>
                      <a:pt x="4" y="66"/>
                    </a:lnTo>
                    <a:lnTo>
                      <a:pt x="0" y="78"/>
                    </a:lnTo>
                    <a:lnTo>
                      <a:pt x="0" y="90"/>
                    </a:lnTo>
                    <a:lnTo>
                      <a:pt x="3" y="95"/>
                    </a:lnTo>
                    <a:lnTo>
                      <a:pt x="11" y="92"/>
                    </a:lnTo>
                    <a:lnTo>
                      <a:pt x="9" y="103"/>
                    </a:lnTo>
                    <a:lnTo>
                      <a:pt x="8" y="117"/>
                    </a:lnTo>
                    <a:lnTo>
                      <a:pt x="4" y="125"/>
                    </a:lnTo>
                    <a:lnTo>
                      <a:pt x="17" y="126"/>
                    </a:lnTo>
                    <a:lnTo>
                      <a:pt x="28" y="127"/>
                    </a:lnTo>
                    <a:lnTo>
                      <a:pt x="39" y="122"/>
                    </a:lnTo>
                    <a:lnTo>
                      <a:pt x="40" y="105"/>
                    </a:lnTo>
                    <a:lnTo>
                      <a:pt x="47" y="99"/>
                    </a:lnTo>
                    <a:lnTo>
                      <a:pt x="42" y="93"/>
                    </a:lnTo>
                    <a:lnTo>
                      <a:pt x="44" y="77"/>
                    </a:lnTo>
                    <a:lnTo>
                      <a:pt x="38" y="66"/>
                    </a:lnTo>
                    <a:lnTo>
                      <a:pt x="45" y="63"/>
                    </a:lnTo>
                    <a:lnTo>
                      <a:pt x="49" y="51"/>
                    </a:lnTo>
                    <a:lnTo>
                      <a:pt x="50" y="39"/>
                    </a:lnTo>
                    <a:lnTo>
                      <a:pt x="50" y="26"/>
                    </a:lnTo>
                    <a:lnTo>
                      <a:pt x="58" y="21"/>
                    </a:lnTo>
                    <a:lnTo>
                      <a:pt x="60" y="17"/>
                    </a:lnTo>
                    <a:lnTo>
                      <a:pt x="55" y="12"/>
                    </a:lnTo>
                    <a:lnTo>
                      <a:pt x="55" y="7"/>
                    </a:lnTo>
                    <a:lnTo>
                      <a:pt x="49" y="6"/>
                    </a:lnTo>
                    <a:lnTo>
                      <a:pt x="42" y="8"/>
                    </a:lnTo>
                    <a:lnTo>
                      <a:pt x="25" y="7"/>
                    </a:lnTo>
                    <a:lnTo>
                      <a:pt x="23" y="0"/>
                    </a:lnTo>
                    <a:lnTo>
                      <a:pt x="11" y="11"/>
                    </a:lnTo>
                    <a:lnTo>
                      <a:pt x="10" y="21"/>
                    </a:lnTo>
                    <a:lnTo>
                      <a:pt x="11" y="32"/>
                    </a:lnTo>
                    <a:lnTo>
                      <a:pt x="10" y="39"/>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1" name="Freeform 130">
                <a:extLst>
                  <a:ext uri="{FF2B5EF4-FFF2-40B4-BE49-F238E27FC236}">
                    <a16:creationId xmlns:a16="http://schemas.microsoft.com/office/drawing/2014/main" id="{0DB65946-B36B-4960-8774-42840C60A31B}"/>
                  </a:ext>
                </a:extLst>
              </p:cNvPr>
              <p:cNvSpPr>
                <a:spLocks/>
              </p:cNvSpPr>
              <p:nvPr/>
            </p:nvSpPr>
            <p:spPr bwMode="auto">
              <a:xfrm>
                <a:off x="3348" y="2294"/>
                <a:ext cx="19" cy="10"/>
              </a:xfrm>
              <a:custGeom>
                <a:avLst/>
                <a:gdLst>
                  <a:gd name="T0" fmla="*/ 9 w 19"/>
                  <a:gd name="T1" fmla="*/ 0 h 10"/>
                  <a:gd name="T2" fmla="*/ 0 w 19"/>
                  <a:gd name="T3" fmla="*/ 3 h 10"/>
                  <a:gd name="T4" fmla="*/ 14 w 19"/>
                  <a:gd name="T5" fmla="*/ 10 h 10"/>
                  <a:gd name="T6" fmla="*/ 19 w 19"/>
                  <a:gd name="T7" fmla="*/ 2 h 10"/>
                  <a:gd name="T8" fmla="*/ 9 w 19"/>
                  <a:gd name="T9" fmla="*/ 0 h 10"/>
                </a:gdLst>
                <a:ahLst/>
                <a:cxnLst>
                  <a:cxn ang="0">
                    <a:pos x="T0" y="T1"/>
                  </a:cxn>
                  <a:cxn ang="0">
                    <a:pos x="T2" y="T3"/>
                  </a:cxn>
                  <a:cxn ang="0">
                    <a:pos x="T4" y="T5"/>
                  </a:cxn>
                  <a:cxn ang="0">
                    <a:pos x="T6" y="T7"/>
                  </a:cxn>
                  <a:cxn ang="0">
                    <a:pos x="T8" y="T9"/>
                  </a:cxn>
                </a:cxnLst>
                <a:rect l="0" t="0" r="r" b="b"/>
                <a:pathLst>
                  <a:path w="19" h="10">
                    <a:moveTo>
                      <a:pt x="9" y="0"/>
                    </a:moveTo>
                    <a:lnTo>
                      <a:pt x="0" y="3"/>
                    </a:lnTo>
                    <a:lnTo>
                      <a:pt x="14" y="10"/>
                    </a:lnTo>
                    <a:lnTo>
                      <a:pt x="19" y="2"/>
                    </a:lnTo>
                    <a:lnTo>
                      <a:pt x="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2" name="Freeform 131">
                <a:extLst>
                  <a:ext uri="{FF2B5EF4-FFF2-40B4-BE49-F238E27FC236}">
                    <a16:creationId xmlns:a16="http://schemas.microsoft.com/office/drawing/2014/main" id="{826CB243-EB1E-42B7-BC74-7092B933BBD2}"/>
                  </a:ext>
                </a:extLst>
              </p:cNvPr>
              <p:cNvSpPr>
                <a:spLocks/>
              </p:cNvSpPr>
              <p:nvPr/>
            </p:nvSpPr>
            <p:spPr bwMode="auto">
              <a:xfrm>
                <a:off x="3661" y="2151"/>
                <a:ext cx="234" cy="185"/>
              </a:xfrm>
              <a:custGeom>
                <a:avLst/>
                <a:gdLst>
                  <a:gd name="T0" fmla="*/ 442 w 729"/>
                  <a:gd name="T1" fmla="*/ 34 h 577"/>
                  <a:gd name="T2" fmla="*/ 345 w 729"/>
                  <a:gd name="T3" fmla="*/ 24 h 577"/>
                  <a:gd name="T4" fmla="*/ 275 w 729"/>
                  <a:gd name="T5" fmla="*/ 27 h 577"/>
                  <a:gd name="T6" fmla="*/ 112 w 729"/>
                  <a:gd name="T7" fmla="*/ 14 h 577"/>
                  <a:gd name="T8" fmla="*/ 57 w 729"/>
                  <a:gd name="T9" fmla="*/ 10 h 577"/>
                  <a:gd name="T10" fmla="*/ 0 w 729"/>
                  <a:gd name="T11" fmla="*/ 32 h 577"/>
                  <a:gd name="T12" fmla="*/ 17 w 729"/>
                  <a:gd name="T13" fmla="*/ 80 h 577"/>
                  <a:gd name="T14" fmla="*/ 37 w 729"/>
                  <a:gd name="T15" fmla="*/ 137 h 577"/>
                  <a:gd name="T16" fmla="*/ 80 w 729"/>
                  <a:gd name="T17" fmla="*/ 132 h 577"/>
                  <a:gd name="T18" fmla="*/ 155 w 729"/>
                  <a:gd name="T19" fmla="*/ 127 h 577"/>
                  <a:gd name="T20" fmla="*/ 175 w 729"/>
                  <a:gd name="T21" fmla="*/ 145 h 577"/>
                  <a:gd name="T22" fmla="*/ 180 w 729"/>
                  <a:gd name="T23" fmla="*/ 179 h 577"/>
                  <a:gd name="T24" fmla="*/ 160 w 729"/>
                  <a:gd name="T25" fmla="*/ 232 h 577"/>
                  <a:gd name="T26" fmla="*/ 145 w 729"/>
                  <a:gd name="T27" fmla="*/ 304 h 577"/>
                  <a:gd name="T28" fmla="*/ 142 w 729"/>
                  <a:gd name="T29" fmla="*/ 349 h 577"/>
                  <a:gd name="T30" fmla="*/ 149 w 729"/>
                  <a:gd name="T31" fmla="*/ 419 h 577"/>
                  <a:gd name="T32" fmla="*/ 125 w 729"/>
                  <a:gd name="T33" fmla="*/ 489 h 577"/>
                  <a:gd name="T34" fmla="*/ 179 w 729"/>
                  <a:gd name="T35" fmla="*/ 535 h 577"/>
                  <a:gd name="T36" fmla="*/ 219 w 729"/>
                  <a:gd name="T37" fmla="*/ 575 h 577"/>
                  <a:gd name="T38" fmla="*/ 275 w 729"/>
                  <a:gd name="T39" fmla="*/ 542 h 577"/>
                  <a:gd name="T40" fmla="*/ 342 w 729"/>
                  <a:gd name="T41" fmla="*/ 517 h 577"/>
                  <a:gd name="T42" fmla="*/ 389 w 729"/>
                  <a:gd name="T43" fmla="*/ 525 h 577"/>
                  <a:gd name="T44" fmla="*/ 447 w 729"/>
                  <a:gd name="T45" fmla="*/ 484 h 577"/>
                  <a:gd name="T46" fmla="*/ 495 w 729"/>
                  <a:gd name="T47" fmla="*/ 464 h 577"/>
                  <a:gd name="T48" fmla="*/ 547 w 729"/>
                  <a:gd name="T49" fmla="*/ 382 h 577"/>
                  <a:gd name="T50" fmla="*/ 525 w 729"/>
                  <a:gd name="T51" fmla="*/ 310 h 577"/>
                  <a:gd name="T52" fmla="*/ 585 w 729"/>
                  <a:gd name="T53" fmla="*/ 237 h 577"/>
                  <a:gd name="T54" fmla="*/ 612 w 729"/>
                  <a:gd name="T55" fmla="*/ 197 h 577"/>
                  <a:gd name="T56" fmla="*/ 684 w 729"/>
                  <a:gd name="T57" fmla="*/ 169 h 577"/>
                  <a:gd name="T58" fmla="*/ 725 w 729"/>
                  <a:gd name="T59" fmla="*/ 115 h 577"/>
                  <a:gd name="T60" fmla="*/ 694 w 729"/>
                  <a:gd name="T61" fmla="*/ 92 h 577"/>
                  <a:gd name="T62" fmla="*/ 627 w 729"/>
                  <a:gd name="T63" fmla="*/ 67 h 577"/>
                  <a:gd name="T64" fmla="*/ 550 w 729"/>
                  <a:gd name="T65" fmla="*/ 64 h 577"/>
                  <a:gd name="T66" fmla="*/ 473 w 729"/>
                  <a:gd name="T67" fmla="*/ 45 h 577"/>
                  <a:gd name="T68" fmla="*/ 460 w 729"/>
                  <a:gd name="T69" fmla="*/ 3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9" h="577">
                    <a:moveTo>
                      <a:pt x="460" y="3"/>
                    </a:moveTo>
                    <a:lnTo>
                      <a:pt x="442" y="34"/>
                    </a:lnTo>
                    <a:lnTo>
                      <a:pt x="392" y="30"/>
                    </a:lnTo>
                    <a:lnTo>
                      <a:pt x="345" y="24"/>
                    </a:lnTo>
                    <a:lnTo>
                      <a:pt x="309" y="20"/>
                    </a:lnTo>
                    <a:lnTo>
                      <a:pt x="275" y="27"/>
                    </a:lnTo>
                    <a:lnTo>
                      <a:pt x="162" y="20"/>
                    </a:lnTo>
                    <a:lnTo>
                      <a:pt x="112" y="14"/>
                    </a:lnTo>
                    <a:lnTo>
                      <a:pt x="89" y="0"/>
                    </a:lnTo>
                    <a:lnTo>
                      <a:pt x="57" y="10"/>
                    </a:lnTo>
                    <a:lnTo>
                      <a:pt x="50" y="25"/>
                    </a:lnTo>
                    <a:lnTo>
                      <a:pt x="0" y="32"/>
                    </a:lnTo>
                    <a:lnTo>
                      <a:pt x="0" y="64"/>
                    </a:lnTo>
                    <a:lnTo>
                      <a:pt x="17" y="80"/>
                    </a:lnTo>
                    <a:lnTo>
                      <a:pt x="34" y="102"/>
                    </a:lnTo>
                    <a:lnTo>
                      <a:pt x="37" y="137"/>
                    </a:lnTo>
                    <a:lnTo>
                      <a:pt x="75" y="109"/>
                    </a:lnTo>
                    <a:lnTo>
                      <a:pt x="80" y="132"/>
                    </a:lnTo>
                    <a:lnTo>
                      <a:pt x="134" y="135"/>
                    </a:lnTo>
                    <a:lnTo>
                      <a:pt x="155" y="127"/>
                    </a:lnTo>
                    <a:lnTo>
                      <a:pt x="174" y="130"/>
                    </a:lnTo>
                    <a:lnTo>
                      <a:pt x="175" y="145"/>
                    </a:lnTo>
                    <a:lnTo>
                      <a:pt x="192" y="162"/>
                    </a:lnTo>
                    <a:lnTo>
                      <a:pt x="180" y="179"/>
                    </a:lnTo>
                    <a:lnTo>
                      <a:pt x="159" y="190"/>
                    </a:lnTo>
                    <a:lnTo>
                      <a:pt x="160" y="232"/>
                    </a:lnTo>
                    <a:lnTo>
                      <a:pt x="157" y="267"/>
                    </a:lnTo>
                    <a:lnTo>
                      <a:pt x="145" y="304"/>
                    </a:lnTo>
                    <a:lnTo>
                      <a:pt x="122" y="310"/>
                    </a:lnTo>
                    <a:lnTo>
                      <a:pt x="142" y="349"/>
                    </a:lnTo>
                    <a:lnTo>
                      <a:pt x="135" y="399"/>
                    </a:lnTo>
                    <a:lnTo>
                      <a:pt x="149" y="419"/>
                    </a:lnTo>
                    <a:lnTo>
                      <a:pt x="129" y="437"/>
                    </a:lnTo>
                    <a:lnTo>
                      <a:pt x="125" y="489"/>
                    </a:lnTo>
                    <a:cubicBezTo>
                      <a:pt x="125" y="489"/>
                      <a:pt x="145" y="490"/>
                      <a:pt x="155" y="504"/>
                    </a:cubicBezTo>
                    <a:cubicBezTo>
                      <a:pt x="165" y="517"/>
                      <a:pt x="179" y="535"/>
                      <a:pt x="179" y="535"/>
                    </a:cubicBezTo>
                    <a:cubicBezTo>
                      <a:pt x="179" y="535"/>
                      <a:pt x="174" y="564"/>
                      <a:pt x="190" y="570"/>
                    </a:cubicBezTo>
                    <a:cubicBezTo>
                      <a:pt x="207" y="577"/>
                      <a:pt x="219" y="575"/>
                      <a:pt x="219" y="575"/>
                    </a:cubicBezTo>
                    <a:lnTo>
                      <a:pt x="242" y="542"/>
                    </a:lnTo>
                    <a:lnTo>
                      <a:pt x="275" y="542"/>
                    </a:lnTo>
                    <a:lnTo>
                      <a:pt x="302" y="519"/>
                    </a:lnTo>
                    <a:lnTo>
                      <a:pt x="342" y="517"/>
                    </a:lnTo>
                    <a:lnTo>
                      <a:pt x="364" y="534"/>
                    </a:lnTo>
                    <a:lnTo>
                      <a:pt x="389" y="525"/>
                    </a:lnTo>
                    <a:lnTo>
                      <a:pt x="417" y="524"/>
                    </a:lnTo>
                    <a:lnTo>
                      <a:pt x="447" y="484"/>
                    </a:lnTo>
                    <a:lnTo>
                      <a:pt x="472" y="470"/>
                    </a:lnTo>
                    <a:lnTo>
                      <a:pt x="495" y="464"/>
                    </a:lnTo>
                    <a:lnTo>
                      <a:pt x="519" y="417"/>
                    </a:lnTo>
                    <a:lnTo>
                      <a:pt x="547" y="382"/>
                    </a:lnTo>
                    <a:lnTo>
                      <a:pt x="524" y="354"/>
                    </a:lnTo>
                    <a:lnTo>
                      <a:pt x="525" y="310"/>
                    </a:lnTo>
                    <a:lnTo>
                      <a:pt x="557" y="279"/>
                    </a:lnTo>
                    <a:lnTo>
                      <a:pt x="585" y="237"/>
                    </a:lnTo>
                    <a:lnTo>
                      <a:pt x="590" y="222"/>
                    </a:lnTo>
                    <a:lnTo>
                      <a:pt x="612" y="197"/>
                    </a:lnTo>
                    <a:lnTo>
                      <a:pt x="647" y="194"/>
                    </a:lnTo>
                    <a:lnTo>
                      <a:pt x="684" y="169"/>
                    </a:lnTo>
                    <a:lnTo>
                      <a:pt x="719" y="145"/>
                    </a:lnTo>
                    <a:lnTo>
                      <a:pt x="725" y="115"/>
                    </a:lnTo>
                    <a:lnTo>
                      <a:pt x="729" y="92"/>
                    </a:lnTo>
                    <a:lnTo>
                      <a:pt x="694" y="92"/>
                    </a:lnTo>
                    <a:lnTo>
                      <a:pt x="652" y="84"/>
                    </a:lnTo>
                    <a:lnTo>
                      <a:pt x="627" y="67"/>
                    </a:lnTo>
                    <a:lnTo>
                      <a:pt x="600" y="64"/>
                    </a:lnTo>
                    <a:lnTo>
                      <a:pt x="550" y="64"/>
                    </a:lnTo>
                    <a:lnTo>
                      <a:pt x="522" y="60"/>
                    </a:lnTo>
                    <a:lnTo>
                      <a:pt x="473" y="45"/>
                    </a:lnTo>
                    <a:lnTo>
                      <a:pt x="478" y="25"/>
                    </a:lnTo>
                    <a:lnTo>
                      <a:pt x="460" y="3"/>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3" name="Freeform 132">
                <a:extLst>
                  <a:ext uri="{FF2B5EF4-FFF2-40B4-BE49-F238E27FC236}">
                    <a16:creationId xmlns:a16="http://schemas.microsoft.com/office/drawing/2014/main" id="{C6A7EBF6-B689-46B6-AF5D-A2401257A9E9}"/>
                  </a:ext>
                </a:extLst>
              </p:cNvPr>
              <p:cNvSpPr>
                <a:spLocks/>
              </p:cNvSpPr>
              <p:nvPr/>
            </p:nvSpPr>
            <p:spPr bwMode="auto">
              <a:xfrm>
                <a:off x="4010" y="2406"/>
                <a:ext cx="290" cy="277"/>
              </a:xfrm>
              <a:custGeom>
                <a:avLst/>
                <a:gdLst>
                  <a:gd name="T0" fmla="*/ 289 w 290"/>
                  <a:gd name="T1" fmla="*/ 29 h 277"/>
                  <a:gd name="T2" fmla="*/ 277 w 290"/>
                  <a:gd name="T3" fmla="*/ 22 h 277"/>
                  <a:gd name="T4" fmla="*/ 258 w 290"/>
                  <a:gd name="T5" fmla="*/ 19 h 277"/>
                  <a:gd name="T6" fmla="*/ 251 w 290"/>
                  <a:gd name="T7" fmla="*/ 9 h 277"/>
                  <a:gd name="T8" fmla="*/ 232 w 290"/>
                  <a:gd name="T9" fmla="*/ 2 h 277"/>
                  <a:gd name="T10" fmla="*/ 207 w 290"/>
                  <a:gd name="T11" fmla="*/ 4 h 277"/>
                  <a:gd name="T12" fmla="*/ 197 w 290"/>
                  <a:gd name="T13" fmla="*/ 17 h 277"/>
                  <a:gd name="T14" fmla="*/ 197 w 290"/>
                  <a:gd name="T15" fmla="*/ 36 h 277"/>
                  <a:gd name="T16" fmla="*/ 191 w 290"/>
                  <a:gd name="T17" fmla="*/ 49 h 277"/>
                  <a:gd name="T18" fmla="*/ 177 w 290"/>
                  <a:gd name="T19" fmla="*/ 59 h 277"/>
                  <a:gd name="T20" fmla="*/ 162 w 290"/>
                  <a:gd name="T21" fmla="*/ 48 h 277"/>
                  <a:gd name="T22" fmla="*/ 123 w 290"/>
                  <a:gd name="T23" fmla="*/ 40 h 277"/>
                  <a:gd name="T24" fmla="*/ 108 w 290"/>
                  <a:gd name="T25" fmla="*/ 33 h 277"/>
                  <a:gd name="T26" fmla="*/ 108 w 290"/>
                  <a:gd name="T27" fmla="*/ 19 h 277"/>
                  <a:gd name="T28" fmla="*/ 89 w 290"/>
                  <a:gd name="T29" fmla="*/ 9 h 277"/>
                  <a:gd name="T30" fmla="*/ 69 w 290"/>
                  <a:gd name="T31" fmla="*/ 5 h 277"/>
                  <a:gd name="T32" fmla="*/ 55 w 290"/>
                  <a:gd name="T33" fmla="*/ 5 h 277"/>
                  <a:gd name="T34" fmla="*/ 40 w 290"/>
                  <a:gd name="T35" fmla="*/ 0 h 277"/>
                  <a:gd name="T36" fmla="*/ 37 w 290"/>
                  <a:gd name="T37" fmla="*/ 10 h 277"/>
                  <a:gd name="T38" fmla="*/ 14 w 290"/>
                  <a:gd name="T39" fmla="*/ 25 h 277"/>
                  <a:gd name="T40" fmla="*/ 13 w 290"/>
                  <a:gd name="T41" fmla="*/ 50 h 277"/>
                  <a:gd name="T42" fmla="*/ 1 w 290"/>
                  <a:gd name="T43" fmla="*/ 52 h 277"/>
                  <a:gd name="T44" fmla="*/ 0 w 290"/>
                  <a:gd name="T45" fmla="*/ 59 h 277"/>
                  <a:gd name="T46" fmla="*/ 4 w 290"/>
                  <a:gd name="T47" fmla="*/ 72 h 277"/>
                  <a:gd name="T48" fmla="*/ 11 w 290"/>
                  <a:gd name="T49" fmla="*/ 86 h 277"/>
                  <a:gd name="T50" fmla="*/ 8 w 290"/>
                  <a:gd name="T51" fmla="*/ 99 h 277"/>
                  <a:gd name="T52" fmla="*/ 10 w 290"/>
                  <a:gd name="T53" fmla="*/ 112 h 277"/>
                  <a:gd name="T54" fmla="*/ 10 w 290"/>
                  <a:gd name="T55" fmla="*/ 130 h 277"/>
                  <a:gd name="T56" fmla="*/ 0 w 290"/>
                  <a:gd name="T57" fmla="*/ 142 h 277"/>
                  <a:gd name="T58" fmla="*/ 10 w 290"/>
                  <a:gd name="T59" fmla="*/ 152 h 277"/>
                  <a:gd name="T60" fmla="*/ 19 w 290"/>
                  <a:gd name="T61" fmla="*/ 177 h 277"/>
                  <a:gd name="T62" fmla="*/ 31 w 290"/>
                  <a:gd name="T63" fmla="*/ 177 h 277"/>
                  <a:gd name="T64" fmla="*/ 44 w 290"/>
                  <a:gd name="T65" fmla="*/ 191 h 277"/>
                  <a:gd name="T66" fmla="*/ 50 w 290"/>
                  <a:gd name="T67" fmla="*/ 200 h 277"/>
                  <a:gd name="T68" fmla="*/ 77 w 290"/>
                  <a:gd name="T69" fmla="*/ 206 h 277"/>
                  <a:gd name="T70" fmla="*/ 87 w 290"/>
                  <a:gd name="T71" fmla="*/ 215 h 277"/>
                  <a:gd name="T72" fmla="*/ 122 w 290"/>
                  <a:gd name="T73" fmla="*/ 201 h 277"/>
                  <a:gd name="T74" fmla="*/ 268 w 290"/>
                  <a:gd name="T75" fmla="*/ 277 h 277"/>
                  <a:gd name="T76" fmla="*/ 271 w 290"/>
                  <a:gd name="T77" fmla="*/ 267 h 277"/>
                  <a:gd name="T78" fmla="*/ 290 w 290"/>
                  <a:gd name="T79" fmla="*/ 269 h 277"/>
                  <a:gd name="T80" fmla="*/ 289 w 290"/>
                  <a:gd name="T81" fmla="*/ 231 h 277"/>
                  <a:gd name="T82" fmla="*/ 290 w 290"/>
                  <a:gd name="T83" fmla="*/ 79 h 277"/>
                  <a:gd name="T84" fmla="*/ 287 w 290"/>
                  <a:gd name="T85" fmla="*/ 63 h 277"/>
                  <a:gd name="T86" fmla="*/ 284 w 290"/>
                  <a:gd name="T87" fmla="*/ 58 h 277"/>
                  <a:gd name="T88" fmla="*/ 287 w 290"/>
                  <a:gd name="T89" fmla="*/ 53 h 277"/>
                  <a:gd name="T90" fmla="*/ 289 w 290"/>
                  <a:gd name="T91" fmla="*/ 45 h 277"/>
                  <a:gd name="T92" fmla="*/ 285 w 290"/>
                  <a:gd name="T93" fmla="*/ 37 h 277"/>
                  <a:gd name="T94" fmla="*/ 286 w 290"/>
                  <a:gd name="T95" fmla="*/ 32 h 277"/>
                  <a:gd name="T96" fmla="*/ 289 w 290"/>
                  <a:gd name="T97" fmla="*/ 2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0" h="277">
                    <a:moveTo>
                      <a:pt x="289" y="29"/>
                    </a:moveTo>
                    <a:lnTo>
                      <a:pt x="277" y="22"/>
                    </a:lnTo>
                    <a:lnTo>
                      <a:pt x="258" y="19"/>
                    </a:lnTo>
                    <a:lnTo>
                      <a:pt x="251" y="9"/>
                    </a:lnTo>
                    <a:lnTo>
                      <a:pt x="232" y="2"/>
                    </a:lnTo>
                    <a:lnTo>
                      <a:pt x="207" y="4"/>
                    </a:lnTo>
                    <a:lnTo>
                      <a:pt x="197" y="17"/>
                    </a:lnTo>
                    <a:lnTo>
                      <a:pt x="197" y="36"/>
                    </a:lnTo>
                    <a:lnTo>
                      <a:pt x="191" y="49"/>
                    </a:lnTo>
                    <a:lnTo>
                      <a:pt x="177" y="59"/>
                    </a:lnTo>
                    <a:lnTo>
                      <a:pt x="162" y="48"/>
                    </a:lnTo>
                    <a:lnTo>
                      <a:pt x="123" y="40"/>
                    </a:lnTo>
                    <a:lnTo>
                      <a:pt x="108" y="33"/>
                    </a:lnTo>
                    <a:lnTo>
                      <a:pt x="108" y="19"/>
                    </a:lnTo>
                    <a:lnTo>
                      <a:pt x="89" y="9"/>
                    </a:lnTo>
                    <a:lnTo>
                      <a:pt x="69" y="5"/>
                    </a:lnTo>
                    <a:lnTo>
                      <a:pt x="55" y="5"/>
                    </a:lnTo>
                    <a:lnTo>
                      <a:pt x="40" y="0"/>
                    </a:lnTo>
                    <a:lnTo>
                      <a:pt x="37" y="10"/>
                    </a:lnTo>
                    <a:lnTo>
                      <a:pt x="14" y="25"/>
                    </a:lnTo>
                    <a:lnTo>
                      <a:pt x="13" y="50"/>
                    </a:lnTo>
                    <a:lnTo>
                      <a:pt x="1" y="52"/>
                    </a:lnTo>
                    <a:lnTo>
                      <a:pt x="0" y="59"/>
                    </a:lnTo>
                    <a:lnTo>
                      <a:pt x="4" y="72"/>
                    </a:lnTo>
                    <a:lnTo>
                      <a:pt x="11" y="86"/>
                    </a:lnTo>
                    <a:lnTo>
                      <a:pt x="8" y="99"/>
                    </a:lnTo>
                    <a:lnTo>
                      <a:pt x="10" y="112"/>
                    </a:lnTo>
                    <a:lnTo>
                      <a:pt x="10" y="130"/>
                    </a:lnTo>
                    <a:lnTo>
                      <a:pt x="0" y="142"/>
                    </a:lnTo>
                    <a:lnTo>
                      <a:pt x="10" y="152"/>
                    </a:lnTo>
                    <a:lnTo>
                      <a:pt x="19" y="177"/>
                    </a:lnTo>
                    <a:lnTo>
                      <a:pt x="31" y="177"/>
                    </a:lnTo>
                    <a:lnTo>
                      <a:pt x="44" y="191"/>
                    </a:lnTo>
                    <a:lnTo>
                      <a:pt x="50" y="200"/>
                    </a:lnTo>
                    <a:lnTo>
                      <a:pt x="77" y="206"/>
                    </a:lnTo>
                    <a:lnTo>
                      <a:pt x="87" y="215"/>
                    </a:lnTo>
                    <a:lnTo>
                      <a:pt x="122" y="201"/>
                    </a:lnTo>
                    <a:lnTo>
                      <a:pt x="268" y="277"/>
                    </a:lnTo>
                    <a:lnTo>
                      <a:pt x="271" y="267"/>
                    </a:lnTo>
                    <a:lnTo>
                      <a:pt x="290" y="269"/>
                    </a:lnTo>
                    <a:lnTo>
                      <a:pt x="289" y="231"/>
                    </a:lnTo>
                    <a:lnTo>
                      <a:pt x="290" y="79"/>
                    </a:lnTo>
                    <a:lnTo>
                      <a:pt x="287" y="63"/>
                    </a:lnTo>
                    <a:lnTo>
                      <a:pt x="284" y="58"/>
                    </a:lnTo>
                    <a:lnTo>
                      <a:pt x="287" y="53"/>
                    </a:lnTo>
                    <a:lnTo>
                      <a:pt x="289" y="45"/>
                    </a:lnTo>
                    <a:lnTo>
                      <a:pt x="285" y="37"/>
                    </a:lnTo>
                    <a:lnTo>
                      <a:pt x="286" y="32"/>
                    </a:lnTo>
                    <a:lnTo>
                      <a:pt x="289" y="2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4" name="Freeform 133">
                <a:extLst>
                  <a:ext uri="{FF2B5EF4-FFF2-40B4-BE49-F238E27FC236}">
                    <a16:creationId xmlns:a16="http://schemas.microsoft.com/office/drawing/2014/main" id="{5A5A9727-A111-4CFC-8394-C035BA7D35C9}"/>
                  </a:ext>
                </a:extLst>
              </p:cNvPr>
              <p:cNvSpPr>
                <a:spLocks/>
              </p:cNvSpPr>
              <p:nvPr/>
            </p:nvSpPr>
            <p:spPr bwMode="auto">
              <a:xfrm>
                <a:off x="3977" y="2307"/>
                <a:ext cx="73" cy="151"/>
              </a:xfrm>
              <a:custGeom>
                <a:avLst/>
                <a:gdLst>
                  <a:gd name="T0" fmla="*/ 34 w 73"/>
                  <a:gd name="T1" fmla="*/ 151 h 151"/>
                  <a:gd name="T2" fmla="*/ 27 w 73"/>
                  <a:gd name="T3" fmla="*/ 115 h 151"/>
                  <a:gd name="T4" fmla="*/ 14 w 73"/>
                  <a:gd name="T5" fmla="*/ 105 h 151"/>
                  <a:gd name="T6" fmla="*/ 11 w 73"/>
                  <a:gd name="T7" fmla="*/ 96 h 151"/>
                  <a:gd name="T8" fmla="*/ 0 w 73"/>
                  <a:gd name="T9" fmla="*/ 73 h 151"/>
                  <a:gd name="T10" fmla="*/ 14 w 73"/>
                  <a:gd name="T11" fmla="*/ 53 h 151"/>
                  <a:gd name="T12" fmla="*/ 13 w 73"/>
                  <a:gd name="T13" fmla="*/ 21 h 151"/>
                  <a:gd name="T14" fmla="*/ 11 w 73"/>
                  <a:gd name="T15" fmla="*/ 14 h 151"/>
                  <a:gd name="T16" fmla="*/ 13 w 73"/>
                  <a:gd name="T17" fmla="*/ 11 h 151"/>
                  <a:gd name="T18" fmla="*/ 22 w 73"/>
                  <a:gd name="T19" fmla="*/ 7 h 151"/>
                  <a:gd name="T20" fmla="*/ 30 w 73"/>
                  <a:gd name="T21" fmla="*/ 3 h 151"/>
                  <a:gd name="T22" fmla="*/ 43 w 73"/>
                  <a:gd name="T23" fmla="*/ 0 h 151"/>
                  <a:gd name="T24" fmla="*/ 48 w 73"/>
                  <a:gd name="T25" fmla="*/ 8 h 151"/>
                  <a:gd name="T26" fmla="*/ 59 w 73"/>
                  <a:gd name="T27" fmla="*/ 13 h 151"/>
                  <a:gd name="T28" fmla="*/ 56 w 73"/>
                  <a:gd name="T29" fmla="*/ 21 h 151"/>
                  <a:gd name="T30" fmla="*/ 54 w 73"/>
                  <a:gd name="T31" fmla="*/ 31 h 151"/>
                  <a:gd name="T32" fmla="*/ 64 w 73"/>
                  <a:gd name="T33" fmla="*/ 45 h 151"/>
                  <a:gd name="T34" fmla="*/ 59 w 73"/>
                  <a:gd name="T35" fmla="*/ 55 h 151"/>
                  <a:gd name="T36" fmla="*/ 48 w 73"/>
                  <a:gd name="T37" fmla="*/ 64 h 151"/>
                  <a:gd name="T38" fmla="*/ 38 w 73"/>
                  <a:gd name="T39" fmla="*/ 71 h 151"/>
                  <a:gd name="T40" fmla="*/ 46 w 73"/>
                  <a:gd name="T41" fmla="*/ 77 h 151"/>
                  <a:gd name="T42" fmla="*/ 59 w 73"/>
                  <a:gd name="T43" fmla="*/ 75 h 151"/>
                  <a:gd name="T44" fmla="*/ 63 w 73"/>
                  <a:gd name="T45" fmla="*/ 83 h 151"/>
                  <a:gd name="T46" fmla="*/ 64 w 73"/>
                  <a:gd name="T47" fmla="*/ 89 h 151"/>
                  <a:gd name="T48" fmla="*/ 63 w 73"/>
                  <a:gd name="T49" fmla="*/ 97 h 151"/>
                  <a:gd name="T50" fmla="*/ 73 w 73"/>
                  <a:gd name="T51" fmla="*/ 99 h 151"/>
                  <a:gd name="T52" fmla="*/ 70 w 73"/>
                  <a:gd name="T53" fmla="*/ 109 h 151"/>
                  <a:gd name="T54" fmla="*/ 47 w 73"/>
                  <a:gd name="T55" fmla="*/ 124 h 151"/>
                  <a:gd name="T56" fmla="*/ 46 w 73"/>
                  <a:gd name="T57" fmla="*/ 149 h 151"/>
                  <a:gd name="T58" fmla="*/ 34 w 73"/>
                  <a:gd name="T5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 h="151">
                    <a:moveTo>
                      <a:pt x="34" y="151"/>
                    </a:moveTo>
                    <a:lnTo>
                      <a:pt x="27" y="115"/>
                    </a:lnTo>
                    <a:lnTo>
                      <a:pt x="14" y="105"/>
                    </a:lnTo>
                    <a:lnTo>
                      <a:pt x="11" y="96"/>
                    </a:lnTo>
                    <a:lnTo>
                      <a:pt x="0" y="73"/>
                    </a:lnTo>
                    <a:lnTo>
                      <a:pt x="14" y="53"/>
                    </a:lnTo>
                    <a:lnTo>
                      <a:pt x="13" y="21"/>
                    </a:lnTo>
                    <a:lnTo>
                      <a:pt x="11" y="14"/>
                    </a:lnTo>
                    <a:lnTo>
                      <a:pt x="13" y="11"/>
                    </a:lnTo>
                    <a:lnTo>
                      <a:pt x="22" y="7"/>
                    </a:lnTo>
                    <a:lnTo>
                      <a:pt x="30" y="3"/>
                    </a:lnTo>
                    <a:lnTo>
                      <a:pt x="43" y="0"/>
                    </a:lnTo>
                    <a:lnTo>
                      <a:pt x="48" y="8"/>
                    </a:lnTo>
                    <a:lnTo>
                      <a:pt x="59" y="13"/>
                    </a:lnTo>
                    <a:lnTo>
                      <a:pt x="56" y="21"/>
                    </a:lnTo>
                    <a:lnTo>
                      <a:pt x="54" y="31"/>
                    </a:lnTo>
                    <a:lnTo>
                      <a:pt x="64" y="45"/>
                    </a:lnTo>
                    <a:lnTo>
                      <a:pt x="59" y="55"/>
                    </a:lnTo>
                    <a:lnTo>
                      <a:pt x="48" y="64"/>
                    </a:lnTo>
                    <a:lnTo>
                      <a:pt x="38" y="71"/>
                    </a:lnTo>
                    <a:lnTo>
                      <a:pt x="46" y="77"/>
                    </a:lnTo>
                    <a:lnTo>
                      <a:pt x="59" y="75"/>
                    </a:lnTo>
                    <a:lnTo>
                      <a:pt x="63" y="83"/>
                    </a:lnTo>
                    <a:lnTo>
                      <a:pt x="64" y="89"/>
                    </a:lnTo>
                    <a:lnTo>
                      <a:pt x="63" y="97"/>
                    </a:lnTo>
                    <a:lnTo>
                      <a:pt x="73" y="99"/>
                    </a:lnTo>
                    <a:lnTo>
                      <a:pt x="70" y="109"/>
                    </a:lnTo>
                    <a:lnTo>
                      <a:pt x="47" y="124"/>
                    </a:lnTo>
                    <a:lnTo>
                      <a:pt x="46" y="149"/>
                    </a:lnTo>
                    <a:lnTo>
                      <a:pt x="34" y="15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5" name="Freeform 134">
                <a:extLst>
                  <a:ext uri="{FF2B5EF4-FFF2-40B4-BE49-F238E27FC236}">
                    <a16:creationId xmlns:a16="http://schemas.microsoft.com/office/drawing/2014/main" id="{48F0066F-2E2D-406F-9916-1BB64AB89879}"/>
                  </a:ext>
                </a:extLst>
              </p:cNvPr>
              <p:cNvSpPr>
                <a:spLocks/>
              </p:cNvSpPr>
              <p:nvPr/>
            </p:nvSpPr>
            <p:spPr bwMode="auto">
              <a:xfrm>
                <a:off x="3674" y="2314"/>
                <a:ext cx="382" cy="378"/>
              </a:xfrm>
              <a:custGeom>
                <a:avLst/>
                <a:gdLst>
                  <a:gd name="T0" fmla="*/ 222 w 382"/>
                  <a:gd name="T1" fmla="*/ 378 h 378"/>
                  <a:gd name="T2" fmla="*/ 268 w 382"/>
                  <a:gd name="T3" fmla="*/ 365 h 378"/>
                  <a:gd name="T4" fmla="*/ 382 w 382"/>
                  <a:gd name="T5" fmla="*/ 288 h 378"/>
                  <a:gd name="T6" fmla="*/ 367 w 382"/>
                  <a:gd name="T7" fmla="*/ 269 h 378"/>
                  <a:gd name="T8" fmla="*/ 355 w 382"/>
                  <a:gd name="T9" fmla="*/ 269 h 378"/>
                  <a:gd name="T10" fmla="*/ 346 w 382"/>
                  <a:gd name="T11" fmla="*/ 244 h 378"/>
                  <a:gd name="T12" fmla="*/ 336 w 382"/>
                  <a:gd name="T13" fmla="*/ 234 h 378"/>
                  <a:gd name="T14" fmla="*/ 346 w 382"/>
                  <a:gd name="T15" fmla="*/ 222 h 378"/>
                  <a:gd name="T16" fmla="*/ 344 w 382"/>
                  <a:gd name="T17" fmla="*/ 191 h 378"/>
                  <a:gd name="T18" fmla="*/ 347 w 382"/>
                  <a:gd name="T19" fmla="*/ 178 h 378"/>
                  <a:gd name="T20" fmla="*/ 336 w 382"/>
                  <a:gd name="T21" fmla="*/ 151 h 378"/>
                  <a:gd name="T22" fmla="*/ 337 w 382"/>
                  <a:gd name="T23" fmla="*/ 144 h 378"/>
                  <a:gd name="T24" fmla="*/ 330 w 382"/>
                  <a:gd name="T25" fmla="*/ 108 h 378"/>
                  <a:gd name="T26" fmla="*/ 317 w 382"/>
                  <a:gd name="T27" fmla="*/ 98 h 378"/>
                  <a:gd name="T28" fmla="*/ 303 w 382"/>
                  <a:gd name="T29" fmla="*/ 66 h 378"/>
                  <a:gd name="T30" fmla="*/ 317 w 382"/>
                  <a:gd name="T31" fmla="*/ 46 h 378"/>
                  <a:gd name="T32" fmla="*/ 316 w 382"/>
                  <a:gd name="T33" fmla="*/ 14 h 378"/>
                  <a:gd name="T34" fmla="*/ 314 w 382"/>
                  <a:gd name="T35" fmla="*/ 7 h 378"/>
                  <a:gd name="T36" fmla="*/ 305 w 382"/>
                  <a:gd name="T37" fmla="*/ 2 h 378"/>
                  <a:gd name="T38" fmla="*/ 290 w 382"/>
                  <a:gd name="T39" fmla="*/ 0 h 378"/>
                  <a:gd name="T40" fmla="*/ 277 w 382"/>
                  <a:gd name="T41" fmla="*/ 1 h 378"/>
                  <a:gd name="T42" fmla="*/ 264 w 382"/>
                  <a:gd name="T43" fmla="*/ 3 h 378"/>
                  <a:gd name="T44" fmla="*/ 246 w 382"/>
                  <a:gd name="T45" fmla="*/ 3 h 378"/>
                  <a:gd name="T46" fmla="*/ 232 w 382"/>
                  <a:gd name="T47" fmla="*/ 0 h 378"/>
                  <a:gd name="T48" fmla="*/ 218 w 382"/>
                  <a:gd name="T49" fmla="*/ 4 h 378"/>
                  <a:gd name="T50" fmla="*/ 202 w 382"/>
                  <a:gd name="T51" fmla="*/ 7 h 378"/>
                  <a:gd name="T52" fmla="*/ 186 w 382"/>
                  <a:gd name="T53" fmla="*/ 9 h 378"/>
                  <a:gd name="T54" fmla="*/ 173 w 382"/>
                  <a:gd name="T55" fmla="*/ 14 h 378"/>
                  <a:gd name="T56" fmla="*/ 158 w 382"/>
                  <a:gd name="T57" fmla="*/ 26 h 378"/>
                  <a:gd name="T58" fmla="*/ 142 w 382"/>
                  <a:gd name="T59" fmla="*/ 26 h 378"/>
                  <a:gd name="T60" fmla="*/ 124 w 382"/>
                  <a:gd name="T61" fmla="*/ 42 h 378"/>
                  <a:gd name="T62" fmla="*/ 132 w 382"/>
                  <a:gd name="T63" fmla="*/ 55 h 378"/>
                  <a:gd name="T64" fmla="*/ 135 w 382"/>
                  <a:gd name="T65" fmla="*/ 89 h 378"/>
                  <a:gd name="T66" fmla="*/ 142 w 382"/>
                  <a:gd name="T67" fmla="*/ 94 h 378"/>
                  <a:gd name="T68" fmla="*/ 141 w 382"/>
                  <a:gd name="T69" fmla="*/ 107 h 378"/>
                  <a:gd name="T70" fmla="*/ 116 w 382"/>
                  <a:gd name="T71" fmla="*/ 111 h 378"/>
                  <a:gd name="T72" fmla="*/ 108 w 382"/>
                  <a:gd name="T73" fmla="*/ 117 h 378"/>
                  <a:gd name="T74" fmla="*/ 96 w 382"/>
                  <a:gd name="T75" fmla="*/ 121 h 378"/>
                  <a:gd name="T76" fmla="*/ 97 w 382"/>
                  <a:gd name="T77" fmla="*/ 134 h 378"/>
                  <a:gd name="T78" fmla="*/ 73 w 382"/>
                  <a:gd name="T79" fmla="*/ 147 h 378"/>
                  <a:gd name="T80" fmla="*/ 64 w 382"/>
                  <a:gd name="T81" fmla="*/ 159 h 378"/>
                  <a:gd name="T82" fmla="*/ 48 w 382"/>
                  <a:gd name="T83" fmla="*/ 164 h 378"/>
                  <a:gd name="T84" fmla="*/ 41 w 382"/>
                  <a:gd name="T85" fmla="*/ 173 h 378"/>
                  <a:gd name="T86" fmla="*/ 31 w 382"/>
                  <a:gd name="T87" fmla="*/ 169 h 378"/>
                  <a:gd name="T88" fmla="*/ 12 w 382"/>
                  <a:gd name="T89" fmla="*/ 179 h 378"/>
                  <a:gd name="T90" fmla="*/ 0 w 382"/>
                  <a:gd name="T91" fmla="*/ 186 h 378"/>
                  <a:gd name="T92" fmla="*/ 1 w 382"/>
                  <a:gd name="T93" fmla="*/ 214 h 378"/>
                  <a:gd name="T94" fmla="*/ 194 w 382"/>
                  <a:gd name="T95" fmla="*/ 346 h 378"/>
                  <a:gd name="T96" fmla="*/ 198 w 382"/>
                  <a:gd name="T97" fmla="*/ 354 h 378"/>
                  <a:gd name="T98" fmla="*/ 221 w 382"/>
                  <a:gd name="T99" fmla="*/ 362 h 378"/>
                  <a:gd name="T100" fmla="*/ 222 w 382"/>
                  <a:gd name="T101"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2" h="378">
                    <a:moveTo>
                      <a:pt x="222" y="378"/>
                    </a:moveTo>
                    <a:lnTo>
                      <a:pt x="268" y="365"/>
                    </a:lnTo>
                    <a:lnTo>
                      <a:pt x="382" y="288"/>
                    </a:lnTo>
                    <a:lnTo>
                      <a:pt x="367" y="269"/>
                    </a:lnTo>
                    <a:lnTo>
                      <a:pt x="355" y="269"/>
                    </a:lnTo>
                    <a:lnTo>
                      <a:pt x="346" y="244"/>
                    </a:lnTo>
                    <a:lnTo>
                      <a:pt x="336" y="234"/>
                    </a:lnTo>
                    <a:lnTo>
                      <a:pt x="346" y="222"/>
                    </a:lnTo>
                    <a:lnTo>
                      <a:pt x="344" y="191"/>
                    </a:lnTo>
                    <a:lnTo>
                      <a:pt x="347" y="178"/>
                    </a:lnTo>
                    <a:lnTo>
                      <a:pt x="336" y="151"/>
                    </a:lnTo>
                    <a:lnTo>
                      <a:pt x="337" y="144"/>
                    </a:lnTo>
                    <a:lnTo>
                      <a:pt x="330" y="108"/>
                    </a:lnTo>
                    <a:lnTo>
                      <a:pt x="317" y="98"/>
                    </a:lnTo>
                    <a:lnTo>
                      <a:pt x="303" y="66"/>
                    </a:lnTo>
                    <a:lnTo>
                      <a:pt x="317" y="46"/>
                    </a:lnTo>
                    <a:lnTo>
                      <a:pt x="316" y="14"/>
                    </a:lnTo>
                    <a:lnTo>
                      <a:pt x="314" y="7"/>
                    </a:lnTo>
                    <a:lnTo>
                      <a:pt x="305" y="2"/>
                    </a:lnTo>
                    <a:lnTo>
                      <a:pt x="290" y="0"/>
                    </a:lnTo>
                    <a:lnTo>
                      <a:pt x="277" y="1"/>
                    </a:lnTo>
                    <a:lnTo>
                      <a:pt x="264" y="3"/>
                    </a:lnTo>
                    <a:lnTo>
                      <a:pt x="246" y="3"/>
                    </a:lnTo>
                    <a:lnTo>
                      <a:pt x="232" y="0"/>
                    </a:lnTo>
                    <a:lnTo>
                      <a:pt x="218" y="4"/>
                    </a:lnTo>
                    <a:lnTo>
                      <a:pt x="202" y="7"/>
                    </a:lnTo>
                    <a:lnTo>
                      <a:pt x="186" y="9"/>
                    </a:lnTo>
                    <a:lnTo>
                      <a:pt x="173" y="14"/>
                    </a:lnTo>
                    <a:lnTo>
                      <a:pt x="158" y="26"/>
                    </a:lnTo>
                    <a:lnTo>
                      <a:pt x="142" y="26"/>
                    </a:lnTo>
                    <a:lnTo>
                      <a:pt x="124" y="42"/>
                    </a:lnTo>
                    <a:lnTo>
                      <a:pt x="132" y="55"/>
                    </a:lnTo>
                    <a:lnTo>
                      <a:pt x="135" y="89"/>
                    </a:lnTo>
                    <a:lnTo>
                      <a:pt x="142" y="94"/>
                    </a:lnTo>
                    <a:lnTo>
                      <a:pt x="141" y="107"/>
                    </a:lnTo>
                    <a:lnTo>
                      <a:pt x="116" y="111"/>
                    </a:lnTo>
                    <a:lnTo>
                      <a:pt x="108" y="117"/>
                    </a:lnTo>
                    <a:lnTo>
                      <a:pt x="96" y="121"/>
                    </a:lnTo>
                    <a:lnTo>
                      <a:pt x="97" y="134"/>
                    </a:lnTo>
                    <a:lnTo>
                      <a:pt x="73" y="147"/>
                    </a:lnTo>
                    <a:lnTo>
                      <a:pt x="64" y="159"/>
                    </a:lnTo>
                    <a:lnTo>
                      <a:pt x="48" y="164"/>
                    </a:lnTo>
                    <a:lnTo>
                      <a:pt x="41" y="173"/>
                    </a:lnTo>
                    <a:lnTo>
                      <a:pt x="31" y="169"/>
                    </a:lnTo>
                    <a:lnTo>
                      <a:pt x="12" y="179"/>
                    </a:lnTo>
                    <a:lnTo>
                      <a:pt x="0" y="186"/>
                    </a:lnTo>
                    <a:lnTo>
                      <a:pt x="1" y="214"/>
                    </a:lnTo>
                    <a:lnTo>
                      <a:pt x="194" y="346"/>
                    </a:lnTo>
                    <a:lnTo>
                      <a:pt x="198" y="354"/>
                    </a:lnTo>
                    <a:lnTo>
                      <a:pt x="221" y="362"/>
                    </a:lnTo>
                    <a:lnTo>
                      <a:pt x="222" y="37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6" name="Freeform 135">
                <a:extLst>
                  <a:ext uri="{FF2B5EF4-FFF2-40B4-BE49-F238E27FC236}">
                    <a16:creationId xmlns:a16="http://schemas.microsoft.com/office/drawing/2014/main" id="{B97A25FE-3E64-419B-B54A-00059218AA68}"/>
                  </a:ext>
                </a:extLst>
              </p:cNvPr>
              <p:cNvSpPr>
                <a:spLocks/>
              </p:cNvSpPr>
              <p:nvPr/>
            </p:nvSpPr>
            <p:spPr bwMode="auto">
              <a:xfrm>
                <a:off x="3594" y="2340"/>
                <a:ext cx="222" cy="176"/>
              </a:xfrm>
              <a:custGeom>
                <a:avLst/>
                <a:gdLst>
                  <a:gd name="T0" fmla="*/ 79 w 222"/>
                  <a:gd name="T1" fmla="*/ 176 h 176"/>
                  <a:gd name="T2" fmla="*/ 0 w 222"/>
                  <a:gd name="T3" fmla="*/ 175 h 176"/>
                  <a:gd name="T4" fmla="*/ 26 w 222"/>
                  <a:gd name="T5" fmla="*/ 164 h 176"/>
                  <a:gd name="T6" fmla="*/ 38 w 222"/>
                  <a:gd name="T7" fmla="*/ 153 h 176"/>
                  <a:gd name="T8" fmla="*/ 54 w 222"/>
                  <a:gd name="T9" fmla="*/ 147 h 176"/>
                  <a:gd name="T10" fmla="*/ 58 w 222"/>
                  <a:gd name="T11" fmla="*/ 125 h 176"/>
                  <a:gd name="T12" fmla="*/ 58 w 222"/>
                  <a:gd name="T13" fmla="*/ 101 h 176"/>
                  <a:gd name="T14" fmla="*/ 64 w 222"/>
                  <a:gd name="T15" fmla="*/ 88 h 176"/>
                  <a:gd name="T16" fmla="*/ 72 w 222"/>
                  <a:gd name="T17" fmla="*/ 81 h 176"/>
                  <a:gd name="T18" fmla="*/ 70 w 222"/>
                  <a:gd name="T19" fmla="*/ 75 h 176"/>
                  <a:gd name="T20" fmla="*/ 85 w 222"/>
                  <a:gd name="T21" fmla="*/ 58 h 176"/>
                  <a:gd name="T22" fmla="*/ 100 w 222"/>
                  <a:gd name="T23" fmla="*/ 51 h 176"/>
                  <a:gd name="T24" fmla="*/ 118 w 222"/>
                  <a:gd name="T25" fmla="*/ 40 h 176"/>
                  <a:gd name="T26" fmla="*/ 125 w 222"/>
                  <a:gd name="T27" fmla="*/ 24 h 176"/>
                  <a:gd name="T28" fmla="*/ 131 w 222"/>
                  <a:gd name="T29" fmla="*/ 3 h 176"/>
                  <a:gd name="T30" fmla="*/ 136 w 222"/>
                  <a:gd name="T31" fmla="*/ 0 h 176"/>
                  <a:gd name="T32" fmla="*/ 145 w 222"/>
                  <a:gd name="T33" fmla="*/ 10 h 176"/>
                  <a:gd name="T34" fmla="*/ 153 w 222"/>
                  <a:gd name="T35" fmla="*/ 15 h 176"/>
                  <a:gd name="T36" fmla="*/ 166 w 222"/>
                  <a:gd name="T37" fmla="*/ 14 h 176"/>
                  <a:gd name="T38" fmla="*/ 176 w 222"/>
                  <a:gd name="T39" fmla="*/ 15 h 176"/>
                  <a:gd name="T40" fmla="*/ 187 w 222"/>
                  <a:gd name="T41" fmla="*/ 16 h 176"/>
                  <a:gd name="T42" fmla="*/ 204 w 222"/>
                  <a:gd name="T43" fmla="*/ 16 h 176"/>
                  <a:gd name="T44" fmla="*/ 212 w 222"/>
                  <a:gd name="T45" fmla="*/ 29 h 176"/>
                  <a:gd name="T46" fmla="*/ 215 w 222"/>
                  <a:gd name="T47" fmla="*/ 63 h 176"/>
                  <a:gd name="T48" fmla="*/ 222 w 222"/>
                  <a:gd name="T49" fmla="*/ 68 h 176"/>
                  <a:gd name="T50" fmla="*/ 221 w 222"/>
                  <a:gd name="T51" fmla="*/ 81 h 176"/>
                  <a:gd name="T52" fmla="*/ 196 w 222"/>
                  <a:gd name="T53" fmla="*/ 85 h 176"/>
                  <a:gd name="T54" fmla="*/ 185 w 222"/>
                  <a:gd name="T55" fmla="*/ 92 h 176"/>
                  <a:gd name="T56" fmla="*/ 176 w 222"/>
                  <a:gd name="T57" fmla="*/ 95 h 176"/>
                  <a:gd name="T58" fmla="*/ 177 w 222"/>
                  <a:gd name="T59" fmla="*/ 108 h 176"/>
                  <a:gd name="T60" fmla="*/ 153 w 222"/>
                  <a:gd name="T61" fmla="*/ 121 h 176"/>
                  <a:gd name="T62" fmla="*/ 144 w 222"/>
                  <a:gd name="T63" fmla="*/ 133 h 176"/>
                  <a:gd name="T64" fmla="*/ 128 w 222"/>
                  <a:gd name="T65" fmla="*/ 138 h 176"/>
                  <a:gd name="T66" fmla="*/ 121 w 222"/>
                  <a:gd name="T67" fmla="*/ 147 h 176"/>
                  <a:gd name="T68" fmla="*/ 111 w 222"/>
                  <a:gd name="T69" fmla="*/ 143 h 176"/>
                  <a:gd name="T70" fmla="*/ 80 w 222"/>
                  <a:gd name="T71" fmla="*/ 160 h 176"/>
                  <a:gd name="T72" fmla="*/ 79 w 222"/>
                  <a:gd name="T73"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 h="176">
                    <a:moveTo>
                      <a:pt x="79" y="176"/>
                    </a:moveTo>
                    <a:lnTo>
                      <a:pt x="0" y="175"/>
                    </a:lnTo>
                    <a:lnTo>
                      <a:pt x="26" y="164"/>
                    </a:lnTo>
                    <a:lnTo>
                      <a:pt x="38" y="153"/>
                    </a:lnTo>
                    <a:lnTo>
                      <a:pt x="54" y="147"/>
                    </a:lnTo>
                    <a:lnTo>
                      <a:pt x="58" y="125"/>
                    </a:lnTo>
                    <a:lnTo>
                      <a:pt x="58" y="101"/>
                    </a:lnTo>
                    <a:lnTo>
                      <a:pt x="64" y="88"/>
                    </a:lnTo>
                    <a:lnTo>
                      <a:pt x="72" y="81"/>
                    </a:lnTo>
                    <a:lnTo>
                      <a:pt x="70" y="75"/>
                    </a:lnTo>
                    <a:lnTo>
                      <a:pt x="85" y="58"/>
                    </a:lnTo>
                    <a:lnTo>
                      <a:pt x="100" y="51"/>
                    </a:lnTo>
                    <a:lnTo>
                      <a:pt x="118" y="40"/>
                    </a:lnTo>
                    <a:lnTo>
                      <a:pt x="125" y="24"/>
                    </a:lnTo>
                    <a:lnTo>
                      <a:pt x="131" y="3"/>
                    </a:lnTo>
                    <a:lnTo>
                      <a:pt x="136" y="0"/>
                    </a:lnTo>
                    <a:lnTo>
                      <a:pt x="145" y="10"/>
                    </a:lnTo>
                    <a:lnTo>
                      <a:pt x="153" y="15"/>
                    </a:lnTo>
                    <a:lnTo>
                      <a:pt x="166" y="14"/>
                    </a:lnTo>
                    <a:lnTo>
                      <a:pt x="176" y="15"/>
                    </a:lnTo>
                    <a:lnTo>
                      <a:pt x="187" y="16"/>
                    </a:lnTo>
                    <a:lnTo>
                      <a:pt x="204" y="16"/>
                    </a:lnTo>
                    <a:lnTo>
                      <a:pt x="212" y="29"/>
                    </a:lnTo>
                    <a:lnTo>
                      <a:pt x="215" y="63"/>
                    </a:lnTo>
                    <a:lnTo>
                      <a:pt x="222" y="68"/>
                    </a:lnTo>
                    <a:lnTo>
                      <a:pt x="221" y="81"/>
                    </a:lnTo>
                    <a:lnTo>
                      <a:pt x="196" y="85"/>
                    </a:lnTo>
                    <a:lnTo>
                      <a:pt x="185" y="92"/>
                    </a:lnTo>
                    <a:lnTo>
                      <a:pt x="176" y="95"/>
                    </a:lnTo>
                    <a:lnTo>
                      <a:pt x="177" y="108"/>
                    </a:lnTo>
                    <a:lnTo>
                      <a:pt x="153" y="121"/>
                    </a:lnTo>
                    <a:lnTo>
                      <a:pt x="144" y="133"/>
                    </a:lnTo>
                    <a:lnTo>
                      <a:pt x="128" y="138"/>
                    </a:lnTo>
                    <a:lnTo>
                      <a:pt x="121" y="147"/>
                    </a:lnTo>
                    <a:lnTo>
                      <a:pt x="111" y="143"/>
                    </a:lnTo>
                    <a:lnTo>
                      <a:pt x="80" y="160"/>
                    </a:lnTo>
                    <a:lnTo>
                      <a:pt x="79" y="17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7" name="Freeform 136">
                <a:extLst>
                  <a:ext uri="{FF2B5EF4-FFF2-40B4-BE49-F238E27FC236}">
                    <a16:creationId xmlns:a16="http://schemas.microsoft.com/office/drawing/2014/main" id="{B7AE03FF-5B5F-4784-9FF3-E3118C9C18BE}"/>
                  </a:ext>
                </a:extLst>
              </p:cNvPr>
              <p:cNvSpPr>
                <a:spLocks/>
              </p:cNvSpPr>
              <p:nvPr/>
            </p:nvSpPr>
            <p:spPr bwMode="auto">
              <a:xfrm>
                <a:off x="3523" y="2515"/>
                <a:ext cx="151" cy="135"/>
              </a:xfrm>
              <a:custGeom>
                <a:avLst/>
                <a:gdLst>
                  <a:gd name="T0" fmla="*/ 1 w 151"/>
                  <a:gd name="T1" fmla="*/ 135 h 135"/>
                  <a:gd name="T2" fmla="*/ 72 w 151"/>
                  <a:gd name="T3" fmla="*/ 131 h 135"/>
                  <a:gd name="T4" fmla="*/ 68 w 151"/>
                  <a:gd name="T5" fmla="*/ 103 h 135"/>
                  <a:gd name="T6" fmla="*/ 74 w 151"/>
                  <a:gd name="T7" fmla="*/ 92 h 135"/>
                  <a:gd name="T8" fmla="*/ 89 w 151"/>
                  <a:gd name="T9" fmla="*/ 90 h 135"/>
                  <a:gd name="T10" fmla="*/ 91 w 151"/>
                  <a:gd name="T11" fmla="*/ 37 h 135"/>
                  <a:gd name="T12" fmla="*/ 151 w 151"/>
                  <a:gd name="T13" fmla="*/ 37 h 135"/>
                  <a:gd name="T14" fmla="*/ 150 w 151"/>
                  <a:gd name="T15" fmla="*/ 1 h 135"/>
                  <a:gd name="T16" fmla="*/ 71 w 151"/>
                  <a:gd name="T17" fmla="*/ 0 h 135"/>
                  <a:gd name="T18" fmla="*/ 64 w 151"/>
                  <a:gd name="T19" fmla="*/ 16 h 135"/>
                  <a:gd name="T20" fmla="*/ 57 w 151"/>
                  <a:gd name="T21" fmla="*/ 27 h 135"/>
                  <a:gd name="T22" fmla="*/ 45 w 151"/>
                  <a:gd name="T23" fmla="*/ 32 h 135"/>
                  <a:gd name="T24" fmla="*/ 41 w 151"/>
                  <a:gd name="T25" fmla="*/ 47 h 135"/>
                  <a:gd name="T26" fmla="*/ 36 w 151"/>
                  <a:gd name="T27" fmla="*/ 61 h 135"/>
                  <a:gd name="T28" fmla="*/ 25 w 151"/>
                  <a:gd name="T29" fmla="*/ 74 h 135"/>
                  <a:gd name="T30" fmla="*/ 13 w 151"/>
                  <a:gd name="T31" fmla="*/ 87 h 135"/>
                  <a:gd name="T32" fmla="*/ 7 w 151"/>
                  <a:gd name="T33" fmla="*/ 111 h 135"/>
                  <a:gd name="T34" fmla="*/ 0 w 151"/>
                  <a:gd name="T35" fmla="*/ 120 h 135"/>
                  <a:gd name="T36" fmla="*/ 1 w 151"/>
                  <a:gd name="T3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135">
                    <a:moveTo>
                      <a:pt x="1" y="135"/>
                    </a:moveTo>
                    <a:lnTo>
                      <a:pt x="72" y="131"/>
                    </a:lnTo>
                    <a:lnTo>
                      <a:pt x="68" y="103"/>
                    </a:lnTo>
                    <a:lnTo>
                      <a:pt x="74" y="92"/>
                    </a:lnTo>
                    <a:lnTo>
                      <a:pt x="89" y="90"/>
                    </a:lnTo>
                    <a:lnTo>
                      <a:pt x="91" y="37"/>
                    </a:lnTo>
                    <a:lnTo>
                      <a:pt x="151" y="37"/>
                    </a:lnTo>
                    <a:lnTo>
                      <a:pt x="150" y="1"/>
                    </a:lnTo>
                    <a:lnTo>
                      <a:pt x="71" y="0"/>
                    </a:lnTo>
                    <a:lnTo>
                      <a:pt x="64" y="16"/>
                    </a:lnTo>
                    <a:lnTo>
                      <a:pt x="57" y="27"/>
                    </a:lnTo>
                    <a:lnTo>
                      <a:pt x="45" y="32"/>
                    </a:lnTo>
                    <a:lnTo>
                      <a:pt x="41" y="47"/>
                    </a:lnTo>
                    <a:lnTo>
                      <a:pt x="36" y="61"/>
                    </a:lnTo>
                    <a:lnTo>
                      <a:pt x="25" y="74"/>
                    </a:lnTo>
                    <a:lnTo>
                      <a:pt x="13" y="87"/>
                    </a:lnTo>
                    <a:lnTo>
                      <a:pt x="7" y="111"/>
                    </a:lnTo>
                    <a:lnTo>
                      <a:pt x="0" y="120"/>
                    </a:lnTo>
                    <a:lnTo>
                      <a:pt x="1" y="13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8" name="Freeform 137">
                <a:extLst>
                  <a:ext uri="{FF2B5EF4-FFF2-40B4-BE49-F238E27FC236}">
                    <a16:creationId xmlns:a16="http://schemas.microsoft.com/office/drawing/2014/main" id="{250AE998-ED2B-47D2-821A-0710A987B0D7}"/>
                  </a:ext>
                </a:extLst>
              </p:cNvPr>
              <p:cNvSpPr>
                <a:spLocks/>
              </p:cNvSpPr>
              <p:nvPr/>
            </p:nvSpPr>
            <p:spPr bwMode="auto">
              <a:xfrm>
                <a:off x="3524" y="2528"/>
                <a:ext cx="217" cy="250"/>
              </a:xfrm>
              <a:custGeom>
                <a:avLst/>
                <a:gdLst>
                  <a:gd name="T0" fmla="*/ 130 w 217"/>
                  <a:gd name="T1" fmla="*/ 237 h 250"/>
                  <a:gd name="T2" fmla="*/ 141 w 217"/>
                  <a:gd name="T3" fmla="*/ 232 h 250"/>
                  <a:gd name="T4" fmla="*/ 150 w 217"/>
                  <a:gd name="T5" fmla="*/ 234 h 250"/>
                  <a:gd name="T6" fmla="*/ 215 w 217"/>
                  <a:gd name="T7" fmla="*/ 233 h 250"/>
                  <a:gd name="T8" fmla="*/ 217 w 217"/>
                  <a:gd name="T9" fmla="*/ 220 h 250"/>
                  <a:gd name="T10" fmla="*/ 210 w 217"/>
                  <a:gd name="T11" fmla="*/ 217 h 250"/>
                  <a:gd name="T12" fmla="*/ 194 w 217"/>
                  <a:gd name="T13" fmla="*/ 46 h 250"/>
                  <a:gd name="T14" fmla="*/ 215 w 217"/>
                  <a:gd name="T15" fmla="*/ 45 h 250"/>
                  <a:gd name="T16" fmla="*/ 151 w 217"/>
                  <a:gd name="T17" fmla="*/ 0 h 250"/>
                  <a:gd name="T18" fmla="*/ 150 w 217"/>
                  <a:gd name="T19" fmla="*/ 24 h 250"/>
                  <a:gd name="T20" fmla="*/ 90 w 217"/>
                  <a:gd name="T21" fmla="*/ 24 h 250"/>
                  <a:gd name="T22" fmla="*/ 88 w 217"/>
                  <a:gd name="T23" fmla="*/ 77 h 250"/>
                  <a:gd name="T24" fmla="*/ 73 w 217"/>
                  <a:gd name="T25" fmla="*/ 79 h 250"/>
                  <a:gd name="T26" fmla="*/ 67 w 217"/>
                  <a:gd name="T27" fmla="*/ 90 h 250"/>
                  <a:gd name="T28" fmla="*/ 71 w 217"/>
                  <a:gd name="T29" fmla="*/ 118 h 250"/>
                  <a:gd name="T30" fmla="*/ 0 w 217"/>
                  <a:gd name="T31" fmla="*/ 122 h 250"/>
                  <a:gd name="T32" fmla="*/ 0 w 217"/>
                  <a:gd name="T33" fmla="*/ 129 h 250"/>
                  <a:gd name="T34" fmla="*/ 4 w 217"/>
                  <a:gd name="T35" fmla="*/ 146 h 250"/>
                  <a:gd name="T36" fmla="*/ 3 w 217"/>
                  <a:gd name="T37" fmla="*/ 155 h 250"/>
                  <a:gd name="T38" fmla="*/ 6 w 217"/>
                  <a:gd name="T39" fmla="*/ 164 h 250"/>
                  <a:gd name="T40" fmla="*/ 12 w 217"/>
                  <a:gd name="T41" fmla="*/ 172 h 250"/>
                  <a:gd name="T42" fmla="*/ 12 w 217"/>
                  <a:gd name="T43" fmla="*/ 187 h 250"/>
                  <a:gd name="T44" fmla="*/ 9 w 217"/>
                  <a:gd name="T45" fmla="*/ 202 h 250"/>
                  <a:gd name="T46" fmla="*/ 5 w 217"/>
                  <a:gd name="T47" fmla="*/ 216 h 250"/>
                  <a:gd name="T48" fmla="*/ 22 w 217"/>
                  <a:gd name="T49" fmla="*/ 215 h 250"/>
                  <a:gd name="T50" fmla="*/ 36 w 217"/>
                  <a:gd name="T51" fmla="*/ 213 h 250"/>
                  <a:gd name="T52" fmla="*/ 45 w 217"/>
                  <a:gd name="T53" fmla="*/ 221 h 250"/>
                  <a:gd name="T54" fmla="*/ 56 w 217"/>
                  <a:gd name="T55" fmla="*/ 223 h 250"/>
                  <a:gd name="T56" fmla="*/ 64 w 217"/>
                  <a:gd name="T57" fmla="*/ 233 h 250"/>
                  <a:gd name="T58" fmla="*/ 82 w 217"/>
                  <a:gd name="T59" fmla="*/ 250 h 250"/>
                  <a:gd name="T60" fmla="*/ 90 w 217"/>
                  <a:gd name="T61" fmla="*/ 246 h 250"/>
                  <a:gd name="T62" fmla="*/ 100 w 217"/>
                  <a:gd name="T63" fmla="*/ 233 h 250"/>
                  <a:gd name="T64" fmla="*/ 110 w 217"/>
                  <a:gd name="T65" fmla="*/ 238 h 250"/>
                  <a:gd name="T66" fmla="*/ 119 w 217"/>
                  <a:gd name="T67" fmla="*/ 234 h 250"/>
                  <a:gd name="T68" fmla="*/ 130 w 217"/>
                  <a:gd name="T69" fmla="*/ 23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50">
                    <a:moveTo>
                      <a:pt x="130" y="237"/>
                    </a:moveTo>
                    <a:lnTo>
                      <a:pt x="141" y="232"/>
                    </a:lnTo>
                    <a:lnTo>
                      <a:pt x="150" y="234"/>
                    </a:lnTo>
                    <a:lnTo>
                      <a:pt x="215" y="233"/>
                    </a:lnTo>
                    <a:lnTo>
                      <a:pt x="217" y="220"/>
                    </a:lnTo>
                    <a:lnTo>
                      <a:pt x="210" y="217"/>
                    </a:lnTo>
                    <a:lnTo>
                      <a:pt x="194" y="46"/>
                    </a:lnTo>
                    <a:lnTo>
                      <a:pt x="215" y="45"/>
                    </a:lnTo>
                    <a:lnTo>
                      <a:pt x="151" y="0"/>
                    </a:lnTo>
                    <a:lnTo>
                      <a:pt x="150" y="24"/>
                    </a:lnTo>
                    <a:lnTo>
                      <a:pt x="90" y="24"/>
                    </a:lnTo>
                    <a:lnTo>
                      <a:pt x="88" y="77"/>
                    </a:lnTo>
                    <a:lnTo>
                      <a:pt x="73" y="79"/>
                    </a:lnTo>
                    <a:lnTo>
                      <a:pt x="67" y="90"/>
                    </a:lnTo>
                    <a:lnTo>
                      <a:pt x="71" y="118"/>
                    </a:lnTo>
                    <a:lnTo>
                      <a:pt x="0" y="122"/>
                    </a:lnTo>
                    <a:lnTo>
                      <a:pt x="0" y="129"/>
                    </a:lnTo>
                    <a:lnTo>
                      <a:pt x="4" y="146"/>
                    </a:lnTo>
                    <a:lnTo>
                      <a:pt x="3" y="155"/>
                    </a:lnTo>
                    <a:lnTo>
                      <a:pt x="6" y="164"/>
                    </a:lnTo>
                    <a:lnTo>
                      <a:pt x="12" y="172"/>
                    </a:lnTo>
                    <a:lnTo>
                      <a:pt x="12" y="187"/>
                    </a:lnTo>
                    <a:lnTo>
                      <a:pt x="9" y="202"/>
                    </a:lnTo>
                    <a:lnTo>
                      <a:pt x="5" y="216"/>
                    </a:lnTo>
                    <a:lnTo>
                      <a:pt x="22" y="215"/>
                    </a:lnTo>
                    <a:lnTo>
                      <a:pt x="36" y="213"/>
                    </a:lnTo>
                    <a:lnTo>
                      <a:pt x="45" y="221"/>
                    </a:lnTo>
                    <a:lnTo>
                      <a:pt x="56" y="223"/>
                    </a:lnTo>
                    <a:lnTo>
                      <a:pt x="64" y="233"/>
                    </a:lnTo>
                    <a:lnTo>
                      <a:pt x="82" y="250"/>
                    </a:lnTo>
                    <a:lnTo>
                      <a:pt x="90" y="246"/>
                    </a:lnTo>
                    <a:lnTo>
                      <a:pt x="100" y="233"/>
                    </a:lnTo>
                    <a:lnTo>
                      <a:pt x="110" y="238"/>
                    </a:lnTo>
                    <a:lnTo>
                      <a:pt x="119" y="234"/>
                    </a:lnTo>
                    <a:lnTo>
                      <a:pt x="130" y="23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9" name="Freeform 138">
                <a:extLst>
                  <a:ext uri="{FF2B5EF4-FFF2-40B4-BE49-F238E27FC236}">
                    <a16:creationId xmlns:a16="http://schemas.microsoft.com/office/drawing/2014/main" id="{C6F7821C-F556-4B30-8C36-8C91FA38735D}"/>
                  </a:ext>
                </a:extLst>
              </p:cNvPr>
              <p:cNvSpPr>
                <a:spLocks/>
              </p:cNvSpPr>
              <p:nvPr/>
            </p:nvSpPr>
            <p:spPr bwMode="auto">
              <a:xfrm>
                <a:off x="3606" y="2573"/>
                <a:ext cx="310" cy="285"/>
              </a:xfrm>
              <a:custGeom>
                <a:avLst/>
                <a:gdLst>
                  <a:gd name="T0" fmla="*/ 16 w 966"/>
                  <a:gd name="T1" fmla="*/ 663 h 890"/>
                  <a:gd name="T2" fmla="*/ 53 w 966"/>
                  <a:gd name="T3" fmla="*/ 693 h 890"/>
                  <a:gd name="T4" fmla="*/ 63 w 966"/>
                  <a:gd name="T5" fmla="*/ 723 h 890"/>
                  <a:gd name="T6" fmla="*/ 70 w 966"/>
                  <a:gd name="T7" fmla="*/ 776 h 890"/>
                  <a:gd name="T8" fmla="*/ 130 w 966"/>
                  <a:gd name="T9" fmla="*/ 803 h 890"/>
                  <a:gd name="T10" fmla="*/ 163 w 966"/>
                  <a:gd name="T11" fmla="*/ 773 h 890"/>
                  <a:gd name="T12" fmla="*/ 190 w 966"/>
                  <a:gd name="T13" fmla="*/ 773 h 890"/>
                  <a:gd name="T14" fmla="*/ 226 w 966"/>
                  <a:gd name="T15" fmla="*/ 816 h 890"/>
                  <a:gd name="T16" fmla="*/ 223 w 966"/>
                  <a:gd name="T17" fmla="*/ 856 h 890"/>
                  <a:gd name="T18" fmla="*/ 273 w 966"/>
                  <a:gd name="T19" fmla="*/ 880 h 890"/>
                  <a:gd name="T20" fmla="*/ 323 w 966"/>
                  <a:gd name="T21" fmla="*/ 890 h 890"/>
                  <a:gd name="T22" fmla="*/ 350 w 966"/>
                  <a:gd name="T23" fmla="*/ 863 h 890"/>
                  <a:gd name="T24" fmla="*/ 363 w 966"/>
                  <a:gd name="T25" fmla="*/ 890 h 890"/>
                  <a:gd name="T26" fmla="*/ 396 w 966"/>
                  <a:gd name="T27" fmla="*/ 870 h 890"/>
                  <a:gd name="T28" fmla="*/ 400 w 966"/>
                  <a:gd name="T29" fmla="*/ 833 h 890"/>
                  <a:gd name="T30" fmla="*/ 413 w 966"/>
                  <a:gd name="T31" fmla="*/ 800 h 890"/>
                  <a:gd name="T32" fmla="*/ 450 w 966"/>
                  <a:gd name="T33" fmla="*/ 776 h 890"/>
                  <a:gd name="T34" fmla="*/ 470 w 966"/>
                  <a:gd name="T35" fmla="*/ 726 h 890"/>
                  <a:gd name="T36" fmla="*/ 493 w 966"/>
                  <a:gd name="T37" fmla="*/ 700 h 890"/>
                  <a:gd name="T38" fmla="*/ 520 w 966"/>
                  <a:gd name="T39" fmla="*/ 703 h 890"/>
                  <a:gd name="T40" fmla="*/ 590 w 966"/>
                  <a:gd name="T41" fmla="*/ 666 h 890"/>
                  <a:gd name="T42" fmla="*/ 666 w 966"/>
                  <a:gd name="T43" fmla="*/ 606 h 890"/>
                  <a:gd name="T44" fmla="*/ 743 w 966"/>
                  <a:gd name="T45" fmla="*/ 606 h 890"/>
                  <a:gd name="T46" fmla="*/ 840 w 966"/>
                  <a:gd name="T47" fmla="*/ 613 h 890"/>
                  <a:gd name="T48" fmla="*/ 920 w 966"/>
                  <a:gd name="T49" fmla="*/ 596 h 890"/>
                  <a:gd name="T50" fmla="*/ 933 w 966"/>
                  <a:gd name="T51" fmla="*/ 563 h 890"/>
                  <a:gd name="T52" fmla="*/ 960 w 966"/>
                  <a:gd name="T53" fmla="*/ 493 h 890"/>
                  <a:gd name="T54" fmla="*/ 963 w 966"/>
                  <a:gd name="T55" fmla="*/ 483 h 890"/>
                  <a:gd name="T56" fmla="*/ 966 w 966"/>
                  <a:gd name="T57" fmla="*/ 356 h 890"/>
                  <a:gd name="T58" fmla="*/ 903 w 966"/>
                  <a:gd name="T59" fmla="*/ 373 h 890"/>
                  <a:gd name="T60" fmla="*/ 900 w 966"/>
                  <a:gd name="T61" fmla="*/ 323 h 890"/>
                  <a:gd name="T62" fmla="*/ 830 w 966"/>
                  <a:gd name="T63" fmla="*/ 296 h 890"/>
                  <a:gd name="T64" fmla="*/ 816 w 966"/>
                  <a:gd name="T65" fmla="*/ 273 h 890"/>
                  <a:gd name="T66" fmla="*/ 416 w 966"/>
                  <a:gd name="T67" fmla="*/ 0 h 890"/>
                  <a:gd name="T68" fmla="*/ 350 w 966"/>
                  <a:gd name="T69" fmla="*/ 3 h 890"/>
                  <a:gd name="T70" fmla="*/ 400 w 966"/>
                  <a:gd name="T71" fmla="*/ 536 h 890"/>
                  <a:gd name="T72" fmla="*/ 420 w 966"/>
                  <a:gd name="T73" fmla="*/ 546 h 890"/>
                  <a:gd name="T74" fmla="*/ 406 w 966"/>
                  <a:gd name="T75" fmla="*/ 586 h 890"/>
                  <a:gd name="T76" fmla="*/ 200 w 966"/>
                  <a:gd name="T77" fmla="*/ 586 h 890"/>
                  <a:gd name="T78" fmla="*/ 183 w 966"/>
                  <a:gd name="T79" fmla="*/ 583 h 890"/>
                  <a:gd name="T80" fmla="*/ 140 w 966"/>
                  <a:gd name="T81" fmla="*/ 603 h 890"/>
                  <a:gd name="T82" fmla="*/ 116 w 966"/>
                  <a:gd name="T83" fmla="*/ 590 h 890"/>
                  <a:gd name="T84" fmla="*/ 76 w 966"/>
                  <a:gd name="T85" fmla="*/ 606 h 890"/>
                  <a:gd name="T86" fmla="*/ 56 w 966"/>
                  <a:gd name="T87" fmla="*/ 586 h 890"/>
                  <a:gd name="T88" fmla="*/ 26 w 966"/>
                  <a:gd name="T89" fmla="*/ 626 h 890"/>
                  <a:gd name="T90" fmla="*/ 0 w 966"/>
                  <a:gd name="T91" fmla="*/ 640 h 890"/>
                  <a:gd name="T92" fmla="*/ 16 w 966"/>
                  <a:gd name="T93" fmla="*/ 66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6" h="890">
                    <a:moveTo>
                      <a:pt x="16" y="663"/>
                    </a:moveTo>
                    <a:lnTo>
                      <a:pt x="53" y="693"/>
                    </a:lnTo>
                    <a:lnTo>
                      <a:pt x="63" y="723"/>
                    </a:lnTo>
                    <a:lnTo>
                      <a:pt x="70" y="776"/>
                    </a:lnTo>
                    <a:lnTo>
                      <a:pt x="130" y="803"/>
                    </a:lnTo>
                    <a:lnTo>
                      <a:pt x="163" y="773"/>
                    </a:lnTo>
                    <a:lnTo>
                      <a:pt x="190" y="773"/>
                    </a:lnTo>
                    <a:lnTo>
                      <a:pt x="226" y="816"/>
                    </a:lnTo>
                    <a:lnTo>
                      <a:pt x="223" y="856"/>
                    </a:lnTo>
                    <a:lnTo>
                      <a:pt x="273" y="880"/>
                    </a:lnTo>
                    <a:lnTo>
                      <a:pt x="323" y="890"/>
                    </a:lnTo>
                    <a:lnTo>
                      <a:pt x="350" y="863"/>
                    </a:lnTo>
                    <a:cubicBezTo>
                      <a:pt x="350" y="863"/>
                      <a:pt x="353" y="890"/>
                      <a:pt x="363" y="890"/>
                    </a:cubicBezTo>
                    <a:cubicBezTo>
                      <a:pt x="373" y="890"/>
                      <a:pt x="396" y="870"/>
                      <a:pt x="396" y="870"/>
                    </a:cubicBezTo>
                    <a:lnTo>
                      <a:pt x="400" y="833"/>
                    </a:lnTo>
                    <a:lnTo>
                      <a:pt x="413" y="800"/>
                    </a:lnTo>
                    <a:lnTo>
                      <a:pt x="450" y="776"/>
                    </a:lnTo>
                    <a:lnTo>
                      <a:pt x="470" y="726"/>
                    </a:lnTo>
                    <a:lnTo>
                      <a:pt x="493" y="700"/>
                    </a:lnTo>
                    <a:lnTo>
                      <a:pt x="520" y="703"/>
                    </a:lnTo>
                    <a:lnTo>
                      <a:pt x="590" y="666"/>
                    </a:lnTo>
                    <a:lnTo>
                      <a:pt x="666" y="606"/>
                    </a:lnTo>
                    <a:lnTo>
                      <a:pt x="743" y="606"/>
                    </a:lnTo>
                    <a:lnTo>
                      <a:pt x="840" y="613"/>
                    </a:lnTo>
                    <a:lnTo>
                      <a:pt x="920" y="596"/>
                    </a:lnTo>
                    <a:lnTo>
                      <a:pt x="933" y="563"/>
                    </a:lnTo>
                    <a:lnTo>
                      <a:pt x="960" y="493"/>
                    </a:lnTo>
                    <a:lnTo>
                      <a:pt x="963" y="483"/>
                    </a:lnTo>
                    <a:lnTo>
                      <a:pt x="966" y="356"/>
                    </a:lnTo>
                    <a:lnTo>
                      <a:pt x="903" y="373"/>
                    </a:lnTo>
                    <a:lnTo>
                      <a:pt x="900" y="323"/>
                    </a:lnTo>
                    <a:lnTo>
                      <a:pt x="830" y="296"/>
                    </a:lnTo>
                    <a:lnTo>
                      <a:pt x="816" y="273"/>
                    </a:lnTo>
                    <a:lnTo>
                      <a:pt x="416" y="0"/>
                    </a:lnTo>
                    <a:lnTo>
                      <a:pt x="350" y="3"/>
                    </a:lnTo>
                    <a:lnTo>
                      <a:pt x="400" y="536"/>
                    </a:lnTo>
                    <a:lnTo>
                      <a:pt x="420" y="546"/>
                    </a:lnTo>
                    <a:lnTo>
                      <a:pt x="406" y="586"/>
                    </a:lnTo>
                    <a:lnTo>
                      <a:pt x="200" y="586"/>
                    </a:lnTo>
                    <a:lnTo>
                      <a:pt x="183" y="583"/>
                    </a:lnTo>
                    <a:lnTo>
                      <a:pt x="140" y="603"/>
                    </a:lnTo>
                    <a:lnTo>
                      <a:pt x="116" y="590"/>
                    </a:lnTo>
                    <a:lnTo>
                      <a:pt x="76" y="606"/>
                    </a:lnTo>
                    <a:lnTo>
                      <a:pt x="56" y="586"/>
                    </a:lnTo>
                    <a:lnTo>
                      <a:pt x="26" y="626"/>
                    </a:lnTo>
                    <a:lnTo>
                      <a:pt x="0" y="640"/>
                    </a:lnTo>
                    <a:lnTo>
                      <a:pt x="16" y="66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0" name="Freeform 139">
                <a:extLst>
                  <a:ext uri="{FF2B5EF4-FFF2-40B4-BE49-F238E27FC236}">
                    <a16:creationId xmlns:a16="http://schemas.microsoft.com/office/drawing/2014/main" id="{88C02076-C883-45A4-9954-529965451C46}"/>
                  </a:ext>
                </a:extLst>
              </p:cNvPr>
              <p:cNvSpPr>
                <a:spLocks/>
              </p:cNvSpPr>
              <p:nvPr/>
            </p:nvSpPr>
            <p:spPr bwMode="auto">
              <a:xfrm>
                <a:off x="3843" y="2602"/>
                <a:ext cx="288" cy="232"/>
              </a:xfrm>
              <a:custGeom>
                <a:avLst/>
                <a:gdLst>
                  <a:gd name="T0" fmla="*/ 0 w 288"/>
                  <a:gd name="T1" fmla="*/ 171 h 232"/>
                  <a:gd name="T2" fmla="*/ 1 w 288"/>
                  <a:gd name="T3" fmla="*/ 190 h 232"/>
                  <a:gd name="T4" fmla="*/ 10 w 288"/>
                  <a:gd name="T5" fmla="*/ 198 h 232"/>
                  <a:gd name="T6" fmla="*/ 13 w 288"/>
                  <a:gd name="T7" fmla="*/ 207 h 232"/>
                  <a:gd name="T8" fmla="*/ 36 w 288"/>
                  <a:gd name="T9" fmla="*/ 215 h 232"/>
                  <a:gd name="T10" fmla="*/ 37 w 288"/>
                  <a:gd name="T11" fmla="*/ 220 h 232"/>
                  <a:gd name="T12" fmla="*/ 43 w 288"/>
                  <a:gd name="T13" fmla="*/ 221 h 232"/>
                  <a:gd name="T14" fmla="*/ 56 w 288"/>
                  <a:gd name="T15" fmla="*/ 232 h 232"/>
                  <a:gd name="T16" fmla="*/ 58 w 288"/>
                  <a:gd name="T17" fmla="*/ 215 h 232"/>
                  <a:gd name="T18" fmla="*/ 71 w 288"/>
                  <a:gd name="T19" fmla="*/ 200 h 232"/>
                  <a:gd name="T20" fmla="*/ 75 w 288"/>
                  <a:gd name="T21" fmla="*/ 190 h 232"/>
                  <a:gd name="T22" fmla="*/ 113 w 288"/>
                  <a:gd name="T23" fmla="*/ 192 h 232"/>
                  <a:gd name="T24" fmla="*/ 121 w 288"/>
                  <a:gd name="T25" fmla="*/ 204 h 232"/>
                  <a:gd name="T26" fmla="*/ 142 w 288"/>
                  <a:gd name="T27" fmla="*/ 200 h 232"/>
                  <a:gd name="T28" fmla="*/ 166 w 288"/>
                  <a:gd name="T29" fmla="*/ 211 h 232"/>
                  <a:gd name="T30" fmla="*/ 190 w 288"/>
                  <a:gd name="T31" fmla="*/ 202 h 232"/>
                  <a:gd name="T32" fmla="*/ 210 w 288"/>
                  <a:gd name="T33" fmla="*/ 198 h 232"/>
                  <a:gd name="T34" fmla="*/ 225 w 288"/>
                  <a:gd name="T35" fmla="*/ 202 h 232"/>
                  <a:gd name="T36" fmla="*/ 243 w 288"/>
                  <a:gd name="T37" fmla="*/ 190 h 232"/>
                  <a:gd name="T38" fmla="*/ 252 w 288"/>
                  <a:gd name="T39" fmla="*/ 168 h 232"/>
                  <a:gd name="T40" fmla="*/ 277 w 288"/>
                  <a:gd name="T41" fmla="*/ 134 h 232"/>
                  <a:gd name="T42" fmla="*/ 278 w 288"/>
                  <a:gd name="T43" fmla="*/ 87 h 232"/>
                  <a:gd name="T44" fmla="*/ 288 w 288"/>
                  <a:gd name="T45" fmla="*/ 68 h 232"/>
                  <a:gd name="T46" fmla="*/ 274 w 288"/>
                  <a:gd name="T47" fmla="*/ 41 h 232"/>
                  <a:gd name="T48" fmla="*/ 271 w 288"/>
                  <a:gd name="T49" fmla="*/ 14 h 232"/>
                  <a:gd name="T50" fmla="*/ 254 w 288"/>
                  <a:gd name="T51" fmla="*/ 19 h 232"/>
                  <a:gd name="T52" fmla="*/ 244 w 288"/>
                  <a:gd name="T53" fmla="*/ 10 h 232"/>
                  <a:gd name="T54" fmla="*/ 217 w 288"/>
                  <a:gd name="T55" fmla="*/ 4 h 232"/>
                  <a:gd name="T56" fmla="*/ 213 w 288"/>
                  <a:gd name="T57" fmla="*/ 0 h 232"/>
                  <a:gd name="T58" fmla="*/ 99 w 288"/>
                  <a:gd name="T59" fmla="*/ 77 h 232"/>
                  <a:gd name="T60" fmla="*/ 73 w 288"/>
                  <a:gd name="T61" fmla="*/ 85 h 232"/>
                  <a:gd name="T62" fmla="*/ 72 w 288"/>
                  <a:gd name="T63" fmla="*/ 126 h 232"/>
                  <a:gd name="T64" fmla="*/ 58 w 288"/>
                  <a:gd name="T65" fmla="*/ 162 h 232"/>
                  <a:gd name="T66" fmla="*/ 36 w 288"/>
                  <a:gd name="T67" fmla="*/ 167 h 232"/>
                  <a:gd name="T68" fmla="*/ 1 w 288"/>
                  <a:gd name="T69" fmla="*/ 165 h 232"/>
                  <a:gd name="T70" fmla="*/ 0 w 288"/>
                  <a:gd name="T71" fmla="*/ 17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8" h="232">
                    <a:moveTo>
                      <a:pt x="0" y="171"/>
                    </a:moveTo>
                    <a:lnTo>
                      <a:pt x="1" y="190"/>
                    </a:lnTo>
                    <a:lnTo>
                      <a:pt x="10" y="198"/>
                    </a:lnTo>
                    <a:lnTo>
                      <a:pt x="13" y="207"/>
                    </a:lnTo>
                    <a:lnTo>
                      <a:pt x="36" y="215"/>
                    </a:lnTo>
                    <a:lnTo>
                      <a:pt x="37" y="220"/>
                    </a:lnTo>
                    <a:lnTo>
                      <a:pt x="43" y="221"/>
                    </a:lnTo>
                    <a:lnTo>
                      <a:pt x="56" y="232"/>
                    </a:lnTo>
                    <a:lnTo>
                      <a:pt x="58" y="215"/>
                    </a:lnTo>
                    <a:lnTo>
                      <a:pt x="71" y="200"/>
                    </a:lnTo>
                    <a:lnTo>
                      <a:pt x="75" y="190"/>
                    </a:lnTo>
                    <a:lnTo>
                      <a:pt x="113" y="192"/>
                    </a:lnTo>
                    <a:lnTo>
                      <a:pt x="121" y="204"/>
                    </a:lnTo>
                    <a:lnTo>
                      <a:pt x="142" y="200"/>
                    </a:lnTo>
                    <a:lnTo>
                      <a:pt x="166" y="211"/>
                    </a:lnTo>
                    <a:lnTo>
                      <a:pt x="190" y="202"/>
                    </a:lnTo>
                    <a:lnTo>
                      <a:pt x="210" y="198"/>
                    </a:lnTo>
                    <a:lnTo>
                      <a:pt x="225" y="202"/>
                    </a:lnTo>
                    <a:lnTo>
                      <a:pt x="243" y="190"/>
                    </a:lnTo>
                    <a:lnTo>
                      <a:pt x="252" y="168"/>
                    </a:lnTo>
                    <a:lnTo>
                      <a:pt x="277" y="134"/>
                    </a:lnTo>
                    <a:lnTo>
                      <a:pt x="278" y="87"/>
                    </a:lnTo>
                    <a:lnTo>
                      <a:pt x="288" y="68"/>
                    </a:lnTo>
                    <a:lnTo>
                      <a:pt x="274" y="41"/>
                    </a:lnTo>
                    <a:lnTo>
                      <a:pt x="271" y="14"/>
                    </a:lnTo>
                    <a:lnTo>
                      <a:pt x="254" y="19"/>
                    </a:lnTo>
                    <a:lnTo>
                      <a:pt x="244" y="10"/>
                    </a:lnTo>
                    <a:lnTo>
                      <a:pt x="217" y="4"/>
                    </a:lnTo>
                    <a:lnTo>
                      <a:pt x="213" y="0"/>
                    </a:lnTo>
                    <a:lnTo>
                      <a:pt x="99" y="77"/>
                    </a:lnTo>
                    <a:lnTo>
                      <a:pt x="73" y="85"/>
                    </a:lnTo>
                    <a:lnTo>
                      <a:pt x="72" y="126"/>
                    </a:lnTo>
                    <a:lnTo>
                      <a:pt x="58" y="162"/>
                    </a:lnTo>
                    <a:lnTo>
                      <a:pt x="36" y="167"/>
                    </a:lnTo>
                    <a:lnTo>
                      <a:pt x="1" y="165"/>
                    </a:lnTo>
                    <a:lnTo>
                      <a:pt x="0" y="17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1" name="Freeform 140">
                <a:extLst>
                  <a:ext uri="{FF2B5EF4-FFF2-40B4-BE49-F238E27FC236}">
                    <a16:creationId xmlns:a16="http://schemas.microsoft.com/office/drawing/2014/main" id="{4DF95D6C-2018-4551-A4B2-B72CA60C68E8}"/>
                  </a:ext>
                </a:extLst>
              </p:cNvPr>
              <p:cNvSpPr>
                <a:spLocks/>
              </p:cNvSpPr>
              <p:nvPr/>
            </p:nvSpPr>
            <p:spPr bwMode="auto">
              <a:xfrm>
                <a:off x="4086" y="2607"/>
                <a:ext cx="192" cy="304"/>
              </a:xfrm>
              <a:custGeom>
                <a:avLst/>
                <a:gdLst>
                  <a:gd name="T0" fmla="*/ 2 w 192"/>
                  <a:gd name="T1" fmla="*/ 188 h 304"/>
                  <a:gd name="T2" fmla="*/ 12 w 192"/>
                  <a:gd name="T3" fmla="*/ 200 h 304"/>
                  <a:gd name="T4" fmla="*/ 19 w 192"/>
                  <a:gd name="T5" fmla="*/ 204 h 304"/>
                  <a:gd name="T6" fmla="*/ 27 w 192"/>
                  <a:gd name="T7" fmla="*/ 224 h 304"/>
                  <a:gd name="T8" fmla="*/ 29 w 192"/>
                  <a:gd name="T9" fmla="*/ 244 h 304"/>
                  <a:gd name="T10" fmla="*/ 36 w 192"/>
                  <a:gd name="T11" fmla="*/ 253 h 304"/>
                  <a:gd name="T12" fmla="*/ 11 w 192"/>
                  <a:gd name="T13" fmla="*/ 258 h 304"/>
                  <a:gd name="T14" fmla="*/ 13 w 192"/>
                  <a:gd name="T15" fmla="*/ 271 h 304"/>
                  <a:gd name="T16" fmla="*/ 29 w 192"/>
                  <a:gd name="T17" fmla="*/ 281 h 304"/>
                  <a:gd name="T18" fmla="*/ 38 w 192"/>
                  <a:gd name="T19" fmla="*/ 300 h 304"/>
                  <a:gd name="T20" fmla="*/ 56 w 192"/>
                  <a:gd name="T21" fmla="*/ 301 h 304"/>
                  <a:gd name="T22" fmla="*/ 62 w 192"/>
                  <a:gd name="T23" fmla="*/ 304 h 304"/>
                  <a:gd name="T24" fmla="*/ 98 w 192"/>
                  <a:gd name="T25" fmla="*/ 294 h 304"/>
                  <a:gd name="T26" fmla="*/ 101 w 192"/>
                  <a:gd name="T27" fmla="*/ 279 h 304"/>
                  <a:gd name="T28" fmla="*/ 123 w 192"/>
                  <a:gd name="T29" fmla="*/ 276 h 304"/>
                  <a:gd name="T30" fmla="*/ 137 w 192"/>
                  <a:gd name="T31" fmla="*/ 265 h 304"/>
                  <a:gd name="T32" fmla="*/ 146 w 192"/>
                  <a:gd name="T33" fmla="*/ 251 h 304"/>
                  <a:gd name="T34" fmla="*/ 158 w 192"/>
                  <a:gd name="T35" fmla="*/ 239 h 304"/>
                  <a:gd name="T36" fmla="*/ 178 w 192"/>
                  <a:gd name="T37" fmla="*/ 237 h 304"/>
                  <a:gd name="T38" fmla="*/ 168 w 192"/>
                  <a:gd name="T39" fmla="*/ 227 h 304"/>
                  <a:gd name="T40" fmla="*/ 166 w 192"/>
                  <a:gd name="T41" fmla="*/ 207 h 304"/>
                  <a:gd name="T42" fmla="*/ 153 w 192"/>
                  <a:gd name="T43" fmla="*/ 203 h 304"/>
                  <a:gd name="T44" fmla="*/ 163 w 192"/>
                  <a:gd name="T45" fmla="*/ 189 h 304"/>
                  <a:gd name="T46" fmla="*/ 161 w 192"/>
                  <a:gd name="T47" fmla="*/ 177 h 304"/>
                  <a:gd name="T48" fmla="*/ 173 w 192"/>
                  <a:gd name="T49" fmla="*/ 161 h 304"/>
                  <a:gd name="T50" fmla="*/ 178 w 192"/>
                  <a:gd name="T51" fmla="*/ 149 h 304"/>
                  <a:gd name="T52" fmla="*/ 192 w 192"/>
                  <a:gd name="T53" fmla="*/ 150 h 304"/>
                  <a:gd name="T54" fmla="*/ 192 w 192"/>
                  <a:gd name="T55" fmla="*/ 76 h 304"/>
                  <a:gd name="T56" fmla="*/ 46 w 192"/>
                  <a:gd name="T57" fmla="*/ 0 h 304"/>
                  <a:gd name="T58" fmla="*/ 28 w 192"/>
                  <a:gd name="T59" fmla="*/ 9 h 304"/>
                  <a:gd name="T60" fmla="*/ 31 w 192"/>
                  <a:gd name="T61" fmla="*/ 36 h 304"/>
                  <a:gd name="T62" fmla="*/ 45 w 192"/>
                  <a:gd name="T63" fmla="*/ 63 h 304"/>
                  <a:gd name="T64" fmla="*/ 35 w 192"/>
                  <a:gd name="T65" fmla="*/ 82 h 304"/>
                  <a:gd name="T66" fmla="*/ 34 w 192"/>
                  <a:gd name="T67" fmla="*/ 129 h 304"/>
                  <a:gd name="T68" fmla="*/ 9 w 192"/>
                  <a:gd name="T69" fmla="*/ 163 h 304"/>
                  <a:gd name="T70" fmla="*/ 0 w 192"/>
                  <a:gd name="T71" fmla="*/ 185 h 304"/>
                  <a:gd name="T72" fmla="*/ 2 w 192"/>
                  <a:gd name="T73" fmla="*/ 18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2" h="304">
                    <a:moveTo>
                      <a:pt x="2" y="188"/>
                    </a:moveTo>
                    <a:lnTo>
                      <a:pt x="12" y="200"/>
                    </a:lnTo>
                    <a:lnTo>
                      <a:pt x="19" y="204"/>
                    </a:lnTo>
                    <a:lnTo>
                      <a:pt x="27" y="224"/>
                    </a:lnTo>
                    <a:lnTo>
                      <a:pt x="29" y="244"/>
                    </a:lnTo>
                    <a:lnTo>
                      <a:pt x="36" y="253"/>
                    </a:lnTo>
                    <a:lnTo>
                      <a:pt x="11" y="258"/>
                    </a:lnTo>
                    <a:lnTo>
                      <a:pt x="13" y="271"/>
                    </a:lnTo>
                    <a:lnTo>
                      <a:pt x="29" y="281"/>
                    </a:lnTo>
                    <a:lnTo>
                      <a:pt x="38" y="300"/>
                    </a:lnTo>
                    <a:lnTo>
                      <a:pt x="56" y="301"/>
                    </a:lnTo>
                    <a:lnTo>
                      <a:pt x="62" y="304"/>
                    </a:lnTo>
                    <a:lnTo>
                      <a:pt x="98" y="294"/>
                    </a:lnTo>
                    <a:lnTo>
                      <a:pt x="101" y="279"/>
                    </a:lnTo>
                    <a:lnTo>
                      <a:pt x="123" y="276"/>
                    </a:lnTo>
                    <a:lnTo>
                      <a:pt x="137" y="265"/>
                    </a:lnTo>
                    <a:lnTo>
                      <a:pt x="146" y="251"/>
                    </a:lnTo>
                    <a:lnTo>
                      <a:pt x="158" y="239"/>
                    </a:lnTo>
                    <a:lnTo>
                      <a:pt x="178" y="237"/>
                    </a:lnTo>
                    <a:lnTo>
                      <a:pt x="168" y="227"/>
                    </a:lnTo>
                    <a:lnTo>
                      <a:pt x="166" y="207"/>
                    </a:lnTo>
                    <a:lnTo>
                      <a:pt x="153" y="203"/>
                    </a:lnTo>
                    <a:lnTo>
                      <a:pt x="163" y="189"/>
                    </a:lnTo>
                    <a:lnTo>
                      <a:pt x="161" y="177"/>
                    </a:lnTo>
                    <a:lnTo>
                      <a:pt x="173" y="161"/>
                    </a:lnTo>
                    <a:lnTo>
                      <a:pt x="178" y="149"/>
                    </a:lnTo>
                    <a:lnTo>
                      <a:pt x="192" y="150"/>
                    </a:lnTo>
                    <a:lnTo>
                      <a:pt x="192" y="76"/>
                    </a:lnTo>
                    <a:lnTo>
                      <a:pt x="46" y="0"/>
                    </a:lnTo>
                    <a:lnTo>
                      <a:pt x="28" y="9"/>
                    </a:lnTo>
                    <a:lnTo>
                      <a:pt x="31" y="36"/>
                    </a:lnTo>
                    <a:lnTo>
                      <a:pt x="45" y="63"/>
                    </a:lnTo>
                    <a:lnTo>
                      <a:pt x="35" y="82"/>
                    </a:lnTo>
                    <a:lnTo>
                      <a:pt x="34" y="129"/>
                    </a:lnTo>
                    <a:lnTo>
                      <a:pt x="9" y="163"/>
                    </a:lnTo>
                    <a:lnTo>
                      <a:pt x="0" y="185"/>
                    </a:lnTo>
                    <a:lnTo>
                      <a:pt x="2" y="188"/>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2" name="Freeform 141">
                <a:extLst>
                  <a:ext uri="{FF2B5EF4-FFF2-40B4-BE49-F238E27FC236}">
                    <a16:creationId xmlns:a16="http://schemas.microsoft.com/office/drawing/2014/main" id="{6BC266F8-795C-4889-BF7E-ABEEE7E124C8}"/>
                  </a:ext>
                </a:extLst>
              </p:cNvPr>
              <p:cNvSpPr>
                <a:spLocks/>
              </p:cNvSpPr>
              <p:nvPr/>
            </p:nvSpPr>
            <p:spPr bwMode="auto">
              <a:xfrm>
                <a:off x="4512" y="2713"/>
                <a:ext cx="118" cy="104"/>
              </a:xfrm>
              <a:custGeom>
                <a:avLst/>
                <a:gdLst>
                  <a:gd name="T0" fmla="*/ 0 w 118"/>
                  <a:gd name="T1" fmla="*/ 69 h 104"/>
                  <a:gd name="T2" fmla="*/ 12 w 118"/>
                  <a:gd name="T3" fmla="*/ 68 h 104"/>
                  <a:gd name="T4" fmla="*/ 21 w 118"/>
                  <a:gd name="T5" fmla="*/ 74 h 104"/>
                  <a:gd name="T6" fmla="*/ 29 w 118"/>
                  <a:gd name="T7" fmla="*/ 67 h 104"/>
                  <a:gd name="T8" fmla="*/ 36 w 118"/>
                  <a:gd name="T9" fmla="*/ 72 h 104"/>
                  <a:gd name="T10" fmla="*/ 50 w 118"/>
                  <a:gd name="T11" fmla="*/ 69 h 104"/>
                  <a:gd name="T12" fmla="*/ 56 w 118"/>
                  <a:gd name="T13" fmla="*/ 73 h 104"/>
                  <a:gd name="T14" fmla="*/ 67 w 118"/>
                  <a:gd name="T15" fmla="*/ 77 h 104"/>
                  <a:gd name="T16" fmla="*/ 80 w 118"/>
                  <a:gd name="T17" fmla="*/ 87 h 104"/>
                  <a:gd name="T18" fmla="*/ 87 w 118"/>
                  <a:gd name="T19" fmla="*/ 93 h 104"/>
                  <a:gd name="T20" fmla="*/ 95 w 118"/>
                  <a:gd name="T21" fmla="*/ 93 h 104"/>
                  <a:gd name="T22" fmla="*/ 110 w 118"/>
                  <a:gd name="T23" fmla="*/ 104 h 104"/>
                  <a:gd name="T24" fmla="*/ 118 w 118"/>
                  <a:gd name="T25" fmla="*/ 101 h 104"/>
                  <a:gd name="T26" fmla="*/ 103 w 118"/>
                  <a:gd name="T27" fmla="*/ 87 h 104"/>
                  <a:gd name="T28" fmla="*/ 92 w 118"/>
                  <a:gd name="T29" fmla="*/ 77 h 104"/>
                  <a:gd name="T30" fmla="*/ 76 w 118"/>
                  <a:gd name="T31" fmla="*/ 62 h 104"/>
                  <a:gd name="T32" fmla="*/ 65 w 118"/>
                  <a:gd name="T33" fmla="*/ 57 h 104"/>
                  <a:gd name="T34" fmla="*/ 63 w 118"/>
                  <a:gd name="T35" fmla="*/ 51 h 104"/>
                  <a:gd name="T36" fmla="*/ 57 w 118"/>
                  <a:gd name="T37" fmla="*/ 49 h 104"/>
                  <a:gd name="T38" fmla="*/ 51 w 118"/>
                  <a:gd name="T39" fmla="*/ 32 h 104"/>
                  <a:gd name="T40" fmla="*/ 44 w 118"/>
                  <a:gd name="T41" fmla="*/ 9 h 104"/>
                  <a:gd name="T42" fmla="*/ 37 w 118"/>
                  <a:gd name="T43" fmla="*/ 0 h 104"/>
                  <a:gd name="T44" fmla="*/ 22 w 118"/>
                  <a:gd name="T45" fmla="*/ 11 h 104"/>
                  <a:gd name="T46" fmla="*/ 18 w 118"/>
                  <a:gd name="T47" fmla="*/ 14 h 104"/>
                  <a:gd name="T48" fmla="*/ 15 w 118"/>
                  <a:gd name="T49" fmla="*/ 16 h 104"/>
                  <a:gd name="T50" fmla="*/ 2 w 118"/>
                  <a:gd name="T51" fmla="*/ 55 h 104"/>
                  <a:gd name="T52" fmla="*/ 0 w 118"/>
                  <a:gd name="T53" fmla="*/ 6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04">
                    <a:moveTo>
                      <a:pt x="0" y="69"/>
                    </a:moveTo>
                    <a:lnTo>
                      <a:pt x="12" y="68"/>
                    </a:lnTo>
                    <a:lnTo>
                      <a:pt x="21" y="74"/>
                    </a:lnTo>
                    <a:lnTo>
                      <a:pt x="29" y="67"/>
                    </a:lnTo>
                    <a:lnTo>
                      <a:pt x="36" y="72"/>
                    </a:lnTo>
                    <a:lnTo>
                      <a:pt x="50" y="69"/>
                    </a:lnTo>
                    <a:lnTo>
                      <a:pt x="56" y="73"/>
                    </a:lnTo>
                    <a:lnTo>
                      <a:pt x="67" y="77"/>
                    </a:lnTo>
                    <a:lnTo>
                      <a:pt x="80" y="87"/>
                    </a:lnTo>
                    <a:lnTo>
                      <a:pt x="87" y="93"/>
                    </a:lnTo>
                    <a:lnTo>
                      <a:pt x="95" y="93"/>
                    </a:lnTo>
                    <a:lnTo>
                      <a:pt x="110" y="104"/>
                    </a:lnTo>
                    <a:lnTo>
                      <a:pt x="118" y="101"/>
                    </a:lnTo>
                    <a:lnTo>
                      <a:pt x="103" y="87"/>
                    </a:lnTo>
                    <a:lnTo>
                      <a:pt x="92" y="77"/>
                    </a:lnTo>
                    <a:lnTo>
                      <a:pt x="76" y="62"/>
                    </a:lnTo>
                    <a:lnTo>
                      <a:pt x="65" y="57"/>
                    </a:lnTo>
                    <a:lnTo>
                      <a:pt x="63" y="51"/>
                    </a:lnTo>
                    <a:lnTo>
                      <a:pt x="57" y="49"/>
                    </a:lnTo>
                    <a:lnTo>
                      <a:pt x="51" y="32"/>
                    </a:lnTo>
                    <a:lnTo>
                      <a:pt x="44" y="9"/>
                    </a:lnTo>
                    <a:lnTo>
                      <a:pt x="37" y="0"/>
                    </a:lnTo>
                    <a:lnTo>
                      <a:pt x="22" y="11"/>
                    </a:lnTo>
                    <a:lnTo>
                      <a:pt x="18" y="14"/>
                    </a:lnTo>
                    <a:lnTo>
                      <a:pt x="15" y="16"/>
                    </a:lnTo>
                    <a:lnTo>
                      <a:pt x="2" y="55"/>
                    </a:lnTo>
                    <a:lnTo>
                      <a:pt x="0" y="6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3" name="Freeform 142">
                <a:extLst>
                  <a:ext uri="{FF2B5EF4-FFF2-40B4-BE49-F238E27FC236}">
                    <a16:creationId xmlns:a16="http://schemas.microsoft.com/office/drawing/2014/main" id="{6979B3CA-A481-46E1-AB60-7DD9FE605DC8}"/>
                  </a:ext>
                </a:extLst>
              </p:cNvPr>
              <p:cNvSpPr>
                <a:spLocks/>
              </p:cNvSpPr>
              <p:nvPr/>
            </p:nvSpPr>
            <p:spPr bwMode="auto">
              <a:xfrm>
                <a:off x="4453" y="2780"/>
                <a:ext cx="273" cy="208"/>
              </a:xfrm>
              <a:custGeom>
                <a:avLst/>
                <a:gdLst>
                  <a:gd name="T0" fmla="*/ 38 w 273"/>
                  <a:gd name="T1" fmla="*/ 172 h 208"/>
                  <a:gd name="T2" fmla="*/ 49 w 273"/>
                  <a:gd name="T3" fmla="*/ 175 h 208"/>
                  <a:gd name="T4" fmla="*/ 51 w 273"/>
                  <a:gd name="T5" fmla="*/ 189 h 208"/>
                  <a:gd name="T6" fmla="*/ 71 w 273"/>
                  <a:gd name="T7" fmla="*/ 189 h 208"/>
                  <a:gd name="T8" fmla="*/ 91 w 273"/>
                  <a:gd name="T9" fmla="*/ 204 h 208"/>
                  <a:gd name="T10" fmla="*/ 119 w 273"/>
                  <a:gd name="T11" fmla="*/ 208 h 208"/>
                  <a:gd name="T12" fmla="*/ 123 w 273"/>
                  <a:gd name="T13" fmla="*/ 199 h 208"/>
                  <a:gd name="T14" fmla="*/ 138 w 273"/>
                  <a:gd name="T15" fmla="*/ 190 h 208"/>
                  <a:gd name="T16" fmla="*/ 143 w 273"/>
                  <a:gd name="T17" fmla="*/ 198 h 208"/>
                  <a:gd name="T18" fmla="*/ 155 w 273"/>
                  <a:gd name="T19" fmla="*/ 200 h 208"/>
                  <a:gd name="T20" fmla="*/ 164 w 273"/>
                  <a:gd name="T21" fmla="*/ 194 h 208"/>
                  <a:gd name="T22" fmla="*/ 173 w 273"/>
                  <a:gd name="T23" fmla="*/ 192 h 208"/>
                  <a:gd name="T24" fmla="*/ 188 w 273"/>
                  <a:gd name="T25" fmla="*/ 182 h 208"/>
                  <a:gd name="T26" fmla="*/ 213 w 273"/>
                  <a:gd name="T27" fmla="*/ 181 h 208"/>
                  <a:gd name="T28" fmla="*/ 273 w 273"/>
                  <a:gd name="T29" fmla="*/ 123 h 208"/>
                  <a:gd name="T30" fmla="*/ 253 w 273"/>
                  <a:gd name="T31" fmla="*/ 124 h 208"/>
                  <a:gd name="T32" fmla="*/ 195 w 273"/>
                  <a:gd name="T33" fmla="*/ 101 h 208"/>
                  <a:gd name="T34" fmla="*/ 176 w 273"/>
                  <a:gd name="T35" fmla="*/ 81 h 208"/>
                  <a:gd name="T36" fmla="*/ 176 w 273"/>
                  <a:gd name="T37" fmla="*/ 65 h 208"/>
                  <a:gd name="T38" fmla="*/ 167 w 273"/>
                  <a:gd name="T39" fmla="*/ 64 h 208"/>
                  <a:gd name="T40" fmla="*/ 162 w 273"/>
                  <a:gd name="T41" fmla="*/ 67 h 208"/>
                  <a:gd name="T42" fmla="*/ 159 w 273"/>
                  <a:gd name="T43" fmla="*/ 50 h 208"/>
                  <a:gd name="T44" fmla="*/ 164 w 273"/>
                  <a:gd name="T45" fmla="*/ 35 h 208"/>
                  <a:gd name="T46" fmla="*/ 154 w 273"/>
                  <a:gd name="T47" fmla="*/ 26 h 208"/>
                  <a:gd name="T48" fmla="*/ 146 w 273"/>
                  <a:gd name="T49" fmla="*/ 26 h 208"/>
                  <a:gd name="T50" fmla="*/ 126 w 273"/>
                  <a:gd name="T51" fmla="*/ 11 h 208"/>
                  <a:gd name="T52" fmla="*/ 115 w 273"/>
                  <a:gd name="T53" fmla="*/ 6 h 208"/>
                  <a:gd name="T54" fmla="*/ 109 w 273"/>
                  <a:gd name="T55" fmla="*/ 2 h 208"/>
                  <a:gd name="T56" fmla="*/ 95 w 273"/>
                  <a:gd name="T57" fmla="*/ 5 h 208"/>
                  <a:gd name="T58" fmla="*/ 88 w 273"/>
                  <a:gd name="T59" fmla="*/ 0 h 208"/>
                  <a:gd name="T60" fmla="*/ 80 w 273"/>
                  <a:gd name="T61" fmla="*/ 7 h 208"/>
                  <a:gd name="T62" fmla="*/ 71 w 273"/>
                  <a:gd name="T63" fmla="*/ 1 h 208"/>
                  <a:gd name="T64" fmla="*/ 59 w 273"/>
                  <a:gd name="T65" fmla="*/ 2 h 208"/>
                  <a:gd name="T66" fmla="*/ 55 w 273"/>
                  <a:gd name="T67" fmla="*/ 30 h 208"/>
                  <a:gd name="T68" fmla="*/ 46 w 273"/>
                  <a:gd name="T69" fmla="*/ 33 h 208"/>
                  <a:gd name="T70" fmla="*/ 34 w 273"/>
                  <a:gd name="T71" fmla="*/ 54 h 208"/>
                  <a:gd name="T72" fmla="*/ 32 w 273"/>
                  <a:gd name="T73" fmla="*/ 69 h 208"/>
                  <a:gd name="T74" fmla="*/ 18 w 273"/>
                  <a:gd name="T75" fmla="*/ 72 h 208"/>
                  <a:gd name="T76" fmla="*/ 10 w 273"/>
                  <a:gd name="T77" fmla="*/ 112 h 208"/>
                  <a:gd name="T78" fmla="*/ 0 w 273"/>
                  <a:gd name="T79" fmla="*/ 114 h 208"/>
                  <a:gd name="T80" fmla="*/ 0 w 273"/>
                  <a:gd name="T81" fmla="*/ 127 h 208"/>
                  <a:gd name="T82" fmla="*/ 10 w 273"/>
                  <a:gd name="T83" fmla="*/ 131 h 208"/>
                  <a:gd name="T84" fmla="*/ 28 w 273"/>
                  <a:gd name="T85" fmla="*/ 151 h 208"/>
                  <a:gd name="T86" fmla="*/ 38 w 273"/>
                  <a:gd name="T87" fmla="*/ 17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208">
                    <a:moveTo>
                      <a:pt x="38" y="172"/>
                    </a:moveTo>
                    <a:lnTo>
                      <a:pt x="49" y="175"/>
                    </a:lnTo>
                    <a:lnTo>
                      <a:pt x="51" y="189"/>
                    </a:lnTo>
                    <a:lnTo>
                      <a:pt x="71" y="189"/>
                    </a:lnTo>
                    <a:lnTo>
                      <a:pt x="91" y="204"/>
                    </a:lnTo>
                    <a:lnTo>
                      <a:pt x="119" y="208"/>
                    </a:lnTo>
                    <a:lnTo>
                      <a:pt x="123" y="199"/>
                    </a:lnTo>
                    <a:lnTo>
                      <a:pt x="138" y="190"/>
                    </a:lnTo>
                    <a:lnTo>
                      <a:pt x="143" y="198"/>
                    </a:lnTo>
                    <a:lnTo>
                      <a:pt x="155" y="200"/>
                    </a:lnTo>
                    <a:lnTo>
                      <a:pt x="164" y="194"/>
                    </a:lnTo>
                    <a:lnTo>
                      <a:pt x="173" y="192"/>
                    </a:lnTo>
                    <a:lnTo>
                      <a:pt x="188" y="182"/>
                    </a:lnTo>
                    <a:lnTo>
                      <a:pt x="213" y="181"/>
                    </a:lnTo>
                    <a:lnTo>
                      <a:pt x="273" y="123"/>
                    </a:lnTo>
                    <a:lnTo>
                      <a:pt x="253" y="124"/>
                    </a:lnTo>
                    <a:lnTo>
                      <a:pt x="195" y="101"/>
                    </a:lnTo>
                    <a:lnTo>
                      <a:pt x="176" y="81"/>
                    </a:lnTo>
                    <a:lnTo>
                      <a:pt x="176" y="65"/>
                    </a:lnTo>
                    <a:lnTo>
                      <a:pt x="167" y="64"/>
                    </a:lnTo>
                    <a:lnTo>
                      <a:pt x="162" y="67"/>
                    </a:lnTo>
                    <a:lnTo>
                      <a:pt x="159" y="50"/>
                    </a:lnTo>
                    <a:lnTo>
                      <a:pt x="164" y="35"/>
                    </a:lnTo>
                    <a:lnTo>
                      <a:pt x="154" y="26"/>
                    </a:lnTo>
                    <a:lnTo>
                      <a:pt x="146" y="26"/>
                    </a:lnTo>
                    <a:lnTo>
                      <a:pt x="126" y="11"/>
                    </a:lnTo>
                    <a:lnTo>
                      <a:pt x="115" y="6"/>
                    </a:lnTo>
                    <a:lnTo>
                      <a:pt x="109" y="2"/>
                    </a:lnTo>
                    <a:lnTo>
                      <a:pt x="95" y="5"/>
                    </a:lnTo>
                    <a:lnTo>
                      <a:pt x="88" y="0"/>
                    </a:lnTo>
                    <a:lnTo>
                      <a:pt x="80" y="7"/>
                    </a:lnTo>
                    <a:lnTo>
                      <a:pt x="71" y="1"/>
                    </a:lnTo>
                    <a:lnTo>
                      <a:pt x="59" y="2"/>
                    </a:lnTo>
                    <a:lnTo>
                      <a:pt x="55" y="30"/>
                    </a:lnTo>
                    <a:lnTo>
                      <a:pt x="46" y="33"/>
                    </a:lnTo>
                    <a:lnTo>
                      <a:pt x="34" y="54"/>
                    </a:lnTo>
                    <a:lnTo>
                      <a:pt x="32" y="69"/>
                    </a:lnTo>
                    <a:lnTo>
                      <a:pt x="18" y="72"/>
                    </a:lnTo>
                    <a:lnTo>
                      <a:pt x="10" y="112"/>
                    </a:lnTo>
                    <a:lnTo>
                      <a:pt x="0" y="114"/>
                    </a:lnTo>
                    <a:lnTo>
                      <a:pt x="0" y="127"/>
                    </a:lnTo>
                    <a:lnTo>
                      <a:pt x="10" y="131"/>
                    </a:lnTo>
                    <a:lnTo>
                      <a:pt x="28" y="151"/>
                    </a:lnTo>
                    <a:lnTo>
                      <a:pt x="38" y="172"/>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4" name="Freeform 143">
                <a:extLst>
                  <a:ext uri="{FF2B5EF4-FFF2-40B4-BE49-F238E27FC236}">
                    <a16:creationId xmlns:a16="http://schemas.microsoft.com/office/drawing/2014/main" id="{8961907A-FEB0-41FA-9E2F-532468D2C377}"/>
                  </a:ext>
                </a:extLst>
              </p:cNvPr>
              <p:cNvSpPr>
                <a:spLocks/>
              </p:cNvSpPr>
              <p:nvPr/>
            </p:nvSpPr>
            <p:spPr bwMode="auto">
              <a:xfrm>
                <a:off x="4613" y="2814"/>
                <a:ext cx="23" cy="33"/>
              </a:xfrm>
              <a:custGeom>
                <a:avLst/>
                <a:gdLst>
                  <a:gd name="T0" fmla="*/ 23 w 23"/>
                  <a:gd name="T1" fmla="*/ 25 h 33"/>
                  <a:gd name="T2" fmla="*/ 16 w 23"/>
                  <a:gd name="T3" fmla="*/ 31 h 33"/>
                  <a:gd name="T4" fmla="*/ 7 w 23"/>
                  <a:gd name="T5" fmla="*/ 30 h 33"/>
                  <a:gd name="T6" fmla="*/ 2 w 23"/>
                  <a:gd name="T7" fmla="*/ 33 h 33"/>
                  <a:gd name="T8" fmla="*/ 0 w 23"/>
                  <a:gd name="T9" fmla="*/ 18 h 33"/>
                  <a:gd name="T10" fmla="*/ 4 w 23"/>
                  <a:gd name="T11" fmla="*/ 1 h 33"/>
                  <a:gd name="T12" fmla="*/ 9 w 23"/>
                  <a:gd name="T13" fmla="*/ 3 h 33"/>
                  <a:gd name="T14" fmla="*/ 17 w 23"/>
                  <a:gd name="T15" fmla="*/ 0 h 33"/>
                  <a:gd name="T16" fmla="*/ 23 w 23"/>
                  <a:gd name="T17" fmla="*/ 11 h 33"/>
                  <a:gd name="T18" fmla="*/ 23 w 23"/>
                  <a:gd name="T19" fmla="*/ 22 h 33"/>
                  <a:gd name="T20" fmla="*/ 23 w 23"/>
                  <a:gd name="T21"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3">
                    <a:moveTo>
                      <a:pt x="23" y="25"/>
                    </a:moveTo>
                    <a:lnTo>
                      <a:pt x="16" y="31"/>
                    </a:lnTo>
                    <a:lnTo>
                      <a:pt x="7" y="30"/>
                    </a:lnTo>
                    <a:lnTo>
                      <a:pt x="2" y="33"/>
                    </a:lnTo>
                    <a:lnTo>
                      <a:pt x="0" y="18"/>
                    </a:lnTo>
                    <a:lnTo>
                      <a:pt x="4" y="1"/>
                    </a:lnTo>
                    <a:lnTo>
                      <a:pt x="9" y="3"/>
                    </a:lnTo>
                    <a:lnTo>
                      <a:pt x="17" y="0"/>
                    </a:lnTo>
                    <a:lnTo>
                      <a:pt x="23" y="11"/>
                    </a:lnTo>
                    <a:lnTo>
                      <a:pt x="23" y="22"/>
                    </a:lnTo>
                    <a:lnTo>
                      <a:pt x="23" y="2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5" name="Freeform 144">
                <a:extLst>
                  <a:ext uri="{FF2B5EF4-FFF2-40B4-BE49-F238E27FC236}">
                    <a16:creationId xmlns:a16="http://schemas.microsoft.com/office/drawing/2014/main" id="{3EF12CD6-36AF-466B-A3B6-28BCB455E1B1}"/>
                  </a:ext>
                </a:extLst>
              </p:cNvPr>
              <p:cNvSpPr>
                <a:spLocks/>
              </p:cNvSpPr>
              <p:nvPr/>
            </p:nvSpPr>
            <p:spPr bwMode="auto">
              <a:xfrm>
                <a:off x="4596" y="2832"/>
                <a:ext cx="191" cy="248"/>
              </a:xfrm>
              <a:custGeom>
                <a:avLst/>
                <a:gdLst>
                  <a:gd name="T0" fmla="*/ 139 w 595"/>
                  <a:gd name="T1" fmla="*/ 38 h 773"/>
                  <a:gd name="T2" fmla="*/ 160 w 595"/>
                  <a:gd name="T3" fmla="*/ 67 h 773"/>
                  <a:gd name="T4" fmla="*/ 204 w 595"/>
                  <a:gd name="T5" fmla="*/ 90 h 773"/>
                  <a:gd name="T6" fmla="*/ 250 w 595"/>
                  <a:gd name="T7" fmla="*/ 85 h 773"/>
                  <a:gd name="T8" fmla="*/ 284 w 595"/>
                  <a:gd name="T9" fmla="*/ 65 h 773"/>
                  <a:gd name="T10" fmla="*/ 329 w 595"/>
                  <a:gd name="T11" fmla="*/ 70 h 773"/>
                  <a:gd name="T12" fmla="*/ 367 w 595"/>
                  <a:gd name="T13" fmla="*/ 42 h 773"/>
                  <a:gd name="T14" fmla="*/ 397 w 595"/>
                  <a:gd name="T15" fmla="*/ 45 h 773"/>
                  <a:gd name="T16" fmla="*/ 442 w 595"/>
                  <a:gd name="T17" fmla="*/ 38 h 773"/>
                  <a:gd name="T18" fmla="*/ 514 w 595"/>
                  <a:gd name="T19" fmla="*/ 30 h 773"/>
                  <a:gd name="T20" fmla="*/ 547 w 595"/>
                  <a:gd name="T21" fmla="*/ 0 h 773"/>
                  <a:gd name="T22" fmla="*/ 587 w 595"/>
                  <a:gd name="T23" fmla="*/ 7 h 773"/>
                  <a:gd name="T24" fmla="*/ 580 w 595"/>
                  <a:gd name="T25" fmla="*/ 30 h 773"/>
                  <a:gd name="T26" fmla="*/ 580 w 595"/>
                  <a:gd name="T27" fmla="*/ 72 h 773"/>
                  <a:gd name="T28" fmla="*/ 595 w 595"/>
                  <a:gd name="T29" fmla="*/ 87 h 773"/>
                  <a:gd name="T30" fmla="*/ 569 w 595"/>
                  <a:gd name="T31" fmla="*/ 97 h 773"/>
                  <a:gd name="T32" fmla="*/ 565 w 595"/>
                  <a:gd name="T33" fmla="*/ 130 h 773"/>
                  <a:gd name="T34" fmla="*/ 555 w 595"/>
                  <a:gd name="T35" fmla="*/ 172 h 773"/>
                  <a:gd name="T36" fmla="*/ 537 w 595"/>
                  <a:gd name="T37" fmla="*/ 178 h 773"/>
                  <a:gd name="T38" fmla="*/ 502 w 595"/>
                  <a:gd name="T39" fmla="*/ 237 h 773"/>
                  <a:gd name="T40" fmla="*/ 465 w 595"/>
                  <a:gd name="T41" fmla="*/ 303 h 773"/>
                  <a:gd name="T42" fmla="*/ 440 w 595"/>
                  <a:gd name="T43" fmla="*/ 363 h 773"/>
                  <a:gd name="T44" fmla="*/ 400 w 595"/>
                  <a:gd name="T45" fmla="*/ 402 h 773"/>
                  <a:gd name="T46" fmla="*/ 395 w 595"/>
                  <a:gd name="T47" fmla="*/ 435 h 773"/>
                  <a:gd name="T48" fmla="*/ 274 w 595"/>
                  <a:gd name="T49" fmla="*/ 553 h 773"/>
                  <a:gd name="T50" fmla="*/ 210 w 595"/>
                  <a:gd name="T51" fmla="*/ 588 h 773"/>
                  <a:gd name="T52" fmla="*/ 132 w 595"/>
                  <a:gd name="T53" fmla="*/ 647 h 773"/>
                  <a:gd name="T54" fmla="*/ 87 w 595"/>
                  <a:gd name="T55" fmla="*/ 703 h 773"/>
                  <a:gd name="T56" fmla="*/ 34 w 595"/>
                  <a:gd name="T57" fmla="*/ 773 h 773"/>
                  <a:gd name="T58" fmla="*/ 0 w 595"/>
                  <a:gd name="T59" fmla="*/ 722 h 773"/>
                  <a:gd name="T60" fmla="*/ 5 w 595"/>
                  <a:gd name="T61" fmla="*/ 510 h 773"/>
                  <a:gd name="T62" fmla="*/ 39 w 595"/>
                  <a:gd name="T63" fmla="*/ 482 h 773"/>
                  <a:gd name="T64" fmla="*/ 39 w 595"/>
                  <a:gd name="T65" fmla="*/ 462 h 773"/>
                  <a:gd name="T66" fmla="*/ 65 w 595"/>
                  <a:gd name="T67" fmla="*/ 443 h 773"/>
                  <a:gd name="T68" fmla="*/ 95 w 595"/>
                  <a:gd name="T69" fmla="*/ 438 h 773"/>
                  <a:gd name="T70" fmla="*/ 132 w 595"/>
                  <a:gd name="T71" fmla="*/ 410 h 773"/>
                  <a:gd name="T72" fmla="*/ 215 w 595"/>
                  <a:gd name="T73" fmla="*/ 403 h 773"/>
                  <a:gd name="T74" fmla="*/ 405 w 595"/>
                  <a:gd name="T75" fmla="*/ 222 h 773"/>
                  <a:gd name="T76" fmla="*/ 344 w 595"/>
                  <a:gd name="T77" fmla="*/ 225 h 773"/>
                  <a:gd name="T78" fmla="*/ 162 w 595"/>
                  <a:gd name="T79" fmla="*/ 153 h 773"/>
                  <a:gd name="T80" fmla="*/ 104 w 595"/>
                  <a:gd name="T81" fmla="*/ 90 h 773"/>
                  <a:gd name="T82" fmla="*/ 105 w 595"/>
                  <a:gd name="T83" fmla="*/ 40 h 773"/>
                  <a:gd name="T84" fmla="*/ 125 w 595"/>
                  <a:gd name="T85" fmla="*/ 23 h 773"/>
                  <a:gd name="T86" fmla="*/ 139 w 595"/>
                  <a:gd name="T87" fmla="*/ 38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773">
                    <a:moveTo>
                      <a:pt x="139" y="38"/>
                    </a:moveTo>
                    <a:lnTo>
                      <a:pt x="160" y="67"/>
                    </a:lnTo>
                    <a:lnTo>
                      <a:pt x="204" y="90"/>
                    </a:lnTo>
                    <a:lnTo>
                      <a:pt x="250" y="85"/>
                    </a:lnTo>
                    <a:lnTo>
                      <a:pt x="284" y="65"/>
                    </a:lnTo>
                    <a:lnTo>
                      <a:pt x="329" y="70"/>
                    </a:lnTo>
                    <a:lnTo>
                      <a:pt x="367" y="42"/>
                    </a:lnTo>
                    <a:lnTo>
                      <a:pt x="397" y="45"/>
                    </a:lnTo>
                    <a:lnTo>
                      <a:pt x="442" y="38"/>
                    </a:lnTo>
                    <a:lnTo>
                      <a:pt x="514" y="30"/>
                    </a:lnTo>
                    <a:lnTo>
                      <a:pt x="547" y="0"/>
                    </a:lnTo>
                    <a:lnTo>
                      <a:pt x="587" y="7"/>
                    </a:lnTo>
                    <a:lnTo>
                      <a:pt x="580" y="30"/>
                    </a:lnTo>
                    <a:lnTo>
                      <a:pt x="580" y="72"/>
                    </a:lnTo>
                    <a:lnTo>
                      <a:pt x="595" y="87"/>
                    </a:lnTo>
                    <a:lnTo>
                      <a:pt x="569" y="97"/>
                    </a:lnTo>
                    <a:lnTo>
                      <a:pt x="565" y="130"/>
                    </a:lnTo>
                    <a:lnTo>
                      <a:pt x="555" y="172"/>
                    </a:lnTo>
                    <a:cubicBezTo>
                      <a:pt x="555" y="172"/>
                      <a:pt x="537" y="173"/>
                      <a:pt x="537" y="178"/>
                    </a:cubicBezTo>
                    <a:cubicBezTo>
                      <a:pt x="537" y="183"/>
                      <a:pt x="502" y="237"/>
                      <a:pt x="502" y="237"/>
                    </a:cubicBezTo>
                    <a:lnTo>
                      <a:pt x="465" y="303"/>
                    </a:lnTo>
                    <a:lnTo>
                      <a:pt x="440" y="363"/>
                    </a:lnTo>
                    <a:lnTo>
                      <a:pt x="400" y="402"/>
                    </a:lnTo>
                    <a:lnTo>
                      <a:pt x="395" y="435"/>
                    </a:lnTo>
                    <a:lnTo>
                      <a:pt x="274" y="553"/>
                    </a:lnTo>
                    <a:lnTo>
                      <a:pt x="210" y="588"/>
                    </a:lnTo>
                    <a:lnTo>
                      <a:pt x="132" y="647"/>
                    </a:lnTo>
                    <a:lnTo>
                      <a:pt x="87" y="703"/>
                    </a:lnTo>
                    <a:lnTo>
                      <a:pt x="34" y="773"/>
                    </a:lnTo>
                    <a:lnTo>
                      <a:pt x="0" y="722"/>
                    </a:lnTo>
                    <a:lnTo>
                      <a:pt x="5" y="510"/>
                    </a:lnTo>
                    <a:lnTo>
                      <a:pt x="39" y="482"/>
                    </a:lnTo>
                    <a:lnTo>
                      <a:pt x="39" y="462"/>
                    </a:lnTo>
                    <a:lnTo>
                      <a:pt x="65" y="443"/>
                    </a:lnTo>
                    <a:lnTo>
                      <a:pt x="95" y="438"/>
                    </a:lnTo>
                    <a:lnTo>
                      <a:pt x="132" y="410"/>
                    </a:lnTo>
                    <a:lnTo>
                      <a:pt x="215" y="403"/>
                    </a:lnTo>
                    <a:lnTo>
                      <a:pt x="405" y="222"/>
                    </a:lnTo>
                    <a:lnTo>
                      <a:pt x="344" y="225"/>
                    </a:lnTo>
                    <a:lnTo>
                      <a:pt x="162" y="153"/>
                    </a:lnTo>
                    <a:lnTo>
                      <a:pt x="104" y="90"/>
                    </a:lnTo>
                    <a:lnTo>
                      <a:pt x="105" y="40"/>
                    </a:lnTo>
                    <a:lnTo>
                      <a:pt x="125" y="23"/>
                    </a:lnTo>
                    <a:lnTo>
                      <a:pt x="139" y="3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6" name="Freeform 145">
                <a:extLst>
                  <a:ext uri="{FF2B5EF4-FFF2-40B4-BE49-F238E27FC236}">
                    <a16:creationId xmlns:a16="http://schemas.microsoft.com/office/drawing/2014/main" id="{7EE0D7AE-B14A-4EC2-AAE3-114231137317}"/>
                  </a:ext>
                </a:extLst>
              </p:cNvPr>
              <p:cNvSpPr>
                <a:spLocks/>
              </p:cNvSpPr>
              <p:nvPr/>
            </p:nvSpPr>
            <p:spPr bwMode="auto">
              <a:xfrm>
                <a:off x="4463" y="2952"/>
                <a:ext cx="145" cy="185"/>
              </a:xfrm>
              <a:custGeom>
                <a:avLst/>
                <a:gdLst>
                  <a:gd name="T0" fmla="*/ 10 w 145"/>
                  <a:gd name="T1" fmla="*/ 31 h 185"/>
                  <a:gd name="T2" fmla="*/ 13 w 145"/>
                  <a:gd name="T3" fmla="*/ 43 h 185"/>
                  <a:gd name="T4" fmla="*/ 20 w 145"/>
                  <a:gd name="T5" fmla="*/ 57 h 185"/>
                  <a:gd name="T6" fmla="*/ 20 w 145"/>
                  <a:gd name="T7" fmla="*/ 73 h 185"/>
                  <a:gd name="T8" fmla="*/ 0 w 145"/>
                  <a:gd name="T9" fmla="*/ 95 h 185"/>
                  <a:gd name="T10" fmla="*/ 1 w 145"/>
                  <a:gd name="T11" fmla="*/ 117 h 185"/>
                  <a:gd name="T12" fmla="*/ 73 w 145"/>
                  <a:gd name="T13" fmla="*/ 157 h 185"/>
                  <a:gd name="T14" fmla="*/ 73 w 145"/>
                  <a:gd name="T15" fmla="*/ 166 h 185"/>
                  <a:gd name="T16" fmla="*/ 101 w 145"/>
                  <a:gd name="T17" fmla="*/ 185 h 185"/>
                  <a:gd name="T18" fmla="*/ 114 w 145"/>
                  <a:gd name="T19" fmla="*/ 165 h 185"/>
                  <a:gd name="T20" fmla="*/ 128 w 145"/>
                  <a:gd name="T21" fmla="*/ 140 h 185"/>
                  <a:gd name="T22" fmla="*/ 144 w 145"/>
                  <a:gd name="T23" fmla="*/ 128 h 185"/>
                  <a:gd name="T24" fmla="*/ 133 w 145"/>
                  <a:gd name="T25" fmla="*/ 112 h 185"/>
                  <a:gd name="T26" fmla="*/ 135 w 145"/>
                  <a:gd name="T27" fmla="*/ 45 h 185"/>
                  <a:gd name="T28" fmla="*/ 145 w 145"/>
                  <a:gd name="T29" fmla="*/ 35 h 185"/>
                  <a:gd name="T30" fmla="*/ 145 w 145"/>
                  <a:gd name="T31" fmla="*/ 28 h 185"/>
                  <a:gd name="T32" fmla="*/ 133 w 145"/>
                  <a:gd name="T33" fmla="*/ 26 h 185"/>
                  <a:gd name="T34" fmla="*/ 128 w 145"/>
                  <a:gd name="T35" fmla="*/ 18 h 185"/>
                  <a:gd name="T36" fmla="*/ 113 w 145"/>
                  <a:gd name="T37" fmla="*/ 27 h 185"/>
                  <a:gd name="T38" fmla="*/ 109 w 145"/>
                  <a:gd name="T39" fmla="*/ 36 h 185"/>
                  <a:gd name="T40" fmla="*/ 81 w 145"/>
                  <a:gd name="T41" fmla="*/ 32 h 185"/>
                  <a:gd name="T42" fmla="*/ 61 w 145"/>
                  <a:gd name="T43" fmla="*/ 17 h 185"/>
                  <a:gd name="T44" fmla="*/ 41 w 145"/>
                  <a:gd name="T45" fmla="*/ 17 h 185"/>
                  <a:gd name="T46" fmla="*/ 39 w 145"/>
                  <a:gd name="T47" fmla="*/ 3 h 185"/>
                  <a:gd name="T48" fmla="*/ 28 w 145"/>
                  <a:gd name="T49" fmla="*/ 0 h 185"/>
                  <a:gd name="T50" fmla="*/ 4 w 145"/>
                  <a:gd name="T51" fmla="*/ 21 h 185"/>
                  <a:gd name="T52" fmla="*/ 10 w 145"/>
                  <a:gd name="T53" fmla="*/ 3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85">
                    <a:moveTo>
                      <a:pt x="10" y="31"/>
                    </a:moveTo>
                    <a:lnTo>
                      <a:pt x="13" y="43"/>
                    </a:lnTo>
                    <a:lnTo>
                      <a:pt x="20" y="57"/>
                    </a:lnTo>
                    <a:lnTo>
                      <a:pt x="20" y="73"/>
                    </a:lnTo>
                    <a:lnTo>
                      <a:pt x="0" y="95"/>
                    </a:lnTo>
                    <a:lnTo>
                      <a:pt x="1" y="117"/>
                    </a:lnTo>
                    <a:lnTo>
                      <a:pt x="73" y="157"/>
                    </a:lnTo>
                    <a:lnTo>
                      <a:pt x="73" y="166"/>
                    </a:lnTo>
                    <a:lnTo>
                      <a:pt x="101" y="185"/>
                    </a:lnTo>
                    <a:lnTo>
                      <a:pt x="114" y="165"/>
                    </a:lnTo>
                    <a:lnTo>
                      <a:pt x="128" y="140"/>
                    </a:lnTo>
                    <a:lnTo>
                      <a:pt x="144" y="128"/>
                    </a:lnTo>
                    <a:lnTo>
                      <a:pt x="133" y="112"/>
                    </a:lnTo>
                    <a:lnTo>
                      <a:pt x="135" y="45"/>
                    </a:lnTo>
                    <a:lnTo>
                      <a:pt x="145" y="35"/>
                    </a:lnTo>
                    <a:lnTo>
                      <a:pt x="145" y="28"/>
                    </a:lnTo>
                    <a:lnTo>
                      <a:pt x="133" y="26"/>
                    </a:lnTo>
                    <a:lnTo>
                      <a:pt x="128" y="18"/>
                    </a:lnTo>
                    <a:lnTo>
                      <a:pt x="113" y="27"/>
                    </a:lnTo>
                    <a:lnTo>
                      <a:pt x="109" y="36"/>
                    </a:lnTo>
                    <a:lnTo>
                      <a:pt x="81" y="32"/>
                    </a:lnTo>
                    <a:lnTo>
                      <a:pt x="61" y="17"/>
                    </a:lnTo>
                    <a:lnTo>
                      <a:pt x="41" y="17"/>
                    </a:lnTo>
                    <a:lnTo>
                      <a:pt x="39" y="3"/>
                    </a:lnTo>
                    <a:lnTo>
                      <a:pt x="28" y="0"/>
                    </a:lnTo>
                    <a:lnTo>
                      <a:pt x="4" y="21"/>
                    </a:lnTo>
                    <a:lnTo>
                      <a:pt x="10" y="31"/>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7" name="Freeform 146">
                <a:extLst>
                  <a:ext uri="{FF2B5EF4-FFF2-40B4-BE49-F238E27FC236}">
                    <a16:creationId xmlns:a16="http://schemas.microsoft.com/office/drawing/2014/main" id="{5DFBE8A0-25AE-4547-980C-8EFEC3FB0C6F}"/>
                  </a:ext>
                </a:extLst>
              </p:cNvPr>
              <p:cNvSpPr>
                <a:spLocks/>
              </p:cNvSpPr>
              <p:nvPr/>
            </p:nvSpPr>
            <p:spPr bwMode="auto">
              <a:xfrm>
                <a:off x="4385" y="2973"/>
                <a:ext cx="99" cy="104"/>
              </a:xfrm>
              <a:custGeom>
                <a:avLst/>
                <a:gdLst>
                  <a:gd name="T0" fmla="*/ 1 w 99"/>
                  <a:gd name="T1" fmla="*/ 104 h 104"/>
                  <a:gd name="T2" fmla="*/ 14 w 99"/>
                  <a:gd name="T3" fmla="*/ 98 h 104"/>
                  <a:gd name="T4" fmla="*/ 77 w 99"/>
                  <a:gd name="T5" fmla="*/ 95 h 104"/>
                  <a:gd name="T6" fmla="*/ 78 w 99"/>
                  <a:gd name="T7" fmla="*/ 74 h 104"/>
                  <a:gd name="T8" fmla="*/ 98 w 99"/>
                  <a:gd name="T9" fmla="*/ 52 h 104"/>
                  <a:gd name="T10" fmla="*/ 99 w 99"/>
                  <a:gd name="T11" fmla="*/ 39 h 104"/>
                  <a:gd name="T12" fmla="*/ 90 w 99"/>
                  <a:gd name="T13" fmla="*/ 23 h 104"/>
                  <a:gd name="T14" fmla="*/ 88 w 99"/>
                  <a:gd name="T15" fmla="*/ 10 h 104"/>
                  <a:gd name="T16" fmla="*/ 82 w 99"/>
                  <a:gd name="T17" fmla="*/ 0 h 104"/>
                  <a:gd name="T18" fmla="*/ 68 w 99"/>
                  <a:gd name="T19" fmla="*/ 10 h 104"/>
                  <a:gd name="T20" fmla="*/ 26 w 99"/>
                  <a:gd name="T21" fmla="*/ 14 h 104"/>
                  <a:gd name="T22" fmla="*/ 21 w 99"/>
                  <a:gd name="T23" fmla="*/ 14 h 104"/>
                  <a:gd name="T24" fmla="*/ 22 w 99"/>
                  <a:gd name="T25" fmla="*/ 33 h 104"/>
                  <a:gd name="T26" fmla="*/ 31 w 99"/>
                  <a:gd name="T27" fmla="*/ 36 h 104"/>
                  <a:gd name="T28" fmla="*/ 26 w 99"/>
                  <a:gd name="T29" fmla="*/ 43 h 104"/>
                  <a:gd name="T30" fmla="*/ 0 w 99"/>
                  <a:gd name="T31" fmla="*/ 71 h 104"/>
                  <a:gd name="T32" fmla="*/ 1 w 9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04">
                    <a:moveTo>
                      <a:pt x="1" y="104"/>
                    </a:moveTo>
                    <a:lnTo>
                      <a:pt x="14" y="98"/>
                    </a:lnTo>
                    <a:lnTo>
                      <a:pt x="77" y="95"/>
                    </a:lnTo>
                    <a:lnTo>
                      <a:pt x="78" y="74"/>
                    </a:lnTo>
                    <a:lnTo>
                      <a:pt x="98" y="52"/>
                    </a:lnTo>
                    <a:lnTo>
                      <a:pt x="99" y="39"/>
                    </a:lnTo>
                    <a:lnTo>
                      <a:pt x="90" y="23"/>
                    </a:lnTo>
                    <a:lnTo>
                      <a:pt x="88" y="10"/>
                    </a:lnTo>
                    <a:lnTo>
                      <a:pt x="82" y="0"/>
                    </a:lnTo>
                    <a:lnTo>
                      <a:pt x="68" y="10"/>
                    </a:lnTo>
                    <a:lnTo>
                      <a:pt x="26" y="14"/>
                    </a:lnTo>
                    <a:lnTo>
                      <a:pt x="21" y="14"/>
                    </a:lnTo>
                    <a:lnTo>
                      <a:pt x="22" y="33"/>
                    </a:lnTo>
                    <a:lnTo>
                      <a:pt x="31" y="36"/>
                    </a:lnTo>
                    <a:lnTo>
                      <a:pt x="26" y="43"/>
                    </a:lnTo>
                    <a:lnTo>
                      <a:pt x="0" y="71"/>
                    </a:lnTo>
                    <a:lnTo>
                      <a:pt x="1" y="10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8" name="Freeform 147">
                <a:extLst>
                  <a:ext uri="{FF2B5EF4-FFF2-40B4-BE49-F238E27FC236}">
                    <a16:creationId xmlns:a16="http://schemas.microsoft.com/office/drawing/2014/main" id="{DB4A5133-C00B-4A62-86C6-758B15141943}"/>
                  </a:ext>
                </a:extLst>
              </p:cNvPr>
              <p:cNvSpPr>
                <a:spLocks/>
              </p:cNvSpPr>
              <p:nvPr/>
            </p:nvSpPr>
            <p:spPr bwMode="auto">
              <a:xfrm>
                <a:off x="4374" y="3071"/>
                <a:ext cx="33" cy="35"/>
              </a:xfrm>
              <a:custGeom>
                <a:avLst/>
                <a:gdLst>
                  <a:gd name="T0" fmla="*/ 3 w 33"/>
                  <a:gd name="T1" fmla="*/ 12 h 35"/>
                  <a:gd name="T2" fmla="*/ 0 w 33"/>
                  <a:gd name="T3" fmla="*/ 22 h 35"/>
                  <a:gd name="T4" fmla="*/ 3 w 33"/>
                  <a:gd name="T5" fmla="*/ 35 h 35"/>
                  <a:gd name="T6" fmla="*/ 8 w 33"/>
                  <a:gd name="T7" fmla="*/ 34 h 35"/>
                  <a:gd name="T8" fmla="*/ 12 w 33"/>
                  <a:gd name="T9" fmla="*/ 35 h 35"/>
                  <a:gd name="T10" fmla="*/ 17 w 33"/>
                  <a:gd name="T11" fmla="*/ 25 h 35"/>
                  <a:gd name="T12" fmla="*/ 33 w 33"/>
                  <a:gd name="T13" fmla="*/ 23 h 35"/>
                  <a:gd name="T14" fmla="*/ 33 w 33"/>
                  <a:gd name="T15" fmla="*/ 11 h 35"/>
                  <a:gd name="T16" fmla="*/ 25 w 33"/>
                  <a:gd name="T17" fmla="*/ 0 h 35"/>
                  <a:gd name="T18" fmla="*/ 12 w 33"/>
                  <a:gd name="T19" fmla="*/ 7 h 35"/>
                  <a:gd name="T20" fmla="*/ 3 w 33"/>
                  <a:gd name="T2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5">
                    <a:moveTo>
                      <a:pt x="3" y="12"/>
                    </a:moveTo>
                    <a:lnTo>
                      <a:pt x="0" y="22"/>
                    </a:lnTo>
                    <a:lnTo>
                      <a:pt x="3" y="35"/>
                    </a:lnTo>
                    <a:lnTo>
                      <a:pt x="8" y="34"/>
                    </a:lnTo>
                    <a:lnTo>
                      <a:pt x="12" y="35"/>
                    </a:lnTo>
                    <a:lnTo>
                      <a:pt x="17" y="25"/>
                    </a:lnTo>
                    <a:lnTo>
                      <a:pt x="33" y="23"/>
                    </a:lnTo>
                    <a:lnTo>
                      <a:pt x="33" y="11"/>
                    </a:lnTo>
                    <a:lnTo>
                      <a:pt x="25" y="0"/>
                    </a:lnTo>
                    <a:lnTo>
                      <a:pt x="12" y="7"/>
                    </a:lnTo>
                    <a:lnTo>
                      <a:pt x="3"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9" name="Freeform 148">
                <a:extLst>
                  <a:ext uri="{FF2B5EF4-FFF2-40B4-BE49-F238E27FC236}">
                    <a16:creationId xmlns:a16="http://schemas.microsoft.com/office/drawing/2014/main" id="{F4157E29-C991-4F24-A36D-F93A6F2B84D4}"/>
                  </a:ext>
                </a:extLst>
              </p:cNvPr>
              <p:cNvSpPr>
                <a:spLocks/>
              </p:cNvSpPr>
              <p:nvPr/>
            </p:nvSpPr>
            <p:spPr bwMode="auto">
              <a:xfrm>
                <a:off x="4376" y="3094"/>
                <a:ext cx="31" cy="40"/>
              </a:xfrm>
              <a:custGeom>
                <a:avLst/>
                <a:gdLst>
                  <a:gd name="T0" fmla="*/ 0 w 31"/>
                  <a:gd name="T1" fmla="*/ 19 h 40"/>
                  <a:gd name="T2" fmla="*/ 5 w 31"/>
                  <a:gd name="T3" fmla="*/ 40 h 40"/>
                  <a:gd name="T4" fmla="*/ 13 w 31"/>
                  <a:gd name="T5" fmla="*/ 40 h 40"/>
                  <a:gd name="T6" fmla="*/ 29 w 31"/>
                  <a:gd name="T7" fmla="*/ 23 h 40"/>
                  <a:gd name="T8" fmla="*/ 29 w 31"/>
                  <a:gd name="T9" fmla="*/ 15 h 40"/>
                  <a:gd name="T10" fmla="*/ 26 w 31"/>
                  <a:gd name="T11" fmla="*/ 10 h 40"/>
                  <a:gd name="T12" fmla="*/ 31 w 31"/>
                  <a:gd name="T13" fmla="*/ 0 h 40"/>
                  <a:gd name="T14" fmla="*/ 15 w 31"/>
                  <a:gd name="T15" fmla="*/ 2 h 40"/>
                  <a:gd name="T16" fmla="*/ 10 w 31"/>
                  <a:gd name="T17" fmla="*/ 12 h 40"/>
                  <a:gd name="T18" fmla="*/ 6 w 31"/>
                  <a:gd name="T19" fmla="*/ 11 h 40"/>
                  <a:gd name="T20" fmla="*/ 1 w 31"/>
                  <a:gd name="T21" fmla="*/ 12 h 40"/>
                  <a:gd name="T22" fmla="*/ 0 w 31"/>
                  <a:gd name="T23"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0">
                    <a:moveTo>
                      <a:pt x="0" y="19"/>
                    </a:moveTo>
                    <a:lnTo>
                      <a:pt x="5" y="40"/>
                    </a:lnTo>
                    <a:lnTo>
                      <a:pt x="13" y="40"/>
                    </a:lnTo>
                    <a:lnTo>
                      <a:pt x="29" y="23"/>
                    </a:lnTo>
                    <a:lnTo>
                      <a:pt x="29" y="15"/>
                    </a:lnTo>
                    <a:lnTo>
                      <a:pt x="26" y="10"/>
                    </a:lnTo>
                    <a:lnTo>
                      <a:pt x="31" y="0"/>
                    </a:lnTo>
                    <a:lnTo>
                      <a:pt x="15" y="2"/>
                    </a:lnTo>
                    <a:lnTo>
                      <a:pt x="10" y="12"/>
                    </a:lnTo>
                    <a:lnTo>
                      <a:pt x="6" y="11"/>
                    </a:lnTo>
                    <a:lnTo>
                      <a:pt x="1" y="12"/>
                    </a:lnTo>
                    <a:lnTo>
                      <a:pt x="0" y="1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0" name="Freeform 149">
                <a:extLst>
                  <a:ext uri="{FF2B5EF4-FFF2-40B4-BE49-F238E27FC236}">
                    <a16:creationId xmlns:a16="http://schemas.microsoft.com/office/drawing/2014/main" id="{8CB9361E-C970-487F-811E-AB32D8951A08}"/>
                  </a:ext>
                </a:extLst>
              </p:cNvPr>
              <p:cNvSpPr>
                <a:spLocks/>
              </p:cNvSpPr>
              <p:nvPr/>
            </p:nvSpPr>
            <p:spPr bwMode="auto">
              <a:xfrm>
                <a:off x="4380" y="3068"/>
                <a:ext cx="206" cy="196"/>
              </a:xfrm>
              <a:custGeom>
                <a:avLst/>
                <a:gdLst>
                  <a:gd name="T0" fmla="*/ 0 w 643"/>
                  <a:gd name="T1" fmla="*/ 235 h 611"/>
                  <a:gd name="T2" fmla="*/ 13 w 643"/>
                  <a:gd name="T3" fmla="*/ 281 h 611"/>
                  <a:gd name="T4" fmla="*/ 15 w 643"/>
                  <a:gd name="T5" fmla="*/ 318 h 611"/>
                  <a:gd name="T6" fmla="*/ 58 w 643"/>
                  <a:gd name="T7" fmla="*/ 361 h 611"/>
                  <a:gd name="T8" fmla="*/ 82 w 643"/>
                  <a:gd name="T9" fmla="*/ 430 h 611"/>
                  <a:gd name="T10" fmla="*/ 145 w 643"/>
                  <a:gd name="T11" fmla="*/ 468 h 611"/>
                  <a:gd name="T12" fmla="*/ 207 w 643"/>
                  <a:gd name="T13" fmla="*/ 480 h 611"/>
                  <a:gd name="T14" fmla="*/ 275 w 643"/>
                  <a:gd name="T15" fmla="*/ 505 h 611"/>
                  <a:gd name="T16" fmla="*/ 293 w 643"/>
                  <a:gd name="T17" fmla="*/ 535 h 611"/>
                  <a:gd name="T18" fmla="*/ 307 w 643"/>
                  <a:gd name="T19" fmla="*/ 605 h 611"/>
                  <a:gd name="T20" fmla="*/ 348 w 643"/>
                  <a:gd name="T21" fmla="*/ 605 h 611"/>
                  <a:gd name="T22" fmla="*/ 388 w 643"/>
                  <a:gd name="T23" fmla="*/ 596 h 611"/>
                  <a:gd name="T24" fmla="*/ 398 w 643"/>
                  <a:gd name="T25" fmla="*/ 611 h 611"/>
                  <a:gd name="T26" fmla="*/ 483 w 643"/>
                  <a:gd name="T27" fmla="*/ 606 h 611"/>
                  <a:gd name="T28" fmla="*/ 502 w 643"/>
                  <a:gd name="T29" fmla="*/ 583 h 611"/>
                  <a:gd name="T30" fmla="*/ 525 w 643"/>
                  <a:gd name="T31" fmla="*/ 600 h 611"/>
                  <a:gd name="T32" fmla="*/ 558 w 643"/>
                  <a:gd name="T33" fmla="*/ 583 h 611"/>
                  <a:gd name="T34" fmla="*/ 643 w 643"/>
                  <a:gd name="T35" fmla="*/ 566 h 611"/>
                  <a:gd name="T36" fmla="*/ 597 w 643"/>
                  <a:gd name="T37" fmla="*/ 518 h 611"/>
                  <a:gd name="T38" fmla="*/ 595 w 643"/>
                  <a:gd name="T39" fmla="*/ 476 h 611"/>
                  <a:gd name="T40" fmla="*/ 573 w 643"/>
                  <a:gd name="T41" fmla="*/ 435 h 611"/>
                  <a:gd name="T42" fmla="*/ 572 w 643"/>
                  <a:gd name="T43" fmla="*/ 376 h 611"/>
                  <a:gd name="T44" fmla="*/ 587 w 643"/>
                  <a:gd name="T45" fmla="*/ 350 h 611"/>
                  <a:gd name="T46" fmla="*/ 540 w 643"/>
                  <a:gd name="T47" fmla="*/ 311 h 611"/>
                  <a:gd name="T48" fmla="*/ 557 w 643"/>
                  <a:gd name="T49" fmla="*/ 265 h 611"/>
                  <a:gd name="T50" fmla="*/ 575 w 643"/>
                  <a:gd name="T51" fmla="*/ 213 h 611"/>
                  <a:gd name="T52" fmla="*/ 488 w 643"/>
                  <a:gd name="T53" fmla="*/ 155 h 611"/>
                  <a:gd name="T54" fmla="*/ 488 w 643"/>
                  <a:gd name="T55" fmla="*/ 126 h 611"/>
                  <a:gd name="T56" fmla="*/ 257 w 643"/>
                  <a:gd name="T57" fmla="*/ 0 h 611"/>
                  <a:gd name="T58" fmla="*/ 60 w 643"/>
                  <a:gd name="T59" fmla="*/ 8 h 611"/>
                  <a:gd name="T60" fmla="*/ 83 w 643"/>
                  <a:gd name="T61" fmla="*/ 43 h 611"/>
                  <a:gd name="T62" fmla="*/ 83 w 643"/>
                  <a:gd name="T63" fmla="*/ 81 h 611"/>
                  <a:gd name="T64" fmla="*/ 70 w 643"/>
                  <a:gd name="T65" fmla="*/ 111 h 611"/>
                  <a:gd name="T66" fmla="*/ 78 w 643"/>
                  <a:gd name="T67" fmla="*/ 153 h 611"/>
                  <a:gd name="T68" fmla="*/ 27 w 643"/>
                  <a:gd name="T69" fmla="*/ 205 h 611"/>
                  <a:gd name="T70" fmla="*/ 3 w 643"/>
                  <a:gd name="T71" fmla="*/ 206 h 611"/>
                  <a:gd name="T72" fmla="*/ 0 w 643"/>
                  <a:gd name="T73" fmla="*/ 23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611">
                    <a:moveTo>
                      <a:pt x="0" y="235"/>
                    </a:moveTo>
                    <a:lnTo>
                      <a:pt x="13" y="281"/>
                    </a:lnTo>
                    <a:lnTo>
                      <a:pt x="15" y="318"/>
                    </a:lnTo>
                    <a:lnTo>
                      <a:pt x="58" y="361"/>
                    </a:lnTo>
                    <a:cubicBezTo>
                      <a:pt x="58" y="361"/>
                      <a:pt x="77" y="423"/>
                      <a:pt x="82" y="430"/>
                    </a:cubicBezTo>
                    <a:cubicBezTo>
                      <a:pt x="87" y="436"/>
                      <a:pt x="145" y="468"/>
                      <a:pt x="145" y="468"/>
                    </a:cubicBezTo>
                    <a:lnTo>
                      <a:pt x="207" y="480"/>
                    </a:lnTo>
                    <a:lnTo>
                      <a:pt x="275" y="505"/>
                    </a:lnTo>
                    <a:lnTo>
                      <a:pt x="293" y="535"/>
                    </a:lnTo>
                    <a:lnTo>
                      <a:pt x="307" y="605"/>
                    </a:lnTo>
                    <a:lnTo>
                      <a:pt x="348" y="605"/>
                    </a:lnTo>
                    <a:lnTo>
                      <a:pt x="388" y="596"/>
                    </a:lnTo>
                    <a:lnTo>
                      <a:pt x="398" y="611"/>
                    </a:lnTo>
                    <a:lnTo>
                      <a:pt x="483" y="606"/>
                    </a:lnTo>
                    <a:lnTo>
                      <a:pt x="502" y="583"/>
                    </a:lnTo>
                    <a:lnTo>
                      <a:pt x="525" y="600"/>
                    </a:lnTo>
                    <a:lnTo>
                      <a:pt x="558" y="583"/>
                    </a:lnTo>
                    <a:lnTo>
                      <a:pt x="643" y="566"/>
                    </a:lnTo>
                    <a:lnTo>
                      <a:pt x="597" y="518"/>
                    </a:lnTo>
                    <a:lnTo>
                      <a:pt x="595" y="476"/>
                    </a:lnTo>
                    <a:lnTo>
                      <a:pt x="573" y="435"/>
                    </a:lnTo>
                    <a:lnTo>
                      <a:pt x="572" y="376"/>
                    </a:lnTo>
                    <a:lnTo>
                      <a:pt x="587" y="350"/>
                    </a:lnTo>
                    <a:lnTo>
                      <a:pt x="540" y="311"/>
                    </a:lnTo>
                    <a:lnTo>
                      <a:pt x="557" y="265"/>
                    </a:lnTo>
                    <a:lnTo>
                      <a:pt x="575" y="213"/>
                    </a:lnTo>
                    <a:lnTo>
                      <a:pt x="488" y="155"/>
                    </a:lnTo>
                    <a:lnTo>
                      <a:pt x="488" y="126"/>
                    </a:lnTo>
                    <a:lnTo>
                      <a:pt x="257" y="0"/>
                    </a:lnTo>
                    <a:lnTo>
                      <a:pt x="60" y="8"/>
                    </a:lnTo>
                    <a:lnTo>
                      <a:pt x="83" y="43"/>
                    </a:lnTo>
                    <a:lnTo>
                      <a:pt x="83" y="81"/>
                    </a:lnTo>
                    <a:lnTo>
                      <a:pt x="70" y="111"/>
                    </a:lnTo>
                    <a:lnTo>
                      <a:pt x="78" y="153"/>
                    </a:lnTo>
                    <a:lnTo>
                      <a:pt x="27" y="205"/>
                    </a:lnTo>
                    <a:lnTo>
                      <a:pt x="3" y="206"/>
                    </a:lnTo>
                    <a:lnTo>
                      <a:pt x="0" y="235"/>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1" name="Freeform 150">
                <a:extLst>
                  <a:ext uri="{FF2B5EF4-FFF2-40B4-BE49-F238E27FC236}">
                    <a16:creationId xmlns:a16="http://schemas.microsoft.com/office/drawing/2014/main" id="{09F2809A-C795-4DF1-855E-0BB7D9122484}"/>
                  </a:ext>
                </a:extLst>
              </p:cNvPr>
              <p:cNvSpPr>
                <a:spLocks/>
              </p:cNvSpPr>
              <p:nvPr/>
            </p:nvSpPr>
            <p:spPr bwMode="auto">
              <a:xfrm>
                <a:off x="4102" y="2843"/>
                <a:ext cx="249" cy="158"/>
              </a:xfrm>
              <a:custGeom>
                <a:avLst/>
                <a:gdLst>
                  <a:gd name="T0" fmla="*/ 20 w 249"/>
                  <a:gd name="T1" fmla="*/ 68 h 158"/>
                  <a:gd name="T2" fmla="*/ 10 w 249"/>
                  <a:gd name="T3" fmla="*/ 85 h 158"/>
                  <a:gd name="T4" fmla="*/ 4 w 249"/>
                  <a:gd name="T5" fmla="*/ 96 h 158"/>
                  <a:gd name="T6" fmla="*/ 0 w 249"/>
                  <a:gd name="T7" fmla="*/ 96 h 158"/>
                  <a:gd name="T8" fmla="*/ 6 w 249"/>
                  <a:gd name="T9" fmla="*/ 113 h 158"/>
                  <a:gd name="T10" fmla="*/ 15 w 249"/>
                  <a:gd name="T11" fmla="*/ 129 h 158"/>
                  <a:gd name="T12" fmla="*/ 17 w 249"/>
                  <a:gd name="T13" fmla="*/ 143 h 158"/>
                  <a:gd name="T14" fmla="*/ 34 w 249"/>
                  <a:gd name="T15" fmla="*/ 158 h 158"/>
                  <a:gd name="T16" fmla="*/ 48 w 249"/>
                  <a:gd name="T17" fmla="*/ 137 h 158"/>
                  <a:gd name="T18" fmla="*/ 76 w 249"/>
                  <a:gd name="T19" fmla="*/ 139 h 158"/>
                  <a:gd name="T20" fmla="*/ 80 w 249"/>
                  <a:gd name="T21" fmla="*/ 129 h 158"/>
                  <a:gd name="T22" fmla="*/ 93 w 249"/>
                  <a:gd name="T23" fmla="*/ 112 h 158"/>
                  <a:gd name="T24" fmla="*/ 116 w 249"/>
                  <a:gd name="T25" fmla="*/ 122 h 158"/>
                  <a:gd name="T26" fmla="*/ 151 w 249"/>
                  <a:gd name="T27" fmla="*/ 129 h 158"/>
                  <a:gd name="T28" fmla="*/ 158 w 249"/>
                  <a:gd name="T29" fmla="*/ 118 h 158"/>
                  <a:gd name="T30" fmla="*/ 175 w 249"/>
                  <a:gd name="T31" fmla="*/ 122 h 158"/>
                  <a:gd name="T32" fmla="*/ 187 w 249"/>
                  <a:gd name="T33" fmla="*/ 114 h 158"/>
                  <a:gd name="T34" fmla="*/ 194 w 249"/>
                  <a:gd name="T35" fmla="*/ 117 h 158"/>
                  <a:gd name="T36" fmla="*/ 210 w 249"/>
                  <a:gd name="T37" fmla="*/ 110 h 158"/>
                  <a:gd name="T38" fmla="*/ 220 w 249"/>
                  <a:gd name="T39" fmla="*/ 115 h 158"/>
                  <a:gd name="T40" fmla="*/ 232 w 249"/>
                  <a:gd name="T41" fmla="*/ 112 h 158"/>
                  <a:gd name="T42" fmla="*/ 249 w 249"/>
                  <a:gd name="T43" fmla="*/ 119 h 158"/>
                  <a:gd name="T44" fmla="*/ 247 w 249"/>
                  <a:gd name="T45" fmla="*/ 107 h 158"/>
                  <a:gd name="T46" fmla="*/ 231 w 249"/>
                  <a:gd name="T47" fmla="*/ 94 h 158"/>
                  <a:gd name="T48" fmla="*/ 227 w 249"/>
                  <a:gd name="T49" fmla="*/ 79 h 158"/>
                  <a:gd name="T50" fmla="*/ 207 w 249"/>
                  <a:gd name="T51" fmla="*/ 73 h 158"/>
                  <a:gd name="T52" fmla="*/ 200 w 249"/>
                  <a:gd name="T53" fmla="*/ 67 h 158"/>
                  <a:gd name="T54" fmla="*/ 196 w 249"/>
                  <a:gd name="T55" fmla="*/ 56 h 158"/>
                  <a:gd name="T56" fmla="*/ 183 w 249"/>
                  <a:gd name="T57" fmla="*/ 54 h 158"/>
                  <a:gd name="T58" fmla="*/ 181 w 249"/>
                  <a:gd name="T59" fmla="*/ 43 h 158"/>
                  <a:gd name="T60" fmla="*/ 173 w 249"/>
                  <a:gd name="T61" fmla="*/ 41 h 158"/>
                  <a:gd name="T62" fmla="*/ 173 w 249"/>
                  <a:gd name="T63" fmla="*/ 19 h 158"/>
                  <a:gd name="T64" fmla="*/ 162 w 249"/>
                  <a:gd name="T65" fmla="*/ 10 h 158"/>
                  <a:gd name="T66" fmla="*/ 160 w 249"/>
                  <a:gd name="T67" fmla="*/ 0 h 158"/>
                  <a:gd name="T68" fmla="*/ 144 w 249"/>
                  <a:gd name="T69" fmla="*/ 3 h 158"/>
                  <a:gd name="T70" fmla="*/ 128 w 249"/>
                  <a:gd name="T71" fmla="*/ 20 h 158"/>
                  <a:gd name="T72" fmla="*/ 118 w 249"/>
                  <a:gd name="T73" fmla="*/ 31 h 158"/>
                  <a:gd name="T74" fmla="*/ 107 w 249"/>
                  <a:gd name="T75" fmla="*/ 40 h 158"/>
                  <a:gd name="T76" fmla="*/ 85 w 249"/>
                  <a:gd name="T77" fmla="*/ 43 h 158"/>
                  <a:gd name="T78" fmla="*/ 82 w 249"/>
                  <a:gd name="T79" fmla="*/ 58 h 158"/>
                  <a:gd name="T80" fmla="*/ 46 w 249"/>
                  <a:gd name="T81" fmla="*/ 68 h 158"/>
                  <a:gd name="T82" fmla="*/ 38 w 249"/>
                  <a:gd name="T83" fmla="*/ 65 h 158"/>
                  <a:gd name="T84" fmla="*/ 25 w 249"/>
                  <a:gd name="T85" fmla="*/ 65 h 158"/>
                  <a:gd name="T86" fmla="*/ 20 w 249"/>
                  <a:gd name="T87" fmla="*/ 6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9" h="158">
                    <a:moveTo>
                      <a:pt x="20" y="68"/>
                    </a:moveTo>
                    <a:lnTo>
                      <a:pt x="10" y="85"/>
                    </a:lnTo>
                    <a:lnTo>
                      <a:pt x="4" y="96"/>
                    </a:lnTo>
                    <a:lnTo>
                      <a:pt x="0" y="96"/>
                    </a:lnTo>
                    <a:lnTo>
                      <a:pt x="6" y="113"/>
                    </a:lnTo>
                    <a:lnTo>
                      <a:pt x="15" y="129"/>
                    </a:lnTo>
                    <a:lnTo>
                      <a:pt x="17" y="143"/>
                    </a:lnTo>
                    <a:lnTo>
                      <a:pt x="34" y="158"/>
                    </a:lnTo>
                    <a:lnTo>
                      <a:pt x="48" y="137"/>
                    </a:lnTo>
                    <a:lnTo>
                      <a:pt x="76" y="139"/>
                    </a:lnTo>
                    <a:lnTo>
                      <a:pt x="80" y="129"/>
                    </a:lnTo>
                    <a:lnTo>
                      <a:pt x="93" y="112"/>
                    </a:lnTo>
                    <a:lnTo>
                      <a:pt x="116" y="122"/>
                    </a:lnTo>
                    <a:lnTo>
                      <a:pt x="151" y="129"/>
                    </a:lnTo>
                    <a:lnTo>
                      <a:pt x="158" y="118"/>
                    </a:lnTo>
                    <a:lnTo>
                      <a:pt x="175" y="122"/>
                    </a:lnTo>
                    <a:lnTo>
                      <a:pt x="187" y="114"/>
                    </a:lnTo>
                    <a:lnTo>
                      <a:pt x="194" y="117"/>
                    </a:lnTo>
                    <a:lnTo>
                      <a:pt x="210" y="110"/>
                    </a:lnTo>
                    <a:lnTo>
                      <a:pt x="220" y="115"/>
                    </a:lnTo>
                    <a:lnTo>
                      <a:pt x="232" y="112"/>
                    </a:lnTo>
                    <a:lnTo>
                      <a:pt x="249" y="119"/>
                    </a:lnTo>
                    <a:lnTo>
                      <a:pt x="247" y="107"/>
                    </a:lnTo>
                    <a:lnTo>
                      <a:pt x="231" y="94"/>
                    </a:lnTo>
                    <a:lnTo>
                      <a:pt x="227" y="79"/>
                    </a:lnTo>
                    <a:lnTo>
                      <a:pt x="207" y="73"/>
                    </a:lnTo>
                    <a:lnTo>
                      <a:pt x="200" y="67"/>
                    </a:lnTo>
                    <a:lnTo>
                      <a:pt x="196" y="56"/>
                    </a:lnTo>
                    <a:lnTo>
                      <a:pt x="183" y="54"/>
                    </a:lnTo>
                    <a:lnTo>
                      <a:pt x="181" y="43"/>
                    </a:lnTo>
                    <a:lnTo>
                      <a:pt x="173" y="41"/>
                    </a:lnTo>
                    <a:lnTo>
                      <a:pt x="173" y="19"/>
                    </a:lnTo>
                    <a:lnTo>
                      <a:pt x="162" y="10"/>
                    </a:lnTo>
                    <a:lnTo>
                      <a:pt x="160" y="0"/>
                    </a:lnTo>
                    <a:lnTo>
                      <a:pt x="144" y="3"/>
                    </a:lnTo>
                    <a:lnTo>
                      <a:pt x="128" y="20"/>
                    </a:lnTo>
                    <a:lnTo>
                      <a:pt x="118" y="31"/>
                    </a:lnTo>
                    <a:lnTo>
                      <a:pt x="107" y="40"/>
                    </a:lnTo>
                    <a:lnTo>
                      <a:pt x="85" y="43"/>
                    </a:lnTo>
                    <a:lnTo>
                      <a:pt x="82" y="58"/>
                    </a:lnTo>
                    <a:lnTo>
                      <a:pt x="46" y="68"/>
                    </a:lnTo>
                    <a:lnTo>
                      <a:pt x="38" y="65"/>
                    </a:lnTo>
                    <a:lnTo>
                      <a:pt x="25" y="65"/>
                    </a:lnTo>
                    <a:lnTo>
                      <a:pt x="20" y="6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2" name="Freeform 151">
                <a:extLst>
                  <a:ext uri="{FF2B5EF4-FFF2-40B4-BE49-F238E27FC236}">
                    <a16:creationId xmlns:a16="http://schemas.microsoft.com/office/drawing/2014/main" id="{06BEF4DF-3470-4C6D-BF65-5FCBD3BD4089}"/>
                  </a:ext>
                </a:extLst>
              </p:cNvPr>
              <p:cNvSpPr>
                <a:spLocks/>
              </p:cNvSpPr>
              <p:nvPr/>
            </p:nvSpPr>
            <p:spPr bwMode="auto">
              <a:xfrm>
                <a:off x="3517" y="2741"/>
                <a:ext cx="112" cy="81"/>
              </a:xfrm>
              <a:custGeom>
                <a:avLst/>
                <a:gdLst>
                  <a:gd name="T0" fmla="*/ 13 w 112"/>
                  <a:gd name="T1" fmla="*/ 11 h 81"/>
                  <a:gd name="T2" fmla="*/ 12 w 112"/>
                  <a:gd name="T3" fmla="*/ 23 h 81"/>
                  <a:gd name="T4" fmla="*/ 0 w 112"/>
                  <a:gd name="T5" fmla="*/ 31 h 81"/>
                  <a:gd name="T6" fmla="*/ 9 w 112"/>
                  <a:gd name="T7" fmla="*/ 54 h 81"/>
                  <a:gd name="T8" fmla="*/ 29 w 112"/>
                  <a:gd name="T9" fmla="*/ 54 h 81"/>
                  <a:gd name="T10" fmla="*/ 41 w 112"/>
                  <a:gd name="T11" fmla="*/ 50 h 81"/>
                  <a:gd name="T12" fmla="*/ 50 w 112"/>
                  <a:gd name="T13" fmla="*/ 58 h 81"/>
                  <a:gd name="T14" fmla="*/ 59 w 112"/>
                  <a:gd name="T15" fmla="*/ 59 h 81"/>
                  <a:gd name="T16" fmla="*/ 58 w 112"/>
                  <a:gd name="T17" fmla="*/ 62 h 81"/>
                  <a:gd name="T18" fmla="*/ 45 w 112"/>
                  <a:gd name="T19" fmla="*/ 62 h 81"/>
                  <a:gd name="T20" fmla="*/ 38 w 112"/>
                  <a:gd name="T21" fmla="*/ 59 h 81"/>
                  <a:gd name="T22" fmla="*/ 18 w 112"/>
                  <a:gd name="T23" fmla="*/ 64 h 81"/>
                  <a:gd name="T24" fmla="*/ 6 w 112"/>
                  <a:gd name="T25" fmla="*/ 66 h 81"/>
                  <a:gd name="T26" fmla="*/ 5 w 112"/>
                  <a:gd name="T27" fmla="*/ 80 h 81"/>
                  <a:gd name="T28" fmla="*/ 28 w 112"/>
                  <a:gd name="T29" fmla="*/ 78 h 81"/>
                  <a:gd name="T30" fmla="*/ 39 w 112"/>
                  <a:gd name="T31" fmla="*/ 72 h 81"/>
                  <a:gd name="T32" fmla="*/ 72 w 112"/>
                  <a:gd name="T33" fmla="*/ 73 h 81"/>
                  <a:gd name="T34" fmla="*/ 86 w 112"/>
                  <a:gd name="T35" fmla="*/ 77 h 81"/>
                  <a:gd name="T36" fmla="*/ 112 w 112"/>
                  <a:gd name="T37" fmla="*/ 81 h 81"/>
                  <a:gd name="T38" fmla="*/ 110 w 112"/>
                  <a:gd name="T39" fmla="*/ 67 h 81"/>
                  <a:gd name="T40" fmla="*/ 106 w 112"/>
                  <a:gd name="T41" fmla="*/ 54 h 81"/>
                  <a:gd name="T42" fmla="*/ 96 w 112"/>
                  <a:gd name="T43" fmla="*/ 47 h 81"/>
                  <a:gd name="T44" fmla="*/ 89 w 112"/>
                  <a:gd name="T45" fmla="*/ 37 h 81"/>
                  <a:gd name="T46" fmla="*/ 68 w 112"/>
                  <a:gd name="T47" fmla="*/ 19 h 81"/>
                  <a:gd name="T48" fmla="*/ 64 w 112"/>
                  <a:gd name="T49" fmla="*/ 12 h 81"/>
                  <a:gd name="T50" fmla="*/ 53 w 112"/>
                  <a:gd name="T51" fmla="*/ 8 h 81"/>
                  <a:gd name="T52" fmla="*/ 43 w 112"/>
                  <a:gd name="T53" fmla="*/ 0 h 81"/>
                  <a:gd name="T54" fmla="*/ 12 w 112"/>
                  <a:gd name="T55" fmla="*/ 3 h 81"/>
                  <a:gd name="T56" fmla="*/ 13 w 112"/>
                  <a:gd name="T5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81">
                    <a:moveTo>
                      <a:pt x="13" y="11"/>
                    </a:moveTo>
                    <a:lnTo>
                      <a:pt x="12" y="23"/>
                    </a:lnTo>
                    <a:lnTo>
                      <a:pt x="0" y="31"/>
                    </a:lnTo>
                    <a:lnTo>
                      <a:pt x="9" y="54"/>
                    </a:lnTo>
                    <a:lnTo>
                      <a:pt x="29" y="54"/>
                    </a:lnTo>
                    <a:lnTo>
                      <a:pt x="41" y="50"/>
                    </a:lnTo>
                    <a:lnTo>
                      <a:pt x="50" y="58"/>
                    </a:lnTo>
                    <a:lnTo>
                      <a:pt x="59" y="59"/>
                    </a:lnTo>
                    <a:lnTo>
                      <a:pt x="58" y="62"/>
                    </a:lnTo>
                    <a:lnTo>
                      <a:pt x="45" y="62"/>
                    </a:lnTo>
                    <a:lnTo>
                      <a:pt x="38" y="59"/>
                    </a:lnTo>
                    <a:lnTo>
                      <a:pt x="18" y="64"/>
                    </a:lnTo>
                    <a:lnTo>
                      <a:pt x="6" y="66"/>
                    </a:lnTo>
                    <a:lnTo>
                      <a:pt x="5" y="80"/>
                    </a:lnTo>
                    <a:lnTo>
                      <a:pt x="28" y="78"/>
                    </a:lnTo>
                    <a:lnTo>
                      <a:pt x="39" y="72"/>
                    </a:lnTo>
                    <a:lnTo>
                      <a:pt x="72" y="73"/>
                    </a:lnTo>
                    <a:lnTo>
                      <a:pt x="86" y="77"/>
                    </a:lnTo>
                    <a:lnTo>
                      <a:pt x="112" y="81"/>
                    </a:lnTo>
                    <a:lnTo>
                      <a:pt x="110" y="67"/>
                    </a:lnTo>
                    <a:lnTo>
                      <a:pt x="106" y="54"/>
                    </a:lnTo>
                    <a:lnTo>
                      <a:pt x="96" y="47"/>
                    </a:lnTo>
                    <a:lnTo>
                      <a:pt x="89" y="37"/>
                    </a:lnTo>
                    <a:lnTo>
                      <a:pt x="68" y="19"/>
                    </a:lnTo>
                    <a:lnTo>
                      <a:pt x="64" y="12"/>
                    </a:lnTo>
                    <a:lnTo>
                      <a:pt x="53" y="8"/>
                    </a:lnTo>
                    <a:lnTo>
                      <a:pt x="43" y="0"/>
                    </a:lnTo>
                    <a:lnTo>
                      <a:pt x="12" y="3"/>
                    </a:lnTo>
                    <a:lnTo>
                      <a:pt x="13"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3" name="Freeform 152">
                <a:extLst>
                  <a:ext uri="{FF2B5EF4-FFF2-40B4-BE49-F238E27FC236}">
                    <a16:creationId xmlns:a16="http://schemas.microsoft.com/office/drawing/2014/main" id="{BCD0CDD2-ACEE-46C6-BDB6-79856A6A9A26}"/>
                  </a:ext>
                </a:extLst>
              </p:cNvPr>
              <p:cNvSpPr>
                <a:spLocks/>
              </p:cNvSpPr>
              <p:nvPr/>
            </p:nvSpPr>
            <p:spPr bwMode="auto">
              <a:xfrm>
                <a:off x="3522" y="2813"/>
                <a:ext cx="60" cy="36"/>
              </a:xfrm>
              <a:custGeom>
                <a:avLst/>
                <a:gdLst>
                  <a:gd name="T0" fmla="*/ 4 w 60"/>
                  <a:gd name="T1" fmla="*/ 11 h 36"/>
                  <a:gd name="T2" fmla="*/ 16 w 60"/>
                  <a:gd name="T3" fmla="*/ 16 h 36"/>
                  <a:gd name="T4" fmla="*/ 24 w 60"/>
                  <a:gd name="T5" fmla="*/ 19 h 36"/>
                  <a:gd name="T6" fmla="*/ 28 w 60"/>
                  <a:gd name="T7" fmla="*/ 36 h 36"/>
                  <a:gd name="T8" fmla="*/ 34 w 60"/>
                  <a:gd name="T9" fmla="*/ 30 h 36"/>
                  <a:gd name="T10" fmla="*/ 43 w 60"/>
                  <a:gd name="T11" fmla="*/ 20 h 36"/>
                  <a:gd name="T12" fmla="*/ 55 w 60"/>
                  <a:gd name="T13" fmla="*/ 18 h 36"/>
                  <a:gd name="T14" fmla="*/ 54 w 60"/>
                  <a:gd name="T15" fmla="*/ 10 h 36"/>
                  <a:gd name="T16" fmla="*/ 60 w 60"/>
                  <a:gd name="T17" fmla="*/ 1 h 36"/>
                  <a:gd name="T18" fmla="*/ 34 w 60"/>
                  <a:gd name="T19" fmla="*/ 0 h 36"/>
                  <a:gd name="T20" fmla="*/ 23 w 60"/>
                  <a:gd name="T21" fmla="*/ 6 h 36"/>
                  <a:gd name="T22" fmla="*/ 0 w 60"/>
                  <a:gd name="T23" fmla="*/ 8 h 36"/>
                  <a:gd name="T24" fmla="*/ 4 w 60"/>
                  <a:gd name="T25"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36">
                    <a:moveTo>
                      <a:pt x="4" y="11"/>
                    </a:moveTo>
                    <a:lnTo>
                      <a:pt x="16" y="16"/>
                    </a:lnTo>
                    <a:lnTo>
                      <a:pt x="24" y="19"/>
                    </a:lnTo>
                    <a:lnTo>
                      <a:pt x="28" y="36"/>
                    </a:lnTo>
                    <a:lnTo>
                      <a:pt x="34" y="30"/>
                    </a:lnTo>
                    <a:lnTo>
                      <a:pt x="43" y="20"/>
                    </a:lnTo>
                    <a:lnTo>
                      <a:pt x="55" y="18"/>
                    </a:lnTo>
                    <a:lnTo>
                      <a:pt x="54" y="10"/>
                    </a:lnTo>
                    <a:lnTo>
                      <a:pt x="60" y="1"/>
                    </a:lnTo>
                    <a:lnTo>
                      <a:pt x="34" y="0"/>
                    </a:lnTo>
                    <a:lnTo>
                      <a:pt x="23" y="6"/>
                    </a:lnTo>
                    <a:lnTo>
                      <a:pt x="0" y="8"/>
                    </a:lnTo>
                    <a:lnTo>
                      <a:pt x="4"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4" name="Freeform 153">
                <a:extLst>
                  <a:ext uri="{FF2B5EF4-FFF2-40B4-BE49-F238E27FC236}">
                    <a16:creationId xmlns:a16="http://schemas.microsoft.com/office/drawing/2014/main" id="{5B15CC2A-E9CD-4579-833D-4837B18A83A8}"/>
                  </a:ext>
                </a:extLst>
              </p:cNvPr>
              <p:cNvSpPr>
                <a:spLocks/>
              </p:cNvSpPr>
              <p:nvPr/>
            </p:nvSpPr>
            <p:spPr bwMode="auto">
              <a:xfrm>
                <a:off x="3523" y="2791"/>
                <a:ext cx="53" cy="16"/>
              </a:xfrm>
              <a:custGeom>
                <a:avLst/>
                <a:gdLst>
                  <a:gd name="T0" fmla="*/ 3 w 53"/>
                  <a:gd name="T1" fmla="*/ 4 h 16"/>
                  <a:gd name="T2" fmla="*/ 0 w 53"/>
                  <a:gd name="T3" fmla="*/ 16 h 16"/>
                  <a:gd name="T4" fmla="*/ 29 w 53"/>
                  <a:gd name="T5" fmla="*/ 9 h 16"/>
                  <a:gd name="T6" fmla="*/ 41 w 53"/>
                  <a:gd name="T7" fmla="*/ 11 h 16"/>
                  <a:gd name="T8" fmla="*/ 52 w 53"/>
                  <a:gd name="T9" fmla="*/ 12 h 16"/>
                  <a:gd name="T10" fmla="*/ 53 w 53"/>
                  <a:gd name="T11" fmla="*/ 9 h 16"/>
                  <a:gd name="T12" fmla="*/ 44 w 53"/>
                  <a:gd name="T13" fmla="*/ 8 h 16"/>
                  <a:gd name="T14" fmla="*/ 35 w 53"/>
                  <a:gd name="T15" fmla="*/ 0 h 16"/>
                  <a:gd name="T16" fmla="*/ 27 w 53"/>
                  <a:gd name="T17" fmla="*/ 4 h 16"/>
                  <a:gd name="T18" fmla="*/ 3 w 53"/>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6">
                    <a:moveTo>
                      <a:pt x="3" y="4"/>
                    </a:moveTo>
                    <a:lnTo>
                      <a:pt x="0" y="16"/>
                    </a:lnTo>
                    <a:lnTo>
                      <a:pt x="29" y="9"/>
                    </a:lnTo>
                    <a:lnTo>
                      <a:pt x="41" y="11"/>
                    </a:lnTo>
                    <a:lnTo>
                      <a:pt x="52" y="12"/>
                    </a:lnTo>
                    <a:lnTo>
                      <a:pt x="53" y="9"/>
                    </a:lnTo>
                    <a:lnTo>
                      <a:pt x="44" y="8"/>
                    </a:lnTo>
                    <a:lnTo>
                      <a:pt x="35" y="0"/>
                    </a:lnTo>
                    <a:lnTo>
                      <a:pt x="27" y="4"/>
                    </a:lnTo>
                    <a:lnTo>
                      <a:pt x="3"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5" name="Freeform 154">
                <a:extLst>
                  <a:ext uri="{FF2B5EF4-FFF2-40B4-BE49-F238E27FC236}">
                    <a16:creationId xmlns:a16="http://schemas.microsoft.com/office/drawing/2014/main" id="{56EA5C87-8515-4157-9A5A-AE5A34643180}"/>
                  </a:ext>
                </a:extLst>
              </p:cNvPr>
              <p:cNvSpPr>
                <a:spLocks/>
              </p:cNvSpPr>
              <p:nvPr/>
            </p:nvSpPr>
            <p:spPr bwMode="auto">
              <a:xfrm>
                <a:off x="3550" y="2814"/>
                <a:ext cx="144" cy="99"/>
              </a:xfrm>
              <a:custGeom>
                <a:avLst/>
                <a:gdLst>
                  <a:gd name="T0" fmla="*/ 3 w 144"/>
                  <a:gd name="T1" fmla="*/ 37 h 99"/>
                  <a:gd name="T2" fmla="*/ 10 w 144"/>
                  <a:gd name="T3" fmla="*/ 33 h 99"/>
                  <a:gd name="T4" fmla="*/ 14 w 144"/>
                  <a:gd name="T5" fmla="*/ 43 h 99"/>
                  <a:gd name="T6" fmla="*/ 23 w 144"/>
                  <a:gd name="T7" fmla="*/ 53 h 99"/>
                  <a:gd name="T8" fmla="*/ 31 w 144"/>
                  <a:gd name="T9" fmla="*/ 57 h 99"/>
                  <a:gd name="T10" fmla="*/ 34 w 144"/>
                  <a:gd name="T11" fmla="*/ 66 h 99"/>
                  <a:gd name="T12" fmla="*/ 45 w 144"/>
                  <a:gd name="T13" fmla="*/ 67 h 99"/>
                  <a:gd name="T14" fmla="*/ 53 w 144"/>
                  <a:gd name="T15" fmla="*/ 57 h 99"/>
                  <a:gd name="T16" fmla="*/ 59 w 144"/>
                  <a:gd name="T17" fmla="*/ 51 h 99"/>
                  <a:gd name="T18" fmla="*/ 67 w 144"/>
                  <a:gd name="T19" fmla="*/ 52 h 99"/>
                  <a:gd name="T20" fmla="*/ 74 w 144"/>
                  <a:gd name="T21" fmla="*/ 47 h 99"/>
                  <a:gd name="T22" fmla="*/ 78 w 144"/>
                  <a:gd name="T23" fmla="*/ 49 h 99"/>
                  <a:gd name="T24" fmla="*/ 87 w 144"/>
                  <a:gd name="T25" fmla="*/ 71 h 99"/>
                  <a:gd name="T26" fmla="*/ 86 w 144"/>
                  <a:gd name="T27" fmla="*/ 81 h 99"/>
                  <a:gd name="T28" fmla="*/ 96 w 144"/>
                  <a:gd name="T29" fmla="*/ 77 h 99"/>
                  <a:gd name="T30" fmla="*/ 104 w 144"/>
                  <a:gd name="T31" fmla="*/ 78 h 99"/>
                  <a:gd name="T32" fmla="*/ 111 w 144"/>
                  <a:gd name="T33" fmla="*/ 92 h 99"/>
                  <a:gd name="T34" fmla="*/ 112 w 144"/>
                  <a:gd name="T35" fmla="*/ 99 h 99"/>
                  <a:gd name="T36" fmla="*/ 120 w 144"/>
                  <a:gd name="T37" fmla="*/ 99 h 99"/>
                  <a:gd name="T38" fmla="*/ 129 w 144"/>
                  <a:gd name="T39" fmla="*/ 92 h 99"/>
                  <a:gd name="T40" fmla="*/ 136 w 144"/>
                  <a:gd name="T41" fmla="*/ 86 h 99"/>
                  <a:gd name="T42" fmla="*/ 137 w 144"/>
                  <a:gd name="T43" fmla="*/ 77 h 99"/>
                  <a:gd name="T44" fmla="*/ 144 w 144"/>
                  <a:gd name="T45" fmla="*/ 74 h 99"/>
                  <a:gd name="T46" fmla="*/ 139 w 144"/>
                  <a:gd name="T47" fmla="*/ 57 h 99"/>
                  <a:gd name="T48" fmla="*/ 137 w 144"/>
                  <a:gd name="T49" fmla="*/ 47 h 99"/>
                  <a:gd name="T50" fmla="*/ 141 w 144"/>
                  <a:gd name="T51" fmla="*/ 42 h 99"/>
                  <a:gd name="T52" fmla="*/ 128 w 144"/>
                  <a:gd name="T53" fmla="*/ 33 h 99"/>
                  <a:gd name="T54" fmla="*/ 129 w 144"/>
                  <a:gd name="T55" fmla="*/ 20 h 99"/>
                  <a:gd name="T56" fmla="*/ 117 w 144"/>
                  <a:gd name="T57" fmla="*/ 7 h 99"/>
                  <a:gd name="T58" fmla="*/ 108 w 144"/>
                  <a:gd name="T59" fmla="*/ 7 h 99"/>
                  <a:gd name="T60" fmla="*/ 98 w 144"/>
                  <a:gd name="T61" fmla="*/ 16 h 99"/>
                  <a:gd name="T62" fmla="*/ 79 w 144"/>
                  <a:gd name="T63" fmla="*/ 8 h 99"/>
                  <a:gd name="T64" fmla="*/ 53 w 144"/>
                  <a:gd name="T65" fmla="*/ 4 h 99"/>
                  <a:gd name="T66" fmla="*/ 39 w 144"/>
                  <a:gd name="T67" fmla="*/ 0 h 99"/>
                  <a:gd name="T68" fmla="*/ 32 w 144"/>
                  <a:gd name="T69" fmla="*/ 0 h 99"/>
                  <a:gd name="T70" fmla="*/ 26 w 144"/>
                  <a:gd name="T71" fmla="*/ 9 h 99"/>
                  <a:gd name="T72" fmla="*/ 27 w 144"/>
                  <a:gd name="T73" fmla="*/ 17 h 99"/>
                  <a:gd name="T74" fmla="*/ 15 w 144"/>
                  <a:gd name="T75" fmla="*/ 19 h 99"/>
                  <a:gd name="T76" fmla="*/ 0 w 144"/>
                  <a:gd name="T77" fmla="*/ 35 h 99"/>
                  <a:gd name="T78" fmla="*/ 3 w 144"/>
                  <a:gd name="T79"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 h="99">
                    <a:moveTo>
                      <a:pt x="3" y="37"/>
                    </a:moveTo>
                    <a:lnTo>
                      <a:pt x="10" y="33"/>
                    </a:lnTo>
                    <a:lnTo>
                      <a:pt x="14" y="43"/>
                    </a:lnTo>
                    <a:lnTo>
                      <a:pt x="23" y="53"/>
                    </a:lnTo>
                    <a:lnTo>
                      <a:pt x="31" y="57"/>
                    </a:lnTo>
                    <a:lnTo>
                      <a:pt x="34" y="66"/>
                    </a:lnTo>
                    <a:lnTo>
                      <a:pt x="45" y="67"/>
                    </a:lnTo>
                    <a:lnTo>
                      <a:pt x="53" y="57"/>
                    </a:lnTo>
                    <a:lnTo>
                      <a:pt x="59" y="51"/>
                    </a:lnTo>
                    <a:lnTo>
                      <a:pt x="67" y="52"/>
                    </a:lnTo>
                    <a:lnTo>
                      <a:pt x="74" y="47"/>
                    </a:lnTo>
                    <a:lnTo>
                      <a:pt x="78" y="49"/>
                    </a:lnTo>
                    <a:lnTo>
                      <a:pt x="87" y="71"/>
                    </a:lnTo>
                    <a:lnTo>
                      <a:pt x="86" y="81"/>
                    </a:lnTo>
                    <a:lnTo>
                      <a:pt x="96" y="77"/>
                    </a:lnTo>
                    <a:lnTo>
                      <a:pt x="104" y="78"/>
                    </a:lnTo>
                    <a:lnTo>
                      <a:pt x="111" y="92"/>
                    </a:lnTo>
                    <a:lnTo>
                      <a:pt x="112" y="99"/>
                    </a:lnTo>
                    <a:lnTo>
                      <a:pt x="120" y="99"/>
                    </a:lnTo>
                    <a:lnTo>
                      <a:pt x="129" y="92"/>
                    </a:lnTo>
                    <a:lnTo>
                      <a:pt x="136" y="86"/>
                    </a:lnTo>
                    <a:lnTo>
                      <a:pt x="137" y="77"/>
                    </a:lnTo>
                    <a:lnTo>
                      <a:pt x="144" y="74"/>
                    </a:lnTo>
                    <a:lnTo>
                      <a:pt x="139" y="57"/>
                    </a:lnTo>
                    <a:lnTo>
                      <a:pt x="137" y="47"/>
                    </a:lnTo>
                    <a:lnTo>
                      <a:pt x="141" y="42"/>
                    </a:lnTo>
                    <a:lnTo>
                      <a:pt x="128" y="33"/>
                    </a:lnTo>
                    <a:lnTo>
                      <a:pt x="129" y="20"/>
                    </a:lnTo>
                    <a:lnTo>
                      <a:pt x="117" y="7"/>
                    </a:lnTo>
                    <a:lnTo>
                      <a:pt x="108" y="7"/>
                    </a:lnTo>
                    <a:lnTo>
                      <a:pt x="98" y="16"/>
                    </a:lnTo>
                    <a:lnTo>
                      <a:pt x="79" y="8"/>
                    </a:lnTo>
                    <a:lnTo>
                      <a:pt x="53" y="4"/>
                    </a:lnTo>
                    <a:lnTo>
                      <a:pt x="39" y="0"/>
                    </a:lnTo>
                    <a:lnTo>
                      <a:pt x="32" y="0"/>
                    </a:lnTo>
                    <a:lnTo>
                      <a:pt x="26" y="9"/>
                    </a:lnTo>
                    <a:lnTo>
                      <a:pt x="27" y="17"/>
                    </a:lnTo>
                    <a:lnTo>
                      <a:pt x="15" y="19"/>
                    </a:lnTo>
                    <a:lnTo>
                      <a:pt x="0" y="35"/>
                    </a:lnTo>
                    <a:lnTo>
                      <a:pt x="3" y="3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6" name="Freeform 155">
                <a:extLst>
                  <a:ext uri="{FF2B5EF4-FFF2-40B4-BE49-F238E27FC236}">
                    <a16:creationId xmlns:a16="http://schemas.microsoft.com/office/drawing/2014/main" id="{EA653CCB-766E-4320-A53A-23D37C3A07F2}"/>
                  </a:ext>
                </a:extLst>
              </p:cNvPr>
              <p:cNvSpPr>
                <a:spLocks/>
              </p:cNvSpPr>
              <p:nvPr/>
            </p:nvSpPr>
            <p:spPr bwMode="auto">
              <a:xfrm>
                <a:off x="3587" y="2861"/>
                <a:ext cx="56" cy="67"/>
              </a:xfrm>
              <a:custGeom>
                <a:avLst/>
                <a:gdLst>
                  <a:gd name="T0" fmla="*/ 32 w 56"/>
                  <a:gd name="T1" fmla="*/ 67 h 67"/>
                  <a:gd name="T2" fmla="*/ 40 w 56"/>
                  <a:gd name="T3" fmla="*/ 51 h 67"/>
                  <a:gd name="T4" fmla="*/ 50 w 56"/>
                  <a:gd name="T5" fmla="*/ 44 h 67"/>
                  <a:gd name="T6" fmla="*/ 55 w 56"/>
                  <a:gd name="T7" fmla="*/ 39 h 67"/>
                  <a:gd name="T8" fmla="*/ 56 w 56"/>
                  <a:gd name="T9" fmla="*/ 33 h 67"/>
                  <a:gd name="T10" fmla="*/ 50 w 56"/>
                  <a:gd name="T11" fmla="*/ 33 h 67"/>
                  <a:gd name="T12" fmla="*/ 50 w 56"/>
                  <a:gd name="T13" fmla="*/ 24 h 67"/>
                  <a:gd name="T14" fmla="*/ 41 w 56"/>
                  <a:gd name="T15" fmla="*/ 2 h 67"/>
                  <a:gd name="T16" fmla="*/ 37 w 56"/>
                  <a:gd name="T17" fmla="*/ 0 h 67"/>
                  <a:gd name="T18" fmla="*/ 30 w 56"/>
                  <a:gd name="T19" fmla="*/ 7 h 67"/>
                  <a:gd name="T20" fmla="*/ 22 w 56"/>
                  <a:gd name="T21" fmla="*/ 4 h 67"/>
                  <a:gd name="T22" fmla="*/ 16 w 56"/>
                  <a:gd name="T23" fmla="*/ 10 h 67"/>
                  <a:gd name="T24" fmla="*/ 8 w 56"/>
                  <a:gd name="T25" fmla="*/ 20 h 67"/>
                  <a:gd name="T26" fmla="*/ 0 w 56"/>
                  <a:gd name="T27" fmla="*/ 20 h 67"/>
                  <a:gd name="T28" fmla="*/ 0 w 56"/>
                  <a:gd name="T29" fmla="*/ 32 h 67"/>
                  <a:gd name="T30" fmla="*/ 5 w 56"/>
                  <a:gd name="T31" fmla="*/ 40 h 67"/>
                  <a:gd name="T32" fmla="*/ 10 w 56"/>
                  <a:gd name="T33" fmla="*/ 43 h 67"/>
                  <a:gd name="T34" fmla="*/ 13 w 56"/>
                  <a:gd name="T35" fmla="*/ 55 h 67"/>
                  <a:gd name="T36" fmla="*/ 32 w 56"/>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67">
                    <a:moveTo>
                      <a:pt x="32" y="67"/>
                    </a:moveTo>
                    <a:lnTo>
                      <a:pt x="40" y="51"/>
                    </a:lnTo>
                    <a:lnTo>
                      <a:pt x="50" y="44"/>
                    </a:lnTo>
                    <a:lnTo>
                      <a:pt x="55" y="39"/>
                    </a:lnTo>
                    <a:lnTo>
                      <a:pt x="56" y="33"/>
                    </a:lnTo>
                    <a:lnTo>
                      <a:pt x="50" y="33"/>
                    </a:lnTo>
                    <a:lnTo>
                      <a:pt x="50" y="24"/>
                    </a:lnTo>
                    <a:lnTo>
                      <a:pt x="41" y="2"/>
                    </a:lnTo>
                    <a:lnTo>
                      <a:pt x="37" y="0"/>
                    </a:lnTo>
                    <a:lnTo>
                      <a:pt x="30" y="7"/>
                    </a:lnTo>
                    <a:lnTo>
                      <a:pt x="22" y="4"/>
                    </a:lnTo>
                    <a:lnTo>
                      <a:pt x="16" y="10"/>
                    </a:lnTo>
                    <a:lnTo>
                      <a:pt x="8" y="20"/>
                    </a:lnTo>
                    <a:lnTo>
                      <a:pt x="0" y="20"/>
                    </a:lnTo>
                    <a:lnTo>
                      <a:pt x="0" y="32"/>
                    </a:lnTo>
                    <a:lnTo>
                      <a:pt x="5" y="40"/>
                    </a:lnTo>
                    <a:lnTo>
                      <a:pt x="10" y="43"/>
                    </a:lnTo>
                    <a:lnTo>
                      <a:pt x="13" y="55"/>
                    </a:lnTo>
                    <a:lnTo>
                      <a:pt x="32" y="6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7" name="Freeform 156">
                <a:extLst>
                  <a:ext uri="{FF2B5EF4-FFF2-40B4-BE49-F238E27FC236}">
                    <a16:creationId xmlns:a16="http://schemas.microsoft.com/office/drawing/2014/main" id="{C5226844-ECC6-411E-9233-C01246CE1314}"/>
                  </a:ext>
                </a:extLst>
              </p:cNvPr>
              <p:cNvSpPr>
                <a:spLocks/>
              </p:cNvSpPr>
              <p:nvPr/>
            </p:nvSpPr>
            <p:spPr bwMode="auto">
              <a:xfrm>
                <a:off x="3733" y="2767"/>
                <a:ext cx="147" cy="108"/>
              </a:xfrm>
              <a:custGeom>
                <a:avLst/>
                <a:gdLst>
                  <a:gd name="T0" fmla="*/ 10 w 147"/>
                  <a:gd name="T1" fmla="*/ 94 h 108"/>
                  <a:gd name="T2" fmla="*/ 25 w 147"/>
                  <a:gd name="T3" fmla="*/ 101 h 108"/>
                  <a:gd name="T4" fmla="*/ 28 w 147"/>
                  <a:gd name="T5" fmla="*/ 98 h 108"/>
                  <a:gd name="T6" fmla="*/ 43 w 147"/>
                  <a:gd name="T7" fmla="*/ 99 h 108"/>
                  <a:gd name="T8" fmla="*/ 51 w 147"/>
                  <a:gd name="T9" fmla="*/ 108 h 108"/>
                  <a:gd name="T10" fmla="*/ 50 w 147"/>
                  <a:gd name="T11" fmla="*/ 77 h 108"/>
                  <a:gd name="T12" fmla="*/ 95 w 147"/>
                  <a:gd name="T13" fmla="*/ 76 h 108"/>
                  <a:gd name="T14" fmla="*/ 101 w 147"/>
                  <a:gd name="T15" fmla="*/ 75 h 108"/>
                  <a:gd name="T16" fmla="*/ 110 w 147"/>
                  <a:gd name="T17" fmla="*/ 77 h 108"/>
                  <a:gd name="T18" fmla="*/ 122 w 147"/>
                  <a:gd name="T19" fmla="*/ 78 h 108"/>
                  <a:gd name="T20" fmla="*/ 130 w 147"/>
                  <a:gd name="T21" fmla="*/ 71 h 108"/>
                  <a:gd name="T22" fmla="*/ 140 w 147"/>
                  <a:gd name="T23" fmla="*/ 69 h 108"/>
                  <a:gd name="T24" fmla="*/ 147 w 147"/>
                  <a:gd name="T25" fmla="*/ 58 h 108"/>
                  <a:gd name="T26" fmla="*/ 146 w 147"/>
                  <a:gd name="T27" fmla="*/ 50 h 108"/>
                  <a:gd name="T28" fmla="*/ 123 w 147"/>
                  <a:gd name="T29" fmla="*/ 42 h 108"/>
                  <a:gd name="T30" fmla="*/ 120 w 147"/>
                  <a:gd name="T31" fmla="*/ 33 h 108"/>
                  <a:gd name="T32" fmla="*/ 111 w 147"/>
                  <a:gd name="T33" fmla="*/ 25 h 108"/>
                  <a:gd name="T34" fmla="*/ 109 w 147"/>
                  <a:gd name="T35" fmla="*/ 0 h 108"/>
                  <a:gd name="T36" fmla="*/ 87 w 147"/>
                  <a:gd name="T37" fmla="*/ 0 h 108"/>
                  <a:gd name="T38" fmla="*/ 64 w 147"/>
                  <a:gd name="T39" fmla="*/ 19 h 108"/>
                  <a:gd name="T40" fmla="*/ 40 w 147"/>
                  <a:gd name="T41" fmla="*/ 31 h 108"/>
                  <a:gd name="T42" fmla="*/ 31 w 147"/>
                  <a:gd name="T43" fmla="*/ 30 h 108"/>
                  <a:gd name="T44" fmla="*/ 24 w 147"/>
                  <a:gd name="T45" fmla="*/ 37 h 108"/>
                  <a:gd name="T46" fmla="*/ 17 w 147"/>
                  <a:gd name="T47" fmla="*/ 57 h 108"/>
                  <a:gd name="T48" fmla="*/ 6 w 147"/>
                  <a:gd name="T49" fmla="*/ 62 h 108"/>
                  <a:gd name="T50" fmla="*/ 1 w 147"/>
                  <a:gd name="T51" fmla="*/ 73 h 108"/>
                  <a:gd name="T52" fmla="*/ 0 w 147"/>
                  <a:gd name="T53" fmla="*/ 85 h 108"/>
                  <a:gd name="T54" fmla="*/ 10 w 147"/>
                  <a:gd name="T55"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 h="108">
                    <a:moveTo>
                      <a:pt x="10" y="94"/>
                    </a:moveTo>
                    <a:lnTo>
                      <a:pt x="25" y="101"/>
                    </a:lnTo>
                    <a:lnTo>
                      <a:pt x="28" y="98"/>
                    </a:lnTo>
                    <a:lnTo>
                      <a:pt x="43" y="99"/>
                    </a:lnTo>
                    <a:lnTo>
                      <a:pt x="51" y="108"/>
                    </a:lnTo>
                    <a:lnTo>
                      <a:pt x="50" y="77"/>
                    </a:lnTo>
                    <a:lnTo>
                      <a:pt x="95" y="76"/>
                    </a:lnTo>
                    <a:lnTo>
                      <a:pt x="101" y="75"/>
                    </a:lnTo>
                    <a:lnTo>
                      <a:pt x="110" y="77"/>
                    </a:lnTo>
                    <a:lnTo>
                      <a:pt x="122" y="78"/>
                    </a:lnTo>
                    <a:lnTo>
                      <a:pt x="130" y="71"/>
                    </a:lnTo>
                    <a:lnTo>
                      <a:pt x="140" y="69"/>
                    </a:lnTo>
                    <a:lnTo>
                      <a:pt x="147" y="58"/>
                    </a:lnTo>
                    <a:lnTo>
                      <a:pt x="146" y="50"/>
                    </a:lnTo>
                    <a:lnTo>
                      <a:pt x="123" y="42"/>
                    </a:lnTo>
                    <a:lnTo>
                      <a:pt x="120" y="33"/>
                    </a:lnTo>
                    <a:lnTo>
                      <a:pt x="111" y="25"/>
                    </a:lnTo>
                    <a:lnTo>
                      <a:pt x="109" y="0"/>
                    </a:lnTo>
                    <a:lnTo>
                      <a:pt x="87" y="0"/>
                    </a:lnTo>
                    <a:lnTo>
                      <a:pt x="64" y="19"/>
                    </a:lnTo>
                    <a:lnTo>
                      <a:pt x="40" y="31"/>
                    </a:lnTo>
                    <a:lnTo>
                      <a:pt x="31" y="30"/>
                    </a:lnTo>
                    <a:lnTo>
                      <a:pt x="24" y="37"/>
                    </a:lnTo>
                    <a:lnTo>
                      <a:pt x="17" y="57"/>
                    </a:lnTo>
                    <a:lnTo>
                      <a:pt x="6" y="62"/>
                    </a:lnTo>
                    <a:lnTo>
                      <a:pt x="1" y="73"/>
                    </a:lnTo>
                    <a:lnTo>
                      <a:pt x="0" y="85"/>
                    </a:lnTo>
                    <a:lnTo>
                      <a:pt x="10" y="9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8" name="Freeform 157">
                <a:extLst>
                  <a:ext uri="{FF2B5EF4-FFF2-40B4-BE49-F238E27FC236}">
                    <a16:creationId xmlns:a16="http://schemas.microsoft.com/office/drawing/2014/main" id="{CBFBEF30-9B6B-419D-83EC-B03D39336621}"/>
                  </a:ext>
                </a:extLst>
              </p:cNvPr>
              <p:cNvSpPr>
                <a:spLocks/>
              </p:cNvSpPr>
              <p:nvPr/>
            </p:nvSpPr>
            <p:spPr bwMode="auto">
              <a:xfrm>
                <a:off x="3619" y="2892"/>
                <a:ext cx="82" cy="80"/>
              </a:xfrm>
              <a:custGeom>
                <a:avLst/>
                <a:gdLst>
                  <a:gd name="T0" fmla="*/ 56 w 82"/>
                  <a:gd name="T1" fmla="*/ 39 h 80"/>
                  <a:gd name="T2" fmla="*/ 70 w 82"/>
                  <a:gd name="T3" fmla="*/ 45 h 80"/>
                  <a:gd name="T4" fmla="*/ 82 w 82"/>
                  <a:gd name="T5" fmla="*/ 55 h 80"/>
                  <a:gd name="T6" fmla="*/ 78 w 82"/>
                  <a:gd name="T7" fmla="*/ 73 h 80"/>
                  <a:gd name="T8" fmla="*/ 76 w 82"/>
                  <a:gd name="T9" fmla="*/ 80 h 80"/>
                  <a:gd name="T10" fmla="*/ 48 w 82"/>
                  <a:gd name="T11" fmla="*/ 70 h 80"/>
                  <a:gd name="T12" fmla="*/ 35 w 82"/>
                  <a:gd name="T13" fmla="*/ 57 h 80"/>
                  <a:gd name="T14" fmla="*/ 20 w 82"/>
                  <a:gd name="T15" fmla="*/ 46 h 80"/>
                  <a:gd name="T16" fmla="*/ 10 w 82"/>
                  <a:gd name="T17" fmla="*/ 41 h 80"/>
                  <a:gd name="T18" fmla="*/ 0 w 82"/>
                  <a:gd name="T19" fmla="*/ 36 h 80"/>
                  <a:gd name="T20" fmla="*/ 8 w 82"/>
                  <a:gd name="T21" fmla="*/ 20 h 80"/>
                  <a:gd name="T22" fmla="*/ 23 w 82"/>
                  <a:gd name="T23" fmla="*/ 8 h 80"/>
                  <a:gd name="T24" fmla="*/ 24 w 82"/>
                  <a:gd name="T25" fmla="*/ 2 h 80"/>
                  <a:gd name="T26" fmla="*/ 35 w 82"/>
                  <a:gd name="T27" fmla="*/ 0 h 80"/>
                  <a:gd name="T28" fmla="*/ 42 w 82"/>
                  <a:gd name="T29" fmla="*/ 14 h 80"/>
                  <a:gd name="T30" fmla="*/ 43 w 82"/>
                  <a:gd name="T31" fmla="*/ 21 h 80"/>
                  <a:gd name="T32" fmla="*/ 51 w 82"/>
                  <a:gd name="T33" fmla="*/ 21 h 80"/>
                  <a:gd name="T34" fmla="*/ 58 w 82"/>
                  <a:gd name="T35" fmla="*/ 16 h 80"/>
                  <a:gd name="T36" fmla="*/ 62 w 82"/>
                  <a:gd name="T37" fmla="*/ 28 h 80"/>
                  <a:gd name="T38" fmla="*/ 61 w 82"/>
                  <a:gd name="T39" fmla="*/ 35 h 80"/>
                  <a:gd name="T40" fmla="*/ 56 w 82"/>
                  <a:gd name="T41" fmla="*/ 3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0">
                    <a:moveTo>
                      <a:pt x="56" y="39"/>
                    </a:moveTo>
                    <a:lnTo>
                      <a:pt x="70" y="45"/>
                    </a:lnTo>
                    <a:lnTo>
                      <a:pt x="82" y="55"/>
                    </a:lnTo>
                    <a:lnTo>
                      <a:pt x="78" y="73"/>
                    </a:lnTo>
                    <a:lnTo>
                      <a:pt x="76" y="80"/>
                    </a:lnTo>
                    <a:lnTo>
                      <a:pt x="48" y="70"/>
                    </a:lnTo>
                    <a:lnTo>
                      <a:pt x="35" y="57"/>
                    </a:lnTo>
                    <a:lnTo>
                      <a:pt x="20" y="46"/>
                    </a:lnTo>
                    <a:lnTo>
                      <a:pt x="10" y="41"/>
                    </a:lnTo>
                    <a:lnTo>
                      <a:pt x="0" y="36"/>
                    </a:lnTo>
                    <a:lnTo>
                      <a:pt x="8" y="20"/>
                    </a:lnTo>
                    <a:lnTo>
                      <a:pt x="23" y="8"/>
                    </a:lnTo>
                    <a:lnTo>
                      <a:pt x="24" y="2"/>
                    </a:lnTo>
                    <a:lnTo>
                      <a:pt x="35" y="0"/>
                    </a:lnTo>
                    <a:lnTo>
                      <a:pt x="42" y="14"/>
                    </a:lnTo>
                    <a:lnTo>
                      <a:pt x="43" y="21"/>
                    </a:lnTo>
                    <a:lnTo>
                      <a:pt x="51" y="21"/>
                    </a:lnTo>
                    <a:lnTo>
                      <a:pt x="58" y="16"/>
                    </a:lnTo>
                    <a:lnTo>
                      <a:pt x="62" y="28"/>
                    </a:lnTo>
                    <a:lnTo>
                      <a:pt x="61" y="35"/>
                    </a:lnTo>
                    <a:lnTo>
                      <a:pt x="56" y="3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9" name="Freeform 158">
                <a:extLst>
                  <a:ext uri="{FF2B5EF4-FFF2-40B4-BE49-F238E27FC236}">
                    <a16:creationId xmlns:a16="http://schemas.microsoft.com/office/drawing/2014/main" id="{837BD051-F9C3-44DE-B7FA-F83B38E2C1A9}"/>
                  </a:ext>
                </a:extLst>
              </p:cNvPr>
              <p:cNvSpPr>
                <a:spLocks/>
              </p:cNvSpPr>
              <p:nvPr/>
            </p:nvSpPr>
            <p:spPr bwMode="auto">
              <a:xfrm>
                <a:off x="3675" y="2850"/>
                <a:ext cx="114" cy="122"/>
              </a:xfrm>
              <a:custGeom>
                <a:avLst/>
                <a:gdLst>
                  <a:gd name="T0" fmla="*/ 32 w 114"/>
                  <a:gd name="T1" fmla="*/ 121 h 122"/>
                  <a:gd name="T2" fmla="*/ 59 w 114"/>
                  <a:gd name="T3" fmla="*/ 108 h 122"/>
                  <a:gd name="T4" fmla="*/ 89 w 114"/>
                  <a:gd name="T5" fmla="*/ 107 h 122"/>
                  <a:gd name="T6" fmla="*/ 104 w 114"/>
                  <a:gd name="T7" fmla="*/ 105 h 122"/>
                  <a:gd name="T8" fmla="*/ 110 w 114"/>
                  <a:gd name="T9" fmla="*/ 104 h 122"/>
                  <a:gd name="T10" fmla="*/ 109 w 114"/>
                  <a:gd name="T11" fmla="*/ 93 h 122"/>
                  <a:gd name="T12" fmla="*/ 102 w 114"/>
                  <a:gd name="T13" fmla="*/ 76 h 122"/>
                  <a:gd name="T14" fmla="*/ 109 w 114"/>
                  <a:gd name="T15" fmla="*/ 56 h 122"/>
                  <a:gd name="T16" fmla="*/ 114 w 114"/>
                  <a:gd name="T17" fmla="*/ 39 h 122"/>
                  <a:gd name="T18" fmla="*/ 109 w 114"/>
                  <a:gd name="T19" fmla="*/ 25 h 122"/>
                  <a:gd name="T20" fmla="*/ 103 w 114"/>
                  <a:gd name="T21" fmla="*/ 17 h 122"/>
                  <a:gd name="T22" fmla="*/ 86 w 114"/>
                  <a:gd name="T23" fmla="*/ 15 h 122"/>
                  <a:gd name="T24" fmla="*/ 83 w 114"/>
                  <a:gd name="T25" fmla="*/ 18 h 122"/>
                  <a:gd name="T26" fmla="*/ 58 w 114"/>
                  <a:gd name="T27" fmla="*/ 2 h 122"/>
                  <a:gd name="T28" fmla="*/ 47 w 114"/>
                  <a:gd name="T29" fmla="*/ 8 h 122"/>
                  <a:gd name="T30" fmla="*/ 43 w 114"/>
                  <a:gd name="T31" fmla="*/ 0 h 122"/>
                  <a:gd name="T32" fmla="*/ 33 w 114"/>
                  <a:gd name="T33" fmla="*/ 9 h 122"/>
                  <a:gd name="T34" fmla="*/ 16 w 114"/>
                  <a:gd name="T35" fmla="*/ 6 h 122"/>
                  <a:gd name="T36" fmla="*/ 12 w 114"/>
                  <a:gd name="T37" fmla="*/ 11 h 122"/>
                  <a:gd name="T38" fmla="*/ 19 w 114"/>
                  <a:gd name="T39" fmla="*/ 38 h 122"/>
                  <a:gd name="T40" fmla="*/ 12 w 114"/>
                  <a:gd name="T41" fmla="*/ 41 h 122"/>
                  <a:gd name="T42" fmla="*/ 11 w 114"/>
                  <a:gd name="T43" fmla="*/ 50 h 122"/>
                  <a:gd name="T44" fmla="*/ 2 w 114"/>
                  <a:gd name="T45" fmla="*/ 58 h 122"/>
                  <a:gd name="T46" fmla="*/ 6 w 114"/>
                  <a:gd name="T47" fmla="*/ 70 h 122"/>
                  <a:gd name="T48" fmla="*/ 5 w 114"/>
                  <a:gd name="T49" fmla="*/ 77 h 122"/>
                  <a:gd name="T50" fmla="*/ 0 w 114"/>
                  <a:gd name="T51" fmla="*/ 81 h 122"/>
                  <a:gd name="T52" fmla="*/ 26 w 114"/>
                  <a:gd name="T53" fmla="*/ 95 h 122"/>
                  <a:gd name="T54" fmla="*/ 20 w 114"/>
                  <a:gd name="T55" fmla="*/ 122 h 122"/>
                  <a:gd name="T56" fmla="*/ 32 w 114"/>
                  <a:gd name="T57" fmla="*/ 1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22">
                    <a:moveTo>
                      <a:pt x="32" y="121"/>
                    </a:moveTo>
                    <a:lnTo>
                      <a:pt x="59" y="108"/>
                    </a:lnTo>
                    <a:lnTo>
                      <a:pt x="89" y="107"/>
                    </a:lnTo>
                    <a:lnTo>
                      <a:pt x="104" y="105"/>
                    </a:lnTo>
                    <a:lnTo>
                      <a:pt x="110" y="104"/>
                    </a:lnTo>
                    <a:lnTo>
                      <a:pt x="109" y="93"/>
                    </a:lnTo>
                    <a:lnTo>
                      <a:pt x="102" y="76"/>
                    </a:lnTo>
                    <a:lnTo>
                      <a:pt x="109" y="56"/>
                    </a:lnTo>
                    <a:lnTo>
                      <a:pt x="114" y="39"/>
                    </a:lnTo>
                    <a:lnTo>
                      <a:pt x="109" y="25"/>
                    </a:lnTo>
                    <a:lnTo>
                      <a:pt x="103" y="17"/>
                    </a:lnTo>
                    <a:lnTo>
                      <a:pt x="86" y="15"/>
                    </a:lnTo>
                    <a:lnTo>
                      <a:pt x="83" y="18"/>
                    </a:lnTo>
                    <a:lnTo>
                      <a:pt x="58" y="2"/>
                    </a:lnTo>
                    <a:lnTo>
                      <a:pt x="47" y="8"/>
                    </a:lnTo>
                    <a:lnTo>
                      <a:pt x="43" y="0"/>
                    </a:lnTo>
                    <a:lnTo>
                      <a:pt x="33" y="9"/>
                    </a:lnTo>
                    <a:lnTo>
                      <a:pt x="16" y="6"/>
                    </a:lnTo>
                    <a:lnTo>
                      <a:pt x="12" y="11"/>
                    </a:lnTo>
                    <a:lnTo>
                      <a:pt x="19" y="38"/>
                    </a:lnTo>
                    <a:lnTo>
                      <a:pt x="12" y="41"/>
                    </a:lnTo>
                    <a:lnTo>
                      <a:pt x="11" y="50"/>
                    </a:lnTo>
                    <a:lnTo>
                      <a:pt x="2" y="58"/>
                    </a:lnTo>
                    <a:lnTo>
                      <a:pt x="6" y="70"/>
                    </a:lnTo>
                    <a:lnTo>
                      <a:pt x="5" y="77"/>
                    </a:lnTo>
                    <a:lnTo>
                      <a:pt x="0" y="81"/>
                    </a:lnTo>
                    <a:lnTo>
                      <a:pt x="26" y="95"/>
                    </a:lnTo>
                    <a:lnTo>
                      <a:pt x="20" y="122"/>
                    </a:lnTo>
                    <a:lnTo>
                      <a:pt x="32" y="1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0" name="Freeform 159">
                <a:extLst>
                  <a:ext uri="{FF2B5EF4-FFF2-40B4-BE49-F238E27FC236}">
                    <a16:creationId xmlns:a16="http://schemas.microsoft.com/office/drawing/2014/main" id="{8851A9F5-9844-41EA-AEB7-8B631BAFCC1E}"/>
                  </a:ext>
                </a:extLst>
              </p:cNvPr>
              <p:cNvSpPr>
                <a:spLocks/>
              </p:cNvSpPr>
              <p:nvPr/>
            </p:nvSpPr>
            <p:spPr bwMode="auto">
              <a:xfrm>
                <a:off x="3774" y="2842"/>
                <a:ext cx="84" cy="122"/>
              </a:xfrm>
              <a:custGeom>
                <a:avLst/>
                <a:gdLst>
                  <a:gd name="T0" fmla="*/ 67 w 84"/>
                  <a:gd name="T1" fmla="*/ 14 h 122"/>
                  <a:gd name="T2" fmla="*/ 66 w 84"/>
                  <a:gd name="T3" fmla="*/ 33 h 122"/>
                  <a:gd name="T4" fmla="*/ 71 w 84"/>
                  <a:gd name="T5" fmla="*/ 32 h 122"/>
                  <a:gd name="T6" fmla="*/ 71 w 84"/>
                  <a:gd name="T7" fmla="*/ 49 h 122"/>
                  <a:gd name="T8" fmla="*/ 73 w 84"/>
                  <a:gd name="T9" fmla="*/ 70 h 122"/>
                  <a:gd name="T10" fmla="*/ 74 w 84"/>
                  <a:gd name="T11" fmla="*/ 83 h 122"/>
                  <a:gd name="T12" fmla="*/ 84 w 84"/>
                  <a:gd name="T13" fmla="*/ 95 h 122"/>
                  <a:gd name="T14" fmla="*/ 78 w 84"/>
                  <a:gd name="T15" fmla="*/ 102 h 122"/>
                  <a:gd name="T16" fmla="*/ 60 w 84"/>
                  <a:gd name="T17" fmla="*/ 104 h 122"/>
                  <a:gd name="T18" fmla="*/ 44 w 84"/>
                  <a:gd name="T19" fmla="*/ 113 h 122"/>
                  <a:gd name="T20" fmla="*/ 31 w 84"/>
                  <a:gd name="T21" fmla="*/ 117 h 122"/>
                  <a:gd name="T22" fmla="*/ 20 w 84"/>
                  <a:gd name="T23" fmla="*/ 122 h 122"/>
                  <a:gd name="T24" fmla="*/ 13 w 84"/>
                  <a:gd name="T25" fmla="*/ 118 h 122"/>
                  <a:gd name="T26" fmla="*/ 0 w 84"/>
                  <a:gd name="T27" fmla="*/ 114 h 122"/>
                  <a:gd name="T28" fmla="*/ 11 w 84"/>
                  <a:gd name="T29" fmla="*/ 112 h 122"/>
                  <a:gd name="T30" fmla="*/ 10 w 84"/>
                  <a:gd name="T31" fmla="*/ 101 h 122"/>
                  <a:gd name="T32" fmla="*/ 3 w 84"/>
                  <a:gd name="T33" fmla="*/ 84 h 122"/>
                  <a:gd name="T34" fmla="*/ 15 w 84"/>
                  <a:gd name="T35" fmla="*/ 47 h 122"/>
                  <a:gd name="T36" fmla="*/ 10 w 84"/>
                  <a:gd name="T37" fmla="*/ 33 h 122"/>
                  <a:gd name="T38" fmla="*/ 9 w 84"/>
                  <a:gd name="T39" fmla="*/ 2 h 122"/>
                  <a:gd name="T40" fmla="*/ 54 w 84"/>
                  <a:gd name="T41" fmla="*/ 1 h 122"/>
                  <a:gd name="T42" fmla="*/ 60 w 84"/>
                  <a:gd name="T43" fmla="*/ 0 h 122"/>
                  <a:gd name="T44" fmla="*/ 63 w 84"/>
                  <a:gd name="T45" fmla="*/ 7 h 122"/>
                  <a:gd name="T46" fmla="*/ 67 w 84"/>
                  <a:gd name="T47" fmla="*/ 1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22">
                    <a:moveTo>
                      <a:pt x="67" y="14"/>
                    </a:moveTo>
                    <a:lnTo>
                      <a:pt x="66" y="33"/>
                    </a:lnTo>
                    <a:lnTo>
                      <a:pt x="71" y="32"/>
                    </a:lnTo>
                    <a:lnTo>
                      <a:pt x="71" y="49"/>
                    </a:lnTo>
                    <a:lnTo>
                      <a:pt x="73" y="70"/>
                    </a:lnTo>
                    <a:lnTo>
                      <a:pt x="74" y="83"/>
                    </a:lnTo>
                    <a:lnTo>
                      <a:pt x="84" y="95"/>
                    </a:lnTo>
                    <a:lnTo>
                      <a:pt x="78" y="102"/>
                    </a:lnTo>
                    <a:lnTo>
                      <a:pt x="60" y="104"/>
                    </a:lnTo>
                    <a:lnTo>
                      <a:pt x="44" y="113"/>
                    </a:lnTo>
                    <a:lnTo>
                      <a:pt x="31" y="117"/>
                    </a:lnTo>
                    <a:lnTo>
                      <a:pt x="20" y="122"/>
                    </a:lnTo>
                    <a:lnTo>
                      <a:pt x="13" y="118"/>
                    </a:lnTo>
                    <a:lnTo>
                      <a:pt x="0" y="114"/>
                    </a:lnTo>
                    <a:lnTo>
                      <a:pt x="11" y="112"/>
                    </a:lnTo>
                    <a:lnTo>
                      <a:pt x="10" y="101"/>
                    </a:lnTo>
                    <a:lnTo>
                      <a:pt x="3" y="84"/>
                    </a:lnTo>
                    <a:lnTo>
                      <a:pt x="15" y="47"/>
                    </a:lnTo>
                    <a:lnTo>
                      <a:pt x="10" y="33"/>
                    </a:lnTo>
                    <a:lnTo>
                      <a:pt x="9" y="2"/>
                    </a:lnTo>
                    <a:lnTo>
                      <a:pt x="54" y="1"/>
                    </a:lnTo>
                    <a:lnTo>
                      <a:pt x="60" y="0"/>
                    </a:lnTo>
                    <a:lnTo>
                      <a:pt x="63" y="7"/>
                    </a:lnTo>
                    <a:lnTo>
                      <a:pt x="67" y="1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1" name="Freeform 160">
                <a:extLst>
                  <a:ext uri="{FF2B5EF4-FFF2-40B4-BE49-F238E27FC236}">
                    <a16:creationId xmlns:a16="http://schemas.microsoft.com/office/drawing/2014/main" id="{6CD512F8-7529-4D86-BE81-D967128A3C8C}"/>
                  </a:ext>
                </a:extLst>
              </p:cNvPr>
              <p:cNvSpPr>
                <a:spLocks/>
              </p:cNvSpPr>
              <p:nvPr/>
            </p:nvSpPr>
            <p:spPr bwMode="auto">
              <a:xfrm>
                <a:off x="3834" y="2842"/>
                <a:ext cx="37" cy="95"/>
              </a:xfrm>
              <a:custGeom>
                <a:avLst/>
                <a:gdLst>
                  <a:gd name="T0" fmla="*/ 17 w 37"/>
                  <a:gd name="T1" fmla="*/ 11 h 95"/>
                  <a:gd name="T2" fmla="*/ 28 w 37"/>
                  <a:gd name="T3" fmla="*/ 27 h 95"/>
                  <a:gd name="T4" fmla="*/ 32 w 37"/>
                  <a:gd name="T5" fmla="*/ 49 h 95"/>
                  <a:gd name="T6" fmla="*/ 35 w 37"/>
                  <a:gd name="T7" fmla="*/ 82 h 95"/>
                  <a:gd name="T8" fmla="*/ 37 w 37"/>
                  <a:gd name="T9" fmla="*/ 91 h 95"/>
                  <a:gd name="T10" fmla="*/ 24 w 37"/>
                  <a:gd name="T11" fmla="*/ 95 h 95"/>
                  <a:gd name="T12" fmla="*/ 14 w 37"/>
                  <a:gd name="T13" fmla="*/ 83 h 95"/>
                  <a:gd name="T14" fmla="*/ 11 w 37"/>
                  <a:gd name="T15" fmla="*/ 35 h 95"/>
                  <a:gd name="T16" fmla="*/ 6 w 37"/>
                  <a:gd name="T17" fmla="*/ 33 h 95"/>
                  <a:gd name="T18" fmla="*/ 8 w 37"/>
                  <a:gd name="T19" fmla="*/ 16 h 95"/>
                  <a:gd name="T20" fmla="*/ 0 w 37"/>
                  <a:gd name="T21" fmla="*/ 0 h 95"/>
                  <a:gd name="T22" fmla="*/ 18 w 37"/>
                  <a:gd name="T23" fmla="*/ 4 h 95"/>
                  <a:gd name="T24" fmla="*/ 17 w 37"/>
                  <a:gd name="T25" fmla="*/ 1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95">
                    <a:moveTo>
                      <a:pt x="17" y="11"/>
                    </a:moveTo>
                    <a:lnTo>
                      <a:pt x="28" y="27"/>
                    </a:lnTo>
                    <a:lnTo>
                      <a:pt x="32" y="49"/>
                    </a:lnTo>
                    <a:lnTo>
                      <a:pt x="35" y="82"/>
                    </a:lnTo>
                    <a:lnTo>
                      <a:pt x="37" y="91"/>
                    </a:lnTo>
                    <a:lnTo>
                      <a:pt x="24" y="95"/>
                    </a:lnTo>
                    <a:lnTo>
                      <a:pt x="14" y="83"/>
                    </a:lnTo>
                    <a:lnTo>
                      <a:pt x="11" y="35"/>
                    </a:lnTo>
                    <a:lnTo>
                      <a:pt x="6" y="33"/>
                    </a:lnTo>
                    <a:lnTo>
                      <a:pt x="8" y="16"/>
                    </a:lnTo>
                    <a:lnTo>
                      <a:pt x="0" y="0"/>
                    </a:lnTo>
                    <a:lnTo>
                      <a:pt x="18" y="4"/>
                    </a:lnTo>
                    <a:lnTo>
                      <a:pt x="17"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2" name="Freeform 161">
                <a:extLst>
                  <a:ext uri="{FF2B5EF4-FFF2-40B4-BE49-F238E27FC236}">
                    <a16:creationId xmlns:a16="http://schemas.microsoft.com/office/drawing/2014/main" id="{EE7F313A-50C2-4C4F-B559-16843E8E3F47}"/>
                  </a:ext>
                </a:extLst>
              </p:cNvPr>
              <p:cNvSpPr>
                <a:spLocks/>
              </p:cNvSpPr>
              <p:nvPr/>
            </p:nvSpPr>
            <p:spPr bwMode="auto">
              <a:xfrm>
                <a:off x="3851" y="2822"/>
                <a:ext cx="56" cy="111"/>
              </a:xfrm>
              <a:custGeom>
                <a:avLst/>
                <a:gdLst>
                  <a:gd name="T0" fmla="*/ 37 w 56"/>
                  <a:gd name="T1" fmla="*/ 108 h 111"/>
                  <a:gd name="T2" fmla="*/ 36 w 56"/>
                  <a:gd name="T3" fmla="*/ 58 h 111"/>
                  <a:gd name="T4" fmla="*/ 49 w 56"/>
                  <a:gd name="T5" fmla="*/ 44 h 111"/>
                  <a:gd name="T6" fmla="*/ 54 w 56"/>
                  <a:gd name="T7" fmla="*/ 29 h 111"/>
                  <a:gd name="T8" fmla="*/ 56 w 56"/>
                  <a:gd name="T9" fmla="*/ 29 h 111"/>
                  <a:gd name="T10" fmla="*/ 48 w 56"/>
                  <a:gd name="T11" fmla="*/ 12 h 111"/>
                  <a:gd name="T12" fmla="*/ 35 w 56"/>
                  <a:gd name="T13" fmla="*/ 1 h 111"/>
                  <a:gd name="T14" fmla="*/ 29 w 56"/>
                  <a:gd name="T15" fmla="*/ 0 h 111"/>
                  <a:gd name="T16" fmla="*/ 24 w 56"/>
                  <a:gd name="T17" fmla="*/ 14 h 111"/>
                  <a:gd name="T18" fmla="*/ 12 w 56"/>
                  <a:gd name="T19" fmla="*/ 16 h 111"/>
                  <a:gd name="T20" fmla="*/ 4 w 56"/>
                  <a:gd name="T21" fmla="*/ 25 h 111"/>
                  <a:gd name="T22" fmla="*/ 1 w 56"/>
                  <a:gd name="T23" fmla="*/ 24 h 111"/>
                  <a:gd name="T24" fmla="*/ 0 w 56"/>
                  <a:gd name="T25" fmla="*/ 31 h 111"/>
                  <a:gd name="T26" fmla="*/ 11 w 56"/>
                  <a:gd name="T27" fmla="*/ 47 h 111"/>
                  <a:gd name="T28" fmla="*/ 15 w 56"/>
                  <a:gd name="T29" fmla="*/ 65 h 111"/>
                  <a:gd name="T30" fmla="*/ 18 w 56"/>
                  <a:gd name="T31" fmla="*/ 101 h 111"/>
                  <a:gd name="T32" fmla="*/ 20 w 56"/>
                  <a:gd name="T33" fmla="*/ 111 h 111"/>
                  <a:gd name="T34" fmla="*/ 37 w 56"/>
                  <a:gd name="T3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111">
                    <a:moveTo>
                      <a:pt x="37" y="108"/>
                    </a:moveTo>
                    <a:lnTo>
                      <a:pt x="36" y="58"/>
                    </a:lnTo>
                    <a:lnTo>
                      <a:pt x="49" y="44"/>
                    </a:lnTo>
                    <a:lnTo>
                      <a:pt x="54" y="29"/>
                    </a:lnTo>
                    <a:lnTo>
                      <a:pt x="56" y="29"/>
                    </a:lnTo>
                    <a:lnTo>
                      <a:pt x="48" y="12"/>
                    </a:lnTo>
                    <a:lnTo>
                      <a:pt x="35" y="1"/>
                    </a:lnTo>
                    <a:lnTo>
                      <a:pt x="29" y="0"/>
                    </a:lnTo>
                    <a:lnTo>
                      <a:pt x="24" y="14"/>
                    </a:lnTo>
                    <a:lnTo>
                      <a:pt x="12" y="16"/>
                    </a:lnTo>
                    <a:lnTo>
                      <a:pt x="4" y="25"/>
                    </a:lnTo>
                    <a:lnTo>
                      <a:pt x="1" y="24"/>
                    </a:lnTo>
                    <a:lnTo>
                      <a:pt x="0" y="31"/>
                    </a:lnTo>
                    <a:lnTo>
                      <a:pt x="11" y="47"/>
                    </a:lnTo>
                    <a:lnTo>
                      <a:pt x="15" y="65"/>
                    </a:lnTo>
                    <a:lnTo>
                      <a:pt x="18" y="101"/>
                    </a:lnTo>
                    <a:lnTo>
                      <a:pt x="20" y="111"/>
                    </a:lnTo>
                    <a:lnTo>
                      <a:pt x="37" y="10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3" name="Freeform 162">
                <a:extLst>
                  <a:ext uri="{FF2B5EF4-FFF2-40B4-BE49-F238E27FC236}">
                    <a16:creationId xmlns:a16="http://schemas.microsoft.com/office/drawing/2014/main" id="{3C6E36D9-0018-4BA8-BB31-F117E6FFDDC6}"/>
                  </a:ext>
                </a:extLst>
              </p:cNvPr>
              <p:cNvSpPr>
                <a:spLocks/>
              </p:cNvSpPr>
              <p:nvPr/>
            </p:nvSpPr>
            <p:spPr bwMode="auto">
              <a:xfrm>
                <a:off x="3888" y="2792"/>
                <a:ext cx="215" cy="180"/>
              </a:xfrm>
              <a:custGeom>
                <a:avLst/>
                <a:gdLst>
                  <a:gd name="T0" fmla="*/ 27 w 215"/>
                  <a:gd name="T1" fmla="*/ 141 h 180"/>
                  <a:gd name="T2" fmla="*/ 43 w 215"/>
                  <a:gd name="T3" fmla="*/ 156 h 180"/>
                  <a:gd name="T4" fmla="*/ 46 w 215"/>
                  <a:gd name="T5" fmla="*/ 179 h 180"/>
                  <a:gd name="T6" fmla="*/ 71 w 215"/>
                  <a:gd name="T7" fmla="*/ 180 h 180"/>
                  <a:gd name="T8" fmla="*/ 96 w 215"/>
                  <a:gd name="T9" fmla="*/ 174 h 180"/>
                  <a:gd name="T10" fmla="*/ 102 w 215"/>
                  <a:gd name="T11" fmla="*/ 171 h 180"/>
                  <a:gd name="T12" fmla="*/ 111 w 215"/>
                  <a:gd name="T13" fmla="*/ 166 h 180"/>
                  <a:gd name="T14" fmla="*/ 115 w 215"/>
                  <a:gd name="T15" fmla="*/ 148 h 180"/>
                  <a:gd name="T16" fmla="*/ 139 w 215"/>
                  <a:gd name="T17" fmla="*/ 127 h 180"/>
                  <a:gd name="T18" fmla="*/ 158 w 215"/>
                  <a:gd name="T19" fmla="*/ 137 h 180"/>
                  <a:gd name="T20" fmla="*/ 176 w 215"/>
                  <a:gd name="T21" fmla="*/ 103 h 180"/>
                  <a:gd name="T22" fmla="*/ 185 w 215"/>
                  <a:gd name="T23" fmla="*/ 92 h 180"/>
                  <a:gd name="T24" fmla="*/ 193 w 215"/>
                  <a:gd name="T25" fmla="*/ 77 h 180"/>
                  <a:gd name="T26" fmla="*/ 198 w 215"/>
                  <a:gd name="T27" fmla="*/ 64 h 180"/>
                  <a:gd name="T28" fmla="*/ 205 w 215"/>
                  <a:gd name="T29" fmla="*/ 51 h 180"/>
                  <a:gd name="T30" fmla="*/ 215 w 215"/>
                  <a:gd name="T31" fmla="*/ 45 h 180"/>
                  <a:gd name="T32" fmla="*/ 213 w 215"/>
                  <a:gd name="T33" fmla="*/ 31 h 180"/>
                  <a:gd name="T34" fmla="*/ 209 w 215"/>
                  <a:gd name="T35" fmla="*/ 13 h 180"/>
                  <a:gd name="T36" fmla="*/ 197 w 215"/>
                  <a:gd name="T37" fmla="*/ 2 h 180"/>
                  <a:gd name="T38" fmla="*/ 180 w 215"/>
                  <a:gd name="T39" fmla="*/ 12 h 180"/>
                  <a:gd name="T40" fmla="*/ 165 w 215"/>
                  <a:gd name="T41" fmla="*/ 8 h 180"/>
                  <a:gd name="T42" fmla="*/ 145 w 215"/>
                  <a:gd name="T43" fmla="*/ 14 h 180"/>
                  <a:gd name="T44" fmla="*/ 121 w 215"/>
                  <a:gd name="T45" fmla="*/ 23 h 180"/>
                  <a:gd name="T46" fmla="*/ 97 w 215"/>
                  <a:gd name="T47" fmla="*/ 10 h 180"/>
                  <a:gd name="T48" fmla="*/ 78 w 215"/>
                  <a:gd name="T49" fmla="*/ 13 h 180"/>
                  <a:gd name="T50" fmla="*/ 68 w 215"/>
                  <a:gd name="T51" fmla="*/ 2 h 180"/>
                  <a:gd name="T52" fmla="*/ 30 w 215"/>
                  <a:gd name="T53" fmla="*/ 0 h 180"/>
                  <a:gd name="T54" fmla="*/ 26 w 215"/>
                  <a:gd name="T55" fmla="*/ 10 h 180"/>
                  <a:gd name="T56" fmla="*/ 13 w 215"/>
                  <a:gd name="T57" fmla="*/ 25 h 180"/>
                  <a:gd name="T58" fmla="*/ 11 w 215"/>
                  <a:gd name="T59" fmla="*/ 42 h 180"/>
                  <a:gd name="T60" fmla="*/ 18 w 215"/>
                  <a:gd name="T61" fmla="*/ 56 h 180"/>
                  <a:gd name="T62" fmla="*/ 12 w 215"/>
                  <a:gd name="T63" fmla="*/ 74 h 180"/>
                  <a:gd name="T64" fmla="*/ 2 w 215"/>
                  <a:gd name="T65" fmla="*/ 86 h 180"/>
                  <a:gd name="T66" fmla="*/ 0 w 215"/>
                  <a:gd name="T67" fmla="*/ 138 h 180"/>
                  <a:gd name="T68" fmla="*/ 27 w 215"/>
                  <a:gd name="T69" fmla="*/ 14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80">
                    <a:moveTo>
                      <a:pt x="27" y="141"/>
                    </a:moveTo>
                    <a:lnTo>
                      <a:pt x="43" y="156"/>
                    </a:lnTo>
                    <a:lnTo>
                      <a:pt x="46" y="179"/>
                    </a:lnTo>
                    <a:lnTo>
                      <a:pt x="71" y="180"/>
                    </a:lnTo>
                    <a:lnTo>
                      <a:pt x="96" y="174"/>
                    </a:lnTo>
                    <a:lnTo>
                      <a:pt x="102" y="171"/>
                    </a:lnTo>
                    <a:lnTo>
                      <a:pt x="111" y="166"/>
                    </a:lnTo>
                    <a:lnTo>
                      <a:pt x="115" y="148"/>
                    </a:lnTo>
                    <a:lnTo>
                      <a:pt x="139" y="127"/>
                    </a:lnTo>
                    <a:lnTo>
                      <a:pt x="158" y="137"/>
                    </a:lnTo>
                    <a:lnTo>
                      <a:pt x="176" y="103"/>
                    </a:lnTo>
                    <a:lnTo>
                      <a:pt x="185" y="92"/>
                    </a:lnTo>
                    <a:lnTo>
                      <a:pt x="193" y="77"/>
                    </a:lnTo>
                    <a:lnTo>
                      <a:pt x="198" y="64"/>
                    </a:lnTo>
                    <a:lnTo>
                      <a:pt x="205" y="51"/>
                    </a:lnTo>
                    <a:lnTo>
                      <a:pt x="215" y="45"/>
                    </a:lnTo>
                    <a:lnTo>
                      <a:pt x="213" y="31"/>
                    </a:lnTo>
                    <a:lnTo>
                      <a:pt x="209" y="13"/>
                    </a:lnTo>
                    <a:lnTo>
                      <a:pt x="197" y="2"/>
                    </a:lnTo>
                    <a:lnTo>
                      <a:pt x="180" y="12"/>
                    </a:lnTo>
                    <a:lnTo>
                      <a:pt x="165" y="8"/>
                    </a:lnTo>
                    <a:lnTo>
                      <a:pt x="145" y="14"/>
                    </a:lnTo>
                    <a:lnTo>
                      <a:pt x="121" y="23"/>
                    </a:lnTo>
                    <a:lnTo>
                      <a:pt x="97" y="10"/>
                    </a:lnTo>
                    <a:lnTo>
                      <a:pt x="78" y="13"/>
                    </a:lnTo>
                    <a:lnTo>
                      <a:pt x="68" y="2"/>
                    </a:lnTo>
                    <a:lnTo>
                      <a:pt x="30" y="0"/>
                    </a:lnTo>
                    <a:lnTo>
                      <a:pt x="26" y="10"/>
                    </a:lnTo>
                    <a:lnTo>
                      <a:pt x="13" y="25"/>
                    </a:lnTo>
                    <a:lnTo>
                      <a:pt x="11" y="42"/>
                    </a:lnTo>
                    <a:lnTo>
                      <a:pt x="18" y="56"/>
                    </a:lnTo>
                    <a:lnTo>
                      <a:pt x="12" y="74"/>
                    </a:lnTo>
                    <a:lnTo>
                      <a:pt x="2" y="86"/>
                    </a:lnTo>
                    <a:lnTo>
                      <a:pt x="0" y="138"/>
                    </a:lnTo>
                    <a:lnTo>
                      <a:pt x="27" y="141"/>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4" name="Freeform 163">
                <a:extLst>
                  <a:ext uri="{FF2B5EF4-FFF2-40B4-BE49-F238E27FC236}">
                    <a16:creationId xmlns:a16="http://schemas.microsoft.com/office/drawing/2014/main" id="{044F7971-0A6B-46CA-93FF-4667837AED34}"/>
                  </a:ext>
                </a:extLst>
              </p:cNvPr>
              <p:cNvSpPr>
                <a:spLocks/>
              </p:cNvSpPr>
              <p:nvPr/>
            </p:nvSpPr>
            <p:spPr bwMode="auto">
              <a:xfrm>
                <a:off x="3989" y="2808"/>
                <a:ext cx="147" cy="212"/>
              </a:xfrm>
              <a:custGeom>
                <a:avLst/>
                <a:gdLst>
                  <a:gd name="T0" fmla="*/ 25 w 147"/>
                  <a:gd name="T1" fmla="*/ 182 h 212"/>
                  <a:gd name="T2" fmla="*/ 26 w 147"/>
                  <a:gd name="T3" fmla="*/ 201 h 212"/>
                  <a:gd name="T4" fmla="*/ 116 w 147"/>
                  <a:gd name="T5" fmla="*/ 202 h 212"/>
                  <a:gd name="T6" fmla="*/ 135 w 147"/>
                  <a:gd name="T7" fmla="*/ 207 h 212"/>
                  <a:gd name="T8" fmla="*/ 147 w 147"/>
                  <a:gd name="T9" fmla="*/ 212 h 212"/>
                  <a:gd name="T10" fmla="*/ 146 w 147"/>
                  <a:gd name="T11" fmla="*/ 203 h 212"/>
                  <a:gd name="T12" fmla="*/ 147 w 147"/>
                  <a:gd name="T13" fmla="*/ 193 h 212"/>
                  <a:gd name="T14" fmla="*/ 130 w 147"/>
                  <a:gd name="T15" fmla="*/ 178 h 212"/>
                  <a:gd name="T16" fmla="*/ 129 w 147"/>
                  <a:gd name="T17" fmla="*/ 167 h 212"/>
                  <a:gd name="T18" fmla="*/ 113 w 147"/>
                  <a:gd name="T19" fmla="*/ 131 h 212"/>
                  <a:gd name="T20" fmla="*/ 117 w 147"/>
                  <a:gd name="T21" fmla="*/ 131 h 212"/>
                  <a:gd name="T22" fmla="*/ 135 w 147"/>
                  <a:gd name="T23" fmla="*/ 99 h 212"/>
                  <a:gd name="T24" fmla="*/ 127 w 147"/>
                  <a:gd name="T25" fmla="*/ 82 h 212"/>
                  <a:gd name="T26" fmla="*/ 110 w 147"/>
                  <a:gd name="T27" fmla="*/ 70 h 212"/>
                  <a:gd name="T28" fmla="*/ 108 w 147"/>
                  <a:gd name="T29" fmla="*/ 57 h 212"/>
                  <a:gd name="T30" fmla="*/ 133 w 147"/>
                  <a:gd name="T31" fmla="*/ 52 h 212"/>
                  <a:gd name="T32" fmla="*/ 126 w 147"/>
                  <a:gd name="T33" fmla="*/ 43 h 212"/>
                  <a:gd name="T34" fmla="*/ 123 w 147"/>
                  <a:gd name="T35" fmla="*/ 21 h 212"/>
                  <a:gd name="T36" fmla="*/ 116 w 147"/>
                  <a:gd name="T37" fmla="*/ 3 h 212"/>
                  <a:gd name="T38" fmla="*/ 109 w 147"/>
                  <a:gd name="T39" fmla="*/ 0 h 212"/>
                  <a:gd name="T40" fmla="*/ 114 w 147"/>
                  <a:gd name="T41" fmla="*/ 29 h 212"/>
                  <a:gd name="T42" fmla="*/ 104 w 147"/>
                  <a:gd name="T43" fmla="*/ 35 h 212"/>
                  <a:gd name="T44" fmla="*/ 84 w 147"/>
                  <a:gd name="T45" fmla="*/ 78 h 212"/>
                  <a:gd name="T46" fmla="*/ 75 w 147"/>
                  <a:gd name="T47" fmla="*/ 87 h 212"/>
                  <a:gd name="T48" fmla="*/ 57 w 147"/>
                  <a:gd name="T49" fmla="*/ 121 h 212"/>
                  <a:gd name="T50" fmla="*/ 39 w 147"/>
                  <a:gd name="T51" fmla="*/ 112 h 212"/>
                  <a:gd name="T52" fmla="*/ 14 w 147"/>
                  <a:gd name="T53" fmla="*/ 132 h 212"/>
                  <a:gd name="T54" fmla="*/ 10 w 147"/>
                  <a:gd name="T55" fmla="*/ 150 h 212"/>
                  <a:gd name="T56" fmla="*/ 0 w 147"/>
                  <a:gd name="T57" fmla="*/ 156 h 212"/>
                  <a:gd name="T58" fmla="*/ 4 w 147"/>
                  <a:gd name="T59" fmla="*/ 164 h 212"/>
                  <a:gd name="T60" fmla="*/ 7 w 147"/>
                  <a:gd name="T61" fmla="*/ 162 h 212"/>
                  <a:gd name="T62" fmla="*/ 12 w 147"/>
                  <a:gd name="T63" fmla="*/ 171 h 212"/>
                  <a:gd name="T64" fmla="*/ 24 w 147"/>
                  <a:gd name="T65" fmla="*/ 168 h 212"/>
                  <a:gd name="T66" fmla="*/ 21 w 147"/>
                  <a:gd name="T67" fmla="*/ 178 h 212"/>
                  <a:gd name="T68" fmla="*/ 25 w 147"/>
                  <a:gd name="T69" fmla="*/ 1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 h="212">
                    <a:moveTo>
                      <a:pt x="25" y="182"/>
                    </a:moveTo>
                    <a:lnTo>
                      <a:pt x="26" y="201"/>
                    </a:lnTo>
                    <a:lnTo>
                      <a:pt x="116" y="202"/>
                    </a:lnTo>
                    <a:lnTo>
                      <a:pt x="135" y="207"/>
                    </a:lnTo>
                    <a:lnTo>
                      <a:pt x="147" y="212"/>
                    </a:lnTo>
                    <a:lnTo>
                      <a:pt x="146" y="203"/>
                    </a:lnTo>
                    <a:lnTo>
                      <a:pt x="147" y="193"/>
                    </a:lnTo>
                    <a:lnTo>
                      <a:pt x="130" y="178"/>
                    </a:lnTo>
                    <a:lnTo>
                      <a:pt x="129" y="167"/>
                    </a:lnTo>
                    <a:lnTo>
                      <a:pt x="113" y="131"/>
                    </a:lnTo>
                    <a:lnTo>
                      <a:pt x="117" y="131"/>
                    </a:lnTo>
                    <a:lnTo>
                      <a:pt x="135" y="99"/>
                    </a:lnTo>
                    <a:lnTo>
                      <a:pt x="127" y="82"/>
                    </a:lnTo>
                    <a:lnTo>
                      <a:pt x="110" y="70"/>
                    </a:lnTo>
                    <a:lnTo>
                      <a:pt x="108" y="57"/>
                    </a:lnTo>
                    <a:lnTo>
                      <a:pt x="133" y="52"/>
                    </a:lnTo>
                    <a:lnTo>
                      <a:pt x="126" y="43"/>
                    </a:lnTo>
                    <a:lnTo>
                      <a:pt x="123" y="21"/>
                    </a:lnTo>
                    <a:lnTo>
                      <a:pt x="116" y="3"/>
                    </a:lnTo>
                    <a:lnTo>
                      <a:pt x="109" y="0"/>
                    </a:lnTo>
                    <a:lnTo>
                      <a:pt x="114" y="29"/>
                    </a:lnTo>
                    <a:lnTo>
                      <a:pt x="104" y="35"/>
                    </a:lnTo>
                    <a:lnTo>
                      <a:pt x="84" y="78"/>
                    </a:lnTo>
                    <a:lnTo>
                      <a:pt x="75" y="87"/>
                    </a:lnTo>
                    <a:lnTo>
                      <a:pt x="57" y="121"/>
                    </a:lnTo>
                    <a:lnTo>
                      <a:pt x="39" y="112"/>
                    </a:lnTo>
                    <a:lnTo>
                      <a:pt x="14" y="132"/>
                    </a:lnTo>
                    <a:lnTo>
                      <a:pt x="10" y="150"/>
                    </a:lnTo>
                    <a:lnTo>
                      <a:pt x="0" y="156"/>
                    </a:lnTo>
                    <a:lnTo>
                      <a:pt x="4" y="164"/>
                    </a:lnTo>
                    <a:lnTo>
                      <a:pt x="7" y="162"/>
                    </a:lnTo>
                    <a:lnTo>
                      <a:pt x="12" y="171"/>
                    </a:lnTo>
                    <a:lnTo>
                      <a:pt x="24" y="168"/>
                    </a:lnTo>
                    <a:lnTo>
                      <a:pt x="21" y="178"/>
                    </a:lnTo>
                    <a:lnTo>
                      <a:pt x="25" y="18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5" name="Freeform 164">
                <a:extLst>
                  <a:ext uri="{FF2B5EF4-FFF2-40B4-BE49-F238E27FC236}">
                    <a16:creationId xmlns:a16="http://schemas.microsoft.com/office/drawing/2014/main" id="{CC23D78E-E538-402E-9934-DD7DF958447D}"/>
                  </a:ext>
                </a:extLst>
              </p:cNvPr>
              <p:cNvSpPr>
                <a:spLocks/>
              </p:cNvSpPr>
              <p:nvPr/>
            </p:nvSpPr>
            <p:spPr bwMode="auto">
              <a:xfrm>
                <a:off x="4007" y="3009"/>
                <a:ext cx="39" cy="29"/>
              </a:xfrm>
              <a:custGeom>
                <a:avLst/>
                <a:gdLst>
                  <a:gd name="T0" fmla="*/ 39 w 39"/>
                  <a:gd name="T1" fmla="*/ 1 h 29"/>
                  <a:gd name="T2" fmla="*/ 37 w 39"/>
                  <a:gd name="T3" fmla="*/ 25 h 29"/>
                  <a:gd name="T4" fmla="*/ 16 w 39"/>
                  <a:gd name="T5" fmla="*/ 23 h 29"/>
                  <a:gd name="T6" fmla="*/ 13 w 39"/>
                  <a:gd name="T7" fmla="*/ 29 h 29"/>
                  <a:gd name="T8" fmla="*/ 7 w 39"/>
                  <a:gd name="T9" fmla="*/ 24 h 29"/>
                  <a:gd name="T10" fmla="*/ 0 w 39"/>
                  <a:gd name="T11" fmla="*/ 21 h 29"/>
                  <a:gd name="T12" fmla="*/ 8 w 39"/>
                  <a:gd name="T13" fmla="*/ 0 h 29"/>
                  <a:gd name="T14" fmla="*/ 39 w 39"/>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39" y="1"/>
                    </a:moveTo>
                    <a:lnTo>
                      <a:pt x="37" y="25"/>
                    </a:lnTo>
                    <a:lnTo>
                      <a:pt x="16" y="23"/>
                    </a:lnTo>
                    <a:lnTo>
                      <a:pt x="13" y="29"/>
                    </a:lnTo>
                    <a:lnTo>
                      <a:pt x="7" y="24"/>
                    </a:lnTo>
                    <a:lnTo>
                      <a:pt x="0" y="21"/>
                    </a:lnTo>
                    <a:lnTo>
                      <a:pt x="8" y="0"/>
                    </a:lnTo>
                    <a:lnTo>
                      <a:pt x="39"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6" name="Freeform 165">
                <a:extLst>
                  <a:ext uri="{FF2B5EF4-FFF2-40B4-BE49-F238E27FC236}">
                    <a16:creationId xmlns:a16="http://schemas.microsoft.com/office/drawing/2014/main" id="{BB034C2A-9666-4DAA-B78E-0F8B9385C9DE}"/>
                  </a:ext>
                </a:extLst>
              </p:cNvPr>
              <p:cNvSpPr>
                <a:spLocks/>
              </p:cNvSpPr>
              <p:nvPr/>
            </p:nvSpPr>
            <p:spPr bwMode="auto">
              <a:xfrm>
                <a:off x="3994" y="3010"/>
                <a:ext cx="111" cy="115"/>
              </a:xfrm>
              <a:custGeom>
                <a:avLst/>
                <a:gdLst>
                  <a:gd name="T0" fmla="*/ 87 w 111"/>
                  <a:gd name="T1" fmla="*/ 0 h 115"/>
                  <a:gd name="T2" fmla="*/ 88 w 111"/>
                  <a:gd name="T3" fmla="*/ 19 h 115"/>
                  <a:gd name="T4" fmla="*/ 108 w 111"/>
                  <a:gd name="T5" fmla="*/ 16 h 115"/>
                  <a:gd name="T6" fmla="*/ 107 w 111"/>
                  <a:gd name="T7" fmla="*/ 27 h 115"/>
                  <a:gd name="T8" fmla="*/ 102 w 111"/>
                  <a:gd name="T9" fmla="*/ 35 h 115"/>
                  <a:gd name="T10" fmla="*/ 100 w 111"/>
                  <a:gd name="T11" fmla="*/ 42 h 115"/>
                  <a:gd name="T12" fmla="*/ 101 w 111"/>
                  <a:gd name="T13" fmla="*/ 50 h 115"/>
                  <a:gd name="T14" fmla="*/ 111 w 111"/>
                  <a:gd name="T15" fmla="*/ 53 h 115"/>
                  <a:gd name="T16" fmla="*/ 109 w 111"/>
                  <a:gd name="T17" fmla="*/ 79 h 115"/>
                  <a:gd name="T18" fmla="*/ 101 w 111"/>
                  <a:gd name="T19" fmla="*/ 87 h 115"/>
                  <a:gd name="T20" fmla="*/ 93 w 111"/>
                  <a:gd name="T21" fmla="*/ 84 h 115"/>
                  <a:gd name="T22" fmla="*/ 82 w 111"/>
                  <a:gd name="T23" fmla="*/ 84 h 115"/>
                  <a:gd name="T24" fmla="*/ 72 w 111"/>
                  <a:gd name="T25" fmla="*/ 75 h 115"/>
                  <a:gd name="T26" fmla="*/ 71 w 111"/>
                  <a:gd name="T27" fmla="*/ 86 h 115"/>
                  <a:gd name="T28" fmla="*/ 61 w 111"/>
                  <a:gd name="T29" fmla="*/ 84 h 115"/>
                  <a:gd name="T30" fmla="*/ 55 w 111"/>
                  <a:gd name="T31" fmla="*/ 88 h 115"/>
                  <a:gd name="T32" fmla="*/ 58 w 111"/>
                  <a:gd name="T33" fmla="*/ 99 h 115"/>
                  <a:gd name="T34" fmla="*/ 64 w 111"/>
                  <a:gd name="T35" fmla="*/ 101 h 115"/>
                  <a:gd name="T36" fmla="*/ 60 w 111"/>
                  <a:gd name="T37" fmla="*/ 112 h 115"/>
                  <a:gd name="T38" fmla="*/ 51 w 111"/>
                  <a:gd name="T39" fmla="*/ 111 h 115"/>
                  <a:gd name="T40" fmla="*/ 46 w 111"/>
                  <a:gd name="T41" fmla="*/ 115 h 115"/>
                  <a:gd name="T42" fmla="*/ 10 w 111"/>
                  <a:gd name="T43" fmla="*/ 77 h 115"/>
                  <a:gd name="T44" fmla="*/ 0 w 111"/>
                  <a:gd name="T45" fmla="*/ 57 h 115"/>
                  <a:gd name="T46" fmla="*/ 10 w 111"/>
                  <a:gd name="T47" fmla="*/ 51 h 115"/>
                  <a:gd name="T48" fmla="*/ 10 w 111"/>
                  <a:gd name="T49" fmla="*/ 32 h 115"/>
                  <a:gd name="T50" fmla="*/ 20 w 111"/>
                  <a:gd name="T51" fmla="*/ 23 h 115"/>
                  <a:gd name="T52" fmla="*/ 24 w 111"/>
                  <a:gd name="T53" fmla="*/ 28 h 115"/>
                  <a:gd name="T54" fmla="*/ 29 w 111"/>
                  <a:gd name="T55" fmla="*/ 22 h 115"/>
                  <a:gd name="T56" fmla="*/ 50 w 111"/>
                  <a:gd name="T57" fmla="*/ 24 h 115"/>
                  <a:gd name="T58" fmla="*/ 52 w 111"/>
                  <a:gd name="T59" fmla="*/ 0 h 115"/>
                  <a:gd name="T60" fmla="*/ 87 w 111"/>
                  <a:gd name="T6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1" h="115">
                    <a:moveTo>
                      <a:pt x="87" y="0"/>
                    </a:moveTo>
                    <a:lnTo>
                      <a:pt x="88" y="19"/>
                    </a:lnTo>
                    <a:lnTo>
                      <a:pt x="108" y="16"/>
                    </a:lnTo>
                    <a:lnTo>
                      <a:pt x="107" y="27"/>
                    </a:lnTo>
                    <a:lnTo>
                      <a:pt x="102" y="35"/>
                    </a:lnTo>
                    <a:lnTo>
                      <a:pt x="100" y="42"/>
                    </a:lnTo>
                    <a:lnTo>
                      <a:pt x="101" y="50"/>
                    </a:lnTo>
                    <a:lnTo>
                      <a:pt x="111" y="53"/>
                    </a:lnTo>
                    <a:lnTo>
                      <a:pt x="109" y="79"/>
                    </a:lnTo>
                    <a:lnTo>
                      <a:pt x="101" y="87"/>
                    </a:lnTo>
                    <a:lnTo>
                      <a:pt x="93" y="84"/>
                    </a:lnTo>
                    <a:lnTo>
                      <a:pt x="82" y="84"/>
                    </a:lnTo>
                    <a:lnTo>
                      <a:pt x="72" y="75"/>
                    </a:lnTo>
                    <a:lnTo>
                      <a:pt x="71" y="86"/>
                    </a:lnTo>
                    <a:lnTo>
                      <a:pt x="61" y="84"/>
                    </a:lnTo>
                    <a:lnTo>
                      <a:pt x="55" y="88"/>
                    </a:lnTo>
                    <a:lnTo>
                      <a:pt x="58" y="99"/>
                    </a:lnTo>
                    <a:lnTo>
                      <a:pt x="64" y="101"/>
                    </a:lnTo>
                    <a:lnTo>
                      <a:pt x="60" y="112"/>
                    </a:lnTo>
                    <a:lnTo>
                      <a:pt x="51" y="111"/>
                    </a:lnTo>
                    <a:lnTo>
                      <a:pt x="46" y="115"/>
                    </a:lnTo>
                    <a:lnTo>
                      <a:pt x="10" y="77"/>
                    </a:lnTo>
                    <a:lnTo>
                      <a:pt x="0" y="57"/>
                    </a:lnTo>
                    <a:lnTo>
                      <a:pt x="10" y="51"/>
                    </a:lnTo>
                    <a:lnTo>
                      <a:pt x="10" y="32"/>
                    </a:lnTo>
                    <a:lnTo>
                      <a:pt x="20" y="23"/>
                    </a:lnTo>
                    <a:lnTo>
                      <a:pt x="24" y="28"/>
                    </a:lnTo>
                    <a:lnTo>
                      <a:pt x="29" y="22"/>
                    </a:lnTo>
                    <a:lnTo>
                      <a:pt x="50" y="24"/>
                    </a:lnTo>
                    <a:lnTo>
                      <a:pt x="52" y="0"/>
                    </a:lnTo>
                    <a:lnTo>
                      <a:pt x="8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7" name="Freeform 166">
                <a:extLst>
                  <a:ext uri="{FF2B5EF4-FFF2-40B4-BE49-F238E27FC236}">
                    <a16:creationId xmlns:a16="http://schemas.microsoft.com/office/drawing/2014/main" id="{9D7E203B-9ED3-44A4-A357-01051AC9BF2F}"/>
                  </a:ext>
                </a:extLst>
              </p:cNvPr>
              <p:cNvSpPr>
                <a:spLocks/>
              </p:cNvSpPr>
              <p:nvPr/>
            </p:nvSpPr>
            <p:spPr bwMode="auto">
              <a:xfrm>
                <a:off x="4061" y="2953"/>
                <a:ext cx="355" cy="343"/>
              </a:xfrm>
              <a:custGeom>
                <a:avLst/>
                <a:gdLst>
                  <a:gd name="T0" fmla="*/ 117 w 355"/>
                  <a:gd name="T1" fmla="*/ 40 h 343"/>
                  <a:gd name="T2" fmla="*/ 100 w 355"/>
                  <a:gd name="T3" fmla="*/ 86 h 343"/>
                  <a:gd name="T4" fmla="*/ 71 w 355"/>
                  <a:gd name="T5" fmla="*/ 139 h 343"/>
                  <a:gd name="T6" fmla="*/ 50 w 355"/>
                  <a:gd name="T7" fmla="*/ 186 h 343"/>
                  <a:gd name="T8" fmla="*/ 30 w 355"/>
                  <a:gd name="T9" fmla="*/ 184 h 343"/>
                  <a:gd name="T10" fmla="*/ 15 w 355"/>
                  <a:gd name="T11" fmla="*/ 189 h 343"/>
                  <a:gd name="T12" fmla="*/ 0 w 355"/>
                  <a:gd name="T13" fmla="*/ 206 h 343"/>
                  <a:gd name="T14" fmla="*/ 17 w 355"/>
                  <a:gd name="T15" fmla="*/ 209 h 343"/>
                  <a:gd name="T16" fmla="*/ 34 w 355"/>
                  <a:gd name="T17" fmla="*/ 208 h 343"/>
                  <a:gd name="T18" fmla="*/ 87 w 355"/>
                  <a:gd name="T19" fmla="*/ 234 h 343"/>
                  <a:gd name="T20" fmla="*/ 134 w 355"/>
                  <a:gd name="T21" fmla="*/ 245 h 343"/>
                  <a:gd name="T22" fmla="*/ 134 w 355"/>
                  <a:gd name="T23" fmla="*/ 230 h 343"/>
                  <a:gd name="T24" fmla="*/ 155 w 355"/>
                  <a:gd name="T25" fmla="*/ 236 h 343"/>
                  <a:gd name="T26" fmla="*/ 177 w 355"/>
                  <a:gd name="T27" fmla="*/ 243 h 343"/>
                  <a:gd name="T28" fmla="*/ 175 w 355"/>
                  <a:gd name="T29" fmla="*/ 274 h 343"/>
                  <a:gd name="T30" fmla="*/ 187 w 355"/>
                  <a:gd name="T31" fmla="*/ 299 h 343"/>
                  <a:gd name="T32" fmla="*/ 225 w 355"/>
                  <a:gd name="T33" fmla="*/ 303 h 343"/>
                  <a:gd name="T34" fmla="*/ 238 w 355"/>
                  <a:gd name="T35" fmla="*/ 303 h 343"/>
                  <a:gd name="T36" fmla="*/ 268 w 355"/>
                  <a:gd name="T37" fmla="*/ 318 h 343"/>
                  <a:gd name="T38" fmla="*/ 287 w 355"/>
                  <a:gd name="T39" fmla="*/ 320 h 343"/>
                  <a:gd name="T40" fmla="*/ 300 w 355"/>
                  <a:gd name="T41" fmla="*/ 332 h 343"/>
                  <a:gd name="T42" fmla="*/ 323 w 355"/>
                  <a:gd name="T43" fmla="*/ 343 h 343"/>
                  <a:gd name="T44" fmla="*/ 325 w 355"/>
                  <a:gd name="T45" fmla="*/ 320 h 343"/>
                  <a:gd name="T46" fmla="*/ 303 w 355"/>
                  <a:gd name="T47" fmla="*/ 319 h 343"/>
                  <a:gd name="T48" fmla="*/ 304 w 355"/>
                  <a:gd name="T49" fmla="*/ 293 h 343"/>
                  <a:gd name="T50" fmla="*/ 303 w 355"/>
                  <a:gd name="T51" fmla="*/ 273 h 343"/>
                  <a:gd name="T52" fmla="*/ 341 w 355"/>
                  <a:gd name="T53" fmla="*/ 251 h 343"/>
                  <a:gd name="T54" fmla="*/ 338 w 355"/>
                  <a:gd name="T55" fmla="*/ 231 h 343"/>
                  <a:gd name="T56" fmla="*/ 323 w 355"/>
                  <a:gd name="T57" fmla="*/ 206 h 343"/>
                  <a:gd name="T58" fmla="*/ 320 w 355"/>
                  <a:gd name="T59" fmla="*/ 181 h 343"/>
                  <a:gd name="T60" fmla="*/ 316 w 355"/>
                  <a:gd name="T61" fmla="*/ 153 h 343"/>
                  <a:gd name="T62" fmla="*/ 315 w 355"/>
                  <a:gd name="T63" fmla="*/ 132 h 343"/>
                  <a:gd name="T64" fmla="*/ 325 w 355"/>
                  <a:gd name="T65" fmla="*/ 90 h 343"/>
                  <a:gd name="T66" fmla="*/ 347 w 355"/>
                  <a:gd name="T67" fmla="*/ 52 h 343"/>
                  <a:gd name="T68" fmla="*/ 348 w 355"/>
                  <a:gd name="T69" fmla="*/ 32 h 343"/>
                  <a:gd name="T70" fmla="*/ 307 w 355"/>
                  <a:gd name="T71" fmla="*/ 19 h 343"/>
                  <a:gd name="T72" fmla="*/ 261 w 355"/>
                  <a:gd name="T73" fmla="*/ 5 h 343"/>
                  <a:gd name="T74" fmla="*/ 235 w 355"/>
                  <a:gd name="T75" fmla="*/ 7 h 343"/>
                  <a:gd name="T76" fmla="*/ 216 w 355"/>
                  <a:gd name="T77" fmla="*/ 12 h 343"/>
                  <a:gd name="T78" fmla="*/ 192 w 355"/>
                  <a:gd name="T79" fmla="*/ 19 h 343"/>
                  <a:gd name="T80" fmla="*/ 134 w 355"/>
                  <a:gd name="T81" fmla="*/ 3 h 343"/>
                  <a:gd name="T82" fmla="*/ 117 w 355"/>
                  <a:gd name="T83" fmla="*/ 2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5" h="343">
                    <a:moveTo>
                      <a:pt x="117" y="29"/>
                    </a:moveTo>
                    <a:lnTo>
                      <a:pt x="117" y="40"/>
                    </a:lnTo>
                    <a:lnTo>
                      <a:pt x="107" y="68"/>
                    </a:lnTo>
                    <a:lnTo>
                      <a:pt x="100" y="86"/>
                    </a:lnTo>
                    <a:lnTo>
                      <a:pt x="100" y="104"/>
                    </a:lnTo>
                    <a:lnTo>
                      <a:pt x="71" y="139"/>
                    </a:lnTo>
                    <a:lnTo>
                      <a:pt x="70" y="164"/>
                    </a:lnTo>
                    <a:lnTo>
                      <a:pt x="50" y="186"/>
                    </a:lnTo>
                    <a:lnTo>
                      <a:pt x="40" y="177"/>
                    </a:lnTo>
                    <a:lnTo>
                      <a:pt x="30" y="184"/>
                    </a:lnTo>
                    <a:lnTo>
                      <a:pt x="21" y="189"/>
                    </a:lnTo>
                    <a:lnTo>
                      <a:pt x="15" y="189"/>
                    </a:lnTo>
                    <a:lnTo>
                      <a:pt x="8" y="198"/>
                    </a:lnTo>
                    <a:lnTo>
                      <a:pt x="0" y="206"/>
                    </a:lnTo>
                    <a:lnTo>
                      <a:pt x="0" y="216"/>
                    </a:lnTo>
                    <a:lnTo>
                      <a:pt x="17" y="209"/>
                    </a:lnTo>
                    <a:lnTo>
                      <a:pt x="22" y="203"/>
                    </a:lnTo>
                    <a:lnTo>
                      <a:pt x="34" y="208"/>
                    </a:lnTo>
                    <a:lnTo>
                      <a:pt x="80" y="208"/>
                    </a:lnTo>
                    <a:lnTo>
                      <a:pt x="87" y="234"/>
                    </a:lnTo>
                    <a:lnTo>
                      <a:pt x="101" y="246"/>
                    </a:lnTo>
                    <a:lnTo>
                      <a:pt x="134" y="245"/>
                    </a:lnTo>
                    <a:lnTo>
                      <a:pt x="135" y="237"/>
                    </a:lnTo>
                    <a:lnTo>
                      <a:pt x="134" y="230"/>
                    </a:lnTo>
                    <a:lnTo>
                      <a:pt x="155" y="226"/>
                    </a:lnTo>
                    <a:lnTo>
                      <a:pt x="155" y="236"/>
                    </a:lnTo>
                    <a:lnTo>
                      <a:pt x="178" y="234"/>
                    </a:lnTo>
                    <a:lnTo>
                      <a:pt x="177" y="243"/>
                    </a:lnTo>
                    <a:lnTo>
                      <a:pt x="181" y="261"/>
                    </a:lnTo>
                    <a:lnTo>
                      <a:pt x="175" y="274"/>
                    </a:lnTo>
                    <a:lnTo>
                      <a:pt x="186" y="292"/>
                    </a:lnTo>
                    <a:lnTo>
                      <a:pt x="187" y="299"/>
                    </a:lnTo>
                    <a:lnTo>
                      <a:pt x="218" y="303"/>
                    </a:lnTo>
                    <a:lnTo>
                      <a:pt x="225" y="303"/>
                    </a:lnTo>
                    <a:lnTo>
                      <a:pt x="227" y="307"/>
                    </a:lnTo>
                    <a:lnTo>
                      <a:pt x="238" y="303"/>
                    </a:lnTo>
                    <a:lnTo>
                      <a:pt x="248" y="310"/>
                    </a:lnTo>
                    <a:lnTo>
                      <a:pt x="268" y="318"/>
                    </a:lnTo>
                    <a:lnTo>
                      <a:pt x="275" y="311"/>
                    </a:lnTo>
                    <a:lnTo>
                      <a:pt x="287" y="320"/>
                    </a:lnTo>
                    <a:lnTo>
                      <a:pt x="293" y="325"/>
                    </a:lnTo>
                    <a:lnTo>
                      <a:pt x="300" y="332"/>
                    </a:lnTo>
                    <a:lnTo>
                      <a:pt x="311" y="342"/>
                    </a:lnTo>
                    <a:lnTo>
                      <a:pt x="323" y="343"/>
                    </a:lnTo>
                    <a:lnTo>
                      <a:pt x="328" y="340"/>
                    </a:lnTo>
                    <a:lnTo>
                      <a:pt x="325" y="320"/>
                    </a:lnTo>
                    <a:lnTo>
                      <a:pt x="313" y="327"/>
                    </a:lnTo>
                    <a:lnTo>
                      <a:pt x="303" y="319"/>
                    </a:lnTo>
                    <a:lnTo>
                      <a:pt x="300" y="309"/>
                    </a:lnTo>
                    <a:lnTo>
                      <a:pt x="304" y="293"/>
                    </a:lnTo>
                    <a:lnTo>
                      <a:pt x="305" y="280"/>
                    </a:lnTo>
                    <a:lnTo>
                      <a:pt x="303" y="273"/>
                    </a:lnTo>
                    <a:lnTo>
                      <a:pt x="311" y="258"/>
                    </a:lnTo>
                    <a:lnTo>
                      <a:pt x="341" y="251"/>
                    </a:lnTo>
                    <a:lnTo>
                      <a:pt x="345" y="253"/>
                    </a:lnTo>
                    <a:lnTo>
                      <a:pt x="338" y="231"/>
                    </a:lnTo>
                    <a:lnTo>
                      <a:pt x="324" y="217"/>
                    </a:lnTo>
                    <a:lnTo>
                      <a:pt x="323" y="206"/>
                    </a:lnTo>
                    <a:lnTo>
                      <a:pt x="319" y="191"/>
                    </a:lnTo>
                    <a:lnTo>
                      <a:pt x="320" y="181"/>
                    </a:lnTo>
                    <a:lnTo>
                      <a:pt x="315" y="160"/>
                    </a:lnTo>
                    <a:lnTo>
                      <a:pt x="316" y="153"/>
                    </a:lnTo>
                    <a:lnTo>
                      <a:pt x="313" y="140"/>
                    </a:lnTo>
                    <a:lnTo>
                      <a:pt x="315" y="132"/>
                    </a:lnTo>
                    <a:lnTo>
                      <a:pt x="325" y="125"/>
                    </a:lnTo>
                    <a:lnTo>
                      <a:pt x="325" y="90"/>
                    </a:lnTo>
                    <a:lnTo>
                      <a:pt x="355" y="56"/>
                    </a:lnTo>
                    <a:lnTo>
                      <a:pt x="347" y="52"/>
                    </a:lnTo>
                    <a:lnTo>
                      <a:pt x="346" y="36"/>
                    </a:lnTo>
                    <a:lnTo>
                      <a:pt x="348" y="32"/>
                    </a:lnTo>
                    <a:lnTo>
                      <a:pt x="326" y="13"/>
                    </a:lnTo>
                    <a:lnTo>
                      <a:pt x="307" y="19"/>
                    </a:lnTo>
                    <a:lnTo>
                      <a:pt x="273" y="2"/>
                    </a:lnTo>
                    <a:lnTo>
                      <a:pt x="261" y="5"/>
                    </a:lnTo>
                    <a:lnTo>
                      <a:pt x="251" y="0"/>
                    </a:lnTo>
                    <a:lnTo>
                      <a:pt x="235" y="7"/>
                    </a:lnTo>
                    <a:lnTo>
                      <a:pt x="228" y="4"/>
                    </a:lnTo>
                    <a:lnTo>
                      <a:pt x="216" y="12"/>
                    </a:lnTo>
                    <a:lnTo>
                      <a:pt x="199" y="8"/>
                    </a:lnTo>
                    <a:lnTo>
                      <a:pt x="192" y="19"/>
                    </a:lnTo>
                    <a:lnTo>
                      <a:pt x="157" y="12"/>
                    </a:lnTo>
                    <a:lnTo>
                      <a:pt x="134" y="3"/>
                    </a:lnTo>
                    <a:lnTo>
                      <a:pt x="121" y="19"/>
                    </a:lnTo>
                    <a:lnTo>
                      <a:pt x="117" y="29"/>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8" name="Freeform 167">
                <a:extLst>
                  <a:ext uri="{FF2B5EF4-FFF2-40B4-BE49-F238E27FC236}">
                    <a16:creationId xmlns:a16="http://schemas.microsoft.com/office/drawing/2014/main" id="{2C2F7BB9-B490-4D96-9827-F3344A03507E}"/>
                  </a:ext>
                </a:extLst>
              </p:cNvPr>
              <p:cNvSpPr>
                <a:spLocks/>
              </p:cNvSpPr>
              <p:nvPr/>
            </p:nvSpPr>
            <p:spPr bwMode="auto">
              <a:xfrm>
                <a:off x="4040" y="2980"/>
                <a:ext cx="138" cy="164"/>
              </a:xfrm>
              <a:custGeom>
                <a:avLst/>
                <a:gdLst>
                  <a:gd name="T0" fmla="*/ 110 w 138"/>
                  <a:gd name="T1" fmla="*/ 0 h 164"/>
                  <a:gd name="T2" fmla="*/ 136 w 138"/>
                  <a:gd name="T3" fmla="*/ 2 h 164"/>
                  <a:gd name="T4" fmla="*/ 138 w 138"/>
                  <a:gd name="T5" fmla="*/ 13 h 164"/>
                  <a:gd name="T6" fmla="*/ 121 w 138"/>
                  <a:gd name="T7" fmla="*/ 62 h 164"/>
                  <a:gd name="T8" fmla="*/ 121 w 138"/>
                  <a:gd name="T9" fmla="*/ 77 h 164"/>
                  <a:gd name="T10" fmla="*/ 92 w 138"/>
                  <a:gd name="T11" fmla="*/ 112 h 164"/>
                  <a:gd name="T12" fmla="*/ 91 w 138"/>
                  <a:gd name="T13" fmla="*/ 137 h 164"/>
                  <a:gd name="T14" fmla="*/ 71 w 138"/>
                  <a:gd name="T15" fmla="*/ 159 h 164"/>
                  <a:gd name="T16" fmla="*/ 59 w 138"/>
                  <a:gd name="T17" fmla="*/ 150 h 164"/>
                  <a:gd name="T18" fmla="*/ 42 w 138"/>
                  <a:gd name="T19" fmla="*/ 162 h 164"/>
                  <a:gd name="T20" fmla="*/ 36 w 138"/>
                  <a:gd name="T21" fmla="*/ 162 h 164"/>
                  <a:gd name="T22" fmla="*/ 36 w 138"/>
                  <a:gd name="T23" fmla="*/ 154 h 164"/>
                  <a:gd name="T24" fmla="*/ 29 w 138"/>
                  <a:gd name="T25" fmla="*/ 154 h 164"/>
                  <a:gd name="T26" fmla="*/ 16 w 138"/>
                  <a:gd name="T27" fmla="*/ 164 h 164"/>
                  <a:gd name="T28" fmla="*/ 9 w 138"/>
                  <a:gd name="T29" fmla="*/ 154 h 164"/>
                  <a:gd name="T30" fmla="*/ 0 w 138"/>
                  <a:gd name="T31" fmla="*/ 145 h 164"/>
                  <a:gd name="T32" fmla="*/ 5 w 138"/>
                  <a:gd name="T33" fmla="*/ 141 h 164"/>
                  <a:gd name="T34" fmla="*/ 14 w 138"/>
                  <a:gd name="T35" fmla="*/ 142 h 164"/>
                  <a:gd name="T36" fmla="*/ 17 w 138"/>
                  <a:gd name="T37" fmla="*/ 132 h 164"/>
                  <a:gd name="T38" fmla="*/ 12 w 138"/>
                  <a:gd name="T39" fmla="*/ 129 h 164"/>
                  <a:gd name="T40" fmla="*/ 9 w 138"/>
                  <a:gd name="T41" fmla="*/ 118 h 164"/>
                  <a:gd name="T42" fmla="*/ 15 w 138"/>
                  <a:gd name="T43" fmla="*/ 114 h 164"/>
                  <a:gd name="T44" fmla="*/ 25 w 138"/>
                  <a:gd name="T45" fmla="*/ 116 h 164"/>
                  <a:gd name="T46" fmla="*/ 28 w 138"/>
                  <a:gd name="T47" fmla="*/ 106 h 164"/>
                  <a:gd name="T48" fmla="*/ 36 w 138"/>
                  <a:gd name="T49" fmla="*/ 112 h 164"/>
                  <a:gd name="T50" fmla="*/ 47 w 138"/>
                  <a:gd name="T51" fmla="*/ 114 h 164"/>
                  <a:gd name="T52" fmla="*/ 55 w 138"/>
                  <a:gd name="T53" fmla="*/ 117 h 164"/>
                  <a:gd name="T54" fmla="*/ 63 w 138"/>
                  <a:gd name="T55" fmla="*/ 109 h 164"/>
                  <a:gd name="T56" fmla="*/ 65 w 138"/>
                  <a:gd name="T57" fmla="*/ 83 h 164"/>
                  <a:gd name="T58" fmla="*/ 55 w 138"/>
                  <a:gd name="T59" fmla="*/ 80 h 164"/>
                  <a:gd name="T60" fmla="*/ 54 w 138"/>
                  <a:gd name="T61" fmla="*/ 72 h 164"/>
                  <a:gd name="T62" fmla="*/ 56 w 138"/>
                  <a:gd name="T63" fmla="*/ 65 h 164"/>
                  <a:gd name="T64" fmla="*/ 61 w 138"/>
                  <a:gd name="T65" fmla="*/ 57 h 164"/>
                  <a:gd name="T66" fmla="*/ 62 w 138"/>
                  <a:gd name="T67" fmla="*/ 46 h 164"/>
                  <a:gd name="T68" fmla="*/ 42 w 138"/>
                  <a:gd name="T69" fmla="*/ 49 h 164"/>
                  <a:gd name="T70" fmla="*/ 41 w 138"/>
                  <a:gd name="T71" fmla="*/ 30 h 164"/>
                  <a:gd name="T72" fmla="*/ 65 w 138"/>
                  <a:gd name="T73" fmla="*/ 30 h 164"/>
                  <a:gd name="T74" fmla="*/ 84 w 138"/>
                  <a:gd name="T75" fmla="*/ 35 h 164"/>
                  <a:gd name="T76" fmla="*/ 96 w 138"/>
                  <a:gd name="T77" fmla="*/ 40 h 164"/>
                  <a:gd name="T78" fmla="*/ 95 w 138"/>
                  <a:gd name="T79" fmla="*/ 31 h 164"/>
                  <a:gd name="T80" fmla="*/ 96 w 138"/>
                  <a:gd name="T81" fmla="*/ 21 h 164"/>
                  <a:gd name="T82" fmla="*/ 110 w 138"/>
                  <a:gd name="T8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164">
                    <a:moveTo>
                      <a:pt x="110" y="0"/>
                    </a:moveTo>
                    <a:lnTo>
                      <a:pt x="136" y="2"/>
                    </a:lnTo>
                    <a:lnTo>
                      <a:pt x="138" y="13"/>
                    </a:lnTo>
                    <a:lnTo>
                      <a:pt x="121" y="62"/>
                    </a:lnTo>
                    <a:lnTo>
                      <a:pt x="121" y="77"/>
                    </a:lnTo>
                    <a:lnTo>
                      <a:pt x="92" y="112"/>
                    </a:lnTo>
                    <a:lnTo>
                      <a:pt x="91" y="137"/>
                    </a:lnTo>
                    <a:lnTo>
                      <a:pt x="71" y="159"/>
                    </a:lnTo>
                    <a:lnTo>
                      <a:pt x="59" y="150"/>
                    </a:lnTo>
                    <a:lnTo>
                      <a:pt x="42" y="162"/>
                    </a:lnTo>
                    <a:lnTo>
                      <a:pt x="36" y="162"/>
                    </a:lnTo>
                    <a:lnTo>
                      <a:pt x="36" y="154"/>
                    </a:lnTo>
                    <a:lnTo>
                      <a:pt x="29" y="154"/>
                    </a:lnTo>
                    <a:lnTo>
                      <a:pt x="16" y="164"/>
                    </a:lnTo>
                    <a:lnTo>
                      <a:pt x="9" y="154"/>
                    </a:lnTo>
                    <a:lnTo>
                      <a:pt x="0" y="145"/>
                    </a:lnTo>
                    <a:lnTo>
                      <a:pt x="5" y="141"/>
                    </a:lnTo>
                    <a:lnTo>
                      <a:pt x="14" y="142"/>
                    </a:lnTo>
                    <a:lnTo>
                      <a:pt x="17" y="132"/>
                    </a:lnTo>
                    <a:lnTo>
                      <a:pt x="12" y="129"/>
                    </a:lnTo>
                    <a:lnTo>
                      <a:pt x="9" y="118"/>
                    </a:lnTo>
                    <a:lnTo>
                      <a:pt x="15" y="114"/>
                    </a:lnTo>
                    <a:lnTo>
                      <a:pt x="25" y="116"/>
                    </a:lnTo>
                    <a:lnTo>
                      <a:pt x="28" y="106"/>
                    </a:lnTo>
                    <a:lnTo>
                      <a:pt x="36" y="112"/>
                    </a:lnTo>
                    <a:lnTo>
                      <a:pt x="47" y="114"/>
                    </a:lnTo>
                    <a:lnTo>
                      <a:pt x="55" y="117"/>
                    </a:lnTo>
                    <a:lnTo>
                      <a:pt x="63" y="109"/>
                    </a:lnTo>
                    <a:lnTo>
                      <a:pt x="65" y="83"/>
                    </a:lnTo>
                    <a:lnTo>
                      <a:pt x="55" y="80"/>
                    </a:lnTo>
                    <a:lnTo>
                      <a:pt x="54" y="72"/>
                    </a:lnTo>
                    <a:lnTo>
                      <a:pt x="56" y="65"/>
                    </a:lnTo>
                    <a:lnTo>
                      <a:pt x="61" y="57"/>
                    </a:lnTo>
                    <a:lnTo>
                      <a:pt x="62" y="46"/>
                    </a:lnTo>
                    <a:lnTo>
                      <a:pt x="42" y="49"/>
                    </a:lnTo>
                    <a:lnTo>
                      <a:pt x="41" y="30"/>
                    </a:lnTo>
                    <a:lnTo>
                      <a:pt x="65" y="30"/>
                    </a:lnTo>
                    <a:lnTo>
                      <a:pt x="84" y="35"/>
                    </a:lnTo>
                    <a:lnTo>
                      <a:pt x="96" y="40"/>
                    </a:lnTo>
                    <a:lnTo>
                      <a:pt x="95" y="31"/>
                    </a:lnTo>
                    <a:lnTo>
                      <a:pt x="96" y="21"/>
                    </a:lnTo>
                    <a:lnTo>
                      <a:pt x="11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9" name="Freeform 168">
                <a:extLst>
                  <a:ext uri="{FF2B5EF4-FFF2-40B4-BE49-F238E27FC236}">
                    <a16:creationId xmlns:a16="http://schemas.microsoft.com/office/drawing/2014/main" id="{E1D42094-92EF-4167-826B-E5DFDC3A7A85}"/>
                  </a:ext>
                </a:extLst>
              </p:cNvPr>
              <p:cNvSpPr>
                <a:spLocks/>
              </p:cNvSpPr>
              <p:nvPr/>
            </p:nvSpPr>
            <p:spPr bwMode="auto">
              <a:xfrm>
                <a:off x="4242" y="3204"/>
                <a:ext cx="218" cy="181"/>
              </a:xfrm>
              <a:custGeom>
                <a:avLst/>
                <a:gdLst>
                  <a:gd name="T0" fmla="*/ 35 w 218"/>
                  <a:gd name="T1" fmla="*/ 52 h 181"/>
                  <a:gd name="T2" fmla="*/ 35 w 218"/>
                  <a:gd name="T3" fmla="*/ 67 h 181"/>
                  <a:gd name="T4" fmla="*/ 36 w 218"/>
                  <a:gd name="T5" fmla="*/ 78 h 181"/>
                  <a:gd name="T6" fmla="*/ 34 w 218"/>
                  <a:gd name="T7" fmla="*/ 87 h 181"/>
                  <a:gd name="T8" fmla="*/ 0 w 218"/>
                  <a:gd name="T9" fmla="*/ 85 h 181"/>
                  <a:gd name="T10" fmla="*/ 1 w 218"/>
                  <a:gd name="T11" fmla="*/ 152 h 181"/>
                  <a:gd name="T12" fmla="*/ 11 w 218"/>
                  <a:gd name="T13" fmla="*/ 159 h 181"/>
                  <a:gd name="T14" fmla="*/ 20 w 218"/>
                  <a:gd name="T15" fmla="*/ 166 h 181"/>
                  <a:gd name="T16" fmla="*/ 23 w 218"/>
                  <a:gd name="T17" fmla="*/ 171 h 181"/>
                  <a:gd name="T18" fmla="*/ 52 w 218"/>
                  <a:gd name="T19" fmla="*/ 170 h 181"/>
                  <a:gd name="T20" fmla="*/ 57 w 218"/>
                  <a:gd name="T21" fmla="*/ 176 h 181"/>
                  <a:gd name="T22" fmla="*/ 89 w 218"/>
                  <a:gd name="T23" fmla="*/ 181 h 181"/>
                  <a:gd name="T24" fmla="*/ 115 w 218"/>
                  <a:gd name="T25" fmla="*/ 158 h 181"/>
                  <a:gd name="T26" fmla="*/ 124 w 218"/>
                  <a:gd name="T27" fmla="*/ 155 h 181"/>
                  <a:gd name="T28" fmla="*/ 129 w 218"/>
                  <a:gd name="T29" fmla="*/ 140 h 181"/>
                  <a:gd name="T30" fmla="*/ 150 w 218"/>
                  <a:gd name="T31" fmla="*/ 133 h 181"/>
                  <a:gd name="T32" fmla="*/ 148 w 218"/>
                  <a:gd name="T33" fmla="*/ 126 h 181"/>
                  <a:gd name="T34" fmla="*/ 204 w 218"/>
                  <a:gd name="T35" fmla="*/ 105 h 181"/>
                  <a:gd name="T36" fmla="*/ 201 w 218"/>
                  <a:gd name="T37" fmla="*/ 95 h 181"/>
                  <a:gd name="T38" fmla="*/ 205 w 218"/>
                  <a:gd name="T39" fmla="*/ 82 h 181"/>
                  <a:gd name="T40" fmla="*/ 211 w 218"/>
                  <a:gd name="T41" fmla="*/ 77 h 181"/>
                  <a:gd name="T42" fmla="*/ 211 w 218"/>
                  <a:gd name="T43" fmla="*/ 55 h 181"/>
                  <a:gd name="T44" fmla="*/ 218 w 218"/>
                  <a:gd name="T45" fmla="*/ 44 h 181"/>
                  <a:gd name="T46" fmla="*/ 204 w 218"/>
                  <a:gd name="T47" fmla="*/ 18 h 181"/>
                  <a:gd name="T48" fmla="*/ 184 w 218"/>
                  <a:gd name="T49" fmla="*/ 15 h 181"/>
                  <a:gd name="T50" fmla="*/ 160 w 218"/>
                  <a:gd name="T51" fmla="*/ 0 h 181"/>
                  <a:gd name="T52" fmla="*/ 130 w 218"/>
                  <a:gd name="T53" fmla="*/ 7 h 181"/>
                  <a:gd name="T54" fmla="*/ 122 w 218"/>
                  <a:gd name="T55" fmla="*/ 22 h 181"/>
                  <a:gd name="T56" fmla="*/ 124 w 218"/>
                  <a:gd name="T57" fmla="*/ 32 h 181"/>
                  <a:gd name="T58" fmla="*/ 124 w 218"/>
                  <a:gd name="T59" fmla="*/ 47 h 181"/>
                  <a:gd name="T60" fmla="*/ 119 w 218"/>
                  <a:gd name="T61" fmla="*/ 58 h 181"/>
                  <a:gd name="T62" fmla="*/ 122 w 218"/>
                  <a:gd name="T63" fmla="*/ 66 h 181"/>
                  <a:gd name="T64" fmla="*/ 132 w 218"/>
                  <a:gd name="T65" fmla="*/ 76 h 181"/>
                  <a:gd name="T66" fmla="*/ 144 w 218"/>
                  <a:gd name="T67" fmla="*/ 72 h 181"/>
                  <a:gd name="T68" fmla="*/ 147 w 218"/>
                  <a:gd name="T69" fmla="*/ 89 h 181"/>
                  <a:gd name="T70" fmla="*/ 143 w 218"/>
                  <a:gd name="T71" fmla="*/ 91 h 181"/>
                  <a:gd name="T72" fmla="*/ 130 w 218"/>
                  <a:gd name="T73" fmla="*/ 91 h 181"/>
                  <a:gd name="T74" fmla="*/ 112 w 218"/>
                  <a:gd name="T75" fmla="*/ 74 h 181"/>
                  <a:gd name="T76" fmla="*/ 94 w 218"/>
                  <a:gd name="T77" fmla="*/ 60 h 181"/>
                  <a:gd name="T78" fmla="*/ 87 w 218"/>
                  <a:gd name="T79" fmla="*/ 67 h 181"/>
                  <a:gd name="T80" fmla="*/ 67 w 218"/>
                  <a:gd name="T81" fmla="*/ 59 h 181"/>
                  <a:gd name="T82" fmla="*/ 57 w 218"/>
                  <a:gd name="T83" fmla="*/ 52 h 181"/>
                  <a:gd name="T84" fmla="*/ 46 w 218"/>
                  <a:gd name="T85" fmla="*/ 56 h 181"/>
                  <a:gd name="T86" fmla="*/ 44 w 218"/>
                  <a:gd name="T87" fmla="*/ 52 h 181"/>
                  <a:gd name="T88" fmla="*/ 35 w 218"/>
                  <a:gd name="T89"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8" h="181">
                    <a:moveTo>
                      <a:pt x="35" y="52"/>
                    </a:moveTo>
                    <a:lnTo>
                      <a:pt x="35" y="67"/>
                    </a:lnTo>
                    <a:lnTo>
                      <a:pt x="36" y="78"/>
                    </a:lnTo>
                    <a:lnTo>
                      <a:pt x="34" y="87"/>
                    </a:lnTo>
                    <a:lnTo>
                      <a:pt x="0" y="85"/>
                    </a:lnTo>
                    <a:lnTo>
                      <a:pt x="1" y="152"/>
                    </a:lnTo>
                    <a:lnTo>
                      <a:pt x="11" y="159"/>
                    </a:lnTo>
                    <a:lnTo>
                      <a:pt x="20" y="166"/>
                    </a:lnTo>
                    <a:lnTo>
                      <a:pt x="23" y="171"/>
                    </a:lnTo>
                    <a:lnTo>
                      <a:pt x="52" y="170"/>
                    </a:lnTo>
                    <a:lnTo>
                      <a:pt x="57" y="176"/>
                    </a:lnTo>
                    <a:lnTo>
                      <a:pt x="89" y="181"/>
                    </a:lnTo>
                    <a:lnTo>
                      <a:pt x="115" y="158"/>
                    </a:lnTo>
                    <a:lnTo>
                      <a:pt x="124" y="155"/>
                    </a:lnTo>
                    <a:lnTo>
                      <a:pt x="129" y="140"/>
                    </a:lnTo>
                    <a:lnTo>
                      <a:pt x="150" y="133"/>
                    </a:lnTo>
                    <a:lnTo>
                      <a:pt x="148" y="126"/>
                    </a:lnTo>
                    <a:lnTo>
                      <a:pt x="204" y="105"/>
                    </a:lnTo>
                    <a:lnTo>
                      <a:pt x="201" y="95"/>
                    </a:lnTo>
                    <a:lnTo>
                      <a:pt x="205" y="82"/>
                    </a:lnTo>
                    <a:lnTo>
                      <a:pt x="211" y="77"/>
                    </a:lnTo>
                    <a:lnTo>
                      <a:pt x="211" y="55"/>
                    </a:lnTo>
                    <a:lnTo>
                      <a:pt x="218" y="44"/>
                    </a:lnTo>
                    <a:lnTo>
                      <a:pt x="204" y="18"/>
                    </a:lnTo>
                    <a:lnTo>
                      <a:pt x="184" y="15"/>
                    </a:lnTo>
                    <a:lnTo>
                      <a:pt x="160" y="0"/>
                    </a:lnTo>
                    <a:lnTo>
                      <a:pt x="130" y="7"/>
                    </a:lnTo>
                    <a:lnTo>
                      <a:pt x="122" y="22"/>
                    </a:lnTo>
                    <a:lnTo>
                      <a:pt x="124" y="32"/>
                    </a:lnTo>
                    <a:lnTo>
                      <a:pt x="124" y="47"/>
                    </a:lnTo>
                    <a:lnTo>
                      <a:pt x="119" y="58"/>
                    </a:lnTo>
                    <a:lnTo>
                      <a:pt x="122" y="66"/>
                    </a:lnTo>
                    <a:lnTo>
                      <a:pt x="132" y="76"/>
                    </a:lnTo>
                    <a:lnTo>
                      <a:pt x="144" y="72"/>
                    </a:lnTo>
                    <a:lnTo>
                      <a:pt x="147" y="89"/>
                    </a:lnTo>
                    <a:lnTo>
                      <a:pt x="143" y="91"/>
                    </a:lnTo>
                    <a:lnTo>
                      <a:pt x="130" y="91"/>
                    </a:lnTo>
                    <a:lnTo>
                      <a:pt x="112" y="74"/>
                    </a:lnTo>
                    <a:lnTo>
                      <a:pt x="94" y="60"/>
                    </a:lnTo>
                    <a:lnTo>
                      <a:pt x="87" y="67"/>
                    </a:lnTo>
                    <a:lnTo>
                      <a:pt x="67" y="59"/>
                    </a:lnTo>
                    <a:lnTo>
                      <a:pt x="57" y="52"/>
                    </a:lnTo>
                    <a:lnTo>
                      <a:pt x="46" y="56"/>
                    </a:lnTo>
                    <a:lnTo>
                      <a:pt x="44" y="52"/>
                    </a:lnTo>
                    <a:lnTo>
                      <a:pt x="35" y="5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0" name="Freeform 169">
                <a:extLst>
                  <a:ext uri="{FF2B5EF4-FFF2-40B4-BE49-F238E27FC236}">
                    <a16:creationId xmlns:a16="http://schemas.microsoft.com/office/drawing/2014/main" id="{801FEE3E-9C50-4526-AC02-551501A8E8AE}"/>
                  </a:ext>
                </a:extLst>
              </p:cNvPr>
              <p:cNvSpPr>
                <a:spLocks/>
              </p:cNvSpPr>
              <p:nvPr/>
            </p:nvSpPr>
            <p:spPr bwMode="auto">
              <a:xfrm>
                <a:off x="4443" y="3222"/>
                <a:ext cx="58" cy="148"/>
              </a:xfrm>
              <a:custGeom>
                <a:avLst/>
                <a:gdLst>
                  <a:gd name="T0" fmla="*/ 30 w 58"/>
                  <a:gd name="T1" fmla="*/ 98 h 148"/>
                  <a:gd name="T2" fmla="*/ 33 w 58"/>
                  <a:gd name="T3" fmla="*/ 114 h 148"/>
                  <a:gd name="T4" fmla="*/ 30 w 58"/>
                  <a:gd name="T5" fmla="*/ 128 h 148"/>
                  <a:gd name="T6" fmla="*/ 40 w 58"/>
                  <a:gd name="T7" fmla="*/ 141 h 148"/>
                  <a:gd name="T8" fmla="*/ 44 w 58"/>
                  <a:gd name="T9" fmla="*/ 148 h 148"/>
                  <a:gd name="T10" fmla="*/ 48 w 58"/>
                  <a:gd name="T11" fmla="*/ 131 h 148"/>
                  <a:gd name="T12" fmla="*/ 54 w 58"/>
                  <a:gd name="T13" fmla="*/ 124 h 148"/>
                  <a:gd name="T14" fmla="*/ 58 w 58"/>
                  <a:gd name="T15" fmla="*/ 100 h 148"/>
                  <a:gd name="T16" fmla="*/ 38 w 58"/>
                  <a:gd name="T17" fmla="*/ 79 h 148"/>
                  <a:gd name="T18" fmla="*/ 31 w 58"/>
                  <a:gd name="T19" fmla="*/ 66 h 148"/>
                  <a:gd name="T20" fmla="*/ 35 w 58"/>
                  <a:gd name="T21" fmla="*/ 40 h 148"/>
                  <a:gd name="T22" fmla="*/ 31 w 58"/>
                  <a:gd name="T23" fmla="*/ 18 h 148"/>
                  <a:gd name="T24" fmla="*/ 25 w 58"/>
                  <a:gd name="T25" fmla="*/ 8 h 148"/>
                  <a:gd name="T26" fmla="*/ 3 w 58"/>
                  <a:gd name="T27" fmla="*/ 0 h 148"/>
                  <a:gd name="T28" fmla="*/ 15 w 58"/>
                  <a:gd name="T29" fmla="*/ 24 h 148"/>
                  <a:gd name="T30" fmla="*/ 10 w 58"/>
                  <a:gd name="T31" fmla="*/ 37 h 148"/>
                  <a:gd name="T32" fmla="*/ 10 w 58"/>
                  <a:gd name="T33" fmla="*/ 59 h 148"/>
                  <a:gd name="T34" fmla="*/ 4 w 58"/>
                  <a:gd name="T35" fmla="*/ 64 h 148"/>
                  <a:gd name="T36" fmla="*/ 0 w 58"/>
                  <a:gd name="T37" fmla="*/ 77 h 148"/>
                  <a:gd name="T38" fmla="*/ 3 w 58"/>
                  <a:gd name="T39" fmla="*/ 87 h 148"/>
                  <a:gd name="T40" fmla="*/ 12 w 58"/>
                  <a:gd name="T41" fmla="*/ 93 h 148"/>
                  <a:gd name="T42" fmla="*/ 16 w 58"/>
                  <a:gd name="T43" fmla="*/ 100 h 148"/>
                  <a:gd name="T44" fmla="*/ 23 w 58"/>
                  <a:gd name="T45" fmla="*/ 97 h 148"/>
                  <a:gd name="T46" fmla="*/ 30 w 58"/>
                  <a:gd name="T47" fmla="*/ 9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148">
                    <a:moveTo>
                      <a:pt x="30" y="98"/>
                    </a:moveTo>
                    <a:lnTo>
                      <a:pt x="33" y="114"/>
                    </a:lnTo>
                    <a:lnTo>
                      <a:pt x="30" y="128"/>
                    </a:lnTo>
                    <a:lnTo>
                      <a:pt x="40" y="141"/>
                    </a:lnTo>
                    <a:lnTo>
                      <a:pt x="44" y="148"/>
                    </a:lnTo>
                    <a:lnTo>
                      <a:pt x="48" y="131"/>
                    </a:lnTo>
                    <a:lnTo>
                      <a:pt x="54" y="124"/>
                    </a:lnTo>
                    <a:lnTo>
                      <a:pt x="58" y="100"/>
                    </a:lnTo>
                    <a:lnTo>
                      <a:pt x="38" y="79"/>
                    </a:lnTo>
                    <a:lnTo>
                      <a:pt x="31" y="66"/>
                    </a:lnTo>
                    <a:lnTo>
                      <a:pt x="35" y="40"/>
                    </a:lnTo>
                    <a:lnTo>
                      <a:pt x="31" y="18"/>
                    </a:lnTo>
                    <a:lnTo>
                      <a:pt x="25" y="8"/>
                    </a:lnTo>
                    <a:lnTo>
                      <a:pt x="3" y="0"/>
                    </a:lnTo>
                    <a:lnTo>
                      <a:pt x="15" y="24"/>
                    </a:lnTo>
                    <a:lnTo>
                      <a:pt x="10" y="37"/>
                    </a:lnTo>
                    <a:lnTo>
                      <a:pt x="10" y="59"/>
                    </a:lnTo>
                    <a:lnTo>
                      <a:pt x="4" y="64"/>
                    </a:lnTo>
                    <a:lnTo>
                      <a:pt x="0" y="77"/>
                    </a:lnTo>
                    <a:lnTo>
                      <a:pt x="3" y="87"/>
                    </a:lnTo>
                    <a:lnTo>
                      <a:pt x="12" y="93"/>
                    </a:lnTo>
                    <a:lnTo>
                      <a:pt x="16" y="100"/>
                    </a:lnTo>
                    <a:lnTo>
                      <a:pt x="23" y="97"/>
                    </a:lnTo>
                    <a:lnTo>
                      <a:pt x="30" y="9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1" name="Freeform 170">
                <a:extLst>
                  <a:ext uri="{FF2B5EF4-FFF2-40B4-BE49-F238E27FC236}">
                    <a16:creationId xmlns:a16="http://schemas.microsoft.com/office/drawing/2014/main" id="{24E28BAE-A618-4FBF-9521-864A9EB29562}"/>
                  </a:ext>
                </a:extLst>
              </p:cNvPr>
              <p:cNvSpPr>
                <a:spLocks/>
              </p:cNvSpPr>
              <p:nvPr/>
            </p:nvSpPr>
            <p:spPr bwMode="auto">
              <a:xfrm>
                <a:off x="4392" y="3250"/>
                <a:ext cx="200" cy="314"/>
              </a:xfrm>
              <a:custGeom>
                <a:avLst/>
                <a:gdLst>
                  <a:gd name="T0" fmla="*/ 29 w 622"/>
                  <a:gd name="T1" fmla="*/ 304 h 978"/>
                  <a:gd name="T2" fmla="*/ 122 w 622"/>
                  <a:gd name="T3" fmla="*/ 329 h 978"/>
                  <a:gd name="T4" fmla="*/ 166 w 622"/>
                  <a:gd name="T5" fmla="*/ 393 h 978"/>
                  <a:gd name="T6" fmla="*/ 146 w 622"/>
                  <a:gd name="T7" fmla="*/ 480 h 978"/>
                  <a:gd name="T8" fmla="*/ 169 w 622"/>
                  <a:gd name="T9" fmla="*/ 549 h 978"/>
                  <a:gd name="T10" fmla="*/ 122 w 622"/>
                  <a:gd name="T11" fmla="*/ 638 h 978"/>
                  <a:gd name="T12" fmla="*/ 102 w 622"/>
                  <a:gd name="T13" fmla="*/ 751 h 978"/>
                  <a:gd name="T14" fmla="*/ 131 w 622"/>
                  <a:gd name="T15" fmla="*/ 884 h 978"/>
                  <a:gd name="T16" fmla="*/ 126 w 622"/>
                  <a:gd name="T17" fmla="*/ 978 h 978"/>
                  <a:gd name="T18" fmla="*/ 158 w 622"/>
                  <a:gd name="T19" fmla="*/ 938 h 978"/>
                  <a:gd name="T20" fmla="*/ 162 w 622"/>
                  <a:gd name="T21" fmla="*/ 904 h 978"/>
                  <a:gd name="T22" fmla="*/ 286 w 622"/>
                  <a:gd name="T23" fmla="*/ 844 h 978"/>
                  <a:gd name="T24" fmla="*/ 306 w 622"/>
                  <a:gd name="T25" fmla="*/ 675 h 978"/>
                  <a:gd name="T26" fmla="*/ 278 w 622"/>
                  <a:gd name="T27" fmla="*/ 609 h 978"/>
                  <a:gd name="T28" fmla="*/ 264 w 622"/>
                  <a:gd name="T29" fmla="*/ 538 h 978"/>
                  <a:gd name="T30" fmla="*/ 342 w 622"/>
                  <a:gd name="T31" fmla="*/ 480 h 978"/>
                  <a:gd name="T32" fmla="*/ 389 w 622"/>
                  <a:gd name="T33" fmla="*/ 424 h 978"/>
                  <a:gd name="T34" fmla="*/ 522 w 622"/>
                  <a:gd name="T35" fmla="*/ 371 h 978"/>
                  <a:gd name="T36" fmla="*/ 591 w 622"/>
                  <a:gd name="T37" fmla="*/ 295 h 978"/>
                  <a:gd name="T38" fmla="*/ 618 w 622"/>
                  <a:gd name="T39" fmla="*/ 213 h 978"/>
                  <a:gd name="T40" fmla="*/ 602 w 622"/>
                  <a:gd name="T41" fmla="*/ 80 h 978"/>
                  <a:gd name="T42" fmla="*/ 605 w 622"/>
                  <a:gd name="T43" fmla="*/ 0 h 978"/>
                  <a:gd name="T44" fmla="*/ 487 w 622"/>
                  <a:gd name="T45" fmla="*/ 34 h 978"/>
                  <a:gd name="T46" fmla="*/ 445 w 622"/>
                  <a:gd name="T47" fmla="*/ 40 h 978"/>
                  <a:gd name="T48" fmla="*/ 350 w 622"/>
                  <a:gd name="T49" fmla="*/ 30 h 978"/>
                  <a:gd name="T50" fmla="*/ 269 w 622"/>
                  <a:gd name="T51" fmla="*/ 39 h 978"/>
                  <a:gd name="T52" fmla="*/ 278 w 622"/>
                  <a:gd name="T53" fmla="*/ 158 h 978"/>
                  <a:gd name="T54" fmla="*/ 326 w 622"/>
                  <a:gd name="T55" fmla="*/ 307 h 978"/>
                  <a:gd name="T56" fmla="*/ 295 w 622"/>
                  <a:gd name="T57" fmla="*/ 373 h 978"/>
                  <a:gd name="T58" fmla="*/ 251 w 622"/>
                  <a:gd name="T59" fmla="*/ 313 h 978"/>
                  <a:gd name="T60" fmla="*/ 253 w 622"/>
                  <a:gd name="T61" fmla="*/ 218 h 978"/>
                  <a:gd name="T62" fmla="*/ 209 w 622"/>
                  <a:gd name="T63" fmla="*/ 224 h 978"/>
                  <a:gd name="T64" fmla="*/ 169 w 622"/>
                  <a:gd name="T65" fmla="*/ 184 h 978"/>
                  <a:gd name="T66" fmla="*/ 0 w 622"/>
                  <a:gd name="T67" fmla="*/ 271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2" h="978">
                    <a:moveTo>
                      <a:pt x="13" y="275"/>
                    </a:moveTo>
                    <a:lnTo>
                      <a:pt x="29" y="304"/>
                    </a:lnTo>
                    <a:lnTo>
                      <a:pt x="82" y="307"/>
                    </a:lnTo>
                    <a:lnTo>
                      <a:pt x="122" y="329"/>
                    </a:lnTo>
                    <a:lnTo>
                      <a:pt x="153" y="342"/>
                    </a:lnTo>
                    <a:lnTo>
                      <a:pt x="166" y="393"/>
                    </a:lnTo>
                    <a:lnTo>
                      <a:pt x="166" y="458"/>
                    </a:lnTo>
                    <a:lnTo>
                      <a:pt x="146" y="480"/>
                    </a:lnTo>
                    <a:lnTo>
                      <a:pt x="166" y="511"/>
                    </a:lnTo>
                    <a:lnTo>
                      <a:pt x="169" y="549"/>
                    </a:lnTo>
                    <a:lnTo>
                      <a:pt x="142" y="595"/>
                    </a:lnTo>
                    <a:lnTo>
                      <a:pt x="122" y="638"/>
                    </a:lnTo>
                    <a:lnTo>
                      <a:pt x="73" y="707"/>
                    </a:lnTo>
                    <a:lnTo>
                      <a:pt x="102" y="751"/>
                    </a:lnTo>
                    <a:cubicBezTo>
                      <a:pt x="102" y="751"/>
                      <a:pt x="89" y="780"/>
                      <a:pt x="98" y="787"/>
                    </a:cubicBezTo>
                    <a:cubicBezTo>
                      <a:pt x="106" y="793"/>
                      <a:pt x="131" y="884"/>
                      <a:pt x="131" y="884"/>
                    </a:cubicBezTo>
                    <a:lnTo>
                      <a:pt x="122" y="927"/>
                    </a:lnTo>
                    <a:lnTo>
                      <a:pt x="126" y="978"/>
                    </a:lnTo>
                    <a:lnTo>
                      <a:pt x="162" y="973"/>
                    </a:lnTo>
                    <a:lnTo>
                      <a:pt x="158" y="938"/>
                    </a:lnTo>
                    <a:lnTo>
                      <a:pt x="149" y="935"/>
                    </a:lnTo>
                    <a:lnTo>
                      <a:pt x="162" y="904"/>
                    </a:lnTo>
                    <a:lnTo>
                      <a:pt x="224" y="884"/>
                    </a:lnTo>
                    <a:lnTo>
                      <a:pt x="286" y="844"/>
                    </a:lnTo>
                    <a:lnTo>
                      <a:pt x="300" y="773"/>
                    </a:lnTo>
                    <a:lnTo>
                      <a:pt x="306" y="675"/>
                    </a:lnTo>
                    <a:lnTo>
                      <a:pt x="280" y="658"/>
                    </a:lnTo>
                    <a:lnTo>
                      <a:pt x="278" y="609"/>
                    </a:lnTo>
                    <a:lnTo>
                      <a:pt x="251" y="573"/>
                    </a:lnTo>
                    <a:lnTo>
                      <a:pt x="264" y="538"/>
                    </a:lnTo>
                    <a:lnTo>
                      <a:pt x="311" y="518"/>
                    </a:lnTo>
                    <a:lnTo>
                      <a:pt x="342" y="480"/>
                    </a:lnTo>
                    <a:lnTo>
                      <a:pt x="378" y="478"/>
                    </a:lnTo>
                    <a:lnTo>
                      <a:pt x="389" y="424"/>
                    </a:lnTo>
                    <a:lnTo>
                      <a:pt x="458" y="391"/>
                    </a:lnTo>
                    <a:lnTo>
                      <a:pt x="522" y="371"/>
                    </a:lnTo>
                    <a:lnTo>
                      <a:pt x="553" y="340"/>
                    </a:lnTo>
                    <a:lnTo>
                      <a:pt x="591" y="295"/>
                    </a:lnTo>
                    <a:lnTo>
                      <a:pt x="622" y="251"/>
                    </a:lnTo>
                    <a:lnTo>
                      <a:pt x="618" y="213"/>
                    </a:lnTo>
                    <a:lnTo>
                      <a:pt x="609" y="193"/>
                    </a:lnTo>
                    <a:cubicBezTo>
                      <a:pt x="609" y="193"/>
                      <a:pt x="609" y="95"/>
                      <a:pt x="602" y="80"/>
                    </a:cubicBezTo>
                    <a:cubicBezTo>
                      <a:pt x="595" y="64"/>
                      <a:pt x="598" y="35"/>
                      <a:pt x="598" y="35"/>
                    </a:cubicBezTo>
                    <a:lnTo>
                      <a:pt x="605" y="0"/>
                    </a:lnTo>
                    <a:lnTo>
                      <a:pt x="520" y="17"/>
                    </a:lnTo>
                    <a:lnTo>
                      <a:pt x="487" y="34"/>
                    </a:lnTo>
                    <a:lnTo>
                      <a:pt x="464" y="17"/>
                    </a:lnTo>
                    <a:lnTo>
                      <a:pt x="445" y="40"/>
                    </a:lnTo>
                    <a:lnTo>
                      <a:pt x="355" y="42"/>
                    </a:lnTo>
                    <a:lnTo>
                      <a:pt x="350" y="30"/>
                    </a:lnTo>
                    <a:lnTo>
                      <a:pt x="310" y="39"/>
                    </a:lnTo>
                    <a:lnTo>
                      <a:pt x="269" y="39"/>
                    </a:lnTo>
                    <a:lnTo>
                      <a:pt x="255" y="118"/>
                    </a:lnTo>
                    <a:lnTo>
                      <a:pt x="278" y="158"/>
                    </a:lnTo>
                    <a:lnTo>
                      <a:pt x="338" y="224"/>
                    </a:lnTo>
                    <a:lnTo>
                      <a:pt x="326" y="307"/>
                    </a:lnTo>
                    <a:lnTo>
                      <a:pt x="309" y="327"/>
                    </a:lnTo>
                    <a:lnTo>
                      <a:pt x="295" y="373"/>
                    </a:lnTo>
                    <a:lnTo>
                      <a:pt x="275" y="347"/>
                    </a:lnTo>
                    <a:lnTo>
                      <a:pt x="251" y="313"/>
                    </a:lnTo>
                    <a:lnTo>
                      <a:pt x="260" y="267"/>
                    </a:lnTo>
                    <a:lnTo>
                      <a:pt x="253" y="218"/>
                    </a:lnTo>
                    <a:lnTo>
                      <a:pt x="231" y="215"/>
                    </a:lnTo>
                    <a:lnTo>
                      <a:pt x="209" y="224"/>
                    </a:lnTo>
                    <a:lnTo>
                      <a:pt x="195" y="204"/>
                    </a:lnTo>
                    <a:lnTo>
                      <a:pt x="169" y="184"/>
                    </a:lnTo>
                    <a:lnTo>
                      <a:pt x="0" y="251"/>
                    </a:lnTo>
                    <a:lnTo>
                      <a:pt x="0" y="271"/>
                    </a:lnTo>
                    <a:lnTo>
                      <a:pt x="13" y="27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2" name="Freeform 171">
                <a:extLst>
                  <a:ext uri="{FF2B5EF4-FFF2-40B4-BE49-F238E27FC236}">
                    <a16:creationId xmlns:a16="http://schemas.microsoft.com/office/drawing/2014/main" id="{09552B1C-2AE7-4039-9DC2-133A7E31B9BF}"/>
                  </a:ext>
                </a:extLst>
              </p:cNvPr>
              <p:cNvSpPr>
                <a:spLocks/>
              </p:cNvSpPr>
              <p:nvPr/>
            </p:nvSpPr>
            <p:spPr bwMode="auto">
              <a:xfrm>
                <a:off x="4634" y="3274"/>
                <a:ext cx="133" cy="269"/>
              </a:xfrm>
              <a:custGeom>
                <a:avLst/>
                <a:gdLst>
                  <a:gd name="T0" fmla="*/ 349 w 414"/>
                  <a:gd name="T1" fmla="*/ 0 h 838"/>
                  <a:gd name="T2" fmla="*/ 316 w 414"/>
                  <a:gd name="T3" fmla="*/ 52 h 838"/>
                  <a:gd name="T4" fmla="*/ 309 w 414"/>
                  <a:gd name="T5" fmla="*/ 78 h 838"/>
                  <a:gd name="T6" fmla="*/ 256 w 414"/>
                  <a:gd name="T7" fmla="*/ 85 h 838"/>
                  <a:gd name="T8" fmla="*/ 260 w 414"/>
                  <a:gd name="T9" fmla="*/ 132 h 838"/>
                  <a:gd name="T10" fmla="*/ 238 w 414"/>
                  <a:gd name="T11" fmla="*/ 163 h 838"/>
                  <a:gd name="T12" fmla="*/ 214 w 414"/>
                  <a:gd name="T13" fmla="*/ 192 h 838"/>
                  <a:gd name="T14" fmla="*/ 174 w 414"/>
                  <a:gd name="T15" fmla="*/ 209 h 838"/>
                  <a:gd name="T16" fmla="*/ 191 w 414"/>
                  <a:gd name="T17" fmla="*/ 243 h 838"/>
                  <a:gd name="T18" fmla="*/ 151 w 414"/>
                  <a:gd name="T19" fmla="*/ 229 h 838"/>
                  <a:gd name="T20" fmla="*/ 89 w 414"/>
                  <a:gd name="T21" fmla="*/ 240 h 838"/>
                  <a:gd name="T22" fmla="*/ 69 w 414"/>
                  <a:gd name="T23" fmla="*/ 252 h 838"/>
                  <a:gd name="T24" fmla="*/ 74 w 414"/>
                  <a:gd name="T25" fmla="*/ 276 h 838"/>
                  <a:gd name="T26" fmla="*/ 43 w 414"/>
                  <a:gd name="T27" fmla="*/ 314 h 838"/>
                  <a:gd name="T28" fmla="*/ 47 w 414"/>
                  <a:gd name="T29" fmla="*/ 374 h 838"/>
                  <a:gd name="T30" fmla="*/ 60 w 414"/>
                  <a:gd name="T31" fmla="*/ 420 h 838"/>
                  <a:gd name="T32" fmla="*/ 80 w 414"/>
                  <a:gd name="T33" fmla="*/ 465 h 838"/>
                  <a:gd name="T34" fmla="*/ 60 w 414"/>
                  <a:gd name="T35" fmla="*/ 507 h 838"/>
                  <a:gd name="T36" fmla="*/ 40 w 414"/>
                  <a:gd name="T37" fmla="*/ 538 h 838"/>
                  <a:gd name="T38" fmla="*/ 23 w 414"/>
                  <a:gd name="T39" fmla="*/ 565 h 838"/>
                  <a:gd name="T40" fmla="*/ 0 w 414"/>
                  <a:gd name="T41" fmla="*/ 594 h 838"/>
                  <a:gd name="T42" fmla="*/ 11 w 414"/>
                  <a:gd name="T43" fmla="*/ 674 h 838"/>
                  <a:gd name="T44" fmla="*/ 40 w 414"/>
                  <a:gd name="T45" fmla="*/ 703 h 838"/>
                  <a:gd name="T46" fmla="*/ 23 w 414"/>
                  <a:gd name="T47" fmla="*/ 738 h 838"/>
                  <a:gd name="T48" fmla="*/ 56 w 414"/>
                  <a:gd name="T49" fmla="*/ 785 h 838"/>
                  <a:gd name="T50" fmla="*/ 87 w 414"/>
                  <a:gd name="T51" fmla="*/ 807 h 838"/>
                  <a:gd name="T52" fmla="*/ 118 w 414"/>
                  <a:gd name="T53" fmla="*/ 838 h 838"/>
                  <a:gd name="T54" fmla="*/ 151 w 414"/>
                  <a:gd name="T55" fmla="*/ 812 h 838"/>
                  <a:gd name="T56" fmla="*/ 196 w 414"/>
                  <a:gd name="T57" fmla="*/ 807 h 838"/>
                  <a:gd name="T58" fmla="*/ 238 w 414"/>
                  <a:gd name="T59" fmla="*/ 765 h 838"/>
                  <a:gd name="T60" fmla="*/ 269 w 414"/>
                  <a:gd name="T61" fmla="*/ 649 h 838"/>
                  <a:gd name="T62" fmla="*/ 316 w 414"/>
                  <a:gd name="T63" fmla="*/ 487 h 838"/>
                  <a:gd name="T64" fmla="*/ 363 w 414"/>
                  <a:gd name="T65" fmla="*/ 358 h 838"/>
                  <a:gd name="T66" fmla="*/ 367 w 414"/>
                  <a:gd name="T67" fmla="*/ 305 h 838"/>
                  <a:gd name="T68" fmla="*/ 378 w 414"/>
                  <a:gd name="T69" fmla="*/ 269 h 838"/>
                  <a:gd name="T70" fmla="*/ 376 w 414"/>
                  <a:gd name="T71" fmla="*/ 223 h 838"/>
                  <a:gd name="T72" fmla="*/ 385 w 414"/>
                  <a:gd name="T73" fmla="*/ 207 h 838"/>
                  <a:gd name="T74" fmla="*/ 398 w 414"/>
                  <a:gd name="T75" fmla="*/ 229 h 838"/>
                  <a:gd name="T76" fmla="*/ 414 w 414"/>
                  <a:gd name="T77" fmla="*/ 200 h 838"/>
                  <a:gd name="T78" fmla="*/ 409 w 414"/>
                  <a:gd name="T79" fmla="*/ 149 h 838"/>
                  <a:gd name="T80" fmla="*/ 403 w 414"/>
                  <a:gd name="T81" fmla="*/ 87 h 838"/>
                  <a:gd name="T82" fmla="*/ 371 w 414"/>
                  <a:gd name="T83" fmla="*/ 29 h 838"/>
                  <a:gd name="T84" fmla="*/ 349 w 414"/>
                  <a:gd name="T85"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838">
                    <a:moveTo>
                      <a:pt x="349" y="0"/>
                    </a:moveTo>
                    <a:lnTo>
                      <a:pt x="316" y="52"/>
                    </a:lnTo>
                    <a:cubicBezTo>
                      <a:pt x="316" y="52"/>
                      <a:pt x="316" y="78"/>
                      <a:pt x="309" y="78"/>
                    </a:cubicBezTo>
                    <a:cubicBezTo>
                      <a:pt x="303" y="78"/>
                      <a:pt x="256" y="85"/>
                      <a:pt x="256" y="85"/>
                    </a:cubicBezTo>
                    <a:lnTo>
                      <a:pt x="260" y="132"/>
                    </a:lnTo>
                    <a:lnTo>
                      <a:pt x="238" y="163"/>
                    </a:lnTo>
                    <a:lnTo>
                      <a:pt x="214" y="192"/>
                    </a:lnTo>
                    <a:lnTo>
                      <a:pt x="174" y="209"/>
                    </a:lnTo>
                    <a:lnTo>
                      <a:pt x="191" y="243"/>
                    </a:lnTo>
                    <a:lnTo>
                      <a:pt x="151" y="229"/>
                    </a:lnTo>
                    <a:lnTo>
                      <a:pt x="89" y="240"/>
                    </a:lnTo>
                    <a:lnTo>
                      <a:pt x="69" y="252"/>
                    </a:lnTo>
                    <a:lnTo>
                      <a:pt x="74" y="276"/>
                    </a:lnTo>
                    <a:lnTo>
                      <a:pt x="43" y="314"/>
                    </a:lnTo>
                    <a:lnTo>
                      <a:pt x="47" y="374"/>
                    </a:lnTo>
                    <a:lnTo>
                      <a:pt x="60" y="420"/>
                    </a:lnTo>
                    <a:lnTo>
                      <a:pt x="80" y="465"/>
                    </a:lnTo>
                    <a:lnTo>
                      <a:pt x="60" y="507"/>
                    </a:lnTo>
                    <a:lnTo>
                      <a:pt x="40" y="538"/>
                    </a:lnTo>
                    <a:lnTo>
                      <a:pt x="23" y="565"/>
                    </a:lnTo>
                    <a:lnTo>
                      <a:pt x="0" y="594"/>
                    </a:lnTo>
                    <a:lnTo>
                      <a:pt x="11" y="674"/>
                    </a:lnTo>
                    <a:lnTo>
                      <a:pt x="40" y="703"/>
                    </a:lnTo>
                    <a:lnTo>
                      <a:pt x="23" y="738"/>
                    </a:lnTo>
                    <a:lnTo>
                      <a:pt x="56" y="785"/>
                    </a:lnTo>
                    <a:cubicBezTo>
                      <a:pt x="56" y="785"/>
                      <a:pt x="83" y="798"/>
                      <a:pt x="87" y="807"/>
                    </a:cubicBezTo>
                    <a:cubicBezTo>
                      <a:pt x="91" y="816"/>
                      <a:pt x="118" y="838"/>
                      <a:pt x="118" y="838"/>
                    </a:cubicBezTo>
                    <a:lnTo>
                      <a:pt x="151" y="812"/>
                    </a:lnTo>
                    <a:lnTo>
                      <a:pt x="196" y="807"/>
                    </a:lnTo>
                    <a:lnTo>
                      <a:pt x="238" y="765"/>
                    </a:lnTo>
                    <a:lnTo>
                      <a:pt x="269" y="649"/>
                    </a:lnTo>
                    <a:lnTo>
                      <a:pt x="316" y="487"/>
                    </a:lnTo>
                    <a:lnTo>
                      <a:pt x="363" y="358"/>
                    </a:lnTo>
                    <a:lnTo>
                      <a:pt x="367" y="305"/>
                    </a:lnTo>
                    <a:lnTo>
                      <a:pt x="378" y="269"/>
                    </a:lnTo>
                    <a:lnTo>
                      <a:pt x="376" y="223"/>
                    </a:lnTo>
                    <a:lnTo>
                      <a:pt x="385" y="207"/>
                    </a:lnTo>
                    <a:lnTo>
                      <a:pt x="398" y="229"/>
                    </a:lnTo>
                    <a:lnTo>
                      <a:pt x="414" y="200"/>
                    </a:lnTo>
                    <a:lnTo>
                      <a:pt x="409" y="149"/>
                    </a:lnTo>
                    <a:lnTo>
                      <a:pt x="403" y="87"/>
                    </a:lnTo>
                    <a:lnTo>
                      <a:pt x="371" y="29"/>
                    </a:lnTo>
                    <a:lnTo>
                      <a:pt x="34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3" name="Freeform 172">
                <a:extLst>
                  <a:ext uri="{FF2B5EF4-FFF2-40B4-BE49-F238E27FC236}">
                    <a16:creationId xmlns:a16="http://schemas.microsoft.com/office/drawing/2014/main" id="{7C1275FD-AA83-4639-92CE-D19FEFCE628E}"/>
                  </a:ext>
                </a:extLst>
              </p:cNvPr>
              <p:cNvSpPr>
                <a:spLocks/>
              </p:cNvSpPr>
              <p:nvPr/>
            </p:nvSpPr>
            <p:spPr bwMode="auto">
              <a:xfrm>
                <a:off x="4304" y="3337"/>
                <a:ext cx="142" cy="140"/>
              </a:xfrm>
              <a:custGeom>
                <a:avLst/>
                <a:gdLst>
                  <a:gd name="T0" fmla="*/ 0 w 142"/>
                  <a:gd name="T1" fmla="*/ 45 h 140"/>
                  <a:gd name="T2" fmla="*/ 2 w 142"/>
                  <a:gd name="T3" fmla="*/ 54 h 140"/>
                  <a:gd name="T4" fmla="*/ 7 w 142"/>
                  <a:gd name="T5" fmla="*/ 58 h 140"/>
                  <a:gd name="T6" fmla="*/ 15 w 142"/>
                  <a:gd name="T7" fmla="*/ 76 h 140"/>
                  <a:gd name="T8" fmla="*/ 19 w 142"/>
                  <a:gd name="T9" fmla="*/ 85 h 140"/>
                  <a:gd name="T10" fmla="*/ 32 w 142"/>
                  <a:gd name="T11" fmla="*/ 89 h 140"/>
                  <a:gd name="T12" fmla="*/ 40 w 142"/>
                  <a:gd name="T13" fmla="*/ 96 h 140"/>
                  <a:gd name="T14" fmla="*/ 47 w 142"/>
                  <a:gd name="T15" fmla="*/ 101 h 140"/>
                  <a:gd name="T16" fmla="*/ 47 w 142"/>
                  <a:gd name="T17" fmla="*/ 112 h 140"/>
                  <a:gd name="T18" fmla="*/ 63 w 142"/>
                  <a:gd name="T19" fmla="*/ 122 h 140"/>
                  <a:gd name="T20" fmla="*/ 72 w 142"/>
                  <a:gd name="T21" fmla="*/ 129 h 140"/>
                  <a:gd name="T22" fmla="*/ 89 w 142"/>
                  <a:gd name="T23" fmla="*/ 130 h 140"/>
                  <a:gd name="T24" fmla="*/ 112 w 142"/>
                  <a:gd name="T25" fmla="*/ 140 h 140"/>
                  <a:gd name="T26" fmla="*/ 129 w 142"/>
                  <a:gd name="T27" fmla="*/ 115 h 140"/>
                  <a:gd name="T28" fmla="*/ 142 w 142"/>
                  <a:gd name="T29" fmla="*/ 89 h 140"/>
                  <a:gd name="T30" fmla="*/ 141 w 142"/>
                  <a:gd name="T31" fmla="*/ 77 h 140"/>
                  <a:gd name="T32" fmla="*/ 135 w 142"/>
                  <a:gd name="T33" fmla="*/ 67 h 140"/>
                  <a:gd name="T34" fmla="*/ 141 w 142"/>
                  <a:gd name="T35" fmla="*/ 57 h 140"/>
                  <a:gd name="T36" fmla="*/ 141 w 142"/>
                  <a:gd name="T37" fmla="*/ 39 h 140"/>
                  <a:gd name="T38" fmla="*/ 137 w 142"/>
                  <a:gd name="T39" fmla="*/ 23 h 140"/>
                  <a:gd name="T40" fmla="*/ 114 w 142"/>
                  <a:gd name="T41" fmla="*/ 11 h 140"/>
                  <a:gd name="T42" fmla="*/ 97 w 142"/>
                  <a:gd name="T43" fmla="*/ 11 h 140"/>
                  <a:gd name="T44" fmla="*/ 92 w 142"/>
                  <a:gd name="T45" fmla="*/ 1 h 140"/>
                  <a:gd name="T46" fmla="*/ 88 w 142"/>
                  <a:gd name="T47" fmla="*/ 0 h 140"/>
                  <a:gd name="T48" fmla="*/ 67 w 142"/>
                  <a:gd name="T49" fmla="*/ 7 h 140"/>
                  <a:gd name="T50" fmla="*/ 62 w 142"/>
                  <a:gd name="T51" fmla="*/ 22 h 140"/>
                  <a:gd name="T52" fmla="*/ 53 w 142"/>
                  <a:gd name="T53" fmla="*/ 25 h 140"/>
                  <a:gd name="T54" fmla="*/ 27 w 142"/>
                  <a:gd name="T55" fmla="*/ 48 h 140"/>
                  <a:gd name="T56" fmla="*/ 0 w 142"/>
                  <a:gd name="T57"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2" h="140">
                    <a:moveTo>
                      <a:pt x="0" y="45"/>
                    </a:moveTo>
                    <a:lnTo>
                      <a:pt x="2" y="54"/>
                    </a:lnTo>
                    <a:lnTo>
                      <a:pt x="7" y="58"/>
                    </a:lnTo>
                    <a:lnTo>
                      <a:pt x="15" y="76"/>
                    </a:lnTo>
                    <a:lnTo>
                      <a:pt x="19" y="85"/>
                    </a:lnTo>
                    <a:lnTo>
                      <a:pt x="32" y="89"/>
                    </a:lnTo>
                    <a:lnTo>
                      <a:pt x="40" y="96"/>
                    </a:lnTo>
                    <a:lnTo>
                      <a:pt x="47" y="101"/>
                    </a:lnTo>
                    <a:lnTo>
                      <a:pt x="47" y="112"/>
                    </a:lnTo>
                    <a:lnTo>
                      <a:pt x="63" y="122"/>
                    </a:lnTo>
                    <a:lnTo>
                      <a:pt x="72" y="129"/>
                    </a:lnTo>
                    <a:lnTo>
                      <a:pt x="89" y="130"/>
                    </a:lnTo>
                    <a:lnTo>
                      <a:pt x="112" y="140"/>
                    </a:lnTo>
                    <a:lnTo>
                      <a:pt x="129" y="115"/>
                    </a:lnTo>
                    <a:lnTo>
                      <a:pt x="142" y="89"/>
                    </a:lnTo>
                    <a:lnTo>
                      <a:pt x="141" y="77"/>
                    </a:lnTo>
                    <a:lnTo>
                      <a:pt x="135" y="67"/>
                    </a:lnTo>
                    <a:lnTo>
                      <a:pt x="141" y="57"/>
                    </a:lnTo>
                    <a:lnTo>
                      <a:pt x="141" y="39"/>
                    </a:lnTo>
                    <a:lnTo>
                      <a:pt x="137" y="23"/>
                    </a:lnTo>
                    <a:lnTo>
                      <a:pt x="114" y="11"/>
                    </a:lnTo>
                    <a:lnTo>
                      <a:pt x="97" y="11"/>
                    </a:lnTo>
                    <a:lnTo>
                      <a:pt x="92" y="1"/>
                    </a:lnTo>
                    <a:lnTo>
                      <a:pt x="88" y="0"/>
                    </a:lnTo>
                    <a:lnTo>
                      <a:pt x="67" y="7"/>
                    </a:lnTo>
                    <a:lnTo>
                      <a:pt x="62" y="22"/>
                    </a:lnTo>
                    <a:lnTo>
                      <a:pt x="53" y="25"/>
                    </a:lnTo>
                    <a:lnTo>
                      <a:pt x="27" y="48"/>
                    </a:lnTo>
                    <a:lnTo>
                      <a:pt x="0" y="4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4" name="Freeform 173">
                <a:extLst>
                  <a:ext uri="{FF2B5EF4-FFF2-40B4-BE49-F238E27FC236}">
                    <a16:creationId xmlns:a16="http://schemas.microsoft.com/office/drawing/2014/main" id="{6D349002-9A0B-4133-AADD-9C562BEA75F6}"/>
                  </a:ext>
                </a:extLst>
              </p:cNvPr>
              <p:cNvSpPr>
                <a:spLocks/>
              </p:cNvSpPr>
              <p:nvPr/>
            </p:nvSpPr>
            <p:spPr bwMode="auto">
              <a:xfrm>
                <a:off x="4052" y="3368"/>
                <a:ext cx="252" cy="238"/>
              </a:xfrm>
              <a:custGeom>
                <a:avLst/>
                <a:gdLst>
                  <a:gd name="T0" fmla="*/ 0 w 252"/>
                  <a:gd name="T1" fmla="*/ 4 h 238"/>
                  <a:gd name="T2" fmla="*/ 17 w 252"/>
                  <a:gd name="T3" fmla="*/ 1 h 238"/>
                  <a:gd name="T4" fmla="*/ 29 w 252"/>
                  <a:gd name="T5" fmla="*/ 0 h 238"/>
                  <a:gd name="T6" fmla="*/ 43 w 252"/>
                  <a:gd name="T7" fmla="*/ 6 h 238"/>
                  <a:gd name="T8" fmla="*/ 119 w 252"/>
                  <a:gd name="T9" fmla="*/ 6 h 238"/>
                  <a:gd name="T10" fmla="*/ 139 w 252"/>
                  <a:gd name="T11" fmla="*/ 14 h 238"/>
                  <a:gd name="T12" fmla="*/ 189 w 252"/>
                  <a:gd name="T13" fmla="*/ 17 h 238"/>
                  <a:gd name="T14" fmla="*/ 213 w 252"/>
                  <a:gd name="T15" fmla="*/ 7 h 238"/>
                  <a:gd name="T16" fmla="*/ 242 w 252"/>
                  <a:gd name="T17" fmla="*/ 6 h 238"/>
                  <a:gd name="T18" fmla="*/ 252 w 252"/>
                  <a:gd name="T19" fmla="*/ 14 h 238"/>
                  <a:gd name="T20" fmla="*/ 242 w 252"/>
                  <a:gd name="T21" fmla="*/ 14 h 238"/>
                  <a:gd name="T22" fmla="*/ 235 w 252"/>
                  <a:gd name="T23" fmla="*/ 18 h 238"/>
                  <a:gd name="T24" fmla="*/ 220 w 252"/>
                  <a:gd name="T25" fmla="*/ 27 h 238"/>
                  <a:gd name="T26" fmla="*/ 212 w 252"/>
                  <a:gd name="T27" fmla="*/ 20 h 238"/>
                  <a:gd name="T28" fmla="*/ 177 w 252"/>
                  <a:gd name="T29" fmla="*/ 26 h 238"/>
                  <a:gd name="T30" fmla="*/ 173 w 252"/>
                  <a:gd name="T31" fmla="*/ 27 h 238"/>
                  <a:gd name="T32" fmla="*/ 173 w 252"/>
                  <a:gd name="T33" fmla="*/ 97 h 238"/>
                  <a:gd name="T34" fmla="*/ 156 w 252"/>
                  <a:gd name="T35" fmla="*/ 98 h 238"/>
                  <a:gd name="T36" fmla="*/ 157 w 252"/>
                  <a:gd name="T37" fmla="*/ 230 h 238"/>
                  <a:gd name="T38" fmla="*/ 145 w 252"/>
                  <a:gd name="T39" fmla="*/ 233 h 238"/>
                  <a:gd name="T40" fmla="*/ 143 w 252"/>
                  <a:gd name="T41" fmla="*/ 238 h 238"/>
                  <a:gd name="T42" fmla="*/ 125 w 252"/>
                  <a:gd name="T43" fmla="*/ 238 h 238"/>
                  <a:gd name="T44" fmla="*/ 107 w 252"/>
                  <a:gd name="T45" fmla="*/ 236 h 238"/>
                  <a:gd name="T46" fmla="*/ 99 w 252"/>
                  <a:gd name="T47" fmla="*/ 225 h 238"/>
                  <a:gd name="T48" fmla="*/ 95 w 252"/>
                  <a:gd name="T49" fmla="*/ 225 h 238"/>
                  <a:gd name="T50" fmla="*/ 88 w 252"/>
                  <a:gd name="T51" fmla="*/ 235 h 238"/>
                  <a:gd name="T52" fmla="*/ 68 w 252"/>
                  <a:gd name="T53" fmla="*/ 214 h 238"/>
                  <a:gd name="T54" fmla="*/ 59 w 252"/>
                  <a:gd name="T55" fmla="*/ 191 h 238"/>
                  <a:gd name="T56" fmla="*/ 54 w 252"/>
                  <a:gd name="T57" fmla="*/ 171 h 238"/>
                  <a:gd name="T58" fmla="*/ 53 w 252"/>
                  <a:gd name="T59" fmla="*/ 156 h 238"/>
                  <a:gd name="T60" fmla="*/ 49 w 252"/>
                  <a:gd name="T61" fmla="*/ 139 h 238"/>
                  <a:gd name="T62" fmla="*/ 48 w 252"/>
                  <a:gd name="T63" fmla="*/ 119 h 238"/>
                  <a:gd name="T64" fmla="*/ 49 w 252"/>
                  <a:gd name="T65" fmla="*/ 112 h 238"/>
                  <a:gd name="T66" fmla="*/ 42 w 252"/>
                  <a:gd name="T67" fmla="*/ 98 h 238"/>
                  <a:gd name="T68" fmla="*/ 34 w 252"/>
                  <a:gd name="T69" fmla="*/ 90 h 238"/>
                  <a:gd name="T70" fmla="*/ 21 w 252"/>
                  <a:gd name="T71" fmla="*/ 59 h 238"/>
                  <a:gd name="T72" fmla="*/ 16 w 252"/>
                  <a:gd name="T73" fmla="*/ 44 h 238"/>
                  <a:gd name="T74" fmla="*/ 1 w 252"/>
                  <a:gd name="T75" fmla="*/ 29 h 238"/>
                  <a:gd name="T76" fmla="*/ 0 w 252"/>
                  <a:gd name="T77"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2" h="238">
                    <a:moveTo>
                      <a:pt x="0" y="4"/>
                    </a:moveTo>
                    <a:lnTo>
                      <a:pt x="17" y="1"/>
                    </a:lnTo>
                    <a:lnTo>
                      <a:pt x="29" y="0"/>
                    </a:lnTo>
                    <a:lnTo>
                      <a:pt x="43" y="6"/>
                    </a:lnTo>
                    <a:lnTo>
                      <a:pt x="119" y="6"/>
                    </a:lnTo>
                    <a:lnTo>
                      <a:pt x="139" y="14"/>
                    </a:lnTo>
                    <a:lnTo>
                      <a:pt x="189" y="17"/>
                    </a:lnTo>
                    <a:lnTo>
                      <a:pt x="213" y="7"/>
                    </a:lnTo>
                    <a:lnTo>
                      <a:pt x="242" y="6"/>
                    </a:lnTo>
                    <a:lnTo>
                      <a:pt x="252" y="14"/>
                    </a:lnTo>
                    <a:lnTo>
                      <a:pt x="242" y="14"/>
                    </a:lnTo>
                    <a:lnTo>
                      <a:pt x="235" y="18"/>
                    </a:lnTo>
                    <a:lnTo>
                      <a:pt x="220" y="27"/>
                    </a:lnTo>
                    <a:lnTo>
                      <a:pt x="212" y="20"/>
                    </a:lnTo>
                    <a:lnTo>
                      <a:pt x="177" y="26"/>
                    </a:lnTo>
                    <a:lnTo>
                      <a:pt x="173" y="27"/>
                    </a:lnTo>
                    <a:lnTo>
                      <a:pt x="173" y="97"/>
                    </a:lnTo>
                    <a:lnTo>
                      <a:pt x="156" y="98"/>
                    </a:lnTo>
                    <a:lnTo>
                      <a:pt x="157" y="230"/>
                    </a:lnTo>
                    <a:lnTo>
                      <a:pt x="145" y="233"/>
                    </a:lnTo>
                    <a:lnTo>
                      <a:pt x="143" y="238"/>
                    </a:lnTo>
                    <a:lnTo>
                      <a:pt x="125" y="238"/>
                    </a:lnTo>
                    <a:lnTo>
                      <a:pt x="107" y="236"/>
                    </a:lnTo>
                    <a:lnTo>
                      <a:pt x="99" y="225"/>
                    </a:lnTo>
                    <a:lnTo>
                      <a:pt x="95" y="225"/>
                    </a:lnTo>
                    <a:lnTo>
                      <a:pt x="88" y="235"/>
                    </a:lnTo>
                    <a:lnTo>
                      <a:pt x="68" y="214"/>
                    </a:lnTo>
                    <a:lnTo>
                      <a:pt x="59" y="191"/>
                    </a:lnTo>
                    <a:lnTo>
                      <a:pt x="54" y="171"/>
                    </a:lnTo>
                    <a:lnTo>
                      <a:pt x="53" y="156"/>
                    </a:lnTo>
                    <a:lnTo>
                      <a:pt x="49" y="139"/>
                    </a:lnTo>
                    <a:lnTo>
                      <a:pt x="48" y="119"/>
                    </a:lnTo>
                    <a:lnTo>
                      <a:pt x="49" y="112"/>
                    </a:lnTo>
                    <a:lnTo>
                      <a:pt x="42" y="98"/>
                    </a:lnTo>
                    <a:lnTo>
                      <a:pt x="34" y="90"/>
                    </a:lnTo>
                    <a:lnTo>
                      <a:pt x="21" y="59"/>
                    </a:lnTo>
                    <a:lnTo>
                      <a:pt x="16" y="44"/>
                    </a:lnTo>
                    <a:lnTo>
                      <a:pt x="1" y="29"/>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5" name="Freeform 174">
                <a:extLst>
                  <a:ext uri="{FF2B5EF4-FFF2-40B4-BE49-F238E27FC236}">
                    <a16:creationId xmlns:a16="http://schemas.microsoft.com/office/drawing/2014/main" id="{D2150E72-95F1-4230-ADFD-818DA147CE54}"/>
                  </a:ext>
                </a:extLst>
              </p:cNvPr>
              <p:cNvSpPr>
                <a:spLocks/>
              </p:cNvSpPr>
              <p:nvPr/>
            </p:nvSpPr>
            <p:spPr bwMode="auto">
              <a:xfrm>
                <a:off x="4049" y="3156"/>
                <a:ext cx="229" cy="229"/>
              </a:xfrm>
              <a:custGeom>
                <a:avLst/>
                <a:gdLst>
                  <a:gd name="T0" fmla="*/ 129 w 713"/>
                  <a:gd name="T1" fmla="*/ 295 h 713"/>
                  <a:gd name="T2" fmla="*/ 115 w 713"/>
                  <a:gd name="T3" fmla="*/ 375 h 713"/>
                  <a:gd name="T4" fmla="*/ 89 w 713"/>
                  <a:gd name="T5" fmla="*/ 422 h 713"/>
                  <a:gd name="T6" fmla="*/ 49 w 713"/>
                  <a:gd name="T7" fmla="*/ 471 h 713"/>
                  <a:gd name="T8" fmla="*/ 24 w 713"/>
                  <a:gd name="T9" fmla="*/ 564 h 713"/>
                  <a:gd name="T10" fmla="*/ 0 w 713"/>
                  <a:gd name="T11" fmla="*/ 635 h 713"/>
                  <a:gd name="T12" fmla="*/ 9 w 713"/>
                  <a:gd name="T13" fmla="*/ 673 h 713"/>
                  <a:gd name="T14" fmla="*/ 93 w 713"/>
                  <a:gd name="T15" fmla="*/ 660 h 713"/>
                  <a:gd name="T16" fmla="*/ 144 w 713"/>
                  <a:gd name="T17" fmla="*/ 680 h 713"/>
                  <a:gd name="T18" fmla="*/ 380 w 713"/>
                  <a:gd name="T19" fmla="*/ 680 h 713"/>
                  <a:gd name="T20" fmla="*/ 442 w 713"/>
                  <a:gd name="T21" fmla="*/ 704 h 713"/>
                  <a:gd name="T22" fmla="*/ 598 w 713"/>
                  <a:gd name="T23" fmla="*/ 713 h 713"/>
                  <a:gd name="T24" fmla="*/ 673 w 713"/>
                  <a:gd name="T25" fmla="*/ 684 h 713"/>
                  <a:gd name="T26" fmla="*/ 664 w 713"/>
                  <a:gd name="T27" fmla="*/ 666 h 713"/>
                  <a:gd name="T28" fmla="*/ 609 w 713"/>
                  <a:gd name="T29" fmla="*/ 628 h 713"/>
                  <a:gd name="T30" fmla="*/ 600 w 713"/>
                  <a:gd name="T31" fmla="*/ 415 h 713"/>
                  <a:gd name="T32" fmla="*/ 707 w 713"/>
                  <a:gd name="T33" fmla="*/ 420 h 713"/>
                  <a:gd name="T34" fmla="*/ 713 w 713"/>
                  <a:gd name="T35" fmla="*/ 393 h 713"/>
                  <a:gd name="T36" fmla="*/ 709 w 713"/>
                  <a:gd name="T37" fmla="*/ 311 h 713"/>
                  <a:gd name="T38" fmla="*/ 620 w 713"/>
                  <a:gd name="T39" fmla="*/ 300 h 713"/>
                  <a:gd name="T40" fmla="*/ 618 w 713"/>
                  <a:gd name="T41" fmla="*/ 277 h 713"/>
                  <a:gd name="T42" fmla="*/ 582 w 713"/>
                  <a:gd name="T43" fmla="*/ 220 h 713"/>
                  <a:gd name="T44" fmla="*/ 600 w 713"/>
                  <a:gd name="T45" fmla="*/ 180 h 713"/>
                  <a:gd name="T46" fmla="*/ 589 w 713"/>
                  <a:gd name="T47" fmla="*/ 126 h 713"/>
                  <a:gd name="T48" fmla="*/ 593 w 713"/>
                  <a:gd name="T49" fmla="*/ 97 h 713"/>
                  <a:gd name="T50" fmla="*/ 524 w 713"/>
                  <a:gd name="T51" fmla="*/ 97 h 713"/>
                  <a:gd name="T52" fmla="*/ 520 w 713"/>
                  <a:gd name="T53" fmla="*/ 73 h 713"/>
                  <a:gd name="T54" fmla="*/ 453 w 713"/>
                  <a:gd name="T55" fmla="*/ 84 h 713"/>
                  <a:gd name="T56" fmla="*/ 458 w 713"/>
                  <a:gd name="T57" fmla="*/ 106 h 713"/>
                  <a:gd name="T58" fmla="*/ 455 w 713"/>
                  <a:gd name="T59" fmla="*/ 131 h 713"/>
                  <a:gd name="T60" fmla="*/ 364 w 713"/>
                  <a:gd name="T61" fmla="*/ 133 h 713"/>
                  <a:gd name="T62" fmla="*/ 307 w 713"/>
                  <a:gd name="T63" fmla="*/ 97 h 713"/>
                  <a:gd name="T64" fmla="*/ 287 w 713"/>
                  <a:gd name="T65" fmla="*/ 15 h 713"/>
                  <a:gd name="T66" fmla="*/ 142 w 713"/>
                  <a:gd name="T67" fmla="*/ 17 h 713"/>
                  <a:gd name="T68" fmla="*/ 104 w 713"/>
                  <a:gd name="T69" fmla="*/ 0 h 713"/>
                  <a:gd name="T70" fmla="*/ 89 w 713"/>
                  <a:gd name="T71" fmla="*/ 20 h 713"/>
                  <a:gd name="T72" fmla="*/ 38 w 713"/>
                  <a:gd name="T73" fmla="*/ 40 h 713"/>
                  <a:gd name="T74" fmla="*/ 73 w 713"/>
                  <a:gd name="T75" fmla="*/ 93 h 713"/>
                  <a:gd name="T76" fmla="*/ 78 w 713"/>
                  <a:gd name="T77" fmla="*/ 124 h 713"/>
                  <a:gd name="T78" fmla="*/ 102 w 713"/>
                  <a:gd name="T79" fmla="*/ 173 h 713"/>
                  <a:gd name="T80" fmla="*/ 82 w 713"/>
                  <a:gd name="T81" fmla="*/ 211 h 713"/>
                  <a:gd name="T82" fmla="*/ 95 w 713"/>
                  <a:gd name="T83" fmla="*/ 273 h 713"/>
                  <a:gd name="T84" fmla="*/ 129 w 713"/>
                  <a:gd name="T85" fmla="*/ 295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3" h="713">
                    <a:moveTo>
                      <a:pt x="129" y="295"/>
                    </a:moveTo>
                    <a:lnTo>
                      <a:pt x="115" y="375"/>
                    </a:lnTo>
                    <a:lnTo>
                      <a:pt x="89" y="422"/>
                    </a:lnTo>
                    <a:cubicBezTo>
                      <a:pt x="89" y="422"/>
                      <a:pt x="51" y="462"/>
                      <a:pt x="49" y="471"/>
                    </a:cubicBezTo>
                    <a:cubicBezTo>
                      <a:pt x="47" y="480"/>
                      <a:pt x="24" y="564"/>
                      <a:pt x="24" y="564"/>
                    </a:cubicBezTo>
                    <a:lnTo>
                      <a:pt x="0" y="635"/>
                    </a:lnTo>
                    <a:lnTo>
                      <a:pt x="9" y="673"/>
                    </a:lnTo>
                    <a:lnTo>
                      <a:pt x="93" y="660"/>
                    </a:lnTo>
                    <a:lnTo>
                      <a:pt x="144" y="680"/>
                    </a:lnTo>
                    <a:lnTo>
                      <a:pt x="380" y="680"/>
                    </a:lnTo>
                    <a:lnTo>
                      <a:pt x="442" y="704"/>
                    </a:lnTo>
                    <a:lnTo>
                      <a:pt x="598" y="713"/>
                    </a:lnTo>
                    <a:lnTo>
                      <a:pt x="673" y="684"/>
                    </a:lnTo>
                    <a:lnTo>
                      <a:pt x="664" y="666"/>
                    </a:lnTo>
                    <a:lnTo>
                      <a:pt x="609" y="628"/>
                    </a:lnTo>
                    <a:lnTo>
                      <a:pt x="600" y="415"/>
                    </a:lnTo>
                    <a:lnTo>
                      <a:pt x="707" y="420"/>
                    </a:lnTo>
                    <a:lnTo>
                      <a:pt x="713" y="393"/>
                    </a:lnTo>
                    <a:lnTo>
                      <a:pt x="709" y="311"/>
                    </a:lnTo>
                    <a:lnTo>
                      <a:pt x="620" y="300"/>
                    </a:lnTo>
                    <a:lnTo>
                      <a:pt x="618" y="277"/>
                    </a:lnTo>
                    <a:lnTo>
                      <a:pt x="582" y="220"/>
                    </a:lnTo>
                    <a:lnTo>
                      <a:pt x="600" y="180"/>
                    </a:lnTo>
                    <a:lnTo>
                      <a:pt x="589" y="126"/>
                    </a:lnTo>
                    <a:lnTo>
                      <a:pt x="593" y="97"/>
                    </a:lnTo>
                    <a:lnTo>
                      <a:pt x="524" y="97"/>
                    </a:lnTo>
                    <a:lnTo>
                      <a:pt x="520" y="73"/>
                    </a:lnTo>
                    <a:lnTo>
                      <a:pt x="453" y="84"/>
                    </a:lnTo>
                    <a:lnTo>
                      <a:pt x="458" y="106"/>
                    </a:lnTo>
                    <a:lnTo>
                      <a:pt x="455" y="131"/>
                    </a:lnTo>
                    <a:lnTo>
                      <a:pt x="364" y="133"/>
                    </a:lnTo>
                    <a:lnTo>
                      <a:pt x="307" y="97"/>
                    </a:lnTo>
                    <a:lnTo>
                      <a:pt x="287" y="15"/>
                    </a:lnTo>
                    <a:lnTo>
                      <a:pt x="142" y="17"/>
                    </a:lnTo>
                    <a:lnTo>
                      <a:pt x="104" y="0"/>
                    </a:lnTo>
                    <a:lnTo>
                      <a:pt x="89" y="20"/>
                    </a:lnTo>
                    <a:lnTo>
                      <a:pt x="38" y="40"/>
                    </a:lnTo>
                    <a:lnTo>
                      <a:pt x="73" y="93"/>
                    </a:lnTo>
                    <a:lnTo>
                      <a:pt x="78" y="124"/>
                    </a:lnTo>
                    <a:lnTo>
                      <a:pt x="102" y="173"/>
                    </a:lnTo>
                    <a:lnTo>
                      <a:pt x="82" y="211"/>
                    </a:lnTo>
                    <a:lnTo>
                      <a:pt x="95" y="273"/>
                    </a:lnTo>
                    <a:lnTo>
                      <a:pt x="129" y="29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6" name="Freeform 175">
                <a:extLst>
                  <a:ext uri="{FF2B5EF4-FFF2-40B4-BE49-F238E27FC236}">
                    <a16:creationId xmlns:a16="http://schemas.microsoft.com/office/drawing/2014/main" id="{339A37A7-8B46-48CF-941D-EFFDE2724121}"/>
                  </a:ext>
                </a:extLst>
              </p:cNvPr>
              <p:cNvSpPr>
                <a:spLocks/>
              </p:cNvSpPr>
              <p:nvPr/>
            </p:nvSpPr>
            <p:spPr bwMode="auto">
              <a:xfrm>
                <a:off x="4056" y="3134"/>
                <a:ext cx="20" cy="25"/>
              </a:xfrm>
              <a:custGeom>
                <a:avLst/>
                <a:gdLst>
                  <a:gd name="T0" fmla="*/ 0 w 20"/>
                  <a:gd name="T1" fmla="*/ 10 h 25"/>
                  <a:gd name="T2" fmla="*/ 5 w 20"/>
                  <a:gd name="T3" fmla="*/ 25 h 25"/>
                  <a:gd name="T4" fmla="*/ 15 w 20"/>
                  <a:gd name="T5" fmla="*/ 13 h 25"/>
                  <a:gd name="T6" fmla="*/ 20 w 20"/>
                  <a:gd name="T7" fmla="*/ 8 h 25"/>
                  <a:gd name="T8" fmla="*/ 20 w 20"/>
                  <a:gd name="T9" fmla="*/ 0 h 25"/>
                  <a:gd name="T10" fmla="*/ 13 w 20"/>
                  <a:gd name="T11" fmla="*/ 0 h 25"/>
                  <a:gd name="T12" fmla="*/ 0 w 20"/>
                  <a:gd name="T13" fmla="*/ 1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0" y="10"/>
                    </a:moveTo>
                    <a:lnTo>
                      <a:pt x="5" y="25"/>
                    </a:lnTo>
                    <a:lnTo>
                      <a:pt x="15" y="13"/>
                    </a:lnTo>
                    <a:lnTo>
                      <a:pt x="20" y="8"/>
                    </a:lnTo>
                    <a:lnTo>
                      <a:pt x="20" y="0"/>
                    </a:lnTo>
                    <a:lnTo>
                      <a:pt x="13" y="0"/>
                    </a:lnTo>
                    <a:lnTo>
                      <a:pt x="0" y="1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7" name="Freeform 176">
                <a:extLst>
                  <a:ext uri="{FF2B5EF4-FFF2-40B4-BE49-F238E27FC236}">
                    <a16:creationId xmlns:a16="http://schemas.microsoft.com/office/drawing/2014/main" id="{43A4B226-36F9-4F50-B528-1B6F0A7147AB}"/>
                  </a:ext>
                </a:extLst>
              </p:cNvPr>
              <p:cNvSpPr>
                <a:spLocks/>
              </p:cNvSpPr>
              <p:nvPr/>
            </p:nvSpPr>
            <p:spPr bwMode="auto">
              <a:xfrm>
                <a:off x="4208" y="3382"/>
                <a:ext cx="168" cy="183"/>
              </a:xfrm>
              <a:custGeom>
                <a:avLst/>
                <a:gdLst>
                  <a:gd name="T0" fmla="*/ 1 w 168"/>
                  <a:gd name="T1" fmla="*/ 146 h 183"/>
                  <a:gd name="T2" fmla="*/ 13 w 168"/>
                  <a:gd name="T3" fmla="*/ 160 h 183"/>
                  <a:gd name="T4" fmla="*/ 13 w 168"/>
                  <a:gd name="T5" fmla="*/ 176 h 183"/>
                  <a:gd name="T6" fmla="*/ 14 w 168"/>
                  <a:gd name="T7" fmla="*/ 183 h 183"/>
                  <a:gd name="T8" fmla="*/ 40 w 168"/>
                  <a:gd name="T9" fmla="*/ 180 h 183"/>
                  <a:gd name="T10" fmla="*/ 44 w 168"/>
                  <a:gd name="T11" fmla="*/ 168 h 183"/>
                  <a:gd name="T12" fmla="*/ 57 w 168"/>
                  <a:gd name="T13" fmla="*/ 151 h 183"/>
                  <a:gd name="T14" fmla="*/ 63 w 168"/>
                  <a:gd name="T15" fmla="*/ 154 h 183"/>
                  <a:gd name="T16" fmla="*/ 88 w 168"/>
                  <a:gd name="T17" fmla="*/ 158 h 183"/>
                  <a:gd name="T18" fmla="*/ 102 w 168"/>
                  <a:gd name="T19" fmla="*/ 158 h 183"/>
                  <a:gd name="T20" fmla="*/ 111 w 168"/>
                  <a:gd name="T21" fmla="*/ 140 h 183"/>
                  <a:gd name="T22" fmla="*/ 117 w 168"/>
                  <a:gd name="T23" fmla="*/ 138 h 183"/>
                  <a:gd name="T24" fmla="*/ 127 w 168"/>
                  <a:gd name="T25" fmla="*/ 117 h 183"/>
                  <a:gd name="T26" fmla="*/ 146 w 168"/>
                  <a:gd name="T27" fmla="*/ 99 h 183"/>
                  <a:gd name="T28" fmla="*/ 159 w 168"/>
                  <a:gd name="T29" fmla="*/ 89 h 183"/>
                  <a:gd name="T30" fmla="*/ 168 w 168"/>
                  <a:gd name="T31" fmla="*/ 84 h 183"/>
                  <a:gd name="T32" fmla="*/ 143 w 168"/>
                  <a:gd name="T33" fmla="*/ 67 h 183"/>
                  <a:gd name="T34" fmla="*/ 143 w 168"/>
                  <a:gd name="T35" fmla="*/ 56 h 183"/>
                  <a:gd name="T36" fmla="*/ 128 w 168"/>
                  <a:gd name="T37" fmla="*/ 44 h 183"/>
                  <a:gd name="T38" fmla="*/ 115 w 168"/>
                  <a:gd name="T39" fmla="*/ 40 h 183"/>
                  <a:gd name="T40" fmla="*/ 103 w 168"/>
                  <a:gd name="T41" fmla="*/ 13 h 183"/>
                  <a:gd name="T42" fmla="*/ 98 w 168"/>
                  <a:gd name="T43" fmla="*/ 9 h 183"/>
                  <a:gd name="T44" fmla="*/ 96 w 168"/>
                  <a:gd name="T45" fmla="*/ 0 h 183"/>
                  <a:gd name="T46" fmla="*/ 86 w 168"/>
                  <a:gd name="T47" fmla="*/ 0 h 183"/>
                  <a:gd name="T48" fmla="*/ 64 w 168"/>
                  <a:gd name="T49" fmla="*/ 13 h 183"/>
                  <a:gd name="T50" fmla="*/ 56 w 168"/>
                  <a:gd name="T51" fmla="*/ 6 h 183"/>
                  <a:gd name="T52" fmla="*/ 17 w 168"/>
                  <a:gd name="T53" fmla="*/ 13 h 183"/>
                  <a:gd name="T54" fmla="*/ 17 w 168"/>
                  <a:gd name="T55" fmla="*/ 83 h 183"/>
                  <a:gd name="T56" fmla="*/ 0 w 168"/>
                  <a:gd name="T57" fmla="*/ 84 h 183"/>
                  <a:gd name="T58" fmla="*/ 1 w 168"/>
                  <a:gd name="T59" fmla="*/ 14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83">
                    <a:moveTo>
                      <a:pt x="1" y="146"/>
                    </a:moveTo>
                    <a:lnTo>
                      <a:pt x="13" y="160"/>
                    </a:lnTo>
                    <a:lnTo>
                      <a:pt x="13" y="176"/>
                    </a:lnTo>
                    <a:lnTo>
                      <a:pt x="14" y="183"/>
                    </a:lnTo>
                    <a:lnTo>
                      <a:pt x="40" y="180"/>
                    </a:lnTo>
                    <a:lnTo>
                      <a:pt x="44" y="168"/>
                    </a:lnTo>
                    <a:lnTo>
                      <a:pt x="57" y="151"/>
                    </a:lnTo>
                    <a:lnTo>
                      <a:pt x="63" y="154"/>
                    </a:lnTo>
                    <a:lnTo>
                      <a:pt x="88" y="158"/>
                    </a:lnTo>
                    <a:lnTo>
                      <a:pt x="102" y="158"/>
                    </a:lnTo>
                    <a:lnTo>
                      <a:pt x="111" y="140"/>
                    </a:lnTo>
                    <a:lnTo>
                      <a:pt x="117" y="138"/>
                    </a:lnTo>
                    <a:lnTo>
                      <a:pt x="127" y="117"/>
                    </a:lnTo>
                    <a:lnTo>
                      <a:pt x="146" y="99"/>
                    </a:lnTo>
                    <a:lnTo>
                      <a:pt x="159" y="89"/>
                    </a:lnTo>
                    <a:lnTo>
                      <a:pt x="168" y="84"/>
                    </a:lnTo>
                    <a:lnTo>
                      <a:pt x="143" y="67"/>
                    </a:lnTo>
                    <a:lnTo>
                      <a:pt x="143" y="56"/>
                    </a:lnTo>
                    <a:lnTo>
                      <a:pt x="128" y="44"/>
                    </a:lnTo>
                    <a:lnTo>
                      <a:pt x="115" y="40"/>
                    </a:lnTo>
                    <a:lnTo>
                      <a:pt x="103" y="13"/>
                    </a:lnTo>
                    <a:lnTo>
                      <a:pt x="98" y="9"/>
                    </a:lnTo>
                    <a:lnTo>
                      <a:pt x="96" y="0"/>
                    </a:lnTo>
                    <a:lnTo>
                      <a:pt x="86" y="0"/>
                    </a:lnTo>
                    <a:lnTo>
                      <a:pt x="64" y="13"/>
                    </a:lnTo>
                    <a:lnTo>
                      <a:pt x="56" y="6"/>
                    </a:lnTo>
                    <a:lnTo>
                      <a:pt x="17" y="13"/>
                    </a:lnTo>
                    <a:lnTo>
                      <a:pt x="17" y="83"/>
                    </a:lnTo>
                    <a:lnTo>
                      <a:pt x="0" y="84"/>
                    </a:lnTo>
                    <a:lnTo>
                      <a:pt x="1" y="14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8" name="Freeform 177">
                <a:extLst>
                  <a:ext uri="{FF2B5EF4-FFF2-40B4-BE49-F238E27FC236}">
                    <a16:creationId xmlns:a16="http://schemas.microsoft.com/office/drawing/2014/main" id="{A3F7CC93-9E81-4E50-91CA-E8B8D8D1F931}"/>
                  </a:ext>
                </a:extLst>
              </p:cNvPr>
              <p:cNvSpPr>
                <a:spLocks/>
              </p:cNvSpPr>
              <p:nvPr/>
            </p:nvSpPr>
            <p:spPr bwMode="auto">
              <a:xfrm>
                <a:off x="4140" y="3466"/>
                <a:ext cx="304" cy="271"/>
              </a:xfrm>
              <a:custGeom>
                <a:avLst/>
                <a:gdLst>
                  <a:gd name="T0" fmla="*/ 103 w 304"/>
                  <a:gd name="T1" fmla="*/ 254 h 271"/>
                  <a:gd name="T2" fmla="*/ 122 w 304"/>
                  <a:gd name="T3" fmla="*/ 254 h 271"/>
                  <a:gd name="T4" fmla="*/ 133 w 304"/>
                  <a:gd name="T5" fmla="*/ 251 h 271"/>
                  <a:gd name="T6" fmla="*/ 152 w 304"/>
                  <a:gd name="T7" fmla="*/ 257 h 271"/>
                  <a:gd name="T8" fmla="*/ 164 w 304"/>
                  <a:gd name="T9" fmla="*/ 250 h 271"/>
                  <a:gd name="T10" fmla="*/ 173 w 304"/>
                  <a:gd name="T11" fmla="*/ 244 h 271"/>
                  <a:gd name="T12" fmla="*/ 192 w 304"/>
                  <a:gd name="T13" fmla="*/ 242 h 271"/>
                  <a:gd name="T14" fmla="*/ 206 w 304"/>
                  <a:gd name="T15" fmla="*/ 234 h 271"/>
                  <a:gd name="T16" fmla="*/ 217 w 304"/>
                  <a:gd name="T17" fmla="*/ 223 h 271"/>
                  <a:gd name="T18" fmla="*/ 238 w 304"/>
                  <a:gd name="T19" fmla="*/ 205 h 271"/>
                  <a:gd name="T20" fmla="*/ 253 w 304"/>
                  <a:gd name="T21" fmla="*/ 188 h 271"/>
                  <a:gd name="T22" fmla="*/ 277 w 304"/>
                  <a:gd name="T23" fmla="*/ 148 h 271"/>
                  <a:gd name="T24" fmla="*/ 297 w 304"/>
                  <a:gd name="T25" fmla="*/ 129 h 271"/>
                  <a:gd name="T26" fmla="*/ 304 w 304"/>
                  <a:gd name="T27" fmla="*/ 96 h 271"/>
                  <a:gd name="T28" fmla="*/ 293 w 304"/>
                  <a:gd name="T29" fmla="*/ 98 h 271"/>
                  <a:gd name="T30" fmla="*/ 287 w 304"/>
                  <a:gd name="T31" fmla="*/ 109 h 271"/>
                  <a:gd name="T32" fmla="*/ 267 w 304"/>
                  <a:gd name="T33" fmla="*/ 105 h 271"/>
                  <a:gd name="T34" fmla="*/ 266 w 304"/>
                  <a:gd name="T35" fmla="*/ 90 h 271"/>
                  <a:gd name="T36" fmla="*/ 272 w 304"/>
                  <a:gd name="T37" fmla="*/ 77 h 271"/>
                  <a:gd name="T38" fmla="*/ 290 w 304"/>
                  <a:gd name="T39" fmla="*/ 77 h 271"/>
                  <a:gd name="T40" fmla="*/ 294 w 304"/>
                  <a:gd name="T41" fmla="*/ 68 h 271"/>
                  <a:gd name="T42" fmla="*/ 286 w 304"/>
                  <a:gd name="T43" fmla="*/ 38 h 271"/>
                  <a:gd name="T44" fmla="*/ 282 w 304"/>
                  <a:gd name="T45" fmla="*/ 32 h 271"/>
                  <a:gd name="T46" fmla="*/ 285 w 304"/>
                  <a:gd name="T47" fmla="*/ 25 h 271"/>
                  <a:gd name="T48" fmla="*/ 276 w 304"/>
                  <a:gd name="T49" fmla="*/ 11 h 271"/>
                  <a:gd name="T50" fmla="*/ 253 w 304"/>
                  <a:gd name="T51" fmla="*/ 1 h 271"/>
                  <a:gd name="T52" fmla="*/ 236 w 304"/>
                  <a:gd name="T53" fmla="*/ 0 h 271"/>
                  <a:gd name="T54" fmla="*/ 195 w 304"/>
                  <a:gd name="T55" fmla="*/ 33 h 271"/>
                  <a:gd name="T56" fmla="*/ 185 w 304"/>
                  <a:gd name="T57" fmla="*/ 54 h 271"/>
                  <a:gd name="T58" fmla="*/ 179 w 304"/>
                  <a:gd name="T59" fmla="*/ 56 h 271"/>
                  <a:gd name="T60" fmla="*/ 170 w 304"/>
                  <a:gd name="T61" fmla="*/ 74 h 271"/>
                  <a:gd name="T62" fmla="*/ 148 w 304"/>
                  <a:gd name="T63" fmla="*/ 73 h 271"/>
                  <a:gd name="T64" fmla="*/ 131 w 304"/>
                  <a:gd name="T65" fmla="*/ 70 h 271"/>
                  <a:gd name="T66" fmla="*/ 125 w 304"/>
                  <a:gd name="T67" fmla="*/ 67 h 271"/>
                  <a:gd name="T68" fmla="*/ 112 w 304"/>
                  <a:gd name="T69" fmla="*/ 84 h 271"/>
                  <a:gd name="T70" fmla="*/ 108 w 304"/>
                  <a:gd name="T71" fmla="*/ 96 h 271"/>
                  <a:gd name="T72" fmla="*/ 82 w 304"/>
                  <a:gd name="T73" fmla="*/ 99 h 271"/>
                  <a:gd name="T74" fmla="*/ 81 w 304"/>
                  <a:gd name="T75" fmla="*/ 76 h 271"/>
                  <a:gd name="T76" fmla="*/ 69 w 304"/>
                  <a:gd name="T77" fmla="*/ 62 h 271"/>
                  <a:gd name="T78" fmla="*/ 69 w 304"/>
                  <a:gd name="T79" fmla="*/ 132 h 271"/>
                  <a:gd name="T80" fmla="*/ 57 w 304"/>
                  <a:gd name="T81" fmla="*/ 135 h 271"/>
                  <a:gd name="T82" fmla="*/ 55 w 304"/>
                  <a:gd name="T83" fmla="*/ 140 h 271"/>
                  <a:gd name="T84" fmla="*/ 37 w 304"/>
                  <a:gd name="T85" fmla="*/ 140 h 271"/>
                  <a:gd name="T86" fmla="*/ 19 w 304"/>
                  <a:gd name="T87" fmla="*/ 138 h 271"/>
                  <a:gd name="T88" fmla="*/ 11 w 304"/>
                  <a:gd name="T89" fmla="*/ 127 h 271"/>
                  <a:gd name="T90" fmla="*/ 7 w 304"/>
                  <a:gd name="T91" fmla="*/ 127 h 271"/>
                  <a:gd name="T92" fmla="*/ 0 w 304"/>
                  <a:gd name="T93" fmla="*/ 137 h 271"/>
                  <a:gd name="T94" fmla="*/ 7 w 304"/>
                  <a:gd name="T95" fmla="*/ 155 h 271"/>
                  <a:gd name="T96" fmla="*/ 12 w 304"/>
                  <a:gd name="T97" fmla="*/ 176 h 271"/>
                  <a:gd name="T98" fmla="*/ 24 w 304"/>
                  <a:gd name="T99" fmla="*/ 192 h 271"/>
                  <a:gd name="T100" fmla="*/ 31 w 304"/>
                  <a:gd name="T101" fmla="*/ 207 h 271"/>
                  <a:gd name="T102" fmla="*/ 29 w 304"/>
                  <a:gd name="T103" fmla="*/ 226 h 271"/>
                  <a:gd name="T104" fmla="*/ 21 w 304"/>
                  <a:gd name="T105" fmla="*/ 228 h 271"/>
                  <a:gd name="T106" fmla="*/ 29 w 304"/>
                  <a:gd name="T107" fmla="*/ 242 h 271"/>
                  <a:gd name="T108" fmla="*/ 40 w 304"/>
                  <a:gd name="T109" fmla="*/ 257 h 271"/>
                  <a:gd name="T110" fmla="*/ 55 w 304"/>
                  <a:gd name="T111" fmla="*/ 268 h 271"/>
                  <a:gd name="T112" fmla="*/ 60 w 304"/>
                  <a:gd name="T113" fmla="*/ 271 h 271"/>
                  <a:gd name="T114" fmla="*/ 77 w 304"/>
                  <a:gd name="T115" fmla="*/ 264 h 271"/>
                  <a:gd name="T116" fmla="*/ 95 w 304"/>
                  <a:gd name="T117" fmla="*/ 263 h 271"/>
                  <a:gd name="T118" fmla="*/ 103 w 304"/>
                  <a:gd name="T119" fmla="*/ 25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4" h="271">
                    <a:moveTo>
                      <a:pt x="103" y="254"/>
                    </a:moveTo>
                    <a:lnTo>
                      <a:pt x="122" y="254"/>
                    </a:lnTo>
                    <a:lnTo>
                      <a:pt x="133" y="251"/>
                    </a:lnTo>
                    <a:lnTo>
                      <a:pt x="152" y="257"/>
                    </a:lnTo>
                    <a:lnTo>
                      <a:pt x="164" y="250"/>
                    </a:lnTo>
                    <a:lnTo>
                      <a:pt x="173" y="244"/>
                    </a:lnTo>
                    <a:lnTo>
                      <a:pt x="192" y="242"/>
                    </a:lnTo>
                    <a:lnTo>
                      <a:pt x="206" y="234"/>
                    </a:lnTo>
                    <a:lnTo>
                      <a:pt x="217" y="223"/>
                    </a:lnTo>
                    <a:lnTo>
                      <a:pt x="238" y="205"/>
                    </a:lnTo>
                    <a:lnTo>
                      <a:pt x="253" y="188"/>
                    </a:lnTo>
                    <a:lnTo>
                      <a:pt x="277" y="148"/>
                    </a:lnTo>
                    <a:lnTo>
                      <a:pt x="297" y="129"/>
                    </a:lnTo>
                    <a:lnTo>
                      <a:pt x="304" y="96"/>
                    </a:lnTo>
                    <a:lnTo>
                      <a:pt x="293" y="98"/>
                    </a:lnTo>
                    <a:lnTo>
                      <a:pt x="287" y="109"/>
                    </a:lnTo>
                    <a:lnTo>
                      <a:pt x="267" y="105"/>
                    </a:lnTo>
                    <a:lnTo>
                      <a:pt x="266" y="90"/>
                    </a:lnTo>
                    <a:lnTo>
                      <a:pt x="272" y="77"/>
                    </a:lnTo>
                    <a:lnTo>
                      <a:pt x="290" y="77"/>
                    </a:lnTo>
                    <a:lnTo>
                      <a:pt x="294" y="68"/>
                    </a:lnTo>
                    <a:lnTo>
                      <a:pt x="286" y="38"/>
                    </a:lnTo>
                    <a:lnTo>
                      <a:pt x="282" y="32"/>
                    </a:lnTo>
                    <a:lnTo>
                      <a:pt x="285" y="25"/>
                    </a:lnTo>
                    <a:lnTo>
                      <a:pt x="276" y="11"/>
                    </a:lnTo>
                    <a:lnTo>
                      <a:pt x="253" y="1"/>
                    </a:lnTo>
                    <a:lnTo>
                      <a:pt x="236" y="0"/>
                    </a:lnTo>
                    <a:lnTo>
                      <a:pt x="195" y="33"/>
                    </a:lnTo>
                    <a:lnTo>
                      <a:pt x="185" y="54"/>
                    </a:lnTo>
                    <a:lnTo>
                      <a:pt x="179" y="56"/>
                    </a:lnTo>
                    <a:lnTo>
                      <a:pt x="170" y="74"/>
                    </a:lnTo>
                    <a:lnTo>
                      <a:pt x="148" y="73"/>
                    </a:lnTo>
                    <a:lnTo>
                      <a:pt x="131" y="70"/>
                    </a:lnTo>
                    <a:lnTo>
                      <a:pt x="125" y="67"/>
                    </a:lnTo>
                    <a:lnTo>
                      <a:pt x="112" y="84"/>
                    </a:lnTo>
                    <a:lnTo>
                      <a:pt x="108" y="96"/>
                    </a:lnTo>
                    <a:lnTo>
                      <a:pt x="82" y="99"/>
                    </a:lnTo>
                    <a:lnTo>
                      <a:pt x="81" y="76"/>
                    </a:lnTo>
                    <a:lnTo>
                      <a:pt x="69" y="62"/>
                    </a:lnTo>
                    <a:lnTo>
                      <a:pt x="69" y="132"/>
                    </a:lnTo>
                    <a:lnTo>
                      <a:pt x="57" y="135"/>
                    </a:lnTo>
                    <a:lnTo>
                      <a:pt x="55" y="140"/>
                    </a:lnTo>
                    <a:lnTo>
                      <a:pt x="37" y="140"/>
                    </a:lnTo>
                    <a:lnTo>
                      <a:pt x="19" y="138"/>
                    </a:lnTo>
                    <a:lnTo>
                      <a:pt x="11" y="127"/>
                    </a:lnTo>
                    <a:lnTo>
                      <a:pt x="7" y="127"/>
                    </a:lnTo>
                    <a:lnTo>
                      <a:pt x="0" y="137"/>
                    </a:lnTo>
                    <a:lnTo>
                      <a:pt x="7" y="155"/>
                    </a:lnTo>
                    <a:lnTo>
                      <a:pt x="12" y="176"/>
                    </a:lnTo>
                    <a:lnTo>
                      <a:pt x="24" y="192"/>
                    </a:lnTo>
                    <a:lnTo>
                      <a:pt x="31" y="207"/>
                    </a:lnTo>
                    <a:lnTo>
                      <a:pt x="29" y="226"/>
                    </a:lnTo>
                    <a:lnTo>
                      <a:pt x="21" y="228"/>
                    </a:lnTo>
                    <a:lnTo>
                      <a:pt x="29" y="242"/>
                    </a:lnTo>
                    <a:lnTo>
                      <a:pt x="40" y="257"/>
                    </a:lnTo>
                    <a:lnTo>
                      <a:pt x="55" y="268"/>
                    </a:lnTo>
                    <a:lnTo>
                      <a:pt x="60" y="271"/>
                    </a:lnTo>
                    <a:lnTo>
                      <a:pt x="77" y="264"/>
                    </a:lnTo>
                    <a:lnTo>
                      <a:pt x="95" y="263"/>
                    </a:lnTo>
                    <a:lnTo>
                      <a:pt x="103" y="25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9" name="Freeform 178">
                <a:extLst>
                  <a:ext uri="{FF2B5EF4-FFF2-40B4-BE49-F238E27FC236}">
                    <a16:creationId xmlns:a16="http://schemas.microsoft.com/office/drawing/2014/main" id="{CB285D14-C6E8-441B-B32A-13E9AD027FFF}"/>
                  </a:ext>
                </a:extLst>
              </p:cNvPr>
              <p:cNvSpPr>
                <a:spLocks/>
              </p:cNvSpPr>
              <p:nvPr/>
            </p:nvSpPr>
            <p:spPr bwMode="auto">
              <a:xfrm>
                <a:off x="4336" y="3601"/>
                <a:ext cx="41" cy="44"/>
              </a:xfrm>
              <a:custGeom>
                <a:avLst/>
                <a:gdLst>
                  <a:gd name="T0" fmla="*/ 28 w 41"/>
                  <a:gd name="T1" fmla="*/ 0 h 44"/>
                  <a:gd name="T2" fmla="*/ 21 w 41"/>
                  <a:gd name="T3" fmla="*/ 5 h 44"/>
                  <a:gd name="T4" fmla="*/ 13 w 41"/>
                  <a:gd name="T5" fmla="*/ 7 h 44"/>
                  <a:gd name="T6" fmla="*/ 0 w 41"/>
                  <a:gd name="T7" fmla="*/ 20 h 44"/>
                  <a:gd name="T8" fmla="*/ 3 w 41"/>
                  <a:gd name="T9" fmla="*/ 28 h 44"/>
                  <a:gd name="T10" fmla="*/ 10 w 41"/>
                  <a:gd name="T11" fmla="*/ 38 h 44"/>
                  <a:gd name="T12" fmla="*/ 17 w 41"/>
                  <a:gd name="T13" fmla="*/ 44 h 44"/>
                  <a:gd name="T14" fmla="*/ 21 w 41"/>
                  <a:gd name="T15" fmla="*/ 36 h 44"/>
                  <a:gd name="T16" fmla="*/ 30 w 41"/>
                  <a:gd name="T17" fmla="*/ 31 h 44"/>
                  <a:gd name="T18" fmla="*/ 38 w 41"/>
                  <a:gd name="T19" fmla="*/ 28 h 44"/>
                  <a:gd name="T20" fmla="*/ 38 w 41"/>
                  <a:gd name="T21" fmla="*/ 18 h 44"/>
                  <a:gd name="T22" fmla="*/ 41 w 41"/>
                  <a:gd name="T23" fmla="*/ 11 h 44"/>
                  <a:gd name="T24" fmla="*/ 34 w 41"/>
                  <a:gd name="T25" fmla="*/ 5 h 44"/>
                  <a:gd name="T26" fmla="*/ 28 w 41"/>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4">
                    <a:moveTo>
                      <a:pt x="28" y="0"/>
                    </a:moveTo>
                    <a:lnTo>
                      <a:pt x="21" y="5"/>
                    </a:lnTo>
                    <a:lnTo>
                      <a:pt x="13" y="7"/>
                    </a:lnTo>
                    <a:lnTo>
                      <a:pt x="0" y="20"/>
                    </a:lnTo>
                    <a:lnTo>
                      <a:pt x="3" y="28"/>
                    </a:lnTo>
                    <a:lnTo>
                      <a:pt x="10" y="38"/>
                    </a:lnTo>
                    <a:lnTo>
                      <a:pt x="17" y="44"/>
                    </a:lnTo>
                    <a:lnTo>
                      <a:pt x="21" y="36"/>
                    </a:lnTo>
                    <a:lnTo>
                      <a:pt x="30" y="31"/>
                    </a:lnTo>
                    <a:lnTo>
                      <a:pt x="38" y="28"/>
                    </a:lnTo>
                    <a:lnTo>
                      <a:pt x="38" y="18"/>
                    </a:lnTo>
                    <a:lnTo>
                      <a:pt x="41" y="11"/>
                    </a:lnTo>
                    <a:lnTo>
                      <a:pt x="34" y="5"/>
                    </a:lnTo>
                    <a:lnTo>
                      <a:pt x="2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0" name="Freeform 179">
                <a:extLst>
                  <a:ext uri="{FF2B5EF4-FFF2-40B4-BE49-F238E27FC236}">
                    <a16:creationId xmlns:a16="http://schemas.microsoft.com/office/drawing/2014/main" id="{81152FAA-9329-4BFB-A7FD-F2AD5B1D8C3F}"/>
                  </a:ext>
                </a:extLst>
              </p:cNvPr>
              <p:cNvSpPr>
                <a:spLocks/>
              </p:cNvSpPr>
              <p:nvPr/>
            </p:nvSpPr>
            <p:spPr bwMode="auto">
              <a:xfrm>
                <a:off x="4407" y="3540"/>
                <a:ext cx="26" cy="33"/>
              </a:xfrm>
              <a:custGeom>
                <a:avLst/>
                <a:gdLst>
                  <a:gd name="T0" fmla="*/ 24 w 26"/>
                  <a:gd name="T1" fmla="*/ 11 h 33"/>
                  <a:gd name="T2" fmla="*/ 26 w 26"/>
                  <a:gd name="T3" fmla="*/ 0 h 33"/>
                  <a:gd name="T4" fmla="*/ 7 w 26"/>
                  <a:gd name="T5" fmla="*/ 2 h 33"/>
                  <a:gd name="T6" fmla="*/ 0 w 26"/>
                  <a:gd name="T7" fmla="*/ 14 h 33"/>
                  <a:gd name="T8" fmla="*/ 0 w 26"/>
                  <a:gd name="T9" fmla="*/ 31 h 33"/>
                  <a:gd name="T10" fmla="*/ 20 w 26"/>
                  <a:gd name="T11" fmla="*/ 33 h 33"/>
                  <a:gd name="T12" fmla="*/ 26 w 26"/>
                  <a:gd name="T13" fmla="*/ 24 h 33"/>
                  <a:gd name="T14" fmla="*/ 24 w 26"/>
                  <a:gd name="T15" fmla="*/ 1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3">
                    <a:moveTo>
                      <a:pt x="24" y="11"/>
                    </a:moveTo>
                    <a:lnTo>
                      <a:pt x="26" y="0"/>
                    </a:lnTo>
                    <a:lnTo>
                      <a:pt x="7" y="2"/>
                    </a:lnTo>
                    <a:lnTo>
                      <a:pt x="0" y="14"/>
                    </a:lnTo>
                    <a:lnTo>
                      <a:pt x="0" y="31"/>
                    </a:lnTo>
                    <a:lnTo>
                      <a:pt x="20" y="33"/>
                    </a:lnTo>
                    <a:lnTo>
                      <a:pt x="26" y="24"/>
                    </a:lnTo>
                    <a:lnTo>
                      <a:pt x="24"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1" name="Freeform 180">
                <a:extLst>
                  <a:ext uri="{FF2B5EF4-FFF2-40B4-BE49-F238E27FC236}">
                    <a16:creationId xmlns:a16="http://schemas.microsoft.com/office/drawing/2014/main" id="{8EFB961B-FEF4-40E3-A587-D44853CD467B}"/>
                  </a:ext>
                </a:extLst>
              </p:cNvPr>
              <p:cNvSpPr>
                <a:spLocks/>
              </p:cNvSpPr>
              <p:nvPr/>
            </p:nvSpPr>
            <p:spPr bwMode="auto">
              <a:xfrm>
                <a:off x="4341" y="695"/>
                <a:ext cx="3026" cy="1513"/>
              </a:xfrm>
              <a:custGeom>
                <a:avLst/>
                <a:gdLst>
                  <a:gd name="T0" fmla="*/ 1139 w 9435"/>
                  <a:gd name="T1" fmla="*/ 4441 h 4715"/>
                  <a:gd name="T2" fmla="*/ 1344 w 9435"/>
                  <a:gd name="T3" fmla="*/ 3822 h 4715"/>
                  <a:gd name="T4" fmla="*/ 1866 w 9435"/>
                  <a:gd name="T5" fmla="*/ 3953 h 4715"/>
                  <a:gd name="T6" fmla="*/ 2246 w 9435"/>
                  <a:gd name="T7" fmla="*/ 3535 h 4715"/>
                  <a:gd name="T8" fmla="*/ 2793 w 9435"/>
                  <a:gd name="T9" fmla="*/ 3629 h 4715"/>
                  <a:gd name="T10" fmla="*/ 3449 w 9435"/>
                  <a:gd name="T11" fmla="*/ 3997 h 4715"/>
                  <a:gd name="T12" fmla="*/ 4077 w 9435"/>
                  <a:gd name="T13" fmla="*/ 4015 h 4715"/>
                  <a:gd name="T14" fmla="*/ 4555 w 9435"/>
                  <a:gd name="T15" fmla="*/ 3971 h 4715"/>
                  <a:gd name="T16" fmla="*/ 5295 w 9435"/>
                  <a:gd name="T17" fmla="*/ 3987 h 4715"/>
                  <a:gd name="T18" fmla="*/ 5798 w 9435"/>
                  <a:gd name="T19" fmla="*/ 4009 h 4715"/>
                  <a:gd name="T20" fmla="*/ 6113 w 9435"/>
                  <a:gd name="T21" fmla="*/ 4420 h 4715"/>
                  <a:gd name="T22" fmla="*/ 6069 w 9435"/>
                  <a:gd name="T23" fmla="*/ 4578 h 4715"/>
                  <a:gd name="T24" fmla="*/ 6519 w 9435"/>
                  <a:gd name="T25" fmla="*/ 4143 h 4715"/>
                  <a:gd name="T26" fmla="*/ 6642 w 9435"/>
                  <a:gd name="T27" fmla="*/ 4186 h 4715"/>
                  <a:gd name="T28" fmla="*/ 6715 w 9435"/>
                  <a:gd name="T29" fmla="*/ 4076 h 4715"/>
                  <a:gd name="T30" fmla="*/ 6657 w 9435"/>
                  <a:gd name="T31" fmla="*/ 3604 h 4715"/>
                  <a:gd name="T32" fmla="*/ 6567 w 9435"/>
                  <a:gd name="T33" fmla="*/ 3678 h 4715"/>
                  <a:gd name="T34" fmla="*/ 6330 w 9435"/>
                  <a:gd name="T35" fmla="*/ 3634 h 4715"/>
                  <a:gd name="T36" fmla="*/ 6644 w 9435"/>
                  <a:gd name="T37" fmla="*/ 3109 h 4715"/>
                  <a:gd name="T38" fmla="*/ 7129 w 9435"/>
                  <a:gd name="T39" fmla="*/ 3055 h 4715"/>
                  <a:gd name="T40" fmla="*/ 7424 w 9435"/>
                  <a:gd name="T41" fmla="*/ 2917 h 4715"/>
                  <a:gd name="T42" fmla="*/ 7851 w 9435"/>
                  <a:gd name="T43" fmla="*/ 2766 h 4715"/>
                  <a:gd name="T44" fmla="*/ 7533 w 9435"/>
                  <a:gd name="T45" fmla="*/ 3235 h 4715"/>
                  <a:gd name="T46" fmla="*/ 7351 w 9435"/>
                  <a:gd name="T47" fmla="*/ 4078 h 4715"/>
                  <a:gd name="T48" fmla="*/ 6851 w 9435"/>
                  <a:gd name="T49" fmla="*/ 4500 h 4715"/>
                  <a:gd name="T50" fmla="*/ 7238 w 9435"/>
                  <a:gd name="T51" fmla="*/ 4266 h 4715"/>
                  <a:gd name="T52" fmla="*/ 7475 w 9435"/>
                  <a:gd name="T53" fmla="*/ 3933 h 4715"/>
                  <a:gd name="T54" fmla="*/ 7775 w 9435"/>
                  <a:gd name="T55" fmla="*/ 3480 h 4715"/>
                  <a:gd name="T56" fmla="*/ 7864 w 9435"/>
                  <a:gd name="T57" fmla="*/ 3035 h 4715"/>
                  <a:gd name="T58" fmla="*/ 8515 w 9435"/>
                  <a:gd name="T59" fmla="*/ 2760 h 4715"/>
                  <a:gd name="T60" fmla="*/ 8835 w 9435"/>
                  <a:gd name="T61" fmla="*/ 2213 h 4715"/>
                  <a:gd name="T62" fmla="*/ 9302 w 9435"/>
                  <a:gd name="T63" fmla="*/ 2329 h 4715"/>
                  <a:gd name="T64" fmla="*/ 9040 w 9435"/>
                  <a:gd name="T65" fmla="*/ 1962 h 4715"/>
                  <a:gd name="T66" fmla="*/ 8197 w 9435"/>
                  <a:gd name="T67" fmla="*/ 1762 h 4715"/>
                  <a:gd name="T68" fmla="*/ 7766 w 9435"/>
                  <a:gd name="T69" fmla="*/ 1691 h 4715"/>
                  <a:gd name="T70" fmla="*/ 7031 w 9435"/>
                  <a:gd name="T71" fmla="*/ 1304 h 4715"/>
                  <a:gd name="T72" fmla="*/ 6842 w 9435"/>
                  <a:gd name="T73" fmla="*/ 1173 h 4715"/>
                  <a:gd name="T74" fmla="*/ 6318 w 9435"/>
                  <a:gd name="T75" fmla="*/ 1329 h 4715"/>
                  <a:gd name="T76" fmla="*/ 5549 w 9435"/>
                  <a:gd name="T77" fmla="*/ 897 h 4715"/>
                  <a:gd name="T78" fmla="*/ 4802 w 9435"/>
                  <a:gd name="T79" fmla="*/ 880 h 4715"/>
                  <a:gd name="T80" fmla="*/ 4924 w 9435"/>
                  <a:gd name="T81" fmla="*/ 751 h 4715"/>
                  <a:gd name="T82" fmla="*/ 4606 w 9435"/>
                  <a:gd name="T83" fmla="*/ 211 h 4715"/>
                  <a:gd name="T84" fmla="*/ 3982 w 9435"/>
                  <a:gd name="T85" fmla="*/ 357 h 4715"/>
                  <a:gd name="T86" fmla="*/ 3075 w 9435"/>
                  <a:gd name="T87" fmla="*/ 1024 h 4715"/>
                  <a:gd name="T88" fmla="*/ 2969 w 9435"/>
                  <a:gd name="T89" fmla="*/ 1182 h 4715"/>
                  <a:gd name="T90" fmla="*/ 2735 w 9435"/>
                  <a:gd name="T91" fmla="*/ 1233 h 4715"/>
                  <a:gd name="T92" fmla="*/ 2891 w 9435"/>
                  <a:gd name="T93" fmla="*/ 1904 h 4715"/>
                  <a:gd name="T94" fmla="*/ 2655 w 9435"/>
                  <a:gd name="T95" fmla="*/ 1902 h 4715"/>
                  <a:gd name="T96" fmla="*/ 2497 w 9435"/>
                  <a:gd name="T97" fmla="*/ 962 h 4715"/>
                  <a:gd name="T98" fmla="*/ 2275 w 9435"/>
                  <a:gd name="T99" fmla="*/ 1624 h 4715"/>
                  <a:gd name="T100" fmla="*/ 1940 w 9435"/>
                  <a:gd name="T101" fmla="*/ 1642 h 4715"/>
                  <a:gd name="T102" fmla="*/ 1733 w 9435"/>
                  <a:gd name="T103" fmla="*/ 1820 h 4715"/>
                  <a:gd name="T104" fmla="*/ 1055 w 9435"/>
                  <a:gd name="T105" fmla="*/ 2084 h 4715"/>
                  <a:gd name="T106" fmla="*/ 929 w 9435"/>
                  <a:gd name="T107" fmla="*/ 2186 h 4715"/>
                  <a:gd name="T108" fmla="*/ 482 w 9435"/>
                  <a:gd name="T109" fmla="*/ 2462 h 4715"/>
                  <a:gd name="T110" fmla="*/ 664 w 9435"/>
                  <a:gd name="T111" fmla="*/ 2222 h 4715"/>
                  <a:gd name="T112" fmla="*/ 113 w 9435"/>
                  <a:gd name="T113" fmla="*/ 1720 h 4715"/>
                  <a:gd name="T114" fmla="*/ 193 w 9435"/>
                  <a:gd name="T115" fmla="*/ 2569 h 4715"/>
                  <a:gd name="T116" fmla="*/ 51 w 9435"/>
                  <a:gd name="T117" fmla="*/ 3026 h 4715"/>
                  <a:gd name="T118" fmla="*/ 295 w 9435"/>
                  <a:gd name="T119" fmla="*/ 3706 h 4715"/>
                  <a:gd name="T120" fmla="*/ 704 w 9435"/>
                  <a:gd name="T121" fmla="*/ 4015 h 4715"/>
                  <a:gd name="T122" fmla="*/ 538 w 9435"/>
                  <a:gd name="T123" fmla="*/ 4415 h 4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35" h="4715">
                    <a:moveTo>
                      <a:pt x="709" y="4546"/>
                    </a:moveTo>
                    <a:lnTo>
                      <a:pt x="813" y="4544"/>
                    </a:lnTo>
                    <a:lnTo>
                      <a:pt x="862" y="4571"/>
                    </a:lnTo>
                    <a:lnTo>
                      <a:pt x="942" y="4589"/>
                    </a:lnTo>
                    <a:lnTo>
                      <a:pt x="978" y="4617"/>
                    </a:lnTo>
                    <a:lnTo>
                      <a:pt x="1051" y="4620"/>
                    </a:lnTo>
                    <a:lnTo>
                      <a:pt x="1075" y="4657"/>
                    </a:lnTo>
                    <a:lnTo>
                      <a:pt x="1135" y="4673"/>
                    </a:lnTo>
                    <a:lnTo>
                      <a:pt x="1171" y="4706"/>
                    </a:lnTo>
                    <a:lnTo>
                      <a:pt x="1195" y="4715"/>
                    </a:lnTo>
                    <a:lnTo>
                      <a:pt x="1222" y="4686"/>
                    </a:lnTo>
                    <a:lnTo>
                      <a:pt x="1195" y="4631"/>
                    </a:lnTo>
                    <a:lnTo>
                      <a:pt x="1159" y="4577"/>
                    </a:lnTo>
                    <a:lnTo>
                      <a:pt x="1172" y="4531"/>
                    </a:lnTo>
                    <a:lnTo>
                      <a:pt x="1152" y="4521"/>
                    </a:lnTo>
                    <a:lnTo>
                      <a:pt x="1135" y="4487"/>
                    </a:lnTo>
                    <a:lnTo>
                      <a:pt x="1105" y="4477"/>
                    </a:lnTo>
                    <a:lnTo>
                      <a:pt x="1139" y="4441"/>
                    </a:lnTo>
                    <a:lnTo>
                      <a:pt x="1165" y="4371"/>
                    </a:lnTo>
                    <a:lnTo>
                      <a:pt x="1175" y="4344"/>
                    </a:lnTo>
                    <a:lnTo>
                      <a:pt x="1202" y="4374"/>
                    </a:lnTo>
                    <a:lnTo>
                      <a:pt x="1224" y="4353"/>
                    </a:lnTo>
                    <a:lnTo>
                      <a:pt x="1229" y="4320"/>
                    </a:lnTo>
                    <a:lnTo>
                      <a:pt x="1255" y="4284"/>
                    </a:lnTo>
                    <a:lnTo>
                      <a:pt x="1240" y="4257"/>
                    </a:lnTo>
                    <a:lnTo>
                      <a:pt x="1144" y="4166"/>
                    </a:lnTo>
                    <a:lnTo>
                      <a:pt x="1122" y="4129"/>
                    </a:lnTo>
                    <a:lnTo>
                      <a:pt x="1155" y="3953"/>
                    </a:lnTo>
                    <a:lnTo>
                      <a:pt x="1224" y="4002"/>
                    </a:lnTo>
                    <a:lnTo>
                      <a:pt x="1235" y="3969"/>
                    </a:lnTo>
                    <a:lnTo>
                      <a:pt x="1224" y="3937"/>
                    </a:lnTo>
                    <a:lnTo>
                      <a:pt x="1244" y="3911"/>
                    </a:lnTo>
                    <a:lnTo>
                      <a:pt x="1245" y="3867"/>
                    </a:lnTo>
                    <a:lnTo>
                      <a:pt x="1286" y="3873"/>
                    </a:lnTo>
                    <a:lnTo>
                      <a:pt x="1338" y="3844"/>
                    </a:lnTo>
                    <a:lnTo>
                      <a:pt x="1344" y="3822"/>
                    </a:lnTo>
                    <a:lnTo>
                      <a:pt x="1384" y="3835"/>
                    </a:lnTo>
                    <a:lnTo>
                      <a:pt x="1378" y="3864"/>
                    </a:lnTo>
                    <a:lnTo>
                      <a:pt x="1406" y="3844"/>
                    </a:lnTo>
                    <a:lnTo>
                      <a:pt x="1438" y="3846"/>
                    </a:lnTo>
                    <a:lnTo>
                      <a:pt x="1473" y="3835"/>
                    </a:lnTo>
                    <a:lnTo>
                      <a:pt x="1511" y="3846"/>
                    </a:lnTo>
                    <a:lnTo>
                      <a:pt x="1555" y="3891"/>
                    </a:lnTo>
                    <a:lnTo>
                      <a:pt x="1564" y="3935"/>
                    </a:lnTo>
                    <a:lnTo>
                      <a:pt x="1585" y="3901"/>
                    </a:lnTo>
                    <a:lnTo>
                      <a:pt x="1600" y="3906"/>
                    </a:lnTo>
                    <a:lnTo>
                      <a:pt x="1629" y="3926"/>
                    </a:lnTo>
                    <a:lnTo>
                      <a:pt x="1658" y="3931"/>
                    </a:lnTo>
                    <a:lnTo>
                      <a:pt x="1686" y="3897"/>
                    </a:lnTo>
                    <a:lnTo>
                      <a:pt x="1733" y="3897"/>
                    </a:lnTo>
                    <a:lnTo>
                      <a:pt x="1758" y="3913"/>
                    </a:lnTo>
                    <a:lnTo>
                      <a:pt x="1809" y="3900"/>
                    </a:lnTo>
                    <a:lnTo>
                      <a:pt x="1829" y="3933"/>
                    </a:lnTo>
                    <a:lnTo>
                      <a:pt x="1866" y="3953"/>
                    </a:lnTo>
                    <a:lnTo>
                      <a:pt x="1895" y="3931"/>
                    </a:lnTo>
                    <a:lnTo>
                      <a:pt x="1942" y="3949"/>
                    </a:lnTo>
                    <a:lnTo>
                      <a:pt x="1998" y="3882"/>
                    </a:lnTo>
                    <a:lnTo>
                      <a:pt x="1971" y="3864"/>
                    </a:lnTo>
                    <a:lnTo>
                      <a:pt x="1932" y="3861"/>
                    </a:lnTo>
                    <a:lnTo>
                      <a:pt x="1915" y="3829"/>
                    </a:lnTo>
                    <a:lnTo>
                      <a:pt x="1891" y="3813"/>
                    </a:lnTo>
                    <a:lnTo>
                      <a:pt x="1942" y="3791"/>
                    </a:lnTo>
                    <a:lnTo>
                      <a:pt x="1935" y="3726"/>
                    </a:lnTo>
                    <a:lnTo>
                      <a:pt x="2015" y="3729"/>
                    </a:lnTo>
                    <a:lnTo>
                      <a:pt x="1979" y="3667"/>
                    </a:lnTo>
                    <a:lnTo>
                      <a:pt x="2002" y="3646"/>
                    </a:lnTo>
                    <a:lnTo>
                      <a:pt x="1966" y="3629"/>
                    </a:lnTo>
                    <a:lnTo>
                      <a:pt x="1982" y="3593"/>
                    </a:lnTo>
                    <a:lnTo>
                      <a:pt x="2020" y="3602"/>
                    </a:lnTo>
                    <a:lnTo>
                      <a:pt x="2153" y="3580"/>
                    </a:lnTo>
                    <a:lnTo>
                      <a:pt x="2193" y="3584"/>
                    </a:lnTo>
                    <a:lnTo>
                      <a:pt x="2246" y="3535"/>
                    </a:lnTo>
                    <a:lnTo>
                      <a:pt x="2342" y="3526"/>
                    </a:lnTo>
                    <a:lnTo>
                      <a:pt x="2375" y="3511"/>
                    </a:lnTo>
                    <a:lnTo>
                      <a:pt x="2422" y="3464"/>
                    </a:lnTo>
                    <a:lnTo>
                      <a:pt x="2465" y="3481"/>
                    </a:lnTo>
                    <a:lnTo>
                      <a:pt x="2518" y="3489"/>
                    </a:lnTo>
                    <a:lnTo>
                      <a:pt x="2532" y="3537"/>
                    </a:lnTo>
                    <a:lnTo>
                      <a:pt x="2546" y="3555"/>
                    </a:lnTo>
                    <a:lnTo>
                      <a:pt x="2540" y="3597"/>
                    </a:lnTo>
                    <a:lnTo>
                      <a:pt x="2569" y="3620"/>
                    </a:lnTo>
                    <a:lnTo>
                      <a:pt x="2578" y="3597"/>
                    </a:lnTo>
                    <a:lnTo>
                      <a:pt x="2612" y="3604"/>
                    </a:lnTo>
                    <a:lnTo>
                      <a:pt x="2622" y="3624"/>
                    </a:lnTo>
                    <a:lnTo>
                      <a:pt x="2653" y="3613"/>
                    </a:lnTo>
                    <a:lnTo>
                      <a:pt x="2660" y="3626"/>
                    </a:lnTo>
                    <a:lnTo>
                      <a:pt x="2664" y="3660"/>
                    </a:lnTo>
                    <a:lnTo>
                      <a:pt x="2742" y="3664"/>
                    </a:lnTo>
                    <a:lnTo>
                      <a:pt x="2766" y="3633"/>
                    </a:lnTo>
                    <a:lnTo>
                      <a:pt x="2793" y="3629"/>
                    </a:lnTo>
                    <a:lnTo>
                      <a:pt x="2826" y="3566"/>
                    </a:lnTo>
                    <a:lnTo>
                      <a:pt x="2866" y="3564"/>
                    </a:lnTo>
                    <a:lnTo>
                      <a:pt x="2846" y="3600"/>
                    </a:lnTo>
                    <a:lnTo>
                      <a:pt x="2932" y="3704"/>
                    </a:lnTo>
                    <a:lnTo>
                      <a:pt x="2995" y="3764"/>
                    </a:lnTo>
                    <a:lnTo>
                      <a:pt x="3045" y="3874"/>
                    </a:lnTo>
                    <a:lnTo>
                      <a:pt x="3060" y="3906"/>
                    </a:lnTo>
                    <a:lnTo>
                      <a:pt x="3104" y="3855"/>
                    </a:lnTo>
                    <a:lnTo>
                      <a:pt x="3129" y="3869"/>
                    </a:lnTo>
                    <a:lnTo>
                      <a:pt x="3155" y="3917"/>
                    </a:lnTo>
                    <a:lnTo>
                      <a:pt x="3209" y="3915"/>
                    </a:lnTo>
                    <a:lnTo>
                      <a:pt x="3249" y="3902"/>
                    </a:lnTo>
                    <a:lnTo>
                      <a:pt x="3284" y="3906"/>
                    </a:lnTo>
                    <a:lnTo>
                      <a:pt x="3322" y="3982"/>
                    </a:lnTo>
                    <a:lnTo>
                      <a:pt x="3355" y="3980"/>
                    </a:lnTo>
                    <a:lnTo>
                      <a:pt x="3384" y="4020"/>
                    </a:lnTo>
                    <a:lnTo>
                      <a:pt x="3415" y="4015"/>
                    </a:lnTo>
                    <a:lnTo>
                      <a:pt x="3449" y="3997"/>
                    </a:lnTo>
                    <a:lnTo>
                      <a:pt x="3466" y="4031"/>
                    </a:lnTo>
                    <a:lnTo>
                      <a:pt x="3457" y="4051"/>
                    </a:lnTo>
                    <a:lnTo>
                      <a:pt x="3517" y="4051"/>
                    </a:lnTo>
                    <a:lnTo>
                      <a:pt x="3542" y="4021"/>
                    </a:lnTo>
                    <a:lnTo>
                      <a:pt x="3593" y="4017"/>
                    </a:lnTo>
                    <a:lnTo>
                      <a:pt x="3609" y="3982"/>
                    </a:lnTo>
                    <a:lnTo>
                      <a:pt x="3639" y="3991"/>
                    </a:lnTo>
                    <a:lnTo>
                      <a:pt x="3672" y="3967"/>
                    </a:lnTo>
                    <a:lnTo>
                      <a:pt x="3720" y="3960"/>
                    </a:lnTo>
                    <a:lnTo>
                      <a:pt x="3751" y="3933"/>
                    </a:lnTo>
                    <a:lnTo>
                      <a:pt x="3773" y="3937"/>
                    </a:lnTo>
                    <a:lnTo>
                      <a:pt x="3780" y="3924"/>
                    </a:lnTo>
                    <a:lnTo>
                      <a:pt x="3809" y="3953"/>
                    </a:lnTo>
                    <a:lnTo>
                      <a:pt x="3884" y="3951"/>
                    </a:lnTo>
                    <a:lnTo>
                      <a:pt x="3919" y="3984"/>
                    </a:lnTo>
                    <a:lnTo>
                      <a:pt x="3935" y="3997"/>
                    </a:lnTo>
                    <a:lnTo>
                      <a:pt x="3989" y="3993"/>
                    </a:lnTo>
                    <a:lnTo>
                      <a:pt x="4077" y="4015"/>
                    </a:lnTo>
                    <a:lnTo>
                      <a:pt x="4104" y="4006"/>
                    </a:lnTo>
                    <a:lnTo>
                      <a:pt x="4113" y="3940"/>
                    </a:lnTo>
                    <a:lnTo>
                      <a:pt x="4089" y="3929"/>
                    </a:lnTo>
                    <a:lnTo>
                      <a:pt x="4084" y="3882"/>
                    </a:lnTo>
                    <a:lnTo>
                      <a:pt x="4104" y="3820"/>
                    </a:lnTo>
                    <a:lnTo>
                      <a:pt x="4129" y="3837"/>
                    </a:lnTo>
                    <a:lnTo>
                      <a:pt x="4144" y="3791"/>
                    </a:lnTo>
                    <a:lnTo>
                      <a:pt x="4202" y="3821"/>
                    </a:lnTo>
                    <a:lnTo>
                      <a:pt x="4284" y="3844"/>
                    </a:lnTo>
                    <a:lnTo>
                      <a:pt x="4295" y="3864"/>
                    </a:lnTo>
                    <a:lnTo>
                      <a:pt x="4345" y="3867"/>
                    </a:lnTo>
                    <a:lnTo>
                      <a:pt x="4338" y="3911"/>
                    </a:lnTo>
                    <a:lnTo>
                      <a:pt x="4360" y="3955"/>
                    </a:lnTo>
                    <a:lnTo>
                      <a:pt x="4412" y="3971"/>
                    </a:lnTo>
                    <a:lnTo>
                      <a:pt x="4444" y="3966"/>
                    </a:lnTo>
                    <a:lnTo>
                      <a:pt x="4469" y="3951"/>
                    </a:lnTo>
                    <a:lnTo>
                      <a:pt x="4540" y="3960"/>
                    </a:lnTo>
                    <a:lnTo>
                      <a:pt x="4555" y="3971"/>
                    </a:lnTo>
                    <a:lnTo>
                      <a:pt x="4600" y="3969"/>
                    </a:lnTo>
                    <a:lnTo>
                      <a:pt x="4645" y="4011"/>
                    </a:lnTo>
                    <a:lnTo>
                      <a:pt x="4702" y="4035"/>
                    </a:lnTo>
                    <a:lnTo>
                      <a:pt x="4762" y="4047"/>
                    </a:lnTo>
                    <a:lnTo>
                      <a:pt x="4835" y="4061"/>
                    </a:lnTo>
                    <a:lnTo>
                      <a:pt x="4898" y="4044"/>
                    </a:lnTo>
                    <a:lnTo>
                      <a:pt x="4959" y="4017"/>
                    </a:lnTo>
                    <a:lnTo>
                      <a:pt x="4982" y="3987"/>
                    </a:lnTo>
                    <a:lnTo>
                      <a:pt x="4995" y="3961"/>
                    </a:lnTo>
                    <a:lnTo>
                      <a:pt x="5042" y="3949"/>
                    </a:lnTo>
                    <a:lnTo>
                      <a:pt x="5072" y="3951"/>
                    </a:lnTo>
                    <a:lnTo>
                      <a:pt x="5095" y="3984"/>
                    </a:lnTo>
                    <a:lnTo>
                      <a:pt x="5102" y="4002"/>
                    </a:lnTo>
                    <a:lnTo>
                      <a:pt x="5140" y="3993"/>
                    </a:lnTo>
                    <a:lnTo>
                      <a:pt x="5185" y="4007"/>
                    </a:lnTo>
                    <a:lnTo>
                      <a:pt x="5244" y="4042"/>
                    </a:lnTo>
                    <a:lnTo>
                      <a:pt x="5272" y="4011"/>
                    </a:lnTo>
                    <a:lnTo>
                      <a:pt x="5295" y="3987"/>
                    </a:lnTo>
                    <a:lnTo>
                      <a:pt x="5320" y="3986"/>
                    </a:lnTo>
                    <a:lnTo>
                      <a:pt x="5319" y="3947"/>
                    </a:lnTo>
                    <a:lnTo>
                      <a:pt x="5344" y="3889"/>
                    </a:lnTo>
                    <a:lnTo>
                      <a:pt x="5384" y="3842"/>
                    </a:lnTo>
                    <a:lnTo>
                      <a:pt x="5400" y="3784"/>
                    </a:lnTo>
                    <a:lnTo>
                      <a:pt x="5375" y="3754"/>
                    </a:lnTo>
                    <a:lnTo>
                      <a:pt x="5362" y="3747"/>
                    </a:lnTo>
                    <a:lnTo>
                      <a:pt x="5398" y="3697"/>
                    </a:lnTo>
                    <a:lnTo>
                      <a:pt x="5452" y="3691"/>
                    </a:lnTo>
                    <a:lnTo>
                      <a:pt x="5506" y="3689"/>
                    </a:lnTo>
                    <a:lnTo>
                      <a:pt x="5555" y="3674"/>
                    </a:lnTo>
                    <a:lnTo>
                      <a:pt x="5602" y="3701"/>
                    </a:lnTo>
                    <a:lnTo>
                      <a:pt x="5653" y="3726"/>
                    </a:lnTo>
                    <a:lnTo>
                      <a:pt x="5660" y="3713"/>
                    </a:lnTo>
                    <a:lnTo>
                      <a:pt x="5702" y="3751"/>
                    </a:lnTo>
                    <a:lnTo>
                      <a:pt x="5752" y="3874"/>
                    </a:lnTo>
                    <a:lnTo>
                      <a:pt x="5798" y="3971"/>
                    </a:lnTo>
                    <a:lnTo>
                      <a:pt x="5798" y="4009"/>
                    </a:lnTo>
                    <a:lnTo>
                      <a:pt x="5815" y="4026"/>
                    </a:lnTo>
                    <a:lnTo>
                      <a:pt x="5906" y="4042"/>
                    </a:lnTo>
                    <a:lnTo>
                      <a:pt x="5953" y="4111"/>
                    </a:lnTo>
                    <a:lnTo>
                      <a:pt x="5969" y="4106"/>
                    </a:lnTo>
                    <a:lnTo>
                      <a:pt x="5962" y="4135"/>
                    </a:lnTo>
                    <a:lnTo>
                      <a:pt x="5982" y="4161"/>
                    </a:lnTo>
                    <a:lnTo>
                      <a:pt x="5982" y="4193"/>
                    </a:lnTo>
                    <a:lnTo>
                      <a:pt x="6025" y="4211"/>
                    </a:lnTo>
                    <a:lnTo>
                      <a:pt x="6089" y="4187"/>
                    </a:lnTo>
                    <a:lnTo>
                      <a:pt x="6172" y="4164"/>
                    </a:lnTo>
                    <a:lnTo>
                      <a:pt x="6233" y="4146"/>
                    </a:lnTo>
                    <a:lnTo>
                      <a:pt x="6215" y="4182"/>
                    </a:lnTo>
                    <a:lnTo>
                      <a:pt x="6209" y="4222"/>
                    </a:lnTo>
                    <a:lnTo>
                      <a:pt x="6189" y="4244"/>
                    </a:lnTo>
                    <a:lnTo>
                      <a:pt x="6182" y="4291"/>
                    </a:lnTo>
                    <a:lnTo>
                      <a:pt x="6151" y="4349"/>
                    </a:lnTo>
                    <a:lnTo>
                      <a:pt x="6133" y="4400"/>
                    </a:lnTo>
                    <a:lnTo>
                      <a:pt x="6113" y="4420"/>
                    </a:lnTo>
                    <a:lnTo>
                      <a:pt x="6115" y="4442"/>
                    </a:lnTo>
                    <a:lnTo>
                      <a:pt x="6055" y="4421"/>
                    </a:lnTo>
                    <a:lnTo>
                      <a:pt x="6033" y="4429"/>
                    </a:lnTo>
                    <a:lnTo>
                      <a:pt x="6015" y="4454"/>
                    </a:lnTo>
                    <a:lnTo>
                      <a:pt x="5992" y="4458"/>
                    </a:lnTo>
                    <a:lnTo>
                      <a:pt x="6009" y="4524"/>
                    </a:lnTo>
                    <a:lnTo>
                      <a:pt x="6000" y="4578"/>
                    </a:lnTo>
                    <a:lnTo>
                      <a:pt x="5998" y="4598"/>
                    </a:lnTo>
                    <a:lnTo>
                      <a:pt x="5953" y="4625"/>
                    </a:lnTo>
                    <a:lnTo>
                      <a:pt x="5974" y="4648"/>
                    </a:lnTo>
                    <a:lnTo>
                      <a:pt x="5980" y="4628"/>
                    </a:lnTo>
                    <a:lnTo>
                      <a:pt x="6000" y="4631"/>
                    </a:lnTo>
                    <a:lnTo>
                      <a:pt x="6022" y="4619"/>
                    </a:lnTo>
                    <a:lnTo>
                      <a:pt x="6032" y="4591"/>
                    </a:lnTo>
                    <a:lnTo>
                      <a:pt x="6035" y="4573"/>
                    </a:lnTo>
                    <a:lnTo>
                      <a:pt x="6042" y="4561"/>
                    </a:lnTo>
                    <a:lnTo>
                      <a:pt x="6047" y="4591"/>
                    </a:lnTo>
                    <a:lnTo>
                      <a:pt x="6069" y="4578"/>
                    </a:lnTo>
                    <a:lnTo>
                      <a:pt x="6079" y="4594"/>
                    </a:lnTo>
                    <a:lnTo>
                      <a:pt x="6110" y="4608"/>
                    </a:lnTo>
                    <a:lnTo>
                      <a:pt x="6135" y="4618"/>
                    </a:lnTo>
                    <a:lnTo>
                      <a:pt x="6165" y="4598"/>
                    </a:lnTo>
                    <a:lnTo>
                      <a:pt x="6192" y="4589"/>
                    </a:lnTo>
                    <a:lnTo>
                      <a:pt x="6232" y="4558"/>
                    </a:lnTo>
                    <a:lnTo>
                      <a:pt x="6254" y="4526"/>
                    </a:lnTo>
                    <a:lnTo>
                      <a:pt x="6285" y="4484"/>
                    </a:lnTo>
                    <a:lnTo>
                      <a:pt x="6299" y="4484"/>
                    </a:lnTo>
                    <a:cubicBezTo>
                      <a:pt x="6299" y="4484"/>
                      <a:pt x="6319" y="4428"/>
                      <a:pt x="6324" y="4424"/>
                    </a:cubicBezTo>
                    <a:cubicBezTo>
                      <a:pt x="6329" y="4421"/>
                      <a:pt x="6374" y="4393"/>
                      <a:pt x="6374" y="4393"/>
                    </a:cubicBezTo>
                    <a:lnTo>
                      <a:pt x="6409" y="4326"/>
                    </a:lnTo>
                    <a:lnTo>
                      <a:pt x="6429" y="4286"/>
                    </a:lnTo>
                    <a:lnTo>
                      <a:pt x="6444" y="4248"/>
                    </a:lnTo>
                    <a:lnTo>
                      <a:pt x="6460" y="4236"/>
                    </a:lnTo>
                    <a:lnTo>
                      <a:pt x="6470" y="4204"/>
                    </a:lnTo>
                    <a:lnTo>
                      <a:pt x="6497" y="4173"/>
                    </a:lnTo>
                    <a:lnTo>
                      <a:pt x="6519" y="4143"/>
                    </a:lnTo>
                    <a:lnTo>
                      <a:pt x="6539" y="4116"/>
                    </a:lnTo>
                    <a:lnTo>
                      <a:pt x="6534" y="4068"/>
                    </a:lnTo>
                    <a:lnTo>
                      <a:pt x="6550" y="4053"/>
                    </a:lnTo>
                    <a:lnTo>
                      <a:pt x="6549" y="4009"/>
                    </a:lnTo>
                    <a:lnTo>
                      <a:pt x="6545" y="3966"/>
                    </a:lnTo>
                    <a:lnTo>
                      <a:pt x="6560" y="3903"/>
                    </a:lnTo>
                    <a:lnTo>
                      <a:pt x="6564" y="3863"/>
                    </a:lnTo>
                    <a:lnTo>
                      <a:pt x="6589" y="3836"/>
                    </a:lnTo>
                    <a:lnTo>
                      <a:pt x="6600" y="3813"/>
                    </a:lnTo>
                    <a:lnTo>
                      <a:pt x="6615" y="3811"/>
                    </a:lnTo>
                    <a:lnTo>
                      <a:pt x="6619" y="3848"/>
                    </a:lnTo>
                    <a:lnTo>
                      <a:pt x="6642" y="3886"/>
                    </a:lnTo>
                    <a:lnTo>
                      <a:pt x="6640" y="3943"/>
                    </a:lnTo>
                    <a:lnTo>
                      <a:pt x="6639" y="4001"/>
                    </a:lnTo>
                    <a:lnTo>
                      <a:pt x="6640" y="4073"/>
                    </a:lnTo>
                    <a:lnTo>
                      <a:pt x="6615" y="4131"/>
                    </a:lnTo>
                    <a:lnTo>
                      <a:pt x="6632" y="4138"/>
                    </a:lnTo>
                    <a:lnTo>
                      <a:pt x="6642" y="4186"/>
                    </a:lnTo>
                    <a:lnTo>
                      <a:pt x="6630" y="4216"/>
                    </a:lnTo>
                    <a:lnTo>
                      <a:pt x="6632" y="4271"/>
                    </a:lnTo>
                    <a:lnTo>
                      <a:pt x="6617" y="4298"/>
                    </a:lnTo>
                    <a:lnTo>
                      <a:pt x="6624" y="4349"/>
                    </a:lnTo>
                    <a:lnTo>
                      <a:pt x="6644" y="4373"/>
                    </a:lnTo>
                    <a:lnTo>
                      <a:pt x="6647" y="4341"/>
                    </a:lnTo>
                    <a:lnTo>
                      <a:pt x="6650" y="4313"/>
                    </a:lnTo>
                    <a:lnTo>
                      <a:pt x="6675" y="4294"/>
                    </a:lnTo>
                    <a:cubicBezTo>
                      <a:pt x="6675" y="4294"/>
                      <a:pt x="6699" y="4308"/>
                      <a:pt x="6702" y="4313"/>
                    </a:cubicBezTo>
                    <a:cubicBezTo>
                      <a:pt x="6705" y="4318"/>
                      <a:pt x="6725" y="4343"/>
                      <a:pt x="6725" y="4343"/>
                    </a:cubicBezTo>
                    <a:lnTo>
                      <a:pt x="6727" y="4314"/>
                    </a:lnTo>
                    <a:lnTo>
                      <a:pt x="6700" y="4273"/>
                    </a:lnTo>
                    <a:lnTo>
                      <a:pt x="6689" y="4244"/>
                    </a:lnTo>
                    <a:lnTo>
                      <a:pt x="6655" y="4218"/>
                    </a:lnTo>
                    <a:lnTo>
                      <a:pt x="6664" y="4178"/>
                    </a:lnTo>
                    <a:lnTo>
                      <a:pt x="6677" y="4136"/>
                    </a:lnTo>
                    <a:lnTo>
                      <a:pt x="6680" y="4101"/>
                    </a:lnTo>
                    <a:lnTo>
                      <a:pt x="6715" y="4076"/>
                    </a:lnTo>
                    <a:lnTo>
                      <a:pt x="6752" y="4076"/>
                    </a:lnTo>
                    <a:lnTo>
                      <a:pt x="6787" y="4123"/>
                    </a:lnTo>
                    <a:lnTo>
                      <a:pt x="6805" y="4114"/>
                    </a:lnTo>
                    <a:lnTo>
                      <a:pt x="6782" y="4086"/>
                    </a:lnTo>
                    <a:lnTo>
                      <a:pt x="6755" y="4041"/>
                    </a:lnTo>
                    <a:lnTo>
                      <a:pt x="6734" y="3978"/>
                    </a:lnTo>
                    <a:lnTo>
                      <a:pt x="6722" y="3923"/>
                    </a:lnTo>
                    <a:lnTo>
                      <a:pt x="6714" y="3879"/>
                    </a:lnTo>
                    <a:lnTo>
                      <a:pt x="6710" y="3848"/>
                    </a:lnTo>
                    <a:lnTo>
                      <a:pt x="6687" y="3814"/>
                    </a:lnTo>
                    <a:lnTo>
                      <a:pt x="6695" y="3779"/>
                    </a:lnTo>
                    <a:lnTo>
                      <a:pt x="6707" y="3789"/>
                    </a:lnTo>
                    <a:lnTo>
                      <a:pt x="6700" y="3713"/>
                    </a:lnTo>
                    <a:lnTo>
                      <a:pt x="6692" y="3668"/>
                    </a:lnTo>
                    <a:lnTo>
                      <a:pt x="6682" y="3643"/>
                    </a:lnTo>
                    <a:lnTo>
                      <a:pt x="6687" y="3628"/>
                    </a:lnTo>
                    <a:lnTo>
                      <a:pt x="6675" y="3598"/>
                    </a:lnTo>
                    <a:lnTo>
                      <a:pt x="6657" y="3604"/>
                    </a:lnTo>
                    <a:lnTo>
                      <a:pt x="6634" y="3606"/>
                    </a:lnTo>
                    <a:lnTo>
                      <a:pt x="6662" y="3633"/>
                    </a:lnTo>
                    <a:lnTo>
                      <a:pt x="6660" y="3661"/>
                    </a:lnTo>
                    <a:lnTo>
                      <a:pt x="6634" y="3674"/>
                    </a:lnTo>
                    <a:lnTo>
                      <a:pt x="6609" y="3686"/>
                    </a:lnTo>
                    <a:lnTo>
                      <a:pt x="6619" y="3716"/>
                    </a:lnTo>
                    <a:lnTo>
                      <a:pt x="6625" y="3738"/>
                    </a:lnTo>
                    <a:lnTo>
                      <a:pt x="6615" y="3769"/>
                    </a:lnTo>
                    <a:lnTo>
                      <a:pt x="6610" y="3789"/>
                    </a:lnTo>
                    <a:lnTo>
                      <a:pt x="6609" y="3804"/>
                    </a:lnTo>
                    <a:lnTo>
                      <a:pt x="6590" y="3804"/>
                    </a:lnTo>
                    <a:lnTo>
                      <a:pt x="6582" y="3784"/>
                    </a:lnTo>
                    <a:lnTo>
                      <a:pt x="6599" y="3783"/>
                    </a:lnTo>
                    <a:lnTo>
                      <a:pt x="6589" y="3748"/>
                    </a:lnTo>
                    <a:lnTo>
                      <a:pt x="6579" y="3734"/>
                    </a:lnTo>
                    <a:lnTo>
                      <a:pt x="6589" y="3723"/>
                    </a:lnTo>
                    <a:lnTo>
                      <a:pt x="6590" y="3699"/>
                    </a:lnTo>
                    <a:lnTo>
                      <a:pt x="6567" y="3678"/>
                    </a:lnTo>
                    <a:lnTo>
                      <a:pt x="6542" y="3663"/>
                    </a:lnTo>
                    <a:lnTo>
                      <a:pt x="6530" y="3644"/>
                    </a:lnTo>
                    <a:lnTo>
                      <a:pt x="6500" y="3619"/>
                    </a:lnTo>
                    <a:lnTo>
                      <a:pt x="6495" y="3608"/>
                    </a:lnTo>
                    <a:lnTo>
                      <a:pt x="6472" y="3619"/>
                    </a:lnTo>
                    <a:lnTo>
                      <a:pt x="6437" y="3601"/>
                    </a:lnTo>
                    <a:lnTo>
                      <a:pt x="6439" y="3639"/>
                    </a:lnTo>
                    <a:lnTo>
                      <a:pt x="6434" y="3673"/>
                    </a:lnTo>
                    <a:lnTo>
                      <a:pt x="6415" y="3669"/>
                    </a:lnTo>
                    <a:lnTo>
                      <a:pt x="6422" y="3634"/>
                    </a:lnTo>
                    <a:lnTo>
                      <a:pt x="6397" y="3651"/>
                    </a:lnTo>
                    <a:lnTo>
                      <a:pt x="6385" y="3674"/>
                    </a:lnTo>
                    <a:lnTo>
                      <a:pt x="6352" y="3674"/>
                    </a:lnTo>
                    <a:lnTo>
                      <a:pt x="6377" y="3646"/>
                    </a:lnTo>
                    <a:lnTo>
                      <a:pt x="6367" y="3633"/>
                    </a:lnTo>
                    <a:lnTo>
                      <a:pt x="6379" y="3606"/>
                    </a:lnTo>
                    <a:lnTo>
                      <a:pt x="6345" y="3606"/>
                    </a:lnTo>
                    <a:lnTo>
                      <a:pt x="6330" y="3634"/>
                    </a:lnTo>
                    <a:lnTo>
                      <a:pt x="6327" y="3609"/>
                    </a:lnTo>
                    <a:lnTo>
                      <a:pt x="6330" y="3581"/>
                    </a:lnTo>
                    <a:lnTo>
                      <a:pt x="6309" y="3566"/>
                    </a:lnTo>
                    <a:lnTo>
                      <a:pt x="6267" y="3576"/>
                    </a:lnTo>
                    <a:lnTo>
                      <a:pt x="6240" y="3559"/>
                    </a:lnTo>
                    <a:lnTo>
                      <a:pt x="6250" y="3528"/>
                    </a:lnTo>
                    <a:lnTo>
                      <a:pt x="6284" y="3508"/>
                    </a:lnTo>
                    <a:lnTo>
                      <a:pt x="6315" y="3481"/>
                    </a:lnTo>
                    <a:lnTo>
                      <a:pt x="6350" y="3443"/>
                    </a:lnTo>
                    <a:lnTo>
                      <a:pt x="6389" y="3414"/>
                    </a:lnTo>
                    <a:lnTo>
                      <a:pt x="6415" y="3364"/>
                    </a:lnTo>
                    <a:lnTo>
                      <a:pt x="6464" y="3309"/>
                    </a:lnTo>
                    <a:lnTo>
                      <a:pt x="6497" y="3281"/>
                    </a:lnTo>
                    <a:lnTo>
                      <a:pt x="6497" y="3241"/>
                    </a:lnTo>
                    <a:lnTo>
                      <a:pt x="6525" y="3241"/>
                    </a:lnTo>
                    <a:lnTo>
                      <a:pt x="6550" y="3188"/>
                    </a:lnTo>
                    <a:lnTo>
                      <a:pt x="6602" y="3148"/>
                    </a:lnTo>
                    <a:lnTo>
                      <a:pt x="6644" y="3109"/>
                    </a:lnTo>
                    <a:lnTo>
                      <a:pt x="6700" y="3104"/>
                    </a:lnTo>
                    <a:lnTo>
                      <a:pt x="6779" y="3101"/>
                    </a:lnTo>
                    <a:lnTo>
                      <a:pt x="6812" y="3081"/>
                    </a:lnTo>
                    <a:lnTo>
                      <a:pt x="6837" y="3074"/>
                    </a:lnTo>
                    <a:lnTo>
                      <a:pt x="6849" y="3084"/>
                    </a:lnTo>
                    <a:lnTo>
                      <a:pt x="6869" y="3081"/>
                    </a:lnTo>
                    <a:lnTo>
                      <a:pt x="6887" y="3061"/>
                    </a:lnTo>
                    <a:lnTo>
                      <a:pt x="6920" y="3073"/>
                    </a:lnTo>
                    <a:lnTo>
                      <a:pt x="6942" y="3081"/>
                    </a:lnTo>
                    <a:lnTo>
                      <a:pt x="6974" y="3073"/>
                    </a:lnTo>
                    <a:lnTo>
                      <a:pt x="6997" y="3081"/>
                    </a:lnTo>
                    <a:lnTo>
                      <a:pt x="7010" y="3089"/>
                    </a:lnTo>
                    <a:lnTo>
                      <a:pt x="7039" y="3083"/>
                    </a:lnTo>
                    <a:lnTo>
                      <a:pt x="7027" y="3066"/>
                    </a:lnTo>
                    <a:lnTo>
                      <a:pt x="7042" y="3053"/>
                    </a:lnTo>
                    <a:lnTo>
                      <a:pt x="7045" y="3021"/>
                    </a:lnTo>
                    <a:lnTo>
                      <a:pt x="7080" y="3031"/>
                    </a:lnTo>
                    <a:lnTo>
                      <a:pt x="7129" y="3055"/>
                    </a:lnTo>
                    <a:lnTo>
                      <a:pt x="7175" y="3058"/>
                    </a:lnTo>
                    <a:lnTo>
                      <a:pt x="7200" y="3071"/>
                    </a:lnTo>
                    <a:cubicBezTo>
                      <a:pt x="7200" y="3071"/>
                      <a:pt x="7246" y="3091"/>
                      <a:pt x="7240" y="3091"/>
                    </a:cubicBezTo>
                    <a:lnTo>
                      <a:pt x="7171" y="3091"/>
                    </a:lnTo>
                    <a:lnTo>
                      <a:pt x="7166" y="3118"/>
                    </a:lnTo>
                    <a:lnTo>
                      <a:pt x="7200" y="3133"/>
                    </a:lnTo>
                    <a:lnTo>
                      <a:pt x="7238" y="3113"/>
                    </a:lnTo>
                    <a:lnTo>
                      <a:pt x="7271" y="3120"/>
                    </a:lnTo>
                    <a:lnTo>
                      <a:pt x="7298" y="3091"/>
                    </a:lnTo>
                    <a:lnTo>
                      <a:pt x="7335" y="3111"/>
                    </a:lnTo>
                    <a:lnTo>
                      <a:pt x="7355" y="3082"/>
                    </a:lnTo>
                    <a:lnTo>
                      <a:pt x="7409" y="3089"/>
                    </a:lnTo>
                    <a:lnTo>
                      <a:pt x="7373" y="3049"/>
                    </a:lnTo>
                    <a:lnTo>
                      <a:pt x="7344" y="3049"/>
                    </a:lnTo>
                    <a:lnTo>
                      <a:pt x="7342" y="2993"/>
                    </a:lnTo>
                    <a:lnTo>
                      <a:pt x="7358" y="3009"/>
                    </a:lnTo>
                    <a:lnTo>
                      <a:pt x="7380" y="2946"/>
                    </a:lnTo>
                    <a:lnTo>
                      <a:pt x="7424" y="2917"/>
                    </a:lnTo>
                    <a:lnTo>
                      <a:pt x="7449" y="2877"/>
                    </a:lnTo>
                    <a:lnTo>
                      <a:pt x="7491" y="2851"/>
                    </a:lnTo>
                    <a:lnTo>
                      <a:pt x="7486" y="2813"/>
                    </a:lnTo>
                    <a:lnTo>
                      <a:pt x="7578" y="2786"/>
                    </a:lnTo>
                    <a:lnTo>
                      <a:pt x="7629" y="2775"/>
                    </a:lnTo>
                    <a:lnTo>
                      <a:pt x="7640" y="2791"/>
                    </a:lnTo>
                    <a:lnTo>
                      <a:pt x="7682" y="2773"/>
                    </a:lnTo>
                    <a:lnTo>
                      <a:pt x="7671" y="2831"/>
                    </a:lnTo>
                    <a:lnTo>
                      <a:pt x="7658" y="2851"/>
                    </a:lnTo>
                    <a:lnTo>
                      <a:pt x="7662" y="2893"/>
                    </a:lnTo>
                    <a:lnTo>
                      <a:pt x="7691" y="2880"/>
                    </a:lnTo>
                    <a:lnTo>
                      <a:pt x="7675" y="2924"/>
                    </a:lnTo>
                    <a:lnTo>
                      <a:pt x="7713" y="2902"/>
                    </a:lnTo>
                    <a:lnTo>
                      <a:pt x="7751" y="2871"/>
                    </a:lnTo>
                    <a:lnTo>
                      <a:pt x="7806" y="2822"/>
                    </a:lnTo>
                    <a:lnTo>
                      <a:pt x="7833" y="2800"/>
                    </a:lnTo>
                    <a:lnTo>
                      <a:pt x="7849" y="2813"/>
                    </a:lnTo>
                    <a:lnTo>
                      <a:pt x="7851" y="2766"/>
                    </a:lnTo>
                    <a:lnTo>
                      <a:pt x="7853" y="2706"/>
                    </a:lnTo>
                    <a:lnTo>
                      <a:pt x="7882" y="2686"/>
                    </a:lnTo>
                    <a:lnTo>
                      <a:pt x="7944" y="2673"/>
                    </a:lnTo>
                    <a:lnTo>
                      <a:pt x="7975" y="2706"/>
                    </a:lnTo>
                    <a:lnTo>
                      <a:pt x="7918" y="2717"/>
                    </a:lnTo>
                    <a:lnTo>
                      <a:pt x="7909" y="2773"/>
                    </a:lnTo>
                    <a:lnTo>
                      <a:pt x="7893" y="2811"/>
                    </a:lnTo>
                    <a:lnTo>
                      <a:pt x="7895" y="2844"/>
                    </a:lnTo>
                    <a:lnTo>
                      <a:pt x="7882" y="2869"/>
                    </a:lnTo>
                    <a:lnTo>
                      <a:pt x="7875" y="2906"/>
                    </a:lnTo>
                    <a:lnTo>
                      <a:pt x="7840" y="2909"/>
                    </a:lnTo>
                    <a:lnTo>
                      <a:pt x="7793" y="2937"/>
                    </a:lnTo>
                    <a:lnTo>
                      <a:pt x="7791" y="2971"/>
                    </a:lnTo>
                    <a:lnTo>
                      <a:pt x="7704" y="3049"/>
                    </a:lnTo>
                    <a:lnTo>
                      <a:pt x="7666" y="3102"/>
                    </a:lnTo>
                    <a:lnTo>
                      <a:pt x="7613" y="3166"/>
                    </a:lnTo>
                    <a:lnTo>
                      <a:pt x="7569" y="3226"/>
                    </a:lnTo>
                    <a:lnTo>
                      <a:pt x="7533" y="3235"/>
                    </a:lnTo>
                    <a:lnTo>
                      <a:pt x="7500" y="3231"/>
                    </a:lnTo>
                    <a:lnTo>
                      <a:pt x="7500" y="3273"/>
                    </a:lnTo>
                    <a:lnTo>
                      <a:pt x="7482" y="3313"/>
                    </a:lnTo>
                    <a:lnTo>
                      <a:pt x="7431" y="3366"/>
                    </a:lnTo>
                    <a:lnTo>
                      <a:pt x="7422" y="3484"/>
                    </a:lnTo>
                    <a:lnTo>
                      <a:pt x="7422" y="3566"/>
                    </a:lnTo>
                    <a:lnTo>
                      <a:pt x="7435" y="3653"/>
                    </a:lnTo>
                    <a:lnTo>
                      <a:pt x="7462" y="3755"/>
                    </a:lnTo>
                    <a:lnTo>
                      <a:pt x="7466" y="3818"/>
                    </a:lnTo>
                    <a:lnTo>
                      <a:pt x="7475" y="3882"/>
                    </a:lnTo>
                    <a:lnTo>
                      <a:pt x="7489" y="3909"/>
                    </a:lnTo>
                    <a:lnTo>
                      <a:pt x="7464" y="3929"/>
                    </a:lnTo>
                    <a:lnTo>
                      <a:pt x="7435" y="3942"/>
                    </a:lnTo>
                    <a:lnTo>
                      <a:pt x="7398" y="3971"/>
                    </a:lnTo>
                    <a:lnTo>
                      <a:pt x="7386" y="3998"/>
                    </a:lnTo>
                    <a:lnTo>
                      <a:pt x="7386" y="4024"/>
                    </a:lnTo>
                    <a:lnTo>
                      <a:pt x="7371" y="4049"/>
                    </a:lnTo>
                    <a:lnTo>
                      <a:pt x="7351" y="4078"/>
                    </a:lnTo>
                    <a:lnTo>
                      <a:pt x="7324" y="4109"/>
                    </a:lnTo>
                    <a:lnTo>
                      <a:pt x="7306" y="4153"/>
                    </a:lnTo>
                    <a:lnTo>
                      <a:pt x="7275" y="4173"/>
                    </a:lnTo>
                    <a:lnTo>
                      <a:pt x="7262" y="4206"/>
                    </a:lnTo>
                    <a:lnTo>
                      <a:pt x="7244" y="4240"/>
                    </a:lnTo>
                    <a:lnTo>
                      <a:pt x="7211" y="4255"/>
                    </a:lnTo>
                    <a:lnTo>
                      <a:pt x="7186" y="4286"/>
                    </a:lnTo>
                    <a:lnTo>
                      <a:pt x="7138" y="4324"/>
                    </a:lnTo>
                    <a:lnTo>
                      <a:pt x="7098" y="4335"/>
                    </a:lnTo>
                    <a:lnTo>
                      <a:pt x="7069" y="4373"/>
                    </a:lnTo>
                    <a:lnTo>
                      <a:pt x="7035" y="4400"/>
                    </a:lnTo>
                    <a:lnTo>
                      <a:pt x="7006" y="4400"/>
                    </a:lnTo>
                    <a:lnTo>
                      <a:pt x="6975" y="4393"/>
                    </a:lnTo>
                    <a:lnTo>
                      <a:pt x="6958" y="4424"/>
                    </a:lnTo>
                    <a:lnTo>
                      <a:pt x="6911" y="4460"/>
                    </a:lnTo>
                    <a:lnTo>
                      <a:pt x="6898" y="4477"/>
                    </a:lnTo>
                    <a:lnTo>
                      <a:pt x="6875" y="4473"/>
                    </a:lnTo>
                    <a:lnTo>
                      <a:pt x="6851" y="4500"/>
                    </a:lnTo>
                    <a:lnTo>
                      <a:pt x="6844" y="4524"/>
                    </a:lnTo>
                    <a:lnTo>
                      <a:pt x="6860" y="4511"/>
                    </a:lnTo>
                    <a:lnTo>
                      <a:pt x="6889" y="4495"/>
                    </a:lnTo>
                    <a:lnTo>
                      <a:pt x="6898" y="4486"/>
                    </a:lnTo>
                    <a:lnTo>
                      <a:pt x="6924" y="4464"/>
                    </a:lnTo>
                    <a:lnTo>
                      <a:pt x="6924" y="4489"/>
                    </a:lnTo>
                    <a:lnTo>
                      <a:pt x="6955" y="4460"/>
                    </a:lnTo>
                    <a:lnTo>
                      <a:pt x="6982" y="4437"/>
                    </a:lnTo>
                    <a:lnTo>
                      <a:pt x="7009" y="4420"/>
                    </a:lnTo>
                    <a:lnTo>
                      <a:pt x="7040" y="4409"/>
                    </a:lnTo>
                    <a:lnTo>
                      <a:pt x="7066" y="4384"/>
                    </a:lnTo>
                    <a:lnTo>
                      <a:pt x="7078" y="4397"/>
                    </a:lnTo>
                    <a:lnTo>
                      <a:pt x="7095" y="4371"/>
                    </a:lnTo>
                    <a:lnTo>
                      <a:pt x="7126" y="4351"/>
                    </a:lnTo>
                    <a:lnTo>
                      <a:pt x="7133" y="4335"/>
                    </a:lnTo>
                    <a:lnTo>
                      <a:pt x="7198" y="4293"/>
                    </a:lnTo>
                    <a:lnTo>
                      <a:pt x="7218" y="4291"/>
                    </a:lnTo>
                    <a:lnTo>
                      <a:pt x="7238" y="4266"/>
                    </a:lnTo>
                    <a:lnTo>
                      <a:pt x="7244" y="4253"/>
                    </a:lnTo>
                    <a:lnTo>
                      <a:pt x="7264" y="4220"/>
                    </a:lnTo>
                    <a:lnTo>
                      <a:pt x="7286" y="4209"/>
                    </a:lnTo>
                    <a:lnTo>
                      <a:pt x="7284" y="4189"/>
                    </a:lnTo>
                    <a:lnTo>
                      <a:pt x="7295" y="4177"/>
                    </a:lnTo>
                    <a:lnTo>
                      <a:pt x="7304" y="4166"/>
                    </a:lnTo>
                    <a:lnTo>
                      <a:pt x="7322" y="4140"/>
                    </a:lnTo>
                    <a:lnTo>
                      <a:pt x="7331" y="4120"/>
                    </a:lnTo>
                    <a:lnTo>
                      <a:pt x="7358" y="4111"/>
                    </a:lnTo>
                    <a:lnTo>
                      <a:pt x="7353" y="4095"/>
                    </a:lnTo>
                    <a:lnTo>
                      <a:pt x="7375" y="4075"/>
                    </a:lnTo>
                    <a:lnTo>
                      <a:pt x="7393" y="4060"/>
                    </a:lnTo>
                    <a:lnTo>
                      <a:pt x="7384" y="4046"/>
                    </a:lnTo>
                    <a:lnTo>
                      <a:pt x="7398" y="4009"/>
                    </a:lnTo>
                    <a:lnTo>
                      <a:pt x="7435" y="4000"/>
                    </a:lnTo>
                    <a:lnTo>
                      <a:pt x="7449" y="3962"/>
                    </a:lnTo>
                    <a:lnTo>
                      <a:pt x="7460" y="3951"/>
                    </a:lnTo>
                    <a:lnTo>
                      <a:pt x="7475" y="3933"/>
                    </a:lnTo>
                    <a:lnTo>
                      <a:pt x="7495" y="3920"/>
                    </a:lnTo>
                    <a:lnTo>
                      <a:pt x="7526" y="3897"/>
                    </a:lnTo>
                    <a:lnTo>
                      <a:pt x="7546" y="3875"/>
                    </a:lnTo>
                    <a:lnTo>
                      <a:pt x="7566" y="3851"/>
                    </a:lnTo>
                    <a:lnTo>
                      <a:pt x="7598" y="3786"/>
                    </a:lnTo>
                    <a:lnTo>
                      <a:pt x="7591" y="3737"/>
                    </a:lnTo>
                    <a:lnTo>
                      <a:pt x="7591" y="3724"/>
                    </a:lnTo>
                    <a:lnTo>
                      <a:pt x="7622" y="3724"/>
                    </a:lnTo>
                    <a:lnTo>
                      <a:pt x="7651" y="3709"/>
                    </a:lnTo>
                    <a:lnTo>
                      <a:pt x="7680" y="3720"/>
                    </a:lnTo>
                    <a:lnTo>
                      <a:pt x="7675" y="3660"/>
                    </a:lnTo>
                    <a:lnTo>
                      <a:pt x="7671" y="3637"/>
                    </a:lnTo>
                    <a:lnTo>
                      <a:pt x="7718" y="3580"/>
                    </a:lnTo>
                    <a:lnTo>
                      <a:pt x="7749" y="3577"/>
                    </a:lnTo>
                    <a:lnTo>
                      <a:pt x="7766" y="3584"/>
                    </a:lnTo>
                    <a:lnTo>
                      <a:pt x="7798" y="3560"/>
                    </a:lnTo>
                    <a:lnTo>
                      <a:pt x="7784" y="3520"/>
                    </a:lnTo>
                    <a:lnTo>
                      <a:pt x="7775" y="3480"/>
                    </a:lnTo>
                    <a:lnTo>
                      <a:pt x="7793" y="3435"/>
                    </a:lnTo>
                    <a:lnTo>
                      <a:pt x="7795" y="3409"/>
                    </a:lnTo>
                    <a:lnTo>
                      <a:pt x="7838" y="3386"/>
                    </a:lnTo>
                    <a:lnTo>
                      <a:pt x="7824" y="3431"/>
                    </a:lnTo>
                    <a:lnTo>
                      <a:pt x="7851" y="3446"/>
                    </a:lnTo>
                    <a:lnTo>
                      <a:pt x="7871" y="3406"/>
                    </a:lnTo>
                    <a:lnTo>
                      <a:pt x="7858" y="3382"/>
                    </a:lnTo>
                    <a:lnTo>
                      <a:pt x="7858" y="3355"/>
                    </a:lnTo>
                    <a:lnTo>
                      <a:pt x="7829" y="3355"/>
                    </a:lnTo>
                    <a:lnTo>
                      <a:pt x="7842" y="3291"/>
                    </a:lnTo>
                    <a:lnTo>
                      <a:pt x="7855" y="3266"/>
                    </a:lnTo>
                    <a:lnTo>
                      <a:pt x="7820" y="3242"/>
                    </a:lnTo>
                    <a:lnTo>
                      <a:pt x="7791" y="3257"/>
                    </a:lnTo>
                    <a:lnTo>
                      <a:pt x="7795" y="3206"/>
                    </a:lnTo>
                    <a:lnTo>
                      <a:pt x="7824" y="3157"/>
                    </a:lnTo>
                    <a:lnTo>
                      <a:pt x="7842" y="3113"/>
                    </a:lnTo>
                    <a:lnTo>
                      <a:pt x="7853" y="3075"/>
                    </a:lnTo>
                    <a:lnTo>
                      <a:pt x="7864" y="3035"/>
                    </a:lnTo>
                    <a:lnTo>
                      <a:pt x="7880" y="3006"/>
                    </a:lnTo>
                    <a:lnTo>
                      <a:pt x="7918" y="2984"/>
                    </a:lnTo>
                    <a:cubicBezTo>
                      <a:pt x="7918" y="2984"/>
                      <a:pt x="7911" y="3009"/>
                      <a:pt x="7918" y="3002"/>
                    </a:cubicBezTo>
                    <a:cubicBezTo>
                      <a:pt x="7924" y="2995"/>
                      <a:pt x="7953" y="2982"/>
                      <a:pt x="7953" y="2982"/>
                    </a:cubicBezTo>
                    <a:lnTo>
                      <a:pt x="7955" y="3013"/>
                    </a:lnTo>
                    <a:lnTo>
                      <a:pt x="8011" y="2966"/>
                    </a:lnTo>
                    <a:lnTo>
                      <a:pt x="8040" y="2955"/>
                    </a:lnTo>
                    <a:lnTo>
                      <a:pt x="8031" y="3015"/>
                    </a:lnTo>
                    <a:lnTo>
                      <a:pt x="8049" y="3009"/>
                    </a:lnTo>
                    <a:lnTo>
                      <a:pt x="8095" y="2953"/>
                    </a:lnTo>
                    <a:lnTo>
                      <a:pt x="8144" y="2940"/>
                    </a:lnTo>
                    <a:lnTo>
                      <a:pt x="8195" y="2931"/>
                    </a:lnTo>
                    <a:lnTo>
                      <a:pt x="8235" y="2960"/>
                    </a:lnTo>
                    <a:lnTo>
                      <a:pt x="8266" y="3004"/>
                    </a:lnTo>
                    <a:lnTo>
                      <a:pt x="8309" y="2942"/>
                    </a:lnTo>
                    <a:lnTo>
                      <a:pt x="8358" y="2902"/>
                    </a:lnTo>
                    <a:lnTo>
                      <a:pt x="8453" y="2804"/>
                    </a:lnTo>
                    <a:lnTo>
                      <a:pt x="8515" y="2760"/>
                    </a:lnTo>
                    <a:lnTo>
                      <a:pt x="8602" y="2729"/>
                    </a:lnTo>
                    <a:lnTo>
                      <a:pt x="8671" y="2684"/>
                    </a:lnTo>
                    <a:lnTo>
                      <a:pt x="8758" y="2697"/>
                    </a:lnTo>
                    <a:lnTo>
                      <a:pt x="8786" y="2726"/>
                    </a:lnTo>
                    <a:lnTo>
                      <a:pt x="8800" y="2675"/>
                    </a:lnTo>
                    <a:lnTo>
                      <a:pt x="8791" y="2624"/>
                    </a:lnTo>
                    <a:lnTo>
                      <a:pt x="8758" y="2564"/>
                    </a:lnTo>
                    <a:lnTo>
                      <a:pt x="8731" y="2533"/>
                    </a:lnTo>
                    <a:lnTo>
                      <a:pt x="8742" y="2469"/>
                    </a:lnTo>
                    <a:lnTo>
                      <a:pt x="8738" y="2451"/>
                    </a:lnTo>
                    <a:lnTo>
                      <a:pt x="8675" y="2442"/>
                    </a:lnTo>
                    <a:lnTo>
                      <a:pt x="8678" y="2389"/>
                    </a:lnTo>
                    <a:lnTo>
                      <a:pt x="8742" y="2402"/>
                    </a:lnTo>
                    <a:lnTo>
                      <a:pt x="8778" y="2391"/>
                    </a:lnTo>
                    <a:lnTo>
                      <a:pt x="8822" y="2364"/>
                    </a:lnTo>
                    <a:lnTo>
                      <a:pt x="8873" y="2309"/>
                    </a:lnTo>
                    <a:lnTo>
                      <a:pt x="8844" y="2249"/>
                    </a:lnTo>
                    <a:lnTo>
                      <a:pt x="8835" y="2213"/>
                    </a:lnTo>
                    <a:lnTo>
                      <a:pt x="8884" y="2202"/>
                    </a:lnTo>
                    <a:lnTo>
                      <a:pt x="8918" y="2186"/>
                    </a:lnTo>
                    <a:lnTo>
                      <a:pt x="8906" y="2226"/>
                    </a:lnTo>
                    <a:lnTo>
                      <a:pt x="8926" y="2282"/>
                    </a:lnTo>
                    <a:lnTo>
                      <a:pt x="8900" y="2298"/>
                    </a:lnTo>
                    <a:lnTo>
                      <a:pt x="8969" y="2302"/>
                    </a:lnTo>
                    <a:lnTo>
                      <a:pt x="9002" y="2286"/>
                    </a:lnTo>
                    <a:lnTo>
                      <a:pt x="9044" y="2306"/>
                    </a:lnTo>
                    <a:lnTo>
                      <a:pt x="9078" y="2357"/>
                    </a:lnTo>
                    <a:lnTo>
                      <a:pt x="9066" y="2369"/>
                    </a:lnTo>
                    <a:lnTo>
                      <a:pt x="9118" y="2402"/>
                    </a:lnTo>
                    <a:lnTo>
                      <a:pt x="9155" y="2395"/>
                    </a:lnTo>
                    <a:lnTo>
                      <a:pt x="9175" y="2433"/>
                    </a:lnTo>
                    <a:lnTo>
                      <a:pt x="9198" y="2469"/>
                    </a:lnTo>
                    <a:lnTo>
                      <a:pt x="9246" y="2455"/>
                    </a:lnTo>
                    <a:lnTo>
                      <a:pt x="9246" y="2411"/>
                    </a:lnTo>
                    <a:lnTo>
                      <a:pt x="9280" y="2373"/>
                    </a:lnTo>
                    <a:lnTo>
                      <a:pt x="9302" y="2329"/>
                    </a:lnTo>
                    <a:lnTo>
                      <a:pt x="9271" y="2291"/>
                    </a:lnTo>
                    <a:lnTo>
                      <a:pt x="9342" y="2313"/>
                    </a:lnTo>
                    <a:lnTo>
                      <a:pt x="9358" y="2286"/>
                    </a:lnTo>
                    <a:lnTo>
                      <a:pt x="9384" y="2260"/>
                    </a:lnTo>
                    <a:lnTo>
                      <a:pt x="9435" y="2226"/>
                    </a:lnTo>
                    <a:lnTo>
                      <a:pt x="9386" y="2184"/>
                    </a:lnTo>
                    <a:lnTo>
                      <a:pt x="9322" y="2126"/>
                    </a:lnTo>
                    <a:lnTo>
                      <a:pt x="9273" y="2093"/>
                    </a:lnTo>
                    <a:lnTo>
                      <a:pt x="9240" y="2098"/>
                    </a:lnTo>
                    <a:lnTo>
                      <a:pt x="9198" y="2066"/>
                    </a:lnTo>
                    <a:lnTo>
                      <a:pt x="9158" y="2066"/>
                    </a:lnTo>
                    <a:lnTo>
                      <a:pt x="9166" y="2135"/>
                    </a:lnTo>
                    <a:lnTo>
                      <a:pt x="9146" y="2109"/>
                    </a:lnTo>
                    <a:lnTo>
                      <a:pt x="9131" y="2055"/>
                    </a:lnTo>
                    <a:lnTo>
                      <a:pt x="9122" y="1995"/>
                    </a:lnTo>
                    <a:lnTo>
                      <a:pt x="9075" y="1966"/>
                    </a:lnTo>
                    <a:lnTo>
                      <a:pt x="9082" y="1998"/>
                    </a:lnTo>
                    <a:lnTo>
                      <a:pt x="9040" y="1962"/>
                    </a:lnTo>
                    <a:lnTo>
                      <a:pt x="9042" y="1935"/>
                    </a:lnTo>
                    <a:lnTo>
                      <a:pt x="8989" y="1904"/>
                    </a:lnTo>
                    <a:lnTo>
                      <a:pt x="8906" y="1849"/>
                    </a:lnTo>
                    <a:lnTo>
                      <a:pt x="8895" y="1809"/>
                    </a:lnTo>
                    <a:lnTo>
                      <a:pt x="8820" y="1769"/>
                    </a:lnTo>
                    <a:lnTo>
                      <a:pt x="8762" y="1711"/>
                    </a:lnTo>
                    <a:lnTo>
                      <a:pt x="8691" y="1693"/>
                    </a:lnTo>
                    <a:lnTo>
                      <a:pt x="8624" y="1646"/>
                    </a:lnTo>
                    <a:lnTo>
                      <a:pt x="8591" y="1613"/>
                    </a:lnTo>
                    <a:lnTo>
                      <a:pt x="8482" y="1620"/>
                    </a:lnTo>
                    <a:lnTo>
                      <a:pt x="8402" y="1620"/>
                    </a:lnTo>
                    <a:lnTo>
                      <a:pt x="8282" y="1593"/>
                    </a:lnTo>
                    <a:lnTo>
                      <a:pt x="8277" y="1651"/>
                    </a:lnTo>
                    <a:lnTo>
                      <a:pt x="8260" y="1673"/>
                    </a:lnTo>
                    <a:lnTo>
                      <a:pt x="8311" y="1718"/>
                    </a:lnTo>
                    <a:lnTo>
                      <a:pt x="8302" y="1766"/>
                    </a:lnTo>
                    <a:lnTo>
                      <a:pt x="8237" y="1798"/>
                    </a:lnTo>
                    <a:lnTo>
                      <a:pt x="8197" y="1762"/>
                    </a:lnTo>
                    <a:lnTo>
                      <a:pt x="8169" y="1749"/>
                    </a:lnTo>
                    <a:lnTo>
                      <a:pt x="8164" y="1693"/>
                    </a:lnTo>
                    <a:lnTo>
                      <a:pt x="8133" y="1660"/>
                    </a:lnTo>
                    <a:lnTo>
                      <a:pt x="8173" y="1677"/>
                    </a:lnTo>
                    <a:lnTo>
                      <a:pt x="8209" y="1664"/>
                    </a:lnTo>
                    <a:lnTo>
                      <a:pt x="8206" y="1626"/>
                    </a:lnTo>
                    <a:lnTo>
                      <a:pt x="8142" y="1611"/>
                    </a:lnTo>
                    <a:lnTo>
                      <a:pt x="8142" y="1640"/>
                    </a:lnTo>
                    <a:lnTo>
                      <a:pt x="8120" y="1662"/>
                    </a:lnTo>
                    <a:lnTo>
                      <a:pt x="8080" y="1680"/>
                    </a:lnTo>
                    <a:lnTo>
                      <a:pt x="8071" y="1717"/>
                    </a:lnTo>
                    <a:lnTo>
                      <a:pt x="8051" y="1691"/>
                    </a:lnTo>
                    <a:lnTo>
                      <a:pt x="8000" y="1686"/>
                    </a:lnTo>
                    <a:lnTo>
                      <a:pt x="7935" y="1684"/>
                    </a:lnTo>
                    <a:lnTo>
                      <a:pt x="7886" y="1642"/>
                    </a:lnTo>
                    <a:lnTo>
                      <a:pt x="7853" y="1660"/>
                    </a:lnTo>
                    <a:lnTo>
                      <a:pt x="7800" y="1664"/>
                    </a:lnTo>
                    <a:lnTo>
                      <a:pt x="7766" y="1691"/>
                    </a:lnTo>
                    <a:lnTo>
                      <a:pt x="7726" y="1675"/>
                    </a:lnTo>
                    <a:lnTo>
                      <a:pt x="7671" y="1642"/>
                    </a:lnTo>
                    <a:lnTo>
                      <a:pt x="7635" y="1631"/>
                    </a:lnTo>
                    <a:lnTo>
                      <a:pt x="7655" y="1591"/>
                    </a:lnTo>
                    <a:lnTo>
                      <a:pt x="7662" y="1553"/>
                    </a:lnTo>
                    <a:lnTo>
                      <a:pt x="7640" y="1497"/>
                    </a:lnTo>
                    <a:lnTo>
                      <a:pt x="7604" y="1446"/>
                    </a:lnTo>
                    <a:lnTo>
                      <a:pt x="7529" y="1433"/>
                    </a:lnTo>
                    <a:lnTo>
                      <a:pt x="7444" y="1437"/>
                    </a:lnTo>
                    <a:lnTo>
                      <a:pt x="7309" y="1444"/>
                    </a:lnTo>
                    <a:lnTo>
                      <a:pt x="7260" y="1446"/>
                    </a:lnTo>
                    <a:lnTo>
                      <a:pt x="7222" y="1449"/>
                    </a:lnTo>
                    <a:lnTo>
                      <a:pt x="7211" y="1415"/>
                    </a:lnTo>
                    <a:lnTo>
                      <a:pt x="7202" y="1364"/>
                    </a:lnTo>
                    <a:lnTo>
                      <a:pt x="7151" y="1366"/>
                    </a:lnTo>
                    <a:lnTo>
                      <a:pt x="7113" y="1331"/>
                    </a:lnTo>
                    <a:lnTo>
                      <a:pt x="7082" y="1309"/>
                    </a:lnTo>
                    <a:lnTo>
                      <a:pt x="7031" y="1304"/>
                    </a:lnTo>
                    <a:lnTo>
                      <a:pt x="7055" y="1282"/>
                    </a:lnTo>
                    <a:lnTo>
                      <a:pt x="7106" y="1286"/>
                    </a:lnTo>
                    <a:lnTo>
                      <a:pt x="7077" y="1226"/>
                    </a:lnTo>
                    <a:lnTo>
                      <a:pt x="7002" y="1191"/>
                    </a:lnTo>
                    <a:lnTo>
                      <a:pt x="6931" y="1195"/>
                    </a:lnTo>
                    <a:lnTo>
                      <a:pt x="6897" y="1264"/>
                    </a:lnTo>
                    <a:lnTo>
                      <a:pt x="6853" y="1309"/>
                    </a:lnTo>
                    <a:lnTo>
                      <a:pt x="6809" y="1326"/>
                    </a:lnTo>
                    <a:lnTo>
                      <a:pt x="6804" y="1291"/>
                    </a:lnTo>
                    <a:lnTo>
                      <a:pt x="6826" y="1262"/>
                    </a:lnTo>
                    <a:lnTo>
                      <a:pt x="6866" y="1213"/>
                    </a:lnTo>
                    <a:lnTo>
                      <a:pt x="6862" y="1280"/>
                    </a:lnTo>
                    <a:lnTo>
                      <a:pt x="6904" y="1189"/>
                    </a:lnTo>
                    <a:lnTo>
                      <a:pt x="6855" y="1202"/>
                    </a:lnTo>
                    <a:lnTo>
                      <a:pt x="6813" y="1215"/>
                    </a:lnTo>
                    <a:lnTo>
                      <a:pt x="6764" y="1202"/>
                    </a:lnTo>
                    <a:lnTo>
                      <a:pt x="6769" y="1162"/>
                    </a:lnTo>
                    <a:lnTo>
                      <a:pt x="6842" y="1173"/>
                    </a:lnTo>
                    <a:lnTo>
                      <a:pt x="6882" y="1164"/>
                    </a:lnTo>
                    <a:lnTo>
                      <a:pt x="6824" y="1142"/>
                    </a:lnTo>
                    <a:lnTo>
                      <a:pt x="6760" y="1131"/>
                    </a:lnTo>
                    <a:lnTo>
                      <a:pt x="6678" y="1111"/>
                    </a:lnTo>
                    <a:lnTo>
                      <a:pt x="6620" y="1109"/>
                    </a:lnTo>
                    <a:lnTo>
                      <a:pt x="6573" y="1093"/>
                    </a:lnTo>
                    <a:lnTo>
                      <a:pt x="6569" y="1144"/>
                    </a:lnTo>
                    <a:lnTo>
                      <a:pt x="6546" y="1171"/>
                    </a:lnTo>
                    <a:lnTo>
                      <a:pt x="6489" y="1171"/>
                    </a:lnTo>
                    <a:lnTo>
                      <a:pt x="6460" y="1209"/>
                    </a:lnTo>
                    <a:lnTo>
                      <a:pt x="6520" y="1209"/>
                    </a:lnTo>
                    <a:lnTo>
                      <a:pt x="6482" y="1257"/>
                    </a:lnTo>
                    <a:lnTo>
                      <a:pt x="6522" y="1340"/>
                    </a:lnTo>
                    <a:lnTo>
                      <a:pt x="6462" y="1351"/>
                    </a:lnTo>
                    <a:lnTo>
                      <a:pt x="6435" y="1326"/>
                    </a:lnTo>
                    <a:lnTo>
                      <a:pt x="6391" y="1360"/>
                    </a:lnTo>
                    <a:lnTo>
                      <a:pt x="6360" y="1329"/>
                    </a:lnTo>
                    <a:lnTo>
                      <a:pt x="6318" y="1329"/>
                    </a:lnTo>
                    <a:lnTo>
                      <a:pt x="6242" y="1313"/>
                    </a:lnTo>
                    <a:lnTo>
                      <a:pt x="6189" y="1373"/>
                    </a:lnTo>
                    <a:lnTo>
                      <a:pt x="6140" y="1340"/>
                    </a:lnTo>
                    <a:lnTo>
                      <a:pt x="6089" y="1271"/>
                    </a:lnTo>
                    <a:lnTo>
                      <a:pt x="6044" y="1380"/>
                    </a:lnTo>
                    <a:lnTo>
                      <a:pt x="6035" y="1440"/>
                    </a:lnTo>
                    <a:lnTo>
                      <a:pt x="6004" y="1469"/>
                    </a:lnTo>
                    <a:lnTo>
                      <a:pt x="5958" y="1426"/>
                    </a:lnTo>
                    <a:lnTo>
                      <a:pt x="5889" y="1380"/>
                    </a:lnTo>
                    <a:lnTo>
                      <a:pt x="5880" y="1320"/>
                    </a:lnTo>
                    <a:lnTo>
                      <a:pt x="5871" y="1262"/>
                    </a:lnTo>
                    <a:lnTo>
                      <a:pt x="5889" y="1209"/>
                    </a:lnTo>
                    <a:lnTo>
                      <a:pt x="5900" y="1115"/>
                    </a:lnTo>
                    <a:lnTo>
                      <a:pt x="5893" y="1049"/>
                    </a:lnTo>
                    <a:lnTo>
                      <a:pt x="5820" y="957"/>
                    </a:lnTo>
                    <a:lnTo>
                      <a:pt x="5733" y="962"/>
                    </a:lnTo>
                    <a:lnTo>
                      <a:pt x="5642" y="920"/>
                    </a:lnTo>
                    <a:lnTo>
                      <a:pt x="5549" y="897"/>
                    </a:lnTo>
                    <a:lnTo>
                      <a:pt x="5535" y="977"/>
                    </a:lnTo>
                    <a:lnTo>
                      <a:pt x="5544" y="1051"/>
                    </a:lnTo>
                    <a:lnTo>
                      <a:pt x="5495" y="1057"/>
                    </a:lnTo>
                    <a:lnTo>
                      <a:pt x="5371" y="1046"/>
                    </a:lnTo>
                    <a:lnTo>
                      <a:pt x="5311" y="1031"/>
                    </a:lnTo>
                    <a:lnTo>
                      <a:pt x="5275" y="1042"/>
                    </a:lnTo>
                    <a:lnTo>
                      <a:pt x="5255" y="984"/>
                    </a:lnTo>
                    <a:lnTo>
                      <a:pt x="5289" y="971"/>
                    </a:lnTo>
                    <a:lnTo>
                      <a:pt x="5200" y="949"/>
                    </a:lnTo>
                    <a:lnTo>
                      <a:pt x="5080" y="924"/>
                    </a:lnTo>
                    <a:lnTo>
                      <a:pt x="5022" y="949"/>
                    </a:lnTo>
                    <a:lnTo>
                      <a:pt x="4964" y="951"/>
                    </a:lnTo>
                    <a:lnTo>
                      <a:pt x="4951" y="886"/>
                    </a:lnTo>
                    <a:lnTo>
                      <a:pt x="4933" y="866"/>
                    </a:lnTo>
                    <a:lnTo>
                      <a:pt x="4913" y="922"/>
                    </a:lnTo>
                    <a:lnTo>
                      <a:pt x="4858" y="900"/>
                    </a:lnTo>
                    <a:lnTo>
                      <a:pt x="4853" y="855"/>
                    </a:lnTo>
                    <a:lnTo>
                      <a:pt x="4802" y="880"/>
                    </a:lnTo>
                    <a:lnTo>
                      <a:pt x="4760" y="875"/>
                    </a:lnTo>
                    <a:lnTo>
                      <a:pt x="4751" y="940"/>
                    </a:lnTo>
                    <a:lnTo>
                      <a:pt x="4793" y="953"/>
                    </a:lnTo>
                    <a:lnTo>
                      <a:pt x="4713" y="1009"/>
                    </a:lnTo>
                    <a:lnTo>
                      <a:pt x="4606" y="1022"/>
                    </a:lnTo>
                    <a:lnTo>
                      <a:pt x="4551" y="1042"/>
                    </a:lnTo>
                    <a:lnTo>
                      <a:pt x="4569" y="991"/>
                    </a:lnTo>
                    <a:lnTo>
                      <a:pt x="4649" y="926"/>
                    </a:lnTo>
                    <a:lnTo>
                      <a:pt x="4680" y="915"/>
                    </a:lnTo>
                    <a:lnTo>
                      <a:pt x="4737" y="846"/>
                    </a:lnTo>
                    <a:lnTo>
                      <a:pt x="4782" y="782"/>
                    </a:lnTo>
                    <a:lnTo>
                      <a:pt x="4875" y="722"/>
                    </a:lnTo>
                    <a:lnTo>
                      <a:pt x="4913" y="746"/>
                    </a:lnTo>
                    <a:lnTo>
                      <a:pt x="4855" y="791"/>
                    </a:lnTo>
                    <a:lnTo>
                      <a:pt x="4891" y="842"/>
                    </a:lnTo>
                    <a:lnTo>
                      <a:pt x="4937" y="826"/>
                    </a:lnTo>
                    <a:lnTo>
                      <a:pt x="4977" y="766"/>
                    </a:lnTo>
                    <a:lnTo>
                      <a:pt x="4924" y="751"/>
                    </a:lnTo>
                    <a:lnTo>
                      <a:pt x="4877" y="713"/>
                    </a:lnTo>
                    <a:lnTo>
                      <a:pt x="4909" y="677"/>
                    </a:lnTo>
                    <a:lnTo>
                      <a:pt x="4962" y="633"/>
                    </a:lnTo>
                    <a:lnTo>
                      <a:pt x="4989" y="575"/>
                    </a:lnTo>
                    <a:lnTo>
                      <a:pt x="5002" y="535"/>
                    </a:lnTo>
                    <a:lnTo>
                      <a:pt x="4964" y="500"/>
                    </a:lnTo>
                    <a:lnTo>
                      <a:pt x="4995" y="482"/>
                    </a:lnTo>
                    <a:lnTo>
                      <a:pt x="4997" y="437"/>
                    </a:lnTo>
                    <a:lnTo>
                      <a:pt x="4966" y="382"/>
                    </a:lnTo>
                    <a:lnTo>
                      <a:pt x="4957" y="344"/>
                    </a:lnTo>
                    <a:lnTo>
                      <a:pt x="4922" y="369"/>
                    </a:lnTo>
                    <a:lnTo>
                      <a:pt x="4902" y="284"/>
                    </a:lnTo>
                    <a:lnTo>
                      <a:pt x="4826" y="244"/>
                    </a:lnTo>
                    <a:lnTo>
                      <a:pt x="4722" y="233"/>
                    </a:lnTo>
                    <a:lnTo>
                      <a:pt x="4644" y="249"/>
                    </a:lnTo>
                    <a:lnTo>
                      <a:pt x="4629" y="284"/>
                    </a:lnTo>
                    <a:lnTo>
                      <a:pt x="4533" y="284"/>
                    </a:lnTo>
                    <a:lnTo>
                      <a:pt x="4606" y="211"/>
                    </a:lnTo>
                    <a:lnTo>
                      <a:pt x="4626" y="162"/>
                    </a:lnTo>
                    <a:lnTo>
                      <a:pt x="4517" y="144"/>
                    </a:lnTo>
                    <a:lnTo>
                      <a:pt x="4460" y="155"/>
                    </a:lnTo>
                    <a:lnTo>
                      <a:pt x="4515" y="82"/>
                    </a:lnTo>
                    <a:lnTo>
                      <a:pt x="4549" y="40"/>
                    </a:lnTo>
                    <a:lnTo>
                      <a:pt x="4477" y="13"/>
                    </a:lnTo>
                    <a:lnTo>
                      <a:pt x="4404" y="0"/>
                    </a:lnTo>
                    <a:lnTo>
                      <a:pt x="4306" y="64"/>
                    </a:lnTo>
                    <a:lnTo>
                      <a:pt x="4235" y="191"/>
                    </a:lnTo>
                    <a:lnTo>
                      <a:pt x="4255" y="237"/>
                    </a:lnTo>
                    <a:lnTo>
                      <a:pt x="4275" y="300"/>
                    </a:lnTo>
                    <a:lnTo>
                      <a:pt x="4198" y="291"/>
                    </a:lnTo>
                    <a:lnTo>
                      <a:pt x="4138" y="291"/>
                    </a:lnTo>
                    <a:lnTo>
                      <a:pt x="4178" y="351"/>
                    </a:lnTo>
                    <a:lnTo>
                      <a:pt x="4120" y="355"/>
                    </a:lnTo>
                    <a:lnTo>
                      <a:pt x="4033" y="400"/>
                    </a:lnTo>
                    <a:lnTo>
                      <a:pt x="3953" y="426"/>
                    </a:lnTo>
                    <a:lnTo>
                      <a:pt x="3982" y="357"/>
                    </a:lnTo>
                    <a:lnTo>
                      <a:pt x="3889" y="384"/>
                    </a:lnTo>
                    <a:cubicBezTo>
                      <a:pt x="3889" y="384"/>
                      <a:pt x="3764" y="393"/>
                      <a:pt x="3771" y="397"/>
                    </a:cubicBezTo>
                    <a:cubicBezTo>
                      <a:pt x="3778" y="402"/>
                      <a:pt x="3844" y="431"/>
                      <a:pt x="3844" y="431"/>
                    </a:cubicBezTo>
                    <a:lnTo>
                      <a:pt x="3671" y="489"/>
                    </a:lnTo>
                    <a:lnTo>
                      <a:pt x="3558" y="551"/>
                    </a:lnTo>
                    <a:lnTo>
                      <a:pt x="3491" y="609"/>
                    </a:lnTo>
                    <a:lnTo>
                      <a:pt x="3449" y="606"/>
                    </a:lnTo>
                    <a:lnTo>
                      <a:pt x="3438" y="662"/>
                    </a:lnTo>
                    <a:lnTo>
                      <a:pt x="3384" y="686"/>
                    </a:lnTo>
                    <a:lnTo>
                      <a:pt x="3429" y="755"/>
                    </a:lnTo>
                    <a:cubicBezTo>
                      <a:pt x="3429" y="755"/>
                      <a:pt x="3384" y="782"/>
                      <a:pt x="3391" y="791"/>
                    </a:cubicBezTo>
                    <a:cubicBezTo>
                      <a:pt x="3398" y="800"/>
                      <a:pt x="3484" y="873"/>
                      <a:pt x="3484" y="873"/>
                    </a:cubicBezTo>
                    <a:lnTo>
                      <a:pt x="3429" y="900"/>
                    </a:lnTo>
                    <a:lnTo>
                      <a:pt x="3349" y="911"/>
                    </a:lnTo>
                    <a:lnTo>
                      <a:pt x="3264" y="906"/>
                    </a:lnTo>
                    <a:lnTo>
                      <a:pt x="3171" y="929"/>
                    </a:lnTo>
                    <a:lnTo>
                      <a:pt x="3102" y="951"/>
                    </a:lnTo>
                    <a:lnTo>
                      <a:pt x="3075" y="1024"/>
                    </a:lnTo>
                    <a:lnTo>
                      <a:pt x="3109" y="1109"/>
                    </a:lnTo>
                    <a:lnTo>
                      <a:pt x="3100" y="1157"/>
                    </a:lnTo>
                    <a:lnTo>
                      <a:pt x="3162" y="1209"/>
                    </a:lnTo>
                    <a:lnTo>
                      <a:pt x="3189" y="1226"/>
                    </a:lnTo>
                    <a:lnTo>
                      <a:pt x="3211" y="1275"/>
                    </a:lnTo>
                    <a:lnTo>
                      <a:pt x="3244" y="1300"/>
                    </a:lnTo>
                    <a:lnTo>
                      <a:pt x="3240" y="1364"/>
                    </a:lnTo>
                    <a:lnTo>
                      <a:pt x="3244" y="1469"/>
                    </a:lnTo>
                    <a:lnTo>
                      <a:pt x="3215" y="1457"/>
                    </a:lnTo>
                    <a:lnTo>
                      <a:pt x="3189" y="1473"/>
                    </a:lnTo>
                    <a:lnTo>
                      <a:pt x="3189" y="1395"/>
                    </a:lnTo>
                    <a:lnTo>
                      <a:pt x="3224" y="1346"/>
                    </a:lnTo>
                    <a:lnTo>
                      <a:pt x="3226" y="1306"/>
                    </a:lnTo>
                    <a:lnTo>
                      <a:pt x="3189" y="1297"/>
                    </a:lnTo>
                    <a:lnTo>
                      <a:pt x="3160" y="1311"/>
                    </a:lnTo>
                    <a:lnTo>
                      <a:pt x="3106" y="1264"/>
                    </a:lnTo>
                    <a:lnTo>
                      <a:pt x="3029" y="1195"/>
                    </a:lnTo>
                    <a:lnTo>
                      <a:pt x="2969" y="1182"/>
                    </a:lnTo>
                    <a:lnTo>
                      <a:pt x="2915" y="1220"/>
                    </a:lnTo>
                    <a:lnTo>
                      <a:pt x="2940" y="1257"/>
                    </a:lnTo>
                    <a:lnTo>
                      <a:pt x="2909" y="1280"/>
                    </a:lnTo>
                    <a:lnTo>
                      <a:pt x="2866" y="1246"/>
                    </a:lnTo>
                    <a:lnTo>
                      <a:pt x="2822" y="1271"/>
                    </a:lnTo>
                    <a:lnTo>
                      <a:pt x="2884" y="1366"/>
                    </a:lnTo>
                    <a:lnTo>
                      <a:pt x="2960" y="1389"/>
                    </a:lnTo>
                    <a:lnTo>
                      <a:pt x="2942" y="1442"/>
                    </a:lnTo>
                    <a:lnTo>
                      <a:pt x="2886" y="1404"/>
                    </a:lnTo>
                    <a:lnTo>
                      <a:pt x="2833" y="1397"/>
                    </a:lnTo>
                    <a:lnTo>
                      <a:pt x="2766" y="1366"/>
                    </a:lnTo>
                    <a:lnTo>
                      <a:pt x="2780" y="1282"/>
                    </a:lnTo>
                    <a:cubicBezTo>
                      <a:pt x="2780" y="1282"/>
                      <a:pt x="2784" y="1213"/>
                      <a:pt x="2784" y="1206"/>
                    </a:cubicBezTo>
                    <a:lnTo>
                      <a:pt x="2784" y="1117"/>
                    </a:lnTo>
                    <a:lnTo>
                      <a:pt x="2749" y="1080"/>
                    </a:lnTo>
                    <a:lnTo>
                      <a:pt x="2749" y="1117"/>
                    </a:lnTo>
                    <a:lnTo>
                      <a:pt x="2758" y="1171"/>
                    </a:lnTo>
                    <a:lnTo>
                      <a:pt x="2735" y="1233"/>
                    </a:lnTo>
                    <a:lnTo>
                      <a:pt x="2655" y="1280"/>
                    </a:lnTo>
                    <a:lnTo>
                      <a:pt x="2644" y="1353"/>
                    </a:lnTo>
                    <a:lnTo>
                      <a:pt x="2709" y="1451"/>
                    </a:lnTo>
                    <a:lnTo>
                      <a:pt x="2718" y="1517"/>
                    </a:lnTo>
                    <a:lnTo>
                      <a:pt x="2682" y="1597"/>
                    </a:lnTo>
                    <a:lnTo>
                      <a:pt x="2680" y="1686"/>
                    </a:lnTo>
                    <a:lnTo>
                      <a:pt x="2706" y="1766"/>
                    </a:lnTo>
                    <a:lnTo>
                      <a:pt x="2784" y="1737"/>
                    </a:lnTo>
                    <a:lnTo>
                      <a:pt x="2853" y="1737"/>
                    </a:lnTo>
                    <a:lnTo>
                      <a:pt x="2906" y="1797"/>
                    </a:lnTo>
                    <a:lnTo>
                      <a:pt x="2918" y="1877"/>
                    </a:lnTo>
                    <a:lnTo>
                      <a:pt x="2931" y="1906"/>
                    </a:lnTo>
                    <a:lnTo>
                      <a:pt x="2902" y="1949"/>
                    </a:lnTo>
                    <a:lnTo>
                      <a:pt x="2931" y="1971"/>
                    </a:lnTo>
                    <a:lnTo>
                      <a:pt x="2955" y="1993"/>
                    </a:lnTo>
                    <a:lnTo>
                      <a:pt x="2920" y="2004"/>
                    </a:lnTo>
                    <a:lnTo>
                      <a:pt x="2873" y="1975"/>
                    </a:lnTo>
                    <a:lnTo>
                      <a:pt x="2891" y="1904"/>
                    </a:lnTo>
                    <a:lnTo>
                      <a:pt x="2875" y="1851"/>
                    </a:lnTo>
                    <a:lnTo>
                      <a:pt x="2840" y="1784"/>
                    </a:lnTo>
                    <a:lnTo>
                      <a:pt x="2726" y="1824"/>
                    </a:lnTo>
                    <a:lnTo>
                      <a:pt x="2711" y="1893"/>
                    </a:lnTo>
                    <a:lnTo>
                      <a:pt x="2755" y="1966"/>
                    </a:lnTo>
                    <a:lnTo>
                      <a:pt x="2709" y="2011"/>
                    </a:lnTo>
                    <a:lnTo>
                      <a:pt x="2689" y="2049"/>
                    </a:lnTo>
                    <a:lnTo>
                      <a:pt x="2660" y="2102"/>
                    </a:lnTo>
                    <a:lnTo>
                      <a:pt x="2597" y="2149"/>
                    </a:lnTo>
                    <a:lnTo>
                      <a:pt x="2600" y="2197"/>
                    </a:lnTo>
                    <a:lnTo>
                      <a:pt x="2537" y="2173"/>
                    </a:lnTo>
                    <a:lnTo>
                      <a:pt x="2471" y="2169"/>
                    </a:lnTo>
                    <a:lnTo>
                      <a:pt x="2515" y="2137"/>
                    </a:lnTo>
                    <a:lnTo>
                      <a:pt x="2562" y="2111"/>
                    </a:lnTo>
                    <a:lnTo>
                      <a:pt x="2604" y="2046"/>
                    </a:lnTo>
                    <a:lnTo>
                      <a:pt x="2615" y="2000"/>
                    </a:lnTo>
                    <a:lnTo>
                      <a:pt x="2653" y="1971"/>
                    </a:lnTo>
                    <a:lnTo>
                      <a:pt x="2655" y="1902"/>
                    </a:lnTo>
                    <a:lnTo>
                      <a:pt x="2686" y="1844"/>
                    </a:lnTo>
                    <a:lnTo>
                      <a:pt x="2617" y="1777"/>
                    </a:lnTo>
                    <a:lnTo>
                      <a:pt x="2615" y="1684"/>
                    </a:lnTo>
                    <a:lnTo>
                      <a:pt x="2631" y="1604"/>
                    </a:lnTo>
                    <a:lnTo>
                      <a:pt x="2609" y="1549"/>
                    </a:lnTo>
                    <a:lnTo>
                      <a:pt x="2640" y="1537"/>
                    </a:lnTo>
                    <a:lnTo>
                      <a:pt x="2633" y="1417"/>
                    </a:lnTo>
                    <a:lnTo>
                      <a:pt x="2589" y="1351"/>
                    </a:lnTo>
                    <a:lnTo>
                      <a:pt x="2582" y="1313"/>
                    </a:lnTo>
                    <a:lnTo>
                      <a:pt x="2606" y="1209"/>
                    </a:lnTo>
                    <a:lnTo>
                      <a:pt x="2620" y="1133"/>
                    </a:lnTo>
                    <a:lnTo>
                      <a:pt x="2609" y="1091"/>
                    </a:lnTo>
                    <a:lnTo>
                      <a:pt x="2544" y="1073"/>
                    </a:lnTo>
                    <a:lnTo>
                      <a:pt x="2484" y="1075"/>
                    </a:lnTo>
                    <a:lnTo>
                      <a:pt x="2500" y="1037"/>
                    </a:lnTo>
                    <a:lnTo>
                      <a:pt x="2562" y="1026"/>
                    </a:lnTo>
                    <a:lnTo>
                      <a:pt x="2533" y="984"/>
                    </a:lnTo>
                    <a:lnTo>
                      <a:pt x="2497" y="962"/>
                    </a:lnTo>
                    <a:lnTo>
                      <a:pt x="2455" y="1011"/>
                    </a:lnTo>
                    <a:lnTo>
                      <a:pt x="2486" y="1044"/>
                    </a:lnTo>
                    <a:lnTo>
                      <a:pt x="2471" y="1077"/>
                    </a:lnTo>
                    <a:lnTo>
                      <a:pt x="2440" y="1066"/>
                    </a:lnTo>
                    <a:lnTo>
                      <a:pt x="2420" y="1102"/>
                    </a:lnTo>
                    <a:lnTo>
                      <a:pt x="2409" y="1146"/>
                    </a:lnTo>
                    <a:lnTo>
                      <a:pt x="2391" y="1217"/>
                    </a:lnTo>
                    <a:lnTo>
                      <a:pt x="2377" y="1282"/>
                    </a:lnTo>
                    <a:lnTo>
                      <a:pt x="2346" y="1349"/>
                    </a:lnTo>
                    <a:lnTo>
                      <a:pt x="2282" y="1402"/>
                    </a:lnTo>
                    <a:lnTo>
                      <a:pt x="2297" y="1435"/>
                    </a:lnTo>
                    <a:lnTo>
                      <a:pt x="2257" y="1460"/>
                    </a:lnTo>
                    <a:lnTo>
                      <a:pt x="2273" y="1484"/>
                    </a:lnTo>
                    <a:lnTo>
                      <a:pt x="2304" y="1471"/>
                    </a:lnTo>
                    <a:lnTo>
                      <a:pt x="2304" y="1515"/>
                    </a:lnTo>
                    <a:lnTo>
                      <a:pt x="2304" y="1564"/>
                    </a:lnTo>
                    <a:lnTo>
                      <a:pt x="2311" y="1600"/>
                    </a:lnTo>
                    <a:lnTo>
                      <a:pt x="2275" y="1624"/>
                    </a:lnTo>
                    <a:lnTo>
                      <a:pt x="2286" y="1684"/>
                    </a:lnTo>
                    <a:lnTo>
                      <a:pt x="2309" y="1664"/>
                    </a:lnTo>
                    <a:lnTo>
                      <a:pt x="2349" y="1693"/>
                    </a:lnTo>
                    <a:lnTo>
                      <a:pt x="2357" y="1686"/>
                    </a:lnTo>
                    <a:lnTo>
                      <a:pt x="2357" y="1740"/>
                    </a:lnTo>
                    <a:lnTo>
                      <a:pt x="2391" y="1793"/>
                    </a:lnTo>
                    <a:lnTo>
                      <a:pt x="2409" y="1795"/>
                    </a:lnTo>
                    <a:lnTo>
                      <a:pt x="2397" y="1853"/>
                    </a:lnTo>
                    <a:lnTo>
                      <a:pt x="2375" y="1904"/>
                    </a:lnTo>
                    <a:lnTo>
                      <a:pt x="2346" y="1862"/>
                    </a:lnTo>
                    <a:lnTo>
                      <a:pt x="2315" y="1820"/>
                    </a:lnTo>
                    <a:cubicBezTo>
                      <a:pt x="2315" y="1820"/>
                      <a:pt x="2295" y="1786"/>
                      <a:pt x="2289" y="1786"/>
                    </a:cubicBezTo>
                    <a:cubicBezTo>
                      <a:pt x="2282" y="1786"/>
                      <a:pt x="2237" y="1777"/>
                      <a:pt x="2237" y="1777"/>
                    </a:cubicBezTo>
                    <a:lnTo>
                      <a:pt x="2171" y="1735"/>
                    </a:lnTo>
                    <a:lnTo>
                      <a:pt x="2120" y="1684"/>
                    </a:lnTo>
                    <a:lnTo>
                      <a:pt x="2066" y="1660"/>
                    </a:lnTo>
                    <a:lnTo>
                      <a:pt x="2000" y="1644"/>
                    </a:lnTo>
                    <a:lnTo>
                      <a:pt x="1940" y="1642"/>
                    </a:lnTo>
                    <a:lnTo>
                      <a:pt x="1911" y="1651"/>
                    </a:lnTo>
                    <a:lnTo>
                      <a:pt x="1893" y="1595"/>
                    </a:lnTo>
                    <a:lnTo>
                      <a:pt x="1811" y="1529"/>
                    </a:lnTo>
                    <a:lnTo>
                      <a:pt x="1806" y="1569"/>
                    </a:lnTo>
                    <a:lnTo>
                      <a:pt x="1822" y="1617"/>
                    </a:lnTo>
                    <a:lnTo>
                      <a:pt x="1860" y="1653"/>
                    </a:lnTo>
                    <a:lnTo>
                      <a:pt x="1906" y="1660"/>
                    </a:lnTo>
                    <a:lnTo>
                      <a:pt x="1906" y="1677"/>
                    </a:lnTo>
                    <a:lnTo>
                      <a:pt x="1915" y="1722"/>
                    </a:lnTo>
                    <a:lnTo>
                      <a:pt x="1940" y="1769"/>
                    </a:lnTo>
                    <a:lnTo>
                      <a:pt x="1933" y="1815"/>
                    </a:lnTo>
                    <a:lnTo>
                      <a:pt x="1889" y="1826"/>
                    </a:lnTo>
                    <a:lnTo>
                      <a:pt x="1882" y="1877"/>
                    </a:lnTo>
                    <a:lnTo>
                      <a:pt x="1844" y="1871"/>
                    </a:lnTo>
                    <a:lnTo>
                      <a:pt x="1844" y="1806"/>
                    </a:lnTo>
                    <a:lnTo>
                      <a:pt x="1826" y="1771"/>
                    </a:lnTo>
                    <a:lnTo>
                      <a:pt x="1780" y="1806"/>
                    </a:lnTo>
                    <a:lnTo>
                      <a:pt x="1733" y="1820"/>
                    </a:lnTo>
                    <a:lnTo>
                      <a:pt x="1731" y="1846"/>
                    </a:lnTo>
                    <a:lnTo>
                      <a:pt x="1677" y="1840"/>
                    </a:lnTo>
                    <a:lnTo>
                      <a:pt x="1617" y="1851"/>
                    </a:lnTo>
                    <a:lnTo>
                      <a:pt x="1591" y="1906"/>
                    </a:lnTo>
                    <a:lnTo>
                      <a:pt x="1535" y="1900"/>
                    </a:lnTo>
                    <a:cubicBezTo>
                      <a:pt x="1535" y="1900"/>
                      <a:pt x="1471" y="1891"/>
                      <a:pt x="1495" y="1886"/>
                    </a:cubicBezTo>
                    <a:cubicBezTo>
                      <a:pt x="1520" y="1882"/>
                      <a:pt x="1551" y="1853"/>
                      <a:pt x="1551" y="1853"/>
                    </a:cubicBezTo>
                    <a:lnTo>
                      <a:pt x="1551" y="1804"/>
                    </a:lnTo>
                    <a:lnTo>
                      <a:pt x="1486" y="1802"/>
                    </a:lnTo>
                    <a:lnTo>
                      <a:pt x="1442" y="1829"/>
                    </a:lnTo>
                    <a:lnTo>
                      <a:pt x="1449" y="1880"/>
                    </a:lnTo>
                    <a:lnTo>
                      <a:pt x="1398" y="1855"/>
                    </a:lnTo>
                    <a:lnTo>
                      <a:pt x="1346" y="1900"/>
                    </a:lnTo>
                    <a:lnTo>
                      <a:pt x="1229" y="1951"/>
                    </a:lnTo>
                    <a:lnTo>
                      <a:pt x="1198" y="1997"/>
                    </a:lnTo>
                    <a:lnTo>
                      <a:pt x="1171" y="2073"/>
                    </a:lnTo>
                    <a:lnTo>
                      <a:pt x="1133" y="2106"/>
                    </a:lnTo>
                    <a:lnTo>
                      <a:pt x="1055" y="2084"/>
                    </a:lnTo>
                    <a:lnTo>
                      <a:pt x="1031" y="2029"/>
                    </a:lnTo>
                    <a:lnTo>
                      <a:pt x="1040" y="1973"/>
                    </a:lnTo>
                    <a:lnTo>
                      <a:pt x="1075" y="1969"/>
                    </a:lnTo>
                    <a:lnTo>
                      <a:pt x="1113" y="1953"/>
                    </a:lnTo>
                    <a:lnTo>
                      <a:pt x="1102" y="1917"/>
                    </a:lnTo>
                    <a:lnTo>
                      <a:pt x="1082" y="1893"/>
                    </a:lnTo>
                    <a:lnTo>
                      <a:pt x="1058" y="1857"/>
                    </a:lnTo>
                    <a:lnTo>
                      <a:pt x="982" y="1855"/>
                    </a:lnTo>
                    <a:lnTo>
                      <a:pt x="906" y="1829"/>
                    </a:lnTo>
                    <a:lnTo>
                      <a:pt x="958" y="1884"/>
                    </a:lnTo>
                    <a:lnTo>
                      <a:pt x="969" y="1926"/>
                    </a:lnTo>
                    <a:lnTo>
                      <a:pt x="958" y="1984"/>
                    </a:lnTo>
                    <a:lnTo>
                      <a:pt x="938" y="2029"/>
                    </a:lnTo>
                    <a:lnTo>
                      <a:pt x="969" y="2066"/>
                    </a:lnTo>
                    <a:lnTo>
                      <a:pt x="986" y="2104"/>
                    </a:lnTo>
                    <a:lnTo>
                      <a:pt x="975" y="2171"/>
                    </a:lnTo>
                    <a:lnTo>
                      <a:pt x="980" y="2246"/>
                    </a:lnTo>
                    <a:lnTo>
                      <a:pt x="929" y="2186"/>
                    </a:lnTo>
                    <a:lnTo>
                      <a:pt x="871" y="2162"/>
                    </a:lnTo>
                    <a:lnTo>
                      <a:pt x="849" y="2193"/>
                    </a:lnTo>
                    <a:lnTo>
                      <a:pt x="793" y="2235"/>
                    </a:lnTo>
                    <a:lnTo>
                      <a:pt x="733" y="2273"/>
                    </a:lnTo>
                    <a:cubicBezTo>
                      <a:pt x="733" y="2273"/>
                      <a:pt x="718" y="2300"/>
                      <a:pt x="722" y="2306"/>
                    </a:cubicBezTo>
                    <a:cubicBezTo>
                      <a:pt x="726" y="2313"/>
                      <a:pt x="753" y="2384"/>
                      <a:pt x="753" y="2384"/>
                    </a:cubicBezTo>
                    <a:lnTo>
                      <a:pt x="782" y="2426"/>
                    </a:lnTo>
                    <a:lnTo>
                      <a:pt x="749" y="2435"/>
                    </a:lnTo>
                    <a:lnTo>
                      <a:pt x="689" y="2409"/>
                    </a:lnTo>
                    <a:lnTo>
                      <a:pt x="618" y="2391"/>
                    </a:lnTo>
                    <a:lnTo>
                      <a:pt x="560" y="2349"/>
                    </a:lnTo>
                    <a:cubicBezTo>
                      <a:pt x="560" y="2349"/>
                      <a:pt x="518" y="2393"/>
                      <a:pt x="524" y="2397"/>
                    </a:cubicBezTo>
                    <a:cubicBezTo>
                      <a:pt x="531" y="2402"/>
                      <a:pt x="580" y="2462"/>
                      <a:pt x="580" y="2462"/>
                    </a:cubicBezTo>
                    <a:lnTo>
                      <a:pt x="620" y="2449"/>
                    </a:lnTo>
                    <a:lnTo>
                      <a:pt x="635" y="2513"/>
                    </a:lnTo>
                    <a:lnTo>
                      <a:pt x="602" y="2515"/>
                    </a:lnTo>
                    <a:lnTo>
                      <a:pt x="538" y="2511"/>
                    </a:lnTo>
                    <a:lnTo>
                      <a:pt x="482" y="2462"/>
                    </a:lnTo>
                    <a:lnTo>
                      <a:pt x="442" y="2437"/>
                    </a:lnTo>
                    <a:lnTo>
                      <a:pt x="415" y="2375"/>
                    </a:lnTo>
                    <a:lnTo>
                      <a:pt x="413" y="2315"/>
                    </a:lnTo>
                    <a:lnTo>
                      <a:pt x="422" y="2284"/>
                    </a:lnTo>
                    <a:lnTo>
                      <a:pt x="426" y="2242"/>
                    </a:lnTo>
                    <a:lnTo>
                      <a:pt x="384" y="2202"/>
                    </a:lnTo>
                    <a:lnTo>
                      <a:pt x="346" y="2162"/>
                    </a:lnTo>
                    <a:lnTo>
                      <a:pt x="313" y="2124"/>
                    </a:lnTo>
                    <a:lnTo>
                      <a:pt x="280" y="2129"/>
                    </a:lnTo>
                    <a:lnTo>
                      <a:pt x="280" y="2089"/>
                    </a:lnTo>
                    <a:lnTo>
                      <a:pt x="282" y="2057"/>
                    </a:lnTo>
                    <a:lnTo>
                      <a:pt x="329" y="2073"/>
                    </a:lnTo>
                    <a:lnTo>
                      <a:pt x="346" y="2106"/>
                    </a:lnTo>
                    <a:lnTo>
                      <a:pt x="400" y="2129"/>
                    </a:lnTo>
                    <a:lnTo>
                      <a:pt x="451" y="2151"/>
                    </a:lnTo>
                    <a:lnTo>
                      <a:pt x="533" y="2180"/>
                    </a:lnTo>
                    <a:lnTo>
                      <a:pt x="580" y="2204"/>
                    </a:lnTo>
                    <a:lnTo>
                      <a:pt x="664" y="2222"/>
                    </a:lnTo>
                    <a:lnTo>
                      <a:pt x="724" y="2189"/>
                    </a:lnTo>
                    <a:lnTo>
                      <a:pt x="775" y="2146"/>
                    </a:lnTo>
                    <a:lnTo>
                      <a:pt x="824" y="2075"/>
                    </a:lnTo>
                    <a:lnTo>
                      <a:pt x="811" y="2033"/>
                    </a:lnTo>
                    <a:lnTo>
                      <a:pt x="791" y="1980"/>
                    </a:lnTo>
                    <a:lnTo>
                      <a:pt x="724" y="1924"/>
                    </a:lnTo>
                    <a:lnTo>
                      <a:pt x="658" y="1886"/>
                    </a:lnTo>
                    <a:lnTo>
                      <a:pt x="589" y="1815"/>
                    </a:lnTo>
                    <a:lnTo>
                      <a:pt x="526" y="1760"/>
                    </a:lnTo>
                    <a:lnTo>
                      <a:pt x="438" y="1722"/>
                    </a:lnTo>
                    <a:lnTo>
                      <a:pt x="364" y="1720"/>
                    </a:lnTo>
                    <a:lnTo>
                      <a:pt x="313" y="1704"/>
                    </a:lnTo>
                    <a:lnTo>
                      <a:pt x="278" y="1664"/>
                    </a:lnTo>
                    <a:lnTo>
                      <a:pt x="233" y="1655"/>
                    </a:lnTo>
                    <a:lnTo>
                      <a:pt x="209" y="1680"/>
                    </a:lnTo>
                    <a:lnTo>
                      <a:pt x="164" y="1671"/>
                    </a:lnTo>
                    <a:lnTo>
                      <a:pt x="151" y="1697"/>
                    </a:lnTo>
                    <a:lnTo>
                      <a:pt x="113" y="1720"/>
                    </a:lnTo>
                    <a:lnTo>
                      <a:pt x="100" y="1764"/>
                    </a:lnTo>
                    <a:lnTo>
                      <a:pt x="80" y="1762"/>
                    </a:lnTo>
                    <a:lnTo>
                      <a:pt x="62" y="1800"/>
                    </a:lnTo>
                    <a:lnTo>
                      <a:pt x="62" y="1829"/>
                    </a:lnTo>
                    <a:lnTo>
                      <a:pt x="82" y="1873"/>
                    </a:lnTo>
                    <a:lnTo>
                      <a:pt x="133" y="1926"/>
                    </a:lnTo>
                    <a:lnTo>
                      <a:pt x="149" y="1973"/>
                    </a:lnTo>
                    <a:lnTo>
                      <a:pt x="164" y="1982"/>
                    </a:lnTo>
                    <a:lnTo>
                      <a:pt x="102" y="2084"/>
                    </a:lnTo>
                    <a:lnTo>
                      <a:pt x="164" y="2260"/>
                    </a:lnTo>
                    <a:lnTo>
                      <a:pt x="153" y="2273"/>
                    </a:lnTo>
                    <a:lnTo>
                      <a:pt x="149" y="2324"/>
                    </a:lnTo>
                    <a:lnTo>
                      <a:pt x="153" y="2375"/>
                    </a:lnTo>
                    <a:lnTo>
                      <a:pt x="171" y="2404"/>
                    </a:lnTo>
                    <a:lnTo>
                      <a:pt x="175" y="2451"/>
                    </a:lnTo>
                    <a:lnTo>
                      <a:pt x="195" y="2482"/>
                    </a:lnTo>
                    <a:lnTo>
                      <a:pt x="166" y="2526"/>
                    </a:lnTo>
                    <a:lnTo>
                      <a:pt x="193" y="2569"/>
                    </a:lnTo>
                    <a:lnTo>
                      <a:pt x="226" y="2582"/>
                    </a:lnTo>
                    <a:lnTo>
                      <a:pt x="235" y="2622"/>
                    </a:lnTo>
                    <a:lnTo>
                      <a:pt x="251" y="2635"/>
                    </a:lnTo>
                    <a:lnTo>
                      <a:pt x="242" y="2669"/>
                    </a:lnTo>
                    <a:lnTo>
                      <a:pt x="200" y="2709"/>
                    </a:lnTo>
                    <a:lnTo>
                      <a:pt x="160" y="2749"/>
                    </a:lnTo>
                    <a:lnTo>
                      <a:pt x="129" y="2802"/>
                    </a:lnTo>
                    <a:lnTo>
                      <a:pt x="102" y="2851"/>
                    </a:lnTo>
                    <a:lnTo>
                      <a:pt x="53" y="2891"/>
                    </a:lnTo>
                    <a:lnTo>
                      <a:pt x="22" y="2933"/>
                    </a:lnTo>
                    <a:lnTo>
                      <a:pt x="66" y="2917"/>
                    </a:lnTo>
                    <a:lnTo>
                      <a:pt x="71" y="2942"/>
                    </a:lnTo>
                    <a:lnTo>
                      <a:pt x="113" y="2973"/>
                    </a:lnTo>
                    <a:lnTo>
                      <a:pt x="135" y="2971"/>
                    </a:lnTo>
                    <a:lnTo>
                      <a:pt x="164" y="3004"/>
                    </a:lnTo>
                    <a:lnTo>
                      <a:pt x="113" y="3002"/>
                    </a:lnTo>
                    <a:lnTo>
                      <a:pt x="91" y="3004"/>
                    </a:lnTo>
                    <a:lnTo>
                      <a:pt x="51" y="3026"/>
                    </a:lnTo>
                    <a:lnTo>
                      <a:pt x="33" y="3051"/>
                    </a:lnTo>
                    <a:lnTo>
                      <a:pt x="38" y="3086"/>
                    </a:lnTo>
                    <a:lnTo>
                      <a:pt x="0" y="3124"/>
                    </a:lnTo>
                    <a:lnTo>
                      <a:pt x="26" y="3200"/>
                    </a:lnTo>
                    <a:lnTo>
                      <a:pt x="49" y="3224"/>
                    </a:lnTo>
                    <a:lnTo>
                      <a:pt x="60" y="3266"/>
                    </a:lnTo>
                    <a:lnTo>
                      <a:pt x="62" y="3333"/>
                    </a:lnTo>
                    <a:lnTo>
                      <a:pt x="60" y="3377"/>
                    </a:lnTo>
                    <a:lnTo>
                      <a:pt x="69" y="3402"/>
                    </a:lnTo>
                    <a:lnTo>
                      <a:pt x="151" y="3411"/>
                    </a:lnTo>
                    <a:lnTo>
                      <a:pt x="162" y="3435"/>
                    </a:lnTo>
                    <a:lnTo>
                      <a:pt x="209" y="3428"/>
                    </a:lnTo>
                    <a:lnTo>
                      <a:pt x="226" y="3513"/>
                    </a:lnTo>
                    <a:lnTo>
                      <a:pt x="246" y="3580"/>
                    </a:lnTo>
                    <a:lnTo>
                      <a:pt x="278" y="3611"/>
                    </a:lnTo>
                    <a:lnTo>
                      <a:pt x="280" y="3637"/>
                    </a:lnTo>
                    <a:lnTo>
                      <a:pt x="311" y="3664"/>
                    </a:lnTo>
                    <a:lnTo>
                      <a:pt x="295" y="3706"/>
                    </a:lnTo>
                    <a:lnTo>
                      <a:pt x="251" y="3704"/>
                    </a:lnTo>
                    <a:lnTo>
                      <a:pt x="260" y="3740"/>
                    </a:lnTo>
                    <a:lnTo>
                      <a:pt x="271" y="3791"/>
                    </a:lnTo>
                    <a:lnTo>
                      <a:pt x="309" y="3784"/>
                    </a:lnTo>
                    <a:lnTo>
                      <a:pt x="342" y="3782"/>
                    </a:lnTo>
                    <a:lnTo>
                      <a:pt x="384" y="3782"/>
                    </a:lnTo>
                    <a:lnTo>
                      <a:pt x="411" y="3817"/>
                    </a:lnTo>
                    <a:lnTo>
                      <a:pt x="420" y="3884"/>
                    </a:lnTo>
                    <a:lnTo>
                      <a:pt x="460" y="3886"/>
                    </a:lnTo>
                    <a:lnTo>
                      <a:pt x="480" y="3940"/>
                    </a:lnTo>
                    <a:lnTo>
                      <a:pt x="489" y="3962"/>
                    </a:lnTo>
                    <a:lnTo>
                      <a:pt x="535" y="3957"/>
                    </a:lnTo>
                    <a:lnTo>
                      <a:pt x="573" y="3973"/>
                    </a:lnTo>
                    <a:lnTo>
                      <a:pt x="606" y="3953"/>
                    </a:lnTo>
                    <a:lnTo>
                      <a:pt x="626" y="3980"/>
                    </a:lnTo>
                    <a:lnTo>
                      <a:pt x="658" y="3993"/>
                    </a:lnTo>
                    <a:lnTo>
                      <a:pt x="689" y="4017"/>
                    </a:lnTo>
                    <a:lnTo>
                      <a:pt x="704" y="4015"/>
                    </a:lnTo>
                    <a:lnTo>
                      <a:pt x="718" y="4033"/>
                    </a:lnTo>
                    <a:lnTo>
                      <a:pt x="753" y="4035"/>
                    </a:lnTo>
                    <a:lnTo>
                      <a:pt x="742" y="4075"/>
                    </a:lnTo>
                    <a:lnTo>
                      <a:pt x="735" y="4097"/>
                    </a:lnTo>
                    <a:lnTo>
                      <a:pt x="758" y="4142"/>
                    </a:lnTo>
                    <a:lnTo>
                      <a:pt x="735" y="4177"/>
                    </a:lnTo>
                    <a:lnTo>
                      <a:pt x="700" y="4180"/>
                    </a:lnTo>
                    <a:lnTo>
                      <a:pt x="675" y="4204"/>
                    </a:lnTo>
                    <a:lnTo>
                      <a:pt x="642" y="4224"/>
                    </a:lnTo>
                    <a:lnTo>
                      <a:pt x="653" y="4251"/>
                    </a:lnTo>
                    <a:lnTo>
                      <a:pt x="702" y="4251"/>
                    </a:lnTo>
                    <a:lnTo>
                      <a:pt x="649" y="4286"/>
                    </a:lnTo>
                    <a:lnTo>
                      <a:pt x="600" y="4295"/>
                    </a:lnTo>
                    <a:lnTo>
                      <a:pt x="642" y="4346"/>
                    </a:lnTo>
                    <a:lnTo>
                      <a:pt x="609" y="4351"/>
                    </a:lnTo>
                    <a:lnTo>
                      <a:pt x="580" y="4388"/>
                    </a:lnTo>
                    <a:lnTo>
                      <a:pt x="551" y="4402"/>
                    </a:lnTo>
                    <a:lnTo>
                      <a:pt x="538" y="4415"/>
                    </a:lnTo>
                    <a:lnTo>
                      <a:pt x="573" y="4435"/>
                    </a:lnTo>
                    <a:lnTo>
                      <a:pt x="593" y="4466"/>
                    </a:lnTo>
                    <a:lnTo>
                      <a:pt x="664" y="4495"/>
                    </a:lnTo>
                    <a:cubicBezTo>
                      <a:pt x="664" y="4495"/>
                      <a:pt x="682" y="4502"/>
                      <a:pt x="689" y="4506"/>
                    </a:cubicBezTo>
                    <a:cubicBezTo>
                      <a:pt x="695" y="4511"/>
                      <a:pt x="709" y="4546"/>
                      <a:pt x="709" y="454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2" name="Freeform 181">
                <a:extLst>
                  <a:ext uri="{FF2B5EF4-FFF2-40B4-BE49-F238E27FC236}">
                    <a16:creationId xmlns:a16="http://schemas.microsoft.com/office/drawing/2014/main" id="{D3BA621D-F6E5-4DC2-A4D8-811DAC462B58}"/>
                  </a:ext>
                </a:extLst>
              </p:cNvPr>
              <p:cNvSpPr>
                <a:spLocks/>
              </p:cNvSpPr>
              <p:nvPr/>
            </p:nvSpPr>
            <p:spPr bwMode="auto">
              <a:xfrm>
                <a:off x="7145" y="1121"/>
                <a:ext cx="67" cy="44"/>
              </a:xfrm>
              <a:custGeom>
                <a:avLst/>
                <a:gdLst>
                  <a:gd name="T0" fmla="*/ 32 w 67"/>
                  <a:gd name="T1" fmla="*/ 4 h 44"/>
                  <a:gd name="T2" fmla="*/ 0 w 67"/>
                  <a:gd name="T3" fmla="*/ 25 h 44"/>
                  <a:gd name="T4" fmla="*/ 5 w 67"/>
                  <a:gd name="T5" fmla="*/ 44 h 44"/>
                  <a:gd name="T6" fmla="*/ 36 w 67"/>
                  <a:gd name="T7" fmla="*/ 35 h 44"/>
                  <a:gd name="T8" fmla="*/ 59 w 67"/>
                  <a:gd name="T9" fmla="*/ 38 h 44"/>
                  <a:gd name="T10" fmla="*/ 67 w 67"/>
                  <a:gd name="T11" fmla="*/ 16 h 44"/>
                  <a:gd name="T12" fmla="*/ 47 w 67"/>
                  <a:gd name="T13" fmla="*/ 0 h 44"/>
                  <a:gd name="T14" fmla="*/ 32 w 67"/>
                  <a:gd name="T15" fmla="*/ 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4">
                    <a:moveTo>
                      <a:pt x="32" y="4"/>
                    </a:moveTo>
                    <a:lnTo>
                      <a:pt x="0" y="25"/>
                    </a:lnTo>
                    <a:lnTo>
                      <a:pt x="5" y="44"/>
                    </a:lnTo>
                    <a:lnTo>
                      <a:pt x="36" y="35"/>
                    </a:lnTo>
                    <a:lnTo>
                      <a:pt x="59" y="38"/>
                    </a:lnTo>
                    <a:lnTo>
                      <a:pt x="67" y="16"/>
                    </a:lnTo>
                    <a:lnTo>
                      <a:pt x="47" y="0"/>
                    </a:lnTo>
                    <a:lnTo>
                      <a:pt x="3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3" name="Freeform 182">
                <a:extLst>
                  <a:ext uri="{FF2B5EF4-FFF2-40B4-BE49-F238E27FC236}">
                    <a16:creationId xmlns:a16="http://schemas.microsoft.com/office/drawing/2014/main" id="{F6260C13-EBFA-4935-923D-92F04403166C}"/>
                  </a:ext>
                </a:extLst>
              </p:cNvPr>
              <p:cNvSpPr>
                <a:spLocks/>
              </p:cNvSpPr>
              <p:nvPr/>
            </p:nvSpPr>
            <p:spPr bwMode="auto">
              <a:xfrm>
                <a:off x="6421" y="948"/>
                <a:ext cx="74" cy="75"/>
              </a:xfrm>
              <a:custGeom>
                <a:avLst/>
                <a:gdLst>
                  <a:gd name="T0" fmla="*/ 67 w 74"/>
                  <a:gd name="T1" fmla="*/ 73 h 75"/>
                  <a:gd name="T2" fmla="*/ 21 w 74"/>
                  <a:gd name="T3" fmla="*/ 67 h 75"/>
                  <a:gd name="T4" fmla="*/ 0 w 74"/>
                  <a:gd name="T5" fmla="*/ 65 h 75"/>
                  <a:gd name="T6" fmla="*/ 17 w 74"/>
                  <a:gd name="T7" fmla="*/ 49 h 75"/>
                  <a:gd name="T8" fmla="*/ 20 w 74"/>
                  <a:gd name="T9" fmla="*/ 30 h 75"/>
                  <a:gd name="T10" fmla="*/ 0 w 74"/>
                  <a:gd name="T11" fmla="*/ 20 h 75"/>
                  <a:gd name="T12" fmla="*/ 7 w 74"/>
                  <a:gd name="T13" fmla="*/ 0 h 75"/>
                  <a:gd name="T14" fmla="*/ 26 w 74"/>
                  <a:gd name="T15" fmla="*/ 0 h 75"/>
                  <a:gd name="T16" fmla="*/ 23 w 74"/>
                  <a:gd name="T17" fmla="*/ 27 h 75"/>
                  <a:gd name="T18" fmla="*/ 30 w 74"/>
                  <a:gd name="T19" fmla="*/ 33 h 75"/>
                  <a:gd name="T20" fmla="*/ 41 w 74"/>
                  <a:gd name="T21" fmla="*/ 29 h 75"/>
                  <a:gd name="T22" fmla="*/ 62 w 74"/>
                  <a:gd name="T23" fmla="*/ 36 h 75"/>
                  <a:gd name="T24" fmla="*/ 73 w 74"/>
                  <a:gd name="T25" fmla="*/ 53 h 75"/>
                  <a:gd name="T26" fmla="*/ 74 w 74"/>
                  <a:gd name="T27" fmla="*/ 75 h 75"/>
                  <a:gd name="T28" fmla="*/ 67 w 74"/>
                  <a:gd name="T29"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75">
                    <a:moveTo>
                      <a:pt x="67" y="73"/>
                    </a:moveTo>
                    <a:lnTo>
                      <a:pt x="21" y="67"/>
                    </a:lnTo>
                    <a:lnTo>
                      <a:pt x="0" y="65"/>
                    </a:lnTo>
                    <a:lnTo>
                      <a:pt x="17" y="49"/>
                    </a:lnTo>
                    <a:lnTo>
                      <a:pt x="20" y="30"/>
                    </a:lnTo>
                    <a:lnTo>
                      <a:pt x="0" y="20"/>
                    </a:lnTo>
                    <a:lnTo>
                      <a:pt x="7" y="0"/>
                    </a:lnTo>
                    <a:lnTo>
                      <a:pt x="26" y="0"/>
                    </a:lnTo>
                    <a:lnTo>
                      <a:pt x="23" y="27"/>
                    </a:lnTo>
                    <a:lnTo>
                      <a:pt x="30" y="33"/>
                    </a:lnTo>
                    <a:lnTo>
                      <a:pt x="41" y="29"/>
                    </a:lnTo>
                    <a:lnTo>
                      <a:pt x="62" y="36"/>
                    </a:lnTo>
                    <a:lnTo>
                      <a:pt x="73" y="53"/>
                    </a:lnTo>
                    <a:lnTo>
                      <a:pt x="74" y="75"/>
                    </a:lnTo>
                    <a:lnTo>
                      <a:pt x="67" y="7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4" name="Freeform 183">
                <a:extLst>
                  <a:ext uri="{FF2B5EF4-FFF2-40B4-BE49-F238E27FC236}">
                    <a16:creationId xmlns:a16="http://schemas.microsoft.com/office/drawing/2014/main" id="{F7C40A9C-FE02-4A21-A88E-46A8D7572AB8}"/>
                  </a:ext>
                </a:extLst>
              </p:cNvPr>
              <p:cNvSpPr>
                <a:spLocks/>
              </p:cNvSpPr>
              <p:nvPr/>
            </p:nvSpPr>
            <p:spPr bwMode="auto">
              <a:xfrm>
                <a:off x="6374" y="807"/>
                <a:ext cx="155" cy="108"/>
              </a:xfrm>
              <a:custGeom>
                <a:avLst/>
                <a:gdLst>
                  <a:gd name="T0" fmla="*/ 42 w 155"/>
                  <a:gd name="T1" fmla="*/ 91 h 108"/>
                  <a:gd name="T2" fmla="*/ 34 w 155"/>
                  <a:gd name="T3" fmla="*/ 108 h 108"/>
                  <a:gd name="T4" fmla="*/ 10 w 155"/>
                  <a:gd name="T5" fmla="*/ 89 h 108"/>
                  <a:gd name="T6" fmla="*/ 10 w 155"/>
                  <a:gd name="T7" fmla="*/ 60 h 108"/>
                  <a:gd name="T8" fmla="*/ 0 w 155"/>
                  <a:gd name="T9" fmla="*/ 46 h 108"/>
                  <a:gd name="T10" fmla="*/ 16 w 155"/>
                  <a:gd name="T11" fmla="*/ 21 h 108"/>
                  <a:gd name="T12" fmla="*/ 27 w 155"/>
                  <a:gd name="T13" fmla="*/ 0 h 108"/>
                  <a:gd name="T14" fmla="*/ 51 w 155"/>
                  <a:gd name="T15" fmla="*/ 13 h 108"/>
                  <a:gd name="T16" fmla="*/ 56 w 155"/>
                  <a:gd name="T17" fmla="*/ 37 h 108"/>
                  <a:gd name="T18" fmla="*/ 64 w 155"/>
                  <a:gd name="T19" fmla="*/ 46 h 108"/>
                  <a:gd name="T20" fmla="*/ 76 w 155"/>
                  <a:gd name="T21" fmla="*/ 40 h 108"/>
                  <a:gd name="T22" fmla="*/ 74 w 155"/>
                  <a:gd name="T23" fmla="*/ 19 h 108"/>
                  <a:gd name="T24" fmla="*/ 88 w 155"/>
                  <a:gd name="T25" fmla="*/ 14 h 108"/>
                  <a:gd name="T26" fmla="*/ 116 w 155"/>
                  <a:gd name="T27" fmla="*/ 34 h 108"/>
                  <a:gd name="T28" fmla="*/ 126 w 155"/>
                  <a:gd name="T29" fmla="*/ 41 h 108"/>
                  <a:gd name="T30" fmla="*/ 147 w 155"/>
                  <a:gd name="T31" fmla="*/ 46 h 108"/>
                  <a:gd name="T32" fmla="*/ 155 w 155"/>
                  <a:gd name="T33" fmla="*/ 53 h 108"/>
                  <a:gd name="T34" fmla="*/ 141 w 155"/>
                  <a:gd name="T35" fmla="*/ 70 h 108"/>
                  <a:gd name="T36" fmla="*/ 134 w 155"/>
                  <a:gd name="T37" fmla="*/ 87 h 108"/>
                  <a:gd name="T38" fmla="*/ 117 w 155"/>
                  <a:gd name="T39" fmla="*/ 79 h 108"/>
                  <a:gd name="T40" fmla="*/ 117 w 155"/>
                  <a:gd name="T41" fmla="*/ 54 h 108"/>
                  <a:gd name="T42" fmla="*/ 96 w 155"/>
                  <a:gd name="T43" fmla="*/ 44 h 108"/>
                  <a:gd name="T44" fmla="*/ 106 w 155"/>
                  <a:gd name="T45" fmla="*/ 72 h 108"/>
                  <a:gd name="T46" fmla="*/ 110 w 155"/>
                  <a:gd name="T47" fmla="*/ 84 h 108"/>
                  <a:gd name="T48" fmla="*/ 124 w 155"/>
                  <a:gd name="T49" fmla="*/ 90 h 108"/>
                  <a:gd name="T50" fmla="*/ 110 w 155"/>
                  <a:gd name="T51" fmla="*/ 98 h 108"/>
                  <a:gd name="T52" fmla="*/ 91 w 155"/>
                  <a:gd name="T53" fmla="*/ 97 h 108"/>
                  <a:gd name="T54" fmla="*/ 77 w 155"/>
                  <a:gd name="T55" fmla="*/ 98 h 108"/>
                  <a:gd name="T56" fmla="*/ 53 w 155"/>
                  <a:gd name="T57" fmla="*/ 107 h 108"/>
                  <a:gd name="T58" fmla="*/ 50 w 155"/>
                  <a:gd name="T59" fmla="*/ 93 h 108"/>
                  <a:gd name="T60" fmla="*/ 42 w 155"/>
                  <a:gd name="T61" fmla="*/ 9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5" h="108">
                    <a:moveTo>
                      <a:pt x="42" y="91"/>
                    </a:moveTo>
                    <a:lnTo>
                      <a:pt x="34" y="108"/>
                    </a:lnTo>
                    <a:lnTo>
                      <a:pt x="10" y="89"/>
                    </a:lnTo>
                    <a:lnTo>
                      <a:pt x="10" y="60"/>
                    </a:lnTo>
                    <a:lnTo>
                      <a:pt x="0" y="46"/>
                    </a:lnTo>
                    <a:lnTo>
                      <a:pt x="16" y="21"/>
                    </a:lnTo>
                    <a:lnTo>
                      <a:pt x="27" y="0"/>
                    </a:lnTo>
                    <a:lnTo>
                      <a:pt x="51" y="13"/>
                    </a:lnTo>
                    <a:lnTo>
                      <a:pt x="56" y="37"/>
                    </a:lnTo>
                    <a:lnTo>
                      <a:pt x="64" y="46"/>
                    </a:lnTo>
                    <a:lnTo>
                      <a:pt x="76" y="40"/>
                    </a:lnTo>
                    <a:lnTo>
                      <a:pt x="74" y="19"/>
                    </a:lnTo>
                    <a:lnTo>
                      <a:pt x="88" y="14"/>
                    </a:lnTo>
                    <a:lnTo>
                      <a:pt x="116" y="34"/>
                    </a:lnTo>
                    <a:lnTo>
                      <a:pt x="126" y="41"/>
                    </a:lnTo>
                    <a:lnTo>
                      <a:pt x="147" y="46"/>
                    </a:lnTo>
                    <a:lnTo>
                      <a:pt x="155" y="53"/>
                    </a:lnTo>
                    <a:lnTo>
                      <a:pt x="141" y="70"/>
                    </a:lnTo>
                    <a:lnTo>
                      <a:pt x="134" y="87"/>
                    </a:lnTo>
                    <a:lnTo>
                      <a:pt x="117" y="79"/>
                    </a:lnTo>
                    <a:lnTo>
                      <a:pt x="117" y="54"/>
                    </a:lnTo>
                    <a:lnTo>
                      <a:pt x="96" y="44"/>
                    </a:lnTo>
                    <a:lnTo>
                      <a:pt x="106" y="72"/>
                    </a:lnTo>
                    <a:lnTo>
                      <a:pt x="110" y="84"/>
                    </a:lnTo>
                    <a:lnTo>
                      <a:pt x="124" y="90"/>
                    </a:lnTo>
                    <a:lnTo>
                      <a:pt x="110" y="98"/>
                    </a:lnTo>
                    <a:lnTo>
                      <a:pt x="91" y="97"/>
                    </a:lnTo>
                    <a:lnTo>
                      <a:pt x="77" y="98"/>
                    </a:lnTo>
                    <a:lnTo>
                      <a:pt x="53" y="107"/>
                    </a:lnTo>
                    <a:lnTo>
                      <a:pt x="50" y="93"/>
                    </a:lnTo>
                    <a:lnTo>
                      <a:pt x="42" y="9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5" name="Freeform 184">
                <a:extLst>
                  <a:ext uri="{FF2B5EF4-FFF2-40B4-BE49-F238E27FC236}">
                    <a16:creationId xmlns:a16="http://schemas.microsoft.com/office/drawing/2014/main" id="{97B059F1-6F37-4761-BFFB-862F90FD07D4}"/>
                  </a:ext>
                </a:extLst>
              </p:cNvPr>
              <p:cNvSpPr>
                <a:spLocks/>
              </p:cNvSpPr>
              <p:nvPr/>
            </p:nvSpPr>
            <p:spPr bwMode="auto">
              <a:xfrm>
                <a:off x="6548" y="856"/>
                <a:ext cx="81" cy="62"/>
              </a:xfrm>
              <a:custGeom>
                <a:avLst/>
                <a:gdLst>
                  <a:gd name="T0" fmla="*/ 0 w 81"/>
                  <a:gd name="T1" fmla="*/ 0 h 62"/>
                  <a:gd name="T2" fmla="*/ 9 w 81"/>
                  <a:gd name="T3" fmla="*/ 23 h 62"/>
                  <a:gd name="T4" fmla="*/ 16 w 81"/>
                  <a:gd name="T5" fmla="*/ 41 h 62"/>
                  <a:gd name="T6" fmla="*/ 44 w 81"/>
                  <a:gd name="T7" fmla="*/ 58 h 62"/>
                  <a:gd name="T8" fmla="*/ 70 w 81"/>
                  <a:gd name="T9" fmla="*/ 62 h 62"/>
                  <a:gd name="T10" fmla="*/ 81 w 81"/>
                  <a:gd name="T11" fmla="*/ 48 h 62"/>
                  <a:gd name="T12" fmla="*/ 65 w 81"/>
                  <a:gd name="T13" fmla="*/ 28 h 62"/>
                  <a:gd name="T14" fmla="*/ 46 w 81"/>
                  <a:gd name="T15" fmla="*/ 24 h 62"/>
                  <a:gd name="T16" fmla="*/ 30 w 81"/>
                  <a:gd name="T17" fmla="*/ 15 h 62"/>
                  <a:gd name="T18" fmla="*/ 0 w 81"/>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62">
                    <a:moveTo>
                      <a:pt x="0" y="0"/>
                    </a:moveTo>
                    <a:lnTo>
                      <a:pt x="9" y="23"/>
                    </a:lnTo>
                    <a:lnTo>
                      <a:pt x="16" y="41"/>
                    </a:lnTo>
                    <a:lnTo>
                      <a:pt x="44" y="58"/>
                    </a:lnTo>
                    <a:lnTo>
                      <a:pt x="70" y="62"/>
                    </a:lnTo>
                    <a:lnTo>
                      <a:pt x="81" y="48"/>
                    </a:lnTo>
                    <a:lnTo>
                      <a:pt x="65" y="28"/>
                    </a:lnTo>
                    <a:lnTo>
                      <a:pt x="46" y="24"/>
                    </a:lnTo>
                    <a:lnTo>
                      <a:pt x="30" y="15"/>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6" name="Freeform 186">
                <a:extLst>
                  <a:ext uri="{FF2B5EF4-FFF2-40B4-BE49-F238E27FC236}">
                    <a16:creationId xmlns:a16="http://schemas.microsoft.com/office/drawing/2014/main" id="{12FEE87D-C1BB-43F8-8ED5-B375248ADACD}"/>
                  </a:ext>
                </a:extLst>
              </p:cNvPr>
              <p:cNvSpPr>
                <a:spLocks/>
              </p:cNvSpPr>
              <p:nvPr/>
            </p:nvSpPr>
            <p:spPr bwMode="auto">
              <a:xfrm>
                <a:off x="4786" y="747"/>
                <a:ext cx="329" cy="434"/>
              </a:xfrm>
              <a:custGeom>
                <a:avLst/>
                <a:gdLst>
                  <a:gd name="T0" fmla="*/ 302 w 329"/>
                  <a:gd name="T1" fmla="*/ 0 h 434"/>
                  <a:gd name="T2" fmla="*/ 278 w 329"/>
                  <a:gd name="T3" fmla="*/ 13 h 434"/>
                  <a:gd name="T4" fmla="*/ 248 w 329"/>
                  <a:gd name="T5" fmla="*/ 40 h 434"/>
                  <a:gd name="T6" fmla="*/ 217 w 329"/>
                  <a:gd name="T7" fmla="*/ 62 h 434"/>
                  <a:gd name="T8" fmla="*/ 196 w 329"/>
                  <a:gd name="T9" fmla="*/ 57 h 434"/>
                  <a:gd name="T10" fmla="*/ 167 w 329"/>
                  <a:gd name="T11" fmla="*/ 72 h 434"/>
                  <a:gd name="T12" fmla="*/ 143 w 329"/>
                  <a:gd name="T13" fmla="*/ 91 h 434"/>
                  <a:gd name="T14" fmla="*/ 116 w 329"/>
                  <a:gd name="T15" fmla="*/ 116 h 434"/>
                  <a:gd name="T16" fmla="*/ 111 w 329"/>
                  <a:gd name="T17" fmla="*/ 137 h 434"/>
                  <a:gd name="T18" fmla="*/ 81 w 329"/>
                  <a:gd name="T19" fmla="*/ 144 h 434"/>
                  <a:gd name="T20" fmla="*/ 83 w 329"/>
                  <a:gd name="T21" fmla="*/ 171 h 434"/>
                  <a:gd name="T22" fmla="*/ 83 w 329"/>
                  <a:gd name="T23" fmla="*/ 194 h 434"/>
                  <a:gd name="T24" fmla="*/ 67 w 329"/>
                  <a:gd name="T25" fmla="*/ 207 h 434"/>
                  <a:gd name="T26" fmla="*/ 54 w 329"/>
                  <a:gd name="T27" fmla="*/ 235 h 434"/>
                  <a:gd name="T28" fmla="*/ 67 w 329"/>
                  <a:gd name="T29" fmla="*/ 244 h 434"/>
                  <a:gd name="T30" fmla="*/ 52 w 329"/>
                  <a:gd name="T31" fmla="*/ 261 h 434"/>
                  <a:gd name="T32" fmla="*/ 49 w 329"/>
                  <a:gd name="T33" fmla="*/ 274 h 434"/>
                  <a:gd name="T34" fmla="*/ 30 w 329"/>
                  <a:gd name="T35" fmla="*/ 295 h 434"/>
                  <a:gd name="T36" fmla="*/ 19 w 329"/>
                  <a:gd name="T37" fmla="*/ 311 h 434"/>
                  <a:gd name="T38" fmla="*/ 27 w 329"/>
                  <a:gd name="T39" fmla="*/ 328 h 434"/>
                  <a:gd name="T40" fmla="*/ 19 w 329"/>
                  <a:gd name="T41" fmla="*/ 348 h 434"/>
                  <a:gd name="T42" fmla="*/ 0 w 329"/>
                  <a:gd name="T43" fmla="*/ 345 h 434"/>
                  <a:gd name="T44" fmla="*/ 6 w 329"/>
                  <a:gd name="T45" fmla="*/ 371 h 434"/>
                  <a:gd name="T46" fmla="*/ 21 w 329"/>
                  <a:gd name="T47" fmla="*/ 385 h 434"/>
                  <a:gd name="T48" fmla="*/ 27 w 329"/>
                  <a:gd name="T49" fmla="*/ 378 h 434"/>
                  <a:gd name="T50" fmla="*/ 43 w 329"/>
                  <a:gd name="T51" fmla="*/ 395 h 434"/>
                  <a:gd name="T52" fmla="*/ 39 w 329"/>
                  <a:gd name="T53" fmla="*/ 407 h 434"/>
                  <a:gd name="T54" fmla="*/ 42 w 329"/>
                  <a:gd name="T55" fmla="*/ 420 h 434"/>
                  <a:gd name="T56" fmla="*/ 66 w 329"/>
                  <a:gd name="T57" fmla="*/ 425 h 434"/>
                  <a:gd name="T58" fmla="*/ 84 w 329"/>
                  <a:gd name="T59" fmla="*/ 431 h 434"/>
                  <a:gd name="T60" fmla="*/ 104 w 329"/>
                  <a:gd name="T61" fmla="*/ 427 h 434"/>
                  <a:gd name="T62" fmla="*/ 113 w 329"/>
                  <a:gd name="T63" fmla="*/ 434 h 434"/>
                  <a:gd name="T64" fmla="*/ 117 w 329"/>
                  <a:gd name="T65" fmla="*/ 424 h 434"/>
                  <a:gd name="T66" fmla="*/ 100 w 329"/>
                  <a:gd name="T67" fmla="*/ 412 h 434"/>
                  <a:gd name="T68" fmla="*/ 90 w 329"/>
                  <a:gd name="T69" fmla="*/ 394 h 434"/>
                  <a:gd name="T70" fmla="*/ 80 w 329"/>
                  <a:gd name="T71" fmla="*/ 364 h 434"/>
                  <a:gd name="T72" fmla="*/ 79 w 329"/>
                  <a:gd name="T73" fmla="*/ 343 h 434"/>
                  <a:gd name="T74" fmla="*/ 77 w 329"/>
                  <a:gd name="T75" fmla="*/ 307 h 434"/>
                  <a:gd name="T76" fmla="*/ 94 w 329"/>
                  <a:gd name="T77" fmla="*/ 291 h 434"/>
                  <a:gd name="T78" fmla="*/ 101 w 329"/>
                  <a:gd name="T79" fmla="*/ 267 h 434"/>
                  <a:gd name="T80" fmla="*/ 111 w 329"/>
                  <a:gd name="T81" fmla="*/ 241 h 434"/>
                  <a:gd name="T82" fmla="*/ 117 w 329"/>
                  <a:gd name="T83" fmla="*/ 220 h 434"/>
                  <a:gd name="T84" fmla="*/ 127 w 329"/>
                  <a:gd name="T85" fmla="*/ 224 h 434"/>
                  <a:gd name="T86" fmla="*/ 131 w 329"/>
                  <a:gd name="T87" fmla="*/ 201 h 434"/>
                  <a:gd name="T88" fmla="*/ 137 w 329"/>
                  <a:gd name="T89" fmla="*/ 183 h 434"/>
                  <a:gd name="T90" fmla="*/ 148 w 329"/>
                  <a:gd name="T91" fmla="*/ 180 h 434"/>
                  <a:gd name="T92" fmla="*/ 160 w 329"/>
                  <a:gd name="T93" fmla="*/ 186 h 434"/>
                  <a:gd name="T94" fmla="*/ 165 w 329"/>
                  <a:gd name="T95" fmla="*/ 166 h 434"/>
                  <a:gd name="T96" fmla="*/ 175 w 329"/>
                  <a:gd name="T97" fmla="*/ 144 h 434"/>
                  <a:gd name="T98" fmla="*/ 185 w 329"/>
                  <a:gd name="T99" fmla="*/ 141 h 434"/>
                  <a:gd name="T100" fmla="*/ 207 w 329"/>
                  <a:gd name="T101" fmla="*/ 119 h 434"/>
                  <a:gd name="T102" fmla="*/ 227 w 329"/>
                  <a:gd name="T103" fmla="*/ 109 h 434"/>
                  <a:gd name="T104" fmla="*/ 241 w 329"/>
                  <a:gd name="T105" fmla="*/ 109 h 434"/>
                  <a:gd name="T106" fmla="*/ 265 w 329"/>
                  <a:gd name="T107" fmla="*/ 89 h 434"/>
                  <a:gd name="T108" fmla="*/ 297 w 329"/>
                  <a:gd name="T109" fmla="*/ 73 h 434"/>
                  <a:gd name="T110" fmla="*/ 317 w 329"/>
                  <a:gd name="T111" fmla="*/ 63 h 434"/>
                  <a:gd name="T112" fmla="*/ 321 w 329"/>
                  <a:gd name="T113" fmla="*/ 50 h 434"/>
                  <a:gd name="T114" fmla="*/ 329 w 329"/>
                  <a:gd name="T115" fmla="*/ 39 h 434"/>
                  <a:gd name="T116" fmla="*/ 322 w 329"/>
                  <a:gd name="T117" fmla="*/ 30 h 434"/>
                  <a:gd name="T118" fmla="*/ 326 w 329"/>
                  <a:gd name="T119" fmla="*/ 16 h 434"/>
                  <a:gd name="T120" fmla="*/ 311 w 329"/>
                  <a:gd name="T121" fmla="*/ 4 h 434"/>
                  <a:gd name="T122" fmla="*/ 302 w 329"/>
                  <a:gd name="T1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9" h="434">
                    <a:moveTo>
                      <a:pt x="302" y="0"/>
                    </a:moveTo>
                    <a:lnTo>
                      <a:pt x="278" y="13"/>
                    </a:lnTo>
                    <a:lnTo>
                      <a:pt x="248" y="40"/>
                    </a:lnTo>
                    <a:lnTo>
                      <a:pt x="217" y="62"/>
                    </a:lnTo>
                    <a:lnTo>
                      <a:pt x="196" y="57"/>
                    </a:lnTo>
                    <a:lnTo>
                      <a:pt x="167" y="72"/>
                    </a:lnTo>
                    <a:lnTo>
                      <a:pt x="143" y="91"/>
                    </a:lnTo>
                    <a:lnTo>
                      <a:pt x="116" y="116"/>
                    </a:lnTo>
                    <a:lnTo>
                      <a:pt x="111" y="137"/>
                    </a:lnTo>
                    <a:lnTo>
                      <a:pt x="81" y="144"/>
                    </a:lnTo>
                    <a:lnTo>
                      <a:pt x="83" y="171"/>
                    </a:lnTo>
                    <a:lnTo>
                      <a:pt x="83" y="194"/>
                    </a:lnTo>
                    <a:lnTo>
                      <a:pt x="67" y="207"/>
                    </a:lnTo>
                    <a:lnTo>
                      <a:pt x="54" y="235"/>
                    </a:lnTo>
                    <a:lnTo>
                      <a:pt x="67" y="244"/>
                    </a:lnTo>
                    <a:lnTo>
                      <a:pt x="52" y="261"/>
                    </a:lnTo>
                    <a:lnTo>
                      <a:pt x="49" y="274"/>
                    </a:lnTo>
                    <a:lnTo>
                      <a:pt x="30" y="295"/>
                    </a:lnTo>
                    <a:lnTo>
                      <a:pt x="19" y="311"/>
                    </a:lnTo>
                    <a:lnTo>
                      <a:pt x="27" y="328"/>
                    </a:lnTo>
                    <a:lnTo>
                      <a:pt x="19" y="348"/>
                    </a:lnTo>
                    <a:lnTo>
                      <a:pt x="0" y="345"/>
                    </a:lnTo>
                    <a:lnTo>
                      <a:pt x="6" y="371"/>
                    </a:lnTo>
                    <a:lnTo>
                      <a:pt x="21" y="385"/>
                    </a:lnTo>
                    <a:lnTo>
                      <a:pt x="27" y="378"/>
                    </a:lnTo>
                    <a:lnTo>
                      <a:pt x="43" y="395"/>
                    </a:lnTo>
                    <a:lnTo>
                      <a:pt x="39" y="407"/>
                    </a:lnTo>
                    <a:lnTo>
                      <a:pt x="42" y="420"/>
                    </a:lnTo>
                    <a:lnTo>
                      <a:pt x="66" y="425"/>
                    </a:lnTo>
                    <a:lnTo>
                      <a:pt x="84" y="431"/>
                    </a:lnTo>
                    <a:lnTo>
                      <a:pt x="104" y="427"/>
                    </a:lnTo>
                    <a:lnTo>
                      <a:pt x="113" y="434"/>
                    </a:lnTo>
                    <a:lnTo>
                      <a:pt x="117" y="424"/>
                    </a:lnTo>
                    <a:lnTo>
                      <a:pt x="100" y="412"/>
                    </a:lnTo>
                    <a:lnTo>
                      <a:pt x="90" y="394"/>
                    </a:lnTo>
                    <a:lnTo>
                      <a:pt x="80" y="364"/>
                    </a:lnTo>
                    <a:lnTo>
                      <a:pt x="79" y="343"/>
                    </a:lnTo>
                    <a:lnTo>
                      <a:pt x="77" y="307"/>
                    </a:lnTo>
                    <a:lnTo>
                      <a:pt x="94" y="291"/>
                    </a:lnTo>
                    <a:lnTo>
                      <a:pt x="101" y="267"/>
                    </a:lnTo>
                    <a:lnTo>
                      <a:pt x="111" y="241"/>
                    </a:lnTo>
                    <a:lnTo>
                      <a:pt x="117" y="220"/>
                    </a:lnTo>
                    <a:lnTo>
                      <a:pt x="127" y="224"/>
                    </a:lnTo>
                    <a:lnTo>
                      <a:pt x="131" y="201"/>
                    </a:lnTo>
                    <a:lnTo>
                      <a:pt x="137" y="183"/>
                    </a:lnTo>
                    <a:lnTo>
                      <a:pt x="148" y="180"/>
                    </a:lnTo>
                    <a:lnTo>
                      <a:pt x="160" y="186"/>
                    </a:lnTo>
                    <a:lnTo>
                      <a:pt x="165" y="166"/>
                    </a:lnTo>
                    <a:lnTo>
                      <a:pt x="175" y="144"/>
                    </a:lnTo>
                    <a:lnTo>
                      <a:pt x="185" y="141"/>
                    </a:lnTo>
                    <a:lnTo>
                      <a:pt x="207" y="119"/>
                    </a:lnTo>
                    <a:lnTo>
                      <a:pt x="227" y="109"/>
                    </a:lnTo>
                    <a:lnTo>
                      <a:pt x="241" y="109"/>
                    </a:lnTo>
                    <a:lnTo>
                      <a:pt x="265" y="89"/>
                    </a:lnTo>
                    <a:lnTo>
                      <a:pt x="297" y="73"/>
                    </a:lnTo>
                    <a:lnTo>
                      <a:pt x="317" y="63"/>
                    </a:lnTo>
                    <a:lnTo>
                      <a:pt x="321" y="50"/>
                    </a:lnTo>
                    <a:lnTo>
                      <a:pt x="329" y="39"/>
                    </a:lnTo>
                    <a:lnTo>
                      <a:pt x="322" y="30"/>
                    </a:lnTo>
                    <a:lnTo>
                      <a:pt x="326" y="16"/>
                    </a:lnTo>
                    <a:lnTo>
                      <a:pt x="311" y="4"/>
                    </a:lnTo>
                    <a:lnTo>
                      <a:pt x="30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7" name="Freeform 187">
                <a:extLst>
                  <a:ext uri="{FF2B5EF4-FFF2-40B4-BE49-F238E27FC236}">
                    <a16:creationId xmlns:a16="http://schemas.microsoft.com/office/drawing/2014/main" id="{163902CE-E2F0-4DD4-8162-EBF65ACE1F65}"/>
                  </a:ext>
                </a:extLst>
              </p:cNvPr>
              <p:cNvSpPr>
                <a:spLocks/>
              </p:cNvSpPr>
              <p:nvPr/>
            </p:nvSpPr>
            <p:spPr bwMode="auto">
              <a:xfrm>
                <a:off x="4721" y="1244"/>
                <a:ext cx="44" cy="35"/>
              </a:xfrm>
              <a:custGeom>
                <a:avLst/>
                <a:gdLst>
                  <a:gd name="T0" fmla="*/ 15 w 44"/>
                  <a:gd name="T1" fmla="*/ 0 h 35"/>
                  <a:gd name="T2" fmla="*/ 0 w 44"/>
                  <a:gd name="T3" fmla="*/ 15 h 35"/>
                  <a:gd name="T4" fmla="*/ 5 w 44"/>
                  <a:gd name="T5" fmla="*/ 35 h 35"/>
                  <a:gd name="T6" fmla="*/ 31 w 44"/>
                  <a:gd name="T7" fmla="*/ 31 h 35"/>
                  <a:gd name="T8" fmla="*/ 44 w 44"/>
                  <a:gd name="T9" fmla="*/ 11 h 35"/>
                  <a:gd name="T10" fmla="*/ 31 w 44"/>
                  <a:gd name="T11" fmla="*/ 0 h 35"/>
                  <a:gd name="T12" fmla="*/ 15 w 44"/>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15" y="0"/>
                    </a:moveTo>
                    <a:lnTo>
                      <a:pt x="0" y="15"/>
                    </a:lnTo>
                    <a:lnTo>
                      <a:pt x="5" y="35"/>
                    </a:lnTo>
                    <a:lnTo>
                      <a:pt x="31" y="31"/>
                    </a:lnTo>
                    <a:lnTo>
                      <a:pt x="44" y="11"/>
                    </a:lnTo>
                    <a:lnTo>
                      <a:pt x="31" y="0"/>
                    </a:lnTo>
                    <a:lnTo>
                      <a:pt x="1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8" name="Freeform 188">
                <a:extLst>
                  <a:ext uri="{FF2B5EF4-FFF2-40B4-BE49-F238E27FC236}">
                    <a16:creationId xmlns:a16="http://schemas.microsoft.com/office/drawing/2014/main" id="{255A5013-1F43-4880-BFAF-FFA38957652C}"/>
                  </a:ext>
                </a:extLst>
              </p:cNvPr>
              <p:cNvSpPr>
                <a:spLocks/>
              </p:cNvSpPr>
              <p:nvPr/>
            </p:nvSpPr>
            <p:spPr bwMode="auto">
              <a:xfrm>
                <a:off x="4204" y="1813"/>
                <a:ext cx="58" cy="35"/>
              </a:xfrm>
              <a:custGeom>
                <a:avLst/>
                <a:gdLst>
                  <a:gd name="T0" fmla="*/ 55 w 58"/>
                  <a:gd name="T1" fmla="*/ 35 h 35"/>
                  <a:gd name="T2" fmla="*/ 37 w 58"/>
                  <a:gd name="T3" fmla="*/ 35 h 35"/>
                  <a:gd name="T4" fmla="*/ 22 w 58"/>
                  <a:gd name="T5" fmla="*/ 30 h 35"/>
                  <a:gd name="T6" fmla="*/ 5 w 58"/>
                  <a:gd name="T7" fmla="*/ 30 h 35"/>
                  <a:gd name="T8" fmla="*/ 0 w 58"/>
                  <a:gd name="T9" fmla="*/ 30 h 35"/>
                  <a:gd name="T10" fmla="*/ 5 w 58"/>
                  <a:gd name="T11" fmla="*/ 24 h 35"/>
                  <a:gd name="T12" fmla="*/ 2 w 58"/>
                  <a:gd name="T13" fmla="*/ 18 h 35"/>
                  <a:gd name="T14" fmla="*/ 14 w 58"/>
                  <a:gd name="T15" fmla="*/ 16 h 35"/>
                  <a:gd name="T16" fmla="*/ 15 w 58"/>
                  <a:gd name="T17" fmla="*/ 21 h 35"/>
                  <a:gd name="T18" fmla="*/ 21 w 58"/>
                  <a:gd name="T19" fmla="*/ 16 h 35"/>
                  <a:gd name="T20" fmla="*/ 19 w 58"/>
                  <a:gd name="T21" fmla="*/ 7 h 35"/>
                  <a:gd name="T22" fmla="*/ 24 w 58"/>
                  <a:gd name="T23" fmla="*/ 4 h 35"/>
                  <a:gd name="T24" fmla="*/ 22 w 58"/>
                  <a:gd name="T25" fmla="*/ 0 h 35"/>
                  <a:gd name="T26" fmla="*/ 30 w 58"/>
                  <a:gd name="T27" fmla="*/ 6 h 35"/>
                  <a:gd name="T28" fmla="*/ 42 w 58"/>
                  <a:gd name="T29" fmla="*/ 10 h 35"/>
                  <a:gd name="T30" fmla="*/ 57 w 58"/>
                  <a:gd name="T31" fmla="*/ 15 h 35"/>
                  <a:gd name="T32" fmla="*/ 58 w 58"/>
                  <a:gd name="T33" fmla="*/ 23 h 35"/>
                  <a:gd name="T34" fmla="*/ 57 w 58"/>
                  <a:gd name="T35" fmla="*/ 30 h 35"/>
                  <a:gd name="T36" fmla="*/ 55 w 58"/>
                  <a:gd name="T3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35">
                    <a:moveTo>
                      <a:pt x="55" y="35"/>
                    </a:moveTo>
                    <a:lnTo>
                      <a:pt x="37" y="35"/>
                    </a:lnTo>
                    <a:lnTo>
                      <a:pt x="22" y="30"/>
                    </a:lnTo>
                    <a:lnTo>
                      <a:pt x="5" y="30"/>
                    </a:lnTo>
                    <a:lnTo>
                      <a:pt x="0" y="30"/>
                    </a:lnTo>
                    <a:lnTo>
                      <a:pt x="5" y="24"/>
                    </a:lnTo>
                    <a:lnTo>
                      <a:pt x="2" y="18"/>
                    </a:lnTo>
                    <a:lnTo>
                      <a:pt x="14" y="16"/>
                    </a:lnTo>
                    <a:lnTo>
                      <a:pt x="15" y="21"/>
                    </a:lnTo>
                    <a:lnTo>
                      <a:pt x="21" y="16"/>
                    </a:lnTo>
                    <a:lnTo>
                      <a:pt x="19" y="7"/>
                    </a:lnTo>
                    <a:lnTo>
                      <a:pt x="24" y="4"/>
                    </a:lnTo>
                    <a:lnTo>
                      <a:pt x="22" y="0"/>
                    </a:lnTo>
                    <a:lnTo>
                      <a:pt x="30" y="6"/>
                    </a:lnTo>
                    <a:lnTo>
                      <a:pt x="42" y="10"/>
                    </a:lnTo>
                    <a:lnTo>
                      <a:pt x="57" y="15"/>
                    </a:lnTo>
                    <a:lnTo>
                      <a:pt x="58" y="23"/>
                    </a:lnTo>
                    <a:lnTo>
                      <a:pt x="57" y="30"/>
                    </a:lnTo>
                    <a:lnTo>
                      <a:pt x="55" y="3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9" name="Freeform 200">
                <a:extLst>
                  <a:ext uri="{FF2B5EF4-FFF2-40B4-BE49-F238E27FC236}">
                    <a16:creationId xmlns:a16="http://schemas.microsoft.com/office/drawing/2014/main" id="{86B36840-F62F-4BB8-AB97-E01CA9FA54C8}"/>
                  </a:ext>
                </a:extLst>
              </p:cNvPr>
              <p:cNvSpPr>
                <a:spLocks/>
              </p:cNvSpPr>
              <p:nvPr/>
            </p:nvSpPr>
            <p:spPr bwMode="auto">
              <a:xfrm>
                <a:off x="3732" y="1948"/>
                <a:ext cx="257" cy="233"/>
              </a:xfrm>
              <a:custGeom>
                <a:avLst/>
                <a:gdLst>
                  <a:gd name="T0" fmla="*/ 444 w 802"/>
                  <a:gd name="T1" fmla="*/ 18 h 725"/>
                  <a:gd name="T2" fmla="*/ 400 w 802"/>
                  <a:gd name="T3" fmla="*/ 78 h 725"/>
                  <a:gd name="T4" fmla="*/ 338 w 802"/>
                  <a:gd name="T5" fmla="*/ 122 h 725"/>
                  <a:gd name="T6" fmla="*/ 316 w 802"/>
                  <a:gd name="T7" fmla="*/ 158 h 725"/>
                  <a:gd name="T8" fmla="*/ 256 w 802"/>
                  <a:gd name="T9" fmla="*/ 156 h 725"/>
                  <a:gd name="T10" fmla="*/ 204 w 802"/>
                  <a:gd name="T11" fmla="*/ 136 h 725"/>
                  <a:gd name="T12" fmla="*/ 227 w 802"/>
                  <a:gd name="T13" fmla="*/ 191 h 725"/>
                  <a:gd name="T14" fmla="*/ 198 w 802"/>
                  <a:gd name="T15" fmla="*/ 229 h 725"/>
                  <a:gd name="T16" fmla="*/ 138 w 802"/>
                  <a:gd name="T17" fmla="*/ 207 h 725"/>
                  <a:gd name="T18" fmla="*/ 69 w 802"/>
                  <a:gd name="T19" fmla="*/ 229 h 725"/>
                  <a:gd name="T20" fmla="*/ 9 w 802"/>
                  <a:gd name="T21" fmla="*/ 238 h 725"/>
                  <a:gd name="T22" fmla="*/ 60 w 802"/>
                  <a:gd name="T23" fmla="*/ 265 h 725"/>
                  <a:gd name="T24" fmla="*/ 76 w 802"/>
                  <a:gd name="T25" fmla="*/ 298 h 725"/>
                  <a:gd name="T26" fmla="*/ 129 w 802"/>
                  <a:gd name="T27" fmla="*/ 316 h 725"/>
                  <a:gd name="T28" fmla="*/ 158 w 802"/>
                  <a:gd name="T29" fmla="*/ 327 h 725"/>
                  <a:gd name="T30" fmla="*/ 176 w 802"/>
                  <a:gd name="T31" fmla="*/ 358 h 725"/>
                  <a:gd name="T32" fmla="*/ 202 w 802"/>
                  <a:gd name="T33" fmla="*/ 396 h 725"/>
                  <a:gd name="T34" fmla="*/ 251 w 802"/>
                  <a:gd name="T35" fmla="*/ 445 h 725"/>
                  <a:gd name="T36" fmla="*/ 256 w 802"/>
                  <a:gd name="T37" fmla="*/ 489 h 725"/>
                  <a:gd name="T38" fmla="*/ 249 w 802"/>
                  <a:gd name="T39" fmla="*/ 498 h 725"/>
                  <a:gd name="T40" fmla="*/ 247 w 802"/>
                  <a:gd name="T41" fmla="*/ 573 h 725"/>
                  <a:gd name="T42" fmla="*/ 238 w 802"/>
                  <a:gd name="T43" fmla="*/ 636 h 725"/>
                  <a:gd name="T44" fmla="*/ 251 w 802"/>
                  <a:gd name="T45" fmla="*/ 678 h 725"/>
                  <a:gd name="T46" fmla="*/ 342 w 802"/>
                  <a:gd name="T47" fmla="*/ 698 h 725"/>
                  <a:gd name="T48" fmla="*/ 409 w 802"/>
                  <a:gd name="T49" fmla="*/ 700 h 725"/>
                  <a:gd name="T50" fmla="*/ 478 w 802"/>
                  <a:gd name="T51" fmla="*/ 725 h 725"/>
                  <a:gd name="T52" fmla="*/ 516 w 802"/>
                  <a:gd name="T53" fmla="*/ 696 h 725"/>
                  <a:gd name="T54" fmla="*/ 524 w 802"/>
                  <a:gd name="T55" fmla="*/ 662 h 725"/>
                  <a:gd name="T56" fmla="*/ 567 w 802"/>
                  <a:gd name="T57" fmla="*/ 651 h 725"/>
                  <a:gd name="T58" fmla="*/ 618 w 802"/>
                  <a:gd name="T59" fmla="*/ 673 h 725"/>
                  <a:gd name="T60" fmla="*/ 667 w 802"/>
                  <a:gd name="T61" fmla="*/ 682 h 725"/>
                  <a:gd name="T62" fmla="*/ 707 w 802"/>
                  <a:gd name="T63" fmla="*/ 660 h 725"/>
                  <a:gd name="T64" fmla="*/ 753 w 802"/>
                  <a:gd name="T65" fmla="*/ 631 h 725"/>
                  <a:gd name="T66" fmla="*/ 768 w 802"/>
                  <a:gd name="T67" fmla="*/ 591 h 725"/>
                  <a:gd name="T68" fmla="*/ 733 w 802"/>
                  <a:gd name="T69" fmla="*/ 569 h 725"/>
                  <a:gd name="T70" fmla="*/ 720 w 802"/>
                  <a:gd name="T71" fmla="*/ 520 h 725"/>
                  <a:gd name="T72" fmla="*/ 744 w 802"/>
                  <a:gd name="T73" fmla="*/ 441 h 725"/>
                  <a:gd name="T74" fmla="*/ 714 w 802"/>
                  <a:gd name="T75" fmla="*/ 393 h 725"/>
                  <a:gd name="T76" fmla="*/ 700 w 802"/>
                  <a:gd name="T77" fmla="*/ 367 h 725"/>
                  <a:gd name="T78" fmla="*/ 766 w 802"/>
                  <a:gd name="T79" fmla="*/ 300 h 725"/>
                  <a:gd name="T80" fmla="*/ 768 w 802"/>
                  <a:gd name="T81" fmla="*/ 222 h 725"/>
                  <a:gd name="T82" fmla="*/ 751 w 802"/>
                  <a:gd name="T83" fmla="*/ 167 h 725"/>
                  <a:gd name="T84" fmla="*/ 680 w 802"/>
                  <a:gd name="T85" fmla="*/ 142 h 725"/>
                  <a:gd name="T86" fmla="*/ 616 w 802"/>
                  <a:gd name="T87" fmla="*/ 109 h 725"/>
                  <a:gd name="T88" fmla="*/ 582 w 802"/>
                  <a:gd name="T89" fmla="*/ 98 h 725"/>
                  <a:gd name="T90" fmla="*/ 549 w 802"/>
                  <a:gd name="T91" fmla="*/ 42 h 725"/>
                  <a:gd name="T92" fmla="*/ 507 w 802"/>
                  <a:gd name="T93" fmla="*/ 22 h 725"/>
                  <a:gd name="T94" fmla="*/ 478 w 802"/>
                  <a:gd name="T95"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2" h="725">
                    <a:moveTo>
                      <a:pt x="478" y="0"/>
                    </a:moveTo>
                    <a:lnTo>
                      <a:pt x="444" y="18"/>
                    </a:lnTo>
                    <a:lnTo>
                      <a:pt x="413" y="33"/>
                    </a:lnTo>
                    <a:lnTo>
                      <a:pt x="400" y="78"/>
                    </a:lnTo>
                    <a:lnTo>
                      <a:pt x="389" y="100"/>
                    </a:lnTo>
                    <a:lnTo>
                      <a:pt x="338" y="122"/>
                    </a:lnTo>
                    <a:lnTo>
                      <a:pt x="336" y="151"/>
                    </a:lnTo>
                    <a:lnTo>
                      <a:pt x="316" y="158"/>
                    </a:lnTo>
                    <a:lnTo>
                      <a:pt x="273" y="156"/>
                    </a:lnTo>
                    <a:lnTo>
                      <a:pt x="256" y="156"/>
                    </a:lnTo>
                    <a:lnTo>
                      <a:pt x="233" y="136"/>
                    </a:lnTo>
                    <a:lnTo>
                      <a:pt x="204" y="136"/>
                    </a:lnTo>
                    <a:lnTo>
                      <a:pt x="216" y="171"/>
                    </a:lnTo>
                    <a:lnTo>
                      <a:pt x="227" y="191"/>
                    </a:lnTo>
                    <a:lnTo>
                      <a:pt x="231" y="227"/>
                    </a:lnTo>
                    <a:lnTo>
                      <a:pt x="198" y="229"/>
                    </a:lnTo>
                    <a:lnTo>
                      <a:pt x="167" y="227"/>
                    </a:lnTo>
                    <a:lnTo>
                      <a:pt x="138" y="207"/>
                    </a:lnTo>
                    <a:lnTo>
                      <a:pt x="107" y="209"/>
                    </a:lnTo>
                    <a:lnTo>
                      <a:pt x="69" y="229"/>
                    </a:lnTo>
                    <a:lnTo>
                      <a:pt x="33" y="233"/>
                    </a:lnTo>
                    <a:cubicBezTo>
                      <a:pt x="33" y="233"/>
                      <a:pt x="0" y="233"/>
                      <a:pt x="9" y="238"/>
                    </a:cubicBezTo>
                    <a:cubicBezTo>
                      <a:pt x="18" y="242"/>
                      <a:pt x="38" y="251"/>
                      <a:pt x="38" y="251"/>
                    </a:cubicBezTo>
                    <a:lnTo>
                      <a:pt x="60" y="265"/>
                    </a:lnTo>
                    <a:lnTo>
                      <a:pt x="49" y="280"/>
                    </a:lnTo>
                    <a:lnTo>
                      <a:pt x="76" y="298"/>
                    </a:lnTo>
                    <a:lnTo>
                      <a:pt x="98" y="296"/>
                    </a:lnTo>
                    <a:lnTo>
                      <a:pt x="129" y="316"/>
                    </a:lnTo>
                    <a:lnTo>
                      <a:pt x="142" y="329"/>
                    </a:lnTo>
                    <a:lnTo>
                      <a:pt x="158" y="327"/>
                    </a:lnTo>
                    <a:lnTo>
                      <a:pt x="182" y="329"/>
                    </a:lnTo>
                    <a:lnTo>
                      <a:pt x="176" y="358"/>
                    </a:lnTo>
                    <a:lnTo>
                      <a:pt x="193" y="378"/>
                    </a:lnTo>
                    <a:lnTo>
                      <a:pt x="202" y="396"/>
                    </a:lnTo>
                    <a:lnTo>
                      <a:pt x="231" y="422"/>
                    </a:lnTo>
                    <a:lnTo>
                      <a:pt x="251" y="445"/>
                    </a:lnTo>
                    <a:lnTo>
                      <a:pt x="249" y="460"/>
                    </a:lnTo>
                    <a:lnTo>
                      <a:pt x="256" y="489"/>
                    </a:lnTo>
                    <a:lnTo>
                      <a:pt x="262" y="500"/>
                    </a:lnTo>
                    <a:lnTo>
                      <a:pt x="249" y="498"/>
                    </a:lnTo>
                    <a:lnTo>
                      <a:pt x="242" y="531"/>
                    </a:lnTo>
                    <a:lnTo>
                      <a:pt x="247" y="573"/>
                    </a:lnTo>
                    <a:lnTo>
                      <a:pt x="242" y="611"/>
                    </a:lnTo>
                    <a:lnTo>
                      <a:pt x="238" y="636"/>
                    </a:lnTo>
                    <a:lnTo>
                      <a:pt x="256" y="658"/>
                    </a:lnTo>
                    <a:lnTo>
                      <a:pt x="251" y="678"/>
                    </a:lnTo>
                    <a:lnTo>
                      <a:pt x="300" y="693"/>
                    </a:lnTo>
                    <a:lnTo>
                      <a:pt x="342" y="698"/>
                    </a:lnTo>
                    <a:lnTo>
                      <a:pt x="382" y="696"/>
                    </a:lnTo>
                    <a:lnTo>
                      <a:pt x="409" y="700"/>
                    </a:lnTo>
                    <a:lnTo>
                      <a:pt x="436" y="718"/>
                    </a:lnTo>
                    <a:lnTo>
                      <a:pt x="478" y="725"/>
                    </a:lnTo>
                    <a:lnTo>
                      <a:pt x="507" y="725"/>
                    </a:lnTo>
                    <a:lnTo>
                      <a:pt x="516" y="696"/>
                    </a:lnTo>
                    <a:lnTo>
                      <a:pt x="507" y="687"/>
                    </a:lnTo>
                    <a:lnTo>
                      <a:pt x="524" y="662"/>
                    </a:lnTo>
                    <a:lnTo>
                      <a:pt x="540" y="665"/>
                    </a:lnTo>
                    <a:lnTo>
                      <a:pt x="567" y="651"/>
                    </a:lnTo>
                    <a:lnTo>
                      <a:pt x="589" y="662"/>
                    </a:lnTo>
                    <a:lnTo>
                      <a:pt x="618" y="673"/>
                    </a:lnTo>
                    <a:lnTo>
                      <a:pt x="640" y="678"/>
                    </a:lnTo>
                    <a:lnTo>
                      <a:pt x="667" y="682"/>
                    </a:lnTo>
                    <a:lnTo>
                      <a:pt x="700" y="678"/>
                    </a:lnTo>
                    <a:lnTo>
                      <a:pt x="707" y="660"/>
                    </a:lnTo>
                    <a:lnTo>
                      <a:pt x="736" y="645"/>
                    </a:lnTo>
                    <a:lnTo>
                      <a:pt x="753" y="631"/>
                    </a:lnTo>
                    <a:lnTo>
                      <a:pt x="786" y="609"/>
                    </a:lnTo>
                    <a:lnTo>
                      <a:pt x="768" y="591"/>
                    </a:lnTo>
                    <a:lnTo>
                      <a:pt x="749" y="582"/>
                    </a:lnTo>
                    <a:lnTo>
                      <a:pt x="733" y="569"/>
                    </a:lnTo>
                    <a:lnTo>
                      <a:pt x="732" y="530"/>
                    </a:lnTo>
                    <a:lnTo>
                      <a:pt x="720" y="520"/>
                    </a:lnTo>
                    <a:lnTo>
                      <a:pt x="742" y="487"/>
                    </a:lnTo>
                    <a:lnTo>
                      <a:pt x="744" y="441"/>
                    </a:lnTo>
                    <a:lnTo>
                      <a:pt x="732" y="402"/>
                    </a:lnTo>
                    <a:lnTo>
                      <a:pt x="714" y="393"/>
                    </a:lnTo>
                    <a:lnTo>
                      <a:pt x="689" y="402"/>
                    </a:lnTo>
                    <a:lnTo>
                      <a:pt x="700" y="367"/>
                    </a:lnTo>
                    <a:lnTo>
                      <a:pt x="733" y="319"/>
                    </a:lnTo>
                    <a:lnTo>
                      <a:pt x="766" y="300"/>
                    </a:lnTo>
                    <a:lnTo>
                      <a:pt x="759" y="255"/>
                    </a:lnTo>
                    <a:lnTo>
                      <a:pt x="768" y="222"/>
                    </a:lnTo>
                    <a:lnTo>
                      <a:pt x="802" y="176"/>
                    </a:lnTo>
                    <a:lnTo>
                      <a:pt x="751" y="167"/>
                    </a:lnTo>
                    <a:lnTo>
                      <a:pt x="709" y="151"/>
                    </a:lnTo>
                    <a:lnTo>
                      <a:pt x="680" y="142"/>
                    </a:lnTo>
                    <a:lnTo>
                      <a:pt x="667" y="142"/>
                    </a:lnTo>
                    <a:lnTo>
                      <a:pt x="616" y="109"/>
                    </a:lnTo>
                    <a:lnTo>
                      <a:pt x="611" y="80"/>
                    </a:lnTo>
                    <a:lnTo>
                      <a:pt x="582" y="98"/>
                    </a:lnTo>
                    <a:lnTo>
                      <a:pt x="569" y="71"/>
                    </a:lnTo>
                    <a:lnTo>
                      <a:pt x="549" y="42"/>
                    </a:lnTo>
                    <a:lnTo>
                      <a:pt x="518" y="40"/>
                    </a:lnTo>
                    <a:lnTo>
                      <a:pt x="507" y="22"/>
                    </a:lnTo>
                    <a:lnTo>
                      <a:pt x="491" y="20"/>
                    </a:lnTo>
                    <a:lnTo>
                      <a:pt x="478" y="0"/>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0" name="Freeform 201">
                <a:extLst>
                  <a:ext uri="{FF2B5EF4-FFF2-40B4-BE49-F238E27FC236}">
                    <a16:creationId xmlns:a16="http://schemas.microsoft.com/office/drawing/2014/main" id="{7F387603-B469-4F27-B1C9-3E742D2AB23B}"/>
                  </a:ext>
                </a:extLst>
              </p:cNvPr>
              <p:cNvSpPr>
                <a:spLocks/>
              </p:cNvSpPr>
              <p:nvPr/>
            </p:nvSpPr>
            <p:spPr bwMode="auto">
              <a:xfrm>
                <a:off x="3992" y="2168"/>
                <a:ext cx="19" cy="42"/>
              </a:xfrm>
              <a:custGeom>
                <a:avLst/>
                <a:gdLst>
                  <a:gd name="T0" fmla="*/ 14 w 19"/>
                  <a:gd name="T1" fmla="*/ 0 h 42"/>
                  <a:gd name="T2" fmla="*/ 12 w 19"/>
                  <a:gd name="T3" fmla="*/ 7 h 42"/>
                  <a:gd name="T4" fmla="*/ 7 w 19"/>
                  <a:gd name="T5" fmla="*/ 7 h 42"/>
                  <a:gd name="T6" fmla="*/ 2 w 19"/>
                  <a:gd name="T7" fmla="*/ 13 h 42"/>
                  <a:gd name="T8" fmla="*/ 0 w 19"/>
                  <a:gd name="T9" fmla="*/ 21 h 42"/>
                  <a:gd name="T10" fmla="*/ 3 w 19"/>
                  <a:gd name="T11" fmla="*/ 28 h 42"/>
                  <a:gd name="T12" fmla="*/ 9 w 19"/>
                  <a:gd name="T13" fmla="*/ 37 h 42"/>
                  <a:gd name="T14" fmla="*/ 13 w 19"/>
                  <a:gd name="T15" fmla="*/ 42 h 42"/>
                  <a:gd name="T16" fmla="*/ 17 w 19"/>
                  <a:gd name="T17" fmla="*/ 31 h 42"/>
                  <a:gd name="T18" fmla="*/ 19 w 19"/>
                  <a:gd name="T19" fmla="*/ 23 h 42"/>
                  <a:gd name="T20" fmla="*/ 17 w 19"/>
                  <a:gd name="T21" fmla="*/ 10 h 42"/>
                  <a:gd name="T22" fmla="*/ 17 w 19"/>
                  <a:gd name="T23" fmla="*/ 3 h 42"/>
                  <a:gd name="T24" fmla="*/ 14 w 19"/>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2">
                    <a:moveTo>
                      <a:pt x="14" y="0"/>
                    </a:moveTo>
                    <a:lnTo>
                      <a:pt x="12" y="7"/>
                    </a:lnTo>
                    <a:lnTo>
                      <a:pt x="7" y="7"/>
                    </a:lnTo>
                    <a:lnTo>
                      <a:pt x="2" y="13"/>
                    </a:lnTo>
                    <a:lnTo>
                      <a:pt x="0" y="21"/>
                    </a:lnTo>
                    <a:lnTo>
                      <a:pt x="3" y="28"/>
                    </a:lnTo>
                    <a:lnTo>
                      <a:pt x="9" y="37"/>
                    </a:lnTo>
                    <a:lnTo>
                      <a:pt x="13" y="42"/>
                    </a:lnTo>
                    <a:lnTo>
                      <a:pt x="17" y="31"/>
                    </a:lnTo>
                    <a:lnTo>
                      <a:pt x="19" y="23"/>
                    </a:lnTo>
                    <a:lnTo>
                      <a:pt x="17" y="10"/>
                    </a:lnTo>
                    <a:lnTo>
                      <a:pt x="17" y="3"/>
                    </a:lnTo>
                    <a:lnTo>
                      <a:pt x="1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1" name="Freeform 202">
                <a:extLst>
                  <a:ext uri="{FF2B5EF4-FFF2-40B4-BE49-F238E27FC236}">
                    <a16:creationId xmlns:a16="http://schemas.microsoft.com/office/drawing/2014/main" id="{CA79DAB9-7901-4F69-80CA-F5DF1B8995D3}"/>
                  </a:ext>
                </a:extLst>
              </p:cNvPr>
              <p:cNvSpPr>
                <a:spLocks/>
              </p:cNvSpPr>
              <p:nvPr/>
            </p:nvSpPr>
            <p:spPr bwMode="auto">
              <a:xfrm>
                <a:off x="1172" y="967"/>
                <a:ext cx="1633" cy="1239"/>
              </a:xfrm>
              <a:custGeom>
                <a:avLst/>
                <a:gdLst>
                  <a:gd name="T0" fmla="*/ 280 w 5092"/>
                  <a:gd name="T1" fmla="*/ 2245 h 3859"/>
                  <a:gd name="T2" fmla="*/ 633 w 5092"/>
                  <a:gd name="T3" fmla="*/ 2649 h 3859"/>
                  <a:gd name="T4" fmla="*/ 627 w 5092"/>
                  <a:gd name="T5" fmla="*/ 2893 h 3859"/>
                  <a:gd name="T6" fmla="*/ 728 w 5092"/>
                  <a:gd name="T7" fmla="*/ 2987 h 3859"/>
                  <a:gd name="T8" fmla="*/ 830 w 5092"/>
                  <a:gd name="T9" fmla="*/ 3159 h 3859"/>
                  <a:gd name="T10" fmla="*/ 908 w 5092"/>
                  <a:gd name="T11" fmla="*/ 3298 h 3859"/>
                  <a:gd name="T12" fmla="*/ 931 w 5092"/>
                  <a:gd name="T13" fmla="*/ 3196 h 3859"/>
                  <a:gd name="T14" fmla="*/ 2649 w 5092"/>
                  <a:gd name="T15" fmla="*/ 3265 h 3859"/>
                  <a:gd name="T16" fmla="*/ 2897 w 5092"/>
                  <a:gd name="T17" fmla="*/ 3359 h 3859"/>
                  <a:gd name="T18" fmla="*/ 3156 w 5092"/>
                  <a:gd name="T19" fmla="*/ 3346 h 3859"/>
                  <a:gd name="T20" fmla="*/ 3337 w 5092"/>
                  <a:gd name="T21" fmla="*/ 3527 h 3859"/>
                  <a:gd name="T22" fmla="*/ 3448 w 5092"/>
                  <a:gd name="T23" fmla="*/ 3621 h 3859"/>
                  <a:gd name="T24" fmla="*/ 3370 w 5092"/>
                  <a:gd name="T25" fmla="*/ 3839 h 3859"/>
                  <a:gd name="T26" fmla="*/ 3566 w 5092"/>
                  <a:gd name="T27" fmla="*/ 3719 h 3859"/>
                  <a:gd name="T28" fmla="*/ 4135 w 5092"/>
                  <a:gd name="T29" fmla="*/ 3437 h 3859"/>
                  <a:gd name="T30" fmla="*/ 4402 w 5092"/>
                  <a:gd name="T31" fmla="*/ 3557 h 3859"/>
                  <a:gd name="T32" fmla="*/ 4509 w 5092"/>
                  <a:gd name="T33" fmla="*/ 3663 h 3859"/>
                  <a:gd name="T34" fmla="*/ 4542 w 5092"/>
                  <a:gd name="T35" fmla="*/ 3556 h 3859"/>
                  <a:gd name="T36" fmla="*/ 4499 w 5092"/>
                  <a:gd name="T37" fmla="*/ 3539 h 3859"/>
                  <a:gd name="T38" fmla="*/ 4340 w 5092"/>
                  <a:gd name="T39" fmla="*/ 3361 h 3859"/>
                  <a:gd name="T40" fmla="*/ 4053 w 5092"/>
                  <a:gd name="T41" fmla="*/ 3461 h 3859"/>
                  <a:gd name="T42" fmla="*/ 4419 w 5092"/>
                  <a:gd name="T43" fmla="*/ 3205 h 3859"/>
                  <a:gd name="T44" fmla="*/ 4596 w 5092"/>
                  <a:gd name="T45" fmla="*/ 3190 h 3859"/>
                  <a:gd name="T46" fmla="*/ 4821 w 5092"/>
                  <a:gd name="T47" fmla="*/ 3164 h 3859"/>
                  <a:gd name="T48" fmla="*/ 4758 w 5092"/>
                  <a:gd name="T49" fmla="*/ 3404 h 3859"/>
                  <a:gd name="T50" fmla="*/ 4970 w 5092"/>
                  <a:gd name="T51" fmla="*/ 3439 h 3859"/>
                  <a:gd name="T52" fmla="*/ 5088 w 5092"/>
                  <a:gd name="T53" fmla="*/ 3374 h 3859"/>
                  <a:gd name="T54" fmla="*/ 4936 w 5092"/>
                  <a:gd name="T55" fmla="*/ 3270 h 3859"/>
                  <a:gd name="T56" fmla="*/ 4915 w 5092"/>
                  <a:gd name="T57" fmla="*/ 3121 h 3859"/>
                  <a:gd name="T58" fmla="*/ 4923 w 5092"/>
                  <a:gd name="T59" fmla="*/ 2987 h 3859"/>
                  <a:gd name="T60" fmla="*/ 4818 w 5092"/>
                  <a:gd name="T61" fmla="*/ 2812 h 3859"/>
                  <a:gd name="T62" fmla="*/ 4765 w 5092"/>
                  <a:gd name="T63" fmla="*/ 2744 h 3859"/>
                  <a:gd name="T64" fmla="*/ 4549 w 5092"/>
                  <a:gd name="T65" fmla="*/ 2564 h 3859"/>
                  <a:gd name="T66" fmla="*/ 4509 w 5092"/>
                  <a:gd name="T67" fmla="*/ 2359 h 3859"/>
                  <a:gd name="T68" fmla="*/ 4410 w 5092"/>
                  <a:gd name="T69" fmla="*/ 2157 h 3859"/>
                  <a:gd name="T70" fmla="*/ 4211 w 5092"/>
                  <a:gd name="T71" fmla="*/ 2355 h 3859"/>
                  <a:gd name="T72" fmla="*/ 4132 w 5092"/>
                  <a:gd name="T73" fmla="*/ 2070 h 3859"/>
                  <a:gd name="T74" fmla="*/ 3836 w 5092"/>
                  <a:gd name="T75" fmla="*/ 1917 h 3859"/>
                  <a:gd name="T76" fmla="*/ 3659 w 5092"/>
                  <a:gd name="T77" fmla="*/ 2138 h 3859"/>
                  <a:gd name="T78" fmla="*/ 3629 w 5092"/>
                  <a:gd name="T79" fmla="*/ 2722 h 3859"/>
                  <a:gd name="T80" fmla="*/ 3393 w 5092"/>
                  <a:gd name="T81" fmla="*/ 2925 h 3859"/>
                  <a:gd name="T82" fmla="*/ 2793 w 5092"/>
                  <a:gd name="T83" fmla="*/ 2443 h 3859"/>
                  <a:gd name="T84" fmla="*/ 2807 w 5092"/>
                  <a:gd name="T85" fmla="*/ 1851 h 3859"/>
                  <a:gd name="T86" fmla="*/ 3167 w 5092"/>
                  <a:gd name="T87" fmla="*/ 1396 h 3859"/>
                  <a:gd name="T88" fmla="*/ 3382 w 5092"/>
                  <a:gd name="T89" fmla="*/ 1038 h 3859"/>
                  <a:gd name="T90" fmla="*/ 3233 w 5092"/>
                  <a:gd name="T91" fmla="*/ 960 h 3859"/>
                  <a:gd name="T92" fmla="*/ 2889 w 5092"/>
                  <a:gd name="T93" fmla="*/ 947 h 3859"/>
                  <a:gd name="T94" fmla="*/ 2713 w 5092"/>
                  <a:gd name="T95" fmla="*/ 429 h 3859"/>
                  <a:gd name="T96" fmla="*/ 2920 w 5092"/>
                  <a:gd name="T97" fmla="*/ 45 h 3859"/>
                  <a:gd name="T98" fmla="*/ 2640 w 5092"/>
                  <a:gd name="T99" fmla="*/ 329 h 3859"/>
                  <a:gd name="T100" fmla="*/ 2558 w 5092"/>
                  <a:gd name="T101" fmla="*/ 785 h 3859"/>
                  <a:gd name="T102" fmla="*/ 2609 w 5092"/>
                  <a:gd name="T103" fmla="*/ 1156 h 3859"/>
                  <a:gd name="T104" fmla="*/ 2587 w 5092"/>
                  <a:gd name="T105" fmla="*/ 978 h 3859"/>
                  <a:gd name="T106" fmla="*/ 2478 w 5092"/>
                  <a:gd name="T107" fmla="*/ 1051 h 3859"/>
                  <a:gd name="T108" fmla="*/ 2033 w 5092"/>
                  <a:gd name="T109" fmla="*/ 996 h 3859"/>
                  <a:gd name="T110" fmla="*/ 1900 w 5092"/>
                  <a:gd name="T111" fmla="*/ 1274 h 3859"/>
                  <a:gd name="T112" fmla="*/ 1460 w 5092"/>
                  <a:gd name="T113" fmla="*/ 980 h 3859"/>
                  <a:gd name="T114" fmla="*/ 936 w 5092"/>
                  <a:gd name="T115" fmla="*/ 825 h 3859"/>
                  <a:gd name="T116" fmla="*/ 640 w 5092"/>
                  <a:gd name="T117" fmla="*/ 811 h 3859"/>
                  <a:gd name="T118" fmla="*/ 345 w 5092"/>
                  <a:gd name="T119" fmla="*/ 954 h 3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92" h="3859">
                    <a:moveTo>
                      <a:pt x="2" y="863"/>
                    </a:moveTo>
                    <a:lnTo>
                      <a:pt x="0" y="2134"/>
                    </a:lnTo>
                    <a:lnTo>
                      <a:pt x="62" y="2145"/>
                    </a:lnTo>
                    <a:lnTo>
                      <a:pt x="91" y="2127"/>
                    </a:lnTo>
                    <a:lnTo>
                      <a:pt x="118" y="2149"/>
                    </a:lnTo>
                    <a:lnTo>
                      <a:pt x="125" y="2176"/>
                    </a:lnTo>
                    <a:lnTo>
                      <a:pt x="209" y="2260"/>
                    </a:lnTo>
                    <a:lnTo>
                      <a:pt x="216" y="2296"/>
                    </a:lnTo>
                    <a:lnTo>
                      <a:pt x="245" y="2269"/>
                    </a:lnTo>
                    <a:lnTo>
                      <a:pt x="258" y="2249"/>
                    </a:lnTo>
                    <a:lnTo>
                      <a:pt x="280" y="2245"/>
                    </a:lnTo>
                    <a:lnTo>
                      <a:pt x="287" y="2225"/>
                    </a:lnTo>
                    <a:lnTo>
                      <a:pt x="329" y="2211"/>
                    </a:lnTo>
                    <a:lnTo>
                      <a:pt x="351" y="2223"/>
                    </a:lnTo>
                    <a:lnTo>
                      <a:pt x="351" y="2245"/>
                    </a:lnTo>
                    <a:lnTo>
                      <a:pt x="442" y="2345"/>
                    </a:lnTo>
                    <a:lnTo>
                      <a:pt x="445" y="2380"/>
                    </a:lnTo>
                    <a:lnTo>
                      <a:pt x="491" y="2454"/>
                    </a:lnTo>
                    <a:lnTo>
                      <a:pt x="516" y="2514"/>
                    </a:lnTo>
                    <a:lnTo>
                      <a:pt x="558" y="2567"/>
                    </a:lnTo>
                    <a:lnTo>
                      <a:pt x="645" y="2625"/>
                    </a:lnTo>
                    <a:lnTo>
                      <a:pt x="633" y="2649"/>
                    </a:lnTo>
                    <a:lnTo>
                      <a:pt x="636" y="2683"/>
                    </a:lnTo>
                    <a:lnTo>
                      <a:pt x="620" y="2723"/>
                    </a:lnTo>
                    <a:lnTo>
                      <a:pt x="578" y="2757"/>
                    </a:lnTo>
                    <a:lnTo>
                      <a:pt x="573" y="2776"/>
                    </a:lnTo>
                    <a:lnTo>
                      <a:pt x="620" y="2756"/>
                    </a:lnTo>
                    <a:lnTo>
                      <a:pt x="629" y="2793"/>
                    </a:lnTo>
                    <a:lnTo>
                      <a:pt x="613" y="2813"/>
                    </a:lnTo>
                    <a:lnTo>
                      <a:pt x="627" y="2829"/>
                    </a:lnTo>
                    <a:lnTo>
                      <a:pt x="632" y="2855"/>
                    </a:lnTo>
                    <a:lnTo>
                      <a:pt x="601" y="2857"/>
                    </a:lnTo>
                    <a:lnTo>
                      <a:pt x="627" y="2893"/>
                    </a:lnTo>
                    <a:lnTo>
                      <a:pt x="649" y="2878"/>
                    </a:lnTo>
                    <a:lnTo>
                      <a:pt x="665" y="2873"/>
                    </a:lnTo>
                    <a:lnTo>
                      <a:pt x="697" y="2856"/>
                    </a:lnTo>
                    <a:lnTo>
                      <a:pt x="711" y="2870"/>
                    </a:lnTo>
                    <a:lnTo>
                      <a:pt x="689" y="2900"/>
                    </a:lnTo>
                    <a:lnTo>
                      <a:pt x="679" y="2924"/>
                    </a:lnTo>
                    <a:lnTo>
                      <a:pt x="690" y="2969"/>
                    </a:lnTo>
                    <a:lnTo>
                      <a:pt x="698" y="2935"/>
                    </a:lnTo>
                    <a:lnTo>
                      <a:pt x="723" y="2918"/>
                    </a:lnTo>
                    <a:lnTo>
                      <a:pt x="732" y="2964"/>
                    </a:lnTo>
                    <a:lnTo>
                      <a:pt x="728" y="2987"/>
                    </a:lnTo>
                    <a:lnTo>
                      <a:pt x="762" y="2999"/>
                    </a:lnTo>
                    <a:lnTo>
                      <a:pt x="815" y="2966"/>
                    </a:lnTo>
                    <a:lnTo>
                      <a:pt x="801" y="3006"/>
                    </a:lnTo>
                    <a:lnTo>
                      <a:pt x="759" y="3024"/>
                    </a:lnTo>
                    <a:lnTo>
                      <a:pt x="756" y="3054"/>
                    </a:lnTo>
                    <a:lnTo>
                      <a:pt x="769" y="3055"/>
                    </a:lnTo>
                    <a:cubicBezTo>
                      <a:pt x="769" y="3055"/>
                      <a:pt x="766" y="3093"/>
                      <a:pt x="769" y="3095"/>
                    </a:cubicBezTo>
                    <a:cubicBezTo>
                      <a:pt x="772" y="3097"/>
                      <a:pt x="807" y="3121"/>
                      <a:pt x="807" y="3121"/>
                    </a:cubicBezTo>
                    <a:lnTo>
                      <a:pt x="837" y="3126"/>
                    </a:lnTo>
                    <a:lnTo>
                      <a:pt x="866" y="3160"/>
                    </a:lnTo>
                    <a:cubicBezTo>
                      <a:pt x="866" y="3160"/>
                      <a:pt x="839" y="3160"/>
                      <a:pt x="830" y="3159"/>
                    </a:cubicBezTo>
                    <a:cubicBezTo>
                      <a:pt x="821" y="3158"/>
                      <a:pt x="771" y="3141"/>
                      <a:pt x="771" y="3141"/>
                    </a:cubicBezTo>
                    <a:lnTo>
                      <a:pt x="745" y="3119"/>
                    </a:lnTo>
                    <a:cubicBezTo>
                      <a:pt x="745" y="3119"/>
                      <a:pt x="711" y="3133"/>
                      <a:pt x="716" y="3138"/>
                    </a:cubicBezTo>
                    <a:cubicBezTo>
                      <a:pt x="720" y="3144"/>
                      <a:pt x="739" y="3156"/>
                      <a:pt x="739" y="3156"/>
                    </a:cubicBezTo>
                    <a:cubicBezTo>
                      <a:pt x="739" y="3156"/>
                      <a:pt x="761" y="3153"/>
                      <a:pt x="760" y="3157"/>
                    </a:cubicBezTo>
                    <a:cubicBezTo>
                      <a:pt x="759" y="3161"/>
                      <a:pt x="769" y="3184"/>
                      <a:pt x="769" y="3184"/>
                    </a:cubicBezTo>
                    <a:lnTo>
                      <a:pt x="812" y="3206"/>
                    </a:lnTo>
                    <a:lnTo>
                      <a:pt x="831" y="3235"/>
                    </a:lnTo>
                    <a:lnTo>
                      <a:pt x="842" y="3249"/>
                    </a:lnTo>
                    <a:lnTo>
                      <a:pt x="865" y="3259"/>
                    </a:lnTo>
                    <a:lnTo>
                      <a:pt x="908" y="3298"/>
                    </a:lnTo>
                    <a:lnTo>
                      <a:pt x="939" y="3308"/>
                    </a:lnTo>
                    <a:lnTo>
                      <a:pt x="970" y="3325"/>
                    </a:lnTo>
                    <a:lnTo>
                      <a:pt x="1000" y="3331"/>
                    </a:lnTo>
                    <a:lnTo>
                      <a:pt x="1000" y="3301"/>
                    </a:lnTo>
                    <a:lnTo>
                      <a:pt x="976" y="3273"/>
                    </a:lnTo>
                    <a:lnTo>
                      <a:pt x="937" y="3254"/>
                    </a:lnTo>
                    <a:lnTo>
                      <a:pt x="918" y="3201"/>
                    </a:lnTo>
                    <a:lnTo>
                      <a:pt x="868" y="3167"/>
                    </a:lnTo>
                    <a:lnTo>
                      <a:pt x="876" y="3163"/>
                    </a:lnTo>
                    <a:lnTo>
                      <a:pt x="900" y="3171"/>
                    </a:lnTo>
                    <a:lnTo>
                      <a:pt x="931" y="3196"/>
                    </a:lnTo>
                    <a:lnTo>
                      <a:pt x="950" y="3223"/>
                    </a:lnTo>
                    <a:lnTo>
                      <a:pt x="986" y="3220"/>
                    </a:lnTo>
                    <a:lnTo>
                      <a:pt x="1012" y="3246"/>
                    </a:lnTo>
                    <a:lnTo>
                      <a:pt x="1012" y="3270"/>
                    </a:lnTo>
                    <a:lnTo>
                      <a:pt x="1028" y="3274"/>
                    </a:lnTo>
                    <a:lnTo>
                      <a:pt x="1046" y="3265"/>
                    </a:lnTo>
                    <a:lnTo>
                      <a:pt x="1062" y="3268"/>
                    </a:lnTo>
                    <a:lnTo>
                      <a:pt x="1075" y="3283"/>
                    </a:lnTo>
                    <a:lnTo>
                      <a:pt x="1073" y="3290"/>
                    </a:lnTo>
                    <a:lnTo>
                      <a:pt x="2633" y="3289"/>
                    </a:lnTo>
                    <a:lnTo>
                      <a:pt x="2649" y="3265"/>
                    </a:lnTo>
                    <a:lnTo>
                      <a:pt x="2648" y="3248"/>
                    </a:lnTo>
                    <a:lnTo>
                      <a:pt x="2663" y="3263"/>
                    </a:lnTo>
                    <a:lnTo>
                      <a:pt x="2668" y="3287"/>
                    </a:lnTo>
                    <a:lnTo>
                      <a:pt x="2681" y="3307"/>
                    </a:lnTo>
                    <a:lnTo>
                      <a:pt x="2717" y="3321"/>
                    </a:lnTo>
                    <a:lnTo>
                      <a:pt x="2752" y="3329"/>
                    </a:lnTo>
                    <a:lnTo>
                      <a:pt x="2781" y="3328"/>
                    </a:lnTo>
                    <a:lnTo>
                      <a:pt x="2791" y="3336"/>
                    </a:lnTo>
                    <a:lnTo>
                      <a:pt x="2810" y="3343"/>
                    </a:lnTo>
                    <a:lnTo>
                      <a:pt x="2837" y="3351"/>
                    </a:lnTo>
                    <a:lnTo>
                      <a:pt x="2897" y="3359"/>
                    </a:lnTo>
                    <a:lnTo>
                      <a:pt x="2952" y="3358"/>
                    </a:lnTo>
                    <a:lnTo>
                      <a:pt x="2975" y="3361"/>
                    </a:lnTo>
                    <a:lnTo>
                      <a:pt x="2992" y="3330"/>
                    </a:lnTo>
                    <a:lnTo>
                      <a:pt x="3013" y="3319"/>
                    </a:lnTo>
                    <a:cubicBezTo>
                      <a:pt x="3013" y="3319"/>
                      <a:pt x="3025" y="3303"/>
                      <a:pt x="3026" y="3307"/>
                    </a:cubicBezTo>
                    <a:cubicBezTo>
                      <a:pt x="3027" y="3311"/>
                      <a:pt x="3031" y="3325"/>
                      <a:pt x="3031" y="3325"/>
                    </a:cubicBezTo>
                    <a:lnTo>
                      <a:pt x="3047" y="3287"/>
                    </a:lnTo>
                    <a:lnTo>
                      <a:pt x="3075" y="3306"/>
                    </a:lnTo>
                    <a:lnTo>
                      <a:pt x="3108" y="3311"/>
                    </a:lnTo>
                    <a:lnTo>
                      <a:pt x="3129" y="3313"/>
                    </a:lnTo>
                    <a:lnTo>
                      <a:pt x="3156" y="3346"/>
                    </a:lnTo>
                    <a:lnTo>
                      <a:pt x="3167" y="3373"/>
                    </a:lnTo>
                    <a:lnTo>
                      <a:pt x="3190" y="3381"/>
                    </a:lnTo>
                    <a:lnTo>
                      <a:pt x="3226" y="3381"/>
                    </a:lnTo>
                    <a:lnTo>
                      <a:pt x="3223" y="3405"/>
                    </a:lnTo>
                    <a:lnTo>
                      <a:pt x="3241" y="3427"/>
                    </a:lnTo>
                    <a:lnTo>
                      <a:pt x="3242" y="3441"/>
                    </a:lnTo>
                    <a:lnTo>
                      <a:pt x="3226" y="3463"/>
                    </a:lnTo>
                    <a:lnTo>
                      <a:pt x="3239" y="3478"/>
                    </a:lnTo>
                    <a:lnTo>
                      <a:pt x="3250" y="3499"/>
                    </a:lnTo>
                    <a:lnTo>
                      <a:pt x="3285" y="3513"/>
                    </a:lnTo>
                    <a:lnTo>
                      <a:pt x="3337" y="3527"/>
                    </a:lnTo>
                    <a:lnTo>
                      <a:pt x="3389" y="3530"/>
                    </a:lnTo>
                    <a:cubicBezTo>
                      <a:pt x="3389" y="3530"/>
                      <a:pt x="3417" y="3538"/>
                      <a:pt x="3422" y="3539"/>
                    </a:cubicBezTo>
                    <a:cubicBezTo>
                      <a:pt x="3428" y="3540"/>
                      <a:pt x="3472" y="3547"/>
                      <a:pt x="3472" y="3547"/>
                    </a:cubicBezTo>
                    <a:lnTo>
                      <a:pt x="3493" y="3571"/>
                    </a:lnTo>
                    <a:lnTo>
                      <a:pt x="3511" y="3597"/>
                    </a:lnTo>
                    <a:lnTo>
                      <a:pt x="3517" y="3616"/>
                    </a:lnTo>
                    <a:lnTo>
                      <a:pt x="3535" y="3634"/>
                    </a:lnTo>
                    <a:lnTo>
                      <a:pt x="3518" y="3646"/>
                    </a:lnTo>
                    <a:cubicBezTo>
                      <a:pt x="3518" y="3646"/>
                      <a:pt x="3509" y="3667"/>
                      <a:pt x="3506" y="3664"/>
                    </a:cubicBezTo>
                    <a:cubicBezTo>
                      <a:pt x="3502" y="3660"/>
                      <a:pt x="3462" y="3637"/>
                      <a:pt x="3462" y="3637"/>
                    </a:cubicBezTo>
                    <a:lnTo>
                      <a:pt x="3448" y="3621"/>
                    </a:lnTo>
                    <a:lnTo>
                      <a:pt x="3431" y="3608"/>
                    </a:lnTo>
                    <a:lnTo>
                      <a:pt x="3420" y="3610"/>
                    </a:lnTo>
                    <a:lnTo>
                      <a:pt x="3430" y="3637"/>
                    </a:lnTo>
                    <a:lnTo>
                      <a:pt x="3439" y="3659"/>
                    </a:lnTo>
                    <a:lnTo>
                      <a:pt x="3416" y="3694"/>
                    </a:lnTo>
                    <a:lnTo>
                      <a:pt x="3410" y="3741"/>
                    </a:lnTo>
                    <a:lnTo>
                      <a:pt x="3398" y="3761"/>
                    </a:lnTo>
                    <a:lnTo>
                      <a:pt x="3386" y="3775"/>
                    </a:lnTo>
                    <a:cubicBezTo>
                      <a:pt x="3386" y="3775"/>
                      <a:pt x="3379" y="3794"/>
                      <a:pt x="3379" y="3797"/>
                    </a:cubicBezTo>
                    <a:cubicBezTo>
                      <a:pt x="3379" y="3800"/>
                      <a:pt x="3366" y="3824"/>
                      <a:pt x="3366" y="3824"/>
                    </a:cubicBezTo>
                    <a:lnTo>
                      <a:pt x="3370" y="3839"/>
                    </a:lnTo>
                    <a:lnTo>
                      <a:pt x="3346" y="3840"/>
                    </a:lnTo>
                    <a:cubicBezTo>
                      <a:pt x="3346" y="3840"/>
                      <a:pt x="3333" y="3857"/>
                      <a:pt x="3340" y="3858"/>
                    </a:cubicBezTo>
                    <a:cubicBezTo>
                      <a:pt x="3347" y="3859"/>
                      <a:pt x="3369" y="3859"/>
                      <a:pt x="3369" y="3859"/>
                    </a:cubicBezTo>
                    <a:lnTo>
                      <a:pt x="3403" y="3830"/>
                    </a:lnTo>
                    <a:lnTo>
                      <a:pt x="3447" y="3818"/>
                    </a:lnTo>
                    <a:lnTo>
                      <a:pt x="3479" y="3817"/>
                    </a:lnTo>
                    <a:lnTo>
                      <a:pt x="3515" y="3814"/>
                    </a:lnTo>
                    <a:cubicBezTo>
                      <a:pt x="3515" y="3814"/>
                      <a:pt x="3528" y="3799"/>
                      <a:pt x="3536" y="3798"/>
                    </a:cubicBezTo>
                    <a:cubicBezTo>
                      <a:pt x="3543" y="3797"/>
                      <a:pt x="3568" y="3795"/>
                      <a:pt x="3568" y="3795"/>
                    </a:cubicBezTo>
                    <a:lnTo>
                      <a:pt x="3533" y="3751"/>
                    </a:lnTo>
                    <a:lnTo>
                      <a:pt x="3566" y="3719"/>
                    </a:lnTo>
                    <a:lnTo>
                      <a:pt x="3608" y="3709"/>
                    </a:lnTo>
                    <a:lnTo>
                      <a:pt x="3680" y="3703"/>
                    </a:lnTo>
                    <a:lnTo>
                      <a:pt x="3723" y="3683"/>
                    </a:lnTo>
                    <a:lnTo>
                      <a:pt x="3818" y="3630"/>
                    </a:lnTo>
                    <a:lnTo>
                      <a:pt x="4011" y="3628"/>
                    </a:lnTo>
                    <a:lnTo>
                      <a:pt x="4022" y="3618"/>
                    </a:lnTo>
                    <a:lnTo>
                      <a:pt x="4058" y="3610"/>
                    </a:lnTo>
                    <a:lnTo>
                      <a:pt x="4079" y="3565"/>
                    </a:lnTo>
                    <a:lnTo>
                      <a:pt x="4101" y="3508"/>
                    </a:lnTo>
                    <a:lnTo>
                      <a:pt x="4125" y="3460"/>
                    </a:lnTo>
                    <a:lnTo>
                      <a:pt x="4135" y="3437"/>
                    </a:lnTo>
                    <a:lnTo>
                      <a:pt x="4153" y="3439"/>
                    </a:lnTo>
                    <a:lnTo>
                      <a:pt x="4188" y="3427"/>
                    </a:lnTo>
                    <a:lnTo>
                      <a:pt x="4228" y="3439"/>
                    </a:lnTo>
                    <a:lnTo>
                      <a:pt x="4235" y="3507"/>
                    </a:lnTo>
                    <a:lnTo>
                      <a:pt x="4229" y="3581"/>
                    </a:lnTo>
                    <a:lnTo>
                      <a:pt x="4242" y="3591"/>
                    </a:lnTo>
                    <a:lnTo>
                      <a:pt x="4255" y="3621"/>
                    </a:lnTo>
                    <a:lnTo>
                      <a:pt x="4280" y="3618"/>
                    </a:lnTo>
                    <a:lnTo>
                      <a:pt x="4346" y="3607"/>
                    </a:lnTo>
                    <a:lnTo>
                      <a:pt x="4372" y="3581"/>
                    </a:lnTo>
                    <a:lnTo>
                      <a:pt x="4402" y="3557"/>
                    </a:lnTo>
                    <a:lnTo>
                      <a:pt x="4393" y="3589"/>
                    </a:lnTo>
                    <a:lnTo>
                      <a:pt x="4448" y="3599"/>
                    </a:lnTo>
                    <a:lnTo>
                      <a:pt x="4431" y="3610"/>
                    </a:lnTo>
                    <a:lnTo>
                      <a:pt x="4411" y="3608"/>
                    </a:lnTo>
                    <a:lnTo>
                      <a:pt x="4342" y="3650"/>
                    </a:lnTo>
                    <a:lnTo>
                      <a:pt x="4309" y="3689"/>
                    </a:lnTo>
                    <a:lnTo>
                      <a:pt x="4336" y="3740"/>
                    </a:lnTo>
                    <a:cubicBezTo>
                      <a:pt x="4336" y="3740"/>
                      <a:pt x="4370" y="3746"/>
                      <a:pt x="4370" y="3740"/>
                    </a:cubicBezTo>
                    <a:cubicBezTo>
                      <a:pt x="4370" y="3735"/>
                      <a:pt x="4416" y="3683"/>
                      <a:pt x="4416" y="3683"/>
                    </a:cubicBezTo>
                    <a:lnTo>
                      <a:pt x="4462" y="3663"/>
                    </a:lnTo>
                    <a:lnTo>
                      <a:pt x="4509" y="3663"/>
                    </a:lnTo>
                    <a:lnTo>
                      <a:pt x="4549" y="3630"/>
                    </a:lnTo>
                    <a:lnTo>
                      <a:pt x="4598" y="3589"/>
                    </a:lnTo>
                    <a:cubicBezTo>
                      <a:pt x="4598" y="3589"/>
                      <a:pt x="4621" y="3567"/>
                      <a:pt x="4625" y="3568"/>
                    </a:cubicBezTo>
                    <a:cubicBezTo>
                      <a:pt x="4628" y="3569"/>
                      <a:pt x="4672" y="3531"/>
                      <a:pt x="4672" y="3531"/>
                    </a:cubicBezTo>
                    <a:lnTo>
                      <a:pt x="4651" y="3518"/>
                    </a:lnTo>
                    <a:lnTo>
                      <a:pt x="4652" y="3475"/>
                    </a:lnTo>
                    <a:lnTo>
                      <a:pt x="4636" y="3463"/>
                    </a:lnTo>
                    <a:lnTo>
                      <a:pt x="4609" y="3513"/>
                    </a:lnTo>
                    <a:lnTo>
                      <a:pt x="4588" y="3538"/>
                    </a:lnTo>
                    <a:cubicBezTo>
                      <a:pt x="4588" y="3538"/>
                      <a:pt x="4596" y="3559"/>
                      <a:pt x="4588" y="3558"/>
                    </a:cubicBezTo>
                    <a:cubicBezTo>
                      <a:pt x="4580" y="3557"/>
                      <a:pt x="4542" y="3556"/>
                      <a:pt x="4542" y="3556"/>
                    </a:cubicBezTo>
                    <a:lnTo>
                      <a:pt x="4511" y="3558"/>
                    </a:lnTo>
                    <a:lnTo>
                      <a:pt x="4509" y="3546"/>
                    </a:lnTo>
                    <a:lnTo>
                      <a:pt x="4528" y="3535"/>
                    </a:lnTo>
                    <a:lnTo>
                      <a:pt x="4549" y="3507"/>
                    </a:lnTo>
                    <a:lnTo>
                      <a:pt x="4566" y="3480"/>
                    </a:lnTo>
                    <a:lnTo>
                      <a:pt x="4513" y="3483"/>
                    </a:lnTo>
                    <a:lnTo>
                      <a:pt x="4473" y="3483"/>
                    </a:lnTo>
                    <a:lnTo>
                      <a:pt x="4432" y="3479"/>
                    </a:lnTo>
                    <a:lnTo>
                      <a:pt x="4438" y="3498"/>
                    </a:lnTo>
                    <a:lnTo>
                      <a:pt x="4481" y="3536"/>
                    </a:lnTo>
                    <a:lnTo>
                      <a:pt x="4499" y="3539"/>
                    </a:lnTo>
                    <a:cubicBezTo>
                      <a:pt x="4499" y="3539"/>
                      <a:pt x="4503" y="3556"/>
                      <a:pt x="4500" y="3556"/>
                    </a:cubicBezTo>
                    <a:cubicBezTo>
                      <a:pt x="4497" y="3556"/>
                      <a:pt x="4461" y="3544"/>
                      <a:pt x="4461" y="3544"/>
                    </a:cubicBezTo>
                    <a:lnTo>
                      <a:pt x="4429" y="3510"/>
                    </a:lnTo>
                    <a:lnTo>
                      <a:pt x="4401" y="3498"/>
                    </a:lnTo>
                    <a:lnTo>
                      <a:pt x="4396" y="3453"/>
                    </a:lnTo>
                    <a:lnTo>
                      <a:pt x="4401" y="3428"/>
                    </a:lnTo>
                    <a:lnTo>
                      <a:pt x="4391" y="3400"/>
                    </a:lnTo>
                    <a:lnTo>
                      <a:pt x="4359" y="3389"/>
                    </a:lnTo>
                    <a:cubicBezTo>
                      <a:pt x="4359" y="3389"/>
                      <a:pt x="4352" y="3403"/>
                      <a:pt x="4350" y="3399"/>
                    </a:cubicBezTo>
                    <a:cubicBezTo>
                      <a:pt x="4348" y="3396"/>
                      <a:pt x="4328" y="3371"/>
                      <a:pt x="4328" y="3371"/>
                    </a:cubicBezTo>
                    <a:lnTo>
                      <a:pt x="4340" y="3361"/>
                    </a:lnTo>
                    <a:lnTo>
                      <a:pt x="4373" y="3369"/>
                    </a:lnTo>
                    <a:lnTo>
                      <a:pt x="4408" y="3340"/>
                    </a:lnTo>
                    <a:lnTo>
                      <a:pt x="4425" y="3313"/>
                    </a:lnTo>
                    <a:lnTo>
                      <a:pt x="4418" y="3288"/>
                    </a:lnTo>
                    <a:lnTo>
                      <a:pt x="4369" y="3267"/>
                    </a:lnTo>
                    <a:lnTo>
                      <a:pt x="4298" y="3268"/>
                    </a:lnTo>
                    <a:lnTo>
                      <a:pt x="4245" y="3289"/>
                    </a:lnTo>
                    <a:lnTo>
                      <a:pt x="4175" y="3337"/>
                    </a:lnTo>
                    <a:lnTo>
                      <a:pt x="4133" y="3371"/>
                    </a:lnTo>
                    <a:lnTo>
                      <a:pt x="4091" y="3423"/>
                    </a:lnTo>
                    <a:lnTo>
                      <a:pt x="4053" y="3461"/>
                    </a:lnTo>
                    <a:lnTo>
                      <a:pt x="4018" y="3474"/>
                    </a:lnTo>
                    <a:lnTo>
                      <a:pt x="4096" y="3404"/>
                    </a:lnTo>
                    <a:lnTo>
                      <a:pt x="4121" y="3343"/>
                    </a:lnTo>
                    <a:lnTo>
                      <a:pt x="4160" y="3300"/>
                    </a:lnTo>
                    <a:lnTo>
                      <a:pt x="4213" y="3258"/>
                    </a:lnTo>
                    <a:lnTo>
                      <a:pt x="4252" y="3257"/>
                    </a:lnTo>
                    <a:lnTo>
                      <a:pt x="4289" y="3200"/>
                    </a:lnTo>
                    <a:lnTo>
                      <a:pt x="4333" y="3177"/>
                    </a:lnTo>
                    <a:lnTo>
                      <a:pt x="4451" y="3178"/>
                    </a:lnTo>
                    <a:lnTo>
                      <a:pt x="4450" y="3204"/>
                    </a:lnTo>
                    <a:lnTo>
                      <a:pt x="4419" y="3205"/>
                    </a:lnTo>
                    <a:lnTo>
                      <a:pt x="4445" y="3225"/>
                    </a:lnTo>
                    <a:lnTo>
                      <a:pt x="4488" y="3257"/>
                    </a:lnTo>
                    <a:lnTo>
                      <a:pt x="4549" y="3281"/>
                    </a:lnTo>
                    <a:lnTo>
                      <a:pt x="4579" y="3273"/>
                    </a:lnTo>
                    <a:lnTo>
                      <a:pt x="4529" y="3240"/>
                    </a:lnTo>
                    <a:lnTo>
                      <a:pt x="4483" y="3217"/>
                    </a:lnTo>
                    <a:lnTo>
                      <a:pt x="4459" y="3206"/>
                    </a:lnTo>
                    <a:lnTo>
                      <a:pt x="4458" y="3184"/>
                    </a:lnTo>
                    <a:lnTo>
                      <a:pt x="4495" y="3178"/>
                    </a:lnTo>
                    <a:lnTo>
                      <a:pt x="4559" y="3179"/>
                    </a:lnTo>
                    <a:lnTo>
                      <a:pt x="4596" y="3190"/>
                    </a:lnTo>
                    <a:lnTo>
                      <a:pt x="4639" y="3180"/>
                    </a:lnTo>
                    <a:lnTo>
                      <a:pt x="4675" y="3180"/>
                    </a:lnTo>
                    <a:lnTo>
                      <a:pt x="4701" y="3165"/>
                    </a:lnTo>
                    <a:lnTo>
                      <a:pt x="4722" y="3126"/>
                    </a:lnTo>
                    <a:lnTo>
                      <a:pt x="4758" y="3090"/>
                    </a:lnTo>
                    <a:lnTo>
                      <a:pt x="4801" y="3073"/>
                    </a:lnTo>
                    <a:lnTo>
                      <a:pt x="4839" y="3070"/>
                    </a:lnTo>
                    <a:lnTo>
                      <a:pt x="4858" y="3075"/>
                    </a:lnTo>
                    <a:lnTo>
                      <a:pt x="4855" y="3095"/>
                    </a:lnTo>
                    <a:lnTo>
                      <a:pt x="4825" y="3131"/>
                    </a:lnTo>
                    <a:lnTo>
                      <a:pt x="4821" y="3164"/>
                    </a:lnTo>
                    <a:lnTo>
                      <a:pt x="4822" y="3189"/>
                    </a:lnTo>
                    <a:lnTo>
                      <a:pt x="4789" y="3200"/>
                    </a:lnTo>
                    <a:lnTo>
                      <a:pt x="4782" y="3257"/>
                    </a:lnTo>
                    <a:lnTo>
                      <a:pt x="4790" y="3276"/>
                    </a:lnTo>
                    <a:lnTo>
                      <a:pt x="4765" y="3289"/>
                    </a:lnTo>
                    <a:lnTo>
                      <a:pt x="4743" y="3320"/>
                    </a:lnTo>
                    <a:cubicBezTo>
                      <a:pt x="4743" y="3320"/>
                      <a:pt x="4712" y="3318"/>
                      <a:pt x="4721" y="3324"/>
                    </a:cubicBezTo>
                    <a:cubicBezTo>
                      <a:pt x="4730" y="3329"/>
                      <a:pt x="4769" y="3340"/>
                      <a:pt x="4769" y="3340"/>
                    </a:cubicBezTo>
                    <a:lnTo>
                      <a:pt x="4736" y="3368"/>
                    </a:lnTo>
                    <a:cubicBezTo>
                      <a:pt x="4736" y="3368"/>
                      <a:pt x="4716" y="3400"/>
                      <a:pt x="4719" y="3402"/>
                    </a:cubicBezTo>
                    <a:cubicBezTo>
                      <a:pt x="4722" y="3405"/>
                      <a:pt x="4758" y="3404"/>
                      <a:pt x="4758" y="3404"/>
                    </a:cubicBezTo>
                    <a:lnTo>
                      <a:pt x="4836" y="3399"/>
                    </a:lnTo>
                    <a:lnTo>
                      <a:pt x="4873" y="3402"/>
                    </a:lnTo>
                    <a:lnTo>
                      <a:pt x="4920" y="3392"/>
                    </a:lnTo>
                    <a:cubicBezTo>
                      <a:pt x="4920" y="3392"/>
                      <a:pt x="4911" y="3420"/>
                      <a:pt x="4915" y="3420"/>
                    </a:cubicBezTo>
                    <a:cubicBezTo>
                      <a:pt x="4918" y="3420"/>
                      <a:pt x="4939" y="3414"/>
                      <a:pt x="4939" y="3414"/>
                    </a:cubicBezTo>
                    <a:lnTo>
                      <a:pt x="4960" y="3408"/>
                    </a:lnTo>
                    <a:lnTo>
                      <a:pt x="4940" y="3432"/>
                    </a:lnTo>
                    <a:lnTo>
                      <a:pt x="4928" y="3452"/>
                    </a:lnTo>
                    <a:cubicBezTo>
                      <a:pt x="4928" y="3452"/>
                      <a:pt x="4907" y="3464"/>
                      <a:pt x="4910" y="3465"/>
                    </a:cubicBezTo>
                    <a:cubicBezTo>
                      <a:pt x="4913" y="3466"/>
                      <a:pt x="4948" y="3468"/>
                      <a:pt x="4948" y="3468"/>
                    </a:cubicBezTo>
                    <a:lnTo>
                      <a:pt x="4970" y="3439"/>
                    </a:lnTo>
                    <a:lnTo>
                      <a:pt x="4987" y="3429"/>
                    </a:lnTo>
                    <a:lnTo>
                      <a:pt x="5011" y="3398"/>
                    </a:lnTo>
                    <a:lnTo>
                      <a:pt x="5027" y="3400"/>
                    </a:lnTo>
                    <a:lnTo>
                      <a:pt x="5021" y="3440"/>
                    </a:lnTo>
                    <a:lnTo>
                      <a:pt x="5006" y="3476"/>
                    </a:lnTo>
                    <a:lnTo>
                      <a:pt x="5040" y="3442"/>
                    </a:lnTo>
                    <a:lnTo>
                      <a:pt x="5039" y="3479"/>
                    </a:lnTo>
                    <a:lnTo>
                      <a:pt x="5076" y="3484"/>
                    </a:lnTo>
                    <a:lnTo>
                      <a:pt x="5092" y="3419"/>
                    </a:lnTo>
                    <a:lnTo>
                      <a:pt x="5069" y="3414"/>
                    </a:lnTo>
                    <a:lnTo>
                      <a:pt x="5088" y="3374"/>
                    </a:lnTo>
                    <a:lnTo>
                      <a:pt x="5049" y="3380"/>
                    </a:lnTo>
                    <a:lnTo>
                      <a:pt x="5033" y="3377"/>
                    </a:lnTo>
                    <a:lnTo>
                      <a:pt x="5037" y="3357"/>
                    </a:lnTo>
                    <a:lnTo>
                      <a:pt x="5070" y="3345"/>
                    </a:lnTo>
                    <a:lnTo>
                      <a:pt x="5073" y="3270"/>
                    </a:lnTo>
                    <a:lnTo>
                      <a:pt x="5047" y="3328"/>
                    </a:lnTo>
                    <a:lnTo>
                      <a:pt x="5027" y="3334"/>
                    </a:lnTo>
                    <a:lnTo>
                      <a:pt x="5041" y="3261"/>
                    </a:lnTo>
                    <a:lnTo>
                      <a:pt x="4993" y="3244"/>
                    </a:lnTo>
                    <a:lnTo>
                      <a:pt x="4956" y="3270"/>
                    </a:lnTo>
                    <a:lnTo>
                      <a:pt x="4936" y="3270"/>
                    </a:lnTo>
                    <a:lnTo>
                      <a:pt x="4939" y="3248"/>
                    </a:lnTo>
                    <a:lnTo>
                      <a:pt x="4910" y="3241"/>
                    </a:lnTo>
                    <a:lnTo>
                      <a:pt x="4931" y="3207"/>
                    </a:lnTo>
                    <a:lnTo>
                      <a:pt x="4903" y="3198"/>
                    </a:lnTo>
                    <a:lnTo>
                      <a:pt x="4890" y="3192"/>
                    </a:lnTo>
                    <a:lnTo>
                      <a:pt x="4859" y="3238"/>
                    </a:lnTo>
                    <a:lnTo>
                      <a:pt x="4866" y="3195"/>
                    </a:lnTo>
                    <a:lnTo>
                      <a:pt x="4882" y="3164"/>
                    </a:lnTo>
                    <a:lnTo>
                      <a:pt x="4897" y="3140"/>
                    </a:lnTo>
                    <a:lnTo>
                      <a:pt x="4903" y="3128"/>
                    </a:lnTo>
                    <a:lnTo>
                      <a:pt x="4915" y="3121"/>
                    </a:lnTo>
                    <a:lnTo>
                      <a:pt x="4917" y="3102"/>
                    </a:lnTo>
                    <a:lnTo>
                      <a:pt x="4903" y="3085"/>
                    </a:lnTo>
                    <a:lnTo>
                      <a:pt x="4912" y="3072"/>
                    </a:lnTo>
                    <a:lnTo>
                      <a:pt x="4939" y="3060"/>
                    </a:lnTo>
                    <a:lnTo>
                      <a:pt x="4926" y="3051"/>
                    </a:lnTo>
                    <a:lnTo>
                      <a:pt x="4893" y="3056"/>
                    </a:lnTo>
                    <a:lnTo>
                      <a:pt x="4867" y="3070"/>
                    </a:lnTo>
                    <a:lnTo>
                      <a:pt x="4850" y="3064"/>
                    </a:lnTo>
                    <a:lnTo>
                      <a:pt x="4883" y="3045"/>
                    </a:lnTo>
                    <a:lnTo>
                      <a:pt x="4917" y="3019"/>
                    </a:lnTo>
                    <a:lnTo>
                      <a:pt x="4923" y="2987"/>
                    </a:lnTo>
                    <a:lnTo>
                      <a:pt x="4900" y="2971"/>
                    </a:lnTo>
                    <a:lnTo>
                      <a:pt x="4913" y="2946"/>
                    </a:lnTo>
                    <a:lnTo>
                      <a:pt x="4907" y="2920"/>
                    </a:lnTo>
                    <a:lnTo>
                      <a:pt x="4922" y="2901"/>
                    </a:lnTo>
                    <a:lnTo>
                      <a:pt x="4898" y="2861"/>
                    </a:lnTo>
                    <a:lnTo>
                      <a:pt x="4855" y="2859"/>
                    </a:lnTo>
                    <a:lnTo>
                      <a:pt x="4839" y="2879"/>
                    </a:lnTo>
                    <a:lnTo>
                      <a:pt x="4818" y="2890"/>
                    </a:lnTo>
                    <a:lnTo>
                      <a:pt x="4822" y="2866"/>
                    </a:lnTo>
                    <a:lnTo>
                      <a:pt x="4840" y="2838"/>
                    </a:lnTo>
                    <a:lnTo>
                      <a:pt x="4818" y="2812"/>
                    </a:lnTo>
                    <a:lnTo>
                      <a:pt x="4773" y="2818"/>
                    </a:lnTo>
                    <a:lnTo>
                      <a:pt x="4740" y="2838"/>
                    </a:lnTo>
                    <a:lnTo>
                      <a:pt x="4727" y="2872"/>
                    </a:lnTo>
                    <a:lnTo>
                      <a:pt x="4700" y="2868"/>
                    </a:lnTo>
                    <a:lnTo>
                      <a:pt x="4660" y="2888"/>
                    </a:lnTo>
                    <a:lnTo>
                      <a:pt x="4663" y="2867"/>
                    </a:lnTo>
                    <a:lnTo>
                      <a:pt x="4698" y="2831"/>
                    </a:lnTo>
                    <a:lnTo>
                      <a:pt x="4756" y="2804"/>
                    </a:lnTo>
                    <a:lnTo>
                      <a:pt x="4803" y="2781"/>
                    </a:lnTo>
                    <a:cubicBezTo>
                      <a:pt x="4803" y="2781"/>
                      <a:pt x="4809" y="2768"/>
                      <a:pt x="4806" y="2765"/>
                    </a:cubicBezTo>
                    <a:cubicBezTo>
                      <a:pt x="4802" y="2761"/>
                      <a:pt x="4768" y="2744"/>
                      <a:pt x="4765" y="2744"/>
                    </a:cubicBezTo>
                    <a:cubicBezTo>
                      <a:pt x="4761" y="2744"/>
                      <a:pt x="4731" y="2738"/>
                      <a:pt x="4731" y="2738"/>
                    </a:cubicBezTo>
                    <a:lnTo>
                      <a:pt x="4713" y="2711"/>
                    </a:lnTo>
                    <a:lnTo>
                      <a:pt x="4668" y="2727"/>
                    </a:lnTo>
                    <a:cubicBezTo>
                      <a:pt x="4668" y="2727"/>
                      <a:pt x="4650" y="2706"/>
                      <a:pt x="4650" y="2702"/>
                    </a:cubicBezTo>
                    <a:cubicBezTo>
                      <a:pt x="4650" y="2699"/>
                      <a:pt x="4669" y="2680"/>
                      <a:pt x="4669" y="2680"/>
                    </a:cubicBezTo>
                    <a:lnTo>
                      <a:pt x="4657" y="2655"/>
                    </a:lnTo>
                    <a:lnTo>
                      <a:pt x="4627" y="2639"/>
                    </a:lnTo>
                    <a:cubicBezTo>
                      <a:pt x="4627" y="2639"/>
                      <a:pt x="4592" y="2620"/>
                      <a:pt x="4591" y="2617"/>
                    </a:cubicBezTo>
                    <a:cubicBezTo>
                      <a:pt x="4590" y="2614"/>
                      <a:pt x="4580" y="2587"/>
                      <a:pt x="4580" y="2587"/>
                    </a:cubicBezTo>
                    <a:lnTo>
                      <a:pt x="4536" y="2579"/>
                    </a:lnTo>
                    <a:lnTo>
                      <a:pt x="4549" y="2564"/>
                    </a:lnTo>
                    <a:lnTo>
                      <a:pt x="4512" y="2554"/>
                    </a:lnTo>
                    <a:lnTo>
                      <a:pt x="4573" y="2539"/>
                    </a:lnTo>
                    <a:lnTo>
                      <a:pt x="4598" y="2511"/>
                    </a:lnTo>
                    <a:lnTo>
                      <a:pt x="4578" y="2494"/>
                    </a:lnTo>
                    <a:lnTo>
                      <a:pt x="4559" y="2482"/>
                    </a:lnTo>
                    <a:lnTo>
                      <a:pt x="4540" y="2475"/>
                    </a:lnTo>
                    <a:lnTo>
                      <a:pt x="4562" y="2447"/>
                    </a:lnTo>
                    <a:lnTo>
                      <a:pt x="4542" y="2425"/>
                    </a:lnTo>
                    <a:cubicBezTo>
                      <a:pt x="4542" y="2425"/>
                      <a:pt x="4526" y="2396"/>
                      <a:pt x="4521" y="2396"/>
                    </a:cubicBezTo>
                    <a:lnTo>
                      <a:pt x="4477" y="2396"/>
                    </a:lnTo>
                    <a:lnTo>
                      <a:pt x="4509" y="2359"/>
                    </a:lnTo>
                    <a:lnTo>
                      <a:pt x="4488" y="2356"/>
                    </a:lnTo>
                    <a:lnTo>
                      <a:pt x="4468" y="2347"/>
                    </a:lnTo>
                    <a:lnTo>
                      <a:pt x="4505" y="2330"/>
                    </a:lnTo>
                    <a:lnTo>
                      <a:pt x="4481" y="2292"/>
                    </a:lnTo>
                    <a:lnTo>
                      <a:pt x="4433" y="2302"/>
                    </a:lnTo>
                    <a:lnTo>
                      <a:pt x="4476" y="2274"/>
                    </a:lnTo>
                    <a:lnTo>
                      <a:pt x="4459" y="2252"/>
                    </a:lnTo>
                    <a:lnTo>
                      <a:pt x="4438" y="2227"/>
                    </a:lnTo>
                    <a:lnTo>
                      <a:pt x="4428" y="2218"/>
                    </a:lnTo>
                    <a:lnTo>
                      <a:pt x="4418" y="2187"/>
                    </a:lnTo>
                    <a:lnTo>
                      <a:pt x="4410" y="2157"/>
                    </a:lnTo>
                    <a:lnTo>
                      <a:pt x="4396" y="2136"/>
                    </a:lnTo>
                    <a:lnTo>
                      <a:pt x="4381" y="2174"/>
                    </a:lnTo>
                    <a:lnTo>
                      <a:pt x="4362" y="2209"/>
                    </a:lnTo>
                    <a:lnTo>
                      <a:pt x="4363" y="2230"/>
                    </a:lnTo>
                    <a:lnTo>
                      <a:pt x="4367" y="2254"/>
                    </a:lnTo>
                    <a:lnTo>
                      <a:pt x="4349" y="2274"/>
                    </a:lnTo>
                    <a:lnTo>
                      <a:pt x="4333" y="2311"/>
                    </a:lnTo>
                    <a:lnTo>
                      <a:pt x="4308" y="2312"/>
                    </a:lnTo>
                    <a:lnTo>
                      <a:pt x="4278" y="2350"/>
                    </a:lnTo>
                    <a:lnTo>
                      <a:pt x="4242" y="2372"/>
                    </a:lnTo>
                    <a:lnTo>
                      <a:pt x="4211" y="2355"/>
                    </a:lnTo>
                    <a:lnTo>
                      <a:pt x="4187" y="2310"/>
                    </a:lnTo>
                    <a:lnTo>
                      <a:pt x="4110" y="2312"/>
                    </a:lnTo>
                    <a:lnTo>
                      <a:pt x="4136" y="2285"/>
                    </a:lnTo>
                    <a:lnTo>
                      <a:pt x="4129" y="2260"/>
                    </a:lnTo>
                    <a:lnTo>
                      <a:pt x="4110" y="2239"/>
                    </a:lnTo>
                    <a:lnTo>
                      <a:pt x="4122" y="2204"/>
                    </a:lnTo>
                    <a:lnTo>
                      <a:pt x="4082" y="2190"/>
                    </a:lnTo>
                    <a:lnTo>
                      <a:pt x="4127" y="2167"/>
                    </a:lnTo>
                    <a:lnTo>
                      <a:pt x="4117" y="2135"/>
                    </a:lnTo>
                    <a:lnTo>
                      <a:pt x="4118" y="2095"/>
                    </a:lnTo>
                    <a:lnTo>
                      <a:pt x="4132" y="2070"/>
                    </a:lnTo>
                    <a:lnTo>
                      <a:pt x="4095" y="2067"/>
                    </a:lnTo>
                    <a:lnTo>
                      <a:pt x="4051" y="2059"/>
                    </a:lnTo>
                    <a:lnTo>
                      <a:pt x="3991" y="2045"/>
                    </a:lnTo>
                    <a:lnTo>
                      <a:pt x="3993" y="2009"/>
                    </a:lnTo>
                    <a:lnTo>
                      <a:pt x="3977" y="1982"/>
                    </a:lnTo>
                    <a:lnTo>
                      <a:pt x="3947" y="1966"/>
                    </a:lnTo>
                    <a:lnTo>
                      <a:pt x="3950" y="1944"/>
                    </a:lnTo>
                    <a:lnTo>
                      <a:pt x="3941" y="1932"/>
                    </a:lnTo>
                    <a:lnTo>
                      <a:pt x="3913" y="1916"/>
                    </a:lnTo>
                    <a:lnTo>
                      <a:pt x="3880" y="1895"/>
                    </a:lnTo>
                    <a:lnTo>
                      <a:pt x="3836" y="1917"/>
                    </a:lnTo>
                    <a:lnTo>
                      <a:pt x="3820" y="1934"/>
                    </a:lnTo>
                    <a:lnTo>
                      <a:pt x="3791" y="1917"/>
                    </a:lnTo>
                    <a:lnTo>
                      <a:pt x="3753" y="1908"/>
                    </a:lnTo>
                    <a:lnTo>
                      <a:pt x="3687" y="1890"/>
                    </a:lnTo>
                    <a:lnTo>
                      <a:pt x="3636" y="1894"/>
                    </a:lnTo>
                    <a:cubicBezTo>
                      <a:pt x="3636" y="1894"/>
                      <a:pt x="3625" y="1937"/>
                      <a:pt x="3628" y="1940"/>
                    </a:cubicBezTo>
                    <a:cubicBezTo>
                      <a:pt x="3631" y="1944"/>
                      <a:pt x="3663" y="1989"/>
                      <a:pt x="3663" y="1989"/>
                    </a:cubicBezTo>
                    <a:lnTo>
                      <a:pt x="3658" y="2021"/>
                    </a:lnTo>
                    <a:lnTo>
                      <a:pt x="3628" y="2080"/>
                    </a:lnTo>
                    <a:lnTo>
                      <a:pt x="3668" y="2097"/>
                    </a:lnTo>
                    <a:lnTo>
                      <a:pt x="3659" y="2138"/>
                    </a:lnTo>
                    <a:lnTo>
                      <a:pt x="3676" y="2166"/>
                    </a:lnTo>
                    <a:lnTo>
                      <a:pt x="3671" y="2198"/>
                    </a:lnTo>
                    <a:lnTo>
                      <a:pt x="3660" y="2229"/>
                    </a:lnTo>
                    <a:lnTo>
                      <a:pt x="3631" y="2267"/>
                    </a:lnTo>
                    <a:cubicBezTo>
                      <a:pt x="3631" y="2267"/>
                      <a:pt x="3591" y="2276"/>
                      <a:pt x="3591" y="2282"/>
                    </a:cubicBezTo>
                    <a:cubicBezTo>
                      <a:pt x="3591" y="2289"/>
                      <a:pt x="3602" y="2356"/>
                      <a:pt x="3602" y="2356"/>
                    </a:cubicBezTo>
                    <a:lnTo>
                      <a:pt x="3660" y="2396"/>
                    </a:lnTo>
                    <a:lnTo>
                      <a:pt x="3689" y="2491"/>
                    </a:lnTo>
                    <a:lnTo>
                      <a:pt x="3702" y="2576"/>
                    </a:lnTo>
                    <a:lnTo>
                      <a:pt x="3673" y="2636"/>
                    </a:lnTo>
                    <a:lnTo>
                      <a:pt x="3629" y="2722"/>
                    </a:lnTo>
                    <a:lnTo>
                      <a:pt x="3540" y="2751"/>
                    </a:lnTo>
                    <a:lnTo>
                      <a:pt x="3580" y="2820"/>
                    </a:lnTo>
                    <a:lnTo>
                      <a:pt x="3587" y="2916"/>
                    </a:lnTo>
                    <a:lnTo>
                      <a:pt x="3596" y="2978"/>
                    </a:lnTo>
                    <a:cubicBezTo>
                      <a:pt x="3596" y="2978"/>
                      <a:pt x="3596" y="3029"/>
                      <a:pt x="3589" y="3031"/>
                    </a:cubicBezTo>
                    <a:cubicBezTo>
                      <a:pt x="3582" y="3034"/>
                      <a:pt x="3527" y="3065"/>
                      <a:pt x="3527" y="3065"/>
                    </a:cubicBezTo>
                    <a:lnTo>
                      <a:pt x="3513" y="3096"/>
                    </a:lnTo>
                    <a:lnTo>
                      <a:pt x="3473" y="3067"/>
                    </a:lnTo>
                    <a:lnTo>
                      <a:pt x="3469" y="3020"/>
                    </a:lnTo>
                    <a:lnTo>
                      <a:pt x="3431" y="2989"/>
                    </a:lnTo>
                    <a:lnTo>
                      <a:pt x="3393" y="2925"/>
                    </a:lnTo>
                    <a:lnTo>
                      <a:pt x="3393" y="2834"/>
                    </a:lnTo>
                    <a:lnTo>
                      <a:pt x="3369" y="2796"/>
                    </a:lnTo>
                    <a:lnTo>
                      <a:pt x="3385" y="2718"/>
                    </a:lnTo>
                    <a:lnTo>
                      <a:pt x="3280" y="2707"/>
                    </a:lnTo>
                    <a:lnTo>
                      <a:pt x="3187" y="2707"/>
                    </a:lnTo>
                    <a:lnTo>
                      <a:pt x="3136" y="2649"/>
                    </a:lnTo>
                    <a:lnTo>
                      <a:pt x="3036" y="2565"/>
                    </a:lnTo>
                    <a:lnTo>
                      <a:pt x="2942" y="2523"/>
                    </a:lnTo>
                    <a:lnTo>
                      <a:pt x="2889" y="2498"/>
                    </a:lnTo>
                    <a:lnTo>
                      <a:pt x="2813" y="2529"/>
                    </a:lnTo>
                    <a:lnTo>
                      <a:pt x="2793" y="2443"/>
                    </a:lnTo>
                    <a:lnTo>
                      <a:pt x="2760" y="2367"/>
                    </a:lnTo>
                    <a:lnTo>
                      <a:pt x="2731" y="2318"/>
                    </a:lnTo>
                    <a:lnTo>
                      <a:pt x="2685" y="2314"/>
                    </a:lnTo>
                    <a:lnTo>
                      <a:pt x="2667" y="2274"/>
                    </a:lnTo>
                    <a:lnTo>
                      <a:pt x="2665" y="2194"/>
                    </a:lnTo>
                    <a:lnTo>
                      <a:pt x="2689" y="2103"/>
                    </a:lnTo>
                    <a:lnTo>
                      <a:pt x="2745" y="1994"/>
                    </a:lnTo>
                    <a:lnTo>
                      <a:pt x="2780" y="1923"/>
                    </a:lnTo>
                    <a:lnTo>
                      <a:pt x="2800" y="1880"/>
                    </a:lnTo>
                    <a:lnTo>
                      <a:pt x="2842" y="1869"/>
                    </a:lnTo>
                    <a:cubicBezTo>
                      <a:pt x="2842" y="1869"/>
                      <a:pt x="2800" y="1851"/>
                      <a:pt x="2807" y="1851"/>
                    </a:cubicBezTo>
                    <a:cubicBezTo>
                      <a:pt x="2813" y="1851"/>
                      <a:pt x="2909" y="1849"/>
                      <a:pt x="2909" y="1849"/>
                    </a:cubicBezTo>
                    <a:lnTo>
                      <a:pt x="2880" y="1769"/>
                    </a:lnTo>
                    <a:lnTo>
                      <a:pt x="2918" y="1740"/>
                    </a:lnTo>
                    <a:lnTo>
                      <a:pt x="2967" y="1698"/>
                    </a:lnTo>
                    <a:lnTo>
                      <a:pt x="3036" y="1680"/>
                    </a:lnTo>
                    <a:lnTo>
                      <a:pt x="3113" y="1525"/>
                    </a:lnTo>
                    <a:lnTo>
                      <a:pt x="3002" y="1502"/>
                    </a:lnTo>
                    <a:lnTo>
                      <a:pt x="2936" y="1436"/>
                    </a:lnTo>
                    <a:lnTo>
                      <a:pt x="3038" y="1482"/>
                    </a:lnTo>
                    <a:lnTo>
                      <a:pt x="3107" y="1491"/>
                    </a:lnTo>
                    <a:lnTo>
                      <a:pt x="3167" y="1396"/>
                    </a:lnTo>
                    <a:lnTo>
                      <a:pt x="3125" y="1347"/>
                    </a:lnTo>
                    <a:lnTo>
                      <a:pt x="3156" y="1329"/>
                    </a:lnTo>
                    <a:lnTo>
                      <a:pt x="3233" y="1331"/>
                    </a:lnTo>
                    <a:lnTo>
                      <a:pt x="3240" y="1387"/>
                    </a:lnTo>
                    <a:lnTo>
                      <a:pt x="3293" y="1369"/>
                    </a:lnTo>
                    <a:lnTo>
                      <a:pt x="3340" y="1347"/>
                    </a:lnTo>
                    <a:lnTo>
                      <a:pt x="3393" y="1296"/>
                    </a:lnTo>
                    <a:lnTo>
                      <a:pt x="3467" y="1216"/>
                    </a:lnTo>
                    <a:lnTo>
                      <a:pt x="3429" y="1165"/>
                    </a:lnTo>
                    <a:lnTo>
                      <a:pt x="3393" y="1109"/>
                    </a:lnTo>
                    <a:lnTo>
                      <a:pt x="3382" y="1038"/>
                    </a:lnTo>
                    <a:lnTo>
                      <a:pt x="3400" y="1043"/>
                    </a:lnTo>
                    <a:lnTo>
                      <a:pt x="3433" y="989"/>
                    </a:lnTo>
                    <a:lnTo>
                      <a:pt x="3409" y="960"/>
                    </a:lnTo>
                    <a:lnTo>
                      <a:pt x="3436" y="931"/>
                    </a:lnTo>
                    <a:lnTo>
                      <a:pt x="3387" y="920"/>
                    </a:lnTo>
                    <a:lnTo>
                      <a:pt x="3376" y="871"/>
                    </a:lnTo>
                    <a:lnTo>
                      <a:pt x="3316" y="842"/>
                    </a:lnTo>
                    <a:lnTo>
                      <a:pt x="3262" y="827"/>
                    </a:lnTo>
                    <a:lnTo>
                      <a:pt x="3193" y="836"/>
                    </a:lnTo>
                    <a:lnTo>
                      <a:pt x="3207" y="947"/>
                    </a:lnTo>
                    <a:lnTo>
                      <a:pt x="3233" y="960"/>
                    </a:lnTo>
                    <a:lnTo>
                      <a:pt x="3218" y="1007"/>
                    </a:lnTo>
                    <a:lnTo>
                      <a:pt x="3185" y="1011"/>
                    </a:lnTo>
                    <a:lnTo>
                      <a:pt x="3127" y="1189"/>
                    </a:lnTo>
                    <a:lnTo>
                      <a:pt x="3067" y="1209"/>
                    </a:lnTo>
                    <a:lnTo>
                      <a:pt x="3036" y="1107"/>
                    </a:lnTo>
                    <a:lnTo>
                      <a:pt x="3067" y="1054"/>
                    </a:lnTo>
                    <a:lnTo>
                      <a:pt x="3002" y="954"/>
                    </a:lnTo>
                    <a:lnTo>
                      <a:pt x="2958" y="929"/>
                    </a:lnTo>
                    <a:lnTo>
                      <a:pt x="2913" y="978"/>
                    </a:lnTo>
                    <a:lnTo>
                      <a:pt x="2927" y="1076"/>
                    </a:lnTo>
                    <a:lnTo>
                      <a:pt x="2889" y="947"/>
                    </a:lnTo>
                    <a:lnTo>
                      <a:pt x="2862" y="891"/>
                    </a:lnTo>
                    <a:lnTo>
                      <a:pt x="2842" y="854"/>
                    </a:lnTo>
                    <a:lnTo>
                      <a:pt x="2802" y="834"/>
                    </a:lnTo>
                    <a:lnTo>
                      <a:pt x="2807" y="782"/>
                    </a:lnTo>
                    <a:lnTo>
                      <a:pt x="2838" y="776"/>
                    </a:lnTo>
                    <a:lnTo>
                      <a:pt x="2787" y="667"/>
                    </a:lnTo>
                    <a:lnTo>
                      <a:pt x="2762" y="605"/>
                    </a:lnTo>
                    <a:lnTo>
                      <a:pt x="2736" y="540"/>
                    </a:lnTo>
                    <a:lnTo>
                      <a:pt x="2698" y="502"/>
                    </a:lnTo>
                    <a:lnTo>
                      <a:pt x="2667" y="456"/>
                    </a:lnTo>
                    <a:lnTo>
                      <a:pt x="2713" y="429"/>
                    </a:lnTo>
                    <a:lnTo>
                      <a:pt x="2671" y="438"/>
                    </a:lnTo>
                    <a:lnTo>
                      <a:pt x="2718" y="398"/>
                    </a:lnTo>
                    <a:lnTo>
                      <a:pt x="2731" y="358"/>
                    </a:lnTo>
                    <a:lnTo>
                      <a:pt x="2711" y="320"/>
                    </a:lnTo>
                    <a:lnTo>
                      <a:pt x="2687" y="300"/>
                    </a:lnTo>
                    <a:lnTo>
                      <a:pt x="2716" y="287"/>
                    </a:lnTo>
                    <a:lnTo>
                      <a:pt x="2789" y="287"/>
                    </a:lnTo>
                    <a:lnTo>
                      <a:pt x="2820" y="300"/>
                    </a:lnTo>
                    <a:lnTo>
                      <a:pt x="2862" y="169"/>
                    </a:lnTo>
                    <a:lnTo>
                      <a:pt x="2909" y="105"/>
                    </a:lnTo>
                    <a:lnTo>
                      <a:pt x="2920" y="45"/>
                    </a:lnTo>
                    <a:lnTo>
                      <a:pt x="2842" y="27"/>
                    </a:lnTo>
                    <a:lnTo>
                      <a:pt x="2805" y="34"/>
                    </a:lnTo>
                    <a:lnTo>
                      <a:pt x="2762" y="0"/>
                    </a:lnTo>
                    <a:lnTo>
                      <a:pt x="2653" y="0"/>
                    </a:lnTo>
                    <a:lnTo>
                      <a:pt x="2613" y="45"/>
                    </a:lnTo>
                    <a:lnTo>
                      <a:pt x="2669" y="89"/>
                    </a:lnTo>
                    <a:lnTo>
                      <a:pt x="2602" y="89"/>
                    </a:lnTo>
                    <a:lnTo>
                      <a:pt x="2600" y="174"/>
                    </a:lnTo>
                    <a:lnTo>
                      <a:pt x="2613" y="258"/>
                    </a:lnTo>
                    <a:lnTo>
                      <a:pt x="2607" y="296"/>
                    </a:lnTo>
                    <a:lnTo>
                      <a:pt x="2640" y="329"/>
                    </a:lnTo>
                    <a:lnTo>
                      <a:pt x="2629" y="374"/>
                    </a:lnTo>
                    <a:lnTo>
                      <a:pt x="2649" y="427"/>
                    </a:lnTo>
                    <a:lnTo>
                      <a:pt x="2638" y="460"/>
                    </a:lnTo>
                    <a:lnTo>
                      <a:pt x="2618" y="498"/>
                    </a:lnTo>
                    <a:lnTo>
                      <a:pt x="2598" y="545"/>
                    </a:lnTo>
                    <a:lnTo>
                      <a:pt x="2600" y="574"/>
                    </a:lnTo>
                    <a:lnTo>
                      <a:pt x="2576" y="569"/>
                    </a:lnTo>
                    <a:lnTo>
                      <a:pt x="2560" y="649"/>
                    </a:lnTo>
                    <a:lnTo>
                      <a:pt x="2582" y="674"/>
                    </a:lnTo>
                    <a:lnTo>
                      <a:pt x="2553" y="734"/>
                    </a:lnTo>
                    <a:lnTo>
                      <a:pt x="2558" y="785"/>
                    </a:lnTo>
                    <a:lnTo>
                      <a:pt x="2605" y="834"/>
                    </a:lnTo>
                    <a:lnTo>
                      <a:pt x="2647" y="849"/>
                    </a:lnTo>
                    <a:lnTo>
                      <a:pt x="2656" y="869"/>
                    </a:lnTo>
                    <a:lnTo>
                      <a:pt x="2716" y="871"/>
                    </a:lnTo>
                    <a:lnTo>
                      <a:pt x="2682" y="909"/>
                    </a:lnTo>
                    <a:lnTo>
                      <a:pt x="2671" y="985"/>
                    </a:lnTo>
                    <a:lnTo>
                      <a:pt x="2709" y="956"/>
                    </a:lnTo>
                    <a:lnTo>
                      <a:pt x="2725" y="1018"/>
                    </a:lnTo>
                    <a:lnTo>
                      <a:pt x="2673" y="1087"/>
                    </a:lnTo>
                    <a:lnTo>
                      <a:pt x="2631" y="1098"/>
                    </a:lnTo>
                    <a:lnTo>
                      <a:pt x="2609" y="1156"/>
                    </a:lnTo>
                    <a:lnTo>
                      <a:pt x="2633" y="1202"/>
                    </a:lnTo>
                    <a:lnTo>
                      <a:pt x="2625" y="1227"/>
                    </a:lnTo>
                    <a:lnTo>
                      <a:pt x="2576" y="1209"/>
                    </a:lnTo>
                    <a:lnTo>
                      <a:pt x="2587" y="1136"/>
                    </a:lnTo>
                    <a:lnTo>
                      <a:pt x="2580" y="1087"/>
                    </a:lnTo>
                    <a:lnTo>
                      <a:pt x="2545" y="1071"/>
                    </a:lnTo>
                    <a:lnTo>
                      <a:pt x="2522" y="1038"/>
                    </a:lnTo>
                    <a:lnTo>
                      <a:pt x="2551" y="1040"/>
                    </a:lnTo>
                    <a:lnTo>
                      <a:pt x="2607" y="1007"/>
                    </a:lnTo>
                    <a:lnTo>
                      <a:pt x="2629" y="996"/>
                    </a:lnTo>
                    <a:lnTo>
                      <a:pt x="2587" y="978"/>
                    </a:lnTo>
                    <a:lnTo>
                      <a:pt x="2593" y="925"/>
                    </a:lnTo>
                    <a:lnTo>
                      <a:pt x="2549" y="894"/>
                    </a:lnTo>
                    <a:lnTo>
                      <a:pt x="2489" y="829"/>
                    </a:lnTo>
                    <a:lnTo>
                      <a:pt x="2451" y="858"/>
                    </a:lnTo>
                    <a:lnTo>
                      <a:pt x="2469" y="902"/>
                    </a:lnTo>
                    <a:lnTo>
                      <a:pt x="2433" y="938"/>
                    </a:lnTo>
                    <a:lnTo>
                      <a:pt x="2387" y="969"/>
                    </a:lnTo>
                    <a:lnTo>
                      <a:pt x="2451" y="1022"/>
                    </a:lnTo>
                    <a:lnTo>
                      <a:pt x="2493" y="1016"/>
                    </a:lnTo>
                    <a:lnTo>
                      <a:pt x="2505" y="1036"/>
                    </a:lnTo>
                    <a:lnTo>
                      <a:pt x="2478" y="1051"/>
                    </a:lnTo>
                    <a:lnTo>
                      <a:pt x="2436" y="1074"/>
                    </a:lnTo>
                    <a:lnTo>
                      <a:pt x="2456" y="1107"/>
                    </a:lnTo>
                    <a:lnTo>
                      <a:pt x="2469" y="1127"/>
                    </a:lnTo>
                    <a:lnTo>
                      <a:pt x="2438" y="1149"/>
                    </a:lnTo>
                    <a:lnTo>
                      <a:pt x="2327" y="1147"/>
                    </a:lnTo>
                    <a:lnTo>
                      <a:pt x="2262" y="1167"/>
                    </a:lnTo>
                    <a:lnTo>
                      <a:pt x="2185" y="1131"/>
                    </a:lnTo>
                    <a:lnTo>
                      <a:pt x="2122" y="1087"/>
                    </a:lnTo>
                    <a:cubicBezTo>
                      <a:pt x="2122" y="1087"/>
                      <a:pt x="2080" y="1094"/>
                      <a:pt x="2078" y="1085"/>
                    </a:cubicBezTo>
                    <a:cubicBezTo>
                      <a:pt x="2076" y="1076"/>
                      <a:pt x="2040" y="1027"/>
                      <a:pt x="2040" y="1027"/>
                    </a:cubicBezTo>
                    <a:lnTo>
                      <a:pt x="2033" y="996"/>
                    </a:lnTo>
                    <a:lnTo>
                      <a:pt x="2005" y="971"/>
                    </a:lnTo>
                    <a:lnTo>
                      <a:pt x="1947" y="1003"/>
                    </a:lnTo>
                    <a:lnTo>
                      <a:pt x="1893" y="1034"/>
                    </a:lnTo>
                    <a:cubicBezTo>
                      <a:pt x="1893" y="1034"/>
                      <a:pt x="1856" y="1071"/>
                      <a:pt x="1876" y="1074"/>
                    </a:cubicBezTo>
                    <a:cubicBezTo>
                      <a:pt x="1896" y="1076"/>
                      <a:pt x="1947" y="1089"/>
                      <a:pt x="1947" y="1089"/>
                    </a:cubicBezTo>
                    <a:lnTo>
                      <a:pt x="1989" y="1036"/>
                    </a:lnTo>
                    <a:lnTo>
                      <a:pt x="1978" y="1100"/>
                    </a:lnTo>
                    <a:lnTo>
                      <a:pt x="1933" y="1118"/>
                    </a:lnTo>
                    <a:lnTo>
                      <a:pt x="1916" y="1185"/>
                    </a:lnTo>
                    <a:lnTo>
                      <a:pt x="1942" y="1276"/>
                    </a:lnTo>
                    <a:lnTo>
                      <a:pt x="1900" y="1274"/>
                    </a:lnTo>
                    <a:lnTo>
                      <a:pt x="1880" y="1191"/>
                    </a:lnTo>
                    <a:lnTo>
                      <a:pt x="1829" y="1187"/>
                    </a:lnTo>
                    <a:lnTo>
                      <a:pt x="1791" y="1140"/>
                    </a:lnTo>
                    <a:lnTo>
                      <a:pt x="1709" y="1145"/>
                    </a:lnTo>
                    <a:lnTo>
                      <a:pt x="1642" y="1154"/>
                    </a:lnTo>
                    <a:lnTo>
                      <a:pt x="1571" y="1162"/>
                    </a:lnTo>
                    <a:lnTo>
                      <a:pt x="1462" y="1151"/>
                    </a:lnTo>
                    <a:lnTo>
                      <a:pt x="1496" y="1091"/>
                    </a:lnTo>
                    <a:lnTo>
                      <a:pt x="1551" y="1080"/>
                    </a:lnTo>
                    <a:lnTo>
                      <a:pt x="1527" y="1025"/>
                    </a:lnTo>
                    <a:lnTo>
                      <a:pt x="1460" y="980"/>
                    </a:lnTo>
                    <a:lnTo>
                      <a:pt x="1373" y="985"/>
                    </a:lnTo>
                    <a:lnTo>
                      <a:pt x="1293" y="942"/>
                    </a:lnTo>
                    <a:lnTo>
                      <a:pt x="1256" y="916"/>
                    </a:lnTo>
                    <a:lnTo>
                      <a:pt x="1196" y="887"/>
                    </a:lnTo>
                    <a:cubicBezTo>
                      <a:pt x="1196" y="887"/>
                      <a:pt x="1145" y="869"/>
                      <a:pt x="1138" y="862"/>
                    </a:cubicBezTo>
                    <a:cubicBezTo>
                      <a:pt x="1131" y="856"/>
                      <a:pt x="1102" y="836"/>
                      <a:pt x="1078" y="836"/>
                    </a:cubicBezTo>
                    <a:cubicBezTo>
                      <a:pt x="1053" y="836"/>
                      <a:pt x="1016" y="834"/>
                      <a:pt x="1016" y="834"/>
                    </a:cubicBezTo>
                    <a:lnTo>
                      <a:pt x="1009" y="896"/>
                    </a:lnTo>
                    <a:lnTo>
                      <a:pt x="949" y="896"/>
                    </a:lnTo>
                    <a:lnTo>
                      <a:pt x="967" y="845"/>
                    </a:lnTo>
                    <a:lnTo>
                      <a:pt x="936" y="825"/>
                    </a:lnTo>
                    <a:cubicBezTo>
                      <a:pt x="936" y="825"/>
                      <a:pt x="942" y="787"/>
                      <a:pt x="933" y="789"/>
                    </a:cubicBezTo>
                    <a:cubicBezTo>
                      <a:pt x="925" y="791"/>
                      <a:pt x="871" y="825"/>
                      <a:pt x="871" y="825"/>
                    </a:cubicBezTo>
                    <a:lnTo>
                      <a:pt x="869" y="880"/>
                    </a:lnTo>
                    <a:lnTo>
                      <a:pt x="847" y="891"/>
                    </a:lnTo>
                    <a:lnTo>
                      <a:pt x="800" y="811"/>
                    </a:lnTo>
                    <a:lnTo>
                      <a:pt x="773" y="747"/>
                    </a:lnTo>
                    <a:lnTo>
                      <a:pt x="722" y="698"/>
                    </a:lnTo>
                    <a:cubicBezTo>
                      <a:pt x="722" y="698"/>
                      <a:pt x="682" y="756"/>
                      <a:pt x="689" y="758"/>
                    </a:cubicBezTo>
                    <a:cubicBezTo>
                      <a:pt x="696" y="760"/>
                      <a:pt x="727" y="774"/>
                      <a:pt x="727" y="774"/>
                    </a:cubicBezTo>
                    <a:lnTo>
                      <a:pt x="678" y="820"/>
                    </a:lnTo>
                    <a:lnTo>
                      <a:pt x="640" y="811"/>
                    </a:lnTo>
                    <a:lnTo>
                      <a:pt x="649" y="774"/>
                    </a:lnTo>
                    <a:lnTo>
                      <a:pt x="616" y="774"/>
                    </a:lnTo>
                    <a:lnTo>
                      <a:pt x="562" y="818"/>
                    </a:lnTo>
                    <a:lnTo>
                      <a:pt x="516" y="849"/>
                    </a:lnTo>
                    <a:lnTo>
                      <a:pt x="429" y="878"/>
                    </a:lnTo>
                    <a:lnTo>
                      <a:pt x="407" y="911"/>
                    </a:lnTo>
                    <a:lnTo>
                      <a:pt x="385" y="878"/>
                    </a:lnTo>
                    <a:lnTo>
                      <a:pt x="371" y="856"/>
                    </a:lnTo>
                    <a:lnTo>
                      <a:pt x="329" y="880"/>
                    </a:lnTo>
                    <a:lnTo>
                      <a:pt x="311" y="911"/>
                    </a:lnTo>
                    <a:lnTo>
                      <a:pt x="345" y="954"/>
                    </a:lnTo>
                    <a:lnTo>
                      <a:pt x="336" y="987"/>
                    </a:lnTo>
                    <a:lnTo>
                      <a:pt x="278" y="989"/>
                    </a:lnTo>
                    <a:lnTo>
                      <a:pt x="218" y="978"/>
                    </a:lnTo>
                    <a:lnTo>
                      <a:pt x="182" y="958"/>
                    </a:lnTo>
                    <a:lnTo>
                      <a:pt x="158" y="940"/>
                    </a:lnTo>
                    <a:lnTo>
                      <a:pt x="131" y="903"/>
                    </a:lnTo>
                    <a:lnTo>
                      <a:pt x="96" y="896"/>
                    </a:lnTo>
                    <a:lnTo>
                      <a:pt x="51" y="871"/>
                    </a:lnTo>
                    <a:lnTo>
                      <a:pt x="2" y="863"/>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2" name="Freeform 203">
                <a:extLst>
                  <a:ext uri="{FF2B5EF4-FFF2-40B4-BE49-F238E27FC236}">
                    <a16:creationId xmlns:a16="http://schemas.microsoft.com/office/drawing/2014/main" id="{8F53BDA1-F607-4D1D-A7EF-A4AC59753C47}"/>
                  </a:ext>
                </a:extLst>
              </p:cNvPr>
              <p:cNvSpPr>
                <a:spLocks/>
              </p:cNvSpPr>
              <p:nvPr/>
            </p:nvSpPr>
            <p:spPr bwMode="auto">
              <a:xfrm>
                <a:off x="2298" y="1785"/>
                <a:ext cx="23" cy="32"/>
              </a:xfrm>
              <a:custGeom>
                <a:avLst/>
                <a:gdLst>
                  <a:gd name="T0" fmla="*/ 9 w 23"/>
                  <a:gd name="T1" fmla="*/ 0 h 32"/>
                  <a:gd name="T2" fmla="*/ 0 w 23"/>
                  <a:gd name="T3" fmla="*/ 19 h 32"/>
                  <a:gd name="T4" fmla="*/ 7 w 23"/>
                  <a:gd name="T5" fmla="*/ 32 h 32"/>
                  <a:gd name="T6" fmla="*/ 23 w 23"/>
                  <a:gd name="T7" fmla="*/ 12 h 32"/>
                  <a:gd name="T8" fmla="*/ 9 w 23"/>
                  <a:gd name="T9" fmla="*/ 0 h 32"/>
                </a:gdLst>
                <a:ahLst/>
                <a:cxnLst>
                  <a:cxn ang="0">
                    <a:pos x="T0" y="T1"/>
                  </a:cxn>
                  <a:cxn ang="0">
                    <a:pos x="T2" y="T3"/>
                  </a:cxn>
                  <a:cxn ang="0">
                    <a:pos x="T4" y="T5"/>
                  </a:cxn>
                  <a:cxn ang="0">
                    <a:pos x="T6" y="T7"/>
                  </a:cxn>
                  <a:cxn ang="0">
                    <a:pos x="T8" y="T9"/>
                  </a:cxn>
                </a:cxnLst>
                <a:rect l="0" t="0" r="r" b="b"/>
                <a:pathLst>
                  <a:path w="23" h="32">
                    <a:moveTo>
                      <a:pt x="9" y="0"/>
                    </a:moveTo>
                    <a:lnTo>
                      <a:pt x="0" y="19"/>
                    </a:lnTo>
                    <a:lnTo>
                      <a:pt x="7" y="32"/>
                    </a:lnTo>
                    <a:lnTo>
                      <a:pt x="23" y="12"/>
                    </a:lnTo>
                    <a:lnTo>
                      <a:pt x="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3" name="Freeform 204">
                <a:extLst>
                  <a:ext uri="{FF2B5EF4-FFF2-40B4-BE49-F238E27FC236}">
                    <a16:creationId xmlns:a16="http://schemas.microsoft.com/office/drawing/2014/main" id="{8180791D-7BA0-4ED1-844E-7838760F4C12}"/>
                  </a:ext>
                </a:extLst>
              </p:cNvPr>
              <p:cNvSpPr>
                <a:spLocks/>
              </p:cNvSpPr>
              <p:nvPr/>
            </p:nvSpPr>
            <p:spPr bwMode="auto">
              <a:xfrm>
                <a:off x="2168" y="1435"/>
                <a:ext cx="129" cy="102"/>
              </a:xfrm>
              <a:custGeom>
                <a:avLst/>
                <a:gdLst>
                  <a:gd name="T0" fmla="*/ 26 w 129"/>
                  <a:gd name="T1" fmla="*/ 0 h 102"/>
                  <a:gd name="T2" fmla="*/ 20 w 129"/>
                  <a:gd name="T3" fmla="*/ 19 h 102"/>
                  <a:gd name="T4" fmla="*/ 14 w 129"/>
                  <a:gd name="T5" fmla="*/ 62 h 102"/>
                  <a:gd name="T6" fmla="*/ 4 w 129"/>
                  <a:gd name="T7" fmla="*/ 77 h 102"/>
                  <a:gd name="T8" fmla="*/ 0 w 129"/>
                  <a:gd name="T9" fmla="*/ 92 h 102"/>
                  <a:gd name="T10" fmla="*/ 27 w 129"/>
                  <a:gd name="T11" fmla="*/ 84 h 102"/>
                  <a:gd name="T12" fmla="*/ 28 w 129"/>
                  <a:gd name="T13" fmla="*/ 102 h 102"/>
                  <a:gd name="T14" fmla="*/ 47 w 129"/>
                  <a:gd name="T15" fmla="*/ 100 h 102"/>
                  <a:gd name="T16" fmla="*/ 59 w 129"/>
                  <a:gd name="T17" fmla="*/ 86 h 102"/>
                  <a:gd name="T18" fmla="*/ 72 w 129"/>
                  <a:gd name="T19" fmla="*/ 70 h 102"/>
                  <a:gd name="T20" fmla="*/ 77 w 129"/>
                  <a:gd name="T21" fmla="*/ 76 h 102"/>
                  <a:gd name="T22" fmla="*/ 92 w 129"/>
                  <a:gd name="T23" fmla="*/ 86 h 102"/>
                  <a:gd name="T24" fmla="*/ 109 w 129"/>
                  <a:gd name="T25" fmla="*/ 94 h 102"/>
                  <a:gd name="T26" fmla="*/ 129 w 129"/>
                  <a:gd name="T27" fmla="*/ 80 h 102"/>
                  <a:gd name="T28" fmla="*/ 118 w 129"/>
                  <a:gd name="T29" fmla="*/ 70 h 102"/>
                  <a:gd name="T30" fmla="*/ 101 w 129"/>
                  <a:gd name="T31" fmla="*/ 71 h 102"/>
                  <a:gd name="T32" fmla="*/ 95 w 129"/>
                  <a:gd name="T33" fmla="*/ 46 h 102"/>
                  <a:gd name="T34" fmla="*/ 69 w 129"/>
                  <a:gd name="T35" fmla="*/ 35 h 102"/>
                  <a:gd name="T36" fmla="*/ 56 w 129"/>
                  <a:gd name="T37" fmla="*/ 18 h 102"/>
                  <a:gd name="T38" fmla="*/ 40 w 129"/>
                  <a:gd name="T39" fmla="*/ 19 h 102"/>
                  <a:gd name="T40" fmla="*/ 26 w 129"/>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02">
                    <a:moveTo>
                      <a:pt x="26" y="0"/>
                    </a:moveTo>
                    <a:lnTo>
                      <a:pt x="20" y="19"/>
                    </a:lnTo>
                    <a:lnTo>
                      <a:pt x="14" y="62"/>
                    </a:lnTo>
                    <a:lnTo>
                      <a:pt x="4" y="77"/>
                    </a:lnTo>
                    <a:lnTo>
                      <a:pt x="0" y="92"/>
                    </a:lnTo>
                    <a:lnTo>
                      <a:pt x="27" y="84"/>
                    </a:lnTo>
                    <a:lnTo>
                      <a:pt x="28" y="102"/>
                    </a:lnTo>
                    <a:lnTo>
                      <a:pt x="47" y="100"/>
                    </a:lnTo>
                    <a:lnTo>
                      <a:pt x="59" y="86"/>
                    </a:lnTo>
                    <a:lnTo>
                      <a:pt x="72" y="70"/>
                    </a:lnTo>
                    <a:lnTo>
                      <a:pt x="77" y="76"/>
                    </a:lnTo>
                    <a:lnTo>
                      <a:pt x="92" y="86"/>
                    </a:lnTo>
                    <a:lnTo>
                      <a:pt x="109" y="94"/>
                    </a:lnTo>
                    <a:lnTo>
                      <a:pt x="129" y="80"/>
                    </a:lnTo>
                    <a:lnTo>
                      <a:pt x="118" y="70"/>
                    </a:lnTo>
                    <a:lnTo>
                      <a:pt x="101" y="71"/>
                    </a:lnTo>
                    <a:lnTo>
                      <a:pt x="95" y="46"/>
                    </a:lnTo>
                    <a:lnTo>
                      <a:pt x="69" y="35"/>
                    </a:lnTo>
                    <a:lnTo>
                      <a:pt x="56" y="18"/>
                    </a:lnTo>
                    <a:lnTo>
                      <a:pt x="40" y="19"/>
                    </a:lnTo>
                    <a:lnTo>
                      <a:pt x="2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683" name="Freeform 206">
              <a:extLst>
                <a:ext uri="{FF2B5EF4-FFF2-40B4-BE49-F238E27FC236}">
                  <a16:creationId xmlns:a16="http://schemas.microsoft.com/office/drawing/2014/main" id="{68A7A701-C50A-4B93-BEB3-71BDB0D3E8F9}"/>
                </a:ext>
              </a:extLst>
            </p:cNvPr>
            <p:cNvSpPr>
              <a:spLocks/>
            </p:cNvSpPr>
            <p:nvPr/>
          </p:nvSpPr>
          <p:spPr bwMode="auto">
            <a:xfrm>
              <a:off x="2231" y="1554"/>
              <a:ext cx="30" cy="25"/>
            </a:xfrm>
            <a:custGeom>
              <a:avLst/>
              <a:gdLst>
                <a:gd name="T0" fmla="*/ 25 w 30"/>
                <a:gd name="T1" fmla="*/ 0 h 25"/>
                <a:gd name="T2" fmla="*/ 12 w 30"/>
                <a:gd name="T3" fmla="*/ 6 h 25"/>
                <a:gd name="T4" fmla="*/ 0 w 30"/>
                <a:gd name="T5" fmla="*/ 4 h 25"/>
                <a:gd name="T6" fmla="*/ 0 w 30"/>
                <a:gd name="T7" fmla="*/ 24 h 25"/>
                <a:gd name="T8" fmla="*/ 21 w 30"/>
                <a:gd name="T9" fmla="*/ 25 h 25"/>
                <a:gd name="T10" fmla="*/ 30 w 30"/>
                <a:gd name="T11" fmla="*/ 5 h 25"/>
                <a:gd name="T12" fmla="*/ 25 w 3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0" h="25">
                  <a:moveTo>
                    <a:pt x="25" y="0"/>
                  </a:moveTo>
                  <a:lnTo>
                    <a:pt x="12" y="6"/>
                  </a:lnTo>
                  <a:lnTo>
                    <a:pt x="0" y="4"/>
                  </a:lnTo>
                  <a:lnTo>
                    <a:pt x="0" y="24"/>
                  </a:lnTo>
                  <a:lnTo>
                    <a:pt x="21" y="25"/>
                  </a:lnTo>
                  <a:lnTo>
                    <a:pt x="30" y="5"/>
                  </a:lnTo>
                  <a:lnTo>
                    <a:pt x="2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4" name="Freeform 207">
              <a:extLst>
                <a:ext uri="{FF2B5EF4-FFF2-40B4-BE49-F238E27FC236}">
                  <a16:creationId xmlns:a16="http://schemas.microsoft.com/office/drawing/2014/main" id="{F2369B9F-AEF8-49B5-B063-1446431CE150}"/>
                </a:ext>
              </a:extLst>
            </p:cNvPr>
            <p:cNvSpPr>
              <a:spLocks/>
            </p:cNvSpPr>
            <p:nvPr/>
          </p:nvSpPr>
          <p:spPr bwMode="auto">
            <a:xfrm>
              <a:off x="2295" y="1578"/>
              <a:ext cx="16" cy="26"/>
            </a:xfrm>
            <a:custGeom>
              <a:avLst/>
              <a:gdLst>
                <a:gd name="T0" fmla="*/ 0 w 16"/>
                <a:gd name="T1" fmla="*/ 1 h 26"/>
                <a:gd name="T2" fmla="*/ 2 w 16"/>
                <a:gd name="T3" fmla="*/ 13 h 26"/>
                <a:gd name="T4" fmla="*/ 10 w 16"/>
                <a:gd name="T5" fmla="*/ 26 h 26"/>
                <a:gd name="T6" fmla="*/ 16 w 16"/>
                <a:gd name="T7" fmla="*/ 4 h 26"/>
                <a:gd name="T8" fmla="*/ 8 w 16"/>
                <a:gd name="T9" fmla="*/ 0 h 26"/>
                <a:gd name="T10" fmla="*/ 0 w 16"/>
                <a:gd name="T11" fmla="*/ 1 h 26"/>
              </a:gdLst>
              <a:ahLst/>
              <a:cxnLst>
                <a:cxn ang="0">
                  <a:pos x="T0" y="T1"/>
                </a:cxn>
                <a:cxn ang="0">
                  <a:pos x="T2" y="T3"/>
                </a:cxn>
                <a:cxn ang="0">
                  <a:pos x="T4" y="T5"/>
                </a:cxn>
                <a:cxn ang="0">
                  <a:pos x="T6" y="T7"/>
                </a:cxn>
                <a:cxn ang="0">
                  <a:pos x="T8" y="T9"/>
                </a:cxn>
                <a:cxn ang="0">
                  <a:pos x="T10" y="T11"/>
                </a:cxn>
              </a:cxnLst>
              <a:rect l="0" t="0" r="r" b="b"/>
              <a:pathLst>
                <a:path w="16" h="26">
                  <a:moveTo>
                    <a:pt x="0" y="1"/>
                  </a:moveTo>
                  <a:lnTo>
                    <a:pt x="2" y="13"/>
                  </a:lnTo>
                  <a:lnTo>
                    <a:pt x="10" y="26"/>
                  </a:lnTo>
                  <a:lnTo>
                    <a:pt x="16" y="4"/>
                  </a:lnTo>
                  <a:lnTo>
                    <a:pt x="8"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5" name="Freeform 208">
              <a:extLst>
                <a:ext uri="{FF2B5EF4-FFF2-40B4-BE49-F238E27FC236}">
                  <a16:creationId xmlns:a16="http://schemas.microsoft.com/office/drawing/2014/main" id="{090B1F13-7B3D-4DD9-951A-5BEB43D678B9}"/>
                </a:ext>
              </a:extLst>
            </p:cNvPr>
            <p:cNvSpPr>
              <a:spLocks/>
            </p:cNvSpPr>
            <p:nvPr/>
          </p:nvSpPr>
          <p:spPr bwMode="auto">
            <a:xfrm>
              <a:off x="2350" y="1313"/>
              <a:ext cx="41" cy="50"/>
            </a:xfrm>
            <a:custGeom>
              <a:avLst/>
              <a:gdLst>
                <a:gd name="T0" fmla="*/ 25 w 41"/>
                <a:gd name="T1" fmla="*/ 0 h 50"/>
                <a:gd name="T2" fmla="*/ 8 w 41"/>
                <a:gd name="T3" fmla="*/ 5 h 50"/>
                <a:gd name="T4" fmla="*/ 0 w 41"/>
                <a:gd name="T5" fmla="*/ 26 h 50"/>
                <a:gd name="T6" fmla="*/ 1 w 41"/>
                <a:gd name="T7" fmla="*/ 43 h 50"/>
                <a:gd name="T8" fmla="*/ 8 w 41"/>
                <a:gd name="T9" fmla="*/ 50 h 50"/>
                <a:gd name="T10" fmla="*/ 32 w 41"/>
                <a:gd name="T11" fmla="*/ 47 h 50"/>
                <a:gd name="T12" fmla="*/ 38 w 41"/>
                <a:gd name="T13" fmla="*/ 26 h 50"/>
                <a:gd name="T14" fmla="*/ 41 w 41"/>
                <a:gd name="T15" fmla="*/ 7 h 50"/>
                <a:gd name="T16" fmla="*/ 25 w 4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0">
                  <a:moveTo>
                    <a:pt x="25" y="0"/>
                  </a:moveTo>
                  <a:lnTo>
                    <a:pt x="8" y="5"/>
                  </a:lnTo>
                  <a:lnTo>
                    <a:pt x="0" y="26"/>
                  </a:lnTo>
                  <a:lnTo>
                    <a:pt x="1" y="43"/>
                  </a:lnTo>
                  <a:lnTo>
                    <a:pt x="8" y="50"/>
                  </a:lnTo>
                  <a:lnTo>
                    <a:pt x="32" y="47"/>
                  </a:lnTo>
                  <a:lnTo>
                    <a:pt x="38" y="26"/>
                  </a:lnTo>
                  <a:lnTo>
                    <a:pt x="41" y="7"/>
                  </a:lnTo>
                  <a:lnTo>
                    <a:pt x="2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6" name="Freeform 209">
              <a:extLst>
                <a:ext uri="{FF2B5EF4-FFF2-40B4-BE49-F238E27FC236}">
                  <a16:creationId xmlns:a16="http://schemas.microsoft.com/office/drawing/2014/main" id="{52DE7A1C-566F-4D80-8217-4044C039E166}"/>
                </a:ext>
              </a:extLst>
            </p:cNvPr>
            <p:cNvSpPr>
              <a:spLocks/>
            </p:cNvSpPr>
            <p:nvPr/>
          </p:nvSpPr>
          <p:spPr bwMode="auto">
            <a:xfrm>
              <a:off x="2106" y="991"/>
              <a:ext cx="541" cy="605"/>
            </a:xfrm>
            <a:custGeom>
              <a:avLst/>
              <a:gdLst>
                <a:gd name="T0" fmla="*/ 630 w 1687"/>
                <a:gd name="T1" fmla="*/ 773 h 1886"/>
                <a:gd name="T2" fmla="*/ 670 w 1687"/>
                <a:gd name="T3" fmla="*/ 750 h 1886"/>
                <a:gd name="T4" fmla="*/ 750 w 1687"/>
                <a:gd name="T5" fmla="*/ 743 h 1886"/>
                <a:gd name="T6" fmla="*/ 810 w 1687"/>
                <a:gd name="T7" fmla="*/ 883 h 1886"/>
                <a:gd name="T8" fmla="*/ 914 w 1687"/>
                <a:gd name="T9" fmla="*/ 943 h 1886"/>
                <a:gd name="T10" fmla="*/ 1004 w 1687"/>
                <a:gd name="T11" fmla="*/ 1040 h 1886"/>
                <a:gd name="T12" fmla="*/ 1050 w 1687"/>
                <a:gd name="T13" fmla="*/ 1236 h 1886"/>
                <a:gd name="T14" fmla="*/ 1204 w 1687"/>
                <a:gd name="T15" fmla="*/ 1270 h 1886"/>
                <a:gd name="T16" fmla="*/ 970 w 1687"/>
                <a:gd name="T17" fmla="*/ 1296 h 1886"/>
                <a:gd name="T18" fmla="*/ 817 w 1687"/>
                <a:gd name="T19" fmla="*/ 1426 h 1886"/>
                <a:gd name="T20" fmla="*/ 817 w 1687"/>
                <a:gd name="T21" fmla="*/ 1583 h 1886"/>
                <a:gd name="T22" fmla="*/ 1004 w 1687"/>
                <a:gd name="T23" fmla="*/ 1550 h 1886"/>
                <a:gd name="T24" fmla="*/ 1060 w 1687"/>
                <a:gd name="T25" fmla="*/ 1696 h 1886"/>
                <a:gd name="T26" fmla="*/ 1327 w 1687"/>
                <a:gd name="T27" fmla="*/ 1883 h 1886"/>
                <a:gd name="T28" fmla="*/ 1250 w 1687"/>
                <a:gd name="T29" fmla="*/ 1636 h 1886"/>
                <a:gd name="T30" fmla="*/ 1520 w 1687"/>
                <a:gd name="T31" fmla="*/ 1816 h 1886"/>
                <a:gd name="T32" fmla="*/ 1440 w 1687"/>
                <a:gd name="T33" fmla="*/ 1576 h 1886"/>
                <a:gd name="T34" fmla="*/ 1327 w 1687"/>
                <a:gd name="T35" fmla="*/ 1396 h 1886"/>
                <a:gd name="T36" fmla="*/ 1314 w 1687"/>
                <a:gd name="T37" fmla="*/ 1283 h 1886"/>
                <a:gd name="T38" fmla="*/ 1444 w 1687"/>
                <a:gd name="T39" fmla="*/ 1293 h 1886"/>
                <a:gd name="T40" fmla="*/ 1484 w 1687"/>
                <a:gd name="T41" fmla="*/ 1406 h 1886"/>
                <a:gd name="T42" fmla="*/ 1557 w 1687"/>
                <a:gd name="T43" fmla="*/ 1366 h 1886"/>
                <a:gd name="T44" fmla="*/ 1687 w 1687"/>
                <a:gd name="T45" fmla="*/ 1276 h 1886"/>
                <a:gd name="T46" fmla="*/ 1530 w 1687"/>
                <a:gd name="T47" fmla="*/ 1103 h 1886"/>
                <a:gd name="T48" fmla="*/ 1307 w 1687"/>
                <a:gd name="T49" fmla="*/ 986 h 1886"/>
                <a:gd name="T50" fmla="*/ 1274 w 1687"/>
                <a:gd name="T51" fmla="*/ 823 h 1886"/>
                <a:gd name="T52" fmla="*/ 1320 w 1687"/>
                <a:gd name="T53" fmla="*/ 790 h 1886"/>
                <a:gd name="T54" fmla="*/ 1347 w 1687"/>
                <a:gd name="T55" fmla="*/ 716 h 1886"/>
                <a:gd name="T56" fmla="*/ 1270 w 1687"/>
                <a:gd name="T57" fmla="*/ 633 h 1886"/>
                <a:gd name="T58" fmla="*/ 1174 w 1687"/>
                <a:gd name="T59" fmla="*/ 556 h 1886"/>
                <a:gd name="T60" fmla="*/ 1087 w 1687"/>
                <a:gd name="T61" fmla="*/ 530 h 1886"/>
                <a:gd name="T62" fmla="*/ 1017 w 1687"/>
                <a:gd name="T63" fmla="*/ 473 h 1886"/>
                <a:gd name="T64" fmla="*/ 944 w 1687"/>
                <a:gd name="T65" fmla="*/ 396 h 1886"/>
                <a:gd name="T66" fmla="*/ 844 w 1687"/>
                <a:gd name="T67" fmla="*/ 360 h 1886"/>
                <a:gd name="T68" fmla="*/ 804 w 1687"/>
                <a:gd name="T69" fmla="*/ 256 h 1886"/>
                <a:gd name="T70" fmla="*/ 704 w 1687"/>
                <a:gd name="T71" fmla="*/ 310 h 1886"/>
                <a:gd name="T72" fmla="*/ 650 w 1687"/>
                <a:gd name="T73" fmla="*/ 286 h 1886"/>
                <a:gd name="T74" fmla="*/ 524 w 1687"/>
                <a:gd name="T75" fmla="*/ 383 h 1886"/>
                <a:gd name="T76" fmla="*/ 590 w 1687"/>
                <a:gd name="T77" fmla="*/ 230 h 1886"/>
                <a:gd name="T78" fmla="*/ 560 w 1687"/>
                <a:gd name="T79" fmla="*/ 120 h 1886"/>
                <a:gd name="T80" fmla="*/ 690 w 1687"/>
                <a:gd name="T81" fmla="*/ 186 h 1886"/>
                <a:gd name="T82" fmla="*/ 750 w 1687"/>
                <a:gd name="T83" fmla="*/ 56 h 1886"/>
                <a:gd name="T84" fmla="*/ 557 w 1687"/>
                <a:gd name="T85" fmla="*/ 70 h 1886"/>
                <a:gd name="T86" fmla="*/ 520 w 1687"/>
                <a:gd name="T87" fmla="*/ 30 h 1886"/>
                <a:gd name="T88" fmla="*/ 384 w 1687"/>
                <a:gd name="T89" fmla="*/ 110 h 1886"/>
                <a:gd name="T90" fmla="*/ 294 w 1687"/>
                <a:gd name="T91" fmla="*/ 140 h 1886"/>
                <a:gd name="T92" fmla="*/ 307 w 1687"/>
                <a:gd name="T93" fmla="*/ 256 h 1886"/>
                <a:gd name="T94" fmla="*/ 274 w 1687"/>
                <a:gd name="T95" fmla="*/ 330 h 1886"/>
                <a:gd name="T96" fmla="*/ 330 w 1687"/>
                <a:gd name="T97" fmla="*/ 496 h 1886"/>
                <a:gd name="T98" fmla="*/ 260 w 1687"/>
                <a:gd name="T99" fmla="*/ 383 h 1886"/>
                <a:gd name="T100" fmla="*/ 234 w 1687"/>
                <a:gd name="T101" fmla="*/ 133 h 1886"/>
                <a:gd name="T102" fmla="*/ 204 w 1687"/>
                <a:gd name="T103" fmla="*/ 0 h 1886"/>
                <a:gd name="T104" fmla="*/ 47 w 1687"/>
                <a:gd name="T105" fmla="*/ 353 h 1886"/>
                <a:gd name="T106" fmla="*/ 130 w 1687"/>
                <a:gd name="T107" fmla="*/ 513 h 1886"/>
                <a:gd name="T108" fmla="*/ 57 w 1687"/>
                <a:gd name="T109" fmla="*/ 546 h 1886"/>
                <a:gd name="T110" fmla="*/ 240 w 1687"/>
                <a:gd name="T111" fmla="*/ 653 h 1886"/>
                <a:gd name="T112" fmla="*/ 370 w 1687"/>
                <a:gd name="T113" fmla="*/ 723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7" h="1886">
                  <a:moveTo>
                    <a:pt x="464" y="743"/>
                  </a:moveTo>
                  <a:lnTo>
                    <a:pt x="537" y="743"/>
                  </a:lnTo>
                  <a:lnTo>
                    <a:pt x="590" y="790"/>
                  </a:lnTo>
                  <a:lnTo>
                    <a:pt x="630" y="773"/>
                  </a:lnTo>
                  <a:lnTo>
                    <a:pt x="570" y="746"/>
                  </a:lnTo>
                  <a:lnTo>
                    <a:pt x="520" y="713"/>
                  </a:lnTo>
                  <a:lnTo>
                    <a:pt x="614" y="720"/>
                  </a:lnTo>
                  <a:lnTo>
                    <a:pt x="670" y="750"/>
                  </a:lnTo>
                  <a:lnTo>
                    <a:pt x="674" y="686"/>
                  </a:lnTo>
                  <a:lnTo>
                    <a:pt x="660" y="646"/>
                  </a:lnTo>
                  <a:lnTo>
                    <a:pt x="727" y="680"/>
                  </a:lnTo>
                  <a:lnTo>
                    <a:pt x="750" y="743"/>
                  </a:lnTo>
                  <a:lnTo>
                    <a:pt x="770" y="776"/>
                  </a:lnTo>
                  <a:lnTo>
                    <a:pt x="797" y="813"/>
                  </a:lnTo>
                  <a:lnTo>
                    <a:pt x="847" y="850"/>
                  </a:lnTo>
                  <a:lnTo>
                    <a:pt x="810" y="883"/>
                  </a:lnTo>
                  <a:lnTo>
                    <a:pt x="810" y="936"/>
                  </a:lnTo>
                  <a:lnTo>
                    <a:pt x="860" y="906"/>
                  </a:lnTo>
                  <a:lnTo>
                    <a:pt x="897" y="920"/>
                  </a:lnTo>
                  <a:lnTo>
                    <a:pt x="914" y="943"/>
                  </a:lnTo>
                  <a:lnTo>
                    <a:pt x="944" y="963"/>
                  </a:lnTo>
                  <a:lnTo>
                    <a:pt x="954" y="963"/>
                  </a:lnTo>
                  <a:lnTo>
                    <a:pt x="980" y="1023"/>
                  </a:lnTo>
                  <a:lnTo>
                    <a:pt x="1004" y="1040"/>
                  </a:lnTo>
                  <a:lnTo>
                    <a:pt x="1027" y="1140"/>
                  </a:lnTo>
                  <a:lnTo>
                    <a:pt x="1024" y="1193"/>
                  </a:lnTo>
                  <a:lnTo>
                    <a:pt x="1000" y="1223"/>
                  </a:lnTo>
                  <a:lnTo>
                    <a:pt x="1050" y="1236"/>
                  </a:lnTo>
                  <a:lnTo>
                    <a:pt x="1094" y="1240"/>
                  </a:lnTo>
                  <a:lnTo>
                    <a:pt x="1127" y="1190"/>
                  </a:lnTo>
                  <a:lnTo>
                    <a:pt x="1194" y="1253"/>
                  </a:lnTo>
                  <a:cubicBezTo>
                    <a:pt x="1194" y="1253"/>
                    <a:pt x="1214" y="1263"/>
                    <a:pt x="1204" y="1270"/>
                  </a:cubicBezTo>
                  <a:cubicBezTo>
                    <a:pt x="1194" y="1276"/>
                    <a:pt x="1104" y="1306"/>
                    <a:pt x="1104" y="1306"/>
                  </a:cubicBezTo>
                  <a:lnTo>
                    <a:pt x="1077" y="1263"/>
                  </a:lnTo>
                  <a:lnTo>
                    <a:pt x="1000" y="1256"/>
                  </a:lnTo>
                  <a:lnTo>
                    <a:pt x="970" y="1296"/>
                  </a:lnTo>
                  <a:lnTo>
                    <a:pt x="940" y="1343"/>
                  </a:lnTo>
                  <a:lnTo>
                    <a:pt x="937" y="1383"/>
                  </a:lnTo>
                  <a:lnTo>
                    <a:pt x="897" y="1416"/>
                  </a:lnTo>
                  <a:lnTo>
                    <a:pt x="817" y="1426"/>
                  </a:lnTo>
                  <a:lnTo>
                    <a:pt x="727" y="1423"/>
                  </a:lnTo>
                  <a:cubicBezTo>
                    <a:pt x="727" y="1423"/>
                    <a:pt x="730" y="1476"/>
                    <a:pt x="727" y="1486"/>
                  </a:cubicBezTo>
                  <a:cubicBezTo>
                    <a:pt x="724" y="1496"/>
                    <a:pt x="737" y="1556"/>
                    <a:pt x="737" y="1556"/>
                  </a:cubicBezTo>
                  <a:lnTo>
                    <a:pt x="817" y="1583"/>
                  </a:lnTo>
                  <a:lnTo>
                    <a:pt x="864" y="1540"/>
                  </a:lnTo>
                  <a:lnTo>
                    <a:pt x="914" y="1546"/>
                  </a:lnTo>
                  <a:lnTo>
                    <a:pt x="920" y="1520"/>
                  </a:lnTo>
                  <a:lnTo>
                    <a:pt x="1004" y="1550"/>
                  </a:lnTo>
                  <a:cubicBezTo>
                    <a:pt x="1004" y="1550"/>
                    <a:pt x="1004" y="1596"/>
                    <a:pt x="1010" y="1606"/>
                  </a:cubicBezTo>
                  <a:cubicBezTo>
                    <a:pt x="1017" y="1616"/>
                    <a:pt x="1057" y="1646"/>
                    <a:pt x="1057" y="1646"/>
                  </a:cubicBezTo>
                  <a:lnTo>
                    <a:pt x="1090" y="1676"/>
                  </a:lnTo>
                  <a:lnTo>
                    <a:pt x="1060" y="1696"/>
                  </a:lnTo>
                  <a:lnTo>
                    <a:pt x="1097" y="1763"/>
                  </a:lnTo>
                  <a:cubicBezTo>
                    <a:pt x="1097" y="1763"/>
                    <a:pt x="1144" y="1756"/>
                    <a:pt x="1150" y="1766"/>
                  </a:cubicBezTo>
                  <a:cubicBezTo>
                    <a:pt x="1157" y="1776"/>
                    <a:pt x="1227" y="1800"/>
                    <a:pt x="1234" y="1813"/>
                  </a:cubicBezTo>
                  <a:cubicBezTo>
                    <a:pt x="1240" y="1826"/>
                    <a:pt x="1317" y="1880"/>
                    <a:pt x="1327" y="1883"/>
                  </a:cubicBezTo>
                  <a:cubicBezTo>
                    <a:pt x="1337" y="1886"/>
                    <a:pt x="1424" y="1880"/>
                    <a:pt x="1424" y="1880"/>
                  </a:cubicBezTo>
                  <a:lnTo>
                    <a:pt x="1334" y="1756"/>
                  </a:lnTo>
                  <a:lnTo>
                    <a:pt x="1280" y="1683"/>
                  </a:lnTo>
                  <a:lnTo>
                    <a:pt x="1250" y="1636"/>
                  </a:lnTo>
                  <a:lnTo>
                    <a:pt x="1340" y="1676"/>
                  </a:lnTo>
                  <a:cubicBezTo>
                    <a:pt x="1340" y="1676"/>
                    <a:pt x="1340" y="1693"/>
                    <a:pt x="1364" y="1710"/>
                  </a:cubicBezTo>
                  <a:cubicBezTo>
                    <a:pt x="1387" y="1726"/>
                    <a:pt x="1427" y="1773"/>
                    <a:pt x="1427" y="1773"/>
                  </a:cubicBezTo>
                  <a:lnTo>
                    <a:pt x="1520" y="1816"/>
                  </a:lnTo>
                  <a:lnTo>
                    <a:pt x="1487" y="1736"/>
                  </a:lnTo>
                  <a:lnTo>
                    <a:pt x="1487" y="1670"/>
                  </a:lnTo>
                  <a:cubicBezTo>
                    <a:pt x="1487" y="1670"/>
                    <a:pt x="1500" y="1650"/>
                    <a:pt x="1487" y="1633"/>
                  </a:cubicBezTo>
                  <a:cubicBezTo>
                    <a:pt x="1474" y="1616"/>
                    <a:pt x="1440" y="1576"/>
                    <a:pt x="1440" y="1576"/>
                  </a:cubicBezTo>
                  <a:lnTo>
                    <a:pt x="1444" y="1543"/>
                  </a:lnTo>
                  <a:cubicBezTo>
                    <a:pt x="1444" y="1543"/>
                    <a:pt x="1464" y="1526"/>
                    <a:pt x="1440" y="1516"/>
                  </a:cubicBezTo>
                  <a:cubicBezTo>
                    <a:pt x="1417" y="1506"/>
                    <a:pt x="1330" y="1466"/>
                    <a:pt x="1330" y="1466"/>
                  </a:cubicBezTo>
                  <a:lnTo>
                    <a:pt x="1327" y="1396"/>
                  </a:lnTo>
                  <a:lnTo>
                    <a:pt x="1334" y="1366"/>
                  </a:lnTo>
                  <a:lnTo>
                    <a:pt x="1320" y="1340"/>
                  </a:lnTo>
                  <a:lnTo>
                    <a:pt x="1354" y="1336"/>
                  </a:lnTo>
                  <a:lnTo>
                    <a:pt x="1314" y="1283"/>
                  </a:lnTo>
                  <a:lnTo>
                    <a:pt x="1360" y="1256"/>
                  </a:lnTo>
                  <a:lnTo>
                    <a:pt x="1404" y="1303"/>
                  </a:lnTo>
                  <a:lnTo>
                    <a:pt x="1427" y="1313"/>
                  </a:lnTo>
                  <a:lnTo>
                    <a:pt x="1444" y="1293"/>
                  </a:lnTo>
                  <a:lnTo>
                    <a:pt x="1414" y="1360"/>
                  </a:lnTo>
                  <a:lnTo>
                    <a:pt x="1497" y="1303"/>
                  </a:lnTo>
                  <a:lnTo>
                    <a:pt x="1454" y="1386"/>
                  </a:lnTo>
                  <a:lnTo>
                    <a:pt x="1484" y="1406"/>
                  </a:lnTo>
                  <a:cubicBezTo>
                    <a:pt x="1494" y="1413"/>
                    <a:pt x="1530" y="1466"/>
                    <a:pt x="1530" y="1466"/>
                  </a:cubicBezTo>
                  <a:cubicBezTo>
                    <a:pt x="1530" y="1466"/>
                    <a:pt x="1550" y="1506"/>
                    <a:pt x="1554" y="1493"/>
                  </a:cubicBezTo>
                  <a:cubicBezTo>
                    <a:pt x="1557" y="1480"/>
                    <a:pt x="1570" y="1456"/>
                    <a:pt x="1567" y="1433"/>
                  </a:cubicBezTo>
                  <a:cubicBezTo>
                    <a:pt x="1564" y="1410"/>
                    <a:pt x="1527" y="1350"/>
                    <a:pt x="1557" y="1366"/>
                  </a:cubicBezTo>
                  <a:cubicBezTo>
                    <a:pt x="1587" y="1383"/>
                    <a:pt x="1624" y="1420"/>
                    <a:pt x="1620" y="1400"/>
                  </a:cubicBezTo>
                  <a:cubicBezTo>
                    <a:pt x="1617" y="1380"/>
                    <a:pt x="1610" y="1330"/>
                    <a:pt x="1610" y="1330"/>
                  </a:cubicBezTo>
                  <a:cubicBezTo>
                    <a:pt x="1610" y="1330"/>
                    <a:pt x="1610" y="1283"/>
                    <a:pt x="1624" y="1283"/>
                  </a:cubicBezTo>
                  <a:cubicBezTo>
                    <a:pt x="1637" y="1283"/>
                    <a:pt x="1687" y="1276"/>
                    <a:pt x="1687" y="1276"/>
                  </a:cubicBezTo>
                  <a:lnTo>
                    <a:pt x="1664" y="1196"/>
                  </a:lnTo>
                  <a:lnTo>
                    <a:pt x="1564" y="1183"/>
                  </a:lnTo>
                  <a:cubicBezTo>
                    <a:pt x="1564" y="1183"/>
                    <a:pt x="1520" y="1206"/>
                    <a:pt x="1520" y="1193"/>
                  </a:cubicBezTo>
                  <a:cubicBezTo>
                    <a:pt x="1520" y="1180"/>
                    <a:pt x="1530" y="1103"/>
                    <a:pt x="1530" y="1103"/>
                  </a:cubicBezTo>
                  <a:lnTo>
                    <a:pt x="1480" y="1090"/>
                  </a:lnTo>
                  <a:cubicBezTo>
                    <a:pt x="1480" y="1090"/>
                    <a:pt x="1477" y="1036"/>
                    <a:pt x="1457" y="1033"/>
                  </a:cubicBezTo>
                  <a:cubicBezTo>
                    <a:pt x="1437" y="1030"/>
                    <a:pt x="1374" y="1026"/>
                    <a:pt x="1374" y="1026"/>
                  </a:cubicBezTo>
                  <a:lnTo>
                    <a:pt x="1307" y="986"/>
                  </a:lnTo>
                  <a:lnTo>
                    <a:pt x="1264" y="933"/>
                  </a:lnTo>
                  <a:cubicBezTo>
                    <a:pt x="1264" y="933"/>
                    <a:pt x="1317" y="943"/>
                    <a:pt x="1310" y="930"/>
                  </a:cubicBezTo>
                  <a:cubicBezTo>
                    <a:pt x="1304" y="916"/>
                    <a:pt x="1274" y="853"/>
                    <a:pt x="1274" y="853"/>
                  </a:cubicBezTo>
                  <a:cubicBezTo>
                    <a:pt x="1274" y="853"/>
                    <a:pt x="1257" y="820"/>
                    <a:pt x="1274" y="823"/>
                  </a:cubicBezTo>
                  <a:cubicBezTo>
                    <a:pt x="1290" y="826"/>
                    <a:pt x="1317" y="843"/>
                    <a:pt x="1327" y="843"/>
                  </a:cubicBezTo>
                  <a:cubicBezTo>
                    <a:pt x="1337" y="843"/>
                    <a:pt x="1357" y="840"/>
                    <a:pt x="1357" y="840"/>
                  </a:cubicBezTo>
                  <a:cubicBezTo>
                    <a:pt x="1357" y="840"/>
                    <a:pt x="1374" y="813"/>
                    <a:pt x="1364" y="810"/>
                  </a:cubicBezTo>
                  <a:cubicBezTo>
                    <a:pt x="1354" y="806"/>
                    <a:pt x="1334" y="793"/>
                    <a:pt x="1320" y="790"/>
                  </a:cubicBezTo>
                  <a:cubicBezTo>
                    <a:pt x="1307" y="786"/>
                    <a:pt x="1290" y="783"/>
                    <a:pt x="1290" y="783"/>
                  </a:cubicBezTo>
                  <a:cubicBezTo>
                    <a:pt x="1290" y="783"/>
                    <a:pt x="1304" y="770"/>
                    <a:pt x="1320" y="770"/>
                  </a:cubicBezTo>
                  <a:cubicBezTo>
                    <a:pt x="1337" y="770"/>
                    <a:pt x="1350" y="766"/>
                    <a:pt x="1350" y="766"/>
                  </a:cubicBezTo>
                  <a:lnTo>
                    <a:pt x="1347" y="716"/>
                  </a:lnTo>
                  <a:lnTo>
                    <a:pt x="1277" y="650"/>
                  </a:lnTo>
                  <a:lnTo>
                    <a:pt x="1257" y="703"/>
                  </a:lnTo>
                  <a:cubicBezTo>
                    <a:pt x="1257" y="703"/>
                    <a:pt x="1217" y="680"/>
                    <a:pt x="1227" y="676"/>
                  </a:cubicBezTo>
                  <a:cubicBezTo>
                    <a:pt x="1237" y="673"/>
                    <a:pt x="1270" y="633"/>
                    <a:pt x="1270" y="633"/>
                  </a:cubicBezTo>
                  <a:lnTo>
                    <a:pt x="1237" y="586"/>
                  </a:lnTo>
                  <a:lnTo>
                    <a:pt x="1207" y="580"/>
                  </a:lnTo>
                  <a:lnTo>
                    <a:pt x="1164" y="606"/>
                  </a:lnTo>
                  <a:lnTo>
                    <a:pt x="1174" y="556"/>
                  </a:lnTo>
                  <a:lnTo>
                    <a:pt x="1117" y="593"/>
                  </a:lnTo>
                  <a:lnTo>
                    <a:pt x="1140" y="520"/>
                  </a:lnTo>
                  <a:lnTo>
                    <a:pt x="1107" y="546"/>
                  </a:lnTo>
                  <a:lnTo>
                    <a:pt x="1087" y="530"/>
                  </a:lnTo>
                  <a:lnTo>
                    <a:pt x="1134" y="480"/>
                  </a:lnTo>
                  <a:lnTo>
                    <a:pt x="1104" y="453"/>
                  </a:lnTo>
                  <a:lnTo>
                    <a:pt x="1037" y="430"/>
                  </a:lnTo>
                  <a:lnTo>
                    <a:pt x="1017" y="473"/>
                  </a:lnTo>
                  <a:lnTo>
                    <a:pt x="990" y="453"/>
                  </a:lnTo>
                  <a:lnTo>
                    <a:pt x="987" y="410"/>
                  </a:lnTo>
                  <a:cubicBezTo>
                    <a:pt x="987" y="410"/>
                    <a:pt x="937" y="466"/>
                    <a:pt x="937" y="453"/>
                  </a:cubicBezTo>
                  <a:cubicBezTo>
                    <a:pt x="937" y="440"/>
                    <a:pt x="944" y="396"/>
                    <a:pt x="944" y="396"/>
                  </a:cubicBezTo>
                  <a:lnTo>
                    <a:pt x="930" y="393"/>
                  </a:lnTo>
                  <a:lnTo>
                    <a:pt x="934" y="356"/>
                  </a:lnTo>
                  <a:lnTo>
                    <a:pt x="890" y="356"/>
                  </a:lnTo>
                  <a:lnTo>
                    <a:pt x="844" y="360"/>
                  </a:lnTo>
                  <a:lnTo>
                    <a:pt x="894" y="316"/>
                  </a:lnTo>
                  <a:lnTo>
                    <a:pt x="887" y="276"/>
                  </a:lnTo>
                  <a:lnTo>
                    <a:pt x="860" y="256"/>
                  </a:lnTo>
                  <a:lnTo>
                    <a:pt x="804" y="256"/>
                  </a:lnTo>
                  <a:lnTo>
                    <a:pt x="774" y="236"/>
                  </a:lnTo>
                  <a:lnTo>
                    <a:pt x="707" y="243"/>
                  </a:lnTo>
                  <a:cubicBezTo>
                    <a:pt x="707" y="243"/>
                    <a:pt x="684" y="250"/>
                    <a:pt x="694" y="270"/>
                  </a:cubicBezTo>
                  <a:cubicBezTo>
                    <a:pt x="704" y="290"/>
                    <a:pt x="714" y="306"/>
                    <a:pt x="704" y="310"/>
                  </a:cubicBezTo>
                  <a:cubicBezTo>
                    <a:pt x="694" y="313"/>
                    <a:pt x="674" y="296"/>
                    <a:pt x="674" y="323"/>
                  </a:cubicBezTo>
                  <a:lnTo>
                    <a:pt x="674" y="390"/>
                  </a:lnTo>
                  <a:lnTo>
                    <a:pt x="647" y="336"/>
                  </a:lnTo>
                  <a:lnTo>
                    <a:pt x="650" y="286"/>
                  </a:lnTo>
                  <a:lnTo>
                    <a:pt x="627" y="286"/>
                  </a:lnTo>
                  <a:lnTo>
                    <a:pt x="597" y="290"/>
                  </a:lnTo>
                  <a:cubicBezTo>
                    <a:pt x="597" y="290"/>
                    <a:pt x="574" y="346"/>
                    <a:pt x="567" y="356"/>
                  </a:cubicBezTo>
                  <a:cubicBezTo>
                    <a:pt x="560" y="366"/>
                    <a:pt x="524" y="383"/>
                    <a:pt x="524" y="383"/>
                  </a:cubicBezTo>
                  <a:lnTo>
                    <a:pt x="540" y="303"/>
                  </a:lnTo>
                  <a:lnTo>
                    <a:pt x="560" y="280"/>
                  </a:lnTo>
                  <a:lnTo>
                    <a:pt x="544" y="283"/>
                  </a:lnTo>
                  <a:lnTo>
                    <a:pt x="590" y="230"/>
                  </a:lnTo>
                  <a:lnTo>
                    <a:pt x="574" y="203"/>
                  </a:lnTo>
                  <a:lnTo>
                    <a:pt x="567" y="153"/>
                  </a:lnTo>
                  <a:lnTo>
                    <a:pt x="540" y="123"/>
                  </a:lnTo>
                  <a:lnTo>
                    <a:pt x="560" y="120"/>
                  </a:lnTo>
                  <a:lnTo>
                    <a:pt x="587" y="126"/>
                  </a:lnTo>
                  <a:lnTo>
                    <a:pt x="607" y="203"/>
                  </a:lnTo>
                  <a:lnTo>
                    <a:pt x="627" y="210"/>
                  </a:lnTo>
                  <a:lnTo>
                    <a:pt x="690" y="186"/>
                  </a:lnTo>
                  <a:lnTo>
                    <a:pt x="810" y="183"/>
                  </a:lnTo>
                  <a:cubicBezTo>
                    <a:pt x="810" y="183"/>
                    <a:pt x="844" y="160"/>
                    <a:pt x="834" y="160"/>
                  </a:cubicBezTo>
                  <a:cubicBezTo>
                    <a:pt x="824" y="160"/>
                    <a:pt x="774" y="136"/>
                    <a:pt x="774" y="136"/>
                  </a:cubicBezTo>
                  <a:lnTo>
                    <a:pt x="750" y="56"/>
                  </a:lnTo>
                  <a:lnTo>
                    <a:pt x="690" y="56"/>
                  </a:lnTo>
                  <a:lnTo>
                    <a:pt x="617" y="50"/>
                  </a:lnTo>
                  <a:lnTo>
                    <a:pt x="560" y="23"/>
                  </a:lnTo>
                  <a:lnTo>
                    <a:pt x="557" y="70"/>
                  </a:lnTo>
                  <a:lnTo>
                    <a:pt x="577" y="110"/>
                  </a:lnTo>
                  <a:lnTo>
                    <a:pt x="527" y="106"/>
                  </a:lnTo>
                  <a:lnTo>
                    <a:pt x="524" y="50"/>
                  </a:lnTo>
                  <a:lnTo>
                    <a:pt x="520" y="30"/>
                  </a:lnTo>
                  <a:lnTo>
                    <a:pt x="440" y="30"/>
                  </a:lnTo>
                  <a:lnTo>
                    <a:pt x="400" y="53"/>
                  </a:lnTo>
                  <a:lnTo>
                    <a:pt x="344" y="63"/>
                  </a:lnTo>
                  <a:lnTo>
                    <a:pt x="384" y="110"/>
                  </a:lnTo>
                  <a:lnTo>
                    <a:pt x="317" y="100"/>
                  </a:lnTo>
                  <a:lnTo>
                    <a:pt x="327" y="116"/>
                  </a:lnTo>
                  <a:lnTo>
                    <a:pt x="364" y="143"/>
                  </a:lnTo>
                  <a:lnTo>
                    <a:pt x="294" y="140"/>
                  </a:lnTo>
                  <a:lnTo>
                    <a:pt x="317" y="170"/>
                  </a:lnTo>
                  <a:lnTo>
                    <a:pt x="360" y="210"/>
                  </a:lnTo>
                  <a:lnTo>
                    <a:pt x="270" y="176"/>
                  </a:lnTo>
                  <a:lnTo>
                    <a:pt x="307" y="256"/>
                  </a:lnTo>
                  <a:lnTo>
                    <a:pt x="284" y="286"/>
                  </a:lnTo>
                  <a:lnTo>
                    <a:pt x="327" y="316"/>
                  </a:lnTo>
                  <a:lnTo>
                    <a:pt x="340" y="343"/>
                  </a:lnTo>
                  <a:lnTo>
                    <a:pt x="274" y="330"/>
                  </a:lnTo>
                  <a:lnTo>
                    <a:pt x="280" y="353"/>
                  </a:lnTo>
                  <a:lnTo>
                    <a:pt x="304" y="393"/>
                  </a:lnTo>
                  <a:lnTo>
                    <a:pt x="337" y="436"/>
                  </a:lnTo>
                  <a:lnTo>
                    <a:pt x="330" y="496"/>
                  </a:lnTo>
                  <a:lnTo>
                    <a:pt x="320" y="536"/>
                  </a:lnTo>
                  <a:lnTo>
                    <a:pt x="304" y="483"/>
                  </a:lnTo>
                  <a:lnTo>
                    <a:pt x="284" y="450"/>
                  </a:lnTo>
                  <a:lnTo>
                    <a:pt x="260" y="383"/>
                  </a:lnTo>
                  <a:lnTo>
                    <a:pt x="224" y="350"/>
                  </a:lnTo>
                  <a:lnTo>
                    <a:pt x="230" y="290"/>
                  </a:lnTo>
                  <a:lnTo>
                    <a:pt x="227" y="243"/>
                  </a:lnTo>
                  <a:lnTo>
                    <a:pt x="234" y="133"/>
                  </a:lnTo>
                  <a:lnTo>
                    <a:pt x="284" y="83"/>
                  </a:lnTo>
                  <a:lnTo>
                    <a:pt x="304" y="40"/>
                  </a:lnTo>
                  <a:lnTo>
                    <a:pt x="290" y="6"/>
                  </a:lnTo>
                  <a:lnTo>
                    <a:pt x="204" y="0"/>
                  </a:lnTo>
                  <a:lnTo>
                    <a:pt x="77" y="100"/>
                  </a:lnTo>
                  <a:lnTo>
                    <a:pt x="50" y="206"/>
                  </a:lnTo>
                  <a:lnTo>
                    <a:pt x="34" y="303"/>
                  </a:lnTo>
                  <a:lnTo>
                    <a:pt x="47" y="353"/>
                  </a:lnTo>
                  <a:lnTo>
                    <a:pt x="30" y="390"/>
                  </a:lnTo>
                  <a:lnTo>
                    <a:pt x="34" y="440"/>
                  </a:lnTo>
                  <a:cubicBezTo>
                    <a:pt x="34" y="440"/>
                    <a:pt x="0" y="466"/>
                    <a:pt x="24" y="473"/>
                  </a:cubicBezTo>
                  <a:cubicBezTo>
                    <a:pt x="47" y="480"/>
                    <a:pt x="130" y="513"/>
                    <a:pt x="130" y="513"/>
                  </a:cubicBezTo>
                  <a:lnTo>
                    <a:pt x="164" y="530"/>
                  </a:lnTo>
                  <a:lnTo>
                    <a:pt x="167" y="553"/>
                  </a:lnTo>
                  <a:lnTo>
                    <a:pt x="104" y="546"/>
                  </a:lnTo>
                  <a:cubicBezTo>
                    <a:pt x="104" y="546"/>
                    <a:pt x="47" y="530"/>
                    <a:pt x="57" y="546"/>
                  </a:cubicBezTo>
                  <a:cubicBezTo>
                    <a:pt x="67" y="563"/>
                    <a:pt x="127" y="623"/>
                    <a:pt x="127" y="623"/>
                  </a:cubicBezTo>
                  <a:lnTo>
                    <a:pt x="150" y="663"/>
                  </a:lnTo>
                  <a:lnTo>
                    <a:pt x="190" y="653"/>
                  </a:lnTo>
                  <a:lnTo>
                    <a:pt x="240" y="653"/>
                  </a:lnTo>
                  <a:lnTo>
                    <a:pt x="260" y="700"/>
                  </a:lnTo>
                  <a:lnTo>
                    <a:pt x="290" y="720"/>
                  </a:lnTo>
                  <a:cubicBezTo>
                    <a:pt x="290" y="720"/>
                    <a:pt x="300" y="696"/>
                    <a:pt x="314" y="703"/>
                  </a:cubicBezTo>
                  <a:cubicBezTo>
                    <a:pt x="327" y="710"/>
                    <a:pt x="370" y="723"/>
                    <a:pt x="370" y="723"/>
                  </a:cubicBezTo>
                  <a:lnTo>
                    <a:pt x="390" y="726"/>
                  </a:lnTo>
                  <a:lnTo>
                    <a:pt x="424" y="716"/>
                  </a:lnTo>
                  <a:lnTo>
                    <a:pt x="464" y="743"/>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7" name="Freeform 210">
              <a:extLst>
                <a:ext uri="{FF2B5EF4-FFF2-40B4-BE49-F238E27FC236}">
                  <a16:creationId xmlns:a16="http://schemas.microsoft.com/office/drawing/2014/main" id="{2CEF6E5A-8181-45E9-9002-5491944AA0A6}"/>
                </a:ext>
              </a:extLst>
            </p:cNvPr>
            <p:cNvSpPr>
              <a:spLocks/>
            </p:cNvSpPr>
            <p:nvPr/>
          </p:nvSpPr>
          <p:spPr bwMode="auto">
            <a:xfrm>
              <a:off x="1452" y="945"/>
              <a:ext cx="190" cy="220"/>
            </a:xfrm>
            <a:custGeom>
              <a:avLst/>
              <a:gdLst>
                <a:gd name="T0" fmla="*/ 574 w 594"/>
                <a:gd name="T1" fmla="*/ 217 h 687"/>
                <a:gd name="T2" fmla="*/ 504 w 594"/>
                <a:gd name="T3" fmla="*/ 270 h 687"/>
                <a:gd name="T4" fmla="*/ 440 w 594"/>
                <a:gd name="T5" fmla="*/ 330 h 687"/>
                <a:gd name="T6" fmla="*/ 377 w 594"/>
                <a:gd name="T7" fmla="*/ 414 h 687"/>
                <a:gd name="T8" fmla="*/ 337 w 594"/>
                <a:gd name="T9" fmla="*/ 484 h 687"/>
                <a:gd name="T10" fmla="*/ 284 w 594"/>
                <a:gd name="T11" fmla="*/ 524 h 687"/>
                <a:gd name="T12" fmla="*/ 274 w 594"/>
                <a:gd name="T13" fmla="*/ 614 h 687"/>
                <a:gd name="T14" fmla="*/ 204 w 594"/>
                <a:gd name="T15" fmla="*/ 640 h 687"/>
                <a:gd name="T16" fmla="*/ 150 w 594"/>
                <a:gd name="T17" fmla="*/ 687 h 687"/>
                <a:gd name="T18" fmla="*/ 114 w 594"/>
                <a:gd name="T19" fmla="*/ 640 h 687"/>
                <a:gd name="T20" fmla="*/ 84 w 594"/>
                <a:gd name="T21" fmla="*/ 557 h 687"/>
                <a:gd name="T22" fmla="*/ 0 w 594"/>
                <a:gd name="T23" fmla="*/ 527 h 687"/>
                <a:gd name="T24" fmla="*/ 30 w 594"/>
                <a:gd name="T25" fmla="*/ 430 h 687"/>
                <a:gd name="T26" fmla="*/ 44 w 594"/>
                <a:gd name="T27" fmla="*/ 320 h 687"/>
                <a:gd name="T28" fmla="*/ 70 w 594"/>
                <a:gd name="T29" fmla="*/ 270 h 687"/>
                <a:gd name="T30" fmla="*/ 70 w 594"/>
                <a:gd name="T31" fmla="*/ 180 h 687"/>
                <a:gd name="T32" fmla="*/ 127 w 594"/>
                <a:gd name="T33" fmla="*/ 127 h 687"/>
                <a:gd name="T34" fmla="*/ 70 w 594"/>
                <a:gd name="T35" fmla="*/ 27 h 687"/>
                <a:gd name="T36" fmla="*/ 180 w 594"/>
                <a:gd name="T37" fmla="*/ 14 h 687"/>
                <a:gd name="T38" fmla="*/ 227 w 594"/>
                <a:gd name="T39" fmla="*/ 0 h 687"/>
                <a:gd name="T40" fmla="*/ 297 w 594"/>
                <a:gd name="T41" fmla="*/ 14 h 687"/>
                <a:gd name="T42" fmla="*/ 334 w 594"/>
                <a:gd name="T43" fmla="*/ 70 h 687"/>
                <a:gd name="T44" fmla="*/ 367 w 594"/>
                <a:gd name="T45" fmla="*/ 107 h 687"/>
                <a:gd name="T46" fmla="*/ 400 w 594"/>
                <a:gd name="T47" fmla="*/ 57 h 687"/>
                <a:gd name="T48" fmla="*/ 450 w 594"/>
                <a:gd name="T49" fmla="*/ 54 h 687"/>
                <a:gd name="T50" fmla="*/ 510 w 594"/>
                <a:gd name="T51" fmla="*/ 110 h 687"/>
                <a:gd name="T52" fmla="*/ 560 w 594"/>
                <a:gd name="T53" fmla="*/ 167 h 687"/>
                <a:gd name="T54" fmla="*/ 594 w 594"/>
                <a:gd name="T55" fmla="*/ 207 h 687"/>
                <a:gd name="T56" fmla="*/ 574 w 594"/>
                <a:gd name="T57" fmla="*/ 21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4" h="687">
                  <a:moveTo>
                    <a:pt x="574" y="217"/>
                  </a:moveTo>
                  <a:lnTo>
                    <a:pt x="504" y="270"/>
                  </a:lnTo>
                  <a:lnTo>
                    <a:pt x="440" y="330"/>
                  </a:lnTo>
                  <a:lnTo>
                    <a:pt x="377" y="414"/>
                  </a:lnTo>
                  <a:lnTo>
                    <a:pt x="337" y="484"/>
                  </a:lnTo>
                  <a:lnTo>
                    <a:pt x="284" y="524"/>
                  </a:lnTo>
                  <a:lnTo>
                    <a:pt x="274" y="614"/>
                  </a:lnTo>
                  <a:lnTo>
                    <a:pt x="204" y="640"/>
                  </a:lnTo>
                  <a:lnTo>
                    <a:pt x="150" y="687"/>
                  </a:lnTo>
                  <a:lnTo>
                    <a:pt x="114" y="640"/>
                  </a:lnTo>
                  <a:lnTo>
                    <a:pt x="84" y="557"/>
                  </a:lnTo>
                  <a:lnTo>
                    <a:pt x="0" y="527"/>
                  </a:lnTo>
                  <a:lnTo>
                    <a:pt x="30" y="430"/>
                  </a:lnTo>
                  <a:lnTo>
                    <a:pt x="44" y="320"/>
                  </a:lnTo>
                  <a:cubicBezTo>
                    <a:pt x="44" y="320"/>
                    <a:pt x="70" y="284"/>
                    <a:pt x="70" y="270"/>
                  </a:cubicBezTo>
                  <a:cubicBezTo>
                    <a:pt x="70" y="257"/>
                    <a:pt x="60" y="187"/>
                    <a:pt x="70" y="180"/>
                  </a:cubicBezTo>
                  <a:cubicBezTo>
                    <a:pt x="80" y="174"/>
                    <a:pt x="127" y="127"/>
                    <a:pt x="127" y="127"/>
                  </a:cubicBezTo>
                  <a:lnTo>
                    <a:pt x="70" y="27"/>
                  </a:lnTo>
                  <a:lnTo>
                    <a:pt x="180" y="14"/>
                  </a:lnTo>
                  <a:lnTo>
                    <a:pt x="227" y="0"/>
                  </a:lnTo>
                  <a:lnTo>
                    <a:pt x="297" y="14"/>
                  </a:lnTo>
                  <a:lnTo>
                    <a:pt x="334" y="70"/>
                  </a:lnTo>
                  <a:lnTo>
                    <a:pt x="367" y="107"/>
                  </a:lnTo>
                  <a:lnTo>
                    <a:pt x="400" y="57"/>
                  </a:lnTo>
                  <a:lnTo>
                    <a:pt x="450" y="54"/>
                  </a:lnTo>
                  <a:cubicBezTo>
                    <a:pt x="450" y="54"/>
                    <a:pt x="507" y="100"/>
                    <a:pt x="510" y="110"/>
                  </a:cubicBezTo>
                  <a:cubicBezTo>
                    <a:pt x="514" y="120"/>
                    <a:pt x="560" y="167"/>
                    <a:pt x="560" y="167"/>
                  </a:cubicBezTo>
                  <a:lnTo>
                    <a:pt x="594" y="207"/>
                  </a:lnTo>
                  <a:lnTo>
                    <a:pt x="574" y="217"/>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8" name="Freeform 211">
              <a:extLst>
                <a:ext uri="{FF2B5EF4-FFF2-40B4-BE49-F238E27FC236}">
                  <a16:creationId xmlns:a16="http://schemas.microsoft.com/office/drawing/2014/main" id="{922E5168-3FBB-453D-846B-826F4A789EF9}"/>
                </a:ext>
              </a:extLst>
            </p:cNvPr>
            <p:cNvSpPr>
              <a:spLocks/>
            </p:cNvSpPr>
            <p:nvPr/>
          </p:nvSpPr>
          <p:spPr bwMode="auto">
            <a:xfrm>
              <a:off x="1577" y="1004"/>
              <a:ext cx="333" cy="293"/>
            </a:xfrm>
            <a:custGeom>
              <a:avLst/>
              <a:gdLst>
                <a:gd name="T0" fmla="*/ 187 w 1040"/>
                <a:gd name="T1" fmla="*/ 106 h 913"/>
                <a:gd name="T2" fmla="*/ 34 w 1040"/>
                <a:gd name="T3" fmla="*/ 223 h 913"/>
                <a:gd name="T4" fmla="*/ 44 w 1040"/>
                <a:gd name="T5" fmla="*/ 280 h 913"/>
                <a:gd name="T6" fmla="*/ 4 w 1040"/>
                <a:gd name="T7" fmla="*/ 390 h 913"/>
                <a:gd name="T8" fmla="*/ 57 w 1040"/>
                <a:gd name="T9" fmla="*/ 420 h 913"/>
                <a:gd name="T10" fmla="*/ 197 w 1040"/>
                <a:gd name="T11" fmla="*/ 436 h 913"/>
                <a:gd name="T12" fmla="*/ 17 w 1040"/>
                <a:gd name="T13" fmla="*/ 486 h 913"/>
                <a:gd name="T14" fmla="*/ 147 w 1040"/>
                <a:gd name="T15" fmla="*/ 586 h 913"/>
                <a:gd name="T16" fmla="*/ 297 w 1040"/>
                <a:gd name="T17" fmla="*/ 576 h 913"/>
                <a:gd name="T18" fmla="*/ 330 w 1040"/>
                <a:gd name="T19" fmla="*/ 640 h 913"/>
                <a:gd name="T20" fmla="*/ 97 w 1040"/>
                <a:gd name="T21" fmla="*/ 683 h 913"/>
                <a:gd name="T22" fmla="*/ 197 w 1040"/>
                <a:gd name="T23" fmla="*/ 786 h 913"/>
                <a:gd name="T24" fmla="*/ 304 w 1040"/>
                <a:gd name="T25" fmla="*/ 830 h 913"/>
                <a:gd name="T26" fmla="*/ 404 w 1040"/>
                <a:gd name="T27" fmla="*/ 913 h 913"/>
                <a:gd name="T28" fmla="*/ 580 w 1040"/>
                <a:gd name="T29" fmla="*/ 866 h 913"/>
                <a:gd name="T30" fmla="*/ 697 w 1040"/>
                <a:gd name="T31" fmla="*/ 826 h 913"/>
                <a:gd name="T32" fmla="*/ 794 w 1040"/>
                <a:gd name="T33" fmla="*/ 820 h 913"/>
                <a:gd name="T34" fmla="*/ 897 w 1040"/>
                <a:gd name="T35" fmla="*/ 850 h 913"/>
                <a:gd name="T36" fmla="*/ 1014 w 1040"/>
                <a:gd name="T37" fmla="*/ 856 h 913"/>
                <a:gd name="T38" fmla="*/ 967 w 1040"/>
                <a:gd name="T39" fmla="*/ 776 h 913"/>
                <a:gd name="T40" fmla="*/ 1030 w 1040"/>
                <a:gd name="T41" fmla="*/ 766 h 913"/>
                <a:gd name="T42" fmla="*/ 1037 w 1040"/>
                <a:gd name="T43" fmla="*/ 660 h 913"/>
                <a:gd name="T44" fmla="*/ 894 w 1040"/>
                <a:gd name="T45" fmla="*/ 530 h 913"/>
                <a:gd name="T46" fmla="*/ 850 w 1040"/>
                <a:gd name="T47" fmla="*/ 396 h 913"/>
                <a:gd name="T48" fmla="*/ 797 w 1040"/>
                <a:gd name="T49" fmla="*/ 260 h 913"/>
                <a:gd name="T50" fmla="*/ 827 w 1040"/>
                <a:gd name="T51" fmla="*/ 116 h 913"/>
                <a:gd name="T52" fmla="*/ 814 w 1040"/>
                <a:gd name="T53" fmla="*/ 0 h 913"/>
                <a:gd name="T54" fmla="*/ 694 w 1040"/>
                <a:gd name="T55" fmla="*/ 56 h 913"/>
                <a:gd name="T56" fmla="*/ 764 w 1040"/>
                <a:gd name="T57" fmla="*/ 143 h 913"/>
                <a:gd name="T58" fmla="*/ 677 w 1040"/>
                <a:gd name="T59" fmla="*/ 80 h 913"/>
                <a:gd name="T60" fmla="*/ 597 w 1040"/>
                <a:gd name="T61" fmla="*/ 106 h 913"/>
                <a:gd name="T62" fmla="*/ 610 w 1040"/>
                <a:gd name="T63" fmla="*/ 210 h 913"/>
                <a:gd name="T64" fmla="*/ 577 w 1040"/>
                <a:gd name="T65" fmla="*/ 196 h 913"/>
                <a:gd name="T66" fmla="*/ 480 w 1040"/>
                <a:gd name="T67" fmla="*/ 143 h 913"/>
                <a:gd name="T68" fmla="*/ 530 w 1040"/>
                <a:gd name="T69" fmla="*/ 250 h 913"/>
                <a:gd name="T70" fmla="*/ 437 w 1040"/>
                <a:gd name="T71" fmla="*/ 230 h 913"/>
                <a:gd name="T72" fmla="*/ 374 w 1040"/>
                <a:gd name="T73" fmla="*/ 156 h 913"/>
                <a:gd name="T74" fmla="*/ 280 w 1040"/>
                <a:gd name="T75" fmla="*/ 106 h 913"/>
                <a:gd name="T76" fmla="*/ 244 w 1040"/>
                <a:gd name="T77" fmla="*/ 7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0" h="913">
                  <a:moveTo>
                    <a:pt x="244" y="76"/>
                  </a:moveTo>
                  <a:lnTo>
                    <a:pt x="187" y="106"/>
                  </a:lnTo>
                  <a:lnTo>
                    <a:pt x="110" y="140"/>
                  </a:lnTo>
                  <a:lnTo>
                    <a:pt x="34" y="223"/>
                  </a:lnTo>
                  <a:lnTo>
                    <a:pt x="24" y="273"/>
                  </a:lnTo>
                  <a:lnTo>
                    <a:pt x="44" y="280"/>
                  </a:lnTo>
                  <a:lnTo>
                    <a:pt x="0" y="336"/>
                  </a:lnTo>
                  <a:lnTo>
                    <a:pt x="4" y="390"/>
                  </a:lnTo>
                  <a:lnTo>
                    <a:pt x="54" y="383"/>
                  </a:lnTo>
                  <a:lnTo>
                    <a:pt x="57" y="420"/>
                  </a:lnTo>
                  <a:lnTo>
                    <a:pt x="160" y="416"/>
                  </a:lnTo>
                  <a:lnTo>
                    <a:pt x="197" y="436"/>
                  </a:lnTo>
                  <a:lnTo>
                    <a:pt x="107" y="466"/>
                  </a:lnTo>
                  <a:lnTo>
                    <a:pt x="17" y="486"/>
                  </a:lnTo>
                  <a:lnTo>
                    <a:pt x="77" y="556"/>
                  </a:lnTo>
                  <a:lnTo>
                    <a:pt x="147" y="586"/>
                  </a:lnTo>
                  <a:lnTo>
                    <a:pt x="247" y="580"/>
                  </a:lnTo>
                  <a:lnTo>
                    <a:pt x="297" y="576"/>
                  </a:lnTo>
                  <a:lnTo>
                    <a:pt x="347" y="623"/>
                  </a:lnTo>
                  <a:lnTo>
                    <a:pt x="330" y="640"/>
                  </a:lnTo>
                  <a:lnTo>
                    <a:pt x="180" y="640"/>
                  </a:lnTo>
                  <a:lnTo>
                    <a:pt x="97" y="683"/>
                  </a:lnTo>
                  <a:lnTo>
                    <a:pt x="137" y="743"/>
                  </a:lnTo>
                  <a:lnTo>
                    <a:pt x="197" y="786"/>
                  </a:lnTo>
                  <a:lnTo>
                    <a:pt x="277" y="786"/>
                  </a:lnTo>
                  <a:cubicBezTo>
                    <a:pt x="277" y="786"/>
                    <a:pt x="304" y="820"/>
                    <a:pt x="304" y="830"/>
                  </a:cubicBezTo>
                  <a:cubicBezTo>
                    <a:pt x="304" y="840"/>
                    <a:pt x="327" y="903"/>
                    <a:pt x="327" y="903"/>
                  </a:cubicBezTo>
                  <a:lnTo>
                    <a:pt x="404" y="913"/>
                  </a:lnTo>
                  <a:lnTo>
                    <a:pt x="510" y="900"/>
                  </a:lnTo>
                  <a:cubicBezTo>
                    <a:pt x="510" y="900"/>
                    <a:pt x="570" y="870"/>
                    <a:pt x="580" y="866"/>
                  </a:cubicBezTo>
                  <a:cubicBezTo>
                    <a:pt x="590" y="863"/>
                    <a:pt x="617" y="843"/>
                    <a:pt x="640" y="843"/>
                  </a:cubicBezTo>
                  <a:cubicBezTo>
                    <a:pt x="664" y="843"/>
                    <a:pt x="690" y="843"/>
                    <a:pt x="697" y="826"/>
                  </a:cubicBezTo>
                  <a:cubicBezTo>
                    <a:pt x="704" y="810"/>
                    <a:pt x="724" y="766"/>
                    <a:pt x="737" y="773"/>
                  </a:cubicBezTo>
                  <a:cubicBezTo>
                    <a:pt x="750" y="780"/>
                    <a:pt x="794" y="820"/>
                    <a:pt x="794" y="820"/>
                  </a:cubicBezTo>
                  <a:cubicBezTo>
                    <a:pt x="790" y="836"/>
                    <a:pt x="824" y="863"/>
                    <a:pt x="824" y="863"/>
                  </a:cubicBezTo>
                  <a:lnTo>
                    <a:pt x="897" y="850"/>
                  </a:lnTo>
                  <a:cubicBezTo>
                    <a:pt x="897" y="850"/>
                    <a:pt x="894" y="873"/>
                    <a:pt x="917" y="870"/>
                  </a:cubicBezTo>
                  <a:cubicBezTo>
                    <a:pt x="940" y="866"/>
                    <a:pt x="1014" y="856"/>
                    <a:pt x="1014" y="856"/>
                  </a:cubicBezTo>
                  <a:lnTo>
                    <a:pt x="990" y="816"/>
                  </a:lnTo>
                  <a:lnTo>
                    <a:pt x="967" y="776"/>
                  </a:lnTo>
                  <a:lnTo>
                    <a:pt x="1004" y="726"/>
                  </a:lnTo>
                  <a:lnTo>
                    <a:pt x="1030" y="766"/>
                  </a:lnTo>
                  <a:lnTo>
                    <a:pt x="1040" y="713"/>
                  </a:lnTo>
                  <a:lnTo>
                    <a:pt x="1037" y="660"/>
                  </a:lnTo>
                  <a:lnTo>
                    <a:pt x="960" y="616"/>
                  </a:lnTo>
                  <a:lnTo>
                    <a:pt x="894" y="530"/>
                  </a:lnTo>
                  <a:lnTo>
                    <a:pt x="850" y="500"/>
                  </a:lnTo>
                  <a:lnTo>
                    <a:pt x="850" y="396"/>
                  </a:lnTo>
                  <a:lnTo>
                    <a:pt x="827" y="316"/>
                  </a:lnTo>
                  <a:cubicBezTo>
                    <a:pt x="827" y="316"/>
                    <a:pt x="800" y="276"/>
                    <a:pt x="797" y="260"/>
                  </a:cubicBezTo>
                  <a:cubicBezTo>
                    <a:pt x="794" y="243"/>
                    <a:pt x="780" y="146"/>
                    <a:pt x="780" y="146"/>
                  </a:cubicBezTo>
                  <a:cubicBezTo>
                    <a:pt x="780" y="146"/>
                    <a:pt x="820" y="140"/>
                    <a:pt x="827" y="116"/>
                  </a:cubicBezTo>
                  <a:cubicBezTo>
                    <a:pt x="834" y="93"/>
                    <a:pt x="837" y="30"/>
                    <a:pt x="837" y="30"/>
                  </a:cubicBezTo>
                  <a:cubicBezTo>
                    <a:pt x="837" y="30"/>
                    <a:pt x="827" y="0"/>
                    <a:pt x="814" y="0"/>
                  </a:cubicBezTo>
                  <a:lnTo>
                    <a:pt x="697" y="0"/>
                  </a:lnTo>
                  <a:cubicBezTo>
                    <a:pt x="697" y="0"/>
                    <a:pt x="677" y="36"/>
                    <a:pt x="694" y="56"/>
                  </a:cubicBezTo>
                  <a:cubicBezTo>
                    <a:pt x="710" y="76"/>
                    <a:pt x="774" y="130"/>
                    <a:pt x="774" y="130"/>
                  </a:cubicBezTo>
                  <a:lnTo>
                    <a:pt x="764" y="143"/>
                  </a:lnTo>
                  <a:lnTo>
                    <a:pt x="734" y="120"/>
                  </a:lnTo>
                  <a:lnTo>
                    <a:pt x="677" y="80"/>
                  </a:lnTo>
                  <a:lnTo>
                    <a:pt x="624" y="56"/>
                  </a:lnTo>
                  <a:cubicBezTo>
                    <a:pt x="624" y="56"/>
                    <a:pt x="590" y="93"/>
                    <a:pt x="597" y="106"/>
                  </a:cubicBezTo>
                  <a:cubicBezTo>
                    <a:pt x="604" y="120"/>
                    <a:pt x="614" y="176"/>
                    <a:pt x="614" y="176"/>
                  </a:cubicBezTo>
                  <a:lnTo>
                    <a:pt x="610" y="210"/>
                  </a:lnTo>
                  <a:lnTo>
                    <a:pt x="600" y="240"/>
                  </a:lnTo>
                  <a:lnTo>
                    <a:pt x="577" y="196"/>
                  </a:lnTo>
                  <a:lnTo>
                    <a:pt x="517" y="136"/>
                  </a:lnTo>
                  <a:cubicBezTo>
                    <a:pt x="517" y="136"/>
                    <a:pt x="470" y="130"/>
                    <a:pt x="480" y="143"/>
                  </a:cubicBezTo>
                  <a:cubicBezTo>
                    <a:pt x="490" y="156"/>
                    <a:pt x="537" y="216"/>
                    <a:pt x="537" y="216"/>
                  </a:cubicBezTo>
                  <a:lnTo>
                    <a:pt x="530" y="250"/>
                  </a:lnTo>
                  <a:cubicBezTo>
                    <a:pt x="530" y="250"/>
                    <a:pt x="524" y="223"/>
                    <a:pt x="507" y="223"/>
                  </a:cubicBezTo>
                  <a:cubicBezTo>
                    <a:pt x="490" y="223"/>
                    <a:pt x="444" y="243"/>
                    <a:pt x="437" y="230"/>
                  </a:cubicBezTo>
                  <a:lnTo>
                    <a:pt x="407" y="170"/>
                  </a:lnTo>
                  <a:lnTo>
                    <a:pt x="374" y="156"/>
                  </a:lnTo>
                  <a:lnTo>
                    <a:pt x="317" y="140"/>
                  </a:lnTo>
                  <a:lnTo>
                    <a:pt x="280" y="106"/>
                  </a:lnTo>
                  <a:lnTo>
                    <a:pt x="270" y="80"/>
                  </a:lnTo>
                  <a:lnTo>
                    <a:pt x="244" y="76"/>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9" name="Freeform 212">
              <a:extLst>
                <a:ext uri="{FF2B5EF4-FFF2-40B4-BE49-F238E27FC236}">
                  <a16:creationId xmlns:a16="http://schemas.microsoft.com/office/drawing/2014/main" id="{0EDD755E-CDB0-48FC-94E6-06304A4F685E}"/>
                </a:ext>
              </a:extLst>
            </p:cNvPr>
            <p:cNvSpPr>
              <a:spLocks/>
            </p:cNvSpPr>
            <p:nvPr/>
          </p:nvSpPr>
          <p:spPr bwMode="auto">
            <a:xfrm>
              <a:off x="1884" y="988"/>
              <a:ext cx="113" cy="158"/>
            </a:xfrm>
            <a:custGeom>
              <a:avLst/>
              <a:gdLst>
                <a:gd name="T0" fmla="*/ 253 w 353"/>
                <a:gd name="T1" fmla="*/ 0 h 493"/>
                <a:gd name="T2" fmla="*/ 220 w 353"/>
                <a:gd name="T3" fmla="*/ 16 h 493"/>
                <a:gd name="T4" fmla="*/ 147 w 353"/>
                <a:gd name="T5" fmla="*/ 30 h 493"/>
                <a:gd name="T6" fmla="*/ 133 w 353"/>
                <a:gd name="T7" fmla="*/ 3 h 493"/>
                <a:gd name="T8" fmla="*/ 103 w 353"/>
                <a:gd name="T9" fmla="*/ 20 h 493"/>
                <a:gd name="T10" fmla="*/ 87 w 353"/>
                <a:gd name="T11" fmla="*/ 50 h 493"/>
                <a:gd name="T12" fmla="*/ 77 w 353"/>
                <a:gd name="T13" fmla="*/ 76 h 493"/>
                <a:gd name="T14" fmla="*/ 110 w 353"/>
                <a:gd name="T15" fmla="*/ 116 h 493"/>
                <a:gd name="T16" fmla="*/ 73 w 353"/>
                <a:gd name="T17" fmla="*/ 140 h 493"/>
                <a:gd name="T18" fmla="*/ 120 w 353"/>
                <a:gd name="T19" fmla="*/ 133 h 493"/>
                <a:gd name="T20" fmla="*/ 137 w 353"/>
                <a:gd name="T21" fmla="*/ 160 h 493"/>
                <a:gd name="T22" fmla="*/ 120 w 353"/>
                <a:gd name="T23" fmla="*/ 196 h 493"/>
                <a:gd name="T24" fmla="*/ 110 w 353"/>
                <a:gd name="T25" fmla="*/ 240 h 493"/>
                <a:gd name="T26" fmla="*/ 80 w 353"/>
                <a:gd name="T27" fmla="*/ 250 h 493"/>
                <a:gd name="T28" fmla="*/ 33 w 353"/>
                <a:gd name="T29" fmla="*/ 193 h 493"/>
                <a:gd name="T30" fmla="*/ 7 w 353"/>
                <a:gd name="T31" fmla="*/ 193 h 493"/>
                <a:gd name="T32" fmla="*/ 7 w 353"/>
                <a:gd name="T33" fmla="*/ 263 h 493"/>
                <a:gd name="T34" fmla="*/ 20 w 353"/>
                <a:gd name="T35" fmla="*/ 313 h 493"/>
                <a:gd name="T36" fmla="*/ 73 w 353"/>
                <a:gd name="T37" fmla="*/ 346 h 493"/>
                <a:gd name="T38" fmla="*/ 107 w 353"/>
                <a:gd name="T39" fmla="*/ 350 h 493"/>
                <a:gd name="T40" fmla="*/ 133 w 353"/>
                <a:gd name="T41" fmla="*/ 390 h 493"/>
                <a:gd name="T42" fmla="*/ 157 w 353"/>
                <a:gd name="T43" fmla="*/ 450 h 493"/>
                <a:gd name="T44" fmla="*/ 183 w 353"/>
                <a:gd name="T45" fmla="*/ 493 h 493"/>
                <a:gd name="T46" fmla="*/ 217 w 353"/>
                <a:gd name="T47" fmla="*/ 493 h 493"/>
                <a:gd name="T48" fmla="*/ 250 w 353"/>
                <a:gd name="T49" fmla="*/ 460 h 493"/>
                <a:gd name="T50" fmla="*/ 233 w 353"/>
                <a:gd name="T51" fmla="*/ 406 h 493"/>
                <a:gd name="T52" fmla="*/ 283 w 353"/>
                <a:gd name="T53" fmla="*/ 463 h 493"/>
                <a:gd name="T54" fmla="*/ 313 w 353"/>
                <a:gd name="T55" fmla="*/ 450 h 493"/>
                <a:gd name="T56" fmla="*/ 337 w 353"/>
                <a:gd name="T57" fmla="*/ 413 h 493"/>
                <a:gd name="T58" fmla="*/ 353 w 353"/>
                <a:gd name="T59" fmla="*/ 373 h 493"/>
                <a:gd name="T60" fmla="*/ 330 w 353"/>
                <a:gd name="T61" fmla="*/ 330 h 493"/>
                <a:gd name="T62" fmla="*/ 343 w 353"/>
                <a:gd name="T63" fmla="*/ 276 h 493"/>
                <a:gd name="T64" fmla="*/ 343 w 353"/>
                <a:gd name="T65" fmla="*/ 243 h 493"/>
                <a:gd name="T66" fmla="*/ 300 w 353"/>
                <a:gd name="T67" fmla="*/ 246 h 493"/>
                <a:gd name="T68" fmla="*/ 280 w 353"/>
                <a:gd name="T69" fmla="*/ 223 h 493"/>
                <a:gd name="T70" fmla="*/ 267 w 353"/>
                <a:gd name="T71" fmla="*/ 210 h 493"/>
                <a:gd name="T72" fmla="*/ 280 w 353"/>
                <a:gd name="T73" fmla="*/ 173 h 493"/>
                <a:gd name="T74" fmla="*/ 273 w 353"/>
                <a:gd name="T75" fmla="*/ 130 h 493"/>
                <a:gd name="T76" fmla="*/ 307 w 353"/>
                <a:gd name="T77" fmla="*/ 113 h 493"/>
                <a:gd name="T78" fmla="*/ 300 w 353"/>
                <a:gd name="T79" fmla="*/ 83 h 493"/>
                <a:gd name="T80" fmla="*/ 290 w 353"/>
                <a:gd name="T81" fmla="*/ 83 h 493"/>
                <a:gd name="T82" fmla="*/ 310 w 353"/>
                <a:gd name="T83" fmla="*/ 60 h 493"/>
                <a:gd name="T84" fmla="*/ 303 w 353"/>
                <a:gd name="T85" fmla="*/ 10 h 493"/>
                <a:gd name="T86" fmla="*/ 263 w 353"/>
                <a:gd name="T87" fmla="*/ 0 h 493"/>
                <a:gd name="T88" fmla="*/ 253 w 353"/>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3" h="493">
                  <a:moveTo>
                    <a:pt x="253" y="0"/>
                  </a:moveTo>
                  <a:lnTo>
                    <a:pt x="220" y="16"/>
                  </a:lnTo>
                  <a:lnTo>
                    <a:pt x="147" y="30"/>
                  </a:lnTo>
                  <a:lnTo>
                    <a:pt x="133" y="3"/>
                  </a:lnTo>
                  <a:lnTo>
                    <a:pt x="103" y="20"/>
                  </a:lnTo>
                  <a:lnTo>
                    <a:pt x="87" y="50"/>
                  </a:lnTo>
                  <a:lnTo>
                    <a:pt x="77" y="76"/>
                  </a:lnTo>
                  <a:cubicBezTo>
                    <a:pt x="77" y="76"/>
                    <a:pt x="123" y="110"/>
                    <a:pt x="110" y="116"/>
                  </a:cubicBezTo>
                  <a:cubicBezTo>
                    <a:pt x="97" y="123"/>
                    <a:pt x="53" y="140"/>
                    <a:pt x="73" y="140"/>
                  </a:cubicBezTo>
                  <a:cubicBezTo>
                    <a:pt x="93" y="140"/>
                    <a:pt x="120" y="133"/>
                    <a:pt x="120" y="133"/>
                  </a:cubicBezTo>
                  <a:cubicBezTo>
                    <a:pt x="120" y="133"/>
                    <a:pt x="150" y="156"/>
                    <a:pt x="137" y="160"/>
                  </a:cubicBezTo>
                  <a:cubicBezTo>
                    <a:pt x="123" y="163"/>
                    <a:pt x="120" y="186"/>
                    <a:pt x="120" y="196"/>
                  </a:cubicBezTo>
                  <a:cubicBezTo>
                    <a:pt x="120" y="206"/>
                    <a:pt x="110" y="240"/>
                    <a:pt x="110" y="240"/>
                  </a:cubicBezTo>
                  <a:lnTo>
                    <a:pt x="80" y="250"/>
                  </a:lnTo>
                  <a:cubicBezTo>
                    <a:pt x="80" y="250"/>
                    <a:pt x="43" y="193"/>
                    <a:pt x="33" y="193"/>
                  </a:cubicBezTo>
                  <a:cubicBezTo>
                    <a:pt x="23" y="193"/>
                    <a:pt x="13" y="183"/>
                    <a:pt x="7" y="193"/>
                  </a:cubicBezTo>
                  <a:cubicBezTo>
                    <a:pt x="0" y="203"/>
                    <a:pt x="7" y="253"/>
                    <a:pt x="7" y="263"/>
                  </a:cubicBezTo>
                  <a:cubicBezTo>
                    <a:pt x="7" y="273"/>
                    <a:pt x="20" y="313"/>
                    <a:pt x="20" y="313"/>
                  </a:cubicBezTo>
                  <a:lnTo>
                    <a:pt x="73" y="346"/>
                  </a:lnTo>
                  <a:lnTo>
                    <a:pt x="107" y="350"/>
                  </a:lnTo>
                  <a:cubicBezTo>
                    <a:pt x="107" y="350"/>
                    <a:pt x="127" y="376"/>
                    <a:pt x="133" y="390"/>
                  </a:cubicBezTo>
                  <a:cubicBezTo>
                    <a:pt x="140" y="403"/>
                    <a:pt x="157" y="450"/>
                    <a:pt x="157" y="450"/>
                  </a:cubicBezTo>
                  <a:lnTo>
                    <a:pt x="183" y="493"/>
                  </a:lnTo>
                  <a:lnTo>
                    <a:pt x="217" y="493"/>
                  </a:lnTo>
                  <a:cubicBezTo>
                    <a:pt x="217" y="493"/>
                    <a:pt x="260" y="470"/>
                    <a:pt x="250" y="460"/>
                  </a:cubicBezTo>
                  <a:cubicBezTo>
                    <a:pt x="240" y="450"/>
                    <a:pt x="233" y="406"/>
                    <a:pt x="233" y="406"/>
                  </a:cubicBezTo>
                  <a:lnTo>
                    <a:pt x="283" y="463"/>
                  </a:lnTo>
                  <a:lnTo>
                    <a:pt x="313" y="450"/>
                  </a:lnTo>
                  <a:lnTo>
                    <a:pt x="337" y="413"/>
                  </a:lnTo>
                  <a:lnTo>
                    <a:pt x="353" y="373"/>
                  </a:lnTo>
                  <a:lnTo>
                    <a:pt x="330" y="330"/>
                  </a:lnTo>
                  <a:cubicBezTo>
                    <a:pt x="337" y="306"/>
                    <a:pt x="343" y="276"/>
                    <a:pt x="343" y="276"/>
                  </a:cubicBezTo>
                  <a:lnTo>
                    <a:pt x="343" y="243"/>
                  </a:lnTo>
                  <a:lnTo>
                    <a:pt x="300" y="246"/>
                  </a:lnTo>
                  <a:lnTo>
                    <a:pt x="280" y="223"/>
                  </a:lnTo>
                  <a:lnTo>
                    <a:pt x="267" y="210"/>
                  </a:lnTo>
                  <a:cubicBezTo>
                    <a:pt x="267" y="210"/>
                    <a:pt x="280" y="190"/>
                    <a:pt x="280" y="173"/>
                  </a:cubicBezTo>
                  <a:cubicBezTo>
                    <a:pt x="280" y="156"/>
                    <a:pt x="273" y="130"/>
                    <a:pt x="273" y="130"/>
                  </a:cubicBezTo>
                  <a:lnTo>
                    <a:pt x="307" y="113"/>
                  </a:lnTo>
                  <a:cubicBezTo>
                    <a:pt x="307" y="113"/>
                    <a:pt x="310" y="83"/>
                    <a:pt x="300" y="83"/>
                  </a:cubicBezTo>
                  <a:lnTo>
                    <a:pt x="290" y="83"/>
                  </a:lnTo>
                  <a:lnTo>
                    <a:pt x="310" y="60"/>
                  </a:lnTo>
                  <a:lnTo>
                    <a:pt x="303" y="10"/>
                  </a:lnTo>
                  <a:lnTo>
                    <a:pt x="263" y="0"/>
                  </a:lnTo>
                  <a:lnTo>
                    <a:pt x="253" y="0"/>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0" name="Freeform 213">
              <a:extLst>
                <a:ext uri="{FF2B5EF4-FFF2-40B4-BE49-F238E27FC236}">
                  <a16:creationId xmlns:a16="http://schemas.microsoft.com/office/drawing/2014/main" id="{8A5ACDB5-09D5-4647-8B83-4EEB4CD5BD63}"/>
                </a:ext>
              </a:extLst>
            </p:cNvPr>
            <p:cNvSpPr>
              <a:spLocks/>
            </p:cNvSpPr>
            <p:nvPr/>
          </p:nvSpPr>
          <p:spPr bwMode="auto">
            <a:xfrm>
              <a:off x="1991" y="864"/>
              <a:ext cx="57" cy="74"/>
            </a:xfrm>
            <a:custGeom>
              <a:avLst/>
              <a:gdLst>
                <a:gd name="T0" fmla="*/ 60 w 180"/>
                <a:gd name="T1" fmla="*/ 0 h 230"/>
                <a:gd name="T2" fmla="*/ 37 w 180"/>
                <a:gd name="T3" fmla="*/ 53 h 230"/>
                <a:gd name="T4" fmla="*/ 14 w 180"/>
                <a:gd name="T5" fmla="*/ 90 h 230"/>
                <a:gd name="T6" fmla="*/ 0 w 180"/>
                <a:gd name="T7" fmla="*/ 140 h 230"/>
                <a:gd name="T8" fmla="*/ 100 w 180"/>
                <a:gd name="T9" fmla="*/ 230 h 230"/>
                <a:gd name="T10" fmla="*/ 157 w 180"/>
                <a:gd name="T11" fmla="*/ 220 h 230"/>
                <a:gd name="T12" fmla="*/ 180 w 180"/>
                <a:gd name="T13" fmla="*/ 170 h 230"/>
                <a:gd name="T14" fmla="*/ 177 w 180"/>
                <a:gd name="T15" fmla="*/ 70 h 230"/>
                <a:gd name="T16" fmla="*/ 130 w 180"/>
                <a:gd name="T17" fmla="*/ 20 h 230"/>
                <a:gd name="T18" fmla="*/ 60 w 180"/>
                <a:gd name="T1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230">
                  <a:moveTo>
                    <a:pt x="60" y="0"/>
                  </a:moveTo>
                  <a:lnTo>
                    <a:pt x="37" y="53"/>
                  </a:lnTo>
                  <a:lnTo>
                    <a:pt x="14" y="90"/>
                  </a:lnTo>
                  <a:lnTo>
                    <a:pt x="0" y="140"/>
                  </a:lnTo>
                  <a:lnTo>
                    <a:pt x="100" y="230"/>
                  </a:lnTo>
                  <a:lnTo>
                    <a:pt x="157" y="220"/>
                  </a:lnTo>
                  <a:cubicBezTo>
                    <a:pt x="157" y="220"/>
                    <a:pt x="180" y="183"/>
                    <a:pt x="180" y="170"/>
                  </a:cubicBezTo>
                  <a:cubicBezTo>
                    <a:pt x="180" y="157"/>
                    <a:pt x="177" y="70"/>
                    <a:pt x="177" y="70"/>
                  </a:cubicBezTo>
                  <a:lnTo>
                    <a:pt x="130" y="20"/>
                  </a:lnTo>
                  <a:lnTo>
                    <a:pt x="6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1" name="Freeform 214">
              <a:extLst>
                <a:ext uri="{FF2B5EF4-FFF2-40B4-BE49-F238E27FC236}">
                  <a16:creationId xmlns:a16="http://schemas.microsoft.com/office/drawing/2014/main" id="{8B0041EA-7495-4428-BA1C-90CA4A443041}"/>
                </a:ext>
              </a:extLst>
            </p:cNvPr>
            <p:cNvSpPr>
              <a:spLocks/>
            </p:cNvSpPr>
            <p:nvPr/>
          </p:nvSpPr>
          <p:spPr bwMode="auto">
            <a:xfrm>
              <a:off x="1983" y="746"/>
              <a:ext cx="334" cy="202"/>
            </a:xfrm>
            <a:custGeom>
              <a:avLst/>
              <a:gdLst>
                <a:gd name="T0" fmla="*/ 10 w 1040"/>
                <a:gd name="T1" fmla="*/ 30 h 630"/>
                <a:gd name="T2" fmla="*/ 3 w 1040"/>
                <a:gd name="T3" fmla="*/ 97 h 630"/>
                <a:gd name="T4" fmla="*/ 60 w 1040"/>
                <a:gd name="T5" fmla="*/ 164 h 630"/>
                <a:gd name="T6" fmla="*/ 87 w 1040"/>
                <a:gd name="T7" fmla="*/ 204 h 630"/>
                <a:gd name="T8" fmla="*/ 140 w 1040"/>
                <a:gd name="T9" fmla="*/ 204 h 630"/>
                <a:gd name="T10" fmla="*/ 203 w 1040"/>
                <a:gd name="T11" fmla="*/ 197 h 630"/>
                <a:gd name="T12" fmla="*/ 237 w 1040"/>
                <a:gd name="T13" fmla="*/ 257 h 630"/>
                <a:gd name="T14" fmla="*/ 247 w 1040"/>
                <a:gd name="T15" fmla="*/ 344 h 630"/>
                <a:gd name="T16" fmla="*/ 280 w 1040"/>
                <a:gd name="T17" fmla="*/ 384 h 630"/>
                <a:gd name="T18" fmla="*/ 257 w 1040"/>
                <a:gd name="T19" fmla="*/ 437 h 630"/>
                <a:gd name="T20" fmla="*/ 273 w 1040"/>
                <a:gd name="T21" fmla="*/ 494 h 630"/>
                <a:gd name="T22" fmla="*/ 330 w 1040"/>
                <a:gd name="T23" fmla="*/ 580 h 630"/>
                <a:gd name="T24" fmla="*/ 393 w 1040"/>
                <a:gd name="T25" fmla="*/ 607 h 630"/>
                <a:gd name="T26" fmla="*/ 443 w 1040"/>
                <a:gd name="T27" fmla="*/ 577 h 630"/>
                <a:gd name="T28" fmla="*/ 497 w 1040"/>
                <a:gd name="T29" fmla="*/ 557 h 630"/>
                <a:gd name="T30" fmla="*/ 563 w 1040"/>
                <a:gd name="T31" fmla="*/ 614 h 630"/>
                <a:gd name="T32" fmla="*/ 633 w 1040"/>
                <a:gd name="T33" fmla="*/ 620 h 630"/>
                <a:gd name="T34" fmla="*/ 683 w 1040"/>
                <a:gd name="T35" fmla="*/ 597 h 630"/>
                <a:gd name="T36" fmla="*/ 733 w 1040"/>
                <a:gd name="T37" fmla="*/ 610 h 630"/>
                <a:gd name="T38" fmla="*/ 790 w 1040"/>
                <a:gd name="T39" fmla="*/ 530 h 630"/>
                <a:gd name="T40" fmla="*/ 827 w 1040"/>
                <a:gd name="T41" fmla="*/ 607 h 630"/>
                <a:gd name="T42" fmla="*/ 920 w 1040"/>
                <a:gd name="T43" fmla="*/ 627 h 630"/>
                <a:gd name="T44" fmla="*/ 977 w 1040"/>
                <a:gd name="T45" fmla="*/ 610 h 630"/>
                <a:gd name="T46" fmla="*/ 1023 w 1040"/>
                <a:gd name="T47" fmla="*/ 544 h 630"/>
                <a:gd name="T48" fmla="*/ 960 w 1040"/>
                <a:gd name="T49" fmla="*/ 494 h 630"/>
                <a:gd name="T50" fmla="*/ 1010 w 1040"/>
                <a:gd name="T51" fmla="*/ 440 h 630"/>
                <a:gd name="T52" fmla="*/ 930 w 1040"/>
                <a:gd name="T53" fmla="*/ 360 h 630"/>
                <a:gd name="T54" fmla="*/ 817 w 1040"/>
                <a:gd name="T55" fmla="*/ 330 h 630"/>
                <a:gd name="T56" fmla="*/ 750 w 1040"/>
                <a:gd name="T57" fmla="*/ 344 h 630"/>
                <a:gd name="T58" fmla="*/ 677 w 1040"/>
                <a:gd name="T59" fmla="*/ 407 h 630"/>
                <a:gd name="T60" fmla="*/ 600 w 1040"/>
                <a:gd name="T61" fmla="*/ 384 h 630"/>
                <a:gd name="T62" fmla="*/ 547 w 1040"/>
                <a:gd name="T63" fmla="*/ 404 h 630"/>
                <a:gd name="T64" fmla="*/ 463 w 1040"/>
                <a:gd name="T65" fmla="*/ 407 h 630"/>
                <a:gd name="T66" fmla="*/ 447 w 1040"/>
                <a:gd name="T67" fmla="*/ 354 h 630"/>
                <a:gd name="T68" fmla="*/ 407 w 1040"/>
                <a:gd name="T69" fmla="*/ 320 h 630"/>
                <a:gd name="T70" fmla="*/ 333 w 1040"/>
                <a:gd name="T71" fmla="*/ 277 h 630"/>
                <a:gd name="T72" fmla="*/ 340 w 1040"/>
                <a:gd name="T73" fmla="*/ 230 h 630"/>
                <a:gd name="T74" fmla="*/ 440 w 1040"/>
                <a:gd name="T75" fmla="*/ 240 h 630"/>
                <a:gd name="T76" fmla="*/ 387 w 1040"/>
                <a:gd name="T77" fmla="*/ 184 h 630"/>
                <a:gd name="T78" fmla="*/ 387 w 1040"/>
                <a:gd name="T79" fmla="*/ 157 h 630"/>
                <a:gd name="T80" fmla="*/ 310 w 1040"/>
                <a:gd name="T81" fmla="*/ 107 h 630"/>
                <a:gd name="T82" fmla="*/ 263 w 1040"/>
                <a:gd name="T83" fmla="*/ 137 h 630"/>
                <a:gd name="T84" fmla="*/ 217 w 1040"/>
                <a:gd name="T85" fmla="*/ 60 h 630"/>
                <a:gd name="T86" fmla="*/ 107 w 1040"/>
                <a:gd name="T87" fmla="*/ 47 h 630"/>
                <a:gd name="T88" fmla="*/ 43 w 1040"/>
                <a:gd name="T89" fmla="*/ 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40" h="630">
                  <a:moveTo>
                    <a:pt x="43" y="17"/>
                  </a:moveTo>
                  <a:cubicBezTo>
                    <a:pt x="43" y="17"/>
                    <a:pt x="0" y="0"/>
                    <a:pt x="10" y="30"/>
                  </a:cubicBezTo>
                  <a:cubicBezTo>
                    <a:pt x="20" y="60"/>
                    <a:pt x="57" y="84"/>
                    <a:pt x="30" y="90"/>
                  </a:cubicBezTo>
                  <a:lnTo>
                    <a:pt x="3" y="97"/>
                  </a:lnTo>
                  <a:lnTo>
                    <a:pt x="33" y="154"/>
                  </a:lnTo>
                  <a:lnTo>
                    <a:pt x="60" y="164"/>
                  </a:lnTo>
                  <a:lnTo>
                    <a:pt x="53" y="187"/>
                  </a:lnTo>
                  <a:lnTo>
                    <a:pt x="87" y="204"/>
                  </a:lnTo>
                  <a:lnTo>
                    <a:pt x="83" y="227"/>
                  </a:lnTo>
                  <a:cubicBezTo>
                    <a:pt x="83" y="227"/>
                    <a:pt x="120" y="194"/>
                    <a:pt x="140" y="204"/>
                  </a:cubicBezTo>
                  <a:cubicBezTo>
                    <a:pt x="160" y="214"/>
                    <a:pt x="203" y="227"/>
                    <a:pt x="203" y="227"/>
                  </a:cubicBezTo>
                  <a:lnTo>
                    <a:pt x="203" y="197"/>
                  </a:lnTo>
                  <a:lnTo>
                    <a:pt x="223" y="200"/>
                  </a:lnTo>
                  <a:lnTo>
                    <a:pt x="237" y="257"/>
                  </a:lnTo>
                  <a:lnTo>
                    <a:pt x="250" y="300"/>
                  </a:lnTo>
                  <a:lnTo>
                    <a:pt x="247" y="344"/>
                  </a:lnTo>
                  <a:lnTo>
                    <a:pt x="277" y="370"/>
                  </a:lnTo>
                  <a:lnTo>
                    <a:pt x="280" y="384"/>
                  </a:lnTo>
                  <a:lnTo>
                    <a:pt x="263" y="400"/>
                  </a:lnTo>
                  <a:cubicBezTo>
                    <a:pt x="263" y="400"/>
                    <a:pt x="260" y="427"/>
                    <a:pt x="257" y="437"/>
                  </a:cubicBezTo>
                  <a:cubicBezTo>
                    <a:pt x="253" y="447"/>
                    <a:pt x="260" y="487"/>
                    <a:pt x="260" y="487"/>
                  </a:cubicBezTo>
                  <a:lnTo>
                    <a:pt x="273" y="494"/>
                  </a:lnTo>
                  <a:lnTo>
                    <a:pt x="273" y="544"/>
                  </a:lnTo>
                  <a:lnTo>
                    <a:pt x="330" y="580"/>
                  </a:lnTo>
                  <a:cubicBezTo>
                    <a:pt x="330" y="580"/>
                    <a:pt x="383" y="574"/>
                    <a:pt x="383" y="584"/>
                  </a:cubicBezTo>
                  <a:cubicBezTo>
                    <a:pt x="383" y="594"/>
                    <a:pt x="383" y="604"/>
                    <a:pt x="393" y="607"/>
                  </a:cubicBezTo>
                  <a:cubicBezTo>
                    <a:pt x="403" y="610"/>
                    <a:pt x="437" y="610"/>
                    <a:pt x="437" y="610"/>
                  </a:cubicBezTo>
                  <a:lnTo>
                    <a:pt x="443" y="577"/>
                  </a:lnTo>
                  <a:lnTo>
                    <a:pt x="477" y="574"/>
                  </a:lnTo>
                  <a:cubicBezTo>
                    <a:pt x="477" y="574"/>
                    <a:pt x="503" y="537"/>
                    <a:pt x="497" y="557"/>
                  </a:cubicBezTo>
                  <a:cubicBezTo>
                    <a:pt x="490" y="577"/>
                    <a:pt x="483" y="614"/>
                    <a:pt x="483" y="614"/>
                  </a:cubicBezTo>
                  <a:lnTo>
                    <a:pt x="563" y="614"/>
                  </a:lnTo>
                  <a:lnTo>
                    <a:pt x="607" y="604"/>
                  </a:lnTo>
                  <a:lnTo>
                    <a:pt x="633" y="620"/>
                  </a:lnTo>
                  <a:lnTo>
                    <a:pt x="670" y="600"/>
                  </a:lnTo>
                  <a:cubicBezTo>
                    <a:pt x="670" y="600"/>
                    <a:pt x="680" y="587"/>
                    <a:pt x="683" y="597"/>
                  </a:cubicBezTo>
                  <a:cubicBezTo>
                    <a:pt x="687" y="607"/>
                    <a:pt x="700" y="624"/>
                    <a:pt x="700" y="624"/>
                  </a:cubicBezTo>
                  <a:lnTo>
                    <a:pt x="733" y="610"/>
                  </a:lnTo>
                  <a:cubicBezTo>
                    <a:pt x="733" y="610"/>
                    <a:pt x="783" y="620"/>
                    <a:pt x="787" y="610"/>
                  </a:cubicBezTo>
                  <a:cubicBezTo>
                    <a:pt x="790" y="600"/>
                    <a:pt x="790" y="530"/>
                    <a:pt x="790" y="530"/>
                  </a:cubicBezTo>
                  <a:cubicBezTo>
                    <a:pt x="790" y="530"/>
                    <a:pt x="820" y="570"/>
                    <a:pt x="820" y="580"/>
                  </a:cubicBezTo>
                  <a:cubicBezTo>
                    <a:pt x="820" y="590"/>
                    <a:pt x="827" y="607"/>
                    <a:pt x="827" y="607"/>
                  </a:cubicBezTo>
                  <a:cubicBezTo>
                    <a:pt x="827" y="607"/>
                    <a:pt x="863" y="590"/>
                    <a:pt x="877" y="604"/>
                  </a:cubicBezTo>
                  <a:cubicBezTo>
                    <a:pt x="890" y="617"/>
                    <a:pt x="920" y="627"/>
                    <a:pt x="920" y="627"/>
                  </a:cubicBezTo>
                  <a:cubicBezTo>
                    <a:pt x="920" y="627"/>
                    <a:pt x="957" y="630"/>
                    <a:pt x="967" y="620"/>
                  </a:cubicBezTo>
                  <a:cubicBezTo>
                    <a:pt x="977" y="610"/>
                    <a:pt x="970" y="627"/>
                    <a:pt x="977" y="610"/>
                  </a:cubicBezTo>
                  <a:cubicBezTo>
                    <a:pt x="983" y="594"/>
                    <a:pt x="977" y="560"/>
                    <a:pt x="977" y="560"/>
                  </a:cubicBezTo>
                  <a:cubicBezTo>
                    <a:pt x="977" y="560"/>
                    <a:pt x="1023" y="557"/>
                    <a:pt x="1023" y="544"/>
                  </a:cubicBezTo>
                  <a:cubicBezTo>
                    <a:pt x="1023" y="530"/>
                    <a:pt x="1040" y="507"/>
                    <a:pt x="1010" y="500"/>
                  </a:cubicBezTo>
                  <a:cubicBezTo>
                    <a:pt x="980" y="494"/>
                    <a:pt x="960" y="494"/>
                    <a:pt x="960" y="494"/>
                  </a:cubicBezTo>
                  <a:cubicBezTo>
                    <a:pt x="960" y="494"/>
                    <a:pt x="973" y="487"/>
                    <a:pt x="987" y="477"/>
                  </a:cubicBezTo>
                  <a:cubicBezTo>
                    <a:pt x="1000" y="467"/>
                    <a:pt x="1023" y="474"/>
                    <a:pt x="1010" y="440"/>
                  </a:cubicBezTo>
                  <a:cubicBezTo>
                    <a:pt x="997" y="407"/>
                    <a:pt x="997" y="400"/>
                    <a:pt x="980" y="387"/>
                  </a:cubicBezTo>
                  <a:cubicBezTo>
                    <a:pt x="963" y="374"/>
                    <a:pt x="940" y="374"/>
                    <a:pt x="930" y="360"/>
                  </a:cubicBezTo>
                  <a:cubicBezTo>
                    <a:pt x="920" y="347"/>
                    <a:pt x="953" y="330"/>
                    <a:pt x="907" y="327"/>
                  </a:cubicBezTo>
                  <a:cubicBezTo>
                    <a:pt x="860" y="324"/>
                    <a:pt x="837" y="330"/>
                    <a:pt x="817" y="330"/>
                  </a:cubicBezTo>
                  <a:cubicBezTo>
                    <a:pt x="797" y="330"/>
                    <a:pt x="780" y="347"/>
                    <a:pt x="780" y="347"/>
                  </a:cubicBezTo>
                  <a:lnTo>
                    <a:pt x="750" y="344"/>
                  </a:lnTo>
                  <a:lnTo>
                    <a:pt x="710" y="380"/>
                  </a:lnTo>
                  <a:lnTo>
                    <a:pt x="677" y="407"/>
                  </a:lnTo>
                  <a:lnTo>
                    <a:pt x="643" y="387"/>
                  </a:lnTo>
                  <a:cubicBezTo>
                    <a:pt x="643" y="387"/>
                    <a:pt x="603" y="360"/>
                    <a:pt x="600" y="384"/>
                  </a:cubicBezTo>
                  <a:cubicBezTo>
                    <a:pt x="597" y="407"/>
                    <a:pt x="587" y="420"/>
                    <a:pt x="587" y="420"/>
                  </a:cubicBezTo>
                  <a:lnTo>
                    <a:pt x="547" y="404"/>
                  </a:lnTo>
                  <a:lnTo>
                    <a:pt x="507" y="380"/>
                  </a:lnTo>
                  <a:lnTo>
                    <a:pt x="463" y="407"/>
                  </a:lnTo>
                  <a:lnTo>
                    <a:pt x="440" y="394"/>
                  </a:lnTo>
                  <a:lnTo>
                    <a:pt x="447" y="354"/>
                  </a:lnTo>
                  <a:cubicBezTo>
                    <a:pt x="447" y="354"/>
                    <a:pt x="453" y="330"/>
                    <a:pt x="443" y="330"/>
                  </a:cubicBezTo>
                  <a:cubicBezTo>
                    <a:pt x="433" y="330"/>
                    <a:pt x="407" y="320"/>
                    <a:pt x="407" y="320"/>
                  </a:cubicBezTo>
                  <a:lnTo>
                    <a:pt x="360" y="314"/>
                  </a:lnTo>
                  <a:lnTo>
                    <a:pt x="333" y="277"/>
                  </a:lnTo>
                  <a:cubicBezTo>
                    <a:pt x="333" y="277"/>
                    <a:pt x="343" y="264"/>
                    <a:pt x="343" y="254"/>
                  </a:cubicBezTo>
                  <a:cubicBezTo>
                    <a:pt x="343" y="244"/>
                    <a:pt x="317" y="224"/>
                    <a:pt x="340" y="230"/>
                  </a:cubicBezTo>
                  <a:cubicBezTo>
                    <a:pt x="363" y="237"/>
                    <a:pt x="410" y="244"/>
                    <a:pt x="410" y="244"/>
                  </a:cubicBezTo>
                  <a:lnTo>
                    <a:pt x="440" y="240"/>
                  </a:lnTo>
                  <a:cubicBezTo>
                    <a:pt x="440" y="240"/>
                    <a:pt x="450" y="224"/>
                    <a:pt x="440" y="214"/>
                  </a:cubicBezTo>
                  <a:cubicBezTo>
                    <a:pt x="430" y="204"/>
                    <a:pt x="387" y="184"/>
                    <a:pt x="387" y="184"/>
                  </a:cubicBezTo>
                  <a:lnTo>
                    <a:pt x="370" y="180"/>
                  </a:lnTo>
                  <a:cubicBezTo>
                    <a:pt x="370" y="180"/>
                    <a:pt x="393" y="170"/>
                    <a:pt x="387" y="157"/>
                  </a:cubicBezTo>
                  <a:cubicBezTo>
                    <a:pt x="380" y="144"/>
                    <a:pt x="337" y="110"/>
                    <a:pt x="337" y="110"/>
                  </a:cubicBezTo>
                  <a:lnTo>
                    <a:pt x="310" y="107"/>
                  </a:lnTo>
                  <a:cubicBezTo>
                    <a:pt x="310" y="107"/>
                    <a:pt x="270" y="117"/>
                    <a:pt x="267" y="127"/>
                  </a:cubicBezTo>
                  <a:lnTo>
                    <a:pt x="263" y="137"/>
                  </a:lnTo>
                  <a:lnTo>
                    <a:pt x="247" y="117"/>
                  </a:lnTo>
                  <a:lnTo>
                    <a:pt x="217" y="60"/>
                  </a:lnTo>
                  <a:lnTo>
                    <a:pt x="183" y="44"/>
                  </a:lnTo>
                  <a:lnTo>
                    <a:pt x="107" y="47"/>
                  </a:lnTo>
                  <a:lnTo>
                    <a:pt x="57" y="27"/>
                  </a:lnTo>
                  <a:lnTo>
                    <a:pt x="43" y="1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2" name="Freeform 215">
              <a:extLst>
                <a:ext uri="{FF2B5EF4-FFF2-40B4-BE49-F238E27FC236}">
                  <a16:creationId xmlns:a16="http://schemas.microsoft.com/office/drawing/2014/main" id="{C09937F5-37FC-4CD7-93DD-45822CD10998}"/>
                </a:ext>
              </a:extLst>
            </p:cNvPr>
            <p:cNvSpPr>
              <a:spLocks/>
            </p:cNvSpPr>
            <p:nvPr/>
          </p:nvSpPr>
          <p:spPr bwMode="auto">
            <a:xfrm>
              <a:off x="1841" y="790"/>
              <a:ext cx="134" cy="125"/>
            </a:xfrm>
            <a:custGeom>
              <a:avLst/>
              <a:gdLst>
                <a:gd name="T0" fmla="*/ 346 w 416"/>
                <a:gd name="T1" fmla="*/ 0 h 390"/>
                <a:gd name="T2" fmla="*/ 320 w 416"/>
                <a:gd name="T3" fmla="*/ 27 h 390"/>
                <a:gd name="T4" fmla="*/ 273 w 416"/>
                <a:gd name="T5" fmla="*/ 3 h 390"/>
                <a:gd name="T6" fmla="*/ 226 w 416"/>
                <a:gd name="T7" fmla="*/ 7 h 390"/>
                <a:gd name="T8" fmla="*/ 223 w 416"/>
                <a:gd name="T9" fmla="*/ 57 h 390"/>
                <a:gd name="T10" fmla="*/ 270 w 416"/>
                <a:gd name="T11" fmla="*/ 113 h 390"/>
                <a:gd name="T12" fmla="*/ 263 w 416"/>
                <a:gd name="T13" fmla="*/ 153 h 390"/>
                <a:gd name="T14" fmla="*/ 200 w 416"/>
                <a:gd name="T15" fmla="*/ 87 h 390"/>
                <a:gd name="T16" fmla="*/ 160 w 416"/>
                <a:gd name="T17" fmla="*/ 47 h 390"/>
                <a:gd name="T18" fmla="*/ 140 w 416"/>
                <a:gd name="T19" fmla="*/ 70 h 390"/>
                <a:gd name="T20" fmla="*/ 160 w 416"/>
                <a:gd name="T21" fmla="*/ 140 h 390"/>
                <a:gd name="T22" fmla="*/ 163 w 416"/>
                <a:gd name="T23" fmla="*/ 177 h 390"/>
                <a:gd name="T24" fmla="*/ 130 w 416"/>
                <a:gd name="T25" fmla="*/ 157 h 390"/>
                <a:gd name="T26" fmla="*/ 123 w 416"/>
                <a:gd name="T27" fmla="*/ 117 h 390"/>
                <a:gd name="T28" fmla="*/ 83 w 416"/>
                <a:gd name="T29" fmla="*/ 117 h 390"/>
                <a:gd name="T30" fmla="*/ 83 w 416"/>
                <a:gd name="T31" fmla="*/ 70 h 390"/>
                <a:gd name="T32" fmla="*/ 60 w 416"/>
                <a:gd name="T33" fmla="*/ 17 h 390"/>
                <a:gd name="T34" fmla="*/ 26 w 416"/>
                <a:gd name="T35" fmla="*/ 3 h 390"/>
                <a:gd name="T36" fmla="*/ 13 w 416"/>
                <a:gd name="T37" fmla="*/ 50 h 390"/>
                <a:gd name="T38" fmla="*/ 60 w 416"/>
                <a:gd name="T39" fmla="*/ 97 h 390"/>
                <a:gd name="T40" fmla="*/ 13 w 416"/>
                <a:gd name="T41" fmla="*/ 110 h 390"/>
                <a:gd name="T42" fmla="*/ 53 w 416"/>
                <a:gd name="T43" fmla="*/ 137 h 390"/>
                <a:gd name="T44" fmla="*/ 63 w 416"/>
                <a:gd name="T45" fmla="*/ 143 h 390"/>
                <a:gd name="T46" fmla="*/ 43 w 416"/>
                <a:gd name="T47" fmla="*/ 180 h 390"/>
                <a:gd name="T48" fmla="*/ 100 w 416"/>
                <a:gd name="T49" fmla="*/ 180 h 390"/>
                <a:gd name="T50" fmla="*/ 106 w 416"/>
                <a:gd name="T51" fmla="*/ 197 h 390"/>
                <a:gd name="T52" fmla="*/ 140 w 416"/>
                <a:gd name="T53" fmla="*/ 190 h 390"/>
                <a:gd name="T54" fmla="*/ 130 w 416"/>
                <a:gd name="T55" fmla="*/ 247 h 390"/>
                <a:gd name="T56" fmla="*/ 183 w 416"/>
                <a:gd name="T57" fmla="*/ 243 h 390"/>
                <a:gd name="T58" fmla="*/ 206 w 416"/>
                <a:gd name="T59" fmla="*/ 227 h 390"/>
                <a:gd name="T60" fmla="*/ 256 w 416"/>
                <a:gd name="T61" fmla="*/ 230 h 390"/>
                <a:gd name="T62" fmla="*/ 306 w 416"/>
                <a:gd name="T63" fmla="*/ 217 h 390"/>
                <a:gd name="T64" fmla="*/ 253 w 416"/>
                <a:gd name="T65" fmla="*/ 270 h 390"/>
                <a:gd name="T66" fmla="*/ 210 w 416"/>
                <a:gd name="T67" fmla="*/ 313 h 390"/>
                <a:gd name="T68" fmla="*/ 263 w 416"/>
                <a:gd name="T69" fmla="*/ 387 h 390"/>
                <a:gd name="T70" fmla="*/ 356 w 416"/>
                <a:gd name="T71" fmla="*/ 380 h 390"/>
                <a:gd name="T72" fmla="*/ 373 w 416"/>
                <a:gd name="T73" fmla="*/ 333 h 390"/>
                <a:gd name="T74" fmla="*/ 390 w 416"/>
                <a:gd name="T75" fmla="*/ 283 h 390"/>
                <a:gd name="T76" fmla="*/ 383 w 416"/>
                <a:gd name="T77" fmla="*/ 250 h 390"/>
                <a:gd name="T78" fmla="*/ 413 w 416"/>
                <a:gd name="T79" fmla="*/ 247 h 390"/>
                <a:gd name="T80" fmla="*/ 410 w 416"/>
                <a:gd name="T81" fmla="*/ 180 h 390"/>
                <a:gd name="T82" fmla="*/ 403 w 416"/>
                <a:gd name="T83" fmla="*/ 160 h 390"/>
                <a:gd name="T84" fmla="*/ 400 w 416"/>
                <a:gd name="T85" fmla="*/ 117 h 390"/>
                <a:gd name="T86" fmla="*/ 383 w 416"/>
                <a:gd name="T87" fmla="*/ 60 h 390"/>
                <a:gd name="T88" fmla="*/ 380 w 416"/>
                <a:gd name="T89" fmla="*/ 33 h 390"/>
                <a:gd name="T90" fmla="*/ 346 w 416"/>
                <a:gd name="T91"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6" h="390">
                  <a:moveTo>
                    <a:pt x="346" y="0"/>
                  </a:moveTo>
                  <a:lnTo>
                    <a:pt x="320" y="27"/>
                  </a:lnTo>
                  <a:lnTo>
                    <a:pt x="273" y="3"/>
                  </a:lnTo>
                  <a:lnTo>
                    <a:pt x="226" y="7"/>
                  </a:lnTo>
                  <a:lnTo>
                    <a:pt x="223" y="57"/>
                  </a:lnTo>
                  <a:cubicBezTo>
                    <a:pt x="223" y="57"/>
                    <a:pt x="276" y="103"/>
                    <a:pt x="270" y="113"/>
                  </a:cubicBezTo>
                  <a:cubicBezTo>
                    <a:pt x="263" y="123"/>
                    <a:pt x="283" y="173"/>
                    <a:pt x="263" y="153"/>
                  </a:cubicBezTo>
                  <a:cubicBezTo>
                    <a:pt x="243" y="133"/>
                    <a:pt x="200" y="87"/>
                    <a:pt x="200" y="87"/>
                  </a:cubicBezTo>
                  <a:lnTo>
                    <a:pt x="160" y="47"/>
                  </a:lnTo>
                  <a:cubicBezTo>
                    <a:pt x="160" y="47"/>
                    <a:pt x="140" y="60"/>
                    <a:pt x="140" y="70"/>
                  </a:cubicBezTo>
                  <a:cubicBezTo>
                    <a:pt x="140" y="80"/>
                    <a:pt x="160" y="140"/>
                    <a:pt x="160" y="140"/>
                  </a:cubicBezTo>
                  <a:cubicBezTo>
                    <a:pt x="160" y="140"/>
                    <a:pt x="176" y="183"/>
                    <a:pt x="163" y="177"/>
                  </a:cubicBezTo>
                  <a:cubicBezTo>
                    <a:pt x="150" y="170"/>
                    <a:pt x="133" y="173"/>
                    <a:pt x="130" y="157"/>
                  </a:cubicBezTo>
                  <a:cubicBezTo>
                    <a:pt x="126" y="140"/>
                    <a:pt x="143" y="117"/>
                    <a:pt x="123" y="117"/>
                  </a:cubicBezTo>
                  <a:cubicBezTo>
                    <a:pt x="103" y="117"/>
                    <a:pt x="86" y="127"/>
                    <a:pt x="83" y="117"/>
                  </a:cubicBezTo>
                  <a:cubicBezTo>
                    <a:pt x="80" y="107"/>
                    <a:pt x="83" y="70"/>
                    <a:pt x="83" y="70"/>
                  </a:cubicBezTo>
                  <a:cubicBezTo>
                    <a:pt x="76" y="47"/>
                    <a:pt x="60" y="17"/>
                    <a:pt x="60" y="17"/>
                  </a:cubicBezTo>
                  <a:lnTo>
                    <a:pt x="26" y="3"/>
                  </a:lnTo>
                  <a:cubicBezTo>
                    <a:pt x="26" y="3"/>
                    <a:pt x="0" y="37"/>
                    <a:pt x="13" y="50"/>
                  </a:cubicBezTo>
                  <a:lnTo>
                    <a:pt x="60" y="97"/>
                  </a:lnTo>
                  <a:lnTo>
                    <a:pt x="13" y="110"/>
                  </a:lnTo>
                  <a:lnTo>
                    <a:pt x="53" y="137"/>
                  </a:lnTo>
                  <a:lnTo>
                    <a:pt x="63" y="143"/>
                  </a:lnTo>
                  <a:cubicBezTo>
                    <a:pt x="63" y="143"/>
                    <a:pt x="33" y="180"/>
                    <a:pt x="43" y="180"/>
                  </a:cubicBezTo>
                  <a:lnTo>
                    <a:pt x="100" y="180"/>
                  </a:lnTo>
                  <a:lnTo>
                    <a:pt x="106" y="197"/>
                  </a:lnTo>
                  <a:lnTo>
                    <a:pt x="140" y="190"/>
                  </a:lnTo>
                  <a:lnTo>
                    <a:pt x="130" y="247"/>
                  </a:lnTo>
                  <a:lnTo>
                    <a:pt x="183" y="243"/>
                  </a:lnTo>
                  <a:lnTo>
                    <a:pt x="206" y="227"/>
                  </a:lnTo>
                  <a:lnTo>
                    <a:pt x="256" y="230"/>
                  </a:lnTo>
                  <a:lnTo>
                    <a:pt x="306" y="217"/>
                  </a:lnTo>
                  <a:lnTo>
                    <a:pt x="253" y="270"/>
                  </a:lnTo>
                  <a:cubicBezTo>
                    <a:pt x="253" y="270"/>
                    <a:pt x="200" y="303"/>
                    <a:pt x="210" y="313"/>
                  </a:cubicBezTo>
                  <a:cubicBezTo>
                    <a:pt x="220" y="323"/>
                    <a:pt x="263" y="387"/>
                    <a:pt x="263" y="387"/>
                  </a:cubicBezTo>
                  <a:cubicBezTo>
                    <a:pt x="263" y="387"/>
                    <a:pt x="353" y="390"/>
                    <a:pt x="356" y="380"/>
                  </a:cubicBezTo>
                  <a:cubicBezTo>
                    <a:pt x="360" y="370"/>
                    <a:pt x="373" y="343"/>
                    <a:pt x="373" y="333"/>
                  </a:cubicBezTo>
                  <a:cubicBezTo>
                    <a:pt x="373" y="323"/>
                    <a:pt x="396" y="317"/>
                    <a:pt x="390" y="283"/>
                  </a:cubicBezTo>
                  <a:lnTo>
                    <a:pt x="383" y="250"/>
                  </a:lnTo>
                  <a:cubicBezTo>
                    <a:pt x="383" y="250"/>
                    <a:pt x="410" y="273"/>
                    <a:pt x="413" y="247"/>
                  </a:cubicBezTo>
                  <a:cubicBezTo>
                    <a:pt x="416" y="220"/>
                    <a:pt x="410" y="180"/>
                    <a:pt x="410" y="180"/>
                  </a:cubicBezTo>
                  <a:cubicBezTo>
                    <a:pt x="410" y="180"/>
                    <a:pt x="403" y="183"/>
                    <a:pt x="403" y="160"/>
                  </a:cubicBezTo>
                  <a:cubicBezTo>
                    <a:pt x="403" y="137"/>
                    <a:pt x="400" y="137"/>
                    <a:pt x="400" y="117"/>
                  </a:cubicBezTo>
                  <a:cubicBezTo>
                    <a:pt x="400" y="97"/>
                    <a:pt x="383" y="60"/>
                    <a:pt x="383" y="60"/>
                  </a:cubicBezTo>
                  <a:cubicBezTo>
                    <a:pt x="383" y="60"/>
                    <a:pt x="386" y="43"/>
                    <a:pt x="380" y="33"/>
                  </a:cubicBezTo>
                  <a:cubicBezTo>
                    <a:pt x="373" y="23"/>
                    <a:pt x="346" y="0"/>
                    <a:pt x="346"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3" name="Freeform 216">
              <a:extLst>
                <a:ext uri="{FF2B5EF4-FFF2-40B4-BE49-F238E27FC236}">
                  <a16:creationId xmlns:a16="http://schemas.microsoft.com/office/drawing/2014/main" id="{705F8B65-5C32-4727-B54A-6F7941672EC5}"/>
                </a:ext>
              </a:extLst>
            </p:cNvPr>
            <p:cNvSpPr>
              <a:spLocks/>
            </p:cNvSpPr>
            <p:nvPr/>
          </p:nvSpPr>
          <p:spPr bwMode="auto">
            <a:xfrm>
              <a:off x="1595" y="774"/>
              <a:ext cx="234" cy="179"/>
            </a:xfrm>
            <a:custGeom>
              <a:avLst/>
              <a:gdLst>
                <a:gd name="T0" fmla="*/ 610 w 730"/>
                <a:gd name="T1" fmla="*/ 247 h 557"/>
                <a:gd name="T2" fmla="*/ 567 w 730"/>
                <a:gd name="T3" fmla="*/ 143 h 557"/>
                <a:gd name="T4" fmla="*/ 537 w 730"/>
                <a:gd name="T5" fmla="*/ 0 h 557"/>
                <a:gd name="T6" fmla="*/ 457 w 730"/>
                <a:gd name="T7" fmla="*/ 97 h 557"/>
                <a:gd name="T8" fmla="*/ 503 w 730"/>
                <a:gd name="T9" fmla="*/ 197 h 557"/>
                <a:gd name="T10" fmla="*/ 527 w 730"/>
                <a:gd name="T11" fmla="*/ 270 h 557"/>
                <a:gd name="T12" fmla="*/ 430 w 730"/>
                <a:gd name="T13" fmla="*/ 290 h 557"/>
                <a:gd name="T14" fmla="*/ 350 w 730"/>
                <a:gd name="T15" fmla="*/ 213 h 557"/>
                <a:gd name="T16" fmla="*/ 290 w 730"/>
                <a:gd name="T17" fmla="*/ 133 h 557"/>
                <a:gd name="T18" fmla="*/ 200 w 730"/>
                <a:gd name="T19" fmla="*/ 120 h 557"/>
                <a:gd name="T20" fmla="*/ 117 w 730"/>
                <a:gd name="T21" fmla="*/ 83 h 557"/>
                <a:gd name="T22" fmla="*/ 147 w 730"/>
                <a:gd name="T23" fmla="*/ 153 h 557"/>
                <a:gd name="T24" fmla="*/ 67 w 730"/>
                <a:gd name="T25" fmla="*/ 207 h 557"/>
                <a:gd name="T26" fmla="*/ 130 w 730"/>
                <a:gd name="T27" fmla="*/ 210 h 557"/>
                <a:gd name="T28" fmla="*/ 83 w 730"/>
                <a:gd name="T29" fmla="*/ 237 h 557"/>
                <a:gd name="T30" fmla="*/ 57 w 730"/>
                <a:gd name="T31" fmla="*/ 283 h 557"/>
                <a:gd name="T32" fmla="*/ 153 w 730"/>
                <a:gd name="T33" fmla="*/ 270 h 557"/>
                <a:gd name="T34" fmla="*/ 3 w 730"/>
                <a:gd name="T35" fmla="*/ 323 h 557"/>
                <a:gd name="T36" fmla="*/ 113 w 730"/>
                <a:gd name="T37" fmla="*/ 393 h 557"/>
                <a:gd name="T38" fmla="*/ 170 w 730"/>
                <a:gd name="T39" fmla="*/ 427 h 557"/>
                <a:gd name="T40" fmla="*/ 220 w 730"/>
                <a:gd name="T41" fmla="*/ 390 h 557"/>
                <a:gd name="T42" fmla="*/ 263 w 730"/>
                <a:gd name="T43" fmla="*/ 407 h 557"/>
                <a:gd name="T44" fmla="*/ 327 w 730"/>
                <a:gd name="T45" fmla="*/ 370 h 557"/>
                <a:gd name="T46" fmla="*/ 407 w 730"/>
                <a:gd name="T47" fmla="*/ 377 h 557"/>
                <a:gd name="T48" fmla="*/ 327 w 730"/>
                <a:gd name="T49" fmla="*/ 430 h 557"/>
                <a:gd name="T50" fmla="*/ 233 w 730"/>
                <a:gd name="T51" fmla="*/ 480 h 557"/>
                <a:gd name="T52" fmla="*/ 267 w 730"/>
                <a:gd name="T53" fmla="*/ 537 h 557"/>
                <a:gd name="T54" fmla="*/ 380 w 730"/>
                <a:gd name="T55" fmla="*/ 510 h 557"/>
                <a:gd name="T56" fmla="*/ 493 w 730"/>
                <a:gd name="T57" fmla="*/ 447 h 557"/>
                <a:gd name="T58" fmla="*/ 597 w 730"/>
                <a:gd name="T59" fmla="*/ 427 h 557"/>
                <a:gd name="T60" fmla="*/ 690 w 730"/>
                <a:gd name="T61" fmla="*/ 383 h 557"/>
                <a:gd name="T62" fmla="*/ 723 w 730"/>
                <a:gd name="T63" fmla="*/ 270 h 557"/>
                <a:gd name="T64" fmla="*/ 667 w 730"/>
                <a:gd name="T65" fmla="*/ 20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0" h="557">
                  <a:moveTo>
                    <a:pt x="667" y="200"/>
                  </a:moveTo>
                  <a:cubicBezTo>
                    <a:pt x="667" y="200"/>
                    <a:pt x="620" y="253"/>
                    <a:pt x="610" y="247"/>
                  </a:cubicBezTo>
                  <a:cubicBezTo>
                    <a:pt x="600" y="240"/>
                    <a:pt x="560" y="203"/>
                    <a:pt x="560" y="203"/>
                  </a:cubicBezTo>
                  <a:cubicBezTo>
                    <a:pt x="560" y="203"/>
                    <a:pt x="553" y="160"/>
                    <a:pt x="567" y="143"/>
                  </a:cubicBezTo>
                  <a:cubicBezTo>
                    <a:pt x="580" y="127"/>
                    <a:pt x="577" y="90"/>
                    <a:pt x="577" y="80"/>
                  </a:cubicBezTo>
                  <a:cubicBezTo>
                    <a:pt x="577" y="70"/>
                    <a:pt x="537" y="0"/>
                    <a:pt x="537" y="0"/>
                  </a:cubicBezTo>
                  <a:lnTo>
                    <a:pt x="483" y="50"/>
                  </a:lnTo>
                  <a:lnTo>
                    <a:pt x="457" y="97"/>
                  </a:lnTo>
                  <a:lnTo>
                    <a:pt x="490" y="157"/>
                  </a:lnTo>
                  <a:lnTo>
                    <a:pt x="503" y="197"/>
                  </a:lnTo>
                  <a:cubicBezTo>
                    <a:pt x="503" y="197"/>
                    <a:pt x="460" y="227"/>
                    <a:pt x="480" y="237"/>
                  </a:cubicBezTo>
                  <a:cubicBezTo>
                    <a:pt x="500" y="247"/>
                    <a:pt x="527" y="270"/>
                    <a:pt x="527" y="270"/>
                  </a:cubicBezTo>
                  <a:cubicBezTo>
                    <a:pt x="527" y="270"/>
                    <a:pt x="523" y="317"/>
                    <a:pt x="510" y="310"/>
                  </a:cubicBezTo>
                  <a:cubicBezTo>
                    <a:pt x="497" y="303"/>
                    <a:pt x="430" y="290"/>
                    <a:pt x="430" y="290"/>
                  </a:cubicBezTo>
                  <a:lnTo>
                    <a:pt x="390" y="263"/>
                  </a:lnTo>
                  <a:lnTo>
                    <a:pt x="350" y="213"/>
                  </a:lnTo>
                  <a:cubicBezTo>
                    <a:pt x="350" y="213"/>
                    <a:pt x="317" y="197"/>
                    <a:pt x="310" y="187"/>
                  </a:cubicBezTo>
                  <a:cubicBezTo>
                    <a:pt x="303" y="177"/>
                    <a:pt x="290" y="133"/>
                    <a:pt x="290" y="133"/>
                  </a:cubicBezTo>
                  <a:lnTo>
                    <a:pt x="253" y="133"/>
                  </a:lnTo>
                  <a:cubicBezTo>
                    <a:pt x="243" y="133"/>
                    <a:pt x="200" y="120"/>
                    <a:pt x="200" y="120"/>
                  </a:cubicBezTo>
                  <a:cubicBezTo>
                    <a:pt x="200" y="120"/>
                    <a:pt x="210" y="83"/>
                    <a:pt x="187" y="83"/>
                  </a:cubicBezTo>
                  <a:cubicBezTo>
                    <a:pt x="163" y="83"/>
                    <a:pt x="120" y="70"/>
                    <a:pt x="117" y="83"/>
                  </a:cubicBezTo>
                  <a:cubicBezTo>
                    <a:pt x="113" y="97"/>
                    <a:pt x="130" y="150"/>
                    <a:pt x="130" y="150"/>
                  </a:cubicBezTo>
                  <a:lnTo>
                    <a:pt x="147" y="153"/>
                  </a:lnTo>
                  <a:cubicBezTo>
                    <a:pt x="130" y="150"/>
                    <a:pt x="93" y="160"/>
                    <a:pt x="93" y="160"/>
                  </a:cubicBezTo>
                  <a:lnTo>
                    <a:pt x="67" y="207"/>
                  </a:lnTo>
                  <a:cubicBezTo>
                    <a:pt x="67" y="207"/>
                    <a:pt x="50" y="223"/>
                    <a:pt x="80" y="217"/>
                  </a:cubicBezTo>
                  <a:cubicBezTo>
                    <a:pt x="110" y="210"/>
                    <a:pt x="130" y="210"/>
                    <a:pt x="130" y="210"/>
                  </a:cubicBezTo>
                  <a:cubicBezTo>
                    <a:pt x="130" y="210"/>
                    <a:pt x="173" y="223"/>
                    <a:pt x="143" y="230"/>
                  </a:cubicBezTo>
                  <a:cubicBezTo>
                    <a:pt x="113" y="237"/>
                    <a:pt x="83" y="237"/>
                    <a:pt x="83" y="237"/>
                  </a:cubicBezTo>
                  <a:lnTo>
                    <a:pt x="53" y="260"/>
                  </a:lnTo>
                  <a:cubicBezTo>
                    <a:pt x="53" y="260"/>
                    <a:pt x="47" y="283"/>
                    <a:pt x="57" y="283"/>
                  </a:cubicBezTo>
                  <a:cubicBezTo>
                    <a:pt x="67" y="283"/>
                    <a:pt x="97" y="280"/>
                    <a:pt x="107" y="277"/>
                  </a:cubicBezTo>
                  <a:cubicBezTo>
                    <a:pt x="117" y="273"/>
                    <a:pt x="153" y="250"/>
                    <a:pt x="153" y="270"/>
                  </a:cubicBezTo>
                  <a:cubicBezTo>
                    <a:pt x="153" y="290"/>
                    <a:pt x="117" y="333"/>
                    <a:pt x="103" y="330"/>
                  </a:cubicBezTo>
                  <a:cubicBezTo>
                    <a:pt x="90" y="327"/>
                    <a:pt x="3" y="323"/>
                    <a:pt x="3" y="323"/>
                  </a:cubicBezTo>
                  <a:cubicBezTo>
                    <a:pt x="3" y="323"/>
                    <a:pt x="0" y="387"/>
                    <a:pt x="13" y="387"/>
                  </a:cubicBezTo>
                  <a:cubicBezTo>
                    <a:pt x="27" y="387"/>
                    <a:pt x="110" y="377"/>
                    <a:pt x="113" y="393"/>
                  </a:cubicBezTo>
                  <a:cubicBezTo>
                    <a:pt x="117" y="410"/>
                    <a:pt x="107" y="430"/>
                    <a:pt x="120" y="433"/>
                  </a:cubicBezTo>
                  <a:cubicBezTo>
                    <a:pt x="133" y="437"/>
                    <a:pt x="170" y="440"/>
                    <a:pt x="170" y="427"/>
                  </a:cubicBezTo>
                  <a:cubicBezTo>
                    <a:pt x="170" y="413"/>
                    <a:pt x="183" y="380"/>
                    <a:pt x="197" y="393"/>
                  </a:cubicBezTo>
                  <a:cubicBezTo>
                    <a:pt x="210" y="407"/>
                    <a:pt x="217" y="427"/>
                    <a:pt x="220" y="390"/>
                  </a:cubicBezTo>
                  <a:cubicBezTo>
                    <a:pt x="223" y="353"/>
                    <a:pt x="227" y="337"/>
                    <a:pt x="227" y="337"/>
                  </a:cubicBezTo>
                  <a:cubicBezTo>
                    <a:pt x="227" y="337"/>
                    <a:pt x="253" y="410"/>
                    <a:pt x="263" y="407"/>
                  </a:cubicBezTo>
                  <a:cubicBezTo>
                    <a:pt x="273" y="403"/>
                    <a:pt x="293" y="390"/>
                    <a:pt x="300" y="380"/>
                  </a:cubicBezTo>
                  <a:cubicBezTo>
                    <a:pt x="307" y="370"/>
                    <a:pt x="320" y="360"/>
                    <a:pt x="327" y="370"/>
                  </a:cubicBezTo>
                  <a:cubicBezTo>
                    <a:pt x="333" y="380"/>
                    <a:pt x="323" y="407"/>
                    <a:pt x="347" y="397"/>
                  </a:cubicBezTo>
                  <a:cubicBezTo>
                    <a:pt x="370" y="387"/>
                    <a:pt x="397" y="350"/>
                    <a:pt x="407" y="377"/>
                  </a:cubicBezTo>
                  <a:cubicBezTo>
                    <a:pt x="417" y="403"/>
                    <a:pt x="433" y="437"/>
                    <a:pt x="407" y="433"/>
                  </a:cubicBezTo>
                  <a:cubicBezTo>
                    <a:pt x="380" y="430"/>
                    <a:pt x="360" y="430"/>
                    <a:pt x="327" y="430"/>
                  </a:cubicBezTo>
                  <a:cubicBezTo>
                    <a:pt x="293" y="430"/>
                    <a:pt x="293" y="413"/>
                    <a:pt x="280" y="427"/>
                  </a:cubicBezTo>
                  <a:cubicBezTo>
                    <a:pt x="267" y="440"/>
                    <a:pt x="260" y="460"/>
                    <a:pt x="233" y="480"/>
                  </a:cubicBezTo>
                  <a:cubicBezTo>
                    <a:pt x="207" y="500"/>
                    <a:pt x="230" y="523"/>
                    <a:pt x="230" y="523"/>
                  </a:cubicBezTo>
                  <a:lnTo>
                    <a:pt x="267" y="537"/>
                  </a:lnTo>
                  <a:cubicBezTo>
                    <a:pt x="267" y="537"/>
                    <a:pt x="320" y="557"/>
                    <a:pt x="330" y="550"/>
                  </a:cubicBezTo>
                  <a:cubicBezTo>
                    <a:pt x="340" y="543"/>
                    <a:pt x="360" y="513"/>
                    <a:pt x="380" y="510"/>
                  </a:cubicBezTo>
                  <a:cubicBezTo>
                    <a:pt x="400" y="507"/>
                    <a:pt x="413" y="507"/>
                    <a:pt x="433" y="500"/>
                  </a:cubicBezTo>
                  <a:cubicBezTo>
                    <a:pt x="453" y="493"/>
                    <a:pt x="477" y="457"/>
                    <a:pt x="493" y="447"/>
                  </a:cubicBezTo>
                  <a:cubicBezTo>
                    <a:pt x="510" y="437"/>
                    <a:pt x="553" y="417"/>
                    <a:pt x="553" y="417"/>
                  </a:cubicBezTo>
                  <a:cubicBezTo>
                    <a:pt x="553" y="417"/>
                    <a:pt x="580" y="420"/>
                    <a:pt x="597" y="427"/>
                  </a:cubicBezTo>
                  <a:cubicBezTo>
                    <a:pt x="613" y="433"/>
                    <a:pt x="660" y="453"/>
                    <a:pt x="667" y="440"/>
                  </a:cubicBezTo>
                  <a:cubicBezTo>
                    <a:pt x="673" y="427"/>
                    <a:pt x="687" y="403"/>
                    <a:pt x="690" y="383"/>
                  </a:cubicBezTo>
                  <a:cubicBezTo>
                    <a:pt x="693" y="363"/>
                    <a:pt x="703" y="327"/>
                    <a:pt x="710" y="317"/>
                  </a:cubicBezTo>
                  <a:cubicBezTo>
                    <a:pt x="717" y="307"/>
                    <a:pt x="730" y="293"/>
                    <a:pt x="723" y="270"/>
                  </a:cubicBezTo>
                  <a:cubicBezTo>
                    <a:pt x="717" y="247"/>
                    <a:pt x="700" y="213"/>
                    <a:pt x="700" y="213"/>
                  </a:cubicBezTo>
                  <a:lnTo>
                    <a:pt x="667" y="20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4" name="Freeform 217">
              <a:extLst>
                <a:ext uri="{FF2B5EF4-FFF2-40B4-BE49-F238E27FC236}">
                  <a16:creationId xmlns:a16="http://schemas.microsoft.com/office/drawing/2014/main" id="{9ACFF915-527F-4285-BD7B-300C6FE3B1E8}"/>
                </a:ext>
              </a:extLst>
            </p:cNvPr>
            <p:cNvSpPr>
              <a:spLocks/>
            </p:cNvSpPr>
            <p:nvPr/>
          </p:nvSpPr>
          <p:spPr bwMode="auto">
            <a:xfrm>
              <a:off x="1838" y="881"/>
              <a:ext cx="21" cy="29"/>
            </a:xfrm>
            <a:custGeom>
              <a:avLst/>
              <a:gdLst>
                <a:gd name="T0" fmla="*/ 40 w 66"/>
                <a:gd name="T1" fmla="*/ 0 h 90"/>
                <a:gd name="T2" fmla="*/ 3 w 66"/>
                <a:gd name="T3" fmla="*/ 40 h 90"/>
                <a:gd name="T4" fmla="*/ 16 w 66"/>
                <a:gd name="T5" fmla="*/ 77 h 90"/>
                <a:gd name="T6" fmla="*/ 63 w 66"/>
                <a:gd name="T7" fmla="*/ 77 h 90"/>
                <a:gd name="T8" fmla="*/ 66 w 66"/>
                <a:gd name="T9" fmla="*/ 37 h 90"/>
                <a:gd name="T10" fmla="*/ 40 w 66"/>
                <a:gd name="T11" fmla="*/ 0 h 90"/>
              </a:gdLst>
              <a:ahLst/>
              <a:cxnLst>
                <a:cxn ang="0">
                  <a:pos x="T0" y="T1"/>
                </a:cxn>
                <a:cxn ang="0">
                  <a:pos x="T2" y="T3"/>
                </a:cxn>
                <a:cxn ang="0">
                  <a:pos x="T4" y="T5"/>
                </a:cxn>
                <a:cxn ang="0">
                  <a:pos x="T6" y="T7"/>
                </a:cxn>
                <a:cxn ang="0">
                  <a:pos x="T8" y="T9"/>
                </a:cxn>
                <a:cxn ang="0">
                  <a:pos x="T10" y="T11"/>
                </a:cxn>
              </a:cxnLst>
              <a:rect l="0" t="0" r="r" b="b"/>
              <a:pathLst>
                <a:path w="66" h="90">
                  <a:moveTo>
                    <a:pt x="40" y="0"/>
                  </a:moveTo>
                  <a:cubicBezTo>
                    <a:pt x="40" y="0"/>
                    <a:pt x="3" y="30"/>
                    <a:pt x="3" y="40"/>
                  </a:cubicBezTo>
                  <a:cubicBezTo>
                    <a:pt x="3" y="50"/>
                    <a:pt x="0" y="77"/>
                    <a:pt x="16" y="77"/>
                  </a:cubicBezTo>
                  <a:cubicBezTo>
                    <a:pt x="33" y="77"/>
                    <a:pt x="60" y="90"/>
                    <a:pt x="63" y="77"/>
                  </a:cubicBezTo>
                  <a:cubicBezTo>
                    <a:pt x="66" y="64"/>
                    <a:pt x="66" y="37"/>
                    <a:pt x="66" y="37"/>
                  </a:cubicBezTo>
                  <a:lnTo>
                    <a:pt x="4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5" name="Freeform 218">
              <a:extLst>
                <a:ext uri="{FF2B5EF4-FFF2-40B4-BE49-F238E27FC236}">
                  <a16:creationId xmlns:a16="http://schemas.microsoft.com/office/drawing/2014/main" id="{F3E4F042-7B2C-4E63-A863-90E81C46D11A}"/>
                </a:ext>
              </a:extLst>
            </p:cNvPr>
            <p:cNvSpPr>
              <a:spLocks/>
            </p:cNvSpPr>
            <p:nvPr/>
          </p:nvSpPr>
          <p:spPr bwMode="auto">
            <a:xfrm>
              <a:off x="1506" y="716"/>
              <a:ext cx="133" cy="146"/>
            </a:xfrm>
            <a:custGeom>
              <a:avLst/>
              <a:gdLst>
                <a:gd name="T0" fmla="*/ 390 w 414"/>
                <a:gd name="T1" fmla="*/ 37 h 453"/>
                <a:gd name="T2" fmla="*/ 334 w 414"/>
                <a:gd name="T3" fmla="*/ 0 h 453"/>
                <a:gd name="T4" fmla="*/ 327 w 414"/>
                <a:gd name="T5" fmla="*/ 27 h 453"/>
                <a:gd name="T6" fmla="*/ 287 w 414"/>
                <a:gd name="T7" fmla="*/ 50 h 453"/>
                <a:gd name="T8" fmla="*/ 200 w 414"/>
                <a:gd name="T9" fmla="*/ 43 h 453"/>
                <a:gd name="T10" fmla="*/ 174 w 414"/>
                <a:gd name="T11" fmla="*/ 113 h 453"/>
                <a:gd name="T12" fmla="*/ 154 w 414"/>
                <a:gd name="T13" fmla="*/ 147 h 453"/>
                <a:gd name="T14" fmla="*/ 100 w 414"/>
                <a:gd name="T15" fmla="*/ 190 h 453"/>
                <a:gd name="T16" fmla="*/ 84 w 414"/>
                <a:gd name="T17" fmla="*/ 240 h 453"/>
                <a:gd name="T18" fmla="*/ 67 w 414"/>
                <a:gd name="T19" fmla="*/ 267 h 453"/>
                <a:gd name="T20" fmla="*/ 7 w 414"/>
                <a:gd name="T21" fmla="*/ 283 h 453"/>
                <a:gd name="T22" fmla="*/ 7 w 414"/>
                <a:gd name="T23" fmla="*/ 337 h 453"/>
                <a:gd name="T24" fmla="*/ 17 w 414"/>
                <a:gd name="T25" fmla="*/ 360 h 453"/>
                <a:gd name="T26" fmla="*/ 30 w 414"/>
                <a:gd name="T27" fmla="*/ 407 h 453"/>
                <a:gd name="T28" fmla="*/ 64 w 414"/>
                <a:gd name="T29" fmla="*/ 343 h 453"/>
                <a:gd name="T30" fmla="*/ 87 w 414"/>
                <a:gd name="T31" fmla="*/ 397 h 453"/>
                <a:gd name="T32" fmla="*/ 127 w 414"/>
                <a:gd name="T33" fmla="*/ 350 h 453"/>
                <a:gd name="T34" fmla="*/ 170 w 414"/>
                <a:gd name="T35" fmla="*/ 380 h 453"/>
                <a:gd name="T36" fmla="*/ 214 w 414"/>
                <a:gd name="T37" fmla="*/ 367 h 453"/>
                <a:gd name="T38" fmla="*/ 190 w 414"/>
                <a:gd name="T39" fmla="*/ 293 h 453"/>
                <a:gd name="T40" fmla="*/ 244 w 414"/>
                <a:gd name="T41" fmla="*/ 320 h 453"/>
                <a:gd name="T42" fmla="*/ 230 w 414"/>
                <a:gd name="T43" fmla="*/ 260 h 453"/>
                <a:gd name="T44" fmla="*/ 234 w 414"/>
                <a:gd name="T45" fmla="*/ 217 h 453"/>
                <a:gd name="T46" fmla="*/ 267 w 414"/>
                <a:gd name="T47" fmla="*/ 183 h 453"/>
                <a:gd name="T48" fmla="*/ 284 w 414"/>
                <a:gd name="T49" fmla="*/ 220 h 453"/>
                <a:gd name="T50" fmla="*/ 297 w 414"/>
                <a:gd name="T51" fmla="*/ 283 h 453"/>
                <a:gd name="T52" fmla="*/ 317 w 414"/>
                <a:gd name="T53" fmla="*/ 307 h 453"/>
                <a:gd name="T54" fmla="*/ 327 w 414"/>
                <a:gd name="T55" fmla="*/ 227 h 453"/>
                <a:gd name="T56" fmla="*/ 354 w 414"/>
                <a:gd name="T57" fmla="*/ 213 h 453"/>
                <a:gd name="T58" fmla="*/ 367 w 414"/>
                <a:gd name="T59" fmla="*/ 190 h 453"/>
                <a:gd name="T60" fmla="*/ 350 w 414"/>
                <a:gd name="T61" fmla="*/ 143 h 453"/>
                <a:gd name="T62" fmla="*/ 367 w 414"/>
                <a:gd name="T63" fmla="*/ 103 h 453"/>
                <a:gd name="T64" fmla="*/ 404 w 414"/>
                <a:gd name="T65" fmla="*/ 90 h 453"/>
                <a:gd name="T66" fmla="*/ 414 w 414"/>
                <a:gd name="T67" fmla="*/ 53 h 453"/>
                <a:gd name="T68" fmla="*/ 390 w 414"/>
                <a:gd name="T69" fmla="*/ 27 h 453"/>
                <a:gd name="T70" fmla="*/ 390 w 414"/>
                <a:gd name="T71" fmla="*/ 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4" h="453">
                  <a:moveTo>
                    <a:pt x="390" y="37"/>
                  </a:moveTo>
                  <a:lnTo>
                    <a:pt x="334" y="0"/>
                  </a:lnTo>
                  <a:cubicBezTo>
                    <a:pt x="334" y="0"/>
                    <a:pt x="327" y="17"/>
                    <a:pt x="327" y="27"/>
                  </a:cubicBezTo>
                  <a:cubicBezTo>
                    <a:pt x="327" y="37"/>
                    <a:pt x="310" y="57"/>
                    <a:pt x="287" y="50"/>
                  </a:cubicBezTo>
                  <a:cubicBezTo>
                    <a:pt x="264" y="43"/>
                    <a:pt x="207" y="30"/>
                    <a:pt x="200" y="43"/>
                  </a:cubicBezTo>
                  <a:cubicBezTo>
                    <a:pt x="194" y="57"/>
                    <a:pt x="174" y="113"/>
                    <a:pt x="174" y="113"/>
                  </a:cubicBezTo>
                  <a:cubicBezTo>
                    <a:pt x="174" y="113"/>
                    <a:pt x="170" y="133"/>
                    <a:pt x="154" y="147"/>
                  </a:cubicBezTo>
                  <a:cubicBezTo>
                    <a:pt x="137" y="160"/>
                    <a:pt x="107" y="173"/>
                    <a:pt x="100" y="190"/>
                  </a:cubicBezTo>
                  <a:cubicBezTo>
                    <a:pt x="94" y="207"/>
                    <a:pt x="84" y="240"/>
                    <a:pt x="84" y="240"/>
                  </a:cubicBezTo>
                  <a:lnTo>
                    <a:pt x="67" y="267"/>
                  </a:lnTo>
                  <a:cubicBezTo>
                    <a:pt x="67" y="267"/>
                    <a:pt x="14" y="273"/>
                    <a:pt x="7" y="283"/>
                  </a:cubicBezTo>
                  <a:cubicBezTo>
                    <a:pt x="0" y="293"/>
                    <a:pt x="7" y="337"/>
                    <a:pt x="7" y="337"/>
                  </a:cubicBezTo>
                  <a:cubicBezTo>
                    <a:pt x="7" y="337"/>
                    <a:pt x="27" y="333"/>
                    <a:pt x="17" y="360"/>
                  </a:cubicBezTo>
                  <a:cubicBezTo>
                    <a:pt x="7" y="387"/>
                    <a:pt x="10" y="453"/>
                    <a:pt x="30" y="407"/>
                  </a:cubicBezTo>
                  <a:cubicBezTo>
                    <a:pt x="50" y="360"/>
                    <a:pt x="47" y="323"/>
                    <a:pt x="64" y="343"/>
                  </a:cubicBezTo>
                  <a:cubicBezTo>
                    <a:pt x="80" y="363"/>
                    <a:pt x="77" y="397"/>
                    <a:pt x="87" y="397"/>
                  </a:cubicBezTo>
                  <a:cubicBezTo>
                    <a:pt x="97" y="397"/>
                    <a:pt x="127" y="350"/>
                    <a:pt x="127" y="350"/>
                  </a:cubicBezTo>
                  <a:lnTo>
                    <a:pt x="170" y="380"/>
                  </a:lnTo>
                  <a:cubicBezTo>
                    <a:pt x="170" y="380"/>
                    <a:pt x="227" y="410"/>
                    <a:pt x="214" y="367"/>
                  </a:cubicBezTo>
                  <a:cubicBezTo>
                    <a:pt x="200" y="323"/>
                    <a:pt x="170" y="277"/>
                    <a:pt x="190" y="293"/>
                  </a:cubicBezTo>
                  <a:cubicBezTo>
                    <a:pt x="210" y="310"/>
                    <a:pt x="247" y="350"/>
                    <a:pt x="244" y="320"/>
                  </a:cubicBezTo>
                  <a:cubicBezTo>
                    <a:pt x="240" y="290"/>
                    <a:pt x="230" y="260"/>
                    <a:pt x="230" y="260"/>
                  </a:cubicBezTo>
                  <a:lnTo>
                    <a:pt x="234" y="217"/>
                  </a:lnTo>
                  <a:lnTo>
                    <a:pt x="267" y="183"/>
                  </a:lnTo>
                  <a:cubicBezTo>
                    <a:pt x="267" y="183"/>
                    <a:pt x="280" y="193"/>
                    <a:pt x="284" y="220"/>
                  </a:cubicBezTo>
                  <a:cubicBezTo>
                    <a:pt x="287" y="247"/>
                    <a:pt x="294" y="273"/>
                    <a:pt x="297" y="283"/>
                  </a:cubicBezTo>
                  <a:cubicBezTo>
                    <a:pt x="300" y="293"/>
                    <a:pt x="310" y="337"/>
                    <a:pt x="317" y="307"/>
                  </a:cubicBezTo>
                  <a:cubicBezTo>
                    <a:pt x="324" y="277"/>
                    <a:pt x="327" y="227"/>
                    <a:pt x="327" y="227"/>
                  </a:cubicBezTo>
                  <a:lnTo>
                    <a:pt x="354" y="213"/>
                  </a:lnTo>
                  <a:cubicBezTo>
                    <a:pt x="354" y="213"/>
                    <a:pt x="367" y="207"/>
                    <a:pt x="367" y="190"/>
                  </a:cubicBezTo>
                  <a:cubicBezTo>
                    <a:pt x="367" y="173"/>
                    <a:pt x="350" y="143"/>
                    <a:pt x="350" y="143"/>
                  </a:cubicBezTo>
                  <a:cubicBezTo>
                    <a:pt x="350" y="143"/>
                    <a:pt x="357" y="110"/>
                    <a:pt x="367" y="103"/>
                  </a:cubicBezTo>
                  <a:cubicBezTo>
                    <a:pt x="377" y="97"/>
                    <a:pt x="404" y="90"/>
                    <a:pt x="404" y="90"/>
                  </a:cubicBezTo>
                  <a:lnTo>
                    <a:pt x="414" y="53"/>
                  </a:lnTo>
                  <a:lnTo>
                    <a:pt x="390" y="27"/>
                  </a:lnTo>
                  <a:lnTo>
                    <a:pt x="390" y="3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6" name="Freeform 219">
              <a:extLst>
                <a:ext uri="{FF2B5EF4-FFF2-40B4-BE49-F238E27FC236}">
                  <a16:creationId xmlns:a16="http://schemas.microsoft.com/office/drawing/2014/main" id="{310129D7-BFDA-4372-A000-5ED03F373038}"/>
                </a:ext>
              </a:extLst>
            </p:cNvPr>
            <p:cNvSpPr>
              <a:spLocks/>
            </p:cNvSpPr>
            <p:nvPr/>
          </p:nvSpPr>
          <p:spPr bwMode="auto">
            <a:xfrm>
              <a:off x="1569" y="828"/>
              <a:ext cx="30" cy="40"/>
            </a:xfrm>
            <a:custGeom>
              <a:avLst/>
              <a:gdLst>
                <a:gd name="T0" fmla="*/ 30 w 30"/>
                <a:gd name="T1" fmla="*/ 0 h 40"/>
                <a:gd name="T2" fmla="*/ 10 w 30"/>
                <a:gd name="T3" fmla="*/ 19 h 40"/>
                <a:gd name="T4" fmla="*/ 0 w 30"/>
                <a:gd name="T5" fmla="*/ 28 h 40"/>
                <a:gd name="T6" fmla="*/ 8 w 30"/>
                <a:gd name="T7" fmla="*/ 40 h 40"/>
                <a:gd name="T8" fmla="*/ 23 w 30"/>
                <a:gd name="T9" fmla="*/ 24 h 40"/>
                <a:gd name="T10" fmla="*/ 30 w 30"/>
                <a:gd name="T11" fmla="*/ 0 h 40"/>
              </a:gdLst>
              <a:ahLst/>
              <a:cxnLst>
                <a:cxn ang="0">
                  <a:pos x="T0" y="T1"/>
                </a:cxn>
                <a:cxn ang="0">
                  <a:pos x="T2" y="T3"/>
                </a:cxn>
                <a:cxn ang="0">
                  <a:pos x="T4" y="T5"/>
                </a:cxn>
                <a:cxn ang="0">
                  <a:pos x="T6" y="T7"/>
                </a:cxn>
                <a:cxn ang="0">
                  <a:pos x="T8" y="T9"/>
                </a:cxn>
                <a:cxn ang="0">
                  <a:pos x="T10" y="T11"/>
                </a:cxn>
              </a:cxnLst>
              <a:rect l="0" t="0" r="r" b="b"/>
              <a:pathLst>
                <a:path w="30" h="40">
                  <a:moveTo>
                    <a:pt x="30" y="0"/>
                  </a:moveTo>
                  <a:lnTo>
                    <a:pt x="10" y="19"/>
                  </a:lnTo>
                  <a:lnTo>
                    <a:pt x="0" y="28"/>
                  </a:lnTo>
                  <a:lnTo>
                    <a:pt x="8" y="40"/>
                  </a:lnTo>
                  <a:lnTo>
                    <a:pt x="23" y="24"/>
                  </a:lnTo>
                  <a:lnTo>
                    <a:pt x="3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7" name="Freeform 220">
              <a:extLst>
                <a:ext uri="{FF2B5EF4-FFF2-40B4-BE49-F238E27FC236}">
                  <a16:creationId xmlns:a16="http://schemas.microsoft.com/office/drawing/2014/main" id="{04CAA01B-899E-4752-BC28-5A231B16E83C}"/>
                </a:ext>
              </a:extLst>
            </p:cNvPr>
            <p:cNvSpPr>
              <a:spLocks/>
            </p:cNvSpPr>
            <p:nvPr/>
          </p:nvSpPr>
          <p:spPr bwMode="auto">
            <a:xfrm>
              <a:off x="1651" y="768"/>
              <a:ext cx="28" cy="11"/>
            </a:xfrm>
            <a:custGeom>
              <a:avLst/>
              <a:gdLst>
                <a:gd name="T0" fmla="*/ 0 w 28"/>
                <a:gd name="T1" fmla="*/ 0 h 11"/>
                <a:gd name="T2" fmla="*/ 3 w 28"/>
                <a:gd name="T3" fmla="*/ 11 h 11"/>
                <a:gd name="T4" fmla="*/ 28 w 28"/>
                <a:gd name="T5" fmla="*/ 11 h 11"/>
                <a:gd name="T6" fmla="*/ 23 w 28"/>
                <a:gd name="T7" fmla="*/ 2 h 11"/>
                <a:gd name="T8" fmla="*/ 0 w 28"/>
                <a:gd name="T9" fmla="*/ 0 h 11"/>
              </a:gdLst>
              <a:ahLst/>
              <a:cxnLst>
                <a:cxn ang="0">
                  <a:pos x="T0" y="T1"/>
                </a:cxn>
                <a:cxn ang="0">
                  <a:pos x="T2" y="T3"/>
                </a:cxn>
                <a:cxn ang="0">
                  <a:pos x="T4" y="T5"/>
                </a:cxn>
                <a:cxn ang="0">
                  <a:pos x="T6" y="T7"/>
                </a:cxn>
                <a:cxn ang="0">
                  <a:pos x="T8" y="T9"/>
                </a:cxn>
              </a:cxnLst>
              <a:rect l="0" t="0" r="r" b="b"/>
              <a:pathLst>
                <a:path w="28" h="11">
                  <a:moveTo>
                    <a:pt x="0" y="0"/>
                  </a:moveTo>
                  <a:lnTo>
                    <a:pt x="3" y="11"/>
                  </a:lnTo>
                  <a:lnTo>
                    <a:pt x="28" y="11"/>
                  </a:lnTo>
                  <a:lnTo>
                    <a:pt x="23" y="2"/>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8" name="Freeform 221">
              <a:extLst>
                <a:ext uri="{FF2B5EF4-FFF2-40B4-BE49-F238E27FC236}">
                  <a16:creationId xmlns:a16="http://schemas.microsoft.com/office/drawing/2014/main" id="{17CC1B47-9D6B-431E-8607-438BB83409EF}"/>
                </a:ext>
              </a:extLst>
            </p:cNvPr>
            <p:cNvSpPr>
              <a:spLocks/>
            </p:cNvSpPr>
            <p:nvPr/>
          </p:nvSpPr>
          <p:spPr bwMode="auto">
            <a:xfrm>
              <a:off x="1654" y="664"/>
              <a:ext cx="14" cy="33"/>
            </a:xfrm>
            <a:custGeom>
              <a:avLst/>
              <a:gdLst>
                <a:gd name="T0" fmla="*/ 3 w 14"/>
                <a:gd name="T1" fmla="*/ 0 h 33"/>
                <a:gd name="T2" fmla="*/ 0 w 14"/>
                <a:gd name="T3" fmla="*/ 11 h 33"/>
                <a:gd name="T4" fmla="*/ 12 w 14"/>
                <a:gd name="T5" fmla="*/ 33 h 33"/>
                <a:gd name="T6" fmla="*/ 14 w 14"/>
                <a:gd name="T7" fmla="*/ 17 h 33"/>
                <a:gd name="T8" fmla="*/ 3 w 14"/>
                <a:gd name="T9" fmla="*/ 0 h 33"/>
              </a:gdLst>
              <a:ahLst/>
              <a:cxnLst>
                <a:cxn ang="0">
                  <a:pos x="T0" y="T1"/>
                </a:cxn>
                <a:cxn ang="0">
                  <a:pos x="T2" y="T3"/>
                </a:cxn>
                <a:cxn ang="0">
                  <a:pos x="T4" y="T5"/>
                </a:cxn>
                <a:cxn ang="0">
                  <a:pos x="T6" y="T7"/>
                </a:cxn>
                <a:cxn ang="0">
                  <a:pos x="T8" y="T9"/>
                </a:cxn>
              </a:cxnLst>
              <a:rect l="0" t="0" r="r" b="b"/>
              <a:pathLst>
                <a:path w="14" h="33">
                  <a:moveTo>
                    <a:pt x="3" y="0"/>
                  </a:moveTo>
                  <a:lnTo>
                    <a:pt x="0" y="11"/>
                  </a:lnTo>
                  <a:lnTo>
                    <a:pt x="12" y="33"/>
                  </a:lnTo>
                  <a:lnTo>
                    <a:pt x="14" y="17"/>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9" name="Freeform 225">
              <a:extLst>
                <a:ext uri="{FF2B5EF4-FFF2-40B4-BE49-F238E27FC236}">
                  <a16:creationId xmlns:a16="http://schemas.microsoft.com/office/drawing/2014/main" id="{2D5E73C5-216F-4385-9DFA-1F5954AACCF5}"/>
                </a:ext>
              </a:extLst>
            </p:cNvPr>
            <p:cNvSpPr>
              <a:spLocks/>
            </p:cNvSpPr>
            <p:nvPr/>
          </p:nvSpPr>
          <p:spPr bwMode="auto">
            <a:xfrm>
              <a:off x="1819" y="695"/>
              <a:ext cx="39" cy="54"/>
            </a:xfrm>
            <a:custGeom>
              <a:avLst/>
              <a:gdLst>
                <a:gd name="T0" fmla="*/ 0 w 123"/>
                <a:gd name="T1" fmla="*/ 0 h 170"/>
                <a:gd name="T2" fmla="*/ 50 w 123"/>
                <a:gd name="T3" fmla="*/ 74 h 170"/>
                <a:gd name="T4" fmla="*/ 60 w 123"/>
                <a:gd name="T5" fmla="*/ 140 h 170"/>
                <a:gd name="T6" fmla="*/ 116 w 123"/>
                <a:gd name="T7" fmla="*/ 157 h 170"/>
                <a:gd name="T8" fmla="*/ 110 w 123"/>
                <a:gd name="T9" fmla="*/ 94 h 170"/>
                <a:gd name="T10" fmla="*/ 70 w 123"/>
                <a:gd name="T11" fmla="*/ 44 h 170"/>
                <a:gd name="T12" fmla="*/ 0 w 123"/>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123" h="170">
                  <a:moveTo>
                    <a:pt x="0" y="0"/>
                  </a:moveTo>
                  <a:lnTo>
                    <a:pt x="50" y="74"/>
                  </a:lnTo>
                  <a:cubicBezTo>
                    <a:pt x="50" y="74"/>
                    <a:pt x="50" y="127"/>
                    <a:pt x="60" y="140"/>
                  </a:cubicBezTo>
                  <a:cubicBezTo>
                    <a:pt x="70" y="154"/>
                    <a:pt x="123" y="170"/>
                    <a:pt x="116" y="157"/>
                  </a:cubicBezTo>
                  <a:cubicBezTo>
                    <a:pt x="110" y="144"/>
                    <a:pt x="110" y="94"/>
                    <a:pt x="110" y="94"/>
                  </a:cubicBezTo>
                  <a:lnTo>
                    <a:pt x="70" y="44"/>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0" name="Freeform 226">
              <a:extLst>
                <a:ext uri="{FF2B5EF4-FFF2-40B4-BE49-F238E27FC236}">
                  <a16:creationId xmlns:a16="http://schemas.microsoft.com/office/drawing/2014/main" id="{A0032CC0-9CFC-489E-974B-17BEF2D18232}"/>
                </a:ext>
              </a:extLst>
            </p:cNvPr>
            <p:cNvSpPr>
              <a:spLocks/>
            </p:cNvSpPr>
            <p:nvPr/>
          </p:nvSpPr>
          <p:spPr bwMode="auto">
            <a:xfrm>
              <a:off x="1885" y="674"/>
              <a:ext cx="27" cy="17"/>
            </a:xfrm>
            <a:custGeom>
              <a:avLst/>
              <a:gdLst>
                <a:gd name="T0" fmla="*/ 0 w 84"/>
                <a:gd name="T1" fmla="*/ 13 h 50"/>
                <a:gd name="T2" fmla="*/ 4 w 84"/>
                <a:gd name="T3" fmla="*/ 50 h 50"/>
                <a:gd name="T4" fmla="*/ 54 w 84"/>
                <a:gd name="T5" fmla="*/ 40 h 50"/>
                <a:gd name="T6" fmla="*/ 70 w 84"/>
                <a:gd name="T7" fmla="*/ 23 h 50"/>
                <a:gd name="T8" fmla="*/ 27 w 84"/>
                <a:gd name="T9" fmla="*/ 0 h 50"/>
                <a:gd name="T10" fmla="*/ 0 w 84"/>
                <a:gd name="T11" fmla="*/ 13 h 50"/>
              </a:gdLst>
              <a:ahLst/>
              <a:cxnLst>
                <a:cxn ang="0">
                  <a:pos x="T0" y="T1"/>
                </a:cxn>
                <a:cxn ang="0">
                  <a:pos x="T2" y="T3"/>
                </a:cxn>
                <a:cxn ang="0">
                  <a:pos x="T4" y="T5"/>
                </a:cxn>
                <a:cxn ang="0">
                  <a:pos x="T6" y="T7"/>
                </a:cxn>
                <a:cxn ang="0">
                  <a:pos x="T8" y="T9"/>
                </a:cxn>
                <a:cxn ang="0">
                  <a:pos x="T10" y="T11"/>
                </a:cxn>
              </a:cxnLst>
              <a:rect l="0" t="0" r="r" b="b"/>
              <a:pathLst>
                <a:path w="84" h="50">
                  <a:moveTo>
                    <a:pt x="0" y="13"/>
                  </a:moveTo>
                  <a:lnTo>
                    <a:pt x="4" y="50"/>
                  </a:lnTo>
                  <a:lnTo>
                    <a:pt x="54" y="40"/>
                  </a:lnTo>
                  <a:cubicBezTo>
                    <a:pt x="54" y="40"/>
                    <a:pt x="84" y="33"/>
                    <a:pt x="70" y="23"/>
                  </a:cubicBezTo>
                  <a:cubicBezTo>
                    <a:pt x="57" y="13"/>
                    <a:pt x="27" y="0"/>
                    <a:pt x="27" y="0"/>
                  </a:cubicBezTo>
                  <a:lnTo>
                    <a:pt x="0"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1" name="Freeform 228">
              <a:extLst>
                <a:ext uri="{FF2B5EF4-FFF2-40B4-BE49-F238E27FC236}">
                  <a16:creationId xmlns:a16="http://schemas.microsoft.com/office/drawing/2014/main" id="{EED848AF-E5E2-46F5-ABB3-BE8EA3E42635}"/>
                </a:ext>
              </a:extLst>
            </p:cNvPr>
            <p:cNvSpPr>
              <a:spLocks/>
            </p:cNvSpPr>
            <p:nvPr/>
          </p:nvSpPr>
          <p:spPr bwMode="auto">
            <a:xfrm>
              <a:off x="2005" y="693"/>
              <a:ext cx="49" cy="29"/>
            </a:xfrm>
            <a:custGeom>
              <a:avLst/>
              <a:gdLst>
                <a:gd name="T0" fmla="*/ 113 w 153"/>
                <a:gd name="T1" fmla="*/ 6 h 90"/>
                <a:gd name="T2" fmla="*/ 63 w 153"/>
                <a:gd name="T3" fmla="*/ 0 h 90"/>
                <a:gd name="T4" fmla="*/ 3 w 153"/>
                <a:gd name="T5" fmla="*/ 0 h 90"/>
                <a:gd name="T6" fmla="*/ 0 w 153"/>
                <a:gd name="T7" fmla="*/ 40 h 90"/>
                <a:gd name="T8" fmla="*/ 63 w 153"/>
                <a:gd name="T9" fmla="*/ 90 h 90"/>
                <a:gd name="T10" fmla="*/ 143 w 153"/>
                <a:gd name="T11" fmla="*/ 90 h 90"/>
                <a:gd name="T12" fmla="*/ 153 w 153"/>
                <a:gd name="T13" fmla="*/ 33 h 90"/>
                <a:gd name="T14" fmla="*/ 113 w 153"/>
                <a:gd name="T15" fmla="*/ 6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90">
                  <a:moveTo>
                    <a:pt x="113" y="6"/>
                  </a:moveTo>
                  <a:lnTo>
                    <a:pt x="63" y="0"/>
                  </a:lnTo>
                  <a:lnTo>
                    <a:pt x="3" y="0"/>
                  </a:lnTo>
                  <a:lnTo>
                    <a:pt x="0" y="40"/>
                  </a:lnTo>
                  <a:cubicBezTo>
                    <a:pt x="0" y="40"/>
                    <a:pt x="40" y="90"/>
                    <a:pt x="63" y="90"/>
                  </a:cubicBezTo>
                  <a:lnTo>
                    <a:pt x="143" y="90"/>
                  </a:lnTo>
                  <a:lnTo>
                    <a:pt x="153" y="33"/>
                  </a:lnTo>
                  <a:lnTo>
                    <a:pt x="113"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2" name="Freeform 232">
              <a:extLst>
                <a:ext uri="{FF2B5EF4-FFF2-40B4-BE49-F238E27FC236}">
                  <a16:creationId xmlns:a16="http://schemas.microsoft.com/office/drawing/2014/main" id="{FF45F857-682B-4461-BD1B-7237E3FCE22E}"/>
                </a:ext>
              </a:extLst>
            </p:cNvPr>
            <p:cNvSpPr>
              <a:spLocks/>
            </p:cNvSpPr>
            <p:nvPr/>
          </p:nvSpPr>
          <p:spPr bwMode="auto">
            <a:xfrm>
              <a:off x="1311" y="1862"/>
              <a:ext cx="35" cy="62"/>
            </a:xfrm>
            <a:custGeom>
              <a:avLst/>
              <a:gdLst>
                <a:gd name="T0" fmla="*/ 31 w 35"/>
                <a:gd name="T1" fmla="*/ 1 h 62"/>
                <a:gd name="T2" fmla="*/ 21 w 35"/>
                <a:gd name="T3" fmla="*/ 12 h 62"/>
                <a:gd name="T4" fmla="*/ 9 w 35"/>
                <a:gd name="T5" fmla="*/ 0 h 62"/>
                <a:gd name="T6" fmla="*/ 0 w 35"/>
                <a:gd name="T7" fmla="*/ 6 h 62"/>
                <a:gd name="T8" fmla="*/ 12 w 35"/>
                <a:gd name="T9" fmla="*/ 29 h 62"/>
                <a:gd name="T10" fmla="*/ 19 w 35"/>
                <a:gd name="T11" fmla="*/ 32 h 62"/>
                <a:gd name="T12" fmla="*/ 19 w 35"/>
                <a:gd name="T13" fmla="*/ 42 h 62"/>
                <a:gd name="T14" fmla="*/ 35 w 35"/>
                <a:gd name="T15" fmla="*/ 62 h 62"/>
                <a:gd name="T16" fmla="*/ 28 w 35"/>
                <a:gd name="T17" fmla="*/ 44 h 62"/>
                <a:gd name="T18" fmla="*/ 27 w 35"/>
                <a:gd name="T19" fmla="*/ 31 h 62"/>
                <a:gd name="T20" fmla="*/ 29 w 35"/>
                <a:gd name="T21" fmla="*/ 19 h 62"/>
                <a:gd name="T22" fmla="*/ 32 w 35"/>
                <a:gd name="T23" fmla="*/ 11 h 62"/>
                <a:gd name="T24" fmla="*/ 31 w 35"/>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62">
                  <a:moveTo>
                    <a:pt x="31" y="1"/>
                  </a:moveTo>
                  <a:lnTo>
                    <a:pt x="21" y="12"/>
                  </a:lnTo>
                  <a:lnTo>
                    <a:pt x="9" y="0"/>
                  </a:lnTo>
                  <a:lnTo>
                    <a:pt x="0" y="6"/>
                  </a:lnTo>
                  <a:lnTo>
                    <a:pt x="12" y="29"/>
                  </a:lnTo>
                  <a:lnTo>
                    <a:pt x="19" y="32"/>
                  </a:lnTo>
                  <a:lnTo>
                    <a:pt x="19" y="42"/>
                  </a:lnTo>
                  <a:lnTo>
                    <a:pt x="35" y="62"/>
                  </a:lnTo>
                  <a:lnTo>
                    <a:pt x="28" y="44"/>
                  </a:lnTo>
                  <a:lnTo>
                    <a:pt x="27" y="31"/>
                  </a:lnTo>
                  <a:lnTo>
                    <a:pt x="29" y="19"/>
                  </a:lnTo>
                  <a:lnTo>
                    <a:pt x="32" y="11"/>
                  </a:lnTo>
                  <a:lnTo>
                    <a:pt x="31"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3" name="Freeform 233">
              <a:extLst>
                <a:ext uri="{FF2B5EF4-FFF2-40B4-BE49-F238E27FC236}">
                  <a16:creationId xmlns:a16="http://schemas.microsoft.com/office/drawing/2014/main" id="{A17843A3-FF93-4DBC-9BB0-1C0821F108D3}"/>
                </a:ext>
              </a:extLst>
            </p:cNvPr>
            <p:cNvSpPr>
              <a:spLocks/>
            </p:cNvSpPr>
            <p:nvPr/>
          </p:nvSpPr>
          <p:spPr bwMode="auto">
            <a:xfrm>
              <a:off x="1615" y="2429"/>
              <a:ext cx="557" cy="370"/>
            </a:xfrm>
            <a:custGeom>
              <a:avLst/>
              <a:gdLst>
                <a:gd name="T0" fmla="*/ 162 w 1739"/>
                <a:gd name="T1" fmla="*/ 182 h 1155"/>
                <a:gd name="T2" fmla="*/ 278 w 1739"/>
                <a:gd name="T3" fmla="*/ 346 h 1155"/>
                <a:gd name="T4" fmla="*/ 358 w 1739"/>
                <a:gd name="T5" fmla="*/ 520 h 1155"/>
                <a:gd name="T6" fmla="*/ 411 w 1739"/>
                <a:gd name="T7" fmla="*/ 573 h 1155"/>
                <a:gd name="T8" fmla="*/ 358 w 1739"/>
                <a:gd name="T9" fmla="*/ 577 h 1155"/>
                <a:gd name="T10" fmla="*/ 287 w 1739"/>
                <a:gd name="T11" fmla="*/ 466 h 1155"/>
                <a:gd name="T12" fmla="*/ 229 w 1739"/>
                <a:gd name="T13" fmla="*/ 395 h 1155"/>
                <a:gd name="T14" fmla="*/ 162 w 1739"/>
                <a:gd name="T15" fmla="*/ 315 h 1155"/>
                <a:gd name="T16" fmla="*/ 100 w 1739"/>
                <a:gd name="T17" fmla="*/ 186 h 1155"/>
                <a:gd name="T18" fmla="*/ 38 w 1739"/>
                <a:gd name="T19" fmla="*/ 80 h 1155"/>
                <a:gd name="T20" fmla="*/ 113 w 1739"/>
                <a:gd name="T21" fmla="*/ 0 h 1155"/>
                <a:gd name="T22" fmla="*/ 516 w 1739"/>
                <a:gd name="T23" fmla="*/ 60 h 1155"/>
                <a:gd name="T24" fmla="*/ 660 w 1739"/>
                <a:gd name="T25" fmla="*/ 100 h 1155"/>
                <a:gd name="T26" fmla="*/ 807 w 1739"/>
                <a:gd name="T27" fmla="*/ 241 h 1155"/>
                <a:gd name="T28" fmla="*/ 927 w 1739"/>
                <a:gd name="T29" fmla="*/ 216 h 1155"/>
                <a:gd name="T30" fmla="*/ 1027 w 1739"/>
                <a:gd name="T31" fmla="*/ 391 h 1155"/>
                <a:gd name="T32" fmla="*/ 1111 w 1739"/>
                <a:gd name="T33" fmla="*/ 501 h 1155"/>
                <a:gd name="T34" fmla="*/ 1111 w 1739"/>
                <a:gd name="T35" fmla="*/ 633 h 1155"/>
                <a:gd name="T36" fmla="*/ 1137 w 1739"/>
                <a:gd name="T37" fmla="*/ 735 h 1155"/>
                <a:gd name="T38" fmla="*/ 1277 w 1739"/>
                <a:gd name="T39" fmla="*/ 890 h 1155"/>
                <a:gd name="T40" fmla="*/ 1457 w 1739"/>
                <a:gd name="T41" fmla="*/ 893 h 1155"/>
                <a:gd name="T42" fmla="*/ 1471 w 1739"/>
                <a:gd name="T43" fmla="*/ 861 h 1155"/>
                <a:gd name="T44" fmla="*/ 1527 w 1739"/>
                <a:gd name="T45" fmla="*/ 785 h 1155"/>
                <a:gd name="T46" fmla="*/ 1639 w 1739"/>
                <a:gd name="T47" fmla="*/ 726 h 1155"/>
                <a:gd name="T48" fmla="*/ 1739 w 1739"/>
                <a:gd name="T49" fmla="*/ 730 h 1155"/>
                <a:gd name="T50" fmla="*/ 1701 w 1739"/>
                <a:gd name="T51" fmla="*/ 833 h 1155"/>
                <a:gd name="T52" fmla="*/ 1666 w 1739"/>
                <a:gd name="T53" fmla="*/ 895 h 1155"/>
                <a:gd name="T54" fmla="*/ 1627 w 1739"/>
                <a:gd name="T55" fmla="*/ 936 h 1155"/>
                <a:gd name="T56" fmla="*/ 1509 w 1739"/>
                <a:gd name="T57" fmla="*/ 1003 h 1155"/>
                <a:gd name="T58" fmla="*/ 1461 w 1739"/>
                <a:gd name="T59" fmla="*/ 1056 h 1155"/>
                <a:gd name="T60" fmla="*/ 1447 w 1739"/>
                <a:gd name="T61" fmla="*/ 1125 h 1155"/>
                <a:gd name="T62" fmla="*/ 1416 w 1739"/>
                <a:gd name="T63" fmla="*/ 1130 h 1155"/>
                <a:gd name="T64" fmla="*/ 1311 w 1739"/>
                <a:gd name="T65" fmla="*/ 1055 h 1155"/>
                <a:gd name="T66" fmla="*/ 1202 w 1739"/>
                <a:gd name="T67" fmla="*/ 1061 h 1155"/>
                <a:gd name="T68" fmla="*/ 1052 w 1739"/>
                <a:gd name="T69" fmla="*/ 1018 h 1155"/>
                <a:gd name="T70" fmla="*/ 924 w 1739"/>
                <a:gd name="T71" fmla="*/ 966 h 1155"/>
                <a:gd name="T72" fmla="*/ 799 w 1739"/>
                <a:gd name="T73" fmla="*/ 925 h 1155"/>
                <a:gd name="T74" fmla="*/ 712 w 1739"/>
                <a:gd name="T75" fmla="*/ 850 h 1155"/>
                <a:gd name="T76" fmla="*/ 672 w 1739"/>
                <a:gd name="T77" fmla="*/ 766 h 1155"/>
                <a:gd name="T78" fmla="*/ 664 w 1739"/>
                <a:gd name="T79" fmla="*/ 685 h 1155"/>
                <a:gd name="T80" fmla="*/ 576 w 1739"/>
                <a:gd name="T81" fmla="*/ 571 h 1155"/>
                <a:gd name="T82" fmla="*/ 487 w 1739"/>
                <a:gd name="T83" fmla="*/ 483 h 1155"/>
                <a:gd name="T84" fmla="*/ 441 w 1739"/>
                <a:gd name="T85" fmla="*/ 411 h 1155"/>
                <a:gd name="T86" fmla="*/ 391 w 1739"/>
                <a:gd name="T87" fmla="*/ 365 h 1155"/>
                <a:gd name="T88" fmla="*/ 339 w 1739"/>
                <a:gd name="T89" fmla="*/ 305 h 1155"/>
                <a:gd name="T90" fmla="*/ 257 w 1739"/>
                <a:gd name="T91" fmla="*/ 261 h 1155"/>
                <a:gd name="T92" fmla="*/ 232 w 1739"/>
                <a:gd name="T93" fmla="*/ 136 h 1155"/>
                <a:gd name="T94" fmla="*/ 186 w 1739"/>
                <a:gd name="T95" fmla="*/ 68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39" h="1155">
                  <a:moveTo>
                    <a:pt x="131" y="53"/>
                  </a:moveTo>
                  <a:lnTo>
                    <a:pt x="136" y="124"/>
                  </a:lnTo>
                  <a:lnTo>
                    <a:pt x="162" y="182"/>
                  </a:lnTo>
                  <a:lnTo>
                    <a:pt x="216" y="235"/>
                  </a:lnTo>
                  <a:lnTo>
                    <a:pt x="247" y="284"/>
                  </a:lnTo>
                  <a:lnTo>
                    <a:pt x="278" y="346"/>
                  </a:lnTo>
                  <a:lnTo>
                    <a:pt x="322" y="400"/>
                  </a:lnTo>
                  <a:lnTo>
                    <a:pt x="327" y="471"/>
                  </a:lnTo>
                  <a:lnTo>
                    <a:pt x="358" y="520"/>
                  </a:lnTo>
                  <a:lnTo>
                    <a:pt x="376" y="546"/>
                  </a:lnTo>
                  <a:lnTo>
                    <a:pt x="389" y="542"/>
                  </a:lnTo>
                  <a:lnTo>
                    <a:pt x="411" y="573"/>
                  </a:lnTo>
                  <a:lnTo>
                    <a:pt x="429" y="609"/>
                  </a:lnTo>
                  <a:lnTo>
                    <a:pt x="411" y="622"/>
                  </a:lnTo>
                  <a:lnTo>
                    <a:pt x="358" y="577"/>
                  </a:lnTo>
                  <a:lnTo>
                    <a:pt x="300" y="542"/>
                  </a:lnTo>
                  <a:lnTo>
                    <a:pt x="273" y="515"/>
                  </a:lnTo>
                  <a:lnTo>
                    <a:pt x="287" y="466"/>
                  </a:lnTo>
                  <a:lnTo>
                    <a:pt x="273" y="422"/>
                  </a:lnTo>
                  <a:lnTo>
                    <a:pt x="242" y="417"/>
                  </a:lnTo>
                  <a:lnTo>
                    <a:pt x="229" y="395"/>
                  </a:lnTo>
                  <a:lnTo>
                    <a:pt x="202" y="391"/>
                  </a:lnTo>
                  <a:lnTo>
                    <a:pt x="127" y="320"/>
                  </a:lnTo>
                  <a:lnTo>
                    <a:pt x="162" y="315"/>
                  </a:lnTo>
                  <a:cubicBezTo>
                    <a:pt x="162" y="315"/>
                    <a:pt x="171" y="297"/>
                    <a:pt x="167" y="284"/>
                  </a:cubicBezTo>
                  <a:cubicBezTo>
                    <a:pt x="162" y="271"/>
                    <a:pt x="131" y="222"/>
                    <a:pt x="131" y="222"/>
                  </a:cubicBezTo>
                  <a:lnTo>
                    <a:pt x="100" y="186"/>
                  </a:lnTo>
                  <a:lnTo>
                    <a:pt x="69" y="186"/>
                  </a:lnTo>
                  <a:lnTo>
                    <a:pt x="65" y="133"/>
                  </a:lnTo>
                  <a:lnTo>
                    <a:pt x="38" y="80"/>
                  </a:lnTo>
                  <a:lnTo>
                    <a:pt x="7" y="40"/>
                  </a:lnTo>
                  <a:lnTo>
                    <a:pt x="0" y="2"/>
                  </a:lnTo>
                  <a:lnTo>
                    <a:pt x="113" y="0"/>
                  </a:lnTo>
                  <a:lnTo>
                    <a:pt x="336" y="77"/>
                  </a:lnTo>
                  <a:lnTo>
                    <a:pt x="520" y="77"/>
                  </a:lnTo>
                  <a:lnTo>
                    <a:pt x="516" y="60"/>
                  </a:lnTo>
                  <a:lnTo>
                    <a:pt x="605" y="60"/>
                  </a:lnTo>
                  <a:lnTo>
                    <a:pt x="640" y="80"/>
                  </a:lnTo>
                  <a:lnTo>
                    <a:pt x="660" y="100"/>
                  </a:lnTo>
                  <a:lnTo>
                    <a:pt x="707" y="136"/>
                  </a:lnTo>
                  <a:lnTo>
                    <a:pt x="729" y="200"/>
                  </a:lnTo>
                  <a:lnTo>
                    <a:pt x="807" y="241"/>
                  </a:lnTo>
                  <a:lnTo>
                    <a:pt x="853" y="189"/>
                  </a:lnTo>
                  <a:lnTo>
                    <a:pt x="902" y="198"/>
                  </a:lnTo>
                  <a:lnTo>
                    <a:pt x="927" y="216"/>
                  </a:lnTo>
                  <a:lnTo>
                    <a:pt x="989" y="315"/>
                  </a:lnTo>
                  <a:lnTo>
                    <a:pt x="1011" y="335"/>
                  </a:lnTo>
                  <a:lnTo>
                    <a:pt x="1027" y="391"/>
                  </a:lnTo>
                  <a:lnTo>
                    <a:pt x="1141" y="438"/>
                  </a:lnTo>
                  <a:lnTo>
                    <a:pt x="1127" y="486"/>
                  </a:lnTo>
                  <a:lnTo>
                    <a:pt x="1111" y="501"/>
                  </a:lnTo>
                  <a:lnTo>
                    <a:pt x="1106" y="551"/>
                  </a:lnTo>
                  <a:lnTo>
                    <a:pt x="1109" y="595"/>
                  </a:lnTo>
                  <a:lnTo>
                    <a:pt x="1111" y="633"/>
                  </a:lnTo>
                  <a:lnTo>
                    <a:pt x="1107" y="670"/>
                  </a:lnTo>
                  <a:lnTo>
                    <a:pt x="1106" y="705"/>
                  </a:lnTo>
                  <a:lnTo>
                    <a:pt x="1137" y="735"/>
                  </a:lnTo>
                  <a:lnTo>
                    <a:pt x="1177" y="811"/>
                  </a:lnTo>
                  <a:lnTo>
                    <a:pt x="1211" y="855"/>
                  </a:lnTo>
                  <a:lnTo>
                    <a:pt x="1277" y="890"/>
                  </a:lnTo>
                  <a:lnTo>
                    <a:pt x="1311" y="903"/>
                  </a:lnTo>
                  <a:lnTo>
                    <a:pt x="1402" y="900"/>
                  </a:lnTo>
                  <a:lnTo>
                    <a:pt x="1457" y="893"/>
                  </a:lnTo>
                  <a:lnTo>
                    <a:pt x="1476" y="896"/>
                  </a:lnTo>
                  <a:lnTo>
                    <a:pt x="1477" y="875"/>
                  </a:lnTo>
                  <a:lnTo>
                    <a:pt x="1471" y="861"/>
                  </a:lnTo>
                  <a:lnTo>
                    <a:pt x="1502" y="858"/>
                  </a:lnTo>
                  <a:lnTo>
                    <a:pt x="1524" y="833"/>
                  </a:lnTo>
                  <a:lnTo>
                    <a:pt x="1527" y="785"/>
                  </a:lnTo>
                  <a:lnTo>
                    <a:pt x="1531" y="735"/>
                  </a:lnTo>
                  <a:lnTo>
                    <a:pt x="1596" y="733"/>
                  </a:lnTo>
                  <a:lnTo>
                    <a:pt x="1639" y="726"/>
                  </a:lnTo>
                  <a:lnTo>
                    <a:pt x="1661" y="710"/>
                  </a:lnTo>
                  <a:lnTo>
                    <a:pt x="1706" y="711"/>
                  </a:lnTo>
                  <a:lnTo>
                    <a:pt x="1739" y="730"/>
                  </a:lnTo>
                  <a:lnTo>
                    <a:pt x="1734" y="760"/>
                  </a:lnTo>
                  <a:lnTo>
                    <a:pt x="1694" y="800"/>
                  </a:lnTo>
                  <a:lnTo>
                    <a:pt x="1701" y="833"/>
                  </a:lnTo>
                  <a:lnTo>
                    <a:pt x="1696" y="883"/>
                  </a:lnTo>
                  <a:lnTo>
                    <a:pt x="1691" y="906"/>
                  </a:lnTo>
                  <a:lnTo>
                    <a:pt x="1666" y="895"/>
                  </a:lnTo>
                  <a:lnTo>
                    <a:pt x="1659" y="910"/>
                  </a:lnTo>
                  <a:lnTo>
                    <a:pt x="1642" y="915"/>
                  </a:lnTo>
                  <a:lnTo>
                    <a:pt x="1627" y="936"/>
                  </a:lnTo>
                  <a:lnTo>
                    <a:pt x="1612" y="940"/>
                  </a:lnTo>
                  <a:lnTo>
                    <a:pt x="1509" y="941"/>
                  </a:lnTo>
                  <a:lnTo>
                    <a:pt x="1509" y="1003"/>
                  </a:lnTo>
                  <a:lnTo>
                    <a:pt x="1534" y="1030"/>
                  </a:lnTo>
                  <a:lnTo>
                    <a:pt x="1532" y="1041"/>
                  </a:lnTo>
                  <a:lnTo>
                    <a:pt x="1461" y="1056"/>
                  </a:lnTo>
                  <a:lnTo>
                    <a:pt x="1451" y="1075"/>
                  </a:lnTo>
                  <a:lnTo>
                    <a:pt x="1444" y="1095"/>
                  </a:lnTo>
                  <a:lnTo>
                    <a:pt x="1447" y="1125"/>
                  </a:lnTo>
                  <a:lnTo>
                    <a:pt x="1461" y="1146"/>
                  </a:lnTo>
                  <a:lnTo>
                    <a:pt x="1449" y="1155"/>
                  </a:lnTo>
                  <a:lnTo>
                    <a:pt x="1416" y="1130"/>
                  </a:lnTo>
                  <a:lnTo>
                    <a:pt x="1382" y="1085"/>
                  </a:lnTo>
                  <a:lnTo>
                    <a:pt x="1352" y="1058"/>
                  </a:lnTo>
                  <a:lnTo>
                    <a:pt x="1311" y="1055"/>
                  </a:lnTo>
                  <a:lnTo>
                    <a:pt x="1281" y="1041"/>
                  </a:lnTo>
                  <a:lnTo>
                    <a:pt x="1244" y="1041"/>
                  </a:lnTo>
                  <a:lnTo>
                    <a:pt x="1202" y="1061"/>
                  </a:lnTo>
                  <a:lnTo>
                    <a:pt x="1156" y="1061"/>
                  </a:lnTo>
                  <a:lnTo>
                    <a:pt x="1081" y="1045"/>
                  </a:lnTo>
                  <a:lnTo>
                    <a:pt x="1052" y="1018"/>
                  </a:lnTo>
                  <a:lnTo>
                    <a:pt x="1019" y="1001"/>
                  </a:lnTo>
                  <a:lnTo>
                    <a:pt x="977" y="998"/>
                  </a:lnTo>
                  <a:lnTo>
                    <a:pt x="924" y="966"/>
                  </a:lnTo>
                  <a:lnTo>
                    <a:pt x="892" y="946"/>
                  </a:lnTo>
                  <a:lnTo>
                    <a:pt x="851" y="925"/>
                  </a:lnTo>
                  <a:lnTo>
                    <a:pt x="799" y="925"/>
                  </a:lnTo>
                  <a:lnTo>
                    <a:pt x="767" y="905"/>
                  </a:lnTo>
                  <a:lnTo>
                    <a:pt x="754" y="863"/>
                  </a:lnTo>
                  <a:lnTo>
                    <a:pt x="712" y="850"/>
                  </a:lnTo>
                  <a:lnTo>
                    <a:pt x="674" y="826"/>
                  </a:lnTo>
                  <a:lnTo>
                    <a:pt x="662" y="790"/>
                  </a:lnTo>
                  <a:lnTo>
                    <a:pt x="672" y="766"/>
                  </a:lnTo>
                  <a:lnTo>
                    <a:pt x="677" y="735"/>
                  </a:lnTo>
                  <a:lnTo>
                    <a:pt x="669" y="718"/>
                  </a:lnTo>
                  <a:lnTo>
                    <a:pt x="664" y="685"/>
                  </a:lnTo>
                  <a:lnTo>
                    <a:pt x="639" y="645"/>
                  </a:lnTo>
                  <a:lnTo>
                    <a:pt x="604" y="613"/>
                  </a:lnTo>
                  <a:lnTo>
                    <a:pt x="576" y="571"/>
                  </a:lnTo>
                  <a:lnTo>
                    <a:pt x="544" y="541"/>
                  </a:lnTo>
                  <a:lnTo>
                    <a:pt x="514" y="513"/>
                  </a:lnTo>
                  <a:lnTo>
                    <a:pt x="487" y="483"/>
                  </a:lnTo>
                  <a:lnTo>
                    <a:pt x="449" y="465"/>
                  </a:lnTo>
                  <a:lnTo>
                    <a:pt x="427" y="436"/>
                  </a:lnTo>
                  <a:lnTo>
                    <a:pt x="441" y="411"/>
                  </a:lnTo>
                  <a:lnTo>
                    <a:pt x="437" y="396"/>
                  </a:lnTo>
                  <a:lnTo>
                    <a:pt x="416" y="391"/>
                  </a:lnTo>
                  <a:lnTo>
                    <a:pt x="391" y="365"/>
                  </a:lnTo>
                  <a:lnTo>
                    <a:pt x="352" y="338"/>
                  </a:lnTo>
                  <a:lnTo>
                    <a:pt x="366" y="308"/>
                  </a:lnTo>
                  <a:lnTo>
                    <a:pt x="339" y="305"/>
                  </a:lnTo>
                  <a:lnTo>
                    <a:pt x="306" y="270"/>
                  </a:lnTo>
                  <a:lnTo>
                    <a:pt x="291" y="248"/>
                  </a:lnTo>
                  <a:lnTo>
                    <a:pt x="257" y="261"/>
                  </a:lnTo>
                  <a:lnTo>
                    <a:pt x="261" y="216"/>
                  </a:lnTo>
                  <a:lnTo>
                    <a:pt x="261" y="185"/>
                  </a:lnTo>
                  <a:lnTo>
                    <a:pt x="232" y="136"/>
                  </a:lnTo>
                  <a:lnTo>
                    <a:pt x="221" y="106"/>
                  </a:lnTo>
                  <a:lnTo>
                    <a:pt x="207" y="83"/>
                  </a:lnTo>
                  <a:lnTo>
                    <a:pt x="186" y="68"/>
                  </a:lnTo>
                  <a:lnTo>
                    <a:pt x="152" y="75"/>
                  </a:lnTo>
                  <a:lnTo>
                    <a:pt x="131" y="53"/>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4" name="Freeform 234">
              <a:extLst>
                <a:ext uri="{FF2B5EF4-FFF2-40B4-BE49-F238E27FC236}">
                  <a16:creationId xmlns:a16="http://schemas.microsoft.com/office/drawing/2014/main" id="{EC1ACA80-86F7-4862-852F-4B74A7087C14}"/>
                </a:ext>
              </a:extLst>
            </p:cNvPr>
            <p:cNvSpPr>
              <a:spLocks/>
            </p:cNvSpPr>
            <p:nvPr/>
          </p:nvSpPr>
          <p:spPr bwMode="auto">
            <a:xfrm>
              <a:off x="2079" y="2730"/>
              <a:ext cx="67" cy="80"/>
            </a:xfrm>
            <a:custGeom>
              <a:avLst/>
              <a:gdLst>
                <a:gd name="T0" fmla="*/ 52 w 67"/>
                <a:gd name="T1" fmla="*/ 39 h 80"/>
                <a:gd name="T2" fmla="*/ 57 w 67"/>
                <a:gd name="T3" fmla="*/ 39 h 80"/>
                <a:gd name="T4" fmla="*/ 61 w 67"/>
                <a:gd name="T5" fmla="*/ 43 h 80"/>
                <a:gd name="T6" fmla="*/ 65 w 67"/>
                <a:gd name="T7" fmla="*/ 40 h 80"/>
                <a:gd name="T8" fmla="*/ 67 w 67"/>
                <a:gd name="T9" fmla="*/ 43 h 80"/>
                <a:gd name="T10" fmla="*/ 67 w 67"/>
                <a:gd name="T11" fmla="*/ 48 h 80"/>
                <a:gd name="T12" fmla="*/ 52 w 67"/>
                <a:gd name="T13" fmla="*/ 57 h 80"/>
                <a:gd name="T14" fmla="*/ 50 w 67"/>
                <a:gd name="T15" fmla="*/ 67 h 80"/>
                <a:gd name="T16" fmla="*/ 43 w 67"/>
                <a:gd name="T17" fmla="*/ 73 h 80"/>
                <a:gd name="T18" fmla="*/ 35 w 67"/>
                <a:gd name="T19" fmla="*/ 80 h 80"/>
                <a:gd name="T20" fmla="*/ 27 w 67"/>
                <a:gd name="T21" fmla="*/ 75 h 80"/>
                <a:gd name="T22" fmla="*/ 17 w 67"/>
                <a:gd name="T23" fmla="*/ 75 h 80"/>
                <a:gd name="T24" fmla="*/ 7 w 67"/>
                <a:gd name="T25" fmla="*/ 75 h 80"/>
                <a:gd name="T26" fmla="*/ 0 w 67"/>
                <a:gd name="T27" fmla="*/ 69 h 80"/>
                <a:gd name="T28" fmla="*/ 4 w 67"/>
                <a:gd name="T29" fmla="*/ 66 h 80"/>
                <a:gd name="T30" fmla="*/ 0 w 67"/>
                <a:gd name="T31" fmla="*/ 60 h 80"/>
                <a:gd name="T32" fmla="*/ 0 w 67"/>
                <a:gd name="T33" fmla="*/ 50 h 80"/>
                <a:gd name="T34" fmla="*/ 4 w 67"/>
                <a:gd name="T35" fmla="*/ 37 h 80"/>
                <a:gd name="T36" fmla="*/ 27 w 67"/>
                <a:gd name="T37" fmla="*/ 33 h 80"/>
                <a:gd name="T38" fmla="*/ 28 w 67"/>
                <a:gd name="T39" fmla="*/ 29 h 80"/>
                <a:gd name="T40" fmla="*/ 20 w 67"/>
                <a:gd name="T41" fmla="*/ 20 h 80"/>
                <a:gd name="T42" fmla="*/ 21 w 67"/>
                <a:gd name="T43" fmla="*/ 1 h 80"/>
                <a:gd name="T44" fmla="*/ 53 w 67"/>
                <a:gd name="T45" fmla="*/ 0 h 80"/>
                <a:gd name="T46" fmla="*/ 52 w 67"/>
                <a:gd name="T47" fmla="*/ 3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80">
                  <a:moveTo>
                    <a:pt x="52" y="39"/>
                  </a:moveTo>
                  <a:lnTo>
                    <a:pt x="57" y="39"/>
                  </a:lnTo>
                  <a:lnTo>
                    <a:pt x="61" y="43"/>
                  </a:lnTo>
                  <a:lnTo>
                    <a:pt x="65" y="40"/>
                  </a:lnTo>
                  <a:lnTo>
                    <a:pt x="67" y="43"/>
                  </a:lnTo>
                  <a:lnTo>
                    <a:pt x="67" y="48"/>
                  </a:lnTo>
                  <a:lnTo>
                    <a:pt x="52" y="57"/>
                  </a:lnTo>
                  <a:lnTo>
                    <a:pt x="50" y="67"/>
                  </a:lnTo>
                  <a:lnTo>
                    <a:pt x="43" y="73"/>
                  </a:lnTo>
                  <a:lnTo>
                    <a:pt x="35" y="80"/>
                  </a:lnTo>
                  <a:lnTo>
                    <a:pt x="27" y="75"/>
                  </a:lnTo>
                  <a:lnTo>
                    <a:pt x="17" y="75"/>
                  </a:lnTo>
                  <a:lnTo>
                    <a:pt x="7" y="75"/>
                  </a:lnTo>
                  <a:lnTo>
                    <a:pt x="0" y="69"/>
                  </a:lnTo>
                  <a:lnTo>
                    <a:pt x="4" y="66"/>
                  </a:lnTo>
                  <a:lnTo>
                    <a:pt x="0" y="60"/>
                  </a:lnTo>
                  <a:lnTo>
                    <a:pt x="0" y="50"/>
                  </a:lnTo>
                  <a:lnTo>
                    <a:pt x="4" y="37"/>
                  </a:lnTo>
                  <a:lnTo>
                    <a:pt x="27" y="33"/>
                  </a:lnTo>
                  <a:lnTo>
                    <a:pt x="28" y="29"/>
                  </a:lnTo>
                  <a:lnTo>
                    <a:pt x="20" y="20"/>
                  </a:lnTo>
                  <a:lnTo>
                    <a:pt x="21" y="1"/>
                  </a:lnTo>
                  <a:lnTo>
                    <a:pt x="53" y="0"/>
                  </a:lnTo>
                  <a:lnTo>
                    <a:pt x="52" y="3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5" name="Freeform 235">
              <a:extLst>
                <a:ext uri="{FF2B5EF4-FFF2-40B4-BE49-F238E27FC236}">
                  <a16:creationId xmlns:a16="http://schemas.microsoft.com/office/drawing/2014/main" id="{3D981879-75DB-43C7-B8A9-2172B6EC2064}"/>
                </a:ext>
              </a:extLst>
            </p:cNvPr>
            <p:cNvSpPr>
              <a:spLocks/>
            </p:cNvSpPr>
            <p:nvPr/>
          </p:nvSpPr>
          <p:spPr bwMode="auto">
            <a:xfrm>
              <a:off x="2131" y="2716"/>
              <a:ext cx="26" cy="53"/>
            </a:xfrm>
            <a:custGeom>
              <a:avLst/>
              <a:gdLst>
                <a:gd name="T0" fmla="*/ 13 w 26"/>
                <a:gd name="T1" fmla="*/ 42 h 53"/>
                <a:gd name="T2" fmla="*/ 7 w 26"/>
                <a:gd name="T3" fmla="*/ 46 h 53"/>
                <a:gd name="T4" fmla="*/ 4 w 26"/>
                <a:gd name="T5" fmla="*/ 51 h 53"/>
                <a:gd name="T6" fmla="*/ 0 w 26"/>
                <a:gd name="T7" fmla="*/ 53 h 53"/>
                <a:gd name="T8" fmla="*/ 1 w 26"/>
                <a:gd name="T9" fmla="*/ 14 h 53"/>
                <a:gd name="T10" fmla="*/ 6 w 26"/>
                <a:gd name="T11" fmla="*/ 13 h 53"/>
                <a:gd name="T12" fmla="*/ 10 w 26"/>
                <a:gd name="T13" fmla="*/ 6 h 53"/>
                <a:gd name="T14" fmla="*/ 16 w 26"/>
                <a:gd name="T15" fmla="*/ 5 h 53"/>
                <a:gd name="T16" fmla="*/ 18 w 26"/>
                <a:gd name="T17" fmla="*/ 0 h 53"/>
                <a:gd name="T18" fmla="*/ 26 w 26"/>
                <a:gd name="T19" fmla="*/ 3 h 53"/>
                <a:gd name="T20" fmla="*/ 19 w 26"/>
                <a:gd name="T21" fmla="*/ 6 h 53"/>
                <a:gd name="T22" fmla="*/ 19 w 26"/>
                <a:gd name="T23" fmla="*/ 18 h 53"/>
                <a:gd name="T24" fmla="*/ 18 w 26"/>
                <a:gd name="T25" fmla="*/ 31 h 53"/>
                <a:gd name="T26" fmla="*/ 13 w 26"/>
                <a:gd name="T27"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53">
                  <a:moveTo>
                    <a:pt x="13" y="42"/>
                  </a:moveTo>
                  <a:lnTo>
                    <a:pt x="7" y="46"/>
                  </a:lnTo>
                  <a:lnTo>
                    <a:pt x="4" y="51"/>
                  </a:lnTo>
                  <a:lnTo>
                    <a:pt x="0" y="53"/>
                  </a:lnTo>
                  <a:lnTo>
                    <a:pt x="1" y="14"/>
                  </a:lnTo>
                  <a:lnTo>
                    <a:pt x="6" y="13"/>
                  </a:lnTo>
                  <a:lnTo>
                    <a:pt x="10" y="6"/>
                  </a:lnTo>
                  <a:lnTo>
                    <a:pt x="16" y="5"/>
                  </a:lnTo>
                  <a:lnTo>
                    <a:pt x="18" y="0"/>
                  </a:lnTo>
                  <a:lnTo>
                    <a:pt x="26" y="3"/>
                  </a:lnTo>
                  <a:lnTo>
                    <a:pt x="19" y="6"/>
                  </a:lnTo>
                  <a:lnTo>
                    <a:pt x="19" y="18"/>
                  </a:lnTo>
                  <a:lnTo>
                    <a:pt x="18" y="31"/>
                  </a:lnTo>
                  <a:lnTo>
                    <a:pt x="13" y="4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6" name="Freeform 236">
              <a:extLst>
                <a:ext uri="{FF2B5EF4-FFF2-40B4-BE49-F238E27FC236}">
                  <a16:creationId xmlns:a16="http://schemas.microsoft.com/office/drawing/2014/main" id="{B011BA41-F7A9-4763-AFC8-232F98D9701E}"/>
                </a:ext>
              </a:extLst>
            </p:cNvPr>
            <p:cNvSpPr>
              <a:spLocks/>
            </p:cNvSpPr>
            <p:nvPr/>
          </p:nvSpPr>
          <p:spPr bwMode="auto">
            <a:xfrm>
              <a:off x="2129" y="2764"/>
              <a:ext cx="110" cy="61"/>
            </a:xfrm>
            <a:custGeom>
              <a:avLst/>
              <a:gdLst>
                <a:gd name="T0" fmla="*/ 110 w 110"/>
                <a:gd name="T1" fmla="*/ 22 h 61"/>
                <a:gd name="T2" fmla="*/ 97 w 110"/>
                <a:gd name="T3" fmla="*/ 28 h 61"/>
                <a:gd name="T4" fmla="*/ 89 w 110"/>
                <a:gd name="T5" fmla="*/ 29 h 61"/>
                <a:gd name="T6" fmla="*/ 81 w 110"/>
                <a:gd name="T7" fmla="*/ 26 h 61"/>
                <a:gd name="T8" fmla="*/ 76 w 110"/>
                <a:gd name="T9" fmla="*/ 31 h 61"/>
                <a:gd name="T10" fmla="*/ 70 w 110"/>
                <a:gd name="T11" fmla="*/ 35 h 61"/>
                <a:gd name="T12" fmla="*/ 65 w 110"/>
                <a:gd name="T13" fmla="*/ 40 h 61"/>
                <a:gd name="T14" fmla="*/ 62 w 110"/>
                <a:gd name="T15" fmla="*/ 41 h 61"/>
                <a:gd name="T16" fmla="*/ 58 w 110"/>
                <a:gd name="T17" fmla="*/ 40 h 61"/>
                <a:gd name="T18" fmla="*/ 53 w 110"/>
                <a:gd name="T19" fmla="*/ 46 h 61"/>
                <a:gd name="T20" fmla="*/ 43 w 110"/>
                <a:gd name="T21" fmla="*/ 51 h 61"/>
                <a:gd name="T22" fmla="*/ 42 w 110"/>
                <a:gd name="T23" fmla="*/ 57 h 61"/>
                <a:gd name="T24" fmla="*/ 34 w 110"/>
                <a:gd name="T25" fmla="*/ 61 h 61"/>
                <a:gd name="T26" fmla="*/ 34 w 110"/>
                <a:gd name="T27" fmla="*/ 56 h 61"/>
                <a:gd name="T28" fmla="*/ 30 w 110"/>
                <a:gd name="T29" fmla="*/ 51 h 61"/>
                <a:gd name="T30" fmla="*/ 27 w 110"/>
                <a:gd name="T31" fmla="*/ 45 h 61"/>
                <a:gd name="T32" fmla="*/ 20 w 110"/>
                <a:gd name="T33" fmla="*/ 44 h 61"/>
                <a:gd name="T34" fmla="*/ 14 w 110"/>
                <a:gd name="T35" fmla="*/ 44 h 61"/>
                <a:gd name="T36" fmla="*/ 5 w 110"/>
                <a:gd name="T37" fmla="*/ 38 h 61"/>
                <a:gd name="T38" fmla="*/ 0 w 110"/>
                <a:gd name="T39" fmla="*/ 33 h 61"/>
                <a:gd name="T40" fmla="*/ 1 w 110"/>
                <a:gd name="T41" fmla="*/ 24 h 61"/>
                <a:gd name="T42" fmla="*/ 17 w 110"/>
                <a:gd name="T43" fmla="*/ 14 h 61"/>
                <a:gd name="T44" fmla="*/ 17 w 110"/>
                <a:gd name="T45" fmla="*/ 10 h 61"/>
                <a:gd name="T46" fmla="*/ 25 w 110"/>
                <a:gd name="T47" fmla="*/ 8 h 61"/>
                <a:gd name="T48" fmla="*/ 30 w 110"/>
                <a:gd name="T49" fmla="*/ 4 h 61"/>
                <a:gd name="T50" fmla="*/ 38 w 110"/>
                <a:gd name="T51" fmla="*/ 9 h 61"/>
                <a:gd name="T52" fmla="*/ 47 w 110"/>
                <a:gd name="T53" fmla="*/ 5 h 61"/>
                <a:gd name="T54" fmla="*/ 59 w 110"/>
                <a:gd name="T55" fmla="*/ 3 h 61"/>
                <a:gd name="T56" fmla="*/ 66 w 110"/>
                <a:gd name="T57" fmla="*/ 0 h 61"/>
                <a:gd name="T58" fmla="*/ 70 w 110"/>
                <a:gd name="T59" fmla="*/ 4 h 61"/>
                <a:gd name="T60" fmla="*/ 86 w 110"/>
                <a:gd name="T61" fmla="*/ 5 h 61"/>
                <a:gd name="T62" fmla="*/ 97 w 110"/>
                <a:gd name="T63" fmla="*/ 12 h 61"/>
                <a:gd name="T64" fmla="*/ 91 w 110"/>
                <a:gd name="T65" fmla="*/ 15 h 61"/>
                <a:gd name="T66" fmla="*/ 98 w 110"/>
                <a:gd name="T67" fmla="*/ 18 h 61"/>
                <a:gd name="T68" fmla="*/ 100 w 110"/>
                <a:gd name="T69" fmla="*/ 14 h 61"/>
                <a:gd name="T70" fmla="*/ 108 w 110"/>
                <a:gd name="T71" fmla="*/ 15 h 61"/>
                <a:gd name="T72" fmla="*/ 110 w 110"/>
                <a:gd name="T73"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61">
                  <a:moveTo>
                    <a:pt x="110" y="22"/>
                  </a:moveTo>
                  <a:lnTo>
                    <a:pt x="97" y="28"/>
                  </a:lnTo>
                  <a:lnTo>
                    <a:pt x="89" y="29"/>
                  </a:lnTo>
                  <a:lnTo>
                    <a:pt x="81" y="26"/>
                  </a:lnTo>
                  <a:lnTo>
                    <a:pt x="76" y="31"/>
                  </a:lnTo>
                  <a:lnTo>
                    <a:pt x="70" y="35"/>
                  </a:lnTo>
                  <a:lnTo>
                    <a:pt x="65" y="40"/>
                  </a:lnTo>
                  <a:lnTo>
                    <a:pt x="62" y="41"/>
                  </a:lnTo>
                  <a:lnTo>
                    <a:pt x="58" y="40"/>
                  </a:lnTo>
                  <a:lnTo>
                    <a:pt x="53" y="46"/>
                  </a:lnTo>
                  <a:lnTo>
                    <a:pt x="43" y="51"/>
                  </a:lnTo>
                  <a:lnTo>
                    <a:pt x="42" y="57"/>
                  </a:lnTo>
                  <a:lnTo>
                    <a:pt x="34" y="61"/>
                  </a:lnTo>
                  <a:lnTo>
                    <a:pt x="34" y="56"/>
                  </a:lnTo>
                  <a:lnTo>
                    <a:pt x="30" y="51"/>
                  </a:lnTo>
                  <a:lnTo>
                    <a:pt x="27" y="45"/>
                  </a:lnTo>
                  <a:lnTo>
                    <a:pt x="20" y="44"/>
                  </a:lnTo>
                  <a:lnTo>
                    <a:pt x="14" y="44"/>
                  </a:lnTo>
                  <a:lnTo>
                    <a:pt x="5" y="38"/>
                  </a:lnTo>
                  <a:lnTo>
                    <a:pt x="0" y="33"/>
                  </a:lnTo>
                  <a:lnTo>
                    <a:pt x="1" y="24"/>
                  </a:lnTo>
                  <a:lnTo>
                    <a:pt x="17" y="14"/>
                  </a:lnTo>
                  <a:lnTo>
                    <a:pt x="17" y="10"/>
                  </a:lnTo>
                  <a:lnTo>
                    <a:pt x="25" y="8"/>
                  </a:lnTo>
                  <a:lnTo>
                    <a:pt x="30" y="4"/>
                  </a:lnTo>
                  <a:lnTo>
                    <a:pt x="38" y="9"/>
                  </a:lnTo>
                  <a:lnTo>
                    <a:pt x="47" y="5"/>
                  </a:lnTo>
                  <a:lnTo>
                    <a:pt x="59" y="3"/>
                  </a:lnTo>
                  <a:lnTo>
                    <a:pt x="66" y="0"/>
                  </a:lnTo>
                  <a:lnTo>
                    <a:pt x="70" y="4"/>
                  </a:lnTo>
                  <a:lnTo>
                    <a:pt x="86" y="5"/>
                  </a:lnTo>
                  <a:lnTo>
                    <a:pt x="97" y="12"/>
                  </a:lnTo>
                  <a:lnTo>
                    <a:pt x="91" y="15"/>
                  </a:lnTo>
                  <a:lnTo>
                    <a:pt x="98" y="18"/>
                  </a:lnTo>
                  <a:lnTo>
                    <a:pt x="100" y="14"/>
                  </a:lnTo>
                  <a:lnTo>
                    <a:pt x="108" y="15"/>
                  </a:lnTo>
                  <a:lnTo>
                    <a:pt x="110" y="2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7" name="Freeform 237">
              <a:extLst>
                <a:ext uri="{FF2B5EF4-FFF2-40B4-BE49-F238E27FC236}">
                  <a16:creationId xmlns:a16="http://schemas.microsoft.com/office/drawing/2014/main" id="{CF94C0E9-2750-4D76-9014-78988BD88EFE}"/>
                </a:ext>
              </a:extLst>
            </p:cNvPr>
            <p:cNvSpPr>
              <a:spLocks/>
            </p:cNvSpPr>
            <p:nvPr/>
          </p:nvSpPr>
          <p:spPr bwMode="auto">
            <a:xfrm>
              <a:off x="2116" y="2797"/>
              <a:ext cx="42" cy="24"/>
            </a:xfrm>
            <a:custGeom>
              <a:avLst/>
              <a:gdLst>
                <a:gd name="T0" fmla="*/ 6 w 42"/>
                <a:gd name="T1" fmla="*/ 14 h 24"/>
                <a:gd name="T2" fmla="*/ 16 w 42"/>
                <a:gd name="T3" fmla="*/ 17 h 24"/>
                <a:gd name="T4" fmla="*/ 19 w 42"/>
                <a:gd name="T5" fmla="*/ 23 h 24"/>
                <a:gd name="T6" fmla="*/ 30 w 42"/>
                <a:gd name="T7" fmla="*/ 24 h 24"/>
                <a:gd name="T8" fmla="*/ 36 w 42"/>
                <a:gd name="T9" fmla="*/ 22 h 24"/>
                <a:gd name="T10" fmla="*/ 42 w 42"/>
                <a:gd name="T11" fmla="*/ 18 h 24"/>
                <a:gd name="T12" fmla="*/ 40 w 42"/>
                <a:gd name="T13" fmla="*/ 12 h 24"/>
                <a:gd name="T14" fmla="*/ 27 w 42"/>
                <a:gd name="T15" fmla="*/ 11 h 24"/>
                <a:gd name="T16" fmla="*/ 19 w 42"/>
                <a:gd name="T17" fmla="*/ 7 h 24"/>
                <a:gd name="T18" fmla="*/ 13 w 42"/>
                <a:gd name="T19" fmla="*/ 0 h 24"/>
                <a:gd name="T20" fmla="*/ 0 w 42"/>
                <a:gd name="T21" fmla="*/ 11 h 24"/>
                <a:gd name="T22" fmla="*/ 6 w 42"/>
                <a:gd name="T23"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4">
                  <a:moveTo>
                    <a:pt x="6" y="14"/>
                  </a:moveTo>
                  <a:lnTo>
                    <a:pt x="16" y="17"/>
                  </a:lnTo>
                  <a:lnTo>
                    <a:pt x="19" y="23"/>
                  </a:lnTo>
                  <a:lnTo>
                    <a:pt x="30" y="24"/>
                  </a:lnTo>
                  <a:lnTo>
                    <a:pt x="36" y="22"/>
                  </a:lnTo>
                  <a:lnTo>
                    <a:pt x="42" y="18"/>
                  </a:lnTo>
                  <a:lnTo>
                    <a:pt x="40" y="12"/>
                  </a:lnTo>
                  <a:lnTo>
                    <a:pt x="27" y="11"/>
                  </a:lnTo>
                  <a:lnTo>
                    <a:pt x="19" y="7"/>
                  </a:lnTo>
                  <a:lnTo>
                    <a:pt x="13" y="0"/>
                  </a:lnTo>
                  <a:lnTo>
                    <a:pt x="0" y="11"/>
                  </a:lnTo>
                  <a:lnTo>
                    <a:pt x="6" y="1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8" name="Freeform 238">
              <a:extLst>
                <a:ext uri="{FF2B5EF4-FFF2-40B4-BE49-F238E27FC236}">
                  <a16:creationId xmlns:a16="http://schemas.microsoft.com/office/drawing/2014/main" id="{E58E76FF-4845-4B28-AED7-DEE1AA607BA9}"/>
                </a:ext>
              </a:extLst>
            </p:cNvPr>
            <p:cNvSpPr>
              <a:spLocks/>
            </p:cNvSpPr>
            <p:nvPr/>
          </p:nvSpPr>
          <p:spPr bwMode="auto">
            <a:xfrm>
              <a:off x="2162" y="2786"/>
              <a:ext cx="79" cy="79"/>
            </a:xfrm>
            <a:custGeom>
              <a:avLst/>
              <a:gdLst>
                <a:gd name="T0" fmla="*/ 31 w 79"/>
                <a:gd name="T1" fmla="*/ 71 h 79"/>
                <a:gd name="T2" fmla="*/ 38 w 79"/>
                <a:gd name="T3" fmla="*/ 70 h 79"/>
                <a:gd name="T4" fmla="*/ 46 w 79"/>
                <a:gd name="T5" fmla="*/ 72 h 79"/>
                <a:gd name="T6" fmla="*/ 51 w 79"/>
                <a:gd name="T7" fmla="*/ 72 h 79"/>
                <a:gd name="T8" fmla="*/ 60 w 79"/>
                <a:gd name="T9" fmla="*/ 78 h 79"/>
                <a:gd name="T10" fmla="*/ 69 w 79"/>
                <a:gd name="T11" fmla="*/ 79 h 79"/>
                <a:gd name="T12" fmla="*/ 67 w 79"/>
                <a:gd name="T13" fmla="*/ 73 h 79"/>
                <a:gd name="T14" fmla="*/ 68 w 79"/>
                <a:gd name="T15" fmla="*/ 60 h 79"/>
                <a:gd name="T16" fmla="*/ 72 w 79"/>
                <a:gd name="T17" fmla="*/ 51 h 79"/>
                <a:gd name="T18" fmla="*/ 69 w 79"/>
                <a:gd name="T19" fmla="*/ 42 h 79"/>
                <a:gd name="T20" fmla="*/ 73 w 79"/>
                <a:gd name="T21" fmla="*/ 44 h 79"/>
                <a:gd name="T22" fmla="*/ 73 w 79"/>
                <a:gd name="T23" fmla="*/ 25 h 79"/>
                <a:gd name="T24" fmla="*/ 77 w 79"/>
                <a:gd name="T25" fmla="*/ 18 h 79"/>
                <a:gd name="T26" fmla="*/ 79 w 79"/>
                <a:gd name="T27" fmla="*/ 7 h 79"/>
                <a:gd name="T28" fmla="*/ 77 w 79"/>
                <a:gd name="T29" fmla="*/ 0 h 79"/>
                <a:gd name="T30" fmla="*/ 64 w 79"/>
                <a:gd name="T31" fmla="*/ 6 h 79"/>
                <a:gd name="T32" fmla="*/ 56 w 79"/>
                <a:gd name="T33" fmla="*/ 7 h 79"/>
                <a:gd name="T34" fmla="*/ 49 w 79"/>
                <a:gd name="T35" fmla="*/ 3 h 79"/>
                <a:gd name="T36" fmla="*/ 45 w 79"/>
                <a:gd name="T37" fmla="*/ 9 h 79"/>
                <a:gd name="T38" fmla="*/ 37 w 79"/>
                <a:gd name="T39" fmla="*/ 13 h 79"/>
                <a:gd name="T40" fmla="*/ 29 w 79"/>
                <a:gd name="T41" fmla="*/ 19 h 79"/>
                <a:gd name="T42" fmla="*/ 26 w 79"/>
                <a:gd name="T43" fmla="*/ 18 h 79"/>
                <a:gd name="T44" fmla="*/ 20 w 79"/>
                <a:gd name="T45" fmla="*/ 24 h 79"/>
                <a:gd name="T46" fmla="*/ 10 w 79"/>
                <a:gd name="T47" fmla="*/ 30 h 79"/>
                <a:gd name="T48" fmla="*/ 10 w 79"/>
                <a:gd name="T49" fmla="*/ 37 h 79"/>
                <a:gd name="T50" fmla="*/ 1 w 79"/>
                <a:gd name="T51" fmla="*/ 39 h 79"/>
                <a:gd name="T52" fmla="*/ 0 w 79"/>
                <a:gd name="T53" fmla="*/ 42 h 79"/>
                <a:gd name="T54" fmla="*/ 8 w 79"/>
                <a:gd name="T55" fmla="*/ 50 h 79"/>
                <a:gd name="T56" fmla="*/ 14 w 79"/>
                <a:gd name="T57" fmla="*/ 57 h 79"/>
                <a:gd name="T58" fmla="*/ 19 w 79"/>
                <a:gd name="T59" fmla="*/ 63 h 79"/>
                <a:gd name="T60" fmla="*/ 23 w 79"/>
                <a:gd name="T61" fmla="*/ 68 h 79"/>
                <a:gd name="T62" fmla="*/ 31 w 79"/>
                <a:gd name="T63" fmla="*/ 7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79">
                  <a:moveTo>
                    <a:pt x="31" y="71"/>
                  </a:moveTo>
                  <a:lnTo>
                    <a:pt x="38" y="70"/>
                  </a:lnTo>
                  <a:lnTo>
                    <a:pt x="46" y="72"/>
                  </a:lnTo>
                  <a:lnTo>
                    <a:pt x="51" y="72"/>
                  </a:lnTo>
                  <a:lnTo>
                    <a:pt x="60" y="78"/>
                  </a:lnTo>
                  <a:lnTo>
                    <a:pt x="69" y="79"/>
                  </a:lnTo>
                  <a:lnTo>
                    <a:pt x="67" y="73"/>
                  </a:lnTo>
                  <a:lnTo>
                    <a:pt x="68" y="60"/>
                  </a:lnTo>
                  <a:lnTo>
                    <a:pt x="72" y="51"/>
                  </a:lnTo>
                  <a:lnTo>
                    <a:pt x="69" y="42"/>
                  </a:lnTo>
                  <a:lnTo>
                    <a:pt x="73" y="44"/>
                  </a:lnTo>
                  <a:lnTo>
                    <a:pt x="73" y="25"/>
                  </a:lnTo>
                  <a:lnTo>
                    <a:pt x="77" y="18"/>
                  </a:lnTo>
                  <a:lnTo>
                    <a:pt x="79" y="7"/>
                  </a:lnTo>
                  <a:lnTo>
                    <a:pt x="77" y="0"/>
                  </a:lnTo>
                  <a:lnTo>
                    <a:pt x="64" y="6"/>
                  </a:lnTo>
                  <a:lnTo>
                    <a:pt x="56" y="7"/>
                  </a:lnTo>
                  <a:lnTo>
                    <a:pt x="49" y="3"/>
                  </a:lnTo>
                  <a:lnTo>
                    <a:pt x="45" y="9"/>
                  </a:lnTo>
                  <a:lnTo>
                    <a:pt x="37" y="13"/>
                  </a:lnTo>
                  <a:lnTo>
                    <a:pt x="29" y="19"/>
                  </a:lnTo>
                  <a:lnTo>
                    <a:pt x="26" y="18"/>
                  </a:lnTo>
                  <a:lnTo>
                    <a:pt x="20" y="24"/>
                  </a:lnTo>
                  <a:lnTo>
                    <a:pt x="10" y="30"/>
                  </a:lnTo>
                  <a:lnTo>
                    <a:pt x="10" y="37"/>
                  </a:lnTo>
                  <a:lnTo>
                    <a:pt x="1" y="39"/>
                  </a:lnTo>
                  <a:lnTo>
                    <a:pt x="0" y="42"/>
                  </a:lnTo>
                  <a:lnTo>
                    <a:pt x="8" y="50"/>
                  </a:lnTo>
                  <a:lnTo>
                    <a:pt x="14" y="57"/>
                  </a:lnTo>
                  <a:lnTo>
                    <a:pt x="19" y="63"/>
                  </a:lnTo>
                  <a:lnTo>
                    <a:pt x="23" y="68"/>
                  </a:lnTo>
                  <a:lnTo>
                    <a:pt x="31" y="71"/>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9" name="Freeform 239">
              <a:extLst>
                <a:ext uri="{FF2B5EF4-FFF2-40B4-BE49-F238E27FC236}">
                  <a16:creationId xmlns:a16="http://schemas.microsoft.com/office/drawing/2014/main" id="{E38A0981-ADAD-4B75-8825-D6E077A77FBF}"/>
                </a:ext>
              </a:extLst>
            </p:cNvPr>
            <p:cNvSpPr>
              <a:spLocks/>
            </p:cNvSpPr>
            <p:nvPr/>
          </p:nvSpPr>
          <p:spPr bwMode="auto">
            <a:xfrm>
              <a:off x="2190" y="2856"/>
              <a:ext cx="63" cy="54"/>
            </a:xfrm>
            <a:custGeom>
              <a:avLst/>
              <a:gdLst>
                <a:gd name="T0" fmla="*/ 63 w 63"/>
                <a:gd name="T1" fmla="*/ 32 h 54"/>
                <a:gd name="T2" fmla="*/ 59 w 63"/>
                <a:gd name="T3" fmla="*/ 35 h 54"/>
                <a:gd name="T4" fmla="*/ 60 w 63"/>
                <a:gd name="T5" fmla="*/ 45 h 54"/>
                <a:gd name="T6" fmla="*/ 56 w 63"/>
                <a:gd name="T7" fmla="*/ 54 h 54"/>
                <a:gd name="T8" fmla="*/ 51 w 63"/>
                <a:gd name="T9" fmla="*/ 47 h 54"/>
                <a:gd name="T10" fmla="*/ 46 w 63"/>
                <a:gd name="T11" fmla="*/ 48 h 54"/>
                <a:gd name="T12" fmla="*/ 48 w 63"/>
                <a:gd name="T13" fmla="*/ 52 h 54"/>
                <a:gd name="T14" fmla="*/ 40 w 63"/>
                <a:gd name="T15" fmla="*/ 51 h 54"/>
                <a:gd name="T16" fmla="*/ 40 w 63"/>
                <a:gd name="T17" fmla="*/ 43 h 54"/>
                <a:gd name="T18" fmla="*/ 33 w 63"/>
                <a:gd name="T19" fmla="*/ 38 h 54"/>
                <a:gd name="T20" fmla="*/ 26 w 63"/>
                <a:gd name="T21" fmla="*/ 33 h 54"/>
                <a:gd name="T22" fmla="*/ 20 w 63"/>
                <a:gd name="T23" fmla="*/ 26 h 54"/>
                <a:gd name="T24" fmla="*/ 15 w 63"/>
                <a:gd name="T25" fmla="*/ 26 h 54"/>
                <a:gd name="T26" fmla="*/ 15 w 63"/>
                <a:gd name="T27" fmla="*/ 30 h 54"/>
                <a:gd name="T28" fmla="*/ 6 w 63"/>
                <a:gd name="T29" fmla="*/ 25 h 54"/>
                <a:gd name="T30" fmla="*/ 0 w 63"/>
                <a:gd name="T31" fmla="*/ 18 h 54"/>
                <a:gd name="T32" fmla="*/ 1 w 63"/>
                <a:gd name="T33" fmla="*/ 11 h 54"/>
                <a:gd name="T34" fmla="*/ 2 w 63"/>
                <a:gd name="T35" fmla="*/ 6 h 54"/>
                <a:gd name="T36" fmla="*/ 1 w 63"/>
                <a:gd name="T37" fmla="*/ 1 h 54"/>
                <a:gd name="T38" fmla="*/ 10 w 63"/>
                <a:gd name="T39" fmla="*/ 0 h 54"/>
                <a:gd name="T40" fmla="*/ 18 w 63"/>
                <a:gd name="T41" fmla="*/ 3 h 54"/>
                <a:gd name="T42" fmla="*/ 23 w 63"/>
                <a:gd name="T43" fmla="*/ 2 h 54"/>
                <a:gd name="T44" fmla="*/ 32 w 63"/>
                <a:gd name="T45" fmla="*/ 7 h 54"/>
                <a:gd name="T46" fmla="*/ 41 w 63"/>
                <a:gd name="T47" fmla="*/ 9 h 54"/>
                <a:gd name="T48" fmla="*/ 47 w 63"/>
                <a:gd name="T49" fmla="*/ 21 h 54"/>
                <a:gd name="T50" fmla="*/ 53 w 63"/>
                <a:gd name="T51" fmla="*/ 26 h 54"/>
                <a:gd name="T52" fmla="*/ 63 w 63"/>
                <a:gd name="T5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54">
                  <a:moveTo>
                    <a:pt x="63" y="32"/>
                  </a:moveTo>
                  <a:lnTo>
                    <a:pt x="59" y="35"/>
                  </a:lnTo>
                  <a:lnTo>
                    <a:pt x="60" y="45"/>
                  </a:lnTo>
                  <a:lnTo>
                    <a:pt x="56" y="54"/>
                  </a:lnTo>
                  <a:lnTo>
                    <a:pt x="51" y="47"/>
                  </a:lnTo>
                  <a:lnTo>
                    <a:pt x="46" y="48"/>
                  </a:lnTo>
                  <a:lnTo>
                    <a:pt x="48" y="52"/>
                  </a:lnTo>
                  <a:lnTo>
                    <a:pt x="40" y="51"/>
                  </a:lnTo>
                  <a:lnTo>
                    <a:pt x="40" y="43"/>
                  </a:lnTo>
                  <a:lnTo>
                    <a:pt x="33" y="38"/>
                  </a:lnTo>
                  <a:lnTo>
                    <a:pt x="26" y="33"/>
                  </a:lnTo>
                  <a:lnTo>
                    <a:pt x="20" y="26"/>
                  </a:lnTo>
                  <a:lnTo>
                    <a:pt x="15" y="26"/>
                  </a:lnTo>
                  <a:lnTo>
                    <a:pt x="15" y="30"/>
                  </a:lnTo>
                  <a:lnTo>
                    <a:pt x="6" y="25"/>
                  </a:lnTo>
                  <a:lnTo>
                    <a:pt x="0" y="18"/>
                  </a:lnTo>
                  <a:lnTo>
                    <a:pt x="1" y="11"/>
                  </a:lnTo>
                  <a:lnTo>
                    <a:pt x="2" y="6"/>
                  </a:lnTo>
                  <a:lnTo>
                    <a:pt x="1" y="1"/>
                  </a:lnTo>
                  <a:lnTo>
                    <a:pt x="10" y="0"/>
                  </a:lnTo>
                  <a:lnTo>
                    <a:pt x="18" y="3"/>
                  </a:lnTo>
                  <a:lnTo>
                    <a:pt x="23" y="2"/>
                  </a:lnTo>
                  <a:lnTo>
                    <a:pt x="32" y="7"/>
                  </a:lnTo>
                  <a:lnTo>
                    <a:pt x="41" y="9"/>
                  </a:lnTo>
                  <a:lnTo>
                    <a:pt x="47" y="21"/>
                  </a:lnTo>
                  <a:lnTo>
                    <a:pt x="53" y="26"/>
                  </a:lnTo>
                  <a:lnTo>
                    <a:pt x="63" y="32"/>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0" name="Freeform 240">
              <a:extLst>
                <a:ext uri="{FF2B5EF4-FFF2-40B4-BE49-F238E27FC236}">
                  <a16:creationId xmlns:a16="http://schemas.microsoft.com/office/drawing/2014/main" id="{7D25AF3C-CA81-46CC-814E-4EA39D68D1C6}"/>
                </a:ext>
              </a:extLst>
            </p:cNvPr>
            <p:cNvSpPr>
              <a:spLocks/>
            </p:cNvSpPr>
            <p:nvPr/>
          </p:nvSpPr>
          <p:spPr bwMode="auto">
            <a:xfrm>
              <a:off x="2246" y="2888"/>
              <a:ext cx="103" cy="42"/>
            </a:xfrm>
            <a:custGeom>
              <a:avLst/>
              <a:gdLst>
                <a:gd name="T0" fmla="*/ 289 w 323"/>
                <a:gd name="T1" fmla="*/ 132 h 132"/>
                <a:gd name="T2" fmla="*/ 314 w 323"/>
                <a:gd name="T3" fmla="*/ 121 h 132"/>
                <a:gd name="T4" fmla="*/ 323 w 323"/>
                <a:gd name="T5" fmla="*/ 93 h 132"/>
                <a:gd name="T6" fmla="*/ 321 w 323"/>
                <a:gd name="T7" fmla="*/ 65 h 132"/>
                <a:gd name="T8" fmla="*/ 309 w 323"/>
                <a:gd name="T9" fmla="*/ 49 h 132"/>
                <a:gd name="T10" fmla="*/ 288 w 323"/>
                <a:gd name="T11" fmla="*/ 28 h 132"/>
                <a:gd name="T12" fmla="*/ 279 w 323"/>
                <a:gd name="T13" fmla="*/ 14 h 132"/>
                <a:gd name="T14" fmla="*/ 258 w 323"/>
                <a:gd name="T15" fmla="*/ 11 h 132"/>
                <a:gd name="T16" fmla="*/ 235 w 323"/>
                <a:gd name="T17" fmla="*/ 7 h 132"/>
                <a:gd name="T18" fmla="*/ 221 w 323"/>
                <a:gd name="T19" fmla="*/ 7 h 132"/>
                <a:gd name="T20" fmla="*/ 210 w 323"/>
                <a:gd name="T21" fmla="*/ 0 h 132"/>
                <a:gd name="T22" fmla="*/ 180 w 323"/>
                <a:gd name="T23" fmla="*/ 0 h 132"/>
                <a:gd name="T24" fmla="*/ 174 w 323"/>
                <a:gd name="T25" fmla="*/ 13 h 132"/>
                <a:gd name="T26" fmla="*/ 153 w 323"/>
                <a:gd name="T27" fmla="*/ 22 h 132"/>
                <a:gd name="T28" fmla="*/ 134 w 323"/>
                <a:gd name="T29" fmla="*/ 27 h 132"/>
                <a:gd name="T30" fmla="*/ 112 w 323"/>
                <a:gd name="T31" fmla="*/ 38 h 132"/>
                <a:gd name="T32" fmla="*/ 99 w 323"/>
                <a:gd name="T33" fmla="*/ 42 h 132"/>
                <a:gd name="T34" fmla="*/ 81 w 323"/>
                <a:gd name="T35" fmla="*/ 29 h 132"/>
                <a:gd name="T36" fmla="*/ 62 w 323"/>
                <a:gd name="T37" fmla="*/ 23 h 132"/>
                <a:gd name="T38" fmla="*/ 57 w 323"/>
                <a:gd name="T39" fmla="*/ 35 h 132"/>
                <a:gd name="T40" fmla="*/ 40 w 323"/>
                <a:gd name="T41" fmla="*/ 30 h 132"/>
                <a:gd name="T42" fmla="*/ 39 w 323"/>
                <a:gd name="T43" fmla="*/ 15 h 132"/>
                <a:gd name="T44" fmla="*/ 25 w 323"/>
                <a:gd name="T45" fmla="*/ 3 h 132"/>
                <a:gd name="T46" fmla="*/ 10 w 323"/>
                <a:gd name="T47" fmla="*/ 10 h 132"/>
                <a:gd name="T48" fmla="*/ 12 w 323"/>
                <a:gd name="T49" fmla="*/ 40 h 132"/>
                <a:gd name="T50" fmla="*/ 0 w 323"/>
                <a:gd name="T51" fmla="*/ 68 h 132"/>
                <a:gd name="T52" fmla="*/ 18 w 323"/>
                <a:gd name="T53" fmla="*/ 77 h 132"/>
                <a:gd name="T54" fmla="*/ 51 w 323"/>
                <a:gd name="T55" fmla="*/ 78 h 132"/>
                <a:gd name="T56" fmla="*/ 71 w 323"/>
                <a:gd name="T57" fmla="*/ 84 h 132"/>
                <a:gd name="T58" fmla="*/ 79 w 323"/>
                <a:gd name="T59" fmla="*/ 90 h 132"/>
                <a:gd name="T60" fmla="*/ 71 w 323"/>
                <a:gd name="T61" fmla="*/ 104 h 132"/>
                <a:gd name="T62" fmla="*/ 73 w 323"/>
                <a:gd name="T63" fmla="*/ 128 h 132"/>
                <a:gd name="T64" fmla="*/ 83 w 323"/>
                <a:gd name="T65" fmla="*/ 108 h 132"/>
                <a:gd name="T66" fmla="*/ 111 w 323"/>
                <a:gd name="T67" fmla="*/ 110 h 132"/>
                <a:gd name="T68" fmla="*/ 117 w 323"/>
                <a:gd name="T69" fmla="*/ 132 h 132"/>
                <a:gd name="T70" fmla="*/ 143 w 323"/>
                <a:gd name="T71" fmla="*/ 130 h 132"/>
                <a:gd name="T72" fmla="*/ 161 w 323"/>
                <a:gd name="T73" fmla="*/ 114 h 132"/>
                <a:gd name="T74" fmla="*/ 162 w 323"/>
                <a:gd name="T75" fmla="*/ 95 h 132"/>
                <a:gd name="T76" fmla="*/ 165 w 323"/>
                <a:gd name="T77" fmla="*/ 77 h 132"/>
                <a:gd name="T78" fmla="*/ 180 w 323"/>
                <a:gd name="T79" fmla="*/ 61 h 132"/>
                <a:gd name="T80" fmla="*/ 182 w 323"/>
                <a:gd name="T81" fmla="*/ 45 h 132"/>
                <a:gd name="T82" fmla="*/ 205 w 323"/>
                <a:gd name="T83" fmla="*/ 38 h 132"/>
                <a:gd name="T84" fmla="*/ 220 w 323"/>
                <a:gd name="T85" fmla="*/ 25 h 132"/>
                <a:gd name="T86" fmla="*/ 227 w 323"/>
                <a:gd name="T87" fmla="*/ 37 h 132"/>
                <a:gd name="T88" fmla="*/ 238 w 323"/>
                <a:gd name="T89" fmla="*/ 48 h 132"/>
                <a:gd name="T90" fmla="*/ 253 w 323"/>
                <a:gd name="T91" fmla="*/ 60 h 132"/>
                <a:gd name="T92" fmla="*/ 258 w 323"/>
                <a:gd name="T93" fmla="*/ 68 h 132"/>
                <a:gd name="T94" fmla="*/ 274 w 323"/>
                <a:gd name="T95" fmla="*/ 65 h 132"/>
                <a:gd name="T96" fmla="*/ 277 w 323"/>
                <a:gd name="T97" fmla="*/ 73 h 132"/>
                <a:gd name="T98" fmla="*/ 262 w 323"/>
                <a:gd name="T99" fmla="*/ 88 h 132"/>
                <a:gd name="T100" fmla="*/ 262 w 323"/>
                <a:gd name="T101" fmla="*/ 107 h 132"/>
                <a:gd name="T102" fmla="*/ 280 w 323"/>
                <a:gd name="T103" fmla="*/ 124 h 132"/>
                <a:gd name="T104" fmla="*/ 289 w 323"/>
                <a:gd name="T10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132">
                  <a:moveTo>
                    <a:pt x="289" y="132"/>
                  </a:moveTo>
                  <a:lnTo>
                    <a:pt x="314" y="121"/>
                  </a:lnTo>
                  <a:lnTo>
                    <a:pt x="323" y="93"/>
                  </a:lnTo>
                  <a:lnTo>
                    <a:pt x="321" y="65"/>
                  </a:lnTo>
                  <a:lnTo>
                    <a:pt x="309" y="49"/>
                  </a:lnTo>
                  <a:lnTo>
                    <a:pt x="288" y="28"/>
                  </a:lnTo>
                  <a:lnTo>
                    <a:pt x="279" y="14"/>
                  </a:lnTo>
                  <a:lnTo>
                    <a:pt x="258" y="11"/>
                  </a:lnTo>
                  <a:lnTo>
                    <a:pt x="235" y="7"/>
                  </a:lnTo>
                  <a:lnTo>
                    <a:pt x="221" y="7"/>
                  </a:lnTo>
                  <a:lnTo>
                    <a:pt x="210" y="0"/>
                  </a:lnTo>
                  <a:lnTo>
                    <a:pt x="180" y="0"/>
                  </a:lnTo>
                  <a:lnTo>
                    <a:pt x="174" y="13"/>
                  </a:lnTo>
                  <a:lnTo>
                    <a:pt x="153" y="22"/>
                  </a:lnTo>
                  <a:lnTo>
                    <a:pt x="134" y="27"/>
                  </a:lnTo>
                  <a:lnTo>
                    <a:pt x="112" y="38"/>
                  </a:lnTo>
                  <a:cubicBezTo>
                    <a:pt x="112" y="38"/>
                    <a:pt x="101" y="45"/>
                    <a:pt x="99" y="42"/>
                  </a:cubicBezTo>
                  <a:cubicBezTo>
                    <a:pt x="97" y="39"/>
                    <a:pt x="81" y="29"/>
                    <a:pt x="81" y="29"/>
                  </a:cubicBezTo>
                  <a:lnTo>
                    <a:pt x="62" y="23"/>
                  </a:lnTo>
                  <a:lnTo>
                    <a:pt x="57" y="35"/>
                  </a:lnTo>
                  <a:lnTo>
                    <a:pt x="40" y="30"/>
                  </a:lnTo>
                  <a:lnTo>
                    <a:pt x="39" y="15"/>
                  </a:lnTo>
                  <a:lnTo>
                    <a:pt x="25" y="3"/>
                  </a:lnTo>
                  <a:lnTo>
                    <a:pt x="10" y="10"/>
                  </a:lnTo>
                  <a:lnTo>
                    <a:pt x="12" y="40"/>
                  </a:lnTo>
                  <a:lnTo>
                    <a:pt x="0" y="68"/>
                  </a:lnTo>
                  <a:lnTo>
                    <a:pt x="18" y="77"/>
                  </a:lnTo>
                  <a:lnTo>
                    <a:pt x="51" y="78"/>
                  </a:lnTo>
                  <a:lnTo>
                    <a:pt x="71" y="84"/>
                  </a:lnTo>
                  <a:lnTo>
                    <a:pt x="79" y="90"/>
                  </a:lnTo>
                  <a:lnTo>
                    <a:pt x="71" y="104"/>
                  </a:lnTo>
                  <a:lnTo>
                    <a:pt x="73" y="128"/>
                  </a:lnTo>
                  <a:lnTo>
                    <a:pt x="83" y="108"/>
                  </a:lnTo>
                  <a:lnTo>
                    <a:pt x="111" y="110"/>
                  </a:lnTo>
                  <a:lnTo>
                    <a:pt x="117" y="132"/>
                  </a:lnTo>
                  <a:lnTo>
                    <a:pt x="143" y="130"/>
                  </a:lnTo>
                  <a:lnTo>
                    <a:pt x="161" y="114"/>
                  </a:lnTo>
                  <a:lnTo>
                    <a:pt x="162" y="95"/>
                  </a:lnTo>
                  <a:lnTo>
                    <a:pt x="165" y="77"/>
                  </a:lnTo>
                  <a:lnTo>
                    <a:pt x="180" y="61"/>
                  </a:lnTo>
                  <a:lnTo>
                    <a:pt x="182" y="45"/>
                  </a:lnTo>
                  <a:lnTo>
                    <a:pt x="205" y="38"/>
                  </a:lnTo>
                  <a:lnTo>
                    <a:pt x="220" y="25"/>
                  </a:lnTo>
                  <a:lnTo>
                    <a:pt x="227" y="37"/>
                  </a:lnTo>
                  <a:lnTo>
                    <a:pt x="238" y="48"/>
                  </a:lnTo>
                  <a:lnTo>
                    <a:pt x="253" y="60"/>
                  </a:lnTo>
                  <a:cubicBezTo>
                    <a:pt x="253" y="60"/>
                    <a:pt x="250" y="68"/>
                    <a:pt x="258" y="68"/>
                  </a:cubicBezTo>
                  <a:cubicBezTo>
                    <a:pt x="265" y="68"/>
                    <a:pt x="274" y="65"/>
                    <a:pt x="274" y="65"/>
                  </a:cubicBezTo>
                  <a:lnTo>
                    <a:pt x="277" y="73"/>
                  </a:lnTo>
                  <a:lnTo>
                    <a:pt x="262" y="88"/>
                  </a:lnTo>
                  <a:lnTo>
                    <a:pt x="262" y="107"/>
                  </a:lnTo>
                  <a:lnTo>
                    <a:pt x="280" y="124"/>
                  </a:lnTo>
                  <a:lnTo>
                    <a:pt x="289" y="132"/>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1" name="Freeform 241">
              <a:extLst>
                <a:ext uri="{FF2B5EF4-FFF2-40B4-BE49-F238E27FC236}">
                  <a16:creationId xmlns:a16="http://schemas.microsoft.com/office/drawing/2014/main" id="{308EF042-CD6C-4A31-B944-2B23BDE982DD}"/>
                </a:ext>
              </a:extLst>
            </p:cNvPr>
            <p:cNvSpPr>
              <a:spLocks/>
            </p:cNvSpPr>
            <p:nvPr/>
          </p:nvSpPr>
          <p:spPr bwMode="auto">
            <a:xfrm>
              <a:off x="2323" y="2835"/>
              <a:ext cx="225" cy="314"/>
            </a:xfrm>
            <a:custGeom>
              <a:avLst/>
              <a:gdLst>
                <a:gd name="T0" fmla="*/ 80 w 700"/>
                <a:gd name="T1" fmla="*/ 403 h 978"/>
                <a:gd name="T2" fmla="*/ 84 w 700"/>
                <a:gd name="T3" fmla="*/ 487 h 978"/>
                <a:gd name="T4" fmla="*/ 84 w 700"/>
                <a:gd name="T5" fmla="*/ 531 h 978"/>
                <a:gd name="T6" fmla="*/ 0 w 700"/>
                <a:gd name="T7" fmla="*/ 571 h 978"/>
                <a:gd name="T8" fmla="*/ 42 w 700"/>
                <a:gd name="T9" fmla="*/ 665 h 978"/>
                <a:gd name="T10" fmla="*/ 104 w 700"/>
                <a:gd name="T11" fmla="*/ 716 h 978"/>
                <a:gd name="T12" fmla="*/ 209 w 700"/>
                <a:gd name="T13" fmla="*/ 714 h 978"/>
                <a:gd name="T14" fmla="*/ 253 w 700"/>
                <a:gd name="T15" fmla="*/ 747 h 978"/>
                <a:gd name="T16" fmla="*/ 311 w 700"/>
                <a:gd name="T17" fmla="*/ 811 h 978"/>
                <a:gd name="T18" fmla="*/ 338 w 700"/>
                <a:gd name="T19" fmla="*/ 865 h 978"/>
                <a:gd name="T20" fmla="*/ 440 w 700"/>
                <a:gd name="T21" fmla="*/ 860 h 978"/>
                <a:gd name="T22" fmla="*/ 504 w 700"/>
                <a:gd name="T23" fmla="*/ 894 h 978"/>
                <a:gd name="T24" fmla="*/ 500 w 700"/>
                <a:gd name="T25" fmla="*/ 965 h 978"/>
                <a:gd name="T26" fmla="*/ 522 w 700"/>
                <a:gd name="T27" fmla="*/ 947 h 978"/>
                <a:gd name="T28" fmla="*/ 531 w 700"/>
                <a:gd name="T29" fmla="*/ 760 h 978"/>
                <a:gd name="T30" fmla="*/ 518 w 700"/>
                <a:gd name="T31" fmla="*/ 700 h 978"/>
                <a:gd name="T32" fmla="*/ 562 w 700"/>
                <a:gd name="T33" fmla="*/ 671 h 978"/>
                <a:gd name="T34" fmla="*/ 531 w 700"/>
                <a:gd name="T35" fmla="*/ 631 h 978"/>
                <a:gd name="T36" fmla="*/ 616 w 700"/>
                <a:gd name="T37" fmla="*/ 611 h 978"/>
                <a:gd name="T38" fmla="*/ 656 w 700"/>
                <a:gd name="T39" fmla="*/ 609 h 978"/>
                <a:gd name="T40" fmla="*/ 700 w 700"/>
                <a:gd name="T41" fmla="*/ 654 h 978"/>
                <a:gd name="T42" fmla="*/ 638 w 700"/>
                <a:gd name="T43" fmla="*/ 558 h 978"/>
                <a:gd name="T44" fmla="*/ 640 w 700"/>
                <a:gd name="T45" fmla="*/ 469 h 978"/>
                <a:gd name="T46" fmla="*/ 591 w 700"/>
                <a:gd name="T47" fmla="*/ 356 h 978"/>
                <a:gd name="T48" fmla="*/ 504 w 700"/>
                <a:gd name="T49" fmla="*/ 309 h 978"/>
                <a:gd name="T50" fmla="*/ 364 w 700"/>
                <a:gd name="T51" fmla="*/ 247 h 978"/>
                <a:gd name="T52" fmla="*/ 322 w 700"/>
                <a:gd name="T53" fmla="*/ 207 h 978"/>
                <a:gd name="T54" fmla="*/ 342 w 700"/>
                <a:gd name="T55" fmla="*/ 105 h 978"/>
                <a:gd name="T56" fmla="*/ 398 w 700"/>
                <a:gd name="T57" fmla="*/ 38 h 978"/>
                <a:gd name="T58" fmla="*/ 440 w 700"/>
                <a:gd name="T59" fmla="*/ 11 h 978"/>
                <a:gd name="T60" fmla="*/ 382 w 700"/>
                <a:gd name="T61" fmla="*/ 3 h 978"/>
                <a:gd name="T62" fmla="*/ 362 w 700"/>
                <a:gd name="T63" fmla="*/ 56 h 978"/>
                <a:gd name="T64" fmla="*/ 276 w 700"/>
                <a:gd name="T65" fmla="*/ 71 h 978"/>
                <a:gd name="T66" fmla="*/ 207 w 700"/>
                <a:gd name="T67" fmla="*/ 80 h 978"/>
                <a:gd name="T68" fmla="*/ 207 w 700"/>
                <a:gd name="T69" fmla="*/ 136 h 978"/>
                <a:gd name="T70" fmla="*/ 184 w 700"/>
                <a:gd name="T71" fmla="*/ 174 h 978"/>
                <a:gd name="T72" fmla="*/ 131 w 700"/>
                <a:gd name="T73" fmla="*/ 218 h 978"/>
                <a:gd name="T74" fmla="*/ 118 w 700"/>
                <a:gd name="T75" fmla="*/ 249 h 978"/>
                <a:gd name="T76" fmla="*/ 93 w 700"/>
                <a:gd name="T77" fmla="*/ 229 h 978"/>
                <a:gd name="T78" fmla="*/ 80 w 700"/>
                <a:gd name="T79" fmla="*/ 251 h 978"/>
                <a:gd name="T80" fmla="*/ 48 w 700"/>
                <a:gd name="T81" fmla="*/ 298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0" h="978">
                  <a:moveTo>
                    <a:pt x="78" y="327"/>
                  </a:moveTo>
                  <a:lnTo>
                    <a:pt x="80" y="403"/>
                  </a:lnTo>
                  <a:lnTo>
                    <a:pt x="71" y="429"/>
                  </a:lnTo>
                  <a:lnTo>
                    <a:pt x="84" y="487"/>
                  </a:lnTo>
                  <a:lnTo>
                    <a:pt x="102" y="500"/>
                  </a:lnTo>
                  <a:lnTo>
                    <a:pt x="84" y="531"/>
                  </a:lnTo>
                  <a:lnTo>
                    <a:pt x="56" y="554"/>
                  </a:lnTo>
                  <a:lnTo>
                    <a:pt x="0" y="571"/>
                  </a:lnTo>
                  <a:lnTo>
                    <a:pt x="0" y="625"/>
                  </a:lnTo>
                  <a:lnTo>
                    <a:pt x="42" y="665"/>
                  </a:lnTo>
                  <a:lnTo>
                    <a:pt x="78" y="691"/>
                  </a:lnTo>
                  <a:lnTo>
                    <a:pt x="104" y="716"/>
                  </a:lnTo>
                  <a:lnTo>
                    <a:pt x="176" y="707"/>
                  </a:lnTo>
                  <a:lnTo>
                    <a:pt x="209" y="714"/>
                  </a:lnTo>
                  <a:lnTo>
                    <a:pt x="213" y="727"/>
                  </a:lnTo>
                  <a:lnTo>
                    <a:pt x="253" y="747"/>
                  </a:lnTo>
                  <a:lnTo>
                    <a:pt x="278" y="789"/>
                  </a:lnTo>
                  <a:lnTo>
                    <a:pt x="311" y="811"/>
                  </a:lnTo>
                  <a:lnTo>
                    <a:pt x="331" y="847"/>
                  </a:lnTo>
                  <a:lnTo>
                    <a:pt x="338" y="865"/>
                  </a:lnTo>
                  <a:lnTo>
                    <a:pt x="407" y="865"/>
                  </a:lnTo>
                  <a:lnTo>
                    <a:pt x="440" y="860"/>
                  </a:lnTo>
                  <a:lnTo>
                    <a:pt x="471" y="867"/>
                  </a:lnTo>
                  <a:lnTo>
                    <a:pt x="504" y="894"/>
                  </a:lnTo>
                  <a:lnTo>
                    <a:pt x="482" y="934"/>
                  </a:lnTo>
                  <a:lnTo>
                    <a:pt x="500" y="965"/>
                  </a:lnTo>
                  <a:lnTo>
                    <a:pt x="511" y="978"/>
                  </a:lnTo>
                  <a:lnTo>
                    <a:pt x="522" y="947"/>
                  </a:lnTo>
                  <a:lnTo>
                    <a:pt x="556" y="798"/>
                  </a:lnTo>
                  <a:lnTo>
                    <a:pt x="531" y="760"/>
                  </a:lnTo>
                  <a:lnTo>
                    <a:pt x="516" y="725"/>
                  </a:lnTo>
                  <a:lnTo>
                    <a:pt x="518" y="700"/>
                  </a:lnTo>
                  <a:lnTo>
                    <a:pt x="560" y="691"/>
                  </a:lnTo>
                  <a:lnTo>
                    <a:pt x="562" y="671"/>
                  </a:lnTo>
                  <a:lnTo>
                    <a:pt x="527" y="654"/>
                  </a:lnTo>
                  <a:lnTo>
                    <a:pt x="531" y="631"/>
                  </a:lnTo>
                  <a:lnTo>
                    <a:pt x="602" y="625"/>
                  </a:lnTo>
                  <a:lnTo>
                    <a:pt x="616" y="611"/>
                  </a:lnTo>
                  <a:lnTo>
                    <a:pt x="636" y="625"/>
                  </a:lnTo>
                  <a:lnTo>
                    <a:pt x="656" y="609"/>
                  </a:lnTo>
                  <a:lnTo>
                    <a:pt x="687" y="665"/>
                  </a:lnTo>
                  <a:lnTo>
                    <a:pt x="700" y="654"/>
                  </a:lnTo>
                  <a:lnTo>
                    <a:pt x="656" y="574"/>
                  </a:lnTo>
                  <a:lnTo>
                    <a:pt x="638" y="558"/>
                  </a:lnTo>
                  <a:lnTo>
                    <a:pt x="658" y="531"/>
                  </a:lnTo>
                  <a:lnTo>
                    <a:pt x="640" y="469"/>
                  </a:lnTo>
                  <a:lnTo>
                    <a:pt x="662" y="360"/>
                  </a:lnTo>
                  <a:lnTo>
                    <a:pt x="591" y="356"/>
                  </a:lnTo>
                  <a:lnTo>
                    <a:pt x="540" y="360"/>
                  </a:lnTo>
                  <a:lnTo>
                    <a:pt x="504" y="309"/>
                  </a:lnTo>
                  <a:lnTo>
                    <a:pt x="382" y="303"/>
                  </a:lnTo>
                  <a:lnTo>
                    <a:pt x="364" y="247"/>
                  </a:lnTo>
                  <a:lnTo>
                    <a:pt x="347" y="211"/>
                  </a:lnTo>
                  <a:lnTo>
                    <a:pt x="322" y="207"/>
                  </a:lnTo>
                  <a:lnTo>
                    <a:pt x="344" y="167"/>
                  </a:lnTo>
                  <a:lnTo>
                    <a:pt x="342" y="105"/>
                  </a:lnTo>
                  <a:lnTo>
                    <a:pt x="396" y="69"/>
                  </a:lnTo>
                  <a:lnTo>
                    <a:pt x="398" y="38"/>
                  </a:lnTo>
                  <a:lnTo>
                    <a:pt x="431" y="31"/>
                  </a:lnTo>
                  <a:lnTo>
                    <a:pt x="440" y="11"/>
                  </a:lnTo>
                  <a:lnTo>
                    <a:pt x="416" y="0"/>
                  </a:lnTo>
                  <a:lnTo>
                    <a:pt x="382" y="3"/>
                  </a:lnTo>
                  <a:lnTo>
                    <a:pt x="371" y="31"/>
                  </a:lnTo>
                  <a:lnTo>
                    <a:pt x="362" y="56"/>
                  </a:lnTo>
                  <a:lnTo>
                    <a:pt x="304" y="69"/>
                  </a:lnTo>
                  <a:lnTo>
                    <a:pt x="276" y="71"/>
                  </a:lnTo>
                  <a:lnTo>
                    <a:pt x="256" y="76"/>
                  </a:lnTo>
                  <a:lnTo>
                    <a:pt x="207" y="80"/>
                  </a:lnTo>
                  <a:lnTo>
                    <a:pt x="189" y="116"/>
                  </a:lnTo>
                  <a:lnTo>
                    <a:pt x="207" y="136"/>
                  </a:lnTo>
                  <a:lnTo>
                    <a:pt x="184" y="154"/>
                  </a:lnTo>
                  <a:cubicBezTo>
                    <a:pt x="184" y="154"/>
                    <a:pt x="193" y="174"/>
                    <a:pt x="184" y="174"/>
                  </a:cubicBezTo>
                  <a:cubicBezTo>
                    <a:pt x="176" y="174"/>
                    <a:pt x="151" y="178"/>
                    <a:pt x="151" y="178"/>
                  </a:cubicBezTo>
                  <a:lnTo>
                    <a:pt x="131" y="218"/>
                  </a:lnTo>
                  <a:lnTo>
                    <a:pt x="118" y="225"/>
                  </a:lnTo>
                  <a:lnTo>
                    <a:pt x="118" y="249"/>
                  </a:lnTo>
                  <a:lnTo>
                    <a:pt x="102" y="258"/>
                  </a:lnTo>
                  <a:lnTo>
                    <a:pt x="93" y="229"/>
                  </a:lnTo>
                  <a:lnTo>
                    <a:pt x="87" y="229"/>
                  </a:lnTo>
                  <a:lnTo>
                    <a:pt x="80" y="251"/>
                  </a:lnTo>
                  <a:lnTo>
                    <a:pt x="76" y="278"/>
                  </a:lnTo>
                  <a:lnTo>
                    <a:pt x="48" y="298"/>
                  </a:lnTo>
                  <a:lnTo>
                    <a:pt x="78" y="32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2" name="Freeform 242">
              <a:extLst>
                <a:ext uri="{FF2B5EF4-FFF2-40B4-BE49-F238E27FC236}">
                  <a16:creationId xmlns:a16="http://schemas.microsoft.com/office/drawing/2014/main" id="{E69F68FB-F6B8-48D0-937B-8A200C6B9CBD}"/>
                </a:ext>
              </a:extLst>
            </p:cNvPr>
            <p:cNvSpPr>
              <a:spLocks/>
            </p:cNvSpPr>
            <p:nvPr/>
          </p:nvSpPr>
          <p:spPr bwMode="auto">
            <a:xfrm>
              <a:off x="2274" y="3071"/>
              <a:ext cx="236" cy="346"/>
            </a:xfrm>
            <a:custGeom>
              <a:avLst/>
              <a:gdLst>
                <a:gd name="T0" fmla="*/ 577 w 735"/>
                <a:gd name="T1" fmla="*/ 260 h 1080"/>
                <a:gd name="T2" fmla="*/ 493 w 735"/>
                <a:gd name="T3" fmla="*/ 298 h 1080"/>
                <a:gd name="T4" fmla="*/ 466 w 735"/>
                <a:gd name="T5" fmla="*/ 389 h 1080"/>
                <a:gd name="T6" fmla="*/ 435 w 735"/>
                <a:gd name="T7" fmla="*/ 444 h 1080"/>
                <a:gd name="T8" fmla="*/ 491 w 735"/>
                <a:gd name="T9" fmla="*/ 527 h 1080"/>
                <a:gd name="T10" fmla="*/ 517 w 735"/>
                <a:gd name="T11" fmla="*/ 562 h 1080"/>
                <a:gd name="T12" fmla="*/ 600 w 735"/>
                <a:gd name="T13" fmla="*/ 575 h 1080"/>
                <a:gd name="T14" fmla="*/ 631 w 735"/>
                <a:gd name="T15" fmla="*/ 611 h 1080"/>
                <a:gd name="T16" fmla="*/ 735 w 735"/>
                <a:gd name="T17" fmla="*/ 671 h 1080"/>
                <a:gd name="T18" fmla="*/ 729 w 735"/>
                <a:gd name="T19" fmla="*/ 798 h 1080"/>
                <a:gd name="T20" fmla="*/ 706 w 735"/>
                <a:gd name="T21" fmla="*/ 902 h 1080"/>
                <a:gd name="T22" fmla="*/ 717 w 735"/>
                <a:gd name="T23" fmla="*/ 969 h 1080"/>
                <a:gd name="T24" fmla="*/ 677 w 735"/>
                <a:gd name="T25" fmla="*/ 1031 h 1080"/>
                <a:gd name="T26" fmla="*/ 642 w 735"/>
                <a:gd name="T27" fmla="*/ 1080 h 1080"/>
                <a:gd name="T28" fmla="*/ 566 w 735"/>
                <a:gd name="T29" fmla="*/ 980 h 1080"/>
                <a:gd name="T30" fmla="*/ 455 w 735"/>
                <a:gd name="T31" fmla="*/ 920 h 1080"/>
                <a:gd name="T32" fmla="*/ 293 w 735"/>
                <a:gd name="T33" fmla="*/ 789 h 1080"/>
                <a:gd name="T34" fmla="*/ 289 w 735"/>
                <a:gd name="T35" fmla="*/ 749 h 1080"/>
                <a:gd name="T36" fmla="*/ 195 w 735"/>
                <a:gd name="T37" fmla="*/ 587 h 1080"/>
                <a:gd name="T38" fmla="*/ 160 w 735"/>
                <a:gd name="T39" fmla="*/ 487 h 1080"/>
                <a:gd name="T40" fmla="*/ 84 w 735"/>
                <a:gd name="T41" fmla="*/ 375 h 1080"/>
                <a:gd name="T42" fmla="*/ 13 w 735"/>
                <a:gd name="T43" fmla="*/ 315 h 1080"/>
                <a:gd name="T44" fmla="*/ 0 w 735"/>
                <a:gd name="T45" fmla="*/ 262 h 1080"/>
                <a:gd name="T46" fmla="*/ 42 w 735"/>
                <a:gd name="T47" fmla="*/ 200 h 1080"/>
                <a:gd name="T48" fmla="*/ 80 w 735"/>
                <a:gd name="T49" fmla="*/ 211 h 1080"/>
                <a:gd name="T50" fmla="*/ 77 w 735"/>
                <a:gd name="T51" fmla="*/ 260 h 1080"/>
                <a:gd name="T52" fmla="*/ 115 w 735"/>
                <a:gd name="T53" fmla="*/ 271 h 1080"/>
                <a:gd name="T54" fmla="*/ 186 w 735"/>
                <a:gd name="T55" fmla="*/ 251 h 1080"/>
                <a:gd name="T56" fmla="*/ 224 w 735"/>
                <a:gd name="T57" fmla="*/ 173 h 1080"/>
                <a:gd name="T58" fmla="*/ 309 w 735"/>
                <a:gd name="T59" fmla="*/ 109 h 1080"/>
                <a:gd name="T60" fmla="*/ 351 w 735"/>
                <a:gd name="T61" fmla="*/ 53 h 1080"/>
                <a:gd name="T62" fmla="*/ 351 w 735"/>
                <a:gd name="T63" fmla="*/ 15 h 1080"/>
                <a:gd name="T64" fmla="*/ 409 w 735"/>
                <a:gd name="T65" fmla="*/ 20 h 1080"/>
                <a:gd name="T66" fmla="*/ 466 w 735"/>
                <a:gd name="T67" fmla="*/ 80 h 1080"/>
                <a:gd name="T68" fmla="*/ 566 w 735"/>
                <a:gd name="T69" fmla="*/ 129 h 1080"/>
                <a:gd name="T70" fmla="*/ 624 w 735"/>
                <a:gd name="T71" fmla="*/ 131 h 1080"/>
                <a:gd name="T72" fmla="*/ 635 w 735"/>
                <a:gd name="T73" fmla="*/ 198 h 1080"/>
                <a:gd name="T74" fmla="*/ 624 w 735"/>
                <a:gd name="T75" fmla="*/ 244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5" h="1080">
                  <a:moveTo>
                    <a:pt x="624" y="244"/>
                  </a:moveTo>
                  <a:lnTo>
                    <a:pt x="577" y="260"/>
                  </a:lnTo>
                  <a:lnTo>
                    <a:pt x="526" y="269"/>
                  </a:lnTo>
                  <a:lnTo>
                    <a:pt x="493" y="298"/>
                  </a:lnTo>
                  <a:lnTo>
                    <a:pt x="480" y="351"/>
                  </a:lnTo>
                  <a:lnTo>
                    <a:pt x="466" y="389"/>
                  </a:lnTo>
                  <a:lnTo>
                    <a:pt x="442" y="411"/>
                  </a:lnTo>
                  <a:lnTo>
                    <a:pt x="435" y="444"/>
                  </a:lnTo>
                  <a:lnTo>
                    <a:pt x="462" y="495"/>
                  </a:lnTo>
                  <a:lnTo>
                    <a:pt x="491" y="527"/>
                  </a:lnTo>
                  <a:lnTo>
                    <a:pt x="482" y="551"/>
                  </a:lnTo>
                  <a:lnTo>
                    <a:pt x="517" y="562"/>
                  </a:lnTo>
                  <a:lnTo>
                    <a:pt x="540" y="587"/>
                  </a:lnTo>
                  <a:lnTo>
                    <a:pt x="600" y="575"/>
                  </a:lnTo>
                  <a:lnTo>
                    <a:pt x="613" y="540"/>
                  </a:lnTo>
                  <a:lnTo>
                    <a:pt x="631" y="611"/>
                  </a:lnTo>
                  <a:lnTo>
                    <a:pt x="697" y="611"/>
                  </a:lnTo>
                  <a:lnTo>
                    <a:pt x="735" y="671"/>
                  </a:lnTo>
                  <a:lnTo>
                    <a:pt x="729" y="742"/>
                  </a:lnTo>
                  <a:lnTo>
                    <a:pt x="729" y="798"/>
                  </a:lnTo>
                  <a:lnTo>
                    <a:pt x="713" y="847"/>
                  </a:lnTo>
                  <a:lnTo>
                    <a:pt x="706" y="902"/>
                  </a:lnTo>
                  <a:lnTo>
                    <a:pt x="717" y="938"/>
                  </a:lnTo>
                  <a:lnTo>
                    <a:pt x="717" y="969"/>
                  </a:lnTo>
                  <a:lnTo>
                    <a:pt x="700" y="1011"/>
                  </a:lnTo>
                  <a:lnTo>
                    <a:pt x="677" y="1031"/>
                  </a:lnTo>
                  <a:lnTo>
                    <a:pt x="675" y="1055"/>
                  </a:lnTo>
                  <a:lnTo>
                    <a:pt x="642" y="1080"/>
                  </a:lnTo>
                  <a:lnTo>
                    <a:pt x="637" y="1058"/>
                  </a:lnTo>
                  <a:lnTo>
                    <a:pt x="566" y="980"/>
                  </a:lnTo>
                  <a:lnTo>
                    <a:pt x="517" y="951"/>
                  </a:lnTo>
                  <a:lnTo>
                    <a:pt x="455" y="920"/>
                  </a:lnTo>
                  <a:cubicBezTo>
                    <a:pt x="455" y="920"/>
                    <a:pt x="393" y="893"/>
                    <a:pt x="391" y="887"/>
                  </a:cubicBezTo>
                  <a:cubicBezTo>
                    <a:pt x="389" y="880"/>
                    <a:pt x="293" y="789"/>
                    <a:pt x="293" y="789"/>
                  </a:cubicBezTo>
                  <a:lnTo>
                    <a:pt x="309" y="778"/>
                  </a:lnTo>
                  <a:lnTo>
                    <a:pt x="289" y="749"/>
                  </a:lnTo>
                  <a:lnTo>
                    <a:pt x="244" y="660"/>
                  </a:lnTo>
                  <a:lnTo>
                    <a:pt x="195" y="587"/>
                  </a:lnTo>
                  <a:lnTo>
                    <a:pt x="169" y="535"/>
                  </a:lnTo>
                  <a:lnTo>
                    <a:pt x="160" y="487"/>
                  </a:lnTo>
                  <a:lnTo>
                    <a:pt x="137" y="433"/>
                  </a:lnTo>
                  <a:lnTo>
                    <a:pt x="84" y="375"/>
                  </a:lnTo>
                  <a:lnTo>
                    <a:pt x="24" y="351"/>
                  </a:lnTo>
                  <a:lnTo>
                    <a:pt x="13" y="315"/>
                  </a:lnTo>
                  <a:lnTo>
                    <a:pt x="26" y="304"/>
                  </a:lnTo>
                  <a:lnTo>
                    <a:pt x="0" y="262"/>
                  </a:lnTo>
                  <a:lnTo>
                    <a:pt x="0" y="218"/>
                  </a:lnTo>
                  <a:lnTo>
                    <a:pt x="42" y="200"/>
                  </a:lnTo>
                  <a:lnTo>
                    <a:pt x="73" y="182"/>
                  </a:lnTo>
                  <a:lnTo>
                    <a:pt x="80" y="211"/>
                  </a:lnTo>
                  <a:lnTo>
                    <a:pt x="64" y="238"/>
                  </a:lnTo>
                  <a:lnTo>
                    <a:pt x="77" y="260"/>
                  </a:lnTo>
                  <a:lnTo>
                    <a:pt x="97" y="260"/>
                  </a:lnTo>
                  <a:lnTo>
                    <a:pt x="115" y="271"/>
                  </a:lnTo>
                  <a:lnTo>
                    <a:pt x="157" y="280"/>
                  </a:lnTo>
                  <a:lnTo>
                    <a:pt x="186" y="251"/>
                  </a:lnTo>
                  <a:lnTo>
                    <a:pt x="189" y="198"/>
                  </a:lnTo>
                  <a:lnTo>
                    <a:pt x="224" y="173"/>
                  </a:lnTo>
                  <a:lnTo>
                    <a:pt x="277" y="147"/>
                  </a:lnTo>
                  <a:lnTo>
                    <a:pt x="309" y="109"/>
                  </a:lnTo>
                  <a:lnTo>
                    <a:pt x="346" y="84"/>
                  </a:lnTo>
                  <a:lnTo>
                    <a:pt x="351" y="53"/>
                  </a:lnTo>
                  <a:lnTo>
                    <a:pt x="366" y="44"/>
                  </a:lnTo>
                  <a:lnTo>
                    <a:pt x="351" y="15"/>
                  </a:lnTo>
                  <a:lnTo>
                    <a:pt x="377" y="0"/>
                  </a:lnTo>
                  <a:lnTo>
                    <a:pt x="409" y="20"/>
                  </a:lnTo>
                  <a:lnTo>
                    <a:pt x="431" y="53"/>
                  </a:lnTo>
                  <a:lnTo>
                    <a:pt x="466" y="80"/>
                  </a:lnTo>
                  <a:lnTo>
                    <a:pt x="491" y="129"/>
                  </a:lnTo>
                  <a:lnTo>
                    <a:pt x="566" y="129"/>
                  </a:lnTo>
                  <a:lnTo>
                    <a:pt x="593" y="124"/>
                  </a:lnTo>
                  <a:lnTo>
                    <a:pt x="624" y="131"/>
                  </a:lnTo>
                  <a:lnTo>
                    <a:pt x="657" y="158"/>
                  </a:lnTo>
                  <a:lnTo>
                    <a:pt x="635" y="198"/>
                  </a:lnTo>
                  <a:lnTo>
                    <a:pt x="664" y="242"/>
                  </a:lnTo>
                  <a:lnTo>
                    <a:pt x="624" y="24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3" name="Freeform 243">
              <a:extLst>
                <a:ext uri="{FF2B5EF4-FFF2-40B4-BE49-F238E27FC236}">
                  <a16:creationId xmlns:a16="http://schemas.microsoft.com/office/drawing/2014/main" id="{9A28BBAC-23A0-4D11-893A-54CC53750653}"/>
                </a:ext>
              </a:extLst>
            </p:cNvPr>
            <p:cNvSpPr>
              <a:spLocks/>
            </p:cNvSpPr>
            <p:nvPr/>
          </p:nvSpPr>
          <p:spPr bwMode="auto">
            <a:xfrm>
              <a:off x="2288" y="3039"/>
              <a:ext cx="104" cy="122"/>
            </a:xfrm>
            <a:custGeom>
              <a:avLst/>
              <a:gdLst>
                <a:gd name="T0" fmla="*/ 36 w 104"/>
                <a:gd name="T1" fmla="*/ 0 h 122"/>
                <a:gd name="T2" fmla="*/ 26 w 104"/>
                <a:gd name="T3" fmla="*/ 7 h 122"/>
                <a:gd name="T4" fmla="*/ 15 w 104"/>
                <a:gd name="T5" fmla="*/ 13 h 122"/>
                <a:gd name="T6" fmla="*/ 9 w 104"/>
                <a:gd name="T7" fmla="*/ 15 h 122"/>
                <a:gd name="T8" fmla="*/ 9 w 104"/>
                <a:gd name="T9" fmla="*/ 33 h 122"/>
                <a:gd name="T10" fmla="*/ 0 w 104"/>
                <a:gd name="T11" fmla="*/ 49 h 122"/>
                <a:gd name="T12" fmla="*/ 0 w 104"/>
                <a:gd name="T13" fmla="*/ 66 h 122"/>
                <a:gd name="T14" fmla="*/ 5 w 104"/>
                <a:gd name="T15" fmla="*/ 77 h 122"/>
                <a:gd name="T16" fmla="*/ 15 w 104"/>
                <a:gd name="T17" fmla="*/ 70 h 122"/>
                <a:gd name="T18" fmla="*/ 18 w 104"/>
                <a:gd name="T19" fmla="*/ 78 h 122"/>
                <a:gd name="T20" fmla="*/ 10 w 104"/>
                <a:gd name="T21" fmla="*/ 90 h 122"/>
                <a:gd name="T22" fmla="*/ 12 w 104"/>
                <a:gd name="T23" fmla="*/ 100 h 122"/>
                <a:gd name="T24" fmla="*/ 7 w 104"/>
                <a:gd name="T25" fmla="*/ 108 h 122"/>
                <a:gd name="T26" fmla="*/ 10 w 104"/>
                <a:gd name="T27" fmla="*/ 114 h 122"/>
                <a:gd name="T28" fmla="*/ 17 w 104"/>
                <a:gd name="T29" fmla="*/ 113 h 122"/>
                <a:gd name="T30" fmla="*/ 26 w 104"/>
                <a:gd name="T31" fmla="*/ 120 h 122"/>
                <a:gd name="T32" fmla="*/ 36 w 104"/>
                <a:gd name="T33" fmla="*/ 122 h 122"/>
                <a:gd name="T34" fmla="*/ 46 w 104"/>
                <a:gd name="T35" fmla="*/ 112 h 122"/>
                <a:gd name="T36" fmla="*/ 47 w 104"/>
                <a:gd name="T37" fmla="*/ 95 h 122"/>
                <a:gd name="T38" fmla="*/ 58 w 104"/>
                <a:gd name="T39" fmla="*/ 86 h 122"/>
                <a:gd name="T40" fmla="*/ 73 w 104"/>
                <a:gd name="T41" fmla="*/ 79 h 122"/>
                <a:gd name="T42" fmla="*/ 85 w 104"/>
                <a:gd name="T43" fmla="*/ 67 h 122"/>
                <a:gd name="T44" fmla="*/ 99 w 104"/>
                <a:gd name="T45" fmla="*/ 58 h 122"/>
                <a:gd name="T46" fmla="*/ 99 w 104"/>
                <a:gd name="T47" fmla="*/ 48 h 122"/>
                <a:gd name="T48" fmla="*/ 103 w 104"/>
                <a:gd name="T49" fmla="*/ 46 h 122"/>
                <a:gd name="T50" fmla="*/ 99 w 104"/>
                <a:gd name="T51" fmla="*/ 37 h 122"/>
                <a:gd name="T52" fmla="*/ 104 w 104"/>
                <a:gd name="T53" fmla="*/ 32 h 122"/>
                <a:gd name="T54" fmla="*/ 102 w 104"/>
                <a:gd name="T55" fmla="*/ 25 h 122"/>
                <a:gd name="T56" fmla="*/ 92 w 104"/>
                <a:gd name="T57" fmla="*/ 23 h 122"/>
                <a:gd name="T58" fmla="*/ 69 w 104"/>
                <a:gd name="T59" fmla="*/ 26 h 122"/>
                <a:gd name="T60" fmla="*/ 60 w 104"/>
                <a:gd name="T61" fmla="*/ 18 h 122"/>
                <a:gd name="T62" fmla="*/ 49 w 104"/>
                <a:gd name="T63" fmla="*/ 10 h 122"/>
                <a:gd name="T64" fmla="*/ 36 w 104"/>
                <a:gd name="T6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122">
                  <a:moveTo>
                    <a:pt x="36" y="0"/>
                  </a:moveTo>
                  <a:lnTo>
                    <a:pt x="26" y="7"/>
                  </a:lnTo>
                  <a:lnTo>
                    <a:pt x="15" y="13"/>
                  </a:lnTo>
                  <a:lnTo>
                    <a:pt x="9" y="15"/>
                  </a:lnTo>
                  <a:lnTo>
                    <a:pt x="9" y="33"/>
                  </a:lnTo>
                  <a:lnTo>
                    <a:pt x="0" y="49"/>
                  </a:lnTo>
                  <a:lnTo>
                    <a:pt x="0" y="66"/>
                  </a:lnTo>
                  <a:lnTo>
                    <a:pt x="5" y="77"/>
                  </a:lnTo>
                  <a:lnTo>
                    <a:pt x="15" y="70"/>
                  </a:lnTo>
                  <a:lnTo>
                    <a:pt x="18" y="78"/>
                  </a:lnTo>
                  <a:lnTo>
                    <a:pt x="10" y="90"/>
                  </a:lnTo>
                  <a:lnTo>
                    <a:pt x="12" y="100"/>
                  </a:lnTo>
                  <a:lnTo>
                    <a:pt x="7" y="108"/>
                  </a:lnTo>
                  <a:lnTo>
                    <a:pt x="10" y="114"/>
                  </a:lnTo>
                  <a:lnTo>
                    <a:pt x="17" y="113"/>
                  </a:lnTo>
                  <a:lnTo>
                    <a:pt x="26" y="120"/>
                  </a:lnTo>
                  <a:lnTo>
                    <a:pt x="36" y="122"/>
                  </a:lnTo>
                  <a:lnTo>
                    <a:pt x="46" y="112"/>
                  </a:lnTo>
                  <a:lnTo>
                    <a:pt x="47" y="95"/>
                  </a:lnTo>
                  <a:lnTo>
                    <a:pt x="58" y="86"/>
                  </a:lnTo>
                  <a:lnTo>
                    <a:pt x="73" y="79"/>
                  </a:lnTo>
                  <a:lnTo>
                    <a:pt x="85" y="67"/>
                  </a:lnTo>
                  <a:lnTo>
                    <a:pt x="99" y="58"/>
                  </a:lnTo>
                  <a:lnTo>
                    <a:pt x="99" y="48"/>
                  </a:lnTo>
                  <a:lnTo>
                    <a:pt x="103" y="46"/>
                  </a:lnTo>
                  <a:lnTo>
                    <a:pt x="99" y="37"/>
                  </a:lnTo>
                  <a:lnTo>
                    <a:pt x="104" y="32"/>
                  </a:lnTo>
                  <a:lnTo>
                    <a:pt x="102" y="25"/>
                  </a:lnTo>
                  <a:lnTo>
                    <a:pt x="92" y="23"/>
                  </a:lnTo>
                  <a:lnTo>
                    <a:pt x="69" y="26"/>
                  </a:lnTo>
                  <a:lnTo>
                    <a:pt x="60" y="18"/>
                  </a:lnTo>
                  <a:lnTo>
                    <a:pt x="49" y="10"/>
                  </a:lnTo>
                  <a:lnTo>
                    <a:pt x="3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4" name="Freeform 244">
              <a:extLst>
                <a:ext uri="{FF2B5EF4-FFF2-40B4-BE49-F238E27FC236}">
                  <a16:creationId xmlns:a16="http://schemas.microsoft.com/office/drawing/2014/main" id="{5ABC01FC-0C5B-4AE1-9CFD-CB22AB758F8B}"/>
                </a:ext>
              </a:extLst>
            </p:cNvPr>
            <p:cNvSpPr>
              <a:spLocks/>
            </p:cNvSpPr>
            <p:nvPr/>
          </p:nvSpPr>
          <p:spPr bwMode="auto">
            <a:xfrm>
              <a:off x="2426" y="2836"/>
              <a:ext cx="249" cy="217"/>
            </a:xfrm>
            <a:custGeom>
              <a:avLst/>
              <a:gdLst>
                <a:gd name="T0" fmla="*/ 158 w 774"/>
                <a:gd name="T1" fmla="*/ 66 h 677"/>
                <a:gd name="T2" fmla="*/ 171 w 774"/>
                <a:gd name="T3" fmla="*/ 31 h 677"/>
                <a:gd name="T4" fmla="*/ 218 w 774"/>
                <a:gd name="T5" fmla="*/ 20 h 677"/>
                <a:gd name="T6" fmla="*/ 260 w 774"/>
                <a:gd name="T7" fmla="*/ 53 h 677"/>
                <a:gd name="T8" fmla="*/ 296 w 774"/>
                <a:gd name="T9" fmla="*/ 106 h 677"/>
                <a:gd name="T10" fmla="*/ 400 w 774"/>
                <a:gd name="T11" fmla="*/ 104 h 677"/>
                <a:gd name="T12" fmla="*/ 522 w 774"/>
                <a:gd name="T13" fmla="*/ 128 h 677"/>
                <a:gd name="T14" fmla="*/ 578 w 774"/>
                <a:gd name="T15" fmla="*/ 106 h 677"/>
                <a:gd name="T16" fmla="*/ 616 w 774"/>
                <a:gd name="T17" fmla="*/ 122 h 677"/>
                <a:gd name="T18" fmla="*/ 640 w 774"/>
                <a:gd name="T19" fmla="*/ 146 h 677"/>
                <a:gd name="T20" fmla="*/ 718 w 774"/>
                <a:gd name="T21" fmla="*/ 202 h 677"/>
                <a:gd name="T22" fmla="*/ 769 w 774"/>
                <a:gd name="T23" fmla="*/ 228 h 677"/>
                <a:gd name="T24" fmla="*/ 740 w 774"/>
                <a:gd name="T25" fmla="*/ 275 h 677"/>
                <a:gd name="T26" fmla="*/ 754 w 774"/>
                <a:gd name="T27" fmla="*/ 308 h 677"/>
                <a:gd name="T28" fmla="*/ 685 w 774"/>
                <a:gd name="T29" fmla="*/ 342 h 677"/>
                <a:gd name="T30" fmla="*/ 698 w 774"/>
                <a:gd name="T31" fmla="*/ 395 h 677"/>
                <a:gd name="T32" fmla="*/ 725 w 774"/>
                <a:gd name="T33" fmla="*/ 444 h 677"/>
                <a:gd name="T34" fmla="*/ 625 w 774"/>
                <a:gd name="T35" fmla="*/ 488 h 677"/>
                <a:gd name="T36" fmla="*/ 545 w 774"/>
                <a:gd name="T37" fmla="*/ 493 h 677"/>
                <a:gd name="T38" fmla="*/ 522 w 774"/>
                <a:gd name="T39" fmla="*/ 504 h 677"/>
                <a:gd name="T40" fmla="*/ 525 w 774"/>
                <a:gd name="T41" fmla="*/ 571 h 677"/>
                <a:gd name="T42" fmla="*/ 560 w 774"/>
                <a:gd name="T43" fmla="*/ 611 h 677"/>
                <a:gd name="T44" fmla="*/ 520 w 774"/>
                <a:gd name="T45" fmla="*/ 646 h 677"/>
                <a:gd name="T46" fmla="*/ 438 w 774"/>
                <a:gd name="T47" fmla="*/ 677 h 677"/>
                <a:gd name="T48" fmla="*/ 378 w 774"/>
                <a:gd name="T49" fmla="*/ 651 h 677"/>
                <a:gd name="T50" fmla="*/ 316 w 774"/>
                <a:gd name="T51" fmla="*/ 555 h 677"/>
                <a:gd name="T52" fmla="*/ 318 w 774"/>
                <a:gd name="T53" fmla="*/ 466 h 677"/>
                <a:gd name="T54" fmla="*/ 269 w 774"/>
                <a:gd name="T55" fmla="*/ 353 h 677"/>
                <a:gd name="T56" fmla="*/ 182 w 774"/>
                <a:gd name="T57" fmla="*/ 306 h 677"/>
                <a:gd name="T58" fmla="*/ 36 w 774"/>
                <a:gd name="T59" fmla="*/ 237 h 677"/>
                <a:gd name="T60" fmla="*/ 0 w 774"/>
                <a:gd name="T61" fmla="*/ 204 h 677"/>
                <a:gd name="T62" fmla="*/ 20 w 774"/>
                <a:gd name="T63" fmla="*/ 102 h 677"/>
                <a:gd name="T64" fmla="*/ 120 w 774"/>
                <a:gd name="T65" fmla="*/ 71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4" h="677">
                  <a:moveTo>
                    <a:pt x="120" y="71"/>
                  </a:moveTo>
                  <a:lnTo>
                    <a:pt x="158" y="66"/>
                  </a:lnTo>
                  <a:lnTo>
                    <a:pt x="205" y="55"/>
                  </a:lnTo>
                  <a:lnTo>
                    <a:pt x="171" y="31"/>
                  </a:lnTo>
                  <a:lnTo>
                    <a:pt x="182" y="0"/>
                  </a:lnTo>
                  <a:lnTo>
                    <a:pt x="218" y="20"/>
                  </a:lnTo>
                  <a:cubicBezTo>
                    <a:pt x="218" y="20"/>
                    <a:pt x="211" y="42"/>
                    <a:pt x="218" y="42"/>
                  </a:cubicBezTo>
                  <a:cubicBezTo>
                    <a:pt x="225" y="42"/>
                    <a:pt x="260" y="53"/>
                    <a:pt x="260" y="53"/>
                  </a:cubicBezTo>
                  <a:lnTo>
                    <a:pt x="278" y="75"/>
                  </a:lnTo>
                  <a:lnTo>
                    <a:pt x="296" y="106"/>
                  </a:lnTo>
                  <a:lnTo>
                    <a:pt x="378" y="108"/>
                  </a:lnTo>
                  <a:lnTo>
                    <a:pt x="400" y="104"/>
                  </a:lnTo>
                  <a:lnTo>
                    <a:pt x="454" y="133"/>
                  </a:lnTo>
                  <a:lnTo>
                    <a:pt x="522" y="128"/>
                  </a:lnTo>
                  <a:lnTo>
                    <a:pt x="520" y="106"/>
                  </a:lnTo>
                  <a:lnTo>
                    <a:pt x="578" y="106"/>
                  </a:lnTo>
                  <a:lnTo>
                    <a:pt x="642" y="102"/>
                  </a:lnTo>
                  <a:lnTo>
                    <a:pt x="616" y="122"/>
                  </a:lnTo>
                  <a:lnTo>
                    <a:pt x="627" y="157"/>
                  </a:lnTo>
                  <a:lnTo>
                    <a:pt x="640" y="146"/>
                  </a:lnTo>
                  <a:lnTo>
                    <a:pt x="689" y="171"/>
                  </a:lnTo>
                  <a:lnTo>
                    <a:pt x="718" y="202"/>
                  </a:lnTo>
                  <a:lnTo>
                    <a:pt x="745" y="206"/>
                  </a:lnTo>
                  <a:lnTo>
                    <a:pt x="769" y="228"/>
                  </a:lnTo>
                  <a:lnTo>
                    <a:pt x="774" y="251"/>
                  </a:lnTo>
                  <a:lnTo>
                    <a:pt x="740" y="275"/>
                  </a:lnTo>
                  <a:lnTo>
                    <a:pt x="736" y="304"/>
                  </a:lnTo>
                  <a:lnTo>
                    <a:pt x="754" y="308"/>
                  </a:lnTo>
                  <a:lnTo>
                    <a:pt x="745" y="324"/>
                  </a:lnTo>
                  <a:lnTo>
                    <a:pt x="685" y="342"/>
                  </a:lnTo>
                  <a:lnTo>
                    <a:pt x="689" y="357"/>
                  </a:lnTo>
                  <a:lnTo>
                    <a:pt x="698" y="395"/>
                  </a:lnTo>
                  <a:lnTo>
                    <a:pt x="722" y="424"/>
                  </a:lnTo>
                  <a:lnTo>
                    <a:pt x="725" y="444"/>
                  </a:lnTo>
                  <a:lnTo>
                    <a:pt x="685" y="468"/>
                  </a:lnTo>
                  <a:lnTo>
                    <a:pt x="625" y="488"/>
                  </a:lnTo>
                  <a:lnTo>
                    <a:pt x="585" y="504"/>
                  </a:lnTo>
                  <a:lnTo>
                    <a:pt x="545" y="493"/>
                  </a:lnTo>
                  <a:lnTo>
                    <a:pt x="514" y="488"/>
                  </a:lnTo>
                  <a:lnTo>
                    <a:pt x="522" y="504"/>
                  </a:lnTo>
                  <a:lnTo>
                    <a:pt x="527" y="533"/>
                  </a:lnTo>
                  <a:lnTo>
                    <a:pt x="525" y="571"/>
                  </a:lnTo>
                  <a:lnTo>
                    <a:pt x="571" y="584"/>
                  </a:lnTo>
                  <a:lnTo>
                    <a:pt x="560" y="611"/>
                  </a:lnTo>
                  <a:lnTo>
                    <a:pt x="536" y="617"/>
                  </a:lnTo>
                  <a:lnTo>
                    <a:pt x="520" y="646"/>
                  </a:lnTo>
                  <a:lnTo>
                    <a:pt x="471" y="651"/>
                  </a:lnTo>
                  <a:lnTo>
                    <a:pt x="438" y="677"/>
                  </a:lnTo>
                  <a:lnTo>
                    <a:pt x="394" y="677"/>
                  </a:lnTo>
                  <a:lnTo>
                    <a:pt x="378" y="651"/>
                  </a:lnTo>
                  <a:lnTo>
                    <a:pt x="334" y="571"/>
                  </a:lnTo>
                  <a:lnTo>
                    <a:pt x="316" y="555"/>
                  </a:lnTo>
                  <a:lnTo>
                    <a:pt x="336" y="528"/>
                  </a:lnTo>
                  <a:lnTo>
                    <a:pt x="318" y="466"/>
                  </a:lnTo>
                  <a:lnTo>
                    <a:pt x="334" y="355"/>
                  </a:lnTo>
                  <a:lnTo>
                    <a:pt x="269" y="353"/>
                  </a:lnTo>
                  <a:lnTo>
                    <a:pt x="218" y="357"/>
                  </a:lnTo>
                  <a:lnTo>
                    <a:pt x="182" y="306"/>
                  </a:lnTo>
                  <a:lnTo>
                    <a:pt x="60" y="300"/>
                  </a:lnTo>
                  <a:lnTo>
                    <a:pt x="36" y="237"/>
                  </a:lnTo>
                  <a:lnTo>
                    <a:pt x="25" y="208"/>
                  </a:lnTo>
                  <a:lnTo>
                    <a:pt x="0" y="204"/>
                  </a:lnTo>
                  <a:lnTo>
                    <a:pt x="22" y="164"/>
                  </a:lnTo>
                  <a:lnTo>
                    <a:pt x="20" y="102"/>
                  </a:lnTo>
                  <a:lnTo>
                    <a:pt x="74" y="66"/>
                  </a:lnTo>
                  <a:lnTo>
                    <a:pt x="120" y="7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5" name="Freeform 245">
              <a:extLst>
                <a:ext uri="{FF2B5EF4-FFF2-40B4-BE49-F238E27FC236}">
                  <a16:creationId xmlns:a16="http://schemas.microsoft.com/office/drawing/2014/main" id="{22E93C31-F478-4F6C-A04F-B5AA537B9F7D}"/>
                </a:ext>
              </a:extLst>
            </p:cNvPr>
            <p:cNvSpPr>
              <a:spLocks/>
            </p:cNvSpPr>
            <p:nvPr/>
          </p:nvSpPr>
          <p:spPr bwMode="auto">
            <a:xfrm>
              <a:off x="2646" y="2914"/>
              <a:ext cx="91" cy="135"/>
            </a:xfrm>
            <a:custGeom>
              <a:avLst/>
              <a:gdLst>
                <a:gd name="T0" fmla="*/ 25 w 91"/>
                <a:gd name="T1" fmla="*/ 59 h 135"/>
                <a:gd name="T2" fmla="*/ 28 w 91"/>
                <a:gd name="T3" fmla="*/ 74 h 135"/>
                <a:gd name="T4" fmla="*/ 37 w 91"/>
                <a:gd name="T5" fmla="*/ 78 h 135"/>
                <a:gd name="T6" fmla="*/ 31 w 91"/>
                <a:gd name="T7" fmla="*/ 85 h 135"/>
                <a:gd name="T8" fmla="*/ 24 w 91"/>
                <a:gd name="T9" fmla="*/ 96 h 135"/>
                <a:gd name="T10" fmla="*/ 31 w 91"/>
                <a:gd name="T11" fmla="*/ 107 h 135"/>
                <a:gd name="T12" fmla="*/ 36 w 91"/>
                <a:gd name="T13" fmla="*/ 110 h 135"/>
                <a:gd name="T14" fmla="*/ 36 w 91"/>
                <a:gd name="T15" fmla="*/ 122 h 135"/>
                <a:gd name="T16" fmla="*/ 53 w 91"/>
                <a:gd name="T17" fmla="*/ 135 h 135"/>
                <a:gd name="T18" fmla="*/ 71 w 91"/>
                <a:gd name="T19" fmla="*/ 118 h 135"/>
                <a:gd name="T20" fmla="*/ 82 w 91"/>
                <a:gd name="T21" fmla="*/ 116 h 135"/>
                <a:gd name="T22" fmla="*/ 91 w 91"/>
                <a:gd name="T23" fmla="*/ 119 h 135"/>
                <a:gd name="T24" fmla="*/ 83 w 91"/>
                <a:gd name="T25" fmla="*/ 106 h 135"/>
                <a:gd name="T26" fmla="*/ 78 w 91"/>
                <a:gd name="T27" fmla="*/ 90 h 135"/>
                <a:gd name="T28" fmla="*/ 71 w 91"/>
                <a:gd name="T29" fmla="*/ 86 h 135"/>
                <a:gd name="T30" fmla="*/ 64 w 91"/>
                <a:gd name="T31" fmla="*/ 76 h 135"/>
                <a:gd name="T32" fmla="*/ 68 w 91"/>
                <a:gd name="T33" fmla="*/ 61 h 135"/>
                <a:gd name="T34" fmla="*/ 81 w 91"/>
                <a:gd name="T35" fmla="*/ 51 h 135"/>
                <a:gd name="T36" fmla="*/ 82 w 91"/>
                <a:gd name="T37" fmla="*/ 41 h 135"/>
                <a:gd name="T38" fmla="*/ 71 w 91"/>
                <a:gd name="T39" fmla="*/ 29 h 135"/>
                <a:gd name="T40" fmla="*/ 58 w 91"/>
                <a:gd name="T41" fmla="*/ 22 h 135"/>
                <a:gd name="T42" fmla="*/ 52 w 91"/>
                <a:gd name="T43" fmla="*/ 24 h 135"/>
                <a:gd name="T44" fmla="*/ 50 w 91"/>
                <a:gd name="T45" fmla="*/ 14 h 135"/>
                <a:gd name="T46" fmla="*/ 46 w 91"/>
                <a:gd name="T47" fmla="*/ 6 h 135"/>
                <a:gd name="T48" fmla="*/ 35 w 91"/>
                <a:gd name="T49" fmla="*/ 0 h 135"/>
                <a:gd name="T50" fmla="*/ 29 w 91"/>
                <a:gd name="T51" fmla="*/ 2 h 135"/>
                <a:gd name="T52" fmla="*/ 18 w 91"/>
                <a:gd name="T53" fmla="*/ 10 h 135"/>
                <a:gd name="T54" fmla="*/ 17 w 91"/>
                <a:gd name="T55" fmla="*/ 19 h 135"/>
                <a:gd name="T56" fmla="*/ 21 w 91"/>
                <a:gd name="T57" fmla="*/ 23 h 135"/>
                <a:gd name="T58" fmla="*/ 19 w 91"/>
                <a:gd name="T59" fmla="*/ 26 h 135"/>
                <a:gd name="T60" fmla="*/ 0 w 91"/>
                <a:gd name="T61" fmla="*/ 31 h 135"/>
                <a:gd name="T62" fmla="*/ 4 w 91"/>
                <a:gd name="T63" fmla="*/ 50 h 135"/>
                <a:gd name="T64" fmla="*/ 12 w 91"/>
                <a:gd name="T65" fmla="*/ 58 h 135"/>
                <a:gd name="T66" fmla="*/ 25 w 91"/>
                <a:gd name="T67"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35">
                  <a:moveTo>
                    <a:pt x="25" y="59"/>
                  </a:moveTo>
                  <a:lnTo>
                    <a:pt x="28" y="74"/>
                  </a:lnTo>
                  <a:lnTo>
                    <a:pt x="37" y="78"/>
                  </a:lnTo>
                  <a:lnTo>
                    <a:pt x="31" y="85"/>
                  </a:lnTo>
                  <a:lnTo>
                    <a:pt x="24" y="96"/>
                  </a:lnTo>
                  <a:lnTo>
                    <a:pt x="31" y="107"/>
                  </a:lnTo>
                  <a:lnTo>
                    <a:pt x="36" y="110"/>
                  </a:lnTo>
                  <a:lnTo>
                    <a:pt x="36" y="122"/>
                  </a:lnTo>
                  <a:lnTo>
                    <a:pt x="53" y="135"/>
                  </a:lnTo>
                  <a:lnTo>
                    <a:pt x="71" y="118"/>
                  </a:lnTo>
                  <a:lnTo>
                    <a:pt x="82" y="116"/>
                  </a:lnTo>
                  <a:lnTo>
                    <a:pt x="91" y="119"/>
                  </a:lnTo>
                  <a:lnTo>
                    <a:pt x="83" y="106"/>
                  </a:lnTo>
                  <a:lnTo>
                    <a:pt x="78" y="90"/>
                  </a:lnTo>
                  <a:lnTo>
                    <a:pt x="71" y="86"/>
                  </a:lnTo>
                  <a:lnTo>
                    <a:pt x="64" y="76"/>
                  </a:lnTo>
                  <a:lnTo>
                    <a:pt x="68" y="61"/>
                  </a:lnTo>
                  <a:lnTo>
                    <a:pt x="81" y="51"/>
                  </a:lnTo>
                  <a:lnTo>
                    <a:pt x="82" y="41"/>
                  </a:lnTo>
                  <a:lnTo>
                    <a:pt x="71" y="29"/>
                  </a:lnTo>
                  <a:lnTo>
                    <a:pt x="58" y="22"/>
                  </a:lnTo>
                  <a:lnTo>
                    <a:pt x="52" y="24"/>
                  </a:lnTo>
                  <a:lnTo>
                    <a:pt x="50" y="14"/>
                  </a:lnTo>
                  <a:lnTo>
                    <a:pt x="46" y="6"/>
                  </a:lnTo>
                  <a:lnTo>
                    <a:pt x="35" y="0"/>
                  </a:lnTo>
                  <a:lnTo>
                    <a:pt x="29" y="2"/>
                  </a:lnTo>
                  <a:lnTo>
                    <a:pt x="18" y="10"/>
                  </a:lnTo>
                  <a:lnTo>
                    <a:pt x="17" y="19"/>
                  </a:lnTo>
                  <a:lnTo>
                    <a:pt x="21" y="23"/>
                  </a:lnTo>
                  <a:lnTo>
                    <a:pt x="19" y="26"/>
                  </a:lnTo>
                  <a:lnTo>
                    <a:pt x="0" y="31"/>
                  </a:lnTo>
                  <a:lnTo>
                    <a:pt x="4" y="50"/>
                  </a:lnTo>
                  <a:lnTo>
                    <a:pt x="12" y="58"/>
                  </a:lnTo>
                  <a:lnTo>
                    <a:pt x="25" y="5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6" name="Freeform 246">
              <a:extLst>
                <a:ext uri="{FF2B5EF4-FFF2-40B4-BE49-F238E27FC236}">
                  <a16:creationId xmlns:a16="http://schemas.microsoft.com/office/drawing/2014/main" id="{E0648192-ECDF-46AF-B65F-7AB9432B371A}"/>
                </a:ext>
              </a:extLst>
            </p:cNvPr>
            <p:cNvSpPr>
              <a:spLocks/>
            </p:cNvSpPr>
            <p:nvPr/>
          </p:nvSpPr>
          <p:spPr bwMode="auto">
            <a:xfrm>
              <a:off x="2710" y="2955"/>
              <a:ext cx="73" cy="78"/>
            </a:xfrm>
            <a:custGeom>
              <a:avLst/>
              <a:gdLst>
                <a:gd name="T0" fmla="*/ 124 w 226"/>
                <a:gd name="T1" fmla="*/ 242 h 244"/>
                <a:gd name="T2" fmla="*/ 124 w 226"/>
                <a:gd name="T3" fmla="*/ 217 h 244"/>
                <a:gd name="T4" fmla="*/ 175 w 226"/>
                <a:gd name="T5" fmla="*/ 200 h 244"/>
                <a:gd name="T6" fmla="*/ 220 w 226"/>
                <a:gd name="T7" fmla="*/ 175 h 244"/>
                <a:gd name="T8" fmla="*/ 226 w 226"/>
                <a:gd name="T9" fmla="*/ 137 h 244"/>
                <a:gd name="T10" fmla="*/ 197 w 226"/>
                <a:gd name="T11" fmla="*/ 100 h 244"/>
                <a:gd name="T12" fmla="*/ 204 w 226"/>
                <a:gd name="T13" fmla="*/ 64 h 244"/>
                <a:gd name="T14" fmla="*/ 222 w 226"/>
                <a:gd name="T15" fmla="*/ 22 h 244"/>
                <a:gd name="T16" fmla="*/ 184 w 226"/>
                <a:gd name="T17" fmla="*/ 4 h 244"/>
                <a:gd name="T18" fmla="*/ 149 w 226"/>
                <a:gd name="T19" fmla="*/ 2 h 244"/>
                <a:gd name="T20" fmla="*/ 115 w 226"/>
                <a:gd name="T21" fmla="*/ 9 h 244"/>
                <a:gd name="T22" fmla="*/ 55 w 226"/>
                <a:gd name="T23" fmla="*/ 0 h 244"/>
                <a:gd name="T24" fmla="*/ 53 w 226"/>
                <a:gd name="T25" fmla="*/ 33 h 244"/>
                <a:gd name="T26" fmla="*/ 13 w 226"/>
                <a:gd name="T27" fmla="*/ 69 h 244"/>
                <a:gd name="T28" fmla="*/ 0 w 226"/>
                <a:gd name="T29" fmla="*/ 109 h 244"/>
                <a:gd name="T30" fmla="*/ 20 w 226"/>
                <a:gd name="T31" fmla="*/ 142 h 244"/>
                <a:gd name="T32" fmla="*/ 46 w 226"/>
                <a:gd name="T33" fmla="*/ 160 h 244"/>
                <a:gd name="T34" fmla="*/ 57 w 226"/>
                <a:gd name="T35" fmla="*/ 204 h 244"/>
                <a:gd name="T36" fmla="*/ 84 w 226"/>
                <a:gd name="T37" fmla="*/ 244 h 244"/>
                <a:gd name="T38" fmla="*/ 124 w 226"/>
                <a:gd name="T39" fmla="*/ 24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44">
                  <a:moveTo>
                    <a:pt x="124" y="242"/>
                  </a:moveTo>
                  <a:cubicBezTo>
                    <a:pt x="124" y="242"/>
                    <a:pt x="115" y="217"/>
                    <a:pt x="124" y="217"/>
                  </a:cubicBezTo>
                  <a:cubicBezTo>
                    <a:pt x="133" y="217"/>
                    <a:pt x="175" y="200"/>
                    <a:pt x="175" y="200"/>
                  </a:cubicBezTo>
                  <a:lnTo>
                    <a:pt x="220" y="175"/>
                  </a:lnTo>
                  <a:lnTo>
                    <a:pt x="226" y="137"/>
                  </a:lnTo>
                  <a:lnTo>
                    <a:pt x="197" y="100"/>
                  </a:lnTo>
                  <a:lnTo>
                    <a:pt x="204" y="64"/>
                  </a:lnTo>
                  <a:lnTo>
                    <a:pt x="222" y="22"/>
                  </a:lnTo>
                  <a:lnTo>
                    <a:pt x="184" y="4"/>
                  </a:lnTo>
                  <a:lnTo>
                    <a:pt x="149" y="2"/>
                  </a:lnTo>
                  <a:lnTo>
                    <a:pt x="115" y="9"/>
                  </a:lnTo>
                  <a:lnTo>
                    <a:pt x="55" y="0"/>
                  </a:lnTo>
                  <a:lnTo>
                    <a:pt x="53" y="33"/>
                  </a:lnTo>
                  <a:lnTo>
                    <a:pt x="13" y="69"/>
                  </a:lnTo>
                  <a:lnTo>
                    <a:pt x="0" y="109"/>
                  </a:lnTo>
                  <a:lnTo>
                    <a:pt x="20" y="142"/>
                  </a:lnTo>
                  <a:lnTo>
                    <a:pt x="46" y="160"/>
                  </a:lnTo>
                  <a:lnTo>
                    <a:pt x="57" y="204"/>
                  </a:lnTo>
                  <a:lnTo>
                    <a:pt x="84" y="244"/>
                  </a:lnTo>
                  <a:lnTo>
                    <a:pt x="124" y="24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7" name="Freeform 247">
              <a:extLst>
                <a:ext uri="{FF2B5EF4-FFF2-40B4-BE49-F238E27FC236}">
                  <a16:creationId xmlns:a16="http://schemas.microsoft.com/office/drawing/2014/main" id="{A5A80A4F-9C7B-44AE-A3D1-A7CED69F8FDE}"/>
                </a:ext>
              </a:extLst>
            </p:cNvPr>
            <p:cNvSpPr>
              <a:spLocks/>
            </p:cNvSpPr>
            <p:nvPr/>
          </p:nvSpPr>
          <p:spPr bwMode="auto">
            <a:xfrm>
              <a:off x="2766" y="2962"/>
              <a:ext cx="63" cy="70"/>
            </a:xfrm>
            <a:custGeom>
              <a:avLst/>
              <a:gdLst>
                <a:gd name="T0" fmla="*/ 11 w 63"/>
                <a:gd name="T1" fmla="*/ 70 h 70"/>
                <a:gd name="T2" fmla="*/ 23 w 63"/>
                <a:gd name="T3" fmla="*/ 69 h 70"/>
                <a:gd name="T4" fmla="*/ 34 w 63"/>
                <a:gd name="T5" fmla="*/ 70 h 70"/>
                <a:gd name="T6" fmla="*/ 41 w 63"/>
                <a:gd name="T7" fmla="*/ 55 h 70"/>
                <a:gd name="T8" fmla="*/ 48 w 63"/>
                <a:gd name="T9" fmla="*/ 40 h 70"/>
                <a:gd name="T10" fmla="*/ 63 w 63"/>
                <a:gd name="T11" fmla="*/ 27 h 70"/>
                <a:gd name="T12" fmla="*/ 60 w 63"/>
                <a:gd name="T13" fmla="*/ 17 h 70"/>
                <a:gd name="T14" fmla="*/ 52 w 63"/>
                <a:gd name="T15" fmla="*/ 16 h 70"/>
                <a:gd name="T16" fmla="*/ 40 w 63"/>
                <a:gd name="T17" fmla="*/ 7 h 70"/>
                <a:gd name="T18" fmla="*/ 24 w 63"/>
                <a:gd name="T19" fmla="*/ 0 h 70"/>
                <a:gd name="T20" fmla="*/ 15 w 63"/>
                <a:gd name="T21" fmla="*/ 0 h 70"/>
                <a:gd name="T22" fmla="*/ 10 w 63"/>
                <a:gd name="T23" fmla="*/ 13 h 70"/>
                <a:gd name="T24" fmla="*/ 7 w 63"/>
                <a:gd name="T25" fmla="*/ 25 h 70"/>
                <a:gd name="T26" fmla="*/ 18 w 63"/>
                <a:gd name="T27" fmla="*/ 38 h 70"/>
                <a:gd name="T28" fmla="*/ 15 w 63"/>
                <a:gd name="T29" fmla="*/ 49 h 70"/>
                <a:gd name="T30" fmla="*/ 0 w 63"/>
                <a:gd name="T31" fmla="*/ 57 h 70"/>
                <a:gd name="T32" fmla="*/ 11 w 63"/>
                <a:gd name="T3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70">
                  <a:moveTo>
                    <a:pt x="11" y="70"/>
                  </a:moveTo>
                  <a:lnTo>
                    <a:pt x="23" y="69"/>
                  </a:lnTo>
                  <a:lnTo>
                    <a:pt x="34" y="70"/>
                  </a:lnTo>
                  <a:lnTo>
                    <a:pt x="41" y="55"/>
                  </a:lnTo>
                  <a:lnTo>
                    <a:pt x="48" y="40"/>
                  </a:lnTo>
                  <a:lnTo>
                    <a:pt x="63" y="27"/>
                  </a:lnTo>
                  <a:lnTo>
                    <a:pt x="60" y="17"/>
                  </a:lnTo>
                  <a:lnTo>
                    <a:pt x="52" y="16"/>
                  </a:lnTo>
                  <a:lnTo>
                    <a:pt x="40" y="7"/>
                  </a:lnTo>
                  <a:lnTo>
                    <a:pt x="24" y="0"/>
                  </a:lnTo>
                  <a:lnTo>
                    <a:pt x="15" y="0"/>
                  </a:lnTo>
                  <a:lnTo>
                    <a:pt x="10" y="13"/>
                  </a:lnTo>
                  <a:lnTo>
                    <a:pt x="7" y="25"/>
                  </a:lnTo>
                  <a:lnTo>
                    <a:pt x="18" y="38"/>
                  </a:lnTo>
                  <a:lnTo>
                    <a:pt x="15" y="49"/>
                  </a:lnTo>
                  <a:lnTo>
                    <a:pt x="0" y="57"/>
                  </a:lnTo>
                  <a:lnTo>
                    <a:pt x="11" y="7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8" name="Freeform 248">
              <a:extLst>
                <a:ext uri="{FF2B5EF4-FFF2-40B4-BE49-F238E27FC236}">
                  <a16:creationId xmlns:a16="http://schemas.microsoft.com/office/drawing/2014/main" id="{9D65EA11-99EC-4BED-A4D7-9325260310A2}"/>
                </a:ext>
              </a:extLst>
            </p:cNvPr>
            <p:cNvSpPr>
              <a:spLocks/>
            </p:cNvSpPr>
            <p:nvPr/>
          </p:nvSpPr>
          <p:spPr bwMode="auto">
            <a:xfrm>
              <a:off x="2414" y="2972"/>
              <a:ext cx="725" cy="738"/>
            </a:xfrm>
            <a:custGeom>
              <a:avLst/>
              <a:gdLst>
                <a:gd name="T0" fmla="*/ 338 w 2261"/>
                <a:gd name="T1" fmla="*/ 910 h 2300"/>
                <a:gd name="T2" fmla="*/ 501 w 2261"/>
                <a:gd name="T3" fmla="*/ 937 h 2300"/>
                <a:gd name="T4" fmla="*/ 721 w 2261"/>
                <a:gd name="T5" fmla="*/ 1080 h 2300"/>
                <a:gd name="T6" fmla="*/ 775 w 2261"/>
                <a:gd name="T7" fmla="*/ 1200 h 2300"/>
                <a:gd name="T8" fmla="*/ 911 w 2261"/>
                <a:gd name="T9" fmla="*/ 1313 h 2300"/>
                <a:gd name="T10" fmla="*/ 918 w 2261"/>
                <a:gd name="T11" fmla="*/ 1483 h 2300"/>
                <a:gd name="T12" fmla="*/ 1078 w 2261"/>
                <a:gd name="T13" fmla="*/ 1703 h 2300"/>
                <a:gd name="T14" fmla="*/ 1165 w 2261"/>
                <a:gd name="T15" fmla="*/ 1833 h 2300"/>
                <a:gd name="T16" fmla="*/ 1035 w 2261"/>
                <a:gd name="T17" fmla="*/ 2033 h 2300"/>
                <a:gd name="T18" fmla="*/ 1045 w 2261"/>
                <a:gd name="T19" fmla="*/ 2177 h 2300"/>
                <a:gd name="T20" fmla="*/ 1195 w 2261"/>
                <a:gd name="T21" fmla="*/ 2300 h 2300"/>
                <a:gd name="T22" fmla="*/ 1305 w 2261"/>
                <a:gd name="T23" fmla="*/ 2220 h 2300"/>
                <a:gd name="T24" fmla="*/ 1391 w 2261"/>
                <a:gd name="T25" fmla="*/ 2067 h 2300"/>
                <a:gd name="T26" fmla="*/ 1471 w 2261"/>
                <a:gd name="T27" fmla="*/ 1860 h 2300"/>
                <a:gd name="T28" fmla="*/ 1645 w 2261"/>
                <a:gd name="T29" fmla="*/ 1700 h 2300"/>
                <a:gd name="T30" fmla="*/ 1865 w 2261"/>
                <a:gd name="T31" fmla="*/ 1617 h 2300"/>
                <a:gd name="T32" fmla="*/ 1968 w 2261"/>
                <a:gd name="T33" fmla="*/ 1457 h 2300"/>
                <a:gd name="T34" fmla="*/ 2011 w 2261"/>
                <a:gd name="T35" fmla="*/ 1340 h 2300"/>
                <a:gd name="T36" fmla="*/ 2035 w 2261"/>
                <a:gd name="T37" fmla="*/ 1067 h 2300"/>
                <a:gd name="T38" fmla="*/ 2185 w 2261"/>
                <a:gd name="T39" fmla="*/ 880 h 2300"/>
                <a:gd name="T40" fmla="*/ 2251 w 2261"/>
                <a:gd name="T41" fmla="*/ 673 h 2300"/>
                <a:gd name="T42" fmla="*/ 2125 w 2261"/>
                <a:gd name="T43" fmla="*/ 560 h 2300"/>
                <a:gd name="T44" fmla="*/ 1955 w 2261"/>
                <a:gd name="T45" fmla="*/ 447 h 2300"/>
                <a:gd name="T46" fmla="*/ 1751 w 2261"/>
                <a:gd name="T47" fmla="*/ 420 h 2300"/>
                <a:gd name="T48" fmla="*/ 1591 w 2261"/>
                <a:gd name="T49" fmla="*/ 367 h 2300"/>
                <a:gd name="T50" fmla="*/ 1465 w 2261"/>
                <a:gd name="T51" fmla="*/ 363 h 2300"/>
                <a:gd name="T52" fmla="*/ 1378 w 2261"/>
                <a:gd name="T53" fmla="*/ 303 h 2300"/>
                <a:gd name="T54" fmla="*/ 1308 w 2261"/>
                <a:gd name="T55" fmla="*/ 317 h 2300"/>
                <a:gd name="T56" fmla="*/ 1378 w 2261"/>
                <a:gd name="T57" fmla="*/ 203 h 2300"/>
                <a:gd name="T58" fmla="*/ 1335 w 2261"/>
                <a:gd name="T59" fmla="*/ 137 h 2300"/>
                <a:gd name="T60" fmla="*/ 1296 w 2261"/>
                <a:gd name="T61" fmla="*/ 53 h 2300"/>
                <a:gd name="T62" fmla="*/ 1155 w 2261"/>
                <a:gd name="T63" fmla="*/ 183 h 2300"/>
                <a:gd name="T64" fmla="*/ 1049 w 2261"/>
                <a:gd name="T65" fmla="*/ 164 h 2300"/>
                <a:gd name="T66" fmla="*/ 988 w 2261"/>
                <a:gd name="T67" fmla="*/ 180 h 2300"/>
                <a:gd name="T68" fmla="*/ 836 w 2261"/>
                <a:gd name="T69" fmla="*/ 200 h 2300"/>
                <a:gd name="T70" fmla="*/ 840 w 2261"/>
                <a:gd name="T71" fmla="*/ 64 h 2300"/>
                <a:gd name="T72" fmla="*/ 762 w 2261"/>
                <a:gd name="T73" fmla="*/ 0 h 2300"/>
                <a:gd name="T74" fmla="*/ 625 w 2261"/>
                <a:gd name="T75" fmla="*/ 80 h 2300"/>
                <a:gd name="T76" fmla="*/ 565 w 2261"/>
                <a:gd name="T77" fmla="*/ 147 h 2300"/>
                <a:gd name="T78" fmla="*/ 576 w 2261"/>
                <a:gd name="T79" fmla="*/ 193 h 2300"/>
                <a:gd name="T80" fmla="*/ 478 w 2261"/>
                <a:gd name="T81" fmla="*/ 253 h 2300"/>
                <a:gd name="T82" fmla="*/ 405 w 2261"/>
                <a:gd name="T83" fmla="*/ 238 h 2300"/>
                <a:gd name="T84" fmla="*/ 334 w 2261"/>
                <a:gd name="T85" fmla="*/ 184 h 2300"/>
                <a:gd name="T86" fmla="*/ 245 w 2261"/>
                <a:gd name="T87" fmla="*/ 227 h 2300"/>
                <a:gd name="T88" fmla="*/ 236 w 2261"/>
                <a:gd name="T89" fmla="*/ 273 h 2300"/>
                <a:gd name="T90" fmla="*/ 231 w 2261"/>
                <a:gd name="T91" fmla="*/ 543 h 2300"/>
                <a:gd name="T92" fmla="*/ 91 w 2261"/>
                <a:gd name="T93" fmla="*/ 578 h 2300"/>
                <a:gd name="T94" fmla="*/ 5 w 2261"/>
                <a:gd name="T95" fmla="*/ 730 h 2300"/>
                <a:gd name="T96" fmla="*/ 56 w 2261"/>
                <a:gd name="T97" fmla="*/ 836 h 2300"/>
                <a:gd name="T98" fmla="*/ 105 w 2261"/>
                <a:gd name="T99" fmla="*/ 896 h 2300"/>
                <a:gd name="T100" fmla="*/ 196 w 2261"/>
                <a:gd name="T101" fmla="*/ 920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1" h="2300">
                  <a:moveTo>
                    <a:pt x="271" y="913"/>
                  </a:moveTo>
                  <a:lnTo>
                    <a:pt x="328" y="943"/>
                  </a:lnTo>
                  <a:lnTo>
                    <a:pt x="338" y="910"/>
                  </a:lnTo>
                  <a:lnTo>
                    <a:pt x="421" y="890"/>
                  </a:lnTo>
                  <a:lnTo>
                    <a:pt x="471" y="890"/>
                  </a:lnTo>
                  <a:lnTo>
                    <a:pt x="501" y="937"/>
                  </a:lnTo>
                  <a:lnTo>
                    <a:pt x="565" y="1007"/>
                  </a:lnTo>
                  <a:lnTo>
                    <a:pt x="638" y="1017"/>
                  </a:lnTo>
                  <a:lnTo>
                    <a:pt x="721" y="1080"/>
                  </a:lnTo>
                  <a:lnTo>
                    <a:pt x="775" y="1093"/>
                  </a:lnTo>
                  <a:lnTo>
                    <a:pt x="785" y="1183"/>
                  </a:lnTo>
                  <a:lnTo>
                    <a:pt x="775" y="1200"/>
                  </a:lnTo>
                  <a:lnTo>
                    <a:pt x="828" y="1257"/>
                  </a:lnTo>
                  <a:lnTo>
                    <a:pt x="895" y="1250"/>
                  </a:lnTo>
                  <a:lnTo>
                    <a:pt x="911" y="1313"/>
                  </a:lnTo>
                  <a:lnTo>
                    <a:pt x="945" y="1343"/>
                  </a:lnTo>
                  <a:lnTo>
                    <a:pt x="941" y="1463"/>
                  </a:lnTo>
                  <a:lnTo>
                    <a:pt x="918" y="1483"/>
                  </a:lnTo>
                  <a:lnTo>
                    <a:pt x="928" y="1603"/>
                  </a:lnTo>
                  <a:lnTo>
                    <a:pt x="1051" y="1607"/>
                  </a:lnTo>
                  <a:lnTo>
                    <a:pt x="1078" y="1703"/>
                  </a:lnTo>
                  <a:lnTo>
                    <a:pt x="1141" y="1697"/>
                  </a:lnTo>
                  <a:lnTo>
                    <a:pt x="1121" y="1803"/>
                  </a:lnTo>
                  <a:lnTo>
                    <a:pt x="1165" y="1833"/>
                  </a:lnTo>
                  <a:lnTo>
                    <a:pt x="1168" y="1920"/>
                  </a:lnTo>
                  <a:lnTo>
                    <a:pt x="1078" y="1987"/>
                  </a:lnTo>
                  <a:lnTo>
                    <a:pt x="1035" y="2033"/>
                  </a:lnTo>
                  <a:lnTo>
                    <a:pt x="961" y="2100"/>
                  </a:lnTo>
                  <a:lnTo>
                    <a:pt x="1001" y="2130"/>
                  </a:lnTo>
                  <a:lnTo>
                    <a:pt x="1045" y="2177"/>
                  </a:lnTo>
                  <a:lnTo>
                    <a:pt x="1071" y="2183"/>
                  </a:lnTo>
                  <a:lnTo>
                    <a:pt x="1188" y="2263"/>
                  </a:lnTo>
                  <a:lnTo>
                    <a:pt x="1195" y="2300"/>
                  </a:lnTo>
                  <a:lnTo>
                    <a:pt x="1251" y="2237"/>
                  </a:lnTo>
                  <a:lnTo>
                    <a:pt x="1338" y="2147"/>
                  </a:lnTo>
                  <a:lnTo>
                    <a:pt x="1305" y="2220"/>
                  </a:lnTo>
                  <a:lnTo>
                    <a:pt x="1335" y="2200"/>
                  </a:lnTo>
                  <a:lnTo>
                    <a:pt x="1378" y="2127"/>
                  </a:lnTo>
                  <a:lnTo>
                    <a:pt x="1391" y="2067"/>
                  </a:lnTo>
                  <a:lnTo>
                    <a:pt x="1438" y="2017"/>
                  </a:lnTo>
                  <a:lnTo>
                    <a:pt x="1481" y="1953"/>
                  </a:lnTo>
                  <a:lnTo>
                    <a:pt x="1471" y="1860"/>
                  </a:lnTo>
                  <a:lnTo>
                    <a:pt x="1478" y="1793"/>
                  </a:lnTo>
                  <a:lnTo>
                    <a:pt x="1561" y="1747"/>
                  </a:lnTo>
                  <a:lnTo>
                    <a:pt x="1645" y="1700"/>
                  </a:lnTo>
                  <a:lnTo>
                    <a:pt x="1695" y="1650"/>
                  </a:lnTo>
                  <a:lnTo>
                    <a:pt x="1815" y="1643"/>
                  </a:lnTo>
                  <a:lnTo>
                    <a:pt x="1865" y="1617"/>
                  </a:lnTo>
                  <a:lnTo>
                    <a:pt x="1901" y="1580"/>
                  </a:lnTo>
                  <a:lnTo>
                    <a:pt x="1918" y="1517"/>
                  </a:lnTo>
                  <a:lnTo>
                    <a:pt x="1968" y="1457"/>
                  </a:lnTo>
                  <a:lnTo>
                    <a:pt x="1985" y="1440"/>
                  </a:lnTo>
                  <a:lnTo>
                    <a:pt x="1981" y="1353"/>
                  </a:lnTo>
                  <a:lnTo>
                    <a:pt x="2011" y="1340"/>
                  </a:lnTo>
                  <a:lnTo>
                    <a:pt x="2031" y="1223"/>
                  </a:lnTo>
                  <a:lnTo>
                    <a:pt x="2028" y="1100"/>
                  </a:lnTo>
                  <a:lnTo>
                    <a:pt x="2035" y="1067"/>
                  </a:lnTo>
                  <a:lnTo>
                    <a:pt x="2081" y="1030"/>
                  </a:lnTo>
                  <a:lnTo>
                    <a:pt x="2131" y="940"/>
                  </a:lnTo>
                  <a:lnTo>
                    <a:pt x="2185" y="880"/>
                  </a:lnTo>
                  <a:lnTo>
                    <a:pt x="2238" y="810"/>
                  </a:lnTo>
                  <a:lnTo>
                    <a:pt x="2261" y="743"/>
                  </a:lnTo>
                  <a:lnTo>
                    <a:pt x="2251" y="673"/>
                  </a:lnTo>
                  <a:lnTo>
                    <a:pt x="2221" y="593"/>
                  </a:lnTo>
                  <a:lnTo>
                    <a:pt x="2165" y="593"/>
                  </a:lnTo>
                  <a:lnTo>
                    <a:pt x="2125" y="560"/>
                  </a:lnTo>
                  <a:lnTo>
                    <a:pt x="2071" y="540"/>
                  </a:lnTo>
                  <a:lnTo>
                    <a:pt x="2035" y="500"/>
                  </a:lnTo>
                  <a:lnTo>
                    <a:pt x="1955" y="447"/>
                  </a:lnTo>
                  <a:lnTo>
                    <a:pt x="1901" y="457"/>
                  </a:lnTo>
                  <a:lnTo>
                    <a:pt x="1861" y="453"/>
                  </a:lnTo>
                  <a:lnTo>
                    <a:pt x="1751" y="420"/>
                  </a:lnTo>
                  <a:lnTo>
                    <a:pt x="1715" y="417"/>
                  </a:lnTo>
                  <a:cubicBezTo>
                    <a:pt x="1715" y="417"/>
                    <a:pt x="1701" y="390"/>
                    <a:pt x="1691" y="387"/>
                  </a:cubicBezTo>
                  <a:cubicBezTo>
                    <a:pt x="1681" y="383"/>
                    <a:pt x="1591" y="367"/>
                    <a:pt x="1591" y="367"/>
                  </a:cubicBezTo>
                  <a:lnTo>
                    <a:pt x="1535" y="327"/>
                  </a:lnTo>
                  <a:lnTo>
                    <a:pt x="1485" y="330"/>
                  </a:lnTo>
                  <a:lnTo>
                    <a:pt x="1465" y="363"/>
                  </a:lnTo>
                  <a:lnTo>
                    <a:pt x="1458" y="317"/>
                  </a:lnTo>
                  <a:lnTo>
                    <a:pt x="1428" y="307"/>
                  </a:lnTo>
                  <a:lnTo>
                    <a:pt x="1378" y="303"/>
                  </a:lnTo>
                  <a:lnTo>
                    <a:pt x="1338" y="327"/>
                  </a:lnTo>
                  <a:lnTo>
                    <a:pt x="1311" y="360"/>
                  </a:lnTo>
                  <a:lnTo>
                    <a:pt x="1308" y="317"/>
                  </a:lnTo>
                  <a:lnTo>
                    <a:pt x="1348" y="270"/>
                  </a:lnTo>
                  <a:lnTo>
                    <a:pt x="1391" y="230"/>
                  </a:lnTo>
                  <a:lnTo>
                    <a:pt x="1378" y="203"/>
                  </a:lnTo>
                  <a:lnTo>
                    <a:pt x="1361" y="177"/>
                  </a:lnTo>
                  <a:lnTo>
                    <a:pt x="1341" y="150"/>
                  </a:lnTo>
                  <a:lnTo>
                    <a:pt x="1335" y="137"/>
                  </a:lnTo>
                  <a:lnTo>
                    <a:pt x="1331" y="87"/>
                  </a:lnTo>
                  <a:lnTo>
                    <a:pt x="1321" y="60"/>
                  </a:lnTo>
                  <a:lnTo>
                    <a:pt x="1296" y="53"/>
                  </a:lnTo>
                  <a:lnTo>
                    <a:pt x="1249" y="93"/>
                  </a:lnTo>
                  <a:lnTo>
                    <a:pt x="1205" y="187"/>
                  </a:lnTo>
                  <a:lnTo>
                    <a:pt x="1155" y="183"/>
                  </a:lnTo>
                  <a:lnTo>
                    <a:pt x="1141" y="190"/>
                  </a:lnTo>
                  <a:lnTo>
                    <a:pt x="1100" y="147"/>
                  </a:lnTo>
                  <a:lnTo>
                    <a:pt x="1049" y="164"/>
                  </a:lnTo>
                  <a:lnTo>
                    <a:pt x="1049" y="189"/>
                  </a:lnTo>
                  <a:lnTo>
                    <a:pt x="1009" y="191"/>
                  </a:lnTo>
                  <a:lnTo>
                    <a:pt x="988" y="180"/>
                  </a:lnTo>
                  <a:lnTo>
                    <a:pt x="945" y="189"/>
                  </a:lnTo>
                  <a:lnTo>
                    <a:pt x="891" y="240"/>
                  </a:lnTo>
                  <a:lnTo>
                    <a:pt x="836" y="200"/>
                  </a:lnTo>
                  <a:lnTo>
                    <a:pt x="836" y="164"/>
                  </a:lnTo>
                  <a:lnTo>
                    <a:pt x="798" y="118"/>
                  </a:lnTo>
                  <a:lnTo>
                    <a:pt x="840" y="64"/>
                  </a:lnTo>
                  <a:lnTo>
                    <a:pt x="811" y="51"/>
                  </a:lnTo>
                  <a:lnTo>
                    <a:pt x="795" y="7"/>
                  </a:lnTo>
                  <a:lnTo>
                    <a:pt x="762" y="0"/>
                  </a:lnTo>
                  <a:lnTo>
                    <a:pt x="765" y="20"/>
                  </a:lnTo>
                  <a:lnTo>
                    <a:pt x="711" y="57"/>
                  </a:lnTo>
                  <a:lnTo>
                    <a:pt x="625" y="80"/>
                  </a:lnTo>
                  <a:lnTo>
                    <a:pt x="554" y="64"/>
                  </a:lnTo>
                  <a:lnTo>
                    <a:pt x="571" y="87"/>
                  </a:lnTo>
                  <a:lnTo>
                    <a:pt x="565" y="147"/>
                  </a:lnTo>
                  <a:lnTo>
                    <a:pt x="611" y="160"/>
                  </a:lnTo>
                  <a:lnTo>
                    <a:pt x="600" y="187"/>
                  </a:lnTo>
                  <a:lnTo>
                    <a:pt x="576" y="193"/>
                  </a:lnTo>
                  <a:lnTo>
                    <a:pt x="560" y="222"/>
                  </a:lnTo>
                  <a:lnTo>
                    <a:pt x="511" y="227"/>
                  </a:lnTo>
                  <a:lnTo>
                    <a:pt x="478" y="253"/>
                  </a:lnTo>
                  <a:lnTo>
                    <a:pt x="434" y="253"/>
                  </a:lnTo>
                  <a:lnTo>
                    <a:pt x="418" y="227"/>
                  </a:lnTo>
                  <a:lnTo>
                    <a:pt x="405" y="238"/>
                  </a:lnTo>
                  <a:lnTo>
                    <a:pt x="374" y="182"/>
                  </a:lnTo>
                  <a:lnTo>
                    <a:pt x="354" y="198"/>
                  </a:lnTo>
                  <a:lnTo>
                    <a:pt x="334" y="184"/>
                  </a:lnTo>
                  <a:lnTo>
                    <a:pt x="320" y="198"/>
                  </a:lnTo>
                  <a:lnTo>
                    <a:pt x="249" y="204"/>
                  </a:lnTo>
                  <a:lnTo>
                    <a:pt x="245" y="227"/>
                  </a:lnTo>
                  <a:lnTo>
                    <a:pt x="280" y="244"/>
                  </a:lnTo>
                  <a:lnTo>
                    <a:pt x="278" y="264"/>
                  </a:lnTo>
                  <a:lnTo>
                    <a:pt x="236" y="273"/>
                  </a:lnTo>
                  <a:lnTo>
                    <a:pt x="235" y="307"/>
                  </a:lnTo>
                  <a:lnTo>
                    <a:pt x="274" y="371"/>
                  </a:lnTo>
                  <a:lnTo>
                    <a:pt x="231" y="543"/>
                  </a:lnTo>
                  <a:lnTo>
                    <a:pt x="189" y="553"/>
                  </a:lnTo>
                  <a:lnTo>
                    <a:pt x="128" y="570"/>
                  </a:lnTo>
                  <a:lnTo>
                    <a:pt x="91" y="578"/>
                  </a:lnTo>
                  <a:lnTo>
                    <a:pt x="58" y="607"/>
                  </a:lnTo>
                  <a:lnTo>
                    <a:pt x="28" y="707"/>
                  </a:lnTo>
                  <a:lnTo>
                    <a:pt x="5" y="730"/>
                  </a:lnTo>
                  <a:lnTo>
                    <a:pt x="0" y="753"/>
                  </a:lnTo>
                  <a:lnTo>
                    <a:pt x="27" y="804"/>
                  </a:lnTo>
                  <a:lnTo>
                    <a:pt x="56" y="836"/>
                  </a:lnTo>
                  <a:lnTo>
                    <a:pt x="47" y="860"/>
                  </a:lnTo>
                  <a:lnTo>
                    <a:pt x="82" y="871"/>
                  </a:lnTo>
                  <a:lnTo>
                    <a:pt x="105" y="896"/>
                  </a:lnTo>
                  <a:lnTo>
                    <a:pt x="165" y="884"/>
                  </a:lnTo>
                  <a:lnTo>
                    <a:pt x="178" y="849"/>
                  </a:lnTo>
                  <a:lnTo>
                    <a:pt x="196" y="920"/>
                  </a:lnTo>
                  <a:lnTo>
                    <a:pt x="251" y="920"/>
                  </a:lnTo>
                  <a:lnTo>
                    <a:pt x="271" y="9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9" name="Freeform 249">
              <a:extLst>
                <a:ext uri="{FF2B5EF4-FFF2-40B4-BE49-F238E27FC236}">
                  <a16:creationId xmlns:a16="http://schemas.microsoft.com/office/drawing/2014/main" id="{8CAF4BCE-4515-4BE4-8C57-D6076ACE9E24}"/>
                </a:ext>
              </a:extLst>
            </p:cNvPr>
            <p:cNvSpPr>
              <a:spLocks/>
            </p:cNvSpPr>
            <p:nvPr/>
          </p:nvSpPr>
          <p:spPr bwMode="auto">
            <a:xfrm>
              <a:off x="2495" y="3257"/>
              <a:ext cx="222" cy="242"/>
            </a:xfrm>
            <a:custGeom>
              <a:avLst/>
              <a:gdLst>
                <a:gd name="T0" fmla="*/ 5 w 222"/>
                <a:gd name="T1" fmla="*/ 148 h 242"/>
                <a:gd name="T2" fmla="*/ 13 w 222"/>
                <a:gd name="T3" fmla="*/ 169 h 242"/>
                <a:gd name="T4" fmla="*/ 24 w 222"/>
                <a:gd name="T5" fmla="*/ 173 h 242"/>
                <a:gd name="T6" fmla="*/ 18 w 222"/>
                <a:gd name="T7" fmla="*/ 183 h 242"/>
                <a:gd name="T8" fmla="*/ 17 w 222"/>
                <a:gd name="T9" fmla="*/ 199 h 242"/>
                <a:gd name="T10" fmla="*/ 20 w 222"/>
                <a:gd name="T11" fmla="*/ 207 h 242"/>
                <a:gd name="T12" fmla="*/ 26 w 222"/>
                <a:gd name="T13" fmla="*/ 209 h 242"/>
                <a:gd name="T14" fmla="*/ 33 w 222"/>
                <a:gd name="T15" fmla="*/ 242 h 242"/>
                <a:gd name="T16" fmla="*/ 47 w 222"/>
                <a:gd name="T17" fmla="*/ 240 h 242"/>
                <a:gd name="T18" fmla="*/ 66 w 222"/>
                <a:gd name="T19" fmla="*/ 222 h 242"/>
                <a:gd name="T20" fmla="*/ 79 w 222"/>
                <a:gd name="T21" fmla="*/ 226 h 242"/>
                <a:gd name="T22" fmla="*/ 90 w 222"/>
                <a:gd name="T23" fmla="*/ 229 h 242"/>
                <a:gd name="T24" fmla="*/ 95 w 222"/>
                <a:gd name="T25" fmla="*/ 239 h 242"/>
                <a:gd name="T26" fmla="*/ 107 w 222"/>
                <a:gd name="T27" fmla="*/ 222 h 242"/>
                <a:gd name="T28" fmla="*/ 122 w 222"/>
                <a:gd name="T29" fmla="*/ 224 h 242"/>
                <a:gd name="T30" fmla="*/ 126 w 222"/>
                <a:gd name="T31" fmla="*/ 231 h 242"/>
                <a:gd name="T32" fmla="*/ 135 w 222"/>
                <a:gd name="T33" fmla="*/ 212 h 242"/>
                <a:gd name="T34" fmla="*/ 148 w 222"/>
                <a:gd name="T35" fmla="*/ 178 h 242"/>
                <a:gd name="T36" fmla="*/ 168 w 222"/>
                <a:gd name="T37" fmla="*/ 177 h 242"/>
                <a:gd name="T38" fmla="*/ 187 w 222"/>
                <a:gd name="T39" fmla="*/ 174 h 242"/>
                <a:gd name="T40" fmla="*/ 210 w 222"/>
                <a:gd name="T41" fmla="*/ 183 h 242"/>
                <a:gd name="T42" fmla="*/ 213 w 222"/>
                <a:gd name="T43" fmla="*/ 191 h 242"/>
                <a:gd name="T44" fmla="*/ 220 w 222"/>
                <a:gd name="T45" fmla="*/ 184 h 242"/>
                <a:gd name="T46" fmla="*/ 222 w 222"/>
                <a:gd name="T47" fmla="*/ 146 h 242"/>
                <a:gd name="T48" fmla="*/ 211 w 222"/>
                <a:gd name="T49" fmla="*/ 136 h 242"/>
                <a:gd name="T50" fmla="*/ 206 w 222"/>
                <a:gd name="T51" fmla="*/ 116 h 242"/>
                <a:gd name="T52" fmla="*/ 184 w 222"/>
                <a:gd name="T53" fmla="*/ 118 h 242"/>
                <a:gd name="T54" fmla="*/ 167 w 222"/>
                <a:gd name="T55" fmla="*/ 100 h 242"/>
                <a:gd name="T56" fmla="*/ 170 w 222"/>
                <a:gd name="T57" fmla="*/ 94 h 242"/>
                <a:gd name="T58" fmla="*/ 167 w 222"/>
                <a:gd name="T59" fmla="*/ 65 h 242"/>
                <a:gd name="T60" fmla="*/ 150 w 222"/>
                <a:gd name="T61" fmla="*/ 61 h 242"/>
                <a:gd name="T62" fmla="*/ 123 w 222"/>
                <a:gd name="T63" fmla="*/ 41 h 242"/>
                <a:gd name="T64" fmla="*/ 100 w 222"/>
                <a:gd name="T65" fmla="*/ 38 h 242"/>
                <a:gd name="T66" fmla="*/ 70 w 222"/>
                <a:gd name="T67" fmla="*/ 0 h 242"/>
                <a:gd name="T68" fmla="*/ 27 w 222"/>
                <a:gd name="T69" fmla="*/ 7 h 242"/>
                <a:gd name="T70" fmla="*/ 21 w 222"/>
                <a:gd name="T71" fmla="*/ 17 h 242"/>
                <a:gd name="T72" fmla="*/ 3 w 222"/>
                <a:gd name="T73" fmla="*/ 10 h 242"/>
                <a:gd name="T74" fmla="*/ 15 w 222"/>
                <a:gd name="T75" fmla="*/ 29 h 242"/>
                <a:gd name="T76" fmla="*/ 12 w 222"/>
                <a:gd name="T77" fmla="*/ 56 h 242"/>
                <a:gd name="T78" fmla="*/ 13 w 222"/>
                <a:gd name="T79" fmla="*/ 70 h 242"/>
                <a:gd name="T80" fmla="*/ 8 w 222"/>
                <a:gd name="T81" fmla="*/ 86 h 242"/>
                <a:gd name="T82" fmla="*/ 6 w 222"/>
                <a:gd name="T83" fmla="*/ 103 h 242"/>
                <a:gd name="T84" fmla="*/ 11 w 222"/>
                <a:gd name="T85" fmla="*/ 118 h 242"/>
                <a:gd name="T86" fmla="*/ 7 w 222"/>
                <a:gd name="T87" fmla="*/ 134 h 242"/>
                <a:gd name="T88" fmla="*/ 0 w 222"/>
                <a:gd name="T89" fmla="*/ 141 h 242"/>
                <a:gd name="T90" fmla="*/ 5 w 222"/>
                <a:gd name="T91" fmla="*/ 14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2" h="242">
                  <a:moveTo>
                    <a:pt x="5" y="148"/>
                  </a:moveTo>
                  <a:lnTo>
                    <a:pt x="13" y="169"/>
                  </a:lnTo>
                  <a:lnTo>
                    <a:pt x="24" y="173"/>
                  </a:lnTo>
                  <a:lnTo>
                    <a:pt x="18" y="183"/>
                  </a:lnTo>
                  <a:lnTo>
                    <a:pt x="17" y="199"/>
                  </a:lnTo>
                  <a:lnTo>
                    <a:pt x="20" y="207"/>
                  </a:lnTo>
                  <a:lnTo>
                    <a:pt x="26" y="209"/>
                  </a:lnTo>
                  <a:lnTo>
                    <a:pt x="33" y="242"/>
                  </a:lnTo>
                  <a:lnTo>
                    <a:pt x="47" y="240"/>
                  </a:lnTo>
                  <a:lnTo>
                    <a:pt x="66" y="222"/>
                  </a:lnTo>
                  <a:lnTo>
                    <a:pt x="79" y="226"/>
                  </a:lnTo>
                  <a:lnTo>
                    <a:pt x="90" y="229"/>
                  </a:lnTo>
                  <a:lnTo>
                    <a:pt x="95" y="239"/>
                  </a:lnTo>
                  <a:lnTo>
                    <a:pt x="107" y="222"/>
                  </a:lnTo>
                  <a:lnTo>
                    <a:pt x="122" y="224"/>
                  </a:lnTo>
                  <a:lnTo>
                    <a:pt x="126" y="231"/>
                  </a:lnTo>
                  <a:lnTo>
                    <a:pt x="135" y="212"/>
                  </a:lnTo>
                  <a:lnTo>
                    <a:pt x="148" y="178"/>
                  </a:lnTo>
                  <a:lnTo>
                    <a:pt x="168" y="177"/>
                  </a:lnTo>
                  <a:lnTo>
                    <a:pt x="187" y="174"/>
                  </a:lnTo>
                  <a:lnTo>
                    <a:pt x="210" y="183"/>
                  </a:lnTo>
                  <a:lnTo>
                    <a:pt x="213" y="191"/>
                  </a:lnTo>
                  <a:lnTo>
                    <a:pt x="220" y="184"/>
                  </a:lnTo>
                  <a:lnTo>
                    <a:pt x="222" y="146"/>
                  </a:lnTo>
                  <a:lnTo>
                    <a:pt x="211" y="136"/>
                  </a:lnTo>
                  <a:lnTo>
                    <a:pt x="206" y="116"/>
                  </a:lnTo>
                  <a:lnTo>
                    <a:pt x="184" y="118"/>
                  </a:lnTo>
                  <a:lnTo>
                    <a:pt x="167" y="100"/>
                  </a:lnTo>
                  <a:lnTo>
                    <a:pt x="170" y="94"/>
                  </a:lnTo>
                  <a:lnTo>
                    <a:pt x="167" y="65"/>
                  </a:lnTo>
                  <a:lnTo>
                    <a:pt x="150" y="61"/>
                  </a:lnTo>
                  <a:lnTo>
                    <a:pt x="123" y="41"/>
                  </a:lnTo>
                  <a:lnTo>
                    <a:pt x="100" y="38"/>
                  </a:lnTo>
                  <a:lnTo>
                    <a:pt x="70" y="0"/>
                  </a:lnTo>
                  <a:lnTo>
                    <a:pt x="27" y="7"/>
                  </a:lnTo>
                  <a:lnTo>
                    <a:pt x="21" y="17"/>
                  </a:lnTo>
                  <a:lnTo>
                    <a:pt x="3" y="10"/>
                  </a:lnTo>
                  <a:lnTo>
                    <a:pt x="15" y="29"/>
                  </a:lnTo>
                  <a:lnTo>
                    <a:pt x="12" y="56"/>
                  </a:lnTo>
                  <a:lnTo>
                    <a:pt x="13" y="70"/>
                  </a:lnTo>
                  <a:lnTo>
                    <a:pt x="8" y="86"/>
                  </a:lnTo>
                  <a:lnTo>
                    <a:pt x="6" y="103"/>
                  </a:lnTo>
                  <a:lnTo>
                    <a:pt x="11" y="118"/>
                  </a:lnTo>
                  <a:lnTo>
                    <a:pt x="7" y="134"/>
                  </a:lnTo>
                  <a:lnTo>
                    <a:pt x="0" y="141"/>
                  </a:lnTo>
                  <a:lnTo>
                    <a:pt x="5" y="14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0" name="Freeform 250">
              <a:extLst>
                <a:ext uri="{FF2B5EF4-FFF2-40B4-BE49-F238E27FC236}">
                  <a16:creationId xmlns:a16="http://schemas.microsoft.com/office/drawing/2014/main" id="{E5607727-A919-448E-AA52-39BEE96532CB}"/>
                </a:ext>
              </a:extLst>
            </p:cNvPr>
            <p:cNvSpPr>
              <a:spLocks/>
            </p:cNvSpPr>
            <p:nvPr/>
          </p:nvSpPr>
          <p:spPr bwMode="auto">
            <a:xfrm>
              <a:off x="2621" y="3431"/>
              <a:ext cx="160" cy="161"/>
            </a:xfrm>
            <a:custGeom>
              <a:avLst/>
              <a:gdLst>
                <a:gd name="T0" fmla="*/ 7 w 160"/>
                <a:gd name="T1" fmla="*/ 63 h 161"/>
                <a:gd name="T2" fmla="*/ 21 w 160"/>
                <a:gd name="T3" fmla="*/ 76 h 161"/>
                <a:gd name="T4" fmla="*/ 43 w 160"/>
                <a:gd name="T5" fmla="*/ 97 h 161"/>
                <a:gd name="T6" fmla="*/ 60 w 160"/>
                <a:gd name="T7" fmla="*/ 98 h 161"/>
                <a:gd name="T8" fmla="*/ 73 w 160"/>
                <a:gd name="T9" fmla="*/ 106 h 161"/>
                <a:gd name="T10" fmla="*/ 90 w 160"/>
                <a:gd name="T11" fmla="*/ 116 h 161"/>
                <a:gd name="T12" fmla="*/ 94 w 160"/>
                <a:gd name="T13" fmla="*/ 124 h 161"/>
                <a:gd name="T14" fmla="*/ 83 w 160"/>
                <a:gd name="T15" fmla="*/ 138 h 161"/>
                <a:gd name="T16" fmla="*/ 80 w 160"/>
                <a:gd name="T17" fmla="*/ 154 h 161"/>
                <a:gd name="T18" fmla="*/ 123 w 160"/>
                <a:gd name="T19" fmla="*/ 161 h 161"/>
                <a:gd name="T20" fmla="*/ 135 w 160"/>
                <a:gd name="T21" fmla="*/ 157 h 161"/>
                <a:gd name="T22" fmla="*/ 137 w 160"/>
                <a:gd name="T23" fmla="*/ 148 h 161"/>
                <a:gd name="T24" fmla="*/ 151 w 160"/>
                <a:gd name="T25" fmla="*/ 140 h 161"/>
                <a:gd name="T26" fmla="*/ 150 w 160"/>
                <a:gd name="T27" fmla="*/ 127 h 161"/>
                <a:gd name="T28" fmla="*/ 160 w 160"/>
                <a:gd name="T29" fmla="*/ 125 h 161"/>
                <a:gd name="T30" fmla="*/ 152 w 160"/>
                <a:gd name="T31" fmla="*/ 119 h 161"/>
                <a:gd name="T32" fmla="*/ 159 w 160"/>
                <a:gd name="T33" fmla="*/ 85 h 161"/>
                <a:gd name="T34" fmla="*/ 138 w 160"/>
                <a:gd name="T35" fmla="*/ 87 h 161"/>
                <a:gd name="T36" fmla="*/ 130 w 160"/>
                <a:gd name="T37" fmla="*/ 56 h 161"/>
                <a:gd name="T38" fmla="*/ 90 w 160"/>
                <a:gd name="T39" fmla="*/ 55 h 161"/>
                <a:gd name="T40" fmla="*/ 87 w 160"/>
                <a:gd name="T41" fmla="*/ 17 h 161"/>
                <a:gd name="T42" fmla="*/ 84 w 160"/>
                <a:gd name="T43" fmla="*/ 9 h 161"/>
                <a:gd name="T44" fmla="*/ 61 w 160"/>
                <a:gd name="T45" fmla="*/ 0 h 161"/>
                <a:gd name="T46" fmla="*/ 45 w 160"/>
                <a:gd name="T47" fmla="*/ 3 h 161"/>
                <a:gd name="T48" fmla="*/ 22 w 160"/>
                <a:gd name="T49" fmla="*/ 4 h 161"/>
                <a:gd name="T50" fmla="*/ 0 w 160"/>
                <a:gd name="T51" fmla="*/ 57 h 161"/>
                <a:gd name="T52" fmla="*/ 7 w 160"/>
                <a:gd name="T53" fmla="*/ 6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161">
                  <a:moveTo>
                    <a:pt x="7" y="63"/>
                  </a:moveTo>
                  <a:lnTo>
                    <a:pt x="21" y="76"/>
                  </a:lnTo>
                  <a:lnTo>
                    <a:pt x="43" y="97"/>
                  </a:lnTo>
                  <a:lnTo>
                    <a:pt x="60" y="98"/>
                  </a:lnTo>
                  <a:lnTo>
                    <a:pt x="73" y="106"/>
                  </a:lnTo>
                  <a:lnTo>
                    <a:pt x="90" y="116"/>
                  </a:lnTo>
                  <a:lnTo>
                    <a:pt x="94" y="124"/>
                  </a:lnTo>
                  <a:lnTo>
                    <a:pt x="83" y="138"/>
                  </a:lnTo>
                  <a:lnTo>
                    <a:pt x="80" y="154"/>
                  </a:lnTo>
                  <a:lnTo>
                    <a:pt x="123" y="161"/>
                  </a:lnTo>
                  <a:lnTo>
                    <a:pt x="135" y="157"/>
                  </a:lnTo>
                  <a:lnTo>
                    <a:pt x="137" y="148"/>
                  </a:lnTo>
                  <a:lnTo>
                    <a:pt x="151" y="140"/>
                  </a:lnTo>
                  <a:lnTo>
                    <a:pt x="150" y="127"/>
                  </a:lnTo>
                  <a:lnTo>
                    <a:pt x="160" y="125"/>
                  </a:lnTo>
                  <a:lnTo>
                    <a:pt x="152" y="119"/>
                  </a:lnTo>
                  <a:lnTo>
                    <a:pt x="159" y="85"/>
                  </a:lnTo>
                  <a:lnTo>
                    <a:pt x="138" y="87"/>
                  </a:lnTo>
                  <a:lnTo>
                    <a:pt x="130" y="56"/>
                  </a:lnTo>
                  <a:lnTo>
                    <a:pt x="90" y="55"/>
                  </a:lnTo>
                  <a:lnTo>
                    <a:pt x="87" y="17"/>
                  </a:lnTo>
                  <a:lnTo>
                    <a:pt x="84" y="9"/>
                  </a:lnTo>
                  <a:lnTo>
                    <a:pt x="61" y="0"/>
                  </a:lnTo>
                  <a:lnTo>
                    <a:pt x="45" y="3"/>
                  </a:lnTo>
                  <a:lnTo>
                    <a:pt x="22" y="4"/>
                  </a:lnTo>
                  <a:lnTo>
                    <a:pt x="0" y="57"/>
                  </a:lnTo>
                  <a:lnTo>
                    <a:pt x="7" y="6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1" name="Freeform 251">
              <a:extLst>
                <a:ext uri="{FF2B5EF4-FFF2-40B4-BE49-F238E27FC236}">
                  <a16:creationId xmlns:a16="http://schemas.microsoft.com/office/drawing/2014/main" id="{9EA71416-5CC2-485A-84D1-7AEBA6CAF978}"/>
                </a:ext>
              </a:extLst>
            </p:cNvPr>
            <p:cNvSpPr>
              <a:spLocks/>
            </p:cNvSpPr>
            <p:nvPr/>
          </p:nvSpPr>
          <p:spPr bwMode="auto">
            <a:xfrm>
              <a:off x="2426" y="3479"/>
              <a:ext cx="362" cy="726"/>
            </a:xfrm>
            <a:custGeom>
              <a:avLst/>
              <a:gdLst>
                <a:gd name="T0" fmla="*/ 114 w 362"/>
                <a:gd name="T1" fmla="*/ 35 h 726"/>
                <a:gd name="T2" fmla="*/ 92 w 362"/>
                <a:gd name="T3" fmla="*/ 54 h 726"/>
                <a:gd name="T4" fmla="*/ 84 w 362"/>
                <a:gd name="T5" fmla="*/ 80 h 726"/>
                <a:gd name="T6" fmla="*/ 93 w 362"/>
                <a:gd name="T7" fmla="*/ 113 h 726"/>
                <a:gd name="T8" fmla="*/ 68 w 362"/>
                <a:gd name="T9" fmla="*/ 132 h 726"/>
                <a:gd name="T10" fmla="*/ 62 w 362"/>
                <a:gd name="T11" fmla="*/ 169 h 726"/>
                <a:gd name="T12" fmla="*/ 48 w 362"/>
                <a:gd name="T13" fmla="*/ 204 h 726"/>
                <a:gd name="T14" fmla="*/ 67 w 362"/>
                <a:gd name="T15" fmla="*/ 241 h 726"/>
                <a:gd name="T16" fmla="*/ 57 w 362"/>
                <a:gd name="T17" fmla="*/ 272 h 726"/>
                <a:gd name="T18" fmla="*/ 42 w 362"/>
                <a:gd name="T19" fmla="*/ 306 h 726"/>
                <a:gd name="T20" fmla="*/ 38 w 362"/>
                <a:gd name="T21" fmla="*/ 345 h 726"/>
                <a:gd name="T22" fmla="*/ 36 w 362"/>
                <a:gd name="T23" fmla="*/ 373 h 726"/>
                <a:gd name="T24" fmla="*/ 28 w 362"/>
                <a:gd name="T25" fmla="*/ 426 h 726"/>
                <a:gd name="T26" fmla="*/ 23 w 362"/>
                <a:gd name="T27" fmla="*/ 464 h 726"/>
                <a:gd name="T28" fmla="*/ 25 w 362"/>
                <a:gd name="T29" fmla="*/ 486 h 726"/>
                <a:gd name="T30" fmla="*/ 36 w 362"/>
                <a:gd name="T31" fmla="*/ 523 h 726"/>
                <a:gd name="T32" fmla="*/ 34 w 362"/>
                <a:gd name="T33" fmla="*/ 560 h 726"/>
                <a:gd name="T34" fmla="*/ 16 w 362"/>
                <a:gd name="T35" fmla="*/ 588 h 726"/>
                <a:gd name="T36" fmla="*/ 7 w 362"/>
                <a:gd name="T37" fmla="*/ 625 h 726"/>
                <a:gd name="T38" fmla="*/ 4 w 362"/>
                <a:gd name="T39" fmla="*/ 654 h 726"/>
                <a:gd name="T40" fmla="*/ 5 w 362"/>
                <a:gd name="T41" fmla="*/ 681 h 726"/>
                <a:gd name="T42" fmla="*/ 21 w 362"/>
                <a:gd name="T43" fmla="*/ 691 h 726"/>
                <a:gd name="T44" fmla="*/ 30 w 362"/>
                <a:gd name="T45" fmla="*/ 718 h 726"/>
                <a:gd name="T46" fmla="*/ 65 w 362"/>
                <a:gd name="T47" fmla="*/ 721 h 726"/>
                <a:gd name="T48" fmla="*/ 91 w 362"/>
                <a:gd name="T49" fmla="*/ 726 h 726"/>
                <a:gd name="T50" fmla="*/ 74 w 362"/>
                <a:gd name="T51" fmla="*/ 701 h 726"/>
                <a:gd name="T52" fmla="*/ 74 w 362"/>
                <a:gd name="T53" fmla="*/ 675 h 726"/>
                <a:gd name="T54" fmla="*/ 90 w 362"/>
                <a:gd name="T55" fmla="*/ 662 h 726"/>
                <a:gd name="T56" fmla="*/ 101 w 362"/>
                <a:gd name="T57" fmla="*/ 644 h 726"/>
                <a:gd name="T58" fmla="*/ 124 w 362"/>
                <a:gd name="T59" fmla="*/ 614 h 726"/>
                <a:gd name="T60" fmla="*/ 139 w 362"/>
                <a:gd name="T61" fmla="*/ 577 h 726"/>
                <a:gd name="T62" fmla="*/ 111 w 362"/>
                <a:gd name="T63" fmla="*/ 563 h 726"/>
                <a:gd name="T64" fmla="*/ 122 w 362"/>
                <a:gd name="T65" fmla="*/ 529 h 726"/>
                <a:gd name="T66" fmla="*/ 141 w 362"/>
                <a:gd name="T67" fmla="*/ 520 h 726"/>
                <a:gd name="T68" fmla="*/ 147 w 362"/>
                <a:gd name="T69" fmla="*/ 495 h 726"/>
                <a:gd name="T70" fmla="*/ 167 w 362"/>
                <a:gd name="T71" fmla="*/ 467 h 726"/>
                <a:gd name="T72" fmla="*/ 163 w 362"/>
                <a:gd name="T73" fmla="*/ 458 h 726"/>
                <a:gd name="T74" fmla="*/ 183 w 362"/>
                <a:gd name="T75" fmla="*/ 451 h 726"/>
                <a:gd name="T76" fmla="*/ 159 w 362"/>
                <a:gd name="T77" fmla="*/ 450 h 726"/>
                <a:gd name="T78" fmla="*/ 147 w 362"/>
                <a:gd name="T79" fmla="*/ 436 h 726"/>
                <a:gd name="T80" fmla="*/ 159 w 362"/>
                <a:gd name="T81" fmla="*/ 410 h 726"/>
                <a:gd name="T82" fmla="*/ 192 w 362"/>
                <a:gd name="T83" fmla="*/ 419 h 726"/>
                <a:gd name="T84" fmla="*/ 204 w 362"/>
                <a:gd name="T85" fmla="*/ 390 h 726"/>
                <a:gd name="T86" fmla="*/ 237 w 362"/>
                <a:gd name="T87" fmla="*/ 369 h 726"/>
                <a:gd name="T88" fmla="*/ 276 w 362"/>
                <a:gd name="T89" fmla="*/ 353 h 726"/>
                <a:gd name="T90" fmla="*/ 295 w 362"/>
                <a:gd name="T91" fmla="*/ 334 h 726"/>
                <a:gd name="T92" fmla="*/ 302 w 362"/>
                <a:gd name="T93" fmla="*/ 304 h 726"/>
                <a:gd name="T94" fmla="*/ 294 w 362"/>
                <a:gd name="T95" fmla="*/ 276 h 726"/>
                <a:gd name="T96" fmla="*/ 273 w 362"/>
                <a:gd name="T97" fmla="*/ 259 h 726"/>
                <a:gd name="T98" fmla="*/ 275 w 362"/>
                <a:gd name="T99" fmla="*/ 244 h 726"/>
                <a:gd name="T100" fmla="*/ 276 w 362"/>
                <a:gd name="T101" fmla="*/ 215 h 726"/>
                <a:gd name="T102" fmla="*/ 287 w 362"/>
                <a:gd name="T103" fmla="*/ 180 h 726"/>
                <a:gd name="T104" fmla="*/ 333 w 362"/>
                <a:gd name="T105" fmla="*/ 130 h 726"/>
                <a:gd name="T106" fmla="*/ 361 w 362"/>
                <a:gd name="T107" fmla="*/ 81 h 726"/>
                <a:gd name="T108" fmla="*/ 343 w 362"/>
                <a:gd name="T109" fmla="*/ 82 h 726"/>
                <a:gd name="T110" fmla="*/ 332 w 362"/>
                <a:gd name="T111" fmla="*/ 100 h 726"/>
                <a:gd name="T112" fmla="*/ 318 w 362"/>
                <a:gd name="T113" fmla="*/ 113 h 726"/>
                <a:gd name="T114" fmla="*/ 278 w 362"/>
                <a:gd name="T115" fmla="*/ 90 h 726"/>
                <a:gd name="T116" fmla="*/ 285 w 362"/>
                <a:gd name="T117" fmla="*/ 68 h 726"/>
                <a:gd name="T118" fmla="*/ 238 w 362"/>
                <a:gd name="T119" fmla="*/ 49 h 726"/>
                <a:gd name="T120" fmla="*/ 191 w 362"/>
                <a:gd name="T121" fmla="*/ 2 h 726"/>
                <a:gd name="T122" fmla="*/ 164 w 362"/>
                <a:gd name="T123" fmla="*/ 17 h 726"/>
                <a:gd name="T124" fmla="*/ 135 w 362"/>
                <a:gd name="T125"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 h="726">
                  <a:moveTo>
                    <a:pt x="116" y="18"/>
                  </a:moveTo>
                  <a:lnTo>
                    <a:pt x="114" y="35"/>
                  </a:lnTo>
                  <a:lnTo>
                    <a:pt x="110" y="44"/>
                  </a:lnTo>
                  <a:lnTo>
                    <a:pt x="92" y="54"/>
                  </a:lnTo>
                  <a:lnTo>
                    <a:pt x="90" y="71"/>
                  </a:lnTo>
                  <a:lnTo>
                    <a:pt x="84" y="80"/>
                  </a:lnTo>
                  <a:lnTo>
                    <a:pt x="95" y="105"/>
                  </a:lnTo>
                  <a:lnTo>
                    <a:pt x="93" y="113"/>
                  </a:lnTo>
                  <a:lnTo>
                    <a:pt x="80" y="112"/>
                  </a:lnTo>
                  <a:lnTo>
                    <a:pt x="68" y="132"/>
                  </a:lnTo>
                  <a:lnTo>
                    <a:pt x="64" y="154"/>
                  </a:lnTo>
                  <a:lnTo>
                    <a:pt x="62" y="169"/>
                  </a:lnTo>
                  <a:lnTo>
                    <a:pt x="55" y="185"/>
                  </a:lnTo>
                  <a:lnTo>
                    <a:pt x="48" y="204"/>
                  </a:lnTo>
                  <a:lnTo>
                    <a:pt x="55" y="224"/>
                  </a:lnTo>
                  <a:lnTo>
                    <a:pt x="67" y="241"/>
                  </a:lnTo>
                  <a:lnTo>
                    <a:pt x="65" y="256"/>
                  </a:lnTo>
                  <a:lnTo>
                    <a:pt x="57" y="272"/>
                  </a:lnTo>
                  <a:lnTo>
                    <a:pt x="53" y="301"/>
                  </a:lnTo>
                  <a:lnTo>
                    <a:pt x="42" y="306"/>
                  </a:lnTo>
                  <a:lnTo>
                    <a:pt x="35" y="316"/>
                  </a:lnTo>
                  <a:lnTo>
                    <a:pt x="38" y="345"/>
                  </a:lnTo>
                  <a:lnTo>
                    <a:pt x="46" y="361"/>
                  </a:lnTo>
                  <a:lnTo>
                    <a:pt x="36" y="373"/>
                  </a:lnTo>
                  <a:lnTo>
                    <a:pt x="29" y="399"/>
                  </a:lnTo>
                  <a:lnTo>
                    <a:pt x="28" y="426"/>
                  </a:lnTo>
                  <a:lnTo>
                    <a:pt x="28" y="453"/>
                  </a:lnTo>
                  <a:lnTo>
                    <a:pt x="23" y="464"/>
                  </a:lnTo>
                  <a:lnTo>
                    <a:pt x="25" y="475"/>
                  </a:lnTo>
                  <a:lnTo>
                    <a:pt x="25" y="486"/>
                  </a:lnTo>
                  <a:lnTo>
                    <a:pt x="28" y="512"/>
                  </a:lnTo>
                  <a:lnTo>
                    <a:pt x="36" y="523"/>
                  </a:lnTo>
                  <a:lnTo>
                    <a:pt x="31" y="539"/>
                  </a:lnTo>
                  <a:lnTo>
                    <a:pt x="34" y="560"/>
                  </a:lnTo>
                  <a:lnTo>
                    <a:pt x="28" y="581"/>
                  </a:lnTo>
                  <a:lnTo>
                    <a:pt x="16" y="588"/>
                  </a:lnTo>
                  <a:lnTo>
                    <a:pt x="14" y="609"/>
                  </a:lnTo>
                  <a:lnTo>
                    <a:pt x="7" y="625"/>
                  </a:lnTo>
                  <a:lnTo>
                    <a:pt x="0" y="637"/>
                  </a:lnTo>
                  <a:lnTo>
                    <a:pt x="4" y="654"/>
                  </a:lnTo>
                  <a:lnTo>
                    <a:pt x="5" y="669"/>
                  </a:lnTo>
                  <a:lnTo>
                    <a:pt x="5" y="681"/>
                  </a:lnTo>
                  <a:lnTo>
                    <a:pt x="21" y="678"/>
                  </a:lnTo>
                  <a:lnTo>
                    <a:pt x="21" y="691"/>
                  </a:lnTo>
                  <a:lnTo>
                    <a:pt x="21" y="706"/>
                  </a:lnTo>
                  <a:lnTo>
                    <a:pt x="30" y="718"/>
                  </a:lnTo>
                  <a:lnTo>
                    <a:pt x="47" y="716"/>
                  </a:lnTo>
                  <a:lnTo>
                    <a:pt x="65" y="721"/>
                  </a:lnTo>
                  <a:lnTo>
                    <a:pt x="79" y="724"/>
                  </a:lnTo>
                  <a:lnTo>
                    <a:pt x="91" y="726"/>
                  </a:lnTo>
                  <a:lnTo>
                    <a:pt x="81" y="709"/>
                  </a:lnTo>
                  <a:lnTo>
                    <a:pt x="74" y="701"/>
                  </a:lnTo>
                  <a:lnTo>
                    <a:pt x="77" y="689"/>
                  </a:lnTo>
                  <a:lnTo>
                    <a:pt x="74" y="675"/>
                  </a:lnTo>
                  <a:lnTo>
                    <a:pt x="86" y="664"/>
                  </a:lnTo>
                  <a:lnTo>
                    <a:pt x="90" y="662"/>
                  </a:lnTo>
                  <a:lnTo>
                    <a:pt x="100" y="662"/>
                  </a:lnTo>
                  <a:lnTo>
                    <a:pt x="101" y="644"/>
                  </a:lnTo>
                  <a:lnTo>
                    <a:pt x="106" y="632"/>
                  </a:lnTo>
                  <a:lnTo>
                    <a:pt x="124" y="614"/>
                  </a:lnTo>
                  <a:lnTo>
                    <a:pt x="137" y="597"/>
                  </a:lnTo>
                  <a:lnTo>
                    <a:pt x="139" y="577"/>
                  </a:lnTo>
                  <a:lnTo>
                    <a:pt x="129" y="575"/>
                  </a:lnTo>
                  <a:lnTo>
                    <a:pt x="111" y="563"/>
                  </a:lnTo>
                  <a:lnTo>
                    <a:pt x="110" y="543"/>
                  </a:lnTo>
                  <a:lnTo>
                    <a:pt x="122" y="529"/>
                  </a:lnTo>
                  <a:lnTo>
                    <a:pt x="135" y="516"/>
                  </a:lnTo>
                  <a:lnTo>
                    <a:pt x="141" y="520"/>
                  </a:lnTo>
                  <a:lnTo>
                    <a:pt x="145" y="508"/>
                  </a:lnTo>
                  <a:lnTo>
                    <a:pt x="147" y="495"/>
                  </a:lnTo>
                  <a:lnTo>
                    <a:pt x="153" y="478"/>
                  </a:lnTo>
                  <a:lnTo>
                    <a:pt x="167" y="467"/>
                  </a:lnTo>
                  <a:lnTo>
                    <a:pt x="158" y="459"/>
                  </a:lnTo>
                  <a:lnTo>
                    <a:pt x="163" y="458"/>
                  </a:lnTo>
                  <a:lnTo>
                    <a:pt x="175" y="463"/>
                  </a:lnTo>
                  <a:lnTo>
                    <a:pt x="183" y="451"/>
                  </a:lnTo>
                  <a:lnTo>
                    <a:pt x="174" y="443"/>
                  </a:lnTo>
                  <a:lnTo>
                    <a:pt x="159" y="450"/>
                  </a:lnTo>
                  <a:lnTo>
                    <a:pt x="155" y="445"/>
                  </a:lnTo>
                  <a:lnTo>
                    <a:pt x="147" y="436"/>
                  </a:lnTo>
                  <a:lnTo>
                    <a:pt x="151" y="415"/>
                  </a:lnTo>
                  <a:lnTo>
                    <a:pt x="159" y="410"/>
                  </a:lnTo>
                  <a:lnTo>
                    <a:pt x="176" y="418"/>
                  </a:lnTo>
                  <a:lnTo>
                    <a:pt x="192" y="419"/>
                  </a:lnTo>
                  <a:lnTo>
                    <a:pt x="204" y="405"/>
                  </a:lnTo>
                  <a:lnTo>
                    <a:pt x="204" y="390"/>
                  </a:lnTo>
                  <a:lnTo>
                    <a:pt x="207" y="366"/>
                  </a:lnTo>
                  <a:lnTo>
                    <a:pt x="237" y="369"/>
                  </a:lnTo>
                  <a:lnTo>
                    <a:pt x="261" y="359"/>
                  </a:lnTo>
                  <a:lnTo>
                    <a:pt x="276" y="353"/>
                  </a:lnTo>
                  <a:lnTo>
                    <a:pt x="291" y="349"/>
                  </a:lnTo>
                  <a:lnTo>
                    <a:pt x="295" y="334"/>
                  </a:lnTo>
                  <a:lnTo>
                    <a:pt x="312" y="310"/>
                  </a:lnTo>
                  <a:lnTo>
                    <a:pt x="302" y="304"/>
                  </a:lnTo>
                  <a:lnTo>
                    <a:pt x="298" y="288"/>
                  </a:lnTo>
                  <a:lnTo>
                    <a:pt x="294" y="276"/>
                  </a:lnTo>
                  <a:lnTo>
                    <a:pt x="278" y="270"/>
                  </a:lnTo>
                  <a:lnTo>
                    <a:pt x="273" y="259"/>
                  </a:lnTo>
                  <a:lnTo>
                    <a:pt x="279" y="253"/>
                  </a:lnTo>
                  <a:lnTo>
                    <a:pt x="275" y="244"/>
                  </a:lnTo>
                  <a:lnTo>
                    <a:pt x="278" y="233"/>
                  </a:lnTo>
                  <a:lnTo>
                    <a:pt x="276" y="215"/>
                  </a:lnTo>
                  <a:lnTo>
                    <a:pt x="284" y="201"/>
                  </a:lnTo>
                  <a:lnTo>
                    <a:pt x="287" y="180"/>
                  </a:lnTo>
                  <a:lnTo>
                    <a:pt x="296" y="167"/>
                  </a:lnTo>
                  <a:lnTo>
                    <a:pt x="333" y="130"/>
                  </a:lnTo>
                  <a:lnTo>
                    <a:pt x="362" y="109"/>
                  </a:lnTo>
                  <a:lnTo>
                    <a:pt x="361" y="81"/>
                  </a:lnTo>
                  <a:lnTo>
                    <a:pt x="355" y="77"/>
                  </a:lnTo>
                  <a:lnTo>
                    <a:pt x="343" y="82"/>
                  </a:lnTo>
                  <a:lnTo>
                    <a:pt x="349" y="91"/>
                  </a:lnTo>
                  <a:lnTo>
                    <a:pt x="332" y="100"/>
                  </a:lnTo>
                  <a:lnTo>
                    <a:pt x="330" y="109"/>
                  </a:lnTo>
                  <a:lnTo>
                    <a:pt x="318" y="113"/>
                  </a:lnTo>
                  <a:lnTo>
                    <a:pt x="275" y="106"/>
                  </a:lnTo>
                  <a:lnTo>
                    <a:pt x="278" y="90"/>
                  </a:lnTo>
                  <a:lnTo>
                    <a:pt x="289" y="76"/>
                  </a:lnTo>
                  <a:lnTo>
                    <a:pt x="285" y="68"/>
                  </a:lnTo>
                  <a:lnTo>
                    <a:pt x="255" y="50"/>
                  </a:lnTo>
                  <a:lnTo>
                    <a:pt x="238" y="49"/>
                  </a:lnTo>
                  <a:lnTo>
                    <a:pt x="195" y="9"/>
                  </a:lnTo>
                  <a:lnTo>
                    <a:pt x="191" y="2"/>
                  </a:lnTo>
                  <a:lnTo>
                    <a:pt x="176" y="0"/>
                  </a:lnTo>
                  <a:lnTo>
                    <a:pt x="164" y="17"/>
                  </a:lnTo>
                  <a:lnTo>
                    <a:pt x="159" y="7"/>
                  </a:lnTo>
                  <a:lnTo>
                    <a:pt x="135" y="0"/>
                  </a:lnTo>
                  <a:lnTo>
                    <a:pt x="116" y="1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2" name="Freeform 252">
              <a:extLst>
                <a:ext uri="{FF2B5EF4-FFF2-40B4-BE49-F238E27FC236}">
                  <a16:creationId xmlns:a16="http://schemas.microsoft.com/office/drawing/2014/main" id="{C56FE6B5-1D1D-4F35-90FF-F47089371529}"/>
                </a:ext>
              </a:extLst>
            </p:cNvPr>
            <p:cNvSpPr>
              <a:spLocks/>
            </p:cNvSpPr>
            <p:nvPr/>
          </p:nvSpPr>
          <p:spPr bwMode="auto">
            <a:xfrm>
              <a:off x="2512" y="4217"/>
              <a:ext cx="62" cy="79"/>
            </a:xfrm>
            <a:custGeom>
              <a:avLst/>
              <a:gdLst>
                <a:gd name="T0" fmla="*/ 0 w 195"/>
                <a:gd name="T1" fmla="*/ 0 h 246"/>
                <a:gd name="T2" fmla="*/ 7 w 195"/>
                <a:gd name="T3" fmla="*/ 208 h 246"/>
                <a:gd name="T4" fmla="*/ 32 w 195"/>
                <a:gd name="T5" fmla="*/ 208 h 246"/>
                <a:gd name="T6" fmla="*/ 29 w 195"/>
                <a:gd name="T7" fmla="*/ 220 h 246"/>
                <a:gd name="T8" fmla="*/ 34 w 195"/>
                <a:gd name="T9" fmla="*/ 246 h 246"/>
                <a:gd name="T10" fmla="*/ 74 w 195"/>
                <a:gd name="T11" fmla="*/ 246 h 246"/>
                <a:gd name="T12" fmla="*/ 87 w 195"/>
                <a:gd name="T13" fmla="*/ 228 h 246"/>
                <a:gd name="T14" fmla="*/ 60 w 195"/>
                <a:gd name="T15" fmla="*/ 215 h 246"/>
                <a:gd name="T16" fmla="*/ 94 w 195"/>
                <a:gd name="T17" fmla="*/ 225 h 246"/>
                <a:gd name="T18" fmla="*/ 127 w 195"/>
                <a:gd name="T19" fmla="*/ 236 h 246"/>
                <a:gd name="T20" fmla="*/ 167 w 195"/>
                <a:gd name="T21" fmla="*/ 220 h 246"/>
                <a:gd name="T22" fmla="*/ 195 w 195"/>
                <a:gd name="T23" fmla="*/ 208 h 246"/>
                <a:gd name="T24" fmla="*/ 190 w 195"/>
                <a:gd name="T25" fmla="*/ 186 h 246"/>
                <a:gd name="T26" fmla="*/ 149 w 195"/>
                <a:gd name="T27" fmla="*/ 181 h 246"/>
                <a:gd name="T28" fmla="*/ 109 w 195"/>
                <a:gd name="T29" fmla="*/ 161 h 246"/>
                <a:gd name="T30" fmla="*/ 72 w 195"/>
                <a:gd name="T31" fmla="*/ 145 h 246"/>
                <a:gd name="T32" fmla="*/ 57 w 195"/>
                <a:gd name="T33" fmla="*/ 118 h 246"/>
                <a:gd name="T34" fmla="*/ 44 w 195"/>
                <a:gd name="T35" fmla="*/ 90 h 246"/>
                <a:gd name="T36" fmla="*/ 35 w 195"/>
                <a:gd name="T37" fmla="*/ 71 h 246"/>
                <a:gd name="T38" fmla="*/ 22 w 195"/>
                <a:gd name="T39" fmla="*/ 53 h 246"/>
                <a:gd name="T40" fmla="*/ 20 w 195"/>
                <a:gd name="T41" fmla="*/ 38 h 246"/>
                <a:gd name="T42" fmla="*/ 29 w 195"/>
                <a:gd name="T43" fmla="*/ 43 h 246"/>
                <a:gd name="T44" fmla="*/ 29 w 195"/>
                <a:gd name="T45" fmla="*/ 18 h 246"/>
                <a:gd name="T46" fmla="*/ 0 w 195"/>
                <a:gd name="T4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46">
                  <a:moveTo>
                    <a:pt x="0" y="0"/>
                  </a:moveTo>
                  <a:lnTo>
                    <a:pt x="7" y="208"/>
                  </a:lnTo>
                  <a:lnTo>
                    <a:pt x="32" y="208"/>
                  </a:lnTo>
                  <a:lnTo>
                    <a:pt x="29" y="220"/>
                  </a:lnTo>
                  <a:lnTo>
                    <a:pt x="34" y="246"/>
                  </a:lnTo>
                  <a:lnTo>
                    <a:pt x="74" y="246"/>
                  </a:lnTo>
                  <a:lnTo>
                    <a:pt x="87" y="228"/>
                  </a:lnTo>
                  <a:lnTo>
                    <a:pt x="60" y="215"/>
                  </a:lnTo>
                  <a:lnTo>
                    <a:pt x="94" y="225"/>
                  </a:lnTo>
                  <a:lnTo>
                    <a:pt x="127" y="236"/>
                  </a:lnTo>
                  <a:lnTo>
                    <a:pt x="167" y="220"/>
                  </a:lnTo>
                  <a:lnTo>
                    <a:pt x="195" y="208"/>
                  </a:lnTo>
                  <a:lnTo>
                    <a:pt x="190" y="186"/>
                  </a:lnTo>
                  <a:cubicBezTo>
                    <a:pt x="190" y="186"/>
                    <a:pt x="154" y="183"/>
                    <a:pt x="149" y="181"/>
                  </a:cubicBezTo>
                  <a:cubicBezTo>
                    <a:pt x="144" y="180"/>
                    <a:pt x="109" y="161"/>
                    <a:pt x="109" y="161"/>
                  </a:cubicBezTo>
                  <a:lnTo>
                    <a:pt x="72" y="145"/>
                  </a:lnTo>
                  <a:lnTo>
                    <a:pt x="57" y="118"/>
                  </a:lnTo>
                  <a:lnTo>
                    <a:pt x="44" y="90"/>
                  </a:lnTo>
                  <a:lnTo>
                    <a:pt x="35" y="71"/>
                  </a:lnTo>
                  <a:lnTo>
                    <a:pt x="22" y="53"/>
                  </a:lnTo>
                  <a:lnTo>
                    <a:pt x="20" y="38"/>
                  </a:lnTo>
                  <a:lnTo>
                    <a:pt x="29" y="43"/>
                  </a:lnTo>
                  <a:lnTo>
                    <a:pt x="29" y="18"/>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3" name="Freeform 253">
              <a:extLst>
                <a:ext uri="{FF2B5EF4-FFF2-40B4-BE49-F238E27FC236}">
                  <a16:creationId xmlns:a16="http://schemas.microsoft.com/office/drawing/2014/main" id="{211F3CE1-C2BC-40A3-A91A-57FBDB72D790}"/>
                </a:ext>
              </a:extLst>
            </p:cNvPr>
            <p:cNvSpPr>
              <a:spLocks/>
            </p:cNvSpPr>
            <p:nvPr/>
          </p:nvSpPr>
          <p:spPr bwMode="auto">
            <a:xfrm>
              <a:off x="2212" y="2622"/>
              <a:ext cx="195" cy="70"/>
            </a:xfrm>
            <a:custGeom>
              <a:avLst/>
              <a:gdLst>
                <a:gd name="T0" fmla="*/ 0 w 607"/>
                <a:gd name="T1" fmla="*/ 82 h 218"/>
                <a:gd name="T2" fmla="*/ 27 w 607"/>
                <a:gd name="T3" fmla="*/ 78 h 218"/>
                <a:gd name="T4" fmla="*/ 27 w 607"/>
                <a:gd name="T5" fmla="*/ 47 h 218"/>
                <a:gd name="T6" fmla="*/ 78 w 607"/>
                <a:gd name="T7" fmla="*/ 27 h 218"/>
                <a:gd name="T8" fmla="*/ 125 w 607"/>
                <a:gd name="T9" fmla="*/ 20 h 218"/>
                <a:gd name="T10" fmla="*/ 158 w 607"/>
                <a:gd name="T11" fmla="*/ 0 h 218"/>
                <a:gd name="T12" fmla="*/ 191 w 607"/>
                <a:gd name="T13" fmla="*/ 2 h 218"/>
                <a:gd name="T14" fmla="*/ 238 w 607"/>
                <a:gd name="T15" fmla="*/ 11 h 218"/>
                <a:gd name="T16" fmla="*/ 267 w 607"/>
                <a:gd name="T17" fmla="*/ 33 h 218"/>
                <a:gd name="T18" fmla="*/ 291 w 607"/>
                <a:gd name="T19" fmla="*/ 25 h 218"/>
                <a:gd name="T20" fmla="*/ 316 w 607"/>
                <a:gd name="T21" fmla="*/ 62 h 218"/>
                <a:gd name="T22" fmla="*/ 367 w 607"/>
                <a:gd name="T23" fmla="*/ 58 h 218"/>
                <a:gd name="T24" fmla="*/ 398 w 607"/>
                <a:gd name="T25" fmla="*/ 78 h 218"/>
                <a:gd name="T26" fmla="*/ 440 w 607"/>
                <a:gd name="T27" fmla="*/ 116 h 218"/>
                <a:gd name="T28" fmla="*/ 478 w 607"/>
                <a:gd name="T29" fmla="*/ 127 h 218"/>
                <a:gd name="T30" fmla="*/ 538 w 607"/>
                <a:gd name="T31" fmla="*/ 142 h 218"/>
                <a:gd name="T32" fmla="*/ 520 w 607"/>
                <a:gd name="T33" fmla="*/ 165 h 218"/>
                <a:gd name="T34" fmla="*/ 576 w 607"/>
                <a:gd name="T35" fmla="*/ 165 h 218"/>
                <a:gd name="T36" fmla="*/ 605 w 607"/>
                <a:gd name="T37" fmla="*/ 171 h 218"/>
                <a:gd name="T38" fmla="*/ 607 w 607"/>
                <a:gd name="T39" fmla="*/ 189 h 218"/>
                <a:gd name="T40" fmla="*/ 574 w 607"/>
                <a:gd name="T41" fmla="*/ 216 h 218"/>
                <a:gd name="T42" fmla="*/ 509 w 607"/>
                <a:gd name="T43" fmla="*/ 218 h 218"/>
                <a:gd name="T44" fmla="*/ 409 w 607"/>
                <a:gd name="T45" fmla="*/ 207 h 218"/>
                <a:gd name="T46" fmla="*/ 445 w 607"/>
                <a:gd name="T47" fmla="*/ 180 h 218"/>
                <a:gd name="T48" fmla="*/ 416 w 607"/>
                <a:gd name="T49" fmla="*/ 165 h 218"/>
                <a:gd name="T50" fmla="*/ 380 w 607"/>
                <a:gd name="T51" fmla="*/ 160 h 218"/>
                <a:gd name="T52" fmla="*/ 358 w 607"/>
                <a:gd name="T53" fmla="*/ 120 h 218"/>
                <a:gd name="T54" fmla="*/ 331 w 607"/>
                <a:gd name="T55" fmla="*/ 102 h 218"/>
                <a:gd name="T56" fmla="*/ 289 w 607"/>
                <a:gd name="T57" fmla="*/ 102 h 218"/>
                <a:gd name="T58" fmla="*/ 236 w 607"/>
                <a:gd name="T59" fmla="*/ 78 h 218"/>
                <a:gd name="T60" fmla="*/ 205 w 607"/>
                <a:gd name="T61" fmla="*/ 78 h 218"/>
                <a:gd name="T62" fmla="*/ 154 w 607"/>
                <a:gd name="T63" fmla="*/ 56 h 218"/>
                <a:gd name="T64" fmla="*/ 171 w 607"/>
                <a:gd name="T65" fmla="*/ 45 h 218"/>
                <a:gd name="T66" fmla="*/ 160 w 607"/>
                <a:gd name="T67" fmla="*/ 38 h 218"/>
                <a:gd name="T68" fmla="*/ 111 w 607"/>
                <a:gd name="T69" fmla="*/ 45 h 218"/>
                <a:gd name="T70" fmla="*/ 85 w 607"/>
                <a:gd name="T71" fmla="*/ 69 h 218"/>
                <a:gd name="T72" fmla="*/ 51 w 607"/>
                <a:gd name="T73" fmla="*/ 76 h 218"/>
                <a:gd name="T74" fmla="*/ 20 w 607"/>
                <a:gd name="T75" fmla="*/ 100 h 218"/>
                <a:gd name="T76" fmla="*/ 0 w 607"/>
                <a:gd name="T77" fmla="*/ 8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7" h="218">
                  <a:moveTo>
                    <a:pt x="0" y="82"/>
                  </a:moveTo>
                  <a:lnTo>
                    <a:pt x="27" y="78"/>
                  </a:lnTo>
                  <a:lnTo>
                    <a:pt x="27" y="47"/>
                  </a:lnTo>
                  <a:lnTo>
                    <a:pt x="78" y="27"/>
                  </a:lnTo>
                  <a:lnTo>
                    <a:pt x="125" y="20"/>
                  </a:lnTo>
                  <a:lnTo>
                    <a:pt x="158" y="0"/>
                  </a:lnTo>
                  <a:lnTo>
                    <a:pt x="191" y="2"/>
                  </a:lnTo>
                  <a:lnTo>
                    <a:pt x="238" y="11"/>
                  </a:lnTo>
                  <a:lnTo>
                    <a:pt x="267" y="33"/>
                  </a:lnTo>
                  <a:cubicBezTo>
                    <a:pt x="267" y="33"/>
                    <a:pt x="285" y="20"/>
                    <a:pt x="291" y="25"/>
                  </a:cubicBezTo>
                  <a:cubicBezTo>
                    <a:pt x="298" y="29"/>
                    <a:pt x="316" y="62"/>
                    <a:pt x="316" y="62"/>
                  </a:cubicBezTo>
                  <a:lnTo>
                    <a:pt x="367" y="58"/>
                  </a:lnTo>
                  <a:lnTo>
                    <a:pt x="398" y="78"/>
                  </a:lnTo>
                  <a:lnTo>
                    <a:pt x="440" y="116"/>
                  </a:lnTo>
                  <a:lnTo>
                    <a:pt x="478" y="127"/>
                  </a:lnTo>
                  <a:lnTo>
                    <a:pt x="538" y="142"/>
                  </a:lnTo>
                  <a:lnTo>
                    <a:pt x="520" y="165"/>
                  </a:lnTo>
                  <a:lnTo>
                    <a:pt x="576" y="165"/>
                  </a:lnTo>
                  <a:lnTo>
                    <a:pt x="605" y="171"/>
                  </a:lnTo>
                  <a:lnTo>
                    <a:pt x="607" y="189"/>
                  </a:lnTo>
                  <a:lnTo>
                    <a:pt x="574" y="216"/>
                  </a:lnTo>
                  <a:lnTo>
                    <a:pt x="509" y="218"/>
                  </a:lnTo>
                  <a:lnTo>
                    <a:pt x="409" y="207"/>
                  </a:lnTo>
                  <a:lnTo>
                    <a:pt x="445" y="180"/>
                  </a:lnTo>
                  <a:lnTo>
                    <a:pt x="416" y="165"/>
                  </a:lnTo>
                  <a:lnTo>
                    <a:pt x="380" y="160"/>
                  </a:lnTo>
                  <a:lnTo>
                    <a:pt x="358" y="120"/>
                  </a:lnTo>
                  <a:lnTo>
                    <a:pt x="331" y="102"/>
                  </a:lnTo>
                  <a:lnTo>
                    <a:pt x="289" y="102"/>
                  </a:lnTo>
                  <a:lnTo>
                    <a:pt x="236" y="78"/>
                  </a:lnTo>
                  <a:lnTo>
                    <a:pt x="205" y="78"/>
                  </a:lnTo>
                  <a:lnTo>
                    <a:pt x="154" y="56"/>
                  </a:lnTo>
                  <a:lnTo>
                    <a:pt x="171" y="45"/>
                  </a:lnTo>
                  <a:lnTo>
                    <a:pt x="160" y="38"/>
                  </a:lnTo>
                  <a:lnTo>
                    <a:pt x="111" y="45"/>
                  </a:lnTo>
                  <a:lnTo>
                    <a:pt x="85" y="69"/>
                  </a:lnTo>
                  <a:lnTo>
                    <a:pt x="51" y="76"/>
                  </a:lnTo>
                  <a:lnTo>
                    <a:pt x="20" y="100"/>
                  </a:lnTo>
                  <a:lnTo>
                    <a:pt x="0" y="8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4" name="Freeform 254">
              <a:extLst>
                <a:ext uri="{FF2B5EF4-FFF2-40B4-BE49-F238E27FC236}">
                  <a16:creationId xmlns:a16="http://schemas.microsoft.com/office/drawing/2014/main" id="{3B84AEDD-A856-4DC9-A8C8-B395DE8B3A10}"/>
                </a:ext>
              </a:extLst>
            </p:cNvPr>
            <p:cNvSpPr>
              <a:spLocks/>
            </p:cNvSpPr>
            <p:nvPr/>
          </p:nvSpPr>
          <p:spPr bwMode="auto">
            <a:xfrm>
              <a:off x="2242" y="2650"/>
              <a:ext cx="11" cy="9"/>
            </a:xfrm>
            <a:custGeom>
              <a:avLst/>
              <a:gdLst>
                <a:gd name="T0" fmla="*/ 2 w 11"/>
                <a:gd name="T1" fmla="*/ 0 h 9"/>
                <a:gd name="T2" fmla="*/ 0 w 11"/>
                <a:gd name="T3" fmla="*/ 9 h 9"/>
                <a:gd name="T4" fmla="*/ 8 w 11"/>
                <a:gd name="T5" fmla="*/ 8 h 9"/>
                <a:gd name="T6" fmla="*/ 11 w 11"/>
                <a:gd name="T7" fmla="*/ 2 h 9"/>
                <a:gd name="T8" fmla="*/ 2 w 11"/>
                <a:gd name="T9" fmla="*/ 0 h 9"/>
              </a:gdLst>
              <a:ahLst/>
              <a:cxnLst>
                <a:cxn ang="0">
                  <a:pos x="T0" y="T1"/>
                </a:cxn>
                <a:cxn ang="0">
                  <a:pos x="T2" y="T3"/>
                </a:cxn>
                <a:cxn ang="0">
                  <a:pos x="T4" y="T5"/>
                </a:cxn>
                <a:cxn ang="0">
                  <a:pos x="T6" y="T7"/>
                </a:cxn>
                <a:cxn ang="0">
                  <a:pos x="T8" y="T9"/>
                </a:cxn>
              </a:cxnLst>
              <a:rect l="0" t="0" r="r" b="b"/>
              <a:pathLst>
                <a:path w="11" h="9">
                  <a:moveTo>
                    <a:pt x="2" y="0"/>
                  </a:moveTo>
                  <a:lnTo>
                    <a:pt x="0" y="9"/>
                  </a:lnTo>
                  <a:lnTo>
                    <a:pt x="8" y="8"/>
                  </a:lnTo>
                  <a:lnTo>
                    <a:pt x="11" y="2"/>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5" name="Freeform 255">
              <a:extLst>
                <a:ext uri="{FF2B5EF4-FFF2-40B4-BE49-F238E27FC236}">
                  <a16:creationId xmlns:a16="http://schemas.microsoft.com/office/drawing/2014/main" id="{D8CCB189-87D7-48D5-AD51-CD58FF95A440}"/>
                </a:ext>
              </a:extLst>
            </p:cNvPr>
            <p:cNvSpPr>
              <a:spLocks/>
            </p:cNvSpPr>
            <p:nvPr/>
          </p:nvSpPr>
          <p:spPr bwMode="auto">
            <a:xfrm>
              <a:off x="2403" y="2691"/>
              <a:ext cx="53" cy="35"/>
            </a:xfrm>
            <a:custGeom>
              <a:avLst/>
              <a:gdLst>
                <a:gd name="T0" fmla="*/ 151 w 164"/>
                <a:gd name="T1" fmla="*/ 5 h 109"/>
                <a:gd name="T2" fmla="*/ 155 w 164"/>
                <a:gd name="T3" fmla="*/ 27 h 109"/>
                <a:gd name="T4" fmla="*/ 151 w 164"/>
                <a:gd name="T5" fmla="*/ 47 h 109"/>
                <a:gd name="T6" fmla="*/ 153 w 164"/>
                <a:gd name="T7" fmla="*/ 65 h 109"/>
                <a:gd name="T8" fmla="*/ 164 w 164"/>
                <a:gd name="T9" fmla="*/ 69 h 109"/>
                <a:gd name="T10" fmla="*/ 155 w 164"/>
                <a:gd name="T11" fmla="*/ 78 h 109"/>
                <a:gd name="T12" fmla="*/ 151 w 164"/>
                <a:gd name="T13" fmla="*/ 109 h 109"/>
                <a:gd name="T14" fmla="*/ 129 w 164"/>
                <a:gd name="T15" fmla="*/ 103 h 109"/>
                <a:gd name="T16" fmla="*/ 95 w 164"/>
                <a:gd name="T17" fmla="*/ 107 h 109"/>
                <a:gd name="T18" fmla="*/ 71 w 164"/>
                <a:gd name="T19" fmla="*/ 98 h 109"/>
                <a:gd name="T20" fmla="*/ 38 w 164"/>
                <a:gd name="T21" fmla="*/ 96 h 109"/>
                <a:gd name="T22" fmla="*/ 38 w 164"/>
                <a:gd name="T23" fmla="*/ 107 h 109"/>
                <a:gd name="T24" fmla="*/ 22 w 164"/>
                <a:gd name="T25" fmla="*/ 92 h 109"/>
                <a:gd name="T26" fmla="*/ 0 w 164"/>
                <a:gd name="T27" fmla="*/ 87 h 109"/>
                <a:gd name="T28" fmla="*/ 11 w 164"/>
                <a:gd name="T29" fmla="*/ 76 h 109"/>
                <a:gd name="T30" fmla="*/ 58 w 164"/>
                <a:gd name="T31" fmla="*/ 78 h 109"/>
                <a:gd name="T32" fmla="*/ 95 w 164"/>
                <a:gd name="T33" fmla="*/ 83 h 109"/>
                <a:gd name="T34" fmla="*/ 118 w 164"/>
                <a:gd name="T35" fmla="*/ 76 h 109"/>
                <a:gd name="T36" fmla="*/ 109 w 164"/>
                <a:gd name="T37" fmla="*/ 63 h 109"/>
                <a:gd name="T38" fmla="*/ 102 w 164"/>
                <a:gd name="T39" fmla="*/ 32 h 109"/>
                <a:gd name="T40" fmla="*/ 89 w 164"/>
                <a:gd name="T41" fmla="*/ 20 h 109"/>
                <a:gd name="T42" fmla="*/ 55 w 164"/>
                <a:gd name="T43" fmla="*/ 12 h 109"/>
                <a:gd name="T44" fmla="*/ 64 w 164"/>
                <a:gd name="T45" fmla="*/ 0 h 109"/>
                <a:gd name="T46" fmla="*/ 95 w 164"/>
                <a:gd name="T47" fmla="*/ 0 h 109"/>
                <a:gd name="T48" fmla="*/ 129 w 164"/>
                <a:gd name="T49" fmla="*/ 14 h 109"/>
                <a:gd name="T50" fmla="*/ 151 w 164"/>
                <a:gd name="T51" fmla="*/ 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09">
                  <a:moveTo>
                    <a:pt x="151" y="5"/>
                  </a:moveTo>
                  <a:lnTo>
                    <a:pt x="155" y="27"/>
                  </a:lnTo>
                  <a:lnTo>
                    <a:pt x="151" y="47"/>
                  </a:lnTo>
                  <a:lnTo>
                    <a:pt x="153" y="65"/>
                  </a:lnTo>
                  <a:lnTo>
                    <a:pt x="164" y="69"/>
                  </a:lnTo>
                  <a:lnTo>
                    <a:pt x="155" y="78"/>
                  </a:lnTo>
                  <a:lnTo>
                    <a:pt x="151" y="109"/>
                  </a:lnTo>
                  <a:lnTo>
                    <a:pt x="129" y="103"/>
                  </a:lnTo>
                  <a:lnTo>
                    <a:pt x="95" y="107"/>
                  </a:lnTo>
                  <a:lnTo>
                    <a:pt x="71" y="98"/>
                  </a:lnTo>
                  <a:lnTo>
                    <a:pt x="38" y="96"/>
                  </a:lnTo>
                  <a:lnTo>
                    <a:pt x="38" y="107"/>
                  </a:lnTo>
                  <a:lnTo>
                    <a:pt x="22" y="92"/>
                  </a:lnTo>
                  <a:lnTo>
                    <a:pt x="0" y="87"/>
                  </a:lnTo>
                  <a:cubicBezTo>
                    <a:pt x="0" y="87"/>
                    <a:pt x="4" y="76"/>
                    <a:pt x="11" y="76"/>
                  </a:cubicBezTo>
                  <a:cubicBezTo>
                    <a:pt x="18" y="76"/>
                    <a:pt x="58" y="78"/>
                    <a:pt x="58" y="78"/>
                  </a:cubicBezTo>
                  <a:lnTo>
                    <a:pt x="95" y="83"/>
                  </a:lnTo>
                  <a:lnTo>
                    <a:pt x="118" y="76"/>
                  </a:lnTo>
                  <a:lnTo>
                    <a:pt x="109" y="63"/>
                  </a:lnTo>
                  <a:lnTo>
                    <a:pt x="102" y="32"/>
                  </a:lnTo>
                  <a:lnTo>
                    <a:pt x="89" y="20"/>
                  </a:lnTo>
                  <a:lnTo>
                    <a:pt x="55" y="12"/>
                  </a:lnTo>
                  <a:lnTo>
                    <a:pt x="64" y="0"/>
                  </a:lnTo>
                  <a:lnTo>
                    <a:pt x="95" y="0"/>
                  </a:lnTo>
                  <a:lnTo>
                    <a:pt x="129" y="14"/>
                  </a:lnTo>
                  <a:lnTo>
                    <a:pt x="151"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6" name="Freeform 256">
              <a:extLst>
                <a:ext uri="{FF2B5EF4-FFF2-40B4-BE49-F238E27FC236}">
                  <a16:creationId xmlns:a16="http://schemas.microsoft.com/office/drawing/2014/main" id="{19FC2437-1229-4026-A39E-0A1BA79833F8}"/>
                </a:ext>
              </a:extLst>
            </p:cNvPr>
            <p:cNvSpPr>
              <a:spLocks/>
            </p:cNvSpPr>
            <p:nvPr/>
          </p:nvSpPr>
          <p:spPr bwMode="auto">
            <a:xfrm>
              <a:off x="2451" y="2690"/>
              <a:ext cx="68" cy="44"/>
            </a:xfrm>
            <a:custGeom>
              <a:avLst/>
              <a:gdLst>
                <a:gd name="T0" fmla="*/ 9 w 213"/>
                <a:gd name="T1" fmla="*/ 127 h 136"/>
                <a:gd name="T2" fmla="*/ 31 w 213"/>
                <a:gd name="T3" fmla="*/ 136 h 136"/>
                <a:gd name="T4" fmla="*/ 49 w 213"/>
                <a:gd name="T5" fmla="*/ 105 h 136"/>
                <a:gd name="T6" fmla="*/ 80 w 213"/>
                <a:gd name="T7" fmla="*/ 91 h 136"/>
                <a:gd name="T8" fmla="*/ 78 w 213"/>
                <a:gd name="T9" fmla="*/ 107 h 136"/>
                <a:gd name="T10" fmla="*/ 124 w 213"/>
                <a:gd name="T11" fmla="*/ 105 h 136"/>
                <a:gd name="T12" fmla="*/ 151 w 213"/>
                <a:gd name="T13" fmla="*/ 87 h 136"/>
                <a:gd name="T14" fmla="*/ 175 w 213"/>
                <a:gd name="T15" fmla="*/ 91 h 136"/>
                <a:gd name="T16" fmla="*/ 191 w 213"/>
                <a:gd name="T17" fmla="*/ 105 h 136"/>
                <a:gd name="T18" fmla="*/ 213 w 213"/>
                <a:gd name="T19" fmla="*/ 76 h 136"/>
                <a:gd name="T20" fmla="*/ 195 w 213"/>
                <a:gd name="T21" fmla="*/ 45 h 136"/>
                <a:gd name="T22" fmla="*/ 140 w 213"/>
                <a:gd name="T23" fmla="*/ 45 h 136"/>
                <a:gd name="T24" fmla="*/ 124 w 213"/>
                <a:gd name="T25" fmla="*/ 18 h 136"/>
                <a:gd name="T26" fmla="*/ 95 w 213"/>
                <a:gd name="T27" fmla="*/ 2 h 136"/>
                <a:gd name="T28" fmla="*/ 51 w 213"/>
                <a:gd name="T29" fmla="*/ 2 h 136"/>
                <a:gd name="T30" fmla="*/ 22 w 213"/>
                <a:gd name="T31" fmla="*/ 7 h 136"/>
                <a:gd name="T32" fmla="*/ 0 w 213"/>
                <a:gd name="T33" fmla="*/ 0 h 136"/>
                <a:gd name="T34" fmla="*/ 6 w 213"/>
                <a:gd name="T35" fmla="*/ 29 h 136"/>
                <a:gd name="T36" fmla="*/ 0 w 213"/>
                <a:gd name="T37" fmla="*/ 54 h 136"/>
                <a:gd name="T38" fmla="*/ 6 w 213"/>
                <a:gd name="T39" fmla="*/ 76 h 136"/>
                <a:gd name="T40" fmla="*/ 2 w 213"/>
                <a:gd name="T41" fmla="*/ 111 h 136"/>
                <a:gd name="T42" fmla="*/ 9 w 213"/>
                <a:gd name="T43" fmla="*/ 12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3" h="136">
                  <a:moveTo>
                    <a:pt x="9" y="127"/>
                  </a:moveTo>
                  <a:lnTo>
                    <a:pt x="31" y="136"/>
                  </a:lnTo>
                  <a:lnTo>
                    <a:pt x="49" y="105"/>
                  </a:lnTo>
                  <a:lnTo>
                    <a:pt x="80" y="91"/>
                  </a:lnTo>
                  <a:cubicBezTo>
                    <a:pt x="80" y="91"/>
                    <a:pt x="64" y="105"/>
                    <a:pt x="78" y="107"/>
                  </a:cubicBezTo>
                  <a:cubicBezTo>
                    <a:pt x="91" y="109"/>
                    <a:pt x="124" y="105"/>
                    <a:pt x="124" y="105"/>
                  </a:cubicBezTo>
                  <a:lnTo>
                    <a:pt x="151" y="87"/>
                  </a:lnTo>
                  <a:lnTo>
                    <a:pt x="175" y="91"/>
                  </a:lnTo>
                  <a:lnTo>
                    <a:pt x="191" y="105"/>
                  </a:lnTo>
                  <a:lnTo>
                    <a:pt x="213" y="76"/>
                  </a:lnTo>
                  <a:lnTo>
                    <a:pt x="195" y="45"/>
                  </a:lnTo>
                  <a:lnTo>
                    <a:pt x="140" y="45"/>
                  </a:lnTo>
                  <a:lnTo>
                    <a:pt x="124" y="18"/>
                  </a:lnTo>
                  <a:lnTo>
                    <a:pt x="95" y="2"/>
                  </a:lnTo>
                  <a:lnTo>
                    <a:pt x="51" y="2"/>
                  </a:lnTo>
                  <a:lnTo>
                    <a:pt x="22" y="7"/>
                  </a:lnTo>
                  <a:lnTo>
                    <a:pt x="0" y="0"/>
                  </a:lnTo>
                  <a:lnTo>
                    <a:pt x="6" y="29"/>
                  </a:lnTo>
                  <a:lnTo>
                    <a:pt x="0" y="54"/>
                  </a:lnTo>
                  <a:lnTo>
                    <a:pt x="6" y="76"/>
                  </a:lnTo>
                  <a:lnTo>
                    <a:pt x="2" y="111"/>
                  </a:lnTo>
                  <a:lnTo>
                    <a:pt x="9" y="127"/>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27" name="Freeform 257">
              <a:extLst>
                <a:ext uri="{FF2B5EF4-FFF2-40B4-BE49-F238E27FC236}">
                  <a16:creationId xmlns:a16="http://schemas.microsoft.com/office/drawing/2014/main" id="{1E8C719C-B901-4AEE-B12B-C12F9B811CFE}"/>
                </a:ext>
              </a:extLst>
            </p:cNvPr>
            <p:cNvSpPr>
              <a:spLocks/>
            </p:cNvSpPr>
            <p:nvPr/>
          </p:nvSpPr>
          <p:spPr bwMode="auto">
            <a:xfrm>
              <a:off x="892" y="2686"/>
              <a:ext cx="18" cy="26"/>
            </a:xfrm>
            <a:custGeom>
              <a:avLst/>
              <a:gdLst>
                <a:gd name="T0" fmla="*/ 0 w 18"/>
                <a:gd name="T1" fmla="*/ 0 h 26"/>
                <a:gd name="T2" fmla="*/ 0 w 18"/>
                <a:gd name="T3" fmla="*/ 18 h 26"/>
                <a:gd name="T4" fmla="*/ 2 w 18"/>
                <a:gd name="T5" fmla="*/ 26 h 26"/>
                <a:gd name="T6" fmla="*/ 13 w 18"/>
                <a:gd name="T7" fmla="*/ 19 h 26"/>
                <a:gd name="T8" fmla="*/ 18 w 18"/>
                <a:gd name="T9" fmla="*/ 11 h 26"/>
                <a:gd name="T10" fmla="*/ 14 w 18"/>
                <a:gd name="T11" fmla="*/ 4 h 26"/>
                <a:gd name="T12" fmla="*/ 0 w 18"/>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0" y="0"/>
                  </a:moveTo>
                  <a:lnTo>
                    <a:pt x="0" y="18"/>
                  </a:lnTo>
                  <a:lnTo>
                    <a:pt x="2" y="26"/>
                  </a:lnTo>
                  <a:lnTo>
                    <a:pt x="13" y="19"/>
                  </a:lnTo>
                  <a:lnTo>
                    <a:pt x="18" y="11"/>
                  </a:lnTo>
                  <a:lnTo>
                    <a:pt x="14" y="4"/>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8" name="Freeform 258">
              <a:extLst>
                <a:ext uri="{FF2B5EF4-FFF2-40B4-BE49-F238E27FC236}">
                  <a16:creationId xmlns:a16="http://schemas.microsoft.com/office/drawing/2014/main" id="{6115DBF9-284E-44B2-AD53-654CE1B6066E}"/>
                </a:ext>
              </a:extLst>
            </p:cNvPr>
            <p:cNvSpPr>
              <a:spLocks/>
            </p:cNvSpPr>
            <p:nvPr/>
          </p:nvSpPr>
          <p:spPr bwMode="auto">
            <a:xfrm>
              <a:off x="876" y="2671"/>
              <a:ext cx="15" cy="8"/>
            </a:xfrm>
            <a:custGeom>
              <a:avLst/>
              <a:gdLst>
                <a:gd name="T0" fmla="*/ 0 w 15"/>
                <a:gd name="T1" fmla="*/ 0 h 8"/>
                <a:gd name="T2" fmla="*/ 6 w 15"/>
                <a:gd name="T3" fmla="*/ 8 h 8"/>
                <a:gd name="T4" fmla="*/ 15 w 15"/>
                <a:gd name="T5" fmla="*/ 6 h 8"/>
                <a:gd name="T6" fmla="*/ 10 w 15"/>
                <a:gd name="T7" fmla="*/ 0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lnTo>
                    <a:pt x="6" y="8"/>
                  </a:lnTo>
                  <a:lnTo>
                    <a:pt x="15" y="6"/>
                  </a:lnTo>
                  <a:lnTo>
                    <a:pt x="10" y="0"/>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9" name="Freeform 259">
              <a:extLst>
                <a:ext uri="{FF2B5EF4-FFF2-40B4-BE49-F238E27FC236}">
                  <a16:creationId xmlns:a16="http://schemas.microsoft.com/office/drawing/2014/main" id="{930E46D8-E7BF-4E39-8901-B8188251630E}"/>
                </a:ext>
              </a:extLst>
            </p:cNvPr>
            <p:cNvSpPr>
              <a:spLocks/>
            </p:cNvSpPr>
            <p:nvPr/>
          </p:nvSpPr>
          <p:spPr bwMode="auto">
            <a:xfrm>
              <a:off x="849" y="2657"/>
              <a:ext cx="9" cy="11"/>
            </a:xfrm>
            <a:custGeom>
              <a:avLst/>
              <a:gdLst>
                <a:gd name="T0" fmla="*/ 0 w 9"/>
                <a:gd name="T1" fmla="*/ 1 h 11"/>
                <a:gd name="T2" fmla="*/ 5 w 9"/>
                <a:gd name="T3" fmla="*/ 11 h 11"/>
                <a:gd name="T4" fmla="*/ 9 w 9"/>
                <a:gd name="T5" fmla="*/ 5 h 11"/>
                <a:gd name="T6" fmla="*/ 6 w 9"/>
                <a:gd name="T7" fmla="*/ 0 h 11"/>
                <a:gd name="T8" fmla="*/ 0 w 9"/>
                <a:gd name="T9" fmla="*/ 1 h 11"/>
              </a:gdLst>
              <a:ahLst/>
              <a:cxnLst>
                <a:cxn ang="0">
                  <a:pos x="T0" y="T1"/>
                </a:cxn>
                <a:cxn ang="0">
                  <a:pos x="T2" y="T3"/>
                </a:cxn>
                <a:cxn ang="0">
                  <a:pos x="T4" y="T5"/>
                </a:cxn>
                <a:cxn ang="0">
                  <a:pos x="T6" y="T7"/>
                </a:cxn>
                <a:cxn ang="0">
                  <a:pos x="T8" y="T9"/>
                </a:cxn>
              </a:cxnLst>
              <a:rect l="0" t="0" r="r" b="b"/>
              <a:pathLst>
                <a:path w="9" h="11">
                  <a:moveTo>
                    <a:pt x="0" y="1"/>
                  </a:moveTo>
                  <a:lnTo>
                    <a:pt x="5" y="11"/>
                  </a:lnTo>
                  <a:lnTo>
                    <a:pt x="9" y="5"/>
                  </a:lnTo>
                  <a:lnTo>
                    <a:pt x="6"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0" name="Freeform 260">
              <a:extLst>
                <a:ext uri="{FF2B5EF4-FFF2-40B4-BE49-F238E27FC236}">
                  <a16:creationId xmlns:a16="http://schemas.microsoft.com/office/drawing/2014/main" id="{C638498A-BC6E-4BC3-9C25-F0ED0145F12D}"/>
                </a:ext>
              </a:extLst>
            </p:cNvPr>
            <p:cNvSpPr>
              <a:spLocks/>
            </p:cNvSpPr>
            <p:nvPr/>
          </p:nvSpPr>
          <p:spPr bwMode="auto">
            <a:xfrm>
              <a:off x="863" y="2662"/>
              <a:ext cx="10" cy="8"/>
            </a:xfrm>
            <a:custGeom>
              <a:avLst/>
              <a:gdLst>
                <a:gd name="T0" fmla="*/ 0 w 10"/>
                <a:gd name="T1" fmla="*/ 7 h 8"/>
                <a:gd name="T2" fmla="*/ 10 w 10"/>
                <a:gd name="T3" fmla="*/ 8 h 8"/>
                <a:gd name="T4" fmla="*/ 10 w 10"/>
                <a:gd name="T5" fmla="*/ 0 h 8"/>
                <a:gd name="T6" fmla="*/ 2 w 10"/>
                <a:gd name="T7" fmla="*/ 1 h 8"/>
                <a:gd name="T8" fmla="*/ 0 w 10"/>
                <a:gd name="T9" fmla="*/ 7 h 8"/>
              </a:gdLst>
              <a:ahLst/>
              <a:cxnLst>
                <a:cxn ang="0">
                  <a:pos x="T0" y="T1"/>
                </a:cxn>
                <a:cxn ang="0">
                  <a:pos x="T2" y="T3"/>
                </a:cxn>
                <a:cxn ang="0">
                  <a:pos x="T4" y="T5"/>
                </a:cxn>
                <a:cxn ang="0">
                  <a:pos x="T6" y="T7"/>
                </a:cxn>
                <a:cxn ang="0">
                  <a:pos x="T8" y="T9"/>
                </a:cxn>
              </a:cxnLst>
              <a:rect l="0" t="0" r="r" b="b"/>
              <a:pathLst>
                <a:path w="10" h="8">
                  <a:moveTo>
                    <a:pt x="0" y="7"/>
                  </a:moveTo>
                  <a:lnTo>
                    <a:pt x="10" y="8"/>
                  </a:lnTo>
                  <a:lnTo>
                    <a:pt x="10" y="0"/>
                  </a:lnTo>
                  <a:lnTo>
                    <a:pt x="2" y="1"/>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1" name="Freeform 261">
              <a:extLst>
                <a:ext uri="{FF2B5EF4-FFF2-40B4-BE49-F238E27FC236}">
                  <a16:creationId xmlns:a16="http://schemas.microsoft.com/office/drawing/2014/main" id="{9D9DE622-BD9A-4868-BBF9-4297AE5146AF}"/>
                </a:ext>
              </a:extLst>
            </p:cNvPr>
            <p:cNvSpPr>
              <a:spLocks/>
            </p:cNvSpPr>
            <p:nvPr/>
          </p:nvSpPr>
          <p:spPr bwMode="auto">
            <a:xfrm>
              <a:off x="814" y="2645"/>
              <a:ext cx="15" cy="10"/>
            </a:xfrm>
            <a:custGeom>
              <a:avLst/>
              <a:gdLst>
                <a:gd name="T0" fmla="*/ 22 w 47"/>
                <a:gd name="T1" fmla="*/ 0 h 30"/>
                <a:gd name="T2" fmla="*/ 7 w 47"/>
                <a:gd name="T3" fmla="*/ 25 h 30"/>
                <a:gd name="T4" fmla="*/ 40 w 47"/>
                <a:gd name="T5" fmla="*/ 30 h 30"/>
                <a:gd name="T6" fmla="*/ 47 w 47"/>
                <a:gd name="T7" fmla="*/ 14 h 30"/>
                <a:gd name="T8" fmla="*/ 22 w 47"/>
                <a:gd name="T9" fmla="*/ 0 h 30"/>
              </a:gdLst>
              <a:ahLst/>
              <a:cxnLst>
                <a:cxn ang="0">
                  <a:pos x="T0" y="T1"/>
                </a:cxn>
                <a:cxn ang="0">
                  <a:pos x="T2" y="T3"/>
                </a:cxn>
                <a:cxn ang="0">
                  <a:pos x="T4" y="T5"/>
                </a:cxn>
                <a:cxn ang="0">
                  <a:pos x="T6" y="T7"/>
                </a:cxn>
                <a:cxn ang="0">
                  <a:pos x="T8" y="T9"/>
                </a:cxn>
              </a:cxnLst>
              <a:rect l="0" t="0" r="r" b="b"/>
              <a:pathLst>
                <a:path w="47" h="30">
                  <a:moveTo>
                    <a:pt x="22" y="0"/>
                  </a:moveTo>
                  <a:cubicBezTo>
                    <a:pt x="22" y="0"/>
                    <a:pt x="0" y="24"/>
                    <a:pt x="7" y="25"/>
                  </a:cubicBezTo>
                  <a:cubicBezTo>
                    <a:pt x="14" y="27"/>
                    <a:pt x="40" y="30"/>
                    <a:pt x="40" y="30"/>
                  </a:cubicBezTo>
                  <a:lnTo>
                    <a:pt x="47" y="14"/>
                  </a:lnTo>
                  <a:lnTo>
                    <a:pt x="2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2" name="Freeform 262">
              <a:extLst>
                <a:ext uri="{FF2B5EF4-FFF2-40B4-BE49-F238E27FC236}">
                  <a16:creationId xmlns:a16="http://schemas.microsoft.com/office/drawing/2014/main" id="{55039343-AD5D-4085-9DE1-102B0B2E9846}"/>
                </a:ext>
              </a:extLst>
            </p:cNvPr>
            <p:cNvSpPr>
              <a:spLocks/>
            </p:cNvSpPr>
            <p:nvPr/>
          </p:nvSpPr>
          <p:spPr bwMode="auto">
            <a:xfrm>
              <a:off x="305" y="1152"/>
              <a:ext cx="1074" cy="799"/>
            </a:xfrm>
            <a:custGeom>
              <a:avLst/>
              <a:gdLst>
                <a:gd name="T0" fmla="*/ 2193 w 3349"/>
                <a:gd name="T1" fmla="*/ 160 h 2493"/>
                <a:gd name="T2" fmla="*/ 1853 w 3349"/>
                <a:gd name="T3" fmla="*/ 46 h 2493"/>
                <a:gd name="T4" fmla="*/ 1520 w 3349"/>
                <a:gd name="T5" fmla="*/ 186 h 2493"/>
                <a:gd name="T6" fmla="*/ 1206 w 3349"/>
                <a:gd name="T7" fmla="*/ 480 h 2493"/>
                <a:gd name="T8" fmla="*/ 1500 w 3349"/>
                <a:gd name="T9" fmla="*/ 753 h 2493"/>
                <a:gd name="T10" fmla="*/ 1366 w 3349"/>
                <a:gd name="T11" fmla="*/ 820 h 2493"/>
                <a:gd name="T12" fmla="*/ 1133 w 3349"/>
                <a:gd name="T13" fmla="*/ 906 h 2493"/>
                <a:gd name="T14" fmla="*/ 1533 w 3349"/>
                <a:gd name="T15" fmla="*/ 1040 h 2493"/>
                <a:gd name="T16" fmla="*/ 1346 w 3349"/>
                <a:gd name="T17" fmla="*/ 1240 h 2493"/>
                <a:gd name="T18" fmla="*/ 1313 w 3349"/>
                <a:gd name="T19" fmla="*/ 1533 h 2493"/>
                <a:gd name="T20" fmla="*/ 1273 w 3349"/>
                <a:gd name="T21" fmla="*/ 1564 h 2493"/>
                <a:gd name="T22" fmla="*/ 1451 w 3349"/>
                <a:gd name="T23" fmla="*/ 1606 h 2493"/>
                <a:gd name="T24" fmla="*/ 1562 w 3349"/>
                <a:gd name="T25" fmla="*/ 1735 h 2493"/>
                <a:gd name="T26" fmla="*/ 1766 w 3349"/>
                <a:gd name="T27" fmla="*/ 1737 h 2493"/>
                <a:gd name="T28" fmla="*/ 1657 w 3349"/>
                <a:gd name="T29" fmla="*/ 1969 h 2493"/>
                <a:gd name="T30" fmla="*/ 1524 w 3349"/>
                <a:gd name="T31" fmla="*/ 2064 h 2493"/>
                <a:gd name="T32" fmla="*/ 1371 w 3349"/>
                <a:gd name="T33" fmla="*/ 2160 h 2493"/>
                <a:gd name="T34" fmla="*/ 1177 w 3349"/>
                <a:gd name="T35" fmla="*/ 2282 h 2493"/>
                <a:gd name="T36" fmla="*/ 855 w 3349"/>
                <a:gd name="T37" fmla="*/ 2431 h 2493"/>
                <a:gd name="T38" fmla="*/ 637 w 3349"/>
                <a:gd name="T39" fmla="*/ 2442 h 2493"/>
                <a:gd name="T40" fmla="*/ 406 w 3349"/>
                <a:gd name="T41" fmla="*/ 2446 h 2493"/>
                <a:gd name="T42" fmla="*/ 9 w 3349"/>
                <a:gd name="T43" fmla="*/ 2377 h 2493"/>
                <a:gd name="T44" fmla="*/ 529 w 3349"/>
                <a:gd name="T45" fmla="*/ 2477 h 2493"/>
                <a:gd name="T46" fmla="*/ 644 w 3349"/>
                <a:gd name="T47" fmla="*/ 2469 h 2493"/>
                <a:gd name="T48" fmla="*/ 782 w 3349"/>
                <a:gd name="T49" fmla="*/ 2449 h 2493"/>
                <a:gd name="T50" fmla="*/ 997 w 3349"/>
                <a:gd name="T51" fmla="*/ 2373 h 2493"/>
                <a:gd name="T52" fmla="*/ 1140 w 3349"/>
                <a:gd name="T53" fmla="*/ 2331 h 2493"/>
                <a:gd name="T54" fmla="*/ 1277 w 3349"/>
                <a:gd name="T55" fmla="*/ 2251 h 2493"/>
                <a:gd name="T56" fmla="*/ 1400 w 3349"/>
                <a:gd name="T57" fmla="*/ 2177 h 2493"/>
                <a:gd name="T58" fmla="*/ 1504 w 3349"/>
                <a:gd name="T59" fmla="*/ 2100 h 2493"/>
                <a:gd name="T60" fmla="*/ 1646 w 3349"/>
                <a:gd name="T61" fmla="*/ 2058 h 2493"/>
                <a:gd name="T62" fmla="*/ 1802 w 3349"/>
                <a:gd name="T63" fmla="*/ 1911 h 2493"/>
                <a:gd name="T64" fmla="*/ 1973 w 3349"/>
                <a:gd name="T65" fmla="*/ 1740 h 2493"/>
                <a:gd name="T66" fmla="*/ 2002 w 3349"/>
                <a:gd name="T67" fmla="*/ 1580 h 2493"/>
                <a:gd name="T68" fmla="*/ 2160 w 3349"/>
                <a:gd name="T69" fmla="*/ 1504 h 2493"/>
                <a:gd name="T70" fmla="*/ 2064 w 3349"/>
                <a:gd name="T71" fmla="*/ 1642 h 2493"/>
                <a:gd name="T72" fmla="*/ 2124 w 3349"/>
                <a:gd name="T73" fmla="*/ 1704 h 2493"/>
                <a:gd name="T74" fmla="*/ 2286 w 3349"/>
                <a:gd name="T75" fmla="*/ 1542 h 2493"/>
                <a:gd name="T76" fmla="*/ 2375 w 3349"/>
                <a:gd name="T77" fmla="*/ 1489 h 2493"/>
                <a:gd name="T78" fmla="*/ 2480 w 3349"/>
                <a:gd name="T79" fmla="*/ 1589 h 2493"/>
                <a:gd name="T80" fmla="*/ 2753 w 3349"/>
                <a:gd name="T81" fmla="*/ 1635 h 2493"/>
                <a:gd name="T82" fmla="*/ 2897 w 3349"/>
                <a:gd name="T83" fmla="*/ 1782 h 2493"/>
                <a:gd name="T84" fmla="*/ 3011 w 3349"/>
                <a:gd name="T85" fmla="*/ 1793 h 2493"/>
                <a:gd name="T86" fmla="*/ 3064 w 3349"/>
                <a:gd name="T87" fmla="*/ 1831 h 2493"/>
                <a:gd name="T88" fmla="*/ 3024 w 3349"/>
                <a:gd name="T89" fmla="*/ 1937 h 2493"/>
                <a:gd name="T90" fmla="*/ 3046 w 3349"/>
                <a:gd name="T91" fmla="*/ 1853 h 2493"/>
                <a:gd name="T92" fmla="*/ 3084 w 3349"/>
                <a:gd name="T93" fmla="*/ 1831 h 2493"/>
                <a:gd name="T94" fmla="*/ 3082 w 3349"/>
                <a:gd name="T95" fmla="*/ 1960 h 2493"/>
                <a:gd name="T96" fmla="*/ 3184 w 3349"/>
                <a:gd name="T97" fmla="*/ 1984 h 2493"/>
                <a:gd name="T98" fmla="*/ 3142 w 3349"/>
                <a:gd name="T99" fmla="*/ 2122 h 2493"/>
                <a:gd name="T100" fmla="*/ 3175 w 3349"/>
                <a:gd name="T101" fmla="*/ 2026 h 2493"/>
                <a:gd name="T102" fmla="*/ 3237 w 3349"/>
                <a:gd name="T103" fmla="*/ 2109 h 2493"/>
                <a:gd name="T104" fmla="*/ 3340 w 3349"/>
                <a:gd name="T105" fmla="*/ 2109 h 2493"/>
                <a:gd name="T106" fmla="*/ 3149 w 3349"/>
                <a:gd name="T107" fmla="*/ 1806 h 2493"/>
                <a:gd name="T108" fmla="*/ 2984 w 3349"/>
                <a:gd name="T109" fmla="*/ 1671 h 2493"/>
                <a:gd name="T110" fmla="*/ 2829 w 3349"/>
                <a:gd name="T111" fmla="*/ 1602 h 2493"/>
                <a:gd name="T112" fmla="*/ 2666 w 3349"/>
                <a:gd name="T113" fmla="*/ 273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49" h="2493">
                  <a:moveTo>
                    <a:pt x="2666" y="273"/>
                  </a:moveTo>
                  <a:lnTo>
                    <a:pt x="2580" y="226"/>
                  </a:lnTo>
                  <a:lnTo>
                    <a:pt x="2493" y="193"/>
                  </a:lnTo>
                  <a:lnTo>
                    <a:pt x="2440" y="240"/>
                  </a:lnTo>
                  <a:lnTo>
                    <a:pt x="2346" y="186"/>
                  </a:lnTo>
                  <a:lnTo>
                    <a:pt x="2193" y="160"/>
                  </a:lnTo>
                  <a:lnTo>
                    <a:pt x="2100" y="160"/>
                  </a:lnTo>
                  <a:lnTo>
                    <a:pt x="2033" y="133"/>
                  </a:lnTo>
                  <a:lnTo>
                    <a:pt x="2026" y="86"/>
                  </a:lnTo>
                  <a:lnTo>
                    <a:pt x="1946" y="86"/>
                  </a:lnTo>
                  <a:lnTo>
                    <a:pt x="1880" y="53"/>
                  </a:lnTo>
                  <a:lnTo>
                    <a:pt x="1853" y="46"/>
                  </a:lnTo>
                  <a:lnTo>
                    <a:pt x="1813" y="6"/>
                  </a:lnTo>
                  <a:lnTo>
                    <a:pt x="1753" y="0"/>
                  </a:lnTo>
                  <a:lnTo>
                    <a:pt x="1720" y="46"/>
                  </a:lnTo>
                  <a:lnTo>
                    <a:pt x="1626" y="80"/>
                  </a:lnTo>
                  <a:lnTo>
                    <a:pt x="1560" y="113"/>
                  </a:lnTo>
                  <a:lnTo>
                    <a:pt x="1520" y="186"/>
                  </a:lnTo>
                  <a:lnTo>
                    <a:pt x="1453" y="200"/>
                  </a:lnTo>
                  <a:lnTo>
                    <a:pt x="1413" y="286"/>
                  </a:lnTo>
                  <a:lnTo>
                    <a:pt x="1400" y="366"/>
                  </a:lnTo>
                  <a:lnTo>
                    <a:pt x="1333" y="413"/>
                  </a:lnTo>
                  <a:lnTo>
                    <a:pt x="1240" y="420"/>
                  </a:lnTo>
                  <a:lnTo>
                    <a:pt x="1206" y="480"/>
                  </a:lnTo>
                  <a:lnTo>
                    <a:pt x="1273" y="553"/>
                  </a:lnTo>
                  <a:lnTo>
                    <a:pt x="1340" y="600"/>
                  </a:lnTo>
                  <a:lnTo>
                    <a:pt x="1386" y="680"/>
                  </a:lnTo>
                  <a:lnTo>
                    <a:pt x="1440" y="700"/>
                  </a:lnTo>
                  <a:lnTo>
                    <a:pt x="1486" y="713"/>
                  </a:lnTo>
                  <a:cubicBezTo>
                    <a:pt x="1486" y="713"/>
                    <a:pt x="1480" y="753"/>
                    <a:pt x="1500" y="753"/>
                  </a:cubicBezTo>
                  <a:cubicBezTo>
                    <a:pt x="1520" y="753"/>
                    <a:pt x="1553" y="746"/>
                    <a:pt x="1553" y="746"/>
                  </a:cubicBezTo>
                  <a:lnTo>
                    <a:pt x="1546" y="820"/>
                  </a:lnTo>
                  <a:lnTo>
                    <a:pt x="1493" y="793"/>
                  </a:lnTo>
                  <a:cubicBezTo>
                    <a:pt x="1493" y="793"/>
                    <a:pt x="1513" y="820"/>
                    <a:pt x="1493" y="820"/>
                  </a:cubicBezTo>
                  <a:lnTo>
                    <a:pt x="1406" y="820"/>
                  </a:lnTo>
                  <a:lnTo>
                    <a:pt x="1366" y="820"/>
                  </a:lnTo>
                  <a:lnTo>
                    <a:pt x="1373" y="766"/>
                  </a:lnTo>
                  <a:lnTo>
                    <a:pt x="1313" y="773"/>
                  </a:lnTo>
                  <a:lnTo>
                    <a:pt x="1266" y="806"/>
                  </a:lnTo>
                  <a:lnTo>
                    <a:pt x="1233" y="840"/>
                  </a:lnTo>
                  <a:lnTo>
                    <a:pt x="1180" y="880"/>
                  </a:lnTo>
                  <a:lnTo>
                    <a:pt x="1133" y="906"/>
                  </a:lnTo>
                  <a:lnTo>
                    <a:pt x="1213" y="986"/>
                  </a:lnTo>
                  <a:lnTo>
                    <a:pt x="1233" y="1040"/>
                  </a:lnTo>
                  <a:lnTo>
                    <a:pt x="1280" y="1060"/>
                  </a:lnTo>
                  <a:lnTo>
                    <a:pt x="1386" y="1046"/>
                  </a:lnTo>
                  <a:lnTo>
                    <a:pt x="1433" y="1073"/>
                  </a:lnTo>
                  <a:lnTo>
                    <a:pt x="1533" y="1040"/>
                  </a:lnTo>
                  <a:lnTo>
                    <a:pt x="1520" y="1080"/>
                  </a:lnTo>
                  <a:lnTo>
                    <a:pt x="1546" y="1113"/>
                  </a:lnTo>
                  <a:lnTo>
                    <a:pt x="1526" y="1173"/>
                  </a:lnTo>
                  <a:lnTo>
                    <a:pt x="1466" y="1193"/>
                  </a:lnTo>
                  <a:lnTo>
                    <a:pt x="1393" y="1246"/>
                  </a:lnTo>
                  <a:lnTo>
                    <a:pt x="1346" y="1240"/>
                  </a:lnTo>
                  <a:lnTo>
                    <a:pt x="1300" y="1293"/>
                  </a:lnTo>
                  <a:lnTo>
                    <a:pt x="1280" y="1333"/>
                  </a:lnTo>
                  <a:cubicBezTo>
                    <a:pt x="1260" y="1373"/>
                    <a:pt x="1226" y="1406"/>
                    <a:pt x="1226" y="1406"/>
                  </a:cubicBezTo>
                  <a:lnTo>
                    <a:pt x="1226" y="1500"/>
                  </a:lnTo>
                  <a:lnTo>
                    <a:pt x="1280" y="1500"/>
                  </a:lnTo>
                  <a:lnTo>
                    <a:pt x="1313" y="1533"/>
                  </a:lnTo>
                  <a:lnTo>
                    <a:pt x="1293" y="1553"/>
                  </a:lnTo>
                  <a:lnTo>
                    <a:pt x="1200" y="1566"/>
                  </a:lnTo>
                  <a:lnTo>
                    <a:pt x="1166" y="1600"/>
                  </a:lnTo>
                  <a:lnTo>
                    <a:pt x="1244" y="1640"/>
                  </a:lnTo>
                  <a:lnTo>
                    <a:pt x="1273" y="1602"/>
                  </a:lnTo>
                  <a:lnTo>
                    <a:pt x="1273" y="1564"/>
                  </a:lnTo>
                  <a:lnTo>
                    <a:pt x="1293" y="1566"/>
                  </a:lnTo>
                  <a:lnTo>
                    <a:pt x="1306" y="1586"/>
                  </a:lnTo>
                  <a:lnTo>
                    <a:pt x="1331" y="1606"/>
                  </a:lnTo>
                  <a:lnTo>
                    <a:pt x="1373" y="1644"/>
                  </a:lnTo>
                  <a:lnTo>
                    <a:pt x="1433" y="1640"/>
                  </a:lnTo>
                  <a:lnTo>
                    <a:pt x="1451" y="1606"/>
                  </a:lnTo>
                  <a:lnTo>
                    <a:pt x="1484" y="1629"/>
                  </a:lnTo>
                  <a:lnTo>
                    <a:pt x="1489" y="1673"/>
                  </a:lnTo>
                  <a:lnTo>
                    <a:pt x="1469" y="1711"/>
                  </a:lnTo>
                  <a:lnTo>
                    <a:pt x="1495" y="1755"/>
                  </a:lnTo>
                  <a:lnTo>
                    <a:pt x="1491" y="1780"/>
                  </a:lnTo>
                  <a:lnTo>
                    <a:pt x="1562" y="1735"/>
                  </a:lnTo>
                  <a:lnTo>
                    <a:pt x="1586" y="1755"/>
                  </a:lnTo>
                  <a:lnTo>
                    <a:pt x="1635" y="1757"/>
                  </a:lnTo>
                  <a:lnTo>
                    <a:pt x="1651" y="1806"/>
                  </a:lnTo>
                  <a:lnTo>
                    <a:pt x="1680" y="1742"/>
                  </a:lnTo>
                  <a:lnTo>
                    <a:pt x="1697" y="1769"/>
                  </a:lnTo>
                  <a:lnTo>
                    <a:pt x="1766" y="1737"/>
                  </a:lnTo>
                  <a:lnTo>
                    <a:pt x="1731" y="1791"/>
                  </a:lnTo>
                  <a:lnTo>
                    <a:pt x="1729" y="1831"/>
                  </a:lnTo>
                  <a:lnTo>
                    <a:pt x="1720" y="1884"/>
                  </a:lnTo>
                  <a:lnTo>
                    <a:pt x="1684" y="1917"/>
                  </a:lnTo>
                  <a:lnTo>
                    <a:pt x="1660" y="1953"/>
                  </a:lnTo>
                  <a:lnTo>
                    <a:pt x="1657" y="1969"/>
                  </a:lnTo>
                  <a:lnTo>
                    <a:pt x="1624" y="1975"/>
                  </a:lnTo>
                  <a:lnTo>
                    <a:pt x="1573" y="2013"/>
                  </a:lnTo>
                  <a:cubicBezTo>
                    <a:pt x="1573" y="2013"/>
                    <a:pt x="1555" y="2044"/>
                    <a:pt x="1555" y="2053"/>
                  </a:cubicBezTo>
                  <a:cubicBezTo>
                    <a:pt x="1555" y="2062"/>
                    <a:pt x="1560" y="2071"/>
                    <a:pt x="1560" y="2071"/>
                  </a:cubicBezTo>
                  <a:lnTo>
                    <a:pt x="1531" y="2073"/>
                  </a:lnTo>
                  <a:lnTo>
                    <a:pt x="1524" y="2064"/>
                  </a:lnTo>
                  <a:lnTo>
                    <a:pt x="1466" y="2069"/>
                  </a:lnTo>
                  <a:lnTo>
                    <a:pt x="1449" y="2106"/>
                  </a:lnTo>
                  <a:lnTo>
                    <a:pt x="1422" y="2133"/>
                  </a:lnTo>
                  <a:cubicBezTo>
                    <a:pt x="1422" y="2133"/>
                    <a:pt x="1397" y="2133"/>
                    <a:pt x="1397" y="2140"/>
                  </a:cubicBezTo>
                  <a:cubicBezTo>
                    <a:pt x="1397" y="2146"/>
                    <a:pt x="1395" y="2169"/>
                    <a:pt x="1395" y="2169"/>
                  </a:cubicBezTo>
                  <a:lnTo>
                    <a:pt x="1371" y="2160"/>
                  </a:lnTo>
                  <a:lnTo>
                    <a:pt x="1329" y="2177"/>
                  </a:lnTo>
                  <a:lnTo>
                    <a:pt x="1313" y="2202"/>
                  </a:lnTo>
                  <a:lnTo>
                    <a:pt x="1253" y="2237"/>
                  </a:lnTo>
                  <a:lnTo>
                    <a:pt x="1206" y="2262"/>
                  </a:lnTo>
                  <a:lnTo>
                    <a:pt x="1169" y="2269"/>
                  </a:lnTo>
                  <a:lnTo>
                    <a:pt x="1177" y="2282"/>
                  </a:lnTo>
                  <a:lnTo>
                    <a:pt x="1155" y="2311"/>
                  </a:lnTo>
                  <a:lnTo>
                    <a:pt x="1129" y="2302"/>
                  </a:lnTo>
                  <a:lnTo>
                    <a:pt x="1080" y="2340"/>
                  </a:lnTo>
                  <a:lnTo>
                    <a:pt x="1037" y="2362"/>
                  </a:lnTo>
                  <a:lnTo>
                    <a:pt x="975" y="2369"/>
                  </a:lnTo>
                  <a:lnTo>
                    <a:pt x="855" y="2431"/>
                  </a:lnTo>
                  <a:lnTo>
                    <a:pt x="797" y="2433"/>
                  </a:lnTo>
                  <a:lnTo>
                    <a:pt x="769" y="2409"/>
                  </a:lnTo>
                  <a:lnTo>
                    <a:pt x="742" y="2429"/>
                  </a:lnTo>
                  <a:lnTo>
                    <a:pt x="717" y="2431"/>
                  </a:lnTo>
                  <a:lnTo>
                    <a:pt x="671" y="2440"/>
                  </a:lnTo>
                  <a:lnTo>
                    <a:pt x="637" y="2442"/>
                  </a:lnTo>
                  <a:lnTo>
                    <a:pt x="620" y="2455"/>
                  </a:lnTo>
                  <a:lnTo>
                    <a:pt x="595" y="2453"/>
                  </a:lnTo>
                  <a:lnTo>
                    <a:pt x="544" y="2451"/>
                  </a:lnTo>
                  <a:lnTo>
                    <a:pt x="551" y="2469"/>
                  </a:lnTo>
                  <a:lnTo>
                    <a:pt x="489" y="2462"/>
                  </a:lnTo>
                  <a:lnTo>
                    <a:pt x="406" y="2446"/>
                  </a:lnTo>
                  <a:lnTo>
                    <a:pt x="355" y="2446"/>
                  </a:lnTo>
                  <a:lnTo>
                    <a:pt x="291" y="2444"/>
                  </a:lnTo>
                  <a:lnTo>
                    <a:pt x="57" y="2369"/>
                  </a:lnTo>
                  <a:lnTo>
                    <a:pt x="17" y="2349"/>
                  </a:lnTo>
                  <a:lnTo>
                    <a:pt x="0" y="2357"/>
                  </a:lnTo>
                  <a:lnTo>
                    <a:pt x="9" y="2377"/>
                  </a:lnTo>
                  <a:lnTo>
                    <a:pt x="62" y="2377"/>
                  </a:lnTo>
                  <a:lnTo>
                    <a:pt x="273" y="2451"/>
                  </a:lnTo>
                  <a:lnTo>
                    <a:pt x="282" y="2466"/>
                  </a:lnTo>
                  <a:lnTo>
                    <a:pt x="311" y="2453"/>
                  </a:lnTo>
                  <a:lnTo>
                    <a:pt x="389" y="2455"/>
                  </a:lnTo>
                  <a:lnTo>
                    <a:pt x="529" y="2477"/>
                  </a:lnTo>
                  <a:lnTo>
                    <a:pt x="560" y="2491"/>
                  </a:lnTo>
                  <a:lnTo>
                    <a:pt x="586" y="2473"/>
                  </a:lnTo>
                  <a:lnTo>
                    <a:pt x="595" y="2462"/>
                  </a:lnTo>
                  <a:lnTo>
                    <a:pt x="622" y="2466"/>
                  </a:lnTo>
                  <a:lnTo>
                    <a:pt x="613" y="2493"/>
                  </a:lnTo>
                  <a:lnTo>
                    <a:pt x="644" y="2469"/>
                  </a:lnTo>
                  <a:lnTo>
                    <a:pt x="642" y="2451"/>
                  </a:lnTo>
                  <a:lnTo>
                    <a:pt x="711" y="2444"/>
                  </a:lnTo>
                  <a:lnTo>
                    <a:pt x="740" y="2449"/>
                  </a:lnTo>
                  <a:lnTo>
                    <a:pt x="773" y="2435"/>
                  </a:lnTo>
                  <a:lnTo>
                    <a:pt x="780" y="2433"/>
                  </a:lnTo>
                  <a:lnTo>
                    <a:pt x="782" y="2449"/>
                  </a:lnTo>
                  <a:lnTo>
                    <a:pt x="835" y="2449"/>
                  </a:lnTo>
                  <a:lnTo>
                    <a:pt x="842" y="2437"/>
                  </a:lnTo>
                  <a:lnTo>
                    <a:pt x="935" y="2409"/>
                  </a:lnTo>
                  <a:lnTo>
                    <a:pt x="962" y="2386"/>
                  </a:lnTo>
                  <a:lnTo>
                    <a:pt x="973" y="2400"/>
                  </a:lnTo>
                  <a:lnTo>
                    <a:pt x="997" y="2373"/>
                  </a:lnTo>
                  <a:lnTo>
                    <a:pt x="1026" y="2377"/>
                  </a:lnTo>
                  <a:lnTo>
                    <a:pt x="1057" y="2364"/>
                  </a:lnTo>
                  <a:lnTo>
                    <a:pt x="1069" y="2373"/>
                  </a:lnTo>
                  <a:lnTo>
                    <a:pt x="1109" y="2349"/>
                  </a:lnTo>
                  <a:lnTo>
                    <a:pt x="1140" y="2317"/>
                  </a:lnTo>
                  <a:lnTo>
                    <a:pt x="1140" y="2331"/>
                  </a:lnTo>
                  <a:lnTo>
                    <a:pt x="1182" y="2320"/>
                  </a:lnTo>
                  <a:lnTo>
                    <a:pt x="1220" y="2291"/>
                  </a:lnTo>
                  <a:lnTo>
                    <a:pt x="1226" y="2275"/>
                  </a:lnTo>
                  <a:lnTo>
                    <a:pt x="1226" y="2264"/>
                  </a:lnTo>
                  <a:lnTo>
                    <a:pt x="1246" y="2253"/>
                  </a:lnTo>
                  <a:lnTo>
                    <a:pt x="1277" y="2251"/>
                  </a:lnTo>
                  <a:lnTo>
                    <a:pt x="1284" y="2233"/>
                  </a:lnTo>
                  <a:lnTo>
                    <a:pt x="1313" y="2215"/>
                  </a:lnTo>
                  <a:lnTo>
                    <a:pt x="1333" y="2211"/>
                  </a:lnTo>
                  <a:lnTo>
                    <a:pt x="1355" y="2191"/>
                  </a:lnTo>
                  <a:lnTo>
                    <a:pt x="1389" y="2193"/>
                  </a:lnTo>
                  <a:lnTo>
                    <a:pt x="1400" y="2177"/>
                  </a:lnTo>
                  <a:lnTo>
                    <a:pt x="1411" y="2160"/>
                  </a:lnTo>
                  <a:lnTo>
                    <a:pt x="1429" y="2164"/>
                  </a:lnTo>
                  <a:lnTo>
                    <a:pt x="1442" y="2131"/>
                  </a:lnTo>
                  <a:lnTo>
                    <a:pt x="1455" y="2155"/>
                  </a:lnTo>
                  <a:lnTo>
                    <a:pt x="1482" y="2131"/>
                  </a:lnTo>
                  <a:lnTo>
                    <a:pt x="1504" y="2100"/>
                  </a:lnTo>
                  <a:lnTo>
                    <a:pt x="1520" y="2120"/>
                  </a:lnTo>
                  <a:lnTo>
                    <a:pt x="1542" y="2104"/>
                  </a:lnTo>
                  <a:lnTo>
                    <a:pt x="1589" y="2086"/>
                  </a:lnTo>
                  <a:lnTo>
                    <a:pt x="1613" y="2069"/>
                  </a:lnTo>
                  <a:lnTo>
                    <a:pt x="1609" y="2102"/>
                  </a:lnTo>
                  <a:lnTo>
                    <a:pt x="1646" y="2058"/>
                  </a:lnTo>
                  <a:lnTo>
                    <a:pt x="1697" y="2033"/>
                  </a:lnTo>
                  <a:lnTo>
                    <a:pt x="1691" y="2013"/>
                  </a:lnTo>
                  <a:lnTo>
                    <a:pt x="1722" y="1995"/>
                  </a:lnTo>
                  <a:lnTo>
                    <a:pt x="1753" y="1971"/>
                  </a:lnTo>
                  <a:lnTo>
                    <a:pt x="1786" y="1942"/>
                  </a:lnTo>
                  <a:lnTo>
                    <a:pt x="1802" y="1911"/>
                  </a:lnTo>
                  <a:lnTo>
                    <a:pt x="1820" y="1893"/>
                  </a:lnTo>
                  <a:cubicBezTo>
                    <a:pt x="1820" y="1893"/>
                    <a:pt x="1855" y="1866"/>
                    <a:pt x="1862" y="1860"/>
                  </a:cubicBezTo>
                  <a:cubicBezTo>
                    <a:pt x="1869" y="1853"/>
                    <a:pt x="1924" y="1811"/>
                    <a:pt x="1924" y="1811"/>
                  </a:cubicBezTo>
                  <a:lnTo>
                    <a:pt x="1940" y="1778"/>
                  </a:lnTo>
                  <a:lnTo>
                    <a:pt x="1980" y="1762"/>
                  </a:lnTo>
                  <a:lnTo>
                    <a:pt x="1973" y="1740"/>
                  </a:lnTo>
                  <a:lnTo>
                    <a:pt x="1929" y="1729"/>
                  </a:lnTo>
                  <a:lnTo>
                    <a:pt x="1953" y="1671"/>
                  </a:lnTo>
                  <a:lnTo>
                    <a:pt x="1982" y="1638"/>
                  </a:lnTo>
                  <a:lnTo>
                    <a:pt x="2004" y="1644"/>
                  </a:lnTo>
                  <a:lnTo>
                    <a:pt x="2022" y="1613"/>
                  </a:lnTo>
                  <a:lnTo>
                    <a:pt x="2002" y="1580"/>
                  </a:lnTo>
                  <a:lnTo>
                    <a:pt x="2031" y="1580"/>
                  </a:lnTo>
                  <a:lnTo>
                    <a:pt x="2069" y="1524"/>
                  </a:lnTo>
                  <a:lnTo>
                    <a:pt x="2093" y="1495"/>
                  </a:lnTo>
                  <a:cubicBezTo>
                    <a:pt x="2093" y="1495"/>
                    <a:pt x="2131" y="1486"/>
                    <a:pt x="2137" y="1486"/>
                  </a:cubicBezTo>
                  <a:cubicBezTo>
                    <a:pt x="2144" y="1486"/>
                    <a:pt x="2184" y="1495"/>
                    <a:pt x="2184" y="1495"/>
                  </a:cubicBezTo>
                  <a:lnTo>
                    <a:pt x="2160" y="1504"/>
                  </a:lnTo>
                  <a:lnTo>
                    <a:pt x="2135" y="1498"/>
                  </a:lnTo>
                  <a:lnTo>
                    <a:pt x="2102" y="1522"/>
                  </a:lnTo>
                  <a:lnTo>
                    <a:pt x="2084" y="1542"/>
                  </a:lnTo>
                  <a:lnTo>
                    <a:pt x="2100" y="1569"/>
                  </a:lnTo>
                  <a:lnTo>
                    <a:pt x="2089" y="1611"/>
                  </a:lnTo>
                  <a:lnTo>
                    <a:pt x="2064" y="1642"/>
                  </a:lnTo>
                  <a:lnTo>
                    <a:pt x="2077" y="1660"/>
                  </a:lnTo>
                  <a:lnTo>
                    <a:pt x="2113" y="1658"/>
                  </a:lnTo>
                  <a:lnTo>
                    <a:pt x="2080" y="1678"/>
                  </a:lnTo>
                  <a:lnTo>
                    <a:pt x="2060" y="1689"/>
                  </a:lnTo>
                  <a:lnTo>
                    <a:pt x="2071" y="1713"/>
                  </a:lnTo>
                  <a:lnTo>
                    <a:pt x="2124" y="1704"/>
                  </a:lnTo>
                  <a:lnTo>
                    <a:pt x="2160" y="1677"/>
                  </a:lnTo>
                  <a:lnTo>
                    <a:pt x="2182" y="1649"/>
                  </a:lnTo>
                  <a:lnTo>
                    <a:pt x="2226" y="1609"/>
                  </a:lnTo>
                  <a:lnTo>
                    <a:pt x="2240" y="1626"/>
                  </a:lnTo>
                  <a:lnTo>
                    <a:pt x="2282" y="1584"/>
                  </a:lnTo>
                  <a:lnTo>
                    <a:pt x="2286" y="1542"/>
                  </a:lnTo>
                  <a:lnTo>
                    <a:pt x="2260" y="1533"/>
                  </a:lnTo>
                  <a:lnTo>
                    <a:pt x="2262" y="1509"/>
                  </a:lnTo>
                  <a:lnTo>
                    <a:pt x="2300" y="1480"/>
                  </a:lnTo>
                  <a:cubicBezTo>
                    <a:pt x="2300" y="1480"/>
                    <a:pt x="2295" y="1511"/>
                    <a:pt x="2302" y="1506"/>
                  </a:cubicBezTo>
                  <a:cubicBezTo>
                    <a:pt x="2309" y="1502"/>
                    <a:pt x="2340" y="1495"/>
                    <a:pt x="2340" y="1495"/>
                  </a:cubicBezTo>
                  <a:lnTo>
                    <a:pt x="2375" y="1489"/>
                  </a:lnTo>
                  <a:lnTo>
                    <a:pt x="2366" y="1513"/>
                  </a:lnTo>
                  <a:lnTo>
                    <a:pt x="2400" y="1533"/>
                  </a:lnTo>
                  <a:lnTo>
                    <a:pt x="2364" y="1566"/>
                  </a:lnTo>
                  <a:lnTo>
                    <a:pt x="2409" y="1557"/>
                  </a:lnTo>
                  <a:lnTo>
                    <a:pt x="2449" y="1573"/>
                  </a:lnTo>
                  <a:lnTo>
                    <a:pt x="2480" y="1589"/>
                  </a:lnTo>
                  <a:lnTo>
                    <a:pt x="2522" y="1586"/>
                  </a:lnTo>
                  <a:lnTo>
                    <a:pt x="2520" y="1609"/>
                  </a:lnTo>
                  <a:lnTo>
                    <a:pt x="2606" y="1604"/>
                  </a:lnTo>
                  <a:lnTo>
                    <a:pt x="2662" y="1611"/>
                  </a:lnTo>
                  <a:lnTo>
                    <a:pt x="2686" y="1633"/>
                  </a:lnTo>
                  <a:lnTo>
                    <a:pt x="2753" y="1635"/>
                  </a:lnTo>
                  <a:lnTo>
                    <a:pt x="2784" y="1620"/>
                  </a:lnTo>
                  <a:lnTo>
                    <a:pt x="2771" y="1664"/>
                  </a:lnTo>
                  <a:lnTo>
                    <a:pt x="2822" y="1682"/>
                  </a:lnTo>
                  <a:lnTo>
                    <a:pt x="2853" y="1686"/>
                  </a:lnTo>
                  <a:lnTo>
                    <a:pt x="2871" y="1726"/>
                  </a:lnTo>
                  <a:lnTo>
                    <a:pt x="2897" y="1782"/>
                  </a:lnTo>
                  <a:lnTo>
                    <a:pt x="2933" y="1797"/>
                  </a:lnTo>
                  <a:lnTo>
                    <a:pt x="2964" y="1795"/>
                  </a:lnTo>
                  <a:lnTo>
                    <a:pt x="2975" y="1773"/>
                  </a:lnTo>
                  <a:lnTo>
                    <a:pt x="2951" y="1742"/>
                  </a:lnTo>
                  <a:lnTo>
                    <a:pt x="2993" y="1773"/>
                  </a:lnTo>
                  <a:lnTo>
                    <a:pt x="3011" y="1793"/>
                  </a:lnTo>
                  <a:lnTo>
                    <a:pt x="3033" y="1806"/>
                  </a:lnTo>
                  <a:lnTo>
                    <a:pt x="3020" y="1709"/>
                  </a:lnTo>
                  <a:lnTo>
                    <a:pt x="3035" y="1737"/>
                  </a:lnTo>
                  <a:lnTo>
                    <a:pt x="3066" y="1795"/>
                  </a:lnTo>
                  <a:lnTo>
                    <a:pt x="3091" y="1815"/>
                  </a:lnTo>
                  <a:lnTo>
                    <a:pt x="3064" y="1831"/>
                  </a:lnTo>
                  <a:lnTo>
                    <a:pt x="3040" y="1842"/>
                  </a:lnTo>
                  <a:lnTo>
                    <a:pt x="2993" y="1809"/>
                  </a:lnTo>
                  <a:lnTo>
                    <a:pt x="2966" y="1824"/>
                  </a:lnTo>
                  <a:lnTo>
                    <a:pt x="2986" y="1893"/>
                  </a:lnTo>
                  <a:lnTo>
                    <a:pt x="3009" y="1897"/>
                  </a:lnTo>
                  <a:lnTo>
                    <a:pt x="3024" y="1937"/>
                  </a:lnTo>
                  <a:lnTo>
                    <a:pt x="3060" y="2015"/>
                  </a:lnTo>
                  <a:lnTo>
                    <a:pt x="3057" y="1953"/>
                  </a:lnTo>
                  <a:lnTo>
                    <a:pt x="3044" y="1904"/>
                  </a:lnTo>
                  <a:lnTo>
                    <a:pt x="3002" y="1871"/>
                  </a:lnTo>
                  <a:lnTo>
                    <a:pt x="3049" y="1880"/>
                  </a:lnTo>
                  <a:lnTo>
                    <a:pt x="3046" y="1853"/>
                  </a:lnTo>
                  <a:lnTo>
                    <a:pt x="3057" y="1844"/>
                  </a:lnTo>
                  <a:lnTo>
                    <a:pt x="3073" y="1891"/>
                  </a:lnTo>
                  <a:lnTo>
                    <a:pt x="3066" y="1940"/>
                  </a:lnTo>
                  <a:lnTo>
                    <a:pt x="3102" y="1904"/>
                  </a:lnTo>
                  <a:lnTo>
                    <a:pt x="3102" y="1871"/>
                  </a:lnTo>
                  <a:lnTo>
                    <a:pt x="3084" y="1831"/>
                  </a:lnTo>
                  <a:lnTo>
                    <a:pt x="3106" y="1833"/>
                  </a:lnTo>
                  <a:lnTo>
                    <a:pt x="3126" y="1857"/>
                  </a:lnTo>
                  <a:lnTo>
                    <a:pt x="3133" y="1889"/>
                  </a:lnTo>
                  <a:lnTo>
                    <a:pt x="3144" y="1933"/>
                  </a:lnTo>
                  <a:lnTo>
                    <a:pt x="3109" y="1944"/>
                  </a:lnTo>
                  <a:lnTo>
                    <a:pt x="3082" y="1960"/>
                  </a:lnTo>
                  <a:lnTo>
                    <a:pt x="3097" y="2011"/>
                  </a:lnTo>
                  <a:lnTo>
                    <a:pt x="3111" y="1977"/>
                  </a:lnTo>
                  <a:lnTo>
                    <a:pt x="3135" y="1997"/>
                  </a:lnTo>
                  <a:lnTo>
                    <a:pt x="3160" y="1975"/>
                  </a:lnTo>
                  <a:lnTo>
                    <a:pt x="3157" y="1949"/>
                  </a:lnTo>
                  <a:lnTo>
                    <a:pt x="3184" y="1984"/>
                  </a:lnTo>
                  <a:lnTo>
                    <a:pt x="3193" y="2009"/>
                  </a:lnTo>
                  <a:lnTo>
                    <a:pt x="3157" y="2020"/>
                  </a:lnTo>
                  <a:lnTo>
                    <a:pt x="3113" y="2020"/>
                  </a:lnTo>
                  <a:lnTo>
                    <a:pt x="3115" y="2066"/>
                  </a:lnTo>
                  <a:lnTo>
                    <a:pt x="3135" y="2086"/>
                  </a:lnTo>
                  <a:lnTo>
                    <a:pt x="3142" y="2122"/>
                  </a:lnTo>
                  <a:lnTo>
                    <a:pt x="3160" y="2157"/>
                  </a:lnTo>
                  <a:lnTo>
                    <a:pt x="3202" y="2164"/>
                  </a:lnTo>
                  <a:lnTo>
                    <a:pt x="3197" y="2122"/>
                  </a:lnTo>
                  <a:lnTo>
                    <a:pt x="3189" y="2073"/>
                  </a:lnTo>
                  <a:lnTo>
                    <a:pt x="3171" y="2035"/>
                  </a:lnTo>
                  <a:lnTo>
                    <a:pt x="3175" y="2026"/>
                  </a:lnTo>
                  <a:lnTo>
                    <a:pt x="3206" y="2055"/>
                  </a:lnTo>
                  <a:lnTo>
                    <a:pt x="3215" y="2026"/>
                  </a:lnTo>
                  <a:lnTo>
                    <a:pt x="3209" y="2082"/>
                  </a:lnTo>
                  <a:lnTo>
                    <a:pt x="3235" y="2086"/>
                  </a:lnTo>
                  <a:lnTo>
                    <a:pt x="3251" y="2062"/>
                  </a:lnTo>
                  <a:lnTo>
                    <a:pt x="3237" y="2109"/>
                  </a:lnTo>
                  <a:lnTo>
                    <a:pt x="3257" y="2144"/>
                  </a:lnTo>
                  <a:lnTo>
                    <a:pt x="3273" y="2131"/>
                  </a:lnTo>
                  <a:lnTo>
                    <a:pt x="3282" y="2166"/>
                  </a:lnTo>
                  <a:lnTo>
                    <a:pt x="3282" y="2180"/>
                  </a:lnTo>
                  <a:lnTo>
                    <a:pt x="3324" y="2149"/>
                  </a:lnTo>
                  <a:lnTo>
                    <a:pt x="3340" y="2109"/>
                  </a:lnTo>
                  <a:lnTo>
                    <a:pt x="3337" y="2075"/>
                  </a:lnTo>
                  <a:lnTo>
                    <a:pt x="3349" y="2051"/>
                  </a:lnTo>
                  <a:lnTo>
                    <a:pt x="3262" y="1993"/>
                  </a:lnTo>
                  <a:lnTo>
                    <a:pt x="3220" y="1940"/>
                  </a:lnTo>
                  <a:lnTo>
                    <a:pt x="3195" y="1880"/>
                  </a:lnTo>
                  <a:lnTo>
                    <a:pt x="3149" y="1806"/>
                  </a:lnTo>
                  <a:lnTo>
                    <a:pt x="3146" y="1771"/>
                  </a:lnTo>
                  <a:lnTo>
                    <a:pt x="3055" y="1671"/>
                  </a:lnTo>
                  <a:lnTo>
                    <a:pt x="3055" y="1649"/>
                  </a:lnTo>
                  <a:lnTo>
                    <a:pt x="3033" y="1637"/>
                  </a:lnTo>
                  <a:lnTo>
                    <a:pt x="2991" y="1651"/>
                  </a:lnTo>
                  <a:lnTo>
                    <a:pt x="2984" y="1671"/>
                  </a:lnTo>
                  <a:lnTo>
                    <a:pt x="2962" y="1675"/>
                  </a:lnTo>
                  <a:lnTo>
                    <a:pt x="2960" y="1697"/>
                  </a:lnTo>
                  <a:lnTo>
                    <a:pt x="2920" y="1722"/>
                  </a:lnTo>
                  <a:lnTo>
                    <a:pt x="2913" y="1686"/>
                  </a:lnTo>
                  <a:lnTo>
                    <a:pt x="2862" y="1644"/>
                  </a:lnTo>
                  <a:lnTo>
                    <a:pt x="2829" y="1602"/>
                  </a:lnTo>
                  <a:lnTo>
                    <a:pt x="2822" y="1575"/>
                  </a:lnTo>
                  <a:lnTo>
                    <a:pt x="2795" y="1553"/>
                  </a:lnTo>
                  <a:lnTo>
                    <a:pt x="2766" y="1571"/>
                  </a:lnTo>
                  <a:lnTo>
                    <a:pt x="2704" y="1560"/>
                  </a:lnTo>
                  <a:lnTo>
                    <a:pt x="2706" y="289"/>
                  </a:lnTo>
                  <a:lnTo>
                    <a:pt x="2666" y="273"/>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3" name="Freeform 263">
              <a:extLst>
                <a:ext uri="{FF2B5EF4-FFF2-40B4-BE49-F238E27FC236}">
                  <a16:creationId xmlns:a16="http://schemas.microsoft.com/office/drawing/2014/main" id="{B6289E06-A4CF-4890-9CBD-90A318707EE7}"/>
                </a:ext>
              </a:extLst>
            </p:cNvPr>
            <p:cNvSpPr>
              <a:spLocks/>
            </p:cNvSpPr>
            <p:nvPr/>
          </p:nvSpPr>
          <p:spPr bwMode="auto">
            <a:xfrm>
              <a:off x="601" y="1526"/>
              <a:ext cx="50" cy="34"/>
            </a:xfrm>
            <a:custGeom>
              <a:avLst/>
              <a:gdLst>
                <a:gd name="T0" fmla="*/ 1 w 50"/>
                <a:gd name="T1" fmla="*/ 3 h 34"/>
                <a:gd name="T2" fmla="*/ 0 w 50"/>
                <a:gd name="T3" fmla="*/ 17 h 34"/>
                <a:gd name="T4" fmla="*/ 13 w 50"/>
                <a:gd name="T5" fmla="*/ 17 h 34"/>
                <a:gd name="T6" fmla="*/ 28 w 50"/>
                <a:gd name="T7" fmla="*/ 22 h 34"/>
                <a:gd name="T8" fmla="*/ 33 w 50"/>
                <a:gd name="T9" fmla="*/ 34 h 34"/>
                <a:gd name="T10" fmla="*/ 43 w 50"/>
                <a:gd name="T11" fmla="*/ 25 h 34"/>
                <a:gd name="T12" fmla="*/ 50 w 50"/>
                <a:gd name="T13" fmla="*/ 16 h 34"/>
                <a:gd name="T14" fmla="*/ 34 w 50"/>
                <a:gd name="T15" fmla="*/ 9 h 34"/>
                <a:gd name="T16" fmla="*/ 23 w 50"/>
                <a:gd name="T17" fmla="*/ 0 h 34"/>
                <a:gd name="T18" fmla="*/ 12 w 50"/>
                <a:gd name="T19" fmla="*/ 2 h 34"/>
                <a:gd name="T20" fmla="*/ 1 w 50"/>
                <a:gd name="T21"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4">
                  <a:moveTo>
                    <a:pt x="1" y="3"/>
                  </a:moveTo>
                  <a:lnTo>
                    <a:pt x="0" y="17"/>
                  </a:lnTo>
                  <a:lnTo>
                    <a:pt x="13" y="17"/>
                  </a:lnTo>
                  <a:lnTo>
                    <a:pt x="28" y="22"/>
                  </a:lnTo>
                  <a:lnTo>
                    <a:pt x="33" y="34"/>
                  </a:lnTo>
                  <a:lnTo>
                    <a:pt x="43" y="25"/>
                  </a:lnTo>
                  <a:lnTo>
                    <a:pt x="50" y="16"/>
                  </a:lnTo>
                  <a:lnTo>
                    <a:pt x="34" y="9"/>
                  </a:lnTo>
                  <a:lnTo>
                    <a:pt x="23" y="0"/>
                  </a:lnTo>
                  <a:lnTo>
                    <a:pt x="12" y="2"/>
                  </a:lnTo>
                  <a:lnTo>
                    <a:pt x="1"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4" name="Freeform 264">
              <a:extLst>
                <a:ext uri="{FF2B5EF4-FFF2-40B4-BE49-F238E27FC236}">
                  <a16:creationId xmlns:a16="http://schemas.microsoft.com/office/drawing/2014/main" id="{3501A2A1-015E-411F-BFEA-D74D802E04C9}"/>
                </a:ext>
              </a:extLst>
            </p:cNvPr>
            <p:cNvSpPr>
              <a:spLocks/>
            </p:cNvSpPr>
            <p:nvPr/>
          </p:nvSpPr>
          <p:spPr bwMode="auto">
            <a:xfrm>
              <a:off x="913" y="1726"/>
              <a:ext cx="51" cy="54"/>
            </a:xfrm>
            <a:custGeom>
              <a:avLst/>
              <a:gdLst>
                <a:gd name="T0" fmla="*/ 37 w 51"/>
                <a:gd name="T1" fmla="*/ 0 h 54"/>
                <a:gd name="T2" fmla="*/ 24 w 51"/>
                <a:gd name="T3" fmla="*/ 16 h 54"/>
                <a:gd name="T4" fmla="*/ 8 w 51"/>
                <a:gd name="T5" fmla="*/ 32 h 54"/>
                <a:gd name="T6" fmla="*/ 0 w 51"/>
                <a:gd name="T7" fmla="*/ 38 h 54"/>
                <a:gd name="T8" fmla="*/ 6 w 51"/>
                <a:gd name="T9" fmla="*/ 54 h 54"/>
                <a:gd name="T10" fmla="*/ 17 w 51"/>
                <a:gd name="T11" fmla="*/ 46 h 54"/>
                <a:gd name="T12" fmla="*/ 24 w 51"/>
                <a:gd name="T13" fmla="*/ 48 h 54"/>
                <a:gd name="T14" fmla="*/ 34 w 51"/>
                <a:gd name="T15" fmla="*/ 34 h 54"/>
                <a:gd name="T16" fmla="*/ 47 w 51"/>
                <a:gd name="T17" fmla="*/ 33 h 54"/>
                <a:gd name="T18" fmla="*/ 43 w 51"/>
                <a:gd name="T19" fmla="*/ 15 h 54"/>
                <a:gd name="T20" fmla="*/ 51 w 51"/>
                <a:gd name="T21" fmla="*/ 10 h 54"/>
                <a:gd name="T22" fmla="*/ 37 w 51"/>
                <a:gd name="T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37" y="0"/>
                  </a:moveTo>
                  <a:lnTo>
                    <a:pt x="24" y="16"/>
                  </a:lnTo>
                  <a:lnTo>
                    <a:pt x="8" y="32"/>
                  </a:lnTo>
                  <a:lnTo>
                    <a:pt x="0" y="38"/>
                  </a:lnTo>
                  <a:lnTo>
                    <a:pt x="6" y="54"/>
                  </a:lnTo>
                  <a:lnTo>
                    <a:pt x="17" y="46"/>
                  </a:lnTo>
                  <a:lnTo>
                    <a:pt x="24" y="48"/>
                  </a:lnTo>
                  <a:lnTo>
                    <a:pt x="34" y="34"/>
                  </a:lnTo>
                  <a:lnTo>
                    <a:pt x="47" y="33"/>
                  </a:lnTo>
                  <a:lnTo>
                    <a:pt x="43" y="15"/>
                  </a:lnTo>
                  <a:lnTo>
                    <a:pt x="51" y="10"/>
                  </a:lnTo>
                  <a:lnTo>
                    <a:pt x="3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5" name="Freeform 265">
              <a:extLst>
                <a:ext uri="{FF2B5EF4-FFF2-40B4-BE49-F238E27FC236}">
                  <a16:creationId xmlns:a16="http://schemas.microsoft.com/office/drawing/2014/main" id="{24FA70DA-85AC-4BE3-AE9B-6C812CDFFF63}"/>
                </a:ext>
              </a:extLst>
            </p:cNvPr>
            <p:cNvSpPr>
              <a:spLocks/>
            </p:cNvSpPr>
            <p:nvPr/>
          </p:nvSpPr>
          <p:spPr bwMode="auto">
            <a:xfrm>
              <a:off x="1471" y="2010"/>
              <a:ext cx="1069" cy="575"/>
            </a:xfrm>
            <a:custGeom>
              <a:avLst/>
              <a:gdLst>
                <a:gd name="T0" fmla="*/ 123 w 3332"/>
                <a:gd name="T1" fmla="*/ 148 h 1795"/>
                <a:gd name="T2" fmla="*/ 9 w 3332"/>
                <a:gd name="T3" fmla="*/ 130 h 1795"/>
                <a:gd name="T4" fmla="*/ 105 w 3332"/>
                <a:gd name="T5" fmla="*/ 295 h 1795"/>
                <a:gd name="T6" fmla="*/ 40 w 3332"/>
                <a:gd name="T7" fmla="*/ 457 h 1795"/>
                <a:gd name="T8" fmla="*/ 36 w 3332"/>
                <a:gd name="T9" fmla="*/ 683 h 1795"/>
                <a:gd name="T10" fmla="*/ 74 w 3332"/>
                <a:gd name="T11" fmla="*/ 879 h 1795"/>
                <a:gd name="T12" fmla="*/ 149 w 3332"/>
                <a:gd name="T13" fmla="*/ 943 h 1795"/>
                <a:gd name="T14" fmla="*/ 200 w 3332"/>
                <a:gd name="T15" fmla="*/ 1081 h 1795"/>
                <a:gd name="T16" fmla="*/ 349 w 3332"/>
                <a:gd name="T17" fmla="*/ 1208 h 1795"/>
                <a:gd name="T18" fmla="*/ 560 w 3332"/>
                <a:gd name="T19" fmla="*/ 1306 h 1795"/>
                <a:gd name="T20" fmla="*/ 1087 w 3332"/>
                <a:gd name="T21" fmla="*/ 1386 h 1795"/>
                <a:gd name="T22" fmla="*/ 1258 w 3332"/>
                <a:gd name="T23" fmla="*/ 1546 h 1795"/>
                <a:gd name="T24" fmla="*/ 1458 w 3332"/>
                <a:gd name="T25" fmla="*/ 1641 h 1795"/>
                <a:gd name="T26" fmla="*/ 1620 w 3332"/>
                <a:gd name="T27" fmla="*/ 1603 h 1795"/>
                <a:gd name="T28" fmla="*/ 1725 w 3332"/>
                <a:gd name="T29" fmla="*/ 1506 h 1795"/>
                <a:gd name="T30" fmla="*/ 1914 w 3332"/>
                <a:gd name="T31" fmla="*/ 1497 h 1795"/>
                <a:gd name="T32" fmla="*/ 2060 w 3332"/>
                <a:gd name="T33" fmla="*/ 1539 h 1795"/>
                <a:gd name="T34" fmla="*/ 2014 w 3332"/>
                <a:gd name="T35" fmla="*/ 1479 h 1795"/>
                <a:gd name="T36" fmla="*/ 2087 w 3332"/>
                <a:gd name="T37" fmla="*/ 1452 h 1795"/>
                <a:gd name="T38" fmla="*/ 2234 w 3332"/>
                <a:gd name="T39" fmla="*/ 1468 h 1795"/>
                <a:gd name="T40" fmla="*/ 2358 w 3332"/>
                <a:gd name="T41" fmla="*/ 1479 h 1795"/>
                <a:gd name="T42" fmla="*/ 2445 w 3332"/>
                <a:gd name="T43" fmla="*/ 1670 h 1795"/>
                <a:gd name="T44" fmla="*/ 2576 w 3332"/>
                <a:gd name="T45" fmla="*/ 1737 h 1795"/>
                <a:gd name="T46" fmla="*/ 2505 w 3332"/>
                <a:gd name="T47" fmla="*/ 1499 h 1795"/>
                <a:gd name="T48" fmla="*/ 2549 w 3332"/>
                <a:gd name="T49" fmla="*/ 1306 h 1795"/>
                <a:gd name="T50" fmla="*/ 2729 w 3332"/>
                <a:gd name="T51" fmla="*/ 1166 h 1795"/>
                <a:gd name="T52" fmla="*/ 2816 w 3332"/>
                <a:gd name="T53" fmla="*/ 1041 h 1795"/>
                <a:gd name="T54" fmla="*/ 2789 w 3332"/>
                <a:gd name="T55" fmla="*/ 919 h 1795"/>
                <a:gd name="T56" fmla="*/ 2812 w 3332"/>
                <a:gd name="T57" fmla="*/ 908 h 1795"/>
                <a:gd name="T58" fmla="*/ 2865 w 3332"/>
                <a:gd name="T59" fmla="*/ 863 h 1795"/>
                <a:gd name="T60" fmla="*/ 2894 w 3332"/>
                <a:gd name="T61" fmla="*/ 815 h 1795"/>
                <a:gd name="T62" fmla="*/ 2925 w 3332"/>
                <a:gd name="T63" fmla="*/ 695 h 1795"/>
                <a:gd name="T64" fmla="*/ 3040 w 3332"/>
                <a:gd name="T65" fmla="*/ 701 h 1795"/>
                <a:gd name="T66" fmla="*/ 2947 w 3332"/>
                <a:gd name="T67" fmla="*/ 692 h 1795"/>
                <a:gd name="T68" fmla="*/ 3067 w 3332"/>
                <a:gd name="T69" fmla="*/ 646 h 1795"/>
                <a:gd name="T70" fmla="*/ 3123 w 3332"/>
                <a:gd name="T71" fmla="*/ 592 h 1795"/>
                <a:gd name="T72" fmla="*/ 3169 w 3332"/>
                <a:gd name="T73" fmla="*/ 481 h 1795"/>
                <a:gd name="T74" fmla="*/ 3305 w 3332"/>
                <a:gd name="T75" fmla="*/ 408 h 1795"/>
                <a:gd name="T76" fmla="*/ 3302 w 3332"/>
                <a:gd name="T77" fmla="*/ 259 h 1795"/>
                <a:gd name="T78" fmla="*/ 3125 w 3332"/>
                <a:gd name="T79" fmla="*/ 368 h 1795"/>
                <a:gd name="T80" fmla="*/ 2809 w 3332"/>
                <a:gd name="T81" fmla="*/ 443 h 1795"/>
                <a:gd name="T82" fmla="*/ 2698 w 3332"/>
                <a:gd name="T83" fmla="*/ 512 h 1795"/>
                <a:gd name="T84" fmla="*/ 2607 w 3332"/>
                <a:gd name="T85" fmla="*/ 603 h 1795"/>
                <a:gd name="T86" fmla="*/ 2387 w 3332"/>
                <a:gd name="T87" fmla="*/ 641 h 1795"/>
                <a:gd name="T88" fmla="*/ 2454 w 3332"/>
                <a:gd name="T89" fmla="*/ 539 h 1795"/>
                <a:gd name="T90" fmla="*/ 2374 w 3332"/>
                <a:gd name="T91" fmla="*/ 450 h 1795"/>
                <a:gd name="T92" fmla="*/ 2314 w 3332"/>
                <a:gd name="T93" fmla="*/ 317 h 1795"/>
                <a:gd name="T94" fmla="*/ 2205 w 3332"/>
                <a:gd name="T95" fmla="*/ 417 h 1795"/>
                <a:gd name="T96" fmla="*/ 2185 w 3332"/>
                <a:gd name="T97" fmla="*/ 643 h 1795"/>
                <a:gd name="T98" fmla="*/ 2123 w 3332"/>
                <a:gd name="T99" fmla="*/ 477 h 1795"/>
                <a:gd name="T100" fmla="*/ 2147 w 3332"/>
                <a:gd name="T101" fmla="*/ 341 h 1795"/>
                <a:gd name="T102" fmla="*/ 2329 w 3332"/>
                <a:gd name="T103" fmla="*/ 299 h 1795"/>
                <a:gd name="T104" fmla="*/ 2463 w 3332"/>
                <a:gd name="T105" fmla="*/ 308 h 1795"/>
                <a:gd name="T106" fmla="*/ 2317 w 3332"/>
                <a:gd name="T107" fmla="*/ 251 h 1795"/>
                <a:gd name="T108" fmla="*/ 2154 w 3332"/>
                <a:gd name="T109" fmla="*/ 248 h 1795"/>
                <a:gd name="T110" fmla="*/ 2036 w 3332"/>
                <a:gd name="T111" fmla="*/ 221 h 1795"/>
                <a:gd name="T112" fmla="*/ 1944 w 3332"/>
                <a:gd name="T113" fmla="*/ 187 h 1795"/>
                <a:gd name="T114" fmla="*/ 1913 w 3332"/>
                <a:gd name="T115" fmla="*/ 106 h 1795"/>
                <a:gd name="T116" fmla="*/ 1739 w 3332"/>
                <a:gd name="T117" fmla="*/ 46 h 1795"/>
                <a:gd name="T118" fmla="*/ 140 w 3332"/>
                <a:gd name="T119" fmla="*/ 42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2" h="1795">
                  <a:moveTo>
                    <a:pt x="132" y="55"/>
                  </a:moveTo>
                  <a:lnTo>
                    <a:pt x="136" y="83"/>
                  </a:lnTo>
                  <a:lnTo>
                    <a:pt x="158" y="130"/>
                  </a:lnTo>
                  <a:lnTo>
                    <a:pt x="147" y="179"/>
                  </a:lnTo>
                  <a:lnTo>
                    <a:pt x="123" y="148"/>
                  </a:lnTo>
                  <a:lnTo>
                    <a:pt x="107" y="112"/>
                  </a:lnTo>
                  <a:lnTo>
                    <a:pt x="72" y="106"/>
                  </a:lnTo>
                  <a:lnTo>
                    <a:pt x="16" y="99"/>
                  </a:lnTo>
                  <a:lnTo>
                    <a:pt x="0" y="99"/>
                  </a:lnTo>
                  <a:lnTo>
                    <a:pt x="9" y="130"/>
                  </a:lnTo>
                  <a:lnTo>
                    <a:pt x="40" y="175"/>
                  </a:lnTo>
                  <a:lnTo>
                    <a:pt x="40" y="219"/>
                  </a:lnTo>
                  <a:lnTo>
                    <a:pt x="49" y="268"/>
                  </a:lnTo>
                  <a:lnTo>
                    <a:pt x="89" y="272"/>
                  </a:lnTo>
                  <a:lnTo>
                    <a:pt x="105" y="295"/>
                  </a:lnTo>
                  <a:lnTo>
                    <a:pt x="56" y="288"/>
                  </a:lnTo>
                  <a:lnTo>
                    <a:pt x="40" y="299"/>
                  </a:lnTo>
                  <a:lnTo>
                    <a:pt x="47" y="346"/>
                  </a:lnTo>
                  <a:lnTo>
                    <a:pt x="38" y="397"/>
                  </a:lnTo>
                  <a:lnTo>
                    <a:pt x="40" y="457"/>
                  </a:lnTo>
                  <a:lnTo>
                    <a:pt x="25" y="497"/>
                  </a:lnTo>
                  <a:lnTo>
                    <a:pt x="7" y="555"/>
                  </a:lnTo>
                  <a:lnTo>
                    <a:pt x="20" y="595"/>
                  </a:lnTo>
                  <a:lnTo>
                    <a:pt x="29" y="646"/>
                  </a:lnTo>
                  <a:lnTo>
                    <a:pt x="36" y="683"/>
                  </a:lnTo>
                  <a:lnTo>
                    <a:pt x="27" y="735"/>
                  </a:lnTo>
                  <a:lnTo>
                    <a:pt x="34" y="770"/>
                  </a:lnTo>
                  <a:lnTo>
                    <a:pt x="49" y="806"/>
                  </a:lnTo>
                  <a:lnTo>
                    <a:pt x="63" y="850"/>
                  </a:lnTo>
                  <a:lnTo>
                    <a:pt x="74" y="879"/>
                  </a:lnTo>
                  <a:lnTo>
                    <a:pt x="120" y="917"/>
                  </a:lnTo>
                  <a:lnTo>
                    <a:pt x="143" y="915"/>
                  </a:lnTo>
                  <a:lnTo>
                    <a:pt x="174" y="919"/>
                  </a:lnTo>
                  <a:lnTo>
                    <a:pt x="140" y="928"/>
                  </a:lnTo>
                  <a:lnTo>
                    <a:pt x="149" y="943"/>
                  </a:lnTo>
                  <a:lnTo>
                    <a:pt x="120" y="948"/>
                  </a:lnTo>
                  <a:lnTo>
                    <a:pt x="147" y="977"/>
                  </a:lnTo>
                  <a:lnTo>
                    <a:pt x="174" y="1006"/>
                  </a:lnTo>
                  <a:lnTo>
                    <a:pt x="165" y="1030"/>
                  </a:lnTo>
                  <a:lnTo>
                    <a:pt x="200" y="1081"/>
                  </a:lnTo>
                  <a:lnTo>
                    <a:pt x="238" y="1112"/>
                  </a:lnTo>
                  <a:lnTo>
                    <a:pt x="243" y="1150"/>
                  </a:lnTo>
                  <a:lnTo>
                    <a:pt x="274" y="1166"/>
                  </a:lnTo>
                  <a:lnTo>
                    <a:pt x="316" y="1179"/>
                  </a:lnTo>
                  <a:lnTo>
                    <a:pt x="349" y="1208"/>
                  </a:lnTo>
                  <a:lnTo>
                    <a:pt x="378" y="1226"/>
                  </a:lnTo>
                  <a:lnTo>
                    <a:pt x="409" y="1250"/>
                  </a:lnTo>
                  <a:lnTo>
                    <a:pt x="427" y="1263"/>
                  </a:lnTo>
                  <a:lnTo>
                    <a:pt x="447" y="1308"/>
                  </a:lnTo>
                  <a:lnTo>
                    <a:pt x="560" y="1306"/>
                  </a:lnTo>
                  <a:lnTo>
                    <a:pt x="783" y="1383"/>
                  </a:lnTo>
                  <a:lnTo>
                    <a:pt x="967" y="1383"/>
                  </a:lnTo>
                  <a:lnTo>
                    <a:pt x="963" y="1366"/>
                  </a:lnTo>
                  <a:lnTo>
                    <a:pt x="1052" y="1366"/>
                  </a:lnTo>
                  <a:lnTo>
                    <a:pt x="1087" y="1386"/>
                  </a:lnTo>
                  <a:lnTo>
                    <a:pt x="1107" y="1406"/>
                  </a:lnTo>
                  <a:lnTo>
                    <a:pt x="1158" y="1441"/>
                  </a:lnTo>
                  <a:lnTo>
                    <a:pt x="1176" y="1506"/>
                  </a:lnTo>
                  <a:lnTo>
                    <a:pt x="1227" y="1532"/>
                  </a:lnTo>
                  <a:lnTo>
                    <a:pt x="1258" y="1546"/>
                  </a:lnTo>
                  <a:lnTo>
                    <a:pt x="1300" y="1495"/>
                  </a:lnTo>
                  <a:lnTo>
                    <a:pt x="1356" y="1501"/>
                  </a:lnTo>
                  <a:lnTo>
                    <a:pt x="1378" y="1519"/>
                  </a:lnTo>
                  <a:lnTo>
                    <a:pt x="1438" y="1617"/>
                  </a:lnTo>
                  <a:lnTo>
                    <a:pt x="1458" y="1641"/>
                  </a:lnTo>
                  <a:lnTo>
                    <a:pt x="1474" y="1697"/>
                  </a:lnTo>
                  <a:lnTo>
                    <a:pt x="1592" y="1743"/>
                  </a:lnTo>
                  <a:lnTo>
                    <a:pt x="1587" y="1703"/>
                  </a:lnTo>
                  <a:lnTo>
                    <a:pt x="1583" y="1648"/>
                  </a:lnTo>
                  <a:lnTo>
                    <a:pt x="1620" y="1603"/>
                  </a:lnTo>
                  <a:lnTo>
                    <a:pt x="1614" y="1590"/>
                  </a:lnTo>
                  <a:lnTo>
                    <a:pt x="1652" y="1559"/>
                  </a:lnTo>
                  <a:lnTo>
                    <a:pt x="1672" y="1570"/>
                  </a:lnTo>
                  <a:lnTo>
                    <a:pt x="1705" y="1532"/>
                  </a:lnTo>
                  <a:lnTo>
                    <a:pt x="1725" y="1506"/>
                  </a:lnTo>
                  <a:lnTo>
                    <a:pt x="1754" y="1506"/>
                  </a:lnTo>
                  <a:lnTo>
                    <a:pt x="1818" y="1492"/>
                  </a:lnTo>
                  <a:lnTo>
                    <a:pt x="1865" y="1512"/>
                  </a:lnTo>
                  <a:lnTo>
                    <a:pt x="1900" y="1512"/>
                  </a:lnTo>
                  <a:lnTo>
                    <a:pt x="1914" y="1497"/>
                  </a:lnTo>
                  <a:lnTo>
                    <a:pt x="1929" y="1508"/>
                  </a:lnTo>
                  <a:lnTo>
                    <a:pt x="1932" y="1528"/>
                  </a:lnTo>
                  <a:lnTo>
                    <a:pt x="1978" y="1543"/>
                  </a:lnTo>
                  <a:lnTo>
                    <a:pt x="2023" y="1537"/>
                  </a:lnTo>
                  <a:lnTo>
                    <a:pt x="2060" y="1539"/>
                  </a:lnTo>
                  <a:lnTo>
                    <a:pt x="2029" y="1515"/>
                  </a:lnTo>
                  <a:lnTo>
                    <a:pt x="2027" y="1501"/>
                  </a:lnTo>
                  <a:lnTo>
                    <a:pt x="2047" y="1490"/>
                  </a:lnTo>
                  <a:lnTo>
                    <a:pt x="2045" y="1479"/>
                  </a:lnTo>
                  <a:lnTo>
                    <a:pt x="2014" y="1479"/>
                  </a:lnTo>
                  <a:lnTo>
                    <a:pt x="1978" y="1483"/>
                  </a:lnTo>
                  <a:lnTo>
                    <a:pt x="2000" y="1463"/>
                  </a:lnTo>
                  <a:lnTo>
                    <a:pt x="2012" y="1450"/>
                  </a:lnTo>
                  <a:lnTo>
                    <a:pt x="2023" y="1461"/>
                  </a:lnTo>
                  <a:lnTo>
                    <a:pt x="2087" y="1452"/>
                  </a:lnTo>
                  <a:lnTo>
                    <a:pt x="2096" y="1463"/>
                  </a:lnTo>
                  <a:lnTo>
                    <a:pt x="2140" y="1463"/>
                  </a:lnTo>
                  <a:lnTo>
                    <a:pt x="2165" y="1457"/>
                  </a:lnTo>
                  <a:lnTo>
                    <a:pt x="2200" y="1455"/>
                  </a:lnTo>
                  <a:lnTo>
                    <a:pt x="2234" y="1468"/>
                  </a:lnTo>
                  <a:lnTo>
                    <a:pt x="2254" y="1466"/>
                  </a:lnTo>
                  <a:lnTo>
                    <a:pt x="2274" y="1495"/>
                  </a:lnTo>
                  <a:lnTo>
                    <a:pt x="2314" y="1497"/>
                  </a:lnTo>
                  <a:lnTo>
                    <a:pt x="2336" y="1479"/>
                  </a:lnTo>
                  <a:lnTo>
                    <a:pt x="2358" y="1479"/>
                  </a:lnTo>
                  <a:lnTo>
                    <a:pt x="2403" y="1517"/>
                  </a:lnTo>
                  <a:lnTo>
                    <a:pt x="2427" y="1543"/>
                  </a:lnTo>
                  <a:lnTo>
                    <a:pt x="2434" y="1579"/>
                  </a:lnTo>
                  <a:lnTo>
                    <a:pt x="2429" y="1623"/>
                  </a:lnTo>
                  <a:lnTo>
                    <a:pt x="2445" y="1670"/>
                  </a:lnTo>
                  <a:lnTo>
                    <a:pt x="2487" y="1723"/>
                  </a:lnTo>
                  <a:lnTo>
                    <a:pt x="2512" y="1775"/>
                  </a:lnTo>
                  <a:lnTo>
                    <a:pt x="2520" y="1795"/>
                  </a:lnTo>
                  <a:lnTo>
                    <a:pt x="2565" y="1786"/>
                  </a:lnTo>
                  <a:lnTo>
                    <a:pt x="2576" y="1737"/>
                  </a:lnTo>
                  <a:lnTo>
                    <a:pt x="2576" y="1663"/>
                  </a:lnTo>
                  <a:lnTo>
                    <a:pt x="2554" y="1603"/>
                  </a:lnTo>
                  <a:lnTo>
                    <a:pt x="2547" y="1588"/>
                  </a:lnTo>
                  <a:lnTo>
                    <a:pt x="2543" y="1543"/>
                  </a:lnTo>
                  <a:lnTo>
                    <a:pt x="2505" y="1499"/>
                  </a:lnTo>
                  <a:lnTo>
                    <a:pt x="2498" y="1446"/>
                  </a:lnTo>
                  <a:lnTo>
                    <a:pt x="2500" y="1401"/>
                  </a:lnTo>
                  <a:lnTo>
                    <a:pt x="2518" y="1352"/>
                  </a:lnTo>
                  <a:lnTo>
                    <a:pt x="2552" y="1326"/>
                  </a:lnTo>
                  <a:lnTo>
                    <a:pt x="2549" y="1306"/>
                  </a:lnTo>
                  <a:lnTo>
                    <a:pt x="2589" y="1299"/>
                  </a:lnTo>
                  <a:lnTo>
                    <a:pt x="2647" y="1235"/>
                  </a:lnTo>
                  <a:lnTo>
                    <a:pt x="2674" y="1212"/>
                  </a:lnTo>
                  <a:lnTo>
                    <a:pt x="2703" y="1217"/>
                  </a:lnTo>
                  <a:lnTo>
                    <a:pt x="2729" y="1166"/>
                  </a:lnTo>
                  <a:lnTo>
                    <a:pt x="2767" y="1146"/>
                  </a:lnTo>
                  <a:cubicBezTo>
                    <a:pt x="2767" y="1146"/>
                    <a:pt x="2796" y="1150"/>
                    <a:pt x="2798" y="1139"/>
                  </a:cubicBezTo>
                  <a:cubicBezTo>
                    <a:pt x="2800" y="1128"/>
                    <a:pt x="2829" y="1075"/>
                    <a:pt x="2829" y="1075"/>
                  </a:cubicBezTo>
                  <a:lnTo>
                    <a:pt x="2798" y="1057"/>
                  </a:lnTo>
                  <a:lnTo>
                    <a:pt x="2816" y="1041"/>
                  </a:lnTo>
                  <a:lnTo>
                    <a:pt x="2820" y="1030"/>
                  </a:lnTo>
                  <a:lnTo>
                    <a:pt x="2803" y="986"/>
                  </a:lnTo>
                  <a:lnTo>
                    <a:pt x="2785" y="966"/>
                  </a:lnTo>
                  <a:lnTo>
                    <a:pt x="2807" y="941"/>
                  </a:lnTo>
                  <a:lnTo>
                    <a:pt x="2789" y="919"/>
                  </a:lnTo>
                  <a:lnTo>
                    <a:pt x="2785" y="875"/>
                  </a:lnTo>
                  <a:lnTo>
                    <a:pt x="2783" y="837"/>
                  </a:lnTo>
                  <a:lnTo>
                    <a:pt x="2796" y="826"/>
                  </a:lnTo>
                  <a:lnTo>
                    <a:pt x="2805" y="881"/>
                  </a:lnTo>
                  <a:lnTo>
                    <a:pt x="2812" y="908"/>
                  </a:lnTo>
                  <a:lnTo>
                    <a:pt x="2827" y="932"/>
                  </a:lnTo>
                  <a:lnTo>
                    <a:pt x="2823" y="972"/>
                  </a:lnTo>
                  <a:lnTo>
                    <a:pt x="2847" y="923"/>
                  </a:lnTo>
                  <a:lnTo>
                    <a:pt x="2863" y="886"/>
                  </a:lnTo>
                  <a:lnTo>
                    <a:pt x="2865" y="863"/>
                  </a:lnTo>
                  <a:lnTo>
                    <a:pt x="2843" y="837"/>
                  </a:lnTo>
                  <a:lnTo>
                    <a:pt x="2840" y="826"/>
                  </a:lnTo>
                  <a:lnTo>
                    <a:pt x="2847" y="819"/>
                  </a:lnTo>
                  <a:lnTo>
                    <a:pt x="2883" y="841"/>
                  </a:lnTo>
                  <a:lnTo>
                    <a:pt x="2894" y="815"/>
                  </a:lnTo>
                  <a:lnTo>
                    <a:pt x="2918" y="790"/>
                  </a:lnTo>
                  <a:lnTo>
                    <a:pt x="2923" y="763"/>
                  </a:lnTo>
                  <a:lnTo>
                    <a:pt x="2918" y="732"/>
                  </a:lnTo>
                  <a:lnTo>
                    <a:pt x="2920" y="717"/>
                  </a:lnTo>
                  <a:lnTo>
                    <a:pt x="2925" y="695"/>
                  </a:lnTo>
                  <a:lnTo>
                    <a:pt x="2943" y="719"/>
                  </a:lnTo>
                  <a:lnTo>
                    <a:pt x="2952" y="719"/>
                  </a:lnTo>
                  <a:lnTo>
                    <a:pt x="2978" y="715"/>
                  </a:lnTo>
                  <a:lnTo>
                    <a:pt x="3005" y="712"/>
                  </a:lnTo>
                  <a:lnTo>
                    <a:pt x="3040" y="701"/>
                  </a:lnTo>
                  <a:lnTo>
                    <a:pt x="3034" y="688"/>
                  </a:lnTo>
                  <a:lnTo>
                    <a:pt x="2998" y="690"/>
                  </a:lnTo>
                  <a:lnTo>
                    <a:pt x="2965" y="699"/>
                  </a:lnTo>
                  <a:lnTo>
                    <a:pt x="2949" y="708"/>
                  </a:lnTo>
                  <a:lnTo>
                    <a:pt x="2947" y="692"/>
                  </a:lnTo>
                  <a:lnTo>
                    <a:pt x="2958" y="679"/>
                  </a:lnTo>
                  <a:lnTo>
                    <a:pt x="2987" y="672"/>
                  </a:lnTo>
                  <a:lnTo>
                    <a:pt x="3023" y="666"/>
                  </a:lnTo>
                  <a:lnTo>
                    <a:pt x="3047" y="659"/>
                  </a:lnTo>
                  <a:lnTo>
                    <a:pt x="3067" y="646"/>
                  </a:lnTo>
                  <a:lnTo>
                    <a:pt x="3114" y="657"/>
                  </a:lnTo>
                  <a:cubicBezTo>
                    <a:pt x="3114" y="657"/>
                    <a:pt x="3134" y="668"/>
                    <a:pt x="3136" y="661"/>
                  </a:cubicBezTo>
                  <a:cubicBezTo>
                    <a:pt x="3138" y="655"/>
                    <a:pt x="3145" y="637"/>
                    <a:pt x="3145" y="637"/>
                  </a:cubicBezTo>
                  <a:lnTo>
                    <a:pt x="3129" y="619"/>
                  </a:lnTo>
                  <a:lnTo>
                    <a:pt x="3123" y="592"/>
                  </a:lnTo>
                  <a:lnTo>
                    <a:pt x="3127" y="548"/>
                  </a:lnTo>
                  <a:lnTo>
                    <a:pt x="3132" y="512"/>
                  </a:lnTo>
                  <a:lnTo>
                    <a:pt x="3152" y="486"/>
                  </a:lnTo>
                  <a:lnTo>
                    <a:pt x="3156" y="475"/>
                  </a:lnTo>
                  <a:lnTo>
                    <a:pt x="3169" y="481"/>
                  </a:lnTo>
                  <a:lnTo>
                    <a:pt x="3212" y="435"/>
                  </a:lnTo>
                  <a:lnTo>
                    <a:pt x="3227" y="435"/>
                  </a:lnTo>
                  <a:lnTo>
                    <a:pt x="3263" y="430"/>
                  </a:lnTo>
                  <a:lnTo>
                    <a:pt x="3274" y="408"/>
                  </a:lnTo>
                  <a:lnTo>
                    <a:pt x="3305" y="408"/>
                  </a:lnTo>
                  <a:lnTo>
                    <a:pt x="3332" y="386"/>
                  </a:lnTo>
                  <a:lnTo>
                    <a:pt x="3322" y="373"/>
                  </a:lnTo>
                  <a:lnTo>
                    <a:pt x="3309" y="343"/>
                  </a:lnTo>
                  <a:lnTo>
                    <a:pt x="3296" y="333"/>
                  </a:lnTo>
                  <a:lnTo>
                    <a:pt x="3302" y="259"/>
                  </a:lnTo>
                  <a:lnTo>
                    <a:pt x="3295" y="191"/>
                  </a:lnTo>
                  <a:lnTo>
                    <a:pt x="3255" y="179"/>
                  </a:lnTo>
                  <a:lnTo>
                    <a:pt x="3220" y="191"/>
                  </a:lnTo>
                  <a:lnTo>
                    <a:pt x="3202" y="189"/>
                  </a:lnTo>
                  <a:lnTo>
                    <a:pt x="3125" y="368"/>
                  </a:lnTo>
                  <a:lnTo>
                    <a:pt x="3089" y="370"/>
                  </a:lnTo>
                  <a:lnTo>
                    <a:pt x="3074" y="383"/>
                  </a:lnTo>
                  <a:lnTo>
                    <a:pt x="2885" y="382"/>
                  </a:lnTo>
                  <a:lnTo>
                    <a:pt x="2838" y="426"/>
                  </a:lnTo>
                  <a:lnTo>
                    <a:pt x="2809" y="443"/>
                  </a:lnTo>
                  <a:lnTo>
                    <a:pt x="2796" y="481"/>
                  </a:lnTo>
                  <a:lnTo>
                    <a:pt x="2789" y="501"/>
                  </a:lnTo>
                  <a:lnTo>
                    <a:pt x="2756" y="523"/>
                  </a:lnTo>
                  <a:lnTo>
                    <a:pt x="2723" y="523"/>
                  </a:lnTo>
                  <a:lnTo>
                    <a:pt x="2698" y="512"/>
                  </a:lnTo>
                  <a:lnTo>
                    <a:pt x="2667" y="517"/>
                  </a:lnTo>
                  <a:lnTo>
                    <a:pt x="2627" y="530"/>
                  </a:lnTo>
                  <a:lnTo>
                    <a:pt x="2629" y="550"/>
                  </a:lnTo>
                  <a:lnTo>
                    <a:pt x="2627" y="586"/>
                  </a:lnTo>
                  <a:lnTo>
                    <a:pt x="2607" y="603"/>
                  </a:lnTo>
                  <a:lnTo>
                    <a:pt x="2567" y="612"/>
                  </a:lnTo>
                  <a:lnTo>
                    <a:pt x="2505" y="643"/>
                  </a:lnTo>
                  <a:lnTo>
                    <a:pt x="2458" y="659"/>
                  </a:lnTo>
                  <a:lnTo>
                    <a:pt x="2414" y="661"/>
                  </a:lnTo>
                  <a:lnTo>
                    <a:pt x="2387" y="641"/>
                  </a:lnTo>
                  <a:lnTo>
                    <a:pt x="2400" y="617"/>
                  </a:lnTo>
                  <a:lnTo>
                    <a:pt x="2407" y="610"/>
                  </a:lnTo>
                  <a:lnTo>
                    <a:pt x="2416" y="586"/>
                  </a:lnTo>
                  <a:lnTo>
                    <a:pt x="2433" y="576"/>
                  </a:lnTo>
                  <a:lnTo>
                    <a:pt x="2454" y="539"/>
                  </a:lnTo>
                  <a:lnTo>
                    <a:pt x="2432" y="510"/>
                  </a:lnTo>
                  <a:lnTo>
                    <a:pt x="2427" y="463"/>
                  </a:lnTo>
                  <a:lnTo>
                    <a:pt x="2398" y="455"/>
                  </a:lnTo>
                  <a:lnTo>
                    <a:pt x="2360" y="481"/>
                  </a:lnTo>
                  <a:lnTo>
                    <a:pt x="2374" y="450"/>
                  </a:lnTo>
                  <a:lnTo>
                    <a:pt x="2396" y="419"/>
                  </a:lnTo>
                  <a:lnTo>
                    <a:pt x="2387" y="390"/>
                  </a:lnTo>
                  <a:lnTo>
                    <a:pt x="2380" y="357"/>
                  </a:lnTo>
                  <a:lnTo>
                    <a:pt x="2345" y="343"/>
                  </a:lnTo>
                  <a:lnTo>
                    <a:pt x="2314" y="317"/>
                  </a:lnTo>
                  <a:lnTo>
                    <a:pt x="2276" y="332"/>
                  </a:lnTo>
                  <a:lnTo>
                    <a:pt x="2278" y="361"/>
                  </a:lnTo>
                  <a:lnTo>
                    <a:pt x="2256" y="388"/>
                  </a:lnTo>
                  <a:lnTo>
                    <a:pt x="2238" y="379"/>
                  </a:lnTo>
                  <a:lnTo>
                    <a:pt x="2205" y="417"/>
                  </a:lnTo>
                  <a:lnTo>
                    <a:pt x="2205" y="461"/>
                  </a:lnTo>
                  <a:lnTo>
                    <a:pt x="2209" y="506"/>
                  </a:lnTo>
                  <a:lnTo>
                    <a:pt x="2229" y="537"/>
                  </a:lnTo>
                  <a:lnTo>
                    <a:pt x="2227" y="603"/>
                  </a:lnTo>
                  <a:lnTo>
                    <a:pt x="2185" y="643"/>
                  </a:lnTo>
                  <a:lnTo>
                    <a:pt x="2154" y="646"/>
                  </a:lnTo>
                  <a:lnTo>
                    <a:pt x="2138" y="599"/>
                  </a:lnTo>
                  <a:lnTo>
                    <a:pt x="2123" y="566"/>
                  </a:lnTo>
                  <a:lnTo>
                    <a:pt x="2129" y="521"/>
                  </a:lnTo>
                  <a:lnTo>
                    <a:pt x="2123" y="477"/>
                  </a:lnTo>
                  <a:lnTo>
                    <a:pt x="2138" y="448"/>
                  </a:lnTo>
                  <a:lnTo>
                    <a:pt x="2147" y="419"/>
                  </a:lnTo>
                  <a:lnTo>
                    <a:pt x="2163" y="370"/>
                  </a:lnTo>
                  <a:lnTo>
                    <a:pt x="2127" y="410"/>
                  </a:lnTo>
                  <a:lnTo>
                    <a:pt x="2147" y="341"/>
                  </a:lnTo>
                  <a:lnTo>
                    <a:pt x="2178" y="315"/>
                  </a:lnTo>
                  <a:lnTo>
                    <a:pt x="2216" y="312"/>
                  </a:lnTo>
                  <a:lnTo>
                    <a:pt x="2245" y="299"/>
                  </a:lnTo>
                  <a:lnTo>
                    <a:pt x="2292" y="299"/>
                  </a:lnTo>
                  <a:lnTo>
                    <a:pt x="2329" y="299"/>
                  </a:lnTo>
                  <a:lnTo>
                    <a:pt x="2354" y="292"/>
                  </a:lnTo>
                  <a:lnTo>
                    <a:pt x="2383" y="297"/>
                  </a:lnTo>
                  <a:lnTo>
                    <a:pt x="2396" y="319"/>
                  </a:lnTo>
                  <a:lnTo>
                    <a:pt x="2452" y="339"/>
                  </a:lnTo>
                  <a:lnTo>
                    <a:pt x="2463" y="308"/>
                  </a:lnTo>
                  <a:lnTo>
                    <a:pt x="2425" y="312"/>
                  </a:lnTo>
                  <a:lnTo>
                    <a:pt x="2400" y="310"/>
                  </a:lnTo>
                  <a:lnTo>
                    <a:pt x="2365" y="283"/>
                  </a:lnTo>
                  <a:lnTo>
                    <a:pt x="2343" y="270"/>
                  </a:lnTo>
                  <a:lnTo>
                    <a:pt x="2317" y="251"/>
                  </a:lnTo>
                  <a:lnTo>
                    <a:pt x="2292" y="259"/>
                  </a:lnTo>
                  <a:lnTo>
                    <a:pt x="2267" y="241"/>
                  </a:lnTo>
                  <a:lnTo>
                    <a:pt x="2209" y="243"/>
                  </a:lnTo>
                  <a:lnTo>
                    <a:pt x="2178" y="263"/>
                  </a:lnTo>
                  <a:lnTo>
                    <a:pt x="2154" y="248"/>
                  </a:lnTo>
                  <a:lnTo>
                    <a:pt x="2125" y="230"/>
                  </a:lnTo>
                  <a:lnTo>
                    <a:pt x="2083" y="228"/>
                  </a:lnTo>
                  <a:lnTo>
                    <a:pt x="2125" y="168"/>
                  </a:lnTo>
                  <a:lnTo>
                    <a:pt x="2076" y="190"/>
                  </a:lnTo>
                  <a:lnTo>
                    <a:pt x="2036" y="221"/>
                  </a:lnTo>
                  <a:lnTo>
                    <a:pt x="1996" y="243"/>
                  </a:lnTo>
                  <a:lnTo>
                    <a:pt x="1960" y="248"/>
                  </a:lnTo>
                  <a:lnTo>
                    <a:pt x="1956" y="226"/>
                  </a:lnTo>
                  <a:lnTo>
                    <a:pt x="1883" y="241"/>
                  </a:lnTo>
                  <a:lnTo>
                    <a:pt x="1944" y="187"/>
                  </a:lnTo>
                  <a:lnTo>
                    <a:pt x="1988" y="156"/>
                  </a:lnTo>
                  <a:lnTo>
                    <a:pt x="2042" y="113"/>
                  </a:lnTo>
                  <a:lnTo>
                    <a:pt x="2019" y="110"/>
                  </a:lnTo>
                  <a:lnTo>
                    <a:pt x="1946" y="112"/>
                  </a:lnTo>
                  <a:lnTo>
                    <a:pt x="1913" y="106"/>
                  </a:lnTo>
                  <a:lnTo>
                    <a:pt x="1883" y="101"/>
                  </a:lnTo>
                  <a:lnTo>
                    <a:pt x="1853" y="79"/>
                  </a:lnTo>
                  <a:lnTo>
                    <a:pt x="1819" y="81"/>
                  </a:lnTo>
                  <a:lnTo>
                    <a:pt x="1756" y="66"/>
                  </a:lnTo>
                  <a:lnTo>
                    <a:pt x="1739" y="46"/>
                  </a:lnTo>
                  <a:lnTo>
                    <a:pt x="1730" y="15"/>
                  </a:lnTo>
                  <a:lnTo>
                    <a:pt x="1715" y="0"/>
                  </a:lnTo>
                  <a:lnTo>
                    <a:pt x="1716" y="17"/>
                  </a:lnTo>
                  <a:lnTo>
                    <a:pt x="1700" y="41"/>
                  </a:lnTo>
                  <a:lnTo>
                    <a:pt x="140" y="42"/>
                  </a:lnTo>
                  <a:lnTo>
                    <a:pt x="132" y="55"/>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6" name="Freeform 266">
              <a:extLst>
                <a:ext uri="{FF2B5EF4-FFF2-40B4-BE49-F238E27FC236}">
                  <a16:creationId xmlns:a16="http://schemas.microsoft.com/office/drawing/2014/main" id="{80412B8D-55E3-47C3-99A3-E3D607B859B7}"/>
                </a:ext>
              </a:extLst>
            </p:cNvPr>
            <p:cNvSpPr>
              <a:spLocks/>
            </p:cNvSpPr>
            <p:nvPr/>
          </p:nvSpPr>
          <p:spPr bwMode="auto">
            <a:xfrm>
              <a:off x="2418" y="2662"/>
              <a:ext cx="13" cy="9"/>
            </a:xfrm>
            <a:custGeom>
              <a:avLst/>
              <a:gdLst>
                <a:gd name="T0" fmla="*/ 9 w 13"/>
                <a:gd name="T1" fmla="*/ 0 h 9"/>
                <a:gd name="T2" fmla="*/ 1 w 13"/>
                <a:gd name="T3" fmla="*/ 2 h 9"/>
                <a:gd name="T4" fmla="*/ 0 w 13"/>
                <a:gd name="T5" fmla="*/ 8 h 9"/>
                <a:gd name="T6" fmla="*/ 12 w 13"/>
                <a:gd name="T7" fmla="*/ 9 h 9"/>
                <a:gd name="T8" fmla="*/ 13 w 13"/>
                <a:gd name="T9" fmla="*/ 0 h 9"/>
                <a:gd name="T10" fmla="*/ 9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9" y="0"/>
                  </a:moveTo>
                  <a:lnTo>
                    <a:pt x="1" y="2"/>
                  </a:lnTo>
                  <a:lnTo>
                    <a:pt x="0" y="8"/>
                  </a:lnTo>
                  <a:lnTo>
                    <a:pt x="12" y="9"/>
                  </a:lnTo>
                  <a:lnTo>
                    <a:pt x="13" y="0"/>
                  </a:lnTo>
                  <a:lnTo>
                    <a:pt x="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7" name="Freeform 267">
              <a:extLst>
                <a:ext uri="{FF2B5EF4-FFF2-40B4-BE49-F238E27FC236}">
                  <a16:creationId xmlns:a16="http://schemas.microsoft.com/office/drawing/2014/main" id="{C8FE266F-7701-4D9E-BA61-9F6D1C8A05A2}"/>
                </a:ext>
              </a:extLst>
            </p:cNvPr>
            <p:cNvSpPr>
              <a:spLocks/>
            </p:cNvSpPr>
            <p:nvPr/>
          </p:nvSpPr>
          <p:spPr bwMode="auto">
            <a:xfrm>
              <a:off x="2381" y="3398"/>
              <a:ext cx="161" cy="915"/>
            </a:xfrm>
            <a:custGeom>
              <a:avLst/>
              <a:gdLst>
                <a:gd name="T0" fmla="*/ 298 w 501"/>
                <a:gd name="T1" fmla="*/ 349 h 2852"/>
                <a:gd name="T2" fmla="*/ 236 w 501"/>
                <a:gd name="T3" fmla="*/ 695 h 2852"/>
                <a:gd name="T4" fmla="*/ 236 w 501"/>
                <a:gd name="T5" fmla="*/ 1002 h 2852"/>
                <a:gd name="T6" fmla="*/ 133 w 501"/>
                <a:gd name="T7" fmla="*/ 1273 h 2852"/>
                <a:gd name="T8" fmla="*/ 102 w 501"/>
                <a:gd name="T9" fmla="*/ 1575 h 2852"/>
                <a:gd name="T10" fmla="*/ 84 w 501"/>
                <a:gd name="T11" fmla="*/ 1744 h 2852"/>
                <a:gd name="T12" fmla="*/ 173 w 501"/>
                <a:gd name="T13" fmla="*/ 1589 h 2852"/>
                <a:gd name="T14" fmla="*/ 120 w 501"/>
                <a:gd name="T15" fmla="*/ 1882 h 2852"/>
                <a:gd name="T16" fmla="*/ 84 w 501"/>
                <a:gd name="T17" fmla="*/ 1957 h 2852"/>
                <a:gd name="T18" fmla="*/ 67 w 501"/>
                <a:gd name="T19" fmla="*/ 2002 h 2852"/>
                <a:gd name="T20" fmla="*/ 71 w 501"/>
                <a:gd name="T21" fmla="*/ 2095 h 2852"/>
                <a:gd name="T22" fmla="*/ 4 w 501"/>
                <a:gd name="T23" fmla="*/ 2171 h 2852"/>
                <a:gd name="T24" fmla="*/ 67 w 501"/>
                <a:gd name="T25" fmla="*/ 2277 h 2852"/>
                <a:gd name="T26" fmla="*/ 22 w 501"/>
                <a:gd name="T27" fmla="*/ 2335 h 2852"/>
                <a:gd name="T28" fmla="*/ 102 w 501"/>
                <a:gd name="T29" fmla="*/ 2415 h 2852"/>
                <a:gd name="T30" fmla="*/ 62 w 501"/>
                <a:gd name="T31" fmla="*/ 2469 h 2852"/>
                <a:gd name="T32" fmla="*/ 124 w 501"/>
                <a:gd name="T33" fmla="*/ 2491 h 2852"/>
                <a:gd name="T34" fmla="*/ 129 w 501"/>
                <a:gd name="T35" fmla="*/ 2504 h 2852"/>
                <a:gd name="T36" fmla="*/ 169 w 501"/>
                <a:gd name="T37" fmla="*/ 2611 h 2852"/>
                <a:gd name="T38" fmla="*/ 164 w 501"/>
                <a:gd name="T39" fmla="*/ 2624 h 2852"/>
                <a:gd name="T40" fmla="*/ 204 w 501"/>
                <a:gd name="T41" fmla="*/ 2660 h 2852"/>
                <a:gd name="T42" fmla="*/ 289 w 501"/>
                <a:gd name="T43" fmla="*/ 2646 h 2852"/>
                <a:gd name="T44" fmla="*/ 333 w 501"/>
                <a:gd name="T45" fmla="*/ 2557 h 2852"/>
                <a:gd name="T46" fmla="*/ 306 w 501"/>
                <a:gd name="T47" fmla="*/ 2601 h 2852"/>
                <a:gd name="T48" fmla="*/ 338 w 501"/>
                <a:gd name="T49" fmla="*/ 2651 h 2852"/>
                <a:gd name="T50" fmla="*/ 314 w 501"/>
                <a:gd name="T51" fmla="*/ 2713 h 2852"/>
                <a:gd name="T52" fmla="*/ 277 w 501"/>
                <a:gd name="T53" fmla="*/ 2685 h 2852"/>
                <a:gd name="T54" fmla="*/ 209 w 501"/>
                <a:gd name="T55" fmla="*/ 2690 h 2852"/>
                <a:gd name="T56" fmla="*/ 276 w 501"/>
                <a:gd name="T57" fmla="*/ 2700 h 2852"/>
                <a:gd name="T58" fmla="*/ 258 w 501"/>
                <a:gd name="T59" fmla="*/ 2741 h 2852"/>
                <a:gd name="T60" fmla="*/ 328 w 501"/>
                <a:gd name="T61" fmla="*/ 2775 h 2852"/>
                <a:gd name="T62" fmla="*/ 332 w 501"/>
                <a:gd name="T63" fmla="*/ 2801 h 2852"/>
                <a:gd name="T64" fmla="*/ 397 w 501"/>
                <a:gd name="T65" fmla="*/ 2812 h 2852"/>
                <a:gd name="T66" fmla="*/ 430 w 501"/>
                <a:gd name="T67" fmla="*/ 2817 h 2852"/>
                <a:gd name="T68" fmla="*/ 416 w 501"/>
                <a:gd name="T69" fmla="*/ 2760 h 2852"/>
                <a:gd name="T70" fmla="*/ 357 w 501"/>
                <a:gd name="T71" fmla="*/ 2513 h 2852"/>
                <a:gd name="T72" fmla="*/ 207 w 501"/>
                <a:gd name="T73" fmla="*/ 2453 h 2852"/>
                <a:gd name="T74" fmla="*/ 153 w 501"/>
                <a:gd name="T75" fmla="*/ 2293 h 2852"/>
                <a:gd name="T76" fmla="*/ 190 w 501"/>
                <a:gd name="T77" fmla="*/ 2086 h 2852"/>
                <a:gd name="T78" fmla="*/ 253 w 501"/>
                <a:gd name="T79" fmla="*/ 1883 h 2852"/>
                <a:gd name="T80" fmla="*/ 213 w 501"/>
                <a:gd name="T81" fmla="*/ 1700 h 2852"/>
                <a:gd name="T82" fmla="*/ 283 w 501"/>
                <a:gd name="T83" fmla="*/ 1380 h 2852"/>
                <a:gd name="T84" fmla="*/ 307 w 501"/>
                <a:gd name="T85" fmla="*/ 1193 h 2852"/>
                <a:gd name="T86" fmla="*/ 311 w 501"/>
                <a:gd name="T87" fmla="*/ 956 h 2852"/>
                <a:gd name="T88" fmla="*/ 389 w 501"/>
                <a:gd name="T89" fmla="*/ 610 h 2852"/>
                <a:gd name="T90" fmla="*/ 420 w 501"/>
                <a:gd name="T91" fmla="*/ 476 h 2852"/>
                <a:gd name="T92" fmla="*/ 501 w 501"/>
                <a:gd name="T93" fmla="*/ 313 h 2852"/>
                <a:gd name="T94" fmla="*/ 410 w 501"/>
                <a:gd name="T95" fmla="*/ 183 h 2852"/>
                <a:gd name="T96" fmla="*/ 357 w 501"/>
                <a:gd name="T97" fmla="*/ 0 h 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1" h="2852">
                  <a:moveTo>
                    <a:pt x="309" y="62"/>
                  </a:moveTo>
                  <a:lnTo>
                    <a:pt x="302" y="175"/>
                  </a:lnTo>
                  <a:lnTo>
                    <a:pt x="324" y="277"/>
                  </a:lnTo>
                  <a:lnTo>
                    <a:pt x="298" y="349"/>
                  </a:lnTo>
                  <a:lnTo>
                    <a:pt x="293" y="464"/>
                  </a:lnTo>
                  <a:lnTo>
                    <a:pt x="284" y="522"/>
                  </a:lnTo>
                  <a:lnTo>
                    <a:pt x="276" y="633"/>
                  </a:lnTo>
                  <a:lnTo>
                    <a:pt x="236" y="695"/>
                  </a:lnTo>
                  <a:lnTo>
                    <a:pt x="249" y="780"/>
                  </a:lnTo>
                  <a:lnTo>
                    <a:pt x="231" y="837"/>
                  </a:lnTo>
                  <a:lnTo>
                    <a:pt x="236" y="931"/>
                  </a:lnTo>
                  <a:lnTo>
                    <a:pt x="236" y="1002"/>
                  </a:lnTo>
                  <a:lnTo>
                    <a:pt x="204" y="1077"/>
                  </a:lnTo>
                  <a:lnTo>
                    <a:pt x="178" y="1166"/>
                  </a:lnTo>
                  <a:lnTo>
                    <a:pt x="156" y="1264"/>
                  </a:lnTo>
                  <a:lnTo>
                    <a:pt x="133" y="1273"/>
                  </a:lnTo>
                  <a:lnTo>
                    <a:pt x="129" y="1353"/>
                  </a:lnTo>
                  <a:lnTo>
                    <a:pt x="138" y="1464"/>
                  </a:lnTo>
                  <a:lnTo>
                    <a:pt x="120" y="1513"/>
                  </a:lnTo>
                  <a:lnTo>
                    <a:pt x="102" y="1575"/>
                  </a:lnTo>
                  <a:lnTo>
                    <a:pt x="124" y="1611"/>
                  </a:lnTo>
                  <a:lnTo>
                    <a:pt x="98" y="1629"/>
                  </a:lnTo>
                  <a:lnTo>
                    <a:pt x="76" y="1713"/>
                  </a:lnTo>
                  <a:lnTo>
                    <a:pt x="84" y="1744"/>
                  </a:lnTo>
                  <a:lnTo>
                    <a:pt x="133" y="1700"/>
                  </a:lnTo>
                  <a:lnTo>
                    <a:pt x="142" y="1633"/>
                  </a:lnTo>
                  <a:lnTo>
                    <a:pt x="142" y="1606"/>
                  </a:lnTo>
                  <a:lnTo>
                    <a:pt x="173" y="1589"/>
                  </a:lnTo>
                  <a:lnTo>
                    <a:pt x="187" y="1637"/>
                  </a:lnTo>
                  <a:lnTo>
                    <a:pt x="156" y="1713"/>
                  </a:lnTo>
                  <a:lnTo>
                    <a:pt x="147" y="1797"/>
                  </a:lnTo>
                  <a:lnTo>
                    <a:pt x="120" y="1882"/>
                  </a:lnTo>
                  <a:lnTo>
                    <a:pt x="93" y="1842"/>
                  </a:lnTo>
                  <a:cubicBezTo>
                    <a:pt x="93" y="1842"/>
                    <a:pt x="67" y="1877"/>
                    <a:pt x="71" y="1891"/>
                  </a:cubicBezTo>
                  <a:cubicBezTo>
                    <a:pt x="76" y="1904"/>
                    <a:pt x="89" y="1944"/>
                    <a:pt x="89" y="1944"/>
                  </a:cubicBezTo>
                  <a:lnTo>
                    <a:pt x="84" y="1957"/>
                  </a:lnTo>
                  <a:lnTo>
                    <a:pt x="58" y="1962"/>
                  </a:lnTo>
                  <a:lnTo>
                    <a:pt x="9" y="2002"/>
                  </a:lnTo>
                  <a:lnTo>
                    <a:pt x="13" y="2033"/>
                  </a:lnTo>
                  <a:lnTo>
                    <a:pt x="67" y="2002"/>
                  </a:lnTo>
                  <a:lnTo>
                    <a:pt x="89" y="2020"/>
                  </a:lnTo>
                  <a:lnTo>
                    <a:pt x="102" y="2033"/>
                  </a:lnTo>
                  <a:lnTo>
                    <a:pt x="84" y="2073"/>
                  </a:lnTo>
                  <a:lnTo>
                    <a:pt x="71" y="2095"/>
                  </a:lnTo>
                  <a:lnTo>
                    <a:pt x="67" y="2149"/>
                  </a:lnTo>
                  <a:lnTo>
                    <a:pt x="31" y="2104"/>
                  </a:lnTo>
                  <a:lnTo>
                    <a:pt x="27" y="2126"/>
                  </a:lnTo>
                  <a:lnTo>
                    <a:pt x="4" y="2171"/>
                  </a:lnTo>
                  <a:lnTo>
                    <a:pt x="0" y="2193"/>
                  </a:lnTo>
                  <a:lnTo>
                    <a:pt x="18" y="2237"/>
                  </a:lnTo>
                  <a:cubicBezTo>
                    <a:pt x="18" y="2237"/>
                    <a:pt x="9" y="2260"/>
                    <a:pt x="22" y="2264"/>
                  </a:cubicBezTo>
                  <a:cubicBezTo>
                    <a:pt x="36" y="2269"/>
                    <a:pt x="67" y="2277"/>
                    <a:pt x="67" y="2277"/>
                  </a:cubicBezTo>
                  <a:lnTo>
                    <a:pt x="80" y="2242"/>
                  </a:lnTo>
                  <a:lnTo>
                    <a:pt x="71" y="2313"/>
                  </a:lnTo>
                  <a:lnTo>
                    <a:pt x="22" y="2309"/>
                  </a:lnTo>
                  <a:lnTo>
                    <a:pt x="22" y="2335"/>
                  </a:lnTo>
                  <a:lnTo>
                    <a:pt x="71" y="2375"/>
                  </a:lnTo>
                  <a:lnTo>
                    <a:pt x="80" y="2340"/>
                  </a:lnTo>
                  <a:cubicBezTo>
                    <a:pt x="80" y="2340"/>
                    <a:pt x="120" y="2331"/>
                    <a:pt x="111" y="2362"/>
                  </a:cubicBezTo>
                  <a:cubicBezTo>
                    <a:pt x="102" y="2393"/>
                    <a:pt x="102" y="2415"/>
                    <a:pt x="102" y="2415"/>
                  </a:cubicBezTo>
                  <a:lnTo>
                    <a:pt x="67" y="2415"/>
                  </a:lnTo>
                  <a:lnTo>
                    <a:pt x="27" y="2420"/>
                  </a:lnTo>
                  <a:cubicBezTo>
                    <a:pt x="27" y="2420"/>
                    <a:pt x="49" y="2429"/>
                    <a:pt x="53" y="2442"/>
                  </a:cubicBezTo>
                  <a:cubicBezTo>
                    <a:pt x="58" y="2455"/>
                    <a:pt x="62" y="2469"/>
                    <a:pt x="62" y="2469"/>
                  </a:cubicBezTo>
                  <a:lnTo>
                    <a:pt x="98" y="2446"/>
                  </a:lnTo>
                  <a:cubicBezTo>
                    <a:pt x="98" y="2446"/>
                    <a:pt x="124" y="2464"/>
                    <a:pt x="111" y="2473"/>
                  </a:cubicBezTo>
                  <a:lnTo>
                    <a:pt x="98" y="2482"/>
                  </a:lnTo>
                  <a:lnTo>
                    <a:pt x="124" y="2491"/>
                  </a:lnTo>
                  <a:cubicBezTo>
                    <a:pt x="124" y="2491"/>
                    <a:pt x="147" y="2491"/>
                    <a:pt x="147" y="2477"/>
                  </a:cubicBezTo>
                  <a:cubicBezTo>
                    <a:pt x="147" y="2464"/>
                    <a:pt x="173" y="2446"/>
                    <a:pt x="173" y="2460"/>
                  </a:cubicBezTo>
                  <a:lnTo>
                    <a:pt x="173" y="2486"/>
                  </a:lnTo>
                  <a:lnTo>
                    <a:pt x="129" y="2504"/>
                  </a:lnTo>
                  <a:lnTo>
                    <a:pt x="111" y="2540"/>
                  </a:lnTo>
                  <a:lnTo>
                    <a:pt x="120" y="2562"/>
                  </a:lnTo>
                  <a:lnTo>
                    <a:pt x="138" y="2597"/>
                  </a:lnTo>
                  <a:lnTo>
                    <a:pt x="169" y="2611"/>
                  </a:lnTo>
                  <a:lnTo>
                    <a:pt x="204" y="2593"/>
                  </a:lnTo>
                  <a:lnTo>
                    <a:pt x="231" y="2589"/>
                  </a:lnTo>
                  <a:lnTo>
                    <a:pt x="213" y="2615"/>
                  </a:lnTo>
                  <a:lnTo>
                    <a:pt x="164" y="2624"/>
                  </a:lnTo>
                  <a:lnTo>
                    <a:pt x="116" y="2611"/>
                  </a:lnTo>
                  <a:lnTo>
                    <a:pt x="147" y="2655"/>
                  </a:lnTo>
                  <a:cubicBezTo>
                    <a:pt x="147" y="2655"/>
                    <a:pt x="169" y="2704"/>
                    <a:pt x="178" y="2691"/>
                  </a:cubicBezTo>
                  <a:cubicBezTo>
                    <a:pt x="187" y="2677"/>
                    <a:pt x="204" y="2660"/>
                    <a:pt x="204" y="2660"/>
                  </a:cubicBezTo>
                  <a:lnTo>
                    <a:pt x="204" y="2646"/>
                  </a:lnTo>
                  <a:lnTo>
                    <a:pt x="231" y="2651"/>
                  </a:lnTo>
                  <a:cubicBezTo>
                    <a:pt x="231" y="2651"/>
                    <a:pt x="227" y="2669"/>
                    <a:pt x="249" y="2660"/>
                  </a:cubicBezTo>
                  <a:cubicBezTo>
                    <a:pt x="271" y="2651"/>
                    <a:pt x="289" y="2646"/>
                    <a:pt x="289" y="2646"/>
                  </a:cubicBezTo>
                  <a:lnTo>
                    <a:pt x="284" y="2620"/>
                  </a:lnTo>
                  <a:lnTo>
                    <a:pt x="284" y="2584"/>
                  </a:lnTo>
                  <a:lnTo>
                    <a:pt x="293" y="2566"/>
                  </a:lnTo>
                  <a:lnTo>
                    <a:pt x="333" y="2557"/>
                  </a:lnTo>
                  <a:lnTo>
                    <a:pt x="351" y="2542"/>
                  </a:lnTo>
                  <a:lnTo>
                    <a:pt x="347" y="2561"/>
                  </a:lnTo>
                  <a:lnTo>
                    <a:pt x="313" y="2582"/>
                  </a:lnTo>
                  <a:lnTo>
                    <a:pt x="306" y="2601"/>
                  </a:lnTo>
                  <a:lnTo>
                    <a:pt x="313" y="2623"/>
                  </a:lnTo>
                  <a:lnTo>
                    <a:pt x="349" y="2621"/>
                  </a:lnTo>
                  <a:lnTo>
                    <a:pt x="362" y="2621"/>
                  </a:lnTo>
                  <a:lnTo>
                    <a:pt x="338" y="2651"/>
                  </a:lnTo>
                  <a:cubicBezTo>
                    <a:pt x="338" y="2651"/>
                    <a:pt x="314" y="2654"/>
                    <a:pt x="317" y="2660"/>
                  </a:cubicBezTo>
                  <a:cubicBezTo>
                    <a:pt x="319" y="2665"/>
                    <a:pt x="327" y="2697"/>
                    <a:pt x="327" y="2697"/>
                  </a:cubicBezTo>
                  <a:lnTo>
                    <a:pt x="366" y="2715"/>
                  </a:lnTo>
                  <a:lnTo>
                    <a:pt x="314" y="2713"/>
                  </a:lnTo>
                  <a:lnTo>
                    <a:pt x="300" y="2691"/>
                  </a:lnTo>
                  <a:lnTo>
                    <a:pt x="287" y="2657"/>
                  </a:lnTo>
                  <a:cubicBezTo>
                    <a:pt x="287" y="2657"/>
                    <a:pt x="279" y="2662"/>
                    <a:pt x="280" y="2666"/>
                  </a:cubicBezTo>
                  <a:cubicBezTo>
                    <a:pt x="281" y="2671"/>
                    <a:pt x="277" y="2685"/>
                    <a:pt x="277" y="2685"/>
                  </a:cubicBezTo>
                  <a:lnTo>
                    <a:pt x="260" y="2677"/>
                  </a:lnTo>
                  <a:lnTo>
                    <a:pt x="239" y="2669"/>
                  </a:lnTo>
                  <a:lnTo>
                    <a:pt x="213" y="2669"/>
                  </a:lnTo>
                  <a:lnTo>
                    <a:pt x="209" y="2690"/>
                  </a:lnTo>
                  <a:lnTo>
                    <a:pt x="227" y="2700"/>
                  </a:lnTo>
                  <a:lnTo>
                    <a:pt x="244" y="2714"/>
                  </a:lnTo>
                  <a:lnTo>
                    <a:pt x="267" y="2705"/>
                  </a:lnTo>
                  <a:cubicBezTo>
                    <a:pt x="267" y="2705"/>
                    <a:pt x="272" y="2696"/>
                    <a:pt x="276" y="2700"/>
                  </a:cubicBezTo>
                  <a:cubicBezTo>
                    <a:pt x="279" y="2703"/>
                    <a:pt x="284" y="2711"/>
                    <a:pt x="284" y="2711"/>
                  </a:cubicBezTo>
                  <a:lnTo>
                    <a:pt x="278" y="2720"/>
                  </a:lnTo>
                  <a:lnTo>
                    <a:pt x="271" y="2736"/>
                  </a:lnTo>
                  <a:lnTo>
                    <a:pt x="258" y="2741"/>
                  </a:lnTo>
                  <a:lnTo>
                    <a:pt x="279" y="2756"/>
                  </a:lnTo>
                  <a:cubicBezTo>
                    <a:pt x="279" y="2756"/>
                    <a:pt x="296" y="2762"/>
                    <a:pt x="297" y="2766"/>
                  </a:cubicBezTo>
                  <a:cubicBezTo>
                    <a:pt x="298" y="2771"/>
                    <a:pt x="300" y="2776"/>
                    <a:pt x="300" y="2776"/>
                  </a:cubicBezTo>
                  <a:lnTo>
                    <a:pt x="328" y="2775"/>
                  </a:lnTo>
                  <a:lnTo>
                    <a:pt x="349" y="2769"/>
                  </a:lnTo>
                  <a:cubicBezTo>
                    <a:pt x="349" y="2769"/>
                    <a:pt x="362" y="2767"/>
                    <a:pt x="361" y="2771"/>
                  </a:cubicBezTo>
                  <a:cubicBezTo>
                    <a:pt x="360" y="2774"/>
                    <a:pt x="346" y="2792"/>
                    <a:pt x="346" y="2792"/>
                  </a:cubicBezTo>
                  <a:cubicBezTo>
                    <a:pt x="346" y="2792"/>
                    <a:pt x="329" y="2800"/>
                    <a:pt x="332" y="2801"/>
                  </a:cubicBezTo>
                  <a:cubicBezTo>
                    <a:pt x="336" y="2802"/>
                    <a:pt x="357" y="2824"/>
                    <a:pt x="359" y="2827"/>
                  </a:cubicBezTo>
                  <a:cubicBezTo>
                    <a:pt x="361" y="2831"/>
                    <a:pt x="374" y="2834"/>
                    <a:pt x="374" y="2834"/>
                  </a:cubicBezTo>
                  <a:lnTo>
                    <a:pt x="372" y="2812"/>
                  </a:lnTo>
                  <a:cubicBezTo>
                    <a:pt x="372" y="2812"/>
                    <a:pt x="394" y="2807"/>
                    <a:pt x="397" y="2812"/>
                  </a:cubicBezTo>
                  <a:cubicBezTo>
                    <a:pt x="399" y="2816"/>
                    <a:pt x="416" y="2836"/>
                    <a:pt x="416" y="2836"/>
                  </a:cubicBezTo>
                  <a:cubicBezTo>
                    <a:pt x="416" y="2836"/>
                    <a:pt x="432" y="2844"/>
                    <a:pt x="437" y="2846"/>
                  </a:cubicBezTo>
                  <a:cubicBezTo>
                    <a:pt x="441" y="2849"/>
                    <a:pt x="453" y="2852"/>
                    <a:pt x="453" y="2852"/>
                  </a:cubicBezTo>
                  <a:lnTo>
                    <a:pt x="430" y="2817"/>
                  </a:lnTo>
                  <a:lnTo>
                    <a:pt x="424" y="2801"/>
                  </a:lnTo>
                  <a:lnTo>
                    <a:pt x="421" y="2784"/>
                  </a:lnTo>
                  <a:lnTo>
                    <a:pt x="413" y="2777"/>
                  </a:lnTo>
                  <a:lnTo>
                    <a:pt x="416" y="2760"/>
                  </a:lnTo>
                  <a:lnTo>
                    <a:pt x="408" y="2555"/>
                  </a:lnTo>
                  <a:lnTo>
                    <a:pt x="384" y="2550"/>
                  </a:lnTo>
                  <a:lnTo>
                    <a:pt x="368" y="2541"/>
                  </a:lnTo>
                  <a:lnTo>
                    <a:pt x="357" y="2513"/>
                  </a:lnTo>
                  <a:lnTo>
                    <a:pt x="352" y="2500"/>
                  </a:lnTo>
                  <a:lnTo>
                    <a:pt x="287" y="2486"/>
                  </a:lnTo>
                  <a:lnTo>
                    <a:pt x="233" y="2490"/>
                  </a:lnTo>
                  <a:lnTo>
                    <a:pt x="207" y="2453"/>
                  </a:lnTo>
                  <a:lnTo>
                    <a:pt x="207" y="2366"/>
                  </a:lnTo>
                  <a:lnTo>
                    <a:pt x="157" y="2376"/>
                  </a:lnTo>
                  <a:lnTo>
                    <a:pt x="156" y="2333"/>
                  </a:lnTo>
                  <a:lnTo>
                    <a:pt x="153" y="2293"/>
                  </a:lnTo>
                  <a:lnTo>
                    <a:pt x="140" y="2240"/>
                  </a:lnTo>
                  <a:lnTo>
                    <a:pt x="159" y="2210"/>
                  </a:lnTo>
                  <a:lnTo>
                    <a:pt x="183" y="2153"/>
                  </a:lnTo>
                  <a:lnTo>
                    <a:pt x="190" y="2086"/>
                  </a:lnTo>
                  <a:lnTo>
                    <a:pt x="227" y="2066"/>
                  </a:lnTo>
                  <a:lnTo>
                    <a:pt x="247" y="2003"/>
                  </a:lnTo>
                  <a:lnTo>
                    <a:pt x="237" y="1933"/>
                  </a:lnTo>
                  <a:lnTo>
                    <a:pt x="253" y="1883"/>
                  </a:lnTo>
                  <a:lnTo>
                    <a:pt x="227" y="1846"/>
                  </a:lnTo>
                  <a:lnTo>
                    <a:pt x="217" y="1773"/>
                  </a:lnTo>
                  <a:lnTo>
                    <a:pt x="220" y="1733"/>
                  </a:lnTo>
                  <a:lnTo>
                    <a:pt x="213" y="1700"/>
                  </a:lnTo>
                  <a:lnTo>
                    <a:pt x="226" y="1670"/>
                  </a:lnTo>
                  <a:lnTo>
                    <a:pt x="230" y="1496"/>
                  </a:lnTo>
                  <a:lnTo>
                    <a:pt x="251" y="1420"/>
                  </a:lnTo>
                  <a:lnTo>
                    <a:pt x="283" y="1380"/>
                  </a:lnTo>
                  <a:lnTo>
                    <a:pt x="257" y="1332"/>
                  </a:lnTo>
                  <a:lnTo>
                    <a:pt x="250" y="1240"/>
                  </a:lnTo>
                  <a:lnTo>
                    <a:pt x="277" y="1206"/>
                  </a:lnTo>
                  <a:lnTo>
                    <a:pt x="307" y="1193"/>
                  </a:lnTo>
                  <a:lnTo>
                    <a:pt x="314" y="1103"/>
                  </a:lnTo>
                  <a:lnTo>
                    <a:pt x="341" y="1056"/>
                  </a:lnTo>
                  <a:lnTo>
                    <a:pt x="348" y="1003"/>
                  </a:lnTo>
                  <a:lnTo>
                    <a:pt x="311" y="956"/>
                  </a:lnTo>
                  <a:lnTo>
                    <a:pt x="291" y="893"/>
                  </a:lnTo>
                  <a:lnTo>
                    <a:pt x="333" y="780"/>
                  </a:lnTo>
                  <a:lnTo>
                    <a:pt x="353" y="666"/>
                  </a:lnTo>
                  <a:lnTo>
                    <a:pt x="389" y="610"/>
                  </a:lnTo>
                  <a:lnTo>
                    <a:pt x="430" y="606"/>
                  </a:lnTo>
                  <a:lnTo>
                    <a:pt x="437" y="580"/>
                  </a:lnTo>
                  <a:lnTo>
                    <a:pt x="403" y="503"/>
                  </a:lnTo>
                  <a:lnTo>
                    <a:pt x="420" y="476"/>
                  </a:lnTo>
                  <a:lnTo>
                    <a:pt x="427" y="423"/>
                  </a:lnTo>
                  <a:lnTo>
                    <a:pt x="483" y="390"/>
                  </a:lnTo>
                  <a:lnTo>
                    <a:pt x="497" y="363"/>
                  </a:lnTo>
                  <a:lnTo>
                    <a:pt x="501" y="313"/>
                  </a:lnTo>
                  <a:lnTo>
                    <a:pt x="460" y="316"/>
                  </a:lnTo>
                  <a:lnTo>
                    <a:pt x="437" y="213"/>
                  </a:lnTo>
                  <a:lnTo>
                    <a:pt x="416" y="203"/>
                  </a:lnTo>
                  <a:lnTo>
                    <a:pt x="410" y="183"/>
                  </a:lnTo>
                  <a:lnTo>
                    <a:pt x="413" y="133"/>
                  </a:lnTo>
                  <a:lnTo>
                    <a:pt x="430" y="100"/>
                  </a:lnTo>
                  <a:lnTo>
                    <a:pt x="401" y="90"/>
                  </a:lnTo>
                  <a:lnTo>
                    <a:pt x="357" y="0"/>
                  </a:lnTo>
                  <a:lnTo>
                    <a:pt x="344" y="16"/>
                  </a:lnTo>
                  <a:lnTo>
                    <a:pt x="342" y="37"/>
                  </a:lnTo>
                  <a:lnTo>
                    <a:pt x="309" y="62"/>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8" name="Freeform 268">
              <a:extLst>
                <a:ext uri="{FF2B5EF4-FFF2-40B4-BE49-F238E27FC236}">
                  <a16:creationId xmlns:a16="http://schemas.microsoft.com/office/drawing/2014/main" id="{881FE2A8-92FA-4B8F-A799-FBE7A4C528DF}"/>
                </a:ext>
              </a:extLst>
            </p:cNvPr>
            <p:cNvSpPr>
              <a:spLocks/>
            </p:cNvSpPr>
            <p:nvPr/>
          </p:nvSpPr>
          <p:spPr bwMode="auto">
            <a:xfrm>
              <a:off x="2701" y="3649"/>
              <a:ext cx="96" cy="107"/>
            </a:xfrm>
            <a:custGeom>
              <a:avLst/>
              <a:gdLst>
                <a:gd name="T0" fmla="*/ 90 w 96"/>
                <a:gd name="T1" fmla="*/ 69 h 107"/>
                <a:gd name="T2" fmla="*/ 91 w 96"/>
                <a:gd name="T3" fmla="*/ 79 h 107"/>
                <a:gd name="T4" fmla="*/ 84 w 96"/>
                <a:gd name="T5" fmla="*/ 99 h 107"/>
                <a:gd name="T6" fmla="*/ 69 w 96"/>
                <a:gd name="T7" fmla="*/ 107 h 107"/>
                <a:gd name="T8" fmla="*/ 41 w 96"/>
                <a:gd name="T9" fmla="*/ 107 h 107"/>
                <a:gd name="T10" fmla="*/ 29 w 96"/>
                <a:gd name="T11" fmla="*/ 102 h 107"/>
                <a:gd name="T12" fmla="*/ 19 w 96"/>
                <a:gd name="T13" fmla="*/ 96 h 107"/>
                <a:gd name="T14" fmla="*/ 9 w 96"/>
                <a:gd name="T15" fmla="*/ 94 h 107"/>
                <a:gd name="T16" fmla="*/ 4 w 96"/>
                <a:gd name="T17" fmla="*/ 83 h 107"/>
                <a:gd name="T18" fmla="*/ 0 w 96"/>
                <a:gd name="T19" fmla="*/ 74 h 107"/>
                <a:gd name="T20" fmla="*/ 3 w 96"/>
                <a:gd name="T21" fmla="*/ 63 h 107"/>
                <a:gd name="T22" fmla="*/ 1 w 96"/>
                <a:gd name="T23" fmla="*/ 45 h 107"/>
                <a:gd name="T24" fmla="*/ 9 w 96"/>
                <a:gd name="T25" fmla="*/ 31 h 107"/>
                <a:gd name="T26" fmla="*/ 12 w 96"/>
                <a:gd name="T27" fmla="*/ 10 h 107"/>
                <a:gd name="T28" fmla="*/ 19 w 96"/>
                <a:gd name="T29" fmla="*/ 0 h 107"/>
                <a:gd name="T30" fmla="*/ 34 w 96"/>
                <a:gd name="T31" fmla="*/ 6 h 107"/>
                <a:gd name="T32" fmla="*/ 48 w 96"/>
                <a:gd name="T33" fmla="*/ 21 h 107"/>
                <a:gd name="T34" fmla="*/ 56 w 96"/>
                <a:gd name="T35" fmla="*/ 23 h 107"/>
                <a:gd name="T36" fmla="*/ 94 w 96"/>
                <a:gd name="T37" fmla="*/ 49 h 107"/>
                <a:gd name="T38" fmla="*/ 96 w 96"/>
                <a:gd name="T39" fmla="*/ 61 h 107"/>
                <a:gd name="T40" fmla="*/ 90 w 96"/>
                <a:gd name="T41"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07">
                  <a:moveTo>
                    <a:pt x="90" y="69"/>
                  </a:moveTo>
                  <a:lnTo>
                    <a:pt x="91" y="79"/>
                  </a:lnTo>
                  <a:lnTo>
                    <a:pt x="84" y="99"/>
                  </a:lnTo>
                  <a:lnTo>
                    <a:pt x="69" y="107"/>
                  </a:lnTo>
                  <a:lnTo>
                    <a:pt x="41" y="107"/>
                  </a:lnTo>
                  <a:lnTo>
                    <a:pt x="29" y="102"/>
                  </a:lnTo>
                  <a:lnTo>
                    <a:pt x="19" y="96"/>
                  </a:lnTo>
                  <a:lnTo>
                    <a:pt x="9" y="94"/>
                  </a:lnTo>
                  <a:lnTo>
                    <a:pt x="4" y="83"/>
                  </a:lnTo>
                  <a:lnTo>
                    <a:pt x="0" y="74"/>
                  </a:lnTo>
                  <a:lnTo>
                    <a:pt x="3" y="63"/>
                  </a:lnTo>
                  <a:lnTo>
                    <a:pt x="1" y="45"/>
                  </a:lnTo>
                  <a:lnTo>
                    <a:pt x="9" y="31"/>
                  </a:lnTo>
                  <a:lnTo>
                    <a:pt x="12" y="10"/>
                  </a:lnTo>
                  <a:lnTo>
                    <a:pt x="19" y="0"/>
                  </a:lnTo>
                  <a:lnTo>
                    <a:pt x="34" y="6"/>
                  </a:lnTo>
                  <a:lnTo>
                    <a:pt x="48" y="21"/>
                  </a:lnTo>
                  <a:lnTo>
                    <a:pt x="56" y="23"/>
                  </a:lnTo>
                  <a:lnTo>
                    <a:pt x="94" y="49"/>
                  </a:lnTo>
                  <a:lnTo>
                    <a:pt x="96" y="61"/>
                  </a:lnTo>
                  <a:lnTo>
                    <a:pt x="90" y="6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9" name="Freeform 271">
              <a:extLst>
                <a:ext uri="{FF2B5EF4-FFF2-40B4-BE49-F238E27FC236}">
                  <a16:creationId xmlns:a16="http://schemas.microsoft.com/office/drawing/2014/main" id="{C23FEF8D-0414-41FF-9645-D2B72B3DC2F7}"/>
                </a:ext>
              </a:extLst>
            </p:cNvPr>
            <p:cNvSpPr>
              <a:spLocks/>
            </p:cNvSpPr>
            <p:nvPr/>
          </p:nvSpPr>
          <p:spPr bwMode="auto">
            <a:xfrm>
              <a:off x="3362" y="1377"/>
              <a:ext cx="209" cy="138"/>
            </a:xfrm>
            <a:custGeom>
              <a:avLst/>
              <a:gdLst>
                <a:gd name="T0" fmla="*/ 336 w 652"/>
                <a:gd name="T1" fmla="*/ 428 h 431"/>
                <a:gd name="T2" fmla="*/ 231 w 652"/>
                <a:gd name="T3" fmla="*/ 403 h 431"/>
                <a:gd name="T4" fmla="*/ 148 w 652"/>
                <a:gd name="T5" fmla="*/ 379 h 431"/>
                <a:gd name="T6" fmla="*/ 105 w 652"/>
                <a:gd name="T7" fmla="*/ 351 h 431"/>
                <a:gd name="T8" fmla="*/ 167 w 652"/>
                <a:gd name="T9" fmla="*/ 319 h 431"/>
                <a:gd name="T10" fmla="*/ 149 w 652"/>
                <a:gd name="T11" fmla="*/ 284 h 431"/>
                <a:gd name="T12" fmla="*/ 110 w 652"/>
                <a:gd name="T13" fmla="*/ 246 h 431"/>
                <a:gd name="T14" fmla="*/ 47 w 652"/>
                <a:gd name="T15" fmla="*/ 233 h 431"/>
                <a:gd name="T16" fmla="*/ 169 w 652"/>
                <a:gd name="T17" fmla="*/ 213 h 431"/>
                <a:gd name="T18" fmla="*/ 146 w 652"/>
                <a:gd name="T19" fmla="*/ 196 h 431"/>
                <a:gd name="T20" fmla="*/ 141 w 652"/>
                <a:gd name="T21" fmla="*/ 182 h 431"/>
                <a:gd name="T22" fmla="*/ 150 w 652"/>
                <a:gd name="T23" fmla="*/ 160 h 431"/>
                <a:gd name="T24" fmla="*/ 54 w 652"/>
                <a:gd name="T25" fmla="*/ 160 h 431"/>
                <a:gd name="T26" fmla="*/ 15 w 652"/>
                <a:gd name="T27" fmla="*/ 147 h 431"/>
                <a:gd name="T28" fmla="*/ 54 w 652"/>
                <a:gd name="T29" fmla="*/ 128 h 431"/>
                <a:gd name="T30" fmla="*/ 37 w 652"/>
                <a:gd name="T31" fmla="*/ 109 h 431"/>
                <a:gd name="T32" fmla="*/ 83 w 652"/>
                <a:gd name="T33" fmla="*/ 115 h 431"/>
                <a:gd name="T34" fmla="*/ 74 w 652"/>
                <a:gd name="T35" fmla="*/ 69 h 431"/>
                <a:gd name="T36" fmla="*/ 131 w 652"/>
                <a:gd name="T37" fmla="*/ 94 h 431"/>
                <a:gd name="T38" fmla="*/ 96 w 652"/>
                <a:gd name="T39" fmla="*/ 35 h 431"/>
                <a:gd name="T40" fmla="*/ 161 w 652"/>
                <a:gd name="T41" fmla="*/ 59 h 431"/>
                <a:gd name="T42" fmla="*/ 185 w 652"/>
                <a:gd name="T43" fmla="*/ 90 h 431"/>
                <a:gd name="T44" fmla="*/ 205 w 652"/>
                <a:gd name="T45" fmla="*/ 179 h 431"/>
                <a:gd name="T46" fmla="*/ 227 w 652"/>
                <a:gd name="T47" fmla="*/ 124 h 431"/>
                <a:gd name="T48" fmla="*/ 248 w 652"/>
                <a:gd name="T49" fmla="*/ 120 h 431"/>
                <a:gd name="T50" fmla="*/ 255 w 652"/>
                <a:gd name="T51" fmla="*/ 78 h 431"/>
                <a:gd name="T52" fmla="*/ 306 w 652"/>
                <a:gd name="T53" fmla="*/ 115 h 431"/>
                <a:gd name="T54" fmla="*/ 319 w 652"/>
                <a:gd name="T55" fmla="*/ 67 h 431"/>
                <a:gd name="T56" fmla="*/ 356 w 652"/>
                <a:gd name="T57" fmla="*/ 89 h 431"/>
                <a:gd name="T58" fmla="*/ 388 w 652"/>
                <a:gd name="T59" fmla="*/ 113 h 431"/>
                <a:gd name="T60" fmla="*/ 384 w 652"/>
                <a:gd name="T61" fmla="*/ 68 h 431"/>
                <a:gd name="T62" fmla="*/ 423 w 652"/>
                <a:gd name="T63" fmla="*/ 83 h 431"/>
                <a:gd name="T64" fmla="*/ 444 w 652"/>
                <a:gd name="T65" fmla="*/ 59 h 431"/>
                <a:gd name="T66" fmla="*/ 468 w 652"/>
                <a:gd name="T67" fmla="*/ 37 h 431"/>
                <a:gd name="T68" fmla="*/ 490 w 652"/>
                <a:gd name="T69" fmla="*/ 2 h 431"/>
                <a:gd name="T70" fmla="*/ 518 w 652"/>
                <a:gd name="T71" fmla="*/ 46 h 431"/>
                <a:gd name="T72" fmla="*/ 550 w 652"/>
                <a:gd name="T73" fmla="*/ 20 h 431"/>
                <a:gd name="T74" fmla="*/ 559 w 652"/>
                <a:gd name="T75" fmla="*/ 39 h 431"/>
                <a:gd name="T76" fmla="*/ 558 w 652"/>
                <a:gd name="T77" fmla="*/ 70 h 431"/>
                <a:gd name="T78" fmla="*/ 582 w 652"/>
                <a:gd name="T79" fmla="*/ 115 h 431"/>
                <a:gd name="T80" fmla="*/ 622 w 652"/>
                <a:gd name="T81" fmla="*/ 154 h 431"/>
                <a:gd name="T82" fmla="*/ 631 w 652"/>
                <a:gd name="T83" fmla="*/ 209 h 431"/>
                <a:gd name="T84" fmla="*/ 580 w 652"/>
                <a:gd name="T85" fmla="*/ 257 h 431"/>
                <a:gd name="T86" fmla="*/ 548 w 652"/>
                <a:gd name="T87" fmla="*/ 314 h 431"/>
                <a:gd name="T88" fmla="*/ 490 w 652"/>
                <a:gd name="T89" fmla="*/ 331 h 431"/>
                <a:gd name="T90" fmla="*/ 435 w 652"/>
                <a:gd name="T91" fmla="*/ 377 h 431"/>
                <a:gd name="T92" fmla="*/ 376 w 652"/>
                <a:gd name="T93" fmla="*/ 388 h 431"/>
                <a:gd name="T94" fmla="*/ 336 w 652"/>
                <a:gd name="T95"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2" h="431">
                  <a:moveTo>
                    <a:pt x="336" y="428"/>
                  </a:moveTo>
                  <a:cubicBezTo>
                    <a:pt x="301" y="431"/>
                    <a:pt x="247" y="416"/>
                    <a:pt x="231" y="403"/>
                  </a:cubicBezTo>
                  <a:cubicBezTo>
                    <a:pt x="215" y="389"/>
                    <a:pt x="176" y="385"/>
                    <a:pt x="148" y="379"/>
                  </a:cubicBezTo>
                  <a:cubicBezTo>
                    <a:pt x="119" y="374"/>
                    <a:pt x="81" y="359"/>
                    <a:pt x="105" y="351"/>
                  </a:cubicBezTo>
                  <a:cubicBezTo>
                    <a:pt x="129" y="343"/>
                    <a:pt x="179" y="355"/>
                    <a:pt x="167" y="319"/>
                  </a:cubicBezTo>
                  <a:cubicBezTo>
                    <a:pt x="156" y="284"/>
                    <a:pt x="164" y="282"/>
                    <a:pt x="149" y="284"/>
                  </a:cubicBezTo>
                  <a:cubicBezTo>
                    <a:pt x="134" y="285"/>
                    <a:pt x="127" y="246"/>
                    <a:pt x="110" y="246"/>
                  </a:cubicBezTo>
                  <a:cubicBezTo>
                    <a:pt x="93" y="246"/>
                    <a:pt x="24" y="254"/>
                    <a:pt x="47" y="233"/>
                  </a:cubicBezTo>
                  <a:cubicBezTo>
                    <a:pt x="69" y="212"/>
                    <a:pt x="175" y="234"/>
                    <a:pt x="169" y="213"/>
                  </a:cubicBezTo>
                  <a:cubicBezTo>
                    <a:pt x="164" y="192"/>
                    <a:pt x="157" y="195"/>
                    <a:pt x="146" y="196"/>
                  </a:cubicBezTo>
                  <a:cubicBezTo>
                    <a:pt x="134" y="197"/>
                    <a:pt x="118" y="195"/>
                    <a:pt x="141" y="182"/>
                  </a:cubicBezTo>
                  <a:cubicBezTo>
                    <a:pt x="164" y="169"/>
                    <a:pt x="168" y="168"/>
                    <a:pt x="150" y="160"/>
                  </a:cubicBezTo>
                  <a:cubicBezTo>
                    <a:pt x="132" y="152"/>
                    <a:pt x="75" y="158"/>
                    <a:pt x="54" y="160"/>
                  </a:cubicBezTo>
                  <a:cubicBezTo>
                    <a:pt x="32" y="162"/>
                    <a:pt x="0" y="162"/>
                    <a:pt x="15" y="147"/>
                  </a:cubicBezTo>
                  <a:cubicBezTo>
                    <a:pt x="30" y="132"/>
                    <a:pt x="60" y="138"/>
                    <a:pt x="54" y="128"/>
                  </a:cubicBezTo>
                  <a:cubicBezTo>
                    <a:pt x="47" y="117"/>
                    <a:pt x="13" y="113"/>
                    <a:pt x="37" y="109"/>
                  </a:cubicBezTo>
                  <a:cubicBezTo>
                    <a:pt x="60" y="106"/>
                    <a:pt x="82" y="130"/>
                    <a:pt x="83" y="115"/>
                  </a:cubicBezTo>
                  <a:cubicBezTo>
                    <a:pt x="84" y="100"/>
                    <a:pt x="62" y="78"/>
                    <a:pt x="74" y="69"/>
                  </a:cubicBezTo>
                  <a:cubicBezTo>
                    <a:pt x="87" y="60"/>
                    <a:pt x="131" y="114"/>
                    <a:pt x="131" y="94"/>
                  </a:cubicBezTo>
                  <a:cubicBezTo>
                    <a:pt x="131" y="75"/>
                    <a:pt x="73" y="46"/>
                    <a:pt x="96" y="35"/>
                  </a:cubicBezTo>
                  <a:cubicBezTo>
                    <a:pt x="118" y="25"/>
                    <a:pt x="149" y="39"/>
                    <a:pt x="161" y="59"/>
                  </a:cubicBezTo>
                  <a:cubicBezTo>
                    <a:pt x="174" y="78"/>
                    <a:pt x="173" y="86"/>
                    <a:pt x="185" y="90"/>
                  </a:cubicBezTo>
                  <a:cubicBezTo>
                    <a:pt x="198" y="93"/>
                    <a:pt x="193" y="182"/>
                    <a:pt x="205" y="179"/>
                  </a:cubicBezTo>
                  <a:cubicBezTo>
                    <a:pt x="216" y="175"/>
                    <a:pt x="216" y="134"/>
                    <a:pt x="227" y="124"/>
                  </a:cubicBezTo>
                  <a:cubicBezTo>
                    <a:pt x="239" y="115"/>
                    <a:pt x="243" y="136"/>
                    <a:pt x="248" y="120"/>
                  </a:cubicBezTo>
                  <a:cubicBezTo>
                    <a:pt x="252" y="104"/>
                    <a:pt x="241" y="80"/>
                    <a:pt x="255" y="78"/>
                  </a:cubicBezTo>
                  <a:cubicBezTo>
                    <a:pt x="268" y="76"/>
                    <a:pt x="296" y="135"/>
                    <a:pt x="306" y="115"/>
                  </a:cubicBezTo>
                  <a:cubicBezTo>
                    <a:pt x="316" y="95"/>
                    <a:pt x="300" y="76"/>
                    <a:pt x="319" y="67"/>
                  </a:cubicBezTo>
                  <a:cubicBezTo>
                    <a:pt x="339" y="57"/>
                    <a:pt x="344" y="64"/>
                    <a:pt x="356" y="89"/>
                  </a:cubicBezTo>
                  <a:cubicBezTo>
                    <a:pt x="367" y="113"/>
                    <a:pt x="390" y="129"/>
                    <a:pt x="388" y="113"/>
                  </a:cubicBezTo>
                  <a:cubicBezTo>
                    <a:pt x="385" y="97"/>
                    <a:pt x="371" y="71"/>
                    <a:pt x="384" y="68"/>
                  </a:cubicBezTo>
                  <a:cubicBezTo>
                    <a:pt x="398" y="64"/>
                    <a:pt x="411" y="93"/>
                    <a:pt x="423" y="83"/>
                  </a:cubicBezTo>
                  <a:cubicBezTo>
                    <a:pt x="434" y="72"/>
                    <a:pt x="427" y="59"/>
                    <a:pt x="444" y="59"/>
                  </a:cubicBezTo>
                  <a:cubicBezTo>
                    <a:pt x="461" y="59"/>
                    <a:pt x="477" y="50"/>
                    <a:pt x="468" y="37"/>
                  </a:cubicBezTo>
                  <a:cubicBezTo>
                    <a:pt x="459" y="23"/>
                    <a:pt x="476" y="4"/>
                    <a:pt x="490" y="2"/>
                  </a:cubicBezTo>
                  <a:cubicBezTo>
                    <a:pt x="504" y="0"/>
                    <a:pt x="505" y="50"/>
                    <a:pt x="518" y="46"/>
                  </a:cubicBezTo>
                  <a:cubicBezTo>
                    <a:pt x="532" y="41"/>
                    <a:pt x="532" y="27"/>
                    <a:pt x="550" y="20"/>
                  </a:cubicBezTo>
                  <a:cubicBezTo>
                    <a:pt x="568" y="14"/>
                    <a:pt x="571" y="25"/>
                    <a:pt x="559" y="39"/>
                  </a:cubicBezTo>
                  <a:cubicBezTo>
                    <a:pt x="548" y="53"/>
                    <a:pt x="544" y="62"/>
                    <a:pt x="558" y="70"/>
                  </a:cubicBezTo>
                  <a:cubicBezTo>
                    <a:pt x="572" y="78"/>
                    <a:pt x="557" y="107"/>
                    <a:pt x="582" y="115"/>
                  </a:cubicBezTo>
                  <a:cubicBezTo>
                    <a:pt x="607" y="123"/>
                    <a:pt x="622" y="129"/>
                    <a:pt x="622" y="154"/>
                  </a:cubicBezTo>
                  <a:cubicBezTo>
                    <a:pt x="622" y="180"/>
                    <a:pt x="652" y="201"/>
                    <a:pt x="631" y="209"/>
                  </a:cubicBezTo>
                  <a:cubicBezTo>
                    <a:pt x="609" y="217"/>
                    <a:pt x="582" y="239"/>
                    <a:pt x="580" y="257"/>
                  </a:cubicBezTo>
                  <a:cubicBezTo>
                    <a:pt x="577" y="276"/>
                    <a:pt x="564" y="312"/>
                    <a:pt x="548" y="314"/>
                  </a:cubicBezTo>
                  <a:cubicBezTo>
                    <a:pt x="532" y="315"/>
                    <a:pt x="505" y="316"/>
                    <a:pt x="490" y="331"/>
                  </a:cubicBezTo>
                  <a:cubicBezTo>
                    <a:pt x="475" y="346"/>
                    <a:pt x="455" y="375"/>
                    <a:pt x="435" y="377"/>
                  </a:cubicBezTo>
                  <a:cubicBezTo>
                    <a:pt x="416" y="379"/>
                    <a:pt x="389" y="377"/>
                    <a:pt x="376" y="388"/>
                  </a:cubicBezTo>
                  <a:cubicBezTo>
                    <a:pt x="364" y="398"/>
                    <a:pt x="351" y="427"/>
                    <a:pt x="336" y="428"/>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0" name="Freeform 272">
              <a:extLst>
                <a:ext uri="{FF2B5EF4-FFF2-40B4-BE49-F238E27FC236}">
                  <a16:creationId xmlns:a16="http://schemas.microsoft.com/office/drawing/2014/main" id="{6D6B9A0F-9083-415B-B501-BD326AFBED51}"/>
                </a:ext>
              </a:extLst>
            </p:cNvPr>
            <p:cNvSpPr>
              <a:spLocks/>
            </p:cNvSpPr>
            <p:nvPr/>
          </p:nvSpPr>
          <p:spPr bwMode="auto">
            <a:xfrm>
              <a:off x="3362" y="1377"/>
              <a:ext cx="209" cy="138"/>
            </a:xfrm>
            <a:custGeom>
              <a:avLst/>
              <a:gdLst>
                <a:gd name="T0" fmla="*/ 336 w 652"/>
                <a:gd name="T1" fmla="*/ 428 h 431"/>
                <a:gd name="T2" fmla="*/ 231 w 652"/>
                <a:gd name="T3" fmla="*/ 403 h 431"/>
                <a:gd name="T4" fmla="*/ 148 w 652"/>
                <a:gd name="T5" fmla="*/ 379 h 431"/>
                <a:gd name="T6" fmla="*/ 105 w 652"/>
                <a:gd name="T7" fmla="*/ 351 h 431"/>
                <a:gd name="T8" fmla="*/ 167 w 652"/>
                <a:gd name="T9" fmla="*/ 319 h 431"/>
                <a:gd name="T10" fmla="*/ 149 w 652"/>
                <a:gd name="T11" fmla="*/ 284 h 431"/>
                <a:gd name="T12" fmla="*/ 110 w 652"/>
                <a:gd name="T13" fmla="*/ 246 h 431"/>
                <a:gd name="T14" fmla="*/ 47 w 652"/>
                <a:gd name="T15" fmla="*/ 233 h 431"/>
                <a:gd name="T16" fmla="*/ 169 w 652"/>
                <a:gd name="T17" fmla="*/ 213 h 431"/>
                <a:gd name="T18" fmla="*/ 146 w 652"/>
                <a:gd name="T19" fmla="*/ 196 h 431"/>
                <a:gd name="T20" fmla="*/ 141 w 652"/>
                <a:gd name="T21" fmla="*/ 182 h 431"/>
                <a:gd name="T22" fmla="*/ 150 w 652"/>
                <a:gd name="T23" fmla="*/ 160 h 431"/>
                <a:gd name="T24" fmla="*/ 54 w 652"/>
                <a:gd name="T25" fmla="*/ 160 h 431"/>
                <a:gd name="T26" fmla="*/ 15 w 652"/>
                <a:gd name="T27" fmla="*/ 147 h 431"/>
                <a:gd name="T28" fmla="*/ 54 w 652"/>
                <a:gd name="T29" fmla="*/ 128 h 431"/>
                <a:gd name="T30" fmla="*/ 37 w 652"/>
                <a:gd name="T31" fmla="*/ 109 h 431"/>
                <a:gd name="T32" fmla="*/ 83 w 652"/>
                <a:gd name="T33" fmla="*/ 115 h 431"/>
                <a:gd name="T34" fmla="*/ 74 w 652"/>
                <a:gd name="T35" fmla="*/ 69 h 431"/>
                <a:gd name="T36" fmla="*/ 131 w 652"/>
                <a:gd name="T37" fmla="*/ 94 h 431"/>
                <a:gd name="T38" fmla="*/ 96 w 652"/>
                <a:gd name="T39" fmla="*/ 35 h 431"/>
                <a:gd name="T40" fmla="*/ 161 w 652"/>
                <a:gd name="T41" fmla="*/ 59 h 431"/>
                <a:gd name="T42" fmla="*/ 185 w 652"/>
                <a:gd name="T43" fmla="*/ 90 h 431"/>
                <a:gd name="T44" fmla="*/ 205 w 652"/>
                <a:gd name="T45" fmla="*/ 179 h 431"/>
                <a:gd name="T46" fmla="*/ 227 w 652"/>
                <a:gd name="T47" fmla="*/ 124 h 431"/>
                <a:gd name="T48" fmla="*/ 248 w 652"/>
                <a:gd name="T49" fmla="*/ 120 h 431"/>
                <a:gd name="T50" fmla="*/ 255 w 652"/>
                <a:gd name="T51" fmla="*/ 78 h 431"/>
                <a:gd name="T52" fmla="*/ 306 w 652"/>
                <a:gd name="T53" fmla="*/ 115 h 431"/>
                <a:gd name="T54" fmla="*/ 319 w 652"/>
                <a:gd name="T55" fmla="*/ 67 h 431"/>
                <a:gd name="T56" fmla="*/ 356 w 652"/>
                <a:gd name="T57" fmla="*/ 89 h 431"/>
                <a:gd name="T58" fmla="*/ 388 w 652"/>
                <a:gd name="T59" fmla="*/ 113 h 431"/>
                <a:gd name="T60" fmla="*/ 384 w 652"/>
                <a:gd name="T61" fmla="*/ 68 h 431"/>
                <a:gd name="T62" fmla="*/ 423 w 652"/>
                <a:gd name="T63" fmla="*/ 83 h 431"/>
                <a:gd name="T64" fmla="*/ 444 w 652"/>
                <a:gd name="T65" fmla="*/ 59 h 431"/>
                <a:gd name="T66" fmla="*/ 468 w 652"/>
                <a:gd name="T67" fmla="*/ 37 h 431"/>
                <a:gd name="T68" fmla="*/ 490 w 652"/>
                <a:gd name="T69" fmla="*/ 2 h 431"/>
                <a:gd name="T70" fmla="*/ 518 w 652"/>
                <a:gd name="T71" fmla="*/ 46 h 431"/>
                <a:gd name="T72" fmla="*/ 550 w 652"/>
                <a:gd name="T73" fmla="*/ 20 h 431"/>
                <a:gd name="T74" fmla="*/ 559 w 652"/>
                <a:gd name="T75" fmla="*/ 39 h 431"/>
                <a:gd name="T76" fmla="*/ 558 w 652"/>
                <a:gd name="T77" fmla="*/ 70 h 431"/>
                <a:gd name="T78" fmla="*/ 582 w 652"/>
                <a:gd name="T79" fmla="*/ 115 h 431"/>
                <a:gd name="T80" fmla="*/ 622 w 652"/>
                <a:gd name="T81" fmla="*/ 154 h 431"/>
                <a:gd name="T82" fmla="*/ 631 w 652"/>
                <a:gd name="T83" fmla="*/ 209 h 431"/>
                <a:gd name="T84" fmla="*/ 580 w 652"/>
                <a:gd name="T85" fmla="*/ 257 h 431"/>
                <a:gd name="T86" fmla="*/ 548 w 652"/>
                <a:gd name="T87" fmla="*/ 314 h 431"/>
                <a:gd name="T88" fmla="*/ 490 w 652"/>
                <a:gd name="T89" fmla="*/ 331 h 431"/>
                <a:gd name="T90" fmla="*/ 435 w 652"/>
                <a:gd name="T91" fmla="*/ 377 h 431"/>
                <a:gd name="T92" fmla="*/ 376 w 652"/>
                <a:gd name="T93" fmla="*/ 388 h 431"/>
                <a:gd name="T94" fmla="*/ 336 w 652"/>
                <a:gd name="T95"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2" h="431">
                  <a:moveTo>
                    <a:pt x="336" y="428"/>
                  </a:moveTo>
                  <a:cubicBezTo>
                    <a:pt x="301" y="431"/>
                    <a:pt x="247" y="416"/>
                    <a:pt x="231" y="403"/>
                  </a:cubicBezTo>
                  <a:cubicBezTo>
                    <a:pt x="215" y="389"/>
                    <a:pt x="176" y="385"/>
                    <a:pt x="148" y="379"/>
                  </a:cubicBezTo>
                  <a:cubicBezTo>
                    <a:pt x="119" y="374"/>
                    <a:pt x="81" y="359"/>
                    <a:pt x="105" y="351"/>
                  </a:cubicBezTo>
                  <a:cubicBezTo>
                    <a:pt x="129" y="343"/>
                    <a:pt x="179" y="355"/>
                    <a:pt x="167" y="319"/>
                  </a:cubicBezTo>
                  <a:cubicBezTo>
                    <a:pt x="156" y="284"/>
                    <a:pt x="164" y="282"/>
                    <a:pt x="149" y="284"/>
                  </a:cubicBezTo>
                  <a:cubicBezTo>
                    <a:pt x="134" y="285"/>
                    <a:pt x="127" y="246"/>
                    <a:pt x="110" y="246"/>
                  </a:cubicBezTo>
                  <a:cubicBezTo>
                    <a:pt x="93" y="246"/>
                    <a:pt x="24" y="254"/>
                    <a:pt x="47" y="233"/>
                  </a:cubicBezTo>
                  <a:cubicBezTo>
                    <a:pt x="69" y="212"/>
                    <a:pt x="175" y="234"/>
                    <a:pt x="169" y="213"/>
                  </a:cubicBezTo>
                  <a:cubicBezTo>
                    <a:pt x="164" y="192"/>
                    <a:pt x="157" y="195"/>
                    <a:pt x="146" y="196"/>
                  </a:cubicBezTo>
                  <a:cubicBezTo>
                    <a:pt x="134" y="197"/>
                    <a:pt x="118" y="195"/>
                    <a:pt x="141" y="182"/>
                  </a:cubicBezTo>
                  <a:cubicBezTo>
                    <a:pt x="164" y="169"/>
                    <a:pt x="168" y="168"/>
                    <a:pt x="150" y="160"/>
                  </a:cubicBezTo>
                  <a:cubicBezTo>
                    <a:pt x="132" y="152"/>
                    <a:pt x="75" y="158"/>
                    <a:pt x="54" y="160"/>
                  </a:cubicBezTo>
                  <a:cubicBezTo>
                    <a:pt x="32" y="162"/>
                    <a:pt x="0" y="162"/>
                    <a:pt x="15" y="147"/>
                  </a:cubicBezTo>
                  <a:cubicBezTo>
                    <a:pt x="30" y="132"/>
                    <a:pt x="60" y="138"/>
                    <a:pt x="54" y="128"/>
                  </a:cubicBezTo>
                  <a:cubicBezTo>
                    <a:pt x="47" y="117"/>
                    <a:pt x="13" y="113"/>
                    <a:pt x="37" y="109"/>
                  </a:cubicBezTo>
                  <a:cubicBezTo>
                    <a:pt x="60" y="106"/>
                    <a:pt x="82" y="130"/>
                    <a:pt x="83" y="115"/>
                  </a:cubicBezTo>
                  <a:cubicBezTo>
                    <a:pt x="84" y="100"/>
                    <a:pt x="62" y="78"/>
                    <a:pt x="74" y="69"/>
                  </a:cubicBezTo>
                  <a:cubicBezTo>
                    <a:pt x="87" y="60"/>
                    <a:pt x="131" y="114"/>
                    <a:pt x="131" y="94"/>
                  </a:cubicBezTo>
                  <a:cubicBezTo>
                    <a:pt x="131" y="75"/>
                    <a:pt x="73" y="46"/>
                    <a:pt x="96" y="35"/>
                  </a:cubicBezTo>
                  <a:cubicBezTo>
                    <a:pt x="118" y="25"/>
                    <a:pt x="149" y="39"/>
                    <a:pt x="161" y="59"/>
                  </a:cubicBezTo>
                  <a:cubicBezTo>
                    <a:pt x="174" y="78"/>
                    <a:pt x="173" y="86"/>
                    <a:pt x="185" y="90"/>
                  </a:cubicBezTo>
                  <a:cubicBezTo>
                    <a:pt x="198" y="93"/>
                    <a:pt x="193" y="182"/>
                    <a:pt x="205" y="179"/>
                  </a:cubicBezTo>
                  <a:cubicBezTo>
                    <a:pt x="216" y="175"/>
                    <a:pt x="216" y="134"/>
                    <a:pt x="227" y="124"/>
                  </a:cubicBezTo>
                  <a:cubicBezTo>
                    <a:pt x="239" y="115"/>
                    <a:pt x="243" y="136"/>
                    <a:pt x="248" y="120"/>
                  </a:cubicBezTo>
                  <a:cubicBezTo>
                    <a:pt x="252" y="104"/>
                    <a:pt x="241" y="80"/>
                    <a:pt x="255" y="78"/>
                  </a:cubicBezTo>
                  <a:cubicBezTo>
                    <a:pt x="268" y="76"/>
                    <a:pt x="296" y="135"/>
                    <a:pt x="306" y="115"/>
                  </a:cubicBezTo>
                  <a:cubicBezTo>
                    <a:pt x="316" y="95"/>
                    <a:pt x="300" y="76"/>
                    <a:pt x="319" y="67"/>
                  </a:cubicBezTo>
                  <a:cubicBezTo>
                    <a:pt x="339" y="57"/>
                    <a:pt x="344" y="64"/>
                    <a:pt x="356" y="89"/>
                  </a:cubicBezTo>
                  <a:cubicBezTo>
                    <a:pt x="367" y="113"/>
                    <a:pt x="390" y="129"/>
                    <a:pt x="388" y="113"/>
                  </a:cubicBezTo>
                  <a:cubicBezTo>
                    <a:pt x="385" y="97"/>
                    <a:pt x="371" y="71"/>
                    <a:pt x="384" y="68"/>
                  </a:cubicBezTo>
                  <a:cubicBezTo>
                    <a:pt x="398" y="64"/>
                    <a:pt x="411" y="93"/>
                    <a:pt x="423" y="83"/>
                  </a:cubicBezTo>
                  <a:cubicBezTo>
                    <a:pt x="434" y="72"/>
                    <a:pt x="427" y="59"/>
                    <a:pt x="444" y="59"/>
                  </a:cubicBezTo>
                  <a:cubicBezTo>
                    <a:pt x="461" y="59"/>
                    <a:pt x="477" y="50"/>
                    <a:pt x="468" y="37"/>
                  </a:cubicBezTo>
                  <a:cubicBezTo>
                    <a:pt x="459" y="23"/>
                    <a:pt x="476" y="4"/>
                    <a:pt x="490" y="2"/>
                  </a:cubicBezTo>
                  <a:cubicBezTo>
                    <a:pt x="504" y="0"/>
                    <a:pt x="505" y="50"/>
                    <a:pt x="518" y="46"/>
                  </a:cubicBezTo>
                  <a:cubicBezTo>
                    <a:pt x="532" y="41"/>
                    <a:pt x="532" y="27"/>
                    <a:pt x="550" y="20"/>
                  </a:cubicBezTo>
                  <a:cubicBezTo>
                    <a:pt x="568" y="14"/>
                    <a:pt x="571" y="25"/>
                    <a:pt x="559" y="39"/>
                  </a:cubicBezTo>
                  <a:cubicBezTo>
                    <a:pt x="548" y="53"/>
                    <a:pt x="544" y="62"/>
                    <a:pt x="558" y="70"/>
                  </a:cubicBezTo>
                  <a:cubicBezTo>
                    <a:pt x="572" y="78"/>
                    <a:pt x="557" y="107"/>
                    <a:pt x="582" y="115"/>
                  </a:cubicBezTo>
                  <a:cubicBezTo>
                    <a:pt x="607" y="123"/>
                    <a:pt x="622" y="129"/>
                    <a:pt x="622" y="154"/>
                  </a:cubicBezTo>
                  <a:cubicBezTo>
                    <a:pt x="622" y="180"/>
                    <a:pt x="652" y="201"/>
                    <a:pt x="631" y="209"/>
                  </a:cubicBezTo>
                  <a:cubicBezTo>
                    <a:pt x="609" y="217"/>
                    <a:pt x="582" y="239"/>
                    <a:pt x="580" y="257"/>
                  </a:cubicBezTo>
                  <a:cubicBezTo>
                    <a:pt x="577" y="276"/>
                    <a:pt x="564" y="312"/>
                    <a:pt x="548" y="314"/>
                  </a:cubicBezTo>
                  <a:cubicBezTo>
                    <a:pt x="532" y="315"/>
                    <a:pt x="505" y="316"/>
                    <a:pt x="490" y="331"/>
                  </a:cubicBezTo>
                  <a:cubicBezTo>
                    <a:pt x="475" y="346"/>
                    <a:pt x="455" y="375"/>
                    <a:pt x="435" y="377"/>
                  </a:cubicBezTo>
                  <a:cubicBezTo>
                    <a:pt x="416" y="379"/>
                    <a:pt x="389" y="377"/>
                    <a:pt x="376" y="388"/>
                  </a:cubicBezTo>
                  <a:cubicBezTo>
                    <a:pt x="364" y="398"/>
                    <a:pt x="351" y="427"/>
                    <a:pt x="336" y="428"/>
                  </a:cubicBezTo>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1" name="Freeform 273">
              <a:extLst>
                <a:ext uri="{FF2B5EF4-FFF2-40B4-BE49-F238E27FC236}">
                  <a16:creationId xmlns:a16="http://schemas.microsoft.com/office/drawing/2014/main" id="{D2CF326F-B3B2-4027-B3B6-9DC8A9455E78}"/>
                </a:ext>
              </a:extLst>
            </p:cNvPr>
            <p:cNvSpPr>
              <a:spLocks/>
            </p:cNvSpPr>
            <p:nvPr/>
          </p:nvSpPr>
          <p:spPr bwMode="auto">
            <a:xfrm>
              <a:off x="4239" y="2614"/>
              <a:ext cx="311" cy="280"/>
            </a:xfrm>
            <a:custGeom>
              <a:avLst/>
              <a:gdLst>
                <a:gd name="T0" fmla="*/ 166 w 967"/>
                <a:gd name="T1" fmla="*/ 816 h 872"/>
                <a:gd name="T2" fmla="*/ 193 w 967"/>
                <a:gd name="T3" fmla="*/ 756 h 872"/>
                <a:gd name="T4" fmla="*/ 263 w 967"/>
                <a:gd name="T5" fmla="*/ 793 h 872"/>
                <a:gd name="T6" fmla="*/ 297 w 967"/>
                <a:gd name="T7" fmla="*/ 807 h 872"/>
                <a:gd name="T8" fmla="*/ 359 w 967"/>
                <a:gd name="T9" fmla="*/ 805 h 872"/>
                <a:gd name="T10" fmla="*/ 410 w 967"/>
                <a:gd name="T11" fmla="*/ 816 h 872"/>
                <a:gd name="T12" fmla="*/ 453 w 967"/>
                <a:gd name="T13" fmla="*/ 802 h 872"/>
                <a:gd name="T14" fmla="*/ 482 w 967"/>
                <a:gd name="T15" fmla="*/ 760 h 872"/>
                <a:gd name="T16" fmla="*/ 565 w 967"/>
                <a:gd name="T17" fmla="*/ 787 h 872"/>
                <a:gd name="T18" fmla="*/ 631 w 967"/>
                <a:gd name="T19" fmla="*/ 715 h 872"/>
                <a:gd name="T20" fmla="*/ 621 w 967"/>
                <a:gd name="T21" fmla="*/ 667 h 872"/>
                <a:gd name="T22" fmla="*/ 646 w 967"/>
                <a:gd name="T23" fmla="*/ 652 h 872"/>
                <a:gd name="T24" fmla="*/ 678 w 967"/>
                <a:gd name="T25" fmla="*/ 641 h 872"/>
                <a:gd name="T26" fmla="*/ 675 w 967"/>
                <a:gd name="T27" fmla="*/ 729 h 872"/>
                <a:gd name="T28" fmla="*/ 716 w 967"/>
                <a:gd name="T29" fmla="*/ 770 h 872"/>
                <a:gd name="T30" fmla="*/ 767 w 967"/>
                <a:gd name="T31" fmla="*/ 721 h 872"/>
                <a:gd name="T32" fmla="*/ 814 w 967"/>
                <a:gd name="T33" fmla="*/ 611 h 872"/>
                <a:gd name="T34" fmla="*/ 856 w 967"/>
                <a:gd name="T35" fmla="*/ 475 h 872"/>
                <a:gd name="T36" fmla="*/ 905 w 967"/>
                <a:gd name="T37" fmla="*/ 346 h 872"/>
                <a:gd name="T38" fmla="*/ 967 w 967"/>
                <a:gd name="T39" fmla="*/ 303 h 872"/>
                <a:gd name="T40" fmla="*/ 900 w 967"/>
                <a:gd name="T41" fmla="*/ 145 h 872"/>
                <a:gd name="T42" fmla="*/ 877 w 967"/>
                <a:gd name="T43" fmla="*/ 61 h 872"/>
                <a:gd name="T44" fmla="*/ 817 w 967"/>
                <a:gd name="T45" fmla="*/ 8 h 872"/>
                <a:gd name="T46" fmla="*/ 792 w 967"/>
                <a:gd name="T47" fmla="*/ 11 h 872"/>
                <a:gd name="T48" fmla="*/ 752 w 967"/>
                <a:gd name="T49" fmla="*/ 50 h 872"/>
                <a:gd name="T50" fmla="*/ 712 w 967"/>
                <a:gd name="T51" fmla="*/ 82 h 872"/>
                <a:gd name="T52" fmla="*/ 665 w 967"/>
                <a:gd name="T53" fmla="*/ 74 h 872"/>
                <a:gd name="T54" fmla="*/ 547 w 967"/>
                <a:gd name="T55" fmla="*/ 60 h 872"/>
                <a:gd name="T56" fmla="*/ 542 w 967"/>
                <a:gd name="T57" fmla="*/ 73 h 872"/>
                <a:gd name="T58" fmla="*/ 190 w 967"/>
                <a:gd name="T59" fmla="*/ 194 h 872"/>
                <a:gd name="T60" fmla="*/ 122 w 967"/>
                <a:gd name="T61" fmla="*/ 211 h 872"/>
                <a:gd name="T62" fmla="*/ 72 w 967"/>
                <a:gd name="T63" fmla="*/ 443 h 872"/>
                <a:gd name="T64" fmla="*/ 24 w 967"/>
                <a:gd name="T65" fmla="*/ 528 h 872"/>
                <a:gd name="T66" fmla="*/ 0 w 967"/>
                <a:gd name="T67" fmla="*/ 603 h 872"/>
                <a:gd name="T68" fmla="*/ 43 w 967"/>
                <a:gd name="T69" fmla="*/ 680 h 872"/>
                <a:gd name="T70" fmla="*/ 75 w 967"/>
                <a:gd name="T71" fmla="*/ 736 h 872"/>
                <a:gd name="T72" fmla="*/ 112 w 967"/>
                <a:gd name="T73" fmla="*/ 832 h 872"/>
                <a:gd name="T74" fmla="*/ 143 w 967"/>
                <a:gd name="T75" fmla="*/ 872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7" h="872">
                  <a:moveTo>
                    <a:pt x="143" y="872"/>
                  </a:moveTo>
                  <a:lnTo>
                    <a:pt x="166" y="816"/>
                  </a:lnTo>
                  <a:lnTo>
                    <a:pt x="168" y="792"/>
                  </a:lnTo>
                  <a:lnTo>
                    <a:pt x="193" y="756"/>
                  </a:lnTo>
                  <a:lnTo>
                    <a:pt x="240" y="751"/>
                  </a:lnTo>
                  <a:lnTo>
                    <a:pt x="263" y="793"/>
                  </a:lnTo>
                  <a:lnTo>
                    <a:pt x="267" y="804"/>
                  </a:lnTo>
                  <a:lnTo>
                    <a:pt x="297" y="807"/>
                  </a:lnTo>
                  <a:lnTo>
                    <a:pt x="313" y="799"/>
                  </a:lnTo>
                  <a:lnTo>
                    <a:pt x="359" y="805"/>
                  </a:lnTo>
                  <a:lnTo>
                    <a:pt x="370" y="815"/>
                  </a:lnTo>
                  <a:lnTo>
                    <a:pt x="410" y="816"/>
                  </a:lnTo>
                  <a:lnTo>
                    <a:pt x="424" y="799"/>
                  </a:lnTo>
                  <a:lnTo>
                    <a:pt x="453" y="802"/>
                  </a:lnTo>
                  <a:lnTo>
                    <a:pt x="445" y="774"/>
                  </a:lnTo>
                  <a:lnTo>
                    <a:pt x="482" y="760"/>
                  </a:lnTo>
                  <a:lnTo>
                    <a:pt x="542" y="797"/>
                  </a:lnTo>
                  <a:lnTo>
                    <a:pt x="565" y="787"/>
                  </a:lnTo>
                  <a:lnTo>
                    <a:pt x="605" y="734"/>
                  </a:lnTo>
                  <a:lnTo>
                    <a:pt x="631" y="715"/>
                  </a:lnTo>
                  <a:lnTo>
                    <a:pt x="621" y="701"/>
                  </a:lnTo>
                  <a:lnTo>
                    <a:pt x="621" y="667"/>
                  </a:lnTo>
                  <a:lnTo>
                    <a:pt x="611" y="651"/>
                  </a:lnTo>
                  <a:lnTo>
                    <a:pt x="646" y="652"/>
                  </a:lnTo>
                  <a:lnTo>
                    <a:pt x="645" y="639"/>
                  </a:lnTo>
                  <a:lnTo>
                    <a:pt x="678" y="641"/>
                  </a:lnTo>
                  <a:lnTo>
                    <a:pt x="670" y="668"/>
                  </a:lnTo>
                  <a:lnTo>
                    <a:pt x="675" y="729"/>
                  </a:lnTo>
                  <a:lnTo>
                    <a:pt x="720" y="772"/>
                  </a:lnTo>
                  <a:lnTo>
                    <a:pt x="716" y="770"/>
                  </a:lnTo>
                  <a:lnTo>
                    <a:pt x="723" y="731"/>
                  </a:lnTo>
                  <a:lnTo>
                    <a:pt x="767" y="721"/>
                  </a:lnTo>
                  <a:lnTo>
                    <a:pt x="774" y="677"/>
                  </a:lnTo>
                  <a:lnTo>
                    <a:pt x="814" y="611"/>
                  </a:lnTo>
                  <a:lnTo>
                    <a:pt x="842" y="602"/>
                  </a:lnTo>
                  <a:lnTo>
                    <a:pt x="856" y="475"/>
                  </a:lnTo>
                  <a:lnTo>
                    <a:pt x="883" y="407"/>
                  </a:lnTo>
                  <a:lnTo>
                    <a:pt x="905" y="346"/>
                  </a:lnTo>
                  <a:lnTo>
                    <a:pt x="932" y="329"/>
                  </a:lnTo>
                  <a:lnTo>
                    <a:pt x="967" y="303"/>
                  </a:lnTo>
                  <a:lnTo>
                    <a:pt x="907" y="258"/>
                  </a:lnTo>
                  <a:lnTo>
                    <a:pt x="900" y="145"/>
                  </a:lnTo>
                  <a:lnTo>
                    <a:pt x="890" y="101"/>
                  </a:lnTo>
                  <a:lnTo>
                    <a:pt x="877" y="61"/>
                  </a:lnTo>
                  <a:lnTo>
                    <a:pt x="833" y="28"/>
                  </a:lnTo>
                  <a:lnTo>
                    <a:pt x="817" y="8"/>
                  </a:lnTo>
                  <a:lnTo>
                    <a:pt x="807" y="0"/>
                  </a:lnTo>
                  <a:lnTo>
                    <a:pt x="792" y="11"/>
                  </a:lnTo>
                  <a:lnTo>
                    <a:pt x="772" y="16"/>
                  </a:lnTo>
                  <a:lnTo>
                    <a:pt x="752" y="50"/>
                  </a:lnTo>
                  <a:lnTo>
                    <a:pt x="729" y="55"/>
                  </a:lnTo>
                  <a:lnTo>
                    <a:pt x="712" y="82"/>
                  </a:lnTo>
                  <a:lnTo>
                    <a:pt x="683" y="84"/>
                  </a:lnTo>
                  <a:lnTo>
                    <a:pt x="665" y="74"/>
                  </a:lnTo>
                  <a:lnTo>
                    <a:pt x="550" y="71"/>
                  </a:lnTo>
                  <a:lnTo>
                    <a:pt x="547" y="60"/>
                  </a:lnTo>
                  <a:lnTo>
                    <a:pt x="542" y="58"/>
                  </a:lnTo>
                  <a:lnTo>
                    <a:pt x="542" y="73"/>
                  </a:lnTo>
                  <a:lnTo>
                    <a:pt x="190" y="72"/>
                  </a:lnTo>
                  <a:lnTo>
                    <a:pt x="190" y="194"/>
                  </a:lnTo>
                  <a:lnTo>
                    <a:pt x="130" y="186"/>
                  </a:lnTo>
                  <a:lnTo>
                    <a:pt x="122" y="211"/>
                  </a:lnTo>
                  <a:lnTo>
                    <a:pt x="122" y="453"/>
                  </a:lnTo>
                  <a:lnTo>
                    <a:pt x="72" y="443"/>
                  </a:lnTo>
                  <a:lnTo>
                    <a:pt x="61" y="478"/>
                  </a:lnTo>
                  <a:lnTo>
                    <a:pt x="24" y="528"/>
                  </a:lnTo>
                  <a:lnTo>
                    <a:pt x="30" y="565"/>
                  </a:lnTo>
                  <a:lnTo>
                    <a:pt x="0" y="603"/>
                  </a:lnTo>
                  <a:lnTo>
                    <a:pt x="36" y="614"/>
                  </a:lnTo>
                  <a:lnTo>
                    <a:pt x="43" y="680"/>
                  </a:lnTo>
                  <a:lnTo>
                    <a:pt x="74" y="709"/>
                  </a:lnTo>
                  <a:lnTo>
                    <a:pt x="75" y="736"/>
                  </a:lnTo>
                  <a:lnTo>
                    <a:pt x="112" y="766"/>
                  </a:lnTo>
                  <a:lnTo>
                    <a:pt x="112" y="832"/>
                  </a:lnTo>
                  <a:lnTo>
                    <a:pt x="134" y="838"/>
                  </a:lnTo>
                  <a:lnTo>
                    <a:pt x="143" y="87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2" name="Freeform 274">
              <a:extLst>
                <a:ext uri="{FF2B5EF4-FFF2-40B4-BE49-F238E27FC236}">
                  <a16:creationId xmlns:a16="http://schemas.microsoft.com/office/drawing/2014/main" id="{73546E37-B8A2-407B-97C2-967A3CE3D4CD}"/>
                </a:ext>
              </a:extLst>
            </p:cNvPr>
            <p:cNvSpPr>
              <a:spLocks/>
            </p:cNvSpPr>
            <p:nvPr/>
          </p:nvSpPr>
          <p:spPr bwMode="auto">
            <a:xfrm>
              <a:off x="4285" y="2819"/>
              <a:ext cx="207" cy="170"/>
            </a:xfrm>
            <a:custGeom>
              <a:avLst/>
              <a:gdLst>
                <a:gd name="T0" fmla="*/ 2 w 645"/>
                <a:gd name="T1" fmla="*/ 233 h 530"/>
                <a:gd name="T2" fmla="*/ 25 w 645"/>
                <a:gd name="T3" fmla="*/ 177 h 530"/>
                <a:gd name="T4" fmla="*/ 27 w 645"/>
                <a:gd name="T5" fmla="*/ 154 h 530"/>
                <a:gd name="T6" fmla="*/ 52 w 645"/>
                <a:gd name="T7" fmla="*/ 117 h 530"/>
                <a:gd name="T8" fmla="*/ 99 w 645"/>
                <a:gd name="T9" fmla="*/ 112 h 530"/>
                <a:gd name="T10" fmla="*/ 122 w 645"/>
                <a:gd name="T11" fmla="*/ 154 h 530"/>
                <a:gd name="T12" fmla="*/ 126 w 645"/>
                <a:gd name="T13" fmla="*/ 165 h 530"/>
                <a:gd name="T14" fmla="*/ 155 w 645"/>
                <a:gd name="T15" fmla="*/ 168 h 530"/>
                <a:gd name="T16" fmla="*/ 172 w 645"/>
                <a:gd name="T17" fmla="*/ 161 h 530"/>
                <a:gd name="T18" fmla="*/ 218 w 645"/>
                <a:gd name="T19" fmla="*/ 166 h 530"/>
                <a:gd name="T20" fmla="*/ 229 w 645"/>
                <a:gd name="T21" fmla="*/ 176 h 530"/>
                <a:gd name="T22" fmla="*/ 269 w 645"/>
                <a:gd name="T23" fmla="*/ 177 h 530"/>
                <a:gd name="T24" fmla="*/ 283 w 645"/>
                <a:gd name="T25" fmla="*/ 161 h 530"/>
                <a:gd name="T26" fmla="*/ 312 w 645"/>
                <a:gd name="T27" fmla="*/ 163 h 530"/>
                <a:gd name="T28" fmla="*/ 304 w 645"/>
                <a:gd name="T29" fmla="*/ 135 h 530"/>
                <a:gd name="T30" fmla="*/ 341 w 645"/>
                <a:gd name="T31" fmla="*/ 121 h 530"/>
                <a:gd name="T32" fmla="*/ 401 w 645"/>
                <a:gd name="T33" fmla="*/ 158 h 530"/>
                <a:gd name="T34" fmla="*/ 424 w 645"/>
                <a:gd name="T35" fmla="*/ 149 h 530"/>
                <a:gd name="T36" fmla="*/ 464 w 645"/>
                <a:gd name="T37" fmla="*/ 95 h 530"/>
                <a:gd name="T38" fmla="*/ 490 w 645"/>
                <a:gd name="T39" fmla="*/ 76 h 530"/>
                <a:gd name="T40" fmla="*/ 480 w 645"/>
                <a:gd name="T41" fmla="*/ 62 h 530"/>
                <a:gd name="T42" fmla="*/ 480 w 645"/>
                <a:gd name="T43" fmla="*/ 29 h 530"/>
                <a:gd name="T44" fmla="*/ 470 w 645"/>
                <a:gd name="T45" fmla="*/ 12 h 530"/>
                <a:gd name="T46" fmla="*/ 505 w 645"/>
                <a:gd name="T47" fmla="*/ 13 h 530"/>
                <a:gd name="T48" fmla="*/ 504 w 645"/>
                <a:gd name="T49" fmla="*/ 0 h 530"/>
                <a:gd name="T50" fmla="*/ 537 w 645"/>
                <a:gd name="T51" fmla="*/ 3 h 530"/>
                <a:gd name="T52" fmla="*/ 528 w 645"/>
                <a:gd name="T53" fmla="*/ 30 h 530"/>
                <a:gd name="T54" fmla="*/ 534 w 645"/>
                <a:gd name="T55" fmla="*/ 90 h 530"/>
                <a:gd name="T56" fmla="*/ 579 w 645"/>
                <a:gd name="T57" fmla="*/ 133 h 530"/>
                <a:gd name="T58" fmla="*/ 576 w 645"/>
                <a:gd name="T59" fmla="*/ 139 h 530"/>
                <a:gd name="T60" fmla="*/ 557 w 645"/>
                <a:gd name="T61" fmla="*/ 237 h 530"/>
                <a:gd name="T62" fmla="*/ 522 w 645"/>
                <a:gd name="T63" fmla="*/ 236 h 530"/>
                <a:gd name="T64" fmla="*/ 540 w 645"/>
                <a:gd name="T65" fmla="*/ 284 h 530"/>
                <a:gd name="T66" fmla="*/ 556 w 645"/>
                <a:gd name="T67" fmla="*/ 291 h 530"/>
                <a:gd name="T68" fmla="*/ 611 w 645"/>
                <a:gd name="T69" fmla="*/ 354 h 530"/>
                <a:gd name="T70" fmla="*/ 645 w 645"/>
                <a:gd name="T71" fmla="*/ 418 h 530"/>
                <a:gd name="T72" fmla="*/ 526 w 645"/>
                <a:gd name="T73" fmla="*/ 520 h 530"/>
                <a:gd name="T74" fmla="*/ 398 w 645"/>
                <a:gd name="T75" fmla="*/ 530 h 530"/>
                <a:gd name="T76" fmla="*/ 324 w 645"/>
                <a:gd name="T77" fmla="*/ 466 h 530"/>
                <a:gd name="T78" fmla="*/ 253 w 645"/>
                <a:gd name="T79" fmla="*/ 479 h 530"/>
                <a:gd name="T80" fmla="*/ 212 w 645"/>
                <a:gd name="T81" fmla="*/ 456 h 530"/>
                <a:gd name="T82" fmla="*/ 205 w 645"/>
                <a:gd name="T83" fmla="*/ 420 h 530"/>
                <a:gd name="T84" fmla="*/ 153 w 645"/>
                <a:gd name="T85" fmla="*/ 380 h 530"/>
                <a:gd name="T86" fmla="*/ 139 w 645"/>
                <a:gd name="T87" fmla="*/ 331 h 530"/>
                <a:gd name="T88" fmla="*/ 76 w 645"/>
                <a:gd name="T89" fmla="*/ 311 h 530"/>
                <a:gd name="T90" fmla="*/ 54 w 645"/>
                <a:gd name="T91" fmla="*/ 286 h 530"/>
                <a:gd name="T92" fmla="*/ 39 w 645"/>
                <a:gd name="T93" fmla="*/ 258 h 530"/>
                <a:gd name="T94" fmla="*/ 0 w 645"/>
                <a:gd name="T95" fmla="*/ 251 h 530"/>
                <a:gd name="T96" fmla="*/ 2 w 645"/>
                <a:gd name="T97" fmla="*/ 23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5" h="530">
                  <a:moveTo>
                    <a:pt x="2" y="233"/>
                  </a:moveTo>
                  <a:lnTo>
                    <a:pt x="25" y="177"/>
                  </a:lnTo>
                  <a:lnTo>
                    <a:pt x="27" y="154"/>
                  </a:lnTo>
                  <a:lnTo>
                    <a:pt x="52" y="117"/>
                  </a:lnTo>
                  <a:lnTo>
                    <a:pt x="99" y="112"/>
                  </a:lnTo>
                  <a:lnTo>
                    <a:pt x="122" y="154"/>
                  </a:lnTo>
                  <a:lnTo>
                    <a:pt x="126" y="165"/>
                  </a:lnTo>
                  <a:lnTo>
                    <a:pt x="155" y="168"/>
                  </a:lnTo>
                  <a:lnTo>
                    <a:pt x="172" y="161"/>
                  </a:lnTo>
                  <a:lnTo>
                    <a:pt x="218" y="166"/>
                  </a:lnTo>
                  <a:lnTo>
                    <a:pt x="229" y="176"/>
                  </a:lnTo>
                  <a:lnTo>
                    <a:pt x="269" y="177"/>
                  </a:lnTo>
                  <a:lnTo>
                    <a:pt x="283" y="161"/>
                  </a:lnTo>
                  <a:lnTo>
                    <a:pt x="312" y="163"/>
                  </a:lnTo>
                  <a:lnTo>
                    <a:pt x="304" y="135"/>
                  </a:lnTo>
                  <a:lnTo>
                    <a:pt x="341" y="121"/>
                  </a:lnTo>
                  <a:lnTo>
                    <a:pt x="401" y="158"/>
                  </a:lnTo>
                  <a:lnTo>
                    <a:pt x="424" y="149"/>
                  </a:lnTo>
                  <a:lnTo>
                    <a:pt x="464" y="95"/>
                  </a:lnTo>
                  <a:lnTo>
                    <a:pt x="490" y="76"/>
                  </a:lnTo>
                  <a:lnTo>
                    <a:pt x="480" y="62"/>
                  </a:lnTo>
                  <a:lnTo>
                    <a:pt x="480" y="29"/>
                  </a:lnTo>
                  <a:lnTo>
                    <a:pt x="470" y="12"/>
                  </a:lnTo>
                  <a:lnTo>
                    <a:pt x="505" y="13"/>
                  </a:lnTo>
                  <a:lnTo>
                    <a:pt x="504" y="0"/>
                  </a:lnTo>
                  <a:lnTo>
                    <a:pt x="537" y="3"/>
                  </a:lnTo>
                  <a:lnTo>
                    <a:pt x="528" y="30"/>
                  </a:lnTo>
                  <a:lnTo>
                    <a:pt x="534" y="90"/>
                  </a:lnTo>
                  <a:lnTo>
                    <a:pt x="579" y="133"/>
                  </a:lnTo>
                  <a:lnTo>
                    <a:pt x="576" y="139"/>
                  </a:lnTo>
                  <a:lnTo>
                    <a:pt x="557" y="237"/>
                  </a:lnTo>
                  <a:lnTo>
                    <a:pt x="522" y="236"/>
                  </a:lnTo>
                  <a:lnTo>
                    <a:pt x="540" y="284"/>
                  </a:lnTo>
                  <a:lnTo>
                    <a:pt x="556" y="291"/>
                  </a:lnTo>
                  <a:lnTo>
                    <a:pt x="611" y="354"/>
                  </a:lnTo>
                  <a:lnTo>
                    <a:pt x="645" y="418"/>
                  </a:lnTo>
                  <a:lnTo>
                    <a:pt x="526" y="520"/>
                  </a:lnTo>
                  <a:lnTo>
                    <a:pt x="398" y="530"/>
                  </a:lnTo>
                  <a:lnTo>
                    <a:pt x="324" y="466"/>
                  </a:lnTo>
                  <a:lnTo>
                    <a:pt x="253" y="479"/>
                  </a:lnTo>
                  <a:lnTo>
                    <a:pt x="212" y="456"/>
                  </a:lnTo>
                  <a:lnTo>
                    <a:pt x="205" y="420"/>
                  </a:lnTo>
                  <a:lnTo>
                    <a:pt x="153" y="380"/>
                  </a:lnTo>
                  <a:lnTo>
                    <a:pt x="139" y="331"/>
                  </a:lnTo>
                  <a:lnTo>
                    <a:pt x="76" y="311"/>
                  </a:lnTo>
                  <a:lnTo>
                    <a:pt x="54" y="286"/>
                  </a:lnTo>
                  <a:lnTo>
                    <a:pt x="39" y="258"/>
                  </a:lnTo>
                  <a:lnTo>
                    <a:pt x="0" y="251"/>
                  </a:lnTo>
                  <a:lnTo>
                    <a:pt x="2" y="233"/>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3" name="Freeform 275">
              <a:extLst>
                <a:ext uri="{FF2B5EF4-FFF2-40B4-BE49-F238E27FC236}">
                  <a16:creationId xmlns:a16="http://schemas.microsoft.com/office/drawing/2014/main" id="{DFC912E8-AB6E-49B2-A038-170FB3B29A0F}"/>
                </a:ext>
              </a:extLst>
            </p:cNvPr>
            <p:cNvSpPr>
              <a:spLocks/>
            </p:cNvSpPr>
            <p:nvPr/>
          </p:nvSpPr>
          <p:spPr bwMode="auto">
            <a:xfrm>
              <a:off x="3982" y="1737"/>
              <a:ext cx="53" cy="94"/>
            </a:xfrm>
            <a:custGeom>
              <a:avLst/>
              <a:gdLst>
                <a:gd name="T0" fmla="*/ 41 w 165"/>
                <a:gd name="T1" fmla="*/ 293 h 294"/>
                <a:gd name="T2" fmla="*/ 30 w 165"/>
                <a:gd name="T3" fmla="*/ 274 h 294"/>
                <a:gd name="T4" fmla="*/ 33 w 165"/>
                <a:gd name="T5" fmla="*/ 232 h 294"/>
                <a:gd name="T6" fmla="*/ 3 w 165"/>
                <a:gd name="T7" fmla="*/ 229 h 294"/>
                <a:gd name="T8" fmla="*/ 0 w 165"/>
                <a:gd name="T9" fmla="*/ 164 h 294"/>
                <a:gd name="T10" fmla="*/ 3 w 165"/>
                <a:gd name="T11" fmla="*/ 127 h 294"/>
                <a:gd name="T12" fmla="*/ 30 w 165"/>
                <a:gd name="T13" fmla="*/ 122 h 294"/>
                <a:gd name="T14" fmla="*/ 18 w 165"/>
                <a:gd name="T15" fmla="*/ 84 h 294"/>
                <a:gd name="T16" fmla="*/ 42 w 165"/>
                <a:gd name="T17" fmla="*/ 72 h 294"/>
                <a:gd name="T18" fmla="*/ 78 w 165"/>
                <a:gd name="T19" fmla="*/ 62 h 294"/>
                <a:gd name="T20" fmla="*/ 107 w 165"/>
                <a:gd name="T21" fmla="*/ 25 h 294"/>
                <a:gd name="T22" fmla="*/ 130 w 165"/>
                <a:gd name="T23" fmla="*/ 2 h 294"/>
                <a:gd name="T24" fmla="*/ 148 w 165"/>
                <a:gd name="T25" fmla="*/ 0 h 294"/>
                <a:gd name="T26" fmla="*/ 137 w 165"/>
                <a:gd name="T27" fmla="*/ 29 h 294"/>
                <a:gd name="T28" fmla="*/ 147 w 165"/>
                <a:gd name="T29" fmla="*/ 42 h 294"/>
                <a:gd name="T30" fmla="*/ 133 w 165"/>
                <a:gd name="T31" fmla="*/ 75 h 294"/>
                <a:gd name="T32" fmla="*/ 118 w 165"/>
                <a:gd name="T33" fmla="*/ 84 h 294"/>
                <a:gd name="T34" fmla="*/ 132 w 165"/>
                <a:gd name="T35" fmla="*/ 105 h 294"/>
                <a:gd name="T36" fmla="*/ 128 w 165"/>
                <a:gd name="T37" fmla="*/ 145 h 294"/>
                <a:gd name="T38" fmla="*/ 165 w 165"/>
                <a:gd name="T39" fmla="*/ 134 h 294"/>
                <a:gd name="T40" fmla="*/ 157 w 165"/>
                <a:gd name="T41" fmla="*/ 165 h 294"/>
                <a:gd name="T42" fmla="*/ 117 w 165"/>
                <a:gd name="T43" fmla="*/ 174 h 294"/>
                <a:gd name="T44" fmla="*/ 110 w 165"/>
                <a:gd name="T45" fmla="*/ 192 h 294"/>
                <a:gd name="T46" fmla="*/ 113 w 165"/>
                <a:gd name="T47" fmla="*/ 219 h 294"/>
                <a:gd name="T48" fmla="*/ 97 w 165"/>
                <a:gd name="T49" fmla="*/ 222 h 294"/>
                <a:gd name="T50" fmla="*/ 88 w 165"/>
                <a:gd name="T51" fmla="*/ 234 h 294"/>
                <a:gd name="T52" fmla="*/ 112 w 165"/>
                <a:gd name="T53" fmla="*/ 237 h 294"/>
                <a:gd name="T54" fmla="*/ 130 w 165"/>
                <a:gd name="T55" fmla="*/ 222 h 294"/>
                <a:gd name="T56" fmla="*/ 143 w 165"/>
                <a:gd name="T57" fmla="*/ 242 h 294"/>
                <a:gd name="T58" fmla="*/ 163 w 165"/>
                <a:gd name="T59" fmla="*/ 254 h 294"/>
                <a:gd name="T60" fmla="*/ 162 w 165"/>
                <a:gd name="T61" fmla="*/ 279 h 294"/>
                <a:gd name="T62" fmla="*/ 130 w 165"/>
                <a:gd name="T63" fmla="*/ 290 h 294"/>
                <a:gd name="T64" fmla="*/ 108 w 165"/>
                <a:gd name="T65" fmla="*/ 290 h 294"/>
                <a:gd name="T66" fmla="*/ 102 w 165"/>
                <a:gd name="T67" fmla="*/ 275 h 294"/>
                <a:gd name="T68" fmla="*/ 98 w 165"/>
                <a:gd name="T69" fmla="*/ 249 h 294"/>
                <a:gd name="T70" fmla="*/ 93 w 165"/>
                <a:gd name="T71" fmla="*/ 242 h 294"/>
                <a:gd name="T72" fmla="*/ 83 w 165"/>
                <a:gd name="T73" fmla="*/ 247 h 294"/>
                <a:gd name="T74" fmla="*/ 80 w 165"/>
                <a:gd name="T75" fmla="*/ 264 h 294"/>
                <a:gd name="T76" fmla="*/ 78 w 165"/>
                <a:gd name="T77" fmla="*/ 277 h 294"/>
                <a:gd name="T78" fmla="*/ 82 w 165"/>
                <a:gd name="T79" fmla="*/ 294 h 294"/>
                <a:gd name="T80" fmla="*/ 41 w 165"/>
                <a:gd name="T81" fmla="*/ 29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294">
                  <a:moveTo>
                    <a:pt x="41" y="293"/>
                  </a:moveTo>
                  <a:lnTo>
                    <a:pt x="30" y="274"/>
                  </a:lnTo>
                  <a:lnTo>
                    <a:pt x="33" y="232"/>
                  </a:lnTo>
                  <a:lnTo>
                    <a:pt x="3" y="229"/>
                  </a:lnTo>
                  <a:lnTo>
                    <a:pt x="0" y="164"/>
                  </a:lnTo>
                  <a:lnTo>
                    <a:pt x="3" y="127"/>
                  </a:lnTo>
                  <a:lnTo>
                    <a:pt x="30" y="122"/>
                  </a:lnTo>
                  <a:lnTo>
                    <a:pt x="18" y="84"/>
                  </a:lnTo>
                  <a:lnTo>
                    <a:pt x="42" y="72"/>
                  </a:lnTo>
                  <a:lnTo>
                    <a:pt x="78" y="62"/>
                  </a:lnTo>
                  <a:lnTo>
                    <a:pt x="107" y="25"/>
                  </a:lnTo>
                  <a:lnTo>
                    <a:pt x="130" y="2"/>
                  </a:lnTo>
                  <a:lnTo>
                    <a:pt x="148" y="0"/>
                  </a:lnTo>
                  <a:lnTo>
                    <a:pt x="137" y="29"/>
                  </a:lnTo>
                  <a:lnTo>
                    <a:pt x="147" y="42"/>
                  </a:lnTo>
                  <a:lnTo>
                    <a:pt x="133" y="75"/>
                  </a:lnTo>
                  <a:lnTo>
                    <a:pt x="118" y="84"/>
                  </a:lnTo>
                  <a:lnTo>
                    <a:pt x="132" y="105"/>
                  </a:lnTo>
                  <a:lnTo>
                    <a:pt x="128" y="145"/>
                  </a:lnTo>
                  <a:lnTo>
                    <a:pt x="165" y="134"/>
                  </a:lnTo>
                  <a:lnTo>
                    <a:pt x="157" y="165"/>
                  </a:lnTo>
                  <a:lnTo>
                    <a:pt x="117" y="174"/>
                  </a:lnTo>
                  <a:cubicBezTo>
                    <a:pt x="117" y="174"/>
                    <a:pt x="108" y="187"/>
                    <a:pt x="110" y="192"/>
                  </a:cubicBezTo>
                  <a:cubicBezTo>
                    <a:pt x="112" y="197"/>
                    <a:pt x="113" y="219"/>
                    <a:pt x="113" y="219"/>
                  </a:cubicBezTo>
                  <a:lnTo>
                    <a:pt x="97" y="222"/>
                  </a:lnTo>
                  <a:lnTo>
                    <a:pt x="88" y="234"/>
                  </a:lnTo>
                  <a:lnTo>
                    <a:pt x="112" y="237"/>
                  </a:lnTo>
                  <a:lnTo>
                    <a:pt x="130" y="222"/>
                  </a:lnTo>
                  <a:lnTo>
                    <a:pt x="143" y="242"/>
                  </a:lnTo>
                  <a:lnTo>
                    <a:pt x="163" y="254"/>
                  </a:lnTo>
                  <a:lnTo>
                    <a:pt x="162" y="279"/>
                  </a:lnTo>
                  <a:lnTo>
                    <a:pt x="130" y="290"/>
                  </a:lnTo>
                  <a:lnTo>
                    <a:pt x="108" y="290"/>
                  </a:lnTo>
                  <a:lnTo>
                    <a:pt x="102" y="275"/>
                  </a:lnTo>
                  <a:lnTo>
                    <a:pt x="98" y="249"/>
                  </a:lnTo>
                  <a:lnTo>
                    <a:pt x="93" y="242"/>
                  </a:lnTo>
                  <a:lnTo>
                    <a:pt x="83" y="247"/>
                  </a:lnTo>
                  <a:lnTo>
                    <a:pt x="80" y="264"/>
                  </a:lnTo>
                  <a:lnTo>
                    <a:pt x="78" y="277"/>
                  </a:lnTo>
                  <a:lnTo>
                    <a:pt x="82" y="294"/>
                  </a:lnTo>
                  <a:lnTo>
                    <a:pt x="41" y="29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4" name="Freeform 276">
              <a:extLst>
                <a:ext uri="{FF2B5EF4-FFF2-40B4-BE49-F238E27FC236}">
                  <a16:creationId xmlns:a16="http://schemas.microsoft.com/office/drawing/2014/main" id="{37498953-0453-41AC-ADD2-61ADA13891F5}"/>
                </a:ext>
              </a:extLst>
            </p:cNvPr>
            <p:cNvSpPr>
              <a:spLocks/>
            </p:cNvSpPr>
            <p:nvPr/>
          </p:nvSpPr>
          <p:spPr bwMode="auto">
            <a:xfrm>
              <a:off x="4037" y="1792"/>
              <a:ext cx="29" cy="47"/>
            </a:xfrm>
            <a:custGeom>
              <a:avLst/>
              <a:gdLst>
                <a:gd name="T0" fmla="*/ 80 w 90"/>
                <a:gd name="T1" fmla="*/ 0 h 147"/>
                <a:gd name="T2" fmla="*/ 53 w 90"/>
                <a:gd name="T3" fmla="*/ 12 h 147"/>
                <a:gd name="T4" fmla="*/ 48 w 90"/>
                <a:gd name="T5" fmla="*/ 38 h 147"/>
                <a:gd name="T6" fmla="*/ 35 w 90"/>
                <a:gd name="T7" fmla="*/ 18 h 147"/>
                <a:gd name="T8" fmla="*/ 13 w 90"/>
                <a:gd name="T9" fmla="*/ 32 h 147"/>
                <a:gd name="T10" fmla="*/ 7 w 90"/>
                <a:gd name="T11" fmla="*/ 52 h 147"/>
                <a:gd name="T12" fmla="*/ 20 w 90"/>
                <a:gd name="T13" fmla="*/ 87 h 147"/>
                <a:gd name="T14" fmla="*/ 38 w 90"/>
                <a:gd name="T15" fmla="*/ 90 h 147"/>
                <a:gd name="T16" fmla="*/ 52 w 90"/>
                <a:gd name="T17" fmla="*/ 108 h 147"/>
                <a:gd name="T18" fmla="*/ 35 w 90"/>
                <a:gd name="T19" fmla="*/ 113 h 147"/>
                <a:gd name="T20" fmla="*/ 8 w 90"/>
                <a:gd name="T21" fmla="*/ 117 h 147"/>
                <a:gd name="T22" fmla="*/ 15 w 90"/>
                <a:gd name="T23" fmla="*/ 138 h 147"/>
                <a:gd name="T24" fmla="*/ 40 w 90"/>
                <a:gd name="T25" fmla="*/ 147 h 147"/>
                <a:gd name="T26" fmla="*/ 50 w 90"/>
                <a:gd name="T27" fmla="*/ 122 h 147"/>
                <a:gd name="T28" fmla="*/ 58 w 90"/>
                <a:gd name="T29" fmla="*/ 112 h 147"/>
                <a:gd name="T30" fmla="*/ 67 w 90"/>
                <a:gd name="T31" fmla="*/ 93 h 147"/>
                <a:gd name="T32" fmla="*/ 88 w 90"/>
                <a:gd name="T33" fmla="*/ 83 h 147"/>
                <a:gd name="T34" fmla="*/ 80 w 90"/>
                <a:gd name="T35" fmla="*/ 62 h 147"/>
                <a:gd name="T36" fmla="*/ 68 w 90"/>
                <a:gd name="T37" fmla="*/ 45 h 147"/>
                <a:gd name="T38" fmla="*/ 77 w 90"/>
                <a:gd name="T39" fmla="*/ 27 h 147"/>
                <a:gd name="T40" fmla="*/ 90 w 90"/>
                <a:gd name="T41" fmla="*/ 25 h 147"/>
                <a:gd name="T42" fmla="*/ 80 w 90"/>
                <a:gd name="T4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147">
                  <a:moveTo>
                    <a:pt x="80" y="0"/>
                  </a:moveTo>
                  <a:lnTo>
                    <a:pt x="53" y="12"/>
                  </a:lnTo>
                  <a:lnTo>
                    <a:pt x="48" y="38"/>
                  </a:lnTo>
                  <a:lnTo>
                    <a:pt x="35" y="18"/>
                  </a:lnTo>
                  <a:lnTo>
                    <a:pt x="13" y="32"/>
                  </a:lnTo>
                  <a:cubicBezTo>
                    <a:pt x="13" y="32"/>
                    <a:pt x="0" y="47"/>
                    <a:pt x="7" y="52"/>
                  </a:cubicBezTo>
                  <a:cubicBezTo>
                    <a:pt x="13" y="57"/>
                    <a:pt x="20" y="87"/>
                    <a:pt x="20" y="87"/>
                  </a:cubicBezTo>
                  <a:lnTo>
                    <a:pt x="38" y="90"/>
                  </a:lnTo>
                  <a:lnTo>
                    <a:pt x="52" y="108"/>
                  </a:lnTo>
                  <a:lnTo>
                    <a:pt x="35" y="113"/>
                  </a:lnTo>
                  <a:lnTo>
                    <a:pt x="8" y="117"/>
                  </a:lnTo>
                  <a:lnTo>
                    <a:pt x="15" y="138"/>
                  </a:lnTo>
                  <a:lnTo>
                    <a:pt x="40" y="147"/>
                  </a:lnTo>
                  <a:lnTo>
                    <a:pt x="50" y="122"/>
                  </a:lnTo>
                  <a:lnTo>
                    <a:pt x="58" y="112"/>
                  </a:lnTo>
                  <a:lnTo>
                    <a:pt x="67" y="93"/>
                  </a:lnTo>
                  <a:lnTo>
                    <a:pt x="88" y="83"/>
                  </a:lnTo>
                  <a:lnTo>
                    <a:pt x="80" y="62"/>
                  </a:lnTo>
                  <a:lnTo>
                    <a:pt x="68" y="45"/>
                  </a:lnTo>
                  <a:lnTo>
                    <a:pt x="77" y="27"/>
                  </a:lnTo>
                  <a:lnTo>
                    <a:pt x="90" y="25"/>
                  </a:lnTo>
                  <a:lnTo>
                    <a:pt x="8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5" name="Freeform 277">
              <a:extLst>
                <a:ext uri="{FF2B5EF4-FFF2-40B4-BE49-F238E27FC236}">
                  <a16:creationId xmlns:a16="http://schemas.microsoft.com/office/drawing/2014/main" id="{4B7B506B-13CB-4E44-A097-E5FD9BCA8872}"/>
                </a:ext>
              </a:extLst>
            </p:cNvPr>
            <p:cNvSpPr>
              <a:spLocks/>
            </p:cNvSpPr>
            <p:nvPr/>
          </p:nvSpPr>
          <p:spPr bwMode="auto">
            <a:xfrm>
              <a:off x="2525" y="609"/>
              <a:ext cx="888" cy="1111"/>
            </a:xfrm>
            <a:custGeom>
              <a:avLst/>
              <a:gdLst>
                <a:gd name="T0" fmla="*/ 147 w 3530"/>
                <a:gd name="T1" fmla="*/ 2478 h 5114"/>
                <a:gd name="T2" fmla="*/ 432 w 3530"/>
                <a:gd name="T3" fmla="*/ 2442 h 5114"/>
                <a:gd name="T4" fmla="*/ 763 w 3530"/>
                <a:gd name="T5" fmla="*/ 2539 h 5114"/>
                <a:gd name="T6" fmla="*/ 889 w 3530"/>
                <a:gd name="T7" fmla="*/ 2894 h 5114"/>
                <a:gd name="T8" fmla="*/ 952 w 3530"/>
                <a:gd name="T9" fmla="*/ 3224 h 5114"/>
                <a:gd name="T10" fmla="*/ 977 w 3530"/>
                <a:gd name="T11" fmla="*/ 3457 h 5114"/>
                <a:gd name="T12" fmla="*/ 1046 w 3530"/>
                <a:gd name="T13" fmla="*/ 3477 h 5114"/>
                <a:gd name="T14" fmla="*/ 994 w 3530"/>
                <a:gd name="T15" fmla="*/ 3569 h 5114"/>
                <a:gd name="T16" fmla="*/ 1166 w 3530"/>
                <a:gd name="T17" fmla="*/ 3753 h 5114"/>
                <a:gd name="T18" fmla="*/ 1168 w 3530"/>
                <a:gd name="T19" fmla="*/ 4124 h 5114"/>
                <a:gd name="T20" fmla="*/ 1043 w 3530"/>
                <a:gd name="T21" fmla="*/ 4216 h 5114"/>
                <a:gd name="T22" fmla="*/ 1195 w 3530"/>
                <a:gd name="T23" fmla="*/ 4490 h 5114"/>
                <a:gd name="T24" fmla="*/ 1271 w 3530"/>
                <a:gd name="T25" fmla="*/ 4894 h 5114"/>
                <a:gd name="T26" fmla="*/ 1581 w 3530"/>
                <a:gd name="T27" fmla="*/ 5088 h 5114"/>
                <a:gd name="T28" fmla="*/ 1721 w 3530"/>
                <a:gd name="T29" fmla="*/ 4725 h 5114"/>
                <a:gd name="T30" fmla="*/ 1919 w 3530"/>
                <a:gd name="T31" fmla="*/ 4365 h 5114"/>
                <a:gd name="T32" fmla="*/ 2162 w 3530"/>
                <a:gd name="T33" fmla="*/ 4201 h 5114"/>
                <a:gd name="T34" fmla="*/ 2489 w 3530"/>
                <a:gd name="T35" fmla="*/ 3994 h 5114"/>
                <a:gd name="T36" fmla="*/ 2747 w 3530"/>
                <a:gd name="T37" fmla="*/ 3713 h 5114"/>
                <a:gd name="T38" fmla="*/ 2430 w 3530"/>
                <a:gd name="T39" fmla="*/ 3631 h 5114"/>
                <a:gd name="T40" fmla="*/ 2690 w 3530"/>
                <a:gd name="T41" fmla="*/ 3528 h 5114"/>
                <a:gd name="T42" fmla="*/ 2798 w 3530"/>
                <a:gd name="T43" fmla="*/ 3505 h 5114"/>
                <a:gd name="T44" fmla="*/ 2636 w 3530"/>
                <a:gd name="T45" fmla="*/ 3314 h 5114"/>
                <a:gd name="T46" fmla="*/ 2617 w 3530"/>
                <a:gd name="T47" fmla="*/ 3119 h 5114"/>
                <a:gd name="T48" fmla="*/ 2734 w 3530"/>
                <a:gd name="T49" fmla="*/ 3043 h 5114"/>
                <a:gd name="T50" fmla="*/ 2828 w 3530"/>
                <a:gd name="T51" fmla="*/ 2899 h 5114"/>
                <a:gd name="T52" fmla="*/ 2936 w 3530"/>
                <a:gd name="T53" fmla="*/ 2841 h 5114"/>
                <a:gd name="T54" fmla="*/ 2987 w 3530"/>
                <a:gd name="T55" fmla="*/ 2646 h 5114"/>
                <a:gd name="T56" fmla="*/ 2911 w 3530"/>
                <a:gd name="T57" fmla="*/ 2345 h 5114"/>
                <a:gd name="T58" fmla="*/ 3081 w 3530"/>
                <a:gd name="T59" fmla="*/ 2120 h 5114"/>
                <a:gd name="T60" fmla="*/ 2938 w 3530"/>
                <a:gd name="T61" fmla="*/ 1810 h 5114"/>
                <a:gd name="T62" fmla="*/ 3049 w 3530"/>
                <a:gd name="T63" fmla="*/ 1583 h 5114"/>
                <a:gd name="T64" fmla="*/ 3007 w 3530"/>
                <a:gd name="T65" fmla="*/ 1475 h 5114"/>
                <a:gd name="T66" fmla="*/ 3181 w 3530"/>
                <a:gd name="T67" fmla="*/ 1248 h 5114"/>
                <a:gd name="T68" fmla="*/ 3365 w 3530"/>
                <a:gd name="T69" fmla="*/ 1145 h 5114"/>
                <a:gd name="T70" fmla="*/ 3422 w 3530"/>
                <a:gd name="T71" fmla="*/ 839 h 5114"/>
                <a:gd name="T72" fmla="*/ 3093 w 3530"/>
                <a:gd name="T73" fmla="*/ 918 h 5114"/>
                <a:gd name="T74" fmla="*/ 2786 w 3530"/>
                <a:gd name="T75" fmla="*/ 1212 h 5114"/>
                <a:gd name="T76" fmla="*/ 2933 w 3530"/>
                <a:gd name="T77" fmla="*/ 693 h 5114"/>
                <a:gd name="T78" fmla="*/ 2612 w 3530"/>
                <a:gd name="T79" fmla="*/ 892 h 5114"/>
                <a:gd name="T80" fmla="*/ 2629 w 3530"/>
                <a:gd name="T81" fmla="*/ 790 h 5114"/>
                <a:gd name="T82" fmla="*/ 2251 w 3530"/>
                <a:gd name="T83" fmla="*/ 803 h 5114"/>
                <a:gd name="T84" fmla="*/ 2661 w 3530"/>
                <a:gd name="T85" fmla="*/ 675 h 5114"/>
                <a:gd name="T86" fmla="*/ 2717 w 3530"/>
                <a:gd name="T87" fmla="*/ 360 h 5114"/>
                <a:gd name="T88" fmla="*/ 2356 w 3530"/>
                <a:gd name="T89" fmla="*/ 250 h 5114"/>
                <a:gd name="T90" fmla="*/ 2197 w 3530"/>
                <a:gd name="T91" fmla="*/ 281 h 5114"/>
                <a:gd name="T92" fmla="*/ 2437 w 3530"/>
                <a:gd name="T93" fmla="*/ 100 h 5114"/>
                <a:gd name="T94" fmla="*/ 2025 w 3530"/>
                <a:gd name="T95" fmla="*/ 51 h 5114"/>
                <a:gd name="T96" fmla="*/ 1915 w 3530"/>
                <a:gd name="T97" fmla="*/ 279 h 5114"/>
                <a:gd name="T98" fmla="*/ 1539 w 3530"/>
                <a:gd name="T99" fmla="*/ 258 h 5114"/>
                <a:gd name="T100" fmla="*/ 1728 w 3530"/>
                <a:gd name="T101" fmla="*/ 486 h 5114"/>
                <a:gd name="T102" fmla="*/ 1544 w 3530"/>
                <a:gd name="T103" fmla="*/ 626 h 5114"/>
                <a:gd name="T104" fmla="*/ 1490 w 3530"/>
                <a:gd name="T105" fmla="*/ 652 h 5114"/>
                <a:gd name="T106" fmla="*/ 1276 w 3530"/>
                <a:gd name="T107" fmla="*/ 539 h 5114"/>
                <a:gd name="T108" fmla="*/ 1090 w 3530"/>
                <a:gd name="T109" fmla="*/ 736 h 5114"/>
                <a:gd name="T110" fmla="*/ 925 w 3530"/>
                <a:gd name="T111" fmla="*/ 611 h 5114"/>
                <a:gd name="T112" fmla="*/ 783 w 3530"/>
                <a:gd name="T113" fmla="*/ 823 h 5114"/>
                <a:gd name="T114" fmla="*/ 653 w 3530"/>
                <a:gd name="T115" fmla="*/ 918 h 5114"/>
                <a:gd name="T116" fmla="*/ 503 w 3530"/>
                <a:gd name="T117" fmla="*/ 1071 h 5114"/>
                <a:gd name="T118" fmla="*/ 388 w 3530"/>
                <a:gd name="T119" fmla="*/ 1434 h 5114"/>
                <a:gd name="T120" fmla="*/ 403 w 3530"/>
                <a:gd name="T121" fmla="*/ 1672 h 5114"/>
                <a:gd name="T122" fmla="*/ 20 w 3530"/>
                <a:gd name="T123" fmla="*/ 2015 h 5114"/>
                <a:gd name="T124" fmla="*/ 383 w 3530"/>
                <a:gd name="T125" fmla="*/ 2143 h 5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30" h="5114">
                  <a:moveTo>
                    <a:pt x="49" y="2240"/>
                  </a:moveTo>
                  <a:lnTo>
                    <a:pt x="25" y="2260"/>
                  </a:lnTo>
                  <a:lnTo>
                    <a:pt x="76" y="2327"/>
                  </a:lnTo>
                  <a:lnTo>
                    <a:pt x="110" y="2368"/>
                  </a:lnTo>
                  <a:cubicBezTo>
                    <a:pt x="110" y="2368"/>
                    <a:pt x="69" y="2380"/>
                    <a:pt x="56" y="2383"/>
                  </a:cubicBezTo>
                  <a:cubicBezTo>
                    <a:pt x="44" y="2386"/>
                    <a:pt x="64" y="2416"/>
                    <a:pt x="64" y="2416"/>
                  </a:cubicBezTo>
                  <a:lnTo>
                    <a:pt x="110" y="2444"/>
                  </a:lnTo>
                  <a:cubicBezTo>
                    <a:pt x="110" y="2444"/>
                    <a:pt x="140" y="2467"/>
                    <a:pt x="147" y="2478"/>
                  </a:cubicBezTo>
                  <a:cubicBezTo>
                    <a:pt x="155" y="2488"/>
                    <a:pt x="162" y="2493"/>
                    <a:pt x="177" y="2498"/>
                  </a:cubicBezTo>
                  <a:cubicBezTo>
                    <a:pt x="191" y="2503"/>
                    <a:pt x="231" y="2506"/>
                    <a:pt x="231" y="2506"/>
                  </a:cubicBezTo>
                  <a:lnTo>
                    <a:pt x="263" y="2501"/>
                  </a:lnTo>
                  <a:cubicBezTo>
                    <a:pt x="263" y="2501"/>
                    <a:pt x="275" y="2501"/>
                    <a:pt x="282" y="2490"/>
                  </a:cubicBezTo>
                  <a:cubicBezTo>
                    <a:pt x="290" y="2480"/>
                    <a:pt x="326" y="2455"/>
                    <a:pt x="326" y="2455"/>
                  </a:cubicBezTo>
                  <a:lnTo>
                    <a:pt x="376" y="2449"/>
                  </a:lnTo>
                  <a:lnTo>
                    <a:pt x="405" y="2470"/>
                  </a:lnTo>
                  <a:cubicBezTo>
                    <a:pt x="405" y="2470"/>
                    <a:pt x="425" y="2455"/>
                    <a:pt x="432" y="2442"/>
                  </a:cubicBezTo>
                  <a:cubicBezTo>
                    <a:pt x="439" y="2429"/>
                    <a:pt x="454" y="2401"/>
                    <a:pt x="474" y="2411"/>
                  </a:cubicBezTo>
                  <a:cubicBezTo>
                    <a:pt x="493" y="2421"/>
                    <a:pt x="513" y="2426"/>
                    <a:pt x="530" y="2442"/>
                  </a:cubicBezTo>
                  <a:cubicBezTo>
                    <a:pt x="547" y="2457"/>
                    <a:pt x="572" y="2475"/>
                    <a:pt x="572" y="2475"/>
                  </a:cubicBezTo>
                  <a:cubicBezTo>
                    <a:pt x="572" y="2475"/>
                    <a:pt x="601" y="2488"/>
                    <a:pt x="616" y="2488"/>
                  </a:cubicBezTo>
                  <a:cubicBezTo>
                    <a:pt x="631" y="2488"/>
                    <a:pt x="675" y="2495"/>
                    <a:pt x="675" y="2495"/>
                  </a:cubicBezTo>
                  <a:lnTo>
                    <a:pt x="700" y="2518"/>
                  </a:lnTo>
                  <a:lnTo>
                    <a:pt x="709" y="2544"/>
                  </a:lnTo>
                  <a:lnTo>
                    <a:pt x="763" y="2539"/>
                  </a:lnTo>
                  <a:lnTo>
                    <a:pt x="783" y="2572"/>
                  </a:lnTo>
                  <a:cubicBezTo>
                    <a:pt x="783" y="2572"/>
                    <a:pt x="788" y="2585"/>
                    <a:pt x="771" y="2600"/>
                  </a:cubicBezTo>
                  <a:cubicBezTo>
                    <a:pt x="754" y="2616"/>
                    <a:pt x="734" y="2621"/>
                    <a:pt x="746" y="2636"/>
                  </a:cubicBezTo>
                  <a:cubicBezTo>
                    <a:pt x="758" y="2651"/>
                    <a:pt x="771" y="2644"/>
                    <a:pt x="793" y="2674"/>
                  </a:cubicBezTo>
                  <a:cubicBezTo>
                    <a:pt x="815" y="2705"/>
                    <a:pt x="815" y="2705"/>
                    <a:pt x="822" y="2723"/>
                  </a:cubicBezTo>
                  <a:cubicBezTo>
                    <a:pt x="830" y="2741"/>
                    <a:pt x="842" y="2769"/>
                    <a:pt x="849" y="2779"/>
                  </a:cubicBezTo>
                  <a:cubicBezTo>
                    <a:pt x="857" y="2790"/>
                    <a:pt x="881" y="2823"/>
                    <a:pt x="884" y="2833"/>
                  </a:cubicBezTo>
                  <a:cubicBezTo>
                    <a:pt x="886" y="2843"/>
                    <a:pt x="889" y="2876"/>
                    <a:pt x="889" y="2894"/>
                  </a:cubicBezTo>
                  <a:cubicBezTo>
                    <a:pt x="889" y="2912"/>
                    <a:pt x="891" y="2917"/>
                    <a:pt x="893" y="2935"/>
                  </a:cubicBezTo>
                  <a:cubicBezTo>
                    <a:pt x="896" y="2953"/>
                    <a:pt x="891" y="2958"/>
                    <a:pt x="903" y="2979"/>
                  </a:cubicBezTo>
                  <a:cubicBezTo>
                    <a:pt x="916" y="2999"/>
                    <a:pt x="913" y="2989"/>
                    <a:pt x="925" y="3022"/>
                  </a:cubicBezTo>
                  <a:cubicBezTo>
                    <a:pt x="938" y="3055"/>
                    <a:pt x="943" y="3063"/>
                    <a:pt x="945" y="3084"/>
                  </a:cubicBezTo>
                  <a:cubicBezTo>
                    <a:pt x="947" y="3104"/>
                    <a:pt x="923" y="3063"/>
                    <a:pt x="952" y="3130"/>
                  </a:cubicBezTo>
                  <a:cubicBezTo>
                    <a:pt x="982" y="3196"/>
                    <a:pt x="982" y="3181"/>
                    <a:pt x="992" y="3206"/>
                  </a:cubicBezTo>
                  <a:cubicBezTo>
                    <a:pt x="1001" y="3232"/>
                    <a:pt x="1009" y="3255"/>
                    <a:pt x="1009" y="3255"/>
                  </a:cubicBezTo>
                  <a:lnTo>
                    <a:pt x="952" y="3224"/>
                  </a:lnTo>
                  <a:lnTo>
                    <a:pt x="943" y="3211"/>
                  </a:lnTo>
                  <a:cubicBezTo>
                    <a:pt x="943" y="3211"/>
                    <a:pt x="947" y="3250"/>
                    <a:pt x="938" y="3260"/>
                  </a:cubicBezTo>
                  <a:cubicBezTo>
                    <a:pt x="928" y="3270"/>
                    <a:pt x="913" y="3268"/>
                    <a:pt x="906" y="3286"/>
                  </a:cubicBezTo>
                  <a:cubicBezTo>
                    <a:pt x="898" y="3303"/>
                    <a:pt x="889" y="3321"/>
                    <a:pt x="893" y="3347"/>
                  </a:cubicBezTo>
                  <a:cubicBezTo>
                    <a:pt x="898" y="3373"/>
                    <a:pt x="918" y="3362"/>
                    <a:pt x="901" y="3390"/>
                  </a:cubicBezTo>
                  <a:cubicBezTo>
                    <a:pt x="884" y="3419"/>
                    <a:pt x="852" y="3434"/>
                    <a:pt x="876" y="3447"/>
                  </a:cubicBezTo>
                  <a:cubicBezTo>
                    <a:pt x="901" y="3459"/>
                    <a:pt x="906" y="3467"/>
                    <a:pt x="930" y="3467"/>
                  </a:cubicBezTo>
                  <a:cubicBezTo>
                    <a:pt x="955" y="3467"/>
                    <a:pt x="974" y="3503"/>
                    <a:pt x="977" y="3457"/>
                  </a:cubicBezTo>
                  <a:cubicBezTo>
                    <a:pt x="979" y="3411"/>
                    <a:pt x="970" y="3447"/>
                    <a:pt x="982" y="3403"/>
                  </a:cubicBezTo>
                  <a:cubicBezTo>
                    <a:pt x="994" y="3360"/>
                    <a:pt x="989" y="3355"/>
                    <a:pt x="999" y="3342"/>
                  </a:cubicBezTo>
                  <a:cubicBezTo>
                    <a:pt x="1009" y="3329"/>
                    <a:pt x="1024" y="3293"/>
                    <a:pt x="1026" y="3321"/>
                  </a:cubicBezTo>
                  <a:cubicBezTo>
                    <a:pt x="1028" y="3349"/>
                    <a:pt x="1031" y="3349"/>
                    <a:pt x="1031" y="3370"/>
                  </a:cubicBezTo>
                  <a:cubicBezTo>
                    <a:pt x="1031" y="3390"/>
                    <a:pt x="1016" y="3396"/>
                    <a:pt x="1031" y="3401"/>
                  </a:cubicBezTo>
                  <a:cubicBezTo>
                    <a:pt x="1046" y="3406"/>
                    <a:pt x="1075" y="3406"/>
                    <a:pt x="1085" y="3416"/>
                  </a:cubicBezTo>
                  <a:cubicBezTo>
                    <a:pt x="1095" y="3426"/>
                    <a:pt x="1078" y="3447"/>
                    <a:pt x="1058" y="3452"/>
                  </a:cubicBezTo>
                  <a:cubicBezTo>
                    <a:pt x="1038" y="3457"/>
                    <a:pt x="1009" y="3462"/>
                    <a:pt x="1046" y="3477"/>
                  </a:cubicBezTo>
                  <a:cubicBezTo>
                    <a:pt x="1082" y="3493"/>
                    <a:pt x="1127" y="3490"/>
                    <a:pt x="1134" y="3500"/>
                  </a:cubicBezTo>
                  <a:cubicBezTo>
                    <a:pt x="1141" y="3511"/>
                    <a:pt x="1156" y="3539"/>
                    <a:pt x="1156" y="3539"/>
                  </a:cubicBezTo>
                  <a:lnTo>
                    <a:pt x="1178" y="3564"/>
                  </a:lnTo>
                  <a:lnTo>
                    <a:pt x="1181" y="3603"/>
                  </a:lnTo>
                  <a:cubicBezTo>
                    <a:pt x="1181" y="3603"/>
                    <a:pt x="1161" y="3613"/>
                    <a:pt x="1146" y="3621"/>
                  </a:cubicBezTo>
                  <a:cubicBezTo>
                    <a:pt x="1132" y="3628"/>
                    <a:pt x="1132" y="3646"/>
                    <a:pt x="1102" y="3626"/>
                  </a:cubicBezTo>
                  <a:cubicBezTo>
                    <a:pt x="1073" y="3605"/>
                    <a:pt x="1080" y="3605"/>
                    <a:pt x="1053" y="3592"/>
                  </a:cubicBezTo>
                  <a:cubicBezTo>
                    <a:pt x="1026" y="3580"/>
                    <a:pt x="1026" y="3562"/>
                    <a:pt x="994" y="3569"/>
                  </a:cubicBezTo>
                  <a:cubicBezTo>
                    <a:pt x="962" y="3577"/>
                    <a:pt x="955" y="3559"/>
                    <a:pt x="945" y="3587"/>
                  </a:cubicBezTo>
                  <a:cubicBezTo>
                    <a:pt x="935" y="3615"/>
                    <a:pt x="908" y="3603"/>
                    <a:pt x="938" y="3628"/>
                  </a:cubicBezTo>
                  <a:cubicBezTo>
                    <a:pt x="967" y="3654"/>
                    <a:pt x="938" y="3646"/>
                    <a:pt x="1006" y="3659"/>
                  </a:cubicBezTo>
                  <a:cubicBezTo>
                    <a:pt x="1075" y="3672"/>
                    <a:pt x="1080" y="3661"/>
                    <a:pt x="1092" y="3677"/>
                  </a:cubicBezTo>
                  <a:cubicBezTo>
                    <a:pt x="1105" y="3692"/>
                    <a:pt x="1097" y="3700"/>
                    <a:pt x="1127" y="3705"/>
                  </a:cubicBezTo>
                  <a:cubicBezTo>
                    <a:pt x="1156" y="3710"/>
                    <a:pt x="1166" y="3687"/>
                    <a:pt x="1173" y="3702"/>
                  </a:cubicBezTo>
                  <a:cubicBezTo>
                    <a:pt x="1181" y="3718"/>
                    <a:pt x="1193" y="3692"/>
                    <a:pt x="1181" y="3723"/>
                  </a:cubicBezTo>
                  <a:cubicBezTo>
                    <a:pt x="1168" y="3753"/>
                    <a:pt x="1161" y="3710"/>
                    <a:pt x="1166" y="3753"/>
                  </a:cubicBezTo>
                  <a:cubicBezTo>
                    <a:pt x="1171" y="3797"/>
                    <a:pt x="1178" y="3782"/>
                    <a:pt x="1181" y="3817"/>
                  </a:cubicBezTo>
                  <a:cubicBezTo>
                    <a:pt x="1183" y="3853"/>
                    <a:pt x="1200" y="3863"/>
                    <a:pt x="1181" y="3876"/>
                  </a:cubicBezTo>
                  <a:cubicBezTo>
                    <a:pt x="1161" y="3889"/>
                    <a:pt x="1139" y="3853"/>
                    <a:pt x="1129" y="3876"/>
                  </a:cubicBezTo>
                  <a:cubicBezTo>
                    <a:pt x="1119" y="3899"/>
                    <a:pt x="1134" y="3907"/>
                    <a:pt x="1139" y="3932"/>
                  </a:cubicBezTo>
                  <a:cubicBezTo>
                    <a:pt x="1144" y="3958"/>
                    <a:pt x="1097" y="3922"/>
                    <a:pt x="1134" y="3978"/>
                  </a:cubicBezTo>
                  <a:cubicBezTo>
                    <a:pt x="1171" y="4035"/>
                    <a:pt x="1168" y="4025"/>
                    <a:pt x="1183" y="4045"/>
                  </a:cubicBezTo>
                  <a:cubicBezTo>
                    <a:pt x="1198" y="4065"/>
                    <a:pt x="1205" y="4058"/>
                    <a:pt x="1203" y="4083"/>
                  </a:cubicBezTo>
                  <a:cubicBezTo>
                    <a:pt x="1200" y="4109"/>
                    <a:pt x="1247" y="4152"/>
                    <a:pt x="1168" y="4124"/>
                  </a:cubicBezTo>
                  <a:cubicBezTo>
                    <a:pt x="1090" y="4096"/>
                    <a:pt x="1107" y="4083"/>
                    <a:pt x="1063" y="4078"/>
                  </a:cubicBezTo>
                  <a:cubicBezTo>
                    <a:pt x="1019" y="4073"/>
                    <a:pt x="987" y="4050"/>
                    <a:pt x="984" y="4063"/>
                  </a:cubicBezTo>
                  <a:cubicBezTo>
                    <a:pt x="982" y="4076"/>
                    <a:pt x="918" y="4088"/>
                    <a:pt x="997" y="4111"/>
                  </a:cubicBezTo>
                  <a:cubicBezTo>
                    <a:pt x="1075" y="4134"/>
                    <a:pt x="1100" y="4134"/>
                    <a:pt x="1100" y="4134"/>
                  </a:cubicBezTo>
                  <a:cubicBezTo>
                    <a:pt x="1100" y="4134"/>
                    <a:pt x="1144" y="4142"/>
                    <a:pt x="1100" y="4150"/>
                  </a:cubicBezTo>
                  <a:cubicBezTo>
                    <a:pt x="1055" y="4157"/>
                    <a:pt x="1016" y="4140"/>
                    <a:pt x="1004" y="4155"/>
                  </a:cubicBezTo>
                  <a:cubicBezTo>
                    <a:pt x="992" y="4170"/>
                    <a:pt x="960" y="4175"/>
                    <a:pt x="992" y="4193"/>
                  </a:cubicBezTo>
                  <a:cubicBezTo>
                    <a:pt x="1024" y="4211"/>
                    <a:pt x="1038" y="4204"/>
                    <a:pt x="1043" y="4216"/>
                  </a:cubicBezTo>
                  <a:cubicBezTo>
                    <a:pt x="1048" y="4229"/>
                    <a:pt x="1080" y="4221"/>
                    <a:pt x="1043" y="4239"/>
                  </a:cubicBezTo>
                  <a:cubicBezTo>
                    <a:pt x="1006" y="4257"/>
                    <a:pt x="989" y="4244"/>
                    <a:pt x="992" y="4270"/>
                  </a:cubicBezTo>
                  <a:cubicBezTo>
                    <a:pt x="994" y="4296"/>
                    <a:pt x="1102" y="4316"/>
                    <a:pt x="1078" y="4329"/>
                  </a:cubicBezTo>
                  <a:cubicBezTo>
                    <a:pt x="1053" y="4342"/>
                    <a:pt x="1048" y="4342"/>
                    <a:pt x="1041" y="4352"/>
                  </a:cubicBezTo>
                  <a:cubicBezTo>
                    <a:pt x="1033" y="4362"/>
                    <a:pt x="987" y="4347"/>
                    <a:pt x="1033" y="4377"/>
                  </a:cubicBezTo>
                  <a:cubicBezTo>
                    <a:pt x="1080" y="4408"/>
                    <a:pt x="1114" y="4487"/>
                    <a:pt x="1114" y="4487"/>
                  </a:cubicBezTo>
                  <a:lnTo>
                    <a:pt x="1097" y="4531"/>
                  </a:lnTo>
                  <a:cubicBezTo>
                    <a:pt x="1097" y="4531"/>
                    <a:pt x="1193" y="4467"/>
                    <a:pt x="1195" y="4490"/>
                  </a:cubicBezTo>
                  <a:cubicBezTo>
                    <a:pt x="1198" y="4513"/>
                    <a:pt x="1279" y="4498"/>
                    <a:pt x="1188" y="4561"/>
                  </a:cubicBezTo>
                  <a:cubicBezTo>
                    <a:pt x="1097" y="4625"/>
                    <a:pt x="1048" y="4554"/>
                    <a:pt x="1097" y="4633"/>
                  </a:cubicBezTo>
                  <a:cubicBezTo>
                    <a:pt x="1146" y="4712"/>
                    <a:pt x="1134" y="4694"/>
                    <a:pt x="1171" y="4720"/>
                  </a:cubicBezTo>
                  <a:cubicBezTo>
                    <a:pt x="1208" y="4746"/>
                    <a:pt x="1220" y="4738"/>
                    <a:pt x="1230" y="4751"/>
                  </a:cubicBezTo>
                  <a:cubicBezTo>
                    <a:pt x="1240" y="4763"/>
                    <a:pt x="1244" y="4769"/>
                    <a:pt x="1242" y="4786"/>
                  </a:cubicBezTo>
                  <a:cubicBezTo>
                    <a:pt x="1240" y="4804"/>
                    <a:pt x="1237" y="4817"/>
                    <a:pt x="1244" y="4830"/>
                  </a:cubicBezTo>
                  <a:cubicBezTo>
                    <a:pt x="1252" y="4843"/>
                    <a:pt x="1257" y="4843"/>
                    <a:pt x="1262" y="4861"/>
                  </a:cubicBezTo>
                  <a:cubicBezTo>
                    <a:pt x="1267" y="4879"/>
                    <a:pt x="1271" y="4879"/>
                    <a:pt x="1271" y="4894"/>
                  </a:cubicBezTo>
                  <a:cubicBezTo>
                    <a:pt x="1271" y="4909"/>
                    <a:pt x="1247" y="4925"/>
                    <a:pt x="1271" y="4935"/>
                  </a:cubicBezTo>
                  <a:cubicBezTo>
                    <a:pt x="1296" y="4945"/>
                    <a:pt x="1311" y="4940"/>
                    <a:pt x="1323" y="4958"/>
                  </a:cubicBezTo>
                  <a:cubicBezTo>
                    <a:pt x="1335" y="4976"/>
                    <a:pt x="1330" y="4981"/>
                    <a:pt x="1350" y="4999"/>
                  </a:cubicBezTo>
                  <a:cubicBezTo>
                    <a:pt x="1370" y="5017"/>
                    <a:pt x="1379" y="5024"/>
                    <a:pt x="1409" y="5027"/>
                  </a:cubicBezTo>
                  <a:cubicBezTo>
                    <a:pt x="1438" y="5029"/>
                    <a:pt x="1421" y="5019"/>
                    <a:pt x="1446" y="5032"/>
                  </a:cubicBezTo>
                  <a:cubicBezTo>
                    <a:pt x="1470" y="5045"/>
                    <a:pt x="1497" y="5068"/>
                    <a:pt x="1497" y="5068"/>
                  </a:cubicBezTo>
                  <a:cubicBezTo>
                    <a:pt x="1497" y="5068"/>
                    <a:pt x="1544" y="5096"/>
                    <a:pt x="1554" y="5096"/>
                  </a:cubicBezTo>
                  <a:cubicBezTo>
                    <a:pt x="1564" y="5096"/>
                    <a:pt x="1571" y="5114"/>
                    <a:pt x="1581" y="5088"/>
                  </a:cubicBezTo>
                  <a:cubicBezTo>
                    <a:pt x="1591" y="5063"/>
                    <a:pt x="1583" y="5055"/>
                    <a:pt x="1591" y="5045"/>
                  </a:cubicBezTo>
                  <a:cubicBezTo>
                    <a:pt x="1598" y="5035"/>
                    <a:pt x="1600" y="5050"/>
                    <a:pt x="1618" y="5022"/>
                  </a:cubicBezTo>
                  <a:cubicBezTo>
                    <a:pt x="1635" y="4994"/>
                    <a:pt x="1649" y="4994"/>
                    <a:pt x="1654" y="4971"/>
                  </a:cubicBezTo>
                  <a:cubicBezTo>
                    <a:pt x="1659" y="4948"/>
                    <a:pt x="1647" y="4953"/>
                    <a:pt x="1669" y="4932"/>
                  </a:cubicBezTo>
                  <a:cubicBezTo>
                    <a:pt x="1691" y="4912"/>
                    <a:pt x="1708" y="4942"/>
                    <a:pt x="1696" y="4904"/>
                  </a:cubicBezTo>
                  <a:cubicBezTo>
                    <a:pt x="1684" y="4866"/>
                    <a:pt x="1649" y="4827"/>
                    <a:pt x="1649" y="4827"/>
                  </a:cubicBezTo>
                  <a:cubicBezTo>
                    <a:pt x="1649" y="4827"/>
                    <a:pt x="1645" y="4825"/>
                    <a:pt x="1662" y="4797"/>
                  </a:cubicBezTo>
                  <a:cubicBezTo>
                    <a:pt x="1679" y="4769"/>
                    <a:pt x="1716" y="4738"/>
                    <a:pt x="1721" y="4725"/>
                  </a:cubicBezTo>
                  <a:cubicBezTo>
                    <a:pt x="1726" y="4712"/>
                    <a:pt x="1726" y="4720"/>
                    <a:pt x="1730" y="4689"/>
                  </a:cubicBezTo>
                  <a:cubicBezTo>
                    <a:pt x="1735" y="4659"/>
                    <a:pt x="1745" y="4666"/>
                    <a:pt x="1745" y="4633"/>
                  </a:cubicBezTo>
                  <a:cubicBezTo>
                    <a:pt x="1745" y="4600"/>
                    <a:pt x="1721" y="4597"/>
                    <a:pt x="1740" y="4574"/>
                  </a:cubicBezTo>
                  <a:cubicBezTo>
                    <a:pt x="1760" y="4551"/>
                    <a:pt x="1777" y="4567"/>
                    <a:pt x="1782" y="4541"/>
                  </a:cubicBezTo>
                  <a:cubicBezTo>
                    <a:pt x="1787" y="4515"/>
                    <a:pt x="1799" y="4469"/>
                    <a:pt x="1799" y="4469"/>
                  </a:cubicBezTo>
                  <a:cubicBezTo>
                    <a:pt x="1799" y="4469"/>
                    <a:pt x="1797" y="4462"/>
                    <a:pt x="1811" y="4452"/>
                  </a:cubicBezTo>
                  <a:cubicBezTo>
                    <a:pt x="1826" y="4441"/>
                    <a:pt x="1784" y="4464"/>
                    <a:pt x="1841" y="4429"/>
                  </a:cubicBezTo>
                  <a:cubicBezTo>
                    <a:pt x="1897" y="4393"/>
                    <a:pt x="1919" y="4365"/>
                    <a:pt x="1919" y="4365"/>
                  </a:cubicBezTo>
                  <a:lnTo>
                    <a:pt x="1929" y="4298"/>
                  </a:lnTo>
                  <a:lnTo>
                    <a:pt x="1951" y="4296"/>
                  </a:lnTo>
                  <a:lnTo>
                    <a:pt x="1976" y="4344"/>
                  </a:lnTo>
                  <a:cubicBezTo>
                    <a:pt x="1976" y="4344"/>
                    <a:pt x="1983" y="4354"/>
                    <a:pt x="1998" y="4362"/>
                  </a:cubicBezTo>
                  <a:cubicBezTo>
                    <a:pt x="2013" y="4370"/>
                    <a:pt x="2020" y="4367"/>
                    <a:pt x="2025" y="4354"/>
                  </a:cubicBezTo>
                  <a:cubicBezTo>
                    <a:pt x="2030" y="4342"/>
                    <a:pt x="2030" y="4301"/>
                    <a:pt x="2030" y="4301"/>
                  </a:cubicBezTo>
                  <a:lnTo>
                    <a:pt x="2074" y="4319"/>
                  </a:lnTo>
                  <a:lnTo>
                    <a:pt x="2162" y="4201"/>
                  </a:lnTo>
                  <a:cubicBezTo>
                    <a:pt x="2162" y="4201"/>
                    <a:pt x="2189" y="4160"/>
                    <a:pt x="2202" y="4145"/>
                  </a:cubicBezTo>
                  <a:cubicBezTo>
                    <a:pt x="2214" y="4129"/>
                    <a:pt x="2214" y="4134"/>
                    <a:pt x="2224" y="4106"/>
                  </a:cubicBezTo>
                  <a:cubicBezTo>
                    <a:pt x="2234" y="4078"/>
                    <a:pt x="2234" y="4060"/>
                    <a:pt x="2239" y="4045"/>
                  </a:cubicBezTo>
                  <a:cubicBezTo>
                    <a:pt x="2243" y="4030"/>
                    <a:pt x="2246" y="4002"/>
                    <a:pt x="2261" y="4004"/>
                  </a:cubicBezTo>
                  <a:cubicBezTo>
                    <a:pt x="2275" y="4007"/>
                    <a:pt x="2307" y="4045"/>
                    <a:pt x="2307" y="4045"/>
                  </a:cubicBezTo>
                  <a:cubicBezTo>
                    <a:pt x="2307" y="4045"/>
                    <a:pt x="2374" y="4048"/>
                    <a:pt x="2383" y="4045"/>
                  </a:cubicBezTo>
                  <a:cubicBezTo>
                    <a:pt x="2393" y="4042"/>
                    <a:pt x="2420" y="4035"/>
                    <a:pt x="2445" y="4022"/>
                  </a:cubicBezTo>
                  <a:cubicBezTo>
                    <a:pt x="2469" y="4009"/>
                    <a:pt x="2457" y="4009"/>
                    <a:pt x="2489" y="3994"/>
                  </a:cubicBezTo>
                  <a:cubicBezTo>
                    <a:pt x="2521" y="3978"/>
                    <a:pt x="2523" y="3978"/>
                    <a:pt x="2538" y="3971"/>
                  </a:cubicBezTo>
                  <a:cubicBezTo>
                    <a:pt x="2553" y="3963"/>
                    <a:pt x="2626" y="3920"/>
                    <a:pt x="2639" y="3920"/>
                  </a:cubicBezTo>
                  <a:cubicBezTo>
                    <a:pt x="2651" y="3920"/>
                    <a:pt x="2678" y="3886"/>
                    <a:pt x="2678" y="3886"/>
                  </a:cubicBezTo>
                  <a:lnTo>
                    <a:pt x="2688" y="3846"/>
                  </a:lnTo>
                  <a:lnTo>
                    <a:pt x="2757" y="3797"/>
                  </a:lnTo>
                  <a:cubicBezTo>
                    <a:pt x="2757" y="3797"/>
                    <a:pt x="2784" y="3748"/>
                    <a:pt x="2798" y="3746"/>
                  </a:cubicBezTo>
                  <a:cubicBezTo>
                    <a:pt x="2813" y="3743"/>
                    <a:pt x="2835" y="3718"/>
                    <a:pt x="2835" y="3718"/>
                  </a:cubicBezTo>
                  <a:lnTo>
                    <a:pt x="2747" y="3713"/>
                  </a:lnTo>
                  <a:cubicBezTo>
                    <a:pt x="2747" y="3713"/>
                    <a:pt x="2717" y="3679"/>
                    <a:pt x="2703" y="3677"/>
                  </a:cubicBezTo>
                  <a:cubicBezTo>
                    <a:pt x="2688" y="3674"/>
                    <a:pt x="2634" y="3687"/>
                    <a:pt x="2634" y="3687"/>
                  </a:cubicBezTo>
                  <a:lnTo>
                    <a:pt x="2585" y="3720"/>
                  </a:lnTo>
                  <a:lnTo>
                    <a:pt x="2504" y="3736"/>
                  </a:lnTo>
                  <a:cubicBezTo>
                    <a:pt x="2504" y="3736"/>
                    <a:pt x="2440" y="3743"/>
                    <a:pt x="2469" y="3725"/>
                  </a:cubicBezTo>
                  <a:cubicBezTo>
                    <a:pt x="2499" y="3707"/>
                    <a:pt x="2550" y="3687"/>
                    <a:pt x="2550" y="3687"/>
                  </a:cubicBezTo>
                  <a:lnTo>
                    <a:pt x="2430" y="3679"/>
                  </a:lnTo>
                  <a:cubicBezTo>
                    <a:pt x="2430" y="3679"/>
                    <a:pt x="2408" y="3641"/>
                    <a:pt x="2430" y="3631"/>
                  </a:cubicBezTo>
                  <a:cubicBezTo>
                    <a:pt x="2452" y="3621"/>
                    <a:pt x="2509" y="3603"/>
                    <a:pt x="2509" y="3603"/>
                  </a:cubicBezTo>
                  <a:cubicBezTo>
                    <a:pt x="2509" y="3603"/>
                    <a:pt x="2521" y="3595"/>
                    <a:pt x="2501" y="3580"/>
                  </a:cubicBezTo>
                  <a:cubicBezTo>
                    <a:pt x="2482" y="3564"/>
                    <a:pt x="2474" y="3562"/>
                    <a:pt x="2474" y="3551"/>
                  </a:cubicBezTo>
                  <a:cubicBezTo>
                    <a:pt x="2474" y="3541"/>
                    <a:pt x="2479" y="3536"/>
                    <a:pt x="2489" y="3526"/>
                  </a:cubicBezTo>
                  <a:cubicBezTo>
                    <a:pt x="2499" y="3516"/>
                    <a:pt x="2506" y="3513"/>
                    <a:pt x="2509" y="3503"/>
                  </a:cubicBezTo>
                  <a:cubicBezTo>
                    <a:pt x="2511" y="3493"/>
                    <a:pt x="2509" y="3424"/>
                    <a:pt x="2509" y="3424"/>
                  </a:cubicBezTo>
                  <a:lnTo>
                    <a:pt x="2604" y="3470"/>
                  </a:lnTo>
                  <a:lnTo>
                    <a:pt x="2690" y="3528"/>
                  </a:lnTo>
                  <a:cubicBezTo>
                    <a:pt x="2690" y="3528"/>
                    <a:pt x="2688" y="3401"/>
                    <a:pt x="2722" y="3531"/>
                  </a:cubicBezTo>
                  <a:cubicBezTo>
                    <a:pt x="2757" y="3661"/>
                    <a:pt x="2757" y="3664"/>
                    <a:pt x="2757" y="3664"/>
                  </a:cubicBezTo>
                  <a:lnTo>
                    <a:pt x="2806" y="3626"/>
                  </a:lnTo>
                  <a:lnTo>
                    <a:pt x="2835" y="3682"/>
                  </a:lnTo>
                  <a:lnTo>
                    <a:pt x="2855" y="3551"/>
                  </a:lnTo>
                  <a:lnTo>
                    <a:pt x="2852" y="3465"/>
                  </a:lnTo>
                  <a:lnTo>
                    <a:pt x="2833" y="3488"/>
                  </a:lnTo>
                  <a:cubicBezTo>
                    <a:pt x="2833" y="3488"/>
                    <a:pt x="2825" y="3511"/>
                    <a:pt x="2798" y="3505"/>
                  </a:cubicBezTo>
                  <a:cubicBezTo>
                    <a:pt x="2771" y="3500"/>
                    <a:pt x="2727" y="3490"/>
                    <a:pt x="2744" y="3470"/>
                  </a:cubicBezTo>
                  <a:cubicBezTo>
                    <a:pt x="2761" y="3449"/>
                    <a:pt x="2791" y="3439"/>
                    <a:pt x="2808" y="3424"/>
                  </a:cubicBezTo>
                  <a:cubicBezTo>
                    <a:pt x="2825" y="3408"/>
                    <a:pt x="2852" y="3396"/>
                    <a:pt x="2852" y="3396"/>
                  </a:cubicBezTo>
                  <a:cubicBezTo>
                    <a:pt x="2852" y="3396"/>
                    <a:pt x="2793" y="3393"/>
                    <a:pt x="2771" y="3396"/>
                  </a:cubicBezTo>
                  <a:cubicBezTo>
                    <a:pt x="2749" y="3398"/>
                    <a:pt x="2739" y="3411"/>
                    <a:pt x="2739" y="3378"/>
                  </a:cubicBezTo>
                  <a:cubicBezTo>
                    <a:pt x="2739" y="3344"/>
                    <a:pt x="2732" y="3316"/>
                    <a:pt x="2732" y="3316"/>
                  </a:cubicBezTo>
                  <a:lnTo>
                    <a:pt x="2690" y="3288"/>
                  </a:lnTo>
                  <a:cubicBezTo>
                    <a:pt x="2690" y="3288"/>
                    <a:pt x="2649" y="3319"/>
                    <a:pt x="2636" y="3314"/>
                  </a:cubicBezTo>
                  <a:cubicBezTo>
                    <a:pt x="2624" y="3309"/>
                    <a:pt x="2597" y="3301"/>
                    <a:pt x="2597" y="3275"/>
                  </a:cubicBezTo>
                  <a:cubicBezTo>
                    <a:pt x="2597" y="3250"/>
                    <a:pt x="2678" y="3237"/>
                    <a:pt x="2678" y="3237"/>
                  </a:cubicBezTo>
                  <a:cubicBezTo>
                    <a:pt x="2678" y="3237"/>
                    <a:pt x="2707" y="3245"/>
                    <a:pt x="2693" y="3222"/>
                  </a:cubicBezTo>
                  <a:cubicBezTo>
                    <a:pt x="2678" y="3199"/>
                    <a:pt x="2715" y="3165"/>
                    <a:pt x="2653" y="3194"/>
                  </a:cubicBezTo>
                  <a:cubicBezTo>
                    <a:pt x="2592" y="3222"/>
                    <a:pt x="2599" y="3247"/>
                    <a:pt x="2577" y="3227"/>
                  </a:cubicBezTo>
                  <a:cubicBezTo>
                    <a:pt x="2555" y="3206"/>
                    <a:pt x="2504" y="3209"/>
                    <a:pt x="2550" y="3188"/>
                  </a:cubicBezTo>
                  <a:cubicBezTo>
                    <a:pt x="2597" y="3168"/>
                    <a:pt x="2658" y="3178"/>
                    <a:pt x="2646" y="3153"/>
                  </a:cubicBezTo>
                  <a:cubicBezTo>
                    <a:pt x="2634" y="3127"/>
                    <a:pt x="2651" y="3122"/>
                    <a:pt x="2617" y="3119"/>
                  </a:cubicBezTo>
                  <a:cubicBezTo>
                    <a:pt x="2582" y="3117"/>
                    <a:pt x="2533" y="3124"/>
                    <a:pt x="2567" y="3112"/>
                  </a:cubicBezTo>
                  <a:cubicBezTo>
                    <a:pt x="2602" y="3099"/>
                    <a:pt x="2622" y="3114"/>
                    <a:pt x="2636" y="3089"/>
                  </a:cubicBezTo>
                  <a:cubicBezTo>
                    <a:pt x="2651" y="3063"/>
                    <a:pt x="2661" y="3058"/>
                    <a:pt x="2661" y="3043"/>
                  </a:cubicBezTo>
                  <a:cubicBezTo>
                    <a:pt x="2661" y="3027"/>
                    <a:pt x="2651" y="3009"/>
                    <a:pt x="2666" y="3012"/>
                  </a:cubicBezTo>
                  <a:cubicBezTo>
                    <a:pt x="2680" y="3015"/>
                    <a:pt x="2698" y="3022"/>
                    <a:pt x="2698" y="3022"/>
                  </a:cubicBezTo>
                  <a:lnTo>
                    <a:pt x="2754" y="2981"/>
                  </a:lnTo>
                  <a:lnTo>
                    <a:pt x="2806" y="3020"/>
                  </a:lnTo>
                  <a:lnTo>
                    <a:pt x="2734" y="3043"/>
                  </a:lnTo>
                  <a:lnTo>
                    <a:pt x="2877" y="3135"/>
                  </a:lnTo>
                  <a:lnTo>
                    <a:pt x="2865" y="3071"/>
                  </a:lnTo>
                  <a:lnTo>
                    <a:pt x="2914" y="3063"/>
                  </a:lnTo>
                  <a:cubicBezTo>
                    <a:pt x="2914" y="3063"/>
                    <a:pt x="2921" y="3048"/>
                    <a:pt x="2919" y="3020"/>
                  </a:cubicBezTo>
                  <a:cubicBezTo>
                    <a:pt x="2916" y="2992"/>
                    <a:pt x="2955" y="2981"/>
                    <a:pt x="2911" y="2969"/>
                  </a:cubicBezTo>
                  <a:cubicBezTo>
                    <a:pt x="2867" y="2956"/>
                    <a:pt x="2830" y="2940"/>
                    <a:pt x="2813" y="2938"/>
                  </a:cubicBezTo>
                  <a:cubicBezTo>
                    <a:pt x="2796" y="2935"/>
                    <a:pt x="2759" y="2935"/>
                    <a:pt x="2781" y="2922"/>
                  </a:cubicBezTo>
                  <a:cubicBezTo>
                    <a:pt x="2803" y="2910"/>
                    <a:pt x="2828" y="2912"/>
                    <a:pt x="2828" y="2899"/>
                  </a:cubicBezTo>
                  <a:cubicBezTo>
                    <a:pt x="2828" y="2887"/>
                    <a:pt x="2801" y="2851"/>
                    <a:pt x="2820" y="2851"/>
                  </a:cubicBezTo>
                  <a:cubicBezTo>
                    <a:pt x="2840" y="2851"/>
                    <a:pt x="2889" y="2853"/>
                    <a:pt x="2889" y="2853"/>
                  </a:cubicBezTo>
                  <a:lnTo>
                    <a:pt x="2874" y="2915"/>
                  </a:lnTo>
                  <a:lnTo>
                    <a:pt x="2948" y="2943"/>
                  </a:lnTo>
                  <a:lnTo>
                    <a:pt x="2943" y="2899"/>
                  </a:lnTo>
                  <a:lnTo>
                    <a:pt x="3014" y="2894"/>
                  </a:lnTo>
                  <a:lnTo>
                    <a:pt x="3000" y="2843"/>
                  </a:lnTo>
                  <a:cubicBezTo>
                    <a:pt x="3000" y="2843"/>
                    <a:pt x="2955" y="2864"/>
                    <a:pt x="2936" y="2841"/>
                  </a:cubicBezTo>
                  <a:cubicBezTo>
                    <a:pt x="2916" y="2818"/>
                    <a:pt x="2909" y="2800"/>
                    <a:pt x="2906" y="2790"/>
                  </a:cubicBezTo>
                  <a:cubicBezTo>
                    <a:pt x="2904" y="2779"/>
                    <a:pt x="2887" y="2749"/>
                    <a:pt x="2887" y="2749"/>
                  </a:cubicBezTo>
                  <a:lnTo>
                    <a:pt x="2845" y="2726"/>
                  </a:lnTo>
                  <a:lnTo>
                    <a:pt x="2906" y="2715"/>
                  </a:lnTo>
                  <a:lnTo>
                    <a:pt x="2879" y="2646"/>
                  </a:lnTo>
                  <a:cubicBezTo>
                    <a:pt x="2879" y="2646"/>
                    <a:pt x="2904" y="2628"/>
                    <a:pt x="2928" y="2654"/>
                  </a:cubicBezTo>
                  <a:cubicBezTo>
                    <a:pt x="2953" y="2680"/>
                    <a:pt x="2977" y="2713"/>
                    <a:pt x="2977" y="2713"/>
                  </a:cubicBezTo>
                  <a:lnTo>
                    <a:pt x="2987" y="2646"/>
                  </a:lnTo>
                  <a:lnTo>
                    <a:pt x="2982" y="2593"/>
                  </a:lnTo>
                  <a:lnTo>
                    <a:pt x="2960" y="2559"/>
                  </a:lnTo>
                  <a:cubicBezTo>
                    <a:pt x="2960" y="2559"/>
                    <a:pt x="2894" y="2536"/>
                    <a:pt x="2911" y="2531"/>
                  </a:cubicBezTo>
                  <a:cubicBezTo>
                    <a:pt x="2928" y="2526"/>
                    <a:pt x="3009" y="2485"/>
                    <a:pt x="3009" y="2485"/>
                  </a:cubicBezTo>
                  <a:cubicBezTo>
                    <a:pt x="3009" y="2485"/>
                    <a:pt x="2975" y="2449"/>
                    <a:pt x="2963" y="2442"/>
                  </a:cubicBezTo>
                  <a:cubicBezTo>
                    <a:pt x="2950" y="2434"/>
                    <a:pt x="2941" y="2429"/>
                    <a:pt x="2928" y="2409"/>
                  </a:cubicBezTo>
                  <a:cubicBezTo>
                    <a:pt x="2916" y="2388"/>
                    <a:pt x="2879" y="2378"/>
                    <a:pt x="2892" y="2365"/>
                  </a:cubicBezTo>
                  <a:cubicBezTo>
                    <a:pt x="2904" y="2352"/>
                    <a:pt x="2916" y="2363"/>
                    <a:pt x="2911" y="2345"/>
                  </a:cubicBezTo>
                  <a:cubicBezTo>
                    <a:pt x="2906" y="2327"/>
                    <a:pt x="2879" y="2314"/>
                    <a:pt x="2899" y="2311"/>
                  </a:cubicBezTo>
                  <a:cubicBezTo>
                    <a:pt x="2919" y="2309"/>
                    <a:pt x="3076" y="2345"/>
                    <a:pt x="3076" y="2345"/>
                  </a:cubicBezTo>
                  <a:lnTo>
                    <a:pt x="3083" y="2253"/>
                  </a:lnTo>
                  <a:cubicBezTo>
                    <a:pt x="3083" y="2253"/>
                    <a:pt x="3137" y="2247"/>
                    <a:pt x="3125" y="2232"/>
                  </a:cubicBezTo>
                  <a:cubicBezTo>
                    <a:pt x="3112" y="2217"/>
                    <a:pt x="3085" y="2194"/>
                    <a:pt x="3073" y="2194"/>
                  </a:cubicBezTo>
                  <a:cubicBezTo>
                    <a:pt x="3061" y="2194"/>
                    <a:pt x="3019" y="2207"/>
                    <a:pt x="3009" y="2186"/>
                  </a:cubicBezTo>
                  <a:cubicBezTo>
                    <a:pt x="3000" y="2166"/>
                    <a:pt x="2933" y="2125"/>
                    <a:pt x="3000" y="2122"/>
                  </a:cubicBezTo>
                  <a:cubicBezTo>
                    <a:pt x="3066" y="2120"/>
                    <a:pt x="3083" y="2138"/>
                    <a:pt x="3081" y="2120"/>
                  </a:cubicBezTo>
                  <a:cubicBezTo>
                    <a:pt x="3078" y="2102"/>
                    <a:pt x="3078" y="2084"/>
                    <a:pt x="3058" y="2074"/>
                  </a:cubicBezTo>
                  <a:cubicBezTo>
                    <a:pt x="3039" y="2063"/>
                    <a:pt x="2977" y="2028"/>
                    <a:pt x="2977" y="2028"/>
                  </a:cubicBezTo>
                  <a:lnTo>
                    <a:pt x="2916" y="2099"/>
                  </a:lnTo>
                  <a:lnTo>
                    <a:pt x="2926" y="2015"/>
                  </a:lnTo>
                  <a:lnTo>
                    <a:pt x="2943" y="1964"/>
                  </a:lnTo>
                  <a:lnTo>
                    <a:pt x="2948" y="1920"/>
                  </a:lnTo>
                  <a:lnTo>
                    <a:pt x="2950" y="1869"/>
                  </a:lnTo>
                  <a:lnTo>
                    <a:pt x="2938" y="1810"/>
                  </a:lnTo>
                  <a:lnTo>
                    <a:pt x="2995" y="1780"/>
                  </a:lnTo>
                  <a:lnTo>
                    <a:pt x="3034" y="1780"/>
                  </a:lnTo>
                  <a:lnTo>
                    <a:pt x="3039" y="1746"/>
                  </a:lnTo>
                  <a:lnTo>
                    <a:pt x="3041" y="1708"/>
                  </a:lnTo>
                  <a:lnTo>
                    <a:pt x="3071" y="1672"/>
                  </a:lnTo>
                  <a:lnTo>
                    <a:pt x="3049" y="1647"/>
                  </a:lnTo>
                  <a:cubicBezTo>
                    <a:pt x="3049" y="1647"/>
                    <a:pt x="3039" y="1644"/>
                    <a:pt x="3039" y="1629"/>
                  </a:cubicBezTo>
                  <a:cubicBezTo>
                    <a:pt x="3039" y="1613"/>
                    <a:pt x="3044" y="1598"/>
                    <a:pt x="3049" y="1583"/>
                  </a:cubicBezTo>
                  <a:cubicBezTo>
                    <a:pt x="3054" y="1567"/>
                    <a:pt x="3073" y="1529"/>
                    <a:pt x="3073" y="1529"/>
                  </a:cubicBezTo>
                  <a:cubicBezTo>
                    <a:pt x="3073" y="1529"/>
                    <a:pt x="3100" y="1521"/>
                    <a:pt x="3110" y="1521"/>
                  </a:cubicBezTo>
                  <a:cubicBezTo>
                    <a:pt x="3120" y="1521"/>
                    <a:pt x="3122" y="1524"/>
                    <a:pt x="3132" y="1521"/>
                  </a:cubicBezTo>
                  <a:cubicBezTo>
                    <a:pt x="3142" y="1519"/>
                    <a:pt x="3159" y="1488"/>
                    <a:pt x="3159" y="1488"/>
                  </a:cubicBezTo>
                  <a:cubicBezTo>
                    <a:pt x="3159" y="1488"/>
                    <a:pt x="3162" y="1452"/>
                    <a:pt x="3162" y="1442"/>
                  </a:cubicBezTo>
                  <a:cubicBezTo>
                    <a:pt x="3162" y="1432"/>
                    <a:pt x="3149" y="1411"/>
                    <a:pt x="3139" y="1409"/>
                  </a:cubicBezTo>
                  <a:cubicBezTo>
                    <a:pt x="3130" y="1406"/>
                    <a:pt x="3049" y="1414"/>
                    <a:pt x="3049" y="1414"/>
                  </a:cubicBezTo>
                  <a:lnTo>
                    <a:pt x="3007" y="1475"/>
                  </a:lnTo>
                  <a:cubicBezTo>
                    <a:pt x="3007" y="1475"/>
                    <a:pt x="2997" y="1501"/>
                    <a:pt x="2995" y="1491"/>
                  </a:cubicBezTo>
                  <a:cubicBezTo>
                    <a:pt x="2992" y="1480"/>
                    <a:pt x="3027" y="1411"/>
                    <a:pt x="3027" y="1411"/>
                  </a:cubicBezTo>
                  <a:lnTo>
                    <a:pt x="3031" y="1353"/>
                  </a:lnTo>
                  <a:cubicBezTo>
                    <a:pt x="3031" y="1353"/>
                    <a:pt x="3095" y="1381"/>
                    <a:pt x="3112" y="1381"/>
                  </a:cubicBezTo>
                  <a:cubicBezTo>
                    <a:pt x="3130" y="1381"/>
                    <a:pt x="3191" y="1381"/>
                    <a:pt x="3203" y="1373"/>
                  </a:cubicBezTo>
                  <a:cubicBezTo>
                    <a:pt x="3216" y="1365"/>
                    <a:pt x="3245" y="1360"/>
                    <a:pt x="3250" y="1340"/>
                  </a:cubicBezTo>
                  <a:cubicBezTo>
                    <a:pt x="3255" y="1319"/>
                    <a:pt x="3282" y="1327"/>
                    <a:pt x="3260" y="1301"/>
                  </a:cubicBezTo>
                  <a:cubicBezTo>
                    <a:pt x="3238" y="1276"/>
                    <a:pt x="3216" y="1245"/>
                    <a:pt x="3181" y="1248"/>
                  </a:cubicBezTo>
                  <a:cubicBezTo>
                    <a:pt x="3147" y="1250"/>
                    <a:pt x="3154" y="1283"/>
                    <a:pt x="3115" y="1258"/>
                  </a:cubicBezTo>
                  <a:cubicBezTo>
                    <a:pt x="3076" y="1232"/>
                    <a:pt x="3076" y="1209"/>
                    <a:pt x="3054" y="1214"/>
                  </a:cubicBezTo>
                  <a:cubicBezTo>
                    <a:pt x="3031" y="1220"/>
                    <a:pt x="2982" y="1250"/>
                    <a:pt x="2982" y="1250"/>
                  </a:cubicBezTo>
                  <a:lnTo>
                    <a:pt x="3117" y="1212"/>
                  </a:lnTo>
                  <a:cubicBezTo>
                    <a:pt x="3117" y="1212"/>
                    <a:pt x="3179" y="1191"/>
                    <a:pt x="3191" y="1202"/>
                  </a:cubicBezTo>
                  <a:cubicBezTo>
                    <a:pt x="3203" y="1212"/>
                    <a:pt x="3220" y="1243"/>
                    <a:pt x="3252" y="1232"/>
                  </a:cubicBezTo>
                  <a:cubicBezTo>
                    <a:pt x="3284" y="1222"/>
                    <a:pt x="3314" y="1204"/>
                    <a:pt x="3326" y="1191"/>
                  </a:cubicBezTo>
                  <a:cubicBezTo>
                    <a:pt x="3338" y="1179"/>
                    <a:pt x="3355" y="1158"/>
                    <a:pt x="3365" y="1145"/>
                  </a:cubicBezTo>
                  <a:cubicBezTo>
                    <a:pt x="3375" y="1133"/>
                    <a:pt x="3378" y="1097"/>
                    <a:pt x="3378" y="1097"/>
                  </a:cubicBezTo>
                  <a:cubicBezTo>
                    <a:pt x="3378" y="1097"/>
                    <a:pt x="3328" y="1104"/>
                    <a:pt x="3348" y="1092"/>
                  </a:cubicBezTo>
                  <a:cubicBezTo>
                    <a:pt x="3368" y="1079"/>
                    <a:pt x="3402" y="1058"/>
                    <a:pt x="3402" y="1058"/>
                  </a:cubicBezTo>
                  <a:cubicBezTo>
                    <a:pt x="3402" y="1058"/>
                    <a:pt x="3441" y="1035"/>
                    <a:pt x="3454" y="1012"/>
                  </a:cubicBezTo>
                  <a:cubicBezTo>
                    <a:pt x="3466" y="989"/>
                    <a:pt x="3466" y="941"/>
                    <a:pt x="3486" y="933"/>
                  </a:cubicBezTo>
                  <a:cubicBezTo>
                    <a:pt x="3505" y="926"/>
                    <a:pt x="3530" y="951"/>
                    <a:pt x="3510" y="920"/>
                  </a:cubicBezTo>
                  <a:cubicBezTo>
                    <a:pt x="3490" y="890"/>
                    <a:pt x="3498" y="890"/>
                    <a:pt x="3471" y="872"/>
                  </a:cubicBezTo>
                  <a:cubicBezTo>
                    <a:pt x="3444" y="854"/>
                    <a:pt x="3449" y="854"/>
                    <a:pt x="3422" y="839"/>
                  </a:cubicBezTo>
                  <a:cubicBezTo>
                    <a:pt x="3395" y="823"/>
                    <a:pt x="3395" y="821"/>
                    <a:pt x="3368" y="800"/>
                  </a:cubicBezTo>
                  <a:cubicBezTo>
                    <a:pt x="3341" y="780"/>
                    <a:pt x="3343" y="772"/>
                    <a:pt x="3299" y="775"/>
                  </a:cubicBezTo>
                  <a:cubicBezTo>
                    <a:pt x="3255" y="777"/>
                    <a:pt x="3240" y="754"/>
                    <a:pt x="3233" y="787"/>
                  </a:cubicBezTo>
                  <a:cubicBezTo>
                    <a:pt x="3225" y="821"/>
                    <a:pt x="3228" y="813"/>
                    <a:pt x="3225" y="844"/>
                  </a:cubicBezTo>
                  <a:cubicBezTo>
                    <a:pt x="3223" y="874"/>
                    <a:pt x="3230" y="867"/>
                    <a:pt x="3216" y="892"/>
                  </a:cubicBezTo>
                  <a:cubicBezTo>
                    <a:pt x="3201" y="918"/>
                    <a:pt x="3201" y="931"/>
                    <a:pt x="3186" y="943"/>
                  </a:cubicBezTo>
                  <a:cubicBezTo>
                    <a:pt x="3171" y="956"/>
                    <a:pt x="3201" y="964"/>
                    <a:pt x="3169" y="956"/>
                  </a:cubicBezTo>
                  <a:cubicBezTo>
                    <a:pt x="3137" y="949"/>
                    <a:pt x="3125" y="931"/>
                    <a:pt x="3093" y="918"/>
                  </a:cubicBezTo>
                  <a:cubicBezTo>
                    <a:pt x="3061" y="905"/>
                    <a:pt x="3056" y="872"/>
                    <a:pt x="3031" y="882"/>
                  </a:cubicBezTo>
                  <a:cubicBezTo>
                    <a:pt x="3007" y="892"/>
                    <a:pt x="3019" y="890"/>
                    <a:pt x="2997" y="920"/>
                  </a:cubicBezTo>
                  <a:cubicBezTo>
                    <a:pt x="2975" y="951"/>
                    <a:pt x="2980" y="941"/>
                    <a:pt x="2955" y="984"/>
                  </a:cubicBezTo>
                  <a:cubicBezTo>
                    <a:pt x="2931" y="1028"/>
                    <a:pt x="2938" y="1033"/>
                    <a:pt x="2928" y="1051"/>
                  </a:cubicBezTo>
                  <a:cubicBezTo>
                    <a:pt x="2919" y="1069"/>
                    <a:pt x="2916" y="1079"/>
                    <a:pt x="2904" y="1102"/>
                  </a:cubicBezTo>
                  <a:cubicBezTo>
                    <a:pt x="2892" y="1125"/>
                    <a:pt x="2892" y="1130"/>
                    <a:pt x="2865" y="1156"/>
                  </a:cubicBezTo>
                  <a:cubicBezTo>
                    <a:pt x="2838" y="1181"/>
                    <a:pt x="2838" y="1181"/>
                    <a:pt x="2815" y="1194"/>
                  </a:cubicBezTo>
                  <a:cubicBezTo>
                    <a:pt x="2793" y="1207"/>
                    <a:pt x="2786" y="1212"/>
                    <a:pt x="2786" y="1212"/>
                  </a:cubicBezTo>
                  <a:lnTo>
                    <a:pt x="2835" y="1099"/>
                  </a:lnTo>
                  <a:cubicBezTo>
                    <a:pt x="2835" y="1099"/>
                    <a:pt x="2855" y="1087"/>
                    <a:pt x="2874" y="1056"/>
                  </a:cubicBezTo>
                  <a:cubicBezTo>
                    <a:pt x="2894" y="1025"/>
                    <a:pt x="2889" y="1058"/>
                    <a:pt x="2911" y="1000"/>
                  </a:cubicBezTo>
                  <a:cubicBezTo>
                    <a:pt x="2933" y="941"/>
                    <a:pt x="2928" y="961"/>
                    <a:pt x="2936" y="941"/>
                  </a:cubicBezTo>
                  <a:cubicBezTo>
                    <a:pt x="2943" y="920"/>
                    <a:pt x="2953" y="910"/>
                    <a:pt x="2955" y="887"/>
                  </a:cubicBezTo>
                  <a:cubicBezTo>
                    <a:pt x="2958" y="864"/>
                    <a:pt x="2960" y="859"/>
                    <a:pt x="2960" y="836"/>
                  </a:cubicBezTo>
                  <a:cubicBezTo>
                    <a:pt x="2960" y="813"/>
                    <a:pt x="2968" y="805"/>
                    <a:pt x="2960" y="782"/>
                  </a:cubicBezTo>
                  <a:cubicBezTo>
                    <a:pt x="2953" y="759"/>
                    <a:pt x="2933" y="693"/>
                    <a:pt x="2933" y="693"/>
                  </a:cubicBezTo>
                  <a:lnTo>
                    <a:pt x="2823" y="701"/>
                  </a:lnTo>
                  <a:cubicBezTo>
                    <a:pt x="2823" y="701"/>
                    <a:pt x="2806" y="713"/>
                    <a:pt x="2815" y="757"/>
                  </a:cubicBezTo>
                  <a:cubicBezTo>
                    <a:pt x="2825" y="800"/>
                    <a:pt x="2845" y="808"/>
                    <a:pt x="2828" y="826"/>
                  </a:cubicBezTo>
                  <a:cubicBezTo>
                    <a:pt x="2811" y="844"/>
                    <a:pt x="2818" y="841"/>
                    <a:pt x="2786" y="854"/>
                  </a:cubicBezTo>
                  <a:cubicBezTo>
                    <a:pt x="2754" y="867"/>
                    <a:pt x="2749" y="869"/>
                    <a:pt x="2727" y="877"/>
                  </a:cubicBezTo>
                  <a:cubicBezTo>
                    <a:pt x="2705" y="885"/>
                    <a:pt x="2710" y="879"/>
                    <a:pt x="2680" y="900"/>
                  </a:cubicBezTo>
                  <a:cubicBezTo>
                    <a:pt x="2651" y="920"/>
                    <a:pt x="2671" y="931"/>
                    <a:pt x="2641" y="920"/>
                  </a:cubicBezTo>
                  <a:cubicBezTo>
                    <a:pt x="2612" y="910"/>
                    <a:pt x="2555" y="923"/>
                    <a:pt x="2612" y="892"/>
                  </a:cubicBezTo>
                  <a:cubicBezTo>
                    <a:pt x="2668" y="862"/>
                    <a:pt x="2688" y="856"/>
                    <a:pt x="2710" y="841"/>
                  </a:cubicBezTo>
                  <a:cubicBezTo>
                    <a:pt x="2732" y="826"/>
                    <a:pt x="2734" y="828"/>
                    <a:pt x="2742" y="816"/>
                  </a:cubicBezTo>
                  <a:cubicBezTo>
                    <a:pt x="2749" y="803"/>
                    <a:pt x="2757" y="805"/>
                    <a:pt x="2757" y="787"/>
                  </a:cubicBezTo>
                  <a:cubicBezTo>
                    <a:pt x="2757" y="770"/>
                    <a:pt x="2759" y="754"/>
                    <a:pt x="2757" y="747"/>
                  </a:cubicBezTo>
                  <a:lnTo>
                    <a:pt x="2749" y="724"/>
                  </a:lnTo>
                  <a:lnTo>
                    <a:pt x="2703" y="736"/>
                  </a:lnTo>
                  <a:lnTo>
                    <a:pt x="2703" y="785"/>
                  </a:lnTo>
                  <a:lnTo>
                    <a:pt x="2629" y="790"/>
                  </a:lnTo>
                  <a:lnTo>
                    <a:pt x="2617" y="744"/>
                  </a:lnTo>
                  <a:cubicBezTo>
                    <a:pt x="2617" y="744"/>
                    <a:pt x="2673" y="734"/>
                    <a:pt x="2602" y="734"/>
                  </a:cubicBezTo>
                  <a:cubicBezTo>
                    <a:pt x="2531" y="734"/>
                    <a:pt x="2533" y="734"/>
                    <a:pt x="2499" y="736"/>
                  </a:cubicBezTo>
                  <a:cubicBezTo>
                    <a:pt x="2464" y="739"/>
                    <a:pt x="2467" y="739"/>
                    <a:pt x="2450" y="739"/>
                  </a:cubicBezTo>
                  <a:cubicBezTo>
                    <a:pt x="2432" y="739"/>
                    <a:pt x="2440" y="731"/>
                    <a:pt x="2418" y="741"/>
                  </a:cubicBezTo>
                  <a:cubicBezTo>
                    <a:pt x="2396" y="752"/>
                    <a:pt x="2391" y="759"/>
                    <a:pt x="2364" y="770"/>
                  </a:cubicBezTo>
                  <a:cubicBezTo>
                    <a:pt x="2337" y="780"/>
                    <a:pt x="2329" y="782"/>
                    <a:pt x="2297" y="790"/>
                  </a:cubicBezTo>
                  <a:cubicBezTo>
                    <a:pt x="2266" y="798"/>
                    <a:pt x="2270" y="793"/>
                    <a:pt x="2251" y="803"/>
                  </a:cubicBezTo>
                  <a:cubicBezTo>
                    <a:pt x="2231" y="813"/>
                    <a:pt x="2197" y="844"/>
                    <a:pt x="2197" y="844"/>
                  </a:cubicBezTo>
                  <a:lnTo>
                    <a:pt x="2165" y="782"/>
                  </a:lnTo>
                  <a:cubicBezTo>
                    <a:pt x="2165" y="782"/>
                    <a:pt x="2251" y="752"/>
                    <a:pt x="2270" y="741"/>
                  </a:cubicBezTo>
                  <a:cubicBezTo>
                    <a:pt x="2290" y="731"/>
                    <a:pt x="2268" y="739"/>
                    <a:pt x="2322" y="711"/>
                  </a:cubicBezTo>
                  <a:cubicBezTo>
                    <a:pt x="2376" y="683"/>
                    <a:pt x="2381" y="680"/>
                    <a:pt x="2403" y="672"/>
                  </a:cubicBezTo>
                  <a:cubicBezTo>
                    <a:pt x="2425" y="665"/>
                    <a:pt x="2428" y="662"/>
                    <a:pt x="2469" y="662"/>
                  </a:cubicBezTo>
                  <a:cubicBezTo>
                    <a:pt x="2511" y="662"/>
                    <a:pt x="2513" y="665"/>
                    <a:pt x="2563" y="670"/>
                  </a:cubicBezTo>
                  <a:cubicBezTo>
                    <a:pt x="2612" y="675"/>
                    <a:pt x="2639" y="677"/>
                    <a:pt x="2661" y="675"/>
                  </a:cubicBezTo>
                  <a:cubicBezTo>
                    <a:pt x="2683" y="672"/>
                    <a:pt x="2685" y="677"/>
                    <a:pt x="2707" y="657"/>
                  </a:cubicBezTo>
                  <a:cubicBezTo>
                    <a:pt x="2730" y="637"/>
                    <a:pt x="2761" y="621"/>
                    <a:pt x="2776" y="614"/>
                  </a:cubicBezTo>
                  <a:cubicBezTo>
                    <a:pt x="2791" y="606"/>
                    <a:pt x="2808" y="596"/>
                    <a:pt x="2825" y="568"/>
                  </a:cubicBezTo>
                  <a:cubicBezTo>
                    <a:pt x="2842" y="539"/>
                    <a:pt x="2867" y="506"/>
                    <a:pt x="2867" y="506"/>
                  </a:cubicBezTo>
                  <a:cubicBezTo>
                    <a:pt x="2867" y="506"/>
                    <a:pt x="2906" y="514"/>
                    <a:pt x="2882" y="478"/>
                  </a:cubicBezTo>
                  <a:cubicBezTo>
                    <a:pt x="2857" y="442"/>
                    <a:pt x="2847" y="422"/>
                    <a:pt x="2825" y="409"/>
                  </a:cubicBezTo>
                  <a:cubicBezTo>
                    <a:pt x="2803" y="396"/>
                    <a:pt x="2776" y="386"/>
                    <a:pt x="2757" y="378"/>
                  </a:cubicBezTo>
                  <a:cubicBezTo>
                    <a:pt x="2737" y="371"/>
                    <a:pt x="2734" y="371"/>
                    <a:pt x="2717" y="360"/>
                  </a:cubicBezTo>
                  <a:cubicBezTo>
                    <a:pt x="2700" y="350"/>
                    <a:pt x="2690" y="345"/>
                    <a:pt x="2690" y="345"/>
                  </a:cubicBezTo>
                  <a:lnTo>
                    <a:pt x="2636" y="381"/>
                  </a:lnTo>
                  <a:lnTo>
                    <a:pt x="2661" y="309"/>
                  </a:lnTo>
                  <a:lnTo>
                    <a:pt x="2639" y="243"/>
                  </a:lnTo>
                  <a:cubicBezTo>
                    <a:pt x="2639" y="243"/>
                    <a:pt x="2602" y="238"/>
                    <a:pt x="2585" y="250"/>
                  </a:cubicBezTo>
                  <a:cubicBezTo>
                    <a:pt x="2567" y="263"/>
                    <a:pt x="2592" y="263"/>
                    <a:pt x="2536" y="266"/>
                  </a:cubicBezTo>
                  <a:cubicBezTo>
                    <a:pt x="2479" y="268"/>
                    <a:pt x="2464" y="266"/>
                    <a:pt x="2425" y="261"/>
                  </a:cubicBezTo>
                  <a:cubicBezTo>
                    <a:pt x="2386" y="256"/>
                    <a:pt x="2381" y="248"/>
                    <a:pt x="2356" y="250"/>
                  </a:cubicBezTo>
                  <a:cubicBezTo>
                    <a:pt x="2332" y="253"/>
                    <a:pt x="2396" y="212"/>
                    <a:pt x="2307" y="263"/>
                  </a:cubicBezTo>
                  <a:cubicBezTo>
                    <a:pt x="2219" y="314"/>
                    <a:pt x="2246" y="307"/>
                    <a:pt x="2214" y="314"/>
                  </a:cubicBezTo>
                  <a:cubicBezTo>
                    <a:pt x="2182" y="322"/>
                    <a:pt x="2155" y="317"/>
                    <a:pt x="2140" y="327"/>
                  </a:cubicBezTo>
                  <a:cubicBezTo>
                    <a:pt x="2126" y="337"/>
                    <a:pt x="2111" y="350"/>
                    <a:pt x="2101" y="358"/>
                  </a:cubicBezTo>
                  <a:cubicBezTo>
                    <a:pt x="2091" y="366"/>
                    <a:pt x="2059" y="376"/>
                    <a:pt x="2045" y="383"/>
                  </a:cubicBezTo>
                  <a:cubicBezTo>
                    <a:pt x="2030" y="391"/>
                    <a:pt x="2023" y="322"/>
                    <a:pt x="2023" y="322"/>
                  </a:cubicBezTo>
                  <a:cubicBezTo>
                    <a:pt x="2023" y="322"/>
                    <a:pt x="2059" y="340"/>
                    <a:pt x="2108" y="320"/>
                  </a:cubicBezTo>
                  <a:cubicBezTo>
                    <a:pt x="2158" y="299"/>
                    <a:pt x="2192" y="294"/>
                    <a:pt x="2197" y="281"/>
                  </a:cubicBezTo>
                  <a:cubicBezTo>
                    <a:pt x="2202" y="268"/>
                    <a:pt x="2256" y="261"/>
                    <a:pt x="2182" y="245"/>
                  </a:cubicBezTo>
                  <a:cubicBezTo>
                    <a:pt x="2108" y="230"/>
                    <a:pt x="1998" y="199"/>
                    <a:pt x="2108" y="227"/>
                  </a:cubicBezTo>
                  <a:cubicBezTo>
                    <a:pt x="2219" y="256"/>
                    <a:pt x="2381" y="225"/>
                    <a:pt x="2381" y="225"/>
                  </a:cubicBezTo>
                  <a:cubicBezTo>
                    <a:pt x="2381" y="225"/>
                    <a:pt x="2415" y="235"/>
                    <a:pt x="2445" y="235"/>
                  </a:cubicBezTo>
                  <a:cubicBezTo>
                    <a:pt x="2474" y="235"/>
                    <a:pt x="2590" y="210"/>
                    <a:pt x="2590" y="210"/>
                  </a:cubicBezTo>
                  <a:cubicBezTo>
                    <a:pt x="2590" y="210"/>
                    <a:pt x="2592" y="179"/>
                    <a:pt x="2592" y="166"/>
                  </a:cubicBezTo>
                  <a:cubicBezTo>
                    <a:pt x="2592" y="153"/>
                    <a:pt x="2582" y="112"/>
                    <a:pt x="2548" y="105"/>
                  </a:cubicBezTo>
                  <a:cubicBezTo>
                    <a:pt x="2513" y="97"/>
                    <a:pt x="2452" y="102"/>
                    <a:pt x="2437" y="100"/>
                  </a:cubicBezTo>
                  <a:cubicBezTo>
                    <a:pt x="2423" y="97"/>
                    <a:pt x="2401" y="69"/>
                    <a:pt x="2391" y="61"/>
                  </a:cubicBezTo>
                  <a:cubicBezTo>
                    <a:pt x="2381" y="54"/>
                    <a:pt x="2356" y="43"/>
                    <a:pt x="2337" y="36"/>
                  </a:cubicBezTo>
                  <a:cubicBezTo>
                    <a:pt x="2317" y="28"/>
                    <a:pt x="2320" y="20"/>
                    <a:pt x="2290" y="20"/>
                  </a:cubicBezTo>
                  <a:cubicBezTo>
                    <a:pt x="2261" y="20"/>
                    <a:pt x="2258" y="5"/>
                    <a:pt x="2236" y="8"/>
                  </a:cubicBezTo>
                  <a:cubicBezTo>
                    <a:pt x="2214" y="10"/>
                    <a:pt x="2204" y="0"/>
                    <a:pt x="2172" y="5"/>
                  </a:cubicBezTo>
                  <a:cubicBezTo>
                    <a:pt x="2140" y="10"/>
                    <a:pt x="2138" y="18"/>
                    <a:pt x="2121" y="20"/>
                  </a:cubicBezTo>
                  <a:cubicBezTo>
                    <a:pt x="2104" y="23"/>
                    <a:pt x="2113" y="13"/>
                    <a:pt x="2086" y="25"/>
                  </a:cubicBezTo>
                  <a:cubicBezTo>
                    <a:pt x="2059" y="38"/>
                    <a:pt x="2054" y="46"/>
                    <a:pt x="2025" y="51"/>
                  </a:cubicBezTo>
                  <a:cubicBezTo>
                    <a:pt x="1996" y="56"/>
                    <a:pt x="1991" y="46"/>
                    <a:pt x="1981" y="64"/>
                  </a:cubicBezTo>
                  <a:cubicBezTo>
                    <a:pt x="1971" y="82"/>
                    <a:pt x="1973" y="97"/>
                    <a:pt x="1973" y="107"/>
                  </a:cubicBezTo>
                  <a:cubicBezTo>
                    <a:pt x="1973" y="118"/>
                    <a:pt x="1919" y="125"/>
                    <a:pt x="1919" y="125"/>
                  </a:cubicBezTo>
                  <a:lnTo>
                    <a:pt x="2047" y="230"/>
                  </a:lnTo>
                  <a:cubicBezTo>
                    <a:pt x="2047" y="230"/>
                    <a:pt x="2020" y="194"/>
                    <a:pt x="1991" y="207"/>
                  </a:cubicBezTo>
                  <a:cubicBezTo>
                    <a:pt x="1961" y="220"/>
                    <a:pt x="1949" y="225"/>
                    <a:pt x="1939" y="235"/>
                  </a:cubicBezTo>
                  <a:cubicBezTo>
                    <a:pt x="1929" y="245"/>
                    <a:pt x="1929" y="238"/>
                    <a:pt x="1924" y="253"/>
                  </a:cubicBezTo>
                  <a:cubicBezTo>
                    <a:pt x="1919" y="268"/>
                    <a:pt x="1929" y="271"/>
                    <a:pt x="1915" y="279"/>
                  </a:cubicBezTo>
                  <a:cubicBezTo>
                    <a:pt x="1900" y="286"/>
                    <a:pt x="1888" y="258"/>
                    <a:pt x="1870" y="286"/>
                  </a:cubicBezTo>
                  <a:cubicBezTo>
                    <a:pt x="1853" y="314"/>
                    <a:pt x="1907" y="337"/>
                    <a:pt x="1846" y="325"/>
                  </a:cubicBezTo>
                  <a:cubicBezTo>
                    <a:pt x="1784" y="312"/>
                    <a:pt x="1794" y="337"/>
                    <a:pt x="1757" y="299"/>
                  </a:cubicBezTo>
                  <a:cubicBezTo>
                    <a:pt x="1721" y="261"/>
                    <a:pt x="1794" y="268"/>
                    <a:pt x="1713" y="235"/>
                  </a:cubicBezTo>
                  <a:cubicBezTo>
                    <a:pt x="1632" y="202"/>
                    <a:pt x="1613" y="212"/>
                    <a:pt x="1613" y="212"/>
                  </a:cubicBezTo>
                  <a:cubicBezTo>
                    <a:pt x="1613" y="212"/>
                    <a:pt x="1632" y="197"/>
                    <a:pt x="1600" y="217"/>
                  </a:cubicBezTo>
                  <a:cubicBezTo>
                    <a:pt x="1568" y="238"/>
                    <a:pt x="1554" y="243"/>
                    <a:pt x="1554" y="243"/>
                  </a:cubicBezTo>
                  <a:cubicBezTo>
                    <a:pt x="1554" y="243"/>
                    <a:pt x="1541" y="235"/>
                    <a:pt x="1539" y="258"/>
                  </a:cubicBezTo>
                  <a:cubicBezTo>
                    <a:pt x="1537" y="281"/>
                    <a:pt x="1532" y="307"/>
                    <a:pt x="1537" y="320"/>
                  </a:cubicBezTo>
                  <a:cubicBezTo>
                    <a:pt x="1541" y="332"/>
                    <a:pt x="1527" y="335"/>
                    <a:pt x="1554" y="350"/>
                  </a:cubicBezTo>
                  <a:cubicBezTo>
                    <a:pt x="1581" y="366"/>
                    <a:pt x="1647" y="358"/>
                    <a:pt x="1676" y="371"/>
                  </a:cubicBezTo>
                  <a:cubicBezTo>
                    <a:pt x="1706" y="383"/>
                    <a:pt x="1689" y="360"/>
                    <a:pt x="1728" y="391"/>
                  </a:cubicBezTo>
                  <a:cubicBezTo>
                    <a:pt x="1767" y="422"/>
                    <a:pt x="1780" y="424"/>
                    <a:pt x="1780" y="435"/>
                  </a:cubicBezTo>
                  <a:cubicBezTo>
                    <a:pt x="1780" y="445"/>
                    <a:pt x="1784" y="445"/>
                    <a:pt x="1787" y="460"/>
                  </a:cubicBezTo>
                  <a:cubicBezTo>
                    <a:pt x="1789" y="475"/>
                    <a:pt x="1775" y="509"/>
                    <a:pt x="1775" y="519"/>
                  </a:cubicBezTo>
                  <a:cubicBezTo>
                    <a:pt x="1775" y="529"/>
                    <a:pt x="1789" y="565"/>
                    <a:pt x="1728" y="486"/>
                  </a:cubicBezTo>
                  <a:cubicBezTo>
                    <a:pt x="1667" y="406"/>
                    <a:pt x="1708" y="396"/>
                    <a:pt x="1657" y="391"/>
                  </a:cubicBezTo>
                  <a:cubicBezTo>
                    <a:pt x="1605" y="386"/>
                    <a:pt x="1586" y="381"/>
                    <a:pt x="1568" y="389"/>
                  </a:cubicBezTo>
                  <a:cubicBezTo>
                    <a:pt x="1551" y="396"/>
                    <a:pt x="1524" y="368"/>
                    <a:pt x="1512" y="394"/>
                  </a:cubicBezTo>
                  <a:cubicBezTo>
                    <a:pt x="1500" y="419"/>
                    <a:pt x="1485" y="386"/>
                    <a:pt x="1505" y="424"/>
                  </a:cubicBezTo>
                  <a:cubicBezTo>
                    <a:pt x="1524" y="463"/>
                    <a:pt x="1541" y="488"/>
                    <a:pt x="1549" y="509"/>
                  </a:cubicBezTo>
                  <a:cubicBezTo>
                    <a:pt x="1556" y="529"/>
                    <a:pt x="1573" y="580"/>
                    <a:pt x="1573" y="580"/>
                  </a:cubicBezTo>
                  <a:cubicBezTo>
                    <a:pt x="1573" y="580"/>
                    <a:pt x="1598" y="591"/>
                    <a:pt x="1622" y="611"/>
                  </a:cubicBezTo>
                  <a:cubicBezTo>
                    <a:pt x="1647" y="631"/>
                    <a:pt x="1544" y="626"/>
                    <a:pt x="1544" y="626"/>
                  </a:cubicBezTo>
                  <a:cubicBezTo>
                    <a:pt x="1544" y="626"/>
                    <a:pt x="1522" y="629"/>
                    <a:pt x="1522" y="614"/>
                  </a:cubicBezTo>
                  <a:cubicBezTo>
                    <a:pt x="1522" y="598"/>
                    <a:pt x="1546" y="606"/>
                    <a:pt x="1524" y="560"/>
                  </a:cubicBezTo>
                  <a:cubicBezTo>
                    <a:pt x="1502" y="514"/>
                    <a:pt x="1483" y="470"/>
                    <a:pt x="1465" y="460"/>
                  </a:cubicBezTo>
                  <a:cubicBezTo>
                    <a:pt x="1448" y="450"/>
                    <a:pt x="1438" y="427"/>
                    <a:pt x="1416" y="432"/>
                  </a:cubicBezTo>
                  <a:cubicBezTo>
                    <a:pt x="1394" y="437"/>
                    <a:pt x="1348" y="368"/>
                    <a:pt x="1384" y="470"/>
                  </a:cubicBezTo>
                  <a:cubicBezTo>
                    <a:pt x="1421" y="573"/>
                    <a:pt x="1414" y="552"/>
                    <a:pt x="1431" y="575"/>
                  </a:cubicBezTo>
                  <a:cubicBezTo>
                    <a:pt x="1448" y="598"/>
                    <a:pt x="1458" y="596"/>
                    <a:pt x="1468" y="616"/>
                  </a:cubicBezTo>
                  <a:cubicBezTo>
                    <a:pt x="1478" y="637"/>
                    <a:pt x="1483" y="637"/>
                    <a:pt x="1490" y="652"/>
                  </a:cubicBezTo>
                  <a:cubicBezTo>
                    <a:pt x="1497" y="667"/>
                    <a:pt x="1505" y="677"/>
                    <a:pt x="1507" y="698"/>
                  </a:cubicBezTo>
                  <a:cubicBezTo>
                    <a:pt x="1510" y="718"/>
                    <a:pt x="1532" y="754"/>
                    <a:pt x="1532" y="764"/>
                  </a:cubicBezTo>
                  <a:cubicBezTo>
                    <a:pt x="1532" y="775"/>
                    <a:pt x="1541" y="816"/>
                    <a:pt x="1544" y="826"/>
                  </a:cubicBezTo>
                  <a:cubicBezTo>
                    <a:pt x="1546" y="836"/>
                    <a:pt x="1571" y="897"/>
                    <a:pt x="1510" y="836"/>
                  </a:cubicBezTo>
                  <a:cubicBezTo>
                    <a:pt x="1448" y="775"/>
                    <a:pt x="1438" y="767"/>
                    <a:pt x="1429" y="741"/>
                  </a:cubicBezTo>
                  <a:cubicBezTo>
                    <a:pt x="1419" y="716"/>
                    <a:pt x="1436" y="718"/>
                    <a:pt x="1404" y="685"/>
                  </a:cubicBezTo>
                  <a:cubicBezTo>
                    <a:pt x="1372" y="652"/>
                    <a:pt x="1350" y="616"/>
                    <a:pt x="1335" y="606"/>
                  </a:cubicBezTo>
                  <a:cubicBezTo>
                    <a:pt x="1321" y="596"/>
                    <a:pt x="1276" y="539"/>
                    <a:pt x="1276" y="539"/>
                  </a:cubicBezTo>
                  <a:cubicBezTo>
                    <a:pt x="1276" y="539"/>
                    <a:pt x="1267" y="506"/>
                    <a:pt x="1237" y="509"/>
                  </a:cubicBezTo>
                  <a:cubicBezTo>
                    <a:pt x="1208" y="511"/>
                    <a:pt x="1176" y="483"/>
                    <a:pt x="1171" y="504"/>
                  </a:cubicBezTo>
                  <a:cubicBezTo>
                    <a:pt x="1166" y="524"/>
                    <a:pt x="1156" y="493"/>
                    <a:pt x="1190" y="585"/>
                  </a:cubicBezTo>
                  <a:cubicBezTo>
                    <a:pt x="1225" y="677"/>
                    <a:pt x="1205" y="649"/>
                    <a:pt x="1232" y="695"/>
                  </a:cubicBezTo>
                  <a:cubicBezTo>
                    <a:pt x="1259" y="741"/>
                    <a:pt x="1269" y="752"/>
                    <a:pt x="1269" y="752"/>
                  </a:cubicBezTo>
                  <a:cubicBezTo>
                    <a:pt x="1269" y="752"/>
                    <a:pt x="1242" y="777"/>
                    <a:pt x="1227" y="777"/>
                  </a:cubicBezTo>
                  <a:cubicBezTo>
                    <a:pt x="1213" y="777"/>
                    <a:pt x="1146" y="721"/>
                    <a:pt x="1127" y="721"/>
                  </a:cubicBezTo>
                  <a:cubicBezTo>
                    <a:pt x="1107" y="721"/>
                    <a:pt x="1097" y="718"/>
                    <a:pt x="1090" y="736"/>
                  </a:cubicBezTo>
                  <a:cubicBezTo>
                    <a:pt x="1082" y="754"/>
                    <a:pt x="1073" y="777"/>
                    <a:pt x="1068" y="800"/>
                  </a:cubicBezTo>
                  <a:cubicBezTo>
                    <a:pt x="1063" y="823"/>
                    <a:pt x="1058" y="831"/>
                    <a:pt x="1058" y="831"/>
                  </a:cubicBezTo>
                  <a:cubicBezTo>
                    <a:pt x="1058" y="831"/>
                    <a:pt x="1055" y="839"/>
                    <a:pt x="1043" y="839"/>
                  </a:cubicBezTo>
                  <a:cubicBezTo>
                    <a:pt x="1031" y="839"/>
                    <a:pt x="994" y="816"/>
                    <a:pt x="997" y="775"/>
                  </a:cubicBezTo>
                  <a:cubicBezTo>
                    <a:pt x="999" y="734"/>
                    <a:pt x="1001" y="713"/>
                    <a:pt x="1006" y="695"/>
                  </a:cubicBezTo>
                  <a:cubicBezTo>
                    <a:pt x="1011" y="677"/>
                    <a:pt x="1055" y="698"/>
                    <a:pt x="1016" y="649"/>
                  </a:cubicBezTo>
                  <a:cubicBezTo>
                    <a:pt x="977" y="601"/>
                    <a:pt x="997" y="598"/>
                    <a:pt x="972" y="598"/>
                  </a:cubicBezTo>
                  <a:cubicBezTo>
                    <a:pt x="947" y="598"/>
                    <a:pt x="935" y="603"/>
                    <a:pt x="925" y="611"/>
                  </a:cubicBezTo>
                  <a:cubicBezTo>
                    <a:pt x="916" y="619"/>
                    <a:pt x="908" y="621"/>
                    <a:pt x="901" y="634"/>
                  </a:cubicBezTo>
                  <a:cubicBezTo>
                    <a:pt x="893" y="647"/>
                    <a:pt x="901" y="649"/>
                    <a:pt x="886" y="654"/>
                  </a:cubicBezTo>
                  <a:cubicBezTo>
                    <a:pt x="871" y="660"/>
                    <a:pt x="854" y="662"/>
                    <a:pt x="815" y="670"/>
                  </a:cubicBezTo>
                  <a:cubicBezTo>
                    <a:pt x="776" y="677"/>
                    <a:pt x="790" y="670"/>
                    <a:pt x="771" y="677"/>
                  </a:cubicBezTo>
                  <a:cubicBezTo>
                    <a:pt x="751" y="685"/>
                    <a:pt x="749" y="680"/>
                    <a:pt x="736" y="698"/>
                  </a:cubicBezTo>
                  <a:cubicBezTo>
                    <a:pt x="724" y="716"/>
                    <a:pt x="719" y="726"/>
                    <a:pt x="712" y="739"/>
                  </a:cubicBezTo>
                  <a:cubicBezTo>
                    <a:pt x="704" y="752"/>
                    <a:pt x="712" y="770"/>
                    <a:pt x="729" y="780"/>
                  </a:cubicBezTo>
                  <a:cubicBezTo>
                    <a:pt x="746" y="790"/>
                    <a:pt x="761" y="805"/>
                    <a:pt x="783" y="823"/>
                  </a:cubicBezTo>
                  <a:cubicBezTo>
                    <a:pt x="805" y="841"/>
                    <a:pt x="810" y="836"/>
                    <a:pt x="817" y="846"/>
                  </a:cubicBezTo>
                  <a:cubicBezTo>
                    <a:pt x="825" y="856"/>
                    <a:pt x="839" y="885"/>
                    <a:pt x="839" y="885"/>
                  </a:cubicBezTo>
                  <a:cubicBezTo>
                    <a:pt x="839" y="885"/>
                    <a:pt x="756" y="869"/>
                    <a:pt x="746" y="869"/>
                  </a:cubicBezTo>
                  <a:cubicBezTo>
                    <a:pt x="736" y="869"/>
                    <a:pt x="702" y="821"/>
                    <a:pt x="695" y="798"/>
                  </a:cubicBezTo>
                  <a:cubicBezTo>
                    <a:pt x="687" y="775"/>
                    <a:pt x="704" y="729"/>
                    <a:pt x="670" y="757"/>
                  </a:cubicBezTo>
                  <a:cubicBezTo>
                    <a:pt x="636" y="785"/>
                    <a:pt x="606" y="808"/>
                    <a:pt x="606" y="823"/>
                  </a:cubicBezTo>
                  <a:cubicBezTo>
                    <a:pt x="606" y="839"/>
                    <a:pt x="604" y="854"/>
                    <a:pt x="619" y="872"/>
                  </a:cubicBezTo>
                  <a:cubicBezTo>
                    <a:pt x="633" y="890"/>
                    <a:pt x="653" y="900"/>
                    <a:pt x="653" y="918"/>
                  </a:cubicBezTo>
                  <a:cubicBezTo>
                    <a:pt x="653" y="936"/>
                    <a:pt x="638" y="961"/>
                    <a:pt x="626" y="969"/>
                  </a:cubicBezTo>
                  <a:cubicBezTo>
                    <a:pt x="614" y="977"/>
                    <a:pt x="550" y="902"/>
                    <a:pt x="614" y="987"/>
                  </a:cubicBezTo>
                  <a:cubicBezTo>
                    <a:pt x="677" y="1071"/>
                    <a:pt x="702" y="1128"/>
                    <a:pt x="702" y="1128"/>
                  </a:cubicBezTo>
                  <a:lnTo>
                    <a:pt x="702" y="1140"/>
                  </a:lnTo>
                  <a:cubicBezTo>
                    <a:pt x="702" y="1140"/>
                    <a:pt x="722" y="1191"/>
                    <a:pt x="641" y="1130"/>
                  </a:cubicBezTo>
                  <a:cubicBezTo>
                    <a:pt x="560" y="1069"/>
                    <a:pt x="552" y="1051"/>
                    <a:pt x="552" y="1051"/>
                  </a:cubicBezTo>
                  <a:cubicBezTo>
                    <a:pt x="552" y="1051"/>
                    <a:pt x="540" y="1012"/>
                    <a:pt x="523" y="1025"/>
                  </a:cubicBezTo>
                  <a:cubicBezTo>
                    <a:pt x="506" y="1038"/>
                    <a:pt x="535" y="1035"/>
                    <a:pt x="503" y="1071"/>
                  </a:cubicBezTo>
                  <a:cubicBezTo>
                    <a:pt x="471" y="1107"/>
                    <a:pt x="432" y="1128"/>
                    <a:pt x="432" y="1128"/>
                  </a:cubicBezTo>
                  <a:lnTo>
                    <a:pt x="454" y="1179"/>
                  </a:lnTo>
                  <a:lnTo>
                    <a:pt x="349" y="1240"/>
                  </a:lnTo>
                  <a:cubicBezTo>
                    <a:pt x="349" y="1240"/>
                    <a:pt x="341" y="1245"/>
                    <a:pt x="334" y="1263"/>
                  </a:cubicBezTo>
                  <a:cubicBezTo>
                    <a:pt x="326" y="1281"/>
                    <a:pt x="324" y="1268"/>
                    <a:pt x="322" y="1301"/>
                  </a:cubicBezTo>
                  <a:cubicBezTo>
                    <a:pt x="319" y="1335"/>
                    <a:pt x="319" y="1322"/>
                    <a:pt x="319" y="1355"/>
                  </a:cubicBezTo>
                  <a:cubicBezTo>
                    <a:pt x="319" y="1388"/>
                    <a:pt x="324" y="1406"/>
                    <a:pt x="324" y="1406"/>
                  </a:cubicBezTo>
                  <a:cubicBezTo>
                    <a:pt x="324" y="1406"/>
                    <a:pt x="368" y="1432"/>
                    <a:pt x="388" y="1434"/>
                  </a:cubicBezTo>
                  <a:cubicBezTo>
                    <a:pt x="407" y="1437"/>
                    <a:pt x="501" y="1409"/>
                    <a:pt x="501" y="1409"/>
                  </a:cubicBezTo>
                  <a:lnTo>
                    <a:pt x="545" y="1396"/>
                  </a:lnTo>
                  <a:lnTo>
                    <a:pt x="442" y="1437"/>
                  </a:lnTo>
                  <a:lnTo>
                    <a:pt x="459" y="1514"/>
                  </a:lnTo>
                  <a:cubicBezTo>
                    <a:pt x="459" y="1514"/>
                    <a:pt x="461" y="1498"/>
                    <a:pt x="461" y="1526"/>
                  </a:cubicBezTo>
                  <a:cubicBezTo>
                    <a:pt x="461" y="1555"/>
                    <a:pt x="459" y="1565"/>
                    <a:pt x="449" y="1588"/>
                  </a:cubicBezTo>
                  <a:cubicBezTo>
                    <a:pt x="439" y="1611"/>
                    <a:pt x="447" y="1598"/>
                    <a:pt x="427" y="1631"/>
                  </a:cubicBezTo>
                  <a:cubicBezTo>
                    <a:pt x="407" y="1664"/>
                    <a:pt x="417" y="1659"/>
                    <a:pt x="403" y="1672"/>
                  </a:cubicBezTo>
                  <a:cubicBezTo>
                    <a:pt x="388" y="1685"/>
                    <a:pt x="442" y="1690"/>
                    <a:pt x="361" y="1700"/>
                  </a:cubicBezTo>
                  <a:cubicBezTo>
                    <a:pt x="280" y="1710"/>
                    <a:pt x="241" y="1687"/>
                    <a:pt x="218" y="1705"/>
                  </a:cubicBezTo>
                  <a:cubicBezTo>
                    <a:pt x="196" y="1723"/>
                    <a:pt x="169" y="1728"/>
                    <a:pt x="157" y="1754"/>
                  </a:cubicBezTo>
                  <a:cubicBezTo>
                    <a:pt x="145" y="1780"/>
                    <a:pt x="147" y="1787"/>
                    <a:pt x="135" y="1805"/>
                  </a:cubicBezTo>
                  <a:cubicBezTo>
                    <a:pt x="123" y="1823"/>
                    <a:pt x="47" y="1874"/>
                    <a:pt x="47" y="1874"/>
                  </a:cubicBezTo>
                  <a:lnTo>
                    <a:pt x="12" y="1912"/>
                  </a:lnTo>
                  <a:lnTo>
                    <a:pt x="12" y="1979"/>
                  </a:lnTo>
                  <a:cubicBezTo>
                    <a:pt x="12" y="1979"/>
                    <a:pt x="0" y="1997"/>
                    <a:pt x="20" y="2015"/>
                  </a:cubicBezTo>
                  <a:cubicBezTo>
                    <a:pt x="39" y="2033"/>
                    <a:pt x="88" y="2058"/>
                    <a:pt x="98" y="2061"/>
                  </a:cubicBezTo>
                  <a:cubicBezTo>
                    <a:pt x="108" y="2063"/>
                    <a:pt x="128" y="2063"/>
                    <a:pt x="142" y="2079"/>
                  </a:cubicBezTo>
                  <a:cubicBezTo>
                    <a:pt x="157" y="2094"/>
                    <a:pt x="160" y="2117"/>
                    <a:pt x="160" y="2117"/>
                  </a:cubicBezTo>
                  <a:cubicBezTo>
                    <a:pt x="160" y="2117"/>
                    <a:pt x="157" y="2143"/>
                    <a:pt x="182" y="2143"/>
                  </a:cubicBezTo>
                  <a:cubicBezTo>
                    <a:pt x="206" y="2143"/>
                    <a:pt x="204" y="2158"/>
                    <a:pt x="241" y="2143"/>
                  </a:cubicBezTo>
                  <a:cubicBezTo>
                    <a:pt x="277" y="2127"/>
                    <a:pt x="290" y="2125"/>
                    <a:pt x="299" y="2120"/>
                  </a:cubicBezTo>
                  <a:cubicBezTo>
                    <a:pt x="309" y="2114"/>
                    <a:pt x="331" y="2109"/>
                    <a:pt x="344" y="2112"/>
                  </a:cubicBezTo>
                  <a:cubicBezTo>
                    <a:pt x="356" y="2114"/>
                    <a:pt x="383" y="2143"/>
                    <a:pt x="383" y="2143"/>
                  </a:cubicBezTo>
                  <a:cubicBezTo>
                    <a:pt x="383" y="2143"/>
                    <a:pt x="407" y="2171"/>
                    <a:pt x="363" y="2176"/>
                  </a:cubicBezTo>
                  <a:cubicBezTo>
                    <a:pt x="319" y="2181"/>
                    <a:pt x="277" y="2178"/>
                    <a:pt x="265" y="2178"/>
                  </a:cubicBezTo>
                  <a:cubicBezTo>
                    <a:pt x="253" y="2178"/>
                    <a:pt x="243" y="2171"/>
                    <a:pt x="241" y="2189"/>
                  </a:cubicBezTo>
                  <a:cubicBezTo>
                    <a:pt x="238" y="2207"/>
                    <a:pt x="270" y="2214"/>
                    <a:pt x="228" y="2219"/>
                  </a:cubicBezTo>
                  <a:cubicBezTo>
                    <a:pt x="187" y="2224"/>
                    <a:pt x="115" y="2189"/>
                    <a:pt x="115" y="2189"/>
                  </a:cubicBezTo>
                  <a:lnTo>
                    <a:pt x="96" y="2214"/>
                  </a:lnTo>
                  <a:lnTo>
                    <a:pt x="49" y="224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46" name="Oval 278">
              <a:extLst>
                <a:ext uri="{FF2B5EF4-FFF2-40B4-BE49-F238E27FC236}">
                  <a16:creationId xmlns:a16="http://schemas.microsoft.com/office/drawing/2014/main" id="{67EE0EF3-F5A0-4894-8EC2-26E77BEE6958}"/>
                </a:ext>
              </a:extLst>
            </p:cNvPr>
            <p:cNvSpPr>
              <a:spLocks noChangeArrowheads="1"/>
            </p:cNvSpPr>
            <p:nvPr/>
          </p:nvSpPr>
          <p:spPr bwMode="auto">
            <a:xfrm>
              <a:off x="2709" y="2067"/>
              <a:ext cx="36" cy="34"/>
            </a:xfrm>
            <a:prstGeom prst="ellipse">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934" name="TextBox 933">
            <a:extLst>
              <a:ext uri="{FF2B5EF4-FFF2-40B4-BE49-F238E27FC236}">
                <a16:creationId xmlns:a16="http://schemas.microsoft.com/office/drawing/2014/main" id="{74E6A040-270C-48A1-A1BD-9C8D255223F7}"/>
              </a:ext>
            </a:extLst>
          </p:cNvPr>
          <p:cNvSpPr txBox="1"/>
          <p:nvPr/>
        </p:nvSpPr>
        <p:spPr>
          <a:xfrm>
            <a:off x="133350" y="4804729"/>
            <a:ext cx="2928244" cy="1323439"/>
          </a:xfrm>
          <a:prstGeom prst="rect">
            <a:avLst/>
          </a:prstGeom>
          <a:noFill/>
        </p:spPr>
        <p:txBody>
          <a:bodyPr wrap="square" rtlCol="0">
            <a:spAutoFit/>
          </a:bodyPr>
          <a:lstStyle/>
          <a:p>
            <a:pPr algn="ctr"/>
            <a:r>
              <a:rPr lang="en-US" sz="4000" b="1" dirty="0">
                <a:latin typeface="Lato" panose="020F0502020204030203" pitchFamily="34" charset="0"/>
                <a:ea typeface="Lato" panose="020F0502020204030203" pitchFamily="34" charset="0"/>
                <a:cs typeface="Lato" panose="020F0502020204030203" pitchFamily="34" charset="0"/>
              </a:rPr>
              <a:t>100 </a:t>
            </a:r>
            <a:r>
              <a:rPr lang="en-US" sz="3600" b="1" dirty="0">
                <a:latin typeface="Lato" panose="020F0502020204030203" pitchFamily="34" charset="0"/>
                <a:ea typeface="Lato" panose="020F0502020204030203" pitchFamily="34" charset="0"/>
                <a:cs typeface="Lato" panose="020F0502020204030203" pitchFamily="34" charset="0"/>
              </a:rPr>
              <a:t>+</a:t>
            </a:r>
            <a:r>
              <a:rPr lang="en-US" sz="3200" b="1" dirty="0">
                <a:latin typeface="Lato" panose="020F0502020204030203" pitchFamily="34" charset="0"/>
                <a:ea typeface="Lato" panose="020F0502020204030203" pitchFamily="34" charset="0"/>
                <a:cs typeface="Lato" panose="020F0502020204030203" pitchFamily="34" charset="0"/>
              </a:rPr>
              <a:t> MWh </a:t>
            </a:r>
            <a:r>
              <a:rPr lang="en-US" sz="2400" b="1" dirty="0">
                <a:latin typeface="Lato" panose="020F0502020204030203" pitchFamily="34" charset="0"/>
                <a:ea typeface="Lato" panose="020F0502020204030203" pitchFamily="34" charset="0"/>
                <a:cs typeface="Lato" panose="020F0502020204030203" pitchFamily="34" charset="0"/>
              </a:rPr>
              <a:t>since </a:t>
            </a:r>
            <a:r>
              <a:rPr lang="en-US" sz="4000" b="1" dirty="0">
                <a:latin typeface="Lato" panose="020F0502020204030203" pitchFamily="34" charset="0"/>
                <a:ea typeface="Lato" panose="020F0502020204030203" pitchFamily="34" charset="0"/>
                <a:cs typeface="Lato" panose="020F0502020204030203" pitchFamily="34" charset="0"/>
              </a:rPr>
              <a:t>2010</a:t>
            </a:r>
            <a:endParaRPr lang="en-US" sz="2400" b="1" dirty="0">
              <a:latin typeface="Lato" panose="020F0502020204030203" pitchFamily="34" charset="0"/>
              <a:ea typeface="Lato" panose="020F0502020204030203" pitchFamily="34" charset="0"/>
              <a:cs typeface="Lato" panose="020F0502020204030203" pitchFamily="34" charset="0"/>
            </a:endParaRPr>
          </a:p>
        </p:txBody>
      </p:sp>
      <p:grpSp>
        <p:nvGrpSpPr>
          <p:cNvPr id="935" name="Group 934">
            <a:extLst>
              <a:ext uri="{FF2B5EF4-FFF2-40B4-BE49-F238E27FC236}">
                <a16:creationId xmlns:a16="http://schemas.microsoft.com/office/drawing/2014/main" id="{FF67C906-8002-4FFC-B300-4E1AFB2BF428}"/>
              </a:ext>
            </a:extLst>
          </p:cNvPr>
          <p:cNvGrpSpPr/>
          <p:nvPr/>
        </p:nvGrpSpPr>
        <p:grpSpPr>
          <a:xfrm>
            <a:off x="2219182" y="3622466"/>
            <a:ext cx="344516" cy="295182"/>
            <a:chOff x="1153106" y="3120769"/>
            <a:chExt cx="436625" cy="436625"/>
          </a:xfrm>
        </p:grpSpPr>
        <p:pic>
          <p:nvPicPr>
            <p:cNvPr id="936" name="Graphic 935" descr="Marker">
              <a:extLst>
                <a:ext uri="{FF2B5EF4-FFF2-40B4-BE49-F238E27FC236}">
                  <a16:creationId xmlns:a16="http://schemas.microsoft.com/office/drawing/2014/main" id="{4689385C-3B9A-48CA-BEC3-BD4C236FED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37" name="Oval 936">
              <a:extLst>
                <a:ext uri="{FF2B5EF4-FFF2-40B4-BE49-F238E27FC236}">
                  <a16:creationId xmlns:a16="http://schemas.microsoft.com/office/drawing/2014/main" id="{F6178AC5-AD2A-4142-8893-15C848798DDF}"/>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8" name="Group 937">
            <a:extLst>
              <a:ext uri="{FF2B5EF4-FFF2-40B4-BE49-F238E27FC236}">
                <a16:creationId xmlns:a16="http://schemas.microsoft.com/office/drawing/2014/main" id="{659E3DB6-761B-4376-90E2-20251F344DB9}"/>
              </a:ext>
            </a:extLst>
          </p:cNvPr>
          <p:cNvGrpSpPr/>
          <p:nvPr/>
        </p:nvGrpSpPr>
        <p:grpSpPr>
          <a:xfrm>
            <a:off x="2123931" y="3443014"/>
            <a:ext cx="344516" cy="295182"/>
            <a:chOff x="1153106" y="3120769"/>
            <a:chExt cx="436625" cy="436625"/>
          </a:xfrm>
        </p:grpSpPr>
        <p:pic>
          <p:nvPicPr>
            <p:cNvPr id="939" name="Graphic 938" descr="Marker">
              <a:extLst>
                <a:ext uri="{FF2B5EF4-FFF2-40B4-BE49-F238E27FC236}">
                  <a16:creationId xmlns:a16="http://schemas.microsoft.com/office/drawing/2014/main" id="{BA774D64-B923-4D1B-B863-9E58F506F7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40" name="Oval 939">
              <a:extLst>
                <a:ext uri="{FF2B5EF4-FFF2-40B4-BE49-F238E27FC236}">
                  <a16:creationId xmlns:a16="http://schemas.microsoft.com/office/drawing/2014/main" id="{5A50E4CC-2F96-45A3-A767-4EADCAAD1EC2}"/>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1" name="Group 940">
            <a:extLst>
              <a:ext uri="{FF2B5EF4-FFF2-40B4-BE49-F238E27FC236}">
                <a16:creationId xmlns:a16="http://schemas.microsoft.com/office/drawing/2014/main" id="{9ACCAF19-F3F2-4CAE-904F-4CF481110F59}"/>
              </a:ext>
            </a:extLst>
          </p:cNvPr>
          <p:cNvGrpSpPr/>
          <p:nvPr/>
        </p:nvGrpSpPr>
        <p:grpSpPr>
          <a:xfrm>
            <a:off x="2334119" y="3708982"/>
            <a:ext cx="344516" cy="295182"/>
            <a:chOff x="1153106" y="3120769"/>
            <a:chExt cx="436625" cy="436625"/>
          </a:xfrm>
        </p:grpSpPr>
        <p:pic>
          <p:nvPicPr>
            <p:cNvPr id="942" name="Graphic 941" descr="Marker">
              <a:extLst>
                <a:ext uri="{FF2B5EF4-FFF2-40B4-BE49-F238E27FC236}">
                  <a16:creationId xmlns:a16="http://schemas.microsoft.com/office/drawing/2014/main" id="{38180C6C-2B31-4AEA-AAB0-E09F5B0168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43" name="Oval 942">
              <a:extLst>
                <a:ext uri="{FF2B5EF4-FFF2-40B4-BE49-F238E27FC236}">
                  <a16:creationId xmlns:a16="http://schemas.microsoft.com/office/drawing/2014/main" id="{D01E4967-E4D0-4E80-B63B-CF054B969CBC}"/>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4" name="Group 943">
            <a:extLst>
              <a:ext uri="{FF2B5EF4-FFF2-40B4-BE49-F238E27FC236}">
                <a16:creationId xmlns:a16="http://schemas.microsoft.com/office/drawing/2014/main" id="{D948B540-EE0C-4E43-BDEB-03E6D91C55B4}"/>
              </a:ext>
            </a:extLst>
          </p:cNvPr>
          <p:cNvGrpSpPr/>
          <p:nvPr/>
        </p:nvGrpSpPr>
        <p:grpSpPr>
          <a:xfrm>
            <a:off x="2401367" y="3708977"/>
            <a:ext cx="344516" cy="295182"/>
            <a:chOff x="1153106" y="3120769"/>
            <a:chExt cx="436625" cy="436625"/>
          </a:xfrm>
        </p:grpSpPr>
        <p:pic>
          <p:nvPicPr>
            <p:cNvPr id="945" name="Graphic 944" descr="Marker">
              <a:extLst>
                <a:ext uri="{FF2B5EF4-FFF2-40B4-BE49-F238E27FC236}">
                  <a16:creationId xmlns:a16="http://schemas.microsoft.com/office/drawing/2014/main" id="{0366806D-BCC1-4E86-AFBC-A85B739EBE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46" name="Oval 945">
              <a:extLst>
                <a:ext uri="{FF2B5EF4-FFF2-40B4-BE49-F238E27FC236}">
                  <a16:creationId xmlns:a16="http://schemas.microsoft.com/office/drawing/2014/main" id="{051C0226-F38B-4CD6-8383-A00A718020EF}"/>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7" name="Group 946">
            <a:extLst>
              <a:ext uri="{FF2B5EF4-FFF2-40B4-BE49-F238E27FC236}">
                <a16:creationId xmlns:a16="http://schemas.microsoft.com/office/drawing/2014/main" id="{75D39150-5759-4979-BC4F-C8E06662AEA2}"/>
              </a:ext>
            </a:extLst>
          </p:cNvPr>
          <p:cNvGrpSpPr/>
          <p:nvPr/>
        </p:nvGrpSpPr>
        <p:grpSpPr>
          <a:xfrm>
            <a:off x="2238886" y="3566312"/>
            <a:ext cx="344516" cy="295182"/>
            <a:chOff x="1153106" y="3120769"/>
            <a:chExt cx="436625" cy="436625"/>
          </a:xfrm>
        </p:grpSpPr>
        <p:pic>
          <p:nvPicPr>
            <p:cNvPr id="948" name="Graphic 947" descr="Marker">
              <a:extLst>
                <a:ext uri="{FF2B5EF4-FFF2-40B4-BE49-F238E27FC236}">
                  <a16:creationId xmlns:a16="http://schemas.microsoft.com/office/drawing/2014/main" id="{02070710-ECAF-46D6-A2C8-9DD439F61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49" name="Oval 948">
              <a:extLst>
                <a:ext uri="{FF2B5EF4-FFF2-40B4-BE49-F238E27FC236}">
                  <a16:creationId xmlns:a16="http://schemas.microsoft.com/office/drawing/2014/main" id="{86EC90F3-C88C-4D8B-85E7-1E82AECCB745}"/>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0" name="Group 949">
            <a:extLst>
              <a:ext uri="{FF2B5EF4-FFF2-40B4-BE49-F238E27FC236}">
                <a16:creationId xmlns:a16="http://schemas.microsoft.com/office/drawing/2014/main" id="{23F412B9-A39B-459B-87C8-3E7A71181A45}"/>
              </a:ext>
            </a:extLst>
          </p:cNvPr>
          <p:cNvGrpSpPr/>
          <p:nvPr/>
        </p:nvGrpSpPr>
        <p:grpSpPr>
          <a:xfrm>
            <a:off x="2163053" y="3270824"/>
            <a:ext cx="344516" cy="295182"/>
            <a:chOff x="1153106" y="3120769"/>
            <a:chExt cx="436625" cy="436625"/>
          </a:xfrm>
          <a:effectLst>
            <a:outerShdw blurRad="50800" dist="38100" dir="8100000" algn="tr" rotWithShape="0">
              <a:prstClr val="black">
                <a:alpha val="40000"/>
              </a:prstClr>
            </a:outerShdw>
          </a:effectLst>
        </p:grpSpPr>
        <p:pic>
          <p:nvPicPr>
            <p:cNvPr id="951" name="Graphic 950" descr="Marker">
              <a:extLst>
                <a:ext uri="{FF2B5EF4-FFF2-40B4-BE49-F238E27FC236}">
                  <a16:creationId xmlns:a16="http://schemas.microsoft.com/office/drawing/2014/main" id="{91B297AC-639B-40CB-83E8-ACAB245D6D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52" name="Oval 951">
              <a:extLst>
                <a:ext uri="{FF2B5EF4-FFF2-40B4-BE49-F238E27FC236}">
                  <a16:creationId xmlns:a16="http://schemas.microsoft.com/office/drawing/2014/main" id="{7E829CE6-A0B7-44A2-9AE9-141376D094B2}"/>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3" name="Group 952">
            <a:extLst>
              <a:ext uri="{FF2B5EF4-FFF2-40B4-BE49-F238E27FC236}">
                <a16:creationId xmlns:a16="http://schemas.microsoft.com/office/drawing/2014/main" id="{B1DF1819-F617-417C-B4BF-FDBB812E968A}"/>
              </a:ext>
            </a:extLst>
          </p:cNvPr>
          <p:cNvGrpSpPr/>
          <p:nvPr/>
        </p:nvGrpSpPr>
        <p:grpSpPr>
          <a:xfrm>
            <a:off x="2353214" y="2947033"/>
            <a:ext cx="344516" cy="295182"/>
            <a:chOff x="1153106" y="3120769"/>
            <a:chExt cx="436625" cy="436625"/>
          </a:xfrm>
        </p:grpSpPr>
        <p:pic>
          <p:nvPicPr>
            <p:cNvPr id="954" name="Graphic 953" descr="Marker">
              <a:extLst>
                <a:ext uri="{FF2B5EF4-FFF2-40B4-BE49-F238E27FC236}">
                  <a16:creationId xmlns:a16="http://schemas.microsoft.com/office/drawing/2014/main" id="{B806F7D1-D5BD-4D88-89F0-84BC3684D4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55" name="Oval 954">
              <a:extLst>
                <a:ext uri="{FF2B5EF4-FFF2-40B4-BE49-F238E27FC236}">
                  <a16:creationId xmlns:a16="http://schemas.microsoft.com/office/drawing/2014/main" id="{E2B79A80-67EC-4BC8-B2BF-C114DE57D682}"/>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6" name="Group 955">
            <a:extLst>
              <a:ext uri="{FF2B5EF4-FFF2-40B4-BE49-F238E27FC236}">
                <a16:creationId xmlns:a16="http://schemas.microsoft.com/office/drawing/2014/main" id="{E0CAA4F5-7B59-4A13-A4AA-34BEC1A5E732}"/>
              </a:ext>
            </a:extLst>
          </p:cNvPr>
          <p:cNvGrpSpPr/>
          <p:nvPr/>
        </p:nvGrpSpPr>
        <p:grpSpPr>
          <a:xfrm>
            <a:off x="2294180" y="3003934"/>
            <a:ext cx="344516" cy="295182"/>
            <a:chOff x="1153106" y="3120769"/>
            <a:chExt cx="436625" cy="436625"/>
          </a:xfrm>
        </p:grpSpPr>
        <p:pic>
          <p:nvPicPr>
            <p:cNvPr id="957" name="Graphic 956" descr="Marker">
              <a:extLst>
                <a:ext uri="{FF2B5EF4-FFF2-40B4-BE49-F238E27FC236}">
                  <a16:creationId xmlns:a16="http://schemas.microsoft.com/office/drawing/2014/main" id="{E9CBD152-C3D6-4756-BA8F-24653877D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58" name="Oval 957">
              <a:extLst>
                <a:ext uri="{FF2B5EF4-FFF2-40B4-BE49-F238E27FC236}">
                  <a16:creationId xmlns:a16="http://schemas.microsoft.com/office/drawing/2014/main" id="{AAEFE1C3-9352-4979-B49E-216819997169}"/>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9" name="Group 958">
            <a:extLst>
              <a:ext uri="{FF2B5EF4-FFF2-40B4-BE49-F238E27FC236}">
                <a16:creationId xmlns:a16="http://schemas.microsoft.com/office/drawing/2014/main" id="{80187DA4-4BF6-428C-8214-4E3FDB3BB82B}"/>
              </a:ext>
            </a:extLst>
          </p:cNvPr>
          <p:cNvGrpSpPr/>
          <p:nvPr/>
        </p:nvGrpSpPr>
        <p:grpSpPr>
          <a:xfrm>
            <a:off x="2876066" y="3016175"/>
            <a:ext cx="344516" cy="295182"/>
            <a:chOff x="1153106" y="3120769"/>
            <a:chExt cx="436625" cy="436625"/>
          </a:xfrm>
          <a:effectLst>
            <a:outerShdw blurRad="50800" dist="38100" dir="8100000" algn="tr" rotWithShape="0">
              <a:prstClr val="black">
                <a:alpha val="40000"/>
              </a:prstClr>
            </a:outerShdw>
          </a:effectLst>
        </p:grpSpPr>
        <p:pic>
          <p:nvPicPr>
            <p:cNvPr id="960" name="Graphic 959" descr="Marker">
              <a:extLst>
                <a:ext uri="{FF2B5EF4-FFF2-40B4-BE49-F238E27FC236}">
                  <a16:creationId xmlns:a16="http://schemas.microsoft.com/office/drawing/2014/main" id="{0C833D17-CE73-4F6E-A215-FA8BE5B383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61" name="Oval 960">
              <a:extLst>
                <a:ext uri="{FF2B5EF4-FFF2-40B4-BE49-F238E27FC236}">
                  <a16:creationId xmlns:a16="http://schemas.microsoft.com/office/drawing/2014/main" id="{DB02068B-7DD3-42BE-805C-B9CF745E5CD5}"/>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2" name="Group 961">
            <a:extLst>
              <a:ext uri="{FF2B5EF4-FFF2-40B4-BE49-F238E27FC236}">
                <a16:creationId xmlns:a16="http://schemas.microsoft.com/office/drawing/2014/main" id="{66DFCFD9-92AA-4C82-8A4F-A9EA02EBBC66}"/>
              </a:ext>
            </a:extLst>
          </p:cNvPr>
          <p:cNvGrpSpPr/>
          <p:nvPr/>
        </p:nvGrpSpPr>
        <p:grpSpPr>
          <a:xfrm>
            <a:off x="3431525" y="3224474"/>
            <a:ext cx="344516" cy="295182"/>
            <a:chOff x="1153106" y="3120769"/>
            <a:chExt cx="436625" cy="436625"/>
          </a:xfrm>
        </p:grpSpPr>
        <p:pic>
          <p:nvPicPr>
            <p:cNvPr id="963" name="Graphic 962" descr="Marker">
              <a:extLst>
                <a:ext uri="{FF2B5EF4-FFF2-40B4-BE49-F238E27FC236}">
                  <a16:creationId xmlns:a16="http://schemas.microsoft.com/office/drawing/2014/main" id="{818C8E24-61FE-42CB-B77A-2D6E5724DF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64" name="Oval 963">
              <a:extLst>
                <a:ext uri="{FF2B5EF4-FFF2-40B4-BE49-F238E27FC236}">
                  <a16:creationId xmlns:a16="http://schemas.microsoft.com/office/drawing/2014/main" id="{20B2A5B7-9B30-473A-A5A3-A0ECF1133BE7}"/>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5" name="Group 964">
            <a:extLst>
              <a:ext uri="{FF2B5EF4-FFF2-40B4-BE49-F238E27FC236}">
                <a16:creationId xmlns:a16="http://schemas.microsoft.com/office/drawing/2014/main" id="{EF3DBD55-D9F4-4B89-82E3-EA29845C3D38}"/>
              </a:ext>
            </a:extLst>
          </p:cNvPr>
          <p:cNvGrpSpPr/>
          <p:nvPr/>
        </p:nvGrpSpPr>
        <p:grpSpPr>
          <a:xfrm>
            <a:off x="3322482" y="3198674"/>
            <a:ext cx="344516" cy="295182"/>
            <a:chOff x="1153106" y="3120769"/>
            <a:chExt cx="436625" cy="436625"/>
          </a:xfrm>
        </p:grpSpPr>
        <p:pic>
          <p:nvPicPr>
            <p:cNvPr id="966" name="Graphic 965" descr="Marker">
              <a:extLst>
                <a:ext uri="{FF2B5EF4-FFF2-40B4-BE49-F238E27FC236}">
                  <a16:creationId xmlns:a16="http://schemas.microsoft.com/office/drawing/2014/main" id="{D9F5E045-C04D-426C-9C5E-1B683B8C34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67" name="Oval 966">
              <a:extLst>
                <a:ext uri="{FF2B5EF4-FFF2-40B4-BE49-F238E27FC236}">
                  <a16:creationId xmlns:a16="http://schemas.microsoft.com/office/drawing/2014/main" id="{C3E64AB7-4689-40C3-BE91-5E19F62FB38D}"/>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8" name="Group 967">
            <a:extLst>
              <a:ext uri="{FF2B5EF4-FFF2-40B4-BE49-F238E27FC236}">
                <a16:creationId xmlns:a16="http://schemas.microsoft.com/office/drawing/2014/main" id="{D9A34AF3-C309-488B-B2C0-B360DAF41EDA}"/>
              </a:ext>
            </a:extLst>
          </p:cNvPr>
          <p:cNvGrpSpPr/>
          <p:nvPr/>
        </p:nvGrpSpPr>
        <p:grpSpPr>
          <a:xfrm>
            <a:off x="3609176" y="3113305"/>
            <a:ext cx="344516" cy="295182"/>
            <a:chOff x="1153106" y="3120769"/>
            <a:chExt cx="436625" cy="436625"/>
          </a:xfrm>
        </p:grpSpPr>
        <p:pic>
          <p:nvPicPr>
            <p:cNvPr id="969" name="Graphic 968" descr="Marker">
              <a:extLst>
                <a:ext uri="{FF2B5EF4-FFF2-40B4-BE49-F238E27FC236}">
                  <a16:creationId xmlns:a16="http://schemas.microsoft.com/office/drawing/2014/main" id="{03254AB5-AA3B-48DD-906C-948ACDAD88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70" name="Oval 969">
              <a:extLst>
                <a:ext uri="{FF2B5EF4-FFF2-40B4-BE49-F238E27FC236}">
                  <a16:creationId xmlns:a16="http://schemas.microsoft.com/office/drawing/2014/main" id="{402B3979-F1B0-4C26-AB4B-94799D588581}"/>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1" name="Group 970">
            <a:extLst>
              <a:ext uri="{FF2B5EF4-FFF2-40B4-BE49-F238E27FC236}">
                <a16:creationId xmlns:a16="http://schemas.microsoft.com/office/drawing/2014/main" id="{40EE2D34-30B8-4135-BD45-6326D5CED6AA}"/>
              </a:ext>
            </a:extLst>
          </p:cNvPr>
          <p:cNvGrpSpPr/>
          <p:nvPr/>
        </p:nvGrpSpPr>
        <p:grpSpPr>
          <a:xfrm>
            <a:off x="2448279" y="3967744"/>
            <a:ext cx="344516" cy="295182"/>
            <a:chOff x="1153106" y="3120769"/>
            <a:chExt cx="436625" cy="436625"/>
          </a:xfrm>
          <a:effectLst>
            <a:outerShdw blurRad="50800" dist="38100" dir="8100000" algn="tr" rotWithShape="0">
              <a:prstClr val="black">
                <a:alpha val="40000"/>
              </a:prstClr>
            </a:outerShdw>
          </a:effectLst>
        </p:grpSpPr>
        <p:pic>
          <p:nvPicPr>
            <p:cNvPr id="972" name="Graphic 971" descr="Marker">
              <a:extLst>
                <a:ext uri="{FF2B5EF4-FFF2-40B4-BE49-F238E27FC236}">
                  <a16:creationId xmlns:a16="http://schemas.microsoft.com/office/drawing/2014/main" id="{62DEBE7C-35D2-48E4-B3F6-584AE9E2DE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73" name="Oval 972">
              <a:extLst>
                <a:ext uri="{FF2B5EF4-FFF2-40B4-BE49-F238E27FC236}">
                  <a16:creationId xmlns:a16="http://schemas.microsoft.com/office/drawing/2014/main" id="{4D28BFCA-2AAF-44B6-B238-A0A8E1E26C61}"/>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4" name="Group 973">
            <a:extLst>
              <a:ext uri="{FF2B5EF4-FFF2-40B4-BE49-F238E27FC236}">
                <a16:creationId xmlns:a16="http://schemas.microsoft.com/office/drawing/2014/main" id="{874CADB2-4402-4353-A9F5-847B20077D28}"/>
              </a:ext>
            </a:extLst>
          </p:cNvPr>
          <p:cNvGrpSpPr/>
          <p:nvPr/>
        </p:nvGrpSpPr>
        <p:grpSpPr>
          <a:xfrm>
            <a:off x="2848685" y="3825085"/>
            <a:ext cx="344516" cy="295182"/>
            <a:chOff x="1153106" y="3120769"/>
            <a:chExt cx="436625" cy="436625"/>
          </a:xfrm>
        </p:grpSpPr>
        <p:pic>
          <p:nvPicPr>
            <p:cNvPr id="975" name="Graphic 974" descr="Marker">
              <a:extLst>
                <a:ext uri="{FF2B5EF4-FFF2-40B4-BE49-F238E27FC236}">
                  <a16:creationId xmlns:a16="http://schemas.microsoft.com/office/drawing/2014/main" id="{BC04D8FA-31B9-4351-ADDF-75F821BA6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76" name="Oval 975">
              <a:extLst>
                <a:ext uri="{FF2B5EF4-FFF2-40B4-BE49-F238E27FC236}">
                  <a16:creationId xmlns:a16="http://schemas.microsoft.com/office/drawing/2014/main" id="{0FDAB25E-EDCA-4877-98CB-172C61950E80}"/>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7" name="Group 976">
            <a:extLst>
              <a:ext uri="{FF2B5EF4-FFF2-40B4-BE49-F238E27FC236}">
                <a16:creationId xmlns:a16="http://schemas.microsoft.com/office/drawing/2014/main" id="{9130B28D-E69C-4E39-9DAF-72EB7EEA123A}"/>
              </a:ext>
            </a:extLst>
          </p:cNvPr>
          <p:cNvGrpSpPr/>
          <p:nvPr/>
        </p:nvGrpSpPr>
        <p:grpSpPr>
          <a:xfrm>
            <a:off x="2743625" y="3701014"/>
            <a:ext cx="344516" cy="295182"/>
            <a:chOff x="1153106" y="3120769"/>
            <a:chExt cx="436625" cy="436625"/>
          </a:xfrm>
        </p:grpSpPr>
        <p:pic>
          <p:nvPicPr>
            <p:cNvPr id="978" name="Graphic 977" descr="Marker">
              <a:extLst>
                <a:ext uri="{FF2B5EF4-FFF2-40B4-BE49-F238E27FC236}">
                  <a16:creationId xmlns:a16="http://schemas.microsoft.com/office/drawing/2014/main" id="{D67EDE7B-75C4-4AC2-A9A8-503DBB77D6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79" name="Oval 978">
              <a:extLst>
                <a:ext uri="{FF2B5EF4-FFF2-40B4-BE49-F238E27FC236}">
                  <a16:creationId xmlns:a16="http://schemas.microsoft.com/office/drawing/2014/main" id="{5C5EBBBA-2242-4ECA-8355-06C0406526CF}"/>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0" name="Group 979">
            <a:extLst>
              <a:ext uri="{FF2B5EF4-FFF2-40B4-BE49-F238E27FC236}">
                <a16:creationId xmlns:a16="http://schemas.microsoft.com/office/drawing/2014/main" id="{D1FD688F-780A-4729-AB30-DE405C5AF0F3}"/>
              </a:ext>
            </a:extLst>
          </p:cNvPr>
          <p:cNvGrpSpPr/>
          <p:nvPr/>
        </p:nvGrpSpPr>
        <p:grpSpPr>
          <a:xfrm>
            <a:off x="2934047" y="3748821"/>
            <a:ext cx="344516" cy="295182"/>
            <a:chOff x="1153106" y="3120769"/>
            <a:chExt cx="436625" cy="436625"/>
          </a:xfrm>
          <a:effectLst>
            <a:outerShdw blurRad="50800" dist="38100" dir="8100000" algn="tr" rotWithShape="0">
              <a:prstClr val="black">
                <a:alpha val="40000"/>
              </a:prstClr>
            </a:outerShdw>
          </a:effectLst>
        </p:grpSpPr>
        <p:pic>
          <p:nvPicPr>
            <p:cNvPr id="981" name="Graphic 980" descr="Marker">
              <a:extLst>
                <a:ext uri="{FF2B5EF4-FFF2-40B4-BE49-F238E27FC236}">
                  <a16:creationId xmlns:a16="http://schemas.microsoft.com/office/drawing/2014/main" id="{72750159-4959-4DB3-9BA9-09B2700FD6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82" name="Oval 981">
              <a:extLst>
                <a:ext uri="{FF2B5EF4-FFF2-40B4-BE49-F238E27FC236}">
                  <a16:creationId xmlns:a16="http://schemas.microsoft.com/office/drawing/2014/main" id="{25F3F2E5-8EFB-4475-9A5A-44390A780049}"/>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3" name="Group 982">
            <a:extLst>
              <a:ext uri="{FF2B5EF4-FFF2-40B4-BE49-F238E27FC236}">
                <a16:creationId xmlns:a16="http://schemas.microsoft.com/office/drawing/2014/main" id="{8A79248F-4512-414E-BFEF-AA10E1E6EEC2}"/>
              </a:ext>
            </a:extLst>
          </p:cNvPr>
          <p:cNvGrpSpPr/>
          <p:nvPr/>
        </p:nvGrpSpPr>
        <p:grpSpPr>
          <a:xfrm>
            <a:off x="3142597" y="3738196"/>
            <a:ext cx="344516" cy="295182"/>
            <a:chOff x="1153106" y="3120769"/>
            <a:chExt cx="436625" cy="436625"/>
          </a:xfrm>
        </p:grpSpPr>
        <p:pic>
          <p:nvPicPr>
            <p:cNvPr id="984" name="Graphic 983" descr="Marker">
              <a:extLst>
                <a:ext uri="{FF2B5EF4-FFF2-40B4-BE49-F238E27FC236}">
                  <a16:creationId xmlns:a16="http://schemas.microsoft.com/office/drawing/2014/main" id="{1CE5FE1C-8535-44F9-9E77-C009DC7A94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85" name="Oval 984">
              <a:extLst>
                <a:ext uri="{FF2B5EF4-FFF2-40B4-BE49-F238E27FC236}">
                  <a16:creationId xmlns:a16="http://schemas.microsoft.com/office/drawing/2014/main" id="{FAFB9965-70E4-4E45-BA5E-CC32AD4A788D}"/>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6" name="Group 985">
            <a:extLst>
              <a:ext uri="{FF2B5EF4-FFF2-40B4-BE49-F238E27FC236}">
                <a16:creationId xmlns:a16="http://schemas.microsoft.com/office/drawing/2014/main" id="{E004B7DD-18D5-4B64-B3FB-35D5AFA25603}"/>
              </a:ext>
            </a:extLst>
          </p:cNvPr>
          <p:cNvGrpSpPr/>
          <p:nvPr/>
        </p:nvGrpSpPr>
        <p:grpSpPr>
          <a:xfrm>
            <a:off x="3341480" y="3787901"/>
            <a:ext cx="344516" cy="295182"/>
            <a:chOff x="1153106" y="3120769"/>
            <a:chExt cx="436625" cy="436625"/>
          </a:xfrm>
        </p:grpSpPr>
        <p:pic>
          <p:nvPicPr>
            <p:cNvPr id="987" name="Graphic 986" descr="Marker">
              <a:extLst>
                <a:ext uri="{FF2B5EF4-FFF2-40B4-BE49-F238E27FC236}">
                  <a16:creationId xmlns:a16="http://schemas.microsoft.com/office/drawing/2014/main" id="{4E38E4D4-EA46-40E8-B6E7-77D6A0783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88" name="Oval 987">
              <a:extLst>
                <a:ext uri="{FF2B5EF4-FFF2-40B4-BE49-F238E27FC236}">
                  <a16:creationId xmlns:a16="http://schemas.microsoft.com/office/drawing/2014/main" id="{F9046FBA-4805-4BCB-8A9C-228CB50140D8}"/>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9" name="Group 988">
            <a:extLst>
              <a:ext uri="{FF2B5EF4-FFF2-40B4-BE49-F238E27FC236}">
                <a16:creationId xmlns:a16="http://schemas.microsoft.com/office/drawing/2014/main" id="{DBB38074-088F-4C94-A177-3B828800BF5D}"/>
              </a:ext>
            </a:extLst>
          </p:cNvPr>
          <p:cNvGrpSpPr/>
          <p:nvPr/>
        </p:nvGrpSpPr>
        <p:grpSpPr>
          <a:xfrm>
            <a:off x="3333382" y="3557226"/>
            <a:ext cx="344516" cy="295182"/>
            <a:chOff x="1153106" y="3120769"/>
            <a:chExt cx="436625" cy="436625"/>
          </a:xfrm>
        </p:grpSpPr>
        <p:pic>
          <p:nvPicPr>
            <p:cNvPr id="990" name="Graphic 989" descr="Marker">
              <a:extLst>
                <a:ext uri="{FF2B5EF4-FFF2-40B4-BE49-F238E27FC236}">
                  <a16:creationId xmlns:a16="http://schemas.microsoft.com/office/drawing/2014/main" id="{06549D15-61C1-4707-953F-7DACDD745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91" name="Oval 990">
              <a:extLst>
                <a:ext uri="{FF2B5EF4-FFF2-40B4-BE49-F238E27FC236}">
                  <a16:creationId xmlns:a16="http://schemas.microsoft.com/office/drawing/2014/main" id="{28E68C47-5263-44B4-A0D2-7F2221780A31}"/>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2" name="Group 991">
            <a:extLst>
              <a:ext uri="{FF2B5EF4-FFF2-40B4-BE49-F238E27FC236}">
                <a16:creationId xmlns:a16="http://schemas.microsoft.com/office/drawing/2014/main" id="{B5E4DE24-52DF-49E8-9522-664D9CFF9C51}"/>
              </a:ext>
            </a:extLst>
          </p:cNvPr>
          <p:cNvGrpSpPr/>
          <p:nvPr/>
        </p:nvGrpSpPr>
        <p:grpSpPr>
          <a:xfrm>
            <a:off x="3448809" y="3520793"/>
            <a:ext cx="344516" cy="295182"/>
            <a:chOff x="1153106" y="3120769"/>
            <a:chExt cx="436625" cy="436625"/>
          </a:xfrm>
        </p:grpSpPr>
        <p:pic>
          <p:nvPicPr>
            <p:cNvPr id="993" name="Graphic 992" descr="Marker">
              <a:extLst>
                <a:ext uri="{FF2B5EF4-FFF2-40B4-BE49-F238E27FC236}">
                  <a16:creationId xmlns:a16="http://schemas.microsoft.com/office/drawing/2014/main" id="{B3D9C0CB-6174-4A55-BFDF-345B69F889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94" name="Oval 993">
              <a:extLst>
                <a:ext uri="{FF2B5EF4-FFF2-40B4-BE49-F238E27FC236}">
                  <a16:creationId xmlns:a16="http://schemas.microsoft.com/office/drawing/2014/main" id="{8B3C5419-C291-466B-946A-2A499D9E5B78}"/>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5" name="Group 994">
            <a:extLst>
              <a:ext uri="{FF2B5EF4-FFF2-40B4-BE49-F238E27FC236}">
                <a16:creationId xmlns:a16="http://schemas.microsoft.com/office/drawing/2014/main" id="{9F705B87-C90E-4E78-B8B8-63919DFE6AA6}"/>
              </a:ext>
            </a:extLst>
          </p:cNvPr>
          <p:cNvGrpSpPr/>
          <p:nvPr/>
        </p:nvGrpSpPr>
        <p:grpSpPr>
          <a:xfrm>
            <a:off x="3571973" y="3377388"/>
            <a:ext cx="344516" cy="295182"/>
            <a:chOff x="1153106" y="3120769"/>
            <a:chExt cx="436625" cy="436625"/>
          </a:xfrm>
        </p:grpSpPr>
        <p:pic>
          <p:nvPicPr>
            <p:cNvPr id="996" name="Graphic 995" descr="Marker">
              <a:extLst>
                <a:ext uri="{FF2B5EF4-FFF2-40B4-BE49-F238E27FC236}">
                  <a16:creationId xmlns:a16="http://schemas.microsoft.com/office/drawing/2014/main" id="{E437A59F-5B88-4657-9CC5-1A0EA71BF2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997" name="Oval 996">
              <a:extLst>
                <a:ext uri="{FF2B5EF4-FFF2-40B4-BE49-F238E27FC236}">
                  <a16:creationId xmlns:a16="http://schemas.microsoft.com/office/drawing/2014/main" id="{CBEA3D96-B5DB-43D4-990B-8BC655A259F8}"/>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8" name="Group 997">
            <a:extLst>
              <a:ext uri="{FF2B5EF4-FFF2-40B4-BE49-F238E27FC236}">
                <a16:creationId xmlns:a16="http://schemas.microsoft.com/office/drawing/2014/main" id="{3AEDF7A0-F040-45C0-94A2-2ABD89050FF0}"/>
              </a:ext>
            </a:extLst>
          </p:cNvPr>
          <p:cNvGrpSpPr/>
          <p:nvPr/>
        </p:nvGrpSpPr>
        <p:grpSpPr>
          <a:xfrm>
            <a:off x="3515567" y="3452291"/>
            <a:ext cx="344516" cy="295182"/>
            <a:chOff x="1153106" y="3120769"/>
            <a:chExt cx="436625" cy="436625"/>
          </a:xfrm>
          <a:effectLst>
            <a:outerShdw blurRad="50800" dist="38100" dir="8100000" algn="tr" rotWithShape="0">
              <a:prstClr val="black">
                <a:alpha val="40000"/>
              </a:prstClr>
            </a:outerShdw>
          </a:effectLst>
        </p:grpSpPr>
        <p:pic>
          <p:nvPicPr>
            <p:cNvPr id="999" name="Graphic 998" descr="Marker">
              <a:extLst>
                <a:ext uri="{FF2B5EF4-FFF2-40B4-BE49-F238E27FC236}">
                  <a16:creationId xmlns:a16="http://schemas.microsoft.com/office/drawing/2014/main" id="{01221655-BE35-4A05-9980-6E082D58F1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00" name="Oval 999">
              <a:extLst>
                <a:ext uri="{FF2B5EF4-FFF2-40B4-BE49-F238E27FC236}">
                  <a16:creationId xmlns:a16="http://schemas.microsoft.com/office/drawing/2014/main" id="{5C34126E-8659-4022-8975-63F0A4FB4C48}"/>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1" name="Group 1000">
            <a:extLst>
              <a:ext uri="{FF2B5EF4-FFF2-40B4-BE49-F238E27FC236}">
                <a16:creationId xmlns:a16="http://schemas.microsoft.com/office/drawing/2014/main" id="{D36E503A-90E6-46D6-BE2C-0D9FD15C9E4E}"/>
              </a:ext>
            </a:extLst>
          </p:cNvPr>
          <p:cNvGrpSpPr/>
          <p:nvPr/>
        </p:nvGrpSpPr>
        <p:grpSpPr>
          <a:xfrm>
            <a:off x="2324190" y="3510721"/>
            <a:ext cx="344516" cy="295182"/>
            <a:chOff x="1153106" y="3120769"/>
            <a:chExt cx="436625" cy="436625"/>
          </a:xfrm>
        </p:grpSpPr>
        <p:pic>
          <p:nvPicPr>
            <p:cNvPr id="1002" name="Graphic 1001" descr="Marker">
              <a:extLst>
                <a:ext uri="{FF2B5EF4-FFF2-40B4-BE49-F238E27FC236}">
                  <a16:creationId xmlns:a16="http://schemas.microsoft.com/office/drawing/2014/main" id="{B3E344B8-2CF1-4D8E-B927-D0103C8F68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03" name="Oval 1002">
              <a:extLst>
                <a:ext uri="{FF2B5EF4-FFF2-40B4-BE49-F238E27FC236}">
                  <a16:creationId xmlns:a16="http://schemas.microsoft.com/office/drawing/2014/main" id="{31EAB381-0C94-4314-8511-A03D3C0EC943}"/>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4" name="Group 1003">
            <a:extLst>
              <a:ext uri="{FF2B5EF4-FFF2-40B4-BE49-F238E27FC236}">
                <a16:creationId xmlns:a16="http://schemas.microsoft.com/office/drawing/2014/main" id="{4829AFD6-F1BA-4665-A4B3-6BEE0107B5C8}"/>
              </a:ext>
            </a:extLst>
          </p:cNvPr>
          <p:cNvGrpSpPr/>
          <p:nvPr/>
        </p:nvGrpSpPr>
        <p:grpSpPr>
          <a:xfrm>
            <a:off x="3333780" y="3910607"/>
            <a:ext cx="344516" cy="295182"/>
            <a:chOff x="1153106" y="3120769"/>
            <a:chExt cx="436625" cy="436625"/>
          </a:xfrm>
          <a:effectLst>
            <a:outerShdw blurRad="50800" dist="38100" dir="8100000" algn="tr" rotWithShape="0">
              <a:prstClr val="black">
                <a:alpha val="40000"/>
              </a:prstClr>
            </a:outerShdw>
          </a:effectLst>
        </p:grpSpPr>
        <p:pic>
          <p:nvPicPr>
            <p:cNvPr id="1005" name="Graphic 1004" descr="Marker">
              <a:extLst>
                <a:ext uri="{FF2B5EF4-FFF2-40B4-BE49-F238E27FC236}">
                  <a16:creationId xmlns:a16="http://schemas.microsoft.com/office/drawing/2014/main" id="{818E7DB4-1BA4-4F70-838D-12BC00938B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06" name="Oval 1005">
              <a:extLst>
                <a:ext uri="{FF2B5EF4-FFF2-40B4-BE49-F238E27FC236}">
                  <a16:creationId xmlns:a16="http://schemas.microsoft.com/office/drawing/2014/main" id="{E01B01C3-9EF8-4316-A92B-D83DAE1D3340}"/>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7" name="Group 1006">
            <a:extLst>
              <a:ext uri="{FF2B5EF4-FFF2-40B4-BE49-F238E27FC236}">
                <a16:creationId xmlns:a16="http://schemas.microsoft.com/office/drawing/2014/main" id="{A1C9B6CA-E448-478B-8E22-E6B2E665FE8A}"/>
              </a:ext>
            </a:extLst>
          </p:cNvPr>
          <p:cNvGrpSpPr/>
          <p:nvPr/>
        </p:nvGrpSpPr>
        <p:grpSpPr>
          <a:xfrm>
            <a:off x="3703134" y="4136929"/>
            <a:ext cx="344516" cy="295182"/>
            <a:chOff x="1153106" y="3120769"/>
            <a:chExt cx="436625" cy="436625"/>
          </a:xfrm>
          <a:effectLst>
            <a:outerShdw blurRad="50800" dist="38100" dir="8100000" algn="tr" rotWithShape="0">
              <a:prstClr val="black">
                <a:alpha val="40000"/>
              </a:prstClr>
            </a:outerShdw>
          </a:effectLst>
        </p:grpSpPr>
        <p:pic>
          <p:nvPicPr>
            <p:cNvPr id="1008" name="Graphic 1007" descr="Marker">
              <a:extLst>
                <a:ext uri="{FF2B5EF4-FFF2-40B4-BE49-F238E27FC236}">
                  <a16:creationId xmlns:a16="http://schemas.microsoft.com/office/drawing/2014/main" id="{3DEA22EF-6276-4CD3-A2CA-29F03B4F81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09" name="Oval 1008">
              <a:extLst>
                <a:ext uri="{FF2B5EF4-FFF2-40B4-BE49-F238E27FC236}">
                  <a16:creationId xmlns:a16="http://schemas.microsoft.com/office/drawing/2014/main" id="{9414A7C0-23B2-446B-8A92-C55C91D3A0CB}"/>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0" name="Group 1009">
            <a:extLst>
              <a:ext uri="{FF2B5EF4-FFF2-40B4-BE49-F238E27FC236}">
                <a16:creationId xmlns:a16="http://schemas.microsoft.com/office/drawing/2014/main" id="{51C9326F-264A-4332-A4A3-548E17B14838}"/>
              </a:ext>
            </a:extLst>
          </p:cNvPr>
          <p:cNvGrpSpPr/>
          <p:nvPr/>
        </p:nvGrpSpPr>
        <p:grpSpPr>
          <a:xfrm>
            <a:off x="3552141" y="4108855"/>
            <a:ext cx="344516" cy="295182"/>
            <a:chOff x="1153106" y="3120769"/>
            <a:chExt cx="436625" cy="436625"/>
          </a:xfrm>
          <a:effectLst>
            <a:outerShdw blurRad="50800" dist="38100" dir="8100000" algn="tr" rotWithShape="0">
              <a:prstClr val="black">
                <a:alpha val="40000"/>
              </a:prstClr>
            </a:outerShdw>
          </a:effectLst>
        </p:grpSpPr>
        <p:pic>
          <p:nvPicPr>
            <p:cNvPr id="1011" name="Graphic 1010" descr="Marker">
              <a:extLst>
                <a:ext uri="{FF2B5EF4-FFF2-40B4-BE49-F238E27FC236}">
                  <a16:creationId xmlns:a16="http://schemas.microsoft.com/office/drawing/2014/main" id="{911B42FD-E804-4EC5-9553-FE52919C96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12" name="Oval 1011">
              <a:extLst>
                <a:ext uri="{FF2B5EF4-FFF2-40B4-BE49-F238E27FC236}">
                  <a16:creationId xmlns:a16="http://schemas.microsoft.com/office/drawing/2014/main" id="{8F5ED132-01F4-40FE-8356-47AE9B722CE4}"/>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3" name="Group 1012">
            <a:extLst>
              <a:ext uri="{FF2B5EF4-FFF2-40B4-BE49-F238E27FC236}">
                <a16:creationId xmlns:a16="http://schemas.microsoft.com/office/drawing/2014/main" id="{4C8B686C-D176-4518-AFFB-59B2AB303C84}"/>
              </a:ext>
            </a:extLst>
          </p:cNvPr>
          <p:cNvGrpSpPr/>
          <p:nvPr/>
        </p:nvGrpSpPr>
        <p:grpSpPr>
          <a:xfrm>
            <a:off x="3619058" y="5702414"/>
            <a:ext cx="344516" cy="295182"/>
            <a:chOff x="1153106" y="3120769"/>
            <a:chExt cx="436625" cy="436625"/>
          </a:xfrm>
        </p:grpSpPr>
        <p:pic>
          <p:nvPicPr>
            <p:cNvPr id="1014" name="Graphic 1013" descr="Marker">
              <a:extLst>
                <a:ext uri="{FF2B5EF4-FFF2-40B4-BE49-F238E27FC236}">
                  <a16:creationId xmlns:a16="http://schemas.microsoft.com/office/drawing/2014/main" id="{3EF7AD08-ABA1-4BC6-86F6-6F3216A488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15" name="Oval 1014">
              <a:extLst>
                <a:ext uri="{FF2B5EF4-FFF2-40B4-BE49-F238E27FC236}">
                  <a16:creationId xmlns:a16="http://schemas.microsoft.com/office/drawing/2014/main" id="{75E7629D-ED5D-4BE9-9F13-FFF061611369}"/>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6" name="Group 1015">
            <a:extLst>
              <a:ext uri="{FF2B5EF4-FFF2-40B4-BE49-F238E27FC236}">
                <a16:creationId xmlns:a16="http://schemas.microsoft.com/office/drawing/2014/main" id="{AA23E404-C15E-4847-9282-B35002DA7577}"/>
              </a:ext>
            </a:extLst>
          </p:cNvPr>
          <p:cNvGrpSpPr/>
          <p:nvPr/>
        </p:nvGrpSpPr>
        <p:grpSpPr>
          <a:xfrm>
            <a:off x="5629110" y="3379645"/>
            <a:ext cx="344516" cy="295182"/>
            <a:chOff x="1153106" y="3120769"/>
            <a:chExt cx="436625" cy="436625"/>
          </a:xfrm>
        </p:grpSpPr>
        <p:pic>
          <p:nvPicPr>
            <p:cNvPr id="1017" name="Graphic 1016" descr="Marker">
              <a:extLst>
                <a:ext uri="{FF2B5EF4-FFF2-40B4-BE49-F238E27FC236}">
                  <a16:creationId xmlns:a16="http://schemas.microsoft.com/office/drawing/2014/main" id="{EF02A58D-3AD5-4FA3-B462-5F5A97E0C7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18" name="Oval 1017">
              <a:extLst>
                <a:ext uri="{FF2B5EF4-FFF2-40B4-BE49-F238E27FC236}">
                  <a16:creationId xmlns:a16="http://schemas.microsoft.com/office/drawing/2014/main" id="{9F034693-14F5-4E6F-9DCC-A7A15076A464}"/>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9" name="Group 1018">
            <a:extLst>
              <a:ext uri="{FF2B5EF4-FFF2-40B4-BE49-F238E27FC236}">
                <a16:creationId xmlns:a16="http://schemas.microsoft.com/office/drawing/2014/main" id="{2B41E884-69B8-47E6-B9BC-D9067E5FA483}"/>
              </a:ext>
            </a:extLst>
          </p:cNvPr>
          <p:cNvGrpSpPr/>
          <p:nvPr/>
        </p:nvGrpSpPr>
        <p:grpSpPr>
          <a:xfrm>
            <a:off x="5714680" y="3466530"/>
            <a:ext cx="344516" cy="295182"/>
            <a:chOff x="1153106" y="3120769"/>
            <a:chExt cx="436625" cy="436625"/>
          </a:xfrm>
        </p:grpSpPr>
        <p:pic>
          <p:nvPicPr>
            <p:cNvPr id="1020" name="Graphic 1019" descr="Marker">
              <a:extLst>
                <a:ext uri="{FF2B5EF4-FFF2-40B4-BE49-F238E27FC236}">
                  <a16:creationId xmlns:a16="http://schemas.microsoft.com/office/drawing/2014/main" id="{4B9799BE-E003-4D8C-B1FF-AD0D54739A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50800" dist="38100" dir="8100000" algn="tr" rotWithShape="0">
                <a:prstClr val="black">
                  <a:alpha val="40000"/>
                </a:prstClr>
              </a:outerShdw>
            </a:effectLst>
          </p:spPr>
        </p:pic>
        <p:sp>
          <p:nvSpPr>
            <p:cNvPr id="1021" name="Oval 1020">
              <a:extLst>
                <a:ext uri="{FF2B5EF4-FFF2-40B4-BE49-F238E27FC236}">
                  <a16:creationId xmlns:a16="http://schemas.microsoft.com/office/drawing/2014/main" id="{638CA33A-A95A-4EC0-8ED8-83E734B22D79}"/>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2" name="Group 1021">
            <a:extLst>
              <a:ext uri="{FF2B5EF4-FFF2-40B4-BE49-F238E27FC236}">
                <a16:creationId xmlns:a16="http://schemas.microsoft.com/office/drawing/2014/main" id="{7B1A7527-E25B-426A-9AD9-434D204540A3}"/>
              </a:ext>
            </a:extLst>
          </p:cNvPr>
          <p:cNvGrpSpPr/>
          <p:nvPr/>
        </p:nvGrpSpPr>
        <p:grpSpPr>
          <a:xfrm>
            <a:off x="5305184" y="4240156"/>
            <a:ext cx="344516" cy="295182"/>
            <a:chOff x="1153106" y="3120769"/>
            <a:chExt cx="436625" cy="436625"/>
          </a:xfrm>
          <a:effectLst>
            <a:outerShdw blurRad="50800" dist="38100" dir="8100000" algn="tr" rotWithShape="0">
              <a:prstClr val="black">
                <a:alpha val="40000"/>
              </a:prstClr>
            </a:outerShdw>
          </a:effectLst>
        </p:grpSpPr>
        <p:pic>
          <p:nvPicPr>
            <p:cNvPr id="1023" name="Graphic 1022" descr="Marker">
              <a:extLst>
                <a:ext uri="{FF2B5EF4-FFF2-40B4-BE49-F238E27FC236}">
                  <a16:creationId xmlns:a16="http://schemas.microsoft.com/office/drawing/2014/main" id="{5FC44D4F-0C15-4671-85A9-185494F7D0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24" name="Oval 1023">
              <a:extLst>
                <a:ext uri="{FF2B5EF4-FFF2-40B4-BE49-F238E27FC236}">
                  <a16:creationId xmlns:a16="http://schemas.microsoft.com/office/drawing/2014/main" id="{72A41F7D-3D9F-4A1A-B7B7-A96852AC8A4F}"/>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5" name="Group 1024">
            <a:extLst>
              <a:ext uri="{FF2B5EF4-FFF2-40B4-BE49-F238E27FC236}">
                <a16:creationId xmlns:a16="http://schemas.microsoft.com/office/drawing/2014/main" id="{E8528FED-D4B7-4F7C-A7A0-A070F73416F9}"/>
              </a:ext>
            </a:extLst>
          </p:cNvPr>
          <p:cNvGrpSpPr/>
          <p:nvPr/>
        </p:nvGrpSpPr>
        <p:grpSpPr>
          <a:xfrm>
            <a:off x="5381368" y="4363425"/>
            <a:ext cx="344516" cy="295182"/>
            <a:chOff x="1153106" y="3120769"/>
            <a:chExt cx="436625" cy="436625"/>
          </a:xfrm>
          <a:effectLst>
            <a:outerShdw blurRad="50800" dist="38100" dir="8100000" algn="tr" rotWithShape="0">
              <a:prstClr val="black">
                <a:alpha val="40000"/>
              </a:prstClr>
            </a:outerShdw>
          </a:effectLst>
        </p:grpSpPr>
        <p:pic>
          <p:nvPicPr>
            <p:cNvPr id="1026" name="Graphic 1025" descr="Marker">
              <a:extLst>
                <a:ext uri="{FF2B5EF4-FFF2-40B4-BE49-F238E27FC236}">
                  <a16:creationId xmlns:a16="http://schemas.microsoft.com/office/drawing/2014/main" id="{8DD1D57D-076B-4CE9-AB69-ECF050DA2E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27" name="Oval 1026">
              <a:extLst>
                <a:ext uri="{FF2B5EF4-FFF2-40B4-BE49-F238E27FC236}">
                  <a16:creationId xmlns:a16="http://schemas.microsoft.com/office/drawing/2014/main" id="{89E83A58-0C74-45AD-A78B-4E59ADF41AA1}"/>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162966CB-5EC5-45F5-A8DC-69E7734358A9}"/>
              </a:ext>
            </a:extLst>
          </p:cNvPr>
          <p:cNvGrpSpPr/>
          <p:nvPr/>
        </p:nvGrpSpPr>
        <p:grpSpPr>
          <a:xfrm>
            <a:off x="5506318" y="4496939"/>
            <a:ext cx="344516" cy="295182"/>
            <a:chOff x="1153106" y="3120769"/>
            <a:chExt cx="436625" cy="436625"/>
          </a:xfrm>
          <a:effectLst>
            <a:outerShdw blurRad="50800" dist="38100" dir="8100000" algn="tr" rotWithShape="0">
              <a:prstClr val="black">
                <a:alpha val="40000"/>
              </a:prstClr>
            </a:outerShdw>
          </a:effectLst>
        </p:grpSpPr>
        <p:pic>
          <p:nvPicPr>
            <p:cNvPr id="1030" name="Graphic 1029" descr="Marker">
              <a:extLst>
                <a:ext uri="{FF2B5EF4-FFF2-40B4-BE49-F238E27FC236}">
                  <a16:creationId xmlns:a16="http://schemas.microsoft.com/office/drawing/2014/main" id="{C22EFF15-9660-45B8-B9E5-68F79BD536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31" name="Oval 1030">
              <a:extLst>
                <a:ext uri="{FF2B5EF4-FFF2-40B4-BE49-F238E27FC236}">
                  <a16:creationId xmlns:a16="http://schemas.microsoft.com/office/drawing/2014/main" id="{BD9A80B0-6612-47B5-8E12-37393DB50939}"/>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2" name="Group 1031">
            <a:extLst>
              <a:ext uri="{FF2B5EF4-FFF2-40B4-BE49-F238E27FC236}">
                <a16:creationId xmlns:a16="http://schemas.microsoft.com/office/drawing/2014/main" id="{C5F026BD-FB8B-4E3C-94B5-BCDD92A39CC8}"/>
              </a:ext>
            </a:extLst>
          </p:cNvPr>
          <p:cNvGrpSpPr/>
          <p:nvPr/>
        </p:nvGrpSpPr>
        <p:grpSpPr>
          <a:xfrm>
            <a:off x="5725023" y="4317557"/>
            <a:ext cx="344516" cy="295182"/>
            <a:chOff x="1153106" y="3120769"/>
            <a:chExt cx="436625" cy="436625"/>
          </a:xfrm>
          <a:effectLst>
            <a:outerShdw blurRad="50800" dist="38100" dir="8100000" algn="tr" rotWithShape="0">
              <a:prstClr val="black">
                <a:alpha val="40000"/>
              </a:prstClr>
            </a:outerShdw>
          </a:effectLst>
        </p:grpSpPr>
        <p:pic>
          <p:nvPicPr>
            <p:cNvPr id="1033" name="Graphic 1032" descr="Marker">
              <a:extLst>
                <a:ext uri="{FF2B5EF4-FFF2-40B4-BE49-F238E27FC236}">
                  <a16:creationId xmlns:a16="http://schemas.microsoft.com/office/drawing/2014/main" id="{47FEF107-C79B-49AB-9BDE-3A2A6EF426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34" name="Oval 1033">
              <a:extLst>
                <a:ext uri="{FF2B5EF4-FFF2-40B4-BE49-F238E27FC236}">
                  <a16:creationId xmlns:a16="http://schemas.microsoft.com/office/drawing/2014/main" id="{29F0EA44-D772-47D0-8974-86F0E9550E7C}"/>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5" name="Group 1034">
            <a:extLst>
              <a:ext uri="{FF2B5EF4-FFF2-40B4-BE49-F238E27FC236}">
                <a16:creationId xmlns:a16="http://schemas.microsoft.com/office/drawing/2014/main" id="{CFE03B2E-FB39-4468-AD7B-34208496CEC6}"/>
              </a:ext>
            </a:extLst>
          </p:cNvPr>
          <p:cNvGrpSpPr/>
          <p:nvPr/>
        </p:nvGrpSpPr>
        <p:grpSpPr>
          <a:xfrm>
            <a:off x="5953282" y="4517886"/>
            <a:ext cx="344516" cy="295182"/>
            <a:chOff x="1153106" y="3120769"/>
            <a:chExt cx="436625" cy="436625"/>
          </a:xfrm>
          <a:effectLst>
            <a:outerShdw blurRad="50800" dist="38100" dir="8100000" algn="tr" rotWithShape="0">
              <a:prstClr val="black">
                <a:alpha val="40000"/>
              </a:prstClr>
            </a:outerShdw>
          </a:effectLst>
        </p:grpSpPr>
        <p:pic>
          <p:nvPicPr>
            <p:cNvPr id="1036" name="Graphic 1035" descr="Marker">
              <a:extLst>
                <a:ext uri="{FF2B5EF4-FFF2-40B4-BE49-F238E27FC236}">
                  <a16:creationId xmlns:a16="http://schemas.microsoft.com/office/drawing/2014/main" id="{B0FEAEF6-C39A-4859-A0A4-DB2BABE455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37" name="Oval 1036">
              <a:extLst>
                <a:ext uri="{FF2B5EF4-FFF2-40B4-BE49-F238E27FC236}">
                  <a16:creationId xmlns:a16="http://schemas.microsoft.com/office/drawing/2014/main" id="{8618ED2E-EFA6-4BE8-95F0-D01A8A86B2DC}"/>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8" name="Group 1037">
            <a:extLst>
              <a:ext uri="{FF2B5EF4-FFF2-40B4-BE49-F238E27FC236}">
                <a16:creationId xmlns:a16="http://schemas.microsoft.com/office/drawing/2014/main" id="{D2E0E09C-DAEB-44C0-AA5C-8B53DBB10364}"/>
              </a:ext>
            </a:extLst>
          </p:cNvPr>
          <p:cNvGrpSpPr/>
          <p:nvPr/>
        </p:nvGrpSpPr>
        <p:grpSpPr>
          <a:xfrm>
            <a:off x="6783651" y="4460596"/>
            <a:ext cx="344516" cy="295182"/>
            <a:chOff x="1153106" y="3120769"/>
            <a:chExt cx="436625" cy="436625"/>
          </a:xfrm>
          <a:effectLst>
            <a:outerShdw blurRad="50800" dist="38100" dir="8100000" algn="tr" rotWithShape="0">
              <a:prstClr val="black">
                <a:alpha val="40000"/>
              </a:prstClr>
            </a:outerShdw>
          </a:effectLst>
        </p:grpSpPr>
        <p:pic>
          <p:nvPicPr>
            <p:cNvPr id="1039" name="Graphic 1038" descr="Marker">
              <a:extLst>
                <a:ext uri="{FF2B5EF4-FFF2-40B4-BE49-F238E27FC236}">
                  <a16:creationId xmlns:a16="http://schemas.microsoft.com/office/drawing/2014/main" id="{963108EB-3DEA-412B-A54C-B04429D707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40" name="Oval 1039">
              <a:extLst>
                <a:ext uri="{FF2B5EF4-FFF2-40B4-BE49-F238E27FC236}">
                  <a16:creationId xmlns:a16="http://schemas.microsoft.com/office/drawing/2014/main" id="{3DE2ED29-3435-45A3-A7DD-40FD6D346968}"/>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1" name="Group 1040">
            <a:extLst>
              <a:ext uri="{FF2B5EF4-FFF2-40B4-BE49-F238E27FC236}">
                <a16:creationId xmlns:a16="http://schemas.microsoft.com/office/drawing/2014/main" id="{88F394FF-CF18-4CAA-AE24-0B2FFCBBC076}"/>
              </a:ext>
            </a:extLst>
          </p:cNvPr>
          <p:cNvGrpSpPr/>
          <p:nvPr/>
        </p:nvGrpSpPr>
        <p:grpSpPr>
          <a:xfrm>
            <a:off x="6889223" y="4585087"/>
            <a:ext cx="344516" cy="295182"/>
            <a:chOff x="1153106" y="3120769"/>
            <a:chExt cx="436625" cy="436625"/>
          </a:xfrm>
          <a:effectLst>
            <a:outerShdw blurRad="50800" dist="38100" dir="8100000" algn="tr" rotWithShape="0">
              <a:prstClr val="black">
                <a:alpha val="40000"/>
              </a:prstClr>
            </a:outerShdw>
          </a:effectLst>
        </p:grpSpPr>
        <p:pic>
          <p:nvPicPr>
            <p:cNvPr id="1042" name="Graphic 1041" descr="Marker">
              <a:extLst>
                <a:ext uri="{FF2B5EF4-FFF2-40B4-BE49-F238E27FC236}">
                  <a16:creationId xmlns:a16="http://schemas.microsoft.com/office/drawing/2014/main" id="{6F6395CE-99C9-492C-8E9B-EA6C63F8CD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43" name="Oval 1042">
              <a:extLst>
                <a:ext uri="{FF2B5EF4-FFF2-40B4-BE49-F238E27FC236}">
                  <a16:creationId xmlns:a16="http://schemas.microsoft.com/office/drawing/2014/main" id="{D1D3154C-0289-4C3D-8B23-F69D9650323F}"/>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4" name="Group 1043">
            <a:extLst>
              <a:ext uri="{FF2B5EF4-FFF2-40B4-BE49-F238E27FC236}">
                <a16:creationId xmlns:a16="http://schemas.microsoft.com/office/drawing/2014/main" id="{F619D391-73C6-49BB-B67D-4CCD3194ABAF}"/>
              </a:ext>
            </a:extLst>
          </p:cNvPr>
          <p:cNvGrpSpPr/>
          <p:nvPr/>
        </p:nvGrpSpPr>
        <p:grpSpPr>
          <a:xfrm>
            <a:off x="6926409" y="4726750"/>
            <a:ext cx="344516" cy="295182"/>
            <a:chOff x="1153106" y="3120769"/>
            <a:chExt cx="436625" cy="436625"/>
          </a:xfrm>
          <a:effectLst>
            <a:outerShdw blurRad="50800" dist="38100" dir="8100000" algn="tr" rotWithShape="0">
              <a:prstClr val="black">
                <a:alpha val="40000"/>
              </a:prstClr>
            </a:outerShdw>
          </a:effectLst>
        </p:grpSpPr>
        <p:pic>
          <p:nvPicPr>
            <p:cNvPr id="1045" name="Graphic 1044" descr="Marker">
              <a:extLst>
                <a:ext uri="{FF2B5EF4-FFF2-40B4-BE49-F238E27FC236}">
                  <a16:creationId xmlns:a16="http://schemas.microsoft.com/office/drawing/2014/main" id="{03C68834-4963-471C-9C4A-E5E419F509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46" name="Oval 1045">
              <a:extLst>
                <a:ext uri="{FF2B5EF4-FFF2-40B4-BE49-F238E27FC236}">
                  <a16:creationId xmlns:a16="http://schemas.microsoft.com/office/drawing/2014/main" id="{2B7E87F9-3C7D-43C0-AD4B-566DF697C92C}"/>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7" name="Group 1046">
            <a:extLst>
              <a:ext uri="{FF2B5EF4-FFF2-40B4-BE49-F238E27FC236}">
                <a16:creationId xmlns:a16="http://schemas.microsoft.com/office/drawing/2014/main" id="{3DF9C347-2B5A-4589-B170-8352CB13D58B}"/>
              </a:ext>
            </a:extLst>
          </p:cNvPr>
          <p:cNvGrpSpPr/>
          <p:nvPr/>
        </p:nvGrpSpPr>
        <p:grpSpPr>
          <a:xfrm>
            <a:off x="6611457" y="4935755"/>
            <a:ext cx="344516" cy="295182"/>
            <a:chOff x="1153106" y="3120769"/>
            <a:chExt cx="436625" cy="436625"/>
          </a:xfrm>
          <a:effectLst>
            <a:outerShdw blurRad="50800" dist="38100" dir="8100000" algn="tr" rotWithShape="0">
              <a:prstClr val="black">
                <a:alpha val="40000"/>
              </a:prstClr>
            </a:outerShdw>
          </a:effectLst>
        </p:grpSpPr>
        <p:pic>
          <p:nvPicPr>
            <p:cNvPr id="1048" name="Graphic 1047" descr="Marker">
              <a:extLst>
                <a:ext uri="{FF2B5EF4-FFF2-40B4-BE49-F238E27FC236}">
                  <a16:creationId xmlns:a16="http://schemas.microsoft.com/office/drawing/2014/main" id="{961B9C0B-327B-46AE-AE32-297281DF7E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49" name="Oval 1048">
              <a:extLst>
                <a:ext uri="{FF2B5EF4-FFF2-40B4-BE49-F238E27FC236}">
                  <a16:creationId xmlns:a16="http://schemas.microsoft.com/office/drawing/2014/main" id="{97423998-EDA5-4E99-97F0-7F2E9151F7BE}"/>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0" name="Group 1049">
            <a:extLst>
              <a:ext uri="{FF2B5EF4-FFF2-40B4-BE49-F238E27FC236}">
                <a16:creationId xmlns:a16="http://schemas.microsoft.com/office/drawing/2014/main" id="{B5CE1D7E-3082-467B-8F8B-6ED714AC3899}"/>
              </a:ext>
            </a:extLst>
          </p:cNvPr>
          <p:cNvGrpSpPr/>
          <p:nvPr/>
        </p:nvGrpSpPr>
        <p:grpSpPr>
          <a:xfrm>
            <a:off x="6763857" y="5088155"/>
            <a:ext cx="344516" cy="295182"/>
            <a:chOff x="1153106" y="3120769"/>
            <a:chExt cx="436625" cy="436625"/>
          </a:xfrm>
          <a:effectLst>
            <a:outerShdw blurRad="50800" dist="38100" dir="8100000" algn="tr" rotWithShape="0">
              <a:prstClr val="black">
                <a:alpha val="40000"/>
              </a:prstClr>
            </a:outerShdw>
          </a:effectLst>
        </p:grpSpPr>
        <p:pic>
          <p:nvPicPr>
            <p:cNvPr id="1051" name="Graphic 1050" descr="Marker">
              <a:extLst>
                <a:ext uri="{FF2B5EF4-FFF2-40B4-BE49-F238E27FC236}">
                  <a16:creationId xmlns:a16="http://schemas.microsoft.com/office/drawing/2014/main" id="{DC38D378-5011-4BDB-BA03-E5E8FAB120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52" name="Oval 1051">
              <a:extLst>
                <a:ext uri="{FF2B5EF4-FFF2-40B4-BE49-F238E27FC236}">
                  <a16:creationId xmlns:a16="http://schemas.microsoft.com/office/drawing/2014/main" id="{B6BEE785-899E-45D0-9EC8-DDADFBBE49E2}"/>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3" name="Group 1052">
            <a:extLst>
              <a:ext uri="{FF2B5EF4-FFF2-40B4-BE49-F238E27FC236}">
                <a16:creationId xmlns:a16="http://schemas.microsoft.com/office/drawing/2014/main" id="{E1756591-BAC9-43A8-880E-23DB4CA3E5EC}"/>
              </a:ext>
            </a:extLst>
          </p:cNvPr>
          <p:cNvGrpSpPr/>
          <p:nvPr/>
        </p:nvGrpSpPr>
        <p:grpSpPr>
          <a:xfrm>
            <a:off x="6704264" y="4993805"/>
            <a:ext cx="344516" cy="295182"/>
            <a:chOff x="1153106" y="3120769"/>
            <a:chExt cx="436625" cy="436625"/>
          </a:xfrm>
          <a:effectLst>
            <a:outerShdw blurRad="50800" dist="38100" dir="8100000" algn="tr" rotWithShape="0">
              <a:prstClr val="black">
                <a:alpha val="40000"/>
              </a:prstClr>
            </a:outerShdw>
          </a:effectLst>
        </p:grpSpPr>
        <p:pic>
          <p:nvPicPr>
            <p:cNvPr id="1054" name="Graphic 1053" descr="Marker">
              <a:extLst>
                <a:ext uri="{FF2B5EF4-FFF2-40B4-BE49-F238E27FC236}">
                  <a16:creationId xmlns:a16="http://schemas.microsoft.com/office/drawing/2014/main" id="{736E1BB0-33EA-479C-B37C-ABE7B62751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55" name="Oval 1054">
              <a:extLst>
                <a:ext uri="{FF2B5EF4-FFF2-40B4-BE49-F238E27FC236}">
                  <a16:creationId xmlns:a16="http://schemas.microsoft.com/office/drawing/2014/main" id="{A09467BD-6551-4858-AE26-BB819CCE7921}"/>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7" name="Group 1056">
            <a:extLst>
              <a:ext uri="{FF2B5EF4-FFF2-40B4-BE49-F238E27FC236}">
                <a16:creationId xmlns:a16="http://schemas.microsoft.com/office/drawing/2014/main" id="{B48459C0-52D6-4E2E-9A2D-1B93EC26EDA4}"/>
              </a:ext>
            </a:extLst>
          </p:cNvPr>
          <p:cNvGrpSpPr/>
          <p:nvPr/>
        </p:nvGrpSpPr>
        <p:grpSpPr>
          <a:xfrm>
            <a:off x="10080717" y="5392434"/>
            <a:ext cx="344516" cy="295182"/>
            <a:chOff x="1153106" y="3120769"/>
            <a:chExt cx="436625" cy="436625"/>
          </a:xfrm>
          <a:effectLst>
            <a:outerShdw blurRad="50800" dist="38100" dir="8100000" algn="tr" rotWithShape="0">
              <a:prstClr val="black">
                <a:alpha val="40000"/>
              </a:prstClr>
            </a:outerShdw>
          </a:effectLst>
        </p:grpSpPr>
        <p:pic>
          <p:nvPicPr>
            <p:cNvPr id="1058" name="Graphic 1057" descr="Marker">
              <a:extLst>
                <a:ext uri="{FF2B5EF4-FFF2-40B4-BE49-F238E27FC236}">
                  <a16:creationId xmlns:a16="http://schemas.microsoft.com/office/drawing/2014/main" id="{1CA3D155-2CF2-49D2-BC85-DAD33473DB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59" name="Oval 1058">
              <a:extLst>
                <a:ext uri="{FF2B5EF4-FFF2-40B4-BE49-F238E27FC236}">
                  <a16:creationId xmlns:a16="http://schemas.microsoft.com/office/drawing/2014/main" id="{A0C801B5-733D-41E3-BEBB-5305BCFA2DB2}"/>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0" name="Group 1059">
            <a:extLst>
              <a:ext uri="{FF2B5EF4-FFF2-40B4-BE49-F238E27FC236}">
                <a16:creationId xmlns:a16="http://schemas.microsoft.com/office/drawing/2014/main" id="{E65B6465-4446-4255-ABB6-A3123BBDC1EF}"/>
              </a:ext>
            </a:extLst>
          </p:cNvPr>
          <p:cNvGrpSpPr/>
          <p:nvPr/>
        </p:nvGrpSpPr>
        <p:grpSpPr>
          <a:xfrm>
            <a:off x="10142293" y="5505880"/>
            <a:ext cx="344516" cy="295182"/>
            <a:chOff x="1153106" y="3120769"/>
            <a:chExt cx="436625" cy="436625"/>
          </a:xfrm>
          <a:effectLst>
            <a:outerShdw blurRad="50800" dist="38100" dir="8100000" algn="tr" rotWithShape="0">
              <a:prstClr val="black">
                <a:alpha val="40000"/>
              </a:prstClr>
            </a:outerShdw>
          </a:effectLst>
        </p:grpSpPr>
        <p:pic>
          <p:nvPicPr>
            <p:cNvPr id="1061" name="Graphic 1060" descr="Marker">
              <a:extLst>
                <a:ext uri="{FF2B5EF4-FFF2-40B4-BE49-F238E27FC236}">
                  <a16:creationId xmlns:a16="http://schemas.microsoft.com/office/drawing/2014/main" id="{6D9349AF-A39B-47DB-8935-8A7A15A61B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62" name="Oval 1061">
              <a:extLst>
                <a:ext uri="{FF2B5EF4-FFF2-40B4-BE49-F238E27FC236}">
                  <a16:creationId xmlns:a16="http://schemas.microsoft.com/office/drawing/2014/main" id="{93C176A0-A106-46CE-8B30-6BEC4EC44458}"/>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3" name="Group 1062">
            <a:extLst>
              <a:ext uri="{FF2B5EF4-FFF2-40B4-BE49-F238E27FC236}">
                <a16:creationId xmlns:a16="http://schemas.microsoft.com/office/drawing/2014/main" id="{EB9276C2-08B5-4027-AB27-E7E609DBAABB}"/>
              </a:ext>
            </a:extLst>
          </p:cNvPr>
          <p:cNvGrpSpPr/>
          <p:nvPr/>
        </p:nvGrpSpPr>
        <p:grpSpPr>
          <a:xfrm>
            <a:off x="10071783" y="5707096"/>
            <a:ext cx="344516" cy="295182"/>
            <a:chOff x="1153106" y="3120769"/>
            <a:chExt cx="436625" cy="436625"/>
          </a:xfrm>
          <a:effectLst>
            <a:outerShdw blurRad="50800" dist="38100" dir="8100000" algn="tr" rotWithShape="0">
              <a:prstClr val="black">
                <a:alpha val="40000"/>
              </a:prstClr>
            </a:outerShdw>
          </a:effectLst>
        </p:grpSpPr>
        <p:pic>
          <p:nvPicPr>
            <p:cNvPr id="1064" name="Graphic 1063" descr="Marker">
              <a:extLst>
                <a:ext uri="{FF2B5EF4-FFF2-40B4-BE49-F238E27FC236}">
                  <a16:creationId xmlns:a16="http://schemas.microsoft.com/office/drawing/2014/main" id="{8118865D-75F1-433C-9A2F-2C5679F3BE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65" name="Oval 1064">
              <a:extLst>
                <a:ext uri="{FF2B5EF4-FFF2-40B4-BE49-F238E27FC236}">
                  <a16:creationId xmlns:a16="http://schemas.microsoft.com/office/drawing/2014/main" id="{A383B760-DDCB-42A4-8636-5BE208134E67}"/>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6" name="Group 1065">
            <a:extLst>
              <a:ext uri="{FF2B5EF4-FFF2-40B4-BE49-F238E27FC236}">
                <a16:creationId xmlns:a16="http://schemas.microsoft.com/office/drawing/2014/main" id="{DADC42C0-0CDA-40E1-A5FF-14FE041306E6}"/>
              </a:ext>
            </a:extLst>
          </p:cNvPr>
          <p:cNvGrpSpPr/>
          <p:nvPr/>
        </p:nvGrpSpPr>
        <p:grpSpPr>
          <a:xfrm>
            <a:off x="9959121" y="5785993"/>
            <a:ext cx="344516" cy="295182"/>
            <a:chOff x="1153106" y="3120769"/>
            <a:chExt cx="436625" cy="436625"/>
          </a:xfrm>
          <a:effectLst>
            <a:outerShdw blurRad="50800" dist="38100" dir="8100000" algn="tr" rotWithShape="0">
              <a:prstClr val="black">
                <a:alpha val="40000"/>
              </a:prstClr>
            </a:outerShdw>
          </a:effectLst>
        </p:grpSpPr>
        <p:pic>
          <p:nvPicPr>
            <p:cNvPr id="1067" name="Graphic 1066" descr="Marker">
              <a:extLst>
                <a:ext uri="{FF2B5EF4-FFF2-40B4-BE49-F238E27FC236}">
                  <a16:creationId xmlns:a16="http://schemas.microsoft.com/office/drawing/2014/main" id="{C6059DE2-DA39-48CE-94A9-C23FD44B05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68" name="Oval 1067">
              <a:extLst>
                <a:ext uri="{FF2B5EF4-FFF2-40B4-BE49-F238E27FC236}">
                  <a16:creationId xmlns:a16="http://schemas.microsoft.com/office/drawing/2014/main" id="{86C75C26-1E52-471E-969A-CFC2372EF6E0}"/>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2" name="Group 1071">
            <a:extLst>
              <a:ext uri="{FF2B5EF4-FFF2-40B4-BE49-F238E27FC236}">
                <a16:creationId xmlns:a16="http://schemas.microsoft.com/office/drawing/2014/main" id="{9CE828CA-3B13-4A37-A97C-65E8C89672F1}"/>
              </a:ext>
            </a:extLst>
          </p:cNvPr>
          <p:cNvGrpSpPr/>
          <p:nvPr/>
        </p:nvGrpSpPr>
        <p:grpSpPr>
          <a:xfrm>
            <a:off x="9991184" y="5277342"/>
            <a:ext cx="344516" cy="295182"/>
            <a:chOff x="1153106" y="3120769"/>
            <a:chExt cx="436625" cy="436625"/>
          </a:xfrm>
          <a:effectLst>
            <a:outerShdw blurRad="50800" dist="38100" dir="8100000" algn="tr" rotWithShape="0">
              <a:prstClr val="black">
                <a:alpha val="40000"/>
              </a:prstClr>
            </a:outerShdw>
          </a:effectLst>
        </p:grpSpPr>
        <p:pic>
          <p:nvPicPr>
            <p:cNvPr id="1073" name="Graphic 1072" descr="Marker">
              <a:extLst>
                <a:ext uri="{FF2B5EF4-FFF2-40B4-BE49-F238E27FC236}">
                  <a16:creationId xmlns:a16="http://schemas.microsoft.com/office/drawing/2014/main" id="{D3F2CFD6-C2CE-40B9-83AB-5E4D4A5A92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74" name="Oval 1073">
              <a:extLst>
                <a:ext uri="{FF2B5EF4-FFF2-40B4-BE49-F238E27FC236}">
                  <a16:creationId xmlns:a16="http://schemas.microsoft.com/office/drawing/2014/main" id="{E9DF1FC0-21A5-454E-A18A-03F6298A3886}"/>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8" name="Group 1077">
            <a:extLst>
              <a:ext uri="{FF2B5EF4-FFF2-40B4-BE49-F238E27FC236}">
                <a16:creationId xmlns:a16="http://schemas.microsoft.com/office/drawing/2014/main" id="{BE8AE6F4-6405-4588-9CB5-95DF36761230}"/>
              </a:ext>
            </a:extLst>
          </p:cNvPr>
          <p:cNvGrpSpPr/>
          <p:nvPr/>
        </p:nvGrpSpPr>
        <p:grpSpPr>
          <a:xfrm>
            <a:off x="10095272" y="5620972"/>
            <a:ext cx="344516" cy="295182"/>
            <a:chOff x="1153106" y="3120769"/>
            <a:chExt cx="436625" cy="436625"/>
          </a:xfrm>
          <a:effectLst>
            <a:outerShdw blurRad="50800" dist="38100" dir="8100000" algn="tr" rotWithShape="0">
              <a:prstClr val="black">
                <a:alpha val="40000"/>
              </a:prstClr>
            </a:outerShdw>
          </a:effectLst>
        </p:grpSpPr>
        <p:pic>
          <p:nvPicPr>
            <p:cNvPr id="1079" name="Graphic 1078" descr="Marker">
              <a:extLst>
                <a:ext uri="{FF2B5EF4-FFF2-40B4-BE49-F238E27FC236}">
                  <a16:creationId xmlns:a16="http://schemas.microsoft.com/office/drawing/2014/main" id="{3723D2ED-FD46-4C77-A71D-3F766088B6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80" name="Oval 1079">
              <a:extLst>
                <a:ext uri="{FF2B5EF4-FFF2-40B4-BE49-F238E27FC236}">
                  <a16:creationId xmlns:a16="http://schemas.microsoft.com/office/drawing/2014/main" id="{A454680E-EDE8-4149-9AB4-276C8BF0AA33}"/>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7" name="Freeform 234">
            <a:extLst>
              <a:ext uri="{FF2B5EF4-FFF2-40B4-BE49-F238E27FC236}">
                <a16:creationId xmlns:a16="http://schemas.microsoft.com/office/drawing/2014/main" id="{B1C955E5-44FF-485B-AFC8-6F7CB648F705}"/>
              </a:ext>
            </a:extLst>
          </p:cNvPr>
          <p:cNvSpPr>
            <a:spLocks/>
          </p:cNvSpPr>
          <p:nvPr/>
        </p:nvSpPr>
        <p:spPr bwMode="auto">
          <a:xfrm>
            <a:off x="1349361" y="4364204"/>
            <a:ext cx="104576" cy="121412"/>
          </a:xfrm>
          <a:custGeom>
            <a:avLst/>
            <a:gdLst>
              <a:gd name="T0" fmla="*/ 52 w 67"/>
              <a:gd name="T1" fmla="*/ 39 h 80"/>
              <a:gd name="T2" fmla="*/ 57 w 67"/>
              <a:gd name="T3" fmla="*/ 39 h 80"/>
              <a:gd name="T4" fmla="*/ 61 w 67"/>
              <a:gd name="T5" fmla="*/ 43 h 80"/>
              <a:gd name="T6" fmla="*/ 65 w 67"/>
              <a:gd name="T7" fmla="*/ 40 h 80"/>
              <a:gd name="T8" fmla="*/ 67 w 67"/>
              <a:gd name="T9" fmla="*/ 43 h 80"/>
              <a:gd name="T10" fmla="*/ 67 w 67"/>
              <a:gd name="T11" fmla="*/ 48 h 80"/>
              <a:gd name="T12" fmla="*/ 52 w 67"/>
              <a:gd name="T13" fmla="*/ 57 h 80"/>
              <a:gd name="T14" fmla="*/ 50 w 67"/>
              <a:gd name="T15" fmla="*/ 67 h 80"/>
              <a:gd name="T16" fmla="*/ 43 w 67"/>
              <a:gd name="T17" fmla="*/ 73 h 80"/>
              <a:gd name="T18" fmla="*/ 35 w 67"/>
              <a:gd name="T19" fmla="*/ 80 h 80"/>
              <a:gd name="T20" fmla="*/ 27 w 67"/>
              <a:gd name="T21" fmla="*/ 75 h 80"/>
              <a:gd name="T22" fmla="*/ 17 w 67"/>
              <a:gd name="T23" fmla="*/ 75 h 80"/>
              <a:gd name="T24" fmla="*/ 7 w 67"/>
              <a:gd name="T25" fmla="*/ 75 h 80"/>
              <a:gd name="T26" fmla="*/ 0 w 67"/>
              <a:gd name="T27" fmla="*/ 69 h 80"/>
              <a:gd name="T28" fmla="*/ 4 w 67"/>
              <a:gd name="T29" fmla="*/ 66 h 80"/>
              <a:gd name="T30" fmla="*/ 0 w 67"/>
              <a:gd name="T31" fmla="*/ 60 h 80"/>
              <a:gd name="T32" fmla="*/ 0 w 67"/>
              <a:gd name="T33" fmla="*/ 50 h 80"/>
              <a:gd name="T34" fmla="*/ 4 w 67"/>
              <a:gd name="T35" fmla="*/ 37 h 80"/>
              <a:gd name="T36" fmla="*/ 27 w 67"/>
              <a:gd name="T37" fmla="*/ 33 h 80"/>
              <a:gd name="T38" fmla="*/ 28 w 67"/>
              <a:gd name="T39" fmla="*/ 29 h 80"/>
              <a:gd name="T40" fmla="*/ 20 w 67"/>
              <a:gd name="T41" fmla="*/ 20 h 80"/>
              <a:gd name="T42" fmla="*/ 21 w 67"/>
              <a:gd name="T43" fmla="*/ 1 h 80"/>
              <a:gd name="T44" fmla="*/ 53 w 67"/>
              <a:gd name="T45" fmla="*/ 0 h 80"/>
              <a:gd name="T46" fmla="*/ 52 w 67"/>
              <a:gd name="T47" fmla="*/ 3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80">
                <a:moveTo>
                  <a:pt x="52" y="39"/>
                </a:moveTo>
                <a:lnTo>
                  <a:pt x="57" y="39"/>
                </a:lnTo>
                <a:lnTo>
                  <a:pt x="61" y="43"/>
                </a:lnTo>
                <a:lnTo>
                  <a:pt x="65" y="40"/>
                </a:lnTo>
                <a:lnTo>
                  <a:pt x="67" y="43"/>
                </a:lnTo>
                <a:lnTo>
                  <a:pt x="67" y="48"/>
                </a:lnTo>
                <a:lnTo>
                  <a:pt x="52" y="57"/>
                </a:lnTo>
                <a:lnTo>
                  <a:pt x="50" y="67"/>
                </a:lnTo>
                <a:lnTo>
                  <a:pt x="43" y="73"/>
                </a:lnTo>
                <a:lnTo>
                  <a:pt x="35" y="80"/>
                </a:lnTo>
                <a:lnTo>
                  <a:pt x="27" y="75"/>
                </a:lnTo>
                <a:lnTo>
                  <a:pt x="17" y="75"/>
                </a:lnTo>
                <a:lnTo>
                  <a:pt x="7" y="75"/>
                </a:lnTo>
                <a:lnTo>
                  <a:pt x="0" y="69"/>
                </a:lnTo>
                <a:lnTo>
                  <a:pt x="4" y="66"/>
                </a:lnTo>
                <a:lnTo>
                  <a:pt x="0" y="60"/>
                </a:lnTo>
                <a:lnTo>
                  <a:pt x="0" y="50"/>
                </a:lnTo>
                <a:lnTo>
                  <a:pt x="4" y="37"/>
                </a:lnTo>
                <a:lnTo>
                  <a:pt x="27" y="33"/>
                </a:lnTo>
                <a:lnTo>
                  <a:pt x="28" y="29"/>
                </a:lnTo>
                <a:lnTo>
                  <a:pt x="20" y="20"/>
                </a:lnTo>
                <a:lnTo>
                  <a:pt x="21" y="1"/>
                </a:lnTo>
                <a:lnTo>
                  <a:pt x="53" y="0"/>
                </a:lnTo>
                <a:lnTo>
                  <a:pt x="52" y="39"/>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nvGrpSpPr>
          <p:cNvPr id="1088" name="Group 1087">
            <a:extLst>
              <a:ext uri="{FF2B5EF4-FFF2-40B4-BE49-F238E27FC236}">
                <a16:creationId xmlns:a16="http://schemas.microsoft.com/office/drawing/2014/main" id="{D3BFB5CA-77F2-48AA-9566-DE41394F420B}"/>
              </a:ext>
            </a:extLst>
          </p:cNvPr>
          <p:cNvGrpSpPr/>
          <p:nvPr/>
        </p:nvGrpSpPr>
        <p:grpSpPr>
          <a:xfrm>
            <a:off x="1250451" y="4148009"/>
            <a:ext cx="344516" cy="295182"/>
            <a:chOff x="1153106" y="3120769"/>
            <a:chExt cx="436625" cy="436625"/>
          </a:xfrm>
          <a:effectLst>
            <a:outerShdw blurRad="50800" dist="38100" dir="8100000" algn="tr" rotWithShape="0">
              <a:prstClr val="black">
                <a:alpha val="40000"/>
              </a:prstClr>
            </a:outerShdw>
          </a:effectLst>
        </p:grpSpPr>
        <p:pic>
          <p:nvPicPr>
            <p:cNvPr id="1089" name="Graphic 1088" descr="Marker">
              <a:extLst>
                <a:ext uri="{FF2B5EF4-FFF2-40B4-BE49-F238E27FC236}">
                  <a16:creationId xmlns:a16="http://schemas.microsoft.com/office/drawing/2014/main" id="{F928B888-0686-4346-A79D-E2D582BAE2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90" name="Oval 1089">
              <a:extLst>
                <a:ext uri="{FF2B5EF4-FFF2-40B4-BE49-F238E27FC236}">
                  <a16:creationId xmlns:a16="http://schemas.microsoft.com/office/drawing/2014/main" id="{712B62CD-F745-4C37-8B6F-B30EE276ED86}"/>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1" name="Group 1090">
            <a:extLst>
              <a:ext uri="{FF2B5EF4-FFF2-40B4-BE49-F238E27FC236}">
                <a16:creationId xmlns:a16="http://schemas.microsoft.com/office/drawing/2014/main" id="{A4EA6E0A-E074-45C2-A316-C035716C7622}"/>
              </a:ext>
            </a:extLst>
          </p:cNvPr>
          <p:cNvGrpSpPr/>
          <p:nvPr/>
        </p:nvGrpSpPr>
        <p:grpSpPr>
          <a:xfrm>
            <a:off x="1275133" y="4250027"/>
            <a:ext cx="344516" cy="295182"/>
            <a:chOff x="1153106" y="3120769"/>
            <a:chExt cx="436625" cy="436625"/>
          </a:xfrm>
        </p:grpSpPr>
        <p:pic>
          <p:nvPicPr>
            <p:cNvPr id="1092" name="Graphic 1091" descr="Marker">
              <a:extLst>
                <a:ext uri="{FF2B5EF4-FFF2-40B4-BE49-F238E27FC236}">
                  <a16:creationId xmlns:a16="http://schemas.microsoft.com/office/drawing/2014/main" id="{AFAF3CCE-D20A-4046-A363-7D34B28044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93" name="Oval 1092">
              <a:extLst>
                <a:ext uri="{FF2B5EF4-FFF2-40B4-BE49-F238E27FC236}">
                  <a16:creationId xmlns:a16="http://schemas.microsoft.com/office/drawing/2014/main" id="{DFE53E43-34C8-4477-8DB2-DB478402E931}"/>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4" name="Group 1093">
            <a:extLst>
              <a:ext uri="{FF2B5EF4-FFF2-40B4-BE49-F238E27FC236}">
                <a16:creationId xmlns:a16="http://schemas.microsoft.com/office/drawing/2014/main" id="{63B7C3A5-2ACB-4AF8-A5EE-54C469C8F00A}"/>
              </a:ext>
            </a:extLst>
          </p:cNvPr>
          <p:cNvGrpSpPr/>
          <p:nvPr/>
        </p:nvGrpSpPr>
        <p:grpSpPr>
          <a:xfrm>
            <a:off x="1192796" y="4167686"/>
            <a:ext cx="344516" cy="295182"/>
            <a:chOff x="1153106" y="3120769"/>
            <a:chExt cx="436625" cy="436625"/>
          </a:xfrm>
          <a:effectLst>
            <a:outerShdw blurRad="50800" dist="38100" dir="8100000" algn="tr" rotWithShape="0">
              <a:prstClr val="black">
                <a:alpha val="40000"/>
              </a:prstClr>
            </a:outerShdw>
          </a:effectLst>
        </p:grpSpPr>
        <p:pic>
          <p:nvPicPr>
            <p:cNvPr id="1095" name="Graphic 1094" descr="Marker">
              <a:extLst>
                <a:ext uri="{FF2B5EF4-FFF2-40B4-BE49-F238E27FC236}">
                  <a16:creationId xmlns:a16="http://schemas.microsoft.com/office/drawing/2014/main" id="{520BD635-38DF-4D28-8956-A5F2D6E90C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06" y="3120769"/>
              <a:ext cx="436625" cy="436625"/>
            </a:xfrm>
            <a:prstGeom prst="rect">
              <a:avLst/>
            </a:prstGeom>
            <a:ln>
              <a:noFill/>
            </a:ln>
            <a:effectLst>
              <a:outerShdw blurRad="190500" dist="228600" dir="2700000" algn="ctr">
                <a:srgbClr val="000000">
                  <a:alpha val="30000"/>
                </a:srgbClr>
              </a:outerShdw>
            </a:effectLst>
          </p:spPr>
        </p:pic>
        <p:sp>
          <p:nvSpPr>
            <p:cNvPr id="1096" name="Oval 1095">
              <a:extLst>
                <a:ext uri="{FF2B5EF4-FFF2-40B4-BE49-F238E27FC236}">
                  <a16:creationId xmlns:a16="http://schemas.microsoft.com/office/drawing/2014/main" id="{870666E4-CDC6-4A5A-8CE9-E2E28781BD84}"/>
                </a:ext>
              </a:extLst>
            </p:cNvPr>
            <p:cNvSpPr/>
            <p:nvPr/>
          </p:nvSpPr>
          <p:spPr>
            <a:xfrm>
              <a:off x="1321378" y="3238082"/>
              <a:ext cx="94988" cy="928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36723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A7B6-BCCE-42E4-9261-E062BDA25E94}"/>
              </a:ext>
            </a:extLst>
          </p:cNvPr>
          <p:cNvSpPr>
            <a:spLocks noGrp="1"/>
          </p:cNvSpPr>
          <p:nvPr>
            <p:ph type="title"/>
          </p:nvPr>
        </p:nvSpPr>
        <p:spPr>
          <a:xfrm>
            <a:off x="419099" y="616396"/>
            <a:ext cx="11353801" cy="454479"/>
          </a:xfrm>
        </p:spPr>
        <p:txBody>
          <a:bodyPr/>
          <a:lstStyle/>
          <a:p>
            <a:r>
              <a:rPr lang="en-US"/>
              <a:t>SimpliPhi Power Energy Storage Systems</a:t>
            </a:r>
          </a:p>
        </p:txBody>
      </p:sp>
      <p:sp>
        <p:nvSpPr>
          <p:cNvPr id="36" name="Rectangle: Rounded Corners 35">
            <a:extLst>
              <a:ext uri="{FF2B5EF4-FFF2-40B4-BE49-F238E27FC236}">
                <a16:creationId xmlns:a16="http://schemas.microsoft.com/office/drawing/2014/main" id="{011D60D2-8E1D-4E64-B25F-403F136E2ED3}"/>
              </a:ext>
            </a:extLst>
          </p:cNvPr>
          <p:cNvSpPr/>
          <p:nvPr/>
        </p:nvSpPr>
        <p:spPr>
          <a:xfrm>
            <a:off x="285273" y="1589904"/>
            <a:ext cx="2708047" cy="3845493"/>
          </a:xfrm>
          <a:prstGeom prst="roundRect">
            <a:avLst>
              <a:gd name="adj" fmla="val 0"/>
            </a:avLst>
          </a:prstGeom>
          <a:solidFill>
            <a:srgbClr val="FFFFFF"/>
          </a:solidFill>
          <a:ln w="12700" cap="flat" cmpd="sng" algn="ctr">
            <a:noFill/>
            <a:prstDash val="solid"/>
            <a:miter lim="800000"/>
          </a:ln>
          <a:effectLst>
            <a:outerShdw blurRad="266700" dist="50800" dir="5400000" algn="ctr"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37" name="TextBox 36">
            <a:extLst>
              <a:ext uri="{FF2B5EF4-FFF2-40B4-BE49-F238E27FC236}">
                <a16:creationId xmlns:a16="http://schemas.microsoft.com/office/drawing/2014/main" id="{C87CCA8F-E596-4695-9BDA-8F3BC2165AE3}"/>
              </a:ext>
            </a:extLst>
          </p:cNvPr>
          <p:cNvSpPr txBox="1"/>
          <p:nvPr/>
        </p:nvSpPr>
        <p:spPr>
          <a:xfrm>
            <a:off x="509742" y="4009659"/>
            <a:ext cx="2259107" cy="1292662"/>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363636"/>
                </a:solidFill>
                <a:effectLst/>
                <a:uLnTx/>
                <a:uFillTx/>
              </a:rPr>
              <a:t>Leveraging renewables by decoupling supply and demand on grid and off and reducing atmospheric CO2 &amp; GHG emissions behind climate change.</a:t>
            </a:r>
          </a:p>
        </p:txBody>
      </p:sp>
      <p:sp>
        <p:nvSpPr>
          <p:cNvPr id="38" name="Rectangle: Rounded Corners 37">
            <a:extLst>
              <a:ext uri="{FF2B5EF4-FFF2-40B4-BE49-F238E27FC236}">
                <a16:creationId xmlns:a16="http://schemas.microsoft.com/office/drawing/2014/main" id="{9430E5C9-921A-4B95-A32E-C1ED72036F46}"/>
              </a:ext>
            </a:extLst>
          </p:cNvPr>
          <p:cNvSpPr/>
          <p:nvPr/>
        </p:nvSpPr>
        <p:spPr>
          <a:xfrm>
            <a:off x="3252621" y="1584371"/>
            <a:ext cx="2708047" cy="3845493"/>
          </a:xfrm>
          <a:prstGeom prst="roundRect">
            <a:avLst>
              <a:gd name="adj" fmla="val 0"/>
            </a:avLst>
          </a:prstGeom>
          <a:solidFill>
            <a:srgbClr val="FFFFFF"/>
          </a:solidFill>
          <a:ln w="12700" cap="flat" cmpd="sng" algn="ctr">
            <a:noFill/>
            <a:prstDash val="solid"/>
            <a:miter lim="800000"/>
          </a:ln>
          <a:effectLst>
            <a:outerShdw blurRad="266700" dist="50800" dir="5400000" algn="ctr"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39" name="Rectangle: Rounded Corners 38">
            <a:extLst>
              <a:ext uri="{FF2B5EF4-FFF2-40B4-BE49-F238E27FC236}">
                <a16:creationId xmlns:a16="http://schemas.microsoft.com/office/drawing/2014/main" id="{CA8BC848-DCFD-44B0-B138-AC1E4B818167}"/>
              </a:ext>
            </a:extLst>
          </p:cNvPr>
          <p:cNvSpPr/>
          <p:nvPr/>
        </p:nvSpPr>
        <p:spPr>
          <a:xfrm>
            <a:off x="6219969" y="1578838"/>
            <a:ext cx="2708047" cy="3845493"/>
          </a:xfrm>
          <a:prstGeom prst="roundRect">
            <a:avLst>
              <a:gd name="adj" fmla="val 0"/>
            </a:avLst>
          </a:prstGeom>
          <a:solidFill>
            <a:srgbClr val="FFFFFF"/>
          </a:solidFill>
          <a:ln w="12700" cap="flat" cmpd="sng" algn="ctr">
            <a:noFill/>
            <a:prstDash val="solid"/>
            <a:miter lim="800000"/>
          </a:ln>
          <a:effectLst>
            <a:outerShdw blurRad="266700" dist="50800" dir="5400000" algn="ctr"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40" name="Rectangle: Rounded Corners 39">
            <a:extLst>
              <a:ext uri="{FF2B5EF4-FFF2-40B4-BE49-F238E27FC236}">
                <a16:creationId xmlns:a16="http://schemas.microsoft.com/office/drawing/2014/main" id="{71AAFB81-A336-4EAB-80A9-90C0F28CFFA5}"/>
              </a:ext>
            </a:extLst>
          </p:cNvPr>
          <p:cNvSpPr/>
          <p:nvPr/>
        </p:nvSpPr>
        <p:spPr>
          <a:xfrm>
            <a:off x="9187317" y="1573305"/>
            <a:ext cx="2708047" cy="3845493"/>
          </a:xfrm>
          <a:prstGeom prst="roundRect">
            <a:avLst>
              <a:gd name="adj" fmla="val 0"/>
            </a:avLst>
          </a:prstGeom>
          <a:solidFill>
            <a:srgbClr val="FFFFFF"/>
          </a:solidFill>
          <a:ln w="12700" cap="flat" cmpd="sng" algn="ctr">
            <a:noFill/>
            <a:prstDash val="solid"/>
            <a:miter lim="800000"/>
          </a:ln>
          <a:effectLst>
            <a:outerShdw blurRad="266700" dist="50800" dir="5400000" algn="ctr"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41" name="TextBox 40">
            <a:extLst>
              <a:ext uri="{FF2B5EF4-FFF2-40B4-BE49-F238E27FC236}">
                <a16:creationId xmlns:a16="http://schemas.microsoft.com/office/drawing/2014/main" id="{CFED12DE-A030-4F87-AEA3-13850A91987E}"/>
              </a:ext>
            </a:extLst>
          </p:cNvPr>
          <p:cNvSpPr txBox="1"/>
          <p:nvPr/>
        </p:nvSpPr>
        <p:spPr>
          <a:xfrm>
            <a:off x="509743" y="3089217"/>
            <a:ext cx="2259106" cy="707886"/>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6D2A91"/>
                </a:solidFill>
                <a:effectLst/>
                <a:uLnTx/>
                <a:uFillTx/>
              </a:rPr>
              <a:t>Accelerating the Energy Transition</a:t>
            </a:r>
          </a:p>
        </p:txBody>
      </p:sp>
      <p:sp>
        <p:nvSpPr>
          <p:cNvPr id="42" name="TextBox 41">
            <a:extLst>
              <a:ext uri="{FF2B5EF4-FFF2-40B4-BE49-F238E27FC236}">
                <a16:creationId xmlns:a16="http://schemas.microsoft.com/office/drawing/2014/main" id="{9DFBD644-9B9B-44D9-A5D3-F49C0F767318}"/>
              </a:ext>
            </a:extLst>
          </p:cNvPr>
          <p:cNvSpPr txBox="1"/>
          <p:nvPr/>
        </p:nvSpPr>
        <p:spPr>
          <a:xfrm>
            <a:off x="3487479" y="4009659"/>
            <a:ext cx="2254416" cy="1292662"/>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363636"/>
                </a:solidFill>
                <a:effectLst/>
                <a:uLnTx/>
                <a:uFillTx/>
              </a:rPr>
              <a:t>Supporting new and emerging energy markets that blur the line between in-front-of and behind-the-meter, aligning the interests of the utility and customers.</a:t>
            </a:r>
          </a:p>
        </p:txBody>
      </p:sp>
      <p:sp>
        <p:nvSpPr>
          <p:cNvPr id="43" name="TextBox 42">
            <a:extLst>
              <a:ext uri="{FF2B5EF4-FFF2-40B4-BE49-F238E27FC236}">
                <a16:creationId xmlns:a16="http://schemas.microsoft.com/office/drawing/2014/main" id="{93876DED-9432-427A-BA22-FA74DF728B98}"/>
              </a:ext>
            </a:extLst>
          </p:cNvPr>
          <p:cNvSpPr txBox="1"/>
          <p:nvPr/>
        </p:nvSpPr>
        <p:spPr>
          <a:xfrm>
            <a:off x="3375212" y="3089217"/>
            <a:ext cx="2366682" cy="707886"/>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6D2A91"/>
                </a:solidFill>
                <a:effectLst/>
                <a:uLnTx/>
                <a:uFillTx/>
              </a:rPr>
              <a:t>Reimagining the Power Grid</a:t>
            </a:r>
          </a:p>
        </p:txBody>
      </p:sp>
      <p:sp>
        <p:nvSpPr>
          <p:cNvPr id="44" name="TextBox 43">
            <a:extLst>
              <a:ext uri="{FF2B5EF4-FFF2-40B4-BE49-F238E27FC236}">
                <a16:creationId xmlns:a16="http://schemas.microsoft.com/office/drawing/2014/main" id="{659D23A1-80C6-4F71-B4B2-3B373793D79A}"/>
              </a:ext>
            </a:extLst>
          </p:cNvPr>
          <p:cNvSpPr txBox="1"/>
          <p:nvPr/>
        </p:nvSpPr>
        <p:spPr>
          <a:xfrm>
            <a:off x="6319543" y="4009659"/>
            <a:ext cx="2523603" cy="1292662"/>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363636"/>
                </a:solidFill>
                <a:effectLst/>
                <a:uLnTx/>
                <a:uFillTx/>
              </a:rPr>
              <a:t>Creating a more resilient power infrastructure using distributed customer-sited assets along the entire distribution grid for individuals, businesses and whole communities.</a:t>
            </a:r>
          </a:p>
        </p:txBody>
      </p:sp>
      <p:sp>
        <p:nvSpPr>
          <p:cNvPr id="45" name="TextBox 44">
            <a:extLst>
              <a:ext uri="{FF2B5EF4-FFF2-40B4-BE49-F238E27FC236}">
                <a16:creationId xmlns:a16="http://schemas.microsoft.com/office/drawing/2014/main" id="{ACAA27FE-E784-4AF9-91F3-FB00243234D3}"/>
              </a:ext>
            </a:extLst>
          </p:cNvPr>
          <p:cNvSpPr txBox="1"/>
          <p:nvPr/>
        </p:nvSpPr>
        <p:spPr>
          <a:xfrm>
            <a:off x="5995498" y="3089217"/>
            <a:ext cx="3188843" cy="707886"/>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6D2A91"/>
                </a:solidFill>
                <a:effectLst/>
                <a:uLnTx/>
                <a:uFillTx/>
              </a:rPr>
              <a:t>Building a More </a:t>
            </a:r>
            <a:br>
              <a:rPr kumimoji="0" lang="en-US" sz="2000" b="1" i="0" u="none" strike="noStrike" kern="0" cap="none" spc="0" normalizeH="0" baseline="0" noProof="0">
                <a:ln>
                  <a:noFill/>
                </a:ln>
                <a:solidFill>
                  <a:srgbClr val="6D2A91"/>
                </a:solidFill>
                <a:effectLst/>
                <a:uLnTx/>
                <a:uFillTx/>
              </a:rPr>
            </a:br>
            <a:r>
              <a:rPr kumimoji="0" lang="en-US" sz="2000" b="1" i="0" u="none" strike="noStrike" kern="0" cap="none" spc="0" normalizeH="0" baseline="0" noProof="0">
                <a:ln>
                  <a:noFill/>
                </a:ln>
                <a:solidFill>
                  <a:srgbClr val="6D2A91"/>
                </a:solidFill>
                <a:effectLst/>
                <a:uLnTx/>
                <a:uFillTx/>
              </a:rPr>
              <a:t>Resilient Energy Future</a:t>
            </a:r>
          </a:p>
        </p:txBody>
      </p:sp>
      <p:sp>
        <p:nvSpPr>
          <p:cNvPr id="46" name="TextBox 45">
            <a:extLst>
              <a:ext uri="{FF2B5EF4-FFF2-40B4-BE49-F238E27FC236}">
                <a16:creationId xmlns:a16="http://schemas.microsoft.com/office/drawing/2014/main" id="{79E1DD91-AB0E-4DD3-93AA-70224A594F4C}"/>
              </a:ext>
            </a:extLst>
          </p:cNvPr>
          <p:cNvSpPr txBox="1"/>
          <p:nvPr/>
        </p:nvSpPr>
        <p:spPr>
          <a:xfrm>
            <a:off x="9321008" y="4009659"/>
            <a:ext cx="2437515" cy="1292662"/>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363636"/>
                </a:solidFill>
                <a:effectLst/>
                <a:uLnTx/>
                <a:uFillTx/>
              </a:rPr>
              <a:t>Eliminating economic losses due to power outages and reducing daily energy costs through demand charge management, peak shaving and time of use utility charges.</a:t>
            </a:r>
          </a:p>
        </p:txBody>
      </p:sp>
      <p:sp>
        <p:nvSpPr>
          <p:cNvPr id="47" name="TextBox 46">
            <a:extLst>
              <a:ext uri="{FF2B5EF4-FFF2-40B4-BE49-F238E27FC236}">
                <a16:creationId xmlns:a16="http://schemas.microsoft.com/office/drawing/2014/main" id="{EBD91FAB-0B95-41FF-BD73-33EDF5C4AFF9}"/>
              </a:ext>
            </a:extLst>
          </p:cNvPr>
          <p:cNvSpPr txBox="1"/>
          <p:nvPr/>
        </p:nvSpPr>
        <p:spPr>
          <a:xfrm>
            <a:off x="9423150" y="3089217"/>
            <a:ext cx="2259106" cy="707886"/>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6D2A91"/>
                </a:solidFill>
                <a:effectLst/>
                <a:uLnTx/>
                <a:uFillTx/>
              </a:rPr>
              <a:t>Delivering Economic Value</a:t>
            </a:r>
          </a:p>
        </p:txBody>
      </p:sp>
      <p:pic>
        <p:nvPicPr>
          <p:cNvPr id="48" name="Picture 47" descr="A close up of a sign&#10;&#10;Description automatically generated">
            <a:extLst>
              <a:ext uri="{FF2B5EF4-FFF2-40B4-BE49-F238E27FC236}">
                <a16:creationId xmlns:a16="http://schemas.microsoft.com/office/drawing/2014/main" id="{216F7AB3-0954-467C-8551-19468E605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97" y="1810761"/>
            <a:ext cx="1111526" cy="1111526"/>
          </a:xfrm>
          <a:prstGeom prst="rect">
            <a:avLst/>
          </a:prstGeom>
        </p:spPr>
      </p:pic>
      <p:pic>
        <p:nvPicPr>
          <p:cNvPr id="49" name="Picture 48" descr="A picture containing drawing, gate&#10;&#10;Description automatically generated">
            <a:extLst>
              <a:ext uri="{FF2B5EF4-FFF2-40B4-BE49-F238E27FC236}">
                <a16:creationId xmlns:a16="http://schemas.microsoft.com/office/drawing/2014/main" id="{65170D25-8A51-4A6A-AC73-D7012C7F54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2438" y="1873963"/>
            <a:ext cx="1087388" cy="1087388"/>
          </a:xfrm>
          <a:prstGeom prst="rect">
            <a:avLst/>
          </a:prstGeom>
        </p:spPr>
      </p:pic>
      <p:pic>
        <p:nvPicPr>
          <p:cNvPr id="50" name="Picture 49" descr="A picture containing drawing, light&#10;&#10;Description automatically generated">
            <a:extLst>
              <a:ext uri="{FF2B5EF4-FFF2-40B4-BE49-F238E27FC236}">
                <a16:creationId xmlns:a16="http://schemas.microsoft.com/office/drawing/2014/main" id="{837DA9EF-62B6-4DAC-898F-3201816258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5297" y="1810761"/>
            <a:ext cx="1037425" cy="1111526"/>
          </a:xfrm>
          <a:prstGeom prst="rect">
            <a:avLst/>
          </a:prstGeom>
        </p:spPr>
      </p:pic>
      <p:pic>
        <p:nvPicPr>
          <p:cNvPr id="51" name="Picture 50" descr="A picture containing object, clock&#10;&#10;Description automatically generated">
            <a:extLst>
              <a:ext uri="{FF2B5EF4-FFF2-40B4-BE49-F238E27FC236}">
                <a16:creationId xmlns:a16="http://schemas.microsoft.com/office/drawing/2014/main" id="{F21B94CF-B1D6-4C52-83FB-02E87549B7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97454" y="1796328"/>
            <a:ext cx="1222564" cy="1222564"/>
          </a:xfrm>
          <a:prstGeom prst="rect">
            <a:avLst/>
          </a:prstGeom>
        </p:spPr>
      </p:pic>
      <p:sp>
        <p:nvSpPr>
          <p:cNvPr id="53" name="Rectangle 52">
            <a:extLst>
              <a:ext uri="{FF2B5EF4-FFF2-40B4-BE49-F238E27FC236}">
                <a16:creationId xmlns:a16="http://schemas.microsoft.com/office/drawing/2014/main" id="{5680E9C2-D74C-4006-BDC3-6D13B3F06D39}"/>
              </a:ext>
            </a:extLst>
          </p:cNvPr>
          <p:cNvSpPr/>
          <p:nvPr/>
        </p:nvSpPr>
        <p:spPr>
          <a:xfrm>
            <a:off x="285273" y="5415505"/>
            <a:ext cx="2696684" cy="457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BBDA93-D1A2-449E-8AE4-DB867D5769F6}"/>
              </a:ext>
            </a:extLst>
          </p:cNvPr>
          <p:cNvSpPr/>
          <p:nvPr/>
        </p:nvSpPr>
        <p:spPr>
          <a:xfrm>
            <a:off x="3252621" y="5418798"/>
            <a:ext cx="2696684" cy="457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6305862-4911-4D20-8824-0E08CA993EFF}"/>
              </a:ext>
            </a:extLst>
          </p:cNvPr>
          <p:cNvSpPr/>
          <p:nvPr/>
        </p:nvSpPr>
        <p:spPr>
          <a:xfrm>
            <a:off x="6208606" y="5411578"/>
            <a:ext cx="2696684" cy="457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EFDB015-EC49-420A-9D3E-2A6B7198841C}"/>
              </a:ext>
            </a:extLst>
          </p:cNvPr>
          <p:cNvSpPr/>
          <p:nvPr/>
        </p:nvSpPr>
        <p:spPr>
          <a:xfrm>
            <a:off x="9188377" y="5403278"/>
            <a:ext cx="2696684" cy="457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EAFFBCD-8C15-4917-8508-864A3785AFF5}"/>
              </a:ext>
            </a:extLst>
          </p:cNvPr>
          <p:cNvSpPr txBox="1"/>
          <p:nvPr/>
        </p:nvSpPr>
        <p:spPr>
          <a:xfrm>
            <a:off x="9532856" y="6627168"/>
            <a:ext cx="252402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63636"/>
                </a:solidFill>
                <a:effectLst/>
                <a:uLnTx/>
                <a:uFillTx/>
                <a:latin typeface="Lato Light"/>
                <a:ea typeface="+mn-ea"/>
                <a:cs typeface="+mn-cs"/>
              </a:rPr>
              <a:t>© 2020 SimpliPhi Power </a:t>
            </a:r>
            <a:r>
              <a:rPr kumimoji="0" lang="en-US" sz="900" b="0" i="0" u="none" strike="noStrike" kern="1200" cap="none" spc="0" normalizeH="0" baseline="0" noProof="0">
                <a:ln>
                  <a:noFill/>
                </a:ln>
                <a:solidFill>
                  <a:srgbClr val="99CC33"/>
                </a:solidFill>
                <a:effectLst/>
                <a:uLnTx/>
                <a:uFillTx/>
                <a:latin typeface="Lato Light"/>
                <a:ea typeface="+mn-ea"/>
                <a:cs typeface="+mn-cs"/>
              </a:rPr>
              <a:t>|</a:t>
            </a:r>
            <a:r>
              <a:rPr kumimoji="0" lang="en-US" sz="900" b="0" i="0" u="none" strike="noStrike" kern="1200" cap="none" spc="0" normalizeH="0" baseline="0" noProof="0">
                <a:ln>
                  <a:noFill/>
                </a:ln>
                <a:solidFill>
                  <a:srgbClr val="363636"/>
                </a:solidFill>
                <a:effectLst/>
                <a:uLnTx/>
                <a:uFillTx/>
                <a:latin typeface="Lato Light"/>
                <a:ea typeface="+mn-ea"/>
                <a:cs typeface="+mn-cs"/>
              </a:rPr>
              <a:t> REV202009241631</a:t>
            </a:r>
          </a:p>
        </p:txBody>
      </p:sp>
    </p:spTree>
    <p:extLst>
      <p:ext uri="{BB962C8B-B14F-4D97-AF65-F5344CB8AC3E}">
        <p14:creationId xmlns:p14="http://schemas.microsoft.com/office/powerpoint/2010/main" val="31405924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AFE9A4C-57B6-46A4-969C-C23E5A50DB74}"/>
              </a:ext>
            </a:extLst>
          </p:cNvPr>
          <p:cNvSpPr/>
          <p:nvPr/>
        </p:nvSpPr>
        <p:spPr>
          <a:xfrm>
            <a:off x="420707" y="1061527"/>
            <a:ext cx="3641421" cy="5372457"/>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63A70D3-A272-4F38-A273-32D4FC1DEE24}"/>
              </a:ext>
            </a:extLst>
          </p:cNvPr>
          <p:cNvSpPr/>
          <p:nvPr/>
        </p:nvSpPr>
        <p:spPr>
          <a:xfrm>
            <a:off x="4275291" y="1061527"/>
            <a:ext cx="3641421" cy="5372457"/>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5D4792-5363-4259-B11D-952832897D46}"/>
              </a:ext>
            </a:extLst>
          </p:cNvPr>
          <p:cNvSpPr>
            <a:spLocks noGrp="1"/>
          </p:cNvSpPr>
          <p:nvPr>
            <p:ph type="title"/>
          </p:nvPr>
        </p:nvSpPr>
        <p:spPr/>
        <p:txBody>
          <a:bodyPr/>
          <a:lstStyle/>
          <a:p>
            <a:r>
              <a:rPr lang="en-US" dirty="0"/>
              <a:t>UL Certifications</a:t>
            </a:r>
          </a:p>
        </p:txBody>
      </p:sp>
      <p:sp>
        <p:nvSpPr>
          <p:cNvPr id="12" name="Rectangle 11">
            <a:extLst>
              <a:ext uri="{FF2B5EF4-FFF2-40B4-BE49-F238E27FC236}">
                <a16:creationId xmlns:a16="http://schemas.microsoft.com/office/drawing/2014/main" id="{A9BD9728-CF17-4CC7-8D9E-6211EC3212FF}"/>
              </a:ext>
            </a:extLst>
          </p:cNvPr>
          <p:cNvSpPr/>
          <p:nvPr/>
        </p:nvSpPr>
        <p:spPr>
          <a:xfrm>
            <a:off x="419099" y="1150904"/>
            <a:ext cx="3641421" cy="400110"/>
          </a:xfrm>
          <a:prstGeom prst="rect">
            <a:avLst/>
          </a:prstGeom>
        </p:spPr>
        <p:txBody>
          <a:bodyPr wrap="square" anchor="ctr">
            <a:spAutoFit/>
          </a:bodyPr>
          <a:lstStyle/>
          <a:p>
            <a:pPr lvl="0" algn="ctr"/>
            <a:r>
              <a:rPr lang="en-US" sz="2000" b="1" dirty="0">
                <a:solidFill>
                  <a:schemeClr val="accent4"/>
                </a:solidFill>
                <a:latin typeface="+mj-lt"/>
                <a:ea typeface="Open Sans" panose="020B0606030504020204" pitchFamily="34" charset="0"/>
                <a:cs typeface="Arial" panose="020B0604020202020204" pitchFamily="34" charset="0"/>
              </a:rPr>
              <a:t>UL 1642</a:t>
            </a:r>
            <a:endParaRPr lang="en-US" sz="2000" b="1" dirty="0">
              <a:solidFill>
                <a:schemeClr val="accent4"/>
              </a:solidFill>
              <a:latin typeface="+mj-lt"/>
              <a:cs typeface="Arial" panose="020B0604020202020204" pitchFamily="34" charset="0"/>
            </a:endParaRPr>
          </a:p>
        </p:txBody>
      </p:sp>
      <p:sp>
        <p:nvSpPr>
          <p:cNvPr id="13" name="Rectangle 12">
            <a:extLst>
              <a:ext uri="{FF2B5EF4-FFF2-40B4-BE49-F238E27FC236}">
                <a16:creationId xmlns:a16="http://schemas.microsoft.com/office/drawing/2014/main" id="{63BD8132-09F9-40FB-A4D8-AC44601912F3}"/>
              </a:ext>
            </a:extLst>
          </p:cNvPr>
          <p:cNvSpPr/>
          <p:nvPr/>
        </p:nvSpPr>
        <p:spPr>
          <a:xfrm>
            <a:off x="4272072" y="1150904"/>
            <a:ext cx="3646247" cy="400110"/>
          </a:xfrm>
          <a:prstGeom prst="rect">
            <a:avLst/>
          </a:prstGeom>
        </p:spPr>
        <p:txBody>
          <a:bodyPr wrap="square" anchor="ctr">
            <a:spAutoFit/>
          </a:bodyPr>
          <a:lstStyle/>
          <a:p>
            <a:pPr lvl="0" algn="ctr"/>
            <a:r>
              <a:rPr lang="en-US" sz="2000" b="1" dirty="0">
                <a:solidFill>
                  <a:schemeClr val="accent4"/>
                </a:solidFill>
                <a:latin typeface="+mj-lt"/>
                <a:ea typeface="Open Sans" panose="020B0606030504020204" pitchFamily="34" charset="0"/>
                <a:cs typeface="Arial" panose="020B0604020202020204" pitchFamily="34" charset="0"/>
              </a:rPr>
              <a:t>UL 1973</a:t>
            </a:r>
            <a:endParaRPr lang="en-US" sz="2000" b="1" dirty="0">
              <a:solidFill>
                <a:schemeClr val="accent4"/>
              </a:solidFill>
              <a:latin typeface="+mj-lt"/>
              <a:cs typeface="Arial" panose="020B0604020202020204" pitchFamily="34" charset="0"/>
            </a:endParaRPr>
          </a:p>
        </p:txBody>
      </p:sp>
      <p:sp>
        <p:nvSpPr>
          <p:cNvPr id="24" name="TextBox 23">
            <a:extLst>
              <a:ext uri="{FF2B5EF4-FFF2-40B4-BE49-F238E27FC236}">
                <a16:creationId xmlns:a16="http://schemas.microsoft.com/office/drawing/2014/main" id="{B73E73E5-62F2-4385-9CCB-48C8E4191373}"/>
              </a:ext>
            </a:extLst>
          </p:cNvPr>
          <p:cNvSpPr txBox="1"/>
          <p:nvPr/>
        </p:nvSpPr>
        <p:spPr>
          <a:xfrm>
            <a:off x="468010" y="1565631"/>
            <a:ext cx="3543597" cy="2554545"/>
          </a:xfrm>
          <a:prstGeom prst="rect">
            <a:avLst/>
          </a:prstGeom>
          <a:noFill/>
        </p:spPr>
        <p:txBody>
          <a:bodyPr wrap="square" rtlCol="0">
            <a:spAutoFit/>
          </a:bodyPr>
          <a:lstStyle/>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Relates to </a:t>
            </a:r>
            <a:r>
              <a:rPr lang="en-US" sz="1200" u="sng" dirty="0">
                <a:latin typeface="+mj-lt"/>
                <a:cs typeface="Arial" panose="020B0604020202020204" pitchFamily="34" charset="0"/>
              </a:rPr>
              <a:t>Cell Level </a:t>
            </a:r>
            <a:r>
              <a:rPr lang="en-US" sz="1200" dirty="0">
                <a:latin typeface="+mj-lt"/>
                <a:cs typeface="Arial" panose="020B0604020202020204" pitchFamily="34" charset="0"/>
              </a:rPr>
              <a:t>Safety</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Cell Level Testing for UL-1642 was conducted by Underwriters Lab (UL).  </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The requirements of this certification are intended to reduce the risk of fire or explosion when lithium batteries are used within a product.  </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The testing regiment abuses cells with elements generated from electrical, mechanical and environmental sources. </a:t>
            </a:r>
          </a:p>
          <a:p>
            <a:pPr>
              <a:spcBef>
                <a:spcPts val="600"/>
              </a:spcBef>
              <a:spcAft>
                <a:spcPts val="600"/>
              </a:spcAft>
              <a:buClr>
                <a:schemeClr val="accent4"/>
              </a:buClr>
            </a:pPr>
            <a:endParaRPr lang="en-US" sz="1200" dirty="0">
              <a:latin typeface="+mj-lt"/>
              <a:cs typeface="Arial" panose="020B0604020202020204" pitchFamily="34" charset="0"/>
            </a:endParaRPr>
          </a:p>
        </p:txBody>
      </p:sp>
      <p:sp>
        <p:nvSpPr>
          <p:cNvPr id="25" name="Text Placeholder 2">
            <a:extLst>
              <a:ext uri="{FF2B5EF4-FFF2-40B4-BE49-F238E27FC236}">
                <a16:creationId xmlns:a16="http://schemas.microsoft.com/office/drawing/2014/main" id="{8021781E-3899-4AE2-AD9A-78D0CCC3DD29}"/>
              </a:ext>
            </a:extLst>
          </p:cNvPr>
          <p:cNvSpPr>
            <a:spLocks noGrp="1"/>
          </p:cNvSpPr>
          <p:nvPr>
            <p:ph type="body" sz="quarter" idx="11"/>
          </p:nvPr>
        </p:nvSpPr>
        <p:spPr>
          <a:xfrm>
            <a:off x="724853" y="3757503"/>
            <a:ext cx="1514953" cy="2574706"/>
          </a:xfrm>
        </p:spPr>
        <p:txBody>
          <a:bodyPr/>
          <a:lstStyle/>
          <a:p>
            <a:pPr marL="166688" lvl="0" indent="-166688"/>
            <a:r>
              <a:rPr lang="en-US" sz="1200" dirty="0"/>
              <a:t>Shock</a:t>
            </a:r>
          </a:p>
          <a:p>
            <a:pPr marL="166688" lvl="0" indent="-166688"/>
            <a:r>
              <a:rPr lang="en-US" sz="1200" dirty="0"/>
              <a:t>Vibration </a:t>
            </a:r>
          </a:p>
          <a:p>
            <a:pPr marL="166688" lvl="0" indent="-166688"/>
            <a:r>
              <a:rPr lang="en-US" sz="1200" dirty="0"/>
              <a:t>Drop</a:t>
            </a:r>
          </a:p>
          <a:p>
            <a:pPr marL="166688" lvl="0" indent="-166688"/>
            <a:r>
              <a:rPr lang="en-US" sz="1200" dirty="0"/>
              <a:t>Heating</a:t>
            </a:r>
          </a:p>
          <a:p>
            <a:pPr marL="166688" lvl="0" indent="-166688"/>
            <a:r>
              <a:rPr lang="en-US" sz="1200" dirty="0"/>
              <a:t>Temperature Cycling</a:t>
            </a:r>
          </a:p>
          <a:p>
            <a:pPr marL="166688" lvl="0" indent="-166688"/>
            <a:r>
              <a:rPr lang="en-US" sz="1200" dirty="0"/>
              <a:t>Low Pressure (Altitude Simulation)</a:t>
            </a:r>
          </a:p>
          <a:p>
            <a:endParaRPr lang="en-US" sz="1200" dirty="0"/>
          </a:p>
        </p:txBody>
      </p:sp>
      <p:sp>
        <p:nvSpPr>
          <p:cNvPr id="26" name="Text Placeholder 2">
            <a:extLst>
              <a:ext uri="{FF2B5EF4-FFF2-40B4-BE49-F238E27FC236}">
                <a16:creationId xmlns:a16="http://schemas.microsoft.com/office/drawing/2014/main" id="{F7B28ACA-986A-4DB3-A304-90CDD4FB49AE}"/>
              </a:ext>
            </a:extLst>
          </p:cNvPr>
          <p:cNvSpPr txBox="1">
            <a:spLocks/>
          </p:cNvSpPr>
          <p:nvPr/>
        </p:nvSpPr>
        <p:spPr>
          <a:xfrm>
            <a:off x="2241418" y="3757504"/>
            <a:ext cx="1598341" cy="2607560"/>
          </a:xfrm>
          <a:prstGeom prst="rect">
            <a:avLst/>
          </a:prstGeom>
        </p:spPr>
        <p:txBody>
          <a:bodyPr/>
          <a:lstStyle>
            <a:lvl1pPr marL="400050" indent="-400050" algn="l" defTabSz="228600" rtl="0" eaLnBrk="1" latinLnBrk="0" hangingPunct="1">
              <a:lnSpc>
                <a:spcPct val="100000"/>
              </a:lnSpc>
              <a:spcBef>
                <a:spcPts val="600"/>
              </a:spcBef>
              <a:spcAft>
                <a:spcPts val="600"/>
              </a:spcAft>
              <a:buClr>
                <a:schemeClr val="accent4"/>
              </a:buClr>
              <a:buFont typeface="Arial" panose="020B0604020202020204" pitchFamily="34" charset="0"/>
              <a:buChar char="•"/>
              <a:defRPr sz="2000" kern="1200">
                <a:solidFill>
                  <a:schemeClr val="tx1"/>
                </a:solidFill>
                <a:latin typeface="+mn-lt"/>
                <a:ea typeface="+mn-ea"/>
                <a:cs typeface="+mn-cs"/>
              </a:defRPr>
            </a:lvl1pPr>
            <a:lvl2pPr marL="862013" indent="-400050" algn="l" defTabSz="228600" rtl="0" eaLnBrk="1" latinLnBrk="0" hangingPunct="1">
              <a:lnSpc>
                <a:spcPct val="100000"/>
              </a:lnSpc>
              <a:spcBef>
                <a:spcPts val="600"/>
              </a:spcBef>
              <a:spcAft>
                <a:spcPts val="600"/>
              </a:spcAft>
              <a:buClr>
                <a:schemeClr val="accent4"/>
              </a:buClr>
              <a:buFont typeface="Lato Light" panose="020F0502020204030203" pitchFamily="34" charset="0"/>
              <a:buChar char="‒"/>
              <a:tabLst>
                <a:tab pos="461963" algn="l"/>
              </a:tabLst>
              <a:defRPr sz="1800" kern="1200">
                <a:solidFill>
                  <a:schemeClr val="tx1"/>
                </a:solidFill>
                <a:latin typeface="+mn-lt"/>
                <a:ea typeface="+mn-ea"/>
                <a:cs typeface="+mn-cs"/>
              </a:defRPr>
            </a:lvl2pPr>
            <a:lvl3pPr marL="1376363" indent="-461963" algn="l" defTabSz="228600" rtl="0" eaLnBrk="1" latinLnBrk="0" hangingPunct="1">
              <a:lnSpc>
                <a:spcPct val="10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400050" indent="-57150" algn="l" defTabSz="228600" rtl="0" eaLnBrk="1" latinLnBrk="0" hangingPunct="1">
              <a:lnSpc>
                <a:spcPct val="100000"/>
              </a:lnSpc>
              <a:spcBef>
                <a:spcPts val="600"/>
              </a:spcBef>
              <a:spcAft>
                <a:spcPts val="600"/>
              </a:spcAft>
              <a:buClr>
                <a:schemeClr val="accent4"/>
              </a:buClr>
              <a:buFont typeface="Arial" panose="020B0604020202020204" pitchFamily="34" charset="0"/>
              <a:buChar char="•"/>
              <a:defRPr sz="2400" kern="1200">
                <a:solidFill>
                  <a:schemeClr val="tx1"/>
                </a:solidFill>
                <a:latin typeface="+mn-lt"/>
                <a:ea typeface="+mn-ea"/>
                <a:cs typeface="+mn-cs"/>
              </a:defRPr>
            </a:lvl4pPr>
            <a:lvl5pPr marL="514350" indent="-57150" algn="l" defTabSz="228600" rtl="0" eaLnBrk="1" latinLnBrk="0" hangingPunct="1">
              <a:lnSpc>
                <a:spcPct val="100000"/>
              </a:lnSpc>
              <a:spcBef>
                <a:spcPts val="600"/>
              </a:spcBef>
              <a:spcAft>
                <a:spcPts val="600"/>
              </a:spcAft>
              <a:buClr>
                <a:schemeClr val="accent4"/>
              </a:buClr>
              <a:buFont typeface="Arial" panose="020B0604020202020204" pitchFamily="34" charset="0"/>
              <a:buChar char="•"/>
              <a:defRPr sz="2400" kern="1200">
                <a:solidFill>
                  <a:schemeClr val="tx1"/>
                </a:solidFill>
                <a:latin typeface="+mn-lt"/>
                <a:ea typeface="+mn-ea"/>
                <a:cs typeface="+mn-cs"/>
              </a:defRPr>
            </a:lvl5pPr>
            <a:lvl6pPr marL="6286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6pPr>
            <a:lvl7pPr marL="7429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7pPr>
            <a:lvl8pPr marL="8572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8pPr>
            <a:lvl9pPr marL="971550" indent="-57150" algn="l" defTabSz="228600" rtl="0" eaLnBrk="1" latinLnBrk="0" hangingPunct="1">
              <a:lnSpc>
                <a:spcPct val="90000"/>
              </a:lnSpc>
              <a:spcBef>
                <a:spcPts val="125"/>
              </a:spcBef>
              <a:buFont typeface="Arial" panose="020B0604020202020204" pitchFamily="34" charset="0"/>
              <a:buChar char="•"/>
              <a:defRPr sz="450" kern="1200">
                <a:solidFill>
                  <a:schemeClr val="tx1"/>
                </a:solidFill>
                <a:latin typeface="+mn-lt"/>
                <a:ea typeface="+mn-ea"/>
                <a:cs typeface="+mn-cs"/>
              </a:defRPr>
            </a:lvl9pPr>
          </a:lstStyle>
          <a:p>
            <a:pPr marL="166688" indent="-166688"/>
            <a:r>
              <a:rPr lang="en-US" sz="1200" dirty="0"/>
              <a:t>Short Circuit </a:t>
            </a:r>
          </a:p>
          <a:p>
            <a:pPr marL="166688" indent="-166688"/>
            <a:r>
              <a:rPr lang="en-US" sz="1200" dirty="0"/>
              <a:t>Heating </a:t>
            </a:r>
          </a:p>
          <a:p>
            <a:pPr marL="166688" indent="-166688"/>
            <a:r>
              <a:rPr lang="en-US" sz="1200" dirty="0"/>
              <a:t>Abnormal Charging</a:t>
            </a:r>
          </a:p>
          <a:p>
            <a:pPr marL="166688" indent="-166688"/>
            <a:r>
              <a:rPr lang="en-US" sz="1200" dirty="0"/>
              <a:t>Forced Discharge</a:t>
            </a:r>
          </a:p>
          <a:p>
            <a:pPr marL="166688" indent="-166688"/>
            <a:r>
              <a:rPr lang="en-US" sz="1200" dirty="0"/>
              <a:t>Crush </a:t>
            </a:r>
          </a:p>
          <a:p>
            <a:pPr marL="166688" indent="-166688"/>
            <a:r>
              <a:rPr lang="en-US" sz="1200" dirty="0"/>
              <a:t>Impact</a:t>
            </a:r>
          </a:p>
          <a:p>
            <a:pPr marL="166688" indent="-166688"/>
            <a:r>
              <a:rPr lang="en-US" sz="1200" dirty="0"/>
              <a:t>Humidity</a:t>
            </a:r>
          </a:p>
        </p:txBody>
      </p:sp>
      <p:sp>
        <p:nvSpPr>
          <p:cNvPr id="27" name="TextBox 26">
            <a:extLst>
              <a:ext uri="{FF2B5EF4-FFF2-40B4-BE49-F238E27FC236}">
                <a16:creationId xmlns:a16="http://schemas.microsoft.com/office/drawing/2014/main" id="{4EC005FA-20BD-43EB-8D8C-93C93EB1B60C}"/>
              </a:ext>
            </a:extLst>
          </p:cNvPr>
          <p:cNvSpPr txBox="1"/>
          <p:nvPr/>
        </p:nvSpPr>
        <p:spPr>
          <a:xfrm>
            <a:off x="4373919" y="1565631"/>
            <a:ext cx="3446582" cy="2585323"/>
          </a:xfrm>
          <a:prstGeom prst="rect">
            <a:avLst/>
          </a:prstGeom>
          <a:noFill/>
        </p:spPr>
        <p:txBody>
          <a:bodyPr wrap="square" rtlCol="0">
            <a:spAutoFit/>
          </a:bodyPr>
          <a:lstStyle/>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Relates to </a:t>
            </a:r>
            <a:r>
              <a:rPr lang="en-US" sz="1200" u="sng" dirty="0">
                <a:latin typeface="+mj-lt"/>
                <a:cs typeface="Arial" panose="020B0604020202020204" pitchFamily="34" charset="0"/>
              </a:rPr>
              <a:t>Module Level </a:t>
            </a:r>
            <a:r>
              <a:rPr lang="en-US" sz="1200" dirty="0">
                <a:latin typeface="+mj-lt"/>
                <a:cs typeface="Arial" panose="020B0604020202020204" pitchFamily="34" charset="0"/>
              </a:rPr>
              <a:t>Safety</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UL-1973 evaluates the battery’s ability to safely withstand abuse conditions like over-voltage and over-current conditions, with and without the BMS safety features intact. </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Throughout the wide range of thermal and electrical abuse  there have not been any indicators that the component cells and PHI battery modules experience thermal runaway with fire, ignition or propagation across cells</a:t>
            </a:r>
          </a:p>
          <a:p>
            <a:pPr marL="169863" indent="-169863">
              <a:spcBef>
                <a:spcPts val="600"/>
              </a:spcBef>
              <a:spcAft>
                <a:spcPts val="600"/>
              </a:spcAft>
              <a:buClr>
                <a:schemeClr val="accent4"/>
              </a:buClr>
              <a:buFont typeface="Arial" panose="020B0604020202020204" pitchFamily="34" charset="0"/>
              <a:buChar char="•"/>
            </a:pPr>
            <a:endParaRPr lang="en-US" sz="1200" dirty="0">
              <a:latin typeface="+mj-lt"/>
              <a:cs typeface="Arial" panose="020B0604020202020204" pitchFamily="34" charset="0"/>
            </a:endParaRPr>
          </a:p>
        </p:txBody>
      </p:sp>
      <p:sp>
        <p:nvSpPr>
          <p:cNvPr id="14" name="Rectangle 13">
            <a:extLst>
              <a:ext uri="{FF2B5EF4-FFF2-40B4-BE49-F238E27FC236}">
                <a16:creationId xmlns:a16="http://schemas.microsoft.com/office/drawing/2014/main" id="{8DCBAA6F-FD57-444A-8F1A-622C45021BA5}"/>
              </a:ext>
            </a:extLst>
          </p:cNvPr>
          <p:cNvSpPr/>
          <p:nvPr/>
        </p:nvSpPr>
        <p:spPr>
          <a:xfrm>
            <a:off x="8129872" y="1061527"/>
            <a:ext cx="3641421" cy="5372457"/>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2510E73-D0C5-4231-82AE-0AA9A7B54A58}"/>
              </a:ext>
            </a:extLst>
          </p:cNvPr>
          <p:cNvSpPr/>
          <p:nvPr/>
        </p:nvSpPr>
        <p:spPr>
          <a:xfrm>
            <a:off x="8139786" y="1150904"/>
            <a:ext cx="3629896" cy="400110"/>
          </a:xfrm>
          <a:prstGeom prst="rect">
            <a:avLst/>
          </a:prstGeom>
        </p:spPr>
        <p:txBody>
          <a:bodyPr wrap="square" anchor="ctr">
            <a:spAutoFit/>
          </a:bodyPr>
          <a:lstStyle/>
          <a:p>
            <a:pPr lvl="0" algn="ctr"/>
            <a:r>
              <a:rPr lang="en-US" sz="2000" b="1" dirty="0">
                <a:solidFill>
                  <a:schemeClr val="accent4"/>
                </a:solidFill>
                <a:latin typeface="+mj-lt"/>
                <a:ea typeface="Open Sans" panose="020B0606030504020204" pitchFamily="34" charset="0"/>
                <a:cs typeface="Arial" panose="020B0604020202020204" pitchFamily="34" charset="0"/>
              </a:rPr>
              <a:t>UL 9540</a:t>
            </a:r>
            <a:endParaRPr lang="en-US" sz="2000" b="1" dirty="0">
              <a:solidFill>
                <a:schemeClr val="accent4"/>
              </a:solidFill>
              <a:latin typeface="+mj-lt"/>
              <a:cs typeface="Arial" panose="020B0604020202020204" pitchFamily="34" charset="0"/>
            </a:endParaRPr>
          </a:p>
        </p:txBody>
      </p:sp>
      <p:sp>
        <p:nvSpPr>
          <p:cNvPr id="16" name="TextBox 15">
            <a:extLst>
              <a:ext uri="{FF2B5EF4-FFF2-40B4-BE49-F238E27FC236}">
                <a16:creationId xmlns:a16="http://schemas.microsoft.com/office/drawing/2014/main" id="{10DEB6DC-6918-44C0-97A7-31A63523C6A1}"/>
              </a:ext>
            </a:extLst>
          </p:cNvPr>
          <p:cNvSpPr txBox="1"/>
          <p:nvPr/>
        </p:nvSpPr>
        <p:spPr>
          <a:xfrm>
            <a:off x="8226084" y="1565631"/>
            <a:ext cx="3543597" cy="3939540"/>
          </a:xfrm>
          <a:prstGeom prst="rect">
            <a:avLst/>
          </a:prstGeom>
          <a:noFill/>
        </p:spPr>
        <p:txBody>
          <a:bodyPr wrap="square" rtlCol="0">
            <a:spAutoFit/>
          </a:bodyPr>
          <a:lstStyle/>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Relates to</a:t>
            </a:r>
            <a:r>
              <a:rPr lang="en-US" sz="1200" u="sng" dirty="0">
                <a:latin typeface="+mj-lt"/>
                <a:cs typeface="Arial" panose="020B0604020202020204" pitchFamily="34" charset="0"/>
              </a:rPr>
              <a:t> System Level </a:t>
            </a:r>
            <a:r>
              <a:rPr lang="en-US" sz="1200" dirty="0">
                <a:latin typeface="+mj-lt"/>
                <a:cs typeface="Arial" panose="020B0604020202020204" pitchFamily="34" charset="0"/>
              </a:rPr>
              <a:t>Safety</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Testing conducted by Intertek</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Verifies component compatibility of battery and inverter, each of which require their respective UL listings (UL 1973 and UL 1741). </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This is an ESS certification, in which both components need to be named</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Currently listing include </a:t>
            </a:r>
            <a:r>
              <a:rPr lang="en-US" sz="1200" dirty="0" err="1">
                <a:latin typeface="+mj-lt"/>
                <a:cs typeface="Arial" panose="020B0604020202020204" pitchFamily="34" charset="0"/>
              </a:rPr>
              <a:t>AccESS</a:t>
            </a:r>
            <a:r>
              <a:rPr lang="en-US" sz="1200" dirty="0">
                <a:latin typeface="+mj-lt"/>
                <a:cs typeface="Arial" panose="020B0604020202020204" pitchFamily="34" charset="0"/>
              </a:rPr>
              <a:t> Sol-Ark &amp; Schneider, as well as BOSS.6 and BOSS.12 with two options for combiner boxes, from 3 batteries up to 136.8kWh</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Building and Fire code requirements such as NFPA 855 need to be considered</a:t>
            </a:r>
          </a:p>
          <a:p>
            <a:pPr marL="169863" indent="-169863">
              <a:spcBef>
                <a:spcPts val="600"/>
              </a:spcBef>
              <a:spcAft>
                <a:spcPts val="600"/>
              </a:spcAft>
              <a:buClr>
                <a:schemeClr val="accent4"/>
              </a:buClr>
              <a:buFont typeface="Arial" panose="020B0604020202020204" pitchFamily="34" charset="0"/>
              <a:buChar char="•"/>
            </a:pPr>
            <a:r>
              <a:rPr lang="en-US" sz="1200" dirty="0">
                <a:latin typeface="+mj-lt"/>
                <a:cs typeface="Arial" panose="020B0604020202020204" pitchFamily="34" charset="0"/>
              </a:rPr>
              <a:t>UL 9540A can influence spatial requirements</a:t>
            </a:r>
          </a:p>
          <a:p>
            <a:pPr marL="169863" indent="-169863">
              <a:spcBef>
                <a:spcPts val="600"/>
              </a:spcBef>
              <a:spcAft>
                <a:spcPts val="600"/>
              </a:spcAft>
              <a:buClr>
                <a:schemeClr val="accent4"/>
              </a:buClr>
              <a:buFont typeface="Arial" panose="020B0604020202020204" pitchFamily="34" charset="0"/>
              <a:buChar char="•"/>
            </a:pPr>
            <a:endParaRPr lang="en-US" sz="1200" dirty="0">
              <a:latin typeface="+mj-lt"/>
              <a:cs typeface="Arial" panose="020B0604020202020204" pitchFamily="34" charset="0"/>
            </a:endParaRPr>
          </a:p>
        </p:txBody>
      </p:sp>
    </p:spTree>
    <p:extLst>
      <p:ext uri="{BB962C8B-B14F-4D97-AF65-F5344CB8AC3E}">
        <p14:creationId xmlns:p14="http://schemas.microsoft.com/office/powerpoint/2010/main" val="5106668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A2CB65-3243-4AEE-97D2-6E14CDA60456}"/>
              </a:ext>
            </a:extLst>
          </p:cNvPr>
          <p:cNvSpPr/>
          <p:nvPr/>
        </p:nvSpPr>
        <p:spPr>
          <a:xfrm>
            <a:off x="485031" y="1050375"/>
            <a:ext cx="7150971" cy="5372457"/>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5D4792-5363-4259-B11D-952832897D46}"/>
              </a:ext>
            </a:extLst>
          </p:cNvPr>
          <p:cNvSpPr>
            <a:spLocks noGrp="1"/>
          </p:cNvSpPr>
          <p:nvPr>
            <p:ph type="title"/>
          </p:nvPr>
        </p:nvSpPr>
        <p:spPr/>
        <p:txBody>
          <a:bodyPr/>
          <a:lstStyle/>
          <a:p>
            <a:r>
              <a:rPr lang="en-US" dirty="0"/>
              <a:t>UL 9540A Test Process</a:t>
            </a:r>
          </a:p>
        </p:txBody>
      </p:sp>
      <p:sp>
        <p:nvSpPr>
          <p:cNvPr id="10" name="Rectangle 9">
            <a:extLst>
              <a:ext uri="{FF2B5EF4-FFF2-40B4-BE49-F238E27FC236}">
                <a16:creationId xmlns:a16="http://schemas.microsoft.com/office/drawing/2014/main" id="{C06C791B-2B0B-4791-A76B-8550E3FCD9AF}"/>
              </a:ext>
            </a:extLst>
          </p:cNvPr>
          <p:cNvSpPr/>
          <p:nvPr/>
        </p:nvSpPr>
        <p:spPr>
          <a:xfrm>
            <a:off x="2030757" y="1143218"/>
            <a:ext cx="3629896" cy="400110"/>
          </a:xfrm>
          <a:prstGeom prst="rect">
            <a:avLst/>
          </a:prstGeom>
        </p:spPr>
        <p:txBody>
          <a:bodyPr wrap="square" anchor="ctr">
            <a:spAutoFit/>
          </a:bodyPr>
          <a:lstStyle/>
          <a:p>
            <a:pPr lvl="0" algn="ctr"/>
            <a:r>
              <a:rPr lang="en-US" sz="2000" b="1" dirty="0">
                <a:solidFill>
                  <a:schemeClr val="accent4"/>
                </a:solidFill>
                <a:latin typeface="+mj-lt"/>
                <a:ea typeface="Open Sans" panose="020B0606030504020204" pitchFamily="34" charset="0"/>
                <a:cs typeface="Arial" panose="020B0604020202020204" pitchFamily="34" charset="0"/>
              </a:rPr>
              <a:t>UL 9540 A</a:t>
            </a:r>
            <a:endParaRPr lang="en-US" sz="2000" b="1" dirty="0">
              <a:solidFill>
                <a:schemeClr val="accent4"/>
              </a:solidFill>
              <a:latin typeface="+mj-lt"/>
              <a:cs typeface="Arial" panose="020B0604020202020204" pitchFamily="34" charset="0"/>
            </a:endParaRPr>
          </a:p>
        </p:txBody>
      </p:sp>
      <p:sp>
        <p:nvSpPr>
          <p:cNvPr id="11" name="TextBox 10">
            <a:extLst>
              <a:ext uri="{FF2B5EF4-FFF2-40B4-BE49-F238E27FC236}">
                <a16:creationId xmlns:a16="http://schemas.microsoft.com/office/drawing/2014/main" id="{DA3FAB3F-37EA-4EAF-A871-4DF70DFCA9F6}"/>
              </a:ext>
            </a:extLst>
          </p:cNvPr>
          <p:cNvSpPr txBox="1"/>
          <p:nvPr/>
        </p:nvSpPr>
        <p:spPr>
          <a:xfrm>
            <a:off x="516919" y="1543328"/>
            <a:ext cx="6798281" cy="2523768"/>
          </a:xfrm>
          <a:prstGeom prst="rect">
            <a:avLst/>
          </a:prstGeom>
          <a:noFill/>
        </p:spPr>
        <p:txBody>
          <a:bodyPr wrap="square" rtlCol="0">
            <a:spAutoFit/>
          </a:bodyPr>
          <a:lstStyle/>
          <a:p>
            <a:pPr marL="169863" indent="-169863">
              <a:spcBef>
                <a:spcPts val="600"/>
              </a:spcBef>
              <a:spcAft>
                <a:spcPts val="600"/>
              </a:spcAft>
              <a:buClr>
                <a:schemeClr val="accent4"/>
              </a:buClr>
              <a:buFont typeface="Arial" panose="020B0604020202020204" pitchFamily="34" charset="0"/>
              <a:buChar char="•"/>
            </a:pPr>
            <a:r>
              <a:rPr lang="en-US" sz="1600" dirty="0">
                <a:latin typeface="+mj-lt"/>
                <a:cs typeface="Arial" panose="020B0604020202020204" pitchFamily="34" charset="0"/>
              </a:rPr>
              <a:t>Successfully completed testing for the PHI 3.8 kWh 48V battery modules and its component Lithium Ferro Phosphate (LFP) cells</a:t>
            </a:r>
          </a:p>
          <a:p>
            <a:pPr marL="169863" indent="-169863">
              <a:spcBef>
                <a:spcPts val="600"/>
              </a:spcBef>
              <a:spcAft>
                <a:spcPts val="600"/>
              </a:spcAft>
              <a:buClr>
                <a:schemeClr val="accent4"/>
              </a:buClr>
              <a:buFont typeface="Arial" panose="020B0604020202020204" pitchFamily="34" charset="0"/>
              <a:buChar char="•"/>
            </a:pPr>
            <a:r>
              <a:rPr lang="en-US" sz="1600" dirty="0">
                <a:latin typeface="+mj-lt"/>
                <a:cs typeface="Arial" panose="020B0604020202020204" pitchFamily="34" charset="0"/>
              </a:rPr>
              <a:t>The cells and battery module were subjected to extreme levels of heat to force into a state of thermal runaway</a:t>
            </a:r>
          </a:p>
          <a:p>
            <a:pPr marL="169863" indent="-169863">
              <a:spcBef>
                <a:spcPts val="600"/>
              </a:spcBef>
              <a:spcAft>
                <a:spcPts val="600"/>
              </a:spcAft>
              <a:buClr>
                <a:schemeClr val="accent4"/>
              </a:buClr>
              <a:buFont typeface="Arial" panose="020B0604020202020204" pitchFamily="34" charset="0"/>
              <a:buChar char="•"/>
            </a:pPr>
            <a:r>
              <a:rPr lang="en-US" sz="1600" dirty="0">
                <a:latin typeface="+mj-lt"/>
                <a:cs typeface="Arial" panose="020B0604020202020204" pitchFamily="34" charset="0"/>
              </a:rPr>
              <a:t>Test results concluded that the cells and battery modules did not produce fire or cause fire propagation </a:t>
            </a:r>
          </a:p>
          <a:p>
            <a:pPr marL="169863" indent="-169863">
              <a:spcBef>
                <a:spcPts val="600"/>
              </a:spcBef>
              <a:spcAft>
                <a:spcPts val="600"/>
              </a:spcAft>
              <a:buClr>
                <a:schemeClr val="accent4"/>
              </a:buClr>
              <a:buFont typeface="Arial" panose="020B0604020202020204" pitchFamily="34" charset="0"/>
              <a:buChar char="•"/>
            </a:pPr>
            <a:r>
              <a:rPr lang="en-US" sz="1600" dirty="0">
                <a:latin typeface="+mj-lt"/>
                <a:cs typeface="Arial" panose="020B0604020202020204" pitchFamily="34" charset="0"/>
              </a:rPr>
              <a:t>Recently Completed UL 9540A Unit Level Testing for all UL 9540 Listed Systems</a:t>
            </a:r>
          </a:p>
        </p:txBody>
      </p:sp>
    </p:spTree>
    <p:extLst>
      <p:ext uri="{BB962C8B-B14F-4D97-AF65-F5344CB8AC3E}">
        <p14:creationId xmlns:p14="http://schemas.microsoft.com/office/powerpoint/2010/main" val="11267305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3A259-9681-4D12-BC03-FA32A7B50592}"/>
              </a:ext>
            </a:extLst>
          </p:cNvPr>
          <p:cNvSpPr/>
          <p:nvPr/>
        </p:nvSpPr>
        <p:spPr>
          <a:xfrm>
            <a:off x="696754" y="1350583"/>
            <a:ext cx="5366271" cy="5069867"/>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TextBox 8">
            <a:extLst>
              <a:ext uri="{FF2B5EF4-FFF2-40B4-BE49-F238E27FC236}">
                <a16:creationId xmlns:a16="http://schemas.microsoft.com/office/drawing/2014/main" id="{2294DA42-EACD-47E0-9137-EA2552695DB6}"/>
              </a:ext>
            </a:extLst>
          </p:cNvPr>
          <p:cNvSpPr txBox="1"/>
          <p:nvPr/>
        </p:nvSpPr>
        <p:spPr>
          <a:xfrm>
            <a:off x="1787427" y="1434532"/>
            <a:ext cx="31469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Lato Light"/>
                <a:ea typeface="+mn-ea"/>
                <a:cs typeface="+mn-cs"/>
              </a:rPr>
              <a:t>Chemistry </a:t>
            </a:r>
          </a:p>
        </p:txBody>
      </p:sp>
      <p:sp>
        <p:nvSpPr>
          <p:cNvPr id="10" name="Rectangle 9">
            <a:extLst>
              <a:ext uri="{FF2B5EF4-FFF2-40B4-BE49-F238E27FC236}">
                <a16:creationId xmlns:a16="http://schemas.microsoft.com/office/drawing/2014/main" id="{6F010562-1B43-4413-922F-8640A8F23D2C}"/>
              </a:ext>
            </a:extLst>
          </p:cNvPr>
          <p:cNvSpPr/>
          <p:nvPr/>
        </p:nvSpPr>
        <p:spPr>
          <a:xfrm>
            <a:off x="6437931" y="1390118"/>
            <a:ext cx="5366271" cy="5069867"/>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 name="Title 1">
            <a:extLst>
              <a:ext uri="{FF2B5EF4-FFF2-40B4-BE49-F238E27FC236}">
                <a16:creationId xmlns:a16="http://schemas.microsoft.com/office/drawing/2014/main" id="{2E74E5F1-D554-4D20-A54B-1D48DA8EBB86}"/>
              </a:ext>
            </a:extLst>
          </p:cNvPr>
          <p:cNvSpPr>
            <a:spLocks noGrp="1"/>
          </p:cNvSpPr>
          <p:nvPr>
            <p:ph type="title"/>
          </p:nvPr>
        </p:nvSpPr>
        <p:spPr>
          <a:xfrm>
            <a:off x="730545" y="149853"/>
            <a:ext cx="11577908" cy="619441"/>
          </a:xfrm>
        </p:spPr>
        <p:txBody>
          <a:bodyPr/>
          <a:lstStyle/>
          <a:p>
            <a:r>
              <a:rPr lang="en-US" sz="3600" dirty="0">
                <a:solidFill>
                  <a:srgbClr val="7030A0"/>
                </a:solidFill>
                <a:latin typeface="Lato Light"/>
              </a:rPr>
              <a:t>Lithium Ion:  Chemistry and Form Factor</a:t>
            </a:r>
          </a:p>
        </p:txBody>
      </p:sp>
      <p:sp>
        <p:nvSpPr>
          <p:cNvPr id="5" name="Text Placeholder 3">
            <a:extLst>
              <a:ext uri="{FF2B5EF4-FFF2-40B4-BE49-F238E27FC236}">
                <a16:creationId xmlns:a16="http://schemas.microsoft.com/office/drawing/2014/main" id="{8EF0BA1F-95B1-4945-9B58-A2B66B42BE9F}"/>
              </a:ext>
            </a:extLst>
          </p:cNvPr>
          <p:cNvSpPr>
            <a:spLocks noGrp="1"/>
          </p:cNvSpPr>
          <p:nvPr>
            <p:ph idx="1"/>
          </p:nvPr>
        </p:nvSpPr>
        <p:spPr>
          <a:xfrm>
            <a:off x="984269" y="1896198"/>
            <a:ext cx="4756822" cy="4323674"/>
          </a:xfrm>
        </p:spPr>
        <p:txBody>
          <a:bodyPr vert="horz" lIns="91440" tIns="45720" rIns="91440" bIns="45720" rtlCol="0" anchor="t">
            <a:normAutofit/>
          </a:bodyPr>
          <a:lstStyle/>
          <a:p>
            <a:pPr fontAlgn="base">
              <a:spcBef>
                <a:spcPts val="200"/>
              </a:spcBef>
              <a:spcAft>
                <a:spcPts val="200"/>
              </a:spcAft>
              <a:buClr>
                <a:schemeClr val="tx1">
                  <a:lumMod val="20000"/>
                  <a:lumOff val="80000"/>
                </a:schemeClr>
              </a:buClr>
            </a:pPr>
            <a:r>
              <a:rPr lang="en-US" b="1" dirty="0">
                <a:solidFill>
                  <a:srgbClr val="000000"/>
                </a:solidFill>
                <a:latin typeface="Lato Light"/>
              </a:rPr>
              <a:t>LCO</a:t>
            </a:r>
            <a:r>
              <a:rPr lang="en-US" dirty="0">
                <a:solidFill>
                  <a:srgbClr val="000000"/>
                </a:solidFill>
                <a:latin typeface="Lato Light"/>
              </a:rPr>
              <a:t>​</a:t>
            </a:r>
          </a:p>
          <a:p>
            <a:pPr marL="861695" lvl="1" fontAlgn="base">
              <a:spcBef>
                <a:spcPts val="200"/>
              </a:spcBef>
              <a:spcAft>
                <a:spcPts val="200"/>
              </a:spcAft>
            </a:pPr>
            <a:r>
              <a:rPr lang="en-US" dirty="0">
                <a:solidFill>
                  <a:srgbClr val="000000"/>
                </a:solidFill>
                <a:latin typeface="Lato Light"/>
              </a:rPr>
              <a:t>Lithium </a:t>
            </a:r>
            <a:r>
              <a:rPr lang="en-US" b="1" dirty="0">
                <a:solidFill>
                  <a:srgbClr val="FF0000"/>
                </a:solidFill>
                <a:latin typeface="Lato Light"/>
              </a:rPr>
              <a:t>Cobalt</a:t>
            </a:r>
            <a:r>
              <a:rPr lang="en-US" dirty="0">
                <a:solidFill>
                  <a:schemeClr val="accent6">
                    <a:lumMod val="25000"/>
                  </a:schemeClr>
                </a:solidFill>
                <a:latin typeface="Lato Light"/>
              </a:rPr>
              <a:t> </a:t>
            </a:r>
            <a:r>
              <a:rPr lang="en-US" dirty="0">
                <a:solidFill>
                  <a:srgbClr val="000000"/>
                </a:solidFill>
                <a:latin typeface="Lato Light"/>
              </a:rPr>
              <a:t>Oxide​</a:t>
            </a:r>
          </a:p>
          <a:p>
            <a:pPr fontAlgn="base">
              <a:spcBef>
                <a:spcPts val="200"/>
              </a:spcBef>
              <a:spcAft>
                <a:spcPts val="200"/>
              </a:spcAft>
              <a:buClr>
                <a:schemeClr val="tx1">
                  <a:lumMod val="20000"/>
                  <a:lumOff val="80000"/>
                </a:schemeClr>
              </a:buClr>
            </a:pPr>
            <a:r>
              <a:rPr lang="en-US" b="1" dirty="0">
                <a:solidFill>
                  <a:srgbClr val="000000"/>
                </a:solidFill>
                <a:latin typeface="Lato Light"/>
              </a:rPr>
              <a:t>NMC</a:t>
            </a:r>
            <a:r>
              <a:rPr lang="en-US" dirty="0">
                <a:solidFill>
                  <a:srgbClr val="000000"/>
                </a:solidFill>
                <a:latin typeface="Lato Light"/>
              </a:rPr>
              <a:t>​</a:t>
            </a:r>
          </a:p>
          <a:p>
            <a:pPr marL="861695" lvl="1" fontAlgn="base">
              <a:spcBef>
                <a:spcPts val="200"/>
              </a:spcBef>
              <a:spcAft>
                <a:spcPts val="200"/>
              </a:spcAft>
              <a:buClr>
                <a:schemeClr val="tx1">
                  <a:lumMod val="20000"/>
                  <a:lumOff val="80000"/>
                </a:schemeClr>
              </a:buClr>
            </a:pPr>
            <a:r>
              <a:rPr lang="en-US" dirty="0">
                <a:solidFill>
                  <a:srgbClr val="000000"/>
                </a:solidFill>
                <a:latin typeface="Lato Light"/>
              </a:rPr>
              <a:t>Lithium Nickel Manganese</a:t>
            </a:r>
            <a:r>
              <a:rPr lang="en-US" dirty="0">
                <a:solidFill>
                  <a:schemeClr val="accent6">
                    <a:lumMod val="25000"/>
                  </a:schemeClr>
                </a:solidFill>
                <a:latin typeface="Lato Light"/>
              </a:rPr>
              <a:t> </a:t>
            </a:r>
            <a:r>
              <a:rPr lang="en-US" b="1" dirty="0">
                <a:solidFill>
                  <a:srgbClr val="FF0000"/>
                </a:solidFill>
                <a:latin typeface="Lato Light"/>
              </a:rPr>
              <a:t>Cobalt</a:t>
            </a:r>
            <a:r>
              <a:rPr lang="en-US" dirty="0">
                <a:solidFill>
                  <a:schemeClr val="accent6">
                    <a:lumMod val="25000"/>
                  </a:schemeClr>
                </a:solidFill>
                <a:latin typeface="Lato Light"/>
              </a:rPr>
              <a:t> </a:t>
            </a:r>
            <a:r>
              <a:rPr lang="en-US" dirty="0">
                <a:solidFill>
                  <a:srgbClr val="000000"/>
                </a:solidFill>
                <a:latin typeface="Lato Light"/>
              </a:rPr>
              <a:t>Oxide​</a:t>
            </a:r>
          </a:p>
          <a:p>
            <a:pPr fontAlgn="base">
              <a:spcBef>
                <a:spcPts val="200"/>
              </a:spcBef>
              <a:spcAft>
                <a:spcPts val="200"/>
              </a:spcAft>
              <a:buClr>
                <a:schemeClr val="tx1">
                  <a:lumMod val="20000"/>
                  <a:lumOff val="80000"/>
                </a:schemeClr>
              </a:buClr>
            </a:pPr>
            <a:r>
              <a:rPr lang="en-US" b="1" dirty="0">
                <a:solidFill>
                  <a:srgbClr val="000000"/>
                </a:solidFill>
                <a:latin typeface="Lato Light"/>
              </a:rPr>
              <a:t>LMO</a:t>
            </a:r>
            <a:r>
              <a:rPr lang="en-US" dirty="0">
                <a:solidFill>
                  <a:srgbClr val="000000"/>
                </a:solidFill>
                <a:latin typeface="Lato Light"/>
              </a:rPr>
              <a:t>​</a:t>
            </a:r>
          </a:p>
          <a:p>
            <a:pPr marL="861695" lvl="1" fontAlgn="base">
              <a:spcBef>
                <a:spcPts val="200"/>
              </a:spcBef>
              <a:spcAft>
                <a:spcPts val="200"/>
              </a:spcAft>
              <a:buClr>
                <a:schemeClr val="tx1">
                  <a:lumMod val="20000"/>
                  <a:lumOff val="80000"/>
                </a:schemeClr>
              </a:buClr>
            </a:pPr>
            <a:r>
              <a:rPr lang="en-US" dirty="0">
                <a:solidFill>
                  <a:srgbClr val="000000"/>
                </a:solidFill>
                <a:latin typeface="Lato Light"/>
              </a:rPr>
              <a:t>Lithium Manganese Oxide​</a:t>
            </a:r>
          </a:p>
          <a:p>
            <a:pPr fontAlgn="base">
              <a:spcBef>
                <a:spcPts val="200"/>
              </a:spcBef>
              <a:spcAft>
                <a:spcPts val="200"/>
              </a:spcAft>
              <a:buClr>
                <a:schemeClr val="tx1">
                  <a:lumMod val="20000"/>
                  <a:lumOff val="80000"/>
                </a:schemeClr>
              </a:buClr>
            </a:pPr>
            <a:r>
              <a:rPr lang="en-US" b="1" dirty="0">
                <a:solidFill>
                  <a:srgbClr val="0BB524"/>
                </a:solidFill>
                <a:latin typeface="Lato Light"/>
              </a:rPr>
              <a:t>LFP​</a:t>
            </a:r>
          </a:p>
          <a:p>
            <a:pPr marL="861695" lvl="1" fontAlgn="base">
              <a:spcBef>
                <a:spcPts val="200"/>
              </a:spcBef>
              <a:spcAft>
                <a:spcPts val="200"/>
              </a:spcAft>
            </a:pPr>
            <a:r>
              <a:rPr lang="en-US" b="1" dirty="0">
                <a:solidFill>
                  <a:srgbClr val="0BB524"/>
                </a:solidFill>
                <a:latin typeface="Lato Light"/>
              </a:rPr>
              <a:t>Lithium Iron Phosphate</a:t>
            </a:r>
            <a:r>
              <a:rPr lang="en-US" dirty="0">
                <a:solidFill>
                  <a:srgbClr val="0BB524"/>
                </a:solidFill>
                <a:latin typeface="Lato Light"/>
              </a:rPr>
              <a:t>​</a:t>
            </a:r>
          </a:p>
          <a:p>
            <a:pPr fontAlgn="base">
              <a:spcBef>
                <a:spcPts val="200"/>
              </a:spcBef>
              <a:spcAft>
                <a:spcPts val="200"/>
              </a:spcAft>
              <a:buClr>
                <a:schemeClr val="tx1">
                  <a:lumMod val="20000"/>
                  <a:lumOff val="80000"/>
                </a:schemeClr>
              </a:buClr>
            </a:pPr>
            <a:r>
              <a:rPr lang="en-US" b="1" dirty="0">
                <a:solidFill>
                  <a:srgbClr val="000000"/>
                </a:solidFill>
                <a:latin typeface="Lato Light"/>
              </a:rPr>
              <a:t>NCA</a:t>
            </a:r>
            <a:r>
              <a:rPr lang="en-US" dirty="0">
                <a:solidFill>
                  <a:srgbClr val="000000"/>
                </a:solidFill>
                <a:latin typeface="Lato Light"/>
              </a:rPr>
              <a:t>​</a:t>
            </a:r>
          </a:p>
          <a:p>
            <a:pPr marL="861695" lvl="1" fontAlgn="base">
              <a:spcBef>
                <a:spcPts val="200"/>
              </a:spcBef>
              <a:spcAft>
                <a:spcPts val="200"/>
              </a:spcAft>
              <a:buClr>
                <a:schemeClr val="tx1">
                  <a:lumMod val="20000"/>
                  <a:lumOff val="80000"/>
                </a:schemeClr>
              </a:buClr>
            </a:pPr>
            <a:r>
              <a:rPr lang="en-US" dirty="0">
                <a:solidFill>
                  <a:srgbClr val="000000"/>
                </a:solidFill>
                <a:latin typeface="Lato Light"/>
              </a:rPr>
              <a:t>Lithium Nickel</a:t>
            </a:r>
            <a:r>
              <a:rPr lang="en-US" dirty="0">
                <a:latin typeface="Lato Light"/>
              </a:rPr>
              <a:t> </a:t>
            </a:r>
            <a:r>
              <a:rPr lang="en-US" b="1" dirty="0">
                <a:solidFill>
                  <a:srgbClr val="FF0000"/>
                </a:solidFill>
                <a:latin typeface="Lato Light"/>
              </a:rPr>
              <a:t>Cobalt </a:t>
            </a:r>
            <a:r>
              <a:rPr lang="en-US" dirty="0">
                <a:solidFill>
                  <a:srgbClr val="000000"/>
                </a:solidFill>
                <a:latin typeface="Lato Light"/>
              </a:rPr>
              <a:t>Aluminum Oxide​</a:t>
            </a:r>
          </a:p>
        </p:txBody>
      </p:sp>
      <p:sp>
        <p:nvSpPr>
          <p:cNvPr id="15" name="TextBox 14">
            <a:extLst>
              <a:ext uri="{FF2B5EF4-FFF2-40B4-BE49-F238E27FC236}">
                <a16:creationId xmlns:a16="http://schemas.microsoft.com/office/drawing/2014/main" id="{A5B4A648-0CBD-4FF8-BCAC-E1C1BD4653CF}"/>
              </a:ext>
            </a:extLst>
          </p:cNvPr>
          <p:cNvSpPr txBox="1"/>
          <p:nvPr/>
        </p:nvSpPr>
        <p:spPr>
          <a:xfrm>
            <a:off x="7569702" y="1422062"/>
            <a:ext cx="31469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Lato Light"/>
                <a:ea typeface="+mn-ea"/>
                <a:cs typeface="+mn-cs"/>
              </a:rPr>
              <a:t>Form Factor</a:t>
            </a:r>
          </a:p>
        </p:txBody>
      </p:sp>
      <p:pic>
        <p:nvPicPr>
          <p:cNvPr id="2054" name="Picture 6">
            <a:extLst>
              <a:ext uri="{FF2B5EF4-FFF2-40B4-BE49-F238E27FC236}">
                <a16:creationId xmlns:a16="http://schemas.microsoft.com/office/drawing/2014/main" id="{0F4D90EE-EA51-4A5C-ADB6-21B9494FB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5856" y="2149503"/>
            <a:ext cx="1872761" cy="119648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21EC006-8675-49D1-B63D-889A1DB6BF9B}"/>
              </a:ext>
            </a:extLst>
          </p:cNvPr>
          <p:cNvSpPr/>
          <p:nvPr/>
        </p:nvSpPr>
        <p:spPr>
          <a:xfrm>
            <a:off x="9829057" y="2877165"/>
            <a:ext cx="99241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63636"/>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363636"/>
              </a:solidFill>
              <a:effectLst/>
              <a:uLnTx/>
              <a:uFillTx/>
              <a:latin typeface="Lato Light"/>
              <a:ea typeface="+mn-ea"/>
              <a:cs typeface="+mn-cs"/>
            </a:endParaRPr>
          </a:p>
        </p:txBody>
      </p:sp>
      <p:sp>
        <p:nvSpPr>
          <p:cNvPr id="18" name="TextBox 17">
            <a:extLst>
              <a:ext uri="{FF2B5EF4-FFF2-40B4-BE49-F238E27FC236}">
                <a16:creationId xmlns:a16="http://schemas.microsoft.com/office/drawing/2014/main" id="{F250F491-C2B3-43D0-8629-CD6923F2C325}"/>
              </a:ext>
            </a:extLst>
          </p:cNvPr>
          <p:cNvSpPr txBox="1"/>
          <p:nvPr/>
        </p:nvSpPr>
        <p:spPr>
          <a:xfrm>
            <a:off x="10238617" y="2555930"/>
            <a:ext cx="1358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63636"/>
                </a:solidFill>
                <a:effectLst/>
                <a:uLnTx/>
                <a:uFillTx/>
                <a:latin typeface="Lato Light"/>
                <a:ea typeface="+mn-ea"/>
                <a:cs typeface="+mn-cs"/>
              </a:rPr>
              <a:t>Cylindrical</a:t>
            </a:r>
          </a:p>
        </p:txBody>
      </p:sp>
      <p:pic>
        <p:nvPicPr>
          <p:cNvPr id="2056" name="Picture 8">
            <a:extLst>
              <a:ext uri="{FF2B5EF4-FFF2-40B4-BE49-F238E27FC236}">
                <a16:creationId xmlns:a16="http://schemas.microsoft.com/office/drawing/2014/main" id="{0211FA00-E315-4B34-94D3-62A1F8F73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589" y="3515967"/>
            <a:ext cx="1521294" cy="13350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1173214-38B5-4519-997E-EF3B9390C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0476" y="4982788"/>
            <a:ext cx="1207202" cy="123708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910667E-8EFB-41F3-9DD5-3CD075E717F5}"/>
              </a:ext>
            </a:extLst>
          </p:cNvPr>
          <p:cNvSpPr txBox="1"/>
          <p:nvPr/>
        </p:nvSpPr>
        <p:spPr>
          <a:xfrm>
            <a:off x="10590685" y="3925052"/>
            <a:ext cx="1358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63636"/>
                </a:solidFill>
                <a:effectLst/>
                <a:uLnTx/>
                <a:uFillTx/>
                <a:latin typeface="Lato Light"/>
                <a:ea typeface="+mn-ea"/>
                <a:cs typeface="+mn-cs"/>
              </a:rPr>
              <a:t>Pouch</a:t>
            </a:r>
          </a:p>
        </p:txBody>
      </p:sp>
      <p:sp>
        <p:nvSpPr>
          <p:cNvPr id="28" name="TextBox 27">
            <a:extLst>
              <a:ext uri="{FF2B5EF4-FFF2-40B4-BE49-F238E27FC236}">
                <a16:creationId xmlns:a16="http://schemas.microsoft.com/office/drawing/2014/main" id="{60794E8D-57D0-40BB-9DDB-C112F448A419}"/>
              </a:ext>
            </a:extLst>
          </p:cNvPr>
          <p:cNvSpPr txBox="1"/>
          <p:nvPr/>
        </p:nvSpPr>
        <p:spPr>
          <a:xfrm>
            <a:off x="10446055" y="5416663"/>
            <a:ext cx="1358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63636"/>
                </a:solidFill>
                <a:effectLst/>
                <a:uLnTx/>
                <a:uFillTx/>
                <a:latin typeface="Lato Light"/>
                <a:ea typeface="+mn-ea"/>
                <a:cs typeface="+mn-cs"/>
              </a:rPr>
              <a:t>Prismatic</a:t>
            </a:r>
          </a:p>
        </p:txBody>
      </p:sp>
      <p:cxnSp>
        <p:nvCxnSpPr>
          <p:cNvPr id="29" name="Straight Arrow Connector 28">
            <a:extLst>
              <a:ext uri="{FF2B5EF4-FFF2-40B4-BE49-F238E27FC236}">
                <a16:creationId xmlns:a16="http://schemas.microsoft.com/office/drawing/2014/main" id="{BCC9EA5D-9872-4EE7-AC23-4BB8CACFEEF3}"/>
              </a:ext>
            </a:extLst>
          </p:cNvPr>
          <p:cNvCxnSpPr/>
          <p:nvPr/>
        </p:nvCxnSpPr>
        <p:spPr>
          <a:xfrm>
            <a:off x="7014484" y="3429000"/>
            <a:ext cx="4257367" cy="0"/>
          </a:xfrm>
          <a:prstGeom prst="straightConnector1">
            <a:avLst/>
          </a:prstGeom>
          <a:ln>
            <a:solidFill>
              <a:schemeClr val="bg2">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B4F0A4F-E975-41C5-88DD-C3BA7FF1F740}"/>
              </a:ext>
            </a:extLst>
          </p:cNvPr>
          <p:cNvCxnSpPr/>
          <p:nvPr/>
        </p:nvCxnSpPr>
        <p:spPr>
          <a:xfrm>
            <a:off x="7042640" y="4982788"/>
            <a:ext cx="4257367" cy="0"/>
          </a:xfrm>
          <a:prstGeom prst="straightConnector1">
            <a:avLst/>
          </a:prstGeom>
          <a:ln>
            <a:solidFill>
              <a:schemeClr val="bg2">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5CDFBBB-489A-43A3-A9A6-BF67DAF63C1A}"/>
              </a:ext>
            </a:extLst>
          </p:cNvPr>
          <p:cNvPicPr>
            <a:picLocks noChangeAspect="1"/>
          </p:cNvPicPr>
          <p:nvPr/>
        </p:nvPicPr>
        <p:blipFill>
          <a:blip r:embed="rId6"/>
          <a:stretch>
            <a:fillRect/>
          </a:stretch>
        </p:blipFill>
        <p:spPr>
          <a:xfrm>
            <a:off x="5022788" y="2316788"/>
            <a:ext cx="2968162" cy="2968162"/>
          </a:xfrm>
          <a:prstGeom prst="rect">
            <a:avLst/>
          </a:prstGeom>
        </p:spPr>
      </p:pic>
    </p:spTree>
    <p:extLst>
      <p:ext uri="{BB962C8B-B14F-4D97-AF65-F5344CB8AC3E}">
        <p14:creationId xmlns:p14="http://schemas.microsoft.com/office/powerpoint/2010/main" val="3339402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CB1992-097D-4F31-9EEE-4E007468D409}"/>
              </a:ext>
            </a:extLst>
          </p:cNvPr>
          <p:cNvSpPr/>
          <p:nvPr/>
        </p:nvSpPr>
        <p:spPr>
          <a:xfrm>
            <a:off x="747252" y="1226990"/>
            <a:ext cx="10628671" cy="3059876"/>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124EE1-19A7-4704-A252-EA51E80673F8}"/>
              </a:ext>
            </a:extLst>
          </p:cNvPr>
          <p:cNvSpPr>
            <a:spLocks noGrp="1"/>
          </p:cNvSpPr>
          <p:nvPr>
            <p:ph type="title"/>
          </p:nvPr>
        </p:nvSpPr>
        <p:spPr/>
        <p:txBody>
          <a:bodyPr/>
          <a:lstStyle/>
          <a:p>
            <a:r>
              <a:rPr lang="en-US" dirty="0"/>
              <a:t>LFP Batteries:  Wide Temperature Window </a:t>
            </a:r>
          </a:p>
        </p:txBody>
      </p:sp>
      <p:sp>
        <p:nvSpPr>
          <p:cNvPr id="4" name="Rectangle 3">
            <a:extLst>
              <a:ext uri="{FF2B5EF4-FFF2-40B4-BE49-F238E27FC236}">
                <a16:creationId xmlns:a16="http://schemas.microsoft.com/office/drawing/2014/main" id="{5CAA3C00-EB89-4164-A7E0-090BF219759B}"/>
              </a:ext>
            </a:extLst>
          </p:cNvPr>
          <p:cNvSpPr/>
          <p:nvPr/>
        </p:nvSpPr>
        <p:spPr>
          <a:xfrm>
            <a:off x="2851356" y="1966451"/>
            <a:ext cx="6685936" cy="454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7BBFFF-EDAD-4E91-B969-0F6EFF42D398}"/>
              </a:ext>
            </a:extLst>
          </p:cNvPr>
          <p:cNvSpPr/>
          <p:nvPr/>
        </p:nvSpPr>
        <p:spPr>
          <a:xfrm>
            <a:off x="3682703" y="3478162"/>
            <a:ext cx="5023243" cy="454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A92053-34FE-4B3B-9BB3-F76123B21991}"/>
              </a:ext>
            </a:extLst>
          </p:cNvPr>
          <p:cNvSpPr txBox="1"/>
          <p:nvPr/>
        </p:nvSpPr>
        <p:spPr>
          <a:xfrm>
            <a:off x="3232030" y="1332458"/>
            <a:ext cx="5688609" cy="461665"/>
          </a:xfrm>
          <a:prstGeom prst="rect">
            <a:avLst/>
          </a:prstGeom>
          <a:noFill/>
        </p:spPr>
        <p:txBody>
          <a:bodyPr wrap="square" rtlCol="0">
            <a:spAutoFit/>
          </a:bodyPr>
          <a:lstStyle/>
          <a:p>
            <a:pPr algn="ctr"/>
            <a:r>
              <a:rPr lang="en-US" sz="2400" b="1"/>
              <a:t>Operating Temp</a:t>
            </a:r>
          </a:p>
        </p:txBody>
      </p:sp>
      <p:sp>
        <p:nvSpPr>
          <p:cNvPr id="9" name="TextBox 8">
            <a:extLst>
              <a:ext uri="{FF2B5EF4-FFF2-40B4-BE49-F238E27FC236}">
                <a16:creationId xmlns:a16="http://schemas.microsoft.com/office/drawing/2014/main" id="{1366F7B9-0AB4-4040-B655-5E9A1F2C2FFE}"/>
              </a:ext>
            </a:extLst>
          </p:cNvPr>
          <p:cNvSpPr txBox="1"/>
          <p:nvPr/>
        </p:nvSpPr>
        <p:spPr>
          <a:xfrm>
            <a:off x="1828803" y="1973521"/>
            <a:ext cx="1071716" cy="461665"/>
          </a:xfrm>
          <a:prstGeom prst="rect">
            <a:avLst/>
          </a:prstGeom>
          <a:noFill/>
        </p:spPr>
        <p:txBody>
          <a:bodyPr wrap="square" rtlCol="0">
            <a:spAutoFit/>
          </a:bodyPr>
          <a:lstStyle/>
          <a:p>
            <a:pPr algn="ctr"/>
            <a:r>
              <a:rPr lang="en-US" sz="2400" b="1"/>
              <a:t>-4°F</a:t>
            </a:r>
          </a:p>
        </p:txBody>
      </p:sp>
      <p:sp>
        <p:nvSpPr>
          <p:cNvPr id="10" name="TextBox 9">
            <a:extLst>
              <a:ext uri="{FF2B5EF4-FFF2-40B4-BE49-F238E27FC236}">
                <a16:creationId xmlns:a16="http://schemas.microsoft.com/office/drawing/2014/main" id="{1D989763-1A89-4C59-AFFA-40C80A407618}"/>
              </a:ext>
            </a:extLst>
          </p:cNvPr>
          <p:cNvSpPr txBox="1"/>
          <p:nvPr/>
        </p:nvSpPr>
        <p:spPr>
          <a:xfrm>
            <a:off x="9527459" y="1946787"/>
            <a:ext cx="1071716" cy="461665"/>
          </a:xfrm>
          <a:prstGeom prst="rect">
            <a:avLst/>
          </a:prstGeom>
          <a:noFill/>
        </p:spPr>
        <p:txBody>
          <a:bodyPr wrap="square" rtlCol="0">
            <a:spAutoFit/>
          </a:bodyPr>
          <a:lstStyle/>
          <a:p>
            <a:pPr algn="ctr"/>
            <a:r>
              <a:rPr lang="en-US" sz="2400" b="1"/>
              <a:t>140°F</a:t>
            </a:r>
          </a:p>
        </p:txBody>
      </p:sp>
      <p:sp>
        <p:nvSpPr>
          <p:cNvPr id="11" name="TextBox 10">
            <a:extLst>
              <a:ext uri="{FF2B5EF4-FFF2-40B4-BE49-F238E27FC236}">
                <a16:creationId xmlns:a16="http://schemas.microsoft.com/office/drawing/2014/main" id="{9D071C01-450F-4F15-B704-C626EA3B61B6}"/>
              </a:ext>
            </a:extLst>
          </p:cNvPr>
          <p:cNvSpPr txBox="1"/>
          <p:nvPr/>
        </p:nvSpPr>
        <p:spPr>
          <a:xfrm>
            <a:off x="3232031" y="2905885"/>
            <a:ext cx="5688609" cy="461665"/>
          </a:xfrm>
          <a:prstGeom prst="rect">
            <a:avLst/>
          </a:prstGeom>
          <a:noFill/>
        </p:spPr>
        <p:txBody>
          <a:bodyPr wrap="square" rtlCol="0">
            <a:spAutoFit/>
          </a:bodyPr>
          <a:lstStyle/>
          <a:p>
            <a:pPr algn="ctr"/>
            <a:r>
              <a:rPr lang="en-US" sz="2400" b="1"/>
              <a:t>Charging Temp</a:t>
            </a:r>
          </a:p>
        </p:txBody>
      </p:sp>
      <p:sp>
        <p:nvSpPr>
          <p:cNvPr id="12" name="TextBox 11">
            <a:extLst>
              <a:ext uri="{FF2B5EF4-FFF2-40B4-BE49-F238E27FC236}">
                <a16:creationId xmlns:a16="http://schemas.microsoft.com/office/drawing/2014/main" id="{3C2404AC-5A61-45EA-8D26-70E49BE960A0}"/>
              </a:ext>
            </a:extLst>
          </p:cNvPr>
          <p:cNvSpPr txBox="1"/>
          <p:nvPr/>
        </p:nvSpPr>
        <p:spPr>
          <a:xfrm>
            <a:off x="2696172" y="3499188"/>
            <a:ext cx="1071716" cy="461665"/>
          </a:xfrm>
          <a:prstGeom prst="rect">
            <a:avLst/>
          </a:prstGeom>
          <a:noFill/>
        </p:spPr>
        <p:txBody>
          <a:bodyPr wrap="square" rtlCol="0">
            <a:spAutoFit/>
          </a:bodyPr>
          <a:lstStyle/>
          <a:p>
            <a:pPr algn="ctr"/>
            <a:r>
              <a:rPr lang="en-US" sz="2400" b="1"/>
              <a:t>32°F</a:t>
            </a:r>
          </a:p>
        </p:txBody>
      </p:sp>
      <p:sp>
        <p:nvSpPr>
          <p:cNvPr id="13" name="TextBox 12">
            <a:extLst>
              <a:ext uri="{FF2B5EF4-FFF2-40B4-BE49-F238E27FC236}">
                <a16:creationId xmlns:a16="http://schemas.microsoft.com/office/drawing/2014/main" id="{11F049DF-AE0E-457C-8A28-950EE737B2AB}"/>
              </a:ext>
            </a:extLst>
          </p:cNvPr>
          <p:cNvSpPr txBox="1"/>
          <p:nvPr/>
        </p:nvSpPr>
        <p:spPr>
          <a:xfrm>
            <a:off x="8705946" y="3451428"/>
            <a:ext cx="1071716" cy="461665"/>
          </a:xfrm>
          <a:prstGeom prst="rect">
            <a:avLst/>
          </a:prstGeom>
          <a:noFill/>
        </p:spPr>
        <p:txBody>
          <a:bodyPr wrap="square" rtlCol="0">
            <a:spAutoFit/>
          </a:bodyPr>
          <a:lstStyle/>
          <a:p>
            <a:pPr algn="ctr"/>
            <a:r>
              <a:rPr lang="en-US" sz="2400" b="1"/>
              <a:t>120°F</a:t>
            </a:r>
          </a:p>
        </p:txBody>
      </p:sp>
      <p:sp>
        <p:nvSpPr>
          <p:cNvPr id="14" name="TextBox 13">
            <a:extLst>
              <a:ext uri="{FF2B5EF4-FFF2-40B4-BE49-F238E27FC236}">
                <a16:creationId xmlns:a16="http://schemas.microsoft.com/office/drawing/2014/main" id="{CE4B2C73-CBF8-451D-8632-7A9A60B515E5}"/>
              </a:ext>
            </a:extLst>
          </p:cNvPr>
          <p:cNvSpPr txBox="1"/>
          <p:nvPr/>
        </p:nvSpPr>
        <p:spPr>
          <a:xfrm>
            <a:off x="829437" y="2679254"/>
            <a:ext cx="2320410" cy="1431161"/>
          </a:xfrm>
          <a:prstGeom prst="rect">
            <a:avLst/>
          </a:prstGeom>
          <a:noFill/>
        </p:spPr>
        <p:txBody>
          <a:bodyPr wrap="square" rtlCol="0">
            <a:spAutoFit/>
          </a:bodyPr>
          <a:lstStyle/>
          <a:p>
            <a:pPr>
              <a:spcBef>
                <a:spcPts val="600"/>
              </a:spcBef>
            </a:pPr>
            <a:r>
              <a:rPr lang="en-US" dirty="0">
                <a:latin typeface="+mj-lt"/>
                <a:cs typeface="Arial" panose="020B0604020202020204" pitchFamily="34" charset="0"/>
              </a:rPr>
              <a:t>No need for:</a:t>
            </a:r>
          </a:p>
          <a:p>
            <a:pPr marL="511175" indent="-342900">
              <a:spcBef>
                <a:spcPts val="600"/>
              </a:spcBef>
              <a:buClr>
                <a:schemeClr val="accent4"/>
              </a:buClr>
              <a:buFont typeface="Arial" panose="020B0604020202020204" pitchFamily="34" charset="0"/>
              <a:buChar char="•"/>
            </a:pPr>
            <a:r>
              <a:rPr lang="en-US" dirty="0">
                <a:latin typeface="+mj-lt"/>
                <a:cs typeface="Arial" panose="020B0604020202020204" pitchFamily="34" charset="0"/>
              </a:rPr>
              <a:t>Coolant </a:t>
            </a:r>
          </a:p>
          <a:p>
            <a:pPr marL="511175" indent="-342900">
              <a:spcBef>
                <a:spcPts val="600"/>
              </a:spcBef>
              <a:buClr>
                <a:schemeClr val="accent4"/>
              </a:buClr>
              <a:buFont typeface="Arial" panose="020B0604020202020204" pitchFamily="34" charset="0"/>
              <a:buChar char="•"/>
            </a:pPr>
            <a:r>
              <a:rPr lang="en-US" dirty="0">
                <a:latin typeface="+mj-lt"/>
                <a:cs typeface="Arial" panose="020B0604020202020204" pitchFamily="34" charset="0"/>
              </a:rPr>
              <a:t>HVAC</a:t>
            </a:r>
          </a:p>
          <a:p>
            <a:pPr marL="511175" indent="-342900">
              <a:spcBef>
                <a:spcPts val="600"/>
              </a:spcBef>
              <a:buClr>
                <a:schemeClr val="accent4"/>
              </a:buClr>
              <a:buFont typeface="Arial" panose="020B0604020202020204" pitchFamily="34" charset="0"/>
              <a:buChar char="•"/>
            </a:pPr>
            <a:r>
              <a:rPr lang="en-US" dirty="0">
                <a:latin typeface="+mj-lt"/>
                <a:cs typeface="Arial" panose="020B0604020202020204" pitchFamily="34" charset="0"/>
              </a:rPr>
              <a:t>Ventilation  </a:t>
            </a:r>
          </a:p>
        </p:txBody>
      </p:sp>
    </p:spTree>
    <p:extLst>
      <p:ext uri="{BB962C8B-B14F-4D97-AF65-F5344CB8AC3E}">
        <p14:creationId xmlns:p14="http://schemas.microsoft.com/office/powerpoint/2010/main" val="4066906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BA4F3-FA7B-4508-838B-1E15730B6E49}"/>
              </a:ext>
            </a:extLst>
          </p:cNvPr>
          <p:cNvSpPr>
            <a:spLocks noGrp="1"/>
          </p:cNvSpPr>
          <p:nvPr>
            <p:ph type="body" sz="quarter" idx="10"/>
          </p:nvPr>
        </p:nvSpPr>
        <p:spPr/>
        <p:txBody>
          <a:bodyPr/>
          <a:lstStyle/>
          <a:p>
            <a:r>
              <a:rPr lang="en-US" dirty="0"/>
              <a:t>How to Evaluate True Costs of Storage</a:t>
            </a:r>
          </a:p>
        </p:txBody>
      </p:sp>
      <p:sp>
        <p:nvSpPr>
          <p:cNvPr id="3" name="Title 2">
            <a:extLst>
              <a:ext uri="{FF2B5EF4-FFF2-40B4-BE49-F238E27FC236}">
                <a16:creationId xmlns:a16="http://schemas.microsoft.com/office/drawing/2014/main" id="{68F1271E-4F92-42EB-A3DA-BB6D75E60CC1}"/>
              </a:ext>
            </a:extLst>
          </p:cNvPr>
          <p:cNvSpPr>
            <a:spLocks noGrp="1"/>
          </p:cNvSpPr>
          <p:nvPr>
            <p:ph type="title"/>
          </p:nvPr>
        </p:nvSpPr>
        <p:spPr/>
        <p:txBody>
          <a:bodyPr/>
          <a:lstStyle/>
          <a:p>
            <a:r>
              <a:rPr lang="en-US" dirty="0"/>
              <a:t>Levelized Cost of Energy</a:t>
            </a:r>
          </a:p>
        </p:txBody>
      </p:sp>
      <p:sp>
        <p:nvSpPr>
          <p:cNvPr id="4" name="Text Placeholder 3">
            <a:extLst>
              <a:ext uri="{FF2B5EF4-FFF2-40B4-BE49-F238E27FC236}">
                <a16:creationId xmlns:a16="http://schemas.microsoft.com/office/drawing/2014/main" id="{6251B385-4B51-436E-966F-2045D7BFBB5F}"/>
              </a:ext>
            </a:extLst>
          </p:cNvPr>
          <p:cNvSpPr>
            <a:spLocks noGrp="1"/>
          </p:cNvSpPr>
          <p:nvPr>
            <p:ph type="body" sz="quarter" idx="11"/>
          </p:nvPr>
        </p:nvSpPr>
        <p:spPr/>
        <p:txBody>
          <a:bodyPr/>
          <a:lstStyle/>
          <a:p>
            <a:endParaRPr lang="en-US"/>
          </a:p>
        </p:txBody>
      </p:sp>
      <p:sp>
        <p:nvSpPr>
          <p:cNvPr id="20" name="Rectangle 19">
            <a:extLst>
              <a:ext uri="{FF2B5EF4-FFF2-40B4-BE49-F238E27FC236}">
                <a16:creationId xmlns:a16="http://schemas.microsoft.com/office/drawing/2014/main" id="{DC95418B-3FC1-4967-8626-7F383183E996}"/>
              </a:ext>
            </a:extLst>
          </p:cNvPr>
          <p:cNvSpPr/>
          <p:nvPr/>
        </p:nvSpPr>
        <p:spPr>
          <a:xfrm>
            <a:off x="440120" y="1293048"/>
            <a:ext cx="11353798" cy="4752870"/>
          </a:xfrm>
          <a:prstGeom prst="rect">
            <a:avLst/>
          </a:prstGeom>
          <a:solidFill>
            <a:srgbClr val="FFFFFF"/>
          </a:solidFill>
          <a:ln>
            <a:solidFill>
              <a:schemeClr val="tx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703539A-029A-46F4-B671-7FCC3D9AF105}"/>
              </a:ext>
            </a:extLst>
          </p:cNvPr>
          <p:cNvSpPr txBox="1"/>
          <p:nvPr/>
        </p:nvSpPr>
        <p:spPr>
          <a:xfrm>
            <a:off x="9486509" y="6619875"/>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 2020 SimpliPhi Power </a:t>
            </a:r>
            <a:r>
              <a:rPr lang="en-US" sz="900">
                <a:solidFill>
                  <a:srgbClr val="99CC33"/>
                </a:solidFill>
              </a:rPr>
              <a:t>|</a:t>
            </a:r>
            <a:r>
              <a:rPr lang="en-US" sz="900"/>
              <a:t> REV202009241556</a:t>
            </a:r>
          </a:p>
        </p:txBody>
      </p:sp>
      <p:sp>
        <p:nvSpPr>
          <p:cNvPr id="15" name="TextBox 14">
            <a:extLst>
              <a:ext uri="{FF2B5EF4-FFF2-40B4-BE49-F238E27FC236}">
                <a16:creationId xmlns:a16="http://schemas.microsoft.com/office/drawing/2014/main" id="{C83919D0-22D1-4C1E-BE08-9213B38C6F1D}"/>
              </a:ext>
            </a:extLst>
          </p:cNvPr>
          <p:cNvSpPr txBox="1"/>
          <p:nvPr/>
        </p:nvSpPr>
        <p:spPr>
          <a:xfrm>
            <a:off x="579664" y="1498956"/>
            <a:ext cx="8150433" cy="461665"/>
          </a:xfrm>
          <a:prstGeom prst="rect">
            <a:avLst/>
          </a:prstGeom>
          <a:noFill/>
        </p:spPr>
        <p:txBody>
          <a:bodyPr wrap="square" rtlCol="0">
            <a:spAutoFit/>
          </a:bodyPr>
          <a:lstStyle/>
          <a:p>
            <a:r>
              <a:rPr lang="en-US" dirty="0">
                <a:solidFill>
                  <a:srgbClr val="63746F"/>
                </a:solidFill>
                <a:latin typeface="Arial" panose="020B0604020202020204" pitchFamily="34" charset="0"/>
                <a:cs typeface="Arial" panose="020B0604020202020204" pitchFamily="34" charset="0"/>
              </a:rPr>
              <a:t>What’s the cost of every kWh I can get out of this system?</a:t>
            </a:r>
          </a:p>
        </p:txBody>
      </p:sp>
      <mc:AlternateContent xmlns:mc="http://schemas.openxmlformats.org/markup-compatibility/2006" xmlns:a14="http://schemas.microsoft.com/office/drawing/2010/main">
        <mc:Choice Requires="a14">
          <p:sp>
            <p:nvSpPr>
              <p:cNvPr id="16" name="Content Placeholder 1">
                <a:extLst>
                  <a:ext uri="{FF2B5EF4-FFF2-40B4-BE49-F238E27FC236}">
                    <a16:creationId xmlns:a16="http://schemas.microsoft.com/office/drawing/2014/main" id="{0E1F733B-6798-41A0-AB4A-B6466CFA3DE6}"/>
                  </a:ext>
                </a:extLst>
              </p:cNvPr>
              <p:cNvSpPr txBox="1">
                <a:spLocks/>
              </p:cNvSpPr>
              <p:nvPr/>
            </p:nvSpPr>
            <p:spPr>
              <a:xfrm>
                <a:off x="2057398" y="2166529"/>
                <a:ext cx="8077200" cy="1295400"/>
              </a:xfrm>
              <a:prstGeom prst="rect">
                <a:avLst/>
              </a:prstGeom>
            </p:spPr>
            <p:txBody>
              <a:bodyPr/>
              <a:lstStyle>
                <a:lvl1pPr marL="342900" indent="-342900"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ctrlPr>
                            <a:rPr lang="en-US" sz="2800" i="1" smtClean="0">
                              <a:solidFill>
                                <a:schemeClr val="accent3"/>
                              </a:solidFill>
                              <a:latin typeface="Cambria Math" panose="02040503050406030204" pitchFamily="18" charset="0"/>
                            </a:rPr>
                          </m:ctrlPr>
                        </m:dPr>
                        <m:e>
                          <m:f>
                            <m:fPr>
                              <m:ctrlPr>
                                <a:rPr lang="en-US" sz="2800" i="1" smtClean="0">
                                  <a:solidFill>
                                    <a:schemeClr val="accent3"/>
                                  </a:solidFill>
                                  <a:latin typeface="Cambria Math" panose="02040503050406030204" pitchFamily="18" charset="0"/>
                                </a:rPr>
                              </m:ctrlPr>
                            </m:fPr>
                            <m:num>
                              <m:r>
                                <a:rPr lang="en-US" sz="2800" i="1" smtClean="0">
                                  <a:solidFill>
                                    <a:schemeClr val="accent3"/>
                                  </a:solidFill>
                                  <a:latin typeface="Cambria Math" panose="02040503050406030204" pitchFamily="18" charset="0"/>
                                </a:rPr>
                                <m:t>𝑃𝑟𝑖𝑐𝑒</m:t>
                              </m:r>
                            </m:num>
                            <m:den>
                              <m:r>
                                <a:rPr lang="en-US" sz="2800" i="1" smtClean="0">
                                  <a:solidFill>
                                    <a:schemeClr val="accent3"/>
                                  </a:solidFill>
                                  <a:latin typeface="Cambria Math" panose="02040503050406030204" pitchFamily="18" charset="0"/>
                                </a:rPr>
                                <m:t>𝐶𝑎𝑝𝑎𝑐𝑖𝑡𝑦</m:t>
                              </m:r>
                              <m:r>
                                <a:rPr lang="en-US" sz="2800" i="1" smtClean="0">
                                  <a:solidFill>
                                    <a:schemeClr val="accent3"/>
                                  </a:solidFill>
                                  <a:latin typeface="Cambria Math" panose="02040503050406030204" pitchFamily="18" charset="0"/>
                                  <a:ea typeface="Cambria Math" panose="02040503050406030204" pitchFamily="18" charset="0"/>
                                </a:rPr>
                                <m:t>×</m:t>
                              </m:r>
                              <m:r>
                                <a:rPr lang="en-US" sz="2800" i="1" smtClean="0">
                                  <a:solidFill>
                                    <a:schemeClr val="accent3"/>
                                  </a:solidFill>
                                  <a:latin typeface="Cambria Math" panose="02040503050406030204" pitchFamily="18" charset="0"/>
                                  <a:ea typeface="Cambria Math" panose="02040503050406030204" pitchFamily="18" charset="0"/>
                                </a:rPr>
                                <m:t>𝐶𝑦𝑐𝑙𝑒𝑠</m:t>
                              </m:r>
                              <m:r>
                                <a:rPr lang="en-US" sz="2800" i="1" smtClean="0">
                                  <a:solidFill>
                                    <a:schemeClr val="accent3"/>
                                  </a:solidFill>
                                  <a:latin typeface="Cambria Math" panose="02040503050406030204" pitchFamily="18" charset="0"/>
                                  <a:ea typeface="Cambria Math" panose="02040503050406030204" pitchFamily="18" charset="0"/>
                                </a:rPr>
                                <m:t>×</m:t>
                              </m:r>
                              <m:r>
                                <a:rPr lang="en-US" sz="2800" i="1" smtClean="0">
                                  <a:solidFill>
                                    <a:schemeClr val="accent3"/>
                                  </a:solidFill>
                                  <a:latin typeface="Cambria Math" panose="02040503050406030204" pitchFamily="18" charset="0"/>
                                  <a:ea typeface="Cambria Math" panose="02040503050406030204" pitchFamily="18" charset="0"/>
                                </a:rPr>
                                <m:t>𝜂</m:t>
                              </m:r>
                              <m:r>
                                <a:rPr lang="en-US" sz="2800" i="1" smtClean="0">
                                  <a:solidFill>
                                    <a:schemeClr val="accent3"/>
                                  </a:solidFill>
                                  <a:latin typeface="Cambria Math" panose="02040503050406030204" pitchFamily="18" charset="0"/>
                                  <a:ea typeface="Cambria Math" panose="02040503050406030204" pitchFamily="18" charset="0"/>
                                </a:rPr>
                                <m:t>×</m:t>
                              </m:r>
                              <m:r>
                                <a:rPr lang="en-US" sz="2800" i="1" smtClean="0">
                                  <a:solidFill>
                                    <a:schemeClr val="accent3"/>
                                  </a:solidFill>
                                  <a:latin typeface="Cambria Math" panose="02040503050406030204" pitchFamily="18" charset="0"/>
                                  <a:ea typeface="Cambria Math" panose="02040503050406030204" pitchFamily="18" charset="0"/>
                                </a:rPr>
                                <m:t>𝐷𝑜𝐷</m:t>
                              </m:r>
                            </m:den>
                          </m:f>
                        </m:e>
                      </m:d>
                      <m:r>
                        <a:rPr lang="en-US" sz="2800" i="1" smtClean="0">
                          <a:latin typeface="Cambria Math" panose="02040503050406030204" pitchFamily="18" charset="0"/>
                        </a:rPr>
                        <m:t>+</m:t>
                      </m:r>
                      <m:r>
                        <a:rPr lang="en-US" sz="2800" i="1" smtClean="0">
                          <a:latin typeface="Cambria Math" panose="02040503050406030204" pitchFamily="18" charset="0"/>
                        </a:rPr>
                        <m:t>𝐴𝑛𝑐𝑖𝑙𝑙𝑎𝑟𝑦</m:t>
                      </m:r>
                      <m:r>
                        <a:rPr lang="en-US" sz="2800" i="1" smtClean="0">
                          <a:latin typeface="Cambria Math" panose="02040503050406030204" pitchFamily="18" charset="0"/>
                        </a:rPr>
                        <m:t> </m:t>
                      </m:r>
                      <m:r>
                        <a:rPr lang="en-US" sz="2800" i="1" smtClean="0">
                          <a:latin typeface="Cambria Math" panose="02040503050406030204" pitchFamily="18" charset="0"/>
                        </a:rPr>
                        <m:t>𝐶𝑜𝑠𝑡𝑠</m:t>
                      </m:r>
                    </m:oMath>
                  </m:oMathPara>
                </a14:m>
                <a:endParaRPr lang="en-US" sz="2800" dirty="0">
                  <a:latin typeface="Arial" panose="020B0604020202020204" pitchFamily="34" charset="0"/>
                  <a:cs typeface="Arial" panose="020B0604020202020204" pitchFamily="34" charset="0"/>
                </a:endParaRPr>
              </a:p>
            </p:txBody>
          </p:sp>
        </mc:Choice>
        <mc:Fallback xmlns="">
          <p:sp>
            <p:nvSpPr>
              <p:cNvPr id="16" name="Content Placeholder 1">
                <a:extLst>
                  <a:ext uri="{FF2B5EF4-FFF2-40B4-BE49-F238E27FC236}">
                    <a16:creationId xmlns:a16="http://schemas.microsoft.com/office/drawing/2014/main" id="{0E1F733B-6798-41A0-AB4A-B6466CFA3DE6}"/>
                  </a:ext>
                </a:extLst>
              </p:cNvPr>
              <p:cNvSpPr txBox="1">
                <a:spLocks noRot="1" noChangeAspect="1" noMove="1" noResize="1" noEditPoints="1" noAdjustHandles="1" noChangeArrowheads="1" noChangeShapeType="1" noTextEdit="1"/>
              </p:cNvSpPr>
              <p:nvPr/>
            </p:nvSpPr>
            <p:spPr>
              <a:xfrm>
                <a:off x="2057398" y="2166529"/>
                <a:ext cx="8077200" cy="1295400"/>
              </a:xfrm>
              <a:prstGeom prst="rect">
                <a:avLst/>
              </a:prstGeom>
              <a:blipFill>
                <a:blip r:embed="rId3"/>
                <a:stretch>
                  <a:fillRect/>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D23C05A8-EF77-410E-B660-36698115A940}"/>
              </a:ext>
            </a:extLst>
          </p:cNvPr>
          <p:cNvSpPr/>
          <p:nvPr/>
        </p:nvSpPr>
        <p:spPr>
          <a:xfrm>
            <a:off x="2698652" y="3525987"/>
            <a:ext cx="5486400" cy="2062103"/>
          </a:xfrm>
          <a:prstGeom prst="rect">
            <a:avLst/>
          </a:prstGeom>
        </p:spPr>
        <p:txBody>
          <a:bodyPr wrap="square">
            <a:spAutoFit/>
          </a:bodyPr>
          <a:lstStyle/>
          <a:p>
            <a:pPr marL="457200" indent="-45720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Square Footage </a:t>
            </a:r>
            <a:r>
              <a:rPr lang="en-US" sz="1600" dirty="0">
                <a:latin typeface="Arial" panose="020B0604020202020204" pitchFamily="34" charset="0"/>
                <a:cs typeface="Arial" panose="020B0604020202020204" pitchFamily="34" charset="0"/>
                <a:sym typeface="Wingdings" panose="05000000000000000000" pitchFamily="2" charset="2"/>
              </a:rPr>
              <a:t> Installation Location</a:t>
            </a:r>
            <a:endParaRPr lang="en-US" sz="1600" dirty="0">
              <a:latin typeface="Arial" panose="020B0604020202020204" pitchFamily="34" charset="0"/>
              <a:cs typeface="Arial" panose="020B0604020202020204" pitchFamily="34" charset="0"/>
            </a:endParaRPr>
          </a:p>
          <a:p>
            <a:pPr marL="457200" indent="-45720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Weight </a:t>
            </a:r>
            <a:r>
              <a:rPr lang="en-US" sz="1600" dirty="0">
                <a:latin typeface="Arial" panose="020B0604020202020204" pitchFamily="34" charset="0"/>
                <a:cs typeface="Arial" panose="020B0604020202020204" pitchFamily="34" charset="0"/>
                <a:sym typeface="Wingdings" panose="05000000000000000000" pitchFamily="2" charset="2"/>
              </a:rPr>
              <a:t> Shipping Costs</a:t>
            </a:r>
            <a:endParaRPr lang="en-US" sz="1600" dirty="0">
              <a:latin typeface="Arial" panose="020B0604020202020204" pitchFamily="34" charset="0"/>
              <a:cs typeface="Arial" panose="020B0604020202020204" pitchFamily="34" charset="0"/>
            </a:endParaRPr>
          </a:p>
          <a:p>
            <a:pPr marL="457200" indent="-45720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Forklift/Install Equipment </a:t>
            </a:r>
            <a:r>
              <a:rPr lang="en-US" sz="1600" dirty="0">
                <a:latin typeface="Arial" panose="020B0604020202020204" pitchFamily="34" charset="0"/>
                <a:cs typeface="Arial" panose="020B0604020202020204" pitchFamily="34" charset="0"/>
                <a:sym typeface="Wingdings" panose="05000000000000000000" pitchFamily="2" charset="2"/>
              </a:rPr>
              <a:t> Rental to Site</a:t>
            </a:r>
            <a:endParaRPr lang="en-US" sz="1600" dirty="0">
              <a:latin typeface="Arial" panose="020B0604020202020204" pitchFamily="34" charset="0"/>
              <a:cs typeface="Arial" panose="020B0604020202020204" pitchFamily="34" charset="0"/>
            </a:endParaRPr>
          </a:p>
          <a:p>
            <a:pPr marL="457200" indent="-45720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Maintenance </a:t>
            </a:r>
            <a:r>
              <a:rPr lang="en-US" sz="1600" dirty="0">
                <a:latin typeface="Arial" panose="020B0604020202020204" pitchFamily="34" charset="0"/>
                <a:cs typeface="Arial" panose="020B0604020202020204" pitchFamily="34" charset="0"/>
                <a:sym typeface="Wingdings" panose="05000000000000000000" pitchFamily="2" charset="2"/>
              </a:rPr>
              <a:t> Truck Rolls</a:t>
            </a:r>
            <a:endParaRPr lang="en-US" sz="1600" dirty="0">
              <a:latin typeface="Arial" panose="020B0604020202020204" pitchFamily="34" charset="0"/>
              <a:cs typeface="Arial" panose="020B0604020202020204" pitchFamily="34" charset="0"/>
            </a:endParaRPr>
          </a:p>
          <a:p>
            <a:pPr marL="457200" indent="-45720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Cooling </a:t>
            </a:r>
            <a:r>
              <a:rPr lang="en-US" sz="1600" dirty="0">
                <a:latin typeface="Arial" panose="020B0604020202020204" pitchFamily="34" charset="0"/>
                <a:cs typeface="Arial" panose="020B0604020202020204" pitchFamily="34" charset="0"/>
                <a:sym typeface="Wingdings" panose="05000000000000000000" pitchFamily="2" charset="2"/>
              </a:rPr>
              <a:t> Additional Cost + Materials</a:t>
            </a:r>
            <a:endParaRPr lang="en-US" sz="1600" dirty="0">
              <a:latin typeface="Arial" panose="020B0604020202020204" pitchFamily="34" charset="0"/>
              <a:cs typeface="Arial" panose="020B0604020202020204" pitchFamily="34" charset="0"/>
            </a:endParaRPr>
          </a:p>
          <a:p>
            <a:pPr marL="457200" indent="-45720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Ventilation/Setback Requirements </a:t>
            </a:r>
            <a:r>
              <a:rPr lang="en-US" sz="1600" dirty="0">
                <a:latin typeface="Arial" panose="020B0604020202020204" pitchFamily="34" charset="0"/>
                <a:cs typeface="Arial" panose="020B0604020202020204" pitchFamily="34" charset="0"/>
                <a:sym typeface="Wingdings" panose="05000000000000000000" pitchFamily="2" charset="2"/>
              </a:rPr>
              <a:t> Area</a:t>
            </a:r>
            <a:endParaRPr lang="en-US" sz="1600" dirty="0">
              <a:latin typeface="Arial" panose="020B0604020202020204" pitchFamily="34" charset="0"/>
              <a:cs typeface="Arial" panose="020B0604020202020204" pitchFamily="34" charset="0"/>
            </a:endParaRPr>
          </a:p>
          <a:p>
            <a:pPr marL="457200" indent="-45720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Construction Support </a:t>
            </a:r>
            <a:r>
              <a:rPr lang="en-US" sz="1600" dirty="0">
                <a:latin typeface="Arial" panose="020B0604020202020204" pitchFamily="34" charset="0"/>
                <a:cs typeface="Arial" panose="020B0604020202020204" pitchFamily="34" charset="0"/>
                <a:sym typeface="Wingdings" panose="05000000000000000000" pitchFamily="2" charset="2"/>
              </a:rPr>
              <a:t> Weight Related</a:t>
            </a:r>
            <a:endParaRPr lang="en-US" sz="1600" dirty="0">
              <a:latin typeface="Arial" panose="020B0604020202020204" pitchFamily="34" charset="0"/>
              <a:cs typeface="Arial" panose="020B0604020202020204" pitchFamily="34" charset="0"/>
            </a:endParaRPr>
          </a:p>
          <a:p>
            <a:pPr marL="457200" indent="-457200">
              <a:buClr>
                <a:schemeClr val="accent5"/>
              </a:buClr>
              <a:buFont typeface="Wingdings" panose="05000000000000000000" pitchFamily="2" charset="2"/>
              <a:buChar char="§"/>
            </a:pPr>
            <a:r>
              <a:rPr lang="en-US" sz="1600" dirty="0">
                <a:latin typeface="Arial" panose="020B0604020202020204" pitchFamily="34" charset="0"/>
                <a:cs typeface="Arial" panose="020B0604020202020204" pitchFamily="34" charset="0"/>
              </a:rPr>
              <a:t>Replacement Costs </a:t>
            </a:r>
            <a:r>
              <a:rPr lang="en-US" sz="1600" dirty="0">
                <a:latin typeface="Arial" panose="020B0604020202020204" pitchFamily="34" charset="0"/>
                <a:cs typeface="Arial" panose="020B0604020202020204" pitchFamily="34" charset="0"/>
                <a:sym typeface="Wingdings" panose="05000000000000000000" pitchFamily="2" charset="2"/>
              </a:rPr>
              <a:t> Performance Related</a:t>
            </a:r>
            <a:endParaRPr lang="en-US" sz="1600" dirty="0">
              <a:latin typeface="Arial" panose="020B0604020202020204" pitchFamily="34" charset="0"/>
              <a:cs typeface="Arial" panose="020B0604020202020204" pitchFamily="34" charset="0"/>
            </a:endParaRPr>
          </a:p>
        </p:txBody>
      </p:sp>
      <p:cxnSp>
        <p:nvCxnSpPr>
          <p:cNvPr id="24" name="Connector: Curved 23">
            <a:extLst>
              <a:ext uri="{FF2B5EF4-FFF2-40B4-BE49-F238E27FC236}">
                <a16:creationId xmlns:a16="http://schemas.microsoft.com/office/drawing/2014/main" id="{F0397144-0FDE-4909-88E6-55F0CBDC5B1C}"/>
              </a:ext>
            </a:extLst>
          </p:cNvPr>
          <p:cNvCxnSpPr>
            <a:cxnSpLocks/>
          </p:cNvCxnSpPr>
          <p:nvPr/>
        </p:nvCxnSpPr>
        <p:spPr>
          <a:xfrm rot="5400000">
            <a:off x="7254033" y="2707347"/>
            <a:ext cx="790049" cy="1127857"/>
          </a:xfrm>
          <a:prstGeom prst="curvedConnector2">
            <a:avLst/>
          </a:prstGeom>
          <a:ln w="31750">
            <a:headEnd w="lg" len="med"/>
            <a:tailEnd type="triangle"/>
          </a:ln>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385218962"/>
      </p:ext>
    </p:extLst>
  </p:cSld>
  <p:clrMapOvr>
    <a:masterClrMapping/>
  </p:clrMapOvr>
  <p:transition spd="med"/>
</p:sld>
</file>

<file path=ppt/theme/theme1.xml><?xml version="1.0" encoding="utf-8"?>
<a:theme xmlns:a="http://schemas.openxmlformats.org/drawingml/2006/main" name="Utility Slides">
  <a:themeElements>
    <a:clrScheme name="Custom 1">
      <a:dk1>
        <a:srgbClr val="363636"/>
      </a:dk1>
      <a:lt1>
        <a:srgbClr val="FFFFFF"/>
      </a:lt1>
      <a:dk2>
        <a:srgbClr val="8D8D8D"/>
      </a:dk2>
      <a:lt2>
        <a:srgbClr val="BDBDBD"/>
      </a:lt2>
      <a:accent1>
        <a:srgbClr val="99CC33"/>
      </a:accent1>
      <a:accent2>
        <a:srgbClr val="CCF183"/>
      </a:accent2>
      <a:accent3>
        <a:srgbClr val="5B8704"/>
      </a:accent3>
      <a:accent4>
        <a:srgbClr val="6D2A91"/>
      </a:accent4>
      <a:accent5>
        <a:srgbClr val="A06CBD"/>
      </a:accent5>
      <a:accent6>
        <a:srgbClr val="410861"/>
      </a:accent6>
      <a:hlink>
        <a:srgbClr val="6D2A91"/>
      </a:hlink>
      <a:folHlink>
        <a:srgbClr val="A06CBD"/>
      </a:folHlink>
    </a:clrScheme>
    <a:fontScheme name="Lato">
      <a:majorFont>
        <a:latin typeface="Lato Ligh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yond the Bottom Line_202008210932" id="{5B2CBD86-7007-4098-98D5-5B3188352B61}" vid="{B93A1DEB-A605-4886-9F8C-48CDD8CA0582}"/>
    </a:ext>
  </a:extLst>
</a:theme>
</file>

<file path=ppt/theme/theme2.xml><?xml version="1.0" encoding="utf-8"?>
<a:theme xmlns:a="http://schemas.openxmlformats.org/drawingml/2006/main" name="1_Utility Slides">
  <a:themeElements>
    <a:clrScheme name="Custom 1">
      <a:dk1>
        <a:srgbClr val="363636"/>
      </a:dk1>
      <a:lt1>
        <a:srgbClr val="FFFFFF"/>
      </a:lt1>
      <a:dk2>
        <a:srgbClr val="8D8D8D"/>
      </a:dk2>
      <a:lt2>
        <a:srgbClr val="BDBDBD"/>
      </a:lt2>
      <a:accent1>
        <a:srgbClr val="99CC33"/>
      </a:accent1>
      <a:accent2>
        <a:srgbClr val="CCF183"/>
      </a:accent2>
      <a:accent3>
        <a:srgbClr val="5B8704"/>
      </a:accent3>
      <a:accent4>
        <a:srgbClr val="6D2A91"/>
      </a:accent4>
      <a:accent5>
        <a:srgbClr val="A06CBD"/>
      </a:accent5>
      <a:accent6>
        <a:srgbClr val="410861"/>
      </a:accent6>
      <a:hlink>
        <a:srgbClr val="6D2A91"/>
      </a:hlink>
      <a:folHlink>
        <a:srgbClr val="A06CBD"/>
      </a:folHlink>
    </a:clrScheme>
    <a:fontScheme name="Lato">
      <a:majorFont>
        <a:latin typeface="Lato Ligh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mso-contentType ?>
<FormTemplates xmlns="http://schemas.microsoft.com/sharepoint/v3/contenttype/form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d668751f2856d45ee00d63d8cccf028e">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5bf6c6996bc6d4b3bd22f31418018b28"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4A30DD-0819-4393-A1D6-E87EEBA8CC13}"/>
</file>

<file path=customXml/itemProps2.xml><?xml version="1.0" encoding="utf-8"?>
<ds:datastoreItem xmlns:ds="http://schemas.openxmlformats.org/officeDocument/2006/customXml" ds:itemID="{57B48A0C-008B-4484-A4F8-963A1A3E06DA}"/>
</file>

<file path=customXml/itemProps3.xml><?xml version="1.0" encoding="utf-8"?>
<ds:datastoreItem xmlns:ds="http://schemas.openxmlformats.org/officeDocument/2006/customXml" ds:itemID="{6D4A30DD-0819-4393-A1D6-E87EEBA8CC13}"/>
</file>

<file path=customXml/itemProps4.xml><?xml version="1.0" encoding="utf-8"?>
<ds:datastoreItem xmlns:ds="http://schemas.openxmlformats.org/officeDocument/2006/customXml" ds:itemID="{C9736A23-2A40-47DB-B5E2-4D3A39D0B7F4}"/>
</file>

<file path=docProps/app.xml><?xml version="1.0" encoding="utf-8"?>
<Properties xmlns="http://schemas.openxmlformats.org/officeDocument/2006/extended-properties" xmlns:vt="http://schemas.openxmlformats.org/officeDocument/2006/docPropsVTypes">
  <TotalTime>2346</TotalTime>
  <Words>2167</Words>
  <Application>Microsoft Office PowerPoint</Application>
  <PresentationFormat>Widescreen</PresentationFormat>
  <Paragraphs>275</Paragraphs>
  <Slides>29</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Cambria Math</vt:lpstr>
      <vt:lpstr>Lato</vt:lpstr>
      <vt:lpstr>Lato Light</vt:lpstr>
      <vt:lpstr>Times New Roman</vt:lpstr>
      <vt:lpstr>Wingdings</vt:lpstr>
      <vt:lpstr>Utility Slides</vt:lpstr>
      <vt:lpstr>1_Utility Slides</vt:lpstr>
      <vt:lpstr>PowerPoint Presentation</vt:lpstr>
      <vt:lpstr>A Timeline of Continued Innovation, Growth &amp; Success</vt:lpstr>
      <vt:lpstr>Global Footprint Spanning Across 43 Countries</vt:lpstr>
      <vt:lpstr>SimpliPhi Power Energy Storage Systems</vt:lpstr>
      <vt:lpstr>UL Certifications</vt:lpstr>
      <vt:lpstr>UL 9540A Test Process</vt:lpstr>
      <vt:lpstr>Lithium Ion:  Chemistry and Form Factor</vt:lpstr>
      <vt:lpstr>LFP Batteries:  Wide Temperature Window </vt:lpstr>
      <vt:lpstr>Levelized Cost of Energy</vt:lpstr>
      <vt:lpstr>LCOE Comparison: 10 Years- Does Not Include Replacement</vt:lpstr>
      <vt:lpstr>Drop-In Replacement for Lead Acid</vt:lpstr>
      <vt:lpstr>Lifecycle:  Warranty Parameters</vt:lpstr>
      <vt:lpstr>Cost &amp; Performance Comparison- LAB to LFP</vt:lpstr>
      <vt:lpstr>Generator Optimization and Replacement</vt:lpstr>
      <vt:lpstr>PowerPoint Presentation</vt:lpstr>
      <vt:lpstr>The Department of Defense Testing &amp; Validation </vt:lpstr>
      <vt:lpstr>Tanzania: Reliable 24/7 Microgrid for Orphanage</vt:lpstr>
      <vt:lpstr>Tanzania: Reliable 24/7 Microgrid for Schools</vt:lpstr>
      <vt:lpstr>Botswana: Reliable Off-Grid Power for Cheetah Preserve</vt:lpstr>
      <vt:lpstr>Nigeria: Reliable Power for 34 Hospitals &amp; Clinics</vt:lpstr>
      <vt:lpstr>Zimbabwe: Anti-Poaching with Akashinga Rangers</vt:lpstr>
      <vt:lpstr>Nigeria: Commercial- Diesel Offset &amp; 60% Utility Reduction</vt:lpstr>
      <vt:lpstr>Cameroon: USTDA: Voundou Pilot Project- REIc</vt:lpstr>
      <vt:lpstr>PowerPoint Presentation</vt:lpstr>
      <vt:lpstr>SimpliPhi Energy Storage Solutions</vt:lpstr>
      <vt:lpstr>Large Microgrid Solutions</vt:lpstr>
      <vt:lpstr>Opportunities Across the Energy Value Chain</vt:lpstr>
      <vt:lpstr>IDEA Program: Giving Back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SIMPLIPHI</dc:title>
  <dc:creator>user</dc:creator>
  <cp:lastModifiedBy>Sequoya Cross</cp:lastModifiedBy>
  <cp:revision>13</cp:revision>
  <cp:lastPrinted>2020-09-08T23:19:51Z</cp:lastPrinted>
  <dcterms:created xsi:type="dcterms:W3CDTF">2018-05-22T15:31:25Z</dcterms:created>
  <dcterms:modified xsi:type="dcterms:W3CDTF">2021-10-16T17:51:24Z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Order">
    <vt:r8>2042400</vt:r8>
  </property>
  <property fmtid="{D5CDD505-2E9C-101B-9397-08002B2CF9AE}" pid="4" name="_dlc_DocIdItemGuid">
    <vt:lpwstr>34fe2e96-1f2e-4200-8747-921e13b68ebc</vt:lpwstr>
  </property>
</Properties>
</file>