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Layouts/slideLayout10.xml" ContentType="application/vnd.openxmlformats-officedocument.presentationml.slideLayout+xml"/>
  <Override PartName="/ppt/notesSlides/notesSlide15.xml" ContentType="application/vnd.openxmlformats-officedocument.presentationml.notesSlide+xml"/>
  <Override PartName="/ppt/slideMasters/slideMaster1.xml" ContentType="application/vnd.openxmlformats-officedocument.presentationml.slideMaster+xml"/>
  <Override PartName="/ppt/notesSlides/notesSlide18.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9.xml" ContentType="application/vnd.openxmlformats-officedocument.presentationml.notesSlide+xml"/>
  <Override PartName="/ppt/notesSlides/notesSlide13.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4"/>
  </p:sldMasterIdLst>
  <p:notesMasterIdLst>
    <p:notesMasterId r:id="rId25"/>
  </p:notesMasterIdLst>
  <p:handoutMasterIdLst>
    <p:handoutMasterId r:id="rId26"/>
  </p:handoutMasterIdLst>
  <p:sldIdLst>
    <p:sldId id="256" r:id="rId5"/>
    <p:sldId id="280" r:id="rId6"/>
    <p:sldId id="274" r:id="rId7"/>
    <p:sldId id="259" r:id="rId8"/>
    <p:sldId id="260" r:id="rId9"/>
    <p:sldId id="292" r:id="rId10"/>
    <p:sldId id="298" r:id="rId11"/>
    <p:sldId id="261" r:id="rId12"/>
    <p:sldId id="301" r:id="rId13"/>
    <p:sldId id="288" r:id="rId14"/>
    <p:sldId id="331" r:id="rId15"/>
    <p:sldId id="332" r:id="rId16"/>
    <p:sldId id="333" r:id="rId17"/>
    <p:sldId id="263" r:id="rId18"/>
    <p:sldId id="303" r:id="rId19"/>
    <p:sldId id="300" r:id="rId20"/>
    <p:sldId id="278" r:id="rId21"/>
    <p:sldId id="272" r:id="rId22"/>
    <p:sldId id="281" r:id="rId23"/>
    <p:sldId id="270" r:id="rId24"/>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CB376C-E148-4D04-87B0-E5C72C635C42}" v="31" dt="2021-10-19T15:36:58.3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30" autoAdjust="0"/>
    <p:restoredTop sz="78133" autoAdjust="0"/>
  </p:normalViewPr>
  <p:slideViewPr>
    <p:cSldViewPr snapToGrid="0">
      <p:cViewPr varScale="1">
        <p:scale>
          <a:sx n="81" d="100"/>
          <a:sy n="81" d="100"/>
        </p:scale>
        <p:origin x="192" y="96"/>
      </p:cViewPr>
      <p:guideLst>
        <p:guide orient="horz" pos="2160"/>
        <p:guide pos="2880"/>
      </p:guideLst>
    </p:cSldViewPr>
  </p:slideViewPr>
  <p:notesTextViewPr>
    <p:cViewPr>
      <p:scale>
        <a:sx n="1" d="1"/>
        <a:sy n="1" d="1"/>
      </p:scale>
      <p:origin x="0" y="0"/>
    </p:cViewPr>
  </p:notesTextViewPr>
  <p:sorterViewPr>
    <p:cViewPr>
      <p:scale>
        <a:sx n="100" d="100"/>
        <a:sy n="100" d="100"/>
      </p:scale>
      <p:origin x="0" y="4446"/>
    </p:cViewPr>
  </p:sorterViewPr>
  <p:notesViewPr>
    <p:cSldViewPr snapToGrid="0">
      <p:cViewPr>
        <p:scale>
          <a:sx n="100" d="100"/>
          <a:sy n="100" d="100"/>
        </p:scale>
        <p:origin x="-1860" y="1368"/>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73FFD03D-B500-4924-8427-AE3D790FFDEC}" type="datetimeFigureOut">
              <a:rPr lang="en-US" smtClean="0"/>
              <a:t>10/19/2021</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A6E297FB-C08D-4C1C-AC3E-68BE91C808AC}" type="slidenum">
              <a:rPr lang="en-US" smtClean="0"/>
              <a:t>‹#›</a:t>
            </a:fld>
            <a:endParaRPr lang="en-US"/>
          </a:p>
        </p:txBody>
      </p:sp>
    </p:spTree>
    <p:extLst>
      <p:ext uri="{BB962C8B-B14F-4D97-AF65-F5344CB8AC3E}">
        <p14:creationId xmlns:p14="http://schemas.microsoft.com/office/powerpoint/2010/main" val="465785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87" tIns="46244" rIns="92487" bIns="46244" rtlCol="0"/>
          <a:lstStyle>
            <a:lvl1pPr algn="r">
              <a:defRPr sz="1200"/>
            </a:lvl1pPr>
          </a:lstStyle>
          <a:p>
            <a:fld id="{00B7E71D-91E7-4CB0-8795-3192C62FFAF2}" type="datetimeFigureOut">
              <a:rPr lang="en-US" smtClean="0"/>
              <a:t>10/19/2021</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87" tIns="46244" rIns="92487" bIns="46244"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7" tIns="46244" rIns="92487" bIns="462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2487" tIns="46244" rIns="92487" bIns="46244"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7" tIns="46244" rIns="92487" bIns="46244" rtlCol="0" anchor="b"/>
          <a:lstStyle>
            <a:lvl1pPr algn="r">
              <a:defRPr sz="1200"/>
            </a:lvl1pPr>
          </a:lstStyle>
          <a:p>
            <a:fld id="{BD44C689-DA57-4130-9ACA-4AF1EDD527E3}" type="slidenum">
              <a:rPr lang="en-US" smtClean="0"/>
              <a:t>‹#›</a:t>
            </a:fld>
            <a:endParaRPr lang="en-US"/>
          </a:p>
        </p:txBody>
      </p:sp>
    </p:spTree>
    <p:extLst>
      <p:ext uri="{BB962C8B-B14F-4D97-AF65-F5344CB8AC3E}">
        <p14:creationId xmlns:p14="http://schemas.microsoft.com/office/powerpoint/2010/main" val="963400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a:t>
            </a:r>
            <a:r>
              <a:rPr lang="en-US" baseline="0" dirty="0"/>
              <a:t> will highlight some of the codes and standards activities in the US and internationally via mention of IEC standards and technical specifications.</a:t>
            </a:r>
          </a:p>
          <a:p>
            <a:endParaRPr lang="en-US" baseline="0" dirty="0"/>
          </a:p>
          <a:p>
            <a:r>
              <a:rPr lang="en-US" baseline="0" dirty="0"/>
              <a:t>Please note that this is not a comprehensive presentation on the codes and standards.  I would encourage you to obtain final versions of the documents.</a:t>
            </a:r>
            <a:endParaRPr lang="en-US" dirty="0"/>
          </a:p>
        </p:txBody>
      </p:sp>
      <p:sp>
        <p:nvSpPr>
          <p:cNvPr id="4" name="Slide Number Placeholder 3"/>
          <p:cNvSpPr>
            <a:spLocks noGrp="1"/>
          </p:cNvSpPr>
          <p:nvPr>
            <p:ph type="sldNum" sz="quarter" idx="10"/>
          </p:nvPr>
        </p:nvSpPr>
        <p:spPr/>
        <p:txBody>
          <a:bodyPr/>
          <a:lstStyle/>
          <a:p>
            <a:fld id="{BD44C689-DA57-4130-9ACA-4AF1EDD527E3}" type="slidenum">
              <a:rPr lang="en-US" smtClean="0"/>
              <a:t>1</a:t>
            </a:fld>
            <a:endParaRPr lang="en-US"/>
          </a:p>
        </p:txBody>
      </p:sp>
    </p:spTree>
    <p:extLst>
      <p:ext uri="{BB962C8B-B14F-4D97-AF65-F5344CB8AC3E}">
        <p14:creationId xmlns:p14="http://schemas.microsoft.com/office/powerpoint/2010/main" val="13024833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Read slide:  </a:t>
            </a:r>
          </a:p>
          <a:p>
            <a:pPr marL="171450" indent="-171450">
              <a:buFont typeface="Arial" panose="020B0604020202020204" pitchFamily="34" charset="0"/>
              <a:buChar char="•"/>
            </a:pPr>
            <a:r>
              <a:rPr lang="en-US" dirty="0"/>
              <a:t>60+ people on the call today = 60+ interpretations of what this project is</a:t>
            </a:r>
          </a:p>
          <a:p>
            <a:pPr marL="171450" indent="-171450">
              <a:buFont typeface="Arial" panose="020B0604020202020204" pitchFamily="34" charset="0"/>
              <a:buChar char="•"/>
            </a:pPr>
            <a:r>
              <a:rPr lang="en-US" dirty="0"/>
              <a:t>That’s by design:  a lot of fundamental decisions that have not been made yet because we want to form a group of interested and committed companies to help make those decisions</a:t>
            </a:r>
          </a:p>
          <a:p>
            <a:pPr marL="171450" indent="-171450">
              <a:buFont typeface="Arial" panose="020B0604020202020204" pitchFamily="34" charset="0"/>
              <a:buChar char="•"/>
            </a:pPr>
            <a:r>
              <a:rPr lang="en-US" dirty="0"/>
              <a:t>Ultimately, NEMA and Argonne agree that the industry needs some standardized, uniform method to assess the economic value of a battery the end-of-life</a:t>
            </a:r>
          </a:p>
          <a:p>
            <a:pPr marL="628650" lvl="1" indent="-171450">
              <a:buFont typeface="Arial" panose="020B0604020202020204" pitchFamily="34" charset="0"/>
              <a:buChar char="•"/>
            </a:pPr>
            <a:r>
              <a:rPr lang="en-US" dirty="0"/>
              <a:t>Market value of materials in the battery</a:t>
            </a:r>
          </a:p>
          <a:p>
            <a:pPr marL="628650" lvl="1" indent="-171450">
              <a:buFont typeface="Arial" panose="020B0604020202020204" pitchFamily="34" charset="0"/>
              <a:buChar char="•"/>
            </a:pPr>
            <a:r>
              <a:rPr lang="en-US" dirty="0"/>
              <a:t>How much of those materials you can get out in a way that facilitates their re-use</a:t>
            </a:r>
          </a:p>
          <a:p>
            <a:pPr marL="171450" indent="-171450">
              <a:buFont typeface="Arial" panose="020B0604020202020204" pitchFamily="34" charset="0"/>
              <a:buChar char="•"/>
            </a:pPr>
            <a:r>
              <a:rPr lang="en-US" dirty="0"/>
              <a:t>What that looks like precisely is better determined by a broad group of industry stakeholders</a:t>
            </a:r>
          </a:p>
          <a:p>
            <a:pPr marL="171450" indent="-171450">
              <a:buFont typeface="Arial" panose="020B0604020202020204" pitchFamily="34" charset="0"/>
              <a:buChar char="•"/>
            </a:pPr>
            <a:r>
              <a:rPr lang="en-US" dirty="0"/>
              <a:t>I envision this to be akin to what our Euro friends call a Recyclability Efficiency Rate, if that means anything to you.  But whether or not that’s precisely what we end up doing</a:t>
            </a:r>
          </a:p>
          <a:p>
            <a:pPr marL="171450" indent="-171450">
              <a:buFont typeface="Arial" panose="020B0604020202020204" pitchFamily="34" charset="0"/>
              <a:buChar char="•"/>
            </a:pPr>
            <a:r>
              <a:rPr lang="en-US" dirty="0"/>
              <a:t>More on this to come, but just wanted to address the question that many of you probably have in your minds</a:t>
            </a:r>
          </a:p>
        </p:txBody>
      </p:sp>
      <p:sp>
        <p:nvSpPr>
          <p:cNvPr id="4" name="Slide Number Placeholder 3"/>
          <p:cNvSpPr>
            <a:spLocks noGrp="1"/>
          </p:cNvSpPr>
          <p:nvPr>
            <p:ph type="sldNum" sz="quarter" idx="5"/>
          </p:nvPr>
        </p:nvSpPr>
        <p:spPr/>
        <p:txBody>
          <a:bodyPr/>
          <a:lstStyle/>
          <a:p>
            <a:fld id="{E4E71688-87D9-4053-893B-FC3BD6A8FC32}" type="slidenum">
              <a:rPr lang="en-US" smtClean="0"/>
              <a:t>10</a:t>
            </a:fld>
            <a:endParaRPr lang="en-US"/>
          </a:p>
        </p:txBody>
      </p:sp>
    </p:spTree>
    <p:extLst>
      <p:ext uri="{BB962C8B-B14F-4D97-AF65-F5344CB8AC3E}">
        <p14:creationId xmlns:p14="http://schemas.microsoft.com/office/powerpoint/2010/main" val="39894795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700" dirty="0"/>
              <a:t>Participation</a:t>
            </a:r>
          </a:p>
          <a:p>
            <a:pPr lvl="1"/>
            <a:r>
              <a:rPr lang="en-US" sz="2400" dirty="0">
                <a:solidFill>
                  <a:schemeClr val="tx2">
                    <a:lumMod val="90000"/>
                    <a:lumOff val="10000"/>
                  </a:schemeClr>
                </a:solidFill>
              </a:rPr>
              <a:t>Voting:  $2,500/</a:t>
            </a:r>
            <a:r>
              <a:rPr lang="en-US" sz="2400" dirty="0" err="1">
                <a:solidFill>
                  <a:schemeClr val="tx2">
                    <a:lumMod val="90000"/>
                    <a:lumOff val="10000"/>
                  </a:schemeClr>
                </a:solidFill>
              </a:rPr>
              <a:t>yr</a:t>
            </a:r>
            <a:endParaRPr lang="en-US" sz="2400" dirty="0">
              <a:solidFill>
                <a:schemeClr val="tx2">
                  <a:lumMod val="90000"/>
                  <a:lumOff val="10000"/>
                </a:schemeClr>
              </a:solidFill>
            </a:endParaRPr>
          </a:p>
          <a:p>
            <a:pPr lvl="1"/>
            <a:r>
              <a:rPr lang="en-US" sz="2400" dirty="0">
                <a:solidFill>
                  <a:schemeClr val="tx2">
                    <a:lumMod val="90000"/>
                    <a:lumOff val="10000"/>
                  </a:schemeClr>
                </a:solidFill>
              </a:rPr>
              <a:t>Observer:  $1,250/</a:t>
            </a:r>
            <a:r>
              <a:rPr lang="en-US" sz="2400" dirty="0" err="1">
                <a:solidFill>
                  <a:schemeClr val="tx2">
                    <a:lumMod val="90000"/>
                    <a:lumOff val="10000"/>
                  </a:schemeClr>
                </a:solidFill>
              </a:rPr>
              <a:t>yr</a:t>
            </a:r>
            <a:r>
              <a:rPr lang="en-US" sz="2400" dirty="0">
                <a:solidFill>
                  <a:schemeClr val="tx2">
                    <a:lumMod val="90000"/>
                    <a:lumOff val="10000"/>
                  </a:schemeClr>
                </a:solidFill>
              </a:rPr>
              <a:t> </a:t>
            </a:r>
            <a:endParaRPr lang="en-US" dirty="0"/>
          </a:p>
        </p:txBody>
      </p:sp>
      <p:sp>
        <p:nvSpPr>
          <p:cNvPr id="4" name="Slide Number Placeholder 3"/>
          <p:cNvSpPr>
            <a:spLocks noGrp="1"/>
          </p:cNvSpPr>
          <p:nvPr>
            <p:ph type="sldNum" sz="quarter" idx="5"/>
          </p:nvPr>
        </p:nvSpPr>
        <p:spPr/>
        <p:txBody>
          <a:bodyPr/>
          <a:lstStyle/>
          <a:p>
            <a:fld id="{BD44C689-DA57-4130-9ACA-4AF1EDD527E3}" type="slidenum">
              <a:rPr lang="en-US" smtClean="0"/>
              <a:t>12</a:t>
            </a:fld>
            <a:endParaRPr lang="en-US"/>
          </a:p>
        </p:txBody>
      </p:sp>
    </p:spTree>
    <p:extLst>
      <p:ext uri="{BB962C8B-B14F-4D97-AF65-F5344CB8AC3E}">
        <p14:creationId xmlns:p14="http://schemas.microsoft.com/office/powerpoint/2010/main" val="3175721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44C689-DA57-4130-9ACA-4AF1EDD527E3}" type="slidenum">
              <a:rPr lang="en-US" smtClean="0"/>
              <a:t>13</a:t>
            </a:fld>
            <a:endParaRPr lang="en-US"/>
          </a:p>
        </p:txBody>
      </p:sp>
    </p:spTree>
    <p:extLst>
      <p:ext uri="{BB962C8B-B14F-4D97-AF65-F5344CB8AC3E}">
        <p14:creationId xmlns:p14="http://schemas.microsoft.com/office/powerpoint/2010/main" val="29549317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000" dirty="0"/>
              <a:t>Now</a:t>
            </a:r>
            <a:r>
              <a:rPr lang="en-US" sz="1000" baseline="0" dirty="0"/>
              <a:t> I’m going to switch gears and highlight the IEC technical committee (TC) 120 activities.  </a:t>
            </a:r>
          </a:p>
          <a:p>
            <a:pPr marL="171450" indent="-171450">
              <a:buFont typeface="Arial" panose="020B0604020202020204" pitchFamily="34" charset="0"/>
              <a:buChar char="•"/>
            </a:pPr>
            <a:r>
              <a:rPr lang="en-US" sz="1000" baseline="0" dirty="0"/>
              <a:t>IEC standards are widely adopted by manufacturers, trade organizations, purchasers, consumers, testing laboratories, governments and regulators and other interested parties.</a:t>
            </a:r>
          </a:p>
          <a:p>
            <a:pPr marL="171450" indent="-171450">
              <a:buFont typeface="Arial" panose="020B0604020202020204" pitchFamily="34" charset="0"/>
              <a:buChar char="•"/>
            </a:pPr>
            <a:r>
              <a:rPr lang="en-US" sz="1000" baseline="0" dirty="0"/>
              <a:t>Adoption is voluntary, although they are often referenced in national laws or regulations around the world.  </a:t>
            </a:r>
          </a:p>
          <a:p>
            <a:pPr marL="171450" indent="-171450">
              <a:buFont typeface="Arial" panose="020B0604020202020204" pitchFamily="34" charset="0"/>
              <a:buChar char="•"/>
            </a:pPr>
            <a:r>
              <a:rPr lang="en-US" sz="1000" baseline="0" dirty="0"/>
              <a:t>International standards generally reflect the best experience of industry, researchers, consumers and regulators worldwide and cover common needs in a variety of countries, they constitute one of the important bases for the removal of technical barriers to the trade.</a:t>
            </a:r>
          </a:p>
          <a:p>
            <a:pPr marL="171450" indent="-171450">
              <a:buFont typeface="Arial" panose="020B0604020202020204" pitchFamily="34" charset="0"/>
              <a:buChar char="•"/>
            </a:pPr>
            <a:r>
              <a:rPr lang="en-US" sz="1000" dirty="0"/>
              <a:t>TC 120 focuses on standardization in the field of grid integrated EES systems.</a:t>
            </a:r>
          </a:p>
          <a:p>
            <a:pPr marL="628650" lvl="1" indent="-171450">
              <a:buFont typeface="Arial" panose="020B0604020202020204" pitchFamily="34" charset="0"/>
              <a:buChar char="•"/>
            </a:pPr>
            <a:r>
              <a:rPr lang="en-US" sz="1000" dirty="0"/>
              <a:t>Energy storage systems rather than devices.</a:t>
            </a:r>
          </a:p>
          <a:p>
            <a:pPr marL="628650" lvl="1" indent="-171450">
              <a:buFont typeface="Arial" panose="020B0604020202020204" pitchFamily="34" charset="0"/>
              <a:buChar char="•"/>
            </a:pPr>
            <a:r>
              <a:rPr lang="en-US" sz="1000" dirty="0"/>
              <a:t>Interaction between EES Systems and electric power systems</a:t>
            </a:r>
          </a:p>
          <a:p>
            <a:pPr marL="628650" lvl="1" indent="-171450">
              <a:buFont typeface="Arial" panose="020B0604020202020204" pitchFamily="34" charset="0"/>
              <a:buChar char="•"/>
            </a:pPr>
            <a:r>
              <a:rPr lang="en-US" sz="1000" dirty="0"/>
              <a:t>System aspects and the need for new standards for EES systems.</a:t>
            </a:r>
          </a:p>
          <a:p>
            <a:pPr marL="342900" lvl="0" indent="-342900">
              <a:buFont typeface="Arial" panose="020B0604020202020204" pitchFamily="34" charset="0"/>
              <a:buChar char="•"/>
            </a:pPr>
            <a:r>
              <a:rPr lang="en-US" sz="1000" dirty="0"/>
              <a:t>Safety requirements for grid integrated EES systems electrochemical based systems</a:t>
            </a:r>
            <a:endParaRPr lang="en-US" sz="1000" baseline="0" dirty="0"/>
          </a:p>
          <a:p>
            <a:pPr marL="171450" indent="-171450">
              <a:buFont typeface="Arial" panose="020B0604020202020204" pitchFamily="34" charset="0"/>
              <a:buChar char="•"/>
            </a:pPr>
            <a:r>
              <a:rPr lang="en-US" sz="1000" baseline="0" dirty="0"/>
              <a:t>NEMA is the technical advisory group </a:t>
            </a:r>
            <a:r>
              <a:rPr lang="en-US" sz="1000" baseline="0" dirty="0" err="1"/>
              <a:t>secretariart</a:t>
            </a:r>
            <a:r>
              <a:rPr lang="en-US" sz="1000" baseline="0" dirty="0"/>
              <a:t> for the US</a:t>
            </a:r>
            <a:r>
              <a:rPr lang="en-US" sz="1000" dirty="0"/>
              <a:t>. </a:t>
            </a:r>
          </a:p>
          <a:p>
            <a:pPr marL="171450" indent="-171450">
              <a:buFont typeface="Arial" panose="020B0604020202020204" pitchFamily="34" charset="0"/>
              <a:buChar char="•"/>
            </a:pPr>
            <a:r>
              <a:rPr lang="en-US" sz="1000"/>
              <a:t>South Africa is a P Member of TC120</a:t>
            </a:r>
            <a:endParaRPr lang="en-US" sz="1000" dirty="0"/>
          </a:p>
        </p:txBody>
      </p:sp>
      <p:sp>
        <p:nvSpPr>
          <p:cNvPr id="4" name="Slide Number Placeholder 3"/>
          <p:cNvSpPr>
            <a:spLocks noGrp="1"/>
          </p:cNvSpPr>
          <p:nvPr>
            <p:ph type="sldNum" sz="quarter" idx="10"/>
          </p:nvPr>
        </p:nvSpPr>
        <p:spPr/>
        <p:txBody>
          <a:bodyPr/>
          <a:lstStyle/>
          <a:p>
            <a:fld id="{2037D069-E1BF-40B8-98CC-85A66233D6FF}" type="slidenum">
              <a:rPr lang="en-US" smtClean="0"/>
              <a:t>14</a:t>
            </a:fld>
            <a:endParaRPr lang="en-US"/>
          </a:p>
        </p:txBody>
      </p:sp>
    </p:spTree>
    <p:extLst>
      <p:ext uri="{BB962C8B-B14F-4D97-AF65-F5344CB8AC3E}">
        <p14:creationId xmlns:p14="http://schemas.microsoft.com/office/powerpoint/2010/main" val="856430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endParaRPr lang="en-US" altLang="en-US"/>
          </a:p>
        </p:txBody>
      </p:sp>
      <p:sp>
        <p:nvSpPr>
          <p:cNvPr id="26628" name="Slide Number Placeholder 3"/>
          <p:cNvSpPr>
            <a:spLocks noGrp="1"/>
          </p:cNvSpPr>
          <p:nvPr>
            <p:ph type="sldNum" sz="quarter" idx="5"/>
          </p:nvPr>
        </p:nvSpPr>
        <p:spPr>
          <a:noFill/>
        </p:spPr>
        <p:txBody>
          <a:bodyPr/>
          <a:lstStyle>
            <a:lvl1pPr>
              <a:defRPr sz="2400" b="1">
                <a:solidFill>
                  <a:schemeClr val="tx1"/>
                </a:solidFill>
                <a:latin typeface="Times New Roman" pitchFamily="18" charset="0"/>
              </a:defRPr>
            </a:lvl1pPr>
            <a:lvl2pPr marL="751494" indent="-289036">
              <a:defRPr sz="2400" b="1">
                <a:solidFill>
                  <a:schemeClr val="tx1"/>
                </a:solidFill>
                <a:latin typeface="Times New Roman" pitchFamily="18" charset="0"/>
              </a:defRPr>
            </a:lvl2pPr>
            <a:lvl3pPr marL="1156145" indent="-231229">
              <a:defRPr sz="2400" b="1">
                <a:solidFill>
                  <a:schemeClr val="tx1"/>
                </a:solidFill>
                <a:latin typeface="Times New Roman" pitchFamily="18" charset="0"/>
              </a:defRPr>
            </a:lvl3pPr>
            <a:lvl4pPr marL="1618602" indent="-231229">
              <a:defRPr sz="2400" b="1">
                <a:solidFill>
                  <a:schemeClr val="tx1"/>
                </a:solidFill>
                <a:latin typeface="Times New Roman" pitchFamily="18" charset="0"/>
              </a:defRPr>
            </a:lvl4pPr>
            <a:lvl5pPr marL="2081060" indent="-231229">
              <a:defRPr sz="2400" b="1">
                <a:solidFill>
                  <a:schemeClr val="tx1"/>
                </a:solidFill>
                <a:latin typeface="Times New Roman" pitchFamily="18" charset="0"/>
              </a:defRPr>
            </a:lvl5pPr>
            <a:lvl6pPr marL="2543518" indent="-231229" eaLnBrk="0" fontAlgn="base" hangingPunct="0">
              <a:spcBef>
                <a:spcPct val="0"/>
              </a:spcBef>
              <a:spcAft>
                <a:spcPct val="0"/>
              </a:spcAft>
              <a:defRPr sz="2400" b="1">
                <a:solidFill>
                  <a:schemeClr val="tx1"/>
                </a:solidFill>
                <a:latin typeface="Times New Roman" pitchFamily="18" charset="0"/>
              </a:defRPr>
            </a:lvl6pPr>
            <a:lvl7pPr marL="3005976" indent="-231229" eaLnBrk="0" fontAlgn="base" hangingPunct="0">
              <a:spcBef>
                <a:spcPct val="0"/>
              </a:spcBef>
              <a:spcAft>
                <a:spcPct val="0"/>
              </a:spcAft>
              <a:defRPr sz="2400" b="1">
                <a:solidFill>
                  <a:schemeClr val="tx1"/>
                </a:solidFill>
                <a:latin typeface="Times New Roman" pitchFamily="18" charset="0"/>
              </a:defRPr>
            </a:lvl7pPr>
            <a:lvl8pPr marL="3468434" indent="-231229" eaLnBrk="0" fontAlgn="base" hangingPunct="0">
              <a:spcBef>
                <a:spcPct val="0"/>
              </a:spcBef>
              <a:spcAft>
                <a:spcPct val="0"/>
              </a:spcAft>
              <a:defRPr sz="2400" b="1">
                <a:solidFill>
                  <a:schemeClr val="tx1"/>
                </a:solidFill>
                <a:latin typeface="Times New Roman" pitchFamily="18" charset="0"/>
              </a:defRPr>
            </a:lvl8pPr>
            <a:lvl9pPr marL="3930891" indent="-231229" eaLnBrk="0" fontAlgn="base" hangingPunct="0">
              <a:spcBef>
                <a:spcPct val="0"/>
              </a:spcBef>
              <a:spcAft>
                <a:spcPct val="0"/>
              </a:spcAft>
              <a:defRPr sz="2400" b="1">
                <a:solidFill>
                  <a:schemeClr val="tx1"/>
                </a:solidFill>
                <a:latin typeface="Times New Roman" pitchFamily="18" charset="0"/>
              </a:defRPr>
            </a:lvl9pPr>
          </a:lstStyle>
          <a:p>
            <a:fld id="{F446F2C1-4DEB-4DE2-BBB8-B8A33B36E899}" type="slidenum">
              <a:rPr lang="en-US" altLang="en-US" sz="1200" b="0">
                <a:latin typeface="Arial" charset="0"/>
              </a:rPr>
              <a:pPr/>
              <a:t>15</a:t>
            </a:fld>
            <a:endParaRPr lang="en-US" altLang="en-US" sz="1200" b="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altLang="ja-JP" dirty="0"/>
              <a:t>Revision work of 62933-1 will start in 2019-1 under WG1</a:t>
            </a:r>
          </a:p>
          <a:p>
            <a:r>
              <a:rPr kumimoji="1" lang="en-US" altLang="ja-JP" dirty="0"/>
              <a:t>Including new part of 60050</a:t>
            </a:r>
          </a:p>
          <a:p>
            <a:endParaRPr kumimoji="1" lang="en-US" altLang="ja-JP" dirty="0"/>
          </a:p>
          <a:p>
            <a:r>
              <a:rPr kumimoji="1" lang="en-US" altLang="ja-JP" sz="1200" dirty="0"/>
              <a:t>TS62933-3-1 </a:t>
            </a:r>
          </a:p>
          <a:p>
            <a:r>
              <a:rPr kumimoji="1" lang="en-US" altLang="ja-JP" sz="1200" dirty="0"/>
              <a:t>1)TS upgraded to IS(including SOC and SOH definition, post SAT operation, integration of mobile EESS)</a:t>
            </a:r>
          </a:p>
          <a:p>
            <a:r>
              <a:rPr kumimoji="1" lang="en-US" altLang="ja-JP" sz="1200" dirty="0"/>
              <a:t>2) Planning and performance assessment of EESS (Short duration applications, FR, Frequency support. Grid voltage support  (PL; Yu Zhang CN)</a:t>
            </a:r>
          </a:p>
          <a:p>
            <a:r>
              <a:rPr kumimoji="1" lang="en-US" altLang="ja-JP" sz="1200" dirty="0"/>
              <a:t>3) Long duration and back-up power applications (PL; Sang-</a:t>
            </a:r>
            <a:r>
              <a:rPr kumimoji="1" lang="en-US" altLang="ja-JP" sz="1200" dirty="0" err="1"/>
              <a:t>jin</a:t>
            </a:r>
            <a:r>
              <a:rPr kumimoji="1" lang="en-US" altLang="ja-JP" sz="1200" dirty="0"/>
              <a:t> </a:t>
            </a:r>
            <a:r>
              <a:rPr kumimoji="1" lang="en-US" altLang="ja-JP" sz="1200" dirty="0" err="1"/>
              <a:t>Jeong</a:t>
            </a:r>
            <a:r>
              <a:rPr kumimoji="1" lang="en-US" altLang="ja-JP" sz="1200" dirty="0"/>
              <a:t>)</a:t>
            </a:r>
          </a:p>
          <a:p>
            <a:endParaRPr kumimoji="1" lang="en-US" altLang="ja-JP" dirty="0"/>
          </a:p>
          <a:p>
            <a:pPr marL="0" indent="0">
              <a:buNone/>
            </a:pPr>
            <a:endParaRPr kumimoji="1" lang="en-US" altLang="ja-JP" sz="1100" b="0" dirty="0"/>
          </a:p>
          <a:p>
            <a:endParaRPr lang="en-US" dirty="0"/>
          </a:p>
        </p:txBody>
      </p:sp>
      <p:sp>
        <p:nvSpPr>
          <p:cNvPr id="4" name="Slide Number Placeholder 3"/>
          <p:cNvSpPr>
            <a:spLocks noGrp="1"/>
          </p:cNvSpPr>
          <p:nvPr>
            <p:ph type="sldNum" sz="quarter" idx="10"/>
          </p:nvPr>
        </p:nvSpPr>
        <p:spPr/>
        <p:txBody>
          <a:bodyPr/>
          <a:lstStyle/>
          <a:p>
            <a:fld id="{BD44C689-DA57-4130-9ACA-4AF1EDD527E3}" type="slidenum">
              <a:rPr lang="en-US" smtClean="0"/>
              <a:t>16</a:t>
            </a:fld>
            <a:endParaRPr lang="en-US"/>
          </a:p>
        </p:txBody>
      </p:sp>
    </p:spTree>
    <p:extLst>
      <p:ext uri="{BB962C8B-B14F-4D97-AF65-F5344CB8AC3E}">
        <p14:creationId xmlns:p14="http://schemas.microsoft.com/office/powerpoint/2010/main" val="3905529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Section 6.3</a:t>
            </a:r>
          </a:p>
          <a:p>
            <a:r>
              <a:rPr lang="en-US" sz="1200" dirty="0"/>
              <a:t>During the risk assessment, the impact of the hazards should be considered for all stages of the life cycle (design and planning, transport, installation, commissioning, operation, maintenance and repair, and end of service life).</a:t>
            </a:r>
          </a:p>
          <a:p>
            <a:r>
              <a:rPr lang="en-US" sz="1200" dirty="0"/>
              <a:t>For the operation of those components, the EES system has a lot of connections between components, such as main circuit connections, control signal wiring, communication signal wiring, pipes, control power lines, fasteners to buildings, trenches, etc.</a:t>
            </a:r>
          </a:p>
          <a:p>
            <a:r>
              <a:rPr lang="en-US" sz="1200" dirty="0"/>
              <a:t>Additionally, components may be produced or supplied by different manufacturers for an EES system. The combination of those components should not be considered as safe per se and therefore further risk assessment due to the integration is needed. In particular, the risk of incompatibility of some components resulting from the integration shall be assessed by appropriate risk assessment methods. Furthermore, the total energy stored in the EES system and the potentially exposed population in the area </a:t>
            </a:r>
            <a:endParaRPr lang="en-US" dirty="0"/>
          </a:p>
        </p:txBody>
      </p:sp>
      <p:sp>
        <p:nvSpPr>
          <p:cNvPr id="4" name="Slide Number Placeholder 3"/>
          <p:cNvSpPr>
            <a:spLocks noGrp="1"/>
          </p:cNvSpPr>
          <p:nvPr>
            <p:ph type="sldNum" sz="quarter" idx="10"/>
          </p:nvPr>
        </p:nvSpPr>
        <p:spPr/>
        <p:txBody>
          <a:bodyPr/>
          <a:lstStyle/>
          <a:p>
            <a:fld id="{BD44C689-DA57-4130-9ACA-4AF1EDD527E3}" type="slidenum">
              <a:rPr lang="en-US" smtClean="0"/>
              <a:t>17</a:t>
            </a:fld>
            <a:endParaRPr lang="en-US"/>
          </a:p>
        </p:txBody>
      </p:sp>
    </p:spTree>
    <p:extLst>
      <p:ext uri="{BB962C8B-B14F-4D97-AF65-F5344CB8AC3E}">
        <p14:creationId xmlns:p14="http://schemas.microsoft.com/office/powerpoint/2010/main" val="28677939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All EESS shall follow the general safety requirements as described in the technical specification IEC/TS 62933-5-1 that is based upon a systems approach. IEC/TS 62933-5-2 follows the structure of IEC/TS 62933-5-1 and provides additional requirements for battery energy storage systems (BESS).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The additional requirements are provided for the reasons on the slide</a:t>
            </a:r>
          </a:p>
          <a:p>
            <a:pPr marL="171450" indent="-171450">
              <a:spcAft>
                <a:spcPts val="600"/>
              </a:spcAft>
              <a:buFont typeface="Arial" panose="020B0604020202020204" pitchFamily="34" charset="0"/>
              <a:buChar char="•"/>
            </a:pPr>
            <a:r>
              <a:rPr lang="en-US" sz="1200" dirty="0"/>
              <a:t>“The safety culture of stakeholders (integrators, operators and end-users) of such systems may vary from a high level to nearly full ignorance” </a:t>
            </a:r>
          </a:p>
          <a:p>
            <a:pPr marL="171450" indent="-171450">
              <a:spcAft>
                <a:spcPts val="600"/>
              </a:spcAft>
              <a:buFont typeface="Arial" panose="020B0604020202020204" pitchFamily="34" charset="0"/>
              <a:buChar char="•"/>
            </a:pPr>
            <a:r>
              <a:rPr lang="en-US" sz="1200" dirty="0"/>
              <a:t>BESS may have additional safety hazards due to chemicals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BESS are complex at the systems level due to the variety of potential battery options and configurations including the combining subsystems (e.g. control system for battery subsystems, battery subsystems, power conversion subsystems and auxiliary subsystems). </a:t>
            </a:r>
          </a:p>
          <a:p>
            <a:pPr marL="171450" indent="-171450">
              <a:spcAft>
                <a:spcPts val="600"/>
              </a:spcAft>
              <a:buFont typeface="Arial" panose="020B0604020202020204" pitchFamily="34" charset="0"/>
              <a:buChar char="•"/>
            </a:pPr>
            <a:r>
              <a:rPr lang="en-US" sz="1200" dirty="0"/>
              <a:t>Compliance with standards and related material produced specifically for the safety of subsystems does not ensure absolute intrinsic safety of the overall system </a:t>
            </a:r>
          </a:p>
        </p:txBody>
      </p:sp>
      <p:sp>
        <p:nvSpPr>
          <p:cNvPr id="4" name="Slide Number Placeholder 3"/>
          <p:cNvSpPr>
            <a:spLocks noGrp="1"/>
          </p:cNvSpPr>
          <p:nvPr>
            <p:ph type="sldNum" sz="quarter" idx="10"/>
          </p:nvPr>
        </p:nvSpPr>
        <p:spPr/>
        <p:txBody>
          <a:bodyPr/>
          <a:lstStyle/>
          <a:p>
            <a:fld id="{BD44C689-DA57-4130-9ACA-4AF1EDD527E3}" type="slidenum">
              <a:rPr lang="en-US" smtClean="0"/>
              <a:t>18</a:t>
            </a:fld>
            <a:endParaRPr lang="en-US"/>
          </a:p>
        </p:txBody>
      </p:sp>
    </p:spTree>
    <p:extLst>
      <p:ext uri="{BB962C8B-B14F-4D97-AF65-F5344CB8AC3E}">
        <p14:creationId xmlns:p14="http://schemas.microsoft.com/office/powerpoint/2010/main" val="27547772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Clr>
                <a:schemeClr val="tx2"/>
              </a:buClr>
              <a:buSzPct val="110000"/>
              <a:buFontTx/>
              <a:buChar char="-"/>
            </a:pPr>
            <a:r>
              <a:rPr lang="en-US" sz="1200" dirty="0"/>
              <a:t>Codes and Standards (C&amp;S) provide a basis for the safe installation, application and use of ESS</a:t>
            </a:r>
          </a:p>
          <a:p>
            <a:pPr marL="628650" lvl="1" indent="-171450">
              <a:buFontTx/>
              <a:buChar char="-"/>
            </a:pPr>
            <a:r>
              <a:rPr lang="en-US" sz="1200" dirty="0"/>
              <a:t>Newer and even traditional battery technologies are of concern to public safety officials, fire departments, and building inspectors. </a:t>
            </a:r>
          </a:p>
          <a:p>
            <a:pPr marL="628650" lvl="1" indent="-171450">
              <a:buFontTx/>
              <a:buChar char="-"/>
            </a:pPr>
            <a:r>
              <a:rPr lang="en-US" sz="1200" dirty="0"/>
              <a:t>This has led to increasing regulation and criteria as proposed (and under development) by NFPA, IFC, IBC, UL, IEC and others.</a:t>
            </a:r>
          </a:p>
          <a:p>
            <a:r>
              <a:rPr lang="en-US" sz="1200" dirty="0"/>
              <a:t>- C&amp;S lag technology development and need to be updated to address all ESS technologies and potential applications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dirty="0"/>
              <a:t>Energy storage equipment manufacturers should be aware of the increased demands for test data, fault data, and fire simulation testing to satisfy code officials and meet the new code requirements.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dirty="0"/>
              <a:t>similarly,</a:t>
            </a:r>
            <a:r>
              <a:rPr lang="en-US" sz="1200" baseline="0" dirty="0"/>
              <a:t> e</a:t>
            </a:r>
            <a:r>
              <a:rPr lang="en-US" sz="1200" dirty="0"/>
              <a:t>nd users, consulting design engineers and installers also need an understanding of these codes to determine the types of technologies that can be safely deployed in existing structures as well as newer installations and facilities.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dirty="0"/>
              <a:t>Active participation by stakeholder affected by safety code development bodies is greatly encouraged</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sz="1200" dirty="0"/>
              <a:t>Collaboration on updating of current C&amp;S to cover more ESS technologies and applications can foster more timely consideration and acceptance of ESS</a:t>
            </a:r>
          </a:p>
          <a:p>
            <a:endParaRPr lang="en-US" sz="1200" dirty="0"/>
          </a:p>
        </p:txBody>
      </p:sp>
      <p:sp>
        <p:nvSpPr>
          <p:cNvPr id="4" name="Slide Number Placeholder 3"/>
          <p:cNvSpPr>
            <a:spLocks noGrp="1"/>
          </p:cNvSpPr>
          <p:nvPr>
            <p:ph type="sldNum" sz="quarter" idx="10"/>
          </p:nvPr>
        </p:nvSpPr>
        <p:spPr/>
        <p:txBody>
          <a:bodyPr/>
          <a:lstStyle/>
          <a:p>
            <a:fld id="{8329F4A6-1777-4C0E-8D01-BA48ABF3E90A}" type="slidenum">
              <a:rPr lang="en-US" smtClean="0"/>
              <a:t>19</a:t>
            </a:fld>
            <a:endParaRPr lang="en-US" dirty="0"/>
          </a:p>
        </p:txBody>
      </p:sp>
    </p:spTree>
    <p:extLst>
      <p:ext uri="{BB962C8B-B14F-4D97-AF65-F5344CB8AC3E}">
        <p14:creationId xmlns:p14="http://schemas.microsoft.com/office/powerpoint/2010/main" val="39395500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37D069-E1BF-40B8-98CC-85A66233D6FF}" type="slidenum">
              <a:rPr lang="en-US" smtClean="0"/>
              <a:t>20</a:t>
            </a:fld>
            <a:endParaRPr lang="en-US"/>
          </a:p>
        </p:txBody>
      </p:sp>
    </p:spTree>
    <p:extLst>
      <p:ext uri="{BB962C8B-B14F-4D97-AF65-F5344CB8AC3E}">
        <p14:creationId xmlns:p14="http://schemas.microsoft.com/office/powerpoint/2010/main" val="260506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44C689-DA57-4130-9ACA-4AF1EDD527E3}" type="slidenum">
              <a:rPr lang="en-US" smtClean="0"/>
              <a:t>2</a:t>
            </a:fld>
            <a:endParaRPr lang="en-US"/>
          </a:p>
        </p:txBody>
      </p:sp>
    </p:spTree>
    <p:extLst>
      <p:ext uri="{BB962C8B-B14F-4D97-AF65-F5344CB8AC3E}">
        <p14:creationId xmlns:p14="http://schemas.microsoft.com/office/powerpoint/2010/main" val="2546875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marL="171450" indent="-171450" defTabSz="924916">
              <a:buFontTx/>
              <a:buChar char="-"/>
            </a:pPr>
            <a:r>
              <a:rPr lang="en-US" dirty="0"/>
              <a:t>For those of you</a:t>
            </a:r>
            <a:r>
              <a:rPr lang="en-US" baseline="0" dirty="0"/>
              <a:t> not familiar with NEMA</a:t>
            </a:r>
          </a:p>
          <a:p>
            <a:pPr marL="171450" indent="-171450" defTabSz="924916">
              <a:buFontTx/>
              <a:buChar char="-"/>
            </a:pPr>
            <a:endParaRPr lang="en-US" baseline="0" dirty="0"/>
          </a:p>
          <a:p>
            <a:pPr marL="171450" indent="-171450" defTabSz="924916">
              <a:buFontTx/>
              <a:buChar char="-"/>
            </a:pPr>
            <a:r>
              <a:rPr lang="en-US" dirty="0"/>
              <a:t>It’s a</a:t>
            </a:r>
            <a:r>
              <a:rPr lang="en-US" baseline="0" dirty="0"/>
              <a:t> trade a</a:t>
            </a:r>
            <a:r>
              <a:rPr lang="en-US" dirty="0"/>
              <a:t>ssociation of electrical equipment and medical imaging manufacturers, founded in 1926 and headquartered in Rosslyn, Virginia. Also have offices in Mexico</a:t>
            </a:r>
            <a:r>
              <a:rPr lang="en-US" baseline="0" dirty="0"/>
              <a:t> City</a:t>
            </a:r>
          </a:p>
          <a:p>
            <a:pPr lvl="0"/>
            <a:endParaRPr lang="en-US" dirty="0"/>
          </a:p>
          <a:p>
            <a:pPr marL="171450" lvl="0" indent="-171450">
              <a:buFontTx/>
              <a:buChar char="-"/>
            </a:pPr>
            <a:r>
              <a:rPr lang="en-US" dirty="0"/>
              <a:t>Nearly 325 members, our member companies manufacture a diverse set of products including power transmission and distribution equipment, lighting systems, factory automation and control systems, and medical diagnostic imaging systems. </a:t>
            </a:r>
          </a:p>
          <a:p>
            <a:pPr marL="171450" lvl="0" indent="-171450">
              <a:buFontTx/>
              <a:buChar char="-"/>
            </a:pPr>
            <a:r>
              <a:rPr lang="en-US" dirty="0"/>
              <a:t>Essentially</a:t>
            </a:r>
            <a:r>
              <a:rPr lang="en-US" baseline="0" dirty="0"/>
              <a:t> electrical products from generation to end use.</a:t>
            </a:r>
            <a:endParaRPr lang="en-US" dirty="0"/>
          </a:p>
          <a:p>
            <a:pPr marL="171450" lvl="0" indent="-171450">
              <a:buFontTx/>
              <a:buChar char="-"/>
            </a:pPr>
            <a:r>
              <a:rPr lang="en-US" dirty="0"/>
              <a:t>NEMA </a:t>
            </a:r>
          </a:p>
          <a:p>
            <a:pPr marL="628650" lvl="1" indent="-171450">
              <a:buFontTx/>
              <a:buChar char="-"/>
            </a:pPr>
            <a:r>
              <a:rPr lang="en-US" dirty="0"/>
              <a:t>provides a forum for the development of technical standards and related guidelines/white papers that are in the best interests of the end users, </a:t>
            </a:r>
          </a:p>
          <a:p>
            <a:pPr marL="628650" lvl="1" indent="-171450">
              <a:buFontTx/>
              <a:buChar char="-"/>
            </a:pPr>
            <a:r>
              <a:rPr lang="en-US" dirty="0"/>
              <a:t>advocates for members on legislative and regulatory matters, </a:t>
            </a:r>
          </a:p>
          <a:p>
            <a:pPr marL="628650" lvl="1" indent="-171450">
              <a:buFontTx/>
              <a:buChar char="-"/>
            </a:pPr>
            <a:r>
              <a:rPr lang="en-US" dirty="0"/>
              <a:t>and collects, analyzes and disseminates industry data.</a:t>
            </a:r>
          </a:p>
          <a:p>
            <a:pPr marL="171450" indent="-171450">
              <a:buFontTx/>
              <a:buChar char="-"/>
            </a:pPr>
            <a:r>
              <a:rPr lang="en-US" dirty="0"/>
              <a:t>Some of the recent documents we’ve developed that may be of</a:t>
            </a:r>
            <a:r>
              <a:rPr lang="en-US" baseline="0" dirty="0"/>
              <a:t> interest to this group </a:t>
            </a:r>
          </a:p>
          <a:p>
            <a:pPr marL="628650" lvl="1" indent="-171450">
              <a:buFontTx/>
              <a:buChar char="-"/>
            </a:pPr>
            <a:r>
              <a:rPr lang="en-US" baseline="0" dirty="0"/>
              <a:t>a policy barriers and opportunities document for </a:t>
            </a:r>
            <a:r>
              <a:rPr lang="en-US" baseline="0" dirty="0" err="1"/>
              <a:t>microgrids</a:t>
            </a:r>
            <a:r>
              <a:rPr lang="en-US" baseline="0" dirty="0"/>
              <a:t>, and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baseline="0" dirty="0"/>
              <a:t>a soon to be published cyber hygiene document -- </a:t>
            </a:r>
            <a:r>
              <a:rPr lang="en-US" altLang="en-US" sz="1200" i="1" dirty="0">
                <a:solidFill>
                  <a:schemeClr val="tx1"/>
                </a:solidFill>
              </a:rPr>
              <a:t>Cybersecurity Hygiene is a means to appropriately protect and maintain IT systems and devices by implementing a number of cybersecurity best practices</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altLang="en-US" sz="1200" i="1" dirty="0">
                <a:solidFill>
                  <a:schemeClr val="tx1"/>
                </a:solidFill>
              </a:rPr>
              <a:t>Grid</a:t>
            </a:r>
            <a:r>
              <a:rPr lang="en-US" altLang="en-US" sz="1200" i="1" baseline="0" dirty="0">
                <a:solidFill>
                  <a:schemeClr val="tx1"/>
                </a:solidFill>
              </a:rPr>
              <a:t> modernization cost benefit analysis</a:t>
            </a:r>
            <a:endParaRPr lang="en-US" altLang="en-US" sz="1200" i="1" dirty="0">
              <a:solidFill>
                <a:schemeClr val="tx1"/>
              </a:solidFill>
            </a:endParaRPr>
          </a:p>
          <a:p>
            <a:pPr marL="628650" lvl="1" indent="-171450">
              <a:buFontTx/>
              <a:buChar char="-"/>
            </a:pPr>
            <a:endParaRPr lang="en-US" dirty="0"/>
          </a:p>
        </p:txBody>
      </p:sp>
      <p:sp>
        <p:nvSpPr>
          <p:cNvPr id="4" name="Slide Number Placeholder 3"/>
          <p:cNvSpPr>
            <a:spLocks noGrp="1"/>
          </p:cNvSpPr>
          <p:nvPr>
            <p:ph type="sldNum" sz="quarter" idx="10"/>
          </p:nvPr>
        </p:nvSpPr>
        <p:spPr/>
        <p:txBody>
          <a:bodyPr/>
          <a:lstStyle/>
          <a:p>
            <a:pPr>
              <a:defRPr/>
            </a:pPr>
            <a:fld id="{1B3FFB0F-448F-4553-814C-95956908CAC5}" type="slidenum">
              <a:rPr lang="en-US" smtClean="0"/>
              <a:pPr>
                <a:defRPr/>
              </a:pPr>
              <a:t>3</a:t>
            </a:fld>
            <a:endParaRPr lang="en-US"/>
          </a:p>
        </p:txBody>
      </p:sp>
    </p:spTree>
    <p:extLst>
      <p:ext uri="{BB962C8B-B14F-4D97-AF65-F5344CB8AC3E}">
        <p14:creationId xmlns:p14="http://schemas.microsoft.com/office/powerpoint/2010/main" val="3359959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pPr marL="171450" indent="-171450">
              <a:buFont typeface="Arial" panose="020B0604020202020204" pitchFamily="34" charset="0"/>
              <a:buChar char="•"/>
            </a:pPr>
            <a:r>
              <a:rPr lang="en-US" altLang="en-US" sz="1200" dirty="0"/>
              <a:t>NEMA</a:t>
            </a:r>
            <a:r>
              <a:rPr lang="en-US" altLang="en-US" sz="1200" baseline="0" dirty="0"/>
              <a:t> has approximately 50 product sections</a:t>
            </a:r>
          </a:p>
          <a:p>
            <a:pPr marL="171450" indent="-171450">
              <a:buFont typeface="Arial" panose="020B0604020202020204" pitchFamily="34" charset="0"/>
              <a:buChar char="•"/>
            </a:pPr>
            <a:r>
              <a:rPr lang="en-US" altLang="en-US" sz="1200" dirty="0"/>
              <a:t>ESS section is one of</a:t>
            </a:r>
            <a:r>
              <a:rPr lang="en-US" altLang="en-US" sz="1200" baseline="0" dirty="0"/>
              <a:t> these </a:t>
            </a:r>
            <a:r>
              <a:rPr lang="en-US" altLang="en-US" sz="1200" b="0" baseline="0" dirty="0"/>
              <a:t>product sections</a:t>
            </a:r>
          </a:p>
          <a:p>
            <a:pPr marL="171450" indent="-171450">
              <a:buFont typeface="Arial" panose="020B0604020202020204" pitchFamily="34" charset="0"/>
              <a:buChar char="•"/>
            </a:pPr>
            <a:r>
              <a:rPr lang="en-US" altLang="en-US" sz="1200" baseline="0" dirty="0"/>
              <a:t>ESS </a:t>
            </a:r>
            <a:r>
              <a:rPr lang="en-US" altLang="en-US" sz="1200" dirty="0"/>
              <a:t>has members representing</a:t>
            </a:r>
            <a:r>
              <a:rPr lang="en-US" altLang="en-US" sz="1200" baseline="0" dirty="0"/>
              <a:t> a broad range of ES manufacturers</a:t>
            </a:r>
            <a:endParaRPr lang="en-US" altLang="en-US" sz="1200" dirty="0"/>
          </a:p>
          <a:p>
            <a:pPr marL="171450" indent="-171450">
              <a:buFont typeface="Arial" panose="020B0604020202020204" pitchFamily="34" charset="0"/>
              <a:buChar char="•"/>
            </a:pPr>
            <a:r>
              <a:rPr lang="en-US" altLang="en-US" sz="1200" dirty="0"/>
              <a:t>The</a:t>
            </a:r>
            <a:r>
              <a:rPr lang="en-US" altLang="en-US" sz="1200" baseline="0" dirty="0"/>
              <a:t> scope includes</a:t>
            </a:r>
          </a:p>
          <a:p>
            <a:pPr marL="630238" lvl="2" indent="-401638">
              <a:lnSpc>
                <a:spcPct val="80000"/>
              </a:lnSpc>
              <a:spcBef>
                <a:spcPts val="1200"/>
              </a:spcBef>
              <a:spcAft>
                <a:spcPts val="800"/>
              </a:spcAft>
              <a:buClr>
                <a:schemeClr val="tx1"/>
              </a:buClr>
              <a:buFont typeface="Wingdings" panose="05000000000000000000" pitchFamily="2" charset="2"/>
              <a:buChar char="§"/>
            </a:pPr>
            <a:r>
              <a:rPr lang="en-US" altLang="en-US" sz="1200" dirty="0">
                <a:solidFill>
                  <a:srgbClr val="008080"/>
                </a:solidFill>
              </a:rPr>
              <a:t>Storage device/medium</a:t>
            </a:r>
          </a:p>
          <a:p>
            <a:pPr marL="630238" lvl="2" indent="-401638">
              <a:lnSpc>
                <a:spcPct val="80000"/>
              </a:lnSpc>
              <a:spcBef>
                <a:spcPts val="1200"/>
              </a:spcBef>
              <a:spcAft>
                <a:spcPts val="800"/>
              </a:spcAft>
              <a:buClr>
                <a:schemeClr val="tx1"/>
              </a:buClr>
              <a:buFont typeface="Wingdings" panose="05000000000000000000" pitchFamily="2" charset="2"/>
              <a:buChar char="§"/>
            </a:pPr>
            <a:r>
              <a:rPr lang="en-US" altLang="en-US" sz="1200" dirty="0">
                <a:solidFill>
                  <a:srgbClr val="008080"/>
                </a:solidFill>
              </a:rPr>
              <a:t>Power conversion systems</a:t>
            </a:r>
          </a:p>
          <a:p>
            <a:pPr marL="630238" lvl="2" indent="-401638">
              <a:lnSpc>
                <a:spcPct val="80000"/>
              </a:lnSpc>
              <a:spcBef>
                <a:spcPts val="1200"/>
              </a:spcBef>
              <a:spcAft>
                <a:spcPts val="800"/>
              </a:spcAft>
              <a:buClr>
                <a:schemeClr val="tx1"/>
              </a:buClr>
              <a:buFont typeface="Wingdings" panose="05000000000000000000" pitchFamily="2" charset="2"/>
              <a:buChar char="§"/>
            </a:pPr>
            <a:r>
              <a:rPr lang="en-US" altLang="en-US" sz="1200" dirty="0">
                <a:solidFill>
                  <a:srgbClr val="008080"/>
                </a:solidFill>
              </a:rPr>
              <a:t>Control &amp; management systems</a:t>
            </a:r>
            <a:endParaRPr lang="en-US" altLang="en-US" sz="1200" baseline="0" dirty="0"/>
          </a:p>
          <a:p>
            <a:pPr marL="171450" indent="-171450">
              <a:buFont typeface="Arial" panose="020B0604020202020204" pitchFamily="34" charset="0"/>
              <a:buChar char="•"/>
            </a:pPr>
            <a:endParaRPr lang="en-US" altLang="en-US" dirty="0"/>
          </a:p>
        </p:txBody>
      </p:sp>
      <p:sp>
        <p:nvSpPr>
          <p:cNvPr id="22532" name="Slide Number Placeholder 3"/>
          <p:cNvSpPr>
            <a:spLocks noGrp="1"/>
          </p:cNvSpPr>
          <p:nvPr>
            <p:ph type="sldNum" sz="quarter" idx="5"/>
          </p:nvPr>
        </p:nvSpPr>
        <p:spPr>
          <a:noFill/>
        </p:spPr>
        <p:txBody>
          <a:bodyPr/>
          <a:lstStyle>
            <a:lvl1pPr>
              <a:defRPr sz="2400" b="1">
                <a:solidFill>
                  <a:schemeClr val="tx1"/>
                </a:solidFill>
                <a:latin typeface="Times New Roman" pitchFamily="18" charset="0"/>
              </a:defRPr>
            </a:lvl1pPr>
            <a:lvl2pPr marL="751494" indent="-289036">
              <a:defRPr sz="2400" b="1">
                <a:solidFill>
                  <a:schemeClr val="tx1"/>
                </a:solidFill>
                <a:latin typeface="Times New Roman" pitchFamily="18" charset="0"/>
              </a:defRPr>
            </a:lvl2pPr>
            <a:lvl3pPr marL="1156145" indent="-231229">
              <a:defRPr sz="2400" b="1">
                <a:solidFill>
                  <a:schemeClr val="tx1"/>
                </a:solidFill>
                <a:latin typeface="Times New Roman" pitchFamily="18" charset="0"/>
              </a:defRPr>
            </a:lvl3pPr>
            <a:lvl4pPr marL="1618602" indent="-231229">
              <a:defRPr sz="2400" b="1">
                <a:solidFill>
                  <a:schemeClr val="tx1"/>
                </a:solidFill>
                <a:latin typeface="Times New Roman" pitchFamily="18" charset="0"/>
              </a:defRPr>
            </a:lvl4pPr>
            <a:lvl5pPr marL="2081060" indent="-231229">
              <a:defRPr sz="2400" b="1">
                <a:solidFill>
                  <a:schemeClr val="tx1"/>
                </a:solidFill>
                <a:latin typeface="Times New Roman" pitchFamily="18" charset="0"/>
              </a:defRPr>
            </a:lvl5pPr>
            <a:lvl6pPr marL="2543518" indent="-231229" eaLnBrk="0" fontAlgn="base" hangingPunct="0">
              <a:spcBef>
                <a:spcPct val="0"/>
              </a:spcBef>
              <a:spcAft>
                <a:spcPct val="0"/>
              </a:spcAft>
              <a:defRPr sz="2400" b="1">
                <a:solidFill>
                  <a:schemeClr val="tx1"/>
                </a:solidFill>
                <a:latin typeface="Times New Roman" pitchFamily="18" charset="0"/>
              </a:defRPr>
            </a:lvl6pPr>
            <a:lvl7pPr marL="3005976" indent="-231229" eaLnBrk="0" fontAlgn="base" hangingPunct="0">
              <a:spcBef>
                <a:spcPct val="0"/>
              </a:spcBef>
              <a:spcAft>
                <a:spcPct val="0"/>
              </a:spcAft>
              <a:defRPr sz="2400" b="1">
                <a:solidFill>
                  <a:schemeClr val="tx1"/>
                </a:solidFill>
                <a:latin typeface="Times New Roman" pitchFamily="18" charset="0"/>
              </a:defRPr>
            </a:lvl7pPr>
            <a:lvl8pPr marL="3468434" indent="-231229" eaLnBrk="0" fontAlgn="base" hangingPunct="0">
              <a:spcBef>
                <a:spcPct val="0"/>
              </a:spcBef>
              <a:spcAft>
                <a:spcPct val="0"/>
              </a:spcAft>
              <a:defRPr sz="2400" b="1">
                <a:solidFill>
                  <a:schemeClr val="tx1"/>
                </a:solidFill>
                <a:latin typeface="Times New Roman" pitchFamily="18" charset="0"/>
              </a:defRPr>
            </a:lvl8pPr>
            <a:lvl9pPr marL="3930891" indent="-231229" eaLnBrk="0" fontAlgn="base" hangingPunct="0">
              <a:spcBef>
                <a:spcPct val="0"/>
              </a:spcBef>
              <a:spcAft>
                <a:spcPct val="0"/>
              </a:spcAft>
              <a:defRPr sz="2400" b="1">
                <a:solidFill>
                  <a:schemeClr val="tx1"/>
                </a:solidFill>
                <a:latin typeface="Times New Roman" pitchFamily="18" charset="0"/>
              </a:defRPr>
            </a:lvl9pPr>
          </a:lstStyle>
          <a:p>
            <a:fld id="{791B7F13-19A1-424B-80DB-A1586AAADE94}" type="slidenum">
              <a:rPr lang="en-US" altLang="en-US" sz="1200" b="0">
                <a:solidFill>
                  <a:prstClr val="black"/>
                </a:solidFill>
                <a:latin typeface="Arial" charset="0"/>
              </a:rPr>
              <a:pPr/>
              <a:t>4</a:t>
            </a:fld>
            <a:endParaRPr lang="en-US" altLang="en-US" sz="1200" b="0">
              <a:solidFill>
                <a:prstClr val="black"/>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en-US" baseline="0" dirty="0"/>
              <a:t>NEMA standard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en-US" baseline="0" dirty="0"/>
              <a:t>The last bullet relates to </a:t>
            </a:r>
            <a:r>
              <a:rPr lang="en-US" altLang="en-US" dirty="0"/>
              <a:t>NEMA’s </a:t>
            </a:r>
            <a:r>
              <a:rPr lang="en-US" altLang="en-US" baseline="0" dirty="0"/>
              <a:t>help consolidate public inputs for the NEC 706 and NFPA 855 on behalf of our .members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en-US" baseline="0" dirty="0"/>
              <a:t>IEC TC 120 TAG secretariat</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en-US" baseline="0" dirty="0"/>
          </a:p>
          <a:p>
            <a:endParaRPr lang="en-US" altLang="en-US" dirty="0"/>
          </a:p>
        </p:txBody>
      </p:sp>
      <p:sp>
        <p:nvSpPr>
          <p:cNvPr id="22532" name="Slide Number Placeholder 3"/>
          <p:cNvSpPr>
            <a:spLocks noGrp="1"/>
          </p:cNvSpPr>
          <p:nvPr>
            <p:ph type="sldNum" sz="quarter" idx="5"/>
          </p:nvPr>
        </p:nvSpPr>
        <p:spPr>
          <a:noFill/>
        </p:spPr>
        <p:txBody>
          <a:bodyPr/>
          <a:lstStyle>
            <a:lvl1pPr>
              <a:defRPr sz="2400" b="1">
                <a:solidFill>
                  <a:schemeClr val="tx1"/>
                </a:solidFill>
                <a:latin typeface="Times New Roman" pitchFamily="18" charset="0"/>
              </a:defRPr>
            </a:lvl1pPr>
            <a:lvl2pPr marL="751494" indent="-289036">
              <a:defRPr sz="2400" b="1">
                <a:solidFill>
                  <a:schemeClr val="tx1"/>
                </a:solidFill>
                <a:latin typeface="Times New Roman" pitchFamily="18" charset="0"/>
              </a:defRPr>
            </a:lvl2pPr>
            <a:lvl3pPr marL="1156145" indent="-231229">
              <a:defRPr sz="2400" b="1">
                <a:solidFill>
                  <a:schemeClr val="tx1"/>
                </a:solidFill>
                <a:latin typeface="Times New Roman" pitchFamily="18" charset="0"/>
              </a:defRPr>
            </a:lvl3pPr>
            <a:lvl4pPr marL="1618602" indent="-231229">
              <a:defRPr sz="2400" b="1">
                <a:solidFill>
                  <a:schemeClr val="tx1"/>
                </a:solidFill>
                <a:latin typeface="Times New Roman" pitchFamily="18" charset="0"/>
              </a:defRPr>
            </a:lvl4pPr>
            <a:lvl5pPr marL="2081060" indent="-231229">
              <a:defRPr sz="2400" b="1">
                <a:solidFill>
                  <a:schemeClr val="tx1"/>
                </a:solidFill>
                <a:latin typeface="Times New Roman" pitchFamily="18" charset="0"/>
              </a:defRPr>
            </a:lvl5pPr>
            <a:lvl6pPr marL="2543518" indent="-231229" eaLnBrk="0" fontAlgn="base" hangingPunct="0">
              <a:spcBef>
                <a:spcPct val="0"/>
              </a:spcBef>
              <a:spcAft>
                <a:spcPct val="0"/>
              </a:spcAft>
              <a:defRPr sz="2400" b="1">
                <a:solidFill>
                  <a:schemeClr val="tx1"/>
                </a:solidFill>
                <a:latin typeface="Times New Roman" pitchFamily="18" charset="0"/>
              </a:defRPr>
            </a:lvl6pPr>
            <a:lvl7pPr marL="3005976" indent="-231229" eaLnBrk="0" fontAlgn="base" hangingPunct="0">
              <a:spcBef>
                <a:spcPct val="0"/>
              </a:spcBef>
              <a:spcAft>
                <a:spcPct val="0"/>
              </a:spcAft>
              <a:defRPr sz="2400" b="1">
                <a:solidFill>
                  <a:schemeClr val="tx1"/>
                </a:solidFill>
                <a:latin typeface="Times New Roman" pitchFamily="18" charset="0"/>
              </a:defRPr>
            </a:lvl7pPr>
            <a:lvl8pPr marL="3468434" indent="-231229" eaLnBrk="0" fontAlgn="base" hangingPunct="0">
              <a:spcBef>
                <a:spcPct val="0"/>
              </a:spcBef>
              <a:spcAft>
                <a:spcPct val="0"/>
              </a:spcAft>
              <a:defRPr sz="2400" b="1">
                <a:solidFill>
                  <a:schemeClr val="tx1"/>
                </a:solidFill>
                <a:latin typeface="Times New Roman" pitchFamily="18" charset="0"/>
              </a:defRPr>
            </a:lvl8pPr>
            <a:lvl9pPr marL="3930891" indent="-231229" eaLnBrk="0" fontAlgn="base" hangingPunct="0">
              <a:spcBef>
                <a:spcPct val="0"/>
              </a:spcBef>
              <a:spcAft>
                <a:spcPct val="0"/>
              </a:spcAft>
              <a:defRPr sz="2400" b="1">
                <a:solidFill>
                  <a:schemeClr val="tx1"/>
                </a:solidFill>
                <a:latin typeface="Times New Roman" pitchFamily="18" charset="0"/>
              </a:defRPr>
            </a:lvl9pPr>
          </a:lstStyle>
          <a:p>
            <a:fld id="{791B7F13-19A1-424B-80DB-A1586AAADE94}" type="slidenum">
              <a:rPr lang="en-US" altLang="en-US" sz="1200" b="0">
                <a:solidFill>
                  <a:prstClr val="black"/>
                </a:solidFill>
                <a:latin typeface="Arial" charset="0"/>
              </a:rPr>
              <a:pPr/>
              <a:t>5</a:t>
            </a:fld>
            <a:endParaRPr lang="en-US" altLang="en-US" sz="1200" b="0">
              <a:solidFill>
                <a:prstClr val="black"/>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As ESS become accepted and widely deployed in the electric power industry, the rationale for standards becomes more compelling.</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It is recognized that they contribute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to the advancement of the technology and benefits in terms of interoperability and economics. </a:t>
            </a:r>
          </a:p>
          <a:p>
            <a:r>
              <a:rPr lang="en-US" sz="1200" kern="1200" dirty="0">
                <a:solidFill>
                  <a:schemeClr val="tx1"/>
                </a:solidFill>
                <a:effectLst/>
                <a:latin typeface="+mn-lt"/>
                <a:ea typeface="+mn-ea"/>
                <a:cs typeface="+mn-cs"/>
              </a:rPr>
              <a:t>This is illustrated in the Figure</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goal is to create standards that encourage – and not stifle – innovation, while balancing with the need to deploy new technology and solutions for infrastructure project development.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D44C689-DA57-4130-9ACA-4AF1EDD527E3}" type="slidenum">
              <a:rPr lang="en-US" smtClean="0"/>
              <a:t>6</a:t>
            </a:fld>
            <a:endParaRPr lang="en-US"/>
          </a:p>
        </p:txBody>
      </p:sp>
    </p:spTree>
    <p:extLst>
      <p:ext uri="{BB962C8B-B14F-4D97-AF65-F5344CB8AC3E}">
        <p14:creationId xmlns:p14="http://schemas.microsoft.com/office/powerpoint/2010/main" val="2539603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heard PNNL allude to this</a:t>
            </a:r>
            <a:r>
              <a:rPr lang="en-US" baseline="0" dirty="0"/>
              <a:t> already.</a:t>
            </a:r>
          </a:p>
          <a:p>
            <a:r>
              <a:rPr lang="en-US" baseline="0" dirty="0"/>
              <a:t>NEMA took the document and made it into a standard</a:t>
            </a:r>
            <a:endParaRPr lang="en-US" dirty="0"/>
          </a:p>
        </p:txBody>
      </p:sp>
      <p:sp>
        <p:nvSpPr>
          <p:cNvPr id="4" name="Slide Number Placeholder 3"/>
          <p:cNvSpPr>
            <a:spLocks noGrp="1"/>
          </p:cNvSpPr>
          <p:nvPr>
            <p:ph type="sldNum" sz="quarter" idx="10"/>
          </p:nvPr>
        </p:nvSpPr>
        <p:spPr/>
        <p:txBody>
          <a:bodyPr/>
          <a:lstStyle/>
          <a:p>
            <a:fld id="{BD44C689-DA57-4130-9ACA-4AF1EDD527E3}" type="slidenum">
              <a:rPr lang="en-US" smtClean="0"/>
              <a:t>7</a:t>
            </a:fld>
            <a:endParaRPr lang="en-US"/>
          </a:p>
        </p:txBody>
      </p:sp>
    </p:spTree>
    <p:extLst>
      <p:ext uri="{BB962C8B-B14F-4D97-AF65-F5344CB8AC3E}">
        <p14:creationId xmlns:p14="http://schemas.microsoft.com/office/powerpoint/2010/main" val="1169351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Initiated NEMA process to develop an ESS standard based on the PNNL/SNL protocol.</a:t>
            </a:r>
          </a:p>
          <a:p>
            <a:r>
              <a:rPr lang="en-US" sz="1200" dirty="0"/>
              <a:t>- Focus is on electrical energy storage systems; not thermal systems.</a:t>
            </a:r>
          </a:p>
          <a:p>
            <a:r>
              <a:rPr lang="en-US" sz="1200" dirty="0"/>
              <a:t>- Provides a set of “best practices” for characterizing ESS and measuring and reporting their performance </a:t>
            </a:r>
            <a:endParaRPr lang="en-US" baseline="0" dirty="0"/>
          </a:p>
          <a:p>
            <a:pPr marL="171450" indent="-171450">
              <a:buFontTx/>
              <a:buChar char="-"/>
            </a:pPr>
            <a:r>
              <a:rPr lang="en-US" sz="1200" dirty="0"/>
              <a:t>Serves as a basis for assessing how an ESS will perform relevant to</a:t>
            </a:r>
            <a:r>
              <a:rPr lang="en-US" sz="1200" baseline="0" dirty="0"/>
              <a:t> 8 </a:t>
            </a:r>
            <a:r>
              <a:rPr lang="en-US" sz="1200" dirty="0"/>
              <a:t>different applications</a:t>
            </a:r>
          </a:p>
          <a:p>
            <a:r>
              <a:rPr lang="en-US" sz="1200" kern="1200" dirty="0">
                <a:solidFill>
                  <a:schemeClr val="tx1"/>
                </a:solidFill>
                <a:effectLst/>
                <a:latin typeface="+mn-lt"/>
                <a:ea typeface="+mn-ea"/>
                <a:cs typeface="+mn-cs"/>
              </a:rPr>
              <a:t>	-</a:t>
            </a:r>
            <a:r>
              <a:rPr lang="en-US" sz="1200" kern="1200" baseline="0" dirty="0">
                <a:solidFill>
                  <a:schemeClr val="tx1"/>
                </a:solidFill>
                <a:effectLst/>
                <a:latin typeface="+mn-lt"/>
                <a:ea typeface="+mn-ea"/>
                <a:cs typeface="+mn-cs"/>
              </a:rPr>
              <a:t> Peak </a:t>
            </a:r>
            <a:r>
              <a:rPr lang="en-US" sz="1200" kern="1200" dirty="0">
                <a:solidFill>
                  <a:schemeClr val="tx1"/>
                </a:solidFill>
                <a:effectLst/>
                <a:latin typeface="+mn-lt"/>
                <a:ea typeface="+mn-ea"/>
                <a:cs typeface="+mn-cs"/>
              </a:rPr>
              <a:t>shaving, frequency regulation, islanded </a:t>
            </a:r>
            <a:r>
              <a:rPr lang="en-US" sz="1200" kern="1200" dirty="0" err="1">
                <a:solidFill>
                  <a:schemeClr val="tx1"/>
                </a:solidFill>
                <a:effectLst/>
                <a:latin typeface="+mn-lt"/>
                <a:ea typeface="+mn-ea"/>
                <a:cs typeface="+mn-cs"/>
              </a:rPr>
              <a:t>microgrids</a:t>
            </a:r>
            <a:r>
              <a:rPr lang="en-US" sz="1200" kern="1200" dirty="0">
                <a:solidFill>
                  <a:schemeClr val="tx1"/>
                </a:solidFill>
                <a:effectLst/>
                <a:latin typeface="+mn-lt"/>
                <a:ea typeface="+mn-ea"/>
                <a:cs typeface="+mn-cs"/>
              </a:rPr>
              <a:t>, PV smoothing, volt/VAR, renewables firming, power quality and frequency control. </a:t>
            </a:r>
            <a:endParaRPr lang="en-US" sz="1200" dirty="0"/>
          </a:p>
          <a:p>
            <a:r>
              <a:rPr lang="en-US" sz="1200" dirty="0"/>
              <a:t>- Provides a valid and accurate basis for the comparison of different ESSs </a:t>
            </a:r>
          </a:p>
          <a:p>
            <a:pPr marL="171450" indent="-171450">
              <a:buFontTx/>
              <a:buChar char="-"/>
            </a:pPr>
            <a:r>
              <a:rPr lang="en-US" sz="1200" dirty="0"/>
              <a:t>Enables more informed decision-making in the selection of ESSs for various stationary applications</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baseline="0" dirty="0"/>
              <a:t>So this is an important standard to help with deploying ES systems</a:t>
            </a:r>
            <a:endParaRPr lang="en-US" sz="1200" dirty="0"/>
          </a:p>
          <a:p>
            <a:endParaRPr lang="en-US" baseline="0" dirty="0"/>
          </a:p>
          <a:p>
            <a:r>
              <a:rPr lang="en-US" baseline="0" dirty="0"/>
              <a:t>- </a:t>
            </a:r>
            <a:r>
              <a:rPr lang="en-US" baseline="0" dirty="0" err="1"/>
              <a:t>Vish</a:t>
            </a:r>
            <a:r>
              <a:rPr lang="en-US" baseline="0" dirty="0"/>
              <a:t> and Dave </a:t>
            </a:r>
            <a:r>
              <a:rPr lang="en-US" baseline="0" dirty="0" err="1"/>
              <a:t>Schoenwald</a:t>
            </a:r>
            <a:r>
              <a:rPr lang="en-US" baseline="0" dirty="0"/>
              <a:t> working on several new applications.  </a:t>
            </a:r>
          </a:p>
          <a:p>
            <a:r>
              <a:rPr lang="en-US" baseline="0" dirty="0"/>
              <a:t>- Frequency Regulation and Peak Shaving Services with </a:t>
            </a:r>
            <a:r>
              <a:rPr lang="en-US" baseline="0" dirty="0" err="1"/>
              <a:t>var</a:t>
            </a:r>
            <a:r>
              <a:rPr lang="en-US" baseline="0" dirty="0"/>
              <a:t> Support; Determination of Duty Cycles for Energy Storage Systems in a Wind Firming Application and in a Combination of Frequency Regulation and Peak Shaving Application</a:t>
            </a:r>
          </a:p>
          <a:p>
            <a:r>
              <a:rPr lang="en-US" baseline="0" dirty="0"/>
              <a:t>- This NEMA standard could be updated to include them at a later date.</a:t>
            </a:r>
          </a:p>
        </p:txBody>
      </p:sp>
      <p:sp>
        <p:nvSpPr>
          <p:cNvPr id="4" name="Slide Number Placeholder 3"/>
          <p:cNvSpPr>
            <a:spLocks noGrp="1"/>
          </p:cNvSpPr>
          <p:nvPr>
            <p:ph type="sldNum" sz="quarter" idx="10"/>
          </p:nvPr>
        </p:nvSpPr>
        <p:spPr/>
        <p:txBody>
          <a:bodyPr/>
          <a:lstStyle/>
          <a:p>
            <a:fld id="{2037D069-E1BF-40B8-98CC-85A66233D6FF}" type="slidenum">
              <a:rPr lang="en-US" smtClean="0"/>
              <a:t>8</a:t>
            </a:fld>
            <a:endParaRPr lang="en-US"/>
          </a:p>
        </p:txBody>
      </p:sp>
    </p:spTree>
    <p:extLst>
      <p:ext uri="{BB962C8B-B14F-4D97-AF65-F5344CB8AC3E}">
        <p14:creationId xmlns:p14="http://schemas.microsoft.com/office/powerpoint/2010/main" val="238343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p:spPr>
        <p:txBody>
          <a:bodyPr/>
          <a:lstStyle/>
          <a:p>
            <a:endParaRPr lang="en-US" altLang="en-US"/>
          </a:p>
        </p:txBody>
      </p:sp>
      <p:sp>
        <p:nvSpPr>
          <p:cNvPr id="20484" name="Slide Number Placeholder 3"/>
          <p:cNvSpPr>
            <a:spLocks noGrp="1"/>
          </p:cNvSpPr>
          <p:nvPr>
            <p:ph type="sldNum" sz="quarter" idx="5"/>
          </p:nvPr>
        </p:nvSpPr>
        <p:spPr>
          <a:noFill/>
        </p:spPr>
        <p:txBody>
          <a:bodyPr/>
          <a:lstStyle>
            <a:lvl1pPr>
              <a:defRPr sz="2400" b="1">
                <a:solidFill>
                  <a:schemeClr val="tx1"/>
                </a:solidFill>
                <a:latin typeface="Times New Roman" pitchFamily="18" charset="0"/>
              </a:defRPr>
            </a:lvl1pPr>
            <a:lvl2pPr marL="751494" indent="-289036">
              <a:defRPr sz="2400" b="1">
                <a:solidFill>
                  <a:schemeClr val="tx1"/>
                </a:solidFill>
                <a:latin typeface="Times New Roman" pitchFamily="18" charset="0"/>
              </a:defRPr>
            </a:lvl2pPr>
            <a:lvl3pPr marL="1156145" indent="-231229">
              <a:defRPr sz="2400" b="1">
                <a:solidFill>
                  <a:schemeClr val="tx1"/>
                </a:solidFill>
                <a:latin typeface="Times New Roman" pitchFamily="18" charset="0"/>
              </a:defRPr>
            </a:lvl3pPr>
            <a:lvl4pPr marL="1618602" indent="-231229">
              <a:defRPr sz="2400" b="1">
                <a:solidFill>
                  <a:schemeClr val="tx1"/>
                </a:solidFill>
                <a:latin typeface="Times New Roman" pitchFamily="18" charset="0"/>
              </a:defRPr>
            </a:lvl4pPr>
            <a:lvl5pPr marL="2081060" indent="-231229">
              <a:defRPr sz="2400" b="1">
                <a:solidFill>
                  <a:schemeClr val="tx1"/>
                </a:solidFill>
                <a:latin typeface="Times New Roman" pitchFamily="18" charset="0"/>
              </a:defRPr>
            </a:lvl5pPr>
            <a:lvl6pPr marL="2543518" indent="-231229" eaLnBrk="0" fontAlgn="base" hangingPunct="0">
              <a:spcBef>
                <a:spcPct val="0"/>
              </a:spcBef>
              <a:spcAft>
                <a:spcPct val="0"/>
              </a:spcAft>
              <a:defRPr sz="2400" b="1">
                <a:solidFill>
                  <a:schemeClr val="tx1"/>
                </a:solidFill>
                <a:latin typeface="Times New Roman" pitchFamily="18" charset="0"/>
              </a:defRPr>
            </a:lvl6pPr>
            <a:lvl7pPr marL="3005976" indent="-231229" eaLnBrk="0" fontAlgn="base" hangingPunct="0">
              <a:spcBef>
                <a:spcPct val="0"/>
              </a:spcBef>
              <a:spcAft>
                <a:spcPct val="0"/>
              </a:spcAft>
              <a:defRPr sz="2400" b="1">
                <a:solidFill>
                  <a:schemeClr val="tx1"/>
                </a:solidFill>
                <a:latin typeface="Times New Roman" pitchFamily="18" charset="0"/>
              </a:defRPr>
            </a:lvl7pPr>
            <a:lvl8pPr marL="3468434" indent="-231229" eaLnBrk="0" fontAlgn="base" hangingPunct="0">
              <a:spcBef>
                <a:spcPct val="0"/>
              </a:spcBef>
              <a:spcAft>
                <a:spcPct val="0"/>
              </a:spcAft>
              <a:defRPr sz="2400" b="1">
                <a:solidFill>
                  <a:schemeClr val="tx1"/>
                </a:solidFill>
                <a:latin typeface="Times New Roman" pitchFamily="18" charset="0"/>
              </a:defRPr>
            </a:lvl8pPr>
            <a:lvl9pPr marL="3930891" indent="-231229" eaLnBrk="0" fontAlgn="base" hangingPunct="0">
              <a:spcBef>
                <a:spcPct val="0"/>
              </a:spcBef>
              <a:spcAft>
                <a:spcPct val="0"/>
              </a:spcAft>
              <a:defRPr sz="2400" b="1">
                <a:solidFill>
                  <a:schemeClr val="tx1"/>
                </a:solidFill>
                <a:latin typeface="Times New Roman" pitchFamily="18" charset="0"/>
              </a:defRPr>
            </a:lvl9pPr>
          </a:lstStyle>
          <a:p>
            <a:fld id="{7D3033FD-8E09-49B0-8C76-8360FA915F5C}" type="slidenum">
              <a:rPr lang="en-US" altLang="en-US" sz="1200" b="0">
                <a:latin typeface="Arial" charset="0"/>
              </a:rPr>
              <a:pPr/>
              <a:t>9</a:t>
            </a:fld>
            <a:endParaRPr lang="en-US" altLang="en-US" sz="1200" b="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8" name="Group 6"/>
          <p:cNvGrpSpPr>
            <a:grpSpLocks/>
          </p:cNvGrpSpPr>
          <p:nvPr userDrawn="1"/>
        </p:nvGrpSpPr>
        <p:grpSpPr bwMode="auto">
          <a:xfrm>
            <a:off x="0" y="0"/>
            <a:ext cx="9144000" cy="611717"/>
            <a:chOff x="0" y="0"/>
            <a:chExt cx="9144000" cy="611188"/>
          </a:xfrm>
        </p:grpSpPr>
        <p:sp>
          <p:nvSpPr>
            <p:cNvPr id="9" name="Rectangle 8"/>
            <p:cNvSpPr/>
            <p:nvPr userDrawn="1"/>
          </p:nvSpPr>
          <p:spPr bwMode="auto">
            <a:xfrm>
              <a:off x="0" y="0"/>
              <a:ext cx="9144000" cy="609072"/>
            </a:xfrm>
            <a:prstGeom prst="rect">
              <a:avLst/>
            </a:prstGeom>
            <a:solidFill>
              <a:srgbClr val="2C8C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10" name="Picture 9" descr="NEMA"/>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0025" y="115888"/>
              <a:ext cx="1295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26"/>
            <p:cNvSpPr>
              <a:spLocks noChangeArrowheads="1"/>
            </p:cNvSpPr>
            <p:nvPr userDrawn="1"/>
          </p:nvSpPr>
          <p:spPr bwMode="auto">
            <a:xfrm>
              <a:off x="1587500" y="120546"/>
              <a:ext cx="2908300" cy="306650"/>
            </a:xfrm>
            <a:prstGeom prst="rect">
              <a:avLst/>
            </a:prstGeom>
            <a:solidFill>
              <a:srgbClr val="2C8C8A">
                <a:alpha val="3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nchor="ctr"/>
            <a:lstStyle>
              <a:lvl1pPr eaLnBrk="0" hangingPunct="0">
                <a:defRPr baseline="-25000">
                  <a:solidFill>
                    <a:schemeClr val="tx1"/>
                  </a:solidFill>
                  <a:latin typeface="Arial" charset="0"/>
                  <a:cs typeface="Arial" charset="0"/>
                </a:defRPr>
              </a:lvl1pPr>
              <a:lvl2pPr marL="742950" indent="-285750" eaLnBrk="0" hangingPunct="0">
                <a:defRPr baseline="-25000">
                  <a:solidFill>
                    <a:schemeClr val="tx1"/>
                  </a:solidFill>
                  <a:latin typeface="Arial" charset="0"/>
                  <a:cs typeface="Arial" charset="0"/>
                </a:defRPr>
              </a:lvl2pPr>
              <a:lvl3pPr marL="1143000" indent="-228600" eaLnBrk="0" hangingPunct="0">
                <a:defRPr baseline="-25000">
                  <a:solidFill>
                    <a:schemeClr val="tx1"/>
                  </a:solidFill>
                  <a:latin typeface="Arial" charset="0"/>
                  <a:cs typeface="Arial" charset="0"/>
                </a:defRPr>
              </a:lvl3pPr>
              <a:lvl4pPr marL="1600200" indent="-228600" eaLnBrk="0" hangingPunct="0">
                <a:defRPr baseline="-25000">
                  <a:solidFill>
                    <a:schemeClr val="tx1"/>
                  </a:solidFill>
                  <a:latin typeface="Arial" charset="0"/>
                  <a:cs typeface="Arial" charset="0"/>
                </a:defRPr>
              </a:lvl4pPr>
              <a:lvl5pPr marL="2057400" indent="-228600" eaLnBrk="0" hangingPunct="0">
                <a:defRPr baseline="-25000">
                  <a:solidFill>
                    <a:schemeClr val="tx1"/>
                  </a:solidFill>
                  <a:latin typeface="Arial" charset="0"/>
                  <a:cs typeface="Arial" charset="0"/>
                </a:defRPr>
              </a:lvl5pPr>
              <a:lvl6pPr marL="2514600" indent="-228600" eaLnBrk="0" fontAlgn="base" hangingPunct="0">
                <a:spcBef>
                  <a:spcPct val="0"/>
                </a:spcBef>
                <a:spcAft>
                  <a:spcPct val="0"/>
                </a:spcAft>
                <a:defRPr baseline="-25000">
                  <a:solidFill>
                    <a:schemeClr val="tx1"/>
                  </a:solidFill>
                  <a:latin typeface="Arial" charset="0"/>
                  <a:cs typeface="Arial" charset="0"/>
                </a:defRPr>
              </a:lvl6pPr>
              <a:lvl7pPr marL="2971800" indent="-228600" eaLnBrk="0" fontAlgn="base" hangingPunct="0">
                <a:spcBef>
                  <a:spcPct val="0"/>
                </a:spcBef>
                <a:spcAft>
                  <a:spcPct val="0"/>
                </a:spcAft>
                <a:defRPr baseline="-25000">
                  <a:solidFill>
                    <a:schemeClr val="tx1"/>
                  </a:solidFill>
                  <a:latin typeface="Arial" charset="0"/>
                  <a:cs typeface="Arial" charset="0"/>
                </a:defRPr>
              </a:lvl7pPr>
              <a:lvl8pPr marL="3429000" indent="-228600" eaLnBrk="0" fontAlgn="base" hangingPunct="0">
                <a:spcBef>
                  <a:spcPct val="0"/>
                </a:spcBef>
                <a:spcAft>
                  <a:spcPct val="0"/>
                </a:spcAft>
                <a:defRPr baseline="-25000">
                  <a:solidFill>
                    <a:schemeClr val="tx1"/>
                  </a:solidFill>
                  <a:latin typeface="Arial" charset="0"/>
                  <a:cs typeface="Arial" charset="0"/>
                </a:defRPr>
              </a:lvl8pPr>
              <a:lvl9pPr marL="3886200" indent="-228600" eaLnBrk="0" fontAlgn="base" hangingPunct="0">
                <a:spcBef>
                  <a:spcPct val="0"/>
                </a:spcBef>
                <a:spcAft>
                  <a:spcPct val="0"/>
                </a:spcAft>
                <a:defRPr baseline="-25000">
                  <a:solidFill>
                    <a:schemeClr val="tx1"/>
                  </a:solidFill>
                  <a:latin typeface="Arial" charset="0"/>
                  <a:cs typeface="Arial" charset="0"/>
                </a:defRPr>
              </a:lvl9pPr>
            </a:lstStyle>
            <a:p>
              <a:pPr eaLnBrk="1" fontAlgn="base" hangingPunct="1">
                <a:spcBef>
                  <a:spcPct val="0"/>
                </a:spcBef>
                <a:spcAft>
                  <a:spcPct val="0"/>
                </a:spcAft>
                <a:defRPr/>
              </a:pPr>
              <a:r>
                <a:rPr lang="en-US" altLang="en-US" sz="1000" b="1" baseline="0" dirty="0">
                  <a:solidFill>
                    <a:prstClr val="white"/>
                  </a:solidFill>
                  <a:latin typeface="Calibri" pitchFamily="34" charset="0"/>
                </a:rPr>
                <a:t>The Association of Electrical and</a:t>
              </a:r>
              <a:br>
                <a:rPr lang="en-US" altLang="en-US" sz="1000" b="1" baseline="0" dirty="0">
                  <a:solidFill>
                    <a:prstClr val="white"/>
                  </a:solidFill>
                  <a:latin typeface="Calibri" pitchFamily="34" charset="0"/>
                </a:rPr>
              </a:br>
              <a:r>
                <a:rPr lang="en-US" altLang="en-US" sz="1000" b="1" baseline="0" dirty="0">
                  <a:solidFill>
                    <a:prstClr val="white"/>
                  </a:solidFill>
                  <a:latin typeface="Calibri" pitchFamily="34" charset="0"/>
                </a:rPr>
                <a:t>Medical Imaging Equipment Manufacturers </a:t>
              </a:r>
            </a:p>
          </p:txBody>
        </p:sp>
        <p:pic>
          <p:nvPicPr>
            <p:cNvPr id="12"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105400" y="0"/>
              <a:ext cx="3886200" cy="610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p:cNvSpPr/>
            <p:nvPr userDrawn="1"/>
          </p:nvSpPr>
          <p:spPr bwMode="auto">
            <a:xfrm>
              <a:off x="0" y="547743"/>
              <a:ext cx="9144000" cy="6344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14" name="Title 1"/>
          <p:cNvSpPr>
            <a:spLocks noGrp="1"/>
          </p:cNvSpPr>
          <p:nvPr>
            <p:ph type="ctrTitle"/>
          </p:nvPr>
        </p:nvSpPr>
        <p:spPr>
          <a:xfrm>
            <a:off x="685800" y="1397001"/>
            <a:ext cx="7772400" cy="2035179"/>
          </a:xfrm>
        </p:spPr>
        <p:txBody>
          <a:bodyPr>
            <a:normAutofit/>
          </a:bodyPr>
          <a:lstStyle>
            <a:lvl1pPr algn="ctr">
              <a:defRPr sz="3800">
                <a:solidFill>
                  <a:schemeClr val="tx1"/>
                </a:solidFill>
              </a:defRPr>
            </a:lvl1pPr>
          </a:lstStyle>
          <a:p>
            <a:r>
              <a:rPr lang="en-US"/>
              <a:t>Click to edit Master title style</a:t>
            </a:r>
            <a:endParaRPr lang="en-US" dirty="0"/>
          </a:p>
        </p:txBody>
      </p:sp>
      <p:sp>
        <p:nvSpPr>
          <p:cNvPr id="15" name="Subtitle 2"/>
          <p:cNvSpPr>
            <a:spLocks noGrp="1"/>
          </p:cNvSpPr>
          <p:nvPr>
            <p:ph type="subTitle" idx="1"/>
          </p:nvPr>
        </p:nvSpPr>
        <p:spPr>
          <a:xfrm>
            <a:off x="1371600" y="3581400"/>
            <a:ext cx="6400800" cy="1168400"/>
          </a:xfrm>
        </p:spPr>
        <p:txBody>
          <a:bodyPr>
            <a:normAutofit/>
          </a:bodyPr>
          <a:lstStyle>
            <a:lvl1pPr marL="0" indent="0" algn="ctr">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6" name="Date Placeholder 3"/>
          <p:cNvSpPr>
            <a:spLocks noGrp="1"/>
          </p:cNvSpPr>
          <p:nvPr>
            <p:ph type="dt" sz="half" idx="10"/>
          </p:nvPr>
        </p:nvSpPr>
        <p:spPr>
          <a:xfrm>
            <a:off x="457200" y="6356353"/>
            <a:ext cx="2133600" cy="364067"/>
          </a:xfrm>
        </p:spPr>
        <p:txBody>
          <a:bodyPr/>
          <a:lstStyle>
            <a:lvl1pPr>
              <a:defRPr/>
            </a:lvl1pPr>
          </a:lstStyle>
          <a:p>
            <a:pPr>
              <a:defRPr/>
            </a:pPr>
            <a:endParaRPr lang="en-US">
              <a:solidFill>
                <a:prstClr val="black">
                  <a:tint val="75000"/>
                </a:prstClr>
              </a:solidFill>
            </a:endParaRPr>
          </a:p>
        </p:txBody>
      </p:sp>
      <p:sp>
        <p:nvSpPr>
          <p:cNvPr id="17" name="Footer Placeholder 4"/>
          <p:cNvSpPr>
            <a:spLocks noGrp="1"/>
          </p:cNvSpPr>
          <p:nvPr>
            <p:ph type="ftr" sz="quarter" idx="11"/>
          </p:nvPr>
        </p:nvSpPr>
        <p:spPr>
          <a:xfrm>
            <a:off x="3124200" y="6356353"/>
            <a:ext cx="2895600" cy="364067"/>
          </a:xfrm>
        </p:spPr>
        <p:txBody>
          <a:bodyPr/>
          <a:lstStyle>
            <a:lvl1pPr>
              <a:defRPr/>
            </a:lvl1pPr>
          </a:lstStyle>
          <a:p>
            <a:pPr>
              <a:defRPr/>
            </a:pPr>
            <a:endParaRPr lang="en-US">
              <a:solidFill>
                <a:prstClr val="black">
                  <a:tint val="75000"/>
                </a:prstClr>
              </a:solidFill>
            </a:endParaRPr>
          </a:p>
        </p:txBody>
      </p:sp>
      <p:sp>
        <p:nvSpPr>
          <p:cNvPr id="18" name="Slide Number Placeholder 5"/>
          <p:cNvSpPr>
            <a:spLocks noGrp="1"/>
          </p:cNvSpPr>
          <p:nvPr>
            <p:ph type="sldNum" sz="quarter" idx="12"/>
          </p:nvPr>
        </p:nvSpPr>
        <p:spPr>
          <a:xfrm>
            <a:off x="6553200" y="6356353"/>
            <a:ext cx="2133600" cy="364067"/>
          </a:xfrm>
        </p:spPr>
        <p:txBody>
          <a:bodyPr/>
          <a:lstStyle>
            <a:lvl1pPr>
              <a:defRPr/>
            </a:lvl1pPr>
          </a:lstStyle>
          <a:p>
            <a:pPr>
              <a:defRPr/>
            </a:pPr>
            <a:fld id="{CA4AFCA9-8DAA-4DAF-A557-A5101C6072D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63887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6"/>
          <p:cNvGrpSpPr>
            <a:grpSpLocks/>
          </p:cNvGrpSpPr>
          <p:nvPr userDrawn="1"/>
        </p:nvGrpSpPr>
        <p:grpSpPr bwMode="auto">
          <a:xfrm>
            <a:off x="0" y="0"/>
            <a:ext cx="9144000" cy="611717"/>
            <a:chOff x="0" y="0"/>
            <a:chExt cx="9144000" cy="611188"/>
          </a:xfrm>
        </p:grpSpPr>
        <p:sp>
          <p:nvSpPr>
            <p:cNvPr id="6" name="Rectangle 5"/>
            <p:cNvSpPr/>
            <p:nvPr userDrawn="1"/>
          </p:nvSpPr>
          <p:spPr bwMode="auto">
            <a:xfrm>
              <a:off x="0" y="0"/>
              <a:ext cx="9144000" cy="609072"/>
            </a:xfrm>
            <a:prstGeom prst="rect">
              <a:avLst/>
            </a:prstGeom>
            <a:solidFill>
              <a:srgbClr val="2C8C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7" name="Picture 9" descr="NEMA"/>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0025" y="115888"/>
              <a:ext cx="1295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6"/>
            <p:cNvSpPr>
              <a:spLocks noChangeArrowheads="1"/>
            </p:cNvSpPr>
            <p:nvPr userDrawn="1"/>
          </p:nvSpPr>
          <p:spPr bwMode="auto">
            <a:xfrm>
              <a:off x="1587500" y="120546"/>
              <a:ext cx="2908300" cy="306650"/>
            </a:xfrm>
            <a:prstGeom prst="rect">
              <a:avLst/>
            </a:prstGeom>
            <a:solidFill>
              <a:srgbClr val="2C8C8A">
                <a:alpha val="3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nchor="ctr"/>
            <a:lstStyle>
              <a:lvl1pPr eaLnBrk="0" hangingPunct="0">
                <a:defRPr baseline="-25000">
                  <a:solidFill>
                    <a:schemeClr val="tx1"/>
                  </a:solidFill>
                  <a:latin typeface="Arial" charset="0"/>
                  <a:cs typeface="Arial" charset="0"/>
                </a:defRPr>
              </a:lvl1pPr>
              <a:lvl2pPr marL="742950" indent="-285750" eaLnBrk="0" hangingPunct="0">
                <a:defRPr baseline="-25000">
                  <a:solidFill>
                    <a:schemeClr val="tx1"/>
                  </a:solidFill>
                  <a:latin typeface="Arial" charset="0"/>
                  <a:cs typeface="Arial" charset="0"/>
                </a:defRPr>
              </a:lvl2pPr>
              <a:lvl3pPr marL="1143000" indent="-228600" eaLnBrk="0" hangingPunct="0">
                <a:defRPr baseline="-25000">
                  <a:solidFill>
                    <a:schemeClr val="tx1"/>
                  </a:solidFill>
                  <a:latin typeface="Arial" charset="0"/>
                  <a:cs typeface="Arial" charset="0"/>
                </a:defRPr>
              </a:lvl3pPr>
              <a:lvl4pPr marL="1600200" indent="-228600" eaLnBrk="0" hangingPunct="0">
                <a:defRPr baseline="-25000">
                  <a:solidFill>
                    <a:schemeClr val="tx1"/>
                  </a:solidFill>
                  <a:latin typeface="Arial" charset="0"/>
                  <a:cs typeface="Arial" charset="0"/>
                </a:defRPr>
              </a:lvl4pPr>
              <a:lvl5pPr marL="2057400" indent="-228600" eaLnBrk="0" hangingPunct="0">
                <a:defRPr baseline="-25000">
                  <a:solidFill>
                    <a:schemeClr val="tx1"/>
                  </a:solidFill>
                  <a:latin typeface="Arial" charset="0"/>
                  <a:cs typeface="Arial" charset="0"/>
                </a:defRPr>
              </a:lvl5pPr>
              <a:lvl6pPr marL="2514600" indent="-228600" eaLnBrk="0" fontAlgn="base" hangingPunct="0">
                <a:spcBef>
                  <a:spcPct val="0"/>
                </a:spcBef>
                <a:spcAft>
                  <a:spcPct val="0"/>
                </a:spcAft>
                <a:defRPr baseline="-25000">
                  <a:solidFill>
                    <a:schemeClr val="tx1"/>
                  </a:solidFill>
                  <a:latin typeface="Arial" charset="0"/>
                  <a:cs typeface="Arial" charset="0"/>
                </a:defRPr>
              </a:lvl6pPr>
              <a:lvl7pPr marL="2971800" indent="-228600" eaLnBrk="0" fontAlgn="base" hangingPunct="0">
                <a:spcBef>
                  <a:spcPct val="0"/>
                </a:spcBef>
                <a:spcAft>
                  <a:spcPct val="0"/>
                </a:spcAft>
                <a:defRPr baseline="-25000">
                  <a:solidFill>
                    <a:schemeClr val="tx1"/>
                  </a:solidFill>
                  <a:latin typeface="Arial" charset="0"/>
                  <a:cs typeface="Arial" charset="0"/>
                </a:defRPr>
              </a:lvl7pPr>
              <a:lvl8pPr marL="3429000" indent="-228600" eaLnBrk="0" fontAlgn="base" hangingPunct="0">
                <a:spcBef>
                  <a:spcPct val="0"/>
                </a:spcBef>
                <a:spcAft>
                  <a:spcPct val="0"/>
                </a:spcAft>
                <a:defRPr baseline="-25000">
                  <a:solidFill>
                    <a:schemeClr val="tx1"/>
                  </a:solidFill>
                  <a:latin typeface="Arial" charset="0"/>
                  <a:cs typeface="Arial" charset="0"/>
                </a:defRPr>
              </a:lvl8pPr>
              <a:lvl9pPr marL="3886200" indent="-228600" eaLnBrk="0" fontAlgn="base" hangingPunct="0">
                <a:spcBef>
                  <a:spcPct val="0"/>
                </a:spcBef>
                <a:spcAft>
                  <a:spcPct val="0"/>
                </a:spcAft>
                <a:defRPr baseline="-25000">
                  <a:solidFill>
                    <a:schemeClr val="tx1"/>
                  </a:solidFill>
                  <a:latin typeface="Arial" charset="0"/>
                  <a:cs typeface="Arial" charset="0"/>
                </a:defRPr>
              </a:lvl9pPr>
            </a:lstStyle>
            <a:p>
              <a:pPr eaLnBrk="1" fontAlgn="base" hangingPunct="1">
                <a:spcBef>
                  <a:spcPct val="0"/>
                </a:spcBef>
                <a:spcAft>
                  <a:spcPct val="0"/>
                </a:spcAft>
                <a:defRPr/>
              </a:pPr>
              <a:r>
                <a:rPr lang="en-US" altLang="en-US" sz="1000" b="1" baseline="0" dirty="0">
                  <a:solidFill>
                    <a:prstClr val="white"/>
                  </a:solidFill>
                  <a:latin typeface="Calibri" pitchFamily="34" charset="0"/>
                </a:rPr>
                <a:t>The Association of Electrical and</a:t>
              </a:r>
              <a:br>
                <a:rPr lang="en-US" altLang="en-US" sz="1000" b="1" baseline="0" dirty="0">
                  <a:solidFill>
                    <a:prstClr val="white"/>
                  </a:solidFill>
                  <a:latin typeface="Calibri" pitchFamily="34" charset="0"/>
                </a:rPr>
              </a:br>
              <a:r>
                <a:rPr lang="en-US" altLang="en-US" sz="1000" b="1" baseline="0" dirty="0">
                  <a:solidFill>
                    <a:prstClr val="white"/>
                  </a:solidFill>
                  <a:latin typeface="Calibri" pitchFamily="34" charset="0"/>
                </a:rPr>
                <a:t>Medical Imaging Equipment Manufacturers </a:t>
              </a:r>
            </a:p>
          </p:txBody>
        </p:sp>
        <p:pic>
          <p:nvPicPr>
            <p:cNvPr id="9"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105400" y="0"/>
              <a:ext cx="3886200" cy="610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bwMode="auto">
            <a:xfrm>
              <a:off x="0" y="547743"/>
              <a:ext cx="9144000" cy="6344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2" name="Title 1"/>
          <p:cNvSpPr>
            <a:spLocks noGrp="1"/>
          </p:cNvSpPr>
          <p:nvPr>
            <p:ph type="title"/>
          </p:nvPr>
        </p:nvSpPr>
        <p:spPr>
          <a:xfrm>
            <a:off x="1792288" y="4800601"/>
            <a:ext cx="5486400" cy="566739"/>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762007"/>
            <a:ext cx="5486400" cy="39655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40"/>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12"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13" name="Slide Number Placeholder 5"/>
          <p:cNvSpPr>
            <a:spLocks noGrp="1"/>
          </p:cNvSpPr>
          <p:nvPr>
            <p:ph type="sldNum" sz="quarter" idx="12"/>
          </p:nvPr>
        </p:nvSpPr>
        <p:spPr/>
        <p:txBody>
          <a:bodyPr/>
          <a:lstStyle>
            <a:lvl1pPr>
              <a:defRPr/>
            </a:lvl1pPr>
          </a:lstStyle>
          <a:p>
            <a:pPr>
              <a:defRPr/>
            </a:pPr>
            <a:fld id="{6AB68FB3-6298-4F48-B905-647703E9AF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64599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C12ECCD-B30F-4653-AB6F-CA42200708E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34423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9C092A6-66EC-42DC-93AB-ABE7997C40F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40360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Tab Number">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0"/>
            <a:ext cx="9144000" cy="611717"/>
            <a:chOff x="0" y="0"/>
            <a:chExt cx="9144000" cy="611188"/>
          </a:xfrm>
        </p:grpSpPr>
        <p:sp>
          <p:nvSpPr>
            <p:cNvPr id="5" name="Rectangle 4"/>
            <p:cNvSpPr/>
            <p:nvPr userDrawn="1"/>
          </p:nvSpPr>
          <p:spPr bwMode="auto">
            <a:xfrm>
              <a:off x="0" y="0"/>
              <a:ext cx="9144000" cy="609072"/>
            </a:xfrm>
            <a:prstGeom prst="rect">
              <a:avLst/>
            </a:prstGeom>
            <a:solidFill>
              <a:srgbClr val="2C8C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6" name="Picture 9" descr="NEMA"/>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0025" y="115888"/>
              <a:ext cx="1295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6"/>
            <p:cNvSpPr>
              <a:spLocks noChangeArrowheads="1"/>
            </p:cNvSpPr>
            <p:nvPr userDrawn="1"/>
          </p:nvSpPr>
          <p:spPr bwMode="auto">
            <a:xfrm>
              <a:off x="1587500" y="120546"/>
              <a:ext cx="2908300" cy="306650"/>
            </a:xfrm>
            <a:prstGeom prst="rect">
              <a:avLst/>
            </a:prstGeom>
            <a:solidFill>
              <a:srgbClr val="2C8C8A">
                <a:alpha val="3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nchor="ctr"/>
            <a:lstStyle>
              <a:lvl1pPr eaLnBrk="0" hangingPunct="0">
                <a:defRPr baseline="-25000">
                  <a:solidFill>
                    <a:schemeClr val="tx1"/>
                  </a:solidFill>
                  <a:latin typeface="Arial" charset="0"/>
                  <a:cs typeface="Arial" charset="0"/>
                </a:defRPr>
              </a:lvl1pPr>
              <a:lvl2pPr marL="742950" indent="-285750" eaLnBrk="0" hangingPunct="0">
                <a:defRPr baseline="-25000">
                  <a:solidFill>
                    <a:schemeClr val="tx1"/>
                  </a:solidFill>
                  <a:latin typeface="Arial" charset="0"/>
                  <a:cs typeface="Arial" charset="0"/>
                </a:defRPr>
              </a:lvl2pPr>
              <a:lvl3pPr marL="1143000" indent="-228600" eaLnBrk="0" hangingPunct="0">
                <a:defRPr baseline="-25000">
                  <a:solidFill>
                    <a:schemeClr val="tx1"/>
                  </a:solidFill>
                  <a:latin typeface="Arial" charset="0"/>
                  <a:cs typeface="Arial" charset="0"/>
                </a:defRPr>
              </a:lvl3pPr>
              <a:lvl4pPr marL="1600200" indent="-228600" eaLnBrk="0" hangingPunct="0">
                <a:defRPr baseline="-25000">
                  <a:solidFill>
                    <a:schemeClr val="tx1"/>
                  </a:solidFill>
                  <a:latin typeface="Arial" charset="0"/>
                  <a:cs typeface="Arial" charset="0"/>
                </a:defRPr>
              </a:lvl4pPr>
              <a:lvl5pPr marL="2057400" indent="-228600" eaLnBrk="0" hangingPunct="0">
                <a:defRPr baseline="-25000">
                  <a:solidFill>
                    <a:schemeClr val="tx1"/>
                  </a:solidFill>
                  <a:latin typeface="Arial" charset="0"/>
                  <a:cs typeface="Arial" charset="0"/>
                </a:defRPr>
              </a:lvl5pPr>
              <a:lvl6pPr marL="2514600" indent="-228600" eaLnBrk="0" fontAlgn="base" hangingPunct="0">
                <a:spcBef>
                  <a:spcPct val="0"/>
                </a:spcBef>
                <a:spcAft>
                  <a:spcPct val="0"/>
                </a:spcAft>
                <a:defRPr baseline="-25000">
                  <a:solidFill>
                    <a:schemeClr val="tx1"/>
                  </a:solidFill>
                  <a:latin typeface="Arial" charset="0"/>
                  <a:cs typeface="Arial" charset="0"/>
                </a:defRPr>
              </a:lvl6pPr>
              <a:lvl7pPr marL="2971800" indent="-228600" eaLnBrk="0" fontAlgn="base" hangingPunct="0">
                <a:spcBef>
                  <a:spcPct val="0"/>
                </a:spcBef>
                <a:spcAft>
                  <a:spcPct val="0"/>
                </a:spcAft>
                <a:defRPr baseline="-25000">
                  <a:solidFill>
                    <a:schemeClr val="tx1"/>
                  </a:solidFill>
                  <a:latin typeface="Arial" charset="0"/>
                  <a:cs typeface="Arial" charset="0"/>
                </a:defRPr>
              </a:lvl7pPr>
              <a:lvl8pPr marL="3429000" indent="-228600" eaLnBrk="0" fontAlgn="base" hangingPunct="0">
                <a:spcBef>
                  <a:spcPct val="0"/>
                </a:spcBef>
                <a:spcAft>
                  <a:spcPct val="0"/>
                </a:spcAft>
                <a:defRPr baseline="-25000">
                  <a:solidFill>
                    <a:schemeClr val="tx1"/>
                  </a:solidFill>
                  <a:latin typeface="Arial" charset="0"/>
                  <a:cs typeface="Arial" charset="0"/>
                </a:defRPr>
              </a:lvl8pPr>
              <a:lvl9pPr marL="3886200" indent="-228600" eaLnBrk="0" fontAlgn="base" hangingPunct="0">
                <a:spcBef>
                  <a:spcPct val="0"/>
                </a:spcBef>
                <a:spcAft>
                  <a:spcPct val="0"/>
                </a:spcAft>
                <a:defRPr baseline="-25000">
                  <a:solidFill>
                    <a:schemeClr val="tx1"/>
                  </a:solidFill>
                  <a:latin typeface="Arial" charset="0"/>
                  <a:cs typeface="Arial" charset="0"/>
                </a:defRPr>
              </a:lvl9pPr>
            </a:lstStyle>
            <a:p>
              <a:pPr eaLnBrk="1" fontAlgn="base" hangingPunct="1">
                <a:spcBef>
                  <a:spcPct val="0"/>
                </a:spcBef>
                <a:spcAft>
                  <a:spcPct val="0"/>
                </a:spcAft>
                <a:defRPr/>
              </a:pPr>
              <a:r>
                <a:rPr lang="en-US" altLang="en-US" sz="1000" b="1" baseline="0" dirty="0">
                  <a:solidFill>
                    <a:prstClr val="white"/>
                  </a:solidFill>
                  <a:latin typeface="Calibri" pitchFamily="34" charset="0"/>
                </a:rPr>
                <a:t>The Association of Electrical and</a:t>
              </a:r>
              <a:br>
                <a:rPr lang="en-US" altLang="en-US" sz="1000" b="1" baseline="0" dirty="0">
                  <a:solidFill>
                    <a:prstClr val="white"/>
                  </a:solidFill>
                  <a:latin typeface="Calibri" pitchFamily="34" charset="0"/>
                </a:rPr>
              </a:br>
              <a:r>
                <a:rPr lang="en-US" altLang="en-US" sz="1000" b="1" baseline="0" dirty="0">
                  <a:solidFill>
                    <a:prstClr val="white"/>
                  </a:solidFill>
                  <a:latin typeface="Calibri" pitchFamily="34" charset="0"/>
                </a:rPr>
                <a:t>Medical Imaging Equipment Manufacturers </a:t>
              </a:r>
            </a:p>
          </p:txBody>
        </p:sp>
        <p:pic>
          <p:nvPicPr>
            <p:cNvPr id="8"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105400" y="0"/>
              <a:ext cx="3886200" cy="610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bwMode="auto">
            <a:xfrm>
              <a:off x="0" y="547743"/>
              <a:ext cx="9144000" cy="6344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2" name="Title 1"/>
          <p:cNvSpPr>
            <a:spLocks noGrp="1"/>
          </p:cNvSpPr>
          <p:nvPr>
            <p:ph type="ctrTitle"/>
          </p:nvPr>
        </p:nvSpPr>
        <p:spPr>
          <a:xfrm>
            <a:off x="685800" y="2514601"/>
            <a:ext cx="7772400" cy="917579"/>
          </a:xfrm>
        </p:spPr>
        <p:txBody>
          <a:bodyPr anchor="ctr">
            <a:normAutofit/>
          </a:bodyPr>
          <a:lstStyle>
            <a:lvl1pPr algn="ctr">
              <a:defRPr sz="36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81400"/>
            <a:ext cx="6400800" cy="1168400"/>
          </a:xfrm>
        </p:spPr>
        <p:txBody>
          <a:bodyPr>
            <a:normAutofit/>
          </a:bodyPr>
          <a:lstStyle>
            <a:lvl1pPr marL="0" indent="0" algn="ctr">
              <a:buNone/>
              <a:defRPr sz="32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3"/>
          <p:cNvSpPr>
            <a:spLocks noGrp="1"/>
          </p:cNvSpPr>
          <p:nvPr userDrawn="1">
            <p:ph type="dt" sz="half" idx="10"/>
          </p:nvPr>
        </p:nvSpPr>
        <p:spPr/>
        <p:txBody>
          <a:bodyPr/>
          <a:lstStyle>
            <a:lvl1pPr>
              <a:defRPr/>
            </a:lvl1pPr>
          </a:lstStyle>
          <a:p>
            <a:pPr>
              <a:defRPr/>
            </a:pPr>
            <a:endParaRPr lang="en-US">
              <a:solidFill>
                <a:prstClr val="black">
                  <a:tint val="75000"/>
                </a:prstClr>
              </a:solidFill>
            </a:endParaRPr>
          </a:p>
        </p:txBody>
      </p:sp>
      <p:sp>
        <p:nvSpPr>
          <p:cNvPr id="11" name="Footer Placeholder 4"/>
          <p:cNvSpPr>
            <a:spLocks noGrp="1"/>
          </p:cNvSpPr>
          <p:nvPr userDrawn="1">
            <p:ph type="ftr" sz="quarter" idx="11"/>
          </p:nvPr>
        </p:nvSpPr>
        <p:spPr/>
        <p:txBody>
          <a:bodyPr/>
          <a:lstStyle>
            <a:lvl1pPr>
              <a:defRPr/>
            </a:lvl1pPr>
          </a:lstStyle>
          <a:p>
            <a:pPr>
              <a:defRPr/>
            </a:pPr>
            <a:endParaRPr lang="en-US">
              <a:solidFill>
                <a:prstClr val="black">
                  <a:tint val="75000"/>
                </a:prstClr>
              </a:solidFill>
            </a:endParaRPr>
          </a:p>
        </p:txBody>
      </p:sp>
      <p:sp>
        <p:nvSpPr>
          <p:cNvPr id="12" name="Slide Number Placeholder 5"/>
          <p:cNvSpPr>
            <a:spLocks noGrp="1"/>
          </p:cNvSpPr>
          <p:nvPr userDrawn="1">
            <p:ph type="sldNum" sz="quarter" idx="12"/>
          </p:nvPr>
        </p:nvSpPr>
        <p:spPr/>
        <p:txBody>
          <a:bodyPr/>
          <a:lstStyle>
            <a:lvl1pPr>
              <a:defRPr/>
            </a:lvl1pPr>
          </a:lstStyle>
          <a:p>
            <a:pPr>
              <a:defRPr/>
            </a:pPr>
            <a:fld id="{CA4AFCA9-8DAA-4DAF-A557-A5101C6072D7}" type="slidenum">
              <a:rPr lang="en-US">
                <a:solidFill>
                  <a:prstClr val="black">
                    <a:tint val="75000"/>
                  </a:prstClr>
                </a:solidFill>
              </a:rPr>
              <a:pPr>
                <a:defRPr/>
              </a:pPr>
              <a:t>‹#›</a:t>
            </a:fld>
            <a:endParaRPr lang="en-US">
              <a:solidFill>
                <a:prstClr val="black">
                  <a:tint val="75000"/>
                </a:prstClr>
              </a:solidFill>
            </a:endParaRPr>
          </a:p>
        </p:txBody>
      </p:sp>
      <p:sp>
        <p:nvSpPr>
          <p:cNvPr id="21" name="Text Placeholder 20"/>
          <p:cNvSpPr>
            <a:spLocks noGrp="1"/>
          </p:cNvSpPr>
          <p:nvPr>
            <p:ph type="body" sz="quarter" idx="13"/>
          </p:nvPr>
        </p:nvSpPr>
        <p:spPr>
          <a:xfrm>
            <a:off x="2286000" y="1600200"/>
            <a:ext cx="4572000" cy="812800"/>
          </a:xfrm>
        </p:spPr>
        <p:txBody>
          <a:bodyPr/>
          <a:lstStyle>
            <a:lvl1pPr marL="0" indent="0" algn="ctr" rtl="0" eaLnBrk="0" fontAlgn="base" hangingPunct="0">
              <a:spcBef>
                <a:spcPct val="20000"/>
              </a:spcBef>
              <a:spcAft>
                <a:spcPct val="0"/>
              </a:spcAft>
              <a:buNone/>
              <a:defRPr lang="en-US" sz="2800" kern="1200" dirty="0">
                <a:solidFill>
                  <a:schemeClr val="tx1">
                    <a:lumMod val="65000"/>
                    <a:lumOff val="35000"/>
                  </a:schemeClr>
                </a:solidFill>
                <a:latin typeface="Microsoft Sans Serif" pitchFamily="34" charset="0"/>
                <a:ea typeface="+mn-ea"/>
                <a:cs typeface="Microsoft Sans Serif" pitchFamily="34" charset="0"/>
              </a:defRPr>
            </a:lvl1pPr>
          </a:lstStyle>
          <a:p>
            <a:pPr lvl="0"/>
            <a:r>
              <a:rPr lang="en-US"/>
              <a:t>Click to edit Master text styles</a:t>
            </a:r>
          </a:p>
        </p:txBody>
      </p:sp>
    </p:spTree>
    <p:extLst>
      <p:ext uri="{BB962C8B-B14F-4D97-AF65-F5344CB8AC3E}">
        <p14:creationId xmlns:p14="http://schemas.microsoft.com/office/powerpoint/2010/main" val="4124602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0"/>
            <a:ext cx="9144000" cy="611717"/>
            <a:chOff x="0" y="0"/>
            <a:chExt cx="9144000" cy="611188"/>
          </a:xfrm>
        </p:grpSpPr>
        <p:sp>
          <p:nvSpPr>
            <p:cNvPr id="5" name="Rectangle 4"/>
            <p:cNvSpPr/>
            <p:nvPr userDrawn="1"/>
          </p:nvSpPr>
          <p:spPr bwMode="auto">
            <a:xfrm>
              <a:off x="0" y="0"/>
              <a:ext cx="9144000" cy="609072"/>
            </a:xfrm>
            <a:prstGeom prst="rect">
              <a:avLst/>
            </a:prstGeom>
            <a:solidFill>
              <a:srgbClr val="2C8C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6" name="Picture 9" descr="NEMA"/>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0025" y="115888"/>
              <a:ext cx="1295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6"/>
            <p:cNvSpPr>
              <a:spLocks noChangeArrowheads="1"/>
            </p:cNvSpPr>
            <p:nvPr userDrawn="1"/>
          </p:nvSpPr>
          <p:spPr bwMode="auto">
            <a:xfrm>
              <a:off x="1587500" y="120546"/>
              <a:ext cx="2908300" cy="306650"/>
            </a:xfrm>
            <a:prstGeom prst="rect">
              <a:avLst/>
            </a:prstGeom>
            <a:solidFill>
              <a:srgbClr val="2C8C8A">
                <a:alpha val="3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nchor="ctr"/>
            <a:lstStyle>
              <a:lvl1pPr eaLnBrk="0" hangingPunct="0">
                <a:defRPr baseline="-25000">
                  <a:solidFill>
                    <a:schemeClr val="tx1"/>
                  </a:solidFill>
                  <a:latin typeface="Arial" charset="0"/>
                  <a:cs typeface="Arial" charset="0"/>
                </a:defRPr>
              </a:lvl1pPr>
              <a:lvl2pPr marL="742950" indent="-285750" eaLnBrk="0" hangingPunct="0">
                <a:defRPr baseline="-25000">
                  <a:solidFill>
                    <a:schemeClr val="tx1"/>
                  </a:solidFill>
                  <a:latin typeface="Arial" charset="0"/>
                  <a:cs typeface="Arial" charset="0"/>
                </a:defRPr>
              </a:lvl2pPr>
              <a:lvl3pPr marL="1143000" indent="-228600" eaLnBrk="0" hangingPunct="0">
                <a:defRPr baseline="-25000">
                  <a:solidFill>
                    <a:schemeClr val="tx1"/>
                  </a:solidFill>
                  <a:latin typeface="Arial" charset="0"/>
                  <a:cs typeface="Arial" charset="0"/>
                </a:defRPr>
              </a:lvl3pPr>
              <a:lvl4pPr marL="1600200" indent="-228600" eaLnBrk="0" hangingPunct="0">
                <a:defRPr baseline="-25000">
                  <a:solidFill>
                    <a:schemeClr val="tx1"/>
                  </a:solidFill>
                  <a:latin typeface="Arial" charset="0"/>
                  <a:cs typeface="Arial" charset="0"/>
                </a:defRPr>
              </a:lvl4pPr>
              <a:lvl5pPr marL="2057400" indent="-228600" eaLnBrk="0" hangingPunct="0">
                <a:defRPr baseline="-25000">
                  <a:solidFill>
                    <a:schemeClr val="tx1"/>
                  </a:solidFill>
                  <a:latin typeface="Arial" charset="0"/>
                  <a:cs typeface="Arial" charset="0"/>
                </a:defRPr>
              </a:lvl5pPr>
              <a:lvl6pPr marL="2514600" indent="-228600" eaLnBrk="0" fontAlgn="base" hangingPunct="0">
                <a:spcBef>
                  <a:spcPct val="0"/>
                </a:spcBef>
                <a:spcAft>
                  <a:spcPct val="0"/>
                </a:spcAft>
                <a:defRPr baseline="-25000">
                  <a:solidFill>
                    <a:schemeClr val="tx1"/>
                  </a:solidFill>
                  <a:latin typeface="Arial" charset="0"/>
                  <a:cs typeface="Arial" charset="0"/>
                </a:defRPr>
              </a:lvl6pPr>
              <a:lvl7pPr marL="2971800" indent="-228600" eaLnBrk="0" fontAlgn="base" hangingPunct="0">
                <a:spcBef>
                  <a:spcPct val="0"/>
                </a:spcBef>
                <a:spcAft>
                  <a:spcPct val="0"/>
                </a:spcAft>
                <a:defRPr baseline="-25000">
                  <a:solidFill>
                    <a:schemeClr val="tx1"/>
                  </a:solidFill>
                  <a:latin typeface="Arial" charset="0"/>
                  <a:cs typeface="Arial" charset="0"/>
                </a:defRPr>
              </a:lvl7pPr>
              <a:lvl8pPr marL="3429000" indent="-228600" eaLnBrk="0" fontAlgn="base" hangingPunct="0">
                <a:spcBef>
                  <a:spcPct val="0"/>
                </a:spcBef>
                <a:spcAft>
                  <a:spcPct val="0"/>
                </a:spcAft>
                <a:defRPr baseline="-25000">
                  <a:solidFill>
                    <a:schemeClr val="tx1"/>
                  </a:solidFill>
                  <a:latin typeface="Arial" charset="0"/>
                  <a:cs typeface="Arial" charset="0"/>
                </a:defRPr>
              </a:lvl8pPr>
              <a:lvl9pPr marL="3886200" indent="-228600" eaLnBrk="0" fontAlgn="base" hangingPunct="0">
                <a:spcBef>
                  <a:spcPct val="0"/>
                </a:spcBef>
                <a:spcAft>
                  <a:spcPct val="0"/>
                </a:spcAft>
                <a:defRPr baseline="-25000">
                  <a:solidFill>
                    <a:schemeClr val="tx1"/>
                  </a:solidFill>
                  <a:latin typeface="Arial" charset="0"/>
                  <a:cs typeface="Arial" charset="0"/>
                </a:defRPr>
              </a:lvl9pPr>
            </a:lstStyle>
            <a:p>
              <a:pPr eaLnBrk="1" fontAlgn="base" hangingPunct="1">
                <a:spcBef>
                  <a:spcPct val="0"/>
                </a:spcBef>
                <a:spcAft>
                  <a:spcPct val="0"/>
                </a:spcAft>
                <a:defRPr/>
              </a:pPr>
              <a:r>
                <a:rPr lang="en-US" altLang="en-US" sz="1000" b="1" baseline="0" dirty="0">
                  <a:solidFill>
                    <a:prstClr val="white"/>
                  </a:solidFill>
                  <a:latin typeface="Calibri" pitchFamily="34" charset="0"/>
                </a:rPr>
                <a:t>The Association of Electrical and</a:t>
              </a:r>
              <a:br>
                <a:rPr lang="en-US" altLang="en-US" sz="1000" b="1" baseline="0" dirty="0">
                  <a:solidFill>
                    <a:prstClr val="white"/>
                  </a:solidFill>
                  <a:latin typeface="Calibri" pitchFamily="34" charset="0"/>
                </a:rPr>
              </a:br>
              <a:r>
                <a:rPr lang="en-US" altLang="en-US" sz="1000" b="1" baseline="0" dirty="0">
                  <a:solidFill>
                    <a:prstClr val="white"/>
                  </a:solidFill>
                  <a:latin typeface="Calibri" pitchFamily="34" charset="0"/>
                </a:rPr>
                <a:t>Medical Imaging Equipment Manufacturers </a:t>
              </a:r>
            </a:p>
          </p:txBody>
        </p:sp>
        <p:pic>
          <p:nvPicPr>
            <p:cNvPr id="8"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105400" y="0"/>
              <a:ext cx="3886200" cy="610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bwMode="auto">
            <a:xfrm>
              <a:off x="0" y="547743"/>
              <a:ext cx="9144000" cy="6344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2" name="Title 1"/>
          <p:cNvSpPr>
            <a:spLocks noGrp="1"/>
          </p:cNvSpPr>
          <p:nvPr>
            <p:ph type="ctrTitle"/>
          </p:nvPr>
        </p:nvSpPr>
        <p:spPr>
          <a:xfrm>
            <a:off x="685800" y="2514601"/>
            <a:ext cx="7772400" cy="917579"/>
          </a:xfrm>
        </p:spPr>
        <p:txBody>
          <a:bodyPr anchor="ctr">
            <a:normAutofit/>
          </a:bodyPr>
          <a:lstStyle>
            <a:lvl1pPr algn="ctr">
              <a:defRPr sz="36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81400"/>
            <a:ext cx="6400800" cy="1168400"/>
          </a:xfrm>
        </p:spPr>
        <p:txBody>
          <a:bodyPr>
            <a:normAutofit/>
          </a:bodyPr>
          <a:lstStyle>
            <a:lvl1pPr marL="0" indent="0" algn="ctr">
              <a:buNone/>
              <a:defRPr sz="32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3"/>
          <p:cNvSpPr>
            <a:spLocks noGrp="1"/>
          </p:cNvSpPr>
          <p:nvPr userDrawn="1">
            <p:ph type="dt" sz="half" idx="10"/>
          </p:nvPr>
        </p:nvSpPr>
        <p:spPr/>
        <p:txBody>
          <a:bodyPr/>
          <a:lstStyle>
            <a:lvl1pPr>
              <a:defRPr/>
            </a:lvl1pPr>
          </a:lstStyle>
          <a:p>
            <a:pPr>
              <a:defRPr/>
            </a:pPr>
            <a:endParaRPr lang="en-US">
              <a:solidFill>
                <a:prstClr val="black">
                  <a:tint val="75000"/>
                </a:prstClr>
              </a:solidFill>
            </a:endParaRPr>
          </a:p>
        </p:txBody>
      </p:sp>
      <p:sp>
        <p:nvSpPr>
          <p:cNvPr id="11" name="Footer Placeholder 4"/>
          <p:cNvSpPr>
            <a:spLocks noGrp="1"/>
          </p:cNvSpPr>
          <p:nvPr userDrawn="1">
            <p:ph type="ftr" sz="quarter" idx="11"/>
          </p:nvPr>
        </p:nvSpPr>
        <p:spPr/>
        <p:txBody>
          <a:bodyPr/>
          <a:lstStyle>
            <a:lvl1pPr>
              <a:defRPr/>
            </a:lvl1pPr>
          </a:lstStyle>
          <a:p>
            <a:pPr>
              <a:defRPr/>
            </a:pPr>
            <a:endParaRPr lang="en-US">
              <a:solidFill>
                <a:prstClr val="black">
                  <a:tint val="75000"/>
                </a:prstClr>
              </a:solidFill>
            </a:endParaRPr>
          </a:p>
        </p:txBody>
      </p:sp>
      <p:sp>
        <p:nvSpPr>
          <p:cNvPr id="12" name="Slide Number Placeholder 5"/>
          <p:cNvSpPr>
            <a:spLocks noGrp="1"/>
          </p:cNvSpPr>
          <p:nvPr userDrawn="1">
            <p:ph type="sldNum" sz="quarter" idx="12"/>
          </p:nvPr>
        </p:nvSpPr>
        <p:spPr/>
        <p:txBody>
          <a:bodyPr/>
          <a:lstStyle>
            <a:lvl1pPr>
              <a:defRPr/>
            </a:lvl1pPr>
          </a:lstStyle>
          <a:p>
            <a:pPr>
              <a:defRPr/>
            </a:pPr>
            <a:fld id="{CA4AFCA9-8DAA-4DAF-A557-A5101C6072D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6284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0"/>
            <a:ext cx="9144000" cy="611717"/>
            <a:chOff x="0" y="0"/>
            <a:chExt cx="9144000" cy="611188"/>
          </a:xfrm>
        </p:grpSpPr>
        <p:sp>
          <p:nvSpPr>
            <p:cNvPr id="5" name="Rectangle 4"/>
            <p:cNvSpPr/>
            <p:nvPr userDrawn="1"/>
          </p:nvSpPr>
          <p:spPr bwMode="auto">
            <a:xfrm>
              <a:off x="0" y="0"/>
              <a:ext cx="9144000" cy="609072"/>
            </a:xfrm>
            <a:prstGeom prst="rect">
              <a:avLst/>
            </a:prstGeom>
            <a:solidFill>
              <a:srgbClr val="2C8C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6" name="Picture 9" descr="NEMA"/>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0025" y="115888"/>
              <a:ext cx="1295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6"/>
            <p:cNvSpPr>
              <a:spLocks noChangeArrowheads="1"/>
            </p:cNvSpPr>
            <p:nvPr userDrawn="1"/>
          </p:nvSpPr>
          <p:spPr bwMode="auto">
            <a:xfrm>
              <a:off x="1587500" y="120546"/>
              <a:ext cx="2908300" cy="306650"/>
            </a:xfrm>
            <a:prstGeom prst="rect">
              <a:avLst/>
            </a:prstGeom>
            <a:solidFill>
              <a:srgbClr val="2C8C8A">
                <a:alpha val="3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nchor="ctr"/>
            <a:lstStyle>
              <a:lvl1pPr eaLnBrk="0" hangingPunct="0">
                <a:defRPr baseline="-25000">
                  <a:solidFill>
                    <a:schemeClr val="tx1"/>
                  </a:solidFill>
                  <a:latin typeface="Arial" charset="0"/>
                  <a:cs typeface="Arial" charset="0"/>
                </a:defRPr>
              </a:lvl1pPr>
              <a:lvl2pPr marL="742950" indent="-285750" eaLnBrk="0" hangingPunct="0">
                <a:defRPr baseline="-25000">
                  <a:solidFill>
                    <a:schemeClr val="tx1"/>
                  </a:solidFill>
                  <a:latin typeface="Arial" charset="0"/>
                  <a:cs typeface="Arial" charset="0"/>
                </a:defRPr>
              </a:lvl2pPr>
              <a:lvl3pPr marL="1143000" indent="-228600" eaLnBrk="0" hangingPunct="0">
                <a:defRPr baseline="-25000">
                  <a:solidFill>
                    <a:schemeClr val="tx1"/>
                  </a:solidFill>
                  <a:latin typeface="Arial" charset="0"/>
                  <a:cs typeface="Arial" charset="0"/>
                </a:defRPr>
              </a:lvl3pPr>
              <a:lvl4pPr marL="1600200" indent="-228600" eaLnBrk="0" hangingPunct="0">
                <a:defRPr baseline="-25000">
                  <a:solidFill>
                    <a:schemeClr val="tx1"/>
                  </a:solidFill>
                  <a:latin typeface="Arial" charset="0"/>
                  <a:cs typeface="Arial" charset="0"/>
                </a:defRPr>
              </a:lvl4pPr>
              <a:lvl5pPr marL="2057400" indent="-228600" eaLnBrk="0" hangingPunct="0">
                <a:defRPr baseline="-25000">
                  <a:solidFill>
                    <a:schemeClr val="tx1"/>
                  </a:solidFill>
                  <a:latin typeface="Arial" charset="0"/>
                  <a:cs typeface="Arial" charset="0"/>
                </a:defRPr>
              </a:lvl5pPr>
              <a:lvl6pPr marL="2514600" indent="-228600" eaLnBrk="0" fontAlgn="base" hangingPunct="0">
                <a:spcBef>
                  <a:spcPct val="0"/>
                </a:spcBef>
                <a:spcAft>
                  <a:spcPct val="0"/>
                </a:spcAft>
                <a:defRPr baseline="-25000">
                  <a:solidFill>
                    <a:schemeClr val="tx1"/>
                  </a:solidFill>
                  <a:latin typeface="Arial" charset="0"/>
                  <a:cs typeface="Arial" charset="0"/>
                </a:defRPr>
              </a:lvl6pPr>
              <a:lvl7pPr marL="2971800" indent="-228600" eaLnBrk="0" fontAlgn="base" hangingPunct="0">
                <a:spcBef>
                  <a:spcPct val="0"/>
                </a:spcBef>
                <a:spcAft>
                  <a:spcPct val="0"/>
                </a:spcAft>
                <a:defRPr baseline="-25000">
                  <a:solidFill>
                    <a:schemeClr val="tx1"/>
                  </a:solidFill>
                  <a:latin typeface="Arial" charset="0"/>
                  <a:cs typeface="Arial" charset="0"/>
                </a:defRPr>
              </a:lvl7pPr>
              <a:lvl8pPr marL="3429000" indent="-228600" eaLnBrk="0" fontAlgn="base" hangingPunct="0">
                <a:spcBef>
                  <a:spcPct val="0"/>
                </a:spcBef>
                <a:spcAft>
                  <a:spcPct val="0"/>
                </a:spcAft>
                <a:defRPr baseline="-25000">
                  <a:solidFill>
                    <a:schemeClr val="tx1"/>
                  </a:solidFill>
                  <a:latin typeface="Arial" charset="0"/>
                  <a:cs typeface="Arial" charset="0"/>
                </a:defRPr>
              </a:lvl8pPr>
              <a:lvl9pPr marL="3886200" indent="-228600" eaLnBrk="0" fontAlgn="base" hangingPunct="0">
                <a:spcBef>
                  <a:spcPct val="0"/>
                </a:spcBef>
                <a:spcAft>
                  <a:spcPct val="0"/>
                </a:spcAft>
                <a:defRPr baseline="-25000">
                  <a:solidFill>
                    <a:schemeClr val="tx1"/>
                  </a:solidFill>
                  <a:latin typeface="Arial" charset="0"/>
                  <a:cs typeface="Arial" charset="0"/>
                </a:defRPr>
              </a:lvl9pPr>
            </a:lstStyle>
            <a:p>
              <a:pPr eaLnBrk="1" fontAlgn="base" hangingPunct="1">
                <a:spcBef>
                  <a:spcPct val="0"/>
                </a:spcBef>
                <a:spcAft>
                  <a:spcPct val="0"/>
                </a:spcAft>
                <a:defRPr/>
              </a:pPr>
              <a:r>
                <a:rPr lang="en-US" altLang="en-US" sz="1000" b="1" baseline="0" dirty="0">
                  <a:solidFill>
                    <a:prstClr val="white"/>
                  </a:solidFill>
                  <a:latin typeface="Calibri" pitchFamily="34" charset="0"/>
                </a:rPr>
                <a:t>The Association of Electrical and</a:t>
              </a:r>
              <a:br>
                <a:rPr lang="en-US" altLang="en-US" sz="1000" b="1" baseline="0" dirty="0">
                  <a:solidFill>
                    <a:prstClr val="white"/>
                  </a:solidFill>
                  <a:latin typeface="Calibri" pitchFamily="34" charset="0"/>
                </a:rPr>
              </a:br>
              <a:r>
                <a:rPr lang="en-US" altLang="en-US" sz="1000" b="1" baseline="0" dirty="0">
                  <a:solidFill>
                    <a:prstClr val="white"/>
                  </a:solidFill>
                  <a:latin typeface="Calibri" pitchFamily="34" charset="0"/>
                </a:rPr>
                <a:t>Medical Imaging Equipment Manufacturers </a:t>
              </a:r>
            </a:p>
          </p:txBody>
        </p:sp>
        <p:pic>
          <p:nvPicPr>
            <p:cNvPr id="8"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105400" y="0"/>
              <a:ext cx="3886200" cy="610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bwMode="auto">
            <a:xfrm>
              <a:off x="0" y="547743"/>
              <a:ext cx="9144000" cy="6344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2" name="Title 1"/>
          <p:cNvSpPr>
            <a:spLocks noGrp="1"/>
          </p:cNvSpPr>
          <p:nvPr>
            <p:ph type="title"/>
          </p:nvPr>
        </p:nvSpPr>
        <p:spPr>
          <a:xfrm>
            <a:off x="381000" y="685800"/>
            <a:ext cx="8305800" cy="914400"/>
          </a:xfrm>
        </p:spPr>
        <p:txBody>
          <a:bodyPr/>
          <a:lstStyle>
            <a:lvl1pPr>
              <a:defRPr>
                <a:solidFill>
                  <a:schemeClr val="tx1">
                    <a:lumMod val="50000"/>
                    <a:lumOff val="50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609600" y="1676400"/>
            <a:ext cx="8077200" cy="4648200"/>
          </a:xfrm>
        </p:spPr>
        <p:txBody>
          <a:bodyPr/>
          <a:lstStyle>
            <a:lvl1pPr marL="401638" indent="-401638">
              <a:spcBef>
                <a:spcPts val="1200"/>
              </a:spcBef>
              <a:spcAft>
                <a:spcPts val="800"/>
              </a:spcAft>
              <a:buFont typeface="Webdings" panose="05030102010509060703" pitchFamily="18" charset="2"/>
              <a:buChar char=""/>
              <a:defRPr/>
            </a:lvl1pPr>
            <a:lvl2pPr marL="682625" indent="-280988">
              <a:defRPr/>
            </a:lvl2pPr>
            <a:lvl3pPr marL="911225" indent="-228600">
              <a:defRPr>
                <a:solidFill>
                  <a:schemeClr val="tx1">
                    <a:lumMod val="65000"/>
                    <a:lumOff val="35000"/>
                  </a:schemeClr>
                </a:solidFill>
              </a:defRPr>
            </a:lvl3pPr>
            <a:lvl4pPr marL="1198563" indent="-228600">
              <a:tabLst/>
              <a:defRPr/>
            </a:lvl4pPr>
            <a:lvl5pPr marL="1316038" indent="-60325">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11"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12" name="Slide Number Placeholder 5"/>
          <p:cNvSpPr>
            <a:spLocks noGrp="1"/>
          </p:cNvSpPr>
          <p:nvPr>
            <p:ph type="sldNum" sz="quarter" idx="12"/>
          </p:nvPr>
        </p:nvSpPr>
        <p:spPr/>
        <p:txBody>
          <a:bodyPr/>
          <a:lstStyle>
            <a:lvl1pPr>
              <a:defRPr/>
            </a:lvl1pPr>
          </a:lstStyle>
          <a:p>
            <a:pPr>
              <a:defRPr/>
            </a:pPr>
            <a:fld id="{669638BC-75F2-491F-B7FF-E147990AF10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72989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6"/>
          <p:cNvGrpSpPr>
            <a:grpSpLocks/>
          </p:cNvGrpSpPr>
          <p:nvPr userDrawn="1"/>
        </p:nvGrpSpPr>
        <p:grpSpPr bwMode="auto">
          <a:xfrm>
            <a:off x="0" y="0"/>
            <a:ext cx="9144000" cy="611717"/>
            <a:chOff x="0" y="0"/>
            <a:chExt cx="9144000" cy="611188"/>
          </a:xfrm>
        </p:grpSpPr>
        <p:sp>
          <p:nvSpPr>
            <p:cNvPr id="6" name="Rectangle 5"/>
            <p:cNvSpPr/>
            <p:nvPr userDrawn="1"/>
          </p:nvSpPr>
          <p:spPr bwMode="auto">
            <a:xfrm>
              <a:off x="0" y="0"/>
              <a:ext cx="9144000" cy="609072"/>
            </a:xfrm>
            <a:prstGeom prst="rect">
              <a:avLst/>
            </a:prstGeom>
            <a:solidFill>
              <a:srgbClr val="2C8C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7" name="Picture 9" descr="NEMA"/>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0025" y="115888"/>
              <a:ext cx="1295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6"/>
            <p:cNvSpPr>
              <a:spLocks noChangeArrowheads="1"/>
            </p:cNvSpPr>
            <p:nvPr userDrawn="1"/>
          </p:nvSpPr>
          <p:spPr bwMode="auto">
            <a:xfrm>
              <a:off x="1587500" y="120546"/>
              <a:ext cx="2908300" cy="306650"/>
            </a:xfrm>
            <a:prstGeom prst="rect">
              <a:avLst/>
            </a:prstGeom>
            <a:solidFill>
              <a:srgbClr val="2C8C8A">
                <a:alpha val="3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nchor="ctr"/>
            <a:lstStyle>
              <a:lvl1pPr eaLnBrk="0" hangingPunct="0">
                <a:defRPr baseline="-25000">
                  <a:solidFill>
                    <a:schemeClr val="tx1"/>
                  </a:solidFill>
                  <a:latin typeface="Arial" charset="0"/>
                  <a:cs typeface="Arial" charset="0"/>
                </a:defRPr>
              </a:lvl1pPr>
              <a:lvl2pPr marL="742950" indent="-285750" eaLnBrk="0" hangingPunct="0">
                <a:defRPr baseline="-25000">
                  <a:solidFill>
                    <a:schemeClr val="tx1"/>
                  </a:solidFill>
                  <a:latin typeface="Arial" charset="0"/>
                  <a:cs typeface="Arial" charset="0"/>
                </a:defRPr>
              </a:lvl2pPr>
              <a:lvl3pPr marL="1143000" indent="-228600" eaLnBrk="0" hangingPunct="0">
                <a:defRPr baseline="-25000">
                  <a:solidFill>
                    <a:schemeClr val="tx1"/>
                  </a:solidFill>
                  <a:latin typeface="Arial" charset="0"/>
                  <a:cs typeface="Arial" charset="0"/>
                </a:defRPr>
              </a:lvl3pPr>
              <a:lvl4pPr marL="1600200" indent="-228600" eaLnBrk="0" hangingPunct="0">
                <a:defRPr baseline="-25000">
                  <a:solidFill>
                    <a:schemeClr val="tx1"/>
                  </a:solidFill>
                  <a:latin typeface="Arial" charset="0"/>
                  <a:cs typeface="Arial" charset="0"/>
                </a:defRPr>
              </a:lvl4pPr>
              <a:lvl5pPr marL="2057400" indent="-228600" eaLnBrk="0" hangingPunct="0">
                <a:defRPr baseline="-25000">
                  <a:solidFill>
                    <a:schemeClr val="tx1"/>
                  </a:solidFill>
                  <a:latin typeface="Arial" charset="0"/>
                  <a:cs typeface="Arial" charset="0"/>
                </a:defRPr>
              </a:lvl5pPr>
              <a:lvl6pPr marL="2514600" indent="-228600" eaLnBrk="0" fontAlgn="base" hangingPunct="0">
                <a:spcBef>
                  <a:spcPct val="0"/>
                </a:spcBef>
                <a:spcAft>
                  <a:spcPct val="0"/>
                </a:spcAft>
                <a:defRPr baseline="-25000">
                  <a:solidFill>
                    <a:schemeClr val="tx1"/>
                  </a:solidFill>
                  <a:latin typeface="Arial" charset="0"/>
                  <a:cs typeface="Arial" charset="0"/>
                </a:defRPr>
              </a:lvl6pPr>
              <a:lvl7pPr marL="2971800" indent="-228600" eaLnBrk="0" fontAlgn="base" hangingPunct="0">
                <a:spcBef>
                  <a:spcPct val="0"/>
                </a:spcBef>
                <a:spcAft>
                  <a:spcPct val="0"/>
                </a:spcAft>
                <a:defRPr baseline="-25000">
                  <a:solidFill>
                    <a:schemeClr val="tx1"/>
                  </a:solidFill>
                  <a:latin typeface="Arial" charset="0"/>
                  <a:cs typeface="Arial" charset="0"/>
                </a:defRPr>
              </a:lvl7pPr>
              <a:lvl8pPr marL="3429000" indent="-228600" eaLnBrk="0" fontAlgn="base" hangingPunct="0">
                <a:spcBef>
                  <a:spcPct val="0"/>
                </a:spcBef>
                <a:spcAft>
                  <a:spcPct val="0"/>
                </a:spcAft>
                <a:defRPr baseline="-25000">
                  <a:solidFill>
                    <a:schemeClr val="tx1"/>
                  </a:solidFill>
                  <a:latin typeface="Arial" charset="0"/>
                  <a:cs typeface="Arial" charset="0"/>
                </a:defRPr>
              </a:lvl8pPr>
              <a:lvl9pPr marL="3886200" indent="-228600" eaLnBrk="0" fontAlgn="base" hangingPunct="0">
                <a:spcBef>
                  <a:spcPct val="0"/>
                </a:spcBef>
                <a:spcAft>
                  <a:spcPct val="0"/>
                </a:spcAft>
                <a:defRPr baseline="-25000">
                  <a:solidFill>
                    <a:schemeClr val="tx1"/>
                  </a:solidFill>
                  <a:latin typeface="Arial" charset="0"/>
                  <a:cs typeface="Arial" charset="0"/>
                </a:defRPr>
              </a:lvl9pPr>
            </a:lstStyle>
            <a:p>
              <a:pPr eaLnBrk="1" fontAlgn="base" hangingPunct="1">
                <a:spcBef>
                  <a:spcPct val="0"/>
                </a:spcBef>
                <a:spcAft>
                  <a:spcPct val="0"/>
                </a:spcAft>
                <a:defRPr/>
              </a:pPr>
              <a:r>
                <a:rPr lang="en-US" altLang="en-US" sz="1000" b="1" baseline="0" dirty="0">
                  <a:solidFill>
                    <a:prstClr val="white"/>
                  </a:solidFill>
                  <a:latin typeface="Calibri" pitchFamily="34" charset="0"/>
                </a:rPr>
                <a:t>The Association of Electrical and</a:t>
              </a:r>
              <a:br>
                <a:rPr lang="en-US" altLang="en-US" sz="1000" b="1" baseline="0" dirty="0">
                  <a:solidFill>
                    <a:prstClr val="white"/>
                  </a:solidFill>
                  <a:latin typeface="Calibri" pitchFamily="34" charset="0"/>
                </a:rPr>
              </a:br>
              <a:r>
                <a:rPr lang="en-US" altLang="en-US" sz="1000" b="1" baseline="0" dirty="0">
                  <a:solidFill>
                    <a:prstClr val="white"/>
                  </a:solidFill>
                  <a:latin typeface="Calibri" pitchFamily="34" charset="0"/>
                </a:rPr>
                <a:t>Medical Imaging Equipment Manufacturers </a:t>
              </a:r>
            </a:p>
          </p:txBody>
        </p:sp>
        <p:pic>
          <p:nvPicPr>
            <p:cNvPr id="9"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105400" y="0"/>
              <a:ext cx="3886200" cy="610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bwMode="auto">
            <a:xfrm>
              <a:off x="0" y="547743"/>
              <a:ext cx="9144000" cy="6344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marL="342900" indent="-342900">
              <a:buFont typeface="Webdings" panose="05030102010509060703" pitchFamily="18" charset="2"/>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1"/>
            <a:ext cx="4038600" cy="4525963"/>
          </a:xfrm>
        </p:spPr>
        <p:txBody>
          <a:bodyPr/>
          <a:lstStyle>
            <a:lvl1pPr marL="342900" indent="-342900">
              <a:buFont typeface="Webdings" panose="05030102010509060703" pitchFamily="18" charset="2"/>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4"/>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12"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13" name="Slide Number Placeholder 6"/>
          <p:cNvSpPr>
            <a:spLocks noGrp="1"/>
          </p:cNvSpPr>
          <p:nvPr>
            <p:ph type="sldNum" sz="quarter" idx="12"/>
          </p:nvPr>
        </p:nvSpPr>
        <p:spPr/>
        <p:txBody>
          <a:bodyPr/>
          <a:lstStyle>
            <a:lvl1pPr>
              <a:defRPr/>
            </a:lvl1pPr>
          </a:lstStyle>
          <a:p>
            <a:pPr>
              <a:defRPr/>
            </a:pPr>
            <a:fld id="{B158E12A-0BEE-4A45-9C3C-9E3B430FC78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17568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6"/>
          <p:cNvGrpSpPr>
            <a:grpSpLocks/>
          </p:cNvGrpSpPr>
          <p:nvPr userDrawn="1"/>
        </p:nvGrpSpPr>
        <p:grpSpPr bwMode="auto">
          <a:xfrm>
            <a:off x="0" y="0"/>
            <a:ext cx="9144000" cy="611717"/>
            <a:chOff x="0" y="0"/>
            <a:chExt cx="9144000" cy="611188"/>
          </a:xfrm>
        </p:grpSpPr>
        <p:sp>
          <p:nvSpPr>
            <p:cNvPr id="8" name="Rectangle 7"/>
            <p:cNvSpPr/>
            <p:nvPr userDrawn="1"/>
          </p:nvSpPr>
          <p:spPr bwMode="auto">
            <a:xfrm>
              <a:off x="0" y="0"/>
              <a:ext cx="9144000" cy="609072"/>
            </a:xfrm>
            <a:prstGeom prst="rect">
              <a:avLst/>
            </a:prstGeom>
            <a:solidFill>
              <a:srgbClr val="2C8C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9" name="Picture 9" descr="NEMA"/>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0025" y="115888"/>
              <a:ext cx="1295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6"/>
            <p:cNvSpPr>
              <a:spLocks noChangeArrowheads="1"/>
            </p:cNvSpPr>
            <p:nvPr userDrawn="1"/>
          </p:nvSpPr>
          <p:spPr bwMode="auto">
            <a:xfrm>
              <a:off x="1587500" y="120546"/>
              <a:ext cx="2908300" cy="306650"/>
            </a:xfrm>
            <a:prstGeom prst="rect">
              <a:avLst/>
            </a:prstGeom>
            <a:solidFill>
              <a:srgbClr val="2C8C8A">
                <a:alpha val="3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nchor="ctr"/>
            <a:lstStyle>
              <a:lvl1pPr eaLnBrk="0" hangingPunct="0">
                <a:defRPr baseline="-25000">
                  <a:solidFill>
                    <a:schemeClr val="tx1"/>
                  </a:solidFill>
                  <a:latin typeface="Arial" charset="0"/>
                  <a:cs typeface="Arial" charset="0"/>
                </a:defRPr>
              </a:lvl1pPr>
              <a:lvl2pPr marL="742950" indent="-285750" eaLnBrk="0" hangingPunct="0">
                <a:defRPr baseline="-25000">
                  <a:solidFill>
                    <a:schemeClr val="tx1"/>
                  </a:solidFill>
                  <a:latin typeface="Arial" charset="0"/>
                  <a:cs typeface="Arial" charset="0"/>
                </a:defRPr>
              </a:lvl2pPr>
              <a:lvl3pPr marL="1143000" indent="-228600" eaLnBrk="0" hangingPunct="0">
                <a:defRPr baseline="-25000">
                  <a:solidFill>
                    <a:schemeClr val="tx1"/>
                  </a:solidFill>
                  <a:latin typeface="Arial" charset="0"/>
                  <a:cs typeface="Arial" charset="0"/>
                </a:defRPr>
              </a:lvl3pPr>
              <a:lvl4pPr marL="1600200" indent="-228600" eaLnBrk="0" hangingPunct="0">
                <a:defRPr baseline="-25000">
                  <a:solidFill>
                    <a:schemeClr val="tx1"/>
                  </a:solidFill>
                  <a:latin typeface="Arial" charset="0"/>
                  <a:cs typeface="Arial" charset="0"/>
                </a:defRPr>
              </a:lvl4pPr>
              <a:lvl5pPr marL="2057400" indent="-228600" eaLnBrk="0" hangingPunct="0">
                <a:defRPr baseline="-25000">
                  <a:solidFill>
                    <a:schemeClr val="tx1"/>
                  </a:solidFill>
                  <a:latin typeface="Arial" charset="0"/>
                  <a:cs typeface="Arial" charset="0"/>
                </a:defRPr>
              </a:lvl5pPr>
              <a:lvl6pPr marL="2514600" indent="-228600" eaLnBrk="0" fontAlgn="base" hangingPunct="0">
                <a:spcBef>
                  <a:spcPct val="0"/>
                </a:spcBef>
                <a:spcAft>
                  <a:spcPct val="0"/>
                </a:spcAft>
                <a:defRPr baseline="-25000">
                  <a:solidFill>
                    <a:schemeClr val="tx1"/>
                  </a:solidFill>
                  <a:latin typeface="Arial" charset="0"/>
                  <a:cs typeface="Arial" charset="0"/>
                </a:defRPr>
              </a:lvl6pPr>
              <a:lvl7pPr marL="2971800" indent="-228600" eaLnBrk="0" fontAlgn="base" hangingPunct="0">
                <a:spcBef>
                  <a:spcPct val="0"/>
                </a:spcBef>
                <a:spcAft>
                  <a:spcPct val="0"/>
                </a:spcAft>
                <a:defRPr baseline="-25000">
                  <a:solidFill>
                    <a:schemeClr val="tx1"/>
                  </a:solidFill>
                  <a:latin typeface="Arial" charset="0"/>
                  <a:cs typeface="Arial" charset="0"/>
                </a:defRPr>
              </a:lvl7pPr>
              <a:lvl8pPr marL="3429000" indent="-228600" eaLnBrk="0" fontAlgn="base" hangingPunct="0">
                <a:spcBef>
                  <a:spcPct val="0"/>
                </a:spcBef>
                <a:spcAft>
                  <a:spcPct val="0"/>
                </a:spcAft>
                <a:defRPr baseline="-25000">
                  <a:solidFill>
                    <a:schemeClr val="tx1"/>
                  </a:solidFill>
                  <a:latin typeface="Arial" charset="0"/>
                  <a:cs typeface="Arial" charset="0"/>
                </a:defRPr>
              </a:lvl8pPr>
              <a:lvl9pPr marL="3886200" indent="-228600" eaLnBrk="0" fontAlgn="base" hangingPunct="0">
                <a:spcBef>
                  <a:spcPct val="0"/>
                </a:spcBef>
                <a:spcAft>
                  <a:spcPct val="0"/>
                </a:spcAft>
                <a:defRPr baseline="-25000">
                  <a:solidFill>
                    <a:schemeClr val="tx1"/>
                  </a:solidFill>
                  <a:latin typeface="Arial" charset="0"/>
                  <a:cs typeface="Arial" charset="0"/>
                </a:defRPr>
              </a:lvl9pPr>
            </a:lstStyle>
            <a:p>
              <a:pPr eaLnBrk="1" fontAlgn="base" hangingPunct="1">
                <a:spcBef>
                  <a:spcPct val="0"/>
                </a:spcBef>
                <a:spcAft>
                  <a:spcPct val="0"/>
                </a:spcAft>
                <a:defRPr/>
              </a:pPr>
              <a:r>
                <a:rPr lang="en-US" altLang="en-US" sz="1000" b="1" baseline="0" dirty="0">
                  <a:solidFill>
                    <a:prstClr val="white"/>
                  </a:solidFill>
                  <a:latin typeface="Calibri" pitchFamily="34" charset="0"/>
                </a:rPr>
                <a:t>The Association of Electrical and</a:t>
              </a:r>
              <a:br>
                <a:rPr lang="en-US" altLang="en-US" sz="1000" b="1" baseline="0" dirty="0">
                  <a:solidFill>
                    <a:prstClr val="white"/>
                  </a:solidFill>
                  <a:latin typeface="Calibri" pitchFamily="34" charset="0"/>
                </a:rPr>
              </a:br>
              <a:r>
                <a:rPr lang="en-US" altLang="en-US" sz="1000" b="1" baseline="0" dirty="0">
                  <a:solidFill>
                    <a:prstClr val="white"/>
                  </a:solidFill>
                  <a:latin typeface="Calibri" pitchFamily="34" charset="0"/>
                </a:rPr>
                <a:t>Medical Imaging Equipment Manufacturers </a:t>
              </a:r>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105400" y="0"/>
              <a:ext cx="3886200" cy="610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userDrawn="1"/>
          </p:nvSpPr>
          <p:spPr bwMode="auto">
            <a:xfrm>
              <a:off x="0" y="547743"/>
              <a:ext cx="9144000" cy="6344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76401"/>
            <a:ext cx="4040188" cy="498475"/>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676401"/>
            <a:ext cx="4041775" cy="498475"/>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6"/>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14" name="Footer Placeholder 7"/>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15" name="Slide Number Placeholder 8"/>
          <p:cNvSpPr>
            <a:spLocks noGrp="1"/>
          </p:cNvSpPr>
          <p:nvPr>
            <p:ph type="sldNum" sz="quarter" idx="12"/>
          </p:nvPr>
        </p:nvSpPr>
        <p:spPr/>
        <p:txBody>
          <a:bodyPr/>
          <a:lstStyle>
            <a:lvl1pPr>
              <a:defRPr/>
            </a:lvl1pPr>
          </a:lstStyle>
          <a:p>
            <a:pPr>
              <a:defRPr/>
            </a:pPr>
            <a:fld id="{20FC8C58-2CBC-4F75-88B4-75B235DF35F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41891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6"/>
          <p:cNvGrpSpPr>
            <a:grpSpLocks/>
          </p:cNvGrpSpPr>
          <p:nvPr userDrawn="1"/>
        </p:nvGrpSpPr>
        <p:grpSpPr bwMode="auto">
          <a:xfrm>
            <a:off x="0" y="0"/>
            <a:ext cx="9144000" cy="611717"/>
            <a:chOff x="0" y="0"/>
            <a:chExt cx="9144000" cy="611188"/>
          </a:xfrm>
        </p:grpSpPr>
        <p:sp>
          <p:nvSpPr>
            <p:cNvPr id="4" name="Rectangle 3"/>
            <p:cNvSpPr/>
            <p:nvPr userDrawn="1"/>
          </p:nvSpPr>
          <p:spPr bwMode="auto">
            <a:xfrm>
              <a:off x="0" y="0"/>
              <a:ext cx="9144000" cy="609072"/>
            </a:xfrm>
            <a:prstGeom prst="rect">
              <a:avLst/>
            </a:prstGeom>
            <a:solidFill>
              <a:srgbClr val="2C8C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5" name="Picture 9" descr="NEMA"/>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0025" y="115888"/>
              <a:ext cx="1295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6"/>
            <p:cNvSpPr>
              <a:spLocks noChangeArrowheads="1"/>
            </p:cNvSpPr>
            <p:nvPr userDrawn="1"/>
          </p:nvSpPr>
          <p:spPr bwMode="auto">
            <a:xfrm>
              <a:off x="1587500" y="120546"/>
              <a:ext cx="2908300" cy="306650"/>
            </a:xfrm>
            <a:prstGeom prst="rect">
              <a:avLst/>
            </a:prstGeom>
            <a:solidFill>
              <a:srgbClr val="2C8C8A">
                <a:alpha val="3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nchor="ctr"/>
            <a:lstStyle>
              <a:lvl1pPr eaLnBrk="0" hangingPunct="0">
                <a:defRPr baseline="-25000">
                  <a:solidFill>
                    <a:schemeClr val="tx1"/>
                  </a:solidFill>
                  <a:latin typeface="Arial" charset="0"/>
                  <a:cs typeface="Arial" charset="0"/>
                </a:defRPr>
              </a:lvl1pPr>
              <a:lvl2pPr marL="742950" indent="-285750" eaLnBrk="0" hangingPunct="0">
                <a:defRPr baseline="-25000">
                  <a:solidFill>
                    <a:schemeClr val="tx1"/>
                  </a:solidFill>
                  <a:latin typeface="Arial" charset="0"/>
                  <a:cs typeface="Arial" charset="0"/>
                </a:defRPr>
              </a:lvl2pPr>
              <a:lvl3pPr marL="1143000" indent="-228600" eaLnBrk="0" hangingPunct="0">
                <a:defRPr baseline="-25000">
                  <a:solidFill>
                    <a:schemeClr val="tx1"/>
                  </a:solidFill>
                  <a:latin typeface="Arial" charset="0"/>
                  <a:cs typeface="Arial" charset="0"/>
                </a:defRPr>
              </a:lvl3pPr>
              <a:lvl4pPr marL="1600200" indent="-228600" eaLnBrk="0" hangingPunct="0">
                <a:defRPr baseline="-25000">
                  <a:solidFill>
                    <a:schemeClr val="tx1"/>
                  </a:solidFill>
                  <a:latin typeface="Arial" charset="0"/>
                  <a:cs typeface="Arial" charset="0"/>
                </a:defRPr>
              </a:lvl4pPr>
              <a:lvl5pPr marL="2057400" indent="-228600" eaLnBrk="0" hangingPunct="0">
                <a:defRPr baseline="-25000">
                  <a:solidFill>
                    <a:schemeClr val="tx1"/>
                  </a:solidFill>
                  <a:latin typeface="Arial" charset="0"/>
                  <a:cs typeface="Arial" charset="0"/>
                </a:defRPr>
              </a:lvl5pPr>
              <a:lvl6pPr marL="2514600" indent="-228600" eaLnBrk="0" fontAlgn="base" hangingPunct="0">
                <a:spcBef>
                  <a:spcPct val="0"/>
                </a:spcBef>
                <a:spcAft>
                  <a:spcPct val="0"/>
                </a:spcAft>
                <a:defRPr baseline="-25000">
                  <a:solidFill>
                    <a:schemeClr val="tx1"/>
                  </a:solidFill>
                  <a:latin typeface="Arial" charset="0"/>
                  <a:cs typeface="Arial" charset="0"/>
                </a:defRPr>
              </a:lvl6pPr>
              <a:lvl7pPr marL="2971800" indent="-228600" eaLnBrk="0" fontAlgn="base" hangingPunct="0">
                <a:spcBef>
                  <a:spcPct val="0"/>
                </a:spcBef>
                <a:spcAft>
                  <a:spcPct val="0"/>
                </a:spcAft>
                <a:defRPr baseline="-25000">
                  <a:solidFill>
                    <a:schemeClr val="tx1"/>
                  </a:solidFill>
                  <a:latin typeface="Arial" charset="0"/>
                  <a:cs typeface="Arial" charset="0"/>
                </a:defRPr>
              </a:lvl7pPr>
              <a:lvl8pPr marL="3429000" indent="-228600" eaLnBrk="0" fontAlgn="base" hangingPunct="0">
                <a:spcBef>
                  <a:spcPct val="0"/>
                </a:spcBef>
                <a:spcAft>
                  <a:spcPct val="0"/>
                </a:spcAft>
                <a:defRPr baseline="-25000">
                  <a:solidFill>
                    <a:schemeClr val="tx1"/>
                  </a:solidFill>
                  <a:latin typeface="Arial" charset="0"/>
                  <a:cs typeface="Arial" charset="0"/>
                </a:defRPr>
              </a:lvl8pPr>
              <a:lvl9pPr marL="3886200" indent="-228600" eaLnBrk="0" fontAlgn="base" hangingPunct="0">
                <a:spcBef>
                  <a:spcPct val="0"/>
                </a:spcBef>
                <a:spcAft>
                  <a:spcPct val="0"/>
                </a:spcAft>
                <a:defRPr baseline="-25000">
                  <a:solidFill>
                    <a:schemeClr val="tx1"/>
                  </a:solidFill>
                  <a:latin typeface="Arial" charset="0"/>
                  <a:cs typeface="Arial" charset="0"/>
                </a:defRPr>
              </a:lvl9pPr>
            </a:lstStyle>
            <a:p>
              <a:pPr eaLnBrk="1" fontAlgn="base" hangingPunct="1">
                <a:spcBef>
                  <a:spcPct val="0"/>
                </a:spcBef>
                <a:spcAft>
                  <a:spcPct val="0"/>
                </a:spcAft>
                <a:defRPr/>
              </a:pPr>
              <a:r>
                <a:rPr lang="en-US" altLang="en-US" sz="1000" b="1" baseline="0" dirty="0">
                  <a:solidFill>
                    <a:prstClr val="white"/>
                  </a:solidFill>
                  <a:latin typeface="Calibri" pitchFamily="34" charset="0"/>
                </a:rPr>
                <a:t>The Association of Electrical and</a:t>
              </a:r>
              <a:br>
                <a:rPr lang="en-US" altLang="en-US" sz="1000" b="1" baseline="0" dirty="0">
                  <a:solidFill>
                    <a:prstClr val="white"/>
                  </a:solidFill>
                  <a:latin typeface="Calibri" pitchFamily="34" charset="0"/>
                </a:rPr>
              </a:br>
              <a:r>
                <a:rPr lang="en-US" altLang="en-US" sz="1000" b="1" baseline="0" dirty="0">
                  <a:solidFill>
                    <a:prstClr val="white"/>
                  </a:solidFill>
                  <a:latin typeface="Calibri" pitchFamily="34" charset="0"/>
                </a:rPr>
                <a:t>Medical Imaging Equipment Manufacturers </a:t>
              </a:r>
            </a:p>
          </p:txBody>
        </p:sp>
        <p:pic>
          <p:nvPicPr>
            <p:cNvPr id="7"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105400" y="0"/>
              <a:ext cx="3886200" cy="610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userDrawn="1"/>
          </p:nvSpPr>
          <p:spPr bwMode="auto">
            <a:xfrm>
              <a:off x="0" y="547743"/>
              <a:ext cx="9144000" cy="6344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2" name="Title 1"/>
          <p:cNvSpPr>
            <a:spLocks noGrp="1"/>
          </p:cNvSpPr>
          <p:nvPr>
            <p:ph type="title"/>
          </p:nvPr>
        </p:nvSpPr>
        <p:spPr/>
        <p:txBody>
          <a:bodyPr/>
          <a:lstStyle/>
          <a:p>
            <a:r>
              <a:rPr lang="en-US"/>
              <a:t>Click to edit Master title style</a:t>
            </a:r>
          </a:p>
        </p:txBody>
      </p:sp>
      <p:sp>
        <p:nvSpPr>
          <p:cNvPr id="9" name="Date Placeholder 2"/>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10" name="Footer Placeholder 3"/>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11" name="Slide Number Placeholder 4"/>
          <p:cNvSpPr>
            <a:spLocks noGrp="1"/>
          </p:cNvSpPr>
          <p:nvPr>
            <p:ph type="sldNum" sz="quarter" idx="12"/>
          </p:nvPr>
        </p:nvSpPr>
        <p:spPr/>
        <p:txBody>
          <a:bodyPr/>
          <a:lstStyle>
            <a:lvl1pPr>
              <a:defRPr/>
            </a:lvl1pPr>
          </a:lstStyle>
          <a:p>
            <a:pPr>
              <a:defRPr/>
            </a:pPr>
            <a:fld id="{A769D8E4-52F8-4405-9024-BCC43D92CC2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44953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0" y="0"/>
            <a:ext cx="9144000" cy="611717"/>
            <a:chOff x="0" y="0"/>
            <a:chExt cx="9144000" cy="611188"/>
          </a:xfrm>
        </p:grpSpPr>
        <p:sp>
          <p:nvSpPr>
            <p:cNvPr id="3" name="Rectangle 2"/>
            <p:cNvSpPr/>
            <p:nvPr userDrawn="1"/>
          </p:nvSpPr>
          <p:spPr bwMode="auto">
            <a:xfrm>
              <a:off x="0" y="0"/>
              <a:ext cx="9144000" cy="609072"/>
            </a:xfrm>
            <a:prstGeom prst="rect">
              <a:avLst/>
            </a:prstGeom>
            <a:solidFill>
              <a:srgbClr val="2C8C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4" name="Picture 9" descr="NEMA"/>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0025" y="115888"/>
              <a:ext cx="1295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6"/>
            <p:cNvSpPr>
              <a:spLocks noChangeArrowheads="1"/>
            </p:cNvSpPr>
            <p:nvPr userDrawn="1"/>
          </p:nvSpPr>
          <p:spPr bwMode="auto">
            <a:xfrm>
              <a:off x="1587500" y="120546"/>
              <a:ext cx="2908300" cy="306650"/>
            </a:xfrm>
            <a:prstGeom prst="rect">
              <a:avLst/>
            </a:prstGeom>
            <a:solidFill>
              <a:srgbClr val="2C8C8A">
                <a:alpha val="3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nchor="ctr"/>
            <a:lstStyle>
              <a:lvl1pPr eaLnBrk="0" hangingPunct="0">
                <a:defRPr baseline="-25000">
                  <a:solidFill>
                    <a:schemeClr val="tx1"/>
                  </a:solidFill>
                  <a:latin typeface="Arial" charset="0"/>
                  <a:cs typeface="Arial" charset="0"/>
                </a:defRPr>
              </a:lvl1pPr>
              <a:lvl2pPr marL="742950" indent="-285750" eaLnBrk="0" hangingPunct="0">
                <a:defRPr baseline="-25000">
                  <a:solidFill>
                    <a:schemeClr val="tx1"/>
                  </a:solidFill>
                  <a:latin typeface="Arial" charset="0"/>
                  <a:cs typeface="Arial" charset="0"/>
                </a:defRPr>
              </a:lvl2pPr>
              <a:lvl3pPr marL="1143000" indent="-228600" eaLnBrk="0" hangingPunct="0">
                <a:defRPr baseline="-25000">
                  <a:solidFill>
                    <a:schemeClr val="tx1"/>
                  </a:solidFill>
                  <a:latin typeface="Arial" charset="0"/>
                  <a:cs typeface="Arial" charset="0"/>
                </a:defRPr>
              </a:lvl3pPr>
              <a:lvl4pPr marL="1600200" indent="-228600" eaLnBrk="0" hangingPunct="0">
                <a:defRPr baseline="-25000">
                  <a:solidFill>
                    <a:schemeClr val="tx1"/>
                  </a:solidFill>
                  <a:latin typeface="Arial" charset="0"/>
                  <a:cs typeface="Arial" charset="0"/>
                </a:defRPr>
              </a:lvl4pPr>
              <a:lvl5pPr marL="2057400" indent="-228600" eaLnBrk="0" hangingPunct="0">
                <a:defRPr baseline="-25000">
                  <a:solidFill>
                    <a:schemeClr val="tx1"/>
                  </a:solidFill>
                  <a:latin typeface="Arial" charset="0"/>
                  <a:cs typeface="Arial" charset="0"/>
                </a:defRPr>
              </a:lvl5pPr>
              <a:lvl6pPr marL="2514600" indent="-228600" eaLnBrk="0" fontAlgn="base" hangingPunct="0">
                <a:spcBef>
                  <a:spcPct val="0"/>
                </a:spcBef>
                <a:spcAft>
                  <a:spcPct val="0"/>
                </a:spcAft>
                <a:defRPr baseline="-25000">
                  <a:solidFill>
                    <a:schemeClr val="tx1"/>
                  </a:solidFill>
                  <a:latin typeface="Arial" charset="0"/>
                  <a:cs typeface="Arial" charset="0"/>
                </a:defRPr>
              </a:lvl6pPr>
              <a:lvl7pPr marL="2971800" indent="-228600" eaLnBrk="0" fontAlgn="base" hangingPunct="0">
                <a:spcBef>
                  <a:spcPct val="0"/>
                </a:spcBef>
                <a:spcAft>
                  <a:spcPct val="0"/>
                </a:spcAft>
                <a:defRPr baseline="-25000">
                  <a:solidFill>
                    <a:schemeClr val="tx1"/>
                  </a:solidFill>
                  <a:latin typeface="Arial" charset="0"/>
                  <a:cs typeface="Arial" charset="0"/>
                </a:defRPr>
              </a:lvl7pPr>
              <a:lvl8pPr marL="3429000" indent="-228600" eaLnBrk="0" fontAlgn="base" hangingPunct="0">
                <a:spcBef>
                  <a:spcPct val="0"/>
                </a:spcBef>
                <a:spcAft>
                  <a:spcPct val="0"/>
                </a:spcAft>
                <a:defRPr baseline="-25000">
                  <a:solidFill>
                    <a:schemeClr val="tx1"/>
                  </a:solidFill>
                  <a:latin typeface="Arial" charset="0"/>
                  <a:cs typeface="Arial" charset="0"/>
                </a:defRPr>
              </a:lvl8pPr>
              <a:lvl9pPr marL="3886200" indent="-228600" eaLnBrk="0" fontAlgn="base" hangingPunct="0">
                <a:spcBef>
                  <a:spcPct val="0"/>
                </a:spcBef>
                <a:spcAft>
                  <a:spcPct val="0"/>
                </a:spcAft>
                <a:defRPr baseline="-25000">
                  <a:solidFill>
                    <a:schemeClr val="tx1"/>
                  </a:solidFill>
                  <a:latin typeface="Arial" charset="0"/>
                  <a:cs typeface="Arial" charset="0"/>
                </a:defRPr>
              </a:lvl9pPr>
            </a:lstStyle>
            <a:p>
              <a:pPr eaLnBrk="1" fontAlgn="base" hangingPunct="1">
                <a:spcBef>
                  <a:spcPct val="0"/>
                </a:spcBef>
                <a:spcAft>
                  <a:spcPct val="0"/>
                </a:spcAft>
                <a:defRPr/>
              </a:pPr>
              <a:r>
                <a:rPr lang="en-US" altLang="en-US" sz="1000" b="1" baseline="0" dirty="0">
                  <a:solidFill>
                    <a:prstClr val="white"/>
                  </a:solidFill>
                  <a:latin typeface="Calibri" pitchFamily="34" charset="0"/>
                </a:rPr>
                <a:t>The Association of Electrical and</a:t>
              </a:r>
              <a:br>
                <a:rPr lang="en-US" altLang="en-US" sz="1000" b="1" baseline="0" dirty="0">
                  <a:solidFill>
                    <a:prstClr val="white"/>
                  </a:solidFill>
                  <a:latin typeface="Calibri" pitchFamily="34" charset="0"/>
                </a:rPr>
              </a:br>
              <a:r>
                <a:rPr lang="en-US" altLang="en-US" sz="1000" b="1" baseline="0" dirty="0">
                  <a:solidFill>
                    <a:prstClr val="white"/>
                  </a:solidFill>
                  <a:latin typeface="Calibri" pitchFamily="34" charset="0"/>
                </a:rPr>
                <a:t>Medical Imaging Equipment Manufacturers </a:t>
              </a:r>
            </a:p>
          </p:txBody>
        </p:sp>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105400" y="0"/>
              <a:ext cx="3886200" cy="610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userDrawn="1"/>
          </p:nvSpPr>
          <p:spPr bwMode="auto">
            <a:xfrm>
              <a:off x="0" y="547743"/>
              <a:ext cx="9144000" cy="6344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8" name="Date Placeholder 1"/>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9" name="Footer Placeholder 2"/>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10" name="Slide Number Placeholder 3"/>
          <p:cNvSpPr>
            <a:spLocks noGrp="1"/>
          </p:cNvSpPr>
          <p:nvPr>
            <p:ph type="sldNum" sz="quarter" idx="12"/>
          </p:nvPr>
        </p:nvSpPr>
        <p:spPr/>
        <p:txBody>
          <a:bodyPr/>
          <a:lstStyle>
            <a:lvl1pPr>
              <a:defRPr/>
            </a:lvl1pPr>
          </a:lstStyle>
          <a:p>
            <a:pPr>
              <a:defRPr/>
            </a:pPr>
            <a:fld id="{D7748FE6-B218-4CE4-BF88-FAC4FD90386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2321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5" name="Group 6"/>
          <p:cNvGrpSpPr>
            <a:grpSpLocks/>
          </p:cNvGrpSpPr>
          <p:nvPr userDrawn="1"/>
        </p:nvGrpSpPr>
        <p:grpSpPr bwMode="auto">
          <a:xfrm>
            <a:off x="0" y="0"/>
            <a:ext cx="9144000" cy="611717"/>
            <a:chOff x="0" y="0"/>
            <a:chExt cx="9144000" cy="611188"/>
          </a:xfrm>
        </p:grpSpPr>
        <p:sp>
          <p:nvSpPr>
            <p:cNvPr id="6" name="Rectangle 5"/>
            <p:cNvSpPr/>
            <p:nvPr userDrawn="1"/>
          </p:nvSpPr>
          <p:spPr bwMode="auto">
            <a:xfrm>
              <a:off x="0" y="0"/>
              <a:ext cx="9144000" cy="609072"/>
            </a:xfrm>
            <a:prstGeom prst="rect">
              <a:avLst/>
            </a:prstGeom>
            <a:solidFill>
              <a:srgbClr val="2C8C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7" name="Picture 9" descr="NEMA"/>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0025" y="115888"/>
              <a:ext cx="1295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6"/>
            <p:cNvSpPr>
              <a:spLocks noChangeArrowheads="1"/>
            </p:cNvSpPr>
            <p:nvPr userDrawn="1"/>
          </p:nvSpPr>
          <p:spPr bwMode="auto">
            <a:xfrm>
              <a:off x="1587500" y="120546"/>
              <a:ext cx="2908300" cy="306650"/>
            </a:xfrm>
            <a:prstGeom prst="rect">
              <a:avLst/>
            </a:prstGeom>
            <a:solidFill>
              <a:srgbClr val="2C8C8A">
                <a:alpha val="3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nchor="ctr"/>
            <a:lstStyle>
              <a:lvl1pPr eaLnBrk="0" hangingPunct="0">
                <a:defRPr baseline="-25000">
                  <a:solidFill>
                    <a:schemeClr val="tx1"/>
                  </a:solidFill>
                  <a:latin typeface="Arial" charset="0"/>
                  <a:cs typeface="Arial" charset="0"/>
                </a:defRPr>
              </a:lvl1pPr>
              <a:lvl2pPr marL="742950" indent="-285750" eaLnBrk="0" hangingPunct="0">
                <a:defRPr baseline="-25000">
                  <a:solidFill>
                    <a:schemeClr val="tx1"/>
                  </a:solidFill>
                  <a:latin typeface="Arial" charset="0"/>
                  <a:cs typeface="Arial" charset="0"/>
                </a:defRPr>
              </a:lvl2pPr>
              <a:lvl3pPr marL="1143000" indent="-228600" eaLnBrk="0" hangingPunct="0">
                <a:defRPr baseline="-25000">
                  <a:solidFill>
                    <a:schemeClr val="tx1"/>
                  </a:solidFill>
                  <a:latin typeface="Arial" charset="0"/>
                  <a:cs typeface="Arial" charset="0"/>
                </a:defRPr>
              </a:lvl3pPr>
              <a:lvl4pPr marL="1600200" indent="-228600" eaLnBrk="0" hangingPunct="0">
                <a:defRPr baseline="-25000">
                  <a:solidFill>
                    <a:schemeClr val="tx1"/>
                  </a:solidFill>
                  <a:latin typeface="Arial" charset="0"/>
                  <a:cs typeface="Arial" charset="0"/>
                </a:defRPr>
              </a:lvl4pPr>
              <a:lvl5pPr marL="2057400" indent="-228600" eaLnBrk="0" hangingPunct="0">
                <a:defRPr baseline="-25000">
                  <a:solidFill>
                    <a:schemeClr val="tx1"/>
                  </a:solidFill>
                  <a:latin typeface="Arial" charset="0"/>
                  <a:cs typeface="Arial" charset="0"/>
                </a:defRPr>
              </a:lvl5pPr>
              <a:lvl6pPr marL="2514600" indent="-228600" eaLnBrk="0" fontAlgn="base" hangingPunct="0">
                <a:spcBef>
                  <a:spcPct val="0"/>
                </a:spcBef>
                <a:spcAft>
                  <a:spcPct val="0"/>
                </a:spcAft>
                <a:defRPr baseline="-25000">
                  <a:solidFill>
                    <a:schemeClr val="tx1"/>
                  </a:solidFill>
                  <a:latin typeface="Arial" charset="0"/>
                  <a:cs typeface="Arial" charset="0"/>
                </a:defRPr>
              </a:lvl6pPr>
              <a:lvl7pPr marL="2971800" indent="-228600" eaLnBrk="0" fontAlgn="base" hangingPunct="0">
                <a:spcBef>
                  <a:spcPct val="0"/>
                </a:spcBef>
                <a:spcAft>
                  <a:spcPct val="0"/>
                </a:spcAft>
                <a:defRPr baseline="-25000">
                  <a:solidFill>
                    <a:schemeClr val="tx1"/>
                  </a:solidFill>
                  <a:latin typeface="Arial" charset="0"/>
                  <a:cs typeface="Arial" charset="0"/>
                </a:defRPr>
              </a:lvl7pPr>
              <a:lvl8pPr marL="3429000" indent="-228600" eaLnBrk="0" fontAlgn="base" hangingPunct="0">
                <a:spcBef>
                  <a:spcPct val="0"/>
                </a:spcBef>
                <a:spcAft>
                  <a:spcPct val="0"/>
                </a:spcAft>
                <a:defRPr baseline="-25000">
                  <a:solidFill>
                    <a:schemeClr val="tx1"/>
                  </a:solidFill>
                  <a:latin typeface="Arial" charset="0"/>
                  <a:cs typeface="Arial" charset="0"/>
                </a:defRPr>
              </a:lvl8pPr>
              <a:lvl9pPr marL="3886200" indent="-228600" eaLnBrk="0" fontAlgn="base" hangingPunct="0">
                <a:spcBef>
                  <a:spcPct val="0"/>
                </a:spcBef>
                <a:spcAft>
                  <a:spcPct val="0"/>
                </a:spcAft>
                <a:defRPr baseline="-25000">
                  <a:solidFill>
                    <a:schemeClr val="tx1"/>
                  </a:solidFill>
                  <a:latin typeface="Arial" charset="0"/>
                  <a:cs typeface="Arial" charset="0"/>
                </a:defRPr>
              </a:lvl9pPr>
            </a:lstStyle>
            <a:p>
              <a:pPr eaLnBrk="1" fontAlgn="base" hangingPunct="1">
                <a:spcBef>
                  <a:spcPct val="0"/>
                </a:spcBef>
                <a:spcAft>
                  <a:spcPct val="0"/>
                </a:spcAft>
                <a:defRPr/>
              </a:pPr>
              <a:r>
                <a:rPr lang="en-US" altLang="en-US" sz="1000" b="1" baseline="0" dirty="0">
                  <a:solidFill>
                    <a:prstClr val="white"/>
                  </a:solidFill>
                  <a:latin typeface="Calibri" pitchFamily="34" charset="0"/>
                </a:rPr>
                <a:t>The Association of Electrical and</a:t>
              </a:r>
              <a:br>
                <a:rPr lang="en-US" altLang="en-US" sz="1000" b="1" baseline="0" dirty="0">
                  <a:solidFill>
                    <a:prstClr val="white"/>
                  </a:solidFill>
                  <a:latin typeface="Calibri" pitchFamily="34" charset="0"/>
                </a:rPr>
              </a:br>
              <a:r>
                <a:rPr lang="en-US" altLang="en-US" sz="1000" b="1" baseline="0" dirty="0">
                  <a:solidFill>
                    <a:prstClr val="white"/>
                  </a:solidFill>
                  <a:latin typeface="Calibri" pitchFamily="34" charset="0"/>
                </a:rPr>
                <a:t>Medical Imaging Equipment Manufacturers </a:t>
              </a:r>
            </a:p>
          </p:txBody>
        </p:sp>
        <p:pic>
          <p:nvPicPr>
            <p:cNvPr id="9"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105400" y="0"/>
              <a:ext cx="3886200" cy="610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bwMode="auto">
            <a:xfrm>
              <a:off x="0" y="547743"/>
              <a:ext cx="9144000" cy="6344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2" name="Title 1"/>
          <p:cNvSpPr>
            <a:spLocks noGrp="1"/>
          </p:cNvSpPr>
          <p:nvPr>
            <p:ph type="title"/>
          </p:nvPr>
        </p:nvSpPr>
        <p:spPr>
          <a:xfrm>
            <a:off x="457205" y="838201"/>
            <a:ext cx="3008313" cy="1162051"/>
          </a:xfrm>
        </p:spPr>
        <p:txBody>
          <a:bodyPr/>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838201"/>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5" y="2057401"/>
            <a:ext cx="3008313" cy="4068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12"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13" name="Slide Number Placeholder 5"/>
          <p:cNvSpPr>
            <a:spLocks noGrp="1"/>
          </p:cNvSpPr>
          <p:nvPr>
            <p:ph type="sldNum" sz="quarter" idx="12"/>
          </p:nvPr>
        </p:nvSpPr>
        <p:spPr/>
        <p:txBody>
          <a:bodyPr/>
          <a:lstStyle>
            <a:lvl1pPr>
              <a:defRPr/>
            </a:lvl1pPr>
          </a:lstStyle>
          <a:p>
            <a:pPr>
              <a:defRPr/>
            </a:pPr>
            <a:fld id="{340630D8-82A3-4942-AB5F-4CF08A6E3C8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96184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81000" y="762000"/>
            <a:ext cx="8305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76400"/>
            <a:ext cx="8229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4" name="Date Placeholder 3"/>
          <p:cNvSpPr>
            <a:spLocks noGrp="1"/>
          </p:cNvSpPr>
          <p:nvPr>
            <p:ph type="dt" sz="half" idx="2"/>
          </p:nvPr>
        </p:nvSpPr>
        <p:spPr>
          <a:xfrm>
            <a:off x="457200" y="6356353"/>
            <a:ext cx="2133600" cy="364067"/>
          </a:xfrm>
          <a:prstGeom prst="rect">
            <a:avLst/>
          </a:prstGeom>
        </p:spPr>
        <p:txBody>
          <a:bodyPr vert="horz" lIns="91440" tIns="45720" rIns="91440" bIns="45720" rtlCol="0" anchor="ctr"/>
          <a:lstStyle>
            <a:lvl1pPr algn="l" fontAlgn="auto">
              <a:spcBef>
                <a:spcPts val="0"/>
              </a:spcBef>
              <a:spcAft>
                <a:spcPts val="0"/>
              </a:spcAft>
              <a:defRPr sz="1200" baseline="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5" name="Footer Placeholder 4"/>
          <p:cNvSpPr>
            <a:spLocks noGrp="1"/>
          </p:cNvSpPr>
          <p:nvPr>
            <p:ph type="ftr" sz="quarter" idx="3"/>
          </p:nvPr>
        </p:nvSpPr>
        <p:spPr>
          <a:xfrm>
            <a:off x="3124200" y="6356353"/>
            <a:ext cx="2895600" cy="364067"/>
          </a:xfrm>
          <a:prstGeom prst="rect">
            <a:avLst/>
          </a:prstGeom>
        </p:spPr>
        <p:txBody>
          <a:bodyPr vert="horz" lIns="91440" tIns="45720" rIns="91440" bIns="45720" rtlCol="0" anchor="ctr"/>
          <a:lstStyle>
            <a:lvl1pPr algn="ctr" fontAlgn="auto">
              <a:spcBef>
                <a:spcPts val="0"/>
              </a:spcBef>
              <a:spcAft>
                <a:spcPts val="0"/>
              </a:spcAft>
              <a:defRPr sz="1200" baseline="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3"/>
            <a:ext cx="2133600" cy="364067"/>
          </a:xfrm>
          <a:prstGeom prst="rect">
            <a:avLst/>
          </a:prstGeom>
        </p:spPr>
        <p:txBody>
          <a:bodyPr vert="horz" lIns="91440" tIns="45720" rIns="91440" bIns="45720" rtlCol="0" anchor="ctr"/>
          <a:lstStyle>
            <a:lvl1pPr algn="r" fontAlgn="auto">
              <a:spcBef>
                <a:spcPts val="0"/>
              </a:spcBef>
              <a:spcAft>
                <a:spcPts val="0"/>
              </a:spcAft>
              <a:defRPr sz="1200" baseline="0">
                <a:solidFill>
                  <a:schemeClr val="tx1">
                    <a:tint val="75000"/>
                  </a:schemeClr>
                </a:solidFill>
                <a:latin typeface="+mn-lt"/>
                <a:cs typeface="+mn-cs"/>
              </a:defRPr>
            </a:lvl1pPr>
          </a:lstStyle>
          <a:p>
            <a:pPr>
              <a:defRPr/>
            </a:pPr>
            <a:fld id="{F6B53EF8-EFF6-4B26-84B1-1B8A46DDA82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569029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ftr="0" dt="0"/>
  <p:txStyles>
    <p:titleStyle>
      <a:lvl1pPr algn="l" rtl="0" eaLnBrk="1" fontAlgn="base" hangingPunct="1">
        <a:spcBef>
          <a:spcPct val="0"/>
        </a:spcBef>
        <a:spcAft>
          <a:spcPct val="0"/>
        </a:spcAft>
        <a:defRPr sz="3500" b="1" kern="1200">
          <a:solidFill>
            <a:srgbClr val="7F7F7F"/>
          </a:solidFill>
          <a:latin typeface="Microsoft Sans Serif" pitchFamily="34" charset="0"/>
          <a:ea typeface="+mj-ea"/>
          <a:cs typeface="Microsoft Sans Serif" pitchFamily="34" charset="0"/>
        </a:defRPr>
      </a:lvl1pPr>
      <a:lvl2pPr algn="l" rtl="0" eaLnBrk="1" fontAlgn="base" hangingPunct="1">
        <a:spcBef>
          <a:spcPct val="0"/>
        </a:spcBef>
        <a:spcAft>
          <a:spcPct val="0"/>
        </a:spcAft>
        <a:defRPr sz="3500" b="1">
          <a:solidFill>
            <a:srgbClr val="7F7F7F"/>
          </a:solidFill>
          <a:latin typeface="Microsoft Sans Serif" pitchFamily="34" charset="0"/>
          <a:cs typeface="Microsoft Sans Serif" pitchFamily="34" charset="0"/>
        </a:defRPr>
      </a:lvl2pPr>
      <a:lvl3pPr algn="l" rtl="0" eaLnBrk="1" fontAlgn="base" hangingPunct="1">
        <a:spcBef>
          <a:spcPct val="0"/>
        </a:spcBef>
        <a:spcAft>
          <a:spcPct val="0"/>
        </a:spcAft>
        <a:defRPr sz="3500" b="1">
          <a:solidFill>
            <a:srgbClr val="7F7F7F"/>
          </a:solidFill>
          <a:latin typeface="Microsoft Sans Serif" pitchFamily="34" charset="0"/>
          <a:cs typeface="Microsoft Sans Serif" pitchFamily="34" charset="0"/>
        </a:defRPr>
      </a:lvl3pPr>
      <a:lvl4pPr algn="l" rtl="0" eaLnBrk="1" fontAlgn="base" hangingPunct="1">
        <a:spcBef>
          <a:spcPct val="0"/>
        </a:spcBef>
        <a:spcAft>
          <a:spcPct val="0"/>
        </a:spcAft>
        <a:defRPr sz="3500" b="1">
          <a:solidFill>
            <a:srgbClr val="7F7F7F"/>
          </a:solidFill>
          <a:latin typeface="Microsoft Sans Serif" pitchFamily="34" charset="0"/>
          <a:cs typeface="Microsoft Sans Serif" pitchFamily="34" charset="0"/>
        </a:defRPr>
      </a:lvl4pPr>
      <a:lvl5pPr algn="l" rtl="0" eaLnBrk="1" fontAlgn="base" hangingPunct="1">
        <a:spcBef>
          <a:spcPct val="0"/>
        </a:spcBef>
        <a:spcAft>
          <a:spcPct val="0"/>
        </a:spcAft>
        <a:defRPr sz="3500" b="1">
          <a:solidFill>
            <a:srgbClr val="7F7F7F"/>
          </a:solidFill>
          <a:latin typeface="Microsoft Sans Serif" pitchFamily="34" charset="0"/>
          <a:cs typeface="Microsoft Sans Serif" pitchFamily="34" charset="0"/>
        </a:defRPr>
      </a:lvl5pPr>
      <a:lvl6pPr marL="457200" algn="l" rtl="0" eaLnBrk="1" fontAlgn="base" hangingPunct="1">
        <a:spcBef>
          <a:spcPct val="0"/>
        </a:spcBef>
        <a:spcAft>
          <a:spcPct val="0"/>
        </a:spcAft>
        <a:defRPr sz="3500" b="1">
          <a:solidFill>
            <a:srgbClr val="7F7F7F"/>
          </a:solidFill>
          <a:latin typeface="Microsoft Sans Serif" pitchFamily="34" charset="0"/>
          <a:cs typeface="Microsoft Sans Serif" pitchFamily="34" charset="0"/>
        </a:defRPr>
      </a:lvl6pPr>
      <a:lvl7pPr marL="914400" algn="l" rtl="0" eaLnBrk="1" fontAlgn="base" hangingPunct="1">
        <a:spcBef>
          <a:spcPct val="0"/>
        </a:spcBef>
        <a:spcAft>
          <a:spcPct val="0"/>
        </a:spcAft>
        <a:defRPr sz="3500" b="1">
          <a:solidFill>
            <a:srgbClr val="7F7F7F"/>
          </a:solidFill>
          <a:latin typeface="Microsoft Sans Serif" pitchFamily="34" charset="0"/>
          <a:cs typeface="Microsoft Sans Serif" pitchFamily="34" charset="0"/>
        </a:defRPr>
      </a:lvl7pPr>
      <a:lvl8pPr marL="1371600" algn="l" rtl="0" eaLnBrk="1" fontAlgn="base" hangingPunct="1">
        <a:spcBef>
          <a:spcPct val="0"/>
        </a:spcBef>
        <a:spcAft>
          <a:spcPct val="0"/>
        </a:spcAft>
        <a:defRPr sz="3500" b="1">
          <a:solidFill>
            <a:srgbClr val="7F7F7F"/>
          </a:solidFill>
          <a:latin typeface="Microsoft Sans Serif" pitchFamily="34" charset="0"/>
          <a:cs typeface="Microsoft Sans Serif" pitchFamily="34" charset="0"/>
        </a:defRPr>
      </a:lvl8pPr>
      <a:lvl9pPr marL="1828800" algn="l" rtl="0" eaLnBrk="1" fontAlgn="base" hangingPunct="1">
        <a:spcBef>
          <a:spcPct val="0"/>
        </a:spcBef>
        <a:spcAft>
          <a:spcPct val="0"/>
        </a:spcAft>
        <a:defRPr sz="3500" b="1">
          <a:solidFill>
            <a:srgbClr val="7F7F7F"/>
          </a:solidFill>
          <a:latin typeface="Microsoft Sans Serif" pitchFamily="34" charset="0"/>
          <a:cs typeface="Microsoft Sans Serif" pitchFamily="34" charset="0"/>
        </a:defRPr>
      </a:lvl9pPr>
    </p:titleStyle>
    <p:bodyStyle>
      <a:lvl1pPr marL="342900" indent="-342900" algn="l" rtl="0" eaLnBrk="1" fontAlgn="base" hangingPunct="1">
        <a:spcBef>
          <a:spcPct val="20000"/>
        </a:spcBef>
        <a:spcAft>
          <a:spcPct val="0"/>
        </a:spcAft>
        <a:buFont typeface="Webdings" panose="05030102010509060703" pitchFamily="18" charset="2"/>
        <a:buChar char="~"/>
        <a:defRPr sz="3200" kern="1200">
          <a:solidFill>
            <a:srgbClr val="008080"/>
          </a:solidFill>
          <a:latin typeface="Microsoft Sans Serif" pitchFamily="34" charset="0"/>
          <a:ea typeface="+mn-ea"/>
          <a:cs typeface="Microsoft Sans Serif" pitchFamily="34" charset="0"/>
        </a:defRPr>
      </a:lvl1pPr>
      <a:lvl2pPr marL="742950" indent="-285750" algn="l" rtl="0" eaLnBrk="1" fontAlgn="base" hangingPunct="1">
        <a:spcBef>
          <a:spcPct val="20000"/>
        </a:spcBef>
        <a:spcAft>
          <a:spcPct val="0"/>
        </a:spcAft>
        <a:buFont typeface="Wingdings" pitchFamily="2" charset="2"/>
        <a:buChar char="§"/>
        <a:defRPr sz="2800" kern="1200">
          <a:solidFill>
            <a:schemeClr val="tx1"/>
          </a:solidFill>
          <a:latin typeface="Microsoft Sans Serif" pitchFamily="34" charset="0"/>
          <a:ea typeface="+mn-ea"/>
          <a:cs typeface="Microsoft Sans Serif"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icrosoft Sans Serif" pitchFamily="34" charset="0"/>
          <a:ea typeface="+mn-ea"/>
          <a:cs typeface="Microsoft Sans Serif"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icrosoft Sans Serif" pitchFamily="34" charset="0"/>
          <a:ea typeface="+mn-ea"/>
          <a:cs typeface="Microsoft Sans Serif"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icrosoft Sans Serif" pitchFamily="34" charset="0"/>
          <a:ea typeface="+mn-ea"/>
          <a:cs typeface="Microsoft Sans Serif"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rian.Marchionini@nema.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www.nema.org/standards/view/lithium-ion-battery-fires-guidance-document"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2035179"/>
          </a:xfrm>
        </p:spPr>
        <p:txBody>
          <a:bodyPr/>
          <a:lstStyle/>
          <a:p>
            <a:r>
              <a:rPr lang="en-US" dirty="0"/>
              <a:t>Energy Storage Codes and Standards Activities</a:t>
            </a:r>
          </a:p>
        </p:txBody>
      </p:sp>
      <p:sp>
        <p:nvSpPr>
          <p:cNvPr id="3" name="Subtitle 2"/>
          <p:cNvSpPr>
            <a:spLocks noGrp="1"/>
          </p:cNvSpPr>
          <p:nvPr>
            <p:ph type="subTitle" idx="1"/>
          </p:nvPr>
        </p:nvSpPr>
        <p:spPr>
          <a:xfrm>
            <a:off x="1447800" y="5334000"/>
            <a:ext cx="6400800" cy="1524000"/>
          </a:xfrm>
        </p:spPr>
        <p:txBody>
          <a:bodyPr>
            <a:normAutofit fontScale="62500" lnSpcReduction="20000"/>
          </a:bodyPr>
          <a:lstStyle/>
          <a:p>
            <a:r>
              <a:rPr lang="en-US" dirty="0"/>
              <a:t>Brian Marchionini</a:t>
            </a:r>
          </a:p>
          <a:p>
            <a:r>
              <a:rPr lang="en-US" dirty="0"/>
              <a:t>Senior Program Manager Connected Systems and Strategic Initiatives</a:t>
            </a:r>
          </a:p>
          <a:p>
            <a:r>
              <a:rPr lang="en-US" dirty="0"/>
              <a:t>National Electrical Manufacturers Association</a:t>
            </a:r>
          </a:p>
          <a:p>
            <a:r>
              <a:rPr lang="en-US" altLang="en-US" dirty="0">
                <a:hlinkClick r:id="rId3"/>
              </a:rPr>
              <a:t>brian.marchionini@nema.org</a:t>
            </a:r>
            <a:endParaRPr lang="en-US" dirty="0"/>
          </a:p>
          <a:p>
            <a:endParaRPr lang="en-US" dirty="0"/>
          </a:p>
          <a:p>
            <a:r>
              <a:rPr lang="en-US" dirty="0"/>
              <a:t>October 20, 2021</a:t>
            </a:r>
          </a:p>
        </p:txBody>
      </p:sp>
      <p:sp>
        <p:nvSpPr>
          <p:cNvPr id="4" name="Slide Number Placeholder 3"/>
          <p:cNvSpPr>
            <a:spLocks noGrp="1"/>
          </p:cNvSpPr>
          <p:nvPr>
            <p:ph type="sldNum" sz="quarter" idx="12"/>
          </p:nvPr>
        </p:nvSpPr>
        <p:spPr/>
        <p:txBody>
          <a:bodyPr/>
          <a:lstStyle/>
          <a:p>
            <a:pPr>
              <a:defRPr/>
            </a:pPr>
            <a:fld id="{CA4AFCA9-8DAA-4DAF-A557-A5101C6072D7}" type="slidenum">
              <a:rPr lang="en-US" smtClean="0">
                <a:solidFill>
                  <a:prstClr val="black">
                    <a:tint val="75000"/>
                  </a:prstClr>
                </a:solidFill>
              </a:rPr>
              <a:pPr>
                <a:defRPr/>
              </a:pPr>
              <a:t>1</a:t>
            </a:fld>
            <a:endParaRPr lang="en-US">
              <a:solidFill>
                <a:prstClr val="black">
                  <a:tint val="75000"/>
                </a:prstClr>
              </a:solidFill>
            </a:endParaRPr>
          </a:p>
        </p:txBody>
      </p:sp>
    </p:spTree>
    <p:extLst>
      <p:ext uri="{BB962C8B-B14F-4D97-AF65-F5344CB8AC3E}">
        <p14:creationId xmlns:p14="http://schemas.microsoft.com/office/powerpoint/2010/main" val="366762433"/>
      </p:ext>
    </p:extLst>
  </p:cSld>
  <p:clrMapOvr>
    <a:masterClrMapping/>
  </p:clrMapOvr>
  <mc:AlternateContent xmlns:mc="http://schemas.openxmlformats.org/markup-compatibility/2006" xmlns:p14="http://schemas.microsoft.com/office/powerpoint/2010/main">
    <mc:Choice Requires="p14">
      <p:transition spd="slow" p14:dur="2000" advTm="5531"/>
    </mc:Choice>
    <mc:Fallback xmlns="">
      <p:transition spd="slow" advTm="553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9E1FB-2145-4584-AA8D-C565D34078A8}"/>
              </a:ext>
            </a:extLst>
          </p:cNvPr>
          <p:cNvSpPr>
            <a:spLocks noGrp="1"/>
          </p:cNvSpPr>
          <p:nvPr>
            <p:ph type="title"/>
          </p:nvPr>
        </p:nvSpPr>
        <p:spPr>
          <a:xfrm>
            <a:off x="381000" y="662050"/>
            <a:ext cx="8305800" cy="914400"/>
          </a:xfrm>
        </p:spPr>
        <p:txBody>
          <a:bodyPr/>
          <a:lstStyle/>
          <a:p>
            <a:r>
              <a:rPr lang="en-US" sz="3600" dirty="0">
                <a:solidFill>
                  <a:srgbClr val="7F7F7F"/>
                </a:solidFill>
                <a:latin typeface="Arial" charset="0"/>
              </a:rPr>
              <a:t>Battery Recyclability Standard</a:t>
            </a:r>
          </a:p>
        </p:txBody>
      </p:sp>
      <p:sp>
        <p:nvSpPr>
          <p:cNvPr id="3" name="Content Placeholder 2">
            <a:extLst>
              <a:ext uri="{FF2B5EF4-FFF2-40B4-BE49-F238E27FC236}">
                <a16:creationId xmlns:a16="http://schemas.microsoft.com/office/drawing/2014/main" id="{0AF5EA0B-592B-41C3-A673-E71479282481}"/>
              </a:ext>
            </a:extLst>
          </p:cNvPr>
          <p:cNvSpPr>
            <a:spLocks noGrp="1"/>
          </p:cNvSpPr>
          <p:nvPr>
            <p:ph idx="1"/>
          </p:nvPr>
        </p:nvSpPr>
        <p:spPr>
          <a:xfrm>
            <a:off x="302456" y="2074106"/>
            <a:ext cx="8758417" cy="3514535"/>
          </a:xfrm>
        </p:spPr>
        <p:txBody>
          <a:bodyPr>
            <a:noAutofit/>
          </a:bodyPr>
          <a:lstStyle/>
          <a:p>
            <a:r>
              <a:rPr lang="en-US" sz="2800" dirty="0">
                <a:latin typeface="Calibri" panose="020F0502020204030204" pitchFamily="34" charset="0"/>
                <a:ea typeface="Calibri" panose="020F0502020204030204" pitchFamily="34" charset="0"/>
                <a:cs typeface="Times New Roman" panose="02020603050405020304" pitchFamily="18" charset="0"/>
              </a:rPr>
              <a:t>Standard </a:t>
            </a:r>
            <a:r>
              <a:rPr lang="en-US" sz="2800" u="sng" dirty="0">
                <a:latin typeface="Calibri" panose="020F0502020204030204" pitchFamily="34" charset="0"/>
                <a:ea typeface="Calibri" panose="020F0502020204030204" pitchFamily="34" charset="0"/>
                <a:cs typeface="Times New Roman" panose="02020603050405020304" pitchFamily="18" charset="0"/>
              </a:rPr>
              <a:t>methodology</a:t>
            </a:r>
            <a:r>
              <a:rPr lang="en-US" sz="2800" dirty="0">
                <a:latin typeface="Calibri" panose="020F0502020204030204" pitchFamily="34" charset="0"/>
                <a:ea typeface="Calibri" panose="020F0502020204030204" pitchFamily="34" charset="0"/>
                <a:cs typeface="Times New Roman" panose="02020603050405020304" pitchFamily="18" charset="0"/>
              </a:rPr>
              <a:t> to define the amount of recyclable material at the end of battery life. </a:t>
            </a:r>
          </a:p>
          <a:p>
            <a:r>
              <a:rPr lang="en-US" sz="2800" dirty="0">
                <a:latin typeface="Calibri" panose="020F0502020204030204" pitchFamily="34" charset="0"/>
                <a:ea typeface="Calibri" panose="020F0502020204030204" pitchFamily="34" charset="0"/>
                <a:cs typeface="Times New Roman" panose="02020603050405020304" pitchFamily="18" charset="0"/>
              </a:rPr>
              <a:t>The standard will establish the “recyclability” of any secondary lithium battery system in scope, based on the amounts of extractable materials.</a:t>
            </a:r>
          </a:p>
          <a:p>
            <a:pPr lvl="1"/>
            <a:r>
              <a:rPr lang="en-US" dirty="0">
                <a:latin typeface="Calibri" panose="020F0502020204030204" pitchFamily="34" charset="0"/>
                <a:ea typeface="Calibri" panose="020F0502020204030204" pitchFamily="34" charset="0"/>
                <a:cs typeface="Times New Roman" panose="02020603050405020304" pitchFamily="18" charset="0"/>
              </a:rPr>
              <a:t>Metals, Plastics, Etc. </a:t>
            </a:r>
          </a:p>
          <a:p>
            <a:r>
              <a:rPr lang="en-US" sz="2800" dirty="0">
                <a:latin typeface="Calibri" panose="020F0502020204030204" pitchFamily="34" charset="0"/>
                <a:ea typeface="Calibri" panose="020F0502020204030204" pitchFamily="34" charset="0"/>
                <a:cs typeface="Times New Roman" panose="02020603050405020304" pitchFamily="18" charset="0"/>
              </a:rPr>
              <a:t>Applicable to EV, residential, commercial and industrial, and utility scale batteries.  </a:t>
            </a:r>
            <a:endParaRPr lang="en-US" sz="2800" dirty="0"/>
          </a:p>
        </p:txBody>
      </p:sp>
      <p:sp>
        <p:nvSpPr>
          <p:cNvPr id="4" name="Footer Placeholder 3">
            <a:extLst>
              <a:ext uri="{FF2B5EF4-FFF2-40B4-BE49-F238E27FC236}">
                <a16:creationId xmlns:a16="http://schemas.microsoft.com/office/drawing/2014/main" id="{A596FF95-C0C3-49D6-A28A-56D5679E423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94D5DE-557B-4D77-84A8-91BB90548367}"/>
              </a:ext>
            </a:extLst>
          </p:cNvPr>
          <p:cNvSpPr>
            <a:spLocks noGrp="1"/>
          </p:cNvSpPr>
          <p:nvPr>
            <p:ph type="sldNum" sz="quarter" idx="12"/>
          </p:nvPr>
        </p:nvSpPr>
        <p:spPr/>
        <p:txBody>
          <a:bodyPr/>
          <a:lstStyle/>
          <a:p>
            <a:fld id="{3723DA8C-F02E-4FFF-809F-19DCFE666E16}" type="slidenum">
              <a:rPr lang="en-US" smtClean="0"/>
              <a:t>10</a:t>
            </a:fld>
            <a:endParaRPr lang="en-US"/>
          </a:p>
        </p:txBody>
      </p:sp>
    </p:spTree>
    <p:extLst>
      <p:ext uri="{BB962C8B-B14F-4D97-AF65-F5344CB8AC3E}">
        <p14:creationId xmlns:p14="http://schemas.microsoft.com/office/powerpoint/2010/main" val="855978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E5C2C-6F6C-476E-8649-0BB87AB9CD70}"/>
              </a:ext>
            </a:extLst>
          </p:cNvPr>
          <p:cNvSpPr>
            <a:spLocks noGrp="1"/>
          </p:cNvSpPr>
          <p:nvPr>
            <p:ph type="title"/>
          </p:nvPr>
        </p:nvSpPr>
        <p:spPr/>
        <p:txBody>
          <a:bodyPr/>
          <a:lstStyle/>
          <a:p>
            <a:r>
              <a:rPr lang="en-US" sz="3200" dirty="0">
                <a:solidFill>
                  <a:srgbClr val="7F7F7F"/>
                </a:solidFill>
                <a:latin typeface="Arial" charset="0"/>
              </a:rPr>
              <a:t>Battery Recyclability Standard is NOT…</a:t>
            </a:r>
          </a:p>
        </p:txBody>
      </p:sp>
      <p:sp>
        <p:nvSpPr>
          <p:cNvPr id="3" name="Content Placeholder 2">
            <a:extLst>
              <a:ext uri="{FF2B5EF4-FFF2-40B4-BE49-F238E27FC236}">
                <a16:creationId xmlns:a16="http://schemas.microsoft.com/office/drawing/2014/main" id="{C871806D-AAF6-44F9-A58D-85B4F66FA987}"/>
              </a:ext>
            </a:extLst>
          </p:cNvPr>
          <p:cNvSpPr>
            <a:spLocks noGrp="1"/>
          </p:cNvSpPr>
          <p:nvPr>
            <p:ph idx="1"/>
          </p:nvPr>
        </p:nvSpPr>
        <p:spPr>
          <a:xfrm>
            <a:off x="302456" y="2074106"/>
            <a:ext cx="8539089" cy="3517802"/>
          </a:xfrm>
        </p:spPr>
        <p:txBody>
          <a:bodyPr>
            <a:normAutofit/>
          </a:bodyPr>
          <a:lstStyle/>
          <a:p>
            <a:r>
              <a:rPr lang="en-US" dirty="0"/>
              <a:t>a way to “pick” the best recycling process</a:t>
            </a:r>
          </a:p>
          <a:p>
            <a:r>
              <a:rPr lang="en-US" dirty="0"/>
              <a:t>a goal of 100% recyclability</a:t>
            </a:r>
          </a:p>
          <a:p>
            <a:r>
              <a:rPr lang="en-US" dirty="0"/>
              <a:t>a valuation of environmental aspects above other important aspects</a:t>
            </a:r>
          </a:p>
        </p:txBody>
      </p:sp>
      <p:sp>
        <p:nvSpPr>
          <p:cNvPr id="4" name="Footer Placeholder 3">
            <a:extLst>
              <a:ext uri="{FF2B5EF4-FFF2-40B4-BE49-F238E27FC236}">
                <a16:creationId xmlns:a16="http://schemas.microsoft.com/office/drawing/2014/main" id="{566FBAF2-3E04-4A62-8BCD-F4D6AD28E3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FF8D1F-9D10-407A-B396-369C1AA5B453}"/>
              </a:ext>
            </a:extLst>
          </p:cNvPr>
          <p:cNvSpPr>
            <a:spLocks noGrp="1"/>
          </p:cNvSpPr>
          <p:nvPr>
            <p:ph type="sldNum" sz="quarter" idx="12"/>
          </p:nvPr>
        </p:nvSpPr>
        <p:spPr/>
        <p:txBody>
          <a:bodyPr/>
          <a:lstStyle/>
          <a:p>
            <a:fld id="{3723DA8C-F02E-4FFF-809F-19DCFE666E16}" type="slidenum">
              <a:rPr lang="en-US" smtClean="0"/>
              <a:t>11</a:t>
            </a:fld>
            <a:endParaRPr lang="en-US"/>
          </a:p>
        </p:txBody>
      </p:sp>
    </p:spTree>
    <p:extLst>
      <p:ext uri="{BB962C8B-B14F-4D97-AF65-F5344CB8AC3E}">
        <p14:creationId xmlns:p14="http://schemas.microsoft.com/office/powerpoint/2010/main" val="2513853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F61EB-A046-48FE-BA6B-9041EFA6AB35}"/>
              </a:ext>
            </a:extLst>
          </p:cNvPr>
          <p:cNvSpPr>
            <a:spLocks noGrp="1"/>
          </p:cNvSpPr>
          <p:nvPr>
            <p:ph type="title"/>
          </p:nvPr>
        </p:nvSpPr>
        <p:spPr/>
        <p:txBody>
          <a:bodyPr/>
          <a:lstStyle/>
          <a:p>
            <a:r>
              <a:rPr lang="en-US" dirty="0"/>
              <a:t>NEMA Energy Storage Council</a:t>
            </a:r>
          </a:p>
        </p:txBody>
      </p:sp>
      <p:sp>
        <p:nvSpPr>
          <p:cNvPr id="3" name="Content Placeholder 2">
            <a:extLst>
              <a:ext uri="{FF2B5EF4-FFF2-40B4-BE49-F238E27FC236}">
                <a16:creationId xmlns:a16="http://schemas.microsoft.com/office/drawing/2014/main" id="{78F008A1-B0A2-44CA-BB49-50618BA63C27}"/>
              </a:ext>
            </a:extLst>
          </p:cNvPr>
          <p:cNvSpPr>
            <a:spLocks noGrp="1"/>
          </p:cNvSpPr>
          <p:nvPr>
            <p:ph idx="1"/>
          </p:nvPr>
        </p:nvSpPr>
        <p:spPr>
          <a:xfrm>
            <a:off x="302456" y="2074105"/>
            <a:ext cx="8539089" cy="3599642"/>
          </a:xfrm>
        </p:spPr>
        <p:txBody>
          <a:bodyPr>
            <a:normAutofit/>
          </a:bodyPr>
          <a:lstStyle/>
          <a:p>
            <a:r>
              <a:rPr lang="en-US" sz="2700" dirty="0"/>
              <a:t>Membership Categories:</a:t>
            </a:r>
          </a:p>
          <a:p>
            <a:pPr lvl="1"/>
            <a:r>
              <a:rPr lang="en-US" sz="2400" dirty="0"/>
              <a:t>Producers</a:t>
            </a:r>
          </a:p>
          <a:p>
            <a:pPr lvl="1"/>
            <a:r>
              <a:rPr lang="en-US" sz="2400" dirty="0"/>
              <a:t>Users/Integrators</a:t>
            </a:r>
          </a:p>
          <a:p>
            <a:pPr lvl="1"/>
            <a:r>
              <a:rPr lang="en-US" sz="2400" dirty="0"/>
              <a:t>Collectors/Recyclers</a:t>
            </a:r>
          </a:p>
          <a:p>
            <a:pPr lvl="1"/>
            <a:r>
              <a:rPr lang="en-US" sz="2400" dirty="0"/>
              <a:t>General (Academia, Government, Labs, Consultants)</a:t>
            </a:r>
          </a:p>
          <a:p>
            <a:r>
              <a:rPr lang="en-US" sz="2400" dirty="0"/>
              <a:t>Planning Meeting:  Thursday, Nov 11 (2pm EST)</a:t>
            </a:r>
          </a:p>
          <a:p>
            <a:endParaRPr lang="en-US" sz="2400" dirty="0">
              <a:solidFill>
                <a:schemeClr val="tx2">
                  <a:lumMod val="90000"/>
                  <a:lumOff val="10000"/>
                </a:schemeClr>
              </a:solidFill>
            </a:endParaRPr>
          </a:p>
        </p:txBody>
      </p:sp>
      <p:sp>
        <p:nvSpPr>
          <p:cNvPr id="4" name="Footer Placeholder 3">
            <a:extLst>
              <a:ext uri="{FF2B5EF4-FFF2-40B4-BE49-F238E27FC236}">
                <a16:creationId xmlns:a16="http://schemas.microsoft.com/office/drawing/2014/main" id="{60DD1C80-4000-4272-9ED7-E15F4BDFB7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7DACF5-1663-413E-9D48-DFADF7F071D4}"/>
              </a:ext>
            </a:extLst>
          </p:cNvPr>
          <p:cNvSpPr>
            <a:spLocks noGrp="1"/>
          </p:cNvSpPr>
          <p:nvPr>
            <p:ph type="sldNum" sz="quarter" idx="12"/>
          </p:nvPr>
        </p:nvSpPr>
        <p:spPr/>
        <p:txBody>
          <a:bodyPr/>
          <a:lstStyle/>
          <a:p>
            <a:fld id="{3723DA8C-F02E-4FFF-809F-19DCFE666E16}" type="slidenum">
              <a:rPr lang="en-US" smtClean="0"/>
              <a:t>12</a:t>
            </a:fld>
            <a:endParaRPr lang="en-US"/>
          </a:p>
        </p:txBody>
      </p:sp>
    </p:spTree>
    <p:extLst>
      <p:ext uri="{BB962C8B-B14F-4D97-AF65-F5344CB8AC3E}">
        <p14:creationId xmlns:p14="http://schemas.microsoft.com/office/powerpoint/2010/main" val="3323311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DA421-6A29-4FFB-B411-375FFB8BFA66}"/>
              </a:ext>
            </a:extLst>
          </p:cNvPr>
          <p:cNvSpPr>
            <a:spLocks noGrp="1"/>
          </p:cNvSpPr>
          <p:nvPr>
            <p:ph type="title"/>
          </p:nvPr>
        </p:nvSpPr>
        <p:spPr>
          <a:xfrm>
            <a:off x="381000" y="857562"/>
            <a:ext cx="8305800" cy="914400"/>
          </a:xfrm>
        </p:spPr>
        <p:txBody>
          <a:bodyPr/>
          <a:lstStyle/>
          <a:p>
            <a:r>
              <a:rPr lang="en-US" dirty="0"/>
              <a:t>NEMA Lithium-Ion Battery Fires Guidance Document</a:t>
            </a:r>
          </a:p>
        </p:txBody>
      </p:sp>
      <p:sp>
        <p:nvSpPr>
          <p:cNvPr id="3" name="Content Placeholder 2">
            <a:extLst>
              <a:ext uri="{FF2B5EF4-FFF2-40B4-BE49-F238E27FC236}">
                <a16:creationId xmlns:a16="http://schemas.microsoft.com/office/drawing/2014/main" id="{5F08FE7A-EBBE-48BD-82B8-D31F2775AEDD}"/>
              </a:ext>
            </a:extLst>
          </p:cNvPr>
          <p:cNvSpPr>
            <a:spLocks noGrp="1"/>
          </p:cNvSpPr>
          <p:nvPr>
            <p:ph idx="1"/>
          </p:nvPr>
        </p:nvSpPr>
        <p:spPr>
          <a:xfrm>
            <a:off x="609600" y="1858433"/>
            <a:ext cx="8421192" cy="4679953"/>
          </a:xfrm>
        </p:spPr>
        <p:txBody>
          <a:bodyPr/>
          <a:lstStyle/>
          <a:p>
            <a:pPr marL="0" marR="0">
              <a:spcBef>
                <a:spcPts val="0"/>
              </a:spcBef>
              <a:spcAft>
                <a:spcPts val="600"/>
              </a:spcAft>
            </a:pPr>
            <a:r>
              <a:rPr lang="en-US" sz="2700" dirty="0"/>
              <a:t>Provides information on the issues related to</a:t>
            </a:r>
          </a:p>
          <a:p>
            <a:pPr marL="509587" lvl="2">
              <a:spcBef>
                <a:spcPts val="0"/>
              </a:spcBef>
              <a:spcAft>
                <a:spcPts val="600"/>
              </a:spcAft>
            </a:pPr>
            <a:r>
              <a:rPr lang="en-US" sz="2700" dirty="0"/>
              <a:t>the use of lithium-ion batteries</a:t>
            </a:r>
          </a:p>
          <a:p>
            <a:pPr marL="509587" lvl="2">
              <a:spcBef>
                <a:spcPts val="0"/>
              </a:spcBef>
              <a:spcAft>
                <a:spcPts val="600"/>
              </a:spcAft>
            </a:pPr>
            <a:r>
              <a:rPr lang="en-US" sz="2700" dirty="0"/>
              <a:t>how fires start in batteries</a:t>
            </a:r>
          </a:p>
          <a:p>
            <a:pPr marL="509587" lvl="2">
              <a:spcBef>
                <a:spcPts val="0"/>
              </a:spcBef>
              <a:spcAft>
                <a:spcPts val="600"/>
              </a:spcAft>
            </a:pPr>
            <a:r>
              <a:rPr lang="en-US" sz="2700" dirty="0"/>
              <a:t>how fires may be detected, controlled, suppressed, and extinguished </a:t>
            </a:r>
          </a:p>
          <a:p>
            <a:pPr marL="0" marR="0">
              <a:spcBef>
                <a:spcPts val="0"/>
              </a:spcBef>
              <a:spcAft>
                <a:spcPts val="600"/>
              </a:spcAft>
            </a:pPr>
            <a:r>
              <a:rPr lang="en-US" sz="2700" dirty="0"/>
              <a:t>Guidance on post-fire management</a:t>
            </a:r>
          </a:p>
          <a:p>
            <a:pPr marL="0" marR="0">
              <a:spcBef>
                <a:spcPts val="0"/>
              </a:spcBef>
              <a:spcAft>
                <a:spcPts val="600"/>
              </a:spcAft>
            </a:pPr>
            <a:r>
              <a:rPr lang="en-US" sz="2700" dirty="0"/>
              <a:t>Free Download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7DB4996-99D6-4F0C-AE89-36DAF68EB96B}"/>
              </a:ext>
            </a:extLst>
          </p:cNvPr>
          <p:cNvSpPr>
            <a:spLocks noGrp="1"/>
          </p:cNvSpPr>
          <p:nvPr>
            <p:ph type="sldNum" sz="quarter" idx="12"/>
          </p:nvPr>
        </p:nvSpPr>
        <p:spPr/>
        <p:txBody>
          <a:bodyPr/>
          <a:lstStyle/>
          <a:p>
            <a:pPr>
              <a:defRPr/>
            </a:pPr>
            <a:fld id="{669638BC-75F2-491F-B7FF-E147990AF108}" type="slidenum">
              <a:rPr lang="en-US" smtClean="0">
                <a:solidFill>
                  <a:prstClr val="black">
                    <a:tint val="75000"/>
                  </a:prstClr>
                </a:solidFill>
              </a:rPr>
              <a:pPr>
                <a:defRPr/>
              </a:pPr>
              <a:t>13</a:t>
            </a:fld>
            <a:endParaRPr lang="en-US">
              <a:solidFill>
                <a:prstClr val="black">
                  <a:tint val="75000"/>
                </a:prstClr>
              </a:solidFill>
            </a:endParaRPr>
          </a:p>
        </p:txBody>
      </p:sp>
      <p:sp>
        <p:nvSpPr>
          <p:cNvPr id="5" name="TextBox 4">
            <a:extLst>
              <a:ext uri="{FF2B5EF4-FFF2-40B4-BE49-F238E27FC236}">
                <a16:creationId xmlns:a16="http://schemas.microsoft.com/office/drawing/2014/main" id="{53985D34-A648-4484-BC19-718F071B6572}"/>
              </a:ext>
            </a:extLst>
          </p:cNvPr>
          <p:cNvSpPr txBox="1"/>
          <p:nvPr/>
        </p:nvSpPr>
        <p:spPr>
          <a:xfrm>
            <a:off x="113208" y="5412572"/>
            <a:ext cx="9069983" cy="400110"/>
          </a:xfrm>
          <a:prstGeom prst="rect">
            <a:avLst/>
          </a:prstGeom>
          <a:noFill/>
        </p:spPr>
        <p:txBody>
          <a:bodyPr wrap="none" rtlCol="0">
            <a:spAutoFit/>
          </a:bodyPr>
          <a:lstStyle/>
          <a:p>
            <a:r>
              <a:rPr lang="en-US" sz="2000" dirty="0">
                <a:hlinkClick r:id="rId3"/>
              </a:rPr>
              <a:t>https://www.nema.org/standards/view/lithium-ion-battery-fires-guidance-document</a:t>
            </a:r>
            <a:endParaRPr lang="en-US" sz="2000" dirty="0"/>
          </a:p>
        </p:txBody>
      </p:sp>
    </p:spTree>
    <p:extLst>
      <p:ext uri="{BB962C8B-B14F-4D97-AF65-F5344CB8AC3E}">
        <p14:creationId xmlns:p14="http://schemas.microsoft.com/office/powerpoint/2010/main" val="3284602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IEC Technical Committee 120</a:t>
            </a:r>
          </a:p>
        </p:txBody>
      </p:sp>
      <p:sp>
        <p:nvSpPr>
          <p:cNvPr id="3" name="Content Placeholder 2"/>
          <p:cNvSpPr>
            <a:spLocks noGrp="1"/>
          </p:cNvSpPr>
          <p:nvPr>
            <p:ph idx="1"/>
          </p:nvPr>
        </p:nvSpPr>
        <p:spPr>
          <a:xfrm>
            <a:off x="457200" y="1828800"/>
            <a:ext cx="8610600" cy="4648200"/>
          </a:xfrm>
        </p:spPr>
        <p:txBody>
          <a:bodyPr/>
          <a:lstStyle/>
          <a:p>
            <a:r>
              <a:rPr lang="en-US" sz="2800" dirty="0"/>
              <a:t>Standardization in the field of grid integrated EES systems. Focuses on:</a:t>
            </a:r>
          </a:p>
          <a:p>
            <a:pPr lvl="1"/>
            <a:r>
              <a:rPr lang="en-US" sz="2400" dirty="0"/>
              <a:t>Systems rather than devices </a:t>
            </a:r>
          </a:p>
          <a:p>
            <a:pPr lvl="1"/>
            <a:r>
              <a:rPr lang="en-US" sz="2400" dirty="0"/>
              <a:t>Interaction between EES Systems and electric power systems</a:t>
            </a:r>
            <a:endParaRPr lang="en-US" dirty="0"/>
          </a:p>
          <a:p>
            <a:pPr lvl="1"/>
            <a:r>
              <a:rPr lang="en-US" sz="2400" dirty="0"/>
              <a:t>System aspects and the need for new standards for EES systems</a:t>
            </a:r>
          </a:p>
          <a:p>
            <a:r>
              <a:rPr lang="en-US" sz="2800" dirty="0"/>
              <a:t>Safety requirements for grid integrated EES systems electrochemical based systems</a:t>
            </a:r>
          </a:p>
        </p:txBody>
      </p:sp>
      <p:sp>
        <p:nvSpPr>
          <p:cNvPr id="2" name="Slide Number Placeholder 1"/>
          <p:cNvSpPr>
            <a:spLocks noGrp="1"/>
          </p:cNvSpPr>
          <p:nvPr>
            <p:ph type="sldNum" sz="quarter" idx="12"/>
          </p:nvPr>
        </p:nvSpPr>
        <p:spPr/>
        <p:txBody>
          <a:bodyPr/>
          <a:lstStyle/>
          <a:p>
            <a:pPr>
              <a:defRPr/>
            </a:pPr>
            <a:fld id="{669638BC-75F2-491F-B7FF-E147990AF108}" type="slidenum">
              <a:rPr lang="en-US" smtClean="0">
                <a:solidFill>
                  <a:prstClr val="black">
                    <a:tint val="75000"/>
                  </a:prstClr>
                </a:solidFill>
              </a:rPr>
              <a:pPr>
                <a:defRPr/>
              </a:pPr>
              <a:t>14</a:t>
            </a:fld>
            <a:endParaRPr lang="en-US">
              <a:solidFill>
                <a:prstClr val="black">
                  <a:tint val="75000"/>
                </a:prstClr>
              </a:solidFill>
            </a:endParaRPr>
          </a:p>
        </p:txBody>
      </p:sp>
    </p:spTree>
    <p:extLst>
      <p:ext uri="{BB962C8B-B14F-4D97-AF65-F5344CB8AC3E}">
        <p14:creationId xmlns:p14="http://schemas.microsoft.com/office/powerpoint/2010/main" val="2455546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04800" y="431800"/>
            <a:ext cx="8534400" cy="914400"/>
          </a:xfrm>
        </p:spPr>
        <p:txBody>
          <a:bodyPr/>
          <a:lstStyle/>
          <a:p>
            <a:pPr eaLnBrk="1" hangingPunct="1"/>
            <a:r>
              <a:rPr lang="en-US" altLang="en-US" dirty="0">
                <a:latin typeface="Arial" charset="0"/>
              </a:rPr>
              <a:t>IEC TC 120 Liaisons to other IEC TCs</a:t>
            </a:r>
          </a:p>
        </p:txBody>
      </p:sp>
      <p:sp>
        <p:nvSpPr>
          <p:cNvPr id="12291" name="Content Placeholder 2"/>
          <p:cNvSpPr>
            <a:spLocks noGrp="1"/>
          </p:cNvSpPr>
          <p:nvPr>
            <p:ph idx="1"/>
          </p:nvPr>
        </p:nvSpPr>
        <p:spPr>
          <a:xfrm>
            <a:off x="457200" y="1955800"/>
            <a:ext cx="8153400" cy="4394200"/>
          </a:xfrm>
        </p:spPr>
        <p:txBody>
          <a:bodyPr/>
          <a:lstStyle/>
          <a:p>
            <a:pPr eaLnBrk="1" hangingPunct="1">
              <a:lnSpc>
                <a:spcPct val="114000"/>
              </a:lnSpc>
              <a:spcBef>
                <a:spcPts val="0"/>
              </a:spcBef>
              <a:spcAft>
                <a:spcPts val="600"/>
              </a:spcAft>
              <a:buFont typeface="Wingdings" panose="05000000000000000000" pitchFamily="2" charset="2"/>
              <a:buChar char="Ø"/>
              <a:tabLst>
                <a:tab pos="1487488" algn="l"/>
              </a:tabLst>
              <a:defRPr/>
            </a:pPr>
            <a:r>
              <a:rPr lang="en-US" altLang="en-US" sz="2000" b="1" dirty="0"/>
              <a:t>TC8:	</a:t>
            </a:r>
            <a:r>
              <a:rPr lang="en-US" altLang="en-US" sz="2000" dirty="0"/>
              <a:t>Systems aspects for electrical energy supply</a:t>
            </a:r>
          </a:p>
          <a:p>
            <a:pPr eaLnBrk="1" hangingPunct="1">
              <a:lnSpc>
                <a:spcPct val="114000"/>
              </a:lnSpc>
              <a:spcBef>
                <a:spcPts val="0"/>
              </a:spcBef>
              <a:spcAft>
                <a:spcPts val="600"/>
              </a:spcAft>
              <a:buFont typeface="Wingdings" panose="05000000000000000000" pitchFamily="2" charset="2"/>
              <a:buChar char="Ø"/>
              <a:tabLst>
                <a:tab pos="1487488" algn="l"/>
              </a:tabLst>
              <a:defRPr/>
            </a:pPr>
            <a:r>
              <a:rPr lang="en-US" altLang="en-US" sz="2000" b="1" dirty="0"/>
              <a:t>TC21:     </a:t>
            </a:r>
            <a:r>
              <a:rPr lang="en-US" altLang="en-US" sz="2000" dirty="0"/>
              <a:t>Secondary cells and batteries</a:t>
            </a:r>
          </a:p>
          <a:p>
            <a:pPr eaLnBrk="1" hangingPunct="1">
              <a:lnSpc>
                <a:spcPct val="114000"/>
              </a:lnSpc>
              <a:spcBef>
                <a:spcPts val="0"/>
              </a:spcBef>
              <a:spcAft>
                <a:spcPts val="600"/>
              </a:spcAft>
              <a:buFont typeface="Wingdings" panose="05000000000000000000" pitchFamily="2" charset="2"/>
              <a:buChar char="Ø"/>
              <a:tabLst>
                <a:tab pos="1487488" algn="l"/>
              </a:tabLst>
              <a:defRPr/>
            </a:pPr>
            <a:r>
              <a:rPr lang="en-US" altLang="en-US" sz="2000" b="1" dirty="0"/>
              <a:t>SC21A:   </a:t>
            </a:r>
            <a:r>
              <a:rPr lang="en-US" altLang="en-US" sz="2000" dirty="0"/>
              <a:t>Secondary cells &amp; batteries containing alkaline or </a:t>
            </a:r>
          </a:p>
          <a:p>
            <a:pPr marL="0" indent="0" eaLnBrk="1" hangingPunct="1">
              <a:lnSpc>
                <a:spcPct val="114000"/>
              </a:lnSpc>
              <a:spcBef>
                <a:spcPts val="0"/>
              </a:spcBef>
              <a:spcAft>
                <a:spcPts val="600"/>
              </a:spcAft>
              <a:buFontTx/>
              <a:buNone/>
              <a:tabLst>
                <a:tab pos="1485900" algn="l"/>
              </a:tabLst>
              <a:defRPr/>
            </a:pPr>
            <a:r>
              <a:rPr lang="en-US" altLang="en-US" sz="2000" dirty="0"/>
              <a:t>	other non-acid electrolytes</a:t>
            </a:r>
          </a:p>
          <a:p>
            <a:pPr eaLnBrk="1" hangingPunct="1">
              <a:lnSpc>
                <a:spcPct val="114000"/>
              </a:lnSpc>
              <a:spcBef>
                <a:spcPts val="0"/>
              </a:spcBef>
              <a:spcAft>
                <a:spcPts val="600"/>
              </a:spcAft>
              <a:buFont typeface="Wingdings" panose="05000000000000000000" pitchFamily="2" charset="2"/>
              <a:buChar char="Ø"/>
              <a:tabLst>
                <a:tab pos="1487488" algn="l"/>
              </a:tabLst>
              <a:defRPr/>
            </a:pPr>
            <a:r>
              <a:rPr lang="en-US" altLang="en-US" sz="2000" b="1" dirty="0"/>
              <a:t>TC22: 	</a:t>
            </a:r>
            <a:r>
              <a:rPr lang="en-US" altLang="en-US" sz="2000" dirty="0"/>
              <a:t>Power electronic systems and equipment</a:t>
            </a:r>
          </a:p>
          <a:p>
            <a:pPr eaLnBrk="1" hangingPunct="1">
              <a:lnSpc>
                <a:spcPct val="114000"/>
              </a:lnSpc>
              <a:spcBef>
                <a:spcPts val="0"/>
              </a:spcBef>
              <a:spcAft>
                <a:spcPts val="600"/>
              </a:spcAft>
              <a:buFont typeface="Wingdings" panose="05000000000000000000" pitchFamily="2" charset="2"/>
              <a:buChar char="Ø"/>
              <a:tabLst>
                <a:tab pos="1487488" algn="l"/>
              </a:tabLst>
              <a:defRPr/>
            </a:pPr>
            <a:r>
              <a:rPr lang="en-US" altLang="en-US" sz="2000" b="1" dirty="0"/>
              <a:t>SC22E:	</a:t>
            </a:r>
            <a:r>
              <a:rPr lang="en-US" altLang="en-US" sz="2000" dirty="0"/>
              <a:t>Stabilized power supplies</a:t>
            </a:r>
          </a:p>
          <a:p>
            <a:pPr eaLnBrk="1" hangingPunct="1">
              <a:lnSpc>
                <a:spcPct val="114000"/>
              </a:lnSpc>
              <a:spcBef>
                <a:spcPts val="0"/>
              </a:spcBef>
              <a:spcAft>
                <a:spcPts val="600"/>
              </a:spcAft>
              <a:buFont typeface="Wingdings" panose="05000000000000000000" pitchFamily="2" charset="2"/>
              <a:buChar char="Ø"/>
              <a:tabLst>
                <a:tab pos="1487488" algn="l"/>
              </a:tabLst>
              <a:defRPr/>
            </a:pPr>
            <a:r>
              <a:rPr lang="en-US" altLang="en-US" sz="2000" b="1" dirty="0"/>
              <a:t>TC57:    	</a:t>
            </a:r>
            <a:r>
              <a:rPr lang="en-US" altLang="en-US" sz="2000" dirty="0"/>
              <a:t>Power systems management &amp; associated 	information 	exchange</a:t>
            </a:r>
          </a:p>
          <a:p>
            <a:pPr eaLnBrk="1" hangingPunct="1">
              <a:lnSpc>
                <a:spcPct val="114000"/>
              </a:lnSpc>
              <a:spcBef>
                <a:spcPts val="0"/>
              </a:spcBef>
              <a:spcAft>
                <a:spcPts val="600"/>
              </a:spcAft>
              <a:buFont typeface="Wingdings" panose="05000000000000000000" pitchFamily="2" charset="2"/>
              <a:buChar char="Ø"/>
              <a:tabLst>
                <a:tab pos="1487488" algn="l"/>
              </a:tabLst>
              <a:defRPr/>
            </a:pPr>
            <a:r>
              <a:rPr lang="en-US" altLang="en-US" sz="2000" b="1" dirty="0"/>
              <a:t>TC 82:	</a:t>
            </a:r>
            <a:r>
              <a:rPr lang="en-US" altLang="en-US" sz="2000" dirty="0"/>
              <a:t>Solar photovoltaic energy systems</a:t>
            </a:r>
          </a:p>
          <a:p>
            <a:pPr eaLnBrk="1" hangingPunct="1">
              <a:lnSpc>
                <a:spcPct val="114000"/>
              </a:lnSpc>
              <a:spcBef>
                <a:spcPts val="0"/>
              </a:spcBef>
              <a:spcAft>
                <a:spcPts val="600"/>
              </a:spcAft>
              <a:buFont typeface="Wingdings" panose="05000000000000000000" pitchFamily="2" charset="2"/>
              <a:buChar char="Ø"/>
              <a:tabLst>
                <a:tab pos="1487488" algn="l"/>
              </a:tabLst>
              <a:defRPr/>
            </a:pPr>
            <a:r>
              <a:rPr lang="en-US" altLang="en-US" sz="2000" b="1" dirty="0"/>
              <a:t>TC 88:	</a:t>
            </a:r>
            <a:r>
              <a:rPr lang="en-US" altLang="en-US" sz="2000" dirty="0"/>
              <a:t>Wind energy generation systems</a:t>
            </a:r>
            <a:r>
              <a:rPr lang="en-US" altLang="en-US" sz="2000" b="1" dirty="0"/>
              <a:t>			</a:t>
            </a:r>
          </a:p>
          <a:p>
            <a:pPr eaLnBrk="1" hangingPunct="1">
              <a:lnSpc>
                <a:spcPct val="114000"/>
              </a:lnSpc>
              <a:spcBef>
                <a:spcPts val="0"/>
              </a:spcBef>
              <a:spcAft>
                <a:spcPts val="600"/>
              </a:spcAft>
              <a:buFont typeface="Wingdings" panose="05000000000000000000" pitchFamily="2" charset="2"/>
              <a:buChar char="Ø"/>
              <a:tabLst>
                <a:tab pos="1487488" algn="l"/>
              </a:tabLst>
              <a:defRPr/>
            </a:pPr>
            <a:r>
              <a:rPr lang="en-US" altLang="en-US" sz="2000" b="1" dirty="0"/>
              <a:t>TC 105:	</a:t>
            </a:r>
            <a:r>
              <a:rPr lang="en-US" altLang="en-US" sz="2000" dirty="0"/>
              <a:t>Fuel cell technologies </a:t>
            </a:r>
            <a:r>
              <a:rPr lang="en-US" altLang="en-US" sz="2000" b="1" dirty="0"/>
              <a:t>			</a:t>
            </a:r>
          </a:p>
          <a:p>
            <a:pPr marL="457200" lvl="1" indent="0" eaLnBrk="1" hangingPunct="1">
              <a:lnSpc>
                <a:spcPct val="114000"/>
              </a:lnSpc>
              <a:spcBef>
                <a:spcPts val="600"/>
              </a:spcBef>
              <a:spcAft>
                <a:spcPts val="600"/>
              </a:spcAft>
              <a:buFont typeface="Wingdings" pitchFamily="2" charset="2"/>
              <a:buNone/>
              <a:defRPr/>
            </a:pPr>
            <a:endParaRPr lang="en-US" altLang="en-US" sz="2200" b="1" dirty="0"/>
          </a:p>
          <a:p>
            <a:pPr eaLnBrk="1" hangingPunct="1">
              <a:lnSpc>
                <a:spcPct val="114000"/>
              </a:lnSpc>
              <a:spcBef>
                <a:spcPts val="600"/>
              </a:spcBef>
              <a:spcAft>
                <a:spcPts val="600"/>
              </a:spcAft>
              <a:defRPr/>
            </a:pPr>
            <a:endParaRPr lang="en-US" altLang="en-US" sz="2600" b="1" dirty="0"/>
          </a:p>
          <a:p>
            <a:pPr marL="457200" lvl="1" indent="0" eaLnBrk="1" hangingPunct="1">
              <a:lnSpc>
                <a:spcPct val="114000"/>
              </a:lnSpc>
              <a:spcBef>
                <a:spcPts val="600"/>
              </a:spcBef>
              <a:spcAft>
                <a:spcPts val="600"/>
              </a:spcAft>
              <a:buFont typeface="Wingdings" pitchFamily="2" charset="2"/>
              <a:buNone/>
              <a:defRPr/>
            </a:pPr>
            <a:endParaRPr lang="en-US" altLang="en-US" sz="2200" dirty="0"/>
          </a:p>
        </p:txBody>
      </p:sp>
    </p:spTree>
    <p:extLst>
      <p:ext uri="{BB962C8B-B14F-4D97-AF65-F5344CB8AC3E}">
        <p14:creationId xmlns:p14="http://schemas.microsoft.com/office/powerpoint/2010/main" val="223828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47100" cy="914400"/>
          </a:xfrm>
        </p:spPr>
        <p:txBody>
          <a:bodyPr/>
          <a:lstStyle/>
          <a:p>
            <a:r>
              <a:rPr lang="en-US" dirty="0"/>
              <a:t>IEC Technical Committee 120 Documents</a:t>
            </a:r>
          </a:p>
        </p:txBody>
      </p:sp>
      <p:sp>
        <p:nvSpPr>
          <p:cNvPr id="4" name="Slide Number Placeholder 3"/>
          <p:cNvSpPr>
            <a:spLocks noGrp="1"/>
          </p:cNvSpPr>
          <p:nvPr>
            <p:ph type="sldNum" sz="quarter" idx="12"/>
          </p:nvPr>
        </p:nvSpPr>
        <p:spPr/>
        <p:txBody>
          <a:bodyPr/>
          <a:lstStyle/>
          <a:p>
            <a:pPr>
              <a:defRPr/>
            </a:pPr>
            <a:fld id="{669638BC-75F2-491F-B7FF-E147990AF108}" type="slidenum">
              <a:rPr lang="en-US" smtClean="0">
                <a:solidFill>
                  <a:prstClr val="black">
                    <a:tint val="75000"/>
                  </a:prstClr>
                </a:solidFill>
              </a:rPr>
              <a:pPr>
                <a:defRPr/>
              </a:pPr>
              <a:t>16</a:t>
            </a:fld>
            <a:endParaRPr lang="en-US">
              <a:solidFill>
                <a:prstClr val="black">
                  <a:tint val="75000"/>
                </a:prst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4710072"/>
              </p:ext>
            </p:extLst>
          </p:nvPr>
        </p:nvGraphicFramePr>
        <p:xfrm>
          <a:off x="0" y="1735656"/>
          <a:ext cx="9144000" cy="4955319"/>
        </p:xfrm>
        <a:graphic>
          <a:graphicData uri="http://schemas.openxmlformats.org/drawingml/2006/table">
            <a:tbl>
              <a:tblPr firstRow="1" firstCol="1" bandRow="1">
                <a:tableStyleId>{5C22544A-7EE6-4342-B048-85BDC9FD1C3A}</a:tableStyleId>
              </a:tblPr>
              <a:tblGrid>
                <a:gridCol w="1831208">
                  <a:extLst>
                    <a:ext uri="{9D8B030D-6E8A-4147-A177-3AD203B41FA5}">
                      <a16:colId xmlns:a16="http://schemas.microsoft.com/office/drawing/2014/main" val="20000"/>
                    </a:ext>
                  </a:extLst>
                </a:gridCol>
                <a:gridCol w="3879918">
                  <a:extLst>
                    <a:ext uri="{9D8B030D-6E8A-4147-A177-3AD203B41FA5}">
                      <a16:colId xmlns:a16="http://schemas.microsoft.com/office/drawing/2014/main" val="20001"/>
                    </a:ext>
                  </a:extLst>
                </a:gridCol>
                <a:gridCol w="2239594">
                  <a:extLst>
                    <a:ext uri="{9D8B030D-6E8A-4147-A177-3AD203B41FA5}">
                      <a16:colId xmlns:a16="http://schemas.microsoft.com/office/drawing/2014/main" val="20002"/>
                    </a:ext>
                  </a:extLst>
                </a:gridCol>
                <a:gridCol w="1193280">
                  <a:extLst>
                    <a:ext uri="{9D8B030D-6E8A-4147-A177-3AD203B41FA5}">
                      <a16:colId xmlns:a16="http://schemas.microsoft.com/office/drawing/2014/main" val="20003"/>
                    </a:ext>
                  </a:extLst>
                </a:gridCol>
              </a:tblGrid>
              <a:tr h="441353">
                <a:tc>
                  <a:txBody>
                    <a:bodyPr/>
                    <a:lstStyle/>
                    <a:p>
                      <a:pPr marL="0" marR="0">
                        <a:spcBef>
                          <a:spcPts val="0"/>
                        </a:spcBef>
                        <a:spcAft>
                          <a:spcPts val="0"/>
                        </a:spcAft>
                      </a:pPr>
                      <a:r>
                        <a:rPr lang="en-US" sz="1800" b="1" dirty="0">
                          <a:solidFill>
                            <a:schemeClr val="bg1"/>
                          </a:solidFill>
                          <a:effectLst/>
                          <a:latin typeface="Calibri"/>
                          <a:ea typeface="Calibri"/>
                          <a:cs typeface="Times New Roman"/>
                        </a:rPr>
                        <a:t>IEC Number</a:t>
                      </a:r>
                      <a:endParaRPr lang="en-US" sz="1800" dirty="0">
                        <a:solidFill>
                          <a:schemeClr val="bg1"/>
                        </a:solidFill>
                        <a:effectLst/>
                        <a:latin typeface="Arial"/>
                        <a:ea typeface="Calibri"/>
                        <a:cs typeface="Times New Roman"/>
                      </a:endParaRPr>
                    </a:p>
                  </a:txBody>
                  <a:tcPr marL="68580" marR="68580" marT="0" marB="0"/>
                </a:tc>
                <a:tc>
                  <a:txBody>
                    <a:bodyPr/>
                    <a:lstStyle/>
                    <a:p>
                      <a:pPr marL="0" marR="0">
                        <a:spcBef>
                          <a:spcPts val="0"/>
                        </a:spcBef>
                        <a:spcAft>
                          <a:spcPts val="0"/>
                        </a:spcAft>
                      </a:pPr>
                      <a:r>
                        <a:rPr lang="en-US" sz="1800" b="1" dirty="0">
                          <a:solidFill>
                            <a:schemeClr val="bg1"/>
                          </a:solidFill>
                          <a:effectLst/>
                          <a:latin typeface="Calibri"/>
                          <a:ea typeface="Calibri"/>
                          <a:cs typeface="Times New Roman"/>
                        </a:rPr>
                        <a:t>Name</a:t>
                      </a:r>
                      <a:endParaRPr lang="en-US" sz="1800" dirty="0">
                        <a:solidFill>
                          <a:schemeClr val="bg1"/>
                        </a:solidFill>
                        <a:effectLst/>
                        <a:latin typeface="Arial"/>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a:effectLst/>
                          <a:latin typeface="Calibri"/>
                          <a:ea typeface="Calibri"/>
                          <a:cs typeface="Calibri"/>
                        </a:rPr>
                        <a:t>Current Status</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b="1" dirty="0">
                          <a:effectLst/>
                          <a:latin typeface="Calibri"/>
                          <a:ea typeface="Calibri"/>
                          <a:cs typeface="Calibri"/>
                        </a:rPr>
                        <a:t>Next Stage</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400080">
                <a:tc>
                  <a:txBody>
                    <a:bodyPr/>
                    <a:lstStyle/>
                    <a:p>
                      <a:pPr marL="0" marR="0">
                        <a:spcBef>
                          <a:spcPts val="0"/>
                        </a:spcBef>
                        <a:spcAft>
                          <a:spcPts val="150"/>
                        </a:spcAft>
                      </a:pPr>
                      <a:r>
                        <a:rPr lang="en-US" sz="1600" dirty="0">
                          <a:effectLst/>
                        </a:rPr>
                        <a:t>62933-1 Edition 1</a:t>
                      </a:r>
                      <a:endParaRPr lang="en-US" sz="1800" dirty="0">
                        <a:solidFill>
                          <a:srgbClr val="000000"/>
                        </a:solidFill>
                        <a:effectLst/>
                        <a:latin typeface="Arial"/>
                        <a:ea typeface="Calibri"/>
                        <a:cs typeface="Times New Roman"/>
                      </a:endParaRPr>
                    </a:p>
                  </a:txBody>
                  <a:tcPr marL="68580" marR="68580" marT="0" marB="0"/>
                </a:tc>
                <a:tc>
                  <a:txBody>
                    <a:bodyPr/>
                    <a:lstStyle/>
                    <a:p>
                      <a:pPr marL="0" marR="0">
                        <a:spcBef>
                          <a:spcPts val="0"/>
                        </a:spcBef>
                        <a:spcAft>
                          <a:spcPts val="150"/>
                        </a:spcAft>
                      </a:pPr>
                      <a:r>
                        <a:rPr lang="en-US" sz="1600" dirty="0">
                          <a:effectLst/>
                        </a:rPr>
                        <a:t>EES systems – Part 1: Terminology </a:t>
                      </a:r>
                      <a:endParaRPr lang="en-US" sz="1800" dirty="0">
                        <a:solidFill>
                          <a:srgbClr val="000000"/>
                        </a:solidFill>
                        <a:effectLst/>
                        <a:latin typeface="Arial"/>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International Standard Published 2/27/18</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latin typeface="Calibri"/>
                          <a:ea typeface="Calibri"/>
                          <a:cs typeface="Times New Roman"/>
                        </a:rPr>
                        <a:t>5</a:t>
                      </a:r>
                      <a:r>
                        <a:rPr lang="en-US" sz="1600" baseline="30000" dirty="0">
                          <a:effectLst/>
                          <a:latin typeface="Calibri"/>
                          <a:ea typeface="Calibri"/>
                          <a:cs typeface="Times New Roman"/>
                        </a:rPr>
                        <a:t>th</a:t>
                      </a:r>
                      <a:r>
                        <a:rPr lang="en-US" sz="1600" dirty="0">
                          <a:effectLst/>
                          <a:latin typeface="Calibri"/>
                          <a:ea typeface="Calibri"/>
                          <a:cs typeface="Times New Roman"/>
                        </a:rPr>
                        <a:t> CD</a:t>
                      </a:r>
                    </a:p>
                  </a:txBody>
                  <a:tcPr marL="68580" marR="68580" marT="0" marB="0"/>
                </a:tc>
                <a:extLst>
                  <a:ext uri="{0D108BD9-81ED-4DB2-BD59-A6C34878D82A}">
                    <a16:rowId xmlns:a16="http://schemas.microsoft.com/office/drawing/2014/main" val="10001"/>
                  </a:ext>
                </a:extLst>
              </a:tr>
              <a:tr h="654094">
                <a:tc>
                  <a:txBody>
                    <a:bodyPr/>
                    <a:lstStyle/>
                    <a:p>
                      <a:pPr marL="0" marR="0">
                        <a:spcBef>
                          <a:spcPts val="0"/>
                        </a:spcBef>
                        <a:spcAft>
                          <a:spcPts val="150"/>
                        </a:spcAft>
                      </a:pPr>
                      <a:r>
                        <a:rPr lang="en-US" sz="1600" dirty="0">
                          <a:effectLst/>
                        </a:rPr>
                        <a:t>62933-2-1 Edition 1</a:t>
                      </a:r>
                      <a:endParaRPr lang="en-US" sz="1800" dirty="0">
                        <a:solidFill>
                          <a:srgbClr val="000000"/>
                        </a:solidFill>
                        <a:effectLst/>
                        <a:latin typeface="Arial"/>
                        <a:ea typeface="Calibri"/>
                        <a:cs typeface="Times New Roman"/>
                      </a:endParaRPr>
                    </a:p>
                  </a:txBody>
                  <a:tcPr marL="68580" marR="68580" marT="0" marB="0"/>
                </a:tc>
                <a:tc>
                  <a:txBody>
                    <a:bodyPr/>
                    <a:lstStyle/>
                    <a:p>
                      <a:pPr marL="0" marR="0">
                        <a:spcBef>
                          <a:spcPts val="0"/>
                        </a:spcBef>
                        <a:spcAft>
                          <a:spcPts val="150"/>
                        </a:spcAft>
                      </a:pPr>
                      <a:r>
                        <a:rPr lang="en-US" sz="1600" dirty="0">
                          <a:effectLst/>
                        </a:rPr>
                        <a:t>EES systems – Part 2-1: Unit parameters and testing methods – General specifications. </a:t>
                      </a:r>
                      <a:endParaRPr lang="en-US" sz="1800" dirty="0">
                        <a:solidFill>
                          <a:srgbClr val="000000"/>
                        </a:solidFill>
                        <a:effectLst/>
                        <a:latin typeface="Arial"/>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International Standard Published 12/13/17</a:t>
                      </a:r>
                      <a:endParaRPr lang="en-US" sz="16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654094">
                <a:tc>
                  <a:txBody>
                    <a:bodyPr/>
                    <a:lstStyle/>
                    <a:p>
                      <a:pPr marL="0" marR="0">
                        <a:spcBef>
                          <a:spcPts val="0"/>
                        </a:spcBef>
                        <a:spcAft>
                          <a:spcPts val="150"/>
                        </a:spcAft>
                      </a:pPr>
                      <a:r>
                        <a:rPr lang="en-US" sz="1600" dirty="0">
                          <a:effectLst/>
                        </a:rPr>
                        <a:t>62933-3-1 Edition 1</a:t>
                      </a:r>
                      <a:endParaRPr lang="en-US" sz="1800" dirty="0">
                        <a:solidFill>
                          <a:srgbClr val="000000"/>
                        </a:solidFill>
                        <a:effectLst/>
                        <a:latin typeface="Arial"/>
                        <a:ea typeface="Calibri"/>
                        <a:cs typeface="Times New Roman"/>
                      </a:endParaRPr>
                    </a:p>
                  </a:txBody>
                  <a:tcPr marL="68580" marR="68580" marT="0" marB="0"/>
                </a:tc>
                <a:tc>
                  <a:txBody>
                    <a:bodyPr/>
                    <a:lstStyle/>
                    <a:p>
                      <a:pPr marL="0" marR="0">
                        <a:spcBef>
                          <a:spcPts val="0"/>
                        </a:spcBef>
                        <a:spcAft>
                          <a:spcPts val="150"/>
                        </a:spcAft>
                      </a:pPr>
                      <a:r>
                        <a:rPr lang="en-US" sz="1600" dirty="0">
                          <a:effectLst/>
                        </a:rPr>
                        <a:t>EES systems – Part 3-1: Planning and installation – General specifications. </a:t>
                      </a:r>
                      <a:endParaRPr lang="en-US" sz="1800" dirty="0">
                        <a:solidFill>
                          <a:srgbClr val="000000"/>
                        </a:solidFill>
                        <a:effectLst/>
                        <a:latin typeface="Arial"/>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effectLst/>
                        </a:rPr>
                        <a:t>Registered as a technical specification 6/29/18</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effectLst/>
                        </a:rPr>
                        <a:t>-</a:t>
                      </a:r>
                      <a:endParaRPr lang="en-US" sz="160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501473">
                <a:tc>
                  <a:txBody>
                    <a:bodyPr/>
                    <a:lstStyle/>
                    <a:p>
                      <a:pPr marL="0" marR="0">
                        <a:spcBef>
                          <a:spcPts val="0"/>
                        </a:spcBef>
                        <a:spcAft>
                          <a:spcPts val="155"/>
                        </a:spcAft>
                      </a:pPr>
                      <a:r>
                        <a:rPr lang="en-US" sz="1600" dirty="0">
                          <a:effectLst/>
                        </a:rPr>
                        <a:t>62933-4-1 Edition 1</a:t>
                      </a:r>
                      <a:endParaRPr lang="en-US" sz="1800" dirty="0">
                        <a:solidFill>
                          <a:srgbClr val="000000"/>
                        </a:solidFill>
                        <a:effectLst/>
                        <a:latin typeface="Arial"/>
                        <a:ea typeface="Calibri"/>
                        <a:cs typeface="Times New Roman"/>
                      </a:endParaRPr>
                    </a:p>
                  </a:txBody>
                  <a:tcPr marL="68580" marR="68580" marT="0" marB="0"/>
                </a:tc>
                <a:tc>
                  <a:txBody>
                    <a:bodyPr/>
                    <a:lstStyle/>
                    <a:p>
                      <a:pPr marL="0" marR="0">
                        <a:spcBef>
                          <a:spcPts val="0"/>
                        </a:spcBef>
                        <a:spcAft>
                          <a:spcPts val="155"/>
                        </a:spcAft>
                      </a:pPr>
                      <a:r>
                        <a:rPr lang="en-US" sz="1600" dirty="0">
                          <a:effectLst/>
                        </a:rPr>
                        <a:t>EES systems – Part 4-1: Guidance on environmental issues. </a:t>
                      </a:r>
                      <a:endParaRPr lang="en-US" sz="1800" dirty="0">
                        <a:solidFill>
                          <a:srgbClr val="000000"/>
                        </a:solidFill>
                        <a:effectLst/>
                        <a:latin typeface="Arial"/>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effectLst/>
                        </a:rPr>
                        <a:t>Technical Specification published 7/26/17</a:t>
                      </a:r>
                      <a:endParaRPr lang="en-US" sz="16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effectLst/>
                        </a:rPr>
                        <a:t>-</a:t>
                      </a:r>
                      <a:endParaRPr lang="en-US" sz="16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654094">
                <a:tc>
                  <a:txBody>
                    <a:bodyPr/>
                    <a:lstStyle/>
                    <a:p>
                      <a:pPr marL="0" marR="0">
                        <a:spcBef>
                          <a:spcPts val="0"/>
                        </a:spcBef>
                        <a:spcAft>
                          <a:spcPts val="155"/>
                        </a:spcAft>
                      </a:pPr>
                      <a:r>
                        <a:rPr lang="en-US" sz="1600" dirty="0">
                          <a:effectLst/>
                        </a:rPr>
                        <a:t>62933-5-1 Edition 1</a:t>
                      </a:r>
                      <a:endParaRPr lang="en-US" sz="1800" dirty="0">
                        <a:solidFill>
                          <a:srgbClr val="000000"/>
                        </a:solidFill>
                        <a:effectLst/>
                        <a:latin typeface="Arial"/>
                        <a:ea typeface="Calibri"/>
                        <a:cs typeface="Times New Roman"/>
                      </a:endParaRPr>
                    </a:p>
                  </a:txBody>
                  <a:tcPr marL="68580" marR="68580" marT="0" marB="0"/>
                </a:tc>
                <a:tc>
                  <a:txBody>
                    <a:bodyPr/>
                    <a:lstStyle/>
                    <a:p>
                      <a:pPr marL="0" marR="0">
                        <a:spcBef>
                          <a:spcPts val="0"/>
                        </a:spcBef>
                        <a:spcAft>
                          <a:spcPts val="155"/>
                        </a:spcAft>
                      </a:pPr>
                      <a:r>
                        <a:rPr lang="en-US" sz="1600" dirty="0">
                          <a:effectLst/>
                        </a:rPr>
                        <a:t>EES systems – Part 5-1: Safety considerations related to grid integrated EES systems. </a:t>
                      </a:r>
                      <a:endParaRPr lang="en-US" sz="1800" dirty="0">
                        <a:solidFill>
                          <a:srgbClr val="000000"/>
                        </a:solidFill>
                        <a:effectLst/>
                        <a:latin typeface="Arial"/>
                        <a:ea typeface="Calibri"/>
                        <a:cs typeface="Times New Roman"/>
                      </a:endParaRPr>
                    </a:p>
                  </a:txBody>
                  <a:tcPr marL="68580" marR="68580" marT="0" marB="0"/>
                </a:tc>
                <a:tc>
                  <a:txBody>
                    <a:bodyPr/>
                    <a:lstStyle/>
                    <a:p>
                      <a:pPr marL="0" marR="0">
                        <a:spcBef>
                          <a:spcPts val="0"/>
                        </a:spcBef>
                        <a:spcAft>
                          <a:spcPts val="155"/>
                        </a:spcAft>
                      </a:pPr>
                      <a:r>
                        <a:rPr lang="en-US" sz="1800">
                          <a:effectLst/>
                        </a:rPr>
                        <a:t>Technical Specification </a:t>
                      </a:r>
                      <a:r>
                        <a:rPr lang="en-US" sz="1600">
                          <a:effectLst/>
                        </a:rPr>
                        <a:t>Published 7/12/17</a:t>
                      </a:r>
                      <a:endParaRPr lang="en-US" sz="1800">
                        <a:solidFill>
                          <a:srgbClr val="000000"/>
                        </a:solidFill>
                        <a:effectLst/>
                        <a:latin typeface="Arial"/>
                        <a:ea typeface="Calibri"/>
                        <a:cs typeface="Times New Roman"/>
                      </a:endParaRPr>
                    </a:p>
                  </a:txBody>
                  <a:tcPr marL="68580" marR="68580" marT="0" marB="0"/>
                </a:tc>
                <a:tc>
                  <a:txBody>
                    <a:bodyPr/>
                    <a:lstStyle/>
                    <a:p>
                      <a:pPr marL="0" marR="0">
                        <a:spcBef>
                          <a:spcPts val="0"/>
                        </a:spcBef>
                        <a:spcAft>
                          <a:spcPts val="155"/>
                        </a:spcAft>
                      </a:pPr>
                      <a:r>
                        <a:rPr lang="en-US" sz="1800">
                          <a:effectLst/>
                        </a:rPr>
                        <a:t>-</a:t>
                      </a:r>
                      <a:endParaRPr lang="en-US" sz="1800">
                        <a:solidFill>
                          <a:srgbClr val="000000"/>
                        </a:solidFill>
                        <a:effectLst/>
                        <a:latin typeface="Arial"/>
                        <a:ea typeface="Calibri"/>
                        <a:cs typeface="Times New Roman"/>
                      </a:endParaRPr>
                    </a:p>
                  </a:txBody>
                  <a:tcPr marL="68580" marR="68580" marT="0" marB="0"/>
                </a:tc>
                <a:extLst>
                  <a:ext uri="{0D108BD9-81ED-4DB2-BD59-A6C34878D82A}">
                    <a16:rowId xmlns:a16="http://schemas.microsoft.com/office/drawing/2014/main" val="10005"/>
                  </a:ext>
                </a:extLst>
              </a:tr>
              <a:tr h="533082">
                <a:tc>
                  <a:txBody>
                    <a:bodyPr/>
                    <a:lstStyle/>
                    <a:p>
                      <a:pPr marL="0" marR="0">
                        <a:spcBef>
                          <a:spcPts val="0"/>
                        </a:spcBef>
                        <a:spcAft>
                          <a:spcPts val="0"/>
                        </a:spcAft>
                      </a:pPr>
                      <a:r>
                        <a:rPr lang="en-US" sz="1600" dirty="0">
                          <a:effectLst/>
                        </a:rPr>
                        <a:t>62933-5-2</a:t>
                      </a:r>
                      <a:endParaRPr lang="en-US" sz="1800" dirty="0">
                        <a:solidFill>
                          <a:srgbClr val="000000"/>
                        </a:solidFill>
                        <a:effectLst/>
                        <a:latin typeface="Arial"/>
                        <a:ea typeface="Calibri"/>
                        <a:cs typeface="Times New Roman"/>
                      </a:endParaRPr>
                    </a:p>
                  </a:txBody>
                  <a:tcPr marL="68580" marR="68580" marT="0" marB="0"/>
                </a:tc>
                <a:tc>
                  <a:txBody>
                    <a:bodyPr/>
                    <a:lstStyle/>
                    <a:p>
                      <a:pPr marL="0" marR="0">
                        <a:spcBef>
                          <a:spcPts val="0"/>
                        </a:spcBef>
                        <a:spcAft>
                          <a:spcPts val="0"/>
                        </a:spcAft>
                      </a:pPr>
                      <a:r>
                        <a:rPr lang="en-US" sz="1600" dirty="0">
                          <a:effectLst/>
                        </a:rPr>
                        <a:t>EES systems - Part 5-2: Safety considerations related to grid integrated EES systems – Batteries </a:t>
                      </a:r>
                      <a:endParaRPr lang="en-US" sz="1800" dirty="0">
                        <a:solidFill>
                          <a:srgbClr val="000000"/>
                        </a:solidFill>
                        <a:effectLst/>
                        <a:latin typeface="Arial"/>
                        <a:ea typeface="Calibri"/>
                        <a:cs typeface="Times New Roman"/>
                      </a:endParaRPr>
                    </a:p>
                  </a:txBody>
                  <a:tcPr marL="68580" marR="68580" marT="0" marB="0"/>
                </a:tc>
                <a:tc>
                  <a:txBody>
                    <a:bodyPr/>
                    <a:lstStyle/>
                    <a:p>
                      <a:pPr marL="0" marR="0">
                        <a:spcBef>
                          <a:spcPts val="0"/>
                        </a:spcBef>
                        <a:spcAft>
                          <a:spcPts val="155"/>
                        </a:spcAft>
                      </a:pPr>
                      <a:r>
                        <a:rPr lang="en-US" sz="1600" dirty="0">
                          <a:effectLst/>
                        </a:rPr>
                        <a:t>CC circulated 1/18/19 </a:t>
                      </a:r>
                      <a:endParaRPr lang="en-US" sz="1800" dirty="0">
                        <a:solidFill>
                          <a:srgbClr val="000000"/>
                        </a:solidFill>
                        <a:effectLst/>
                        <a:latin typeface="Arial"/>
                        <a:ea typeface="Calibri"/>
                        <a:cs typeface="Times New Roman"/>
                      </a:endParaRPr>
                    </a:p>
                  </a:txBody>
                  <a:tcPr marL="68580" marR="68580" marT="0" marB="0"/>
                </a:tc>
                <a:tc>
                  <a:txBody>
                    <a:bodyPr/>
                    <a:lstStyle/>
                    <a:p>
                      <a:pPr marL="0" marR="0">
                        <a:spcBef>
                          <a:spcPts val="0"/>
                        </a:spcBef>
                        <a:spcAft>
                          <a:spcPts val="155"/>
                        </a:spcAft>
                      </a:pPr>
                      <a:r>
                        <a:rPr lang="en-US" sz="1600" dirty="0">
                          <a:effectLst/>
                        </a:rPr>
                        <a:t>CDV (TBD)</a:t>
                      </a:r>
                      <a:endParaRPr lang="en-US" sz="1800" dirty="0">
                        <a:solidFill>
                          <a:srgbClr val="000000"/>
                        </a:solidFill>
                        <a:effectLst/>
                        <a:latin typeface="Arial"/>
                        <a:ea typeface="Calibri"/>
                        <a:cs typeface="Times New Roman"/>
                      </a:endParaRPr>
                    </a:p>
                  </a:txBody>
                  <a:tcPr marL="68580" marR="68580" marT="0" marB="0"/>
                </a:tc>
                <a:extLst>
                  <a:ext uri="{0D108BD9-81ED-4DB2-BD59-A6C34878D82A}">
                    <a16:rowId xmlns:a16="http://schemas.microsoft.com/office/drawing/2014/main" val="10006"/>
                  </a:ext>
                </a:extLst>
              </a:tr>
              <a:tr h="456206">
                <a:tc>
                  <a:txBody>
                    <a:bodyPr/>
                    <a:lstStyle/>
                    <a:p>
                      <a:pPr marL="0" marR="0">
                        <a:spcBef>
                          <a:spcPts val="0"/>
                        </a:spcBef>
                        <a:spcAft>
                          <a:spcPts val="0"/>
                        </a:spcAft>
                      </a:pPr>
                      <a:r>
                        <a:rPr lang="en-US" sz="1600" i="1" kern="1200" dirty="0">
                          <a:solidFill>
                            <a:schemeClr val="bg1"/>
                          </a:solidFill>
                          <a:effectLst/>
                          <a:latin typeface="+mn-lt"/>
                          <a:ea typeface="+mn-ea"/>
                          <a:cs typeface="+mn-cs"/>
                        </a:rPr>
                        <a:t>62933-2-2</a:t>
                      </a:r>
                    </a:p>
                  </a:txBody>
                  <a:tcPr marL="68580" marR="68580" marT="0" marB="0"/>
                </a:tc>
                <a:tc>
                  <a:txBody>
                    <a:bodyPr/>
                    <a:lstStyle/>
                    <a:p>
                      <a:pPr marL="0" marR="0">
                        <a:spcBef>
                          <a:spcPts val="0"/>
                        </a:spcBef>
                        <a:spcAft>
                          <a:spcPts val="0"/>
                        </a:spcAft>
                      </a:pPr>
                      <a:r>
                        <a:rPr lang="en-US" sz="1600" i="1" kern="1200" dirty="0">
                          <a:solidFill>
                            <a:schemeClr val="dk1"/>
                          </a:solidFill>
                          <a:effectLst/>
                          <a:latin typeface="+mn-lt"/>
                          <a:ea typeface="+mn-ea"/>
                          <a:cs typeface="+mn-cs"/>
                        </a:rPr>
                        <a:t>EES Systems; Part 2-2: Unit parameters and testing methods – Applications and Performance testing</a:t>
                      </a:r>
                    </a:p>
                  </a:txBody>
                  <a:tcPr marL="68580" marR="68580" marT="0" marB="0"/>
                </a:tc>
                <a:tc>
                  <a:txBody>
                    <a:bodyPr/>
                    <a:lstStyle/>
                    <a:p>
                      <a:pPr marL="0" marR="0">
                        <a:spcBef>
                          <a:spcPts val="0"/>
                        </a:spcBef>
                        <a:spcAft>
                          <a:spcPts val="155"/>
                        </a:spcAft>
                      </a:pPr>
                      <a:r>
                        <a:rPr lang="en-US" sz="1600" i="1" kern="1200" dirty="0">
                          <a:solidFill>
                            <a:schemeClr val="dk1"/>
                          </a:solidFill>
                          <a:effectLst/>
                          <a:latin typeface="+mn-lt"/>
                          <a:ea typeface="+mn-ea"/>
                          <a:cs typeface="+mn-cs"/>
                        </a:rPr>
                        <a:t>New Work Item Proposal</a:t>
                      </a:r>
                    </a:p>
                  </a:txBody>
                  <a:tcPr marL="68580" marR="68580" marT="0" marB="0"/>
                </a:tc>
                <a:tc>
                  <a:txBody>
                    <a:bodyPr/>
                    <a:lstStyle/>
                    <a:p>
                      <a:pPr marL="0" marR="0">
                        <a:spcBef>
                          <a:spcPts val="0"/>
                        </a:spcBef>
                        <a:spcAft>
                          <a:spcPts val="155"/>
                        </a:spcAft>
                      </a:pPr>
                      <a:r>
                        <a:rPr lang="en-US" sz="1600" i="1" kern="1200" dirty="0">
                          <a:solidFill>
                            <a:schemeClr val="dk1"/>
                          </a:solidFill>
                          <a:effectLst/>
                          <a:latin typeface="+mn-lt"/>
                          <a:ea typeface="+mn-ea"/>
                          <a:cs typeface="+mn-cs"/>
                        </a:rPr>
                        <a:t>CD</a:t>
                      </a: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336454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IEC 62933-5-1</a:t>
            </a:r>
          </a:p>
        </p:txBody>
      </p:sp>
      <p:sp>
        <p:nvSpPr>
          <p:cNvPr id="3" name="Content Placeholder 2"/>
          <p:cNvSpPr>
            <a:spLocks noGrp="1"/>
          </p:cNvSpPr>
          <p:nvPr>
            <p:ph idx="1"/>
          </p:nvPr>
        </p:nvSpPr>
        <p:spPr/>
        <p:txBody>
          <a:bodyPr/>
          <a:lstStyle/>
          <a:p>
            <a:r>
              <a:rPr lang="en-US" sz="2800" dirty="0"/>
              <a:t>Technical Specification, specifies safety considerations (e.g. hazards identification, risk assessment, risk mitigation) applicable to EES systems integrated with the electrical grid</a:t>
            </a:r>
          </a:p>
          <a:p>
            <a:r>
              <a:rPr lang="en-US" sz="2800" dirty="0"/>
              <a:t>Provides criteria to foster the safe application and use of electric energy</a:t>
            </a:r>
          </a:p>
          <a:p>
            <a:r>
              <a:rPr lang="en-US" sz="2800" dirty="0"/>
              <a:t>Covers storage systems of any type or size intended for grid-integrated applications</a:t>
            </a:r>
          </a:p>
        </p:txBody>
      </p:sp>
      <p:sp>
        <p:nvSpPr>
          <p:cNvPr id="4" name="Slide Number Placeholder 3"/>
          <p:cNvSpPr>
            <a:spLocks noGrp="1"/>
          </p:cNvSpPr>
          <p:nvPr>
            <p:ph type="sldNum" sz="quarter" idx="12"/>
          </p:nvPr>
        </p:nvSpPr>
        <p:spPr/>
        <p:txBody>
          <a:bodyPr/>
          <a:lstStyle/>
          <a:p>
            <a:pPr>
              <a:defRPr/>
            </a:pPr>
            <a:fld id="{669638BC-75F2-491F-B7FF-E147990AF108}" type="slidenum">
              <a:rPr lang="en-US" smtClean="0">
                <a:solidFill>
                  <a:prstClr val="black">
                    <a:tint val="75000"/>
                  </a:prstClr>
                </a:solidFill>
              </a:rPr>
              <a:pPr>
                <a:defRPr/>
              </a:pPr>
              <a:t>17</a:t>
            </a:fld>
            <a:endParaRPr lang="en-US">
              <a:solidFill>
                <a:prstClr val="black">
                  <a:tint val="75000"/>
                </a:prstClr>
              </a:solidFill>
            </a:endParaRPr>
          </a:p>
        </p:txBody>
      </p:sp>
    </p:spTree>
    <p:extLst>
      <p:ext uri="{BB962C8B-B14F-4D97-AF65-F5344CB8AC3E}">
        <p14:creationId xmlns:p14="http://schemas.microsoft.com/office/powerpoint/2010/main" val="3887828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05800" cy="762000"/>
          </a:xfrm>
        </p:spPr>
        <p:txBody>
          <a:bodyPr/>
          <a:lstStyle/>
          <a:p>
            <a:r>
              <a:rPr lang="en-US" dirty="0"/>
              <a:t>IEC 62933-5-2 (Batteries)</a:t>
            </a:r>
          </a:p>
        </p:txBody>
      </p:sp>
      <p:sp>
        <p:nvSpPr>
          <p:cNvPr id="3" name="Content Placeholder 2"/>
          <p:cNvSpPr>
            <a:spLocks noGrp="1"/>
          </p:cNvSpPr>
          <p:nvPr>
            <p:ph idx="1"/>
          </p:nvPr>
        </p:nvSpPr>
        <p:spPr>
          <a:xfrm>
            <a:off x="381000" y="1752600"/>
            <a:ext cx="8610600" cy="4572000"/>
          </a:xfrm>
        </p:spPr>
        <p:txBody>
          <a:bodyPr/>
          <a:lstStyle/>
          <a:p>
            <a:pPr>
              <a:spcAft>
                <a:spcPts val="600"/>
              </a:spcAft>
            </a:pPr>
            <a:r>
              <a:rPr lang="en-US" sz="2400" dirty="0"/>
              <a:t>“The safety culture of stakeholders (integrators, operators and end-users) of such systems may vary from a high level to nearly full ignorance” </a:t>
            </a:r>
          </a:p>
          <a:p>
            <a:pPr>
              <a:spcAft>
                <a:spcPts val="600"/>
              </a:spcAft>
            </a:pPr>
            <a:r>
              <a:rPr lang="en-US" sz="2400" dirty="0"/>
              <a:t>BESS may have additional safety hazards due to chemicals</a:t>
            </a:r>
          </a:p>
          <a:p>
            <a:pPr>
              <a:spcAft>
                <a:spcPts val="600"/>
              </a:spcAft>
            </a:pPr>
            <a:r>
              <a:rPr lang="en-US" sz="2400" dirty="0"/>
              <a:t>BESS are complex at the systems level due to the variety of potential battery options and configurations </a:t>
            </a:r>
          </a:p>
          <a:p>
            <a:pPr>
              <a:spcAft>
                <a:spcPts val="600"/>
              </a:spcAft>
            </a:pPr>
            <a:r>
              <a:rPr lang="en-US" sz="2400" dirty="0"/>
              <a:t>Compliance with standards and related material produced specifically for the safety of subsystems does not ensure absolute intrinsic safety of the overall system </a:t>
            </a:r>
          </a:p>
        </p:txBody>
      </p:sp>
      <p:sp>
        <p:nvSpPr>
          <p:cNvPr id="4" name="Slide Number Placeholder 3"/>
          <p:cNvSpPr>
            <a:spLocks noGrp="1"/>
          </p:cNvSpPr>
          <p:nvPr>
            <p:ph type="sldNum" sz="quarter" idx="12"/>
          </p:nvPr>
        </p:nvSpPr>
        <p:spPr/>
        <p:txBody>
          <a:bodyPr/>
          <a:lstStyle/>
          <a:p>
            <a:pPr>
              <a:defRPr/>
            </a:pPr>
            <a:fld id="{669638BC-75F2-491F-B7FF-E147990AF108}" type="slidenum">
              <a:rPr lang="en-US" smtClean="0">
                <a:solidFill>
                  <a:prstClr val="black">
                    <a:tint val="75000"/>
                  </a:prstClr>
                </a:solidFill>
              </a:rPr>
              <a:pPr>
                <a:defRPr/>
              </a:pPr>
              <a:t>18</a:t>
            </a:fld>
            <a:endParaRPr lang="en-US">
              <a:solidFill>
                <a:prstClr val="black">
                  <a:tint val="75000"/>
                </a:prstClr>
              </a:solidFill>
            </a:endParaRPr>
          </a:p>
        </p:txBody>
      </p:sp>
    </p:spTree>
    <p:extLst>
      <p:ext uri="{BB962C8B-B14F-4D97-AF65-F5344CB8AC3E}">
        <p14:creationId xmlns:p14="http://schemas.microsoft.com/office/powerpoint/2010/main" val="2017469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229600" cy="553998"/>
          </a:xfrm>
        </p:spPr>
        <p:txBody>
          <a:bodyPr/>
          <a:lstStyle/>
          <a:p>
            <a:pPr algn="ctr"/>
            <a:r>
              <a:rPr lang="en-US" sz="3600" dirty="0"/>
              <a:t>Summary and Key Takeaways</a:t>
            </a:r>
          </a:p>
        </p:txBody>
      </p:sp>
      <p:sp>
        <p:nvSpPr>
          <p:cNvPr id="3" name="Content Placeholder 2"/>
          <p:cNvSpPr>
            <a:spLocks noGrp="1"/>
          </p:cNvSpPr>
          <p:nvPr>
            <p:ph idx="1"/>
          </p:nvPr>
        </p:nvSpPr>
        <p:spPr>
          <a:xfrm>
            <a:off x="240632" y="1465520"/>
            <a:ext cx="8903368" cy="4648200"/>
          </a:xfrm>
        </p:spPr>
        <p:txBody>
          <a:bodyPr>
            <a:noAutofit/>
          </a:bodyPr>
          <a:lstStyle/>
          <a:p>
            <a:pPr>
              <a:buClr>
                <a:srgbClr val="008080"/>
              </a:buClr>
              <a:buSzPct val="110000"/>
            </a:pPr>
            <a:r>
              <a:rPr lang="en-US" sz="2000" dirty="0"/>
              <a:t>Codes and Standards (C&amp;S) provide a basis for the safe installation, application and use of ESS</a:t>
            </a:r>
          </a:p>
          <a:p>
            <a:pPr lvl="1"/>
            <a:r>
              <a:rPr lang="en-US" sz="1600" dirty="0"/>
              <a:t>Newer and traditional battery technologies are of concern to public safety officials, fire departments, and building inspectors. </a:t>
            </a:r>
          </a:p>
          <a:p>
            <a:pPr>
              <a:buClr>
                <a:srgbClr val="008080"/>
              </a:buClr>
              <a:buSzPct val="110000"/>
            </a:pPr>
            <a:r>
              <a:rPr lang="en-US" sz="2000" dirty="0"/>
              <a:t>C&amp;S lag technology development </a:t>
            </a:r>
          </a:p>
          <a:p>
            <a:r>
              <a:rPr lang="en-US" sz="2000" dirty="0"/>
              <a:t>Equipment manufacturers should be aware of the increased demands for test data, fault data, and fire simulation testing. </a:t>
            </a:r>
          </a:p>
          <a:p>
            <a:r>
              <a:rPr lang="en-US" sz="2000" dirty="0"/>
              <a:t>End users, consulting design engineers and installers also need an understanding of these codes and standards</a:t>
            </a:r>
          </a:p>
          <a:p>
            <a:pPr>
              <a:buClr>
                <a:srgbClr val="008080"/>
              </a:buClr>
              <a:buSzPct val="110000"/>
            </a:pPr>
            <a:r>
              <a:rPr lang="en-US" sz="2000" dirty="0"/>
              <a:t>Active participation by stakeholder affected by safety code development bodies is greatly encouraged</a:t>
            </a:r>
          </a:p>
        </p:txBody>
      </p:sp>
      <p:sp>
        <p:nvSpPr>
          <p:cNvPr id="4" name="Slide Number Placeholder 3"/>
          <p:cNvSpPr>
            <a:spLocks noGrp="1"/>
          </p:cNvSpPr>
          <p:nvPr>
            <p:ph type="sldNum" sz="quarter" idx="12"/>
          </p:nvPr>
        </p:nvSpPr>
        <p:spPr/>
        <p:txBody>
          <a:bodyPr/>
          <a:lstStyle/>
          <a:p>
            <a:fld id="{EAC31C83-9D59-410E-BE6A-E0FCA8E169BB}" type="slidenum">
              <a:rPr lang="en-US" smtClean="0"/>
              <a:pPr/>
              <a:t>19</a:t>
            </a:fld>
            <a:endParaRPr lang="en-US" dirty="0"/>
          </a:p>
        </p:txBody>
      </p:sp>
    </p:spTree>
    <p:extLst>
      <p:ext uri="{BB962C8B-B14F-4D97-AF65-F5344CB8AC3E}">
        <p14:creationId xmlns:p14="http://schemas.microsoft.com/office/powerpoint/2010/main" val="1022690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35000"/>
            <a:ext cx="8305800" cy="812800"/>
          </a:xfrm>
        </p:spPr>
        <p:txBody>
          <a:bodyPr/>
          <a:lstStyle/>
          <a:p>
            <a:r>
              <a:rPr lang="en-US" dirty="0"/>
              <a:t>Agenda</a:t>
            </a:r>
          </a:p>
        </p:txBody>
      </p:sp>
      <p:sp>
        <p:nvSpPr>
          <p:cNvPr id="7" name="Content Placeholder 6"/>
          <p:cNvSpPr>
            <a:spLocks noGrp="1"/>
          </p:cNvSpPr>
          <p:nvPr>
            <p:ph idx="1"/>
          </p:nvPr>
        </p:nvSpPr>
        <p:spPr>
          <a:xfrm>
            <a:off x="609600" y="1625600"/>
            <a:ext cx="8534400" cy="4648200"/>
          </a:xfrm>
        </p:spPr>
        <p:txBody>
          <a:bodyPr/>
          <a:lstStyle/>
          <a:p>
            <a:pPr>
              <a:lnSpc>
                <a:spcPct val="114000"/>
              </a:lnSpc>
              <a:spcBef>
                <a:spcPts val="0"/>
              </a:spcBef>
              <a:spcAft>
                <a:spcPts val="600"/>
              </a:spcAft>
            </a:pPr>
            <a:r>
              <a:rPr lang="en-US" altLang="en-US" sz="2600" b="1" dirty="0">
                <a:latin typeface="Arial" charset="0"/>
              </a:rPr>
              <a:t>NEMA standards and documents</a:t>
            </a:r>
          </a:p>
          <a:p>
            <a:pPr lvl="1">
              <a:lnSpc>
                <a:spcPct val="114000"/>
              </a:lnSpc>
              <a:spcBef>
                <a:spcPts val="0"/>
              </a:spcBef>
              <a:spcAft>
                <a:spcPts val="600"/>
              </a:spcAft>
            </a:pPr>
            <a:r>
              <a:rPr lang="en-US" altLang="en-US" sz="2200" b="1" dirty="0">
                <a:latin typeface="Arial" charset="0"/>
              </a:rPr>
              <a:t>Measuring Energy Storage System Performance</a:t>
            </a:r>
          </a:p>
          <a:p>
            <a:pPr lvl="1">
              <a:lnSpc>
                <a:spcPct val="114000"/>
              </a:lnSpc>
              <a:spcBef>
                <a:spcPts val="0"/>
              </a:spcBef>
              <a:spcAft>
                <a:spcPts val="600"/>
              </a:spcAft>
            </a:pPr>
            <a:r>
              <a:rPr lang="en-US" sz="2200" b="1" dirty="0">
                <a:latin typeface="Arial" charset="0"/>
              </a:rPr>
              <a:t>Battery Recyclability Standard</a:t>
            </a:r>
            <a:endParaRPr lang="en-US" altLang="en-US" sz="2200" b="1" dirty="0">
              <a:latin typeface="Arial" charset="0"/>
            </a:endParaRPr>
          </a:p>
          <a:p>
            <a:pPr lvl="1">
              <a:lnSpc>
                <a:spcPct val="114000"/>
              </a:lnSpc>
              <a:spcBef>
                <a:spcPts val="0"/>
              </a:spcBef>
              <a:spcAft>
                <a:spcPts val="600"/>
              </a:spcAft>
            </a:pPr>
            <a:r>
              <a:rPr lang="en-US" sz="2200" b="1" dirty="0">
                <a:latin typeface="Arial" charset="0"/>
              </a:rPr>
              <a:t>Lithium-Ion Battery Fires Guidance Document</a:t>
            </a:r>
            <a:endParaRPr lang="en-US" altLang="en-US" sz="2200" b="1" dirty="0">
              <a:latin typeface="Arial" charset="0"/>
            </a:endParaRPr>
          </a:p>
          <a:p>
            <a:pPr>
              <a:lnSpc>
                <a:spcPct val="114000"/>
              </a:lnSpc>
              <a:spcBef>
                <a:spcPts val="0"/>
              </a:spcBef>
              <a:spcAft>
                <a:spcPts val="600"/>
              </a:spcAft>
            </a:pPr>
            <a:r>
              <a:rPr lang="en-US" altLang="en-US" sz="2600" b="1" dirty="0">
                <a:latin typeface="Arial" charset="0"/>
              </a:rPr>
              <a:t>IEC TC120 Electrical Energy Storage Systems</a:t>
            </a:r>
          </a:p>
          <a:p>
            <a:pPr>
              <a:lnSpc>
                <a:spcPct val="114000"/>
              </a:lnSpc>
              <a:spcBef>
                <a:spcPts val="0"/>
              </a:spcBef>
              <a:spcAft>
                <a:spcPts val="600"/>
              </a:spcAft>
            </a:pPr>
            <a:r>
              <a:rPr lang="en-US" altLang="en-US" sz="2600" b="1" dirty="0">
                <a:latin typeface="Arial" charset="0"/>
              </a:rPr>
              <a:t>Summary</a:t>
            </a:r>
          </a:p>
        </p:txBody>
      </p:sp>
      <p:sp>
        <p:nvSpPr>
          <p:cNvPr id="4" name="Slide Number Placeholder 3"/>
          <p:cNvSpPr>
            <a:spLocks noGrp="1"/>
          </p:cNvSpPr>
          <p:nvPr>
            <p:ph type="sldNum" sz="quarter" idx="12"/>
          </p:nvPr>
        </p:nvSpPr>
        <p:spPr/>
        <p:txBody>
          <a:bodyPr/>
          <a:lstStyle/>
          <a:p>
            <a:pPr>
              <a:defRPr/>
            </a:pPr>
            <a:fld id="{CA4AFCA9-8DAA-4DAF-A557-A5101C6072D7}" type="slidenum">
              <a:rPr lang="en-US" smtClean="0">
                <a:solidFill>
                  <a:prstClr val="black">
                    <a:tint val="75000"/>
                  </a:prstClr>
                </a:solidFill>
              </a:rPr>
              <a:pPr>
                <a:defRPr/>
              </a:pPr>
              <a:t>2</a:t>
            </a:fld>
            <a:endParaRPr lang="en-US" dirty="0">
              <a:solidFill>
                <a:prstClr val="black">
                  <a:tint val="75000"/>
                </a:prstClr>
              </a:solidFill>
            </a:endParaRPr>
          </a:p>
        </p:txBody>
      </p:sp>
    </p:spTree>
    <p:extLst>
      <p:ext uri="{BB962C8B-B14F-4D97-AF65-F5344CB8AC3E}">
        <p14:creationId xmlns:p14="http://schemas.microsoft.com/office/powerpoint/2010/main" val="3228341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1828800"/>
            <a:ext cx="9144000" cy="4572000"/>
          </a:xfrm>
        </p:spPr>
        <p:txBody>
          <a:bodyPr/>
          <a:lstStyle/>
          <a:p>
            <a:pPr algn="ctr" eaLnBrk="1" hangingPunct="1"/>
            <a:r>
              <a:rPr lang="en-US" altLang="en-US" dirty="0">
                <a:solidFill>
                  <a:schemeClr val="tx1"/>
                </a:solidFill>
                <a:latin typeface="Arial" charset="0"/>
                <a:cs typeface="Arial" charset="0"/>
              </a:rPr>
              <a:t>Thank you for your attention!</a:t>
            </a:r>
            <a:br>
              <a:rPr lang="en-US" altLang="en-US" dirty="0">
                <a:solidFill>
                  <a:schemeClr val="tx1"/>
                </a:solidFill>
                <a:latin typeface="Arial" charset="0"/>
                <a:cs typeface="Arial" charset="0"/>
              </a:rPr>
            </a:br>
            <a:br>
              <a:rPr lang="en-US" altLang="en-US" dirty="0">
                <a:solidFill>
                  <a:schemeClr val="tx1"/>
                </a:solidFill>
                <a:latin typeface="Arial" charset="0"/>
                <a:cs typeface="Arial" charset="0"/>
              </a:rPr>
            </a:br>
            <a:br>
              <a:rPr lang="en-US" altLang="en-US" dirty="0">
                <a:solidFill>
                  <a:schemeClr val="tx1"/>
                </a:solidFill>
                <a:latin typeface="Arial" charset="0"/>
                <a:cs typeface="Arial" charset="0"/>
              </a:rPr>
            </a:br>
            <a:br>
              <a:rPr lang="en-US" altLang="en-US" dirty="0">
                <a:solidFill>
                  <a:schemeClr val="tx1"/>
                </a:solidFill>
                <a:latin typeface="Arial" charset="0"/>
                <a:cs typeface="Arial" charset="0"/>
              </a:rPr>
            </a:br>
            <a:br>
              <a:rPr lang="en-US" altLang="en-US" dirty="0">
                <a:solidFill>
                  <a:schemeClr val="tx1"/>
                </a:solidFill>
                <a:latin typeface="Arial" charset="0"/>
                <a:cs typeface="Arial" charset="0"/>
              </a:rPr>
            </a:br>
            <a:endParaRPr lang="en-US" altLang="en-US" dirty="0">
              <a:solidFill>
                <a:schemeClr val="accent2"/>
              </a:solidFill>
              <a:latin typeface="Arial" charset="0"/>
              <a:cs typeface="Arial" charset="0"/>
            </a:endParaRPr>
          </a:p>
        </p:txBody>
      </p:sp>
      <p:sp>
        <p:nvSpPr>
          <p:cNvPr id="2" name="Slide Number Placeholder 1"/>
          <p:cNvSpPr>
            <a:spLocks noGrp="1"/>
          </p:cNvSpPr>
          <p:nvPr>
            <p:ph type="sldNum" sz="quarter" idx="12"/>
          </p:nvPr>
        </p:nvSpPr>
        <p:spPr/>
        <p:txBody>
          <a:bodyPr/>
          <a:lstStyle/>
          <a:p>
            <a:pPr>
              <a:defRPr/>
            </a:pPr>
            <a:fld id="{669638BC-75F2-491F-B7FF-E147990AF108}" type="slidenum">
              <a:rPr lang="en-US" smtClean="0">
                <a:solidFill>
                  <a:prstClr val="black">
                    <a:tint val="75000"/>
                  </a:prstClr>
                </a:solidFill>
              </a:rPr>
              <a:pPr>
                <a:defRPr/>
              </a:pPr>
              <a:t>20</a:t>
            </a:fld>
            <a:endParaRPr lang="en-US">
              <a:solidFill>
                <a:prstClr val="black">
                  <a:tint val="75000"/>
                </a:prstClr>
              </a:solidFill>
            </a:endParaRPr>
          </a:p>
        </p:txBody>
      </p:sp>
    </p:spTree>
    <p:extLst>
      <p:ext uri="{BB962C8B-B14F-4D97-AF65-F5344CB8AC3E}">
        <p14:creationId xmlns:p14="http://schemas.microsoft.com/office/powerpoint/2010/main" val="332134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01" y="1094674"/>
            <a:ext cx="8534400" cy="760828"/>
          </a:xfrm>
        </p:spPr>
        <p:txBody>
          <a:bodyPr/>
          <a:lstStyle/>
          <a:p>
            <a:r>
              <a:rPr lang="en-US" sz="3600" dirty="0"/>
              <a:t>The National Electrical Manufacturers Association (NEMA) </a:t>
            </a:r>
          </a:p>
        </p:txBody>
      </p:sp>
      <p:sp>
        <p:nvSpPr>
          <p:cNvPr id="3" name="Content Placeholder 2"/>
          <p:cNvSpPr>
            <a:spLocks noGrp="1"/>
          </p:cNvSpPr>
          <p:nvPr>
            <p:ph idx="1"/>
          </p:nvPr>
        </p:nvSpPr>
        <p:spPr>
          <a:xfrm>
            <a:off x="445476" y="2154816"/>
            <a:ext cx="5064369" cy="3200399"/>
          </a:xfrm>
        </p:spPr>
        <p:txBody>
          <a:bodyPr/>
          <a:lstStyle/>
          <a:p>
            <a:pPr marL="0" lvl="0" indent="0">
              <a:buNone/>
            </a:pPr>
            <a:r>
              <a:rPr lang="en-US" sz="2400" dirty="0"/>
              <a:t>Expand market opportunities, remove business barriers and reduce manufacturing costs through </a:t>
            </a:r>
          </a:p>
          <a:p>
            <a:r>
              <a:rPr lang="en-US" sz="2400" dirty="0"/>
              <a:t>development and delivery of consensus-based standards </a:t>
            </a:r>
            <a:br>
              <a:rPr lang="en-US" sz="2400" dirty="0"/>
            </a:br>
            <a:r>
              <a:rPr lang="en-US" sz="2400" dirty="0"/>
              <a:t>and other intellectual property, </a:t>
            </a:r>
          </a:p>
          <a:p>
            <a:r>
              <a:rPr lang="en-US" sz="2400" dirty="0"/>
              <a:t>effective advocacy, and </a:t>
            </a:r>
          </a:p>
          <a:p>
            <a:r>
              <a:rPr lang="en-US" sz="2400" dirty="0"/>
              <a:t>decision-quality business information and analytics.​</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03865" y="4121542"/>
            <a:ext cx="3740135" cy="2103826"/>
          </a:xfrm>
          <a:prstGeom prst="rect">
            <a:avLst/>
          </a:prstGeom>
        </p:spPr>
      </p:pic>
      <p:sp>
        <p:nvSpPr>
          <p:cNvPr id="4" name="Slide Number Placeholder 3"/>
          <p:cNvSpPr>
            <a:spLocks noGrp="1"/>
          </p:cNvSpPr>
          <p:nvPr>
            <p:ph type="sldNum" sz="quarter" idx="12"/>
          </p:nvPr>
        </p:nvSpPr>
        <p:spPr/>
        <p:txBody>
          <a:bodyPr/>
          <a:lstStyle/>
          <a:p>
            <a:pPr>
              <a:defRPr/>
            </a:pPr>
            <a:fld id="{2FFE4B61-D119-4C2A-B0FD-8BB9E4349C88}" type="slidenum">
              <a:rPr lang="en-US" smtClean="0"/>
              <a:pPr>
                <a:defRPr/>
              </a:pPr>
              <a:t>3</a:t>
            </a:fld>
            <a:endParaRPr lang="en-US" dirty="0"/>
          </a:p>
        </p:txBody>
      </p:sp>
    </p:spTree>
    <p:extLst>
      <p:ext uri="{BB962C8B-B14F-4D97-AF65-F5344CB8AC3E}">
        <p14:creationId xmlns:p14="http://schemas.microsoft.com/office/powerpoint/2010/main" val="1421310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81000" y="685800"/>
            <a:ext cx="8534400" cy="685800"/>
          </a:xfrm>
        </p:spPr>
        <p:txBody>
          <a:bodyPr/>
          <a:lstStyle/>
          <a:p>
            <a:r>
              <a:rPr lang="en-US" altLang="en-US" dirty="0"/>
              <a:t>NEMA Energy Storage Systems Section</a:t>
            </a:r>
          </a:p>
        </p:txBody>
      </p:sp>
      <p:sp>
        <p:nvSpPr>
          <p:cNvPr id="3075" name="Content Placeholder 2"/>
          <p:cNvSpPr>
            <a:spLocks noGrp="1"/>
          </p:cNvSpPr>
          <p:nvPr>
            <p:ph idx="1"/>
          </p:nvPr>
        </p:nvSpPr>
        <p:spPr>
          <a:xfrm>
            <a:off x="533400" y="1600200"/>
            <a:ext cx="8382000" cy="5029200"/>
          </a:xfrm>
        </p:spPr>
        <p:txBody>
          <a:bodyPr/>
          <a:lstStyle/>
          <a:p>
            <a:pPr marL="401638" lvl="1" indent="-401638">
              <a:lnSpc>
                <a:spcPct val="80000"/>
              </a:lnSpc>
              <a:spcBef>
                <a:spcPts val="1200"/>
              </a:spcBef>
              <a:spcAft>
                <a:spcPts val="800"/>
              </a:spcAft>
              <a:buFont typeface="Webdings" panose="05030102010509060703" pitchFamily="18" charset="2"/>
              <a:buChar char=""/>
            </a:pPr>
            <a:r>
              <a:rPr lang="en-US" altLang="en-US" dirty="0">
                <a:solidFill>
                  <a:srgbClr val="008080"/>
                </a:solidFill>
              </a:rPr>
              <a:t>Scope Includes</a:t>
            </a:r>
          </a:p>
          <a:p>
            <a:pPr marL="630238" lvl="2" indent="-401638">
              <a:lnSpc>
                <a:spcPct val="80000"/>
              </a:lnSpc>
              <a:spcBef>
                <a:spcPts val="1200"/>
              </a:spcBef>
              <a:spcAft>
                <a:spcPts val="800"/>
              </a:spcAft>
              <a:buClr>
                <a:schemeClr val="tx1"/>
              </a:buClr>
              <a:buFont typeface="Wingdings" panose="05000000000000000000" pitchFamily="2" charset="2"/>
              <a:buChar char="§"/>
            </a:pPr>
            <a:r>
              <a:rPr lang="en-US" altLang="en-US" dirty="0">
                <a:solidFill>
                  <a:srgbClr val="008080"/>
                </a:solidFill>
              </a:rPr>
              <a:t>Storage device/medium</a:t>
            </a:r>
          </a:p>
          <a:p>
            <a:pPr marL="630238" lvl="2" indent="-401638">
              <a:lnSpc>
                <a:spcPct val="80000"/>
              </a:lnSpc>
              <a:spcBef>
                <a:spcPts val="1200"/>
              </a:spcBef>
              <a:spcAft>
                <a:spcPts val="800"/>
              </a:spcAft>
              <a:buClr>
                <a:schemeClr val="tx1"/>
              </a:buClr>
              <a:buFont typeface="Wingdings" panose="05000000000000000000" pitchFamily="2" charset="2"/>
              <a:buChar char="§"/>
            </a:pPr>
            <a:r>
              <a:rPr lang="en-US" altLang="en-US" dirty="0">
                <a:solidFill>
                  <a:srgbClr val="008080"/>
                </a:solidFill>
              </a:rPr>
              <a:t>Power conversion systems</a:t>
            </a:r>
          </a:p>
          <a:p>
            <a:pPr marL="630238" lvl="2" indent="-401638">
              <a:lnSpc>
                <a:spcPct val="80000"/>
              </a:lnSpc>
              <a:spcBef>
                <a:spcPts val="1200"/>
              </a:spcBef>
              <a:spcAft>
                <a:spcPts val="800"/>
              </a:spcAft>
              <a:buClr>
                <a:schemeClr val="tx1"/>
              </a:buClr>
              <a:buFont typeface="Wingdings" panose="05000000000000000000" pitchFamily="2" charset="2"/>
              <a:buChar char="§"/>
            </a:pPr>
            <a:r>
              <a:rPr lang="en-US" altLang="en-US" dirty="0">
                <a:solidFill>
                  <a:srgbClr val="008080"/>
                </a:solidFill>
              </a:rPr>
              <a:t>Control &amp; management systems</a:t>
            </a:r>
          </a:p>
          <a:p>
            <a:pPr marL="401638" lvl="1" indent="-401638">
              <a:lnSpc>
                <a:spcPct val="80000"/>
              </a:lnSpc>
              <a:spcBef>
                <a:spcPts val="1200"/>
              </a:spcBef>
              <a:spcAft>
                <a:spcPts val="800"/>
              </a:spcAft>
              <a:buFont typeface="Webdings" panose="05030102010509060703" pitchFamily="18" charset="2"/>
              <a:buChar char=""/>
            </a:pPr>
            <a:r>
              <a:rPr lang="en-US" altLang="en-US" dirty="0">
                <a:solidFill>
                  <a:srgbClr val="008080"/>
                </a:solidFill>
              </a:rPr>
              <a:t>Grid connected or off grid</a:t>
            </a:r>
          </a:p>
          <a:p>
            <a:pPr marL="401638" lvl="1" indent="-401638">
              <a:lnSpc>
                <a:spcPct val="80000"/>
              </a:lnSpc>
              <a:spcBef>
                <a:spcPts val="1200"/>
              </a:spcBef>
              <a:spcAft>
                <a:spcPts val="800"/>
              </a:spcAft>
              <a:buFont typeface="Webdings" panose="05030102010509060703" pitchFamily="18" charset="2"/>
              <a:buChar char=""/>
            </a:pPr>
            <a:r>
              <a:rPr lang="en-US" altLang="en-US" dirty="0">
                <a:solidFill>
                  <a:srgbClr val="008080"/>
                </a:solidFill>
              </a:rPr>
              <a:t>Utility side or consumer side</a:t>
            </a:r>
          </a:p>
          <a:p>
            <a:pPr marL="457200" lvl="1" indent="0" eaLnBrk="1" hangingPunct="1">
              <a:lnSpc>
                <a:spcPts val="2700"/>
              </a:lnSpc>
              <a:spcBef>
                <a:spcPts val="600"/>
              </a:spcBef>
              <a:spcAft>
                <a:spcPts val="600"/>
              </a:spcAft>
              <a:buFont typeface="Wingdings" pitchFamily="2" charset="2"/>
              <a:buNone/>
              <a:defRPr/>
            </a:pPr>
            <a:endParaRPr lang="en-US" altLang="en-US" dirty="0"/>
          </a:p>
        </p:txBody>
      </p:sp>
      <p:sp>
        <p:nvSpPr>
          <p:cNvPr id="2" name="Slide Number Placeholder 1"/>
          <p:cNvSpPr>
            <a:spLocks noGrp="1"/>
          </p:cNvSpPr>
          <p:nvPr>
            <p:ph type="sldNum" sz="quarter" idx="12"/>
          </p:nvPr>
        </p:nvSpPr>
        <p:spPr/>
        <p:txBody>
          <a:bodyPr/>
          <a:lstStyle/>
          <a:p>
            <a:pPr>
              <a:defRPr/>
            </a:pPr>
            <a:fld id="{669638BC-75F2-491F-B7FF-E147990AF108}" type="slidenum">
              <a:rPr lang="en-US" smtClean="0">
                <a:solidFill>
                  <a:prstClr val="black">
                    <a:tint val="75000"/>
                  </a:prstClr>
                </a:solidFill>
              </a:rPr>
              <a:pPr>
                <a:defRPr/>
              </a:pPr>
              <a:t>4</a:t>
            </a:fld>
            <a:endParaRPr lang="en-US">
              <a:solidFill>
                <a:prstClr val="black">
                  <a:tint val="75000"/>
                </a:prstClr>
              </a:solidFill>
            </a:endParaRPr>
          </a:p>
        </p:txBody>
      </p:sp>
    </p:spTree>
    <p:extLst>
      <p:ext uri="{BB962C8B-B14F-4D97-AF65-F5344CB8AC3E}">
        <p14:creationId xmlns:p14="http://schemas.microsoft.com/office/powerpoint/2010/main" val="18940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04800" y="762000"/>
            <a:ext cx="8534400" cy="685800"/>
          </a:xfrm>
        </p:spPr>
        <p:txBody>
          <a:bodyPr/>
          <a:lstStyle/>
          <a:p>
            <a:r>
              <a:rPr lang="en-US" altLang="en-US" dirty="0"/>
              <a:t>NEMA ESS Section Activities</a:t>
            </a:r>
          </a:p>
        </p:txBody>
      </p:sp>
      <p:sp>
        <p:nvSpPr>
          <p:cNvPr id="3075" name="Content Placeholder 2"/>
          <p:cNvSpPr>
            <a:spLocks noGrp="1"/>
          </p:cNvSpPr>
          <p:nvPr>
            <p:ph idx="1"/>
          </p:nvPr>
        </p:nvSpPr>
        <p:spPr>
          <a:xfrm>
            <a:off x="533400" y="1752600"/>
            <a:ext cx="7924800" cy="4114800"/>
          </a:xfrm>
        </p:spPr>
        <p:txBody>
          <a:bodyPr/>
          <a:lstStyle/>
          <a:p>
            <a:pPr marL="401638" lvl="1" indent="-401638">
              <a:lnSpc>
                <a:spcPct val="80000"/>
              </a:lnSpc>
              <a:spcBef>
                <a:spcPts val="1200"/>
              </a:spcBef>
              <a:spcAft>
                <a:spcPts val="800"/>
              </a:spcAft>
              <a:buFont typeface="Webdings" panose="05030102010509060703" pitchFamily="18" charset="2"/>
              <a:buChar char=""/>
            </a:pPr>
            <a:r>
              <a:rPr lang="en-US" sz="2400" dirty="0">
                <a:solidFill>
                  <a:srgbClr val="008080"/>
                </a:solidFill>
              </a:rPr>
              <a:t>Energy Storage Systems Performance Standard     </a:t>
            </a:r>
          </a:p>
          <a:p>
            <a:pPr marL="401638" lvl="1" indent="-401638">
              <a:lnSpc>
                <a:spcPct val="80000"/>
              </a:lnSpc>
              <a:spcBef>
                <a:spcPts val="1200"/>
              </a:spcBef>
              <a:spcAft>
                <a:spcPts val="800"/>
              </a:spcAft>
              <a:buFont typeface="Webdings" panose="05030102010509060703" pitchFamily="18" charset="2"/>
              <a:buChar char=""/>
              <a:defRPr/>
            </a:pPr>
            <a:r>
              <a:rPr lang="en-US" altLang="en-US" sz="2400" dirty="0">
                <a:solidFill>
                  <a:srgbClr val="008080"/>
                </a:solidFill>
              </a:rPr>
              <a:t>Lead NEMA member public inputs on related ES codes and standards</a:t>
            </a:r>
          </a:p>
          <a:p>
            <a:pPr marL="630238" lvl="2" indent="-401638">
              <a:lnSpc>
                <a:spcPct val="80000"/>
              </a:lnSpc>
              <a:spcBef>
                <a:spcPts val="1200"/>
              </a:spcBef>
              <a:spcAft>
                <a:spcPts val="800"/>
              </a:spcAft>
              <a:buClr>
                <a:schemeClr val="tx1"/>
              </a:buClr>
              <a:buFont typeface="Wingdings" panose="05000000000000000000" pitchFamily="2" charset="2"/>
              <a:buChar char="§"/>
              <a:defRPr/>
            </a:pPr>
            <a:r>
              <a:rPr lang="en-US" altLang="en-US" sz="2000" dirty="0">
                <a:solidFill>
                  <a:srgbClr val="008080"/>
                </a:solidFill>
              </a:rPr>
              <a:t>National Electric Code (NEC) 706</a:t>
            </a:r>
          </a:p>
          <a:p>
            <a:pPr marL="630238" lvl="2" indent="-401638">
              <a:lnSpc>
                <a:spcPct val="80000"/>
              </a:lnSpc>
              <a:spcBef>
                <a:spcPts val="1200"/>
              </a:spcBef>
              <a:spcAft>
                <a:spcPts val="800"/>
              </a:spcAft>
              <a:buClr>
                <a:schemeClr val="tx1"/>
              </a:buClr>
              <a:buFont typeface="Wingdings" panose="05000000000000000000" pitchFamily="2" charset="2"/>
              <a:buChar char="§"/>
              <a:defRPr/>
            </a:pPr>
            <a:r>
              <a:rPr lang="en-US" altLang="en-US" sz="2000" dirty="0">
                <a:solidFill>
                  <a:srgbClr val="008080"/>
                </a:solidFill>
              </a:rPr>
              <a:t>National Fire Protection Association (NFPA) 855</a:t>
            </a:r>
          </a:p>
          <a:p>
            <a:pPr marL="401638" lvl="1" indent="-401638">
              <a:lnSpc>
                <a:spcPct val="80000"/>
              </a:lnSpc>
              <a:spcBef>
                <a:spcPts val="1200"/>
              </a:spcBef>
              <a:spcAft>
                <a:spcPts val="800"/>
              </a:spcAft>
              <a:buFont typeface="Webdings" panose="05030102010509060703" pitchFamily="18" charset="2"/>
              <a:buChar char=""/>
              <a:defRPr/>
            </a:pPr>
            <a:r>
              <a:rPr lang="en-US" altLang="en-US" sz="2400" dirty="0">
                <a:solidFill>
                  <a:srgbClr val="008080"/>
                </a:solidFill>
              </a:rPr>
              <a:t>Serve as secretariat for IEC TC 120</a:t>
            </a:r>
          </a:p>
        </p:txBody>
      </p:sp>
      <p:sp>
        <p:nvSpPr>
          <p:cNvPr id="2" name="Slide Number Placeholder 1"/>
          <p:cNvSpPr>
            <a:spLocks noGrp="1"/>
          </p:cNvSpPr>
          <p:nvPr>
            <p:ph type="sldNum" sz="quarter" idx="12"/>
          </p:nvPr>
        </p:nvSpPr>
        <p:spPr/>
        <p:txBody>
          <a:bodyPr/>
          <a:lstStyle/>
          <a:p>
            <a:pPr>
              <a:defRPr/>
            </a:pPr>
            <a:fld id="{669638BC-75F2-491F-B7FF-E147990AF108}" type="slidenum">
              <a:rPr lang="en-US" smtClean="0">
                <a:solidFill>
                  <a:prstClr val="black">
                    <a:tint val="75000"/>
                  </a:prstClr>
                </a:solidFill>
              </a:rPr>
              <a:pPr>
                <a:defRPr/>
              </a:pPr>
              <a:t>5</a:t>
            </a:fld>
            <a:endParaRPr lang="en-US">
              <a:solidFill>
                <a:prstClr val="black">
                  <a:tint val="75000"/>
                </a:prstClr>
              </a:solidFill>
            </a:endParaRPr>
          </a:p>
        </p:txBody>
      </p:sp>
    </p:spTree>
    <p:extLst>
      <p:ext uri="{BB962C8B-B14F-4D97-AF65-F5344CB8AC3E}">
        <p14:creationId xmlns:p14="http://schemas.microsoft.com/office/powerpoint/2010/main" val="4116276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17851"/>
            <a:ext cx="8305800" cy="914400"/>
          </a:xfrm>
        </p:spPr>
        <p:txBody>
          <a:bodyPr/>
          <a:lstStyle/>
          <a:p>
            <a:r>
              <a:rPr lang="en-US" dirty="0"/>
              <a:t>Standards Development Cycle</a:t>
            </a:r>
          </a:p>
        </p:txBody>
      </p:sp>
      <p:sp>
        <p:nvSpPr>
          <p:cNvPr id="4" name="Slide Number Placeholder 3"/>
          <p:cNvSpPr>
            <a:spLocks noGrp="1"/>
          </p:cNvSpPr>
          <p:nvPr>
            <p:ph type="sldNum" sz="quarter" idx="12"/>
          </p:nvPr>
        </p:nvSpPr>
        <p:spPr/>
        <p:txBody>
          <a:bodyPr/>
          <a:lstStyle/>
          <a:p>
            <a:pPr>
              <a:defRPr/>
            </a:pPr>
            <a:fld id="{669638BC-75F2-491F-B7FF-E147990AF108}" type="slidenum">
              <a:rPr lang="en-US" smtClean="0">
                <a:solidFill>
                  <a:prstClr val="black">
                    <a:tint val="75000"/>
                  </a:prstClr>
                </a:solidFill>
              </a:rPr>
              <a:pPr>
                <a:defRPr/>
              </a:pPr>
              <a:t>6</a:t>
            </a:fld>
            <a:endParaRPr lang="en-US">
              <a:solidFill>
                <a:prstClr val="black">
                  <a:tint val="75000"/>
                </a:prstClr>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12" y="1324945"/>
            <a:ext cx="9188147" cy="5546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632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914400"/>
            <a:ext cx="8305800" cy="914400"/>
          </a:xfrm>
        </p:spPr>
        <p:txBody>
          <a:bodyPr/>
          <a:lstStyle/>
          <a:p>
            <a:r>
              <a:rPr lang="en-US" altLang="en-US" sz="3200" dirty="0">
                <a:latin typeface="Arial" charset="0"/>
              </a:rPr>
              <a:t>NEMA ESS-1-2019 </a:t>
            </a:r>
            <a:br>
              <a:rPr lang="en-US" sz="2000" b="0" dirty="0"/>
            </a:br>
            <a:r>
              <a:rPr lang="en-US" sz="2000" b="0" dirty="0"/>
              <a:t>Standard for Uniformly Measuring and Expressing the Performance of Electrical Energy Storage Systems </a:t>
            </a:r>
            <a:endParaRPr lang="en-US" sz="2000" dirty="0"/>
          </a:p>
        </p:txBody>
      </p:sp>
      <p:sp>
        <p:nvSpPr>
          <p:cNvPr id="3" name="Content Placeholder 2"/>
          <p:cNvSpPr>
            <a:spLocks noGrp="1"/>
          </p:cNvSpPr>
          <p:nvPr>
            <p:ph idx="1"/>
          </p:nvPr>
        </p:nvSpPr>
        <p:spPr>
          <a:xfrm>
            <a:off x="457200" y="2070100"/>
            <a:ext cx="8077200" cy="3695700"/>
          </a:xfrm>
        </p:spPr>
        <p:txBody>
          <a:bodyPr/>
          <a:lstStyle/>
          <a:p>
            <a:pPr>
              <a:lnSpc>
                <a:spcPts val="2800"/>
              </a:lnSpc>
              <a:spcBef>
                <a:spcPts val="600"/>
              </a:spcBef>
              <a:spcAft>
                <a:spcPts val="600"/>
              </a:spcAft>
              <a:defRPr/>
            </a:pPr>
            <a:r>
              <a:rPr lang="en-US" altLang="en-US" sz="2400" dirty="0"/>
              <a:t>Lack of a uniform and repeatable method for determining and expressing system performance </a:t>
            </a:r>
          </a:p>
          <a:p>
            <a:pPr>
              <a:lnSpc>
                <a:spcPts val="2800"/>
              </a:lnSpc>
              <a:spcBef>
                <a:spcPts val="600"/>
              </a:spcBef>
              <a:spcAft>
                <a:spcPts val="600"/>
              </a:spcAft>
              <a:defRPr/>
            </a:pPr>
            <a:r>
              <a:rPr lang="en-US" altLang="en-US" sz="2400" dirty="0"/>
              <a:t>Project initiated under the Department of Energy</a:t>
            </a:r>
          </a:p>
          <a:p>
            <a:pPr>
              <a:lnSpc>
                <a:spcPts val="2800"/>
              </a:lnSpc>
              <a:spcBef>
                <a:spcPts val="600"/>
              </a:spcBef>
              <a:spcAft>
                <a:spcPts val="600"/>
              </a:spcAft>
              <a:defRPr/>
            </a:pPr>
            <a:r>
              <a:rPr lang="en-US" altLang="en-US" sz="2400" dirty="0"/>
              <a:t>Development of a protocol/pre-standard for immediate use and a basis for US and International standards</a:t>
            </a:r>
          </a:p>
          <a:p>
            <a:pPr>
              <a:lnSpc>
                <a:spcPts val="2800"/>
              </a:lnSpc>
              <a:spcBef>
                <a:spcPts val="600"/>
              </a:spcBef>
              <a:spcAft>
                <a:spcPts val="600"/>
              </a:spcAft>
              <a:defRPr/>
            </a:pPr>
            <a:r>
              <a:rPr lang="en-US" altLang="en-US" sz="2400" dirty="0"/>
              <a:t>NEMA actively participated in the process</a:t>
            </a:r>
          </a:p>
        </p:txBody>
      </p:sp>
      <p:sp>
        <p:nvSpPr>
          <p:cNvPr id="4" name="Slide Number Placeholder 3"/>
          <p:cNvSpPr>
            <a:spLocks noGrp="1"/>
          </p:cNvSpPr>
          <p:nvPr>
            <p:ph type="sldNum" sz="quarter" idx="12"/>
          </p:nvPr>
        </p:nvSpPr>
        <p:spPr/>
        <p:txBody>
          <a:bodyPr/>
          <a:lstStyle/>
          <a:p>
            <a:pPr>
              <a:defRPr/>
            </a:pPr>
            <a:fld id="{669638BC-75F2-491F-B7FF-E147990AF108}" type="slidenum">
              <a:rPr lang="en-US" smtClean="0">
                <a:solidFill>
                  <a:prstClr val="black">
                    <a:tint val="75000"/>
                  </a:prstClr>
                </a:solidFill>
              </a:rPr>
              <a:pPr>
                <a:defRPr/>
              </a:pPr>
              <a:t>7</a:t>
            </a:fld>
            <a:endParaRPr lang="en-US">
              <a:solidFill>
                <a:prstClr val="black">
                  <a:tint val="75000"/>
                </a:prstClr>
              </a:solidFill>
            </a:endParaRPr>
          </a:p>
        </p:txBody>
      </p:sp>
    </p:spTree>
    <p:extLst>
      <p:ext uri="{BB962C8B-B14F-4D97-AF65-F5344CB8AC3E}">
        <p14:creationId xmlns:p14="http://schemas.microsoft.com/office/powerpoint/2010/main" val="3457802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963832"/>
            <a:ext cx="8763000" cy="4525963"/>
          </a:xfrm>
        </p:spPr>
        <p:txBody>
          <a:bodyPr>
            <a:noAutofit/>
          </a:bodyPr>
          <a:lstStyle/>
          <a:p>
            <a:r>
              <a:rPr lang="en-US" sz="2400" dirty="0"/>
              <a:t>Focus is on electrical energy storage systems</a:t>
            </a:r>
          </a:p>
          <a:p>
            <a:r>
              <a:rPr lang="en-US" sz="2400" dirty="0"/>
              <a:t>Provides a set of “best practices” for characterizing ESS and measuring and reporting their performance </a:t>
            </a:r>
          </a:p>
          <a:p>
            <a:r>
              <a:rPr lang="en-US" sz="2400" dirty="0"/>
              <a:t>Serves as a basis for assessing how an ESS will perform relevant to different applications</a:t>
            </a:r>
          </a:p>
          <a:p>
            <a:r>
              <a:rPr lang="en-US" sz="2400" dirty="0"/>
              <a:t>Provides a valid and accurate basis for the comparison of different ESSs </a:t>
            </a:r>
          </a:p>
          <a:p>
            <a:r>
              <a:rPr lang="en-US" sz="2400" dirty="0"/>
              <a:t>Enables more informed decision-making in the selection of ESSs for various stationary applications</a:t>
            </a:r>
          </a:p>
        </p:txBody>
      </p:sp>
      <p:grpSp>
        <p:nvGrpSpPr>
          <p:cNvPr id="4" name="Group 6"/>
          <p:cNvGrpSpPr>
            <a:grpSpLocks/>
          </p:cNvGrpSpPr>
          <p:nvPr/>
        </p:nvGrpSpPr>
        <p:grpSpPr bwMode="auto">
          <a:xfrm>
            <a:off x="0" y="0"/>
            <a:ext cx="9144000" cy="611717"/>
            <a:chOff x="0" y="0"/>
            <a:chExt cx="9144000" cy="611188"/>
          </a:xfrm>
        </p:grpSpPr>
        <p:sp>
          <p:nvSpPr>
            <p:cNvPr id="5" name="Rectangle 4"/>
            <p:cNvSpPr/>
            <p:nvPr userDrawn="1"/>
          </p:nvSpPr>
          <p:spPr bwMode="auto">
            <a:xfrm>
              <a:off x="0" y="0"/>
              <a:ext cx="9144000" cy="609072"/>
            </a:xfrm>
            <a:prstGeom prst="rect">
              <a:avLst/>
            </a:prstGeom>
            <a:solidFill>
              <a:srgbClr val="2C8C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pic>
          <p:nvPicPr>
            <p:cNvPr id="6" name="Picture 5" descr="NEMA"/>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0025" y="115888"/>
              <a:ext cx="1295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6"/>
            <p:cNvSpPr>
              <a:spLocks noChangeArrowheads="1"/>
            </p:cNvSpPr>
            <p:nvPr userDrawn="1"/>
          </p:nvSpPr>
          <p:spPr bwMode="auto">
            <a:xfrm>
              <a:off x="1587500" y="120546"/>
              <a:ext cx="2908300" cy="306650"/>
            </a:xfrm>
            <a:prstGeom prst="rect">
              <a:avLst/>
            </a:prstGeom>
            <a:solidFill>
              <a:srgbClr val="2C8C8A">
                <a:alpha val="3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nchor="ctr"/>
            <a:lstStyle>
              <a:lvl1pPr eaLnBrk="0" hangingPunct="0">
                <a:defRPr baseline="-25000">
                  <a:solidFill>
                    <a:schemeClr val="tx1"/>
                  </a:solidFill>
                  <a:latin typeface="Arial" charset="0"/>
                  <a:cs typeface="Arial" charset="0"/>
                </a:defRPr>
              </a:lvl1pPr>
              <a:lvl2pPr marL="742950" indent="-285750" eaLnBrk="0" hangingPunct="0">
                <a:defRPr baseline="-25000">
                  <a:solidFill>
                    <a:schemeClr val="tx1"/>
                  </a:solidFill>
                  <a:latin typeface="Arial" charset="0"/>
                  <a:cs typeface="Arial" charset="0"/>
                </a:defRPr>
              </a:lvl2pPr>
              <a:lvl3pPr marL="1143000" indent="-228600" eaLnBrk="0" hangingPunct="0">
                <a:defRPr baseline="-25000">
                  <a:solidFill>
                    <a:schemeClr val="tx1"/>
                  </a:solidFill>
                  <a:latin typeface="Arial" charset="0"/>
                  <a:cs typeface="Arial" charset="0"/>
                </a:defRPr>
              </a:lvl3pPr>
              <a:lvl4pPr marL="1600200" indent="-228600" eaLnBrk="0" hangingPunct="0">
                <a:defRPr baseline="-25000">
                  <a:solidFill>
                    <a:schemeClr val="tx1"/>
                  </a:solidFill>
                  <a:latin typeface="Arial" charset="0"/>
                  <a:cs typeface="Arial" charset="0"/>
                </a:defRPr>
              </a:lvl4pPr>
              <a:lvl5pPr marL="2057400" indent="-228600" eaLnBrk="0" hangingPunct="0">
                <a:defRPr baseline="-25000">
                  <a:solidFill>
                    <a:schemeClr val="tx1"/>
                  </a:solidFill>
                  <a:latin typeface="Arial" charset="0"/>
                  <a:cs typeface="Arial" charset="0"/>
                </a:defRPr>
              </a:lvl5pPr>
              <a:lvl6pPr marL="2514600" indent="-228600" eaLnBrk="0" fontAlgn="base" hangingPunct="0">
                <a:spcBef>
                  <a:spcPct val="0"/>
                </a:spcBef>
                <a:spcAft>
                  <a:spcPct val="0"/>
                </a:spcAft>
                <a:defRPr baseline="-25000">
                  <a:solidFill>
                    <a:schemeClr val="tx1"/>
                  </a:solidFill>
                  <a:latin typeface="Arial" charset="0"/>
                  <a:cs typeface="Arial" charset="0"/>
                </a:defRPr>
              </a:lvl6pPr>
              <a:lvl7pPr marL="2971800" indent="-228600" eaLnBrk="0" fontAlgn="base" hangingPunct="0">
                <a:spcBef>
                  <a:spcPct val="0"/>
                </a:spcBef>
                <a:spcAft>
                  <a:spcPct val="0"/>
                </a:spcAft>
                <a:defRPr baseline="-25000">
                  <a:solidFill>
                    <a:schemeClr val="tx1"/>
                  </a:solidFill>
                  <a:latin typeface="Arial" charset="0"/>
                  <a:cs typeface="Arial" charset="0"/>
                </a:defRPr>
              </a:lvl7pPr>
              <a:lvl8pPr marL="3429000" indent="-228600" eaLnBrk="0" fontAlgn="base" hangingPunct="0">
                <a:spcBef>
                  <a:spcPct val="0"/>
                </a:spcBef>
                <a:spcAft>
                  <a:spcPct val="0"/>
                </a:spcAft>
                <a:defRPr baseline="-25000">
                  <a:solidFill>
                    <a:schemeClr val="tx1"/>
                  </a:solidFill>
                  <a:latin typeface="Arial" charset="0"/>
                  <a:cs typeface="Arial" charset="0"/>
                </a:defRPr>
              </a:lvl8pPr>
              <a:lvl9pPr marL="3886200" indent="-228600" eaLnBrk="0" fontAlgn="base" hangingPunct="0">
                <a:spcBef>
                  <a:spcPct val="0"/>
                </a:spcBef>
                <a:spcAft>
                  <a:spcPct val="0"/>
                </a:spcAft>
                <a:defRPr baseline="-25000">
                  <a:solidFill>
                    <a:schemeClr val="tx1"/>
                  </a:solidFill>
                  <a:latin typeface="Arial" charset="0"/>
                  <a:cs typeface="Arial" charset="0"/>
                </a:defRPr>
              </a:lvl9pPr>
            </a:lstStyle>
            <a:p>
              <a:pPr eaLnBrk="1" fontAlgn="base" hangingPunct="1">
                <a:spcBef>
                  <a:spcPct val="0"/>
                </a:spcBef>
                <a:spcAft>
                  <a:spcPct val="0"/>
                </a:spcAft>
                <a:defRPr/>
              </a:pPr>
              <a:r>
                <a:rPr lang="en-US" altLang="en-US" sz="1000" b="1" baseline="0" dirty="0">
                  <a:solidFill>
                    <a:prstClr val="white"/>
                  </a:solidFill>
                  <a:latin typeface="Calibri" pitchFamily="34" charset="0"/>
                </a:rPr>
                <a:t>The Association of Electrical and</a:t>
              </a:r>
              <a:br>
                <a:rPr lang="en-US" altLang="en-US" sz="1000" b="1" baseline="0" dirty="0">
                  <a:solidFill>
                    <a:prstClr val="white"/>
                  </a:solidFill>
                  <a:latin typeface="Calibri" pitchFamily="34" charset="0"/>
                </a:rPr>
              </a:br>
              <a:r>
                <a:rPr lang="en-US" altLang="en-US" sz="1000" b="1" baseline="0" dirty="0">
                  <a:solidFill>
                    <a:prstClr val="white"/>
                  </a:solidFill>
                  <a:latin typeface="Calibri" pitchFamily="34" charset="0"/>
                </a:rPr>
                <a:t>Medical Imaging Equipment Manufacturers </a:t>
              </a:r>
            </a:p>
          </p:txBody>
        </p:sp>
        <p:pic>
          <p:nvPicPr>
            <p:cNvPr id="8" name="Picture 10"/>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105400" y="0"/>
              <a:ext cx="3886200" cy="610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bwMode="auto">
            <a:xfrm>
              <a:off x="0" y="547743"/>
              <a:ext cx="9144000" cy="6344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sp>
        <p:nvSpPr>
          <p:cNvPr id="10" name="Slide Number Placeholder 9"/>
          <p:cNvSpPr>
            <a:spLocks noGrp="1"/>
          </p:cNvSpPr>
          <p:nvPr>
            <p:ph type="sldNum" sz="quarter" idx="12"/>
          </p:nvPr>
        </p:nvSpPr>
        <p:spPr/>
        <p:txBody>
          <a:bodyPr/>
          <a:lstStyle/>
          <a:p>
            <a:pPr>
              <a:defRPr/>
            </a:pPr>
            <a:fld id="{669638BC-75F2-491F-B7FF-E147990AF108}" type="slidenum">
              <a:rPr lang="en-US" smtClean="0">
                <a:solidFill>
                  <a:prstClr val="black">
                    <a:tint val="75000"/>
                  </a:prstClr>
                </a:solidFill>
              </a:rPr>
              <a:pPr>
                <a:defRPr/>
              </a:pPr>
              <a:t>8</a:t>
            </a:fld>
            <a:endParaRPr lang="en-US">
              <a:solidFill>
                <a:prstClr val="black">
                  <a:tint val="75000"/>
                </a:prstClr>
              </a:solidFill>
            </a:endParaRPr>
          </a:p>
        </p:txBody>
      </p:sp>
      <p:sp>
        <p:nvSpPr>
          <p:cNvPr id="12" name="Title 1"/>
          <p:cNvSpPr txBox="1">
            <a:spLocks/>
          </p:cNvSpPr>
          <p:nvPr/>
        </p:nvSpPr>
        <p:spPr bwMode="auto">
          <a:xfrm>
            <a:off x="368300" y="914400"/>
            <a:ext cx="8305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1" fontAlgn="base" hangingPunct="1">
              <a:spcBef>
                <a:spcPct val="0"/>
              </a:spcBef>
              <a:spcAft>
                <a:spcPct val="0"/>
              </a:spcAft>
              <a:defRPr sz="3500" b="1" kern="1200">
                <a:solidFill>
                  <a:schemeClr val="tx1">
                    <a:lumMod val="50000"/>
                    <a:lumOff val="50000"/>
                  </a:schemeClr>
                </a:solidFill>
                <a:latin typeface="Microsoft Sans Serif" pitchFamily="34" charset="0"/>
                <a:ea typeface="+mj-ea"/>
                <a:cs typeface="Microsoft Sans Serif" pitchFamily="34" charset="0"/>
              </a:defRPr>
            </a:lvl1pPr>
            <a:lvl2pPr algn="l" rtl="0" eaLnBrk="1" fontAlgn="base" hangingPunct="1">
              <a:spcBef>
                <a:spcPct val="0"/>
              </a:spcBef>
              <a:spcAft>
                <a:spcPct val="0"/>
              </a:spcAft>
              <a:defRPr sz="3500" b="1">
                <a:solidFill>
                  <a:srgbClr val="7F7F7F"/>
                </a:solidFill>
                <a:latin typeface="Microsoft Sans Serif" pitchFamily="34" charset="0"/>
                <a:cs typeface="Microsoft Sans Serif" pitchFamily="34" charset="0"/>
              </a:defRPr>
            </a:lvl2pPr>
            <a:lvl3pPr algn="l" rtl="0" eaLnBrk="1" fontAlgn="base" hangingPunct="1">
              <a:spcBef>
                <a:spcPct val="0"/>
              </a:spcBef>
              <a:spcAft>
                <a:spcPct val="0"/>
              </a:spcAft>
              <a:defRPr sz="3500" b="1">
                <a:solidFill>
                  <a:srgbClr val="7F7F7F"/>
                </a:solidFill>
                <a:latin typeface="Microsoft Sans Serif" pitchFamily="34" charset="0"/>
                <a:cs typeface="Microsoft Sans Serif" pitchFamily="34" charset="0"/>
              </a:defRPr>
            </a:lvl3pPr>
            <a:lvl4pPr algn="l" rtl="0" eaLnBrk="1" fontAlgn="base" hangingPunct="1">
              <a:spcBef>
                <a:spcPct val="0"/>
              </a:spcBef>
              <a:spcAft>
                <a:spcPct val="0"/>
              </a:spcAft>
              <a:defRPr sz="3500" b="1">
                <a:solidFill>
                  <a:srgbClr val="7F7F7F"/>
                </a:solidFill>
                <a:latin typeface="Microsoft Sans Serif" pitchFamily="34" charset="0"/>
                <a:cs typeface="Microsoft Sans Serif" pitchFamily="34" charset="0"/>
              </a:defRPr>
            </a:lvl4pPr>
            <a:lvl5pPr algn="l" rtl="0" eaLnBrk="1" fontAlgn="base" hangingPunct="1">
              <a:spcBef>
                <a:spcPct val="0"/>
              </a:spcBef>
              <a:spcAft>
                <a:spcPct val="0"/>
              </a:spcAft>
              <a:defRPr sz="3500" b="1">
                <a:solidFill>
                  <a:srgbClr val="7F7F7F"/>
                </a:solidFill>
                <a:latin typeface="Microsoft Sans Serif" pitchFamily="34" charset="0"/>
                <a:cs typeface="Microsoft Sans Serif" pitchFamily="34" charset="0"/>
              </a:defRPr>
            </a:lvl5pPr>
            <a:lvl6pPr marL="457200" algn="l" rtl="0" eaLnBrk="1" fontAlgn="base" hangingPunct="1">
              <a:spcBef>
                <a:spcPct val="0"/>
              </a:spcBef>
              <a:spcAft>
                <a:spcPct val="0"/>
              </a:spcAft>
              <a:defRPr sz="3500" b="1">
                <a:solidFill>
                  <a:srgbClr val="7F7F7F"/>
                </a:solidFill>
                <a:latin typeface="Microsoft Sans Serif" pitchFamily="34" charset="0"/>
                <a:cs typeface="Microsoft Sans Serif" pitchFamily="34" charset="0"/>
              </a:defRPr>
            </a:lvl6pPr>
            <a:lvl7pPr marL="914400" algn="l" rtl="0" eaLnBrk="1" fontAlgn="base" hangingPunct="1">
              <a:spcBef>
                <a:spcPct val="0"/>
              </a:spcBef>
              <a:spcAft>
                <a:spcPct val="0"/>
              </a:spcAft>
              <a:defRPr sz="3500" b="1">
                <a:solidFill>
                  <a:srgbClr val="7F7F7F"/>
                </a:solidFill>
                <a:latin typeface="Microsoft Sans Serif" pitchFamily="34" charset="0"/>
                <a:cs typeface="Microsoft Sans Serif" pitchFamily="34" charset="0"/>
              </a:defRPr>
            </a:lvl7pPr>
            <a:lvl8pPr marL="1371600" algn="l" rtl="0" eaLnBrk="1" fontAlgn="base" hangingPunct="1">
              <a:spcBef>
                <a:spcPct val="0"/>
              </a:spcBef>
              <a:spcAft>
                <a:spcPct val="0"/>
              </a:spcAft>
              <a:defRPr sz="3500" b="1">
                <a:solidFill>
                  <a:srgbClr val="7F7F7F"/>
                </a:solidFill>
                <a:latin typeface="Microsoft Sans Serif" pitchFamily="34" charset="0"/>
                <a:cs typeface="Microsoft Sans Serif" pitchFamily="34" charset="0"/>
              </a:defRPr>
            </a:lvl8pPr>
            <a:lvl9pPr marL="1828800" algn="l" rtl="0" eaLnBrk="1" fontAlgn="base" hangingPunct="1">
              <a:spcBef>
                <a:spcPct val="0"/>
              </a:spcBef>
              <a:spcAft>
                <a:spcPct val="0"/>
              </a:spcAft>
              <a:defRPr sz="3500" b="1">
                <a:solidFill>
                  <a:srgbClr val="7F7F7F"/>
                </a:solidFill>
                <a:latin typeface="Microsoft Sans Serif" pitchFamily="34" charset="0"/>
                <a:cs typeface="Microsoft Sans Serif" pitchFamily="34" charset="0"/>
              </a:defRPr>
            </a:lvl9pPr>
          </a:lstStyle>
          <a:p>
            <a:r>
              <a:rPr lang="en-US" altLang="en-US" sz="3200" dirty="0">
                <a:latin typeface="Arial" charset="0"/>
              </a:rPr>
              <a:t>NEMA ESS-1-2019 </a:t>
            </a:r>
            <a:br>
              <a:rPr lang="en-US" sz="2000" b="0" dirty="0"/>
            </a:br>
            <a:r>
              <a:rPr lang="en-US" sz="2000" b="0" dirty="0"/>
              <a:t>Standard for Uniformly Measuring and Expressing the Performance of Electrical Energy Storage Systems </a:t>
            </a:r>
            <a:endParaRPr lang="en-US" sz="2000" dirty="0"/>
          </a:p>
        </p:txBody>
      </p:sp>
    </p:spTree>
    <p:extLst>
      <p:ext uri="{BB962C8B-B14F-4D97-AF65-F5344CB8AC3E}">
        <p14:creationId xmlns:p14="http://schemas.microsoft.com/office/powerpoint/2010/main" val="1285833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857000"/>
            <a:ext cx="8763000" cy="838200"/>
          </a:xfrm>
        </p:spPr>
        <p:txBody>
          <a:bodyPr/>
          <a:lstStyle/>
          <a:p>
            <a:r>
              <a:rPr lang="en-US" altLang="en-US" sz="3600" dirty="0">
                <a:latin typeface="Arial" charset="0"/>
              </a:rPr>
              <a:t>NEMA ESS-1-2019 </a:t>
            </a:r>
            <a:br>
              <a:rPr lang="en-US" altLang="en-US" sz="3600" dirty="0">
                <a:latin typeface="Arial" charset="0"/>
              </a:rPr>
            </a:br>
            <a:r>
              <a:rPr lang="en-US" sz="2000" b="0" dirty="0">
                <a:solidFill>
                  <a:schemeClr val="tx1">
                    <a:lumMod val="50000"/>
                    <a:lumOff val="50000"/>
                  </a:schemeClr>
                </a:solidFill>
              </a:rPr>
              <a:t>Applications Addressed</a:t>
            </a:r>
          </a:p>
        </p:txBody>
      </p:sp>
      <p:sp>
        <p:nvSpPr>
          <p:cNvPr id="6146" name="Content Placeholder 2"/>
          <p:cNvSpPr>
            <a:spLocks noGrp="1"/>
          </p:cNvSpPr>
          <p:nvPr>
            <p:ph sz="half" idx="1"/>
          </p:nvPr>
        </p:nvSpPr>
        <p:spPr/>
        <p:txBody>
          <a:bodyPr/>
          <a:lstStyle/>
          <a:p>
            <a:pPr marL="0" indent="0" eaLnBrk="1" hangingPunct="1">
              <a:lnSpc>
                <a:spcPts val="2800"/>
              </a:lnSpc>
              <a:spcBef>
                <a:spcPts val="600"/>
              </a:spcBef>
              <a:spcAft>
                <a:spcPts val="600"/>
              </a:spcAft>
              <a:buFontTx/>
              <a:buNone/>
            </a:pPr>
            <a:endParaRPr lang="en-US" altLang="en-US" sz="2600" b="1" dirty="0">
              <a:latin typeface="Arial" charset="0"/>
            </a:endParaRPr>
          </a:p>
          <a:p>
            <a:pPr marL="457200" lvl="1" indent="0" eaLnBrk="1" hangingPunct="1">
              <a:lnSpc>
                <a:spcPts val="2700"/>
              </a:lnSpc>
              <a:spcBef>
                <a:spcPts val="600"/>
              </a:spcBef>
              <a:spcAft>
                <a:spcPts val="600"/>
              </a:spcAft>
              <a:buFont typeface="Wingdings" pitchFamily="2" charset="2"/>
              <a:buNone/>
            </a:pPr>
            <a:endParaRPr lang="en-US" altLang="en-US" sz="2200" dirty="0">
              <a:latin typeface="Arial" charset="0"/>
            </a:endParaRPr>
          </a:p>
        </p:txBody>
      </p:sp>
      <p:sp>
        <p:nvSpPr>
          <p:cNvPr id="6" name="Content Placeholder 5"/>
          <p:cNvSpPr>
            <a:spLocks noGrp="1"/>
          </p:cNvSpPr>
          <p:nvPr>
            <p:ph sz="half" idx="2"/>
          </p:nvPr>
        </p:nvSpPr>
        <p:spPr>
          <a:xfrm>
            <a:off x="4648200" y="1970308"/>
            <a:ext cx="4038600" cy="4525963"/>
          </a:xfrm>
        </p:spPr>
        <p:txBody>
          <a:bodyPr/>
          <a:lstStyle/>
          <a:p>
            <a:r>
              <a:rPr lang="en-US" sz="2400" dirty="0"/>
              <a:t>Describes and defines the application</a:t>
            </a:r>
          </a:p>
          <a:p>
            <a:r>
              <a:rPr lang="en-US" sz="2400" dirty="0"/>
              <a:t>Develops appropriate duty cycles</a:t>
            </a:r>
          </a:p>
          <a:p>
            <a:endParaRPr lang="en-US" sz="2400" dirty="0"/>
          </a:p>
        </p:txBody>
      </p:sp>
      <p:sp>
        <p:nvSpPr>
          <p:cNvPr id="8" name="Content Placeholder 2"/>
          <p:cNvSpPr txBox="1">
            <a:spLocks/>
          </p:cNvSpPr>
          <p:nvPr/>
        </p:nvSpPr>
        <p:spPr bwMode="auto">
          <a:xfrm>
            <a:off x="381000" y="1963832"/>
            <a:ext cx="371094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Font typeface="Webdings" panose="05030102010509060703" pitchFamily="18" charset="2"/>
              <a:buChar char="~"/>
              <a:defRPr sz="2800" kern="1200">
                <a:solidFill>
                  <a:srgbClr val="008080"/>
                </a:solidFill>
                <a:latin typeface="Microsoft Sans Serif" pitchFamily="34" charset="0"/>
                <a:ea typeface="+mn-ea"/>
                <a:cs typeface="Microsoft Sans Serif" pitchFamily="34" charset="0"/>
              </a:defRPr>
            </a:lvl1pPr>
            <a:lvl2pPr marL="742950" indent="-285750" algn="l" rtl="0" eaLnBrk="1" fontAlgn="base" hangingPunct="1">
              <a:spcBef>
                <a:spcPct val="20000"/>
              </a:spcBef>
              <a:spcAft>
                <a:spcPct val="0"/>
              </a:spcAft>
              <a:buFont typeface="Wingdings" pitchFamily="2" charset="2"/>
              <a:buChar char="§"/>
              <a:defRPr sz="2400" kern="1200">
                <a:solidFill>
                  <a:schemeClr val="tx1"/>
                </a:solidFill>
                <a:latin typeface="Microsoft Sans Serif" pitchFamily="34" charset="0"/>
                <a:ea typeface="+mn-ea"/>
                <a:cs typeface="Microsoft Sans Serif" pitchFamily="34" charset="0"/>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Microsoft Sans Serif" pitchFamily="34" charset="0"/>
                <a:ea typeface="+mn-ea"/>
                <a:cs typeface="Microsoft Sans Serif" pitchFamily="34" charset="0"/>
              </a:defRPr>
            </a:lvl3pPr>
            <a:lvl4pPr marL="1600200" indent="-228600" algn="l" rtl="0" eaLnBrk="1" fontAlgn="base" hangingPunct="1">
              <a:spcBef>
                <a:spcPct val="20000"/>
              </a:spcBef>
              <a:spcAft>
                <a:spcPct val="0"/>
              </a:spcAft>
              <a:buFont typeface="Arial" charset="0"/>
              <a:buChar char="–"/>
              <a:defRPr sz="1800" kern="1200">
                <a:solidFill>
                  <a:schemeClr val="tx1"/>
                </a:solidFill>
                <a:latin typeface="Microsoft Sans Serif" pitchFamily="34" charset="0"/>
                <a:ea typeface="+mn-ea"/>
                <a:cs typeface="Microsoft Sans Serif" pitchFamily="34" charset="0"/>
              </a:defRPr>
            </a:lvl4pPr>
            <a:lvl5pPr marL="2057400" indent="-228600" algn="l" rtl="0" eaLnBrk="1" fontAlgn="base" hangingPunct="1">
              <a:spcBef>
                <a:spcPct val="20000"/>
              </a:spcBef>
              <a:spcAft>
                <a:spcPct val="0"/>
              </a:spcAft>
              <a:buFont typeface="Arial" charset="0"/>
              <a:buChar char="»"/>
              <a:defRPr sz="1800" kern="1200">
                <a:solidFill>
                  <a:schemeClr val="tx1"/>
                </a:solidFill>
                <a:latin typeface="Microsoft Sans Serif" pitchFamily="34" charset="0"/>
                <a:ea typeface="+mn-ea"/>
                <a:cs typeface="Microsoft Sans Serif"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sz="2400" dirty="0"/>
              <a:t>Frequency regulation</a:t>
            </a:r>
          </a:p>
          <a:p>
            <a:r>
              <a:rPr lang="en-US" sz="2400" dirty="0"/>
              <a:t>Peak shaving</a:t>
            </a:r>
          </a:p>
          <a:p>
            <a:r>
              <a:rPr lang="en-US" sz="2400" dirty="0"/>
              <a:t>Islanded </a:t>
            </a:r>
            <a:r>
              <a:rPr lang="en-US" sz="2400" dirty="0" err="1"/>
              <a:t>microgrids</a:t>
            </a:r>
            <a:endParaRPr lang="en-US" sz="2400" dirty="0"/>
          </a:p>
          <a:p>
            <a:r>
              <a:rPr lang="en-US" sz="2400" dirty="0"/>
              <a:t>Volt/</a:t>
            </a:r>
            <a:r>
              <a:rPr lang="en-US" sz="2400" dirty="0" err="1"/>
              <a:t>Var</a:t>
            </a:r>
            <a:r>
              <a:rPr lang="en-US" sz="2400" dirty="0"/>
              <a:t> support</a:t>
            </a:r>
          </a:p>
          <a:p>
            <a:r>
              <a:rPr lang="en-US" sz="2400" dirty="0"/>
              <a:t>Power quality</a:t>
            </a:r>
          </a:p>
          <a:p>
            <a:r>
              <a:rPr lang="en-US" sz="2400" dirty="0"/>
              <a:t>Frequency control</a:t>
            </a:r>
          </a:p>
          <a:p>
            <a:r>
              <a:rPr lang="en-US" sz="2400" dirty="0"/>
              <a:t>PV smoothing</a:t>
            </a:r>
          </a:p>
          <a:p>
            <a:r>
              <a:rPr lang="en-US" sz="2400" dirty="0"/>
              <a:t>PV firming</a:t>
            </a:r>
          </a:p>
        </p:txBody>
      </p:sp>
    </p:spTree>
    <p:extLst>
      <p:ext uri="{BB962C8B-B14F-4D97-AF65-F5344CB8AC3E}">
        <p14:creationId xmlns:p14="http://schemas.microsoft.com/office/powerpoint/2010/main" val="1178415625"/>
      </p:ext>
    </p:extLst>
  </p:cSld>
  <p:clrMapOvr>
    <a:masterClrMapping/>
  </p:clrMapOvr>
</p:sld>
</file>

<file path=ppt/theme/theme1.xml><?xml version="1.0" encoding="utf-8"?>
<a:theme xmlns:a="http://schemas.openxmlformats.org/drawingml/2006/main" name="NEMA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d668751f2856d45ee00d63d8cccf028e">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5bf6c6996bc6d4b3bd22f31418018b28"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3.xml><?xml version="1.0" encoding="utf-8"?>
<?mso-contentType ?>
<FormTemplates xmlns="http://schemas.microsoft.com/sharepoint/v3/contenttype/form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2855999-C02C-4C04-A014-2699FDB84372}"/>
</file>

<file path=customXml/itemProps2.xml><?xml version="1.0" encoding="utf-8"?>
<ds:datastoreItem xmlns:ds="http://schemas.openxmlformats.org/officeDocument/2006/customXml" ds:itemID="{08347759-F556-4BED-969A-2FEF7B99C980}"/>
</file>

<file path=customXml/itemProps3.xml><?xml version="1.0" encoding="utf-8"?>
<ds:datastoreItem xmlns:ds="http://schemas.openxmlformats.org/officeDocument/2006/customXml" ds:itemID="{3E793AA2-B57E-43F2-8115-E49303DD91D8}"/>
</file>

<file path=customXml/itemProps4.xml><?xml version="1.0" encoding="utf-8"?>
<ds:datastoreItem xmlns:ds="http://schemas.openxmlformats.org/officeDocument/2006/customXml" ds:itemID="{1AE93D22-BBC2-4D2C-9A8D-C0ACF7283F2F}"/>
</file>

<file path=docProps/app.xml><?xml version="1.0" encoding="utf-8"?>
<Properties xmlns="http://schemas.openxmlformats.org/officeDocument/2006/extended-properties" xmlns:vt="http://schemas.openxmlformats.org/officeDocument/2006/docPropsVTypes">
  <Template/>
  <TotalTime>23557</TotalTime>
  <Words>2691</Words>
  <Application>Microsoft Office PowerPoint</Application>
  <PresentationFormat>On-screen Show (4:3)</PresentationFormat>
  <Paragraphs>280</Paragraphs>
  <Slides>20</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Microsoft Sans Serif</vt:lpstr>
      <vt:lpstr>Webdings</vt:lpstr>
      <vt:lpstr>Wingdings</vt:lpstr>
      <vt:lpstr>NEMA PowerPoint Template</vt:lpstr>
      <vt:lpstr>Energy Storage Codes and Standards Activities</vt:lpstr>
      <vt:lpstr>Agenda</vt:lpstr>
      <vt:lpstr>The National Electrical Manufacturers Association (NEMA) </vt:lpstr>
      <vt:lpstr>NEMA Energy Storage Systems Section</vt:lpstr>
      <vt:lpstr>NEMA ESS Section Activities</vt:lpstr>
      <vt:lpstr>Standards Development Cycle</vt:lpstr>
      <vt:lpstr>NEMA ESS-1-2019  Standard for Uniformly Measuring and Expressing the Performance of Electrical Energy Storage Systems </vt:lpstr>
      <vt:lpstr>PowerPoint Presentation</vt:lpstr>
      <vt:lpstr>NEMA ESS-1-2019  Applications Addressed</vt:lpstr>
      <vt:lpstr>Battery Recyclability Standard</vt:lpstr>
      <vt:lpstr>Battery Recyclability Standard is NOT…</vt:lpstr>
      <vt:lpstr>NEMA Energy Storage Council</vt:lpstr>
      <vt:lpstr>NEMA Lithium-Ion Battery Fires Guidance Document</vt:lpstr>
      <vt:lpstr>IEC Technical Committee 120</vt:lpstr>
      <vt:lpstr>IEC TC 120 Liaisons to other IEC TCs</vt:lpstr>
      <vt:lpstr>IEC Technical Committee 120 Documents</vt:lpstr>
      <vt:lpstr>IEC 62933-5-1</vt:lpstr>
      <vt:lpstr>IEC 62933-5-2 (Batteries)</vt:lpstr>
      <vt:lpstr>Summary and Key Takeaways</vt:lpstr>
      <vt:lpstr>Thank you for your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Marchionini, Brian</dc:creator>
  <cp:lastModifiedBy>Marchionini, Brian</cp:lastModifiedBy>
  <cp:revision>186</cp:revision>
  <cp:lastPrinted>2018-04-17T14:23:02Z</cp:lastPrinted>
  <dcterms:created xsi:type="dcterms:W3CDTF">2018-03-02T16:51:12Z</dcterms:created>
  <dcterms:modified xsi:type="dcterms:W3CDTF">2021-10-19T15:40:28Z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Order">
    <vt:r8>8489800</vt:r8>
  </property>
  <property fmtid="{D5CDD505-2E9C-101B-9397-08002B2CF9AE}" pid="4" name="_dlc_DocIdItemGuid">
    <vt:lpwstr>765f63be-0ca8-4f10-b2f9-9a914ea153dd</vt:lpwstr>
  </property>
</Properties>
</file>