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30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19.xml" ContentType="application/vnd.openxmlformats-officedocument.presentationml.tags+xml"/>
  <Override PartName="/ppt/tags/tag26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34.xml" ContentType="application/vnd.openxmlformats-officedocument.presentationml.tags+xml"/>
  <Override PartName="/ppt/tags/tag29.xml" ContentType="application/vnd.openxmlformats-officedocument.presentationml.tags+xml"/>
  <Override PartName="/ppt/tags/tag35.xml" ContentType="application/vnd.openxmlformats-officedocument.presentationml.tags+xml"/>
  <Override PartName="/ppt/tags/tag2.xml" ContentType="application/vnd.openxmlformats-officedocument.presentationml.tags+xml"/>
  <Override PartName="/ppt/tags/tag33.xml" ContentType="application/vnd.openxmlformats-officedocument.presentationml.tags+xml"/>
  <Override PartName="/ppt/tags/tag28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ppt/tags/tag16.xml" ContentType="application/vnd.openxmlformats-officedocument.presentationml.tags+xml"/>
  <Override PartName="/ppt/tags/tag31.xml" ContentType="application/vnd.openxmlformats-officedocument.presentationml.tags+xml"/>
  <Override PartName="/ppt/tags/tag15.xml" ContentType="application/vnd.openxmlformats-officedocument.presentationml.tags+xml"/>
  <Override PartName="/ppt/tags/tag21.xml" ContentType="application/vnd.openxmlformats-officedocument.presentationml.tags+xml"/>
  <Override PartName="/ppt/tags/tag14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20.xml" ContentType="application/vnd.openxmlformats-officedocument.presentationml.tags+xml"/>
  <Override PartName="/customXml/itemProps3.xml" ContentType="application/vnd.openxmlformats-officedocument.customXmlPropertie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12.xml" ContentType="application/vnd.openxmlformats-officedocument.presentationml.tags+xml"/>
  <Override PartName="/ppt/tags/tag25.xml" ContentType="application/vnd.openxmlformats-officedocument.presentationml.tags+xml"/>
  <Override PartName="/ppt/tags/tag6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1.xml" ContentType="application/vnd.openxmlformats-officedocument.presentationml.tags+xml"/>
  <Override PartName="/ppt/tags/tag23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24.xml" ContentType="application/vnd.openxmlformats-officedocument.presentationml.tags+xml"/>
  <Override PartName="/ppt/tags/tag5.xml" ContentType="application/vnd.openxmlformats-officedocument.presentationml.tag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723" r:id="rId5"/>
    <p:sldMasterId id="2147483728" r:id="rId6"/>
    <p:sldMasterId id="2147483739" r:id="rId7"/>
    <p:sldMasterId id="2147483742" r:id="rId8"/>
    <p:sldMasterId id="2147483748" r:id="rId9"/>
    <p:sldMasterId id="2147483755" r:id="rId10"/>
    <p:sldMasterId id="2147483768" r:id="rId11"/>
  </p:sldMasterIdLst>
  <p:notesMasterIdLst>
    <p:notesMasterId r:id="rId34"/>
  </p:notesMasterIdLst>
  <p:sldIdLst>
    <p:sldId id="4529" r:id="rId12"/>
    <p:sldId id="4625" r:id="rId13"/>
    <p:sldId id="4749" r:id="rId14"/>
    <p:sldId id="4748" r:id="rId15"/>
    <p:sldId id="4750" r:id="rId16"/>
    <p:sldId id="4753" r:id="rId17"/>
    <p:sldId id="4754" r:id="rId18"/>
    <p:sldId id="4755" r:id="rId19"/>
    <p:sldId id="4751" r:id="rId20"/>
    <p:sldId id="4736" r:id="rId21"/>
    <p:sldId id="4762" r:id="rId22"/>
    <p:sldId id="4761" r:id="rId23"/>
    <p:sldId id="4759" r:id="rId24"/>
    <p:sldId id="4760" r:id="rId25"/>
    <p:sldId id="4752" r:id="rId26"/>
    <p:sldId id="4756" r:id="rId27"/>
    <p:sldId id="4758" r:id="rId28"/>
    <p:sldId id="4739" r:id="rId29"/>
    <p:sldId id="4740" r:id="rId30"/>
    <p:sldId id="4741" r:id="rId31"/>
    <p:sldId id="4728" r:id="rId32"/>
    <p:sldId id="444" r:id="rId33"/>
  </p:sldIdLst>
  <p:sldSz cx="9906000" cy="6858000" type="A4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221" userDrawn="1">
          <p15:clr>
            <a:srgbClr val="A4A3A4"/>
          </p15:clr>
        </p15:guide>
        <p15:guide id="3" pos="5823" userDrawn="1">
          <p15:clr>
            <a:srgbClr val="A4A3A4"/>
          </p15:clr>
        </p15:guide>
        <p15:guide id="4" pos="4643" userDrawn="1">
          <p15:clr>
            <a:srgbClr val="A4A3A4"/>
          </p15:clr>
        </p15:guide>
        <p15:guide id="5" pos="3488" userDrawn="1">
          <p15:clr>
            <a:srgbClr val="A4A3A4"/>
          </p15:clr>
        </p15:guide>
        <p15:guide id="6" pos="2342" userDrawn="1">
          <p15:clr>
            <a:srgbClr val="A4A3A4"/>
          </p15:clr>
        </p15:guide>
        <p15:guide id="7" orient="horz" pos="1412" userDrawn="1">
          <p15:clr>
            <a:srgbClr val="A4A3A4"/>
          </p15:clr>
        </p15:guide>
        <p15:guide id="8" orient="horz" pos="953" userDrawn="1">
          <p15:clr>
            <a:srgbClr val="A4A3A4"/>
          </p15:clr>
        </p15:guide>
        <p15:guide id="9" orient="horz" pos="1216" userDrawn="1">
          <p15:clr>
            <a:srgbClr val="A4A3A4"/>
          </p15:clr>
        </p15:guide>
        <p15:guide id="10" pos="2835" userDrawn="1">
          <p15:clr>
            <a:srgbClr val="A4A3A4"/>
          </p15:clr>
        </p15:guide>
        <p15:guide id="11" pos="3944" userDrawn="1">
          <p15:clr>
            <a:srgbClr val="A4A3A4"/>
          </p15:clr>
        </p15:guide>
        <p15:guide id="12" pos="5046" userDrawn="1">
          <p15:clr>
            <a:srgbClr val="A4A3A4"/>
          </p15:clr>
        </p15:guide>
        <p15:guide id="13" pos="6148" userDrawn="1">
          <p15:clr>
            <a:srgbClr val="A4A3A4"/>
          </p15:clr>
        </p15:guide>
        <p15:guide id="14" pos="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C0AC"/>
    <a:srgbClr val="37ACC0"/>
    <a:srgbClr val="17375E"/>
    <a:srgbClr val="99A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990" y="102"/>
      </p:cViewPr>
      <p:guideLst>
        <p:guide orient="horz" pos="1049"/>
        <p:guide pos="221"/>
        <p:guide pos="5823"/>
        <p:guide pos="4643"/>
        <p:guide pos="3488"/>
        <p:guide pos="2342"/>
        <p:guide orient="horz" pos="1412"/>
        <p:guide orient="horz" pos="953"/>
        <p:guide orient="horz" pos="1216"/>
        <p:guide pos="2835"/>
        <p:guide pos="3944"/>
        <p:guide pos="5046"/>
        <p:guide pos="6148"/>
        <p:guide pos="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notesViewPr>
    <p:cSldViewPr snapToGrid="0" snapToObjects="1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40" Type="http://schemas.openxmlformats.org/officeDocument/2006/relationships/customXml" Target="../customXml/item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gs" Target="tags/tag1.xml"/><Relationship Id="rId8" Type="http://schemas.openxmlformats.org/officeDocument/2006/relationships/slideMaster" Target="slideMasters/slideMaster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B77E8-3791-3A47-8CCC-5F21264D646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B9589-4874-314B-A812-B7D654953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6.png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0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9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5202" y="6345239"/>
            <a:ext cx="4908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AA8AE17A-7C0B-47A7-9D83-DC0792D80110}" type="slidenum">
              <a:rPr lang="en-US" altLang="en-US" sz="1950" b="1" smtClean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950">
              <a:solidFill>
                <a:srgbClr val="1F497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466" y="296863"/>
            <a:ext cx="179374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662523" y="1096963"/>
            <a:ext cx="7215802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949CA4"/>
                </a:gs>
              </a:gsLst>
              <a:lin ang="1080000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7340" y="1592263"/>
            <a:ext cx="8891323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43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5202" y="6345239"/>
            <a:ext cx="4908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0D2EA0DB-A9A1-4631-A9BA-D8F19D74D8AE}" type="slidenum">
              <a:rPr lang="en-US" altLang="en-US" sz="1950" b="1" smtClean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950">
              <a:solidFill>
                <a:srgbClr val="1F497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466" y="296863"/>
            <a:ext cx="179374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662523" y="1096963"/>
            <a:ext cx="7215802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949CA4"/>
                </a:gs>
              </a:gsLst>
              <a:lin ang="1080000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7340" y="1592263"/>
            <a:ext cx="8891323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69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5202" y="6345239"/>
            <a:ext cx="4908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3BC24BE2-D9B2-409C-A419-8DBED97E7E3C}" type="slidenum">
              <a:rPr lang="en-US" altLang="en-US" sz="1950" b="1" smtClean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950">
              <a:solidFill>
                <a:srgbClr val="1F497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7340" y="1592263"/>
            <a:ext cx="8891323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557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5202" y="6345239"/>
            <a:ext cx="4908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DD804218-969B-4FF0-80D2-652488AEA667}" type="slidenum">
              <a:rPr lang="en-US" altLang="en-US" sz="1950" b="1" smtClean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950">
              <a:solidFill>
                <a:srgbClr val="1F497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466" y="296863"/>
            <a:ext cx="179374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662523" y="1096963"/>
            <a:ext cx="7215802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949CA4"/>
                </a:gs>
              </a:gsLst>
              <a:lin ang="1080000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7340" y="1592263"/>
            <a:ext cx="8891323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057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PT  slide template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14" y="5754688"/>
            <a:ext cx="129500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 userDrawn="1"/>
        </p:nvSpPr>
        <p:spPr>
          <a:xfrm>
            <a:off x="170260" y="6057900"/>
            <a:ext cx="584729" cy="539750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000" tIns="0" rIns="78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9B1597-982C-45B2-8463-7F3803CACA98}" type="slidenum">
              <a:rPr lang="en-US" sz="1517">
                <a:solidFill>
                  <a:schemeClr val="bg1"/>
                </a:solidFill>
                <a:latin typeface="Arial"/>
                <a:cs typeface="Arial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517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7951"/>
            <a:ext cx="8915400" cy="973138"/>
          </a:xfrm>
        </p:spPr>
        <p:txBody>
          <a:bodyPr>
            <a:normAutofit/>
          </a:bodyPr>
          <a:lstStyle>
            <a:lvl1pPr algn="l">
              <a:defRPr sz="3033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9920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70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2168861"/>
            <a:ext cx="8543925" cy="1325563"/>
          </a:xfrm>
        </p:spPr>
        <p:txBody>
          <a:bodyPr>
            <a:normAutofit/>
          </a:bodyPr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435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30102" y="6259514"/>
            <a:ext cx="4908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62F784EE-1E8F-4CB0-98E5-CB3567683428}" type="slidenum">
              <a:rPr lang="en-US" altLang="en-US" sz="1950" b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95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466" y="314325"/>
            <a:ext cx="179374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662523" y="1116013"/>
            <a:ext cx="7215802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949CA4"/>
                </a:gs>
              </a:gsLst>
              <a:lin ang="1080000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7340" y="1592263"/>
            <a:ext cx="8891323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450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62304BD-B7A7-4A72-9879-6CFD45B994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think-cell Slide" r:id="rId5" imgW="360" imgH="359" progId="TCLayout.ActiveDocument.1">
                  <p:embed/>
                </p:oleObj>
              </mc:Choice>
              <mc:Fallback>
                <p:oleObj name="think-cell Slide" r:id="rId5" imgW="360" imgH="35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62304BD-B7A7-4A72-9879-6CFD45B994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81DF655-A1ED-4339-A47B-DCEA2C04599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71979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125204"/>
            <a:ext cx="8915400" cy="972460"/>
          </a:xfrm>
        </p:spPr>
        <p:txBody>
          <a:bodyPr>
            <a:normAutofit/>
          </a:bodyPr>
          <a:lstStyle>
            <a:lvl1pPr algn="just">
              <a:defRPr sz="26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28229" y="1595439"/>
            <a:ext cx="8979032" cy="4159720"/>
          </a:xfrm>
        </p:spPr>
        <p:txBody>
          <a:bodyPr/>
          <a:lstStyle>
            <a:lvl1pPr>
              <a:defRPr sz="2167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95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733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733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3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-105890" y="6315211"/>
            <a:ext cx="584580" cy="5396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000" tIns="0" rIns="78000" bIns="0" rtlCol="0" anchor="ctr"/>
          <a:lstStyle/>
          <a:p>
            <a:pPr algn="ctr"/>
            <a:fld id="{C5CDF3D5-EFFE-754D-A79F-DE083A8B8554}" type="slidenum">
              <a:rPr lang="en-US" sz="1517" b="0" smtClean="0">
                <a:solidFill>
                  <a:srgbClr val="02194C"/>
                </a:solidFill>
                <a:latin typeface="Arial"/>
                <a:cs typeface="Arial"/>
              </a:rPr>
              <a:t>‹#›</a:t>
            </a:fld>
            <a:endParaRPr lang="en-US" sz="1517" b="0" dirty="0">
              <a:solidFill>
                <a:srgbClr val="02194C"/>
              </a:solidFill>
              <a:latin typeface="Arial"/>
              <a:cs typeface="Arial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8C412CE-7B4C-4B38-AAF2-9E2773274E7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282024" y="6088578"/>
            <a:ext cx="2125236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86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6563329-ACD8-481C-8AF3-4A8024F639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" name="think-cell Slide" r:id="rId5" imgW="360" imgH="359" progId="TCLayout.ActiveDocument.1">
                  <p:embed/>
                </p:oleObj>
              </mc:Choice>
              <mc:Fallback>
                <p:oleObj name="think-cell Slide" r:id="rId5" imgW="360" imgH="35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6563329-ACD8-481C-8AF3-4A8024F639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BB13EDA-EDE1-4939-A028-3E38141CCC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71979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125204"/>
            <a:ext cx="8915400" cy="972460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28229" y="1595439"/>
            <a:ext cx="8979032" cy="4159720"/>
          </a:xfrm>
        </p:spPr>
        <p:txBody>
          <a:bodyPr/>
          <a:lstStyle>
            <a:lvl1pPr>
              <a:defRPr sz="2167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95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733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733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3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09" y="93553"/>
            <a:ext cx="2021785" cy="131879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3411190-028E-4A5D-B366-768E790F316F}"/>
              </a:ext>
            </a:extLst>
          </p:cNvPr>
          <p:cNvSpPr/>
          <p:nvPr userDrawn="1"/>
        </p:nvSpPr>
        <p:spPr>
          <a:xfrm>
            <a:off x="170335" y="6315211"/>
            <a:ext cx="584580" cy="5396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000" tIns="0" rIns="78000" bIns="0" rtlCol="0" anchor="ctr"/>
          <a:lstStyle/>
          <a:p>
            <a:pPr algn="ctr"/>
            <a:fld id="{C5CDF3D5-EFFE-754D-A79F-DE083A8B8554}" type="slidenum">
              <a:rPr lang="en-US" sz="1517" b="0" smtClean="0">
                <a:solidFill>
                  <a:srgbClr val="02194C"/>
                </a:solidFill>
                <a:latin typeface="Arial"/>
                <a:cs typeface="Arial"/>
              </a:rPr>
              <a:t>‹#›</a:t>
            </a:fld>
            <a:endParaRPr lang="en-US" sz="1517" b="0" dirty="0">
              <a:solidFill>
                <a:srgbClr val="02194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705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31897D5-327F-4BA4-AFF8-B16C71AE32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5" name="think-cell Slide" r:id="rId5" imgW="360" imgH="359" progId="TCLayout.ActiveDocument.1">
                  <p:embed/>
                </p:oleObj>
              </mc:Choice>
              <mc:Fallback>
                <p:oleObj name="think-cell Slide" r:id="rId5" imgW="360" imgH="35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31897D5-327F-4BA4-AFF8-B16C71AE32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4FA5CCA-5594-4101-8D72-4DFD965F138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71979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125204"/>
            <a:ext cx="8915400" cy="97246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28229" y="1595439"/>
            <a:ext cx="8979032" cy="4159720"/>
          </a:xfrm>
        </p:spPr>
        <p:txBody>
          <a:bodyPr/>
          <a:lstStyle>
            <a:lvl1pPr>
              <a:defRPr sz="2167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95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733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733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3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52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5202" y="6345239"/>
            <a:ext cx="4908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1DF5598F-CD0A-4BF1-8F81-AAE0DC7342F2}" type="slidenum">
              <a:rPr lang="en-US" altLang="en-US" sz="1950" b="1" smtClean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950">
              <a:solidFill>
                <a:srgbClr val="1F497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7340" y="1592263"/>
            <a:ext cx="8891323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703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3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3" y="159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00" y="162875"/>
            <a:ext cx="9000000" cy="828000"/>
          </a:xfrm>
        </p:spPr>
        <p:txBody>
          <a:bodyPr lIns="0" tIns="45720" rIns="0" bIns="45720" anchor="b"/>
          <a:lstStyle>
            <a:lvl1pPr algn="l">
              <a:defRPr sz="195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3600" y="1701139"/>
            <a:ext cx="9000000" cy="4172727"/>
          </a:xfrm>
        </p:spPr>
        <p:txBody>
          <a:bodyPr lIns="0" tIns="0" rIns="0" bIns="0"/>
          <a:lstStyle>
            <a:lvl1pPr marL="0" indent="0">
              <a:buNone/>
              <a:defRPr sz="1300" b="1"/>
            </a:lvl1pPr>
            <a:lvl2pPr marL="361154" indent="-141882">
              <a:buClr>
                <a:srgbClr val="DC6E00"/>
              </a:buClr>
              <a:buFont typeface="Arial" panose="020B0604020202020204" pitchFamily="34" charset="0"/>
              <a:buChar char="•"/>
              <a:defRPr sz="1300"/>
            </a:lvl2pPr>
            <a:lvl3pPr marL="730048" indent="-148331">
              <a:buClr>
                <a:srgbClr val="DC6E00"/>
              </a:buClr>
              <a:buFont typeface="Calibri" panose="020F0502020204030204" pitchFamily="34" charset="0"/>
              <a:buChar char="‒"/>
              <a:defRPr sz="1300"/>
            </a:lvl3pPr>
            <a:lvl4pPr marL="1091202" indent="-141882">
              <a:buClr>
                <a:srgbClr val="DC6E00"/>
              </a:buClr>
              <a:buFont typeface="Calibri" panose="020F0502020204030204" pitchFamily="34" charset="0"/>
              <a:buChar char="‒"/>
              <a:defRPr sz="1300"/>
            </a:lvl4pPr>
            <a:lvl5pPr>
              <a:buClr>
                <a:srgbClr val="DC6E00"/>
              </a:buClr>
              <a:defRPr/>
            </a:lvl5pPr>
          </a:lstStyle>
          <a:p>
            <a:pPr lvl="0"/>
            <a:r>
              <a:rPr lang="de-DE" dirty="0"/>
              <a:t>Click to edit Master text styles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9411604" y="6826800"/>
            <a:ext cx="190800" cy="1332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>
              <a:defRPr/>
            </a:pPr>
            <a:r>
              <a:rPr lang="de-DE" sz="731" dirty="0">
                <a:solidFill>
                  <a:srgbClr val="000000"/>
                </a:solidFill>
              </a:rPr>
              <a:t>‹#›</a:t>
            </a:r>
          </a:p>
          <a:p>
            <a:pPr algn="r">
              <a:defRPr/>
            </a:pPr>
            <a:endParaRPr lang="de-DE" sz="73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86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21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61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16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90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83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73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83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9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5202" y="6345239"/>
            <a:ext cx="4908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BFD6462B-707C-486B-BC23-63977D891ECD}" type="slidenum">
              <a:rPr lang="en-US" altLang="en-US" sz="1950" b="1" smtClean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950">
              <a:solidFill>
                <a:srgbClr val="1F497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7340" y="1592263"/>
            <a:ext cx="8891323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1808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17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29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08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99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492896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27BFD6"/>
                </a:solidFill>
                <a:latin typeface="Arial" charset="0"/>
                <a:ea typeface="Arial" charset="0"/>
                <a:cs typeface="Arial" charset="0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908721"/>
            <a:ext cx="8543925" cy="1325563"/>
          </a:xfrm>
          <a:prstGeom prst="rect">
            <a:avLst/>
          </a:prstGeom>
        </p:spPr>
        <p:txBody>
          <a:bodyPr/>
          <a:lstStyle>
            <a:lvl1pPr algn="ctr">
              <a:defRPr sz="3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076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62304BD-B7A7-4A72-9879-6CFD45B994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3" name="think-cell Slide" r:id="rId5" imgW="360" imgH="359" progId="TCLayout.ActiveDocument.1">
                  <p:embed/>
                </p:oleObj>
              </mc:Choice>
              <mc:Fallback>
                <p:oleObj name="think-cell Slide" r:id="rId5" imgW="360" imgH="35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62304BD-B7A7-4A72-9879-6CFD45B994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81DF655-A1ED-4339-A47B-DCEA2C04599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71979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19" y="6012332"/>
            <a:ext cx="2632174" cy="842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125204"/>
            <a:ext cx="8915400" cy="97246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28229" y="1595439"/>
            <a:ext cx="8979032" cy="4159720"/>
          </a:xfrm>
        </p:spPr>
        <p:txBody>
          <a:bodyPr/>
          <a:lstStyle>
            <a:lvl1pPr>
              <a:defRPr sz="2167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95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733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733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3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-231398" y="6315211"/>
            <a:ext cx="858925" cy="5396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000" tIns="0" rIns="7800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DF3D5-EFFE-754D-A79F-DE083A8B8554}" type="slidenum">
              <a:rPr kumimoji="0" lang="en-US" sz="1517" b="0" i="0" u="none" strike="noStrike" kern="1200" cap="none" spc="0" normalizeH="0" baseline="0" noProof="0" smtClean="0">
                <a:ln>
                  <a:noFill/>
                </a:ln>
                <a:solidFill>
                  <a:srgbClr val="0219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17" b="0" i="0" u="none" strike="noStrike" kern="1200" cap="none" spc="0" normalizeH="0" baseline="0" noProof="0" dirty="0">
              <a:ln>
                <a:noFill/>
              </a:ln>
              <a:solidFill>
                <a:srgbClr val="02194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3120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638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5202" y="6345239"/>
            <a:ext cx="4908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5F2E09FE-2745-4440-A2E3-06385A41F67F}" type="slidenum">
              <a:rPr lang="en-US" altLang="en-US" sz="1950" b="1" smtClean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950">
              <a:solidFill>
                <a:srgbClr val="1F497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7340" y="1592263"/>
            <a:ext cx="8891323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08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5202" y="6345239"/>
            <a:ext cx="4908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E33DA3F8-E5B3-43F1-9792-6BB8DFB2DA04}" type="slidenum">
              <a:rPr lang="en-US" altLang="en-US" sz="1950" b="1" smtClean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950">
              <a:solidFill>
                <a:srgbClr val="1F497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7340" y="1592263"/>
            <a:ext cx="8891323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56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5202" y="6345239"/>
            <a:ext cx="4908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7000CA90-7FE5-435B-967E-060DEEE2D4A4}" type="slidenum">
              <a:rPr lang="en-US" altLang="en-US" sz="1950" b="1" smtClean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950">
              <a:solidFill>
                <a:srgbClr val="1F497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466" y="296863"/>
            <a:ext cx="179374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662523" y="1096963"/>
            <a:ext cx="7215802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949CA4"/>
                </a:gs>
              </a:gsLst>
              <a:lin ang="1080000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7340" y="1592263"/>
            <a:ext cx="8891323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97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5202" y="6345239"/>
            <a:ext cx="4908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39B79320-014F-42F1-870C-4F29EB419B85}" type="slidenum">
              <a:rPr lang="en-US" altLang="en-US" sz="1950" b="1" smtClean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950">
              <a:solidFill>
                <a:srgbClr val="1F497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7340" y="1592263"/>
            <a:ext cx="8891323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73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5202" y="6345239"/>
            <a:ext cx="4908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A4BBC7F5-A2B9-4B04-8821-98468767EA08}" type="slidenum">
              <a:rPr lang="en-US" altLang="en-US" sz="1950" b="1" smtClean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950">
              <a:solidFill>
                <a:srgbClr val="1F497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466" y="296863"/>
            <a:ext cx="179374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662523" y="1096963"/>
            <a:ext cx="7215802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949CA4"/>
                </a:gs>
              </a:gsLst>
              <a:lin ang="1080000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7340" y="1592263"/>
            <a:ext cx="8891323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03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5202" y="6345239"/>
            <a:ext cx="4908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365AED56-AB8B-41B6-89E3-CB99454756CC}" type="slidenum">
              <a:rPr lang="en-US" altLang="en-US" sz="1950" b="1" smtClean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950">
              <a:solidFill>
                <a:srgbClr val="1F497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7340" y="1592263"/>
            <a:ext cx="8891323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84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vmlDrawing" Target="../drawings/vmlDrawing1.vml"/><Relationship Id="rId1" Type="http://schemas.openxmlformats.org/officeDocument/2006/relationships/theme" Target="../theme/theme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2.v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4.vml"/><Relationship Id="rId7" Type="http://schemas.openxmlformats.org/officeDocument/2006/relationships/image" Target="../media/image1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tags" Target="../tags/tag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heme" Target="../theme/theme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5.bin"/><Relationship Id="rId5" Type="http://schemas.openxmlformats.org/officeDocument/2006/relationships/tags" Target="../tags/tag6.xml"/><Relationship Id="rId4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6.xml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oleObject" Target="../embeddings/oleObject6.bin"/><Relationship Id="rId5" Type="http://schemas.openxmlformats.org/officeDocument/2006/relationships/slideLayout" Target="../slideLayouts/slideLayout21.xml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7.xml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6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vmlDrawing" Target="../drawings/vmlDrawing11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heme" Target="../theme/theme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vmlDrawing" Target="../drawings/vmlDrawing1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71932769"/>
              </p:ext>
            </p:ext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395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152636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1238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95285" rtl="0" eaLnBrk="1" latinLnBrk="0" hangingPunct="1">
        <a:spcBef>
          <a:spcPct val="0"/>
        </a:spcBef>
        <a:buNone/>
        <a:defRPr sz="3033" b="1" kern="1200">
          <a:solidFill>
            <a:srgbClr val="10253F"/>
          </a:solidFill>
          <a:latin typeface="Arial"/>
          <a:ea typeface="+mj-ea"/>
          <a:cs typeface="Arial"/>
        </a:defRPr>
      </a:lvl1pPr>
    </p:titleStyle>
    <p:bodyStyle>
      <a:lvl1pPr marL="371464" indent="-371464" algn="l" defTabSz="495285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10253F"/>
          </a:solidFill>
          <a:latin typeface="Arial"/>
          <a:ea typeface="+mn-ea"/>
          <a:cs typeface="Arial"/>
        </a:defRPr>
      </a:lvl1pPr>
      <a:lvl2pPr marL="804838" indent="-309553" algn="l" defTabSz="495285" rtl="0" eaLnBrk="1" latinLnBrk="0" hangingPunct="1">
        <a:spcBef>
          <a:spcPct val="20000"/>
        </a:spcBef>
        <a:buFont typeface="Arial"/>
        <a:buChar char="–"/>
        <a:defRPr sz="2167" kern="1200">
          <a:solidFill>
            <a:srgbClr val="10253F"/>
          </a:solidFill>
          <a:latin typeface="Arial"/>
          <a:ea typeface="+mn-ea"/>
          <a:cs typeface="Arial"/>
        </a:defRPr>
      </a:lvl2pPr>
      <a:lvl3pPr marL="1238212" indent="-247642" algn="l" defTabSz="495285" rtl="0" eaLnBrk="1" latinLnBrk="0" hangingPunct="1">
        <a:spcBef>
          <a:spcPct val="20000"/>
        </a:spcBef>
        <a:buFont typeface="Arial"/>
        <a:buChar char="•"/>
        <a:defRPr sz="1950" kern="1200">
          <a:solidFill>
            <a:srgbClr val="10253F"/>
          </a:solidFill>
          <a:latin typeface="Arial"/>
          <a:ea typeface="+mn-ea"/>
          <a:cs typeface="Arial"/>
        </a:defRPr>
      </a:lvl3pPr>
      <a:lvl4pPr marL="1733497" indent="-247642" algn="l" defTabSz="495285" rtl="0" eaLnBrk="1" latinLnBrk="0" hangingPunct="1">
        <a:spcBef>
          <a:spcPct val="20000"/>
        </a:spcBef>
        <a:buFont typeface="Arial"/>
        <a:buChar char="–"/>
        <a:defRPr sz="1733" kern="1200">
          <a:solidFill>
            <a:srgbClr val="10253F"/>
          </a:solidFill>
          <a:latin typeface="Arial"/>
          <a:ea typeface="+mn-ea"/>
          <a:cs typeface="Arial"/>
        </a:defRPr>
      </a:lvl4pPr>
      <a:lvl5pPr marL="2228781" indent="-247642" algn="l" defTabSz="495285" rtl="0" eaLnBrk="1" latinLnBrk="0" hangingPunct="1">
        <a:spcBef>
          <a:spcPct val="20000"/>
        </a:spcBef>
        <a:buFont typeface="Arial"/>
        <a:buChar char="»"/>
        <a:defRPr sz="1517" kern="1200">
          <a:solidFill>
            <a:srgbClr val="10253F"/>
          </a:solidFill>
          <a:latin typeface="Arial"/>
          <a:ea typeface="+mn-ea"/>
          <a:cs typeface="Arial"/>
        </a:defRPr>
      </a:lvl5pPr>
      <a:lvl6pPr marL="272406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162713548"/>
              </p:ext>
            </p:ext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think-cell Slide" r:id="rId8" imgW="530" imgH="528" progId="TCLayout.ActiveDocument.1">
                  <p:embed/>
                </p:oleObj>
              </mc:Choice>
              <mc:Fallback>
                <p:oleObj name="think-cell Slide" r:id="rId8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71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hf hdr="0" ftr="0" dt="0"/>
  <p:txStyles>
    <p:titleStyle>
      <a:lvl1pPr algn="l" defTabSz="495285" rtl="0" eaLnBrk="0" fontAlgn="base" hangingPunct="0">
        <a:spcBef>
          <a:spcPct val="0"/>
        </a:spcBef>
        <a:spcAft>
          <a:spcPct val="0"/>
        </a:spcAft>
        <a:defRPr sz="3033" b="1" kern="1200">
          <a:solidFill>
            <a:srgbClr val="10253F"/>
          </a:solidFill>
          <a:latin typeface="Arial"/>
          <a:ea typeface="+mj-ea"/>
          <a:cs typeface="Arial"/>
        </a:defRPr>
      </a:lvl1pPr>
      <a:lvl2pPr algn="l" defTabSz="495285" rtl="0" eaLnBrk="0" fontAlgn="base" hangingPunct="0">
        <a:spcBef>
          <a:spcPct val="0"/>
        </a:spcBef>
        <a:spcAft>
          <a:spcPct val="0"/>
        </a:spcAft>
        <a:defRPr sz="3033" b="1">
          <a:solidFill>
            <a:srgbClr val="10253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95285" rtl="0" eaLnBrk="0" fontAlgn="base" hangingPunct="0">
        <a:spcBef>
          <a:spcPct val="0"/>
        </a:spcBef>
        <a:spcAft>
          <a:spcPct val="0"/>
        </a:spcAft>
        <a:defRPr sz="3033" b="1">
          <a:solidFill>
            <a:srgbClr val="10253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95285" rtl="0" eaLnBrk="0" fontAlgn="base" hangingPunct="0">
        <a:spcBef>
          <a:spcPct val="0"/>
        </a:spcBef>
        <a:spcAft>
          <a:spcPct val="0"/>
        </a:spcAft>
        <a:defRPr sz="3033" b="1">
          <a:solidFill>
            <a:srgbClr val="10253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95285" rtl="0" eaLnBrk="0" fontAlgn="base" hangingPunct="0">
        <a:spcBef>
          <a:spcPct val="0"/>
        </a:spcBef>
        <a:spcAft>
          <a:spcPct val="0"/>
        </a:spcAft>
        <a:defRPr sz="3033" b="1">
          <a:solidFill>
            <a:srgbClr val="10253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95285" algn="l" defTabSz="495285" rtl="0" fontAlgn="base">
        <a:spcBef>
          <a:spcPct val="0"/>
        </a:spcBef>
        <a:spcAft>
          <a:spcPct val="0"/>
        </a:spcAft>
        <a:defRPr sz="3033" b="1">
          <a:solidFill>
            <a:srgbClr val="10253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90570" algn="l" defTabSz="495285" rtl="0" fontAlgn="base">
        <a:spcBef>
          <a:spcPct val="0"/>
        </a:spcBef>
        <a:spcAft>
          <a:spcPct val="0"/>
        </a:spcAft>
        <a:defRPr sz="3033" b="1">
          <a:solidFill>
            <a:srgbClr val="10253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485854" algn="l" defTabSz="495285" rtl="0" fontAlgn="base">
        <a:spcBef>
          <a:spcPct val="0"/>
        </a:spcBef>
        <a:spcAft>
          <a:spcPct val="0"/>
        </a:spcAft>
        <a:defRPr sz="3033" b="1">
          <a:solidFill>
            <a:srgbClr val="10253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981139" algn="l" defTabSz="495285" rtl="0" fontAlgn="base">
        <a:spcBef>
          <a:spcPct val="0"/>
        </a:spcBef>
        <a:spcAft>
          <a:spcPct val="0"/>
        </a:spcAft>
        <a:defRPr sz="3033" b="1">
          <a:solidFill>
            <a:srgbClr val="10253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1464" indent="-371464" algn="l" defTabSz="4952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10253F"/>
          </a:solidFill>
          <a:latin typeface="Arial"/>
          <a:ea typeface="+mn-ea"/>
          <a:cs typeface="Arial"/>
        </a:defRPr>
      </a:lvl1pPr>
      <a:lvl2pPr marL="804838" indent="-309553" algn="l" defTabSz="4952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67" kern="1200">
          <a:solidFill>
            <a:srgbClr val="10253F"/>
          </a:solidFill>
          <a:latin typeface="Arial"/>
          <a:ea typeface="+mn-ea"/>
          <a:cs typeface="Arial"/>
        </a:defRPr>
      </a:lvl2pPr>
      <a:lvl3pPr marL="1238212" indent="-247642" algn="l" defTabSz="4952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253F"/>
          </a:solidFill>
          <a:latin typeface="Arial"/>
          <a:ea typeface="+mn-ea"/>
          <a:cs typeface="Arial"/>
        </a:defRPr>
      </a:lvl3pPr>
      <a:lvl4pPr marL="1733497" indent="-247642" algn="l" defTabSz="4952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33" kern="1200">
          <a:solidFill>
            <a:srgbClr val="10253F"/>
          </a:solidFill>
          <a:latin typeface="Arial"/>
          <a:ea typeface="+mn-ea"/>
          <a:cs typeface="Arial"/>
        </a:defRPr>
      </a:lvl4pPr>
      <a:lvl5pPr marL="2228781" indent="-247642" algn="l" defTabSz="4952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17" kern="1200">
          <a:solidFill>
            <a:srgbClr val="10253F"/>
          </a:solidFill>
          <a:latin typeface="Arial"/>
          <a:ea typeface="+mn-ea"/>
          <a:cs typeface="Arial"/>
        </a:defRPr>
      </a:lvl5pPr>
      <a:lvl6pPr marL="272406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757976747"/>
              </p:ext>
            </p:ext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think-cell Slide" r:id="rId13" imgW="530" imgH="528" progId="TCLayout.ActiveDocument.1">
                  <p:embed/>
                </p:oleObj>
              </mc:Choice>
              <mc:Fallback>
                <p:oleObj name="think-cell Slide" r:id="rId13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436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</p:sldLayoutIdLst>
  <p:hf hdr="0" ftr="0" dt="0"/>
  <p:txStyles>
    <p:titleStyle>
      <a:lvl1pPr algn="l" defTabSz="495285" rtl="0" eaLnBrk="0" fontAlgn="base" hangingPunct="0">
        <a:spcBef>
          <a:spcPct val="0"/>
        </a:spcBef>
        <a:spcAft>
          <a:spcPct val="0"/>
        </a:spcAft>
        <a:defRPr sz="3033" b="1" kern="1200">
          <a:solidFill>
            <a:srgbClr val="10253F"/>
          </a:solidFill>
          <a:latin typeface="Arial"/>
          <a:ea typeface="+mj-ea"/>
          <a:cs typeface="Arial"/>
        </a:defRPr>
      </a:lvl1pPr>
      <a:lvl2pPr algn="l" defTabSz="495285" rtl="0" eaLnBrk="0" fontAlgn="base" hangingPunct="0">
        <a:spcBef>
          <a:spcPct val="0"/>
        </a:spcBef>
        <a:spcAft>
          <a:spcPct val="0"/>
        </a:spcAft>
        <a:defRPr sz="3033" b="1">
          <a:solidFill>
            <a:srgbClr val="10253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95285" rtl="0" eaLnBrk="0" fontAlgn="base" hangingPunct="0">
        <a:spcBef>
          <a:spcPct val="0"/>
        </a:spcBef>
        <a:spcAft>
          <a:spcPct val="0"/>
        </a:spcAft>
        <a:defRPr sz="3033" b="1">
          <a:solidFill>
            <a:srgbClr val="10253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95285" rtl="0" eaLnBrk="0" fontAlgn="base" hangingPunct="0">
        <a:spcBef>
          <a:spcPct val="0"/>
        </a:spcBef>
        <a:spcAft>
          <a:spcPct val="0"/>
        </a:spcAft>
        <a:defRPr sz="3033" b="1">
          <a:solidFill>
            <a:srgbClr val="10253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95285" rtl="0" eaLnBrk="0" fontAlgn="base" hangingPunct="0">
        <a:spcBef>
          <a:spcPct val="0"/>
        </a:spcBef>
        <a:spcAft>
          <a:spcPct val="0"/>
        </a:spcAft>
        <a:defRPr sz="3033" b="1">
          <a:solidFill>
            <a:srgbClr val="10253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95285" algn="l" defTabSz="495285" rtl="0" fontAlgn="base">
        <a:spcBef>
          <a:spcPct val="0"/>
        </a:spcBef>
        <a:spcAft>
          <a:spcPct val="0"/>
        </a:spcAft>
        <a:defRPr sz="3033" b="1">
          <a:solidFill>
            <a:srgbClr val="10253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90570" algn="l" defTabSz="495285" rtl="0" fontAlgn="base">
        <a:spcBef>
          <a:spcPct val="0"/>
        </a:spcBef>
        <a:spcAft>
          <a:spcPct val="0"/>
        </a:spcAft>
        <a:defRPr sz="3033" b="1">
          <a:solidFill>
            <a:srgbClr val="10253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485854" algn="l" defTabSz="495285" rtl="0" fontAlgn="base">
        <a:spcBef>
          <a:spcPct val="0"/>
        </a:spcBef>
        <a:spcAft>
          <a:spcPct val="0"/>
        </a:spcAft>
        <a:defRPr sz="3033" b="1">
          <a:solidFill>
            <a:srgbClr val="10253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981139" algn="l" defTabSz="495285" rtl="0" fontAlgn="base">
        <a:spcBef>
          <a:spcPct val="0"/>
        </a:spcBef>
        <a:spcAft>
          <a:spcPct val="0"/>
        </a:spcAft>
        <a:defRPr sz="3033" b="1">
          <a:solidFill>
            <a:srgbClr val="10253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1464" indent="-371464" algn="l" defTabSz="4952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10253F"/>
          </a:solidFill>
          <a:latin typeface="Arial"/>
          <a:ea typeface="+mn-ea"/>
          <a:cs typeface="Arial"/>
        </a:defRPr>
      </a:lvl1pPr>
      <a:lvl2pPr marL="804838" indent="-309553" algn="l" defTabSz="4952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67" kern="1200">
          <a:solidFill>
            <a:srgbClr val="10253F"/>
          </a:solidFill>
          <a:latin typeface="Arial"/>
          <a:ea typeface="+mn-ea"/>
          <a:cs typeface="Arial"/>
        </a:defRPr>
      </a:lvl2pPr>
      <a:lvl3pPr marL="1238212" indent="-247642" algn="l" defTabSz="4952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253F"/>
          </a:solidFill>
          <a:latin typeface="Arial"/>
          <a:ea typeface="+mn-ea"/>
          <a:cs typeface="Arial"/>
        </a:defRPr>
      </a:lvl3pPr>
      <a:lvl4pPr marL="1733497" indent="-247642" algn="l" defTabSz="4952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33" kern="1200">
          <a:solidFill>
            <a:srgbClr val="10253F"/>
          </a:solidFill>
          <a:latin typeface="Arial"/>
          <a:ea typeface="+mn-ea"/>
          <a:cs typeface="Arial"/>
        </a:defRPr>
      </a:lvl4pPr>
      <a:lvl5pPr marL="2228781" indent="-247642" algn="l" defTabSz="4952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17" kern="1200">
          <a:solidFill>
            <a:srgbClr val="10253F"/>
          </a:solidFill>
          <a:latin typeface="Arial"/>
          <a:ea typeface="+mn-ea"/>
          <a:cs typeface="Arial"/>
        </a:defRPr>
      </a:lvl5pPr>
      <a:lvl6pPr marL="272406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03268344"/>
              </p:ext>
            </p:ext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think-cell Slide" r:id="rId5" imgW="530" imgH="528" progId="TCLayout.ActiveDocument.1">
                  <p:embed/>
                </p:oleObj>
              </mc:Choice>
              <mc:Fallback>
                <p:oleObj name="think-cell Slide" r:id="rId5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94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 Light" panose="020F0302020204030204" pitchFamily="34" charset="0"/>
        </a:defRPr>
      </a:lvl5pPr>
      <a:lvl6pPr marL="495285" algn="l" rtl="0" fontAlgn="base">
        <a:lnSpc>
          <a:spcPct val="90000"/>
        </a:lnSpc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 Light" panose="020F0302020204030204" pitchFamily="34" charset="0"/>
        </a:defRPr>
      </a:lvl6pPr>
      <a:lvl7pPr marL="990570" algn="l" rtl="0" fontAlgn="base">
        <a:lnSpc>
          <a:spcPct val="90000"/>
        </a:lnSpc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 Light" panose="020F0302020204030204" pitchFamily="34" charset="0"/>
        </a:defRPr>
      </a:lvl7pPr>
      <a:lvl8pPr marL="1485854" algn="l" rtl="0" fontAlgn="base">
        <a:lnSpc>
          <a:spcPct val="90000"/>
        </a:lnSpc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 Light" panose="020F0302020204030204" pitchFamily="34" charset="0"/>
        </a:defRPr>
      </a:lvl8pPr>
      <a:lvl9pPr marL="1981139" algn="l" rtl="0" fontAlgn="base">
        <a:lnSpc>
          <a:spcPct val="90000"/>
        </a:lnSpc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7642" indent="-247642" algn="l" rtl="0" eaLnBrk="0" fontAlgn="base" hangingPunct="0">
        <a:lnSpc>
          <a:spcPct val="90000"/>
        </a:lnSpc>
        <a:spcBef>
          <a:spcPts val="1083"/>
        </a:spcBef>
        <a:spcAft>
          <a:spcPct val="0"/>
        </a:spcAft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rtl="0" eaLnBrk="0" fontAlgn="base" hangingPunct="0">
        <a:lnSpc>
          <a:spcPct val="90000"/>
        </a:lnSpc>
        <a:spcBef>
          <a:spcPts val="542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rtl="0" eaLnBrk="0" fontAlgn="base" hangingPunct="0">
        <a:lnSpc>
          <a:spcPct val="90000"/>
        </a:lnSpc>
        <a:spcBef>
          <a:spcPts val="542"/>
        </a:spcBef>
        <a:spcAft>
          <a:spcPct val="0"/>
        </a:spcAft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rtl="0" eaLnBrk="0" fontAlgn="base" hangingPunct="0">
        <a:lnSpc>
          <a:spcPct val="90000"/>
        </a:lnSpc>
        <a:spcBef>
          <a:spcPts val="54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rtl="0" eaLnBrk="0" fontAlgn="base" hangingPunct="0">
        <a:lnSpc>
          <a:spcPct val="90000"/>
        </a:lnSpc>
        <a:spcBef>
          <a:spcPts val="54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07418731"/>
              </p:ext>
            </p:ext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" name="think-cell Slide" r:id="rId6" imgW="530" imgH="528" progId="TCLayout.ActiveDocument.1">
                  <p:embed/>
                </p:oleObj>
              </mc:Choice>
              <mc:Fallback>
                <p:oleObj name="think-cell Slide" r:id="rId6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2"/>
          <p:cNvSpPr>
            <a:spLocks noChangeArrowheads="1"/>
          </p:cNvSpPr>
          <p:nvPr userDrawn="1"/>
        </p:nvSpPr>
        <p:spPr bwMode="auto">
          <a:xfrm>
            <a:off x="249881" y="6273801"/>
            <a:ext cx="4908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7CD00FF2-580B-4735-8683-A829F1733B55}" type="slidenum">
              <a:rPr lang="en-US" altLang="en-US" sz="1950" b="1" smtClean="0">
                <a:solidFill>
                  <a:srgbClr val="10253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95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71" name="Title Placeholder 3"/>
          <p:cNvSpPr>
            <a:spLocks noGrp="1"/>
          </p:cNvSpPr>
          <p:nvPr>
            <p:ph type="title"/>
          </p:nvPr>
        </p:nvSpPr>
        <p:spPr bwMode="auto">
          <a:xfrm>
            <a:off x="681038" y="1304926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7172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02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p:hf hdr="0" ftr="0" dt="0"/>
  <p:txStyles>
    <p:titleStyle>
      <a:lvl1pPr algn="ctr" defTabSz="495285" rtl="0" eaLnBrk="0" fontAlgn="base" hangingPunct="0">
        <a:spcBef>
          <a:spcPct val="0"/>
        </a:spcBef>
        <a:spcAft>
          <a:spcPct val="0"/>
        </a:spcAft>
        <a:defRPr sz="4333" b="1" kern="1200">
          <a:solidFill>
            <a:srgbClr val="1F497D"/>
          </a:solidFill>
          <a:latin typeface="Arial" charset="0"/>
          <a:ea typeface="Arial" charset="0"/>
          <a:cs typeface="Arial" charset="0"/>
        </a:defRPr>
      </a:lvl1pPr>
      <a:lvl2pPr algn="ctr" defTabSz="495285" rtl="0" eaLnBrk="0" fontAlgn="base" hangingPunct="0">
        <a:spcBef>
          <a:spcPct val="0"/>
        </a:spcBef>
        <a:spcAft>
          <a:spcPct val="0"/>
        </a:spcAft>
        <a:defRPr sz="4333" b="1">
          <a:solidFill>
            <a:srgbClr val="1F497D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95285" rtl="0" eaLnBrk="0" fontAlgn="base" hangingPunct="0">
        <a:spcBef>
          <a:spcPct val="0"/>
        </a:spcBef>
        <a:spcAft>
          <a:spcPct val="0"/>
        </a:spcAft>
        <a:defRPr sz="4333" b="1">
          <a:solidFill>
            <a:srgbClr val="1F497D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95285" rtl="0" eaLnBrk="0" fontAlgn="base" hangingPunct="0">
        <a:spcBef>
          <a:spcPct val="0"/>
        </a:spcBef>
        <a:spcAft>
          <a:spcPct val="0"/>
        </a:spcAft>
        <a:defRPr sz="4333" b="1">
          <a:solidFill>
            <a:srgbClr val="1F497D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95285" rtl="0" eaLnBrk="0" fontAlgn="base" hangingPunct="0">
        <a:spcBef>
          <a:spcPct val="0"/>
        </a:spcBef>
        <a:spcAft>
          <a:spcPct val="0"/>
        </a:spcAft>
        <a:defRPr sz="4333" b="1">
          <a:solidFill>
            <a:srgbClr val="1F497D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95285" algn="ctr" defTabSz="495285" rtl="0" fontAlgn="base">
        <a:spcBef>
          <a:spcPct val="0"/>
        </a:spcBef>
        <a:spcAft>
          <a:spcPct val="0"/>
        </a:spcAft>
        <a:defRPr sz="4333" b="1">
          <a:solidFill>
            <a:srgbClr val="1F497D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90570" algn="ctr" defTabSz="495285" rtl="0" fontAlgn="base">
        <a:spcBef>
          <a:spcPct val="0"/>
        </a:spcBef>
        <a:spcAft>
          <a:spcPct val="0"/>
        </a:spcAft>
        <a:defRPr sz="4333" b="1">
          <a:solidFill>
            <a:srgbClr val="1F497D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485854" algn="ctr" defTabSz="495285" rtl="0" fontAlgn="base">
        <a:spcBef>
          <a:spcPct val="0"/>
        </a:spcBef>
        <a:spcAft>
          <a:spcPct val="0"/>
        </a:spcAft>
        <a:defRPr sz="4333" b="1">
          <a:solidFill>
            <a:srgbClr val="1F497D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981139" algn="ctr" defTabSz="495285" rtl="0" fontAlgn="base">
        <a:spcBef>
          <a:spcPct val="0"/>
        </a:spcBef>
        <a:spcAft>
          <a:spcPct val="0"/>
        </a:spcAft>
        <a:defRPr sz="4333" b="1">
          <a:solidFill>
            <a:srgbClr val="1F497D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1464" indent="-371464" algn="l" defTabSz="4952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4952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4952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4952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4952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5E548BE-F00F-4F71-9891-88E9E4E262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358931691"/>
              </p:ext>
            </p:ext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think-cell Slide" r:id="rId11" imgW="360" imgH="359" progId="TCLayout.ActiveDocument.1">
                  <p:embed/>
                </p:oleObj>
              </mc:Choice>
              <mc:Fallback>
                <p:oleObj name="think-cell Slide" r:id="rId11" imgW="360" imgH="35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5E548BE-F00F-4F71-9891-88E9E4E262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5479EAE-2944-4EF8-B5E3-75142FEEECC3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71979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399494" y="6453340"/>
            <a:ext cx="635275" cy="313011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3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19859E-15AC-4C9F-90DC-B65EA2275FC0}"/>
              </a:ext>
            </a:extLst>
          </p:cNvPr>
          <p:cNvCxnSpPr>
            <a:cxnSpLocks/>
          </p:cNvCxnSpPr>
          <p:nvPr userDrawn="1"/>
        </p:nvCxnSpPr>
        <p:spPr>
          <a:xfrm>
            <a:off x="61913" y="1171575"/>
            <a:ext cx="982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2194C"/>
                </a:gs>
                <a:gs pos="92000">
                  <a:srgbClr val="8D95BA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97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71" r:id="rId6"/>
  </p:sldLayoutIdLst>
  <p:txStyles>
    <p:titleStyle>
      <a:lvl1pPr algn="just" defTabSz="495283" rtl="0" eaLnBrk="1" latinLnBrk="0" hangingPunct="1">
        <a:spcBef>
          <a:spcPct val="0"/>
        </a:spcBef>
        <a:buNone/>
        <a:defRPr sz="2600" b="1" kern="1200">
          <a:solidFill>
            <a:srgbClr val="032C50"/>
          </a:solidFill>
          <a:latin typeface="Arial"/>
          <a:ea typeface="+mj-ea"/>
          <a:cs typeface="Arial"/>
        </a:defRPr>
      </a:lvl1pPr>
    </p:titleStyle>
    <p:bodyStyle>
      <a:lvl1pPr marL="371461" indent="-371461" algn="l" defTabSz="495283" rtl="0" eaLnBrk="1" latinLnBrk="0" hangingPunct="1">
        <a:spcBef>
          <a:spcPct val="20000"/>
        </a:spcBef>
        <a:buFont typeface="Arial"/>
        <a:buChar char="•"/>
        <a:defRPr sz="2167" kern="1200">
          <a:solidFill>
            <a:srgbClr val="032C50"/>
          </a:solidFill>
          <a:latin typeface="Arial"/>
          <a:ea typeface="+mn-ea"/>
          <a:cs typeface="Arial"/>
        </a:defRPr>
      </a:lvl1pPr>
      <a:lvl2pPr marL="804833" indent="-309551" algn="l" defTabSz="495283" rtl="0" eaLnBrk="1" latinLnBrk="0" hangingPunct="1">
        <a:spcBef>
          <a:spcPct val="20000"/>
        </a:spcBef>
        <a:buFont typeface="Arial"/>
        <a:buChar char="–"/>
        <a:defRPr sz="2167" kern="1200">
          <a:solidFill>
            <a:srgbClr val="032C50"/>
          </a:solidFill>
          <a:latin typeface="Arial"/>
          <a:ea typeface="+mn-ea"/>
          <a:cs typeface="Arial"/>
        </a:defRPr>
      </a:lvl2pPr>
      <a:lvl3pPr marL="1238204" indent="-247640" algn="l" defTabSz="495283" rtl="0" eaLnBrk="1" latinLnBrk="0" hangingPunct="1">
        <a:spcBef>
          <a:spcPct val="20000"/>
        </a:spcBef>
        <a:buFont typeface="Arial"/>
        <a:buChar char="•"/>
        <a:defRPr sz="1950" kern="1200">
          <a:solidFill>
            <a:srgbClr val="032C50"/>
          </a:solidFill>
          <a:latin typeface="Arial"/>
          <a:ea typeface="+mn-ea"/>
          <a:cs typeface="Arial"/>
        </a:defRPr>
      </a:lvl3pPr>
      <a:lvl4pPr marL="1733487" indent="-247640" algn="l" defTabSz="495283" rtl="0" eaLnBrk="1" latinLnBrk="0" hangingPunct="1">
        <a:spcBef>
          <a:spcPct val="20000"/>
        </a:spcBef>
        <a:buFont typeface="Arial"/>
        <a:buChar char="–"/>
        <a:defRPr sz="1517" kern="1200">
          <a:solidFill>
            <a:srgbClr val="032C50"/>
          </a:solidFill>
          <a:latin typeface="Arial"/>
          <a:ea typeface="+mn-ea"/>
          <a:cs typeface="Arial"/>
        </a:defRPr>
      </a:lvl4pPr>
      <a:lvl5pPr marL="2228768" indent="-247640" algn="l" defTabSz="495283" rtl="0" eaLnBrk="1" latinLnBrk="0" hangingPunct="1">
        <a:spcBef>
          <a:spcPct val="20000"/>
        </a:spcBef>
        <a:buFont typeface="Arial"/>
        <a:buChar char="»"/>
        <a:defRPr sz="1733" kern="1200">
          <a:solidFill>
            <a:srgbClr val="032C50"/>
          </a:solidFill>
          <a:latin typeface="Arial"/>
          <a:ea typeface="+mn-ea"/>
          <a:cs typeface="Arial"/>
        </a:defRPr>
      </a:lvl5pPr>
      <a:lvl6pPr marL="2724050" indent="-247640" algn="l" defTabSz="495283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33" indent="-247640" algn="l" defTabSz="495283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14" indent="-247640" algn="l" defTabSz="495283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896" indent="-247640" algn="l" defTabSz="495283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2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4952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4952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4952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4952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4952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4952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4952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4952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320186641"/>
              </p:ext>
            </p:ext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7" name="think-cell Slide" r:id="rId16" imgW="530" imgH="528" progId="TCLayout.ActiveDocument.1">
                  <p:embed/>
                </p:oleObj>
              </mc:Choice>
              <mc:Fallback>
                <p:oleObj name="think-cell Slide" r:id="rId16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81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5E548BE-F00F-4F71-9891-88E9E4E262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9" name="think-cell Slide" r:id="rId7" imgW="360" imgH="359" progId="TCLayout.ActiveDocument.1">
                  <p:embed/>
                </p:oleObj>
              </mc:Choice>
              <mc:Fallback>
                <p:oleObj name="think-cell Slide" r:id="rId7" imgW="360" imgH="35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5E548BE-F00F-4F71-9891-88E9E4E262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5479EAE-2944-4EF8-B5E3-75142FEEECC3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71979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399494" y="6453338"/>
            <a:ext cx="635275" cy="313011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19859E-15AC-4C9F-90DC-B65EA2275FC0}"/>
              </a:ext>
            </a:extLst>
          </p:cNvPr>
          <p:cNvCxnSpPr>
            <a:cxnSpLocks/>
          </p:cNvCxnSpPr>
          <p:nvPr userDrawn="1"/>
        </p:nvCxnSpPr>
        <p:spPr>
          <a:xfrm>
            <a:off x="61913" y="1171575"/>
            <a:ext cx="982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2194C"/>
                </a:gs>
                <a:gs pos="92000">
                  <a:srgbClr val="8D95BA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00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xStyles>
    <p:titleStyle>
      <a:lvl1pPr algn="l" defTabSz="495285" rtl="0" eaLnBrk="1" latinLnBrk="0" hangingPunct="1">
        <a:spcBef>
          <a:spcPct val="0"/>
        </a:spcBef>
        <a:buNone/>
        <a:defRPr sz="2400" b="1" kern="1200">
          <a:solidFill>
            <a:srgbClr val="032C50"/>
          </a:solidFill>
          <a:latin typeface="Arial"/>
          <a:ea typeface="+mj-ea"/>
          <a:cs typeface="Arial"/>
        </a:defRPr>
      </a:lvl1pPr>
    </p:titleStyle>
    <p:bodyStyle>
      <a:lvl1pPr marL="371464" indent="-371464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rgbClr val="032C50"/>
          </a:solidFill>
          <a:latin typeface="Arial"/>
          <a:ea typeface="+mn-ea"/>
          <a:cs typeface="Arial"/>
        </a:defRPr>
      </a:lvl1pPr>
      <a:lvl2pPr marL="804838" indent="-309553" algn="l" defTabSz="495285" rtl="0" eaLnBrk="1" latinLnBrk="0" hangingPunct="1">
        <a:spcBef>
          <a:spcPct val="20000"/>
        </a:spcBef>
        <a:buFont typeface="Arial"/>
        <a:buChar char="–"/>
        <a:defRPr sz="2167" kern="1200">
          <a:solidFill>
            <a:srgbClr val="032C50"/>
          </a:solidFill>
          <a:latin typeface="Arial"/>
          <a:ea typeface="+mn-ea"/>
          <a:cs typeface="Arial"/>
        </a:defRPr>
      </a:lvl2pPr>
      <a:lvl3pPr marL="1238212" indent="-247642" algn="l" defTabSz="495285" rtl="0" eaLnBrk="1" latinLnBrk="0" hangingPunct="1">
        <a:spcBef>
          <a:spcPct val="20000"/>
        </a:spcBef>
        <a:buFont typeface="Arial"/>
        <a:buChar char="•"/>
        <a:defRPr sz="1950" kern="1200">
          <a:solidFill>
            <a:srgbClr val="032C50"/>
          </a:solidFill>
          <a:latin typeface="Arial"/>
          <a:ea typeface="+mn-ea"/>
          <a:cs typeface="Arial"/>
        </a:defRPr>
      </a:lvl3pPr>
      <a:lvl4pPr marL="1733497" indent="-247642" algn="l" defTabSz="495285" rtl="0" eaLnBrk="1" latinLnBrk="0" hangingPunct="1">
        <a:spcBef>
          <a:spcPct val="20000"/>
        </a:spcBef>
        <a:buFont typeface="Arial"/>
        <a:buChar char="–"/>
        <a:defRPr sz="1517" kern="1200">
          <a:solidFill>
            <a:srgbClr val="032C50"/>
          </a:solidFill>
          <a:latin typeface="Arial"/>
          <a:ea typeface="+mn-ea"/>
          <a:cs typeface="Arial"/>
        </a:defRPr>
      </a:lvl4pPr>
      <a:lvl5pPr marL="2228781" indent="-247642" algn="l" defTabSz="495285" rtl="0" eaLnBrk="1" latinLnBrk="0" hangingPunct="1">
        <a:spcBef>
          <a:spcPct val="20000"/>
        </a:spcBef>
        <a:buFont typeface="Arial"/>
        <a:buChar char="»"/>
        <a:defRPr sz="1733" kern="1200">
          <a:solidFill>
            <a:srgbClr val="032C50"/>
          </a:solidFill>
          <a:latin typeface="Arial"/>
          <a:ea typeface="+mn-ea"/>
          <a:cs typeface="Arial"/>
        </a:defRPr>
      </a:lvl5pPr>
      <a:lvl6pPr marL="272406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0.jpeg"/><Relationship Id="rId2" Type="http://schemas.openxmlformats.org/officeDocument/2006/relationships/tags" Target="../tags/tag29.xml"/><Relationship Id="rId1" Type="http://schemas.openxmlformats.org/officeDocument/2006/relationships/vmlDrawing" Target="../drawings/vmlDrawing22.vml"/><Relationship Id="rId6" Type="http://schemas.openxmlformats.org/officeDocument/2006/relationships/hyperlink" Target="https://www.energy-storage.news/author/andy-colthorpe/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hyperlink" Target="https://www.bmwgroup.com/en/news/2021/batteriespeicher.html" TargetMode="External"/><Relationship Id="rId2" Type="http://schemas.openxmlformats.org/officeDocument/2006/relationships/tags" Target="../tags/tag3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4.emf"/><Relationship Id="rId2" Type="http://schemas.openxmlformats.org/officeDocument/2006/relationships/tags" Target="../tags/tag3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6.gif"/><Relationship Id="rId2" Type="http://schemas.openxmlformats.org/officeDocument/2006/relationships/tags" Target="../tags/tag3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5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hyperlink" Target="https://www.pacificgreen-energystorage.com/technology" TargetMode="External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ubtitle 2"/>
          <p:cNvSpPr txBox="1">
            <a:spLocks/>
          </p:cNvSpPr>
          <p:nvPr/>
        </p:nvSpPr>
        <p:spPr bwMode="auto">
          <a:xfrm>
            <a:off x="1390507" y="1773239"/>
            <a:ext cx="6400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27BF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 bwMode="auto">
          <a:xfrm>
            <a:off x="865483" y="1230285"/>
            <a:ext cx="8320081" cy="3458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State of Play in Southern Africa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MK Mathe</a:t>
            </a:r>
            <a:br>
              <a:rPr lang="en-US" sz="2000" dirty="0" smtClean="0"/>
            </a:br>
            <a:r>
              <a:rPr lang="en-US" sz="2000" dirty="0" smtClean="0"/>
              <a:t>Living Energy Lab Platform (LELP)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7354" y="5736493"/>
            <a:ext cx="2719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Southern Africa Energy Storage Systems</a:t>
            </a:r>
            <a:endParaRPr lang="en-ZA" sz="1200" dirty="0"/>
          </a:p>
          <a:p>
            <a:r>
              <a:rPr lang="en-US" sz="1200" dirty="0"/>
              <a:t> </a:t>
            </a:r>
            <a:endParaRPr lang="en-ZA" sz="1200" dirty="0"/>
          </a:p>
          <a:p>
            <a:r>
              <a:rPr lang="en-US" sz="1200" b="1" dirty="0"/>
              <a:t>October 20-21, 2021</a:t>
            </a:r>
            <a:endParaRPr lang="en-ZA" sz="1200" dirty="0"/>
          </a:p>
          <a:p>
            <a:r>
              <a:rPr lang="en-US" sz="1200" b="1" dirty="0"/>
              <a:t>14:00 – 18:00</a:t>
            </a:r>
            <a:endParaRPr lang="en-ZA" sz="1200" dirty="0"/>
          </a:p>
          <a:p>
            <a:r>
              <a:rPr lang="en-US" sz="1200" b="1" dirty="0"/>
              <a:t>Virtual Seminar by USTDA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805106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44836"/>
            <a:ext cx="8614951" cy="72985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+mj-lt"/>
              </a:rPr>
              <a:t>South Africa energy storage landscape</a:t>
            </a:r>
            <a:endParaRPr lang="en-ZA" sz="2800" dirty="0">
              <a:latin typeface="+mj-lt"/>
            </a:endParaRPr>
          </a:p>
        </p:txBody>
      </p:sp>
      <p:pic>
        <p:nvPicPr>
          <p:cNvPr id="18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93422" y="1470455"/>
            <a:ext cx="4006779" cy="1886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82" y="1420155"/>
            <a:ext cx="3763870" cy="19399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70" y="3356727"/>
            <a:ext cx="2538782" cy="24043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3421" y="3433567"/>
            <a:ext cx="465247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Development Corporation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(IDC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National utility company</a:t>
            </a:r>
          </a:p>
          <a:p>
            <a:pPr marL="600075" lvl="1" indent="-257175">
              <a:lnSpc>
                <a:spcPct val="150000"/>
              </a:lnSpc>
              <a:buFontTx/>
              <a:buAutoNum type="alphaLcPeriod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Lithium ion BYD</a:t>
            </a:r>
          </a:p>
          <a:p>
            <a:pPr marL="600075" lvl="1" indent="-257175">
              <a:lnSpc>
                <a:spcPct val="150000"/>
              </a:lnSpc>
              <a:buFontTx/>
              <a:buAutoNum type="alphaLcPeriod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VRFB – Bushveld Energy</a:t>
            </a:r>
          </a:p>
          <a:p>
            <a:pPr marL="600075" lvl="1" indent="-257175">
              <a:lnSpc>
                <a:spcPct val="150000"/>
              </a:lnSpc>
              <a:buFontTx/>
              <a:buAutoNum type="alphaLcPeriod"/>
            </a:pPr>
            <a:r>
              <a:rPr lang="en-ZA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Zinc Bromine – Primus Power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grids – EATON, ABB, other</a:t>
            </a:r>
            <a:endParaRPr lang="en-ZA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719"/>
          <p:cNvSpPr txBox="1">
            <a:spLocks noChangeArrowheads="1"/>
          </p:cNvSpPr>
          <p:nvPr/>
        </p:nvSpPr>
        <p:spPr bwMode="auto">
          <a:xfrm>
            <a:off x="977349" y="5834548"/>
            <a:ext cx="5053541" cy="13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None/>
              <a:defRPr/>
            </a:pPr>
            <a:r>
              <a:rPr lang="en-US" altLang="en-US" sz="675" b="1" dirty="0">
                <a:solidFill>
                  <a:schemeClr val="tx2"/>
                </a:solidFill>
                <a:sym typeface="Calibri" panose="020F0502020204030204" pitchFamily="34" charset="0"/>
              </a:rPr>
              <a:t>Sources: IDC Parsons USTDA March 2017 – SA Energy Storage Study, Eskom &amp; Bushveld Photos acknowledged</a:t>
            </a:r>
          </a:p>
        </p:txBody>
      </p:sp>
    </p:spTree>
    <p:extLst>
      <p:ext uri="{BB962C8B-B14F-4D97-AF65-F5344CB8AC3E}">
        <p14:creationId xmlns:p14="http://schemas.microsoft.com/office/powerpoint/2010/main" val="34433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1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1039" y="234462"/>
            <a:ext cx="8915400" cy="828854"/>
          </a:xfrm>
        </p:spPr>
        <p:txBody>
          <a:bodyPr>
            <a:noAutofit/>
          </a:bodyPr>
          <a:lstStyle/>
          <a:p>
            <a:pPr algn="ctr"/>
            <a:r>
              <a:rPr lang="en-ZA" sz="1400" dirty="0">
                <a:latin typeface="+mj-lt"/>
              </a:rPr>
              <a:t>Batteries will enable large-scale dispatchable renewable energy on South Africa’s grid</a:t>
            </a:r>
            <a:br>
              <a:rPr lang="en-ZA" sz="1400" dirty="0">
                <a:latin typeface="+mj-lt"/>
              </a:rPr>
            </a:br>
            <a:r>
              <a:rPr lang="en-ZA" sz="1400" dirty="0">
                <a:latin typeface="+mj-lt"/>
              </a:rPr>
              <a:t>b</a:t>
            </a:r>
            <a:r>
              <a:rPr lang="en-ZA" sz="1400" dirty="0" smtClean="0">
                <a:latin typeface="+mj-lt"/>
              </a:rPr>
              <a:t>y </a:t>
            </a:r>
            <a:r>
              <a:rPr lang="en-ZA" sz="1400" u="sng" dirty="0" smtClean="0">
                <a:latin typeface="+mj-lt"/>
                <a:hlinkClick r:id="rId6"/>
              </a:rPr>
              <a:t>Andy </a:t>
            </a:r>
            <a:r>
              <a:rPr lang="en-ZA" sz="1400" u="sng" dirty="0" err="1">
                <a:latin typeface="+mj-lt"/>
                <a:hlinkClick r:id="rId6"/>
              </a:rPr>
              <a:t>Colthorpe</a:t>
            </a:r>
            <a:r>
              <a:rPr lang="en-ZA" sz="1400" dirty="0">
                <a:latin typeface="+mj-lt"/>
              </a:rPr>
              <a:t/>
            </a:r>
            <a:br>
              <a:rPr lang="en-ZA" sz="1400" dirty="0">
                <a:latin typeface="+mj-lt"/>
              </a:rPr>
            </a:br>
            <a:r>
              <a:rPr lang="en-ZA" sz="1400" dirty="0">
                <a:latin typeface="+mj-lt"/>
              </a:rPr>
              <a:t>March 22, </a:t>
            </a:r>
            <a:r>
              <a:rPr lang="en-ZA" sz="1400" dirty="0" smtClean="0">
                <a:latin typeface="+mj-lt"/>
              </a:rPr>
              <a:t>2021</a:t>
            </a:r>
            <a:endParaRPr lang="en-ZA" sz="1600" dirty="0">
              <a:latin typeface="+mj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41906" y="770311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222211" name="Picture 1" descr="https://energy-storage.news/wp-content/uploads/2021/08/roggeveld-windfar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7" y="1221308"/>
            <a:ext cx="6814185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1040" y="5377308"/>
            <a:ext cx="7257946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After a recent tender process, up to </a:t>
            </a:r>
            <a:r>
              <a:rPr kumimoji="0" lang="en-ZA" altLang="en-US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1,300MWh of grid-connected energy storage will be deployed</a:t>
            </a:r>
            <a:r>
              <a:rPr kumimoji="0" lang="en-ZA" altLang="en-US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combination with renewable energy</a:t>
            </a:r>
            <a:r>
              <a:rPr kumimoji="0" lang="en-ZA" altLang="en-US" b="0" i="0" u="none" strike="noStrike" cap="none" normalizeH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ZA" altLang="en-US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South Africa through a number of large-scale projects.</a:t>
            </a:r>
            <a:endParaRPr kumimoji="0" lang="en-ZA" altLang="en-US" sz="2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039" y="5072526"/>
            <a:ext cx="2798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Image: G7 Renewable Energies.</a:t>
            </a:r>
            <a:endParaRPr lang="en-ZA" altLang="en-US" sz="700" dirty="0"/>
          </a:p>
        </p:txBody>
      </p:sp>
    </p:spTree>
    <p:extLst>
      <p:ext uri="{BB962C8B-B14F-4D97-AF65-F5344CB8AC3E}">
        <p14:creationId xmlns:p14="http://schemas.microsoft.com/office/powerpoint/2010/main" val="18654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1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06" y="571222"/>
            <a:ext cx="8831169" cy="546802"/>
          </a:xfrm>
        </p:spPr>
        <p:txBody>
          <a:bodyPr>
            <a:noAutofit/>
          </a:bodyPr>
          <a:lstStyle/>
          <a:p>
            <a:pPr algn="ctr"/>
            <a:r>
              <a:rPr lang="en-ZA" dirty="0">
                <a:latin typeface="+mj-lt"/>
              </a:rPr>
              <a:t>Energy storage: South Africa’s new ‘gold rush’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60946" y="1254617"/>
            <a:ext cx="8979032" cy="32861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dirty="0" smtClean="0">
                <a:latin typeface="+mn-lt"/>
              </a:rPr>
              <a:t>The Energy Transition Opportunities:</a:t>
            </a:r>
            <a:endParaRPr lang="en-ZA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ZA" dirty="0">
                <a:latin typeface="+mn-lt"/>
              </a:rPr>
              <a:t>increased beneficiation of minerals associated with the energy transition, such as battery minerals,</a:t>
            </a:r>
          </a:p>
          <a:p>
            <a:pPr lvl="1">
              <a:lnSpc>
                <a:spcPct val="150000"/>
              </a:lnSpc>
            </a:pPr>
            <a:r>
              <a:rPr lang="en-ZA" dirty="0">
                <a:latin typeface="+mn-lt"/>
              </a:rPr>
              <a:t>the localisation of energy value chains, including green hydrogen production, that leverage the country’s solar, wind and human capital resources, and</a:t>
            </a:r>
          </a:p>
          <a:p>
            <a:pPr lvl="1">
              <a:lnSpc>
                <a:spcPct val="150000"/>
              </a:lnSpc>
            </a:pPr>
            <a:r>
              <a:rPr lang="en-ZA" dirty="0">
                <a:latin typeface="+mn-lt"/>
              </a:rPr>
              <a:t>the repositioning of South Africa as a leader in new and emerging markets.</a:t>
            </a:r>
          </a:p>
        </p:txBody>
      </p:sp>
    </p:spTree>
    <p:extLst>
      <p:ext uri="{BB962C8B-B14F-4D97-AF65-F5344CB8AC3E}">
        <p14:creationId xmlns:p14="http://schemas.microsoft.com/office/powerpoint/2010/main" val="26728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0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229" y="422030"/>
            <a:ext cx="8915400" cy="675633"/>
          </a:xfrm>
        </p:spPr>
        <p:txBody>
          <a:bodyPr/>
          <a:lstStyle/>
          <a:p>
            <a:pPr algn="ctr"/>
            <a:r>
              <a:rPr lang="en-US" dirty="0" smtClean="0">
                <a:latin typeface="+mj-lt"/>
              </a:rPr>
              <a:t>PowerUp to launch in Rosslyn, South Africa - 2022</a:t>
            </a:r>
            <a:endParaRPr lang="en-ZA" dirty="0">
              <a:latin typeface="+mj-lt"/>
            </a:endParaRPr>
          </a:p>
        </p:txBody>
      </p:sp>
      <p:pic>
        <p:nvPicPr>
          <p:cNvPr id="7" name="Picture 6" descr="Grafik Batteriespeicher für Südafrik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9" y="1449278"/>
            <a:ext cx="9265920" cy="3243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28229" y="6329476"/>
            <a:ext cx="45189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u="sng" dirty="0">
                <a:solidFill>
                  <a:srgbClr val="494949"/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https://www.bmwgroup.com/en/news/2021/batteriespeicher.html</a:t>
            </a:r>
            <a:endParaRPr lang="en-ZA" sz="1100" dirty="0"/>
          </a:p>
        </p:txBody>
      </p:sp>
      <p:sp>
        <p:nvSpPr>
          <p:cNvPr id="10" name="Rectangle 9"/>
          <p:cNvSpPr/>
          <p:nvPr/>
        </p:nvSpPr>
        <p:spPr>
          <a:xfrm>
            <a:off x="428229" y="4900644"/>
            <a:ext cx="91580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ZA" sz="1600" kern="1200" dirty="0">
                <a:solidFill>
                  <a:srgbClr val="49494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PowerUp - the idea of creating a powerful energy storage block out of </a:t>
            </a:r>
            <a:r>
              <a:rPr lang="en-ZA" sz="1600" b="1" kern="1200" dirty="0">
                <a:solidFill>
                  <a:srgbClr val="49494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six high-voltage batteries from former development vehicles</a:t>
            </a:r>
            <a:r>
              <a:rPr lang="en-ZA" sz="1600" kern="1200" dirty="0">
                <a:solidFill>
                  <a:srgbClr val="49494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These store solar power from the photovoltaic system on the roof and </a:t>
            </a:r>
            <a:r>
              <a:rPr lang="en-ZA" sz="1600" b="1" kern="1200" dirty="0">
                <a:solidFill>
                  <a:srgbClr val="49494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supply the school with 36 kW per day of clean electricity</a:t>
            </a:r>
            <a:r>
              <a:rPr lang="en-ZA" sz="1600" kern="1200" dirty="0">
                <a:solidFill>
                  <a:srgbClr val="49494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“That’s enough to run about 38 computers, 100 light bulbs and a water pump,” </a:t>
            </a:r>
            <a:endParaRPr lang="en-ZA" sz="11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2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76" y="571222"/>
            <a:ext cx="8915400" cy="54680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+mj-lt"/>
              </a:rPr>
              <a:t>Testing to Your Needs </a:t>
            </a:r>
            <a:endParaRPr lang="en-ZA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277" y="1267637"/>
            <a:ext cx="534572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cs typeface="Arial" panose="020B0604020202020204" pitchFamily="34" charset="0"/>
              </a:rPr>
              <a:t>Provide </a:t>
            </a:r>
            <a:r>
              <a:rPr lang="en-US" sz="1600" b="1" dirty="0">
                <a:cs typeface="Arial" panose="020B0604020202020204" pitchFamily="34" charset="0"/>
              </a:rPr>
              <a:t>the knowledge </a:t>
            </a:r>
            <a:r>
              <a:rPr lang="en-US" sz="1600" dirty="0">
                <a:cs typeface="Arial" panose="020B0604020202020204" pitchFamily="34" charset="0"/>
              </a:rPr>
              <a:t>and services </a:t>
            </a:r>
            <a:r>
              <a:rPr lang="en-US" sz="1600" dirty="0" smtClean="0">
                <a:cs typeface="Arial" panose="020B0604020202020204" pitchFamily="34" charset="0"/>
              </a:rPr>
              <a:t>about </a:t>
            </a:r>
            <a:r>
              <a:rPr lang="en-US" sz="1600" dirty="0">
                <a:cs typeface="Arial" panose="020B0604020202020204" pitchFamily="34" charset="0"/>
              </a:rPr>
              <a:t>standards and conformity </a:t>
            </a:r>
            <a:r>
              <a:rPr lang="en-US" sz="1600" dirty="0" smtClean="0">
                <a:cs typeface="Arial" panose="020B0604020202020204" pitchFamily="34" charset="0"/>
              </a:rPr>
              <a:t>assessment</a:t>
            </a:r>
          </a:p>
          <a:p>
            <a:endParaRPr lang="en-US" sz="1600" dirty="0" smtClean="0">
              <a:cs typeface="Arial" panose="020B0604020202020204" pitchFamily="34" charset="0"/>
            </a:endParaRPr>
          </a:p>
          <a:p>
            <a:r>
              <a:rPr lang="en-ZA" sz="1600" b="1" dirty="0">
                <a:cs typeface="Arial" panose="020B0604020202020204" pitchFamily="34" charset="0"/>
              </a:rPr>
              <a:t>Testing </a:t>
            </a:r>
            <a:r>
              <a:rPr lang="en-ZA" sz="1600" b="1" dirty="0" smtClean="0">
                <a:cs typeface="Arial" panose="020B0604020202020204" pitchFamily="34" charset="0"/>
              </a:rPr>
              <a:t>a </a:t>
            </a:r>
            <a:r>
              <a:rPr lang="en-ZA" sz="1600" b="1" dirty="0">
                <a:cs typeface="Arial" panose="020B0604020202020204" pitchFamily="34" charset="0"/>
              </a:rPr>
              <a:t>wide range of battery </a:t>
            </a:r>
            <a:r>
              <a:rPr lang="en-ZA" sz="1600" dirty="0">
                <a:cs typeface="Arial" panose="020B0604020202020204" pitchFamily="34" charset="0"/>
              </a:rPr>
              <a:t>and energy storage products to enter new </a:t>
            </a:r>
            <a:r>
              <a:rPr lang="en-ZA" sz="1600" dirty="0" smtClean="0">
                <a:cs typeface="Arial" panose="020B0604020202020204" pitchFamily="34" charset="0"/>
              </a:rPr>
              <a:t>markets</a:t>
            </a:r>
          </a:p>
          <a:p>
            <a:endParaRPr lang="en-ZA" sz="1600" dirty="0" smtClean="0">
              <a:cs typeface="Arial" panose="020B0604020202020204" pitchFamily="34" charset="0"/>
            </a:endParaRPr>
          </a:p>
          <a:p>
            <a:r>
              <a:rPr lang="en-ZA" sz="1600" b="1" dirty="0" smtClean="0">
                <a:cs typeface="Arial" panose="020B0604020202020204" pitchFamily="34" charset="0"/>
              </a:rPr>
              <a:t>Partner </a:t>
            </a:r>
            <a:r>
              <a:rPr lang="en-ZA" sz="1600" b="1" dirty="0">
                <a:cs typeface="Arial" panose="020B0604020202020204" pitchFamily="34" charset="0"/>
              </a:rPr>
              <a:t>in navigating </a:t>
            </a:r>
            <a:r>
              <a:rPr lang="en-ZA" sz="1600" dirty="0">
                <a:cs typeface="Arial" panose="020B0604020202020204" pitchFamily="34" charset="0"/>
              </a:rPr>
              <a:t>the codes, standards, and regulations </a:t>
            </a:r>
            <a:endParaRPr lang="en-ZA" sz="1600" dirty="0" smtClean="0">
              <a:cs typeface="Arial" panose="020B0604020202020204" pitchFamily="34" charset="0"/>
            </a:endParaRPr>
          </a:p>
          <a:p>
            <a:endParaRPr lang="en-ZA" sz="1600" dirty="0" smtClean="0">
              <a:cs typeface="Arial" panose="020B0604020202020204" pitchFamily="34" charset="0"/>
            </a:endParaRPr>
          </a:p>
          <a:p>
            <a:r>
              <a:rPr lang="en-ZA" sz="1600" dirty="0" smtClean="0">
                <a:cs typeface="Arial" panose="020B0604020202020204" pitchFamily="34" charset="0"/>
              </a:rPr>
              <a:t>Test efficiency </a:t>
            </a:r>
            <a:r>
              <a:rPr lang="en-ZA" sz="1600" dirty="0">
                <a:cs typeface="Arial" panose="020B0604020202020204" pitchFamily="34" charset="0"/>
              </a:rPr>
              <a:t>and </a:t>
            </a:r>
            <a:r>
              <a:rPr lang="en-ZA" sz="1600" dirty="0" smtClean="0">
                <a:cs typeface="Arial" panose="020B0604020202020204" pitchFamily="34" charset="0"/>
              </a:rPr>
              <a:t>responsiveness in </a:t>
            </a:r>
            <a:r>
              <a:rPr lang="en-ZA" sz="1600" b="1" dirty="0" smtClean="0">
                <a:cs typeface="Arial" panose="020B0604020202020204" pitchFamily="34" charset="0"/>
              </a:rPr>
              <a:t>ultracapacitors</a:t>
            </a:r>
            <a:r>
              <a:rPr lang="en-ZA" sz="1600" dirty="0" smtClean="0">
                <a:cs typeface="Arial" panose="020B0604020202020204" pitchFamily="34" charset="0"/>
              </a:rPr>
              <a:t> </a:t>
            </a:r>
            <a:r>
              <a:rPr lang="en-ZA" sz="1600" dirty="0">
                <a:cs typeface="Arial" panose="020B0604020202020204" pitchFamily="34" charset="0"/>
              </a:rPr>
              <a:t>to new </a:t>
            </a:r>
            <a:r>
              <a:rPr lang="en-ZA" sz="1600" dirty="0" smtClean="0">
                <a:cs typeface="Arial" panose="020B0604020202020204" pitchFamily="34" charset="0"/>
              </a:rPr>
              <a:t>markets</a:t>
            </a:r>
          </a:p>
          <a:p>
            <a:endParaRPr lang="en-ZA" sz="1600" dirty="0" smtClean="0">
              <a:cs typeface="Arial" panose="020B0604020202020204" pitchFamily="34" charset="0"/>
            </a:endParaRPr>
          </a:p>
          <a:p>
            <a:r>
              <a:rPr lang="en-ZA" sz="1600" b="1" dirty="0" smtClean="0">
                <a:cs typeface="Arial" panose="020B0604020202020204" pitchFamily="34" charset="0"/>
              </a:rPr>
              <a:t>Third-party Testing</a:t>
            </a:r>
          </a:p>
          <a:p>
            <a:endParaRPr lang="en-ZA" sz="1600" b="1" dirty="0" smtClean="0">
              <a:cs typeface="Arial" panose="020B0604020202020204" pitchFamily="34" charset="0"/>
            </a:endParaRPr>
          </a:p>
          <a:p>
            <a:r>
              <a:rPr lang="en-ZA" sz="1600" b="1" dirty="0" smtClean="0">
                <a:cs typeface="Arial" panose="020B0604020202020204" pitchFamily="34" charset="0"/>
              </a:rPr>
              <a:t>The </a:t>
            </a:r>
            <a:r>
              <a:rPr lang="en-ZA" sz="1600" b="1" dirty="0">
                <a:cs typeface="Arial" panose="020B0604020202020204" pitchFamily="34" charset="0"/>
              </a:rPr>
              <a:t>opportunity to validate </a:t>
            </a:r>
            <a:r>
              <a:rPr lang="en-ZA" sz="1600" dirty="0">
                <a:cs typeface="Arial" panose="020B0604020202020204" pitchFamily="34" charset="0"/>
              </a:rPr>
              <a:t>a range of product performance </a:t>
            </a:r>
            <a:r>
              <a:rPr lang="en-ZA" sz="1600" dirty="0" smtClean="0">
                <a:cs typeface="Arial" panose="020B0604020202020204" pitchFamily="34" charset="0"/>
              </a:rPr>
              <a:t>tests and compliance</a:t>
            </a:r>
          </a:p>
          <a:p>
            <a:endParaRPr lang="en-ZA" sz="1600" dirty="0" smtClean="0">
              <a:cs typeface="Arial" panose="020B0604020202020204" pitchFamily="34" charset="0"/>
            </a:endParaRPr>
          </a:p>
          <a:p>
            <a:r>
              <a:rPr lang="en-ZA" sz="1600" b="1" dirty="0">
                <a:cs typeface="Arial" panose="020B0604020202020204" pitchFamily="34" charset="0"/>
              </a:rPr>
              <a:t>H</a:t>
            </a:r>
            <a:r>
              <a:rPr lang="en-ZA" sz="1600" b="1" dirty="0" smtClean="0">
                <a:cs typeface="Arial" panose="020B0604020202020204" pitchFamily="34" charset="0"/>
              </a:rPr>
              <a:t>elps to </a:t>
            </a:r>
            <a:r>
              <a:rPr lang="en-ZA" sz="1600" b="1" dirty="0">
                <a:cs typeface="Arial" panose="020B0604020202020204" pitchFamily="34" charset="0"/>
              </a:rPr>
              <a:t>build trust with </a:t>
            </a:r>
            <a:r>
              <a:rPr lang="en-ZA" sz="1600" b="1" dirty="0" smtClean="0">
                <a:cs typeface="Arial" panose="020B0604020202020204" pitchFamily="34" charset="0"/>
              </a:rPr>
              <a:t>consumers </a:t>
            </a:r>
            <a:r>
              <a:rPr lang="en-ZA" sz="1600" dirty="0" smtClean="0">
                <a:cs typeface="Arial" panose="020B0604020202020204" pitchFamily="34" charset="0"/>
              </a:rPr>
              <a:t>and to comply </a:t>
            </a:r>
            <a:r>
              <a:rPr lang="en-ZA" sz="1600" dirty="0">
                <a:cs typeface="Arial" panose="020B0604020202020204" pitchFamily="34" charset="0"/>
              </a:rPr>
              <a:t>with local requirements</a:t>
            </a:r>
            <a:r>
              <a:rPr lang="en-ZA" dirty="0">
                <a:cs typeface="Arial" panose="020B0604020202020204" pitchFamily="34" charset="0"/>
              </a:rPr>
              <a:t>.</a:t>
            </a:r>
          </a:p>
          <a:p>
            <a:endParaRPr lang="en-ZA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55369"/>
              </p:ext>
            </p:extLst>
          </p:nvPr>
        </p:nvGraphicFramePr>
        <p:xfrm>
          <a:off x="5759938" y="1237938"/>
          <a:ext cx="4040555" cy="4517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121">
                  <a:extLst>
                    <a:ext uri="{9D8B030D-6E8A-4147-A177-3AD203B41FA5}">
                      <a16:colId xmlns:a16="http://schemas.microsoft.com/office/drawing/2014/main" val="3953905806"/>
                    </a:ext>
                  </a:extLst>
                </a:gridCol>
                <a:gridCol w="2693434">
                  <a:extLst>
                    <a:ext uri="{9D8B030D-6E8A-4147-A177-3AD203B41FA5}">
                      <a16:colId xmlns:a16="http://schemas.microsoft.com/office/drawing/2014/main" val="71028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Energy Storage System</a:t>
                      </a:r>
                      <a:endParaRPr lang="en-ZA" sz="1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South  African Market Requirements</a:t>
                      </a:r>
                      <a:endParaRPr lang="en-ZA" sz="1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427480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DELIVERABLE</a:t>
                      </a:r>
                      <a:endParaRPr lang="en-ZA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NRCS </a:t>
                      </a:r>
                      <a:r>
                        <a:rPr lang="en-ZA" sz="1100" b="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LoA</a:t>
                      </a:r>
                      <a:r>
                        <a:rPr lang="en-ZA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(Letter of Authority)</a:t>
                      </a:r>
                      <a:endParaRPr lang="en-ZA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90642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0">
                          <a:effectLst/>
                          <a:latin typeface="+mn-lt"/>
                          <a:cs typeface="Arial" panose="020B0604020202020204" pitchFamily="34" charset="0"/>
                        </a:rPr>
                        <a:t>REGULATOR</a:t>
                      </a:r>
                      <a:endParaRPr lang="en-ZA" sz="1200" b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0">
                          <a:effectLst/>
                          <a:latin typeface="+mn-lt"/>
                          <a:cs typeface="Arial" panose="020B0604020202020204" pitchFamily="34" charset="0"/>
                        </a:rPr>
                        <a:t>National Regulator for Compulsory Specifications (NRCS)</a:t>
                      </a:r>
                      <a:endParaRPr lang="en-ZA" sz="1200" b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713899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1">
                          <a:effectLst/>
                          <a:latin typeface="+mn-lt"/>
                          <a:cs typeface="Arial" panose="020B0604020202020204" pitchFamily="34" charset="0"/>
                        </a:rPr>
                        <a:t>MANDATORY OR VOLUNTARY</a:t>
                      </a:r>
                      <a:endParaRPr lang="en-ZA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Mandatory</a:t>
                      </a:r>
                      <a:endParaRPr lang="en-ZA" sz="1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92618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PERIOD OF VALIDITY</a:t>
                      </a:r>
                      <a:endParaRPr lang="en-ZA" sz="1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 years</a:t>
                      </a:r>
                      <a:endParaRPr lang="en-ZA" sz="1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621949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0">
                          <a:effectLst/>
                          <a:latin typeface="+mn-lt"/>
                          <a:cs typeface="Arial" panose="020B0604020202020204" pitchFamily="34" charset="0"/>
                        </a:rPr>
                        <a:t>PRODUCT MARKING REQUIREMENT</a:t>
                      </a:r>
                      <a:endParaRPr lang="en-ZA" sz="1200" b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endParaRPr lang="en-ZA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201211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1">
                          <a:effectLst/>
                          <a:latin typeface="+mn-lt"/>
                          <a:cs typeface="Arial" panose="020B0604020202020204" pitchFamily="34" charset="0"/>
                        </a:rPr>
                        <a:t>LOCAL REPRESENTATIVE REQUIRED</a:t>
                      </a:r>
                      <a:endParaRPr lang="en-ZA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Yes</a:t>
                      </a:r>
                      <a:endParaRPr lang="en-ZA" sz="1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981329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1">
                          <a:effectLst/>
                          <a:latin typeface="+mn-lt"/>
                          <a:cs typeface="Arial" panose="020B0604020202020204" pitchFamily="34" charset="0"/>
                        </a:rPr>
                        <a:t>IN-COUNTRY TESTING REQUIRED</a:t>
                      </a:r>
                      <a:endParaRPr lang="en-ZA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endParaRPr lang="en-ZA" sz="1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5776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1">
                          <a:effectLst/>
                          <a:latin typeface="+mn-lt"/>
                          <a:cs typeface="Arial" panose="020B0604020202020204" pitchFamily="34" charset="0"/>
                        </a:rPr>
                        <a:t>TEST REPORT(S) ACCEPTED</a:t>
                      </a:r>
                      <a:endParaRPr lang="en-ZA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Safety report will be required IEC standard preferred</a:t>
                      </a:r>
                      <a:endParaRPr lang="en-ZA" sz="1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777725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0">
                          <a:effectLst/>
                          <a:latin typeface="+mn-lt"/>
                          <a:cs typeface="Arial" panose="020B0604020202020204" pitchFamily="34" charset="0"/>
                        </a:rPr>
                        <a:t>SAMPLE(S) REQUIRED</a:t>
                      </a:r>
                      <a:endParaRPr lang="en-ZA" sz="1200" b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0">
                          <a:effectLst/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endParaRPr lang="en-ZA" sz="1200" b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15265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0">
                          <a:effectLst/>
                          <a:latin typeface="+mn-lt"/>
                          <a:cs typeface="Arial" panose="020B0604020202020204" pitchFamily="34" charset="0"/>
                        </a:rPr>
                        <a:t>INITIAL FACTORY INSPECTION REQUIRED</a:t>
                      </a:r>
                      <a:endParaRPr lang="en-ZA" sz="1200" b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endParaRPr lang="en-ZA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997016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0">
                          <a:effectLst/>
                          <a:latin typeface="+mn-lt"/>
                          <a:cs typeface="Arial" panose="020B0604020202020204" pitchFamily="34" charset="0"/>
                        </a:rPr>
                        <a:t>ANNUAL FACTORY INSPECTIONS REQUIRED</a:t>
                      </a:r>
                      <a:endParaRPr lang="en-ZA" sz="1200" b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endParaRPr lang="en-ZA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969910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5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1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76" y="571222"/>
            <a:ext cx="8915400" cy="54680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+mj-lt"/>
              </a:rPr>
              <a:t>Analysis in the implementation of storage</a:t>
            </a:r>
            <a:endParaRPr lang="en-ZA" sz="32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10" y="1210927"/>
            <a:ext cx="7545732" cy="4758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863" y="6286777"/>
            <a:ext cx="30780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 ©Energy Vault 2019 – Enabling a Renewable World</a:t>
            </a:r>
            <a:endParaRPr lang="en-ZA" sz="1050" b="1" dirty="0"/>
          </a:p>
        </p:txBody>
      </p:sp>
    </p:spTree>
    <p:extLst>
      <p:ext uri="{BB962C8B-B14F-4D97-AF65-F5344CB8AC3E}">
        <p14:creationId xmlns:p14="http://schemas.microsoft.com/office/powerpoint/2010/main" val="9749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7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76" y="571222"/>
            <a:ext cx="9289316" cy="54680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+mj-lt"/>
              </a:rPr>
              <a:t>Testbed plus Battery Cell &amp; Module Test Types</a:t>
            </a:r>
            <a:endParaRPr lang="en-ZA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52" y="1218578"/>
            <a:ext cx="5414535" cy="4449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2261" y="1218578"/>
            <a:ext cx="4069724" cy="44422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5231" y="6211892"/>
            <a:ext cx="61815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CIRED, 21</a:t>
            </a:r>
            <a:r>
              <a:rPr lang="en-US" sz="1050" b="1" baseline="30000" dirty="0" smtClean="0"/>
              <a:t>st</a:t>
            </a:r>
            <a:r>
              <a:rPr lang="en-US" sz="1050" b="1" dirty="0" smtClean="0"/>
              <a:t> International Conference on Electricity Distribution, Frankfurt, 6-9 June 2011, 0674 – KEMA-USA</a:t>
            </a:r>
            <a:endParaRPr lang="en-ZA" sz="1050" b="1" dirty="0"/>
          </a:p>
        </p:txBody>
      </p:sp>
    </p:spTree>
    <p:extLst>
      <p:ext uri="{BB962C8B-B14F-4D97-AF65-F5344CB8AC3E}">
        <p14:creationId xmlns:p14="http://schemas.microsoft.com/office/powerpoint/2010/main" val="10424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1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3674" y="222931"/>
            <a:ext cx="8915400" cy="831941"/>
          </a:xfrm>
        </p:spPr>
        <p:txBody>
          <a:bodyPr/>
          <a:lstStyle/>
          <a:p>
            <a:pPr algn="ctr"/>
            <a:r>
              <a:rPr lang="en-ZA" dirty="0">
                <a:latin typeface="+mj-lt"/>
              </a:rPr>
              <a:t>New energy business (Energy </a:t>
            </a:r>
            <a:r>
              <a:rPr lang="en-ZA" dirty="0" smtClean="0">
                <a:latin typeface="+mj-lt"/>
              </a:rPr>
              <a:t>Storage Testbed -ESTB)</a:t>
            </a:r>
            <a:endParaRPr lang="en-US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674" y="1241362"/>
            <a:ext cx="9332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Battery </a:t>
            </a:r>
            <a:r>
              <a:rPr lang="en-US" sz="1400" dirty="0" smtClean="0">
                <a:solidFill>
                  <a:schemeClr val="tx2"/>
                </a:solidFill>
              </a:rPr>
              <a:t>Testing -</a:t>
            </a:r>
            <a:r>
              <a:rPr lang="en-US" sz="1400" dirty="0">
                <a:solidFill>
                  <a:schemeClr val="tx2"/>
                </a:solidFill>
              </a:rPr>
              <a:t>Testing is designed to tell us things we want to know about individual </a:t>
            </a:r>
            <a:r>
              <a:rPr lang="en-US" sz="1400" dirty="0" smtClean="0">
                <a:solidFill>
                  <a:schemeClr val="tx2"/>
                </a:solidFill>
              </a:rPr>
              <a:t>cells, modules </a:t>
            </a:r>
            <a:r>
              <a:rPr lang="en-US" sz="1400" dirty="0">
                <a:solidFill>
                  <a:schemeClr val="tx2"/>
                </a:solidFill>
              </a:rPr>
              <a:t>and batteries</a:t>
            </a:r>
            <a:r>
              <a:rPr lang="en-US" sz="1400" dirty="0" smtClean="0">
                <a:solidFill>
                  <a:schemeClr val="tx2"/>
                </a:solidFill>
              </a:rPr>
              <a:t>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674" y="1693345"/>
            <a:ext cx="357431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ZA" b="1" spc="20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Performance and reliability testing</a:t>
            </a:r>
            <a:endParaRPr lang="en-ZA" b="1" dirty="0">
              <a:solidFill>
                <a:schemeClr val="tx2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 descr="cell performance trade-off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5" y="2151599"/>
            <a:ext cx="4572000" cy="32979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9931" y="5617866"/>
            <a:ext cx="3238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Performance Optimization </a:t>
            </a:r>
          </a:p>
          <a:p>
            <a:r>
              <a:rPr lang="en-US" sz="1600" b="1" dirty="0">
                <a:solidFill>
                  <a:schemeClr val="tx2"/>
                </a:solidFill>
                <a:cs typeface="Arial" panose="020B0604020202020204" pitchFamily="34" charset="0"/>
              </a:rPr>
              <a:t>B</a:t>
            </a:r>
            <a:r>
              <a:rPr lang="en-US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lue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  is desired performance;</a:t>
            </a:r>
          </a:p>
          <a:p>
            <a:r>
              <a:rPr lang="en-US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Red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is actual measured performance</a:t>
            </a:r>
            <a:endParaRPr lang="en-ZA" sz="16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 descr="Calendar Life and Internal Resistanc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35" y="2151599"/>
            <a:ext cx="3808730" cy="32759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182235" y="1700847"/>
            <a:ext cx="223644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1" spc="20" dirty="0" smtClean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Battery Calendar Life</a:t>
            </a:r>
            <a:endParaRPr lang="en-ZA" b="1" dirty="0">
              <a:solidFill>
                <a:schemeClr val="tx2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4469" y="5581889"/>
            <a:ext cx="16690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OTHER TESTS</a:t>
            </a:r>
          </a:p>
          <a:p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Specifications</a:t>
            </a:r>
          </a:p>
          <a:p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Safety</a:t>
            </a:r>
          </a:p>
          <a:p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Abuse &amp; Life tests</a:t>
            </a:r>
            <a:endParaRPr lang="en-US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642" y="6587362"/>
            <a:ext cx="3690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tx2"/>
                </a:solidFill>
                <a:cs typeface="Arial" panose="020B0604020202020204" pitchFamily="34" charset="0"/>
              </a:rPr>
              <a:t>NH Research – The Fundamentals of Battery/Module Pack Test</a:t>
            </a:r>
            <a:endParaRPr lang="en-ZA" sz="105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F33230-1308-4CF5-B741-B04E2265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249382"/>
            <a:ext cx="8229600" cy="848282"/>
          </a:xfrm>
        </p:spPr>
        <p:txBody>
          <a:bodyPr/>
          <a:lstStyle/>
          <a:p>
            <a:r>
              <a:rPr lang="en-US" dirty="0"/>
              <a:t>Battery Energy Storage Test Facility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34EDC-5C3A-40E9-97E3-EE05FF30E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9" y="1161850"/>
            <a:ext cx="1203484" cy="4667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6539" y="3811771"/>
            <a:ext cx="4855642" cy="221492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717550" indent="-271463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cs typeface="+mn-cs"/>
              </a:defRPr>
            </a:lvl2pPr>
            <a:lvl3pPr marL="1076325" indent="-179388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+mn-lt"/>
                <a:cs typeface="+mn-cs"/>
              </a:defRPr>
            </a:lvl3pPr>
            <a:lvl4pPr marL="1435100" indent="-179388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4pPr>
            <a:lvl5pPr marL="1793875" indent="-179388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5pPr>
            <a:lvl6pPr marL="2251075" indent="-179388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6pPr>
            <a:lvl7pPr marL="2708275" indent="-179388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7pPr>
            <a:lvl8pPr marL="3165475" indent="-179388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8pPr>
            <a:lvl9pPr marL="3622675" indent="-179388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kern="0" dirty="0">
                <a:solidFill>
                  <a:schemeClr val="accent5">
                    <a:lumMod val="50000"/>
                  </a:schemeClr>
                </a:solidFill>
              </a:rPr>
              <a:t>Objectives: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201216" indent="-201216" algn="just">
              <a:spcBef>
                <a:spcPts val="900"/>
              </a:spcBef>
              <a:buClrTx/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Demonstrate the effectiveness of battery energy storage at a grid scale.</a:t>
            </a:r>
          </a:p>
          <a:p>
            <a:pPr marL="201216" indent="-201216" algn="just">
              <a:spcBef>
                <a:spcPts val="900"/>
              </a:spcBef>
              <a:buClrTx/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Test individual battery technologies under real operating test regimes</a:t>
            </a:r>
          </a:p>
          <a:p>
            <a:pPr marL="201216" indent="-201216" algn="just">
              <a:spcBef>
                <a:spcPts val="900"/>
              </a:spcBef>
              <a:buClrTx/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Identify the best technology for various applications</a:t>
            </a:r>
          </a:p>
          <a:p>
            <a:pPr marL="201216" indent="-201216" algn="just">
              <a:spcBef>
                <a:spcPts val="900"/>
              </a:spcBef>
              <a:buClrTx/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Establish the probable life cycle of each of the various technologies under real working conditions</a:t>
            </a:r>
          </a:p>
          <a:p>
            <a:pPr marL="201216" indent="-201216" algn="just">
              <a:spcBef>
                <a:spcPts val="900"/>
              </a:spcBef>
              <a:buClrTx/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Establish the round trip efficiencies of the various units</a:t>
            </a:r>
          </a:p>
          <a:p>
            <a:pPr marL="201216" indent="-201216" algn="just">
              <a:spcBef>
                <a:spcPts val="900"/>
              </a:spcBef>
              <a:buClrTx/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Give Eskom insight into the future installation of commercial battery storage units of the Megawatt scale.</a:t>
            </a:r>
            <a:endParaRPr lang="en-ZA" sz="1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ZA" sz="12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0804" y="3717741"/>
            <a:ext cx="343820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Overview:</a:t>
            </a:r>
          </a:p>
          <a:p>
            <a:pPr marL="201216" indent="-201216" algn="just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Eskom’s Test and Demonstration Facility was designed to accommodate 5 batteries of differing technologies and manufacturers, with the aim to test all  under identical load discharge profiles over a minimum period of 3 years.</a:t>
            </a:r>
          </a:p>
          <a:p>
            <a:pPr marL="201216" indent="-201216" algn="just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The output of the test units is then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synchronised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and fed back into the grid, as if they were a single battery unit, in order to demonstrate the effectiveness of this form of energy storage.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9" y="1514461"/>
            <a:ext cx="8172450" cy="21767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9582" y="1878904"/>
            <a:ext cx="819091" cy="4487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63" dirty="0"/>
              <a:t>Li-Ion</a:t>
            </a:r>
          </a:p>
          <a:p>
            <a:r>
              <a:rPr lang="en-US" sz="853" dirty="0"/>
              <a:t>(Phosphate)</a:t>
            </a:r>
            <a:endParaRPr lang="en-ZA" sz="853" dirty="0"/>
          </a:p>
        </p:txBody>
      </p:sp>
      <p:sp>
        <p:nvSpPr>
          <p:cNvPr id="12" name="TextBox 11"/>
          <p:cNvSpPr txBox="1"/>
          <p:nvPr/>
        </p:nvSpPr>
        <p:spPr>
          <a:xfrm>
            <a:off x="3000501" y="2390017"/>
            <a:ext cx="819091" cy="4550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63" dirty="0"/>
              <a:t>Li-Ion </a:t>
            </a:r>
            <a:r>
              <a:rPr lang="en-US" sz="894" dirty="0"/>
              <a:t>(NMC)</a:t>
            </a:r>
            <a:endParaRPr lang="en-ZA" sz="894" dirty="0"/>
          </a:p>
        </p:txBody>
      </p:sp>
      <p:sp>
        <p:nvSpPr>
          <p:cNvPr id="13" name="TextBox 12"/>
          <p:cNvSpPr txBox="1"/>
          <p:nvPr/>
        </p:nvSpPr>
        <p:spPr>
          <a:xfrm>
            <a:off x="619260" y="3444351"/>
            <a:ext cx="1345650" cy="3174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63" dirty="0"/>
              <a:t>Control Room</a:t>
            </a:r>
            <a:endParaRPr lang="en-ZA" sz="1463" dirty="0"/>
          </a:p>
        </p:txBody>
      </p:sp>
      <p:sp>
        <p:nvSpPr>
          <p:cNvPr id="14" name="TextBox 13"/>
          <p:cNvSpPr txBox="1"/>
          <p:nvPr/>
        </p:nvSpPr>
        <p:spPr>
          <a:xfrm>
            <a:off x="5329128" y="3294310"/>
            <a:ext cx="721759" cy="3174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63" dirty="0"/>
              <a:t>VRFB</a:t>
            </a:r>
            <a:endParaRPr lang="en-ZA" sz="1463" dirty="0"/>
          </a:p>
        </p:txBody>
      </p:sp>
      <p:sp>
        <p:nvSpPr>
          <p:cNvPr id="15" name="TextBox 14"/>
          <p:cNvSpPr txBox="1"/>
          <p:nvPr/>
        </p:nvSpPr>
        <p:spPr>
          <a:xfrm>
            <a:off x="7336202" y="2010190"/>
            <a:ext cx="721759" cy="3174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63" dirty="0"/>
              <a:t>VRFB</a:t>
            </a:r>
            <a:endParaRPr lang="en-ZA" sz="1463" dirty="0"/>
          </a:p>
        </p:txBody>
      </p:sp>
    </p:spTree>
    <p:extLst>
      <p:ext uri="{BB962C8B-B14F-4D97-AF65-F5344CB8AC3E}">
        <p14:creationId xmlns:p14="http://schemas.microsoft.com/office/powerpoint/2010/main" val="37920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F33230-1308-4CF5-B741-B04E2265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29" y="414214"/>
            <a:ext cx="8915400" cy="683449"/>
          </a:xfrm>
        </p:spPr>
        <p:txBody>
          <a:bodyPr/>
          <a:lstStyle/>
          <a:p>
            <a:pPr algn="ctr"/>
            <a:r>
              <a:rPr lang="en-ZA" dirty="0">
                <a:latin typeface="+mj-lt"/>
              </a:rPr>
              <a:t>uYilo Facilities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2" y="1410025"/>
            <a:ext cx="77581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7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6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76" y="571222"/>
            <a:ext cx="8915400" cy="54680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Agenda</a:t>
            </a:r>
            <a:endParaRPr lang="en-ZA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7407" y="1254617"/>
            <a:ext cx="8979032" cy="41597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Sustainable Development Goal #7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Why choose energy storage?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Characteristics for storage &amp; developing countries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SA Energy Storage Landscape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Testing to your needs</a:t>
            </a:r>
          </a:p>
        </p:txBody>
      </p:sp>
    </p:spTree>
    <p:extLst>
      <p:ext uri="{BB962C8B-B14F-4D97-AF65-F5344CB8AC3E}">
        <p14:creationId xmlns:p14="http://schemas.microsoft.com/office/powerpoint/2010/main" val="32398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F33230-1308-4CF5-B741-B04E2265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99" y="422031"/>
            <a:ext cx="8264924" cy="68394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Multi-scale Simulated Synthesis of Electrode  Materials</a:t>
            </a:r>
            <a:endParaRPr lang="en-ZA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99" y="1220745"/>
            <a:ext cx="8163146" cy="45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6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5310" y="571222"/>
            <a:ext cx="8915400" cy="54680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+mj-lt"/>
              </a:rPr>
              <a:t>Summary</a:t>
            </a:r>
            <a:endParaRPr lang="en-ZA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877" y="1414585"/>
            <a:ext cx="8747266" cy="308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State of energy storage is increasing coupled with the deployment of renewables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Regulations and policies need to be aligned with the developer</a:t>
            </a:r>
            <a:r>
              <a:rPr lang="en-ZA" sz="2000" dirty="0" smtClean="0"/>
              <a:t>s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Requisite skills need to be prioritized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Reuse and recycling of batteries will promote the introduction of circular economy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Africa can be the Silicon Valley of Energy for the World</a:t>
            </a:r>
          </a:p>
        </p:txBody>
      </p:sp>
    </p:spTree>
    <p:extLst>
      <p:ext uri="{BB962C8B-B14F-4D97-AF65-F5344CB8AC3E}">
        <p14:creationId xmlns:p14="http://schemas.microsoft.com/office/powerpoint/2010/main" val="36928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2931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3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8" name="Subtitle 2"/>
          <p:cNvSpPr txBox="1">
            <a:spLocks/>
          </p:cNvSpPr>
          <p:nvPr/>
        </p:nvSpPr>
        <p:spPr bwMode="auto">
          <a:xfrm>
            <a:off x="1363795" y="1635258"/>
            <a:ext cx="6934200" cy="133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90570" fontAlgn="base">
              <a:lnSpc>
                <a:spcPct val="90000"/>
              </a:lnSpc>
              <a:spcBef>
                <a:spcPts val="1083"/>
              </a:spcBef>
              <a:spcAft>
                <a:spcPct val="0"/>
              </a:spcAft>
              <a:defRPr/>
            </a:pPr>
            <a:endParaRPr lang="en-US" altLang="en-US" sz="3033" b="1">
              <a:solidFill>
                <a:srgbClr val="27BF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 bwMode="auto">
          <a:xfrm>
            <a:off x="1012958" y="1912144"/>
            <a:ext cx="8366786" cy="78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3683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en-US" sz="30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26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8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76" y="571222"/>
            <a:ext cx="8915400" cy="54680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+mj-lt"/>
              </a:rPr>
              <a:t>Sustainable Development Goal #7</a:t>
            </a:r>
            <a:endParaRPr lang="en-ZA" sz="32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49" y="1176451"/>
            <a:ext cx="9052302" cy="4892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863" y="6286777"/>
            <a:ext cx="19303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 ©ESMAP – wbg_breakout_esp</a:t>
            </a:r>
            <a:endParaRPr lang="en-ZA" sz="1050" b="1" dirty="0"/>
          </a:p>
        </p:txBody>
      </p:sp>
    </p:spTree>
    <p:extLst>
      <p:ext uri="{BB962C8B-B14F-4D97-AF65-F5344CB8AC3E}">
        <p14:creationId xmlns:p14="http://schemas.microsoft.com/office/powerpoint/2010/main" val="34808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8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98" y="178355"/>
            <a:ext cx="9231465" cy="9724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j-lt"/>
              </a:rPr>
              <a:t>Why choose energy storage?</a:t>
            </a:r>
            <a:endParaRPr lang="en-ZA" sz="3200" dirty="0">
              <a:latin typeface="+mj-lt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305170" y="127390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209929" name="Picture 15" descr="PacificGreen-EnergyS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35" y="1273908"/>
            <a:ext cx="7931390" cy="495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95285" y="6231027"/>
            <a:ext cx="3672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https://www.pacificgreen-energystorage.com/technology</a:t>
            </a:r>
            <a:endParaRPr kumimoji="0" lang="en-ZA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08" y="1220634"/>
            <a:ext cx="4953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dirty="0">
                <a:ea typeface="Times New Roman" panose="02020603050405020304" pitchFamily="18" charset="0"/>
              </a:rPr>
              <a:t>Reduced expenses for consumers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dirty="0">
                <a:ea typeface="Times New Roman" panose="02020603050405020304" pitchFamily="18" charset="0"/>
              </a:rPr>
              <a:t>Greater energy flexibility and reliability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dirty="0">
                <a:ea typeface="Times New Roman" panose="02020603050405020304" pitchFamily="18" charset="0"/>
              </a:rPr>
              <a:t>Decreased strain on the grid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dirty="0">
                <a:ea typeface="Times New Roman" panose="02020603050405020304" pitchFamily="18" charset="0"/>
              </a:rPr>
              <a:t>Integration of varied power generating sources like solar and wind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dirty="0">
                <a:ea typeface="Times New Roman" panose="02020603050405020304" pitchFamily="18" charset="0"/>
              </a:rPr>
              <a:t>Lessened climate impact, especially when used alongside renewable generation sources</a:t>
            </a:r>
          </a:p>
        </p:txBody>
      </p:sp>
    </p:spTree>
    <p:extLst>
      <p:ext uri="{BB962C8B-B14F-4D97-AF65-F5344CB8AC3E}">
        <p14:creationId xmlns:p14="http://schemas.microsoft.com/office/powerpoint/2010/main" val="42467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2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5820" y="117230"/>
            <a:ext cx="9010118" cy="100079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+mj-lt"/>
              </a:rPr>
              <a:t>Battery Storage Investment Plan (BSIP) &amp; Energy Storage Partnership (ESP)</a:t>
            </a:r>
            <a:endParaRPr lang="en-ZA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820" y="1193470"/>
            <a:ext cx="9110515" cy="4797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863" y="6286777"/>
            <a:ext cx="19303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 ©ESMAP – wbg_breakout_esp</a:t>
            </a:r>
            <a:endParaRPr lang="en-ZA" sz="1050" b="1" dirty="0"/>
          </a:p>
        </p:txBody>
      </p:sp>
    </p:spTree>
    <p:extLst>
      <p:ext uri="{BB962C8B-B14F-4D97-AF65-F5344CB8AC3E}">
        <p14:creationId xmlns:p14="http://schemas.microsoft.com/office/powerpoint/2010/main" val="31268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4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76" y="571222"/>
            <a:ext cx="8915400" cy="54680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+mj-lt"/>
              </a:rPr>
              <a:t>Characteristics for storage</a:t>
            </a:r>
            <a:endParaRPr lang="en-ZA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22" y="1179998"/>
            <a:ext cx="9114379" cy="4739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6863" y="6286777"/>
            <a:ext cx="43861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@DNV GL ©2017 – Energy Storage in Developing Regions, Dr M Rowe 2019</a:t>
            </a:r>
            <a:endParaRPr lang="en-ZA" sz="1050" b="1" dirty="0"/>
          </a:p>
        </p:txBody>
      </p:sp>
    </p:spTree>
    <p:extLst>
      <p:ext uri="{BB962C8B-B14F-4D97-AF65-F5344CB8AC3E}">
        <p14:creationId xmlns:p14="http://schemas.microsoft.com/office/powerpoint/2010/main" val="15570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8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76" y="571222"/>
            <a:ext cx="8915400" cy="54680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+mj-lt"/>
              </a:rPr>
              <a:t>Opportunities in Developing Countries</a:t>
            </a:r>
            <a:endParaRPr lang="en-ZA" sz="32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48" y="1209679"/>
            <a:ext cx="9375819" cy="42422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6863" y="6286777"/>
            <a:ext cx="43861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@DNV GL ©2017 – Energy Storage in Developing Regions, Dr M Rowe 2019</a:t>
            </a:r>
            <a:endParaRPr lang="en-ZA" sz="1050" b="1" dirty="0"/>
          </a:p>
        </p:txBody>
      </p:sp>
    </p:spTree>
    <p:extLst>
      <p:ext uri="{BB962C8B-B14F-4D97-AF65-F5344CB8AC3E}">
        <p14:creationId xmlns:p14="http://schemas.microsoft.com/office/powerpoint/2010/main" val="985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2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76" y="571222"/>
            <a:ext cx="8915400" cy="54680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+mj-lt"/>
              </a:rPr>
              <a:t>Storage in Developing Regions</a:t>
            </a:r>
            <a:endParaRPr lang="en-ZA" sz="32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7" y="1217553"/>
            <a:ext cx="9324304" cy="47406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6863" y="6286777"/>
            <a:ext cx="43861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@DNV GL ©2017 – Energy Storage in Developing Regions, Dr M Rowe 2019</a:t>
            </a:r>
            <a:endParaRPr lang="en-ZA" sz="1050" b="1" dirty="0"/>
          </a:p>
        </p:txBody>
      </p:sp>
    </p:spTree>
    <p:extLst>
      <p:ext uri="{BB962C8B-B14F-4D97-AF65-F5344CB8AC3E}">
        <p14:creationId xmlns:p14="http://schemas.microsoft.com/office/powerpoint/2010/main" val="33141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6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4274" y="598516"/>
            <a:ext cx="8915400" cy="49914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+mj-lt"/>
              </a:rPr>
              <a:t>Storage Market for Africa</a:t>
            </a:r>
            <a:endParaRPr lang="en-ZA" sz="3200" dirty="0">
              <a:latin typeface="+mj-lt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1" y="1237206"/>
            <a:ext cx="7202180" cy="48096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>
            <a:spLocks/>
          </p:cNvSpPr>
          <p:nvPr/>
        </p:nvSpPr>
        <p:spPr>
          <a:xfrm>
            <a:off x="7365510" y="1313521"/>
            <a:ext cx="244639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DID YOU KNOW</a:t>
            </a:r>
            <a:endParaRPr lang="en-ZA" sz="1400" b="1" dirty="0" smtClean="0"/>
          </a:p>
          <a:p>
            <a:r>
              <a:rPr lang="en-ZA" sz="1400" dirty="0" smtClean="0"/>
              <a:t>According </a:t>
            </a:r>
            <a:r>
              <a:rPr lang="en-ZA" sz="1400" dirty="0"/>
              <a:t>to a market report by </a:t>
            </a:r>
            <a:r>
              <a:rPr lang="en-ZA" sz="1400" b="1" dirty="0"/>
              <a:t>Arthur D. Little (ADL), </a:t>
            </a:r>
            <a:endParaRPr lang="en-ZA" sz="1400" b="1" dirty="0" smtClean="0"/>
          </a:p>
          <a:p>
            <a:r>
              <a:rPr lang="en-ZA" sz="1400" dirty="0" smtClean="0"/>
              <a:t>the </a:t>
            </a:r>
            <a:r>
              <a:rPr lang="en-ZA" sz="1400" dirty="0"/>
              <a:t>battery market is expected to </a:t>
            </a:r>
            <a:r>
              <a:rPr lang="en-ZA" sz="1400" dirty="0" smtClean="0"/>
              <a:t>become </a:t>
            </a:r>
            <a:r>
              <a:rPr lang="en-ZA" sz="1400" dirty="0"/>
              <a:t>a </a:t>
            </a:r>
            <a:r>
              <a:rPr lang="en-ZA" sz="1400" b="1" dirty="0"/>
              <a:t>(USD) $90+ billion</a:t>
            </a:r>
            <a:r>
              <a:rPr lang="en-ZA" sz="1400" dirty="0"/>
              <a:t> sector by </a:t>
            </a:r>
            <a:r>
              <a:rPr lang="en-ZA" sz="1400" b="1" dirty="0"/>
              <a:t>2025</a:t>
            </a:r>
            <a:r>
              <a:rPr lang="en-ZA" sz="1400" dirty="0"/>
              <a:t>, </a:t>
            </a:r>
            <a:endParaRPr lang="en-ZA" sz="1400" dirty="0" smtClean="0"/>
          </a:p>
          <a:p>
            <a:r>
              <a:rPr lang="en-ZA" sz="1400" dirty="0" smtClean="0"/>
              <a:t>and </a:t>
            </a:r>
            <a:r>
              <a:rPr lang="en-ZA" sz="1400" dirty="0"/>
              <a:t>that </a:t>
            </a:r>
            <a:r>
              <a:rPr lang="en-ZA" sz="1400" b="1" dirty="0"/>
              <a:t>new innovations</a:t>
            </a:r>
            <a:r>
              <a:rPr lang="en-ZA" sz="1400" dirty="0"/>
              <a:t>, </a:t>
            </a:r>
            <a:endParaRPr lang="en-ZA" sz="1400" dirty="0" smtClean="0"/>
          </a:p>
          <a:p>
            <a:r>
              <a:rPr lang="en-ZA" sz="1400" dirty="0" smtClean="0"/>
              <a:t>such </a:t>
            </a:r>
            <a:r>
              <a:rPr lang="en-ZA" sz="1400" dirty="0"/>
              <a:t>as </a:t>
            </a:r>
            <a:r>
              <a:rPr lang="en-ZA" sz="1400" b="1" dirty="0"/>
              <a:t>solid-state electrolyte lithium-ion (Li-ion</a:t>
            </a:r>
            <a:r>
              <a:rPr lang="en-ZA" sz="1400" b="1" dirty="0" smtClean="0"/>
              <a:t>)</a:t>
            </a:r>
          </a:p>
          <a:p>
            <a:r>
              <a:rPr lang="en-ZA" sz="1400" dirty="0" smtClean="0"/>
              <a:t> </a:t>
            </a:r>
            <a:r>
              <a:rPr lang="en-ZA" sz="1400" dirty="0"/>
              <a:t>batteries, will eventually replace existing battery technologies.</a:t>
            </a:r>
          </a:p>
          <a:p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26157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9245cb48-36f6-4855-a0c3-19564cc8b6bc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VjtHmtoFBXlYkHfLRR6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QirQ5zjnoHMcBFhP0i1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cawpNFhDqXPKhlkL3I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F.Faw6fddOsB2eUPfkN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VjtHmtoFBXlYkHfLRR6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F.Faw6fddOsB2eUPfkN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d668751f2856d45ee00d63d8cccf028e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5bf6c6996bc6d4b3bd22f31418018b28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6E5D3D-2803-4E1E-9D4C-8C6BC126DBE5}"/>
</file>

<file path=customXml/itemProps2.xml><?xml version="1.0" encoding="utf-8"?>
<ds:datastoreItem xmlns:ds="http://schemas.openxmlformats.org/officeDocument/2006/customXml" ds:itemID="{9A5D2BA2-AC8B-4C50-A829-58E215028CB3}"/>
</file>

<file path=customXml/itemProps3.xml><?xml version="1.0" encoding="utf-8"?>
<ds:datastoreItem xmlns:ds="http://schemas.openxmlformats.org/officeDocument/2006/customXml" ds:itemID="{6E6E5D3D-2803-4E1E-9D4C-8C6BC126DBE5}"/>
</file>

<file path=customXml/itemProps4.xml><?xml version="1.0" encoding="utf-8"?>
<ds:datastoreItem xmlns:ds="http://schemas.openxmlformats.org/officeDocument/2006/customXml" ds:itemID="{D190319B-5334-42AF-A877-96CDE9A7CA3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6303</TotalTime>
  <Words>993</Words>
  <Application>Microsoft Office PowerPoint</Application>
  <PresentationFormat>A4 Paper (210x297 mm)</PresentationFormat>
  <Paragraphs>135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2_Custom Design</vt:lpstr>
      <vt:lpstr>8_Custom Design</vt:lpstr>
      <vt:lpstr>6_Custom Design</vt:lpstr>
      <vt:lpstr>1_Custom Design</vt:lpstr>
      <vt:lpstr>7_Custom Design</vt:lpstr>
      <vt:lpstr>9_Office Theme</vt:lpstr>
      <vt:lpstr>3_Custom Design</vt:lpstr>
      <vt:lpstr>10_Office Theme</vt:lpstr>
      <vt:lpstr>think-cell Slide</vt:lpstr>
      <vt:lpstr>  State of Play in Southern Africa    MK Mathe Living Energy Lab Platform (LELP)</vt:lpstr>
      <vt:lpstr>Agenda</vt:lpstr>
      <vt:lpstr>Sustainable Development Goal #7</vt:lpstr>
      <vt:lpstr>Why choose energy storage?</vt:lpstr>
      <vt:lpstr>Battery Storage Investment Plan (BSIP) &amp; Energy Storage Partnership (ESP)</vt:lpstr>
      <vt:lpstr>Characteristics for storage</vt:lpstr>
      <vt:lpstr>Opportunities in Developing Countries</vt:lpstr>
      <vt:lpstr>Storage in Developing Regions</vt:lpstr>
      <vt:lpstr>Storage Market for Africa</vt:lpstr>
      <vt:lpstr>South Africa energy storage landscape</vt:lpstr>
      <vt:lpstr>Batteries will enable large-scale dispatchable renewable energy on South Africa’s grid by Andy Colthorpe March 22, 2021</vt:lpstr>
      <vt:lpstr>Energy storage: South Africa’s new ‘gold rush’</vt:lpstr>
      <vt:lpstr>PowerUp to launch in Rosslyn, South Africa - 2022</vt:lpstr>
      <vt:lpstr>Testing to Your Needs </vt:lpstr>
      <vt:lpstr>Analysis in the implementation of storage</vt:lpstr>
      <vt:lpstr>Testbed plus Battery Cell &amp; Module Test Types</vt:lpstr>
      <vt:lpstr>New energy business (Energy Storage Testbed -ESTB)</vt:lpstr>
      <vt:lpstr>Battery Energy Storage Test Facility</vt:lpstr>
      <vt:lpstr>uYilo Facilities</vt:lpstr>
      <vt:lpstr>Multi-scale Simulated Synthesis of Electrode  Materials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Arista du Plessis</dc:creator>
  <cp:lastModifiedBy>Mkhulu Mathe</cp:lastModifiedBy>
  <cp:revision>514</cp:revision>
  <dcterms:created xsi:type="dcterms:W3CDTF">2020-10-12T14:24:55Z</dcterms:created>
  <dcterms:modified xsi:type="dcterms:W3CDTF">2021-10-20T10:36:49Z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75907572-281f-4991-9193-ccf139ae5250</vt:lpwstr>
  </property>
</Properties>
</file>