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
  </p:notesMasterIdLst>
  <p:sldIdLst>
    <p:sldId id="256" r:id="rId2"/>
    <p:sldId id="257" r:id="rId3"/>
    <p:sldId id="258" r:id="rId4"/>
    <p:sldId id="291" r:id="rId5"/>
    <p:sldId id="292" r:id="rId6"/>
    <p:sldId id="293" r:id="rId7"/>
    <p:sldId id="294" r:id="rId8"/>
    <p:sldId id="295" r:id="rId9"/>
    <p:sldId id="265" r:id="rId1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0">
          <p15:clr>
            <a:srgbClr val="A4A3A4"/>
          </p15:clr>
        </p15:guide>
        <p15:guide id="2" pos="393">
          <p15:clr>
            <a:srgbClr val="A4A3A4"/>
          </p15:clr>
        </p15:guide>
        <p15:guide id="3" pos="7344">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g28igv5CLh8HjZPuV6xwG7qDnd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941AE42-8E96-4B18-A3CD-F721D4A6B230}">
  <a:tblStyle styleId="{1941AE42-8E96-4B18-A3CD-F721D4A6B23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41" autoAdjust="0"/>
  </p:normalViewPr>
  <p:slideViewPr>
    <p:cSldViewPr snapToGrid="0">
      <p:cViewPr varScale="1">
        <p:scale>
          <a:sx n="62" d="100"/>
          <a:sy n="62" d="100"/>
        </p:scale>
        <p:origin x="-732" y="-48"/>
      </p:cViewPr>
      <p:guideLst>
        <p:guide orient="horz" pos="210"/>
        <p:guide pos="393"/>
        <p:guide pos="7344"/>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42" Type="http://customschemas.google.com/relationships/presentationmetadata" Target="metadata"/><Relationship Id="rId47" Type="http://schemas.openxmlformats.org/officeDocument/2006/relationships/customXml" Target="../customXml/item1.xml"/><Relationship Id="rId50" Type="http://schemas.openxmlformats.org/officeDocument/2006/relationships/customXml" Target="../customXml/item4.xml"/><Relationship Id="rId7" Type="http://schemas.openxmlformats.org/officeDocument/2006/relationships/slide" Target="slides/slide6.xml"/><Relationship Id="rId46"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49" Type="http://schemas.openxmlformats.org/officeDocument/2006/relationships/customXml" Target="../customXml/item3.xml"/><Relationship Id="rId10" Type="http://schemas.openxmlformats.org/officeDocument/2006/relationships/slide" Target="slides/slide9.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9238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First, a quick introduction: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 Emily McAteer, CEO and Co-founder of Odyssey. Just a quick background on me, I’ve been in Climate and Clean Tech my whole career. My journey toward Odyssey started when I was coming out of a joint policy and MBA at Harvard and Stanford in 2015, when I joined my to-be-co-founder Cathy Zoi at SunEdison to launch a new distributed energy subsidiary in India and Africa called SunEdison Frontier Power. Through this work in mini-grid development, Cathy and I realized how little technology had been built to enable development at the scale we were pursuing and so we started formulating the idea of a digital platform for project development, very much based on what we needed at the time to overcome frictions we were facing in financing, building and operating these projects.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And I am Piyush Mathur, Chief Business Officer of Odyssey.  My background is mostly in M&amp;A and Private Equity but since 2013, I have been in the Distributed Renewable Energy sector running a PAYG solar Home Systems business in India called Simpa Networks. I led Simpa as the CEO to national scale and we successfully exited to ENGIE in 2019.  Working on the frontlines as a financing and distribution business, I was seeing the massive opportunity for DRE every single day but was also dealing with the frictions that existed in financing, procurement, logistics, field service.  And we were not alone, these frictions were slowing down everyone in the sector.  We may have been fortunate but the sector is stranded.  So my excitement about Odyssey and the reason I am here is because I see Odyssey as that ecosystem enabler that can unshackle lots of Simpas and drive scale in the sector.  To complete my introduction, I am a Chartered Accountant and MBA from London Business School.</a:t>
            </a:r>
            <a:endParaRPr/>
          </a:p>
          <a:p>
            <a:pPr marL="0" lvl="0" indent="0" algn="l" rtl="0">
              <a:lnSpc>
                <a:spcPct val="100000"/>
              </a:lnSpc>
              <a:spcBef>
                <a:spcPts val="0"/>
              </a:spcBef>
              <a:spcAft>
                <a:spcPts val="0"/>
              </a:spcAft>
              <a:buSzPts val="1400"/>
              <a:buNone/>
            </a:pPr>
            <a:endParaRPr/>
          </a:p>
        </p:txBody>
      </p:sp>
      <p:sp>
        <p:nvSpPr>
          <p:cNvPr id="102" name="Google Shape;10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Great. Well we’ve kept our presentation pretty short as we’ve been forewarned that this is an inquisitive group, so I’ll dive in with just a handful of initial slides and then we can devote most of the time for questions. We’d also be happy to give a quick demo of our software if there’s interest.</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t>To cut to the chase on who we are, Odyssey is the only end-to-end </a:t>
            </a:r>
            <a:r>
              <a:rPr lang="en-US">
                <a:latin typeface="Arial"/>
                <a:ea typeface="Arial"/>
                <a:cs typeface="Arial"/>
                <a:sym typeface="Arial"/>
              </a:rPr>
              <a:t>data and technology platform for deploying low-carbon, smaller-scale </a:t>
            </a:r>
            <a:r>
              <a:rPr lang="en-US"/>
              <a:t>distributed</a:t>
            </a:r>
            <a:r>
              <a:rPr lang="en-US">
                <a:latin typeface="Arial"/>
                <a:ea typeface="Arial"/>
                <a:cs typeface="Arial"/>
                <a:sym typeface="Arial"/>
              </a:rPr>
              <a:t> infrastructure.</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We’ve built the digital technologies and data tools that are critical to enable scale across the finance, build and operate phases of project development. </a:t>
            </a:r>
            <a:endParaRPr/>
          </a:p>
          <a:p>
            <a:pPr marL="0" marR="0" lvl="0" indent="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None/>
            </a:pPr>
            <a:r>
              <a:rPr lang="en-US"/>
              <a:t>I’m guessing you already appreciate the size of the opportunity we are pursuing. Achieving global climate targets is going to require a sea change in global infrastructure particularly new infrastructure in emerging markets, most of which will be powered by distributed renewable energy sources, or DRE projects. Just the mini-grid and commercial/industrial DRE sectors are projected to attract $450B in investment in the next 8 years if we are to meet climate goals. </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14" name="Google Shape;114;p8:notes"/>
          <p:cNvSpPr>
            <a:spLocks noGrp="1" noRot="1" noChangeAspect="1"/>
          </p:cNvSpPr>
          <p:nvPr>
            <p:ph type="sldImg" idx="2"/>
          </p:nvPr>
        </p:nvSpPr>
        <p:spPr>
          <a:xfrm>
            <a:off x="685800" y="114935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1:notes"/>
          <p:cNvSpPr txBox="1">
            <a:spLocks noGrp="1"/>
          </p:cNvSpPr>
          <p:nvPr>
            <p:ph type="body" idx="1"/>
          </p:nvPr>
        </p:nvSpPr>
        <p:spPr>
          <a:xfrm>
            <a:off x="693752" y="4241524"/>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EM: </a:t>
            </a:r>
            <a:endParaRPr/>
          </a:p>
          <a:p>
            <a:pPr marL="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Our singular mission at Odyssey is to attract </a:t>
            </a:r>
            <a:r>
              <a:rPr lang="en-US"/>
              <a:t>capital to the distributed clean energy sector and to, in turn, scale project deployment. The way that we are doing this is by offering digital products that solve challenges at each key stage. </a:t>
            </a:r>
            <a:endParaRPr/>
          </a:p>
          <a:p>
            <a:pPr marL="0" marR="0" lvl="0" indent="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None/>
            </a:pPr>
            <a:r>
              <a:rPr lang="en-US"/>
              <a:t>First, we have a finance transaction platform that is supporting more than $1B of financing for the sector through advanced data and workflow tools for investment diligence and transactions. Putting large amounts of money into portfolios of many distributed projects requires a streamlined and standardized set of investment processes and data, which our platform facilitates.</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t>The second thing that will attract capital into the sector is projects with strong unit economics. We’ve seen that when building projects, developers in the sector are paying 30-50% more for equipment than utility-scale players. Toward this end, </a:t>
            </a:r>
            <a:r>
              <a:rPr lang="en-US">
                <a:latin typeface="Arial"/>
                <a:ea typeface="Arial"/>
                <a:cs typeface="Arial"/>
                <a:sym typeface="Arial"/>
              </a:rPr>
              <a:t>we have an aggregated procurement </a:t>
            </a:r>
            <a:r>
              <a:rPr lang="en-US"/>
              <a:t>platform that pools equipment orders</a:t>
            </a:r>
            <a:r>
              <a:rPr lang="en-US">
                <a:latin typeface="Arial"/>
                <a:ea typeface="Arial"/>
                <a:cs typeface="Arial"/>
                <a:sym typeface="Arial"/>
              </a:rPr>
              <a:t> to drive down costs of procuring equipment and to streamline logistics.</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And finally, project developers must have the institutional capacity to operate fleets at scale. </a:t>
            </a:r>
            <a:r>
              <a:rPr lang="en-US"/>
              <a:t>We have </a:t>
            </a:r>
            <a:r>
              <a:rPr lang="en-US">
                <a:latin typeface="Arial"/>
                <a:ea typeface="Arial"/>
                <a:cs typeface="Arial"/>
                <a:sym typeface="Arial"/>
              </a:rPr>
              <a:t>a remote monitoring and control platform, which includes both a hardware and software product suite, to optimize operations and maintenance of projects, as well as run critical analytics on operating data for investment monitoring and future planning.</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Each of the products in this suite interact with one another to drive a coherent, integrated approach to project development that significantly increases the success of the project. </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33" name="Google Shape;1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5" name="Google Shape;75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b="0" i="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37"/>
          <p:cNvSpPr/>
          <p:nvPr/>
        </p:nvSpPr>
        <p:spPr>
          <a:xfrm>
            <a:off x="11668444" y="128151"/>
            <a:ext cx="510856" cy="210799"/>
          </a:xfrm>
          <a:prstGeom prst="rect">
            <a:avLst/>
          </a:prstGeom>
          <a:solidFill>
            <a:srgbClr val="595959"/>
          </a:solidFill>
          <a:ln>
            <a:noFill/>
          </a:ln>
        </p:spPr>
        <p:txBody>
          <a:bodyPr spcFirstLastPara="1" wrap="square" lIns="91425" tIns="45700" rIns="1800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28"/>
          <p:cNvSpPr/>
          <p:nvPr/>
        </p:nvSpPr>
        <p:spPr>
          <a:xfrm>
            <a:off x="11668444" y="128151"/>
            <a:ext cx="510856" cy="210799"/>
          </a:xfrm>
          <a:prstGeom prst="rect">
            <a:avLst/>
          </a:prstGeom>
          <a:solidFill>
            <a:srgbClr val="595959"/>
          </a:solidFill>
          <a:ln>
            <a:noFill/>
          </a:ln>
        </p:spPr>
        <p:txBody>
          <a:bodyPr spcFirstLastPara="1" wrap="square" lIns="91425" tIns="45700" rIns="1800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b="0" i="0">
                <a:solidFill>
                  <a:srgbClr val="888888"/>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b="0" i="0">
                <a:latin typeface="Arial"/>
                <a:ea typeface="Arial"/>
                <a:cs typeface="Arial"/>
                <a:sym typeface="Arial"/>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5" name="Google Shape;75;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5"/>
          <p:cNvSpPr>
            <a:spLocks noGrp="1"/>
          </p:cNvSpPr>
          <p:nvPr>
            <p:ph type="pic" idx="2"/>
          </p:nvPr>
        </p:nvSpPr>
        <p:spPr>
          <a:xfrm>
            <a:off x="5183188" y="987425"/>
            <a:ext cx="6172200" cy="4873625"/>
          </a:xfrm>
          <a:prstGeom prst="rect">
            <a:avLst/>
          </a:prstGeom>
          <a:noFill/>
          <a:ln>
            <a:noFill/>
          </a:ln>
        </p:spPr>
      </p:sp>
      <p:sp>
        <p:nvSpPr>
          <p:cNvPr id="82" name="Google Shape;82;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36"/>
          <p:cNvSpPr/>
          <p:nvPr/>
        </p:nvSpPr>
        <p:spPr>
          <a:xfrm>
            <a:off x="11668444" y="128151"/>
            <a:ext cx="510856" cy="210799"/>
          </a:xfrm>
          <a:prstGeom prst="rect">
            <a:avLst/>
          </a:prstGeom>
          <a:solidFill>
            <a:srgbClr val="595959"/>
          </a:solidFill>
          <a:ln>
            <a:noFill/>
          </a:ln>
        </p:spPr>
        <p:txBody>
          <a:bodyPr spcFirstLastPara="1" wrap="square" lIns="91425" tIns="45700" rIns="180000"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odysseyenergysolutions.com/"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hyperlink" Target="https://www.odysseyenergysolutions.com/" TargetMode="External"/><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odysseyenergysolutions.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
          <p:cNvSpPr/>
          <p:nvPr/>
        </p:nvSpPr>
        <p:spPr>
          <a:xfrm>
            <a:off x="5683844" y="0"/>
            <a:ext cx="6508155" cy="6858000"/>
          </a:xfrm>
          <a:custGeom>
            <a:avLst/>
            <a:gdLst/>
            <a:ahLst/>
            <a:cxnLst/>
            <a:rect l="l" t="t" r="r" b="b"/>
            <a:pathLst>
              <a:path w="6508155" h="6858000" extrusionOk="0">
                <a:moveTo>
                  <a:pt x="553809" y="0"/>
                </a:moveTo>
                <a:lnTo>
                  <a:pt x="6508155" y="0"/>
                </a:lnTo>
                <a:lnTo>
                  <a:pt x="6508155" y="6858000"/>
                </a:lnTo>
                <a:lnTo>
                  <a:pt x="2576425" y="6858000"/>
                </a:lnTo>
                <a:lnTo>
                  <a:pt x="2529660" y="6831111"/>
                </a:lnTo>
                <a:cubicBezTo>
                  <a:pt x="1013069" y="5909608"/>
                  <a:pt x="0" y="4241941"/>
                  <a:pt x="0" y="2337659"/>
                </a:cubicBezTo>
                <a:cubicBezTo>
                  <a:pt x="0" y="1612218"/>
                  <a:pt x="147021" y="921116"/>
                  <a:pt x="412893" y="292524"/>
                </a:cubicBezTo>
                <a:close/>
              </a:path>
            </a:pathLst>
          </a:custGeom>
          <a:solidFill>
            <a:srgbClr val="EAEA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p1"/>
          <p:cNvSpPr/>
          <p:nvPr/>
        </p:nvSpPr>
        <p:spPr>
          <a:xfrm>
            <a:off x="6097501" y="0"/>
            <a:ext cx="6094497" cy="6858000"/>
          </a:xfrm>
          <a:custGeom>
            <a:avLst/>
            <a:gdLst/>
            <a:ahLst/>
            <a:cxnLst/>
            <a:rect l="l" t="t" r="r" b="b"/>
            <a:pathLst>
              <a:path w="6094497" h="6858000" extrusionOk="0">
                <a:moveTo>
                  <a:pt x="553809" y="0"/>
                </a:moveTo>
                <a:lnTo>
                  <a:pt x="6094497" y="0"/>
                </a:lnTo>
                <a:lnTo>
                  <a:pt x="6094497" y="6858000"/>
                </a:lnTo>
                <a:lnTo>
                  <a:pt x="2576425" y="6858000"/>
                </a:lnTo>
                <a:lnTo>
                  <a:pt x="2529660" y="6831111"/>
                </a:lnTo>
                <a:cubicBezTo>
                  <a:pt x="1013069" y="5909608"/>
                  <a:pt x="0" y="4241941"/>
                  <a:pt x="0" y="2337659"/>
                </a:cubicBezTo>
                <a:cubicBezTo>
                  <a:pt x="0" y="1612218"/>
                  <a:pt x="147021" y="921116"/>
                  <a:pt x="412893" y="2925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6" name="Google Shape;106;p1"/>
          <p:cNvPicPr preferRelativeResize="0"/>
          <p:nvPr/>
        </p:nvPicPr>
        <p:blipFill rotWithShape="1">
          <a:blip r:embed="rId3">
            <a:alphaModFix/>
          </a:blip>
          <a:srcRect/>
          <a:stretch/>
        </p:blipFill>
        <p:spPr>
          <a:xfrm>
            <a:off x="6628403" y="0"/>
            <a:ext cx="5563595" cy="6858000"/>
          </a:xfrm>
          <a:custGeom>
            <a:avLst/>
            <a:gdLst/>
            <a:ahLst/>
            <a:cxnLst/>
            <a:rect l="l" t="t" r="r" b="b"/>
            <a:pathLst>
              <a:path w="5563595" h="6858000" extrusionOk="0">
                <a:moveTo>
                  <a:pt x="0" y="0"/>
                </a:moveTo>
                <a:lnTo>
                  <a:pt x="5563595" y="0"/>
                </a:lnTo>
                <a:lnTo>
                  <a:pt x="5563595" y="6858000"/>
                </a:lnTo>
                <a:lnTo>
                  <a:pt x="0" y="6858000"/>
                </a:lnTo>
                <a:close/>
              </a:path>
            </a:pathLst>
          </a:custGeom>
          <a:noFill/>
          <a:ln>
            <a:noFill/>
          </a:ln>
        </p:spPr>
      </p:pic>
      <p:sp>
        <p:nvSpPr>
          <p:cNvPr id="107" name="Google Shape;107;p1"/>
          <p:cNvSpPr txBox="1"/>
          <p:nvPr/>
        </p:nvSpPr>
        <p:spPr>
          <a:xfrm>
            <a:off x="922231" y="3502589"/>
            <a:ext cx="3684651"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F3F3F"/>
                </a:solidFill>
                <a:latin typeface="Arial"/>
                <a:ea typeface="Arial"/>
                <a:cs typeface="Arial"/>
                <a:sym typeface="Arial"/>
              </a:rPr>
              <a:t>Finance, build &amp; operate distributed infrastructure projects at scale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grpSp>
        <p:nvGrpSpPr>
          <p:cNvPr id="108" name="Google Shape;108;p1"/>
          <p:cNvGrpSpPr/>
          <p:nvPr/>
        </p:nvGrpSpPr>
        <p:grpSpPr>
          <a:xfrm>
            <a:off x="922231" y="1628982"/>
            <a:ext cx="3042677" cy="947322"/>
            <a:chOff x="1569720" y="1477289"/>
            <a:chExt cx="2956560" cy="920510"/>
          </a:xfrm>
        </p:grpSpPr>
        <p:pic>
          <p:nvPicPr>
            <p:cNvPr id="109" name="Google Shape;109;p1"/>
            <p:cNvPicPr preferRelativeResize="0"/>
            <p:nvPr/>
          </p:nvPicPr>
          <p:blipFill rotWithShape="1">
            <a:blip r:embed="rId4">
              <a:alphaModFix/>
            </a:blip>
            <a:srcRect/>
            <a:stretch/>
          </p:blipFill>
          <p:spPr>
            <a:xfrm>
              <a:off x="1569720" y="1477290"/>
              <a:ext cx="2956560" cy="920509"/>
            </a:xfrm>
            <a:prstGeom prst="rect">
              <a:avLst/>
            </a:prstGeom>
            <a:noFill/>
            <a:ln>
              <a:noFill/>
            </a:ln>
          </p:spPr>
        </p:pic>
        <p:pic>
          <p:nvPicPr>
            <p:cNvPr id="110" name="Google Shape;110;p1"/>
            <p:cNvPicPr preferRelativeResize="0"/>
            <p:nvPr/>
          </p:nvPicPr>
          <p:blipFill rotWithShape="1">
            <a:blip r:embed="rId5">
              <a:alphaModFix/>
            </a:blip>
            <a:srcRect/>
            <a:stretch/>
          </p:blipFill>
          <p:spPr>
            <a:xfrm>
              <a:off x="2616200" y="1477289"/>
              <a:ext cx="1910080" cy="920509"/>
            </a:xfrm>
            <a:prstGeom prst="rect">
              <a:avLst/>
            </a:prstGeom>
            <a:noFill/>
            <a:ln>
              <a:noFill/>
            </a:ln>
          </p:spPr>
        </p:pic>
      </p:grpSp>
      <p:cxnSp>
        <p:nvCxnSpPr>
          <p:cNvPr id="111" name="Google Shape;111;p1"/>
          <p:cNvCxnSpPr/>
          <p:nvPr/>
        </p:nvCxnSpPr>
        <p:spPr>
          <a:xfrm>
            <a:off x="1034881" y="3129451"/>
            <a:ext cx="1001485" cy="0"/>
          </a:xfrm>
          <a:prstGeom prst="straightConnector1">
            <a:avLst/>
          </a:prstGeom>
          <a:noFill/>
          <a:ln w="41275" cap="flat" cmpd="sng">
            <a:solidFill>
              <a:srgbClr val="F08600"/>
            </a:solidFill>
            <a:prstDash val="solid"/>
            <a:miter lim="800000"/>
            <a:headEnd type="none" w="sm" len="sm"/>
            <a:tailEnd type="none" w="sm" len="sm"/>
          </a:ln>
        </p:spPr>
      </p:cxnSp>
      <p:sp>
        <p:nvSpPr>
          <p:cNvPr id="10" name="Google Shape;1350;p7">
            <a:extLst>
              <a:ext uri="{FF2B5EF4-FFF2-40B4-BE49-F238E27FC236}">
                <a16:creationId xmlns:a16="http://schemas.microsoft.com/office/drawing/2014/main" xmlns="" id="{629309C9-2C0C-4E84-8211-E4A400862CBA}"/>
              </a:ext>
            </a:extLst>
          </p:cNvPr>
          <p:cNvSpPr/>
          <p:nvPr/>
        </p:nvSpPr>
        <p:spPr>
          <a:xfrm>
            <a:off x="0" y="6398245"/>
            <a:ext cx="12192000" cy="455720"/>
          </a:xfrm>
          <a:prstGeom prst="rect">
            <a:avLst/>
          </a:prstGeom>
          <a:solidFill>
            <a:srgbClr val="EAEA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grpSp>
        <p:nvGrpSpPr>
          <p:cNvPr id="11" name="Google Shape;1351;p7">
            <a:extLst>
              <a:ext uri="{FF2B5EF4-FFF2-40B4-BE49-F238E27FC236}">
                <a16:creationId xmlns:a16="http://schemas.microsoft.com/office/drawing/2014/main" xmlns="" id="{24C385A9-CCF1-4CEC-90E1-DABBA748EAFB}"/>
              </a:ext>
            </a:extLst>
          </p:cNvPr>
          <p:cNvGrpSpPr/>
          <p:nvPr/>
        </p:nvGrpSpPr>
        <p:grpSpPr>
          <a:xfrm>
            <a:off x="262889" y="6492539"/>
            <a:ext cx="919837" cy="286386"/>
            <a:chOff x="1569720" y="1477289"/>
            <a:chExt cx="2956560" cy="920510"/>
          </a:xfrm>
        </p:grpSpPr>
        <p:pic>
          <p:nvPicPr>
            <p:cNvPr id="12" name="Google Shape;1352;p7">
              <a:extLst>
                <a:ext uri="{FF2B5EF4-FFF2-40B4-BE49-F238E27FC236}">
                  <a16:creationId xmlns:a16="http://schemas.microsoft.com/office/drawing/2014/main" xmlns="" id="{DC536226-F32E-4321-911E-C993C111F212}"/>
                </a:ext>
              </a:extLst>
            </p:cNvPr>
            <p:cNvPicPr preferRelativeResize="0"/>
            <p:nvPr/>
          </p:nvPicPr>
          <p:blipFill rotWithShape="1">
            <a:blip r:embed="rId4">
              <a:alphaModFix/>
            </a:blip>
            <a:srcRect/>
            <a:stretch/>
          </p:blipFill>
          <p:spPr>
            <a:xfrm>
              <a:off x="1569720" y="1477290"/>
              <a:ext cx="2956560" cy="920509"/>
            </a:xfrm>
            <a:prstGeom prst="rect">
              <a:avLst/>
            </a:prstGeom>
            <a:noFill/>
            <a:ln>
              <a:noFill/>
            </a:ln>
          </p:spPr>
        </p:pic>
        <p:pic>
          <p:nvPicPr>
            <p:cNvPr id="13" name="Google Shape;1353;p7">
              <a:extLst>
                <a:ext uri="{FF2B5EF4-FFF2-40B4-BE49-F238E27FC236}">
                  <a16:creationId xmlns:a16="http://schemas.microsoft.com/office/drawing/2014/main" xmlns="" id="{67D31D54-C1F1-478F-8F2B-6D9EDAFDA9FA}"/>
                </a:ext>
              </a:extLst>
            </p:cNvPr>
            <p:cNvPicPr preferRelativeResize="0"/>
            <p:nvPr/>
          </p:nvPicPr>
          <p:blipFill rotWithShape="1">
            <a:blip r:embed="rId5">
              <a:alphaModFix/>
            </a:blip>
            <a:srcRect/>
            <a:stretch/>
          </p:blipFill>
          <p:spPr>
            <a:xfrm>
              <a:off x="2616200" y="1477289"/>
              <a:ext cx="1910080" cy="920509"/>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8"/>
          <p:cNvSpPr txBox="1"/>
          <p:nvPr/>
        </p:nvSpPr>
        <p:spPr>
          <a:xfrm>
            <a:off x="895351" y="2443542"/>
            <a:ext cx="5093013"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Odyssey is the only end-to-end data and tech platform for investment and asset management of distributed infrastructure.</a:t>
            </a:r>
            <a:endParaRPr sz="1200" b="0" i="0" u="none" strike="noStrike" cap="none">
              <a:solidFill>
                <a:srgbClr val="000000"/>
              </a:solidFill>
              <a:latin typeface="Arial"/>
              <a:ea typeface="Arial"/>
              <a:cs typeface="Arial"/>
              <a:sym typeface="Arial"/>
            </a:endParaRPr>
          </a:p>
        </p:txBody>
      </p:sp>
      <p:sp>
        <p:nvSpPr>
          <p:cNvPr id="117" name="Google Shape;117;p8"/>
          <p:cNvSpPr/>
          <p:nvPr/>
        </p:nvSpPr>
        <p:spPr>
          <a:xfrm>
            <a:off x="895351" y="3773724"/>
            <a:ext cx="525772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000" b="0" i="0" u="none" strike="noStrike" cap="none" dirty="0">
                <a:solidFill>
                  <a:schemeClr val="dk1"/>
                </a:solidFill>
                <a:latin typeface="Arial"/>
                <a:ea typeface="Arial"/>
                <a:cs typeface="Arial"/>
                <a:sym typeface="Arial"/>
              </a:rPr>
              <a:t>We provide the tools required to </a:t>
            </a:r>
            <a:r>
              <a:rPr lang="en-US" sz="2000" b="1" i="0" u="none" strike="noStrike" cap="none" dirty="0">
                <a:solidFill>
                  <a:srgbClr val="ED7D31"/>
                </a:solidFill>
                <a:latin typeface="Arial"/>
                <a:ea typeface="Arial"/>
                <a:cs typeface="Arial"/>
                <a:sym typeface="Arial"/>
              </a:rPr>
              <a:t>finance, build, and operate </a:t>
            </a:r>
            <a:r>
              <a:rPr lang="en-US" sz="2000" b="0" i="0" u="none" strike="noStrike" cap="none" dirty="0">
                <a:solidFill>
                  <a:schemeClr val="dk1"/>
                </a:solidFill>
                <a:latin typeface="Arial"/>
                <a:ea typeface="Arial"/>
                <a:cs typeface="Arial"/>
                <a:sym typeface="Arial"/>
              </a:rPr>
              <a:t>projects at scale. </a:t>
            </a:r>
            <a:endParaRPr sz="2000" b="0" i="0" u="none" strike="noStrike" cap="none" dirty="0">
              <a:solidFill>
                <a:schemeClr val="dk1"/>
              </a:solidFill>
              <a:latin typeface="Arial"/>
              <a:ea typeface="Arial"/>
              <a:cs typeface="Arial"/>
              <a:sym typeface="Arial"/>
            </a:endParaRPr>
          </a:p>
        </p:txBody>
      </p:sp>
      <p:pic>
        <p:nvPicPr>
          <p:cNvPr id="118" name="Google Shape;118;p8"/>
          <p:cNvPicPr preferRelativeResize="0"/>
          <p:nvPr/>
        </p:nvPicPr>
        <p:blipFill rotWithShape="1">
          <a:blip r:embed="rId3">
            <a:alphaModFix/>
          </a:blip>
          <a:srcRect/>
          <a:stretch/>
        </p:blipFill>
        <p:spPr>
          <a:xfrm>
            <a:off x="6394697" y="1790131"/>
            <a:ext cx="5240676" cy="3045928"/>
          </a:xfrm>
          <a:prstGeom prst="roundRect">
            <a:avLst>
              <a:gd name="adj" fmla="val 3882"/>
            </a:avLst>
          </a:prstGeom>
          <a:noFill/>
          <a:ln>
            <a:noFill/>
          </a:ln>
        </p:spPr>
      </p:pic>
      <p:sp>
        <p:nvSpPr>
          <p:cNvPr id="119" name="Google Shape;119;p8"/>
          <p:cNvSpPr/>
          <p:nvPr/>
        </p:nvSpPr>
        <p:spPr>
          <a:xfrm>
            <a:off x="0" y="6403431"/>
            <a:ext cx="12192000" cy="455720"/>
          </a:xfrm>
          <a:prstGeom prst="rect">
            <a:avLst/>
          </a:prstGeom>
          <a:solidFill>
            <a:srgbClr val="EAEA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grpSp>
        <p:nvGrpSpPr>
          <p:cNvPr id="120" name="Google Shape;120;p8"/>
          <p:cNvGrpSpPr/>
          <p:nvPr/>
        </p:nvGrpSpPr>
        <p:grpSpPr>
          <a:xfrm>
            <a:off x="262889" y="6497725"/>
            <a:ext cx="919837" cy="286386"/>
            <a:chOff x="1569720" y="1477289"/>
            <a:chExt cx="2956560" cy="920510"/>
          </a:xfrm>
        </p:grpSpPr>
        <p:pic>
          <p:nvPicPr>
            <p:cNvPr id="121" name="Google Shape;121;p8"/>
            <p:cNvPicPr preferRelativeResize="0"/>
            <p:nvPr/>
          </p:nvPicPr>
          <p:blipFill rotWithShape="1">
            <a:blip r:embed="rId4">
              <a:alphaModFix/>
            </a:blip>
            <a:srcRect/>
            <a:stretch/>
          </p:blipFill>
          <p:spPr>
            <a:xfrm>
              <a:off x="1569720" y="1477290"/>
              <a:ext cx="2956560" cy="920509"/>
            </a:xfrm>
            <a:prstGeom prst="rect">
              <a:avLst/>
            </a:prstGeom>
            <a:noFill/>
            <a:ln>
              <a:noFill/>
            </a:ln>
          </p:spPr>
        </p:pic>
        <p:pic>
          <p:nvPicPr>
            <p:cNvPr id="122" name="Google Shape;122;p8"/>
            <p:cNvPicPr preferRelativeResize="0"/>
            <p:nvPr/>
          </p:nvPicPr>
          <p:blipFill rotWithShape="1">
            <a:blip r:embed="rId5">
              <a:alphaModFix/>
            </a:blip>
            <a:srcRect/>
            <a:stretch/>
          </p:blipFill>
          <p:spPr>
            <a:xfrm>
              <a:off x="2616200" y="1477289"/>
              <a:ext cx="1910080" cy="920509"/>
            </a:xfrm>
            <a:prstGeom prst="rect">
              <a:avLst/>
            </a:prstGeom>
            <a:noFill/>
            <a:ln>
              <a:noFill/>
            </a:ln>
          </p:spPr>
        </p:pic>
      </p:grpSp>
      <p:sp>
        <p:nvSpPr>
          <p:cNvPr id="123" name="Google Shape;123;p8"/>
          <p:cNvSpPr/>
          <p:nvPr/>
        </p:nvSpPr>
        <p:spPr>
          <a:xfrm>
            <a:off x="0" y="6420148"/>
            <a:ext cx="1605536" cy="437852"/>
          </a:xfrm>
          <a:prstGeom prst="round1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 name="Google Shape;124;p8">
            <a:hlinkClick r:id="rId6"/>
          </p:cNvPr>
          <p:cNvSpPr/>
          <p:nvPr/>
        </p:nvSpPr>
        <p:spPr>
          <a:xfrm>
            <a:off x="-73572" y="6296862"/>
            <a:ext cx="1679108" cy="70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5" name="Google Shape;125;p8"/>
          <p:cNvPicPr preferRelativeResize="0"/>
          <p:nvPr/>
        </p:nvPicPr>
        <p:blipFill rotWithShape="1">
          <a:blip r:embed="rId7">
            <a:alphaModFix/>
          </a:blip>
          <a:srcRect/>
          <a:stretch/>
        </p:blipFill>
        <p:spPr>
          <a:xfrm>
            <a:off x="-73572" y="4310929"/>
            <a:ext cx="12192000" cy="1320603"/>
          </a:xfrm>
          <a:prstGeom prst="rect">
            <a:avLst/>
          </a:prstGeom>
          <a:noFill/>
          <a:ln>
            <a:noFill/>
          </a:ln>
        </p:spPr>
      </p:pic>
      <p:sp>
        <p:nvSpPr>
          <p:cNvPr id="127" name="Google Shape;127;p8"/>
          <p:cNvSpPr txBox="1"/>
          <p:nvPr/>
        </p:nvSpPr>
        <p:spPr>
          <a:xfrm>
            <a:off x="803274" y="487550"/>
            <a:ext cx="11475811" cy="1314590"/>
          </a:xfrm>
          <a:prstGeom prst="rect">
            <a:avLst/>
          </a:prstGeom>
          <a:noFill/>
          <a:ln>
            <a:noFill/>
          </a:ln>
        </p:spPr>
        <p:txBody>
          <a:bodyPr spcFirstLastPara="1" wrap="square" lIns="91425" tIns="45700" rIns="91425" bIns="45700" anchor="t" anchorCtr="0">
            <a:noAutofit/>
          </a:bodyPr>
          <a:lstStyle/>
          <a:p>
            <a:pPr lvl="0">
              <a:buSzPts val="3600"/>
            </a:pPr>
            <a:r>
              <a:rPr lang="en-US" sz="3200" b="1" dirty="0">
                <a:solidFill>
                  <a:schemeClr val="dk1"/>
                </a:solidFill>
              </a:rPr>
              <a:t>About </a:t>
            </a:r>
            <a:r>
              <a:rPr lang="en-US" sz="3200" b="1" i="0" u="none" strike="noStrike" cap="none" dirty="0">
                <a:solidFill>
                  <a:schemeClr val="accent2"/>
                </a:solidFill>
                <a:latin typeface="Arial"/>
                <a:ea typeface="Arial"/>
                <a:cs typeface="Arial"/>
                <a:sym typeface="Arial"/>
              </a:rPr>
              <a:t>Odyssey</a:t>
            </a:r>
            <a:endParaRPr sz="3200" b="1" i="0" u="none" strike="noStrike" cap="none" dirty="0">
              <a:solidFill>
                <a:schemeClr val="dk1"/>
              </a:solidFill>
              <a:latin typeface="Arial"/>
              <a:ea typeface="Arial"/>
              <a:cs typeface="Arial"/>
              <a:sym typeface="Arial"/>
            </a:endParaRPr>
          </a:p>
        </p:txBody>
      </p:sp>
      <p:grpSp>
        <p:nvGrpSpPr>
          <p:cNvPr id="128" name="Google Shape;128;p8"/>
          <p:cNvGrpSpPr/>
          <p:nvPr/>
        </p:nvGrpSpPr>
        <p:grpSpPr>
          <a:xfrm>
            <a:off x="908272" y="1436574"/>
            <a:ext cx="1169175" cy="573"/>
            <a:chOff x="960337" y="2755900"/>
            <a:chExt cx="1169175" cy="573"/>
          </a:xfrm>
        </p:grpSpPr>
        <p:cxnSp>
          <p:nvCxnSpPr>
            <p:cNvPr id="129" name="Google Shape;129;p8"/>
            <p:cNvCxnSpPr/>
            <p:nvPr/>
          </p:nvCxnSpPr>
          <p:spPr>
            <a:xfrm>
              <a:off x="960337" y="2755900"/>
              <a:ext cx="1169175" cy="0"/>
            </a:xfrm>
            <a:prstGeom prst="straightConnector1">
              <a:avLst/>
            </a:prstGeom>
            <a:noFill/>
            <a:ln w="47625" cap="flat" cmpd="sng">
              <a:solidFill>
                <a:srgbClr val="3F3F3F"/>
              </a:solidFill>
              <a:prstDash val="solid"/>
              <a:miter lim="800000"/>
              <a:headEnd type="none" w="sm" len="sm"/>
              <a:tailEnd type="none" w="sm" len="sm"/>
            </a:ln>
          </p:spPr>
        </p:cxnSp>
        <p:cxnSp>
          <p:nvCxnSpPr>
            <p:cNvPr id="130" name="Google Shape;130;p8"/>
            <p:cNvCxnSpPr/>
            <p:nvPr/>
          </p:nvCxnSpPr>
          <p:spPr>
            <a:xfrm>
              <a:off x="960337" y="2756473"/>
              <a:ext cx="421423" cy="0"/>
            </a:xfrm>
            <a:prstGeom prst="straightConnector1">
              <a:avLst/>
            </a:prstGeom>
            <a:noFill/>
            <a:ln w="47625" cap="flat" cmpd="sng">
              <a:solidFill>
                <a:srgbClr val="F08600"/>
              </a:solidFill>
              <a:prstDash val="solid"/>
              <a:miter lim="800000"/>
              <a:headEnd type="none" w="sm" len="sm"/>
              <a:tailEnd type="none" w="sm" len="sm"/>
            </a:ln>
          </p:spPr>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1"/>
          <p:cNvSpPr/>
          <p:nvPr/>
        </p:nvSpPr>
        <p:spPr>
          <a:xfrm>
            <a:off x="0" y="6403431"/>
            <a:ext cx="12192000" cy="455720"/>
          </a:xfrm>
          <a:prstGeom prst="rect">
            <a:avLst/>
          </a:prstGeom>
          <a:solidFill>
            <a:srgbClr val="EAEA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grpSp>
        <p:nvGrpSpPr>
          <p:cNvPr id="136" name="Google Shape;136;p11"/>
          <p:cNvGrpSpPr/>
          <p:nvPr/>
        </p:nvGrpSpPr>
        <p:grpSpPr>
          <a:xfrm>
            <a:off x="262889" y="6497725"/>
            <a:ext cx="919837" cy="286386"/>
            <a:chOff x="1569720" y="1477289"/>
            <a:chExt cx="2956560" cy="920510"/>
          </a:xfrm>
        </p:grpSpPr>
        <p:pic>
          <p:nvPicPr>
            <p:cNvPr id="137" name="Google Shape;137;p11"/>
            <p:cNvPicPr preferRelativeResize="0"/>
            <p:nvPr/>
          </p:nvPicPr>
          <p:blipFill rotWithShape="1">
            <a:blip r:embed="rId3">
              <a:alphaModFix/>
            </a:blip>
            <a:srcRect/>
            <a:stretch/>
          </p:blipFill>
          <p:spPr>
            <a:xfrm>
              <a:off x="1569720" y="1477290"/>
              <a:ext cx="2956560" cy="920509"/>
            </a:xfrm>
            <a:prstGeom prst="rect">
              <a:avLst/>
            </a:prstGeom>
            <a:noFill/>
            <a:ln>
              <a:noFill/>
            </a:ln>
          </p:spPr>
        </p:pic>
        <p:pic>
          <p:nvPicPr>
            <p:cNvPr id="138" name="Google Shape;138;p11"/>
            <p:cNvPicPr preferRelativeResize="0"/>
            <p:nvPr/>
          </p:nvPicPr>
          <p:blipFill rotWithShape="1">
            <a:blip r:embed="rId4">
              <a:alphaModFix/>
            </a:blip>
            <a:srcRect/>
            <a:stretch/>
          </p:blipFill>
          <p:spPr>
            <a:xfrm>
              <a:off x="2616200" y="1477289"/>
              <a:ext cx="1910080" cy="920509"/>
            </a:xfrm>
            <a:prstGeom prst="rect">
              <a:avLst/>
            </a:prstGeom>
            <a:noFill/>
            <a:ln>
              <a:noFill/>
            </a:ln>
          </p:spPr>
        </p:pic>
      </p:grpSp>
      <p:sp>
        <p:nvSpPr>
          <p:cNvPr id="139" name="Google Shape;139;p11"/>
          <p:cNvSpPr/>
          <p:nvPr/>
        </p:nvSpPr>
        <p:spPr>
          <a:xfrm>
            <a:off x="0" y="6420148"/>
            <a:ext cx="1605536" cy="437852"/>
          </a:xfrm>
          <a:prstGeom prst="round1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 name="Google Shape;140;p11">
            <a:hlinkClick r:id="rId5"/>
          </p:cNvPr>
          <p:cNvSpPr/>
          <p:nvPr/>
        </p:nvSpPr>
        <p:spPr>
          <a:xfrm>
            <a:off x="-73572" y="6296862"/>
            <a:ext cx="1679108" cy="7030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 name="Google Shape;141;p11"/>
          <p:cNvSpPr txBox="1"/>
          <p:nvPr/>
        </p:nvSpPr>
        <p:spPr>
          <a:xfrm>
            <a:off x="803274" y="487550"/>
            <a:ext cx="11475811" cy="13145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200" b="1" i="0" u="none" strike="noStrike" cap="none" dirty="0">
                <a:solidFill>
                  <a:schemeClr val="accent2"/>
                </a:solidFill>
                <a:latin typeface="Arial"/>
                <a:ea typeface="Arial"/>
                <a:cs typeface="Arial"/>
                <a:sym typeface="Arial"/>
              </a:rPr>
              <a:t>What </a:t>
            </a:r>
            <a:r>
              <a:rPr lang="en-US" sz="3200" b="1" i="0" u="none" strike="noStrike" cap="none" dirty="0">
                <a:solidFill>
                  <a:schemeClr val="dk1"/>
                </a:solidFill>
                <a:latin typeface="Arial"/>
                <a:ea typeface="Arial"/>
                <a:cs typeface="Arial"/>
                <a:sym typeface="Arial"/>
              </a:rPr>
              <a:t>We Do</a:t>
            </a:r>
            <a:endParaRPr sz="3200" b="1" i="0" u="none" strike="noStrike" cap="none" dirty="0">
              <a:solidFill>
                <a:schemeClr val="dk1"/>
              </a:solidFill>
              <a:latin typeface="Arial"/>
              <a:ea typeface="Arial"/>
              <a:cs typeface="Arial"/>
              <a:sym typeface="Arial"/>
            </a:endParaRPr>
          </a:p>
        </p:txBody>
      </p:sp>
      <p:sp>
        <p:nvSpPr>
          <p:cNvPr id="142" name="Google Shape;142;p11"/>
          <p:cNvSpPr/>
          <p:nvPr/>
        </p:nvSpPr>
        <p:spPr>
          <a:xfrm>
            <a:off x="969418" y="3189368"/>
            <a:ext cx="9715007" cy="1171466"/>
          </a:xfrm>
          <a:prstGeom prst="roundRect">
            <a:avLst>
              <a:gd name="adj" fmla="val 13967"/>
            </a:avLst>
          </a:prstGeom>
          <a:noFill/>
          <a:ln w="19050" cap="flat" cmpd="sng">
            <a:solidFill>
              <a:srgbClr val="FF8D0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Arial"/>
              <a:ea typeface="Arial"/>
              <a:cs typeface="Arial"/>
              <a:sym typeface="Arial"/>
            </a:endParaRPr>
          </a:p>
        </p:txBody>
      </p:sp>
      <p:sp>
        <p:nvSpPr>
          <p:cNvPr id="143" name="Google Shape;143;p11"/>
          <p:cNvSpPr/>
          <p:nvPr/>
        </p:nvSpPr>
        <p:spPr>
          <a:xfrm rot="-5400000">
            <a:off x="832688" y="3608452"/>
            <a:ext cx="273459" cy="333299"/>
          </a:xfrm>
          <a:prstGeom prst="chevron">
            <a:avLst>
              <a:gd name="adj" fmla="val 50000"/>
            </a:avLst>
          </a:prstGeom>
          <a:solidFill>
            <a:srgbClr val="FC8C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4" name="Google Shape;144;p11"/>
          <p:cNvSpPr/>
          <p:nvPr/>
        </p:nvSpPr>
        <p:spPr>
          <a:xfrm rot="5400000">
            <a:off x="10547696" y="3608452"/>
            <a:ext cx="273459" cy="333299"/>
          </a:xfrm>
          <a:prstGeom prst="chevron">
            <a:avLst>
              <a:gd name="adj" fmla="val 50000"/>
            </a:avLst>
          </a:prstGeom>
          <a:solidFill>
            <a:srgbClr val="FC8C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5" name="Google Shape;145;p11"/>
          <p:cNvSpPr txBox="1"/>
          <p:nvPr/>
        </p:nvSpPr>
        <p:spPr>
          <a:xfrm>
            <a:off x="11030445" y="3619949"/>
            <a:ext cx="101599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1" i="1" u="none" strike="noStrike" cap="none">
                <a:solidFill>
                  <a:schemeClr val="dk1"/>
                </a:solidFill>
                <a:latin typeface="Arial"/>
                <a:ea typeface="Arial"/>
                <a:cs typeface="Arial"/>
                <a:sym typeface="Arial"/>
              </a:rPr>
              <a:t>Feedback Loop</a:t>
            </a:r>
            <a:endParaRPr sz="1200" b="1" i="1" u="none" strike="noStrike" cap="none">
              <a:solidFill>
                <a:schemeClr val="dk1"/>
              </a:solidFill>
              <a:latin typeface="Arial"/>
              <a:ea typeface="Arial"/>
              <a:cs typeface="Arial"/>
              <a:sym typeface="Arial"/>
            </a:endParaRPr>
          </a:p>
        </p:txBody>
      </p:sp>
      <p:sp>
        <p:nvSpPr>
          <p:cNvPr id="146" name="Google Shape;146;p11"/>
          <p:cNvSpPr/>
          <p:nvPr/>
        </p:nvSpPr>
        <p:spPr>
          <a:xfrm>
            <a:off x="1400928" y="3463442"/>
            <a:ext cx="2352720" cy="897391"/>
          </a:xfrm>
          <a:prstGeom prst="roundRect">
            <a:avLst>
              <a:gd name="adj" fmla="val 3962"/>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7" name="Google Shape;147;p11"/>
          <p:cNvPicPr preferRelativeResize="0"/>
          <p:nvPr/>
        </p:nvPicPr>
        <p:blipFill rotWithShape="1">
          <a:blip r:embed="rId6">
            <a:alphaModFix/>
          </a:blip>
          <a:srcRect/>
          <a:stretch/>
        </p:blipFill>
        <p:spPr>
          <a:xfrm>
            <a:off x="1398546" y="3704323"/>
            <a:ext cx="2355102" cy="1284795"/>
          </a:xfrm>
          <a:prstGeom prst="rect">
            <a:avLst/>
          </a:prstGeom>
          <a:noFill/>
          <a:ln>
            <a:noFill/>
          </a:ln>
        </p:spPr>
      </p:pic>
      <p:pic>
        <p:nvPicPr>
          <p:cNvPr id="148" name="Google Shape;148;p11"/>
          <p:cNvPicPr preferRelativeResize="0"/>
          <p:nvPr/>
        </p:nvPicPr>
        <p:blipFill rotWithShape="1">
          <a:blip r:embed="rId7">
            <a:alphaModFix/>
          </a:blip>
          <a:srcRect/>
          <a:stretch/>
        </p:blipFill>
        <p:spPr>
          <a:xfrm>
            <a:off x="1112481" y="3439629"/>
            <a:ext cx="2933222" cy="1684386"/>
          </a:xfrm>
          <a:prstGeom prst="rect">
            <a:avLst/>
          </a:prstGeom>
          <a:noFill/>
          <a:ln>
            <a:noFill/>
          </a:ln>
        </p:spPr>
      </p:pic>
      <p:sp>
        <p:nvSpPr>
          <p:cNvPr id="149" name="Google Shape;149;p11"/>
          <p:cNvSpPr/>
          <p:nvPr/>
        </p:nvSpPr>
        <p:spPr>
          <a:xfrm>
            <a:off x="2250406" y="2854962"/>
            <a:ext cx="657374" cy="657370"/>
          </a:xfrm>
          <a:prstGeom prst="ellipse">
            <a:avLst/>
          </a:prstGeom>
          <a:gradFill>
            <a:gsLst>
              <a:gs pos="0">
                <a:srgbClr val="FAFAFA"/>
              </a:gs>
              <a:gs pos="74000">
                <a:srgbClr val="D6D6D6"/>
              </a:gs>
              <a:gs pos="83000">
                <a:srgbClr val="D6D6D6"/>
              </a:gs>
              <a:gs pos="100000">
                <a:srgbClr val="E3E3E3"/>
              </a:gs>
            </a:gsLst>
            <a:lin ang="5400000" scaled="0"/>
          </a:gradFill>
          <a:ln>
            <a:noFill/>
          </a:ln>
          <a:effectLst>
            <a:outerShdw blurRad="114300" dist="38100" dir="5400000" algn="t" rotWithShape="0">
              <a:srgbClr val="000000">
                <a:alpha val="2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50" name="Google Shape;150;p11"/>
          <p:cNvSpPr/>
          <p:nvPr/>
        </p:nvSpPr>
        <p:spPr>
          <a:xfrm>
            <a:off x="1398546" y="5215405"/>
            <a:ext cx="2331034" cy="276999"/>
          </a:xfrm>
          <a:prstGeom prst="rect">
            <a:avLst/>
          </a:prstGeom>
          <a:noFill/>
          <a:ln>
            <a:noFill/>
          </a:ln>
        </p:spPr>
        <p:txBody>
          <a:bodyPr spcFirstLastPara="1" wrap="square" lIns="0" tIns="0" rIns="91425"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EF8600"/>
                </a:solidFill>
                <a:latin typeface="Arial"/>
                <a:ea typeface="Arial"/>
                <a:cs typeface="Arial"/>
                <a:sym typeface="Arial"/>
              </a:rPr>
              <a:t>Finance</a:t>
            </a:r>
            <a:endParaRPr sz="1400" b="0" i="0" u="none" strike="noStrike" cap="none">
              <a:solidFill>
                <a:srgbClr val="000000"/>
              </a:solidFill>
              <a:latin typeface="Arial"/>
              <a:ea typeface="Arial"/>
              <a:cs typeface="Arial"/>
              <a:sym typeface="Arial"/>
            </a:endParaRPr>
          </a:p>
        </p:txBody>
      </p:sp>
      <p:sp>
        <p:nvSpPr>
          <p:cNvPr id="151" name="Google Shape;151;p11"/>
          <p:cNvSpPr/>
          <p:nvPr/>
        </p:nvSpPr>
        <p:spPr>
          <a:xfrm>
            <a:off x="1142633" y="5739750"/>
            <a:ext cx="2950349" cy="246221"/>
          </a:xfrm>
          <a:prstGeom prst="rect">
            <a:avLst/>
          </a:prstGeom>
          <a:noFill/>
          <a:ln>
            <a:noFill/>
          </a:ln>
        </p:spPr>
        <p:txBody>
          <a:bodyPr spcFirstLastPara="1" wrap="square" lIns="0" tIns="0" rIns="91425"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Finance Transaction Platform</a:t>
            </a:r>
            <a:endParaRPr sz="1600" b="1" i="0" u="none" strike="noStrike" cap="none">
              <a:solidFill>
                <a:schemeClr val="dk1"/>
              </a:solidFill>
              <a:latin typeface="Arial"/>
              <a:ea typeface="Arial"/>
              <a:cs typeface="Arial"/>
              <a:sym typeface="Arial"/>
            </a:endParaRPr>
          </a:p>
        </p:txBody>
      </p:sp>
      <p:sp>
        <p:nvSpPr>
          <p:cNvPr id="152" name="Google Shape;152;p11"/>
          <p:cNvSpPr/>
          <p:nvPr/>
        </p:nvSpPr>
        <p:spPr>
          <a:xfrm>
            <a:off x="4620214" y="3463442"/>
            <a:ext cx="2352720" cy="897391"/>
          </a:xfrm>
          <a:prstGeom prst="roundRect">
            <a:avLst>
              <a:gd name="adj" fmla="val 3962"/>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3" name="Google Shape;153;p11"/>
          <p:cNvPicPr preferRelativeResize="0"/>
          <p:nvPr/>
        </p:nvPicPr>
        <p:blipFill rotWithShape="1">
          <a:blip r:embed="rId8">
            <a:alphaModFix/>
          </a:blip>
          <a:srcRect b="6824"/>
          <a:stretch/>
        </p:blipFill>
        <p:spPr>
          <a:xfrm>
            <a:off x="4617832" y="3704323"/>
            <a:ext cx="2355103" cy="1284795"/>
          </a:xfrm>
          <a:prstGeom prst="rect">
            <a:avLst/>
          </a:prstGeom>
          <a:noFill/>
          <a:ln>
            <a:noFill/>
          </a:ln>
        </p:spPr>
      </p:pic>
      <p:pic>
        <p:nvPicPr>
          <p:cNvPr id="154" name="Google Shape;154;p11"/>
          <p:cNvPicPr preferRelativeResize="0"/>
          <p:nvPr/>
        </p:nvPicPr>
        <p:blipFill rotWithShape="1">
          <a:blip r:embed="rId7">
            <a:alphaModFix/>
          </a:blip>
          <a:srcRect/>
          <a:stretch/>
        </p:blipFill>
        <p:spPr>
          <a:xfrm>
            <a:off x="4331767" y="3439629"/>
            <a:ext cx="2933222" cy="1684386"/>
          </a:xfrm>
          <a:prstGeom prst="rect">
            <a:avLst/>
          </a:prstGeom>
          <a:noFill/>
          <a:ln>
            <a:noFill/>
          </a:ln>
        </p:spPr>
      </p:pic>
      <p:sp>
        <p:nvSpPr>
          <p:cNvPr id="155" name="Google Shape;155;p11"/>
          <p:cNvSpPr/>
          <p:nvPr/>
        </p:nvSpPr>
        <p:spPr>
          <a:xfrm>
            <a:off x="5469692" y="2854962"/>
            <a:ext cx="657374" cy="657370"/>
          </a:xfrm>
          <a:prstGeom prst="ellipse">
            <a:avLst/>
          </a:prstGeom>
          <a:gradFill>
            <a:gsLst>
              <a:gs pos="0">
                <a:srgbClr val="FAFAFA"/>
              </a:gs>
              <a:gs pos="74000">
                <a:srgbClr val="D6D6D6"/>
              </a:gs>
              <a:gs pos="83000">
                <a:srgbClr val="D6D6D6"/>
              </a:gs>
              <a:gs pos="100000">
                <a:srgbClr val="E3E3E3"/>
              </a:gs>
            </a:gsLst>
            <a:lin ang="5400000" scaled="0"/>
          </a:gradFill>
          <a:ln>
            <a:noFill/>
          </a:ln>
          <a:effectLst>
            <a:outerShdw blurRad="114300" dist="38100" dir="5400000" algn="t" rotWithShape="0">
              <a:srgbClr val="000000">
                <a:alpha val="2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56" name="Google Shape;156;p11"/>
          <p:cNvSpPr/>
          <p:nvPr/>
        </p:nvSpPr>
        <p:spPr>
          <a:xfrm>
            <a:off x="4671620" y="5215405"/>
            <a:ext cx="2331034" cy="276999"/>
          </a:xfrm>
          <a:prstGeom prst="rect">
            <a:avLst/>
          </a:prstGeom>
          <a:noFill/>
          <a:ln>
            <a:noFill/>
          </a:ln>
        </p:spPr>
        <p:txBody>
          <a:bodyPr spcFirstLastPara="1" wrap="square" lIns="0" tIns="0" rIns="91425"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EF8600"/>
                </a:solidFill>
                <a:latin typeface="Arial"/>
                <a:ea typeface="Arial"/>
                <a:cs typeface="Arial"/>
                <a:sym typeface="Arial"/>
              </a:rPr>
              <a:t>Build</a:t>
            </a:r>
            <a:endParaRPr sz="1400" b="0" i="0" u="none" strike="noStrike" cap="none">
              <a:solidFill>
                <a:srgbClr val="000000"/>
              </a:solidFill>
              <a:latin typeface="Arial"/>
              <a:ea typeface="Arial"/>
              <a:cs typeface="Arial"/>
              <a:sym typeface="Arial"/>
            </a:endParaRPr>
          </a:p>
        </p:txBody>
      </p:sp>
      <p:sp>
        <p:nvSpPr>
          <p:cNvPr id="157" name="Google Shape;157;p11"/>
          <p:cNvSpPr/>
          <p:nvPr/>
        </p:nvSpPr>
        <p:spPr>
          <a:xfrm>
            <a:off x="4542879" y="5739750"/>
            <a:ext cx="2650012" cy="246221"/>
          </a:xfrm>
          <a:prstGeom prst="rect">
            <a:avLst/>
          </a:prstGeom>
          <a:noFill/>
          <a:ln>
            <a:noFill/>
          </a:ln>
        </p:spPr>
        <p:txBody>
          <a:bodyPr spcFirstLastPara="1" wrap="square" lIns="0" tIns="0" rIns="91425"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Aggregated Procurement</a:t>
            </a:r>
            <a:endParaRPr sz="1400" b="0" i="0" u="none" strike="noStrike" cap="none">
              <a:solidFill>
                <a:srgbClr val="000000"/>
              </a:solidFill>
              <a:latin typeface="Arial"/>
              <a:ea typeface="Arial"/>
              <a:cs typeface="Arial"/>
              <a:sym typeface="Arial"/>
            </a:endParaRPr>
          </a:p>
        </p:txBody>
      </p:sp>
      <p:sp>
        <p:nvSpPr>
          <p:cNvPr id="158" name="Google Shape;158;p11"/>
          <p:cNvSpPr/>
          <p:nvPr/>
        </p:nvSpPr>
        <p:spPr>
          <a:xfrm>
            <a:off x="7839501" y="3463442"/>
            <a:ext cx="2352720" cy="897391"/>
          </a:xfrm>
          <a:prstGeom prst="roundRect">
            <a:avLst>
              <a:gd name="adj" fmla="val 3962"/>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9" name="Google Shape;159;p11" descr="Diagram&#10;&#10;Description automatically generated"/>
          <p:cNvPicPr preferRelativeResize="0"/>
          <p:nvPr/>
        </p:nvPicPr>
        <p:blipFill rotWithShape="1">
          <a:blip r:embed="rId9">
            <a:alphaModFix/>
          </a:blip>
          <a:srcRect t="-4839" r="-294" b="1296"/>
          <a:stretch/>
        </p:blipFill>
        <p:spPr>
          <a:xfrm>
            <a:off x="7837119" y="3704323"/>
            <a:ext cx="2362094" cy="1296941"/>
          </a:xfrm>
          <a:prstGeom prst="round2SameRect">
            <a:avLst>
              <a:gd name="adj1" fmla="val 0"/>
              <a:gd name="adj2" fmla="val 0"/>
            </a:avLst>
          </a:prstGeom>
          <a:solidFill>
            <a:srgbClr val="F2F2F2"/>
          </a:solidFill>
          <a:ln>
            <a:noFill/>
          </a:ln>
        </p:spPr>
      </p:pic>
      <p:pic>
        <p:nvPicPr>
          <p:cNvPr id="160" name="Google Shape;160;p11"/>
          <p:cNvPicPr preferRelativeResize="0"/>
          <p:nvPr/>
        </p:nvPicPr>
        <p:blipFill rotWithShape="1">
          <a:blip r:embed="rId7">
            <a:alphaModFix/>
          </a:blip>
          <a:srcRect/>
          <a:stretch/>
        </p:blipFill>
        <p:spPr>
          <a:xfrm>
            <a:off x="7551054" y="3439629"/>
            <a:ext cx="2933222" cy="1684386"/>
          </a:xfrm>
          <a:prstGeom prst="rect">
            <a:avLst/>
          </a:prstGeom>
          <a:noFill/>
          <a:ln>
            <a:noFill/>
          </a:ln>
        </p:spPr>
      </p:pic>
      <p:sp>
        <p:nvSpPr>
          <p:cNvPr id="161" name="Google Shape;161;p11"/>
          <p:cNvSpPr/>
          <p:nvPr/>
        </p:nvSpPr>
        <p:spPr>
          <a:xfrm>
            <a:off x="8688979" y="2854962"/>
            <a:ext cx="657374" cy="657370"/>
          </a:xfrm>
          <a:prstGeom prst="ellipse">
            <a:avLst/>
          </a:prstGeom>
          <a:gradFill>
            <a:gsLst>
              <a:gs pos="0">
                <a:srgbClr val="FAFAFA"/>
              </a:gs>
              <a:gs pos="74000">
                <a:srgbClr val="D6D6D6"/>
              </a:gs>
              <a:gs pos="83000">
                <a:srgbClr val="D6D6D6"/>
              </a:gs>
              <a:gs pos="100000">
                <a:srgbClr val="E3E3E3"/>
              </a:gs>
            </a:gsLst>
            <a:lin ang="5400000" scaled="0"/>
          </a:gradFill>
          <a:ln>
            <a:noFill/>
          </a:ln>
          <a:effectLst>
            <a:outerShdw blurRad="114300" dist="38100" dir="5400000" algn="t" rotWithShape="0">
              <a:srgbClr val="000000">
                <a:alpha val="2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62" name="Google Shape;162;p11"/>
          <p:cNvSpPr/>
          <p:nvPr/>
        </p:nvSpPr>
        <p:spPr>
          <a:xfrm>
            <a:off x="7837119" y="5215405"/>
            <a:ext cx="2331034" cy="276999"/>
          </a:xfrm>
          <a:prstGeom prst="rect">
            <a:avLst/>
          </a:prstGeom>
          <a:noFill/>
          <a:ln>
            <a:noFill/>
          </a:ln>
        </p:spPr>
        <p:txBody>
          <a:bodyPr spcFirstLastPara="1" wrap="square" lIns="0" tIns="0" rIns="91425"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EF8600"/>
                </a:solidFill>
                <a:latin typeface="Arial"/>
                <a:ea typeface="Arial"/>
                <a:cs typeface="Arial"/>
                <a:sym typeface="Arial"/>
              </a:rPr>
              <a:t>Operate</a:t>
            </a:r>
            <a:endParaRPr sz="1400" b="0" i="0" u="none" strike="noStrike" cap="none">
              <a:solidFill>
                <a:srgbClr val="000000"/>
              </a:solidFill>
              <a:latin typeface="Arial"/>
              <a:ea typeface="Arial"/>
              <a:cs typeface="Arial"/>
              <a:sym typeface="Arial"/>
            </a:endParaRPr>
          </a:p>
        </p:txBody>
      </p:sp>
      <p:sp>
        <p:nvSpPr>
          <p:cNvPr id="163" name="Google Shape;163;p11"/>
          <p:cNvSpPr/>
          <p:nvPr/>
        </p:nvSpPr>
        <p:spPr>
          <a:xfrm>
            <a:off x="7711245" y="5739750"/>
            <a:ext cx="2984828" cy="246221"/>
          </a:xfrm>
          <a:prstGeom prst="rect">
            <a:avLst/>
          </a:prstGeom>
          <a:noFill/>
          <a:ln>
            <a:noFill/>
          </a:ln>
        </p:spPr>
        <p:txBody>
          <a:bodyPr spcFirstLastPara="1" wrap="square" lIns="0" tIns="0" rIns="91425"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Remote Monitoring &amp; Control</a:t>
            </a:r>
            <a:endParaRPr sz="1600" b="1" i="0" u="none" strike="noStrike" cap="none">
              <a:solidFill>
                <a:schemeClr val="dk1"/>
              </a:solidFill>
              <a:latin typeface="Arial"/>
              <a:ea typeface="Arial"/>
              <a:cs typeface="Arial"/>
              <a:sym typeface="Arial"/>
            </a:endParaRPr>
          </a:p>
        </p:txBody>
      </p:sp>
      <p:pic>
        <p:nvPicPr>
          <p:cNvPr id="164" name="Google Shape;164;p11"/>
          <p:cNvPicPr preferRelativeResize="0"/>
          <p:nvPr/>
        </p:nvPicPr>
        <p:blipFill rotWithShape="1">
          <a:blip r:embed="rId10">
            <a:alphaModFix/>
          </a:blip>
          <a:srcRect/>
          <a:stretch/>
        </p:blipFill>
        <p:spPr>
          <a:xfrm>
            <a:off x="8793679" y="3012476"/>
            <a:ext cx="465029" cy="352674"/>
          </a:xfrm>
          <a:prstGeom prst="rect">
            <a:avLst/>
          </a:prstGeom>
          <a:noFill/>
          <a:ln>
            <a:noFill/>
          </a:ln>
        </p:spPr>
      </p:pic>
      <p:pic>
        <p:nvPicPr>
          <p:cNvPr id="165" name="Google Shape;165;p11"/>
          <p:cNvPicPr preferRelativeResize="0"/>
          <p:nvPr/>
        </p:nvPicPr>
        <p:blipFill rotWithShape="1">
          <a:blip r:embed="rId11">
            <a:alphaModFix/>
          </a:blip>
          <a:srcRect/>
          <a:stretch/>
        </p:blipFill>
        <p:spPr>
          <a:xfrm>
            <a:off x="5591188" y="2985050"/>
            <a:ext cx="384322" cy="363687"/>
          </a:xfrm>
          <a:prstGeom prst="rect">
            <a:avLst/>
          </a:prstGeom>
          <a:noFill/>
          <a:ln>
            <a:noFill/>
          </a:ln>
        </p:spPr>
      </p:pic>
      <p:pic>
        <p:nvPicPr>
          <p:cNvPr id="166" name="Google Shape;166;p11"/>
          <p:cNvPicPr preferRelativeResize="0"/>
          <p:nvPr/>
        </p:nvPicPr>
        <p:blipFill rotWithShape="1">
          <a:blip r:embed="rId12">
            <a:alphaModFix/>
          </a:blip>
          <a:srcRect/>
          <a:stretch/>
        </p:blipFill>
        <p:spPr>
          <a:xfrm>
            <a:off x="2386931" y="2974677"/>
            <a:ext cx="384322" cy="355949"/>
          </a:xfrm>
          <a:prstGeom prst="rect">
            <a:avLst/>
          </a:prstGeom>
          <a:noFill/>
          <a:ln>
            <a:noFill/>
          </a:ln>
        </p:spPr>
      </p:pic>
      <p:sp>
        <p:nvSpPr>
          <p:cNvPr id="167" name="Google Shape;167;p11"/>
          <p:cNvSpPr/>
          <p:nvPr/>
        </p:nvSpPr>
        <p:spPr>
          <a:xfrm>
            <a:off x="1225544" y="1861800"/>
            <a:ext cx="952025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We provide data and technology across the entire </a:t>
            </a:r>
            <a:r>
              <a:rPr lang="en-US" sz="1800" b="1" i="0" u="none" strike="noStrike" cap="none">
                <a:solidFill>
                  <a:srgbClr val="F08600"/>
                </a:solidFill>
                <a:latin typeface="Arial"/>
                <a:ea typeface="Arial"/>
                <a:cs typeface="Arial"/>
                <a:sym typeface="Arial"/>
              </a:rPr>
              <a:t>lifecycle</a:t>
            </a:r>
            <a:r>
              <a:rPr lang="en-US" sz="1800" b="1" i="0" u="none" strike="noStrike" cap="none">
                <a:solidFill>
                  <a:srgbClr val="000000"/>
                </a:solidFill>
                <a:latin typeface="Arial"/>
                <a:ea typeface="Arial"/>
                <a:cs typeface="Arial"/>
                <a:sym typeface="Arial"/>
              </a:rPr>
              <a:t> </a:t>
            </a:r>
            <a:r>
              <a:rPr lang="en-US" sz="1800" b="1" i="0" u="none" strike="noStrike" cap="none">
                <a:solidFill>
                  <a:schemeClr val="dk1"/>
                </a:solidFill>
                <a:latin typeface="Arial"/>
                <a:ea typeface="Arial"/>
                <a:cs typeface="Arial"/>
                <a:sym typeface="Arial"/>
              </a:rPr>
              <a:t>of project development</a:t>
            </a:r>
            <a:endParaRPr sz="1800" b="0" i="0" u="none" strike="noStrike" cap="none">
              <a:solidFill>
                <a:srgbClr val="000000"/>
              </a:solidFill>
              <a:latin typeface="Arial"/>
              <a:ea typeface="Arial"/>
              <a:cs typeface="Arial"/>
              <a:sym typeface="Arial"/>
            </a:endParaRPr>
          </a:p>
        </p:txBody>
      </p:sp>
      <p:grpSp>
        <p:nvGrpSpPr>
          <p:cNvPr id="168" name="Google Shape;168;p11"/>
          <p:cNvGrpSpPr/>
          <p:nvPr/>
        </p:nvGrpSpPr>
        <p:grpSpPr>
          <a:xfrm>
            <a:off x="908272" y="1436574"/>
            <a:ext cx="1169175" cy="573"/>
            <a:chOff x="960337" y="2755900"/>
            <a:chExt cx="1169175" cy="573"/>
          </a:xfrm>
        </p:grpSpPr>
        <p:cxnSp>
          <p:nvCxnSpPr>
            <p:cNvPr id="169" name="Google Shape;169;p11"/>
            <p:cNvCxnSpPr/>
            <p:nvPr/>
          </p:nvCxnSpPr>
          <p:spPr>
            <a:xfrm>
              <a:off x="960337" y="2755900"/>
              <a:ext cx="1169175" cy="0"/>
            </a:xfrm>
            <a:prstGeom prst="straightConnector1">
              <a:avLst/>
            </a:prstGeom>
            <a:noFill/>
            <a:ln w="47625" cap="flat" cmpd="sng">
              <a:solidFill>
                <a:srgbClr val="3F3F3F"/>
              </a:solidFill>
              <a:prstDash val="solid"/>
              <a:miter lim="800000"/>
              <a:headEnd type="none" w="sm" len="sm"/>
              <a:tailEnd type="none" w="sm" len="sm"/>
            </a:ln>
          </p:spPr>
        </p:cxnSp>
        <p:cxnSp>
          <p:nvCxnSpPr>
            <p:cNvPr id="170" name="Google Shape;170;p11"/>
            <p:cNvCxnSpPr/>
            <p:nvPr/>
          </p:nvCxnSpPr>
          <p:spPr>
            <a:xfrm>
              <a:off x="960337" y="2756473"/>
              <a:ext cx="421423" cy="0"/>
            </a:xfrm>
            <a:prstGeom prst="straightConnector1">
              <a:avLst/>
            </a:prstGeom>
            <a:noFill/>
            <a:ln w="47625" cap="flat" cmpd="sng">
              <a:solidFill>
                <a:srgbClr val="F08600"/>
              </a:solidFill>
              <a:prstDash val="solid"/>
              <a:miter lim="800000"/>
              <a:headEnd type="none" w="sm" len="sm"/>
              <a:tailEnd type="none" w="sm" len="sm"/>
            </a:ln>
          </p:spPr>
        </p:cxn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FCAD2D-4133-4BE5-B735-C054D6377D13}"/>
              </a:ext>
            </a:extLst>
          </p:cNvPr>
          <p:cNvSpPr>
            <a:spLocks noGrp="1"/>
          </p:cNvSpPr>
          <p:nvPr>
            <p:ph type="title"/>
          </p:nvPr>
        </p:nvSpPr>
        <p:spPr/>
        <p:txBody>
          <a:bodyPr/>
          <a:lstStyle/>
          <a:p>
            <a:pPr>
              <a:lnSpc>
                <a:spcPct val="100000"/>
              </a:lnSpc>
              <a:buClr>
                <a:srgbClr val="000000"/>
              </a:buClr>
              <a:buSzPts val="3600"/>
            </a:pPr>
            <a:r>
              <a:rPr lang="en-IN" sz="3200" b="1" dirty="0">
                <a:solidFill>
                  <a:schemeClr val="accent2"/>
                </a:solidFill>
              </a:rPr>
              <a:t>Metering Data &amp; </a:t>
            </a:r>
            <a:r>
              <a:rPr lang="en-IN" sz="3200" b="1" dirty="0">
                <a:solidFill>
                  <a:schemeClr val="tx1"/>
                </a:solidFill>
              </a:rPr>
              <a:t>Odyssey</a:t>
            </a:r>
          </a:p>
        </p:txBody>
      </p:sp>
      <p:sp>
        <p:nvSpPr>
          <p:cNvPr id="6" name="Google Shape;97;p16">
            <a:extLst>
              <a:ext uri="{FF2B5EF4-FFF2-40B4-BE49-F238E27FC236}">
                <a16:creationId xmlns:a16="http://schemas.microsoft.com/office/drawing/2014/main" xmlns="" id="{F3C3F546-0183-43FF-8061-B83B9DC78B35}"/>
              </a:ext>
            </a:extLst>
          </p:cNvPr>
          <p:cNvSpPr txBox="1"/>
          <p:nvPr/>
        </p:nvSpPr>
        <p:spPr>
          <a:xfrm>
            <a:off x="885596" y="2062460"/>
            <a:ext cx="3808483" cy="2691323"/>
          </a:xfrm>
          <a:prstGeom prst="rect">
            <a:avLst/>
          </a:prstGeom>
          <a:noFill/>
          <a:ln>
            <a:noFill/>
          </a:ln>
        </p:spPr>
        <p:txBody>
          <a:bodyPr spcFirstLastPara="1" wrap="square" lIns="91425" tIns="91425" rIns="91425" bIns="91425" anchor="t" anchorCtr="0">
            <a:noAutofit/>
          </a:bodyPr>
          <a:lstStyle/>
          <a:p>
            <a:pPr marL="171450" lvl="0" indent="-171450">
              <a:spcAft>
                <a:spcPts val="800"/>
              </a:spcAft>
              <a:buFont typeface="Arial" panose="020B0604020202020204" pitchFamily="34" charset="0"/>
              <a:buChar char="•"/>
            </a:pPr>
            <a:endParaRPr lang="en-US" dirty="0">
              <a:latin typeface="+mj-lt"/>
              <a:ea typeface="Roboto Light"/>
              <a:cs typeface="Roboto Light"/>
              <a:sym typeface="Roboto Light"/>
            </a:endParaRPr>
          </a:p>
        </p:txBody>
      </p:sp>
      <p:grpSp>
        <p:nvGrpSpPr>
          <p:cNvPr id="7" name="Google Shape;543;p13">
            <a:extLst>
              <a:ext uri="{FF2B5EF4-FFF2-40B4-BE49-F238E27FC236}">
                <a16:creationId xmlns:a16="http://schemas.microsoft.com/office/drawing/2014/main" xmlns="" id="{77C7EA49-5E34-41E2-98A8-C169F28024D2}"/>
              </a:ext>
            </a:extLst>
          </p:cNvPr>
          <p:cNvGrpSpPr/>
          <p:nvPr/>
        </p:nvGrpSpPr>
        <p:grpSpPr>
          <a:xfrm>
            <a:off x="908272" y="1436574"/>
            <a:ext cx="1169175" cy="573"/>
            <a:chOff x="960337" y="2755900"/>
            <a:chExt cx="1169175" cy="573"/>
          </a:xfrm>
        </p:grpSpPr>
        <p:cxnSp>
          <p:nvCxnSpPr>
            <p:cNvPr id="8" name="Google Shape;544;p13">
              <a:extLst>
                <a:ext uri="{FF2B5EF4-FFF2-40B4-BE49-F238E27FC236}">
                  <a16:creationId xmlns:a16="http://schemas.microsoft.com/office/drawing/2014/main" xmlns="" id="{7EDDE2BA-DF1D-49FE-8AE5-75AB282B5733}"/>
                </a:ext>
              </a:extLst>
            </p:cNvPr>
            <p:cNvCxnSpPr/>
            <p:nvPr/>
          </p:nvCxnSpPr>
          <p:spPr>
            <a:xfrm>
              <a:off x="960337" y="2755900"/>
              <a:ext cx="1169175" cy="0"/>
            </a:xfrm>
            <a:prstGeom prst="straightConnector1">
              <a:avLst/>
            </a:prstGeom>
            <a:noFill/>
            <a:ln w="47625" cap="flat" cmpd="sng">
              <a:solidFill>
                <a:srgbClr val="3F3F3F"/>
              </a:solidFill>
              <a:prstDash val="solid"/>
              <a:miter lim="800000"/>
              <a:headEnd type="none" w="sm" len="sm"/>
              <a:tailEnd type="none" w="sm" len="sm"/>
            </a:ln>
          </p:spPr>
        </p:cxnSp>
        <p:cxnSp>
          <p:nvCxnSpPr>
            <p:cNvPr id="9" name="Google Shape;545;p13">
              <a:extLst>
                <a:ext uri="{FF2B5EF4-FFF2-40B4-BE49-F238E27FC236}">
                  <a16:creationId xmlns:a16="http://schemas.microsoft.com/office/drawing/2014/main" xmlns="" id="{0A338120-F76B-40D5-90E2-E1ACCA664EBD}"/>
                </a:ext>
              </a:extLst>
            </p:cNvPr>
            <p:cNvCxnSpPr/>
            <p:nvPr/>
          </p:nvCxnSpPr>
          <p:spPr>
            <a:xfrm>
              <a:off x="960337" y="2756473"/>
              <a:ext cx="421423" cy="0"/>
            </a:xfrm>
            <a:prstGeom prst="straightConnector1">
              <a:avLst/>
            </a:prstGeom>
            <a:noFill/>
            <a:ln w="47625" cap="flat" cmpd="sng">
              <a:solidFill>
                <a:srgbClr val="F08600"/>
              </a:solidFill>
              <a:prstDash val="solid"/>
              <a:miter lim="800000"/>
              <a:headEnd type="none" w="sm" len="sm"/>
              <a:tailEnd type="none" w="sm" len="sm"/>
            </a:ln>
          </p:spPr>
        </p:cxnSp>
      </p:grpSp>
      <p:sp>
        <p:nvSpPr>
          <p:cNvPr id="11" name="Google Shape;880;p15">
            <a:extLst>
              <a:ext uri="{FF2B5EF4-FFF2-40B4-BE49-F238E27FC236}">
                <a16:creationId xmlns:a16="http://schemas.microsoft.com/office/drawing/2014/main" xmlns="" id="{EA8167E3-A86B-492E-B53D-B869C64451FF}"/>
              </a:ext>
            </a:extLst>
          </p:cNvPr>
          <p:cNvSpPr/>
          <p:nvPr/>
        </p:nvSpPr>
        <p:spPr>
          <a:xfrm>
            <a:off x="1329696" y="2349795"/>
            <a:ext cx="3364382" cy="2900794"/>
          </a:xfrm>
          <a:prstGeom prst="rect">
            <a:avLst/>
          </a:prstGeom>
          <a:noFill/>
          <a:ln>
            <a:noFill/>
          </a:ln>
        </p:spPr>
        <p:txBody>
          <a:bodyPr spcFirstLastPara="1" wrap="square" lIns="0" tIns="0" rIns="91425" bIns="0" anchor="t" anchorCtr="0">
            <a:spAutoFit/>
          </a:bodyPr>
          <a:lstStyle/>
          <a:p>
            <a:pPr marL="171450" marR="0" lvl="0" indent="-171450" algn="l" rtl="0">
              <a:lnSpc>
                <a:spcPct val="100000"/>
              </a:lnSpc>
              <a:spcBef>
                <a:spcPts val="0"/>
              </a:spcBef>
              <a:spcAft>
                <a:spcPts val="0"/>
              </a:spcAft>
              <a:buClr>
                <a:schemeClr val="lt1"/>
              </a:buClr>
              <a:buSzPts val="1400"/>
              <a:buFont typeface="Arial"/>
              <a:buChar char="•"/>
            </a:pPr>
            <a:r>
              <a:rPr lang="en-US" sz="1450" b="0" i="0" u="none" strike="noStrike" cap="none" dirty="0">
                <a:solidFill>
                  <a:schemeClr val="bg1"/>
                </a:solidFill>
                <a:latin typeface="Arial"/>
                <a:ea typeface="Arial"/>
                <a:cs typeface="Arial"/>
                <a:sym typeface="Arial"/>
              </a:rPr>
              <a:t>Odyssey offers a unique platform which integrates with </a:t>
            </a:r>
            <a:r>
              <a:rPr lang="en-US" sz="1450" b="0" i="0" dirty="0">
                <a:solidFill>
                  <a:schemeClr val="bg1"/>
                </a:solidFill>
                <a:effectLst/>
                <a:latin typeface="Arial" panose="020B0604020202020204" pitchFamily="34" charset="0"/>
              </a:rPr>
              <a:t>smart metering technology to facilitate financing activities</a:t>
            </a:r>
          </a:p>
          <a:p>
            <a:pPr marR="0" lvl="0" algn="l" rtl="0">
              <a:lnSpc>
                <a:spcPct val="100000"/>
              </a:lnSpc>
              <a:spcBef>
                <a:spcPts val="0"/>
              </a:spcBef>
              <a:spcAft>
                <a:spcPts val="0"/>
              </a:spcAft>
              <a:buClr>
                <a:schemeClr val="lt1"/>
              </a:buClr>
              <a:buSzPts val="1400"/>
            </a:pPr>
            <a:endParaRPr lang="en-US" sz="1450" b="0" i="0" dirty="0">
              <a:solidFill>
                <a:schemeClr val="bg1"/>
              </a:solidFill>
              <a:effectLst/>
              <a:latin typeface="Arial" panose="020B0604020202020204" pitchFamily="34" charset="0"/>
            </a:endParaRPr>
          </a:p>
          <a:p>
            <a:pPr marL="171450" indent="-171450">
              <a:buClr>
                <a:schemeClr val="lt1"/>
              </a:buClr>
              <a:buSzPts val="1400"/>
              <a:buFont typeface="Arial"/>
              <a:buChar char="•"/>
            </a:pPr>
            <a:r>
              <a:rPr lang="en-US" sz="1450" dirty="0">
                <a:solidFill>
                  <a:schemeClr val="bg1"/>
                </a:solidFill>
                <a:sym typeface="Roboto"/>
              </a:rPr>
              <a:t>For stakeholders who need sophisticated tools for remotely monitoring and/or managing assets, Odyssey offers monitoring analytics + remote management/control portals to collect, analyze, and act on granular system data.</a:t>
            </a:r>
            <a:endParaRPr lang="en-US" sz="1450" dirty="0">
              <a:solidFill>
                <a:schemeClr val="bg1"/>
              </a:solidFill>
            </a:endParaRPr>
          </a:p>
          <a:p>
            <a:pPr marR="0" lvl="0" algn="l" rtl="0">
              <a:lnSpc>
                <a:spcPct val="100000"/>
              </a:lnSpc>
              <a:spcBef>
                <a:spcPts val="0"/>
              </a:spcBef>
              <a:spcAft>
                <a:spcPts val="0"/>
              </a:spcAft>
              <a:buClr>
                <a:schemeClr val="lt1"/>
              </a:buClr>
              <a:buSzPts val="1400"/>
            </a:pPr>
            <a:endParaRPr sz="1450" b="0" i="0" u="none" strike="noStrike" cap="none" dirty="0">
              <a:solidFill>
                <a:schemeClr val="bg1"/>
              </a:solidFill>
              <a:latin typeface="Arial"/>
              <a:ea typeface="Arial"/>
              <a:cs typeface="Arial"/>
              <a:sym typeface="Arial"/>
            </a:endParaRPr>
          </a:p>
        </p:txBody>
      </p:sp>
      <p:sp>
        <p:nvSpPr>
          <p:cNvPr id="15" name="Google Shape;1350;p7">
            <a:extLst>
              <a:ext uri="{FF2B5EF4-FFF2-40B4-BE49-F238E27FC236}">
                <a16:creationId xmlns:a16="http://schemas.microsoft.com/office/drawing/2014/main" xmlns="" id="{8FD2BCCC-DDC5-47B9-ACF1-3A0E16B3B4D7}"/>
              </a:ext>
            </a:extLst>
          </p:cNvPr>
          <p:cNvSpPr/>
          <p:nvPr/>
        </p:nvSpPr>
        <p:spPr>
          <a:xfrm>
            <a:off x="0" y="6398245"/>
            <a:ext cx="12192000" cy="455720"/>
          </a:xfrm>
          <a:prstGeom prst="rect">
            <a:avLst/>
          </a:prstGeom>
          <a:solidFill>
            <a:srgbClr val="EAEA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grpSp>
        <p:nvGrpSpPr>
          <p:cNvPr id="16" name="Google Shape;1351;p7">
            <a:extLst>
              <a:ext uri="{FF2B5EF4-FFF2-40B4-BE49-F238E27FC236}">
                <a16:creationId xmlns:a16="http://schemas.microsoft.com/office/drawing/2014/main" xmlns="" id="{9B3252AF-CF28-4E87-8E90-50CA429A6850}"/>
              </a:ext>
            </a:extLst>
          </p:cNvPr>
          <p:cNvGrpSpPr/>
          <p:nvPr/>
        </p:nvGrpSpPr>
        <p:grpSpPr>
          <a:xfrm>
            <a:off x="262889" y="6492539"/>
            <a:ext cx="919837" cy="286386"/>
            <a:chOff x="1569720" y="1477289"/>
            <a:chExt cx="2956560" cy="920510"/>
          </a:xfrm>
        </p:grpSpPr>
        <p:pic>
          <p:nvPicPr>
            <p:cNvPr id="17" name="Google Shape;1352;p7">
              <a:extLst>
                <a:ext uri="{FF2B5EF4-FFF2-40B4-BE49-F238E27FC236}">
                  <a16:creationId xmlns:a16="http://schemas.microsoft.com/office/drawing/2014/main" xmlns="" id="{5E38F7B0-1FD8-44DD-B89D-273B8600915B}"/>
                </a:ext>
              </a:extLst>
            </p:cNvPr>
            <p:cNvPicPr preferRelativeResize="0"/>
            <p:nvPr/>
          </p:nvPicPr>
          <p:blipFill rotWithShape="1">
            <a:blip r:embed="rId2">
              <a:alphaModFix/>
            </a:blip>
            <a:srcRect/>
            <a:stretch/>
          </p:blipFill>
          <p:spPr>
            <a:xfrm>
              <a:off x="1569720" y="1477290"/>
              <a:ext cx="2956560" cy="920509"/>
            </a:xfrm>
            <a:prstGeom prst="rect">
              <a:avLst/>
            </a:prstGeom>
            <a:noFill/>
            <a:ln>
              <a:noFill/>
            </a:ln>
          </p:spPr>
        </p:pic>
        <p:pic>
          <p:nvPicPr>
            <p:cNvPr id="18" name="Google Shape;1353;p7">
              <a:extLst>
                <a:ext uri="{FF2B5EF4-FFF2-40B4-BE49-F238E27FC236}">
                  <a16:creationId xmlns:a16="http://schemas.microsoft.com/office/drawing/2014/main" xmlns="" id="{C18C7ED2-E392-49E1-827B-56256AD6ED32}"/>
                </a:ext>
              </a:extLst>
            </p:cNvPr>
            <p:cNvPicPr preferRelativeResize="0"/>
            <p:nvPr/>
          </p:nvPicPr>
          <p:blipFill rotWithShape="1">
            <a:blip r:embed="rId3">
              <a:alphaModFix/>
            </a:blip>
            <a:srcRect/>
            <a:stretch/>
          </p:blipFill>
          <p:spPr>
            <a:xfrm>
              <a:off x="2616200" y="1477289"/>
              <a:ext cx="1910080" cy="920509"/>
            </a:xfrm>
            <a:prstGeom prst="rect">
              <a:avLst/>
            </a:prstGeom>
            <a:noFill/>
            <a:ln>
              <a:noFill/>
            </a:ln>
          </p:spPr>
        </p:pic>
      </p:grpSp>
      <p:sp>
        <p:nvSpPr>
          <p:cNvPr id="14" name="Google Shape;311;p10"/>
          <p:cNvSpPr/>
          <p:nvPr/>
        </p:nvSpPr>
        <p:spPr>
          <a:xfrm>
            <a:off x="377340" y="3068688"/>
            <a:ext cx="571866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latin typeface="Roboto"/>
                <a:ea typeface="Roboto"/>
                <a:cs typeface="Roboto"/>
                <a:sym typeface="Roboto"/>
              </a:rPr>
              <a:t>Odyssey integrates with smart meter platforms to ingest, process and analyze granular customer data</a:t>
            </a:r>
            <a:endParaRPr sz="2400" b="0" i="0" u="none" strike="noStrike" cap="none" dirty="0">
              <a:solidFill>
                <a:srgbClr val="000000"/>
              </a:solidFill>
              <a:latin typeface="Roboto"/>
              <a:ea typeface="Roboto"/>
              <a:cs typeface="Roboto"/>
              <a:sym typeface="Roboto"/>
            </a:endParaRPr>
          </a:p>
        </p:txBody>
      </p:sp>
      <p:cxnSp>
        <p:nvCxnSpPr>
          <p:cNvPr id="19" name="Google Shape;312;p10"/>
          <p:cNvCxnSpPr/>
          <p:nvPr/>
        </p:nvCxnSpPr>
        <p:spPr>
          <a:xfrm>
            <a:off x="262889" y="2944321"/>
            <a:ext cx="6352596" cy="0"/>
          </a:xfrm>
          <a:prstGeom prst="straightConnector1">
            <a:avLst/>
          </a:prstGeom>
          <a:noFill/>
          <a:ln w="9525" cap="flat" cmpd="sng">
            <a:solidFill>
              <a:srgbClr val="D8D8D8"/>
            </a:solidFill>
            <a:prstDash val="solid"/>
            <a:round/>
            <a:headEnd type="none" w="sm" len="sm"/>
            <a:tailEnd type="none" w="sm" len="sm"/>
          </a:ln>
        </p:spPr>
      </p:cxnSp>
      <p:cxnSp>
        <p:nvCxnSpPr>
          <p:cNvPr id="20" name="Google Shape;313;p10"/>
          <p:cNvCxnSpPr/>
          <p:nvPr/>
        </p:nvCxnSpPr>
        <p:spPr>
          <a:xfrm>
            <a:off x="262889" y="4426059"/>
            <a:ext cx="6519574" cy="0"/>
          </a:xfrm>
          <a:prstGeom prst="straightConnector1">
            <a:avLst/>
          </a:prstGeom>
          <a:noFill/>
          <a:ln w="9525" cap="flat" cmpd="sng">
            <a:solidFill>
              <a:srgbClr val="D8D8D8"/>
            </a:solidFill>
            <a:prstDash val="solid"/>
            <a:round/>
            <a:headEnd type="none" w="sm" len="sm"/>
            <a:tailEnd type="none" w="sm" len="sm"/>
          </a:ln>
        </p:spPr>
      </p:cxnSp>
      <p:pic>
        <p:nvPicPr>
          <p:cNvPr id="21" name="Picture 20">
            <a:extLst>
              <a:ext uri="{FF2B5EF4-FFF2-40B4-BE49-F238E27FC236}">
                <a16:creationId xmlns:a16="http://schemas.microsoft.com/office/drawing/2014/main" xmlns="" id="{54977239-9735-4348-8E93-7AD5C842839E}"/>
              </a:ext>
            </a:extLst>
          </p:cNvPr>
          <p:cNvPicPr>
            <a:picLocks noChangeAspect="1"/>
          </p:cNvPicPr>
          <p:nvPr/>
        </p:nvPicPr>
        <p:blipFill rotWithShape="1">
          <a:blip r:embed="rId4"/>
          <a:srcRect l="4722"/>
          <a:stretch/>
        </p:blipFill>
        <p:spPr>
          <a:xfrm>
            <a:off x="6496217" y="1361666"/>
            <a:ext cx="5342602" cy="48770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6277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69EC71-E669-461D-AACB-C619A6310587}"/>
              </a:ext>
            </a:extLst>
          </p:cNvPr>
          <p:cNvSpPr>
            <a:spLocks noGrp="1"/>
          </p:cNvSpPr>
          <p:nvPr>
            <p:ph type="title"/>
          </p:nvPr>
        </p:nvSpPr>
        <p:spPr/>
        <p:txBody>
          <a:bodyPr/>
          <a:lstStyle/>
          <a:p>
            <a:r>
              <a:rPr lang="en-US" sz="3200" b="1" dirty="0">
                <a:solidFill>
                  <a:schemeClr val="accent2"/>
                </a:solidFill>
              </a:rPr>
              <a:t>Meter Data for </a:t>
            </a:r>
            <a:r>
              <a:rPr lang="en-US" sz="3200" b="1" dirty="0">
                <a:solidFill>
                  <a:schemeClr val="tx1"/>
                </a:solidFill>
              </a:rPr>
              <a:t>Remote Verification</a:t>
            </a:r>
            <a:endParaRPr lang="en-IN" sz="3200" b="1" dirty="0">
              <a:solidFill>
                <a:schemeClr val="tx1"/>
              </a:solidFill>
            </a:endParaRPr>
          </a:p>
        </p:txBody>
      </p:sp>
      <p:sp>
        <p:nvSpPr>
          <p:cNvPr id="4" name="Google Shape;998;p60">
            <a:extLst>
              <a:ext uri="{FF2B5EF4-FFF2-40B4-BE49-F238E27FC236}">
                <a16:creationId xmlns:a16="http://schemas.microsoft.com/office/drawing/2014/main" xmlns="" id="{13042829-74D2-4824-8800-DA91D2B1BC82}"/>
              </a:ext>
            </a:extLst>
          </p:cNvPr>
          <p:cNvSpPr/>
          <p:nvPr/>
        </p:nvSpPr>
        <p:spPr>
          <a:xfrm>
            <a:off x="0" y="6403431"/>
            <a:ext cx="12192000" cy="455720"/>
          </a:xfrm>
          <a:prstGeom prst="rect">
            <a:avLst/>
          </a:prstGeom>
          <a:solidFill>
            <a:srgbClr val="EAEA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grpSp>
        <p:nvGrpSpPr>
          <p:cNvPr id="5" name="Google Shape;999;p60">
            <a:extLst>
              <a:ext uri="{FF2B5EF4-FFF2-40B4-BE49-F238E27FC236}">
                <a16:creationId xmlns:a16="http://schemas.microsoft.com/office/drawing/2014/main" xmlns="" id="{43DC8CC9-EF2C-4F93-8093-8A418A69A990}"/>
              </a:ext>
            </a:extLst>
          </p:cNvPr>
          <p:cNvGrpSpPr/>
          <p:nvPr/>
        </p:nvGrpSpPr>
        <p:grpSpPr>
          <a:xfrm>
            <a:off x="262889" y="6497725"/>
            <a:ext cx="919837" cy="286386"/>
            <a:chOff x="1569720" y="1477289"/>
            <a:chExt cx="2956560" cy="920510"/>
          </a:xfrm>
        </p:grpSpPr>
        <p:pic>
          <p:nvPicPr>
            <p:cNvPr id="6" name="Google Shape;1000;p60">
              <a:extLst>
                <a:ext uri="{FF2B5EF4-FFF2-40B4-BE49-F238E27FC236}">
                  <a16:creationId xmlns:a16="http://schemas.microsoft.com/office/drawing/2014/main" xmlns="" id="{31FC11D4-7C61-4392-8684-2F1A289B1D0A}"/>
                </a:ext>
              </a:extLst>
            </p:cNvPr>
            <p:cNvPicPr preferRelativeResize="0"/>
            <p:nvPr/>
          </p:nvPicPr>
          <p:blipFill rotWithShape="1">
            <a:blip r:embed="rId2">
              <a:alphaModFix/>
            </a:blip>
            <a:srcRect/>
            <a:stretch/>
          </p:blipFill>
          <p:spPr>
            <a:xfrm>
              <a:off x="1569720" y="1477290"/>
              <a:ext cx="2956560" cy="920509"/>
            </a:xfrm>
            <a:prstGeom prst="rect">
              <a:avLst/>
            </a:prstGeom>
            <a:noFill/>
            <a:ln>
              <a:noFill/>
            </a:ln>
          </p:spPr>
        </p:pic>
        <p:pic>
          <p:nvPicPr>
            <p:cNvPr id="7" name="Google Shape;1001;p60">
              <a:extLst>
                <a:ext uri="{FF2B5EF4-FFF2-40B4-BE49-F238E27FC236}">
                  <a16:creationId xmlns:a16="http://schemas.microsoft.com/office/drawing/2014/main" xmlns="" id="{3C3D43E4-ABDF-4155-B589-EC9308F9B2CC}"/>
                </a:ext>
              </a:extLst>
            </p:cNvPr>
            <p:cNvPicPr preferRelativeResize="0"/>
            <p:nvPr/>
          </p:nvPicPr>
          <p:blipFill rotWithShape="1">
            <a:blip r:embed="rId3">
              <a:alphaModFix/>
            </a:blip>
            <a:srcRect/>
            <a:stretch/>
          </p:blipFill>
          <p:spPr>
            <a:xfrm>
              <a:off x="2616200" y="1477289"/>
              <a:ext cx="1910080" cy="920509"/>
            </a:xfrm>
            <a:prstGeom prst="rect">
              <a:avLst/>
            </a:prstGeom>
            <a:noFill/>
            <a:ln>
              <a:noFill/>
            </a:ln>
          </p:spPr>
        </p:pic>
      </p:grpSp>
      <p:sp>
        <p:nvSpPr>
          <p:cNvPr id="8" name="Google Shape;1002;p60">
            <a:extLst>
              <a:ext uri="{FF2B5EF4-FFF2-40B4-BE49-F238E27FC236}">
                <a16:creationId xmlns:a16="http://schemas.microsoft.com/office/drawing/2014/main" xmlns="" id="{A24D756A-96A9-4698-91FB-BD275980557F}"/>
              </a:ext>
            </a:extLst>
          </p:cNvPr>
          <p:cNvSpPr/>
          <p:nvPr/>
        </p:nvSpPr>
        <p:spPr>
          <a:xfrm>
            <a:off x="0" y="6420148"/>
            <a:ext cx="1605536" cy="437852"/>
          </a:xfrm>
          <a:prstGeom prst="round1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Google Shape;1003;p60">
            <a:hlinkClick r:id="rId4"/>
            <a:extLst>
              <a:ext uri="{FF2B5EF4-FFF2-40B4-BE49-F238E27FC236}">
                <a16:creationId xmlns:a16="http://schemas.microsoft.com/office/drawing/2014/main" xmlns="" id="{612529C3-935F-42AC-BE95-7D236A09B012}"/>
              </a:ext>
            </a:extLst>
          </p:cNvPr>
          <p:cNvSpPr/>
          <p:nvPr/>
        </p:nvSpPr>
        <p:spPr>
          <a:xfrm>
            <a:off x="-73572" y="6296862"/>
            <a:ext cx="1679100" cy="702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1" name="Google Shape;792;p16">
            <a:extLst>
              <a:ext uri="{FF2B5EF4-FFF2-40B4-BE49-F238E27FC236}">
                <a16:creationId xmlns:a16="http://schemas.microsoft.com/office/drawing/2014/main" xmlns="" id="{ADA2E650-2D2B-422B-8CE6-6700CB0FBC23}"/>
              </a:ext>
            </a:extLst>
          </p:cNvPr>
          <p:cNvGrpSpPr/>
          <p:nvPr/>
        </p:nvGrpSpPr>
        <p:grpSpPr>
          <a:xfrm>
            <a:off x="885596" y="1373491"/>
            <a:ext cx="1169175" cy="5980"/>
            <a:chOff x="960337" y="2749920"/>
            <a:chExt cx="1169175" cy="5980"/>
          </a:xfrm>
        </p:grpSpPr>
        <p:cxnSp>
          <p:nvCxnSpPr>
            <p:cNvPr id="12" name="Google Shape;793;p16">
              <a:extLst>
                <a:ext uri="{FF2B5EF4-FFF2-40B4-BE49-F238E27FC236}">
                  <a16:creationId xmlns:a16="http://schemas.microsoft.com/office/drawing/2014/main" xmlns="" id="{CB6316BB-9518-468C-AA4F-745FE22DFECF}"/>
                </a:ext>
              </a:extLst>
            </p:cNvPr>
            <p:cNvCxnSpPr/>
            <p:nvPr/>
          </p:nvCxnSpPr>
          <p:spPr>
            <a:xfrm>
              <a:off x="960337" y="2755900"/>
              <a:ext cx="1169175" cy="0"/>
            </a:xfrm>
            <a:prstGeom prst="straightConnector1">
              <a:avLst/>
            </a:prstGeom>
            <a:noFill/>
            <a:ln w="47625" cap="flat" cmpd="sng">
              <a:solidFill>
                <a:srgbClr val="3F3F3F"/>
              </a:solidFill>
              <a:prstDash val="solid"/>
              <a:miter lim="800000"/>
              <a:headEnd type="none" w="sm" len="sm"/>
              <a:tailEnd type="none" w="sm" len="sm"/>
            </a:ln>
          </p:spPr>
        </p:cxnSp>
        <p:cxnSp>
          <p:nvCxnSpPr>
            <p:cNvPr id="13" name="Google Shape;794;p16">
              <a:extLst>
                <a:ext uri="{FF2B5EF4-FFF2-40B4-BE49-F238E27FC236}">
                  <a16:creationId xmlns:a16="http://schemas.microsoft.com/office/drawing/2014/main" xmlns="" id="{8D4551B6-BB5C-4C0F-93C2-FC9DBE15AA73}"/>
                </a:ext>
              </a:extLst>
            </p:cNvPr>
            <p:cNvCxnSpPr/>
            <p:nvPr/>
          </p:nvCxnSpPr>
          <p:spPr>
            <a:xfrm>
              <a:off x="960337" y="2749920"/>
              <a:ext cx="421423" cy="0"/>
            </a:xfrm>
            <a:prstGeom prst="straightConnector1">
              <a:avLst/>
            </a:prstGeom>
            <a:noFill/>
            <a:ln w="47625" cap="flat" cmpd="sng">
              <a:solidFill>
                <a:srgbClr val="F08600"/>
              </a:solidFill>
              <a:prstDash val="solid"/>
              <a:miter lim="800000"/>
              <a:headEnd type="none" w="sm" len="sm"/>
              <a:tailEnd type="none" w="sm" len="sm"/>
            </a:ln>
          </p:spPr>
        </p:cxnSp>
      </p:grpSp>
      <p:sp>
        <p:nvSpPr>
          <p:cNvPr id="16" name="Google Shape;311;p10"/>
          <p:cNvSpPr/>
          <p:nvPr/>
        </p:nvSpPr>
        <p:spPr>
          <a:xfrm>
            <a:off x="377340" y="3068688"/>
            <a:ext cx="571866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latin typeface="Roboto"/>
                <a:ea typeface="Roboto"/>
                <a:cs typeface="Roboto"/>
                <a:sym typeface="Roboto"/>
              </a:rPr>
              <a:t>Smart meters enable remote verifications for streamlined RBFs</a:t>
            </a:r>
            <a:endParaRPr sz="2400" b="0" i="0" u="none" strike="noStrike" cap="none" dirty="0">
              <a:solidFill>
                <a:srgbClr val="000000"/>
              </a:solidFill>
              <a:latin typeface="Roboto"/>
              <a:ea typeface="Roboto"/>
              <a:cs typeface="Roboto"/>
              <a:sym typeface="Roboto"/>
            </a:endParaRPr>
          </a:p>
        </p:txBody>
      </p:sp>
      <p:cxnSp>
        <p:nvCxnSpPr>
          <p:cNvPr id="17" name="Google Shape;312;p10"/>
          <p:cNvCxnSpPr/>
          <p:nvPr/>
        </p:nvCxnSpPr>
        <p:spPr>
          <a:xfrm>
            <a:off x="262889" y="2944321"/>
            <a:ext cx="6103763" cy="0"/>
          </a:xfrm>
          <a:prstGeom prst="straightConnector1">
            <a:avLst/>
          </a:prstGeom>
          <a:noFill/>
          <a:ln w="9525" cap="flat" cmpd="sng">
            <a:solidFill>
              <a:srgbClr val="D8D8D8"/>
            </a:solidFill>
            <a:prstDash val="solid"/>
            <a:round/>
            <a:headEnd type="none" w="sm" len="sm"/>
            <a:tailEnd type="none" w="sm" len="sm"/>
          </a:ln>
        </p:spPr>
      </p:cxnSp>
      <p:cxnSp>
        <p:nvCxnSpPr>
          <p:cNvPr id="19" name="Google Shape;313;p10"/>
          <p:cNvCxnSpPr/>
          <p:nvPr/>
        </p:nvCxnSpPr>
        <p:spPr>
          <a:xfrm>
            <a:off x="262888" y="4092104"/>
            <a:ext cx="6103763" cy="0"/>
          </a:xfrm>
          <a:prstGeom prst="straightConnector1">
            <a:avLst/>
          </a:prstGeom>
          <a:noFill/>
          <a:ln w="9525" cap="flat" cmpd="sng">
            <a:solidFill>
              <a:srgbClr val="D8D8D8"/>
            </a:solidFill>
            <a:prstDash val="solid"/>
            <a:round/>
            <a:headEnd type="none" w="sm" len="sm"/>
            <a:tailEnd type="none" w="sm" len="sm"/>
          </a:ln>
        </p:spPr>
      </p:cxnSp>
      <p:pic>
        <p:nvPicPr>
          <p:cNvPr id="20" name="Picture 2">
            <a:extLst>
              <a:ext uri="{FF2B5EF4-FFF2-40B4-BE49-F238E27FC236}">
                <a16:creationId xmlns:a16="http://schemas.microsoft.com/office/drawing/2014/main" xmlns="" id="{43C0CC4B-84A6-4FF7-87B1-C133BF7C3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352" y="2266821"/>
            <a:ext cx="6750340" cy="308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492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E8BF5E-5A70-4F87-BAD9-060BDB972767}"/>
              </a:ext>
            </a:extLst>
          </p:cNvPr>
          <p:cNvSpPr>
            <a:spLocks noGrp="1"/>
          </p:cNvSpPr>
          <p:nvPr>
            <p:ph type="title"/>
          </p:nvPr>
        </p:nvSpPr>
        <p:spPr/>
        <p:txBody>
          <a:bodyPr/>
          <a:lstStyle/>
          <a:p>
            <a:r>
              <a:rPr lang="en-US" sz="3200" b="1" dirty="0">
                <a:solidFill>
                  <a:schemeClr val="accent2"/>
                </a:solidFill>
              </a:rPr>
              <a:t>Meter Data for </a:t>
            </a:r>
            <a:r>
              <a:rPr lang="en-US" sz="3200" b="1" dirty="0">
                <a:solidFill>
                  <a:schemeClr val="tx1"/>
                </a:solidFill>
              </a:rPr>
              <a:t>Investment Management:</a:t>
            </a:r>
            <a:endParaRPr lang="en-IN" dirty="0"/>
          </a:p>
        </p:txBody>
      </p:sp>
      <p:grpSp>
        <p:nvGrpSpPr>
          <p:cNvPr id="8" name="Google Shape;543;p13">
            <a:extLst>
              <a:ext uri="{FF2B5EF4-FFF2-40B4-BE49-F238E27FC236}">
                <a16:creationId xmlns:a16="http://schemas.microsoft.com/office/drawing/2014/main" xmlns="" id="{4BC68AA4-9B84-40D5-B99A-DB9E87DA9618}"/>
              </a:ext>
            </a:extLst>
          </p:cNvPr>
          <p:cNvGrpSpPr/>
          <p:nvPr/>
        </p:nvGrpSpPr>
        <p:grpSpPr>
          <a:xfrm>
            <a:off x="908272" y="1436574"/>
            <a:ext cx="1169175" cy="573"/>
            <a:chOff x="960337" y="2755900"/>
            <a:chExt cx="1169175" cy="573"/>
          </a:xfrm>
        </p:grpSpPr>
        <p:cxnSp>
          <p:nvCxnSpPr>
            <p:cNvPr id="9" name="Google Shape;544;p13">
              <a:extLst>
                <a:ext uri="{FF2B5EF4-FFF2-40B4-BE49-F238E27FC236}">
                  <a16:creationId xmlns:a16="http://schemas.microsoft.com/office/drawing/2014/main" xmlns="" id="{788773DF-1AB4-49B1-BF74-62BDFBA7BD6E}"/>
                </a:ext>
              </a:extLst>
            </p:cNvPr>
            <p:cNvCxnSpPr/>
            <p:nvPr/>
          </p:nvCxnSpPr>
          <p:spPr>
            <a:xfrm>
              <a:off x="960337" y="2755900"/>
              <a:ext cx="1169175" cy="0"/>
            </a:xfrm>
            <a:prstGeom prst="straightConnector1">
              <a:avLst/>
            </a:prstGeom>
            <a:noFill/>
            <a:ln w="47625" cap="flat" cmpd="sng">
              <a:solidFill>
                <a:srgbClr val="3F3F3F"/>
              </a:solidFill>
              <a:prstDash val="solid"/>
              <a:miter lim="800000"/>
              <a:headEnd type="none" w="sm" len="sm"/>
              <a:tailEnd type="none" w="sm" len="sm"/>
            </a:ln>
          </p:spPr>
        </p:cxnSp>
        <p:cxnSp>
          <p:nvCxnSpPr>
            <p:cNvPr id="10" name="Google Shape;545;p13">
              <a:extLst>
                <a:ext uri="{FF2B5EF4-FFF2-40B4-BE49-F238E27FC236}">
                  <a16:creationId xmlns:a16="http://schemas.microsoft.com/office/drawing/2014/main" xmlns="" id="{D6071411-93B4-488D-8D08-DEDCFEA74B26}"/>
                </a:ext>
              </a:extLst>
            </p:cNvPr>
            <p:cNvCxnSpPr/>
            <p:nvPr/>
          </p:nvCxnSpPr>
          <p:spPr>
            <a:xfrm>
              <a:off x="960337" y="2756473"/>
              <a:ext cx="421423" cy="0"/>
            </a:xfrm>
            <a:prstGeom prst="straightConnector1">
              <a:avLst/>
            </a:prstGeom>
            <a:noFill/>
            <a:ln w="47625" cap="flat" cmpd="sng">
              <a:solidFill>
                <a:srgbClr val="F08600"/>
              </a:solidFill>
              <a:prstDash val="solid"/>
              <a:miter lim="800000"/>
              <a:headEnd type="none" w="sm" len="sm"/>
              <a:tailEnd type="none" w="sm" len="sm"/>
            </a:ln>
          </p:spPr>
        </p:cxnSp>
      </p:grpSp>
      <p:sp>
        <p:nvSpPr>
          <p:cNvPr id="13" name="Google Shape;1350;p7">
            <a:extLst>
              <a:ext uri="{FF2B5EF4-FFF2-40B4-BE49-F238E27FC236}">
                <a16:creationId xmlns:a16="http://schemas.microsoft.com/office/drawing/2014/main" xmlns="" id="{D01BE21E-093A-46F2-B0B5-84D6D23FCF83}"/>
              </a:ext>
            </a:extLst>
          </p:cNvPr>
          <p:cNvSpPr/>
          <p:nvPr/>
        </p:nvSpPr>
        <p:spPr>
          <a:xfrm>
            <a:off x="0" y="6398245"/>
            <a:ext cx="12192000" cy="455720"/>
          </a:xfrm>
          <a:prstGeom prst="rect">
            <a:avLst/>
          </a:prstGeom>
          <a:solidFill>
            <a:srgbClr val="EAEA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grpSp>
        <p:nvGrpSpPr>
          <p:cNvPr id="14" name="Google Shape;1351;p7">
            <a:extLst>
              <a:ext uri="{FF2B5EF4-FFF2-40B4-BE49-F238E27FC236}">
                <a16:creationId xmlns:a16="http://schemas.microsoft.com/office/drawing/2014/main" xmlns="" id="{A3F05653-1026-4E43-9D51-5CFA7426782A}"/>
              </a:ext>
            </a:extLst>
          </p:cNvPr>
          <p:cNvGrpSpPr/>
          <p:nvPr/>
        </p:nvGrpSpPr>
        <p:grpSpPr>
          <a:xfrm>
            <a:off x="262889" y="6492539"/>
            <a:ext cx="919837" cy="286386"/>
            <a:chOff x="1569720" y="1477289"/>
            <a:chExt cx="2956560" cy="920510"/>
          </a:xfrm>
        </p:grpSpPr>
        <p:pic>
          <p:nvPicPr>
            <p:cNvPr id="15" name="Google Shape;1352;p7">
              <a:extLst>
                <a:ext uri="{FF2B5EF4-FFF2-40B4-BE49-F238E27FC236}">
                  <a16:creationId xmlns:a16="http://schemas.microsoft.com/office/drawing/2014/main" xmlns="" id="{E25F704D-DE48-4C81-9437-C1FBAA64DAAA}"/>
                </a:ext>
              </a:extLst>
            </p:cNvPr>
            <p:cNvPicPr preferRelativeResize="0"/>
            <p:nvPr/>
          </p:nvPicPr>
          <p:blipFill rotWithShape="1">
            <a:blip r:embed="rId2">
              <a:alphaModFix/>
            </a:blip>
            <a:srcRect/>
            <a:stretch/>
          </p:blipFill>
          <p:spPr>
            <a:xfrm>
              <a:off x="1569720" y="1477290"/>
              <a:ext cx="2956560" cy="920509"/>
            </a:xfrm>
            <a:prstGeom prst="rect">
              <a:avLst/>
            </a:prstGeom>
            <a:noFill/>
            <a:ln>
              <a:noFill/>
            </a:ln>
          </p:spPr>
        </p:pic>
        <p:pic>
          <p:nvPicPr>
            <p:cNvPr id="16" name="Google Shape;1353;p7">
              <a:extLst>
                <a:ext uri="{FF2B5EF4-FFF2-40B4-BE49-F238E27FC236}">
                  <a16:creationId xmlns:a16="http://schemas.microsoft.com/office/drawing/2014/main" xmlns="" id="{26215DB1-312E-47E3-AD40-B18B030F2292}"/>
                </a:ext>
              </a:extLst>
            </p:cNvPr>
            <p:cNvPicPr preferRelativeResize="0"/>
            <p:nvPr/>
          </p:nvPicPr>
          <p:blipFill rotWithShape="1">
            <a:blip r:embed="rId3">
              <a:alphaModFix/>
            </a:blip>
            <a:srcRect/>
            <a:stretch/>
          </p:blipFill>
          <p:spPr>
            <a:xfrm>
              <a:off x="2616200" y="1477289"/>
              <a:ext cx="1910080" cy="920509"/>
            </a:xfrm>
            <a:prstGeom prst="rect">
              <a:avLst/>
            </a:prstGeom>
            <a:noFill/>
            <a:ln>
              <a:noFill/>
            </a:ln>
          </p:spPr>
        </p:pic>
      </p:grpSp>
      <p:sp>
        <p:nvSpPr>
          <p:cNvPr id="17" name="Google Shape;311;p10"/>
          <p:cNvSpPr/>
          <p:nvPr/>
        </p:nvSpPr>
        <p:spPr>
          <a:xfrm>
            <a:off x="377340" y="3068688"/>
            <a:ext cx="4386162"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latin typeface="Roboto"/>
                <a:ea typeface="Roboto"/>
                <a:cs typeface="Roboto"/>
                <a:sym typeface="Roboto"/>
              </a:rPr>
              <a:t>Odyssey processes high-volume meter data for real-time investment monitoring</a:t>
            </a:r>
            <a:endParaRPr sz="2400" b="0" i="0" u="none" strike="noStrike" cap="none" dirty="0">
              <a:solidFill>
                <a:srgbClr val="000000"/>
              </a:solidFill>
              <a:latin typeface="Roboto"/>
              <a:ea typeface="Roboto"/>
              <a:cs typeface="Roboto"/>
              <a:sym typeface="Roboto"/>
            </a:endParaRPr>
          </a:p>
        </p:txBody>
      </p:sp>
      <p:cxnSp>
        <p:nvCxnSpPr>
          <p:cNvPr id="18" name="Google Shape;312;p10"/>
          <p:cNvCxnSpPr/>
          <p:nvPr/>
        </p:nvCxnSpPr>
        <p:spPr>
          <a:xfrm>
            <a:off x="262889" y="2944321"/>
            <a:ext cx="6103763" cy="0"/>
          </a:xfrm>
          <a:prstGeom prst="straightConnector1">
            <a:avLst/>
          </a:prstGeom>
          <a:noFill/>
          <a:ln w="9525" cap="flat" cmpd="sng">
            <a:solidFill>
              <a:srgbClr val="D8D8D8"/>
            </a:solidFill>
            <a:prstDash val="solid"/>
            <a:round/>
            <a:headEnd type="none" w="sm" len="sm"/>
            <a:tailEnd type="none" w="sm" len="sm"/>
          </a:ln>
        </p:spPr>
      </p:cxnSp>
      <p:cxnSp>
        <p:nvCxnSpPr>
          <p:cNvPr id="19" name="Google Shape;313;p10"/>
          <p:cNvCxnSpPr/>
          <p:nvPr/>
        </p:nvCxnSpPr>
        <p:spPr>
          <a:xfrm>
            <a:off x="262889" y="4465816"/>
            <a:ext cx="6103763" cy="0"/>
          </a:xfrm>
          <a:prstGeom prst="straightConnector1">
            <a:avLst/>
          </a:prstGeom>
          <a:noFill/>
          <a:ln w="9525" cap="flat" cmpd="sng">
            <a:solidFill>
              <a:srgbClr val="D8D8D8"/>
            </a:solidFill>
            <a:prstDash val="solid"/>
            <a:round/>
            <a:headEnd type="none" w="sm" len="sm"/>
            <a:tailEnd type="none" w="sm" len="sm"/>
          </a:ln>
        </p:spPr>
      </p:cxnSp>
      <p:pic>
        <p:nvPicPr>
          <p:cNvPr id="20" name="Picture 19">
            <a:extLst>
              <a:ext uri="{FF2B5EF4-FFF2-40B4-BE49-F238E27FC236}">
                <a16:creationId xmlns:a16="http://schemas.microsoft.com/office/drawing/2014/main" xmlns="" id="{5BC2DFCF-EFD8-4DFD-9E34-F916FE12F342}"/>
              </a:ext>
            </a:extLst>
          </p:cNvPr>
          <p:cNvPicPr>
            <a:picLocks noChangeAspect="1"/>
          </p:cNvPicPr>
          <p:nvPr/>
        </p:nvPicPr>
        <p:blipFill>
          <a:blip r:embed="rId4"/>
          <a:stretch>
            <a:fillRect/>
          </a:stretch>
        </p:blipFill>
        <p:spPr>
          <a:xfrm>
            <a:off x="4763502" y="2081316"/>
            <a:ext cx="7010111" cy="3357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0011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94B924-9AA1-4955-9BC4-8148E113DB12}"/>
              </a:ext>
            </a:extLst>
          </p:cNvPr>
          <p:cNvSpPr>
            <a:spLocks noGrp="1"/>
          </p:cNvSpPr>
          <p:nvPr>
            <p:ph type="title"/>
          </p:nvPr>
        </p:nvSpPr>
        <p:spPr>
          <a:xfrm>
            <a:off x="725184" y="190465"/>
            <a:ext cx="10515600" cy="1325563"/>
          </a:xfrm>
        </p:spPr>
        <p:txBody>
          <a:bodyPr>
            <a:normAutofit/>
          </a:bodyPr>
          <a:lstStyle/>
          <a:p>
            <a:r>
              <a:rPr lang="en-US" sz="3200" b="1" dirty="0">
                <a:solidFill>
                  <a:schemeClr val="accent2"/>
                </a:solidFill>
              </a:rPr>
              <a:t>Meter integrations for </a:t>
            </a:r>
            <a:r>
              <a:rPr lang="en-US" sz="3200" b="1" dirty="0">
                <a:solidFill>
                  <a:schemeClr val="tx1"/>
                </a:solidFill>
              </a:rPr>
              <a:t>demand management</a:t>
            </a:r>
            <a:endParaRPr lang="en-IN" sz="3200" b="1" dirty="0">
              <a:solidFill>
                <a:schemeClr val="tx1"/>
              </a:solidFill>
            </a:endParaRPr>
          </a:p>
        </p:txBody>
      </p:sp>
      <p:pic>
        <p:nvPicPr>
          <p:cNvPr id="1026" name="Picture 2">
            <a:extLst>
              <a:ext uri="{FF2B5EF4-FFF2-40B4-BE49-F238E27FC236}">
                <a16:creationId xmlns:a16="http://schemas.microsoft.com/office/drawing/2014/main" xmlns="" id="{47B2D0BC-8B8D-4406-8BE8-BE62E0307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433" y="1658223"/>
            <a:ext cx="6243227" cy="4510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oogle Shape;543;p13">
            <a:extLst>
              <a:ext uri="{FF2B5EF4-FFF2-40B4-BE49-F238E27FC236}">
                <a16:creationId xmlns:a16="http://schemas.microsoft.com/office/drawing/2014/main" xmlns="" id="{248FBF57-0B35-4077-AA8B-5163A54DBCD4}"/>
              </a:ext>
            </a:extLst>
          </p:cNvPr>
          <p:cNvGrpSpPr/>
          <p:nvPr/>
        </p:nvGrpSpPr>
        <p:grpSpPr>
          <a:xfrm>
            <a:off x="908272" y="1436574"/>
            <a:ext cx="1169175" cy="573"/>
            <a:chOff x="960337" y="2755900"/>
            <a:chExt cx="1169175" cy="573"/>
          </a:xfrm>
        </p:grpSpPr>
        <p:cxnSp>
          <p:nvCxnSpPr>
            <p:cNvPr id="6" name="Google Shape;544;p13">
              <a:extLst>
                <a:ext uri="{FF2B5EF4-FFF2-40B4-BE49-F238E27FC236}">
                  <a16:creationId xmlns:a16="http://schemas.microsoft.com/office/drawing/2014/main" xmlns="" id="{C971382F-FA0E-4102-9058-5C627A6408DA}"/>
                </a:ext>
              </a:extLst>
            </p:cNvPr>
            <p:cNvCxnSpPr/>
            <p:nvPr/>
          </p:nvCxnSpPr>
          <p:spPr>
            <a:xfrm>
              <a:off x="960337" y="2755900"/>
              <a:ext cx="1169175" cy="0"/>
            </a:xfrm>
            <a:prstGeom prst="straightConnector1">
              <a:avLst/>
            </a:prstGeom>
            <a:noFill/>
            <a:ln w="47625" cap="flat" cmpd="sng">
              <a:solidFill>
                <a:srgbClr val="3F3F3F"/>
              </a:solidFill>
              <a:prstDash val="solid"/>
              <a:miter lim="800000"/>
              <a:headEnd type="none" w="sm" len="sm"/>
              <a:tailEnd type="none" w="sm" len="sm"/>
            </a:ln>
          </p:spPr>
        </p:cxnSp>
        <p:cxnSp>
          <p:nvCxnSpPr>
            <p:cNvPr id="7" name="Google Shape;545;p13">
              <a:extLst>
                <a:ext uri="{FF2B5EF4-FFF2-40B4-BE49-F238E27FC236}">
                  <a16:creationId xmlns:a16="http://schemas.microsoft.com/office/drawing/2014/main" xmlns="" id="{C8764996-72EF-40A4-88D0-20FA3DA99560}"/>
                </a:ext>
              </a:extLst>
            </p:cNvPr>
            <p:cNvCxnSpPr/>
            <p:nvPr/>
          </p:nvCxnSpPr>
          <p:spPr>
            <a:xfrm>
              <a:off x="960337" y="2756473"/>
              <a:ext cx="421423" cy="0"/>
            </a:xfrm>
            <a:prstGeom prst="straightConnector1">
              <a:avLst/>
            </a:prstGeom>
            <a:noFill/>
            <a:ln w="47625" cap="flat" cmpd="sng">
              <a:solidFill>
                <a:srgbClr val="F08600"/>
              </a:solidFill>
              <a:prstDash val="solid"/>
              <a:miter lim="800000"/>
              <a:headEnd type="none" w="sm" len="sm"/>
              <a:tailEnd type="none" w="sm" len="sm"/>
            </a:ln>
          </p:spPr>
        </p:cxnSp>
      </p:grpSp>
      <p:sp>
        <p:nvSpPr>
          <p:cNvPr id="8" name="Google Shape;1350;p7">
            <a:extLst>
              <a:ext uri="{FF2B5EF4-FFF2-40B4-BE49-F238E27FC236}">
                <a16:creationId xmlns:a16="http://schemas.microsoft.com/office/drawing/2014/main" xmlns="" id="{A9EFDE6C-BDB0-4FE7-83BA-C1529E917B77}"/>
              </a:ext>
            </a:extLst>
          </p:cNvPr>
          <p:cNvSpPr/>
          <p:nvPr/>
        </p:nvSpPr>
        <p:spPr>
          <a:xfrm>
            <a:off x="0" y="6398245"/>
            <a:ext cx="12192000" cy="455720"/>
          </a:xfrm>
          <a:prstGeom prst="rect">
            <a:avLst/>
          </a:prstGeom>
          <a:solidFill>
            <a:srgbClr val="EAEA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grpSp>
        <p:nvGrpSpPr>
          <p:cNvPr id="9" name="Google Shape;1351;p7">
            <a:extLst>
              <a:ext uri="{FF2B5EF4-FFF2-40B4-BE49-F238E27FC236}">
                <a16:creationId xmlns:a16="http://schemas.microsoft.com/office/drawing/2014/main" xmlns="" id="{5A3E175D-D478-4BFA-809A-FACA68A053B9}"/>
              </a:ext>
            </a:extLst>
          </p:cNvPr>
          <p:cNvGrpSpPr/>
          <p:nvPr/>
        </p:nvGrpSpPr>
        <p:grpSpPr>
          <a:xfrm>
            <a:off x="262889" y="6492539"/>
            <a:ext cx="919837" cy="286386"/>
            <a:chOff x="1569720" y="1477289"/>
            <a:chExt cx="2956560" cy="920510"/>
          </a:xfrm>
        </p:grpSpPr>
        <p:pic>
          <p:nvPicPr>
            <p:cNvPr id="10" name="Google Shape;1352;p7">
              <a:extLst>
                <a:ext uri="{FF2B5EF4-FFF2-40B4-BE49-F238E27FC236}">
                  <a16:creationId xmlns:a16="http://schemas.microsoft.com/office/drawing/2014/main" xmlns="" id="{BF88379B-4A86-48AE-B617-EA25888F7F00}"/>
                </a:ext>
              </a:extLst>
            </p:cNvPr>
            <p:cNvPicPr preferRelativeResize="0"/>
            <p:nvPr/>
          </p:nvPicPr>
          <p:blipFill rotWithShape="1">
            <a:blip r:embed="rId3">
              <a:alphaModFix/>
            </a:blip>
            <a:srcRect/>
            <a:stretch/>
          </p:blipFill>
          <p:spPr>
            <a:xfrm>
              <a:off x="1569720" y="1477290"/>
              <a:ext cx="2956560" cy="920509"/>
            </a:xfrm>
            <a:prstGeom prst="rect">
              <a:avLst/>
            </a:prstGeom>
            <a:noFill/>
            <a:ln>
              <a:noFill/>
            </a:ln>
          </p:spPr>
        </p:pic>
        <p:pic>
          <p:nvPicPr>
            <p:cNvPr id="11" name="Google Shape;1353;p7">
              <a:extLst>
                <a:ext uri="{FF2B5EF4-FFF2-40B4-BE49-F238E27FC236}">
                  <a16:creationId xmlns:a16="http://schemas.microsoft.com/office/drawing/2014/main" xmlns="" id="{BF40C194-F556-446B-8685-816616FCE6C9}"/>
                </a:ext>
              </a:extLst>
            </p:cNvPr>
            <p:cNvPicPr preferRelativeResize="0"/>
            <p:nvPr/>
          </p:nvPicPr>
          <p:blipFill rotWithShape="1">
            <a:blip r:embed="rId4">
              <a:alphaModFix/>
            </a:blip>
            <a:srcRect/>
            <a:stretch/>
          </p:blipFill>
          <p:spPr>
            <a:xfrm>
              <a:off x="2616200" y="1477289"/>
              <a:ext cx="1910080" cy="920509"/>
            </a:xfrm>
            <a:prstGeom prst="rect">
              <a:avLst/>
            </a:prstGeom>
            <a:noFill/>
            <a:ln>
              <a:noFill/>
            </a:ln>
          </p:spPr>
        </p:pic>
      </p:grpSp>
      <p:sp>
        <p:nvSpPr>
          <p:cNvPr id="12" name="Google Shape;311;p10"/>
          <p:cNvSpPr/>
          <p:nvPr/>
        </p:nvSpPr>
        <p:spPr>
          <a:xfrm>
            <a:off x="377340" y="3068688"/>
            <a:ext cx="571866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latin typeface="Roboto"/>
                <a:ea typeface="Roboto"/>
                <a:cs typeface="Roboto"/>
                <a:sym typeface="Roboto"/>
              </a:rPr>
              <a:t>By integrating smart meters into the </a:t>
            </a:r>
            <a:r>
              <a:rPr lang="en-US" sz="2400" dirty="0" err="1">
                <a:latin typeface="Roboto"/>
                <a:ea typeface="Roboto"/>
                <a:cs typeface="Roboto"/>
                <a:sym typeface="Roboto"/>
              </a:rPr>
              <a:t>FernView</a:t>
            </a:r>
            <a:r>
              <a:rPr lang="en-US" sz="2400" dirty="0">
                <a:latin typeface="Roboto"/>
                <a:ea typeface="Roboto"/>
                <a:cs typeface="Roboto"/>
                <a:sym typeface="Roboto"/>
              </a:rPr>
              <a:t> platform, Odyssey enables intelligent load management</a:t>
            </a:r>
            <a:endParaRPr sz="2400" b="0" i="0" u="none" strike="noStrike" cap="none" dirty="0">
              <a:solidFill>
                <a:srgbClr val="000000"/>
              </a:solidFill>
              <a:latin typeface="Roboto"/>
              <a:ea typeface="Roboto"/>
              <a:cs typeface="Roboto"/>
              <a:sym typeface="Roboto"/>
            </a:endParaRPr>
          </a:p>
        </p:txBody>
      </p:sp>
      <p:cxnSp>
        <p:nvCxnSpPr>
          <p:cNvPr id="13" name="Google Shape;312;p10"/>
          <p:cNvCxnSpPr/>
          <p:nvPr/>
        </p:nvCxnSpPr>
        <p:spPr>
          <a:xfrm>
            <a:off x="262889" y="2944321"/>
            <a:ext cx="6103763" cy="0"/>
          </a:xfrm>
          <a:prstGeom prst="straightConnector1">
            <a:avLst/>
          </a:prstGeom>
          <a:noFill/>
          <a:ln w="9525" cap="flat" cmpd="sng">
            <a:solidFill>
              <a:srgbClr val="D8D8D8"/>
            </a:solidFill>
            <a:prstDash val="solid"/>
            <a:round/>
            <a:headEnd type="none" w="sm" len="sm"/>
            <a:tailEnd type="none" w="sm" len="sm"/>
          </a:ln>
        </p:spPr>
      </p:cxnSp>
      <p:cxnSp>
        <p:nvCxnSpPr>
          <p:cNvPr id="14" name="Google Shape;313;p10"/>
          <p:cNvCxnSpPr/>
          <p:nvPr/>
        </p:nvCxnSpPr>
        <p:spPr>
          <a:xfrm>
            <a:off x="262889" y="4465816"/>
            <a:ext cx="6103763" cy="0"/>
          </a:xfrm>
          <a:prstGeom prst="straightConnector1">
            <a:avLst/>
          </a:prstGeom>
          <a:noFill/>
          <a:ln w="9525" cap="flat" cmpd="sng">
            <a:solidFill>
              <a:srgbClr val="D8D8D8"/>
            </a:solidFill>
            <a:prstDash val="solid"/>
            <a:round/>
            <a:headEnd type="none" w="sm" len="sm"/>
            <a:tailEnd type="none" w="sm" len="sm"/>
          </a:ln>
        </p:spPr>
      </p:cxnSp>
    </p:spTree>
    <p:extLst>
      <p:ext uri="{BB962C8B-B14F-4D97-AF65-F5344CB8AC3E}">
        <p14:creationId xmlns:p14="http://schemas.microsoft.com/office/powerpoint/2010/main" val="4278538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58B38-44C1-4F21-BDAD-0EBDA1458808}"/>
              </a:ext>
            </a:extLst>
          </p:cNvPr>
          <p:cNvSpPr>
            <a:spLocks noGrp="1"/>
          </p:cNvSpPr>
          <p:nvPr>
            <p:ph type="title"/>
          </p:nvPr>
        </p:nvSpPr>
        <p:spPr/>
        <p:txBody>
          <a:bodyPr>
            <a:normAutofit/>
          </a:bodyPr>
          <a:lstStyle/>
          <a:p>
            <a:r>
              <a:rPr lang="en-IN" sz="3200" b="1" i="0" dirty="0">
                <a:solidFill>
                  <a:schemeClr val="accent2"/>
                </a:solidFill>
                <a:effectLst/>
                <a:latin typeface="Arial" panose="020B0604020202020204" pitchFamily="34" charset="0"/>
              </a:rPr>
              <a:t>Industry</a:t>
            </a:r>
            <a:r>
              <a:rPr lang="en-IN" sz="3200" b="1" i="0" dirty="0">
                <a:solidFill>
                  <a:srgbClr val="222222"/>
                </a:solidFill>
                <a:effectLst/>
                <a:latin typeface="Arial" panose="020B0604020202020204" pitchFamily="34" charset="0"/>
              </a:rPr>
              <a:t> analytics</a:t>
            </a:r>
            <a:endParaRPr lang="en-IN" sz="3200" dirty="0"/>
          </a:p>
        </p:txBody>
      </p:sp>
      <p:grpSp>
        <p:nvGrpSpPr>
          <p:cNvPr id="4" name="Google Shape;543;p13">
            <a:extLst>
              <a:ext uri="{FF2B5EF4-FFF2-40B4-BE49-F238E27FC236}">
                <a16:creationId xmlns:a16="http://schemas.microsoft.com/office/drawing/2014/main" xmlns="" id="{1E5A11DC-7D4F-492B-BAB0-7F8F817ED46C}"/>
              </a:ext>
            </a:extLst>
          </p:cNvPr>
          <p:cNvGrpSpPr/>
          <p:nvPr/>
        </p:nvGrpSpPr>
        <p:grpSpPr>
          <a:xfrm>
            <a:off x="908272" y="1436574"/>
            <a:ext cx="1169175" cy="573"/>
            <a:chOff x="960337" y="2755900"/>
            <a:chExt cx="1169175" cy="573"/>
          </a:xfrm>
        </p:grpSpPr>
        <p:cxnSp>
          <p:nvCxnSpPr>
            <p:cNvPr id="5" name="Google Shape;544;p13">
              <a:extLst>
                <a:ext uri="{FF2B5EF4-FFF2-40B4-BE49-F238E27FC236}">
                  <a16:creationId xmlns:a16="http://schemas.microsoft.com/office/drawing/2014/main" xmlns="" id="{589EA9D9-58B7-430D-9BB6-4CBA300A9AC0}"/>
                </a:ext>
              </a:extLst>
            </p:cNvPr>
            <p:cNvCxnSpPr/>
            <p:nvPr/>
          </p:nvCxnSpPr>
          <p:spPr>
            <a:xfrm>
              <a:off x="960337" y="2755900"/>
              <a:ext cx="1169175" cy="0"/>
            </a:xfrm>
            <a:prstGeom prst="straightConnector1">
              <a:avLst/>
            </a:prstGeom>
            <a:noFill/>
            <a:ln w="47625" cap="flat" cmpd="sng">
              <a:solidFill>
                <a:srgbClr val="3F3F3F"/>
              </a:solidFill>
              <a:prstDash val="solid"/>
              <a:miter lim="800000"/>
              <a:headEnd type="none" w="sm" len="sm"/>
              <a:tailEnd type="none" w="sm" len="sm"/>
            </a:ln>
          </p:spPr>
        </p:cxnSp>
        <p:cxnSp>
          <p:nvCxnSpPr>
            <p:cNvPr id="6" name="Google Shape;545;p13">
              <a:extLst>
                <a:ext uri="{FF2B5EF4-FFF2-40B4-BE49-F238E27FC236}">
                  <a16:creationId xmlns:a16="http://schemas.microsoft.com/office/drawing/2014/main" xmlns="" id="{120BC547-03BD-4DF4-910D-0D2FBD94D57B}"/>
                </a:ext>
              </a:extLst>
            </p:cNvPr>
            <p:cNvCxnSpPr/>
            <p:nvPr/>
          </p:nvCxnSpPr>
          <p:spPr>
            <a:xfrm>
              <a:off x="960337" y="2756473"/>
              <a:ext cx="421423" cy="0"/>
            </a:xfrm>
            <a:prstGeom prst="straightConnector1">
              <a:avLst/>
            </a:prstGeom>
            <a:noFill/>
            <a:ln w="47625" cap="flat" cmpd="sng">
              <a:solidFill>
                <a:srgbClr val="F08600"/>
              </a:solidFill>
              <a:prstDash val="solid"/>
              <a:miter lim="800000"/>
              <a:headEnd type="none" w="sm" len="sm"/>
              <a:tailEnd type="none" w="sm" len="sm"/>
            </a:ln>
          </p:spPr>
        </p:cxnSp>
      </p:grpSp>
      <p:sp>
        <p:nvSpPr>
          <p:cNvPr id="7" name="Google Shape;1350;p7">
            <a:extLst>
              <a:ext uri="{FF2B5EF4-FFF2-40B4-BE49-F238E27FC236}">
                <a16:creationId xmlns:a16="http://schemas.microsoft.com/office/drawing/2014/main" xmlns="" id="{1F5F0E13-AEAD-4526-868C-EEE423DC4A56}"/>
              </a:ext>
            </a:extLst>
          </p:cNvPr>
          <p:cNvSpPr/>
          <p:nvPr/>
        </p:nvSpPr>
        <p:spPr>
          <a:xfrm>
            <a:off x="0" y="6398245"/>
            <a:ext cx="12192000" cy="455720"/>
          </a:xfrm>
          <a:prstGeom prst="rect">
            <a:avLst/>
          </a:prstGeom>
          <a:solidFill>
            <a:srgbClr val="EAEA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grpSp>
        <p:nvGrpSpPr>
          <p:cNvPr id="8" name="Google Shape;1351;p7">
            <a:extLst>
              <a:ext uri="{FF2B5EF4-FFF2-40B4-BE49-F238E27FC236}">
                <a16:creationId xmlns:a16="http://schemas.microsoft.com/office/drawing/2014/main" xmlns="" id="{FE091A5F-0308-4FAB-9649-788363D1B892}"/>
              </a:ext>
            </a:extLst>
          </p:cNvPr>
          <p:cNvGrpSpPr/>
          <p:nvPr/>
        </p:nvGrpSpPr>
        <p:grpSpPr>
          <a:xfrm>
            <a:off x="262889" y="6492539"/>
            <a:ext cx="919837" cy="286386"/>
            <a:chOff x="1569720" y="1477289"/>
            <a:chExt cx="2956560" cy="920510"/>
          </a:xfrm>
        </p:grpSpPr>
        <p:pic>
          <p:nvPicPr>
            <p:cNvPr id="9" name="Google Shape;1352;p7">
              <a:extLst>
                <a:ext uri="{FF2B5EF4-FFF2-40B4-BE49-F238E27FC236}">
                  <a16:creationId xmlns:a16="http://schemas.microsoft.com/office/drawing/2014/main" xmlns="" id="{877289D6-8C0C-45C4-85B5-92B43754DB77}"/>
                </a:ext>
              </a:extLst>
            </p:cNvPr>
            <p:cNvPicPr preferRelativeResize="0"/>
            <p:nvPr/>
          </p:nvPicPr>
          <p:blipFill rotWithShape="1">
            <a:blip r:embed="rId2">
              <a:alphaModFix/>
            </a:blip>
            <a:srcRect/>
            <a:stretch/>
          </p:blipFill>
          <p:spPr>
            <a:xfrm>
              <a:off x="1569720" y="1477290"/>
              <a:ext cx="2956560" cy="920509"/>
            </a:xfrm>
            <a:prstGeom prst="rect">
              <a:avLst/>
            </a:prstGeom>
            <a:noFill/>
            <a:ln>
              <a:noFill/>
            </a:ln>
          </p:spPr>
        </p:pic>
        <p:pic>
          <p:nvPicPr>
            <p:cNvPr id="10" name="Google Shape;1353;p7">
              <a:extLst>
                <a:ext uri="{FF2B5EF4-FFF2-40B4-BE49-F238E27FC236}">
                  <a16:creationId xmlns:a16="http://schemas.microsoft.com/office/drawing/2014/main" xmlns="" id="{E8D5148B-8F53-4097-87BE-A54F05F64776}"/>
                </a:ext>
              </a:extLst>
            </p:cNvPr>
            <p:cNvPicPr preferRelativeResize="0"/>
            <p:nvPr/>
          </p:nvPicPr>
          <p:blipFill rotWithShape="1">
            <a:blip r:embed="rId3">
              <a:alphaModFix/>
            </a:blip>
            <a:srcRect/>
            <a:stretch/>
          </p:blipFill>
          <p:spPr>
            <a:xfrm>
              <a:off x="2616200" y="1477289"/>
              <a:ext cx="1910080" cy="920509"/>
            </a:xfrm>
            <a:prstGeom prst="rect">
              <a:avLst/>
            </a:prstGeom>
            <a:noFill/>
            <a:ln>
              <a:noFill/>
            </a:ln>
          </p:spPr>
        </p:pic>
      </p:grpSp>
      <p:sp>
        <p:nvSpPr>
          <p:cNvPr id="14" name="Google Shape;311;p10">
            <a:extLst>
              <a:ext uri="{FF2B5EF4-FFF2-40B4-BE49-F238E27FC236}">
                <a16:creationId xmlns:a16="http://schemas.microsoft.com/office/drawing/2014/main" xmlns="" id="{A09C11A7-C477-4BFA-82DE-397A61DE5F93}"/>
              </a:ext>
            </a:extLst>
          </p:cNvPr>
          <p:cNvSpPr/>
          <p:nvPr/>
        </p:nvSpPr>
        <p:spPr>
          <a:xfrm>
            <a:off x="377340" y="3068688"/>
            <a:ext cx="4386162"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Roboto"/>
                <a:ea typeface="Roboto"/>
                <a:cs typeface="Roboto"/>
                <a:sym typeface="Roboto"/>
              </a:rPr>
              <a:t>Odyssey provides real-time data for developers to track project progress on several parameters</a:t>
            </a:r>
            <a:endParaRPr sz="2400" b="0" i="0" u="none" strike="noStrike" cap="none" dirty="0">
              <a:solidFill>
                <a:srgbClr val="000000"/>
              </a:solidFill>
              <a:latin typeface="Roboto"/>
              <a:ea typeface="Roboto"/>
              <a:cs typeface="Roboto"/>
              <a:sym typeface="Roboto"/>
            </a:endParaRPr>
          </a:p>
        </p:txBody>
      </p:sp>
      <p:cxnSp>
        <p:nvCxnSpPr>
          <p:cNvPr id="15" name="Google Shape;312;p10">
            <a:extLst>
              <a:ext uri="{FF2B5EF4-FFF2-40B4-BE49-F238E27FC236}">
                <a16:creationId xmlns:a16="http://schemas.microsoft.com/office/drawing/2014/main" xmlns="" id="{7E4A58A0-2493-4A14-8F25-1BD8A415E5E8}"/>
              </a:ext>
            </a:extLst>
          </p:cNvPr>
          <p:cNvCxnSpPr/>
          <p:nvPr/>
        </p:nvCxnSpPr>
        <p:spPr>
          <a:xfrm>
            <a:off x="262889" y="2944321"/>
            <a:ext cx="6103763" cy="0"/>
          </a:xfrm>
          <a:prstGeom prst="straightConnector1">
            <a:avLst/>
          </a:prstGeom>
          <a:noFill/>
          <a:ln w="9525" cap="flat" cmpd="sng">
            <a:solidFill>
              <a:srgbClr val="D8D8D8"/>
            </a:solidFill>
            <a:prstDash val="solid"/>
            <a:round/>
            <a:headEnd type="none" w="sm" len="sm"/>
            <a:tailEnd type="none" w="sm" len="sm"/>
          </a:ln>
        </p:spPr>
      </p:cxnSp>
      <p:cxnSp>
        <p:nvCxnSpPr>
          <p:cNvPr id="16" name="Google Shape;313;p10">
            <a:extLst>
              <a:ext uri="{FF2B5EF4-FFF2-40B4-BE49-F238E27FC236}">
                <a16:creationId xmlns:a16="http://schemas.microsoft.com/office/drawing/2014/main" xmlns="" id="{0031BB90-B746-440D-A9E4-993C118537F2}"/>
              </a:ext>
            </a:extLst>
          </p:cNvPr>
          <p:cNvCxnSpPr/>
          <p:nvPr/>
        </p:nvCxnSpPr>
        <p:spPr>
          <a:xfrm>
            <a:off x="262889" y="4702118"/>
            <a:ext cx="6103763" cy="0"/>
          </a:xfrm>
          <a:prstGeom prst="straightConnector1">
            <a:avLst/>
          </a:prstGeom>
          <a:noFill/>
          <a:ln w="9525" cap="flat" cmpd="sng">
            <a:solidFill>
              <a:srgbClr val="D8D8D8"/>
            </a:solidFill>
            <a:prstDash val="solid"/>
            <a:round/>
            <a:headEnd type="none" w="sm" len="sm"/>
            <a:tailEnd type="none" w="sm" len="sm"/>
          </a:ln>
        </p:spPr>
      </p:cxnSp>
      <p:pic>
        <p:nvPicPr>
          <p:cNvPr id="12" name="Picture 2">
            <a:extLst>
              <a:ext uri="{FF2B5EF4-FFF2-40B4-BE49-F238E27FC236}">
                <a16:creationId xmlns:a16="http://schemas.microsoft.com/office/drawing/2014/main" xmlns="" id="{9CDA0775-C3EF-4C6F-A2E0-C2C4296B3A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117"/>
          <a:stretch/>
        </p:blipFill>
        <p:spPr bwMode="auto">
          <a:xfrm>
            <a:off x="4799965" y="2029717"/>
            <a:ext cx="7173667" cy="3357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721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69"/>
          <p:cNvSpPr/>
          <p:nvPr/>
        </p:nvSpPr>
        <p:spPr>
          <a:xfrm>
            <a:off x="1" y="5569527"/>
            <a:ext cx="12192000" cy="128847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8" name="Google Shape;758;p69"/>
          <p:cNvSpPr/>
          <p:nvPr/>
        </p:nvSpPr>
        <p:spPr>
          <a:xfrm>
            <a:off x="6976503" y="0"/>
            <a:ext cx="5222593" cy="6858000"/>
          </a:xfrm>
          <a:custGeom>
            <a:avLst/>
            <a:gdLst/>
            <a:ahLst/>
            <a:cxnLst/>
            <a:rect l="l" t="t" r="r" b="b"/>
            <a:pathLst>
              <a:path w="5222593" h="6858000" extrusionOk="0">
                <a:moveTo>
                  <a:pt x="553809" y="0"/>
                </a:moveTo>
                <a:lnTo>
                  <a:pt x="5222593" y="0"/>
                </a:lnTo>
                <a:lnTo>
                  <a:pt x="5222593" y="6858000"/>
                </a:lnTo>
                <a:lnTo>
                  <a:pt x="2576425" y="6858000"/>
                </a:lnTo>
                <a:lnTo>
                  <a:pt x="2529660" y="6831111"/>
                </a:lnTo>
                <a:cubicBezTo>
                  <a:pt x="1013069" y="5909608"/>
                  <a:pt x="0" y="4241941"/>
                  <a:pt x="0" y="2337659"/>
                </a:cubicBezTo>
                <a:cubicBezTo>
                  <a:pt x="0" y="1612218"/>
                  <a:pt x="147021" y="921116"/>
                  <a:pt x="412893" y="292524"/>
                </a:cubicBezTo>
                <a:lnTo>
                  <a:pt x="553809" y="0"/>
                </a:lnTo>
                <a:close/>
              </a:path>
            </a:pathLst>
          </a:custGeom>
          <a:solidFill>
            <a:srgbClr val="EAEA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9" name="Google Shape;759;p69"/>
          <p:cNvSpPr/>
          <p:nvPr/>
        </p:nvSpPr>
        <p:spPr>
          <a:xfrm>
            <a:off x="7390160" y="0"/>
            <a:ext cx="4808936" cy="6858000"/>
          </a:xfrm>
          <a:custGeom>
            <a:avLst/>
            <a:gdLst/>
            <a:ahLst/>
            <a:cxnLst/>
            <a:rect l="l" t="t" r="r" b="b"/>
            <a:pathLst>
              <a:path w="4808936" h="6858000" extrusionOk="0">
                <a:moveTo>
                  <a:pt x="553809" y="0"/>
                </a:moveTo>
                <a:lnTo>
                  <a:pt x="4808936" y="0"/>
                </a:lnTo>
                <a:lnTo>
                  <a:pt x="4808936" y="6858000"/>
                </a:lnTo>
                <a:lnTo>
                  <a:pt x="2576425" y="6858000"/>
                </a:lnTo>
                <a:lnTo>
                  <a:pt x="2529660" y="6831111"/>
                </a:lnTo>
                <a:cubicBezTo>
                  <a:pt x="1013069" y="5909608"/>
                  <a:pt x="0" y="4241941"/>
                  <a:pt x="0" y="2337659"/>
                </a:cubicBezTo>
                <a:cubicBezTo>
                  <a:pt x="0" y="1612218"/>
                  <a:pt x="147021" y="921116"/>
                  <a:pt x="412893" y="292524"/>
                </a:cubicBezTo>
                <a:lnTo>
                  <a:pt x="553809"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60" name="Google Shape;760;p69"/>
          <p:cNvGrpSpPr/>
          <p:nvPr/>
        </p:nvGrpSpPr>
        <p:grpSpPr>
          <a:xfrm>
            <a:off x="1012829" y="2359770"/>
            <a:ext cx="4202669" cy="1288239"/>
            <a:chOff x="1569720" y="1477289"/>
            <a:chExt cx="2956560" cy="920510"/>
          </a:xfrm>
        </p:grpSpPr>
        <p:pic>
          <p:nvPicPr>
            <p:cNvPr id="761" name="Google Shape;761;p69"/>
            <p:cNvPicPr preferRelativeResize="0"/>
            <p:nvPr/>
          </p:nvPicPr>
          <p:blipFill rotWithShape="1">
            <a:blip r:embed="rId3">
              <a:alphaModFix/>
            </a:blip>
            <a:srcRect/>
            <a:stretch/>
          </p:blipFill>
          <p:spPr>
            <a:xfrm>
              <a:off x="1569720" y="1477290"/>
              <a:ext cx="2956560" cy="920509"/>
            </a:xfrm>
            <a:prstGeom prst="rect">
              <a:avLst/>
            </a:prstGeom>
            <a:noFill/>
            <a:ln>
              <a:noFill/>
            </a:ln>
          </p:spPr>
        </p:pic>
        <p:pic>
          <p:nvPicPr>
            <p:cNvPr id="762" name="Google Shape;762;p69"/>
            <p:cNvPicPr preferRelativeResize="0"/>
            <p:nvPr/>
          </p:nvPicPr>
          <p:blipFill rotWithShape="1">
            <a:blip r:embed="rId4">
              <a:alphaModFix/>
            </a:blip>
            <a:srcRect/>
            <a:stretch/>
          </p:blipFill>
          <p:spPr>
            <a:xfrm>
              <a:off x="2616200" y="1477289"/>
              <a:ext cx="1910080" cy="920509"/>
            </a:xfrm>
            <a:prstGeom prst="rect">
              <a:avLst/>
            </a:prstGeom>
            <a:noFill/>
            <a:ln>
              <a:noFill/>
            </a:ln>
          </p:spPr>
        </p:pic>
      </p:grpSp>
      <p:sp>
        <p:nvSpPr>
          <p:cNvPr id="763" name="Google Shape;763;p69"/>
          <p:cNvSpPr txBox="1"/>
          <p:nvPr/>
        </p:nvSpPr>
        <p:spPr>
          <a:xfrm>
            <a:off x="361207" y="5875963"/>
            <a:ext cx="4460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a:solidFill>
                  <a:srgbClr val="3F3F3F"/>
                </a:solidFill>
                <a:latin typeface="Arial"/>
                <a:ea typeface="Arial"/>
                <a:cs typeface="Arial"/>
                <a:sym typeface="Arial"/>
              </a:rPr>
              <a:t>Emily McAteer, CEO</a:t>
            </a:r>
            <a:endParaRPr sz="1600" b="1" i="0" u="none" strike="noStrike" cap="none">
              <a:solidFill>
                <a:srgbClr val="3F3F3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r>
              <a:rPr lang="en-US" sz="1600" b="0" i="0" u="none" strike="noStrike" cap="none">
                <a:solidFill>
                  <a:schemeClr val="dk1"/>
                </a:solidFill>
                <a:latin typeface="Arial"/>
                <a:ea typeface="Arial"/>
                <a:cs typeface="Arial"/>
                <a:sym typeface="Arial"/>
              </a:rPr>
              <a:t>emily@odysseyenergysolutions.com</a:t>
            </a:r>
            <a:endParaRPr sz="1600" b="0" i="0" u="none" strike="noStrike" cap="none">
              <a:solidFill>
                <a:schemeClr val="dk1"/>
              </a:solidFill>
              <a:latin typeface="Arial"/>
              <a:ea typeface="Arial"/>
              <a:cs typeface="Arial"/>
              <a:sym typeface="Arial"/>
            </a:endParaRPr>
          </a:p>
        </p:txBody>
      </p:sp>
      <p:pic>
        <p:nvPicPr>
          <p:cNvPr id="764" name="Google Shape;764;p69"/>
          <p:cNvPicPr preferRelativeResize="0"/>
          <p:nvPr/>
        </p:nvPicPr>
        <p:blipFill rotWithShape="1">
          <a:blip r:embed="rId5">
            <a:alphaModFix/>
          </a:blip>
          <a:srcRect t="21391" r="42852" b="13270"/>
          <a:stretch/>
        </p:blipFill>
        <p:spPr>
          <a:xfrm>
            <a:off x="6200733" y="0"/>
            <a:ext cx="5998363" cy="6858001"/>
          </a:xfrm>
          <a:custGeom>
            <a:avLst/>
            <a:gdLst/>
            <a:ahLst/>
            <a:cxnLst/>
            <a:rect l="l" t="t" r="r" b="b"/>
            <a:pathLst>
              <a:path w="5998363" h="6858001" extrusionOk="0">
                <a:moveTo>
                  <a:pt x="0" y="0"/>
                </a:moveTo>
                <a:lnTo>
                  <a:pt x="5998363" y="0"/>
                </a:lnTo>
                <a:lnTo>
                  <a:pt x="5998363" y="6858001"/>
                </a:lnTo>
                <a:lnTo>
                  <a:pt x="0" y="6858001"/>
                </a:lnTo>
                <a:lnTo>
                  <a:pt x="0" y="0"/>
                </a:lnTo>
                <a:close/>
              </a:path>
            </a:pathLst>
          </a:custGeom>
          <a:noFill/>
          <a:ln>
            <a:noFill/>
          </a:ln>
        </p:spPr>
      </p:pic>
      <p:sp>
        <p:nvSpPr>
          <p:cNvPr id="766" name="Google Shape;766;p69"/>
          <p:cNvSpPr txBox="1"/>
          <p:nvPr/>
        </p:nvSpPr>
        <p:spPr>
          <a:xfrm>
            <a:off x="1057761" y="4111278"/>
            <a:ext cx="44604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600" b="1" i="0" u="none" strike="noStrike" cap="none">
                <a:solidFill>
                  <a:srgbClr val="3F3F3F"/>
                </a:solidFill>
                <a:latin typeface="Arial"/>
                <a:ea typeface="Arial"/>
                <a:cs typeface="Arial"/>
                <a:sym typeface="Arial"/>
              </a:rPr>
              <a:t>United States | Europe | Africa | Asia</a:t>
            </a:r>
            <a:endParaRPr sz="1600" b="1"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r>
              <a:rPr lang="en-US" sz="1600" b="0" i="0" u="none" strike="noStrike" cap="none">
                <a:solidFill>
                  <a:schemeClr val="accent2"/>
                </a:solidFill>
                <a:latin typeface="Arial"/>
                <a:ea typeface="Arial"/>
                <a:cs typeface="Arial"/>
                <a:sym typeface="Arial"/>
              </a:rPr>
              <a:t>www.odysseyenergysolutions.com</a:t>
            </a:r>
            <a:endParaRPr sz="1600" b="0" i="0" u="none" strike="noStrike" cap="none">
              <a:solidFill>
                <a:schemeClr val="accent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file>

<file path=customXml/itemProps1.xml><?xml version="1.0" encoding="utf-8"?>
<ds:datastoreItem xmlns:ds="http://schemas.openxmlformats.org/officeDocument/2006/customXml" ds:itemID="{224CE57C-9173-4164-A539-E0C95E9BAFBC}"/>
</file>

<file path=customXml/itemProps2.xml><?xml version="1.0" encoding="utf-8"?>
<ds:datastoreItem xmlns:ds="http://schemas.openxmlformats.org/officeDocument/2006/customXml" ds:itemID="{6FB87C9A-A356-4893-AC77-447F401260AA}"/>
</file>

<file path=customXml/itemProps3.xml><?xml version="1.0" encoding="utf-8"?>
<ds:datastoreItem xmlns:ds="http://schemas.openxmlformats.org/officeDocument/2006/customXml" ds:itemID="{8DDF8EF2-D20E-45E3-8B0A-30F19DCA269F}"/>
</file>

<file path=customXml/itemProps4.xml><?xml version="1.0" encoding="utf-8"?>
<ds:datastoreItem xmlns:ds="http://schemas.openxmlformats.org/officeDocument/2006/customXml" ds:itemID="{6FB87C9A-A356-4893-AC77-447F401260AA}"/>
</file>

<file path=docProps/app.xml><?xml version="1.0" encoding="utf-8"?>
<Properties xmlns="http://schemas.openxmlformats.org/officeDocument/2006/extended-properties" xmlns:vt="http://schemas.openxmlformats.org/officeDocument/2006/docPropsVTypes">
  <TotalTime>147</TotalTime>
  <Words>1001</Words>
  <Application>Microsoft Office PowerPoint</Application>
  <PresentationFormat>Custom</PresentationFormat>
  <Paragraphs>52</Paragraphs>
  <Slides>9</Slides>
  <Notes>4</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Metering Data &amp; Odyssey</vt:lpstr>
      <vt:lpstr>Meter Data for Remote Verification</vt:lpstr>
      <vt:lpstr>Meter Data for Investment Management:</vt:lpstr>
      <vt:lpstr>Meter integrations for demand management</vt:lpstr>
      <vt:lpstr>Industry analytics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Aryaendra Shukla</dc:creator>
  <cp:lastModifiedBy>Emily McAteer</cp:lastModifiedBy>
  <cp:revision>7</cp:revision>
  <dcterms:created xsi:type="dcterms:W3CDTF">2021-05-19T19:11:26Z</dcterms:created>
  <dcterms:modified xsi:type="dcterms:W3CDTF">2022-01-11T18:52:16Z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91ba6f0d-d822-4bc4-a4c8-eab2f023c9b9</vt:lpwstr>
  </property>
</Properties>
</file>