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3" r:id="rId6"/>
    <p:sldId id="265" r:id="rId7"/>
    <p:sldId id="264" r:id="rId8"/>
    <p:sldId id="266" r:id="rId9"/>
    <p:sldId id="267" r:id="rId10"/>
    <p:sldId id="268" r:id="rId11"/>
    <p:sldId id="273" r:id="rId12"/>
    <p:sldId id="271" r:id="rId13"/>
    <p:sldId id="272" r:id="rId14"/>
    <p:sldId id="262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D0918-925D-45C8-8827-4057AF787F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6D4105-D717-4222-AB26-4B0B6D94FC98}">
      <dgm:prSet/>
      <dgm:spPr/>
      <dgm:t>
        <a:bodyPr/>
        <a:lstStyle/>
        <a:p>
          <a:r>
            <a:rPr lang="en-US"/>
            <a:t>Aging Infrastructure – Many transmission lines/generators are over 50 years old</a:t>
          </a:r>
        </a:p>
      </dgm:t>
    </dgm:pt>
    <dgm:pt modelId="{FDCDB3CB-79A4-471A-92FD-4757F8E46818}" type="parTrans" cxnId="{CFC2DB09-8C28-4B34-AE1A-26A5FDF138DC}">
      <dgm:prSet/>
      <dgm:spPr/>
      <dgm:t>
        <a:bodyPr/>
        <a:lstStyle/>
        <a:p>
          <a:endParaRPr lang="en-US"/>
        </a:p>
      </dgm:t>
    </dgm:pt>
    <dgm:pt modelId="{6E2ADDD0-B78F-4D79-BA75-42AD6FBBCC27}" type="sibTrans" cxnId="{CFC2DB09-8C28-4B34-AE1A-26A5FDF138DC}">
      <dgm:prSet/>
      <dgm:spPr/>
      <dgm:t>
        <a:bodyPr/>
        <a:lstStyle/>
        <a:p>
          <a:endParaRPr lang="en-US"/>
        </a:p>
      </dgm:t>
    </dgm:pt>
    <dgm:pt modelId="{14196453-3E56-4CAA-A14D-86929FFADF66}">
      <dgm:prSet/>
      <dgm:spPr/>
      <dgm:t>
        <a:bodyPr/>
        <a:lstStyle/>
        <a:p>
          <a:r>
            <a:rPr lang="en-US"/>
            <a:t>Transition from Fossil Fuel Generation to Renewable, Intermittent Generation</a:t>
          </a:r>
        </a:p>
      </dgm:t>
    </dgm:pt>
    <dgm:pt modelId="{92777C4B-24AD-4720-866E-BD1F467440FC}" type="parTrans" cxnId="{D6D4E456-BD39-462C-B5D3-AF1F27DFCAF8}">
      <dgm:prSet/>
      <dgm:spPr/>
      <dgm:t>
        <a:bodyPr/>
        <a:lstStyle/>
        <a:p>
          <a:endParaRPr lang="en-US"/>
        </a:p>
      </dgm:t>
    </dgm:pt>
    <dgm:pt modelId="{9A77941C-8A0A-47AF-BD18-4B850CEF6D73}" type="sibTrans" cxnId="{D6D4E456-BD39-462C-B5D3-AF1F27DFCAF8}">
      <dgm:prSet/>
      <dgm:spPr/>
      <dgm:t>
        <a:bodyPr/>
        <a:lstStyle/>
        <a:p>
          <a:endParaRPr lang="en-US"/>
        </a:p>
      </dgm:t>
    </dgm:pt>
    <dgm:pt modelId="{3146A529-CB0B-4E95-97F9-17802D4B0334}">
      <dgm:prSet/>
      <dgm:spPr/>
      <dgm:t>
        <a:bodyPr/>
        <a:lstStyle/>
        <a:p>
          <a:r>
            <a:rPr lang="en-US"/>
            <a:t>Renewable generation is farther from load centers</a:t>
          </a:r>
        </a:p>
      </dgm:t>
    </dgm:pt>
    <dgm:pt modelId="{0EF53366-9E52-4CC8-92FF-9A02669F4486}" type="parTrans" cxnId="{D2ABC2CF-C293-46C9-AA4A-08F6DEE23C98}">
      <dgm:prSet/>
      <dgm:spPr/>
      <dgm:t>
        <a:bodyPr/>
        <a:lstStyle/>
        <a:p>
          <a:endParaRPr lang="en-US"/>
        </a:p>
      </dgm:t>
    </dgm:pt>
    <dgm:pt modelId="{958CB699-523F-4BBD-BBDA-20F5FF30065C}" type="sibTrans" cxnId="{D2ABC2CF-C293-46C9-AA4A-08F6DEE23C98}">
      <dgm:prSet/>
      <dgm:spPr/>
      <dgm:t>
        <a:bodyPr/>
        <a:lstStyle/>
        <a:p>
          <a:endParaRPr lang="en-US"/>
        </a:p>
      </dgm:t>
    </dgm:pt>
    <dgm:pt modelId="{B66FC0F5-5710-4CB3-82BC-DD55678ACA7B}">
      <dgm:prSet/>
      <dgm:spPr/>
      <dgm:t>
        <a:bodyPr/>
        <a:lstStyle/>
        <a:p>
          <a:r>
            <a:rPr lang="en-US"/>
            <a:t>Transmission needs to be upgraded to transfer power from remote generation sources</a:t>
          </a:r>
        </a:p>
      </dgm:t>
    </dgm:pt>
    <dgm:pt modelId="{4E0A2959-8015-42B7-ADCC-BD62E021EE76}" type="parTrans" cxnId="{89343F30-8E81-4E84-93A1-FC28107D688F}">
      <dgm:prSet/>
      <dgm:spPr/>
      <dgm:t>
        <a:bodyPr/>
        <a:lstStyle/>
        <a:p>
          <a:endParaRPr lang="en-US"/>
        </a:p>
      </dgm:t>
    </dgm:pt>
    <dgm:pt modelId="{6F64C818-D370-4B5F-A29D-D64E96BE30A9}" type="sibTrans" cxnId="{89343F30-8E81-4E84-93A1-FC28107D688F}">
      <dgm:prSet/>
      <dgm:spPr/>
      <dgm:t>
        <a:bodyPr/>
        <a:lstStyle/>
        <a:p>
          <a:endParaRPr lang="en-US"/>
        </a:p>
      </dgm:t>
    </dgm:pt>
    <dgm:pt modelId="{476B4E2F-9FAA-4150-81C2-20DAA3CFBF26}">
      <dgm:prSet/>
      <dgm:spPr/>
      <dgm:t>
        <a:bodyPr/>
        <a:lstStyle/>
        <a:p>
          <a:r>
            <a:rPr lang="en-US"/>
            <a:t>Inadequate Operating Reserve</a:t>
          </a:r>
        </a:p>
      </dgm:t>
    </dgm:pt>
    <dgm:pt modelId="{D86F19EB-FC7E-416B-9C36-0D6046FBF90B}" type="parTrans" cxnId="{64FB7BAE-EBCD-4367-A9C3-F4C9D4F6D815}">
      <dgm:prSet/>
      <dgm:spPr/>
      <dgm:t>
        <a:bodyPr/>
        <a:lstStyle/>
        <a:p>
          <a:endParaRPr lang="en-US"/>
        </a:p>
      </dgm:t>
    </dgm:pt>
    <dgm:pt modelId="{4BB2B6CF-3D4C-4EA6-B96F-45D2E94990FC}" type="sibTrans" cxnId="{64FB7BAE-EBCD-4367-A9C3-F4C9D4F6D815}">
      <dgm:prSet/>
      <dgm:spPr/>
      <dgm:t>
        <a:bodyPr/>
        <a:lstStyle/>
        <a:p>
          <a:endParaRPr lang="en-US"/>
        </a:p>
      </dgm:t>
    </dgm:pt>
    <dgm:pt modelId="{E1868B78-FCE4-4D27-ADF5-F0FF3344625E}">
      <dgm:prSet/>
      <dgm:spPr/>
      <dgm:t>
        <a:bodyPr/>
        <a:lstStyle/>
        <a:p>
          <a:r>
            <a:rPr lang="en-US"/>
            <a:t>Many older plants that supplied regulating and operating reserve are being retired</a:t>
          </a:r>
        </a:p>
      </dgm:t>
    </dgm:pt>
    <dgm:pt modelId="{603AAC5F-5CED-4F05-8E37-C34F97BAD879}" type="parTrans" cxnId="{310282CC-E0C4-4858-BCB7-56D70C72470E}">
      <dgm:prSet/>
      <dgm:spPr/>
      <dgm:t>
        <a:bodyPr/>
        <a:lstStyle/>
        <a:p>
          <a:endParaRPr lang="en-US"/>
        </a:p>
      </dgm:t>
    </dgm:pt>
    <dgm:pt modelId="{9AA7DC0D-3262-4233-A947-91B25ECEA0AB}" type="sibTrans" cxnId="{310282CC-E0C4-4858-BCB7-56D70C72470E}">
      <dgm:prSet/>
      <dgm:spPr/>
      <dgm:t>
        <a:bodyPr/>
        <a:lstStyle/>
        <a:p>
          <a:endParaRPr lang="en-US"/>
        </a:p>
      </dgm:t>
    </dgm:pt>
    <dgm:pt modelId="{8F66A394-EA27-4408-A4D5-041C2ED06A96}">
      <dgm:prSet/>
      <dgm:spPr/>
      <dgm:t>
        <a:bodyPr/>
        <a:lstStyle/>
        <a:p>
          <a:r>
            <a:rPr lang="en-US"/>
            <a:t>Renewable generation is as-delivered energy – 0 operating reserve</a:t>
          </a:r>
        </a:p>
      </dgm:t>
    </dgm:pt>
    <dgm:pt modelId="{8249E024-4BC1-46E2-8D89-83CD39D4C7E6}" type="parTrans" cxnId="{6E51882C-9A65-47A1-B44B-BC41E7EAE444}">
      <dgm:prSet/>
      <dgm:spPr/>
      <dgm:t>
        <a:bodyPr/>
        <a:lstStyle/>
        <a:p>
          <a:endParaRPr lang="en-US"/>
        </a:p>
      </dgm:t>
    </dgm:pt>
    <dgm:pt modelId="{929BD49C-B0CC-46A2-8FCF-6538E9D0A2DC}" type="sibTrans" cxnId="{6E51882C-9A65-47A1-B44B-BC41E7EAE444}">
      <dgm:prSet/>
      <dgm:spPr/>
      <dgm:t>
        <a:bodyPr/>
        <a:lstStyle/>
        <a:p>
          <a:endParaRPr lang="en-US"/>
        </a:p>
      </dgm:t>
    </dgm:pt>
    <dgm:pt modelId="{777BE84C-0C18-4856-850C-1C9DE0600CD9}">
      <dgm:prSet/>
      <dgm:spPr/>
      <dgm:t>
        <a:bodyPr/>
        <a:lstStyle/>
        <a:p>
          <a:r>
            <a:rPr lang="en-US"/>
            <a:t>Battery Storage on a large scale is now being proposed for renewable generation interconnection</a:t>
          </a:r>
        </a:p>
      </dgm:t>
    </dgm:pt>
    <dgm:pt modelId="{D224A928-2F43-4F72-8818-41252CBAF692}" type="parTrans" cxnId="{2ED193AB-FD49-45F9-A82A-1A4B9909A86E}">
      <dgm:prSet/>
      <dgm:spPr/>
      <dgm:t>
        <a:bodyPr/>
        <a:lstStyle/>
        <a:p>
          <a:endParaRPr lang="en-US"/>
        </a:p>
      </dgm:t>
    </dgm:pt>
    <dgm:pt modelId="{01F0BE8F-6057-4568-A0D0-455AF36197E1}" type="sibTrans" cxnId="{2ED193AB-FD49-45F9-A82A-1A4B9909A86E}">
      <dgm:prSet/>
      <dgm:spPr/>
      <dgm:t>
        <a:bodyPr/>
        <a:lstStyle/>
        <a:p>
          <a:endParaRPr lang="en-US"/>
        </a:p>
      </dgm:t>
    </dgm:pt>
    <dgm:pt modelId="{7781861B-3509-4188-9DA4-45AC6171BBA3}">
      <dgm:prSet/>
      <dgm:spPr/>
      <dgm:t>
        <a:bodyPr/>
        <a:lstStyle/>
        <a:p>
          <a:r>
            <a:rPr lang="en-US"/>
            <a:t>Pumped Storage Hydro is a very good option but limited resources</a:t>
          </a:r>
        </a:p>
      </dgm:t>
    </dgm:pt>
    <dgm:pt modelId="{AE5844CF-1E1B-4024-AC17-FDDB0698EF50}" type="parTrans" cxnId="{0D71118B-C715-441E-98D0-646190B84FC6}">
      <dgm:prSet/>
      <dgm:spPr/>
      <dgm:t>
        <a:bodyPr/>
        <a:lstStyle/>
        <a:p>
          <a:endParaRPr lang="en-US"/>
        </a:p>
      </dgm:t>
    </dgm:pt>
    <dgm:pt modelId="{22A6B9E5-CE1E-4141-9B1D-672699D62920}" type="sibTrans" cxnId="{0D71118B-C715-441E-98D0-646190B84FC6}">
      <dgm:prSet/>
      <dgm:spPr/>
      <dgm:t>
        <a:bodyPr/>
        <a:lstStyle/>
        <a:p>
          <a:endParaRPr lang="en-US"/>
        </a:p>
      </dgm:t>
    </dgm:pt>
    <dgm:pt modelId="{38B54E40-A5D1-43E4-AA11-3BD41BE84E60}">
      <dgm:prSet/>
      <dgm:spPr/>
      <dgm:t>
        <a:bodyPr/>
        <a:lstStyle/>
        <a:p>
          <a:r>
            <a:rPr lang="en-US"/>
            <a:t>Compressed Air Storage is an option</a:t>
          </a:r>
        </a:p>
      </dgm:t>
    </dgm:pt>
    <dgm:pt modelId="{0313F0C7-1BDE-47C7-B700-7B694BFDE2BB}" type="parTrans" cxnId="{BBD15BD6-6FF9-46FE-8542-3E7561EFE8D3}">
      <dgm:prSet/>
      <dgm:spPr/>
      <dgm:t>
        <a:bodyPr/>
        <a:lstStyle/>
        <a:p>
          <a:endParaRPr lang="en-US"/>
        </a:p>
      </dgm:t>
    </dgm:pt>
    <dgm:pt modelId="{AB8914AC-67BE-40C3-B045-83AEA8515089}" type="sibTrans" cxnId="{BBD15BD6-6FF9-46FE-8542-3E7561EFE8D3}">
      <dgm:prSet/>
      <dgm:spPr/>
      <dgm:t>
        <a:bodyPr/>
        <a:lstStyle/>
        <a:p>
          <a:endParaRPr lang="en-US"/>
        </a:p>
      </dgm:t>
    </dgm:pt>
    <dgm:pt modelId="{F84B885D-CFB0-420D-931E-E31DEB555D3B}" type="pres">
      <dgm:prSet presAssocID="{77CD0918-925D-45C8-8827-4057AF787F62}" presName="linear" presStyleCnt="0">
        <dgm:presLayoutVars>
          <dgm:animLvl val="lvl"/>
          <dgm:resizeHandles val="exact"/>
        </dgm:presLayoutVars>
      </dgm:prSet>
      <dgm:spPr/>
    </dgm:pt>
    <dgm:pt modelId="{FC779168-2313-4A2C-8B1C-38324F44C16F}" type="pres">
      <dgm:prSet presAssocID="{6E6D4105-D717-4222-AB26-4B0B6D94FC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0B09FA-916C-4E70-8175-B52BCB47E331}" type="pres">
      <dgm:prSet presAssocID="{6E2ADDD0-B78F-4D79-BA75-42AD6FBBCC27}" presName="spacer" presStyleCnt="0"/>
      <dgm:spPr/>
    </dgm:pt>
    <dgm:pt modelId="{FD74AC89-347F-4CE3-9842-D10DAB4F2352}" type="pres">
      <dgm:prSet presAssocID="{14196453-3E56-4CAA-A14D-86929FFADF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B545EB-0AC5-46E7-9DF6-3EDE02D40020}" type="pres">
      <dgm:prSet presAssocID="{14196453-3E56-4CAA-A14D-86929FFADF66}" presName="childText" presStyleLbl="revTx" presStyleIdx="0" presStyleCnt="2">
        <dgm:presLayoutVars>
          <dgm:bulletEnabled val="1"/>
        </dgm:presLayoutVars>
      </dgm:prSet>
      <dgm:spPr/>
    </dgm:pt>
    <dgm:pt modelId="{9F4DB4DD-9FE7-4C7B-A945-DE84ECE333E3}" type="pres">
      <dgm:prSet presAssocID="{476B4E2F-9FAA-4150-81C2-20DAA3CFBF2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55BFF5-F300-4D4E-9835-AC406A9C8D30}" type="pres">
      <dgm:prSet presAssocID="{476B4E2F-9FAA-4150-81C2-20DAA3CFBF2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FC2DB09-8C28-4B34-AE1A-26A5FDF138DC}" srcId="{77CD0918-925D-45C8-8827-4057AF787F62}" destId="{6E6D4105-D717-4222-AB26-4B0B6D94FC98}" srcOrd="0" destOrd="0" parTransId="{FDCDB3CB-79A4-471A-92FD-4757F8E46818}" sibTransId="{6E2ADDD0-B78F-4D79-BA75-42AD6FBBCC27}"/>
    <dgm:cxn modelId="{8104F509-AFD0-4B0E-BC42-D15BF0F5DA75}" type="presOf" srcId="{B66FC0F5-5710-4CB3-82BC-DD55678ACA7B}" destId="{82B545EB-0AC5-46E7-9DF6-3EDE02D40020}" srcOrd="0" destOrd="1" presId="urn:microsoft.com/office/officeart/2005/8/layout/vList2"/>
    <dgm:cxn modelId="{C56AFA29-C23D-4716-885D-A364F52C949E}" type="presOf" srcId="{6E6D4105-D717-4222-AB26-4B0B6D94FC98}" destId="{FC779168-2313-4A2C-8B1C-38324F44C16F}" srcOrd="0" destOrd="0" presId="urn:microsoft.com/office/officeart/2005/8/layout/vList2"/>
    <dgm:cxn modelId="{6E51882C-9A65-47A1-B44B-BC41E7EAE444}" srcId="{476B4E2F-9FAA-4150-81C2-20DAA3CFBF26}" destId="{8F66A394-EA27-4408-A4D5-041C2ED06A96}" srcOrd="1" destOrd="0" parTransId="{8249E024-4BC1-46E2-8D89-83CD39D4C7E6}" sibTransId="{929BD49C-B0CC-46A2-8FCF-6538E9D0A2DC}"/>
    <dgm:cxn modelId="{89343F30-8E81-4E84-93A1-FC28107D688F}" srcId="{14196453-3E56-4CAA-A14D-86929FFADF66}" destId="{B66FC0F5-5710-4CB3-82BC-DD55678ACA7B}" srcOrd="1" destOrd="0" parTransId="{4E0A2959-8015-42B7-ADCC-BD62E021EE76}" sibTransId="{6F64C818-D370-4B5F-A29D-D64E96BE30A9}"/>
    <dgm:cxn modelId="{CEC39D38-58B4-4314-A4F2-1533C20EF816}" type="presOf" srcId="{777BE84C-0C18-4856-850C-1C9DE0600CD9}" destId="{9955BFF5-F300-4D4E-9835-AC406A9C8D30}" srcOrd="0" destOrd="2" presId="urn:microsoft.com/office/officeart/2005/8/layout/vList2"/>
    <dgm:cxn modelId="{8C380B68-FFA7-4261-BD66-2069C345ECB6}" type="presOf" srcId="{476B4E2F-9FAA-4150-81C2-20DAA3CFBF26}" destId="{9F4DB4DD-9FE7-4C7B-A945-DE84ECE333E3}" srcOrd="0" destOrd="0" presId="urn:microsoft.com/office/officeart/2005/8/layout/vList2"/>
    <dgm:cxn modelId="{D15A076A-D9CA-4F91-9B5A-B2C3B82D3C0F}" type="presOf" srcId="{8F66A394-EA27-4408-A4D5-041C2ED06A96}" destId="{9955BFF5-F300-4D4E-9835-AC406A9C8D30}" srcOrd="0" destOrd="1" presId="urn:microsoft.com/office/officeart/2005/8/layout/vList2"/>
    <dgm:cxn modelId="{804D094C-A290-4CD7-B21F-B16A75C89E6C}" type="presOf" srcId="{7781861B-3509-4188-9DA4-45AC6171BBA3}" destId="{9955BFF5-F300-4D4E-9835-AC406A9C8D30}" srcOrd="0" destOrd="3" presId="urn:microsoft.com/office/officeart/2005/8/layout/vList2"/>
    <dgm:cxn modelId="{57BC7E51-611B-4208-BF1E-4E0934BF7F81}" type="presOf" srcId="{14196453-3E56-4CAA-A14D-86929FFADF66}" destId="{FD74AC89-347F-4CE3-9842-D10DAB4F2352}" srcOrd="0" destOrd="0" presId="urn:microsoft.com/office/officeart/2005/8/layout/vList2"/>
    <dgm:cxn modelId="{6FBAF655-1138-4171-80CE-11CB5DBC29EF}" type="presOf" srcId="{77CD0918-925D-45C8-8827-4057AF787F62}" destId="{F84B885D-CFB0-420D-931E-E31DEB555D3B}" srcOrd="0" destOrd="0" presId="urn:microsoft.com/office/officeart/2005/8/layout/vList2"/>
    <dgm:cxn modelId="{D6D4E456-BD39-462C-B5D3-AF1F27DFCAF8}" srcId="{77CD0918-925D-45C8-8827-4057AF787F62}" destId="{14196453-3E56-4CAA-A14D-86929FFADF66}" srcOrd="1" destOrd="0" parTransId="{92777C4B-24AD-4720-866E-BD1F467440FC}" sibTransId="{9A77941C-8A0A-47AF-BD18-4B850CEF6D73}"/>
    <dgm:cxn modelId="{0D71118B-C715-441E-98D0-646190B84FC6}" srcId="{476B4E2F-9FAA-4150-81C2-20DAA3CFBF26}" destId="{7781861B-3509-4188-9DA4-45AC6171BBA3}" srcOrd="3" destOrd="0" parTransId="{AE5844CF-1E1B-4024-AC17-FDDB0698EF50}" sibTransId="{22A6B9E5-CE1E-4141-9B1D-672699D62920}"/>
    <dgm:cxn modelId="{2ED193AB-FD49-45F9-A82A-1A4B9909A86E}" srcId="{476B4E2F-9FAA-4150-81C2-20DAA3CFBF26}" destId="{777BE84C-0C18-4856-850C-1C9DE0600CD9}" srcOrd="2" destOrd="0" parTransId="{D224A928-2F43-4F72-8818-41252CBAF692}" sibTransId="{01F0BE8F-6057-4568-A0D0-455AF36197E1}"/>
    <dgm:cxn modelId="{64FB7BAE-EBCD-4367-A9C3-F4C9D4F6D815}" srcId="{77CD0918-925D-45C8-8827-4057AF787F62}" destId="{476B4E2F-9FAA-4150-81C2-20DAA3CFBF26}" srcOrd="2" destOrd="0" parTransId="{D86F19EB-FC7E-416B-9C36-0D6046FBF90B}" sibTransId="{4BB2B6CF-3D4C-4EA6-B96F-45D2E94990FC}"/>
    <dgm:cxn modelId="{E935C2B9-4230-4324-889A-A92AAEE00FF0}" type="presOf" srcId="{38B54E40-A5D1-43E4-AA11-3BD41BE84E60}" destId="{9955BFF5-F300-4D4E-9835-AC406A9C8D30}" srcOrd="0" destOrd="4" presId="urn:microsoft.com/office/officeart/2005/8/layout/vList2"/>
    <dgm:cxn modelId="{310282CC-E0C4-4858-BCB7-56D70C72470E}" srcId="{476B4E2F-9FAA-4150-81C2-20DAA3CFBF26}" destId="{E1868B78-FCE4-4D27-ADF5-F0FF3344625E}" srcOrd="0" destOrd="0" parTransId="{603AAC5F-5CED-4F05-8E37-C34F97BAD879}" sibTransId="{9AA7DC0D-3262-4233-A947-91B25ECEA0AB}"/>
    <dgm:cxn modelId="{D2ABC2CF-C293-46C9-AA4A-08F6DEE23C98}" srcId="{14196453-3E56-4CAA-A14D-86929FFADF66}" destId="{3146A529-CB0B-4E95-97F9-17802D4B0334}" srcOrd="0" destOrd="0" parTransId="{0EF53366-9E52-4CC8-92FF-9A02669F4486}" sibTransId="{958CB699-523F-4BBD-BBDA-20F5FF30065C}"/>
    <dgm:cxn modelId="{BBD15BD6-6FF9-46FE-8542-3E7561EFE8D3}" srcId="{476B4E2F-9FAA-4150-81C2-20DAA3CFBF26}" destId="{38B54E40-A5D1-43E4-AA11-3BD41BE84E60}" srcOrd="4" destOrd="0" parTransId="{0313F0C7-1BDE-47C7-B700-7B694BFDE2BB}" sibTransId="{AB8914AC-67BE-40C3-B045-83AEA8515089}"/>
    <dgm:cxn modelId="{6C589DDD-D6E3-422A-A0E6-FDD3752D754E}" type="presOf" srcId="{E1868B78-FCE4-4D27-ADF5-F0FF3344625E}" destId="{9955BFF5-F300-4D4E-9835-AC406A9C8D30}" srcOrd="0" destOrd="0" presId="urn:microsoft.com/office/officeart/2005/8/layout/vList2"/>
    <dgm:cxn modelId="{83637DFB-9B46-4F5D-9444-31447BB663EA}" type="presOf" srcId="{3146A529-CB0B-4E95-97F9-17802D4B0334}" destId="{82B545EB-0AC5-46E7-9DF6-3EDE02D40020}" srcOrd="0" destOrd="0" presId="urn:microsoft.com/office/officeart/2005/8/layout/vList2"/>
    <dgm:cxn modelId="{8CED845E-6DBE-4C66-82C1-633CA6E417B4}" type="presParOf" srcId="{F84B885D-CFB0-420D-931E-E31DEB555D3B}" destId="{FC779168-2313-4A2C-8B1C-38324F44C16F}" srcOrd="0" destOrd="0" presId="urn:microsoft.com/office/officeart/2005/8/layout/vList2"/>
    <dgm:cxn modelId="{51701C14-8CE1-4564-ADDA-FD774E4D0D6E}" type="presParOf" srcId="{F84B885D-CFB0-420D-931E-E31DEB555D3B}" destId="{BD0B09FA-916C-4E70-8175-B52BCB47E331}" srcOrd="1" destOrd="0" presId="urn:microsoft.com/office/officeart/2005/8/layout/vList2"/>
    <dgm:cxn modelId="{53015896-C895-4AD4-B5AB-EE1420857CBD}" type="presParOf" srcId="{F84B885D-CFB0-420D-931E-E31DEB555D3B}" destId="{FD74AC89-347F-4CE3-9842-D10DAB4F2352}" srcOrd="2" destOrd="0" presId="urn:microsoft.com/office/officeart/2005/8/layout/vList2"/>
    <dgm:cxn modelId="{AAAE8F7A-8FAA-4360-8465-54999713CE1F}" type="presParOf" srcId="{F84B885D-CFB0-420D-931E-E31DEB555D3B}" destId="{82B545EB-0AC5-46E7-9DF6-3EDE02D40020}" srcOrd="3" destOrd="0" presId="urn:microsoft.com/office/officeart/2005/8/layout/vList2"/>
    <dgm:cxn modelId="{24629638-FE69-456C-9FB4-B66FC7EDD6F7}" type="presParOf" srcId="{F84B885D-CFB0-420D-931E-E31DEB555D3B}" destId="{9F4DB4DD-9FE7-4C7B-A945-DE84ECE333E3}" srcOrd="4" destOrd="0" presId="urn:microsoft.com/office/officeart/2005/8/layout/vList2"/>
    <dgm:cxn modelId="{787DAF3A-16C4-4A50-905C-82FB1E42AD05}" type="presParOf" srcId="{F84B885D-CFB0-420D-931E-E31DEB555D3B}" destId="{9955BFF5-F300-4D4E-9835-AC406A9C8D3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79168-2313-4A2C-8B1C-38324F44C16F}">
      <dsp:nvSpPr>
        <dsp:cNvPr id="0" name=""/>
        <dsp:cNvSpPr/>
      </dsp:nvSpPr>
      <dsp:spPr>
        <a:xfrm>
          <a:off x="0" y="123508"/>
          <a:ext cx="7559504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Aging Infrastructure – Many transmission lines/generators are over 50 years old</a:t>
          </a:r>
        </a:p>
      </dsp:txBody>
      <dsp:txXfrm>
        <a:off x="46606" y="170114"/>
        <a:ext cx="7466292" cy="861507"/>
      </dsp:txXfrm>
    </dsp:sp>
    <dsp:sp modelId="{FD74AC89-347F-4CE3-9842-D10DAB4F2352}">
      <dsp:nvSpPr>
        <dsp:cNvPr id="0" name=""/>
        <dsp:cNvSpPr/>
      </dsp:nvSpPr>
      <dsp:spPr>
        <a:xfrm>
          <a:off x="0" y="1147348"/>
          <a:ext cx="7559504" cy="95471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Transition from Fossil Fuel Generation to Renewable, Intermittent Generation</a:t>
          </a:r>
        </a:p>
      </dsp:txBody>
      <dsp:txXfrm>
        <a:off x="46606" y="1193954"/>
        <a:ext cx="7466292" cy="861507"/>
      </dsp:txXfrm>
    </dsp:sp>
    <dsp:sp modelId="{82B545EB-0AC5-46E7-9DF6-3EDE02D40020}">
      <dsp:nvSpPr>
        <dsp:cNvPr id="0" name=""/>
        <dsp:cNvSpPr/>
      </dsp:nvSpPr>
      <dsp:spPr>
        <a:xfrm>
          <a:off x="0" y="2102068"/>
          <a:ext cx="7559504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Renewable generation is farther from load centers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Transmission needs to be upgraded to transfer power from remote generation sources</a:t>
          </a:r>
        </a:p>
      </dsp:txBody>
      <dsp:txXfrm>
        <a:off x="0" y="2102068"/>
        <a:ext cx="7559504" cy="919080"/>
      </dsp:txXfrm>
    </dsp:sp>
    <dsp:sp modelId="{9F4DB4DD-9FE7-4C7B-A945-DE84ECE333E3}">
      <dsp:nvSpPr>
        <dsp:cNvPr id="0" name=""/>
        <dsp:cNvSpPr/>
      </dsp:nvSpPr>
      <dsp:spPr>
        <a:xfrm>
          <a:off x="0" y="3021148"/>
          <a:ext cx="7559504" cy="9547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Inadequate Operating Reserve</a:t>
          </a:r>
        </a:p>
      </dsp:txBody>
      <dsp:txXfrm>
        <a:off x="46606" y="3067754"/>
        <a:ext cx="7466292" cy="861507"/>
      </dsp:txXfrm>
    </dsp:sp>
    <dsp:sp modelId="{9955BFF5-F300-4D4E-9835-AC406A9C8D30}">
      <dsp:nvSpPr>
        <dsp:cNvPr id="0" name=""/>
        <dsp:cNvSpPr/>
      </dsp:nvSpPr>
      <dsp:spPr>
        <a:xfrm>
          <a:off x="0" y="3975868"/>
          <a:ext cx="7559504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Many older plants that supplied regulating and operating reserve are being retired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Renewable generation is as-delivered energy – 0 operating reserve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Battery Storage on a large scale is now being proposed for renewable generation interconnection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Pumped Storage Hydro is a very good option but limited resources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Compressed Air Storage is an option</a:t>
          </a:r>
        </a:p>
      </dsp:txBody>
      <dsp:txXfrm>
        <a:off x="0" y="3975868"/>
        <a:ext cx="7559504" cy="218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8802-F28A-42D1-9BCA-40E34B52D6F0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8BC-2DB8-47A3-A77F-B9E32C266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794D-BDB5-4811-AA4A-B25E4EF28521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1A04-13E8-48CD-97F9-AC2568E1A8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6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E6A5-A004-42B6-8A68-BC2A85595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B241-E3DF-4133-B983-1547CE7E1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93CC3-1E2C-4DCC-9684-EB52B35A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F52BE-433E-426C-AED1-8972F8D9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6751A-6059-4648-B319-2A34A881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8780-456E-465D-9C53-3A263075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F0B41-9713-4554-92AB-D0EE5B56E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C6FD8-6EF8-4338-81D9-B1BC2F24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6A9DB-EF0D-4563-B305-D1691776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95E22-70FC-4A10-BFF2-414ABE6C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1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DCAEC-E40D-48F0-ACD2-33D0398B1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92852-F07C-4380-BD2D-1F9511899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FA227-8ED2-45FB-A4B3-D6D20C7E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CDB35-E0E0-4FD9-A1BE-D6A102FF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E73F8-D71A-486D-93D1-F23FC71E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8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3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47C7-CB0C-48D7-8732-5CA5DD80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E7A32-EDB2-42D8-8D5A-903FCF95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52C6-1980-41F0-ABF2-BA004A0B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D0241-92AE-4398-8FED-64452498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08CF-7987-4EB2-84D9-032B4C10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5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8227-578F-4D3B-B9CB-03312AF8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58D5B-F9C2-413E-BD9A-1098093F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A5902-D63D-4968-AE21-7904E035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51AF5-164C-4DCD-BF75-4C6FB8AC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AF778-8CE6-4C02-BAA3-D18141E6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6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CDAB-0CA4-49D2-B9F8-F6E1B6E6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50C03-317C-4080-84E3-15077A52B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04312-15AE-4DF7-9F1E-3DDB289ED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9B939-65A8-43B1-A081-1E74AFFE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7C711-33BC-41BD-A8C2-BBB0AD5A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47D80-17B6-43E7-9F51-C40C8AC7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14F4-7030-4F38-82A0-E05ADE74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7A770-2D36-4158-9A03-443CB5A49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7F6C4-2999-46F2-B812-A67539732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289FB-BA12-4D6E-AD78-F93AD0CCE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B4D0A-8287-43E4-B216-7901B2DDD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BD619-BCB8-4D2D-A6E5-69046E9A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47EC2-C7F4-43E4-824B-219E14F0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2441A-AAE6-4719-BD64-BE43C7B5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7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9CFF-DF02-4A79-9D1C-23C548B4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B06ED-B788-4053-ACA3-0972BE5B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C5E83-0B70-43F6-B0B9-1B1E2BD9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998AF-FEEA-45FA-8DED-07ED515B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4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45EBB-5E78-4CBD-AC27-5B662529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37A55-4B1A-42A8-935E-69DD56C9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4EA89-B8D2-4A29-8609-FD3D6E21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7BE4-3392-4BCC-BB4B-B96CDF17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A771-5BB8-44AB-A04C-E34F6BAE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6B4EE-C98A-4032-AE32-0776601FC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D1FC0-ED4F-4D85-AB6A-91D0DBDD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95D04-7163-4051-B6C9-0111871D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BCBB-8E10-4C23-99B4-A4659FCC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3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54A3-6E96-4E4E-8CB8-D2EF4AA9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E4CA4-ECC8-44BF-84DB-F93931E38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ECB3F-8F96-438D-B8B7-BCB1B665E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D608C-F96D-4C4E-BEF5-D664FEF1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95326-F2DA-476B-AD5E-62FCEE20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DB17B-4AC5-4FCF-A175-547496B6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3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FE44C-5472-4A09-8EE0-370B1523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6ED48-B915-4516-8995-C09A53DBE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2010F-B022-4A9D-9BD3-A7EE6651E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08D6B-AC74-45F8-98B9-D0D000005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2E5A-35A9-4E90-9A22-D30D8CE95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5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bulb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0" y="1689629"/>
            <a:ext cx="6858000" cy="13678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US Regional Power Interconnections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1729" y="3522181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Challenges and Solutions </a:t>
            </a:r>
          </a:p>
          <a:p>
            <a:pPr algn="ctr"/>
            <a:r>
              <a:rPr lang="en-US" dirty="0"/>
              <a:t>for Grid Interconnection and Network Stability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9E47523-44BA-4E0E-AFB5-BE18B8E3B3F2}"/>
              </a:ext>
            </a:extLst>
          </p:cNvPr>
          <p:cNvSpPr txBox="1">
            <a:spLocks/>
          </p:cNvSpPr>
          <p:nvPr/>
        </p:nvSpPr>
        <p:spPr>
          <a:xfrm>
            <a:off x="-261729" y="4920284"/>
            <a:ext cx="6857999" cy="137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Bob Stuart</a:t>
            </a:r>
          </a:p>
          <a:p>
            <a:r>
              <a:rPr lang="en-US" sz="2000" dirty="0"/>
              <a:t>Stuart Consulting</a:t>
            </a:r>
          </a:p>
          <a:p>
            <a:r>
              <a:rPr lang="en-US" sz="2000" dirty="0"/>
              <a:t>January 19, 2022</a:t>
            </a:r>
          </a:p>
        </p:txBody>
      </p:sp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A66CE-B334-4AC8-BEFD-94A585C9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Threats to the US Interconnected Power Grid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6D75-87D9-4862-8058-0F6B7A79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900">
                <a:solidFill>
                  <a:srgbClr val="FEFFFF"/>
                </a:solidFill>
              </a:rPr>
              <a:t>Self Inflicted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FEFFFF"/>
                </a:solidFill>
              </a:rPr>
              <a:t>Violations of NERC Standards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FEFFFF"/>
                </a:solidFill>
              </a:rPr>
              <a:t>Inadequate maintenance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FEFFFF"/>
                </a:solidFill>
              </a:rPr>
              <a:t>Inadquate vegetation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FEFFFF"/>
                </a:solidFill>
              </a:rPr>
              <a:t>Inadequate operational planning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FEFFFF"/>
                </a:solidFill>
              </a:rPr>
              <a:t>Poor transmission planning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>
                <a:solidFill>
                  <a:srgbClr val="FEFFFF"/>
                </a:solidFill>
              </a:rPr>
              <a:t>Existential Threats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FEFFFF"/>
                </a:solidFill>
              </a:rPr>
              <a:t>Extreme weather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FEFFFF"/>
                </a:solidFill>
              </a:rPr>
              <a:t>Earthquakes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FEFFFF"/>
                </a:solidFill>
              </a:rPr>
              <a:t>Fires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FEFFFF"/>
                </a:solidFill>
              </a:rPr>
              <a:t>Cyber Attacks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FEFFFF"/>
                </a:solidFill>
              </a:rPr>
              <a:t>Geo Magnetic Disturbances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FEFFFF"/>
                </a:solidFill>
              </a:rPr>
              <a:t>HEMP (High Altitude Electric Magnetic Pulses)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9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7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BA154E-F25C-44D6-B47E-377D7CB0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Challenges to the US Interconnected Power Grid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BC01E7-89AE-49E3-9917-30A98DDCD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37514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94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  Contact details	</a:t>
            </a:r>
          </a:p>
        </p:txBody>
      </p:sp>
      <p:pic>
        <p:nvPicPr>
          <p:cNvPr id="6" name="Picture Placeholder 5" descr="Circuit">
            <a:extLst>
              <a:ext uri="{FF2B5EF4-FFF2-40B4-BE49-F238E27FC236}">
                <a16:creationId xmlns:a16="http://schemas.microsoft.com/office/drawing/2014/main" id="{103D88BF-51AE-46F2-8081-A3C5064327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79215-653F-4996-95E5-0FD4B247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5124019"/>
            <a:ext cx="9910859" cy="1325941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stuartb@elequant.com</a:t>
            </a:r>
          </a:p>
        </p:txBody>
      </p:sp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30796-8DAA-4166-BD9F-98AF25DB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US Regional Power Interconnections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34C81-5EE1-4D4F-AE7F-AD81C3F6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00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/>
              <a:t>NERC – North American Reliability Corporation</a:t>
            </a:r>
          </a:p>
          <a:p>
            <a:pPr marL="0" indent="0">
              <a:buNone/>
            </a:pPr>
            <a:endParaRPr lang="en-US" sz="20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/>
              <a:t>Evolution of NERC from 1965 to Present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/>
              <a:t>Phase 1 – 1965 Northeast Blackout; 1967 Electric Reliability Power Act; PURPA</a:t>
            </a:r>
          </a:p>
          <a:p>
            <a:pPr marL="914400" lvl="2" indent="0">
              <a:buNone/>
            </a:pPr>
            <a:endParaRPr lang="en-US"/>
          </a:p>
          <a:p>
            <a:pPr lvl="2">
              <a:buFont typeface="Wingdings" panose="05000000000000000000" pitchFamily="2" charset="2"/>
              <a:buChar char="ü"/>
            </a:pPr>
            <a:r>
              <a:rPr lang="en-US"/>
              <a:t>Phase 2 – Competition; Energy Policy Act of 1992; FERC Open Access Tariff – 1996 (888); </a:t>
            </a:r>
          </a:p>
          <a:p>
            <a:pPr marL="914400" lvl="2" indent="0">
              <a:buNone/>
            </a:pPr>
            <a:r>
              <a:rPr lang="en-US"/>
              <a:t>                   - Aug. 14, 2003 Blackout; Development of National Standards – 2005</a:t>
            </a:r>
          </a:p>
          <a:p>
            <a:pPr marL="914400" lvl="2" indent="0">
              <a:buNone/>
            </a:pPr>
            <a:endParaRPr lang="en-US"/>
          </a:p>
          <a:p>
            <a:pPr lvl="2">
              <a:buFont typeface="Wingdings" panose="05000000000000000000" pitchFamily="2" charset="2"/>
              <a:buChar char="ü"/>
            </a:pPr>
            <a:r>
              <a:rPr lang="en-US"/>
              <a:t>Phase 3 – Energy Policy Act of 2005; Compliance monitoring and enforcement; </a:t>
            </a:r>
          </a:p>
          <a:p>
            <a:pPr marL="914400" lvl="2" indent="0">
              <a:buNone/>
            </a:pPr>
            <a:r>
              <a:rPr lang="en-US"/>
              <a:t>                  - Bulk Electric System (BES) definition; Cyber Security; Grid Resiliency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/>
          </a:p>
          <a:p>
            <a:pPr lvl="1">
              <a:buFont typeface="Wingdings" panose="05000000000000000000" pitchFamily="2" charset="2"/>
              <a:buChar char="§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0084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1313A-B828-47B2-9B38-47E0D44A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Regulatory Structure with NERC/FERC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57D71-A715-4348-A3C6-6912BFAC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300">
                <a:solidFill>
                  <a:srgbClr val="FEFFFF"/>
                </a:solidFill>
              </a:rPr>
              <a:t>NERC is Electric Reliability Organization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>
                <a:solidFill>
                  <a:srgbClr val="FEFFFF"/>
                </a:solidFill>
              </a:rPr>
              <a:t>NERC – developing and enforcing national standards</a:t>
            </a:r>
          </a:p>
          <a:p>
            <a:pPr marL="457200" lvl="1" indent="0">
              <a:buNone/>
            </a:pPr>
            <a:endParaRPr lang="en-US" sz="1300">
              <a:solidFill>
                <a:srgbClr val="FEFF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>
                <a:solidFill>
                  <a:srgbClr val="FEFFFF"/>
                </a:solidFill>
              </a:rPr>
              <a:t>NERC audits utilities and levies fines against the utilities if standards are not met</a:t>
            </a:r>
          </a:p>
          <a:p>
            <a:pPr marL="457200" lvl="1" indent="0">
              <a:buNone/>
            </a:pPr>
            <a:endParaRPr lang="en-US" sz="1300">
              <a:solidFill>
                <a:srgbClr val="FEFF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>
                <a:solidFill>
                  <a:srgbClr val="FEFFFF"/>
                </a:solidFill>
              </a:rPr>
              <a:t>FERC (Federal Energy Regulatory Commission) is an executive branch of the federal government and approves of all transmission tariffs on interstate transmission; It reinforces and is the legal entity behind NERC</a:t>
            </a:r>
          </a:p>
          <a:p>
            <a:pPr marL="457200" lvl="1" indent="0">
              <a:buNone/>
            </a:pPr>
            <a:endParaRPr lang="en-US" sz="1300">
              <a:solidFill>
                <a:srgbClr val="FEFF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>
                <a:solidFill>
                  <a:srgbClr val="FEFFFF"/>
                </a:solidFill>
              </a:rPr>
              <a:t>Electric Utilities</a:t>
            </a:r>
          </a:p>
          <a:p>
            <a:pPr marL="914400" lvl="2" indent="0">
              <a:buNone/>
            </a:pPr>
            <a:r>
              <a:rPr lang="en-US" sz="1300">
                <a:solidFill>
                  <a:srgbClr val="FEFFFF"/>
                </a:solidFill>
              </a:rPr>
              <a:t> – Are comprised of Investor Owned Utilities (IOUs) such as PG&amp;E, SCE and Florida Power and light; </a:t>
            </a:r>
          </a:p>
          <a:p>
            <a:pPr marL="914400" lvl="2" indent="0">
              <a:buNone/>
            </a:pPr>
            <a:r>
              <a:rPr lang="en-US" sz="1300">
                <a:solidFill>
                  <a:srgbClr val="FEFFFF"/>
                </a:solidFill>
              </a:rPr>
              <a:t> -  Public Utilities such as SMUD and LADWP; </a:t>
            </a:r>
          </a:p>
          <a:p>
            <a:pPr marL="914400" lvl="2" indent="0">
              <a:buNone/>
            </a:pPr>
            <a:r>
              <a:rPr lang="en-US" sz="1300">
                <a:solidFill>
                  <a:srgbClr val="FEFFFF"/>
                </a:solidFill>
              </a:rPr>
              <a:t> -  Coops and small PUDs; and </a:t>
            </a:r>
          </a:p>
          <a:p>
            <a:pPr marL="914400" lvl="2" indent="0">
              <a:buNone/>
            </a:pPr>
            <a:r>
              <a:rPr lang="en-US" sz="1300">
                <a:solidFill>
                  <a:srgbClr val="FEFFFF"/>
                </a:solidFill>
              </a:rPr>
              <a:t> - large federal government agencies such  as BPA, TVA, WAPA and SRP.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3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1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F9879-C841-49E7-B88A-671D1E9B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NERC Geographic Regions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B3C30-F5F2-4634-816D-81DF798EF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NERC is comprised of 3 Regions</a:t>
            </a:r>
          </a:p>
          <a:p>
            <a:pPr lvl="1"/>
            <a:r>
              <a:rPr lang="en-US" sz="1700"/>
              <a:t>Eastern Interconnection</a:t>
            </a:r>
          </a:p>
          <a:p>
            <a:pPr lvl="1"/>
            <a:r>
              <a:rPr lang="en-US" sz="1700"/>
              <a:t>Western Interconnection  </a:t>
            </a:r>
          </a:p>
          <a:p>
            <a:pPr lvl="1"/>
            <a:r>
              <a:rPr lang="en-US" sz="1700"/>
              <a:t>ERCOT</a:t>
            </a:r>
          </a:p>
          <a:p>
            <a:r>
              <a:rPr lang="en-US" sz="1700"/>
              <a:t>Eastern INT: NPCC; RF; SERC &amp; MRO </a:t>
            </a:r>
          </a:p>
          <a:p>
            <a:pPr lvl="1"/>
            <a:r>
              <a:rPr lang="en-US" sz="1700"/>
              <a:t>500,000 MW – Peak Load</a:t>
            </a:r>
          </a:p>
          <a:p>
            <a:r>
              <a:rPr lang="en-US" sz="1700"/>
              <a:t>Western INT: Western Electricity Coordinating Council </a:t>
            </a:r>
          </a:p>
          <a:p>
            <a:pPr lvl="1"/>
            <a:r>
              <a:rPr lang="en-US" sz="1700"/>
              <a:t>170,000 MW Peak Load</a:t>
            </a:r>
          </a:p>
          <a:p>
            <a:r>
              <a:rPr lang="en-US" sz="1700"/>
              <a:t>Texas RE (Reliability Entity)</a:t>
            </a:r>
          </a:p>
          <a:p>
            <a:pPr lvl="1"/>
            <a:r>
              <a:rPr lang="en-US" sz="1700"/>
              <a:t>60,000 MW Peak Load</a:t>
            </a:r>
          </a:p>
          <a:p>
            <a:endParaRPr lang="en-US" sz="1700"/>
          </a:p>
          <a:p>
            <a:endParaRPr lang="en-US" sz="170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A35934-1BAE-4651-B742-DB235E6819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9048" y="1299048"/>
            <a:ext cx="5458968" cy="42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4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FC728-EB79-4EFE-AB44-24A13DB4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NERC Reliability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8DCC3-BDAF-4EF3-A376-66FFAD89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100"/>
              <a:t>NERC has over 100 standards comprised of the following categories;</a:t>
            </a:r>
          </a:p>
          <a:p>
            <a:pPr marL="0" indent="0">
              <a:buNone/>
            </a:pPr>
            <a:endParaRPr lang="en-US" sz="11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BAL (Balancing) This standard addresses requirements to maintain frequency and area control error (ACE).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CIP (Cyber Infrastructure Protection)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COM (Interpersonal Communication)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EOP (Event Reporting)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FAC (Facility Interconnection Requirements)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INT (Evaluation of Interchange Transactions)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IRO (Reliability Coordination)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MOD (Available Transmission System Capability)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NUC (Nuclear Plant Interface Coordination)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PER (Operating Personnel Credentials)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PRC (Protective Relay and Control Standards)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TOP (Transmission Operation)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TPL (Transmission System Planning Performance Requirements)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/>
              <a:t>VAR (Voltage and Reactive Control)</a:t>
            </a:r>
          </a:p>
        </p:txBody>
      </p:sp>
    </p:spTree>
    <p:extLst>
      <p:ext uri="{BB962C8B-B14F-4D97-AF65-F5344CB8AC3E}">
        <p14:creationId xmlns:p14="http://schemas.microsoft.com/office/powerpoint/2010/main" val="199320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6BB38-26A1-40A3-93FD-EB028D68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NERC Reliability Standards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9748-E823-4B96-9C32-83602F79F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CIP – Establishes requirements for cyber security and potential cyber attacks</a:t>
            </a:r>
          </a:p>
          <a:p>
            <a:pPr marL="0" indent="0">
              <a:buNone/>
            </a:pPr>
            <a:endParaRPr lang="en-US" sz="1500"/>
          </a:p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COM – Establishes requirements for interpersonal communications between balancing authorities, transmission operators, generation operators and distribution providers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FAC – Facility Interconnection requirements; Establishes generation and transmission ratings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MOD – Responsibility of transmission owners to provide documentation and awareness of the capability of their system (ATC).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PRC – System Misoperation identification and correction; Relay maintenance standards; Underfrequency and undervoltage load shedding; relay loadability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TOP – Transmission System Operation Standards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/>
              <a:t>TPL – To establish transmission system planning performance requirements; performance during single and multiple contingencies.</a:t>
            </a:r>
          </a:p>
        </p:txBody>
      </p:sp>
      <p:pic>
        <p:nvPicPr>
          <p:cNvPr id="4" name="Picture 3" descr="C:\Users\jazhang\AppData\Local\Microsoft\Windows\Temporary Internet Files\Content.IE5\H8I7UDFI\Priority[1].jpg">
            <a:extLst>
              <a:ext uri="{FF2B5EF4-FFF2-40B4-BE49-F238E27FC236}">
                <a16:creationId xmlns:a16="http://schemas.microsoft.com/office/drawing/2014/main" id="{32235335-265C-4D09-8C94-3A727F1E2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r="20260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3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8D46B5-F491-4AE8-9EC4-8103FAD5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Balancing Authority Control Center Example - CAISO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0" y="5800298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E3817-E42F-45F8-B642-E64F42D4A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7" y="2549718"/>
            <a:ext cx="5747857" cy="35529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000"/>
              <a:t>Responsible for 50,000 MW control area; Controls for 3 IOUs (PG&amp;E, SCE &amp; SDG&amp;E)</a:t>
            </a:r>
          </a:p>
          <a:p>
            <a:pPr marL="0"/>
            <a:endParaRPr lang="en-US" sz="1000"/>
          </a:p>
          <a:p>
            <a:r>
              <a:rPr lang="en-US" sz="1000"/>
              <a:t>Manages imports of over 20,000 MW; 2 DC 1000kV lines with 8,000 MW of capacity</a:t>
            </a:r>
          </a:p>
          <a:p>
            <a:pPr marL="0"/>
            <a:endParaRPr lang="en-US" sz="1000"/>
          </a:p>
          <a:p>
            <a:r>
              <a:rPr lang="en-US" sz="1000"/>
              <a:t>Massive control center similar to NASA Space center; 15 to 20 consoles with multiple dynamic screens managing over 100,000 analog and digital points</a:t>
            </a:r>
          </a:p>
          <a:p>
            <a:endParaRPr lang="en-US" sz="1000"/>
          </a:p>
          <a:p>
            <a:r>
              <a:rPr lang="en-US" sz="1000"/>
              <a:t>Advanced EMS (Energy Management System) with a state estimator that allows real time power flows and 1000s of contingencies to be evaluated in minutes</a:t>
            </a:r>
          </a:p>
          <a:p>
            <a:endParaRPr lang="en-US" sz="1000"/>
          </a:p>
          <a:p>
            <a:r>
              <a:rPr lang="en-US" sz="1000"/>
              <a:t>Dynamic Map Board, Sequence of Events Recorder, Disturbance Monitors stamped with GPS time clocks and Dynamic Training Simulator</a:t>
            </a:r>
          </a:p>
          <a:p>
            <a:endParaRPr lang="en-US" sz="1000"/>
          </a:p>
          <a:p>
            <a:r>
              <a:rPr lang="en-US" sz="1000"/>
              <a:t>Manned by expert staff with state of the art tools to manage an extremely large geographic area serving a population of 30 million people.</a:t>
            </a:r>
          </a:p>
          <a:p>
            <a:endParaRPr lang="en-US" sz="10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2C15AF-E7F4-4AB2-8B77-B38B7FECE2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61092" y="969241"/>
            <a:ext cx="3684567" cy="49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2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94022-EEFA-4C84-9E8B-DE407846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Major US Blackouts and Root Causes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97516-BA2C-4B37-B8B6-6FE986C67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000"/>
              <a:t>1965 NE Blackout: Relay loadability and situational awareness were major causes. 20 million people lost power.</a:t>
            </a:r>
          </a:p>
          <a:p>
            <a:pPr marL="0"/>
            <a:endParaRPr lang="en-US" sz="1000"/>
          </a:p>
          <a:p>
            <a:r>
              <a:rPr lang="en-US" sz="1000"/>
              <a:t>December 22, 1982: Extreme weather; Poor transmission line design; RAS design; 5 million people interrupted.</a:t>
            </a:r>
          </a:p>
          <a:p>
            <a:pPr marL="0"/>
            <a:endParaRPr lang="en-US" sz="1000"/>
          </a:p>
          <a:p>
            <a:r>
              <a:rPr lang="en-US" sz="1000"/>
              <a:t>August 10, 1996: Inadequate vegetation management; situational awareness; inadequate operational planning; operating procedures.  15 million people interrupted</a:t>
            </a:r>
          </a:p>
          <a:p>
            <a:pPr marL="0"/>
            <a:endParaRPr lang="en-US" sz="1000"/>
          </a:p>
          <a:p>
            <a:r>
              <a:rPr lang="en-US" sz="1000"/>
              <a:t>August 14, 2003: Inadequate vegetation management; situational awareness; operational tools; 60 million people interrupted</a:t>
            </a:r>
          </a:p>
          <a:p>
            <a:pPr marL="0"/>
            <a:endParaRPr lang="en-US" sz="1000"/>
          </a:p>
          <a:p>
            <a:r>
              <a:rPr lang="en-US" sz="1000"/>
              <a:t>February 14 to February 19, 2021: Extreme cold weather; common fuel source; rotating outages – 20,000 MW; Frequency down to 59.4Hz.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4B4AB4-3DAF-49E1-A94A-7C2CC8A6AF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9048" y="1950174"/>
            <a:ext cx="5458968" cy="29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3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62C381-43F7-468A-923D-9D598B5F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Network Instability 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4519A-CA7F-42AE-BB35-0131DD8E6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7" y="1185903"/>
            <a:ext cx="5608983" cy="4777819"/>
          </a:xfrm>
        </p:spPr>
        <p:txBody>
          <a:bodyPr>
            <a:normAutofit/>
          </a:bodyPr>
          <a:lstStyle/>
          <a:p>
            <a:r>
              <a:rPr lang="en-US" sz="2000" dirty="0"/>
              <a:t>August 10, 1996 undamped oscillations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D0D370-3EA2-4071-A0D3-1DF1F9A7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048" y="1253331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August 14, 2003 instability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DEF0C-BC6A-4BB8-AEFA-879FEA302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79" y="1537253"/>
            <a:ext cx="6014457" cy="5247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37E9D4-B8A7-420C-912E-3D2111977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1696278"/>
            <a:ext cx="6014455" cy="49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30417B2-300C-4425-9393-028EAD2B4F02}"/>
</file>

<file path=customXml/itemProps2.xml><?xml version="1.0" encoding="utf-8"?>
<ds:datastoreItem xmlns:ds="http://schemas.openxmlformats.org/officeDocument/2006/customXml" ds:itemID="{579EC13C-FD98-42B9-B281-CE9F4471B058}"/>
</file>

<file path=customXml/itemProps3.xml><?xml version="1.0" encoding="utf-8"?>
<ds:datastoreItem xmlns:ds="http://schemas.openxmlformats.org/officeDocument/2006/customXml" ds:itemID="{B518BD99-41E9-467C-9777-74587F831718}"/>
</file>

<file path=customXml/itemProps4.xml><?xml version="1.0" encoding="utf-8"?>
<ds:datastoreItem xmlns:ds="http://schemas.openxmlformats.org/officeDocument/2006/customXml" ds:itemID="{56ED0ED2-F1F6-4B46-AD03-82B19E72B4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940</Words>
  <Application>Microsoft Office PowerPoint</Application>
  <PresentationFormat>Widescreen</PresentationFormat>
  <Paragraphs>122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US Regional Power Interconnections</vt:lpstr>
      <vt:lpstr>US Regional Power Interconnections</vt:lpstr>
      <vt:lpstr>Regulatory Structure with NERC/FERC</vt:lpstr>
      <vt:lpstr>NERC Geographic Regions</vt:lpstr>
      <vt:lpstr>NERC Reliability Standards</vt:lpstr>
      <vt:lpstr>NERC Reliability Standards</vt:lpstr>
      <vt:lpstr>Balancing Authority Control Center Example - CAISO</vt:lpstr>
      <vt:lpstr>Major US Blackouts and Root Causes</vt:lpstr>
      <vt:lpstr>Network Instability Events</vt:lpstr>
      <vt:lpstr>Threats to the US Interconnected Power Grid</vt:lpstr>
      <vt:lpstr>Challenges to the US Interconnected Power Grid</vt:lpstr>
      <vt:lpstr>  Contact details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Power Interconnections</dc:title>
  <dc:creator>Robert Streich</dc:creator>
  <cp:lastModifiedBy>Bob Stuart</cp:lastModifiedBy>
  <cp:revision>12</cp:revision>
  <dcterms:created xsi:type="dcterms:W3CDTF">2022-01-12T17:47:52Z</dcterms:created>
  <dcterms:modified xsi:type="dcterms:W3CDTF">2022-01-16T17:09:12Z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1b5dff3c-fe7a-434d-9e9e-408cd0a99141</vt:lpwstr>
  </property>
</Properties>
</file>