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760" r:id="rId2"/>
    <p:sldId id="791" r:id="rId3"/>
    <p:sldId id="792" r:id="rId4"/>
    <p:sldId id="793" r:id="rId5"/>
    <p:sldId id="775" r:id="rId6"/>
    <p:sldId id="798" r:id="rId7"/>
    <p:sldId id="796" r:id="rId8"/>
    <p:sldId id="783" r:id="rId9"/>
    <p:sldId id="788" r:id="rId10"/>
    <p:sldId id="795" r:id="rId11"/>
    <p:sldId id="776" r:id="rId12"/>
    <p:sldId id="78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90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6" autoAdjust="0"/>
    <p:restoredTop sz="93970" autoAdjust="0"/>
  </p:normalViewPr>
  <p:slideViewPr>
    <p:cSldViewPr snapToGrid="0">
      <p:cViewPr varScale="1">
        <p:scale>
          <a:sx n="80" d="100"/>
          <a:sy n="80" d="100"/>
        </p:scale>
        <p:origin x="7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5DB16-35AC-4DCA-82F6-0593BEA21EAF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6E6C9-ACAE-47E6-8864-E2BADB195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77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Threat of death and injury much higher that reflected in IEC risk assessment. Shielding effectiveness much higher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6E6C9-ACAE-47E6-8864-E2BADB19568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2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600" y="1447800"/>
            <a:ext cx="10464800" cy="1295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 altLang="fr-FR" noProof="0"/>
              <a:t>Modifiez le style du titre</a:t>
            </a:r>
            <a:endParaRPr lang="en-GB" altLang="fr-FR" noProof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048000"/>
            <a:ext cx="107696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fr-FR" altLang="fr-FR" noProof="0"/>
              <a:t>Modifiez le style des sous-titres du masque</a:t>
            </a:r>
            <a:endParaRPr lang="en-GB" alt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25400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 defTabSz="914377">
              <a:defRPr/>
            </a:pPr>
            <a:endParaRPr lang="en-GB" altLang="fr-FR" sz="1000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629400"/>
            <a:ext cx="38608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 algn="ctr" defTabSz="914377">
              <a:defRPr/>
            </a:pPr>
            <a:endParaRPr lang="en-GB" altLang="fr-FR" sz="1000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629400"/>
            <a:ext cx="2540000" cy="2286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Trebuchet MS" panose="020B0603020202020204" pitchFamily="34" charset="0"/>
              </a:defRPr>
            </a:lvl1pPr>
          </a:lstStyle>
          <a:p>
            <a:pPr algn="r"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37FE4A76-54FE-4882-8F1B-ABFB733089C4}" type="slidenum">
              <a:rPr lang="en-GB" altLang="fr-FR" sz="10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fr-FR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174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C1CD-A134-4463-A018-680B3E94EFED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22F-DAE8-438E-B784-8787A0D04A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627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22F-DAE8-438E-B784-8787A0D04A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248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D58A265-D6E4-41AB-A933-FEF57D203C4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51344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065BB1C-62E6-4F5E-B367-0D082349280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656392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76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Cliquer pour modifier les styles du texte du masque</a:t>
            </a:r>
          </a:p>
          <a:p>
            <a:pPr lvl="1"/>
            <a:r>
              <a:rPr lang="en-GB" altLang="fr-FR"/>
              <a:t>Puces de deuxième niveau</a:t>
            </a:r>
          </a:p>
          <a:p>
            <a:pPr lvl="2"/>
            <a:r>
              <a:rPr lang="en-GB" altLang="fr-FR"/>
              <a:t>Puces de troisième niveau</a:t>
            </a:r>
          </a:p>
          <a:p>
            <a:pPr lvl="3"/>
            <a:r>
              <a:rPr lang="en-GB" altLang="fr-FR"/>
              <a:t> Puces de quatrième niveau</a:t>
            </a:r>
          </a:p>
          <a:p>
            <a:pPr lvl="4"/>
            <a:r>
              <a:rPr lang="en-GB" altLang="fr-FR"/>
              <a:t>Puces de cinquième niveau</a:t>
            </a:r>
          </a:p>
          <a:p>
            <a:pPr lvl="1"/>
            <a:endParaRPr lang="en-GB" altLang="fr-FR"/>
          </a:p>
          <a:p>
            <a:pPr lvl="2"/>
            <a:endParaRPr lang="en-GB" alt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1076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Cliquer pour modifier le style du titre du masque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928111" y="6184356"/>
            <a:ext cx="2263895" cy="67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891" indent="-342891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ZoneTexte 1">
            <a:extLst>
              <a:ext uri="{FF2B5EF4-FFF2-40B4-BE49-F238E27FC236}">
                <a16:creationId xmlns:a16="http://schemas.microsoft.com/office/drawing/2014/main" id="{DC0AA44C-FC9D-4702-8D17-F02F472D4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503" y="6150114"/>
            <a:ext cx="5499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FR" altLang="fr-F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FR" altLang="fr-FR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319079-C3D6-4C7F-A629-97D7C57491F5}"/>
              </a:ext>
            </a:extLst>
          </p:cNvPr>
          <p:cNvSpPr/>
          <p:nvPr/>
        </p:nvSpPr>
        <p:spPr>
          <a:xfrm>
            <a:off x="3487739" y="142876"/>
            <a:ext cx="5373687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fr-FR" sz="1200" kern="0" dirty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89ED82C7-6ACD-4223-B6B6-5BEE5D34F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4572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D5BE85-AA5A-4A59-9AD4-0F80D95CD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1" y="6194426"/>
            <a:ext cx="663574" cy="6635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294D7D-DA70-4A19-B1C7-69838A0C0345}"/>
              </a:ext>
            </a:extLst>
          </p:cNvPr>
          <p:cNvSpPr txBox="1"/>
          <p:nvPr/>
        </p:nvSpPr>
        <p:spPr>
          <a:xfrm>
            <a:off x="313904" y="1107332"/>
            <a:ext cx="11564192" cy="1692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of Lightning Protection Standards Across Africa</a:t>
            </a:r>
            <a:endParaRPr lang="en-US" sz="40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10F28A2-B090-4F88-B11C-263745995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9911" y="3204786"/>
            <a:ext cx="8167621" cy="2825004"/>
          </a:xfrm>
        </p:spPr>
        <p:txBody>
          <a:bodyPr wrap="none" numCol="1">
            <a:spAutoFit/>
          </a:bodyPr>
          <a:lstStyle/>
          <a:p>
            <a:pPr marL="0" marR="0" algn="ctr" eaLnBrk="0" fontAlgn="base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fr-FR" sz="2800" u="sng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eaLnBrk="0" fontAlgn="base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800" b="1" dirty="0">
                <a:solidFill>
                  <a:srgbClr val="E9790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Mitchell Guthrie</a:t>
            </a:r>
          </a:p>
          <a:p>
            <a:pPr marL="0" marR="0" eaLnBrk="0" fontAlgn="base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800" b="1" dirty="0">
                <a:solidFill>
                  <a:srgbClr val="E9790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Technical Advisor, USNC/IEC TC 81</a:t>
            </a:r>
          </a:p>
          <a:p>
            <a:pPr marL="0" marR="0" eaLnBrk="0" fontAlgn="base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800" b="1" dirty="0">
                <a:solidFill>
                  <a:srgbClr val="E9790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Lightning Protection Working Group, </a:t>
            </a:r>
            <a:r>
              <a:rPr lang="fr-FR" sz="2800" b="1" dirty="0">
                <a:solidFill>
                  <a:srgbClr val="E9790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ACLENet</a:t>
            </a:r>
          </a:p>
          <a:p>
            <a:pPr marL="0" marR="0" algn="ctr" eaLnBrk="0" fontAlgn="base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800" b="1" dirty="0">
                <a:solidFill>
                  <a:srgbClr val="E9790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Blanch, NC, USA</a:t>
            </a:r>
          </a:p>
          <a:p>
            <a:pPr marL="0" marR="0" algn="ctr" eaLnBrk="0" fontAlgn="base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fr-FR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B7ED-81B0-4FE8-8288-FF0E34DD2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2902" y="265809"/>
            <a:ext cx="7143297" cy="918517"/>
          </a:xfrm>
        </p:spPr>
        <p:txBody>
          <a:bodyPr/>
          <a:lstStyle/>
          <a:p>
            <a:r>
              <a:rPr lang="en-US" sz="4000" dirty="0"/>
              <a:t>School Protection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F47C2-2336-4F99-A935-2FEBE9FC3182}"/>
              </a:ext>
            </a:extLst>
          </p:cNvPr>
          <p:cNvSpPr txBox="1"/>
          <p:nvPr/>
        </p:nvSpPr>
        <p:spPr>
          <a:xfrm>
            <a:off x="5505450" y="1163768"/>
            <a:ext cx="624840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Site survey by local team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LPWG discusses data package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Design team provides drawing package and identifies components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LPWG confirms design and bill of material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 Sources identified + procurement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Import material and transport to site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Installation by local team with volunteers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Commissioning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Educational Seminar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ED1DB5-914D-438E-9371-AE0707D39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1" y="6194426"/>
            <a:ext cx="663574" cy="663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FEC7BE-0F97-4527-8F18-5D1E10FF9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95475"/>
            <a:ext cx="5351046" cy="5026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36D2C8-90DA-47DE-9C72-FEE4A60A4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70"/>
            <a:ext cx="3248478" cy="4382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6307D-8DB8-41A6-8C1F-EF7518876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52512"/>
            <a:ext cx="3505200" cy="504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34261C-BED0-49FF-98F9-52AC2BB36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8248"/>
            <a:ext cx="36576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9404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B7ED-81B0-4FE8-8288-FF0E34DD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61925"/>
            <a:ext cx="10769600" cy="914400"/>
          </a:xfrm>
        </p:spPr>
        <p:txBody>
          <a:bodyPr/>
          <a:lstStyle/>
          <a:p>
            <a:pPr algn="ctr"/>
            <a:r>
              <a:rPr lang="en-US" sz="4000" dirty="0"/>
              <a:t>Lessons Learned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A416B-8637-4CE5-9C15-A5AB29553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2" y="990600"/>
            <a:ext cx="10912475" cy="4676775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Capable in-country support team is critical to success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Links local authorities (School officials, Local government, Dept of Education)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Local logistics (finding material, securing support assets, etc.)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Communications and terminology difficult initially on both sides</a:t>
            </a:r>
          </a:p>
          <a:p>
            <a:pPr marL="857241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Development of engineering solutions time consuming until you get on same page</a:t>
            </a:r>
            <a:endParaRPr lang="en-US" sz="2400" dirty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All certified components must be imported</a:t>
            </a:r>
          </a:p>
          <a:p>
            <a:pPr marL="857241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Local team has trained installer that uses local labor under his supervision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Each project creates a new challenge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ED1DB5-914D-438E-9371-AE0707D39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1" y="6194426"/>
            <a:ext cx="663574" cy="6635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D5A4DA-787B-4506-94F5-CD856CD81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934995"/>
            <a:ext cx="2190750" cy="186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8582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B7ED-81B0-4FE8-8288-FF0E34DD2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8530" y="400397"/>
            <a:ext cx="5420822" cy="837853"/>
          </a:xfrm>
        </p:spPr>
        <p:txBody>
          <a:bodyPr/>
          <a:lstStyle/>
          <a:p>
            <a:r>
              <a:rPr lang="en-US" sz="4000" dirty="0"/>
              <a:t>Other Considerations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F47C2-2336-4F99-A935-2FEBE9FC3182}"/>
              </a:ext>
            </a:extLst>
          </p:cNvPr>
          <p:cNvSpPr txBox="1"/>
          <p:nvPr/>
        </p:nvSpPr>
        <p:spPr>
          <a:xfrm>
            <a:off x="985115" y="1386344"/>
            <a:ext cx="926765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Statistics for Risk Assessments based on data from industrial nations</a:t>
            </a:r>
          </a:p>
          <a:p>
            <a:pPr marL="97155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Data likely not valid for developing areas</a:t>
            </a:r>
          </a:p>
          <a:p>
            <a:pPr marL="97155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Consider developing applicable criteria for local conditions to address increased threat of injury or death within a structure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In developing countries or areas within a country, IEC 62305 LPS may be cost prohibitive or not logistically feasible for homes or businesses.</a:t>
            </a:r>
          </a:p>
          <a:p>
            <a:pPr marL="97155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Establish AFSEC minimum protection criteria or TR on acceptable methods to mitigate lightning threats where IEC 62305 protection cannot be provided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ED1DB5-914D-438E-9371-AE0707D39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1" y="6194426"/>
            <a:ext cx="663574" cy="6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38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B7ED-81B0-4FE8-8288-FF0E34DD2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80" y="400397"/>
            <a:ext cx="5420822" cy="1295400"/>
          </a:xfrm>
        </p:spPr>
        <p:txBody>
          <a:bodyPr/>
          <a:lstStyle/>
          <a:p>
            <a:r>
              <a:rPr lang="en-US" sz="4000" dirty="0"/>
              <a:t>Scope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F47C2-2336-4F99-A935-2FEBE9FC3182}"/>
              </a:ext>
            </a:extLst>
          </p:cNvPr>
          <p:cNvSpPr txBox="1"/>
          <p:nvPr/>
        </p:nvSpPr>
        <p:spPr>
          <a:xfrm>
            <a:off x="1295574" y="1695797"/>
            <a:ext cx="9848676" cy="389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Lightning Protection for Rural Electrification Applications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Focus on Renewable Energy applications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IEC and US standards considered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Will not discuss distribution system applications</a:t>
            </a:r>
          </a:p>
          <a:p>
            <a:pPr lvl="1">
              <a:spcBef>
                <a:spcPts val="600"/>
              </a:spcBef>
            </a:pPr>
            <a:endParaRPr lang="en-US" sz="2400" dirty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Lessons learned from ACLENet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Other considerations</a:t>
            </a:r>
            <a:r>
              <a:rPr lang="en-US" sz="2400" dirty="0"/>
              <a:t> for developing countries</a:t>
            </a:r>
            <a:endParaRPr lang="en-US" sz="28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ED1DB5-914D-438E-9371-AE0707D39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1" y="6194426"/>
            <a:ext cx="663574" cy="6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829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B7ED-81B0-4FE8-8288-FF0E34DD2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3113" y="279855"/>
            <a:ext cx="7896224" cy="1295400"/>
          </a:xfrm>
        </p:spPr>
        <p:txBody>
          <a:bodyPr/>
          <a:lstStyle/>
          <a:p>
            <a:r>
              <a:rPr lang="en-US" sz="3600" dirty="0"/>
              <a:t>Lightning Protection for Renewable Energy Applications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F47C2-2336-4F99-A935-2FEBE9FC3182}"/>
              </a:ext>
            </a:extLst>
          </p:cNvPr>
          <p:cNvSpPr txBox="1"/>
          <p:nvPr/>
        </p:nvSpPr>
        <p:spPr>
          <a:xfrm>
            <a:off x="1009650" y="1861005"/>
            <a:ext cx="101727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Wind energy generation systems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IEC 61400-24:2019 – Lightning Protection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ACPA 61400-24:2022 (American Clean Power Association)</a:t>
            </a:r>
            <a:endParaRPr lang="en-US" sz="2800" dirty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Solar (Photovoltaic) Lightning and Surge Protection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IEC TR 63227:2020 - Lightning and surge voltage protection for PV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NFPA 780, Chapter 12</a:t>
            </a:r>
          </a:p>
          <a:p>
            <a:pPr lvl="1">
              <a:spcBef>
                <a:spcPts val="600"/>
              </a:spcBef>
            </a:pPr>
            <a:endParaRPr lang="en-US" sz="1400" dirty="0"/>
          </a:p>
          <a:p>
            <a:pPr lvl="1">
              <a:spcBef>
                <a:spcPts val="600"/>
              </a:spcBef>
            </a:pPr>
            <a:r>
              <a:rPr lang="en-US" sz="2800" dirty="0">
                <a:solidFill>
                  <a:srgbClr val="FF0000"/>
                </a:solidFill>
              </a:rPr>
              <a:t>Lightning Protection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	</a:t>
            </a:r>
            <a:r>
              <a:rPr lang="en-US" sz="2400" dirty="0"/>
              <a:t>IEC 62305 – All parts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	NFPA 780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	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	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ED1DB5-914D-438E-9371-AE0707D39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1" y="6194426"/>
            <a:ext cx="663574" cy="663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87DF0B-A31A-4BD2-A288-6E3A1448B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187" y="4164605"/>
            <a:ext cx="2586037" cy="1744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B3EBBD-7942-4A57-962B-EC93096DE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0275" y="1617682"/>
            <a:ext cx="1947863" cy="14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96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B7ED-81B0-4FE8-8288-FF0E34DD2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72" y="383656"/>
            <a:ext cx="8677275" cy="1295400"/>
          </a:xfrm>
        </p:spPr>
        <p:txBody>
          <a:bodyPr/>
          <a:lstStyle/>
          <a:p>
            <a:r>
              <a:rPr lang="en-US" sz="4000" dirty="0"/>
              <a:t>Lightning Risk 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F47C2-2336-4F99-A935-2FEBE9FC3182}"/>
              </a:ext>
            </a:extLst>
          </p:cNvPr>
          <p:cNvSpPr txBox="1"/>
          <p:nvPr/>
        </p:nvSpPr>
        <p:spPr>
          <a:xfrm>
            <a:off x="518255" y="1679056"/>
            <a:ext cx="11155490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IEC TR 63227- Solar (Photovoltaic) Lightning and Surge Protection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IEC 62305-3 	LPS Class III adequate for normal PV installations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IEC 62305-2 assessment suggested where availability is important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IEC 61400-24:	Wind Turbines / Section 7 to determine: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LPL necessary for exposure, define design required + test level in Annex D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Annual occurrence of lightning events to define lifetime of components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Energy Storage Sites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Lightning risk assessment according to IEC 62305-2	</a:t>
            </a:r>
            <a:r>
              <a:rPr lang="en-US" sz="2800" dirty="0"/>
              <a:t>	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ED1DB5-914D-438E-9371-AE0707D39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1" y="6194426"/>
            <a:ext cx="663574" cy="663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C1D4BC-59EA-499B-BA0F-FC74371A2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025" y="5415569"/>
            <a:ext cx="2717801" cy="144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8312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B7ED-81B0-4FE8-8288-FF0E34DD2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00397"/>
            <a:ext cx="9715500" cy="1295400"/>
          </a:xfrm>
        </p:spPr>
        <p:txBody>
          <a:bodyPr/>
          <a:lstStyle/>
          <a:p>
            <a:r>
              <a:rPr lang="en-US" sz="4000" dirty="0"/>
              <a:t>What Lightning Protection Standards should be selected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F47C2-2336-4F99-A935-2FEBE9FC3182}"/>
              </a:ext>
            </a:extLst>
          </p:cNvPr>
          <p:cNvSpPr txBox="1"/>
          <p:nvPr/>
        </p:nvSpPr>
        <p:spPr>
          <a:xfrm>
            <a:off x="1547190" y="1876772"/>
            <a:ext cx="956848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IEC Standards are logical choice in Africa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Panel 1 indicated ATC adoption of IEC standards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32 countries in IEC Affiliates program – with adoptions (19) without (13)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Egypt + South Africa = P-members of IEC TC 81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ACLENet protection methods based on IEC 62305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How are they adopted 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Adopt as is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Adopt with national changes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Incorporate requirements into national standards</a:t>
            </a:r>
            <a:endParaRPr lang="en-US" sz="2000" dirty="0"/>
          </a:p>
          <a:p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1F264E-D31B-46C8-853B-8A226FE23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1" y="6194426"/>
            <a:ext cx="663574" cy="6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056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B7ED-81B0-4FE8-8288-FF0E34DD2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00397"/>
            <a:ext cx="9715500" cy="1295400"/>
          </a:xfrm>
        </p:spPr>
        <p:txBody>
          <a:bodyPr/>
          <a:lstStyle/>
          <a:p>
            <a:r>
              <a:rPr lang="en-US" sz="4000" dirty="0"/>
              <a:t>Adoption of IEC Lightning Protection Standards across Africa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F47C2-2336-4F99-A935-2FEBE9FC3182}"/>
              </a:ext>
            </a:extLst>
          </p:cNvPr>
          <p:cNvSpPr txBox="1"/>
          <p:nvPr/>
        </p:nvSpPr>
        <p:spPr>
          <a:xfrm>
            <a:off x="1442415" y="1695797"/>
            <a:ext cx="956848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Adopt as is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Typical adoption technique for AFSEC 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Adopt with national changes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ACPA 61400-24:2022 (US) national differences in Annex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Incorporate requirements into national standards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NFPA 780 (US)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Approval of multiple standards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IEC 62305 + 62561 </a:t>
            </a:r>
            <a:r>
              <a:rPr lang="en-US" sz="2400" u="sng" dirty="0">
                <a:solidFill>
                  <a:srgbClr val="FF0000"/>
                </a:solidFill>
              </a:rPr>
              <a:t>or</a:t>
            </a:r>
            <a:r>
              <a:rPr lang="en-US" sz="2400" dirty="0">
                <a:solidFill>
                  <a:srgbClr val="FF0000"/>
                </a:solidFill>
              </a:rPr>
              <a:t> ANSI/NFPA 780 + UL 96</a:t>
            </a: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1F264E-D31B-46C8-853B-8A226FE23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1" y="6194426"/>
            <a:ext cx="663574" cy="663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026EFD-7C1B-4B31-8BC8-2C4B90483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737" y="955054"/>
            <a:ext cx="2295525" cy="1685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654066-8DA7-4567-98F3-37EF28137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586162"/>
            <a:ext cx="838200" cy="504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B30E0C-6595-452D-ADBC-0C2D223B3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8398" y="4802108"/>
            <a:ext cx="984677" cy="1217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AD496A-CA02-4980-B7D8-44A98664A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190" y="5953125"/>
            <a:ext cx="8191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5684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BF71D6-B89F-49DF-850A-412BBC4C2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77" y="171450"/>
            <a:ext cx="9810750" cy="6515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08C69D-9E2C-40F2-997E-6EE46BA60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323" y="171450"/>
            <a:ext cx="3514725" cy="22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406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F99F-4A8F-4C8E-B901-BA4F1AC4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1079270"/>
            <a:ext cx="10383751" cy="914400"/>
          </a:xfrm>
        </p:spPr>
        <p:txBody>
          <a:bodyPr/>
          <a:lstStyle/>
          <a:p>
            <a:pPr algn="ctr"/>
            <a:r>
              <a:rPr lang="en-US" sz="4000" dirty="0"/>
              <a:t>ACLENet chose to protect schools in Uganda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73352-CB45-4F74-A5BC-180CF0CED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38" y="2362200"/>
            <a:ext cx="11211098" cy="4495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600" dirty="0">
                <a:latin typeface="+mn-lt"/>
              </a:rPr>
              <a:t>School children are the most frequent victims of lightning in Uganda</a:t>
            </a:r>
            <a:endParaRPr lang="en-US" altLang="en-US" sz="2600" dirty="0"/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200" dirty="0"/>
              <a:t>50 children to a classroom – step voltage, sideflash, touch voltage, etc.</a:t>
            </a:r>
            <a:endParaRPr lang="en-US" sz="2200" b="0" dirty="0">
              <a:latin typeface="+mn-lt"/>
            </a:endParaRPr>
          </a:p>
          <a:p>
            <a:pPr marL="0" indent="0">
              <a:buNone/>
            </a:pPr>
            <a:r>
              <a:rPr lang="en-US" sz="2200" dirty="0"/>
              <a:t>	No lightning protection, not ‘lightning safe’</a:t>
            </a:r>
          </a:p>
          <a:p>
            <a:pPr>
              <a:buFontTx/>
              <a:buNone/>
              <a:defRPr/>
            </a:pPr>
            <a:r>
              <a:rPr lang="en-US" altLang="en-US" sz="2600" dirty="0">
                <a:latin typeface="+mn-lt"/>
              </a:rPr>
              <a:t>Schools are the most substantial buildings in most communities.</a:t>
            </a:r>
          </a:p>
          <a:p>
            <a:pPr>
              <a:buFontTx/>
              <a:buNone/>
              <a:defRPr/>
            </a:pPr>
            <a:r>
              <a:rPr lang="en-US" altLang="en-US" sz="2600" dirty="0"/>
              <a:t>		</a:t>
            </a:r>
            <a:r>
              <a:rPr lang="en-US" altLang="en-US" sz="2200" dirty="0"/>
              <a:t>Center of activities – ‘community center’</a:t>
            </a:r>
            <a:r>
              <a:rPr lang="en-US" altLang="en-US" sz="2200" dirty="0">
                <a:latin typeface="+mn-lt"/>
              </a:rPr>
              <a:t> </a:t>
            </a:r>
          </a:p>
          <a:p>
            <a:pPr>
              <a:buFontTx/>
              <a:buNone/>
              <a:defRPr/>
            </a:pPr>
            <a:r>
              <a:rPr lang="en-US" altLang="en-US" sz="2200" b="0" dirty="0"/>
              <a:t>		Provides lightning safe place for other community members.</a:t>
            </a:r>
            <a:endParaRPr lang="en-US" altLang="en-US" sz="2200" b="0" dirty="0">
              <a:latin typeface="+mn-lt"/>
            </a:endParaRPr>
          </a:p>
          <a:p>
            <a:pPr marL="0" indent="0">
              <a:buNone/>
            </a:pPr>
            <a:r>
              <a:rPr lang="en-US" sz="1400" b="0" dirty="0">
                <a:latin typeface="+mn-lt"/>
              </a:rPr>
              <a:t>	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60CB5-F74C-4C00-8021-E1013937F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1" y="6194426"/>
            <a:ext cx="663574" cy="6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4118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A350C-5127-40EC-A7C6-D026CDF3B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315" y="1027690"/>
            <a:ext cx="10769600" cy="449580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dirty="0">
                <a:solidFill>
                  <a:srgbClr val="002060"/>
                </a:solidFill>
              </a:rPr>
              <a:t>  </a:t>
            </a:r>
            <a:r>
              <a:rPr lang="en-US" sz="4000" dirty="0">
                <a:solidFill>
                  <a:srgbClr val="002060"/>
                </a:solidFill>
              </a:rPr>
              <a:t>ACLENet Lightning Protection Working Group</a:t>
            </a:r>
            <a:endParaRPr lang="en-US" sz="3600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2060"/>
                </a:solidFill>
              </a:rPr>
              <a:t>Experienced volunteer LP experts – South Africa, USA, Uganda, Denmark</a:t>
            </a:r>
          </a:p>
          <a:p>
            <a:pPr marL="685791" lvl="1" indent="-285750"/>
            <a:r>
              <a:rPr lang="en-US" sz="2000" dirty="0">
                <a:solidFill>
                  <a:srgbClr val="002060"/>
                </a:solidFill>
              </a:rPr>
              <a:t>Includes members of numerous National/multi-national LP Standards in US and ZA</a:t>
            </a:r>
          </a:p>
          <a:p>
            <a:pPr marL="685791" lvl="1" indent="-285750"/>
            <a:r>
              <a:rPr lang="en-US" sz="2000" dirty="0">
                <a:solidFill>
                  <a:srgbClr val="002060"/>
                </a:solidFill>
              </a:rPr>
              <a:t>5 members IEC TC 81, including leadership positions + members most WG / MT / AHGs</a:t>
            </a:r>
          </a:p>
          <a:p>
            <a:pPr marL="685791" lvl="1" indent="-285750"/>
            <a:r>
              <a:rPr lang="en-US" sz="2000" dirty="0">
                <a:solidFill>
                  <a:srgbClr val="002060"/>
                </a:solidFill>
              </a:rPr>
              <a:t>Members include Wits University faculty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2060"/>
                </a:solidFill>
              </a:rPr>
              <a:t>Working together since Nov 2018 – Denmark added 2020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2060"/>
                </a:solidFill>
              </a:rPr>
              <a:t>Addresses LP applications outside scope of national/international standards </a:t>
            </a:r>
          </a:p>
          <a:p>
            <a:pPr marL="742941" lvl="1" indent="-342900"/>
            <a:r>
              <a:rPr lang="en-US" sz="2000" dirty="0">
                <a:solidFill>
                  <a:srgbClr val="002060"/>
                </a:solidFill>
              </a:rPr>
              <a:t>Uses local materials where practicable</a:t>
            </a:r>
          </a:p>
          <a:p>
            <a:pPr marL="742941" lvl="1" indent="-342900"/>
            <a:r>
              <a:rPr lang="en-US" sz="2000" dirty="0">
                <a:solidFill>
                  <a:srgbClr val="002060"/>
                </a:solidFill>
              </a:rPr>
              <a:t>Develop design criteria and templates for typical structures for use across Africa/Asia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2060"/>
                </a:solidFill>
              </a:rPr>
              <a:t>	</a:t>
            </a:r>
            <a:r>
              <a:rPr lang="en-US" sz="2800" dirty="0">
                <a:solidFill>
                  <a:srgbClr val="002060"/>
                </a:solidFill>
              </a:rPr>
              <a:t>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206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D16181-49BF-49A7-83BD-E9455DB9A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1" y="6194426"/>
            <a:ext cx="663574" cy="6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4070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Training seminar presentation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oud skipper design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ate xmlns="d1f628b7-dc6e-45dc-9245-e5ecf578f20b" xsi:nil="true"/>
    <Action xmlns="d1f628b7-dc6e-45dc-9245-e5ecf578f20b">Keep</Action>
    <Keywords0 xmlns="d1f628b7-dc6e-45dc-9245-e5ecf578f20b" xsi:nil="true"/>
    <Description_x0020_2 xmlns="d1f628b7-dc6e-45dc-9245-e5ecf578f20b" xsi:nil="true"/>
    <Document_x0020_Type xmlns="d1f628b7-dc6e-45dc-9245-e5ecf578f20b" xsi:nil="true"/>
    <Description0 xmlns="d1f628b7-dc6e-45dc-9245-e5ecf578f20b" xsi:nil="true"/>
    <PublishingExpirationDate xmlns="http://schemas.microsoft.com/sharepoint/v3" xsi:nil="true"/>
    <PublishingStartDate xmlns="http://schemas.microsoft.com/sharepoint/v3" xsi:nil="true"/>
    <_dlc_DocId xmlns="bbd4acb0-43d6-4317-ab0b-803dc468f016">V7HW2WYZSAY5-2102554853-19509</_dlc_DocId>
    <_dlc_DocIdUrl xmlns="bbd4acb0-43d6-4317-ab0b-803dc468f016">
      <Url>https://share.ansi.org/_layouts/15/DocIdRedir.aspx?ID=V7HW2WYZSAY5-2102554853-19509</Url>
      <Description>V7HW2WYZSAY5-2102554853-19509</Description>
    </_dlc_DocIdUrl>
  </documentManagement>
</p:properties>
</file>

<file path=customXml/itemProps1.xml><?xml version="1.0" encoding="utf-8"?>
<ds:datastoreItem xmlns:ds="http://schemas.openxmlformats.org/officeDocument/2006/customXml" ds:itemID="{1E91ACCB-62C9-4CFA-AEDF-665BECDB187B}"/>
</file>

<file path=customXml/itemProps2.xml><?xml version="1.0" encoding="utf-8"?>
<ds:datastoreItem xmlns:ds="http://schemas.openxmlformats.org/officeDocument/2006/customXml" ds:itemID="{79031A12-7F3F-45C2-AFB8-0E65E8BD3689}"/>
</file>

<file path=customXml/itemProps3.xml><?xml version="1.0" encoding="utf-8"?>
<ds:datastoreItem xmlns:ds="http://schemas.openxmlformats.org/officeDocument/2006/customXml" ds:itemID="{3DAF0D9D-BD09-4AC3-9846-2C7C8DBAE0C8}"/>
</file>

<file path=customXml/itemProps4.xml><?xml version="1.0" encoding="utf-8"?>
<ds:datastoreItem xmlns:ds="http://schemas.openxmlformats.org/officeDocument/2006/customXml" ds:itemID="{79031A12-7F3F-45C2-AFB8-0E65E8BD368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23228</TotalTime>
  <Words>734</Words>
  <Application>Microsoft Office PowerPoint</Application>
  <PresentationFormat>Widescreen</PresentationFormat>
  <Paragraphs>104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Trebuchet MS</vt:lpstr>
      <vt:lpstr>1_Training seminar presentation</vt:lpstr>
      <vt:lpstr>PowerPoint Presentation</vt:lpstr>
      <vt:lpstr>Scope</vt:lpstr>
      <vt:lpstr>Lightning Protection for Renewable Energy Applications</vt:lpstr>
      <vt:lpstr>Lightning Risk Management</vt:lpstr>
      <vt:lpstr>What Lightning Protection Standards should be selected ?</vt:lpstr>
      <vt:lpstr>Adoption of IEC Lightning Protection Standards across Africa</vt:lpstr>
      <vt:lpstr>PowerPoint Presentation</vt:lpstr>
      <vt:lpstr>ACLENet chose to protect schools in Uganda</vt:lpstr>
      <vt:lpstr>PowerPoint Presentation</vt:lpstr>
      <vt:lpstr>School Protection Process</vt:lpstr>
      <vt:lpstr>Lessons Learned</vt:lpstr>
      <vt:lpstr>Other Considerations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Ann Cooper</dc:creator>
  <cp:lastModifiedBy>Mitchell Guthrie</cp:lastModifiedBy>
  <cp:revision>193</cp:revision>
  <dcterms:created xsi:type="dcterms:W3CDTF">2017-03-15T20:34:03Z</dcterms:created>
  <dcterms:modified xsi:type="dcterms:W3CDTF">2022-01-19T20:38:09Z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aafcbdb0-c0fd-4dda-b15d-3283af57e933</vt:lpwstr>
  </property>
</Properties>
</file>