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fntdata" ContentType="application/x-fontdata"/>
  <Default Extension="xml" ContentType="application/xml"/>
  <Default Extension="tiff" ContentType="image/tiff"/>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diagrams/data1.xml" ContentType="application/vnd.openxmlformats-officedocument.drawingml.diagramData+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8" r:id="rId1"/>
  </p:sldMasterIdLst>
  <p:notesMasterIdLst>
    <p:notesMasterId r:id="rId14"/>
  </p:notesMasterIdLst>
  <p:handoutMasterIdLst>
    <p:handoutMasterId r:id="rId15"/>
  </p:handoutMasterIdLst>
  <p:sldIdLst>
    <p:sldId id="341" r:id="rId2"/>
    <p:sldId id="372" r:id="rId3"/>
    <p:sldId id="373" r:id="rId4"/>
    <p:sldId id="361" r:id="rId5"/>
    <p:sldId id="374" r:id="rId6"/>
    <p:sldId id="376" r:id="rId7"/>
    <p:sldId id="377" r:id="rId8"/>
    <p:sldId id="375" r:id="rId9"/>
    <p:sldId id="371" r:id="rId10"/>
    <p:sldId id="378" r:id="rId11"/>
    <p:sldId id="349" r:id="rId12"/>
    <p:sldId id="380" r:id="rId13"/>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Century Gothic" panose="020B0502020202020204" pitchFamily="34" charset="0"/>
      <p:regular r:id="rId20"/>
      <p:bold r:id="rId21"/>
      <p:italic r:id="rId22"/>
      <p:boldItalic r:id="rId23"/>
    </p:embeddedFont>
    <p:embeddedFont>
      <p:font typeface="IBM Plex Mono" panose="020B0509050203000203" pitchFamily="49" charset="0"/>
      <p:regular r:id="rId24"/>
      <p:bold r:id="rId25"/>
      <p:italic r:id="rId26"/>
      <p:boldItalic r:id="rId27"/>
    </p:embeddedFont>
    <p:embeddedFont>
      <p:font typeface="IBM Plex Sans Medium" panose="020B0603050203000203" pitchFamily="34" charset="0"/>
      <p:regular r:id="rId28"/>
      <p:bold r:id="rId29"/>
      <p:italic r:id="rId30"/>
      <p:boldItalic r:id="rId31"/>
    </p:embeddedFont>
    <p:embeddedFont>
      <p:font typeface="IBM Plex Sans Text" panose="020B0604020202020204" charset="0"/>
      <p:regular r:id="rId32"/>
      <p:italic r:id="rId33"/>
    </p:embeddedFont>
    <p:embeddedFont>
      <p:font typeface="Microsoft JhengHei Light" panose="020B0304030504040204" pitchFamily="34" charset="-120"/>
      <p:regular r:id="rId34"/>
    </p:embeddedFont>
    <p:embeddedFont>
      <p:font typeface="open sans" panose="020B0606030504020204" pitchFamily="34" charset="0"/>
      <p:regular r:id="rId35"/>
      <p:bold r:id="rId36"/>
      <p:italic r:id="rId37"/>
    </p:embeddedFont>
    <p:embeddedFont>
      <p:font typeface="Source Sans Pro" panose="020B0503030403020204" pitchFamily="34" charset="0"/>
      <p:regular r:id="rId38"/>
      <p:bold r:id="rId39"/>
      <p:italic r:id="rId40"/>
      <p:boldItalic r:id="rId41"/>
    </p:embeddedFont>
    <p:embeddedFont>
      <p:font typeface="Stolzl Bold" panose="00000800000000000000" charset="0"/>
      <p:bold r:id="rId42"/>
    </p:embeddedFont>
    <p:embeddedFont>
      <p:font typeface="Tablet Gothic" panose="02000503000000020004" charset="0"/>
      <p:regular r:id="rId43"/>
      <p:bold r:id="rId44"/>
      <p:italic r:id="rId45"/>
      <p:boldItalic r:id="rId46"/>
    </p:embeddedFont>
    <p:embeddedFont>
      <p:font typeface="Tablet Gothic Lt" panose="02000503000000020004" charset="0"/>
      <p:regular r:id="rId47"/>
      <p:italic r:id="rId4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C53B"/>
    <a:srgbClr val="74A9CF"/>
    <a:srgbClr val="EF8A42"/>
    <a:srgbClr val="EC6423"/>
    <a:srgbClr val="FFFFFF"/>
    <a:srgbClr val="0073AE"/>
    <a:srgbClr val="0064A0"/>
    <a:srgbClr val="464646"/>
    <a:srgbClr val="ECEEF5"/>
    <a:srgbClr val="87B0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35" autoAdjust="0"/>
    <p:restoredTop sz="72272" autoAdjust="0"/>
  </p:normalViewPr>
  <p:slideViewPr>
    <p:cSldViewPr snapToGrid="0">
      <p:cViewPr>
        <p:scale>
          <a:sx n="75" d="100"/>
          <a:sy n="75" d="100"/>
        </p:scale>
        <p:origin x="610" y="-562"/>
      </p:cViewPr>
      <p:guideLst/>
    </p:cSldViewPr>
  </p:slideViewPr>
  <p:outlineViewPr>
    <p:cViewPr>
      <p:scale>
        <a:sx n="33" d="100"/>
        <a:sy n="33" d="100"/>
      </p:scale>
      <p:origin x="0" y="-1026"/>
    </p:cViewPr>
  </p:outlineViewPr>
  <p:notesTextViewPr>
    <p:cViewPr>
      <p:scale>
        <a:sx n="125" d="100"/>
        <a:sy n="125" d="100"/>
      </p:scale>
      <p:origin x="0" y="0"/>
    </p:cViewPr>
  </p:notesTextViewPr>
  <p:notesViewPr>
    <p:cSldViewPr snapToGrid="0">
      <p:cViewPr varScale="1">
        <p:scale>
          <a:sx n="87" d="100"/>
          <a:sy n="87" d="100"/>
        </p:scale>
        <p:origin x="223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9" Type="http://schemas.openxmlformats.org/officeDocument/2006/relationships/font" Target="fonts/font24.fntdata"/><Relationship Id="rId21" Type="http://schemas.openxmlformats.org/officeDocument/2006/relationships/font" Target="fonts/font6.fntdata"/><Relationship Id="rId34" Type="http://schemas.openxmlformats.org/officeDocument/2006/relationships/font" Target="fonts/font19.fntdata"/><Relationship Id="rId42" Type="http://schemas.openxmlformats.org/officeDocument/2006/relationships/font" Target="fonts/font27.fntdata"/><Relationship Id="rId47" Type="http://schemas.openxmlformats.org/officeDocument/2006/relationships/font" Target="fonts/font32.fntdata"/><Relationship Id="rId50" Type="http://schemas.openxmlformats.org/officeDocument/2006/relationships/viewProps" Target="viewProps.xml"/><Relationship Id="rId55"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font" Target="fonts/font1.fntdata"/><Relationship Id="rId29" Type="http://schemas.openxmlformats.org/officeDocument/2006/relationships/font" Target="fonts/font14.fntdata"/><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font" Target="fonts/font22.fntdata"/><Relationship Id="rId40" Type="http://schemas.openxmlformats.org/officeDocument/2006/relationships/font" Target="fonts/font25.fntdata"/><Relationship Id="rId45" Type="http://schemas.openxmlformats.org/officeDocument/2006/relationships/font" Target="fonts/font30.fntdata"/><Relationship Id="rId53" Type="http://schemas.openxmlformats.org/officeDocument/2006/relationships/customXml" Target="../customXml/item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4" Type="http://schemas.openxmlformats.org/officeDocument/2006/relationships/font" Target="fonts/font29.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font" Target="fonts/font20.fntdata"/><Relationship Id="rId43" Type="http://schemas.openxmlformats.org/officeDocument/2006/relationships/font" Target="fonts/font28.fntdata"/><Relationship Id="rId48" Type="http://schemas.openxmlformats.org/officeDocument/2006/relationships/font" Target="fonts/font33.fntdata"/><Relationship Id="rId56" Type="http://schemas.openxmlformats.org/officeDocument/2006/relationships/customXml" Target="../customXml/item4.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font" Target="fonts/font23.fntdata"/><Relationship Id="rId46" Type="http://schemas.openxmlformats.org/officeDocument/2006/relationships/font" Target="fonts/font31.fntdata"/><Relationship Id="rId20" Type="http://schemas.openxmlformats.org/officeDocument/2006/relationships/font" Target="fonts/font5.fntdata"/><Relationship Id="rId41" Type="http://schemas.openxmlformats.org/officeDocument/2006/relationships/font" Target="fonts/font2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font" Target="fonts/font21.fntdata"/><Relationship Id="rId4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D659AE-DCF6-4B57-A276-FC3BB6A6708A}"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GB"/>
        </a:p>
      </dgm:t>
    </dgm:pt>
    <dgm:pt modelId="{FE713624-17BD-4346-B181-754AD95B1BB4}">
      <dgm:prSet phldrT="[Text]"/>
      <dgm:spPr>
        <a:solidFill>
          <a:schemeClr val="accent1">
            <a:lumMod val="75000"/>
          </a:schemeClr>
        </a:solidFill>
      </dgm:spPr>
      <dgm:t>
        <a:bodyPr/>
        <a:lstStyle/>
        <a:p>
          <a:r>
            <a:rPr lang="en-GB" dirty="0"/>
            <a:t>People</a:t>
          </a:r>
        </a:p>
      </dgm:t>
    </dgm:pt>
    <dgm:pt modelId="{009AC50D-B7D4-4C9D-89A1-AFD8FE3C8E70}" type="parTrans" cxnId="{B1CEEC7F-5F38-4F97-A154-9B2056250AE2}">
      <dgm:prSet/>
      <dgm:spPr/>
      <dgm:t>
        <a:bodyPr/>
        <a:lstStyle/>
        <a:p>
          <a:endParaRPr lang="en-GB"/>
        </a:p>
      </dgm:t>
    </dgm:pt>
    <dgm:pt modelId="{BCBB3CDB-E7E2-4D2C-8241-E6F59E137138}" type="sibTrans" cxnId="{B1CEEC7F-5F38-4F97-A154-9B2056250AE2}">
      <dgm:prSet/>
      <dgm:spPr/>
      <dgm:t>
        <a:bodyPr/>
        <a:lstStyle/>
        <a:p>
          <a:endParaRPr lang="en-GB"/>
        </a:p>
      </dgm:t>
    </dgm:pt>
    <dgm:pt modelId="{1F6F39F8-ECC4-43C8-A7CE-265C88C71E19}">
      <dgm:prSet phldrT="[Text]"/>
      <dgm:spPr/>
      <dgm:t>
        <a:bodyPr/>
        <a:lstStyle/>
        <a:p>
          <a:r>
            <a:rPr lang="en-US" dirty="0"/>
            <a:t>Enterprise staff may lack the proper skills to manage converged OT systems.</a:t>
          </a:r>
          <a:endParaRPr lang="en-GB" dirty="0"/>
        </a:p>
      </dgm:t>
    </dgm:pt>
    <dgm:pt modelId="{FD3659FE-1949-4AB0-A6A9-FACADC6D40E0}" type="parTrans" cxnId="{6C994B61-A78A-4B5D-96E2-7448F8B56AC6}">
      <dgm:prSet/>
      <dgm:spPr/>
      <dgm:t>
        <a:bodyPr/>
        <a:lstStyle/>
        <a:p>
          <a:endParaRPr lang="en-GB"/>
        </a:p>
      </dgm:t>
    </dgm:pt>
    <dgm:pt modelId="{CF862658-9DB4-4912-87FE-32631E025EFB}" type="sibTrans" cxnId="{6C994B61-A78A-4B5D-96E2-7448F8B56AC6}">
      <dgm:prSet/>
      <dgm:spPr/>
      <dgm:t>
        <a:bodyPr/>
        <a:lstStyle/>
        <a:p>
          <a:endParaRPr lang="en-GB"/>
        </a:p>
      </dgm:t>
    </dgm:pt>
    <dgm:pt modelId="{7D70191C-D4C1-43A0-B9F5-172BBE87FB85}">
      <dgm:prSet phldrT="[Text]"/>
      <dgm:spPr>
        <a:solidFill>
          <a:srgbClr val="0073AE"/>
        </a:solidFill>
      </dgm:spPr>
      <dgm:t>
        <a:bodyPr/>
        <a:lstStyle/>
        <a:p>
          <a:r>
            <a:rPr lang="en-GB" dirty="0"/>
            <a:t>Process</a:t>
          </a:r>
        </a:p>
      </dgm:t>
    </dgm:pt>
    <dgm:pt modelId="{CE99BC8C-2D91-4085-A769-23009F6D9CDB}" type="parTrans" cxnId="{EEF3C814-9AB8-4831-BB34-1BD005313558}">
      <dgm:prSet/>
      <dgm:spPr/>
      <dgm:t>
        <a:bodyPr/>
        <a:lstStyle/>
        <a:p>
          <a:endParaRPr lang="en-GB"/>
        </a:p>
      </dgm:t>
    </dgm:pt>
    <dgm:pt modelId="{3A2C425D-B188-4B6E-A956-0B4BF9B421CE}" type="sibTrans" cxnId="{EEF3C814-9AB8-4831-BB34-1BD005313558}">
      <dgm:prSet/>
      <dgm:spPr/>
      <dgm:t>
        <a:bodyPr/>
        <a:lstStyle/>
        <a:p>
          <a:endParaRPr lang="en-GB"/>
        </a:p>
      </dgm:t>
    </dgm:pt>
    <dgm:pt modelId="{C65D3ED2-C5CF-4D6F-8E46-9914E298CC37}">
      <dgm:prSet phldrT="[Text]"/>
      <dgm:spPr/>
      <dgm:t>
        <a:bodyPr/>
        <a:lstStyle/>
        <a:p>
          <a:r>
            <a:rPr lang="en-US" dirty="0"/>
            <a:t>Lack of investment and consideration for cybersecurity.</a:t>
          </a:r>
          <a:endParaRPr lang="en-GB" dirty="0"/>
        </a:p>
      </dgm:t>
    </dgm:pt>
    <dgm:pt modelId="{0D50F5B1-447F-4AD4-BBE9-91FF4B15D220}" type="parTrans" cxnId="{50FD5C99-4692-4068-9376-FE3D64F8181D}">
      <dgm:prSet/>
      <dgm:spPr/>
      <dgm:t>
        <a:bodyPr/>
        <a:lstStyle/>
        <a:p>
          <a:endParaRPr lang="en-GB"/>
        </a:p>
      </dgm:t>
    </dgm:pt>
    <dgm:pt modelId="{5DDA9E92-A3DD-40D0-9947-974F3A77DDB7}" type="sibTrans" cxnId="{50FD5C99-4692-4068-9376-FE3D64F8181D}">
      <dgm:prSet/>
      <dgm:spPr/>
      <dgm:t>
        <a:bodyPr/>
        <a:lstStyle/>
        <a:p>
          <a:endParaRPr lang="en-GB"/>
        </a:p>
      </dgm:t>
    </dgm:pt>
    <dgm:pt modelId="{2A6C4EA5-E8FA-43F5-BE7B-A552D7689D1F}">
      <dgm:prSet phldrT="[Text]"/>
      <dgm:spPr/>
      <dgm:t>
        <a:bodyPr/>
        <a:lstStyle/>
        <a:p>
          <a:r>
            <a:rPr lang="en-US" dirty="0"/>
            <a:t>Use of outdated systems due to ‘lock-in’.</a:t>
          </a:r>
          <a:endParaRPr lang="en-GB" dirty="0"/>
        </a:p>
      </dgm:t>
    </dgm:pt>
    <dgm:pt modelId="{5CCC5E48-834E-479C-A297-99D3AC1517CE}" type="parTrans" cxnId="{FA1383F3-4E31-4E5E-804D-2FF5AEFC53ED}">
      <dgm:prSet/>
      <dgm:spPr/>
      <dgm:t>
        <a:bodyPr/>
        <a:lstStyle/>
        <a:p>
          <a:endParaRPr lang="en-GB"/>
        </a:p>
      </dgm:t>
    </dgm:pt>
    <dgm:pt modelId="{C267070C-1881-4455-A135-F9E755551852}" type="sibTrans" cxnId="{FA1383F3-4E31-4E5E-804D-2FF5AEFC53ED}">
      <dgm:prSet/>
      <dgm:spPr/>
      <dgm:t>
        <a:bodyPr/>
        <a:lstStyle/>
        <a:p>
          <a:endParaRPr lang="en-GB"/>
        </a:p>
      </dgm:t>
    </dgm:pt>
    <dgm:pt modelId="{C177B684-7DDB-4CA6-A3F5-0AC962A0B26E}">
      <dgm:prSet phldrT="[Text]"/>
      <dgm:spPr>
        <a:solidFill>
          <a:srgbClr val="002060"/>
        </a:solidFill>
      </dgm:spPr>
      <dgm:t>
        <a:bodyPr/>
        <a:lstStyle/>
        <a:p>
          <a:r>
            <a:rPr lang="en-GB" dirty="0"/>
            <a:t>Technology</a:t>
          </a:r>
        </a:p>
      </dgm:t>
    </dgm:pt>
    <dgm:pt modelId="{19FFA037-9AF5-4B35-B532-9B567E8E0DB8}" type="parTrans" cxnId="{86358C20-CEB8-49E3-B153-8746457A4355}">
      <dgm:prSet/>
      <dgm:spPr/>
      <dgm:t>
        <a:bodyPr/>
        <a:lstStyle/>
        <a:p>
          <a:endParaRPr lang="en-GB"/>
        </a:p>
      </dgm:t>
    </dgm:pt>
    <dgm:pt modelId="{1B4FFC72-6ABA-4183-BF5D-73B1152700CC}" type="sibTrans" cxnId="{86358C20-CEB8-49E3-B153-8746457A4355}">
      <dgm:prSet/>
      <dgm:spPr/>
      <dgm:t>
        <a:bodyPr/>
        <a:lstStyle/>
        <a:p>
          <a:endParaRPr lang="en-GB"/>
        </a:p>
      </dgm:t>
    </dgm:pt>
    <dgm:pt modelId="{687C0D96-178A-4DB0-B1A6-05FEB06DA26B}">
      <dgm:prSet phldrT="[Text]"/>
      <dgm:spPr/>
      <dgm:t>
        <a:bodyPr/>
        <a:lstStyle/>
        <a:p>
          <a:r>
            <a:rPr lang="en-US" dirty="0"/>
            <a:t>OT devices are becoming ‘smarter’.</a:t>
          </a:r>
          <a:endParaRPr lang="en-GB" dirty="0"/>
        </a:p>
      </dgm:t>
    </dgm:pt>
    <dgm:pt modelId="{5283D3F7-8A6A-4206-AD49-D85FEB9C7FDC}" type="parTrans" cxnId="{E97D5E87-F6A3-4E21-B69F-1CE2E8A838B1}">
      <dgm:prSet/>
      <dgm:spPr/>
      <dgm:t>
        <a:bodyPr/>
        <a:lstStyle/>
        <a:p>
          <a:endParaRPr lang="en-GB"/>
        </a:p>
      </dgm:t>
    </dgm:pt>
    <dgm:pt modelId="{BD80CE38-BDC1-4A0E-959D-1590873AD545}" type="sibTrans" cxnId="{E97D5E87-F6A3-4E21-B69F-1CE2E8A838B1}">
      <dgm:prSet/>
      <dgm:spPr/>
      <dgm:t>
        <a:bodyPr/>
        <a:lstStyle/>
        <a:p>
          <a:endParaRPr lang="en-GB"/>
        </a:p>
      </dgm:t>
    </dgm:pt>
    <dgm:pt modelId="{ACD5BACF-7B1F-4AB6-85C9-5FF2B9722181}">
      <dgm:prSet phldrT="[Text]"/>
      <dgm:spPr/>
      <dgm:t>
        <a:bodyPr/>
        <a:lstStyle/>
        <a:p>
          <a:r>
            <a:rPr lang="en-US" dirty="0"/>
            <a:t>Older OT protocols have known cybersecurity weaknesses.</a:t>
          </a:r>
          <a:endParaRPr lang="en-GB" dirty="0"/>
        </a:p>
      </dgm:t>
    </dgm:pt>
    <dgm:pt modelId="{AF4E29B8-828E-4458-887A-A31B2C54C618}" type="parTrans" cxnId="{F3929444-D723-4921-B7A3-E2C3C9F21FC9}">
      <dgm:prSet/>
      <dgm:spPr/>
      <dgm:t>
        <a:bodyPr/>
        <a:lstStyle/>
        <a:p>
          <a:endParaRPr lang="en-GB"/>
        </a:p>
      </dgm:t>
    </dgm:pt>
    <dgm:pt modelId="{3C6AEE7B-3E11-495D-B4E0-0AEB0C4C9D7E}" type="sibTrans" cxnId="{F3929444-D723-4921-B7A3-E2C3C9F21FC9}">
      <dgm:prSet/>
      <dgm:spPr/>
      <dgm:t>
        <a:bodyPr/>
        <a:lstStyle/>
        <a:p>
          <a:endParaRPr lang="en-GB"/>
        </a:p>
      </dgm:t>
    </dgm:pt>
    <dgm:pt modelId="{483E46C1-0CF0-4F03-B35D-97B1D2E1B6B5}">
      <dgm:prSet phldrT="[Text]"/>
      <dgm:spPr/>
      <dgm:t>
        <a:bodyPr/>
        <a:lstStyle/>
        <a:p>
          <a:r>
            <a:rPr lang="en-US" dirty="0"/>
            <a:t>Enterprise staff may intentionally or unintentionally compromise OT systems.</a:t>
          </a:r>
          <a:endParaRPr lang="en-GB" dirty="0"/>
        </a:p>
      </dgm:t>
    </dgm:pt>
    <dgm:pt modelId="{F8C6277E-01BB-45D3-BC70-B1D0C96C2CD5}" type="parTrans" cxnId="{A54DC0AC-C16D-4C88-8883-6111816216FF}">
      <dgm:prSet/>
      <dgm:spPr/>
      <dgm:t>
        <a:bodyPr/>
        <a:lstStyle/>
        <a:p>
          <a:endParaRPr lang="en-GB"/>
        </a:p>
      </dgm:t>
    </dgm:pt>
    <dgm:pt modelId="{DAE4058C-FA6C-451F-8AC9-28524487A40F}" type="sibTrans" cxnId="{A54DC0AC-C16D-4C88-8883-6111816216FF}">
      <dgm:prSet/>
      <dgm:spPr/>
      <dgm:t>
        <a:bodyPr/>
        <a:lstStyle/>
        <a:p>
          <a:endParaRPr lang="en-GB"/>
        </a:p>
      </dgm:t>
    </dgm:pt>
    <dgm:pt modelId="{CAF51793-BA56-4133-9AF9-E21EC3B7ECEB}" type="pres">
      <dgm:prSet presAssocID="{49D659AE-DCF6-4B57-A276-FC3BB6A6708A}" presName="linearFlow" presStyleCnt="0">
        <dgm:presLayoutVars>
          <dgm:dir/>
          <dgm:animLvl val="lvl"/>
          <dgm:resizeHandles val="exact"/>
        </dgm:presLayoutVars>
      </dgm:prSet>
      <dgm:spPr/>
    </dgm:pt>
    <dgm:pt modelId="{37EB243A-D75E-4AA9-98EA-5E42CD3EA180}" type="pres">
      <dgm:prSet presAssocID="{FE713624-17BD-4346-B181-754AD95B1BB4}" presName="composite" presStyleCnt="0"/>
      <dgm:spPr/>
    </dgm:pt>
    <dgm:pt modelId="{7D48F265-786B-46B3-B3E1-CBC1440BBD29}" type="pres">
      <dgm:prSet presAssocID="{FE713624-17BD-4346-B181-754AD95B1BB4}" presName="parentText" presStyleLbl="alignNode1" presStyleIdx="0" presStyleCnt="3">
        <dgm:presLayoutVars>
          <dgm:chMax val="1"/>
          <dgm:bulletEnabled val="1"/>
        </dgm:presLayoutVars>
      </dgm:prSet>
      <dgm:spPr/>
    </dgm:pt>
    <dgm:pt modelId="{EAFEBD79-4C1E-439A-8166-4D85BCCACC25}" type="pres">
      <dgm:prSet presAssocID="{FE713624-17BD-4346-B181-754AD95B1BB4}" presName="descendantText" presStyleLbl="alignAcc1" presStyleIdx="0" presStyleCnt="3">
        <dgm:presLayoutVars>
          <dgm:bulletEnabled val="1"/>
        </dgm:presLayoutVars>
      </dgm:prSet>
      <dgm:spPr/>
    </dgm:pt>
    <dgm:pt modelId="{8E615143-C893-4842-BEEA-82DE259F5CF3}" type="pres">
      <dgm:prSet presAssocID="{BCBB3CDB-E7E2-4D2C-8241-E6F59E137138}" presName="sp" presStyleCnt="0"/>
      <dgm:spPr/>
    </dgm:pt>
    <dgm:pt modelId="{7E53DA60-5FDB-497A-9832-3EDB53565349}" type="pres">
      <dgm:prSet presAssocID="{7D70191C-D4C1-43A0-B9F5-172BBE87FB85}" presName="composite" presStyleCnt="0"/>
      <dgm:spPr/>
    </dgm:pt>
    <dgm:pt modelId="{A6C97C4C-FB6C-4D55-A7D0-C01D1E493CE8}" type="pres">
      <dgm:prSet presAssocID="{7D70191C-D4C1-43A0-B9F5-172BBE87FB85}" presName="parentText" presStyleLbl="alignNode1" presStyleIdx="1" presStyleCnt="3">
        <dgm:presLayoutVars>
          <dgm:chMax val="1"/>
          <dgm:bulletEnabled val="1"/>
        </dgm:presLayoutVars>
      </dgm:prSet>
      <dgm:spPr/>
    </dgm:pt>
    <dgm:pt modelId="{4838BDC0-8A66-495B-A769-AF03FA5E31CB}" type="pres">
      <dgm:prSet presAssocID="{7D70191C-D4C1-43A0-B9F5-172BBE87FB85}" presName="descendantText" presStyleLbl="alignAcc1" presStyleIdx="1" presStyleCnt="3">
        <dgm:presLayoutVars>
          <dgm:bulletEnabled val="1"/>
        </dgm:presLayoutVars>
      </dgm:prSet>
      <dgm:spPr/>
    </dgm:pt>
    <dgm:pt modelId="{5E7D0826-7D70-444C-B56A-716EBFDACB46}" type="pres">
      <dgm:prSet presAssocID="{3A2C425D-B188-4B6E-A956-0B4BF9B421CE}" presName="sp" presStyleCnt="0"/>
      <dgm:spPr/>
    </dgm:pt>
    <dgm:pt modelId="{7A038056-55A3-46C3-A149-269A2F65CCE6}" type="pres">
      <dgm:prSet presAssocID="{C177B684-7DDB-4CA6-A3F5-0AC962A0B26E}" presName="composite" presStyleCnt="0"/>
      <dgm:spPr/>
    </dgm:pt>
    <dgm:pt modelId="{1882AAFE-2AFB-4FF2-A20D-7DFDFC937B6B}" type="pres">
      <dgm:prSet presAssocID="{C177B684-7DDB-4CA6-A3F5-0AC962A0B26E}" presName="parentText" presStyleLbl="alignNode1" presStyleIdx="2" presStyleCnt="3">
        <dgm:presLayoutVars>
          <dgm:chMax val="1"/>
          <dgm:bulletEnabled val="1"/>
        </dgm:presLayoutVars>
      </dgm:prSet>
      <dgm:spPr/>
    </dgm:pt>
    <dgm:pt modelId="{EA5C641A-EDFE-4E7A-8FF6-6D963B74D1E2}" type="pres">
      <dgm:prSet presAssocID="{C177B684-7DDB-4CA6-A3F5-0AC962A0B26E}" presName="descendantText" presStyleLbl="alignAcc1" presStyleIdx="2" presStyleCnt="3">
        <dgm:presLayoutVars>
          <dgm:bulletEnabled val="1"/>
        </dgm:presLayoutVars>
      </dgm:prSet>
      <dgm:spPr/>
    </dgm:pt>
  </dgm:ptLst>
  <dgm:cxnLst>
    <dgm:cxn modelId="{EA48B507-3A58-415C-8AD6-1B92C7135248}" type="presOf" srcId="{ACD5BACF-7B1F-4AB6-85C9-5FF2B9722181}" destId="{EA5C641A-EDFE-4E7A-8FF6-6D963B74D1E2}" srcOrd="0" destOrd="1" presId="urn:microsoft.com/office/officeart/2005/8/layout/chevron2"/>
    <dgm:cxn modelId="{EEF3C814-9AB8-4831-BB34-1BD005313558}" srcId="{49D659AE-DCF6-4B57-A276-FC3BB6A6708A}" destId="{7D70191C-D4C1-43A0-B9F5-172BBE87FB85}" srcOrd="1" destOrd="0" parTransId="{CE99BC8C-2D91-4085-A769-23009F6D9CDB}" sibTransId="{3A2C425D-B188-4B6E-A956-0B4BF9B421CE}"/>
    <dgm:cxn modelId="{86358C20-CEB8-49E3-B153-8746457A4355}" srcId="{49D659AE-DCF6-4B57-A276-FC3BB6A6708A}" destId="{C177B684-7DDB-4CA6-A3F5-0AC962A0B26E}" srcOrd="2" destOrd="0" parTransId="{19FFA037-9AF5-4B35-B532-9B567E8E0DB8}" sibTransId="{1B4FFC72-6ABA-4183-BF5D-73B1152700CC}"/>
    <dgm:cxn modelId="{EF7A2C3E-1A04-4434-8F03-6130C7788F55}" type="presOf" srcId="{687C0D96-178A-4DB0-B1A6-05FEB06DA26B}" destId="{EA5C641A-EDFE-4E7A-8FF6-6D963B74D1E2}" srcOrd="0" destOrd="0" presId="urn:microsoft.com/office/officeart/2005/8/layout/chevron2"/>
    <dgm:cxn modelId="{6C994B61-A78A-4B5D-96E2-7448F8B56AC6}" srcId="{FE713624-17BD-4346-B181-754AD95B1BB4}" destId="{1F6F39F8-ECC4-43C8-A7CE-265C88C71E19}" srcOrd="0" destOrd="0" parTransId="{FD3659FE-1949-4AB0-A6A9-FACADC6D40E0}" sibTransId="{CF862658-9DB4-4912-87FE-32631E025EFB}"/>
    <dgm:cxn modelId="{F3929444-D723-4921-B7A3-E2C3C9F21FC9}" srcId="{C177B684-7DDB-4CA6-A3F5-0AC962A0B26E}" destId="{ACD5BACF-7B1F-4AB6-85C9-5FF2B9722181}" srcOrd="1" destOrd="0" parTransId="{AF4E29B8-828E-4458-887A-A31B2C54C618}" sibTransId="{3C6AEE7B-3E11-495D-B4E0-0AEB0C4C9D7E}"/>
    <dgm:cxn modelId="{73DF0147-E6E9-467F-8E38-02E6FB12FA36}" type="presOf" srcId="{483E46C1-0CF0-4F03-B35D-97B1D2E1B6B5}" destId="{EAFEBD79-4C1E-439A-8166-4D85BCCACC25}" srcOrd="0" destOrd="1" presId="urn:microsoft.com/office/officeart/2005/8/layout/chevron2"/>
    <dgm:cxn modelId="{B1CEEC7F-5F38-4F97-A154-9B2056250AE2}" srcId="{49D659AE-DCF6-4B57-A276-FC3BB6A6708A}" destId="{FE713624-17BD-4346-B181-754AD95B1BB4}" srcOrd="0" destOrd="0" parTransId="{009AC50D-B7D4-4C9D-89A1-AFD8FE3C8E70}" sibTransId="{BCBB3CDB-E7E2-4D2C-8241-E6F59E137138}"/>
    <dgm:cxn modelId="{E97D5E87-F6A3-4E21-B69F-1CE2E8A838B1}" srcId="{C177B684-7DDB-4CA6-A3F5-0AC962A0B26E}" destId="{687C0D96-178A-4DB0-B1A6-05FEB06DA26B}" srcOrd="0" destOrd="0" parTransId="{5283D3F7-8A6A-4206-AD49-D85FEB9C7FDC}" sibTransId="{BD80CE38-BDC1-4A0E-959D-1590873AD545}"/>
    <dgm:cxn modelId="{50FD5C99-4692-4068-9376-FE3D64F8181D}" srcId="{7D70191C-D4C1-43A0-B9F5-172BBE87FB85}" destId="{C65D3ED2-C5CF-4D6F-8E46-9914E298CC37}" srcOrd="0" destOrd="0" parTransId="{0D50F5B1-447F-4AD4-BBE9-91FF4B15D220}" sibTransId="{5DDA9E92-A3DD-40D0-9947-974F3A77DDB7}"/>
    <dgm:cxn modelId="{A54DC0AC-C16D-4C88-8883-6111816216FF}" srcId="{FE713624-17BD-4346-B181-754AD95B1BB4}" destId="{483E46C1-0CF0-4F03-B35D-97B1D2E1B6B5}" srcOrd="1" destOrd="0" parTransId="{F8C6277E-01BB-45D3-BC70-B1D0C96C2CD5}" sibTransId="{DAE4058C-FA6C-451F-8AC9-28524487A40F}"/>
    <dgm:cxn modelId="{27802FB6-B9C7-417B-8DED-61D324509ED8}" type="presOf" srcId="{1F6F39F8-ECC4-43C8-A7CE-265C88C71E19}" destId="{EAFEBD79-4C1E-439A-8166-4D85BCCACC25}" srcOrd="0" destOrd="0" presId="urn:microsoft.com/office/officeart/2005/8/layout/chevron2"/>
    <dgm:cxn modelId="{EC8D93C5-72AC-4277-8B60-B7C2A06707B0}" type="presOf" srcId="{7D70191C-D4C1-43A0-B9F5-172BBE87FB85}" destId="{A6C97C4C-FB6C-4D55-A7D0-C01D1E493CE8}" srcOrd="0" destOrd="0" presId="urn:microsoft.com/office/officeart/2005/8/layout/chevron2"/>
    <dgm:cxn modelId="{77727CC6-4AB9-4A43-855D-1D5314D2EBDB}" type="presOf" srcId="{C177B684-7DDB-4CA6-A3F5-0AC962A0B26E}" destId="{1882AAFE-2AFB-4FF2-A20D-7DFDFC937B6B}" srcOrd="0" destOrd="0" presId="urn:microsoft.com/office/officeart/2005/8/layout/chevron2"/>
    <dgm:cxn modelId="{922541CA-E19D-457B-9B1B-9D43DFC9A244}" type="presOf" srcId="{2A6C4EA5-E8FA-43F5-BE7B-A552D7689D1F}" destId="{4838BDC0-8A66-495B-A769-AF03FA5E31CB}" srcOrd="0" destOrd="1" presId="urn:microsoft.com/office/officeart/2005/8/layout/chevron2"/>
    <dgm:cxn modelId="{65ECD7DB-2B8E-4E88-BE91-789ADEDFE8EC}" type="presOf" srcId="{FE713624-17BD-4346-B181-754AD95B1BB4}" destId="{7D48F265-786B-46B3-B3E1-CBC1440BBD29}" srcOrd="0" destOrd="0" presId="urn:microsoft.com/office/officeart/2005/8/layout/chevron2"/>
    <dgm:cxn modelId="{4670D7E9-82C3-4188-8F31-2EE63140A26D}" type="presOf" srcId="{C65D3ED2-C5CF-4D6F-8E46-9914E298CC37}" destId="{4838BDC0-8A66-495B-A769-AF03FA5E31CB}" srcOrd="0" destOrd="0" presId="urn:microsoft.com/office/officeart/2005/8/layout/chevron2"/>
    <dgm:cxn modelId="{1F9F58EA-F350-4DC7-9FCB-2A35CF506B0B}" type="presOf" srcId="{49D659AE-DCF6-4B57-A276-FC3BB6A6708A}" destId="{CAF51793-BA56-4133-9AF9-E21EC3B7ECEB}" srcOrd="0" destOrd="0" presId="urn:microsoft.com/office/officeart/2005/8/layout/chevron2"/>
    <dgm:cxn modelId="{FA1383F3-4E31-4E5E-804D-2FF5AEFC53ED}" srcId="{7D70191C-D4C1-43A0-B9F5-172BBE87FB85}" destId="{2A6C4EA5-E8FA-43F5-BE7B-A552D7689D1F}" srcOrd="1" destOrd="0" parTransId="{5CCC5E48-834E-479C-A297-99D3AC1517CE}" sibTransId="{C267070C-1881-4455-A135-F9E755551852}"/>
    <dgm:cxn modelId="{CD13DEB4-8DA9-45FC-AC63-E58E8B9D9461}" type="presParOf" srcId="{CAF51793-BA56-4133-9AF9-E21EC3B7ECEB}" destId="{37EB243A-D75E-4AA9-98EA-5E42CD3EA180}" srcOrd="0" destOrd="0" presId="urn:microsoft.com/office/officeart/2005/8/layout/chevron2"/>
    <dgm:cxn modelId="{781E2517-F672-43E9-8A06-FFFA7E7A18FB}" type="presParOf" srcId="{37EB243A-D75E-4AA9-98EA-5E42CD3EA180}" destId="{7D48F265-786B-46B3-B3E1-CBC1440BBD29}" srcOrd="0" destOrd="0" presId="urn:microsoft.com/office/officeart/2005/8/layout/chevron2"/>
    <dgm:cxn modelId="{E773F9BC-329E-49D7-ADF0-2C46780F6418}" type="presParOf" srcId="{37EB243A-D75E-4AA9-98EA-5E42CD3EA180}" destId="{EAFEBD79-4C1E-439A-8166-4D85BCCACC25}" srcOrd="1" destOrd="0" presId="urn:microsoft.com/office/officeart/2005/8/layout/chevron2"/>
    <dgm:cxn modelId="{CE005B3C-1776-4B49-8A72-ABA21E8FB5E2}" type="presParOf" srcId="{CAF51793-BA56-4133-9AF9-E21EC3B7ECEB}" destId="{8E615143-C893-4842-BEEA-82DE259F5CF3}" srcOrd="1" destOrd="0" presId="urn:microsoft.com/office/officeart/2005/8/layout/chevron2"/>
    <dgm:cxn modelId="{C02DCA83-CD62-471D-89BE-2F6532B97BEC}" type="presParOf" srcId="{CAF51793-BA56-4133-9AF9-E21EC3B7ECEB}" destId="{7E53DA60-5FDB-497A-9832-3EDB53565349}" srcOrd="2" destOrd="0" presId="urn:microsoft.com/office/officeart/2005/8/layout/chevron2"/>
    <dgm:cxn modelId="{94B81089-FB3B-4D61-B7F1-B4AE189AAB96}" type="presParOf" srcId="{7E53DA60-5FDB-497A-9832-3EDB53565349}" destId="{A6C97C4C-FB6C-4D55-A7D0-C01D1E493CE8}" srcOrd="0" destOrd="0" presId="urn:microsoft.com/office/officeart/2005/8/layout/chevron2"/>
    <dgm:cxn modelId="{C4EAAE59-72D1-458C-AA55-CF9ABCAA6945}" type="presParOf" srcId="{7E53DA60-5FDB-497A-9832-3EDB53565349}" destId="{4838BDC0-8A66-495B-A769-AF03FA5E31CB}" srcOrd="1" destOrd="0" presId="urn:microsoft.com/office/officeart/2005/8/layout/chevron2"/>
    <dgm:cxn modelId="{EE106FDD-4C5D-40CF-8312-CC42B35797C6}" type="presParOf" srcId="{CAF51793-BA56-4133-9AF9-E21EC3B7ECEB}" destId="{5E7D0826-7D70-444C-B56A-716EBFDACB46}" srcOrd="3" destOrd="0" presId="urn:microsoft.com/office/officeart/2005/8/layout/chevron2"/>
    <dgm:cxn modelId="{26D380DC-9117-4CC4-B6C7-8605F9688CF3}" type="presParOf" srcId="{CAF51793-BA56-4133-9AF9-E21EC3B7ECEB}" destId="{7A038056-55A3-46C3-A149-269A2F65CCE6}" srcOrd="4" destOrd="0" presId="urn:microsoft.com/office/officeart/2005/8/layout/chevron2"/>
    <dgm:cxn modelId="{0FC68470-89B4-48D7-A425-2E6ED5A5F787}" type="presParOf" srcId="{7A038056-55A3-46C3-A149-269A2F65CCE6}" destId="{1882AAFE-2AFB-4FF2-A20D-7DFDFC937B6B}" srcOrd="0" destOrd="0" presId="urn:microsoft.com/office/officeart/2005/8/layout/chevron2"/>
    <dgm:cxn modelId="{07F56119-CE65-41B3-9150-E8F1B622263A}" type="presParOf" srcId="{7A038056-55A3-46C3-A149-269A2F65CCE6}" destId="{EA5C641A-EDFE-4E7A-8FF6-6D963B74D1E2}"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48F265-786B-46B3-B3E1-CBC1440BBD29}">
      <dsp:nvSpPr>
        <dsp:cNvPr id="0" name=""/>
        <dsp:cNvSpPr/>
      </dsp:nvSpPr>
      <dsp:spPr>
        <a:xfrm rot="5400000">
          <a:off x="-213554" y="215675"/>
          <a:ext cx="1423693" cy="996585"/>
        </a:xfrm>
        <a:prstGeom prst="chevron">
          <a:avLst/>
        </a:prstGeom>
        <a:solidFill>
          <a:schemeClr val="accent1">
            <a:lumMod val="7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dirty="0"/>
            <a:t>People</a:t>
          </a:r>
        </a:p>
      </dsp:txBody>
      <dsp:txXfrm rot="-5400000">
        <a:off x="1" y="500414"/>
        <a:ext cx="996585" cy="427108"/>
      </dsp:txXfrm>
    </dsp:sp>
    <dsp:sp modelId="{EAFEBD79-4C1E-439A-8166-4D85BCCACC25}">
      <dsp:nvSpPr>
        <dsp:cNvPr id="0" name=""/>
        <dsp:cNvSpPr/>
      </dsp:nvSpPr>
      <dsp:spPr>
        <a:xfrm rot="5400000">
          <a:off x="2947434" y="-1948727"/>
          <a:ext cx="925400" cy="482709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Enterprise staff may lack the proper skills to manage converged OT systems.</a:t>
          </a:r>
          <a:endParaRPr lang="en-GB" sz="1300" kern="1200" dirty="0"/>
        </a:p>
        <a:p>
          <a:pPr marL="114300" lvl="1" indent="-114300" algn="l" defTabSz="577850">
            <a:lnSpc>
              <a:spcPct val="90000"/>
            </a:lnSpc>
            <a:spcBef>
              <a:spcPct val="0"/>
            </a:spcBef>
            <a:spcAft>
              <a:spcPct val="15000"/>
            </a:spcAft>
            <a:buChar char="•"/>
          </a:pPr>
          <a:r>
            <a:rPr lang="en-US" sz="1300" kern="1200" dirty="0"/>
            <a:t>Enterprise staff may intentionally or unintentionally compromise OT systems.</a:t>
          </a:r>
          <a:endParaRPr lang="en-GB" sz="1300" kern="1200" dirty="0"/>
        </a:p>
      </dsp:txBody>
      <dsp:txXfrm rot="-5400000">
        <a:off x="996585" y="47296"/>
        <a:ext cx="4781924" cy="835052"/>
      </dsp:txXfrm>
    </dsp:sp>
    <dsp:sp modelId="{A6C97C4C-FB6C-4D55-A7D0-C01D1E493CE8}">
      <dsp:nvSpPr>
        <dsp:cNvPr id="0" name=""/>
        <dsp:cNvSpPr/>
      </dsp:nvSpPr>
      <dsp:spPr>
        <a:xfrm rot="5400000">
          <a:off x="-213554" y="1442935"/>
          <a:ext cx="1423693" cy="996585"/>
        </a:xfrm>
        <a:prstGeom prst="chevron">
          <a:avLst/>
        </a:prstGeom>
        <a:solidFill>
          <a:srgbClr val="0073AE"/>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dirty="0"/>
            <a:t>Process</a:t>
          </a:r>
        </a:p>
      </dsp:txBody>
      <dsp:txXfrm rot="-5400000">
        <a:off x="1" y="1727674"/>
        <a:ext cx="996585" cy="427108"/>
      </dsp:txXfrm>
    </dsp:sp>
    <dsp:sp modelId="{4838BDC0-8A66-495B-A769-AF03FA5E31CB}">
      <dsp:nvSpPr>
        <dsp:cNvPr id="0" name=""/>
        <dsp:cNvSpPr/>
      </dsp:nvSpPr>
      <dsp:spPr>
        <a:xfrm rot="5400000">
          <a:off x="2947434" y="-721467"/>
          <a:ext cx="925400" cy="482709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Lack of investment and consideration for cybersecurity.</a:t>
          </a:r>
          <a:endParaRPr lang="en-GB" sz="1300" kern="1200" dirty="0"/>
        </a:p>
        <a:p>
          <a:pPr marL="114300" lvl="1" indent="-114300" algn="l" defTabSz="577850">
            <a:lnSpc>
              <a:spcPct val="90000"/>
            </a:lnSpc>
            <a:spcBef>
              <a:spcPct val="0"/>
            </a:spcBef>
            <a:spcAft>
              <a:spcPct val="15000"/>
            </a:spcAft>
            <a:buChar char="•"/>
          </a:pPr>
          <a:r>
            <a:rPr lang="en-US" sz="1300" kern="1200" dirty="0"/>
            <a:t>Use of outdated systems due to ‘lock-in’.</a:t>
          </a:r>
          <a:endParaRPr lang="en-GB" sz="1300" kern="1200" dirty="0"/>
        </a:p>
      </dsp:txBody>
      <dsp:txXfrm rot="-5400000">
        <a:off x="996585" y="1274556"/>
        <a:ext cx="4781924" cy="835052"/>
      </dsp:txXfrm>
    </dsp:sp>
    <dsp:sp modelId="{1882AAFE-2AFB-4FF2-A20D-7DFDFC937B6B}">
      <dsp:nvSpPr>
        <dsp:cNvPr id="0" name=""/>
        <dsp:cNvSpPr/>
      </dsp:nvSpPr>
      <dsp:spPr>
        <a:xfrm rot="5400000">
          <a:off x="-213554" y="2670195"/>
          <a:ext cx="1423693" cy="996585"/>
        </a:xfrm>
        <a:prstGeom prst="chevron">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dirty="0"/>
            <a:t>Technology</a:t>
          </a:r>
        </a:p>
      </dsp:txBody>
      <dsp:txXfrm rot="-5400000">
        <a:off x="1" y="2954934"/>
        <a:ext cx="996585" cy="427108"/>
      </dsp:txXfrm>
    </dsp:sp>
    <dsp:sp modelId="{EA5C641A-EDFE-4E7A-8FF6-6D963B74D1E2}">
      <dsp:nvSpPr>
        <dsp:cNvPr id="0" name=""/>
        <dsp:cNvSpPr/>
      </dsp:nvSpPr>
      <dsp:spPr>
        <a:xfrm rot="5400000">
          <a:off x="2947434" y="505792"/>
          <a:ext cx="925400" cy="482709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OT devices are becoming ‘smarter’.</a:t>
          </a:r>
          <a:endParaRPr lang="en-GB" sz="1300" kern="1200" dirty="0"/>
        </a:p>
        <a:p>
          <a:pPr marL="114300" lvl="1" indent="-114300" algn="l" defTabSz="577850">
            <a:lnSpc>
              <a:spcPct val="90000"/>
            </a:lnSpc>
            <a:spcBef>
              <a:spcPct val="0"/>
            </a:spcBef>
            <a:spcAft>
              <a:spcPct val="15000"/>
            </a:spcAft>
            <a:buChar char="•"/>
          </a:pPr>
          <a:r>
            <a:rPr lang="en-US" sz="1300" kern="1200" dirty="0"/>
            <a:t>Older OT protocols have known cybersecurity weaknesses.</a:t>
          </a:r>
          <a:endParaRPr lang="en-GB" sz="1300" kern="1200" dirty="0"/>
        </a:p>
      </dsp:txBody>
      <dsp:txXfrm rot="-5400000">
        <a:off x="996585" y="2501815"/>
        <a:ext cx="4781924" cy="83505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89D224-2A3D-4441-9B5E-D87FEF176D6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2BB250D-9FF0-4624-A301-94A5DAD7EF5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A6A457-F498-42F1-B824-F3DC5E1DCADB}" type="datetimeFigureOut">
              <a:rPr lang="en-US" smtClean="0"/>
              <a:t>1/17/2022</a:t>
            </a:fld>
            <a:endParaRPr lang="en-US"/>
          </a:p>
        </p:txBody>
      </p:sp>
      <p:sp>
        <p:nvSpPr>
          <p:cNvPr id="4" name="Footer Placeholder 3">
            <a:extLst>
              <a:ext uri="{FF2B5EF4-FFF2-40B4-BE49-F238E27FC236}">
                <a16:creationId xmlns:a16="http://schemas.microsoft.com/office/drawing/2014/main" id="{8456D3BA-2330-4EFC-9D65-56763EEAD5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E3CBE7C-3D57-4BFE-BA2D-1C97F6D3D53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42F9E8-9403-41FE-BBA8-F9572A664BF7}" type="slidenum">
              <a:rPr lang="en-US" smtClean="0"/>
              <a:t>‹#›</a:t>
            </a:fld>
            <a:endParaRPr lang="en-US"/>
          </a:p>
        </p:txBody>
      </p:sp>
    </p:spTree>
    <p:extLst>
      <p:ext uri="{BB962C8B-B14F-4D97-AF65-F5344CB8AC3E}">
        <p14:creationId xmlns:p14="http://schemas.microsoft.com/office/powerpoint/2010/main" val="12249191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500085-0A09-46B0-9A84-EE11BC2A82D6}" type="datetimeFigureOut">
              <a:rPr lang="en-GB" smtClean="0"/>
              <a:t>17/01/2022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0C77D1-1289-44CC-8379-BDEBCF5881E4}" type="slidenum">
              <a:rPr lang="en-GB" smtClean="0"/>
              <a:t>‹#›</a:t>
            </a:fld>
            <a:endParaRPr lang="en-GB"/>
          </a:p>
        </p:txBody>
      </p:sp>
    </p:spTree>
    <p:extLst>
      <p:ext uri="{BB962C8B-B14F-4D97-AF65-F5344CB8AC3E}">
        <p14:creationId xmlns:p14="http://schemas.microsoft.com/office/powerpoint/2010/main" val="552424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OT represents the collection of hardware and software that helps to monitor, manage, and control physical devices and their related functions and processes.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The use cases of OT vary greatly across private and public sector enterprises and can </a:t>
            </a:r>
            <a:r>
              <a:rPr lang="en-US" dirty="0"/>
              <a:t>include components such as valve controls at water treatment facilities, monitoring mechanisms at nuclear power plants, or robotics on manufacturing floors. </a:t>
            </a:r>
          </a:p>
          <a:p>
            <a:pPr marL="171450" indent="-171450">
              <a:buFont typeface="Arial" panose="020B0604020202020204" pitchFamily="34" charset="0"/>
              <a:buChar char="•"/>
            </a:pPr>
            <a:r>
              <a:rPr lang="en-GB" dirty="0"/>
              <a:t>OT also comprises vital components within critical information infrastructure (CII) sectors like telecommunications, utilities, and transportation systems.</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2E0C77D1-1289-44CC-8379-BDEBCF5881E4}" type="slidenum">
              <a:rPr lang="en-GB" smtClean="0"/>
              <a:t>3</a:t>
            </a:fld>
            <a:endParaRPr lang="en-GB"/>
          </a:p>
        </p:txBody>
      </p:sp>
    </p:spTree>
    <p:extLst>
      <p:ext uri="{BB962C8B-B14F-4D97-AF65-F5344CB8AC3E}">
        <p14:creationId xmlns:p14="http://schemas.microsoft.com/office/powerpoint/2010/main" val="2107939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251AAC-A7F5-4081-AAF0-9266C4D5AEFA}" type="slidenum">
              <a:rPr lang="en-GB" smtClean="0"/>
              <a:t>12</a:t>
            </a:fld>
            <a:endParaRPr lang="en-GB"/>
          </a:p>
        </p:txBody>
      </p:sp>
    </p:spTree>
    <p:extLst>
      <p:ext uri="{BB962C8B-B14F-4D97-AF65-F5344CB8AC3E}">
        <p14:creationId xmlns:p14="http://schemas.microsoft.com/office/powerpoint/2010/main" val="3373879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Tablet Gothic Lt"/>
              </a:rPr>
              <a:t>Today’s rapid merging of IT/OT systems is attributable to the benefits of convergence such as: </a:t>
            </a:r>
          </a:p>
          <a:p>
            <a:endParaRPr lang="en-US" sz="1800" b="0" i="0" u="none" strike="noStrike" baseline="0" dirty="0">
              <a:solidFill>
                <a:srgbClr val="000000"/>
              </a:solidFill>
              <a:latin typeface="Tablet Gothic Lt"/>
            </a:endParaRPr>
          </a:p>
          <a:p>
            <a:r>
              <a:rPr lang="en-US" sz="1800" b="1" i="0" u="none" strike="noStrike" baseline="0" dirty="0">
                <a:solidFill>
                  <a:srgbClr val="000000"/>
                </a:solidFill>
                <a:latin typeface="Tablet Gothic"/>
              </a:rPr>
              <a:t>Operational Efficiency – </a:t>
            </a:r>
            <a:r>
              <a:rPr lang="en-US" sz="1800" b="0" i="0" u="none" strike="noStrike" baseline="0" dirty="0">
                <a:solidFill>
                  <a:srgbClr val="000000"/>
                </a:solidFill>
                <a:latin typeface="Tablet Gothic Lt"/>
              </a:rPr>
              <a:t>Increased productivity arising from seamless, streamlined operations and implementation of new IT applications into OT environments. </a:t>
            </a:r>
          </a:p>
          <a:p>
            <a:r>
              <a:rPr lang="en-US" sz="1800" b="1" i="0" u="none" strike="noStrike" baseline="0" dirty="0">
                <a:solidFill>
                  <a:srgbClr val="000000"/>
                </a:solidFill>
                <a:latin typeface="Tablet Gothic"/>
              </a:rPr>
              <a:t>Clarity – </a:t>
            </a:r>
            <a:r>
              <a:rPr lang="en-US" sz="1800" b="0" i="0" u="none" strike="noStrike" baseline="0" dirty="0">
                <a:solidFill>
                  <a:srgbClr val="000000"/>
                </a:solidFill>
                <a:latin typeface="Tablet Gothic Lt"/>
              </a:rPr>
              <a:t>Greater clarity to make smarter decisions from the use of real-time data insights. </a:t>
            </a:r>
          </a:p>
          <a:p>
            <a:r>
              <a:rPr lang="en-US" sz="1800" b="1" i="0" u="none" strike="noStrike" baseline="0" dirty="0">
                <a:solidFill>
                  <a:srgbClr val="000000"/>
                </a:solidFill>
                <a:latin typeface="Tablet Gothic"/>
              </a:rPr>
              <a:t>Cost – </a:t>
            </a:r>
            <a:r>
              <a:rPr lang="en-US" sz="1800" b="0" i="0" u="none" strike="noStrike" baseline="0" dirty="0">
                <a:solidFill>
                  <a:srgbClr val="000000"/>
                </a:solidFill>
                <a:latin typeface="Tablet Gothic Lt"/>
              </a:rPr>
              <a:t>Converged IT/OT systems allow a single, integrated system to handle what was previously a complex system of multiple and diverse devices. </a:t>
            </a:r>
          </a:p>
          <a:p>
            <a:r>
              <a:rPr lang="en-US" sz="1800" b="1" i="0" u="none" strike="noStrike" baseline="0" dirty="0">
                <a:solidFill>
                  <a:srgbClr val="000000"/>
                </a:solidFill>
                <a:latin typeface="Tablet Gothic"/>
              </a:rPr>
              <a:t>Safety – </a:t>
            </a:r>
            <a:r>
              <a:rPr lang="en-US" sz="1800" b="0" i="0" u="none" strike="noStrike" baseline="0" dirty="0">
                <a:solidFill>
                  <a:srgbClr val="000000"/>
                </a:solidFill>
                <a:latin typeface="Tablet Gothic Lt"/>
              </a:rPr>
              <a:t>Enhanced OT systems can identify potentially dangerous physical problems before they cause damage. </a:t>
            </a:r>
          </a:p>
          <a:p>
            <a:r>
              <a:rPr lang="en-US" sz="1800" b="1" i="0" u="none" strike="noStrike" baseline="0" dirty="0">
                <a:solidFill>
                  <a:srgbClr val="000000"/>
                </a:solidFill>
                <a:latin typeface="Tablet Gothic"/>
              </a:rPr>
              <a:t>Agility – </a:t>
            </a:r>
            <a:r>
              <a:rPr lang="en-US" sz="1800" b="0" i="0" u="none" strike="noStrike" baseline="0" dirty="0">
                <a:solidFill>
                  <a:srgbClr val="000000"/>
                </a:solidFill>
                <a:latin typeface="Tablet Gothic Lt"/>
              </a:rPr>
              <a:t>IT/OT convergence allows for greater accuracy and speed in making operational decisions. The increased connectivity allows OT systems to adjust production according to data and supply/demand conditions, with multiple remote operations controllable from a central command center. </a:t>
            </a:r>
          </a:p>
          <a:p>
            <a:r>
              <a:rPr lang="en-US" sz="1800" b="1" i="0" u="none" strike="noStrike" baseline="0" dirty="0">
                <a:solidFill>
                  <a:srgbClr val="000000"/>
                </a:solidFill>
                <a:latin typeface="Tablet Gothic"/>
              </a:rPr>
              <a:t>Cybersecurity – </a:t>
            </a:r>
            <a:r>
              <a:rPr lang="en-US" sz="1800" b="0" i="0" u="none" strike="noStrike" baseline="0" dirty="0">
                <a:solidFill>
                  <a:srgbClr val="000000"/>
                </a:solidFill>
                <a:latin typeface="Tablet Gothic Lt"/>
              </a:rPr>
              <a:t>Traditionally, OT cybersecurity was managed by the operations team due to the unique protocols and requirements of OT. However, the operations team specializes in operational matters, not cybersecurity. When managed correctly, smart OT cybersecurity products can be centrally controlled by the IT team, staffed with cybersecurity professionals who can strengthen the organization’s overall cybersecurity posture.</a:t>
            </a: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2E0C77D1-1289-44CC-8379-BDEBCF5881E4}" type="slidenum">
              <a:rPr lang="en-GB" smtClean="0"/>
              <a:t>4</a:t>
            </a:fld>
            <a:endParaRPr lang="en-GB"/>
          </a:p>
        </p:txBody>
      </p:sp>
    </p:spTree>
    <p:extLst>
      <p:ext uri="{BB962C8B-B14F-4D97-AF65-F5344CB8AC3E}">
        <p14:creationId xmlns:p14="http://schemas.microsoft.com/office/powerpoint/2010/main" val="734959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i="0" u="sng" strike="noStrike" baseline="0" dirty="0">
                <a:solidFill>
                  <a:srgbClr val="000000"/>
                </a:solidFill>
                <a:latin typeface="Stolzl Bold"/>
              </a:rPr>
              <a:t>people </a:t>
            </a:r>
            <a:endParaRPr lang="en-GB" sz="1800" b="0" i="0" u="sng" strike="noStrike" baseline="0" dirty="0">
              <a:solidFill>
                <a:srgbClr val="000000"/>
              </a:solidFill>
              <a:latin typeface="Stolzl Bold"/>
            </a:endParaRPr>
          </a:p>
          <a:p>
            <a:r>
              <a:rPr lang="en-US" sz="1800" b="1" i="0" u="none" strike="noStrike" baseline="0" dirty="0">
                <a:solidFill>
                  <a:srgbClr val="000000"/>
                </a:solidFill>
                <a:latin typeface="Tablet Gothic"/>
              </a:rPr>
              <a:t>Enterprise staff may lack the proper skills to manage converged OT systems. </a:t>
            </a:r>
            <a:r>
              <a:rPr lang="en-US" sz="1800" b="0" i="0" u="none" strike="noStrike" baseline="0" dirty="0">
                <a:solidFill>
                  <a:srgbClr val="000000"/>
                </a:solidFill>
                <a:latin typeface="Tablet Gothic Lt"/>
              </a:rPr>
              <a:t>In converged OT systems, OT and IT teams need to understand the concerns and functions of each other, collaborating to balance cybersecurity needs with operational requirements. </a:t>
            </a:r>
          </a:p>
          <a:p>
            <a:r>
              <a:rPr lang="en-US" sz="1800" b="1" i="0" u="none" strike="noStrike" baseline="0" dirty="0">
                <a:solidFill>
                  <a:srgbClr val="000000"/>
                </a:solidFill>
                <a:latin typeface="Tablet Gothic"/>
              </a:rPr>
              <a:t>Enterprise staff may intentionally or unintentionally compromise OT systems. </a:t>
            </a:r>
            <a:r>
              <a:rPr lang="en-US" sz="1800" b="0" i="0" u="none" strike="noStrike" baseline="0" dirty="0">
                <a:solidFill>
                  <a:srgbClr val="000000"/>
                </a:solidFill>
                <a:latin typeface="Tablet Gothic Lt"/>
              </a:rPr>
              <a:t>Unintentional cybersecurity threats by staff may arise from a poor understanding of cyber risks and lack of cyber hygiene, which in turn lead to an increase in risk of OT incidents. Intentional sabotage of OT through an insider attack (such as a disgruntled employee acting alone or in concert with malicious actors) are equally problematic. Either way, people are often considered the weakest link in OT cybersecurity. </a:t>
            </a:r>
          </a:p>
          <a:p>
            <a:endParaRPr lang="en-GB" sz="1800" b="0" i="0" u="none" strike="noStrike" baseline="0" dirty="0">
              <a:solidFill>
                <a:srgbClr val="000000"/>
              </a:solidFill>
              <a:latin typeface="Tablet Gothic Lt"/>
            </a:endParaRPr>
          </a:p>
          <a:p>
            <a:r>
              <a:rPr lang="en-GB" sz="1800" b="1" i="0" u="sng" strike="noStrike" baseline="0" dirty="0">
                <a:solidFill>
                  <a:srgbClr val="000000"/>
                </a:solidFill>
                <a:latin typeface="Stolzl Bold"/>
              </a:rPr>
              <a:t>process (planning, governance, operations) </a:t>
            </a:r>
            <a:endParaRPr lang="en-GB" sz="1800" b="0" i="0" u="sng" strike="noStrike" baseline="0" dirty="0">
              <a:solidFill>
                <a:srgbClr val="000000"/>
              </a:solidFill>
              <a:latin typeface="Stolzl Bold"/>
            </a:endParaRPr>
          </a:p>
          <a:p>
            <a:r>
              <a:rPr lang="en-US" sz="1800" b="1" i="0" u="none" strike="noStrike" baseline="0" dirty="0">
                <a:solidFill>
                  <a:srgbClr val="000000"/>
                </a:solidFill>
                <a:latin typeface="Tablet Gothic"/>
              </a:rPr>
              <a:t>Lack of investment and consideration for cybersecurity. </a:t>
            </a:r>
            <a:r>
              <a:rPr lang="en-US" sz="1800" b="0" i="0" u="none" strike="noStrike" baseline="0" dirty="0">
                <a:solidFill>
                  <a:srgbClr val="000000"/>
                </a:solidFill>
                <a:latin typeface="Tablet Gothic Lt"/>
              </a:rPr>
              <a:t>Cybersecurity investments may be difficult to justify in less mature organizations; both those focused on OT and connected to OT. This is often driven by short-term thinking or a lack of cybersecurity considerations in the strategic planning processes. The risk may be especially acute if or when organizations digitize (such as during the current COVID-driven phase of digitization) but focus only on the benefits and fail to manage the risks. In these cases, cybersecurity implementations for OT may lack sufficient resources or be neglected. </a:t>
            </a:r>
          </a:p>
          <a:p>
            <a:r>
              <a:rPr lang="en-US" sz="1800" b="1" i="0" u="none" strike="noStrike" baseline="0" dirty="0">
                <a:solidFill>
                  <a:srgbClr val="000000"/>
                </a:solidFill>
                <a:latin typeface="Tablet Gothic"/>
              </a:rPr>
              <a:t>Use of outdated systems due to ‘lock-in’. </a:t>
            </a:r>
            <a:r>
              <a:rPr lang="en-US" sz="1800" b="0" i="0" u="none" strike="noStrike" baseline="0" dirty="0">
                <a:solidFill>
                  <a:srgbClr val="000000"/>
                </a:solidFill>
                <a:latin typeface="Tablet Gothic Lt"/>
              </a:rPr>
              <a:t>OT systems often represent large capital investment and, as such, may have a lifetime much longer than development support for the software code base (thus losing key elements such as vulnerability patching support). For example, some legacy systems still run Windows 95 without a supportable option to upgrade a replacement or can only do so at high cost. Without enterprise lifecycle procedures to ensure that OT systems are regularly upgraded or replaced, enterprises are “locked-in” to outdated systems.</a:t>
            </a:r>
          </a:p>
          <a:p>
            <a:endParaRPr lang="en-US" sz="1800" b="0" i="0" u="none" strike="noStrike" baseline="0" dirty="0">
              <a:solidFill>
                <a:srgbClr val="000000"/>
              </a:solidFill>
              <a:latin typeface="Tablet Gothic Lt"/>
            </a:endParaRPr>
          </a:p>
          <a:p>
            <a:r>
              <a:rPr lang="en-GB" sz="1800" b="1" i="0" u="sng" strike="noStrike" baseline="0" dirty="0">
                <a:solidFill>
                  <a:srgbClr val="000000"/>
                </a:solidFill>
                <a:latin typeface="Stolzl Bold"/>
              </a:rPr>
              <a:t>technology </a:t>
            </a:r>
            <a:endParaRPr lang="en-GB" sz="1800" b="0" i="0" u="sng" strike="noStrike" baseline="0" dirty="0">
              <a:solidFill>
                <a:srgbClr val="000000"/>
              </a:solidFill>
              <a:latin typeface="Stolzl Bold"/>
            </a:endParaRPr>
          </a:p>
          <a:p>
            <a:r>
              <a:rPr lang="en-US" sz="1800" b="1" i="0" u="none" strike="noStrike" baseline="0" dirty="0">
                <a:solidFill>
                  <a:srgbClr val="000000"/>
                </a:solidFill>
                <a:latin typeface="Tablet Gothic"/>
              </a:rPr>
              <a:t>OT Devices are Becoming ‘Smarter’. </a:t>
            </a:r>
            <a:r>
              <a:rPr lang="en-US" sz="1800" b="0" i="0" u="none" strike="noStrike" baseline="0" dirty="0">
                <a:solidFill>
                  <a:srgbClr val="000000"/>
                </a:solidFill>
                <a:latin typeface="Tablet Gothic Lt"/>
              </a:rPr>
              <a:t>OT systems have also become more advanced, increasingly connected to IT infrastructure, and are less constrained by point-to-point, closed systems. This allows for greater synergies between the enterprise’s data system and business operations, becoming “smarter” with more sophisticated software and interconnectivity. However, they can be exposed to the same sophisticated threats that plague IT, such as cyberattacks and malware. That is, OT devices may have an increased attack surface due to software vulnerabilities or poor access configuration. </a:t>
            </a:r>
          </a:p>
          <a:p>
            <a:r>
              <a:rPr lang="en-US" sz="1800" b="1" i="0" u="none" strike="noStrike" baseline="0" dirty="0">
                <a:solidFill>
                  <a:srgbClr val="000000"/>
                </a:solidFill>
                <a:latin typeface="Tablet Gothic"/>
              </a:rPr>
              <a:t>Older OT protocols have known cybersecurity weaknesses. </a:t>
            </a:r>
            <a:r>
              <a:rPr lang="en-US" sz="1800" b="0" i="0" u="none" strike="noStrike" baseline="0" dirty="0">
                <a:solidFill>
                  <a:srgbClr val="000000"/>
                </a:solidFill>
                <a:latin typeface="Tablet Gothic Lt"/>
              </a:rPr>
              <a:t>OT systems were designed for their specific industrial purposes and many were not designed with cybersecurity in mind. Cyber attackers may easily target systems through such vulnerabilities if enterprises fail to harden them.</a:t>
            </a: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2E0C77D1-1289-44CC-8379-BDEBCF5881E4}" type="slidenum">
              <a:rPr lang="en-GB" smtClean="0"/>
              <a:t>5</a:t>
            </a:fld>
            <a:endParaRPr lang="en-GB"/>
          </a:p>
        </p:txBody>
      </p:sp>
    </p:spTree>
    <p:extLst>
      <p:ext uri="{BB962C8B-B14F-4D97-AF65-F5344CB8AC3E}">
        <p14:creationId xmlns:p14="http://schemas.microsoft.com/office/powerpoint/2010/main" val="845942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SG"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2E0C77D1-1289-44CC-8379-BDEBCF5881E4}" type="slidenum">
              <a:rPr lang="en-GB" smtClean="0"/>
              <a:t>6</a:t>
            </a:fld>
            <a:endParaRPr lang="en-GB"/>
          </a:p>
        </p:txBody>
      </p:sp>
    </p:spTree>
    <p:extLst>
      <p:ext uri="{BB962C8B-B14F-4D97-AF65-F5344CB8AC3E}">
        <p14:creationId xmlns:p14="http://schemas.microsoft.com/office/powerpoint/2010/main" val="4192454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SG" sz="1800" dirty="0">
                <a:effectLst/>
                <a:latin typeface="Calibri" panose="020F0502020204030204" pitchFamily="34" charset="0"/>
                <a:ea typeface="DengXian" panose="02010600030101010101" pitchFamily="2" charset="-122"/>
                <a:cs typeface="Times New Roman" panose="02020603050405020304" pitchFamily="18" charset="0"/>
              </a:rPr>
              <a:t>These baseline foundations set the stage for a more robust national OT strategy and policy. </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p>
            <a:pPr marL="0" indent="0">
              <a:buFont typeface="Arial" panose="020B0604020202020204" pitchFamily="34" charset="0"/>
              <a:buNone/>
            </a:pPr>
            <a:endParaRPr lang="en-SG" sz="1800" dirty="0">
              <a:effectLst/>
              <a:latin typeface="Calibri" panose="020F0502020204030204" pitchFamily="34" charset="0"/>
              <a:ea typeface="DengXian" panose="02010600030101010101" pitchFamily="2" charset="-122"/>
              <a:cs typeface="Times New Roman" panose="02020603050405020304" pitchFamily="18" charset="0"/>
            </a:endParaRPr>
          </a:p>
          <a:p>
            <a:pPr marL="0" indent="0">
              <a:buFont typeface="Arial" panose="020B0604020202020204" pitchFamily="34" charset="0"/>
              <a:buNone/>
            </a:pPr>
            <a:r>
              <a:rPr lang="en-SG" sz="1050" dirty="0">
                <a:effectLst/>
                <a:latin typeface="Calibri" panose="020F0502020204030204" pitchFamily="34" charset="0"/>
                <a:ea typeface="DengXian" panose="02010600030101010101" pitchFamily="2" charset="-122"/>
                <a:cs typeface="Times New Roman" panose="02020603050405020304" pitchFamily="18" charset="0"/>
              </a:rPr>
              <a:t>The cybersecurity law sets the nation’s cybersecurity approach, establishes the responsible governmental cybersecurity agency (or commission) to have national cybersecurity oversight, and defines the responsibilities of government entities. </a:t>
            </a:r>
          </a:p>
          <a:p>
            <a:pPr marL="0" indent="0">
              <a:buFont typeface="Arial" panose="020B0604020202020204" pitchFamily="34" charset="0"/>
              <a:buNone/>
            </a:pPr>
            <a:endParaRPr lang="en-SG" sz="1050" dirty="0">
              <a:effectLst/>
              <a:latin typeface="Calibri" panose="020F0502020204030204" pitchFamily="34" charset="0"/>
              <a:ea typeface="DengXian" panose="02010600030101010101" pitchFamily="2" charset="-122"/>
              <a:cs typeface="Times New Roman" panose="02020603050405020304" pitchFamily="18" charset="0"/>
            </a:endParaRPr>
          </a:p>
          <a:p>
            <a:pPr marL="0" indent="0">
              <a:buFont typeface="Arial" panose="020B0604020202020204" pitchFamily="34" charset="0"/>
              <a:buNone/>
            </a:pPr>
            <a:r>
              <a:rPr lang="en-SG" sz="1050" dirty="0">
                <a:effectLst/>
                <a:latin typeface="Calibri" panose="020F0502020204030204" pitchFamily="34" charset="0"/>
                <a:ea typeface="DengXian" panose="02010600030101010101" pitchFamily="2" charset="-122"/>
                <a:cs typeface="Times New Roman" panose="02020603050405020304" pitchFamily="18" charset="0"/>
              </a:rPr>
              <a:t>But other elements are important for OT, such as providing the cybersecurity agency with the power and responsibility to designate the appropriate entities or functions as CII and to establish the cybersecurity requirements for those designated CIIs.</a:t>
            </a:r>
          </a:p>
          <a:p>
            <a:pPr marL="0" indent="0">
              <a:buFont typeface="Arial" panose="020B0604020202020204" pitchFamily="34" charset="0"/>
              <a:buNone/>
            </a:pPr>
            <a:endParaRPr lang="en-SG" sz="105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SG" sz="1050" dirty="0">
                <a:effectLst/>
                <a:latin typeface="Calibri" panose="020F0502020204030204" pitchFamily="34" charset="0"/>
                <a:ea typeface="DengXian" panose="02010600030101010101" pitchFamily="2" charset="-122"/>
                <a:cs typeface="Times New Roman" panose="02020603050405020304" pitchFamily="18" charset="0"/>
              </a:rPr>
              <a:t>Considering the prevalence of ransomware, policies should be in place to punish and discourage such attacks, particularly by making ransomware payments illegal by any party. Rules to enable cyber insurance in line with emerging best practices are also important.</a:t>
            </a:r>
            <a:r>
              <a:rPr lang="en-GB" sz="1050" dirty="0">
                <a:effectLst/>
              </a:rPr>
              <a:t> </a:t>
            </a:r>
            <a:r>
              <a:rPr lang="en-SG" sz="1050" dirty="0">
                <a:effectLst/>
                <a:latin typeface="Calibri" panose="020F0502020204030204" pitchFamily="34" charset="0"/>
                <a:ea typeface="DengXian" panose="02010600030101010101" pitchFamily="2" charset="-122"/>
                <a:cs typeface="Times New Roman" panose="02020603050405020304" pitchFamily="18" charset="0"/>
              </a:rPr>
              <a:t> </a:t>
            </a:r>
            <a:endParaRPr lang="en-GB" sz="1050" dirty="0">
              <a:effectLst/>
              <a:latin typeface="Calibri" panose="020F0502020204030204" pitchFamily="34" charset="0"/>
              <a:ea typeface="DengXian" panose="02010600030101010101" pitchFamily="2" charset="-122"/>
              <a:cs typeface="Times New Roman" panose="02020603050405020304" pitchFamily="18" charset="0"/>
            </a:endParaRPr>
          </a:p>
          <a:p>
            <a:pPr marL="0" indent="0">
              <a:buFont typeface="Arial" panose="020B0604020202020204" pitchFamily="34" charset="0"/>
              <a:buNone/>
            </a:pPr>
            <a:endParaRPr lang="en-SG" sz="1050" b="0" i="0" u="none" strike="noStrike" kern="1200" baseline="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p>
            <a:pPr marL="0" indent="0">
              <a:buFont typeface="Arial" panose="020B0604020202020204" pitchFamily="34" charset="0"/>
              <a:buNone/>
            </a:pPr>
            <a:r>
              <a:rPr lang="en-SG" sz="1050" dirty="0">
                <a:effectLst/>
                <a:latin typeface="Calibri" panose="020F0502020204030204" pitchFamily="34" charset="0"/>
                <a:ea typeface="DengXian" panose="02010600030101010101" pitchFamily="2" charset="-122"/>
                <a:cs typeface="Times New Roman" panose="02020603050405020304" pitchFamily="18" charset="0"/>
              </a:rPr>
              <a:t>OECD:</a:t>
            </a:r>
            <a:br>
              <a:rPr lang="en-SG" sz="1050" dirty="0">
                <a:effectLst/>
                <a:latin typeface="Calibri" panose="020F0502020204030204" pitchFamily="34" charset="0"/>
                <a:ea typeface="DengXian" panose="02010600030101010101" pitchFamily="2" charset="-122"/>
                <a:cs typeface="Times New Roman" panose="02020603050405020304" pitchFamily="18" charset="0"/>
              </a:rPr>
            </a:br>
            <a:r>
              <a:rPr lang="en-SG" sz="1050" dirty="0">
                <a:effectLst/>
                <a:latin typeface="Calibri" panose="020F0502020204030204" pitchFamily="34" charset="0"/>
                <a:ea typeface="DengXian" panose="02010600030101010101" pitchFamily="2" charset="-122"/>
                <a:cs typeface="Times New Roman" panose="02020603050405020304" pitchFamily="18" charset="0"/>
              </a:rPr>
              <a:t>Policies should also be developed in partnership with the private sector to help gain commitment from all stakeholders.</a:t>
            </a:r>
          </a:p>
          <a:p>
            <a:pPr marL="0" indent="0">
              <a:buFont typeface="Arial" panose="020B0604020202020204" pitchFamily="34" charset="0"/>
              <a:buNone/>
            </a:pPr>
            <a:r>
              <a:rPr lang="en-SG" sz="1050" dirty="0">
                <a:effectLst/>
                <a:latin typeface="Calibri" panose="020F0502020204030204" pitchFamily="34" charset="0"/>
                <a:ea typeface="DengXian" panose="02010600030101010101" pitchFamily="2" charset="-122"/>
                <a:cs typeface="Times New Roman" panose="02020603050405020304" pitchFamily="18" charset="0"/>
              </a:rPr>
              <a:t>Governments should demonstrate leadership by adopting clear policies and operating with transparency</a:t>
            </a:r>
          </a:p>
          <a:p>
            <a:pPr marL="0" indent="0">
              <a:buFont typeface="Arial" panose="020B0604020202020204" pitchFamily="34" charset="0"/>
              <a:buNone/>
            </a:pPr>
            <a:r>
              <a:rPr lang="en-SG" sz="1050" dirty="0">
                <a:effectLst/>
                <a:latin typeface="Calibri" panose="020F0502020204030204" pitchFamily="34" charset="0"/>
                <a:ea typeface="DengXian" panose="02010600030101010101" pitchFamily="2" charset="-122"/>
                <a:cs typeface="Times New Roman" panose="02020603050405020304" pitchFamily="18" charset="0"/>
              </a:rPr>
              <a:t>Governments should identify which government agencies are responsible for CIIs</a:t>
            </a:r>
            <a:endParaRPr lang="en-US" sz="105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2E0C77D1-1289-44CC-8379-BDEBCF5881E4}" type="slidenum">
              <a:rPr lang="en-GB" smtClean="0"/>
              <a:t>7</a:t>
            </a:fld>
            <a:endParaRPr lang="en-GB"/>
          </a:p>
        </p:txBody>
      </p:sp>
    </p:spTree>
    <p:extLst>
      <p:ext uri="{BB962C8B-B14F-4D97-AF65-F5344CB8AC3E}">
        <p14:creationId xmlns:p14="http://schemas.microsoft.com/office/powerpoint/2010/main" val="3938618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SG" sz="1800" dirty="0">
                <a:effectLst/>
                <a:latin typeface="Calibri" panose="020F0502020204030204" pitchFamily="34" charset="0"/>
                <a:ea typeface="DengXian" panose="02010600030101010101" pitchFamily="2" charset="-122"/>
                <a:cs typeface="Times New Roman" panose="02020603050405020304" pitchFamily="18" charset="0"/>
              </a:rPr>
              <a:t>These steps focus on developing the OT cybersecurity regime by establishing an overarching strategy for OT through consultations and input from stakeholders in the country. </a:t>
            </a:r>
          </a:p>
          <a:p>
            <a:pPr marL="0" indent="0">
              <a:buFont typeface="Arial" panose="020B0604020202020204" pitchFamily="34" charset="0"/>
              <a:buNone/>
            </a:pPr>
            <a:endParaRPr lang="en-SG" sz="1800" b="0" i="0" u="none" strike="noStrike" kern="1200" baseline="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p>
            <a:pPr marL="0" indent="0">
              <a:buFont typeface="Arial" panose="020B0604020202020204" pitchFamily="34" charset="0"/>
              <a:buNone/>
            </a:pPr>
            <a:r>
              <a:rPr lang="en-SG" sz="1800" dirty="0">
                <a:effectLst/>
                <a:latin typeface="Calibri" panose="020F0502020204030204" pitchFamily="34" charset="0"/>
                <a:ea typeface="DengXian" panose="02010600030101010101" pitchFamily="2" charset="-122"/>
                <a:cs typeface="Times New Roman" panose="02020603050405020304" pitchFamily="18" charset="0"/>
              </a:rPr>
              <a:t>The OT strategy sets the approach and actions that the country will take to build its cybersecurity regime around OT. </a:t>
            </a:r>
          </a:p>
          <a:p>
            <a:pPr marL="0" indent="0">
              <a:buFont typeface="Arial" panose="020B0604020202020204" pitchFamily="34" charset="0"/>
              <a:buNone/>
            </a:pPr>
            <a:endParaRPr lang="en-SG" sz="1800" b="0" i="0" u="none" strike="noStrike" kern="1200" baseline="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SG" sz="1800" dirty="0">
                <a:effectLst/>
                <a:latin typeface="Calibri" panose="020F0502020204030204" pitchFamily="34" charset="0"/>
                <a:ea typeface="DengXian" panose="02010600030101010101" pitchFamily="2" charset="-122"/>
                <a:cs typeface="Times New Roman" panose="02020603050405020304" pitchFamily="18" charset="0"/>
              </a:rPr>
              <a:t>Consultation and discussion with stakeholders are also important to help draft standards and policies that are practical and not onerous. Regulators should ensure that any additional policies addressing OT cyber risks do not place undue compliance burden on stakeholders through consultations and dialogue.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800" dirty="0">
                <a:effectLst/>
                <a:latin typeface="Calibri" panose="020F0502020204030204" pitchFamily="34" charset="0"/>
                <a:ea typeface="DengXian" panose="02010600030101010101" pitchFamily="2" charset="-122"/>
                <a:cs typeface="Times New Roman" panose="02020603050405020304" pitchFamily="18" charset="0"/>
              </a:rPr>
              <a:t>Variations in cyber governance and compliance requirements across countries and sectors can result in companies focusing on compliance instead of protecting their systems.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800" dirty="0">
                <a:effectLst/>
                <a:latin typeface="Calibri" panose="020F0502020204030204" pitchFamily="34" charset="0"/>
                <a:ea typeface="DengXian" panose="02010600030101010101" pitchFamily="2" charset="-122"/>
                <a:cs typeface="Times New Roman" panose="02020603050405020304" pitchFamily="18" charset="0"/>
              </a:rPr>
              <a:t>Overly prescriptive cybersecurity regulations may not benefit organizations as cybersecurity has to be tailored to the risks and needs of the organization.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800" dirty="0">
                <a:effectLst/>
                <a:latin typeface="Calibri" panose="020F0502020204030204" pitchFamily="34" charset="0"/>
                <a:ea typeface="DengXian" panose="02010600030101010101" pitchFamily="2" charset="-122"/>
                <a:cs typeface="Times New Roman" panose="02020603050405020304" pitchFamily="18" charset="0"/>
              </a:rPr>
              <a:t>The existing global shortage of talent means that cybersecurity teams are understaffed to deal with cyber risks in their IT systems, let alone OT systems. </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2E0C77D1-1289-44CC-8379-BDEBCF5881E4}" type="slidenum">
              <a:rPr lang="en-GB" smtClean="0"/>
              <a:t>8</a:t>
            </a:fld>
            <a:endParaRPr lang="en-GB"/>
          </a:p>
        </p:txBody>
      </p:sp>
    </p:spTree>
    <p:extLst>
      <p:ext uri="{BB962C8B-B14F-4D97-AF65-F5344CB8AC3E}">
        <p14:creationId xmlns:p14="http://schemas.microsoft.com/office/powerpoint/2010/main" val="1992414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Tablet Gothic Lt" panose="02000503000000020004" charset="0"/>
              </a:rPr>
              <a:t>Singapore’s OT Cybersecurity Masterplan, one of the first in the world specific to OT, was published in 2019 to enhance cybersecurity and resilience among Singapore CIIs and other OT enterprises.</a:t>
            </a:r>
          </a:p>
          <a:p>
            <a:endParaRPr lang="en-US" sz="1800" b="0" i="0" u="none" strike="noStrike" baseline="0" dirty="0">
              <a:solidFill>
                <a:srgbClr val="000000"/>
              </a:solidFill>
              <a:latin typeface="Tablet Gothic Lt" panose="02000503000000020004" charset="0"/>
            </a:endParaRPr>
          </a:p>
          <a:p>
            <a:r>
              <a:rPr lang="en-US" sz="1800" b="0" i="0" u="none" strike="noStrike" baseline="0" dirty="0">
                <a:solidFill>
                  <a:srgbClr val="000000"/>
                </a:solidFill>
                <a:latin typeface="Tablet Gothic Lt" panose="02000503000000020004" charset="0"/>
              </a:rPr>
              <a:t>US National Institute of Standards and Technology (NIST), the guide helps enterprises involved with OT secure their ICS systems. NIST developed the guide in partnership with public and private ICS enterprises, compiling several recommended measures to help OT enterprises meet their cybersecurity objectives. </a:t>
            </a:r>
          </a:p>
          <a:p>
            <a:endParaRPr lang="en-US" sz="1800" b="0" i="0" u="none" strike="noStrike" baseline="0" dirty="0">
              <a:solidFill>
                <a:srgbClr val="000000"/>
              </a:solidFill>
              <a:latin typeface="Tablet Gothic Lt" panose="02000503000000020004" charset="0"/>
            </a:endParaRPr>
          </a:p>
          <a:p>
            <a:r>
              <a:rPr lang="en-US" sz="1800" b="0" i="0" u="none" strike="noStrike" baseline="0" dirty="0">
                <a:solidFill>
                  <a:srgbClr val="000000"/>
                </a:solidFill>
                <a:latin typeface="Tablet Gothic Lt" panose="02000503000000020004" charset="0"/>
              </a:rPr>
              <a:t>The EU has so far approached OT cybersecurity by focusing on a cybersecurity certification framework for ICT products that specifically includes OT, along with other services and processes through its Cybersecurity Act.</a:t>
            </a:r>
          </a:p>
          <a:p>
            <a:r>
              <a:rPr lang="en-US" sz="1800" b="0" i="0" u="none" strike="noStrike" baseline="0" dirty="0">
                <a:solidFill>
                  <a:srgbClr val="000000"/>
                </a:solidFill>
                <a:latin typeface="Tablet Gothic Lt" panose="02000503000000020004" charset="0"/>
              </a:rPr>
              <a:t>The EU certification helps enterprises and organizations that manage OT understand their risks and take necessary steps to ensure cybersecurity. </a:t>
            </a:r>
            <a:endParaRPr lang="en-GB" dirty="0"/>
          </a:p>
        </p:txBody>
      </p:sp>
      <p:sp>
        <p:nvSpPr>
          <p:cNvPr id="4" name="Slide Number Placeholder 3"/>
          <p:cNvSpPr>
            <a:spLocks noGrp="1"/>
          </p:cNvSpPr>
          <p:nvPr>
            <p:ph type="sldNum" sz="quarter" idx="5"/>
          </p:nvPr>
        </p:nvSpPr>
        <p:spPr/>
        <p:txBody>
          <a:bodyPr/>
          <a:lstStyle/>
          <a:p>
            <a:fld id="{2E0C77D1-1289-44CC-8379-BDEBCF5881E4}" type="slidenum">
              <a:rPr lang="en-GB" smtClean="0"/>
              <a:t>9</a:t>
            </a:fld>
            <a:endParaRPr lang="en-GB"/>
          </a:p>
        </p:txBody>
      </p:sp>
    </p:spTree>
    <p:extLst>
      <p:ext uri="{BB962C8B-B14F-4D97-AF65-F5344CB8AC3E}">
        <p14:creationId xmlns:p14="http://schemas.microsoft.com/office/powerpoint/2010/main" val="1589372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SG" sz="1800" dirty="0">
                <a:effectLst/>
                <a:latin typeface="Calibri" panose="020F0502020204030204" pitchFamily="34" charset="0"/>
                <a:ea typeface="DengXian" panose="02010600030101010101" pitchFamily="2" charset="-122"/>
                <a:cs typeface="Times New Roman" panose="02020603050405020304" pitchFamily="18" charset="0"/>
              </a:rPr>
              <a:t>Once a national strategy and policy for OT is in place, governments must implement and track the policy to ensure its operationalization.</a:t>
            </a:r>
          </a:p>
          <a:p>
            <a:pPr marL="0" indent="0">
              <a:buFont typeface="Arial" panose="020B0604020202020204" pitchFamily="34" charset="0"/>
              <a:buNone/>
            </a:pPr>
            <a:endParaRPr lang="en-SG" sz="1800" b="0" i="0" u="none" strike="noStrike" kern="1200" baseline="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p>
            <a:pPr marL="0" indent="0">
              <a:buFont typeface="Arial" panose="020B0604020202020204" pitchFamily="34" charset="0"/>
              <a:buNone/>
            </a:pPr>
            <a:r>
              <a:rPr lang="en-SG" sz="1800" dirty="0">
                <a:effectLst/>
                <a:latin typeface="Calibri" panose="020F0502020204030204" pitchFamily="34" charset="0"/>
                <a:ea typeface="DengXian" panose="02010600030101010101" pitchFamily="2" charset="-122"/>
                <a:cs typeface="Times New Roman" panose="02020603050405020304" pitchFamily="18" charset="0"/>
              </a:rPr>
              <a:t>Risk assessments (which can be self-conducted or conducted by a government agency) help evaluate on a regular basis if a designated CII has adequate cybersecurity measures in place.</a:t>
            </a:r>
          </a:p>
          <a:p>
            <a:pPr marL="0" indent="0">
              <a:buFont typeface="Arial" panose="020B0604020202020204" pitchFamily="34" charset="0"/>
              <a:buNone/>
            </a:pPr>
            <a:endParaRPr lang="en-SG" sz="1800" b="0" i="0" u="none" strike="noStrike" kern="1200" baseline="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p>
            <a:pPr marL="0" indent="0">
              <a:buFont typeface="Arial" panose="020B0604020202020204" pitchFamily="34" charset="0"/>
              <a:buNone/>
            </a:pPr>
            <a:r>
              <a:rPr lang="en-SG" sz="1800" dirty="0">
                <a:effectLst/>
                <a:latin typeface="Calibri" panose="020F0502020204030204" pitchFamily="34" charset="0"/>
                <a:ea typeface="DengXian" panose="02010600030101010101" pitchFamily="2" charset="-122"/>
                <a:cs typeface="Times New Roman" panose="02020603050405020304" pitchFamily="18" charset="0"/>
              </a:rPr>
              <a:t>Governments should encourage non-CIIs to adopt the guidelines to create a more robust cybersecurity regime in the country.</a:t>
            </a:r>
          </a:p>
          <a:p>
            <a:pPr marL="0" indent="0">
              <a:buFont typeface="Arial" panose="020B0604020202020204" pitchFamily="34" charset="0"/>
              <a:buNone/>
            </a:pPr>
            <a:endParaRPr lang="en-SG" sz="1800" b="0" i="0" u="none" strike="noStrike" kern="1200" baseline="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p>
            <a:pPr marL="0" indent="0">
              <a:buFont typeface="Arial" panose="020B0604020202020204" pitchFamily="34" charset="0"/>
              <a:buNone/>
            </a:pPr>
            <a:r>
              <a:rPr lang="en-SG" sz="1800" dirty="0">
                <a:effectLst/>
                <a:latin typeface="Calibri" panose="020F0502020204030204" pitchFamily="34" charset="0"/>
                <a:ea typeface="DengXian" panose="02010600030101010101" pitchFamily="2" charset="-122"/>
                <a:cs typeface="Times New Roman" panose="02020603050405020304" pitchFamily="18" charset="0"/>
              </a:rPr>
              <a:t>Implementation of guidance in public agencies or publicly owned infrastructure can be an important demonstration to the market. Rules conditioning government procurement or contracting on policy implementation can also facilitate quicker uptake and incentivize organizations to implement better OT security. </a:t>
            </a:r>
          </a:p>
          <a:p>
            <a:pPr marL="0" indent="0">
              <a:buFont typeface="Arial" panose="020B0604020202020204" pitchFamily="34" charset="0"/>
              <a:buNone/>
            </a:pPr>
            <a:endParaRPr lang="en-SG" sz="1800" b="0" i="0" u="none" strike="noStrike" kern="1200" baseline="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p>
            <a:pPr marL="0" indent="0">
              <a:buFont typeface="Arial" panose="020B0604020202020204" pitchFamily="34" charset="0"/>
              <a:buNone/>
            </a:pPr>
            <a:r>
              <a:rPr lang="en-SG" sz="1800" dirty="0">
                <a:effectLst/>
                <a:latin typeface="Calibri" panose="020F0502020204030204" pitchFamily="34" charset="0"/>
                <a:ea typeface="DengXian" panose="02010600030101010101" pitchFamily="2" charset="-122"/>
                <a:cs typeface="Times New Roman" panose="02020603050405020304" pitchFamily="18" charset="0"/>
              </a:rPr>
              <a:t>Governments can help establish networks to share information not just within a country, but across borders as well. Industry involvement in these networks is key to ensuring their success and industry can participate or lead in training, share expertise, best practices, and skills across cybersecurity professionals in both companies and governments. </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2E0C77D1-1289-44CC-8379-BDEBCF5881E4}" type="slidenum">
              <a:rPr lang="en-GB" smtClean="0"/>
              <a:t>10</a:t>
            </a:fld>
            <a:endParaRPr lang="en-GB"/>
          </a:p>
        </p:txBody>
      </p:sp>
    </p:spTree>
    <p:extLst>
      <p:ext uri="{BB962C8B-B14F-4D97-AF65-F5344CB8AC3E}">
        <p14:creationId xmlns:p14="http://schemas.microsoft.com/office/powerpoint/2010/main" val="1812724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sz="1800" dirty="0">
              <a:effectLst/>
              <a:latin typeface="Calibri" panose="020F0502020204030204" pitchFamily="34" charset="0"/>
              <a:ea typeface="DengXian" panose="02010600030101010101" pitchFamily="2" charset="-122"/>
              <a:cs typeface="Times New Roman" panose="02020603050405020304" pitchFamily="18" charset="0"/>
            </a:endParaRPr>
          </a:p>
          <a:p>
            <a:r>
              <a:rPr lang="en-SG" sz="1800" dirty="0">
                <a:effectLst/>
                <a:latin typeface="Calibri" panose="020F0502020204030204" pitchFamily="34" charset="0"/>
                <a:ea typeface="DengXian" panose="02010600030101010101" pitchFamily="2" charset="-122"/>
                <a:cs typeface="Times New Roman" panose="02020603050405020304" pitchFamily="18" charset="0"/>
              </a:rPr>
              <a:t>The cyber threat to OT is </a:t>
            </a:r>
            <a:r>
              <a:rPr lang="en-SG" sz="1800" b="1" dirty="0">
                <a:effectLst/>
                <a:latin typeface="Calibri" panose="020F0502020204030204" pitchFamily="34" charset="0"/>
                <a:ea typeface="DengXian" panose="02010600030101010101" pitchFamily="2" charset="-122"/>
                <a:cs typeface="Times New Roman" panose="02020603050405020304" pitchFamily="18" charset="0"/>
              </a:rPr>
              <a:t>real</a:t>
            </a:r>
            <a:r>
              <a:rPr lang="en-SG" sz="1800" dirty="0">
                <a:effectLst/>
                <a:latin typeface="Calibri" panose="020F0502020204030204" pitchFamily="34" charset="0"/>
                <a:ea typeface="DengXian" panose="02010600030101010101" pitchFamily="2" charset="-122"/>
                <a:cs typeface="Times New Roman" panose="02020603050405020304" pitchFamily="18" charset="0"/>
              </a:rPr>
              <a:t>. The figure on the right highlights some cases of cyberattacks on OT in Asia and their impact, along with a recommendation from the checklist on how the attack may have helped mitigate or reduce the impact of the attack.</a:t>
            </a:r>
          </a:p>
          <a:p>
            <a:endParaRPr lang="en-SG" sz="1800" dirty="0">
              <a:effectLst/>
              <a:latin typeface="Calibri" panose="020F0502020204030204" pitchFamily="34" charset="0"/>
              <a:ea typeface="DengXian" panose="02010600030101010101" pitchFamily="2" charset="-122"/>
              <a:cs typeface="Times New Roman" panose="02020603050405020304" pitchFamily="18" charset="0"/>
            </a:endParaRPr>
          </a:p>
          <a:p>
            <a:r>
              <a:rPr lang="en-SG" sz="1800" dirty="0">
                <a:effectLst/>
                <a:latin typeface="Calibri" panose="020F0502020204030204" pitchFamily="34" charset="0"/>
                <a:ea typeface="DengXian" panose="02010600030101010101" pitchFamily="2" charset="-122"/>
                <a:cs typeface="Times New Roman" panose="02020603050405020304" pitchFamily="18" charset="0"/>
              </a:rPr>
              <a:t>The convergence of OT with IT has opened a whole new range of innovation and opportunities for businesses, organizations, and societies to leverage OT systems in ways unimaginable only a few years ago. At the same time, this convergence has drastically increased the cybersecurity threat environment for OT. Governments in Asia and globally are continually upgrading their cybersecurity policies to address evolving threats and protecting OT is rapidly rising as a priority for many regulators tasked with protecting their countries’ critical infrastructure, national economic interests, and safety of citizens. </a:t>
            </a:r>
          </a:p>
          <a:p>
            <a:endParaRPr lang="en-SG" sz="1800" dirty="0">
              <a:effectLst/>
              <a:latin typeface="Calibri" panose="020F0502020204030204" pitchFamily="34" charset="0"/>
              <a:ea typeface="DengXian" panose="02010600030101010101" pitchFamily="2" charset="-122"/>
              <a:cs typeface="Times New Roman" panose="02020603050405020304" pitchFamily="18" charset="0"/>
            </a:endParaRPr>
          </a:p>
          <a:p>
            <a:r>
              <a:rPr lang="en-SG" sz="1800" dirty="0">
                <a:effectLst/>
                <a:latin typeface="Calibri" panose="020F0502020204030204" pitchFamily="34" charset="0"/>
                <a:ea typeface="DengXian" panose="02010600030101010101" pitchFamily="2" charset="-122"/>
                <a:cs typeface="Times New Roman" panose="02020603050405020304" pitchFamily="18" charset="0"/>
              </a:rPr>
              <a:t>Thus, we developed the checklist to help authorities identify which elements may already be in place, which are not, and to serve as a general guide to how authorities and OT operators can work together to improve cybersecurity for OT. </a:t>
            </a:r>
          </a:p>
          <a:p>
            <a:endParaRPr lang="en-SG" sz="1800" dirty="0">
              <a:effectLst/>
              <a:latin typeface="Calibri" panose="020F0502020204030204" pitchFamily="34" charset="0"/>
              <a:ea typeface="DengXian" panose="02010600030101010101" pitchFamily="2" charset="-122"/>
              <a:cs typeface="Times New Roman" panose="02020603050405020304" pitchFamily="18" charset="0"/>
            </a:endParaRPr>
          </a:p>
          <a:p>
            <a:r>
              <a:rPr lang="en-US" sz="1200" dirty="0">
                <a:solidFill>
                  <a:schemeClr val="tx2"/>
                </a:solidFill>
                <a:latin typeface="IBM Plex Sans Text" panose="020B0604020202020204" charset="0"/>
              </a:rPr>
              <a:t>Cybersecurity for OT and the relevant policy structures to support these are continually shifting, and </a:t>
            </a:r>
            <a:r>
              <a:rPr lang="en-SG" sz="1800" dirty="0">
                <a:effectLst/>
                <a:latin typeface="Calibri" panose="020F0502020204030204" pitchFamily="34" charset="0"/>
                <a:ea typeface="DengXian" panose="02010600030101010101" pitchFamily="2" charset="-122"/>
                <a:cs typeface="Times New Roman" panose="02020603050405020304" pitchFamily="18" charset="0"/>
              </a:rPr>
              <a:t>decisions and actions considered and undertaken by governments should be reviewed again in the future to account for the shifting threats to OT.</a:t>
            </a:r>
            <a:endParaRPr lang="en-GB" dirty="0"/>
          </a:p>
        </p:txBody>
      </p:sp>
      <p:sp>
        <p:nvSpPr>
          <p:cNvPr id="4" name="Slide Number Placeholder 3"/>
          <p:cNvSpPr>
            <a:spLocks noGrp="1"/>
          </p:cNvSpPr>
          <p:nvPr>
            <p:ph type="sldNum" sz="quarter" idx="5"/>
          </p:nvPr>
        </p:nvSpPr>
        <p:spPr/>
        <p:txBody>
          <a:bodyPr/>
          <a:lstStyle/>
          <a:p>
            <a:fld id="{2E0C77D1-1289-44CC-8379-BDEBCF5881E4}" type="slidenum">
              <a:rPr lang="en-GB" smtClean="0"/>
              <a:t>11</a:t>
            </a:fld>
            <a:endParaRPr lang="en-GB"/>
          </a:p>
        </p:txBody>
      </p:sp>
    </p:spTree>
    <p:extLst>
      <p:ext uri="{BB962C8B-B14F-4D97-AF65-F5344CB8AC3E}">
        <p14:creationId xmlns:p14="http://schemas.microsoft.com/office/powerpoint/2010/main" val="5321531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27" name="Picture 226" descr="A screenshot of a cell phone&#10;&#10;Description generated with very high confidence" hidden="1">
            <a:extLst>
              <a:ext uri="{FF2B5EF4-FFF2-40B4-BE49-F238E27FC236}">
                <a16:creationId xmlns:a16="http://schemas.microsoft.com/office/drawing/2014/main" id="{9556547E-A93B-4F59-92A7-F996378C4F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1" y="0"/>
            <a:ext cx="12183197" cy="6858000"/>
          </a:xfrm>
          <a:prstGeom prst="rect">
            <a:avLst/>
          </a:prstGeom>
        </p:spPr>
      </p:pic>
      <p:sp>
        <p:nvSpPr>
          <p:cNvPr id="230" name="Text Placeholder 229">
            <a:extLst>
              <a:ext uri="{FF2B5EF4-FFF2-40B4-BE49-F238E27FC236}">
                <a16:creationId xmlns:a16="http://schemas.microsoft.com/office/drawing/2014/main" id="{43AF78D6-6FC3-403A-8154-5F65AD0F965D}"/>
              </a:ext>
            </a:extLst>
          </p:cNvPr>
          <p:cNvSpPr>
            <a:spLocks noGrp="1"/>
          </p:cNvSpPr>
          <p:nvPr>
            <p:ph type="body" sz="quarter" idx="13" hasCustomPrompt="1"/>
          </p:nvPr>
        </p:nvSpPr>
        <p:spPr>
          <a:xfrm>
            <a:off x="6964363" y="1797050"/>
            <a:ext cx="4029701" cy="1031210"/>
          </a:xfrm>
        </p:spPr>
        <p:txBody>
          <a:bodyPr>
            <a:noAutofit/>
          </a:bodyPr>
          <a:lstStyle>
            <a:lvl1pPr marL="0" indent="0">
              <a:lnSpc>
                <a:spcPct val="75000"/>
              </a:lnSpc>
              <a:spcBef>
                <a:spcPts val="0"/>
              </a:spcBef>
              <a:buNone/>
              <a:defRPr sz="3600" b="1">
                <a:latin typeface="Source Sans Pro" panose="020B0503030403020204" pitchFamily="34" charset="0"/>
              </a:defRPr>
            </a:lvl1pPr>
          </a:lstStyle>
          <a:p>
            <a:pPr lvl="0"/>
            <a:r>
              <a:rPr lang="en-US" dirty="0"/>
              <a:t>Click to Edit Title</a:t>
            </a:r>
          </a:p>
        </p:txBody>
      </p:sp>
      <p:sp>
        <p:nvSpPr>
          <p:cNvPr id="231" name="Text Placeholder 229">
            <a:extLst>
              <a:ext uri="{FF2B5EF4-FFF2-40B4-BE49-F238E27FC236}">
                <a16:creationId xmlns:a16="http://schemas.microsoft.com/office/drawing/2014/main" id="{909DA31F-8661-4526-A859-62A4FDF689B6}"/>
              </a:ext>
            </a:extLst>
          </p:cNvPr>
          <p:cNvSpPr>
            <a:spLocks noGrp="1"/>
          </p:cNvSpPr>
          <p:nvPr>
            <p:ph type="body" sz="quarter" idx="14" hasCustomPrompt="1"/>
          </p:nvPr>
        </p:nvSpPr>
        <p:spPr>
          <a:xfrm>
            <a:off x="6964363" y="3349256"/>
            <a:ext cx="4029701" cy="1945758"/>
          </a:xfrm>
        </p:spPr>
        <p:txBody>
          <a:bodyPr>
            <a:noAutofit/>
          </a:bodyPr>
          <a:lstStyle>
            <a:lvl1pPr marL="0" indent="0">
              <a:lnSpc>
                <a:spcPct val="100000"/>
              </a:lnSpc>
              <a:spcBef>
                <a:spcPts val="0"/>
              </a:spcBef>
              <a:buNone/>
              <a:defRPr sz="1400" b="0">
                <a:solidFill>
                  <a:schemeClr val="tx1">
                    <a:alpha val="75000"/>
                  </a:schemeClr>
                </a:solidFill>
                <a:latin typeface="Source Sans Pro" panose="020B0503030403020204" pitchFamily="34" charset="0"/>
              </a:defRPr>
            </a:lvl1pPr>
          </a:lstStyle>
          <a:p>
            <a:pPr lvl="0"/>
            <a:r>
              <a:rPr lang="en-US" dirty="0"/>
              <a:t>Put Body Text Here</a:t>
            </a:r>
          </a:p>
        </p:txBody>
      </p:sp>
    </p:spTree>
    <p:extLst>
      <p:ext uri="{BB962C8B-B14F-4D97-AF65-F5344CB8AC3E}">
        <p14:creationId xmlns:p14="http://schemas.microsoft.com/office/powerpoint/2010/main" val="1851958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27" name="Picture 226" descr="A screenshot of a cell phone&#10;&#10;Description generated with very high confidence" hidden="1">
            <a:extLst>
              <a:ext uri="{FF2B5EF4-FFF2-40B4-BE49-F238E27FC236}">
                <a16:creationId xmlns:a16="http://schemas.microsoft.com/office/drawing/2014/main" id="{9556547E-A93B-4F59-92A7-F996378C4F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1" y="0"/>
            <a:ext cx="12183197" cy="6858000"/>
          </a:xfrm>
          <a:prstGeom prst="rect">
            <a:avLst/>
          </a:prstGeom>
        </p:spPr>
      </p:pic>
      <p:grpSp>
        <p:nvGrpSpPr>
          <p:cNvPr id="217" name="Group 216">
            <a:extLst>
              <a:ext uri="{FF2B5EF4-FFF2-40B4-BE49-F238E27FC236}">
                <a16:creationId xmlns:a16="http://schemas.microsoft.com/office/drawing/2014/main" id="{8DC67427-E23B-4B3B-8321-B2ECE57E0380}"/>
              </a:ext>
            </a:extLst>
          </p:cNvPr>
          <p:cNvGrpSpPr/>
          <p:nvPr userDrawn="1"/>
        </p:nvGrpSpPr>
        <p:grpSpPr>
          <a:xfrm>
            <a:off x="1308101" y="-1588"/>
            <a:ext cx="9574213" cy="6859588"/>
            <a:chOff x="1308101" y="-1588"/>
            <a:chExt cx="9574213" cy="6859588"/>
          </a:xfrm>
          <a:solidFill>
            <a:schemeClr val="bg1">
              <a:alpha val="50000"/>
            </a:schemeClr>
          </a:solidFill>
        </p:grpSpPr>
        <p:sp>
          <p:nvSpPr>
            <p:cNvPr id="14" name="Rectangle 207">
              <a:extLst>
                <a:ext uri="{FF2B5EF4-FFF2-40B4-BE49-F238E27FC236}">
                  <a16:creationId xmlns:a16="http://schemas.microsoft.com/office/drawing/2014/main" id="{266D8518-EBFF-4955-B278-E83C9E0189A5}"/>
                </a:ext>
              </a:extLst>
            </p:cNvPr>
            <p:cNvSpPr>
              <a:spLocks noChangeArrowheads="1"/>
            </p:cNvSpPr>
            <p:nvPr userDrawn="1"/>
          </p:nvSpPr>
          <p:spPr bwMode="auto">
            <a:xfrm>
              <a:off x="1690688"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 name="Rectangle 208">
              <a:extLst>
                <a:ext uri="{FF2B5EF4-FFF2-40B4-BE49-F238E27FC236}">
                  <a16:creationId xmlns:a16="http://schemas.microsoft.com/office/drawing/2014/main" id="{CE5630CC-184E-44F4-BF58-53C2BF7495DE}"/>
                </a:ext>
              </a:extLst>
            </p:cNvPr>
            <p:cNvSpPr>
              <a:spLocks noChangeArrowheads="1"/>
            </p:cNvSpPr>
            <p:nvPr userDrawn="1"/>
          </p:nvSpPr>
          <p:spPr bwMode="auto">
            <a:xfrm>
              <a:off x="1498601"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 name="Rectangle 206">
              <a:extLst>
                <a:ext uri="{FF2B5EF4-FFF2-40B4-BE49-F238E27FC236}">
                  <a16:creationId xmlns:a16="http://schemas.microsoft.com/office/drawing/2014/main" id="{09754757-1C68-46A4-8A76-CD4F72545EF9}"/>
                </a:ext>
              </a:extLst>
            </p:cNvPr>
            <p:cNvSpPr>
              <a:spLocks noChangeArrowheads="1"/>
            </p:cNvSpPr>
            <p:nvPr userDrawn="1"/>
          </p:nvSpPr>
          <p:spPr bwMode="auto">
            <a:xfrm>
              <a:off x="1690688"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 name="Rectangle 5">
              <a:extLst>
                <a:ext uri="{FF2B5EF4-FFF2-40B4-BE49-F238E27FC236}">
                  <a16:creationId xmlns:a16="http://schemas.microsoft.com/office/drawing/2014/main" id="{EF45CDCD-A4C3-4B49-A236-03491DB0569A}"/>
                </a:ext>
              </a:extLst>
            </p:cNvPr>
            <p:cNvSpPr>
              <a:spLocks noChangeArrowheads="1"/>
            </p:cNvSpPr>
            <p:nvPr userDrawn="1"/>
          </p:nvSpPr>
          <p:spPr bwMode="auto">
            <a:xfrm>
              <a:off x="1308101" y="6699250"/>
              <a:ext cx="12700" cy="158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 name="Rectangle 6">
              <a:extLst>
                <a:ext uri="{FF2B5EF4-FFF2-40B4-BE49-F238E27FC236}">
                  <a16:creationId xmlns:a16="http://schemas.microsoft.com/office/drawing/2014/main" id="{F56A4C31-1AC0-4FE8-9BF3-6BFF0C06B27C}"/>
                </a:ext>
              </a:extLst>
            </p:cNvPr>
            <p:cNvSpPr>
              <a:spLocks noChangeArrowheads="1"/>
            </p:cNvSpPr>
            <p:nvPr userDrawn="1"/>
          </p:nvSpPr>
          <p:spPr bwMode="auto">
            <a:xfrm>
              <a:off x="1308101" y="6699250"/>
              <a:ext cx="12700" cy="158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 name="Rectangle 7">
              <a:extLst>
                <a:ext uri="{FF2B5EF4-FFF2-40B4-BE49-F238E27FC236}">
                  <a16:creationId xmlns:a16="http://schemas.microsoft.com/office/drawing/2014/main" id="{AF8E88F1-5643-4F0E-94FD-B4CB645A7B2D}"/>
                </a:ext>
              </a:extLst>
            </p:cNvPr>
            <p:cNvSpPr>
              <a:spLocks noChangeArrowheads="1"/>
            </p:cNvSpPr>
            <p:nvPr userDrawn="1"/>
          </p:nvSpPr>
          <p:spPr bwMode="auto">
            <a:xfrm>
              <a:off x="2265364" y="6699250"/>
              <a:ext cx="12700" cy="158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 name="Rectangle 8">
              <a:extLst>
                <a:ext uri="{FF2B5EF4-FFF2-40B4-BE49-F238E27FC236}">
                  <a16:creationId xmlns:a16="http://schemas.microsoft.com/office/drawing/2014/main" id="{48A1A113-C510-4EDF-A0D8-8962E5E2AEC2}"/>
                </a:ext>
              </a:extLst>
            </p:cNvPr>
            <p:cNvSpPr>
              <a:spLocks noChangeArrowheads="1"/>
            </p:cNvSpPr>
            <p:nvPr userDrawn="1"/>
          </p:nvSpPr>
          <p:spPr bwMode="auto">
            <a:xfrm>
              <a:off x="2265364" y="6699250"/>
              <a:ext cx="12700" cy="158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 name="Rectangle 9">
              <a:extLst>
                <a:ext uri="{FF2B5EF4-FFF2-40B4-BE49-F238E27FC236}">
                  <a16:creationId xmlns:a16="http://schemas.microsoft.com/office/drawing/2014/main" id="{7741F363-526D-4ABE-BAD3-FB66347C0742}"/>
                </a:ext>
              </a:extLst>
            </p:cNvPr>
            <p:cNvSpPr>
              <a:spLocks noChangeArrowheads="1"/>
            </p:cNvSpPr>
            <p:nvPr userDrawn="1"/>
          </p:nvSpPr>
          <p:spPr bwMode="auto">
            <a:xfrm>
              <a:off x="1498601"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 name="Rectangle 10">
              <a:extLst>
                <a:ext uri="{FF2B5EF4-FFF2-40B4-BE49-F238E27FC236}">
                  <a16:creationId xmlns:a16="http://schemas.microsoft.com/office/drawing/2014/main" id="{F470B9D5-F18D-4DD2-BE14-6298F8C370A9}"/>
                </a:ext>
              </a:extLst>
            </p:cNvPr>
            <p:cNvSpPr>
              <a:spLocks noChangeArrowheads="1"/>
            </p:cNvSpPr>
            <p:nvPr userDrawn="1"/>
          </p:nvSpPr>
          <p:spPr bwMode="auto">
            <a:xfrm>
              <a:off x="1498601"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 name="Rectangle 11">
              <a:extLst>
                <a:ext uri="{FF2B5EF4-FFF2-40B4-BE49-F238E27FC236}">
                  <a16:creationId xmlns:a16="http://schemas.microsoft.com/office/drawing/2014/main" id="{7166C187-D016-4480-9815-C3B261526B4E}"/>
                </a:ext>
              </a:extLst>
            </p:cNvPr>
            <p:cNvSpPr>
              <a:spLocks noChangeArrowheads="1"/>
            </p:cNvSpPr>
            <p:nvPr userDrawn="1"/>
          </p:nvSpPr>
          <p:spPr bwMode="auto">
            <a:xfrm>
              <a:off x="1690689"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 name="Rectangle 12">
              <a:extLst>
                <a:ext uri="{FF2B5EF4-FFF2-40B4-BE49-F238E27FC236}">
                  <a16:creationId xmlns:a16="http://schemas.microsoft.com/office/drawing/2014/main" id="{D58B68E3-0E7A-48A5-B0A3-87CBF2E68B3F}"/>
                </a:ext>
              </a:extLst>
            </p:cNvPr>
            <p:cNvSpPr>
              <a:spLocks noChangeArrowheads="1"/>
            </p:cNvSpPr>
            <p:nvPr userDrawn="1"/>
          </p:nvSpPr>
          <p:spPr bwMode="auto">
            <a:xfrm>
              <a:off x="1690689"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 name="Rectangle 13">
              <a:extLst>
                <a:ext uri="{FF2B5EF4-FFF2-40B4-BE49-F238E27FC236}">
                  <a16:creationId xmlns:a16="http://schemas.microsoft.com/office/drawing/2014/main" id="{88868C81-BC8A-456E-A9DA-950845B3FC1A}"/>
                </a:ext>
              </a:extLst>
            </p:cNvPr>
            <p:cNvSpPr>
              <a:spLocks noChangeArrowheads="1"/>
            </p:cNvSpPr>
            <p:nvPr userDrawn="1"/>
          </p:nvSpPr>
          <p:spPr bwMode="auto">
            <a:xfrm>
              <a:off x="1881189"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14">
              <a:extLst>
                <a:ext uri="{FF2B5EF4-FFF2-40B4-BE49-F238E27FC236}">
                  <a16:creationId xmlns:a16="http://schemas.microsoft.com/office/drawing/2014/main" id="{5677C984-7EB9-426D-8A33-F45FFFFEB7D0}"/>
                </a:ext>
              </a:extLst>
            </p:cNvPr>
            <p:cNvSpPr>
              <a:spLocks noChangeArrowheads="1"/>
            </p:cNvSpPr>
            <p:nvPr userDrawn="1"/>
          </p:nvSpPr>
          <p:spPr bwMode="auto">
            <a:xfrm>
              <a:off x="1881189"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 name="Rectangle 15">
              <a:extLst>
                <a:ext uri="{FF2B5EF4-FFF2-40B4-BE49-F238E27FC236}">
                  <a16:creationId xmlns:a16="http://schemas.microsoft.com/office/drawing/2014/main" id="{0B8E0B24-2FB5-4B69-A53C-610FB064C04A}"/>
                </a:ext>
              </a:extLst>
            </p:cNvPr>
            <p:cNvSpPr>
              <a:spLocks noChangeArrowheads="1"/>
            </p:cNvSpPr>
            <p:nvPr userDrawn="1"/>
          </p:nvSpPr>
          <p:spPr bwMode="auto">
            <a:xfrm>
              <a:off x="2073276"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 name="Rectangle 16">
              <a:extLst>
                <a:ext uri="{FF2B5EF4-FFF2-40B4-BE49-F238E27FC236}">
                  <a16:creationId xmlns:a16="http://schemas.microsoft.com/office/drawing/2014/main" id="{6CD60E81-11CA-488C-AC5B-F6D5DE4B5C18}"/>
                </a:ext>
              </a:extLst>
            </p:cNvPr>
            <p:cNvSpPr>
              <a:spLocks noChangeArrowheads="1"/>
            </p:cNvSpPr>
            <p:nvPr userDrawn="1"/>
          </p:nvSpPr>
          <p:spPr bwMode="auto">
            <a:xfrm>
              <a:off x="2073276"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 name="Rectangle 17">
              <a:extLst>
                <a:ext uri="{FF2B5EF4-FFF2-40B4-BE49-F238E27FC236}">
                  <a16:creationId xmlns:a16="http://schemas.microsoft.com/office/drawing/2014/main" id="{98245B55-2E99-4E0A-B4DD-187456487E49}"/>
                </a:ext>
              </a:extLst>
            </p:cNvPr>
            <p:cNvSpPr>
              <a:spLocks noChangeArrowheads="1"/>
            </p:cNvSpPr>
            <p:nvPr userDrawn="1"/>
          </p:nvSpPr>
          <p:spPr bwMode="auto">
            <a:xfrm>
              <a:off x="3221039" y="6699250"/>
              <a:ext cx="12700" cy="158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 name="Rectangle 18">
              <a:extLst>
                <a:ext uri="{FF2B5EF4-FFF2-40B4-BE49-F238E27FC236}">
                  <a16:creationId xmlns:a16="http://schemas.microsoft.com/office/drawing/2014/main" id="{A260CDD3-B4C1-489E-9466-CFE333BF7BBD}"/>
                </a:ext>
              </a:extLst>
            </p:cNvPr>
            <p:cNvSpPr>
              <a:spLocks noChangeArrowheads="1"/>
            </p:cNvSpPr>
            <p:nvPr userDrawn="1"/>
          </p:nvSpPr>
          <p:spPr bwMode="auto">
            <a:xfrm>
              <a:off x="3221039" y="6699250"/>
              <a:ext cx="12700" cy="158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 name="Rectangle 19">
              <a:extLst>
                <a:ext uri="{FF2B5EF4-FFF2-40B4-BE49-F238E27FC236}">
                  <a16:creationId xmlns:a16="http://schemas.microsoft.com/office/drawing/2014/main" id="{9FB1F86F-EE1C-4672-AD22-6B66B4AAB53F}"/>
                </a:ext>
              </a:extLst>
            </p:cNvPr>
            <p:cNvSpPr>
              <a:spLocks noChangeArrowheads="1"/>
            </p:cNvSpPr>
            <p:nvPr userDrawn="1"/>
          </p:nvSpPr>
          <p:spPr bwMode="auto">
            <a:xfrm>
              <a:off x="2455864"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 name="Rectangle 20">
              <a:extLst>
                <a:ext uri="{FF2B5EF4-FFF2-40B4-BE49-F238E27FC236}">
                  <a16:creationId xmlns:a16="http://schemas.microsoft.com/office/drawing/2014/main" id="{728303DC-2A1E-45EF-9B21-DCC6DF61F7FD}"/>
                </a:ext>
              </a:extLst>
            </p:cNvPr>
            <p:cNvSpPr>
              <a:spLocks noChangeArrowheads="1"/>
            </p:cNvSpPr>
            <p:nvPr userDrawn="1"/>
          </p:nvSpPr>
          <p:spPr bwMode="auto">
            <a:xfrm>
              <a:off x="2455864"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 name="Rectangle 21">
              <a:extLst>
                <a:ext uri="{FF2B5EF4-FFF2-40B4-BE49-F238E27FC236}">
                  <a16:creationId xmlns:a16="http://schemas.microsoft.com/office/drawing/2014/main" id="{B0853267-960E-4232-A8A9-50532821AA66}"/>
                </a:ext>
              </a:extLst>
            </p:cNvPr>
            <p:cNvSpPr>
              <a:spLocks noChangeArrowheads="1"/>
            </p:cNvSpPr>
            <p:nvPr userDrawn="1"/>
          </p:nvSpPr>
          <p:spPr bwMode="auto">
            <a:xfrm>
              <a:off x="2646364"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 name="Rectangle 22">
              <a:extLst>
                <a:ext uri="{FF2B5EF4-FFF2-40B4-BE49-F238E27FC236}">
                  <a16:creationId xmlns:a16="http://schemas.microsoft.com/office/drawing/2014/main" id="{2308DB74-CBC2-4BF2-96C9-88D1818BFEA4}"/>
                </a:ext>
              </a:extLst>
            </p:cNvPr>
            <p:cNvSpPr>
              <a:spLocks noChangeArrowheads="1"/>
            </p:cNvSpPr>
            <p:nvPr userDrawn="1"/>
          </p:nvSpPr>
          <p:spPr bwMode="auto">
            <a:xfrm>
              <a:off x="2646364"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 name="Rectangle 23">
              <a:extLst>
                <a:ext uri="{FF2B5EF4-FFF2-40B4-BE49-F238E27FC236}">
                  <a16:creationId xmlns:a16="http://schemas.microsoft.com/office/drawing/2014/main" id="{B6D40D5F-1230-4E40-A61E-29039F28687F}"/>
                </a:ext>
              </a:extLst>
            </p:cNvPr>
            <p:cNvSpPr>
              <a:spLocks noChangeArrowheads="1"/>
            </p:cNvSpPr>
            <p:nvPr userDrawn="1"/>
          </p:nvSpPr>
          <p:spPr bwMode="auto">
            <a:xfrm>
              <a:off x="2836864"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 name="Rectangle 24">
              <a:extLst>
                <a:ext uri="{FF2B5EF4-FFF2-40B4-BE49-F238E27FC236}">
                  <a16:creationId xmlns:a16="http://schemas.microsoft.com/office/drawing/2014/main" id="{24394077-30E9-47FC-956A-963030248E1A}"/>
                </a:ext>
              </a:extLst>
            </p:cNvPr>
            <p:cNvSpPr>
              <a:spLocks noChangeArrowheads="1"/>
            </p:cNvSpPr>
            <p:nvPr userDrawn="1"/>
          </p:nvSpPr>
          <p:spPr bwMode="auto">
            <a:xfrm>
              <a:off x="2836864"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 name="Rectangle 25">
              <a:extLst>
                <a:ext uri="{FF2B5EF4-FFF2-40B4-BE49-F238E27FC236}">
                  <a16:creationId xmlns:a16="http://schemas.microsoft.com/office/drawing/2014/main" id="{7D810129-EE97-41B8-A2ED-06615CE46826}"/>
                </a:ext>
              </a:extLst>
            </p:cNvPr>
            <p:cNvSpPr>
              <a:spLocks noChangeArrowheads="1"/>
            </p:cNvSpPr>
            <p:nvPr userDrawn="1"/>
          </p:nvSpPr>
          <p:spPr bwMode="auto">
            <a:xfrm>
              <a:off x="3028951"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 name="Rectangle 26">
              <a:extLst>
                <a:ext uri="{FF2B5EF4-FFF2-40B4-BE49-F238E27FC236}">
                  <a16:creationId xmlns:a16="http://schemas.microsoft.com/office/drawing/2014/main" id="{91A169E4-F944-4310-B459-A39F52E309A8}"/>
                </a:ext>
              </a:extLst>
            </p:cNvPr>
            <p:cNvSpPr>
              <a:spLocks noChangeArrowheads="1"/>
            </p:cNvSpPr>
            <p:nvPr userDrawn="1"/>
          </p:nvSpPr>
          <p:spPr bwMode="auto">
            <a:xfrm>
              <a:off x="3028951"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 name="Rectangle 27">
              <a:extLst>
                <a:ext uri="{FF2B5EF4-FFF2-40B4-BE49-F238E27FC236}">
                  <a16:creationId xmlns:a16="http://schemas.microsoft.com/office/drawing/2014/main" id="{629E0C36-409F-428C-95DA-D3805346C4DF}"/>
                </a:ext>
              </a:extLst>
            </p:cNvPr>
            <p:cNvSpPr>
              <a:spLocks noChangeArrowheads="1"/>
            </p:cNvSpPr>
            <p:nvPr userDrawn="1"/>
          </p:nvSpPr>
          <p:spPr bwMode="auto">
            <a:xfrm>
              <a:off x="4176714" y="6699250"/>
              <a:ext cx="12700" cy="158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 name="Rectangle 28">
              <a:extLst>
                <a:ext uri="{FF2B5EF4-FFF2-40B4-BE49-F238E27FC236}">
                  <a16:creationId xmlns:a16="http://schemas.microsoft.com/office/drawing/2014/main" id="{A09DD996-99A3-43C0-A080-24BC61170669}"/>
                </a:ext>
              </a:extLst>
            </p:cNvPr>
            <p:cNvSpPr>
              <a:spLocks noChangeArrowheads="1"/>
            </p:cNvSpPr>
            <p:nvPr userDrawn="1"/>
          </p:nvSpPr>
          <p:spPr bwMode="auto">
            <a:xfrm>
              <a:off x="4176714" y="6699250"/>
              <a:ext cx="12700" cy="158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 name="Rectangle 29">
              <a:extLst>
                <a:ext uri="{FF2B5EF4-FFF2-40B4-BE49-F238E27FC236}">
                  <a16:creationId xmlns:a16="http://schemas.microsoft.com/office/drawing/2014/main" id="{B2EA02AD-6D8E-4C6C-A9A4-77BBEA06317F}"/>
                </a:ext>
              </a:extLst>
            </p:cNvPr>
            <p:cNvSpPr>
              <a:spLocks noChangeArrowheads="1"/>
            </p:cNvSpPr>
            <p:nvPr userDrawn="1"/>
          </p:nvSpPr>
          <p:spPr bwMode="auto">
            <a:xfrm>
              <a:off x="3411539"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 name="Rectangle 30">
              <a:extLst>
                <a:ext uri="{FF2B5EF4-FFF2-40B4-BE49-F238E27FC236}">
                  <a16:creationId xmlns:a16="http://schemas.microsoft.com/office/drawing/2014/main" id="{CAA28B38-8440-401E-AB9C-457B24F4C5CA}"/>
                </a:ext>
              </a:extLst>
            </p:cNvPr>
            <p:cNvSpPr>
              <a:spLocks noChangeArrowheads="1"/>
            </p:cNvSpPr>
            <p:nvPr userDrawn="1"/>
          </p:nvSpPr>
          <p:spPr bwMode="auto">
            <a:xfrm>
              <a:off x="3411539"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 name="Rectangle 31">
              <a:extLst>
                <a:ext uri="{FF2B5EF4-FFF2-40B4-BE49-F238E27FC236}">
                  <a16:creationId xmlns:a16="http://schemas.microsoft.com/office/drawing/2014/main" id="{F753F793-9B11-4A05-9383-C4E9F674509C}"/>
                </a:ext>
              </a:extLst>
            </p:cNvPr>
            <p:cNvSpPr>
              <a:spLocks noChangeArrowheads="1"/>
            </p:cNvSpPr>
            <p:nvPr userDrawn="1"/>
          </p:nvSpPr>
          <p:spPr bwMode="auto">
            <a:xfrm>
              <a:off x="3603626"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 name="Rectangle 32">
              <a:extLst>
                <a:ext uri="{FF2B5EF4-FFF2-40B4-BE49-F238E27FC236}">
                  <a16:creationId xmlns:a16="http://schemas.microsoft.com/office/drawing/2014/main" id="{EEADE920-C903-4522-9C0B-AA16EDA82AF0}"/>
                </a:ext>
              </a:extLst>
            </p:cNvPr>
            <p:cNvSpPr>
              <a:spLocks noChangeArrowheads="1"/>
            </p:cNvSpPr>
            <p:nvPr userDrawn="1"/>
          </p:nvSpPr>
          <p:spPr bwMode="auto">
            <a:xfrm>
              <a:off x="3603626"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 name="Rectangle 33">
              <a:extLst>
                <a:ext uri="{FF2B5EF4-FFF2-40B4-BE49-F238E27FC236}">
                  <a16:creationId xmlns:a16="http://schemas.microsoft.com/office/drawing/2014/main" id="{10823A72-FB48-4412-BB0B-D7A72BE2D4A6}"/>
                </a:ext>
              </a:extLst>
            </p:cNvPr>
            <p:cNvSpPr>
              <a:spLocks noChangeArrowheads="1"/>
            </p:cNvSpPr>
            <p:nvPr userDrawn="1"/>
          </p:nvSpPr>
          <p:spPr bwMode="auto">
            <a:xfrm>
              <a:off x="3794126"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 name="Rectangle 34">
              <a:extLst>
                <a:ext uri="{FF2B5EF4-FFF2-40B4-BE49-F238E27FC236}">
                  <a16:creationId xmlns:a16="http://schemas.microsoft.com/office/drawing/2014/main" id="{6B776A4D-3D3D-4EF9-8E7A-32606DD3B0E9}"/>
                </a:ext>
              </a:extLst>
            </p:cNvPr>
            <p:cNvSpPr>
              <a:spLocks noChangeArrowheads="1"/>
            </p:cNvSpPr>
            <p:nvPr userDrawn="1"/>
          </p:nvSpPr>
          <p:spPr bwMode="auto">
            <a:xfrm>
              <a:off x="3794126"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 name="Rectangle 35">
              <a:extLst>
                <a:ext uri="{FF2B5EF4-FFF2-40B4-BE49-F238E27FC236}">
                  <a16:creationId xmlns:a16="http://schemas.microsoft.com/office/drawing/2014/main" id="{C8719415-C3B9-4ECB-A06E-460A0AC814DC}"/>
                </a:ext>
              </a:extLst>
            </p:cNvPr>
            <p:cNvSpPr>
              <a:spLocks noChangeArrowheads="1"/>
            </p:cNvSpPr>
            <p:nvPr userDrawn="1"/>
          </p:nvSpPr>
          <p:spPr bwMode="auto">
            <a:xfrm>
              <a:off x="3984626"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 name="Rectangle 36">
              <a:extLst>
                <a:ext uri="{FF2B5EF4-FFF2-40B4-BE49-F238E27FC236}">
                  <a16:creationId xmlns:a16="http://schemas.microsoft.com/office/drawing/2014/main" id="{65F1E010-E7C4-4F94-A620-402669667F76}"/>
                </a:ext>
              </a:extLst>
            </p:cNvPr>
            <p:cNvSpPr>
              <a:spLocks noChangeArrowheads="1"/>
            </p:cNvSpPr>
            <p:nvPr userDrawn="1"/>
          </p:nvSpPr>
          <p:spPr bwMode="auto">
            <a:xfrm>
              <a:off x="3984626"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 name="Rectangle 37">
              <a:extLst>
                <a:ext uri="{FF2B5EF4-FFF2-40B4-BE49-F238E27FC236}">
                  <a16:creationId xmlns:a16="http://schemas.microsoft.com/office/drawing/2014/main" id="{5ADACFD8-668E-4803-85B3-E25C2749DB9C}"/>
                </a:ext>
              </a:extLst>
            </p:cNvPr>
            <p:cNvSpPr>
              <a:spLocks noChangeArrowheads="1"/>
            </p:cNvSpPr>
            <p:nvPr userDrawn="1"/>
          </p:nvSpPr>
          <p:spPr bwMode="auto">
            <a:xfrm>
              <a:off x="5132389" y="6699250"/>
              <a:ext cx="12700" cy="158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 name="Rectangle 38">
              <a:extLst>
                <a:ext uri="{FF2B5EF4-FFF2-40B4-BE49-F238E27FC236}">
                  <a16:creationId xmlns:a16="http://schemas.microsoft.com/office/drawing/2014/main" id="{985B68C7-A09A-4E80-A70C-9D39A8F30AA0}"/>
                </a:ext>
              </a:extLst>
            </p:cNvPr>
            <p:cNvSpPr>
              <a:spLocks noChangeArrowheads="1"/>
            </p:cNvSpPr>
            <p:nvPr userDrawn="1"/>
          </p:nvSpPr>
          <p:spPr bwMode="auto">
            <a:xfrm>
              <a:off x="5132389" y="6699250"/>
              <a:ext cx="12700" cy="158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 name="Rectangle 39">
              <a:extLst>
                <a:ext uri="{FF2B5EF4-FFF2-40B4-BE49-F238E27FC236}">
                  <a16:creationId xmlns:a16="http://schemas.microsoft.com/office/drawing/2014/main" id="{E0BEB481-D6F3-420F-925B-C74453CBE5DE}"/>
                </a:ext>
              </a:extLst>
            </p:cNvPr>
            <p:cNvSpPr>
              <a:spLocks noChangeArrowheads="1"/>
            </p:cNvSpPr>
            <p:nvPr userDrawn="1"/>
          </p:nvSpPr>
          <p:spPr bwMode="auto">
            <a:xfrm>
              <a:off x="4368801" y="6794500"/>
              <a:ext cx="11113"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 name="Rectangle 40">
              <a:extLst>
                <a:ext uri="{FF2B5EF4-FFF2-40B4-BE49-F238E27FC236}">
                  <a16:creationId xmlns:a16="http://schemas.microsoft.com/office/drawing/2014/main" id="{839F9378-E9BE-40B5-804A-C066DB0384C5}"/>
                </a:ext>
              </a:extLst>
            </p:cNvPr>
            <p:cNvSpPr>
              <a:spLocks noChangeArrowheads="1"/>
            </p:cNvSpPr>
            <p:nvPr userDrawn="1"/>
          </p:nvSpPr>
          <p:spPr bwMode="auto">
            <a:xfrm>
              <a:off x="4368801" y="6794500"/>
              <a:ext cx="11113"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 name="Rectangle 41">
              <a:extLst>
                <a:ext uri="{FF2B5EF4-FFF2-40B4-BE49-F238E27FC236}">
                  <a16:creationId xmlns:a16="http://schemas.microsoft.com/office/drawing/2014/main" id="{7A7BE415-0890-4F04-A067-429433D42AA7}"/>
                </a:ext>
              </a:extLst>
            </p:cNvPr>
            <p:cNvSpPr>
              <a:spLocks noChangeArrowheads="1"/>
            </p:cNvSpPr>
            <p:nvPr userDrawn="1"/>
          </p:nvSpPr>
          <p:spPr bwMode="auto">
            <a:xfrm>
              <a:off x="4559301"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 name="Rectangle 42">
              <a:extLst>
                <a:ext uri="{FF2B5EF4-FFF2-40B4-BE49-F238E27FC236}">
                  <a16:creationId xmlns:a16="http://schemas.microsoft.com/office/drawing/2014/main" id="{DCD828B7-400D-47BD-9350-B8E1DA6296DD}"/>
                </a:ext>
              </a:extLst>
            </p:cNvPr>
            <p:cNvSpPr>
              <a:spLocks noChangeArrowheads="1"/>
            </p:cNvSpPr>
            <p:nvPr userDrawn="1"/>
          </p:nvSpPr>
          <p:spPr bwMode="auto">
            <a:xfrm>
              <a:off x="4559301"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 name="Rectangle 43">
              <a:extLst>
                <a:ext uri="{FF2B5EF4-FFF2-40B4-BE49-F238E27FC236}">
                  <a16:creationId xmlns:a16="http://schemas.microsoft.com/office/drawing/2014/main" id="{F9EA47C6-1780-4F3F-8ED8-BE61EC5D0B80}"/>
                </a:ext>
              </a:extLst>
            </p:cNvPr>
            <p:cNvSpPr>
              <a:spLocks noChangeArrowheads="1"/>
            </p:cNvSpPr>
            <p:nvPr userDrawn="1"/>
          </p:nvSpPr>
          <p:spPr bwMode="auto">
            <a:xfrm>
              <a:off x="4749801"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 name="Rectangle 44">
              <a:extLst>
                <a:ext uri="{FF2B5EF4-FFF2-40B4-BE49-F238E27FC236}">
                  <a16:creationId xmlns:a16="http://schemas.microsoft.com/office/drawing/2014/main" id="{512A0668-421D-4774-A222-6E4B7E6B2E36}"/>
                </a:ext>
              </a:extLst>
            </p:cNvPr>
            <p:cNvSpPr>
              <a:spLocks noChangeArrowheads="1"/>
            </p:cNvSpPr>
            <p:nvPr userDrawn="1"/>
          </p:nvSpPr>
          <p:spPr bwMode="auto">
            <a:xfrm>
              <a:off x="4749801"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 name="Rectangle 45">
              <a:extLst>
                <a:ext uri="{FF2B5EF4-FFF2-40B4-BE49-F238E27FC236}">
                  <a16:creationId xmlns:a16="http://schemas.microsoft.com/office/drawing/2014/main" id="{50D41122-4508-491C-8EF0-00B4463212A4}"/>
                </a:ext>
              </a:extLst>
            </p:cNvPr>
            <p:cNvSpPr>
              <a:spLocks noChangeArrowheads="1"/>
            </p:cNvSpPr>
            <p:nvPr userDrawn="1"/>
          </p:nvSpPr>
          <p:spPr bwMode="auto">
            <a:xfrm>
              <a:off x="4941889"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 name="Rectangle 46">
              <a:extLst>
                <a:ext uri="{FF2B5EF4-FFF2-40B4-BE49-F238E27FC236}">
                  <a16:creationId xmlns:a16="http://schemas.microsoft.com/office/drawing/2014/main" id="{75D4317C-59D6-44FF-BDE1-DA88FB2AE6D4}"/>
                </a:ext>
              </a:extLst>
            </p:cNvPr>
            <p:cNvSpPr>
              <a:spLocks noChangeArrowheads="1"/>
            </p:cNvSpPr>
            <p:nvPr userDrawn="1"/>
          </p:nvSpPr>
          <p:spPr bwMode="auto">
            <a:xfrm>
              <a:off x="4941889"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 name="Rectangle 47">
              <a:extLst>
                <a:ext uri="{FF2B5EF4-FFF2-40B4-BE49-F238E27FC236}">
                  <a16:creationId xmlns:a16="http://schemas.microsoft.com/office/drawing/2014/main" id="{912C12B8-B58A-4079-9F90-3C2234009159}"/>
                </a:ext>
              </a:extLst>
            </p:cNvPr>
            <p:cNvSpPr>
              <a:spLocks noChangeArrowheads="1"/>
            </p:cNvSpPr>
            <p:nvPr userDrawn="1"/>
          </p:nvSpPr>
          <p:spPr bwMode="auto">
            <a:xfrm>
              <a:off x="6089651" y="6699250"/>
              <a:ext cx="12700" cy="158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 name="Rectangle 48">
              <a:extLst>
                <a:ext uri="{FF2B5EF4-FFF2-40B4-BE49-F238E27FC236}">
                  <a16:creationId xmlns:a16="http://schemas.microsoft.com/office/drawing/2014/main" id="{372A08C5-3F27-4F89-A55D-6871AC86AB42}"/>
                </a:ext>
              </a:extLst>
            </p:cNvPr>
            <p:cNvSpPr>
              <a:spLocks noChangeArrowheads="1"/>
            </p:cNvSpPr>
            <p:nvPr userDrawn="1"/>
          </p:nvSpPr>
          <p:spPr bwMode="auto">
            <a:xfrm>
              <a:off x="6089651" y="6699250"/>
              <a:ext cx="12700" cy="158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 name="Rectangle 49">
              <a:extLst>
                <a:ext uri="{FF2B5EF4-FFF2-40B4-BE49-F238E27FC236}">
                  <a16:creationId xmlns:a16="http://schemas.microsoft.com/office/drawing/2014/main" id="{59F09E23-D274-473F-BE94-C28FFAF2502E}"/>
                </a:ext>
              </a:extLst>
            </p:cNvPr>
            <p:cNvSpPr>
              <a:spLocks noChangeArrowheads="1"/>
            </p:cNvSpPr>
            <p:nvPr userDrawn="1"/>
          </p:nvSpPr>
          <p:spPr bwMode="auto">
            <a:xfrm>
              <a:off x="5322889"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 name="Rectangle 50">
              <a:extLst>
                <a:ext uri="{FF2B5EF4-FFF2-40B4-BE49-F238E27FC236}">
                  <a16:creationId xmlns:a16="http://schemas.microsoft.com/office/drawing/2014/main" id="{B740492A-C259-40C6-9C3F-D8C4BF4EC47A}"/>
                </a:ext>
              </a:extLst>
            </p:cNvPr>
            <p:cNvSpPr>
              <a:spLocks noChangeArrowheads="1"/>
            </p:cNvSpPr>
            <p:nvPr userDrawn="1"/>
          </p:nvSpPr>
          <p:spPr bwMode="auto">
            <a:xfrm>
              <a:off x="5322889"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 name="Rectangle 51">
              <a:extLst>
                <a:ext uri="{FF2B5EF4-FFF2-40B4-BE49-F238E27FC236}">
                  <a16:creationId xmlns:a16="http://schemas.microsoft.com/office/drawing/2014/main" id="{F60732C3-E91E-435B-A254-BA6FB8403080}"/>
                </a:ext>
              </a:extLst>
            </p:cNvPr>
            <p:cNvSpPr>
              <a:spLocks noChangeArrowheads="1"/>
            </p:cNvSpPr>
            <p:nvPr userDrawn="1"/>
          </p:nvSpPr>
          <p:spPr bwMode="auto">
            <a:xfrm>
              <a:off x="5516564" y="6794500"/>
              <a:ext cx="11113"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 name="Rectangle 52">
              <a:extLst>
                <a:ext uri="{FF2B5EF4-FFF2-40B4-BE49-F238E27FC236}">
                  <a16:creationId xmlns:a16="http://schemas.microsoft.com/office/drawing/2014/main" id="{DE418BF6-BBAD-4854-A81C-1085367F9961}"/>
                </a:ext>
              </a:extLst>
            </p:cNvPr>
            <p:cNvSpPr>
              <a:spLocks noChangeArrowheads="1"/>
            </p:cNvSpPr>
            <p:nvPr userDrawn="1"/>
          </p:nvSpPr>
          <p:spPr bwMode="auto">
            <a:xfrm>
              <a:off x="5516564" y="6794500"/>
              <a:ext cx="11113"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 name="Rectangle 53">
              <a:extLst>
                <a:ext uri="{FF2B5EF4-FFF2-40B4-BE49-F238E27FC236}">
                  <a16:creationId xmlns:a16="http://schemas.microsoft.com/office/drawing/2014/main" id="{2109940C-121D-4D0B-A5DC-C8651AF38CA0}"/>
                </a:ext>
              </a:extLst>
            </p:cNvPr>
            <p:cNvSpPr>
              <a:spLocks noChangeArrowheads="1"/>
            </p:cNvSpPr>
            <p:nvPr userDrawn="1"/>
          </p:nvSpPr>
          <p:spPr bwMode="auto">
            <a:xfrm>
              <a:off x="5707064"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 name="Rectangle 54">
              <a:extLst>
                <a:ext uri="{FF2B5EF4-FFF2-40B4-BE49-F238E27FC236}">
                  <a16:creationId xmlns:a16="http://schemas.microsoft.com/office/drawing/2014/main" id="{16D1B840-D626-44CC-B183-D45E2B072F03}"/>
                </a:ext>
              </a:extLst>
            </p:cNvPr>
            <p:cNvSpPr>
              <a:spLocks noChangeArrowheads="1"/>
            </p:cNvSpPr>
            <p:nvPr userDrawn="1"/>
          </p:nvSpPr>
          <p:spPr bwMode="auto">
            <a:xfrm>
              <a:off x="5707064"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 name="Rectangle 55">
              <a:extLst>
                <a:ext uri="{FF2B5EF4-FFF2-40B4-BE49-F238E27FC236}">
                  <a16:creationId xmlns:a16="http://schemas.microsoft.com/office/drawing/2014/main" id="{6C611438-1D56-4AAA-B305-F73554493E19}"/>
                </a:ext>
              </a:extLst>
            </p:cNvPr>
            <p:cNvSpPr>
              <a:spLocks noChangeArrowheads="1"/>
            </p:cNvSpPr>
            <p:nvPr userDrawn="1"/>
          </p:nvSpPr>
          <p:spPr bwMode="auto">
            <a:xfrm>
              <a:off x="5897564"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 name="Rectangle 56">
              <a:extLst>
                <a:ext uri="{FF2B5EF4-FFF2-40B4-BE49-F238E27FC236}">
                  <a16:creationId xmlns:a16="http://schemas.microsoft.com/office/drawing/2014/main" id="{10086B1E-3BFE-43C8-A8B9-950C9D3FCCF6}"/>
                </a:ext>
              </a:extLst>
            </p:cNvPr>
            <p:cNvSpPr>
              <a:spLocks noChangeArrowheads="1"/>
            </p:cNvSpPr>
            <p:nvPr userDrawn="1"/>
          </p:nvSpPr>
          <p:spPr bwMode="auto">
            <a:xfrm>
              <a:off x="5897564"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 name="Rectangle 57">
              <a:extLst>
                <a:ext uri="{FF2B5EF4-FFF2-40B4-BE49-F238E27FC236}">
                  <a16:creationId xmlns:a16="http://schemas.microsoft.com/office/drawing/2014/main" id="{BE854CAC-CA88-4663-863C-F7B1A476FEF9}"/>
                </a:ext>
              </a:extLst>
            </p:cNvPr>
            <p:cNvSpPr>
              <a:spLocks noChangeArrowheads="1"/>
            </p:cNvSpPr>
            <p:nvPr userDrawn="1"/>
          </p:nvSpPr>
          <p:spPr bwMode="auto">
            <a:xfrm>
              <a:off x="7045326" y="6699250"/>
              <a:ext cx="12700" cy="158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 name="Rectangle 58">
              <a:extLst>
                <a:ext uri="{FF2B5EF4-FFF2-40B4-BE49-F238E27FC236}">
                  <a16:creationId xmlns:a16="http://schemas.microsoft.com/office/drawing/2014/main" id="{F7B85366-4D4A-4C68-938B-0C9D6C7713D2}"/>
                </a:ext>
              </a:extLst>
            </p:cNvPr>
            <p:cNvSpPr>
              <a:spLocks noChangeArrowheads="1"/>
            </p:cNvSpPr>
            <p:nvPr userDrawn="1"/>
          </p:nvSpPr>
          <p:spPr bwMode="auto">
            <a:xfrm>
              <a:off x="7045326" y="6699250"/>
              <a:ext cx="12700" cy="158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 name="Rectangle 59">
              <a:extLst>
                <a:ext uri="{FF2B5EF4-FFF2-40B4-BE49-F238E27FC236}">
                  <a16:creationId xmlns:a16="http://schemas.microsoft.com/office/drawing/2014/main" id="{0D4FD178-C204-4FD8-9A1C-81E6CCE55F28}"/>
                </a:ext>
              </a:extLst>
            </p:cNvPr>
            <p:cNvSpPr>
              <a:spLocks noChangeArrowheads="1"/>
            </p:cNvSpPr>
            <p:nvPr userDrawn="1"/>
          </p:nvSpPr>
          <p:spPr bwMode="auto">
            <a:xfrm>
              <a:off x="6280151"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 name="Rectangle 60">
              <a:extLst>
                <a:ext uri="{FF2B5EF4-FFF2-40B4-BE49-F238E27FC236}">
                  <a16:creationId xmlns:a16="http://schemas.microsoft.com/office/drawing/2014/main" id="{DCA6B85A-F714-46D9-9FF0-62D001196B3E}"/>
                </a:ext>
              </a:extLst>
            </p:cNvPr>
            <p:cNvSpPr>
              <a:spLocks noChangeArrowheads="1"/>
            </p:cNvSpPr>
            <p:nvPr userDrawn="1"/>
          </p:nvSpPr>
          <p:spPr bwMode="auto">
            <a:xfrm>
              <a:off x="6280151"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 name="Rectangle 61">
              <a:extLst>
                <a:ext uri="{FF2B5EF4-FFF2-40B4-BE49-F238E27FC236}">
                  <a16:creationId xmlns:a16="http://schemas.microsoft.com/office/drawing/2014/main" id="{C8A34A22-EB5F-4136-B468-984856024ACB}"/>
                </a:ext>
              </a:extLst>
            </p:cNvPr>
            <p:cNvSpPr>
              <a:spLocks noChangeArrowheads="1"/>
            </p:cNvSpPr>
            <p:nvPr userDrawn="1"/>
          </p:nvSpPr>
          <p:spPr bwMode="auto">
            <a:xfrm>
              <a:off x="6470651"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 name="Rectangle 62">
              <a:extLst>
                <a:ext uri="{FF2B5EF4-FFF2-40B4-BE49-F238E27FC236}">
                  <a16:creationId xmlns:a16="http://schemas.microsoft.com/office/drawing/2014/main" id="{FC2B0674-67C3-454A-B700-6682EB7E43D6}"/>
                </a:ext>
              </a:extLst>
            </p:cNvPr>
            <p:cNvSpPr>
              <a:spLocks noChangeArrowheads="1"/>
            </p:cNvSpPr>
            <p:nvPr userDrawn="1"/>
          </p:nvSpPr>
          <p:spPr bwMode="auto">
            <a:xfrm>
              <a:off x="6470651"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 name="Rectangle 63">
              <a:extLst>
                <a:ext uri="{FF2B5EF4-FFF2-40B4-BE49-F238E27FC236}">
                  <a16:creationId xmlns:a16="http://schemas.microsoft.com/office/drawing/2014/main" id="{C799E5C9-ED88-411B-9160-800911971F2F}"/>
                </a:ext>
              </a:extLst>
            </p:cNvPr>
            <p:cNvSpPr>
              <a:spLocks noChangeArrowheads="1"/>
            </p:cNvSpPr>
            <p:nvPr userDrawn="1"/>
          </p:nvSpPr>
          <p:spPr bwMode="auto">
            <a:xfrm>
              <a:off x="6661151"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 name="Rectangle 64">
              <a:extLst>
                <a:ext uri="{FF2B5EF4-FFF2-40B4-BE49-F238E27FC236}">
                  <a16:creationId xmlns:a16="http://schemas.microsoft.com/office/drawing/2014/main" id="{CA013147-D69D-4ADB-B053-96A21F3C6F0E}"/>
                </a:ext>
              </a:extLst>
            </p:cNvPr>
            <p:cNvSpPr>
              <a:spLocks noChangeArrowheads="1"/>
            </p:cNvSpPr>
            <p:nvPr userDrawn="1"/>
          </p:nvSpPr>
          <p:spPr bwMode="auto">
            <a:xfrm>
              <a:off x="6661151"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7" name="Rectangle 65">
              <a:extLst>
                <a:ext uri="{FF2B5EF4-FFF2-40B4-BE49-F238E27FC236}">
                  <a16:creationId xmlns:a16="http://schemas.microsoft.com/office/drawing/2014/main" id="{03710133-C9B5-434A-9CC6-7124D9764C68}"/>
                </a:ext>
              </a:extLst>
            </p:cNvPr>
            <p:cNvSpPr>
              <a:spLocks noChangeArrowheads="1"/>
            </p:cNvSpPr>
            <p:nvPr userDrawn="1"/>
          </p:nvSpPr>
          <p:spPr bwMode="auto">
            <a:xfrm>
              <a:off x="6854826"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8" name="Rectangle 66">
              <a:extLst>
                <a:ext uri="{FF2B5EF4-FFF2-40B4-BE49-F238E27FC236}">
                  <a16:creationId xmlns:a16="http://schemas.microsoft.com/office/drawing/2014/main" id="{C3813363-D073-45F8-B02A-9E5BA172596E}"/>
                </a:ext>
              </a:extLst>
            </p:cNvPr>
            <p:cNvSpPr>
              <a:spLocks noChangeArrowheads="1"/>
            </p:cNvSpPr>
            <p:nvPr userDrawn="1"/>
          </p:nvSpPr>
          <p:spPr bwMode="auto">
            <a:xfrm>
              <a:off x="6854826"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9" name="Rectangle 67">
              <a:extLst>
                <a:ext uri="{FF2B5EF4-FFF2-40B4-BE49-F238E27FC236}">
                  <a16:creationId xmlns:a16="http://schemas.microsoft.com/office/drawing/2014/main" id="{4187C930-68DD-42F3-BD01-DD8D5EA2A657}"/>
                </a:ext>
              </a:extLst>
            </p:cNvPr>
            <p:cNvSpPr>
              <a:spLocks noChangeArrowheads="1"/>
            </p:cNvSpPr>
            <p:nvPr userDrawn="1"/>
          </p:nvSpPr>
          <p:spPr bwMode="auto">
            <a:xfrm>
              <a:off x="7235826"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0" name="Rectangle 68">
              <a:extLst>
                <a:ext uri="{FF2B5EF4-FFF2-40B4-BE49-F238E27FC236}">
                  <a16:creationId xmlns:a16="http://schemas.microsoft.com/office/drawing/2014/main" id="{3CE702F3-2CDC-4B33-B13E-40050B7CF509}"/>
                </a:ext>
              </a:extLst>
            </p:cNvPr>
            <p:cNvSpPr>
              <a:spLocks noChangeArrowheads="1"/>
            </p:cNvSpPr>
            <p:nvPr userDrawn="1"/>
          </p:nvSpPr>
          <p:spPr bwMode="auto">
            <a:xfrm>
              <a:off x="7235826"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 name="Rectangle 69">
              <a:extLst>
                <a:ext uri="{FF2B5EF4-FFF2-40B4-BE49-F238E27FC236}">
                  <a16:creationId xmlns:a16="http://schemas.microsoft.com/office/drawing/2014/main" id="{C1053678-AF2A-45D7-9140-F36517606FB9}"/>
                </a:ext>
              </a:extLst>
            </p:cNvPr>
            <p:cNvSpPr>
              <a:spLocks noChangeArrowheads="1"/>
            </p:cNvSpPr>
            <p:nvPr userDrawn="1"/>
          </p:nvSpPr>
          <p:spPr bwMode="auto">
            <a:xfrm>
              <a:off x="7427914"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 name="Rectangle 70">
              <a:extLst>
                <a:ext uri="{FF2B5EF4-FFF2-40B4-BE49-F238E27FC236}">
                  <a16:creationId xmlns:a16="http://schemas.microsoft.com/office/drawing/2014/main" id="{6F326C71-DD5B-4287-9B4A-B9B5463C070A}"/>
                </a:ext>
              </a:extLst>
            </p:cNvPr>
            <p:cNvSpPr>
              <a:spLocks noChangeArrowheads="1"/>
            </p:cNvSpPr>
            <p:nvPr userDrawn="1"/>
          </p:nvSpPr>
          <p:spPr bwMode="auto">
            <a:xfrm>
              <a:off x="7427914"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 name="Rectangle 71">
              <a:extLst>
                <a:ext uri="{FF2B5EF4-FFF2-40B4-BE49-F238E27FC236}">
                  <a16:creationId xmlns:a16="http://schemas.microsoft.com/office/drawing/2014/main" id="{D82A1DB4-7ACC-440A-871B-85E4D88BFEBA}"/>
                </a:ext>
              </a:extLst>
            </p:cNvPr>
            <p:cNvSpPr>
              <a:spLocks noChangeArrowheads="1"/>
            </p:cNvSpPr>
            <p:nvPr userDrawn="1"/>
          </p:nvSpPr>
          <p:spPr bwMode="auto">
            <a:xfrm>
              <a:off x="7618414"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 name="Rectangle 72">
              <a:extLst>
                <a:ext uri="{FF2B5EF4-FFF2-40B4-BE49-F238E27FC236}">
                  <a16:creationId xmlns:a16="http://schemas.microsoft.com/office/drawing/2014/main" id="{EBA5CABB-C64D-424B-B346-E13103E6C212}"/>
                </a:ext>
              </a:extLst>
            </p:cNvPr>
            <p:cNvSpPr>
              <a:spLocks noChangeArrowheads="1"/>
            </p:cNvSpPr>
            <p:nvPr userDrawn="1"/>
          </p:nvSpPr>
          <p:spPr bwMode="auto">
            <a:xfrm>
              <a:off x="7618414"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 name="Rectangle 73">
              <a:extLst>
                <a:ext uri="{FF2B5EF4-FFF2-40B4-BE49-F238E27FC236}">
                  <a16:creationId xmlns:a16="http://schemas.microsoft.com/office/drawing/2014/main" id="{DA472065-95D6-4034-8B2D-79F4D5E7B9E3}"/>
                </a:ext>
              </a:extLst>
            </p:cNvPr>
            <p:cNvSpPr>
              <a:spLocks noChangeArrowheads="1"/>
            </p:cNvSpPr>
            <p:nvPr userDrawn="1"/>
          </p:nvSpPr>
          <p:spPr bwMode="auto">
            <a:xfrm>
              <a:off x="7808914"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 name="Rectangle 74">
              <a:extLst>
                <a:ext uri="{FF2B5EF4-FFF2-40B4-BE49-F238E27FC236}">
                  <a16:creationId xmlns:a16="http://schemas.microsoft.com/office/drawing/2014/main" id="{69FA3C67-5778-40B2-A34A-C317C6087EA4}"/>
                </a:ext>
              </a:extLst>
            </p:cNvPr>
            <p:cNvSpPr>
              <a:spLocks noChangeArrowheads="1"/>
            </p:cNvSpPr>
            <p:nvPr userDrawn="1"/>
          </p:nvSpPr>
          <p:spPr bwMode="auto">
            <a:xfrm>
              <a:off x="7808914"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 name="Rectangle 75">
              <a:extLst>
                <a:ext uri="{FF2B5EF4-FFF2-40B4-BE49-F238E27FC236}">
                  <a16:creationId xmlns:a16="http://schemas.microsoft.com/office/drawing/2014/main" id="{B946E961-DAD9-4E5B-956B-916418DC3123}"/>
                </a:ext>
              </a:extLst>
            </p:cNvPr>
            <p:cNvSpPr>
              <a:spLocks noChangeArrowheads="1"/>
            </p:cNvSpPr>
            <p:nvPr userDrawn="1"/>
          </p:nvSpPr>
          <p:spPr bwMode="auto">
            <a:xfrm>
              <a:off x="8002589" y="6699250"/>
              <a:ext cx="11113" cy="158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 name="Rectangle 76">
              <a:extLst>
                <a:ext uri="{FF2B5EF4-FFF2-40B4-BE49-F238E27FC236}">
                  <a16:creationId xmlns:a16="http://schemas.microsoft.com/office/drawing/2014/main" id="{F6E97698-5E89-4280-8115-4D798070A9C8}"/>
                </a:ext>
              </a:extLst>
            </p:cNvPr>
            <p:cNvSpPr>
              <a:spLocks noChangeArrowheads="1"/>
            </p:cNvSpPr>
            <p:nvPr userDrawn="1"/>
          </p:nvSpPr>
          <p:spPr bwMode="auto">
            <a:xfrm>
              <a:off x="8002589" y="6699250"/>
              <a:ext cx="11113" cy="158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 name="Rectangle 77">
              <a:extLst>
                <a:ext uri="{FF2B5EF4-FFF2-40B4-BE49-F238E27FC236}">
                  <a16:creationId xmlns:a16="http://schemas.microsoft.com/office/drawing/2014/main" id="{EFA5994F-78DC-41E8-A08D-571EFF6B9D4C}"/>
                </a:ext>
              </a:extLst>
            </p:cNvPr>
            <p:cNvSpPr>
              <a:spLocks noChangeArrowheads="1"/>
            </p:cNvSpPr>
            <p:nvPr userDrawn="1"/>
          </p:nvSpPr>
          <p:spPr bwMode="auto">
            <a:xfrm>
              <a:off x="8956676" y="6699250"/>
              <a:ext cx="12700" cy="158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 name="Rectangle 78">
              <a:extLst>
                <a:ext uri="{FF2B5EF4-FFF2-40B4-BE49-F238E27FC236}">
                  <a16:creationId xmlns:a16="http://schemas.microsoft.com/office/drawing/2014/main" id="{005702DD-C34F-4759-976C-EF93B643C62C}"/>
                </a:ext>
              </a:extLst>
            </p:cNvPr>
            <p:cNvSpPr>
              <a:spLocks noChangeArrowheads="1"/>
            </p:cNvSpPr>
            <p:nvPr userDrawn="1"/>
          </p:nvSpPr>
          <p:spPr bwMode="auto">
            <a:xfrm>
              <a:off x="8956676" y="6699250"/>
              <a:ext cx="12700" cy="158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 name="Rectangle 79">
              <a:extLst>
                <a:ext uri="{FF2B5EF4-FFF2-40B4-BE49-F238E27FC236}">
                  <a16:creationId xmlns:a16="http://schemas.microsoft.com/office/drawing/2014/main" id="{8EF9F40E-4B65-4495-85F1-66F0C805D846}"/>
                </a:ext>
              </a:extLst>
            </p:cNvPr>
            <p:cNvSpPr>
              <a:spLocks noChangeArrowheads="1"/>
            </p:cNvSpPr>
            <p:nvPr userDrawn="1"/>
          </p:nvSpPr>
          <p:spPr bwMode="auto">
            <a:xfrm>
              <a:off x="8193089"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 name="Rectangle 80">
              <a:extLst>
                <a:ext uri="{FF2B5EF4-FFF2-40B4-BE49-F238E27FC236}">
                  <a16:creationId xmlns:a16="http://schemas.microsoft.com/office/drawing/2014/main" id="{519B370F-C072-4E9E-91D7-3A3E106C9086}"/>
                </a:ext>
              </a:extLst>
            </p:cNvPr>
            <p:cNvSpPr>
              <a:spLocks noChangeArrowheads="1"/>
            </p:cNvSpPr>
            <p:nvPr userDrawn="1"/>
          </p:nvSpPr>
          <p:spPr bwMode="auto">
            <a:xfrm>
              <a:off x="8193089"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 name="Rectangle 81">
              <a:extLst>
                <a:ext uri="{FF2B5EF4-FFF2-40B4-BE49-F238E27FC236}">
                  <a16:creationId xmlns:a16="http://schemas.microsoft.com/office/drawing/2014/main" id="{D4C85A0E-7805-4202-8CAA-0B54DF922EB7}"/>
                </a:ext>
              </a:extLst>
            </p:cNvPr>
            <p:cNvSpPr>
              <a:spLocks noChangeArrowheads="1"/>
            </p:cNvSpPr>
            <p:nvPr userDrawn="1"/>
          </p:nvSpPr>
          <p:spPr bwMode="auto">
            <a:xfrm>
              <a:off x="8383589"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 name="Rectangle 82">
              <a:extLst>
                <a:ext uri="{FF2B5EF4-FFF2-40B4-BE49-F238E27FC236}">
                  <a16:creationId xmlns:a16="http://schemas.microsoft.com/office/drawing/2014/main" id="{60F2348F-6C22-422F-9A2F-0AD901C6CD87}"/>
                </a:ext>
              </a:extLst>
            </p:cNvPr>
            <p:cNvSpPr>
              <a:spLocks noChangeArrowheads="1"/>
            </p:cNvSpPr>
            <p:nvPr userDrawn="1"/>
          </p:nvSpPr>
          <p:spPr bwMode="auto">
            <a:xfrm>
              <a:off x="8383589"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 name="Rectangle 83">
              <a:extLst>
                <a:ext uri="{FF2B5EF4-FFF2-40B4-BE49-F238E27FC236}">
                  <a16:creationId xmlns:a16="http://schemas.microsoft.com/office/drawing/2014/main" id="{AF96CA53-4CD0-4877-AA73-4BD0DF06B657}"/>
                </a:ext>
              </a:extLst>
            </p:cNvPr>
            <p:cNvSpPr>
              <a:spLocks noChangeArrowheads="1"/>
            </p:cNvSpPr>
            <p:nvPr userDrawn="1"/>
          </p:nvSpPr>
          <p:spPr bwMode="auto">
            <a:xfrm>
              <a:off x="8574089"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6" name="Rectangle 84">
              <a:extLst>
                <a:ext uri="{FF2B5EF4-FFF2-40B4-BE49-F238E27FC236}">
                  <a16:creationId xmlns:a16="http://schemas.microsoft.com/office/drawing/2014/main" id="{69C9A5EE-EFD3-4B7A-8D25-B732D80B2F13}"/>
                </a:ext>
              </a:extLst>
            </p:cNvPr>
            <p:cNvSpPr>
              <a:spLocks noChangeArrowheads="1"/>
            </p:cNvSpPr>
            <p:nvPr userDrawn="1"/>
          </p:nvSpPr>
          <p:spPr bwMode="auto">
            <a:xfrm>
              <a:off x="8574089"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 name="Rectangle 85">
              <a:extLst>
                <a:ext uri="{FF2B5EF4-FFF2-40B4-BE49-F238E27FC236}">
                  <a16:creationId xmlns:a16="http://schemas.microsoft.com/office/drawing/2014/main" id="{71DF611C-C38E-4787-8240-E70270F0A4FB}"/>
                </a:ext>
              </a:extLst>
            </p:cNvPr>
            <p:cNvSpPr>
              <a:spLocks noChangeArrowheads="1"/>
            </p:cNvSpPr>
            <p:nvPr userDrawn="1"/>
          </p:nvSpPr>
          <p:spPr bwMode="auto">
            <a:xfrm>
              <a:off x="8766176"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8" name="Rectangle 86">
              <a:extLst>
                <a:ext uri="{FF2B5EF4-FFF2-40B4-BE49-F238E27FC236}">
                  <a16:creationId xmlns:a16="http://schemas.microsoft.com/office/drawing/2014/main" id="{88F68350-4E1E-4EA0-97E2-4A17849D8C94}"/>
                </a:ext>
              </a:extLst>
            </p:cNvPr>
            <p:cNvSpPr>
              <a:spLocks noChangeArrowheads="1"/>
            </p:cNvSpPr>
            <p:nvPr userDrawn="1"/>
          </p:nvSpPr>
          <p:spPr bwMode="auto">
            <a:xfrm>
              <a:off x="8766176"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 name="Rectangle 87">
              <a:extLst>
                <a:ext uri="{FF2B5EF4-FFF2-40B4-BE49-F238E27FC236}">
                  <a16:creationId xmlns:a16="http://schemas.microsoft.com/office/drawing/2014/main" id="{1403C140-D588-4EE3-A477-F664F498043C}"/>
                </a:ext>
              </a:extLst>
            </p:cNvPr>
            <p:cNvSpPr>
              <a:spLocks noChangeArrowheads="1"/>
            </p:cNvSpPr>
            <p:nvPr userDrawn="1"/>
          </p:nvSpPr>
          <p:spPr bwMode="auto">
            <a:xfrm>
              <a:off x="9913939" y="6699250"/>
              <a:ext cx="12700" cy="158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0" name="Rectangle 88">
              <a:extLst>
                <a:ext uri="{FF2B5EF4-FFF2-40B4-BE49-F238E27FC236}">
                  <a16:creationId xmlns:a16="http://schemas.microsoft.com/office/drawing/2014/main" id="{DCDB6754-200F-4884-B630-ACF1880AA701}"/>
                </a:ext>
              </a:extLst>
            </p:cNvPr>
            <p:cNvSpPr>
              <a:spLocks noChangeArrowheads="1"/>
            </p:cNvSpPr>
            <p:nvPr userDrawn="1"/>
          </p:nvSpPr>
          <p:spPr bwMode="auto">
            <a:xfrm>
              <a:off x="9913939" y="6699250"/>
              <a:ext cx="12700" cy="158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1" name="Rectangle 89">
              <a:extLst>
                <a:ext uri="{FF2B5EF4-FFF2-40B4-BE49-F238E27FC236}">
                  <a16:creationId xmlns:a16="http://schemas.microsoft.com/office/drawing/2014/main" id="{0B343203-1143-47D4-9D12-D642857AED0E}"/>
                </a:ext>
              </a:extLst>
            </p:cNvPr>
            <p:cNvSpPr>
              <a:spLocks noChangeArrowheads="1"/>
            </p:cNvSpPr>
            <p:nvPr userDrawn="1"/>
          </p:nvSpPr>
          <p:spPr bwMode="auto">
            <a:xfrm>
              <a:off x="9148764"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2" name="Rectangle 90">
              <a:extLst>
                <a:ext uri="{FF2B5EF4-FFF2-40B4-BE49-F238E27FC236}">
                  <a16:creationId xmlns:a16="http://schemas.microsoft.com/office/drawing/2014/main" id="{91AD01D2-A53D-431B-A6AD-F699EB36DAC9}"/>
                </a:ext>
              </a:extLst>
            </p:cNvPr>
            <p:cNvSpPr>
              <a:spLocks noChangeArrowheads="1"/>
            </p:cNvSpPr>
            <p:nvPr userDrawn="1"/>
          </p:nvSpPr>
          <p:spPr bwMode="auto">
            <a:xfrm>
              <a:off x="9148764"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 name="Rectangle 91">
              <a:extLst>
                <a:ext uri="{FF2B5EF4-FFF2-40B4-BE49-F238E27FC236}">
                  <a16:creationId xmlns:a16="http://schemas.microsoft.com/office/drawing/2014/main" id="{52D7A792-4FD0-43A5-82D1-58386F2D7093}"/>
                </a:ext>
              </a:extLst>
            </p:cNvPr>
            <p:cNvSpPr>
              <a:spLocks noChangeArrowheads="1"/>
            </p:cNvSpPr>
            <p:nvPr userDrawn="1"/>
          </p:nvSpPr>
          <p:spPr bwMode="auto">
            <a:xfrm>
              <a:off x="9340851"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 name="Rectangle 92">
              <a:extLst>
                <a:ext uri="{FF2B5EF4-FFF2-40B4-BE49-F238E27FC236}">
                  <a16:creationId xmlns:a16="http://schemas.microsoft.com/office/drawing/2014/main" id="{1D072D41-5D19-4394-A7A3-060E4EAB5746}"/>
                </a:ext>
              </a:extLst>
            </p:cNvPr>
            <p:cNvSpPr>
              <a:spLocks noChangeArrowheads="1"/>
            </p:cNvSpPr>
            <p:nvPr userDrawn="1"/>
          </p:nvSpPr>
          <p:spPr bwMode="auto">
            <a:xfrm>
              <a:off x="9340851"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5" name="Rectangle 93">
              <a:extLst>
                <a:ext uri="{FF2B5EF4-FFF2-40B4-BE49-F238E27FC236}">
                  <a16:creationId xmlns:a16="http://schemas.microsoft.com/office/drawing/2014/main" id="{F995E047-EC1B-450B-9306-74ACD9FB5C97}"/>
                </a:ext>
              </a:extLst>
            </p:cNvPr>
            <p:cNvSpPr>
              <a:spLocks noChangeArrowheads="1"/>
            </p:cNvSpPr>
            <p:nvPr userDrawn="1"/>
          </p:nvSpPr>
          <p:spPr bwMode="auto">
            <a:xfrm>
              <a:off x="9531351"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 name="Rectangle 94">
              <a:extLst>
                <a:ext uri="{FF2B5EF4-FFF2-40B4-BE49-F238E27FC236}">
                  <a16:creationId xmlns:a16="http://schemas.microsoft.com/office/drawing/2014/main" id="{BD51485B-5AE1-4931-9380-E9F09EC22D22}"/>
                </a:ext>
              </a:extLst>
            </p:cNvPr>
            <p:cNvSpPr>
              <a:spLocks noChangeArrowheads="1"/>
            </p:cNvSpPr>
            <p:nvPr userDrawn="1"/>
          </p:nvSpPr>
          <p:spPr bwMode="auto">
            <a:xfrm>
              <a:off x="9531351"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 name="Rectangle 95">
              <a:extLst>
                <a:ext uri="{FF2B5EF4-FFF2-40B4-BE49-F238E27FC236}">
                  <a16:creationId xmlns:a16="http://schemas.microsoft.com/office/drawing/2014/main" id="{6A2521BC-C11D-4A1C-90EE-78955E23DFEE}"/>
                </a:ext>
              </a:extLst>
            </p:cNvPr>
            <p:cNvSpPr>
              <a:spLocks noChangeArrowheads="1"/>
            </p:cNvSpPr>
            <p:nvPr userDrawn="1"/>
          </p:nvSpPr>
          <p:spPr bwMode="auto">
            <a:xfrm>
              <a:off x="9721851"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 name="Rectangle 96">
              <a:extLst>
                <a:ext uri="{FF2B5EF4-FFF2-40B4-BE49-F238E27FC236}">
                  <a16:creationId xmlns:a16="http://schemas.microsoft.com/office/drawing/2014/main" id="{B5D1E448-130B-464C-AC8B-A7A7C7F83101}"/>
                </a:ext>
              </a:extLst>
            </p:cNvPr>
            <p:cNvSpPr>
              <a:spLocks noChangeArrowheads="1"/>
            </p:cNvSpPr>
            <p:nvPr userDrawn="1"/>
          </p:nvSpPr>
          <p:spPr bwMode="auto">
            <a:xfrm>
              <a:off x="9721851"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 name="Rectangle 97">
              <a:extLst>
                <a:ext uri="{FF2B5EF4-FFF2-40B4-BE49-F238E27FC236}">
                  <a16:creationId xmlns:a16="http://schemas.microsoft.com/office/drawing/2014/main" id="{3AE5EE3F-F8EA-4516-A887-190788059BBF}"/>
                </a:ext>
              </a:extLst>
            </p:cNvPr>
            <p:cNvSpPr>
              <a:spLocks noChangeArrowheads="1"/>
            </p:cNvSpPr>
            <p:nvPr userDrawn="1"/>
          </p:nvSpPr>
          <p:spPr bwMode="auto">
            <a:xfrm>
              <a:off x="10869614" y="6699250"/>
              <a:ext cx="12700" cy="158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 name="Rectangle 98">
              <a:extLst>
                <a:ext uri="{FF2B5EF4-FFF2-40B4-BE49-F238E27FC236}">
                  <a16:creationId xmlns:a16="http://schemas.microsoft.com/office/drawing/2014/main" id="{28FBAA95-C258-4832-BC77-0B32FD89C8D8}"/>
                </a:ext>
              </a:extLst>
            </p:cNvPr>
            <p:cNvSpPr>
              <a:spLocks noChangeArrowheads="1"/>
            </p:cNvSpPr>
            <p:nvPr userDrawn="1"/>
          </p:nvSpPr>
          <p:spPr bwMode="auto">
            <a:xfrm>
              <a:off x="10869614" y="6699250"/>
              <a:ext cx="12700" cy="158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1" name="Rectangle 99">
              <a:extLst>
                <a:ext uri="{FF2B5EF4-FFF2-40B4-BE49-F238E27FC236}">
                  <a16:creationId xmlns:a16="http://schemas.microsoft.com/office/drawing/2014/main" id="{8EEDA479-1C4D-4D50-8385-7814737B6EF2}"/>
                </a:ext>
              </a:extLst>
            </p:cNvPr>
            <p:cNvSpPr>
              <a:spLocks noChangeArrowheads="1"/>
            </p:cNvSpPr>
            <p:nvPr userDrawn="1"/>
          </p:nvSpPr>
          <p:spPr bwMode="auto">
            <a:xfrm>
              <a:off x="10104439"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 name="Rectangle 100">
              <a:extLst>
                <a:ext uri="{FF2B5EF4-FFF2-40B4-BE49-F238E27FC236}">
                  <a16:creationId xmlns:a16="http://schemas.microsoft.com/office/drawing/2014/main" id="{792C06BF-6FCB-47EF-B3CD-C3A967887BDA}"/>
                </a:ext>
              </a:extLst>
            </p:cNvPr>
            <p:cNvSpPr>
              <a:spLocks noChangeArrowheads="1"/>
            </p:cNvSpPr>
            <p:nvPr userDrawn="1"/>
          </p:nvSpPr>
          <p:spPr bwMode="auto">
            <a:xfrm>
              <a:off x="10104439"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3" name="Rectangle 101">
              <a:extLst>
                <a:ext uri="{FF2B5EF4-FFF2-40B4-BE49-F238E27FC236}">
                  <a16:creationId xmlns:a16="http://schemas.microsoft.com/office/drawing/2014/main" id="{A27FAA33-40DA-459E-AFC9-F6EB04915D27}"/>
                </a:ext>
              </a:extLst>
            </p:cNvPr>
            <p:cNvSpPr>
              <a:spLocks noChangeArrowheads="1"/>
            </p:cNvSpPr>
            <p:nvPr userDrawn="1"/>
          </p:nvSpPr>
          <p:spPr bwMode="auto">
            <a:xfrm>
              <a:off x="10296526" y="6794500"/>
              <a:ext cx="11113"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4" name="Rectangle 102">
              <a:extLst>
                <a:ext uri="{FF2B5EF4-FFF2-40B4-BE49-F238E27FC236}">
                  <a16:creationId xmlns:a16="http://schemas.microsoft.com/office/drawing/2014/main" id="{7570FEC7-6261-4EF4-AB1D-05BBF7B1A1D5}"/>
                </a:ext>
              </a:extLst>
            </p:cNvPr>
            <p:cNvSpPr>
              <a:spLocks noChangeArrowheads="1"/>
            </p:cNvSpPr>
            <p:nvPr userDrawn="1"/>
          </p:nvSpPr>
          <p:spPr bwMode="auto">
            <a:xfrm>
              <a:off x="10296526" y="6794500"/>
              <a:ext cx="11113"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5" name="Rectangle 103">
              <a:extLst>
                <a:ext uri="{FF2B5EF4-FFF2-40B4-BE49-F238E27FC236}">
                  <a16:creationId xmlns:a16="http://schemas.microsoft.com/office/drawing/2014/main" id="{EF3E6FD3-70B4-452C-A39B-BBDA9C682A93}"/>
                </a:ext>
              </a:extLst>
            </p:cNvPr>
            <p:cNvSpPr>
              <a:spLocks noChangeArrowheads="1"/>
            </p:cNvSpPr>
            <p:nvPr userDrawn="1"/>
          </p:nvSpPr>
          <p:spPr bwMode="auto">
            <a:xfrm>
              <a:off x="10487026"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6" name="Rectangle 104">
              <a:extLst>
                <a:ext uri="{FF2B5EF4-FFF2-40B4-BE49-F238E27FC236}">
                  <a16:creationId xmlns:a16="http://schemas.microsoft.com/office/drawing/2014/main" id="{2983D9E7-4653-4609-A1E4-B6C1C5E1F857}"/>
                </a:ext>
              </a:extLst>
            </p:cNvPr>
            <p:cNvSpPr>
              <a:spLocks noChangeArrowheads="1"/>
            </p:cNvSpPr>
            <p:nvPr userDrawn="1"/>
          </p:nvSpPr>
          <p:spPr bwMode="auto">
            <a:xfrm>
              <a:off x="10487026"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7" name="Rectangle 105">
              <a:extLst>
                <a:ext uri="{FF2B5EF4-FFF2-40B4-BE49-F238E27FC236}">
                  <a16:creationId xmlns:a16="http://schemas.microsoft.com/office/drawing/2014/main" id="{2BBFD3D7-1FF9-4E4C-BD56-1A82D85AFDC8}"/>
                </a:ext>
              </a:extLst>
            </p:cNvPr>
            <p:cNvSpPr>
              <a:spLocks noChangeArrowheads="1"/>
            </p:cNvSpPr>
            <p:nvPr userDrawn="1"/>
          </p:nvSpPr>
          <p:spPr bwMode="auto">
            <a:xfrm>
              <a:off x="10679114"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8" name="Rectangle 106">
              <a:extLst>
                <a:ext uri="{FF2B5EF4-FFF2-40B4-BE49-F238E27FC236}">
                  <a16:creationId xmlns:a16="http://schemas.microsoft.com/office/drawing/2014/main" id="{7781C566-E056-4054-81C3-62BC94916791}"/>
                </a:ext>
              </a:extLst>
            </p:cNvPr>
            <p:cNvSpPr>
              <a:spLocks noChangeArrowheads="1"/>
            </p:cNvSpPr>
            <p:nvPr userDrawn="1"/>
          </p:nvSpPr>
          <p:spPr bwMode="auto">
            <a:xfrm>
              <a:off x="10679114" y="6794500"/>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9" name="Rectangle 107">
              <a:extLst>
                <a:ext uri="{FF2B5EF4-FFF2-40B4-BE49-F238E27FC236}">
                  <a16:creationId xmlns:a16="http://schemas.microsoft.com/office/drawing/2014/main" id="{69EBDDEA-BCE4-4788-8842-8236EE883FA6}"/>
                </a:ext>
              </a:extLst>
            </p:cNvPr>
            <p:cNvSpPr>
              <a:spLocks noChangeArrowheads="1"/>
            </p:cNvSpPr>
            <p:nvPr userDrawn="1"/>
          </p:nvSpPr>
          <p:spPr bwMode="auto">
            <a:xfrm>
              <a:off x="10869614" y="-1588"/>
              <a:ext cx="12700" cy="158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0" name="Rectangle 108">
              <a:extLst>
                <a:ext uri="{FF2B5EF4-FFF2-40B4-BE49-F238E27FC236}">
                  <a16:creationId xmlns:a16="http://schemas.microsoft.com/office/drawing/2014/main" id="{0CC2E9E6-F054-4F9F-8D99-E9C106A865E5}"/>
                </a:ext>
              </a:extLst>
            </p:cNvPr>
            <p:cNvSpPr>
              <a:spLocks noChangeArrowheads="1"/>
            </p:cNvSpPr>
            <p:nvPr userDrawn="1"/>
          </p:nvSpPr>
          <p:spPr bwMode="auto">
            <a:xfrm>
              <a:off x="10869614" y="-1588"/>
              <a:ext cx="12700" cy="158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 name="Rectangle 109">
              <a:extLst>
                <a:ext uri="{FF2B5EF4-FFF2-40B4-BE49-F238E27FC236}">
                  <a16:creationId xmlns:a16="http://schemas.microsoft.com/office/drawing/2014/main" id="{A1E3F11A-0643-4FF9-9DF4-FDF8F087BA79}"/>
                </a:ext>
              </a:extLst>
            </p:cNvPr>
            <p:cNvSpPr>
              <a:spLocks noChangeArrowheads="1"/>
            </p:cNvSpPr>
            <p:nvPr userDrawn="1"/>
          </p:nvSpPr>
          <p:spPr bwMode="auto">
            <a:xfrm>
              <a:off x="9913939" y="-1588"/>
              <a:ext cx="12700" cy="158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 name="Rectangle 110">
              <a:extLst>
                <a:ext uri="{FF2B5EF4-FFF2-40B4-BE49-F238E27FC236}">
                  <a16:creationId xmlns:a16="http://schemas.microsoft.com/office/drawing/2014/main" id="{821AFB62-3334-44CD-B625-F99E799F4D18}"/>
                </a:ext>
              </a:extLst>
            </p:cNvPr>
            <p:cNvSpPr>
              <a:spLocks noChangeArrowheads="1"/>
            </p:cNvSpPr>
            <p:nvPr userDrawn="1"/>
          </p:nvSpPr>
          <p:spPr bwMode="auto">
            <a:xfrm>
              <a:off x="9913939" y="-1588"/>
              <a:ext cx="12700" cy="158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3" name="Rectangle 111">
              <a:extLst>
                <a:ext uri="{FF2B5EF4-FFF2-40B4-BE49-F238E27FC236}">
                  <a16:creationId xmlns:a16="http://schemas.microsoft.com/office/drawing/2014/main" id="{83BDD6BB-7E71-42C4-A22D-C713B3AE667E}"/>
                </a:ext>
              </a:extLst>
            </p:cNvPr>
            <p:cNvSpPr>
              <a:spLocks noChangeArrowheads="1"/>
            </p:cNvSpPr>
            <p:nvPr userDrawn="1"/>
          </p:nvSpPr>
          <p:spPr bwMode="auto">
            <a:xfrm>
              <a:off x="10679114"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4" name="Rectangle 112">
              <a:extLst>
                <a:ext uri="{FF2B5EF4-FFF2-40B4-BE49-F238E27FC236}">
                  <a16:creationId xmlns:a16="http://schemas.microsoft.com/office/drawing/2014/main" id="{CBD3925E-BAEC-4021-A739-75048DFFA67F}"/>
                </a:ext>
              </a:extLst>
            </p:cNvPr>
            <p:cNvSpPr>
              <a:spLocks noChangeArrowheads="1"/>
            </p:cNvSpPr>
            <p:nvPr userDrawn="1"/>
          </p:nvSpPr>
          <p:spPr bwMode="auto">
            <a:xfrm>
              <a:off x="10679114"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5" name="Rectangle 113">
              <a:extLst>
                <a:ext uri="{FF2B5EF4-FFF2-40B4-BE49-F238E27FC236}">
                  <a16:creationId xmlns:a16="http://schemas.microsoft.com/office/drawing/2014/main" id="{B5A83DB9-D0E6-41C2-92F4-7D525FC38270}"/>
                </a:ext>
              </a:extLst>
            </p:cNvPr>
            <p:cNvSpPr>
              <a:spLocks noChangeArrowheads="1"/>
            </p:cNvSpPr>
            <p:nvPr userDrawn="1"/>
          </p:nvSpPr>
          <p:spPr bwMode="auto">
            <a:xfrm>
              <a:off x="10487026"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6" name="Rectangle 114">
              <a:extLst>
                <a:ext uri="{FF2B5EF4-FFF2-40B4-BE49-F238E27FC236}">
                  <a16:creationId xmlns:a16="http://schemas.microsoft.com/office/drawing/2014/main" id="{B54880E3-2585-4B7D-8D45-D2A0E3D1E649}"/>
                </a:ext>
              </a:extLst>
            </p:cNvPr>
            <p:cNvSpPr>
              <a:spLocks noChangeArrowheads="1"/>
            </p:cNvSpPr>
            <p:nvPr userDrawn="1"/>
          </p:nvSpPr>
          <p:spPr bwMode="auto">
            <a:xfrm>
              <a:off x="10487026"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7" name="Rectangle 115">
              <a:extLst>
                <a:ext uri="{FF2B5EF4-FFF2-40B4-BE49-F238E27FC236}">
                  <a16:creationId xmlns:a16="http://schemas.microsoft.com/office/drawing/2014/main" id="{1FCC18C2-5FD4-4EFB-A6AC-8BE3C8C790EC}"/>
                </a:ext>
              </a:extLst>
            </p:cNvPr>
            <p:cNvSpPr>
              <a:spLocks noChangeArrowheads="1"/>
            </p:cNvSpPr>
            <p:nvPr userDrawn="1"/>
          </p:nvSpPr>
          <p:spPr bwMode="auto">
            <a:xfrm>
              <a:off x="10296526" y="-1588"/>
              <a:ext cx="11113"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8" name="Rectangle 116">
              <a:extLst>
                <a:ext uri="{FF2B5EF4-FFF2-40B4-BE49-F238E27FC236}">
                  <a16:creationId xmlns:a16="http://schemas.microsoft.com/office/drawing/2014/main" id="{B2A2C95C-477D-4C1D-A5FC-1E7FF69DA329}"/>
                </a:ext>
              </a:extLst>
            </p:cNvPr>
            <p:cNvSpPr>
              <a:spLocks noChangeArrowheads="1"/>
            </p:cNvSpPr>
            <p:nvPr userDrawn="1"/>
          </p:nvSpPr>
          <p:spPr bwMode="auto">
            <a:xfrm>
              <a:off x="10296526" y="-1588"/>
              <a:ext cx="11113"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9" name="Rectangle 117">
              <a:extLst>
                <a:ext uri="{FF2B5EF4-FFF2-40B4-BE49-F238E27FC236}">
                  <a16:creationId xmlns:a16="http://schemas.microsoft.com/office/drawing/2014/main" id="{08D66DE3-D2E1-45F7-96D1-0E5FD9DF8754}"/>
                </a:ext>
              </a:extLst>
            </p:cNvPr>
            <p:cNvSpPr>
              <a:spLocks noChangeArrowheads="1"/>
            </p:cNvSpPr>
            <p:nvPr userDrawn="1"/>
          </p:nvSpPr>
          <p:spPr bwMode="auto">
            <a:xfrm>
              <a:off x="10104439"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 name="Rectangle 118">
              <a:extLst>
                <a:ext uri="{FF2B5EF4-FFF2-40B4-BE49-F238E27FC236}">
                  <a16:creationId xmlns:a16="http://schemas.microsoft.com/office/drawing/2014/main" id="{2B372F38-5DE5-4BAF-B409-DEB3459297AF}"/>
                </a:ext>
              </a:extLst>
            </p:cNvPr>
            <p:cNvSpPr>
              <a:spLocks noChangeArrowheads="1"/>
            </p:cNvSpPr>
            <p:nvPr userDrawn="1"/>
          </p:nvSpPr>
          <p:spPr bwMode="auto">
            <a:xfrm>
              <a:off x="10104439"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1" name="Rectangle 119">
              <a:extLst>
                <a:ext uri="{FF2B5EF4-FFF2-40B4-BE49-F238E27FC236}">
                  <a16:creationId xmlns:a16="http://schemas.microsoft.com/office/drawing/2014/main" id="{599B75AD-8C9A-473B-9E49-F35354E6C6DD}"/>
                </a:ext>
              </a:extLst>
            </p:cNvPr>
            <p:cNvSpPr>
              <a:spLocks noChangeArrowheads="1"/>
            </p:cNvSpPr>
            <p:nvPr userDrawn="1"/>
          </p:nvSpPr>
          <p:spPr bwMode="auto">
            <a:xfrm>
              <a:off x="8956676" y="-1588"/>
              <a:ext cx="12700" cy="158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2" name="Rectangle 120">
              <a:extLst>
                <a:ext uri="{FF2B5EF4-FFF2-40B4-BE49-F238E27FC236}">
                  <a16:creationId xmlns:a16="http://schemas.microsoft.com/office/drawing/2014/main" id="{FE505745-4EF3-481B-BAE3-789F61B16AF2}"/>
                </a:ext>
              </a:extLst>
            </p:cNvPr>
            <p:cNvSpPr>
              <a:spLocks noChangeArrowheads="1"/>
            </p:cNvSpPr>
            <p:nvPr userDrawn="1"/>
          </p:nvSpPr>
          <p:spPr bwMode="auto">
            <a:xfrm>
              <a:off x="8956676" y="-1588"/>
              <a:ext cx="12700" cy="158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3" name="Rectangle 121">
              <a:extLst>
                <a:ext uri="{FF2B5EF4-FFF2-40B4-BE49-F238E27FC236}">
                  <a16:creationId xmlns:a16="http://schemas.microsoft.com/office/drawing/2014/main" id="{1057541F-2F13-4A8C-93CC-B58BE035BB7F}"/>
                </a:ext>
              </a:extLst>
            </p:cNvPr>
            <p:cNvSpPr>
              <a:spLocks noChangeArrowheads="1"/>
            </p:cNvSpPr>
            <p:nvPr userDrawn="1"/>
          </p:nvSpPr>
          <p:spPr bwMode="auto">
            <a:xfrm>
              <a:off x="9721851"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4" name="Rectangle 122">
              <a:extLst>
                <a:ext uri="{FF2B5EF4-FFF2-40B4-BE49-F238E27FC236}">
                  <a16:creationId xmlns:a16="http://schemas.microsoft.com/office/drawing/2014/main" id="{FA370481-C729-4007-B326-0853FB348B6B}"/>
                </a:ext>
              </a:extLst>
            </p:cNvPr>
            <p:cNvSpPr>
              <a:spLocks noChangeArrowheads="1"/>
            </p:cNvSpPr>
            <p:nvPr userDrawn="1"/>
          </p:nvSpPr>
          <p:spPr bwMode="auto">
            <a:xfrm>
              <a:off x="9721851"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5" name="Rectangle 123">
              <a:extLst>
                <a:ext uri="{FF2B5EF4-FFF2-40B4-BE49-F238E27FC236}">
                  <a16:creationId xmlns:a16="http://schemas.microsoft.com/office/drawing/2014/main" id="{D28E60BA-305C-4CEA-89D3-D04892EFE637}"/>
                </a:ext>
              </a:extLst>
            </p:cNvPr>
            <p:cNvSpPr>
              <a:spLocks noChangeArrowheads="1"/>
            </p:cNvSpPr>
            <p:nvPr userDrawn="1"/>
          </p:nvSpPr>
          <p:spPr bwMode="auto">
            <a:xfrm>
              <a:off x="9531351"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6" name="Rectangle 124">
              <a:extLst>
                <a:ext uri="{FF2B5EF4-FFF2-40B4-BE49-F238E27FC236}">
                  <a16:creationId xmlns:a16="http://schemas.microsoft.com/office/drawing/2014/main" id="{80B96A20-493A-4AA8-8C55-52F49D70B128}"/>
                </a:ext>
              </a:extLst>
            </p:cNvPr>
            <p:cNvSpPr>
              <a:spLocks noChangeArrowheads="1"/>
            </p:cNvSpPr>
            <p:nvPr userDrawn="1"/>
          </p:nvSpPr>
          <p:spPr bwMode="auto">
            <a:xfrm>
              <a:off x="9531351"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7" name="Rectangle 125">
              <a:extLst>
                <a:ext uri="{FF2B5EF4-FFF2-40B4-BE49-F238E27FC236}">
                  <a16:creationId xmlns:a16="http://schemas.microsoft.com/office/drawing/2014/main" id="{4FF0B2A6-7556-4203-B056-57DC62BB35E2}"/>
                </a:ext>
              </a:extLst>
            </p:cNvPr>
            <p:cNvSpPr>
              <a:spLocks noChangeArrowheads="1"/>
            </p:cNvSpPr>
            <p:nvPr userDrawn="1"/>
          </p:nvSpPr>
          <p:spPr bwMode="auto">
            <a:xfrm>
              <a:off x="9340851"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8" name="Rectangle 126">
              <a:extLst>
                <a:ext uri="{FF2B5EF4-FFF2-40B4-BE49-F238E27FC236}">
                  <a16:creationId xmlns:a16="http://schemas.microsoft.com/office/drawing/2014/main" id="{77B8B12A-D076-45ED-BB0D-6A4CC7B071DD}"/>
                </a:ext>
              </a:extLst>
            </p:cNvPr>
            <p:cNvSpPr>
              <a:spLocks noChangeArrowheads="1"/>
            </p:cNvSpPr>
            <p:nvPr userDrawn="1"/>
          </p:nvSpPr>
          <p:spPr bwMode="auto">
            <a:xfrm>
              <a:off x="9340851"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9" name="Rectangle 127">
              <a:extLst>
                <a:ext uri="{FF2B5EF4-FFF2-40B4-BE49-F238E27FC236}">
                  <a16:creationId xmlns:a16="http://schemas.microsoft.com/office/drawing/2014/main" id="{4DAD46B1-740D-416E-A447-BEE7D8DAC287}"/>
                </a:ext>
              </a:extLst>
            </p:cNvPr>
            <p:cNvSpPr>
              <a:spLocks noChangeArrowheads="1"/>
            </p:cNvSpPr>
            <p:nvPr userDrawn="1"/>
          </p:nvSpPr>
          <p:spPr bwMode="auto">
            <a:xfrm>
              <a:off x="9148764"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0" name="Rectangle 128">
              <a:extLst>
                <a:ext uri="{FF2B5EF4-FFF2-40B4-BE49-F238E27FC236}">
                  <a16:creationId xmlns:a16="http://schemas.microsoft.com/office/drawing/2014/main" id="{F83E2499-0C6C-4287-A9E3-F61FBF134B85}"/>
                </a:ext>
              </a:extLst>
            </p:cNvPr>
            <p:cNvSpPr>
              <a:spLocks noChangeArrowheads="1"/>
            </p:cNvSpPr>
            <p:nvPr userDrawn="1"/>
          </p:nvSpPr>
          <p:spPr bwMode="auto">
            <a:xfrm>
              <a:off x="9148764"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1" name="Rectangle 129">
              <a:extLst>
                <a:ext uri="{FF2B5EF4-FFF2-40B4-BE49-F238E27FC236}">
                  <a16:creationId xmlns:a16="http://schemas.microsoft.com/office/drawing/2014/main" id="{BF12027E-3BD4-4F16-A19A-B154AB4976E9}"/>
                </a:ext>
              </a:extLst>
            </p:cNvPr>
            <p:cNvSpPr>
              <a:spLocks noChangeArrowheads="1"/>
            </p:cNvSpPr>
            <p:nvPr userDrawn="1"/>
          </p:nvSpPr>
          <p:spPr bwMode="auto">
            <a:xfrm>
              <a:off x="8002589" y="-1588"/>
              <a:ext cx="11113" cy="158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2" name="Rectangle 130">
              <a:extLst>
                <a:ext uri="{FF2B5EF4-FFF2-40B4-BE49-F238E27FC236}">
                  <a16:creationId xmlns:a16="http://schemas.microsoft.com/office/drawing/2014/main" id="{C4867071-67CC-42C5-8976-D1573EE436AA}"/>
                </a:ext>
              </a:extLst>
            </p:cNvPr>
            <p:cNvSpPr>
              <a:spLocks noChangeArrowheads="1"/>
            </p:cNvSpPr>
            <p:nvPr userDrawn="1"/>
          </p:nvSpPr>
          <p:spPr bwMode="auto">
            <a:xfrm>
              <a:off x="8002589" y="-1588"/>
              <a:ext cx="11113" cy="158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3" name="Rectangle 131">
              <a:extLst>
                <a:ext uri="{FF2B5EF4-FFF2-40B4-BE49-F238E27FC236}">
                  <a16:creationId xmlns:a16="http://schemas.microsoft.com/office/drawing/2014/main" id="{4A0273FC-5884-4071-A151-7A69744FBA25}"/>
                </a:ext>
              </a:extLst>
            </p:cNvPr>
            <p:cNvSpPr>
              <a:spLocks noChangeArrowheads="1"/>
            </p:cNvSpPr>
            <p:nvPr userDrawn="1"/>
          </p:nvSpPr>
          <p:spPr bwMode="auto">
            <a:xfrm>
              <a:off x="8766176"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4" name="Rectangle 132">
              <a:extLst>
                <a:ext uri="{FF2B5EF4-FFF2-40B4-BE49-F238E27FC236}">
                  <a16:creationId xmlns:a16="http://schemas.microsoft.com/office/drawing/2014/main" id="{836A9C34-007D-4ACC-8D67-C70A6F20C370}"/>
                </a:ext>
              </a:extLst>
            </p:cNvPr>
            <p:cNvSpPr>
              <a:spLocks noChangeArrowheads="1"/>
            </p:cNvSpPr>
            <p:nvPr userDrawn="1"/>
          </p:nvSpPr>
          <p:spPr bwMode="auto">
            <a:xfrm>
              <a:off x="8766176"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5" name="Rectangle 133">
              <a:extLst>
                <a:ext uri="{FF2B5EF4-FFF2-40B4-BE49-F238E27FC236}">
                  <a16:creationId xmlns:a16="http://schemas.microsoft.com/office/drawing/2014/main" id="{6CE8AA9F-31A4-4C8E-B784-33BD5C5C52A6}"/>
                </a:ext>
              </a:extLst>
            </p:cNvPr>
            <p:cNvSpPr>
              <a:spLocks noChangeArrowheads="1"/>
            </p:cNvSpPr>
            <p:nvPr userDrawn="1"/>
          </p:nvSpPr>
          <p:spPr bwMode="auto">
            <a:xfrm>
              <a:off x="8574089"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6" name="Rectangle 134">
              <a:extLst>
                <a:ext uri="{FF2B5EF4-FFF2-40B4-BE49-F238E27FC236}">
                  <a16:creationId xmlns:a16="http://schemas.microsoft.com/office/drawing/2014/main" id="{C30AC41A-412E-423C-B610-24A9E3470C32}"/>
                </a:ext>
              </a:extLst>
            </p:cNvPr>
            <p:cNvSpPr>
              <a:spLocks noChangeArrowheads="1"/>
            </p:cNvSpPr>
            <p:nvPr userDrawn="1"/>
          </p:nvSpPr>
          <p:spPr bwMode="auto">
            <a:xfrm>
              <a:off x="8574089"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7" name="Rectangle 135">
              <a:extLst>
                <a:ext uri="{FF2B5EF4-FFF2-40B4-BE49-F238E27FC236}">
                  <a16:creationId xmlns:a16="http://schemas.microsoft.com/office/drawing/2014/main" id="{41A65348-BE82-4A40-A9F7-F88AB56DF6CC}"/>
                </a:ext>
              </a:extLst>
            </p:cNvPr>
            <p:cNvSpPr>
              <a:spLocks noChangeArrowheads="1"/>
            </p:cNvSpPr>
            <p:nvPr userDrawn="1"/>
          </p:nvSpPr>
          <p:spPr bwMode="auto">
            <a:xfrm>
              <a:off x="8383589"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8" name="Rectangle 136">
              <a:extLst>
                <a:ext uri="{FF2B5EF4-FFF2-40B4-BE49-F238E27FC236}">
                  <a16:creationId xmlns:a16="http://schemas.microsoft.com/office/drawing/2014/main" id="{BA13126A-1BCC-4154-939C-F141FFD2CF4E}"/>
                </a:ext>
              </a:extLst>
            </p:cNvPr>
            <p:cNvSpPr>
              <a:spLocks noChangeArrowheads="1"/>
            </p:cNvSpPr>
            <p:nvPr userDrawn="1"/>
          </p:nvSpPr>
          <p:spPr bwMode="auto">
            <a:xfrm>
              <a:off x="8383589"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9" name="Rectangle 137">
              <a:extLst>
                <a:ext uri="{FF2B5EF4-FFF2-40B4-BE49-F238E27FC236}">
                  <a16:creationId xmlns:a16="http://schemas.microsoft.com/office/drawing/2014/main" id="{22DC3C0D-1733-48B1-9BD4-2EC805DA0E98}"/>
                </a:ext>
              </a:extLst>
            </p:cNvPr>
            <p:cNvSpPr>
              <a:spLocks noChangeArrowheads="1"/>
            </p:cNvSpPr>
            <p:nvPr userDrawn="1"/>
          </p:nvSpPr>
          <p:spPr bwMode="auto">
            <a:xfrm>
              <a:off x="8193089"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0" name="Rectangle 138">
              <a:extLst>
                <a:ext uri="{FF2B5EF4-FFF2-40B4-BE49-F238E27FC236}">
                  <a16:creationId xmlns:a16="http://schemas.microsoft.com/office/drawing/2014/main" id="{FE717668-B602-435D-A471-C5DE5A8B9951}"/>
                </a:ext>
              </a:extLst>
            </p:cNvPr>
            <p:cNvSpPr>
              <a:spLocks noChangeArrowheads="1"/>
            </p:cNvSpPr>
            <p:nvPr userDrawn="1"/>
          </p:nvSpPr>
          <p:spPr bwMode="auto">
            <a:xfrm>
              <a:off x="8193089"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1" name="Rectangle 139">
              <a:extLst>
                <a:ext uri="{FF2B5EF4-FFF2-40B4-BE49-F238E27FC236}">
                  <a16:creationId xmlns:a16="http://schemas.microsoft.com/office/drawing/2014/main" id="{F750B499-08EE-47C0-85BE-CF22DE6DB0AC}"/>
                </a:ext>
              </a:extLst>
            </p:cNvPr>
            <p:cNvSpPr>
              <a:spLocks noChangeArrowheads="1"/>
            </p:cNvSpPr>
            <p:nvPr userDrawn="1"/>
          </p:nvSpPr>
          <p:spPr bwMode="auto">
            <a:xfrm>
              <a:off x="7045326" y="-1588"/>
              <a:ext cx="12700" cy="158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2" name="Rectangle 140">
              <a:extLst>
                <a:ext uri="{FF2B5EF4-FFF2-40B4-BE49-F238E27FC236}">
                  <a16:creationId xmlns:a16="http://schemas.microsoft.com/office/drawing/2014/main" id="{73FA5A3F-982E-42E0-AC05-75BB2711B633}"/>
                </a:ext>
              </a:extLst>
            </p:cNvPr>
            <p:cNvSpPr>
              <a:spLocks noChangeArrowheads="1"/>
            </p:cNvSpPr>
            <p:nvPr userDrawn="1"/>
          </p:nvSpPr>
          <p:spPr bwMode="auto">
            <a:xfrm>
              <a:off x="7045326" y="-1588"/>
              <a:ext cx="12700" cy="158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3" name="Rectangle 141">
              <a:extLst>
                <a:ext uri="{FF2B5EF4-FFF2-40B4-BE49-F238E27FC236}">
                  <a16:creationId xmlns:a16="http://schemas.microsoft.com/office/drawing/2014/main" id="{3FED46F3-0450-4C40-A25E-DF4C0584A9E7}"/>
                </a:ext>
              </a:extLst>
            </p:cNvPr>
            <p:cNvSpPr>
              <a:spLocks noChangeArrowheads="1"/>
            </p:cNvSpPr>
            <p:nvPr userDrawn="1"/>
          </p:nvSpPr>
          <p:spPr bwMode="auto">
            <a:xfrm>
              <a:off x="7808914"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4" name="Rectangle 142">
              <a:extLst>
                <a:ext uri="{FF2B5EF4-FFF2-40B4-BE49-F238E27FC236}">
                  <a16:creationId xmlns:a16="http://schemas.microsoft.com/office/drawing/2014/main" id="{21DE58C8-6B67-4AD0-9EEF-48C7B981C8C2}"/>
                </a:ext>
              </a:extLst>
            </p:cNvPr>
            <p:cNvSpPr>
              <a:spLocks noChangeArrowheads="1"/>
            </p:cNvSpPr>
            <p:nvPr userDrawn="1"/>
          </p:nvSpPr>
          <p:spPr bwMode="auto">
            <a:xfrm>
              <a:off x="7808914"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5" name="Rectangle 143">
              <a:extLst>
                <a:ext uri="{FF2B5EF4-FFF2-40B4-BE49-F238E27FC236}">
                  <a16:creationId xmlns:a16="http://schemas.microsoft.com/office/drawing/2014/main" id="{572C8989-4561-448D-B03B-EC7696B28D42}"/>
                </a:ext>
              </a:extLst>
            </p:cNvPr>
            <p:cNvSpPr>
              <a:spLocks noChangeArrowheads="1"/>
            </p:cNvSpPr>
            <p:nvPr userDrawn="1"/>
          </p:nvSpPr>
          <p:spPr bwMode="auto">
            <a:xfrm>
              <a:off x="7618414"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6" name="Rectangle 144">
              <a:extLst>
                <a:ext uri="{FF2B5EF4-FFF2-40B4-BE49-F238E27FC236}">
                  <a16:creationId xmlns:a16="http://schemas.microsoft.com/office/drawing/2014/main" id="{F14A0AD8-F569-4FAB-B390-E53D3F98C257}"/>
                </a:ext>
              </a:extLst>
            </p:cNvPr>
            <p:cNvSpPr>
              <a:spLocks noChangeArrowheads="1"/>
            </p:cNvSpPr>
            <p:nvPr userDrawn="1"/>
          </p:nvSpPr>
          <p:spPr bwMode="auto">
            <a:xfrm>
              <a:off x="7618414"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7" name="Rectangle 145">
              <a:extLst>
                <a:ext uri="{FF2B5EF4-FFF2-40B4-BE49-F238E27FC236}">
                  <a16:creationId xmlns:a16="http://schemas.microsoft.com/office/drawing/2014/main" id="{7C25DE90-81A3-4E1D-86C9-27ACC0E66A6B}"/>
                </a:ext>
              </a:extLst>
            </p:cNvPr>
            <p:cNvSpPr>
              <a:spLocks noChangeArrowheads="1"/>
            </p:cNvSpPr>
            <p:nvPr userDrawn="1"/>
          </p:nvSpPr>
          <p:spPr bwMode="auto">
            <a:xfrm>
              <a:off x="7427914"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8" name="Rectangle 146">
              <a:extLst>
                <a:ext uri="{FF2B5EF4-FFF2-40B4-BE49-F238E27FC236}">
                  <a16:creationId xmlns:a16="http://schemas.microsoft.com/office/drawing/2014/main" id="{94476097-36CA-4F57-A199-043E0B54D26B}"/>
                </a:ext>
              </a:extLst>
            </p:cNvPr>
            <p:cNvSpPr>
              <a:spLocks noChangeArrowheads="1"/>
            </p:cNvSpPr>
            <p:nvPr userDrawn="1"/>
          </p:nvSpPr>
          <p:spPr bwMode="auto">
            <a:xfrm>
              <a:off x="7427914"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9" name="Rectangle 147">
              <a:extLst>
                <a:ext uri="{FF2B5EF4-FFF2-40B4-BE49-F238E27FC236}">
                  <a16:creationId xmlns:a16="http://schemas.microsoft.com/office/drawing/2014/main" id="{96F34811-44A6-4A81-8F26-34F9F27D8DC9}"/>
                </a:ext>
              </a:extLst>
            </p:cNvPr>
            <p:cNvSpPr>
              <a:spLocks noChangeArrowheads="1"/>
            </p:cNvSpPr>
            <p:nvPr userDrawn="1"/>
          </p:nvSpPr>
          <p:spPr bwMode="auto">
            <a:xfrm>
              <a:off x="7235826"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0" name="Rectangle 148">
              <a:extLst>
                <a:ext uri="{FF2B5EF4-FFF2-40B4-BE49-F238E27FC236}">
                  <a16:creationId xmlns:a16="http://schemas.microsoft.com/office/drawing/2014/main" id="{6153FD3B-3560-4FEC-9BCA-F8009E2605AB}"/>
                </a:ext>
              </a:extLst>
            </p:cNvPr>
            <p:cNvSpPr>
              <a:spLocks noChangeArrowheads="1"/>
            </p:cNvSpPr>
            <p:nvPr userDrawn="1"/>
          </p:nvSpPr>
          <p:spPr bwMode="auto">
            <a:xfrm>
              <a:off x="7235826"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1" name="Rectangle 149">
              <a:extLst>
                <a:ext uri="{FF2B5EF4-FFF2-40B4-BE49-F238E27FC236}">
                  <a16:creationId xmlns:a16="http://schemas.microsoft.com/office/drawing/2014/main" id="{0EDCF1D6-941F-4014-96AD-9246C29C0E4E}"/>
                </a:ext>
              </a:extLst>
            </p:cNvPr>
            <p:cNvSpPr>
              <a:spLocks noChangeArrowheads="1"/>
            </p:cNvSpPr>
            <p:nvPr userDrawn="1"/>
          </p:nvSpPr>
          <p:spPr bwMode="auto">
            <a:xfrm>
              <a:off x="6089651" y="-1588"/>
              <a:ext cx="12700" cy="158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2" name="Rectangle 150">
              <a:extLst>
                <a:ext uri="{FF2B5EF4-FFF2-40B4-BE49-F238E27FC236}">
                  <a16:creationId xmlns:a16="http://schemas.microsoft.com/office/drawing/2014/main" id="{F220E8DE-3F5D-483C-B9EE-478A56E7509D}"/>
                </a:ext>
              </a:extLst>
            </p:cNvPr>
            <p:cNvSpPr>
              <a:spLocks noChangeArrowheads="1"/>
            </p:cNvSpPr>
            <p:nvPr userDrawn="1"/>
          </p:nvSpPr>
          <p:spPr bwMode="auto">
            <a:xfrm>
              <a:off x="6089651" y="-1588"/>
              <a:ext cx="12700" cy="158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3" name="Rectangle 151">
              <a:extLst>
                <a:ext uri="{FF2B5EF4-FFF2-40B4-BE49-F238E27FC236}">
                  <a16:creationId xmlns:a16="http://schemas.microsoft.com/office/drawing/2014/main" id="{35BEBFF4-25D7-474E-9ACB-23FF79A7C8B3}"/>
                </a:ext>
              </a:extLst>
            </p:cNvPr>
            <p:cNvSpPr>
              <a:spLocks noChangeArrowheads="1"/>
            </p:cNvSpPr>
            <p:nvPr userDrawn="1"/>
          </p:nvSpPr>
          <p:spPr bwMode="auto">
            <a:xfrm>
              <a:off x="6854826"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4" name="Rectangle 152">
              <a:extLst>
                <a:ext uri="{FF2B5EF4-FFF2-40B4-BE49-F238E27FC236}">
                  <a16:creationId xmlns:a16="http://schemas.microsoft.com/office/drawing/2014/main" id="{6342C2A3-C4C0-407F-9599-F73D9767E9BB}"/>
                </a:ext>
              </a:extLst>
            </p:cNvPr>
            <p:cNvSpPr>
              <a:spLocks noChangeArrowheads="1"/>
            </p:cNvSpPr>
            <p:nvPr userDrawn="1"/>
          </p:nvSpPr>
          <p:spPr bwMode="auto">
            <a:xfrm>
              <a:off x="6854826"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5" name="Rectangle 153">
              <a:extLst>
                <a:ext uri="{FF2B5EF4-FFF2-40B4-BE49-F238E27FC236}">
                  <a16:creationId xmlns:a16="http://schemas.microsoft.com/office/drawing/2014/main" id="{779BC57B-3579-4662-AC4C-4C32236C8396}"/>
                </a:ext>
              </a:extLst>
            </p:cNvPr>
            <p:cNvSpPr>
              <a:spLocks noChangeArrowheads="1"/>
            </p:cNvSpPr>
            <p:nvPr userDrawn="1"/>
          </p:nvSpPr>
          <p:spPr bwMode="auto">
            <a:xfrm>
              <a:off x="6661151"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6" name="Rectangle 154">
              <a:extLst>
                <a:ext uri="{FF2B5EF4-FFF2-40B4-BE49-F238E27FC236}">
                  <a16:creationId xmlns:a16="http://schemas.microsoft.com/office/drawing/2014/main" id="{C08AC4C7-705E-4E12-AEB6-22CC62F04725}"/>
                </a:ext>
              </a:extLst>
            </p:cNvPr>
            <p:cNvSpPr>
              <a:spLocks noChangeArrowheads="1"/>
            </p:cNvSpPr>
            <p:nvPr userDrawn="1"/>
          </p:nvSpPr>
          <p:spPr bwMode="auto">
            <a:xfrm>
              <a:off x="6661151"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7" name="Rectangle 155">
              <a:extLst>
                <a:ext uri="{FF2B5EF4-FFF2-40B4-BE49-F238E27FC236}">
                  <a16:creationId xmlns:a16="http://schemas.microsoft.com/office/drawing/2014/main" id="{D4BDAB19-B7C5-4D01-8778-47EA226F77D6}"/>
                </a:ext>
              </a:extLst>
            </p:cNvPr>
            <p:cNvSpPr>
              <a:spLocks noChangeArrowheads="1"/>
            </p:cNvSpPr>
            <p:nvPr userDrawn="1"/>
          </p:nvSpPr>
          <p:spPr bwMode="auto">
            <a:xfrm>
              <a:off x="6470651"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8" name="Rectangle 156">
              <a:extLst>
                <a:ext uri="{FF2B5EF4-FFF2-40B4-BE49-F238E27FC236}">
                  <a16:creationId xmlns:a16="http://schemas.microsoft.com/office/drawing/2014/main" id="{D87505AC-6743-43A0-B7B9-38103155486F}"/>
                </a:ext>
              </a:extLst>
            </p:cNvPr>
            <p:cNvSpPr>
              <a:spLocks noChangeArrowheads="1"/>
            </p:cNvSpPr>
            <p:nvPr userDrawn="1"/>
          </p:nvSpPr>
          <p:spPr bwMode="auto">
            <a:xfrm>
              <a:off x="6470651"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9" name="Rectangle 157">
              <a:extLst>
                <a:ext uri="{FF2B5EF4-FFF2-40B4-BE49-F238E27FC236}">
                  <a16:creationId xmlns:a16="http://schemas.microsoft.com/office/drawing/2014/main" id="{7863E85C-F41B-4820-957B-3E0F1CDBAD45}"/>
                </a:ext>
              </a:extLst>
            </p:cNvPr>
            <p:cNvSpPr>
              <a:spLocks noChangeArrowheads="1"/>
            </p:cNvSpPr>
            <p:nvPr userDrawn="1"/>
          </p:nvSpPr>
          <p:spPr bwMode="auto">
            <a:xfrm>
              <a:off x="6280151"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0" name="Rectangle 158">
              <a:extLst>
                <a:ext uri="{FF2B5EF4-FFF2-40B4-BE49-F238E27FC236}">
                  <a16:creationId xmlns:a16="http://schemas.microsoft.com/office/drawing/2014/main" id="{475479AC-41F3-4A2F-AA71-3F5A4A9D1184}"/>
                </a:ext>
              </a:extLst>
            </p:cNvPr>
            <p:cNvSpPr>
              <a:spLocks noChangeArrowheads="1"/>
            </p:cNvSpPr>
            <p:nvPr userDrawn="1"/>
          </p:nvSpPr>
          <p:spPr bwMode="auto">
            <a:xfrm>
              <a:off x="6280151"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1" name="Rectangle 159">
              <a:extLst>
                <a:ext uri="{FF2B5EF4-FFF2-40B4-BE49-F238E27FC236}">
                  <a16:creationId xmlns:a16="http://schemas.microsoft.com/office/drawing/2014/main" id="{BA898628-F405-49F7-B769-1BB43C856786}"/>
                </a:ext>
              </a:extLst>
            </p:cNvPr>
            <p:cNvSpPr>
              <a:spLocks noChangeArrowheads="1"/>
            </p:cNvSpPr>
            <p:nvPr userDrawn="1"/>
          </p:nvSpPr>
          <p:spPr bwMode="auto">
            <a:xfrm>
              <a:off x="5132389" y="-1588"/>
              <a:ext cx="12700" cy="158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2" name="Rectangle 160">
              <a:extLst>
                <a:ext uri="{FF2B5EF4-FFF2-40B4-BE49-F238E27FC236}">
                  <a16:creationId xmlns:a16="http://schemas.microsoft.com/office/drawing/2014/main" id="{39F3CD7B-DF0B-4092-9FE5-4964DFC36F0E}"/>
                </a:ext>
              </a:extLst>
            </p:cNvPr>
            <p:cNvSpPr>
              <a:spLocks noChangeArrowheads="1"/>
            </p:cNvSpPr>
            <p:nvPr userDrawn="1"/>
          </p:nvSpPr>
          <p:spPr bwMode="auto">
            <a:xfrm>
              <a:off x="5132389" y="-1588"/>
              <a:ext cx="12700" cy="158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3" name="Rectangle 161">
              <a:extLst>
                <a:ext uri="{FF2B5EF4-FFF2-40B4-BE49-F238E27FC236}">
                  <a16:creationId xmlns:a16="http://schemas.microsoft.com/office/drawing/2014/main" id="{04183D11-1E20-4F74-90DD-7E66BA2856E4}"/>
                </a:ext>
              </a:extLst>
            </p:cNvPr>
            <p:cNvSpPr>
              <a:spLocks noChangeArrowheads="1"/>
            </p:cNvSpPr>
            <p:nvPr userDrawn="1"/>
          </p:nvSpPr>
          <p:spPr bwMode="auto">
            <a:xfrm>
              <a:off x="5897564"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4" name="Rectangle 162">
              <a:extLst>
                <a:ext uri="{FF2B5EF4-FFF2-40B4-BE49-F238E27FC236}">
                  <a16:creationId xmlns:a16="http://schemas.microsoft.com/office/drawing/2014/main" id="{4B283C3A-42D1-48AD-9FF2-F3FE24B819A9}"/>
                </a:ext>
              </a:extLst>
            </p:cNvPr>
            <p:cNvSpPr>
              <a:spLocks noChangeArrowheads="1"/>
            </p:cNvSpPr>
            <p:nvPr userDrawn="1"/>
          </p:nvSpPr>
          <p:spPr bwMode="auto">
            <a:xfrm>
              <a:off x="5897564"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5" name="Rectangle 163">
              <a:extLst>
                <a:ext uri="{FF2B5EF4-FFF2-40B4-BE49-F238E27FC236}">
                  <a16:creationId xmlns:a16="http://schemas.microsoft.com/office/drawing/2014/main" id="{D60B47BA-DE7F-41C2-8F88-C17FB69A52E2}"/>
                </a:ext>
              </a:extLst>
            </p:cNvPr>
            <p:cNvSpPr>
              <a:spLocks noChangeArrowheads="1"/>
            </p:cNvSpPr>
            <p:nvPr userDrawn="1"/>
          </p:nvSpPr>
          <p:spPr bwMode="auto">
            <a:xfrm>
              <a:off x="5707064"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6" name="Rectangle 164">
              <a:extLst>
                <a:ext uri="{FF2B5EF4-FFF2-40B4-BE49-F238E27FC236}">
                  <a16:creationId xmlns:a16="http://schemas.microsoft.com/office/drawing/2014/main" id="{04CFC3E8-CA3D-44B3-88B1-028ADD04D4E2}"/>
                </a:ext>
              </a:extLst>
            </p:cNvPr>
            <p:cNvSpPr>
              <a:spLocks noChangeArrowheads="1"/>
            </p:cNvSpPr>
            <p:nvPr userDrawn="1"/>
          </p:nvSpPr>
          <p:spPr bwMode="auto">
            <a:xfrm>
              <a:off x="5707064"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7" name="Rectangle 165">
              <a:extLst>
                <a:ext uri="{FF2B5EF4-FFF2-40B4-BE49-F238E27FC236}">
                  <a16:creationId xmlns:a16="http://schemas.microsoft.com/office/drawing/2014/main" id="{9CB81747-64E5-4DEC-8E05-F267D98E2AF0}"/>
                </a:ext>
              </a:extLst>
            </p:cNvPr>
            <p:cNvSpPr>
              <a:spLocks noChangeArrowheads="1"/>
            </p:cNvSpPr>
            <p:nvPr userDrawn="1"/>
          </p:nvSpPr>
          <p:spPr bwMode="auto">
            <a:xfrm>
              <a:off x="5516564" y="-1588"/>
              <a:ext cx="11113"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8" name="Rectangle 166">
              <a:extLst>
                <a:ext uri="{FF2B5EF4-FFF2-40B4-BE49-F238E27FC236}">
                  <a16:creationId xmlns:a16="http://schemas.microsoft.com/office/drawing/2014/main" id="{FB6BCECC-878A-4F69-80E5-2B49191826CB}"/>
                </a:ext>
              </a:extLst>
            </p:cNvPr>
            <p:cNvSpPr>
              <a:spLocks noChangeArrowheads="1"/>
            </p:cNvSpPr>
            <p:nvPr userDrawn="1"/>
          </p:nvSpPr>
          <p:spPr bwMode="auto">
            <a:xfrm>
              <a:off x="5516564" y="-1588"/>
              <a:ext cx="11113"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9" name="Rectangle 167">
              <a:extLst>
                <a:ext uri="{FF2B5EF4-FFF2-40B4-BE49-F238E27FC236}">
                  <a16:creationId xmlns:a16="http://schemas.microsoft.com/office/drawing/2014/main" id="{F9792EAB-29BA-45E2-B996-5A3981BCF9F1}"/>
                </a:ext>
              </a:extLst>
            </p:cNvPr>
            <p:cNvSpPr>
              <a:spLocks noChangeArrowheads="1"/>
            </p:cNvSpPr>
            <p:nvPr userDrawn="1"/>
          </p:nvSpPr>
          <p:spPr bwMode="auto">
            <a:xfrm>
              <a:off x="5322889"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0" name="Rectangle 168">
              <a:extLst>
                <a:ext uri="{FF2B5EF4-FFF2-40B4-BE49-F238E27FC236}">
                  <a16:creationId xmlns:a16="http://schemas.microsoft.com/office/drawing/2014/main" id="{A75978E6-F910-4B72-BF20-6EEE1E1739EB}"/>
                </a:ext>
              </a:extLst>
            </p:cNvPr>
            <p:cNvSpPr>
              <a:spLocks noChangeArrowheads="1"/>
            </p:cNvSpPr>
            <p:nvPr userDrawn="1"/>
          </p:nvSpPr>
          <p:spPr bwMode="auto">
            <a:xfrm>
              <a:off x="5322889"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1" name="Rectangle 169">
              <a:extLst>
                <a:ext uri="{FF2B5EF4-FFF2-40B4-BE49-F238E27FC236}">
                  <a16:creationId xmlns:a16="http://schemas.microsoft.com/office/drawing/2014/main" id="{C3B59D68-14C2-4F91-8C8D-AB19AC48B84F}"/>
                </a:ext>
              </a:extLst>
            </p:cNvPr>
            <p:cNvSpPr>
              <a:spLocks noChangeArrowheads="1"/>
            </p:cNvSpPr>
            <p:nvPr userDrawn="1"/>
          </p:nvSpPr>
          <p:spPr bwMode="auto">
            <a:xfrm>
              <a:off x="4941889"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2" name="Rectangle 170">
              <a:extLst>
                <a:ext uri="{FF2B5EF4-FFF2-40B4-BE49-F238E27FC236}">
                  <a16:creationId xmlns:a16="http://schemas.microsoft.com/office/drawing/2014/main" id="{B27336BE-80CB-4309-BF7D-4C84725E8A18}"/>
                </a:ext>
              </a:extLst>
            </p:cNvPr>
            <p:cNvSpPr>
              <a:spLocks noChangeArrowheads="1"/>
            </p:cNvSpPr>
            <p:nvPr userDrawn="1"/>
          </p:nvSpPr>
          <p:spPr bwMode="auto">
            <a:xfrm>
              <a:off x="4941889"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3" name="Rectangle 171">
              <a:extLst>
                <a:ext uri="{FF2B5EF4-FFF2-40B4-BE49-F238E27FC236}">
                  <a16:creationId xmlns:a16="http://schemas.microsoft.com/office/drawing/2014/main" id="{67E7B5E9-7D88-440A-9DB2-486A26F50B89}"/>
                </a:ext>
              </a:extLst>
            </p:cNvPr>
            <p:cNvSpPr>
              <a:spLocks noChangeArrowheads="1"/>
            </p:cNvSpPr>
            <p:nvPr userDrawn="1"/>
          </p:nvSpPr>
          <p:spPr bwMode="auto">
            <a:xfrm>
              <a:off x="4749801"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4" name="Rectangle 172">
              <a:extLst>
                <a:ext uri="{FF2B5EF4-FFF2-40B4-BE49-F238E27FC236}">
                  <a16:creationId xmlns:a16="http://schemas.microsoft.com/office/drawing/2014/main" id="{25EBB236-D1FC-41A3-9060-0D3877EC8098}"/>
                </a:ext>
              </a:extLst>
            </p:cNvPr>
            <p:cNvSpPr>
              <a:spLocks noChangeArrowheads="1"/>
            </p:cNvSpPr>
            <p:nvPr userDrawn="1"/>
          </p:nvSpPr>
          <p:spPr bwMode="auto">
            <a:xfrm>
              <a:off x="4749801"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5" name="Rectangle 173">
              <a:extLst>
                <a:ext uri="{FF2B5EF4-FFF2-40B4-BE49-F238E27FC236}">
                  <a16:creationId xmlns:a16="http://schemas.microsoft.com/office/drawing/2014/main" id="{0502145A-B10B-455F-8D71-D949603DA0D5}"/>
                </a:ext>
              </a:extLst>
            </p:cNvPr>
            <p:cNvSpPr>
              <a:spLocks noChangeArrowheads="1"/>
            </p:cNvSpPr>
            <p:nvPr userDrawn="1"/>
          </p:nvSpPr>
          <p:spPr bwMode="auto">
            <a:xfrm>
              <a:off x="4559301"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6" name="Rectangle 174">
              <a:extLst>
                <a:ext uri="{FF2B5EF4-FFF2-40B4-BE49-F238E27FC236}">
                  <a16:creationId xmlns:a16="http://schemas.microsoft.com/office/drawing/2014/main" id="{CFF3B159-1913-4514-AC1C-029E5FECDF42}"/>
                </a:ext>
              </a:extLst>
            </p:cNvPr>
            <p:cNvSpPr>
              <a:spLocks noChangeArrowheads="1"/>
            </p:cNvSpPr>
            <p:nvPr userDrawn="1"/>
          </p:nvSpPr>
          <p:spPr bwMode="auto">
            <a:xfrm>
              <a:off x="4559301"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7" name="Rectangle 175">
              <a:extLst>
                <a:ext uri="{FF2B5EF4-FFF2-40B4-BE49-F238E27FC236}">
                  <a16:creationId xmlns:a16="http://schemas.microsoft.com/office/drawing/2014/main" id="{E96E13BC-5748-4B52-881F-51CAA83410C7}"/>
                </a:ext>
              </a:extLst>
            </p:cNvPr>
            <p:cNvSpPr>
              <a:spLocks noChangeArrowheads="1"/>
            </p:cNvSpPr>
            <p:nvPr userDrawn="1"/>
          </p:nvSpPr>
          <p:spPr bwMode="auto">
            <a:xfrm>
              <a:off x="4368801" y="-1588"/>
              <a:ext cx="11113"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8" name="Rectangle 176">
              <a:extLst>
                <a:ext uri="{FF2B5EF4-FFF2-40B4-BE49-F238E27FC236}">
                  <a16:creationId xmlns:a16="http://schemas.microsoft.com/office/drawing/2014/main" id="{C3FE17D0-E8E5-43D0-BD5A-AE273DD78078}"/>
                </a:ext>
              </a:extLst>
            </p:cNvPr>
            <p:cNvSpPr>
              <a:spLocks noChangeArrowheads="1"/>
            </p:cNvSpPr>
            <p:nvPr userDrawn="1"/>
          </p:nvSpPr>
          <p:spPr bwMode="auto">
            <a:xfrm>
              <a:off x="4368801" y="-1588"/>
              <a:ext cx="11113"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9" name="Rectangle 177">
              <a:extLst>
                <a:ext uri="{FF2B5EF4-FFF2-40B4-BE49-F238E27FC236}">
                  <a16:creationId xmlns:a16="http://schemas.microsoft.com/office/drawing/2014/main" id="{5EB607D7-8C0F-41B5-8834-212051E8081B}"/>
                </a:ext>
              </a:extLst>
            </p:cNvPr>
            <p:cNvSpPr>
              <a:spLocks noChangeArrowheads="1"/>
            </p:cNvSpPr>
            <p:nvPr userDrawn="1"/>
          </p:nvSpPr>
          <p:spPr bwMode="auto">
            <a:xfrm>
              <a:off x="4176714" y="-1588"/>
              <a:ext cx="12700" cy="158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0" name="Rectangle 178">
              <a:extLst>
                <a:ext uri="{FF2B5EF4-FFF2-40B4-BE49-F238E27FC236}">
                  <a16:creationId xmlns:a16="http://schemas.microsoft.com/office/drawing/2014/main" id="{450DB969-AE78-424B-A9D2-12D318B7E103}"/>
                </a:ext>
              </a:extLst>
            </p:cNvPr>
            <p:cNvSpPr>
              <a:spLocks noChangeArrowheads="1"/>
            </p:cNvSpPr>
            <p:nvPr userDrawn="1"/>
          </p:nvSpPr>
          <p:spPr bwMode="auto">
            <a:xfrm>
              <a:off x="4176714" y="-1588"/>
              <a:ext cx="12700" cy="158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1" name="Rectangle 179">
              <a:extLst>
                <a:ext uri="{FF2B5EF4-FFF2-40B4-BE49-F238E27FC236}">
                  <a16:creationId xmlns:a16="http://schemas.microsoft.com/office/drawing/2014/main" id="{6F64F4C8-6A94-4CF8-BE93-C026F3601CB4}"/>
                </a:ext>
              </a:extLst>
            </p:cNvPr>
            <p:cNvSpPr>
              <a:spLocks noChangeArrowheads="1"/>
            </p:cNvSpPr>
            <p:nvPr userDrawn="1"/>
          </p:nvSpPr>
          <p:spPr bwMode="auto">
            <a:xfrm>
              <a:off x="3221039" y="-1588"/>
              <a:ext cx="12700" cy="158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2" name="Rectangle 180">
              <a:extLst>
                <a:ext uri="{FF2B5EF4-FFF2-40B4-BE49-F238E27FC236}">
                  <a16:creationId xmlns:a16="http://schemas.microsoft.com/office/drawing/2014/main" id="{BECBCA2C-2F4B-4FAB-968B-BB49A054881D}"/>
                </a:ext>
              </a:extLst>
            </p:cNvPr>
            <p:cNvSpPr>
              <a:spLocks noChangeArrowheads="1"/>
            </p:cNvSpPr>
            <p:nvPr userDrawn="1"/>
          </p:nvSpPr>
          <p:spPr bwMode="auto">
            <a:xfrm>
              <a:off x="3221039" y="-1588"/>
              <a:ext cx="12700" cy="158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3" name="Rectangle 181">
              <a:extLst>
                <a:ext uri="{FF2B5EF4-FFF2-40B4-BE49-F238E27FC236}">
                  <a16:creationId xmlns:a16="http://schemas.microsoft.com/office/drawing/2014/main" id="{33E8F9E8-8ABB-40EF-AA6B-982D9D289EE6}"/>
                </a:ext>
              </a:extLst>
            </p:cNvPr>
            <p:cNvSpPr>
              <a:spLocks noChangeArrowheads="1"/>
            </p:cNvSpPr>
            <p:nvPr userDrawn="1"/>
          </p:nvSpPr>
          <p:spPr bwMode="auto">
            <a:xfrm>
              <a:off x="3984626"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4" name="Rectangle 182">
              <a:extLst>
                <a:ext uri="{FF2B5EF4-FFF2-40B4-BE49-F238E27FC236}">
                  <a16:creationId xmlns:a16="http://schemas.microsoft.com/office/drawing/2014/main" id="{9820EFBD-DA32-4108-94E0-5A8A129B7E81}"/>
                </a:ext>
              </a:extLst>
            </p:cNvPr>
            <p:cNvSpPr>
              <a:spLocks noChangeArrowheads="1"/>
            </p:cNvSpPr>
            <p:nvPr userDrawn="1"/>
          </p:nvSpPr>
          <p:spPr bwMode="auto">
            <a:xfrm>
              <a:off x="3984626"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5" name="Rectangle 183">
              <a:extLst>
                <a:ext uri="{FF2B5EF4-FFF2-40B4-BE49-F238E27FC236}">
                  <a16:creationId xmlns:a16="http://schemas.microsoft.com/office/drawing/2014/main" id="{3853E0D6-BC34-46ED-9FC9-20B3ADEF561B}"/>
                </a:ext>
              </a:extLst>
            </p:cNvPr>
            <p:cNvSpPr>
              <a:spLocks noChangeArrowheads="1"/>
            </p:cNvSpPr>
            <p:nvPr userDrawn="1"/>
          </p:nvSpPr>
          <p:spPr bwMode="auto">
            <a:xfrm>
              <a:off x="3794126"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6" name="Rectangle 184">
              <a:extLst>
                <a:ext uri="{FF2B5EF4-FFF2-40B4-BE49-F238E27FC236}">
                  <a16:creationId xmlns:a16="http://schemas.microsoft.com/office/drawing/2014/main" id="{04459A09-1B46-49C4-9F51-AE7BE3A08F3C}"/>
                </a:ext>
              </a:extLst>
            </p:cNvPr>
            <p:cNvSpPr>
              <a:spLocks noChangeArrowheads="1"/>
            </p:cNvSpPr>
            <p:nvPr userDrawn="1"/>
          </p:nvSpPr>
          <p:spPr bwMode="auto">
            <a:xfrm>
              <a:off x="3794126"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7" name="Rectangle 185">
              <a:extLst>
                <a:ext uri="{FF2B5EF4-FFF2-40B4-BE49-F238E27FC236}">
                  <a16:creationId xmlns:a16="http://schemas.microsoft.com/office/drawing/2014/main" id="{3A37345E-3E37-4773-86A6-B8260C906070}"/>
                </a:ext>
              </a:extLst>
            </p:cNvPr>
            <p:cNvSpPr>
              <a:spLocks noChangeArrowheads="1"/>
            </p:cNvSpPr>
            <p:nvPr userDrawn="1"/>
          </p:nvSpPr>
          <p:spPr bwMode="auto">
            <a:xfrm>
              <a:off x="3603626"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8" name="Rectangle 186">
              <a:extLst>
                <a:ext uri="{FF2B5EF4-FFF2-40B4-BE49-F238E27FC236}">
                  <a16:creationId xmlns:a16="http://schemas.microsoft.com/office/drawing/2014/main" id="{5BE0AF93-E21F-4C1F-AEED-9814C1F6E62D}"/>
                </a:ext>
              </a:extLst>
            </p:cNvPr>
            <p:cNvSpPr>
              <a:spLocks noChangeArrowheads="1"/>
            </p:cNvSpPr>
            <p:nvPr userDrawn="1"/>
          </p:nvSpPr>
          <p:spPr bwMode="auto">
            <a:xfrm>
              <a:off x="3603626"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9" name="Rectangle 187">
              <a:extLst>
                <a:ext uri="{FF2B5EF4-FFF2-40B4-BE49-F238E27FC236}">
                  <a16:creationId xmlns:a16="http://schemas.microsoft.com/office/drawing/2014/main" id="{A324CF10-9BFD-49D4-AD6E-EC497BD93826}"/>
                </a:ext>
              </a:extLst>
            </p:cNvPr>
            <p:cNvSpPr>
              <a:spLocks noChangeArrowheads="1"/>
            </p:cNvSpPr>
            <p:nvPr userDrawn="1"/>
          </p:nvSpPr>
          <p:spPr bwMode="auto">
            <a:xfrm>
              <a:off x="3411539"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0" name="Rectangle 188">
              <a:extLst>
                <a:ext uri="{FF2B5EF4-FFF2-40B4-BE49-F238E27FC236}">
                  <a16:creationId xmlns:a16="http://schemas.microsoft.com/office/drawing/2014/main" id="{A0C65FEC-CDC8-4A6A-8172-C710C6DC0CD5}"/>
                </a:ext>
              </a:extLst>
            </p:cNvPr>
            <p:cNvSpPr>
              <a:spLocks noChangeArrowheads="1"/>
            </p:cNvSpPr>
            <p:nvPr userDrawn="1"/>
          </p:nvSpPr>
          <p:spPr bwMode="auto">
            <a:xfrm>
              <a:off x="3411539"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1" name="Rectangle 189">
              <a:extLst>
                <a:ext uri="{FF2B5EF4-FFF2-40B4-BE49-F238E27FC236}">
                  <a16:creationId xmlns:a16="http://schemas.microsoft.com/office/drawing/2014/main" id="{8BAC10DC-AC70-4724-840E-637B13EC85C8}"/>
                </a:ext>
              </a:extLst>
            </p:cNvPr>
            <p:cNvSpPr>
              <a:spLocks noChangeArrowheads="1"/>
            </p:cNvSpPr>
            <p:nvPr userDrawn="1"/>
          </p:nvSpPr>
          <p:spPr bwMode="auto">
            <a:xfrm>
              <a:off x="2265364" y="-1588"/>
              <a:ext cx="12700" cy="158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2" name="Rectangle 190">
              <a:extLst>
                <a:ext uri="{FF2B5EF4-FFF2-40B4-BE49-F238E27FC236}">
                  <a16:creationId xmlns:a16="http://schemas.microsoft.com/office/drawing/2014/main" id="{D1001C00-6C88-4894-8CF3-E8E894A47E11}"/>
                </a:ext>
              </a:extLst>
            </p:cNvPr>
            <p:cNvSpPr>
              <a:spLocks noChangeArrowheads="1"/>
            </p:cNvSpPr>
            <p:nvPr userDrawn="1"/>
          </p:nvSpPr>
          <p:spPr bwMode="auto">
            <a:xfrm>
              <a:off x="2265364" y="-1588"/>
              <a:ext cx="12700" cy="158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3" name="Rectangle 191">
              <a:extLst>
                <a:ext uri="{FF2B5EF4-FFF2-40B4-BE49-F238E27FC236}">
                  <a16:creationId xmlns:a16="http://schemas.microsoft.com/office/drawing/2014/main" id="{BE986E0D-397E-4E95-BD57-CE1B0DCC4741}"/>
                </a:ext>
              </a:extLst>
            </p:cNvPr>
            <p:cNvSpPr>
              <a:spLocks noChangeArrowheads="1"/>
            </p:cNvSpPr>
            <p:nvPr userDrawn="1"/>
          </p:nvSpPr>
          <p:spPr bwMode="auto">
            <a:xfrm>
              <a:off x="3028951"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4" name="Rectangle 192">
              <a:extLst>
                <a:ext uri="{FF2B5EF4-FFF2-40B4-BE49-F238E27FC236}">
                  <a16:creationId xmlns:a16="http://schemas.microsoft.com/office/drawing/2014/main" id="{968F4FF3-5D17-4C17-B887-2E8D6E267FE2}"/>
                </a:ext>
              </a:extLst>
            </p:cNvPr>
            <p:cNvSpPr>
              <a:spLocks noChangeArrowheads="1"/>
            </p:cNvSpPr>
            <p:nvPr userDrawn="1"/>
          </p:nvSpPr>
          <p:spPr bwMode="auto">
            <a:xfrm>
              <a:off x="3028951"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 name="Rectangle 193">
              <a:extLst>
                <a:ext uri="{FF2B5EF4-FFF2-40B4-BE49-F238E27FC236}">
                  <a16:creationId xmlns:a16="http://schemas.microsoft.com/office/drawing/2014/main" id="{848BCE33-8650-4C4A-98B3-09D4218D92D7}"/>
                </a:ext>
              </a:extLst>
            </p:cNvPr>
            <p:cNvSpPr>
              <a:spLocks noChangeArrowheads="1"/>
            </p:cNvSpPr>
            <p:nvPr userDrawn="1"/>
          </p:nvSpPr>
          <p:spPr bwMode="auto">
            <a:xfrm>
              <a:off x="2836864"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 name="Rectangle 194">
              <a:extLst>
                <a:ext uri="{FF2B5EF4-FFF2-40B4-BE49-F238E27FC236}">
                  <a16:creationId xmlns:a16="http://schemas.microsoft.com/office/drawing/2014/main" id="{878849BF-E57C-4BAD-B373-F05EEB11FCB0}"/>
                </a:ext>
              </a:extLst>
            </p:cNvPr>
            <p:cNvSpPr>
              <a:spLocks noChangeArrowheads="1"/>
            </p:cNvSpPr>
            <p:nvPr userDrawn="1"/>
          </p:nvSpPr>
          <p:spPr bwMode="auto">
            <a:xfrm>
              <a:off x="2836864"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7" name="Rectangle 195">
              <a:extLst>
                <a:ext uri="{FF2B5EF4-FFF2-40B4-BE49-F238E27FC236}">
                  <a16:creationId xmlns:a16="http://schemas.microsoft.com/office/drawing/2014/main" id="{1BB366E9-89EC-47FD-84C9-D404B2331A13}"/>
                </a:ext>
              </a:extLst>
            </p:cNvPr>
            <p:cNvSpPr>
              <a:spLocks noChangeArrowheads="1"/>
            </p:cNvSpPr>
            <p:nvPr userDrawn="1"/>
          </p:nvSpPr>
          <p:spPr bwMode="auto">
            <a:xfrm>
              <a:off x="2646364"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8" name="Rectangle 196">
              <a:extLst>
                <a:ext uri="{FF2B5EF4-FFF2-40B4-BE49-F238E27FC236}">
                  <a16:creationId xmlns:a16="http://schemas.microsoft.com/office/drawing/2014/main" id="{9A49DBF7-3723-47A4-B3E3-B99DD78D968E}"/>
                </a:ext>
              </a:extLst>
            </p:cNvPr>
            <p:cNvSpPr>
              <a:spLocks noChangeArrowheads="1"/>
            </p:cNvSpPr>
            <p:nvPr userDrawn="1"/>
          </p:nvSpPr>
          <p:spPr bwMode="auto">
            <a:xfrm>
              <a:off x="2646364"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9" name="Rectangle 197">
              <a:extLst>
                <a:ext uri="{FF2B5EF4-FFF2-40B4-BE49-F238E27FC236}">
                  <a16:creationId xmlns:a16="http://schemas.microsoft.com/office/drawing/2014/main" id="{8F63BAFB-4ABA-4FAF-961E-7B7F42B33CD3}"/>
                </a:ext>
              </a:extLst>
            </p:cNvPr>
            <p:cNvSpPr>
              <a:spLocks noChangeArrowheads="1"/>
            </p:cNvSpPr>
            <p:nvPr userDrawn="1"/>
          </p:nvSpPr>
          <p:spPr bwMode="auto">
            <a:xfrm>
              <a:off x="2455864"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0" name="Rectangle 198">
              <a:extLst>
                <a:ext uri="{FF2B5EF4-FFF2-40B4-BE49-F238E27FC236}">
                  <a16:creationId xmlns:a16="http://schemas.microsoft.com/office/drawing/2014/main" id="{849A9B3D-938B-48F6-8176-4AE14004788A}"/>
                </a:ext>
              </a:extLst>
            </p:cNvPr>
            <p:cNvSpPr>
              <a:spLocks noChangeArrowheads="1"/>
            </p:cNvSpPr>
            <p:nvPr userDrawn="1"/>
          </p:nvSpPr>
          <p:spPr bwMode="auto">
            <a:xfrm>
              <a:off x="2455864"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1" name="Rectangle 199">
              <a:extLst>
                <a:ext uri="{FF2B5EF4-FFF2-40B4-BE49-F238E27FC236}">
                  <a16:creationId xmlns:a16="http://schemas.microsoft.com/office/drawing/2014/main" id="{710B9640-96E5-42DE-813B-5A59236DB76D}"/>
                </a:ext>
              </a:extLst>
            </p:cNvPr>
            <p:cNvSpPr>
              <a:spLocks noChangeArrowheads="1"/>
            </p:cNvSpPr>
            <p:nvPr userDrawn="1"/>
          </p:nvSpPr>
          <p:spPr bwMode="auto">
            <a:xfrm>
              <a:off x="1308101" y="-1588"/>
              <a:ext cx="12700" cy="158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2" name="Rectangle 200">
              <a:extLst>
                <a:ext uri="{FF2B5EF4-FFF2-40B4-BE49-F238E27FC236}">
                  <a16:creationId xmlns:a16="http://schemas.microsoft.com/office/drawing/2014/main" id="{C3E68F21-50E3-4102-A5A1-6AE07A783371}"/>
                </a:ext>
              </a:extLst>
            </p:cNvPr>
            <p:cNvSpPr>
              <a:spLocks noChangeArrowheads="1"/>
            </p:cNvSpPr>
            <p:nvPr userDrawn="1"/>
          </p:nvSpPr>
          <p:spPr bwMode="auto">
            <a:xfrm>
              <a:off x="1308101" y="-1588"/>
              <a:ext cx="12700" cy="158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3" name="Rectangle 201">
              <a:extLst>
                <a:ext uri="{FF2B5EF4-FFF2-40B4-BE49-F238E27FC236}">
                  <a16:creationId xmlns:a16="http://schemas.microsoft.com/office/drawing/2014/main" id="{ACFD91AE-776D-4437-95C2-AFCB8F87C62B}"/>
                </a:ext>
              </a:extLst>
            </p:cNvPr>
            <p:cNvSpPr>
              <a:spLocks noChangeArrowheads="1"/>
            </p:cNvSpPr>
            <p:nvPr userDrawn="1"/>
          </p:nvSpPr>
          <p:spPr bwMode="auto">
            <a:xfrm>
              <a:off x="2073276"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4" name="Rectangle 202">
              <a:extLst>
                <a:ext uri="{FF2B5EF4-FFF2-40B4-BE49-F238E27FC236}">
                  <a16:creationId xmlns:a16="http://schemas.microsoft.com/office/drawing/2014/main" id="{510BCBD7-C182-4EA0-8079-C88FE5A47D84}"/>
                </a:ext>
              </a:extLst>
            </p:cNvPr>
            <p:cNvSpPr>
              <a:spLocks noChangeArrowheads="1"/>
            </p:cNvSpPr>
            <p:nvPr userDrawn="1"/>
          </p:nvSpPr>
          <p:spPr bwMode="auto">
            <a:xfrm>
              <a:off x="2073276"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5" name="Rectangle 203">
              <a:extLst>
                <a:ext uri="{FF2B5EF4-FFF2-40B4-BE49-F238E27FC236}">
                  <a16:creationId xmlns:a16="http://schemas.microsoft.com/office/drawing/2014/main" id="{CF72624B-4F65-451E-A644-56A29486D23E}"/>
                </a:ext>
              </a:extLst>
            </p:cNvPr>
            <p:cNvSpPr>
              <a:spLocks noChangeArrowheads="1"/>
            </p:cNvSpPr>
            <p:nvPr userDrawn="1"/>
          </p:nvSpPr>
          <p:spPr bwMode="auto">
            <a:xfrm>
              <a:off x="1881189"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6" name="Rectangle 204">
              <a:extLst>
                <a:ext uri="{FF2B5EF4-FFF2-40B4-BE49-F238E27FC236}">
                  <a16:creationId xmlns:a16="http://schemas.microsoft.com/office/drawing/2014/main" id="{17794F58-4F14-467D-B0C4-CDBA7A57B97D}"/>
                </a:ext>
              </a:extLst>
            </p:cNvPr>
            <p:cNvSpPr>
              <a:spLocks noChangeArrowheads="1"/>
            </p:cNvSpPr>
            <p:nvPr userDrawn="1"/>
          </p:nvSpPr>
          <p:spPr bwMode="auto">
            <a:xfrm>
              <a:off x="1881189"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 name="Rectangle 209">
              <a:extLst>
                <a:ext uri="{FF2B5EF4-FFF2-40B4-BE49-F238E27FC236}">
                  <a16:creationId xmlns:a16="http://schemas.microsoft.com/office/drawing/2014/main" id="{EA68620B-B0F0-457B-9EFA-6BE1BCA7112F}"/>
                </a:ext>
              </a:extLst>
            </p:cNvPr>
            <p:cNvSpPr>
              <a:spLocks noChangeArrowheads="1"/>
            </p:cNvSpPr>
            <p:nvPr userDrawn="1"/>
          </p:nvSpPr>
          <p:spPr bwMode="auto">
            <a:xfrm>
              <a:off x="1498601" y="-1588"/>
              <a:ext cx="12700" cy="635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230" name="Text Placeholder 229">
            <a:extLst>
              <a:ext uri="{FF2B5EF4-FFF2-40B4-BE49-F238E27FC236}">
                <a16:creationId xmlns:a16="http://schemas.microsoft.com/office/drawing/2014/main" id="{43AF78D6-6FC3-403A-8154-5F65AD0F965D}"/>
              </a:ext>
            </a:extLst>
          </p:cNvPr>
          <p:cNvSpPr>
            <a:spLocks noGrp="1"/>
          </p:cNvSpPr>
          <p:nvPr>
            <p:ph type="body" sz="quarter" idx="13" hasCustomPrompt="1"/>
          </p:nvPr>
        </p:nvSpPr>
        <p:spPr>
          <a:xfrm>
            <a:off x="6964363" y="1797050"/>
            <a:ext cx="4029701" cy="1031210"/>
          </a:xfrm>
        </p:spPr>
        <p:txBody>
          <a:bodyPr>
            <a:noAutofit/>
          </a:bodyPr>
          <a:lstStyle>
            <a:lvl1pPr marL="0" indent="0">
              <a:lnSpc>
                <a:spcPct val="75000"/>
              </a:lnSpc>
              <a:spcBef>
                <a:spcPts val="0"/>
              </a:spcBef>
              <a:buNone/>
              <a:defRPr sz="3600" b="1">
                <a:latin typeface="Source Sans Pro" panose="020B0503030403020204" pitchFamily="34" charset="0"/>
              </a:defRPr>
            </a:lvl1pPr>
          </a:lstStyle>
          <a:p>
            <a:pPr lvl="0"/>
            <a:r>
              <a:rPr lang="en-US" dirty="0"/>
              <a:t>Click to Edit Title</a:t>
            </a:r>
          </a:p>
        </p:txBody>
      </p:sp>
      <p:sp>
        <p:nvSpPr>
          <p:cNvPr id="231" name="Text Placeholder 229">
            <a:extLst>
              <a:ext uri="{FF2B5EF4-FFF2-40B4-BE49-F238E27FC236}">
                <a16:creationId xmlns:a16="http://schemas.microsoft.com/office/drawing/2014/main" id="{909DA31F-8661-4526-A859-62A4FDF689B6}"/>
              </a:ext>
            </a:extLst>
          </p:cNvPr>
          <p:cNvSpPr>
            <a:spLocks noGrp="1"/>
          </p:cNvSpPr>
          <p:nvPr>
            <p:ph type="body" sz="quarter" idx="14" hasCustomPrompt="1"/>
          </p:nvPr>
        </p:nvSpPr>
        <p:spPr>
          <a:xfrm>
            <a:off x="6964363" y="3349256"/>
            <a:ext cx="4029701" cy="1945758"/>
          </a:xfrm>
        </p:spPr>
        <p:txBody>
          <a:bodyPr>
            <a:noAutofit/>
          </a:bodyPr>
          <a:lstStyle>
            <a:lvl1pPr marL="0" indent="0">
              <a:lnSpc>
                <a:spcPct val="100000"/>
              </a:lnSpc>
              <a:spcBef>
                <a:spcPts val="0"/>
              </a:spcBef>
              <a:buNone/>
              <a:defRPr sz="1400" b="0">
                <a:solidFill>
                  <a:schemeClr val="tx1">
                    <a:alpha val="75000"/>
                  </a:schemeClr>
                </a:solidFill>
                <a:latin typeface="Source Sans Pro" panose="020B0503030403020204" pitchFamily="34" charset="0"/>
              </a:defRPr>
            </a:lvl1pPr>
          </a:lstStyle>
          <a:p>
            <a:pPr lvl="0"/>
            <a:r>
              <a:rPr lang="en-US" dirty="0"/>
              <a:t>Put Body Text Here</a:t>
            </a:r>
          </a:p>
        </p:txBody>
      </p:sp>
    </p:spTree>
    <p:extLst>
      <p:ext uri="{BB962C8B-B14F-4D97-AF65-F5344CB8AC3E}">
        <p14:creationId xmlns:p14="http://schemas.microsoft.com/office/powerpoint/2010/main" val="1629933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74F087-7A31-4776-914E-68835A6B14B3}"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85559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grpSp>
        <p:nvGrpSpPr>
          <p:cNvPr id="7" name="Group 6"/>
          <p:cNvGrpSpPr/>
          <p:nvPr userDrawn="1"/>
        </p:nvGrpSpPr>
        <p:grpSpPr>
          <a:xfrm>
            <a:off x="6474189" y="6350"/>
            <a:ext cx="5717811" cy="6851650"/>
            <a:chOff x="6474189" y="6350"/>
            <a:chExt cx="5717811" cy="6851650"/>
          </a:xfrm>
        </p:grpSpPr>
        <p:grpSp>
          <p:nvGrpSpPr>
            <p:cNvPr id="8" name="Group 7"/>
            <p:cNvGrpSpPr/>
            <p:nvPr/>
          </p:nvGrpSpPr>
          <p:grpSpPr>
            <a:xfrm rot="10800000">
              <a:off x="9333094" y="6350"/>
              <a:ext cx="2858906" cy="6851650"/>
              <a:chOff x="-6350" y="6350"/>
              <a:chExt cx="2894013" cy="6935788"/>
            </a:xfrm>
            <a:solidFill>
              <a:schemeClr val="bg2">
                <a:alpha val="5000"/>
              </a:schemeClr>
            </a:solidFill>
          </p:grpSpPr>
          <p:sp>
            <p:nvSpPr>
              <p:cNvPr id="133" name="Freeform 8"/>
              <p:cNvSpPr>
                <a:spLocks/>
              </p:cNvSpPr>
              <p:nvPr/>
            </p:nvSpPr>
            <p:spPr bwMode="auto">
              <a:xfrm>
                <a:off x="-6350" y="584200"/>
                <a:ext cx="579438" cy="579438"/>
              </a:xfrm>
              <a:custGeom>
                <a:avLst/>
                <a:gdLst>
                  <a:gd name="T0" fmla="*/ 365 w 365"/>
                  <a:gd name="T1" fmla="*/ 365 h 365"/>
                  <a:gd name="T2" fmla="*/ 365 w 365"/>
                  <a:gd name="T3" fmla="*/ 0 h 365"/>
                  <a:gd name="T4" fmla="*/ 0 w 365"/>
                  <a:gd name="T5" fmla="*/ 365 h 365"/>
                  <a:gd name="T6" fmla="*/ 365 w 365"/>
                  <a:gd name="T7" fmla="*/ 365 h 365"/>
                </a:gdLst>
                <a:ahLst/>
                <a:cxnLst>
                  <a:cxn ang="0">
                    <a:pos x="T0" y="T1"/>
                  </a:cxn>
                  <a:cxn ang="0">
                    <a:pos x="T2" y="T3"/>
                  </a:cxn>
                  <a:cxn ang="0">
                    <a:pos x="T4" y="T5"/>
                  </a:cxn>
                  <a:cxn ang="0">
                    <a:pos x="T6" y="T7"/>
                  </a:cxn>
                </a:cxnLst>
                <a:rect l="0" t="0" r="r" b="b"/>
                <a:pathLst>
                  <a:path w="365" h="365">
                    <a:moveTo>
                      <a:pt x="365" y="365"/>
                    </a:moveTo>
                    <a:lnTo>
                      <a:pt x="365" y="0"/>
                    </a:lnTo>
                    <a:lnTo>
                      <a:pt x="0" y="365"/>
                    </a:lnTo>
                    <a:lnTo>
                      <a:pt x="365" y="3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12"/>
              <p:cNvSpPr>
                <a:spLocks/>
              </p:cNvSpPr>
              <p:nvPr/>
            </p:nvSpPr>
            <p:spPr bwMode="auto">
              <a:xfrm>
                <a:off x="-6350" y="1741488"/>
                <a:ext cx="579438" cy="579438"/>
              </a:xfrm>
              <a:custGeom>
                <a:avLst/>
                <a:gdLst>
                  <a:gd name="T0" fmla="*/ 365 w 365"/>
                  <a:gd name="T1" fmla="*/ 365 h 365"/>
                  <a:gd name="T2" fmla="*/ 365 w 365"/>
                  <a:gd name="T3" fmla="*/ 0 h 365"/>
                  <a:gd name="T4" fmla="*/ 0 w 365"/>
                  <a:gd name="T5" fmla="*/ 365 h 365"/>
                  <a:gd name="T6" fmla="*/ 365 w 365"/>
                  <a:gd name="T7" fmla="*/ 365 h 365"/>
                </a:gdLst>
                <a:ahLst/>
                <a:cxnLst>
                  <a:cxn ang="0">
                    <a:pos x="T0" y="T1"/>
                  </a:cxn>
                  <a:cxn ang="0">
                    <a:pos x="T2" y="T3"/>
                  </a:cxn>
                  <a:cxn ang="0">
                    <a:pos x="T4" y="T5"/>
                  </a:cxn>
                  <a:cxn ang="0">
                    <a:pos x="T6" y="T7"/>
                  </a:cxn>
                </a:cxnLst>
                <a:rect l="0" t="0" r="r" b="b"/>
                <a:pathLst>
                  <a:path w="365" h="365">
                    <a:moveTo>
                      <a:pt x="365" y="365"/>
                    </a:moveTo>
                    <a:lnTo>
                      <a:pt x="365" y="0"/>
                    </a:lnTo>
                    <a:lnTo>
                      <a:pt x="0" y="365"/>
                    </a:lnTo>
                    <a:lnTo>
                      <a:pt x="365" y="3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17"/>
              <p:cNvSpPr>
                <a:spLocks/>
              </p:cNvSpPr>
              <p:nvPr/>
            </p:nvSpPr>
            <p:spPr bwMode="auto">
              <a:xfrm>
                <a:off x="-6350" y="3476625"/>
                <a:ext cx="579438" cy="579438"/>
              </a:xfrm>
              <a:custGeom>
                <a:avLst/>
                <a:gdLst>
                  <a:gd name="T0" fmla="*/ 0 w 365"/>
                  <a:gd name="T1" fmla="*/ 0 h 365"/>
                  <a:gd name="T2" fmla="*/ 0 w 365"/>
                  <a:gd name="T3" fmla="*/ 365 h 365"/>
                  <a:gd name="T4" fmla="*/ 365 w 365"/>
                  <a:gd name="T5" fmla="*/ 0 h 365"/>
                  <a:gd name="T6" fmla="*/ 0 w 365"/>
                  <a:gd name="T7" fmla="*/ 0 h 365"/>
                </a:gdLst>
                <a:ahLst/>
                <a:cxnLst>
                  <a:cxn ang="0">
                    <a:pos x="T0" y="T1"/>
                  </a:cxn>
                  <a:cxn ang="0">
                    <a:pos x="T2" y="T3"/>
                  </a:cxn>
                  <a:cxn ang="0">
                    <a:pos x="T4" y="T5"/>
                  </a:cxn>
                  <a:cxn ang="0">
                    <a:pos x="T6" y="T7"/>
                  </a:cxn>
                </a:cxnLst>
                <a:rect l="0" t="0" r="r" b="b"/>
                <a:pathLst>
                  <a:path w="365" h="365">
                    <a:moveTo>
                      <a:pt x="0" y="0"/>
                    </a:moveTo>
                    <a:lnTo>
                      <a:pt x="0" y="365"/>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20"/>
              <p:cNvSpPr>
                <a:spLocks/>
              </p:cNvSpPr>
              <p:nvPr/>
            </p:nvSpPr>
            <p:spPr bwMode="auto">
              <a:xfrm>
                <a:off x="-6350" y="4056063"/>
                <a:ext cx="579438" cy="577850"/>
              </a:xfrm>
              <a:custGeom>
                <a:avLst/>
                <a:gdLst>
                  <a:gd name="T0" fmla="*/ 365 w 365"/>
                  <a:gd name="T1" fmla="*/ 364 h 364"/>
                  <a:gd name="T2" fmla="*/ 365 w 365"/>
                  <a:gd name="T3" fmla="*/ 0 h 364"/>
                  <a:gd name="T4" fmla="*/ 0 w 365"/>
                  <a:gd name="T5" fmla="*/ 364 h 364"/>
                  <a:gd name="T6" fmla="*/ 365 w 365"/>
                  <a:gd name="T7" fmla="*/ 364 h 364"/>
                </a:gdLst>
                <a:ahLst/>
                <a:cxnLst>
                  <a:cxn ang="0">
                    <a:pos x="T0" y="T1"/>
                  </a:cxn>
                  <a:cxn ang="0">
                    <a:pos x="T2" y="T3"/>
                  </a:cxn>
                  <a:cxn ang="0">
                    <a:pos x="T4" y="T5"/>
                  </a:cxn>
                  <a:cxn ang="0">
                    <a:pos x="T6" y="T7"/>
                  </a:cxn>
                </a:cxnLst>
                <a:rect l="0" t="0" r="r" b="b"/>
                <a:pathLst>
                  <a:path w="365" h="364">
                    <a:moveTo>
                      <a:pt x="365" y="364"/>
                    </a:moveTo>
                    <a:lnTo>
                      <a:pt x="365" y="0"/>
                    </a:lnTo>
                    <a:lnTo>
                      <a:pt x="0" y="364"/>
                    </a:lnTo>
                    <a:lnTo>
                      <a:pt x="365"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22"/>
              <p:cNvSpPr>
                <a:spLocks/>
              </p:cNvSpPr>
              <p:nvPr/>
            </p:nvSpPr>
            <p:spPr bwMode="auto">
              <a:xfrm>
                <a:off x="-6350" y="4633913"/>
                <a:ext cx="579438" cy="579438"/>
              </a:xfrm>
              <a:custGeom>
                <a:avLst/>
                <a:gdLst>
                  <a:gd name="T0" fmla="*/ 365 w 365"/>
                  <a:gd name="T1" fmla="*/ 365 h 365"/>
                  <a:gd name="T2" fmla="*/ 365 w 365"/>
                  <a:gd name="T3" fmla="*/ 0 h 365"/>
                  <a:gd name="T4" fmla="*/ 0 w 365"/>
                  <a:gd name="T5" fmla="*/ 365 h 365"/>
                  <a:gd name="T6" fmla="*/ 365 w 365"/>
                  <a:gd name="T7" fmla="*/ 365 h 365"/>
                </a:gdLst>
                <a:ahLst/>
                <a:cxnLst>
                  <a:cxn ang="0">
                    <a:pos x="T0" y="T1"/>
                  </a:cxn>
                  <a:cxn ang="0">
                    <a:pos x="T2" y="T3"/>
                  </a:cxn>
                  <a:cxn ang="0">
                    <a:pos x="T4" y="T5"/>
                  </a:cxn>
                  <a:cxn ang="0">
                    <a:pos x="T6" y="T7"/>
                  </a:cxn>
                </a:cxnLst>
                <a:rect l="0" t="0" r="r" b="b"/>
                <a:pathLst>
                  <a:path w="365" h="365">
                    <a:moveTo>
                      <a:pt x="365" y="365"/>
                    </a:moveTo>
                    <a:lnTo>
                      <a:pt x="365" y="0"/>
                    </a:lnTo>
                    <a:lnTo>
                      <a:pt x="0" y="365"/>
                    </a:lnTo>
                    <a:lnTo>
                      <a:pt x="365" y="3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26"/>
              <p:cNvSpPr>
                <a:spLocks/>
              </p:cNvSpPr>
              <p:nvPr/>
            </p:nvSpPr>
            <p:spPr bwMode="auto">
              <a:xfrm>
                <a:off x="-6350" y="5791200"/>
                <a:ext cx="579438" cy="579438"/>
              </a:xfrm>
              <a:custGeom>
                <a:avLst/>
                <a:gdLst>
                  <a:gd name="T0" fmla="*/ 365 w 365"/>
                  <a:gd name="T1" fmla="*/ 365 h 365"/>
                  <a:gd name="T2" fmla="*/ 365 w 365"/>
                  <a:gd name="T3" fmla="*/ 0 h 365"/>
                  <a:gd name="T4" fmla="*/ 0 w 365"/>
                  <a:gd name="T5" fmla="*/ 365 h 365"/>
                  <a:gd name="T6" fmla="*/ 365 w 365"/>
                  <a:gd name="T7" fmla="*/ 365 h 365"/>
                </a:gdLst>
                <a:ahLst/>
                <a:cxnLst>
                  <a:cxn ang="0">
                    <a:pos x="T0" y="T1"/>
                  </a:cxn>
                  <a:cxn ang="0">
                    <a:pos x="T2" y="T3"/>
                  </a:cxn>
                  <a:cxn ang="0">
                    <a:pos x="T4" y="T5"/>
                  </a:cxn>
                  <a:cxn ang="0">
                    <a:pos x="T6" y="T7"/>
                  </a:cxn>
                </a:cxnLst>
                <a:rect l="0" t="0" r="r" b="b"/>
                <a:pathLst>
                  <a:path w="365" h="365">
                    <a:moveTo>
                      <a:pt x="365" y="365"/>
                    </a:moveTo>
                    <a:lnTo>
                      <a:pt x="365" y="0"/>
                    </a:lnTo>
                    <a:lnTo>
                      <a:pt x="0" y="365"/>
                    </a:lnTo>
                    <a:lnTo>
                      <a:pt x="365" y="3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27"/>
              <p:cNvSpPr>
                <a:spLocks/>
              </p:cNvSpPr>
              <p:nvPr/>
            </p:nvSpPr>
            <p:spPr bwMode="auto">
              <a:xfrm>
                <a:off x="-6350" y="6370638"/>
                <a:ext cx="579438" cy="571500"/>
              </a:xfrm>
              <a:custGeom>
                <a:avLst/>
                <a:gdLst>
                  <a:gd name="T0" fmla="*/ 0 w 365"/>
                  <a:gd name="T1" fmla="*/ 0 h 360"/>
                  <a:gd name="T2" fmla="*/ 0 w 365"/>
                  <a:gd name="T3" fmla="*/ 360 h 360"/>
                  <a:gd name="T4" fmla="*/ 365 w 365"/>
                  <a:gd name="T5" fmla="*/ 0 h 360"/>
                  <a:gd name="T6" fmla="*/ 0 w 365"/>
                  <a:gd name="T7" fmla="*/ 0 h 360"/>
                </a:gdLst>
                <a:ahLst/>
                <a:cxnLst>
                  <a:cxn ang="0">
                    <a:pos x="T0" y="T1"/>
                  </a:cxn>
                  <a:cxn ang="0">
                    <a:pos x="T2" y="T3"/>
                  </a:cxn>
                  <a:cxn ang="0">
                    <a:pos x="T4" y="T5"/>
                  </a:cxn>
                  <a:cxn ang="0">
                    <a:pos x="T6" y="T7"/>
                  </a:cxn>
                </a:cxnLst>
                <a:rect l="0" t="0" r="r" b="b"/>
                <a:pathLst>
                  <a:path w="365" h="360">
                    <a:moveTo>
                      <a:pt x="0" y="0"/>
                    </a:moveTo>
                    <a:lnTo>
                      <a:pt x="0" y="360"/>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28"/>
              <p:cNvSpPr>
                <a:spLocks/>
              </p:cNvSpPr>
              <p:nvPr/>
            </p:nvSpPr>
            <p:spPr bwMode="auto">
              <a:xfrm>
                <a:off x="-6350" y="6370638"/>
                <a:ext cx="579438" cy="571500"/>
              </a:xfrm>
              <a:custGeom>
                <a:avLst/>
                <a:gdLst>
                  <a:gd name="T0" fmla="*/ 365 w 365"/>
                  <a:gd name="T1" fmla="*/ 360 h 360"/>
                  <a:gd name="T2" fmla="*/ 365 w 365"/>
                  <a:gd name="T3" fmla="*/ 0 h 360"/>
                  <a:gd name="T4" fmla="*/ 0 w 365"/>
                  <a:gd name="T5" fmla="*/ 360 h 360"/>
                  <a:gd name="T6" fmla="*/ 365 w 365"/>
                  <a:gd name="T7" fmla="*/ 360 h 360"/>
                </a:gdLst>
                <a:ahLst/>
                <a:cxnLst>
                  <a:cxn ang="0">
                    <a:pos x="T0" y="T1"/>
                  </a:cxn>
                  <a:cxn ang="0">
                    <a:pos x="T2" y="T3"/>
                  </a:cxn>
                  <a:cxn ang="0">
                    <a:pos x="T4" y="T5"/>
                  </a:cxn>
                  <a:cxn ang="0">
                    <a:pos x="T6" y="T7"/>
                  </a:cxn>
                </a:cxnLst>
                <a:rect l="0" t="0" r="r" b="b"/>
                <a:pathLst>
                  <a:path w="365" h="360">
                    <a:moveTo>
                      <a:pt x="365" y="360"/>
                    </a:moveTo>
                    <a:lnTo>
                      <a:pt x="365" y="0"/>
                    </a:lnTo>
                    <a:lnTo>
                      <a:pt x="0" y="360"/>
                    </a:lnTo>
                    <a:lnTo>
                      <a:pt x="36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29"/>
              <p:cNvSpPr>
                <a:spLocks/>
              </p:cNvSpPr>
              <p:nvPr/>
            </p:nvSpPr>
            <p:spPr bwMode="auto">
              <a:xfrm>
                <a:off x="573088" y="6350"/>
                <a:ext cx="577850" cy="577850"/>
              </a:xfrm>
              <a:custGeom>
                <a:avLst/>
                <a:gdLst>
                  <a:gd name="T0" fmla="*/ 0 w 364"/>
                  <a:gd name="T1" fmla="*/ 0 h 364"/>
                  <a:gd name="T2" fmla="*/ 0 w 364"/>
                  <a:gd name="T3" fmla="*/ 364 h 364"/>
                  <a:gd name="T4" fmla="*/ 364 w 364"/>
                  <a:gd name="T5" fmla="*/ 0 h 364"/>
                  <a:gd name="T6" fmla="*/ 0 w 364"/>
                  <a:gd name="T7" fmla="*/ 0 h 364"/>
                </a:gdLst>
                <a:ahLst/>
                <a:cxnLst>
                  <a:cxn ang="0">
                    <a:pos x="T0" y="T1"/>
                  </a:cxn>
                  <a:cxn ang="0">
                    <a:pos x="T2" y="T3"/>
                  </a:cxn>
                  <a:cxn ang="0">
                    <a:pos x="T4" y="T5"/>
                  </a:cxn>
                  <a:cxn ang="0">
                    <a:pos x="T6" y="T7"/>
                  </a:cxn>
                </a:cxnLst>
                <a:rect l="0" t="0" r="r" b="b"/>
                <a:pathLst>
                  <a:path w="364" h="364">
                    <a:moveTo>
                      <a:pt x="0" y="0"/>
                    </a:moveTo>
                    <a:lnTo>
                      <a:pt x="0" y="364"/>
                    </a:lnTo>
                    <a:lnTo>
                      <a:pt x="36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33"/>
              <p:cNvSpPr>
                <a:spLocks/>
              </p:cNvSpPr>
              <p:nvPr/>
            </p:nvSpPr>
            <p:spPr bwMode="auto">
              <a:xfrm>
                <a:off x="573088" y="1163638"/>
                <a:ext cx="577850" cy="577850"/>
              </a:xfrm>
              <a:custGeom>
                <a:avLst/>
                <a:gdLst>
                  <a:gd name="T0" fmla="*/ 0 w 364"/>
                  <a:gd name="T1" fmla="*/ 0 h 364"/>
                  <a:gd name="T2" fmla="*/ 0 w 364"/>
                  <a:gd name="T3" fmla="*/ 364 h 364"/>
                  <a:gd name="T4" fmla="*/ 364 w 364"/>
                  <a:gd name="T5" fmla="*/ 0 h 364"/>
                  <a:gd name="T6" fmla="*/ 0 w 364"/>
                  <a:gd name="T7" fmla="*/ 0 h 364"/>
                </a:gdLst>
                <a:ahLst/>
                <a:cxnLst>
                  <a:cxn ang="0">
                    <a:pos x="T0" y="T1"/>
                  </a:cxn>
                  <a:cxn ang="0">
                    <a:pos x="T2" y="T3"/>
                  </a:cxn>
                  <a:cxn ang="0">
                    <a:pos x="T4" y="T5"/>
                  </a:cxn>
                  <a:cxn ang="0">
                    <a:pos x="T6" y="T7"/>
                  </a:cxn>
                </a:cxnLst>
                <a:rect l="0" t="0" r="r" b="b"/>
                <a:pathLst>
                  <a:path w="364" h="364">
                    <a:moveTo>
                      <a:pt x="0" y="0"/>
                    </a:moveTo>
                    <a:lnTo>
                      <a:pt x="0" y="364"/>
                    </a:lnTo>
                    <a:lnTo>
                      <a:pt x="36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37"/>
              <p:cNvSpPr>
                <a:spLocks/>
              </p:cNvSpPr>
              <p:nvPr/>
            </p:nvSpPr>
            <p:spPr bwMode="auto">
              <a:xfrm>
                <a:off x="573088" y="2320925"/>
                <a:ext cx="577850" cy="577850"/>
              </a:xfrm>
              <a:custGeom>
                <a:avLst/>
                <a:gdLst>
                  <a:gd name="T0" fmla="*/ 0 w 364"/>
                  <a:gd name="T1" fmla="*/ 0 h 364"/>
                  <a:gd name="T2" fmla="*/ 0 w 364"/>
                  <a:gd name="T3" fmla="*/ 364 h 364"/>
                  <a:gd name="T4" fmla="*/ 364 w 364"/>
                  <a:gd name="T5" fmla="*/ 0 h 364"/>
                  <a:gd name="T6" fmla="*/ 0 w 364"/>
                  <a:gd name="T7" fmla="*/ 0 h 364"/>
                </a:gdLst>
                <a:ahLst/>
                <a:cxnLst>
                  <a:cxn ang="0">
                    <a:pos x="T0" y="T1"/>
                  </a:cxn>
                  <a:cxn ang="0">
                    <a:pos x="T2" y="T3"/>
                  </a:cxn>
                  <a:cxn ang="0">
                    <a:pos x="T4" y="T5"/>
                  </a:cxn>
                  <a:cxn ang="0">
                    <a:pos x="T6" y="T7"/>
                  </a:cxn>
                </a:cxnLst>
                <a:rect l="0" t="0" r="r" b="b"/>
                <a:pathLst>
                  <a:path w="364" h="364">
                    <a:moveTo>
                      <a:pt x="0" y="0"/>
                    </a:moveTo>
                    <a:lnTo>
                      <a:pt x="0" y="364"/>
                    </a:lnTo>
                    <a:lnTo>
                      <a:pt x="36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Freeform 38"/>
              <p:cNvSpPr>
                <a:spLocks/>
              </p:cNvSpPr>
              <p:nvPr/>
            </p:nvSpPr>
            <p:spPr bwMode="auto">
              <a:xfrm>
                <a:off x="573088" y="2320925"/>
                <a:ext cx="577850" cy="577850"/>
              </a:xfrm>
              <a:custGeom>
                <a:avLst/>
                <a:gdLst>
                  <a:gd name="T0" fmla="*/ 364 w 364"/>
                  <a:gd name="T1" fmla="*/ 364 h 364"/>
                  <a:gd name="T2" fmla="*/ 364 w 364"/>
                  <a:gd name="T3" fmla="*/ 0 h 364"/>
                  <a:gd name="T4" fmla="*/ 0 w 364"/>
                  <a:gd name="T5" fmla="*/ 364 h 364"/>
                  <a:gd name="T6" fmla="*/ 364 w 364"/>
                  <a:gd name="T7" fmla="*/ 364 h 364"/>
                </a:gdLst>
                <a:ahLst/>
                <a:cxnLst>
                  <a:cxn ang="0">
                    <a:pos x="T0" y="T1"/>
                  </a:cxn>
                  <a:cxn ang="0">
                    <a:pos x="T2" y="T3"/>
                  </a:cxn>
                  <a:cxn ang="0">
                    <a:pos x="T4" y="T5"/>
                  </a:cxn>
                  <a:cxn ang="0">
                    <a:pos x="T6" y="T7"/>
                  </a:cxn>
                </a:cxnLst>
                <a:rect l="0" t="0" r="r" b="b"/>
                <a:pathLst>
                  <a:path w="364" h="364">
                    <a:moveTo>
                      <a:pt x="364" y="364"/>
                    </a:moveTo>
                    <a:lnTo>
                      <a:pt x="364" y="0"/>
                    </a:lnTo>
                    <a:lnTo>
                      <a:pt x="0" y="364"/>
                    </a:lnTo>
                    <a:lnTo>
                      <a:pt x="364"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Freeform 40"/>
              <p:cNvSpPr>
                <a:spLocks/>
              </p:cNvSpPr>
              <p:nvPr/>
            </p:nvSpPr>
            <p:spPr bwMode="auto">
              <a:xfrm>
                <a:off x="573088" y="2898775"/>
                <a:ext cx="577850" cy="577850"/>
              </a:xfrm>
              <a:custGeom>
                <a:avLst/>
                <a:gdLst>
                  <a:gd name="T0" fmla="*/ 364 w 364"/>
                  <a:gd name="T1" fmla="*/ 364 h 364"/>
                  <a:gd name="T2" fmla="*/ 364 w 364"/>
                  <a:gd name="T3" fmla="*/ 0 h 364"/>
                  <a:gd name="T4" fmla="*/ 0 w 364"/>
                  <a:gd name="T5" fmla="*/ 364 h 364"/>
                  <a:gd name="T6" fmla="*/ 364 w 364"/>
                  <a:gd name="T7" fmla="*/ 364 h 364"/>
                </a:gdLst>
                <a:ahLst/>
                <a:cxnLst>
                  <a:cxn ang="0">
                    <a:pos x="T0" y="T1"/>
                  </a:cxn>
                  <a:cxn ang="0">
                    <a:pos x="T2" y="T3"/>
                  </a:cxn>
                  <a:cxn ang="0">
                    <a:pos x="T4" y="T5"/>
                  </a:cxn>
                  <a:cxn ang="0">
                    <a:pos x="T6" y="T7"/>
                  </a:cxn>
                </a:cxnLst>
                <a:rect l="0" t="0" r="r" b="b"/>
                <a:pathLst>
                  <a:path w="364" h="364">
                    <a:moveTo>
                      <a:pt x="364" y="364"/>
                    </a:moveTo>
                    <a:lnTo>
                      <a:pt x="364" y="0"/>
                    </a:lnTo>
                    <a:lnTo>
                      <a:pt x="0" y="364"/>
                    </a:lnTo>
                    <a:lnTo>
                      <a:pt x="364"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Freeform 41"/>
              <p:cNvSpPr>
                <a:spLocks/>
              </p:cNvSpPr>
              <p:nvPr/>
            </p:nvSpPr>
            <p:spPr bwMode="auto">
              <a:xfrm>
                <a:off x="573088" y="3476625"/>
                <a:ext cx="577850" cy="579438"/>
              </a:xfrm>
              <a:custGeom>
                <a:avLst/>
                <a:gdLst>
                  <a:gd name="T0" fmla="*/ 0 w 364"/>
                  <a:gd name="T1" fmla="*/ 0 h 365"/>
                  <a:gd name="T2" fmla="*/ 0 w 364"/>
                  <a:gd name="T3" fmla="*/ 365 h 365"/>
                  <a:gd name="T4" fmla="*/ 364 w 364"/>
                  <a:gd name="T5" fmla="*/ 0 h 365"/>
                  <a:gd name="T6" fmla="*/ 0 w 364"/>
                  <a:gd name="T7" fmla="*/ 0 h 365"/>
                </a:gdLst>
                <a:ahLst/>
                <a:cxnLst>
                  <a:cxn ang="0">
                    <a:pos x="T0" y="T1"/>
                  </a:cxn>
                  <a:cxn ang="0">
                    <a:pos x="T2" y="T3"/>
                  </a:cxn>
                  <a:cxn ang="0">
                    <a:pos x="T4" y="T5"/>
                  </a:cxn>
                  <a:cxn ang="0">
                    <a:pos x="T6" y="T7"/>
                  </a:cxn>
                </a:cxnLst>
                <a:rect l="0" t="0" r="r" b="b"/>
                <a:pathLst>
                  <a:path w="364" h="365">
                    <a:moveTo>
                      <a:pt x="0" y="0"/>
                    </a:moveTo>
                    <a:lnTo>
                      <a:pt x="0" y="365"/>
                    </a:lnTo>
                    <a:lnTo>
                      <a:pt x="36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Freeform 42"/>
              <p:cNvSpPr>
                <a:spLocks/>
              </p:cNvSpPr>
              <p:nvPr/>
            </p:nvSpPr>
            <p:spPr bwMode="auto">
              <a:xfrm>
                <a:off x="573088" y="3476625"/>
                <a:ext cx="577850" cy="579438"/>
              </a:xfrm>
              <a:custGeom>
                <a:avLst/>
                <a:gdLst>
                  <a:gd name="T0" fmla="*/ 364 w 364"/>
                  <a:gd name="T1" fmla="*/ 365 h 365"/>
                  <a:gd name="T2" fmla="*/ 364 w 364"/>
                  <a:gd name="T3" fmla="*/ 0 h 365"/>
                  <a:gd name="T4" fmla="*/ 0 w 364"/>
                  <a:gd name="T5" fmla="*/ 365 h 365"/>
                  <a:gd name="T6" fmla="*/ 364 w 364"/>
                  <a:gd name="T7" fmla="*/ 365 h 365"/>
                </a:gdLst>
                <a:ahLst/>
                <a:cxnLst>
                  <a:cxn ang="0">
                    <a:pos x="T0" y="T1"/>
                  </a:cxn>
                  <a:cxn ang="0">
                    <a:pos x="T2" y="T3"/>
                  </a:cxn>
                  <a:cxn ang="0">
                    <a:pos x="T4" y="T5"/>
                  </a:cxn>
                  <a:cxn ang="0">
                    <a:pos x="T6" y="T7"/>
                  </a:cxn>
                </a:cxnLst>
                <a:rect l="0" t="0" r="r" b="b"/>
                <a:pathLst>
                  <a:path w="364" h="365">
                    <a:moveTo>
                      <a:pt x="364" y="365"/>
                    </a:moveTo>
                    <a:lnTo>
                      <a:pt x="364" y="0"/>
                    </a:lnTo>
                    <a:lnTo>
                      <a:pt x="0" y="365"/>
                    </a:lnTo>
                    <a:lnTo>
                      <a:pt x="364" y="3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53"/>
              <p:cNvSpPr>
                <a:spLocks/>
              </p:cNvSpPr>
              <p:nvPr/>
            </p:nvSpPr>
            <p:spPr bwMode="auto">
              <a:xfrm>
                <a:off x="1150938" y="6350"/>
                <a:ext cx="579438" cy="577850"/>
              </a:xfrm>
              <a:custGeom>
                <a:avLst/>
                <a:gdLst>
                  <a:gd name="T0" fmla="*/ 0 w 365"/>
                  <a:gd name="T1" fmla="*/ 0 h 364"/>
                  <a:gd name="T2" fmla="*/ 0 w 365"/>
                  <a:gd name="T3" fmla="*/ 364 h 364"/>
                  <a:gd name="T4" fmla="*/ 365 w 365"/>
                  <a:gd name="T5" fmla="*/ 0 h 364"/>
                  <a:gd name="T6" fmla="*/ 0 w 365"/>
                  <a:gd name="T7" fmla="*/ 0 h 364"/>
                </a:gdLst>
                <a:ahLst/>
                <a:cxnLst>
                  <a:cxn ang="0">
                    <a:pos x="T0" y="T1"/>
                  </a:cxn>
                  <a:cxn ang="0">
                    <a:pos x="T2" y="T3"/>
                  </a:cxn>
                  <a:cxn ang="0">
                    <a:pos x="T4" y="T5"/>
                  </a:cxn>
                  <a:cxn ang="0">
                    <a:pos x="T6" y="T7"/>
                  </a:cxn>
                </a:cxnLst>
                <a:rect l="0" t="0" r="r" b="b"/>
                <a:pathLst>
                  <a:path w="365" h="364">
                    <a:moveTo>
                      <a:pt x="0" y="0"/>
                    </a:moveTo>
                    <a:lnTo>
                      <a:pt x="0" y="364"/>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54"/>
              <p:cNvSpPr>
                <a:spLocks/>
              </p:cNvSpPr>
              <p:nvPr/>
            </p:nvSpPr>
            <p:spPr bwMode="auto">
              <a:xfrm>
                <a:off x="1150938" y="6350"/>
                <a:ext cx="579438" cy="577850"/>
              </a:xfrm>
              <a:custGeom>
                <a:avLst/>
                <a:gdLst>
                  <a:gd name="T0" fmla="*/ 365 w 365"/>
                  <a:gd name="T1" fmla="*/ 364 h 364"/>
                  <a:gd name="T2" fmla="*/ 365 w 365"/>
                  <a:gd name="T3" fmla="*/ 0 h 364"/>
                  <a:gd name="T4" fmla="*/ 0 w 365"/>
                  <a:gd name="T5" fmla="*/ 364 h 364"/>
                  <a:gd name="T6" fmla="*/ 365 w 365"/>
                  <a:gd name="T7" fmla="*/ 364 h 364"/>
                </a:gdLst>
                <a:ahLst/>
                <a:cxnLst>
                  <a:cxn ang="0">
                    <a:pos x="T0" y="T1"/>
                  </a:cxn>
                  <a:cxn ang="0">
                    <a:pos x="T2" y="T3"/>
                  </a:cxn>
                  <a:cxn ang="0">
                    <a:pos x="T4" y="T5"/>
                  </a:cxn>
                  <a:cxn ang="0">
                    <a:pos x="T6" y="T7"/>
                  </a:cxn>
                </a:cxnLst>
                <a:rect l="0" t="0" r="r" b="b"/>
                <a:pathLst>
                  <a:path w="365" h="364">
                    <a:moveTo>
                      <a:pt x="365" y="364"/>
                    </a:moveTo>
                    <a:lnTo>
                      <a:pt x="365" y="0"/>
                    </a:lnTo>
                    <a:lnTo>
                      <a:pt x="0" y="364"/>
                    </a:lnTo>
                    <a:lnTo>
                      <a:pt x="365"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57"/>
              <p:cNvSpPr>
                <a:spLocks/>
              </p:cNvSpPr>
              <p:nvPr/>
            </p:nvSpPr>
            <p:spPr bwMode="auto">
              <a:xfrm>
                <a:off x="1150938" y="1163638"/>
                <a:ext cx="579438" cy="577850"/>
              </a:xfrm>
              <a:custGeom>
                <a:avLst/>
                <a:gdLst>
                  <a:gd name="T0" fmla="*/ 0 w 365"/>
                  <a:gd name="T1" fmla="*/ 0 h 364"/>
                  <a:gd name="T2" fmla="*/ 0 w 365"/>
                  <a:gd name="T3" fmla="*/ 364 h 364"/>
                  <a:gd name="T4" fmla="*/ 365 w 365"/>
                  <a:gd name="T5" fmla="*/ 0 h 364"/>
                  <a:gd name="T6" fmla="*/ 0 w 365"/>
                  <a:gd name="T7" fmla="*/ 0 h 364"/>
                </a:gdLst>
                <a:ahLst/>
                <a:cxnLst>
                  <a:cxn ang="0">
                    <a:pos x="T0" y="T1"/>
                  </a:cxn>
                  <a:cxn ang="0">
                    <a:pos x="T2" y="T3"/>
                  </a:cxn>
                  <a:cxn ang="0">
                    <a:pos x="T4" y="T5"/>
                  </a:cxn>
                  <a:cxn ang="0">
                    <a:pos x="T6" y="T7"/>
                  </a:cxn>
                </a:cxnLst>
                <a:rect l="0" t="0" r="r" b="b"/>
                <a:pathLst>
                  <a:path w="365" h="364">
                    <a:moveTo>
                      <a:pt x="0" y="0"/>
                    </a:moveTo>
                    <a:lnTo>
                      <a:pt x="0" y="364"/>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61"/>
              <p:cNvSpPr>
                <a:spLocks/>
              </p:cNvSpPr>
              <p:nvPr/>
            </p:nvSpPr>
            <p:spPr bwMode="auto">
              <a:xfrm>
                <a:off x="1150938" y="2320925"/>
                <a:ext cx="579438" cy="577850"/>
              </a:xfrm>
              <a:custGeom>
                <a:avLst/>
                <a:gdLst>
                  <a:gd name="T0" fmla="*/ 0 w 365"/>
                  <a:gd name="T1" fmla="*/ 0 h 364"/>
                  <a:gd name="T2" fmla="*/ 0 w 365"/>
                  <a:gd name="T3" fmla="*/ 364 h 364"/>
                  <a:gd name="T4" fmla="*/ 365 w 365"/>
                  <a:gd name="T5" fmla="*/ 0 h 364"/>
                  <a:gd name="T6" fmla="*/ 0 w 365"/>
                  <a:gd name="T7" fmla="*/ 0 h 364"/>
                </a:gdLst>
                <a:ahLst/>
                <a:cxnLst>
                  <a:cxn ang="0">
                    <a:pos x="T0" y="T1"/>
                  </a:cxn>
                  <a:cxn ang="0">
                    <a:pos x="T2" y="T3"/>
                  </a:cxn>
                  <a:cxn ang="0">
                    <a:pos x="T4" y="T5"/>
                  </a:cxn>
                  <a:cxn ang="0">
                    <a:pos x="T6" y="T7"/>
                  </a:cxn>
                </a:cxnLst>
                <a:rect l="0" t="0" r="r" b="b"/>
                <a:pathLst>
                  <a:path w="365" h="364">
                    <a:moveTo>
                      <a:pt x="0" y="0"/>
                    </a:moveTo>
                    <a:lnTo>
                      <a:pt x="0" y="364"/>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64"/>
              <p:cNvSpPr>
                <a:spLocks/>
              </p:cNvSpPr>
              <p:nvPr/>
            </p:nvSpPr>
            <p:spPr bwMode="auto">
              <a:xfrm>
                <a:off x="1150938" y="2898775"/>
                <a:ext cx="579438" cy="577850"/>
              </a:xfrm>
              <a:custGeom>
                <a:avLst/>
                <a:gdLst>
                  <a:gd name="T0" fmla="*/ 365 w 365"/>
                  <a:gd name="T1" fmla="*/ 364 h 364"/>
                  <a:gd name="T2" fmla="*/ 365 w 365"/>
                  <a:gd name="T3" fmla="*/ 0 h 364"/>
                  <a:gd name="T4" fmla="*/ 0 w 365"/>
                  <a:gd name="T5" fmla="*/ 364 h 364"/>
                  <a:gd name="T6" fmla="*/ 365 w 365"/>
                  <a:gd name="T7" fmla="*/ 364 h 364"/>
                </a:gdLst>
                <a:ahLst/>
                <a:cxnLst>
                  <a:cxn ang="0">
                    <a:pos x="T0" y="T1"/>
                  </a:cxn>
                  <a:cxn ang="0">
                    <a:pos x="T2" y="T3"/>
                  </a:cxn>
                  <a:cxn ang="0">
                    <a:pos x="T4" y="T5"/>
                  </a:cxn>
                  <a:cxn ang="0">
                    <a:pos x="T6" y="T7"/>
                  </a:cxn>
                </a:cxnLst>
                <a:rect l="0" t="0" r="r" b="b"/>
                <a:pathLst>
                  <a:path w="365" h="364">
                    <a:moveTo>
                      <a:pt x="365" y="364"/>
                    </a:moveTo>
                    <a:lnTo>
                      <a:pt x="365" y="0"/>
                    </a:lnTo>
                    <a:lnTo>
                      <a:pt x="0" y="364"/>
                    </a:lnTo>
                    <a:lnTo>
                      <a:pt x="365"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68"/>
              <p:cNvSpPr>
                <a:spLocks/>
              </p:cNvSpPr>
              <p:nvPr/>
            </p:nvSpPr>
            <p:spPr bwMode="auto">
              <a:xfrm>
                <a:off x="1150938" y="4056063"/>
                <a:ext cx="579438" cy="577850"/>
              </a:xfrm>
              <a:custGeom>
                <a:avLst/>
                <a:gdLst>
                  <a:gd name="T0" fmla="*/ 365 w 365"/>
                  <a:gd name="T1" fmla="*/ 364 h 364"/>
                  <a:gd name="T2" fmla="*/ 365 w 365"/>
                  <a:gd name="T3" fmla="*/ 0 h 364"/>
                  <a:gd name="T4" fmla="*/ 0 w 365"/>
                  <a:gd name="T5" fmla="*/ 364 h 364"/>
                  <a:gd name="T6" fmla="*/ 365 w 365"/>
                  <a:gd name="T7" fmla="*/ 364 h 364"/>
                </a:gdLst>
                <a:ahLst/>
                <a:cxnLst>
                  <a:cxn ang="0">
                    <a:pos x="T0" y="T1"/>
                  </a:cxn>
                  <a:cxn ang="0">
                    <a:pos x="T2" y="T3"/>
                  </a:cxn>
                  <a:cxn ang="0">
                    <a:pos x="T4" y="T5"/>
                  </a:cxn>
                  <a:cxn ang="0">
                    <a:pos x="T6" y="T7"/>
                  </a:cxn>
                </a:cxnLst>
                <a:rect l="0" t="0" r="r" b="b"/>
                <a:pathLst>
                  <a:path w="365" h="364">
                    <a:moveTo>
                      <a:pt x="365" y="364"/>
                    </a:moveTo>
                    <a:lnTo>
                      <a:pt x="365" y="0"/>
                    </a:lnTo>
                    <a:lnTo>
                      <a:pt x="0" y="364"/>
                    </a:lnTo>
                    <a:lnTo>
                      <a:pt x="365"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71"/>
              <p:cNvSpPr>
                <a:spLocks/>
              </p:cNvSpPr>
              <p:nvPr/>
            </p:nvSpPr>
            <p:spPr bwMode="auto">
              <a:xfrm>
                <a:off x="1150938" y="5213350"/>
                <a:ext cx="579438" cy="577850"/>
              </a:xfrm>
              <a:custGeom>
                <a:avLst/>
                <a:gdLst>
                  <a:gd name="T0" fmla="*/ 0 w 365"/>
                  <a:gd name="T1" fmla="*/ 0 h 364"/>
                  <a:gd name="T2" fmla="*/ 0 w 365"/>
                  <a:gd name="T3" fmla="*/ 364 h 364"/>
                  <a:gd name="T4" fmla="*/ 365 w 365"/>
                  <a:gd name="T5" fmla="*/ 0 h 364"/>
                  <a:gd name="T6" fmla="*/ 0 w 365"/>
                  <a:gd name="T7" fmla="*/ 0 h 364"/>
                </a:gdLst>
                <a:ahLst/>
                <a:cxnLst>
                  <a:cxn ang="0">
                    <a:pos x="T0" y="T1"/>
                  </a:cxn>
                  <a:cxn ang="0">
                    <a:pos x="T2" y="T3"/>
                  </a:cxn>
                  <a:cxn ang="0">
                    <a:pos x="T4" y="T5"/>
                  </a:cxn>
                  <a:cxn ang="0">
                    <a:pos x="T6" y="T7"/>
                  </a:cxn>
                </a:cxnLst>
                <a:rect l="0" t="0" r="r" b="b"/>
                <a:pathLst>
                  <a:path w="365" h="364">
                    <a:moveTo>
                      <a:pt x="0" y="0"/>
                    </a:moveTo>
                    <a:lnTo>
                      <a:pt x="0" y="364"/>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84"/>
              <p:cNvSpPr>
                <a:spLocks/>
              </p:cNvSpPr>
              <p:nvPr/>
            </p:nvSpPr>
            <p:spPr bwMode="auto">
              <a:xfrm>
                <a:off x="1730375" y="1741488"/>
                <a:ext cx="579438" cy="579438"/>
              </a:xfrm>
              <a:custGeom>
                <a:avLst/>
                <a:gdLst>
                  <a:gd name="T0" fmla="*/ 365 w 365"/>
                  <a:gd name="T1" fmla="*/ 365 h 365"/>
                  <a:gd name="T2" fmla="*/ 365 w 365"/>
                  <a:gd name="T3" fmla="*/ 0 h 365"/>
                  <a:gd name="T4" fmla="*/ 0 w 365"/>
                  <a:gd name="T5" fmla="*/ 365 h 365"/>
                  <a:gd name="T6" fmla="*/ 365 w 365"/>
                  <a:gd name="T7" fmla="*/ 365 h 365"/>
                </a:gdLst>
                <a:ahLst/>
                <a:cxnLst>
                  <a:cxn ang="0">
                    <a:pos x="T0" y="T1"/>
                  </a:cxn>
                  <a:cxn ang="0">
                    <a:pos x="T2" y="T3"/>
                  </a:cxn>
                  <a:cxn ang="0">
                    <a:pos x="T4" y="T5"/>
                  </a:cxn>
                  <a:cxn ang="0">
                    <a:pos x="T6" y="T7"/>
                  </a:cxn>
                </a:cxnLst>
                <a:rect l="0" t="0" r="r" b="b"/>
                <a:pathLst>
                  <a:path w="365" h="365">
                    <a:moveTo>
                      <a:pt x="365" y="365"/>
                    </a:moveTo>
                    <a:lnTo>
                      <a:pt x="365" y="0"/>
                    </a:lnTo>
                    <a:lnTo>
                      <a:pt x="0" y="365"/>
                    </a:lnTo>
                    <a:lnTo>
                      <a:pt x="365" y="3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87"/>
              <p:cNvSpPr>
                <a:spLocks/>
              </p:cNvSpPr>
              <p:nvPr/>
            </p:nvSpPr>
            <p:spPr bwMode="auto">
              <a:xfrm>
                <a:off x="1730375" y="2898775"/>
                <a:ext cx="579438" cy="577850"/>
              </a:xfrm>
              <a:custGeom>
                <a:avLst/>
                <a:gdLst>
                  <a:gd name="T0" fmla="*/ 0 w 365"/>
                  <a:gd name="T1" fmla="*/ 0 h 364"/>
                  <a:gd name="T2" fmla="*/ 0 w 365"/>
                  <a:gd name="T3" fmla="*/ 364 h 364"/>
                  <a:gd name="T4" fmla="*/ 365 w 365"/>
                  <a:gd name="T5" fmla="*/ 0 h 364"/>
                  <a:gd name="T6" fmla="*/ 0 w 365"/>
                  <a:gd name="T7" fmla="*/ 0 h 364"/>
                </a:gdLst>
                <a:ahLst/>
                <a:cxnLst>
                  <a:cxn ang="0">
                    <a:pos x="T0" y="T1"/>
                  </a:cxn>
                  <a:cxn ang="0">
                    <a:pos x="T2" y="T3"/>
                  </a:cxn>
                  <a:cxn ang="0">
                    <a:pos x="T4" y="T5"/>
                  </a:cxn>
                  <a:cxn ang="0">
                    <a:pos x="T6" y="T7"/>
                  </a:cxn>
                </a:cxnLst>
                <a:rect l="0" t="0" r="r" b="b"/>
                <a:pathLst>
                  <a:path w="365" h="364">
                    <a:moveTo>
                      <a:pt x="0" y="0"/>
                    </a:moveTo>
                    <a:lnTo>
                      <a:pt x="0" y="364"/>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88"/>
              <p:cNvSpPr>
                <a:spLocks/>
              </p:cNvSpPr>
              <p:nvPr/>
            </p:nvSpPr>
            <p:spPr bwMode="auto">
              <a:xfrm>
                <a:off x="1730375" y="2898775"/>
                <a:ext cx="579438" cy="577850"/>
              </a:xfrm>
              <a:custGeom>
                <a:avLst/>
                <a:gdLst>
                  <a:gd name="T0" fmla="*/ 365 w 365"/>
                  <a:gd name="T1" fmla="*/ 364 h 364"/>
                  <a:gd name="T2" fmla="*/ 365 w 365"/>
                  <a:gd name="T3" fmla="*/ 0 h 364"/>
                  <a:gd name="T4" fmla="*/ 0 w 365"/>
                  <a:gd name="T5" fmla="*/ 364 h 364"/>
                  <a:gd name="T6" fmla="*/ 365 w 365"/>
                  <a:gd name="T7" fmla="*/ 364 h 364"/>
                </a:gdLst>
                <a:ahLst/>
                <a:cxnLst>
                  <a:cxn ang="0">
                    <a:pos x="T0" y="T1"/>
                  </a:cxn>
                  <a:cxn ang="0">
                    <a:pos x="T2" y="T3"/>
                  </a:cxn>
                  <a:cxn ang="0">
                    <a:pos x="T4" y="T5"/>
                  </a:cxn>
                  <a:cxn ang="0">
                    <a:pos x="T6" y="T7"/>
                  </a:cxn>
                </a:cxnLst>
                <a:rect l="0" t="0" r="r" b="b"/>
                <a:pathLst>
                  <a:path w="365" h="364">
                    <a:moveTo>
                      <a:pt x="365" y="364"/>
                    </a:moveTo>
                    <a:lnTo>
                      <a:pt x="365" y="0"/>
                    </a:lnTo>
                    <a:lnTo>
                      <a:pt x="0" y="364"/>
                    </a:lnTo>
                    <a:lnTo>
                      <a:pt x="365"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90"/>
              <p:cNvSpPr>
                <a:spLocks/>
              </p:cNvSpPr>
              <p:nvPr/>
            </p:nvSpPr>
            <p:spPr bwMode="auto">
              <a:xfrm>
                <a:off x="1730375" y="3476625"/>
                <a:ext cx="579438" cy="579438"/>
              </a:xfrm>
              <a:custGeom>
                <a:avLst/>
                <a:gdLst>
                  <a:gd name="T0" fmla="*/ 365 w 365"/>
                  <a:gd name="T1" fmla="*/ 365 h 365"/>
                  <a:gd name="T2" fmla="*/ 365 w 365"/>
                  <a:gd name="T3" fmla="*/ 0 h 365"/>
                  <a:gd name="T4" fmla="*/ 0 w 365"/>
                  <a:gd name="T5" fmla="*/ 365 h 365"/>
                  <a:gd name="T6" fmla="*/ 365 w 365"/>
                  <a:gd name="T7" fmla="*/ 365 h 365"/>
                </a:gdLst>
                <a:ahLst/>
                <a:cxnLst>
                  <a:cxn ang="0">
                    <a:pos x="T0" y="T1"/>
                  </a:cxn>
                  <a:cxn ang="0">
                    <a:pos x="T2" y="T3"/>
                  </a:cxn>
                  <a:cxn ang="0">
                    <a:pos x="T4" y="T5"/>
                  </a:cxn>
                  <a:cxn ang="0">
                    <a:pos x="T6" y="T7"/>
                  </a:cxn>
                </a:cxnLst>
                <a:rect l="0" t="0" r="r" b="b"/>
                <a:pathLst>
                  <a:path w="365" h="365">
                    <a:moveTo>
                      <a:pt x="365" y="365"/>
                    </a:moveTo>
                    <a:lnTo>
                      <a:pt x="365" y="0"/>
                    </a:lnTo>
                    <a:lnTo>
                      <a:pt x="0" y="365"/>
                    </a:lnTo>
                    <a:lnTo>
                      <a:pt x="365" y="3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91"/>
              <p:cNvSpPr>
                <a:spLocks/>
              </p:cNvSpPr>
              <p:nvPr/>
            </p:nvSpPr>
            <p:spPr bwMode="auto">
              <a:xfrm>
                <a:off x="1730375" y="4056063"/>
                <a:ext cx="579438" cy="577850"/>
              </a:xfrm>
              <a:custGeom>
                <a:avLst/>
                <a:gdLst>
                  <a:gd name="T0" fmla="*/ 0 w 365"/>
                  <a:gd name="T1" fmla="*/ 0 h 364"/>
                  <a:gd name="T2" fmla="*/ 0 w 365"/>
                  <a:gd name="T3" fmla="*/ 364 h 364"/>
                  <a:gd name="T4" fmla="*/ 365 w 365"/>
                  <a:gd name="T5" fmla="*/ 0 h 364"/>
                  <a:gd name="T6" fmla="*/ 0 w 365"/>
                  <a:gd name="T7" fmla="*/ 0 h 364"/>
                </a:gdLst>
                <a:ahLst/>
                <a:cxnLst>
                  <a:cxn ang="0">
                    <a:pos x="T0" y="T1"/>
                  </a:cxn>
                  <a:cxn ang="0">
                    <a:pos x="T2" y="T3"/>
                  </a:cxn>
                  <a:cxn ang="0">
                    <a:pos x="T4" y="T5"/>
                  </a:cxn>
                  <a:cxn ang="0">
                    <a:pos x="T6" y="T7"/>
                  </a:cxn>
                </a:cxnLst>
                <a:rect l="0" t="0" r="r" b="b"/>
                <a:pathLst>
                  <a:path w="365" h="364">
                    <a:moveTo>
                      <a:pt x="0" y="0"/>
                    </a:moveTo>
                    <a:lnTo>
                      <a:pt x="0" y="364"/>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95"/>
              <p:cNvSpPr>
                <a:spLocks/>
              </p:cNvSpPr>
              <p:nvPr/>
            </p:nvSpPr>
            <p:spPr bwMode="auto">
              <a:xfrm>
                <a:off x="1730375" y="5213350"/>
                <a:ext cx="579438" cy="577850"/>
              </a:xfrm>
              <a:custGeom>
                <a:avLst/>
                <a:gdLst>
                  <a:gd name="T0" fmla="*/ 0 w 365"/>
                  <a:gd name="T1" fmla="*/ 0 h 364"/>
                  <a:gd name="T2" fmla="*/ 0 w 365"/>
                  <a:gd name="T3" fmla="*/ 364 h 364"/>
                  <a:gd name="T4" fmla="*/ 365 w 365"/>
                  <a:gd name="T5" fmla="*/ 0 h 364"/>
                  <a:gd name="T6" fmla="*/ 0 w 365"/>
                  <a:gd name="T7" fmla="*/ 0 h 364"/>
                </a:gdLst>
                <a:ahLst/>
                <a:cxnLst>
                  <a:cxn ang="0">
                    <a:pos x="T0" y="T1"/>
                  </a:cxn>
                  <a:cxn ang="0">
                    <a:pos x="T2" y="T3"/>
                  </a:cxn>
                  <a:cxn ang="0">
                    <a:pos x="T4" y="T5"/>
                  </a:cxn>
                  <a:cxn ang="0">
                    <a:pos x="T6" y="T7"/>
                  </a:cxn>
                </a:cxnLst>
                <a:rect l="0" t="0" r="r" b="b"/>
                <a:pathLst>
                  <a:path w="365" h="364">
                    <a:moveTo>
                      <a:pt x="0" y="0"/>
                    </a:moveTo>
                    <a:lnTo>
                      <a:pt x="0" y="364"/>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96"/>
              <p:cNvSpPr>
                <a:spLocks/>
              </p:cNvSpPr>
              <p:nvPr/>
            </p:nvSpPr>
            <p:spPr bwMode="auto">
              <a:xfrm>
                <a:off x="1730375" y="5213350"/>
                <a:ext cx="579438" cy="577850"/>
              </a:xfrm>
              <a:custGeom>
                <a:avLst/>
                <a:gdLst>
                  <a:gd name="T0" fmla="*/ 365 w 365"/>
                  <a:gd name="T1" fmla="*/ 364 h 364"/>
                  <a:gd name="T2" fmla="*/ 365 w 365"/>
                  <a:gd name="T3" fmla="*/ 0 h 364"/>
                  <a:gd name="T4" fmla="*/ 0 w 365"/>
                  <a:gd name="T5" fmla="*/ 364 h 364"/>
                  <a:gd name="T6" fmla="*/ 365 w 365"/>
                  <a:gd name="T7" fmla="*/ 364 h 364"/>
                </a:gdLst>
                <a:ahLst/>
                <a:cxnLst>
                  <a:cxn ang="0">
                    <a:pos x="T0" y="T1"/>
                  </a:cxn>
                  <a:cxn ang="0">
                    <a:pos x="T2" y="T3"/>
                  </a:cxn>
                  <a:cxn ang="0">
                    <a:pos x="T4" y="T5"/>
                  </a:cxn>
                  <a:cxn ang="0">
                    <a:pos x="T6" y="T7"/>
                  </a:cxn>
                </a:cxnLst>
                <a:rect l="0" t="0" r="r" b="b"/>
                <a:pathLst>
                  <a:path w="365" h="364">
                    <a:moveTo>
                      <a:pt x="365" y="364"/>
                    </a:moveTo>
                    <a:lnTo>
                      <a:pt x="365" y="0"/>
                    </a:lnTo>
                    <a:lnTo>
                      <a:pt x="0" y="364"/>
                    </a:lnTo>
                    <a:lnTo>
                      <a:pt x="365"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99"/>
              <p:cNvSpPr>
                <a:spLocks/>
              </p:cNvSpPr>
              <p:nvPr/>
            </p:nvSpPr>
            <p:spPr bwMode="auto">
              <a:xfrm>
                <a:off x="1730375" y="6370638"/>
                <a:ext cx="579438" cy="571500"/>
              </a:xfrm>
              <a:custGeom>
                <a:avLst/>
                <a:gdLst>
                  <a:gd name="T0" fmla="*/ 0 w 365"/>
                  <a:gd name="T1" fmla="*/ 0 h 360"/>
                  <a:gd name="T2" fmla="*/ 0 w 365"/>
                  <a:gd name="T3" fmla="*/ 360 h 360"/>
                  <a:gd name="T4" fmla="*/ 365 w 365"/>
                  <a:gd name="T5" fmla="*/ 0 h 360"/>
                  <a:gd name="T6" fmla="*/ 0 w 365"/>
                  <a:gd name="T7" fmla="*/ 0 h 360"/>
                </a:gdLst>
                <a:ahLst/>
                <a:cxnLst>
                  <a:cxn ang="0">
                    <a:pos x="T0" y="T1"/>
                  </a:cxn>
                  <a:cxn ang="0">
                    <a:pos x="T2" y="T3"/>
                  </a:cxn>
                  <a:cxn ang="0">
                    <a:pos x="T4" y="T5"/>
                  </a:cxn>
                  <a:cxn ang="0">
                    <a:pos x="T6" y="T7"/>
                  </a:cxn>
                </a:cxnLst>
                <a:rect l="0" t="0" r="r" b="b"/>
                <a:pathLst>
                  <a:path w="365" h="360">
                    <a:moveTo>
                      <a:pt x="0" y="0"/>
                    </a:moveTo>
                    <a:lnTo>
                      <a:pt x="0" y="360"/>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100"/>
              <p:cNvSpPr>
                <a:spLocks/>
              </p:cNvSpPr>
              <p:nvPr/>
            </p:nvSpPr>
            <p:spPr bwMode="auto">
              <a:xfrm>
                <a:off x="1730375" y="6370638"/>
                <a:ext cx="579438" cy="571500"/>
              </a:xfrm>
              <a:custGeom>
                <a:avLst/>
                <a:gdLst>
                  <a:gd name="T0" fmla="*/ 365 w 365"/>
                  <a:gd name="T1" fmla="*/ 360 h 360"/>
                  <a:gd name="T2" fmla="*/ 365 w 365"/>
                  <a:gd name="T3" fmla="*/ 0 h 360"/>
                  <a:gd name="T4" fmla="*/ 0 w 365"/>
                  <a:gd name="T5" fmla="*/ 360 h 360"/>
                  <a:gd name="T6" fmla="*/ 365 w 365"/>
                  <a:gd name="T7" fmla="*/ 360 h 360"/>
                </a:gdLst>
                <a:ahLst/>
                <a:cxnLst>
                  <a:cxn ang="0">
                    <a:pos x="T0" y="T1"/>
                  </a:cxn>
                  <a:cxn ang="0">
                    <a:pos x="T2" y="T3"/>
                  </a:cxn>
                  <a:cxn ang="0">
                    <a:pos x="T4" y="T5"/>
                  </a:cxn>
                  <a:cxn ang="0">
                    <a:pos x="T6" y="T7"/>
                  </a:cxn>
                </a:cxnLst>
                <a:rect l="0" t="0" r="r" b="b"/>
                <a:pathLst>
                  <a:path w="365" h="360">
                    <a:moveTo>
                      <a:pt x="365" y="360"/>
                    </a:moveTo>
                    <a:lnTo>
                      <a:pt x="365" y="0"/>
                    </a:lnTo>
                    <a:lnTo>
                      <a:pt x="0" y="360"/>
                    </a:lnTo>
                    <a:lnTo>
                      <a:pt x="36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101"/>
              <p:cNvSpPr>
                <a:spLocks/>
              </p:cNvSpPr>
              <p:nvPr/>
            </p:nvSpPr>
            <p:spPr bwMode="auto">
              <a:xfrm>
                <a:off x="2309813" y="6350"/>
                <a:ext cx="577850" cy="577850"/>
              </a:xfrm>
              <a:custGeom>
                <a:avLst/>
                <a:gdLst>
                  <a:gd name="T0" fmla="*/ 0 w 364"/>
                  <a:gd name="T1" fmla="*/ 0 h 364"/>
                  <a:gd name="T2" fmla="*/ 0 w 364"/>
                  <a:gd name="T3" fmla="*/ 364 h 364"/>
                  <a:gd name="T4" fmla="*/ 364 w 364"/>
                  <a:gd name="T5" fmla="*/ 0 h 364"/>
                  <a:gd name="T6" fmla="*/ 0 w 364"/>
                  <a:gd name="T7" fmla="*/ 0 h 364"/>
                </a:gdLst>
                <a:ahLst/>
                <a:cxnLst>
                  <a:cxn ang="0">
                    <a:pos x="T0" y="T1"/>
                  </a:cxn>
                  <a:cxn ang="0">
                    <a:pos x="T2" y="T3"/>
                  </a:cxn>
                  <a:cxn ang="0">
                    <a:pos x="T4" y="T5"/>
                  </a:cxn>
                  <a:cxn ang="0">
                    <a:pos x="T6" y="T7"/>
                  </a:cxn>
                </a:cxnLst>
                <a:rect l="0" t="0" r="r" b="b"/>
                <a:pathLst>
                  <a:path w="364" h="364">
                    <a:moveTo>
                      <a:pt x="0" y="0"/>
                    </a:moveTo>
                    <a:lnTo>
                      <a:pt x="0" y="364"/>
                    </a:lnTo>
                    <a:lnTo>
                      <a:pt x="36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107"/>
              <p:cNvSpPr>
                <a:spLocks/>
              </p:cNvSpPr>
              <p:nvPr/>
            </p:nvSpPr>
            <p:spPr bwMode="auto">
              <a:xfrm>
                <a:off x="2309813" y="1741488"/>
                <a:ext cx="577850" cy="579438"/>
              </a:xfrm>
              <a:custGeom>
                <a:avLst/>
                <a:gdLst>
                  <a:gd name="T0" fmla="*/ 0 w 364"/>
                  <a:gd name="T1" fmla="*/ 0 h 365"/>
                  <a:gd name="T2" fmla="*/ 0 w 364"/>
                  <a:gd name="T3" fmla="*/ 365 h 365"/>
                  <a:gd name="T4" fmla="*/ 364 w 364"/>
                  <a:gd name="T5" fmla="*/ 0 h 365"/>
                  <a:gd name="T6" fmla="*/ 0 w 364"/>
                  <a:gd name="T7" fmla="*/ 0 h 365"/>
                </a:gdLst>
                <a:ahLst/>
                <a:cxnLst>
                  <a:cxn ang="0">
                    <a:pos x="T0" y="T1"/>
                  </a:cxn>
                  <a:cxn ang="0">
                    <a:pos x="T2" y="T3"/>
                  </a:cxn>
                  <a:cxn ang="0">
                    <a:pos x="T4" y="T5"/>
                  </a:cxn>
                  <a:cxn ang="0">
                    <a:pos x="T6" y="T7"/>
                  </a:cxn>
                </a:cxnLst>
                <a:rect l="0" t="0" r="r" b="b"/>
                <a:pathLst>
                  <a:path w="364" h="365">
                    <a:moveTo>
                      <a:pt x="0" y="0"/>
                    </a:moveTo>
                    <a:lnTo>
                      <a:pt x="0" y="365"/>
                    </a:lnTo>
                    <a:lnTo>
                      <a:pt x="36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108"/>
              <p:cNvSpPr>
                <a:spLocks/>
              </p:cNvSpPr>
              <p:nvPr/>
            </p:nvSpPr>
            <p:spPr bwMode="auto">
              <a:xfrm>
                <a:off x="2309813" y="1741488"/>
                <a:ext cx="577850" cy="579438"/>
              </a:xfrm>
              <a:custGeom>
                <a:avLst/>
                <a:gdLst>
                  <a:gd name="T0" fmla="*/ 364 w 364"/>
                  <a:gd name="T1" fmla="*/ 365 h 365"/>
                  <a:gd name="T2" fmla="*/ 364 w 364"/>
                  <a:gd name="T3" fmla="*/ 0 h 365"/>
                  <a:gd name="T4" fmla="*/ 0 w 364"/>
                  <a:gd name="T5" fmla="*/ 365 h 365"/>
                  <a:gd name="T6" fmla="*/ 364 w 364"/>
                  <a:gd name="T7" fmla="*/ 365 h 365"/>
                </a:gdLst>
                <a:ahLst/>
                <a:cxnLst>
                  <a:cxn ang="0">
                    <a:pos x="T0" y="T1"/>
                  </a:cxn>
                  <a:cxn ang="0">
                    <a:pos x="T2" y="T3"/>
                  </a:cxn>
                  <a:cxn ang="0">
                    <a:pos x="T4" y="T5"/>
                  </a:cxn>
                  <a:cxn ang="0">
                    <a:pos x="T6" y="T7"/>
                  </a:cxn>
                </a:cxnLst>
                <a:rect l="0" t="0" r="r" b="b"/>
                <a:pathLst>
                  <a:path w="364" h="365">
                    <a:moveTo>
                      <a:pt x="364" y="365"/>
                    </a:moveTo>
                    <a:lnTo>
                      <a:pt x="364" y="0"/>
                    </a:lnTo>
                    <a:lnTo>
                      <a:pt x="0" y="365"/>
                    </a:lnTo>
                    <a:lnTo>
                      <a:pt x="364" y="3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111"/>
              <p:cNvSpPr>
                <a:spLocks/>
              </p:cNvSpPr>
              <p:nvPr/>
            </p:nvSpPr>
            <p:spPr bwMode="auto">
              <a:xfrm>
                <a:off x="2309813" y="2898775"/>
                <a:ext cx="577850" cy="577850"/>
              </a:xfrm>
              <a:custGeom>
                <a:avLst/>
                <a:gdLst>
                  <a:gd name="T0" fmla="*/ 0 w 364"/>
                  <a:gd name="T1" fmla="*/ 0 h 364"/>
                  <a:gd name="T2" fmla="*/ 0 w 364"/>
                  <a:gd name="T3" fmla="*/ 364 h 364"/>
                  <a:gd name="T4" fmla="*/ 364 w 364"/>
                  <a:gd name="T5" fmla="*/ 0 h 364"/>
                  <a:gd name="T6" fmla="*/ 0 w 364"/>
                  <a:gd name="T7" fmla="*/ 0 h 364"/>
                </a:gdLst>
                <a:ahLst/>
                <a:cxnLst>
                  <a:cxn ang="0">
                    <a:pos x="T0" y="T1"/>
                  </a:cxn>
                  <a:cxn ang="0">
                    <a:pos x="T2" y="T3"/>
                  </a:cxn>
                  <a:cxn ang="0">
                    <a:pos x="T4" y="T5"/>
                  </a:cxn>
                  <a:cxn ang="0">
                    <a:pos x="T6" y="T7"/>
                  </a:cxn>
                </a:cxnLst>
                <a:rect l="0" t="0" r="r" b="b"/>
                <a:pathLst>
                  <a:path w="364" h="364">
                    <a:moveTo>
                      <a:pt x="0" y="0"/>
                    </a:moveTo>
                    <a:lnTo>
                      <a:pt x="0" y="364"/>
                    </a:lnTo>
                    <a:lnTo>
                      <a:pt x="36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121"/>
              <p:cNvSpPr>
                <a:spLocks/>
              </p:cNvSpPr>
              <p:nvPr/>
            </p:nvSpPr>
            <p:spPr bwMode="auto">
              <a:xfrm>
                <a:off x="2309813" y="5791200"/>
                <a:ext cx="577850" cy="579438"/>
              </a:xfrm>
              <a:custGeom>
                <a:avLst/>
                <a:gdLst>
                  <a:gd name="T0" fmla="*/ 0 w 364"/>
                  <a:gd name="T1" fmla="*/ 0 h 365"/>
                  <a:gd name="T2" fmla="*/ 0 w 364"/>
                  <a:gd name="T3" fmla="*/ 365 h 365"/>
                  <a:gd name="T4" fmla="*/ 364 w 364"/>
                  <a:gd name="T5" fmla="*/ 0 h 365"/>
                  <a:gd name="T6" fmla="*/ 0 w 364"/>
                  <a:gd name="T7" fmla="*/ 0 h 365"/>
                </a:gdLst>
                <a:ahLst/>
                <a:cxnLst>
                  <a:cxn ang="0">
                    <a:pos x="T0" y="T1"/>
                  </a:cxn>
                  <a:cxn ang="0">
                    <a:pos x="T2" y="T3"/>
                  </a:cxn>
                  <a:cxn ang="0">
                    <a:pos x="T4" y="T5"/>
                  </a:cxn>
                  <a:cxn ang="0">
                    <a:pos x="T6" y="T7"/>
                  </a:cxn>
                </a:cxnLst>
                <a:rect l="0" t="0" r="r" b="b"/>
                <a:pathLst>
                  <a:path w="364" h="365">
                    <a:moveTo>
                      <a:pt x="0" y="0"/>
                    </a:moveTo>
                    <a:lnTo>
                      <a:pt x="0" y="365"/>
                    </a:lnTo>
                    <a:lnTo>
                      <a:pt x="36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 name="Group 8"/>
            <p:cNvGrpSpPr/>
            <p:nvPr/>
          </p:nvGrpSpPr>
          <p:grpSpPr>
            <a:xfrm rot="10800000">
              <a:off x="9333094" y="6350"/>
              <a:ext cx="1715657" cy="5708401"/>
              <a:chOff x="1150938" y="1163638"/>
              <a:chExt cx="1736725" cy="5778500"/>
            </a:xfrm>
            <a:solidFill>
              <a:schemeClr val="bg2">
                <a:lumMod val="85000"/>
                <a:alpha val="5000"/>
              </a:schemeClr>
            </a:solidFill>
          </p:grpSpPr>
          <p:sp>
            <p:nvSpPr>
              <p:cNvPr id="124" name="Freeform 62"/>
              <p:cNvSpPr>
                <a:spLocks/>
              </p:cNvSpPr>
              <p:nvPr/>
            </p:nvSpPr>
            <p:spPr bwMode="auto">
              <a:xfrm>
                <a:off x="1150938" y="2320925"/>
                <a:ext cx="579438" cy="577850"/>
              </a:xfrm>
              <a:custGeom>
                <a:avLst/>
                <a:gdLst>
                  <a:gd name="T0" fmla="*/ 365 w 365"/>
                  <a:gd name="T1" fmla="*/ 364 h 364"/>
                  <a:gd name="T2" fmla="*/ 365 w 365"/>
                  <a:gd name="T3" fmla="*/ 0 h 364"/>
                  <a:gd name="T4" fmla="*/ 0 w 365"/>
                  <a:gd name="T5" fmla="*/ 364 h 364"/>
                  <a:gd name="T6" fmla="*/ 365 w 365"/>
                  <a:gd name="T7" fmla="*/ 364 h 364"/>
                </a:gdLst>
                <a:ahLst/>
                <a:cxnLst>
                  <a:cxn ang="0">
                    <a:pos x="T0" y="T1"/>
                  </a:cxn>
                  <a:cxn ang="0">
                    <a:pos x="T2" y="T3"/>
                  </a:cxn>
                  <a:cxn ang="0">
                    <a:pos x="T4" y="T5"/>
                  </a:cxn>
                  <a:cxn ang="0">
                    <a:pos x="T6" y="T7"/>
                  </a:cxn>
                </a:cxnLst>
                <a:rect l="0" t="0" r="r" b="b"/>
                <a:pathLst>
                  <a:path w="365" h="364">
                    <a:moveTo>
                      <a:pt x="365" y="364"/>
                    </a:moveTo>
                    <a:lnTo>
                      <a:pt x="365" y="0"/>
                    </a:lnTo>
                    <a:lnTo>
                      <a:pt x="0" y="364"/>
                    </a:lnTo>
                    <a:lnTo>
                      <a:pt x="365"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74"/>
              <p:cNvSpPr>
                <a:spLocks/>
              </p:cNvSpPr>
              <p:nvPr/>
            </p:nvSpPr>
            <p:spPr bwMode="auto">
              <a:xfrm>
                <a:off x="1150938" y="5791200"/>
                <a:ext cx="579438" cy="579438"/>
              </a:xfrm>
              <a:custGeom>
                <a:avLst/>
                <a:gdLst>
                  <a:gd name="T0" fmla="*/ 365 w 365"/>
                  <a:gd name="T1" fmla="*/ 365 h 365"/>
                  <a:gd name="T2" fmla="*/ 365 w 365"/>
                  <a:gd name="T3" fmla="*/ 0 h 365"/>
                  <a:gd name="T4" fmla="*/ 0 w 365"/>
                  <a:gd name="T5" fmla="*/ 365 h 365"/>
                  <a:gd name="T6" fmla="*/ 365 w 365"/>
                  <a:gd name="T7" fmla="*/ 365 h 365"/>
                </a:gdLst>
                <a:ahLst/>
                <a:cxnLst>
                  <a:cxn ang="0">
                    <a:pos x="T0" y="T1"/>
                  </a:cxn>
                  <a:cxn ang="0">
                    <a:pos x="T2" y="T3"/>
                  </a:cxn>
                  <a:cxn ang="0">
                    <a:pos x="T4" y="T5"/>
                  </a:cxn>
                  <a:cxn ang="0">
                    <a:pos x="T6" y="T7"/>
                  </a:cxn>
                </a:cxnLst>
                <a:rect l="0" t="0" r="r" b="b"/>
                <a:pathLst>
                  <a:path w="365" h="365">
                    <a:moveTo>
                      <a:pt x="365" y="365"/>
                    </a:moveTo>
                    <a:lnTo>
                      <a:pt x="365" y="0"/>
                    </a:lnTo>
                    <a:lnTo>
                      <a:pt x="0" y="365"/>
                    </a:lnTo>
                    <a:lnTo>
                      <a:pt x="365" y="3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85"/>
              <p:cNvSpPr>
                <a:spLocks/>
              </p:cNvSpPr>
              <p:nvPr/>
            </p:nvSpPr>
            <p:spPr bwMode="auto">
              <a:xfrm>
                <a:off x="1730375" y="2320925"/>
                <a:ext cx="579438" cy="577850"/>
              </a:xfrm>
              <a:custGeom>
                <a:avLst/>
                <a:gdLst>
                  <a:gd name="T0" fmla="*/ 0 w 365"/>
                  <a:gd name="T1" fmla="*/ 0 h 364"/>
                  <a:gd name="T2" fmla="*/ 0 w 365"/>
                  <a:gd name="T3" fmla="*/ 364 h 364"/>
                  <a:gd name="T4" fmla="*/ 365 w 365"/>
                  <a:gd name="T5" fmla="*/ 0 h 364"/>
                  <a:gd name="T6" fmla="*/ 0 w 365"/>
                  <a:gd name="T7" fmla="*/ 0 h 364"/>
                </a:gdLst>
                <a:ahLst/>
                <a:cxnLst>
                  <a:cxn ang="0">
                    <a:pos x="T0" y="T1"/>
                  </a:cxn>
                  <a:cxn ang="0">
                    <a:pos x="T2" y="T3"/>
                  </a:cxn>
                  <a:cxn ang="0">
                    <a:pos x="T4" y="T5"/>
                  </a:cxn>
                  <a:cxn ang="0">
                    <a:pos x="T6" y="T7"/>
                  </a:cxn>
                </a:cxnLst>
                <a:rect l="0" t="0" r="r" b="b"/>
                <a:pathLst>
                  <a:path w="365" h="364">
                    <a:moveTo>
                      <a:pt x="0" y="0"/>
                    </a:moveTo>
                    <a:lnTo>
                      <a:pt x="0" y="364"/>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94"/>
              <p:cNvSpPr>
                <a:spLocks/>
              </p:cNvSpPr>
              <p:nvPr/>
            </p:nvSpPr>
            <p:spPr bwMode="auto">
              <a:xfrm>
                <a:off x="1730375" y="4633913"/>
                <a:ext cx="579438" cy="579438"/>
              </a:xfrm>
              <a:custGeom>
                <a:avLst/>
                <a:gdLst>
                  <a:gd name="T0" fmla="*/ 365 w 365"/>
                  <a:gd name="T1" fmla="*/ 365 h 365"/>
                  <a:gd name="T2" fmla="*/ 365 w 365"/>
                  <a:gd name="T3" fmla="*/ 0 h 365"/>
                  <a:gd name="T4" fmla="*/ 0 w 365"/>
                  <a:gd name="T5" fmla="*/ 365 h 365"/>
                  <a:gd name="T6" fmla="*/ 365 w 365"/>
                  <a:gd name="T7" fmla="*/ 365 h 365"/>
                </a:gdLst>
                <a:ahLst/>
                <a:cxnLst>
                  <a:cxn ang="0">
                    <a:pos x="T0" y="T1"/>
                  </a:cxn>
                  <a:cxn ang="0">
                    <a:pos x="T2" y="T3"/>
                  </a:cxn>
                  <a:cxn ang="0">
                    <a:pos x="T4" y="T5"/>
                  </a:cxn>
                  <a:cxn ang="0">
                    <a:pos x="T6" y="T7"/>
                  </a:cxn>
                </a:cxnLst>
                <a:rect l="0" t="0" r="r" b="b"/>
                <a:pathLst>
                  <a:path w="365" h="365">
                    <a:moveTo>
                      <a:pt x="365" y="365"/>
                    </a:moveTo>
                    <a:lnTo>
                      <a:pt x="365" y="0"/>
                    </a:lnTo>
                    <a:lnTo>
                      <a:pt x="0" y="365"/>
                    </a:lnTo>
                    <a:lnTo>
                      <a:pt x="365" y="3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98"/>
              <p:cNvSpPr>
                <a:spLocks/>
              </p:cNvSpPr>
              <p:nvPr/>
            </p:nvSpPr>
            <p:spPr bwMode="auto">
              <a:xfrm>
                <a:off x="1730375" y="5791200"/>
                <a:ext cx="579438" cy="579438"/>
              </a:xfrm>
              <a:custGeom>
                <a:avLst/>
                <a:gdLst>
                  <a:gd name="T0" fmla="*/ 365 w 365"/>
                  <a:gd name="T1" fmla="*/ 365 h 365"/>
                  <a:gd name="T2" fmla="*/ 365 w 365"/>
                  <a:gd name="T3" fmla="*/ 0 h 365"/>
                  <a:gd name="T4" fmla="*/ 0 w 365"/>
                  <a:gd name="T5" fmla="*/ 365 h 365"/>
                  <a:gd name="T6" fmla="*/ 365 w 365"/>
                  <a:gd name="T7" fmla="*/ 365 h 365"/>
                </a:gdLst>
                <a:ahLst/>
                <a:cxnLst>
                  <a:cxn ang="0">
                    <a:pos x="T0" y="T1"/>
                  </a:cxn>
                  <a:cxn ang="0">
                    <a:pos x="T2" y="T3"/>
                  </a:cxn>
                  <a:cxn ang="0">
                    <a:pos x="T4" y="T5"/>
                  </a:cxn>
                  <a:cxn ang="0">
                    <a:pos x="T6" y="T7"/>
                  </a:cxn>
                </a:cxnLst>
                <a:rect l="0" t="0" r="r" b="b"/>
                <a:pathLst>
                  <a:path w="365" h="365">
                    <a:moveTo>
                      <a:pt x="365" y="365"/>
                    </a:moveTo>
                    <a:lnTo>
                      <a:pt x="365" y="0"/>
                    </a:lnTo>
                    <a:lnTo>
                      <a:pt x="0" y="365"/>
                    </a:lnTo>
                    <a:lnTo>
                      <a:pt x="365" y="3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106"/>
              <p:cNvSpPr>
                <a:spLocks/>
              </p:cNvSpPr>
              <p:nvPr/>
            </p:nvSpPr>
            <p:spPr bwMode="auto">
              <a:xfrm>
                <a:off x="2309813" y="1163638"/>
                <a:ext cx="577850" cy="577850"/>
              </a:xfrm>
              <a:custGeom>
                <a:avLst/>
                <a:gdLst>
                  <a:gd name="T0" fmla="*/ 364 w 364"/>
                  <a:gd name="T1" fmla="*/ 364 h 364"/>
                  <a:gd name="T2" fmla="*/ 364 w 364"/>
                  <a:gd name="T3" fmla="*/ 0 h 364"/>
                  <a:gd name="T4" fmla="*/ 0 w 364"/>
                  <a:gd name="T5" fmla="*/ 364 h 364"/>
                  <a:gd name="T6" fmla="*/ 364 w 364"/>
                  <a:gd name="T7" fmla="*/ 364 h 364"/>
                </a:gdLst>
                <a:ahLst/>
                <a:cxnLst>
                  <a:cxn ang="0">
                    <a:pos x="T0" y="T1"/>
                  </a:cxn>
                  <a:cxn ang="0">
                    <a:pos x="T2" y="T3"/>
                  </a:cxn>
                  <a:cxn ang="0">
                    <a:pos x="T4" y="T5"/>
                  </a:cxn>
                  <a:cxn ang="0">
                    <a:pos x="T6" y="T7"/>
                  </a:cxn>
                </a:cxnLst>
                <a:rect l="0" t="0" r="r" b="b"/>
                <a:pathLst>
                  <a:path w="364" h="364">
                    <a:moveTo>
                      <a:pt x="364" y="364"/>
                    </a:moveTo>
                    <a:lnTo>
                      <a:pt x="364" y="0"/>
                    </a:lnTo>
                    <a:lnTo>
                      <a:pt x="0" y="364"/>
                    </a:lnTo>
                    <a:lnTo>
                      <a:pt x="364"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117"/>
              <p:cNvSpPr>
                <a:spLocks/>
              </p:cNvSpPr>
              <p:nvPr/>
            </p:nvSpPr>
            <p:spPr bwMode="auto">
              <a:xfrm>
                <a:off x="2309813" y="4633913"/>
                <a:ext cx="577850" cy="579438"/>
              </a:xfrm>
              <a:custGeom>
                <a:avLst/>
                <a:gdLst>
                  <a:gd name="T0" fmla="*/ 0 w 364"/>
                  <a:gd name="T1" fmla="*/ 0 h 365"/>
                  <a:gd name="T2" fmla="*/ 0 w 364"/>
                  <a:gd name="T3" fmla="*/ 365 h 365"/>
                  <a:gd name="T4" fmla="*/ 364 w 364"/>
                  <a:gd name="T5" fmla="*/ 0 h 365"/>
                  <a:gd name="T6" fmla="*/ 0 w 364"/>
                  <a:gd name="T7" fmla="*/ 0 h 365"/>
                </a:gdLst>
                <a:ahLst/>
                <a:cxnLst>
                  <a:cxn ang="0">
                    <a:pos x="T0" y="T1"/>
                  </a:cxn>
                  <a:cxn ang="0">
                    <a:pos x="T2" y="T3"/>
                  </a:cxn>
                  <a:cxn ang="0">
                    <a:pos x="T4" y="T5"/>
                  </a:cxn>
                  <a:cxn ang="0">
                    <a:pos x="T6" y="T7"/>
                  </a:cxn>
                </a:cxnLst>
                <a:rect l="0" t="0" r="r" b="b"/>
                <a:pathLst>
                  <a:path w="364" h="365">
                    <a:moveTo>
                      <a:pt x="0" y="0"/>
                    </a:moveTo>
                    <a:lnTo>
                      <a:pt x="0" y="365"/>
                    </a:lnTo>
                    <a:lnTo>
                      <a:pt x="36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122"/>
              <p:cNvSpPr>
                <a:spLocks/>
              </p:cNvSpPr>
              <p:nvPr/>
            </p:nvSpPr>
            <p:spPr bwMode="auto">
              <a:xfrm>
                <a:off x="2309813" y="5791200"/>
                <a:ext cx="577850" cy="579438"/>
              </a:xfrm>
              <a:custGeom>
                <a:avLst/>
                <a:gdLst>
                  <a:gd name="T0" fmla="*/ 364 w 364"/>
                  <a:gd name="T1" fmla="*/ 365 h 365"/>
                  <a:gd name="T2" fmla="*/ 364 w 364"/>
                  <a:gd name="T3" fmla="*/ 0 h 365"/>
                  <a:gd name="T4" fmla="*/ 0 w 364"/>
                  <a:gd name="T5" fmla="*/ 365 h 365"/>
                  <a:gd name="T6" fmla="*/ 364 w 364"/>
                  <a:gd name="T7" fmla="*/ 365 h 365"/>
                </a:gdLst>
                <a:ahLst/>
                <a:cxnLst>
                  <a:cxn ang="0">
                    <a:pos x="T0" y="T1"/>
                  </a:cxn>
                  <a:cxn ang="0">
                    <a:pos x="T2" y="T3"/>
                  </a:cxn>
                  <a:cxn ang="0">
                    <a:pos x="T4" y="T5"/>
                  </a:cxn>
                  <a:cxn ang="0">
                    <a:pos x="T6" y="T7"/>
                  </a:cxn>
                </a:cxnLst>
                <a:rect l="0" t="0" r="r" b="b"/>
                <a:pathLst>
                  <a:path w="364" h="365">
                    <a:moveTo>
                      <a:pt x="364" y="365"/>
                    </a:moveTo>
                    <a:lnTo>
                      <a:pt x="364" y="0"/>
                    </a:lnTo>
                    <a:lnTo>
                      <a:pt x="0" y="365"/>
                    </a:lnTo>
                    <a:lnTo>
                      <a:pt x="364" y="3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123"/>
              <p:cNvSpPr>
                <a:spLocks/>
              </p:cNvSpPr>
              <p:nvPr/>
            </p:nvSpPr>
            <p:spPr bwMode="auto">
              <a:xfrm>
                <a:off x="2309813" y="6370638"/>
                <a:ext cx="577850" cy="571500"/>
              </a:xfrm>
              <a:custGeom>
                <a:avLst/>
                <a:gdLst>
                  <a:gd name="T0" fmla="*/ 0 w 364"/>
                  <a:gd name="T1" fmla="*/ 0 h 360"/>
                  <a:gd name="T2" fmla="*/ 0 w 364"/>
                  <a:gd name="T3" fmla="*/ 360 h 360"/>
                  <a:gd name="T4" fmla="*/ 364 w 364"/>
                  <a:gd name="T5" fmla="*/ 0 h 360"/>
                  <a:gd name="T6" fmla="*/ 0 w 364"/>
                  <a:gd name="T7" fmla="*/ 0 h 360"/>
                </a:gdLst>
                <a:ahLst/>
                <a:cxnLst>
                  <a:cxn ang="0">
                    <a:pos x="T0" y="T1"/>
                  </a:cxn>
                  <a:cxn ang="0">
                    <a:pos x="T2" y="T3"/>
                  </a:cxn>
                  <a:cxn ang="0">
                    <a:pos x="T4" y="T5"/>
                  </a:cxn>
                  <a:cxn ang="0">
                    <a:pos x="T6" y="T7"/>
                  </a:cxn>
                </a:cxnLst>
                <a:rect l="0" t="0" r="r" b="b"/>
                <a:pathLst>
                  <a:path w="364" h="360">
                    <a:moveTo>
                      <a:pt x="0" y="0"/>
                    </a:moveTo>
                    <a:lnTo>
                      <a:pt x="0" y="360"/>
                    </a:lnTo>
                    <a:lnTo>
                      <a:pt x="36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9"/>
            <p:cNvGrpSpPr/>
            <p:nvPr/>
          </p:nvGrpSpPr>
          <p:grpSpPr>
            <a:xfrm rot="10800000">
              <a:off x="8760686" y="570917"/>
              <a:ext cx="3431314" cy="6287083"/>
              <a:chOff x="-6350" y="6350"/>
              <a:chExt cx="3473451" cy="6364288"/>
            </a:xfrm>
            <a:solidFill>
              <a:schemeClr val="bg2">
                <a:lumMod val="50000"/>
                <a:alpha val="5000"/>
              </a:schemeClr>
            </a:solidFill>
          </p:grpSpPr>
          <p:sp>
            <p:nvSpPr>
              <p:cNvPr id="108" name="Freeform 5"/>
              <p:cNvSpPr>
                <a:spLocks/>
              </p:cNvSpPr>
              <p:nvPr/>
            </p:nvSpPr>
            <p:spPr bwMode="auto">
              <a:xfrm>
                <a:off x="-6350" y="6350"/>
                <a:ext cx="579438" cy="577850"/>
              </a:xfrm>
              <a:custGeom>
                <a:avLst/>
                <a:gdLst>
                  <a:gd name="T0" fmla="*/ 0 w 365"/>
                  <a:gd name="T1" fmla="*/ 0 h 364"/>
                  <a:gd name="T2" fmla="*/ 0 w 365"/>
                  <a:gd name="T3" fmla="*/ 364 h 364"/>
                  <a:gd name="T4" fmla="*/ 365 w 365"/>
                  <a:gd name="T5" fmla="*/ 0 h 364"/>
                  <a:gd name="T6" fmla="*/ 0 w 365"/>
                  <a:gd name="T7" fmla="*/ 0 h 364"/>
                </a:gdLst>
                <a:ahLst/>
                <a:cxnLst>
                  <a:cxn ang="0">
                    <a:pos x="T0" y="T1"/>
                  </a:cxn>
                  <a:cxn ang="0">
                    <a:pos x="T2" y="T3"/>
                  </a:cxn>
                  <a:cxn ang="0">
                    <a:pos x="T4" y="T5"/>
                  </a:cxn>
                  <a:cxn ang="0">
                    <a:pos x="T6" y="T7"/>
                  </a:cxn>
                </a:cxnLst>
                <a:rect l="0" t="0" r="r" b="b"/>
                <a:pathLst>
                  <a:path w="365" h="364">
                    <a:moveTo>
                      <a:pt x="0" y="0"/>
                    </a:moveTo>
                    <a:lnTo>
                      <a:pt x="0" y="364"/>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15"/>
              <p:cNvSpPr>
                <a:spLocks/>
              </p:cNvSpPr>
              <p:nvPr/>
            </p:nvSpPr>
            <p:spPr bwMode="auto">
              <a:xfrm>
                <a:off x="-6350" y="2898775"/>
                <a:ext cx="579438" cy="577850"/>
              </a:xfrm>
              <a:custGeom>
                <a:avLst/>
                <a:gdLst>
                  <a:gd name="T0" fmla="*/ 0 w 365"/>
                  <a:gd name="T1" fmla="*/ 0 h 364"/>
                  <a:gd name="T2" fmla="*/ 0 w 365"/>
                  <a:gd name="T3" fmla="*/ 364 h 364"/>
                  <a:gd name="T4" fmla="*/ 365 w 365"/>
                  <a:gd name="T5" fmla="*/ 0 h 364"/>
                  <a:gd name="T6" fmla="*/ 0 w 365"/>
                  <a:gd name="T7" fmla="*/ 0 h 364"/>
                </a:gdLst>
                <a:ahLst/>
                <a:cxnLst>
                  <a:cxn ang="0">
                    <a:pos x="T0" y="T1"/>
                  </a:cxn>
                  <a:cxn ang="0">
                    <a:pos x="T2" y="T3"/>
                  </a:cxn>
                  <a:cxn ang="0">
                    <a:pos x="T4" y="T5"/>
                  </a:cxn>
                  <a:cxn ang="0">
                    <a:pos x="T6" y="T7"/>
                  </a:cxn>
                </a:cxnLst>
                <a:rect l="0" t="0" r="r" b="b"/>
                <a:pathLst>
                  <a:path w="365" h="364">
                    <a:moveTo>
                      <a:pt x="0" y="0"/>
                    </a:moveTo>
                    <a:lnTo>
                      <a:pt x="0" y="364"/>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16"/>
              <p:cNvSpPr>
                <a:spLocks/>
              </p:cNvSpPr>
              <p:nvPr/>
            </p:nvSpPr>
            <p:spPr bwMode="auto">
              <a:xfrm>
                <a:off x="-6350" y="2898775"/>
                <a:ext cx="579438" cy="577850"/>
              </a:xfrm>
              <a:custGeom>
                <a:avLst/>
                <a:gdLst>
                  <a:gd name="T0" fmla="*/ 365 w 365"/>
                  <a:gd name="T1" fmla="*/ 364 h 364"/>
                  <a:gd name="T2" fmla="*/ 365 w 365"/>
                  <a:gd name="T3" fmla="*/ 0 h 364"/>
                  <a:gd name="T4" fmla="*/ 0 w 365"/>
                  <a:gd name="T5" fmla="*/ 364 h 364"/>
                  <a:gd name="T6" fmla="*/ 365 w 365"/>
                  <a:gd name="T7" fmla="*/ 364 h 364"/>
                </a:gdLst>
                <a:ahLst/>
                <a:cxnLst>
                  <a:cxn ang="0">
                    <a:pos x="T0" y="T1"/>
                  </a:cxn>
                  <a:cxn ang="0">
                    <a:pos x="T2" y="T3"/>
                  </a:cxn>
                  <a:cxn ang="0">
                    <a:pos x="T4" y="T5"/>
                  </a:cxn>
                  <a:cxn ang="0">
                    <a:pos x="T6" y="T7"/>
                  </a:cxn>
                </a:cxnLst>
                <a:rect l="0" t="0" r="r" b="b"/>
                <a:pathLst>
                  <a:path w="365" h="364">
                    <a:moveTo>
                      <a:pt x="365" y="364"/>
                    </a:moveTo>
                    <a:lnTo>
                      <a:pt x="365" y="0"/>
                    </a:lnTo>
                    <a:lnTo>
                      <a:pt x="0" y="364"/>
                    </a:lnTo>
                    <a:lnTo>
                      <a:pt x="365"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18"/>
              <p:cNvSpPr>
                <a:spLocks/>
              </p:cNvSpPr>
              <p:nvPr/>
            </p:nvSpPr>
            <p:spPr bwMode="auto">
              <a:xfrm>
                <a:off x="-6350" y="3476625"/>
                <a:ext cx="579438" cy="579438"/>
              </a:xfrm>
              <a:custGeom>
                <a:avLst/>
                <a:gdLst>
                  <a:gd name="T0" fmla="*/ 365 w 365"/>
                  <a:gd name="T1" fmla="*/ 365 h 365"/>
                  <a:gd name="T2" fmla="*/ 365 w 365"/>
                  <a:gd name="T3" fmla="*/ 0 h 365"/>
                  <a:gd name="T4" fmla="*/ 0 w 365"/>
                  <a:gd name="T5" fmla="*/ 365 h 365"/>
                  <a:gd name="T6" fmla="*/ 365 w 365"/>
                  <a:gd name="T7" fmla="*/ 365 h 365"/>
                </a:gdLst>
                <a:ahLst/>
                <a:cxnLst>
                  <a:cxn ang="0">
                    <a:pos x="T0" y="T1"/>
                  </a:cxn>
                  <a:cxn ang="0">
                    <a:pos x="T2" y="T3"/>
                  </a:cxn>
                  <a:cxn ang="0">
                    <a:pos x="T4" y="T5"/>
                  </a:cxn>
                  <a:cxn ang="0">
                    <a:pos x="T6" y="T7"/>
                  </a:cxn>
                </a:cxnLst>
                <a:rect l="0" t="0" r="r" b="b"/>
                <a:pathLst>
                  <a:path w="365" h="365">
                    <a:moveTo>
                      <a:pt x="365" y="365"/>
                    </a:moveTo>
                    <a:lnTo>
                      <a:pt x="365" y="0"/>
                    </a:lnTo>
                    <a:lnTo>
                      <a:pt x="0" y="365"/>
                    </a:lnTo>
                    <a:lnTo>
                      <a:pt x="365" y="3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21"/>
              <p:cNvSpPr>
                <a:spLocks/>
              </p:cNvSpPr>
              <p:nvPr/>
            </p:nvSpPr>
            <p:spPr bwMode="auto">
              <a:xfrm>
                <a:off x="-6350" y="4633913"/>
                <a:ext cx="579438" cy="579438"/>
              </a:xfrm>
              <a:custGeom>
                <a:avLst/>
                <a:gdLst>
                  <a:gd name="T0" fmla="*/ 0 w 365"/>
                  <a:gd name="T1" fmla="*/ 0 h 365"/>
                  <a:gd name="T2" fmla="*/ 0 w 365"/>
                  <a:gd name="T3" fmla="*/ 365 h 365"/>
                  <a:gd name="T4" fmla="*/ 365 w 365"/>
                  <a:gd name="T5" fmla="*/ 0 h 365"/>
                  <a:gd name="T6" fmla="*/ 0 w 365"/>
                  <a:gd name="T7" fmla="*/ 0 h 365"/>
                </a:gdLst>
                <a:ahLst/>
                <a:cxnLst>
                  <a:cxn ang="0">
                    <a:pos x="T0" y="T1"/>
                  </a:cxn>
                  <a:cxn ang="0">
                    <a:pos x="T2" y="T3"/>
                  </a:cxn>
                  <a:cxn ang="0">
                    <a:pos x="T4" y="T5"/>
                  </a:cxn>
                  <a:cxn ang="0">
                    <a:pos x="T6" y="T7"/>
                  </a:cxn>
                </a:cxnLst>
                <a:rect l="0" t="0" r="r" b="b"/>
                <a:pathLst>
                  <a:path w="365" h="365">
                    <a:moveTo>
                      <a:pt x="0" y="0"/>
                    </a:moveTo>
                    <a:lnTo>
                      <a:pt x="0" y="365"/>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24"/>
              <p:cNvSpPr>
                <a:spLocks/>
              </p:cNvSpPr>
              <p:nvPr/>
            </p:nvSpPr>
            <p:spPr bwMode="auto">
              <a:xfrm>
                <a:off x="-6350" y="5213350"/>
                <a:ext cx="579438" cy="577850"/>
              </a:xfrm>
              <a:custGeom>
                <a:avLst/>
                <a:gdLst>
                  <a:gd name="T0" fmla="*/ 365 w 365"/>
                  <a:gd name="T1" fmla="*/ 364 h 364"/>
                  <a:gd name="T2" fmla="*/ 365 w 365"/>
                  <a:gd name="T3" fmla="*/ 0 h 364"/>
                  <a:gd name="T4" fmla="*/ 0 w 365"/>
                  <a:gd name="T5" fmla="*/ 364 h 364"/>
                  <a:gd name="T6" fmla="*/ 365 w 365"/>
                  <a:gd name="T7" fmla="*/ 364 h 364"/>
                </a:gdLst>
                <a:ahLst/>
                <a:cxnLst>
                  <a:cxn ang="0">
                    <a:pos x="T0" y="T1"/>
                  </a:cxn>
                  <a:cxn ang="0">
                    <a:pos x="T2" y="T3"/>
                  </a:cxn>
                  <a:cxn ang="0">
                    <a:pos x="T4" y="T5"/>
                  </a:cxn>
                  <a:cxn ang="0">
                    <a:pos x="T6" y="T7"/>
                  </a:cxn>
                </a:cxnLst>
                <a:rect l="0" t="0" r="r" b="b"/>
                <a:pathLst>
                  <a:path w="365" h="364">
                    <a:moveTo>
                      <a:pt x="365" y="364"/>
                    </a:moveTo>
                    <a:lnTo>
                      <a:pt x="365" y="0"/>
                    </a:lnTo>
                    <a:lnTo>
                      <a:pt x="0" y="364"/>
                    </a:lnTo>
                    <a:lnTo>
                      <a:pt x="365"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25"/>
              <p:cNvSpPr>
                <a:spLocks/>
              </p:cNvSpPr>
              <p:nvPr/>
            </p:nvSpPr>
            <p:spPr bwMode="auto">
              <a:xfrm>
                <a:off x="-6350" y="5791200"/>
                <a:ext cx="579438" cy="579438"/>
              </a:xfrm>
              <a:custGeom>
                <a:avLst/>
                <a:gdLst>
                  <a:gd name="T0" fmla="*/ 0 w 365"/>
                  <a:gd name="T1" fmla="*/ 0 h 365"/>
                  <a:gd name="T2" fmla="*/ 0 w 365"/>
                  <a:gd name="T3" fmla="*/ 365 h 365"/>
                  <a:gd name="T4" fmla="*/ 365 w 365"/>
                  <a:gd name="T5" fmla="*/ 0 h 365"/>
                  <a:gd name="T6" fmla="*/ 0 w 365"/>
                  <a:gd name="T7" fmla="*/ 0 h 365"/>
                </a:gdLst>
                <a:ahLst/>
                <a:cxnLst>
                  <a:cxn ang="0">
                    <a:pos x="T0" y="T1"/>
                  </a:cxn>
                  <a:cxn ang="0">
                    <a:pos x="T2" y="T3"/>
                  </a:cxn>
                  <a:cxn ang="0">
                    <a:pos x="T4" y="T5"/>
                  </a:cxn>
                  <a:cxn ang="0">
                    <a:pos x="T6" y="T7"/>
                  </a:cxn>
                </a:cxnLst>
                <a:rect l="0" t="0" r="r" b="b"/>
                <a:pathLst>
                  <a:path w="365" h="365">
                    <a:moveTo>
                      <a:pt x="0" y="0"/>
                    </a:moveTo>
                    <a:lnTo>
                      <a:pt x="0" y="365"/>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31"/>
              <p:cNvSpPr>
                <a:spLocks/>
              </p:cNvSpPr>
              <p:nvPr/>
            </p:nvSpPr>
            <p:spPr bwMode="auto">
              <a:xfrm>
                <a:off x="573088" y="584200"/>
                <a:ext cx="577850" cy="579438"/>
              </a:xfrm>
              <a:custGeom>
                <a:avLst/>
                <a:gdLst>
                  <a:gd name="T0" fmla="*/ 0 w 364"/>
                  <a:gd name="T1" fmla="*/ 0 h 365"/>
                  <a:gd name="T2" fmla="*/ 0 w 364"/>
                  <a:gd name="T3" fmla="*/ 365 h 365"/>
                  <a:gd name="T4" fmla="*/ 364 w 364"/>
                  <a:gd name="T5" fmla="*/ 0 h 365"/>
                  <a:gd name="T6" fmla="*/ 0 w 364"/>
                  <a:gd name="T7" fmla="*/ 0 h 365"/>
                </a:gdLst>
                <a:ahLst/>
                <a:cxnLst>
                  <a:cxn ang="0">
                    <a:pos x="T0" y="T1"/>
                  </a:cxn>
                  <a:cxn ang="0">
                    <a:pos x="T2" y="T3"/>
                  </a:cxn>
                  <a:cxn ang="0">
                    <a:pos x="T4" y="T5"/>
                  </a:cxn>
                  <a:cxn ang="0">
                    <a:pos x="T6" y="T7"/>
                  </a:cxn>
                </a:cxnLst>
                <a:rect l="0" t="0" r="r" b="b"/>
                <a:pathLst>
                  <a:path w="364" h="365">
                    <a:moveTo>
                      <a:pt x="0" y="0"/>
                    </a:moveTo>
                    <a:lnTo>
                      <a:pt x="0" y="365"/>
                    </a:lnTo>
                    <a:lnTo>
                      <a:pt x="36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35"/>
              <p:cNvSpPr>
                <a:spLocks/>
              </p:cNvSpPr>
              <p:nvPr/>
            </p:nvSpPr>
            <p:spPr bwMode="auto">
              <a:xfrm>
                <a:off x="573088" y="1741488"/>
                <a:ext cx="577850" cy="579438"/>
              </a:xfrm>
              <a:custGeom>
                <a:avLst/>
                <a:gdLst>
                  <a:gd name="T0" fmla="*/ 0 w 364"/>
                  <a:gd name="T1" fmla="*/ 0 h 365"/>
                  <a:gd name="T2" fmla="*/ 0 w 364"/>
                  <a:gd name="T3" fmla="*/ 365 h 365"/>
                  <a:gd name="T4" fmla="*/ 364 w 364"/>
                  <a:gd name="T5" fmla="*/ 0 h 365"/>
                  <a:gd name="T6" fmla="*/ 0 w 364"/>
                  <a:gd name="T7" fmla="*/ 0 h 365"/>
                </a:gdLst>
                <a:ahLst/>
                <a:cxnLst>
                  <a:cxn ang="0">
                    <a:pos x="T0" y="T1"/>
                  </a:cxn>
                  <a:cxn ang="0">
                    <a:pos x="T2" y="T3"/>
                  </a:cxn>
                  <a:cxn ang="0">
                    <a:pos x="T4" y="T5"/>
                  </a:cxn>
                  <a:cxn ang="0">
                    <a:pos x="T6" y="T7"/>
                  </a:cxn>
                </a:cxnLst>
                <a:rect l="0" t="0" r="r" b="b"/>
                <a:pathLst>
                  <a:path w="364" h="365">
                    <a:moveTo>
                      <a:pt x="0" y="0"/>
                    </a:moveTo>
                    <a:lnTo>
                      <a:pt x="0" y="365"/>
                    </a:lnTo>
                    <a:lnTo>
                      <a:pt x="36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45"/>
              <p:cNvSpPr>
                <a:spLocks/>
              </p:cNvSpPr>
              <p:nvPr/>
            </p:nvSpPr>
            <p:spPr bwMode="auto">
              <a:xfrm>
                <a:off x="573088" y="4633913"/>
                <a:ext cx="577850" cy="579438"/>
              </a:xfrm>
              <a:custGeom>
                <a:avLst/>
                <a:gdLst>
                  <a:gd name="T0" fmla="*/ 0 w 364"/>
                  <a:gd name="T1" fmla="*/ 0 h 365"/>
                  <a:gd name="T2" fmla="*/ 0 w 364"/>
                  <a:gd name="T3" fmla="*/ 365 h 365"/>
                  <a:gd name="T4" fmla="*/ 364 w 364"/>
                  <a:gd name="T5" fmla="*/ 0 h 365"/>
                  <a:gd name="T6" fmla="*/ 0 w 364"/>
                  <a:gd name="T7" fmla="*/ 0 h 365"/>
                </a:gdLst>
                <a:ahLst/>
                <a:cxnLst>
                  <a:cxn ang="0">
                    <a:pos x="T0" y="T1"/>
                  </a:cxn>
                  <a:cxn ang="0">
                    <a:pos x="T2" y="T3"/>
                  </a:cxn>
                  <a:cxn ang="0">
                    <a:pos x="T4" y="T5"/>
                  </a:cxn>
                  <a:cxn ang="0">
                    <a:pos x="T6" y="T7"/>
                  </a:cxn>
                </a:cxnLst>
                <a:rect l="0" t="0" r="r" b="b"/>
                <a:pathLst>
                  <a:path w="364" h="365">
                    <a:moveTo>
                      <a:pt x="0" y="0"/>
                    </a:moveTo>
                    <a:lnTo>
                      <a:pt x="0" y="365"/>
                    </a:lnTo>
                    <a:lnTo>
                      <a:pt x="36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50"/>
              <p:cNvSpPr>
                <a:spLocks/>
              </p:cNvSpPr>
              <p:nvPr/>
            </p:nvSpPr>
            <p:spPr bwMode="auto">
              <a:xfrm>
                <a:off x="573088" y="5791200"/>
                <a:ext cx="577850" cy="579438"/>
              </a:xfrm>
              <a:custGeom>
                <a:avLst/>
                <a:gdLst>
                  <a:gd name="T0" fmla="*/ 364 w 364"/>
                  <a:gd name="T1" fmla="*/ 365 h 365"/>
                  <a:gd name="T2" fmla="*/ 364 w 364"/>
                  <a:gd name="T3" fmla="*/ 0 h 365"/>
                  <a:gd name="T4" fmla="*/ 0 w 364"/>
                  <a:gd name="T5" fmla="*/ 365 h 365"/>
                  <a:gd name="T6" fmla="*/ 364 w 364"/>
                  <a:gd name="T7" fmla="*/ 365 h 365"/>
                </a:gdLst>
                <a:ahLst/>
                <a:cxnLst>
                  <a:cxn ang="0">
                    <a:pos x="T0" y="T1"/>
                  </a:cxn>
                  <a:cxn ang="0">
                    <a:pos x="T2" y="T3"/>
                  </a:cxn>
                  <a:cxn ang="0">
                    <a:pos x="T4" y="T5"/>
                  </a:cxn>
                  <a:cxn ang="0">
                    <a:pos x="T6" y="T7"/>
                  </a:cxn>
                </a:cxnLst>
                <a:rect l="0" t="0" r="r" b="b"/>
                <a:pathLst>
                  <a:path w="364" h="365">
                    <a:moveTo>
                      <a:pt x="364" y="365"/>
                    </a:moveTo>
                    <a:lnTo>
                      <a:pt x="364" y="0"/>
                    </a:lnTo>
                    <a:lnTo>
                      <a:pt x="0" y="365"/>
                    </a:lnTo>
                    <a:lnTo>
                      <a:pt x="364" y="3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118"/>
              <p:cNvSpPr>
                <a:spLocks/>
              </p:cNvSpPr>
              <p:nvPr/>
            </p:nvSpPr>
            <p:spPr bwMode="auto">
              <a:xfrm>
                <a:off x="1150938" y="2898775"/>
                <a:ext cx="579438" cy="577850"/>
              </a:xfrm>
              <a:custGeom>
                <a:avLst/>
                <a:gdLst>
                  <a:gd name="T0" fmla="*/ 0 w 365"/>
                  <a:gd name="T1" fmla="*/ 0 h 364"/>
                  <a:gd name="T2" fmla="*/ 0 w 365"/>
                  <a:gd name="T3" fmla="*/ 364 h 364"/>
                  <a:gd name="T4" fmla="*/ 365 w 365"/>
                  <a:gd name="T5" fmla="*/ 0 h 364"/>
                  <a:gd name="T6" fmla="*/ 0 w 365"/>
                  <a:gd name="T7" fmla="*/ 0 h 364"/>
                </a:gdLst>
                <a:ahLst/>
                <a:cxnLst>
                  <a:cxn ang="0">
                    <a:pos x="T0" y="T1"/>
                  </a:cxn>
                  <a:cxn ang="0">
                    <a:pos x="T2" y="T3"/>
                  </a:cxn>
                  <a:cxn ang="0">
                    <a:pos x="T4" y="T5"/>
                  </a:cxn>
                  <a:cxn ang="0">
                    <a:pos x="T6" y="T7"/>
                  </a:cxn>
                </a:cxnLst>
                <a:rect l="0" t="0" r="r" b="b"/>
                <a:pathLst>
                  <a:path w="365" h="364">
                    <a:moveTo>
                      <a:pt x="0" y="0"/>
                    </a:moveTo>
                    <a:lnTo>
                      <a:pt x="0" y="364"/>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72"/>
              <p:cNvSpPr>
                <a:spLocks/>
              </p:cNvSpPr>
              <p:nvPr/>
            </p:nvSpPr>
            <p:spPr bwMode="auto">
              <a:xfrm>
                <a:off x="1150938" y="5213350"/>
                <a:ext cx="579438" cy="577850"/>
              </a:xfrm>
              <a:custGeom>
                <a:avLst/>
                <a:gdLst>
                  <a:gd name="T0" fmla="*/ 365 w 365"/>
                  <a:gd name="T1" fmla="*/ 364 h 364"/>
                  <a:gd name="T2" fmla="*/ 365 w 365"/>
                  <a:gd name="T3" fmla="*/ 0 h 364"/>
                  <a:gd name="T4" fmla="*/ 0 w 365"/>
                  <a:gd name="T5" fmla="*/ 364 h 364"/>
                  <a:gd name="T6" fmla="*/ 365 w 365"/>
                  <a:gd name="T7" fmla="*/ 364 h 364"/>
                </a:gdLst>
                <a:ahLst/>
                <a:cxnLst>
                  <a:cxn ang="0">
                    <a:pos x="T0" y="T1"/>
                  </a:cxn>
                  <a:cxn ang="0">
                    <a:pos x="T2" y="T3"/>
                  </a:cxn>
                  <a:cxn ang="0">
                    <a:pos x="T4" y="T5"/>
                  </a:cxn>
                  <a:cxn ang="0">
                    <a:pos x="T6" y="T7"/>
                  </a:cxn>
                </a:cxnLst>
                <a:rect l="0" t="0" r="r" b="b"/>
                <a:pathLst>
                  <a:path w="365" h="364">
                    <a:moveTo>
                      <a:pt x="365" y="364"/>
                    </a:moveTo>
                    <a:lnTo>
                      <a:pt x="365" y="0"/>
                    </a:lnTo>
                    <a:lnTo>
                      <a:pt x="0" y="364"/>
                    </a:lnTo>
                    <a:lnTo>
                      <a:pt x="365"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83"/>
              <p:cNvSpPr>
                <a:spLocks/>
              </p:cNvSpPr>
              <p:nvPr/>
            </p:nvSpPr>
            <p:spPr bwMode="auto">
              <a:xfrm>
                <a:off x="1730375" y="1741488"/>
                <a:ext cx="579438" cy="579438"/>
              </a:xfrm>
              <a:custGeom>
                <a:avLst/>
                <a:gdLst>
                  <a:gd name="T0" fmla="*/ 0 w 365"/>
                  <a:gd name="T1" fmla="*/ 0 h 365"/>
                  <a:gd name="T2" fmla="*/ 0 w 365"/>
                  <a:gd name="T3" fmla="*/ 365 h 365"/>
                  <a:gd name="T4" fmla="*/ 365 w 365"/>
                  <a:gd name="T5" fmla="*/ 0 h 365"/>
                  <a:gd name="T6" fmla="*/ 0 w 365"/>
                  <a:gd name="T7" fmla="*/ 0 h 365"/>
                </a:gdLst>
                <a:ahLst/>
                <a:cxnLst>
                  <a:cxn ang="0">
                    <a:pos x="T0" y="T1"/>
                  </a:cxn>
                  <a:cxn ang="0">
                    <a:pos x="T2" y="T3"/>
                  </a:cxn>
                  <a:cxn ang="0">
                    <a:pos x="T4" y="T5"/>
                  </a:cxn>
                  <a:cxn ang="0">
                    <a:pos x="T6" y="T7"/>
                  </a:cxn>
                </a:cxnLst>
                <a:rect l="0" t="0" r="r" b="b"/>
                <a:pathLst>
                  <a:path w="365" h="365">
                    <a:moveTo>
                      <a:pt x="0" y="0"/>
                    </a:moveTo>
                    <a:lnTo>
                      <a:pt x="0" y="365"/>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115"/>
              <p:cNvSpPr>
                <a:spLocks/>
              </p:cNvSpPr>
              <p:nvPr/>
            </p:nvSpPr>
            <p:spPr bwMode="auto">
              <a:xfrm>
                <a:off x="2309813" y="4056063"/>
                <a:ext cx="577850" cy="577850"/>
              </a:xfrm>
              <a:custGeom>
                <a:avLst/>
                <a:gdLst>
                  <a:gd name="T0" fmla="*/ 0 w 364"/>
                  <a:gd name="T1" fmla="*/ 0 h 364"/>
                  <a:gd name="T2" fmla="*/ 0 w 364"/>
                  <a:gd name="T3" fmla="*/ 364 h 364"/>
                  <a:gd name="T4" fmla="*/ 364 w 364"/>
                  <a:gd name="T5" fmla="*/ 0 h 364"/>
                  <a:gd name="T6" fmla="*/ 0 w 364"/>
                  <a:gd name="T7" fmla="*/ 0 h 364"/>
                </a:gdLst>
                <a:ahLst/>
                <a:cxnLst>
                  <a:cxn ang="0">
                    <a:pos x="T0" y="T1"/>
                  </a:cxn>
                  <a:cxn ang="0">
                    <a:pos x="T2" y="T3"/>
                  </a:cxn>
                  <a:cxn ang="0">
                    <a:pos x="T4" y="T5"/>
                  </a:cxn>
                  <a:cxn ang="0">
                    <a:pos x="T6" y="T7"/>
                  </a:cxn>
                </a:cxnLst>
                <a:rect l="0" t="0" r="r" b="b"/>
                <a:pathLst>
                  <a:path w="364" h="364">
                    <a:moveTo>
                      <a:pt x="0" y="0"/>
                    </a:moveTo>
                    <a:lnTo>
                      <a:pt x="0" y="364"/>
                    </a:lnTo>
                    <a:lnTo>
                      <a:pt x="36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131"/>
              <p:cNvSpPr>
                <a:spLocks/>
              </p:cNvSpPr>
              <p:nvPr/>
            </p:nvSpPr>
            <p:spPr bwMode="auto">
              <a:xfrm>
                <a:off x="2887663" y="1741488"/>
                <a:ext cx="579438" cy="579438"/>
              </a:xfrm>
              <a:custGeom>
                <a:avLst/>
                <a:gdLst>
                  <a:gd name="T0" fmla="*/ 0 w 365"/>
                  <a:gd name="T1" fmla="*/ 0 h 365"/>
                  <a:gd name="T2" fmla="*/ 0 w 365"/>
                  <a:gd name="T3" fmla="*/ 365 h 365"/>
                  <a:gd name="T4" fmla="*/ 365 w 365"/>
                  <a:gd name="T5" fmla="*/ 0 h 365"/>
                  <a:gd name="T6" fmla="*/ 0 w 365"/>
                  <a:gd name="T7" fmla="*/ 0 h 365"/>
                </a:gdLst>
                <a:ahLst/>
                <a:cxnLst>
                  <a:cxn ang="0">
                    <a:pos x="T0" y="T1"/>
                  </a:cxn>
                  <a:cxn ang="0">
                    <a:pos x="T2" y="T3"/>
                  </a:cxn>
                  <a:cxn ang="0">
                    <a:pos x="T4" y="T5"/>
                  </a:cxn>
                  <a:cxn ang="0">
                    <a:pos x="T6" y="T7"/>
                  </a:cxn>
                </a:cxnLst>
                <a:rect l="0" t="0" r="r" b="b"/>
                <a:pathLst>
                  <a:path w="365" h="365">
                    <a:moveTo>
                      <a:pt x="0" y="0"/>
                    </a:moveTo>
                    <a:lnTo>
                      <a:pt x="0" y="365"/>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1" name="Group 10"/>
            <p:cNvGrpSpPr/>
            <p:nvPr/>
          </p:nvGrpSpPr>
          <p:grpSpPr>
            <a:xfrm rot="10800000">
              <a:off x="8760686" y="6350"/>
              <a:ext cx="3431314" cy="6851650"/>
              <a:chOff x="-6350" y="6350"/>
              <a:chExt cx="3473451" cy="6935788"/>
            </a:xfrm>
            <a:solidFill>
              <a:schemeClr val="bg2">
                <a:lumMod val="65000"/>
                <a:alpha val="5000"/>
              </a:schemeClr>
            </a:solidFill>
          </p:grpSpPr>
          <p:sp>
            <p:nvSpPr>
              <p:cNvPr id="77" name="Freeform 6"/>
              <p:cNvSpPr>
                <a:spLocks/>
              </p:cNvSpPr>
              <p:nvPr/>
            </p:nvSpPr>
            <p:spPr bwMode="auto">
              <a:xfrm>
                <a:off x="-6350" y="6350"/>
                <a:ext cx="579438" cy="577850"/>
              </a:xfrm>
              <a:custGeom>
                <a:avLst/>
                <a:gdLst>
                  <a:gd name="T0" fmla="*/ 365 w 365"/>
                  <a:gd name="T1" fmla="*/ 364 h 364"/>
                  <a:gd name="T2" fmla="*/ 365 w 365"/>
                  <a:gd name="T3" fmla="*/ 0 h 364"/>
                  <a:gd name="T4" fmla="*/ 0 w 365"/>
                  <a:gd name="T5" fmla="*/ 364 h 364"/>
                  <a:gd name="T6" fmla="*/ 365 w 365"/>
                  <a:gd name="T7" fmla="*/ 364 h 364"/>
                </a:gdLst>
                <a:ahLst/>
                <a:cxnLst>
                  <a:cxn ang="0">
                    <a:pos x="T0" y="T1"/>
                  </a:cxn>
                  <a:cxn ang="0">
                    <a:pos x="T2" y="T3"/>
                  </a:cxn>
                  <a:cxn ang="0">
                    <a:pos x="T4" y="T5"/>
                  </a:cxn>
                  <a:cxn ang="0">
                    <a:pos x="T6" y="T7"/>
                  </a:cxn>
                </a:cxnLst>
                <a:rect l="0" t="0" r="r" b="b"/>
                <a:pathLst>
                  <a:path w="365" h="364">
                    <a:moveTo>
                      <a:pt x="365" y="364"/>
                    </a:moveTo>
                    <a:lnTo>
                      <a:pt x="365" y="0"/>
                    </a:lnTo>
                    <a:lnTo>
                      <a:pt x="0" y="364"/>
                    </a:lnTo>
                    <a:lnTo>
                      <a:pt x="365"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7"/>
              <p:cNvSpPr>
                <a:spLocks/>
              </p:cNvSpPr>
              <p:nvPr/>
            </p:nvSpPr>
            <p:spPr bwMode="auto">
              <a:xfrm>
                <a:off x="-6350" y="584200"/>
                <a:ext cx="579438" cy="579438"/>
              </a:xfrm>
              <a:custGeom>
                <a:avLst/>
                <a:gdLst>
                  <a:gd name="T0" fmla="*/ 0 w 365"/>
                  <a:gd name="T1" fmla="*/ 0 h 365"/>
                  <a:gd name="T2" fmla="*/ 0 w 365"/>
                  <a:gd name="T3" fmla="*/ 365 h 365"/>
                  <a:gd name="T4" fmla="*/ 365 w 365"/>
                  <a:gd name="T5" fmla="*/ 0 h 365"/>
                  <a:gd name="T6" fmla="*/ 0 w 365"/>
                  <a:gd name="T7" fmla="*/ 0 h 365"/>
                </a:gdLst>
                <a:ahLst/>
                <a:cxnLst>
                  <a:cxn ang="0">
                    <a:pos x="T0" y="T1"/>
                  </a:cxn>
                  <a:cxn ang="0">
                    <a:pos x="T2" y="T3"/>
                  </a:cxn>
                  <a:cxn ang="0">
                    <a:pos x="T4" y="T5"/>
                  </a:cxn>
                  <a:cxn ang="0">
                    <a:pos x="T6" y="T7"/>
                  </a:cxn>
                </a:cxnLst>
                <a:rect l="0" t="0" r="r" b="b"/>
                <a:pathLst>
                  <a:path w="365" h="365">
                    <a:moveTo>
                      <a:pt x="0" y="0"/>
                    </a:moveTo>
                    <a:lnTo>
                      <a:pt x="0" y="365"/>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9"/>
              <p:cNvSpPr>
                <a:spLocks/>
              </p:cNvSpPr>
              <p:nvPr/>
            </p:nvSpPr>
            <p:spPr bwMode="auto">
              <a:xfrm>
                <a:off x="-6350" y="1163638"/>
                <a:ext cx="579438" cy="577850"/>
              </a:xfrm>
              <a:custGeom>
                <a:avLst/>
                <a:gdLst>
                  <a:gd name="T0" fmla="*/ 0 w 365"/>
                  <a:gd name="T1" fmla="*/ 0 h 364"/>
                  <a:gd name="T2" fmla="*/ 0 w 365"/>
                  <a:gd name="T3" fmla="*/ 364 h 364"/>
                  <a:gd name="T4" fmla="*/ 365 w 365"/>
                  <a:gd name="T5" fmla="*/ 0 h 364"/>
                  <a:gd name="T6" fmla="*/ 0 w 365"/>
                  <a:gd name="T7" fmla="*/ 0 h 364"/>
                </a:gdLst>
                <a:ahLst/>
                <a:cxnLst>
                  <a:cxn ang="0">
                    <a:pos x="T0" y="T1"/>
                  </a:cxn>
                  <a:cxn ang="0">
                    <a:pos x="T2" y="T3"/>
                  </a:cxn>
                  <a:cxn ang="0">
                    <a:pos x="T4" y="T5"/>
                  </a:cxn>
                  <a:cxn ang="0">
                    <a:pos x="T6" y="T7"/>
                  </a:cxn>
                </a:cxnLst>
                <a:rect l="0" t="0" r="r" b="b"/>
                <a:pathLst>
                  <a:path w="365" h="364">
                    <a:moveTo>
                      <a:pt x="0" y="0"/>
                    </a:moveTo>
                    <a:lnTo>
                      <a:pt x="0" y="364"/>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10"/>
              <p:cNvSpPr>
                <a:spLocks/>
              </p:cNvSpPr>
              <p:nvPr/>
            </p:nvSpPr>
            <p:spPr bwMode="auto">
              <a:xfrm>
                <a:off x="-6350" y="1163638"/>
                <a:ext cx="579438" cy="577850"/>
              </a:xfrm>
              <a:custGeom>
                <a:avLst/>
                <a:gdLst>
                  <a:gd name="T0" fmla="*/ 365 w 365"/>
                  <a:gd name="T1" fmla="*/ 364 h 364"/>
                  <a:gd name="T2" fmla="*/ 365 w 365"/>
                  <a:gd name="T3" fmla="*/ 0 h 364"/>
                  <a:gd name="T4" fmla="*/ 0 w 365"/>
                  <a:gd name="T5" fmla="*/ 364 h 364"/>
                  <a:gd name="T6" fmla="*/ 365 w 365"/>
                  <a:gd name="T7" fmla="*/ 364 h 364"/>
                </a:gdLst>
                <a:ahLst/>
                <a:cxnLst>
                  <a:cxn ang="0">
                    <a:pos x="T0" y="T1"/>
                  </a:cxn>
                  <a:cxn ang="0">
                    <a:pos x="T2" y="T3"/>
                  </a:cxn>
                  <a:cxn ang="0">
                    <a:pos x="T4" y="T5"/>
                  </a:cxn>
                  <a:cxn ang="0">
                    <a:pos x="T6" y="T7"/>
                  </a:cxn>
                </a:cxnLst>
                <a:rect l="0" t="0" r="r" b="b"/>
                <a:pathLst>
                  <a:path w="365" h="364">
                    <a:moveTo>
                      <a:pt x="365" y="364"/>
                    </a:moveTo>
                    <a:lnTo>
                      <a:pt x="365" y="0"/>
                    </a:lnTo>
                    <a:lnTo>
                      <a:pt x="0" y="364"/>
                    </a:lnTo>
                    <a:lnTo>
                      <a:pt x="365"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11"/>
              <p:cNvSpPr>
                <a:spLocks/>
              </p:cNvSpPr>
              <p:nvPr/>
            </p:nvSpPr>
            <p:spPr bwMode="auto">
              <a:xfrm>
                <a:off x="-6350" y="1741488"/>
                <a:ext cx="579438" cy="579438"/>
              </a:xfrm>
              <a:custGeom>
                <a:avLst/>
                <a:gdLst>
                  <a:gd name="T0" fmla="*/ 0 w 365"/>
                  <a:gd name="T1" fmla="*/ 0 h 365"/>
                  <a:gd name="T2" fmla="*/ 0 w 365"/>
                  <a:gd name="T3" fmla="*/ 365 h 365"/>
                  <a:gd name="T4" fmla="*/ 365 w 365"/>
                  <a:gd name="T5" fmla="*/ 0 h 365"/>
                  <a:gd name="T6" fmla="*/ 0 w 365"/>
                  <a:gd name="T7" fmla="*/ 0 h 365"/>
                </a:gdLst>
                <a:ahLst/>
                <a:cxnLst>
                  <a:cxn ang="0">
                    <a:pos x="T0" y="T1"/>
                  </a:cxn>
                  <a:cxn ang="0">
                    <a:pos x="T2" y="T3"/>
                  </a:cxn>
                  <a:cxn ang="0">
                    <a:pos x="T4" y="T5"/>
                  </a:cxn>
                  <a:cxn ang="0">
                    <a:pos x="T6" y="T7"/>
                  </a:cxn>
                </a:cxnLst>
                <a:rect l="0" t="0" r="r" b="b"/>
                <a:pathLst>
                  <a:path w="365" h="365">
                    <a:moveTo>
                      <a:pt x="0" y="0"/>
                    </a:moveTo>
                    <a:lnTo>
                      <a:pt x="0" y="365"/>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14"/>
              <p:cNvSpPr>
                <a:spLocks/>
              </p:cNvSpPr>
              <p:nvPr/>
            </p:nvSpPr>
            <p:spPr bwMode="auto">
              <a:xfrm>
                <a:off x="-6350" y="2320925"/>
                <a:ext cx="579438" cy="577850"/>
              </a:xfrm>
              <a:custGeom>
                <a:avLst/>
                <a:gdLst>
                  <a:gd name="T0" fmla="*/ 365 w 365"/>
                  <a:gd name="T1" fmla="*/ 364 h 364"/>
                  <a:gd name="T2" fmla="*/ 365 w 365"/>
                  <a:gd name="T3" fmla="*/ 0 h 364"/>
                  <a:gd name="T4" fmla="*/ 0 w 365"/>
                  <a:gd name="T5" fmla="*/ 364 h 364"/>
                  <a:gd name="T6" fmla="*/ 365 w 365"/>
                  <a:gd name="T7" fmla="*/ 364 h 364"/>
                </a:gdLst>
                <a:ahLst/>
                <a:cxnLst>
                  <a:cxn ang="0">
                    <a:pos x="T0" y="T1"/>
                  </a:cxn>
                  <a:cxn ang="0">
                    <a:pos x="T2" y="T3"/>
                  </a:cxn>
                  <a:cxn ang="0">
                    <a:pos x="T4" y="T5"/>
                  </a:cxn>
                  <a:cxn ang="0">
                    <a:pos x="T6" y="T7"/>
                  </a:cxn>
                </a:cxnLst>
                <a:rect l="0" t="0" r="r" b="b"/>
                <a:pathLst>
                  <a:path w="365" h="364">
                    <a:moveTo>
                      <a:pt x="365" y="364"/>
                    </a:moveTo>
                    <a:lnTo>
                      <a:pt x="365" y="0"/>
                    </a:lnTo>
                    <a:lnTo>
                      <a:pt x="0" y="364"/>
                    </a:lnTo>
                    <a:lnTo>
                      <a:pt x="365"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19"/>
              <p:cNvSpPr>
                <a:spLocks/>
              </p:cNvSpPr>
              <p:nvPr/>
            </p:nvSpPr>
            <p:spPr bwMode="auto">
              <a:xfrm>
                <a:off x="-6350" y="4056063"/>
                <a:ext cx="579438" cy="577850"/>
              </a:xfrm>
              <a:custGeom>
                <a:avLst/>
                <a:gdLst>
                  <a:gd name="T0" fmla="*/ 0 w 365"/>
                  <a:gd name="T1" fmla="*/ 0 h 364"/>
                  <a:gd name="T2" fmla="*/ 0 w 365"/>
                  <a:gd name="T3" fmla="*/ 364 h 364"/>
                  <a:gd name="T4" fmla="*/ 365 w 365"/>
                  <a:gd name="T5" fmla="*/ 0 h 364"/>
                  <a:gd name="T6" fmla="*/ 0 w 365"/>
                  <a:gd name="T7" fmla="*/ 0 h 364"/>
                </a:gdLst>
                <a:ahLst/>
                <a:cxnLst>
                  <a:cxn ang="0">
                    <a:pos x="T0" y="T1"/>
                  </a:cxn>
                  <a:cxn ang="0">
                    <a:pos x="T2" y="T3"/>
                  </a:cxn>
                  <a:cxn ang="0">
                    <a:pos x="T4" y="T5"/>
                  </a:cxn>
                  <a:cxn ang="0">
                    <a:pos x="T6" y="T7"/>
                  </a:cxn>
                </a:cxnLst>
                <a:rect l="0" t="0" r="r" b="b"/>
                <a:pathLst>
                  <a:path w="365" h="364">
                    <a:moveTo>
                      <a:pt x="0" y="0"/>
                    </a:moveTo>
                    <a:lnTo>
                      <a:pt x="0" y="364"/>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23"/>
              <p:cNvSpPr>
                <a:spLocks/>
              </p:cNvSpPr>
              <p:nvPr/>
            </p:nvSpPr>
            <p:spPr bwMode="auto">
              <a:xfrm>
                <a:off x="-6350" y="5213350"/>
                <a:ext cx="579438" cy="577850"/>
              </a:xfrm>
              <a:custGeom>
                <a:avLst/>
                <a:gdLst>
                  <a:gd name="T0" fmla="*/ 0 w 365"/>
                  <a:gd name="T1" fmla="*/ 0 h 364"/>
                  <a:gd name="T2" fmla="*/ 0 w 365"/>
                  <a:gd name="T3" fmla="*/ 364 h 364"/>
                  <a:gd name="T4" fmla="*/ 365 w 365"/>
                  <a:gd name="T5" fmla="*/ 0 h 364"/>
                  <a:gd name="T6" fmla="*/ 0 w 365"/>
                  <a:gd name="T7" fmla="*/ 0 h 364"/>
                </a:gdLst>
                <a:ahLst/>
                <a:cxnLst>
                  <a:cxn ang="0">
                    <a:pos x="T0" y="T1"/>
                  </a:cxn>
                  <a:cxn ang="0">
                    <a:pos x="T2" y="T3"/>
                  </a:cxn>
                  <a:cxn ang="0">
                    <a:pos x="T4" y="T5"/>
                  </a:cxn>
                  <a:cxn ang="0">
                    <a:pos x="T6" y="T7"/>
                  </a:cxn>
                </a:cxnLst>
                <a:rect l="0" t="0" r="r" b="b"/>
                <a:pathLst>
                  <a:path w="365" h="364">
                    <a:moveTo>
                      <a:pt x="0" y="0"/>
                    </a:moveTo>
                    <a:lnTo>
                      <a:pt x="0" y="364"/>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30"/>
              <p:cNvSpPr>
                <a:spLocks/>
              </p:cNvSpPr>
              <p:nvPr/>
            </p:nvSpPr>
            <p:spPr bwMode="auto">
              <a:xfrm>
                <a:off x="573088" y="6350"/>
                <a:ext cx="577850" cy="577850"/>
              </a:xfrm>
              <a:custGeom>
                <a:avLst/>
                <a:gdLst>
                  <a:gd name="T0" fmla="*/ 364 w 364"/>
                  <a:gd name="T1" fmla="*/ 364 h 364"/>
                  <a:gd name="T2" fmla="*/ 364 w 364"/>
                  <a:gd name="T3" fmla="*/ 0 h 364"/>
                  <a:gd name="T4" fmla="*/ 0 w 364"/>
                  <a:gd name="T5" fmla="*/ 364 h 364"/>
                  <a:gd name="T6" fmla="*/ 364 w 364"/>
                  <a:gd name="T7" fmla="*/ 364 h 364"/>
                </a:gdLst>
                <a:ahLst/>
                <a:cxnLst>
                  <a:cxn ang="0">
                    <a:pos x="T0" y="T1"/>
                  </a:cxn>
                  <a:cxn ang="0">
                    <a:pos x="T2" y="T3"/>
                  </a:cxn>
                  <a:cxn ang="0">
                    <a:pos x="T4" y="T5"/>
                  </a:cxn>
                  <a:cxn ang="0">
                    <a:pos x="T6" y="T7"/>
                  </a:cxn>
                </a:cxnLst>
                <a:rect l="0" t="0" r="r" b="b"/>
                <a:pathLst>
                  <a:path w="364" h="364">
                    <a:moveTo>
                      <a:pt x="364" y="364"/>
                    </a:moveTo>
                    <a:lnTo>
                      <a:pt x="364" y="0"/>
                    </a:lnTo>
                    <a:lnTo>
                      <a:pt x="0" y="364"/>
                    </a:lnTo>
                    <a:lnTo>
                      <a:pt x="364"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32"/>
              <p:cNvSpPr>
                <a:spLocks/>
              </p:cNvSpPr>
              <p:nvPr/>
            </p:nvSpPr>
            <p:spPr bwMode="auto">
              <a:xfrm>
                <a:off x="573088" y="584200"/>
                <a:ext cx="577850" cy="579438"/>
              </a:xfrm>
              <a:custGeom>
                <a:avLst/>
                <a:gdLst>
                  <a:gd name="T0" fmla="*/ 364 w 364"/>
                  <a:gd name="T1" fmla="*/ 365 h 365"/>
                  <a:gd name="T2" fmla="*/ 364 w 364"/>
                  <a:gd name="T3" fmla="*/ 0 h 365"/>
                  <a:gd name="T4" fmla="*/ 0 w 364"/>
                  <a:gd name="T5" fmla="*/ 365 h 365"/>
                  <a:gd name="T6" fmla="*/ 364 w 364"/>
                  <a:gd name="T7" fmla="*/ 365 h 365"/>
                </a:gdLst>
                <a:ahLst/>
                <a:cxnLst>
                  <a:cxn ang="0">
                    <a:pos x="T0" y="T1"/>
                  </a:cxn>
                  <a:cxn ang="0">
                    <a:pos x="T2" y="T3"/>
                  </a:cxn>
                  <a:cxn ang="0">
                    <a:pos x="T4" y="T5"/>
                  </a:cxn>
                  <a:cxn ang="0">
                    <a:pos x="T6" y="T7"/>
                  </a:cxn>
                </a:cxnLst>
                <a:rect l="0" t="0" r="r" b="b"/>
                <a:pathLst>
                  <a:path w="364" h="365">
                    <a:moveTo>
                      <a:pt x="364" y="365"/>
                    </a:moveTo>
                    <a:lnTo>
                      <a:pt x="364" y="0"/>
                    </a:lnTo>
                    <a:lnTo>
                      <a:pt x="0" y="365"/>
                    </a:lnTo>
                    <a:lnTo>
                      <a:pt x="364" y="3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36"/>
              <p:cNvSpPr>
                <a:spLocks/>
              </p:cNvSpPr>
              <p:nvPr/>
            </p:nvSpPr>
            <p:spPr bwMode="auto">
              <a:xfrm>
                <a:off x="573088" y="1741488"/>
                <a:ext cx="577850" cy="579438"/>
              </a:xfrm>
              <a:custGeom>
                <a:avLst/>
                <a:gdLst>
                  <a:gd name="T0" fmla="*/ 364 w 364"/>
                  <a:gd name="T1" fmla="*/ 365 h 365"/>
                  <a:gd name="T2" fmla="*/ 364 w 364"/>
                  <a:gd name="T3" fmla="*/ 0 h 365"/>
                  <a:gd name="T4" fmla="*/ 0 w 364"/>
                  <a:gd name="T5" fmla="*/ 365 h 365"/>
                  <a:gd name="T6" fmla="*/ 364 w 364"/>
                  <a:gd name="T7" fmla="*/ 365 h 365"/>
                </a:gdLst>
                <a:ahLst/>
                <a:cxnLst>
                  <a:cxn ang="0">
                    <a:pos x="T0" y="T1"/>
                  </a:cxn>
                  <a:cxn ang="0">
                    <a:pos x="T2" y="T3"/>
                  </a:cxn>
                  <a:cxn ang="0">
                    <a:pos x="T4" y="T5"/>
                  </a:cxn>
                  <a:cxn ang="0">
                    <a:pos x="T6" y="T7"/>
                  </a:cxn>
                </a:cxnLst>
                <a:rect l="0" t="0" r="r" b="b"/>
                <a:pathLst>
                  <a:path w="364" h="365">
                    <a:moveTo>
                      <a:pt x="364" y="365"/>
                    </a:moveTo>
                    <a:lnTo>
                      <a:pt x="364" y="0"/>
                    </a:lnTo>
                    <a:lnTo>
                      <a:pt x="0" y="365"/>
                    </a:lnTo>
                    <a:lnTo>
                      <a:pt x="364" y="3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43"/>
              <p:cNvSpPr>
                <a:spLocks/>
              </p:cNvSpPr>
              <p:nvPr/>
            </p:nvSpPr>
            <p:spPr bwMode="auto">
              <a:xfrm>
                <a:off x="573088" y="4056063"/>
                <a:ext cx="577850" cy="577850"/>
              </a:xfrm>
              <a:custGeom>
                <a:avLst/>
                <a:gdLst>
                  <a:gd name="T0" fmla="*/ 0 w 364"/>
                  <a:gd name="T1" fmla="*/ 0 h 364"/>
                  <a:gd name="T2" fmla="*/ 0 w 364"/>
                  <a:gd name="T3" fmla="*/ 364 h 364"/>
                  <a:gd name="T4" fmla="*/ 364 w 364"/>
                  <a:gd name="T5" fmla="*/ 0 h 364"/>
                  <a:gd name="T6" fmla="*/ 0 w 364"/>
                  <a:gd name="T7" fmla="*/ 0 h 364"/>
                </a:gdLst>
                <a:ahLst/>
                <a:cxnLst>
                  <a:cxn ang="0">
                    <a:pos x="T0" y="T1"/>
                  </a:cxn>
                  <a:cxn ang="0">
                    <a:pos x="T2" y="T3"/>
                  </a:cxn>
                  <a:cxn ang="0">
                    <a:pos x="T4" y="T5"/>
                  </a:cxn>
                  <a:cxn ang="0">
                    <a:pos x="T6" y="T7"/>
                  </a:cxn>
                </a:cxnLst>
                <a:rect l="0" t="0" r="r" b="b"/>
                <a:pathLst>
                  <a:path w="364" h="364">
                    <a:moveTo>
                      <a:pt x="0" y="0"/>
                    </a:moveTo>
                    <a:lnTo>
                      <a:pt x="0" y="364"/>
                    </a:lnTo>
                    <a:lnTo>
                      <a:pt x="36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46"/>
              <p:cNvSpPr>
                <a:spLocks/>
              </p:cNvSpPr>
              <p:nvPr/>
            </p:nvSpPr>
            <p:spPr bwMode="auto">
              <a:xfrm>
                <a:off x="573088" y="4633913"/>
                <a:ext cx="577850" cy="579438"/>
              </a:xfrm>
              <a:custGeom>
                <a:avLst/>
                <a:gdLst>
                  <a:gd name="T0" fmla="*/ 364 w 364"/>
                  <a:gd name="T1" fmla="*/ 365 h 365"/>
                  <a:gd name="T2" fmla="*/ 364 w 364"/>
                  <a:gd name="T3" fmla="*/ 0 h 365"/>
                  <a:gd name="T4" fmla="*/ 0 w 364"/>
                  <a:gd name="T5" fmla="*/ 365 h 365"/>
                  <a:gd name="T6" fmla="*/ 364 w 364"/>
                  <a:gd name="T7" fmla="*/ 365 h 365"/>
                </a:gdLst>
                <a:ahLst/>
                <a:cxnLst>
                  <a:cxn ang="0">
                    <a:pos x="T0" y="T1"/>
                  </a:cxn>
                  <a:cxn ang="0">
                    <a:pos x="T2" y="T3"/>
                  </a:cxn>
                  <a:cxn ang="0">
                    <a:pos x="T4" y="T5"/>
                  </a:cxn>
                  <a:cxn ang="0">
                    <a:pos x="T6" y="T7"/>
                  </a:cxn>
                </a:cxnLst>
                <a:rect l="0" t="0" r="r" b="b"/>
                <a:pathLst>
                  <a:path w="364" h="365">
                    <a:moveTo>
                      <a:pt x="364" y="365"/>
                    </a:moveTo>
                    <a:lnTo>
                      <a:pt x="364" y="0"/>
                    </a:lnTo>
                    <a:lnTo>
                      <a:pt x="0" y="365"/>
                    </a:lnTo>
                    <a:lnTo>
                      <a:pt x="364" y="3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48"/>
              <p:cNvSpPr>
                <a:spLocks/>
              </p:cNvSpPr>
              <p:nvPr/>
            </p:nvSpPr>
            <p:spPr bwMode="auto">
              <a:xfrm>
                <a:off x="573088" y="5213350"/>
                <a:ext cx="577850" cy="577850"/>
              </a:xfrm>
              <a:custGeom>
                <a:avLst/>
                <a:gdLst>
                  <a:gd name="T0" fmla="*/ 364 w 364"/>
                  <a:gd name="T1" fmla="*/ 364 h 364"/>
                  <a:gd name="T2" fmla="*/ 364 w 364"/>
                  <a:gd name="T3" fmla="*/ 0 h 364"/>
                  <a:gd name="T4" fmla="*/ 0 w 364"/>
                  <a:gd name="T5" fmla="*/ 364 h 364"/>
                  <a:gd name="T6" fmla="*/ 364 w 364"/>
                  <a:gd name="T7" fmla="*/ 364 h 364"/>
                </a:gdLst>
                <a:ahLst/>
                <a:cxnLst>
                  <a:cxn ang="0">
                    <a:pos x="T0" y="T1"/>
                  </a:cxn>
                  <a:cxn ang="0">
                    <a:pos x="T2" y="T3"/>
                  </a:cxn>
                  <a:cxn ang="0">
                    <a:pos x="T4" y="T5"/>
                  </a:cxn>
                  <a:cxn ang="0">
                    <a:pos x="T6" y="T7"/>
                  </a:cxn>
                </a:cxnLst>
                <a:rect l="0" t="0" r="r" b="b"/>
                <a:pathLst>
                  <a:path w="364" h="364">
                    <a:moveTo>
                      <a:pt x="364" y="364"/>
                    </a:moveTo>
                    <a:lnTo>
                      <a:pt x="364" y="0"/>
                    </a:lnTo>
                    <a:lnTo>
                      <a:pt x="0" y="364"/>
                    </a:lnTo>
                    <a:lnTo>
                      <a:pt x="364"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49"/>
              <p:cNvSpPr>
                <a:spLocks/>
              </p:cNvSpPr>
              <p:nvPr/>
            </p:nvSpPr>
            <p:spPr bwMode="auto">
              <a:xfrm>
                <a:off x="573088" y="5791200"/>
                <a:ext cx="577850" cy="579438"/>
              </a:xfrm>
              <a:custGeom>
                <a:avLst/>
                <a:gdLst>
                  <a:gd name="T0" fmla="*/ 0 w 364"/>
                  <a:gd name="T1" fmla="*/ 0 h 365"/>
                  <a:gd name="T2" fmla="*/ 0 w 364"/>
                  <a:gd name="T3" fmla="*/ 365 h 365"/>
                  <a:gd name="T4" fmla="*/ 364 w 364"/>
                  <a:gd name="T5" fmla="*/ 0 h 365"/>
                  <a:gd name="T6" fmla="*/ 0 w 364"/>
                  <a:gd name="T7" fmla="*/ 0 h 365"/>
                </a:gdLst>
                <a:ahLst/>
                <a:cxnLst>
                  <a:cxn ang="0">
                    <a:pos x="T0" y="T1"/>
                  </a:cxn>
                  <a:cxn ang="0">
                    <a:pos x="T2" y="T3"/>
                  </a:cxn>
                  <a:cxn ang="0">
                    <a:pos x="T4" y="T5"/>
                  </a:cxn>
                  <a:cxn ang="0">
                    <a:pos x="T6" y="T7"/>
                  </a:cxn>
                </a:cxnLst>
                <a:rect l="0" t="0" r="r" b="b"/>
                <a:pathLst>
                  <a:path w="364" h="365">
                    <a:moveTo>
                      <a:pt x="0" y="0"/>
                    </a:moveTo>
                    <a:lnTo>
                      <a:pt x="0" y="365"/>
                    </a:lnTo>
                    <a:lnTo>
                      <a:pt x="36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51"/>
              <p:cNvSpPr>
                <a:spLocks/>
              </p:cNvSpPr>
              <p:nvPr/>
            </p:nvSpPr>
            <p:spPr bwMode="auto">
              <a:xfrm>
                <a:off x="573088" y="6370638"/>
                <a:ext cx="577850" cy="571500"/>
              </a:xfrm>
              <a:custGeom>
                <a:avLst/>
                <a:gdLst>
                  <a:gd name="T0" fmla="*/ 0 w 364"/>
                  <a:gd name="T1" fmla="*/ 0 h 360"/>
                  <a:gd name="T2" fmla="*/ 0 w 364"/>
                  <a:gd name="T3" fmla="*/ 360 h 360"/>
                  <a:gd name="T4" fmla="*/ 364 w 364"/>
                  <a:gd name="T5" fmla="*/ 0 h 360"/>
                  <a:gd name="T6" fmla="*/ 0 w 364"/>
                  <a:gd name="T7" fmla="*/ 0 h 360"/>
                </a:gdLst>
                <a:ahLst/>
                <a:cxnLst>
                  <a:cxn ang="0">
                    <a:pos x="T0" y="T1"/>
                  </a:cxn>
                  <a:cxn ang="0">
                    <a:pos x="T2" y="T3"/>
                  </a:cxn>
                  <a:cxn ang="0">
                    <a:pos x="T4" y="T5"/>
                  </a:cxn>
                  <a:cxn ang="0">
                    <a:pos x="T6" y="T7"/>
                  </a:cxn>
                </a:cxnLst>
                <a:rect l="0" t="0" r="r" b="b"/>
                <a:pathLst>
                  <a:path w="364" h="360">
                    <a:moveTo>
                      <a:pt x="0" y="0"/>
                    </a:moveTo>
                    <a:lnTo>
                      <a:pt x="0" y="360"/>
                    </a:lnTo>
                    <a:lnTo>
                      <a:pt x="36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55"/>
              <p:cNvSpPr>
                <a:spLocks/>
              </p:cNvSpPr>
              <p:nvPr/>
            </p:nvSpPr>
            <p:spPr bwMode="auto">
              <a:xfrm>
                <a:off x="1150938" y="584200"/>
                <a:ext cx="579438" cy="579438"/>
              </a:xfrm>
              <a:custGeom>
                <a:avLst/>
                <a:gdLst>
                  <a:gd name="T0" fmla="*/ 0 w 365"/>
                  <a:gd name="T1" fmla="*/ 0 h 365"/>
                  <a:gd name="T2" fmla="*/ 0 w 365"/>
                  <a:gd name="T3" fmla="*/ 365 h 365"/>
                  <a:gd name="T4" fmla="*/ 365 w 365"/>
                  <a:gd name="T5" fmla="*/ 0 h 365"/>
                  <a:gd name="T6" fmla="*/ 0 w 365"/>
                  <a:gd name="T7" fmla="*/ 0 h 365"/>
                </a:gdLst>
                <a:ahLst/>
                <a:cxnLst>
                  <a:cxn ang="0">
                    <a:pos x="T0" y="T1"/>
                  </a:cxn>
                  <a:cxn ang="0">
                    <a:pos x="T2" y="T3"/>
                  </a:cxn>
                  <a:cxn ang="0">
                    <a:pos x="T4" y="T5"/>
                  </a:cxn>
                  <a:cxn ang="0">
                    <a:pos x="T6" y="T7"/>
                  </a:cxn>
                </a:cxnLst>
                <a:rect l="0" t="0" r="r" b="b"/>
                <a:pathLst>
                  <a:path w="365" h="365">
                    <a:moveTo>
                      <a:pt x="0" y="0"/>
                    </a:moveTo>
                    <a:lnTo>
                      <a:pt x="0" y="365"/>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56"/>
              <p:cNvSpPr>
                <a:spLocks/>
              </p:cNvSpPr>
              <p:nvPr/>
            </p:nvSpPr>
            <p:spPr bwMode="auto">
              <a:xfrm>
                <a:off x="1150938" y="584200"/>
                <a:ext cx="579438" cy="579438"/>
              </a:xfrm>
              <a:custGeom>
                <a:avLst/>
                <a:gdLst>
                  <a:gd name="T0" fmla="*/ 365 w 365"/>
                  <a:gd name="T1" fmla="*/ 365 h 365"/>
                  <a:gd name="T2" fmla="*/ 365 w 365"/>
                  <a:gd name="T3" fmla="*/ 0 h 365"/>
                  <a:gd name="T4" fmla="*/ 0 w 365"/>
                  <a:gd name="T5" fmla="*/ 365 h 365"/>
                  <a:gd name="T6" fmla="*/ 365 w 365"/>
                  <a:gd name="T7" fmla="*/ 365 h 365"/>
                </a:gdLst>
                <a:ahLst/>
                <a:cxnLst>
                  <a:cxn ang="0">
                    <a:pos x="T0" y="T1"/>
                  </a:cxn>
                  <a:cxn ang="0">
                    <a:pos x="T2" y="T3"/>
                  </a:cxn>
                  <a:cxn ang="0">
                    <a:pos x="T4" y="T5"/>
                  </a:cxn>
                  <a:cxn ang="0">
                    <a:pos x="T6" y="T7"/>
                  </a:cxn>
                </a:cxnLst>
                <a:rect l="0" t="0" r="r" b="b"/>
                <a:pathLst>
                  <a:path w="365" h="365">
                    <a:moveTo>
                      <a:pt x="365" y="365"/>
                    </a:moveTo>
                    <a:lnTo>
                      <a:pt x="365" y="0"/>
                    </a:lnTo>
                    <a:lnTo>
                      <a:pt x="0" y="365"/>
                    </a:lnTo>
                    <a:lnTo>
                      <a:pt x="365" y="3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60"/>
              <p:cNvSpPr>
                <a:spLocks/>
              </p:cNvSpPr>
              <p:nvPr/>
            </p:nvSpPr>
            <p:spPr bwMode="auto">
              <a:xfrm>
                <a:off x="1150938" y="1741488"/>
                <a:ext cx="579438" cy="579438"/>
              </a:xfrm>
              <a:custGeom>
                <a:avLst/>
                <a:gdLst>
                  <a:gd name="T0" fmla="*/ 365 w 365"/>
                  <a:gd name="T1" fmla="*/ 365 h 365"/>
                  <a:gd name="T2" fmla="*/ 365 w 365"/>
                  <a:gd name="T3" fmla="*/ 0 h 365"/>
                  <a:gd name="T4" fmla="*/ 0 w 365"/>
                  <a:gd name="T5" fmla="*/ 365 h 365"/>
                  <a:gd name="T6" fmla="*/ 365 w 365"/>
                  <a:gd name="T7" fmla="*/ 365 h 365"/>
                </a:gdLst>
                <a:ahLst/>
                <a:cxnLst>
                  <a:cxn ang="0">
                    <a:pos x="T0" y="T1"/>
                  </a:cxn>
                  <a:cxn ang="0">
                    <a:pos x="T2" y="T3"/>
                  </a:cxn>
                  <a:cxn ang="0">
                    <a:pos x="T4" y="T5"/>
                  </a:cxn>
                  <a:cxn ang="0">
                    <a:pos x="T6" y="T7"/>
                  </a:cxn>
                </a:cxnLst>
                <a:rect l="0" t="0" r="r" b="b"/>
                <a:pathLst>
                  <a:path w="365" h="365">
                    <a:moveTo>
                      <a:pt x="365" y="365"/>
                    </a:moveTo>
                    <a:lnTo>
                      <a:pt x="365" y="0"/>
                    </a:lnTo>
                    <a:lnTo>
                      <a:pt x="0" y="365"/>
                    </a:lnTo>
                    <a:lnTo>
                      <a:pt x="365" y="3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65"/>
              <p:cNvSpPr>
                <a:spLocks/>
              </p:cNvSpPr>
              <p:nvPr/>
            </p:nvSpPr>
            <p:spPr bwMode="auto">
              <a:xfrm>
                <a:off x="1150938" y="3476625"/>
                <a:ext cx="579438" cy="579438"/>
              </a:xfrm>
              <a:custGeom>
                <a:avLst/>
                <a:gdLst>
                  <a:gd name="T0" fmla="*/ 0 w 365"/>
                  <a:gd name="T1" fmla="*/ 0 h 365"/>
                  <a:gd name="T2" fmla="*/ 0 w 365"/>
                  <a:gd name="T3" fmla="*/ 365 h 365"/>
                  <a:gd name="T4" fmla="*/ 365 w 365"/>
                  <a:gd name="T5" fmla="*/ 0 h 365"/>
                  <a:gd name="T6" fmla="*/ 0 w 365"/>
                  <a:gd name="T7" fmla="*/ 0 h 365"/>
                </a:gdLst>
                <a:ahLst/>
                <a:cxnLst>
                  <a:cxn ang="0">
                    <a:pos x="T0" y="T1"/>
                  </a:cxn>
                  <a:cxn ang="0">
                    <a:pos x="T2" y="T3"/>
                  </a:cxn>
                  <a:cxn ang="0">
                    <a:pos x="T4" y="T5"/>
                  </a:cxn>
                  <a:cxn ang="0">
                    <a:pos x="T6" y="T7"/>
                  </a:cxn>
                </a:cxnLst>
                <a:rect l="0" t="0" r="r" b="b"/>
                <a:pathLst>
                  <a:path w="365" h="365">
                    <a:moveTo>
                      <a:pt x="0" y="0"/>
                    </a:moveTo>
                    <a:lnTo>
                      <a:pt x="0" y="365"/>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66"/>
              <p:cNvSpPr>
                <a:spLocks/>
              </p:cNvSpPr>
              <p:nvPr/>
            </p:nvSpPr>
            <p:spPr bwMode="auto">
              <a:xfrm>
                <a:off x="1150938" y="3476625"/>
                <a:ext cx="579438" cy="579438"/>
              </a:xfrm>
              <a:custGeom>
                <a:avLst/>
                <a:gdLst>
                  <a:gd name="T0" fmla="*/ 365 w 365"/>
                  <a:gd name="T1" fmla="*/ 365 h 365"/>
                  <a:gd name="T2" fmla="*/ 365 w 365"/>
                  <a:gd name="T3" fmla="*/ 0 h 365"/>
                  <a:gd name="T4" fmla="*/ 0 w 365"/>
                  <a:gd name="T5" fmla="*/ 365 h 365"/>
                  <a:gd name="T6" fmla="*/ 365 w 365"/>
                  <a:gd name="T7" fmla="*/ 365 h 365"/>
                </a:gdLst>
                <a:ahLst/>
                <a:cxnLst>
                  <a:cxn ang="0">
                    <a:pos x="T0" y="T1"/>
                  </a:cxn>
                  <a:cxn ang="0">
                    <a:pos x="T2" y="T3"/>
                  </a:cxn>
                  <a:cxn ang="0">
                    <a:pos x="T4" y="T5"/>
                  </a:cxn>
                  <a:cxn ang="0">
                    <a:pos x="T6" y="T7"/>
                  </a:cxn>
                </a:cxnLst>
                <a:rect l="0" t="0" r="r" b="b"/>
                <a:pathLst>
                  <a:path w="365" h="365">
                    <a:moveTo>
                      <a:pt x="365" y="365"/>
                    </a:moveTo>
                    <a:lnTo>
                      <a:pt x="365" y="0"/>
                    </a:lnTo>
                    <a:lnTo>
                      <a:pt x="0" y="365"/>
                    </a:lnTo>
                    <a:lnTo>
                      <a:pt x="365" y="3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73"/>
              <p:cNvSpPr>
                <a:spLocks/>
              </p:cNvSpPr>
              <p:nvPr/>
            </p:nvSpPr>
            <p:spPr bwMode="auto">
              <a:xfrm>
                <a:off x="1150938" y="5791200"/>
                <a:ext cx="579438" cy="579438"/>
              </a:xfrm>
              <a:custGeom>
                <a:avLst/>
                <a:gdLst>
                  <a:gd name="T0" fmla="*/ 0 w 365"/>
                  <a:gd name="T1" fmla="*/ 0 h 365"/>
                  <a:gd name="T2" fmla="*/ 0 w 365"/>
                  <a:gd name="T3" fmla="*/ 365 h 365"/>
                  <a:gd name="T4" fmla="*/ 365 w 365"/>
                  <a:gd name="T5" fmla="*/ 0 h 365"/>
                  <a:gd name="T6" fmla="*/ 0 w 365"/>
                  <a:gd name="T7" fmla="*/ 0 h 365"/>
                </a:gdLst>
                <a:ahLst/>
                <a:cxnLst>
                  <a:cxn ang="0">
                    <a:pos x="T0" y="T1"/>
                  </a:cxn>
                  <a:cxn ang="0">
                    <a:pos x="T2" y="T3"/>
                  </a:cxn>
                  <a:cxn ang="0">
                    <a:pos x="T4" y="T5"/>
                  </a:cxn>
                  <a:cxn ang="0">
                    <a:pos x="T6" y="T7"/>
                  </a:cxn>
                </a:cxnLst>
                <a:rect l="0" t="0" r="r" b="b"/>
                <a:pathLst>
                  <a:path w="365" h="365">
                    <a:moveTo>
                      <a:pt x="0" y="0"/>
                    </a:moveTo>
                    <a:lnTo>
                      <a:pt x="0" y="365"/>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75"/>
              <p:cNvSpPr>
                <a:spLocks/>
              </p:cNvSpPr>
              <p:nvPr/>
            </p:nvSpPr>
            <p:spPr bwMode="auto">
              <a:xfrm>
                <a:off x="1150938" y="6370638"/>
                <a:ext cx="579438" cy="571500"/>
              </a:xfrm>
              <a:custGeom>
                <a:avLst/>
                <a:gdLst>
                  <a:gd name="T0" fmla="*/ 0 w 365"/>
                  <a:gd name="T1" fmla="*/ 0 h 360"/>
                  <a:gd name="T2" fmla="*/ 0 w 365"/>
                  <a:gd name="T3" fmla="*/ 360 h 360"/>
                  <a:gd name="T4" fmla="*/ 365 w 365"/>
                  <a:gd name="T5" fmla="*/ 0 h 360"/>
                  <a:gd name="T6" fmla="*/ 0 w 365"/>
                  <a:gd name="T7" fmla="*/ 0 h 360"/>
                </a:gdLst>
                <a:ahLst/>
                <a:cxnLst>
                  <a:cxn ang="0">
                    <a:pos x="T0" y="T1"/>
                  </a:cxn>
                  <a:cxn ang="0">
                    <a:pos x="T2" y="T3"/>
                  </a:cxn>
                  <a:cxn ang="0">
                    <a:pos x="T4" y="T5"/>
                  </a:cxn>
                  <a:cxn ang="0">
                    <a:pos x="T6" y="T7"/>
                  </a:cxn>
                </a:cxnLst>
                <a:rect l="0" t="0" r="r" b="b"/>
                <a:pathLst>
                  <a:path w="365" h="360">
                    <a:moveTo>
                      <a:pt x="0" y="0"/>
                    </a:moveTo>
                    <a:lnTo>
                      <a:pt x="0" y="360"/>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76"/>
              <p:cNvSpPr>
                <a:spLocks/>
              </p:cNvSpPr>
              <p:nvPr/>
            </p:nvSpPr>
            <p:spPr bwMode="auto">
              <a:xfrm>
                <a:off x="1150938" y="6370638"/>
                <a:ext cx="579438" cy="571500"/>
              </a:xfrm>
              <a:custGeom>
                <a:avLst/>
                <a:gdLst>
                  <a:gd name="T0" fmla="*/ 365 w 365"/>
                  <a:gd name="T1" fmla="*/ 360 h 360"/>
                  <a:gd name="T2" fmla="*/ 365 w 365"/>
                  <a:gd name="T3" fmla="*/ 0 h 360"/>
                  <a:gd name="T4" fmla="*/ 0 w 365"/>
                  <a:gd name="T5" fmla="*/ 360 h 360"/>
                  <a:gd name="T6" fmla="*/ 365 w 365"/>
                  <a:gd name="T7" fmla="*/ 360 h 360"/>
                </a:gdLst>
                <a:ahLst/>
                <a:cxnLst>
                  <a:cxn ang="0">
                    <a:pos x="T0" y="T1"/>
                  </a:cxn>
                  <a:cxn ang="0">
                    <a:pos x="T2" y="T3"/>
                  </a:cxn>
                  <a:cxn ang="0">
                    <a:pos x="T4" y="T5"/>
                  </a:cxn>
                  <a:cxn ang="0">
                    <a:pos x="T6" y="T7"/>
                  </a:cxn>
                </a:cxnLst>
                <a:rect l="0" t="0" r="r" b="b"/>
                <a:pathLst>
                  <a:path w="365" h="360">
                    <a:moveTo>
                      <a:pt x="365" y="360"/>
                    </a:moveTo>
                    <a:lnTo>
                      <a:pt x="365" y="0"/>
                    </a:lnTo>
                    <a:lnTo>
                      <a:pt x="0" y="360"/>
                    </a:lnTo>
                    <a:lnTo>
                      <a:pt x="36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77"/>
              <p:cNvSpPr>
                <a:spLocks/>
              </p:cNvSpPr>
              <p:nvPr/>
            </p:nvSpPr>
            <p:spPr bwMode="auto">
              <a:xfrm>
                <a:off x="1730375" y="6350"/>
                <a:ext cx="579438" cy="577850"/>
              </a:xfrm>
              <a:custGeom>
                <a:avLst/>
                <a:gdLst>
                  <a:gd name="T0" fmla="*/ 0 w 365"/>
                  <a:gd name="T1" fmla="*/ 0 h 364"/>
                  <a:gd name="T2" fmla="*/ 0 w 365"/>
                  <a:gd name="T3" fmla="*/ 364 h 364"/>
                  <a:gd name="T4" fmla="*/ 365 w 365"/>
                  <a:gd name="T5" fmla="*/ 0 h 364"/>
                  <a:gd name="T6" fmla="*/ 0 w 365"/>
                  <a:gd name="T7" fmla="*/ 0 h 364"/>
                </a:gdLst>
                <a:ahLst/>
                <a:cxnLst>
                  <a:cxn ang="0">
                    <a:pos x="T0" y="T1"/>
                  </a:cxn>
                  <a:cxn ang="0">
                    <a:pos x="T2" y="T3"/>
                  </a:cxn>
                  <a:cxn ang="0">
                    <a:pos x="T4" y="T5"/>
                  </a:cxn>
                  <a:cxn ang="0">
                    <a:pos x="T6" y="T7"/>
                  </a:cxn>
                </a:cxnLst>
                <a:rect l="0" t="0" r="r" b="b"/>
                <a:pathLst>
                  <a:path w="365" h="364">
                    <a:moveTo>
                      <a:pt x="0" y="0"/>
                    </a:moveTo>
                    <a:lnTo>
                      <a:pt x="0" y="364"/>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78"/>
              <p:cNvSpPr>
                <a:spLocks/>
              </p:cNvSpPr>
              <p:nvPr/>
            </p:nvSpPr>
            <p:spPr bwMode="auto">
              <a:xfrm>
                <a:off x="1730375" y="6350"/>
                <a:ext cx="579438" cy="577850"/>
              </a:xfrm>
              <a:custGeom>
                <a:avLst/>
                <a:gdLst>
                  <a:gd name="T0" fmla="*/ 365 w 365"/>
                  <a:gd name="T1" fmla="*/ 364 h 364"/>
                  <a:gd name="T2" fmla="*/ 365 w 365"/>
                  <a:gd name="T3" fmla="*/ 0 h 364"/>
                  <a:gd name="T4" fmla="*/ 0 w 365"/>
                  <a:gd name="T5" fmla="*/ 364 h 364"/>
                  <a:gd name="T6" fmla="*/ 365 w 365"/>
                  <a:gd name="T7" fmla="*/ 364 h 364"/>
                </a:gdLst>
                <a:ahLst/>
                <a:cxnLst>
                  <a:cxn ang="0">
                    <a:pos x="T0" y="T1"/>
                  </a:cxn>
                  <a:cxn ang="0">
                    <a:pos x="T2" y="T3"/>
                  </a:cxn>
                  <a:cxn ang="0">
                    <a:pos x="T4" y="T5"/>
                  </a:cxn>
                  <a:cxn ang="0">
                    <a:pos x="T6" y="T7"/>
                  </a:cxn>
                </a:cxnLst>
                <a:rect l="0" t="0" r="r" b="b"/>
                <a:pathLst>
                  <a:path w="365" h="364">
                    <a:moveTo>
                      <a:pt x="365" y="364"/>
                    </a:moveTo>
                    <a:lnTo>
                      <a:pt x="365" y="0"/>
                    </a:lnTo>
                    <a:lnTo>
                      <a:pt x="0" y="364"/>
                    </a:lnTo>
                    <a:lnTo>
                      <a:pt x="365"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80"/>
              <p:cNvSpPr>
                <a:spLocks/>
              </p:cNvSpPr>
              <p:nvPr/>
            </p:nvSpPr>
            <p:spPr bwMode="auto">
              <a:xfrm>
                <a:off x="1730375" y="584200"/>
                <a:ext cx="579438" cy="579438"/>
              </a:xfrm>
              <a:custGeom>
                <a:avLst/>
                <a:gdLst>
                  <a:gd name="T0" fmla="*/ 365 w 365"/>
                  <a:gd name="T1" fmla="*/ 365 h 365"/>
                  <a:gd name="T2" fmla="*/ 365 w 365"/>
                  <a:gd name="T3" fmla="*/ 0 h 365"/>
                  <a:gd name="T4" fmla="*/ 0 w 365"/>
                  <a:gd name="T5" fmla="*/ 365 h 365"/>
                  <a:gd name="T6" fmla="*/ 365 w 365"/>
                  <a:gd name="T7" fmla="*/ 365 h 365"/>
                </a:gdLst>
                <a:ahLst/>
                <a:cxnLst>
                  <a:cxn ang="0">
                    <a:pos x="T0" y="T1"/>
                  </a:cxn>
                  <a:cxn ang="0">
                    <a:pos x="T2" y="T3"/>
                  </a:cxn>
                  <a:cxn ang="0">
                    <a:pos x="T4" y="T5"/>
                  </a:cxn>
                  <a:cxn ang="0">
                    <a:pos x="T6" y="T7"/>
                  </a:cxn>
                </a:cxnLst>
                <a:rect l="0" t="0" r="r" b="b"/>
                <a:pathLst>
                  <a:path w="365" h="365">
                    <a:moveTo>
                      <a:pt x="365" y="365"/>
                    </a:moveTo>
                    <a:lnTo>
                      <a:pt x="365" y="0"/>
                    </a:lnTo>
                    <a:lnTo>
                      <a:pt x="0" y="365"/>
                    </a:lnTo>
                    <a:lnTo>
                      <a:pt x="365" y="3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92"/>
              <p:cNvSpPr>
                <a:spLocks/>
              </p:cNvSpPr>
              <p:nvPr/>
            </p:nvSpPr>
            <p:spPr bwMode="auto">
              <a:xfrm>
                <a:off x="1730375" y="4056063"/>
                <a:ext cx="579438" cy="577850"/>
              </a:xfrm>
              <a:custGeom>
                <a:avLst/>
                <a:gdLst>
                  <a:gd name="T0" fmla="*/ 365 w 365"/>
                  <a:gd name="T1" fmla="*/ 364 h 364"/>
                  <a:gd name="T2" fmla="*/ 365 w 365"/>
                  <a:gd name="T3" fmla="*/ 0 h 364"/>
                  <a:gd name="T4" fmla="*/ 0 w 365"/>
                  <a:gd name="T5" fmla="*/ 364 h 364"/>
                  <a:gd name="T6" fmla="*/ 365 w 365"/>
                  <a:gd name="T7" fmla="*/ 364 h 364"/>
                </a:gdLst>
                <a:ahLst/>
                <a:cxnLst>
                  <a:cxn ang="0">
                    <a:pos x="T0" y="T1"/>
                  </a:cxn>
                  <a:cxn ang="0">
                    <a:pos x="T2" y="T3"/>
                  </a:cxn>
                  <a:cxn ang="0">
                    <a:pos x="T4" y="T5"/>
                  </a:cxn>
                  <a:cxn ang="0">
                    <a:pos x="T6" y="T7"/>
                  </a:cxn>
                </a:cxnLst>
                <a:rect l="0" t="0" r="r" b="b"/>
                <a:pathLst>
                  <a:path w="365" h="364">
                    <a:moveTo>
                      <a:pt x="365" y="364"/>
                    </a:moveTo>
                    <a:lnTo>
                      <a:pt x="365" y="0"/>
                    </a:lnTo>
                    <a:lnTo>
                      <a:pt x="0" y="364"/>
                    </a:lnTo>
                    <a:lnTo>
                      <a:pt x="365"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93"/>
              <p:cNvSpPr>
                <a:spLocks/>
              </p:cNvSpPr>
              <p:nvPr/>
            </p:nvSpPr>
            <p:spPr bwMode="auto">
              <a:xfrm>
                <a:off x="1730375" y="4633913"/>
                <a:ext cx="579438" cy="579438"/>
              </a:xfrm>
              <a:custGeom>
                <a:avLst/>
                <a:gdLst>
                  <a:gd name="T0" fmla="*/ 0 w 365"/>
                  <a:gd name="T1" fmla="*/ 0 h 365"/>
                  <a:gd name="T2" fmla="*/ 0 w 365"/>
                  <a:gd name="T3" fmla="*/ 365 h 365"/>
                  <a:gd name="T4" fmla="*/ 365 w 365"/>
                  <a:gd name="T5" fmla="*/ 0 h 365"/>
                  <a:gd name="T6" fmla="*/ 0 w 365"/>
                  <a:gd name="T7" fmla="*/ 0 h 365"/>
                </a:gdLst>
                <a:ahLst/>
                <a:cxnLst>
                  <a:cxn ang="0">
                    <a:pos x="T0" y="T1"/>
                  </a:cxn>
                  <a:cxn ang="0">
                    <a:pos x="T2" y="T3"/>
                  </a:cxn>
                  <a:cxn ang="0">
                    <a:pos x="T4" y="T5"/>
                  </a:cxn>
                  <a:cxn ang="0">
                    <a:pos x="T6" y="T7"/>
                  </a:cxn>
                </a:cxnLst>
                <a:rect l="0" t="0" r="r" b="b"/>
                <a:pathLst>
                  <a:path w="365" h="365">
                    <a:moveTo>
                      <a:pt x="0" y="0"/>
                    </a:moveTo>
                    <a:lnTo>
                      <a:pt x="0" y="365"/>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114"/>
              <p:cNvSpPr>
                <a:spLocks/>
              </p:cNvSpPr>
              <p:nvPr/>
            </p:nvSpPr>
            <p:spPr bwMode="auto">
              <a:xfrm>
                <a:off x="2309813" y="3476625"/>
                <a:ext cx="577850" cy="579438"/>
              </a:xfrm>
              <a:custGeom>
                <a:avLst/>
                <a:gdLst>
                  <a:gd name="T0" fmla="*/ 364 w 364"/>
                  <a:gd name="T1" fmla="*/ 365 h 365"/>
                  <a:gd name="T2" fmla="*/ 364 w 364"/>
                  <a:gd name="T3" fmla="*/ 0 h 365"/>
                  <a:gd name="T4" fmla="*/ 0 w 364"/>
                  <a:gd name="T5" fmla="*/ 365 h 365"/>
                  <a:gd name="T6" fmla="*/ 364 w 364"/>
                  <a:gd name="T7" fmla="*/ 365 h 365"/>
                </a:gdLst>
                <a:ahLst/>
                <a:cxnLst>
                  <a:cxn ang="0">
                    <a:pos x="T0" y="T1"/>
                  </a:cxn>
                  <a:cxn ang="0">
                    <a:pos x="T2" y="T3"/>
                  </a:cxn>
                  <a:cxn ang="0">
                    <a:pos x="T4" y="T5"/>
                  </a:cxn>
                  <a:cxn ang="0">
                    <a:pos x="T6" y="T7"/>
                  </a:cxn>
                </a:cxnLst>
                <a:rect l="0" t="0" r="r" b="b"/>
                <a:pathLst>
                  <a:path w="364" h="365">
                    <a:moveTo>
                      <a:pt x="364" y="365"/>
                    </a:moveTo>
                    <a:lnTo>
                      <a:pt x="364" y="0"/>
                    </a:lnTo>
                    <a:lnTo>
                      <a:pt x="0" y="365"/>
                    </a:lnTo>
                    <a:lnTo>
                      <a:pt x="364" y="3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139"/>
              <p:cNvSpPr>
                <a:spLocks/>
              </p:cNvSpPr>
              <p:nvPr/>
            </p:nvSpPr>
            <p:spPr bwMode="auto">
              <a:xfrm>
                <a:off x="2887663" y="4056063"/>
                <a:ext cx="579438" cy="577850"/>
              </a:xfrm>
              <a:custGeom>
                <a:avLst/>
                <a:gdLst>
                  <a:gd name="T0" fmla="*/ 0 w 365"/>
                  <a:gd name="T1" fmla="*/ 0 h 364"/>
                  <a:gd name="T2" fmla="*/ 0 w 365"/>
                  <a:gd name="T3" fmla="*/ 364 h 364"/>
                  <a:gd name="T4" fmla="*/ 365 w 365"/>
                  <a:gd name="T5" fmla="*/ 0 h 364"/>
                  <a:gd name="T6" fmla="*/ 0 w 365"/>
                  <a:gd name="T7" fmla="*/ 0 h 364"/>
                </a:gdLst>
                <a:ahLst/>
                <a:cxnLst>
                  <a:cxn ang="0">
                    <a:pos x="T0" y="T1"/>
                  </a:cxn>
                  <a:cxn ang="0">
                    <a:pos x="T2" y="T3"/>
                  </a:cxn>
                  <a:cxn ang="0">
                    <a:pos x="T4" y="T5"/>
                  </a:cxn>
                  <a:cxn ang="0">
                    <a:pos x="T6" y="T7"/>
                  </a:cxn>
                </a:cxnLst>
                <a:rect l="0" t="0" r="r" b="b"/>
                <a:pathLst>
                  <a:path w="365" h="364">
                    <a:moveTo>
                      <a:pt x="0" y="0"/>
                    </a:moveTo>
                    <a:lnTo>
                      <a:pt x="0" y="364"/>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2" name="Group 11"/>
            <p:cNvGrpSpPr/>
            <p:nvPr/>
          </p:nvGrpSpPr>
          <p:grpSpPr>
            <a:xfrm rot="10800000">
              <a:off x="8760686" y="6350"/>
              <a:ext cx="3431314" cy="6851650"/>
              <a:chOff x="-6350" y="6350"/>
              <a:chExt cx="3473451" cy="6935788"/>
            </a:xfrm>
            <a:solidFill>
              <a:schemeClr val="bg2">
                <a:lumMod val="75000"/>
                <a:alpha val="5000"/>
              </a:schemeClr>
            </a:solidFill>
          </p:grpSpPr>
          <p:sp>
            <p:nvSpPr>
              <p:cNvPr id="50" name="Freeform 13"/>
              <p:cNvSpPr>
                <a:spLocks/>
              </p:cNvSpPr>
              <p:nvPr/>
            </p:nvSpPr>
            <p:spPr bwMode="auto">
              <a:xfrm>
                <a:off x="-6350" y="2320925"/>
                <a:ext cx="579438" cy="577850"/>
              </a:xfrm>
              <a:custGeom>
                <a:avLst/>
                <a:gdLst>
                  <a:gd name="T0" fmla="*/ 0 w 365"/>
                  <a:gd name="T1" fmla="*/ 0 h 364"/>
                  <a:gd name="T2" fmla="*/ 0 w 365"/>
                  <a:gd name="T3" fmla="*/ 364 h 364"/>
                  <a:gd name="T4" fmla="*/ 365 w 365"/>
                  <a:gd name="T5" fmla="*/ 0 h 364"/>
                  <a:gd name="T6" fmla="*/ 0 w 365"/>
                  <a:gd name="T7" fmla="*/ 0 h 364"/>
                </a:gdLst>
                <a:ahLst/>
                <a:cxnLst>
                  <a:cxn ang="0">
                    <a:pos x="T0" y="T1"/>
                  </a:cxn>
                  <a:cxn ang="0">
                    <a:pos x="T2" y="T3"/>
                  </a:cxn>
                  <a:cxn ang="0">
                    <a:pos x="T4" y="T5"/>
                  </a:cxn>
                  <a:cxn ang="0">
                    <a:pos x="T6" y="T7"/>
                  </a:cxn>
                </a:cxnLst>
                <a:rect l="0" t="0" r="r" b="b"/>
                <a:pathLst>
                  <a:path w="365" h="364">
                    <a:moveTo>
                      <a:pt x="0" y="0"/>
                    </a:moveTo>
                    <a:lnTo>
                      <a:pt x="0" y="364"/>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34"/>
              <p:cNvSpPr>
                <a:spLocks/>
              </p:cNvSpPr>
              <p:nvPr/>
            </p:nvSpPr>
            <p:spPr bwMode="auto">
              <a:xfrm>
                <a:off x="573088" y="1163638"/>
                <a:ext cx="577850" cy="577850"/>
              </a:xfrm>
              <a:custGeom>
                <a:avLst/>
                <a:gdLst>
                  <a:gd name="T0" fmla="*/ 364 w 364"/>
                  <a:gd name="T1" fmla="*/ 364 h 364"/>
                  <a:gd name="T2" fmla="*/ 364 w 364"/>
                  <a:gd name="T3" fmla="*/ 0 h 364"/>
                  <a:gd name="T4" fmla="*/ 0 w 364"/>
                  <a:gd name="T5" fmla="*/ 364 h 364"/>
                  <a:gd name="T6" fmla="*/ 364 w 364"/>
                  <a:gd name="T7" fmla="*/ 364 h 364"/>
                </a:gdLst>
                <a:ahLst/>
                <a:cxnLst>
                  <a:cxn ang="0">
                    <a:pos x="T0" y="T1"/>
                  </a:cxn>
                  <a:cxn ang="0">
                    <a:pos x="T2" y="T3"/>
                  </a:cxn>
                  <a:cxn ang="0">
                    <a:pos x="T4" y="T5"/>
                  </a:cxn>
                  <a:cxn ang="0">
                    <a:pos x="T6" y="T7"/>
                  </a:cxn>
                </a:cxnLst>
                <a:rect l="0" t="0" r="r" b="b"/>
                <a:pathLst>
                  <a:path w="364" h="364">
                    <a:moveTo>
                      <a:pt x="364" y="364"/>
                    </a:moveTo>
                    <a:lnTo>
                      <a:pt x="364" y="0"/>
                    </a:lnTo>
                    <a:lnTo>
                      <a:pt x="0" y="364"/>
                    </a:lnTo>
                    <a:lnTo>
                      <a:pt x="364"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39"/>
              <p:cNvSpPr>
                <a:spLocks/>
              </p:cNvSpPr>
              <p:nvPr/>
            </p:nvSpPr>
            <p:spPr bwMode="auto">
              <a:xfrm>
                <a:off x="573088" y="2898775"/>
                <a:ext cx="577850" cy="577850"/>
              </a:xfrm>
              <a:custGeom>
                <a:avLst/>
                <a:gdLst>
                  <a:gd name="T0" fmla="*/ 0 w 364"/>
                  <a:gd name="T1" fmla="*/ 0 h 364"/>
                  <a:gd name="T2" fmla="*/ 0 w 364"/>
                  <a:gd name="T3" fmla="*/ 364 h 364"/>
                  <a:gd name="T4" fmla="*/ 364 w 364"/>
                  <a:gd name="T5" fmla="*/ 0 h 364"/>
                  <a:gd name="T6" fmla="*/ 0 w 364"/>
                  <a:gd name="T7" fmla="*/ 0 h 364"/>
                </a:gdLst>
                <a:ahLst/>
                <a:cxnLst>
                  <a:cxn ang="0">
                    <a:pos x="T0" y="T1"/>
                  </a:cxn>
                  <a:cxn ang="0">
                    <a:pos x="T2" y="T3"/>
                  </a:cxn>
                  <a:cxn ang="0">
                    <a:pos x="T4" y="T5"/>
                  </a:cxn>
                  <a:cxn ang="0">
                    <a:pos x="T6" y="T7"/>
                  </a:cxn>
                </a:cxnLst>
                <a:rect l="0" t="0" r="r" b="b"/>
                <a:pathLst>
                  <a:path w="364" h="364">
                    <a:moveTo>
                      <a:pt x="0" y="0"/>
                    </a:moveTo>
                    <a:lnTo>
                      <a:pt x="0" y="364"/>
                    </a:lnTo>
                    <a:lnTo>
                      <a:pt x="36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7"/>
              <p:cNvSpPr>
                <a:spLocks/>
              </p:cNvSpPr>
              <p:nvPr/>
            </p:nvSpPr>
            <p:spPr bwMode="auto">
              <a:xfrm>
                <a:off x="573088" y="5213350"/>
                <a:ext cx="577850" cy="577850"/>
              </a:xfrm>
              <a:custGeom>
                <a:avLst/>
                <a:gdLst>
                  <a:gd name="T0" fmla="*/ 0 w 364"/>
                  <a:gd name="T1" fmla="*/ 0 h 364"/>
                  <a:gd name="T2" fmla="*/ 0 w 364"/>
                  <a:gd name="T3" fmla="*/ 364 h 364"/>
                  <a:gd name="T4" fmla="*/ 364 w 364"/>
                  <a:gd name="T5" fmla="*/ 0 h 364"/>
                  <a:gd name="T6" fmla="*/ 0 w 364"/>
                  <a:gd name="T7" fmla="*/ 0 h 364"/>
                </a:gdLst>
                <a:ahLst/>
                <a:cxnLst>
                  <a:cxn ang="0">
                    <a:pos x="T0" y="T1"/>
                  </a:cxn>
                  <a:cxn ang="0">
                    <a:pos x="T2" y="T3"/>
                  </a:cxn>
                  <a:cxn ang="0">
                    <a:pos x="T4" y="T5"/>
                  </a:cxn>
                  <a:cxn ang="0">
                    <a:pos x="T6" y="T7"/>
                  </a:cxn>
                </a:cxnLst>
                <a:rect l="0" t="0" r="r" b="b"/>
                <a:pathLst>
                  <a:path w="364" h="364">
                    <a:moveTo>
                      <a:pt x="0" y="0"/>
                    </a:moveTo>
                    <a:lnTo>
                      <a:pt x="0" y="364"/>
                    </a:lnTo>
                    <a:lnTo>
                      <a:pt x="36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52"/>
              <p:cNvSpPr>
                <a:spLocks/>
              </p:cNvSpPr>
              <p:nvPr/>
            </p:nvSpPr>
            <p:spPr bwMode="auto">
              <a:xfrm>
                <a:off x="573088" y="6370638"/>
                <a:ext cx="577850" cy="571500"/>
              </a:xfrm>
              <a:custGeom>
                <a:avLst/>
                <a:gdLst>
                  <a:gd name="T0" fmla="*/ 364 w 364"/>
                  <a:gd name="T1" fmla="*/ 360 h 360"/>
                  <a:gd name="T2" fmla="*/ 364 w 364"/>
                  <a:gd name="T3" fmla="*/ 0 h 360"/>
                  <a:gd name="T4" fmla="*/ 0 w 364"/>
                  <a:gd name="T5" fmla="*/ 360 h 360"/>
                  <a:gd name="T6" fmla="*/ 364 w 364"/>
                  <a:gd name="T7" fmla="*/ 360 h 360"/>
                </a:gdLst>
                <a:ahLst/>
                <a:cxnLst>
                  <a:cxn ang="0">
                    <a:pos x="T0" y="T1"/>
                  </a:cxn>
                  <a:cxn ang="0">
                    <a:pos x="T2" y="T3"/>
                  </a:cxn>
                  <a:cxn ang="0">
                    <a:pos x="T4" y="T5"/>
                  </a:cxn>
                  <a:cxn ang="0">
                    <a:pos x="T6" y="T7"/>
                  </a:cxn>
                </a:cxnLst>
                <a:rect l="0" t="0" r="r" b="b"/>
                <a:pathLst>
                  <a:path w="364" h="360">
                    <a:moveTo>
                      <a:pt x="364" y="360"/>
                    </a:moveTo>
                    <a:lnTo>
                      <a:pt x="364" y="0"/>
                    </a:lnTo>
                    <a:lnTo>
                      <a:pt x="0" y="360"/>
                    </a:lnTo>
                    <a:lnTo>
                      <a:pt x="364"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59"/>
              <p:cNvSpPr>
                <a:spLocks/>
              </p:cNvSpPr>
              <p:nvPr/>
            </p:nvSpPr>
            <p:spPr bwMode="auto">
              <a:xfrm>
                <a:off x="1150938" y="1741488"/>
                <a:ext cx="579438" cy="579438"/>
              </a:xfrm>
              <a:custGeom>
                <a:avLst/>
                <a:gdLst>
                  <a:gd name="T0" fmla="*/ 0 w 365"/>
                  <a:gd name="T1" fmla="*/ 0 h 365"/>
                  <a:gd name="T2" fmla="*/ 0 w 365"/>
                  <a:gd name="T3" fmla="*/ 365 h 365"/>
                  <a:gd name="T4" fmla="*/ 365 w 365"/>
                  <a:gd name="T5" fmla="*/ 0 h 365"/>
                  <a:gd name="T6" fmla="*/ 0 w 365"/>
                  <a:gd name="T7" fmla="*/ 0 h 365"/>
                </a:gdLst>
                <a:ahLst/>
                <a:cxnLst>
                  <a:cxn ang="0">
                    <a:pos x="T0" y="T1"/>
                  </a:cxn>
                  <a:cxn ang="0">
                    <a:pos x="T2" y="T3"/>
                  </a:cxn>
                  <a:cxn ang="0">
                    <a:pos x="T4" y="T5"/>
                  </a:cxn>
                  <a:cxn ang="0">
                    <a:pos x="T6" y="T7"/>
                  </a:cxn>
                </a:cxnLst>
                <a:rect l="0" t="0" r="r" b="b"/>
                <a:pathLst>
                  <a:path w="365" h="365">
                    <a:moveTo>
                      <a:pt x="0" y="0"/>
                    </a:moveTo>
                    <a:lnTo>
                      <a:pt x="0" y="365"/>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69"/>
              <p:cNvSpPr>
                <a:spLocks/>
              </p:cNvSpPr>
              <p:nvPr/>
            </p:nvSpPr>
            <p:spPr bwMode="auto">
              <a:xfrm>
                <a:off x="1150938" y="4633913"/>
                <a:ext cx="579438" cy="579438"/>
              </a:xfrm>
              <a:custGeom>
                <a:avLst/>
                <a:gdLst>
                  <a:gd name="T0" fmla="*/ 0 w 365"/>
                  <a:gd name="T1" fmla="*/ 0 h 365"/>
                  <a:gd name="T2" fmla="*/ 0 w 365"/>
                  <a:gd name="T3" fmla="*/ 365 h 365"/>
                  <a:gd name="T4" fmla="*/ 365 w 365"/>
                  <a:gd name="T5" fmla="*/ 0 h 365"/>
                  <a:gd name="T6" fmla="*/ 0 w 365"/>
                  <a:gd name="T7" fmla="*/ 0 h 365"/>
                </a:gdLst>
                <a:ahLst/>
                <a:cxnLst>
                  <a:cxn ang="0">
                    <a:pos x="T0" y="T1"/>
                  </a:cxn>
                  <a:cxn ang="0">
                    <a:pos x="T2" y="T3"/>
                  </a:cxn>
                  <a:cxn ang="0">
                    <a:pos x="T4" y="T5"/>
                  </a:cxn>
                  <a:cxn ang="0">
                    <a:pos x="T6" y="T7"/>
                  </a:cxn>
                </a:cxnLst>
                <a:rect l="0" t="0" r="r" b="b"/>
                <a:pathLst>
                  <a:path w="365" h="365">
                    <a:moveTo>
                      <a:pt x="0" y="0"/>
                    </a:moveTo>
                    <a:lnTo>
                      <a:pt x="0" y="365"/>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70"/>
              <p:cNvSpPr>
                <a:spLocks/>
              </p:cNvSpPr>
              <p:nvPr/>
            </p:nvSpPr>
            <p:spPr bwMode="auto">
              <a:xfrm>
                <a:off x="1150938" y="4633913"/>
                <a:ext cx="579438" cy="579438"/>
              </a:xfrm>
              <a:custGeom>
                <a:avLst/>
                <a:gdLst>
                  <a:gd name="T0" fmla="*/ 365 w 365"/>
                  <a:gd name="T1" fmla="*/ 365 h 365"/>
                  <a:gd name="T2" fmla="*/ 365 w 365"/>
                  <a:gd name="T3" fmla="*/ 0 h 365"/>
                  <a:gd name="T4" fmla="*/ 0 w 365"/>
                  <a:gd name="T5" fmla="*/ 365 h 365"/>
                  <a:gd name="T6" fmla="*/ 365 w 365"/>
                  <a:gd name="T7" fmla="*/ 365 h 365"/>
                </a:gdLst>
                <a:ahLst/>
                <a:cxnLst>
                  <a:cxn ang="0">
                    <a:pos x="T0" y="T1"/>
                  </a:cxn>
                  <a:cxn ang="0">
                    <a:pos x="T2" y="T3"/>
                  </a:cxn>
                  <a:cxn ang="0">
                    <a:pos x="T4" y="T5"/>
                  </a:cxn>
                  <a:cxn ang="0">
                    <a:pos x="T6" y="T7"/>
                  </a:cxn>
                </a:cxnLst>
                <a:rect l="0" t="0" r="r" b="b"/>
                <a:pathLst>
                  <a:path w="365" h="365">
                    <a:moveTo>
                      <a:pt x="365" y="365"/>
                    </a:moveTo>
                    <a:lnTo>
                      <a:pt x="365" y="0"/>
                    </a:lnTo>
                    <a:lnTo>
                      <a:pt x="0" y="365"/>
                    </a:lnTo>
                    <a:lnTo>
                      <a:pt x="365" y="3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81"/>
              <p:cNvSpPr>
                <a:spLocks/>
              </p:cNvSpPr>
              <p:nvPr/>
            </p:nvSpPr>
            <p:spPr bwMode="auto">
              <a:xfrm>
                <a:off x="1730375" y="1163638"/>
                <a:ext cx="579438" cy="577850"/>
              </a:xfrm>
              <a:custGeom>
                <a:avLst/>
                <a:gdLst>
                  <a:gd name="T0" fmla="*/ 0 w 365"/>
                  <a:gd name="T1" fmla="*/ 0 h 364"/>
                  <a:gd name="T2" fmla="*/ 0 w 365"/>
                  <a:gd name="T3" fmla="*/ 364 h 364"/>
                  <a:gd name="T4" fmla="*/ 365 w 365"/>
                  <a:gd name="T5" fmla="*/ 0 h 364"/>
                  <a:gd name="T6" fmla="*/ 0 w 365"/>
                  <a:gd name="T7" fmla="*/ 0 h 364"/>
                </a:gdLst>
                <a:ahLst/>
                <a:cxnLst>
                  <a:cxn ang="0">
                    <a:pos x="T0" y="T1"/>
                  </a:cxn>
                  <a:cxn ang="0">
                    <a:pos x="T2" y="T3"/>
                  </a:cxn>
                  <a:cxn ang="0">
                    <a:pos x="T4" y="T5"/>
                  </a:cxn>
                  <a:cxn ang="0">
                    <a:pos x="T6" y="T7"/>
                  </a:cxn>
                </a:cxnLst>
                <a:rect l="0" t="0" r="r" b="b"/>
                <a:pathLst>
                  <a:path w="365" h="364">
                    <a:moveTo>
                      <a:pt x="0" y="0"/>
                    </a:moveTo>
                    <a:lnTo>
                      <a:pt x="0" y="364"/>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82"/>
              <p:cNvSpPr>
                <a:spLocks/>
              </p:cNvSpPr>
              <p:nvPr/>
            </p:nvSpPr>
            <p:spPr bwMode="auto">
              <a:xfrm>
                <a:off x="1730375" y="1163638"/>
                <a:ext cx="579438" cy="577850"/>
              </a:xfrm>
              <a:custGeom>
                <a:avLst/>
                <a:gdLst>
                  <a:gd name="T0" fmla="*/ 365 w 365"/>
                  <a:gd name="T1" fmla="*/ 364 h 364"/>
                  <a:gd name="T2" fmla="*/ 365 w 365"/>
                  <a:gd name="T3" fmla="*/ 0 h 364"/>
                  <a:gd name="T4" fmla="*/ 0 w 365"/>
                  <a:gd name="T5" fmla="*/ 364 h 364"/>
                  <a:gd name="T6" fmla="*/ 365 w 365"/>
                  <a:gd name="T7" fmla="*/ 364 h 364"/>
                </a:gdLst>
                <a:ahLst/>
                <a:cxnLst>
                  <a:cxn ang="0">
                    <a:pos x="T0" y="T1"/>
                  </a:cxn>
                  <a:cxn ang="0">
                    <a:pos x="T2" y="T3"/>
                  </a:cxn>
                  <a:cxn ang="0">
                    <a:pos x="T4" y="T5"/>
                  </a:cxn>
                  <a:cxn ang="0">
                    <a:pos x="T6" y="T7"/>
                  </a:cxn>
                </a:cxnLst>
                <a:rect l="0" t="0" r="r" b="b"/>
                <a:pathLst>
                  <a:path w="365" h="364">
                    <a:moveTo>
                      <a:pt x="365" y="364"/>
                    </a:moveTo>
                    <a:lnTo>
                      <a:pt x="365" y="0"/>
                    </a:lnTo>
                    <a:lnTo>
                      <a:pt x="0" y="364"/>
                    </a:lnTo>
                    <a:lnTo>
                      <a:pt x="365"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97"/>
              <p:cNvSpPr>
                <a:spLocks/>
              </p:cNvSpPr>
              <p:nvPr/>
            </p:nvSpPr>
            <p:spPr bwMode="auto">
              <a:xfrm>
                <a:off x="1730375" y="5791200"/>
                <a:ext cx="579438" cy="579438"/>
              </a:xfrm>
              <a:custGeom>
                <a:avLst/>
                <a:gdLst>
                  <a:gd name="T0" fmla="*/ 0 w 365"/>
                  <a:gd name="T1" fmla="*/ 0 h 365"/>
                  <a:gd name="T2" fmla="*/ 0 w 365"/>
                  <a:gd name="T3" fmla="*/ 365 h 365"/>
                  <a:gd name="T4" fmla="*/ 365 w 365"/>
                  <a:gd name="T5" fmla="*/ 0 h 365"/>
                  <a:gd name="T6" fmla="*/ 0 w 365"/>
                  <a:gd name="T7" fmla="*/ 0 h 365"/>
                </a:gdLst>
                <a:ahLst/>
                <a:cxnLst>
                  <a:cxn ang="0">
                    <a:pos x="T0" y="T1"/>
                  </a:cxn>
                  <a:cxn ang="0">
                    <a:pos x="T2" y="T3"/>
                  </a:cxn>
                  <a:cxn ang="0">
                    <a:pos x="T4" y="T5"/>
                  </a:cxn>
                  <a:cxn ang="0">
                    <a:pos x="T6" y="T7"/>
                  </a:cxn>
                </a:cxnLst>
                <a:rect l="0" t="0" r="r" b="b"/>
                <a:pathLst>
                  <a:path w="365" h="365">
                    <a:moveTo>
                      <a:pt x="0" y="0"/>
                    </a:moveTo>
                    <a:lnTo>
                      <a:pt x="0" y="365"/>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103"/>
              <p:cNvSpPr>
                <a:spLocks/>
              </p:cNvSpPr>
              <p:nvPr/>
            </p:nvSpPr>
            <p:spPr bwMode="auto">
              <a:xfrm>
                <a:off x="2309813" y="584200"/>
                <a:ext cx="577850" cy="579438"/>
              </a:xfrm>
              <a:custGeom>
                <a:avLst/>
                <a:gdLst>
                  <a:gd name="T0" fmla="*/ 0 w 364"/>
                  <a:gd name="T1" fmla="*/ 0 h 365"/>
                  <a:gd name="T2" fmla="*/ 0 w 364"/>
                  <a:gd name="T3" fmla="*/ 365 h 365"/>
                  <a:gd name="T4" fmla="*/ 364 w 364"/>
                  <a:gd name="T5" fmla="*/ 0 h 365"/>
                  <a:gd name="T6" fmla="*/ 0 w 364"/>
                  <a:gd name="T7" fmla="*/ 0 h 365"/>
                </a:gdLst>
                <a:ahLst/>
                <a:cxnLst>
                  <a:cxn ang="0">
                    <a:pos x="T0" y="T1"/>
                  </a:cxn>
                  <a:cxn ang="0">
                    <a:pos x="T2" y="T3"/>
                  </a:cxn>
                  <a:cxn ang="0">
                    <a:pos x="T4" y="T5"/>
                  </a:cxn>
                  <a:cxn ang="0">
                    <a:pos x="T6" y="T7"/>
                  </a:cxn>
                </a:cxnLst>
                <a:rect l="0" t="0" r="r" b="b"/>
                <a:pathLst>
                  <a:path w="364" h="365">
                    <a:moveTo>
                      <a:pt x="0" y="0"/>
                    </a:moveTo>
                    <a:lnTo>
                      <a:pt x="0" y="365"/>
                    </a:lnTo>
                    <a:lnTo>
                      <a:pt x="36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104"/>
              <p:cNvSpPr>
                <a:spLocks/>
              </p:cNvSpPr>
              <p:nvPr/>
            </p:nvSpPr>
            <p:spPr bwMode="auto">
              <a:xfrm>
                <a:off x="2309813" y="584200"/>
                <a:ext cx="577850" cy="579438"/>
              </a:xfrm>
              <a:custGeom>
                <a:avLst/>
                <a:gdLst>
                  <a:gd name="T0" fmla="*/ 364 w 364"/>
                  <a:gd name="T1" fmla="*/ 365 h 365"/>
                  <a:gd name="T2" fmla="*/ 364 w 364"/>
                  <a:gd name="T3" fmla="*/ 0 h 365"/>
                  <a:gd name="T4" fmla="*/ 0 w 364"/>
                  <a:gd name="T5" fmla="*/ 365 h 365"/>
                  <a:gd name="T6" fmla="*/ 364 w 364"/>
                  <a:gd name="T7" fmla="*/ 365 h 365"/>
                </a:gdLst>
                <a:ahLst/>
                <a:cxnLst>
                  <a:cxn ang="0">
                    <a:pos x="T0" y="T1"/>
                  </a:cxn>
                  <a:cxn ang="0">
                    <a:pos x="T2" y="T3"/>
                  </a:cxn>
                  <a:cxn ang="0">
                    <a:pos x="T4" y="T5"/>
                  </a:cxn>
                  <a:cxn ang="0">
                    <a:pos x="T6" y="T7"/>
                  </a:cxn>
                </a:cxnLst>
                <a:rect l="0" t="0" r="r" b="b"/>
                <a:pathLst>
                  <a:path w="364" h="365">
                    <a:moveTo>
                      <a:pt x="364" y="365"/>
                    </a:moveTo>
                    <a:lnTo>
                      <a:pt x="364" y="0"/>
                    </a:lnTo>
                    <a:lnTo>
                      <a:pt x="0" y="365"/>
                    </a:lnTo>
                    <a:lnTo>
                      <a:pt x="364" y="3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105"/>
              <p:cNvSpPr>
                <a:spLocks/>
              </p:cNvSpPr>
              <p:nvPr/>
            </p:nvSpPr>
            <p:spPr bwMode="auto">
              <a:xfrm>
                <a:off x="2309813" y="1163638"/>
                <a:ext cx="577850" cy="577850"/>
              </a:xfrm>
              <a:custGeom>
                <a:avLst/>
                <a:gdLst>
                  <a:gd name="T0" fmla="*/ 0 w 364"/>
                  <a:gd name="T1" fmla="*/ 0 h 364"/>
                  <a:gd name="T2" fmla="*/ 0 w 364"/>
                  <a:gd name="T3" fmla="*/ 364 h 364"/>
                  <a:gd name="T4" fmla="*/ 364 w 364"/>
                  <a:gd name="T5" fmla="*/ 0 h 364"/>
                  <a:gd name="T6" fmla="*/ 0 w 364"/>
                  <a:gd name="T7" fmla="*/ 0 h 364"/>
                </a:gdLst>
                <a:ahLst/>
                <a:cxnLst>
                  <a:cxn ang="0">
                    <a:pos x="T0" y="T1"/>
                  </a:cxn>
                  <a:cxn ang="0">
                    <a:pos x="T2" y="T3"/>
                  </a:cxn>
                  <a:cxn ang="0">
                    <a:pos x="T4" y="T5"/>
                  </a:cxn>
                  <a:cxn ang="0">
                    <a:pos x="T6" y="T7"/>
                  </a:cxn>
                </a:cxnLst>
                <a:rect l="0" t="0" r="r" b="b"/>
                <a:pathLst>
                  <a:path w="364" h="364">
                    <a:moveTo>
                      <a:pt x="0" y="0"/>
                    </a:moveTo>
                    <a:lnTo>
                      <a:pt x="0" y="364"/>
                    </a:lnTo>
                    <a:lnTo>
                      <a:pt x="36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109"/>
              <p:cNvSpPr>
                <a:spLocks/>
              </p:cNvSpPr>
              <p:nvPr/>
            </p:nvSpPr>
            <p:spPr bwMode="auto">
              <a:xfrm>
                <a:off x="2309813" y="2320925"/>
                <a:ext cx="577850" cy="577850"/>
              </a:xfrm>
              <a:custGeom>
                <a:avLst/>
                <a:gdLst>
                  <a:gd name="T0" fmla="*/ 0 w 364"/>
                  <a:gd name="T1" fmla="*/ 0 h 364"/>
                  <a:gd name="T2" fmla="*/ 0 w 364"/>
                  <a:gd name="T3" fmla="*/ 364 h 364"/>
                  <a:gd name="T4" fmla="*/ 364 w 364"/>
                  <a:gd name="T5" fmla="*/ 0 h 364"/>
                  <a:gd name="T6" fmla="*/ 0 w 364"/>
                  <a:gd name="T7" fmla="*/ 0 h 364"/>
                </a:gdLst>
                <a:ahLst/>
                <a:cxnLst>
                  <a:cxn ang="0">
                    <a:pos x="T0" y="T1"/>
                  </a:cxn>
                  <a:cxn ang="0">
                    <a:pos x="T2" y="T3"/>
                  </a:cxn>
                  <a:cxn ang="0">
                    <a:pos x="T4" y="T5"/>
                  </a:cxn>
                  <a:cxn ang="0">
                    <a:pos x="T6" y="T7"/>
                  </a:cxn>
                </a:cxnLst>
                <a:rect l="0" t="0" r="r" b="b"/>
                <a:pathLst>
                  <a:path w="364" h="364">
                    <a:moveTo>
                      <a:pt x="0" y="0"/>
                    </a:moveTo>
                    <a:lnTo>
                      <a:pt x="0" y="364"/>
                    </a:lnTo>
                    <a:lnTo>
                      <a:pt x="36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110"/>
              <p:cNvSpPr>
                <a:spLocks/>
              </p:cNvSpPr>
              <p:nvPr/>
            </p:nvSpPr>
            <p:spPr bwMode="auto">
              <a:xfrm>
                <a:off x="2309813" y="2320925"/>
                <a:ext cx="577850" cy="577850"/>
              </a:xfrm>
              <a:custGeom>
                <a:avLst/>
                <a:gdLst>
                  <a:gd name="T0" fmla="*/ 364 w 364"/>
                  <a:gd name="T1" fmla="*/ 364 h 364"/>
                  <a:gd name="T2" fmla="*/ 364 w 364"/>
                  <a:gd name="T3" fmla="*/ 0 h 364"/>
                  <a:gd name="T4" fmla="*/ 0 w 364"/>
                  <a:gd name="T5" fmla="*/ 364 h 364"/>
                  <a:gd name="T6" fmla="*/ 364 w 364"/>
                  <a:gd name="T7" fmla="*/ 364 h 364"/>
                </a:gdLst>
                <a:ahLst/>
                <a:cxnLst>
                  <a:cxn ang="0">
                    <a:pos x="T0" y="T1"/>
                  </a:cxn>
                  <a:cxn ang="0">
                    <a:pos x="T2" y="T3"/>
                  </a:cxn>
                  <a:cxn ang="0">
                    <a:pos x="T4" y="T5"/>
                  </a:cxn>
                  <a:cxn ang="0">
                    <a:pos x="T6" y="T7"/>
                  </a:cxn>
                </a:cxnLst>
                <a:rect l="0" t="0" r="r" b="b"/>
                <a:pathLst>
                  <a:path w="364" h="364">
                    <a:moveTo>
                      <a:pt x="364" y="364"/>
                    </a:moveTo>
                    <a:lnTo>
                      <a:pt x="364" y="0"/>
                    </a:lnTo>
                    <a:lnTo>
                      <a:pt x="0" y="364"/>
                    </a:lnTo>
                    <a:lnTo>
                      <a:pt x="364"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112"/>
              <p:cNvSpPr>
                <a:spLocks/>
              </p:cNvSpPr>
              <p:nvPr/>
            </p:nvSpPr>
            <p:spPr bwMode="auto">
              <a:xfrm>
                <a:off x="2309813" y="2898775"/>
                <a:ext cx="577850" cy="577850"/>
              </a:xfrm>
              <a:custGeom>
                <a:avLst/>
                <a:gdLst>
                  <a:gd name="T0" fmla="*/ 364 w 364"/>
                  <a:gd name="T1" fmla="*/ 364 h 364"/>
                  <a:gd name="T2" fmla="*/ 364 w 364"/>
                  <a:gd name="T3" fmla="*/ 0 h 364"/>
                  <a:gd name="T4" fmla="*/ 0 w 364"/>
                  <a:gd name="T5" fmla="*/ 364 h 364"/>
                  <a:gd name="T6" fmla="*/ 364 w 364"/>
                  <a:gd name="T7" fmla="*/ 364 h 364"/>
                </a:gdLst>
                <a:ahLst/>
                <a:cxnLst>
                  <a:cxn ang="0">
                    <a:pos x="T0" y="T1"/>
                  </a:cxn>
                  <a:cxn ang="0">
                    <a:pos x="T2" y="T3"/>
                  </a:cxn>
                  <a:cxn ang="0">
                    <a:pos x="T4" y="T5"/>
                  </a:cxn>
                  <a:cxn ang="0">
                    <a:pos x="T6" y="T7"/>
                  </a:cxn>
                </a:cxnLst>
                <a:rect l="0" t="0" r="r" b="b"/>
                <a:pathLst>
                  <a:path w="364" h="364">
                    <a:moveTo>
                      <a:pt x="364" y="364"/>
                    </a:moveTo>
                    <a:lnTo>
                      <a:pt x="364" y="0"/>
                    </a:lnTo>
                    <a:lnTo>
                      <a:pt x="0" y="364"/>
                    </a:lnTo>
                    <a:lnTo>
                      <a:pt x="364"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113"/>
              <p:cNvSpPr>
                <a:spLocks/>
              </p:cNvSpPr>
              <p:nvPr/>
            </p:nvSpPr>
            <p:spPr bwMode="auto">
              <a:xfrm>
                <a:off x="2309813" y="3476625"/>
                <a:ext cx="577850" cy="579438"/>
              </a:xfrm>
              <a:custGeom>
                <a:avLst/>
                <a:gdLst>
                  <a:gd name="T0" fmla="*/ 0 w 364"/>
                  <a:gd name="T1" fmla="*/ 0 h 365"/>
                  <a:gd name="T2" fmla="*/ 0 w 364"/>
                  <a:gd name="T3" fmla="*/ 365 h 365"/>
                  <a:gd name="T4" fmla="*/ 364 w 364"/>
                  <a:gd name="T5" fmla="*/ 0 h 365"/>
                  <a:gd name="T6" fmla="*/ 0 w 364"/>
                  <a:gd name="T7" fmla="*/ 0 h 365"/>
                </a:gdLst>
                <a:ahLst/>
                <a:cxnLst>
                  <a:cxn ang="0">
                    <a:pos x="T0" y="T1"/>
                  </a:cxn>
                  <a:cxn ang="0">
                    <a:pos x="T2" y="T3"/>
                  </a:cxn>
                  <a:cxn ang="0">
                    <a:pos x="T4" y="T5"/>
                  </a:cxn>
                  <a:cxn ang="0">
                    <a:pos x="T6" y="T7"/>
                  </a:cxn>
                </a:cxnLst>
                <a:rect l="0" t="0" r="r" b="b"/>
                <a:pathLst>
                  <a:path w="364" h="365">
                    <a:moveTo>
                      <a:pt x="0" y="0"/>
                    </a:moveTo>
                    <a:lnTo>
                      <a:pt x="0" y="365"/>
                    </a:lnTo>
                    <a:lnTo>
                      <a:pt x="36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120"/>
              <p:cNvSpPr>
                <a:spLocks/>
              </p:cNvSpPr>
              <p:nvPr/>
            </p:nvSpPr>
            <p:spPr bwMode="auto">
              <a:xfrm>
                <a:off x="2309813" y="5213350"/>
                <a:ext cx="577850" cy="577850"/>
              </a:xfrm>
              <a:custGeom>
                <a:avLst/>
                <a:gdLst>
                  <a:gd name="T0" fmla="*/ 364 w 364"/>
                  <a:gd name="T1" fmla="*/ 364 h 364"/>
                  <a:gd name="T2" fmla="*/ 364 w 364"/>
                  <a:gd name="T3" fmla="*/ 0 h 364"/>
                  <a:gd name="T4" fmla="*/ 0 w 364"/>
                  <a:gd name="T5" fmla="*/ 364 h 364"/>
                  <a:gd name="T6" fmla="*/ 364 w 364"/>
                  <a:gd name="T7" fmla="*/ 364 h 364"/>
                </a:gdLst>
                <a:ahLst/>
                <a:cxnLst>
                  <a:cxn ang="0">
                    <a:pos x="T0" y="T1"/>
                  </a:cxn>
                  <a:cxn ang="0">
                    <a:pos x="T2" y="T3"/>
                  </a:cxn>
                  <a:cxn ang="0">
                    <a:pos x="T4" y="T5"/>
                  </a:cxn>
                  <a:cxn ang="0">
                    <a:pos x="T6" y="T7"/>
                  </a:cxn>
                </a:cxnLst>
                <a:rect l="0" t="0" r="r" b="b"/>
                <a:pathLst>
                  <a:path w="364" h="364">
                    <a:moveTo>
                      <a:pt x="364" y="364"/>
                    </a:moveTo>
                    <a:lnTo>
                      <a:pt x="364" y="0"/>
                    </a:lnTo>
                    <a:lnTo>
                      <a:pt x="0" y="364"/>
                    </a:lnTo>
                    <a:lnTo>
                      <a:pt x="364"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124"/>
              <p:cNvSpPr>
                <a:spLocks/>
              </p:cNvSpPr>
              <p:nvPr/>
            </p:nvSpPr>
            <p:spPr bwMode="auto">
              <a:xfrm>
                <a:off x="2309813" y="6370638"/>
                <a:ext cx="577850" cy="571500"/>
              </a:xfrm>
              <a:custGeom>
                <a:avLst/>
                <a:gdLst>
                  <a:gd name="T0" fmla="*/ 364 w 364"/>
                  <a:gd name="T1" fmla="*/ 360 h 360"/>
                  <a:gd name="T2" fmla="*/ 364 w 364"/>
                  <a:gd name="T3" fmla="*/ 0 h 360"/>
                  <a:gd name="T4" fmla="*/ 0 w 364"/>
                  <a:gd name="T5" fmla="*/ 360 h 360"/>
                  <a:gd name="T6" fmla="*/ 364 w 364"/>
                  <a:gd name="T7" fmla="*/ 360 h 360"/>
                </a:gdLst>
                <a:ahLst/>
                <a:cxnLst>
                  <a:cxn ang="0">
                    <a:pos x="T0" y="T1"/>
                  </a:cxn>
                  <a:cxn ang="0">
                    <a:pos x="T2" y="T3"/>
                  </a:cxn>
                  <a:cxn ang="0">
                    <a:pos x="T4" y="T5"/>
                  </a:cxn>
                  <a:cxn ang="0">
                    <a:pos x="T6" y="T7"/>
                  </a:cxn>
                </a:cxnLst>
                <a:rect l="0" t="0" r="r" b="b"/>
                <a:pathLst>
                  <a:path w="364" h="360">
                    <a:moveTo>
                      <a:pt x="364" y="360"/>
                    </a:moveTo>
                    <a:lnTo>
                      <a:pt x="364" y="0"/>
                    </a:lnTo>
                    <a:lnTo>
                      <a:pt x="0" y="360"/>
                    </a:lnTo>
                    <a:lnTo>
                      <a:pt x="364"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126"/>
              <p:cNvSpPr>
                <a:spLocks/>
              </p:cNvSpPr>
              <p:nvPr/>
            </p:nvSpPr>
            <p:spPr bwMode="auto">
              <a:xfrm>
                <a:off x="2887663" y="6350"/>
                <a:ext cx="579438" cy="577850"/>
              </a:xfrm>
              <a:custGeom>
                <a:avLst/>
                <a:gdLst>
                  <a:gd name="T0" fmla="*/ 365 w 365"/>
                  <a:gd name="T1" fmla="*/ 364 h 364"/>
                  <a:gd name="T2" fmla="*/ 365 w 365"/>
                  <a:gd name="T3" fmla="*/ 0 h 364"/>
                  <a:gd name="T4" fmla="*/ 0 w 365"/>
                  <a:gd name="T5" fmla="*/ 364 h 364"/>
                  <a:gd name="T6" fmla="*/ 365 w 365"/>
                  <a:gd name="T7" fmla="*/ 364 h 364"/>
                </a:gdLst>
                <a:ahLst/>
                <a:cxnLst>
                  <a:cxn ang="0">
                    <a:pos x="T0" y="T1"/>
                  </a:cxn>
                  <a:cxn ang="0">
                    <a:pos x="T2" y="T3"/>
                  </a:cxn>
                  <a:cxn ang="0">
                    <a:pos x="T4" y="T5"/>
                  </a:cxn>
                  <a:cxn ang="0">
                    <a:pos x="T6" y="T7"/>
                  </a:cxn>
                </a:cxnLst>
                <a:rect l="0" t="0" r="r" b="b"/>
                <a:pathLst>
                  <a:path w="365" h="364">
                    <a:moveTo>
                      <a:pt x="365" y="364"/>
                    </a:moveTo>
                    <a:lnTo>
                      <a:pt x="365" y="0"/>
                    </a:lnTo>
                    <a:lnTo>
                      <a:pt x="0" y="364"/>
                    </a:lnTo>
                    <a:lnTo>
                      <a:pt x="365"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132"/>
              <p:cNvSpPr>
                <a:spLocks/>
              </p:cNvSpPr>
              <p:nvPr/>
            </p:nvSpPr>
            <p:spPr bwMode="auto">
              <a:xfrm>
                <a:off x="2887663" y="1741488"/>
                <a:ext cx="579438" cy="579438"/>
              </a:xfrm>
              <a:custGeom>
                <a:avLst/>
                <a:gdLst>
                  <a:gd name="T0" fmla="*/ 365 w 365"/>
                  <a:gd name="T1" fmla="*/ 365 h 365"/>
                  <a:gd name="T2" fmla="*/ 365 w 365"/>
                  <a:gd name="T3" fmla="*/ 0 h 365"/>
                  <a:gd name="T4" fmla="*/ 0 w 365"/>
                  <a:gd name="T5" fmla="*/ 365 h 365"/>
                  <a:gd name="T6" fmla="*/ 365 w 365"/>
                  <a:gd name="T7" fmla="*/ 365 h 365"/>
                </a:gdLst>
                <a:ahLst/>
                <a:cxnLst>
                  <a:cxn ang="0">
                    <a:pos x="T0" y="T1"/>
                  </a:cxn>
                  <a:cxn ang="0">
                    <a:pos x="T2" y="T3"/>
                  </a:cxn>
                  <a:cxn ang="0">
                    <a:pos x="T4" y="T5"/>
                  </a:cxn>
                  <a:cxn ang="0">
                    <a:pos x="T6" y="T7"/>
                  </a:cxn>
                </a:cxnLst>
                <a:rect l="0" t="0" r="r" b="b"/>
                <a:pathLst>
                  <a:path w="365" h="365">
                    <a:moveTo>
                      <a:pt x="365" y="365"/>
                    </a:moveTo>
                    <a:lnTo>
                      <a:pt x="365" y="0"/>
                    </a:lnTo>
                    <a:lnTo>
                      <a:pt x="0" y="365"/>
                    </a:lnTo>
                    <a:lnTo>
                      <a:pt x="365" y="3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135"/>
              <p:cNvSpPr>
                <a:spLocks/>
              </p:cNvSpPr>
              <p:nvPr/>
            </p:nvSpPr>
            <p:spPr bwMode="auto">
              <a:xfrm>
                <a:off x="2887663" y="2898775"/>
                <a:ext cx="579438" cy="577850"/>
              </a:xfrm>
              <a:custGeom>
                <a:avLst/>
                <a:gdLst>
                  <a:gd name="T0" fmla="*/ 0 w 365"/>
                  <a:gd name="T1" fmla="*/ 0 h 364"/>
                  <a:gd name="T2" fmla="*/ 0 w 365"/>
                  <a:gd name="T3" fmla="*/ 364 h 364"/>
                  <a:gd name="T4" fmla="*/ 365 w 365"/>
                  <a:gd name="T5" fmla="*/ 0 h 364"/>
                  <a:gd name="T6" fmla="*/ 0 w 365"/>
                  <a:gd name="T7" fmla="*/ 0 h 364"/>
                </a:gdLst>
                <a:ahLst/>
                <a:cxnLst>
                  <a:cxn ang="0">
                    <a:pos x="T0" y="T1"/>
                  </a:cxn>
                  <a:cxn ang="0">
                    <a:pos x="T2" y="T3"/>
                  </a:cxn>
                  <a:cxn ang="0">
                    <a:pos x="T4" y="T5"/>
                  </a:cxn>
                  <a:cxn ang="0">
                    <a:pos x="T6" y="T7"/>
                  </a:cxn>
                </a:cxnLst>
                <a:rect l="0" t="0" r="r" b="b"/>
                <a:pathLst>
                  <a:path w="365" h="364">
                    <a:moveTo>
                      <a:pt x="0" y="0"/>
                    </a:moveTo>
                    <a:lnTo>
                      <a:pt x="0" y="364"/>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40"/>
              <p:cNvSpPr>
                <a:spLocks/>
              </p:cNvSpPr>
              <p:nvPr/>
            </p:nvSpPr>
            <p:spPr bwMode="auto">
              <a:xfrm>
                <a:off x="2887663" y="4056063"/>
                <a:ext cx="579438" cy="577850"/>
              </a:xfrm>
              <a:custGeom>
                <a:avLst/>
                <a:gdLst>
                  <a:gd name="T0" fmla="*/ 365 w 365"/>
                  <a:gd name="T1" fmla="*/ 364 h 364"/>
                  <a:gd name="T2" fmla="*/ 365 w 365"/>
                  <a:gd name="T3" fmla="*/ 0 h 364"/>
                  <a:gd name="T4" fmla="*/ 0 w 365"/>
                  <a:gd name="T5" fmla="*/ 364 h 364"/>
                  <a:gd name="T6" fmla="*/ 365 w 365"/>
                  <a:gd name="T7" fmla="*/ 364 h 364"/>
                </a:gdLst>
                <a:ahLst/>
                <a:cxnLst>
                  <a:cxn ang="0">
                    <a:pos x="T0" y="T1"/>
                  </a:cxn>
                  <a:cxn ang="0">
                    <a:pos x="T2" y="T3"/>
                  </a:cxn>
                  <a:cxn ang="0">
                    <a:pos x="T4" y="T5"/>
                  </a:cxn>
                  <a:cxn ang="0">
                    <a:pos x="T6" y="T7"/>
                  </a:cxn>
                </a:cxnLst>
                <a:rect l="0" t="0" r="r" b="b"/>
                <a:pathLst>
                  <a:path w="365" h="364">
                    <a:moveTo>
                      <a:pt x="365" y="364"/>
                    </a:moveTo>
                    <a:lnTo>
                      <a:pt x="365" y="0"/>
                    </a:lnTo>
                    <a:lnTo>
                      <a:pt x="0" y="364"/>
                    </a:lnTo>
                    <a:lnTo>
                      <a:pt x="365"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141"/>
              <p:cNvSpPr>
                <a:spLocks/>
              </p:cNvSpPr>
              <p:nvPr/>
            </p:nvSpPr>
            <p:spPr bwMode="auto">
              <a:xfrm>
                <a:off x="2887663" y="4633913"/>
                <a:ext cx="579438" cy="579438"/>
              </a:xfrm>
              <a:custGeom>
                <a:avLst/>
                <a:gdLst>
                  <a:gd name="T0" fmla="*/ 0 w 365"/>
                  <a:gd name="T1" fmla="*/ 0 h 365"/>
                  <a:gd name="T2" fmla="*/ 0 w 365"/>
                  <a:gd name="T3" fmla="*/ 365 h 365"/>
                  <a:gd name="T4" fmla="*/ 365 w 365"/>
                  <a:gd name="T5" fmla="*/ 0 h 365"/>
                  <a:gd name="T6" fmla="*/ 0 w 365"/>
                  <a:gd name="T7" fmla="*/ 0 h 365"/>
                </a:gdLst>
                <a:ahLst/>
                <a:cxnLst>
                  <a:cxn ang="0">
                    <a:pos x="T0" y="T1"/>
                  </a:cxn>
                  <a:cxn ang="0">
                    <a:pos x="T2" y="T3"/>
                  </a:cxn>
                  <a:cxn ang="0">
                    <a:pos x="T4" y="T5"/>
                  </a:cxn>
                  <a:cxn ang="0">
                    <a:pos x="T6" y="T7"/>
                  </a:cxn>
                </a:cxnLst>
                <a:rect l="0" t="0" r="r" b="b"/>
                <a:pathLst>
                  <a:path w="365" h="365">
                    <a:moveTo>
                      <a:pt x="0" y="0"/>
                    </a:moveTo>
                    <a:lnTo>
                      <a:pt x="0" y="365"/>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144"/>
              <p:cNvSpPr>
                <a:spLocks/>
              </p:cNvSpPr>
              <p:nvPr/>
            </p:nvSpPr>
            <p:spPr bwMode="auto">
              <a:xfrm>
                <a:off x="2887663" y="5213350"/>
                <a:ext cx="579438" cy="577850"/>
              </a:xfrm>
              <a:custGeom>
                <a:avLst/>
                <a:gdLst>
                  <a:gd name="T0" fmla="*/ 365 w 365"/>
                  <a:gd name="T1" fmla="*/ 364 h 364"/>
                  <a:gd name="T2" fmla="*/ 365 w 365"/>
                  <a:gd name="T3" fmla="*/ 0 h 364"/>
                  <a:gd name="T4" fmla="*/ 0 w 365"/>
                  <a:gd name="T5" fmla="*/ 364 h 364"/>
                  <a:gd name="T6" fmla="*/ 365 w 365"/>
                  <a:gd name="T7" fmla="*/ 364 h 364"/>
                </a:gdLst>
                <a:ahLst/>
                <a:cxnLst>
                  <a:cxn ang="0">
                    <a:pos x="T0" y="T1"/>
                  </a:cxn>
                  <a:cxn ang="0">
                    <a:pos x="T2" y="T3"/>
                  </a:cxn>
                  <a:cxn ang="0">
                    <a:pos x="T4" y="T5"/>
                  </a:cxn>
                  <a:cxn ang="0">
                    <a:pos x="T6" y="T7"/>
                  </a:cxn>
                </a:cxnLst>
                <a:rect l="0" t="0" r="r" b="b"/>
                <a:pathLst>
                  <a:path w="365" h="364">
                    <a:moveTo>
                      <a:pt x="365" y="364"/>
                    </a:moveTo>
                    <a:lnTo>
                      <a:pt x="365" y="0"/>
                    </a:lnTo>
                    <a:lnTo>
                      <a:pt x="0" y="364"/>
                    </a:lnTo>
                    <a:lnTo>
                      <a:pt x="365"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147"/>
              <p:cNvSpPr>
                <a:spLocks/>
              </p:cNvSpPr>
              <p:nvPr/>
            </p:nvSpPr>
            <p:spPr bwMode="auto">
              <a:xfrm>
                <a:off x="2887663" y="6370638"/>
                <a:ext cx="579438" cy="571500"/>
              </a:xfrm>
              <a:custGeom>
                <a:avLst/>
                <a:gdLst>
                  <a:gd name="T0" fmla="*/ 0 w 365"/>
                  <a:gd name="T1" fmla="*/ 0 h 360"/>
                  <a:gd name="T2" fmla="*/ 0 w 365"/>
                  <a:gd name="T3" fmla="*/ 360 h 360"/>
                  <a:gd name="T4" fmla="*/ 365 w 365"/>
                  <a:gd name="T5" fmla="*/ 0 h 360"/>
                  <a:gd name="T6" fmla="*/ 0 w 365"/>
                  <a:gd name="T7" fmla="*/ 0 h 360"/>
                </a:gdLst>
                <a:ahLst/>
                <a:cxnLst>
                  <a:cxn ang="0">
                    <a:pos x="T0" y="T1"/>
                  </a:cxn>
                  <a:cxn ang="0">
                    <a:pos x="T2" y="T3"/>
                  </a:cxn>
                  <a:cxn ang="0">
                    <a:pos x="T4" y="T5"/>
                  </a:cxn>
                  <a:cxn ang="0">
                    <a:pos x="T6" y="T7"/>
                  </a:cxn>
                </a:cxnLst>
                <a:rect l="0" t="0" r="r" b="b"/>
                <a:pathLst>
                  <a:path w="365" h="360">
                    <a:moveTo>
                      <a:pt x="0" y="0"/>
                    </a:moveTo>
                    <a:lnTo>
                      <a:pt x="0" y="360"/>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3" name="Group 12"/>
            <p:cNvGrpSpPr/>
            <p:nvPr/>
          </p:nvGrpSpPr>
          <p:grpSpPr>
            <a:xfrm rot="10800000">
              <a:off x="8189846" y="6350"/>
              <a:ext cx="3429745" cy="6851650"/>
              <a:chOff x="573088" y="6350"/>
              <a:chExt cx="3471862" cy="6935788"/>
            </a:xfrm>
            <a:solidFill>
              <a:schemeClr val="bg2">
                <a:lumMod val="85000"/>
                <a:alpha val="5000"/>
              </a:schemeClr>
            </a:solidFill>
          </p:grpSpPr>
          <p:sp>
            <p:nvSpPr>
              <p:cNvPr id="28" name="Freeform 44"/>
              <p:cNvSpPr>
                <a:spLocks/>
              </p:cNvSpPr>
              <p:nvPr/>
            </p:nvSpPr>
            <p:spPr bwMode="auto">
              <a:xfrm>
                <a:off x="573088" y="4056063"/>
                <a:ext cx="577850" cy="577850"/>
              </a:xfrm>
              <a:custGeom>
                <a:avLst/>
                <a:gdLst>
                  <a:gd name="T0" fmla="*/ 364 w 364"/>
                  <a:gd name="T1" fmla="*/ 364 h 364"/>
                  <a:gd name="T2" fmla="*/ 364 w 364"/>
                  <a:gd name="T3" fmla="*/ 0 h 364"/>
                  <a:gd name="T4" fmla="*/ 0 w 364"/>
                  <a:gd name="T5" fmla="*/ 364 h 364"/>
                  <a:gd name="T6" fmla="*/ 364 w 364"/>
                  <a:gd name="T7" fmla="*/ 364 h 364"/>
                </a:gdLst>
                <a:ahLst/>
                <a:cxnLst>
                  <a:cxn ang="0">
                    <a:pos x="T0" y="T1"/>
                  </a:cxn>
                  <a:cxn ang="0">
                    <a:pos x="T2" y="T3"/>
                  </a:cxn>
                  <a:cxn ang="0">
                    <a:pos x="T4" y="T5"/>
                  </a:cxn>
                  <a:cxn ang="0">
                    <a:pos x="T6" y="T7"/>
                  </a:cxn>
                </a:cxnLst>
                <a:rect l="0" t="0" r="r" b="b"/>
                <a:pathLst>
                  <a:path w="364" h="364">
                    <a:moveTo>
                      <a:pt x="364" y="364"/>
                    </a:moveTo>
                    <a:lnTo>
                      <a:pt x="364" y="0"/>
                    </a:lnTo>
                    <a:lnTo>
                      <a:pt x="0" y="364"/>
                    </a:lnTo>
                    <a:lnTo>
                      <a:pt x="364"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58"/>
              <p:cNvSpPr>
                <a:spLocks/>
              </p:cNvSpPr>
              <p:nvPr/>
            </p:nvSpPr>
            <p:spPr bwMode="auto">
              <a:xfrm>
                <a:off x="1150938" y="1163638"/>
                <a:ext cx="579438" cy="577850"/>
              </a:xfrm>
              <a:custGeom>
                <a:avLst/>
                <a:gdLst>
                  <a:gd name="T0" fmla="*/ 365 w 365"/>
                  <a:gd name="T1" fmla="*/ 364 h 364"/>
                  <a:gd name="T2" fmla="*/ 365 w 365"/>
                  <a:gd name="T3" fmla="*/ 0 h 364"/>
                  <a:gd name="T4" fmla="*/ 0 w 365"/>
                  <a:gd name="T5" fmla="*/ 364 h 364"/>
                  <a:gd name="T6" fmla="*/ 365 w 365"/>
                  <a:gd name="T7" fmla="*/ 364 h 364"/>
                </a:gdLst>
                <a:ahLst/>
                <a:cxnLst>
                  <a:cxn ang="0">
                    <a:pos x="T0" y="T1"/>
                  </a:cxn>
                  <a:cxn ang="0">
                    <a:pos x="T2" y="T3"/>
                  </a:cxn>
                  <a:cxn ang="0">
                    <a:pos x="T4" y="T5"/>
                  </a:cxn>
                  <a:cxn ang="0">
                    <a:pos x="T6" y="T7"/>
                  </a:cxn>
                </a:cxnLst>
                <a:rect l="0" t="0" r="r" b="b"/>
                <a:pathLst>
                  <a:path w="365" h="364">
                    <a:moveTo>
                      <a:pt x="365" y="364"/>
                    </a:moveTo>
                    <a:lnTo>
                      <a:pt x="365" y="0"/>
                    </a:lnTo>
                    <a:lnTo>
                      <a:pt x="0" y="364"/>
                    </a:lnTo>
                    <a:lnTo>
                      <a:pt x="365"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79"/>
              <p:cNvSpPr>
                <a:spLocks/>
              </p:cNvSpPr>
              <p:nvPr/>
            </p:nvSpPr>
            <p:spPr bwMode="auto">
              <a:xfrm>
                <a:off x="1730375" y="584200"/>
                <a:ext cx="579438" cy="579438"/>
              </a:xfrm>
              <a:custGeom>
                <a:avLst/>
                <a:gdLst>
                  <a:gd name="T0" fmla="*/ 0 w 365"/>
                  <a:gd name="T1" fmla="*/ 0 h 365"/>
                  <a:gd name="T2" fmla="*/ 0 w 365"/>
                  <a:gd name="T3" fmla="*/ 365 h 365"/>
                  <a:gd name="T4" fmla="*/ 365 w 365"/>
                  <a:gd name="T5" fmla="*/ 0 h 365"/>
                  <a:gd name="T6" fmla="*/ 0 w 365"/>
                  <a:gd name="T7" fmla="*/ 0 h 365"/>
                </a:gdLst>
                <a:ahLst/>
                <a:cxnLst>
                  <a:cxn ang="0">
                    <a:pos x="T0" y="T1"/>
                  </a:cxn>
                  <a:cxn ang="0">
                    <a:pos x="T2" y="T3"/>
                  </a:cxn>
                  <a:cxn ang="0">
                    <a:pos x="T4" y="T5"/>
                  </a:cxn>
                  <a:cxn ang="0">
                    <a:pos x="T6" y="T7"/>
                  </a:cxn>
                </a:cxnLst>
                <a:rect l="0" t="0" r="r" b="b"/>
                <a:pathLst>
                  <a:path w="365" h="365">
                    <a:moveTo>
                      <a:pt x="0" y="0"/>
                    </a:moveTo>
                    <a:lnTo>
                      <a:pt x="0" y="365"/>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89"/>
              <p:cNvSpPr>
                <a:spLocks/>
              </p:cNvSpPr>
              <p:nvPr/>
            </p:nvSpPr>
            <p:spPr bwMode="auto">
              <a:xfrm>
                <a:off x="1730375" y="3476625"/>
                <a:ext cx="579438" cy="579438"/>
              </a:xfrm>
              <a:custGeom>
                <a:avLst/>
                <a:gdLst>
                  <a:gd name="T0" fmla="*/ 0 w 365"/>
                  <a:gd name="T1" fmla="*/ 0 h 365"/>
                  <a:gd name="T2" fmla="*/ 0 w 365"/>
                  <a:gd name="T3" fmla="*/ 365 h 365"/>
                  <a:gd name="T4" fmla="*/ 365 w 365"/>
                  <a:gd name="T5" fmla="*/ 0 h 365"/>
                  <a:gd name="T6" fmla="*/ 0 w 365"/>
                  <a:gd name="T7" fmla="*/ 0 h 365"/>
                </a:gdLst>
                <a:ahLst/>
                <a:cxnLst>
                  <a:cxn ang="0">
                    <a:pos x="T0" y="T1"/>
                  </a:cxn>
                  <a:cxn ang="0">
                    <a:pos x="T2" y="T3"/>
                  </a:cxn>
                  <a:cxn ang="0">
                    <a:pos x="T4" y="T5"/>
                  </a:cxn>
                  <a:cxn ang="0">
                    <a:pos x="T6" y="T7"/>
                  </a:cxn>
                </a:cxnLst>
                <a:rect l="0" t="0" r="r" b="b"/>
                <a:pathLst>
                  <a:path w="365" h="365">
                    <a:moveTo>
                      <a:pt x="0" y="0"/>
                    </a:moveTo>
                    <a:lnTo>
                      <a:pt x="0" y="365"/>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02"/>
              <p:cNvSpPr>
                <a:spLocks/>
              </p:cNvSpPr>
              <p:nvPr/>
            </p:nvSpPr>
            <p:spPr bwMode="auto">
              <a:xfrm>
                <a:off x="2309813" y="6350"/>
                <a:ext cx="577850" cy="577850"/>
              </a:xfrm>
              <a:custGeom>
                <a:avLst/>
                <a:gdLst>
                  <a:gd name="T0" fmla="*/ 364 w 364"/>
                  <a:gd name="T1" fmla="*/ 364 h 364"/>
                  <a:gd name="T2" fmla="*/ 364 w 364"/>
                  <a:gd name="T3" fmla="*/ 0 h 364"/>
                  <a:gd name="T4" fmla="*/ 0 w 364"/>
                  <a:gd name="T5" fmla="*/ 364 h 364"/>
                  <a:gd name="T6" fmla="*/ 364 w 364"/>
                  <a:gd name="T7" fmla="*/ 364 h 364"/>
                </a:gdLst>
                <a:ahLst/>
                <a:cxnLst>
                  <a:cxn ang="0">
                    <a:pos x="T0" y="T1"/>
                  </a:cxn>
                  <a:cxn ang="0">
                    <a:pos x="T2" y="T3"/>
                  </a:cxn>
                  <a:cxn ang="0">
                    <a:pos x="T4" y="T5"/>
                  </a:cxn>
                  <a:cxn ang="0">
                    <a:pos x="T6" y="T7"/>
                  </a:cxn>
                </a:cxnLst>
                <a:rect l="0" t="0" r="r" b="b"/>
                <a:pathLst>
                  <a:path w="364" h="364">
                    <a:moveTo>
                      <a:pt x="364" y="364"/>
                    </a:moveTo>
                    <a:lnTo>
                      <a:pt x="364" y="0"/>
                    </a:lnTo>
                    <a:lnTo>
                      <a:pt x="0" y="364"/>
                    </a:lnTo>
                    <a:lnTo>
                      <a:pt x="364"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16"/>
              <p:cNvSpPr>
                <a:spLocks/>
              </p:cNvSpPr>
              <p:nvPr/>
            </p:nvSpPr>
            <p:spPr bwMode="auto">
              <a:xfrm>
                <a:off x="2309813" y="4056063"/>
                <a:ext cx="577850" cy="577850"/>
              </a:xfrm>
              <a:custGeom>
                <a:avLst/>
                <a:gdLst>
                  <a:gd name="T0" fmla="*/ 364 w 364"/>
                  <a:gd name="T1" fmla="*/ 364 h 364"/>
                  <a:gd name="T2" fmla="*/ 364 w 364"/>
                  <a:gd name="T3" fmla="*/ 0 h 364"/>
                  <a:gd name="T4" fmla="*/ 0 w 364"/>
                  <a:gd name="T5" fmla="*/ 364 h 364"/>
                  <a:gd name="T6" fmla="*/ 364 w 364"/>
                  <a:gd name="T7" fmla="*/ 364 h 364"/>
                </a:gdLst>
                <a:ahLst/>
                <a:cxnLst>
                  <a:cxn ang="0">
                    <a:pos x="T0" y="T1"/>
                  </a:cxn>
                  <a:cxn ang="0">
                    <a:pos x="T2" y="T3"/>
                  </a:cxn>
                  <a:cxn ang="0">
                    <a:pos x="T4" y="T5"/>
                  </a:cxn>
                  <a:cxn ang="0">
                    <a:pos x="T6" y="T7"/>
                  </a:cxn>
                </a:cxnLst>
                <a:rect l="0" t="0" r="r" b="b"/>
                <a:pathLst>
                  <a:path w="364" h="364">
                    <a:moveTo>
                      <a:pt x="364" y="364"/>
                    </a:moveTo>
                    <a:lnTo>
                      <a:pt x="364" y="0"/>
                    </a:lnTo>
                    <a:lnTo>
                      <a:pt x="0" y="364"/>
                    </a:lnTo>
                    <a:lnTo>
                      <a:pt x="364"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25"/>
              <p:cNvSpPr>
                <a:spLocks/>
              </p:cNvSpPr>
              <p:nvPr/>
            </p:nvSpPr>
            <p:spPr bwMode="auto">
              <a:xfrm>
                <a:off x="2887663" y="6350"/>
                <a:ext cx="579438" cy="577850"/>
              </a:xfrm>
              <a:custGeom>
                <a:avLst/>
                <a:gdLst>
                  <a:gd name="T0" fmla="*/ 0 w 365"/>
                  <a:gd name="T1" fmla="*/ 0 h 364"/>
                  <a:gd name="T2" fmla="*/ 0 w 365"/>
                  <a:gd name="T3" fmla="*/ 364 h 364"/>
                  <a:gd name="T4" fmla="*/ 365 w 365"/>
                  <a:gd name="T5" fmla="*/ 0 h 364"/>
                  <a:gd name="T6" fmla="*/ 0 w 365"/>
                  <a:gd name="T7" fmla="*/ 0 h 364"/>
                </a:gdLst>
                <a:ahLst/>
                <a:cxnLst>
                  <a:cxn ang="0">
                    <a:pos x="T0" y="T1"/>
                  </a:cxn>
                  <a:cxn ang="0">
                    <a:pos x="T2" y="T3"/>
                  </a:cxn>
                  <a:cxn ang="0">
                    <a:pos x="T4" y="T5"/>
                  </a:cxn>
                  <a:cxn ang="0">
                    <a:pos x="T6" y="T7"/>
                  </a:cxn>
                </a:cxnLst>
                <a:rect l="0" t="0" r="r" b="b"/>
                <a:pathLst>
                  <a:path w="365" h="364">
                    <a:moveTo>
                      <a:pt x="0" y="0"/>
                    </a:moveTo>
                    <a:lnTo>
                      <a:pt x="0" y="364"/>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27"/>
              <p:cNvSpPr>
                <a:spLocks/>
              </p:cNvSpPr>
              <p:nvPr/>
            </p:nvSpPr>
            <p:spPr bwMode="auto">
              <a:xfrm>
                <a:off x="2887663" y="584200"/>
                <a:ext cx="579438" cy="579438"/>
              </a:xfrm>
              <a:custGeom>
                <a:avLst/>
                <a:gdLst>
                  <a:gd name="T0" fmla="*/ 0 w 365"/>
                  <a:gd name="T1" fmla="*/ 0 h 365"/>
                  <a:gd name="T2" fmla="*/ 0 w 365"/>
                  <a:gd name="T3" fmla="*/ 365 h 365"/>
                  <a:gd name="T4" fmla="*/ 365 w 365"/>
                  <a:gd name="T5" fmla="*/ 0 h 365"/>
                  <a:gd name="T6" fmla="*/ 0 w 365"/>
                  <a:gd name="T7" fmla="*/ 0 h 365"/>
                </a:gdLst>
                <a:ahLst/>
                <a:cxnLst>
                  <a:cxn ang="0">
                    <a:pos x="T0" y="T1"/>
                  </a:cxn>
                  <a:cxn ang="0">
                    <a:pos x="T2" y="T3"/>
                  </a:cxn>
                  <a:cxn ang="0">
                    <a:pos x="T4" y="T5"/>
                  </a:cxn>
                  <a:cxn ang="0">
                    <a:pos x="T6" y="T7"/>
                  </a:cxn>
                </a:cxnLst>
                <a:rect l="0" t="0" r="r" b="b"/>
                <a:pathLst>
                  <a:path w="365" h="365">
                    <a:moveTo>
                      <a:pt x="0" y="0"/>
                    </a:moveTo>
                    <a:lnTo>
                      <a:pt x="0" y="365"/>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29"/>
              <p:cNvSpPr>
                <a:spLocks/>
              </p:cNvSpPr>
              <p:nvPr/>
            </p:nvSpPr>
            <p:spPr bwMode="auto">
              <a:xfrm>
                <a:off x="2887663" y="1163638"/>
                <a:ext cx="579438" cy="577850"/>
              </a:xfrm>
              <a:custGeom>
                <a:avLst/>
                <a:gdLst>
                  <a:gd name="T0" fmla="*/ 0 w 365"/>
                  <a:gd name="T1" fmla="*/ 0 h 364"/>
                  <a:gd name="T2" fmla="*/ 0 w 365"/>
                  <a:gd name="T3" fmla="*/ 364 h 364"/>
                  <a:gd name="T4" fmla="*/ 365 w 365"/>
                  <a:gd name="T5" fmla="*/ 0 h 364"/>
                  <a:gd name="T6" fmla="*/ 0 w 365"/>
                  <a:gd name="T7" fmla="*/ 0 h 364"/>
                </a:gdLst>
                <a:ahLst/>
                <a:cxnLst>
                  <a:cxn ang="0">
                    <a:pos x="T0" y="T1"/>
                  </a:cxn>
                  <a:cxn ang="0">
                    <a:pos x="T2" y="T3"/>
                  </a:cxn>
                  <a:cxn ang="0">
                    <a:pos x="T4" y="T5"/>
                  </a:cxn>
                  <a:cxn ang="0">
                    <a:pos x="T6" y="T7"/>
                  </a:cxn>
                </a:cxnLst>
                <a:rect l="0" t="0" r="r" b="b"/>
                <a:pathLst>
                  <a:path w="365" h="364">
                    <a:moveTo>
                      <a:pt x="0" y="0"/>
                    </a:moveTo>
                    <a:lnTo>
                      <a:pt x="0" y="364"/>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30"/>
              <p:cNvSpPr>
                <a:spLocks/>
              </p:cNvSpPr>
              <p:nvPr/>
            </p:nvSpPr>
            <p:spPr bwMode="auto">
              <a:xfrm>
                <a:off x="2887663" y="1163638"/>
                <a:ext cx="579438" cy="577850"/>
              </a:xfrm>
              <a:custGeom>
                <a:avLst/>
                <a:gdLst>
                  <a:gd name="T0" fmla="*/ 365 w 365"/>
                  <a:gd name="T1" fmla="*/ 364 h 364"/>
                  <a:gd name="T2" fmla="*/ 365 w 365"/>
                  <a:gd name="T3" fmla="*/ 0 h 364"/>
                  <a:gd name="T4" fmla="*/ 0 w 365"/>
                  <a:gd name="T5" fmla="*/ 364 h 364"/>
                  <a:gd name="T6" fmla="*/ 365 w 365"/>
                  <a:gd name="T7" fmla="*/ 364 h 364"/>
                </a:gdLst>
                <a:ahLst/>
                <a:cxnLst>
                  <a:cxn ang="0">
                    <a:pos x="T0" y="T1"/>
                  </a:cxn>
                  <a:cxn ang="0">
                    <a:pos x="T2" y="T3"/>
                  </a:cxn>
                  <a:cxn ang="0">
                    <a:pos x="T4" y="T5"/>
                  </a:cxn>
                  <a:cxn ang="0">
                    <a:pos x="T6" y="T7"/>
                  </a:cxn>
                </a:cxnLst>
                <a:rect l="0" t="0" r="r" b="b"/>
                <a:pathLst>
                  <a:path w="365" h="364">
                    <a:moveTo>
                      <a:pt x="365" y="364"/>
                    </a:moveTo>
                    <a:lnTo>
                      <a:pt x="365" y="0"/>
                    </a:lnTo>
                    <a:lnTo>
                      <a:pt x="0" y="364"/>
                    </a:lnTo>
                    <a:lnTo>
                      <a:pt x="365"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33"/>
              <p:cNvSpPr>
                <a:spLocks/>
              </p:cNvSpPr>
              <p:nvPr/>
            </p:nvSpPr>
            <p:spPr bwMode="auto">
              <a:xfrm>
                <a:off x="2887663" y="2320925"/>
                <a:ext cx="579438" cy="577850"/>
              </a:xfrm>
              <a:custGeom>
                <a:avLst/>
                <a:gdLst>
                  <a:gd name="T0" fmla="*/ 0 w 365"/>
                  <a:gd name="T1" fmla="*/ 0 h 364"/>
                  <a:gd name="T2" fmla="*/ 0 w 365"/>
                  <a:gd name="T3" fmla="*/ 364 h 364"/>
                  <a:gd name="T4" fmla="*/ 365 w 365"/>
                  <a:gd name="T5" fmla="*/ 0 h 364"/>
                  <a:gd name="T6" fmla="*/ 0 w 365"/>
                  <a:gd name="T7" fmla="*/ 0 h 364"/>
                </a:gdLst>
                <a:ahLst/>
                <a:cxnLst>
                  <a:cxn ang="0">
                    <a:pos x="T0" y="T1"/>
                  </a:cxn>
                  <a:cxn ang="0">
                    <a:pos x="T2" y="T3"/>
                  </a:cxn>
                  <a:cxn ang="0">
                    <a:pos x="T4" y="T5"/>
                  </a:cxn>
                  <a:cxn ang="0">
                    <a:pos x="T6" y="T7"/>
                  </a:cxn>
                </a:cxnLst>
                <a:rect l="0" t="0" r="r" b="b"/>
                <a:pathLst>
                  <a:path w="365" h="364">
                    <a:moveTo>
                      <a:pt x="0" y="0"/>
                    </a:moveTo>
                    <a:lnTo>
                      <a:pt x="0" y="364"/>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34"/>
              <p:cNvSpPr>
                <a:spLocks/>
              </p:cNvSpPr>
              <p:nvPr/>
            </p:nvSpPr>
            <p:spPr bwMode="auto">
              <a:xfrm>
                <a:off x="2887663" y="2320925"/>
                <a:ext cx="579438" cy="577850"/>
              </a:xfrm>
              <a:custGeom>
                <a:avLst/>
                <a:gdLst>
                  <a:gd name="T0" fmla="*/ 365 w 365"/>
                  <a:gd name="T1" fmla="*/ 364 h 364"/>
                  <a:gd name="T2" fmla="*/ 365 w 365"/>
                  <a:gd name="T3" fmla="*/ 0 h 364"/>
                  <a:gd name="T4" fmla="*/ 0 w 365"/>
                  <a:gd name="T5" fmla="*/ 364 h 364"/>
                  <a:gd name="T6" fmla="*/ 365 w 365"/>
                  <a:gd name="T7" fmla="*/ 364 h 364"/>
                </a:gdLst>
                <a:ahLst/>
                <a:cxnLst>
                  <a:cxn ang="0">
                    <a:pos x="T0" y="T1"/>
                  </a:cxn>
                  <a:cxn ang="0">
                    <a:pos x="T2" y="T3"/>
                  </a:cxn>
                  <a:cxn ang="0">
                    <a:pos x="T4" y="T5"/>
                  </a:cxn>
                  <a:cxn ang="0">
                    <a:pos x="T6" y="T7"/>
                  </a:cxn>
                </a:cxnLst>
                <a:rect l="0" t="0" r="r" b="b"/>
                <a:pathLst>
                  <a:path w="365" h="364">
                    <a:moveTo>
                      <a:pt x="365" y="364"/>
                    </a:moveTo>
                    <a:lnTo>
                      <a:pt x="365" y="0"/>
                    </a:lnTo>
                    <a:lnTo>
                      <a:pt x="0" y="364"/>
                    </a:lnTo>
                    <a:lnTo>
                      <a:pt x="365"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36"/>
              <p:cNvSpPr>
                <a:spLocks/>
              </p:cNvSpPr>
              <p:nvPr/>
            </p:nvSpPr>
            <p:spPr bwMode="auto">
              <a:xfrm>
                <a:off x="2887663" y="2898775"/>
                <a:ext cx="579438" cy="577850"/>
              </a:xfrm>
              <a:custGeom>
                <a:avLst/>
                <a:gdLst>
                  <a:gd name="T0" fmla="*/ 365 w 365"/>
                  <a:gd name="T1" fmla="*/ 364 h 364"/>
                  <a:gd name="T2" fmla="*/ 365 w 365"/>
                  <a:gd name="T3" fmla="*/ 0 h 364"/>
                  <a:gd name="T4" fmla="*/ 0 w 365"/>
                  <a:gd name="T5" fmla="*/ 364 h 364"/>
                  <a:gd name="T6" fmla="*/ 365 w 365"/>
                  <a:gd name="T7" fmla="*/ 364 h 364"/>
                </a:gdLst>
                <a:ahLst/>
                <a:cxnLst>
                  <a:cxn ang="0">
                    <a:pos x="T0" y="T1"/>
                  </a:cxn>
                  <a:cxn ang="0">
                    <a:pos x="T2" y="T3"/>
                  </a:cxn>
                  <a:cxn ang="0">
                    <a:pos x="T4" y="T5"/>
                  </a:cxn>
                  <a:cxn ang="0">
                    <a:pos x="T6" y="T7"/>
                  </a:cxn>
                </a:cxnLst>
                <a:rect l="0" t="0" r="r" b="b"/>
                <a:pathLst>
                  <a:path w="365" h="364">
                    <a:moveTo>
                      <a:pt x="365" y="364"/>
                    </a:moveTo>
                    <a:lnTo>
                      <a:pt x="365" y="0"/>
                    </a:lnTo>
                    <a:lnTo>
                      <a:pt x="0" y="364"/>
                    </a:lnTo>
                    <a:lnTo>
                      <a:pt x="365"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38"/>
              <p:cNvSpPr>
                <a:spLocks/>
              </p:cNvSpPr>
              <p:nvPr/>
            </p:nvSpPr>
            <p:spPr bwMode="auto">
              <a:xfrm>
                <a:off x="2887663" y="3476625"/>
                <a:ext cx="579438" cy="579438"/>
              </a:xfrm>
              <a:custGeom>
                <a:avLst/>
                <a:gdLst>
                  <a:gd name="T0" fmla="*/ 365 w 365"/>
                  <a:gd name="T1" fmla="*/ 365 h 365"/>
                  <a:gd name="T2" fmla="*/ 365 w 365"/>
                  <a:gd name="T3" fmla="*/ 0 h 365"/>
                  <a:gd name="T4" fmla="*/ 0 w 365"/>
                  <a:gd name="T5" fmla="*/ 365 h 365"/>
                  <a:gd name="T6" fmla="*/ 365 w 365"/>
                  <a:gd name="T7" fmla="*/ 365 h 365"/>
                </a:gdLst>
                <a:ahLst/>
                <a:cxnLst>
                  <a:cxn ang="0">
                    <a:pos x="T0" y="T1"/>
                  </a:cxn>
                  <a:cxn ang="0">
                    <a:pos x="T2" y="T3"/>
                  </a:cxn>
                  <a:cxn ang="0">
                    <a:pos x="T4" y="T5"/>
                  </a:cxn>
                  <a:cxn ang="0">
                    <a:pos x="T6" y="T7"/>
                  </a:cxn>
                </a:cxnLst>
                <a:rect l="0" t="0" r="r" b="b"/>
                <a:pathLst>
                  <a:path w="365" h="365">
                    <a:moveTo>
                      <a:pt x="365" y="365"/>
                    </a:moveTo>
                    <a:lnTo>
                      <a:pt x="365" y="0"/>
                    </a:lnTo>
                    <a:lnTo>
                      <a:pt x="0" y="365"/>
                    </a:lnTo>
                    <a:lnTo>
                      <a:pt x="365" y="3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42"/>
              <p:cNvSpPr>
                <a:spLocks/>
              </p:cNvSpPr>
              <p:nvPr/>
            </p:nvSpPr>
            <p:spPr bwMode="auto">
              <a:xfrm>
                <a:off x="2887663" y="4633913"/>
                <a:ext cx="579438" cy="579438"/>
              </a:xfrm>
              <a:custGeom>
                <a:avLst/>
                <a:gdLst>
                  <a:gd name="T0" fmla="*/ 365 w 365"/>
                  <a:gd name="T1" fmla="*/ 365 h 365"/>
                  <a:gd name="T2" fmla="*/ 365 w 365"/>
                  <a:gd name="T3" fmla="*/ 0 h 365"/>
                  <a:gd name="T4" fmla="*/ 0 w 365"/>
                  <a:gd name="T5" fmla="*/ 365 h 365"/>
                  <a:gd name="T6" fmla="*/ 365 w 365"/>
                  <a:gd name="T7" fmla="*/ 365 h 365"/>
                </a:gdLst>
                <a:ahLst/>
                <a:cxnLst>
                  <a:cxn ang="0">
                    <a:pos x="T0" y="T1"/>
                  </a:cxn>
                  <a:cxn ang="0">
                    <a:pos x="T2" y="T3"/>
                  </a:cxn>
                  <a:cxn ang="0">
                    <a:pos x="T4" y="T5"/>
                  </a:cxn>
                  <a:cxn ang="0">
                    <a:pos x="T6" y="T7"/>
                  </a:cxn>
                </a:cxnLst>
                <a:rect l="0" t="0" r="r" b="b"/>
                <a:pathLst>
                  <a:path w="365" h="365">
                    <a:moveTo>
                      <a:pt x="365" y="365"/>
                    </a:moveTo>
                    <a:lnTo>
                      <a:pt x="365" y="0"/>
                    </a:lnTo>
                    <a:lnTo>
                      <a:pt x="0" y="365"/>
                    </a:lnTo>
                    <a:lnTo>
                      <a:pt x="365" y="3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43"/>
              <p:cNvSpPr>
                <a:spLocks/>
              </p:cNvSpPr>
              <p:nvPr/>
            </p:nvSpPr>
            <p:spPr bwMode="auto">
              <a:xfrm>
                <a:off x="2887663" y="5213350"/>
                <a:ext cx="579438" cy="577850"/>
              </a:xfrm>
              <a:custGeom>
                <a:avLst/>
                <a:gdLst>
                  <a:gd name="T0" fmla="*/ 0 w 365"/>
                  <a:gd name="T1" fmla="*/ 0 h 364"/>
                  <a:gd name="T2" fmla="*/ 0 w 365"/>
                  <a:gd name="T3" fmla="*/ 364 h 364"/>
                  <a:gd name="T4" fmla="*/ 365 w 365"/>
                  <a:gd name="T5" fmla="*/ 0 h 364"/>
                  <a:gd name="T6" fmla="*/ 0 w 365"/>
                  <a:gd name="T7" fmla="*/ 0 h 364"/>
                </a:gdLst>
                <a:ahLst/>
                <a:cxnLst>
                  <a:cxn ang="0">
                    <a:pos x="T0" y="T1"/>
                  </a:cxn>
                  <a:cxn ang="0">
                    <a:pos x="T2" y="T3"/>
                  </a:cxn>
                  <a:cxn ang="0">
                    <a:pos x="T4" y="T5"/>
                  </a:cxn>
                  <a:cxn ang="0">
                    <a:pos x="T6" y="T7"/>
                  </a:cxn>
                </a:cxnLst>
                <a:rect l="0" t="0" r="r" b="b"/>
                <a:pathLst>
                  <a:path w="365" h="364">
                    <a:moveTo>
                      <a:pt x="0" y="0"/>
                    </a:moveTo>
                    <a:lnTo>
                      <a:pt x="0" y="364"/>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46"/>
              <p:cNvSpPr>
                <a:spLocks/>
              </p:cNvSpPr>
              <p:nvPr/>
            </p:nvSpPr>
            <p:spPr bwMode="auto">
              <a:xfrm>
                <a:off x="2887663" y="5791200"/>
                <a:ext cx="579438" cy="579438"/>
              </a:xfrm>
              <a:custGeom>
                <a:avLst/>
                <a:gdLst>
                  <a:gd name="T0" fmla="*/ 365 w 365"/>
                  <a:gd name="T1" fmla="*/ 365 h 365"/>
                  <a:gd name="T2" fmla="*/ 365 w 365"/>
                  <a:gd name="T3" fmla="*/ 0 h 365"/>
                  <a:gd name="T4" fmla="*/ 0 w 365"/>
                  <a:gd name="T5" fmla="*/ 365 h 365"/>
                  <a:gd name="T6" fmla="*/ 365 w 365"/>
                  <a:gd name="T7" fmla="*/ 365 h 365"/>
                </a:gdLst>
                <a:ahLst/>
                <a:cxnLst>
                  <a:cxn ang="0">
                    <a:pos x="T0" y="T1"/>
                  </a:cxn>
                  <a:cxn ang="0">
                    <a:pos x="T2" y="T3"/>
                  </a:cxn>
                  <a:cxn ang="0">
                    <a:pos x="T4" y="T5"/>
                  </a:cxn>
                  <a:cxn ang="0">
                    <a:pos x="T6" y="T7"/>
                  </a:cxn>
                </a:cxnLst>
                <a:rect l="0" t="0" r="r" b="b"/>
                <a:pathLst>
                  <a:path w="365" h="365">
                    <a:moveTo>
                      <a:pt x="365" y="365"/>
                    </a:moveTo>
                    <a:lnTo>
                      <a:pt x="365" y="0"/>
                    </a:lnTo>
                    <a:lnTo>
                      <a:pt x="0" y="365"/>
                    </a:lnTo>
                    <a:lnTo>
                      <a:pt x="365" y="3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48"/>
              <p:cNvSpPr>
                <a:spLocks/>
              </p:cNvSpPr>
              <p:nvPr/>
            </p:nvSpPr>
            <p:spPr bwMode="auto">
              <a:xfrm>
                <a:off x="2887663" y="6370638"/>
                <a:ext cx="579438" cy="571500"/>
              </a:xfrm>
              <a:custGeom>
                <a:avLst/>
                <a:gdLst>
                  <a:gd name="T0" fmla="*/ 365 w 365"/>
                  <a:gd name="T1" fmla="*/ 360 h 360"/>
                  <a:gd name="T2" fmla="*/ 365 w 365"/>
                  <a:gd name="T3" fmla="*/ 0 h 360"/>
                  <a:gd name="T4" fmla="*/ 0 w 365"/>
                  <a:gd name="T5" fmla="*/ 360 h 360"/>
                  <a:gd name="T6" fmla="*/ 365 w 365"/>
                  <a:gd name="T7" fmla="*/ 360 h 360"/>
                </a:gdLst>
                <a:ahLst/>
                <a:cxnLst>
                  <a:cxn ang="0">
                    <a:pos x="T0" y="T1"/>
                  </a:cxn>
                  <a:cxn ang="0">
                    <a:pos x="T2" y="T3"/>
                  </a:cxn>
                  <a:cxn ang="0">
                    <a:pos x="T4" y="T5"/>
                  </a:cxn>
                  <a:cxn ang="0">
                    <a:pos x="T6" y="T7"/>
                  </a:cxn>
                </a:cxnLst>
                <a:rect l="0" t="0" r="r" b="b"/>
                <a:pathLst>
                  <a:path w="365" h="360">
                    <a:moveTo>
                      <a:pt x="365" y="360"/>
                    </a:moveTo>
                    <a:lnTo>
                      <a:pt x="365" y="0"/>
                    </a:lnTo>
                    <a:lnTo>
                      <a:pt x="0" y="360"/>
                    </a:lnTo>
                    <a:lnTo>
                      <a:pt x="365"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151"/>
              <p:cNvSpPr>
                <a:spLocks/>
              </p:cNvSpPr>
              <p:nvPr/>
            </p:nvSpPr>
            <p:spPr bwMode="auto">
              <a:xfrm>
                <a:off x="3467100" y="584200"/>
                <a:ext cx="577850" cy="579438"/>
              </a:xfrm>
              <a:custGeom>
                <a:avLst/>
                <a:gdLst>
                  <a:gd name="T0" fmla="*/ 0 w 364"/>
                  <a:gd name="T1" fmla="*/ 0 h 365"/>
                  <a:gd name="T2" fmla="*/ 0 w 364"/>
                  <a:gd name="T3" fmla="*/ 365 h 365"/>
                  <a:gd name="T4" fmla="*/ 364 w 364"/>
                  <a:gd name="T5" fmla="*/ 0 h 365"/>
                  <a:gd name="T6" fmla="*/ 0 w 364"/>
                  <a:gd name="T7" fmla="*/ 0 h 365"/>
                </a:gdLst>
                <a:ahLst/>
                <a:cxnLst>
                  <a:cxn ang="0">
                    <a:pos x="T0" y="T1"/>
                  </a:cxn>
                  <a:cxn ang="0">
                    <a:pos x="T2" y="T3"/>
                  </a:cxn>
                  <a:cxn ang="0">
                    <a:pos x="T4" y="T5"/>
                  </a:cxn>
                  <a:cxn ang="0">
                    <a:pos x="T6" y="T7"/>
                  </a:cxn>
                </a:cxnLst>
                <a:rect l="0" t="0" r="r" b="b"/>
                <a:pathLst>
                  <a:path w="364" h="365">
                    <a:moveTo>
                      <a:pt x="0" y="0"/>
                    </a:moveTo>
                    <a:lnTo>
                      <a:pt x="0" y="365"/>
                    </a:lnTo>
                    <a:lnTo>
                      <a:pt x="36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155"/>
              <p:cNvSpPr>
                <a:spLocks/>
              </p:cNvSpPr>
              <p:nvPr/>
            </p:nvSpPr>
            <p:spPr bwMode="auto">
              <a:xfrm>
                <a:off x="3467100" y="1741488"/>
                <a:ext cx="577850" cy="579438"/>
              </a:xfrm>
              <a:custGeom>
                <a:avLst/>
                <a:gdLst>
                  <a:gd name="T0" fmla="*/ 0 w 364"/>
                  <a:gd name="T1" fmla="*/ 0 h 365"/>
                  <a:gd name="T2" fmla="*/ 0 w 364"/>
                  <a:gd name="T3" fmla="*/ 365 h 365"/>
                  <a:gd name="T4" fmla="*/ 364 w 364"/>
                  <a:gd name="T5" fmla="*/ 0 h 365"/>
                  <a:gd name="T6" fmla="*/ 0 w 364"/>
                  <a:gd name="T7" fmla="*/ 0 h 365"/>
                </a:gdLst>
                <a:ahLst/>
                <a:cxnLst>
                  <a:cxn ang="0">
                    <a:pos x="T0" y="T1"/>
                  </a:cxn>
                  <a:cxn ang="0">
                    <a:pos x="T2" y="T3"/>
                  </a:cxn>
                  <a:cxn ang="0">
                    <a:pos x="T4" y="T5"/>
                  </a:cxn>
                  <a:cxn ang="0">
                    <a:pos x="T6" y="T7"/>
                  </a:cxn>
                </a:cxnLst>
                <a:rect l="0" t="0" r="r" b="b"/>
                <a:pathLst>
                  <a:path w="364" h="365">
                    <a:moveTo>
                      <a:pt x="0" y="0"/>
                    </a:moveTo>
                    <a:lnTo>
                      <a:pt x="0" y="365"/>
                    </a:lnTo>
                    <a:lnTo>
                      <a:pt x="36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167"/>
              <p:cNvSpPr>
                <a:spLocks/>
              </p:cNvSpPr>
              <p:nvPr/>
            </p:nvSpPr>
            <p:spPr bwMode="auto">
              <a:xfrm>
                <a:off x="3467100" y="5213350"/>
                <a:ext cx="577850" cy="577850"/>
              </a:xfrm>
              <a:custGeom>
                <a:avLst/>
                <a:gdLst>
                  <a:gd name="T0" fmla="*/ 0 w 364"/>
                  <a:gd name="T1" fmla="*/ 0 h 364"/>
                  <a:gd name="T2" fmla="*/ 0 w 364"/>
                  <a:gd name="T3" fmla="*/ 364 h 364"/>
                  <a:gd name="T4" fmla="*/ 364 w 364"/>
                  <a:gd name="T5" fmla="*/ 0 h 364"/>
                  <a:gd name="T6" fmla="*/ 0 w 364"/>
                  <a:gd name="T7" fmla="*/ 0 h 364"/>
                </a:gdLst>
                <a:ahLst/>
                <a:cxnLst>
                  <a:cxn ang="0">
                    <a:pos x="T0" y="T1"/>
                  </a:cxn>
                  <a:cxn ang="0">
                    <a:pos x="T2" y="T3"/>
                  </a:cxn>
                  <a:cxn ang="0">
                    <a:pos x="T4" y="T5"/>
                  </a:cxn>
                  <a:cxn ang="0">
                    <a:pos x="T6" y="T7"/>
                  </a:cxn>
                </a:cxnLst>
                <a:rect l="0" t="0" r="r" b="b"/>
                <a:pathLst>
                  <a:path w="364" h="364">
                    <a:moveTo>
                      <a:pt x="0" y="0"/>
                    </a:moveTo>
                    <a:lnTo>
                      <a:pt x="0" y="364"/>
                    </a:lnTo>
                    <a:lnTo>
                      <a:pt x="36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170"/>
              <p:cNvSpPr>
                <a:spLocks/>
              </p:cNvSpPr>
              <p:nvPr/>
            </p:nvSpPr>
            <p:spPr bwMode="auto">
              <a:xfrm>
                <a:off x="3467100" y="5791200"/>
                <a:ext cx="577850" cy="579438"/>
              </a:xfrm>
              <a:custGeom>
                <a:avLst/>
                <a:gdLst>
                  <a:gd name="T0" fmla="*/ 364 w 364"/>
                  <a:gd name="T1" fmla="*/ 365 h 365"/>
                  <a:gd name="T2" fmla="*/ 364 w 364"/>
                  <a:gd name="T3" fmla="*/ 0 h 365"/>
                  <a:gd name="T4" fmla="*/ 0 w 364"/>
                  <a:gd name="T5" fmla="*/ 365 h 365"/>
                  <a:gd name="T6" fmla="*/ 364 w 364"/>
                  <a:gd name="T7" fmla="*/ 365 h 365"/>
                </a:gdLst>
                <a:ahLst/>
                <a:cxnLst>
                  <a:cxn ang="0">
                    <a:pos x="T0" y="T1"/>
                  </a:cxn>
                  <a:cxn ang="0">
                    <a:pos x="T2" y="T3"/>
                  </a:cxn>
                  <a:cxn ang="0">
                    <a:pos x="T4" y="T5"/>
                  </a:cxn>
                  <a:cxn ang="0">
                    <a:pos x="T6" y="T7"/>
                  </a:cxn>
                </a:cxnLst>
                <a:rect l="0" t="0" r="r" b="b"/>
                <a:pathLst>
                  <a:path w="364" h="365">
                    <a:moveTo>
                      <a:pt x="364" y="365"/>
                    </a:moveTo>
                    <a:lnTo>
                      <a:pt x="364" y="0"/>
                    </a:lnTo>
                    <a:lnTo>
                      <a:pt x="0" y="365"/>
                    </a:lnTo>
                    <a:lnTo>
                      <a:pt x="364" y="3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 name="Group 13"/>
            <p:cNvGrpSpPr/>
            <p:nvPr/>
          </p:nvGrpSpPr>
          <p:grpSpPr>
            <a:xfrm rot="10800000">
              <a:off x="6474189" y="6350"/>
              <a:ext cx="2286498" cy="6851650"/>
              <a:chOff x="3467100" y="6350"/>
              <a:chExt cx="2314576" cy="6935788"/>
            </a:xfrm>
            <a:solidFill>
              <a:schemeClr val="bg2">
                <a:lumMod val="95000"/>
                <a:alpha val="5000"/>
              </a:schemeClr>
            </a:solidFill>
          </p:grpSpPr>
          <p:sp>
            <p:nvSpPr>
              <p:cNvPr id="15" name="Freeform 150"/>
              <p:cNvSpPr>
                <a:spLocks/>
              </p:cNvSpPr>
              <p:nvPr/>
            </p:nvSpPr>
            <p:spPr bwMode="auto">
              <a:xfrm>
                <a:off x="3467100" y="6350"/>
                <a:ext cx="577850" cy="577850"/>
              </a:xfrm>
              <a:custGeom>
                <a:avLst/>
                <a:gdLst>
                  <a:gd name="T0" fmla="*/ 364 w 364"/>
                  <a:gd name="T1" fmla="*/ 364 h 364"/>
                  <a:gd name="T2" fmla="*/ 364 w 364"/>
                  <a:gd name="T3" fmla="*/ 0 h 364"/>
                  <a:gd name="T4" fmla="*/ 0 w 364"/>
                  <a:gd name="T5" fmla="*/ 364 h 364"/>
                  <a:gd name="T6" fmla="*/ 364 w 364"/>
                  <a:gd name="T7" fmla="*/ 364 h 364"/>
                </a:gdLst>
                <a:ahLst/>
                <a:cxnLst>
                  <a:cxn ang="0">
                    <a:pos x="T0" y="T1"/>
                  </a:cxn>
                  <a:cxn ang="0">
                    <a:pos x="T2" y="T3"/>
                  </a:cxn>
                  <a:cxn ang="0">
                    <a:pos x="T4" y="T5"/>
                  </a:cxn>
                  <a:cxn ang="0">
                    <a:pos x="T6" y="T7"/>
                  </a:cxn>
                </a:cxnLst>
                <a:rect l="0" t="0" r="r" b="b"/>
                <a:pathLst>
                  <a:path w="364" h="364">
                    <a:moveTo>
                      <a:pt x="364" y="364"/>
                    </a:moveTo>
                    <a:lnTo>
                      <a:pt x="364" y="0"/>
                    </a:lnTo>
                    <a:lnTo>
                      <a:pt x="0" y="364"/>
                    </a:lnTo>
                    <a:lnTo>
                      <a:pt x="364"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54"/>
              <p:cNvSpPr>
                <a:spLocks/>
              </p:cNvSpPr>
              <p:nvPr/>
            </p:nvSpPr>
            <p:spPr bwMode="auto">
              <a:xfrm>
                <a:off x="3467100" y="1163638"/>
                <a:ext cx="577850" cy="577850"/>
              </a:xfrm>
              <a:custGeom>
                <a:avLst/>
                <a:gdLst>
                  <a:gd name="T0" fmla="*/ 364 w 364"/>
                  <a:gd name="T1" fmla="*/ 364 h 364"/>
                  <a:gd name="T2" fmla="*/ 364 w 364"/>
                  <a:gd name="T3" fmla="*/ 0 h 364"/>
                  <a:gd name="T4" fmla="*/ 0 w 364"/>
                  <a:gd name="T5" fmla="*/ 364 h 364"/>
                  <a:gd name="T6" fmla="*/ 364 w 364"/>
                  <a:gd name="T7" fmla="*/ 364 h 364"/>
                </a:gdLst>
                <a:ahLst/>
                <a:cxnLst>
                  <a:cxn ang="0">
                    <a:pos x="T0" y="T1"/>
                  </a:cxn>
                  <a:cxn ang="0">
                    <a:pos x="T2" y="T3"/>
                  </a:cxn>
                  <a:cxn ang="0">
                    <a:pos x="T4" y="T5"/>
                  </a:cxn>
                  <a:cxn ang="0">
                    <a:pos x="T6" y="T7"/>
                  </a:cxn>
                </a:cxnLst>
                <a:rect l="0" t="0" r="r" b="b"/>
                <a:pathLst>
                  <a:path w="364" h="364">
                    <a:moveTo>
                      <a:pt x="364" y="364"/>
                    </a:moveTo>
                    <a:lnTo>
                      <a:pt x="364" y="0"/>
                    </a:lnTo>
                    <a:lnTo>
                      <a:pt x="0" y="364"/>
                    </a:lnTo>
                    <a:lnTo>
                      <a:pt x="364"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59"/>
              <p:cNvSpPr>
                <a:spLocks/>
              </p:cNvSpPr>
              <p:nvPr/>
            </p:nvSpPr>
            <p:spPr bwMode="auto">
              <a:xfrm>
                <a:off x="3467100" y="2898775"/>
                <a:ext cx="577850" cy="577850"/>
              </a:xfrm>
              <a:custGeom>
                <a:avLst/>
                <a:gdLst>
                  <a:gd name="T0" fmla="*/ 0 w 364"/>
                  <a:gd name="T1" fmla="*/ 0 h 364"/>
                  <a:gd name="T2" fmla="*/ 0 w 364"/>
                  <a:gd name="T3" fmla="*/ 364 h 364"/>
                  <a:gd name="T4" fmla="*/ 364 w 364"/>
                  <a:gd name="T5" fmla="*/ 0 h 364"/>
                  <a:gd name="T6" fmla="*/ 0 w 364"/>
                  <a:gd name="T7" fmla="*/ 0 h 364"/>
                </a:gdLst>
                <a:ahLst/>
                <a:cxnLst>
                  <a:cxn ang="0">
                    <a:pos x="T0" y="T1"/>
                  </a:cxn>
                  <a:cxn ang="0">
                    <a:pos x="T2" y="T3"/>
                  </a:cxn>
                  <a:cxn ang="0">
                    <a:pos x="T4" y="T5"/>
                  </a:cxn>
                  <a:cxn ang="0">
                    <a:pos x="T6" y="T7"/>
                  </a:cxn>
                </a:cxnLst>
                <a:rect l="0" t="0" r="r" b="b"/>
                <a:pathLst>
                  <a:path w="364" h="364">
                    <a:moveTo>
                      <a:pt x="0" y="0"/>
                    </a:moveTo>
                    <a:lnTo>
                      <a:pt x="0" y="364"/>
                    </a:lnTo>
                    <a:lnTo>
                      <a:pt x="36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61"/>
              <p:cNvSpPr>
                <a:spLocks/>
              </p:cNvSpPr>
              <p:nvPr/>
            </p:nvSpPr>
            <p:spPr bwMode="auto">
              <a:xfrm>
                <a:off x="3467100" y="3476625"/>
                <a:ext cx="577850" cy="579438"/>
              </a:xfrm>
              <a:custGeom>
                <a:avLst/>
                <a:gdLst>
                  <a:gd name="T0" fmla="*/ 0 w 364"/>
                  <a:gd name="T1" fmla="*/ 0 h 365"/>
                  <a:gd name="T2" fmla="*/ 0 w 364"/>
                  <a:gd name="T3" fmla="*/ 365 h 365"/>
                  <a:gd name="T4" fmla="*/ 364 w 364"/>
                  <a:gd name="T5" fmla="*/ 0 h 365"/>
                  <a:gd name="T6" fmla="*/ 0 w 364"/>
                  <a:gd name="T7" fmla="*/ 0 h 365"/>
                </a:gdLst>
                <a:ahLst/>
                <a:cxnLst>
                  <a:cxn ang="0">
                    <a:pos x="T0" y="T1"/>
                  </a:cxn>
                  <a:cxn ang="0">
                    <a:pos x="T2" y="T3"/>
                  </a:cxn>
                  <a:cxn ang="0">
                    <a:pos x="T4" y="T5"/>
                  </a:cxn>
                  <a:cxn ang="0">
                    <a:pos x="T6" y="T7"/>
                  </a:cxn>
                </a:cxnLst>
                <a:rect l="0" t="0" r="r" b="b"/>
                <a:pathLst>
                  <a:path w="364" h="365">
                    <a:moveTo>
                      <a:pt x="0" y="0"/>
                    </a:moveTo>
                    <a:lnTo>
                      <a:pt x="0" y="365"/>
                    </a:lnTo>
                    <a:lnTo>
                      <a:pt x="36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65"/>
              <p:cNvSpPr>
                <a:spLocks/>
              </p:cNvSpPr>
              <p:nvPr/>
            </p:nvSpPr>
            <p:spPr bwMode="auto">
              <a:xfrm>
                <a:off x="3467100" y="4633913"/>
                <a:ext cx="577850" cy="579438"/>
              </a:xfrm>
              <a:custGeom>
                <a:avLst/>
                <a:gdLst>
                  <a:gd name="T0" fmla="*/ 0 w 364"/>
                  <a:gd name="T1" fmla="*/ 0 h 365"/>
                  <a:gd name="T2" fmla="*/ 0 w 364"/>
                  <a:gd name="T3" fmla="*/ 365 h 365"/>
                  <a:gd name="T4" fmla="*/ 364 w 364"/>
                  <a:gd name="T5" fmla="*/ 0 h 365"/>
                  <a:gd name="T6" fmla="*/ 0 w 364"/>
                  <a:gd name="T7" fmla="*/ 0 h 365"/>
                </a:gdLst>
                <a:ahLst/>
                <a:cxnLst>
                  <a:cxn ang="0">
                    <a:pos x="T0" y="T1"/>
                  </a:cxn>
                  <a:cxn ang="0">
                    <a:pos x="T2" y="T3"/>
                  </a:cxn>
                  <a:cxn ang="0">
                    <a:pos x="T4" y="T5"/>
                  </a:cxn>
                  <a:cxn ang="0">
                    <a:pos x="T6" y="T7"/>
                  </a:cxn>
                </a:cxnLst>
                <a:rect l="0" t="0" r="r" b="b"/>
                <a:pathLst>
                  <a:path w="364" h="365">
                    <a:moveTo>
                      <a:pt x="0" y="0"/>
                    </a:moveTo>
                    <a:lnTo>
                      <a:pt x="0" y="365"/>
                    </a:lnTo>
                    <a:lnTo>
                      <a:pt x="36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68"/>
              <p:cNvSpPr>
                <a:spLocks/>
              </p:cNvSpPr>
              <p:nvPr/>
            </p:nvSpPr>
            <p:spPr bwMode="auto">
              <a:xfrm>
                <a:off x="3467100" y="5213350"/>
                <a:ext cx="577850" cy="577850"/>
              </a:xfrm>
              <a:custGeom>
                <a:avLst/>
                <a:gdLst>
                  <a:gd name="T0" fmla="*/ 364 w 364"/>
                  <a:gd name="T1" fmla="*/ 364 h 364"/>
                  <a:gd name="T2" fmla="*/ 364 w 364"/>
                  <a:gd name="T3" fmla="*/ 0 h 364"/>
                  <a:gd name="T4" fmla="*/ 0 w 364"/>
                  <a:gd name="T5" fmla="*/ 364 h 364"/>
                  <a:gd name="T6" fmla="*/ 364 w 364"/>
                  <a:gd name="T7" fmla="*/ 364 h 364"/>
                </a:gdLst>
                <a:ahLst/>
                <a:cxnLst>
                  <a:cxn ang="0">
                    <a:pos x="T0" y="T1"/>
                  </a:cxn>
                  <a:cxn ang="0">
                    <a:pos x="T2" y="T3"/>
                  </a:cxn>
                  <a:cxn ang="0">
                    <a:pos x="T4" y="T5"/>
                  </a:cxn>
                  <a:cxn ang="0">
                    <a:pos x="T6" y="T7"/>
                  </a:cxn>
                </a:cxnLst>
                <a:rect l="0" t="0" r="r" b="b"/>
                <a:pathLst>
                  <a:path w="364" h="364">
                    <a:moveTo>
                      <a:pt x="364" y="364"/>
                    </a:moveTo>
                    <a:lnTo>
                      <a:pt x="364" y="0"/>
                    </a:lnTo>
                    <a:lnTo>
                      <a:pt x="0" y="364"/>
                    </a:lnTo>
                    <a:lnTo>
                      <a:pt x="364"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72"/>
              <p:cNvSpPr>
                <a:spLocks/>
              </p:cNvSpPr>
              <p:nvPr/>
            </p:nvSpPr>
            <p:spPr bwMode="auto">
              <a:xfrm>
                <a:off x="3467100" y="6370638"/>
                <a:ext cx="577850" cy="571500"/>
              </a:xfrm>
              <a:custGeom>
                <a:avLst/>
                <a:gdLst>
                  <a:gd name="T0" fmla="*/ 364 w 364"/>
                  <a:gd name="T1" fmla="*/ 360 h 360"/>
                  <a:gd name="T2" fmla="*/ 364 w 364"/>
                  <a:gd name="T3" fmla="*/ 0 h 360"/>
                  <a:gd name="T4" fmla="*/ 0 w 364"/>
                  <a:gd name="T5" fmla="*/ 360 h 360"/>
                  <a:gd name="T6" fmla="*/ 364 w 364"/>
                  <a:gd name="T7" fmla="*/ 360 h 360"/>
                </a:gdLst>
                <a:ahLst/>
                <a:cxnLst>
                  <a:cxn ang="0">
                    <a:pos x="T0" y="T1"/>
                  </a:cxn>
                  <a:cxn ang="0">
                    <a:pos x="T2" y="T3"/>
                  </a:cxn>
                  <a:cxn ang="0">
                    <a:pos x="T4" y="T5"/>
                  </a:cxn>
                  <a:cxn ang="0">
                    <a:pos x="T6" y="T7"/>
                  </a:cxn>
                </a:cxnLst>
                <a:rect l="0" t="0" r="r" b="b"/>
                <a:pathLst>
                  <a:path w="364" h="360">
                    <a:moveTo>
                      <a:pt x="364" y="360"/>
                    </a:moveTo>
                    <a:lnTo>
                      <a:pt x="364" y="0"/>
                    </a:lnTo>
                    <a:lnTo>
                      <a:pt x="0" y="360"/>
                    </a:lnTo>
                    <a:lnTo>
                      <a:pt x="364"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73"/>
              <p:cNvSpPr>
                <a:spLocks/>
              </p:cNvSpPr>
              <p:nvPr/>
            </p:nvSpPr>
            <p:spPr bwMode="auto">
              <a:xfrm>
                <a:off x="4044950" y="5791200"/>
                <a:ext cx="579438" cy="579438"/>
              </a:xfrm>
              <a:custGeom>
                <a:avLst/>
                <a:gdLst>
                  <a:gd name="T0" fmla="*/ 0 w 365"/>
                  <a:gd name="T1" fmla="*/ 0 h 365"/>
                  <a:gd name="T2" fmla="*/ 0 w 365"/>
                  <a:gd name="T3" fmla="*/ 365 h 365"/>
                  <a:gd name="T4" fmla="*/ 365 w 365"/>
                  <a:gd name="T5" fmla="*/ 0 h 365"/>
                  <a:gd name="T6" fmla="*/ 0 w 365"/>
                  <a:gd name="T7" fmla="*/ 0 h 365"/>
                </a:gdLst>
                <a:ahLst/>
                <a:cxnLst>
                  <a:cxn ang="0">
                    <a:pos x="T0" y="T1"/>
                  </a:cxn>
                  <a:cxn ang="0">
                    <a:pos x="T2" y="T3"/>
                  </a:cxn>
                  <a:cxn ang="0">
                    <a:pos x="T4" y="T5"/>
                  </a:cxn>
                  <a:cxn ang="0">
                    <a:pos x="T6" y="T7"/>
                  </a:cxn>
                </a:cxnLst>
                <a:rect l="0" t="0" r="r" b="b"/>
                <a:pathLst>
                  <a:path w="365" h="365">
                    <a:moveTo>
                      <a:pt x="0" y="0"/>
                    </a:moveTo>
                    <a:lnTo>
                      <a:pt x="0" y="365"/>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75"/>
              <p:cNvSpPr>
                <a:spLocks/>
              </p:cNvSpPr>
              <p:nvPr/>
            </p:nvSpPr>
            <p:spPr bwMode="auto">
              <a:xfrm>
                <a:off x="4044950" y="6370638"/>
                <a:ext cx="579438" cy="571500"/>
              </a:xfrm>
              <a:custGeom>
                <a:avLst/>
                <a:gdLst>
                  <a:gd name="T0" fmla="*/ 0 w 365"/>
                  <a:gd name="T1" fmla="*/ 0 h 360"/>
                  <a:gd name="T2" fmla="*/ 0 w 365"/>
                  <a:gd name="T3" fmla="*/ 360 h 360"/>
                  <a:gd name="T4" fmla="*/ 365 w 365"/>
                  <a:gd name="T5" fmla="*/ 0 h 360"/>
                  <a:gd name="T6" fmla="*/ 0 w 365"/>
                  <a:gd name="T7" fmla="*/ 0 h 360"/>
                </a:gdLst>
                <a:ahLst/>
                <a:cxnLst>
                  <a:cxn ang="0">
                    <a:pos x="T0" y="T1"/>
                  </a:cxn>
                  <a:cxn ang="0">
                    <a:pos x="T2" y="T3"/>
                  </a:cxn>
                  <a:cxn ang="0">
                    <a:pos x="T4" y="T5"/>
                  </a:cxn>
                  <a:cxn ang="0">
                    <a:pos x="T6" y="T7"/>
                  </a:cxn>
                </a:cxnLst>
                <a:rect l="0" t="0" r="r" b="b"/>
                <a:pathLst>
                  <a:path w="365" h="360">
                    <a:moveTo>
                      <a:pt x="0" y="0"/>
                    </a:moveTo>
                    <a:lnTo>
                      <a:pt x="0" y="360"/>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7"/>
              <p:cNvSpPr>
                <a:spLocks/>
              </p:cNvSpPr>
              <p:nvPr/>
            </p:nvSpPr>
            <p:spPr bwMode="auto">
              <a:xfrm>
                <a:off x="4044950" y="6350"/>
                <a:ext cx="579438" cy="577850"/>
              </a:xfrm>
              <a:custGeom>
                <a:avLst/>
                <a:gdLst>
                  <a:gd name="T0" fmla="*/ 0 w 365"/>
                  <a:gd name="T1" fmla="*/ 0 h 364"/>
                  <a:gd name="T2" fmla="*/ 0 w 365"/>
                  <a:gd name="T3" fmla="*/ 364 h 364"/>
                  <a:gd name="T4" fmla="*/ 365 w 365"/>
                  <a:gd name="T5" fmla="*/ 0 h 364"/>
                  <a:gd name="T6" fmla="*/ 0 w 365"/>
                  <a:gd name="T7" fmla="*/ 0 h 364"/>
                </a:gdLst>
                <a:ahLst/>
                <a:cxnLst>
                  <a:cxn ang="0">
                    <a:pos x="T0" y="T1"/>
                  </a:cxn>
                  <a:cxn ang="0">
                    <a:pos x="T2" y="T3"/>
                  </a:cxn>
                  <a:cxn ang="0">
                    <a:pos x="T4" y="T5"/>
                  </a:cxn>
                  <a:cxn ang="0">
                    <a:pos x="T6" y="T7"/>
                  </a:cxn>
                </a:cxnLst>
                <a:rect l="0" t="0" r="r" b="b"/>
                <a:pathLst>
                  <a:path w="365" h="364">
                    <a:moveTo>
                      <a:pt x="0" y="0"/>
                    </a:moveTo>
                    <a:lnTo>
                      <a:pt x="0" y="364"/>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80"/>
              <p:cNvSpPr>
                <a:spLocks/>
              </p:cNvSpPr>
              <p:nvPr/>
            </p:nvSpPr>
            <p:spPr bwMode="auto">
              <a:xfrm>
                <a:off x="4044950" y="584200"/>
                <a:ext cx="579438" cy="579438"/>
              </a:xfrm>
              <a:custGeom>
                <a:avLst/>
                <a:gdLst>
                  <a:gd name="T0" fmla="*/ 365 w 365"/>
                  <a:gd name="T1" fmla="*/ 365 h 365"/>
                  <a:gd name="T2" fmla="*/ 365 w 365"/>
                  <a:gd name="T3" fmla="*/ 0 h 365"/>
                  <a:gd name="T4" fmla="*/ 0 w 365"/>
                  <a:gd name="T5" fmla="*/ 365 h 365"/>
                  <a:gd name="T6" fmla="*/ 365 w 365"/>
                  <a:gd name="T7" fmla="*/ 365 h 365"/>
                </a:gdLst>
                <a:ahLst/>
                <a:cxnLst>
                  <a:cxn ang="0">
                    <a:pos x="T0" y="T1"/>
                  </a:cxn>
                  <a:cxn ang="0">
                    <a:pos x="T2" y="T3"/>
                  </a:cxn>
                  <a:cxn ang="0">
                    <a:pos x="T4" y="T5"/>
                  </a:cxn>
                  <a:cxn ang="0">
                    <a:pos x="T6" y="T7"/>
                  </a:cxn>
                </a:cxnLst>
                <a:rect l="0" t="0" r="r" b="b"/>
                <a:pathLst>
                  <a:path w="365" h="365">
                    <a:moveTo>
                      <a:pt x="365" y="365"/>
                    </a:moveTo>
                    <a:lnTo>
                      <a:pt x="365" y="0"/>
                    </a:lnTo>
                    <a:lnTo>
                      <a:pt x="0" y="365"/>
                    </a:lnTo>
                    <a:lnTo>
                      <a:pt x="365" y="3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81"/>
              <p:cNvSpPr>
                <a:spLocks/>
              </p:cNvSpPr>
              <p:nvPr/>
            </p:nvSpPr>
            <p:spPr bwMode="auto">
              <a:xfrm>
                <a:off x="5202238" y="6350"/>
                <a:ext cx="579438" cy="577850"/>
              </a:xfrm>
              <a:custGeom>
                <a:avLst/>
                <a:gdLst>
                  <a:gd name="T0" fmla="*/ 0 w 365"/>
                  <a:gd name="T1" fmla="*/ 0 h 364"/>
                  <a:gd name="T2" fmla="*/ 0 w 365"/>
                  <a:gd name="T3" fmla="*/ 364 h 364"/>
                  <a:gd name="T4" fmla="*/ 365 w 365"/>
                  <a:gd name="T5" fmla="*/ 0 h 364"/>
                  <a:gd name="T6" fmla="*/ 0 w 365"/>
                  <a:gd name="T7" fmla="*/ 0 h 364"/>
                </a:gdLst>
                <a:ahLst/>
                <a:cxnLst>
                  <a:cxn ang="0">
                    <a:pos x="T0" y="T1"/>
                  </a:cxn>
                  <a:cxn ang="0">
                    <a:pos x="T2" y="T3"/>
                  </a:cxn>
                  <a:cxn ang="0">
                    <a:pos x="T4" y="T5"/>
                  </a:cxn>
                  <a:cxn ang="0">
                    <a:pos x="T6" y="T7"/>
                  </a:cxn>
                </a:cxnLst>
                <a:rect l="0" t="0" r="r" b="b"/>
                <a:pathLst>
                  <a:path w="365" h="364">
                    <a:moveTo>
                      <a:pt x="0" y="0"/>
                    </a:moveTo>
                    <a:lnTo>
                      <a:pt x="0" y="364"/>
                    </a:lnTo>
                    <a:lnTo>
                      <a:pt x="36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82"/>
              <p:cNvSpPr>
                <a:spLocks/>
              </p:cNvSpPr>
              <p:nvPr/>
            </p:nvSpPr>
            <p:spPr bwMode="auto">
              <a:xfrm>
                <a:off x="4624388" y="6370638"/>
                <a:ext cx="577850" cy="571500"/>
              </a:xfrm>
              <a:custGeom>
                <a:avLst/>
                <a:gdLst>
                  <a:gd name="T0" fmla="*/ 0 w 364"/>
                  <a:gd name="T1" fmla="*/ 360 h 360"/>
                  <a:gd name="T2" fmla="*/ 0 w 364"/>
                  <a:gd name="T3" fmla="*/ 0 h 360"/>
                  <a:gd name="T4" fmla="*/ 364 w 364"/>
                  <a:gd name="T5" fmla="*/ 360 h 360"/>
                  <a:gd name="T6" fmla="*/ 0 w 364"/>
                  <a:gd name="T7" fmla="*/ 360 h 360"/>
                </a:gdLst>
                <a:ahLst/>
                <a:cxnLst>
                  <a:cxn ang="0">
                    <a:pos x="T0" y="T1"/>
                  </a:cxn>
                  <a:cxn ang="0">
                    <a:pos x="T2" y="T3"/>
                  </a:cxn>
                  <a:cxn ang="0">
                    <a:pos x="T4" y="T5"/>
                  </a:cxn>
                  <a:cxn ang="0">
                    <a:pos x="T6" y="T7"/>
                  </a:cxn>
                </a:cxnLst>
                <a:rect l="0" t="0" r="r" b="b"/>
                <a:pathLst>
                  <a:path w="364" h="360">
                    <a:moveTo>
                      <a:pt x="0" y="360"/>
                    </a:moveTo>
                    <a:lnTo>
                      <a:pt x="0" y="0"/>
                    </a:lnTo>
                    <a:lnTo>
                      <a:pt x="364" y="360"/>
                    </a:lnTo>
                    <a:lnTo>
                      <a:pt x="0" y="3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 name="Title 1"/>
          <p:cNvSpPr>
            <a:spLocks noGrp="1"/>
          </p:cNvSpPr>
          <p:nvPr>
            <p:ph type="title"/>
          </p:nvPr>
        </p:nvSpPr>
        <p:spPr>
          <a:xfrm>
            <a:off x="1676400" y="3418789"/>
            <a:ext cx="10515600" cy="1322893"/>
          </a:xfrm>
          <a:solidFill>
            <a:schemeClr val="bg1">
              <a:lumMod val="75000"/>
              <a:alpha val="50000"/>
            </a:schemeClr>
          </a:solidFill>
        </p:spPr>
        <p:txBody>
          <a:bodyPr>
            <a:normAutofit/>
          </a:bodyPr>
          <a:lstStyle>
            <a:lvl1pPr algn="r">
              <a:defRPr sz="4800">
                <a:solidFill>
                  <a:schemeClr val="bg1"/>
                </a:solidFill>
              </a:defRPr>
            </a:lvl1pPr>
          </a:lstStyle>
          <a:p>
            <a:r>
              <a:rPr lang="en-US" dirty="0"/>
              <a:t>Click to edit Master title style</a:t>
            </a:r>
            <a:endParaRPr lang="id-ID" dirty="0"/>
          </a:p>
        </p:txBody>
      </p:sp>
      <p:sp>
        <p:nvSpPr>
          <p:cNvPr id="4" name="Date Placeholder 3"/>
          <p:cNvSpPr>
            <a:spLocks noGrp="1"/>
          </p:cNvSpPr>
          <p:nvPr>
            <p:ph type="dt" sz="half" idx="10"/>
          </p:nvPr>
        </p:nvSpPr>
        <p:spPr/>
        <p:txBody>
          <a:bodyPr/>
          <a:lstStyle/>
          <a:p>
            <a:fld id="{5A623458-BB46-4985-821F-878E75DFD506}" type="datetime1">
              <a:rPr lang="id-ID" smtClean="0"/>
              <a:t>17/01/2022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a:xfrm>
            <a:off x="11430000" y="6356350"/>
            <a:ext cx="635000" cy="365125"/>
          </a:xfrm>
        </p:spPr>
        <p:txBody>
          <a:bodyPr/>
          <a:lstStyle>
            <a:lvl1pPr>
              <a:defRPr>
                <a:solidFill>
                  <a:schemeClr val="bg1"/>
                </a:solidFill>
              </a:defRPr>
            </a:lvl1pPr>
          </a:lstStyle>
          <a:p>
            <a:fld id="{5845109F-F017-4619-9D3E-7ED38C6CD5B8}" type="slidenum">
              <a:rPr lang="id-ID" smtClean="0"/>
              <a:pPr/>
              <a:t>‹#›</a:t>
            </a:fld>
            <a:endParaRPr lang="id-ID"/>
          </a:p>
        </p:txBody>
      </p:sp>
      <p:pic>
        <p:nvPicPr>
          <p:cNvPr id="170" name="Graphic 169">
            <a:extLst>
              <a:ext uri="{FF2B5EF4-FFF2-40B4-BE49-F238E27FC236}">
                <a16:creationId xmlns:a16="http://schemas.microsoft.com/office/drawing/2014/main" id="{B86D8219-7CF7-44F1-B478-6077AF5F7C6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82784" y="6024336"/>
            <a:ext cx="1999488" cy="685872"/>
          </a:xfrm>
          <a:prstGeom prst="rect">
            <a:avLst/>
          </a:prstGeom>
        </p:spPr>
      </p:pic>
    </p:spTree>
    <p:extLst>
      <p:ext uri="{BB962C8B-B14F-4D97-AF65-F5344CB8AC3E}">
        <p14:creationId xmlns:p14="http://schemas.microsoft.com/office/powerpoint/2010/main" val="31546649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74F087-7A31-4776-914E-68835A6B14B3}" type="datetimeFigureOut">
              <a:rPr lang="en-US" smtClean="0"/>
              <a:t>1/17/2022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Text Placeholder 218">
            <a:extLst>
              <a:ext uri="{FF2B5EF4-FFF2-40B4-BE49-F238E27FC236}">
                <a16:creationId xmlns:a16="http://schemas.microsoft.com/office/drawing/2014/main" id="{46110FE7-0D27-425C-9007-A6E4B2129BF2}"/>
              </a:ext>
            </a:extLst>
          </p:cNvPr>
          <p:cNvSpPr txBox="1">
            <a:spLocks/>
          </p:cNvSpPr>
          <p:nvPr userDrawn="1"/>
        </p:nvSpPr>
        <p:spPr>
          <a:xfrm>
            <a:off x="9887721" y="6262576"/>
            <a:ext cx="1106343" cy="271426"/>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800" b="0" i="0" kern="1200">
                <a:solidFill>
                  <a:schemeClr val="tx2">
                    <a:alpha val="50000"/>
                  </a:schemeClr>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8AC9317F-3AA5-4430-A62D-988F42600F40}" type="slidenum">
              <a:rPr lang="en-US" smtClean="0"/>
              <a:pPr/>
              <a:t>‹#›</a:t>
            </a:fld>
            <a:endParaRPr lang="en-US" dirty="0"/>
          </a:p>
        </p:txBody>
      </p:sp>
    </p:spTree>
    <p:extLst>
      <p:ext uri="{BB962C8B-B14F-4D97-AF65-F5344CB8AC3E}">
        <p14:creationId xmlns:p14="http://schemas.microsoft.com/office/powerpoint/2010/main" val="18450214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70" r:id="rId3"/>
    <p:sldLayoutId id="2147483682" r:id="rId4"/>
  </p:sldLayoutIdLst>
  <p:txStyles>
    <p:titleStyle>
      <a:lvl1pPr algn="l" defTabSz="914400" rtl="0" eaLnBrk="1" latinLnBrk="0" hangingPunct="1">
        <a:lnSpc>
          <a:spcPct val="90000"/>
        </a:lnSpc>
        <a:spcBef>
          <a:spcPct val="0"/>
        </a:spcBef>
        <a:buNone/>
        <a:defRPr sz="4400" kern="1200">
          <a:solidFill>
            <a:schemeClr val="tx1"/>
          </a:solidFill>
          <a:latin typeface="IBM Plex Mono" panose="020B0509050203000203" pitchFamily="49"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IBM Plex Sans Text" panose="020B0603050000000000"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BM Plex Sans Text" panose="020B0603050000000000"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BM Plex Sans Text" panose="020B0603050000000000"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Text" panose="020B0603050000000000"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Text" panose="020B0603050000000000"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63.svg"/><Relationship Id="rId4" Type="http://schemas.openxmlformats.org/officeDocument/2006/relationships/image" Target="../media/image62.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66.tiff"/></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21.svg"/><Relationship Id="rId3" Type="http://schemas.openxmlformats.org/officeDocument/2006/relationships/image" Target="../media/image6.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notesSlide" Target="../notesSlides/notesSlide1.xml"/><Relationship Id="rId16" Type="http://schemas.openxmlformats.org/officeDocument/2006/relationships/image" Target="../media/image19.svg"/><Relationship Id="rId20" Type="http://schemas.openxmlformats.org/officeDocument/2006/relationships/image" Target="../media/image23.svg"/><Relationship Id="rId1" Type="http://schemas.openxmlformats.org/officeDocument/2006/relationships/slideLayout" Target="../slideLayouts/slideLayout1.xml"/><Relationship Id="rId6" Type="http://schemas.openxmlformats.org/officeDocument/2006/relationships/image" Target="../media/image9.svg"/><Relationship Id="rId11" Type="http://schemas.openxmlformats.org/officeDocument/2006/relationships/image" Target="../media/image14.png"/><Relationship Id="rId24" Type="http://schemas.openxmlformats.org/officeDocument/2006/relationships/image" Target="../media/image27.sv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10" Type="http://schemas.openxmlformats.org/officeDocument/2006/relationships/image" Target="../media/image13.svg"/><Relationship Id="rId19" Type="http://schemas.openxmlformats.org/officeDocument/2006/relationships/image" Target="../media/image22.pn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 Id="rId22" Type="http://schemas.openxmlformats.org/officeDocument/2006/relationships/image" Target="../media/image25.svg"/></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18" Type="http://schemas.openxmlformats.org/officeDocument/2006/relationships/image" Target="../media/image44.png"/><Relationship Id="rId3" Type="http://schemas.openxmlformats.org/officeDocument/2006/relationships/image" Target="../media/image29.png"/><Relationship Id="rId21" Type="http://schemas.openxmlformats.org/officeDocument/2006/relationships/image" Target="../media/image47.svg"/><Relationship Id="rId7" Type="http://schemas.openxmlformats.org/officeDocument/2006/relationships/image" Target="../media/image33.svg"/><Relationship Id="rId12" Type="http://schemas.openxmlformats.org/officeDocument/2006/relationships/image" Target="../media/image38.png"/><Relationship Id="rId17" Type="http://schemas.openxmlformats.org/officeDocument/2006/relationships/image" Target="../media/image43.svg"/><Relationship Id="rId25" Type="http://schemas.openxmlformats.org/officeDocument/2006/relationships/image" Target="../media/image51.svg"/><Relationship Id="rId2" Type="http://schemas.openxmlformats.org/officeDocument/2006/relationships/notesSlide" Target="../notesSlides/notesSlide2.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7.svg"/><Relationship Id="rId24" Type="http://schemas.openxmlformats.org/officeDocument/2006/relationships/image" Target="../media/image50.png"/><Relationship Id="rId5" Type="http://schemas.openxmlformats.org/officeDocument/2006/relationships/image" Target="../media/image31.svg"/><Relationship Id="rId15" Type="http://schemas.openxmlformats.org/officeDocument/2006/relationships/image" Target="../media/image41.svg"/><Relationship Id="rId23" Type="http://schemas.openxmlformats.org/officeDocument/2006/relationships/image" Target="../media/image49.svg"/><Relationship Id="rId10" Type="http://schemas.openxmlformats.org/officeDocument/2006/relationships/image" Target="../media/image36.png"/><Relationship Id="rId19" Type="http://schemas.openxmlformats.org/officeDocument/2006/relationships/image" Target="../media/image45.sv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0.png"/><Relationship Id="rId22" Type="http://schemas.openxmlformats.org/officeDocument/2006/relationships/image" Target="../media/image48.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2.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6.svg"/><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8.svg"/><Relationship Id="rId4" Type="http://schemas.openxmlformats.org/officeDocument/2006/relationships/image" Target="../media/image57.png"/></Relationships>
</file>

<file path=ppt/slides/_rels/slide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D7A485-792C-485D-BB05-3FC56ED03AD0}"/>
              </a:ext>
            </a:extLst>
          </p:cNvPr>
          <p:cNvSpPr/>
          <p:nvPr/>
        </p:nvSpPr>
        <p:spPr>
          <a:xfrm>
            <a:off x="8481435" y="0"/>
            <a:ext cx="3710565"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1026" name="Picture 1">
            <a:extLst>
              <a:ext uri="{FF2B5EF4-FFF2-40B4-BE49-F238E27FC236}">
                <a16:creationId xmlns:a16="http://schemas.microsoft.com/office/drawing/2014/main" id="{DC9F259F-7B62-4CE3-9D22-A11CC91108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7400"/>
            <a:ext cx="8481435"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9455F271-F3E4-42BA-8850-FF8A49313DA3}"/>
              </a:ext>
            </a:extLst>
          </p:cNvPr>
          <p:cNvSpPr/>
          <p:nvPr/>
        </p:nvSpPr>
        <p:spPr>
          <a:xfrm>
            <a:off x="12802349" y="5943600"/>
            <a:ext cx="1032836" cy="635000"/>
          </a:xfrm>
          <a:prstGeom prst="rect">
            <a:avLst/>
          </a:prstGeom>
          <a:solidFill>
            <a:srgbClr val="ECE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4">
            <a:extLst>
              <a:ext uri="{FF2B5EF4-FFF2-40B4-BE49-F238E27FC236}">
                <a16:creationId xmlns:a16="http://schemas.microsoft.com/office/drawing/2014/main" id="{C3372166-ECA7-6F4E-9280-EEA75ACAC8D6}"/>
              </a:ext>
            </a:extLst>
          </p:cNvPr>
          <p:cNvSpPr txBox="1">
            <a:spLocks/>
          </p:cNvSpPr>
          <p:nvPr/>
        </p:nvSpPr>
        <p:spPr>
          <a:xfrm>
            <a:off x="8714543" y="1555384"/>
            <a:ext cx="4264857" cy="1031210"/>
          </a:xfrm>
          <a:prstGeom prst="rect">
            <a:avLst/>
          </a:prstGeom>
        </p:spPr>
        <p:txBody>
          <a:bodyPr vert="horz" lIns="91440" tIns="45720" rIns="91440" bIns="45720" rtlCol="0">
            <a:noAutofit/>
          </a:bodyPr>
          <a:lstStyle>
            <a:lvl1pPr marL="0" indent="0" algn="l" defTabSz="914400" rtl="0" eaLnBrk="1" latinLnBrk="0" hangingPunct="1">
              <a:lnSpc>
                <a:spcPct val="75000"/>
              </a:lnSpc>
              <a:spcBef>
                <a:spcPts val="0"/>
              </a:spcBef>
              <a:buFont typeface="Arial" panose="020B0604020202020204" pitchFamily="34" charset="0"/>
              <a:buNone/>
              <a:defRPr sz="3600" b="1" kern="120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BM Plex Sans Text" panose="020B0603050000000000"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BM Plex Sans Text" panose="020B0603050000000000"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Text" panose="020B0603050000000000"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Text" panose="020B0603050000000000"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dirty="0">
                <a:solidFill>
                  <a:schemeClr val="bg1"/>
                </a:solidFill>
                <a:latin typeface="Century Gothic" panose="020B0502020202020204" pitchFamily="34" charset="0"/>
              </a:rPr>
              <a:t>Cybersecurity     </a:t>
            </a:r>
            <a:br>
              <a:rPr lang="en-US" dirty="0">
                <a:solidFill>
                  <a:schemeClr val="bg1"/>
                </a:solidFill>
                <a:latin typeface="Century Gothic" panose="020B0502020202020204" pitchFamily="34" charset="0"/>
              </a:rPr>
            </a:br>
            <a:r>
              <a:rPr lang="en-US" dirty="0">
                <a:solidFill>
                  <a:schemeClr val="bg1"/>
                </a:solidFill>
                <a:latin typeface="Century Gothic" panose="020B0502020202020204" pitchFamily="34" charset="0"/>
              </a:rPr>
              <a:t>Policy for Operational Technology:</a:t>
            </a:r>
          </a:p>
        </p:txBody>
      </p:sp>
      <p:sp>
        <p:nvSpPr>
          <p:cNvPr id="16" name="Text Placeholder 5">
            <a:extLst>
              <a:ext uri="{FF2B5EF4-FFF2-40B4-BE49-F238E27FC236}">
                <a16:creationId xmlns:a16="http://schemas.microsoft.com/office/drawing/2014/main" id="{3146875F-4B57-2F40-B36E-09863E21F1CC}"/>
              </a:ext>
            </a:extLst>
          </p:cNvPr>
          <p:cNvSpPr txBox="1">
            <a:spLocks/>
          </p:cNvSpPr>
          <p:nvPr/>
        </p:nvSpPr>
        <p:spPr>
          <a:xfrm>
            <a:off x="8714543" y="4269640"/>
            <a:ext cx="4984252" cy="69410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1400" b="0" kern="1200">
                <a:solidFill>
                  <a:schemeClr val="tx1">
                    <a:alpha val="75000"/>
                  </a:schemeClr>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BM Plex Sans Text" panose="020B0603050000000000"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BM Plex Sans Text" panose="020B0603050000000000"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Text" panose="020B0603050000000000"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Text" panose="020B0603050000000000"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chemeClr val="bg1"/>
                </a:solidFill>
                <a:latin typeface="Century Gothic" panose="020B0502020202020204" pitchFamily="34" charset="0"/>
              </a:rPr>
              <a:t>A Guide for </a:t>
            </a:r>
          </a:p>
          <a:p>
            <a:r>
              <a:rPr lang="en-US" sz="2400" b="1" dirty="0">
                <a:solidFill>
                  <a:schemeClr val="bg1"/>
                </a:solidFill>
                <a:latin typeface="Century Gothic" panose="020B0502020202020204" pitchFamily="34" charset="0"/>
              </a:rPr>
              <a:t>Governments</a:t>
            </a:r>
            <a:endParaRPr lang="en-US" sz="1600" dirty="0">
              <a:solidFill>
                <a:schemeClr val="bg1"/>
              </a:solidFill>
              <a:latin typeface="+mn-lt"/>
            </a:endParaRPr>
          </a:p>
        </p:txBody>
      </p:sp>
    </p:spTree>
    <p:extLst>
      <p:ext uri="{BB962C8B-B14F-4D97-AF65-F5344CB8AC3E}">
        <p14:creationId xmlns:p14="http://schemas.microsoft.com/office/powerpoint/2010/main" val="616661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69B5E2E9-A1F7-4D5A-93DA-BA0C980E4E6D}"/>
              </a:ext>
            </a:extLst>
          </p:cNvPr>
          <p:cNvPicPr>
            <a:picLocks noChangeAspect="1"/>
          </p:cNvPicPr>
          <p:nvPr/>
        </p:nvPicPr>
        <p:blipFill rotWithShape="1">
          <a:blip r:embed="rId3">
            <a:alphaModFix amt="85000"/>
            <a:extLst>
              <a:ext uri="{28A0092B-C50C-407E-A947-70E740481C1C}">
                <a14:useLocalDpi xmlns:a14="http://schemas.microsoft.com/office/drawing/2010/main" val="0"/>
              </a:ext>
            </a:extLst>
          </a:blip>
          <a:srcRect t="19323" r="24392" b="37368"/>
          <a:stretch/>
        </p:blipFill>
        <p:spPr>
          <a:xfrm>
            <a:off x="4387090" y="0"/>
            <a:ext cx="8824085" cy="6858000"/>
          </a:xfrm>
          <a:prstGeom prst="rect">
            <a:avLst/>
          </a:prstGeom>
        </p:spPr>
      </p:pic>
      <p:sp>
        <p:nvSpPr>
          <p:cNvPr id="79" name="Text Placeholder 77">
            <a:extLst>
              <a:ext uri="{FF2B5EF4-FFF2-40B4-BE49-F238E27FC236}">
                <a16:creationId xmlns:a16="http://schemas.microsoft.com/office/drawing/2014/main" id="{A7525186-4461-4064-B63F-7D712C99BFFF}"/>
              </a:ext>
            </a:extLst>
          </p:cNvPr>
          <p:cNvSpPr txBox="1">
            <a:spLocks/>
          </p:cNvSpPr>
          <p:nvPr/>
        </p:nvSpPr>
        <p:spPr>
          <a:xfrm>
            <a:off x="1246598" y="499667"/>
            <a:ext cx="9020711" cy="914401"/>
          </a:xfrm>
          <a:prstGeom prst="rect">
            <a:avLst/>
          </a:prstGeom>
        </p:spPr>
        <p:txBody>
          <a:bodyPr vert="horz" lIns="91440" tIns="45720" rIns="91440" bIns="45720" rtlCol="0">
            <a:noAutofit/>
          </a:bodyPr>
          <a:lstStyle>
            <a:lvl1pPr marL="0" indent="0" algn="l" defTabSz="914400" rtl="0" eaLnBrk="1" latinLnBrk="0" hangingPunct="1">
              <a:lnSpc>
                <a:spcPct val="75000"/>
              </a:lnSpc>
              <a:spcBef>
                <a:spcPts val="0"/>
              </a:spcBef>
              <a:buFont typeface="Arial" panose="020B0604020202020204" pitchFamily="34" charset="0"/>
              <a:buNone/>
              <a:defRPr sz="3600" b="1" kern="120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BM Plex Sans Text" panose="020B0603050000000000"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BM Plex Sans Text" panose="020B0603050000000000"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Text" panose="020B0603050000000000"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Text" panose="020B0603050000000000"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SG" b="1" dirty="0">
                <a:solidFill>
                  <a:srgbClr val="EC6423"/>
                </a:solidFill>
                <a:effectLst/>
                <a:latin typeface="Century Gothic" panose="020B0502020202020204" pitchFamily="34" charset="0"/>
                <a:ea typeface="DengXian" panose="02010600030101010101" pitchFamily="2" charset="-122"/>
                <a:cs typeface="Times New Roman" panose="02020603050405020304" pitchFamily="18" charset="0"/>
              </a:rPr>
              <a:t>Checklist for an effective OT cybersecurity policy regime</a:t>
            </a:r>
            <a:endParaRPr lang="en-US" sz="6000" dirty="0">
              <a:solidFill>
                <a:srgbClr val="EC6423"/>
              </a:solidFill>
              <a:latin typeface="Century Gothic" panose="020B0502020202020204" pitchFamily="34" charset="0"/>
            </a:endParaRPr>
          </a:p>
        </p:txBody>
      </p:sp>
      <p:sp>
        <p:nvSpPr>
          <p:cNvPr id="5" name="TextBox 4">
            <a:extLst>
              <a:ext uri="{FF2B5EF4-FFF2-40B4-BE49-F238E27FC236}">
                <a16:creationId xmlns:a16="http://schemas.microsoft.com/office/drawing/2014/main" id="{223530A3-99DD-4B68-932C-B04023E0A3CC}"/>
              </a:ext>
            </a:extLst>
          </p:cNvPr>
          <p:cNvSpPr txBox="1"/>
          <p:nvPr/>
        </p:nvSpPr>
        <p:spPr>
          <a:xfrm>
            <a:off x="1146585" y="1758190"/>
            <a:ext cx="6284199" cy="3682803"/>
          </a:xfrm>
          <a:prstGeom prst="rect">
            <a:avLst/>
          </a:prstGeom>
          <a:noFill/>
        </p:spPr>
        <p:txBody>
          <a:bodyPr wrap="square">
            <a:spAutoFit/>
          </a:bodyPr>
          <a:lstStyle/>
          <a:p>
            <a:pPr>
              <a:lnSpc>
                <a:spcPct val="107000"/>
              </a:lnSpc>
              <a:spcAft>
                <a:spcPts val="800"/>
              </a:spcAft>
            </a:pPr>
            <a:r>
              <a:rPr lang="en-SG" sz="2000" b="1" dirty="0">
                <a:effectLst/>
                <a:latin typeface="Calibri" panose="020F0502020204030204" pitchFamily="34" charset="0"/>
                <a:ea typeface="DengXian" panose="02010600030101010101" pitchFamily="2" charset="-122"/>
                <a:cs typeface="Times New Roman" panose="02020603050405020304" pitchFamily="18" charset="0"/>
              </a:rPr>
              <a:t> </a:t>
            </a:r>
            <a:r>
              <a:rPr lang="en-SG" sz="2000" b="1" dirty="0">
                <a:solidFill>
                  <a:srgbClr val="0064A0"/>
                </a:solidFill>
                <a:latin typeface="Century Gothic" panose="020B0502020202020204" pitchFamily="34" charset="0"/>
                <a:ea typeface="DengXian" panose="02010600030101010101" pitchFamily="2" charset="-122"/>
                <a:cs typeface="Times New Roman" panose="02020603050405020304" pitchFamily="18" charset="0"/>
              </a:rPr>
              <a:t>I</a:t>
            </a:r>
            <a:r>
              <a:rPr lang="en-SG" sz="2000" b="1" dirty="0">
                <a:solidFill>
                  <a:srgbClr val="0064A0"/>
                </a:solidFill>
                <a:effectLst/>
                <a:latin typeface="Century Gothic" panose="020B0502020202020204" pitchFamily="34" charset="0"/>
                <a:ea typeface="DengXian" panose="02010600030101010101" pitchFamily="2" charset="-122"/>
                <a:cs typeface="Times New Roman" panose="02020603050405020304" pitchFamily="18" charset="0"/>
              </a:rPr>
              <a:t>mplementation</a:t>
            </a:r>
            <a:endParaRPr lang="en-GB" sz="2000" dirty="0">
              <a:solidFill>
                <a:srgbClr val="0064A0"/>
              </a:solidFill>
              <a:effectLst/>
              <a:latin typeface="Century Gothic" panose="020B0502020202020204" pitchFamily="34" charset="0"/>
              <a:ea typeface="DengXian" panose="02010600030101010101" pitchFamily="2" charset="-122"/>
              <a:cs typeface="Times New Roman" panose="02020603050405020304" pitchFamily="18" charset="0"/>
            </a:endParaRPr>
          </a:p>
          <a:p>
            <a:pPr marL="342900" lvl="0" indent="-342900">
              <a:lnSpc>
                <a:spcPct val="107000"/>
              </a:lnSpc>
              <a:spcBef>
                <a:spcPts val="600"/>
              </a:spcBef>
              <a:spcAft>
                <a:spcPts val="600"/>
              </a:spcAft>
              <a:buFont typeface="Wingdings" panose="05000000000000000000" pitchFamily="2" charset="2"/>
              <a:buChar char=""/>
            </a:pPr>
            <a:r>
              <a:rPr lang="en-US" sz="2000" dirty="0">
                <a:solidFill>
                  <a:srgbClr val="464646"/>
                </a:solidFill>
                <a:effectLst/>
                <a:latin typeface="Calibri" panose="020F0502020204030204" pitchFamily="34" charset="0"/>
                <a:ea typeface="DengXian" panose="02010600030101010101" pitchFamily="2" charset="-122"/>
                <a:cs typeface="Times New Roman" panose="02020603050405020304" pitchFamily="18" charset="0"/>
              </a:rPr>
              <a:t>Create OT cybersecurity risk assessment mechanisms for appropriate CII and OT systems with guidelines that are continually updated and reviewed</a:t>
            </a:r>
          </a:p>
          <a:p>
            <a:pPr marL="342900" lvl="0" indent="-342900">
              <a:lnSpc>
                <a:spcPct val="107000"/>
              </a:lnSpc>
              <a:spcBef>
                <a:spcPts val="600"/>
              </a:spcBef>
              <a:spcAft>
                <a:spcPts val="600"/>
              </a:spcAft>
              <a:buFont typeface="Wingdings" panose="05000000000000000000" pitchFamily="2" charset="2"/>
              <a:buChar char=""/>
            </a:pPr>
            <a:r>
              <a:rPr lang="en-US" sz="2000" dirty="0">
                <a:solidFill>
                  <a:srgbClr val="464646"/>
                </a:solidFill>
                <a:effectLst/>
                <a:latin typeface="Calibri" panose="020F0502020204030204" pitchFamily="34" charset="0"/>
                <a:ea typeface="DengXian" panose="02010600030101010101" pitchFamily="2" charset="-122"/>
                <a:cs typeface="Times New Roman" panose="02020603050405020304" pitchFamily="18" charset="0"/>
              </a:rPr>
              <a:t>Encourage non-CII OT operators to adopt cybersecurity guidelines voluntarily</a:t>
            </a:r>
          </a:p>
          <a:p>
            <a:pPr marL="342900" lvl="0" indent="-342900">
              <a:lnSpc>
                <a:spcPct val="107000"/>
              </a:lnSpc>
              <a:spcBef>
                <a:spcPts val="600"/>
              </a:spcBef>
              <a:spcAft>
                <a:spcPts val="600"/>
              </a:spcAft>
              <a:buFont typeface="Wingdings" panose="05000000000000000000" pitchFamily="2" charset="2"/>
              <a:buChar char=""/>
            </a:pPr>
            <a:r>
              <a:rPr lang="en-US" sz="2000" dirty="0">
                <a:solidFill>
                  <a:srgbClr val="464646"/>
                </a:solidFill>
                <a:effectLst/>
                <a:latin typeface="Calibri" panose="020F0502020204030204" pitchFamily="34" charset="0"/>
                <a:ea typeface="DengXian" panose="02010600030101010101" pitchFamily="2" charset="-122"/>
                <a:cs typeface="Times New Roman" panose="02020603050405020304" pitchFamily="18" charset="0"/>
              </a:rPr>
              <a:t>Use the public sector to lead by example</a:t>
            </a:r>
          </a:p>
          <a:p>
            <a:pPr marL="342900" lvl="0" indent="-342900">
              <a:lnSpc>
                <a:spcPct val="107000"/>
              </a:lnSpc>
              <a:spcBef>
                <a:spcPts val="600"/>
              </a:spcBef>
              <a:spcAft>
                <a:spcPts val="600"/>
              </a:spcAft>
              <a:buFont typeface="Wingdings" panose="05000000000000000000" pitchFamily="2" charset="2"/>
              <a:buChar char=""/>
            </a:pPr>
            <a:r>
              <a:rPr lang="en-US" sz="2000" dirty="0">
                <a:solidFill>
                  <a:srgbClr val="464646"/>
                </a:solidFill>
                <a:effectLst/>
                <a:latin typeface="Calibri" panose="020F0502020204030204" pitchFamily="34" charset="0"/>
                <a:ea typeface="DengXian" panose="02010600030101010101" pitchFamily="2" charset="-122"/>
                <a:cs typeface="Times New Roman" panose="02020603050405020304" pitchFamily="18" charset="0"/>
              </a:rPr>
              <a:t>Collaborate with other countries to share cybersecurity knowledge and threat intelligence</a:t>
            </a:r>
          </a:p>
        </p:txBody>
      </p:sp>
      <p:pic>
        <p:nvPicPr>
          <p:cNvPr id="3" name="Graphic 2" descr="Badge 3">
            <a:extLst>
              <a:ext uri="{FF2B5EF4-FFF2-40B4-BE49-F238E27FC236}">
                <a16:creationId xmlns:a16="http://schemas.microsoft.com/office/drawing/2014/main" id="{9B6E5166-7988-481E-89C1-9E4F1CF4A3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2185" y="499668"/>
            <a:ext cx="914400" cy="914400"/>
          </a:xfrm>
          <a:prstGeom prst="rect">
            <a:avLst/>
          </a:prstGeom>
        </p:spPr>
      </p:pic>
    </p:spTree>
    <p:extLst>
      <p:ext uri="{BB962C8B-B14F-4D97-AF65-F5344CB8AC3E}">
        <p14:creationId xmlns:p14="http://schemas.microsoft.com/office/powerpoint/2010/main" val="3364552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Shape&#10;&#10;Description automatically generated">
            <a:extLst>
              <a:ext uri="{FF2B5EF4-FFF2-40B4-BE49-F238E27FC236}">
                <a16:creationId xmlns:a16="http://schemas.microsoft.com/office/drawing/2014/main" id="{83382421-629A-4194-B85B-90CEB0806D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7464" y="3992588"/>
            <a:ext cx="1043462" cy="1417612"/>
          </a:xfrm>
          <a:prstGeom prst="rect">
            <a:avLst/>
          </a:prstGeom>
        </p:spPr>
      </p:pic>
      <p:sp>
        <p:nvSpPr>
          <p:cNvPr id="4" name="TextBox 3">
            <a:extLst>
              <a:ext uri="{FF2B5EF4-FFF2-40B4-BE49-F238E27FC236}">
                <a16:creationId xmlns:a16="http://schemas.microsoft.com/office/drawing/2014/main" id="{5D4F1287-0B61-40C4-A736-CC93E056F783}"/>
              </a:ext>
            </a:extLst>
          </p:cNvPr>
          <p:cNvSpPr txBox="1"/>
          <p:nvPr/>
        </p:nvSpPr>
        <p:spPr>
          <a:xfrm>
            <a:off x="5089195" y="5053833"/>
            <a:ext cx="6598579" cy="1569660"/>
          </a:xfrm>
          <a:prstGeom prst="rect">
            <a:avLst/>
          </a:prstGeom>
          <a:noFill/>
        </p:spPr>
        <p:txBody>
          <a:bodyPr wrap="square" rtlCol="0">
            <a:spAutoFit/>
          </a:bodyPr>
          <a:lstStyle/>
          <a:p>
            <a:r>
              <a:rPr lang="en-US" sz="1200" dirty="0">
                <a:solidFill>
                  <a:schemeClr val="tx2"/>
                </a:solidFill>
                <a:latin typeface="IBM Plex Sans Text" panose="020B0604020202020204" charset="0"/>
              </a:rPr>
              <a:t>The convergence of OT with IT has opened a whole new range of innovation and opportunities but has also drastically increased the cybersecurity threat environment for OT.</a:t>
            </a:r>
            <a:br>
              <a:rPr lang="en-US" sz="1200" dirty="0">
                <a:solidFill>
                  <a:schemeClr val="tx2"/>
                </a:solidFill>
                <a:latin typeface="IBM Plex Sans Text" panose="020B0604020202020204" charset="0"/>
              </a:rPr>
            </a:br>
            <a:endParaRPr lang="en-US" sz="1200" dirty="0">
              <a:solidFill>
                <a:schemeClr val="tx2"/>
              </a:solidFill>
              <a:latin typeface="IBM Plex Sans Text" panose="020B0604020202020204" charset="0"/>
            </a:endParaRPr>
          </a:p>
          <a:p>
            <a:r>
              <a:rPr lang="en-US" sz="1200" dirty="0">
                <a:solidFill>
                  <a:schemeClr val="tx2"/>
                </a:solidFill>
                <a:latin typeface="IBM Plex Sans Text" panose="020B0604020202020204" charset="0"/>
              </a:rPr>
              <a:t>Governments seeking to establish or upgrade their cybersecurity policies to better account for OT can leverage the checklist as a useful point of departure. </a:t>
            </a:r>
          </a:p>
          <a:p>
            <a:endParaRPr lang="en-US" sz="1200" dirty="0">
              <a:solidFill>
                <a:schemeClr val="tx2"/>
              </a:solidFill>
              <a:latin typeface="IBM Plex Sans Text" panose="020B0604020202020204" charset="0"/>
            </a:endParaRPr>
          </a:p>
          <a:p>
            <a:r>
              <a:rPr lang="en-US" sz="1200" dirty="0">
                <a:solidFill>
                  <a:schemeClr val="tx2"/>
                </a:solidFill>
                <a:latin typeface="IBM Plex Sans Text" panose="020B0604020202020204" charset="0"/>
              </a:rPr>
              <a:t>Governments need to continue reviewing and updating their </a:t>
            </a:r>
            <a:br>
              <a:rPr lang="en-US" sz="1200" dirty="0">
                <a:solidFill>
                  <a:schemeClr val="tx2"/>
                </a:solidFill>
                <a:latin typeface="IBM Plex Sans Text" panose="020B0604020202020204" charset="0"/>
              </a:rPr>
            </a:br>
            <a:r>
              <a:rPr lang="en-US" sz="1200" dirty="0">
                <a:solidFill>
                  <a:schemeClr val="tx2"/>
                </a:solidFill>
                <a:latin typeface="IBM Plex Sans Text" panose="020B0604020202020204" charset="0"/>
              </a:rPr>
              <a:t>OT cybersecurity regime to account for shifting threats to OT.</a:t>
            </a:r>
          </a:p>
        </p:txBody>
      </p:sp>
      <p:sp>
        <p:nvSpPr>
          <p:cNvPr id="11" name="TextBox 10">
            <a:extLst>
              <a:ext uri="{FF2B5EF4-FFF2-40B4-BE49-F238E27FC236}">
                <a16:creationId xmlns:a16="http://schemas.microsoft.com/office/drawing/2014/main" id="{3E2ED2B2-BC4E-418A-B1D4-C4F692612854}"/>
              </a:ext>
            </a:extLst>
          </p:cNvPr>
          <p:cNvSpPr txBox="1"/>
          <p:nvPr/>
        </p:nvSpPr>
        <p:spPr>
          <a:xfrm>
            <a:off x="504225" y="5176943"/>
            <a:ext cx="4800598" cy="1323439"/>
          </a:xfrm>
          <a:prstGeom prst="rect">
            <a:avLst/>
          </a:prstGeom>
          <a:noFill/>
        </p:spPr>
        <p:txBody>
          <a:bodyPr wrap="square">
            <a:spAutoFit/>
          </a:bodyPr>
          <a:lstStyle/>
          <a:p>
            <a:r>
              <a:rPr lang="en-US" sz="4000" dirty="0">
                <a:solidFill>
                  <a:srgbClr val="EC6423"/>
                </a:solidFill>
                <a:latin typeface="Century Gothic" panose="020B0502020202020204" pitchFamily="34" charset="0"/>
                <a:ea typeface="DengXian" panose="02010600030101010101" pitchFamily="2" charset="-122"/>
                <a:cs typeface="Times New Roman" panose="02020603050405020304" pitchFamily="18" charset="0"/>
              </a:rPr>
              <a:t>The cyber threat to OT is </a:t>
            </a:r>
            <a:r>
              <a:rPr lang="en-US" sz="4000" b="1" dirty="0">
                <a:solidFill>
                  <a:srgbClr val="EC6423"/>
                </a:solidFill>
                <a:latin typeface="Century Gothic" panose="020B0502020202020204" pitchFamily="34" charset="0"/>
                <a:ea typeface="DengXian" panose="02010600030101010101" pitchFamily="2" charset="-122"/>
                <a:cs typeface="Times New Roman" panose="02020603050405020304" pitchFamily="18" charset="0"/>
              </a:rPr>
              <a:t>real. </a:t>
            </a:r>
            <a:endParaRPr lang="en-GB" sz="4000" b="1" dirty="0">
              <a:solidFill>
                <a:srgbClr val="EC6423"/>
              </a:solidFill>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3" name="Picture 2" descr="Chart, scatter chart&#10;&#10;Description automatically generated">
            <a:extLst>
              <a:ext uri="{FF2B5EF4-FFF2-40B4-BE49-F238E27FC236}">
                <a16:creationId xmlns:a16="http://schemas.microsoft.com/office/drawing/2014/main" id="{99D54EC3-9C8C-1D46-8D8D-4EE4DA3832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4834868"/>
          </a:xfrm>
          <a:prstGeom prst="rect">
            <a:avLst/>
          </a:prstGeom>
        </p:spPr>
      </p:pic>
    </p:spTree>
    <p:extLst>
      <p:ext uri="{BB962C8B-B14F-4D97-AF65-F5344CB8AC3E}">
        <p14:creationId xmlns:p14="http://schemas.microsoft.com/office/powerpoint/2010/main" val="1980771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25B3C2-264F-41A9-AB3F-049B31522445}"/>
              </a:ext>
            </a:extLst>
          </p:cNvPr>
          <p:cNvSpPr>
            <a:spLocks noGrp="1"/>
          </p:cNvSpPr>
          <p:nvPr>
            <p:ph type="sldNum" sz="quarter" idx="12"/>
          </p:nvPr>
        </p:nvSpPr>
        <p:spPr>
          <a:xfrm>
            <a:off x="11430000" y="6356350"/>
            <a:ext cx="6350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5109F-F017-4619-9D3E-7ED38C6CD5B8}" type="slidenum">
              <a:rPr kumimoji="0" lang="id-ID" sz="1000" b="1" i="0" u="none" strike="noStrike" kern="1200" cap="none" spc="0" normalizeH="0" baseline="0" noProof="0" smtClean="0">
                <a:ln>
                  <a:noFill/>
                </a:ln>
                <a:solidFill>
                  <a:prstClr val="white"/>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id-ID" sz="1000" b="1" i="0" u="none" strike="noStrike" kern="1200" cap="none" spc="0" normalizeH="0" baseline="0" noProof="0">
              <a:ln>
                <a:noFill/>
              </a:ln>
              <a:solidFill>
                <a:prstClr val="white"/>
              </a:solidFill>
              <a:effectLst/>
              <a:uLnTx/>
              <a:uFillTx/>
              <a:latin typeface="open sans"/>
              <a:ea typeface="+mn-ea"/>
              <a:cs typeface="+mn-cs"/>
            </a:endParaRPr>
          </a:p>
        </p:txBody>
      </p:sp>
      <p:sp>
        <p:nvSpPr>
          <p:cNvPr id="5" name="Rectangle 11">
            <a:extLst>
              <a:ext uri="{FF2B5EF4-FFF2-40B4-BE49-F238E27FC236}">
                <a16:creationId xmlns:a16="http://schemas.microsoft.com/office/drawing/2014/main" id="{02211EBF-0B06-4963-BBBC-6CBAE9073EC1}"/>
              </a:ext>
            </a:extLst>
          </p:cNvPr>
          <p:cNvSpPr>
            <a:spLocks noChangeArrowheads="1"/>
          </p:cNvSpPr>
          <p:nvPr/>
        </p:nvSpPr>
        <p:spPr bwMode="auto">
          <a:xfrm>
            <a:off x="2336491" y="4939445"/>
            <a:ext cx="1850631" cy="1321650"/>
          </a:xfrm>
          <a:prstGeom prst="rect">
            <a:avLst/>
          </a:prstGeom>
          <a:noFill/>
          <a:ln w="9525">
            <a:noFill/>
            <a:miter lim="800000"/>
            <a:headEnd/>
            <a:tailEnd/>
          </a:ln>
        </p:spPr>
        <p:txBody>
          <a:bodyPr wrap="square" lIns="112528" tIns="56264" rIns="112528" bIns="56264">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9</a:t>
            </a:r>
            <a:r>
              <a:rPr kumimoji="0" lang="en-GB" sz="1000" b="0" i="0" u="none" strike="noStrike" kern="1200" cap="none" spc="0" normalizeH="0" baseline="30000" noProof="0" dirty="0">
                <a:ln>
                  <a:noFill/>
                </a:ln>
                <a:solidFill>
                  <a:prstClr val="black"/>
                </a:solidFill>
                <a:effectLst/>
                <a:uLnTx/>
                <a:uFillTx/>
                <a:latin typeface="Calibri" panose="020F0502020204030204" pitchFamily="34" charset="0"/>
                <a:cs typeface="Calibri" panose="020F0502020204030204" pitchFamily="34" charset="0"/>
              </a:rPr>
              <a:t>th</a:t>
            </a:r>
            <a:r>
              <a:rPr kumimoji="0" lang="en-GB"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Floor, Southside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105 Victoria Street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London, SW1E 6QT</a:t>
            </a:r>
          </a:p>
          <a:p>
            <a:pPr marL="0" marR="0" lvl="0" indent="0" algn="l" defTabSz="914400" rtl="0" eaLnBrk="1" fontAlgn="auto" latinLnBrk="0" hangingPunct="1">
              <a:lnSpc>
                <a:spcPts val="1333"/>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UK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ts val="1333"/>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Tel:  +44 (0) 20 8600 0630</a:t>
            </a:r>
          </a:p>
          <a:p>
            <a:pPr marL="0" marR="0" lvl="0" indent="0" algn="l" defTabSz="914400" rtl="0" eaLnBrk="1" fontAlgn="auto" latinLnBrk="0" hangingPunct="1">
              <a:lnSpc>
                <a:spcPts val="1333"/>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Fax: +44 (0) </a:t>
            </a:r>
            <a:r>
              <a:rPr kumimoji="0" lang="en-GB"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20 8748 8572</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Rectangle 12">
            <a:extLst>
              <a:ext uri="{FF2B5EF4-FFF2-40B4-BE49-F238E27FC236}">
                <a16:creationId xmlns:a16="http://schemas.microsoft.com/office/drawing/2014/main" id="{BDCFFDAB-8F0C-4712-B508-E4F0E15B2044}"/>
              </a:ext>
            </a:extLst>
          </p:cNvPr>
          <p:cNvSpPr>
            <a:spLocks noChangeArrowheads="1"/>
          </p:cNvSpPr>
          <p:nvPr/>
        </p:nvSpPr>
        <p:spPr bwMode="auto">
          <a:xfrm>
            <a:off x="400012" y="4959963"/>
            <a:ext cx="1927943" cy="1280613"/>
          </a:xfrm>
          <a:prstGeom prst="rect">
            <a:avLst/>
          </a:prstGeom>
          <a:noFill/>
          <a:ln w="9525">
            <a:noFill/>
            <a:miter lim="800000"/>
            <a:headEnd/>
            <a:tailEnd/>
          </a:ln>
        </p:spPr>
        <p:txBody>
          <a:bodyPr wrap="square" lIns="112528" tIns="56264" rIns="112528" bIns="56264">
            <a:spAutoFit/>
          </a:bodyPr>
          <a:lstStyle/>
          <a:p>
            <a:pPr marL="0" marR="0" lvl="0" indent="0" algn="l" defTabSz="914400" rtl="0" eaLnBrk="1" fontAlgn="auto" latinLnBrk="0" hangingPunct="1">
              <a:lnSpc>
                <a:spcPts val="1333"/>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Suite </a:t>
            </a:r>
            <a:r>
              <a:rPr lang="en-US" sz="1000">
                <a:solidFill>
                  <a:prstClr val="black"/>
                </a:solidFill>
                <a:latin typeface="Calibri" panose="020F0502020204030204" pitchFamily="34" charset="0"/>
                <a:cs typeface="Calibri" panose="020F0502020204030204" pitchFamily="34" charset="0"/>
              </a:rPr>
              <a:t>512</a:t>
            </a:r>
            <a:endParaRPr kumimoji="0" lang="en-GB" sz="1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ts val="1333"/>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1730 Rhode Island Ave N.W.</a:t>
            </a:r>
          </a:p>
          <a:p>
            <a:pPr marL="0" marR="0" lvl="0" indent="0" algn="l" defTabSz="914400" rtl="0" eaLnBrk="1" fontAlgn="auto" latinLnBrk="0" hangingPunct="1">
              <a:lnSpc>
                <a:spcPts val="1333"/>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Washington DC 20036   </a:t>
            </a:r>
          </a:p>
          <a:p>
            <a:pPr marL="0" marR="0" lvl="0" indent="0" algn="l" defTabSz="914400" rtl="0" eaLnBrk="1" fontAlgn="auto" latinLnBrk="0" hangingPunct="1">
              <a:lnSpc>
                <a:spcPts val="1333"/>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USA	</a:t>
            </a:r>
          </a:p>
          <a:p>
            <a:pPr marL="0" marR="0" lvl="0" indent="0" algn="l" defTabSz="914400" rtl="0" eaLnBrk="1" fontAlgn="auto" latinLnBrk="0" hangingPunct="1">
              <a:lnSpc>
                <a:spcPts val="1333"/>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ts val="1333"/>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Tel:  +1 202 503 1570</a:t>
            </a:r>
          </a:p>
          <a:p>
            <a:pPr marL="0" marR="0" lvl="0" indent="0" algn="l" defTabSz="914400" rtl="0" eaLnBrk="1" fontAlgn="auto" latinLnBrk="0" hangingPunct="1">
              <a:lnSpc>
                <a:spcPts val="1333"/>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Fax: +1 202 223 2009</a:t>
            </a:r>
          </a:p>
        </p:txBody>
      </p:sp>
      <p:sp>
        <p:nvSpPr>
          <p:cNvPr id="7" name="Rectangle 12">
            <a:extLst>
              <a:ext uri="{FF2B5EF4-FFF2-40B4-BE49-F238E27FC236}">
                <a16:creationId xmlns:a16="http://schemas.microsoft.com/office/drawing/2014/main" id="{1FD703ED-C04E-4E40-82C6-F1C0583F1CEB}"/>
              </a:ext>
            </a:extLst>
          </p:cNvPr>
          <p:cNvSpPr>
            <a:spLocks noChangeArrowheads="1"/>
          </p:cNvSpPr>
          <p:nvPr/>
        </p:nvSpPr>
        <p:spPr bwMode="auto">
          <a:xfrm>
            <a:off x="5756707" y="4939537"/>
            <a:ext cx="2385457" cy="1280613"/>
          </a:xfrm>
          <a:prstGeom prst="rect">
            <a:avLst/>
          </a:prstGeom>
          <a:noFill/>
          <a:ln w="9525">
            <a:noFill/>
            <a:miter lim="800000"/>
            <a:headEnd/>
            <a:tailEnd/>
          </a:ln>
        </p:spPr>
        <p:txBody>
          <a:bodyPr wrap="square" lIns="112528" tIns="56264" rIns="112528" bIns="56264">
            <a:spAutoFit/>
          </a:bodyPr>
          <a:lstStyle/>
          <a:p>
            <a:pPr marL="0" marR="0" lvl="0" indent="0" algn="l" defTabSz="914400" rtl="0" eaLnBrk="1" fontAlgn="auto" latinLnBrk="0" hangingPunct="1">
              <a:lnSpc>
                <a:spcPts val="1333"/>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Al Wahda City Tower, 20</a:t>
            </a:r>
            <a:r>
              <a:rPr kumimoji="0" lang="en-US" sz="1000" b="0" i="0" u="none" strike="noStrike" kern="1200" cap="none" spc="0" normalizeH="0" baseline="30000" noProof="0">
                <a:ln>
                  <a:noFill/>
                </a:ln>
                <a:solidFill>
                  <a:prstClr val="black"/>
                </a:solidFill>
                <a:effectLst/>
                <a:uLnTx/>
                <a:uFillTx/>
                <a:latin typeface="Calibri" panose="020F0502020204030204" pitchFamily="34" charset="0"/>
                <a:cs typeface="Calibri" panose="020F0502020204030204" pitchFamily="34" charset="0"/>
              </a:rPr>
              <a:t>th</a:t>
            </a:r>
            <a:r>
              <a:rPr kumimoji="0" lang="en-US" sz="1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Floor</a:t>
            </a:r>
          </a:p>
          <a:p>
            <a:pPr marL="0" marR="0" lvl="0" indent="0" algn="l" defTabSz="914400" rtl="0" eaLnBrk="1" fontAlgn="auto" latinLnBrk="0" hangingPunct="1">
              <a:lnSpc>
                <a:spcPts val="1333"/>
              </a:lnSpc>
              <a:spcBef>
                <a:spcPts val="0"/>
              </a:spcBef>
              <a:spcAft>
                <a:spcPts val="0"/>
              </a:spcAft>
              <a:buClrTx/>
              <a:buSzTx/>
              <a:buFontTx/>
              <a:buNone/>
              <a:tabLst/>
              <a:defRPr/>
            </a:pPr>
            <a:r>
              <a:rPr kumimoji="0" lang="en-US" sz="1000" b="0" i="0" u="none" strike="noStrike" kern="1200" cap="none" spc="0" normalizeH="0" baseline="0" noProof="0" err="1">
                <a:ln>
                  <a:noFill/>
                </a:ln>
                <a:solidFill>
                  <a:prstClr val="black"/>
                </a:solidFill>
                <a:effectLst/>
                <a:uLnTx/>
                <a:uFillTx/>
                <a:latin typeface="Calibri" panose="020F0502020204030204" pitchFamily="34" charset="0"/>
                <a:cs typeface="Calibri" panose="020F0502020204030204" pitchFamily="34" charset="0"/>
              </a:rPr>
              <a:t>Hazaa</a:t>
            </a:r>
            <a:r>
              <a:rPr kumimoji="0" lang="en-US" sz="1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Bin Zayed The First Street</a:t>
            </a:r>
          </a:p>
          <a:p>
            <a:pPr marL="0" marR="0" lvl="0" indent="0" algn="l" defTabSz="914400" rtl="0" eaLnBrk="1" fontAlgn="auto" latinLnBrk="0" hangingPunct="1">
              <a:lnSpc>
                <a:spcPts val="1333"/>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PO Box 127432</a:t>
            </a:r>
          </a:p>
          <a:p>
            <a:pPr marL="0" marR="0" lvl="0" indent="0" algn="l" defTabSz="914400" rtl="0" eaLnBrk="1" fontAlgn="auto" latinLnBrk="0" hangingPunct="1">
              <a:lnSpc>
                <a:spcPts val="1333"/>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Abu Dhabi, UAE</a:t>
            </a:r>
          </a:p>
          <a:p>
            <a:pPr marL="0" marR="0" lvl="0" indent="0" algn="l" defTabSz="914400" rtl="0" eaLnBrk="1" fontAlgn="auto" latinLnBrk="0" hangingPunct="1">
              <a:lnSpc>
                <a:spcPts val="1333"/>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ts val="1333"/>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Tel: +971 2 815 7811	</a:t>
            </a:r>
          </a:p>
          <a:p>
            <a:pPr marL="0" marR="0" lvl="0" indent="0" algn="l" defTabSz="914400" rtl="0" eaLnBrk="1" fontAlgn="auto" latinLnBrk="0" hangingPunct="1">
              <a:lnSpc>
                <a:spcPts val="1333"/>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Fax:+971 2 815  7888</a:t>
            </a:r>
          </a:p>
        </p:txBody>
      </p:sp>
      <p:sp>
        <p:nvSpPr>
          <p:cNvPr id="8" name="Rectangle 11">
            <a:extLst>
              <a:ext uri="{FF2B5EF4-FFF2-40B4-BE49-F238E27FC236}">
                <a16:creationId xmlns:a16="http://schemas.microsoft.com/office/drawing/2014/main" id="{058A326C-DB45-4AC4-A275-3C67C749C027}"/>
              </a:ext>
            </a:extLst>
          </p:cNvPr>
          <p:cNvSpPr>
            <a:spLocks noChangeArrowheads="1"/>
          </p:cNvSpPr>
          <p:nvPr/>
        </p:nvSpPr>
        <p:spPr bwMode="auto">
          <a:xfrm>
            <a:off x="4194723" y="4939537"/>
            <a:ext cx="1987636" cy="1280613"/>
          </a:xfrm>
          <a:prstGeom prst="rect">
            <a:avLst/>
          </a:prstGeom>
          <a:noFill/>
          <a:ln w="9525">
            <a:noFill/>
            <a:miter lim="800000"/>
            <a:headEnd/>
            <a:tailEnd/>
          </a:ln>
        </p:spPr>
        <p:txBody>
          <a:bodyPr wrap="square" lIns="112528" tIns="56264" rIns="112528" bIns="56264">
            <a:spAutoFit/>
          </a:bodyPr>
          <a:lstStyle/>
          <a:p>
            <a:pPr lvl="0">
              <a:lnSpc>
                <a:spcPts val="1333"/>
              </a:lnSpc>
              <a:defRPr/>
            </a:pPr>
            <a:r>
              <a:rPr lang="en-GB" sz="1000">
                <a:solidFill>
                  <a:prstClr val="black"/>
                </a:solidFill>
                <a:latin typeface="Calibri" panose="020F0502020204030204" pitchFamily="34" charset="0"/>
                <a:cs typeface="Calibri" panose="020F0502020204030204" pitchFamily="34" charset="0"/>
              </a:rPr>
              <a:t>Square de </a:t>
            </a:r>
            <a:r>
              <a:rPr lang="en-GB" sz="1000" err="1">
                <a:solidFill>
                  <a:prstClr val="black"/>
                </a:solidFill>
                <a:latin typeface="Calibri" panose="020F0502020204030204" pitchFamily="34" charset="0"/>
                <a:cs typeface="Calibri" panose="020F0502020204030204" pitchFamily="34" charset="0"/>
              </a:rPr>
              <a:t>Meeûs</a:t>
            </a:r>
            <a:r>
              <a:rPr lang="en-GB" sz="1000">
                <a:solidFill>
                  <a:prstClr val="black"/>
                </a:solidFill>
                <a:latin typeface="Calibri" panose="020F0502020204030204" pitchFamily="34" charset="0"/>
                <a:cs typeface="Calibri" panose="020F0502020204030204" pitchFamily="34" charset="0"/>
              </a:rPr>
              <a:t> 37</a:t>
            </a:r>
          </a:p>
          <a:p>
            <a:pPr lvl="0">
              <a:lnSpc>
                <a:spcPts val="1333"/>
              </a:lnSpc>
              <a:defRPr/>
            </a:pPr>
            <a:r>
              <a:rPr lang="en-GB" sz="1000">
                <a:solidFill>
                  <a:prstClr val="black"/>
                </a:solidFill>
                <a:latin typeface="Calibri" panose="020F0502020204030204" pitchFamily="34" charset="0"/>
                <a:cs typeface="Calibri" panose="020F0502020204030204" pitchFamily="34" charset="0"/>
              </a:rPr>
              <a:t>4th Floor</a:t>
            </a:r>
          </a:p>
          <a:p>
            <a:pPr lvl="0">
              <a:lnSpc>
                <a:spcPts val="1333"/>
              </a:lnSpc>
              <a:defRPr/>
            </a:pPr>
            <a:r>
              <a:rPr lang="en-GB" sz="1000">
                <a:solidFill>
                  <a:prstClr val="black"/>
                </a:solidFill>
                <a:latin typeface="Calibri" panose="020F0502020204030204" pitchFamily="34" charset="0"/>
                <a:cs typeface="Calibri" panose="020F0502020204030204" pitchFamily="34" charset="0"/>
              </a:rPr>
              <a:t>B-1000 Brussels</a:t>
            </a:r>
          </a:p>
          <a:p>
            <a:pPr lvl="0">
              <a:lnSpc>
                <a:spcPts val="1333"/>
              </a:lnSpc>
              <a:defRPr/>
            </a:pPr>
            <a:r>
              <a:rPr lang="en-GB" sz="1000">
                <a:solidFill>
                  <a:prstClr val="black"/>
                </a:solidFill>
                <a:latin typeface="Calibri" panose="020F0502020204030204" pitchFamily="34" charset="0"/>
                <a:cs typeface="Calibri" panose="020F0502020204030204" pitchFamily="34" charset="0"/>
              </a:rPr>
              <a:t>Belgium</a:t>
            </a:r>
          </a:p>
          <a:p>
            <a:pPr lvl="0">
              <a:lnSpc>
                <a:spcPts val="1333"/>
              </a:lnSpc>
              <a:defRPr/>
            </a:pPr>
            <a:endParaRPr lang="en-GB" sz="1000">
              <a:solidFill>
                <a:prstClr val="black"/>
              </a:solidFill>
              <a:latin typeface="Calibri" panose="020F0502020204030204" pitchFamily="34" charset="0"/>
              <a:cs typeface="Calibri" panose="020F0502020204030204" pitchFamily="34" charset="0"/>
            </a:endParaRPr>
          </a:p>
          <a:p>
            <a:pPr lvl="0">
              <a:lnSpc>
                <a:spcPts val="1333"/>
              </a:lnSpc>
              <a:defRPr/>
            </a:pPr>
            <a:r>
              <a:rPr lang="en-GB" sz="1000">
                <a:solidFill>
                  <a:prstClr val="black"/>
                </a:solidFill>
                <a:latin typeface="Calibri" panose="020F0502020204030204" pitchFamily="34" charset="0"/>
                <a:cs typeface="Calibri" panose="020F0502020204030204" pitchFamily="34" charset="0"/>
              </a:rPr>
              <a:t>T: +32 (0)2 791 79 50</a:t>
            </a:r>
          </a:p>
          <a:p>
            <a:pPr lvl="0">
              <a:lnSpc>
                <a:spcPts val="1333"/>
              </a:lnSpc>
              <a:defRPr/>
            </a:pPr>
            <a:r>
              <a:rPr lang="en-GB" sz="1000">
                <a:solidFill>
                  <a:prstClr val="black"/>
                </a:solidFill>
                <a:latin typeface="Calibri" panose="020F0502020204030204" pitchFamily="34" charset="0"/>
                <a:cs typeface="Calibri" panose="020F0502020204030204" pitchFamily="34" charset="0"/>
              </a:rPr>
              <a:t>F: +32 (0)2 535 77 00</a:t>
            </a:r>
            <a:endParaRPr kumimoji="0" lang="en-US" sz="1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3E901D04-7C00-46D1-A502-EBB1C3A38E5F}"/>
              </a:ext>
            </a:extLst>
          </p:cNvPr>
          <p:cNvSpPr/>
          <p:nvPr/>
        </p:nvSpPr>
        <p:spPr>
          <a:xfrm>
            <a:off x="400012" y="3879757"/>
            <a:ext cx="2091656"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North America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Washington DC</a:t>
            </a:r>
          </a:p>
        </p:txBody>
      </p:sp>
      <p:sp>
        <p:nvSpPr>
          <p:cNvPr id="10" name="Rectangle 9">
            <a:extLst>
              <a:ext uri="{FF2B5EF4-FFF2-40B4-BE49-F238E27FC236}">
                <a16:creationId xmlns:a16="http://schemas.microsoft.com/office/drawing/2014/main" id="{60D5D44A-B1D7-4348-B77D-5D990E5784D2}"/>
              </a:ext>
            </a:extLst>
          </p:cNvPr>
          <p:cNvSpPr/>
          <p:nvPr/>
        </p:nvSpPr>
        <p:spPr>
          <a:xfrm>
            <a:off x="2348848" y="3872426"/>
            <a:ext cx="2898580" cy="103611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Europe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London</a:t>
            </a:r>
            <a:r>
              <a:rPr kumimoji="0" lang="en-US" sz="1333"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a:t>
            </a:r>
            <a:r>
              <a:rPr kumimoji="0" lang="en-US" sz="12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Brussels </a:t>
            </a:r>
          </a:p>
        </p:txBody>
      </p:sp>
      <p:sp>
        <p:nvSpPr>
          <p:cNvPr id="11" name="Rectangle 10">
            <a:extLst>
              <a:ext uri="{FF2B5EF4-FFF2-40B4-BE49-F238E27FC236}">
                <a16:creationId xmlns:a16="http://schemas.microsoft.com/office/drawing/2014/main" id="{A4C2C8D0-E158-44E2-92EF-14830F5DC6AA}"/>
              </a:ext>
            </a:extLst>
          </p:cNvPr>
          <p:cNvSpPr/>
          <p:nvPr/>
        </p:nvSpPr>
        <p:spPr>
          <a:xfrm>
            <a:off x="5756707" y="3872425"/>
            <a:ext cx="1324647"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Middle East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Abu Dhabi</a:t>
            </a:r>
          </a:p>
        </p:txBody>
      </p:sp>
      <p:cxnSp>
        <p:nvCxnSpPr>
          <p:cNvPr id="12" name="Straight Connector 11">
            <a:extLst>
              <a:ext uri="{FF2B5EF4-FFF2-40B4-BE49-F238E27FC236}">
                <a16:creationId xmlns:a16="http://schemas.microsoft.com/office/drawing/2014/main" id="{3B1AB10D-D86A-41F6-932F-91F0F3964C00}"/>
              </a:ext>
            </a:extLst>
          </p:cNvPr>
          <p:cNvCxnSpPr/>
          <p:nvPr/>
        </p:nvCxnSpPr>
        <p:spPr bwMode="auto">
          <a:xfrm flipH="1">
            <a:off x="1641312" y="4153834"/>
            <a:ext cx="695180" cy="1"/>
          </a:xfrm>
          <a:prstGeom prst="line">
            <a:avLst/>
          </a:prstGeom>
          <a:solidFill>
            <a:schemeClr val="accent1"/>
          </a:solidFill>
          <a:ln w="9525" cap="flat" cmpd="sng" algn="ctr">
            <a:solidFill>
              <a:srgbClr val="FFFFFF"/>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94A71FA5-17FE-4209-BC1A-17A0C9A47842}"/>
              </a:ext>
            </a:extLst>
          </p:cNvPr>
          <p:cNvCxnSpPr/>
          <p:nvPr/>
        </p:nvCxnSpPr>
        <p:spPr bwMode="auto">
          <a:xfrm flipH="1">
            <a:off x="7994518" y="4153834"/>
            <a:ext cx="722987" cy="301"/>
          </a:xfrm>
          <a:prstGeom prst="line">
            <a:avLst/>
          </a:prstGeom>
          <a:solidFill>
            <a:schemeClr val="accent1"/>
          </a:solidFill>
          <a:ln w="9525" cap="flat" cmpd="sng" algn="ctr">
            <a:solidFill>
              <a:srgbClr val="FFFFFF"/>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22688E49-5DD9-480A-A337-A49E084EA40B}"/>
              </a:ext>
            </a:extLst>
          </p:cNvPr>
          <p:cNvCxnSpPr/>
          <p:nvPr/>
        </p:nvCxnSpPr>
        <p:spPr bwMode="auto">
          <a:xfrm flipH="1">
            <a:off x="5035089" y="4153834"/>
            <a:ext cx="1112288" cy="1"/>
          </a:xfrm>
          <a:prstGeom prst="line">
            <a:avLst/>
          </a:prstGeom>
          <a:solidFill>
            <a:schemeClr val="accent1"/>
          </a:solidFill>
          <a:ln w="9525" cap="flat" cmpd="sng" algn="ctr">
            <a:solidFill>
              <a:srgbClr val="FFFFFF"/>
            </a:solidFill>
            <a:prstDash val="solid"/>
            <a:round/>
            <a:headEnd type="none" w="med" len="med"/>
            <a:tailEnd type="none" w="med" len="med"/>
          </a:ln>
          <a:effectLst/>
        </p:spPr>
      </p:cxnSp>
      <p:sp>
        <p:nvSpPr>
          <p:cNvPr id="15" name="Rectangle 14">
            <a:extLst>
              <a:ext uri="{FF2B5EF4-FFF2-40B4-BE49-F238E27FC236}">
                <a16:creationId xmlns:a16="http://schemas.microsoft.com/office/drawing/2014/main" id="{EF41A599-6A9A-46AE-8A87-AE371DA91DCC}"/>
              </a:ext>
            </a:extLst>
          </p:cNvPr>
          <p:cNvSpPr/>
          <p:nvPr/>
        </p:nvSpPr>
        <p:spPr>
          <a:xfrm>
            <a:off x="7926413" y="3872498"/>
            <a:ext cx="2091656"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Africa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Dakar</a:t>
            </a:r>
          </a:p>
        </p:txBody>
      </p:sp>
      <p:cxnSp>
        <p:nvCxnSpPr>
          <p:cNvPr id="16" name="Straight Connector 15">
            <a:extLst>
              <a:ext uri="{FF2B5EF4-FFF2-40B4-BE49-F238E27FC236}">
                <a16:creationId xmlns:a16="http://schemas.microsoft.com/office/drawing/2014/main" id="{A1071113-A137-4A4F-9911-F995CECCC635}"/>
              </a:ext>
            </a:extLst>
          </p:cNvPr>
          <p:cNvCxnSpPr/>
          <p:nvPr/>
        </p:nvCxnSpPr>
        <p:spPr bwMode="auto">
          <a:xfrm flipH="1">
            <a:off x="10428344" y="4153834"/>
            <a:ext cx="701187" cy="1"/>
          </a:xfrm>
          <a:prstGeom prst="line">
            <a:avLst/>
          </a:prstGeom>
          <a:solidFill>
            <a:schemeClr val="accent1"/>
          </a:solidFill>
          <a:ln w="9525" cap="flat" cmpd="sng" algn="ctr">
            <a:solidFill>
              <a:srgbClr val="FFFFFF"/>
            </a:solidFill>
            <a:prstDash val="solid"/>
            <a:round/>
            <a:headEnd type="none" w="med" len="med"/>
            <a:tailEnd type="none" w="med" len="med"/>
          </a:ln>
          <a:effectLst/>
        </p:spPr>
      </p:cxnSp>
      <p:sp>
        <p:nvSpPr>
          <p:cNvPr id="17" name="Rectangle 12">
            <a:extLst>
              <a:ext uri="{FF2B5EF4-FFF2-40B4-BE49-F238E27FC236}">
                <a16:creationId xmlns:a16="http://schemas.microsoft.com/office/drawing/2014/main" id="{FAED3A12-7AA3-4EA6-B3BE-7E7353E094E8}"/>
              </a:ext>
            </a:extLst>
          </p:cNvPr>
          <p:cNvSpPr>
            <a:spLocks noChangeArrowheads="1"/>
          </p:cNvSpPr>
          <p:nvPr/>
        </p:nvSpPr>
        <p:spPr bwMode="auto">
          <a:xfrm>
            <a:off x="7926413" y="4939537"/>
            <a:ext cx="2439573" cy="1280613"/>
          </a:xfrm>
          <a:prstGeom prst="rect">
            <a:avLst/>
          </a:prstGeom>
          <a:noFill/>
          <a:ln w="9525">
            <a:noFill/>
            <a:miter lim="800000"/>
            <a:headEnd/>
            <a:tailEnd/>
          </a:ln>
        </p:spPr>
        <p:txBody>
          <a:bodyPr wrap="square" lIns="112528" tIns="56264" rIns="112528" bIns="56264">
            <a:spAutoFit/>
          </a:bodyPr>
          <a:lstStyle/>
          <a:p>
            <a:pPr marL="0" marR="0" lvl="0" indent="0" algn="l" defTabSz="914400" rtl="0" eaLnBrk="1" fontAlgn="auto" latinLnBrk="0" hangingPunct="1">
              <a:lnSpc>
                <a:spcPts val="1333"/>
              </a:lnSpc>
              <a:spcBef>
                <a:spcPts val="0"/>
              </a:spcBef>
              <a:spcAft>
                <a:spcPts val="0"/>
              </a:spcAft>
              <a:buClrTx/>
              <a:buSzTx/>
              <a:buFontTx/>
              <a:buNone/>
              <a:tabLst/>
              <a:defRPr/>
            </a:pPr>
            <a:r>
              <a:rPr kumimoji="0" lang="en-US" sz="1000" b="0" i="0" u="none" strike="noStrike" kern="1200" cap="none" spc="0" normalizeH="0" baseline="0" noProof="0" err="1">
                <a:ln>
                  <a:noFill/>
                </a:ln>
                <a:solidFill>
                  <a:prstClr val="black"/>
                </a:solidFill>
                <a:effectLst/>
                <a:uLnTx/>
                <a:uFillTx/>
                <a:latin typeface="Calibri" panose="020F0502020204030204" pitchFamily="34" charset="0"/>
                <a:cs typeface="Calibri" panose="020F0502020204030204" pitchFamily="34" charset="0"/>
              </a:rPr>
              <a:t>Mermoz</a:t>
            </a:r>
            <a:r>
              <a:rPr kumimoji="0" lang="en-US" sz="1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Extension, Lot 12, N 05</a:t>
            </a:r>
          </a:p>
          <a:p>
            <a:pPr marL="0" marR="0" lvl="0" indent="0" algn="l" defTabSz="914400" rtl="0" eaLnBrk="1" fontAlgn="auto" latinLnBrk="0" hangingPunct="1">
              <a:lnSpc>
                <a:spcPts val="1333"/>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BP: 45680 Dakar –</a:t>
            </a:r>
            <a:r>
              <a:rPr kumimoji="0" lang="en-US" sz="1000" b="0" i="0" u="none" strike="noStrike" kern="1200" cap="none" spc="0" normalizeH="0" baseline="0" noProof="0" err="1">
                <a:ln>
                  <a:noFill/>
                </a:ln>
                <a:solidFill>
                  <a:prstClr val="black"/>
                </a:solidFill>
                <a:effectLst/>
                <a:uLnTx/>
                <a:uFillTx/>
                <a:latin typeface="Calibri" panose="020F0502020204030204" pitchFamily="34" charset="0"/>
                <a:cs typeface="Calibri" panose="020F0502020204030204" pitchFamily="34" charset="0"/>
              </a:rPr>
              <a:t>Fann</a:t>
            </a:r>
            <a:r>
              <a:rPr kumimoji="0" lang="en-US" sz="1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l" defTabSz="914400" rtl="0" eaLnBrk="1" fontAlgn="auto" latinLnBrk="0" hangingPunct="1">
              <a:lnSpc>
                <a:spcPts val="1333"/>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Senegal</a:t>
            </a:r>
          </a:p>
          <a:p>
            <a:pPr marL="0" marR="0" lvl="0" indent="0" algn="l" defTabSz="914400" rtl="0" eaLnBrk="1" fontAlgn="auto" latinLnBrk="0" hangingPunct="1">
              <a:lnSpc>
                <a:spcPts val="1333"/>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ts val="1333"/>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ts val="1333"/>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Tel: +221 33 827 52 54	</a:t>
            </a:r>
          </a:p>
          <a:p>
            <a:pPr marL="0" marR="0" lvl="0" indent="0" algn="l" defTabSz="914400" rtl="0" eaLnBrk="1" fontAlgn="auto" latinLnBrk="0" hangingPunct="1">
              <a:lnSpc>
                <a:spcPts val="1333"/>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Fax:+221 33 827 52 55</a:t>
            </a:r>
          </a:p>
        </p:txBody>
      </p:sp>
      <p:cxnSp>
        <p:nvCxnSpPr>
          <p:cNvPr id="18" name="Straight Connector 17">
            <a:extLst>
              <a:ext uri="{FF2B5EF4-FFF2-40B4-BE49-F238E27FC236}">
                <a16:creationId xmlns:a16="http://schemas.microsoft.com/office/drawing/2014/main" id="{6E669DD1-4EAB-48B0-BB9A-54772C403CC4}"/>
              </a:ext>
            </a:extLst>
          </p:cNvPr>
          <p:cNvCxnSpPr/>
          <p:nvPr/>
        </p:nvCxnSpPr>
        <p:spPr>
          <a:xfrm flipH="1">
            <a:off x="514581" y="4521461"/>
            <a:ext cx="10882429" cy="0"/>
          </a:xfrm>
          <a:prstGeom prst="line">
            <a:avLst/>
          </a:prstGeom>
          <a:ln w="3175" cmpd="sng"/>
          <a:effectLst/>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78249FDE-3F55-4EDF-9A76-0D3E6F299F9B}"/>
              </a:ext>
            </a:extLst>
          </p:cNvPr>
          <p:cNvSpPr/>
          <p:nvPr/>
        </p:nvSpPr>
        <p:spPr>
          <a:xfrm>
            <a:off x="9973344" y="3872406"/>
            <a:ext cx="2091656"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Asia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Singapore</a:t>
            </a:r>
          </a:p>
        </p:txBody>
      </p:sp>
      <p:sp>
        <p:nvSpPr>
          <p:cNvPr id="21" name="Rectangle 12">
            <a:extLst>
              <a:ext uri="{FF2B5EF4-FFF2-40B4-BE49-F238E27FC236}">
                <a16:creationId xmlns:a16="http://schemas.microsoft.com/office/drawing/2014/main" id="{B3D0E71D-6DB6-4512-B536-944A1CCC4F05}"/>
              </a:ext>
            </a:extLst>
          </p:cNvPr>
          <p:cNvSpPr>
            <a:spLocks noChangeArrowheads="1"/>
          </p:cNvSpPr>
          <p:nvPr/>
        </p:nvSpPr>
        <p:spPr bwMode="auto">
          <a:xfrm>
            <a:off x="9973344" y="4939445"/>
            <a:ext cx="1692136" cy="1106078"/>
          </a:xfrm>
          <a:prstGeom prst="rect">
            <a:avLst/>
          </a:prstGeom>
          <a:noFill/>
          <a:ln w="9525">
            <a:noFill/>
            <a:miter lim="800000"/>
            <a:headEnd/>
            <a:tailEnd/>
          </a:ln>
        </p:spPr>
        <p:txBody>
          <a:bodyPr wrap="square" lIns="112528" tIns="56264" rIns="112528" bIns="56264">
            <a:spAutoFit/>
          </a:bodyPr>
          <a:lstStyle/>
          <a:p>
            <a:pPr marL="0" marR="0" lvl="0" indent="0" algn="l" defTabSz="914400" rtl="0" eaLnBrk="1" fontAlgn="auto" latinLnBrk="0" hangingPunct="1">
              <a:lnSpc>
                <a:spcPts val="1333"/>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1 </a:t>
            </a:r>
            <a:r>
              <a:rPr kumimoji="0" lang="en-GB" sz="1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Keong</a:t>
            </a:r>
            <a:r>
              <a:rPr kumimoji="0" lang="en-GB"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GB" sz="1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Saik</a:t>
            </a:r>
            <a:r>
              <a:rPr kumimoji="0" lang="en-GB"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Road</a:t>
            </a:r>
          </a:p>
          <a:p>
            <a:pPr marL="0" marR="0" lvl="0" indent="0" algn="l" defTabSz="914400" rtl="0" eaLnBrk="1" fontAlgn="auto" latinLnBrk="0" hangingPunct="1">
              <a:lnSpc>
                <a:spcPts val="1333"/>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Singapore</a:t>
            </a:r>
          </a:p>
          <a:p>
            <a:pPr marL="0" marR="0" lvl="0" indent="0" algn="l" defTabSz="914400" rtl="0" eaLnBrk="1" fontAlgn="auto" latinLnBrk="0" hangingPunct="1">
              <a:lnSpc>
                <a:spcPts val="1333"/>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089109</a:t>
            </a:r>
          </a:p>
          <a:p>
            <a:pPr marL="0" marR="0" lvl="0" indent="0" algn="l" defTabSz="914400" rtl="0" eaLnBrk="1" fontAlgn="auto" latinLnBrk="0" hangingPunct="1">
              <a:lnSpc>
                <a:spcPts val="1333"/>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ts val="1333"/>
              </a:lnSpc>
              <a:spcBef>
                <a:spcPts val="0"/>
              </a:spcBef>
              <a:spcAft>
                <a:spcPts val="0"/>
              </a:spcAft>
              <a:buClrTx/>
              <a:buSzTx/>
              <a:buFontTx/>
              <a:buNone/>
              <a:tabLst/>
              <a:defRPr/>
            </a:pPr>
            <a:endParaRPr kumimoji="0" lang="is-IS"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ts val="1333"/>
              </a:lnSpc>
              <a:spcBef>
                <a:spcPts val="0"/>
              </a:spcBef>
              <a:spcAft>
                <a:spcPts val="0"/>
              </a:spcAft>
              <a:buClrTx/>
              <a:buSzTx/>
              <a:buFontTx/>
              <a:buNone/>
              <a:tabLst/>
              <a:defRPr/>
            </a:pPr>
            <a:r>
              <a:rPr kumimoji="0" lang="is-IS"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Tel: +65 9145 6137          </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2" name="07e91dfd-16ca-4250-a36d-08c30a91a069" descr="78961D35-806D-4CFE-BBBC-AF1801AAF0A4@home">
            <a:extLst>
              <a:ext uri="{FF2B5EF4-FFF2-40B4-BE49-F238E27FC236}">
                <a16:creationId xmlns:a16="http://schemas.microsoft.com/office/drawing/2014/main" id="{5F9FA50D-4C7C-48D7-8C09-E5D0788BA680}"/>
              </a:ext>
            </a:extLst>
          </p:cNvPr>
          <p:cNvPicPr>
            <a:picLocks noChangeAspect="1" noChangeArrowheads="1"/>
          </p:cNvPicPr>
          <p:nvPr/>
        </p:nvPicPr>
        <p:blipFill>
          <a:blip r:embed="rId3" cstate="print"/>
          <a:srcRect/>
          <a:stretch>
            <a:fillRect/>
          </a:stretch>
        </p:blipFill>
        <p:spPr bwMode="auto">
          <a:xfrm>
            <a:off x="9702728" y="6035691"/>
            <a:ext cx="2016739" cy="675952"/>
          </a:xfrm>
          <a:prstGeom prst="rect">
            <a:avLst/>
          </a:prstGeom>
          <a:noFill/>
          <a:ln w="9525">
            <a:noFill/>
            <a:miter lim="800000"/>
            <a:headEnd/>
            <a:tailEnd/>
          </a:ln>
        </p:spPr>
      </p:pic>
      <p:pic>
        <p:nvPicPr>
          <p:cNvPr id="23" name="Picture 22">
            <a:extLst>
              <a:ext uri="{FF2B5EF4-FFF2-40B4-BE49-F238E27FC236}">
                <a16:creationId xmlns:a16="http://schemas.microsoft.com/office/drawing/2014/main" id="{C378AAC6-DC0B-434A-BA9D-C9AC4B862B40}"/>
              </a:ext>
            </a:extLst>
          </p:cNvPr>
          <p:cNvPicPr>
            <a:picLocks noChangeAspect="1"/>
          </p:cNvPicPr>
          <p:nvPr/>
        </p:nvPicPr>
        <p:blipFill>
          <a:blip r:embed="rId4">
            <a:duotone>
              <a:schemeClr val="bg2">
                <a:shade val="45000"/>
                <a:satMod val="135000"/>
              </a:schemeClr>
              <a:prstClr val="white"/>
            </a:duotone>
          </a:blip>
          <a:stretch>
            <a:fillRect/>
          </a:stretch>
        </p:blipFill>
        <p:spPr>
          <a:xfrm>
            <a:off x="4486047" y="441049"/>
            <a:ext cx="7312233" cy="3222319"/>
          </a:xfrm>
          <a:prstGeom prst="rect">
            <a:avLst/>
          </a:prstGeom>
        </p:spPr>
      </p:pic>
      <p:sp>
        <p:nvSpPr>
          <p:cNvPr id="24" name="TextBox 23">
            <a:extLst>
              <a:ext uri="{FF2B5EF4-FFF2-40B4-BE49-F238E27FC236}">
                <a16:creationId xmlns:a16="http://schemas.microsoft.com/office/drawing/2014/main" id="{94EAA6BB-DDD8-424A-9781-00B1FF89B278}"/>
              </a:ext>
            </a:extLst>
          </p:cNvPr>
          <p:cNvSpPr txBox="1"/>
          <p:nvPr/>
        </p:nvSpPr>
        <p:spPr>
          <a:xfrm>
            <a:off x="918255" y="2139914"/>
            <a:ext cx="4687101" cy="1200329"/>
          </a:xfrm>
          <a:prstGeom prst="rect">
            <a:avLst/>
          </a:prstGeom>
          <a:noFill/>
        </p:spPr>
        <p:txBody>
          <a:bodyPr wrap="square">
            <a:spAutoFit/>
          </a:bodyPr>
          <a:lstStyle/>
          <a:p>
            <a:r>
              <a:rPr lang="en-SG" sz="1800" b="1" dirty="0">
                <a:latin typeface="Microsoft JhengHei Light" panose="020B0304030504040204" pitchFamily="34" charset="-120"/>
                <a:ea typeface="Microsoft JhengHei Light" panose="020B0304030504040204" pitchFamily="34" charset="-120"/>
              </a:rPr>
              <a:t>Christopher Martin</a:t>
            </a:r>
          </a:p>
          <a:p>
            <a:r>
              <a:rPr lang="en-SG" dirty="0">
                <a:latin typeface="Microsoft JhengHei Light" panose="020B0304030504040204" pitchFamily="34" charset="-120"/>
                <a:ea typeface="Microsoft JhengHei Light" panose="020B0304030504040204" pitchFamily="34" charset="-120"/>
              </a:rPr>
              <a:t>Principal, Policy Innovation &amp; Head of North America</a:t>
            </a:r>
            <a:endParaRPr lang="en-SG" sz="1800" dirty="0">
              <a:latin typeface="Microsoft JhengHei Light" panose="020B0304030504040204" pitchFamily="34" charset="-120"/>
              <a:ea typeface="Microsoft JhengHei Light" panose="020B0304030504040204" pitchFamily="34" charset="-120"/>
            </a:endParaRPr>
          </a:p>
          <a:p>
            <a:r>
              <a:rPr lang="en-SG" sz="1800" dirty="0">
                <a:latin typeface="Microsoft JhengHei Light" panose="020B0304030504040204" pitchFamily="34" charset="-120"/>
                <a:ea typeface="Microsoft JhengHei Light" panose="020B0304030504040204" pitchFamily="34" charset="-120"/>
              </a:rPr>
              <a:t>christopher.martin@accesspartnership.com</a:t>
            </a:r>
          </a:p>
        </p:txBody>
      </p:sp>
      <p:sp>
        <p:nvSpPr>
          <p:cNvPr id="4" name="TextBox 3">
            <a:extLst>
              <a:ext uri="{FF2B5EF4-FFF2-40B4-BE49-F238E27FC236}">
                <a16:creationId xmlns:a16="http://schemas.microsoft.com/office/drawing/2014/main" id="{A3CC7EBA-CDE6-4332-84F2-A5E6919908A5}"/>
              </a:ext>
            </a:extLst>
          </p:cNvPr>
          <p:cNvSpPr txBox="1"/>
          <p:nvPr/>
        </p:nvSpPr>
        <p:spPr>
          <a:xfrm>
            <a:off x="803295" y="851879"/>
            <a:ext cx="2982124" cy="646331"/>
          </a:xfrm>
          <a:prstGeom prst="rect">
            <a:avLst/>
          </a:prstGeom>
          <a:noFill/>
        </p:spPr>
        <p:txBody>
          <a:bodyPr wrap="square" rtlCol="0">
            <a:spAutoFit/>
          </a:bodyPr>
          <a:lstStyle/>
          <a:p>
            <a:r>
              <a:rPr lang="en-SG" sz="3600" b="1" dirty="0">
                <a:latin typeface="Microsoft JhengHei Light" panose="020B0304030504040204" pitchFamily="34" charset="-120"/>
                <a:ea typeface="Microsoft JhengHei Light" panose="020B0304030504040204" pitchFamily="34" charset="-120"/>
              </a:rPr>
              <a:t>Thank you!</a:t>
            </a:r>
          </a:p>
        </p:txBody>
      </p:sp>
    </p:spTree>
    <p:extLst>
      <p:ext uri="{BB962C8B-B14F-4D97-AF65-F5344CB8AC3E}">
        <p14:creationId xmlns:p14="http://schemas.microsoft.com/office/powerpoint/2010/main" val="40505287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65FB87BE-4BF7-BD47-9F84-2F9CD8F584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006" y="-2704666"/>
            <a:ext cx="3909631" cy="5307191"/>
          </a:xfrm>
          <a:prstGeom prst="rect">
            <a:avLst/>
          </a:prstGeom>
        </p:spPr>
      </p:pic>
      <p:sp>
        <p:nvSpPr>
          <p:cNvPr id="5" name="Text Placeholder 4"/>
          <p:cNvSpPr>
            <a:spLocks noGrp="1"/>
          </p:cNvSpPr>
          <p:nvPr>
            <p:ph type="body" sz="quarter" idx="13"/>
          </p:nvPr>
        </p:nvSpPr>
        <p:spPr>
          <a:xfrm>
            <a:off x="2496518" y="1591186"/>
            <a:ext cx="2304082" cy="694814"/>
          </a:xfrm>
        </p:spPr>
        <p:txBody>
          <a:bodyPr/>
          <a:lstStyle/>
          <a:p>
            <a:pPr>
              <a:lnSpc>
                <a:spcPct val="100000"/>
              </a:lnSpc>
            </a:pPr>
            <a:r>
              <a:rPr lang="en-US" dirty="0">
                <a:solidFill>
                  <a:srgbClr val="EC6423"/>
                </a:solidFill>
                <a:latin typeface="Century Gothic" panose="020B0502020202020204" pitchFamily="34" charset="0"/>
              </a:rPr>
              <a:t>Contents</a:t>
            </a:r>
          </a:p>
        </p:txBody>
      </p:sp>
      <p:sp>
        <p:nvSpPr>
          <p:cNvPr id="6" name="Text Placeholder 5"/>
          <p:cNvSpPr>
            <a:spLocks noGrp="1"/>
          </p:cNvSpPr>
          <p:nvPr>
            <p:ph type="body" sz="quarter" idx="14"/>
          </p:nvPr>
        </p:nvSpPr>
        <p:spPr>
          <a:xfrm>
            <a:off x="2496518" y="2602525"/>
            <a:ext cx="7992023" cy="4297372"/>
          </a:xfrm>
        </p:spPr>
        <p:txBody>
          <a:bodyPr/>
          <a:lstStyle/>
          <a:p>
            <a:pPr marL="457200" indent="-457200">
              <a:spcAft>
                <a:spcPts val="1200"/>
              </a:spcAft>
              <a:buFont typeface="+mj-lt"/>
              <a:buAutoNum type="arabicPeriod"/>
            </a:pPr>
            <a:r>
              <a:rPr lang="en-US" sz="2000" dirty="0">
                <a:solidFill>
                  <a:srgbClr val="464646"/>
                </a:solidFill>
                <a:latin typeface="+mn-lt"/>
              </a:rPr>
              <a:t>What is Operational Technology?</a:t>
            </a:r>
          </a:p>
          <a:p>
            <a:pPr marL="457200" indent="-457200">
              <a:spcAft>
                <a:spcPts val="1200"/>
              </a:spcAft>
              <a:buFont typeface="+mj-lt"/>
              <a:buAutoNum type="arabicPeriod"/>
            </a:pPr>
            <a:r>
              <a:rPr lang="en-US" sz="2000" dirty="0">
                <a:solidFill>
                  <a:srgbClr val="464646"/>
                </a:solidFill>
                <a:latin typeface="+mn-lt"/>
              </a:rPr>
              <a:t>The Vulnerability of OT</a:t>
            </a:r>
          </a:p>
          <a:p>
            <a:pPr marL="457200" indent="-457200">
              <a:spcAft>
                <a:spcPts val="1200"/>
              </a:spcAft>
              <a:buFont typeface="+mj-lt"/>
              <a:buAutoNum type="arabicPeriod"/>
            </a:pPr>
            <a:r>
              <a:rPr lang="en-US" sz="2000" dirty="0">
                <a:solidFill>
                  <a:srgbClr val="464646"/>
                </a:solidFill>
                <a:latin typeface="+mn-lt"/>
              </a:rPr>
              <a:t>A Checklist for an OT Cybersecurity Regime</a:t>
            </a:r>
          </a:p>
          <a:p>
            <a:pPr marL="1143000" lvl="1" indent="-457200">
              <a:spcAft>
                <a:spcPts val="1200"/>
              </a:spcAft>
              <a:buFont typeface="+mj-lt"/>
              <a:buAutoNum type="arabicPeriod"/>
            </a:pPr>
            <a:r>
              <a:rPr lang="en-US" sz="2000" dirty="0">
                <a:solidFill>
                  <a:srgbClr val="464646"/>
                </a:solidFill>
                <a:latin typeface="+mn-lt"/>
              </a:rPr>
              <a:t>Institutional Foundations</a:t>
            </a:r>
          </a:p>
          <a:p>
            <a:pPr marL="1143000" lvl="1" indent="-457200">
              <a:spcAft>
                <a:spcPts val="1200"/>
              </a:spcAft>
              <a:buFont typeface="+mj-lt"/>
              <a:buAutoNum type="arabicPeriod"/>
            </a:pPr>
            <a:r>
              <a:rPr lang="en-US" sz="2000" dirty="0">
                <a:solidFill>
                  <a:srgbClr val="464646"/>
                </a:solidFill>
                <a:latin typeface="+mn-lt"/>
              </a:rPr>
              <a:t>National Strategy and Policy</a:t>
            </a:r>
          </a:p>
          <a:p>
            <a:pPr marL="1143000" lvl="1" indent="-457200">
              <a:spcAft>
                <a:spcPts val="1200"/>
              </a:spcAft>
              <a:buFont typeface="+mj-lt"/>
              <a:buAutoNum type="arabicPeriod"/>
            </a:pPr>
            <a:r>
              <a:rPr lang="en-US" sz="2000" dirty="0">
                <a:solidFill>
                  <a:srgbClr val="464646"/>
                </a:solidFill>
                <a:latin typeface="+mn-lt"/>
              </a:rPr>
              <a:t>Implementation</a:t>
            </a:r>
          </a:p>
          <a:p>
            <a:pPr marL="457200" indent="-457200">
              <a:spcAft>
                <a:spcPts val="1200"/>
              </a:spcAft>
              <a:buFont typeface="+mj-lt"/>
              <a:buAutoNum type="arabicPeriod"/>
            </a:pPr>
            <a:r>
              <a:rPr lang="en-US" sz="2000" dirty="0">
                <a:solidFill>
                  <a:srgbClr val="464646"/>
                </a:solidFill>
                <a:latin typeface="+mn-lt"/>
              </a:rPr>
              <a:t>Conclusion</a:t>
            </a:r>
          </a:p>
          <a:p>
            <a:pPr marL="457200" indent="-457200">
              <a:buFont typeface="+mj-lt"/>
              <a:buAutoNum type="arabicPeriod"/>
            </a:pPr>
            <a:endParaRPr lang="en-US" sz="2000" dirty="0">
              <a:solidFill>
                <a:srgbClr val="464646"/>
              </a:solidFill>
              <a:latin typeface="+mn-lt"/>
            </a:endParaRPr>
          </a:p>
          <a:p>
            <a:pPr marL="457200" indent="-457200">
              <a:buFont typeface="+mj-lt"/>
              <a:buAutoNum type="arabicPeriod"/>
            </a:pPr>
            <a:endParaRPr lang="en-US" sz="2000" dirty="0">
              <a:solidFill>
                <a:srgbClr val="464646"/>
              </a:solidFill>
              <a:latin typeface="+mn-lt"/>
            </a:endParaRPr>
          </a:p>
          <a:p>
            <a:pPr marL="457200" indent="-457200">
              <a:buFont typeface="+mj-lt"/>
              <a:buAutoNum type="arabicPeriod"/>
            </a:pPr>
            <a:endParaRPr lang="en-US" sz="2000" dirty="0">
              <a:solidFill>
                <a:srgbClr val="464646"/>
              </a:solidFill>
              <a:latin typeface="+mn-lt"/>
            </a:endParaRPr>
          </a:p>
          <a:p>
            <a:pPr marL="457200" indent="-457200">
              <a:buFont typeface="+mj-lt"/>
              <a:buAutoNum type="arabicPeriod"/>
            </a:pPr>
            <a:endParaRPr lang="en-US" sz="2000" dirty="0">
              <a:solidFill>
                <a:srgbClr val="464646"/>
              </a:solidFill>
              <a:latin typeface="+mn-lt"/>
            </a:endParaRPr>
          </a:p>
        </p:txBody>
      </p:sp>
    </p:spTree>
    <p:extLst>
      <p:ext uri="{BB962C8B-B14F-4D97-AF65-F5344CB8AC3E}">
        <p14:creationId xmlns:p14="http://schemas.microsoft.com/office/powerpoint/2010/main" val="10469307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CFEEF-EA8E-47D6-AD93-D29F026248ED}"/>
              </a:ext>
            </a:extLst>
          </p:cNvPr>
          <p:cNvSpPr/>
          <p:nvPr/>
        </p:nvSpPr>
        <p:spPr>
          <a:xfrm>
            <a:off x="741593" y="1374495"/>
            <a:ext cx="5481925" cy="101566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solidFill>
                  <a:srgbClr val="464646"/>
                </a:solidFill>
              </a:rPr>
              <a:t>Hardware/software that helps to monitor, manage, and control physical devices and their related functions and processes.</a:t>
            </a:r>
          </a:p>
        </p:txBody>
      </p:sp>
      <p:sp>
        <p:nvSpPr>
          <p:cNvPr id="8" name="TextBox 7">
            <a:extLst>
              <a:ext uri="{FF2B5EF4-FFF2-40B4-BE49-F238E27FC236}">
                <a16:creationId xmlns:a16="http://schemas.microsoft.com/office/drawing/2014/main" id="{B3996892-7A11-4058-81C0-2208206542B7}"/>
              </a:ext>
            </a:extLst>
          </p:cNvPr>
          <p:cNvSpPr txBox="1"/>
          <p:nvPr/>
        </p:nvSpPr>
        <p:spPr>
          <a:xfrm>
            <a:off x="741593" y="2762656"/>
            <a:ext cx="2167035" cy="307777"/>
          </a:xfrm>
          <a:prstGeom prst="rect">
            <a:avLst/>
          </a:prstGeom>
          <a:noFill/>
        </p:spPr>
        <p:txBody>
          <a:bodyPr wrap="square" rtlCol="0">
            <a:spAutoFit/>
          </a:bodyPr>
          <a:lstStyle/>
          <a:p>
            <a:r>
              <a:rPr lang="en-US" sz="1400" b="1" dirty="0">
                <a:solidFill>
                  <a:srgbClr val="0073AE"/>
                </a:solidFill>
                <a:latin typeface="Century Gothic" panose="020B0502020202020204" pitchFamily="34" charset="0"/>
              </a:rPr>
              <a:t>OT can used by:</a:t>
            </a:r>
          </a:p>
        </p:txBody>
      </p:sp>
      <p:grpSp>
        <p:nvGrpSpPr>
          <p:cNvPr id="54" name="Group 53">
            <a:extLst>
              <a:ext uri="{FF2B5EF4-FFF2-40B4-BE49-F238E27FC236}">
                <a16:creationId xmlns:a16="http://schemas.microsoft.com/office/drawing/2014/main" id="{E13882AD-E060-41FD-BAEF-C71C05A1E4D0}"/>
              </a:ext>
            </a:extLst>
          </p:cNvPr>
          <p:cNvGrpSpPr/>
          <p:nvPr/>
        </p:nvGrpSpPr>
        <p:grpSpPr>
          <a:xfrm>
            <a:off x="1522254" y="3511084"/>
            <a:ext cx="4244168" cy="1050297"/>
            <a:chOff x="3273757" y="4162617"/>
            <a:chExt cx="5250881" cy="1299426"/>
          </a:xfrm>
        </p:grpSpPr>
        <p:sp>
          <p:nvSpPr>
            <p:cNvPr id="26" name="Oval 7">
              <a:extLst>
                <a:ext uri="{FF2B5EF4-FFF2-40B4-BE49-F238E27FC236}">
                  <a16:creationId xmlns:a16="http://schemas.microsoft.com/office/drawing/2014/main" id="{24675EA9-170C-4A72-9B24-589B85D6077D}"/>
                </a:ext>
              </a:extLst>
            </p:cNvPr>
            <p:cNvSpPr>
              <a:spLocks noChangeArrowheads="1"/>
            </p:cNvSpPr>
            <p:nvPr/>
          </p:nvSpPr>
          <p:spPr bwMode="auto">
            <a:xfrm>
              <a:off x="3273757" y="4192043"/>
              <a:ext cx="1258888" cy="1270000"/>
            </a:xfrm>
            <a:prstGeom prst="ellipse">
              <a:avLst/>
            </a:prstGeom>
            <a:noFill/>
            <a:ln w="31750" cap="flat">
              <a:solidFill>
                <a:schemeClr val="accent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a:p>
          </p:txBody>
        </p:sp>
        <p:pic>
          <p:nvPicPr>
            <p:cNvPr id="3" name="Graphic 2" descr="Speaker phone">
              <a:extLst>
                <a:ext uri="{FF2B5EF4-FFF2-40B4-BE49-F238E27FC236}">
                  <a16:creationId xmlns:a16="http://schemas.microsoft.com/office/drawing/2014/main" id="{FAD2ABC0-7781-435F-9B2A-4461687D3F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93744" y="4252042"/>
              <a:ext cx="1091150" cy="1091150"/>
            </a:xfrm>
            <a:prstGeom prst="rect">
              <a:avLst/>
            </a:prstGeom>
          </p:spPr>
        </p:pic>
        <p:pic>
          <p:nvPicPr>
            <p:cNvPr id="6" name="Graphic 5" descr="Power Plant">
              <a:extLst>
                <a:ext uri="{FF2B5EF4-FFF2-40B4-BE49-F238E27FC236}">
                  <a16:creationId xmlns:a16="http://schemas.microsoft.com/office/drawing/2014/main" id="{715061F6-2656-4A00-8B63-84B991C439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34856" y="4340417"/>
              <a:ext cx="914400" cy="914400"/>
            </a:xfrm>
            <a:prstGeom prst="rect">
              <a:avLst/>
            </a:prstGeom>
          </p:spPr>
        </p:pic>
        <p:pic>
          <p:nvPicPr>
            <p:cNvPr id="28" name="Graphic 27" descr="Factory">
              <a:extLst>
                <a:ext uri="{FF2B5EF4-FFF2-40B4-BE49-F238E27FC236}">
                  <a16:creationId xmlns:a16="http://schemas.microsoft.com/office/drawing/2014/main" id="{8E7AAE0B-4D3A-4762-A470-6468205ADF6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58622" y="4288572"/>
              <a:ext cx="1018090" cy="1018090"/>
            </a:xfrm>
            <a:prstGeom prst="rect">
              <a:avLst/>
            </a:prstGeom>
          </p:spPr>
        </p:pic>
        <p:sp>
          <p:nvSpPr>
            <p:cNvPr id="29" name="Oval 7">
              <a:extLst>
                <a:ext uri="{FF2B5EF4-FFF2-40B4-BE49-F238E27FC236}">
                  <a16:creationId xmlns:a16="http://schemas.microsoft.com/office/drawing/2014/main" id="{24872E26-D274-4E06-AB32-AC602876F3A2}"/>
                </a:ext>
              </a:extLst>
            </p:cNvPr>
            <p:cNvSpPr>
              <a:spLocks noChangeArrowheads="1"/>
            </p:cNvSpPr>
            <p:nvPr/>
          </p:nvSpPr>
          <p:spPr bwMode="auto">
            <a:xfrm>
              <a:off x="4609875" y="4162617"/>
              <a:ext cx="1258888" cy="1270000"/>
            </a:xfrm>
            <a:prstGeom prst="ellipse">
              <a:avLst/>
            </a:prstGeom>
            <a:noFill/>
            <a:ln w="31750" cap="flat">
              <a:solidFill>
                <a:schemeClr val="accent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a:p>
          </p:txBody>
        </p:sp>
        <p:pic>
          <p:nvPicPr>
            <p:cNvPr id="37" name="Graphic 36" descr="Work from home Wi-Fi">
              <a:extLst>
                <a:ext uri="{FF2B5EF4-FFF2-40B4-BE49-F238E27FC236}">
                  <a16:creationId xmlns:a16="http://schemas.microsoft.com/office/drawing/2014/main" id="{6042CD65-8AF0-4D42-9543-37A5C3AFA5F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65601" y="4298846"/>
              <a:ext cx="1018090" cy="1018090"/>
            </a:xfrm>
            <a:prstGeom prst="rect">
              <a:avLst/>
            </a:prstGeom>
          </p:spPr>
        </p:pic>
        <p:sp>
          <p:nvSpPr>
            <p:cNvPr id="39" name="Oval 7">
              <a:extLst>
                <a:ext uri="{FF2B5EF4-FFF2-40B4-BE49-F238E27FC236}">
                  <a16:creationId xmlns:a16="http://schemas.microsoft.com/office/drawing/2014/main" id="{920C231B-EEB4-43CE-949F-F2D9BEE66671}"/>
                </a:ext>
              </a:extLst>
            </p:cNvPr>
            <p:cNvSpPr>
              <a:spLocks noChangeArrowheads="1"/>
            </p:cNvSpPr>
            <p:nvPr/>
          </p:nvSpPr>
          <p:spPr bwMode="auto">
            <a:xfrm>
              <a:off x="5929632" y="4192043"/>
              <a:ext cx="1258888" cy="1270000"/>
            </a:xfrm>
            <a:prstGeom prst="ellipse">
              <a:avLst/>
            </a:prstGeom>
            <a:noFill/>
            <a:ln w="31750" cap="flat">
              <a:solidFill>
                <a:schemeClr val="accent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41" name="Oval 7">
              <a:extLst>
                <a:ext uri="{FF2B5EF4-FFF2-40B4-BE49-F238E27FC236}">
                  <a16:creationId xmlns:a16="http://schemas.microsoft.com/office/drawing/2014/main" id="{E52CEE2A-ADEC-4096-B93A-0594031550A5}"/>
                </a:ext>
              </a:extLst>
            </p:cNvPr>
            <p:cNvSpPr>
              <a:spLocks noChangeArrowheads="1"/>
            </p:cNvSpPr>
            <p:nvPr/>
          </p:nvSpPr>
          <p:spPr bwMode="auto">
            <a:xfrm>
              <a:off x="7265750" y="4192043"/>
              <a:ext cx="1258888" cy="1270000"/>
            </a:xfrm>
            <a:prstGeom prst="ellipse">
              <a:avLst/>
            </a:prstGeom>
            <a:noFill/>
            <a:ln w="31750" cap="flat">
              <a:solidFill>
                <a:schemeClr val="accent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a:p>
          </p:txBody>
        </p:sp>
      </p:grpSp>
      <p:sp>
        <p:nvSpPr>
          <p:cNvPr id="45" name="TextBox 44">
            <a:extLst>
              <a:ext uri="{FF2B5EF4-FFF2-40B4-BE49-F238E27FC236}">
                <a16:creationId xmlns:a16="http://schemas.microsoft.com/office/drawing/2014/main" id="{97554C5C-F101-4D63-9245-9413986B1FFA}"/>
              </a:ext>
            </a:extLst>
          </p:cNvPr>
          <p:cNvSpPr txBox="1"/>
          <p:nvPr/>
        </p:nvSpPr>
        <p:spPr>
          <a:xfrm>
            <a:off x="1335535" y="3181189"/>
            <a:ext cx="4971319" cy="307777"/>
          </a:xfrm>
          <a:prstGeom prst="rect">
            <a:avLst/>
          </a:prstGeom>
          <a:noFill/>
        </p:spPr>
        <p:txBody>
          <a:bodyPr wrap="square">
            <a:spAutoFit/>
          </a:bodyPr>
          <a:lstStyle/>
          <a:p>
            <a:r>
              <a:rPr lang="en-US" sz="1400" dirty="0">
                <a:solidFill>
                  <a:schemeClr val="tx2"/>
                </a:solidFill>
                <a:latin typeface="IBM Plex Sans Medium" panose="020B0703050000000000" pitchFamily="34" charset="0"/>
              </a:rPr>
              <a:t>Critical Infrastructures        /           Private Enterprises  </a:t>
            </a:r>
            <a:endParaRPr lang="en-GB" sz="1400" dirty="0"/>
          </a:p>
        </p:txBody>
      </p:sp>
      <p:grpSp>
        <p:nvGrpSpPr>
          <p:cNvPr id="2" name="Group 1">
            <a:extLst>
              <a:ext uri="{FF2B5EF4-FFF2-40B4-BE49-F238E27FC236}">
                <a16:creationId xmlns:a16="http://schemas.microsoft.com/office/drawing/2014/main" id="{DE12AEB7-9F55-44F4-ACE6-4E6897FBADFD}"/>
              </a:ext>
            </a:extLst>
          </p:cNvPr>
          <p:cNvGrpSpPr/>
          <p:nvPr/>
        </p:nvGrpSpPr>
        <p:grpSpPr>
          <a:xfrm>
            <a:off x="1259179" y="5229509"/>
            <a:ext cx="4819734" cy="707222"/>
            <a:chOff x="2834021" y="4844918"/>
            <a:chExt cx="5962971" cy="874974"/>
          </a:xfrm>
        </p:grpSpPr>
        <p:pic>
          <p:nvPicPr>
            <p:cNvPr id="47" name="Graphic 46" descr="Robot Hand">
              <a:extLst>
                <a:ext uri="{FF2B5EF4-FFF2-40B4-BE49-F238E27FC236}">
                  <a16:creationId xmlns:a16="http://schemas.microsoft.com/office/drawing/2014/main" id="{25605412-7631-4A0F-A44F-038879E369E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88794" y="4852292"/>
              <a:ext cx="867600" cy="867600"/>
            </a:xfrm>
            <a:prstGeom prst="rect">
              <a:avLst/>
            </a:prstGeom>
          </p:spPr>
        </p:pic>
        <p:pic>
          <p:nvPicPr>
            <p:cNvPr id="51" name="Graphic 50" descr="Speedometer Middle">
              <a:extLst>
                <a:ext uri="{FF2B5EF4-FFF2-40B4-BE49-F238E27FC236}">
                  <a16:creationId xmlns:a16="http://schemas.microsoft.com/office/drawing/2014/main" id="{7716624A-9CD3-42DB-8F0D-CB80AA62C42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721774" y="4844918"/>
              <a:ext cx="867600" cy="867600"/>
            </a:xfrm>
            <a:prstGeom prst="rect">
              <a:avLst/>
            </a:prstGeom>
          </p:spPr>
        </p:pic>
        <p:pic>
          <p:nvPicPr>
            <p:cNvPr id="53" name="Graphic 52" descr="Electric Tower">
              <a:extLst>
                <a:ext uri="{FF2B5EF4-FFF2-40B4-BE49-F238E27FC236}">
                  <a16:creationId xmlns:a16="http://schemas.microsoft.com/office/drawing/2014/main" id="{0CAA6158-BD61-445F-A705-FD80591C051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834021" y="4854070"/>
              <a:ext cx="865822" cy="865822"/>
            </a:xfrm>
            <a:prstGeom prst="rect">
              <a:avLst/>
            </a:prstGeom>
          </p:spPr>
        </p:pic>
        <p:pic>
          <p:nvPicPr>
            <p:cNvPr id="56" name="Graphic 55" descr="Thermometer">
              <a:extLst>
                <a:ext uri="{FF2B5EF4-FFF2-40B4-BE49-F238E27FC236}">
                  <a16:creationId xmlns:a16="http://schemas.microsoft.com/office/drawing/2014/main" id="{65F14F24-5EF8-4A9D-AF9D-2D71F214F07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133408" y="4844918"/>
              <a:ext cx="867600" cy="867600"/>
            </a:xfrm>
            <a:prstGeom prst="rect">
              <a:avLst/>
            </a:prstGeom>
          </p:spPr>
        </p:pic>
        <p:pic>
          <p:nvPicPr>
            <p:cNvPr id="60" name="Graphic 59" descr="Cell Tower">
              <a:extLst>
                <a:ext uri="{FF2B5EF4-FFF2-40B4-BE49-F238E27FC236}">
                  <a16:creationId xmlns:a16="http://schemas.microsoft.com/office/drawing/2014/main" id="{7AD0387F-E567-40B6-A20B-A1A0315E51A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611059" y="4844918"/>
              <a:ext cx="867600" cy="867600"/>
            </a:xfrm>
            <a:prstGeom prst="rect">
              <a:avLst/>
            </a:prstGeom>
          </p:spPr>
        </p:pic>
        <p:pic>
          <p:nvPicPr>
            <p:cNvPr id="62" name="Graphic 61" descr="Crane">
              <a:extLst>
                <a:ext uri="{FF2B5EF4-FFF2-40B4-BE49-F238E27FC236}">
                  <a16:creationId xmlns:a16="http://schemas.microsoft.com/office/drawing/2014/main" id="{9804D372-E48B-431E-B089-8F0544FA0BBE}"/>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500344" y="4852292"/>
              <a:ext cx="867600" cy="867600"/>
            </a:xfrm>
            <a:prstGeom prst="rect">
              <a:avLst/>
            </a:prstGeom>
          </p:spPr>
        </p:pic>
        <p:pic>
          <p:nvPicPr>
            <p:cNvPr id="64" name="Graphic 63" descr="Electric car">
              <a:extLst>
                <a:ext uri="{FF2B5EF4-FFF2-40B4-BE49-F238E27FC236}">
                  <a16:creationId xmlns:a16="http://schemas.microsoft.com/office/drawing/2014/main" id="{A294A1DE-0AA1-4979-A7BA-2EFED93F55CF}"/>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7929392" y="4852292"/>
              <a:ext cx="867600" cy="867600"/>
            </a:xfrm>
            <a:prstGeom prst="rect">
              <a:avLst/>
            </a:prstGeom>
          </p:spPr>
        </p:pic>
      </p:grpSp>
      <p:sp>
        <p:nvSpPr>
          <p:cNvPr id="25" name="Text Placeholder 4">
            <a:extLst>
              <a:ext uri="{FF2B5EF4-FFF2-40B4-BE49-F238E27FC236}">
                <a16:creationId xmlns:a16="http://schemas.microsoft.com/office/drawing/2014/main" id="{13D18ADF-20E9-9B48-9A6C-93C9315634DF}"/>
              </a:ext>
            </a:extLst>
          </p:cNvPr>
          <p:cNvSpPr txBox="1">
            <a:spLocks/>
          </p:cNvSpPr>
          <p:nvPr/>
        </p:nvSpPr>
        <p:spPr>
          <a:xfrm>
            <a:off x="704909" y="578119"/>
            <a:ext cx="5735383" cy="694814"/>
          </a:xfrm>
          <a:prstGeom prst="rect">
            <a:avLst/>
          </a:prstGeom>
        </p:spPr>
        <p:txBody>
          <a:bodyPr vert="horz" lIns="91440" tIns="45720" rIns="91440" bIns="45720" rtlCol="0">
            <a:noAutofit/>
          </a:bodyPr>
          <a:lstStyle>
            <a:lvl1pPr marL="0" indent="0" algn="l" defTabSz="914400" rtl="0" eaLnBrk="1" latinLnBrk="0" hangingPunct="1">
              <a:lnSpc>
                <a:spcPct val="75000"/>
              </a:lnSpc>
              <a:spcBef>
                <a:spcPts val="0"/>
              </a:spcBef>
              <a:buFont typeface="Arial" panose="020B0604020202020204" pitchFamily="34" charset="0"/>
              <a:buNone/>
              <a:defRPr sz="3600" b="1" kern="120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BM Plex Sans Text" panose="020B0603050000000000"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BM Plex Sans Text" panose="020B0603050000000000"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Text" panose="020B0603050000000000"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Text" panose="020B0603050000000000"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dirty="0">
                <a:solidFill>
                  <a:srgbClr val="EC6423"/>
                </a:solidFill>
                <a:latin typeface="Century Gothic" panose="020B0502020202020204" pitchFamily="34" charset="0"/>
              </a:rPr>
              <a:t>Operational Technology</a:t>
            </a:r>
          </a:p>
        </p:txBody>
      </p:sp>
      <p:sp>
        <p:nvSpPr>
          <p:cNvPr id="30" name="TextBox 29">
            <a:extLst>
              <a:ext uri="{FF2B5EF4-FFF2-40B4-BE49-F238E27FC236}">
                <a16:creationId xmlns:a16="http://schemas.microsoft.com/office/drawing/2014/main" id="{9A04AC16-63D0-3A47-9651-25C4E8500EA6}"/>
              </a:ext>
            </a:extLst>
          </p:cNvPr>
          <p:cNvSpPr txBox="1"/>
          <p:nvPr/>
        </p:nvSpPr>
        <p:spPr>
          <a:xfrm>
            <a:off x="741593" y="4704577"/>
            <a:ext cx="2167035" cy="307777"/>
          </a:xfrm>
          <a:prstGeom prst="rect">
            <a:avLst/>
          </a:prstGeom>
          <a:noFill/>
        </p:spPr>
        <p:txBody>
          <a:bodyPr wrap="square" rtlCol="0">
            <a:spAutoFit/>
          </a:bodyPr>
          <a:lstStyle/>
          <a:p>
            <a:r>
              <a:rPr lang="en-US" sz="1400" b="1" dirty="0">
                <a:solidFill>
                  <a:srgbClr val="0073AE"/>
                </a:solidFill>
                <a:latin typeface="Century Gothic" panose="020B0502020202020204" pitchFamily="34" charset="0"/>
              </a:rPr>
              <a:t>And found in:</a:t>
            </a:r>
          </a:p>
        </p:txBody>
      </p:sp>
      <p:pic>
        <p:nvPicPr>
          <p:cNvPr id="5" name="Picture 4">
            <a:extLst>
              <a:ext uri="{FF2B5EF4-FFF2-40B4-BE49-F238E27FC236}">
                <a16:creationId xmlns:a16="http://schemas.microsoft.com/office/drawing/2014/main" id="{36286BB6-E87B-4AF0-99BF-55410DA199B4}"/>
              </a:ext>
            </a:extLst>
          </p:cNvPr>
          <p:cNvPicPr>
            <a:picLocks noChangeAspect="1"/>
          </p:cNvPicPr>
          <p:nvPr/>
        </p:nvPicPr>
        <p:blipFill>
          <a:blip r:embed="rId25"/>
          <a:stretch>
            <a:fillRect/>
          </a:stretch>
        </p:blipFill>
        <p:spPr>
          <a:xfrm>
            <a:off x="6184274" y="628779"/>
            <a:ext cx="5919636" cy="5533896"/>
          </a:xfrm>
          <a:prstGeom prst="rect">
            <a:avLst/>
          </a:prstGeom>
        </p:spPr>
      </p:pic>
    </p:spTree>
    <p:extLst>
      <p:ext uri="{BB962C8B-B14F-4D97-AF65-F5344CB8AC3E}">
        <p14:creationId xmlns:p14="http://schemas.microsoft.com/office/powerpoint/2010/main" val="24141354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ACAF85F-651D-4553-8501-69DE59311980}"/>
              </a:ext>
            </a:extLst>
          </p:cNvPr>
          <p:cNvSpPr/>
          <p:nvPr/>
        </p:nvSpPr>
        <p:spPr>
          <a:xfrm>
            <a:off x="0" y="1917290"/>
            <a:ext cx="12198330" cy="1743329"/>
          </a:xfrm>
          <a:prstGeom prst="rect">
            <a:avLst/>
          </a:prstGeom>
          <a:gradFill flip="none" rotWithShape="1">
            <a:gsLst>
              <a:gs pos="0">
                <a:srgbClr val="EFC53B">
                  <a:tint val="66000"/>
                  <a:satMod val="160000"/>
                </a:srgbClr>
              </a:gs>
              <a:gs pos="50000">
                <a:srgbClr val="EFC53B">
                  <a:tint val="44500"/>
                  <a:satMod val="160000"/>
                </a:srgbClr>
              </a:gs>
              <a:gs pos="100000">
                <a:srgbClr val="EFC53B">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8" name="Group 67">
            <a:extLst>
              <a:ext uri="{FF2B5EF4-FFF2-40B4-BE49-F238E27FC236}">
                <a16:creationId xmlns:a16="http://schemas.microsoft.com/office/drawing/2014/main" id="{A61C6869-7D86-4CAE-AF13-AA2F6260E198}"/>
              </a:ext>
            </a:extLst>
          </p:cNvPr>
          <p:cNvGrpSpPr/>
          <p:nvPr/>
        </p:nvGrpSpPr>
        <p:grpSpPr>
          <a:xfrm>
            <a:off x="1920303" y="3690426"/>
            <a:ext cx="8351393" cy="3258839"/>
            <a:chOff x="0" y="619153"/>
            <a:chExt cx="11630025" cy="4539621"/>
          </a:xfrm>
        </p:grpSpPr>
        <p:pic>
          <p:nvPicPr>
            <p:cNvPr id="69" name="Picture 68">
              <a:extLst>
                <a:ext uri="{FF2B5EF4-FFF2-40B4-BE49-F238E27FC236}">
                  <a16:creationId xmlns:a16="http://schemas.microsoft.com/office/drawing/2014/main" id="{C80A9F1C-032C-4C77-98DD-C1B4D0DE08B9}"/>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7635"/>
            <a:stretch/>
          </p:blipFill>
          <p:spPr bwMode="auto">
            <a:xfrm>
              <a:off x="0" y="619153"/>
              <a:ext cx="11630025" cy="4539621"/>
            </a:xfrm>
            <a:prstGeom prst="rect">
              <a:avLst/>
            </a:prstGeom>
            <a:noFill/>
            <a:extLst>
              <a:ext uri="{909E8E84-426E-40DD-AFC4-6F175D3DCCD1}">
                <a14:hiddenFill xmlns:a14="http://schemas.microsoft.com/office/drawing/2010/main">
                  <a:solidFill>
                    <a:srgbClr val="FFFFFF"/>
                  </a:solidFill>
                </a14:hiddenFill>
              </a:ext>
            </a:extLst>
          </p:spPr>
        </p:pic>
        <p:grpSp>
          <p:nvGrpSpPr>
            <p:cNvPr id="70" name="Group 69">
              <a:extLst>
                <a:ext uri="{FF2B5EF4-FFF2-40B4-BE49-F238E27FC236}">
                  <a16:creationId xmlns:a16="http://schemas.microsoft.com/office/drawing/2014/main" id="{0EE92912-721B-481C-A24A-B69ACC3B563D}"/>
                </a:ext>
              </a:extLst>
            </p:cNvPr>
            <p:cNvGrpSpPr/>
            <p:nvPr/>
          </p:nvGrpSpPr>
          <p:grpSpPr>
            <a:xfrm>
              <a:off x="5543715" y="1405965"/>
              <a:ext cx="415221" cy="3210544"/>
              <a:chOff x="5543715" y="1405965"/>
              <a:chExt cx="415221" cy="3210544"/>
            </a:xfrm>
          </p:grpSpPr>
          <p:pic>
            <p:nvPicPr>
              <p:cNvPr id="71" name="Graphic 8" descr="Arrow circle">
                <a:extLst>
                  <a:ext uri="{FF2B5EF4-FFF2-40B4-BE49-F238E27FC236}">
                    <a16:creationId xmlns:a16="http://schemas.microsoft.com/office/drawing/2014/main" id="{E910E8D7-3258-433A-8296-09442A80DC60}"/>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56150" y="2975357"/>
                <a:ext cx="393444" cy="393443"/>
              </a:xfrm>
              <a:prstGeom prst="rect">
                <a:avLst/>
              </a:prstGeom>
            </p:spPr>
          </p:pic>
          <p:pic>
            <p:nvPicPr>
              <p:cNvPr id="72" name="Graphic 12" descr="Open envelope">
                <a:extLst>
                  <a:ext uri="{FF2B5EF4-FFF2-40B4-BE49-F238E27FC236}">
                    <a16:creationId xmlns:a16="http://schemas.microsoft.com/office/drawing/2014/main" id="{83F8BCCE-6373-4493-A6AB-B959A8F4375C}"/>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65492" y="1405965"/>
                <a:ext cx="393444" cy="393443"/>
              </a:xfrm>
              <a:prstGeom prst="rect">
                <a:avLst/>
              </a:prstGeom>
            </p:spPr>
          </p:pic>
          <p:pic>
            <p:nvPicPr>
              <p:cNvPr id="73" name="Graphic 14" descr="Hierarchy">
                <a:extLst>
                  <a:ext uri="{FF2B5EF4-FFF2-40B4-BE49-F238E27FC236}">
                    <a16:creationId xmlns:a16="http://schemas.microsoft.com/office/drawing/2014/main" id="{F7EFFB42-ED9A-4A1D-97D0-B71F32F0A8BF}"/>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53047" y="3407387"/>
                <a:ext cx="393444" cy="393443"/>
              </a:xfrm>
              <a:prstGeom prst="rect">
                <a:avLst/>
              </a:prstGeom>
            </p:spPr>
          </p:pic>
          <p:pic>
            <p:nvPicPr>
              <p:cNvPr id="74" name="Graphic 18" descr="Gears">
                <a:extLst>
                  <a:ext uri="{FF2B5EF4-FFF2-40B4-BE49-F238E27FC236}">
                    <a16:creationId xmlns:a16="http://schemas.microsoft.com/office/drawing/2014/main" id="{F51EC107-78E0-4D47-BDF0-0155CDEACEBB}"/>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95037" y="4274386"/>
                <a:ext cx="342123" cy="342123"/>
              </a:xfrm>
              <a:prstGeom prst="rect">
                <a:avLst/>
              </a:prstGeom>
            </p:spPr>
          </p:pic>
          <p:pic>
            <p:nvPicPr>
              <p:cNvPr id="75" name="Graphic 20" descr="List">
                <a:extLst>
                  <a:ext uri="{FF2B5EF4-FFF2-40B4-BE49-F238E27FC236}">
                    <a16:creationId xmlns:a16="http://schemas.microsoft.com/office/drawing/2014/main" id="{2F9BE238-8EED-4EDE-896A-318A680A9736}"/>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560049" y="1821709"/>
                <a:ext cx="393444" cy="393444"/>
              </a:xfrm>
              <a:prstGeom prst="rect">
                <a:avLst/>
              </a:prstGeom>
            </p:spPr>
          </p:pic>
          <p:pic>
            <p:nvPicPr>
              <p:cNvPr id="76" name="Graphic 22" descr="Workflow">
                <a:extLst>
                  <a:ext uri="{FF2B5EF4-FFF2-40B4-BE49-F238E27FC236}">
                    <a16:creationId xmlns:a16="http://schemas.microsoft.com/office/drawing/2014/main" id="{47D8E7FE-EA5B-46F3-9809-5FA5D35908C5}"/>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543715" y="3839423"/>
                <a:ext cx="393444" cy="393444"/>
              </a:xfrm>
              <a:prstGeom prst="rect">
                <a:avLst/>
              </a:prstGeom>
            </p:spPr>
          </p:pic>
        </p:grpSp>
      </p:grpSp>
      <p:sp>
        <p:nvSpPr>
          <p:cNvPr id="13" name="Text Placeholder 4">
            <a:extLst>
              <a:ext uri="{FF2B5EF4-FFF2-40B4-BE49-F238E27FC236}">
                <a16:creationId xmlns:a16="http://schemas.microsoft.com/office/drawing/2014/main" id="{876CC474-8A76-6842-9C2D-823827E026FF}"/>
              </a:ext>
            </a:extLst>
          </p:cNvPr>
          <p:cNvSpPr txBox="1">
            <a:spLocks/>
          </p:cNvSpPr>
          <p:nvPr/>
        </p:nvSpPr>
        <p:spPr>
          <a:xfrm>
            <a:off x="704909" y="578119"/>
            <a:ext cx="8396888" cy="694814"/>
          </a:xfrm>
          <a:prstGeom prst="rect">
            <a:avLst/>
          </a:prstGeom>
        </p:spPr>
        <p:txBody>
          <a:bodyPr vert="horz" lIns="91440" tIns="45720" rIns="91440" bIns="45720" rtlCol="0">
            <a:noAutofit/>
          </a:bodyPr>
          <a:lstStyle>
            <a:lvl1pPr marL="0" indent="0" algn="l" defTabSz="914400" rtl="0" eaLnBrk="1" latinLnBrk="0" hangingPunct="1">
              <a:lnSpc>
                <a:spcPct val="75000"/>
              </a:lnSpc>
              <a:spcBef>
                <a:spcPts val="0"/>
              </a:spcBef>
              <a:buFont typeface="Arial" panose="020B0604020202020204" pitchFamily="34" charset="0"/>
              <a:buNone/>
              <a:defRPr sz="3600" b="1" kern="120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BM Plex Sans Text" panose="020B0603050000000000"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BM Plex Sans Text" panose="020B0603050000000000"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Text" panose="020B0603050000000000"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Text" panose="020B0603050000000000"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dirty="0">
                <a:solidFill>
                  <a:srgbClr val="EC6423"/>
                </a:solidFill>
                <a:latin typeface="Century Gothic" panose="020B0502020202020204" pitchFamily="34" charset="0"/>
              </a:rPr>
              <a:t>OT and IT are being integrated to unlock new capabilities</a:t>
            </a:r>
          </a:p>
        </p:txBody>
      </p:sp>
      <p:pic>
        <p:nvPicPr>
          <p:cNvPr id="3" name="Graphic 2" descr="Arrow circle">
            <a:extLst>
              <a:ext uri="{FF2B5EF4-FFF2-40B4-BE49-F238E27FC236}">
                <a16:creationId xmlns:a16="http://schemas.microsoft.com/office/drawing/2014/main" id="{EAF81DB1-7A4D-4F36-96FE-ED2C6D7BB73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63752" y="2005868"/>
            <a:ext cx="914400" cy="914400"/>
          </a:xfrm>
          <a:prstGeom prst="rect">
            <a:avLst/>
          </a:prstGeom>
        </p:spPr>
      </p:pic>
      <p:sp>
        <p:nvSpPr>
          <p:cNvPr id="4" name="Rectangle 3">
            <a:extLst>
              <a:ext uri="{FF2B5EF4-FFF2-40B4-BE49-F238E27FC236}">
                <a16:creationId xmlns:a16="http://schemas.microsoft.com/office/drawing/2014/main" id="{A3D92CDF-652F-4E23-B64B-CE3795981D9B}"/>
              </a:ext>
            </a:extLst>
          </p:cNvPr>
          <p:cNvSpPr/>
          <p:nvPr/>
        </p:nvSpPr>
        <p:spPr>
          <a:xfrm>
            <a:off x="1335156" y="2873333"/>
            <a:ext cx="1771591"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srgbClr val="464646"/>
                </a:solidFill>
              </a:rPr>
              <a:t>Operational Efficiency</a:t>
            </a:r>
          </a:p>
        </p:txBody>
      </p:sp>
      <p:pic>
        <p:nvPicPr>
          <p:cNvPr id="6" name="Graphic 5" descr="Research">
            <a:extLst>
              <a:ext uri="{FF2B5EF4-FFF2-40B4-BE49-F238E27FC236}">
                <a16:creationId xmlns:a16="http://schemas.microsoft.com/office/drawing/2014/main" id="{9A49F509-9177-4A62-B875-02C139417DB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502928" y="2024918"/>
            <a:ext cx="914400" cy="914400"/>
          </a:xfrm>
          <a:prstGeom prst="rect">
            <a:avLst/>
          </a:prstGeom>
        </p:spPr>
      </p:pic>
      <p:pic>
        <p:nvPicPr>
          <p:cNvPr id="8" name="Graphic 7" descr="Shield Tick">
            <a:extLst>
              <a:ext uri="{FF2B5EF4-FFF2-40B4-BE49-F238E27FC236}">
                <a16:creationId xmlns:a16="http://schemas.microsoft.com/office/drawing/2014/main" id="{BE1544C3-3CD5-4717-A17C-B49902A8D45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614574" y="2024918"/>
            <a:ext cx="914400" cy="914400"/>
          </a:xfrm>
          <a:prstGeom prst="rect">
            <a:avLst/>
          </a:prstGeom>
        </p:spPr>
      </p:pic>
      <p:pic>
        <p:nvPicPr>
          <p:cNvPr id="10" name="Graphic 9" descr="Run">
            <a:extLst>
              <a:ext uri="{FF2B5EF4-FFF2-40B4-BE49-F238E27FC236}">
                <a16:creationId xmlns:a16="http://schemas.microsoft.com/office/drawing/2014/main" id="{1326A619-2EBA-4364-B1AC-A7E5F83806C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985518" y="2026364"/>
            <a:ext cx="914400" cy="914400"/>
          </a:xfrm>
          <a:prstGeom prst="rect">
            <a:avLst/>
          </a:prstGeom>
        </p:spPr>
      </p:pic>
      <p:pic>
        <p:nvPicPr>
          <p:cNvPr id="12" name="Graphic 11" descr="Seat Belt">
            <a:extLst>
              <a:ext uri="{FF2B5EF4-FFF2-40B4-BE49-F238E27FC236}">
                <a16:creationId xmlns:a16="http://schemas.microsoft.com/office/drawing/2014/main" id="{7341134A-2F7F-44E9-9689-277FE8F1ED6D}"/>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557232" y="2024918"/>
            <a:ext cx="914400" cy="914400"/>
          </a:xfrm>
          <a:prstGeom prst="rect">
            <a:avLst/>
          </a:prstGeom>
        </p:spPr>
      </p:pic>
      <p:pic>
        <p:nvPicPr>
          <p:cNvPr id="16" name="Graphic 15" descr="Coins">
            <a:extLst>
              <a:ext uri="{FF2B5EF4-FFF2-40B4-BE49-F238E27FC236}">
                <a16:creationId xmlns:a16="http://schemas.microsoft.com/office/drawing/2014/main" id="{54185588-07A0-4FF2-8DA1-63244E302889}"/>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4993485" y="2010661"/>
            <a:ext cx="914400" cy="914400"/>
          </a:xfrm>
          <a:prstGeom prst="rect">
            <a:avLst/>
          </a:prstGeom>
        </p:spPr>
      </p:pic>
      <p:sp>
        <p:nvSpPr>
          <p:cNvPr id="17" name="Rectangle 16">
            <a:extLst>
              <a:ext uri="{FF2B5EF4-FFF2-40B4-BE49-F238E27FC236}">
                <a16:creationId xmlns:a16="http://schemas.microsoft.com/office/drawing/2014/main" id="{E845843F-7735-43B7-B09E-84E441F99503}"/>
              </a:ext>
            </a:extLst>
          </p:cNvPr>
          <p:cNvSpPr/>
          <p:nvPr/>
        </p:nvSpPr>
        <p:spPr>
          <a:xfrm>
            <a:off x="3078880" y="2884157"/>
            <a:ext cx="1771591"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srgbClr val="464646"/>
                </a:solidFill>
              </a:rPr>
              <a:t>Clarity</a:t>
            </a:r>
          </a:p>
        </p:txBody>
      </p:sp>
      <p:sp>
        <p:nvSpPr>
          <p:cNvPr id="18" name="Rectangle 17">
            <a:extLst>
              <a:ext uri="{FF2B5EF4-FFF2-40B4-BE49-F238E27FC236}">
                <a16:creationId xmlns:a16="http://schemas.microsoft.com/office/drawing/2014/main" id="{C079053A-4B03-4EC3-8F0F-2CE9EC169797}"/>
              </a:ext>
            </a:extLst>
          </p:cNvPr>
          <p:cNvSpPr/>
          <p:nvPr/>
        </p:nvSpPr>
        <p:spPr>
          <a:xfrm>
            <a:off x="4564888" y="2950393"/>
            <a:ext cx="1771591"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srgbClr val="464646"/>
                </a:solidFill>
              </a:rPr>
              <a:t>Cost</a:t>
            </a:r>
          </a:p>
        </p:txBody>
      </p:sp>
      <p:sp>
        <p:nvSpPr>
          <p:cNvPr id="19" name="Rectangle 18">
            <a:extLst>
              <a:ext uri="{FF2B5EF4-FFF2-40B4-BE49-F238E27FC236}">
                <a16:creationId xmlns:a16="http://schemas.microsoft.com/office/drawing/2014/main" id="{7D26F474-81D6-4E83-A040-1807F86FD6C4}"/>
              </a:ext>
            </a:extLst>
          </p:cNvPr>
          <p:cNvSpPr/>
          <p:nvPr/>
        </p:nvSpPr>
        <p:spPr>
          <a:xfrm>
            <a:off x="6136222" y="2977905"/>
            <a:ext cx="1771591"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srgbClr val="464646"/>
                </a:solidFill>
              </a:rPr>
              <a:t>Safety</a:t>
            </a:r>
          </a:p>
        </p:txBody>
      </p:sp>
      <p:sp>
        <p:nvSpPr>
          <p:cNvPr id="20" name="Rectangle 19">
            <a:extLst>
              <a:ext uri="{FF2B5EF4-FFF2-40B4-BE49-F238E27FC236}">
                <a16:creationId xmlns:a16="http://schemas.microsoft.com/office/drawing/2014/main" id="{B28A8ED8-084D-4F37-BDCB-EDBBE49287E9}"/>
              </a:ext>
            </a:extLst>
          </p:cNvPr>
          <p:cNvSpPr/>
          <p:nvPr/>
        </p:nvSpPr>
        <p:spPr>
          <a:xfrm>
            <a:off x="7556921" y="3014495"/>
            <a:ext cx="1771591"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srgbClr val="464646"/>
                </a:solidFill>
              </a:rPr>
              <a:t>Agility</a:t>
            </a:r>
          </a:p>
        </p:txBody>
      </p:sp>
      <p:sp>
        <p:nvSpPr>
          <p:cNvPr id="21" name="Rectangle 20">
            <a:extLst>
              <a:ext uri="{FF2B5EF4-FFF2-40B4-BE49-F238E27FC236}">
                <a16:creationId xmlns:a16="http://schemas.microsoft.com/office/drawing/2014/main" id="{FA98DD8C-EF23-4333-9DE3-F999C8DDA3C5}"/>
              </a:ext>
            </a:extLst>
          </p:cNvPr>
          <p:cNvSpPr/>
          <p:nvPr/>
        </p:nvSpPr>
        <p:spPr>
          <a:xfrm>
            <a:off x="9113510" y="3009763"/>
            <a:ext cx="1916528"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srgbClr val="464646"/>
                </a:solidFill>
              </a:rPr>
              <a:t>Cybersecurity</a:t>
            </a:r>
          </a:p>
        </p:txBody>
      </p:sp>
    </p:spTree>
    <p:extLst>
      <p:ext uri="{BB962C8B-B14F-4D97-AF65-F5344CB8AC3E}">
        <p14:creationId xmlns:p14="http://schemas.microsoft.com/office/powerpoint/2010/main" val="23300737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24A3C7EA-A17E-49DC-A108-587521DFE2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843" y="-1807019"/>
            <a:ext cx="2267566" cy="3080637"/>
          </a:xfrm>
          <a:prstGeom prst="rect">
            <a:avLst/>
          </a:prstGeom>
        </p:spPr>
      </p:pic>
      <p:sp>
        <p:nvSpPr>
          <p:cNvPr id="79" name="Text Placeholder 77">
            <a:extLst>
              <a:ext uri="{FF2B5EF4-FFF2-40B4-BE49-F238E27FC236}">
                <a16:creationId xmlns:a16="http://schemas.microsoft.com/office/drawing/2014/main" id="{A7525186-4461-4064-B63F-7D712C99BFFF}"/>
              </a:ext>
            </a:extLst>
          </p:cNvPr>
          <p:cNvSpPr txBox="1">
            <a:spLocks/>
          </p:cNvSpPr>
          <p:nvPr/>
        </p:nvSpPr>
        <p:spPr>
          <a:xfrm>
            <a:off x="1092485" y="5078215"/>
            <a:ext cx="5298041" cy="1494640"/>
          </a:xfrm>
          <a:prstGeom prst="rect">
            <a:avLst/>
          </a:prstGeom>
        </p:spPr>
        <p:txBody>
          <a:bodyPr vert="horz" lIns="91440" tIns="45720" rIns="91440" bIns="45720" rtlCol="0">
            <a:noAutofit/>
          </a:bodyPr>
          <a:lstStyle>
            <a:lvl1pPr marL="0" indent="0" algn="l" defTabSz="914400" rtl="0" eaLnBrk="1" latinLnBrk="0" hangingPunct="1">
              <a:lnSpc>
                <a:spcPct val="75000"/>
              </a:lnSpc>
              <a:spcBef>
                <a:spcPts val="0"/>
              </a:spcBef>
              <a:buFont typeface="Arial" panose="020B0604020202020204" pitchFamily="34" charset="0"/>
              <a:buNone/>
              <a:defRPr sz="3600" b="1" kern="120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BM Plex Sans Text" panose="020B0603050000000000"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BM Plex Sans Text" panose="020B0603050000000000"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Text" panose="020B0603050000000000"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Text" panose="020B0603050000000000"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dirty="0">
                <a:solidFill>
                  <a:srgbClr val="EC6423"/>
                </a:solidFill>
                <a:latin typeface="Century Gothic" panose="020B0502020202020204" pitchFamily="34" charset="0"/>
              </a:rPr>
              <a:t>But are increasingly popular targets for cyberattacks</a:t>
            </a:r>
          </a:p>
        </p:txBody>
      </p:sp>
      <p:sp>
        <p:nvSpPr>
          <p:cNvPr id="16" name="TextBox 15">
            <a:extLst>
              <a:ext uri="{FF2B5EF4-FFF2-40B4-BE49-F238E27FC236}">
                <a16:creationId xmlns:a16="http://schemas.microsoft.com/office/drawing/2014/main" id="{29E044EB-CFBD-447C-9D90-A206103BDFE3}"/>
              </a:ext>
            </a:extLst>
          </p:cNvPr>
          <p:cNvSpPr txBox="1"/>
          <p:nvPr/>
        </p:nvSpPr>
        <p:spPr>
          <a:xfrm>
            <a:off x="1092486" y="646370"/>
            <a:ext cx="4822540" cy="4115037"/>
          </a:xfrm>
          <a:prstGeom prst="rect">
            <a:avLst/>
          </a:prstGeom>
          <a:noFill/>
        </p:spPr>
        <p:txBody>
          <a:bodyPr wrap="square">
            <a:spAutoFit/>
          </a:bodyPr>
          <a:lstStyle/>
          <a:p>
            <a:pPr>
              <a:lnSpc>
                <a:spcPct val="107000"/>
              </a:lnSpc>
              <a:spcAft>
                <a:spcPts val="800"/>
              </a:spcAft>
            </a:pPr>
            <a:r>
              <a:rPr lang="en-SG" sz="1400" b="1" dirty="0">
                <a:solidFill>
                  <a:srgbClr val="0064A0"/>
                </a:solidFill>
                <a:effectLst/>
                <a:latin typeface="Century Gothic" panose="020B0502020202020204" pitchFamily="34" charset="0"/>
                <a:ea typeface="DengXian" panose="02010600030101010101" pitchFamily="2" charset="-122"/>
                <a:cs typeface="Times New Roman" panose="02020603050405020304" pitchFamily="18" charset="0"/>
              </a:rPr>
              <a:t>2015 Ukraine Power Grid</a:t>
            </a:r>
            <a:br>
              <a:rPr lang="en-SG" sz="1400" b="1" dirty="0">
                <a:effectLst/>
                <a:ea typeface="DengXian" panose="02010600030101010101" pitchFamily="2" charset="-122"/>
                <a:cs typeface="Times New Roman" panose="02020603050405020304" pitchFamily="18" charset="0"/>
              </a:rPr>
            </a:br>
            <a:r>
              <a:rPr lang="en-SG" sz="1200" dirty="0">
                <a:effectLst/>
                <a:ea typeface="DengXian" panose="02010600030101010101" pitchFamily="2" charset="-122"/>
                <a:cs typeface="Times New Roman" panose="02020603050405020304" pitchFamily="18" charset="0"/>
              </a:rPr>
              <a:t>225,000 homes had no power </a:t>
            </a:r>
            <a:endParaRPr lang="en-GB" sz="1200" dirty="0">
              <a:effectLst/>
              <a:ea typeface="DengXian" panose="02010600030101010101" pitchFamily="2" charset="-122"/>
              <a:cs typeface="Times New Roman" panose="02020603050405020304" pitchFamily="18" charset="0"/>
            </a:endParaRPr>
          </a:p>
          <a:p>
            <a:pPr>
              <a:lnSpc>
                <a:spcPct val="107000"/>
              </a:lnSpc>
              <a:spcAft>
                <a:spcPts val="800"/>
              </a:spcAft>
            </a:pPr>
            <a:r>
              <a:rPr lang="en-SG" sz="1400" b="1" dirty="0">
                <a:solidFill>
                  <a:srgbClr val="0064A0"/>
                </a:solidFill>
                <a:effectLst/>
                <a:latin typeface="Century Gothic" panose="020B0502020202020204" pitchFamily="34" charset="0"/>
                <a:ea typeface="DengXian" panose="02010600030101010101" pitchFamily="2" charset="-122"/>
                <a:cs typeface="Times New Roman" panose="02020603050405020304" pitchFamily="18" charset="0"/>
              </a:rPr>
              <a:t>2016 Ukraine Power Grid</a:t>
            </a:r>
            <a:br>
              <a:rPr lang="en-SG" sz="1400" b="1" dirty="0">
                <a:effectLst/>
                <a:ea typeface="DengXian" panose="02010600030101010101" pitchFamily="2" charset="-122"/>
                <a:cs typeface="Times New Roman" panose="02020603050405020304" pitchFamily="18" charset="0"/>
              </a:rPr>
            </a:br>
            <a:r>
              <a:rPr lang="en-US" sz="1200" dirty="0" err="1">
                <a:ea typeface="DengXian" panose="02010600030101010101" pitchFamily="2" charset="-122"/>
                <a:cs typeface="Times New Roman" panose="02020603050405020304" pitchFamily="18" charset="0"/>
              </a:rPr>
              <a:t>Industroyer</a:t>
            </a:r>
            <a:r>
              <a:rPr lang="en-US" sz="1200" dirty="0">
                <a:ea typeface="DengXian" panose="02010600030101010101" pitchFamily="2" charset="-122"/>
                <a:cs typeface="Times New Roman" panose="02020603050405020304" pitchFamily="18" charset="0"/>
              </a:rPr>
              <a:t>/</a:t>
            </a:r>
            <a:r>
              <a:rPr lang="en-US" sz="1200" dirty="0" err="1">
                <a:ea typeface="DengXian" panose="02010600030101010101" pitchFamily="2" charset="-122"/>
                <a:cs typeface="Times New Roman" panose="02020603050405020304" pitchFamily="18" charset="0"/>
              </a:rPr>
              <a:t>Crashoveride</a:t>
            </a:r>
            <a:r>
              <a:rPr lang="en-US" sz="1200" dirty="0">
                <a:ea typeface="DengXian" panose="02010600030101010101" pitchFamily="2" charset="-122"/>
                <a:cs typeface="Times New Roman" panose="02020603050405020304" pitchFamily="18" charset="0"/>
              </a:rPr>
              <a:t> caused a 1-hour power loss </a:t>
            </a:r>
            <a:r>
              <a:rPr lang="en-SG" sz="1200" dirty="0">
                <a:ea typeface="DengXian" panose="02010600030101010101" pitchFamily="2" charset="-122"/>
                <a:cs typeface="Times New Roman" panose="02020603050405020304" pitchFamily="18" charset="0"/>
              </a:rPr>
              <a:t> </a:t>
            </a:r>
            <a:endParaRPr lang="en-GB" sz="1200" dirty="0">
              <a:ea typeface="DengXian" panose="02010600030101010101" pitchFamily="2" charset="-122"/>
              <a:cs typeface="Times New Roman" panose="02020603050405020304" pitchFamily="18" charset="0"/>
            </a:endParaRPr>
          </a:p>
          <a:p>
            <a:pPr>
              <a:lnSpc>
                <a:spcPct val="107000"/>
              </a:lnSpc>
              <a:spcAft>
                <a:spcPts val="800"/>
              </a:spcAft>
            </a:pPr>
            <a:r>
              <a:rPr lang="en-SG" sz="1400" b="1" dirty="0">
                <a:solidFill>
                  <a:srgbClr val="0064A0"/>
                </a:solidFill>
                <a:latin typeface="Century Gothic" panose="020B0502020202020204" pitchFamily="34" charset="0"/>
                <a:ea typeface="DengXian" panose="02010600030101010101" pitchFamily="2" charset="-122"/>
                <a:cs typeface="Times New Roman" panose="02020603050405020304" pitchFamily="18" charset="0"/>
              </a:rPr>
              <a:t>2017 </a:t>
            </a:r>
            <a:r>
              <a:rPr lang="en-US" sz="1400" b="1" dirty="0">
                <a:solidFill>
                  <a:srgbClr val="0064A0"/>
                </a:solidFill>
                <a:latin typeface="Century Gothic" panose="020B0502020202020204" pitchFamily="34" charset="0"/>
                <a:ea typeface="DengXian" panose="02010600030101010101" pitchFamily="2" charset="-122"/>
                <a:cs typeface="Times New Roman" panose="02020603050405020304" pitchFamily="18" charset="0"/>
              </a:rPr>
              <a:t>Safety-instrumented systems for oil refineries</a:t>
            </a:r>
            <a:r>
              <a:rPr lang="en-US" sz="1400" b="1" dirty="0">
                <a:solidFill>
                  <a:srgbClr val="0064A0"/>
                </a:solidFill>
                <a:ea typeface="DengXian" panose="02010600030101010101" pitchFamily="2" charset="-122"/>
                <a:cs typeface="Times New Roman" panose="02020603050405020304" pitchFamily="18" charset="0"/>
              </a:rPr>
              <a:t> </a:t>
            </a:r>
            <a:r>
              <a:rPr lang="en-US" sz="1200" dirty="0">
                <a:ea typeface="DengXian" panose="02010600030101010101" pitchFamily="2" charset="-122"/>
                <a:cs typeface="Times New Roman" panose="02020603050405020304" pitchFamily="18" charset="0"/>
              </a:rPr>
              <a:t>Targeted by Triton/</a:t>
            </a:r>
            <a:r>
              <a:rPr lang="en-US" sz="1200" dirty="0" err="1">
                <a:ea typeface="DengXian" panose="02010600030101010101" pitchFamily="2" charset="-122"/>
                <a:cs typeface="Times New Roman" panose="02020603050405020304" pitchFamily="18" charset="0"/>
              </a:rPr>
              <a:t>Trisis</a:t>
            </a:r>
            <a:endParaRPr lang="en-GB" sz="1200" dirty="0">
              <a:ea typeface="DengXian" panose="02010600030101010101" pitchFamily="2" charset="-122"/>
              <a:cs typeface="Times New Roman" panose="02020603050405020304" pitchFamily="18" charset="0"/>
            </a:endParaRPr>
          </a:p>
          <a:p>
            <a:pPr>
              <a:lnSpc>
                <a:spcPct val="107000"/>
              </a:lnSpc>
              <a:spcAft>
                <a:spcPts val="800"/>
              </a:spcAft>
            </a:pPr>
            <a:r>
              <a:rPr lang="en-SG" sz="1400" b="1" dirty="0">
                <a:solidFill>
                  <a:srgbClr val="0064A0"/>
                </a:solidFill>
                <a:effectLst/>
                <a:latin typeface="Century Gothic" panose="020B0502020202020204" pitchFamily="34" charset="0"/>
                <a:ea typeface="DengXian" panose="02010600030101010101" pitchFamily="2" charset="-122"/>
                <a:cs typeface="Times New Roman" panose="02020603050405020304" pitchFamily="18" charset="0"/>
              </a:rPr>
              <a:t>2019 </a:t>
            </a:r>
            <a:r>
              <a:rPr lang="en-US" sz="1400" b="1" dirty="0">
                <a:solidFill>
                  <a:srgbClr val="0064A0"/>
                </a:solidFill>
                <a:effectLst/>
                <a:latin typeface="Century Gothic" panose="020B0502020202020204" pitchFamily="34" charset="0"/>
                <a:ea typeface="DengXian" panose="02010600030101010101" pitchFamily="2" charset="-122"/>
                <a:cs typeface="Times New Roman" panose="02020603050405020304" pitchFamily="18" charset="0"/>
              </a:rPr>
              <a:t>US Oil &amp; Gas</a:t>
            </a:r>
            <a:br>
              <a:rPr lang="en-US" sz="1400" b="1" dirty="0">
                <a:effectLst/>
                <a:ea typeface="DengXian" panose="02010600030101010101" pitchFamily="2" charset="-122"/>
                <a:cs typeface="Times New Roman" panose="02020603050405020304" pitchFamily="18" charset="0"/>
              </a:rPr>
            </a:br>
            <a:r>
              <a:rPr lang="en-US" sz="1200" dirty="0">
                <a:effectLst/>
                <a:ea typeface="DengXian" panose="02010600030101010101" pitchFamily="2" charset="-122"/>
                <a:cs typeface="Times New Roman" panose="02020603050405020304" pitchFamily="18" charset="0"/>
              </a:rPr>
              <a:t>A natural gas compression facility was subject to a </a:t>
            </a:r>
            <a:r>
              <a:rPr lang="en-US" sz="1200" dirty="0" err="1">
                <a:effectLst/>
                <a:ea typeface="DengXian" panose="02010600030101010101" pitchFamily="2" charset="-122"/>
                <a:cs typeface="Times New Roman" panose="02020603050405020304" pitchFamily="18" charset="0"/>
              </a:rPr>
              <a:t>spearphishing</a:t>
            </a:r>
            <a:r>
              <a:rPr lang="en-US" sz="1200" dirty="0">
                <a:effectLst/>
                <a:ea typeface="DengXian" panose="02010600030101010101" pitchFamily="2" charset="-122"/>
                <a:cs typeface="Times New Roman" panose="02020603050405020304" pitchFamily="18" charset="0"/>
              </a:rPr>
              <a:t> attack to obtain initial access to the organization’s IT network before pivoting to its OT for a ransomware attack, leading to a two-day shutdown</a:t>
            </a:r>
            <a:endParaRPr lang="en-GB" sz="1200" dirty="0">
              <a:effectLst/>
              <a:ea typeface="DengXian" panose="02010600030101010101" pitchFamily="2" charset="-122"/>
              <a:cs typeface="Times New Roman" panose="02020603050405020304" pitchFamily="18" charset="0"/>
            </a:endParaRPr>
          </a:p>
          <a:p>
            <a:pPr>
              <a:lnSpc>
                <a:spcPct val="107000"/>
              </a:lnSpc>
              <a:spcAft>
                <a:spcPts val="800"/>
              </a:spcAft>
            </a:pPr>
            <a:r>
              <a:rPr lang="en-SG" sz="1400" b="1" dirty="0">
                <a:solidFill>
                  <a:srgbClr val="0064A0"/>
                </a:solidFill>
                <a:effectLst/>
                <a:latin typeface="Century Gothic" panose="020B0502020202020204" pitchFamily="34" charset="0"/>
                <a:ea typeface="DengXian" panose="02010600030101010101" pitchFamily="2" charset="-122"/>
                <a:cs typeface="Times New Roman" panose="02020603050405020304" pitchFamily="18" charset="0"/>
              </a:rPr>
              <a:t>2020 Germany Hospital</a:t>
            </a:r>
            <a:br>
              <a:rPr lang="en-SG" sz="1400" b="1" dirty="0">
                <a:effectLst/>
                <a:ea typeface="DengXian" panose="02010600030101010101" pitchFamily="2" charset="-122"/>
                <a:cs typeface="Times New Roman" panose="02020603050405020304" pitchFamily="18" charset="0"/>
              </a:rPr>
            </a:br>
            <a:r>
              <a:rPr lang="en-SG" sz="1200" dirty="0">
                <a:effectLst/>
                <a:ea typeface="DengXian" panose="02010600030101010101" pitchFamily="2" charset="-122"/>
                <a:cs typeface="Times New Roman" panose="02020603050405020304" pitchFamily="18" charset="0"/>
              </a:rPr>
              <a:t>The first ever death linked directly to a cyberattack occurred when ransomware disabled emergency care systems at a hospital. The hospital could no longer provide the critical care that the patient needed, and the patient died after being diverted to another hospital 30km away.</a:t>
            </a:r>
            <a:endParaRPr lang="en-GB" sz="1400" dirty="0">
              <a:effectLst/>
              <a:ea typeface="DengXian" panose="02010600030101010101" pitchFamily="2" charset="-122"/>
              <a:cs typeface="Times New Roman" panose="02020603050405020304" pitchFamily="18" charset="0"/>
            </a:endParaRPr>
          </a:p>
        </p:txBody>
      </p:sp>
      <p:sp>
        <p:nvSpPr>
          <p:cNvPr id="5" name="TextBox 4">
            <a:extLst>
              <a:ext uri="{FF2B5EF4-FFF2-40B4-BE49-F238E27FC236}">
                <a16:creationId xmlns:a16="http://schemas.microsoft.com/office/drawing/2014/main" id="{223530A3-99DD-4B68-932C-B04023E0A3CC}"/>
              </a:ext>
            </a:extLst>
          </p:cNvPr>
          <p:cNvSpPr txBox="1"/>
          <p:nvPr/>
        </p:nvSpPr>
        <p:spPr>
          <a:xfrm>
            <a:off x="6006100" y="260051"/>
            <a:ext cx="4376149" cy="455830"/>
          </a:xfrm>
          <a:prstGeom prst="rect">
            <a:avLst/>
          </a:prstGeom>
          <a:noFill/>
        </p:spPr>
        <p:txBody>
          <a:bodyPr wrap="square">
            <a:spAutoFit/>
          </a:bodyPr>
          <a:lstStyle/>
          <a:p>
            <a:pPr>
              <a:lnSpc>
                <a:spcPct val="107000"/>
              </a:lnSpc>
              <a:spcAft>
                <a:spcPts val="800"/>
              </a:spcAft>
            </a:pPr>
            <a:r>
              <a:rPr lang="en-SG" sz="2400" b="1" dirty="0">
                <a:solidFill>
                  <a:srgbClr val="EC6423"/>
                </a:solidFill>
                <a:effectLst/>
                <a:latin typeface="Century Gothic" panose="020B0502020202020204" pitchFamily="34" charset="0"/>
                <a:ea typeface="DengXian" panose="02010600030101010101" pitchFamily="2" charset="-122"/>
                <a:cs typeface="Diwan Kufi" pitchFamily="2" charset="-78"/>
              </a:rPr>
              <a:t>Risk Categories</a:t>
            </a:r>
            <a:endParaRPr lang="en-SG" sz="2400" b="1" dirty="0">
              <a:solidFill>
                <a:srgbClr val="EC6423"/>
              </a:solidFill>
              <a:effectLst/>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97B6A1C2-B521-44B9-8B9F-99D81CADE380}"/>
              </a:ext>
            </a:extLst>
          </p:cNvPr>
          <p:cNvGraphicFramePr/>
          <p:nvPr>
            <p:extLst>
              <p:ext uri="{D42A27DB-BD31-4B8C-83A1-F6EECF244321}">
                <p14:modId xmlns:p14="http://schemas.microsoft.com/office/powerpoint/2010/main" val="2058692469"/>
              </p:ext>
            </p:extLst>
          </p:nvPr>
        </p:nvGraphicFramePr>
        <p:xfrm>
          <a:off x="6096000" y="1041970"/>
          <a:ext cx="5823684" cy="38824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72763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hart, scatter chart&#10;&#10;Description automatically generated">
            <a:extLst>
              <a:ext uri="{FF2B5EF4-FFF2-40B4-BE49-F238E27FC236}">
                <a16:creationId xmlns:a16="http://schemas.microsoft.com/office/drawing/2014/main" id="{8285D378-B34D-43AF-BBD3-CE4E0E18DB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709" y="0"/>
            <a:ext cx="16227250" cy="6858000"/>
          </a:xfrm>
          <a:prstGeom prst="rect">
            <a:avLst/>
          </a:prstGeom>
        </p:spPr>
      </p:pic>
      <p:sp>
        <p:nvSpPr>
          <p:cNvPr id="2" name="Rectangle 1">
            <a:extLst>
              <a:ext uri="{FF2B5EF4-FFF2-40B4-BE49-F238E27FC236}">
                <a16:creationId xmlns:a16="http://schemas.microsoft.com/office/drawing/2014/main" id="{08E6D04C-D2A0-4804-9F68-CF9878DD1F47}"/>
              </a:ext>
            </a:extLst>
          </p:cNvPr>
          <p:cNvSpPr/>
          <p:nvPr/>
        </p:nvSpPr>
        <p:spPr>
          <a:xfrm>
            <a:off x="3175989" y="2171700"/>
            <a:ext cx="5792396" cy="16668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EB9D835F-281E-4633-A584-3A496B7D7220}"/>
              </a:ext>
            </a:extLst>
          </p:cNvPr>
          <p:cNvSpPr>
            <a:spLocks noGrp="1"/>
          </p:cNvSpPr>
          <p:nvPr>
            <p:ph type="body" sz="quarter" idx="13"/>
          </p:nvPr>
        </p:nvSpPr>
        <p:spPr>
          <a:xfrm>
            <a:off x="3223614" y="2411859"/>
            <a:ext cx="5744771" cy="1512869"/>
          </a:xfrm>
          <a:solidFill>
            <a:schemeClr val="bg2"/>
          </a:solidFill>
        </p:spPr>
        <p:txBody>
          <a:bodyPr/>
          <a:lstStyle/>
          <a:p>
            <a:r>
              <a:rPr lang="en-US" sz="4400" b="1" i="0" u="none" strike="noStrike" baseline="0" dirty="0">
                <a:solidFill>
                  <a:srgbClr val="000000"/>
                </a:solidFill>
                <a:latin typeface="Stolzl Bold"/>
              </a:rPr>
              <a:t>Developing an OT Cybersecurity Regime </a:t>
            </a:r>
            <a:endParaRPr lang="en-GB" sz="7200" dirty="0"/>
          </a:p>
        </p:txBody>
      </p:sp>
    </p:spTree>
    <p:extLst>
      <p:ext uri="{BB962C8B-B14F-4D97-AF65-F5344CB8AC3E}">
        <p14:creationId xmlns:p14="http://schemas.microsoft.com/office/powerpoint/2010/main" val="41212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687C45CF-5BA1-4D30-836C-F6AA328884ED}"/>
              </a:ext>
            </a:extLst>
          </p:cNvPr>
          <p:cNvPicPr>
            <a:picLocks noChangeAspect="1"/>
          </p:cNvPicPr>
          <p:nvPr/>
        </p:nvPicPr>
        <p:blipFill rotWithShape="1">
          <a:blip r:embed="rId3">
            <a:alphaModFix amt="85000"/>
            <a:extLst>
              <a:ext uri="{28A0092B-C50C-407E-A947-70E740481C1C}">
                <a14:useLocalDpi xmlns:a14="http://schemas.microsoft.com/office/drawing/2010/main" val="0"/>
              </a:ext>
            </a:extLst>
          </a:blip>
          <a:srcRect t="19323" r="24392" b="37368"/>
          <a:stretch/>
        </p:blipFill>
        <p:spPr>
          <a:xfrm>
            <a:off x="4387090" y="0"/>
            <a:ext cx="8824085" cy="6858000"/>
          </a:xfrm>
          <a:prstGeom prst="rect">
            <a:avLst/>
          </a:prstGeom>
        </p:spPr>
      </p:pic>
      <p:sp>
        <p:nvSpPr>
          <p:cNvPr id="5" name="TextBox 4">
            <a:extLst>
              <a:ext uri="{FF2B5EF4-FFF2-40B4-BE49-F238E27FC236}">
                <a16:creationId xmlns:a16="http://schemas.microsoft.com/office/drawing/2014/main" id="{223530A3-99DD-4B68-932C-B04023E0A3CC}"/>
              </a:ext>
            </a:extLst>
          </p:cNvPr>
          <p:cNvSpPr txBox="1"/>
          <p:nvPr/>
        </p:nvSpPr>
        <p:spPr>
          <a:xfrm>
            <a:off x="1093021" y="2070636"/>
            <a:ext cx="5945954" cy="3449342"/>
          </a:xfrm>
          <a:prstGeom prst="rect">
            <a:avLst/>
          </a:prstGeom>
          <a:noFill/>
        </p:spPr>
        <p:txBody>
          <a:bodyPr wrap="square">
            <a:spAutoFit/>
          </a:bodyPr>
          <a:lstStyle/>
          <a:p>
            <a:pPr>
              <a:lnSpc>
                <a:spcPct val="107000"/>
              </a:lnSpc>
              <a:spcAft>
                <a:spcPts val="800"/>
              </a:spcAft>
            </a:pPr>
            <a:r>
              <a:rPr lang="en-SG" sz="2000" b="1" dirty="0">
                <a:solidFill>
                  <a:srgbClr val="0064A0"/>
                </a:solidFill>
                <a:effectLst/>
                <a:latin typeface="Century Gothic" panose="020B0502020202020204" pitchFamily="34" charset="0"/>
                <a:ea typeface="DengXian" panose="02010600030101010101" pitchFamily="2" charset="-122"/>
                <a:cs typeface="Diwan Kufi" pitchFamily="2" charset="-78"/>
              </a:rPr>
              <a:t>Institutional</a:t>
            </a:r>
            <a:r>
              <a:rPr lang="en-SG" sz="2000" b="1" dirty="0">
                <a:solidFill>
                  <a:srgbClr val="0064A0"/>
                </a:solidFill>
                <a:effectLst/>
                <a:latin typeface="Century Gothic" panose="020B0502020202020204" pitchFamily="34" charset="0"/>
                <a:ea typeface="DengXian" panose="02010600030101010101" pitchFamily="2" charset="-122"/>
                <a:cs typeface="Times New Roman" panose="02020603050405020304" pitchFamily="18" charset="0"/>
              </a:rPr>
              <a:t> Foundations</a:t>
            </a:r>
            <a:endParaRPr lang="en-GB" sz="2000" b="1" dirty="0">
              <a:solidFill>
                <a:srgbClr val="0064A0"/>
              </a:solidFill>
              <a:effectLst/>
              <a:latin typeface="Century Gothic" panose="020B0502020202020204" pitchFamily="34" charset="0"/>
              <a:ea typeface="DengXian" panose="02010600030101010101" pitchFamily="2" charset="-122"/>
              <a:cs typeface="Times New Roman" panose="02020603050405020304" pitchFamily="18" charset="0"/>
            </a:endParaRPr>
          </a:p>
          <a:p>
            <a:pPr marL="342900" lvl="0" indent="-342900">
              <a:lnSpc>
                <a:spcPct val="107000"/>
              </a:lnSpc>
              <a:spcBef>
                <a:spcPts val="600"/>
              </a:spcBef>
              <a:spcAft>
                <a:spcPts val="600"/>
              </a:spcAft>
              <a:buFont typeface="Wingdings" panose="05000000000000000000" pitchFamily="2" charset="2"/>
              <a:buChar char=""/>
            </a:pPr>
            <a:r>
              <a:rPr lang="en-SG" sz="2000" dirty="0">
                <a:solidFill>
                  <a:srgbClr val="464646"/>
                </a:solidFill>
                <a:effectLst/>
                <a:ea typeface="DengXian" panose="02010600030101010101" pitchFamily="2" charset="-122"/>
                <a:cs typeface="Times New Roman" panose="02020603050405020304" pitchFamily="18" charset="0"/>
              </a:rPr>
              <a:t>Identify and align with existing laws and regulations for cybersecurity in general</a:t>
            </a:r>
            <a:endParaRPr lang="en-GB" sz="2000" dirty="0">
              <a:solidFill>
                <a:srgbClr val="464646"/>
              </a:solidFill>
              <a:effectLst/>
              <a:ea typeface="DengXian" panose="02010600030101010101" pitchFamily="2" charset="-122"/>
              <a:cs typeface="Times New Roman" panose="02020603050405020304" pitchFamily="18" charset="0"/>
            </a:endParaRPr>
          </a:p>
          <a:p>
            <a:pPr marL="342900" lvl="0" indent="-342900">
              <a:lnSpc>
                <a:spcPct val="107000"/>
              </a:lnSpc>
              <a:spcBef>
                <a:spcPts val="600"/>
              </a:spcBef>
              <a:spcAft>
                <a:spcPts val="600"/>
              </a:spcAft>
              <a:buFont typeface="Wingdings" panose="05000000000000000000" pitchFamily="2" charset="2"/>
              <a:buChar char=""/>
            </a:pPr>
            <a:r>
              <a:rPr lang="en-SG" sz="2000" dirty="0">
                <a:solidFill>
                  <a:srgbClr val="464646"/>
                </a:solidFill>
                <a:effectLst/>
                <a:ea typeface="DengXian" panose="02010600030101010101" pitchFamily="2" charset="-122"/>
                <a:cs typeface="Times New Roman" panose="02020603050405020304" pitchFamily="18" charset="0"/>
              </a:rPr>
              <a:t>Enable prosecution of cybercriminals by defining cyberattacks as illegal</a:t>
            </a:r>
            <a:endParaRPr lang="en-GB" sz="2000" dirty="0">
              <a:solidFill>
                <a:srgbClr val="464646"/>
              </a:solidFill>
              <a:effectLst/>
              <a:ea typeface="DengXian" panose="02010600030101010101" pitchFamily="2" charset="-122"/>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n-SG" sz="2000" dirty="0">
                <a:solidFill>
                  <a:srgbClr val="464646"/>
                </a:solidFill>
                <a:effectLst/>
                <a:ea typeface="DengXian" panose="02010600030101010101" pitchFamily="2" charset="-122"/>
                <a:cs typeface="Times New Roman" panose="02020603050405020304" pitchFamily="18" charset="0"/>
              </a:rPr>
              <a:t>Create a mechanism for designating appropriate organizations as CII and appointing them with some cybersecurity responsibilities</a:t>
            </a:r>
            <a:endParaRPr lang="en-GB" sz="2000" dirty="0">
              <a:solidFill>
                <a:srgbClr val="464646"/>
              </a:solidFill>
              <a:effectLst/>
              <a:ea typeface="DengXian" panose="02010600030101010101" pitchFamily="2" charset="-122"/>
              <a:cs typeface="Times New Roman" panose="02020603050405020304" pitchFamily="18" charset="0"/>
            </a:endParaRPr>
          </a:p>
        </p:txBody>
      </p:sp>
      <p:pic>
        <p:nvPicPr>
          <p:cNvPr id="3" name="Graphic 2" descr="Badge 1">
            <a:extLst>
              <a:ext uri="{FF2B5EF4-FFF2-40B4-BE49-F238E27FC236}">
                <a16:creationId xmlns:a16="http://schemas.microsoft.com/office/drawing/2014/main" id="{5CD9DBB0-3346-4C32-9E16-F8994D3B553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1740" y="578118"/>
            <a:ext cx="914400" cy="914400"/>
          </a:xfrm>
          <a:prstGeom prst="rect">
            <a:avLst/>
          </a:prstGeom>
        </p:spPr>
      </p:pic>
      <p:sp>
        <p:nvSpPr>
          <p:cNvPr id="6" name="Text Placeholder 4">
            <a:extLst>
              <a:ext uri="{FF2B5EF4-FFF2-40B4-BE49-F238E27FC236}">
                <a16:creationId xmlns:a16="http://schemas.microsoft.com/office/drawing/2014/main" id="{35205A7B-D4BB-0E4A-A61D-D66AD69CB372}"/>
              </a:ext>
            </a:extLst>
          </p:cNvPr>
          <p:cNvSpPr txBox="1">
            <a:spLocks/>
          </p:cNvSpPr>
          <p:nvPr/>
        </p:nvSpPr>
        <p:spPr>
          <a:xfrm>
            <a:off x="1557079" y="578118"/>
            <a:ext cx="6801677" cy="719053"/>
          </a:xfrm>
          <a:prstGeom prst="rect">
            <a:avLst/>
          </a:prstGeom>
        </p:spPr>
        <p:txBody>
          <a:bodyPr vert="horz" lIns="91440" tIns="45720" rIns="91440" bIns="45720" rtlCol="0">
            <a:noAutofit/>
          </a:bodyPr>
          <a:lstStyle>
            <a:lvl1pPr marL="0" indent="0" algn="l" defTabSz="914400" rtl="0" eaLnBrk="1" latinLnBrk="0" hangingPunct="1">
              <a:lnSpc>
                <a:spcPct val="75000"/>
              </a:lnSpc>
              <a:spcBef>
                <a:spcPts val="0"/>
              </a:spcBef>
              <a:buFont typeface="Arial" panose="020B0604020202020204" pitchFamily="34" charset="0"/>
              <a:buNone/>
              <a:defRPr sz="3600" b="1" kern="120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BM Plex Sans Text" panose="020B0603050000000000"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BM Plex Sans Text" panose="020B0603050000000000"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Text" panose="020B0603050000000000"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Text" panose="020B0603050000000000"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dirty="0">
                <a:solidFill>
                  <a:srgbClr val="EC6423"/>
                </a:solidFill>
                <a:latin typeface="Century Gothic" panose="020B0502020202020204" pitchFamily="34" charset="0"/>
              </a:rPr>
              <a:t>Checklist for an effective OT cybersecurity policy regime</a:t>
            </a:r>
          </a:p>
        </p:txBody>
      </p:sp>
    </p:spTree>
    <p:extLst>
      <p:ext uri="{BB962C8B-B14F-4D97-AF65-F5344CB8AC3E}">
        <p14:creationId xmlns:p14="http://schemas.microsoft.com/office/powerpoint/2010/main" val="33391101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BA50EAF8-4907-458F-851B-32E7393926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1" y="-2703463"/>
            <a:ext cx="7401282" cy="10055127"/>
          </a:xfrm>
          <a:prstGeom prst="rect">
            <a:avLst/>
          </a:prstGeom>
        </p:spPr>
      </p:pic>
      <p:sp>
        <p:nvSpPr>
          <p:cNvPr id="11" name="Callout: Double Bent Line with Accent Bar 10">
            <a:extLst>
              <a:ext uri="{FF2B5EF4-FFF2-40B4-BE49-F238E27FC236}">
                <a16:creationId xmlns:a16="http://schemas.microsoft.com/office/drawing/2014/main" id="{B15CD554-E0BD-4287-A82E-AC32C049E050}"/>
              </a:ext>
            </a:extLst>
          </p:cNvPr>
          <p:cNvSpPr/>
          <p:nvPr/>
        </p:nvSpPr>
        <p:spPr>
          <a:xfrm>
            <a:off x="7304926" y="2324101"/>
            <a:ext cx="4489806" cy="3943349"/>
          </a:xfrm>
          <a:prstGeom prst="accentCallout3">
            <a:avLst>
              <a:gd name="adj1" fmla="val 18750"/>
              <a:gd name="adj2" fmla="val -2613"/>
              <a:gd name="adj3" fmla="val 18750"/>
              <a:gd name="adj4" fmla="val -16667"/>
              <a:gd name="adj5" fmla="val 30351"/>
              <a:gd name="adj6" fmla="val -16667"/>
              <a:gd name="adj7" fmla="val 30240"/>
              <a:gd name="adj8" fmla="val -116276"/>
            </a:avLst>
          </a:prstGeom>
          <a:solidFill>
            <a:srgbClr val="0064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Text Placeholder 77">
            <a:extLst>
              <a:ext uri="{FF2B5EF4-FFF2-40B4-BE49-F238E27FC236}">
                <a16:creationId xmlns:a16="http://schemas.microsoft.com/office/drawing/2014/main" id="{A7525186-4461-4064-B63F-7D712C99BFFF}"/>
              </a:ext>
            </a:extLst>
          </p:cNvPr>
          <p:cNvSpPr txBox="1">
            <a:spLocks/>
          </p:cNvSpPr>
          <p:nvPr/>
        </p:nvSpPr>
        <p:spPr>
          <a:xfrm>
            <a:off x="1965789" y="787345"/>
            <a:ext cx="7964024" cy="1062972"/>
          </a:xfrm>
          <a:prstGeom prst="rect">
            <a:avLst/>
          </a:prstGeom>
        </p:spPr>
        <p:txBody>
          <a:bodyPr vert="horz" lIns="91440" tIns="45720" rIns="91440" bIns="45720" rtlCol="0">
            <a:noAutofit/>
          </a:bodyPr>
          <a:lstStyle>
            <a:lvl1pPr marL="0" indent="0" algn="l" defTabSz="914400" rtl="0" eaLnBrk="1" latinLnBrk="0" hangingPunct="1">
              <a:lnSpc>
                <a:spcPct val="75000"/>
              </a:lnSpc>
              <a:spcBef>
                <a:spcPts val="0"/>
              </a:spcBef>
              <a:buFont typeface="Arial" panose="020B0604020202020204" pitchFamily="34" charset="0"/>
              <a:buNone/>
              <a:defRPr sz="3600" b="1" kern="120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BM Plex Sans Text" panose="020B0603050000000000"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BM Plex Sans Text" panose="020B0603050000000000"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Text" panose="020B0603050000000000"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Text" panose="020B0603050000000000"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SG" dirty="0">
                <a:solidFill>
                  <a:srgbClr val="EC6423"/>
                </a:solidFill>
                <a:effectLst/>
                <a:latin typeface="Century Gothic" panose="020B0502020202020204" pitchFamily="34" charset="0"/>
                <a:ea typeface="DengXian" panose="02010600030101010101" pitchFamily="2" charset="-122"/>
                <a:cs typeface="Times New Roman" panose="02020603050405020304" pitchFamily="18" charset="0"/>
              </a:rPr>
              <a:t>Checklist for an effective OT cybersecurity policy regime</a:t>
            </a:r>
            <a:endParaRPr lang="en-US" sz="6000" dirty="0">
              <a:solidFill>
                <a:srgbClr val="EC6423"/>
              </a:solidFill>
              <a:latin typeface="Century Gothic" panose="020B0502020202020204" pitchFamily="34" charset="0"/>
            </a:endParaRPr>
          </a:p>
        </p:txBody>
      </p:sp>
      <p:sp>
        <p:nvSpPr>
          <p:cNvPr id="5" name="TextBox 4">
            <a:extLst>
              <a:ext uri="{FF2B5EF4-FFF2-40B4-BE49-F238E27FC236}">
                <a16:creationId xmlns:a16="http://schemas.microsoft.com/office/drawing/2014/main" id="{223530A3-99DD-4B68-932C-B04023E0A3CC}"/>
              </a:ext>
            </a:extLst>
          </p:cNvPr>
          <p:cNvSpPr txBox="1"/>
          <p:nvPr/>
        </p:nvSpPr>
        <p:spPr>
          <a:xfrm>
            <a:off x="1051389" y="1686885"/>
            <a:ext cx="5431604" cy="4949817"/>
          </a:xfrm>
          <a:prstGeom prst="rect">
            <a:avLst/>
          </a:prstGeom>
          <a:noFill/>
        </p:spPr>
        <p:txBody>
          <a:bodyPr wrap="square">
            <a:spAutoFit/>
          </a:bodyPr>
          <a:lstStyle/>
          <a:p>
            <a:pPr>
              <a:lnSpc>
                <a:spcPct val="107000"/>
              </a:lnSpc>
              <a:spcAft>
                <a:spcPts val="800"/>
              </a:spcAft>
            </a:pPr>
            <a:r>
              <a:rPr lang="en-SG" sz="1400" b="1" dirty="0">
                <a:solidFill>
                  <a:srgbClr val="0064A0"/>
                </a:solidFill>
                <a:effectLst/>
                <a:latin typeface="Century Gothic" panose="020B0502020202020204" pitchFamily="34" charset="0"/>
                <a:ea typeface="DengXian" panose="02010600030101010101" pitchFamily="2" charset="-122"/>
                <a:cs typeface="Times New Roman" panose="02020603050405020304" pitchFamily="18" charset="0"/>
              </a:rPr>
              <a:t> National Strategy and Policy</a:t>
            </a:r>
            <a:endParaRPr lang="en-GB" sz="1400" dirty="0">
              <a:solidFill>
                <a:srgbClr val="0064A0"/>
              </a:solidFill>
              <a:effectLst/>
              <a:latin typeface="Century Gothic" panose="020B0502020202020204" pitchFamily="34" charset="0"/>
              <a:ea typeface="DengXian" panose="02010600030101010101" pitchFamily="2" charset="-122"/>
              <a:cs typeface="Times New Roman" panose="02020603050405020304" pitchFamily="18" charset="0"/>
            </a:endParaRPr>
          </a:p>
          <a:p>
            <a:pPr marL="342900" lvl="0" indent="-342900">
              <a:lnSpc>
                <a:spcPct val="107000"/>
              </a:lnSpc>
              <a:spcBef>
                <a:spcPts val="600"/>
              </a:spcBef>
              <a:spcAft>
                <a:spcPts val="600"/>
              </a:spcAft>
              <a:buFont typeface="Wingdings" panose="05000000000000000000" pitchFamily="2" charset="2"/>
              <a:buChar char=""/>
            </a:pPr>
            <a:r>
              <a:rPr lang="en-US" sz="1400" dirty="0">
                <a:effectLst/>
                <a:latin typeface="Calibri" panose="020F0502020204030204" pitchFamily="34" charset="0"/>
                <a:ea typeface="DengXian" panose="02010600030101010101" pitchFamily="2" charset="-122"/>
                <a:cs typeface="Times New Roman" panose="02020603050405020304" pitchFamily="18" charset="0"/>
              </a:rPr>
              <a:t>Develop, with the participation of OT stakeholders, a national cybersecurity strategy for OT</a:t>
            </a:r>
          </a:p>
          <a:p>
            <a:pPr marL="342900" lvl="0" indent="-342900">
              <a:lnSpc>
                <a:spcPct val="107000"/>
              </a:lnSpc>
              <a:spcBef>
                <a:spcPts val="600"/>
              </a:spcBef>
              <a:spcAft>
                <a:spcPts val="600"/>
              </a:spcAft>
              <a:buFont typeface="Wingdings" panose="05000000000000000000" pitchFamily="2" charset="2"/>
              <a:buChar char=""/>
            </a:pPr>
            <a:r>
              <a:rPr lang="en-US" sz="1400" dirty="0">
                <a:effectLst/>
                <a:latin typeface="Calibri" panose="020F0502020204030204" pitchFamily="34" charset="0"/>
                <a:ea typeface="DengXian" panose="02010600030101010101" pitchFamily="2" charset="-122"/>
                <a:cs typeface="Times New Roman" panose="02020603050405020304" pitchFamily="18" charset="0"/>
              </a:rPr>
              <a:t>Develop and publish OT cybersecurity guidelines for risk management by CII and non-CII operators, drawing from best practices and relevant international standards (both public and private)</a:t>
            </a:r>
          </a:p>
          <a:p>
            <a:pPr marL="342900" lvl="0" indent="-342900">
              <a:lnSpc>
                <a:spcPct val="107000"/>
              </a:lnSpc>
              <a:spcBef>
                <a:spcPts val="600"/>
              </a:spcBef>
              <a:spcAft>
                <a:spcPts val="600"/>
              </a:spcAft>
              <a:buFont typeface="Wingdings" panose="05000000000000000000" pitchFamily="2" charset="2"/>
              <a:buChar char=""/>
            </a:pPr>
            <a:r>
              <a:rPr lang="en-US" sz="1400" dirty="0">
                <a:effectLst/>
                <a:latin typeface="Calibri" panose="020F0502020204030204" pitchFamily="34" charset="0"/>
                <a:ea typeface="DengXian" panose="02010600030101010101" pitchFamily="2" charset="-122"/>
                <a:cs typeface="Times New Roman" panose="02020603050405020304" pitchFamily="18" charset="0"/>
              </a:rPr>
              <a:t>Establish OT training and capacity building</a:t>
            </a:r>
          </a:p>
          <a:p>
            <a:pPr marL="342900" lvl="0" indent="-342900">
              <a:lnSpc>
                <a:spcPct val="107000"/>
              </a:lnSpc>
              <a:spcBef>
                <a:spcPts val="600"/>
              </a:spcBef>
              <a:spcAft>
                <a:spcPts val="600"/>
              </a:spcAft>
              <a:buFont typeface="Wingdings" panose="05000000000000000000" pitchFamily="2" charset="2"/>
              <a:buChar char=""/>
            </a:pPr>
            <a:r>
              <a:rPr lang="en-US" sz="1400" dirty="0">
                <a:latin typeface="Calibri" panose="020F0502020204030204" pitchFamily="34" charset="0"/>
                <a:ea typeface="DengXian" panose="02010600030101010101" pitchFamily="2" charset="-122"/>
                <a:cs typeface="Times New Roman" panose="02020603050405020304" pitchFamily="18" charset="0"/>
              </a:rPr>
              <a:t>E</a:t>
            </a:r>
            <a:r>
              <a:rPr lang="en-US" sz="1400" dirty="0">
                <a:effectLst/>
                <a:latin typeface="Calibri" panose="020F0502020204030204" pitchFamily="34" charset="0"/>
                <a:ea typeface="DengXian" panose="02010600030101010101" pitchFamily="2" charset="-122"/>
                <a:cs typeface="Times New Roman" panose="02020603050405020304" pitchFamily="18" charset="0"/>
              </a:rPr>
              <a:t>stablish cybersecurity information-sharing networks among sector-level oversight organizations, CIIs, and OT enterprises to establish a two-way reporting system, share cybersecurity knowledge, and coordinate efforts for rapid incident response and threat intelligence – such as an OT Information Sharing and Analysis Center (OT-ISAC)</a:t>
            </a:r>
          </a:p>
          <a:p>
            <a:pPr marL="342900" lvl="0" indent="-342900">
              <a:lnSpc>
                <a:spcPct val="107000"/>
              </a:lnSpc>
              <a:spcBef>
                <a:spcPts val="600"/>
              </a:spcBef>
              <a:spcAft>
                <a:spcPts val="600"/>
              </a:spcAft>
              <a:buFont typeface="Wingdings" panose="05000000000000000000" pitchFamily="2" charset="2"/>
              <a:buChar char=""/>
            </a:pPr>
            <a:r>
              <a:rPr lang="en-US" sz="1400" dirty="0">
                <a:effectLst/>
                <a:latin typeface="Calibri" panose="020F0502020204030204" pitchFamily="34" charset="0"/>
                <a:ea typeface="DengXian" panose="02010600030101010101" pitchFamily="2" charset="-122"/>
                <a:cs typeface="Times New Roman" panose="02020603050405020304" pitchFamily="18" charset="0"/>
              </a:rPr>
              <a:t>Promote OT cybersecurity innovation </a:t>
            </a:r>
          </a:p>
          <a:p>
            <a:pPr marL="342900" lvl="0" indent="-342900">
              <a:lnSpc>
                <a:spcPct val="107000"/>
              </a:lnSpc>
              <a:spcBef>
                <a:spcPts val="600"/>
              </a:spcBef>
              <a:spcAft>
                <a:spcPts val="600"/>
              </a:spcAft>
              <a:buFont typeface="Wingdings" panose="05000000000000000000" pitchFamily="2" charset="2"/>
              <a:buChar char=""/>
            </a:pPr>
            <a:r>
              <a:rPr lang="en-US" sz="1400" dirty="0">
                <a:effectLst/>
                <a:latin typeface="Calibri" panose="020F0502020204030204" pitchFamily="34" charset="0"/>
                <a:ea typeface="DengXian" panose="02010600030101010101" pitchFamily="2" charset="-122"/>
                <a:cs typeface="Times New Roman" panose="02020603050405020304" pitchFamily="18" charset="0"/>
              </a:rPr>
              <a:t>Develop voluntary certification frameworks that include OT, and frameworks for reporting OT cybersecurity incidents</a:t>
            </a:r>
          </a:p>
        </p:txBody>
      </p:sp>
      <p:sp>
        <p:nvSpPr>
          <p:cNvPr id="8" name="TextBox 7">
            <a:extLst>
              <a:ext uri="{FF2B5EF4-FFF2-40B4-BE49-F238E27FC236}">
                <a16:creationId xmlns:a16="http://schemas.microsoft.com/office/drawing/2014/main" id="{A3C8125C-E475-4DFE-933D-DA0A4972E880}"/>
              </a:ext>
            </a:extLst>
          </p:cNvPr>
          <p:cNvSpPr txBox="1"/>
          <p:nvPr/>
        </p:nvSpPr>
        <p:spPr>
          <a:xfrm>
            <a:off x="7144392" y="2486593"/>
            <a:ext cx="4810874" cy="3618363"/>
          </a:xfrm>
          <a:prstGeom prst="rect">
            <a:avLst/>
          </a:prstGeom>
          <a:noFill/>
        </p:spPr>
        <p:txBody>
          <a:bodyPr wrap="square">
            <a:spAutoFit/>
          </a:bodyPr>
          <a:lstStyle/>
          <a:p>
            <a:pPr lvl="1">
              <a:lnSpc>
                <a:spcPct val="107000"/>
              </a:lnSpc>
              <a:spcBef>
                <a:spcPts val="600"/>
              </a:spcBef>
              <a:spcAft>
                <a:spcPts val="600"/>
              </a:spcAft>
            </a:pPr>
            <a:r>
              <a:rPr lang="en-US" sz="14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These may include requirements in areas such as:</a:t>
            </a:r>
          </a:p>
          <a:p>
            <a:pPr marL="800100" lvl="1" indent="-342900">
              <a:lnSpc>
                <a:spcPct val="107000"/>
              </a:lnSpc>
              <a:spcBef>
                <a:spcPts val="600"/>
              </a:spcBef>
              <a:spcAft>
                <a:spcPts val="600"/>
              </a:spcAft>
              <a:buFont typeface="Arial" panose="020B0604020202020204" pitchFamily="34" charset="0"/>
              <a:buChar char="•"/>
            </a:pPr>
            <a:r>
              <a:rPr lang="en-US" sz="14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Asset identification and management</a:t>
            </a:r>
          </a:p>
          <a:p>
            <a:pPr marL="800100" lvl="1" indent="-342900">
              <a:lnSpc>
                <a:spcPct val="107000"/>
              </a:lnSpc>
              <a:spcBef>
                <a:spcPts val="600"/>
              </a:spcBef>
              <a:spcAft>
                <a:spcPts val="600"/>
              </a:spcAft>
              <a:buFont typeface="Arial" panose="020B0604020202020204" pitchFamily="34" charset="0"/>
              <a:buChar char="•"/>
            </a:pPr>
            <a:r>
              <a:rPr lang="en-US" sz="14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Network segmentation </a:t>
            </a:r>
          </a:p>
          <a:p>
            <a:pPr marL="800100" lvl="1" indent="-342900">
              <a:lnSpc>
                <a:spcPct val="107000"/>
              </a:lnSpc>
              <a:spcBef>
                <a:spcPts val="600"/>
              </a:spcBef>
              <a:spcAft>
                <a:spcPts val="600"/>
              </a:spcAft>
              <a:buFont typeface="Arial" panose="020B0604020202020204" pitchFamily="34" charset="0"/>
              <a:buChar char="•"/>
            </a:pPr>
            <a:r>
              <a:rPr lang="en-US" sz="14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Vulnerability and patch management</a:t>
            </a:r>
          </a:p>
          <a:p>
            <a:pPr marL="800100" lvl="1" indent="-342900">
              <a:lnSpc>
                <a:spcPct val="107000"/>
              </a:lnSpc>
              <a:spcBef>
                <a:spcPts val="600"/>
              </a:spcBef>
              <a:spcAft>
                <a:spcPts val="600"/>
              </a:spcAft>
              <a:buFont typeface="Arial" panose="020B0604020202020204" pitchFamily="34" charset="0"/>
              <a:buChar char="•"/>
            </a:pPr>
            <a:r>
              <a:rPr lang="en-US" sz="14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Logging, threat detection, and forensic analysis</a:t>
            </a:r>
          </a:p>
          <a:p>
            <a:pPr marL="800100" lvl="1" indent="-342900">
              <a:lnSpc>
                <a:spcPct val="107000"/>
              </a:lnSpc>
              <a:spcBef>
                <a:spcPts val="600"/>
              </a:spcBef>
              <a:spcAft>
                <a:spcPts val="600"/>
              </a:spcAft>
              <a:buFont typeface="Arial" panose="020B0604020202020204" pitchFamily="34" charset="0"/>
              <a:buChar char="•"/>
            </a:pPr>
            <a:r>
              <a:rPr lang="en-US" sz="14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Data modification restrictions </a:t>
            </a:r>
          </a:p>
          <a:p>
            <a:pPr marL="800100" lvl="1" indent="-342900">
              <a:lnSpc>
                <a:spcPct val="107000"/>
              </a:lnSpc>
              <a:spcBef>
                <a:spcPts val="600"/>
              </a:spcBef>
              <a:spcAft>
                <a:spcPts val="600"/>
              </a:spcAft>
              <a:buFont typeface="Arial" panose="020B0604020202020204" pitchFamily="34" charset="0"/>
              <a:buChar char="•"/>
            </a:pPr>
            <a:r>
              <a:rPr lang="en-US" sz="14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Redundancy, business continuity planning, and disaster recovery</a:t>
            </a:r>
          </a:p>
          <a:p>
            <a:pPr marL="800100" lvl="1" indent="-342900">
              <a:lnSpc>
                <a:spcPct val="107000"/>
              </a:lnSpc>
              <a:spcBef>
                <a:spcPts val="600"/>
              </a:spcBef>
              <a:spcAft>
                <a:spcPts val="600"/>
              </a:spcAft>
              <a:buFont typeface="Arial" panose="020B0604020202020204" pitchFamily="34" charset="0"/>
              <a:buChar char="•"/>
            </a:pPr>
            <a:r>
              <a:rPr lang="en-US" sz="14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Local &amp; remote access management</a:t>
            </a:r>
          </a:p>
          <a:p>
            <a:pPr marL="800100" lvl="1" indent="-342900">
              <a:lnSpc>
                <a:spcPct val="107000"/>
              </a:lnSpc>
              <a:spcBef>
                <a:spcPts val="600"/>
              </a:spcBef>
              <a:spcAft>
                <a:spcPts val="600"/>
              </a:spcAft>
              <a:buFont typeface="Arial" panose="020B0604020202020204" pitchFamily="34" charset="0"/>
              <a:buChar char="•"/>
            </a:pPr>
            <a:r>
              <a:rPr lang="en-US" sz="14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Response and containment</a:t>
            </a:r>
          </a:p>
        </p:txBody>
      </p:sp>
      <p:pic>
        <p:nvPicPr>
          <p:cNvPr id="9" name="Graphic 8" descr="Badge">
            <a:extLst>
              <a:ext uri="{FF2B5EF4-FFF2-40B4-BE49-F238E27FC236}">
                <a16:creationId xmlns:a16="http://schemas.microsoft.com/office/drawing/2014/main" id="{CBD3263E-20B2-4FCB-A643-107132F8B1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1389" y="698199"/>
            <a:ext cx="914400" cy="914400"/>
          </a:xfrm>
          <a:prstGeom prst="rect">
            <a:avLst/>
          </a:prstGeom>
        </p:spPr>
      </p:pic>
    </p:spTree>
    <p:extLst>
      <p:ext uri="{BB962C8B-B14F-4D97-AF65-F5344CB8AC3E}">
        <p14:creationId xmlns:p14="http://schemas.microsoft.com/office/powerpoint/2010/main" val="3740426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7F813BB7-2072-4D46-B306-123BA7AA02C2}"/>
              </a:ext>
            </a:extLst>
          </p:cNvPr>
          <p:cNvSpPr txBox="1"/>
          <p:nvPr/>
        </p:nvSpPr>
        <p:spPr>
          <a:xfrm>
            <a:off x="342900" y="1805264"/>
            <a:ext cx="3557588" cy="646331"/>
          </a:xfrm>
          <a:prstGeom prst="rect">
            <a:avLst/>
          </a:prstGeom>
          <a:noFill/>
        </p:spPr>
        <p:txBody>
          <a:bodyPr wrap="square" rtlCol="0">
            <a:spAutoFit/>
          </a:bodyPr>
          <a:lstStyle/>
          <a:p>
            <a:pPr algn="ctr"/>
            <a:r>
              <a:rPr lang="en-US" b="1" dirty="0">
                <a:solidFill>
                  <a:srgbClr val="0064A0"/>
                </a:solidFill>
                <a:latin typeface="Century Gothic" panose="020B0502020202020204" pitchFamily="34" charset="0"/>
              </a:rPr>
              <a:t>Singapore’s OT </a:t>
            </a:r>
            <a:br>
              <a:rPr lang="en-US" b="1" dirty="0">
                <a:solidFill>
                  <a:srgbClr val="0064A0"/>
                </a:solidFill>
                <a:latin typeface="Century Gothic" panose="020B0502020202020204" pitchFamily="34" charset="0"/>
              </a:rPr>
            </a:br>
            <a:r>
              <a:rPr lang="en-US" b="1" dirty="0">
                <a:solidFill>
                  <a:srgbClr val="0064A0"/>
                </a:solidFill>
                <a:latin typeface="Century Gothic" panose="020B0502020202020204" pitchFamily="34" charset="0"/>
              </a:rPr>
              <a:t>Cybersecurity Masterplan</a:t>
            </a:r>
          </a:p>
        </p:txBody>
      </p:sp>
      <p:sp>
        <p:nvSpPr>
          <p:cNvPr id="37" name="TextBox 36">
            <a:extLst>
              <a:ext uri="{FF2B5EF4-FFF2-40B4-BE49-F238E27FC236}">
                <a16:creationId xmlns:a16="http://schemas.microsoft.com/office/drawing/2014/main" id="{44432088-D9EE-42D0-8DDF-2C1F7844C8EF}"/>
              </a:ext>
            </a:extLst>
          </p:cNvPr>
          <p:cNvSpPr txBox="1"/>
          <p:nvPr/>
        </p:nvSpPr>
        <p:spPr>
          <a:xfrm>
            <a:off x="4350010" y="1805264"/>
            <a:ext cx="3357086" cy="646331"/>
          </a:xfrm>
          <a:prstGeom prst="rect">
            <a:avLst/>
          </a:prstGeom>
          <a:noFill/>
        </p:spPr>
        <p:txBody>
          <a:bodyPr wrap="square" rtlCol="0">
            <a:spAutoFit/>
          </a:bodyPr>
          <a:lstStyle/>
          <a:p>
            <a:pPr algn="ctr"/>
            <a:r>
              <a:rPr lang="en-US" b="1" dirty="0">
                <a:solidFill>
                  <a:srgbClr val="0064A0"/>
                </a:solidFill>
                <a:latin typeface="Century Gothic" panose="020B0502020202020204" pitchFamily="34" charset="0"/>
              </a:rPr>
              <a:t>US’ Guide to Industrial Control Systems Security</a:t>
            </a:r>
          </a:p>
        </p:txBody>
      </p:sp>
      <p:sp>
        <p:nvSpPr>
          <p:cNvPr id="38" name="TextBox 37">
            <a:extLst>
              <a:ext uri="{FF2B5EF4-FFF2-40B4-BE49-F238E27FC236}">
                <a16:creationId xmlns:a16="http://schemas.microsoft.com/office/drawing/2014/main" id="{48383029-5E33-4405-99AD-23F366BFC653}"/>
              </a:ext>
            </a:extLst>
          </p:cNvPr>
          <p:cNvSpPr txBox="1"/>
          <p:nvPr/>
        </p:nvSpPr>
        <p:spPr>
          <a:xfrm>
            <a:off x="8646257" y="1805264"/>
            <a:ext cx="2751138" cy="646331"/>
          </a:xfrm>
          <a:prstGeom prst="rect">
            <a:avLst/>
          </a:prstGeom>
          <a:noFill/>
        </p:spPr>
        <p:txBody>
          <a:bodyPr wrap="square" rtlCol="0">
            <a:spAutoFit/>
          </a:bodyPr>
          <a:lstStyle/>
          <a:p>
            <a:pPr algn="ctr"/>
            <a:r>
              <a:rPr lang="en-US" b="1" dirty="0">
                <a:solidFill>
                  <a:srgbClr val="0064A0"/>
                </a:solidFill>
                <a:latin typeface="Century Gothic" panose="020B0502020202020204" pitchFamily="34" charset="0"/>
              </a:rPr>
              <a:t>EU Cybersecurity Act 2019</a:t>
            </a:r>
          </a:p>
        </p:txBody>
      </p:sp>
      <p:sp>
        <p:nvSpPr>
          <p:cNvPr id="9" name="Text Placeholder 77">
            <a:extLst>
              <a:ext uri="{FF2B5EF4-FFF2-40B4-BE49-F238E27FC236}">
                <a16:creationId xmlns:a16="http://schemas.microsoft.com/office/drawing/2014/main" id="{0F4D2D48-2E01-47A8-AE36-BA921E74E73B}"/>
              </a:ext>
            </a:extLst>
          </p:cNvPr>
          <p:cNvSpPr txBox="1">
            <a:spLocks/>
          </p:cNvSpPr>
          <p:nvPr/>
        </p:nvSpPr>
        <p:spPr>
          <a:xfrm>
            <a:off x="693447" y="427817"/>
            <a:ext cx="11498553" cy="590022"/>
          </a:xfrm>
          <a:prstGeom prst="rect">
            <a:avLst/>
          </a:prstGeom>
        </p:spPr>
        <p:txBody>
          <a:bodyPr vert="horz" lIns="91440" tIns="45720" rIns="91440" bIns="45720" rtlCol="0">
            <a:noAutofit/>
          </a:bodyPr>
          <a:lstStyle>
            <a:lvl1pPr marL="0" indent="0" algn="l" defTabSz="914400" rtl="0" eaLnBrk="1" latinLnBrk="0" hangingPunct="1">
              <a:lnSpc>
                <a:spcPct val="75000"/>
              </a:lnSpc>
              <a:spcBef>
                <a:spcPts val="0"/>
              </a:spcBef>
              <a:buFont typeface="Arial" panose="020B0604020202020204" pitchFamily="34" charset="0"/>
              <a:buNone/>
              <a:defRPr sz="3600" b="1" kern="120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BM Plex Sans Text" panose="020B0603050000000000"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BM Plex Sans Text" panose="020B0603050000000000"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Text" panose="020B0603050000000000"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Text" panose="020B0603050000000000"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SG" sz="3000" dirty="0">
                <a:solidFill>
                  <a:srgbClr val="EC6423"/>
                </a:solidFill>
                <a:latin typeface="Century Gothic" panose="020B0502020202020204" pitchFamily="34" charset="0"/>
                <a:ea typeface="DengXian" panose="02010600030101010101" pitchFamily="2" charset="-122"/>
                <a:cs typeface="Times New Roman" panose="02020603050405020304" pitchFamily="18" charset="0"/>
              </a:rPr>
              <a:t>Some g</a:t>
            </a:r>
            <a:r>
              <a:rPr lang="en-SG" sz="3000" dirty="0">
                <a:solidFill>
                  <a:srgbClr val="EC6423"/>
                </a:solidFill>
                <a:effectLst/>
                <a:latin typeface="Century Gothic" panose="020B0502020202020204" pitchFamily="34" charset="0"/>
                <a:ea typeface="DengXian" panose="02010600030101010101" pitchFamily="2" charset="-122"/>
                <a:cs typeface="Times New Roman" panose="02020603050405020304" pitchFamily="18" charset="0"/>
              </a:rPr>
              <a:t>lobal best practices from governments</a:t>
            </a:r>
            <a:endParaRPr lang="en-US" sz="3000" dirty="0">
              <a:solidFill>
                <a:srgbClr val="EC6423"/>
              </a:solidFill>
              <a:latin typeface="Century Gothic" panose="020B0502020202020204" pitchFamily="34" charset="0"/>
            </a:endParaRPr>
          </a:p>
        </p:txBody>
      </p:sp>
      <p:pic>
        <p:nvPicPr>
          <p:cNvPr id="1026" name="Picture 2">
            <a:extLst>
              <a:ext uri="{FF2B5EF4-FFF2-40B4-BE49-F238E27FC236}">
                <a16:creationId xmlns:a16="http://schemas.microsoft.com/office/drawing/2014/main" id="{326B25DF-AC2E-48C2-A244-0D592D6719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4130" y="1083904"/>
            <a:ext cx="658175" cy="7229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6186BE8-9E80-4D52-8974-81CFF1BA73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3098" y="1083904"/>
            <a:ext cx="658175" cy="7237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29E74E2-BC53-402D-BA04-C40B62DD89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92738" y="1083904"/>
            <a:ext cx="658175" cy="72136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A55EFF2-1F98-4240-BE61-5A85F33C49D9}"/>
              </a:ext>
            </a:extLst>
          </p:cNvPr>
          <p:cNvSpPr txBox="1"/>
          <p:nvPr/>
        </p:nvSpPr>
        <p:spPr>
          <a:xfrm>
            <a:off x="237580" y="2486134"/>
            <a:ext cx="3852808" cy="2123658"/>
          </a:xfrm>
          <a:prstGeom prst="rect">
            <a:avLst/>
          </a:prstGeom>
          <a:noFill/>
        </p:spPr>
        <p:txBody>
          <a:bodyPr wrap="square" rtlCol="0">
            <a:spAutoFit/>
          </a:bodyPr>
          <a:lstStyle/>
          <a:p>
            <a:r>
              <a:rPr lang="en-US" sz="1200" dirty="0">
                <a:solidFill>
                  <a:schemeClr val="tx2"/>
                </a:solidFill>
                <a:latin typeface="IBM Plex Sans Text" panose="020B0604020202020204" charset="0"/>
              </a:rPr>
              <a:t>Four key thrusts to enhance cybersecurity and resilience among Singapore CIIs and other OT enterprises:</a:t>
            </a:r>
            <a:br>
              <a:rPr lang="en-US" sz="1200" dirty="0">
                <a:solidFill>
                  <a:schemeClr val="tx2"/>
                </a:solidFill>
                <a:latin typeface="IBM Plex Sans Text" panose="020B0604020202020204" charset="0"/>
              </a:rPr>
            </a:br>
            <a:endParaRPr lang="en-US" sz="1200" dirty="0">
              <a:solidFill>
                <a:schemeClr val="tx2"/>
              </a:solidFill>
              <a:latin typeface="IBM Plex Sans Text" panose="020B0604020202020204" charset="0"/>
            </a:endParaRPr>
          </a:p>
          <a:p>
            <a:pPr marL="285750" indent="-285750">
              <a:buFont typeface="Arial" panose="020B0604020202020204" pitchFamily="34" charset="0"/>
              <a:buChar char="•"/>
            </a:pPr>
            <a:r>
              <a:rPr lang="en-US" sz="1200" dirty="0">
                <a:solidFill>
                  <a:schemeClr val="tx2"/>
                </a:solidFill>
                <a:latin typeface="IBM Plex Sans Text" panose="020B0604020202020204" charset="0"/>
              </a:rPr>
              <a:t>Training and capacity building;</a:t>
            </a:r>
          </a:p>
          <a:p>
            <a:pPr marL="285750" indent="-285750">
              <a:buFont typeface="Arial" panose="020B0604020202020204" pitchFamily="34" charset="0"/>
              <a:buChar char="•"/>
            </a:pPr>
            <a:r>
              <a:rPr lang="en-US" sz="1200" dirty="0">
                <a:solidFill>
                  <a:schemeClr val="tx2"/>
                </a:solidFill>
                <a:latin typeface="IBM Plex Sans Text" panose="020B0604020202020204" charset="0"/>
              </a:rPr>
              <a:t>Developing a national threat information sharing and mitigation mechanism;</a:t>
            </a:r>
          </a:p>
          <a:p>
            <a:pPr marL="285750" indent="-285750">
              <a:buFont typeface="Arial" panose="020B0604020202020204" pitchFamily="34" charset="0"/>
              <a:buChar char="•"/>
            </a:pPr>
            <a:r>
              <a:rPr lang="en-US" sz="1200" dirty="0">
                <a:solidFill>
                  <a:schemeClr val="tx2"/>
                </a:solidFill>
                <a:latin typeface="IBM Plex Sans Text" panose="020B0604020202020204" charset="0"/>
              </a:rPr>
              <a:t>Updating existing cybersecurity policy to match new requirements;</a:t>
            </a:r>
          </a:p>
          <a:p>
            <a:pPr marL="285750" indent="-285750">
              <a:buFont typeface="Arial" panose="020B0604020202020204" pitchFamily="34" charset="0"/>
              <a:buChar char="•"/>
            </a:pPr>
            <a:r>
              <a:rPr lang="en-US" sz="1200" dirty="0">
                <a:solidFill>
                  <a:schemeClr val="tx2"/>
                </a:solidFill>
                <a:latin typeface="IBM Plex Sans Text" panose="020B0604020202020204" charset="0"/>
              </a:rPr>
              <a:t>Promoting innovation through public-private partnerships.</a:t>
            </a:r>
          </a:p>
        </p:txBody>
      </p:sp>
      <p:sp>
        <p:nvSpPr>
          <p:cNvPr id="12" name="TextBox 11">
            <a:extLst>
              <a:ext uri="{FF2B5EF4-FFF2-40B4-BE49-F238E27FC236}">
                <a16:creationId xmlns:a16="http://schemas.microsoft.com/office/drawing/2014/main" id="{275529CD-ACA7-407C-9B41-4948CECB5E4B}"/>
              </a:ext>
            </a:extLst>
          </p:cNvPr>
          <p:cNvSpPr txBox="1"/>
          <p:nvPr/>
        </p:nvSpPr>
        <p:spPr>
          <a:xfrm>
            <a:off x="4274621" y="2486134"/>
            <a:ext cx="3605800" cy="1754326"/>
          </a:xfrm>
          <a:prstGeom prst="rect">
            <a:avLst/>
          </a:prstGeom>
          <a:noFill/>
        </p:spPr>
        <p:txBody>
          <a:bodyPr wrap="square" rtlCol="0">
            <a:spAutoFit/>
          </a:bodyPr>
          <a:lstStyle/>
          <a:p>
            <a:r>
              <a:rPr lang="en-US" sz="1200" dirty="0">
                <a:solidFill>
                  <a:schemeClr val="tx2"/>
                </a:solidFill>
                <a:latin typeface="IBM Plex Sans Text" panose="020B0604020202020204" charset="0"/>
              </a:rPr>
              <a:t>Provides a set of </a:t>
            </a:r>
            <a:r>
              <a:rPr lang="en-US" sz="1200" b="1" dirty="0">
                <a:solidFill>
                  <a:schemeClr val="tx2"/>
                </a:solidFill>
                <a:latin typeface="IBM Plex Sans Text" panose="020B0604020202020204" charset="0"/>
              </a:rPr>
              <a:t>substantive best practices</a:t>
            </a:r>
            <a:r>
              <a:rPr lang="en-US" sz="1200" dirty="0">
                <a:solidFill>
                  <a:schemeClr val="tx2"/>
                </a:solidFill>
                <a:latin typeface="IBM Plex Sans Text" panose="020B0604020202020204" charset="0"/>
              </a:rPr>
              <a:t> for a government interested in OT cybersecurity.</a:t>
            </a:r>
          </a:p>
          <a:p>
            <a:endParaRPr lang="en-US" sz="1200" dirty="0">
              <a:solidFill>
                <a:schemeClr val="tx2"/>
              </a:solidFill>
              <a:latin typeface="IBM Plex Sans Text" panose="020B0604020202020204" charset="0"/>
            </a:endParaRPr>
          </a:p>
          <a:p>
            <a:r>
              <a:rPr lang="en-US" sz="1200" dirty="0">
                <a:solidFill>
                  <a:schemeClr val="tx2"/>
                </a:solidFill>
                <a:latin typeface="IBM Plex Sans Text" panose="020B0604020202020204" charset="0"/>
              </a:rPr>
              <a:t>An example of developing best practices through a </a:t>
            </a:r>
            <a:r>
              <a:rPr lang="en-US" sz="1200" b="1" dirty="0">
                <a:solidFill>
                  <a:schemeClr val="tx2"/>
                </a:solidFill>
                <a:latin typeface="IBM Plex Sans Text" panose="020B0604020202020204" charset="0"/>
              </a:rPr>
              <a:t>strong multi-stakeholder process</a:t>
            </a:r>
            <a:r>
              <a:rPr lang="en-US" sz="1200" dirty="0">
                <a:solidFill>
                  <a:schemeClr val="tx2"/>
                </a:solidFill>
                <a:latin typeface="IBM Plex Sans Text" panose="020B0604020202020204" charset="0"/>
              </a:rPr>
              <a:t>.</a:t>
            </a:r>
          </a:p>
          <a:p>
            <a:endParaRPr lang="en-US" sz="1200" dirty="0">
              <a:solidFill>
                <a:schemeClr val="tx2"/>
              </a:solidFill>
              <a:latin typeface="IBM Plex Sans Text" panose="020B0604020202020204" charset="0"/>
            </a:endParaRPr>
          </a:p>
          <a:p>
            <a:r>
              <a:rPr lang="en-US" sz="1200" dirty="0">
                <a:solidFill>
                  <a:schemeClr val="tx2"/>
                </a:solidFill>
                <a:latin typeface="IBM Plex Sans Text" panose="020B0604020202020204" charset="0"/>
              </a:rPr>
              <a:t>Recommends </a:t>
            </a:r>
            <a:r>
              <a:rPr lang="en-US" sz="1200" b="1" dirty="0">
                <a:solidFill>
                  <a:schemeClr val="tx2"/>
                </a:solidFill>
                <a:latin typeface="IBM Plex Sans Text" panose="020B0604020202020204" charset="0"/>
              </a:rPr>
              <a:t>cybersecurity implementations </a:t>
            </a:r>
            <a:r>
              <a:rPr lang="en-US" sz="1200" dirty="0">
                <a:solidFill>
                  <a:schemeClr val="tx2"/>
                </a:solidFill>
                <a:latin typeface="IBM Plex Sans Text" panose="020B0604020202020204" charset="0"/>
              </a:rPr>
              <a:t>for enterprises involved with OT, such as network segregation, access controls etc.</a:t>
            </a:r>
          </a:p>
        </p:txBody>
      </p:sp>
      <p:sp>
        <p:nvSpPr>
          <p:cNvPr id="13" name="TextBox 12">
            <a:extLst>
              <a:ext uri="{FF2B5EF4-FFF2-40B4-BE49-F238E27FC236}">
                <a16:creationId xmlns:a16="http://schemas.microsoft.com/office/drawing/2014/main" id="{0B1F622F-E816-4360-B71A-62CACB6EE54B}"/>
              </a:ext>
            </a:extLst>
          </p:cNvPr>
          <p:cNvSpPr txBox="1"/>
          <p:nvPr/>
        </p:nvSpPr>
        <p:spPr>
          <a:xfrm>
            <a:off x="8137134" y="2486134"/>
            <a:ext cx="3852808" cy="2123658"/>
          </a:xfrm>
          <a:prstGeom prst="rect">
            <a:avLst/>
          </a:prstGeom>
          <a:noFill/>
        </p:spPr>
        <p:txBody>
          <a:bodyPr wrap="square" rtlCol="0">
            <a:spAutoFit/>
          </a:bodyPr>
          <a:lstStyle/>
          <a:p>
            <a:r>
              <a:rPr lang="en-US" sz="1200" dirty="0">
                <a:solidFill>
                  <a:schemeClr val="tx2"/>
                </a:solidFill>
                <a:latin typeface="IBM Plex Sans Text" panose="020B0604020202020204" charset="0"/>
              </a:rPr>
              <a:t>Focuses on a </a:t>
            </a:r>
            <a:r>
              <a:rPr lang="en-US" sz="1200" b="1" dirty="0">
                <a:solidFill>
                  <a:schemeClr val="tx2"/>
                </a:solidFill>
                <a:latin typeface="IBM Plex Sans Text" panose="020B0604020202020204" charset="0"/>
              </a:rPr>
              <a:t>cybersecurity certification framework</a:t>
            </a:r>
            <a:r>
              <a:rPr lang="en-US" sz="1200" dirty="0">
                <a:solidFill>
                  <a:schemeClr val="tx2"/>
                </a:solidFill>
                <a:latin typeface="IBM Plex Sans Text" panose="020B0604020202020204" charset="0"/>
              </a:rPr>
              <a:t> for ICT products that specifically includes OT, along with other services and processes.</a:t>
            </a:r>
          </a:p>
          <a:p>
            <a:endParaRPr lang="en-US" sz="1200" dirty="0">
              <a:solidFill>
                <a:schemeClr val="tx2"/>
              </a:solidFill>
              <a:latin typeface="IBM Plex Sans Text" panose="020B0604020202020204" charset="0"/>
            </a:endParaRPr>
          </a:p>
          <a:p>
            <a:r>
              <a:rPr lang="en-US" sz="1200" dirty="0">
                <a:solidFill>
                  <a:schemeClr val="tx2"/>
                </a:solidFill>
                <a:latin typeface="IBM Plex Sans Text" panose="020B0604020202020204" charset="0"/>
              </a:rPr>
              <a:t>The EU certification is </a:t>
            </a:r>
            <a:r>
              <a:rPr lang="en-US" sz="1200" b="1" dirty="0">
                <a:solidFill>
                  <a:schemeClr val="tx2"/>
                </a:solidFill>
                <a:latin typeface="IBM Plex Sans Text" panose="020B0604020202020204" charset="0"/>
              </a:rPr>
              <a:t>voluntary</a:t>
            </a:r>
            <a:r>
              <a:rPr lang="en-US" sz="1200" dirty="0">
                <a:solidFill>
                  <a:schemeClr val="tx2"/>
                </a:solidFill>
                <a:latin typeface="IBM Plex Sans Text" panose="020B0604020202020204" charset="0"/>
              </a:rPr>
              <a:t>, and the EU also provides grants and subsidies to encourage enterprises to </a:t>
            </a:r>
            <a:r>
              <a:rPr lang="en-US" sz="1200" b="1" dirty="0">
                <a:solidFill>
                  <a:schemeClr val="tx2"/>
                </a:solidFill>
                <a:latin typeface="IBM Plex Sans Text" panose="020B0604020202020204" charset="0"/>
              </a:rPr>
              <a:t>migrate</a:t>
            </a:r>
            <a:r>
              <a:rPr lang="en-US" sz="1200" dirty="0">
                <a:solidFill>
                  <a:schemeClr val="tx2"/>
                </a:solidFill>
                <a:latin typeface="IBM Plex Sans Text" panose="020B0604020202020204" charset="0"/>
              </a:rPr>
              <a:t> from legacy or vulnerable OT systems to</a:t>
            </a:r>
            <a:r>
              <a:rPr lang="en-US" sz="1200" b="1" dirty="0">
                <a:solidFill>
                  <a:schemeClr val="tx2"/>
                </a:solidFill>
                <a:latin typeface="IBM Plex Sans Text" panose="020B0604020202020204" charset="0"/>
              </a:rPr>
              <a:t> certified, secure OT systems</a:t>
            </a:r>
            <a:r>
              <a:rPr lang="en-US" sz="1200" dirty="0">
                <a:solidFill>
                  <a:schemeClr val="tx2"/>
                </a:solidFill>
                <a:latin typeface="IBM Plex Sans Text" panose="020B0604020202020204" charset="0"/>
              </a:rPr>
              <a:t>.</a:t>
            </a:r>
          </a:p>
          <a:p>
            <a:endParaRPr lang="en-US" sz="1200" dirty="0">
              <a:solidFill>
                <a:schemeClr val="tx2"/>
              </a:solidFill>
              <a:latin typeface="IBM Plex Sans Text" panose="020B0604020202020204" charset="0"/>
            </a:endParaRPr>
          </a:p>
          <a:p>
            <a:r>
              <a:rPr lang="en-US" sz="1200" dirty="0">
                <a:solidFill>
                  <a:schemeClr val="tx2"/>
                </a:solidFill>
                <a:latin typeface="IBM Plex Sans Text" panose="020B0604020202020204" charset="0"/>
              </a:rPr>
              <a:t>Private and public stakeholders help develop and implement the certification scheme.</a:t>
            </a:r>
          </a:p>
        </p:txBody>
      </p:sp>
      <p:sp>
        <p:nvSpPr>
          <p:cNvPr id="14" name="Text Placeholder 77">
            <a:extLst>
              <a:ext uri="{FF2B5EF4-FFF2-40B4-BE49-F238E27FC236}">
                <a16:creationId xmlns:a16="http://schemas.microsoft.com/office/drawing/2014/main" id="{025154CC-76D3-4039-B3F2-89CE35B0CD4A}"/>
              </a:ext>
            </a:extLst>
          </p:cNvPr>
          <p:cNvSpPr txBox="1">
            <a:spLocks/>
          </p:cNvSpPr>
          <p:nvPr/>
        </p:nvSpPr>
        <p:spPr>
          <a:xfrm>
            <a:off x="623658" y="5036519"/>
            <a:ext cx="2949328" cy="911316"/>
          </a:xfrm>
          <a:prstGeom prst="rect">
            <a:avLst/>
          </a:prstGeom>
        </p:spPr>
        <p:txBody>
          <a:bodyPr vert="horz" lIns="91440" tIns="45720" rIns="91440" bIns="45720" rtlCol="0">
            <a:noAutofit/>
          </a:bodyPr>
          <a:lstStyle>
            <a:lvl1pPr marL="0" indent="0" algn="l" defTabSz="914400" rtl="0" eaLnBrk="1" latinLnBrk="0" hangingPunct="1">
              <a:lnSpc>
                <a:spcPct val="75000"/>
              </a:lnSpc>
              <a:spcBef>
                <a:spcPts val="0"/>
              </a:spcBef>
              <a:buFont typeface="Arial" panose="020B0604020202020204" pitchFamily="34" charset="0"/>
              <a:buNone/>
              <a:defRPr sz="3600" b="1" kern="120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BM Plex Sans Text" panose="020B0603050000000000"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BM Plex Sans Text" panose="020B0603050000000000"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Text" panose="020B0603050000000000"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Text" panose="020B0603050000000000"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SG" sz="3000" dirty="0">
                <a:solidFill>
                  <a:srgbClr val="EC6423"/>
                </a:solidFill>
                <a:latin typeface="Century Gothic" panose="020B0502020202020204" pitchFamily="34" charset="0"/>
                <a:ea typeface="DengXian" panose="02010600030101010101" pitchFamily="2" charset="-122"/>
                <a:cs typeface="Times New Roman" panose="02020603050405020304" pitchFamily="18" charset="0"/>
              </a:rPr>
              <a:t>And the private sector</a:t>
            </a:r>
            <a:endParaRPr lang="en-US" sz="3000" dirty="0">
              <a:solidFill>
                <a:srgbClr val="EC6423"/>
              </a:solidFill>
              <a:latin typeface="Century Gothic" panose="020B0502020202020204" pitchFamily="34" charset="0"/>
            </a:endParaRPr>
          </a:p>
        </p:txBody>
      </p:sp>
      <p:sp>
        <p:nvSpPr>
          <p:cNvPr id="15" name="TextBox 14">
            <a:extLst>
              <a:ext uri="{FF2B5EF4-FFF2-40B4-BE49-F238E27FC236}">
                <a16:creationId xmlns:a16="http://schemas.microsoft.com/office/drawing/2014/main" id="{BF8A98AA-8AE8-4771-BE42-FC8926A0322A}"/>
              </a:ext>
            </a:extLst>
          </p:cNvPr>
          <p:cNvSpPr txBox="1"/>
          <p:nvPr/>
        </p:nvSpPr>
        <p:spPr>
          <a:xfrm>
            <a:off x="4350010" y="4896547"/>
            <a:ext cx="5982048" cy="1754326"/>
          </a:xfrm>
          <a:prstGeom prst="rect">
            <a:avLst/>
          </a:prstGeom>
          <a:noFill/>
        </p:spPr>
        <p:txBody>
          <a:bodyPr wrap="square" rtlCol="0">
            <a:spAutoFit/>
          </a:bodyPr>
          <a:lstStyle/>
          <a:p>
            <a:r>
              <a:rPr lang="en-US" sz="1200" b="1" dirty="0">
                <a:solidFill>
                  <a:schemeClr val="tx2"/>
                </a:solidFill>
                <a:latin typeface="IBM Plex Sans Text" panose="020B0604020202020204" charset="0"/>
              </a:rPr>
              <a:t>OTCSA’s “Vulnerability Management for Operational Technology” </a:t>
            </a:r>
            <a:r>
              <a:rPr lang="en-US" sz="1200" dirty="0">
                <a:solidFill>
                  <a:schemeClr val="tx2"/>
                </a:solidFill>
                <a:latin typeface="IBM Plex Sans Text" panose="020B0604020202020204" charset="0"/>
              </a:rPr>
              <a:t>highlights known vulnerabilities in OT and recommends OT operators manage such vulnerabilities</a:t>
            </a:r>
          </a:p>
          <a:p>
            <a:endParaRPr lang="en-US" sz="1200" dirty="0">
              <a:solidFill>
                <a:schemeClr val="tx2"/>
              </a:solidFill>
              <a:latin typeface="IBM Plex Sans Text" panose="020B0604020202020204" charset="0"/>
            </a:endParaRPr>
          </a:p>
          <a:p>
            <a:r>
              <a:rPr lang="en-US" sz="1200" b="1" dirty="0">
                <a:solidFill>
                  <a:schemeClr val="tx2"/>
                </a:solidFill>
                <a:latin typeface="IBM Plex Sans Text" panose="020B0604020202020204" charset="0"/>
              </a:rPr>
              <a:t>ISACA and ISA’s “The Merging of Cybersecurity and Operational Technology”</a:t>
            </a:r>
            <a:r>
              <a:rPr lang="en-US" sz="1200" dirty="0">
                <a:solidFill>
                  <a:schemeClr val="tx2"/>
                </a:solidFill>
                <a:latin typeface="IBM Plex Sans Text" panose="020B0604020202020204" charset="0"/>
              </a:rPr>
              <a:t> helps to secure systems/industrial Internet in a converging IT/OT environment.</a:t>
            </a:r>
          </a:p>
          <a:p>
            <a:endParaRPr lang="en-US" sz="1200" dirty="0">
              <a:solidFill>
                <a:schemeClr val="tx2"/>
              </a:solidFill>
              <a:latin typeface="IBM Plex Sans Text" panose="020B0604020202020204" charset="0"/>
            </a:endParaRPr>
          </a:p>
          <a:p>
            <a:r>
              <a:rPr lang="en-US" sz="1200" b="1" dirty="0">
                <a:solidFill>
                  <a:schemeClr val="tx2"/>
                </a:solidFill>
                <a:latin typeface="IBM Plex Sans Text" panose="020B0604020202020204" charset="0"/>
              </a:rPr>
              <a:t>Cisco </a:t>
            </a:r>
            <a:r>
              <a:rPr lang="en-US" sz="1200" b="1" dirty="0" err="1">
                <a:solidFill>
                  <a:schemeClr val="tx2"/>
                </a:solidFill>
                <a:latin typeface="IBM Plex Sans Text" panose="020B0604020202020204" charset="0"/>
              </a:rPr>
              <a:t>Systems’s</a:t>
            </a:r>
            <a:r>
              <a:rPr lang="en-US" sz="1200" b="1" dirty="0">
                <a:solidFill>
                  <a:schemeClr val="tx2"/>
                </a:solidFill>
                <a:latin typeface="IBM Plex Sans Text" panose="020B0604020202020204" charset="0"/>
              </a:rPr>
              <a:t> “The Evolution of Industrial Cybersecurity and Cyber Risk White Paper”</a:t>
            </a:r>
            <a:r>
              <a:rPr lang="en-US" sz="1200" dirty="0">
                <a:solidFill>
                  <a:schemeClr val="tx2"/>
                </a:solidFill>
                <a:latin typeface="IBM Plex Sans Text" panose="020B0604020202020204" charset="0"/>
              </a:rPr>
              <a:t> helps OT enterprises embrace digital transformation through a risk management lifecycle approach.</a:t>
            </a:r>
          </a:p>
        </p:txBody>
      </p:sp>
    </p:spTree>
    <p:extLst>
      <p:ext uri="{BB962C8B-B14F-4D97-AF65-F5344CB8AC3E}">
        <p14:creationId xmlns:p14="http://schemas.microsoft.com/office/powerpoint/2010/main" val="1919011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Colors 17">
      <a:dk1>
        <a:srgbClr val="000000"/>
      </a:dk1>
      <a:lt1>
        <a:srgbClr val="FFFFFF"/>
      </a:lt1>
      <a:dk2>
        <a:srgbClr val="464646"/>
      </a:dk2>
      <a:lt2>
        <a:srgbClr val="FFFFFF"/>
      </a:lt2>
      <a:accent1>
        <a:srgbClr val="21A2BE"/>
      </a:accent1>
      <a:accent2>
        <a:srgbClr val="DF1E2C"/>
      </a:accent2>
      <a:accent3>
        <a:srgbClr val="EF672C"/>
      </a:accent3>
      <a:accent4>
        <a:srgbClr val="38609D"/>
      </a:accent4>
      <a:accent5>
        <a:srgbClr val="42497C"/>
      </a:accent5>
      <a:accent6>
        <a:srgbClr val="7C3E4B"/>
      </a:accent6>
      <a:hlink>
        <a:srgbClr val="A05024"/>
      </a:hlink>
      <a:folHlink>
        <a:srgbClr val="FEC037"/>
      </a:folHlink>
    </a:clrScheme>
    <a:fontScheme name="Custom 8">
      <a:majorFont>
        <a:latin typeface="IBM Plex Mono"/>
        <a:ea typeface=""/>
        <a:cs typeface=""/>
      </a:majorFont>
      <a:minorFont>
        <a:latin typeface="IBM Plex Sans Tex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file>

<file path=customXml/item2.xml><?xml version="1.0" encoding="utf-8"?>
<?mso-contentType ?>
<FormTemplates xmlns="http://schemas.microsoft.com/sharepoint/v3/contenttype/form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_x0020_Date xmlns="6dfc6e00-eaa7-471f-8691-9b952787d5c9" xsi:nil="true"/>
    <Action xmlns="6dfc6e00-eaa7-471f-8691-9b952787d5c9">Keep</Action>
    <Keywords0 xmlns="6dfc6e00-eaa7-471f-8691-9b952787d5c9" xsi:nil="true"/>
    <Description_x0020_2 xmlns="6dfc6e00-eaa7-471f-8691-9b952787d5c9" xsi:nil="true"/>
    <Document_x0020_Type xmlns="6dfc6e00-eaa7-471f-8691-9b952787d5c9" xsi:nil="true"/>
    <Description0 xmlns="6dfc6e00-eaa7-471f-8691-9b952787d5c9" xsi:nil="true"/>
    <TaxCatchAll xmlns="cfe53b65-3c36-4587-b144-e9caa3012b85"/>
    <TaxKeywordTaxHTField xmlns="cfe53b65-3c36-4587-b144-e9caa3012b85">
      <Terms xmlns="http://schemas.microsoft.com/office/infopath/2007/PartnerControls"/>
    </TaxKeywordTaxHTField>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8CEA0F26C7743146B81ADA30DB412C57" ma:contentTypeVersion="30" ma:contentTypeDescription="" ma:contentTypeScope="" ma:versionID="fcfdb159951a4bdfedff82a06587af1a">
  <xsd:schema xmlns:xsd="http://www.w3.org/2001/XMLSchema" xmlns:xs="http://www.w3.org/2001/XMLSchema" xmlns:p="http://schemas.microsoft.com/office/2006/metadata/properties" xmlns:ns1="http://schemas.microsoft.com/sharepoint/v3" xmlns:ns2="6dfc6e00-eaa7-471f-8691-9b952787d5c9" xmlns:ns3="cfe53b65-3c36-4587-b144-e9caa3012b85" targetNamespace="http://schemas.microsoft.com/office/2006/metadata/properties" ma:root="true" ma:fieldsID="152d8dc6be0517c768a6ab9550a55961" ns1:_="" ns2:_="" ns3:_="">
    <xsd:import namespace="http://schemas.microsoft.com/sharepoint/v3"/>
    <xsd:import namespace="6dfc6e00-eaa7-471f-8691-9b952787d5c9"/>
    <xsd:import namespace="cfe53b65-3c36-4587-b144-e9caa3012b85"/>
    <xsd:element name="properties">
      <xsd:complexType>
        <xsd:sequence>
          <xsd:element name="documentManagement">
            <xsd:complexType>
              <xsd:all>
                <xsd:element ref="ns2:Document_x0020_Date" minOccurs="0"/>
                <xsd:element ref="ns2:Document_x0020_Type" minOccurs="0"/>
                <xsd:element ref="ns2:Description0" minOccurs="0"/>
                <xsd:element ref="ns2:Keywords0" minOccurs="0"/>
                <xsd:element ref="ns2:Description_x0020_2" minOccurs="0"/>
                <xsd:element ref="ns2:Action" minOccurs="0"/>
                <xsd:element ref="ns1:PublishingStartDate" minOccurs="0"/>
                <xsd:element ref="ns1:PublishingExpirationDate" minOccurs="0"/>
                <xsd:element ref="ns3:TaxKeywordTaxHTField"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fc6e00-eaa7-471f-8691-9b952787d5c9" elementFormDefault="qualified">
    <xsd:import namespace="http://schemas.microsoft.com/office/2006/documentManagement/types"/>
    <xsd:import namespace="http://schemas.microsoft.com/office/infopath/2007/PartnerControls"/>
    <xsd:element name="Document_x0020_Date" ma:index="2" nillable="true" ma:displayName="Document Date" ma:format="DateOnly" ma:internalName="Document_x0020_Date" ma:readOnly="false">
      <xsd:simpleType>
        <xsd:restriction base="dms:DateTime"/>
      </xsd:simpleType>
    </xsd:element>
    <xsd:element name="Document_x0020_Type" ma:index="3" nillable="true" ma:displayName="Document Type" ma:format="Dropdown" ma:internalName="Document_x0020_Type" ma:readOnly="false">
      <xsd:simpleType>
        <xsd:restriction base="dms:Choice">
          <xsd:enumeration value="Agenda"/>
          <xsd:enumeration value="Draft Agenda"/>
          <xsd:enumeration value="Minutes"/>
          <xsd:enumeration value="Information"/>
        </xsd:restriction>
      </xsd:simpleType>
    </xsd:element>
    <xsd:element name="Description0" ma:index="4" nillable="true" ma:displayName="Description" ma:internalName="Description0" ma:readOnly="false">
      <xsd:simpleType>
        <xsd:restriction base="dms:Note">
          <xsd:maxLength value="255"/>
        </xsd:restriction>
      </xsd:simpleType>
    </xsd:element>
    <xsd:element name="Keywords0" ma:index="5" nillable="true" ma:displayName="Keywords" ma:internalName="Keywords0" ma:readOnly="false">
      <xsd:simpleType>
        <xsd:restriction base="dms:Text">
          <xsd:maxLength value="255"/>
        </xsd:restriction>
      </xsd:simpleType>
    </xsd:element>
    <xsd:element name="Description_x0020_2" ma:index="6" nillable="true" ma:displayName="Description 2" ma:internalName="Description_x0020_2" ma:readOnly="false">
      <xsd:simpleType>
        <xsd:restriction base="dms:Note">
          <xsd:maxLength value="255"/>
        </xsd:restriction>
      </xsd:simpleType>
    </xsd:element>
    <xsd:element name="Action" ma:index="9" nillable="true" ma:displayName="Action" ma:default="Keep" ma:format="Dropdown" ma:internalName="Action" ma:readOnly="false">
      <xsd:simpleType>
        <xsd:restriction base="dms:Choice">
          <xsd:enumeration value="Archive"/>
          <xsd:enumeration value="Delete"/>
          <xsd:enumeration value="HTML"/>
          <xsd:enumeration value="Keep"/>
        </xsd:restriction>
      </xsd:simpleType>
    </xsd:element>
  </xsd:schema>
  <xsd:schema xmlns:xsd="http://www.w3.org/2001/XMLSchema" xmlns:xs="http://www.w3.org/2001/XMLSchema" xmlns:dms="http://schemas.microsoft.com/office/2006/documentManagement/types" xmlns:pc="http://schemas.microsoft.com/office/infopath/2007/PartnerControls" targetNamespace="cfe53b65-3c36-4587-b144-e9caa3012b85" elementFormDefault="qualified">
    <xsd:import namespace="http://schemas.microsoft.com/office/2006/documentManagement/types"/>
    <xsd:import namespace="http://schemas.microsoft.com/office/infopath/2007/PartnerControls"/>
    <xsd:element name="TaxKeywordTaxHTField" ma:index="17" nillable="true" ma:taxonomy="true" ma:internalName="TaxKeywordTaxHTField" ma:taxonomyFieldName="TaxKeyword" ma:displayName="Enterprise Keywords" ma:fieldId="{23f27201-bee3-471e-b2e7-b64fd8b7ca38}" ma:taxonomyMulti="true" ma:sspId="8d75cb8a-db72-4bd2-8553-c0aa1f2d3d3b" ma:termSetId="00000000-0000-0000-0000-000000000000" ma:anchorId="00000000-0000-0000-0000-000000000000" ma:open="true" ma:isKeyword="true">
      <xsd:complexType>
        <xsd:sequence>
          <xsd:element ref="pc:Terms" minOccurs="0" maxOccurs="1"/>
        </xsd:sequence>
      </xsd:complexType>
    </xsd:element>
    <xsd:element name="TaxCatchAll" ma:index="18" nillable="true" ma:displayName="Taxonomy Catch All Column" ma:hidden="true" ma:list="{6de13bb9-1a86-497f-b15a-03a43ff14f46}" ma:internalName="TaxCatchAll" ma:showField="CatchAllData" ma:web="cfe53b65-3c36-4587-b144-e9caa3012b8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80357CF-DB10-4955-B26A-1C57D6868515}"/>
</file>

<file path=customXml/itemProps2.xml><?xml version="1.0" encoding="utf-8"?>
<ds:datastoreItem xmlns:ds="http://schemas.openxmlformats.org/officeDocument/2006/customXml" ds:itemID="{980357CF-DB10-4955-B26A-1C57D6868515}"/>
</file>

<file path=customXml/itemProps3.xml><?xml version="1.0" encoding="utf-8"?>
<ds:datastoreItem xmlns:ds="http://schemas.openxmlformats.org/officeDocument/2006/customXml" ds:itemID="{7C68C053-4985-485E-8B7A-A8201565520F}"/>
</file>

<file path=customXml/itemProps4.xml><?xml version="1.0" encoding="utf-8"?>
<ds:datastoreItem xmlns:ds="http://schemas.openxmlformats.org/officeDocument/2006/customXml" ds:itemID="{0BC487BE-7EB6-4F4E-BA64-A5FD76848C06}"/>
</file>

<file path=docProps/app.xml><?xml version="1.0" encoding="utf-8"?>
<Properties xmlns="http://schemas.openxmlformats.org/officeDocument/2006/extended-properties" xmlns:vt="http://schemas.openxmlformats.org/officeDocument/2006/docPropsVTypes">
  <Template/>
  <TotalTime>9085</TotalTime>
  <Words>2778</Words>
  <Application>Microsoft Office PowerPoint</Application>
  <PresentationFormat>Widescreen</PresentationFormat>
  <Paragraphs>240</Paragraphs>
  <Slides>12</Slides>
  <Notes>10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12</vt:i4>
      </vt:variant>
    </vt:vector>
  </HeadingPairs>
  <TitlesOfParts>
    <vt:vector size="26" baseType="lpstr">
      <vt:lpstr>IBM Plex Sans Medium</vt:lpstr>
      <vt:lpstr>open sans</vt:lpstr>
      <vt:lpstr>IBM Plex Mono</vt:lpstr>
      <vt:lpstr>Century Gothic</vt:lpstr>
      <vt:lpstr>Stolzl Bold</vt:lpstr>
      <vt:lpstr>IBM Plex Sans Text</vt:lpstr>
      <vt:lpstr>Arial</vt:lpstr>
      <vt:lpstr>Microsoft JhengHei Light</vt:lpstr>
      <vt:lpstr>Tablet Gothic Lt</vt:lpstr>
      <vt:lpstr>Wingdings</vt:lpstr>
      <vt:lpstr>Tablet Gothic</vt:lpstr>
      <vt:lpstr>Calibri</vt:lpstr>
      <vt:lpstr>Source Sans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Batzorig Tsergiinkhuu</dc:creator>
  <cp:lastModifiedBy>Christopher Martin</cp:lastModifiedBy>
  <cp:revision>132</cp:revision>
  <cp:lastPrinted>2017-07-26T14:14:24Z</cp:lastPrinted>
  <dcterms:created xsi:type="dcterms:W3CDTF">2017-07-23T18:03:14Z</dcterms:created>
  <dcterms:modified xsi:type="dcterms:W3CDTF">2022-01-17T17:21:31Z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0x0101008CEA0F26C7743146B81ADA30DB412C57</vt:lpwstr>
  </property>
  <property fmtid="{D5CDD505-2E9C-101B-9397-08002B2CF9AE}" pid="3" name="_dlc_DocIdItemGuid">
    <vt:lpwstr>c9eef350-3bf2-484e-b107-95eba0ec2fe8</vt:lpwstr>
  </property>
</Properties>
</file>