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8" r:id="rId3"/>
    <p:sldId id="345" r:id="rId4"/>
    <p:sldId id="352" r:id="rId5"/>
    <p:sldId id="353" r:id="rId6"/>
    <p:sldId id="346" r:id="rId7"/>
    <p:sldId id="342" r:id="rId8"/>
    <p:sldId id="35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1E14EB-E91B-4750-B34C-FDA5B43C90BD}">
          <p14:sldIdLst>
            <p14:sldId id="263"/>
            <p14:sldId id="258"/>
            <p14:sldId id="345"/>
            <p14:sldId id="352"/>
            <p14:sldId id="353"/>
          </p14:sldIdLst>
        </p14:section>
        <p14:section name="Untitled Section" id="{325D966B-7118-4608-91FF-9D89F18DE431}">
          <p14:sldIdLst>
            <p14:sldId id="346"/>
            <p14:sldId id="342"/>
            <p14:sldId id="351"/>
          </p14:sldIdLst>
        </p14:section>
        <p14:section name="Untitled Section" id="{33365C9C-C74A-4ED9-8CC0-EBB36646AE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jas Manyame" initials="RM" lastIdx="1" clrIdx="0">
    <p:extLst>
      <p:ext uri="{19B8F6BF-5375-455C-9EA6-DF929625EA0E}">
        <p15:presenceInfo xmlns:p15="http://schemas.microsoft.com/office/powerpoint/2012/main" userId="c9c9abbdcf0a83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82224" autoAdjust="0"/>
  </p:normalViewPr>
  <p:slideViewPr>
    <p:cSldViewPr>
      <p:cViewPr varScale="1">
        <p:scale>
          <a:sx n="106" d="100"/>
          <a:sy n="106" d="100"/>
        </p:scale>
        <p:origin x="228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03B10-8314-4CCC-958E-E3B9B7B9A556}" type="datetimeFigureOut">
              <a:rPr lang="en-ZA" smtClean="0"/>
              <a:t>2022/01/17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8BAE2-792B-47D9-8CBF-124A35C4693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86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4F31B-8FBE-466B-B5F5-C647DDEAC9F2}" type="datetimeFigureOut">
              <a:rPr lang="en-ZA" smtClean="0"/>
              <a:t>2022/01/17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3A5-81A2-431E-806C-82DE552E31F7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379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3425" indent="-2809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8713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9563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2F910-D065-4732-A3DF-E38E3956976C}" type="slidenum">
              <a:rPr lang="en-GB" altLang="en-US" sz="1200" smtClean="0"/>
              <a:pPr/>
              <a:t>1</a:t>
            </a:fld>
            <a:endParaRPr lang="en-GB" altLang="en-US" sz="1200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9819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AFSEC TC13 report to Management Committee</a:t>
            </a:r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ATC_13_0047_INF_Report_to_the_AFSEC_MC_Sep_2014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FD3A5-81A2-431E-806C-82DE552E31F7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763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3A5-81A2-431E-806C-82DE552E31F7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4395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3A5-81A2-431E-806C-82DE552E31F7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5890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3A5-81A2-431E-806C-82DE552E31F7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8755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3A5-81A2-431E-806C-82DE552E31F7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846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0F4D-94AE-4EEA-B075-4DB4250D0BC3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330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DDAC-1001-4EB7-8A06-DCCB046AAE68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949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F396-3919-4694-ADAB-64B5AB929200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80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D3DB-C696-4045-8C43-E5BC911072D7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484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01E-ACBC-47D5-8B1E-633C5819863E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8922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77D-C81F-4B74-9CA0-1A8FE80A6498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703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06FA-4836-4625-8D08-4D4A9765C9AC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313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B60D-6FE7-4414-A6BE-3D1FF2312107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4497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8A6-F465-4BE2-80FC-B4411E1FA05F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862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42C4-DFED-4A80-A250-EC2DA17F46A6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691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D2A4-B160-4EB9-AAA0-ED272629093D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6138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B999-825B-4B09-90FC-2215FA0D2D05}" type="datetime1">
              <a:rPr lang="en-ZA" smtClean="0"/>
              <a:t>2022/01/17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32656"/>
            <a:ext cx="1729390" cy="10389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338375" y="1371648"/>
            <a:ext cx="1093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AFSEC</a:t>
            </a:r>
            <a:endParaRPr lang="en-ZA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34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281915" y="2323902"/>
            <a:ext cx="842493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1600" dirty="0"/>
              <a:t> 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3600" dirty="0">
                <a:solidFill>
                  <a:schemeClr val="accent2">
                    <a:lumMod val="75000"/>
                  </a:schemeClr>
                </a:solidFill>
              </a:rPr>
              <a:t>Workstreams/Activities for 2021/2022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dirty="0">
                <a:solidFill>
                  <a:srgbClr val="002060"/>
                </a:solidFill>
              </a:rPr>
              <a:t>January 18th 2022 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Geoffrey Kaila – Chairperson TC 82</a:t>
            </a:r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893" y="404664"/>
            <a:ext cx="4377307" cy="191923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10809" y="2492897"/>
            <a:ext cx="8229600" cy="3672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AFSEC- TC82 </a:t>
            </a:r>
            <a:endParaRPr lang="en-ZA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9649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337" y="548680"/>
            <a:ext cx="7092975" cy="576064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ZA" sz="33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AFSEC TC 82 Membership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 Members from 13 Countries </a:t>
            </a:r>
            <a:endParaRPr lang="en-ZA" sz="2800" b="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ZA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94909"/>
              </p:ext>
            </p:extLst>
          </p:nvPr>
        </p:nvGraphicFramePr>
        <p:xfrm>
          <a:off x="539552" y="1811407"/>
          <a:ext cx="7632848" cy="5030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2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3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5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First Name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Last Name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</a:rPr>
                        <a:t>Representing 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89" marR="5208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2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Koutoua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Gauthier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Sabry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Abou Bakr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Bukari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Abubakari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Anne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Ambrosius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Set-Son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Donatus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Olivier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Pierre Williams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Leon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Phillip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Ronald Kizito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Eileen P.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Al-Mas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Abdeel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Geoffrey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>
                          <a:effectLst/>
                        </a:rPr>
                        <a:t>Phillip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Winnie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Euloge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Mbuya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Ali Mekhemer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Slim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Danladi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Sulemana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Wacera Wambugu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Kamerika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Shifidi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Ogbozor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Mukeshimana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TAVARES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Drotsche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Kgosana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Makerere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Lara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Sendegeya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M. Kyezira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Kaila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Chindara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Onziru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200" dirty="0">
                        <a:effectLst/>
                      </a:endParaRPr>
                    </a:p>
                  </a:txBody>
                  <a:tcPr marL="52089" marR="520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cote d'ivoire (Sec)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 Congo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Egypt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Egypt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Kenya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Namibia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Namibia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Nigeria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Rwanda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Senegal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Africa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Africa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Zambia (TCC)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Zimbabwe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</a:p>
                  </a:txBody>
                  <a:tcPr marL="52089" marR="5208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58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3</a:t>
            </a:fld>
            <a:endParaRPr lang="en-Z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CC165B-B09E-41B0-97E0-5EBDDF266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5289901"/>
          </a:xfrm>
        </p:spPr>
        <p:txBody>
          <a:bodyPr>
            <a:normAutofit/>
          </a:bodyPr>
          <a:lstStyle/>
          <a:p>
            <a:r>
              <a:rPr lang="en-ZA" sz="2400" dirty="0"/>
              <a:t>No Face to Face meetings took place </a:t>
            </a:r>
          </a:p>
          <a:p>
            <a:r>
              <a:rPr lang="en-ZA" sz="2400" dirty="0"/>
              <a:t>We made an effort to comment on some IEC documents and encourage Africa IEC members to respond with comments. </a:t>
            </a:r>
          </a:p>
          <a:p>
            <a:r>
              <a:rPr lang="en-GB" sz="2400" dirty="0"/>
              <a:t>We attended IEC LVDC SyC and TC82 meetings and used the opportunity to promote Afsec and ensure the interest of the African Continent was accommodated in IEC standards.</a:t>
            </a:r>
            <a:endParaRPr lang="en-ZA" sz="2400" dirty="0"/>
          </a:p>
          <a:p>
            <a:r>
              <a:rPr lang="en-GB" sz="2400" dirty="0"/>
              <a:t>ATC82 has prepared itself to pursue proposals for Appliance Standards that  AUC/EU(TUF) project team plan to recommend in their report–related to energy efficiency and quality assurance.</a:t>
            </a:r>
          </a:p>
          <a:p>
            <a:r>
              <a:rPr lang="en-GB" sz="2400" dirty="0"/>
              <a:t>Process was made to adopt/adapt  National Standards in Uganda, Zambia, &amp; Rwanda.</a:t>
            </a:r>
          </a:p>
          <a:p>
            <a:endParaRPr lang="en-ZA" sz="2000" dirty="0"/>
          </a:p>
        </p:txBody>
      </p:sp>
      <p:sp>
        <p:nvSpPr>
          <p:cNvPr id="5" name="Rectangle 4"/>
          <p:cNvSpPr/>
          <p:nvPr/>
        </p:nvSpPr>
        <p:spPr>
          <a:xfrm>
            <a:off x="395536" y="-21265"/>
            <a:ext cx="8227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000" dirty="0"/>
              <a:t>ATC 82 main Activities /Progress for 2020/2021</a:t>
            </a:r>
          </a:p>
        </p:txBody>
      </p:sp>
    </p:spTree>
    <p:extLst>
      <p:ext uri="{BB962C8B-B14F-4D97-AF65-F5344CB8AC3E}">
        <p14:creationId xmlns:p14="http://schemas.microsoft.com/office/powerpoint/2010/main" val="356503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38EE-1ECA-224E-B755-232BB46D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370"/>
            <a:ext cx="5832648" cy="706090"/>
          </a:xfrm>
        </p:spPr>
        <p:txBody>
          <a:bodyPr>
            <a:noAutofit/>
          </a:bodyPr>
          <a:lstStyle/>
          <a:p>
            <a:r>
              <a:rPr lang="en-ZA" sz="2000" dirty="0"/>
              <a:t>ATC 82 main Activities /Progress for 2020/2021</a:t>
            </a:r>
            <a:br>
              <a:rPr lang="en-ZA" sz="2000" dirty="0"/>
            </a:br>
            <a:endParaRPr lang="en-ZM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2A1AE-C774-EB40-9CD9-DB81BE96F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1485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ZM" dirty="0"/>
              <a:t>Established TC82 mirror committes in member countries.</a:t>
            </a:r>
          </a:p>
          <a:p>
            <a:r>
              <a:rPr lang="en-ZM" dirty="0"/>
              <a:t>TC82 members received trainingon AFSEC collaboration tool to be used on the AFSEC/IEC collaboration platform.</a:t>
            </a:r>
          </a:p>
          <a:p>
            <a:r>
              <a:rPr lang="en-US" dirty="0"/>
              <a:t>To promote the purpose of </a:t>
            </a:r>
            <a:r>
              <a:rPr lang="en-US" dirty="0" err="1"/>
              <a:t>Afsec</a:t>
            </a:r>
            <a:r>
              <a:rPr lang="en-US" dirty="0"/>
              <a:t> we have compiled a marketing and communication plan. This plan has identified some important actions for the various role players in </a:t>
            </a:r>
            <a:r>
              <a:rPr lang="en-US" dirty="0" err="1"/>
              <a:t>Afsec</a:t>
            </a:r>
            <a:r>
              <a:rPr lang="en-US" dirty="0"/>
              <a:t>. </a:t>
            </a:r>
            <a:endParaRPr lang="en-ZM" dirty="0"/>
          </a:p>
          <a:p>
            <a:endParaRPr lang="en-Z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36554-7C6D-CF42-B189-8FDC041B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1901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8202-4CC4-9042-A435-2D092A480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096000" cy="634082"/>
          </a:xfrm>
        </p:spPr>
        <p:txBody>
          <a:bodyPr>
            <a:normAutofit fontScale="90000"/>
          </a:bodyPr>
          <a:lstStyle/>
          <a:p>
            <a:r>
              <a:rPr lang="en-ZA" sz="2400" dirty="0"/>
              <a:t>ATC 82 main Activities /Progress for 2020/2021</a:t>
            </a:r>
            <a:br>
              <a:rPr lang="en-ZA" sz="2400" dirty="0"/>
            </a:br>
            <a:br>
              <a:rPr lang="en-ZA" sz="2400" dirty="0"/>
            </a:br>
            <a:r>
              <a:rPr lang="en-ZA" sz="2700" dirty="0"/>
              <a:t>Projects</a:t>
            </a:r>
            <a:endParaRPr lang="en-ZM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459A-B4AF-BB46-90BC-951F4476B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52" y="19862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M" sz="3000" dirty="0"/>
              <a:t>TC 82 set out to undertake the following projects;</a:t>
            </a:r>
          </a:p>
          <a:p>
            <a:r>
              <a:rPr lang="en-US" sz="2800" dirty="0"/>
              <a:t>Biogas Standard for rural communities development.</a:t>
            </a:r>
          </a:p>
          <a:p>
            <a:r>
              <a:rPr lang="en-US" sz="2800" dirty="0"/>
              <a:t>Develop/adopt Off-grid appliance standards.</a:t>
            </a:r>
          </a:p>
          <a:p>
            <a:r>
              <a:rPr lang="en-ZM" sz="2800" dirty="0"/>
              <a:t>Develop a guide/standard for handling electronic waste</a:t>
            </a:r>
          </a:p>
          <a:p>
            <a:r>
              <a:rPr lang="en-ZM" sz="2800" dirty="0"/>
              <a:t>Collaborate with TC64 to develop safety Installation procedures for mini-grids.</a:t>
            </a:r>
          </a:p>
          <a:p>
            <a:r>
              <a:rPr lang="en-ZM" sz="2800" dirty="0"/>
              <a:t>Develop a guide for installation of componet based Solar Home Systems.</a:t>
            </a:r>
          </a:p>
          <a:p>
            <a:endParaRPr lang="en-ZM" sz="2000" dirty="0"/>
          </a:p>
          <a:p>
            <a:endParaRPr lang="en-ZM" sz="2000" dirty="0"/>
          </a:p>
          <a:p>
            <a:endParaRPr lang="en-ZM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208BC-FA76-0C48-A09F-54478E2F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960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7884368" cy="47315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ATC Highlights/Achievements</a:t>
            </a:r>
            <a:br>
              <a:rPr lang="en-US" sz="2400" dirty="0"/>
            </a:br>
            <a:br>
              <a:rPr lang="en-US" sz="2400" dirty="0"/>
            </a:br>
            <a:br>
              <a:rPr lang="en-ZA" sz="2400" dirty="0"/>
            </a:br>
            <a:endParaRPr lang="en-ZA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902E9B-56EA-4E10-A176-B774FD638675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F8246E-918D-4C01-8236-241D300D5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62246"/>
              </p:ext>
            </p:extLst>
          </p:nvPr>
        </p:nvGraphicFramePr>
        <p:xfrm>
          <a:off x="658415" y="404664"/>
          <a:ext cx="8028385" cy="645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139">
                  <a:extLst>
                    <a:ext uri="{9D8B030D-6E8A-4147-A177-3AD203B41FA5}">
                      <a16:colId xmlns:a16="http://schemas.microsoft.com/office/drawing/2014/main" val="74368840"/>
                    </a:ext>
                  </a:extLst>
                </a:gridCol>
                <a:gridCol w="6238246">
                  <a:extLst>
                    <a:ext uri="{9D8B030D-6E8A-4147-A177-3AD203B41FA5}">
                      <a16:colId xmlns:a16="http://schemas.microsoft.com/office/drawing/2014/main" val="85269388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Highlights /Achievements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951548"/>
                  </a:ext>
                </a:extLst>
              </a:tr>
              <a:tr h="299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ATC 82 Zoom Meetings &amp;</a:t>
                      </a:r>
                      <a:r>
                        <a:rPr lang="en-ZA" baseline="0" dirty="0"/>
                        <a:t> mails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aseline="0" dirty="0"/>
                        <a:t>Collect/Initiate comments on related IEC documents </a:t>
                      </a:r>
                      <a:endParaRPr lang="en-ZA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945094"/>
                  </a:ext>
                </a:extLst>
              </a:tr>
              <a:tr h="1132857">
                <a:tc>
                  <a:txBody>
                    <a:bodyPr/>
                    <a:lstStyle/>
                    <a:p>
                      <a:r>
                        <a:rPr lang="en-GB" dirty="0"/>
                        <a:t>Liaison</a:t>
                      </a:r>
                      <a:r>
                        <a:rPr lang="en-GB" baseline="0" dirty="0"/>
                        <a:t> with NEC’s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Assist to identifying the need or GAPS by NEC for Standards for electricity access.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/>
                        <a:t>Note</a:t>
                      </a:r>
                      <a:r>
                        <a:rPr lang="en-GB" i="1" baseline="0" dirty="0"/>
                        <a:t> : </a:t>
                      </a:r>
                      <a:r>
                        <a:rPr lang="en-GB" i="1" dirty="0"/>
                        <a:t>Proposing standards</a:t>
                      </a:r>
                      <a:r>
                        <a:rPr lang="en-GB" i="1" baseline="0" dirty="0"/>
                        <a:t> for adoption need to be bidirectional and is the mission of the TC to establish.</a:t>
                      </a:r>
                      <a:endParaRPr lang="en-ZA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5198"/>
                  </a:ext>
                </a:extLst>
              </a:tr>
              <a:tr h="1073547">
                <a:tc>
                  <a:txBody>
                    <a:bodyPr/>
                    <a:lstStyle/>
                    <a:p>
                      <a:r>
                        <a:rPr lang="en-ZA" dirty="0"/>
                        <a:t>Participate in related</a:t>
                      </a:r>
                      <a:r>
                        <a:rPr lang="en-ZA" baseline="0" dirty="0"/>
                        <a:t> IEC TC/SyC’s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Have v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en-GB" dirty="0"/>
                        <a:t>tual and physical presence</a:t>
                      </a:r>
                      <a:r>
                        <a:rPr lang="en-GB" baseline="0" dirty="0"/>
                        <a:t> at related IEC committee’s. In addition to South Africa, Côte d'Ivoire &amp; Kenya has recently participated in virtual meetings.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884975"/>
                  </a:ext>
                </a:extLst>
              </a:tr>
              <a:tr h="1590749">
                <a:tc>
                  <a:txBody>
                    <a:bodyPr/>
                    <a:lstStyle/>
                    <a:p>
                      <a:r>
                        <a:rPr lang="en-GB" dirty="0"/>
                        <a:t>External organisations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Liaise with</a:t>
                      </a:r>
                      <a:r>
                        <a:rPr lang="en-GB" baseline="0" dirty="0"/>
                        <a:t> e</a:t>
                      </a:r>
                      <a:r>
                        <a:rPr lang="en-GB" dirty="0"/>
                        <a:t>xternal organisations</a:t>
                      </a:r>
                      <a:r>
                        <a:rPr lang="en-GB" baseline="0" dirty="0"/>
                        <a:t> to promote ATC82 and ascertain where value can be added other than identifying standards for adoption. This is resulting in ATC82 being more &amp; more recognised as a continental role player for related standards on electricity access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109627"/>
                  </a:ext>
                </a:extLst>
              </a:tr>
              <a:tr h="1109331">
                <a:tc>
                  <a:txBody>
                    <a:bodyPr/>
                    <a:lstStyle/>
                    <a:p>
                      <a:r>
                        <a:rPr lang="en-ZA" dirty="0"/>
                        <a:t>Future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Have identified new projects for the future, Biogas Standard, </a:t>
                      </a:r>
                      <a:r>
                        <a:rPr lang="en-ZA" baseline="0" dirty="0"/>
                        <a:t>Installation of PV on rooftops guide, off grid appliance standard's, e-waist policy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284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21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7884368" cy="968670"/>
          </a:xfrm>
        </p:spPr>
        <p:txBody>
          <a:bodyPr>
            <a:normAutofit/>
          </a:bodyPr>
          <a:lstStyle/>
          <a:p>
            <a:r>
              <a:rPr lang="en-US" sz="2400" dirty="0"/>
              <a:t>ATC82  CHALLENGES</a:t>
            </a:r>
            <a:br>
              <a:rPr lang="en-US" sz="2400" dirty="0"/>
            </a:br>
            <a:endParaRPr lang="en-ZA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902E9B-56EA-4E10-A176-B774FD638675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69D6FA2-F249-46A3-B3E4-3C5A5FFF4F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977167"/>
              </p:ext>
            </p:extLst>
          </p:nvPr>
        </p:nvGraphicFramePr>
        <p:xfrm>
          <a:off x="35496" y="1844824"/>
          <a:ext cx="8928992" cy="49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787">
                  <a:extLst>
                    <a:ext uri="{9D8B030D-6E8A-4147-A177-3AD203B41FA5}">
                      <a16:colId xmlns:a16="http://schemas.microsoft.com/office/drawing/2014/main" val="1820330142"/>
                    </a:ext>
                  </a:extLst>
                </a:gridCol>
                <a:gridCol w="6208205">
                  <a:extLst>
                    <a:ext uri="{9D8B030D-6E8A-4147-A177-3AD203B41FA5}">
                      <a16:colId xmlns:a16="http://schemas.microsoft.com/office/drawing/2014/main" val="2834658182"/>
                    </a:ext>
                  </a:extLst>
                </a:gridCol>
              </a:tblGrid>
              <a:tr h="346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Challenge 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Summary of challenge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152844"/>
                  </a:ext>
                </a:extLst>
              </a:tr>
              <a:tr h="732968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Getting the new AFSEC member countries to get technically involved in TC’s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200040"/>
                  </a:ext>
                </a:extLst>
              </a:tr>
              <a:tr h="7329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Afsec Collaboration Platform</a:t>
                      </a:r>
                      <a:r>
                        <a:rPr lang="en-GB" baseline="0" dirty="0"/>
                        <a:t> (ACP)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Getting access for</a:t>
                      </a:r>
                      <a:r>
                        <a:rPr lang="en-GB" baseline="0" dirty="0"/>
                        <a:t> all members &amp; the use of the </a:t>
                      </a:r>
                      <a:r>
                        <a:rPr lang="en-GB" baseline="0" dirty="0" err="1"/>
                        <a:t>Afsec</a:t>
                      </a:r>
                      <a:r>
                        <a:rPr lang="en-GB" baseline="0" dirty="0"/>
                        <a:t> Collaboration Platform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66497"/>
                  </a:ext>
                </a:extLst>
              </a:tr>
              <a:tr h="7329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Budget/ Financing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Securing</a:t>
                      </a:r>
                      <a:r>
                        <a:rPr lang="en-GB" baseline="0" dirty="0"/>
                        <a:t> budget for TC &amp; Project meetings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068727"/>
                  </a:ext>
                </a:extLst>
              </a:tr>
              <a:tr h="7329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Standards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Identifying/Providing standards</a:t>
                      </a:r>
                      <a:r>
                        <a:rPr lang="en-GB" baseline="0" dirty="0"/>
                        <a:t> associated with the projects in a country/region.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58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Horizontal Harmonisation of standardisation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Guidance that will ensure technology harmonised contents on standards that cut across product</a:t>
                      </a:r>
                      <a:r>
                        <a:rPr lang="en-GB" baseline="0" dirty="0"/>
                        <a:t> standards , e.g. co-operation with ASyC.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5951"/>
                  </a:ext>
                </a:extLst>
              </a:tr>
              <a:tr h="73296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Productive TC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Maintaining</a:t>
                      </a:r>
                      <a:r>
                        <a:rPr lang="en-GB" baseline="0" dirty="0"/>
                        <a:t> focus and achieving set targets in the  </a:t>
                      </a:r>
                      <a:r>
                        <a:rPr lang="en-GB" baseline="0" dirty="0" err="1"/>
                        <a:t>PofW</a:t>
                      </a:r>
                      <a:r>
                        <a:rPr lang="en-GB" baseline="0" dirty="0"/>
                        <a:t>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02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609656" cy="8640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Conclusion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01D000-510A-47D5-8951-91E1B0D75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872559"/>
              </p:ext>
            </p:extLst>
          </p:nvPr>
        </p:nvGraphicFramePr>
        <p:xfrm>
          <a:off x="0" y="1844824"/>
          <a:ext cx="9036496" cy="496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val="1203714479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3802095837"/>
                    </a:ext>
                  </a:extLst>
                </a:gridCol>
              </a:tblGrid>
              <a:tr h="460037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Topic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436530"/>
                  </a:ext>
                </a:extLst>
              </a:tr>
              <a:tr h="1517713">
                <a:tc>
                  <a:txBody>
                    <a:bodyPr/>
                    <a:lstStyle/>
                    <a:p>
                      <a:r>
                        <a:rPr lang="en-GB" dirty="0"/>
                        <a:t>Adoption of standards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The chair would like to take this opportunity to insist</a:t>
                      </a:r>
                      <a:r>
                        <a:rPr lang="en-ZA" baseline="0" dirty="0"/>
                        <a:t> on the importance of development within Afsec to improve on our present process to recommended standards for adoption. We need to have a better needs identification systems to add value to our members to continue to be an Afsec member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666619"/>
                  </a:ext>
                </a:extLst>
              </a:tr>
              <a:tr h="9745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IEC Participation 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The chair, Leon, would like to thank AFSEC for the support for him to attend IEC meetings and participate to the benefit of AFSEC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53917"/>
                  </a:ext>
                </a:extLst>
              </a:tr>
              <a:tr h="1517713">
                <a:tc>
                  <a:txBody>
                    <a:bodyPr/>
                    <a:lstStyle/>
                    <a:p>
                      <a:r>
                        <a:rPr lang="en-ZA" dirty="0"/>
                        <a:t>AFSEC Technical assistance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Afsec need to assist Africa to find a balance and fast track options between traditional technologies and non conventional technologies to meet the needs of the continent for electricity access. </a:t>
                      </a:r>
                      <a:br>
                        <a:rPr lang="en-ZA" dirty="0"/>
                      </a:br>
                      <a:r>
                        <a:rPr lang="en-ZA" dirty="0"/>
                        <a:t>The </a:t>
                      </a:r>
                      <a:r>
                        <a:rPr lang="en-US" dirty="0"/>
                        <a:t>African Continental Free Trade Area (AfCFTA) initiative also offers opportunities for AFSEC, as standards is one of the pillars to achieve this.  </a:t>
                      </a:r>
                      <a:r>
                        <a:rPr lang="en-ZA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11705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84662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AB61CB-9AD2-4CC5-AB34-BE6A0718C493}"/>
</file>

<file path=customXml/itemProps2.xml><?xml version="1.0" encoding="utf-8"?>
<ds:datastoreItem xmlns:ds="http://schemas.openxmlformats.org/officeDocument/2006/customXml" ds:itemID="{814FA479-615F-49B3-AE64-625E2311248C}"/>
</file>

<file path=customXml/itemProps3.xml><?xml version="1.0" encoding="utf-8"?>
<ds:datastoreItem xmlns:ds="http://schemas.openxmlformats.org/officeDocument/2006/customXml" ds:itemID="{6C567795-E4EE-4D81-87FF-FA3CE3B58E21}"/>
</file>

<file path=customXml/itemProps4.xml><?xml version="1.0" encoding="utf-8"?>
<ds:datastoreItem xmlns:ds="http://schemas.openxmlformats.org/officeDocument/2006/customXml" ds:itemID="{FA6E7D44-A6A8-4C42-9A39-F15F0516BB09}"/>
</file>

<file path=docProps/app.xml><?xml version="1.0" encoding="utf-8"?>
<Properties xmlns="http://schemas.openxmlformats.org/officeDocument/2006/extended-properties" xmlns:vt="http://schemas.openxmlformats.org/officeDocument/2006/docPropsVTypes">
  <TotalTime>12188</TotalTime>
  <Words>816</Words>
  <Application>Microsoft Macintosh PowerPoint</Application>
  <PresentationFormat>On-screen Show (4:3)</PresentationFormat>
  <Paragraphs>145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ATC 82 main Activities /Progress for 2020/2021 </vt:lpstr>
      <vt:lpstr>ATC 82 main Activities /Progress for 2020/2021  Projects</vt:lpstr>
      <vt:lpstr>ATC Highlights/Achievements   </vt:lpstr>
      <vt:lpstr>ATC82  CHALLENGES 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Johnson</dc:creator>
  <cp:lastModifiedBy>Geoffrey Kaila</cp:lastModifiedBy>
  <cp:revision>175</cp:revision>
  <cp:lastPrinted>2017-07-06T16:11:46Z</cp:lastPrinted>
  <dcterms:created xsi:type="dcterms:W3CDTF">2014-08-28T10:07:18Z</dcterms:created>
  <dcterms:modified xsi:type="dcterms:W3CDTF">2022-01-17T12:28:53Z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4776bbdf-693a-4704-8607-169aac3d8be2</vt:lpwstr>
  </property>
</Properties>
</file>