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4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3" r:id="rId2"/>
    <p:sldId id="258" r:id="rId3"/>
    <p:sldId id="345" r:id="rId4"/>
    <p:sldId id="352" r:id="rId5"/>
    <p:sldId id="353" r:id="rId6"/>
    <p:sldId id="346" r:id="rId7"/>
    <p:sldId id="342" r:id="rId8"/>
    <p:sldId id="35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01E14EB-E91B-4750-B34C-FDA5B43C90BD}">
          <p14:sldIdLst>
            <p14:sldId id="263"/>
            <p14:sldId id="258"/>
            <p14:sldId id="345"/>
            <p14:sldId id="352"/>
            <p14:sldId id="353"/>
          </p14:sldIdLst>
        </p14:section>
        <p14:section name="Untitled Section" id="{325D966B-7118-4608-91FF-9D89F18DE431}">
          <p14:sldIdLst>
            <p14:sldId id="346"/>
            <p14:sldId id="342"/>
            <p14:sldId id="351"/>
          </p14:sldIdLst>
        </p14:section>
        <p14:section name="Untitled Section" id="{33365C9C-C74A-4ED9-8CC0-EBB36646AE5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jas Manyame" initials="RM" lastIdx="1" clrIdx="0">
    <p:extLst>
      <p:ext uri="{19B8F6BF-5375-455C-9EA6-DF929625EA0E}">
        <p15:presenceInfo xmlns:p15="http://schemas.microsoft.com/office/powerpoint/2012/main" userId="c9c9abbdcf0a836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58" autoAdjust="0"/>
    <p:restoredTop sz="82224" autoAdjust="0"/>
  </p:normalViewPr>
  <p:slideViewPr>
    <p:cSldViewPr>
      <p:cViewPr varScale="1">
        <p:scale>
          <a:sx n="106" d="100"/>
          <a:sy n="106" d="100"/>
        </p:scale>
        <p:origin x="2288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03B10-8314-4CCC-958E-E3B9B7B9A556}" type="datetimeFigureOut">
              <a:rPr lang="en-ZA" smtClean="0"/>
              <a:t>2022/01/17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F8BAE2-792B-47D9-8CBF-124A35C4693B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83861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14F31B-8FBE-466B-B5F5-C647DDEAC9F2}" type="datetimeFigureOut">
              <a:rPr lang="en-ZA" smtClean="0"/>
              <a:t>2022/01/17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FD3A5-81A2-431E-806C-82DE552E31F7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93795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3425" indent="-280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28713" indent="-2254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79563" indent="-2254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32000" indent="-2254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89200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46400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03600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60800" indent="-225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DB2F910-D065-4732-A3DF-E38E3956976C}" type="slidenum">
              <a:rPr lang="en-GB" altLang="en-US" sz="1200" smtClean="0"/>
              <a:pPr/>
              <a:t>1</a:t>
            </a:fld>
            <a:endParaRPr lang="en-GB" altLang="en-US" sz="1200" dirty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89819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dirty="0"/>
              <a:t>AFSEC TC13 report to Management Committee</a:t>
            </a:r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ATC_13_0047_INF_Report_to_the_AFSEC_MC_Sep_2014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FD3A5-81A2-431E-806C-82DE552E31F7}" type="slidenum">
              <a:rPr lang="en-ZA" smtClean="0"/>
              <a:t>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17631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FD3A5-81A2-431E-806C-82DE552E31F7}" type="slidenum">
              <a:rPr lang="en-ZA" smtClean="0"/>
              <a:t>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43953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FD3A5-81A2-431E-806C-82DE552E31F7}" type="slidenum">
              <a:rPr lang="en-ZA" smtClean="0"/>
              <a:t>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58907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FD3A5-81A2-431E-806C-82DE552E31F7}" type="slidenum">
              <a:rPr lang="en-ZA" smtClean="0"/>
              <a:t>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87555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FD3A5-81A2-431E-806C-82DE552E31F7}" type="slidenum">
              <a:rPr lang="en-ZA" smtClean="0"/>
              <a:t>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68461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0F4D-94AE-4EEA-B075-4DB4250D0BC3}" type="datetime1">
              <a:rPr lang="en-ZA" smtClean="0"/>
              <a:t>2022/01/17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2E9B-56EA-4E10-A176-B774FD638675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13309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7DDAC-1001-4EB7-8A06-DCCB046AAE68}" type="datetime1">
              <a:rPr lang="en-ZA" smtClean="0"/>
              <a:t>2022/01/17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2E9B-56EA-4E10-A176-B774FD638675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29491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AF396-3919-4694-ADAB-64B5AB929200}" type="datetime1">
              <a:rPr lang="en-ZA" smtClean="0"/>
              <a:t>2022/01/17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2E9B-56EA-4E10-A176-B774FD638675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3802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4D3DB-C696-4045-8C43-E5BC911072D7}" type="datetime1">
              <a:rPr lang="en-ZA" smtClean="0"/>
              <a:t>2022/01/17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2E9B-56EA-4E10-A176-B774FD638675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74848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C01E-ACBC-47D5-8B1E-633C5819863E}" type="datetime1">
              <a:rPr lang="en-ZA" smtClean="0"/>
              <a:t>2022/01/17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2E9B-56EA-4E10-A176-B774FD638675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89222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577D-C81F-4B74-9CA0-1A8FE80A6498}" type="datetime1">
              <a:rPr lang="en-ZA" smtClean="0"/>
              <a:t>2022/01/17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2E9B-56EA-4E10-A176-B774FD638675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57031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206FA-4836-4625-8D08-4D4A9765C9AC}" type="datetime1">
              <a:rPr lang="en-ZA" smtClean="0"/>
              <a:t>2022/01/17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2E9B-56EA-4E10-A176-B774FD638675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53134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0B60D-6FE7-4414-A6BE-3D1FF2312107}" type="datetime1">
              <a:rPr lang="en-ZA" smtClean="0"/>
              <a:t>2022/01/17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2E9B-56EA-4E10-A176-B774FD638675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44973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58A6-F465-4BE2-80FC-B4411E1FA05F}" type="datetime1">
              <a:rPr lang="en-ZA" smtClean="0"/>
              <a:t>2022/01/17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2E9B-56EA-4E10-A176-B774FD638675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3862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F42C4-DFED-4A80-A250-EC2DA17F46A6}" type="datetime1">
              <a:rPr lang="en-ZA" smtClean="0"/>
              <a:t>2022/01/17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2E9B-56EA-4E10-A176-B774FD638675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16918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9D2A4-B160-4EB9-AAA0-ED272629093D}" type="datetime1">
              <a:rPr lang="en-ZA" smtClean="0"/>
              <a:t>2022/01/17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2E9B-56EA-4E10-A176-B774FD638675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61389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989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EB999-825B-4B09-90FC-2215FA0D2D05}" type="datetime1">
              <a:rPr lang="en-ZA" smtClean="0"/>
              <a:t>2022/01/17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02E9B-56EA-4E10-A176-B774FD638675}" type="slidenum">
              <a:rPr lang="en-ZA" smtClean="0"/>
              <a:t>‹#›</a:t>
            </a:fld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332656"/>
            <a:ext cx="1729390" cy="1038992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7338375" y="1371648"/>
            <a:ext cx="10931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kern="1200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AFSEC</a:t>
            </a:r>
            <a:endParaRPr lang="en-ZA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4340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 txBox="1">
            <a:spLocks noChangeArrowheads="1"/>
          </p:cNvSpPr>
          <p:nvPr/>
        </p:nvSpPr>
        <p:spPr bwMode="auto">
          <a:xfrm>
            <a:off x="281915" y="2323902"/>
            <a:ext cx="8424936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en-US" altLang="en-US" sz="1600" dirty="0"/>
              <a:t> </a:t>
            </a:r>
          </a:p>
          <a:p>
            <a:pPr algn="ctr"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en-US" altLang="en-US" sz="3600" dirty="0">
                <a:solidFill>
                  <a:schemeClr val="accent2">
                    <a:lumMod val="75000"/>
                  </a:schemeClr>
                </a:solidFill>
              </a:rPr>
              <a:t>Workstreams/Activities for 2021/2022</a:t>
            </a:r>
          </a:p>
          <a:p>
            <a:pPr algn="ctr"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en-US" altLang="en-US" dirty="0">
                <a:solidFill>
                  <a:srgbClr val="002060"/>
                </a:solidFill>
              </a:rPr>
              <a:t>January 18th 2022 </a:t>
            </a:r>
          </a:p>
          <a:p>
            <a:pPr algn="ctr"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</a:rPr>
              <a:t>Geoffrey Kaila – Chairperson TC 82</a:t>
            </a:r>
            <a:endParaRPr lang="en-US" alt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5893" y="404664"/>
            <a:ext cx="4377307" cy="191923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510809" y="2492897"/>
            <a:ext cx="8229600" cy="36724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AFSEC- TC82 </a:t>
            </a:r>
            <a:endParaRPr lang="en-ZA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2E9B-56EA-4E10-A176-B774FD638675}" type="slidenum">
              <a:rPr lang="en-ZA" smtClean="0"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96498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7337" y="548680"/>
            <a:ext cx="7092975" cy="576064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ZA" sz="33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AFSEC TC 82 Membership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 Members from 13 Countries </a:t>
            </a:r>
            <a:endParaRPr lang="en-ZA" sz="2800" b="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ZA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794909"/>
              </p:ext>
            </p:extLst>
          </p:nvPr>
        </p:nvGraphicFramePr>
        <p:xfrm>
          <a:off x="539552" y="1811407"/>
          <a:ext cx="7632848" cy="50304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2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6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39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58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First Name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Last Name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Representing </a:t>
                      </a:r>
                      <a:endParaRPr lang="fr-FR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20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Koutoua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Gauthier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Sabry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Abou Bakr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Bukari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Abubakari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Anne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Ambrosius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Set-Son 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Donatus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Olivier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Pierre Williams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Leon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Phillip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Ronald Kizito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Eileen P.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Al-Mas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Abdeel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Geoffrey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>
                          <a:effectLst/>
                        </a:rPr>
                        <a:t>Phillip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Winnie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Euloge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Mbuya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Ali Mekhemer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Slim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Danladi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Sulemana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Wacera Wambugu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Kamerika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Shifidi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Ogbozor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Mukeshimana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TAVARES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Drotsche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Kgosana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Makerere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Lara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Sendegeya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M. Kyezira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Kaila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Chindara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Onziru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200" dirty="0">
                        <a:effectLst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cote d'ivoire (Sec)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DR Congo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Egypt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Egypt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Ghana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Ghana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Kenya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Namibia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Namibia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Nigeria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Rwanda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Senegal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South Africa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South Africa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Uganda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Uganda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Uganda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Uganda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Zambia (TCC)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Zimbabwe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Uganda</a:t>
                      </a:r>
                    </a:p>
                  </a:txBody>
                  <a:tcPr marL="52089" marR="5208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586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2E9B-56EA-4E10-A176-B774FD638675}" type="slidenum">
              <a:rPr lang="en-ZA" smtClean="0"/>
              <a:t>3</a:t>
            </a:fld>
            <a:endParaRPr lang="en-ZA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CC165B-B09E-41B0-97E0-5EBDDF266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844824"/>
            <a:ext cx="9036496" cy="5289901"/>
          </a:xfrm>
        </p:spPr>
        <p:txBody>
          <a:bodyPr>
            <a:normAutofit/>
          </a:bodyPr>
          <a:lstStyle/>
          <a:p>
            <a:r>
              <a:rPr lang="en-ZA" sz="2400" dirty="0"/>
              <a:t>No Face to Face meetings took place </a:t>
            </a:r>
          </a:p>
          <a:p>
            <a:r>
              <a:rPr lang="en-ZA" sz="2400" dirty="0"/>
              <a:t>We made an effort to comment on some IEC documents and encourage Africa IEC members to respond with comments. </a:t>
            </a:r>
          </a:p>
          <a:p>
            <a:r>
              <a:rPr lang="en-GB" sz="2400" dirty="0"/>
              <a:t>We attended IEC LVDC SyC and TC82 meetings and used the opportunity to promote Afsec and ensure the interest of the African Continent was accommodated in IEC standards.</a:t>
            </a:r>
            <a:endParaRPr lang="en-ZA" sz="2400" dirty="0"/>
          </a:p>
          <a:p>
            <a:r>
              <a:rPr lang="en-GB" sz="2400" dirty="0"/>
              <a:t>ATC82 has prepared itself to pursue proposals for Appliance Standards that  AUC/EU(TUF) project team plan to recommend in their report–related to energy efficiency and quality assurance.</a:t>
            </a:r>
          </a:p>
          <a:p>
            <a:r>
              <a:rPr lang="en-GB" sz="2400" dirty="0"/>
              <a:t>Process was made to adopt/adapt  National Standards in Uganda, Zambia, &amp; Rwanda.</a:t>
            </a:r>
          </a:p>
          <a:p>
            <a:endParaRPr lang="en-ZA" sz="2000" dirty="0"/>
          </a:p>
        </p:txBody>
      </p:sp>
      <p:sp>
        <p:nvSpPr>
          <p:cNvPr id="5" name="Rectangle 4"/>
          <p:cNvSpPr/>
          <p:nvPr/>
        </p:nvSpPr>
        <p:spPr>
          <a:xfrm>
            <a:off x="395536" y="-21265"/>
            <a:ext cx="82271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2000" dirty="0"/>
              <a:t>ATC 82 main Activities /Progress for 2020/2021</a:t>
            </a:r>
          </a:p>
        </p:txBody>
      </p:sp>
    </p:spTree>
    <p:extLst>
      <p:ext uri="{BB962C8B-B14F-4D97-AF65-F5344CB8AC3E}">
        <p14:creationId xmlns:p14="http://schemas.microsoft.com/office/powerpoint/2010/main" val="3565038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C38EE-1ECA-224E-B755-232BB46D8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6370"/>
            <a:ext cx="5832648" cy="706090"/>
          </a:xfrm>
        </p:spPr>
        <p:txBody>
          <a:bodyPr>
            <a:noAutofit/>
          </a:bodyPr>
          <a:lstStyle/>
          <a:p>
            <a:r>
              <a:rPr lang="en-ZA" sz="2000" dirty="0"/>
              <a:t>ATC 82 main Activities /Progress for 2020/2021</a:t>
            </a:r>
            <a:br>
              <a:rPr lang="en-ZA" sz="2000" dirty="0"/>
            </a:br>
            <a:endParaRPr lang="en-ZM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2A1AE-C774-EB40-9CD9-DB81BE96F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1485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ZM" dirty="0"/>
              <a:t>Established TC82 mirror committes in member countries.</a:t>
            </a:r>
          </a:p>
          <a:p>
            <a:r>
              <a:rPr lang="en-ZM" dirty="0"/>
              <a:t>TC82 members received trainingon AFSEC collaboration tool to be used on the AFSEC/IEC collaboration platform.</a:t>
            </a:r>
          </a:p>
          <a:p>
            <a:r>
              <a:rPr lang="en-US" dirty="0"/>
              <a:t>To promote the purpose of </a:t>
            </a:r>
            <a:r>
              <a:rPr lang="en-US" dirty="0" err="1"/>
              <a:t>Afsec</a:t>
            </a:r>
            <a:r>
              <a:rPr lang="en-US" dirty="0"/>
              <a:t> we have compiled a marketing and communication plan. This plan has identified some important actions for the various role players in </a:t>
            </a:r>
            <a:r>
              <a:rPr lang="en-US" dirty="0" err="1"/>
              <a:t>Afsec</a:t>
            </a:r>
            <a:r>
              <a:rPr lang="en-US" dirty="0"/>
              <a:t>. </a:t>
            </a:r>
            <a:endParaRPr lang="en-ZM" dirty="0"/>
          </a:p>
          <a:p>
            <a:endParaRPr lang="en-ZM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E36554-7C6D-CF42-B189-8FDC041B8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2E9B-56EA-4E10-A176-B774FD638675}" type="slidenum">
              <a:rPr lang="en-ZA" smtClean="0"/>
              <a:t>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19019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C8202-4CC4-9042-A435-2D092A480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6096000" cy="634082"/>
          </a:xfrm>
        </p:spPr>
        <p:txBody>
          <a:bodyPr>
            <a:normAutofit fontScale="90000"/>
          </a:bodyPr>
          <a:lstStyle/>
          <a:p>
            <a:r>
              <a:rPr lang="en-ZA" sz="2400" dirty="0"/>
              <a:t>ATC 82 main Activities /Progress for 2020/2021</a:t>
            </a:r>
            <a:br>
              <a:rPr lang="en-ZA" sz="2400" dirty="0"/>
            </a:br>
            <a:br>
              <a:rPr lang="en-ZA" sz="2400" dirty="0"/>
            </a:br>
            <a:r>
              <a:rPr lang="en-ZA" sz="2700" dirty="0"/>
              <a:t>Projects</a:t>
            </a:r>
            <a:endParaRPr lang="en-ZM" sz="2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1459A-B4AF-BB46-90BC-951F4476B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352" y="198626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M" sz="3000" dirty="0"/>
              <a:t>TC 82 set out to undertake the following projects;</a:t>
            </a:r>
          </a:p>
          <a:p>
            <a:r>
              <a:rPr lang="en-US" sz="2800" dirty="0"/>
              <a:t>Biogas Standard for rural communities development.</a:t>
            </a:r>
          </a:p>
          <a:p>
            <a:r>
              <a:rPr lang="en-US" sz="2800" dirty="0"/>
              <a:t>Develop/adopt Off-grid appliance standards.</a:t>
            </a:r>
          </a:p>
          <a:p>
            <a:r>
              <a:rPr lang="en-ZM" sz="2800" dirty="0"/>
              <a:t>Develop a guide/standard for handling electronic waste</a:t>
            </a:r>
          </a:p>
          <a:p>
            <a:r>
              <a:rPr lang="en-ZM" sz="2800" dirty="0"/>
              <a:t>Collaborate with TC64 to develop safety Installation procedures for mini-grids.</a:t>
            </a:r>
          </a:p>
          <a:p>
            <a:r>
              <a:rPr lang="en-ZM" sz="2800" dirty="0"/>
              <a:t>Develop a guide for installation of componet based Solar Home Systems.</a:t>
            </a:r>
          </a:p>
          <a:p>
            <a:endParaRPr lang="en-ZM" sz="2000" dirty="0"/>
          </a:p>
          <a:p>
            <a:endParaRPr lang="en-ZM" sz="2000" dirty="0"/>
          </a:p>
          <a:p>
            <a:endParaRPr lang="en-ZM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2208BC-FA76-0C48-A09F-54478E2FC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2E9B-56EA-4E10-A176-B774FD638675}" type="slidenum">
              <a:rPr lang="en-ZA" smtClean="0"/>
              <a:t>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49605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7884368" cy="473156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ATC Highlights/Achievements</a:t>
            </a:r>
            <a:br>
              <a:rPr lang="en-US" sz="2400" dirty="0"/>
            </a:br>
            <a:br>
              <a:rPr lang="en-US" sz="2400" dirty="0"/>
            </a:br>
            <a:br>
              <a:rPr lang="en-ZA" sz="2400" dirty="0"/>
            </a:br>
            <a:endParaRPr lang="en-ZA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902E9B-56EA-4E10-A176-B774FD638675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BF8246E-918D-4C01-8236-241D300D58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762246"/>
              </p:ext>
            </p:extLst>
          </p:nvPr>
        </p:nvGraphicFramePr>
        <p:xfrm>
          <a:off x="658415" y="404664"/>
          <a:ext cx="8028385" cy="6452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0139">
                  <a:extLst>
                    <a:ext uri="{9D8B030D-6E8A-4147-A177-3AD203B41FA5}">
                      <a16:colId xmlns:a16="http://schemas.microsoft.com/office/drawing/2014/main" val="74368840"/>
                    </a:ext>
                  </a:extLst>
                </a:gridCol>
                <a:gridCol w="6238246">
                  <a:extLst>
                    <a:ext uri="{9D8B030D-6E8A-4147-A177-3AD203B41FA5}">
                      <a16:colId xmlns:a16="http://schemas.microsoft.com/office/drawing/2014/main" val="85269388"/>
                    </a:ext>
                  </a:extLst>
                </a:gridCol>
              </a:tblGrid>
              <a:tr h="576063"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Highlights /Achievements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951548"/>
                  </a:ext>
                </a:extLst>
              </a:tr>
              <a:tr h="2998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/>
                        <a:t>ATC 82 Zoom Meetings &amp;</a:t>
                      </a:r>
                      <a:r>
                        <a:rPr lang="en-ZA" baseline="0" dirty="0"/>
                        <a:t> mails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baseline="0" dirty="0"/>
                        <a:t>Collect/Initiate comments on related IEC documents </a:t>
                      </a:r>
                      <a:endParaRPr lang="en-ZA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945094"/>
                  </a:ext>
                </a:extLst>
              </a:tr>
              <a:tr h="1132857">
                <a:tc>
                  <a:txBody>
                    <a:bodyPr/>
                    <a:lstStyle/>
                    <a:p>
                      <a:r>
                        <a:rPr lang="en-GB" dirty="0"/>
                        <a:t>Liaison</a:t>
                      </a:r>
                      <a:r>
                        <a:rPr lang="en-GB" baseline="0" dirty="0"/>
                        <a:t> with NEC’s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Assist to identifying the need or GAPS by NEC for Standards for electricity access.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1" dirty="0"/>
                        <a:t>Note</a:t>
                      </a:r>
                      <a:r>
                        <a:rPr lang="en-GB" i="1" baseline="0" dirty="0"/>
                        <a:t> : </a:t>
                      </a:r>
                      <a:r>
                        <a:rPr lang="en-GB" i="1" dirty="0"/>
                        <a:t>Proposing standards</a:t>
                      </a:r>
                      <a:r>
                        <a:rPr lang="en-GB" i="1" baseline="0" dirty="0"/>
                        <a:t> for adoption need to be bidirectional and is the mission of the TC to establish.</a:t>
                      </a:r>
                      <a:endParaRPr lang="en-ZA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05198"/>
                  </a:ext>
                </a:extLst>
              </a:tr>
              <a:tr h="1073547">
                <a:tc>
                  <a:txBody>
                    <a:bodyPr/>
                    <a:lstStyle/>
                    <a:p>
                      <a:r>
                        <a:rPr lang="en-ZA" dirty="0"/>
                        <a:t>Participate in related</a:t>
                      </a:r>
                      <a:r>
                        <a:rPr lang="en-ZA" baseline="0" dirty="0"/>
                        <a:t> IEC TC/SyC’s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Have v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ir</a:t>
                      </a:r>
                      <a:r>
                        <a:rPr lang="en-GB" dirty="0"/>
                        <a:t>tual and physical presence</a:t>
                      </a:r>
                      <a:r>
                        <a:rPr lang="en-GB" baseline="0" dirty="0"/>
                        <a:t> at related IEC committee’s. In addition to South Africa, Côte d'Ivoire &amp; Kenya has recently participated in virtual meetings.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884975"/>
                  </a:ext>
                </a:extLst>
              </a:tr>
              <a:tr h="1590749">
                <a:tc>
                  <a:txBody>
                    <a:bodyPr/>
                    <a:lstStyle/>
                    <a:p>
                      <a:r>
                        <a:rPr lang="en-GB" dirty="0"/>
                        <a:t>External organisations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Liaise with</a:t>
                      </a:r>
                      <a:r>
                        <a:rPr lang="en-GB" baseline="0" dirty="0"/>
                        <a:t> e</a:t>
                      </a:r>
                      <a:r>
                        <a:rPr lang="en-GB" dirty="0"/>
                        <a:t>xternal organisations</a:t>
                      </a:r>
                      <a:r>
                        <a:rPr lang="en-GB" baseline="0" dirty="0"/>
                        <a:t> to promote ATC82 and ascertain where value can be added other than identifying standards for adoption. This is resulting in ATC82 being more &amp; more recognised as a continental role player for related standards on electricity access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5109627"/>
                  </a:ext>
                </a:extLst>
              </a:tr>
              <a:tr h="1109331">
                <a:tc>
                  <a:txBody>
                    <a:bodyPr/>
                    <a:lstStyle/>
                    <a:p>
                      <a:r>
                        <a:rPr lang="en-ZA" dirty="0"/>
                        <a:t>Future projects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Have identified new projects for the future, Biogas Standard, </a:t>
                      </a:r>
                      <a:r>
                        <a:rPr lang="en-ZA" baseline="0" dirty="0"/>
                        <a:t>Installation of PV on rooftops guide, off grid appliance standard's, e-waist policy 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7284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5210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2656"/>
            <a:ext cx="7884368" cy="968670"/>
          </a:xfrm>
        </p:spPr>
        <p:txBody>
          <a:bodyPr>
            <a:normAutofit/>
          </a:bodyPr>
          <a:lstStyle/>
          <a:p>
            <a:r>
              <a:rPr lang="en-US" sz="2400" dirty="0"/>
              <a:t>ATC82  CHALLENGES</a:t>
            </a:r>
            <a:br>
              <a:rPr lang="en-US" sz="2400" dirty="0"/>
            </a:br>
            <a:endParaRPr lang="en-ZA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902E9B-56EA-4E10-A176-B774FD638675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E69D6FA2-F249-46A3-B3E4-3C5A5FFF4F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1977167"/>
              </p:ext>
            </p:extLst>
          </p:nvPr>
        </p:nvGraphicFramePr>
        <p:xfrm>
          <a:off x="35496" y="1844824"/>
          <a:ext cx="8928992" cy="494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0787">
                  <a:extLst>
                    <a:ext uri="{9D8B030D-6E8A-4147-A177-3AD203B41FA5}">
                      <a16:colId xmlns:a16="http://schemas.microsoft.com/office/drawing/2014/main" val="1820330142"/>
                    </a:ext>
                  </a:extLst>
                </a:gridCol>
                <a:gridCol w="6208205">
                  <a:extLst>
                    <a:ext uri="{9D8B030D-6E8A-4147-A177-3AD203B41FA5}">
                      <a16:colId xmlns:a16="http://schemas.microsoft.com/office/drawing/2014/main" val="2834658182"/>
                    </a:ext>
                  </a:extLst>
                </a:gridCol>
              </a:tblGrid>
              <a:tr h="3462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/>
                        <a:t>Challenge Type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Summary of challenge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5152844"/>
                  </a:ext>
                </a:extLst>
              </a:tr>
              <a:tr h="732968"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Membership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Getting the new AFSEC member countries to get technically involved in TC’s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200040"/>
                  </a:ext>
                </a:extLst>
              </a:tr>
              <a:tr h="73296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Afsec Collaboration Platform</a:t>
                      </a:r>
                      <a:r>
                        <a:rPr lang="en-GB" baseline="0" dirty="0"/>
                        <a:t> (ACP)</a:t>
                      </a:r>
                      <a:r>
                        <a:rPr lang="en-GB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Getting access for</a:t>
                      </a:r>
                      <a:r>
                        <a:rPr lang="en-GB" baseline="0" dirty="0"/>
                        <a:t> all members &amp; the use of the </a:t>
                      </a:r>
                      <a:r>
                        <a:rPr lang="en-GB" baseline="0" dirty="0" err="1"/>
                        <a:t>Afsec</a:t>
                      </a:r>
                      <a:r>
                        <a:rPr lang="en-GB" baseline="0" dirty="0"/>
                        <a:t> Collaboration Platform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766497"/>
                  </a:ext>
                </a:extLst>
              </a:tr>
              <a:tr h="73296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Budget/ Financing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Securing</a:t>
                      </a:r>
                      <a:r>
                        <a:rPr lang="en-GB" baseline="0" dirty="0"/>
                        <a:t> budget for TC &amp; Project meetings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3068727"/>
                  </a:ext>
                </a:extLst>
              </a:tr>
              <a:tr h="73296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Standards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Identifying/Providing standards</a:t>
                      </a:r>
                      <a:r>
                        <a:rPr lang="en-GB" baseline="0" dirty="0"/>
                        <a:t> associated with the projects in a country/region. 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5581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Horizontal Harmonisation of standardisation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Guidance that will ensure technology harmonised contents on standards that cut across product</a:t>
                      </a:r>
                      <a:r>
                        <a:rPr lang="en-GB" baseline="0" dirty="0"/>
                        <a:t> standards , e.g. co-operation with ASyC. 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75951"/>
                  </a:ext>
                </a:extLst>
              </a:tr>
              <a:tr h="73296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Productive TC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Maintaining</a:t>
                      </a:r>
                      <a:r>
                        <a:rPr lang="en-GB" baseline="0" dirty="0"/>
                        <a:t> focus and achieving set targets in the  </a:t>
                      </a:r>
                      <a:r>
                        <a:rPr lang="en-GB" baseline="0" dirty="0" err="1"/>
                        <a:t>PofW</a:t>
                      </a:r>
                      <a:r>
                        <a:rPr lang="en-GB" baseline="0" dirty="0"/>
                        <a:t> 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027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7609656" cy="86409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Conclusion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201D000-510A-47D5-8951-91E1B0D750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0872559"/>
              </p:ext>
            </p:extLst>
          </p:nvPr>
        </p:nvGraphicFramePr>
        <p:xfrm>
          <a:off x="0" y="1844824"/>
          <a:ext cx="9036496" cy="4964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3768">
                  <a:extLst>
                    <a:ext uri="{9D8B030D-6E8A-4147-A177-3AD203B41FA5}">
                      <a16:colId xmlns:a16="http://schemas.microsoft.com/office/drawing/2014/main" val="1203714479"/>
                    </a:ext>
                  </a:extLst>
                </a:gridCol>
                <a:gridCol w="6552728">
                  <a:extLst>
                    <a:ext uri="{9D8B030D-6E8A-4147-A177-3AD203B41FA5}">
                      <a16:colId xmlns:a16="http://schemas.microsoft.com/office/drawing/2014/main" val="3802095837"/>
                    </a:ext>
                  </a:extLst>
                </a:gridCol>
              </a:tblGrid>
              <a:tr h="460037"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Topic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Contents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436530"/>
                  </a:ext>
                </a:extLst>
              </a:tr>
              <a:tr h="1517713">
                <a:tc>
                  <a:txBody>
                    <a:bodyPr/>
                    <a:lstStyle/>
                    <a:p>
                      <a:r>
                        <a:rPr lang="en-GB" dirty="0"/>
                        <a:t>Adoption of standards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The chair would like to take this opportunity to insist</a:t>
                      </a:r>
                      <a:r>
                        <a:rPr lang="en-ZA" baseline="0" dirty="0"/>
                        <a:t> on the importance of development within Afsec to improve on our present process to recommended standards for adoption. We need to have a better needs identification systems to add value to our members to continue to be an Afsec member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666619"/>
                  </a:ext>
                </a:extLst>
              </a:tr>
              <a:tr h="9745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/>
                        <a:t>IEC Participation </a:t>
                      </a:r>
                    </a:p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The chair, Leon, would like to thank AFSEC for the support for him to attend IEC meetings and participate to the benefit of AFSEC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53917"/>
                  </a:ext>
                </a:extLst>
              </a:tr>
              <a:tr h="1517713">
                <a:tc>
                  <a:txBody>
                    <a:bodyPr/>
                    <a:lstStyle/>
                    <a:p>
                      <a:r>
                        <a:rPr lang="en-ZA" dirty="0"/>
                        <a:t>AFSEC Technical assistance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Afsec need to assist Africa to find a balance and fast track options between traditional technologies and non conventional technologies to meet the needs of the continent for electricity access. </a:t>
                      </a:r>
                      <a:br>
                        <a:rPr lang="en-ZA" dirty="0"/>
                      </a:br>
                      <a:r>
                        <a:rPr lang="en-ZA" dirty="0"/>
                        <a:t>The </a:t>
                      </a:r>
                      <a:r>
                        <a:rPr lang="en-US" dirty="0"/>
                        <a:t>African Continental Free Trade Area (AfCFTA) initiative also offers opportunities for AFSEC, as standards is one of the pillars to achieve this.  </a:t>
                      </a:r>
                      <a:r>
                        <a:rPr lang="en-ZA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117050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2E9B-56EA-4E10-A176-B774FD638675}" type="slidenum">
              <a:rPr lang="en-ZA" smtClean="0"/>
              <a:t>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84662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ocument_x0020_Date xmlns="6dfc6e00-eaa7-471f-8691-9b952787d5c9" xsi:nil="true"/>
    <Action xmlns="6dfc6e00-eaa7-471f-8691-9b952787d5c9">Keep</Action>
    <Keywords0 xmlns="6dfc6e00-eaa7-471f-8691-9b952787d5c9" xsi:nil="true"/>
    <Description_x0020_2 xmlns="6dfc6e00-eaa7-471f-8691-9b952787d5c9" xsi:nil="true"/>
    <Document_x0020_Type xmlns="6dfc6e00-eaa7-471f-8691-9b952787d5c9" xsi:nil="true"/>
    <Description0 xmlns="6dfc6e00-eaa7-471f-8691-9b952787d5c9" xsi:nil="true"/>
    <TaxCatchAll xmlns="cfe53b65-3c36-4587-b144-e9caa3012b85"/>
    <TaxKeywordTaxHTField xmlns="cfe53b65-3c36-4587-b144-e9caa3012b85">
      <Terms xmlns="http://schemas.microsoft.com/office/infopath/2007/PartnerControls"/>
    </TaxKeywordTaxHTField>
  </documentManagement>
</p:properties>
</file>

<file path=customXml/item2.xml><?xml version="1.0" encoding="utf-8"?>
<?mso-contentType ?>
<FormTemplates xmlns="http://schemas.microsoft.com/sharepoint/v3/contenttype/forms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EA0F26C7743146B81ADA30DB412C57" ma:contentTypeVersion="30" ma:contentTypeDescription="" ma:contentTypeScope="" ma:versionID="fcfdb159951a4bdfedff82a06587af1a">
  <xsd:schema xmlns:xsd="http://www.w3.org/2001/XMLSchema" xmlns:xs="http://www.w3.org/2001/XMLSchema" xmlns:p="http://schemas.microsoft.com/office/2006/metadata/properties" xmlns:ns1="http://schemas.microsoft.com/sharepoint/v3" xmlns:ns2="6dfc6e00-eaa7-471f-8691-9b952787d5c9" xmlns:ns3="cfe53b65-3c36-4587-b144-e9caa3012b85" targetNamespace="http://schemas.microsoft.com/office/2006/metadata/properties" ma:root="true" ma:fieldsID="152d8dc6be0517c768a6ab9550a55961" ns1:_="" ns2:_="" ns3:_="">
    <xsd:import namespace="http://schemas.microsoft.com/sharepoint/v3"/>
    <xsd:import namespace="6dfc6e00-eaa7-471f-8691-9b952787d5c9"/>
    <xsd:import namespace="cfe53b65-3c36-4587-b144-e9caa3012b85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c6e00-eaa7-471f-8691-9b952787d5c9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 ma:readOnly="fals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9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53b65-3c36-4587-b144-e9caa3012b85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8d75cb8a-db72-4bd2-8553-c0aa1f2d3d3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6de13bb9-1a86-497f-b15a-03a43ff14f46}" ma:internalName="TaxCatchAll" ma:showField="CatchAllData" ma:web="cfe53b65-3c36-4587-b144-e9caa3012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1AB61CB-9AD2-4CC5-AB34-BE6A0718C493}"/>
</file>

<file path=customXml/itemProps2.xml><?xml version="1.0" encoding="utf-8"?>
<ds:datastoreItem xmlns:ds="http://schemas.openxmlformats.org/officeDocument/2006/customXml" ds:itemID="{814FA479-615F-49B3-AE64-625E2311248C}"/>
</file>

<file path=customXml/itemProps3.xml><?xml version="1.0" encoding="utf-8"?>
<ds:datastoreItem xmlns:ds="http://schemas.openxmlformats.org/officeDocument/2006/customXml" ds:itemID="{6C567795-E4EE-4D81-87FF-FA3CE3B58E21}"/>
</file>

<file path=customXml/itemProps4.xml><?xml version="1.0" encoding="utf-8"?>
<ds:datastoreItem xmlns:ds="http://schemas.openxmlformats.org/officeDocument/2006/customXml" ds:itemID="{FA6E7D44-A6A8-4C42-9A39-F15F0516BB09}"/>
</file>

<file path=docProps/app.xml><?xml version="1.0" encoding="utf-8"?>
<Properties xmlns="http://schemas.openxmlformats.org/officeDocument/2006/extended-properties" xmlns:vt="http://schemas.openxmlformats.org/officeDocument/2006/docPropsVTypes">
  <TotalTime>12188</TotalTime>
  <Words>816</Words>
  <Application>Microsoft Macintosh PowerPoint</Application>
  <PresentationFormat>On-screen Show (4:3)</PresentationFormat>
  <Paragraphs>145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ATC 82 main Activities /Progress for 2020/2021 </vt:lpstr>
      <vt:lpstr>ATC 82 main Activities /Progress for 2020/2021  Projects</vt:lpstr>
      <vt:lpstr>ATC Highlights/Achievements   </vt:lpstr>
      <vt:lpstr>ATC82  CHALLENGES </vt:lpstr>
      <vt:lpstr>Conclusion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Johnson</dc:creator>
  <cp:lastModifiedBy>Geoffrey Kaila</cp:lastModifiedBy>
  <cp:revision>175</cp:revision>
  <cp:lastPrinted>2017-07-06T16:11:46Z</cp:lastPrinted>
  <dcterms:created xsi:type="dcterms:W3CDTF">2014-08-28T10:07:18Z</dcterms:created>
  <dcterms:modified xsi:type="dcterms:W3CDTF">2022-01-17T12:28:53Z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0x0101008CEA0F26C7743146B81ADA30DB412C57</vt:lpwstr>
  </property>
  <property fmtid="{D5CDD505-2E9C-101B-9397-08002B2CF9AE}" pid="3" name="_dlc_DocIdItemGuid">
    <vt:lpwstr>4776bbdf-693a-4704-8607-169aac3d8be2</vt:lpwstr>
  </property>
</Properties>
</file>