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70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0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3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5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5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15CD-7EC3-4069-9EFB-1A77822EF06F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D2F8-5DF6-450C-9895-38E4C609A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2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AFSEC TC 57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9244"/>
            <a:ext cx="9144000" cy="918556"/>
          </a:xfrm>
        </p:spPr>
        <p:txBody>
          <a:bodyPr/>
          <a:lstStyle/>
          <a:p>
            <a:r>
              <a:rPr lang="en-US" b="1" dirty="0" smtClean="0"/>
              <a:t>Presented by: Dr. Omar Gatera, ATC57 Chair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181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72" y="917912"/>
            <a:ext cx="4874375" cy="56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730D91-6EAA-B74C-82E8-5B1B3AB08E89}"/>
              </a:ext>
            </a:extLst>
          </p:cNvPr>
          <p:cNvSpPr txBox="1"/>
          <p:nvPr/>
        </p:nvSpPr>
        <p:spPr>
          <a:xfrm>
            <a:off x="5536276" y="917912"/>
            <a:ext cx="621785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tr-TR" sz="2000" dirty="0" smtClean="0">
                <a:latin typeface="Bookman Old Style" pitchFamily="18" charset="0"/>
              </a:rPr>
              <a:t>IEC 61850 Series for Communication Networks and Systems for power utility automation.</a:t>
            </a:r>
          </a:p>
          <a:p>
            <a:pPr marL="171450" indent="-171450"/>
            <a:endParaRPr lang="tr-TR" sz="2000" dirty="0" smtClean="0">
              <a:latin typeface="Bookman Old Styl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2000" dirty="0" smtClean="0">
                <a:latin typeface="Bookman Old Style" pitchFamily="18" charset="0"/>
              </a:rPr>
              <a:t>IEC/IEEE 61850-9-3 for Communication Networks and Systems for Power Utility Automation –Part 9-3: Precision Time protocol profile for power utility automation.</a:t>
            </a:r>
          </a:p>
          <a:p>
            <a:pPr marL="171450" indent="-171450"/>
            <a:endParaRPr lang="tr-TR" sz="2000" dirty="0" smtClean="0">
              <a:latin typeface="Bookman Old Styl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2000" dirty="0" smtClean="0">
                <a:latin typeface="Bookman Old Style" pitchFamily="18" charset="0"/>
              </a:rPr>
              <a:t>IEC TS 62257-9-2</a:t>
            </a:r>
            <a:r>
              <a:rPr lang="tr-TR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Recommendations for small renewable energy and hybrid systems for rural electrification – Part 9-2: Microgrids</a:t>
            </a:r>
            <a:endParaRPr lang="tr-TR" sz="2000" dirty="0" smtClean="0">
              <a:latin typeface="Bookman Old Style" pitchFamily="18" charset="0"/>
            </a:endParaRPr>
          </a:p>
          <a:p>
            <a:pPr marL="171450" indent="-171450"/>
            <a:endParaRPr lang="tr-TR" sz="2000" dirty="0" smtClean="0">
              <a:latin typeface="Bookman Old Styl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IEC 61400-1</a:t>
            </a:r>
            <a:endParaRPr lang="tr-TR" sz="2000" dirty="0" smtClean="0">
              <a:latin typeface="Bookman Old Style" pitchFamily="18" charset="0"/>
            </a:endParaRPr>
          </a:p>
          <a:p>
            <a:pPr marL="171450" indent="-171450"/>
            <a:r>
              <a:rPr lang="tr-TR" sz="2000" dirty="0" smtClean="0">
                <a:latin typeface="Bookman Old Style" pitchFamily="18" charset="0"/>
              </a:rPr>
              <a:t>    </a:t>
            </a:r>
            <a:r>
              <a:rPr lang="en-US" sz="2000" dirty="0" smtClean="0">
                <a:latin typeface="Bookman Old Style" pitchFamily="18" charset="0"/>
              </a:rPr>
              <a:t>Wind energy generation systems  – Part 1:Design requirements</a:t>
            </a:r>
            <a:endParaRPr lang="tr-TR" sz="2000" dirty="0" smtClean="0">
              <a:latin typeface="Bookman Old Style" pitchFamily="18" charset="0"/>
            </a:endParaRPr>
          </a:p>
          <a:p>
            <a:pPr marL="171450" indent="-171450"/>
            <a:endParaRPr lang="tr-TR" sz="2000" dirty="0" smtClean="0">
              <a:latin typeface="Bookman Old Style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IEC 60086-1</a:t>
            </a:r>
            <a:r>
              <a:rPr lang="tr-TR" sz="2000" dirty="0" smtClean="0">
                <a:latin typeface="Bookman Old Style" pitchFamily="18" charset="0"/>
              </a:rPr>
              <a:t> </a:t>
            </a:r>
            <a:r>
              <a:rPr lang="en-US" sz="2000" dirty="0" smtClean="0">
                <a:latin typeface="Bookman Old Style" pitchFamily="18" charset="0"/>
              </a:rPr>
              <a:t>Primary batteries ― Part 1:General</a:t>
            </a: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5274" y="0"/>
            <a:ext cx="10909415" cy="64839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3) Standards and </a:t>
            </a:r>
            <a:r>
              <a:rPr lang="tr-TR" sz="2800" b="1" dirty="0">
                <a:latin typeface="Bookman Old Style" pitchFamily="18" charset="0"/>
              </a:rPr>
              <a:t>Power Systems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00201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97" y="1246909"/>
            <a:ext cx="5862372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509884" y="1961804"/>
            <a:ext cx="5277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tr-TR" sz="2400" dirty="0" smtClean="0">
                <a:latin typeface="Bookman Old Style" panose="02050604050505020204" pitchFamily="18" charset="0"/>
              </a:rPr>
              <a:t>IEC 61970 Series for Energy Management System Application Program Interface.</a:t>
            </a:r>
          </a:p>
          <a:p>
            <a:pPr marL="171450" indent="-171450"/>
            <a:endParaRPr lang="tr-TR" sz="2400" dirty="0" smtClean="0">
              <a:latin typeface="Bookman Old Style" panose="02050604050505020204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2400" dirty="0" smtClean="0">
                <a:latin typeface="Bookman Old Style" panose="02050604050505020204" pitchFamily="18" charset="0"/>
              </a:rPr>
              <a:t>IEC 60870 series for Telecontrol equipment and Systems.</a:t>
            </a:r>
          </a:p>
          <a:p>
            <a:pPr marL="171450" indent="-171450"/>
            <a:endParaRPr lang="tr-TR" sz="2400" dirty="0" smtClean="0">
              <a:latin typeface="Bookman Old Style" panose="02050604050505020204" pitchFamily="18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tr-TR" sz="2400" dirty="0" smtClean="0">
                <a:latin typeface="Bookman Old Style" panose="02050604050505020204" pitchFamily="18" charset="0"/>
              </a:rPr>
              <a:t>IEC 62351 series on Data and communication security.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49" y="293032"/>
            <a:ext cx="10493779" cy="637993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Bookman Old Style" pitchFamily="18" charset="0"/>
              </a:rPr>
              <a:t>3) Standards and Power Systems Transformation, con’t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53113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4" y="1180407"/>
            <a:ext cx="4718260" cy="5120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2902" y="1388708"/>
            <a:ext cx="62844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2000" dirty="0" smtClean="0">
                <a:latin typeface="Bookman Old Style" pitchFamily="18" charset="0"/>
              </a:rPr>
              <a:t>IEC 62056-4-7-Electricity metering data exchange - The DLMS/COSEM suite - Part 4-7: DLMS/COSEM transport layer for IP networks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Bookman Old Styl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Bookman Old Style" pitchFamily="18" charset="0"/>
              </a:rPr>
              <a:t>IEC 62053-61</a:t>
            </a:r>
            <a:r>
              <a:rPr lang="tr-TR" sz="2000" dirty="0" smtClean="0">
                <a:latin typeface="Bookman Old Style" pitchFamily="18" charset="0"/>
              </a:rPr>
              <a:t>-</a:t>
            </a:r>
            <a:r>
              <a:rPr lang="en-US" sz="2000" dirty="0" smtClean="0">
                <a:latin typeface="Bookman Old Style" pitchFamily="18" charset="0"/>
              </a:rPr>
              <a:t>Electricity metering equipment (</a:t>
            </a:r>
            <a:r>
              <a:rPr lang="en-US" sz="2000" dirty="0" err="1" smtClean="0">
                <a:latin typeface="Bookman Old Style" pitchFamily="18" charset="0"/>
              </a:rPr>
              <a:t>a.c</a:t>
            </a:r>
            <a:r>
              <a:rPr lang="en-US" sz="2000" dirty="0" smtClean="0">
                <a:latin typeface="Bookman Old Style" pitchFamily="18" charset="0"/>
              </a:rPr>
              <a:t>.) - Particular requirements - Part 61: Power consumption and voltage requirements</a:t>
            </a:r>
            <a:endParaRPr lang="tr-TR" sz="2000" dirty="0" smtClean="0">
              <a:latin typeface="Bookman Old Style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2000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SANS 474 Code of practice for electricity metering.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2000" dirty="0" smtClean="0">
                <a:latin typeface="Bookman Old Style" panose="02050604050505020204" pitchFamily="18" charset="0"/>
              </a:rPr>
              <a:t>IEC 60870 series for Telecontrol equipment and Systems.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Bookman Old Style" panose="020506040505050202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2000" dirty="0" smtClean="0">
                <a:latin typeface="Bookman Old Style" panose="02050604050505020204" pitchFamily="18" charset="0"/>
              </a:rPr>
              <a:t>IEC 61850 Series for Communication Networks and Systems for power utility automation.</a:t>
            </a:r>
            <a:endParaRPr lang="tr-TR" sz="2000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4947" y="241738"/>
            <a:ext cx="10923241" cy="41500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3) Standards and Power Systems Transformation, con’t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37090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438" y="1463040"/>
            <a:ext cx="4708337" cy="498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69775" y="1596044"/>
            <a:ext cx="32266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System supports various types of line loss: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Substation Loss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Substation Transformer Loss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Bus bar Loss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Feeder Loss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Transformer Area Loss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zh-CN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Transformer Area Transformer Loss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69011" y="1463040"/>
            <a:ext cx="3241963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IEC 62053-11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Electricity metering equipment (a.c.) - Particular requirements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IEC 62056-1-0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Electricity metering data exchange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IEC 62058-11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Electricity metering equipment (AC) - Acceptance inspection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IEC 62059-11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Electricity metering equipment - Dependability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49" y="209635"/>
            <a:ext cx="10876165" cy="41500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3) Standards and Power Systems Transformation, con’t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25104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947" y="2067489"/>
            <a:ext cx="4174578" cy="31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5020888" y="1246909"/>
            <a:ext cx="6650182" cy="53700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Bookman Old Style" pitchFamily="18" charset="0"/>
              </a:rPr>
              <a:t>EE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η</a:t>
            </a:r>
            <a:r>
              <a:rPr lang="en-ZA" dirty="0" smtClean="0">
                <a:latin typeface="Bookman Old Style" pitchFamily="18" charset="0"/>
              </a:rPr>
              <a:t>  appliances</a:t>
            </a:r>
          </a:p>
          <a:p>
            <a:pPr lvl="1"/>
            <a:r>
              <a:rPr lang="el-GR" dirty="0" smtClean="0">
                <a:latin typeface="Bookman Old Style" pitchFamily="18" charset="0"/>
              </a:rPr>
              <a:t>η</a:t>
            </a:r>
            <a:r>
              <a:rPr lang="en-ZA" dirty="0" smtClean="0">
                <a:latin typeface="Bookman Old Style" pitchFamily="18" charset="0"/>
              </a:rPr>
              <a:t> equipment</a:t>
            </a:r>
            <a:endParaRPr lang="en-US" dirty="0" smtClean="0">
              <a:latin typeface="Bookman Old Style" pitchFamily="18" charset="0"/>
            </a:endParaRPr>
          </a:p>
          <a:p>
            <a:r>
              <a:rPr lang="en-US" sz="2400" dirty="0" smtClean="0">
                <a:latin typeface="Bookman Old Style" pitchFamily="18" charset="0"/>
              </a:rPr>
              <a:t>Reduces overall energy consumed</a:t>
            </a:r>
          </a:p>
          <a:p>
            <a:r>
              <a:rPr lang="en-US" sz="2400" dirty="0" smtClean="0">
                <a:latin typeface="Bookman Old Style" pitchFamily="18" charset="0"/>
              </a:rPr>
              <a:t>Certifications</a:t>
            </a:r>
          </a:p>
          <a:p>
            <a:r>
              <a:rPr lang="en-GB" sz="2400" dirty="0" smtClean="0">
                <a:latin typeface="Bookman Old Style" pitchFamily="18" charset="0"/>
              </a:rPr>
              <a:t>IEC 62717 LED modules for general lighting - Performance requirements</a:t>
            </a:r>
            <a:endParaRPr lang="tr-TR" sz="2400" dirty="0" smtClean="0">
              <a:latin typeface="Bookman Old Style" pitchFamily="18" charset="0"/>
            </a:endParaRPr>
          </a:p>
          <a:p>
            <a:r>
              <a:rPr lang="en-US" sz="2400" dirty="0" smtClean="0">
                <a:latin typeface="Bookman Old Style" pitchFamily="18" charset="0"/>
              </a:rPr>
              <a:t>IEC 62722-2-1 Luminaire performance - Part 2-1: Particular requirements for LED luminaires</a:t>
            </a:r>
            <a:endParaRPr lang="tr-TR" sz="2400" dirty="0" smtClean="0">
              <a:latin typeface="Bookman Old Style" pitchFamily="18" charset="0"/>
            </a:endParaRPr>
          </a:p>
          <a:p>
            <a:r>
              <a:rPr lang="en-US" sz="2400" dirty="0" smtClean="0">
                <a:latin typeface="Bookman Old Style" pitchFamily="18" charset="0"/>
              </a:rPr>
              <a:t>IEEE 2747-2020 - IEEE Guide for Energy Efficiency Technology Evaluation of Electric Power Fittings</a:t>
            </a:r>
            <a:endParaRPr lang="tr-TR" sz="2400" dirty="0">
              <a:latin typeface="Bookman Old Style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4947" y="313385"/>
            <a:ext cx="11106121" cy="68414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3) Standards and Power Systems Transformation, con’t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09589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4947" y="241738"/>
            <a:ext cx="10391227" cy="41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latin typeface="Bookman Old Style" pitchFamily="18" charset="0"/>
              </a:rPr>
              <a:t>3) Standards and Power Systems Transformation, con’t</a:t>
            </a:r>
            <a:endParaRPr lang="tr-TR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946" y="1246537"/>
            <a:ext cx="3364204" cy="475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150" y="1246537"/>
            <a:ext cx="3751809" cy="47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0421" y="1030778"/>
            <a:ext cx="3826532" cy="497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55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1F222D9-34E2-41EB-B8B2-6D3B978CFFD7}"/>
              </a:ext>
            </a:extLst>
          </p:cNvPr>
          <p:cNvSpPr txBox="1">
            <a:spLocks/>
          </p:cNvSpPr>
          <p:nvPr/>
        </p:nvSpPr>
        <p:spPr>
          <a:xfrm>
            <a:off x="961158" y="1579418"/>
            <a:ext cx="10377401" cy="5078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Bookman Old Style" pitchFamily="18" charset="0"/>
              </a:rPr>
              <a:t>In </a:t>
            </a:r>
            <a:r>
              <a:rPr lang="tr-TR" sz="2400" dirty="0" smtClean="0">
                <a:latin typeface="Bookman Old Style" pitchFamily="18" charset="0"/>
              </a:rPr>
              <a:t>Africa and other developing countries</a:t>
            </a:r>
            <a:r>
              <a:rPr lang="en-US" sz="2400" dirty="0" smtClean="0">
                <a:latin typeface="Bookman Old Style" pitchFamily="18" charset="0"/>
              </a:rPr>
              <a:t>, the adoption of smart grid has been very slow, and almost non-existent in some parts.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Bookman Old Style" pitchFamily="18" charset="0"/>
              </a:rPr>
              <a:t>This slow adoption can be attributed to many limiting factors that can be examined from </a:t>
            </a:r>
            <a:r>
              <a:rPr lang="tr-TR" sz="2400" dirty="0" smtClean="0">
                <a:latin typeface="Bookman Old Style" pitchFamily="18" charset="0"/>
              </a:rPr>
              <a:t>different</a:t>
            </a:r>
            <a:r>
              <a:rPr lang="en-US" sz="2400" dirty="0" smtClean="0">
                <a:latin typeface="Bookman Old Style" pitchFamily="18" charset="0"/>
              </a:rPr>
              <a:t> perspectives:</a:t>
            </a:r>
          </a:p>
          <a:p>
            <a:pPr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tr-TR" dirty="0" smtClean="0">
                <a:latin typeface="Bookman Old Style" pitchFamily="18" charset="0"/>
              </a:rPr>
              <a:t>Standards Development and Harmonization</a:t>
            </a:r>
          </a:p>
          <a:p>
            <a:pPr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tr-TR" dirty="0" smtClean="0">
                <a:latin typeface="Bookman Old Style" pitchFamily="18" charset="0"/>
              </a:rPr>
              <a:t>Interoperability</a:t>
            </a:r>
          </a:p>
          <a:p>
            <a:pPr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tr-TR" dirty="0" smtClean="0">
                <a:latin typeface="Bookman Old Style" pitchFamily="18" charset="0"/>
              </a:rPr>
              <a:t>Security and Privacy</a:t>
            </a:r>
          </a:p>
          <a:p>
            <a:pPr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tr-TR" dirty="0" smtClean="0">
                <a:latin typeface="Bookman Old Style" pitchFamily="18" charset="0"/>
              </a:rPr>
              <a:t>Comprehension and applicability of standards</a:t>
            </a:r>
          </a:p>
          <a:p>
            <a:pPr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tr-TR" dirty="0" smtClean="0">
                <a:latin typeface="Bookman Old Style" pitchFamily="18" charset="0"/>
              </a:rPr>
              <a:t>Regulation and Policy</a:t>
            </a:r>
            <a:endParaRPr lang="en-US" dirty="0" smtClean="0">
              <a:latin typeface="Bookman Old Style" pitchFamily="18" charset="0"/>
            </a:endParaRPr>
          </a:p>
          <a:p>
            <a:pPr lvl="1" indent="-342900" algn="just">
              <a:lnSpc>
                <a:spcPct val="100000"/>
              </a:lnSpc>
              <a:buFont typeface="+mj-lt"/>
              <a:buAutoNum type="alphaLcParenR"/>
            </a:pPr>
            <a:r>
              <a:rPr lang="en-US" dirty="0" smtClean="0">
                <a:latin typeface="Bookman Old Style" pitchFamily="18" charset="0"/>
              </a:rPr>
              <a:t>Guide </a:t>
            </a:r>
            <a:endParaRPr lang="tr-TR" dirty="0" smtClean="0">
              <a:latin typeface="Bookman Old Style" pitchFamily="18" charset="0"/>
            </a:endParaRPr>
          </a:p>
          <a:p>
            <a:pPr lvl="1" indent="-342900" algn="just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dirty="0" smtClean="0">
              <a:latin typeface="Bookman Old Style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49" y="417136"/>
            <a:ext cx="10709909" cy="41500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4) </a:t>
            </a:r>
            <a:r>
              <a:rPr lang="tr-TR" sz="2800" b="1" dirty="0" smtClean="0">
                <a:latin typeface="Bookman Old Style" pitchFamily="18" charset="0"/>
              </a:rPr>
              <a:t>Challenges</a:t>
            </a:r>
            <a:endParaRPr lang="tr-TR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74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965" y="798978"/>
            <a:ext cx="30926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Bookman Old Style" pitchFamily="18" charset="0"/>
              </a:rPr>
              <a:t>Research, Development and Innovation will help to improve the SGs Systems, developing new standards and new equipment or devices.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Bookman Old Style" pitchFamily="18" charset="0"/>
              </a:rPr>
              <a:t>Training platform will help to explain the standards to discuss with different experts and engage the young and academician in SGs enhancement and implementation;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Bookman Old Style" pitchFamily="18" charset="0"/>
              </a:rPr>
              <a:t>The awareness serves to inform the broad community about the benefits the SGs and handling of SGs Equipment and devices. </a:t>
            </a:r>
            <a:endParaRPr lang="tr-TR" dirty="0">
              <a:latin typeface="Bookman Old Style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4534" y="1055290"/>
            <a:ext cx="5104014" cy="511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730465" y="1352976"/>
            <a:ext cx="32564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Bookman Old Style" pitchFamily="18" charset="0"/>
              </a:rPr>
              <a:t>Joint Projects of SDOs will help the SGs to achieve to required interoperability, to manage the resources and speed up the services.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Bookman Old Style" pitchFamily="18" charset="0"/>
              </a:rPr>
              <a:t>The engagemet of multidisplinary experts will help to put together all the skills and to came up with a helpful document which satisfy everybody;</a:t>
            </a:r>
          </a:p>
          <a:p>
            <a:pPr algn="just">
              <a:buFont typeface="Wingdings" pitchFamily="2" charset="2"/>
              <a:buChar char="Ø"/>
            </a:pPr>
            <a:r>
              <a:rPr lang="tr-TR" dirty="0" smtClean="0">
                <a:latin typeface="Bookman Old Style" pitchFamily="18" charset="0"/>
              </a:rPr>
              <a:t>Engagement of EPDs, Regulators and policy makers will help to buy and understand the benefits of developed standards </a:t>
            </a:r>
            <a:endParaRPr lang="tr-TR" dirty="0">
              <a:latin typeface="Bookman Old Style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5523" y="234256"/>
            <a:ext cx="7886700" cy="207502"/>
          </a:xfrm>
        </p:spPr>
        <p:txBody>
          <a:bodyPr>
            <a:normAutofit fontScale="90000"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5) Typical Solutions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0475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48887" y="1180408"/>
            <a:ext cx="7664335" cy="54365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000" dirty="0" smtClean="0">
                <a:latin typeface="Bookman Old Style" pitchFamily="18" charset="0"/>
              </a:rPr>
              <a:t>Yes, standards are the enabler of power transformation, but a number of items should be put in place such as: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tr-TR" sz="2000" dirty="0" smtClean="0">
              <a:latin typeface="Bookman Old Style" pitchFamily="18" charset="0"/>
            </a:endParaRPr>
          </a:p>
          <a:p>
            <a:pPr lvl="1" indent="-342900">
              <a:lnSpc>
                <a:spcPct val="100000"/>
              </a:lnSpc>
              <a:buFont typeface="+mj-lt"/>
              <a:buAutoNum type="arabicParenR"/>
            </a:pPr>
            <a:r>
              <a:rPr lang="tr-TR" sz="2000" dirty="0" smtClean="0">
                <a:latin typeface="Bookman Old Style" pitchFamily="18" charset="0"/>
              </a:rPr>
              <a:t>Collaboration of standards development organizations (SDOs);</a:t>
            </a:r>
          </a:p>
          <a:p>
            <a:pPr lvl="1" indent="-342900">
              <a:lnSpc>
                <a:spcPct val="100000"/>
              </a:lnSpc>
              <a:buFont typeface="+mj-lt"/>
              <a:buAutoNum type="arabicParenR"/>
            </a:pPr>
            <a:r>
              <a:rPr lang="tr-TR" sz="2000" dirty="0" smtClean="0">
                <a:latin typeface="Bookman Old Style" pitchFamily="18" charset="0"/>
              </a:rPr>
              <a:t>Reducing the time of standards development and harmonization; </a:t>
            </a:r>
          </a:p>
          <a:p>
            <a:pPr lvl="1" indent="-342900">
              <a:lnSpc>
                <a:spcPct val="100000"/>
              </a:lnSpc>
              <a:buFont typeface="+mj-lt"/>
              <a:buAutoNum type="arabicParenR"/>
            </a:pPr>
            <a:r>
              <a:rPr lang="tr-TR" sz="2000" dirty="0" smtClean="0">
                <a:latin typeface="Bookman Old Style" pitchFamily="18" charset="0"/>
              </a:rPr>
              <a:t>Engagement of industrial and business communities in standards development and harmonization;</a:t>
            </a:r>
          </a:p>
          <a:p>
            <a:pPr lvl="1" indent="-342900">
              <a:lnSpc>
                <a:spcPct val="100000"/>
              </a:lnSpc>
              <a:buFont typeface="+mj-lt"/>
              <a:buAutoNum type="arabicParenR"/>
            </a:pPr>
            <a:r>
              <a:rPr lang="tr-TR" sz="2000" dirty="0" smtClean="0">
                <a:latin typeface="Bookman Old Style" pitchFamily="18" charset="0"/>
              </a:rPr>
              <a:t>Enhancing the awareness/training campain to energy developers;</a:t>
            </a:r>
          </a:p>
          <a:p>
            <a:pPr lvl="1" indent="-342900">
              <a:lnSpc>
                <a:spcPct val="100000"/>
              </a:lnSpc>
              <a:buFont typeface="+mj-lt"/>
              <a:buAutoNum type="arabicParenR"/>
            </a:pPr>
            <a:r>
              <a:rPr lang="tr-TR" sz="2000" dirty="0" smtClean="0">
                <a:latin typeface="Bookman Old Style" pitchFamily="18" charset="0"/>
              </a:rPr>
              <a:t>Setting up centre of excellences in  research, inovation, development, standardization and professional development in Smart Grid.</a:t>
            </a:r>
          </a:p>
          <a:p>
            <a:pPr>
              <a:lnSpc>
                <a:spcPct val="100000"/>
              </a:lnSpc>
            </a:pPr>
            <a:endParaRPr lang="tr-TR" sz="2000" dirty="0" smtClean="0">
              <a:latin typeface="Bookman Old Style" pitchFamily="18" charset="0"/>
            </a:endParaRPr>
          </a:p>
          <a:p>
            <a:pPr>
              <a:lnSpc>
                <a:spcPct val="100000"/>
              </a:lnSpc>
            </a:pPr>
            <a:endParaRPr lang="tr-TR" sz="2000" dirty="0">
              <a:latin typeface="Bookman Old Style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36331"/>
            <a:ext cx="7886700" cy="28830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+mn-lt"/>
              </a:rPr>
              <a:t>6) Conclusion</a:t>
            </a:r>
            <a:endParaRPr lang="tr-TR" b="1" dirty="0">
              <a:latin typeface="+mn-lt"/>
            </a:endParaRPr>
          </a:p>
        </p:txBody>
      </p:sp>
      <p:pic>
        <p:nvPicPr>
          <p:cNvPr id="6" name="Picture 2" descr="Image result for smart grid">
            <a:extLst>
              <a:ext uri="{FF2B5EF4-FFF2-40B4-BE49-F238E27FC236}">
                <a16:creationId xmlns:a16="http://schemas.microsoft.com/office/drawing/2014/main" xmlns="" id="{78287E59-E6E9-4BCC-A28A-D1CADCE8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72" y="1430654"/>
            <a:ext cx="2773852" cy="45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7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</a:t>
            </a:r>
            <a:endParaRPr lang="en-US" b="1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277043" y="1690688"/>
            <a:ext cx="9163742" cy="441085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arenR"/>
            </a:pPr>
            <a:r>
              <a:rPr lang="tr-TR" dirty="0" smtClean="0">
                <a:latin typeface="Bookman Old Style" pitchFamily="18" charset="0"/>
              </a:rPr>
              <a:t>Overview of AFSEC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Bookman Old Style" pitchFamily="18" charset="0"/>
              </a:rPr>
              <a:t>ATC 57: </a:t>
            </a:r>
            <a:endParaRPr lang="tr-TR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r-TR" dirty="0" smtClean="0">
                <a:latin typeface="Bookman Old Style" pitchFamily="18" charset="0"/>
              </a:rPr>
              <a:t>Standards and Power Systems Transformations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Bookman Old Style" pitchFamily="18" charset="0"/>
              </a:rPr>
              <a:t>Challenges and Potential Solutions</a:t>
            </a:r>
            <a:endParaRPr lang="tr-TR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tr-TR" dirty="0" smtClean="0">
                <a:latin typeface="Bookman Old Style" pitchFamily="18" charset="0"/>
              </a:rPr>
              <a:t>Conclusions</a:t>
            </a:r>
            <a:endParaRPr lang="tr-TR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9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9913"/>
            <a:ext cx="10515600" cy="4797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AFSEC is responsible for: </a:t>
            </a:r>
            <a:endParaRPr lang="en-US" dirty="0"/>
          </a:p>
          <a:p>
            <a:pPr marL="514350" lvl="0" indent="-514350">
              <a:buFont typeface="+mj-lt"/>
              <a:buAutoNum type="alphaLcParenR"/>
            </a:pPr>
            <a:r>
              <a:rPr lang="en-ZA" dirty="0"/>
              <a:t>identifying existing standards and prioritizing standardization needs in the fields of electricity, electronics and related technologies;</a:t>
            </a:r>
            <a:endParaRPr lang="en-US" dirty="0"/>
          </a:p>
          <a:p>
            <a:pPr marL="514350" lvl="0" indent="-514350">
              <a:buFont typeface="+mj-lt"/>
              <a:buAutoNum type="alphaLcParenR"/>
            </a:pPr>
            <a:r>
              <a:rPr lang="en-ZA" dirty="0"/>
              <a:t>harmonizing existing standards, either by adopting International Standards, or, where necessary, adapting them to African conditions; </a:t>
            </a:r>
            <a:endParaRPr lang="en-US" dirty="0"/>
          </a:p>
          <a:p>
            <a:pPr marL="514350" lvl="0" indent="-514350">
              <a:buFont typeface="+mj-lt"/>
              <a:buAutoNum type="alphaLcParenR"/>
            </a:pPr>
            <a:r>
              <a:rPr lang="en-ZA" dirty="0"/>
              <a:t>identifying the need to draft standards for </a:t>
            </a:r>
            <a:r>
              <a:rPr lang="en-ZA" i="1" dirty="0"/>
              <a:t>adoption</a:t>
            </a:r>
            <a:r>
              <a:rPr lang="en-ZA" dirty="0"/>
              <a:t> by AFSEC members; </a:t>
            </a:r>
            <a:endParaRPr lang="en-US" dirty="0"/>
          </a:p>
          <a:p>
            <a:pPr marL="514350" lvl="0" indent="-514350">
              <a:buFont typeface="+mj-lt"/>
              <a:buAutoNum type="alphaLcParenR"/>
            </a:pPr>
            <a:r>
              <a:rPr lang="en-ZA" dirty="0"/>
              <a:t>Recommending harmonized standards for application by the appropriate bodies of the African Union.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6261"/>
            <a:ext cx="7886700" cy="72139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1) Overview of AFSEC </a:t>
            </a:r>
            <a:endParaRPr lang="tr-TR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62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38200" y="1529542"/>
            <a:ext cx="10515599" cy="51206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The need for Harmonization of electrotechnical standards to ensure the reliable and safe operation of the evolving Pan-African power grid was recognized by the Top African Institutions. </a:t>
            </a:r>
            <a:endParaRPr lang="tr-TR" sz="24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man Old Style" pitchFamily="18" charset="0"/>
              </a:rPr>
              <a:t>This was the initial motivation for the formation of AFSEC in 2008 as a subsidiary body of the African Energy Commission (AFREC), which clearly has a major role in supporting electrotechnical industrialization of Africa with adequate quality and reliability. The scope also includes collaboration with related organizations to develop related standards and conformance assurance systems.</a:t>
            </a:r>
            <a:endParaRPr lang="tr-TR" sz="2400" dirty="0">
              <a:latin typeface="Bookman Old Style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26261"/>
            <a:ext cx="7886700" cy="72139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1) Overview of </a:t>
            </a:r>
            <a:r>
              <a:rPr lang="tr-TR" sz="2800" b="1" dirty="0" smtClean="0">
                <a:latin typeface="Bookman Old Style" pitchFamily="18" charset="0"/>
              </a:rPr>
              <a:t>AFSEC</a:t>
            </a:r>
            <a:r>
              <a:rPr lang="en-US" sz="2800" b="1" dirty="0" smtClean="0">
                <a:latin typeface="Bookman Old Style" pitchFamily="18" charset="0"/>
              </a:rPr>
              <a:t>, </a:t>
            </a:r>
            <a:r>
              <a:rPr lang="tr-TR" sz="2800" b="1" dirty="0" smtClean="0">
                <a:latin typeface="Bookman Old Style" pitchFamily="18" charset="0"/>
              </a:rPr>
              <a:t>con’t </a:t>
            </a:r>
            <a:endParaRPr lang="tr-TR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4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38200" y="1163781"/>
            <a:ext cx="10383982" cy="53533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000" dirty="0" smtClean="0">
                <a:latin typeface="Bookman Old Style" pitchFamily="18" charset="0"/>
              </a:rPr>
              <a:t>Establishment of AFSEC Secretariat offices in Cairo, Egypt.</a:t>
            </a:r>
          </a:p>
          <a:p>
            <a:pPr>
              <a:lnSpc>
                <a:spcPct val="100000"/>
              </a:lnSpc>
            </a:pPr>
            <a:r>
              <a:rPr lang="tr-TR" sz="2000" dirty="0" smtClean="0">
                <a:latin typeface="Bookman Old Style" pitchFamily="18" charset="0"/>
              </a:rPr>
              <a:t>Centers of Renewable energy &amp; Energy Efficiency (CREEEs):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Bookman Old Style" pitchFamily="18" charset="0"/>
              </a:rPr>
              <a:t>ECREEE (Western Africa (ECOWAS))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Bookman Old Style" pitchFamily="18" charset="0"/>
              </a:rPr>
              <a:t>EACREEE (Eastern Africa)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Bookman Old Style" pitchFamily="18" charset="0"/>
              </a:rPr>
              <a:t>SACREEE (Southern Africa)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tr-TR" sz="2000" dirty="0" smtClean="0">
                <a:latin typeface="Bookman Old Style" pitchFamily="18" charset="0"/>
              </a:rPr>
              <a:t>RCREEE (Northern Africa)</a:t>
            </a:r>
          </a:p>
          <a:p>
            <a:pPr marL="171450" lvl="1">
              <a:lnSpc>
                <a:spcPct val="100000"/>
              </a:lnSpc>
              <a:spcBef>
                <a:spcPts val="750"/>
              </a:spcBef>
              <a:buFont typeface="LucidaGrande" charset="0"/>
              <a:buChar char="▸"/>
            </a:pPr>
            <a:r>
              <a:rPr lang="tr-TR" sz="2000" dirty="0" smtClean="0">
                <a:latin typeface="Bookman Old Style" pitchFamily="18" charset="0"/>
              </a:rPr>
              <a:t>AFSEC Technical committees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en-ZA" sz="2000" dirty="0" smtClean="0">
                <a:latin typeface="Bookman Old Style" pitchFamily="18" charset="0"/>
              </a:rPr>
              <a:t>ATC 8 - </a:t>
            </a:r>
            <a:r>
              <a:rPr lang="en-US" sz="2000" dirty="0" smtClean="0">
                <a:latin typeface="Bookman Old Style" pitchFamily="18" charset="0"/>
              </a:rPr>
              <a:t>Systems aspects for electrical energy supply</a:t>
            </a:r>
            <a:endParaRPr lang="tr-TR" sz="2000" dirty="0" smtClean="0">
              <a:latin typeface="Bookman Old Style" pitchFamily="18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en-ZA" sz="2000" dirty="0" smtClean="0">
                <a:latin typeface="Bookman Old Style" pitchFamily="18" charset="0"/>
              </a:rPr>
              <a:t>ATC 13 - </a:t>
            </a:r>
            <a:r>
              <a:rPr lang="en-US" sz="2000" dirty="0" smtClean="0">
                <a:latin typeface="Bookman Old Style" pitchFamily="18" charset="0"/>
              </a:rPr>
              <a:t>Electrical energy measurement, tariff- and load control</a:t>
            </a:r>
            <a:endParaRPr lang="tr-TR" sz="2000" dirty="0" smtClean="0">
              <a:latin typeface="Bookman Old Style" pitchFamily="18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en-ZA" sz="2000" dirty="0" smtClean="0">
                <a:latin typeface="Bookman Old Style" pitchFamily="18" charset="0"/>
              </a:rPr>
              <a:t>ATC  57 - </a:t>
            </a:r>
            <a:r>
              <a:rPr lang="en-US" sz="2000" dirty="0" smtClean="0">
                <a:latin typeface="Bookman Old Style" pitchFamily="18" charset="0"/>
              </a:rPr>
              <a:t>Power systems management and associated information exchange</a:t>
            </a:r>
            <a:endParaRPr lang="tr-TR" sz="2000" dirty="0" smtClean="0">
              <a:latin typeface="Bookman Old Style" pitchFamily="18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en-ZA" sz="2000" dirty="0" smtClean="0">
                <a:latin typeface="Bookman Old Style" pitchFamily="18" charset="0"/>
              </a:rPr>
              <a:t>ATC 64 - </a:t>
            </a:r>
            <a:r>
              <a:rPr lang="en-US" sz="2000" dirty="0" smtClean="0">
                <a:latin typeface="Bookman Old Style" pitchFamily="18" charset="0"/>
              </a:rPr>
              <a:t>Electrical installations and protection against electric shock</a:t>
            </a:r>
            <a:endParaRPr lang="tr-TR" sz="2000" dirty="0" smtClean="0">
              <a:latin typeface="Bookman Old Style" pitchFamily="18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en-ZA" sz="2000" dirty="0" smtClean="0">
                <a:latin typeface="Bookman Old Style" pitchFamily="18" charset="0"/>
              </a:rPr>
              <a:t>ATC 77</a:t>
            </a:r>
            <a:r>
              <a:rPr lang="tr-TR" sz="2000" dirty="0" smtClean="0">
                <a:latin typeface="Bookman Old Style" pitchFamily="18" charset="0"/>
              </a:rPr>
              <a:t>- </a:t>
            </a:r>
            <a:r>
              <a:rPr lang="en-ZA" sz="2000" dirty="0" smtClean="0">
                <a:latin typeface="Bookman Old Style" pitchFamily="18" charset="0"/>
              </a:rPr>
              <a:t>Electromagnetic compatibility</a:t>
            </a:r>
            <a:endParaRPr lang="tr-TR" sz="2000" dirty="0" smtClean="0">
              <a:latin typeface="Bookman Old Style" pitchFamily="18" charset="0"/>
            </a:endParaRPr>
          </a:p>
          <a:p>
            <a:pPr lvl="1">
              <a:lnSpc>
                <a:spcPct val="100000"/>
              </a:lnSpc>
              <a:buFont typeface="Wingdings" pitchFamily="2" charset="2"/>
              <a:buChar char="v"/>
            </a:pPr>
            <a:r>
              <a:rPr lang="en-ZA" sz="2000" dirty="0" smtClean="0">
                <a:latin typeface="Bookman Old Style" pitchFamily="18" charset="0"/>
              </a:rPr>
              <a:t>ATC 82 - </a:t>
            </a:r>
            <a:r>
              <a:rPr lang="en-US" sz="2000" dirty="0" smtClean="0">
                <a:latin typeface="Bookman Old Style" pitchFamily="18" charset="0"/>
              </a:rPr>
              <a:t>Solar photovoltaic energy systems / rural electrification systems</a:t>
            </a:r>
            <a:endParaRPr lang="tr-TR" sz="2000" dirty="0" smtClean="0">
              <a:latin typeface="Bookman Old Style" pitchFamily="18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None/>
            </a:pPr>
            <a:endParaRPr lang="tr-TR" sz="2000" dirty="0">
              <a:latin typeface="Bookman Old Style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54578" y="374742"/>
            <a:ext cx="7886700" cy="25224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1) Overview of AFSEC, con’t</a:t>
            </a:r>
            <a:endParaRPr lang="tr-TR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8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838200" y="1180408"/>
            <a:ext cx="10515600" cy="5353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215 Standards recommended by the Council till 2020 for adoption, in addition to 35 Standards are in the voting process for adoption by National Electrotechnical Committees.</a:t>
            </a:r>
            <a:endParaRPr lang="tr-TR" sz="20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Bookman Old Style" pitchFamily="18" charset="0"/>
              </a:rPr>
              <a:t>4 Guides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Collaboration platform between the 4 CREEEs and AFSEC to target the standards required in the area of renewable energy and energy efficiency. </a:t>
            </a:r>
            <a:endParaRPr lang="tr-TR" sz="2000" dirty="0" smtClean="0">
              <a:latin typeface="Bookman Old Styl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Bookman Old Style" pitchFamily="18" charset="0"/>
              </a:rPr>
              <a:t>Harmonized quality assurance programs for targeted products supported with AFSEC Conformity Assessment system. </a:t>
            </a:r>
            <a:endParaRPr lang="tr-TR" sz="2000" dirty="0">
              <a:latin typeface="Bookman Old Style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241738"/>
            <a:ext cx="7886700" cy="41500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latin typeface="Bookman Old Style" pitchFamily="18" charset="0"/>
              </a:rPr>
              <a:t>1) Overview of AFSEC, con’t</a:t>
            </a:r>
            <a:endParaRPr lang="tr-TR" sz="2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9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5" y="199505"/>
            <a:ext cx="11587941" cy="10806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2) AFSEC TC57: </a:t>
            </a:r>
            <a:r>
              <a:rPr lang="en-ZA" sz="2400" b="1" dirty="0" smtClean="0"/>
              <a:t>POWER </a:t>
            </a:r>
            <a:r>
              <a:rPr lang="en-ZA" sz="2400" b="1" dirty="0"/>
              <a:t>SYSTEM MANAGEMENT AND ASSOCIATED INFORMATION EXCHANGE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531"/>
            <a:ext cx="10866120" cy="55196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ZA" b="1" dirty="0" smtClean="0"/>
              <a:t>Objectives</a:t>
            </a:r>
            <a:r>
              <a:rPr lang="en-ZA" b="1" dirty="0"/>
              <a:t>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To develop, review, adopt, harmonise, and promote information exchange standards for use in member countries of AFSEC :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Power system  interconnection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Regional Control Centres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To provide technical input as  AFSEC on IEC standards 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To promote the use of open standards in the use of SMART GRID technologies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To promote standards for the security of data exchange in the power system 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Market demand:</a:t>
            </a:r>
            <a:r>
              <a:rPr lang="en-US" dirty="0"/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Power Pools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Grid code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Energy developers (Generation, Transmission and Distribution)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Regulators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Equipment vendors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Harmonisation of Standards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8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Trends </a:t>
            </a:r>
            <a:r>
              <a:rPr lang="en-US" b="1" dirty="0"/>
              <a:t>in technology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800" dirty="0" smtClean="0"/>
              <a:t>Use </a:t>
            </a:r>
            <a:r>
              <a:rPr lang="en-ZA" sz="2800" dirty="0"/>
              <a:t>of ICT by the energy developers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800" dirty="0"/>
              <a:t>Information security in power systems using ICT Technologies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800" dirty="0"/>
              <a:t>Modernising the power systems requires ICT which is matured in developed countries but still evolving in African countries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ZA" sz="2800" dirty="0"/>
              <a:t>Consideration has to be given to the application of technology in terms of technical relevance, maintainability and sustainability within the context of the environment it is expected to function in.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2137" y="432262"/>
            <a:ext cx="11587941" cy="7980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2) AFSEC TC57: </a:t>
            </a:r>
            <a:r>
              <a:rPr lang="en-ZA" sz="2400" b="1" dirty="0" smtClean="0"/>
              <a:t>POWER </a:t>
            </a:r>
            <a:r>
              <a:rPr lang="en-ZA" sz="2400" b="1" dirty="0"/>
              <a:t>SYSTEM MANAGEMENT AND ASSOCIATED INFORMATION EXCHANGE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557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Market </a:t>
            </a:r>
            <a:r>
              <a:rPr lang="en-US" b="1" dirty="0"/>
              <a:t>trends </a:t>
            </a:r>
            <a:endParaRPr lang="en-US" dirty="0"/>
          </a:p>
          <a:p>
            <a:pPr lvl="0"/>
            <a:r>
              <a:rPr lang="en-ZA" dirty="0"/>
              <a:t>The global requirements for interoperability and compatibility are required in the African context.</a:t>
            </a:r>
            <a:endParaRPr lang="en-US" dirty="0"/>
          </a:p>
          <a:p>
            <a:pPr lvl="0"/>
            <a:r>
              <a:rPr lang="en-ZA" dirty="0"/>
              <a:t>The merging of data and associated information exchange from both metering and power systems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Ecological </a:t>
            </a:r>
            <a:r>
              <a:rPr lang="en-US" b="1" dirty="0"/>
              <a:t>environment </a:t>
            </a:r>
            <a:endParaRPr lang="en-US" dirty="0"/>
          </a:p>
          <a:p>
            <a:pPr lvl="0"/>
            <a:r>
              <a:rPr lang="en-ZA" dirty="0"/>
              <a:t>Recognition of carbon footprints requirements</a:t>
            </a:r>
            <a:endParaRPr lang="en-US" dirty="0"/>
          </a:p>
          <a:p>
            <a:pPr lvl="0"/>
            <a:r>
              <a:rPr lang="en-ZA" dirty="0"/>
              <a:t>Nuclear safety requirements</a:t>
            </a:r>
            <a:endParaRPr lang="en-US" dirty="0"/>
          </a:p>
          <a:p>
            <a:pPr lvl="0"/>
            <a:r>
              <a:rPr lang="en-ZA" dirty="0"/>
              <a:t>Sound emissions </a:t>
            </a:r>
            <a:r>
              <a:rPr lang="en-ZA" dirty="0" smtClean="0"/>
              <a:t>requirements: EMC </a:t>
            </a:r>
            <a:r>
              <a:rPr lang="en-ZA" dirty="0"/>
              <a:t>requirements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2137" y="432262"/>
            <a:ext cx="11587941" cy="79802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2) AFSEC TC57: </a:t>
            </a:r>
            <a:r>
              <a:rPr lang="en-ZA" sz="2400" b="1" dirty="0" smtClean="0"/>
              <a:t>POWER </a:t>
            </a:r>
            <a:r>
              <a:rPr lang="en-ZA" sz="2400" b="1" dirty="0"/>
              <a:t>SYSTEM MANAGEMENT AND ASSOCIATED INFORMATION EXCHANGE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33804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ate xmlns="d1f628b7-dc6e-45dc-9245-e5ecf578f20b" xsi:nil="true"/>
    <Action xmlns="d1f628b7-dc6e-45dc-9245-e5ecf578f20b">Keep</Action>
    <Keywords0 xmlns="d1f628b7-dc6e-45dc-9245-e5ecf578f20b" xsi:nil="true"/>
    <Description_x0020_2 xmlns="d1f628b7-dc6e-45dc-9245-e5ecf578f20b" xsi:nil="true"/>
    <Document_x0020_Type xmlns="d1f628b7-dc6e-45dc-9245-e5ecf578f20b" xsi:nil="true"/>
    <Description0 xmlns="d1f628b7-dc6e-45dc-9245-e5ecf578f20b" xsi:nil="true"/>
    <PublishingExpirationDate xmlns="http://schemas.microsoft.com/sharepoint/v3" xsi:nil="true"/>
    <PublishingStartDate xmlns="http://schemas.microsoft.com/sharepoint/v3" xsi:nil="true"/>
    <_dlc_DocId xmlns="bbd4acb0-43d6-4317-ab0b-803dc468f016">V7HW2WYZSAY5-2102554853-19496</_dlc_DocId>
    <_dlc_DocIdUrl xmlns="bbd4acb0-43d6-4317-ab0b-803dc468f016">
      <Url>https://share.ansi.org/_layouts/15/DocIdRedir.aspx?ID=V7HW2WYZSAY5-2102554853-19496</Url>
      <Description>V7HW2WYZSAY5-2102554853-19496</Description>
    </_dlc_DocIdUrl>
  </documentManagement>
</p:properties>
</file>

<file path=customXml/itemProps1.xml><?xml version="1.0" encoding="utf-8"?>
<ds:datastoreItem xmlns:ds="http://schemas.openxmlformats.org/officeDocument/2006/customXml" ds:itemID="{0F5065E0-5BC1-48AB-B6AD-D938D1700F11}"/>
</file>

<file path=customXml/itemProps2.xml><?xml version="1.0" encoding="utf-8"?>
<ds:datastoreItem xmlns:ds="http://schemas.openxmlformats.org/officeDocument/2006/customXml" ds:itemID="{49C474A3-8D50-46D6-8170-A5F5B8E19343}"/>
</file>

<file path=customXml/itemProps3.xml><?xml version="1.0" encoding="utf-8"?>
<ds:datastoreItem xmlns:ds="http://schemas.openxmlformats.org/officeDocument/2006/customXml" ds:itemID="{FFC3F92D-3B96-4EDE-AEE8-34DECF99CE6F}"/>
</file>

<file path=customXml/itemProps4.xml><?xml version="1.0" encoding="utf-8"?>
<ds:datastoreItem xmlns:ds="http://schemas.openxmlformats.org/officeDocument/2006/customXml" ds:itemID="{49C474A3-8D50-46D6-8170-A5F5B8E19343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1220</Words>
  <Application>Microsoft Office PowerPoint</Application>
  <PresentationFormat>Widescreen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LucidaGrande</vt:lpstr>
      <vt:lpstr>Times New Roman</vt:lpstr>
      <vt:lpstr>Wingdings</vt:lpstr>
      <vt:lpstr>Office Theme</vt:lpstr>
      <vt:lpstr>AFSEC TC 57</vt:lpstr>
      <vt:lpstr>Content</vt:lpstr>
      <vt:lpstr>1) Overview of AFSEC </vt:lpstr>
      <vt:lpstr>1) Overview of AFSEC, con’t </vt:lpstr>
      <vt:lpstr>1) Overview of AFSEC, con’t</vt:lpstr>
      <vt:lpstr>1) Overview of AFSEC, con’t</vt:lpstr>
      <vt:lpstr>2) AFSEC TC57: POWER SYSTEM MANAGEMENT AND ASSOCIATED INFORMATION EXCHANGE </vt:lpstr>
      <vt:lpstr>2) AFSEC TC57: POWER SYSTEM MANAGEMENT AND ASSOCIATED INFORMATION EXCHANGE </vt:lpstr>
      <vt:lpstr>2) AFSEC TC57: POWER SYSTEM MANAGEMENT AND ASSOCIATED INFORMATION EXCHANGE </vt:lpstr>
      <vt:lpstr>3) Standards and Power Systems Transformation</vt:lpstr>
      <vt:lpstr>3) Standards and Power Systems Transformation, con’t</vt:lpstr>
      <vt:lpstr>3) Standards and Power Systems Transformation, con’t</vt:lpstr>
      <vt:lpstr>3) Standards and Power Systems Transformation, con’t</vt:lpstr>
      <vt:lpstr>3) Standards and Power Systems Transformation, con’t</vt:lpstr>
      <vt:lpstr>PowerPoint Presentation</vt:lpstr>
      <vt:lpstr>4) Challenges</vt:lpstr>
      <vt:lpstr>5) Typical Solutions</vt:lpstr>
      <vt:lpstr>6)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2022-01-17T09:19:28Z</dcterms:created>
  <dcterms:modified xsi:type="dcterms:W3CDTF">2022-01-17T10:49:57Z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a8da7c4f-ed11-4048-a67b-6090f23a089e</vt:lpwstr>
  </property>
</Properties>
</file>