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63" r:id="rId3"/>
    <p:sldId id="357" r:id="rId4"/>
    <p:sldId id="351" r:id="rId5"/>
    <p:sldId id="350" r:id="rId6"/>
    <p:sldId id="356" r:id="rId7"/>
    <p:sldId id="358" r:id="rId8"/>
    <p:sldId id="35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01E14EB-E91B-4750-B34C-FDA5B43C90BD}">
          <p14:sldIdLst>
            <p14:sldId id="263"/>
            <p14:sldId id="357"/>
            <p14:sldId id="351"/>
            <p14:sldId id="350"/>
            <p14:sldId id="356"/>
            <p14:sldId id="358"/>
            <p14:sldId id="354"/>
          </p14:sldIdLst>
        </p14:section>
        <p14:section name="Untitled Section" id="{325D966B-7118-4608-91FF-9D89F18DE431}">
          <p14:sldIdLst/>
        </p14:section>
        <p14:section name="Untitled Section" id="{33365C9C-C74A-4ED9-8CC0-EBB36646AE5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jas Manyame" initials="RM" lastIdx="1" clrIdx="0">
    <p:extLst>
      <p:ext uri="{19B8F6BF-5375-455C-9EA6-DF929625EA0E}">
        <p15:presenceInfo xmlns:p15="http://schemas.microsoft.com/office/powerpoint/2012/main" userId="c9c9abbdcf0a836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85731" autoAdjust="0"/>
  </p:normalViewPr>
  <p:slideViewPr>
    <p:cSldViewPr>
      <p:cViewPr varScale="1">
        <p:scale>
          <a:sx n="63" d="100"/>
          <a:sy n="63" d="100"/>
        </p:scale>
        <p:origin x="15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03B10-8314-4CCC-958E-E3B9B7B9A556}" type="datetimeFigureOut">
              <a:rPr lang="en-ZA" smtClean="0"/>
              <a:t>2022/01/18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8BAE2-792B-47D9-8CBF-124A35C4693B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83861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4F31B-8FBE-466B-B5F5-C647DDEAC9F2}" type="datetimeFigureOut">
              <a:rPr lang="en-ZA" smtClean="0"/>
              <a:t>2022/01/18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D3A5-81A2-431E-806C-82DE552E31F7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93795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3425" indent="-2809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28713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79563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32000" indent="-2254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8920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4640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0360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60800" indent="-2254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B2F910-D065-4732-A3DF-E38E3956976C}" type="slidenum">
              <a:rPr lang="en-GB" altLang="en-US" sz="1200" smtClean="0"/>
              <a:pPr/>
              <a:t>1</a:t>
            </a:fld>
            <a:endParaRPr lang="en-GB" altLang="en-US" sz="1200" dirty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9819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0F4D-94AE-4EEA-B075-4DB4250D0BC3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1330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DDAC-1001-4EB7-8A06-DCCB046AAE68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2949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AF396-3919-4694-ADAB-64B5AB929200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380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9004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39605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428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60673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9129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47426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43399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10209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D3DB-C696-4045-8C43-E5BC911072D7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74848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98065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3978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144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C01E-ACBC-47D5-8B1E-633C5819863E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8922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77D-C81F-4B74-9CA0-1A8FE80A6498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5703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206FA-4836-4625-8D08-4D4A9765C9AC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5313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B60D-6FE7-4414-A6BE-3D1FF2312107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4497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58A6-F465-4BE2-80FC-B4411E1FA05F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3862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F42C4-DFED-4A80-A250-EC2DA17F46A6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1691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9D2A4-B160-4EB9-AAA0-ED272629093D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6138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EB999-825B-4B09-90FC-2215FA0D2D05}" type="datetime1">
              <a:rPr lang="en-ZA" smtClean="0"/>
              <a:t>2022/01/18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02E9B-56EA-4E10-A176-B774FD638675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32656"/>
            <a:ext cx="1729390" cy="103899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7338375" y="1371648"/>
            <a:ext cx="1093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AFSEC</a:t>
            </a:r>
            <a:endParaRPr lang="en-ZA" sz="2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34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00FC6-E951-4D51-B3BB-445DF3A6CD5C}" type="datetimeFigureOut">
              <a:rPr lang="en-ZA" smtClean="0"/>
              <a:t>2022/01/18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7EF6F-2B6F-4CC9-A8EF-C0D94C3ACB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787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IEC%20TC8%20SBP%20May%202021.pdf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 txBox="1">
            <a:spLocks noChangeArrowheads="1"/>
          </p:cNvSpPr>
          <p:nvPr/>
        </p:nvSpPr>
        <p:spPr bwMode="auto">
          <a:xfrm>
            <a:off x="261864" y="2048359"/>
            <a:ext cx="8424936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altLang="en-US" sz="2800" dirty="0" smtClean="0"/>
              <a:t>US-AFRICA Rural Electrification and Smart metering standards workshop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</a:pPr>
            <a:endParaRPr lang="en-US" altLang="en-US" sz="2800" dirty="0" smtClean="0"/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altLang="en-US" sz="2800" dirty="0" smtClean="0"/>
              <a:t> </a:t>
            </a:r>
            <a:r>
              <a:rPr lang="en-US" altLang="en-US" sz="2800" dirty="0" smtClean="0"/>
              <a:t>ATC8 </a:t>
            </a:r>
            <a:r>
              <a:rPr lang="en-US" altLang="en-US" sz="2800" dirty="0" smtClean="0"/>
              <a:t>presentation  </a:t>
            </a:r>
            <a:endParaRPr lang="en-US" altLang="en-US" sz="2800" dirty="0"/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altLang="en-US" sz="2800" dirty="0" smtClean="0"/>
              <a:t>BY Comfort Masike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altLang="en-US" sz="2800" dirty="0" smtClean="0"/>
              <a:t> 18 January 2022</a:t>
            </a:r>
            <a:endParaRPr lang="en-US" altLang="en-US" sz="2800" dirty="0"/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80000"/>
            </a:pPr>
            <a:endParaRPr lang="en-US" alt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703" y="5805264"/>
            <a:ext cx="7010400" cy="895350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>
                <a:solidFill>
                  <a:schemeClr val="bg1"/>
                </a:solidFill>
              </a:rPr>
              <a:t>R.</a:t>
            </a:r>
            <a:endParaRPr lang="en-ZA" sz="74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2E9B-56EA-4E10-A176-B774FD638675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9649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17106" y="1628800"/>
            <a:ext cx="7161758" cy="378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66700" indent="-266700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2000">
                <a:solidFill>
                  <a:srgbClr val="003896"/>
                </a:solidFill>
                <a:latin typeface="+mn-lt"/>
                <a:ea typeface="+mn-ea"/>
                <a:cs typeface="+mn-cs"/>
              </a:defRPr>
            </a:lvl1pPr>
            <a:lvl2pPr marL="717550" indent="-271463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>
                <a:solidFill>
                  <a:srgbClr val="003896"/>
                </a:solidFill>
                <a:latin typeface="+mn-lt"/>
                <a:cs typeface="+mn-cs"/>
              </a:defRPr>
            </a:lvl2pPr>
            <a:lvl3pPr marL="1076325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600">
                <a:solidFill>
                  <a:srgbClr val="003896"/>
                </a:solidFill>
                <a:latin typeface="+mn-lt"/>
                <a:cs typeface="+mn-cs"/>
              </a:defRPr>
            </a:lvl3pPr>
            <a:lvl4pPr marL="1435100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4pPr>
            <a:lvl5pPr marL="1793875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5pPr>
            <a:lvl6pPr marL="22510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6pPr>
            <a:lvl7pPr marL="27082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7pPr>
            <a:lvl8pPr marL="31654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8pPr>
            <a:lvl9pPr marL="36226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9pPr>
          </a:lstStyle>
          <a:p>
            <a:pPr marL="540000" marR="0" lvl="0" indent="-457200" algn="l" defTabSz="914400" rtl="0" eaLnBrk="0" fontAlgn="base" latinLnBrk="0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ATC8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Scope</a:t>
            </a:r>
          </a:p>
          <a:p>
            <a:pPr marL="540000" marR="0" lvl="0" indent="-457200" algn="l" defTabSz="914400" rtl="0" eaLnBrk="0" fontAlgn="base" latinLnBrk="0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Strategic Business Plan objectives</a:t>
            </a:r>
          </a:p>
          <a:p>
            <a:pPr marL="540000" marR="0" lvl="0" indent="-457200" algn="l" defTabSz="914400" rtl="0" eaLnBrk="0" fontAlgn="base" latinLnBrk="0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SzTx/>
              <a:buFontTx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Interconnection </a:t>
            </a:r>
            <a:r>
              <a:rPr lang="en-GB" sz="2400" dirty="0" smtClean="0">
                <a:solidFill>
                  <a:prstClr val="black"/>
                </a:solidFill>
                <a:latin typeface="Calibri" panose="020F0502020204030204"/>
              </a:rPr>
              <a:t>guideline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17106" y="692696"/>
            <a:ext cx="6149381" cy="706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u="sng" kern="0" dirty="0" smtClean="0">
                <a:solidFill>
                  <a:prstClr val="black"/>
                </a:solidFill>
                <a:latin typeface="Arial"/>
                <a:cs typeface="Arial"/>
              </a:rPr>
              <a:t>Contents</a:t>
            </a:r>
            <a:r>
              <a:rPr kumimoji="0" 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endParaRPr kumimoji="0" lang="en-ZA" sz="28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239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69992" y="980728"/>
            <a:ext cx="7946424" cy="3855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66700" indent="-266700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2000">
                <a:solidFill>
                  <a:srgbClr val="003896"/>
                </a:solidFill>
                <a:latin typeface="+mn-lt"/>
                <a:ea typeface="+mn-ea"/>
                <a:cs typeface="+mn-cs"/>
              </a:defRPr>
            </a:lvl1pPr>
            <a:lvl2pPr marL="717550" indent="-271463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>
                <a:solidFill>
                  <a:srgbClr val="003896"/>
                </a:solidFill>
                <a:latin typeface="+mn-lt"/>
                <a:cs typeface="+mn-cs"/>
              </a:defRPr>
            </a:lvl2pPr>
            <a:lvl3pPr marL="1076325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600">
                <a:solidFill>
                  <a:srgbClr val="003896"/>
                </a:solidFill>
                <a:latin typeface="+mn-lt"/>
                <a:cs typeface="+mn-cs"/>
              </a:defRPr>
            </a:lvl3pPr>
            <a:lvl4pPr marL="1435100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4pPr>
            <a:lvl5pPr marL="1793875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5pPr>
            <a:lvl6pPr marL="22510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6pPr>
            <a:lvl7pPr marL="27082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7pPr>
            <a:lvl8pPr marL="31654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8pPr>
            <a:lvl9pPr marL="36226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ATC8 deals with System aspects of electrical energy supply.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The scope includes</a:t>
            </a:r>
            <a:r>
              <a:rPr lang="en-GB" dirty="0">
                <a:solidFill>
                  <a:schemeClr val="tx1"/>
                </a:solidFill>
              </a:rPr>
              <a:t>, but is not limited to, standardization in the field of: </a:t>
            </a:r>
            <a:endParaRPr lang="en-ZA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Characteristics </a:t>
            </a:r>
            <a:r>
              <a:rPr lang="en-GB" dirty="0">
                <a:solidFill>
                  <a:schemeClr val="tx1"/>
                </a:solidFill>
              </a:rPr>
              <a:t>of electricity supplied by public networks, </a:t>
            </a:r>
            <a:endParaRPr lang="en-ZA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Network management from a system perspective, </a:t>
            </a:r>
            <a:endParaRPr lang="en-ZA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Connection of network users (generators and loads) and grid integration, </a:t>
            </a:r>
            <a:endParaRPr lang="en-ZA" dirty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Design and management of </a:t>
            </a:r>
            <a:r>
              <a:rPr lang="en-GB" dirty="0" smtClean="0">
                <a:solidFill>
                  <a:schemeClr val="tx1"/>
                </a:solidFill>
              </a:rPr>
              <a:t>decentralized </a:t>
            </a:r>
            <a:r>
              <a:rPr lang="en-GB" dirty="0">
                <a:solidFill>
                  <a:schemeClr val="tx1"/>
                </a:solidFill>
              </a:rPr>
              <a:t>electricity supply systems e.g. </a:t>
            </a:r>
            <a:r>
              <a:rPr lang="en-GB" dirty="0" smtClean="0">
                <a:solidFill>
                  <a:schemeClr val="tx1"/>
                </a:solidFill>
              </a:rPr>
              <a:t>micro-grids</a:t>
            </a:r>
            <a:r>
              <a:rPr lang="en-GB" dirty="0">
                <a:solidFill>
                  <a:schemeClr val="tx1"/>
                </a:solidFill>
              </a:rPr>
              <a:t>, systems for rural electrification</a:t>
            </a:r>
            <a:endParaRPr lang="en-ZA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SC 8A: Grid Integration of Renewable Energy Generation</a:t>
            </a:r>
            <a:endParaRPr lang="en-ZA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SC 8B: Decentralized Electrical Energy </a:t>
            </a:r>
            <a:r>
              <a:rPr lang="en-GB" dirty="0" smtClean="0">
                <a:solidFill>
                  <a:schemeClr val="tx1"/>
                </a:solidFill>
              </a:rPr>
              <a:t>Systems</a:t>
            </a:r>
          </a:p>
          <a:p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 8C:</a:t>
            </a:r>
            <a:r>
              <a:rPr kumimoji="0" lang="en-GB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Network management in Interconnected Electric Power Systems</a:t>
            </a: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02000" y="75114"/>
            <a:ext cx="6221215" cy="92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AFSEC TC8 Scope</a:t>
            </a:r>
            <a:endParaRPr kumimoji="0" lang="en-ZA" sz="2400" b="0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895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17106" y="1700808"/>
            <a:ext cx="6449950" cy="378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66700" indent="-266700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2000">
                <a:solidFill>
                  <a:srgbClr val="003896"/>
                </a:solidFill>
                <a:latin typeface="+mn-lt"/>
                <a:ea typeface="+mn-ea"/>
                <a:cs typeface="+mn-cs"/>
              </a:defRPr>
            </a:lvl1pPr>
            <a:lvl2pPr marL="717550" indent="-271463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>
                <a:solidFill>
                  <a:srgbClr val="003896"/>
                </a:solidFill>
                <a:latin typeface="+mn-lt"/>
                <a:cs typeface="+mn-cs"/>
              </a:defRPr>
            </a:lvl2pPr>
            <a:lvl3pPr marL="1076325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600">
                <a:solidFill>
                  <a:srgbClr val="003896"/>
                </a:solidFill>
                <a:latin typeface="+mn-lt"/>
                <a:cs typeface="+mn-cs"/>
              </a:defRPr>
            </a:lvl3pPr>
            <a:lvl4pPr marL="1435100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4pPr>
            <a:lvl5pPr marL="1793875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5pPr>
            <a:lvl6pPr marL="22510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6pPr>
            <a:lvl7pPr marL="27082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7pPr>
            <a:lvl8pPr marL="31654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8pPr>
            <a:lvl9pPr marL="36226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9pPr>
          </a:lstStyle>
          <a:p>
            <a:pPr marL="200025" indent="-200025" defTabSz="685800">
              <a:defRPr/>
            </a:pPr>
            <a:r>
              <a:rPr lang="en-US" sz="1800" kern="0" dirty="0">
                <a:solidFill>
                  <a:schemeClr val="tx1"/>
                </a:solidFill>
                <a:latin typeface="Arial"/>
                <a:cs typeface="Arial"/>
              </a:rPr>
              <a:t>Identify areas where standards are needed to meet regional </a:t>
            </a:r>
            <a:r>
              <a:rPr lang="en-US" sz="1800" kern="0" dirty="0" smtClean="0">
                <a:solidFill>
                  <a:schemeClr val="tx1"/>
                </a:solidFill>
                <a:latin typeface="Arial"/>
                <a:cs typeface="Arial"/>
              </a:rPr>
              <a:t>needs, in collaboration with APUA and power pools.</a:t>
            </a:r>
            <a:endParaRPr lang="en-US" sz="1800" kern="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00025" indent="-200025" defTabSz="685800">
              <a:defRPr/>
            </a:pPr>
            <a:r>
              <a:rPr lang="en-US" sz="1800" kern="0" dirty="0">
                <a:solidFill>
                  <a:schemeClr val="tx1"/>
                </a:solidFill>
                <a:latin typeface="Arial"/>
                <a:cs typeface="Arial"/>
              </a:rPr>
              <a:t>Adoption of published IEC TC8 works</a:t>
            </a:r>
          </a:p>
          <a:p>
            <a:pPr marL="200025" indent="-200025" defTabSz="685800">
              <a:defRPr/>
            </a:pPr>
            <a:r>
              <a:rPr lang="en-US" sz="1800" kern="0" dirty="0">
                <a:solidFill>
                  <a:schemeClr val="tx1"/>
                </a:solidFill>
                <a:latin typeface="Arial"/>
                <a:cs typeface="Arial"/>
              </a:rPr>
              <a:t>Consider relevant IEC work in progress for comments.</a:t>
            </a:r>
          </a:p>
          <a:p>
            <a:pPr marL="200025" indent="-200025" defTabSz="685800">
              <a:defRPr/>
            </a:pPr>
            <a:r>
              <a:rPr lang="en-US" sz="1800" kern="0" dirty="0">
                <a:solidFill>
                  <a:schemeClr val="tx1"/>
                </a:solidFill>
                <a:latin typeface="Arial"/>
                <a:cs typeface="Arial"/>
              </a:rPr>
              <a:t>Propose changes to published IEC TC8 standards to accommodate African conditions.</a:t>
            </a:r>
          </a:p>
          <a:p>
            <a:pPr marL="200025" indent="-200025" defTabSz="685800">
              <a:defRPr/>
            </a:pPr>
            <a:r>
              <a:rPr lang="en-US" sz="1800" kern="0" dirty="0">
                <a:solidFill>
                  <a:schemeClr val="tx1"/>
                </a:solidFill>
                <a:latin typeface="Arial"/>
                <a:cs typeface="Arial"/>
              </a:rPr>
              <a:t>Collaboration with other AFSEC TCs.</a:t>
            </a:r>
            <a:endParaRPr lang="en-ZA" sz="1800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17106" y="692696"/>
            <a:ext cx="6149381" cy="706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685800">
              <a:defRPr/>
            </a:pPr>
            <a:r>
              <a:rPr lang="en-US" u="sng" kern="0" dirty="0">
                <a:solidFill>
                  <a:schemeClr val="tx1"/>
                </a:solidFill>
                <a:latin typeface="Arial"/>
                <a:cs typeface="Arial"/>
              </a:rPr>
              <a:t>Strategic Business Plan  objectives</a:t>
            </a:r>
            <a:endParaRPr lang="en-ZA" u="sng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303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17106" y="1628800"/>
            <a:ext cx="7161758" cy="378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66700" indent="-266700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2000">
                <a:solidFill>
                  <a:srgbClr val="003896"/>
                </a:solidFill>
                <a:latin typeface="+mn-lt"/>
                <a:ea typeface="+mn-ea"/>
                <a:cs typeface="+mn-cs"/>
              </a:defRPr>
            </a:lvl1pPr>
            <a:lvl2pPr marL="717550" indent="-271463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>
                <a:solidFill>
                  <a:srgbClr val="003896"/>
                </a:solidFill>
                <a:latin typeface="+mn-lt"/>
                <a:cs typeface="+mn-cs"/>
              </a:defRPr>
            </a:lvl2pPr>
            <a:lvl3pPr marL="1076325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600">
                <a:solidFill>
                  <a:srgbClr val="003896"/>
                </a:solidFill>
                <a:latin typeface="+mn-lt"/>
                <a:cs typeface="+mn-cs"/>
              </a:defRPr>
            </a:lvl3pPr>
            <a:lvl4pPr marL="1435100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4pPr>
            <a:lvl5pPr marL="1793875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5pPr>
            <a:lvl6pPr marL="22510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6pPr>
            <a:lvl7pPr marL="27082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7pPr>
            <a:lvl8pPr marL="31654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8pPr>
            <a:lvl9pPr marL="36226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en-GB" sz="1800" dirty="0" smtClean="0">
                <a:solidFill>
                  <a:prstClr val="black"/>
                </a:solidFill>
              </a:rPr>
              <a:t> </a:t>
            </a:r>
            <a:r>
              <a:rPr lang="en-GB" sz="1800" dirty="0">
                <a:solidFill>
                  <a:prstClr val="black"/>
                </a:solidFill>
              </a:rPr>
              <a:t>AFSEC TC8 intends to publish a guiding document on factors to take into consideration when connecting power systems of different countries. </a:t>
            </a:r>
            <a:br>
              <a:rPr lang="en-GB" sz="1800" dirty="0">
                <a:solidFill>
                  <a:prstClr val="black"/>
                </a:solidFill>
              </a:rPr>
            </a:br>
            <a:r>
              <a:rPr lang="en-GB" sz="1800" dirty="0">
                <a:solidFill>
                  <a:prstClr val="black"/>
                </a:solidFill>
              </a:rPr>
              <a:t>The guide will focus on AC networks and will cover the following topics:</a:t>
            </a:r>
          </a:p>
          <a:p>
            <a:pPr marL="540000" lvl="0" indent="-457200">
              <a:defRPr/>
            </a:pPr>
            <a:r>
              <a:rPr lang="en-GB" sz="1800" dirty="0" smtClean="0">
                <a:solidFill>
                  <a:prstClr val="black"/>
                </a:solidFill>
              </a:rPr>
              <a:t>Planning </a:t>
            </a:r>
            <a:r>
              <a:rPr lang="en-GB" sz="1800" dirty="0">
                <a:solidFill>
                  <a:prstClr val="black"/>
                </a:solidFill>
              </a:rPr>
              <a:t>requirements such as system strength, inertia and short circuit ratios, </a:t>
            </a:r>
          </a:p>
          <a:p>
            <a:pPr marL="540000" lvl="0" indent="-457200">
              <a:defRPr/>
            </a:pPr>
            <a:r>
              <a:rPr lang="en-GB" sz="1800" dirty="0" smtClean="0">
                <a:solidFill>
                  <a:prstClr val="black"/>
                </a:solidFill>
              </a:rPr>
              <a:t>Network </a:t>
            </a:r>
            <a:r>
              <a:rPr lang="en-GB" sz="1800" dirty="0">
                <a:solidFill>
                  <a:prstClr val="black"/>
                </a:solidFill>
              </a:rPr>
              <a:t>observability requirements,</a:t>
            </a:r>
          </a:p>
          <a:p>
            <a:pPr marL="540000" lvl="0" indent="-457200">
              <a:defRPr/>
            </a:pPr>
            <a:r>
              <a:rPr lang="en-GB" sz="1800" dirty="0" smtClean="0">
                <a:solidFill>
                  <a:prstClr val="black"/>
                </a:solidFill>
              </a:rPr>
              <a:t>Key </a:t>
            </a:r>
            <a:r>
              <a:rPr lang="en-GB" sz="1800" dirty="0">
                <a:solidFill>
                  <a:prstClr val="black"/>
                </a:solidFill>
              </a:rPr>
              <a:t>operational requirements such as voltage and frequency control requirements. It will also specify performance requirements in the event of disturbances and protection requirements. </a:t>
            </a:r>
          </a:p>
          <a:p>
            <a:pPr marL="540000" lvl="0" indent="-457200">
              <a:defRPr/>
            </a:pPr>
            <a:r>
              <a:rPr lang="en-GB" sz="1800" dirty="0" smtClean="0">
                <a:solidFill>
                  <a:prstClr val="black"/>
                </a:solidFill>
              </a:rPr>
              <a:t>Specify </a:t>
            </a:r>
            <a:r>
              <a:rPr lang="en-GB" sz="1800" dirty="0">
                <a:solidFill>
                  <a:prstClr val="black"/>
                </a:solidFill>
              </a:rPr>
              <a:t>the network synchronization criteria in the event the systems are separated,</a:t>
            </a:r>
          </a:p>
          <a:p>
            <a:pPr marL="540000" lvl="0" indent="-457200">
              <a:defRPr/>
            </a:pPr>
            <a:r>
              <a:rPr lang="en-GB" sz="1800" dirty="0" smtClean="0">
                <a:solidFill>
                  <a:prstClr val="black"/>
                </a:solidFill>
              </a:rPr>
              <a:t>Cover </a:t>
            </a:r>
            <a:r>
              <a:rPr lang="en-GB" sz="1800" dirty="0">
                <a:solidFill>
                  <a:prstClr val="black"/>
                </a:solidFill>
              </a:rPr>
              <a:t>issues relating to equipment compatibility</a:t>
            </a:r>
            <a:endParaRPr kumimoji="0" lang="en-ZA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17106" y="692696"/>
            <a:ext cx="6149381" cy="706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lvl="0" defTabSz="685800">
              <a:defRPr/>
            </a:pPr>
            <a:r>
              <a:rPr lang="en-US" u="sng" kern="0" dirty="0">
                <a:solidFill>
                  <a:prstClr val="black"/>
                </a:solidFill>
                <a:latin typeface="Arial"/>
                <a:cs typeface="Arial"/>
              </a:rPr>
              <a:t>Interconnection Guideline </a:t>
            </a:r>
            <a:endParaRPr kumimoji="0" lang="en-ZA" sz="2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751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17106" y="1628800"/>
            <a:ext cx="7161758" cy="378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66700" indent="-266700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2000">
                <a:solidFill>
                  <a:srgbClr val="003896"/>
                </a:solidFill>
                <a:latin typeface="+mn-lt"/>
                <a:ea typeface="+mn-ea"/>
                <a:cs typeface="+mn-cs"/>
              </a:defRPr>
            </a:lvl1pPr>
            <a:lvl2pPr marL="717550" indent="-271463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>
                <a:solidFill>
                  <a:srgbClr val="003896"/>
                </a:solidFill>
                <a:latin typeface="+mn-lt"/>
                <a:cs typeface="+mn-cs"/>
              </a:defRPr>
            </a:lvl2pPr>
            <a:lvl3pPr marL="1076325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600">
                <a:solidFill>
                  <a:srgbClr val="003896"/>
                </a:solidFill>
                <a:latin typeface="+mn-lt"/>
                <a:cs typeface="+mn-cs"/>
              </a:defRPr>
            </a:lvl3pPr>
            <a:lvl4pPr marL="1435100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4pPr>
            <a:lvl5pPr marL="1793875" indent="-179388" algn="l" rtl="0" eaLnBrk="0" fontAlgn="base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5pPr>
            <a:lvl6pPr marL="22510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6pPr>
            <a:lvl7pPr marL="27082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7pPr>
            <a:lvl8pPr marL="31654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8pPr>
            <a:lvl9pPr marL="3622675" indent="-179388" algn="l" rtl="0" fontAlgn="base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Char char="•"/>
              <a:defRPr sz="1400">
                <a:solidFill>
                  <a:srgbClr val="003896"/>
                </a:solidFill>
                <a:latin typeface="+mn-lt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540000" marR="0" lvl="0" indent="-457200" algn="l" defTabSz="914400" rtl="0" eaLnBrk="0" fontAlgn="base" latinLnBrk="0" hangingPunct="0">
              <a:lnSpc>
                <a:spcPct val="90000"/>
              </a:lnSpc>
              <a:spcBef>
                <a:spcPct val="100000"/>
              </a:spcBef>
              <a:spcAft>
                <a:spcPct val="0"/>
              </a:spcAft>
              <a:buClr>
                <a:srgbClr val="8C7F6D"/>
              </a:buClr>
              <a:buSzTx/>
              <a:buFontTx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 action="ppaction://hlinkfile"/>
              </a:rPr>
              <a:t>IEC TC8 SBP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17106" y="692696"/>
            <a:ext cx="6149381" cy="706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IEC TC</a:t>
            </a:r>
            <a:r>
              <a:rPr kumimoji="0" lang="en-US" sz="2400" b="0" i="0" u="sng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8 Work in progress</a:t>
            </a: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en-ZA" sz="2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45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2699792" y="2852936"/>
            <a:ext cx="6149381" cy="706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prstClr val="black"/>
                </a:solidFill>
                <a:latin typeface="Arial"/>
                <a:cs typeface="Arial"/>
              </a:rPr>
              <a:t>THANK  YOU!</a:t>
            </a:r>
            <a:endParaRPr kumimoji="0" lang="en-ZA" sz="3200" b="0" i="0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476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AAA9F2-946B-49E3-8416-F23E5AD41478}"/>
</file>

<file path=customXml/itemProps2.xml><?xml version="1.0" encoding="utf-8"?>
<ds:datastoreItem xmlns:ds="http://schemas.openxmlformats.org/officeDocument/2006/customXml" ds:itemID="{D37C9426-B318-431D-A9B4-19C499B3D5AC}"/>
</file>

<file path=customXml/itemProps3.xml><?xml version="1.0" encoding="utf-8"?>
<ds:datastoreItem xmlns:ds="http://schemas.openxmlformats.org/officeDocument/2006/customXml" ds:itemID="{58529449-486A-421A-A7BF-9EC458ECE3DE}"/>
</file>

<file path=customXml/itemProps4.xml><?xml version="1.0" encoding="utf-8"?>
<ds:datastoreItem xmlns:ds="http://schemas.openxmlformats.org/officeDocument/2006/customXml" ds:itemID="{6CC97BE8-3BFB-4D97-B83C-1FD88B461973}"/>
</file>

<file path=docProps/app.xml><?xml version="1.0" encoding="utf-8"?>
<Properties xmlns="http://schemas.openxmlformats.org/officeDocument/2006/extended-properties" xmlns:vt="http://schemas.openxmlformats.org/officeDocument/2006/docPropsVTypes">
  <TotalTime>13166</TotalTime>
  <Words>303</Words>
  <Application>Microsoft Office PowerPoint</Application>
  <PresentationFormat>On-screen Show (4:3)</PresentationFormat>
  <Paragraphs>39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Johnson</dc:creator>
  <cp:lastModifiedBy>Comfort Masike</cp:lastModifiedBy>
  <cp:revision>139</cp:revision>
  <cp:lastPrinted>2017-07-06T16:11:46Z</cp:lastPrinted>
  <dcterms:created xsi:type="dcterms:W3CDTF">2014-08-28T10:07:18Z</dcterms:created>
  <dcterms:modified xsi:type="dcterms:W3CDTF">2022-01-18T03:17:31Z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dadbed55-d820-460d-a8d3-af722b5ccc38</vt:lpwstr>
  </property>
</Properties>
</file>