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10058400" cy="5670550"/>
  <p:notesSz cx="10058400" cy="56705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customXml" Target="../customXml/item4.xml"/><Relationship Id="rId3" Type="http://schemas.openxmlformats.org/officeDocument/2006/relationships/viewProps" Target="viewProps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customXml" Target="../customXml/item3.xml"/><Relationship Id="rId2" Type="http://schemas.openxmlformats.org/officeDocument/2006/relationships/theme" Target="theme/theme1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customXml" Target="../customXml/item2.xml"/><Relationship Id="rId5" Type="http://schemas.openxmlformats.org/officeDocument/2006/relationships/tableStyles" Target="tableStyles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presProps" Target="presProps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15782" y="2549717"/>
            <a:ext cx="8752205" cy="498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0" i="0">
                <a:solidFill>
                  <a:srgbClr val="523F4C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5782" y="3067001"/>
            <a:ext cx="7832090" cy="9899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0" i="0">
                <a:solidFill>
                  <a:srgbClr val="523F4C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07314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rgbClr val="523F4C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523F4C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07314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rgbClr val="523F4C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304226"/>
            <a:ext cx="4375404" cy="37425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304226"/>
            <a:ext cx="4375404" cy="37425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07314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rgbClr val="523F4C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07314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72840" y="250556"/>
            <a:ext cx="522251" cy="559711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97820" y="158100"/>
            <a:ext cx="2260805" cy="75444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07314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7879" y="1003802"/>
            <a:ext cx="9274810" cy="0"/>
          </a:xfrm>
          <a:custGeom>
            <a:avLst/>
            <a:gdLst/>
            <a:ahLst/>
            <a:cxnLst/>
            <a:rect l="l" t="t" r="r" b="b"/>
            <a:pathLst>
              <a:path w="9274810" h="0">
                <a:moveTo>
                  <a:pt x="0" y="0"/>
                </a:moveTo>
                <a:lnTo>
                  <a:pt x="9274319" y="1"/>
                </a:lnTo>
              </a:path>
            </a:pathLst>
          </a:custGeom>
          <a:ln w="20978">
            <a:solidFill>
              <a:srgbClr val="523F4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5352495"/>
            <a:ext cx="10058400" cy="311785"/>
          </a:xfrm>
          <a:custGeom>
            <a:avLst/>
            <a:gdLst/>
            <a:ahLst/>
            <a:cxnLst/>
            <a:rect l="l" t="t" r="r" b="b"/>
            <a:pathLst>
              <a:path w="10058400" h="311785">
                <a:moveTo>
                  <a:pt x="10058400" y="311704"/>
                </a:moveTo>
                <a:lnTo>
                  <a:pt x="0" y="311704"/>
                </a:lnTo>
                <a:lnTo>
                  <a:pt x="0" y="0"/>
                </a:lnTo>
                <a:lnTo>
                  <a:pt x="10058399" y="0"/>
                </a:lnTo>
                <a:lnTo>
                  <a:pt x="10058400" y="311704"/>
                </a:lnTo>
                <a:close/>
              </a:path>
            </a:pathLst>
          </a:custGeom>
          <a:solidFill>
            <a:srgbClr val="B1B02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9419354" y="5505773"/>
            <a:ext cx="236220" cy="0"/>
          </a:xfrm>
          <a:custGeom>
            <a:avLst/>
            <a:gdLst/>
            <a:ahLst/>
            <a:cxnLst/>
            <a:rect l="l" t="t" r="r" b="b"/>
            <a:pathLst>
              <a:path w="236220" h="0">
                <a:moveTo>
                  <a:pt x="235949" y="1"/>
                </a:moveTo>
                <a:lnTo>
                  <a:pt x="0" y="0"/>
                </a:lnTo>
              </a:path>
            </a:pathLst>
          </a:custGeom>
          <a:ln w="10489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5179" y="391733"/>
            <a:ext cx="6362065" cy="5153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0" i="0">
                <a:solidFill>
                  <a:srgbClr val="523F4C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24770" y="1161652"/>
            <a:ext cx="9198610" cy="2400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523F4C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5273611"/>
            <a:ext cx="3218688" cy="2835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5273611"/>
            <a:ext cx="2313432" cy="2835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729699" y="5422800"/>
            <a:ext cx="230503" cy="174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07314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2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3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jp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Peter.George@enabling.ch" TargetMode="Externa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Overview</a:t>
            </a:r>
            <a:r>
              <a:rPr dirty="0" spc="-55"/>
              <a:t> </a:t>
            </a:r>
            <a:r>
              <a:rPr dirty="0"/>
              <a:t>of</a:t>
            </a:r>
            <a:r>
              <a:rPr dirty="0" spc="-50"/>
              <a:t> </a:t>
            </a:r>
            <a:r>
              <a:rPr dirty="0"/>
              <a:t>Clean</a:t>
            </a:r>
            <a:r>
              <a:rPr dirty="0" spc="-50"/>
              <a:t> </a:t>
            </a:r>
            <a:r>
              <a:rPr dirty="0" spc="105"/>
              <a:t>Cooking</a:t>
            </a:r>
            <a:r>
              <a:rPr dirty="0" spc="-50"/>
              <a:t> </a:t>
            </a:r>
            <a:r>
              <a:rPr dirty="0"/>
              <a:t>Financing</a:t>
            </a:r>
            <a:r>
              <a:rPr dirty="0" spc="-55"/>
              <a:t> </a:t>
            </a:r>
            <a:r>
              <a:rPr dirty="0"/>
              <a:t>and</a:t>
            </a:r>
            <a:r>
              <a:rPr dirty="0" spc="-50"/>
              <a:t> </a:t>
            </a:r>
            <a:r>
              <a:rPr dirty="0" spc="65"/>
              <a:t>Spark+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subTitle" idx="4"/>
          </p:nvPr>
        </p:nvSpPr>
        <p:spPr>
          <a:prstGeom prst="rect"/>
        </p:spPr>
        <p:txBody>
          <a:bodyPr wrap="square" lIns="0" tIns="1473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dirty="0" spc="55"/>
              <a:t>Online</a:t>
            </a:r>
            <a:r>
              <a:rPr dirty="0" spc="114"/>
              <a:t> </a:t>
            </a:r>
            <a:r>
              <a:rPr dirty="0"/>
              <a:t>Capacity</a:t>
            </a:r>
            <a:r>
              <a:rPr dirty="0" spc="114"/>
              <a:t> </a:t>
            </a:r>
            <a:r>
              <a:rPr dirty="0" spc="50"/>
              <a:t>Building</a:t>
            </a:r>
            <a:r>
              <a:rPr dirty="0" spc="135"/>
              <a:t> </a:t>
            </a:r>
            <a:r>
              <a:rPr dirty="0" spc="60"/>
              <a:t>Workshop:</a:t>
            </a:r>
            <a:r>
              <a:rPr dirty="0" spc="105"/>
              <a:t> </a:t>
            </a:r>
            <a:r>
              <a:rPr dirty="0"/>
              <a:t>Introduction</a:t>
            </a:r>
            <a:r>
              <a:rPr dirty="0" spc="120"/>
              <a:t> </a:t>
            </a:r>
            <a:r>
              <a:rPr dirty="0"/>
              <a:t>to</a:t>
            </a:r>
            <a:r>
              <a:rPr dirty="0" spc="125"/>
              <a:t> </a:t>
            </a:r>
            <a:r>
              <a:rPr dirty="0"/>
              <a:t>Bioethanol</a:t>
            </a:r>
            <a:r>
              <a:rPr dirty="0" spc="114"/>
              <a:t> </a:t>
            </a:r>
            <a:r>
              <a:rPr dirty="0"/>
              <a:t>for</a:t>
            </a:r>
            <a:r>
              <a:rPr dirty="0" spc="100"/>
              <a:t> </a:t>
            </a:r>
            <a:r>
              <a:rPr dirty="0" spc="50"/>
              <a:t>Clean</a:t>
            </a:r>
            <a:r>
              <a:rPr dirty="0" spc="120"/>
              <a:t> </a:t>
            </a:r>
            <a:r>
              <a:rPr dirty="0" spc="95"/>
              <a:t>Cooking</a:t>
            </a:r>
            <a:r>
              <a:rPr dirty="0" spc="135"/>
              <a:t> </a:t>
            </a:r>
            <a:r>
              <a:rPr dirty="0"/>
              <a:t>in</a:t>
            </a:r>
            <a:r>
              <a:rPr dirty="0" spc="114"/>
              <a:t> </a:t>
            </a:r>
            <a:r>
              <a:rPr dirty="0" spc="40"/>
              <a:t>Mali</a:t>
            </a:r>
          </a:p>
          <a:p>
            <a:pPr marL="12700" marR="5483860">
              <a:lnSpc>
                <a:spcPct val="147700"/>
              </a:lnSpc>
              <a:spcBef>
                <a:spcPts val="185"/>
              </a:spcBef>
            </a:pPr>
            <a:r>
              <a:rPr dirty="0" sz="1300"/>
              <a:t>13-14</a:t>
            </a:r>
            <a:r>
              <a:rPr dirty="0" sz="1300" spc="110"/>
              <a:t> </a:t>
            </a:r>
            <a:r>
              <a:rPr dirty="0" sz="1300"/>
              <a:t>September</a:t>
            </a:r>
            <a:r>
              <a:rPr dirty="0" sz="1300" spc="114"/>
              <a:t> </a:t>
            </a:r>
            <a:r>
              <a:rPr dirty="0" sz="1300"/>
              <a:t>2022</a:t>
            </a:r>
            <a:r>
              <a:rPr dirty="0" sz="1300" spc="114"/>
              <a:t> </a:t>
            </a:r>
            <a:r>
              <a:rPr dirty="0" sz="1300" spc="-400"/>
              <a:t>|</a:t>
            </a:r>
            <a:r>
              <a:rPr dirty="0" sz="1300" spc="100"/>
              <a:t> </a:t>
            </a:r>
            <a:r>
              <a:rPr dirty="0" sz="1300" spc="-30"/>
              <a:t>Virtual </a:t>
            </a:r>
            <a:r>
              <a:rPr dirty="0" sz="1300"/>
              <a:t>Presented</a:t>
            </a:r>
            <a:r>
              <a:rPr dirty="0" sz="1300" spc="5"/>
              <a:t> </a:t>
            </a:r>
            <a:r>
              <a:rPr dirty="0" sz="1300"/>
              <a:t>by</a:t>
            </a:r>
            <a:r>
              <a:rPr dirty="0" sz="1300" spc="-5"/>
              <a:t> </a:t>
            </a:r>
            <a:r>
              <a:rPr dirty="0" sz="1300" spc="-10"/>
              <a:t>Peter</a:t>
            </a:r>
            <a:r>
              <a:rPr dirty="0" sz="1300" spc="-5"/>
              <a:t> </a:t>
            </a:r>
            <a:r>
              <a:rPr dirty="0" sz="1300" spc="45"/>
              <a:t>George</a:t>
            </a:r>
            <a:endParaRPr sz="1300"/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61696" y="201417"/>
            <a:ext cx="940103" cy="1007533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8482" y="201416"/>
            <a:ext cx="3014406" cy="1005930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276742" y="684425"/>
            <a:ext cx="1390015" cy="43805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6752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/>
              <a:t>Notable</a:t>
            </a:r>
            <a:r>
              <a:rPr dirty="0" sz="2200" spc="160"/>
              <a:t> </a:t>
            </a:r>
            <a:r>
              <a:rPr dirty="0" sz="2200" spc="-10"/>
              <a:t>Transactions</a:t>
            </a:r>
            <a:endParaRPr sz="22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68875" y="1131207"/>
            <a:ext cx="4699670" cy="4104961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296888" y="4385914"/>
            <a:ext cx="1737360" cy="68707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60"/>
              </a:spcBef>
            </a:pPr>
            <a:r>
              <a:rPr dirty="0" sz="1100">
                <a:latin typeface="Arial"/>
                <a:cs typeface="Arial"/>
              </a:rPr>
              <a:t>Source: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Modern</a:t>
            </a:r>
            <a:r>
              <a:rPr dirty="0" sz="1100" spc="-4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Energy </a:t>
            </a:r>
            <a:r>
              <a:rPr dirty="0" sz="1100">
                <a:latin typeface="Arial"/>
                <a:cs typeface="Arial"/>
              </a:rPr>
              <a:t>Cooking:</a:t>
            </a:r>
            <a:r>
              <a:rPr dirty="0" sz="1100" spc="-3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Review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-30">
                <a:latin typeface="Arial"/>
                <a:cs typeface="Arial"/>
              </a:rPr>
              <a:t> </a:t>
            </a:r>
            <a:r>
              <a:rPr dirty="0" sz="1100" spc="-25">
                <a:latin typeface="Arial"/>
                <a:cs typeface="Arial"/>
              </a:rPr>
              <a:t>the </a:t>
            </a:r>
            <a:r>
              <a:rPr dirty="0" sz="1100">
                <a:latin typeface="Arial"/>
                <a:cs typeface="Arial"/>
              </a:rPr>
              <a:t>Funding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Landscape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Report, </a:t>
            </a:r>
            <a:r>
              <a:rPr dirty="0" sz="1100">
                <a:latin typeface="Arial"/>
                <a:cs typeface="Arial"/>
              </a:rPr>
              <a:t>February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2022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6752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-35"/>
              <a:t>Historical</a:t>
            </a:r>
            <a:r>
              <a:rPr dirty="0" sz="2200" spc="-80"/>
              <a:t> </a:t>
            </a:r>
            <a:r>
              <a:rPr dirty="0" sz="2200" spc="65"/>
              <a:t>RBF</a:t>
            </a:r>
            <a:r>
              <a:rPr dirty="0" sz="2200" spc="-70"/>
              <a:t> </a:t>
            </a:r>
            <a:r>
              <a:rPr dirty="0" sz="2200" spc="-10"/>
              <a:t>Programs</a:t>
            </a:r>
            <a:endParaRPr sz="22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5743" y="1333857"/>
            <a:ext cx="8805363" cy="3083593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296888" y="5078866"/>
            <a:ext cx="5651500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15"/>
              </a:lnSpc>
            </a:pPr>
            <a:r>
              <a:rPr dirty="0" sz="1100">
                <a:latin typeface="Arial"/>
                <a:cs typeface="Arial"/>
              </a:rPr>
              <a:t>Source: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Modern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Energy</a:t>
            </a:r>
            <a:r>
              <a:rPr dirty="0" sz="1100" spc="-3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Cooking: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Review</a:t>
            </a:r>
            <a:r>
              <a:rPr dirty="0" sz="1100" spc="-3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4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Funding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Landscape</a:t>
            </a:r>
            <a:r>
              <a:rPr dirty="0" sz="1100" spc="-4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Report,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February</a:t>
            </a:r>
            <a:r>
              <a:rPr dirty="0" sz="1100" spc="-3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2022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25"/>
              <a:t>11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6752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114"/>
              <a:t>Ongoing</a:t>
            </a:r>
            <a:r>
              <a:rPr dirty="0" sz="2200" spc="-45"/>
              <a:t> </a:t>
            </a:r>
            <a:r>
              <a:rPr dirty="0" sz="2200" spc="65"/>
              <a:t>RBF</a:t>
            </a:r>
            <a:r>
              <a:rPr dirty="0" sz="2200" spc="-45"/>
              <a:t> </a:t>
            </a:r>
            <a:r>
              <a:rPr dirty="0" sz="2200" spc="-10"/>
              <a:t>Programs</a:t>
            </a:r>
            <a:endParaRPr sz="22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28246" y="1167690"/>
            <a:ext cx="7716676" cy="3809232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296888" y="5078866"/>
            <a:ext cx="5651500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15"/>
              </a:lnSpc>
            </a:pPr>
            <a:r>
              <a:rPr dirty="0" sz="1100">
                <a:latin typeface="Arial"/>
                <a:cs typeface="Arial"/>
              </a:rPr>
              <a:t>Source: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Modern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Energy</a:t>
            </a:r>
            <a:r>
              <a:rPr dirty="0" sz="1100" spc="-3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Cooking: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Review</a:t>
            </a:r>
            <a:r>
              <a:rPr dirty="0" sz="1100" spc="-3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4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Funding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Landscape</a:t>
            </a:r>
            <a:r>
              <a:rPr dirty="0" sz="1100" spc="-4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Report,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February</a:t>
            </a:r>
            <a:r>
              <a:rPr dirty="0" sz="1100" spc="-3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2022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25"/>
              <a:t>11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6752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/>
              <a:t>Planned</a:t>
            </a:r>
            <a:r>
              <a:rPr dirty="0" sz="2200" spc="-40"/>
              <a:t> </a:t>
            </a:r>
            <a:r>
              <a:rPr dirty="0" sz="2200" spc="70"/>
              <a:t>RBF</a:t>
            </a:r>
            <a:r>
              <a:rPr dirty="0" sz="2200" spc="-45"/>
              <a:t> </a:t>
            </a:r>
            <a:r>
              <a:rPr dirty="0" sz="2200" spc="-10"/>
              <a:t>Programs</a:t>
            </a:r>
            <a:endParaRPr sz="22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5154" y="1405700"/>
            <a:ext cx="9200462" cy="2411915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296888" y="5078866"/>
            <a:ext cx="5651500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15"/>
              </a:lnSpc>
            </a:pPr>
            <a:r>
              <a:rPr dirty="0" sz="1100">
                <a:latin typeface="Arial"/>
                <a:cs typeface="Arial"/>
              </a:rPr>
              <a:t>Source: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Modern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Energy</a:t>
            </a:r>
            <a:r>
              <a:rPr dirty="0" sz="1100" spc="-3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Cooking: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Review</a:t>
            </a:r>
            <a:r>
              <a:rPr dirty="0" sz="1100" spc="-3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4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Funding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Landscape</a:t>
            </a:r>
            <a:r>
              <a:rPr dirty="0" sz="1100" spc="-4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Report,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February</a:t>
            </a:r>
            <a:r>
              <a:rPr dirty="0" sz="1100" spc="-3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2022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25"/>
              <a:t>11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85703" y="1949216"/>
            <a:ext cx="6285230" cy="2602230"/>
          </a:xfrm>
          <a:prstGeom prst="rect">
            <a:avLst/>
          </a:prstGeom>
        </p:spPr>
        <p:txBody>
          <a:bodyPr wrap="square" lIns="0" tIns="1073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45"/>
              </a:spcBef>
            </a:pPr>
            <a:r>
              <a:rPr dirty="0" sz="1950">
                <a:solidFill>
                  <a:srgbClr val="523F4C"/>
                </a:solidFill>
                <a:latin typeface="Trebuchet MS"/>
                <a:cs typeface="Trebuchet MS"/>
              </a:rPr>
              <a:t>Targeted</a:t>
            </a:r>
            <a:r>
              <a:rPr dirty="0" sz="1950" spc="114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950" spc="-10">
                <a:solidFill>
                  <a:srgbClr val="523F4C"/>
                </a:solidFill>
                <a:latin typeface="Trebuchet MS"/>
                <a:cs typeface="Trebuchet MS"/>
              </a:rPr>
              <a:t>Investees</a:t>
            </a:r>
            <a:endParaRPr sz="1950">
              <a:latin typeface="Trebuchet MS"/>
              <a:cs typeface="Trebuchet MS"/>
            </a:endParaRPr>
          </a:p>
          <a:p>
            <a:pPr algn="r" marL="235585" marR="460375" indent="-236220">
              <a:lnSpc>
                <a:spcPts val="1415"/>
              </a:lnSpc>
              <a:spcBef>
                <a:spcPts val="450"/>
              </a:spcBef>
              <a:buClr>
                <a:srgbClr val="000000"/>
              </a:buClr>
              <a:buFont typeface="Arial"/>
              <a:buChar char="•"/>
              <a:tabLst>
                <a:tab pos="235585" algn="l"/>
                <a:tab pos="236220" algn="l"/>
              </a:tabLst>
            </a:pP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Invest</a:t>
            </a:r>
            <a:r>
              <a:rPr dirty="0" sz="1200" spc="-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20">
                <a:solidFill>
                  <a:srgbClr val="523F4C"/>
                </a:solidFill>
                <a:latin typeface="Trebuchet MS"/>
                <a:cs typeface="Trebuchet MS"/>
              </a:rPr>
              <a:t>across</a:t>
            </a: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20">
                <a:solidFill>
                  <a:srgbClr val="523F4C"/>
                </a:solidFill>
                <a:latin typeface="Trebuchet MS"/>
                <a:cs typeface="Trebuchet MS"/>
              </a:rPr>
              <a:t>sub-</a:t>
            </a:r>
            <a:r>
              <a:rPr dirty="0" sz="1200" spc="-25">
                <a:solidFill>
                  <a:srgbClr val="523F4C"/>
                </a:solidFill>
                <a:latin typeface="Trebuchet MS"/>
                <a:cs typeface="Trebuchet MS"/>
              </a:rPr>
              <a:t>Saharan</a:t>
            </a:r>
            <a:r>
              <a:rPr dirty="0" sz="1200" spc="-4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45">
                <a:solidFill>
                  <a:srgbClr val="523F4C"/>
                </a:solidFill>
                <a:latin typeface="Trebuchet MS"/>
                <a:cs typeface="Trebuchet MS"/>
              </a:rPr>
              <a:t>Africa</a:t>
            </a: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40">
                <a:solidFill>
                  <a:srgbClr val="523F4C"/>
                </a:solidFill>
                <a:latin typeface="Trebuchet MS"/>
                <a:cs typeface="Trebuchet MS"/>
              </a:rPr>
              <a:t>in</a:t>
            </a: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 value </a:t>
            </a: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chains </a:t>
            </a:r>
            <a:r>
              <a:rPr dirty="0" sz="1200" spc="-20">
                <a:solidFill>
                  <a:srgbClr val="523F4C"/>
                </a:solidFill>
                <a:latin typeface="Trebuchet MS"/>
                <a:cs typeface="Trebuchet MS"/>
              </a:rPr>
              <a:t>of</a:t>
            </a:r>
            <a:r>
              <a:rPr dirty="0" sz="1200" spc="-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50">
                <a:solidFill>
                  <a:srgbClr val="523F4C"/>
                </a:solidFill>
                <a:latin typeface="Trebuchet MS"/>
                <a:cs typeface="Trebuchet MS"/>
              </a:rPr>
              <a:t>product/fuels</a:t>
            </a: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70">
                <a:solidFill>
                  <a:srgbClr val="523F4C"/>
                </a:solidFill>
                <a:latin typeface="Trebuchet MS"/>
                <a:cs typeface="Trebuchet MS"/>
              </a:rPr>
              <a:t>incl.</a:t>
            </a: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20">
                <a:solidFill>
                  <a:srgbClr val="523F4C"/>
                </a:solidFill>
                <a:latin typeface="Trebuchet MS"/>
                <a:cs typeface="Trebuchet MS"/>
              </a:rPr>
              <a:t>companies</a:t>
            </a: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that:</a:t>
            </a:r>
            <a:endParaRPr sz="1200">
              <a:latin typeface="Trebuchet MS"/>
              <a:cs typeface="Trebuchet MS"/>
            </a:endParaRPr>
          </a:p>
          <a:p>
            <a:pPr algn="r" lvl="1" marL="235585" marR="509270" indent="-236220">
              <a:lnSpc>
                <a:spcPts val="1390"/>
              </a:lnSpc>
              <a:buClr>
                <a:srgbClr val="000000"/>
              </a:buClr>
              <a:buFont typeface="Arial"/>
              <a:buChar char="•"/>
              <a:tabLst>
                <a:tab pos="235585" algn="l"/>
                <a:tab pos="236220" algn="l"/>
              </a:tabLst>
            </a:pPr>
            <a:r>
              <a:rPr dirty="0" sz="1200" spc="-25">
                <a:solidFill>
                  <a:srgbClr val="523F4C"/>
                </a:solidFill>
                <a:latin typeface="Trebuchet MS"/>
                <a:cs typeface="Trebuchet MS"/>
              </a:rPr>
              <a:t>Sell</a:t>
            </a:r>
            <a:r>
              <a:rPr dirty="0" sz="1200" spc="-45">
                <a:solidFill>
                  <a:srgbClr val="523F4C"/>
                </a:solidFill>
                <a:latin typeface="Trebuchet MS"/>
                <a:cs typeface="Trebuchet MS"/>
              </a:rPr>
              <a:t> ethanol, </a:t>
            </a:r>
            <a:r>
              <a:rPr dirty="0" sz="1200" spc="-50">
                <a:solidFill>
                  <a:srgbClr val="523F4C"/>
                </a:solidFill>
                <a:latin typeface="Trebuchet MS"/>
                <a:cs typeface="Trebuchet MS"/>
              </a:rPr>
              <a:t>pellets,</a:t>
            </a:r>
            <a:r>
              <a:rPr dirty="0" sz="1200" spc="-4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or</a:t>
            </a:r>
            <a:r>
              <a:rPr dirty="0" sz="1200" spc="-4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523F4C"/>
                </a:solidFill>
                <a:latin typeface="Trebuchet MS"/>
                <a:cs typeface="Trebuchet MS"/>
              </a:rPr>
              <a:t>LPG</a:t>
            </a:r>
            <a:r>
              <a:rPr dirty="0" sz="1200" spc="-7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70">
                <a:solidFill>
                  <a:srgbClr val="523F4C"/>
                </a:solidFill>
                <a:latin typeface="Trebuchet MS"/>
                <a:cs typeface="Trebuchet MS"/>
              </a:rPr>
              <a:t>fuel,</a:t>
            </a:r>
            <a:r>
              <a:rPr dirty="0" sz="1200" spc="-4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523F4C"/>
                </a:solidFill>
                <a:latin typeface="Trebuchet MS"/>
                <a:cs typeface="Trebuchet MS"/>
              </a:rPr>
              <a:t>on</a:t>
            </a:r>
            <a:r>
              <a:rPr dirty="0" sz="1200" spc="-5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523F4C"/>
                </a:solidFill>
                <a:latin typeface="Trebuchet MS"/>
                <a:cs typeface="Trebuchet MS"/>
              </a:rPr>
              <a:t>a</a:t>
            </a:r>
            <a:r>
              <a:rPr dirty="0" sz="1200" spc="-4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25">
                <a:solidFill>
                  <a:srgbClr val="523F4C"/>
                </a:solidFill>
                <a:latin typeface="Trebuchet MS"/>
                <a:cs typeface="Trebuchet MS"/>
              </a:rPr>
              <a:t>standalone</a:t>
            </a:r>
            <a:r>
              <a:rPr dirty="0" sz="1200" spc="-5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basis</a:t>
            </a:r>
            <a:r>
              <a:rPr dirty="0" sz="1200" spc="-4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or</a:t>
            </a:r>
            <a:r>
              <a:rPr dirty="0" sz="1200" spc="-4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25">
                <a:solidFill>
                  <a:srgbClr val="523F4C"/>
                </a:solidFill>
                <a:latin typeface="Trebuchet MS"/>
                <a:cs typeface="Trebuchet MS"/>
              </a:rPr>
              <a:t>together</a:t>
            </a:r>
            <a:r>
              <a:rPr dirty="0" sz="1200" spc="-4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55">
                <a:solidFill>
                  <a:srgbClr val="523F4C"/>
                </a:solidFill>
                <a:latin typeface="Trebuchet MS"/>
                <a:cs typeface="Trebuchet MS"/>
              </a:rPr>
              <a:t>with</a:t>
            </a:r>
            <a:r>
              <a:rPr dirty="0" sz="1200" spc="-5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stoves</a:t>
            </a:r>
            <a:endParaRPr sz="1200">
              <a:latin typeface="Trebuchet MS"/>
              <a:cs typeface="Trebuchet MS"/>
            </a:endParaRPr>
          </a:p>
          <a:p>
            <a:pPr lvl="1" marL="625475" indent="-236854">
              <a:lnSpc>
                <a:spcPts val="1405"/>
              </a:lnSpc>
              <a:buClr>
                <a:srgbClr val="000000"/>
              </a:buClr>
              <a:buFont typeface="Arial"/>
              <a:buChar char="•"/>
              <a:tabLst>
                <a:tab pos="625475" algn="l"/>
                <a:tab pos="626110" algn="l"/>
              </a:tabLst>
            </a:pP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Manufacture</a:t>
            </a: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 stoves,</a:t>
            </a:r>
            <a:r>
              <a:rPr dirty="0" sz="1200" spc="-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523F4C"/>
                </a:solidFill>
                <a:latin typeface="Trebuchet MS"/>
                <a:cs typeface="Trebuchet MS"/>
              </a:rPr>
              <a:t>LPG</a:t>
            </a:r>
            <a:r>
              <a:rPr dirty="0" sz="1200" spc="-50">
                <a:solidFill>
                  <a:srgbClr val="523F4C"/>
                </a:solidFill>
                <a:latin typeface="Trebuchet MS"/>
                <a:cs typeface="Trebuchet MS"/>
              </a:rPr>
              <a:t> cylinders,</a:t>
            </a:r>
            <a:r>
              <a:rPr dirty="0" sz="1200" spc="-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IoT-</a:t>
            </a:r>
            <a:r>
              <a:rPr dirty="0" sz="1200" spc="-20">
                <a:solidFill>
                  <a:srgbClr val="523F4C"/>
                </a:solidFill>
                <a:latin typeface="Trebuchet MS"/>
                <a:cs typeface="Trebuchet MS"/>
              </a:rPr>
              <a:t>enabled</a:t>
            </a:r>
            <a:r>
              <a:rPr dirty="0" sz="1200" spc="-4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50">
                <a:solidFill>
                  <a:srgbClr val="523F4C"/>
                </a:solidFill>
                <a:latin typeface="Trebuchet MS"/>
                <a:cs typeface="Trebuchet MS"/>
              </a:rPr>
              <a:t>meters,</a:t>
            </a:r>
            <a:r>
              <a:rPr dirty="0" sz="1200" spc="-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or</a:t>
            </a:r>
            <a:r>
              <a:rPr dirty="0" sz="1200" spc="-2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other</a:t>
            </a:r>
            <a:r>
              <a:rPr dirty="0" sz="1200" spc="-2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appliances</a:t>
            </a:r>
            <a:endParaRPr sz="1200">
              <a:latin typeface="Trebuchet MS"/>
              <a:cs typeface="Trebuchet MS"/>
            </a:endParaRPr>
          </a:p>
          <a:p>
            <a:pPr lvl="1" marL="625475" indent="-236854">
              <a:lnSpc>
                <a:spcPts val="1405"/>
              </a:lnSpc>
              <a:buClr>
                <a:srgbClr val="000000"/>
              </a:buClr>
              <a:buFont typeface="Arial"/>
              <a:buChar char="•"/>
              <a:tabLst>
                <a:tab pos="625475" algn="l"/>
                <a:tab pos="626110" algn="l"/>
              </a:tabLst>
            </a:pPr>
            <a:r>
              <a:rPr dirty="0" sz="1200" spc="-20">
                <a:solidFill>
                  <a:srgbClr val="523F4C"/>
                </a:solidFill>
                <a:latin typeface="Trebuchet MS"/>
                <a:cs typeface="Trebuchet MS"/>
              </a:rPr>
              <a:t>Produce</a:t>
            </a:r>
            <a:r>
              <a:rPr dirty="0" sz="1200" spc="-6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40">
                <a:solidFill>
                  <a:srgbClr val="523F4C"/>
                </a:solidFill>
                <a:latin typeface="Trebuchet MS"/>
                <a:cs typeface="Trebuchet MS"/>
              </a:rPr>
              <a:t>fuels</a:t>
            </a:r>
            <a:r>
              <a:rPr dirty="0" sz="1200" spc="-5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20">
                <a:solidFill>
                  <a:srgbClr val="523F4C"/>
                </a:solidFill>
                <a:latin typeface="Trebuchet MS"/>
                <a:cs typeface="Trebuchet MS"/>
              </a:rPr>
              <a:t>such</a:t>
            </a:r>
            <a:r>
              <a:rPr dirty="0" sz="1200" spc="-6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523F4C"/>
                </a:solidFill>
                <a:latin typeface="Trebuchet MS"/>
                <a:cs typeface="Trebuchet MS"/>
              </a:rPr>
              <a:t>as</a:t>
            </a:r>
            <a:r>
              <a:rPr dirty="0" sz="1200" spc="-6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523F4C"/>
                </a:solidFill>
                <a:latin typeface="Trebuchet MS"/>
                <a:cs typeface="Trebuchet MS"/>
              </a:rPr>
              <a:t>biomass</a:t>
            </a:r>
            <a:r>
              <a:rPr dirty="0" sz="1200" spc="-5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50">
                <a:solidFill>
                  <a:srgbClr val="523F4C"/>
                </a:solidFill>
                <a:latin typeface="Trebuchet MS"/>
                <a:cs typeface="Trebuchet MS"/>
              </a:rPr>
              <a:t>pellets,</a:t>
            </a:r>
            <a:r>
              <a:rPr dirty="0" sz="1200" spc="-5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45">
                <a:solidFill>
                  <a:srgbClr val="523F4C"/>
                </a:solidFill>
                <a:latin typeface="Trebuchet MS"/>
                <a:cs typeface="Trebuchet MS"/>
              </a:rPr>
              <a:t>ethanol,</a:t>
            </a:r>
            <a:r>
              <a:rPr dirty="0" sz="1200" spc="-6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or</a:t>
            </a:r>
            <a:r>
              <a:rPr dirty="0" sz="1200" spc="-5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briquettes</a:t>
            </a:r>
            <a:endParaRPr sz="1200">
              <a:latin typeface="Trebuchet MS"/>
              <a:cs typeface="Trebuchet MS"/>
            </a:endParaRPr>
          </a:p>
          <a:p>
            <a:pPr lvl="1" marL="625475" indent="-236854">
              <a:lnSpc>
                <a:spcPts val="1405"/>
              </a:lnSpc>
              <a:buClr>
                <a:srgbClr val="000000"/>
              </a:buClr>
              <a:buFont typeface="Arial"/>
              <a:buChar char="•"/>
              <a:tabLst>
                <a:tab pos="625475" algn="l"/>
                <a:tab pos="626110" algn="l"/>
              </a:tabLst>
            </a:pP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Manufacture</a:t>
            </a: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or</a:t>
            </a:r>
            <a:r>
              <a:rPr dirty="0" sz="1200" spc="-2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55">
                <a:solidFill>
                  <a:srgbClr val="523F4C"/>
                </a:solidFill>
                <a:latin typeface="Trebuchet MS"/>
                <a:cs typeface="Trebuchet MS"/>
              </a:rPr>
              <a:t>install</a:t>
            </a:r>
            <a:r>
              <a:rPr dirty="0" sz="1200" spc="-2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523F4C"/>
                </a:solidFill>
                <a:latin typeface="Trebuchet MS"/>
                <a:cs typeface="Trebuchet MS"/>
              </a:rPr>
              <a:t>biogas</a:t>
            </a: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systems</a:t>
            </a:r>
            <a:endParaRPr sz="1200">
              <a:latin typeface="Trebuchet MS"/>
              <a:cs typeface="Trebuchet MS"/>
            </a:endParaRPr>
          </a:p>
          <a:p>
            <a:pPr lvl="1" marL="625475" marR="5080" indent="-236220">
              <a:lnSpc>
                <a:spcPts val="1300"/>
              </a:lnSpc>
              <a:spcBef>
                <a:spcPts val="145"/>
              </a:spcBef>
              <a:buClr>
                <a:srgbClr val="000000"/>
              </a:buClr>
              <a:buFont typeface="Arial"/>
              <a:buChar char="•"/>
              <a:tabLst>
                <a:tab pos="625475" algn="l"/>
                <a:tab pos="626110" algn="l"/>
              </a:tabLst>
            </a:pP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Distribute</a:t>
            </a:r>
            <a:r>
              <a:rPr dirty="0" sz="1200" spc="-4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or</a:t>
            </a: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45">
                <a:solidFill>
                  <a:srgbClr val="523F4C"/>
                </a:solidFill>
                <a:latin typeface="Trebuchet MS"/>
                <a:cs typeface="Trebuchet MS"/>
              </a:rPr>
              <a:t>finance</a:t>
            </a:r>
            <a:r>
              <a:rPr dirty="0" sz="1200" spc="-4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20">
                <a:solidFill>
                  <a:srgbClr val="523F4C"/>
                </a:solidFill>
                <a:latin typeface="Trebuchet MS"/>
                <a:cs typeface="Trebuchet MS"/>
              </a:rPr>
              <a:t>products</a:t>
            </a:r>
            <a:r>
              <a:rPr dirty="0" sz="1200" spc="-4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70">
                <a:solidFill>
                  <a:srgbClr val="523F4C"/>
                </a:solidFill>
                <a:latin typeface="Trebuchet MS"/>
                <a:cs typeface="Trebuchet MS"/>
              </a:rPr>
              <a:t>incl.</a:t>
            </a: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50">
                <a:solidFill>
                  <a:srgbClr val="523F4C"/>
                </a:solidFill>
                <a:latin typeface="Trebuchet MS"/>
                <a:cs typeface="Trebuchet MS"/>
              </a:rPr>
              <a:t>last</a:t>
            </a: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45">
                <a:solidFill>
                  <a:srgbClr val="523F4C"/>
                </a:solidFill>
                <a:latin typeface="Trebuchet MS"/>
                <a:cs typeface="Trebuchet MS"/>
              </a:rPr>
              <a:t>mile</a:t>
            </a:r>
            <a:r>
              <a:rPr dirty="0" sz="1200" spc="-4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65">
                <a:solidFill>
                  <a:srgbClr val="523F4C"/>
                </a:solidFill>
                <a:latin typeface="Trebuchet MS"/>
                <a:cs typeface="Trebuchet MS"/>
              </a:rPr>
              <a:t>retailers,</a:t>
            </a:r>
            <a:r>
              <a:rPr dirty="0" sz="1200" spc="-4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65">
                <a:solidFill>
                  <a:srgbClr val="523F4C"/>
                </a:solidFill>
                <a:latin typeface="Trebuchet MS"/>
                <a:cs typeface="Trebuchet MS"/>
              </a:rPr>
              <a:t>off-</a:t>
            </a:r>
            <a:r>
              <a:rPr dirty="0" sz="1200">
                <a:solidFill>
                  <a:srgbClr val="523F4C"/>
                </a:solidFill>
                <a:latin typeface="Trebuchet MS"/>
                <a:cs typeface="Trebuchet MS"/>
              </a:rPr>
              <a:t>grid</a:t>
            </a:r>
            <a:r>
              <a:rPr dirty="0" sz="1200" spc="-5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solar companies,</a:t>
            </a: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utilities, </a:t>
            </a:r>
            <a:r>
              <a:rPr dirty="0" sz="1200" spc="-55">
                <a:solidFill>
                  <a:srgbClr val="523F4C"/>
                </a:solidFill>
                <a:latin typeface="Trebuchet MS"/>
                <a:cs typeface="Trebuchet MS"/>
              </a:rPr>
              <a:t>mini-</a:t>
            </a:r>
            <a:r>
              <a:rPr dirty="0" sz="1200">
                <a:solidFill>
                  <a:srgbClr val="523F4C"/>
                </a:solidFill>
                <a:latin typeface="Trebuchet MS"/>
                <a:cs typeface="Trebuchet MS"/>
              </a:rPr>
              <a:t>grid</a:t>
            </a:r>
            <a:r>
              <a:rPr dirty="0" sz="1200" spc="-4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operators,</a:t>
            </a:r>
            <a:r>
              <a:rPr dirty="0" sz="1200" spc="-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523F4C"/>
                </a:solidFill>
                <a:latin typeface="Trebuchet MS"/>
                <a:cs typeface="Trebuchet MS"/>
              </a:rPr>
              <a:t>and</a:t>
            </a:r>
            <a:r>
              <a:rPr dirty="0" sz="1200" spc="-4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45">
                <a:solidFill>
                  <a:srgbClr val="523F4C"/>
                </a:solidFill>
                <a:latin typeface="Trebuchet MS"/>
                <a:cs typeface="Trebuchet MS"/>
              </a:rPr>
              <a:t>microfinance</a:t>
            </a: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45">
                <a:solidFill>
                  <a:srgbClr val="523F4C"/>
                </a:solidFill>
                <a:latin typeface="Trebuchet MS"/>
                <a:cs typeface="Trebuchet MS"/>
              </a:rPr>
              <a:t>institutions</a:t>
            </a:r>
            <a:r>
              <a:rPr dirty="0" sz="1200" spc="-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(MFIs)</a:t>
            </a:r>
            <a:endParaRPr sz="1200">
              <a:latin typeface="Trebuchet MS"/>
              <a:cs typeface="Trebuchet MS"/>
            </a:endParaRPr>
          </a:p>
          <a:p>
            <a:pPr lvl="1" marL="625475" indent="-236854">
              <a:lnSpc>
                <a:spcPts val="1355"/>
              </a:lnSpc>
              <a:buClr>
                <a:srgbClr val="000000"/>
              </a:buClr>
              <a:buFont typeface="Arial"/>
              <a:buChar char="•"/>
              <a:tabLst>
                <a:tab pos="625475" algn="l"/>
                <a:tab pos="626110" algn="l"/>
              </a:tabLst>
            </a:pPr>
            <a:r>
              <a:rPr dirty="0" sz="1200" spc="-20">
                <a:solidFill>
                  <a:srgbClr val="523F4C"/>
                </a:solidFill>
                <a:latin typeface="Trebuchet MS"/>
                <a:cs typeface="Trebuchet MS"/>
              </a:rPr>
              <a:t>Develop,</a:t>
            </a:r>
            <a:r>
              <a:rPr dirty="0" sz="1200" spc="-4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55">
                <a:solidFill>
                  <a:srgbClr val="523F4C"/>
                </a:solidFill>
                <a:latin typeface="Trebuchet MS"/>
                <a:cs typeface="Trebuchet MS"/>
              </a:rPr>
              <a:t>finance,</a:t>
            </a:r>
            <a:r>
              <a:rPr dirty="0" sz="1200" spc="-4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45">
                <a:solidFill>
                  <a:srgbClr val="523F4C"/>
                </a:solidFill>
                <a:latin typeface="Trebuchet MS"/>
                <a:cs typeface="Trebuchet MS"/>
              </a:rPr>
              <a:t>and/or</a:t>
            </a: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 implement </a:t>
            </a:r>
            <a:r>
              <a:rPr dirty="0" sz="1200" spc="-20">
                <a:solidFill>
                  <a:srgbClr val="523F4C"/>
                </a:solidFill>
                <a:latin typeface="Trebuchet MS"/>
                <a:cs typeface="Trebuchet MS"/>
              </a:rPr>
              <a:t>carbon</a:t>
            </a:r>
            <a:r>
              <a:rPr dirty="0" sz="1200" spc="-4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50">
                <a:solidFill>
                  <a:srgbClr val="523F4C"/>
                </a:solidFill>
                <a:latin typeface="Trebuchet MS"/>
                <a:cs typeface="Trebuchet MS"/>
              </a:rPr>
              <a:t>credit</a:t>
            </a: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projects</a:t>
            </a:r>
            <a:endParaRPr sz="1200">
              <a:latin typeface="Trebuchet MS"/>
              <a:cs typeface="Trebuchet MS"/>
            </a:endParaRPr>
          </a:p>
          <a:p>
            <a:pPr marL="248285" marR="647065" indent="-236220">
              <a:lnSpc>
                <a:spcPts val="1390"/>
              </a:lnSpc>
              <a:spcBef>
                <a:spcPts val="80"/>
              </a:spcBef>
              <a:buClr>
                <a:srgbClr val="000000"/>
              </a:buClr>
              <a:buFont typeface="Arial"/>
              <a:buChar char="•"/>
              <a:tabLst>
                <a:tab pos="248285" algn="l"/>
                <a:tab pos="248920" algn="l"/>
              </a:tabLst>
            </a:pP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Invest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40">
                <a:solidFill>
                  <a:srgbClr val="523F4C"/>
                </a:solidFill>
                <a:latin typeface="Trebuchet MS"/>
                <a:cs typeface="Trebuchet MS"/>
              </a:rPr>
              <a:t>in</a:t>
            </a:r>
            <a:r>
              <a:rPr dirty="0" sz="1200" spc="-20">
                <a:solidFill>
                  <a:srgbClr val="523F4C"/>
                </a:solidFill>
                <a:latin typeface="Trebuchet MS"/>
                <a:cs typeface="Trebuchet MS"/>
              </a:rPr>
              <a:t> companies</a:t>
            </a:r>
            <a:r>
              <a:rPr dirty="0" sz="1200" spc="-1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523F4C"/>
                </a:solidFill>
                <a:latin typeface="Trebuchet MS"/>
                <a:cs typeface="Trebuchet MS"/>
              </a:rPr>
              <a:t>engaged</a:t>
            </a: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40">
                <a:solidFill>
                  <a:srgbClr val="523F4C"/>
                </a:solidFill>
                <a:latin typeface="Trebuchet MS"/>
                <a:cs typeface="Trebuchet MS"/>
              </a:rPr>
              <a:t>in</a:t>
            </a:r>
            <a:r>
              <a:rPr dirty="0" sz="1200" spc="-2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25">
                <a:solidFill>
                  <a:srgbClr val="523F4C"/>
                </a:solidFill>
                <a:latin typeface="Trebuchet MS"/>
                <a:cs typeface="Trebuchet MS"/>
              </a:rPr>
              <a:t>product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523F4C"/>
                </a:solidFill>
                <a:latin typeface="Trebuchet MS"/>
                <a:cs typeface="Trebuchet MS"/>
              </a:rPr>
              <a:t>design</a:t>
            </a:r>
            <a:r>
              <a:rPr dirty="0" sz="1200" spc="-2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523F4C"/>
                </a:solidFill>
                <a:latin typeface="Trebuchet MS"/>
                <a:cs typeface="Trebuchet MS"/>
              </a:rPr>
              <a:t>and</a:t>
            </a: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development,</a:t>
            </a:r>
            <a:r>
              <a:rPr dirty="0" sz="1200" spc="-1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20">
                <a:solidFill>
                  <a:srgbClr val="523F4C"/>
                </a:solidFill>
                <a:latin typeface="Trebuchet MS"/>
                <a:cs typeface="Trebuchet MS"/>
              </a:rPr>
              <a:t>manufacturing, </a:t>
            </a: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wholesaling,</a:t>
            </a:r>
            <a:r>
              <a:rPr dirty="0" sz="1200" spc="-4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65">
                <a:solidFill>
                  <a:srgbClr val="523F4C"/>
                </a:solidFill>
                <a:latin typeface="Trebuchet MS"/>
                <a:cs typeface="Trebuchet MS"/>
              </a:rPr>
              <a:t>retail</a:t>
            </a: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523F4C"/>
                </a:solidFill>
                <a:latin typeface="Trebuchet MS"/>
                <a:cs typeface="Trebuchet MS"/>
              </a:rPr>
              <a:t>and</a:t>
            </a:r>
            <a:r>
              <a:rPr dirty="0" sz="1200" spc="-5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20">
                <a:solidFill>
                  <a:srgbClr val="523F4C"/>
                </a:solidFill>
                <a:latin typeface="Trebuchet MS"/>
                <a:cs typeface="Trebuchet MS"/>
              </a:rPr>
              <a:t>consumer</a:t>
            </a: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finance</a:t>
            </a:r>
            <a:endParaRPr sz="1200">
              <a:latin typeface="Trebuchet MS"/>
              <a:cs typeface="Trebuchet MS"/>
            </a:endParaRPr>
          </a:p>
          <a:p>
            <a:pPr lvl="1" marL="625475" indent="-236854">
              <a:lnSpc>
                <a:spcPts val="1345"/>
              </a:lnSpc>
              <a:buClr>
                <a:srgbClr val="000000"/>
              </a:buClr>
              <a:buFont typeface="Arial"/>
              <a:buChar char="•"/>
              <a:tabLst>
                <a:tab pos="625475" algn="l"/>
                <a:tab pos="626110" algn="l"/>
              </a:tabLst>
            </a:pPr>
            <a:r>
              <a:rPr dirty="0" sz="1200">
                <a:solidFill>
                  <a:srgbClr val="523F4C"/>
                </a:solidFill>
                <a:latin typeface="Trebuchet MS"/>
                <a:cs typeface="Trebuchet MS"/>
              </a:rPr>
              <a:t>Many</a:t>
            </a:r>
            <a:r>
              <a:rPr dirty="0" sz="1200" spc="-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targets</a:t>
            </a:r>
            <a:r>
              <a:rPr dirty="0" sz="1200" spc="-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40">
                <a:solidFill>
                  <a:srgbClr val="523F4C"/>
                </a:solidFill>
                <a:latin typeface="Trebuchet MS"/>
                <a:cs typeface="Trebuchet MS"/>
              </a:rPr>
              <a:t>are</a:t>
            </a:r>
            <a:r>
              <a:rPr dirty="0" sz="1200" spc="-1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65">
                <a:solidFill>
                  <a:srgbClr val="523F4C"/>
                </a:solidFill>
                <a:latin typeface="Trebuchet MS"/>
                <a:cs typeface="Trebuchet MS"/>
              </a:rPr>
              <a:t>vertically</a:t>
            </a:r>
            <a:r>
              <a:rPr dirty="0" sz="1200" spc="-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45">
                <a:solidFill>
                  <a:srgbClr val="523F4C"/>
                </a:solidFill>
                <a:latin typeface="Trebuchet MS"/>
                <a:cs typeface="Trebuchet MS"/>
              </a:rPr>
              <a:t>integrated:</a:t>
            </a:r>
            <a:r>
              <a:rPr dirty="0" sz="1200" spc="-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40">
                <a:solidFill>
                  <a:srgbClr val="523F4C"/>
                </a:solidFill>
                <a:latin typeface="Trebuchet MS"/>
                <a:cs typeface="Trebuchet MS"/>
              </a:rPr>
              <a:t>where</a:t>
            </a:r>
            <a:r>
              <a:rPr dirty="0" sz="1200" spc="-1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25">
                <a:solidFill>
                  <a:srgbClr val="523F4C"/>
                </a:solidFill>
                <a:latin typeface="Trebuchet MS"/>
                <a:cs typeface="Trebuchet MS"/>
              </a:rPr>
              <a:t>possible,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523F4C"/>
                </a:solidFill>
                <a:latin typeface="Trebuchet MS"/>
                <a:cs typeface="Trebuchet MS"/>
              </a:rPr>
              <a:t>Spark+</a:t>
            </a:r>
            <a:r>
              <a:rPr dirty="0" sz="1200" spc="-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encourages</a:t>
            </a:r>
            <a:endParaRPr sz="1200">
              <a:latin typeface="Trebuchet MS"/>
              <a:cs typeface="Trebuchet MS"/>
            </a:endParaRPr>
          </a:p>
          <a:p>
            <a:pPr marL="625475">
              <a:lnSpc>
                <a:spcPts val="1430"/>
              </a:lnSpc>
            </a:pPr>
            <a:r>
              <a:rPr dirty="0" sz="1200" spc="-45">
                <a:solidFill>
                  <a:srgbClr val="523F4C"/>
                </a:solidFill>
                <a:latin typeface="Trebuchet MS"/>
                <a:cs typeface="Trebuchet MS"/>
              </a:rPr>
              <a:t>specialization </a:t>
            </a:r>
            <a:r>
              <a:rPr dirty="0" sz="1200" spc="-20">
                <a:solidFill>
                  <a:srgbClr val="523F4C"/>
                </a:solidFill>
                <a:latin typeface="Trebuchet MS"/>
                <a:cs typeface="Trebuchet MS"/>
              </a:rPr>
              <a:t>to</a:t>
            </a:r>
            <a:r>
              <a:rPr dirty="0" sz="1200" spc="-4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25">
                <a:solidFill>
                  <a:srgbClr val="523F4C"/>
                </a:solidFill>
                <a:latin typeface="Trebuchet MS"/>
                <a:cs typeface="Trebuchet MS"/>
              </a:rPr>
              <a:t>enhance</a:t>
            </a:r>
            <a:r>
              <a:rPr dirty="0" sz="1200" spc="-4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60">
                <a:solidFill>
                  <a:srgbClr val="523F4C"/>
                </a:solidFill>
                <a:latin typeface="Trebuchet MS"/>
                <a:cs typeface="Trebuchet MS"/>
              </a:rPr>
              <a:t>profitability,</a:t>
            </a: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economies</a:t>
            </a: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20">
                <a:solidFill>
                  <a:srgbClr val="523F4C"/>
                </a:solidFill>
                <a:latin typeface="Trebuchet MS"/>
                <a:cs typeface="Trebuchet MS"/>
              </a:rPr>
              <a:t>of</a:t>
            </a: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50">
                <a:solidFill>
                  <a:srgbClr val="523F4C"/>
                </a:solidFill>
                <a:latin typeface="Trebuchet MS"/>
                <a:cs typeface="Trebuchet MS"/>
              </a:rPr>
              <a:t>scale,</a:t>
            </a: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523F4C"/>
                </a:solidFill>
                <a:latin typeface="Trebuchet MS"/>
                <a:cs typeface="Trebuchet MS"/>
              </a:rPr>
              <a:t>and</a:t>
            </a:r>
            <a:r>
              <a:rPr dirty="0" sz="1200" spc="-5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20">
                <a:solidFill>
                  <a:srgbClr val="523F4C"/>
                </a:solidFill>
                <a:latin typeface="Trebuchet MS"/>
                <a:cs typeface="Trebuchet MS"/>
              </a:rPr>
              <a:t>operating</a:t>
            </a:r>
            <a:r>
              <a:rPr dirty="0" sz="1200" spc="-5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efficiencies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944980" y="238116"/>
            <a:ext cx="876300" cy="471170"/>
          </a:xfrm>
          <a:prstGeom prst="rect">
            <a:avLst/>
          </a:prstGeom>
        </p:spPr>
        <p:txBody>
          <a:bodyPr wrap="square" lIns="0" tIns="990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950">
                <a:solidFill>
                  <a:srgbClr val="303131"/>
                </a:solidFill>
                <a:latin typeface="Trebuchet MS"/>
                <a:cs typeface="Trebuchet MS"/>
              </a:rPr>
              <a:t>Fund</a:t>
            </a:r>
            <a:r>
              <a:rPr dirty="0" sz="950" spc="155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50" spc="-10">
                <a:solidFill>
                  <a:srgbClr val="303131"/>
                </a:solidFill>
                <a:latin typeface="Trebuchet MS"/>
                <a:cs typeface="Trebuchet MS"/>
              </a:rPr>
              <a:t>Overview</a:t>
            </a:r>
            <a:endParaRPr sz="9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dirty="0" sz="900">
                <a:solidFill>
                  <a:srgbClr val="303131"/>
                </a:solidFill>
                <a:latin typeface="Trebuchet MS"/>
                <a:cs typeface="Trebuchet MS"/>
              </a:rPr>
              <a:t>Fund</a:t>
            </a:r>
            <a:r>
              <a:rPr dirty="0" sz="900" spc="5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03131"/>
                </a:solidFill>
                <a:latin typeface="Trebuchet MS"/>
                <a:cs typeface="Trebuchet MS"/>
              </a:rPr>
              <a:t>Size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086342" y="546478"/>
            <a:ext cx="1613535" cy="26104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solidFill>
                  <a:srgbClr val="303131"/>
                </a:solidFill>
                <a:latin typeface="Trebuchet MS"/>
                <a:cs typeface="Trebuchet MS"/>
              </a:rPr>
              <a:t>$54m; </a:t>
            </a:r>
            <a:r>
              <a:rPr dirty="0" sz="900">
                <a:solidFill>
                  <a:srgbClr val="303131"/>
                </a:solidFill>
                <a:latin typeface="Trebuchet MS"/>
                <a:cs typeface="Trebuchet MS"/>
              </a:rPr>
              <a:t>$70m</a:t>
            </a:r>
            <a:r>
              <a:rPr dirty="0" sz="900" spc="-15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03131"/>
                </a:solidFill>
                <a:latin typeface="Trebuchet MS"/>
                <a:cs typeface="Trebuchet MS"/>
              </a:rPr>
              <a:t>hard</a:t>
            </a:r>
            <a:r>
              <a:rPr dirty="0" sz="900" spc="-20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-25">
                <a:solidFill>
                  <a:srgbClr val="303131"/>
                </a:solidFill>
                <a:latin typeface="Trebuchet MS"/>
                <a:cs typeface="Trebuchet MS"/>
              </a:rPr>
              <a:t>cap</a:t>
            </a:r>
            <a:endParaRPr sz="900">
              <a:latin typeface="Trebuchet MS"/>
              <a:cs typeface="Trebuchet MS"/>
            </a:endParaRPr>
          </a:p>
          <a:p>
            <a:pPr algn="just" marL="12700" marR="54610">
              <a:lnSpc>
                <a:spcPct val="97800"/>
              </a:lnSpc>
              <a:spcBef>
                <a:spcPts val="935"/>
              </a:spcBef>
            </a:pPr>
            <a:r>
              <a:rPr dirty="0" sz="900">
                <a:solidFill>
                  <a:srgbClr val="303131"/>
                </a:solidFill>
                <a:latin typeface="Trebuchet MS"/>
                <a:cs typeface="Trebuchet MS"/>
              </a:rPr>
              <a:t>Luxembourg</a:t>
            </a:r>
            <a:r>
              <a:rPr dirty="0" sz="900" spc="-40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40">
                <a:solidFill>
                  <a:srgbClr val="303131"/>
                </a:solidFill>
                <a:latin typeface="Trebuchet MS"/>
                <a:cs typeface="Trebuchet MS"/>
              </a:rPr>
              <a:t>GP</a:t>
            </a:r>
            <a:r>
              <a:rPr dirty="0" sz="900" spc="-35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-145">
                <a:solidFill>
                  <a:srgbClr val="303131"/>
                </a:solidFill>
                <a:latin typeface="Trebuchet MS"/>
                <a:cs typeface="Trebuchet MS"/>
              </a:rPr>
              <a:t>/</a:t>
            </a:r>
            <a:r>
              <a:rPr dirty="0" sz="900" spc="-30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03131"/>
                </a:solidFill>
                <a:latin typeface="Trebuchet MS"/>
                <a:cs typeface="Trebuchet MS"/>
              </a:rPr>
              <a:t>L</a:t>
            </a:r>
            <a:r>
              <a:rPr dirty="0" sz="900">
                <a:solidFill>
                  <a:srgbClr val="303131"/>
                </a:solidFill>
                <a:latin typeface="Trebuchet MS"/>
                <a:cs typeface="Trebuchet MS"/>
              </a:rPr>
              <a:t>P</a:t>
            </a:r>
            <a:r>
              <a:rPr dirty="0" sz="900" spc="-35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-15">
                <a:solidFill>
                  <a:srgbClr val="303131"/>
                </a:solidFill>
                <a:latin typeface="Trebuchet MS"/>
                <a:cs typeface="Trebuchet MS"/>
              </a:rPr>
              <a:t>fund</a:t>
            </a:r>
            <a:r>
              <a:rPr dirty="0" sz="900" spc="-40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-45">
                <a:solidFill>
                  <a:srgbClr val="303131"/>
                </a:solidFill>
                <a:latin typeface="Trebuchet MS"/>
                <a:cs typeface="Trebuchet MS"/>
              </a:rPr>
              <a:t>with</a:t>
            </a:r>
            <a:r>
              <a:rPr dirty="0" sz="900" spc="-35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-55">
                <a:solidFill>
                  <a:srgbClr val="303131"/>
                </a:solidFill>
                <a:latin typeface="Trebuchet MS"/>
                <a:cs typeface="Trebuchet MS"/>
              </a:rPr>
              <a:t>first</a:t>
            </a:r>
            <a:r>
              <a:rPr dirty="0" sz="900" spc="-35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-25">
                <a:solidFill>
                  <a:srgbClr val="303131"/>
                </a:solidFill>
                <a:latin typeface="Trebuchet MS"/>
                <a:cs typeface="Trebuchet MS"/>
              </a:rPr>
              <a:t>loss,</a:t>
            </a:r>
            <a:r>
              <a:rPr dirty="0" sz="900" spc="-30">
                <a:solidFill>
                  <a:srgbClr val="303131"/>
                </a:solidFill>
                <a:latin typeface="Trebuchet MS"/>
                <a:cs typeface="Trebuchet MS"/>
              </a:rPr>
              <a:t> mezz</a:t>
            </a:r>
            <a:r>
              <a:rPr dirty="0" sz="900" spc="-40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5">
                <a:solidFill>
                  <a:srgbClr val="303131"/>
                </a:solidFill>
                <a:latin typeface="Trebuchet MS"/>
                <a:cs typeface="Trebuchet MS"/>
              </a:rPr>
              <a:t>and</a:t>
            </a:r>
            <a:r>
              <a:rPr dirty="0" sz="900" spc="-40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-15">
                <a:solidFill>
                  <a:srgbClr val="303131"/>
                </a:solidFill>
                <a:latin typeface="Trebuchet MS"/>
                <a:cs typeface="Trebuchet MS"/>
              </a:rPr>
              <a:t>senior</a:t>
            </a:r>
            <a:r>
              <a:rPr dirty="0" sz="900" spc="-35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03131"/>
                </a:solidFill>
                <a:latin typeface="Trebuchet MS"/>
                <a:cs typeface="Trebuchet MS"/>
              </a:rPr>
              <a:t>debt</a:t>
            </a:r>
            <a:r>
              <a:rPr dirty="0" sz="900" spc="-50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-25">
                <a:solidFill>
                  <a:srgbClr val="303131"/>
                </a:solidFill>
                <a:latin typeface="Trebuchet MS"/>
                <a:cs typeface="Trebuchet MS"/>
              </a:rPr>
              <a:t>tranches</a:t>
            </a:r>
            <a:endParaRPr sz="9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900">
                <a:solidFill>
                  <a:srgbClr val="303131"/>
                </a:solidFill>
                <a:latin typeface="Trebuchet MS"/>
                <a:cs typeface="Trebuchet MS"/>
              </a:rPr>
              <a:t>Enabling</a:t>
            </a:r>
            <a:r>
              <a:rPr dirty="0" sz="900" spc="-25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03131"/>
                </a:solidFill>
                <a:latin typeface="Trebuchet MS"/>
                <a:cs typeface="Trebuchet MS"/>
              </a:rPr>
              <a:t>Qapital</a:t>
            </a:r>
            <a:endParaRPr sz="9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dirty="0" sz="900">
                <a:solidFill>
                  <a:srgbClr val="303131"/>
                </a:solidFill>
                <a:latin typeface="Trebuchet MS"/>
                <a:cs typeface="Trebuchet MS"/>
              </a:rPr>
              <a:t>7</a:t>
            </a:r>
            <a:r>
              <a:rPr dirty="0" sz="900" spc="-5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03131"/>
                </a:solidFill>
                <a:latin typeface="Trebuchet MS"/>
                <a:cs typeface="Trebuchet MS"/>
              </a:rPr>
              <a:t>years</a:t>
            </a:r>
            <a:endParaRPr sz="900">
              <a:latin typeface="Trebuchet MS"/>
              <a:cs typeface="Trebuchet MS"/>
            </a:endParaRPr>
          </a:p>
          <a:p>
            <a:pPr marL="12700" marR="494030">
              <a:lnSpc>
                <a:spcPts val="1010"/>
              </a:lnSpc>
              <a:spcBef>
                <a:spcPts val="1000"/>
              </a:spcBef>
            </a:pPr>
            <a:r>
              <a:rPr dirty="0" sz="900" spc="75">
                <a:solidFill>
                  <a:srgbClr val="303131"/>
                </a:solidFill>
                <a:latin typeface="Trebuchet MS"/>
                <a:cs typeface="Trebuchet MS"/>
              </a:rPr>
              <a:t>70%</a:t>
            </a:r>
            <a:r>
              <a:rPr dirty="0" sz="900" spc="-40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03131"/>
                </a:solidFill>
                <a:latin typeface="Trebuchet MS"/>
                <a:cs typeface="Trebuchet MS"/>
              </a:rPr>
              <a:t>debt,</a:t>
            </a:r>
            <a:r>
              <a:rPr dirty="0" sz="900" spc="-25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75">
                <a:solidFill>
                  <a:srgbClr val="303131"/>
                </a:solidFill>
                <a:latin typeface="Trebuchet MS"/>
                <a:cs typeface="Trebuchet MS"/>
              </a:rPr>
              <a:t>30%</a:t>
            </a:r>
            <a:r>
              <a:rPr dirty="0" sz="900" spc="-40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03131"/>
                </a:solidFill>
                <a:latin typeface="Trebuchet MS"/>
                <a:cs typeface="Trebuchet MS"/>
              </a:rPr>
              <a:t>quasi- equity/equity</a:t>
            </a:r>
            <a:endParaRPr sz="9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900">
                <a:solidFill>
                  <a:srgbClr val="303131"/>
                </a:solidFill>
                <a:latin typeface="Trebuchet MS"/>
                <a:cs typeface="Trebuchet MS"/>
              </a:rPr>
              <a:t>$500k</a:t>
            </a:r>
            <a:r>
              <a:rPr dirty="0" sz="900" spc="-15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-40">
                <a:solidFill>
                  <a:srgbClr val="303131"/>
                </a:solidFill>
                <a:latin typeface="Trebuchet MS"/>
                <a:cs typeface="Trebuchet MS"/>
              </a:rPr>
              <a:t>-</a:t>
            </a:r>
            <a:r>
              <a:rPr dirty="0" sz="900" spc="-15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03131"/>
                </a:solidFill>
                <a:latin typeface="Trebuchet MS"/>
                <a:cs typeface="Trebuchet MS"/>
              </a:rPr>
              <a:t>7</a:t>
            </a:r>
            <a:r>
              <a:rPr dirty="0" sz="900" spc="-5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03131"/>
                </a:solidFill>
                <a:latin typeface="Trebuchet MS"/>
                <a:cs typeface="Trebuchet MS"/>
              </a:rPr>
              <a:t>million</a:t>
            </a:r>
            <a:endParaRPr sz="900">
              <a:latin typeface="Trebuchet MS"/>
              <a:cs typeface="Trebuchet MS"/>
            </a:endParaRPr>
          </a:p>
          <a:p>
            <a:pPr marL="12700" marR="498475">
              <a:lnSpc>
                <a:spcPts val="1010"/>
              </a:lnSpc>
              <a:spcBef>
                <a:spcPts val="1005"/>
              </a:spcBef>
            </a:pPr>
            <a:r>
              <a:rPr dirty="0" sz="900">
                <a:solidFill>
                  <a:srgbClr val="303131"/>
                </a:solidFill>
                <a:latin typeface="Trebuchet MS"/>
                <a:cs typeface="Trebuchet MS"/>
              </a:rPr>
              <a:t>March</a:t>
            </a:r>
            <a:r>
              <a:rPr dirty="0" sz="900" spc="25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03131"/>
                </a:solidFill>
                <a:latin typeface="Trebuchet MS"/>
                <a:cs typeface="Trebuchet MS"/>
              </a:rPr>
              <a:t>2022</a:t>
            </a:r>
            <a:r>
              <a:rPr dirty="0" sz="900" spc="25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-60">
                <a:solidFill>
                  <a:srgbClr val="303131"/>
                </a:solidFill>
                <a:latin typeface="Trebuchet MS"/>
                <a:cs typeface="Trebuchet MS"/>
              </a:rPr>
              <a:t>first</a:t>
            </a:r>
            <a:r>
              <a:rPr dirty="0" sz="900" spc="20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03131"/>
                </a:solidFill>
                <a:latin typeface="Trebuchet MS"/>
                <a:cs typeface="Trebuchet MS"/>
              </a:rPr>
              <a:t>close </a:t>
            </a:r>
            <a:r>
              <a:rPr dirty="0" sz="900">
                <a:solidFill>
                  <a:srgbClr val="303131"/>
                </a:solidFill>
                <a:latin typeface="Trebuchet MS"/>
                <a:cs typeface="Trebuchet MS"/>
              </a:rPr>
              <a:t>Oct</a:t>
            </a:r>
            <a:r>
              <a:rPr dirty="0" sz="900" spc="15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>
                <a:solidFill>
                  <a:srgbClr val="303131"/>
                </a:solidFill>
                <a:latin typeface="Trebuchet MS"/>
                <a:cs typeface="Trebuchet MS"/>
              </a:rPr>
              <a:t>2022</a:t>
            </a:r>
            <a:r>
              <a:rPr dirty="0" sz="900" spc="25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-50">
                <a:solidFill>
                  <a:srgbClr val="303131"/>
                </a:solidFill>
                <a:latin typeface="Trebuchet MS"/>
                <a:cs typeface="Trebuchet MS"/>
              </a:rPr>
              <a:t>final</a:t>
            </a:r>
            <a:r>
              <a:rPr dirty="0" sz="900" spc="20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03131"/>
                </a:solidFill>
                <a:latin typeface="Trebuchet MS"/>
                <a:cs typeface="Trebuchet MS"/>
              </a:rPr>
              <a:t>close</a:t>
            </a:r>
            <a:endParaRPr sz="900">
              <a:latin typeface="Trebuchet MS"/>
              <a:cs typeface="Trebuchet MS"/>
            </a:endParaRPr>
          </a:p>
          <a:p>
            <a:pPr marL="12700" marR="5080">
              <a:lnSpc>
                <a:spcPct val="97800"/>
              </a:lnSpc>
              <a:spcBef>
                <a:spcPts val="625"/>
              </a:spcBef>
            </a:pPr>
            <a:r>
              <a:rPr dirty="0" sz="900" spc="-10">
                <a:solidFill>
                  <a:srgbClr val="303131"/>
                </a:solidFill>
                <a:latin typeface="Trebuchet MS"/>
                <a:cs typeface="Trebuchet MS"/>
              </a:rPr>
              <a:t>Multiple</a:t>
            </a:r>
            <a:r>
              <a:rPr dirty="0" sz="900" spc="-30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03131"/>
                </a:solidFill>
                <a:latin typeface="Trebuchet MS"/>
                <a:cs typeface="Trebuchet MS"/>
              </a:rPr>
              <a:t>including</a:t>
            </a:r>
            <a:r>
              <a:rPr dirty="0" sz="900" spc="-40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75">
                <a:solidFill>
                  <a:srgbClr val="303131"/>
                </a:solidFill>
                <a:latin typeface="Trebuchet MS"/>
                <a:cs typeface="Trebuchet MS"/>
              </a:rPr>
              <a:t>CCA</a:t>
            </a:r>
            <a:r>
              <a:rPr dirty="0" sz="900" spc="-40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03131"/>
                </a:solidFill>
                <a:latin typeface="Trebuchet MS"/>
                <a:cs typeface="Trebuchet MS"/>
              </a:rPr>
              <a:t>Venture </a:t>
            </a:r>
            <a:r>
              <a:rPr dirty="0" sz="900" spc="-25">
                <a:solidFill>
                  <a:srgbClr val="303131"/>
                </a:solidFill>
                <a:latin typeface="Trebuchet MS"/>
                <a:cs typeface="Trebuchet MS"/>
              </a:rPr>
              <a:t>Catalyst</a:t>
            </a:r>
            <a:r>
              <a:rPr dirty="0" sz="900" spc="-20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03131"/>
                </a:solidFill>
                <a:latin typeface="Trebuchet MS"/>
                <a:cs typeface="Trebuchet MS"/>
              </a:rPr>
              <a:t>program,</a:t>
            </a:r>
            <a:r>
              <a:rPr dirty="0" sz="900" spc="-15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-40">
                <a:solidFill>
                  <a:srgbClr val="303131"/>
                </a:solidFill>
                <a:latin typeface="Trebuchet MS"/>
                <a:cs typeface="Trebuchet MS"/>
              </a:rPr>
              <a:t>in-</a:t>
            </a:r>
            <a:r>
              <a:rPr dirty="0" sz="900">
                <a:solidFill>
                  <a:srgbClr val="303131"/>
                </a:solidFill>
                <a:latin typeface="Trebuchet MS"/>
                <a:cs typeface="Trebuchet MS"/>
              </a:rPr>
              <a:t>house</a:t>
            </a:r>
            <a:r>
              <a:rPr dirty="0" sz="900" spc="-15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-25">
                <a:solidFill>
                  <a:srgbClr val="303131"/>
                </a:solidFill>
                <a:latin typeface="Trebuchet MS"/>
                <a:cs typeface="Trebuchet MS"/>
              </a:rPr>
              <a:t>TA </a:t>
            </a:r>
            <a:r>
              <a:rPr dirty="0" sz="900" spc="-20">
                <a:solidFill>
                  <a:srgbClr val="303131"/>
                </a:solidFill>
                <a:latin typeface="Trebuchet MS"/>
                <a:cs typeface="Trebuchet MS"/>
              </a:rPr>
              <a:t>resources</a:t>
            </a:r>
            <a:r>
              <a:rPr dirty="0" sz="900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-35">
                <a:solidFill>
                  <a:srgbClr val="303131"/>
                </a:solidFill>
                <a:latin typeface="Trebuchet MS"/>
                <a:cs typeface="Trebuchet MS"/>
              </a:rPr>
              <a:t>via</a:t>
            </a:r>
            <a:r>
              <a:rPr dirty="0" sz="900" spc="5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70">
                <a:solidFill>
                  <a:srgbClr val="303131"/>
                </a:solidFill>
                <a:latin typeface="Trebuchet MS"/>
                <a:cs typeface="Trebuchet MS"/>
              </a:rPr>
              <a:t>SMC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944980" y="799462"/>
            <a:ext cx="76708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303131"/>
                </a:solidFill>
                <a:latin typeface="Trebuchet MS"/>
                <a:cs typeface="Trebuchet MS"/>
              </a:rPr>
              <a:t>Fund</a:t>
            </a:r>
            <a:r>
              <a:rPr dirty="0" sz="900" spc="5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03131"/>
                </a:solidFill>
                <a:latin typeface="Trebuchet MS"/>
                <a:cs typeface="Trebuchet MS"/>
              </a:rPr>
              <a:t>Structure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6944980" y="1277999"/>
            <a:ext cx="759460" cy="6692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303131"/>
                </a:solidFill>
                <a:latin typeface="Trebuchet MS"/>
                <a:cs typeface="Trebuchet MS"/>
              </a:rPr>
              <a:t>Fund</a:t>
            </a:r>
            <a:r>
              <a:rPr dirty="0" sz="900" spc="5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-10">
                <a:solidFill>
                  <a:srgbClr val="303131"/>
                </a:solidFill>
                <a:latin typeface="Trebuchet MS"/>
                <a:cs typeface="Trebuchet MS"/>
              </a:rPr>
              <a:t>Manager</a:t>
            </a:r>
            <a:endParaRPr sz="900">
              <a:latin typeface="Trebuchet MS"/>
              <a:cs typeface="Trebuchet MS"/>
            </a:endParaRPr>
          </a:p>
          <a:p>
            <a:pPr marL="12700" marR="155575">
              <a:lnSpc>
                <a:spcPct val="184400"/>
              </a:lnSpc>
            </a:pPr>
            <a:r>
              <a:rPr dirty="0" sz="900">
                <a:solidFill>
                  <a:srgbClr val="303131"/>
                </a:solidFill>
                <a:latin typeface="Trebuchet MS"/>
                <a:cs typeface="Trebuchet MS"/>
              </a:rPr>
              <a:t>Fund</a:t>
            </a:r>
            <a:r>
              <a:rPr dirty="0" sz="900" spc="5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03131"/>
                </a:solidFill>
                <a:latin typeface="Trebuchet MS"/>
                <a:cs typeface="Trebuchet MS"/>
              </a:rPr>
              <a:t>Life </a:t>
            </a:r>
            <a:r>
              <a:rPr dirty="0" sz="900" spc="-25">
                <a:solidFill>
                  <a:srgbClr val="303131"/>
                </a:solidFill>
                <a:latin typeface="Trebuchet MS"/>
                <a:cs typeface="Trebuchet MS"/>
              </a:rPr>
              <a:t>Instruments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6944980" y="2128391"/>
            <a:ext cx="555625" cy="4159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35">
                <a:solidFill>
                  <a:srgbClr val="303131"/>
                </a:solidFill>
                <a:latin typeface="Trebuchet MS"/>
                <a:cs typeface="Trebuchet MS"/>
              </a:rPr>
              <a:t>Ticket</a:t>
            </a:r>
            <a:r>
              <a:rPr dirty="0" sz="900" spc="-15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-20">
                <a:solidFill>
                  <a:srgbClr val="303131"/>
                </a:solidFill>
                <a:latin typeface="Trebuchet MS"/>
                <a:cs typeface="Trebuchet MS"/>
              </a:rPr>
              <a:t>Size</a:t>
            </a:r>
            <a:endParaRPr sz="9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dirty="0" sz="900" spc="-10">
                <a:solidFill>
                  <a:srgbClr val="303131"/>
                </a:solidFill>
                <a:latin typeface="Trebuchet MS"/>
                <a:cs typeface="Trebuchet MS"/>
              </a:rPr>
              <a:t>Timing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6944980" y="2725799"/>
            <a:ext cx="54356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303131"/>
                </a:solidFill>
                <a:latin typeface="Trebuchet MS"/>
                <a:cs typeface="Trebuchet MS"/>
              </a:rPr>
              <a:t>TA</a:t>
            </a:r>
            <a:r>
              <a:rPr dirty="0" sz="900" spc="20">
                <a:solidFill>
                  <a:srgbClr val="303131"/>
                </a:solidFill>
                <a:latin typeface="Trebuchet MS"/>
                <a:cs typeface="Trebuchet MS"/>
              </a:rPr>
              <a:t> </a:t>
            </a:r>
            <a:r>
              <a:rPr dirty="0" sz="900" spc="-30">
                <a:solidFill>
                  <a:srgbClr val="303131"/>
                </a:solidFill>
                <a:latin typeface="Trebuchet MS"/>
                <a:cs typeface="Trebuchet MS"/>
              </a:rPr>
              <a:t>Facility</a:t>
            </a:r>
            <a:endParaRPr sz="900">
              <a:latin typeface="Trebuchet MS"/>
              <a:cs typeface="Trebuchet MS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428108" y="4791278"/>
            <a:ext cx="1179195" cy="489584"/>
            <a:chOff x="428108" y="4791278"/>
            <a:chExt cx="1179195" cy="489584"/>
          </a:xfrm>
        </p:grpSpPr>
        <p:sp>
          <p:nvSpPr>
            <p:cNvPr id="10" name="object 10" descr=""/>
            <p:cNvSpPr/>
            <p:nvPr/>
          </p:nvSpPr>
          <p:spPr>
            <a:xfrm>
              <a:off x="442395" y="4805566"/>
              <a:ext cx="1150620" cy="461009"/>
            </a:xfrm>
            <a:custGeom>
              <a:avLst/>
              <a:gdLst/>
              <a:ahLst/>
              <a:cxnLst/>
              <a:rect l="l" t="t" r="r" b="b"/>
              <a:pathLst>
                <a:path w="1150620" h="461010">
                  <a:moveTo>
                    <a:pt x="920288" y="0"/>
                  </a:moveTo>
                  <a:lnTo>
                    <a:pt x="0" y="0"/>
                  </a:lnTo>
                  <a:lnTo>
                    <a:pt x="230071" y="230330"/>
                  </a:lnTo>
                  <a:lnTo>
                    <a:pt x="0" y="460659"/>
                  </a:lnTo>
                  <a:lnTo>
                    <a:pt x="920288" y="460659"/>
                  </a:lnTo>
                  <a:lnTo>
                    <a:pt x="1150359" y="230330"/>
                  </a:lnTo>
                  <a:lnTo>
                    <a:pt x="920288" y="0"/>
                  </a:lnTo>
                  <a:close/>
                </a:path>
              </a:pathLst>
            </a:custGeom>
            <a:solidFill>
              <a:srgbClr val="523F4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442395" y="4805566"/>
              <a:ext cx="1150620" cy="461009"/>
            </a:xfrm>
            <a:custGeom>
              <a:avLst/>
              <a:gdLst/>
              <a:ahLst/>
              <a:cxnLst/>
              <a:rect l="l" t="t" r="r" b="b"/>
              <a:pathLst>
                <a:path w="1150620" h="461010">
                  <a:moveTo>
                    <a:pt x="0" y="0"/>
                  </a:moveTo>
                  <a:lnTo>
                    <a:pt x="920288" y="0"/>
                  </a:lnTo>
                  <a:lnTo>
                    <a:pt x="1150359" y="230330"/>
                  </a:lnTo>
                  <a:lnTo>
                    <a:pt x="920288" y="460659"/>
                  </a:lnTo>
                  <a:lnTo>
                    <a:pt x="0" y="460659"/>
                  </a:lnTo>
                  <a:lnTo>
                    <a:pt x="230071" y="230330"/>
                  </a:lnTo>
                  <a:lnTo>
                    <a:pt x="0" y="0"/>
                  </a:lnTo>
                  <a:close/>
                </a:path>
              </a:pathLst>
            </a:custGeom>
            <a:ln w="27967">
              <a:solidFill>
                <a:srgbClr val="75B6D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841391" y="4948164"/>
            <a:ext cx="377825" cy="1600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850" spc="-10">
                <a:solidFill>
                  <a:srgbClr val="75B6D4"/>
                </a:solidFill>
                <a:latin typeface="Trebuchet MS"/>
                <a:cs typeface="Trebuchet MS"/>
              </a:rPr>
              <a:t>Design</a:t>
            </a:r>
            <a:endParaRPr sz="850">
              <a:latin typeface="Trebuchet MS"/>
              <a:cs typeface="Trebuchet MS"/>
            </a:endParaRPr>
          </a:p>
        </p:txBody>
      </p:sp>
      <p:grpSp>
        <p:nvGrpSpPr>
          <p:cNvPr id="13" name="object 13" descr=""/>
          <p:cNvGrpSpPr/>
          <p:nvPr/>
        </p:nvGrpSpPr>
        <p:grpSpPr>
          <a:xfrm>
            <a:off x="1463431" y="4791278"/>
            <a:ext cx="1179195" cy="489584"/>
            <a:chOff x="1463431" y="4791278"/>
            <a:chExt cx="1179195" cy="489584"/>
          </a:xfrm>
        </p:grpSpPr>
        <p:sp>
          <p:nvSpPr>
            <p:cNvPr id="14" name="object 14" descr=""/>
            <p:cNvSpPr/>
            <p:nvPr/>
          </p:nvSpPr>
          <p:spPr>
            <a:xfrm>
              <a:off x="1477718" y="4805566"/>
              <a:ext cx="1150620" cy="461009"/>
            </a:xfrm>
            <a:custGeom>
              <a:avLst/>
              <a:gdLst/>
              <a:ahLst/>
              <a:cxnLst/>
              <a:rect l="l" t="t" r="r" b="b"/>
              <a:pathLst>
                <a:path w="1150620" h="461010">
                  <a:moveTo>
                    <a:pt x="920288" y="0"/>
                  </a:moveTo>
                  <a:lnTo>
                    <a:pt x="0" y="0"/>
                  </a:lnTo>
                  <a:lnTo>
                    <a:pt x="230071" y="230330"/>
                  </a:lnTo>
                  <a:lnTo>
                    <a:pt x="0" y="460659"/>
                  </a:lnTo>
                  <a:lnTo>
                    <a:pt x="920288" y="460659"/>
                  </a:lnTo>
                  <a:lnTo>
                    <a:pt x="1150359" y="230330"/>
                  </a:lnTo>
                  <a:lnTo>
                    <a:pt x="920288" y="0"/>
                  </a:lnTo>
                  <a:close/>
                </a:path>
              </a:pathLst>
            </a:custGeom>
            <a:solidFill>
              <a:srgbClr val="523F4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1477718" y="4805566"/>
              <a:ext cx="1150620" cy="461009"/>
            </a:xfrm>
            <a:custGeom>
              <a:avLst/>
              <a:gdLst/>
              <a:ahLst/>
              <a:cxnLst/>
              <a:rect l="l" t="t" r="r" b="b"/>
              <a:pathLst>
                <a:path w="1150620" h="461010">
                  <a:moveTo>
                    <a:pt x="0" y="0"/>
                  </a:moveTo>
                  <a:lnTo>
                    <a:pt x="920288" y="0"/>
                  </a:lnTo>
                  <a:lnTo>
                    <a:pt x="1150359" y="230330"/>
                  </a:lnTo>
                  <a:lnTo>
                    <a:pt x="920288" y="460659"/>
                  </a:lnTo>
                  <a:lnTo>
                    <a:pt x="0" y="460659"/>
                  </a:lnTo>
                  <a:lnTo>
                    <a:pt x="230071" y="230330"/>
                  </a:lnTo>
                  <a:lnTo>
                    <a:pt x="0" y="0"/>
                  </a:lnTo>
                  <a:close/>
                </a:path>
              </a:pathLst>
            </a:custGeom>
            <a:ln w="27967">
              <a:solidFill>
                <a:srgbClr val="75B6D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1738726" y="4948164"/>
            <a:ext cx="653415" cy="1600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850" spc="-10">
                <a:solidFill>
                  <a:srgbClr val="75B6D4"/>
                </a:solidFill>
                <a:latin typeface="Trebuchet MS"/>
                <a:cs typeface="Trebuchet MS"/>
              </a:rPr>
              <a:t>Manufacture</a:t>
            </a:r>
            <a:endParaRPr sz="850">
              <a:latin typeface="Trebuchet MS"/>
              <a:cs typeface="Trebuchet MS"/>
            </a:endParaRPr>
          </a:p>
        </p:txBody>
      </p:sp>
      <p:grpSp>
        <p:nvGrpSpPr>
          <p:cNvPr id="17" name="object 17" descr=""/>
          <p:cNvGrpSpPr/>
          <p:nvPr/>
        </p:nvGrpSpPr>
        <p:grpSpPr>
          <a:xfrm>
            <a:off x="2498755" y="4791278"/>
            <a:ext cx="1179195" cy="489584"/>
            <a:chOff x="2498755" y="4791278"/>
            <a:chExt cx="1179195" cy="489584"/>
          </a:xfrm>
        </p:grpSpPr>
        <p:sp>
          <p:nvSpPr>
            <p:cNvPr id="18" name="object 18" descr=""/>
            <p:cNvSpPr/>
            <p:nvPr/>
          </p:nvSpPr>
          <p:spPr>
            <a:xfrm>
              <a:off x="2513042" y="4805566"/>
              <a:ext cx="1150620" cy="461009"/>
            </a:xfrm>
            <a:custGeom>
              <a:avLst/>
              <a:gdLst/>
              <a:ahLst/>
              <a:cxnLst/>
              <a:rect l="l" t="t" r="r" b="b"/>
              <a:pathLst>
                <a:path w="1150620" h="461010">
                  <a:moveTo>
                    <a:pt x="920288" y="0"/>
                  </a:moveTo>
                  <a:lnTo>
                    <a:pt x="0" y="0"/>
                  </a:lnTo>
                  <a:lnTo>
                    <a:pt x="230071" y="230330"/>
                  </a:lnTo>
                  <a:lnTo>
                    <a:pt x="0" y="460659"/>
                  </a:lnTo>
                  <a:lnTo>
                    <a:pt x="920288" y="460659"/>
                  </a:lnTo>
                  <a:lnTo>
                    <a:pt x="1150359" y="230330"/>
                  </a:lnTo>
                  <a:lnTo>
                    <a:pt x="920288" y="0"/>
                  </a:lnTo>
                  <a:close/>
                </a:path>
              </a:pathLst>
            </a:custGeom>
            <a:solidFill>
              <a:srgbClr val="523F4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2513042" y="4805566"/>
              <a:ext cx="1150620" cy="461009"/>
            </a:xfrm>
            <a:custGeom>
              <a:avLst/>
              <a:gdLst/>
              <a:ahLst/>
              <a:cxnLst/>
              <a:rect l="l" t="t" r="r" b="b"/>
              <a:pathLst>
                <a:path w="1150620" h="461010">
                  <a:moveTo>
                    <a:pt x="0" y="0"/>
                  </a:moveTo>
                  <a:lnTo>
                    <a:pt x="920288" y="0"/>
                  </a:lnTo>
                  <a:lnTo>
                    <a:pt x="1150359" y="230330"/>
                  </a:lnTo>
                  <a:lnTo>
                    <a:pt x="920288" y="460659"/>
                  </a:lnTo>
                  <a:lnTo>
                    <a:pt x="0" y="460659"/>
                  </a:lnTo>
                  <a:lnTo>
                    <a:pt x="230071" y="230330"/>
                  </a:lnTo>
                  <a:lnTo>
                    <a:pt x="0" y="0"/>
                  </a:lnTo>
                  <a:close/>
                </a:path>
              </a:pathLst>
            </a:custGeom>
            <a:ln w="27967">
              <a:solidFill>
                <a:srgbClr val="75B6D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2920176" y="4948164"/>
            <a:ext cx="360680" cy="1600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850" spc="-10">
                <a:solidFill>
                  <a:srgbClr val="75B6D4"/>
                </a:solidFill>
                <a:latin typeface="Trebuchet MS"/>
                <a:cs typeface="Trebuchet MS"/>
              </a:rPr>
              <a:t>Import</a:t>
            </a:r>
            <a:endParaRPr sz="850">
              <a:latin typeface="Trebuchet MS"/>
              <a:cs typeface="Trebuchet MS"/>
            </a:endParaRPr>
          </a:p>
        </p:txBody>
      </p:sp>
      <p:grpSp>
        <p:nvGrpSpPr>
          <p:cNvPr id="21" name="object 21" descr=""/>
          <p:cNvGrpSpPr/>
          <p:nvPr/>
        </p:nvGrpSpPr>
        <p:grpSpPr>
          <a:xfrm>
            <a:off x="3534079" y="4791278"/>
            <a:ext cx="1179195" cy="489584"/>
            <a:chOff x="3534079" y="4791278"/>
            <a:chExt cx="1179195" cy="489584"/>
          </a:xfrm>
        </p:grpSpPr>
        <p:sp>
          <p:nvSpPr>
            <p:cNvPr id="22" name="object 22" descr=""/>
            <p:cNvSpPr/>
            <p:nvPr/>
          </p:nvSpPr>
          <p:spPr>
            <a:xfrm>
              <a:off x="3548367" y="4805566"/>
              <a:ext cx="1150620" cy="461009"/>
            </a:xfrm>
            <a:custGeom>
              <a:avLst/>
              <a:gdLst/>
              <a:ahLst/>
              <a:cxnLst/>
              <a:rect l="l" t="t" r="r" b="b"/>
              <a:pathLst>
                <a:path w="1150620" h="461010">
                  <a:moveTo>
                    <a:pt x="920287" y="0"/>
                  </a:moveTo>
                  <a:lnTo>
                    <a:pt x="0" y="0"/>
                  </a:lnTo>
                  <a:lnTo>
                    <a:pt x="230070" y="230330"/>
                  </a:lnTo>
                  <a:lnTo>
                    <a:pt x="0" y="460659"/>
                  </a:lnTo>
                  <a:lnTo>
                    <a:pt x="920287" y="460659"/>
                  </a:lnTo>
                  <a:lnTo>
                    <a:pt x="1150358" y="230330"/>
                  </a:lnTo>
                  <a:lnTo>
                    <a:pt x="920287" y="0"/>
                  </a:lnTo>
                  <a:close/>
                </a:path>
              </a:pathLst>
            </a:custGeom>
            <a:solidFill>
              <a:srgbClr val="523F4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3548367" y="4805566"/>
              <a:ext cx="1150620" cy="461009"/>
            </a:xfrm>
            <a:custGeom>
              <a:avLst/>
              <a:gdLst/>
              <a:ahLst/>
              <a:cxnLst/>
              <a:rect l="l" t="t" r="r" b="b"/>
              <a:pathLst>
                <a:path w="1150620" h="461010">
                  <a:moveTo>
                    <a:pt x="0" y="0"/>
                  </a:moveTo>
                  <a:lnTo>
                    <a:pt x="920288" y="0"/>
                  </a:lnTo>
                  <a:lnTo>
                    <a:pt x="1150359" y="230330"/>
                  </a:lnTo>
                  <a:lnTo>
                    <a:pt x="920288" y="460659"/>
                  </a:lnTo>
                  <a:lnTo>
                    <a:pt x="0" y="460659"/>
                  </a:lnTo>
                  <a:lnTo>
                    <a:pt x="230071" y="230330"/>
                  </a:lnTo>
                  <a:lnTo>
                    <a:pt x="0" y="0"/>
                  </a:lnTo>
                  <a:close/>
                </a:path>
              </a:pathLst>
            </a:custGeom>
            <a:ln w="27967">
              <a:solidFill>
                <a:srgbClr val="75B6D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 descr=""/>
          <p:cNvSpPr txBox="1"/>
          <p:nvPr/>
        </p:nvSpPr>
        <p:spPr>
          <a:xfrm>
            <a:off x="3863366" y="4948164"/>
            <a:ext cx="545465" cy="1600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850" spc="-10">
                <a:solidFill>
                  <a:srgbClr val="75B6D4"/>
                </a:solidFill>
                <a:latin typeface="Trebuchet MS"/>
                <a:cs typeface="Trebuchet MS"/>
              </a:rPr>
              <a:t>Wholesale</a:t>
            </a:r>
            <a:endParaRPr sz="850">
              <a:latin typeface="Trebuchet MS"/>
              <a:cs typeface="Trebuchet MS"/>
            </a:endParaRPr>
          </a:p>
        </p:txBody>
      </p:sp>
      <p:grpSp>
        <p:nvGrpSpPr>
          <p:cNvPr id="25" name="object 25" descr=""/>
          <p:cNvGrpSpPr/>
          <p:nvPr/>
        </p:nvGrpSpPr>
        <p:grpSpPr>
          <a:xfrm>
            <a:off x="4569402" y="4791278"/>
            <a:ext cx="1179195" cy="489584"/>
            <a:chOff x="4569402" y="4791278"/>
            <a:chExt cx="1179195" cy="489584"/>
          </a:xfrm>
        </p:grpSpPr>
        <p:sp>
          <p:nvSpPr>
            <p:cNvPr id="26" name="object 26" descr=""/>
            <p:cNvSpPr/>
            <p:nvPr/>
          </p:nvSpPr>
          <p:spPr>
            <a:xfrm>
              <a:off x="4583690" y="4805566"/>
              <a:ext cx="1150620" cy="461009"/>
            </a:xfrm>
            <a:custGeom>
              <a:avLst/>
              <a:gdLst/>
              <a:ahLst/>
              <a:cxnLst/>
              <a:rect l="l" t="t" r="r" b="b"/>
              <a:pathLst>
                <a:path w="1150620" h="461010">
                  <a:moveTo>
                    <a:pt x="920287" y="0"/>
                  </a:moveTo>
                  <a:lnTo>
                    <a:pt x="0" y="0"/>
                  </a:lnTo>
                  <a:lnTo>
                    <a:pt x="230071" y="230330"/>
                  </a:lnTo>
                  <a:lnTo>
                    <a:pt x="0" y="460659"/>
                  </a:lnTo>
                  <a:lnTo>
                    <a:pt x="920287" y="460659"/>
                  </a:lnTo>
                  <a:lnTo>
                    <a:pt x="1150358" y="230330"/>
                  </a:lnTo>
                  <a:lnTo>
                    <a:pt x="920287" y="0"/>
                  </a:lnTo>
                  <a:close/>
                </a:path>
              </a:pathLst>
            </a:custGeom>
            <a:solidFill>
              <a:srgbClr val="523F4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4583690" y="4805566"/>
              <a:ext cx="1150620" cy="461009"/>
            </a:xfrm>
            <a:custGeom>
              <a:avLst/>
              <a:gdLst/>
              <a:ahLst/>
              <a:cxnLst/>
              <a:rect l="l" t="t" r="r" b="b"/>
              <a:pathLst>
                <a:path w="1150620" h="461010">
                  <a:moveTo>
                    <a:pt x="0" y="0"/>
                  </a:moveTo>
                  <a:lnTo>
                    <a:pt x="920288" y="0"/>
                  </a:lnTo>
                  <a:lnTo>
                    <a:pt x="1150359" y="230330"/>
                  </a:lnTo>
                  <a:lnTo>
                    <a:pt x="920288" y="460659"/>
                  </a:lnTo>
                  <a:lnTo>
                    <a:pt x="0" y="460659"/>
                  </a:lnTo>
                  <a:lnTo>
                    <a:pt x="230071" y="230330"/>
                  </a:lnTo>
                  <a:lnTo>
                    <a:pt x="0" y="0"/>
                  </a:lnTo>
                  <a:close/>
                </a:path>
              </a:pathLst>
            </a:custGeom>
            <a:ln w="27967">
              <a:solidFill>
                <a:srgbClr val="75B6D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 descr=""/>
          <p:cNvSpPr txBox="1"/>
          <p:nvPr/>
        </p:nvSpPr>
        <p:spPr>
          <a:xfrm>
            <a:off x="5018971" y="4948164"/>
            <a:ext cx="304165" cy="1600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850" spc="-10">
                <a:solidFill>
                  <a:srgbClr val="75B6D4"/>
                </a:solidFill>
                <a:latin typeface="Trebuchet MS"/>
                <a:cs typeface="Trebuchet MS"/>
              </a:rPr>
              <a:t>Retail</a:t>
            </a:r>
            <a:endParaRPr sz="850">
              <a:latin typeface="Trebuchet MS"/>
              <a:cs typeface="Trebuchet MS"/>
            </a:endParaRPr>
          </a:p>
        </p:txBody>
      </p:sp>
      <p:grpSp>
        <p:nvGrpSpPr>
          <p:cNvPr id="29" name="object 29" descr=""/>
          <p:cNvGrpSpPr/>
          <p:nvPr/>
        </p:nvGrpSpPr>
        <p:grpSpPr>
          <a:xfrm>
            <a:off x="5605031" y="4791582"/>
            <a:ext cx="1178560" cy="488950"/>
            <a:chOff x="5605031" y="4791582"/>
            <a:chExt cx="1178560" cy="488950"/>
          </a:xfrm>
        </p:grpSpPr>
        <p:sp>
          <p:nvSpPr>
            <p:cNvPr id="30" name="object 30" descr=""/>
            <p:cNvSpPr/>
            <p:nvPr/>
          </p:nvSpPr>
          <p:spPr>
            <a:xfrm>
              <a:off x="5619014" y="4805566"/>
              <a:ext cx="1150620" cy="461009"/>
            </a:xfrm>
            <a:custGeom>
              <a:avLst/>
              <a:gdLst/>
              <a:ahLst/>
              <a:cxnLst/>
              <a:rect l="l" t="t" r="r" b="b"/>
              <a:pathLst>
                <a:path w="1150620" h="461010">
                  <a:moveTo>
                    <a:pt x="920287" y="0"/>
                  </a:moveTo>
                  <a:lnTo>
                    <a:pt x="0" y="0"/>
                  </a:lnTo>
                  <a:lnTo>
                    <a:pt x="230071" y="230330"/>
                  </a:lnTo>
                  <a:lnTo>
                    <a:pt x="0" y="460659"/>
                  </a:lnTo>
                  <a:lnTo>
                    <a:pt x="920287" y="460659"/>
                  </a:lnTo>
                  <a:lnTo>
                    <a:pt x="1150358" y="230330"/>
                  </a:lnTo>
                  <a:lnTo>
                    <a:pt x="920287" y="0"/>
                  </a:lnTo>
                  <a:close/>
                </a:path>
              </a:pathLst>
            </a:custGeom>
            <a:solidFill>
              <a:srgbClr val="523F4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5619014" y="4805566"/>
              <a:ext cx="1150620" cy="461009"/>
            </a:xfrm>
            <a:custGeom>
              <a:avLst/>
              <a:gdLst/>
              <a:ahLst/>
              <a:cxnLst/>
              <a:rect l="l" t="t" r="r" b="b"/>
              <a:pathLst>
                <a:path w="1150620" h="461010">
                  <a:moveTo>
                    <a:pt x="0" y="0"/>
                  </a:moveTo>
                  <a:lnTo>
                    <a:pt x="920288" y="0"/>
                  </a:lnTo>
                  <a:lnTo>
                    <a:pt x="1150359" y="230330"/>
                  </a:lnTo>
                  <a:lnTo>
                    <a:pt x="920288" y="460659"/>
                  </a:lnTo>
                  <a:lnTo>
                    <a:pt x="0" y="460659"/>
                  </a:lnTo>
                  <a:lnTo>
                    <a:pt x="230071" y="230330"/>
                  </a:lnTo>
                  <a:lnTo>
                    <a:pt x="0" y="0"/>
                  </a:lnTo>
                  <a:close/>
                </a:path>
              </a:pathLst>
            </a:custGeom>
            <a:ln w="27967">
              <a:solidFill>
                <a:srgbClr val="75B6D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2" name="object 32" descr=""/>
          <p:cNvSpPr txBox="1"/>
          <p:nvPr/>
        </p:nvSpPr>
        <p:spPr>
          <a:xfrm>
            <a:off x="5937158" y="4878060"/>
            <a:ext cx="538480" cy="300355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74295" marR="5080" indent="-62230">
              <a:lnSpc>
                <a:spcPct val="108200"/>
              </a:lnSpc>
              <a:spcBef>
                <a:spcPts val="50"/>
              </a:spcBef>
            </a:pPr>
            <a:r>
              <a:rPr dirty="0" sz="850" spc="-10">
                <a:solidFill>
                  <a:srgbClr val="75B6D4"/>
                </a:solidFill>
                <a:latin typeface="Trebuchet MS"/>
                <a:cs typeface="Trebuchet MS"/>
              </a:rPr>
              <a:t>Consumer Finance</a:t>
            </a:r>
            <a:endParaRPr sz="850">
              <a:latin typeface="Trebuchet MS"/>
              <a:cs typeface="Trebuchet MS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7007845" y="3313111"/>
            <a:ext cx="1134110" cy="32512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950" spc="45">
                <a:solidFill>
                  <a:srgbClr val="523F4C"/>
                </a:solidFill>
                <a:latin typeface="Trebuchet MS"/>
                <a:cs typeface="Trebuchet MS"/>
              </a:rPr>
              <a:t>Approach</a:t>
            </a:r>
            <a:endParaRPr sz="1950">
              <a:latin typeface="Trebuchet MS"/>
              <a:cs typeface="Trebuchet MS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7007845" y="3663016"/>
            <a:ext cx="2936240" cy="1797050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248285" marR="180340" indent="-236220">
              <a:lnSpc>
                <a:spcPts val="1390"/>
              </a:lnSpc>
              <a:spcBef>
                <a:spcPts val="190"/>
              </a:spcBef>
              <a:buClr>
                <a:srgbClr val="000000"/>
              </a:buClr>
              <a:buFont typeface="Arial"/>
              <a:buChar char="•"/>
              <a:tabLst>
                <a:tab pos="248285" algn="l"/>
                <a:tab pos="248920" algn="l"/>
              </a:tabLst>
            </a:pPr>
            <a:r>
              <a:rPr dirty="0" sz="1200" spc="-20">
                <a:solidFill>
                  <a:srgbClr val="523F4C"/>
                </a:solidFill>
                <a:latin typeface="Trebuchet MS"/>
                <a:cs typeface="Trebuchet MS"/>
              </a:rPr>
              <a:t>Short</a:t>
            </a: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or</a:t>
            </a: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medium-</a:t>
            </a:r>
            <a:r>
              <a:rPr dirty="0" sz="1200" spc="-45">
                <a:solidFill>
                  <a:srgbClr val="523F4C"/>
                </a:solidFill>
                <a:latin typeface="Trebuchet MS"/>
                <a:cs typeface="Trebuchet MS"/>
              </a:rPr>
              <a:t>term</a:t>
            </a:r>
            <a:r>
              <a:rPr dirty="0" sz="1200" spc="-6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25">
                <a:solidFill>
                  <a:srgbClr val="523F4C"/>
                </a:solidFill>
                <a:latin typeface="Trebuchet MS"/>
                <a:cs typeface="Trebuchet MS"/>
              </a:rPr>
              <a:t>senior</a:t>
            </a: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20">
                <a:solidFill>
                  <a:srgbClr val="523F4C"/>
                </a:solidFill>
                <a:latin typeface="Trebuchet MS"/>
                <a:cs typeface="Trebuchet MS"/>
              </a:rPr>
              <a:t>debt </a:t>
            </a:r>
            <a:r>
              <a:rPr dirty="0" sz="1200" spc="-25">
                <a:solidFill>
                  <a:srgbClr val="523F4C"/>
                </a:solidFill>
                <a:latin typeface="Trebuchet MS"/>
                <a:cs typeface="Trebuchet MS"/>
              </a:rPr>
              <a:t>secured</a:t>
            </a:r>
            <a:r>
              <a:rPr dirty="0" sz="1200" spc="-4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523F4C"/>
                </a:solidFill>
                <a:latin typeface="Trebuchet MS"/>
                <a:cs typeface="Trebuchet MS"/>
              </a:rPr>
              <a:t>by</a:t>
            </a: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50">
                <a:solidFill>
                  <a:srgbClr val="523F4C"/>
                </a:solidFill>
                <a:latin typeface="Trebuchet MS"/>
                <a:cs typeface="Trebuchet MS"/>
              </a:rPr>
              <a:t>inventory,</a:t>
            </a:r>
            <a:r>
              <a:rPr dirty="0" sz="1200" spc="-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45">
                <a:solidFill>
                  <a:srgbClr val="523F4C"/>
                </a:solidFill>
                <a:latin typeface="Trebuchet MS"/>
                <a:cs typeface="Trebuchet MS"/>
              </a:rPr>
              <a:t>receivables,</a:t>
            </a:r>
            <a:r>
              <a:rPr dirty="0" sz="1200" spc="-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etc.</a:t>
            </a:r>
            <a:endParaRPr sz="1200">
              <a:latin typeface="Trebuchet MS"/>
              <a:cs typeface="Trebuchet MS"/>
            </a:endParaRPr>
          </a:p>
          <a:p>
            <a:pPr marL="248285" marR="287020" indent="-236220">
              <a:lnSpc>
                <a:spcPts val="1390"/>
              </a:lnSpc>
              <a:spcBef>
                <a:spcPts val="25"/>
              </a:spcBef>
              <a:buClr>
                <a:srgbClr val="000000"/>
              </a:buClr>
              <a:buFont typeface="Arial"/>
              <a:buChar char="•"/>
              <a:tabLst>
                <a:tab pos="248285" algn="l"/>
                <a:tab pos="248920" algn="l"/>
              </a:tabLst>
            </a:pP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Unsecured,</a:t>
            </a:r>
            <a:r>
              <a:rPr dirty="0" sz="1200" spc="-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20">
                <a:solidFill>
                  <a:srgbClr val="523F4C"/>
                </a:solidFill>
                <a:latin typeface="Trebuchet MS"/>
                <a:cs typeface="Trebuchet MS"/>
              </a:rPr>
              <a:t>subordinated </a:t>
            </a: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debt/mezz 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long-</a:t>
            </a:r>
            <a:r>
              <a:rPr dirty="0" sz="1200" spc="-65">
                <a:solidFill>
                  <a:srgbClr val="523F4C"/>
                </a:solidFill>
                <a:latin typeface="Trebuchet MS"/>
                <a:cs typeface="Trebuchet MS"/>
              </a:rPr>
              <a:t>term,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50">
                <a:solidFill>
                  <a:srgbClr val="523F4C"/>
                </a:solidFill>
                <a:latin typeface="Trebuchet MS"/>
                <a:cs typeface="Trebuchet MS"/>
              </a:rPr>
              <a:t>equity-</a:t>
            </a:r>
            <a:r>
              <a:rPr dirty="0" sz="1200" spc="-55">
                <a:solidFill>
                  <a:srgbClr val="523F4C"/>
                </a:solidFill>
                <a:latin typeface="Trebuchet MS"/>
                <a:cs typeface="Trebuchet MS"/>
              </a:rPr>
              <a:t>like</a:t>
            </a:r>
            <a:r>
              <a:rPr dirty="0" sz="1200" spc="-1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capital</a:t>
            </a:r>
            <a:endParaRPr sz="1200">
              <a:latin typeface="Trebuchet MS"/>
              <a:cs typeface="Trebuchet MS"/>
            </a:endParaRPr>
          </a:p>
          <a:p>
            <a:pPr marL="248285" marR="197485" indent="-236220">
              <a:lnSpc>
                <a:spcPct val="93300"/>
              </a:lnSpc>
              <a:spcBef>
                <a:spcPts val="35"/>
              </a:spcBef>
              <a:buClr>
                <a:srgbClr val="000000"/>
              </a:buClr>
              <a:buFont typeface="Arial"/>
              <a:buChar char="•"/>
              <a:tabLst>
                <a:tab pos="248285" algn="l"/>
                <a:tab pos="248920" algn="l"/>
              </a:tabLst>
            </a:pPr>
            <a:r>
              <a:rPr dirty="0" sz="1200" spc="-60">
                <a:solidFill>
                  <a:srgbClr val="523F4C"/>
                </a:solidFill>
                <a:latin typeface="Trebuchet MS"/>
                <a:cs typeface="Trebuchet MS"/>
              </a:rPr>
              <a:t>Tripartite</a:t>
            </a:r>
            <a:r>
              <a:rPr dirty="0" sz="1200" spc="-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40">
                <a:solidFill>
                  <a:srgbClr val="523F4C"/>
                </a:solidFill>
                <a:latin typeface="Trebuchet MS"/>
                <a:cs typeface="Trebuchet MS"/>
              </a:rPr>
              <a:t>distributor</a:t>
            </a:r>
            <a:r>
              <a:rPr dirty="0" sz="1200" spc="-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50">
                <a:solidFill>
                  <a:srgbClr val="523F4C"/>
                </a:solidFill>
                <a:latin typeface="Trebuchet MS"/>
                <a:cs typeface="Trebuchet MS"/>
              </a:rPr>
              <a:t>structures</a:t>
            </a:r>
            <a:r>
              <a:rPr dirty="0" sz="1200" spc="-1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20">
                <a:solidFill>
                  <a:srgbClr val="523F4C"/>
                </a:solidFill>
                <a:latin typeface="Trebuchet MS"/>
                <a:cs typeface="Trebuchet MS"/>
              </a:rPr>
              <a:t>which </a:t>
            </a:r>
            <a:r>
              <a:rPr dirty="0" sz="1200" spc="-25">
                <a:solidFill>
                  <a:srgbClr val="523F4C"/>
                </a:solidFill>
                <a:latin typeface="Trebuchet MS"/>
                <a:cs typeface="Trebuchet MS"/>
              </a:rPr>
              <a:t>enable</a:t>
            </a:r>
            <a:r>
              <a:rPr dirty="0" sz="1200" spc="-4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financing</a:t>
            </a:r>
            <a:r>
              <a:rPr dirty="0" sz="1200" spc="-50">
                <a:solidFill>
                  <a:srgbClr val="523F4C"/>
                </a:solidFill>
                <a:latin typeface="Trebuchet MS"/>
                <a:cs typeface="Trebuchet MS"/>
              </a:rPr>
              <a:t> for</a:t>
            </a: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55">
                <a:solidFill>
                  <a:srgbClr val="523F4C"/>
                </a:solidFill>
                <a:latin typeface="Trebuchet MS"/>
                <a:cs typeface="Trebuchet MS"/>
              </a:rPr>
              <a:t>smaller,</a:t>
            </a: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20">
                <a:solidFill>
                  <a:srgbClr val="523F4C"/>
                </a:solidFill>
                <a:latin typeface="Trebuchet MS"/>
                <a:cs typeface="Trebuchet MS"/>
              </a:rPr>
              <a:t>less</a:t>
            </a: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well- </a:t>
            </a:r>
            <a:r>
              <a:rPr dirty="0" sz="1200" spc="-55">
                <a:solidFill>
                  <a:srgbClr val="523F4C"/>
                </a:solidFill>
                <a:latin typeface="Trebuchet MS"/>
                <a:cs typeface="Trebuchet MS"/>
              </a:rPr>
              <a:t>capitalized/profitable</a:t>
            </a:r>
            <a:r>
              <a:rPr dirty="0" sz="1200" spc="8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distributors</a:t>
            </a:r>
            <a:endParaRPr sz="1200">
              <a:latin typeface="Trebuchet MS"/>
              <a:cs typeface="Trebuchet MS"/>
            </a:endParaRPr>
          </a:p>
          <a:p>
            <a:pPr marL="248285" marR="5080" indent="-236220">
              <a:lnSpc>
                <a:spcPts val="1390"/>
              </a:lnSpc>
              <a:spcBef>
                <a:spcPts val="65"/>
              </a:spcBef>
              <a:buClr>
                <a:srgbClr val="000000"/>
              </a:buClr>
              <a:buFont typeface="Arial"/>
              <a:buChar char="•"/>
              <a:tabLst>
                <a:tab pos="248285" algn="l"/>
                <a:tab pos="248920" algn="l"/>
              </a:tabLst>
            </a:pP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Specialized</a:t>
            </a:r>
            <a:r>
              <a:rPr dirty="0" sz="1200" spc="-5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20">
                <a:solidFill>
                  <a:srgbClr val="523F4C"/>
                </a:solidFill>
                <a:latin typeface="Trebuchet MS"/>
                <a:cs typeface="Trebuchet MS"/>
              </a:rPr>
              <a:t>carbon</a:t>
            </a: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45">
                <a:solidFill>
                  <a:srgbClr val="523F4C"/>
                </a:solidFill>
                <a:latin typeface="Trebuchet MS"/>
                <a:cs typeface="Trebuchet MS"/>
              </a:rPr>
              <a:t>finance</a:t>
            </a: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50">
                <a:solidFill>
                  <a:srgbClr val="523F4C"/>
                </a:solidFill>
                <a:latin typeface="Trebuchet MS"/>
                <a:cs typeface="Trebuchet MS"/>
              </a:rPr>
              <a:t>via</a:t>
            </a: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20">
                <a:solidFill>
                  <a:srgbClr val="523F4C"/>
                </a:solidFill>
                <a:latin typeface="Trebuchet MS"/>
                <a:cs typeface="Trebuchet MS"/>
              </a:rPr>
              <a:t>debt </a:t>
            </a:r>
            <a:r>
              <a:rPr dirty="0" sz="1200" spc="-25">
                <a:solidFill>
                  <a:srgbClr val="523F4C"/>
                </a:solidFill>
                <a:latin typeface="Trebuchet MS"/>
                <a:cs typeface="Trebuchet MS"/>
              </a:rPr>
              <a:t>secured</a:t>
            </a:r>
            <a:r>
              <a:rPr dirty="0" sz="1200" spc="-6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523F4C"/>
                </a:solidFill>
                <a:latin typeface="Trebuchet MS"/>
                <a:cs typeface="Trebuchet MS"/>
              </a:rPr>
              <a:t>by</a:t>
            </a:r>
            <a:r>
              <a:rPr dirty="0" sz="1200" spc="-5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50">
                <a:solidFill>
                  <a:srgbClr val="523F4C"/>
                </a:solidFill>
                <a:latin typeface="Trebuchet MS"/>
                <a:cs typeface="Trebuchet MS"/>
              </a:rPr>
              <a:t>(carbon)</a:t>
            </a: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Emissions</a:t>
            </a:r>
            <a:r>
              <a:rPr dirty="0" sz="1200" spc="-4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Reduction </a:t>
            </a: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Purchase</a:t>
            </a:r>
            <a:r>
              <a:rPr dirty="0" sz="1200" spc="-4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Agreements</a:t>
            </a: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(ERPAs)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285704" y="830002"/>
            <a:ext cx="5362575" cy="965835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dirty="0" sz="1950" spc="-10">
                <a:solidFill>
                  <a:srgbClr val="523F4C"/>
                </a:solidFill>
                <a:latin typeface="Trebuchet MS"/>
                <a:cs typeface="Trebuchet MS"/>
              </a:rPr>
              <a:t>Overview</a:t>
            </a:r>
            <a:endParaRPr sz="1950">
              <a:latin typeface="Trebuchet MS"/>
              <a:cs typeface="Trebuchet MS"/>
            </a:endParaRPr>
          </a:p>
          <a:p>
            <a:pPr algn="just" marL="248285" marR="5080" indent="-236220">
              <a:lnSpc>
                <a:spcPct val="97500"/>
              </a:lnSpc>
              <a:spcBef>
                <a:spcPts val="340"/>
              </a:spcBef>
              <a:buClr>
                <a:srgbClr val="000000"/>
              </a:buClr>
              <a:buFont typeface="Arial"/>
              <a:buChar char="•"/>
              <a:tabLst>
                <a:tab pos="248920" algn="l"/>
              </a:tabLst>
            </a:pPr>
            <a:r>
              <a:rPr dirty="0" sz="1200" spc="-40">
                <a:solidFill>
                  <a:srgbClr val="523F4C"/>
                </a:solidFill>
                <a:latin typeface="Trebuchet MS"/>
                <a:cs typeface="Trebuchet MS"/>
              </a:rPr>
              <a:t>Partnership</a:t>
            </a: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20">
                <a:solidFill>
                  <a:srgbClr val="523F4C"/>
                </a:solidFill>
                <a:latin typeface="Trebuchet MS"/>
                <a:cs typeface="Trebuchet MS"/>
              </a:rPr>
              <a:t>of</a:t>
            </a:r>
            <a:r>
              <a:rPr dirty="0" sz="1200">
                <a:solidFill>
                  <a:srgbClr val="523F4C"/>
                </a:solidFill>
                <a:latin typeface="Trebuchet MS"/>
                <a:cs typeface="Trebuchet MS"/>
              </a:rPr>
              <a:t> 15</a:t>
            </a:r>
            <a:r>
              <a:rPr dirty="0" sz="1200" spc="-1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governments,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foundations,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70">
                <a:solidFill>
                  <a:srgbClr val="523F4C"/>
                </a:solidFill>
                <a:latin typeface="Trebuchet MS"/>
                <a:cs typeface="Trebuchet MS"/>
              </a:rPr>
              <a:t>family</a:t>
            </a:r>
            <a:r>
              <a:rPr dirty="0" sz="1200" spc="-2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65">
                <a:solidFill>
                  <a:srgbClr val="523F4C"/>
                </a:solidFill>
                <a:latin typeface="Trebuchet MS"/>
                <a:cs typeface="Trebuchet MS"/>
              </a:rPr>
              <a:t>offices,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 pension</a:t>
            </a:r>
            <a:r>
              <a:rPr dirty="0" sz="1200" spc="-1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20">
                <a:solidFill>
                  <a:srgbClr val="523F4C"/>
                </a:solidFill>
                <a:latin typeface="Trebuchet MS"/>
                <a:cs typeface="Trebuchet MS"/>
              </a:rPr>
              <a:t>funds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25">
                <a:solidFill>
                  <a:srgbClr val="523F4C"/>
                </a:solidFill>
                <a:latin typeface="Trebuchet MS"/>
                <a:cs typeface="Trebuchet MS"/>
              </a:rPr>
              <a:t>and </a:t>
            </a: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other</a:t>
            </a:r>
            <a:r>
              <a:rPr dirty="0" sz="1200" spc="-4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investors </a:t>
            </a:r>
            <a:r>
              <a:rPr dirty="0" sz="1200" spc="-20">
                <a:solidFill>
                  <a:srgbClr val="523F4C"/>
                </a:solidFill>
                <a:latin typeface="Trebuchet MS"/>
                <a:cs typeface="Trebuchet MS"/>
              </a:rPr>
              <a:t>to</a:t>
            </a:r>
            <a:r>
              <a:rPr dirty="0" sz="1200" spc="-4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establish </a:t>
            </a:r>
            <a:r>
              <a:rPr dirty="0" sz="1200" spc="-45">
                <a:solidFill>
                  <a:srgbClr val="523F4C"/>
                </a:solidFill>
                <a:latin typeface="Trebuchet MS"/>
                <a:cs typeface="Trebuchet MS"/>
              </a:rPr>
              <a:t>the</a:t>
            </a:r>
            <a:r>
              <a:rPr dirty="0" sz="1200" spc="-4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45">
                <a:solidFill>
                  <a:srgbClr val="523F4C"/>
                </a:solidFill>
                <a:latin typeface="Trebuchet MS"/>
                <a:cs typeface="Trebuchet MS"/>
              </a:rPr>
              <a:t>world’s</a:t>
            </a: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80">
                <a:solidFill>
                  <a:srgbClr val="523F4C"/>
                </a:solidFill>
                <a:latin typeface="Trebuchet MS"/>
                <a:cs typeface="Trebuchet MS"/>
              </a:rPr>
              <a:t>first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40">
                <a:solidFill>
                  <a:srgbClr val="523F4C"/>
                </a:solidFill>
                <a:latin typeface="Trebuchet MS"/>
                <a:cs typeface="Trebuchet MS"/>
              </a:rPr>
              <a:t>impact</a:t>
            </a:r>
            <a:r>
              <a:rPr dirty="0" sz="1200" spc="-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40">
                <a:solidFill>
                  <a:srgbClr val="523F4C"/>
                </a:solidFill>
                <a:latin typeface="Trebuchet MS"/>
                <a:cs typeface="Trebuchet MS"/>
              </a:rPr>
              <a:t>investment</a:t>
            </a:r>
            <a:r>
              <a:rPr dirty="0" sz="12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25">
                <a:solidFill>
                  <a:srgbClr val="523F4C"/>
                </a:solidFill>
                <a:latin typeface="Trebuchet MS"/>
                <a:cs typeface="Trebuchet MS"/>
              </a:rPr>
              <a:t>fund</a:t>
            </a:r>
            <a:r>
              <a:rPr dirty="0" sz="1200" spc="-4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dedicated to</a:t>
            </a:r>
            <a:r>
              <a:rPr dirty="0" sz="1200" spc="-4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financing</a:t>
            </a:r>
            <a:r>
              <a:rPr dirty="0" sz="1200" spc="-5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40">
                <a:solidFill>
                  <a:srgbClr val="523F4C"/>
                </a:solidFill>
                <a:latin typeface="Trebuchet MS"/>
                <a:cs typeface="Trebuchet MS"/>
              </a:rPr>
              <a:t>clean</a:t>
            </a:r>
            <a:r>
              <a:rPr dirty="0" sz="1200" spc="-4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523F4C"/>
                </a:solidFill>
                <a:latin typeface="Trebuchet MS"/>
                <a:cs typeface="Trebuchet MS"/>
              </a:rPr>
              <a:t>and</a:t>
            </a:r>
            <a:r>
              <a:rPr dirty="0" sz="1200" spc="-5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modern</a:t>
            </a:r>
            <a:r>
              <a:rPr dirty="0" sz="1200" spc="-4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523F4C"/>
                </a:solidFill>
                <a:latin typeface="Trebuchet MS"/>
                <a:cs typeface="Trebuchet MS"/>
              </a:rPr>
              <a:t>cooking</a:t>
            </a:r>
            <a:r>
              <a:rPr dirty="0" sz="1200" spc="-5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25">
                <a:solidFill>
                  <a:srgbClr val="523F4C"/>
                </a:solidFill>
                <a:latin typeface="Trebuchet MS"/>
                <a:cs typeface="Trebuchet MS"/>
              </a:rPr>
              <a:t>solutions</a:t>
            </a:r>
            <a:r>
              <a:rPr dirty="0" sz="1200" spc="-3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40">
                <a:solidFill>
                  <a:srgbClr val="523F4C"/>
                </a:solidFill>
                <a:latin typeface="Trebuchet MS"/>
                <a:cs typeface="Trebuchet MS"/>
              </a:rPr>
              <a:t>in</a:t>
            </a:r>
            <a:r>
              <a:rPr dirty="0" sz="1200" spc="-4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developing</a:t>
            </a:r>
            <a:r>
              <a:rPr dirty="0" sz="1200" spc="-5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523F4C"/>
                </a:solidFill>
                <a:latin typeface="Trebuchet MS"/>
                <a:cs typeface="Trebuchet MS"/>
              </a:rPr>
              <a:t>markets</a:t>
            </a:r>
            <a:endParaRPr sz="1200">
              <a:latin typeface="Trebuchet MS"/>
              <a:cs typeface="Trebuchet MS"/>
            </a:endParaRPr>
          </a:p>
        </p:txBody>
      </p:sp>
      <p:grpSp>
        <p:nvGrpSpPr>
          <p:cNvPr id="36" name="object 36" descr=""/>
          <p:cNvGrpSpPr/>
          <p:nvPr/>
        </p:nvGrpSpPr>
        <p:grpSpPr>
          <a:xfrm>
            <a:off x="5669279" y="271523"/>
            <a:ext cx="1042669" cy="2018030"/>
            <a:chOff x="5669279" y="271523"/>
            <a:chExt cx="1042669" cy="2018030"/>
          </a:xfrm>
        </p:grpSpPr>
        <p:pic>
          <p:nvPicPr>
            <p:cNvPr id="37" name="object 37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669279" y="1679447"/>
              <a:ext cx="1042416" cy="609600"/>
            </a:xfrm>
            <a:prstGeom prst="rect">
              <a:avLst/>
            </a:prstGeom>
          </p:spPr>
        </p:pic>
        <p:pic>
          <p:nvPicPr>
            <p:cNvPr id="38" name="object 38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869468" y="960642"/>
              <a:ext cx="840573" cy="790985"/>
            </a:xfrm>
            <a:prstGeom prst="rect">
              <a:avLst/>
            </a:prstGeom>
          </p:spPr>
        </p:pic>
        <p:pic>
          <p:nvPicPr>
            <p:cNvPr id="39" name="object 3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008179" y="271523"/>
              <a:ext cx="701861" cy="760534"/>
            </a:xfrm>
            <a:prstGeom prst="rect">
              <a:avLst/>
            </a:prstGeom>
          </p:spPr>
        </p:pic>
      </p:grpSp>
      <p:pic>
        <p:nvPicPr>
          <p:cNvPr id="40" name="object 40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166010" y="482670"/>
            <a:ext cx="884979" cy="278899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5179" y="391733"/>
            <a:ext cx="4204970" cy="4984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45"/>
              <a:t>Completed</a:t>
            </a:r>
            <a:r>
              <a:rPr dirty="0" spc="-80"/>
              <a:t> </a:t>
            </a:r>
            <a:r>
              <a:rPr dirty="0" spc="-10"/>
              <a:t>Investments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24770" y="1069258"/>
            <a:ext cx="6422390" cy="806450"/>
          </a:xfrm>
          <a:prstGeom prst="rect">
            <a:avLst/>
          </a:prstGeom>
        </p:spPr>
        <p:txBody>
          <a:bodyPr wrap="square" lIns="0" tIns="102235" rIns="0" bIns="0" rtlCol="0" vert="horz">
            <a:spAutoFit/>
          </a:bodyPr>
          <a:lstStyle/>
          <a:p>
            <a:pPr marL="201295" indent="-188595">
              <a:lnSpc>
                <a:spcPct val="100000"/>
              </a:lnSpc>
              <a:spcBef>
                <a:spcPts val="805"/>
              </a:spcBef>
              <a:buClr>
                <a:srgbClr val="303131"/>
              </a:buClr>
              <a:buFont typeface="Times New Roman"/>
              <a:buChar char="●"/>
              <a:tabLst>
                <a:tab pos="201295" algn="l"/>
              </a:tabLst>
            </a:pPr>
            <a:r>
              <a:rPr dirty="0" sz="1500" spc="125">
                <a:solidFill>
                  <a:srgbClr val="523F4C"/>
                </a:solidFill>
                <a:latin typeface="Trebuchet MS"/>
                <a:cs typeface="Trebuchet MS"/>
              </a:rPr>
              <a:t>USD</a:t>
            </a:r>
            <a:r>
              <a:rPr dirty="0" sz="1500" spc="5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6</a:t>
            </a:r>
            <a:r>
              <a:rPr dirty="0" sz="1500" spc="3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million</a:t>
            </a:r>
            <a:r>
              <a:rPr dirty="0" sz="1500" spc="4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to</a:t>
            </a:r>
            <a:r>
              <a:rPr dirty="0" sz="1500" spc="4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Burn</a:t>
            </a:r>
            <a:r>
              <a:rPr dirty="0" sz="1500" spc="4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Manufacturing</a:t>
            </a:r>
            <a:r>
              <a:rPr dirty="0" sz="1500" spc="3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(Mauritius/Kenya)</a:t>
            </a:r>
            <a:endParaRPr sz="1500">
              <a:latin typeface="Trebuchet MS"/>
              <a:cs typeface="Trebuchet MS"/>
            </a:endParaRPr>
          </a:p>
          <a:p>
            <a:pPr lvl="1" marL="704215" indent="-189230">
              <a:lnSpc>
                <a:spcPct val="100000"/>
              </a:lnSpc>
              <a:spcBef>
                <a:spcPts val="520"/>
              </a:spcBef>
              <a:buClr>
                <a:srgbClr val="303131"/>
              </a:buClr>
              <a:buFont typeface="Times New Roman"/>
              <a:buChar char="●"/>
              <a:tabLst>
                <a:tab pos="704215" algn="l"/>
              </a:tabLst>
            </a:pPr>
            <a:r>
              <a:rPr dirty="0" sz="1100" spc="85">
                <a:solidFill>
                  <a:srgbClr val="523F4C"/>
                </a:solidFill>
                <a:latin typeface="Trebuchet MS"/>
                <a:cs typeface="Trebuchet MS"/>
              </a:rPr>
              <a:t>On</a:t>
            </a:r>
            <a:r>
              <a:rPr dirty="0" sz="1100" spc="-2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April</a:t>
            </a:r>
            <a:r>
              <a:rPr dirty="0" sz="1100" spc="-10">
                <a:solidFill>
                  <a:srgbClr val="523F4C"/>
                </a:solidFill>
                <a:latin typeface="Trebuchet MS"/>
                <a:cs typeface="Trebuchet MS"/>
              </a:rPr>
              <a:t> 29,</a:t>
            </a:r>
            <a:r>
              <a:rPr dirty="0" sz="1100" spc="-1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2022,</a:t>
            </a:r>
            <a:r>
              <a:rPr dirty="0" sz="1100" spc="-1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Spark+</a:t>
            </a:r>
            <a:r>
              <a:rPr dirty="0" sz="1100" spc="-1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disbursed</a:t>
            </a:r>
            <a:r>
              <a:rPr dirty="0" sz="1100" spc="-1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 spc="80">
                <a:solidFill>
                  <a:srgbClr val="523F4C"/>
                </a:solidFill>
                <a:latin typeface="Trebuchet MS"/>
                <a:cs typeface="Trebuchet MS"/>
              </a:rPr>
              <a:t>USD</a:t>
            </a:r>
            <a:r>
              <a:rPr dirty="0" sz="1100" spc="-1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4</a:t>
            </a:r>
            <a:r>
              <a:rPr dirty="0" sz="1100" spc="-2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 spc="-25">
                <a:solidFill>
                  <a:srgbClr val="523F4C"/>
                </a:solidFill>
                <a:latin typeface="Trebuchet MS"/>
                <a:cs typeface="Trebuchet MS"/>
              </a:rPr>
              <a:t>million</a:t>
            </a:r>
            <a:r>
              <a:rPr dirty="0" sz="1100" spc="-1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to</a:t>
            </a:r>
            <a:r>
              <a:rPr dirty="0" sz="1100" spc="-2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Burn</a:t>
            </a:r>
            <a:r>
              <a:rPr dirty="0" sz="1100" spc="-1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 spc="-10">
                <a:solidFill>
                  <a:srgbClr val="523F4C"/>
                </a:solidFill>
                <a:latin typeface="Trebuchet MS"/>
                <a:cs typeface="Trebuchet MS"/>
              </a:rPr>
              <a:t>Manufacturing</a:t>
            </a:r>
            <a:endParaRPr sz="1100">
              <a:latin typeface="Trebuchet MS"/>
              <a:cs typeface="Trebuchet MS"/>
            </a:endParaRPr>
          </a:p>
          <a:p>
            <a:pPr lvl="1" marL="704215" indent="-189230">
              <a:lnSpc>
                <a:spcPct val="100000"/>
              </a:lnSpc>
              <a:spcBef>
                <a:spcPts val="480"/>
              </a:spcBef>
              <a:buClr>
                <a:srgbClr val="303131"/>
              </a:buClr>
              <a:buFont typeface="Times New Roman"/>
              <a:buChar char="●"/>
              <a:tabLst>
                <a:tab pos="704215" algn="l"/>
              </a:tabLst>
            </a:pPr>
            <a:r>
              <a:rPr dirty="0" sz="1100" spc="55">
                <a:solidFill>
                  <a:srgbClr val="523F4C"/>
                </a:solidFill>
                <a:latin typeface="Trebuchet MS"/>
                <a:cs typeface="Trebuchet MS"/>
              </a:rPr>
              <a:t>An</a:t>
            </a:r>
            <a:r>
              <a:rPr dirty="0" sz="1100" spc="-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 spc="-10">
                <a:solidFill>
                  <a:srgbClr val="523F4C"/>
                </a:solidFill>
                <a:latin typeface="Trebuchet MS"/>
                <a:cs typeface="Trebuchet MS"/>
              </a:rPr>
              <a:t>additional</a:t>
            </a:r>
            <a:r>
              <a:rPr dirty="0" sz="1100" spc="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 spc="75">
                <a:solidFill>
                  <a:srgbClr val="523F4C"/>
                </a:solidFill>
                <a:latin typeface="Trebuchet MS"/>
                <a:cs typeface="Trebuchet MS"/>
              </a:rPr>
              <a:t>USD</a:t>
            </a: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 2 </a:t>
            </a:r>
            <a:r>
              <a:rPr dirty="0" sz="1100" spc="-25">
                <a:solidFill>
                  <a:srgbClr val="523F4C"/>
                </a:solidFill>
                <a:latin typeface="Trebuchet MS"/>
                <a:cs typeface="Trebuchet MS"/>
              </a:rPr>
              <a:t>million</a:t>
            </a:r>
            <a:r>
              <a:rPr dirty="0" sz="1100" spc="-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 spc="-25">
                <a:solidFill>
                  <a:srgbClr val="523F4C"/>
                </a:solidFill>
                <a:latin typeface="Trebuchet MS"/>
                <a:cs typeface="Trebuchet MS"/>
              </a:rPr>
              <a:t>tranche</a:t>
            </a: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 has been</a:t>
            </a:r>
            <a:r>
              <a:rPr dirty="0" sz="1100" spc="1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IC</a:t>
            </a:r>
            <a:r>
              <a:rPr dirty="0" sz="1100" spc="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approved</a:t>
            </a:r>
            <a:r>
              <a:rPr dirty="0" sz="1100" spc="1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 spc="-10">
                <a:solidFill>
                  <a:srgbClr val="523F4C"/>
                </a:solidFill>
                <a:latin typeface="Trebuchet MS"/>
                <a:cs typeface="Trebuchet MS"/>
              </a:rPr>
              <a:t>in</a:t>
            </a: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 August</a:t>
            </a:r>
            <a:r>
              <a:rPr dirty="0" sz="1100" spc="1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to be</a:t>
            </a:r>
            <a:r>
              <a:rPr dirty="0" sz="1100" spc="-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disbursed</a:t>
            </a:r>
            <a:r>
              <a:rPr dirty="0" sz="1100" spc="1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 spc="-10">
                <a:solidFill>
                  <a:srgbClr val="523F4C"/>
                </a:solidFill>
                <a:latin typeface="Trebuchet MS"/>
                <a:cs typeface="Trebuchet MS"/>
              </a:rPr>
              <a:t>in</a:t>
            </a:r>
            <a:r>
              <a:rPr dirty="0" sz="1100" spc="-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 spc="-25">
                <a:solidFill>
                  <a:srgbClr val="523F4C"/>
                </a:solidFill>
                <a:latin typeface="Trebuchet MS"/>
                <a:cs typeface="Trebuchet MS"/>
              </a:rPr>
              <a:t>Sep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24770" y="2348864"/>
            <a:ext cx="4455160" cy="773430"/>
          </a:xfrm>
          <a:prstGeom prst="rect">
            <a:avLst/>
          </a:prstGeom>
        </p:spPr>
        <p:txBody>
          <a:bodyPr wrap="square" lIns="0" tIns="81915" rIns="0" bIns="0" rtlCol="0" vert="horz">
            <a:spAutoFit/>
          </a:bodyPr>
          <a:lstStyle/>
          <a:p>
            <a:pPr marL="201295" indent="-188595">
              <a:lnSpc>
                <a:spcPct val="100000"/>
              </a:lnSpc>
              <a:spcBef>
                <a:spcPts val="645"/>
              </a:spcBef>
              <a:buClr>
                <a:srgbClr val="303131"/>
              </a:buClr>
              <a:buFont typeface="Times New Roman"/>
              <a:buChar char="●"/>
              <a:tabLst>
                <a:tab pos="201295" algn="l"/>
              </a:tabLst>
            </a:pPr>
            <a:r>
              <a:rPr dirty="0" sz="1500" spc="125">
                <a:solidFill>
                  <a:srgbClr val="523F4C"/>
                </a:solidFill>
                <a:latin typeface="Trebuchet MS"/>
                <a:cs typeface="Trebuchet MS"/>
              </a:rPr>
              <a:t>USD</a:t>
            </a:r>
            <a:r>
              <a:rPr dirty="0" sz="1500" spc="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2</a:t>
            </a:r>
            <a:r>
              <a:rPr dirty="0" sz="1500" spc="2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million</a:t>
            </a:r>
            <a:r>
              <a:rPr dirty="0" sz="1500" spc="2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to</a:t>
            </a:r>
            <a:r>
              <a:rPr dirty="0" sz="1500" spc="2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Sumac</a:t>
            </a:r>
            <a:r>
              <a:rPr dirty="0" sz="1500" spc="1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150">
                <a:solidFill>
                  <a:srgbClr val="523F4C"/>
                </a:solidFill>
                <a:latin typeface="Trebuchet MS"/>
                <a:cs typeface="Trebuchet MS"/>
              </a:rPr>
              <a:t>MFB</a:t>
            </a:r>
            <a:r>
              <a:rPr dirty="0" sz="1500" spc="3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(Kenya)</a:t>
            </a:r>
            <a:endParaRPr sz="1500">
              <a:latin typeface="Trebuchet MS"/>
              <a:cs typeface="Trebuchet MS"/>
            </a:endParaRPr>
          </a:p>
          <a:p>
            <a:pPr lvl="1" marL="704215" indent="-189230">
              <a:lnSpc>
                <a:spcPct val="100000"/>
              </a:lnSpc>
              <a:spcBef>
                <a:spcPts val="400"/>
              </a:spcBef>
              <a:buClr>
                <a:srgbClr val="303131"/>
              </a:buClr>
              <a:buFont typeface="Times New Roman"/>
              <a:buChar char="●"/>
              <a:tabLst>
                <a:tab pos="704215" algn="l"/>
              </a:tabLst>
            </a:pPr>
            <a:r>
              <a:rPr dirty="0" sz="1100" spc="85">
                <a:solidFill>
                  <a:srgbClr val="523F4C"/>
                </a:solidFill>
                <a:latin typeface="Trebuchet MS"/>
                <a:cs typeface="Trebuchet MS"/>
              </a:rPr>
              <a:t>On</a:t>
            </a:r>
            <a:r>
              <a:rPr dirty="0" sz="1100" spc="-1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 spc="55">
                <a:solidFill>
                  <a:srgbClr val="523F4C"/>
                </a:solidFill>
                <a:latin typeface="Trebuchet MS"/>
                <a:cs typeface="Trebuchet MS"/>
              </a:rPr>
              <a:t>May</a:t>
            </a: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 spc="-10">
                <a:solidFill>
                  <a:srgbClr val="523F4C"/>
                </a:solidFill>
                <a:latin typeface="Trebuchet MS"/>
                <a:cs typeface="Trebuchet MS"/>
              </a:rPr>
              <a:t>13,</a:t>
            </a:r>
            <a:r>
              <a:rPr dirty="0" sz="1100" spc="-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2022,</a:t>
            </a:r>
            <a:r>
              <a:rPr dirty="0" sz="1100" spc="-1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Spark+</a:t>
            </a:r>
            <a:r>
              <a:rPr dirty="0" sz="1100" spc="-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disbursed</a:t>
            </a:r>
            <a:r>
              <a:rPr dirty="0" sz="1100" spc="-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 spc="80">
                <a:solidFill>
                  <a:srgbClr val="523F4C"/>
                </a:solidFill>
                <a:latin typeface="Trebuchet MS"/>
                <a:cs typeface="Trebuchet MS"/>
              </a:rPr>
              <a:t>USD</a:t>
            </a:r>
            <a:r>
              <a:rPr dirty="0" sz="1100" spc="-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1</a:t>
            </a:r>
            <a:r>
              <a:rPr dirty="0" sz="1100" spc="-1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 spc="-25">
                <a:solidFill>
                  <a:srgbClr val="523F4C"/>
                </a:solidFill>
                <a:latin typeface="Trebuchet MS"/>
                <a:cs typeface="Trebuchet MS"/>
              </a:rPr>
              <a:t>million</a:t>
            </a:r>
            <a:r>
              <a:rPr dirty="0" sz="1100" spc="-1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to</a:t>
            </a:r>
            <a:r>
              <a:rPr dirty="0" sz="1100" spc="-10">
                <a:solidFill>
                  <a:srgbClr val="523F4C"/>
                </a:solidFill>
                <a:latin typeface="Trebuchet MS"/>
                <a:cs typeface="Trebuchet MS"/>
              </a:rPr>
              <a:t> Sumac</a:t>
            </a:r>
            <a:endParaRPr sz="1100">
              <a:latin typeface="Trebuchet MS"/>
              <a:cs typeface="Trebuchet MS"/>
            </a:endParaRPr>
          </a:p>
          <a:p>
            <a:pPr lvl="1" marL="704215" indent="-189230">
              <a:lnSpc>
                <a:spcPct val="100000"/>
              </a:lnSpc>
              <a:spcBef>
                <a:spcPts val="500"/>
              </a:spcBef>
              <a:buClr>
                <a:srgbClr val="303131"/>
              </a:buClr>
              <a:buFont typeface="Times New Roman"/>
              <a:buChar char="●"/>
              <a:tabLst>
                <a:tab pos="704215" algn="l"/>
              </a:tabLst>
            </a:pP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The</a:t>
            </a:r>
            <a:r>
              <a:rPr dirty="0" sz="11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 spc="-10">
                <a:solidFill>
                  <a:srgbClr val="523F4C"/>
                </a:solidFill>
                <a:latin typeface="Trebuchet MS"/>
                <a:cs typeface="Trebuchet MS"/>
              </a:rPr>
              <a:t>remaining</a:t>
            </a:r>
            <a:r>
              <a:rPr dirty="0" sz="1100" spc="-1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 spc="80">
                <a:solidFill>
                  <a:srgbClr val="523F4C"/>
                </a:solidFill>
                <a:latin typeface="Trebuchet MS"/>
                <a:cs typeface="Trebuchet MS"/>
              </a:rPr>
              <a:t>USD</a:t>
            </a:r>
            <a:r>
              <a:rPr dirty="0" sz="1100" spc="-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1</a:t>
            </a:r>
            <a:r>
              <a:rPr dirty="0" sz="1100" spc="-25">
                <a:solidFill>
                  <a:srgbClr val="523F4C"/>
                </a:solidFill>
                <a:latin typeface="Trebuchet MS"/>
                <a:cs typeface="Trebuchet MS"/>
              </a:rPr>
              <a:t> million</a:t>
            </a:r>
            <a:r>
              <a:rPr dirty="0" sz="11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was</a:t>
            </a:r>
            <a:r>
              <a:rPr dirty="0" sz="1100" spc="-1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disbursed</a:t>
            </a:r>
            <a:r>
              <a:rPr dirty="0" sz="1100" spc="-2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 spc="-10">
                <a:solidFill>
                  <a:srgbClr val="523F4C"/>
                </a:solidFill>
                <a:latin typeface="Trebuchet MS"/>
                <a:cs typeface="Trebuchet MS"/>
              </a:rPr>
              <a:t>in</a:t>
            </a:r>
            <a:r>
              <a:rPr dirty="0" sz="1100" spc="-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 spc="-20">
                <a:solidFill>
                  <a:srgbClr val="523F4C"/>
                </a:solidFill>
                <a:latin typeface="Trebuchet MS"/>
                <a:cs typeface="Trebuchet MS"/>
              </a:rPr>
              <a:t>June</a:t>
            </a:r>
            <a:endParaRPr sz="1100">
              <a:latin typeface="Trebuchet MS"/>
              <a:cs typeface="Trebuchet MS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15468" y="2434556"/>
            <a:ext cx="1628962" cy="649296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39485" y="1204625"/>
            <a:ext cx="1615014" cy="522906"/>
          </a:xfrm>
          <a:prstGeom prst="rect">
            <a:avLst/>
          </a:prstGeom>
        </p:spPr>
      </p:pic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25"/>
              <a:t>15</a:t>
            </a:fld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Thank</a:t>
            </a:r>
            <a:r>
              <a:rPr dirty="0" spc="-204"/>
              <a:t> </a:t>
            </a:r>
            <a:r>
              <a:rPr dirty="0" spc="-25"/>
              <a:t>you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25"/>
              <a:t>15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2408909" y="1985571"/>
            <a:ext cx="52914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523F4C"/>
                </a:solidFill>
                <a:latin typeface="Trebuchet MS"/>
                <a:cs typeface="Trebuchet MS"/>
              </a:rPr>
              <a:t>Thank</a:t>
            </a:r>
            <a:r>
              <a:rPr dirty="0" sz="1400" spc="-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400">
                <a:solidFill>
                  <a:srgbClr val="523F4C"/>
                </a:solidFill>
                <a:latin typeface="Trebuchet MS"/>
                <a:cs typeface="Trebuchet MS"/>
              </a:rPr>
              <a:t>you for your</a:t>
            </a:r>
            <a:r>
              <a:rPr dirty="0" sz="1400" spc="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400" spc="-30">
                <a:solidFill>
                  <a:srgbClr val="523F4C"/>
                </a:solidFill>
                <a:latin typeface="Trebuchet MS"/>
                <a:cs typeface="Trebuchet MS"/>
              </a:rPr>
              <a:t>interest,</a:t>
            </a:r>
            <a:r>
              <a:rPr dirty="0" sz="1400" spc="-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400">
                <a:solidFill>
                  <a:srgbClr val="523F4C"/>
                </a:solidFill>
                <a:latin typeface="Trebuchet MS"/>
                <a:cs typeface="Trebuchet MS"/>
              </a:rPr>
              <a:t>and</a:t>
            </a:r>
            <a:r>
              <a:rPr dirty="0" sz="1400" spc="1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400">
                <a:solidFill>
                  <a:srgbClr val="523F4C"/>
                </a:solidFill>
                <a:latin typeface="Trebuchet MS"/>
                <a:cs typeface="Trebuchet MS"/>
              </a:rPr>
              <a:t>I</a:t>
            </a:r>
            <a:r>
              <a:rPr dirty="0" sz="1400" spc="-1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400">
                <a:solidFill>
                  <a:srgbClr val="523F4C"/>
                </a:solidFill>
                <a:latin typeface="Trebuchet MS"/>
                <a:cs typeface="Trebuchet MS"/>
              </a:rPr>
              <a:t>look</a:t>
            </a:r>
            <a:r>
              <a:rPr dirty="0" sz="1400" spc="-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400">
                <a:solidFill>
                  <a:srgbClr val="523F4C"/>
                </a:solidFill>
                <a:latin typeface="Trebuchet MS"/>
                <a:cs typeface="Trebuchet MS"/>
              </a:rPr>
              <a:t>forward</a:t>
            </a:r>
            <a:r>
              <a:rPr dirty="0" sz="1400" spc="1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400">
                <a:solidFill>
                  <a:srgbClr val="523F4C"/>
                </a:solidFill>
                <a:latin typeface="Trebuchet MS"/>
                <a:cs typeface="Trebuchet MS"/>
              </a:rPr>
              <a:t>to</a:t>
            </a:r>
            <a:r>
              <a:rPr dirty="0" sz="1400" spc="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400">
                <a:solidFill>
                  <a:srgbClr val="523F4C"/>
                </a:solidFill>
                <a:latin typeface="Trebuchet MS"/>
                <a:cs typeface="Trebuchet MS"/>
              </a:rPr>
              <a:t>your</a:t>
            </a:r>
            <a:r>
              <a:rPr dirty="0" sz="1400" spc="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400" spc="-10">
                <a:solidFill>
                  <a:srgbClr val="523F4C"/>
                </a:solidFill>
                <a:latin typeface="Trebuchet MS"/>
                <a:cs typeface="Trebuchet MS"/>
              </a:rPr>
              <a:t>questions.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942955" y="3348027"/>
            <a:ext cx="2220595" cy="10655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905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523F4C"/>
                </a:solidFill>
                <a:latin typeface="Trebuchet MS"/>
                <a:cs typeface="Trebuchet MS"/>
              </a:rPr>
              <a:t>Contact</a:t>
            </a:r>
            <a:r>
              <a:rPr dirty="0" sz="1400" spc="8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400" spc="-10">
                <a:solidFill>
                  <a:srgbClr val="523F4C"/>
                </a:solidFill>
                <a:latin typeface="Trebuchet MS"/>
                <a:cs typeface="Trebuchet MS"/>
              </a:rPr>
              <a:t>details:</a:t>
            </a:r>
            <a:endParaRPr sz="1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800">
              <a:latin typeface="Trebuchet MS"/>
              <a:cs typeface="Trebuchet MS"/>
            </a:endParaRPr>
          </a:p>
          <a:p>
            <a:pPr algn="ctr" marL="12700" marR="5080">
              <a:lnSpc>
                <a:spcPct val="131400"/>
              </a:lnSpc>
            </a:pPr>
            <a:r>
              <a:rPr dirty="0" sz="1400">
                <a:solidFill>
                  <a:srgbClr val="523F4C"/>
                </a:solidFill>
                <a:latin typeface="Trebuchet MS"/>
                <a:cs typeface="Trebuchet MS"/>
              </a:rPr>
              <a:t>Peter</a:t>
            </a:r>
            <a:r>
              <a:rPr dirty="0" sz="1400" spc="-8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400" spc="50">
                <a:solidFill>
                  <a:srgbClr val="523F4C"/>
                </a:solidFill>
                <a:latin typeface="Trebuchet MS"/>
                <a:cs typeface="Trebuchet MS"/>
              </a:rPr>
              <a:t>George </a:t>
            </a:r>
            <a:r>
              <a:rPr dirty="0" u="heavy" sz="1400" spc="-10">
                <a:solidFill>
                  <a:srgbClr val="523F4C"/>
                </a:solidFill>
                <a:uFill>
                  <a:solidFill>
                    <a:srgbClr val="523F4C"/>
                  </a:solidFill>
                </a:uFill>
                <a:latin typeface="Trebuchet MS"/>
                <a:cs typeface="Trebuchet MS"/>
                <a:hlinkClick r:id="rId2"/>
              </a:rPr>
              <a:t>Peter.George@enabling.ch</a:t>
            </a:r>
            <a:endParaRPr sz="1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18161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All</a:t>
            </a:r>
            <a:r>
              <a:rPr dirty="0" spc="-35"/>
              <a:t> </a:t>
            </a:r>
            <a:r>
              <a:rPr dirty="0" spc="-25"/>
              <a:t>information</a:t>
            </a:r>
            <a:r>
              <a:rPr dirty="0" spc="-35"/>
              <a:t> </a:t>
            </a:r>
            <a:r>
              <a:rPr dirty="0" spc="-10"/>
              <a:t>contained</a:t>
            </a:r>
            <a:r>
              <a:rPr dirty="0" spc="-30"/>
              <a:t> </a:t>
            </a:r>
            <a:r>
              <a:rPr dirty="0" spc="-10"/>
              <a:t>in</a:t>
            </a:r>
            <a:r>
              <a:rPr dirty="0" spc="-35"/>
              <a:t> </a:t>
            </a:r>
            <a:r>
              <a:rPr dirty="0" spc="-25"/>
              <a:t>this</a:t>
            </a:r>
            <a:r>
              <a:rPr dirty="0" spc="-30"/>
              <a:t> </a:t>
            </a:r>
            <a:r>
              <a:rPr dirty="0"/>
              <a:t>document</a:t>
            </a:r>
            <a:r>
              <a:rPr dirty="0" spc="-25"/>
              <a:t> </a:t>
            </a:r>
            <a:r>
              <a:rPr dirty="0"/>
              <a:t>is</a:t>
            </a:r>
            <a:r>
              <a:rPr dirty="0" spc="-30"/>
              <a:t> </a:t>
            </a:r>
            <a:r>
              <a:rPr dirty="0" spc="-25"/>
              <a:t>for</a:t>
            </a:r>
            <a:r>
              <a:rPr dirty="0" spc="-30"/>
              <a:t> </a:t>
            </a:r>
            <a:r>
              <a:rPr dirty="0" spc="-25"/>
              <a:t>information</a:t>
            </a:r>
            <a:r>
              <a:rPr dirty="0" spc="-30"/>
              <a:t> </a:t>
            </a:r>
            <a:r>
              <a:rPr dirty="0"/>
              <a:t>purposes</a:t>
            </a:r>
            <a:r>
              <a:rPr dirty="0" spc="-30"/>
              <a:t> </a:t>
            </a:r>
            <a:r>
              <a:rPr dirty="0"/>
              <a:t>only</a:t>
            </a:r>
            <a:r>
              <a:rPr dirty="0" spc="-30"/>
              <a:t> </a:t>
            </a:r>
            <a:r>
              <a:rPr dirty="0"/>
              <a:t>and</a:t>
            </a:r>
            <a:r>
              <a:rPr dirty="0" spc="-30"/>
              <a:t> </a:t>
            </a:r>
            <a:r>
              <a:rPr dirty="0"/>
              <a:t>is</a:t>
            </a:r>
            <a:r>
              <a:rPr dirty="0" spc="-30"/>
              <a:t> </a:t>
            </a:r>
            <a:r>
              <a:rPr dirty="0" spc="-20"/>
              <a:t>the</a:t>
            </a:r>
            <a:r>
              <a:rPr dirty="0" spc="-30"/>
              <a:t> </a:t>
            </a:r>
            <a:r>
              <a:rPr dirty="0" spc="-40"/>
              <a:t>intellectual</a:t>
            </a:r>
            <a:r>
              <a:rPr dirty="0" spc="-35"/>
              <a:t> </a:t>
            </a:r>
            <a:r>
              <a:rPr dirty="0" spc="-10"/>
              <a:t>property</a:t>
            </a:r>
            <a:r>
              <a:rPr dirty="0" spc="-30"/>
              <a:t> </a:t>
            </a:r>
            <a:r>
              <a:rPr dirty="0"/>
              <a:t>of</a:t>
            </a:r>
            <a:r>
              <a:rPr dirty="0" spc="-30"/>
              <a:t> </a:t>
            </a:r>
            <a:r>
              <a:rPr dirty="0"/>
              <a:t>Enabling</a:t>
            </a:r>
            <a:r>
              <a:rPr dirty="0" spc="-35"/>
              <a:t> </a:t>
            </a:r>
            <a:r>
              <a:rPr dirty="0"/>
              <a:t>Qapital</a:t>
            </a:r>
            <a:r>
              <a:rPr dirty="0" spc="-35"/>
              <a:t> </a:t>
            </a:r>
            <a:r>
              <a:rPr dirty="0"/>
              <a:t>AG.</a:t>
            </a:r>
            <a:r>
              <a:rPr dirty="0" spc="-25"/>
              <a:t> </a:t>
            </a:r>
            <a:r>
              <a:rPr dirty="0" spc="-20"/>
              <a:t>Redistribution</a:t>
            </a:r>
            <a:r>
              <a:rPr dirty="0" spc="-35"/>
              <a:t> </a:t>
            </a:r>
            <a:r>
              <a:rPr dirty="0"/>
              <a:t>is</a:t>
            </a:r>
            <a:r>
              <a:rPr dirty="0" spc="-30"/>
              <a:t> </a:t>
            </a:r>
            <a:r>
              <a:rPr dirty="0" spc="-10"/>
              <a:t>prohibited </a:t>
            </a:r>
            <a:r>
              <a:rPr dirty="0"/>
              <a:t>unless</a:t>
            </a:r>
            <a:r>
              <a:rPr dirty="0" spc="-20"/>
              <a:t> </a:t>
            </a:r>
            <a:r>
              <a:rPr dirty="0"/>
              <a:t>consent</a:t>
            </a:r>
            <a:r>
              <a:rPr dirty="0" spc="-20"/>
              <a:t> </a:t>
            </a:r>
            <a:r>
              <a:rPr dirty="0"/>
              <a:t>to</a:t>
            </a:r>
            <a:r>
              <a:rPr dirty="0" spc="-15"/>
              <a:t> </a:t>
            </a:r>
            <a:r>
              <a:rPr dirty="0"/>
              <a:t>do</a:t>
            </a:r>
            <a:r>
              <a:rPr dirty="0" spc="-20"/>
              <a:t> </a:t>
            </a:r>
            <a:r>
              <a:rPr dirty="0"/>
              <a:t>so</a:t>
            </a:r>
            <a:r>
              <a:rPr dirty="0" spc="-15"/>
              <a:t> </a:t>
            </a:r>
            <a:r>
              <a:rPr dirty="0"/>
              <a:t>has</a:t>
            </a:r>
            <a:r>
              <a:rPr dirty="0" spc="-20"/>
              <a:t> </a:t>
            </a:r>
            <a:r>
              <a:rPr dirty="0"/>
              <a:t>been</a:t>
            </a:r>
            <a:r>
              <a:rPr dirty="0" spc="-20"/>
              <a:t> </a:t>
            </a:r>
            <a:r>
              <a:rPr dirty="0"/>
              <a:t>given</a:t>
            </a:r>
            <a:r>
              <a:rPr dirty="0" spc="-25"/>
              <a:t> </a:t>
            </a:r>
            <a:r>
              <a:rPr dirty="0"/>
              <a:t>by</a:t>
            </a:r>
            <a:r>
              <a:rPr dirty="0" spc="-15"/>
              <a:t> </a:t>
            </a:r>
            <a:r>
              <a:rPr dirty="0"/>
              <a:t>Enabling</a:t>
            </a:r>
            <a:r>
              <a:rPr dirty="0" spc="-25"/>
              <a:t> </a:t>
            </a:r>
            <a:r>
              <a:rPr dirty="0"/>
              <a:t>Qapital</a:t>
            </a:r>
            <a:r>
              <a:rPr dirty="0" spc="-20"/>
              <a:t> </a:t>
            </a:r>
            <a:r>
              <a:rPr dirty="0"/>
              <a:t>AG.</a:t>
            </a:r>
            <a:r>
              <a:rPr dirty="0" spc="-20"/>
              <a:t> </a:t>
            </a:r>
            <a:r>
              <a:rPr dirty="0"/>
              <a:t>Enabling</a:t>
            </a:r>
            <a:r>
              <a:rPr dirty="0" spc="-20"/>
              <a:t> </a:t>
            </a:r>
            <a:r>
              <a:rPr dirty="0"/>
              <a:t>Qapital</a:t>
            </a:r>
            <a:r>
              <a:rPr dirty="0" spc="-25"/>
              <a:t> </a:t>
            </a:r>
            <a:r>
              <a:rPr dirty="0" spc="90"/>
              <a:t>AG</a:t>
            </a:r>
            <a:r>
              <a:rPr dirty="0" spc="-20"/>
              <a:t> </a:t>
            </a:r>
            <a:r>
              <a:rPr dirty="0"/>
              <a:t>does</a:t>
            </a:r>
            <a:r>
              <a:rPr dirty="0" spc="-20"/>
              <a:t> </a:t>
            </a:r>
            <a:r>
              <a:rPr dirty="0"/>
              <a:t>not</a:t>
            </a:r>
            <a:r>
              <a:rPr dirty="0" spc="-15"/>
              <a:t> </a:t>
            </a:r>
            <a:r>
              <a:rPr dirty="0" spc="-20"/>
              <a:t>accept</a:t>
            </a:r>
            <a:r>
              <a:rPr dirty="0" spc="-25"/>
              <a:t> </a:t>
            </a:r>
            <a:r>
              <a:rPr dirty="0"/>
              <a:t>any</a:t>
            </a:r>
            <a:r>
              <a:rPr dirty="0" spc="-15"/>
              <a:t> </a:t>
            </a:r>
            <a:r>
              <a:rPr dirty="0" spc="-45"/>
              <a:t>liability</a:t>
            </a:r>
            <a:r>
              <a:rPr dirty="0" spc="-20"/>
              <a:t> </a:t>
            </a:r>
            <a:r>
              <a:rPr dirty="0" spc="-25"/>
              <a:t>for</a:t>
            </a:r>
            <a:r>
              <a:rPr dirty="0" spc="-20"/>
              <a:t> </a:t>
            </a:r>
            <a:r>
              <a:rPr dirty="0"/>
              <a:t>any</a:t>
            </a:r>
            <a:r>
              <a:rPr dirty="0" spc="-15"/>
              <a:t> </a:t>
            </a:r>
            <a:r>
              <a:rPr dirty="0"/>
              <a:t>loss</a:t>
            </a:r>
            <a:r>
              <a:rPr dirty="0" spc="-20"/>
              <a:t> </a:t>
            </a:r>
            <a:r>
              <a:rPr dirty="0"/>
              <a:t>or</a:t>
            </a:r>
            <a:r>
              <a:rPr dirty="0" spc="-15"/>
              <a:t> </a:t>
            </a:r>
            <a:r>
              <a:rPr dirty="0"/>
              <a:t>damage,</a:t>
            </a:r>
            <a:r>
              <a:rPr dirty="0" spc="-20"/>
              <a:t> </a:t>
            </a:r>
            <a:r>
              <a:rPr dirty="0"/>
              <a:t>how</a:t>
            </a:r>
            <a:r>
              <a:rPr dirty="0" spc="-20"/>
              <a:t> </a:t>
            </a:r>
            <a:r>
              <a:rPr dirty="0" spc="-10"/>
              <a:t>ever</a:t>
            </a:r>
            <a:r>
              <a:rPr dirty="0" spc="-20"/>
              <a:t> </a:t>
            </a:r>
            <a:r>
              <a:rPr dirty="0" spc="-70"/>
              <a:t>it</a:t>
            </a:r>
            <a:r>
              <a:rPr dirty="0" spc="-15"/>
              <a:t> </a:t>
            </a:r>
            <a:r>
              <a:rPr dirty="0"/>
              <a:t>is</a:t>
            </a:r>
            <a:r>
              <a:rPr dirty="0" spc="-20"/>
              <a:t> </a:t>
            </a:r>
            <a:r>
              <a:rPr dirty="0" spc="-10"/>
              <a:t>caused, arising</a:t>
            </a:r>
            <a:r>
              <a:rPr dirty="0" spc="-40"/>
              <a:t> </a:t>
            </a:r>
            <a:r>
              <a:rPr dirty="0" spc="-20"/>
              <a:t>from</a:t>
            </a:r>
            <a:r>
              <a:rPr dirty="0" spc="-45"/>
              <a:t> </a:t>
            </a:r>
            <a:r>
              <a:rPr dirty="0"/>
              <a:t>any</a:t>
            </a:r>
            <a:r>
              <a:rPr dirty="0" spc="-35"/>
              <a:t> </a:t>
            </a:r>
            <a:r>
              <a:rPr dirty="0" spc="-20"/>
              <a:t>errors</a:t>
            </a:r>
            <a:r>
              <a:rPr dirty="0" spc="-30"/>
              <a:t> </a:t>
            </a:r>
            <a:r>
              <a:rPr dirty="0"/>
              <a:t>or</a:t>
            </a:r>
            <a:r>
              <a:rPr dirty="0" spc="-35"/>
              <a:t> </a:t>
            </a:r>
            <a:r>
              <a:rPr dirty="0"/>
              <a:t>omissions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30"/>
              <a:t> reliance</a:t>
            </a:r>
            <a:r>
              <a:rPr dirty="0" spc="-40"/>
              <a:t> </a:t>
            </a:r>
            <a:r>
              <a:rPr dirty="0"/>
              <a:t>on</a:t>
            </a:r>
            <a:r>
              <a:rPr dirty="0" spc="-40"/>
              <a:t> </a:t>
            </a:r>
            <a:r>
              <a:rPr dirty="0"/>
              <a:t>any</a:t>
            </a:r>
            <a:r>
              <a:rPr dirty="0" spc="-35"/>
              <a:t> </a:t>
            </a:r>
            <a:r>
              <a:rPr dirty="0"/>
              <a:t>of</a:t>
            </a:r>
            <a:r>
              <a:rPr dirty="0" spc="-35"/>
              <a:t> </a:t>
            </a:r>
            <a:r>
              <a:rPr dirty="0" spc="-20"/>
              <a:t>the</a:t>
            </a:r>
            <a:r>
              <a:rPr dirty="0" spc="-40"/>
              <a:t> </a:t>
            </a:r>
            <a:r>
              <a:rPr dirty="0" spc="-25"/>
              <a:t>information</a:t>
            </a:r>
            <a:r>
              <a:rPr dirty="0" spc="-40"/>
              <a:t> </a:t>
            </a:r>
            <a:r>
              <a:rPr dirty="0" spc="-10"/>
              <a:t>contained</a:t>
            </a:r>
            <a:r>
              <a:rPr dirty="0" spc="-35"/>
              <a:t> </a:t>
            </a:r>
            <a:r>
              <a:rPr dirty="0" spc="-10"/>
              <a:t>in</a:t>
            </a:r>
            <a:r>
              <a:rPr dirty="0" spc="-40"/>
              <a:t> </a:t>
            </a:r>
            <a:r>
              <a:rPr dirty="0" spc="-25"/>
              <a:t>this</a:t>
            </a:r>
            <a:r>
              <a:rPr dirty="0" spc="-35"/>
              <a:t> </a:t>
            </a:r>
            <a:r>
              <a:rPr dirty="0" spc="-10"/>
              <a:t>material.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800"/>
          </a:p>
          <a:p>
            <a:pPr marL="12700" marR="5080">
              <a:lnSpc>
                <a:spcPct val="98400"/>
              </a:lnSpc>
            </a:pPr>
            <a:r>
              <a:rPr dirty="0"/>
              <a:t>The</a:t>
            </a:r>
            <a:r>
              <a:rPr dirty="0" spc="-30"/>
              <a:t> </a:t>
            </a:r>
            <a:r>
              <a:rPr dirty="0" spc="-25"/>
              <a:t>information</a:t>
            </a:r>
            <a:r>
              <a:rPr dirty="0" spc="-30"/>
              <a:t> </a:t>
            </a:r>
            <a:r>
              <a:rPr dirty="0"/>
              <a:t>and</a:t>
            </a:r>
            <a:r>
              <a:rPr dirty="0" spc="-30"/>
              <a:t> </a:t>
            </a:r>
            <a:r>
              <a:rPr dirty="0"/>
              <a:t>opinions</a:t>
            </a:r>
            <a:r>
              <a:rPr dirty="0" spc="-25"/>
              <a:t> </a:t>
            </a:r>
            <a:r>
              <a:rPr dirty="0" spc="-10"/>
              <a:t>contained</a:t>
            </a:r>
            <a:r>
              <a:rPr dirty="0" spc="-30"/>
              <a:t> </a:t>
            </a:r>
            <a:r>
              <a:rPr dirty="0" spc="-10"/>
              <a:t>in</a:t>
            </a:r>
            <a:r>
              <a:rPr dirty="0" spc="-25"/>
              <a:t> this </a:t>
            </a:r>
            <a:r>
              <a:rPr dirty="0"/>
              <a:t>document</a:t>
            </a:r>
            <a:r>
              <a:rPr dirty="0" spc="-25"/>
              <a:t> </a:t>
            </a:r>
            <a:r>
              <a:rPr dirty="0"/>
              <a:t>have</a:t>
            </a:r>
            <a:r>
              <a:rPr dirty="0" spc="-30"/>
              <a:t> </a:t>
            </a:r>
            <a:r>
              <a:rPr dirty="0"/>
              <a:t>been</a:t>
            </a:r>
            <a:r>
              <a:rPr dirty="0" spc="-30"/>
              <a:t> </a:t>
            </a:r>
            <a:r>
              <a:rPr dirty="0" spc="-10"/>
              <a:t>derived</a:t>
            </a:r>
            <a:r>
              <a:rPr dirty="0" spc="-25"/>
              <a:t> </a:t>
            </a:r>
            <a:r>
              <a:rPr dirty="0" spc="-20"/>
              <a:t>from</a:t>
            </a:r>
            <a:r>
              <a:rPr dirty="0" spc="-35"/>
              <a:t> </a:t>
            </a:r>
            <a:r>
              <a:rPr dirty="0"/>
              <a:t>sources</a:t>
            </a:r>
            <a:r>
              <a:rPr dirty="0" spc="-25"/>
              <a:t> </a:t>
            </a:r>
            <a:r>
              <a:rPr dirty="0" spc="-10"/>
              <a:t>believed</a:t>
            </a:r>
            <a:r>
              <a:rPr dirty="0" spc="-30"/>
              <a:t> </a:t>
            </a:r>
            <a:r>
              <a:rPr dirty="0"/>
              <a:t>to</a:t>
            </a:r>
            <a:r>
              <a:rPr dirty="0" spc="-25"/>
              <a:t> </a:t>
            </a:r>
            <a:r>
              <a:rPr dirty="0"/>
              <a:t>be</a:t>
            </a:r>
            <a:r>
              <a:rPr dirty="0" spc="-25"/>
              <a:t> </a:t>
            </a:r>
            <a:r>
              <a:rPr dirty="0" spc="-30"/>
              <a:t>reliable </a:t>
            </a:r>
            <a:r>
              <a:rPr dirty="0"/>
              <a:t>and</a:t>
            </a:r>
            <a:r>
              <a:rPr dirty="0" spc="-30"/>
              <a:t> </a:t>
            </a:r>
            <a:r>
              <a:rPr dirty="0" spc="-10"/>
              <a:t>in</a:t>
            </a:r>
            <a:r>
              <a:rPr dirty="0" spc="-30"/>
              <a:t> </a:t>
            </a:r>
            <a:r>
              <a:rPr dirty="0" spc="60"/>
              <a:t>good</a:t>
            </a:r>
            <a:r>
              <a:rPr dirty="0" spc="-30"/>
              <a:t> </a:t>
            </a:r>
            <a:r>
              <a:rPr dirty="0" spc="-45"/>
              <a:t>faith</a:t>
            </a:r>
            <a:r>
              <a:rPr dirty="0" spc="-30"/>
              <a:t> </a:t>
            </a:r>
            <a:r>
              <a:rPr dirty="0"/>
              <a:t>or</a:t>
            </a:r>
            <a:r>
              <a:rPr dirty="0" spc="-20"/>
              <a:t> </a:t>
            </a:r>
            <a:r>
              <a:rPr dirty="0" spc="-25"/>
              <a:t>constitute</a:t>
            </a:r>
            <a:r>
              <a:rPr dirty="0" spc="-30"/>
              <a:t> </a:t>
            </a:r>
            <a:r>
              <a:rPr dirty="0"/>
              <a:t>Enabling</a:t>
            </a:r>
            <a:r>
              <a:rPr dirty="0" spc="-30"/>
              <a:t> </a:t>
            </a:r>
            <a:r>
              <a:rPr dirty="0" spc="-10"/>
              <a:t>Qapital </a:t>
            </a:r>
            <a:r>
              <a:rPr dirty="0"/>
              <a:t>AG’s</a:t>
            </a:r>
            <a:r>
              <a:rPr dirty="0" spc="-30"/>
              <a:t> </a:t>
            </a:r>
            <a:r>
              <a:rPr dirty="0" spc="-10"/>
              <a:t>judgement</a:t>
            </a:r>
            <a:r>
              <a:rPr dirty="0" spc="-30"/>
              <a:t> </a:t>
            </a:r>
            <a:r>
              <a:rPr dirty="0"/>
              <a:t>as</a:t>
            </a:r>
            <a:r>
              <a:rPr dirty="0" spc="-25"/>
              <a:t> </a:t>
            </a:r>
            <a:r>
              <a:rPr dirty="0" spc="-50"/>
              <a:t>at</a:t>
            </a:r>
            <a:r>
              <a:rPr dirty="0" spc="-30"/>
              <a:t> </a:t>
            </a:r>
            <a:r>
              <a:rPr dirty="0" spc="-20"/>
              <a:t>the</a:t>
            </a:r>
            <a:r>
              <a:rPr dirty="0" spc="-35"/>
              <a:t> </a:t>
            </a:r>
            <a:r>
              <a:rPr dirty="0" spc="-10"/>
              <a:t>date</a:t>
            </a:r>
            <a:r>
              <a:rPr dirty="0" spc="-30"/>
              <a:t> </a:t>
            </a:r>
            <a:r>
              <a:rPr dirty="0"/>
              <a:t>of</a:t>
            </a:r>
            <a:r>
              <a:rPr dirty="0" spc="-35"/>
              <a:t> </a:t>
            </a:r>
            <a:r>
              <a:rPr dirty="0" spc="-25"/>
              <a:t>this</a:t>
            </a:r>
            <a:r>
              <a:rPr dirty="0" spc="-30"/>
              <a:t> </a:t>
            </a:r>
            <a:r>
              <a:rPr dirty="0"/>
              <a:t>document</a:t>
            </a:r>
            <a:r>
              <a:rPr dirty="0" spc="-25"/>
              <a:t> </a:t>
            </a:r>
            <a:r>
              <a:rPr dirty="0"/>
              <a:t>but</a:t>
            </a:r>
            <a:r>
              <a:rPr dirty="0" spc="-30"/>
              <a:t> </a:t>
            </a:r>
            <a:r>
              <a:rPr dirty="0"/>
              <a:t>no</a:t>
            </a:r>
            <a:r>
              <a:rPr dirty="0" spc="-30"/>
              <a:t> </a:t>
            </a:r>
            <a:r>
              <a:rPr dirty="0" spc="-25"/>
              <a:t>representation</a:t>
            </a:r>
            <a:r>
              <a:rPr dirty="0" spc="-30"/>
              <a:t> </a:t>
            </a:r>
            <a:r>
              <a:rPr dirty="0"/>
              <a:t>or</a:t>
            </a:r>
            <a:r>
              <a:rPr dirty="0" spc="-30"/>
              <a:t> </a:t>
            </a:r>
            <a:r>
              <a:rPr dirty="0" spc="-45"/>
              <a:t>warranty,</a:t>
            </a:r>
            <a:r>
              <a:rPr dirty="0" spc="-30"/>
              <a:t> </a:t>
            </a:r>
            <a:r>
              <a:rPr dirty="0"/>
              <a:t>express</a:t>
            </a:r>
            <a:r>
              <a:rPr dirty="0" spc="-25"/>
              <a:t> </a:t>
            </a:r>
            <a:r>
              <a:rPr dirty="0"/>
              <a:t>or</a:t>
            </a:r>
            <a:r>
              <a:rPr dirty="0" spc="-30"/>
              <a:t> </a:t>
            </a:r>
            <a:r>
              <a:rPr dirty="0" spc="-25"/>
              <a:t>implied,</a:t>
            </a:r>
            <a:r>
              <a:rPr dirty="0" spc="-30"/>
              <a:t> </a:t>
            </a:r>
            <a:r>
              <a:rPr dirty="0"/>
              <a:t>is</a:t>
            </a:r>
            <a:r>
              <a:rPr dirty="0" spc="-25"/>
              <a:t> </a:t>
            </a:r>
            <a:r>
              <a:rPr dirty="0"/>
              <a:t>made</a:t>
            </a:r>
            <a:r>
              <a:rPr dirty="0" spc="-35"/>
              <a:t> </a:t>
            </a:r>
            <a:r>
              <a:rPr dirty="0"/>
              <a:t>as</a:t>
            </a:r>
            <a:r>
              <a:rPr dirty="0" spc="-30"/>
              <a:t> </a:t>
            </a:r>
            <a:r>
              <a:rPr dirty="0"/>
              <a:t>to</a:t>
            </a:r>
            <a:r>
              <a:rPr dirty="0" spc="-25"/>
              <a:t> </a:t>
            </a:r>
            <a:r>
              <a:rPr dirty="0" spc="-40"/>
              <a:t>their</a:t>
            </a:r>
            <a:r>
              <a:rPr dirty="0" spc="-30"/>
              <a:t> </a:t>
            </a:r>
            <a:r>
              <a:rPr dirty="0" spc="-35"/>
              <a:t>accuracy,</a:t>
            </a:r>
            <a:r>
              <a:rPr dirty="0" spc="-30"/>
              <a:t> </a:t>
            </a:r>
            <a:r>
              <a:rPr dirty="0"/>
              <a:t>completeness</a:t>
            </a:r>
            <a:r>
              <a:rPr dirty="0" spc="-25"/>
              <a:t> </a:t>
            </a:r>
            <a:r>
              <a:rPr dirty="0"/>
              <a:t>or</a:t>
            </a:r>
            <a:r>
              <a:rPr dirty="0" spc="-30"/>
              <a:t> </a:t>
            </a:r>
            <a:r>
              <a:rPr dirty="0" spc="-10"/>
              <a:t>correctness</a:t>
            </a:r>
            <a:r>
              <a:rPr dirty="0" spc="500"/>
              <a:t> </a:t>
            </a:r>
            <a:r>
              <a:rPr dirty="0"/>
              <a:t>and</a:t>
            </a:r>
            <a:r>
              <a:rPr dirty="0" spc="-30"/>
              <a:t> </a:t>
            </a:r>
            <a:r>
              <a:rPr dirty="0"/>
              <a:t>any</a:t>
            </a:r>
            <a:r>
              <a:rPr dirty="0" spc="-20"/>
              <a:t> </a:t>
            </a:r>
            <a:r>
              <a:rPr dirty="0"/>
              <a:t>opinions</a:t>
            </a:r>
            <a:r>
              <a:rPr dirty="0" spc="-25"/>
              <a:t> </a:t>
            </a:r>
            <a:r>
              <a:rPr dirty="0" spc="-20"/>
              <a:t>are</a:t>
            </a:r>
            <a:r>
              <a:rPr dirty="0" spc="-25"/>
              <a:t> subject </a:t>
            </a:r>
            <a:r>
              <a:rPr dirty="0"/>
              <a:t>to</a:t>
            </a:r>
            <a:r>
              <a:rPr dirty="0" spc="-20"/>
              <a:t> </a:t>
            </a:r>
            <a:r>
              <a:rPr dirty="0"/>
              <a:t>change</a:t>
            </a:r>
            <a:r>
              <a:rPr dirty="0" spc="-30"/>
              <a:t> </a:t>
            </a:r>
            <a:r>
              <a:rPr dirty="0"/>
              <a:t>and</a:t>
            </a:r>
            <a:r>
              <a:rPr dirty="0" spc="-25"/>
              <a:t> </a:t>
            </a:r>
            <a:r>
              <a:rPr dirty="0"/>
              <a:t>may</a:t>
            </a:r>
            <a:r>
              <a:rPr dirty="0" spc="-20"/>
              <a:t> </a:t>
            </a:r>
            <a:r>
              <a:rPr dirty="0"/>
              <a:t>be</a:t>
            </a:r>
            <a:r>
              <a:rPr dirty="0" spc="-30"/>
              <a:t> </a:t>
            </a:r>
            <a:r>
              <a:rPr dirty="0"/>
              <a:t>superseded</a:t>
            </a:r>
            <a:r>
              <a:rPr dirty="0" spc="-25"/>
              <a:t> </a:t>
            </a:r>
            <a:r>
              <a:rPr dirty="0" spc="-30"/>
              <a:t>without</a:t>
            </a:r>
            <a:r>
              <a:rPr dirty="0" spc="-25"/>
              <a:t> </a:t>
            </a:r>
            <a:r>
              <a:rPr dirty="0" spc="-10"/>
              <a:t>notice.</a:t>
            </a:r>
            <a:r>
              <a:rPr dirty="0" spc="254"/>
              <a:t> </a:t>
            </a:r>
            <a:r>
              <a:rPr dirty="0"/>
              <a:t>Any</a:t>
            </a:r>
            <a:r>
              <a:rPr dirty="0" spc="-20"/>
              <a:t> </a:t>
            </a:r>
            <a:r>
              <a:rPr dirty="0" spc="-25"/>
              <a:t>information</a:t>
            </a:r>
            <a:r>
              <a:rPr dirty="0" spc="-30"/>
              <a:t> </a:t>
            </a:r>
            <a:r>
              <a:rPr dirty="0" spc="-10"/>
              <a:t>contained</a:t>
            </a:r>
            <a:r>
              <a:rPr dirty="0" spc="-25"/>
              <a:t> </a:t>
            </a:r>
            <a:r>
              <a:rPr dirty="0" spc="-10"/>
              <a:t>in</a:t>
            </a:r>
            <a:r>
              <a:rPr dirty="0" spc="-25"/>
              <a:t> this </a:t>
            </a:r>
            <a:r>
              <a:rPr dirty="0" spc="-40"/>
              <a:t>material</a:t>
            </a:r>
            <a:r>
              <a:rPr dirty="0" spc="-25"/>
              <a:t> </a:t>
            </a:r>
            <a:r>
              <a:rPr dirty="0"/>
              <a:t>is</a:t>
            </a:r>
            <a:r>
              <a:rPr dirty="0" spc="-25"/>
              <a:t> </a:t>
            </a:r>
            <a:r>
              <a:rPr dirty="0"/>
              <a:t>not</a:t>
            </a:r>
            <a:r>
              <a:rPr dirty="0" spc="-20"/>
              <a:t> </a:t>
            </a:r>
            <a:r>
              <a:rPr dirty="0"/>
              <a:t>to</a:t>
            </a:r>
            <a:r>
              <a:rPr dirty="0" spc="-25"/>
              <a:t> </a:t>
            </a:r>
            <a:r>
              <a:rPr dirty="0"/>
              <a:t>be</a:t>
            </a:r>
            <a:r>
              <a:rPr dirty="0" spc="-25"/>
              <a:t> relied</a:t>
            </a:r>
            <a:r>
              <a:rPr dirty="0" spc="-30"/>
              <a:t> </a:t>
            </a:r>
            <a:r>
              <a:rPr dirty="0"/>
              <a:t>upon</a:t>
            </a:r>
            <a:r>
              <a:rPr dirty="0" spc="-25"/>
              <a:t> </a:t>
            </a:r>
            <a:r>
              <a:rPr dirty="0"/>
              <a:t>as</a:t>
            </a:r>
            <a:r>
              <a:rPr dirty="0" spc="-20"/>
              <a:t> </a:t>
            </a:r>
            <a:r>
              <a:rPr dirty="0" spc="-10"/>
              <a:t>authoritative </a:t>
            </a:r>
            <a:r>
              <a:rPr dirty="0"/>
              <a:t>or</a:t>
            </a:r>
            <a:r>
              <a:rPr dirty="0" spc="-20"/>
              <a:t> </a:t>
            </a:r>
            <a:r>
              <a:rPr dirty="0" spc="-25"/>
              <a:t>taken </a:t>
            </a:r>
            <a:r>
              <a:rPr dirty="0" spc="-10"/>
              <a:t>in</a:t>
            </a:r>
            <a:r>
              <a:rPr dirty="0" spc="-20"/>
              <a:t> substitution</a:t>
            </a:r>
            <a:r>
              <a:rPr dirty="0" spc="-25"/>
              <a:t> </a:t>
            </a:r>
            <a:r>
              <a:rPr dirty="0" spc="-35"/>
              <a:t>for</a:t>
            </a:r>
            <a:r>
              <a:rPr dirty="0" spc="-15"/>
              <a:t> </a:t>
            </a:r>
            <a:r>
              <a:rPr dirty="0" spc="-20"/>
              <a:t>the</a:t>
            </a:r>
            <a:r>
              <a:rPr dirty="0" spc="-25"/>
              <a:t> </a:t>
            </a:r>
            <a:r>
              <a:rPr dirty="0" spc="-20"/>
              <a:t>exercise</a:t>
            </a:r>
            <a:r>
              <a:rPr dirty="0" spc="-25"/>
              <a:t> </a:t>
            </a:r>
            <a:r>
              <a:rPr dirty="0"/>
              <a:t>of</a:t>
            </a:r>
            <a:r>
              <a:rPr dirty="0" spc="-20"/>
              <a:t> judgement. Past</a:t>
            </a:r>
            <a:r>
              <a:rPr dirty="0" spc="-15"/>
              <a:t> </a:t>
            </a:r>
            <a:r>
              <a:rPr dirty="0" spc="-20"/>
              <a:t>performance</a:t>
            </a:r>
            <a:r>
              <a:rPr dirty="0" spc="-25"/>
              <a:t> </a:t>
            </a:r>
            <a:r>
              <a:rPr dirty="0"/>
              <a:t>is</a:t>
            </a:r>
            <a:r>
              <a:rPr dirty="0" spc="-20"/>
              <a:t> </a:t>
            </a:r>
            <a:r>
              <a:rPr dirty="0"/>
              <a:t>no</a:t>
            </a:r>
            <a:r>
              <a:rPr dirty="0" spc="-15"/>
              <a:t> </a:t>
            </a:r>
            <a:r>
              <a:rPr dirty="0" spc="-10"/>
              <a:t>guarantee</a:t>
            </a:r>
            <a:r>
              <a:rPr dirty="0" spc="-25"/>
              <a:t> </a:t>
            </a:r>
            <a:r>
              <a:rPr dirty="0" spc="-35"/>
              <a:t>for</a:t>
            </a:r>
            <a:r>
              <a:rPr dirty="0" spc="-15"/>
              <a:t> </a:t>
            </a:r>
            <a:r>
              <a:rPr dirty="0" spc="-35"/>
              <a:t>future</a:t>
            </a:r>
            <a:r>
              <a:rPr dirty="0" spc="-25"/>
              <a:t> </a:t>
            </a:r>
            <a:r>
              <a:rPr dirty="0" spc="-20"/>
              <a:t>performance </a:t>
            </a:r>
            <a:r>
              <a:rPr dirty="0"/>
              <a:t>and</a:t>
            </a:r>
            <a:r>
              <a:rPr dirty="0" spc="-25"/>
              <a:t> </a:t>
            </a:r>
            <a:r>
              <a:rPr dirty="0"/>
              <a:t>some</a:t>
            </a:r>
            <a:r>
              <a:rPr dirty="0" spc="-25"/>
              <a:t> </a:t>
            </a:r>
            <a:r>
              <a:rPr dirty="0"/>
              <a:t>positions</a:t>
            </a:r>
            <a:r>
              <a:rPr dirty="0" spc="-15"/>
              <a:t> </a:t>
            </a:r>
            <a:r>
              <a:rPr dirty="0"/>
              <a:t>may</a:t>
            </a:r>
            <a:r>
              <a:rPr dirty="0" spc="-20"/>
              <a:t> </a:t>
            </a:r>
            <a:r>
              <a:rPr dirty="0"/>
              <a:t>be</a:t>
            </a:r>
            <a:r>
              <a:rPr dirty="0" spc="-20"/>
              <a:t> </a:t>
            </a:r>
            <a:r>
              <a:rPr dirty="0" spc="-25"/>
              <a:t>subject</a:t>
            </a:r>
            <a:r>
              <a:rPr dirty="0" spc="-20"/>
              <a:t> </a:t>
            </a:r>
            <a:r>
              <a:rPr dirty="0"/>
              <a:t>to</a:t>
            </a:r>
            <a:r>
              <a:rPr dirty="0" spc="-20"/>
              <a:t> </a:t>
            </a:r>
            <a:r>
              <a:rPr dirty="0"/>
              <a:t>sudden</a:t>
            </a:r>
            <a:r>
              <a:rPr dirty="0" spc="-20"/>
              <a:t> </a:t>
            </a:r>
            <a:r>
              <a:rPr dirty="0" spc="-25"/>
              <a:t>and </a:t>
            </a:r>
            <a:r>
              <a:rPr dirty="0" spc="-10"/>
              <a:t>large</a:t>
            </a:r>
            <a:r>
              <a:rPr dirty="0" spc="-35"/>
              <a:t> </a:t>
            </a:r>
            <a:r>
              <a:rPr dirty="0"/>
              <a:t>movements</a:t>
            </a:r>
            <a:r>
              <a:rPr dirty="0" spc="-25"/>
              <a:t> </a:t>
            </a:r>
            <a:r>
              <a:rPr dirty="0" spc="-20"/>
              <a:t>in</a:t>
            </a:r>
            <a:r>
              <a:rPr dirty="0" spc="-35"/>
              <a:t> value.</a:t>
            </a:r>
            <a:r>
              <a:rPr dirty="0" spc="-25"/>
              <a:t> </a:t>
            </a:r>
            <a:r>
              <a:rPr dirty="0"/>
              <a:t>Foreign</a:t>
            </a:r>
            <a:r>
              <a:rPr dirty="0" spc="-35"/>
              <a:t> </a:t>
            </a:r>
            <a:r>
              <a:rPr dirty="0"/>
              <a:t>exchange</a:t>
            </a:r>
            <a:r>
              <a:rPr dirty="0" spc="-30"/>
              <a:t> </a:t>
            </a:r>
            <a:r>
              <a:rPr dirty="0" spc="-45"/>
              <a:t>rate</a:t>
            </a:r>
            <a:r>
              <a:rPr dirty="0" spc="-35"/>
              <a:t> </a:t>
            </a:r>
            <a:r>
              <a:rPr dirty="0" spc="-30"/>
              <a:t>fluctuations</a:t>
            </a:r>
            <a:r>
              <a:rPr dirty="0" spc="-25"/>
              <a:t> </a:t>
            </a:r>
            <a:r>
              <a:rPr dirty="0"/>
              <a:t>may</a:t>
            </a:r>
            <a:r>
              <a:rPr dirty="0" spc="-30"/>
              <a:t> </a:t>
            </a:r>
            <a:r>
              <a:rPr dirty="0"/>
              <a:t>also</a:t>
            </a:r>
            <a:r>
              <a:rPr dirty="0" spc="-25"/>
              <a:t> </a:t>
            </a:r>
            <a:r>
              <a:rPr dirty="0"/>
              <a:t>have</a:t>
            </a:r>
            <a:r>
              <a:rPr dirty="0" spc="-35"/>
              <a:t> </a:t>
            </a:r>
            <a:r>
              <a:rPr dirty="0"/>
              <a:t>an</a:t>
            </a:r>
            <a:r>
              <a:rPr dirty="0" spc="-30"/>
              <a:t> </a:t>
            </a:r>
            <a:r>
              <a:rPr dirty="0" spc="-45"/>
              <a:t>effect</a:t>
            </a:r>
            <a:r>
              <a:rPr dirty="0" spc="-30"/>
              <a:t> </a:t>
            </a:r>
            <a:r>
              <a:rPr dirty="0"/>
              <a:t>on</a:t>
            </a:r>
            <a:r>
              <a:rPr dirty="0" spc="-30"/>
              <a:t> </a:t>
            </a:r>
            <a:r>
              <a:rPr dirty="0" spc="-20"/>
              <a:t>the</a:t>
            </a:r>
            <a:r>
              <a:rPr dirty="0" spc="-30"/>
              <a:t> </a:t>
            </a:r>
            <a:r>
              <a:rPr dirty="0" spc="-25"/>
              <a:t>valuation</a:t>
            </a:r>
            <a:r>
              <a:rPr dirty="0" spc="-35"/>
              <a:t> </a:t>
            </a:r>
            <a:r>
              <a:rPr dirty="0"/>
              <a:t>of</a:t>
            </a:r>
            <a:r>
              <a:rPr dirty="0" spc="-30"/>
              <a:t> </a:t>
            </a:r>
            <a:r>
              <a:rPr dirty="0" spc="-35"/>
              <a:t>certain </a:t>
            </a:r>
            <a:r>
              <a:rPr dirty="0" spc="-10"/>
              <a:t>positions.</a:t>
            </a:r>
            <a:r>
              <a:rPr dirty="0" spc="-25"/>
              <a:t> </a:t>
            </a:r>
            <a:r>
              <a:rPr dirty="0" spc="-10"/>
              <a:t>This</a:t>
            </a:r>
            <a:r>
              <a:rPr dirty="0" spc="-30"/>
              <a:t> </a:t>
            </a:r>
            <a:r>
              <a:rPr dirty="0"/>
              <a:t>document</a:t>
            </a:r>
            <a:r>
              <a:rPr dirty="0" spc="-25"/>
              <a:t> </a:t>
            </a:r>
            <a:r>
              <a:rPr dirty="0"/>
              <a:t>is</a:t>
            </a:r>
            <a:r>
              <a:rPr dirty="0" spc="-30"/>
              <a:t> </a:t>
            </a:r>
            <a:r>
              <a:rPr dirty="0" spc="-25"/>
              <a:t>not, </a:t>
            </a:r>
            <a:r>
              <a:rPr dirty="0"/>
              <a:t>and</a:t>
            </a:r>
            <a:r>
              <a:rPr dirty="0" spc="-35"/>
              <a:t> </a:t>
            </a:r>
            <a:r>
              <a:rPr dirty="0"/>
              <a:t>should</a:t>
            </a:r>
            <a:r>
              <a:rPr dirty="0" spc="-30"/>
              <a:t> </a:t>
            </a:r>
            <a:r>
              <a:rPr dirty="0"/>
              <a:t>not</a:t>
            </a:r>
            <a:r>
              <a:rPr dirty="0" spc="-30"/>
              <a:t> </a:t>
            </a:r>
            <a:r>
              <a:rPr dirty="0" spc="-25"/>
              <a:t>be </a:t>
            </a:r>
            <a:r>
              <a:rPr dirty="0" spc="-10"/>
              <a:t>construed</a:t>
            </a:r>
            <a:r>
              <a:rPr dirty="0" spc="-30"/>
              <a:t> </a:t>
            </a:r>
            <a:r>
              <a:rPr dirty="0" spc="-25"/>
              <a:t>as,</a:t>
            </a:r>
            <a:r>
              <a:rPr dirty="0" spc="-20"/>
              <a:t> </a:t>
            </a:r>
            <a:r>
              <a:rPr dirty="0"/>
              <a:t>an</a:t>
            </a:r>
            <a:r>
              <a:rPr dirty="0" spc="-30"/>
              <a:t> </a:t>
            </a:r>
            <a:r>
              <a:rPr dirty="0" spc="-35"/>
              <a:t>offer</a:t>
            </a:r>
            <a:r>
              <a:rPr dirty="0" spc="-20"/>
              <a:t> </a:t>
            </a:r>
            <a:r>
              <a:rPr dirty="0"/>
              <a:t>or</a:t>
            </a:r>
            <a:r>
              <a:rPr dirty="0" spc="-20"/>
              <a:t> </a:t>
            </a:r>
            <a:r>
              <a:rPr dirty="0" spc="-30"/>
              <a:t>solicitation </a:t>
            </a:r>
            <a:r>
              <a:rPr dirty="0"/>
              <a:t>to</a:t>
            </a:r>
            <a:r>
              <a:rPr dirty="0" spc="-20"/>
              <a:t> </a:t>
            </a:r>
            <a:r>
              <a:rPr dirty="0" spc="-25"/>
              <a:t>sell </a:t>
            </a:r>
            <a:r>
              <a:rPr dirty="0"/>
              <a:t>or</a:t>
            </a:r>
            <a:r>
              <a:rPr dirty="0" spc="-25"/>
              <a:t> </a:t>
            </a:r>
            <a:r>
              <a:rPr dirty="0"/>
              <a:t>buy</a:t>
            </a:r>
            <a:r>
              <a:rPr dirty="0" spc="-20"/>
              <a:t> </a:t>
            </a:r>
            <a:r>
              <a:rPr dirty="0"/>
              <a:t>any</a:t>
            </a:r>
            <a:r>
              <a:rPr dirty="0" spc="-20"/>
              <a:t> </a:t>
            </a:r>
            <a:r>
              <a:rPr dirty="0" spc="-25"/>
              <a:t>investment </a:t>
            </a:r>
            <a:r>
              <a:rPr dirty="0"/>
              <a:t>or</a:t>
            </a:r>
            <a:r>
              <a:rPr dirty="0" spc="-20"/>
              <a:t> product. </a:t>
            </a:r>
            <a:r>
              <a:rPr dirty="0"/>
              <a:t>Enabling</a:t>
            </a:r>
            <a:r>
              <a:rPr dirty="0" spc="-30"/>
              <a:t> </a:t>
            </a:r>
            <a:r>
              <a:rPr dirty="0" spc="-10"/>
              <a:t>Qapital</a:t>
            </a:r>
            <a:r>
              <a:rPr dirty="0" spc="-25"/>
              <a:t> </a:t>
            </a:r>
            <a:r>
              <a:rPr dirty="0" spc="90"/>
              <a:t>AG</a:t>
            </a:r>
            <a:r>
              <a:rPr dirty="0" spc="-25"/>
              <a:t> </a:t>
            </a:r>
            <a:r>
              <a:rPr dirty="0" spc="-10"/>
              <a:t>expressly</a:t>
            </a:r>
            <a:r>
              <a:rPr dirty="0" spc="-25"/>
              <a:t> </a:t>
            </a:r>
            <a:r>
              <a:rPr dirty="0"/>
              <a:t>does</a:t>
            </a:r>
            <a:r>
              <a:rPr dirty="0" spc="-20"/>
              <a:t> </a:t>
            </a:r>
            <a:r>
              <a:rPr dirty="0"/>
              <a:t>not</a:t>
            </a:r>
            <a:r>
              <a:rPr dirty="0" spc="-20"/>
              <a:t> </a:t>
            </a:r>
            <a:r>
              <a:rPr dirty="0"/>
              <a:t>provide</a:t>
            </a:r>
            <a:r>
              <a:rPr dirty="0" spc="-30"/>
              <a:t> </a:t>
            </a:r>
            <a:r>
              <a:rPr dirty="0" spc="-10"/>
              <a:t>legal</a:t>
            </a:r>
            <a:r>
              <a:rPr dirty="0" spc="-25"/>
              <a:t> </a:t>
            </a:r>
            <a:r>
              <a:rPr dirty="0"/>
              <a:t>or</a:t>
            </a:r>
            <a:r>
              <a:rPr dirty="0" spc="-20"/>
              <a:t> </a:t>
            </a:r>
            <a:r>
              <a:rPr dirty="0" spc="-40"/>
              <a:t>tax</a:t>
            </a:r>
            <a:r>
              <a:rPr dirty="0" spc="-25"/>
              <a:t> advice.</a:t>
            </a:r>
            <a:r>
              <a:rPr dirty="0" spc="-20"/>
              <a:t> </a:t>
            </a:r>
            <a:r>
              <a:rPr dirty="0" spc="-50"/>
              <a:t>It</a:t>
            </a:r>
            <a:r>
              <a:rPr dirty="0" spc="-20"/>
              <a:t> </a:t>
            </a:r>
            <a:r>
              <a:rPr dirty="0" spc="-25"/>
              <a:t>is</a:t>
            </a:r>
            <a:r>
              <a:rPr dirty="0" spc="500"/>
              <a:t>  </a:t>
            </a:r>
            <a:r>
              <a:rPr dirty="0"/>
              <a:t>recommended</a:t>
            </a:r>
            <a:r>
              <a:rPr dirty="0" spc="-30"/>
              <a:t> </a:t>
            </a:r>
            <a:r>
              <a:rPr dirty="0" spc="-45"/>
              <a:t>that</a:t>
            </a:r>
            <a:r>
              <a:rPr dirty="0" spc="-25"/>
              <a:t> </a:t>
            </a:r>
            <a:r>
              <a:rPr dirty="0"/>
              <a:t>you</a:t>
            </a:r>
            <a:r>
              <a:rPr dirty="0" spc="-30"/>
              <a:t> </a:t>
            </a:r>
            <a:r>
              <a:rPr dirty="0" spc="-10"/>
              <a:t>consult</a:t>
            </a:r>
            <a:r>
              <a:rPr dirty="0" spc="-25"/>
              <a:t> </a:t>
            </a:r>
            <a:r>
              <a:rPr dirty="0" spc="-10"/>
              <a:t>legal</a:t>
            </a:r>
            <a:r>
              <a:rPr dirty="0" spc="-30"/>
              <a:t> </a:t>
            </a:r>
            <a:r>
              <a:rPr dirty="0"/>
              <a:t>and</a:t>
            </a:r>
            <a:r>
              <a:rPr dirty="0" spc="-30"/>
              <a:t> </a:t>
            </a:r>
            <a:r>
              <a:rPr dirty="0" spc="-40"/>
              <a:t>tax</a:t>
            </a:r>
            <a:r>
              <a:rPr dirty="0" spc="-20"/>
              <a:t> </a:t>
            </a:r>
            <a:r>
              <a:rPr dirty="0"/>
              <a:t>advisors</a:t>
            </a:r>
            <a:r>
              <a:rPr dirty="0" spc="-25"/>
              <a:t> </a:t>
            </a:r>
            <a:r>
              <a:rPr dirty="0" spc="-10"/>
              <a:t>before</a:t>
            </a:r>
            <a:r>
              <a:rPr dirty="0" spc="-30"/>
              <a:t> </a:t>
            </a:r>
            <a:r>
              <a:rPr dirty="0"/>
              <a:t>making</a:t>
            </a:r>
            <a:r>
              <a:rPr dirty="0" spc="-30"/>
              <a:t> </a:t>
            </a:r>
            <a:r>
              <a:rPr dirty="0"/>
              <a:t>any</a:t>
            </a:r>
            <a:r>
              <a:rPr dirty="0" spc="-25"/>
              <a:t> investment </a:t>
            </a:r>
            <a:r>
              <a:rPr dirty="0" spc="-10"/>
              <a:t>decisions.</a:t>
            </a:r>
            <a:r>
              <a:rPr dirty="0" spc="-20"/>
              <a:t> </a:t>
            </a:r>
            <a:r>
              <a:rPr dirty="0"/>
              <a:t>The</a:t>
            </a:r>
            <a:r>
              <a:rPr dirty="0" spc="-30"/>
              <a:t> </a:t>
            </a:r>
            <a:r>
              <a:rPr dirty="0" spc="-25"/>
              <a:t>information</a:t>
            </a:r>
            <a:r>
              <a:rPr dirty="0" spc="-30"/>
              <a:t> </a:t>
            </a:r>
            <a:r>
              <a:rPr dirty="0" spc="-10"/>
              <a:t>contained</a:t>
            </a:r>
            <a:r>
              <a:rPr dirty="0" spc="-30"/>
              <a:t> </a:t>
            </a:r>
            <a:r>
              <a:rPr dirty="0" spc="-20"/>
              <a:t>herein</a:t>
            </a:r>
            <a:r>
              <a:rPr dirty="0" spc="-30"/>
              <a:t> </a:t>
            </a:r>
            <a:r>
              <a:rPr dirty="0"/>
              <a:t>is</a:t>
            </a:r>
            <a:r>
              <a:rPr dirty="0" spc="-25"/>
              <a:t> </a:t>
            </a:r>
            <a:r>
              <a:rPr dirty="0"/>
              <a:t>of</a:t>
            </a:r>
            <a:r>
              <a:rPr dirty="0" spc="-25"/>
              <a:t> </a:t>
            </a:r>
            <a:r>
              <a:rPr dirty="0"/>
              <a:t>a</a:t>
            </a:r>
            <a:r>
              <a:rPr dirty="0" spc="-35"/>
              <a:t> </a:t>
            </a:r>
            <a:r>
              <a:rPr dirty="0" spc="-10"/>
              <a:t>general</a:t>
            </a:r>
            <a:r>
              <a:rPr dirty="0" spc="-30"/>
              <a:t> </a:t>
            </a:r>
            <a:r>
              <a:rPr dirty="0" spc="-40"/>
              <a:t>nature,</a:t>
            </a:r>
            <a:r>
              <a:rPr dirty="0" spc="-25"/>
              <a:t> </a:t>
            </a:r>
            <a:r>
              <a:rPr dirty="0"/>
              <a:t>is</a:t>
            </a:r>
            <a:r>
              <a:rPr dirty="0" spc="-25"/>
              <a:t> </a:t>
            </a:r>
            <a:r>
              <a:rPr dirty="0"/>
              <a:t>based</a:t>
            </a:r>
            <a:r>
              <a:rPr dirty="0" spc="-30"/>
              <a:t> </a:t>
            </a:r>
            <a:r>
              <a:rPr dirty="0" spc="-25"/>
              <a:t>on </a:t>
            </a:r>
            <a:r>
              <a:rPr dirty="0" spc="-10"/>
              <a:t>various</a:t>
            </a:r>
            <a:r>
              <a:rPr dirty="0" spc="-25"/>
              <a:t> </a:t>
            </a:r>
            <a:r>
              <a:rPr dirty="0"/>
              <a:t>assumptions</a:t>
            </a:r>
            <a:r>
              <a:rPr dirty="0" spc="-20"/>
              <a:t> </a:t>
            </a:r>
            <a:r>
              <a:rPr dirty="0" spc="-45"/>
              <a:t>(which</a:t>
            </a:r>
            <a:r>
              <a:rPr dirty="0" spc="-25"/>
              <a:t> </a:t>
            </a:r>
            <a:r>
              <a:rPr dirty="0" spc="-30"/>
              <a:t>are</a:t>
            </a:r>
            <a:r>
              <a:rPr dirty="0" spc="-25"/>
              <a:t> subject</a:t>
            </a:r>
            <a:r>
              <a:rPr dirty="0" spc="-20"/>
              <a:t> </a:t>
            </a:r>
            <a:r>
              <a:rPr dirty="0"/>
              <a:t>to</a:t>
            </a:r>
            <a:r>
              <a:rPr dirty="0" spc="-25"/>
              <a:t> </a:t>
            </a:r>
            <a:r>
              <a:rPr dirty="0" spc="-10"/>
              <a:t>change)</a:t>
            </a:r>
            <a:r>
              <a:rPr dirty="0" spc="-15"/>
              <a:t> </a:t>
            </a:r>
            <a:r>
              <a:rPr dirty="0"/>
              <a:t>is</a:t>
            </a:r>
            <a:r>
              <a:rPr dirty="0" spc="-20"/>
              <a:t> </a:t>
            </a:r>
            <a:r>
              <a:rPr dirty="0"/>
              <a:t>not</a:t>
            </a:r>
            <a:r>
              <a:rPr dirty="0" spc="-20"/>
              <a:t> </a:t>
            </a:r>
            <a:r>
              <a:rPr dirty="0" spc="-50"/>
              <a:t>tailor-</a:t>
            </a:r>
            <a:r>
              <a:rPr dirty="0"/>
              <a:t>made</a:t>
            </a:r>
            <a:r>
              <a:rPr dirty="0" spc="-25"/>
              <a:t> </a:t>
            </a:r>
            <a:r>
              <a:rPr dirty="0"/>
              <a:t>and</a:t>
            </a:r>
            <a:r>
              <a:rPr dirty="0" spc="-25"/>
              <a:t> </a:t>
            </a:r>
            <a:r>
              <a:rPr dirty="0"/>
              <a:t>hence</a:t>
            </a:r>
            <a:r>
              <a:rPr dirty="0" spc="-30"/>
              <a:t> </a:t>
            </a:r>
            <a:r>
              <a:rPr dirty="0"/>
              <a:t>does</a:t>
            </a:r>
            <a:r>
              <a:rPr dirty="0" spc="-20"/>
              <a:t> </a:t>
            </a:r>
            <a:r>
              <a:rPr dirty="0"/>
              <a:t>not</a:t>
            </a:r>
            <a:r>
              <a:rPr dirty="0" spc="-20"/>
              <a:t> </a:t>
            </a:r>
            <a:r>
              <a:rPr dirty="0" spc="-30"/>
              <a:t>take</a:t>
            </a:r>
            <a:r>
              <a:rPr dirty="0" spc="-25"/>
              <a:t> </a:t>
            </a:r>
            <a:r>
              <a:rPr dirty="0" spc="-20"/>
              <a:t>into </a:t>
            </a:r>
            <a:r>
              <a:rPr dirty="0" spc="-10"/>
              <a:t>account</a:t>
            </a:r>
            <a:r>
              <a:rPr dirty="0" spc="-20"/>
              <a:t> </a:t>
            </a:r>
            <a:r>
              <a:rPr dirty="0"/>
              <a:t>your</a:t>
            </a:r>
            <a:r>
              <a:rPr dirty="0" spc="-25"/>
              <a:t> </a:t>
            </a:r>
            <a:r>
              <a:rPr dirty="0" spc="-40"/>
              <a:t>particular</a:t>
            </a:r>
            <a:r>
              <a:rPr dirty="0" spc="-20"/>
              <a:t> portfolio </a:t>
            </a:r>
            <a:r>
              <a:rPr dirty="0"/>
              <a:t>or</a:t>
            </a:r>
            <a:r>
              <a:rPr dirty="0" spc="-20"/>
              <a:t> </a:t>
            </a:r>
            <a:r>
              <a:rPr dirty="0" spc="-40"/>
              <a:t>financial</a:t>
            </a:r>
            <a:r>
              <a:rPr dirty="0" spc="-25"/>
              <a:t> </a:t>
            </a:r>
            <a:r>
              <a:rPr dirty="0" spc="-35"/>
              <a:t>situation.</a:t>
            </a:r>
            <a:r>
              <a:rPr dirty="0" spc="-25"/>
              <a:t> </a:t>
            </a:r>
            <a:r>
              <a:rPr dirty="0" spc="-10"/>
              <a:t>Enabling </a:t>
            </a:r>
            <a:r>
              <a:rPr dirty="0"/>
              <a:t>Qapital</a:t>
            </a:r>
            <a:r>
              <a:rPr dirty="0" spc="-45"/>
              <a:t> </a:t>
            </a:r>
            <a:r>
              <a:rPr dirty="0" spc="90"/>
              <a:t>AG</a:t>
            </a:r>
            <a:r>
              <a:rPr dirty="0" spc="-35"/>
              <a:t> </a:t>
            </a:r>
            <a:r>
              <a:rPr dirty="0" spc="-10"/>
              <a:t>accepts</a:t>
            </a:r>
            <a:r>
              <a:rPr dirty="0" spc="-30"/>
              <a:t> </a:t>
            </a:r>
            <a:r>
              <a:rPr dirty="0"/>
              <a:t>no</a:t>
            </a:r>
            <a:r>
              <a:rPr dirty="0" spc="-35"/>
              <a:t> </a:t>
            </a:r>
            <a:r>
              <a:rPr dirty="0" spc="-45"/>
              <a:t>liability</a:t>
            </a:r>
            <a:r>
              <a:rPr dirty="0" spc="-30"/>
              <a:t> </a:t>
            </a:r>
            <a:r>
              <a:rPr dirty="0" spc="-20"/>
              <a:t>whatsoever</a:t>
            </a:r>
            <a:r>
              <a:rPr dirty="0" spc="-30"/>
              <a:t> </a:t>
            </a:r>
            <a:r>
              <a:rPr dirty="0" spc="-25"/>
              <a:t>for</a:t>
            </a:r>
            <a:r>
              <a:rPr dirty="0" spc="-35"/>
              <a:t> </a:t>
            </a:r>
            <a:r>
              <a:rPr dirty="0"/>
              <a:t>any</a:t>
            </a:r>
            <a:r>
              <a:rPr dirty="0" spc="-30"/>
              <a:t> </a:t>
            </a:r>
            <a:r>
              <a:rPr dirty="0"/>
              <a:t>loss</a:t>
            </a:r>
            <a:r>
              <a:rPr dirty="0" spc="-30"/>
              <a:t> </a:t>
            </a:r>
            <a:r>
              <a:rPr dirty="0" spc="-10"/>
              <a:t>arising</a:t>
            </a:r>
            <a:r>
              <a:rPr dirty="0" spc="-40"/>
              <a:t> </a:t>
            </a:r>
            <a:r>
              <a:rPr dirty="0" spc="-20"/>
              <a:t>from</a:t>
            </a:r>
            <a:r>
              <a:rPr dirty="0" spc="-40"/>
              <a:t> </a:t>
            </a:r>
            <a:r>
              <a:rPr dirty="0"/>
              <a:t>any</a:t>
            </a:r>
            <a:r>
              <a:rPr dirty="0" spc="-35"/>
              <a:t> </a:t>
            </a:r>
            <a:r>
              <a:rPr dirty="0"/>
              <a:t>use</a:t>
            </a:r>
            <a:r>
              <a:rPr dirty="0" spc="-35"/>
              <a:t> </a:t>
            </a:r>
            <a:r>
              <a:rPr dirty="0"/>
              <a:t>of</a:t>
            </a:r>
            <a:r>
              <a:rPr dirty="0" spc="-35"/>
              <a:t> </a:t>
            </a:r>
            <a:r>
              <a:rPr dirty="0" spc="-20"/>
              <a:t>the</a:t>
            </a:r>
            <a:r>
              <a:rPr dirty="0" spc="-40"/>
              <a:t> </a:t>
            </a:r>
            <a:r>
              <a:rPr dirty="0" spc="-30"/>
              <a:t>material.</a:t>
            </a:r>
            <a:r>
              <a:rPr dirty="0" spc="235"/>
              <a:t> </a:t>
            </a:r>
            <a:r>
              <a:rPr dirty="0"/>
              <a:t>The</a:t>
            </a:r>
            <a:r>
              <a:rPr dirty="0" spc="-35"/>
              <a:t> </a:t>
            </a:r>
            <a:r>
              <a:rPr dirty="0" spc="-40"/>
              <a:t>material</a:t>
            </a:r>
            <a:r>
              <a:rPr dirty="0" spc="-35"/>
              <a:t> </a:t>
            </a:r>
            <a:r>
              <a:rPr dirty="0"/>
              <a:t>may</a:t>
            </a:r>
            <a:r>
              <a:rPr dirty="0" spc="-30"/>
              <a:t> </a:t>
            </a:r>
            <a:r>
              <a:rPr dirty="0"/>
              <a:t>not</a:t>
            </a:r>
            <a:r>
              <a:rPr dirty="0" spc="-35"/>
              <a:t> </a:t>
            </a:r>
            <a:r>
              <a:rPr dirty="0"/>
              <a:t>be</a:t>
            </a:r>
            <a:r>
              <a:rPr dirty="0" spc="-35"/>
              <a:t> </a:t>
            </a:r>
            <a:r>
              <a:rPr dirty="0" spc="-10"/>
              <a:t>reproduced,</a:t>
            </a:r>
            <a:r>
              <a:rPr dirty="0" spc="-35"/>
              <a:t> </a:t>
            </a:r>
            <a:r>
              <a:rPr dirty="0" spc="-20"/>
              <a:t>distributed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30"/>
              <a:t> </a:t>
            </a:r>
            <a:r>
              <a:rPr dirty="0"/>
              <a:t>published</a:t>
            </a:r>
            <a:r>
              <a:rPr dirty="0" spc="-40"/>
              <a:t> </a:t>
            </a:r>
            <a:r>
              <a:rPr dirty="0" spc="-25"/>
              <a:t>for</a:t>
            </a:r>
            <a:r>
              <a:rPr dirty="0" spc="-30"/>
              <a:t> </a:t>
            </a:r>
            <a:r>
              <a:rPr dirty="0" spc="-25"/>
              <a:t>any </a:t>
            </a:r>
            <a:r>
              <a:rPr dirty="0"/>
              <a:t>purpose</a:t>
            </a:r>
            <a:r>
              <a:rPr dirty="0" spc="-20"/>
              <a:t> </a:t>
            </a:r>
            <a:r>
              <a:rPr dirty="0" spc="-25"/>
              <a:t>without</a:t>
            </a:r>
            <a:r>
              <a:rPr dirty="0" spc="-15"/>
              <a:t> </a:t>
            </a:r>
            <a:r>
              <a:rPr dirty="0" spc="-20"/>
              <a:t>the</a:t>
            </a:r>
            <a:r>
              <a:rPr dirty="0" spc="-15"/>
              <a:t> </a:t>
            </a:r>
            <a:r>
              <a:rPr dirty="0"/>
              <a:t>express</a:t>
            </a:r>
            <a:r>
              <a:rPr dirty="0" spc="-15"/>
              <a:t> </a:t>
            </a:r>
            <a:r>
              <a:rPr dirty="0" spc="-45"/>
              <a:t>written</a:t>
            </a:r>
            <a:r>
              <a:rPr dirty="0" spc="-20"/>
              <a:t> </a:t>
            </a:r>
            <a:r>
              <a:rPr dirty="0" spc="-30"/>
              <a:t>authorization</a:t>
            </a:r>
            <a:r>
              <a:rPr dirty="0" spc="-15"/>
              <a:t> </a:t>
            </a:r>
            <a:r>
              <a:rPr dirty="0"/>
              <a:t>of</a:t>
            </a:r>
            <a:r>
              <a:rPr dirty="0" spc="-20"/>
              <a:t> </a:t>
            </a:r>
            <a:r>
              <a:rPr dirty="0"/>
              <a:t>Enabling</a:t>
            </a:r>
            <a:r>
              <a:rPr dirty="0" spc="-20"/>
              <a:t> </a:t>
            </a:r>
            <a:r>
              <a:rPr dirty="0"/>
              <a:t>Qapital</a:t>
            </a:r>
            <a:r>
              <a:rPr dirty="0" spc="-15"/>
              <a:t> </a:t>
            </a:r>
            <a:r>
              <a:rPr dirty="0"/>
              <a:t>AG.</a:t>
            </a:r>
            <a:r>
              <a:rPr dirty="0" spc="-15"/>
              <a:t> </a:t>
            </a:r>
            <a:r>
              <a:rPr dirty="0"/>
              <a:t>Enabling</a:t>
            </a:r>
            <a:r>
              <a:rPr dirty="0" spc="-15"/>
              <a:t> </a:t>
            </a:r>
            <a:r>
              <a:rPr dirty="0"/>
              <a:t>Qapital</a:t>
            </a:r>
            <a:r>
              <a:rPr dirty="0" spc="-20"/>
              <a:t> </a:t>
            </a:r>
            <a:r>
              <a:rPr dirty="0" spc="90"/>
              <a:t>AG</a:t>
            </a:r>
            <a:r>
              <a:rPr dirty="0" spc="-20"/>
              <a:t> </a:t>
            </a:r>
            <a:r>
              <a:rPr dirty="0"/>
              <a:t>and</a:t>
            </a:r>
            <a:r>
              <a:rPr dirty="0" spc="-15"/>
              <a:t> </a:t>
            </a:r>
            <a:r>
              <a:rPr dirty="0" spc="-40"/>
              <a:t>its</a:t>
            </a:r>
            <a:r>
              <a:rPr dirty="0" spc="-15"/>
              <a:t> </a:t>
            </a:r>
            <a:r>
              <a:rPr dirty="0" spc="-45"/>
              <a:t>affiliates</a:t>
            </a:r>
            <a:r>
              <a:rPr dirty="0" spc="-15"/>
              <a:t> </a:t>
            </a:r>
            <a:r>
              <a:rPr dirty="0" spc="-25"/>
              <a:t>and/or</a:t>
            </a:r>
            <a:r>
              <a:rPr dirty="0" spc="-10"/>
              <a:t> </a:t>
            </a:r>
            <a:r>
              <a:rPr dirty="0" spc="-40"/>
              <a:t>their</a:t>
            </a:r>
            <a:r>
              <a:rPr dirty="0" spc="-20"/>
              <a:t> </a:t>
            </a:r>
            <a:r>
              <a:rPr dirty="0" spc="-40"/>
              <a:t>officers,</a:t>
            </a:r>
            <a:r>
              <a:rPr dirty="0" spc="-10"/>
              <a:t> </a:t>
            </a:r>
            <a:r>
              <a:rPr dirty="0" spc="-20"/>
              <a:t>directors</a:t>
            </a:r>
            <a:r>
              <a:rPr dirty="0" spc="-15"/>
              <a:t> </a:t>
            </a:r>
            <a:r>
              <a:rPr dirty="0"/>
              <a:t>and</a:t>
            </a:r>
            <a:r>
              <a:rPr dirty="0" spc="-20"/>
              <a:t> </a:t>
            </a:r>
            <a:r>
              <a:rPr dirty="0"/>
              <a:t>employees</a:t>
            </a:r>
            <a:r>
              <a:rPr dirty="0" spc="-10"/>
              <a:t> </a:t>
            </a:r>
            <a:r>
              <a:rPr dirty="0" spc="-25"/>
              <a:t>may </a:t>
            </a:r>
            <a:r>
              <a:rPr dirty="0"/>
              <a:t>own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30"/>
              <a:t> </a:t>
            </a:r>
            <a:r>
              <a:rPr dirty="0"/>
              <a:t>have</a:t>
            </a:r>
            <a:r>
              <a:rPr dirty="0" spc="-35"/>
              <a:t> </a:t>
            </a:r>
            <a:r>
              <a:rPr dirty="0"/>
              <a:t>positions</a:t>
            </a:r>
            <a:r>
              <a:rPr dirty="0" spc="-25"/>
              <a:t> </a:t>
            </a:r>
            <a:r>
              <a:rPr dirty="0" spc="-10"/>
              <a:t>in</a:t>
            </a:r>
            <a:r>
              <a:rPr dirty="0" spc="-35"/>
              <a:t> </a:t>
            </a:r>
            <a:r>
              <a:rPr dirty="0"/>
              <a:t>any</a:t>
            </a:r>
            <a:r>
              <a:rPr dirty="0" spc="-30"/>
              <a:t> </a:t>
            </a:r>
            <a:r>
              <a:rPr dirty="0" spc="-25"/>
              <a:t>investment </a:t>
            </a:r>
            <a:r>
              <a:rPr dirty="0" spc="-10"/>
              <a:t>mentioned</a:t>
            </a:r>
            <a:r>
              <a:rPr dirty="0" spc="-35"/>
              <a:t> </a:t>
            </a:r>
            <a:r>
              <a:rPr dirty="0" spc="-20"/>
              <a:t>herein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30"/>
              <a:t> </a:t>
            </a:r>
            <a:r>
              <a:rPr dirty="0"/>
              <a:t>any</a:t>
            </a:r>
            <a:r>
              <a:rPr dirty="0" spc="-25"/>
              <a:t> investment</a:t>
            </a:r>
            <a:r>
              <a:rPr dirty="0" spc="-30"/>
              <a:t> </a:t>
            </a:r>
            <a:r>
              <a:rPr dirty="0" spc="-25"/>
              <a:t>related</a:t>
            </a:r>
            <a:r>
              <a:rPr dirty="0" spc="-35"/>
              <a:t> </a:t>
            </a:r>
            <a:r>
              <a:rPr dirty="0" spc="-25"/>
              <a:t>thereto </a:t>
            </a:r>
            <a:r>
              <a:rPr dirty="0"/>
              <a:t>and</a:t>
            </a:r>
            <a:r>
              <a:rPr dirty="0" spc="-35"/>
              <a:t> </a:t>
            </a:r>
            <a:r>
              <a:rPr dirty="0"/>
              <a:t>may</a:t>
            </a:r>
            <a:r>
              <a:rPr dirty="0" spc="-30"/>
              <a:t> </a:t>
            </a:r>
            <a:r>
              <a:rPr dirty="0" spc="-20"/>
              <a:t>from</a:t>
            </a:r>
            <a:r>
              <a:rPr dirty="0" spc="-40"/>
              <a:t> </a:t>
            </a:r>
            <a:r>
              <a:rPr dirty="0" spc="-30"/>
              <a:t>time </a:t>
            </a:r>
            <a:r>
              <a:rPr dirty="0"/>
              <a:t>to</a:t>
            </a:r>
            <a:r>
              <a:rPr dirty="0" spc="-30"/>
              <a:t> time</a:t>
            </a:r>
            <a:r>
              <a:rPr dirty="0" spc="-35"/>
              <a:t> </a:t>
            </a:r>
            <a:r>
              <a:rPr dirty="0"/>
              <a:t>add</a:t>
            </a:r>
            <a:r>
              <a:rPr dirty="0" spc="-30"/>
              <a:t> </a:t>
            </a:r>
            <a:r>
              <a:rPr dirty="0"/>
              <a:t>or</a:t>
            </a:r>
            <a:r>
              <a:rPr dirty="0" spc="-30"/>
              <a:t> </a:t>
            </a:r>
            <a:r>
              <a:rPr dirty="0"/>
              <a:t>dispose</a:t>
            </a:r>
            <a:r>
              <a:rPr dirty="0" spc="-35"/>
              <a:t> </a:t>
            </a:r>
            <a:r>
              <a:rPr dirty="0"/>
              <a:t>of</a:t>
            </a:r>
            <a:r>
              <a:rPr dirty="0" spc="-35"/>
              <a:t> </a:t>
            </a:r>
            <a:r>
              <a:rPr dirty="0"/>
              <a:t>any</a:t>
            </a:r>
            <a:r>
              <a:rPr dirty="0" spc="-25"/>
              <a:t> </a:t>
            </a:r>
            <a:r>
              <a:rPr dirty="0"/>
              <a:t>such</a:t>
            </a:r>
            <a:r>
              <a:rPr dirty="0" spc="-35"/>
              <a:t> </a:t>
            </a:r>
            <a:r>
              <a:rPr dirty="0" spc="-10"/>
              <a:t>investment.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25"/>
              <a:t>15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5"/>
              <a:t>Disclaimer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6752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-35"/>
              <a:t>Historical</a:t>
            </a:r>
            <a:r>
              <a:rPr dirty="0" sz="2200" spc="-100"/>
              <a:t> </a:t>
            </a:r>
            <a:r>
              <a:rPr dirty="0" sz="2200"/>
              <a:t>challenges</a:t>
            </a:r>
            <a:r>
              <a:rPr dirty="0" sz="2200" spc="-90"/>
              <a:t> </a:t>
            </a:r>
            <a:r>
              <a:rPr dirty="0" sz="2200"/>
              <a:t>associated</a:t>
            </a:r>
            <a:r>
              <a:rPr dirty="0" sz="2200" spc="-95"/>
              <a:t> </a:t>
            </a:r>
            <a:r>
              <a:rPr dirty="0" sz="2200" spc="-70"/>
              <a:t>with</a:t>
            </a:r>
            <a:r>
              <a:rPr dirty="0" sz="2200" spc="-95"/>
              <a:t> </a:t>
            </a:r>
            <a:r>
              <a:rPr dirty="0" sz="2200" spc="-20"/>
              <a:t>clean</a:t>
            </a:r>
            <a:r>
              <a:rPr dirty="0" sz="2200" spc="-90"/>
              <a:t> </a:t>
            </a:r>
            <a:r>
              <a:rPr dirty="0" sz="2200" spc="-10"/>
              <a:t>cooking</a:t>
            </a:r>
            <a:endParaRPr sz="2200"/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07314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5"/>
              <a:t>2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424770" y="1250481"/>
            <a:ext cx="6666230" cy="21228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01295" indent="-188595">
              <a:lnSpc>
                <a:spcPct val="100000"/>
              </a:lnSpc>
              <a:spcBef>
                <a:spcPts val="100"/>
              </a:spcBef>
              <a:buClr>
                <a:srgbClr val="303131"/>
              </a:buClr>
              <a:buFont typeface="Times New Roman"/>
              <a:buChar char="●"/>
              <a:tabLst>
                <a:tab pos="201295" algn="l"/>
              </a:tabLst>
            </a:pP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The</a:t>
            </a:r>
            <a:r>
              <a:rPr dirty="0" sz="1500" spc="3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sector</a:t>
            </a:r>
            <a:r>
              <a:rPr dirty="0" sz="1500" spc="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has</a:t>
            </a:r>
            <a:r>
              <a:rPr dirty="0" sz="1500" spc="4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been</a:t>
            </a:r>
            <a:r>
              <a:rPr dirty="0" sz="1500" spc="3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driven</a:t>
            </a:r>
            <a:r>
              <a:rPr dirty="0" sz="1500" spc="4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by</a:t>
            </a:r>
            <a:r>
              <a:rPr dirty="0" sz="1500" spc="3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donors</a:t>
            </a:r>
            <a:endParaRPr sz="1500">
              <a:latin typeface="Trebuchet MS"/>
              <a:cs typeface="Trebuchet MS"/>
            </a:endParaRPr>
          </a:p>
          <a:p>
            <a:pPr marL="201295" indent="-188595">
              <a:lnSpc>
                <a:spcPct val="100000"/>
              </a:lnSpc>
              <a:spcBef>
                <a:spcPts val="1105"/>
              </a:spcBef>
              <a:buClr>
                <a:srgbClr val="303131"/>
              </a:buClr>
              <a:buFont typeface="Times New Roman"/>
              <a:buChar char="●"/>
              <a:tabLst>
                <a:tab pos="201295" algn="l"/>
              </a:tabLst>
            </a:pP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There</a:t>
            </a:r>
            <a:r>
              <a:rPr dirty="0" sz="1500" spc="-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was</a:t>
            </a:r>
            <a:r>
              <a:rPr dirty="0" sz="1500" spc="-1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limited</a:t>
            </a:r>
            <a:r>
              <a:rPr dirty="0" sz="1500" spc="-2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category-</a:t>
            </a: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level</a:t>
            </a:r>
            <a:r>
              <a:rPr dirty="0" sz="15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demand</a:t>
            </a:r>
            <a:endParaRPr sz="1500">
              <a:latin typeface="Trebuchet MS"/>
              <a:cs typeface="Trebuchet MS"/>
            </a:endParaRPr>
          </a:p>
          <a:p>
            <a:pPr marL="201295" indent="-188595">
              <a:lnSpc>
                <a:spcPct val="100000"/>
              </a:lnSpc>
              <a:spcBef>
                <a:spcPts val="1200"/>
              </a:spcBef>
              <a:buClr>
                <a:srgbClr val="303131"/>
              </a:buClr>
              <a:buFont typeface="Times New Roman"/>
              <a:buChar char="●"/>
              <a:tabLst>
                <a:tab pos="201295" algn="l"/>
              </a:tabLst>
            </a:pP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There</a:t>
            </a:r>
            <a:r>
              <a:rPr dirty="0" sz="1500" spc="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has</a:t>
            </a:r>
            <a:r>
              <a:rPr dirty="0" sz="1500" spc="3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been</a:t>
            </a:r>
            <a:r>
              <a:rPr dirty="0" sz="1500" spc="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limited</a:t>
            </a:r>
            <a:r>
              <a:rPr dirty="0" sz="1500" spc="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“willingness</a:t>
            </a:r>
            <a:r>
              <a:rPr dirty="0" sz="1500" spc="3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to</a:t>
            </a:r>
            <a:r>
              <a:rPr dirty="0" sz="1500" spc="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pay”</a:t>
            </a:r>
            <a:r>
              <a:rPr dirty="0" sz="1500" spc="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by</a:t>
            </a:r>
            <a:r>
              <a:rPr dirty="0" sz="1500" spc="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customers</a:t>
            </a:r>
            <a:endParaRPr sz="1500">
              <a:latin typeface="Trebuchet MS"/>
              <a:cs typeface="Trebuchet MS"/>
            </a:endParaRPr>
          </a:p>
          <a:p>
            <a:pPr marL="201295" indent="-188595">
              <a:lnSpc>
                <a:spcPct val="100000"/>
              </a:lnSpc>
              <a:spcBef>
                <a:spcPts val="1105"/>
              </a:spcBef>
              <a:buClr>
                <a:srgbClr val="303131"/>
              </a:buClr>
              <a:buFont typeface="Times New Roman"/>
              <a:buChar char="●"/>
              <a:tabLst>
                <a:tab pos="201295" algn="l"/>
              </a:tabLst>
            </a:pP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There has</a:t>
            </a:r>
            <a:r>
              <a:rPr dirty="0" sz="1500" spc="1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also been</a:t>
            </a:r>
            <a:r>
              <a:rPr dirty="0" sz="1500" spc="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limited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20">
                <a:solidFill>
                  <a:srgbClr val="523F4C"/>
                </a:solidFill>
                <a:latin typeface="Trebuchet MS"/>
                <a:cs typeface="Trebuchet MS"/>
              </a:rPr>
              <a:t>“ability</a:t>
            </a:r>
            <a:r>
              <a:rPr dirty="0" sz="1500" spc="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to </a:t>
            </a:r>
            <a:r>
              <a:rPr dirty="0" sz="1500" spc="-20">
                <a:solidFill>
                  <a:srgbClr val="523F4C"/>
                </a:solidFill>
                <a:latin typeface="Trebuchet MS"/>
                <a:cs typeface="Trebuchet MS"/>
              </a:rPr>
              <a:t>pay”</a:t>
            </a:r>
            <a:endParaRPr sz="1500">
              <a:latin typeface="Trebuchet MS"/>
              <a:cs typeface="Trebuchet MS"/>
            </a:endParaRPr>
          </a:p>
          <a:p>
            <a:pPr marL="201295" indent="-188595">
              <a:lnSpc>
                <a:spcPct val="100000"/>
              </a:lnSpc>
              <a:spcBef>
                <a:spcPts val="1200"/>
              </a:spcBef>
              <a:buClr>
                <a:srgbClr val="303131"/>
              </a:buClr>
              <a:buFont typeface="Times New Roman"/>
              <a:buChar char="●"/>
              <a:tabLst>
                <a:tab pos="201295" algn="l"/>
              </a:tabLst>
            </a:pP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There</a:t>
            </a: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was </a:t>
            </a:r>
            <a:r>
              <a:rPr dirty="0" sz="1500" spc="-25">
                <a:solidFill>
                  <a:srgbClr val="523F4C"/>
                </a:solidFill>
                <a:latin typeface="Trebuchet MS"/>
                <a:cs typeface="Trebuchet MS"/>
              </a:rPr>
              <a:t>historically</a:t>
            </a:r>
            <a:r>
              <a:rPr dirty="0" sz="1500" spc="-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a</a:t>
            </a:r>
            <a:r>
              <a:rPr dirty="0" sz="1500" spc="-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limited</a:t>
            </a:r>
            <a:r>
              <a:rPr dirty="0" sz="1500" spc="-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evidence</a:t>
            </a: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20">
                <a:solidFill>
                  <a:srgbClr val="523F4C"/>
                </a:solidFill>
                <a:latin typeface="Trebuchet MS"/>
                <a:cs typeface="Trebuchet MS"/>
              </a:rPr>
              <a:t>base</a:t>
            </a:r>
            <a:endParaRPr sz="1500">
              <a:latin typeface="Trebuchet MS"/>
              <a:cs typeface="Trebuchet MS"/>
            </a:endParaRPr>
          </a:p>
          <a:p>
            <a:pPr marL="201295" indent="-188595">
              <a:lnSpc>
                <a:spcPct val="100000"/>
              </a:lnSpc>
              <a:spcBef>
                <a:spcPts val="1100"/>
              </a:spcBef>
              <a:buClr>
                <a:srgbClr val="303131"/>
              </a:buClr>
              <a:buFont typeface="Times New Roman"/>
              <a:buChar char="●"/>
              <a:tabLst>
                <a:tab pos="201295" algn="l"/>
              </a:tabLst>
            </a:pP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All</a:t>
            </a:r>
            <a:r>
              <a:rPr dirty="0" sz="1500" spc="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leading</a:t>
            </a:r>
            <a:r>
              <a:rPr dirty="0" sz="1500" spc="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to</a:t>
            </a:r>
            <a:r>
              <a:rPr dirty="0" sz="1500" spc="3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a</a:t>
            </a:r>
            <a:r>
              <a:rPr dirty="0" sz="1500" spc="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fragmented</a:t>
            </a:r>
            <a:r>
              <a:rPr dirty="0" sz="1500" spc="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and</a:t>
            </a:r>
            <a:r>
              <a:rPr dirty="0" sz="1500" spc="3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35">
                <a:solidFill>
                  <a:srgbClr val="523F4C"/>
                </a:solidFill>
                <a:latin typeface="Trebuchet MS"/>
                <a:cs typeface="Trebuchet MS"/>
              </a:rPr>
              <a:t>early-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stage</a:t>
            </a:r>
            <a:r>
              <a:rPr dirty="0" sz="1500" spc="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pipeline,</a:t>
            </a:r>
            <a:r>
              <a:rPr dirty="0" sz="1500" spc="2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and</a:t>
            </a:r>
            <a:r>
              <a:rPr dirty="0" sz="1500" spc="3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65">
                <a:solidFill>
                  <a:srgbClr val="523F4C"/>
                </a:solidFill>
                <a:latin typeface="Trebuchet MS"/>
                <a:cs typeface="Trebuchet MS"/>
              </a:rPr>
              <a:t>little</a:t>
            </a:r>
            <a:r>
              <a:rPr dirty="0" sz="1500" spc="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capital</a:t>
            </a:r>
            <a:r>
              <a:rPr dirty="0" sz="1500" spc="2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20">
                <a:solidFill>
                  <a:srgbClr val="523F4C"/>
                </a:solidFill>
                <a:latin typeface="Trebuchet MS"/>
                <a:cs typeface="Trebuchet MS"/>
              </a:rPr>
              <a:t>flow</a:t>
            </a:r>
            <a:endParaRPr sz="15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6752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70"/>
              <a:t>How</a:t>
            </a:r>
            <a:r>
              <a:rPr dirty="0" sz="2200" spc="-95"/>
              <a:t> </a:t>
            </a:r>
            <a:r>
              <a:rPr dirty="0" sz="2200" spc="-20"/>
              <a:t>the</a:t>
            </a:r>
            <a:r>
              <a:rPr dirty="0" sz="2200" spc="-100"/>
              <a:t> </a:t>
            </a:r>
            <a:r>
              <a:rPr dirty="0" sz="2200" spc="-10"/>
              <a:t>sector</a:t>
            </a:r>
            <a:r>
              <a:rPr dirty="0" sz="2200" spc="-95"/>
              <a:t> </a:t>
            </a:r>
            <a:r>
              <a:rPr dirty="0" sz="2200"/>
              <a:t>is</a:t>
            </a:r>
            <a:r>
              <a:rPr dirty="0" sz="2200" spc="-100"/>
              <a:t> </a:t>
            </a:r>
            <a:r>
              <a:rPr dirty="0" sz="2200" spc="-20"/>
              <a:t>rapidly</a:t>
            </a:r>
            <a:r>
              <a:rPr dirty="0" sz="2200" spc="-95"/>
              <a:t> </a:t>
            </a:r>
            <a:r>
              <a:rPr dirty="0" sz="2200"/>
              <a:t>evolving</a:t>
            </a:r>
            <a:r>
              <a:rPr dirty="0" sz="2200" spc="-90"/>
              <a:t> </a:t>
            </a:r>
            <a:r>
              <a:rPr dirty="0" sz="2200" spc="-45"/>
              <a:t>for</a:t>
            </a:r>
            <a:r>
              <a:rPr dirty="0" sz="2200" spc="-100"/>
              <a:t> </a:t>
            </a:r>
            <a:r>
              <a:rPr dirty="0" sz="2200" spc="-20"/>
              <a:t>the</a:t>
            </a:r>
            <a:r>
              <a:rPr dirty="0" sz="2200" spc="-95"/>
              <a:t> </a:t>
            </a:r>
            <a:r>
              <a:rPr dirty="0" sz="2200" spc="-10"/>
              <a:t>better</a:t>
            </a:r>
            <a:endParaRPr sz="2200"/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07314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5"/>
              <a:t>2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424770" y="1250481"/>
            <a:ext cx="9187815" cy="3241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01295" indent="-188595">
              <a:lnSpc>
                <a:spcPct val="100000"/>
              </a:lnSpc>
              <a:spcBef>
                <a:spcPts val="100"/>
              </a:spcBef>
              <a:buClr>
                <a:srgbClr val="303131"/>
              </a:buClr>
              <a:buFont typeface="Times New Roman"/>
              <a:buChar char="●"/>
              <a:tabLst>
                <a:tab pos="201295" algn="l"/>
              </a:tabLst>
            </a:pPr>
            <a:r>
              <a:rPr dirty="0" sz="1500" spc="80">
                <a:solidFill>
                  <a:srgbClr val="523F4C"/>
                </a:solidFill>
                <a:latin typeface="Trebuchet MS"/>
                <a:cs typeface="Trebuchet MS"/>
              </a:rPr>
              <a:t>More</a:t>
            </a:r>
            <a:r>
              <a:rPr dirty="0" sz="1500" spc="2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commercially</a:t>
            </a:r>
            <a:r>
              <a:rPr dirty="0" sz="1500" spc="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oriented</a:t>
            </a:r>
            <a:r>
              <a:rPr dirty="0" sz="1500" spc="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businesses</a:t>
            </a:r>
            <a:r>
              <a:rPr dirty="0" sz="1500" spc="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20">
                <a:solidFill>
                  <a:srgbClr val="523F4C"/>
                </a:solidFill>
                <a:latin typeface="Trebuchet MS"/>
                <a:cs typeface="Trebuchet MS"/>
              </a:rPr>
              <a:t>with</a:t>
            </a:r>
            <a:r>
              <a:rPr dirty="0" sz="1500" spc="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better</a:t>
            </a:r>
            <a:r>
              <a:rPr dirty="0" sz="1500" spc="2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business</a:t>
            </a:r>
            <a:r>
              <a:rPr dirty="0" sz="1500" spc="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models/unit</a:t>
            </a:r>
            <a:r>
              <a:rPr dirty="0" sz="1500" spc="1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economics</a:t>
            </a:r>
            <a:endParaRPr sz="1500">
              <a:latin typeface="Trebuchet MS"/>
              <a:cs typeface="Trebuchet MS"/>
            </a:endParaRPr>
          </a:p>
          <a:p>
            <a:pPr marL="201295" indent="-188595">
              <a:lnSpc>
                <a:spcPct val="100000"/>
              </a:lnSpc>
              <a:spcBef>
                <a:spcPts val="1105"/>
              </a:spcBef>
              <a:buClr>
                <a:srgbClr val="303131"/>
              </a:buClr>
              <a:buFont typeface="Times New Roman"/>
              <a:buChar char="●"/>
              <a:tabLst>
                <a:tab pos="201295" algn="l"/>
              </a:tabLst>
            </a:pP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Better</a:t>
            </a:r>
            <a:r>
              <a:rPr dirty="0" sz="1500" spc="-3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products/services</a:t>
            </a:r>
            <a:r>
              <a:rPr dirty="0" sz="1500" spc="-2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which</a:t>
            </a:r>
            <a:r>
              <a:rPr dirty="0" sz="1500" spc="-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integrate</a:t>
            </a:r>
            <a:r>
              <a:rPr dirty="0" sz="1500" spc="-2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technology</a:t>
            </a:r>
            <a:r>
              <a:rPr dirty="0" sz="1500" spc="-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for</a:t>
            </a:r>
            <a:r>
              <a:rPr dirty="0" sz="1500" spc="-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50">
                <a:solidFill>
                  <a:srgbClr val="523F4C"/>
                </a:solidFill>
                <a:latin typeface="Trebuchet MS"/>
                <a:cs typeface="Trebuchet MS"/>
              </a:rPr>
              <a:t>usage</a:t>
            </a:r>
            <a:r>
              <a:rPr dirty="0" sz="1500" spc="-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monitoring,</a:t>
            </a:r>
            <a:r>
              <a:rPr dirty="0" sz="15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50">
                <a:solidFill>
                  <a:srgbClr val="523F4C"/>
                </a:solidFill>
                <a:latin typeface="Trebuchet MS"/>
                <a:cs typeface="Trebuchet MS"/>
              </a:rPr>
              <a:t>PAYG,</a:t>
            </a:r>
            <a:r>
              <a:rPr dirty="0" sz="1500" spc="-3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impact</a:t>
            </a:r>
            <a:r>
              <a:rPr dirty="0" sz="1500" spc="-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monetization</a:t>
            </a:r>
            <a:endParaRPr sz="1500">
              <a:latin typeface="Trebuchet MS"/>
              <a:cs typeface="Trebuchet MS"/>
            </a:endParaRPr>
          </a:p>
          <a:p>
            <a:pPr marL="201295" indent="-188595">
              <a:lnSpc>
                <a:spcPct val="100000"/>
              </a:lnSpc>
              <a:spcBef>
                <a:spcPts val="1200"/>
              </a:spcBef>
              <a:buClr>
                <a:srgbClr val="303131"/>
              </a:buClr>
              <a:buFont typeface="Times New Roman"/>
              <a:buChar char="●"/>
              <a:tabLst>
                <a:tab pos="201295" algn="l"/>
              </a:tabLst>
            </a:pPr>
            <a:r>
              <a:rPr dirty="0" sz="1500" spc="85">
                <a:solidFill>
                  <a:srgbClr val="523F4C"/>
                </a:solidFill>
                <a:latin typeface="Trebuchet MS"/>
                <a:cs typeface="Trebuchet MS"/>
              </a:rPr>
              <a:t>More</a:t>
            </a:r>
            <a:r>
              <a:rPr dirty="0" sz="1500" spc="1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demand</a:t>
            </a:r>
            <a:r>
              <a:rPr dirty="0" sz="1500" spc="2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for</a:t>
            </a:r>
            <a:r>
              <a:rPr dirty="0" sz="1500" spc="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25">
                <a:solidFill>
                  <a:srgbClr val="523F4C"/>
                </a:solidFill>
                <a:latin typeface="Trebuchet MS"/>
                <a:cs typeface="Trebuchet MS"/>
              </a:rPr>
              <a:t>alternatives</a:t>
            </a:r>
            <a:r>
              <a:rPr dirty="0" sz="1500" spc="2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from</a:t>
            </a:r>
            <a:r>
              <a:rPr dirty="0" sz="1500" spc="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urban/higher</a:t>
            </a:r>
            <a:r>
              <a:rPr dirty="0" sz="1500" spc="1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income</a:t>
            </a:r>
            <a:r>
              <a:rPr dirty="0" sz="1500" spc="2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customers</a:t>
            </a:r>
            <a:r>
              <a:rPr dirty="0" sz="1500" spc="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(generational</a:t>
            </a:r>
            <a:r>
              <a:rPr dirty="0" sz="1500" spc="1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change,</a:t>
            </a:r>
            <a:r>
              <a:rPr dirty="0" sz="1500" spc="1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urbanization)</a:t>
            </a:r>
            <a:endParaRPr sz="1500">
              <a:latin typeface="Trebuchet MS"/>
              <a:cs typeface="Trebuchet MS"/>
            </a:endParaRPr>
          </a:p>
          <a:p>
            <a:pPr marL="201295" indent="-188595">
              <a:lnSpc>
                <a:spcPct val="100000"/>
              </a:lnSpc>
              <a:spcBef>
                <a:spcPts val="1105"/>
              </a:spcBef>
              <a:buClr>
                <a:srgbClr val="303131"/>
              </a:buClr>
              <a:buFont typeface="Times New Roman"/>
              <a:buChar char="●"/>
              <a:tabLst>
                <a:tab pos="201295" algn="l"/>
              </a:tabLst>
            </a:pPr>
            <a:r>
              <a:rPr dirty="0" sz="1500" spc="85">
                <a:solidFill>
                  <a:srgbClr val="523F4C"/>
                </a:solidFill>
                <a:latin typeface="Trebuchet MS"/>
                <a:cs typeface="Trebuchet MS"/>
              </a:rPr>
              <a:t>More</a:t>
            </a:r>
            <a:r>
              <a:rPr dirty="0" sz="1500" spc="4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25">
                <a:solidFill>
                  <a:srgbClr val="523F4C"/>
                </a:solidFill>
                <a:latin typeface="Trebuchet MS"/>
                <a:cs typeface="Trebuchet MS"/>
              </a:rPr>
              <a:t>prioritization</a:t>
            </a:r>
            <a:r>
              <a:rPr dirty="0" sz="1500" spc="4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by</a:t>
            </a:r>
            <a:r>
              <a:rPr dirty="0" sz="1500" spc="4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governments</a:t>
            </a:r>
            <a:r>
              <a:rPr dirty="0" sz="1500" spc="50">
                <a:solidFill>
                  <a:srgbClr val="523F4C"/>
                </a:solidFill>
                <a:latin typeface="Trebuchet MS"/>
                <a:cs typeface="Trebuchet MS"/>
              </a:rPr>
              <a:t> on</a:t>
            </a:r>
            <a:r>
              <a:rPr dirty="0" sz="1500" spc="4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clean</a:t>
            </a:r>
            <a:r>
              <a:rPr dirty="0" sz="1500" spc="5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cooking</a:t>
            </a:r>
            <a:r>
              <a:rPr dirty="0" sz="1500" spc="4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30">
                <a:solidFill>
                  <a:srgbClr val="523F4C"/>
                </a:solidFill>
                <a:latin typeface="Trebuchet MS"/>
                <a:cs typeface="Trebuchet MS"/>
              </a:rPr>
              <a:t>(Paris</a:t>
            </a:r>
            <a:r>
              <a:rPr dirty="0" sz="1500" spc="5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20">
                <a:solidFill>
                  <a:srgbClr val="523F4C"/>
                </a:solidFill>
                <a:latin typeface="Trebuchet MS"/>
                <a:cs typeface="Trebuchet MS"/>
              </a:rPr>
              <a:t>climate</a:t>
            </a:r>
            <a:r>
              <a:rPr dirty="0" sz="1500" spc="4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commitments)</a:t>
            </a:r>
            <a:endParaRPr sz="1500">
              <a:latin typeface="Trebuchet MS"/>
              <a:cs typeface="Trebuchet MS"/>
            </a:endParaRPr>
          </a:p>
          <a:p>
            <a:pPr marL="201295" indent="-188595">
              <a:lnSpc>
                <a:spcPct val="100000"/>
              </a:lnSpc>
              <a:spcBef>
                <a:spcPts val="1200"/>
              </a:spcBef>
              <a:buClr>
                <a:srgbClr val="303131"/>
              </a:buClr>
              <a:buFont typeface="Times New Roman"/>
              <a:buChar char="●"/>
              <a:tabLst>
                <a:tab pos="201295" algn="l"/>
              </a:tabLst>
            </a:pP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Larger</a:t>
            </a:r>
            <a:r>
              <a:rPr dirty="0" sz="1500" spc="-3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potential</a:t>
            </a:r>
            <a:r>
              <a:rPr dirty="0" sz="1500" spc="-3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deal</a:t>
            </a:r>
            <a:r>
              <a:rPr dirty="0" sz="1500" spc="-3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sizes</a:t>
            </a:r>
            <a:r>
              <a:rPr dirty="0" sz="1500" spc="-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and</a:t>
            </a:r>
            <a:r>
              <a:rPr dirty="0" sz="15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better</a:t>
            </a:r>
            <a:r>
              <a:rPr dirty="0" sz="1500" spc="-4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45">
                <a:solidFill>
                  <a:srgbClr val="523F4C"/>
                </a:solidFill>
                <a:latin typeface="Trebuchet MS"/>
                <a:cs typeface="Trebuchet MS"/>
              </a:rPr>
              <a:t>risk/return</a:t>
            </a:r>
            <a:r>
              <a:rPr dirty="0" sz="15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profiles</a:t>
            </a:r>
            <a:r>
              <a:rPr dirty="0" sz="1500" spc="-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for</a:t>
            </a:r>
            <a:r>
              <a:rPr dirty="0" sz="1500" spc="-3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investors</a:t>
            </a:r>
            <a:endParaRPr sz="1500">
              <a:latin typeface="Trebuchet MS"/>
              <a:cs typeface="Trebuchet MS"/>
            </a:endParaRPr>
          </a:p>
          <a:p>
            <a:pPr marL="201295" indent="-188595">
              <a:lnSpc>
                <a:spcPct val="100000"/>
              </a:lnSpc>
              <a:spcBef>
                <a:spcPts val="1100"/>
              </a:spcBef>
              <a:buClr>
                <a:srgbClr val="303131"/>
              </a:buClr>
              <a:buFont typeface="Times New Roman"/>
              <a:buChar char="●"/>
              <a:tabLst>
                <a:tab pos="201295" algn="l"/>
              </a:tabLst>
            </a:pP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Better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impact</a:t>
            </a:r>
            <a:r>
              <a:rPr dirty="0" sz="1500" spc="-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cases</a:t>
            </a:r>
            <a:r>
              <a:rPr dirty="0" sz="1500" spc="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for</a:t>
            </a: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grant</a:t>
            </a:r>
            <a:r>
              <a:rPr dirty="0" sz="1500" spc="-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makers</a:t>
            </a:r>
            <a:r>
              <a:rPr dirty="0" sz="1500" spc="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and</a:t>
            </a:r>
            <a:r>
              <a:rPr dirty="0" sz="1500" spc="-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philanthropists</a:t>
            </a:r>
            <a:endParaRPr sz="15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buClr>
                <a:srgbClr val="303131"/>
              </a:buClr>
              <a:buFont typeface="Times New Roman"/>
              <a:buChar char="●"/>
            </a:pPr>
            <a:endParaRPr sz="2000">
              <a:latin typeface="Trebuchet MS"/>
              <a:cs typeface="Trebuchet MS"/>
            </a:endParaRPr>
          </a:p>
          <a:p>
            <a:pPr marL="201295" indent="-188595">
              <a:lnSpc>
                <a:spcPct val="100000"/>
              </a:lnSpc>
              <a:spcBef>
                <a:spcPts val="1785"/>
              </a:spcBef>
              <a:buClr>
                <a:srgbClr val="303131"/>
              </a:buClr>
              <a:buFont typeface="Times New Roman"/>
              <a:buChar char="●"/>
              <a:tabLst>
                <a:tab pos="201295" algn="l"/>
              </a:tabLst>
            </a:pP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All</a:t>
            </a:r>
            <a:r>
              <a:rPr dirty="0" sz="1500" spc="-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leading</a:t>
            </a:r>
            <a:r>
              <a:rPr dirty="0" sz="1500" spc="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to</a:t>
            </a:r>
            <a:r>
              <a:rPr dirty="0" sz="1500" spc="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larger</a:t>
            </a:r>
            <a:r>
              <a:rPr dirty="0" sz="1500" spc="-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capital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 flows into</a:t>
            </a:r>
            <a:r>
              <a:rPr dirty="0" sz="1500" spc="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more</a:t>
            </a:r>
            <a:r>
              <a:rPr dirty="0" sz="1500" spc="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companies</a:t>
            </a:r>
            <a:r>
              <a:rPr dirty="0" sz="1500" spc="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who</a:t>
            </a:r>
            <a:r>
              <a:rPr dirty="0" sz="1500" spc="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are</a:t>
            </a:r>
            <a:r>
              <a:rPr dirty="0" sz="1500" spc="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better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able</a:t>
            </a:r>
            <a:r>
              <a:rPr dirty="0" sz="1500" spc="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to</a:t>
            </a:r>
            <a:r>
              <a:rPr dirty="0" sz="1500" spc="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achieve</a:t>
            </a:r>
            <a:r>
              <a:rPr dirty="0" sz="1500" spc="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sustainability</a:t>
            </a:r>
            <a:endParaRPr sz="1500">
              <a:latin typeface="Trebuchet MS"/>
              <a:cs typeface="Trebuchet MS"/>
            </a:endParaRPr>
          </a:p>
          <a:p>
            <a:pPr marL="201295" indent="-188595">
              <a:lnSpc>
                <a:spcPct val="100000"/>
              </a:lnSpc>
              <a:spcBef>
                <a:spcPts val="1105"/>
              </a:spcBef>
              <a:buClr>
                <a:srgbClr val="303131"/>
              </a:buClr>
              <a:buFont typeface="Times New Roman"/>
              <a:buChar char="●"/>
              <a:tabLst>
                <a:tab pos="201295" algn="l"/>
              </a:tabLst>
            </a:pPr>
            <a:r>
              <a:rPr dirty="0" sz="1500" spc="110">
                <a:solidFill>
                  <a:srgbClr val="523F4C"/>
                </a:solidFill>
                <a:latin typeface="Trebuchet MS"/>
                <a:cs typeface="Trebuchet MS"/>
              </a:rPr>
              <a:t>But…</a:t>
            </a:r>
            <a:r>
              <a:rPr dirty="0" sz="1500" spc="-1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60">
                <a:solidFill>
                  <a:srgbClr val="523F4C"/>
                </a:solidFill>
                <a:latin typeface="Trebuchet MS"/>
                <a:cs typeface="Trebuchet MS"/>
              </a:rPr>
              <a:t>it’s</a:t>
            </a:r>
            <a:r>
              <a:rPr dirty="0" sz="15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40">
                <a:solidFill>
                  <a:srgbClr val="523F4C"/>
                </a:solidFill>
                <a:latin typeface="Trebuchet MS"/>
                <a:cs typeface="Trebuchet MS"/>
              </a:rPr>
              <a:t>still</a:t>
            </a:r>
            <a:r>
              <a:rPr dirty="0" sz="1500" spc="-3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20">
                <a:solidFill>
                  <a:srgbClr val="523F4C"/>
                </a:solidFill>
                <a:latin typeface="Trebuchet MS"/>
                <a:cs typeface="Trebuchet MS"/>
              </a:rPr>
              <a:t>early</a:t>
            </a:r>
            <a:r>
              <a:rPr dirty="0" sz="15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days</a:t>
            </a:r>
            <a:r>
              <a:rPr dirty="0" sz="15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for</a:t>
            </a:r>
            <a:r>
              <a:rPr dirty="0" sz="1500" spc="-4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this</a:t>
            </a:r>
            <a:r>
              <a:rPr dirty="0" sz="15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potentially</a:t>
            </a:r>
            <a:r>
              <a:rPr dirty="0" sz="15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massive</a:t>
            </a:r>
            <a:r>
              <a:rPr dirty="0" sz="1500" spc="-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market</a:t>
            </a:r>
            <a:endParaRPr sz="15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6752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/>
              <a:t>Types</a:t>
            </a:r>
            <a:r>
              <a:rPr dirty="0" sz="2200" spc="-25"/>
              <a:t> </a:t>
            </a:r>
            <a:r>
              <a:rPr dirty="0" sz="2200"/>
              <a:t>of</a:t>
            </a:r>
            <a:r>
              <a:rPr dirty="0" sz="2200" spc="-30"/>
              <a:t> </a:t>
            </a:r>
            <a:r>
              <a:rPr dirty="0" sz="2200" spc="-10"/>
              <a:t>Financing</a:t>
            </a:r>
            <a:endParaRPr sz="2200"/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07314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5"/>
              <a:t>2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424770" y="1250481"/>
            <a:ext cx="5619115" cy="35858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01295" indent="-188595">
              <a:lnSpc>
                <a:spcPct val="100000"/>
              </a:lnSpc>
              <a:spcBef>
                <a:spcPts val="100"/>
              </a:spcBef>
              <a:buClr>
                <a:srgbClr val="303131"/>
              </a:buClr>
              <a:buFont typeface="Times New Roman"/>
              <a:buChar char="●"/>
              <a:tabLst>
                <a:tab pos="201295" algn="l"/>
              </a:tabLst>
            </a:pP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Equity</a:t>
            </a:r>
            <a:endParaRPr sz="1500">
              <a:latin typeface="Trebuchet MS"/>
              <a:cs typeface="Trebuchet MS"/>
            </a:endParaRPr>
          </a:p>
          <a:p>
            <a:pPr lvl="1" marL="704215" indent="-189230">
              <a:lnSpc>
                <a:spcPct val="100000"/>
              </a:lnSpc>
              <a:spcBef>
                <a:spcPts val="1095"/>
              </a:spcBef>
              <a:buClr>
                <a:srgbClr val="303131"/>
              </a:buClr>
              <a:buFont typeface="Times New Roman"/>
              <a:buChar char="●"/>
              <a:tabLst>
                <a:tab pos="704215" algn="l"/>
              </a:tabLst>
            </a:pPr>
            <a:r>
              <a:rPr dirty="0" sz="1100" spc="-10">
                <a:solidFill>
                  <a:srgbClr val="523F4C"/>
                </a:solidFill>
                <a:latin typeface="Trebuchet MS"/>
                <a:cs typeface="Trebuchet MS"/>
              </a:rPr>
              <a:t>Commercial</a:t>
            </a:r>
            <a:endParaRPr sz="1100">
              <a:latin typeface="Trebuchet MS"/>
              <a:cs typeface="Trebuchet MS"/>
            </a:endParaRPr>
          </a:p>
          <a:p>
            <a:pPr lvl="1" marL="704215" indent="-189230">
              <a:lnSpc>
                <a:spcPct val="100000"/>
              </a:lnSpc>
              <a:spcBef>
                <a:spcPts val="1080"/>
              </a:spcBef>
              <a:buClr>
                <a:srgbClr val="303131"/>
              </a:buClr>
              <a:buFont typeface="Times New Roman"/>
              <a:buChar char="●"/>
              <a:tabLst>
                <a:tab pos="704215" algn="l"/>
              </a:tabLst>
            </a:pP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Quasi-</a:t>
            </a:r>
            <a:r>
              <a:rPr dirty="0" sz="1100" spc="-20">
                <a:solidFill>
                  <a:srgbClr val="523F4C"/>
                </a:solidFill>
                <a:latin typeface="Trebuchet MS"/>
                <a:cs typeface="Trebuchet MS"/>
              </a:rPr>
              <a:t>commercial/concessional </a:t>
            </a:r>
            <a:r>
              <a:rPr dirty="0" sz="1100" spc="-65">
                <a:solidFill>
                  <a:srgbClr val="523F4C"/>
                </a:solidFill>
                <a:latin typeface="Trebuchet MS"/>
                <a:cs typeface="Trebuchet MS"/>
              </a:rPr>
              <a:t>(in</a:t>
            </a:r>
            <a:r>
              <a:rPr dirty="0" sz="1100" spc="-2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 spc="-10">
                <a:solidFill>
                  <a:srgbClr val="523F4C"/>
                </a:solidFill>
                <a:latin typeface="Trebuchet MS"/>
                <a:cs typeface="Trebuchet MS"/>
              </a:rPr>
              <a:t>terms</a:t>
            </a:r>
            <a:r>
              <a:rPr dirty="0" sz="1100" spc="-1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of</a:t>
            </a:r>
            <a:r>
              <a:rPr dirty="0" sz="1100" spc="-1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 spc="-25">
                <a:solidFill>
                  <a:srgbClr val="523F4C"/>
                </a:solidFill>
                <a:latin typeface="Trebuchet MS"/>
                <a:cs typeface="Trebuchet MS"/>
              </a:rPr>
              <a:t>risk</a:t>
            </a:r>
            <a:r>
              <a:rPr dirty="0" sz="1100" spc="-1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 spc="-20">
                <a:solidFill>
                  <a:srgbClr val="523F4C"/>
                </a:solidFill>
                <a:latin typeface="Trebuchet MS"/>
                <a:cs typeface="Trebuchet MS"/>
              </a:rPr>
              <a:t>and/or</a:t>
            </a:r>
            <a:r>
              <a:rPr dirty="0" sz="1100" spc="-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 spc="-10">
                <a:solidFill>
                  <a:srgbClr val="523F4C"/>
                </a:solidFill>
                <a:latin typeface="Trebuchet MS"/>
                <a:cs typeface="Trebuchet MS"/>
              </a:rPr>
              <a:t>return)</a:t>
            </a:r>
            <a:endParaRPr sz="1100">
              <a:latin typeface="Trebuchet MS"/>
              <a:cs typeface="Trebuchet MS"/>
            </a:endParaRPr>
          </a:p>
          <a:p>
            <a:pPr marL="201295" indent="-188595">
              <a:lnSpc>
                <a:spcPct val="100000"/>
              </a:lnSpc>
              <a:spcBef>
                <a:spcPts val="1185"/>
              </a:spcBef>
              <a:buClr>
                <a:srgbClr val="303131"/>
              </a:buClr>
              <a:buFont typeface="Times New Roman"/>
              <a:buChar char="●"/>
              <a:tabLst>
                <a:tab pos="201295" algn="l"/>
              </a:tabLst>
            </a:pPr>
            <a:r>
              <a:rPr dirty="0" sz="1500" spc="35">
                <a:solidFill>
                  <a:srgbClr val="523F4C"/>
                </a:solidFill>
                <a:latin typeface="Trebuchet MS"/>
                <a:cs typeface="Trebuchet MS"/>
              </a:rPr>
              <a:t>Debt</a:t>
            </a:r>
            <a:endParaRPr sz="1500">
              <a:latin typeface="Trebuchet MS"/>
              <a:cs typeface="Trebuchet MS"/>
            </a:endParaRPr>
          </a:p>
          <a:p>
            <a:pPr lvl="1" marL="704215" indent="-189230">
              <a:lnSpc>
                <a:spcPct val="100000"/>
              </a:lnSpc>
              <a:spcBef>
                <a:spcPts val="1095"/>
              </a:spcBef>
              <a:buClr>
                <a:srgbClr val="303131"/>
              </a:buClr>
              <a:buFont typeface="Times New Roman"/>
              <a:buChar char="●"/>
              <a:tabLst>
                <a:tab pos="704215" algn="l"/>
              </a:tabLst>
            </a:pPr>
            <a:r>
              <a:rPr dirty="0" sz="1100" spc="-10">
                <a:solidFill>
                  <a:srgbClr val="523F4C"/>
                </a:solidFill>
                <a:latin typeface="Trebuchet MS"/>
                <a:cs typeface="Trebuchet MS"/>
              </a:rPr>
              <a:t>Commercial</a:t>
            </a:r>
            <a:endParaRPr sz="1100">
              <a:latin typeface="Trebuchet MS"/>
              <a:cs typeface="Trebuchet MS"/>
            </a:endParaRPr>
          </a:p>
          <a:p>
            <a:pPr lvl="1" marL="704215" indent="-189230">
              <a:lnSpc>
                <a:spcPct val="100000"/>
              </a:lnSpc>
              <a:spcBef>
                <a:spcPts val="1080"/>
              </a:spcBef>
              <a:buClr>
                <a:srgbClr val="303131"/>
              </a:buClr>
              <a:buFont typeface="Times New Roman"/>
              <a:buChar char="●"/>
              <a:tabLst>
                <a:tab pos="704215" algn="l"/>
              </a:tabLst>
            </a:pP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Quasi-</a:t>
            </a:r>
            <a:r>
              <a:rPr dirty="0" sz="1100" spc="-20">
                <a:solidFill>
                  <a:srgbClr val="523F4C"/>
                </a:solidFill>
                <a:latin typeface="Trebuchet MS"/>
                <a:cs typeface="Trebuchet MS"/>
              </a:rPr>
              <a:t>commercial/concessional </a:t>
            </a:r>
            <a:r>
              <a:rPr dirty="0" sz="1100" spc="-65">
                <a:solidFill>
                  <a:srgbClr val="523F4C"/>
                </a:solidFill>
                <a:latin typeface="Trebuchet MS"/>
                <a:cs typeface="Trebuchet MS"/>
              </a:rPr>
              <a:t>(in</a:t>
            </a:r>
            <a:r>
              <a:rPr dirty="0" sz="1100" spc="-2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 spc="-10">
                <a:solidFill>
                  <a:srgbClr val="523F4C"/>
                </a:solidFill>
                <a:latin typeface="Trebuchet MS"/>
                <a:cs typeface="Trebuchet MS"/>
              </a:rPr>
              <a:t>terms</a:t>
            </a:r>
            <a:r>
              <a:rPr dirty="0" sz="1100" spc="-1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of</a:t>
            </a:r>
            <a:r>
              <a:rPr dirty="0" sz="1100" spc="-1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 spc="-25">
                <a:solidFill>
                  <a:srgbClr val="523F4C"/>
                </a:solidFill>
                <a:latin typeface="Trebuchet MS"/>
                <a:cs typeface="Trebuchet MS"/>
              </a:rPr>
              <a:t>risk</a:t>
            </a:r>
            <a:r>
              <a:rPr dirty="0" sz="1100" spc="-1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 spc="-20">
                <a:solidFill>
                  <a:srgbClr val="523F4C"/>
                </a:solidFill>
                <a:latin typeface="Trebuchet MS"/>
                <a:cs typeface="Trebuchet MS"/>
              </a:rPr>
              <a:t>and/or</a:t>
            </a:r>
            <a:r>
              <a:rPr dirty="0" sz="1100" spc="-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 spc="-10">
                <a:solidFill>
                  <a:srgbClr val="523F4C"/>
                </a:solidFill>
                <a:latin typeface="Trebuchet MS"/>
                <a:cs typeface="Trebuchet MS"/>
              </a:rPr>
              <a:t>return)</a:t>
            </a:r>
            <a:endParaRPr sz="1100">
              <a:latin typeface="Trebuchet MS"/>
              <a:cs typeface="Trebuchet MS"/>
            </a:endParaRPr>
          </a:p>
          <a:p>
            <a:pPr marL="201295" indent="-188595">
              <a:lnSpc>
                <a:spcPct val="100000"/>
              </a:lnSpc>
              <a:spcBef>
                <a:spcPts val="1090"/>
              </a:spcBef>
              <a:buClr>
                <a:srgbClr val="303131"/>
              </a:buClr>
              <a:buFont typeface="Times New Roman"/>
              <a:buChar char="●"/>
              <a:tabLst>
                <a:tab pos="201295" algn="l"/>
              </a:tabLst>
            </a:pP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Results-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based</a:t>
            </a:r>
            <a:r>
              <a:rPr dirty="0" sz="1500" spc="12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finance</a:t>
            </a:r>
            <a:r>
              <a:rPr dirty="0" sz="1500" spc="1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35">
                <a:solidFill>
                  <a:srgbClr val="523F4C"/>
                </a:solidFill>
                <a:latin typeface="Trebuchet MS"/>
                <a:cs typeface="Trebuchet MS"/>
              </a:rPr>
              <a:t>(grant-</a:t>
            </a: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funded)</a:t>
            </a:r>
            <a:endParaRPr sz="1500">
              <a:latin typeface="Trebuchet MS"/>
              <a:cs typeface="Trebuchet MS"/>
            </a:endParaRPr>
          </a:p>
          <a:p>
            <a:pPr lvl="1" marL="704215" indent="-189230">
              <a:lnSpc>
                <a:spcPct val="100000"/>
              </a:lnSpc>
              <a:spcBef>
                <a:spcPts val="1215"/>
              </a:spcBef>
              <a:buClr>
                <a:srgbClr val="303131"/>
              </a:buClr>
              <a:buFont typeface="Times New Roman"/>
              <a:buChar char="●"/>
              <a:tabLst>
                <a:tab pos="704215" algn="l"/>
              </a:tabLst>
            </a:pP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Carbon</a:t>
            </a:r>
            <a:r>
              <a:rPr dirty="0" sz="1100" spc="10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 spc="-10">
                <a:solidFill>
                  <a:srgbClr val="523F4C"/>
                </a:solidFill>
                <a:latin typeface="Trebuchet MS"/>
                <a:cs typeface="Trebuchet MS"/>
              </a:rPr>
              <a:t>finance</a:t>
            </a:r>
            <a:endParaRPr sz="1100">
              <a:latin typeface="Trebuchet MS"/>
              <a:cs typeface="Trebuchet MS"/>
            </a:endParaRPr>
          </a:p>
          <a:p>
            <a:pPr lvl="1" marL="704215" indent="-189230">
              <a:lnSpc>
                <a:spcPct val="100000"/>
              </a:lnSpc>
              <a:spcBef>
                <a:spcPts val="1080"/>
              </a:spcBef>
              <a:buClr>
                <a:srgbClr val="303131"/>
              </a:buClr>
              <a:buFont typeface="Times New Roman"/>
              <a:buChar char="●"/>
              <a:tabLst>
                <a:tab pos="704215" algn="l"/>
              </a:tabLst>
            </a:pP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Others</a:t>
            </a:r>
            <a:r>
              <a:rPr dirty="0" sz="1100" spc="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 spc="-50">
                <a:solidFill>
                  <a:srgbClr val="523F4C"/>
                </a:solidFill>
                <a:latin typeface="Trebuchet MS"/>
                <a:cs typeface="Trebuchet MS"/>
              </a:rPr>
              <a:t>(e.g.</a:t>
            </a:r>
            <a:r>
              <a:rPr dirty="0" sz="1100" spc="2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DIBs</a:t>
            </a:r>
            <a:r>
              <a:rPr dirty="0" sz="1100" spc="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or</a:t>
            </a:r>
            <a:r>
              <a:rPr dirty="0" sz="1100" spc="4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RBF</a:t>
            </a:r>
            <a:r>
              <a:rPr dirty="0" sz="1100" spc="2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programs</a:t>
            </a:r>
            <a:r>
              <a:rPr dirty="0" sz="1100" spc="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 spc="-20">
                <a:solidFill>
                  <a:srgbClr val="523F4C"/>
                </a:solidFill>
                <a:latin typeface="Trebuchet MS"/>
                <a:cs typeface="Trebuchet MS"/>
              </a:rPr>
              <a:t>which</a:t>
            </a:r>
            <a:r>
              <a:rPr dirty="0" sz="1100" spc="2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 spc="-20">
                <a:solidFill>
                  <a:srgbClr val="523F4C"/>
                </a:solidFill>
                <a:latin typeface="Trebuchet MS"/>
                <a:cs typeface="Trebuchet MS"/>
              </a:rPr>
              <a:t>monetize</a:t>
            </a:r>
            <a:r>
              <a:rPr dirty="0" sz="1100" spc="2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 spc="-25">
                <a:solidFill>
                  <a:srgbClr val="523F4C"/>
                </a:solidFill>
                <a:latin typeface="Trebuchet MS"/>
                <a:cs typeface="Trebuchet MS"/>
              </a:rPr>
              <a:t>health</a:t>
            </a:r>
            <a:r>
              <a:rPr dirty="0" sz="1100" spc="2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and</a:t>
            </a:r>
            <a:r>
              <a:rPr dirty="0" sz="1100" spc="3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>
                <a:solidFill>
                  <a:srgbClr val="523F4C"/>
                </a:solidFill>
                <a:latin typeface="Trebuchet MS"/>
                <a:cs typeface="Trebuchet MS"/>
              </a:rPr>
              <a:t>gender</a:t>
            </a:r>
            <a:r>
              <a:rPr dirty="0" sz="1100" spc="4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100" spc="-10">
                <a:solidFill>
                  <a:srgbClr val="523F4C"/>
                </a:solidFill>
                <a:latin typeface="Trebuchet MS"/>
                <a:cs typeface="Trebuchet MS"/>
              </a:rPr>
              <a:t>impacts)</a:t>
            </a:r>
            <a:endParaRPr sz="1100">
              <a:latin typeface="Trebuchet MS"/>
              <a:cs typeface="Trebuchet MS"/>
            </a:endParaRPr>
          </a:p>
          <a:p>
            <a:pPr marL="201295" indent="-188595">
              <a:lnSpc>
                <a:spcPct val="100000"/>
              </a:lnSpc>
              <a:spcBef>
                <a:spcPts val="1090"/>
              </a:spcBef>
              <a:buClr>
                <a:srgbClr val="303131"/>
              </a:buClr>
              <a:buFont typeface="Times New Roman"/>
              <a:buChar char="●"/>
              <a:tabLst>
                <a:tab pos="201295" algn="l"/>
              </a:tabLst>
            </a:pP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Technical</a:t>
            </a:r>
            <a:r>
              <a:rPr dirty="0" sz="1500" spc="-1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assistance</a:t>
            </a: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35">
                <a:solidFill>
                  <a:srgbClr val="523F4C"/>
                </a:solidFill>
                <a:latin typeface="Trebuchet MS"/>
                <a:cs typeface="Trebuchet MS"/>
              </a:rPr>
              <a:t>(grant-</a:t>
            </a:r>
            <a:r>
              <a:rPr dirty="0" sz="1500" spc="-10">
                <a:solidFill>
                  <a:srgbClr val="523F4C"/>
                </a:solidFill>
                <a:latin typeface="Trebuchet MS"/>
                <a:cs typeface="Trebuchet MS"/>
              </a:rPr>
              <a:t>funded)</a:t>
            </a:r>
            <a:endParaRPr sz="1500">
              <a:latin typeface="Trebuchet MS"/>
              <a:cs typeface="Trebuchet MS"/>
            </a:endParaRPr>
          </a:p>
          <a:p>
            <a:pPr marL="201295" indent="-188595">
              <a:lnSpc>
                <a:spcPct val="100000"/>
              </a:lnSpc>
              <a:spcBef>
                <a:spcPts val="1100"/>
              </a:spcBef>
              <a:buClr>
                <a:srgbClr val="303131"/>
              </a:buClr>
              <a:buFont typeface="Times New Roman"/>
              <a:buChar char="●"/>
              <a:tabLst>
                <a:tab pos="201295" algn="l"/>
              </a:tabLst>
            </a:pP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Guarantees</a:t>
            </a:r>
            <a:r>
              <a:rPr dirty="0" sz="1500" spc="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40">
                <a:solidFill>
                  <a:srgbClr val="523F4C"/>
                </a:solidFill>
                <a:latin typeface="Trebuchet MS"/>
                <a:cs typeface="Trebuchet MS"/>
              </a:rPr>
              <a:t>(typically</a:t>
            </a:r>
            <a:r>
              <a:rPr dirty="0" sz="1500">
                <a:solidFill>
                  <a:srgbClr val="523F4C"/>
                </a:solidFill>
                <a:latin typeface="Trebuchet MS"/>
                <a:cs typeface="Trebuchet MS"/>
              </a:rPr>
              <a:t> for</a:t>
            </a:r>
            <a:r>
              <a:rPr dirty="0" sz="1500" spc="-5">
                <a:solidFill>
                  <a:srgbClr val="523F4C"/>
                </a:solidFill>
                <a:latin typeface="Trebuchet MS"/>
                <a:cs typeface="Trebuchet MS"/>
              </a:rPr>
              <a:t> </a:t>
            </a:r>
            <a:r>
              <a:rPr dirty="0" sz="1500" spc="-20">
                <a:solidFill>
                  <a:srgbClr val="523F4C"/>
                </a:solidFill>
                <a:latin typeface="Trebuchet MS"/>
                <a:cs typeface="Trebuchet MS"/>
              </a:rPr>
              <a:t>debt)</a:t>
            </a:r>
            <a:endParaRPr sz="15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6752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-55"/>
              <a:t>Primary</a:t>
            </a:r>
            <a:r>
              <a:rPr dirty="0" sz="2200" spc="-60"/>
              <a:t> </a:t>
            </a:r>
            <a:r>
              <a:rPr dirty="0" sz="2200" spc="-20"/>
              <a:t>Investment</a:t>
            </a:r>
            <a:r>
              <a:rPr dirty="0" sz="2200" spc="-60"/>
              <a:t> </a:t>
            </a:r>
            <a:r>
              <a:rPr dirty="0" sz="2200" spc="-50"/>
              <a:t>Criteria</a:t>
            </a:r>
            <a:r>
              <a:rPr dirty="0" sz="2200" spc="-55"/>
              <a:t> </a:t>
            </a:r>
            <a:r>
              <a:rPr dirty="0" sz="2200"/>
              <a:t>by</a:t>
            </a:r>
            <a:r>
              <a:rPr dirty="0" sz="2200" spc="-60"/>
              <a:t> </a:t>
            </a:r>
            <a:r>
              <a:rPr dirty="0" sz="2200" spc="-10"/>
              <a:t>Funders</a:t>
            </a:r>
            <a:endParaRPr sz="22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5988" y="1431391"/>
            <a:ext cx="7998269" cy="3366449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296888" y="5078866"/>
            <a:ext cx="5651500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15"/>
              </a:lnSpc>
            </a:pPr>
            <a:r>
              <a:rPr dirty="0" sz="1100">
                <a:latin typeface="Arial"/>
                <a:cs typeface="Arial"/>
              </a:rPr>
              <a:t>Source: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Modern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Energy</a:t>
            </a:r>
            <a:r>
              <a:rPr dirty="0" sz="1100" spc="-3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Cooking: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Review</a:t>
            </a:r>
            <a:r>
              <a:rPr dirty="0" sz="1100" spc="-3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4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Funding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Landscape</a:t>
            </a:r>
            <a:r>
              <a:rPr dirty="0" sz="1100" spc="-4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Report,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February</a:t>
            </a:r>
            <a:r>
              <a:rPr dirty="0" sz="1100" spc="-3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2022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07314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5"/>
              <a:t>5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6752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-35"/>
              <a:t>Barriers</a:t>
            </a:r>
            <a:r>
              <a:rPr dirty="0" sz="2200" spc="-65"/>
              <a:t> </a:t>
            </a:r>
            <a:r>
              <a:rPr dirty="0" sz="2200" spc="-45"/>
              <a:t>for</a:t>
            </a:r>
            <a:r>
              <a:rPr dirty="0" sz="2200" spc="-60"/>
              <a:t> </a:t>
            </a:r>
            <a:r>
              <a:rPr dirty="0" sz="2200" spc="-25"/>
              <a:t>Scale-</a:t>
            </a:r>
            <a:r>
              <a:rPr dirty="0" sz="2200" spc="60"/>
              <a:t>up</a:t>
            </a:r>
            <a:r>
              <a:rPr dirty="0" sz="2200" spc="-55"/>
              <a:t> </a:t>
            </a:r>
            <a:r>
              <a:rPr dirty="0" sz="2200"/>
              <a:t>of</a:t>
            </a:r>
            <a:r>
              <a:rPr dirty="0" sz="2200" spc="-70"/>
              <a:t> </a:t>
            </a:r>
            <a:r>
              <a:rPr dirty="0" sz="2200"/>
              <a:t>Clean</a:t>
            </a:r>
            <a:r>
              <a:rPr dirty="0" sz="2200" spc="-60"/>
              <a:t> </a:t>
            </a:r>
            <a:r>
              <a:rPr dirty="0" sz="2200" spc="65"/>
              <a:t>Cooking</a:t>
            </a:r>
            <a:endParaRPr sz="22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57858" y="1317088"/>
            <a:ext cx="6703283" cy="3504720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296888" y="5078866"/>
            <a:ext cx="5651500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15"/>
              </a:lnSpc>
            </a:pPr>
            <a:r>
              <a:rPr dirty="0" sz="1100">
                <a:latin typeface="Arial"/>
                <a:cs typeface="Arial"/>
              </a:rPr>
              <a:t>Source: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Modern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Energy</a:t>
            </a:r>
            <a:r>
              <a:rPr dirty="0" sz="1100" spc="-3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Cooking: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Review</a:t>
            </a:r>
            <a:r>
              <a:rPr dirty="0" sz="1100" spc="-3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4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Funding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Landscape</a:t>
            </a:r>
            <a:r>
              <a:rPr dirty="0" sz="1100" spc="-4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Report,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February</a:t>
            </a:r>
            <a:r>
              <a:rPr dirty="0" sz="1100" spc="-3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2022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07314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5"/>
              <a:t>5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6752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-35"/>
              <a:t>Barriers</a:t>
            </a:r>
            <a:r>
              <a:rPr dirty="0" sz="2200" spc="-95"/>
              <a:t> </a:t>
            </a:r>
            <a:r>
              <a:rPr dirty="0" sz="2200" spc="-45"/>
              <a:t>for</a:t>
            </a:r>
            <a:r>
              <a:rPr dirty="0" sz="2200" spc="-90"/>
              <a:t> </a:t>
            </a:r>
            <a:r>
              <a:rPr dirty="0" sz="2200" spc="45"/>
              <a:t>Companies</a:t>
            </a:r>
            <a:r>
              <a:rPr dirty="0" sz="2200" spc="-90"/>
              <a:t> </a:t>
            </a:r>
            <a:r>
              <a:rPr dirty="0" sz="2200"/>
              <a:t>to</a:t>
            </a:r>
            <a:r>
              <a:rPr dirty="0" sz="2200" spc="-90"/>
              <a:t> </a:t>
            </a:r>
            <a:r>
              <a:rPr dirty="0" sz="2200" spc="-20"/>
              <a:t>Successfully</a:t>
            </a:r>
            <a:r>
              <a:rPr dirty="0" sz="2200" spc="-90"/>
              <a:t> </a:t>
            </a:r>
            <a:r>
              <a:rPr dirty="0" sz="2200" spc="-10"/>
              <a:t>Fundraise</a:t>
            </a:r>
            <a:endParaRPr sz="22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60257" y="1268639"/>
            <a:ext cx="7341672" cy="3542274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296888" y="5078866"/>
            <a:ext cx="5651500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15"/>
              </a:lnSpc>
            </a:pPr>
            <a:r>
              <a:rPr dirty="0" sz="1100">
                <a:latin typeface="Arial"/>
                <a:cs typeface="Arial"/>
              </a:rPr>
              <a:t>Source: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Modern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Energy</a:t>
            </a:r>
            <a:r>
              <a:rPr dirty="0" sz="1100" spc="-3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Cooking: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Review</a:t>
            </a:r>
            <a:r>
              <a:rPr dirty="0" sz="1100" spc="-3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4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Funding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Landscape</a:t>
            </a:r>
            <a:r>
              <a:rPr dirty="0" sz="1100" spc="-4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Report,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February</a:t>
            </a:r>
            <a:r>
              <a:rPr dirty="0" sz="1100" spc="-3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2022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07314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5"/>
              <a:t>5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6752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-35"/>
              <a:t>Barriers</a:t>
            </a:r>
            <a:r>
              <a:rPr dirty="0" sz="2200" spc="-114"/>
              <a:t> </a:t>
            </a:r>
            <a:r>
              <a:rPr dirty="0" sz="2200" spc="-45"/>
              <a:t>for</a:t>
            </a:r>
            <a:r>
              <a:rPr dirty="0" sz="2200" spc="-114"/>
              <a:t> </a:t>
            </a:r>
            <a:r>
              <a:rPr dirty="0" sz="2200" spc="-10"/>
              <a:t>Investors</a:t>
            </a:r>
            <a:endParaRPr sz="22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1593" y="1558782"/>
            <a:ext cx="7872244" cy="2850883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296888" y="5078866"/>
            <a:ext cx="5651500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15"/>
              </a:lnSpc>
            </a:pPr>
            <a:r>
              <a:rPr dirty="0" sz="1100">
                <a:latin typeface="Arial"/>
                <a:cs typeface="Arial"/>
              </a:rPr>
              <a:t>Source: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Modern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Energy</a:t>
            </a:r>
            <a:r>
              <a:rPr dirty="0" sz="1100" spc="-3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Cooking: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Review</a:t>
            </a:r>
            <a:r>
              <a:rPr dirty="0" sz="1100" spc="-3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4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Funding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Landscape</a:t>
            </a:r>
            <a:r>
              <a:rPr dirty="0" sz="1100" spc="-4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Report,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February</a:t>
            </a:r>
            <a:r>
              <a:rPr dirty="0" sz="1100" spc="-3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2022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07314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5"/>
              <a:t>5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6752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/>
              <a:t>Financing</a:t>
            </a:r>
            <a:r>
              <a:rPr dirty="0" sz="2200" spc="15"/>
              <a:t> </a:t>
            </a:r>
            <a:r>
              <a:rPr dirty="0" sz="2200"/>
              <a:t>by</a:t>
            </a:r>
            <a:r>
              <a:rPr dirty="0" sz="2200" spc="10"/>
              <a:t> </a:t>
            </a:r>
            <a:r>
              <a:rPr dirty="0" sz="2200" spc="-10"/>
              <a:t>Maturity</a:t>
            </a:r>
            <a:endParaRPr sz="22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6430" y="1099665"/>
            <a:ext cx="7000039" cy="4053529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296888" y="5078866"/>
            <a:ext cx="5651500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15"/>
              </a:lnSpc>
            </a:pPr>
            <a:r>
              <a:rPr dirty="0" sz="1100">
                <a:latin typeface="Arial"/>
                <a:cs typeface="Arial"/>
              </a:rPr>
              <a:t>Source: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Modern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Energy</a:t>
            </a:r>
            <a:r>
              <a:rPr dirty="0" sz="1100" spc="-3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Cooking: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Review</a:t>
            </a:r>
            <a:r>
              <a:rPr dirty="0" sz="1100" spc="-3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4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Funding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Landscape</a:t>
            </a:r>
            <a:r>
              <a:rPr dirty="0" sz="1100" spc="-4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Report,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February</a:t>
            </a:r>
            <a:r>
              <a:rPr dirty="0" sz="1100" spc="-3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2022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07314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5"/>
              <a:t>5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23F4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49DB80692F6849BBB85B88BD7E251E" ma:contentTypeVersion="49" ma:contentTypeDescription="" ma:contentTypeScope="" ma:versionID="4202e3cc60ddbde23ac5ad50dbb91338">
  <xsd:schema xmlns:xsd="http://www.w3.org/2001/XMLSchema" xmlns:xs="http://www.w3.org/2001/XMLSchema" xmlns:p="http://schemas.microsoft.com/office/2006/metadata/properties" xmlns:ns1="http://schemas.microsoft.com/sharepoint/v3" xmlns:ns2="d1f628b7-dc6e-45dc-9245-e5ecf578f20b" xmlns:ns3="bbd4acb0-43d6-4317-ab0b-803dc468f016" targetNamespace="http://schemas.microsoft.com/office/2006/metadata/properties" ma:root="true" ma:fieldsID="23aed2d8c0f55666662c75d8f1fd6e40" ns1:_="" ns2:_="" ns3:_="">
    <xsd:import namespace="http://schemas.microsoft.com/sharepoint/v3"/>
    <xsd:import namespace="d1f628b7-dc6e-45dc-9245-e5ecf578f20b"/>
    <xsd:import namespace="bbd4acb0-43d6-4317-ab0b-803dc468f016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f628b7-dc6e-45dc-9245-e5ecf578f20b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12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d4acb0-43d6-4317-ab0b-803dc468f016" elementFormDefault="qualified">
    <xsd:import namespace="http://schemas.microsoft.com/office/2006/documentManagement/types"/>
    <xsd:import namespace="http://schemas.microsoft.com/office/infopath/2007/PartnerControls"/>
    <xsd:element name="_dlc_DocId" ma:index="1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8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fcfdb159951a4bdfedff82a06587af1a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152d8dc6be0517c768a6ab9550a55961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StartDate xmlns="http://schemas.microsoft.com/sharepoint/v3" xsi:nil="true"/>
    <PublishingExpirationDate xmlns="http://schemas.microsoft.com/sharepoint/v3" xsi:nil="true"/>
    <Document_x0020_Date xmlns="6dfc6e00-eaa7-471f-8691-9b952787d5c9" xsi:nil="true"/>
    <Description0 xmlns="6dfc6e00-eaa7-471f-8691-9b952787d5c9" xsi:nil="true"/>
    <Document_x0020_Type xmlns="6dfc6e00-eaa7-471f-8691-9b952787d5c9" xsi:nil="true"/>
    <Description_x0020_2 xmlns="6dfc6e00-eaa7-471f-8691-9b952787d5c9" xsi:nil="true"/>
    <Keywords0 xmlns="6dfc6e00-eaa7-471f-8691-9b952787d5c9" xsi:nil="true"/>
    <Action xmlns="6dfc6e00-eaa7-471f-8691-9b952787d5c9">Keep</Action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Props1.xml><?xml version="1.0" encoding="utf-8"?>
<ds:datastoreItem xmlns:ds="http://schemas.openxmlformats.org/officeDocument/2006/customXml" ds:itemID="{812D9DE2-687F-494A-A918-7DD3B4E61AB3}"/>
</file>

<file path=customXml/itemProps2.xml><?xml version="1.0" encoding="utf-8"?>
<ds:datastoreItem xmlns:ds="http://schemas.openxmlformats.org/officeDocument/2006/customXml" ds:itemID="{4BF8C19E-E9FA-452A-B02A-2CB2AA050A24}"/>
</file>

<file path=customXml/itemProps3.xml><?xml version="1.0" encoding="utf-8"?>
<ds:datastoreItem xmlns:ds="http://schemas.openxmlformats.org/officeDocument/2006/customXml" ds:itemID="{5F4D7937-AD93-47BA-8C1C-EBC6F15DF13C}"/>
</file>

<file path=customXml/itemProps4.xml><?xml version="1.0" encoding="utf-8"?>
<ds:datastoreItem xmlns:ds="http://schemas.openxmlformats.org/officeDocument/2006/customXml" ds:itemID="{4386F46B-32C7-4088-BB0B-3E96BCED9C8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Mali Presentation</dc:title>
  <dc:creator>Peter George</dc:creator>
  <dcterms:created xsi:type="dcterms:W3CDTF">2022-09-12T13:13:19Z</dcterms:created>
  <dcterms:modified xsi:type="dcterms:W3CDTF">2022-09-12T13:13:19Z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2022-09-12T00:00:00Z</vt:filetime>
  </property>
  <property fmtid="{D5CDD505-2E9C-101B-9397-08002B2CF9AE}" pid="3" name="Creator">
    <vt:lpwstr>PowerPoint</vt:lpwstr>
  </property>
  <property fmtid="{D5CDD505-2E9C-101B-9397-08002B2CF9AE}" pid="4" name="LastSaved">
    <vt:filetime>2022-09-12T00:00:00Z</vt:filetime>
  </property>
  <property fmtid="{D5CDD505-2E9C-101B-9397-08002B2CF9AE}" pid="5" name="Producer">
    <vt:lpwstr>macOS Version 12.4 (Build 21F79) Quartz PDFContext</vt:lpwstr>
  </property>
  <property fmtid="{D5CDD505-2E9C-101B-9397-08002B2CF9AE}" pid="6" name="ContentTypeId">
    <vt:lpwstr>0x0101008CEA0F26C7743146B81ADA30DB412C57</vt:lpwstr>
  </property>
  <property fmtid="{D5CDD505-2E9C-101B-9397-08002B2CF9AE}" pid="7" name="_dlc_DocIdItemGuid">
    <vt:lpwstr>cb37b443-5357-4028-b3e0-90bd90677107</vt:lpwstr>
  </property>
</Properties>
</file>