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0160000" cy="5715000"/>
  <p:notesSz cx="10160000" cy="5715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customXml" Target="../customXml/item4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1771650"/>
            <a:ext cx="8636000" cy="120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3200400"/>
            <a:ext cx="7112000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463779"/>
            <a:ext cx="8748395" cy="0"/>
          </a:xfrm>
          <a:custGeom>
            <a:avLst/>
            <a:gdLst/>
            <a:ahLst/>
            <a:cxnLst/>
            <a:rect l="l" t="t" r="r" b="b"/>
            <a:pathLst>
              <a:path w="8748395" h="0">
                <a:moveTo>
                  <a:pt x="8748000" y="0"/>
                </a:moveTo>
                <a:lnTo>
                  <a:pt x="0" y="1"/>
                </a:lnTo>
              </a:path>
            </a:pathLst>
          </a:custGeom>
          <a:ln w="38100">
            <a:solidFill>
              <a:srgbClr val="09DCF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1582" y="0"/>
            <a:ext cx="575194" cy="5751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25406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60747F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25406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8000" y="1314450"/>
            <a:ext cx="441960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232400" y="1314450"/>
            <a:ext cx="441960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25406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7038" y="247395"/>
            <a:ext cx="5755005" cy="6934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25406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7037" y="1477771"/>
            <a:ext cx="5892165" cy="3609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60747F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54400" y="5314950"/>
            <a:ext cx="325120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8000" y="5314950"/>
            <a:ext cx="233680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315200" y="5314950"/>
            <a:ext cx="233680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60000" cy="5714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4100" spc="-65">
                <a:solidFill>
                  <a:srgbClr val="09DCFC"/>
                </a:solidFill>
                <a:latin typeface="Tahoma"/>
                <a:cs typeface="Tahoma"/>
              </a:rPr>
              <a:t>Technology</a:t>
            </a:r>
            <a:r>
              <a:rPr dirty="0" sz="4100" spc="-125">
                <a:solidFill>
                  <a:srgbClr val="09DCFC"/>
                </a:solidFill>
                <a:latin typeface="Tahoma"/>
                <a:cs typeface="Tahoma"/>
              </a:rPr>
              <a:t> </a:t>
            </a:r>
            <a:r>
              <a:rPr dirty="0" sz="4100">
                <a:solidFill>
                  <a:srgbClr val="09DCFC"/>
                </a:solidFill>
                <a:latin typeface="Tahoma"/>
                <a:cs typeface="Tahoma"/>
              </a:rPr>
              <a:t>for</a:t>
            </a:r>
            <a:r>
              <a:rPr dirty="0" sz="4100" spc="-135">
                <a:solidFill>
                  <a:srgbClr val="09DCFC"/>
                </a:solidFill>
                <a:latin typeface="Tahoma"/>
                <a:cs typeface="Tahoma"/>
              </a:rPr>
              <a:t> </a:t>
            </a:r>
            <a:r>
              <a:rPr dirty="0" sz="4100" spc="-20">
                <a:solidFill>
                  <a:srgbClr val="09DCFC"/>
                </a:solidFill>
                <a:latin typeface="Tahoma"/>
                <a:cs typeface="Tahoma"/>
              </a:rPr>
              <a:t>life</a:t>
            </a:r>
            <a:endParaRPr sz="41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1965" y="989583"/>
            <a:ext cx="394335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6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9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9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rebuchet MS"/>
                <a:cs typeface="Trebuchet MS"/>
              </a:rPr>
              <a:t>world’s</a:t>
            </a:r>
            <a:r>
              <a:rPr dirty="0" sz="19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FFFFFF"/>
                </a:solidFill>
                <a:latin typeface="Trebuchet MS"/>
                <a:cs typeface="Trebuchet MS"/>
              </a:rPr>
              <a:t>fastest-</a:t>
            </a:r>
            <a:r>
              <a:rPr dirty="0" sz="1900" spc="45">
                <a:solidFill>
                  <a:srgbClr val="FFFFFF"/>
                </a:solidFill>
                <a:latin typeface="Trebuchet MS"/>
                <a:cs typeface="Trebuchet MS"/>
              </a:rPr>
              <a:t>growing</a:t>
            </a:r>
            <a:r>
              <a:rPr dirty="0" sz="19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Trebuchet MS"/>
                <a:cs typeface="Trebuchet MS"/>
              </a:rPr>
              <a:t>cities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5840" y="4031996"/>
            <a:ext cx="3764279" cy="1280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939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Policy,</a:t>
            </a:r>
            <a:r>
              <a:rPr dirty="0" sz="18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Trade,</a:t>
            </a:r>
            <a:r>
              <a:rPr dirty="0" sz="18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18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ahoma"/>
                <a:cs typeface="Tahoma"/>
              </a:rPr>
              <a:t>Market Opportunities</a:t>
            </a:r>
            <a:r>
              <a:rPr dirty="0" sz="18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dirty="0" sz="18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ahoma"/>
                <a:cs typeface="Tahoma"/>
              </a:rPr>
              <a:t>Bioethanol</a:t>
            </a:r>
            <a:r>
              <a:rPr dirty="0" sz="18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dirty="0" sz="1800" spc="-50">
                <a:solidFill>
                  <a:srgbClr val="FFFFFF"/>
                </a:solidFill>
                <a:latin typeface="Tahoma"/>
                <a:cs typeface="Tahoma"/>
              </a:rPr>
              <a:t> a </a:t>
            </a:r>
            <a:r>
              <a:rPr dirty="0" sz="1800" spc="55">
                <a:solidFill>
                  <a:srgbClr val="FFFFFF"/>
                </a:solidFill>
                <a:latin typeface="Tahoma"/>
                <a:cs typeface="Tahoma"/>
              </a:rPr>
              <a:t>Clean</a:t>
            </a:r>
            <a:r>
              <a:rPr dirty="0" sz="18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ahoma"/>
                <a:cs typeface="Tahoma"/>
              </a:rPr>
              <a:t>Cooking</a:t>
            </a:r>
            <a:r>
              <a:rPr dirty="0" sz="18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Fuel</a:t>
            </a:r>
            <a:endParaRPr sz="18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1720"/>
              </a:spcBef>
            </a:pPr>
            <a:r>
              <a:rPr dirty="0" sz="1400" spc="-130" b="1">
                <a:solidFill>
                  <a:srgbClr val="FFFFFF"/>
                </a:solidFill>
                <a:latin typeface="Tahoma"/>
                <a:cs typeface="Tahoma"/>
              </a:rPr>
              <a:t>|</a:t>
            </a:r>
            <a:r>
              <a:rPr dirty="0" sz="14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August</a:t>
            </a:r>
            <a:r>
              <a:rPr dirty="0" sz="14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Tahoma"/>
                <a:cs typeface="Tahoma"/>
              </a:rPr>
              <a:t>2022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27406" y="4296229"/>
            <a:ext cx="1093663" cy="14187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466415" y="-19049"/>
            <a:ext cx="3693795" cy="5753100"/>
            <a:chOff x="6466415" y="-19049"/>
            <a:chExt cx="3693795" cy="57531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9699" y="0"/>
              <a:ext cx="3670300" cy="5714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489699" y="4390453"/>
              <a:ext cx="3670300" cy="1324610"/>
            </a:xfrm>
            <a:custGeom>
              <a:avLst/>
              <a:gdLst/>
              <a:ahLst/>
              <a:cxnLst/>
              <a:rect l="l" t="t" r="r" b="b"/>
              <a:pathLst>
                <a:path w="3670300" h="1324610">
                  <a:moveTo>
                    <a:pt x="0" y="0"/>
                  </a:moveTo>
                  <a:lnTo>
                    <a:pt x="3670300" y="0"/>
                  </a:lnTo>
                  <a:lnTo>
                    <a:pt x="3670300" y="1324546"/>
                  </a:lnTo>
                  <a:lnTo>
                    <a:pt x="0" y="1324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1582" y="0"/>
              <a:ext cx="575194" cy="57519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485465" y="0"/>
              <a:ext cx="0" cy="5715000"/>
            </a:xfrm>
            <a:custGeom>
              <a:avLst/>
              <a:gdLst/>
              <a:ahLst/>
              <a:cxnLst/>
              <a:rect l="l" t="t" r="r" b="b"/>
              <a:pathLst>
                <a:path w="0" h="5715000">
                  <a:moveTo>
                    <a:pt x="0" y="0"/>
                  </a:moveTo>
                  <a:lnTo>
                    <a:pt x="0" y="5714544"/>
                  </a:lnTo>
                </a:path>
              </a:pathLst>
            </a:custGeom>
            <a:ln w="38100">
              <a:solidFill>
                <a:srgbClr val="09DCF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2620"/>
              </a:lnSpc>
              <a:spcBef>
                <a:spcPts val="200"/>
              </a:spcBef>
            </a:pPr>
            <a:r>
              <a:rPr dirty="0" spc="85"/>
              <a:t>KOKO</a:t>
            </a:r>
            <a:r>
              <a:rPr dirty="0" spc="-55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 spc="90"/>
              <a:t>a</a:t>
            </a:r>
            <a:r>
              <a:rPr dirty="0" spc="-60"/>
              <a:t> </a:t>
            </a:r>
            <a:r>
              <a:rPr dirty="0" spc="65"/>
              <a:t>consumer</a:t>
            </a:r>
            <a:r>
              <a:rPr dirty="0" spc="-60"/>
              <a:t> </a:t>
            </a:r>
            <a:r>
              <a:rPr dirty="0"/>
              <a:t>climate-tech</a:t>
            </a:r>
            <a:r>
              <a:rPr dirty="0" spc="-60"/>
              <a:t> </a:t>
            </a:r>
            <a:r>
              <a:rPr dirty="0" spc="35"/>
              <a:t>platform </a:t>
            </a:r>
            <a:r>
              <a:rPr dirty="0"/>
              <a:t>for</a:t>
            </a:r>
            <a:r>
              <a:rPr dirty="0" spc="-35"/>
              <a:t> </a:t>
            </a:r>
            <a:r>
              <a:rPr dirty="0" spc="50"/>
              <a:t>emerging</a:t>
            </a:r>
            <a:r>
              <a:rPr dirty="0" spc="-35"/>
              <a:t> </a:t>
            </a:r>
            <a:r>
              <a:rPr dirty="0" spc="45"/>
              <a:t>markets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13030">
              <a:lnSpc>
                <a:spcPct val="105000"/>
              </a:lnSpc>
              <a:spcBef>
                <a:spcPts val="100"/>
              </a:spcBef>
            </a:pPr>
            <a:r>
              <a:rPr dirty="0"/>
              <a:t>Proprietary</a:t>
            </a:r>
            <a:r>
              <a:rPr dirty="0" spc="110"/>
              <a:t> </a:t>
            </a:r>
            <a:r>
              <a:rPr dirty="0"/>
              <a:t>technology</a:t>
            </a:r>
            <a:r>
              <a:rPr dirty="0" spc="110"/>
              <a:t> </a:t>
            </a:r>
            <a:r>
              <a:rPr dirty="0"/>
              <a:t>platform</a:t>
            </a:r>
            <a:r>
              <a:rPr dirty="0" spc="114"/>
              <a:t> </a:t>
            </a:r>
            <a:r>
              <a:rPr dirty="0"/>
              <a:t>for</a:t>
            </a:r>
            <a:r>
              <a:rPr dirty="0" spc="110"/>
              <a:t> </a:t>
            </a:r>
            <a:r>
              <a:rPr dirty="0"/>
              <a:t>reducing</a:t>
            </a:r>
            <a:r>
              <a:rPr dirty="0" spc="110"/>
              <a:t> </a:t>
            </a:r>
            <a:r>
              <a:rPr dirty="0"/>
              <a:t>carbon</a:t>
            </a:r>
            <a:r>
              <a:rPr dirty="0" spc="120"/>
              <a:t> </a:t>
            </a:r>
            <a:r>
              <a:rPr dirty="0"/>
              <a:t>emissions</a:t>
            </a:r>
            <a:r>
              <a:rPr dirty="0" spc="114"/>
              <a:t> </a:t>
            </a:r>
            <a:r>
              <a:rPr dirty="0"/>
              <a:t>and</a:t>
            </a:r>
            <a:r>
              <a:rPr dirty="0" spc="120"/>
              <a:t> </a:t>
            </a:r>
            <a:r>
              <a:rPr dirty="0" spc="-10"/>
              <a:t>protecting forests</a:t>
            </a:r>
          </a:p>
          <a:p>
            <a:pPr marL="298450" indent="-285750">
              <a:lnSpc>
                <a:spcPct val="100000"/>
              </a:lnSpc>
              <a:spcBef>
                <a:spcPts val="550"/>
              </a:spcBef>
              <a:buClr>
                <a:srgbClr val="09DCFC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b="0">
                <a:latin typeface="Tahoma"/>
                <a:cs typeface="Tahoma"/>
              </a:rPr>
              <a:t>Replacing</a:t>
            </a:r>
            <a:r>
              <a:rPr dirty="0" spc="12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dirty</a:t>
            </a:r>
            <a:r>
              <a:rPr dirty="0" spc="10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cooking</a:t>
            </a:r>
            <a:r>
              <a:rPr dirty="0" spc="12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fuel</a:t>
            </a:r>
            <a:r>
              <a:rPr dirty="0" spc="105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with</a:t>
            </a:r>
            <a:r>
              <a:rPr dirty="0" spc="114" b="0">
                <a:latin typeface="Tahoma"/>
                <a:cs typeface="Tahoma"/>
              </a:rPr>
              <a:t> </a:t>
            </a:r>
            <a:r>
              <a:rPr dirty="0"/>
              <a:t>renewable</a:t>
            </a:r>
            <a:r>
              <a:rPr dirty="0" spc="120"/>
              <a:t> </a:t>
            </a:r>
            <a:r>
              <a:rPr dirty="0" spc="-10"/>
              <a:t>bioethanol</a:t>
            </a:r>
          </a:p>
          <a:p>
            <a:pPr marL="12700" marR="652780">
              <a:lnSpc>
                <a:spcPts val="1420"/>
              </a:lnSpc>
              <a:spcBef>
                <a:spcPts val="1315"/>
              </a:spcBef>
            </a:pPr>
            <a:r>
              <a:rPr dirty="0"/>
              <a:t>Rapidly</a:t>
            </a:r>
            <a:r>
              <a:rPr dirty="0" spc="55"/>
              <a:t> </a:t>
            </a:r>
            <a:r>
              <a:rPr dirty="0"/>
              <a:t>scaling</a:t>
            </a:r>
            <a:r>
              <a:rPr dirty="0" spc="60"/>
              <a:t> </a:t>
            </a:r>
            <a:r>
              <a:rPr dirty="0"/>
              <a:t>in</a:t>
            </a:r>
            <a:r>
              <a:rPr dirty="0" spc="65"/>
              <a:t> </a:t>
            </a:r>
            <a:r>
              <a:rPr dirty="0"/>
              <a:t>Kenya</a:t>
            </a:r>
            <a:r>
              <a:rPr dirty="0" spc="65"/>
              <a:t> </a:t>
            </a:r>
            <a:r>
              <a:rPr dirty="0"/>
              <a:t>&amp;</a:t>
            </a:r>
            <a:r>
              <a:rPr dirty="0" spc="65"/>
              <a:t> </a:t>
            </a:r>
            <a:r>
              <a:rPr dirty="0"/>
              <a:t>India,</a:t>
            </a:r>
            <a:r>
              <a:rPr dirty="0" spc="65"/>
              <a:t> </a:t>
            </a:r>
            <a:r>
              <a:rPr dirty="0"/>
              <a:t>with</a:t>
            </a:r>
            <a:r>
              <a:rPr dirty="0" spc="65"/>
              <a:t> </a:t>
            </a:r>
            <a:r>
              <a:rPr dirty="0"/>
              <a:t>expansion</a:t>
            </a:r>
            <a:r>
              <a:rPr dirty="0" spc="65"/>
              <a:t> </a:t>
            </a:r>
            <a:r>
              <a:rPr dirty="0"/>
              <a:t>plans</a:t>
            </a:r>
            <a:r>
              <a:rPr dirty="0" spc="65"/>
              <a:t> </a:t>
            </a:r>
            <a:r>
              <a:rPr dirty="0"/>
              <a:t>across</a:t>
            </a:r>
            <a:r>
              <a:rPr dirty="0" spc="65"/>
              <a:t> </a:t>
            </a:r>
            <a:r>
              <a:rPr dirty="0"/>
              <a:t>dozens</a:t>
            </a:r>
            <a:r>
              <a:rPr dirty="0" spc="65"/>
              <a:t> </a:t>
            </a:r>
            <a:r>
              <a:rPr dirty="0" spc="-25"/>
              <a:t>of </a:t>
            </a:r>
            <a:r>
              <a:rPr dirty="0" spc="-10"/>
              <a:t>countries</a:t>
            </a:r>
          </a:p>
          <a:p>
            <a:pPr marL="298450" marR="613410" indent="-285750">
              <a:lnSpc>
                <a:spcPct val="103299"/>
              </a:lnSpc>
              <a:spcBef>
                <a:spcPts val="165"/>
              </a:spcBef>
              <a:buClr>
                <a:srgbClr val="09DCFC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b="0">
                <a:latin typeface="Tahoma"/>
                <a:cs typeface="Tahoma"/>
              </a:rPr>
              <a:t>1,500</a:t>
            </a:r>
            <a:r>
              <a:rPr dirty="0" spc="11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staff</a:t>
            </a:r>
            <a:r>
              <a:rPr dirty="0" spc="120" b="0">
                <a:latin typeface="Tahoma"/>
                <a:cs typeface="Tahoma"/>
              </a:rPr>
              <a:t> </a:t>
            </a:r>
            <a:r>
              <a:rPr dirty="0" spc="-65" b="0">
                <a:latin typeface="Tahoma"/>
                <a:cs typeface="Tahoma"/>
              </a:rPr>
              <a:t>–</a:t>
            </a:r>
            <a:r>
              <a:rPr dirty="0" spc="11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R&amp;D,</a:t>
            </a:r>
            <a:r>
              <a:rPr dirty="0" spc="125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technology,</a:t>
            </a:r>
            <a:r>
              <a:rPr dirty="0" spc="12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manufacturing,</a:t>
            </a:r>
            <a:r>
              <a:rPr dirty="0" spc="12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operations,</a:t>
            </a:r>
            <a:r>
              <a:rPr dirty="0" spc="120" b="0">
                <a:latin typeface="Tahoma"/>
                <a:cs typeface="Tahoma"/>
              </a:rPr>
              <a:t> </a:t>
            </a:r>
            <a:r>
              <a:rPr dirty="0" spc="-10" b="0">
                <a:latin typeface="Tahoma"/>
                <a:cs typeface="Tahoma"/>
              </a:rPr>
              <a:t>commercial, </a:t>
            </a:r>
            <a:r>
              <a:rPr dirty="0" b="0">
                <a:latin typeface="Tahoma"/>
                <a:cs typeface="Tahoma"/>
              </a:rPr>
              <a:t>corporate</a:t>
            </a:r>
            <a:r>
              <a:rPr dirty="0" spc="315" b="0">
                <a:latin typeface="Tahoma"/>
                <a:cs typeface="Tahoma"/>
              </a:rPr>
              <a:t> </a:t>
            </a:r>
            <a:r>
              <a:rPr dirty="0" spc="-10" b="0">
                <a:latin typeface="Tahoma"/>
                <a:cs typeface="Tahoma"/>
              </a:rPr>
              <a:t>development</a:t>
            </a:r>
          </a:p>
          <a:p>
            <a:pPr marL="298450" indent="-285750">
              <a:lnSpc>
                <a:spcPct val="100000"/>
              </a:lnSpc>
              <a:spcBef>
                <a:spcPts val="265"/>
              </a:spcBef>
              <a:buClr>
                <a:srgbClr val="09DCFC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b="0">
                <a:latin typeface="Tahoma"/>
                <a:cs typeface="Tahoma"/>
              </a:rPr>
              <a:t>Full</a:t>
            </a:r>
            <a:r>
              <a:rPr dirty="0" spc="8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commercial</a:t>
            </a:r>
            <a:r>
              <a:rPr dirty="0" spc="85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launch</a:t>
            </a:r>
            <a:r>
              <a:rPr dirty="0" spc="9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across</a:t>
            </a:r>
            <a:r>
              <a:rPr dirty="0" spc="100" b="0">
                <a:latin typeface="Tahoma"/>
                <a:cs typeface="Tahoma"/>
              </a:rPr>
              <a:t> </a:t>
            </a:r>
            <a:r>
              <a:rPr dirty="0" spc="45" b="0">
                <a:latin typeface="Tahoma"/>
                <a:cs typeface="Tahoma"/>
              </a:rPr>
              <a:t>Nairobi</a:t>
            </a:r>
            <a:r>
              <a:rPr dirty="0" spc="85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in</a:t>
            </a:r>
            <a:r>
              <a:rPr dirty="0" spc="90" b="0">
                <a:latin typeface="Tahoma"/>
                <a:cs typeface="Tahoma"/>
              </a:rPr>
              <a:t> </a:t>
            </a:r>
            <a:r>
              <a:rPr dirty="0" spc="55" b="0">
                <a:latin typeface="Tahoma"/>
                <a:cs typeface="Tahoma"/>
              </a:rPr>
              <a:t>Q4</a:t>
            </a:r>
            <a:r>
              <a:rPr dirty="0" spc="90" b="0">
                <a:latin typeface="Tahoma"/>
                <a:cs typeface="Tahoma"/>
              </a:rPr>
              <a:t> </a:t>
            </a:r>
            <a:r>
              <a:rPr dirty="0" spc="-20" b="0">
                <a:latin typeface="Tahoma"/>
                <a:cs typeface="Tahoma"/>
              </a:rPr>
              <a:t>2019</a:t>
            </a:r>
          </a:p>
          <a:p>
            <a:pPr marL="298450" marR="5080" indent="-285750">
              <a:lnSpc>
                <a:spcPts val="1390"/>
              </a:lnSpc>
              <a:spcBef>
                <a:spcPts val="450"/>
              </a:spcBef>
              <a:buClr>
                <a:srgbClr val="09DCFC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pc="-10" b="0">
                <a:latin typeface="Tahoma"/>
                <a:cs typeface="Tahoma"/>
              </a:rPr>
              <a:t>580,000+</a:t>
            </a:r>
            <a:r>
              <a:rPr dirty="0" spc="9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Kenyan</a:t>
            </a:r>
            <a:r>
              <a:rPr dirty="0" spc="95" b="0">
                <a:latin typeface="Tahoma"/>
                <a:cs typeface="Tahoma"/>
              </a:rPr>
              <a:t> </a:t>
            </a:r>
            <a:r>
              <a:rPr dirty="0" spc="50" b="0">
                <a:latin typeface="Tahoma"/>
                <a:cs typeface="Tahoma"/>
              </a:rPr>
              <a:t>household</a:t>
            </a:r>
            <a:r>
              <a:rPr dirty="0" spc="9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subscribers</a:t>
            </a:r>
            <a:r>
              <a:rPr dirty="0" spc="95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now</a:t>
            </a:r>
            <a:r>
              <a:rPr dirty="0" spc="10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cook</a:t>
            </a:r>
            <a:r>
              <a:rPr dirty="0" spc="85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with</a:t>
            </a:r>
            <a:r>
              <a:rPr dirty="0" spc="95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KOKO</a:t>
            </a:r>
            <a:r>
              <a:rPr dirty="0" spc="95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Fuel,</a:t>
            </a:r>
            <a:r>
              <a:rPr dirty="0" spc="10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growing</a:t>
            </a:r>
            <a:r>
              <a:rPr dirty="0" spc="100" b="0">
                <a:latin typeface="Tahoma"/>
                <a:cs typeface="Tahoma"/>
              </a:rPr>
              <a:t> </a:t>
            </a:r>
            <a:r>
              <a:rPr dirty="0" spc="-25" b="0">
                <a:latin typeface="Tahoma"/>
                <a:cs typeface="Tahoma"/>
              </a:rPr>
              <a:t>by </a:t>
            </a:r>
            <a:r>
              <a:rPr dirty="0" b="0">
                <a:latin typeface="Tahoma"/>
                <a:cs typeface="Tahoma"/>
              </a:rPr>
              <a:t>1,500</a:t>
            </a:r>
            <a:r>
              <a:rPr dirty="0" spc="-40" b="0">
                <a:latin typeface="Tahoma"/>
                <a:cs typeface="Tahoma"/>
              </a:rPr>
              <a:t> </a:t>
            </a:r>
            <a:r>
              <a:rPr dirty="0" spc="50" b="0">
                <a:latin typeface="Tahoma"/>
                <a:cs typeface="Tahoma"/>
              </a:rPr>
              <a:t>per</a:t>
            </a:r>
            <a:r>
              <a:rPr dirty="0" spc="-45" b="0">
                <a:latin typeface="Tahoma"/>
                <a:cs typeface="Tahoma"/>
              </a:rPr>
              <a:t> </a:t>
            </a:r>
            <a:r>
              <a:rPr dirty="0" spc="-25" b="0">
                <a:latin typeface="Tahoma"/>
                <a:cs typeface="Tahoma"/>
              </a:rPr>
              <a:t>day</a:t>
            </a:r>
          </a:p>
          <a:p>
            <a:pPr marL="298450" indent="-285750">
              <a:lnSpc>
                <a:spcPct val="100000"/>
              </a:lnSpc>
              <a:spcBef>
                <a:spcPts val="225"/>
              </a:spcBef>
              <a:buClr>
                <a:srgbClr val="09DCFC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pc="55" b="0">
                <a:latin typeface="Tahoma"/>
                <a:cs typeface="Tahoma"/>
              </a:rPr>
              <a:t>Consumer</a:t>
            </a:r>
            <a:r>
              <a:rPr dirty="0" spc="45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retail</a:t>
            </a:r>
            <a:r>
              <a:rPr dirty="0" spc="45" b="0">
                <a:latin typeface="Tahoma"/>
                <a:cs typeface="Tahoma"/>
              </a:rPr>
              <a:t> platform </a:t>
            </a:r>
            <a:r>
              <a:rPr dirty="0" b="0">
                <a:latin typeface="Tahoma"/>
                <a:cs typeface="Tahoma"/>
              </a:rPr>
              <a:t>will</a:t>
            </a:r>
            <a:r>
              <a:rPr dirty="0" spc="4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expand</a:t>
            </a:r>
            <a:r>
              <a:rPr dirty="0" spc="50" b="0">
                <a:latin typeface="Tahoma"/>
                <a:cs typeface="Tahoma"/>
              </a:rPr>
              <a:t> </a:t>
            </a:r>
            <a:r>
              <a:rPr dirty="0" spc="55" b="0">
                <a:latin typeface="Tahoma"/>
                <a:cs typeface="Tahoma"/>
              </a:rPr>
              <a:t>from</a:t>
            </a:r>
            <a:r>
              <a:rPr dirty="0" spc="45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fuel</a:t>
            </a:r>
            <a:r>
              <a:rPr dirty="0" spc="4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into</a:t>
            </a:r>
            <a:r>
              <a:rPr dirty="0" spc="50" b="0">
                <a:latin typeface="Tahoma"/>
                <a:cs typeface="Tahoma"/>
              </a:rPr>
              <a:t> </a:t>
            </a:r>
            <a:r>
              <a:rPr dirty="0" spc="55" b="0">
                <a:latin typeface="Tahoma"/>
                <a:cs typeface="Tahoma"/>
              </a:rPr>
              <a:t>food</a:t>
            </a:r>
            <a:r>
              <a:rPr dirty="0" spc="50" b="0">
                <a:latin typeface="Tahoma"/>
                <a:cs typeface="Tahoma"/>
              </a:rPr>
              <a:t> and </a:t>
            </a:r>
            <a:r>
              <a:rPr dirty="0" b="0">
                <a:latin typeface="Tahoma"/>
                <a:cs typeface="Tahoma"/>
              </a:rPr>
              <a:t>financial</a:t>
            </a:r>
            <a:r>
              <a:rPr dirty="0" spc="45" b="0">
                <a:latin typeface="Tahoma"/>
                <a:cs typeface="Tahoma"/>
              </a:rPr>
              <a:t> </a:t>
            </a:r>
            <a:r>
              <a:rPr dirty="0" spc="-10" b="0">
                <a:latin typeface="Tahoma"/>
                <a:cs typeface="Tahoma"/>
              </a:rPr>
              <a:t>services</a:t>
            </a:r>
          </a:p>
          <a:p>
            <a:pPr marL="298450" indent="-285750">
              <a:lnSpc>
                <a:spcPct val="100000"/>
              </a:lnSpc>
              <a:spcBef>
                <a:spcPts val="360"/>
              </a:spcBef>
              <a:buClr>
                <a:srgbClr val="09DCFC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pc="-100" b="0">
                <a:latin typeface="Tahoma"/>
                <a:cs typeface="Tahoma"/>
              </a:rPr>
              <a:t>JV</a:t>
            </a:r>
            <a:r>
              <a:rPr dirty="0" spc="120" b="0">
                <a:latin typeface="Tahoma"/>
                <a:cs typeface="Tahoma"/>
              </a:rPr>
              <a:t> </a:t>
            </a:r>
            <a:r>
              <a:rPr dirty="0" spc="60" b="0">
                <a:latin typeface="Tahoma"/>
                <a:cs typeface="Tahoma"/>
              </a:rPr>
              <a:t>&amp;</a:t>
            </a:r>
            <a:r>
              <a:rPr dirty="0" spc="12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licensing</a:t>
            </a:r>
            <a:r>
              <a:rPr dirty="0" spc="125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approach</a:t>
            </a:r>
            <a:r>
              <a:rPr dirty="0" spc="12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to</a:t>
            </a:r>
            <a:r>
              <a:rPr dirty="0" spc="12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accelerate</a:t>
            </a:r>
            <a:r>
              <a:rPr dirty="0" spc="13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geographic</a:t>
            </a:r>
            <a:r>
              <a:rPr dirty="0" spc="130" b="0">
                <a:latin typeface="Tahoma"/>
                <a:cs typeface="Tahoma"/>
              </a:rPr>
              <a:t> </a:t>
            </a:r>
            <a:r>
              <a:rPr dirty="0" spc="-10" b="0">
                <a:latin typeface="Tahoma"/>
                <a:cs typeface="Tahoma"/>
              </a:rPr>
              <a:t>expansion</a:t>
            </a: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/>
              <a:t>We unite</a:t>
            </a:r>
            <a:r>
              <a:rPr dirty="0" spc="5"/>
              <a:t> </a:t>
            </a:r>
            <a:r>
              <a:rPr dirty="0"/>
              <a:t>technology,</a:t>
            </a:r>
            <a:r>
              <a:rPr dirty="0" spc="20"/>
              <a:t> </a:t>
            </a:r>
            <a:r>
              <a:rPr dirty="0"/>
              <a:t>infrastructure,</a:t>
            </a:r>
            <a:r>
              <a:rPr dirty="0" spc="15"/>
              <a:t> </a:t>
            </a:r>
            <a:r>
              <a:rPr dirty="0"/>
              <a:t>policy</a:t>
            </a:r>
            <a:r>
              <a:rPr dirty="0" spc="5"/>
              <a:t> </a:t>
            </a:r>
            <a:r>
              <a:rPr dirty="0"/>
              <a:t>and</a:t>
            </a:r>
            <a:r>
              <a:rPr dirty="0" spc="10"/>
              <a:t> </a:t>
            </a:r>
            <a:r>
              <a:rPr dirty="0"/>
              <a:t>capital</a:t>
            </a:r>
            <a:r>
              <a:rPr dirty="0" spc="15"/>
              <a:t> </a:t>
            </a:r>
            <a:r>
              <a:rPr dirty="0"/>
              <a:t>to</a:t>
            </a:r>
            <a:r>
              <a:rPr dirty="0" spc="15"/>
              <a:t> </a:t>
            </a:r>
            <a:r>
              <a:rPr dirty="0"/>
              <a:t>beat</a:t>
            </a:r>
            <a:r>
              <a:rPr dirty="0" spc="15"/>
              <a:t> </a:t>
            </a:r>
            <a:r>
              <a:rPr dirty="0"/>
              <a:t>charcoal</a:t>
            </a:r>
            <a:r>
              <a:rPr dirty="0" spc="10"/>
              <a:t> </a:t>
            </a:r>
            <a:r>
              <a:rPr dirty="0"/>
              <a:t>at</a:t>
            </a:r>
            <a:r>
              <a:rPr dirty="0" spc="20"/>
              <a:t> </a:t>
            </a:r>
            <a:r>
              <a:rPr dirty="0" spc="-10"/>
              <a:t>scale</a:t>
            </a:r>
          </a:p>
          <a:p>
            <a:pPr marL="298450" marR="76200" indent="-285750">
              <a:lnSpc>
                <a:spcPts val="1420"/>
              </a:lnSpc>
              <a:spcBef>
                <a:spcPts val="420"/>
              </a:spcBef>
              <a:buClr>
                <a:srgbClr val="09DCFC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b="0">
                <a:latin typeface="Tahoma"/>
                <a:cs typeface="Tahoma"/>
              </a:rPr>
              <a:t>Strategic</a:t>
            </a:r>
            <a:r>
              <a:rPr dirty="0" spc="40" b="0">
                <a:latin typeface="Tahoma"/>
                <a:cs typeface="Tahoma"/>
              </a:rPr>
              <a:t> </a:t>
            </a:r>
            <a:r>
              <a:rPr dirty="0"/>
              <a:t>infra</a:t>
            </a:r>
            <a:r>
              <a:rPr dirty="0" spc="55"/>
              <a:t> </a:t>
            </a:r>
            <a:r>
              <a:rPr dirty="0"/>
              <a:t>partnership</a:t>
            </a:r>
            <a:r>
              <a:rPr dirty="0" spc="55"/>
              <a:t> </a:t>
            </a:r>
            <a:r>
              <a:rPr dirty="0"/>
              <a:t>with</a:t>
            </a:r>
            <a:r>
              <a:rPr dirty="0" spc="50"/>
              <a:t> </a:t>
            </a:r>
            <a:r>
              <a:rPr dirty="0"/>
              <a:t>Vivo</a:t>
            </a:r>
            <a:r>
              <a:rPr dirty="0" spc="55"/>
              <a:t> </a:t>
            </a:r>
            <a:r>
              <a:rPr dirty="0"/>
              <a:t>Energy</a:t>
            </a:r>
            <a:r>
              <a:rPr dirty="0" b="0">
                <a:latin typeface="Tahoma"/>
                <a:cs typeface="Tahoma"/>
              </a:rPr>
              <a:t>,</a:t>
            </a:r>
            <a:r>
              <a:rPr dirty="0" spc="45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owner</a:t>
            </a:r>
            <a:r>
              <a:rPr dirty="0" spc="3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of</a:t>
            </a:r>
            <a:r>
              <a:rPr dirty="0" spc="45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Shell-</a:t>
            </a:r>
            <a:r>
              <a:rPr dirty="0" spc="50" b="0">
                <a:latin typeface="Tahoma"/>
                <a:cs typeface="Tahoma"/>
              </a:rPr>
              <a:t>branded</a:t>
            </a:r>
            <a:r>
              <a:rPr dirty="0" spc="40" b="0">
                <a:latin typeface="Tahoma"/>
                <a:cs typeface="Tahoma"/>
              </a:rPr>
              <a:t> </a:t>
            </a:r>
            <a:r>
              <a:rPr dirty="0" spc="-10" b="0">
                <a:latin typeface="Tahoma"/>
                <a:cs typeface="Tahoma"/>
              </a:rPr>
              <a:t>stations </a:t>
            </a:r>
            <a:r>
              <a:rPr dirty="0" b="0">
                <a:latin typeface="Tahoma"/>
                <a:cs typeface="Tahoma"/>
              </a:rPr>
              <a:t>across</a:t>
            </a:r>
            <a:r>
              <a:rPr dirty="0" spc="135" b="0">
                <a:latin typeface="Tahoma"/>
                <a:cs typeface="Tahoma"/>
              </a:rPr>
              <a:t> </a:t>
            </a:r>
            <a:r>
              <a:rPr dirty="0" spc="-10" b="0">
                <a:latin typeface="Tahoma"/>
                <a:cs typeface="Tahoma"/>
              </a:rPr>
              <a:t>Africa</a:t>
            </a:r>
          </a:p>
          <a:p>
            <a:pPr marL="298450" indent="-285750">
              <a:lnSpc>
                <a:spcPct val="100000"/>
              </a:lnSpc>
              <a:spcBef>
                <a:spcPts val="219"/>
              </a:spcBef>
              <a:buClr>
                <a:srgbClr val="09DCFC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b="0">
                <a:latin typeface="Tahoma"/>
                <a:cs typeface="Tahoma"/>
              </a:rPr>
              <a:t>Backed</a:t>
            </a:r>
            <a:r>
              <a:rPr dirty="0" spc="114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by</a:t>
            </a:r>
            <a:r>
              <a:rPr dirty="0" spc="10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green-</a:t>
            </a:r>
            <a:r>
              <a:rPr dirty="0" spc="55" b="0">
                <a:latin typeface="Tahoma"/>
                <a:cs typeface="Tahoma"/>
              </a:rPr>
              <a:t>minded</a:t>
            </a:r>
            <a:r>
              <a:rPr dirty="0" spc="105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investors</a:t>
            </a:r>
            <a:r>
              <a:rPr dirty="0" spc="11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incl.</a:t>
            </a:r>
            <a:r>
              <a:rPr dirty="0" spc="114" b="0">
                <a:latin typeface="Tahoma"/>
                <a:cs typeface="Tahoma"/>
              </a:rPr>
              <a:t> </a:t>
            </a:r>
            <a:r>
              <a:rPr dirty="0"/>
              <a:t>Microsoft’s</a:t>
            </a:r>
            <a:r>
              <a:rPr dirty="0" spc="120"/>
              <a:t> </a:t>
            </a:r>
            <a:r>
              <a:rPr dirty="0"/>
              <a:t>Climate</a:t>
            </a:r>
            <a:r>
              <a:rPr dirty="0" spc="114"/>
              <a:t> </a:t>
            </a:r>
            <a:r>
              <a:rPr dirty="0"/>
              <a:t>Innovation</a:t>
            </a:r>
            <a:r>
              <a:rPr dirty="0" spc="125"/>
              <a:t> </a:t>
            </a:r>
            <a:r>
              <a:rPr dirty="0" spc="-20"/>
              <a:t>Fund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6865832" y="5071872"/>
            <a:ext cx="11309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i="1">
                <a:solidFill>
                  <a:srgbClr val="F2F2F2"/>
                </a:solidFill>
                <a:latin typeface="Calibri"/>
                <a:cs typeface="Calibri"/>
              </a:rPr>
              <a:t>Click</a:t>
            </a:r>
            <a:r>
              <a:rPr dirty="0" sz="1100" spc="145" i="1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2F2F2"/>
                </a:solidFill>
                <a:latin typeface="Calibri"/>
                <a:cs typeface="Calibri"/>
              </a:rPr>
              <a:t>logos</a:t>
            </a:r>
            <a:r>
              <a:rPr dirty="0" sz="1100" spc="155" i="1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2F2F2"/>
                </a:solidFill>
                <a:latin typeface="Calibri"/>
                <a:cs typeface="Calibri"/>
              </a:rPr>
              <a:t>to</a:t>
            </a:r>
            <a:r>
              <a:rPr dirty="0" sz="1100" spc="145" i="1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dirty="0" sz="1100" spc="-20" i="1">
                <a:solidFill>
                  <a:srgbClr val="F2F2F2"/>
                </a:solidFill>
                <a:latin typeface="Calibri"/>
                <a:cs typeface="Calibri"/>
              </a:rPr>
              <a:t>view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677230" y="5067627"/>
            <a:ext cx="3176905" cy="608330"/>
            <a:chOff x="6677230" y="5067627"/>
            <a:chExt cx="3176905" cy="60833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1717" y="5067627"/>
              <a:ext cx="599283" cy="59928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4234" y="5072060"/>
              <a:ext cx="599282" cy="59928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77230" y="5323336"/>
              <a:ext cx="1507501" cy="352561"/>
            </a:xfrm>
            <a:prstGeom prst="rect">
              <a:avLst/>
            </a:prstGeom>
          </p:spPr>
        </p:pic>
      </p:grpSp>
      <p:sp>
        <p:nvSpPr>
          <p:cNvPr id="14" name="object 14" descr=""/>
          <p:cNvSpPr/>
          <p:nvPr/>
        </p:nvSpPr>
        <p:spPr>
          <a:xfrm>
            <a:off x="463063" y="1016883"/>
            <a:ext cx="450850" cy="84455"/>
          </a:xfrm>
          <a:custGeom>
            <a:avLst/>
            <a:gdLst/>
            <a:ahLst/>
            <a:cxnLst/>
            <a:rect l="l" t="t" r="r" b="b"/>
            <a:pathLst>
              <a:path w="450850" h="84455">
                <a:moveTo>
                  <a:pt x="450782" y="0"/>
                </a:moveTo>
                <a:lnTo>
                  <a:pt x="0" y="0"/>
                </a:lnTo>
                <a:lnTo>
                  <a:pt x="0" y="84039"/>
                </a:lnTo>
                <a:lnTo>
                  <a:pt x="450782" y="84039"/>
                </a:lnTo>
                <a:lnTo>
                  <a:pt x="450782" y="0"/>
                </a:lnTo>
                <a:close/>
              </a:path>
            </a:pathLst>
          </a:custGeom>
          <a:solidFill>
            <a:srgbClr val="09DC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6722324" y="4410773"/>
            <a:ext cx="3265804" cy="186690"/>
          </a:xfrm>
          <a:prstGeom prst="rect">
            <a:avLst/>
          </a:prstGeom>
          <a:solidFill>
            <a:srgbClr val="09DCFC"/>
          </a:solidFill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solidFill>
                  <a:srgbClr val="254061"/>
                </a:solidFill>
                <a:latin typeface="Trebuchet MS"/>
                <a:cs typeface="Trebuchet MS"/>
              </a:rPr>
              <a:t>Honored</a:t>
            </a:r>
            <a:r>
              <a:rPr dirty="0" sz="1100" spc="5" b="1">
                <a:solidFill>
                  <a:srgbClr val="254061"/>
                </a:solidFill>
                <a:latin typeface="Trebuchet MS"/>
                <a:cs typeface="Trebuchet MS"/>
              </a:rPr>
              <a:t> </a:t>
            </a:r>
            <a:r>
              <a:rPr dirty="0" sz="1100" b="1">
                <a:solidFill>
                  <a:srgbClr val="254061"/>
                </a:solidFill>
                <a:latin typeface="Trebuchet MS"/>
                <a:cs typeface="Trebuchet MS"/>
              </a:rPr>
              <a:t>by </a:t>
            </a:r>
            <a:r>
              <a:rPr dirty="0" sz="1100" spc="-60" b="1">
                <a:solidFill>
                  <a:srgbClr val="254061"/>
                </a:solidFill>
                <a:latin typeface="Trebuchet MS"/>
                <a:cs typeface="Trebuchet MS"/>
              </a:rPr>
              <a:t>FT</a:t>
            </a:r>
            <a:r>
              <a:rPr dirty="0" sz="1100" spc="10" b="1">
                <a:solidFill>
                  <a:srgbClr val="254061"/>
                </a:solidFill>
                <a:latin typeface="Trebuchet MS"/>
                <a:cs typeface="Trebuchet MS"/>
              </a:rPr>
              <a:t> </a:t>
            </a:r>
            <a:r>
              <a:rPr dirty="0" sz="1100" b="1">
                <a:solidFill>
                  <a:srgbClr val="254061"/>
                </a:solidFill>
                <a:latin typeface="Trebuchet MS"/>
                <a:cs typeface="Trebuchet MS"/>
              </a:rPr>
              <a:t>/ IFC</a:t>
            </a:r>
            <a:r>
              <a:rPr dirty="0" sz="1100" spc="5" b="1">
                <a:solidFill>
                  <a:srgbClr val="254061"/>
                </a:solidFill>
                <a:latin typeface="Trebuchet MS"/>
                <a:cs typeface="Trebuchet MS"/>
              </a:rPr>
              <a:t> </a:t>
            </a:r>
            <a:r>
              <a:rPr dirty="0" sz="1100" spc="50" b="1">
                <a:solidFill>
                  <a:srgbClr val="254061"/>
                </a:solidFill>
                <a:latin typeface="Trebuchet MS"/>
                <a:cs typeface="Trebuchet MS"/>
              </a:rPr>
              <a:t>as</a:t>
            </a:r>
            <a:r>
              <a:rPr dirty="0" sz="1100" spc="10" b="1">
                <a:solidFill>
                  <a:srgbClr val="254061"/>
                </a:solidFill>
                <a:latin typeface="Trebuchet MS"/>
                <a:cs typeface="Trebuchet MS"/>
              </a:rPr>
              <a:t> </a:t>
            </a:r>
            <a:r>
              <a:rPr dirty="0" sz="1100" b="1">
                <a:solidFill>
                  <a:srgbClr val="254061"/>
                </a:solidFill>
                <a:latin typeface="Trebuchet MS"/>
                <a:cs typeface="Trebuchet MS"/>
              </a:rPr>
              <a:t>world’s</a:t>
            </a:r>
            <a:r>
              <a:rPr dirty="0" sz="1100" spc="5" b="1">
                <a:solidFill>
                  <a:srgbClr val="254061"/>
                </a:solidFill>
                <a:latin typeface="Trebuchet MS"/>
                <a:cs typeface="Trebuchet MS"/>
              </a:rPr>
              <a:t> </a:t>
            </a:r>
            <a:r>
              <a:rPr dirty="0" sz="1100" b="1">
                <a:solidFill>
                  <a:srgbClr val="254061"/>
                </a:solidFill>
                <a:latin typeface="Trebuchet MS"/>
                <a:cs typeface="Trebuchet MS"/>
              </a:rPr>
              <a:t>leading</a:t>
            </a:r>
            <a:r>
              <a:rPr dirty="0" sz="1100" spc="10" b="1">
                <a:solidFill>
                  <a:srgbClr val="254061"/>
                </a:solidFill>
                <a:latin typeface="Trebuchet MS"/>
                <a:cs typeface="Trebuchet MS"/>
              </a:rPr>
              <a:t> </a:t>
            </a:r>
            <a:r>
              <a:rPr dirty="0" sz="1100" spc="-10" b="1">
                <a:solidFill>
                  <a:srgbClr val="254061"/>
                </a:solidFill>
                <a:latin typeface="Trebuchet MS"/>
                <a:cs typeface="Trebuchet MS"/>
              </a:rPr>
              <a:t>emerging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925524" y="4597052"/>
            <a:ext cx="2835275" cy="182245"/>
          </a:xfrm>
          <a:prstGeom prst="rect">
            <a:avLst/>
          </a:prstGeom>
          <a:solidFill>
            <a:srgbClr val="09DCFC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dirty="0" sz="1100" b="1">
                <a:solidFill>
                  <a:srgbClr val="254061"/>
                </a:solidFill>
                <a:latin typeface="Trebuchet MS"/>
                <a:cs typeface="Trebuchet MS"/>
              </a:rPr>
              <a:t>markets</a:t>
            </a:r>
            <a:r>
              <a:rPr dirty="0" sz="1100" spc="130" b="1">
                <a:solidFill>
                  <a:srgbClr val="254061"/>
                </a:solidFill>
                <a:latin typeface="Trebuchet MS"/>
                <a:cs typeface="Trebuchet MS"/>
              </a:rPr>
              <a:t> </a:t>
            </a:r>
            <a:r>
              <a:rPr dirty="0" sz="1100" b="1">
                <a:solidFill>
                  <a:srgbClr val="254061"/>
                </a:solidFill>
                <a:latin typeface="Trebuchet MS"/>
                <a:cs typeface="Trebuchet MS"/>
              </a:rPr>
              <a:t>climate</a:t>
            </a:r>
            <a:r>
              <a:rPr dirty="0" sz="1100" spc="135" b="1">
                <a:solidFill>
                  <a:srgbClr val="254061"/>
                </a:solidFill>
                <a:latin typeface="Trebuchet MS"/>
                <a:cs typeface="Trebuchet MS"/>
              </a:rPr>
              <a:t> </a:t>
            </a:r>
            <a:r>
              <a:rPr dirty="0" sz="1100" b="1">
                <a:solidFill>
                  <a:srgbClr val="254061"/>
                </a:solidFill>
                <a:latin typeface="Trebuchet MS"/>
                <a:cs typeface="Trebuchet MS"/>
              </a:rPr>
              <a:t>technology</a:t>
            </a:r>
            <a:r>
              <a:rPr dirty="0" sz="1100" spc="125" b="1">
                <a:solidFill>
                  <a:srgbClr val="254061"/>
                </a:solidFill>
                <a:latin typeface="Trebuchet MS"/>
                <a:cs typeface="Trebuchet MS"/>
              </a:rPr>
              <a:t> </a:t>
            </a:r>
            <a:r>
              <a:rPr dirty="0" sz="1100" b="1">
                <a:solidFill>
                  <a:srgbClr val="254061"/>
                </a:solidFill>
                <a:latin typeface="Trebuchet MS"/>
                <a:cs typeface="Trebuchet MS"/>
              </a:rPr>
              <a:t>solution</a:t>
            </a:r>
            <a:r>
              <a:rPr dirty="0" sz="1100" spc="130" b="1">
                <a:solidFill>
                  <a:srgbClr val="254061"/>
                </a:solidFill>
                <a:latin typeface="Trebuchet MS"/>
                <a:cs typeface="Trebuchet MS"/>
              </a:rPr>
              <a:t> </a:t>
            </a:r>
            <a:r>
              <a:rPr dirty="0" sz="1100" spc="-20" b="1">
                <a:solidFill>
                  <a:srgbClr val="254061"/>
                </a:solidFill>
                <a:latin typeface="Trebuchet MS"/>
                <a:cs typeface="Trebuchet MS"/>
              </a:rPr>
              <a:t>2021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890212"/>
            <a:ext cx="10160000" cy="0"/>
          </a:xfrm>
          <a:custGeom>
            <a:avLst/>
            <a:gdLst/>
            <a:ahLst/>
            <a:cxnLst/>
            <a:rect l="l" t="t" r="r" b="b"/>
            <a:pathLst>
              <a:path w="10160000" h="0">
                <a:moveTo>
                  <a:pt x="101600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9DCF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1582" y="0"/>
            <a:ext cx="575194" cy="57519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7038" y="247395"/>
            <a:ext cx="7709534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5"/>
              <a:t>Cooking</a:t>
            </a:r>
            <a:r>
              <a:rPr dirty="0" spc="-40"/>
              <a:t> </a:t>
            </a:r>
            <a:r>
              <a:rPr dirty="0"/>
              <a:t>fuel</a:t>
            </a:r>
            <a:r>
              <a:rPr dirty="0" spc="-35"/>
              <a:t> </a:t>
            </a:r>
            <a:r>
              <a:rPr dirty="0"/>
              <a:t>is</a:t>
            </a:r>
            <a:r>
              <a:rPr dirty="0" spc="-30"/>
              <a:t> </a:t>
            </a:r>
            <a:r>
              <a:rPr dirty="0" spc="90"/>
              <a:t>a</a:t>
            </a:r>
            <a:r>
              <a:rPr dirty="0" spc="-40"/>
              <a:t> </a:t>
            </a:r>
            <a:r>
              <a:rPr dirty="0"/>
              <a:t>$40bn</a:t>
            </a:r>
            <a:r>
              <a:rPr dirty="0" spc="-30"/>
              <a:t> </a:t>
            </a:r>
            <a:r>
              <a:rPr dirty="0"/>
              <a:t>market</a:t>
            </a:r>
            <a:r>
              <a:rPr dirty="0" spc="-35"/>
              <a:t>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 spc="70"/>
              <a:t>urban</a:t>
            </a:r>
            <a:r>
              <a:rPr dirty="0" spc="-30"/>
              <a:t> </a:t>
            </a:r>
            <a:r>
              <a:rPr dirty="0"/>
              <a:t>Africa</a:t>
            </a:r>
            <a:r>
              <a:rPr dirty="0" spc="-35"/>
              <a:t> </a:t>
            </a:r>
            <a:r>
              <a:rPr dirty="0" spc="85"/>
              <a:t>and</a:t>
            </a:r>
            <a:r>
              <a:rPr dirty="0" spc="-35"/>
              <a:t> </a:t>
            </a:r>
            <a:r>
              <a:rPr dirty="0" spc="-10"/>
              <a:t>major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47038" y="579627"/>
            <a:ext cx="604837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65" b="1">
                <a:solidFill>
                  <a:srgbClr val="254061"/>
                </a:solidFill>
                <a:latin typeface="Trebuchet MS"/>
                <a:cs typeface="Trebuchet MS"/>
              </a:rPr>
              <a:t>household</a:t>
            </a:r>
            <a:r>
              <a:rPr dirty="0" sz="2200" spc="-20" b="1">
                <a:solidFill>
                  <a:srgbClr val="254061"/>
                </a:solidFill>
                <a:latin typeface="Trebuchet MS"/>
                <a:cs typeface="Trebuchet MS"/>
              </a:rPr>
              <a:t> </a:t>
            </a:r>
            <a:r>
              <a:rPr dirty="0" sz="2200" b="1">
                <a:solidFill>
                  <a:srgbClr val="254061"/>
                </a:solidFill>
                <a:latin typeface="Trebuchet MS"/>
                <a:cs typeface="Trebuchet MS"/>
              </a:rPr>
              <a:t>expense</a:t>
            </a:r>
            <a:r>
              <a:rPr dirty="0" sz="2200" spc="-25" b="1">
                <a:solidFill>
                  <a:srgbClr val="254061"/>
                </a:solidFill>
                <a:latin typeface="Trebuchet MS"/>
                <a:cs typeface="Trebuchet MS"/>
              </a:rPr>
              <a:t> </a:t>
            </a:r>
            <a:r>
              <a:rPr dirty="0" sz="2200" spc="290" b="1">
                <a:solidFill>
                  <a:srgbClr val="254061"/>
                </a:solidFill>
                <a:latin typeface="Trebuchet MS"/>
                <a:cs typeface="Trebuchet MS"/>
              </a:rPr>
              <a:t>–</a:t>
            </a:r>
            <a:r>
              <a:rPr dirty="0" sz="2200" spc="-25" b="1">
                <a:solidFill>
                  <a:srgbClr val="254061"/>
                </a:solidFill>
                <a:latin typeface="Trebuchet MS"/>
                <a:cs typeface="Trebuchet MS"/>
              </a:rPr>
              <a:t> </a:t>
            </a:r>
            <a:r>
              <a:rPr dirty="0" sz="2200" spc="60" b="1">
                <a:solidFill>
                  <a:srgbClr val="254061"/>
                </a:solidFill>
                <a:latin typeface="Trebuchet MS"/>
                <a:cs typeface="Trebuchet MS"/>
              </a:rPr>
              <a:t>dominated</a:t>
            </a:r>
            <a:r>
              <a:rPr dirty="0" sz="2200" spc="-15" b="1">
                <a:solidFill>
                  <a:srgbClr val="254061"/>
                </a:solidFill>
                <a:latin typeface="Trebuchet MS"/>
                <a:cs typeface="Trebuchet MS"/>
              </a:rPr>
              <a:t> </a:t>
            </a:r>
            <a:r>
              <a:rPr dirty="0" sz="2200" b="1">
                <a:solidFill>
                  <a:srgbClr val="254061"/>
                </a:solidFill>
                <a:latin typeface="Trebuchet MS"/>
                <a:cs typeface="Trebuchet MS"/>
              </a:rPr>
              <a:t>by</a:t>
            </a:r>
            <a:r>
              <a:rPr dirty="0" sz="2200" spc="-30" b="1">
                <a:solidFill>
                  <a:srgbClr val="254061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254061"/>
                </a:solidFill>
                <a:latin typeface="Trebuchet MS"/>
                <a:cs typeface="Trebuchet MS"/>
              </a:rPr>
              <a:t>Charcoal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63063" y="1016883"/>
            <a:ext cx="450850" cy="84455"/>
          </a:xfrm>
          <a:custGeom>
            <a:avLst/>
            <a:gdLst/>
            <a:ahLst/>
            <a:cxnLst/>
            <a:rect l="l" t="t" r="r" b="b"/>
            <a:pathLst>
              <a:path w="450850" h="84455">
                <a:moveTo>
                  <a:pt x="450782" y="0"/>
                </a:moveTo>
                <a:lnTo>
                  <a:pt x="0" y="0"/>
                </a:lnTo>
                <a:lnTo>
                  <a:pt x="0" y="84039"/>
                </a:lnTo>
                <a:lnTo>
                  <a:pt x="450782" y="84039"/>
                </a:lnTo>
                <a:lnTo>
                  <a:pt x="450782" y="0"/>
                </a:lnTo>
                <a:close/>
              </a:path>
            </a:pathLst>
          </a:custGeom>
          <a:solidFill>
            <a:srgbClr val="09DCF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6466" y="1320651"/>
            <a:ext cx="2159999" cy="215999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11340" y="1320651"/>
            <a:ext cx="2159999" cy="215999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8903" y="1320651"/>
            <a:ext cx="2159999" cy="215999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564232" y="3438559"/>
            <a:ext cx="1169035" cy="55562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298450">
              <a:lnSpc>
                <a:spcPct val="100000"/>
              </a:lnSpc>
              <a:spcBef>
                <a:spcPts val="755"/>
              </a:spcBef>
            </a:pP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Fossil</a:t>
            </a:r>
            <a:r>
              <a:rPr dirty="0" sz="1400" spc="15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spc="-25" b="1">
                <a:solidFill>
                  <a:srgbClr val="60747F"/>
                </a:solidFill>
                <a:latin typeface="Trebuchet MS"/>
                <a:cs typeface="Trebuchet MS"/>
              </a:rPr>
              <a:t>LPG</a:t>
            </a:r>
            <a:endParaRPr sz="140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Clr>
                <a:srgbClr val="09DCFC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100" spc="-20">
                <a:solidFill>
                  <a:srgbClr val="60747F"/>
                </a:solidFill>
                <a:latin typeface="Tahoma"/>
                <a:cs typeface="Tahoma"/>
              </a:rPr>
              <a:t>$5bn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005732" y="3438559"/>
            <a:ext cx="1191260" cy="55562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428625">
              <a:lnSpc>
                <a:spcPct val="100000"/>
              </a:lnSpc>
              <a:spcBef>
                <a:spcPts val="755"/>
              </a:spcBef>
            </a:pPr>
            <a:r>
              <a:rPr dirty="0" sz="1400" spc="-10" b="1">
                <a:solidFill>
                  <a:srgbClr val="60747F"/>
                </a:solidFill>
                <a:latin typeface="Trebuchet MS"/>
                <a:cs typeface="Trebuchet MS"/>
              </a:rPr>
              <a:t>Charcoal</a:t>
            </a:r>
            <a:endParaRPr sz="140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Clr>
                <a:srgbClr val="09DCFC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100" spc="-10">
                <a:solidFill>
                  <a:srgbClr val="60747F"/>
                </a:solidFill>
                <a:latin typeface="Tahoma"/>
                <a:cs typeface="Tahoma"/>
              </a:rPr>
              <a:t>$30bn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447233" y="3438559"/>
            <a:ext cx="1294130" cy="55562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476884">
              <a:lnSpc>
                <a:spcPct val="100000"/>
              </a:lnSpc>
              <a:spcBef>
                <a:spcPts val="755"/>
              </a:spcBef>
            </a:pPr>
            <a:r>
              <a:rPr dirty="0" sz="1400" spc="-10" b="1">
                <a:solidFill>
                  <a:srgbClr val="60747F"/>
                </a:solidFill>
                <a:latin typeface="Trebuchet MS"/>
                <a:cs typeface="Trebuchet MS"/>
              </a:rPr>
              <a:t>Kerosene</a:t>
            </a:r>
            <a:endParaRPr sz="140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Clr>
                <a:srgbClr val="09DCFC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100" spc="-20">
                <a:solidFill>
                  <a:srgbClr val="60747F"/>
                </a:solidFill>
                <a:latin typeface="Tahoma"/>
                <a:cs typeface="Tahoma"/>
              </a:rPr>
              <a:t>$5bn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93905" y="3800347"/>
            <a:ext cx="1078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9DCFC"/>
                </a:solidFill>
                <a:latin typeface="Trebuchet MS"/>
                <a:cs typeface="Trebuchet MS"/>
              </a:rPr>
              <a:t>Annual</a:t>
            </a:r>
            <a:r>
              <a:rPr dirty="0" sz="1200" spc="140" b="1">
                <a:solidFill>
                  <a:srgbClr val="09DCFC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09DCFC"/>
                </a:solidFill>
                <a:latin typeface="Trebuchet MS"/>
                <a:cs typeface="Trebuchet MS"/>
              </a:rPr>
              <a:t>spend: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71605" y="4220971"/>
            <a:ext cx="17011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9DCFC"/>
                </a:solidFill>
                <a:latin typeface="Trebuchet MS"/>
                <a:cs typeface="Trebuchet MS"/>
              </a:rPr>
              <a:t>Consumer</a:t>
            </a:r>
            <a:r>
              <a:rPr dirty="0" sz="1200" spc="350" b="1">
                <a:solidFill>
                  <a:srgbClr val="09DCFC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9DCFC"/>
                </a:solidFill>
                <a:latin typeface="Trebuchet MS"/>
                <a:cs typeface="Trebuchet MS"/>
              </a:rPr>
              <a:t>pain-</a:t>
            </a:r>
            <a:r>
              <a:rPr dirty="0" sz="1200" spc="-10" b="1">
                <a:solidFill>
                  <a:srgbClr val="09DCFC"/>
                </a:solidFill>
                <a:latin typeface="Trebuchet MS"/>
                <a:cs typeface="Trebuchet MS"/>
              </a:rPr>
              <a:t>points: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06378" y="4626355"/>
            <a:ext cx="18662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9DCFC"/>
                </a:solidFill>
                <a:latin typeface="Trebuchet MS"/>
                <a:cs typeface="Trebuchet MS"/>
              </a:rPr>
              <a:t>Government</a:t>
            </a:r>
            <a:r>
              <a:rPr dirty="0" sz="1200" spc="300" b="1">
                <a:solidFill>
                  <a:srgbClr val="09DCFC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9DCFC"/>
                </a:solidFill>
                <a:latin typeface="Trebuchet MS"/>
                <a:cs typeface="Trebuchet MS"/>
              </a:rPr>
              <a:t>pain-</a:t>
            </a:r>
            <a:r>
              <a:rPr dirty="0" sz="1200" spc="-10" b="1">
                <a:solidFill>
                  <a:srgbClr val="09DCFC"/>
                </a:solidFill>
                <a:latin typeface="Trebuchet MS"/>
                <a:cs typeface="Trebuchet MS"/>
              </a:rPr>
              <a:t>points: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564232" y="4206240"/>
            <a:ext cx="1721485" cy="77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marR="49530" indent="-171450">
              <a:lnSpc>
                <a:spcPct val="100000"/>
              </a:lnSpc>
              <a:spcBef>
                <a:spcPts val="100"/>
              </a:spcBef>
              <a:buClr>
                <a:srgbClr val="09DCFC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100">
                <a:solidFill>
                  <a:srgbClr val="60747F"/>
                </a:solidFill>
                <a:latin typeface="Tahoma"/>
                <a:cs typeface="Tahoma"/>
              </a:rPr>
              <a:t>Expensive;</a:t>
            </a:r>
            <a:r>
              <a:rPr dirty="0" sz="1100" spc="120">
                <a:solidFill>
                  <a:srgbClr val="60747F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60747F"/>
                </a:solidFill>
                <a:latin typeface="Tahoma"/>
                <a:cs typeface="Tahoma"/>
              </a:rPr>
              <a:t>unsafe</a:t>
            </a:r>
            <a:r>
              <a:rPr dirty="0" sz="1100" spc="125">
                <a:solidFill>
                  <a:srgbClr val="60747F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60747F"/>
                </a:solidFill>
                <a:latin typeface="Tahoma"/>
                <a:cs typeface="Tahoma"/>
              </a:rPr>
              <a:t>with </a:t>
            </a:r>
            <a:r>
              <a:rPr dirty="0" sz="1100">
                <a:solidFill>
                  <a:srgbClr val="60747F"/>
                </a:solidFill>
                <a:latin typeface="Tahoma"/>
                <a:cs typeface="Tahoma"/>
              </a:rPr>
              <a:t>kids;</a:t>
            </a:r>
            <a:r>
              <a:rPr dirty="0" sz="1100" spc="65">
                <a:solidFill>
                  <a:srgbClr val="60747F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60747F"/>
                </a:solidFill>
                <a:latin typeface="Tahoma"/>
                <a:cs typeface="Tahoma"/>
              </a:rPr>
              <a:t>illegal</a:t>
            </a:r>
            <a:r>
              <a:rPr dirty="0" sz="1100" spc="75">
                <a:solidFill>
                  <a:srgbClr val="60747F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60747F"/>
                </a:solidFill>
                <a:latin typeface="Tahoma"/>
                <a:cs typeface="Tahoma"/>
              </a:rPr>
              <a:t>refilling</a:t>
            </a:r>
            <a:r>
              <a:rPr dirty="0" sz="1100" spc="80">
                <a:solidFill>
                  <a:srgbClr val="60747F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60747F"/>
                </a:solidFill>
                <a:latin typeface="Tahoma"/>
                <a:cs typeface="Tahoma"/>
              </a:rPr>
              <a:t>rife</a:t>
            </a:r>
            <a:endParaRPr sz="1100">
              <a:latin typeface="Tahoma"/>
              <a:cs typeface="Tahoma"/>
            </a:endParaRPr>
          </a:p>
          <a:p>
            <a:pPr marL="184150" marR="5080" indent="-171450">
              <a:lnSpc>
                <a:spcPts val="1300"/>
              </a:lnSpc>
              <a:spcBef>
                <a:spcPts val="730"/>
              </a:spcBef>
              <a:buClr>
                <a:srgbClr val="09DCFC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100">
                <a:solidFill>
                  <a:srgbClr val="60747F"/>
                </a:solidFill>
                <a:latin typeface="Tahoma"/>
                <a:cs typeface="Tahoma"/>
              </a:rPr>
              <a:t>Requires</a:t>
            </a:r>
            <a:r>
              <a:rPr dirty="0" sz="1100" spc="170">
                <a:solidFill>
                  <a:srgbClr val="60747F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60747F"/>
                </a:solidFill>
                <a:latin typeface="Tahoma"/>
                <a:cs typeface="Tahoma"/>
              </a:rPr>
              <a:t>major</a:t>
            </a:r>
            <a:r>
              <a:rPr dirty="0" sz="1100" spc="180">
                <a:solidFill>
                  <a:srgbClr val="60747F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60747F"/>
                </a:solidFill>
                <a:latin typeface="Tahoma"/>
                <a:cs typeface="Tahoma"/>
              </a:rPr>
              <a:t>subsidy </a:t>
            </a:r>
            <a:r>
              <a:rPr dirty="0" sz="1100">
                <a:solidFill>
                  <a:srgbClr val="60747F"/>
                </a:solidFill>
                <a:latin typeface="Tahoma"/>
                <a:cs typeface="Tahoma"/>
              </a:rPr>
              <a:t>to</a:t>
            </a:r>
            <a:r>
              <a:rPr dirty="0" sz="1100" spc="35">
                <a:solidFill>
                  <a:srgbClr val="60747F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60747F"/>
                </a:solidFill>
                <a:latin typeface="Tahoma"/>
                <a:cs typeface="Tahoma"/>
              </a:rPr>
              <a:t>scale</a:t>
            </a:r>
            <a:r>
              <a:rPr dirty="0" sz="1100" spc="30">
                <a:solidFill>
                  <a:srgbClr val="60747F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60747F"/>
                </a:solidFill>
                <a:latin typeface="Tahoma"/>
                <a:cs typeface="Tahoma"/>
              </a:rPr>
              <a:t>to</a:t>
            </a:r>
            <a:r>
              <a:rPr dirty="0" sz="1100" spc="40">
                <a:solidFill>
                  <a:srgbClr val="60747F"/>
                </a:solidFill>
                <a:latin typeface="Tahoma"/>
                <a:cs typeface="Tahoma"/>
              </a:rPr>
              <a:t> </a:t>
            </a:r>
            <a:r>
              <a:rPr dirty="0" sz="1100" spc="35">
                <a:solidFill>
                  <a:srgbClr val="60747F"/>
                </a:solidFill>
                <a:latin typeface="Tahoma"/>
                <a:cs typeface="Tahoma"/>
              </a:rPr>
              <a:t>poor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005732" y="4206240"/>
            <a:ext cx="1641475" cy="614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marR="245110" indent="-171450">
              <a:lnSpc>
                <a:spcPct val="100000"/>
              </a:lnSpc>
              <a:spcBef>
                <a:spcPts val="100"/>
              </a:spcBef>
              <a:buClr>
                <a:srgbClr val="09DCFC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100">
                <a:solidFill>
                  <a:srgbClr val="60747F"/>
                </a:solidFill>
                <a:latin typeface="Tahoma"/>
                <a:cs typeface="Tahoma"/>
              </a:rPr>
              <a:t>Dirty;</a:t>
            </a:r>
            <a:r>
              <a:rPr dirty="0" sz="1100" spc="-5">
                <a:solidFill>
                  <a:srgbClr val="60747F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60747F"/>
                </a:solidFill>
                <a:latin typeface="Tahoma"/>
                <a:cs typeface="Tahoma"/>
              </a:rPr>
              <a:t>smelly; </a:t>
            </a:r>
            <a:r>
              <a:rPr dirty="0" sz="1100" spc="-20">
                <a:solidFill>
                  <a:srgbClr val="60747F"/>
                </a:solidFill>
                <a:latin typeface="Tahoma"/>
                <a:cs typeface="Tahoma"/>
              </a:rPr>
              <a:t>slow; </a:t>
            </a:r>
            <a:r>
              <a:rPr dirty="0" sz="1100">
                <a:solidFill>
                  <a:srgbClr val="60747F"/>
                </a:solidFill>
                <a:latin typeface="Tahoma"/>
                <a:cs typeface="Tahoma"/>
              </a:rPr>
              <a:t>unsafe;</a:t>
            </a:r>
            <a:r>
              <a:rPr dirty="0" sz="1100" spc="60">
                <a:solidFill>
                  <a:srgbClr val="60747F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60747F"/>
                </a:solidFill>
                <a:latin typeface="Tahoma"/>
                <a:cs typeface="Tahoma"/>
              </a:rPr>
              <a:t>expensive</a:t>
            </a:r>
            <a:endParaRPr sz="1100">
              <a:latin typeface="Tahoma"/>
              <a:cs typeface="Tahoma"/>
            </a:endParaRPr>
          </a:p>
          <a:p>
            <a:pPr marL="184150" indent="-171450">
              <a:lnSpc>
                <a:spcPct val="100000"/>
              </a:lnSpc>
              <a:spcBef>
                <a:spcPts val="670"/>
              </a:spcBef>
              <a:buClr>
                <a:srgbClr val="09DCFC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100">
                <a:solidFill>
                  <a:srgbClr val="60747F"/>
                </a:solidFill>
                <a:latin typeface="Tahoma"/>
                <a:cs typeface="Tahoma"/>
              </a:rPr>
              <a:t>Deforestation</a:t>
            </a:r>
            <a:r>
              <a:rPr dirty="0" sz="1100" spc="170">
                <a:solidFill>
                  <a:srgbClr val="60747F"/>
                </a:solidFill>
                <a:latin typeface="Tahoma"/>
                <a:cs typeface="Tahoma"/>
              </a:rPr>
              <a:t> </a:t>
            </a:r>
            <a:r>
              <a:rPr dirty="0" sz="1100" spc="55">
                <a:solidFill>
                  <a:srgbClr val="60747F"/>
                </a:solidFill>
                <a:latin typeface="Tahoma"/>
                <a:cs typeface="Tahoma"/>
              </a:rPr>
              <a:t>&amp;</a:t>
            </a:r>
            <a:r>
              <a:rPr dirty="0" sz="1100" spc="170">
                <a:solidFill>
                  <a:srgbClr val="60747F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60747F"/>
                </a:solidFill>
                <a:latin typeface="Tahoma"/>
                <a:cs typeface="Tahoma"/>
              </a:rPr>
              <a:t>death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447233" y="4206240"/>
            <a:ext cx="1641475" cy="614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marR="97790" indent="-171450">
              <a:lnSpc>
                <a:spcPct val="100000"/>
              </a:lnSpc>
              <a:spcBef>
                <a:spcPts val="100"/>
              </a:spcBef>
              <a:buClr>
                <a:srgbClr val="09DCFC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100">
                <a:solidFill>
                  <a:srgbClr val="60747F"/>
                </a:solidFill>
                <a:latin typeface="Tahoma"/>
                <a:cs typeface="Tahoma"/>
              </a:rPr>
              <a:t>Dirty;</a:t>
            </a:r>
            <a:r>
              <a:rPr dirty="0" sz="1100" spc="-5">
                <a:solidFill>
                  <a:srgbClr val="60747F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60747F"/>
                </a:solidFill>
                <a:latin typeface="Tahoma"/>
                <a:cs typeface="Tahoma"/>
              </a:rPr>
              <a:t>smelly; </a:t>
            </a:r>
            <a:r>
              <a:rPr dirty="0" sz="1100" spc="-10">
                <a:solidFill>
                  <a:srgbClr val="60747F"/>
                </a:solidFill>
                <a:latin typeface="Tahoma"/>
                <a:cs typeface="Tahoma"/>
              </a:rPr>
              <a:t>unsafe; toxic</a:t>
            </a:r>
            <a:endParaRPr sz="1100">
              <a:latin typeface="Tahoma"/>
              <a:cs typeface="Tahoma"/>
            </a:endParaRPr>
          </a:p>
          <a:p>
            <a:pPr marL="184150" indent="-171450">
              <a:lnSpc>
                <a:spcPct val="100000"/>
              </a:lnSpc>
              <a:spcBef>
                <a:spcPts val="670"/>
              </a:spcBef>
              <a:buClr>
                <a:srgbClr val="09DCFC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100">
                <a:solidFill>
                  <a:srgbClr val="60747F"/>
                </a:solidFill>
                <a:latin typeface="Tahoma"/>
                <a:cs typeface="Tahoma"/>
              </a:rPr>
              <a:t>Deforestation</a:t>
            </a:r>
            <a:r>
              <a:rPr dirty="0" sz="1100" spc="170">
                <a:solidFill>
                  <a:srgbClr val="60747F"/>
                </a:solidFill>
                <a:latin typeface="Tahoma"/>
                <a:cs typeface="Tahoma"/>
              </a:rPr>
              <a:t> </a:t>
            </a:r>
            <a:r>
              <a:rPr dirty="0" sz="1100" spc="55">
                <a:solidFill>
                  <a:srgbClr val="60747F"/>
                </a:solidFill>
                <a:latin typeface="Tahoma"/>
                <a:cs typeface="Tahoma"/>
              </a:rPr>
              <a:t>&amp;</a:t>
            </a:r>
            <a:r>
              <a:rPr dirty="0" sz="1100" spc="170">
                <a:solidFill>
                  <a:srgbClr val="60747F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60747F"/>
                </a:solidFill>
                <a:latin typeface="Tahoma"/>
                <a:cs typeface="Tahoma"/>
              </a:rPr>
              <a:t>death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32459" y="5114026"/>
            <a:ext cx="1492933" cy="600973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1569568" y="5251196"/>
            <a:ext cx="43503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5080" algn="l"/>
              </a:tabLst>
            </a:pPr>
            <a:r>
              <a:rPr dirty="0" baseline="1543" sz="2700" b="1">
                <a:solidFill>
                  <a:srgbClr val="60747F"/>
                </a:solidFill>
                <a:latin typeface="Trebuchet MS"/>
                <a:cs typeface="Trebuchet MS"/>
              </a:rPr>
              <a:t>BASIC</a:t>
            </a:r>
            <a:r>
              <a:rPr dirty="0" baseline="1543" sz="2700" spc="24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baseline="1543" sz="2700" spc="82" b="1">
                <a:solidFill>
                  <a:srgbClr val="60747F"/>
                </a:solidFill>
                <a:latin typeface="Trebuchet MS"/>
                <a:cs typeface="Trebuchet MS"/>
              </a:rPr>
              <a:t>NEED</a:t>
            </a:r>
            <a:r>
              <a:rPr dirty="0" baseline="1543" sz="2700" b="1">
                <a:solidFill>
                  <a:srgbClr val="60747F"/>
                </a:solidFill>
                <a:latin typeface="Trebuchet MS"/>
                <a:cs typeface="Trebuchet MS"/>
              </a:rPr>
              <a:t>	</a:t>
            </a:r>
            <a:r>
              <a:rPr dirty="0" sz="1800" spc="-35" b="1">
                <a:solidFill>
                  <a:srgbClr val="60747F"/>
                </a:solidFill>
                <a:latin typeface="Trebuchet MS"/>
                <a:cs typeface="Trebuchet MS"/>
              </a:rPr>
              <a:t>$15</a:t>
            </a:r>
            <a:r>
              <a:rPr dirty="0" sz="1800" spc="-55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60747F"/>
                </a:solidFill>
                <a:latin typeface="Trebuchet MS"/>
                <a:cs typeface="Trebuchet MS"/>
              </a:rPr>
              <a:t>PER</a:t>
            </a:r>
            <a:r>
              <a:rPr dirty="0" sz="1800" spc="-5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800" spc="120" b="1">
                <a:solidFill>
                  <a:srgbClr val="60747F"/>
                </a:solidFill>
                <a:latin typeface="Trebuchet MS"/>
                <a:cs typeface="Trebuchet MS"/>
              </a:rPr>
              <a:t>MONTH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914696" y="5239003"/>
            <a:ext cx="20186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60747F"/>
                </a:solidFill>
                <a:latin typeface="Trebuchet MS"/>
                <a:cs typeface="Trebuchet MS"/>
              </a:rPr>
              <a:t>3X</a:t>
            </a:r>
            <a:r>
              <a:rPr dirty="0" sz="1800" spc="-8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800" spc="90" b="1">
                <a:solidFill>
                  <a:srgbClr val="60747F"/>
                </a:solidFill>
                <a:latin typeface="Trebuchet MS"/>
                <a:cs typeface="Trebuchet MS"/>
              </a:rPr>
              <a:t>MOBILE</a:t>
            </a:r>
            <a:r>
              <a:rPr dirty="0" sz="1800" spc="-9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800" spc="70" b="1">
                <a:solidFill>
                  <a:srgbClr val="60747F"/>
                </a:solidFill>
                <a:latin typeface="Trebuchet MS"/>
                <a:cs typeface="Trebuchet MS"/>
              </a:rPr>
              <a:t>SPEND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79202" y="5114026"/>
            <a:ext cx="1492934" cy="600973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7857011" y="582340"/>
            <a:ext cx="1707514" cy="685165"/>
            <a:chOff x="7857011" y="582340"/>
            <a:chExt cx="1707514" cy="685165"/>
          </a:xfrm>
        </p:grpSpPr>
        <p:sp>
          <p:nvSpPr>
            <p:cNvPr id="24" name="object 24" descr=""/>
            <p:cNvSpPr/>
            <p:nvPr/>
          </p:nvSpPr>
          <p:spPr>
            <a:xfrm>
              <a:off x="7869711" y="595040"/>
              <a:ext cx="1682114" cy="659765"/>
            </a:xfrm>
            <a:custGeom>
              <a:avLst/>
              <a:gdLst/>
              <a:ahLst/>
              <a:cxnLst/>
              <a:rect l="l" t="t" r="r" b="b"/>
              <a:pathLst>
                <a:path w="1682115" h="659765">
                  <a:moveTo>
                    <a:pt x="1571929" y="0"/>
                  </a:moveTo>
                  <a:lnTo>
                    <a:pt x="109941" y="0"/>
                  </a:lnTo>
                  <a:lnTo>
                    <a:pt x="67147" y="8639"/>
                  </a:lnTo>
                  <a:lnTo>
                    <a:pt x="32201" y="32201"/>
                  </a:lnTo>
                  <a:lnTo>
                    <a:pt x="8639" y="67147"/>
                  </a:lnTo>
                  <a:lnTo>
                    <a:pt x="0" y="109941"/>
                  </a:lnTo>
                  <a:lnTo>
                    <a:pt x="0" y="549690"/>
                  </a:lnTo>
                  <a:lnTo>
                    <a:pt x="8639" y="592484"/>
                  </a:lnTo>
                  <a:lnTo>
                    <a:pt x="32201" y="627430"/>
                  </a:lnTo>
                  <a:lnTo>
                    <a:pt x="67147" y="650991"/>
                  </a:lnTo>
                  <a:lnTo>
                    <a:pt x="109941" y="659631"/>
                  </a:lnTo>
                  <a:lnTo>
                    <a:pt x="1571929" y="659631"/>
                  </a:lnTo>
                  <a:lnTo>
                    <a:pt x="1614724" y="650991"/>
                  </a:lnTo>
                  <a:lnTo>
                    <a:pt x="1649671" y="627430"/>
                  </a:lnTo>
                  <a:lnTo>
                    <a:pt x="1673232" y="592484"/>
                  </a:lnTo>
                  <a:lnTo>
                    <a:pt x="1681872" y="549690"/>
                  </a:lnTo>
                  <a:lnTo>
                    <a:pt x="1681872" y="109941"/>
                  </a:lnTo>
                  <a:lnTo>
                    <a:pt x="1673232" y="67147"/>
                  </a:lnTo>
                  <a:lnTo>
                    <a:pt x="1649671" y="32201"/>
                  </a:lnTo>
                  <a:lnTo>
                    <a:pt x="1614724" y="8639"/>
                  </a:lnTo>
                  <a:lnTo>
                    <a:pt x="1571929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869711" y="595040"/>
              <a:ext cx="1682114" cy="659765"/>
            </a:xfrm>
            <a:custGeom>
              <a:avLst/>
              <a:gdLst/>
              <a:ahLst/>
              <a:cxnLst/>
              <a:rect l="l" t="t" r="r" b="b"/>
              <a:pathLst>
                <a:path w="1682115" h="659765">
                  <a:moveTo>
                    <a:pt x="0" y="109941"/>
                  </a:moveTo>
                  <a:lnTo>
                    <a:pt x="8639" y="67147"/>
                  </a:lnTo>
                  <a:lnTo>
                    <a:pt x="32201" y="32201"/>
                  </a:lnTo>
                  <a:lnTo>
                    <a:pt x="67147" y="8639"/>
                  </a:lnTo>
                  <a:lnTo>
                    <a:pt x="109941" y="0"/>
                  </a:lnTo>
                  <a:lnTo>
                    <a:pt x="1571930" y="0"/>
                  </a:lnTo>
                  <a:lnTo>
                    <a:pt x="1614724" y="8639"/>
                  </a:lnTo>
                  <a:lnTo>
                    <a:pt x="1649670" y="32201"/>
                  </a:lnTo>
                  <a:lnTo>
                    <a:pt x="1673232" y="67147"/>
                  </a:lnTo>
                  <a:lnTo>
                    <a:pt x="1681872" y="109941"/>
                  </a:lnTo>
                  <a:lnTo>
                    <a:pt x="1681872" y="549689"/>
                  </a:lnTo>
                  <a:lnTo>
                    <a:pt x="1673232" y="592483"/>
                  </a:lnTo>
                  <a:lnTo>
                    <a:pt x="1649670" y="627429"/>
                  </a:lnTo>
                  <a:lnTo>
                    <a:pt x="1614724" y="650991"/>
                  </a:lnTo>
                  <a:lnTo>
                    <a:pt x="1571930" y="659631"/>
                  </a:lnTo>
                  <a:lnTo>
                    <a:pt x="109941" y="659631"/>
                  </a:lnTo>
                  <a:lnTo>
                    <a:pt x="67147" y="650991"/>
                  </a:lnTo>
                  <a:lnTo>
                    <a:pt x="32201" y="627429"/>
                  </a:lnTo>
                  <a:lnTo>
                    <a:pt x="8639" y="592483"/>
                  </a:lnTo>
                  <a:lnTo>
                    <a:pt x="0" y="549689"/>
                  </a:lnTo>
                  <a:lnTo>
                    <a:pt x="0" y="109941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8292245" y="633476"/>
            <a:ext cx="7785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0">
                <a:solidFill>
                  <a:srgbClr val="00B050"/>
                </a:solidFill>
                <a:latin typeface="Tahoma"/>
                <a:cs typeface="Tahoma"/>
              </a:rPr>
              <a:t>Market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956584" y="913891"/>
            <a:ext cx="15074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5">
                <a:solidFill>
                  <a:srgbClr val="00B050"/>
                </a:solidFill>
                <a:latin typeface="Tahoma"/>
                <a:cs typeface="Tahoma"/>
              </a:rPr>
              <a:t>Opportunities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038" y="247395"/>
            <a:ext cx="7517130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Our</a:t>
            </a:r>
            <a:r>
              <a:rPr dirty="0" spc="20"/>
              <a:t> </a:t>
            </a:r>
            <a:r>
              <a:rPr dirty="0"/>
              <a:t>technology</a:t>
            </a:r>
            <a:r>
              <a:rPr dirty="0" spc="15"/>
              <a:t> </a:t>
            </a:r>
            <a:r>
              <a:rPr dirty="0" spc="45"/>
              <a:t>enables</a:t>
            </a:r>
            <a:r>
              <a:rPr dirty="0" spc="30"/>
              <a:t> </a:t>
            </a:r>
            <a:r>
              <a:rPr dirty="0" spc="45"/>
              <a:t>bioethanol</a:t>
            </a:r>
            <a:r>
              <a:rPr dirty="0" spc="25"/>
              <a:t> </a:t>
            </a:r>
            <a:r>
              <a:rPr dirty="0"/>
              <a:t>to</a:t>
            </a:r>
            <a:r>
              <a:rPr dirty="0" spc="35"/>
              <a:t> </a:t>
            </a:r>
            <a:r>
              <a:rPr dirty="0"/>
              <a:t>compete</a:t>
            </a:r>
            <a:r>
              <a:rPr dirty="0" spc="15"/>
              <a:t> </a:t>
            </a:r>
            <a:r>
              <a:rPr dirty="0" spc="85"/>
              <a:t>and</a:t>
            </a:r>
            <a:r>
              <a:rPr dirty="0" spc="30"/>
              <a:t> </a:t>
            </a:r>
            <a:r>
              <a:rPr dirty="0" spc="-25"/>
              <a:t>win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63063" y="661281"/>
            <a:ext cx="450850" cy="84455"/>
          </a:xfrm>
          <a:custGeom>
            <a:avLst/>
            <a:gdLst/>
            <a:ahLst/>
            <a:cxnLst/>
            <a:rect l="l" t="t" r="r" b="b"/>
            <a:pathLst>
              <a:path w="450850" h="84454">
                <a:moveTo>
                  <a:pt x="450782" y="0"/>
                </a:moveTo>
                <a:lnTo>
                  <a:pt x="0" y="0"/>
                </a:lnTo>
                <a:lnTo>
                  <a:pt x="0" y="84039"/>
                </a:lnTo>
                <a:lnTo>
                  <a:pt x="450782" y="84039"/>
                </a:lnTo>
                <a:lnTo>
                  <a:pt x="450782" y="0"/>
                </a:lnTo>
                <a:close/>
              </a:path>
            </a:pathLst>
          </a:custGeom>
          <a:solidFill>
            <a:srgbClr val="09DCF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6895" y="1765664"/>
            <a:ext cx="1828800" cy="16548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5196" y="1495897"/>
            <a:ext cx="1823085" cy="1839969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5105627" y="1494469"/>
            <a:ext cx="4117975" cy="1926589"/>
            <a:chOff x="5105627" y="1494469"/>
            <a:chExt cx="4117975" cy="1926589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5627" y="1495897"/>
              <a:ext cx="2376994" cy="192463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4576" y="1494469"/>
              <a:ext cx="1828711" cy="1841398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3206926" y="3363467"/>
            <a:ext cx="1640205" cy="65976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31445" marR="124460" indent="455295">
              <a:lnSpc>
                <a:spcPts val="1610"/>
              </a:lnSpc>
              <a:spcBef>
                <a:spcPts val="210"/>
              </a:spcBef>
            </a:pPr>
            <a:r>
              <a:rPr dirty="0" sz="1400" spc="-20">
                <a:solidFill>
                  <a:srgbClr val="60747F"/>
                </a:solidFill>
                <a:latin typeface="Segoe UI"/>
                <a:cs typeface="Segoe UI"/>
              </a:rPr>
              <a:t>Smart </a:t>
            </a:r>
            <a:r>
              <a:rPr dirty="0" sz="1400" spc="-10">
                <a:solidFill>
                  <a:srgbClr val="60747F"/>
                </a:solidFill>
                <a:latin typeface="Segoe UI"/>
                <a:cs typeface="Segoe UI"/>
              </a:rPr>
              <a:t>Micro-</a:t>
            </a:r>
            <a:r>
              <a:rPr dirty="0" sz="1400" spc="-20">
                <a:solidFill>
                  <a:srgbClr val="60747F"/>
                </a:solidFill>
                <a:latin typeface="Segoe UI"/>
                <a:cs typeface="Segoe UI"/>
              </a:rPr>
              <a:t>Tankers</a:t>
            </a:r>
            <a:r>
              <a:rPr dirty="0" sz="1400" spc="15">
                <a:solidFill>
                  <a:srgbClr val="60747F"/>
                </a:solidFill>
                <a:latin typeface="Segoe UI"/>
                <a:cs typeface="Segoe UI"/>
              </a:rPr>
              <a:t> </a:t>
            </a:r>
            <a:r>
              <a:rPr dirty="0" sz="1400" spc="-25">
                <a:solidFill>
                  <a:srgbClr val="60747F"/>
                </a:solidFill>
                <a:latin typeface="Segoe UI"/>
                <a:cs typeface="Segoe UI"/>
              </a:rPr>
              <a:t>for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ts val="1660"/>
              </a:lnSpc>
            </a:pPr>
            <a:r>
              <a:rPr dirty="0" sz="1400" spc="-25">
                <a:solidFill>
                  <a:srgbClr val="60747F"/>
                </a:solidFill>
                <a:latin typeface="Segoe UI"/>
                <a:cs typeface="Segoe UI"/>
              </a:rPr>
              <a:t>last-</a:t>
            </a:r>
            <a:r>
              <a:rPr dirty="0" sz="1400">
                <a:solidFill>
                  <a:srgbClr val="60747F"/>
                </a:solidFill>
                <a:latin typeface="Segoe UI"/>
                <a:cs typeface="Segoe UI"/>
              </a:rPr>
              <a:t>mile</a:t>
            </a:r>
            <a:r>
              <a:rPr dirty="0" sz="1400" spc="30">
                <a:solidFill>
                  <a:srgbClr val="60747F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60747F"/>
                </a:solidFill>
                <a:latin typeface="Segoe UI"/>
                <a:cs typeface="Segoe UI"/>
              </a:rPr>
              <a:t>distribution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30495" y="3354323"/>
            <a:ext cx="1271905" cy="6565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12065" marR="5080" indent="-635">
              <a:lnSpc>
                <a:spcPct val="97900"/>
              </a:lnSpc>
              <a:spcBef>
                <a:spcPts val="135"/>
              </a:spcBef>
            </a:pPr>
            <a:r>
              <a:rPr dirty="0" sz="1400" spc="-10">
                <a:solidFill>
                  <a:srgbClr val="60747F"/>
                </a:solidFill>
                <a:latin typeface="Segoe UI"/>
                <a:cs typeface="Segoe UI"/>
              </a:rPr>
              <a:t>Bioethanol “dropped</a:t>
            </a:r>
            <a:r>
              <a:rPr dirty="0" sz="1400" spc="-25">
                <a:solidFill>
                  <a:srgbClr val="60747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60747F"/>
                </a:solidFill>
                <a:latin typeface="Segoe UI"/>
                <a:cs typeface="Segoe UI"/>
              </a:rPr>
              <a:t>in”</a:t>
            </a:r>
            <a:r>
              <a:rPr dirty="0" sz="1400" spc="-20">
                <a:solidFill>
                  <a:srgbClr val="60747F"/>
                </a:solidFill>
                <a:latin typeface="Segoe UI"/>
                <a:cs typeface="Segoe UI"/>
              </a:rPr>
              <a:t> </a:t>
            </a:r>
            <a:r>
              <a:rPr dirty="0" sz="1400" spc="-25">
                <a:solidFill>
                  <a:srgbClr val="60747F"/>
                </a:solidFill>
                <a:latin typeface="Segoe UI"/>
                <a:cs typeface="Segoe UI"/>
              </a:rPr>
              <a:t>on </a:t>
            </a:r>
            <a:r>
              <a:rPr dirty="0" sz="1400">
                <a:solidFill>
                  <a:srgbClr val="60747F"/>
                </a:solidFill>
                <a:latin typeface="Segoe UI"/>
                <a:cs typeface="Segoe UI"/>
              </a:rPr>
              <a:t>existing</a:t>
            </a:r>
            <a:r>
              <a:rPr dirty="0" sz="1400" spc="-15">
                <a:solidFill>
                  <a:srgbClr val="60747F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60747F"/>
                </a:solidFill>
                <a:latin typeface="Segoe UI"/>
                <a:cs typeface="Segoe UI"/>
              </a:rPr>
              <a:t>infra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597543" y="3354323"/>
            <a:ext cx="1304290" cy="6597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700" marR="5080">
              <a:lnSpc>
                <a:spcPct val="98600"/>
              </a:lnSpc>
              <a:spcBef>
                <a:spcPts val="120"/>
              </a:spcBef>
            </a:pPr>
            <a:r>
              <a:rPr dirty="0" sz="1400" spc="-20">
                <a:solidFill>
                  <a:srgbClr val="60747F"/>
                </a:solidFill>
                <a:latin typeface="Segoe UI"/>
                <a:cs typeface="Segoe UI"/>
              </a:rPr>
              <a:t>KOKO</a:t>
            </a:r>
            <a:r>
              <a:rPr dirty="0" sz="1400" spc="-40">
                <a:solidFill>
                  <a:srgbClr val="60747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60747F"/>
                </a:solidFill>
                <a:latin typeface="Segoe UI"/>
                <a:cs typeface="Segoe UI"/>
              </a:rPr>
              <a:t>fuel</a:t>
            </a:r>
            <a:r>
              <a:rPr dirty="0" sz="1400" spc="-35">
                <a:solidFill>
                  <a:srgbClr val="60747F"/>
                </a:solidFill>
                <a:latin typeface="Segoe UI"/>
                <a:cs typeface="Segoe UI"/>
              </a:rPr>
              <a:t> ATMs </a:t>
            </a:r>
            <a:r>
              <a:rPr dirty="0" sz="1400">
                <a:solidFill>
                  <a:srgbClr val="60747F"/>
                </a:solidFill>
                <a:latin typeface="Segoe UI"/>
                <a:cs typeface="Segoe UI"/>
              </a:rPr>
              <a:t>inside</a:t>
            </a:r>
            <a:r>
              <a:rPr dirty="0" sz="1400" spc="-10">
                <a:solidFill>
                  <a:srgbClr val="60747F"/>
                </a:solidFill>
                <a:latin typeface="Segoe UI"/>
                <a:cs typeface="Segoe UI"/>
              </a:rPr>
              <a:t> local </a:t>
            </a:r>
            <a:r>
              <a:rPr dirty="0" sz="1400">
                <a:solidFill>
                  <a:srgbClr val="60747F"/>
                </a:solidFill>
                <a:latin typeface="Segoe UI"/>
                <a:cs typeface="Segoe UI"/>
              </a:rPr>
              <a:t>corner</a:t>
            </a:r>
            <a:r>
              <a:rPr dirty="0" sz="1400" spc="-5">
                <a:solidFill>
                  <a:srgbClr val="60747F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60747F"/>
                </a:solidFill>
                <a:latin typeface="Segoe UI"/>
                <a:cs typeface="Segoe UI"/>
              </a:rPr>
              <a:t>stores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773931" y="3354323"/>
            <a:ext cx="1544320" cy="65659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700" marR="5080">
              <a:lnSpc>
                <a:spcPts val="1610"/>
              </a:lnSpc>
              <a:spcBef>
                <a:spcPts val="210"/>
              </a:spcBef>
            </a:pPr>
            <a:r>
              <a:rPr dirty="0" sz="1400">
                <a:solidFill>
                  <a:srgbClr val="60747F"/>
                </a:solidFill>
                <a:latin typeface="Segoe UI"/>
                <a:cs typeface="Segoe UI"/>
              </a:rPr>
              <a:t>Modern</a:t>
            </a:r>
            <a:r>
              <a:rPr dirty="0" sz="1400" spc="-5">
                <a:solidFill>
                  <a:srgbClr val="60747F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60747F"/>
                </a:solidFill>
                <a:latin typeface="Segoe UI"/>
                <a:cs typeface="Segoe UI"/>
              </a:rPr>
              <a:t>bioethanol </a:t>
            </a:r>
            <a:r>
              <a:rPr dirty="0" sz="1400">
                <a:solidFill>
                  <a:srgbClr val="60747F"/>
                </a:solidFill>
                <a:latin typeface="Segoe UI"/>
                <a:cs typeface="Segoe UI"/>
              </a:rPr>
              <a:t>stoves</a:t>
            </a:r>
            <a:r>
              <a:rPr dirty="0" sz="1400" spc="-10">
                <a:solidFill>
                  <a:srgbClr val="60747F"/>
                </a:solidFill>
                <a:latin typeface="Segoe UI"/>
                <a:cs typeface="Segoe UI"/>
              </a:rPr>
              <a:t> </a:t>
            </a:r>
            <a:r>
              <a:rPr dirty="0" sz="1400" spc="-20">
                <a:solidFill>
                  <a:srgbClr val="60747F"/>
                </a:solidFill>
                <a:latin typeface="Segoe UI"/>
                <a:cs typeface="Segoe UI"/>
              </a:rPr>
              <a:t>with</a:t>
            </a:r>
            <a:endParaRPr sz="1400">
              <a:latin typeface="Segoe UI"/>
              <a:cs typeface="Segoe UI"/>
            </a:endParaRPr>
          </a:p>
          <a:p>
            <a:pPr algn="ctr">
              <a:lnSpc>
                <a:spcPts val="1635"/>
              </a:lnSpc>
            </a:pPr>
            <a:r>
              <a:rPr dirty="0" sz="1400">
                <a:solidFill>
                  <a:srgbClr val="60747F"/>
                </a:solidFill>
                <a:latin typeface="Segoe UI"/>
                <a:cs typeface="Segoe UI"/>
              </a:rPr>
              <a:t>smart</a:t>
            </a:r>
            <a:r>
              <a:rPr dirty="0" sz="1400" spc="30">
                <a:solidFill>
                  <a:srgbClr val="60747F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60747F"/>
                </a:solidFill>
                <a:latin typeface="Segoe UI"/>
                <a:cs typeface="Segoe UI"/>
              </a:rPr>
              <a:t>canisters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923285" y="4608067"/>
            <a:ext cx="43129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60747F"/>
                </a:solidFill>
                <a:latin typeface="Trebuchet MS"/>
                <a:cs typeface="Trebuchet MS"/>
              </a:rPr>
              <a:t>Affordable,</a:t>
            </a:r>
            <a:r>
              <a:rPr dirty="0" sz="1800" spc="-2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60747F"/>
                </a:solidFill>
                <a:latin typeface="Trebuchet MS"/>
                <a:cs typeface="Trebuchet MS"/>
              </a:rPr>
              <a:t>Clean,</a:t>
            </a:r>
            <a:r>
              <a:rPr dirty="0" sz="1800" spc="-15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60747F"/>
                </a:solidFill>
                <a:latin typeface="Trebuchet MS"/>
                <a:cs typeface="Trebuchet MS"/>
              </a:rPr>
              <a:t>Convenient</a:t>
            </a:r>
            <a:r>
              <a:rPr dirty="0" sz="1800" spc="-5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800" spc="70" b="1">
                <a:solidFill>
                  <a:srgbClr val="60747F"/>
                </a:solidFill>
                <a:latin typeface="Trebuchet MS"/>
                <a:cs typeface="Trebuchet MS"/>
              </a:rPr>
              <a:t>and</a:t>
            </a:r>
            <a:r>
              <a:rPr dirty="0" sz="1800" spc="-5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800" spc="-20" b="1">
                <a:solidFill>
                  <a:srgbClr val="60747F"/>
                </a:solidFill>
                <a:latin typeface="Trebuchet MS"/>
                <a:cs typeface="Trebuchet MS"/>
              </a:rPr>
              <a:t>Safe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0" y="4640271"/>
            <a:ext cx="10160000" cy="1017269"/>
            <a:chOff x="0" y="4640271"/>
            <a:chExt cx="10160000" cy="1017269"/>
          </a:xfrm>
        </p:grpSpPr>
        <p:sp>
          <p:nvSpPr>
            <p:cNvPr id="15" name="object 15" descr=""/>
            <p:cNvSpPr/>
            <p:nvPr/>
          </p:nvSpPr>
          <p:spPr>
            <a:xfrm>
              <a:off x="0" y="5210093"/>
              <a:ext cx="10160000" cy="0"/>
            </a:xfrm>
            <a:custGeom>
              <a:avLst/>
              <a:gdLst/>
              <a:ahLst/>
              <a:cxnLst/>
              <a:rect l="l" t="t" r="r" b="b"/>
              <a:pathLst>
                <a:path w="10160000" h="0">
                  <a:moveTo>
                    <a:pt x="1016000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9DCF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74423" y="4640271"/>
              <a:ext cx="1016790" cy="1016790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78739" y="5341570"/>
            <a:ext cx="879856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Contributing to</a:t>
            </a:r>
            <a:r>
              <a:rPr dirty="0" sz="1400" spc="-5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at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least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8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of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the</a:t>
            </a:r>
            <a:r>
              <a:rPr dirty="0" sz="1400" spc="15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60747F"/>
                </a:solidFill>
                <a:latin typeface="Trebuchet MS"/>
                <a:cs typeface="Trebuchet MS"/>
              </a:rPr>
              <a:t>17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spc="114" b="1">
                <a:solidFill>
                  <a:srgbClr val="60747F"/>
                </a:solidFill>
                <a:latin typeface="Trebuchet MS"/>
                <a:cs typeface="Trebuchet MS"/>
              </a:rPr>
              <a:t>UN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SDGs,</a:t>
            </a:r>
            <a:r>
              <a:rPr dirty="0" sz="1400" spc="5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at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spc="55" b="1">
                <a:solidFill>
                  <a:srgbClr val="60747F"/>
                </a:solidFill>
                <a:latin typeface="Trebuchet MS"/>
                <a:cs typeface="Trebuchet MS"/>
              </a:rPr>
              <a:t>a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fraction of</a:t>
            </a:r>
            <a:r>
              <a:rPr dirty="0" sz="1400" spc="15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the</a:t>
            </a:r>
            <a:r>
              <a:rPr dirty="0" sz="1400" spc="15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cost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of</a:t>
            </a:r>
            <a:r>
              <a:rPr dirty="0" sz="1400" spc="15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traditional aid-funded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spc="40" b="1">
                <a:solidFill>
                  <a:srgbClr val="60747F"/>
                </a:solidFill>
                <a:latin typeface="Trebuchet MS"/>
                <a:cs typeface="Trebuchet MS"/>
              </a:rPr>
              <a:t>methods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038" y="128523"/>
            <a:ext cx="351917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Policy</a:t>
            </a:r>
            <a:r>
              <a:rPr dirty="0" sz="2800" spc="-110"/>
              <a:t> </a:t>
            </a:r>
            <a:r>
              <a:rPr dirty="0" sz="2800" spc="45"/>
              <a:t>Opportunities</a:t>
            </a:r>
            <a:endParaRPr sz="2800"/>
          </a:p>
        </p:txBody>
      </p:sp>
      <p:sp>
        <p:nvSpPr>
          <p:cNvPr id="3" name="object 3" descr=""/>
          <p:cNvSpPr/>
          <p:nvPr/>
        </p:nvSpPr>
        <p:spPr>
          <a:xfrm>
            <a:off x="463063" y="661281"/>
            <a:ext cx="450850" cy="84455"/>
          </a:xfrm>
          <a:custGeom>
            <a:avLst/>
            <a:gdLst/>
            <a:ahLst/>
            <a:cxnLst/>
            <a:rect l="l" t="t" r="r" b="b"/>
            <a:pathLst>
              <a:path w="450850" h="84454">
                <a:moveTo>
                  <a:pt x="450782" y="0"/>
                </a:moveTo>
                <a:lnTo>
                  <a:pt x="0" y="0"/>
                </a:lnTo>
                <a:lnTo>
                  <a:pt x="0" y="84039"/>
                </a:lnTo>
                <a:lnTo>
                  <a:pt x="450782" y="84039"/>
                </a:lnTo>
                <a:lnTo>
                  <a:pt x="450782" y="0"/>
                </a:lnTo>
                <a:close/>
              </a:path>
            </a:pathLst>
          </a:custGeom>
          <a:solidFill>
            <a:srgbClr val="09DC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52484" y="706627"/>
            <a:ext cx="8852535" cy="3692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Segoe UI"/>
                <a:cs typeface="Segoe UI"/>
              </a:rPr>
              <a:t>Clean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Cooking –</a:t>
            </a:r>
            <a:r>
              <a:rPr dirty="0" sz="2400" spc="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Bioethanol</a:t>
            </a:r>
            <a:r>
              <a:rPr dirty="0" sz="2400" spc="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as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a</a:t>
            </a:r>
            <a:r>
              <a:rPr dirty="0" sz="2400" spc="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clean</a:t>
            </a:r>
            <a:r>
              <a:rPr dirty="0" sz="2400" spc="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AND</a:t>
            </a:r>
            <a:r>
              <a:rPr dirty="0" sz="2400" spc="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renewable</a:t>
            </a:r>
            <a:r>
              <a:rPr dirty="0" sz="2400" spc="-5">
                <a:latin typeface="Segoe UI"/>
                <a:cs typeface="Segoe UI"/>
              </a:rPr>
              <a:t> </a:t>
            </a:r>
            <a:r>
              <a:rPr dirty="0" sz="2400" spc="-10">
                <a:latin typeface="Segoe UI"/>
                <a:cs typeface="Segoe UI"/>
              </a:rPr>
              <a:t>solution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15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Segoe UI"/>
                <a:cs typeface="Segoe UI"/>
              </a:rPr>
              <a:t>Agriculture</a:t>
            </a:r>
            <a:r>
              <a:rPr dirty="0" sz="2400" spc="-2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–</a:t>
            </a:r>
            <a:r>
              <a:rPr dirty="0" sz="2400" spc="-10">
                <a:latin typeface="Segoe UI"/>
                <a:cs typeface="Segoe UI"/>
              </a:rPr>
              <a:t> feedstock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43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Segoe UI"/>
                <a:cs typeface="Segoe UI"/>
              </a:rPr>
              <a:t>Manufacturing</a:t>
            </a:r>
            <a:r>
              <a:rPr dirty="0" sz="2400" spc="-2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–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job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creation</a:t>
            </a:r>
            <a:r>
              <a:rPr dirty="0" sz="2400" spc="-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and</a:t>
            </a:r>
            <a:r>
              <a:rPr dirty="0" sz="2400" spc="-1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value</a:t>
            </a:r>
            <a:r>
              <a:rPr dirty="0" sz="2400" spc="-15">
                <a:latin typeface="Segoe UI"/>
                <a:cs typeface="Segoe UI"/>
              </a:rPr>
              <a:t> </a:t>
            </a:r>
            <a:r>
              <a:rPr dirty="0" sz="2400" spc="-10">
                <a:latin typeface="Segoe UI"/>
                <a:cs typeface="Segoe UI"/>
              </a:rPr>
              <a:t>addition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15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20">
                <a:latin typeface="Segoe UI"/>
                <a:cs typeface="Segoe UI"/>
              </a:rPr>
              <a:t>Taxation</a:t>
            </a:r>
            <a:r>
              <a:rPr dirty="0" sz="2400" spc="-5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of</a:t>
            </a:r>
            <a:r>
              <a:rPr dirty="0" sz="2400" spc="-55">
                <a:latin typeface="Segoe UI"/>
                <a:cs typeface="Segoe UI"/>
              </a:rPr>
              <a:t> </a:t>
            </a:r>
            <a:r>
              <a:rPr dirty="0" sz="2400" spc="-10">
                <a:latin typeface="Segoe UI"/>
                <a:cs typeface="Segoe UI"/>
              </a:rPr>
              <a:t>investment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Segoe UI"/>
                <a:cs typeface="Segoe UI"/>
              </a:rPr>
              <a:t>Carbon</a:t>
            </a:r>
            <a:r>
              <a:rPr dirty="0" sz="2400" spc="10">
                <a:latin typeface="Segoe UI"/>
                <a:cs typeface="Segoe UI"/>
              </a:rPr>
              <a:t> </a:t>
            </a:r>
            <a:r>
              <a:rPr dirty="0" sz="2400" spc="-10">
                <a:latin typeface="Segoe UI"/>
                <a:cs typeface="Segoe UI"/>
              </a:rPr>
              <a:t>Programs</a:t>
            </a:r>
            <a:endParaRPr sz="2400">
              <a:latin typeface="Segoe UI"/>
              <a:cs typeface="Segoe U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4640271"/>
            <a:ext cx="10160000" cy="1017269"/>
            <a:chOff x="0" y="4640271"/>
            <a:chExt cx="10160000" cy="1017269"/>
          </a:xfrm>
        </p:grpSpPr>
        <p:sp>
          <p:nvSpPr>
            <p:cNvPr id="6" name="object 6" descr=""/>
            <p:cNvSpPr/>
            <p:nvPr/>
          </p:nvSpPr>
          <p:spPr>
            <a:xfrm>
              <a:off x="0" y="5210093"/>
              <a:ext cx="10160000" cy="0"/>
            </a:xfrm>
            <a:custGeom>
              <a:avLst/>
              <a:gdLst/>
              <a:ahLst/>
              <a:cxnLst/>
              <a:rect l="l" t="t" r="r" b="b"/>
              <a:pathLst>
                <a:path w="10160000" h="0">
                  <a:moveTo>
                    <a:pt x="1016000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9DCF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4423" y="4640271"/>
              <a:ext cx="1016790" cy="101679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8739" y="5341570"/>
            <a:ext cx="879856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Contributing to</a:t>
            </a:r>
            <a:r>
              <a:rPr dirty="0" sz="1400" spc="-5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at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least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8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of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the</a:t>
            </a:r>
            <a:r>
              <a:rPr dirty="0" sz="1400" spc="15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60747F"/>
                </a:solidFill>
                <a:latin typeface="Trebuchet MS"/>
                <a:cs typeface="Trebuchet MS"/>
              </a:rPr>
              <a:t>17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spc="114" b="1">
                <a:solidFill>
                  <a:srgbClr val="60747F"/>
                </a:solidFill>
                <a:latin typeface="Trebuchet MS"/>
                <a:cs typeface="Trebuchet MS"/>
              </a:rPr>
              <a:t>UN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SDGs,</a:t>
            </a:r>
            <a:r>
              <a:rPr dirty="0" sz="1400" spc="5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at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spc="55" b="1">
                <a:solidFill>
                  <a:srgbClr val="60747F"/>
                </a:solidFill>
                <a:latin typeface="Trebuchet MS"/>
                <a:cs typeface="Trebuchet MS"/>
              </a:rPr>
              <a:t>a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fraction of</a:t>
            </a:r>
            <a:r>
              <a:rPr dirty="0" sz="1400" spc="15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the</a:t>
            </a:r>
            <a:r>
              <a:rPr dirty="0" sz="1400" spc="15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cost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of</a:t>
            </a:r>
            <a:r>
              <a:rPr dirty="0" sz="1400" spc="15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60747F"/>
                </a:solidFill>
                <a:latin typeface="Trebuchet MS"/>
                <a:cs typeface="Trebuchet MS"/>
              </a:rPr>
              <a:t>traditional aid-funded</a:t>
            </a:r>
            <a:r>
              <a:rPr dirty="0" sz="1400" spc="10" b="1">
                <a:solidFill>
                  <a:srgbClr val="60747F"/>
                </a:solidFill>
                <a:latin typeface="Trebuchet MS"/>
                <a:cs typeface="Trebuchet MS"/>
              </a:rPr>
              <a:t> </a:t>
            </a:r>
            <a:r>
              <a:rPr dirty="0" sz="1400" spc="40" b="1">
                <a:solidFill>
                  <a:srgbClr val="60747F"/>
                </a:solidFill>
                <a:latin typeface="Trebuchet MS"/>
                <a:cs typeface="Trebuchet MS"/>
              </a:rPr>
              <a:t>methods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160000" cy="5715000"/>
            <a:chOff x="0" y="0"/>
            <a:chExt cx="10160000" cy="5715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160000" cy="5714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5151" y="3579804"/>
              <a:ext cx="1645919" cy="21351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AD6EE1-1700-4A44-861C-4769361850CD}"/>
</file>

<file path=customXml/itemProps2.xml><?xml version="1.0" encoding="utf-8"?>
<ds:datastoreItem xmlns:ds="http://schemas.openxmlformats.org/officeDocument/2006/customXml" ds:itemID="{F22371B9-F310-4CA5-B543-EA1DABF7EA67}"/>
</file>

<file path=customXml/itemProps3.xml><?xml version="1.0" encoding="utf-8"?>
<ds:datastoreItem xmlns:ds="http://schemas.openxmlformats.org/officeDocument/2006/customXml" ds:itemID="{1C79B2DE-7579-41CE-B442-12CE7B9DD72E}"/>
</file>

<file path=customXml/itemProps4.xml><?xml version="1.0" encoding="utf-8"?>
<ds:datastoreItem xmlns:ds="http://schemas.openxmlformats.org/officeDocument/2006/customXml" ds:itemID="{F17B8394-F08F-44CF-84F7-C96C0C46712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2022-08-29T13:01:24Z</dcterms:created>
  <dcterms:modified xsi:type="dcterms:W3CDTF">2022-08-29T13:01:24Z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2022-08-29T00:00:00Z</vt:filetime>
  </property>
  <property fmtid="{D5CDD505-2E9C-101B-9397-08002B2CF9AE}" pid="3" name="LastSaved">
    <vt:filetime>2022-08-29T00:00:00Z</vt:filetime>
  </property>
  <property fmtid="{D5CDD505-2E9C-101B-9397-08002B2CF9AE}" pid="4" name="Producer">
    <vt:lpwstr>macOS Version 12.4 (Build 21F79) Quartz PDFContext</vt:lpwstr>
  </property>
  <property fmtid="{D5CDD505-2E9C-101B-9397-08002B2CF9AE}" pid="5" name="ContentTypeId">
    <vt:lpwstr>0x0101008CEA0F26C7743146B81ADA30DB412C57</vt:lpwstr>
  </property>
  <property fmtid="{D5CDD505-2E9C-101B-9397-08002B2CF9AE}" pid="6" name="_dlc_DocIdItemGuid">
    <vt:lpwstr>af8c3a39-115f-4091-923a-f2e4689fa90d</vt:lpwstr>
  </property>
</Properties>
</file>