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21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95" r:id="rId13"/>
    <p:sldId id="323" r:id="rId14"/>
    <p:sldId id="322" r:id="rId15"/>
    <p:sldId id="32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A0DB-D319-452A-B3C9-65D9267D6217}" type="datetimeFigureOut">
              <a:rPr lang="fr-FR" smtClean="0"/>
              <a:pPr/>
              <a:t>13/09/2022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3A563-742F-4FED-958C-15A6B3D922B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14103-ED27-4420-B901-F036CCA9A819}" type="datetimeFigureOut">
              <a:rPr lang="fr-FR" smtClean="0"/>
              <a:pPr/>
              <a:t>13/09/2022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E1605-FC2C-4417-BC8E-A41DA62F05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08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E1605-FC2C-4417-BC8E-A41DA62F050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36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E1605-FC2C-4417-BC8E-A41DA62F050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926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E1605-FC2C-4417-BC8E-A41DA62F0500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670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E1605-FC2C-4417-BC8E-A41DA62F0500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446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E1605-FC2C-4417-BC8E-A41DA62F0500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635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BF9E-F5BB-4AC3-AD2F-64C22687B812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927-BC9A-4914-A000-151B71EE20FE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0637-8CE6-496D-946E-DEB27694E34B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E68A6-E4E2-489D-88F8-EB0F949A54CC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1FE3-0683-46CC-B82F-2D566AA7C98F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90B7-413A-447E-9EC6-83078889BE05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2030-A1A6-4026-A276-9411B5DF5DEF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683F-8E83-4C5F-8BFD-7E84A6B2F522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916F-F3F6-4DA6-9249-F231F6917CDC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139D-1D46-4091-A1A4-1E3FCE82E89D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B5CB-7C01-4CA8-8A35-FA62BCC38991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A2266-EADE-437A-B4FA-4CFEE9B5A9D2}" type="datetime1">
              <a:rPr lang="fr-FR" smtClean="0"/>
              <a:pPr/>
              <a:t>13/09/2022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428A6-20C9-4723-B7C9-2D25C70D3E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15616" y="2847711"/>
            <a:ext cx="7344816" cy="147732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PRESENTATION DE L’AMANORM</a:t>
            </a:r>
          </a:p>
          <a:p>
            <a:pPr algn="ctr">
              <a:lnSpc>
                <a:spcPct val="150000"/>
              </a:lnSpc>
            </a:pPr>
            <a:r>
              <a:rPr lang="fr-FR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ROLES ET PERSPECTIVES </a:t>
            </a:r>
          </a:p>
          <a:p>
            <a:pPr algn="ctr">
              <a:lnSpc>
                <a:spcPct val="150000"/>
              </a:lnSpc>
            </a:pPr>
            <a:r>
              <a:rPr lang="fr-FR" sz="20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POUR LA FILIERE BIOETHANOL AU MALI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148064" y="567116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13 et 14 Septembre 2022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67544" y="5117167"/>
            <a:ext cx="38884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Presenté</a:t>
            </a: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par :</a:t>
            </a:r>
          </a:p>
          <a:p>
            <a:pPr algn="ctr"/>
            <a:endParaRPr lang="fr-F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Dr </a:t>
            </a:r>
            <a:r>
              <a:rPr lang="fr-FR" sz="2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Younoussa</a:t>
            </a: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MAIGA</a:t>
            </a:r>
          </a:p>
          <a:p>
            <a:pPr algn="ctr"/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DG de l’AMANORM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5577" y="620688"/>
            <a:ext cx="8208912" cy="1678986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ATELIER DE RENFORCEMENT DES CAPACITES : INTRODUCTION AU BIOETHANOL POUR UNE CUISSON PROPRE </a:t>
            </a:r>
            <a:r>
              <a:rPr lang="fr-FR" sz="2400" b="1">
                <a:latin typeface="Tahoma" pitchFamily="34" charset="0"/>
                <a:ea typeface="Tahoma" pitchFamily="34" charset="0"/>
                <a:cs typeface="Tahoma" pitchFamily="34" charset="0"/>
              </a:rPr>
              <a:t>AU MALI</a:t>
            </a:r>
            <a:endParaRPr lang="fr-F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10</a:t>
            </a:fld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500034" y="1357322"/>
            <a:ext cx="8572560" cy="5072074"/>
            <a:chOff x="500034" y="1928802"/>
            <a:chExt cx="8572560" cy="4786322"/>
          </a:xfrm>
        </p:grpSpPr>
        <p:sp>
          <p:nvSpPr>
            <p:cNvPr id="5" name="_s2062"/>
            <p:cNvSpPr>
              <a:spLocks noChangeArrowheads="1"/>
            </p:cNvSpPr>
            <p:nvPr/>
          </p:nvSpPr>
          <p:spPr bwMode="auto">
            <a:xfrm>
              <a:off x="2571736" y="1928802"/>
              <a:ext cx="4357718" cy="808374"/>
            </a:xfrm>
            <a:prstGeom prst="roundRect">
              <a:avLst>
                <a:gd name="adj" fmla="val 16667"/>
              </a:avLst>
            </a:prstGeom>
            <a:blipFill>
              <a:blip r:embed="rId2" cstate="print"/>
              <a:tile tx="0" ty="0" sx="100000" sy="100000" flip="none" algn="tl"/>
            </a:blipFill>
            <a:ln w="9525">
              <a:solidFill>
                <a:schemeClr val="accent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26283" tIns="13141" rIns="26283" bIns="13141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400" b="1" dirty="0">
                  <a:solidFill>
                    <a:schemeClr val="accent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Niveau International</a:t>
              </a: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500034" y="2857496"/>
              <a:ext cx="8572560" cy="3857628"/>
            </a:xfrm>
            <a:prstGeom prst="roundRect">
              <a:avLst/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1285852" y="2571744"/>
            <a:ext cx="7000924" cy="1071570"/>
            <a:chOff x="3143240" y="4929198"/>
            <a:chExt cx="3000396" cy="921544"/>
          </a:xfrm>
        </p:grpSpPr>
        <p:sp>
          <p:nvSpPr>
            <p:cNvPr id="8" name="_s2062"/>
            <p:cNvSpPr>
              <a:spLocks noChangeArrowheads="1"/>
            </p:cNvSpPr>
            <p:nvPr/>
          </p:nvSpPr>
          <p:spPr bwMode="auto">
            <a:xfrm>
              <a:off x="3143240" y="4929198"/>
              <a:ext cx="3000396" cy="92154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none" lIns="26283" tIns="13141" rIns="26283" bIns="13141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Organisation Internationale 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de Normalisation 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( ISO )</a:t>
              </a:r>
            </a:p>
          </p:txBody>
        </p:sp>
        <p:pic>
          <p:nvPicPr>
            <p:cNvPr id="9" name="Picture 102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04473" y="5133986"/>
              <a:ext cx="387806" cy="459225"/>
            </a:xfrm>
            <a:prstGeom prst="rect">
              <a:avLst/>
            </a:prstGeom>
            <a:noFill/>
          </p:spPr>
        </p:pic>
      </p:grpSp>
      <p:grpSp>
        <p:nvGrpSpPr>
          <p:cNvPr id="10" name="Groupe 9"/>
          <p:cNvGrpSpPr/>
          <p:nvPr/>
        </p:nvGrpSpPr>
        <p:grpSpPr>
          <a:xfrm>
            <a:off x="4262884" y="3788841"/>
            <a:ext cx="4738272" cy="1030667"/>
            <a:chOff x="6410587" y="4930802"/>
            <a:chExt cx="3079331" cy="758918"/>
          </a:xfrm>
        </p:grpSpPr>
        <p:sp>
          <p:nvSpPr>
            <p:cNvPr id="11" name="_s2062"/>
            <p:cNvSpPr>
              <a:spLocks noChangeArrowheads="1"/>
            </p:cNvSpPr>
            <p:nvPr/>
          </p:nvSpPr>
          <p:spPr bwMode="auto">
            <a:xfrm>
              <a:off x="6410587" y="4930802"/>
              <a:ext cx="3079331" cy="75891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none" lIns="26283" tIns="13141" rIns="26283" bIns="13141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Commission Electrotechnique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Internationale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( CEI )</a:t>
              </a:r>
            </a:p>
          </p:txBody>
        </p:sp>
        <p:pic>
          <p:nvPicPr>
            <p:cNvPr id="12" name="Picture 8" descr="iec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72218" y="5193812"/>
              <a:ext cx="500066" cy="461855"/>
            </a:xfrm>
            <a:prstGeom prst="rect">
              <a:avLst/>
            </a:prstGeom>
            <a:noFill/>
          </p:spPr>
        </p:pic>
      </p:grpSp>
      <p:grpSp>
        <p:nvGrpSpPr>
          <p:cNvPr id="13" name="Groupe 12"/>
          <p:cNvGrpSpPr/>
          <p:nvPr/>
        </p:nvGrpSpPr>
        <p:grpSpPr>
          <a:xfrm>
            <a:off x="714348" y="5089794"/>
            <a:ext cx="8143932" cy="1053850"/>
            <a:chOff x="2857488" y="6030185"/>
            <a:chExt cx="3643338" cy="743894"/>
          </a:xfrm>
        </p:grpSpPr>
        <p:sp>
          <p:nvSpPr>
            <p:cNvPr id="14" name="_s2062"/>
            <p:cNvSpPr>
              <a:spLocks noChangeArrowheads="1"/>
            </p:cNvSpPr>
            <p:nvPr/>
          </p:nvSpPr>
          <p:spPr bwMode="auto">
            <a:xfrm>
              <a:off x="2857488" y="6030185"/>
              <a:ext cx="3643338" cy="74389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none" lIns="26283" tIns="13141" rIns="26283" bIns="13141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Institut de Normalisation 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et de Métrologie pour les Pays Islamiques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( SMIIC )</a:t>
              </a: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21407" y="6484024"/>
              <a:ext cx="607223" cy="282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6" name="Groupe 15"/>
          <p:cNvGrpSpPr/>
          <p:nvPr/>
        </p:nvGrpSpPr>
        <p:grpSpPr>
          <a:xfrm>
            <a:off x="594867" y="3788840"/>
            <a:ext cx="3571900" cy="1068920"/>
            <a:chOff x="571472" y="5044765"/>
            <a:chExt cx="2659925" cy="813127"/>
          </a:xfrm>
        </p:grpSpPr>
        <p:sp>
          <p:nvSpPr>
            <p:cNvPr id="17" name="_s2062"/>
            <p:cNvSpPr>
              <a:spLocks noChangeArrowheads="1"/>
            </p:cNvSpPr>
            <p:nvPr/>
          </p:nvSpPr>
          <p:spPr bwMode="auto">
            <a:xfrm>
              <a:off x="571472" y="5044765"/>
              <a:ext cx="2659925" cy="81312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none" lIns="26283" tIns="13141" rIns="26283" bIns="13141" numCol="1" anchor="ctr" anchorCtr="0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Codex</a:t>
              </a: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fr-FR" sz="20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Alimentarius</a:t>
              </a:r>
            </a:p>
          </p:txBody>
        </p:sp>
        <p:pic>
          <p:nvPicPr>
            <p:cNvPr id="18" name="Picture 2" descr="C:\Users\MAIGA\Desktop\codex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7797" y="5153183"/>
              <a:ext cx="548859" cy="596293"/>
            </a:xfrm>
            <a:prstGeom prst="rect">
              <a:avLst/>
            </a:prstGeom>
            <a:noFill/>
          </p:spPr>
        </p:pic>
      </p:grp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Représentativité</a:t>
            </a:r>
            <a:endParaRPr lang="fr-FR" sz="28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2708920"/>
            <a:ext cx="8572528" cy="1124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ROLES ET PERSPECTIVES </a:t>
            </a:r>
          </a:p>
          <a:p>
            <a:pPr algn="ctr">
              <a:lnSpc>
                <a:spcPct val="150000"/>
              </a:lnSpc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POUR LA FILIERE BIOETHANOL AU MALI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42910" y="1196752"/>
            <a:ext cx="850109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L’AMANORM assure la coordination de tous les Comités Techniques Nationaux de Normalisation (CTN)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Le CTN dédié à ce secteur est le CTN « Biocarburant » présidé par l’ANADEB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Au delà de la filière du bioéthanol, l’AMANORM s’est engagé à promouvoir les solutions durables de cuisson propre au Mali en participant activement  :</a:t>
            </a:r>
          </a:p>
          <a:p>
            <a:pPr>
              <a:lnSpc>
                <a:spcPct val="150000"/>
              </a:lnSpc>
            </a:pPr>
            <a:r>
              <a:rPr lang="fr-F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aux différents ateliers virtuels organisés par </a:t>
            </a:r>
            <a:r>
              <a:rPr lang="fr-FR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Cleancooking</a:t>
            </a:r>
            <a:r>
              <a:rPr lang="fr-F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sur le sujet et </a:t>
            </a:r>
          </a:p>
          <a:p>
            <a:pPr>
              <a:lnSpc>
                <a:spcPct val="150000"/>
              </a:lnSpc>
            </a:pPr>
            <a:r>
              <a:rPr lang="fr-F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aux travaux d’élaboration du Cahier de Charges du Label GWA+ du Mali </a:t>
            </a:r>
            <a:endParaRPr lang="fr-F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fr-F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AutoShape 21"/>
          <p:cNvSpPr>
            <a:spLocks noChangeArrowheads="1"/>
          </p:cNvSpPr>
          <p:nvPr/>
        </p:nvSpPr>
        <p:spPr bwMode="auto">
          <a:xfrm>
            <a:off x="1428728" y="620688"/>
            <a:ext cx="6815680" cy="500066"/>
          </a:xfrm>
          <a:prstGeom prst="roundRect">
            <a:avLst>
              <a:gd name="adj" fmla="val 10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/>
            <a:r>
              <a:rPr kumimoji="1" lang="fr-FR" altLang="ko-KR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AMANORM AU CŒUR DU PROCESSUS</a:t>
            </a:r>
            <a:endParaRPr kumimoji="1" lang="en-US" altLang="ko-KR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42910" y="1137867"/>
            <a:ext cx="8501090" cy="734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L’AMANORM assure la coordination de tous les Comités Techniques Nationaux de Normalisation (CTN)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Le CTN dédié à ce secteur est le CTN « Biocarburant » présidé par l’ANADEB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 Au delà de la filière du bioéthanol, l’AMANORM s’est engagé à promouvoir les solutions durables de cuisson propre au Mali en participant activement  :</a:t>
            </a:r>
          </a:p>
          <a:p>
            <a:pPr>
              <a:lnSpc>
                <a:spcPct val="150000"/>
              </a:lnSpc>
            </a:pPr>
            <a:r>
              <a:rPr lang="fr-F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aux différents ateliers virtuels organisés par </a:t>
            </a:r>
            <a:r>
              <a:rPr lang="fr-FR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Cleancooking</a:t>
            </a:r>
            <a:r>
              <a:rPr lang="fr-F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sur le sujet et </a:t>
            </a:r>
          </a:p>
          <a:p>
            <a:pPr>
              <a:lnSpc>
                <a:spcPct val="150000"/>
              </a:lnSpc>
            </a:pPr>
            <a:r>
              <a:rPr lang="fr-F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aux travaux d’élaboration du Cahier de Charges du Label GWA+ du Mali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fr-F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AutoShape 21"/>
          <p:cNvSpPr>
            <a:spLocks noChangeArrowheads="1"/>
          </p:cNvSpPr>
          <p:nvPr/>
        </p:nvSpPr>
        <p:spPr bwMode="auto">
          <a:xfrm>
            <a:off x="1428728" y="620688"/>
            <a:ext cx="6815680" cy="500066"/>
          </a:xfrm>
          <a:prstGeom prst="roundRect">
            <a:avLst>
              <a:gd name="adj" fmla="val 10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/>
            <a:r>
              <a:rPr kumimoji="1" lang="fr-FR" altLang="ko-KR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AMANORM AU CŒUR DU PROCESSUS</a:t>
            </a:r>
            <a:endParaRPr kumimoji="1" lang="en-US" altLang="ko-KR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9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42910" y="1214422"/>
            <a:ext cx="85010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Mobiliser les acteurs autour des solutions de cuisson propre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Identifier les normes internationales pertinentes sur le bioéthanol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Elaborer et promouvoir les normes maliennes sur le bioéthanol en tant que solutions dans la cuisine et le transport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Envisager la certification des foyers propres à la Marque Nationale de Conformité aux Normes Maliennes élaborées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Proposer des mesures incitatives aux initiateurs de solutions innovantes dans le secteur 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AutoShape 21"/>
          <p:cNvSpPr>
            <a:spLocks noChangeArrowheads="1"/>
          </p:cNvSpPr>
          <p:nvPr/>
        </p:nvSpPr>
        <p:spPr bwMode="auto">
          <a:xfrm>
            <a:off x="1428728" y="714356"/>
            <a:ext cx="6429420" cy="500066"/>
          </a:xfrm>
          <a:prstGeom prst="roundRect">
            <a:avLst>
              <a:gd name="adj" fmla="val 10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latinLnBrk="1"/>
            <a:r>
              <a:rPr kumimoji="1" lang="fr-FR" altLang="ko-KR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PERSPECTIVES</a:t>
            </a:r>
            <a:endParaRPr kumimoji="1" lang="en-US" altLang="ko-KR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1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1142976" y="2357430"/>
            <a:ext cx="7215238" cy="2207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MERCI </a:t>
            </a:r>
          </a:p>
          <a:p>
            <a:pPr algn="ctr">
              <a:lnSpc>
                <a:spcPct val="150000"/>
              </a:lnSpc>
            </a:pP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 VOTRE AIMABLE ATTENTION !</a:t>
            </a:r>
          </a:p>
          <a:p>
            <a:pPr algn="ctr">
              <a:lnSpc>
                <a:spcPct val="150000"/>
              </a:lnSpc>
            </a:pP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AutoShape 2"/>
          <p:cNvSpPr>
            <a:spLocks noGrp="1" noChangeArrowheads="1"/>
          </p:cNvSpPr>
          <p:nvPr>
            <p:ph type="title"/>
          </p:nvPr>
        </p:nvSpPr>
        <p:spPr>
          <a:xfrm>
            <a:off x="2428860" y="500042"/>
            <a:ext cx="4214842" cy="738174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PLAN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00034" y="1357298"/>
            <a:ext cx="8429684" cy="535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RÉSENTATION DE L’AMANORM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ROLES ET PERSPECTIVES POUR LA FILIERE BIOETHANOL</a:t>
            </a:r>
          </a:p>
        </p:txBody>
      </p:sp>
    </p:spTree>
    <p:extLst>
      <p:ext uri="{BB962C8B-B14F-4D97-AF65-F5344CB8AC3E}">
        <p14:creationId xmlns:p14="http://schemas.microsoft.com/office/powerpoint/2010/main" val="156623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00034" y="1357298"/>
            <a:ext cx="8501090" cy="5500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fr-FR" sz="3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AMANORM</a:t>
            </a:r>
          </a:p>
          <a:p>
            <a:pPr marL="342900" indent="-342900" algn="ctr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8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8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800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Établissement Public à Caractère</a:t>
            </a:r>
            <a:r>
              <a:rPr kumimoji="0" lang="fr-FR" sz="800" i="0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fr-FR" sz="800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Administratif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 rot="5400000">
            <a:off x="6607983" y="3964785"/>
            <a:ext cx="4286280" cy="50006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PRESENTATION</a:t>
            </a:r>
            <a:endParaRPr kumimoji="0" lang="fr-FR" sz="28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3" descr="I:\maiga\parapluie-publicitaire-pliant-argente-no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571744"/>
            <a:ext cx="8143932" cy="4286256"/>
          </a:xfrm>
          <a:prstGeom prst="rect">
            <a:avLst/>
          </a:prstGeom>
          <a:noFill/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1276987" y="3810509"/>
            <a:ext cx="4286280" cy="64294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AUTONOMIE FINANCIERE</a:t>
            </a:r>
            <a:endParaRPr kumimoji="0" lang="fr-FR" sz="28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643174" y="2214554"/>
            <a:ext cx="4286280" cy="1588"/>
          </a:xfrm>
          <a:prstGeom prst="line">
            <a:avLst/>
          </a:prstGeom>
          <a:ln w="177800" cmpd="tri">
            <a:solidFill>
              <a:srgbClr val="00B050"/>
            </a:solidFill>
          </a:ln>
          <a:effectLst>
            <a:outerShdw blurRad="50800" dist="50800" dir="5400000" sx="38000" sy="38000" algn="ctr" rotWithShape="0">
              <a:schemeClr val="accent5">
                <a:alpha val="43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143240" y="2285992"/>
            <a:ext cx="3143272" cy="64294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EPA</a:t>
            </a:r>
            <a:endParaRPr kumimoji="0" lang="fr-FR" sz="3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 rot="16200000">
            <a:off x="6536545" y="3893347"/>
            <a:ext cx="4286280" cy="64294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PERSONNALITE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MORALE</a:t>
            </a:r>
            <a:endParaRPr kumimoji="0" lang="fr-FR" sz="28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428728" y="3571876"/>
            <a:ext cx="6643734" cy="171451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Ministre chargé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l’Industrie </a:t>
            </a:r>
          </a:p>
          <a:p>
            <a:pPr lvl="0" algn="ctr" fontAlgn="auto">
              <a:spcAft>
                <a:spcPts val="0"/>
              </a:spcAft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Présentation de l’</a:t>
            </a:r>
            <a:r>
              <a:rPr lang="fr-F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AMANORM</a:t>
            </a:r>
            <a:endParaRPr kumimoji="0" lang="fr-FR" sz="28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95536" y="5661248"/>
            <a:ext cx="8496944" cy="93610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algn="ctr">
              <a:defRPr/>
            </a:pP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Ordonnance N°2012 - 016 / P-RM du 19 mars 2012 </a:t>
            </a: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ratifiée par la loi N°2013-020              /         du 25 juin 2013</a:t>
            </a:r>
            <a:endParaRPr kumimoji="0" lang="fr-FR" sz="2400" b="1" i="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500306"/>
            <a:ext cx="8715404" cy="2428892"/>
          </a:xfrm>
        </p:spPr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MISE EN ŒUVRE DE LA POLITIQUE NATIONALE </a:t>
            </a:r>
          </a:p>
          <a:p>
            <a:pPr algn="ctr">
              <a:buFont typeface="Wingdings 2" pitchFamily="18" charset="2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EN MATIÈRE DE </a:t>
            </a:r>
            <a:r>
              <a:rPr lang="fr-F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NORMALISATION </a:t>
            </a:r>
          </a:p>
          <a:p>
            <a:pPr algn="ctr">
              <a:buFont typeface="Wingdings 2" pitchFamily="18" charset="2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ET DE PROMOTION DE LA </a:t>
            </a:r>
            <a:r>
              <a:rPr lang="fr-F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QUALITÉ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ctr">
              <a:buFont typeface="Wingdings 2" pitchFamily="18" charset="2"/>
              <a:buNone/>
            </a:pP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Mission</a:t>
            </a:r>
            <a:endParaRPr lang="fr-FR" sz="28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Attributions</a:t>
            </a:r>
            <a:endParaRPr lang="fr-FR" sz="28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04183" y="1196752"/>
            <a:ext cx="8643998" cy="5429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 Accompagner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les entreprises à la certification de leur système de production et de leurs produits ;</a:t>
            </a:r>
          </a:p>
          <a:p>
            <a:pP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2. Accompagner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les laboratoires, les organismes d’inspection et de Certification à l’Accréditation ;</a:t>
            </a:r>
          </a:p>
          <a:p>
            <a:pP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3. Gérer et diffuser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toute documentation en matière de Normalisation et de Promotion de la Qualité</a:t>
            </a:r>
          </a:p>
          <a:p>
            <a:pP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4. Informer, assister et conseiller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les entreprises et les laboratoires en matière de Normalisation, d’Assurance Qualité, de Management Qualité et Outils Qualité, de Certification et d’Accréditation 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124744"/>
            <a:ext cx="8643966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5.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Entreprendre toutes actions de </a:t>
            </a:r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formation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et de </a:t>
            </a:r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perfectionnement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en matière de Normalisation, de Promotion de la Qualité, de Certification et d’Accréditation ;</a:t>
            </a:r>
          </a:p>
          <a:p>
            <a:pPr>
              <a:buNone/>
            </a:pPr>
            <a:endParaRPr lang="fr-FR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fr-FR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Créer la </a:t>
            </a:r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Marque Nationale de Conformité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aux Normes et gérer son utilisation.</a:t>
            </a:r>
          </a:p>
          <a:p>
            <a:pPr>
              <a:buNone/>
            </a:pP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Attributions</a:t>
            </a:r>
            <a:endParaRPr lang="fr-FR" sz="28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Image 1" descr="C:\Users\OWNER\Desktop\LOGO MNCN\LOGO MNCN RETENU.jpg">
            <a:extLst>
              <a:ext uri="{FF2B5EF4-FFF2-40B4-BE49-F238E27FC236}">
                <a16:creationId xmlns:a16="http://schemas.microsoft.com/office/drawing/2014/main" id="{AEBC6112-6F58-98BD-FEB9-992E326A8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8" t="14536" r="17697" b="13541"/>
          <a:stretch>
            <a:fillRect/>
          </a:stretch>
        </p:blipFill>
        <p:spPr bwMode="auto">
          <a:xfrm>
            <a:off x="2627784" y="4077072"/>
            <a:ext cx="3816424" cy="262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Représentativité</a:t>
            </a:r>
            <a:endParaRPr lang="fr-FR" sz="28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642910" y="1428736"/>
            <a:ext cx="8143932" cy="4851511"/>
            <a:chOff x="500034" y="1754278"/>
            <a:chExt cx="2786082" cy="2764379"/>
          </a:xfrm>
        </p:grpSpPr>
        <p:grpSp>
          <p:nvGrpSpPr>
            <p:cNvPr id="5" name="Groupe 87"/>
            <p:cNvGrpSpPr/>
            <p:nvPr/>
          </p:nvGrpSpPr>
          <p:grpSpPr>
            <a:xfrm>
              <a:off x="500034" y="1754278"/>
              <a:ext cx="2786082" cy="2764379"/>
              <a:chOff x="142844" y="1539964"/>
              <a:chExt cx="2875935" cy="2764379"/>
            </a:xfrm>
            <a:blipFill>
              <a:blip r:embed="rId2"/>
              <a:tile tx="0" ty="0" sx="100000" sy="100000" flip="none" algn="tl"/>
            </a:blipFill>
          </p:grpSpPr>
          <p:sp>
            <p:nvSpPr>
              <p:cNvPr id="7" name="_s2062"/>
              <p:cNvSpPr>
                <a:spLocks noChangeArrowheads="1"/>
              </p:cNvSpPr>
              <p:nvPr/>
            </p:nvSpPr>
            <p:spPr bwMode="auto">
              <a:xfrm>
                <a:off x="395119" y="1539964"/>
                <a:ext cx="2319234" cy="614363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txBody>
              <a:bodyPr vert="horz" wrap="none" lIns="26283" tIns="13141" rIns="26283" bIns="13141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b="1" dirty="0">
                    <a:solidFill>
                      <a:schemeClr val="accent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NIVEAU REGIONAL</a:t>
                </a:r>
              </a:p>
              <a:p>
                <a:pPr lvl="0" algn="ctr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UEMOA</a:t>
                </a:r>
              </a:p>
            </p:txBody>
          </p:sp>
          <p:sp>
            <p:nvSpPr>
              <p:cNvPr id="8" name="Rectangle à coins arrondis 7"/>
              <p:cNvSpPr/>
              <p:nvPr/>
            </p:nvSpPr>
            <p:spPr>
              <a:xfrm>
                <a:off x="142844" y="2231739"/>
                <a:ext cx="2875935" cy="2072604"/>
              </a:xfrm>
              <a:prstGeom prst="roundRect">
                <a:avLst/>
              </a:prstGeom>
              <a:grpFill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400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2184" y="1875545"/>
              <a:ext cx="285752" cy="36010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</p:pic>
      </p:grpSp>
      <p:sp>
        <p:nvSpPr>
          <p:cNvPr id="9" name="_s2062"/>
          <p:cNvSpPr>
            <a:spLocks noChangeArrowheads="1"/>
          </p:cNvSpPr>
          <p:nvPr/>
        </p:nvSpPr>
        <p:spPr bwMode="auto">
          <a:xfrm>
            <a:off x="1500166" y="2786058"/>
            <a:ext cx="6286544" cy="16430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vert="horz" wrap="none" lIns="26283" tIns="13141" rIns="26283" bIns="13141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Organisme Régional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de Normalisation, de Certification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et de Promotion  de la Qualité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 NORMCERQ )</a:t>
            </a:r>
          </a:p>
        </p:txBody>
      </p:sp>
      <p:sp>
        <p:nvSpPr>
          <p:cNvPr id="10" name="_s2062"/>
          <p:cNvSpPr>
            <a:spLocks noChangeArrowheads="1"/>
          </p:cNvSpPr>
          <p:nvPr/>
        </p:nvSpPr>
        <p:spPr bwMode="auto">
          <a:xfrm>
            <a:off x="1571604" y="4572008"/>
            <a:ext cx="6143668" cy="15716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vert="horz" wrap="none" lIns="26283" tIns="25200" rIns="26283" bIns="2520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Système Ouest Africain </a:t>
            </a:r>
          </a:p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d’Accréditation</a:t>
            </a:r>
          </a:p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(SOAC)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_s2062"/>
          <p:cNvSpPr>
            <a:spLocks noChangeArrowheads="1"/>
          </p:cNvSpPr>
          <p:nvPr/>
        </p:nvSpPr>
        <p:spPr bwMode="auto">
          <a:xfrm>
            <a:off x="1399848" y="1428736"/>
            <a:ext cx="6567493" cy="1023939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accent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wrap="none" lIns="26283" tIns="13141" rIns="26283" bIns="13141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NIVEAU COMMUNAUTAIRE</a:t>
            </a:r>
          </a:p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CEDEAO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642910" y="2643182"/>
            <a:ext cx="8143932" cy="342902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_s2062"/>
          <p:cNvSpPr>
            <a:spLocks noChangeArrowheads="1"/>
          </p:cNvSpPr>
          <p:nvPr/>
        </p:nvSpPr>
        <p:spPr bwMode="auto">
          <a:xfrm>
            <a:off x="1285852" y="3286124"/>
            <a:ext cx="6786610" cy="22860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vert="horz" wrap="none" lIns="26283" tIns="13141" rIns="26283" bIns="13141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Organisme Communautaire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de Normalisation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et de Promotion de la Qualité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 ECOSHAM )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Représentativité</a:t>
            </a:r>
            <a:endParaRPr lang="fr-FR" sz="28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28A6-20C9-4723-B7C9-2D25C70D3EC5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_s2062"/>
          <p:cNvSpPr>
            <a:spLocks noChangeArrowheads="1"/>
          </p:cNvSpPr>
          <p:nvPr/>
        </p:nvSpPr>
        <p:spPr bwMode="auto">
          <a:xfrm>
            <a:off x="1471286" y="1357298"/>
            <a:ext cx="6567493" cy="1010286"/>
          </a:xfrm>
          <a:prstGeom prst="roundRect">
            <a:avLst>
              <a:gd name="adj" fmla="val 16667"/>
            </a:avLst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accent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wrap="none" lIns="26283" tIns="13141" rIns="26283" bIns="13141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NIVEAU AFRICAIN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2643182"/>
            <a:ext cx="8143932" cy="344427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_s2062"/>
          <p:cNvSpPr>
            <a:spLocks noChangeArrowheads="1"/>
          </p:cNvSpPr>
          <p:nvPr/>
        </p:nvSpPr>
        <p:spPr bwMode="auto">
          <a:xfrm>
            <a:off x="1357290" y="2928934"/>
            <a:ext cx="6786610" cy="292895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vert="horz" wrap="none" lIns="26283" tIns="13141" rIns="26283" bIns="13141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Organisme Africain</a:t>
            </a:r>
          </a:p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de Normalisation </a:t>
            </a:r>
          </a:p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et de Promotion de la Qualité </a:t>
            </a:r>
          </a:p>
          <a:p>
            <a:pPr lvl="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 ARSO 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714356"/>
            <a:ext cx="9144000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fr-F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Représentativité</a:t>
            </a:r>
            <a:endParaRPr lang="fr-FR" sz="28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AC73AFC9-988F-430D-A651-BEE2FA5436AF}"/>
</file>

<file path=customXml/itemProps2.xml><?xml version="1.0" encoding="utf-8"?>
<ds:datastoreItem xmlns:ds="http://schemas.openxmlformats.org/officeDocument/2006/customXml" ds:itemID="{8EB391C0-2E33-4709-AD8C-2878DE9F3CF0}"/>
</file>

<file path=customXml/itemProps3.xml><?xml version="1.0" encoding="utf-8"?>
<ds:datastoreItem xmlns:ds="http://schemas.openxmlformats.org/officeDocument/2006/customXml" ds:itemID="{6048C646-9FB3-4B59-875A-30A296604564}"/>
</file>

<file path=customXml/itemProps4.xml><?xml version="1.0" encoding="utf-8"?>
<ds:datastoreItem xmlns:ds="http://schemas.openxmlformats.org/officeDocument/2006/customXml" ds:itemID="{3ED794DE-829F-434F-A6B8-D2F39F861748}"/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624</Words>
  <Application>Microsoft Office PowerPoint</Application>
  <PresentationFormat>Affichage à l'écran (4:3)</PresentationFormat>
  <Paragraphs>131</Paragraphs>
  <Slides>15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Tahoma</vt:lpstr>
      <vt:lpstr>Verdana</vt:lpstr>
      <vt:lpstr>Wingdings</vt:lpstr>
      <vt:lpstr>Wingdings 2</vt:lpstr>
      <vt:lpstr>Thème Office</vt:lpstr>
      <vt:lpstr>Présentation PowerPoint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OWNER</dc:creator>
  <cp:lastModifiedBy>hp</cp:lastModifiedBy>
  <cp:revision>291</cp:revision>
  <dcterms:created xsi:type="dcterms:W3CDTF">2015-03-16T12:52:40Z</dcterms:created>
  <dcterms:modified xsi:type="dcterms:W3CDTF">2022-09-13T11:04:48Z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380b6168-2f2b-400f-a1c6-ee981d4118d6</vt:lpwstr>
  </property>
</Properties>
</file>