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69" r:id="rId4"/>
    <p:sldId id="257" r:id="rId5"/>
    <p:sldId id="258" r:id="rId6"/>
    <p:sldId id="261" r:id="rId7"/>
    <p:sldId id="262" r:id="rId8"/>
    <p:sldId id="265" r:id="rId9"/>
    <p:sldId id="266" r:id="rId10"/>
    <p:sldId id="267" r:id="rId11"/>
    <p:sldId id="268" r:id="rId12"/>
    <p:sldId id="264"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p:scale>
          <a:sx n="85" d="100"/>
          <a:sy n="85" d="100"/>
        </p:scale>
        <p:origin x="48" y="23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01B1E6-4E25-4BDF-35D7-BB1FCA0DF9C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9A3D0B0-4022-282F-5119-843A39B79E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6D227CF-DB77-3033-F5A5-D1316BD97E94}"/>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5" name="Espace réservé du pied de page 4">
            <a:extLst>
              <a:ext uri="{FF2B5EF4-FFF2-40B4-BE49-F238E27FC236}">
                <a16:creationId xmlns:a16="http://schemas.microsoft.com/office/drawing/2014/main" id="{25AA3EF1-7CE3-F26D-AE37-30B6797B83A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274A785-B963-EAC2-F2D7-CCC35FEC50C2}"/>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3240413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E1E180-AA7C-4BE2-79DC-BFD246014F4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59CE97F-8646-66D8-CF7F-0C738783E1C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9745BB3-E39F-07EB-5D94-143B347D7E6A}"/>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5" name="Espace réservé du pied de page 4">
            <a:extLst>
              <a:ext uri="{FF2B5EF4-FFF2-40B4-BE49-F238E27FC236}">
                <a16:creationId xmlns:a16="http://schemas.microsoft.com/office/drawing/2014/main" id="{7A2868B8-2658-A9E2-A8C7-8B23E4BFD4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801002B-9E4F-1591-6B0B-4ED631ECBEA1}"/>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178409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ABEBF55-2EE7-64A5-64A1-D6778E4270B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AEFDF91-51CE-F307-0006-D93B541BEBA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C6BD7B-AC06-5F55-1B55-16FF5B7D9A68}"/>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5" name="Espace réservé du pied de page 4">
            <a:extLst>
              <a:ext uri="{FF2B5EF4-FFF2-40B4-BE49-F238E27FC236}">
                <a16:creationId xmlns:a16="http://schemas.microsoft.com/office/drawing/2014/main" id="{D1AB7A58-2D58-746A-0F45-51BF88B363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309949-D69F-F222-AC4D-0F9B2C5D053F}"/>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1778923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217584-60ED-2F23-66FC-44FFB1F35CE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C511BF8-3073-F428-2606-B286991B58D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3CCFCCC-C713-56B9-3E17-960A2E1E7DED}"/>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5" name="Espace réservé du pied de page 4">
            <a:extLst>
              <a:ext uri="{FF2B5EF4-FFF2-40B4-BE49-F238E27FC236}">
                <a16:creationId xmlns:a16="http://schemas.microsoft.com/office/drawing/2014/main" id="{CD5FAB50-CD57-FCBA-A99B-DB0DE9140F2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46B622-7932-912D-A140-2F71904122B2}"/>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2002371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2EAC77-0A83-B641-8A94-75B9B4F3A69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F58D14F-C568-1616-2739-91447D15C3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800FC1A-76E8-CA1F-0DC2-0043C982BD0E}"/>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5" name="Espace réservé du pied de page 4">
            <a:extLst>
              <a:ext uri="{FF2B5EF4-FFF2-40B4-BE49-F238E27FC236}">
                <a16:creationId xmlns:a16="http://schemas.microsoft.com/office/drawing/2014/main" id="{80223628-CFE3-4062-BB9D-8057016D35C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99886DD-C9F1-FCEE-9653-5773F20AF28E}"/>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37161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5CC7CD-9176-9FB8-8DEB-25A7DD87353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859DBCC-6D6D-E301-4268-E704C558BCA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C87AF4E-BE95-5291-D33C-72EA7541430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FE2BC50-83B4-971B-F131-FB49AF0213A8}"/>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6" name="Espace réservé du pied de page 5">
            <a:extLst>
              <a:ext uri="{FF2B5EF4-FFF2-40B4-BE49-F238E27FC236}">
                <a16:creationId xmlns:a16="http://schemas.microsoft.com/office/drawing/2014/main" id="{B7109087-754C-0C2D-105C-0C909B78F5E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941CCBC-7E97-4DFF-5B96-E3C4B50F028F}"/>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2978470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A27E0A-C30C-5274-23C9-3C90DD34F5B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87096ED-3F1F-3B64-85B0-89D7DC129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4983219-9FB5-7146-4008-F9F1C03EE88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6F8E9B6-2ADB-5AB5-2980-1F6CB48B34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C4E5BA4-A067-8F71-E951-07991CED109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31FE5EF-CA25-5907-F700-DE47577DB634}"/>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8" name="Espace réservé du pied de page 7">
            <a:extLst>
              <a:ext uri="{FF2B5EF4-FFF2-40B4-BE49-F238E27FC236}">
                <a16:creationId xmlns:a16="http://schemas.microsoft.com/office/drawing/2014/main" id="{7876A177-3437-9EA1-6B1E-BB6B43EAA40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0376CB4-B6DE-4AC9-745D-3FDDC953F733}"/>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6989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869979-5214-8BEC-D785-C03A7DF7616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31C98B6-B38C-4A2A-E3C1-564033E943FB}"/>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4" name="Espace réservé du pied de page 3">
            <a:extLst>
              <a:ext uri="{FF2B5EF4-FFF2-40B4-BE49-F238E27FC236}">
                <a16:creationId xmlns:a16="http://schemas.microsoft.com/office/drawing/2014/main" id="{A5AB09E6-8874-F0B7-FC23-F193C404924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386D3E0-6433-969B-8FF2-6AE83BC1EF6B}"/>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3610769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D5EF45D-C0DC-EA5F-62AE-350554C9631B}"/>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3" name="Espace réservé du pied de page 2">
            <a:extLst>
              <a:ext uri="{FF2B5EF4-FFF2-40B4-BE49-F238E27FC236}">
                <a16:creationId xmlns:a16="http://schemas.microsoft.com/office/drawing/2014/main" id="{288B879C-2024-3C6B-2429-46343DB024F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559E9D0-B4E9-273B-09E5-54DAE19EEBAE}"/>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275580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BDD724-F800-3DCB-C957-99D4F2E1A01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7D84947-734A-939D-B0B0-44555DDDDA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0811552-2124-21CE-7B3C-8B31673113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A91EB99-A931-9679-7D53-B125FF17F6E1}"/>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6" name="Espace réservé du pied de page 5">
            <a:extLst>
              <a:ext uri="{FF2B5EF4-FFF2-40B4-BE49-F238E27FC236}">
                <a16:creationId xmlns:a16="http://schemas.microsoft.com/office/drawing/2014/main" id="{09EA07E6-7FCB-FE15-8420-5CD7BA374AF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04F463-C578-81BE-8AAF-9968C9993D25}"/>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2053486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4808AD-BBD4-A8A0-A475-E723C2E0794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BB4655F-2AB0-4455-7596-B9A0D3196B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9BD2C48-B4C4-30E1-C91C-6D4DB0D6FC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3B64A12-FB4C-4204-69A5-034973F634EA}"/>
              </a:ext>
            </a:extLst>
          </p:cNvPr>
          <p:cNvSpPr>
            <a:spLocks noGrp="1"/>
          </p:cNvSpPr>
          <p:nvPr>
            <p:ph type="dt" sz="half" idx="10"/>
          </p:nvPr>
        </p:nvSpPr>
        <p:spPr/>
        <p:txBody>
          <a:bodyPr/>
          <a:lstStyle/>
          <a:p>
            <a:fld id="{58DACD67-A332-4B80-B30A-2DA09D410F75}" type="datetimeFigureOut">
              <a:rPr lang="fr-FR" smtClean="0"/>
              <a:t>11/09/2022</a:t>
            </a:fld>
            <a:endParaRPr lang="fr-FR"/>
          </a:p>
        </p:txBody>
      </p:sp>
      <p:sp>
        <p:nvSpPr>
          <p:cNvPr id="6" name="Espace réservé du pied de page 5">
            <a:extLst>
              <a:ext uri="{FF2B5EF4-FFF2-40B4-BE49-F238E27FC236}">
                <a16:creationId xmlns:a16="http://schemas.microsoft.com/office/drawing/2014/main" id="{BA30905D-B674-D355-4202-B730E470CAB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595A1CB-213A-56DC-6DCE-CD0B24658852}"/>
              </a:ext>
            </a:extLst>
          </p:cNvPr>
          <p:cNvSpPr>
            <a:spLocks noGrp="1"/>
          </p:cNvSpPr>
          <p:nvPr>
            <p:ph type="sldNum" sz="quarter" idx="12"/>
          </p:nvPr>
        </p:nvSpPr>
        <p:spPr/>
        <p:txBody>
          <a:bodyPr/>
          <a:lstStyle/>
          <a:p>
            <a:fld id="{ED5B9AEC-DE47-4AF5-B40D-95CDACB68664}" type="slidenum">
              <a:rPr lang="fr-FR" smtClean="0"/>
              <a:t>‹N°›</a:t>
            </a:fld>
            <a:endParaRPr lang="fr-FR"/>
          </a:p>
        </p:txBody>
      </p:sp>
    </p:spTree>
    <p:extLst>
      <p:ext uri="{BB962C8B-B14F-4D97-AF65-F5344CB8AC3E}">
        <p14:creationId xmlns:p14="http://schemas.microsoft.com/office/powerpoint/2010/main" val="1306446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7259064-633B-3327-399D-46E96298C7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A9C8D1F-D121-DECC-475F-BE34AADEFB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9F17B3-B875-4BB6-CBC6-DA866CF98F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ACD67-A332-4B80-B30A-2DA09D410F75}" type="datetimeFigureOut">
              <a:rPr lang="fr-FR" smtClean="0"/>
              <a:t>11/09/2022</a:t>
            </a:fld>
            <a:endParaRPr lang="fr-FR"/>
          </a:p>
        </p:txBody>
      </p:sp>
      <p:sp>
        <p:nvSpPr>
          <p:cNvPr id="5" name="Espace réservé du pied de page 4">
            <a:extLst>
              <a:ext uri="{FF2B5EF4-FFF2-40B4-BE49-F238E27FC236}">
                <a16:creationId xmlns:a16="http://schemas.microsoft.com/office/drawing/2014/main" id="{2DF70E4F-D524-3C10-A1CA-FDD9AB0C94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46631C2-C758-A562-9E3A-D5E400C3FF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5B9AEC-DE47-4AF5-B40D-95CDACB68664}" type="slidenum">
              <a:rPr lang="fr-FR" smtClean="0"/>
              <a:t>‹N°›</a:t>
            </a:fld>
            <a:endParaRPr lang="fr-FR"/>
          </a:p>
        </p:txBody>
      </p:sp>
    </p:spTree>
    <p:extLst>
      <p:ext uri="{BB962C8B-B14F-4D97-AF65-F5344CB8AC3E}">
        <p14:creationId xmlns:p14="http://schemas.microsoft.com/office/powerpoint/2010/main" val="2377231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jpg@01D71C08.CAB69B4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A3BB88-C955-8F0A-2346-32592C3655AF}"/>
              </a:ext>
            </a:extLst>
          </p:cNvPr>
          <p:cNvSpPr>
            <a:spLocks noGrp="1"/>
          </p:cNvSpPr>
          <p:nvPr>
            <p:ph type="ctrTitle"/>
          </p:nvPr>
        </p:nvSpPr>
        <p:spPr>
          <a:xfrm>
            <a:off x="1174866" y="1050176"/>
            <a:ext cx="9144000" cy="2718260"/>
          </a:xfrm>
        </p:spPr>
        <p:txBody>
          <a:bodyPr>
            <a:normAutofit/>
          </a:bodyPr>
          <a:lstStyle/>
          <a:p>
            <a:pPr marL="342900" lvl="0" indent="-342900">
              <a:lnSpc>
                <a:spcPct val="107000"/>
              </a:lnSpc>
              <a:spcBef>
                <a:spcPts val="1800"/>
              </a:spcBef>
              <a:spcAft>
                <a:spcPts val="800"/>
              </a:spcAft>
            </a:pPr>
            <a:br>
              <a:rPr lang="fr-FR" sz="4400" b="1" dirty="0">
                <a:latin typeface="Calibri" panose="020F0502020204030204" pitchFamily="34" charset="0"/>
                <a:ea typeface="Calibri" panose="020F0502020204030204" pitchFamily="34" charset="0"/>
                <a:cs typeface="Times New Roman" panose="02020603050405020304" pitchFamily="18" charset="0"/>
              </a:rPr>
            </a:br>
            <a:br>
              <a:rPr lang="fr-FR" sz="4400" b="1" dirty="0">
                <a:latin typeface="Calibri" panose="020F0502020204030204" pitchFamily="34" charset="0"/>
                <a:ea typeface="Calibri" panose="020F0502020204030204" pitchFamily="34" charset="0"/>
                <a:cs typeface="Times New Roman" panose="02020603050405020304" pitchFamily="18" charset="0"/>
              </a:rPr>
            </a:br>
            <a:endParaRPr lang="fr-FR" sz="3600" dirty="0"/>
          </a:p>
        </p:txBody>
      </p:sp>
      <p:sp>
        <p:nvSpPr>
          <p:cNvPr id="3" name="Sous-titre 2">
            <a:extLst>
              <a:ext uri="{FF2B5EF4-FFF2-40B4-BE49-F238E27FC236}">
                <a16:creationId xmlns:a16="http://schemas.microsoft.com/office/drawing/2014/main" id="{05497ADE-4163-3718-59ED-EAC3BB0F1BB2}"/>
              </a:ext>
            </a:extLst>
          </p:cNvPr>
          <p:cNvSpPr>
            <a:spLocks noGrp="1"/>
          </p:cNvSpPr>
          <p:nvPr>
            <p:ph type="subTitle" idx="1"/>
          </p:nvPr>
        </p:nvSpPr>
        <p:spPr>
          <a:xfrm>
            <a:off x="149629" y="254922"/>
            <a:ext cx="11632276" cy="6196366"/>
          </a:xfrm>
        </p:spPr>
        <p:txBody>
          <a:bodyPr>
            <a:normAutofit fontScale="47500" lnSpcReduction="20000"/>
          </a:bodyPr>
          <a:lstStyle/>
          <a:p>
            <a:pPr algn="just">
              <a:lnSpc>
                <a:spcPct val="115000"/>
              </a:lnSpc>
              <a:spcBef>
                <a:spcPts val="500"/>
              </a:spcBef>
              <a:spcAft>
                <a:spcPts val="500"/>
              </a:spcAft>
            </a:pPr>
            <a:endParaRPr lang="fr-FR" sz="65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500"/>
              </a:spcBef>
              <a:spcAft>
                <a:spcPts val="500"/>
              </a:spcAft>
            </a:pPr>
            <a:endParaRPr lang="fr-FR" sz="65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500"/>
              </a:spcBef>
              <a:spcAft>
                <a:spcPts val="500"/>
              </a:spcAft>
            </a:pPr>
            <a:r>
              <a:rPr lang="fr-FR" sz="6500" b="1" dirty="0">
                <a:effectLst/>
                <a:latin typeface="Times New Roman" panose="02020603050405020304" pitchFamily="18" charset="0"/>
                <a:ea typeface="Calibri" panose="020F0502020204030204" pitchFamily="34" charset="0"/>
                <a:cs typeface="Times New Roman" panose="02020603050405020304" pitchFamily="18" charset="0"/>
              </a:rPr>
              <a:t>Mali, </a:t>
            </a:r>
            <a:r>
              <a:rPr lang="fr-FR" sz="3400" b="1" dirty="0">
                <a:effectLst/>
                <a:latin typeface="Times New Roman" panose="02020603050405020304" pitchFamily="18" charset="0"/>
                <a:ea typeface="Calibri" panose="020F0502020204030204" pitchFamily="34" charset="0"/>
                <a:cs typeface="Times New Roman" panose="02020603050405020304" pitchFamily="18" charset="0"/>
              </a:rPr>
              <a:t>Alliance for Clean </a:t>
            </a:r>
            <a:r>
              <a:rPr lang="fr-FR" sz="3400" b="1" dirty="0">
                <a:latin typeface="Times New Roman" panose="02020603050405020304" pitchFamily="18" charset="0"/>
                <a:ea typeface="Calibri" panose="020F0502020204030204" pitchFamily="34" charset="0"/>
                <a:cs typeface="Times New Roman" panose="02020603050405020304" pitchFamily="18" charset="0"/>
              </a:rPr>
              <a:t>C</a:t>
            </a:r>
            <a:r>
              <a:rPr lang="fr-FR" sz="3400" b="1" dirty="0">
                <a:effectLst/>
                <a:latin typeface="Times New Roman" panose="02020603050405020304" pitchFamily="18" charset="0"/>
                <a:ea typeface="Calibri" panose="020F0502020204030204" pitchFamily="34" charset="0"/>
                <a:cs typeface="Times New Roman" panose="02020603050405020304" pitchFamily="18" charset="0"/>
              </a:rPr>
              <a:t>ookstoves; rue 199, Porte 253, Bamako ( Sogoniko Commercial);</a:t>
            </a:r>
          </a:p>
          <a:p>
            <a:pPr>
              <a:lnSpc>
                <a:spcPct val="115000"/>
              </a:lnSpc>
              <a:spcBef>
                <a:spcPts val="500"/>
              </a:spcBef>
              <a:spcAft>
                <a:spcPts val="500"/>
              </a:spcAft>
            </a:pPr>
            <a:r>
              <a:rPr lang="fr-FR" sz="6500" b="1" dirty="0">
                <a:effectLst/>
                <a:latin typeface="Times New Roman" panose="02020603050405020304" pitchFamily="18" charset="0"/>
                <a:ea typeface="Calibri" panose="020F0502020204030204" pitchFamily="34" charset="0"/>
                <a:cs typeface="Times New Roman" panose="02020603050405020304" pitchFamily="18" charset="0"/>
              </a:rPr>
              <a:t>I. PRESENTATION</a:t>
            </a:r>
          </a:p>
          <a:p>
            <a:pPr>
              <a:lnSpc>
                <a:spcPct val="115000"/>
              </a:lnSpc>
              <a:spcBef>
                <a:spcPts val="500"/>
              </a:spcBef>
              <a:spcAft>
                <a:spcPts val="500"/>
              </a:spcAft>
            </a:pPr>
            <a:r>
              <a:rPr lang="fr-FR" sz="6500" b="1" dirty="0">
                <a:effectLst/>
                <a:latin typeface="Times New Roman" panose="02020603050405020304" pitchFamily="18" charset="0"/>
                <a:ea typeface="Calibri" panose="020F0502020204030204" pitchFamily="34" charset="0"/>
                <a:cs typeface="Times New Roman" panose="02020603050405020304" pitchFamily="18" charset="0"/>
              </a:rPr>
              <a:t>Article 1 - Constitution </a:t>
            </a:r>
            <a:endParaRPr lang="fr-FR" sz="6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500"/>
              </a:spcBef>
              <a:spcAft>
                <a:spcPts val="500"/>
              </a:spcAft>
            </a:pPr>
            <a:r>
              <a:rPr lang="fr-FR" sz="6700" dirty="0">
                <a:effectLst/>
                <a:latin typeface="Times New Roman" panose="02020603050405020304" pitchFamily="18" charset="0"/>
                <a:ea typeface="Calibri" panose="020F0502020204030204" pitchFamily="34" charset="0"/>
                <a:cs typeface="Times New Roman" panose="02020603050405020304" pitchFamily="18" charset="0"/>
              </a:rPr>
              <a:t>Il est créé en République du Mali, conformément aux dispositions de la loi N° 04-038 du 05 Août 2004 relative aux associations, un réseau nommé </a:t>
            </a:r>
            <a:r>
              <a:rPr lang="fr-FR" sz="5900" b="1" dirty="0">
                <a:effectLst/>
                <a:latin typeface="Cambria" panose="02040503050406030204" pitchFamily="18" charset="0"/>
                <a:ea typeface="Cambria" panose="02040503050406030204" pitchFamily="18" charset="0"/>
                <a:cs typeface="Times New Roman" panose="02020603050405020304" pitchFamily="18" charset="0"/>
              </a:rPr>
              <a:t>"MALI ALLIANCE FOR CLEAN COOKSTOVES ou ALLIANCE MALIENNE POUR LA CUISSON PROPRE". </a:t>
            </a:r>
            <a:r>
              <a:rPr lang="fr-FR" sz="6700" dirty="0">
                <a:effectLst/>
                <a:latin typeface="Times New Roman" panose="02020603050405020304" pitchFamily="18" charset="0"/>
                <a:ea typeface="Calibri" panose="020F0502020204030204" pitchFamily="34" charset="0"/>
                <a:cs typeface="Times New Roman" panose="02020603050405020304" pitchFamily="18" charset="0"/>
              </a:rPr>
              <a:t>Le réseau est apolitique et à but non lucratif.</a:t>
            </a:r>
            <a:endParaRPr lang="fr-FR" sz="6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500"/>
              </a:spcBef>
              <a:spcAft>
                <a:spcPts val="500"/>
              </a:spcAft>
            </a:pPr>
            <a:r>
              <a:rPr lang="fr-FR" sz="6700" dirty="0">
                <a:effectLst/>
                <a:latin typeface="Times New Roman" panose="02020603050405020304" pitchFamily="18" charset="0"/>
                <a:ea typeface="Calibri" panose="020F0502020204030204" pitchFamily="34" charset="0"/>
                <a:cs typeface="Times New Roman" panose="02020603050405020304" pitchFamily="18" charset="0"/>
              </a:rPr>
              <a:t>  La durée du réseau est illimitée.</a:t>
            </a:r>
            <a:endParaRPr lang="fr-FR" sz="67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pic>
        <p:nvPicPr>
          <p:cNvPr id="4" name="Image 3">
            <a:extLst>
              <a:ext uri="{FF2B5EF4-FFF2-40B4-BE49-F238E27FC236}">
                <a16:creationId xmlns:a16="http://schemas.microsoft.com/office/drawing/2014/main" id="{E048A11C-3093-A3B4-106F-51128A1100C0}"/>
              </a:ext>
            </a:extLst>
          </p:cNvPr>
          <p:cNvPicPr>
            <a:picLocks noChangeAspect="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4571999" y="254922"/>
            <a:ext cx="1759227" cy="1216069"/>
          </a:xfrm>
          <a:prstGeom prst="rect">
            <a:avLst/>
          </a:prstGeom>
          <a:noFill/>
          <a:ln>
            <a:noFill/>
          </a:ln>
        </p:spPr>
      </p:pic>
    </p:spTree>
    <p:extLst>
      <p:ext uri="{BB962C8B-B14F-4D97-AF65-F5344CB8AC3E}">
        <p14:creationId xmlns:p14="http://schemas.microsoft.com/office/powerpoint/2010/main" val="3930710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F53449C-5521-B722-8016-90AECA889285}"/>
              </a:ext>
            </a:extLst>
          </p:cNvPr>
          <p:cNvSpPr>
            <a:spLocks noGrp="1"/>
          </p:cNvSpPr>
          <p:nvPr>
            <p:ph idx="1"/>
          </p:nvPr>
        </p:nvSpPr>
        <p:spPr>
          <a:xfrm>
            <a:off x="660862" y="556548"/>
            <a:ext cx="10511444" cy="4351338"/>
          </a:xfrm>
        </p:spPr>
        <p:txBody>
          <a:bodyPr>
            <a:noAutofit/>
          </a:bodyPr>
          <a:lstStyle/>
          <a:p>
            <a:pPr marL="0" indent="0" algn="ctr">
              <a:buNone/>
            </a:pPr>
            <a:r>
              <a:rPr lang="fr-FR" sz="4400" b="1" dirty="0"/>
              <a:t>IV. ATTENTES DE M-ACC</a:t>
            </a:r>
          </a:p>
          <a:p>
            <a:pPr marL="0" indent="0">
              <a:buNone/>
            </a:pPr>
            <a:r>
              <a:rPr lang="fr-FR" sz="3600" dirty="0"/>
              <a:t>1- Avoir l’appui d’ECREEE pour l’inscription de M-ACC comme membre/partenaire de ACC</a:t>
            </a:r>
          </a:p>
          <a:p>
            <a:pPr marL="0" indent="0">
              <a:buNone/>
            </a:pPr>
            <a:r>
              <a:rPr lang="fr-FR" sz="3600" dirty="0"/>
              <a:t>2- Mise en place de fonds d’appui aux projets pilotes:</a:t>
            </a:r>
          </a:p>
          <a:p>
            <a:pPr marL="0" indent="0">
              <a:buNone/>
            </a:pPr>
            <a:r>
              <a:rPr lang="fr-FR" sz="3600" dirty="0"/>
              <a:t> i) développement des réchauds à bioéthanol; </a:t>
            </a:r>
          </a:p>
          <a:p>
            <a:pPr marL="0" indent="0">
              <a:buNone/>
            </a:pPr>
            <a:r>
              <a:rPr lang="fr-FR" sz="3600" dirty="0"/>
              <a:t>ii) développement des mini distilleries; </a:t>
            </a:r>
          </a:p>
          <a:p>
            <a:pPr marL="0" indent="0">
              <a:buNone/>
            </a:pPr>
            <a:r>
              <a:rPr lang="fr-FR" sz="3600" dirty="0"/>
              <a:t>iii) et d’assistance technique aux transferts de technologies.</a:t>
            </a:r>
          </a:p>
        </p:txBody>
      </p:sp>
    </p:spTree>
    <p:extLst>
      <p:ext uri="{BB962C8B-B14F-4D97-AF65-F5344CB8AC3E}">
        <p14:creationId xmlns:p14="http://schemas.microsoft.com/office/powerpoint/2010/main" val="2076123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B04E39D-A099-EB8F-8CD3-6FC149372A03}"/>
              </a:ext>
            </a:extLst>
          </p:cNvPr>
          <p:cNvSpPr txBox="1"/>
          <p:nvPr/>
        </p:nvSpPr>
        <p:spPr>
          <a:xfrm>
            <a:off x="354677" y="1140528"/>
            <a:ext cx="11321934" cy="3728200"/>
          </a:xfrm>
          <a:prstGeom prst="rect">
            <a:avLst/>
          </a:prstGeom>
          <a:noFill/>
        </p:spPr>
        <p:txBody>
          <a:bodyPr wrap="square">
            <a:sp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4400" b="1" i="0" u="none" strike="noStrike" kern="1200" cap="none" spc="0" normalizeH="0" baseline="0" noProof="0" dirty="0">
                <a:ln>
                  <a:noFill/>
                </a:ln>
                <a:solidFill>
                  <a:prstClr val="black"/>
                </a:solidFill>
                <a:effectLst/>
                <a:uLnTx/>
                <a:uFillTx/>
                <a:latin typeface="Calibri" panose="020F0502020204030204"/>
                <a:ea typeface="+mn-ea"/>
                <a:cs typeface="+mn-cs"/>
              </a:rPr>
              <a:t>ATTENTES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4000" b="0" i="0" u="none" strike="noStrike" kern="1200" cap="none" spc="0" normalizeH="0" baseline="0" noProof="0" dirty="0">
                <a:ln>
                  <a:noFill/>
                </a:ln>
                <a:solidFill>
                  <a:prstClr val="black"/>
                </a:solidFill>
                <a:effectLst/>
                <a:uLnTx/>
                <a:uFillTx/>
                <a:latin typeface="Calibri" panose="020F0502020204030204"/>
                <a:ea typeface="+mn-ea"/>
                <a:cs typeface="+mn-cs"/>
              </a:rPr>
              <a:t>3- La mise en place de laboratoires acceptés de tous par l’AER-Mali et l’ANADEB</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sz="4000" dirty="0">
                <a:solidFill>
                  <a:prstClr val="black"/>
                </a:solidFill>
                <a:latin typeface="Calibri" panose="020F0502020204030204"/>
              </a:rPr>
              <a:t>4- La f</a:t>
            </a:r>
            <a:r>
              <a:rPr kumimoji="0" lang="fr-FR" sz="4000" b="0" i="0" u="none" strike="noStrike" kern="1200" cap="none" spc="0" normalizeH="0" baseline="0" noProof="0" dirty="0" err="1">
                <a:ln>
                  <a:noFill/>
                </a:ln>
                <a:solidFill>
                  <a:prstClr val="black"/>
                </a:solidFill>
                <a:effectLst/>
                <a:uLnTx/>
                <a:uFillTx/>
                <a:latin typeface="Calibri" panose="020F0502020204030204"/>
                <a:ea typeface="+mn-ea"/>
                <a:cs typeface="+mn-cs"/>
              </a:rPr>
              <a:t>acilité</a:t>
            </a:r>
            <a:r>
              <a:rPr kumimoji="0" lang="fr-FR" sz="4000" b="0" i="0" u="none" strike="noStrike" kern="1200" cap="none" spc="0" normalizeH="0" baseline="0" noProof="0" dirty="0">
                <a:ln>
                  <a:noFill/>
                </a:ln>
                <a:solidFill>
                  <a:prstClr val="black"/>
                </a:solidFill>
                <a:effectLst/>
                <a:uLnTx/>
                <a:uFillTx/>
                <a:latin typeface="Calibri" panose="020F0502020204030204"/>
                <a:ea typeface="+mn-ea"/>
                <a:cs typeface="+mn-cs"/>
              </a:rPr>
              <a:t> fiscale de l’Etat Malien à l'acquisition des équipements de cuisson et du combustible bioéthanol.</a:t>
            </a:r>
          </a:p>
        </p:txBody>
      </p:sp>
    </p:spTree>
    <p:extLst>
      <p:ext uri="{BB962C8B-B14F-4D97-AF65-F5344CB8AC3E}">
        <p14:creationId xmlns:p14="http://schemas.microsoft.com/office/powerpoint/2010/main" val="88609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A7FFF98-E6CE-A014-1912-BCFB792D0057}"/>
              </a:ext>
            </a:extLst>
          </p:cNvPr>
          <p:cNvSpPr>
            <a:spLocks noGrp="1"/>
          </p:cNvSpPr>
          <p:nvPr>
            <p:ph idx="1"/>
          </p:nvPr>
        </p:nvSpPr>
        <p:spPr/>
        <p:txBody>
          <a:bodyPr>
            <a:normAutofit/>
          </a:bodyPr>
          <a:lstStyle/>
          <a:p>
            <a:pPr marL="0" indent="0" algn="ctr">
              <a:buNone/>
            </a:pPr>
            <a:r>
              <a:rPr lang="fr-FR" sz="4000" b="1" dirty="0"/>
              <a:t>MERCI POUR VOTRE ATTENTION</a:t>
            </a:r>
          </a:p>
          <a:p>
            <a:pPr marL="0" indent="0" algn="ctr">
              <a:buNone/>
            </a:pPr>
            <a:r>
              <a:rPr lang="fr-FR" sz="4000" b="1" dirty="0"/>
              <a:t> </a:t>
            </a:r>
          </a:p>
          <a:p>
            <a:pPr marL="0" indent="0" algn="ctr">
              <a:buNone/>
            </a:pPr>
            <a:r>
              <a:rPr lang="fr-FR" sz="3200" b="1" dirty="0"/>
              <a:t>Présenté par: M. Ousmane S. SAMASSEKOU</a:t>
            </a:r>
          </a:p>
          <a:p>
            <a:pPr marL="0" indent="0" algn="ctr">
              <a:buNone/>
            </a:pPr>
            <a:r>
              <a:rPr lang="fr-FR" sz="3200" b="1" dirty="0"/>
              <a:t>Président M-ACC</a:t>
            </a:r>
          </a:p>
          <a:p>
            <a:pPr marL="0" indent="0" algn="ctr">
              <a:buNone/>
            </a:pPr>
            <a:endParaRPr lang="fr-FR" sz="3200" b="1" dirty="0"/>
          </a:p>
          <a:p>
            <a:pPr marL="0" indent="0">
              <a:buNone/>
            </a:pPr>
            <a:r>
              <a:rPr lang="fr-FR" sz="2000" b="1" dirty="0"/>
              <a:t>Nos documents disponibles:</a:t>
            </a:r>
          </a:p>
          <a:p>
            <a:pPr marL="0" indent="0">
              <a:buNone/>
            </a:pPr>
            <a:r>
              <a:rPr lang="fr-FR" sz="2000" b="1" dirty="0"/>
              <a:t>1- Statuts et règlement intérieur</a:t>
            </a:r>
          </a:p>
          <a:p>
            <a:pPr marL="0" indent="0">
              <a:buNone/>
            </a:pPr>
            <a:r>
              <a:rPr lang="fr-FR" sz="2000" b="1" dirty="0"/>
              <a:t>2- Le plan stratégique 2022/2026</a:t>
            </a:r>
          </a:p>
        </p:txBody>
      </p:sp>
    </p:spTree>
    <p:extLst>
      <p:ext uri="{BB962C8B-B14F-4D97-AF65-F5344CB8AC3E}">
        <p14:creationId xmlns:p14="http://schemas.microsoft.com/office/powerpoint/2010/main" val="3795604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A3BB88-C955-8F0A-2346-32592C3655AF}"/>
              </a:ext>
            </a:extLst>
          </p:cNvPr>
          <p:cNvSpPr>
            <a:spLocks noGrp="1"/>
          </p:cNvSpPr>
          <p:nvPr>
            <p:ph type="ctrTitle"/>
          </p:nvPr>
        </p:nvSpPr>
        <p:spPr>
          <a:xfrm>
            <a:off x="1174866" y="1050176"/>
            <a:ext cx="9144000" cy="2718260"/>
          </a:xfrm>
        </p:spPr>
        <p:txBody>
          <a:bodyPr>
            <a:normAutofit/>
          </a:bodyPr>
          <a:lstStyle/>
          <a:p>
            <a:pPr marL="342900" lvl="0" indent="-342900">
              <a:lnSpc>
                <a:spcPct val="107000"/>
              </a:lnSpc>
              <a:spcBef>
                <a:spcPts val="1800"/>
              </a:spcBef>
              <a:spcAft>
                <a:spcPts val="800"/>
              </a:spcAft>
            </a:pPr>
            <a:br>
              <a:rPr lang="fr-FR" sz="4400" b="1" dirty="0">
                <a:latin typeface="Calibri" panose="020F0502020204030204" pitchFamily="34" charset="0"/>
                <a:ea typeface="Calibri" panose="020F0502020204030204" pitchFamily="34" charset="0"/>
                <a:cs typeface="Times New Roman" panose="02020603050405020304" pitchFamily="18" charset="0"/>
              </a:rPr>
            </a:br>
            <a:br>
              <a:rPr lang="fr-FR" sz="4400" b="1" dirty="0">
                <a:latin typeface="Calibri" panose="020F0502020204030204" pitchFamily="34" charset="0"/>
                <a:ea typeface="Calibri" panose="020F0502020204030204" pitchFamily="34" charset="0"/>
                <a:cs typeface="Times New Roman" panose="02020603050405020304" pitchFamily="18" charset="0"/>
              </a:rPr>
            </a:br>
            <a:endParaRPr lang="fr-FR" sz="3600" dirty="0"/>
          </a:p>
        </p:txBody>
      </p:sp>
      <p:sp>
        <p:nvSpPr>
          <p:cNvPr id="3" name="Sous-titre 2">
            <a:extLst>
              <a:ext uri="{FF2B5EF4-FFF2-40B4-BE49-F238E27FC236}">
                <a16:creationId xmlns:a16="http://schemas.microsoft.com/office/drawing/2014/main" id="{05497ADE-4163-3718-59ED-EAC3BB0F1BB2}"/>
              </a:ext>
            </a:extLst>
          </p:cNvPr>
          <p:cNvSpPr>
            <a:spLocks noGrp="1"/>
          </p:cNvSpPr>
          <p:nvPr>
            <p:ph type="subTitle" idx="1"/>
          </p:nvPr>
        </p:nvSpPr>
        <p:spPr>
          <a:xfrm>
            <a:off x="149629" y="254922"/>
            <a:ext cx="11632276" cy="5770020"/>
          </a:xfrm>
        </p:spPr>
        <p:txBody>
          <a:bodyPr>
            <a:normAutofit fontScale="25000" lnSpcReduction="20000"/>
          </a:bodyPr>
          <a:lstStyle/>
          <a:p>
            <a:pPr>
              <a:lnSpc>
                <a:spcPct val="115000"/>
              </a:lnSpc>
              <a:spcBef>
                <a:spcPts val="500"/>
              </a:spcBef>
              <a:spcAft>
                <a:spcPts val="500"/>
              </a:spcAft>
            </a:pPr>
            <a:endParaRPr lang="fr-FR" sz="10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500"/>
              </a:spcBef>
              <a:spcAft>
                <a:spcPts val="500"/>
              </a:spcAft>
            </a:pPr>
            <a:r>
              <a:rPr lang="fr-FR" sz="14400" b="1" dirty="0">
                <a:effectLst/>
                <a:latin typeface="Times New Roman" panose="02020603050405020304" pitchFamily="18" charset="0"/>
                <a:ea typeface="Calibri" panose="020F0502020204030204" pitchFamily="34" charset="0"/>
                <a:cs typeface="Times New Roman" panose="02020603050405020304" pitchFamily="18" charset="0"/>
              </a:rPr>
              <a:t>Article 2 - Objet </a:t>
            </a:r>
            <a:endParaRPr lang="fr-FR" sz="14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500"/>
              </a:spcBef>
              <a:spcAft>
                <a:spcPts val="500"/>
              </a:spcAft>
            </a:pPr>
            <a:r>
              <a:rPr lang="fr-FR" sz="14400" dirty="0">
                <a:effectLst/>
                <a:latin typeface="Times New Roman" panose="02020603050405020304" pitchFamily="18" charset="0"/>
                <a:ea typeface="Calibri" panose="020F0502020204030204" pitchFamily="34" charset="0"/>
                <a:cs typeface="Times New Roman" panose="02020603050405020304" pitchFamily="18" charset="0"/>
              </a:rPr>
              <a:t>Le réseau a pour objet de lutter contre les changements climatiques et ses conséquences néfastes et de favoriser la transition vers une société plus solidaire et équitable, plus économe en énergie et en ressources naturelles et préservant l’avenir des populations et des écosystèmes.</a:t>
            </a:r>
            <a:r>
              <a:rPr kumimoji="0" lang="fr-FR" sz="14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Informer et sensibiliser toutes les parties (décideurs, entreprises, médias, citoyens, etc.) aux changements climatiques et questions qui lui sont liées pour faire évoluer les comportements et les modes de vie.</a:t>
            </a:r>
            <a:endParaRPr lang="fr-FR" sz="144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569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A3BB88-C955-8F0A-2346-32592C3655AF}"/>
              </a:ext>
            </a:extLst>
          </p:cNvPr>
          <p:cNvSpPr>
            <a:spLocks noGrp="1"/>
          </p:cNvSpPr>
          <p:nvPr>
            <p:ph type="ctrTitle"/>
          </p:nvPr>
        </p:nvSpPr>
        <p:spPr>
          <a:xfrm>
            <a:off x="1174866" y="1050176"/>
            <a:ext cx="9144000" cy="5807824"/>
          </a:xfrm>
        </p:spPr>
        <p:txBody>
          <a:bodyPr>
            <a:normAutofit/>
          </a:bodyPr>
          <a:lstStyle/>
          <a:p>
            <a:pPr algn="just">
              <a:lnSpc>
                <a:spcPct val="115000"/>
              </a:lnSpc>
              <a:spcBef>
                <a:spcPts val="500"/>
              </a:spcBef>
              <a:spcAft>
                <a:spcPts val="500"/>
              </a:spcAft>
            </a:pPr>
            <a:br>
              <a:rPr lang="fr-FR" sz="4400" b="1" dirty="0">
                <a:effectLst/>
                <a:latin typeface="Calibri" panose="020F0502020204030204" pitchFamily="34" charset="0"/>
                <a:ea typeface="Calibri" panose="020F0502020204030204" pitchFamily="34" charset="0"/>
                <a:cs typeface="Times New Roman" panose="02020603050405020304" pitchFamily="18" charset="0"/>
              </a:rPr>
            </a:br>
            <a:br>
              <a:rPr lang="fr-FR" sz="4400" b="1" dirty="0">
                <a:effectLst/>
                <a:latin typeface="Calibri" panose="020F0502020204030204" pitchFamily="34" charset="0"/>
                <a:ea typeface="Calibri" panose="020F0502020204030204" pitchFamily="34" charset="0"/>
                <a:cs typeface="Times New Roman" panose="02020603050405020304" pitchFamily="18" charset="0"/>
              </a:rPr>
            </a:br>
            <a:br>
              <a:rPr lang="fr-FR" sz="4400" b="1" dirty="0">
                <a:effectLst/>
                <a:latin typeface="Calibri" panose="020F0502020204030204" pitchFamily="34" charset="0"/>
                <a:ea typeface="Calibri" panose="020F0502020204030204" pitchFamily="34" charset="0"/>
                <a:cs typeface="Times New Roman" panose="02020603050405020304" pitchFamily="18" charset="0"/>
              </a:rPr>
            </a:br>
            <a:br>
              <a:rPr lang="fr-FR" sz="4400" b="1" dirty="0">
                <a:effectLst/>
                <a:latin typeface="Calibri" panose="020F0502020204030204" pitchFamily="34" charset="0"/>
                <a:ea typeface="Calibri" panose="020F0502020204030204" pitchFamily="34" charset="0"/>
                <a:cs typeface="Times New Roman" panose="02020603050405020304" pitchFamily="18" charset="0"/>
              </a:rPr>
            </a:br>
            <a:endParaRPr lang="fr-FR" sz="3600" dirty="0"/>
          </a:p>
        </p:txBody>
      </p:sp>
      <p:sp>
        <p:nvSpPr>
          <p:cNvPr id="3" name="Sous-titre 2">
            <a:extLst>
              <a:ext uri="{FF2B5EF4-FFF2-40B4-BE49-F238E27FC236}">
                <a16:creationId xmlns:a16="http://schemas.microsoft.com/office/drawing/2014/main" id="{05497ADE-4163-3718-59ED-EAC3BB0F1BB2}"/>
              </a:ext>
            </a:extLst>
          </p:cNvPr>
          <p:cNvSpPr>
            <a:spLocks noGrp="1"/>
          </p:cNvSpPr>
          <p:nvPr>
            <p:ph type="subTitle" idx="1"/>
          </p:nvPr>
        </p:nvSpPr>
        <p:spPr>
          <a:xfrm>
            <a:off x="1524000" y="3509963"/>
            <a:ext cx="9144000" cy="3348037"/>
          </a:xfrm>
        </p:spPr>
        <p:txBody>
          <a:bodyPr/>
          <a:lstStyle/>
          <a:p>
            <a:r>
              <a:rPr lang="fr-FR" dirty="0"/>
              <a:t>             </a:t>
            </a:r>
          </a:p>
        </p:txBody>
      </p:sp>
      <p:sp>
        <p:nvSpPr>
          <p:cNvPr id="5" name="ZoneTexte 4">
            <a:extLst>
              <a:ext uri="{FF2B5EF4-FFF2-40B4-BE49-F238E27FC236}">
                <a16:creationId xmlns:a16="http://schemas.microsoft.com/office/drawing/2014/main" id="{109CB718-8C66-AFAD-50CC-0485D13B2B15}"/>
              </a:ext>
            </a:extLst>
          </p:cNvPr>
          <p:cNvSpPr txBox="1"/>
          <p:nvPr/>
        </p:nvSpPr>
        <p:spPr>
          <a:xfrm>
            <a:off x="1004158" y="618093"/>
            <a:ext cx="10793286" cy="5676939"/>
          </a:xfrm>
          <a:prstGeom prst="rect">
            <a:avLst/>
          </a:prstGeom>
          <a:noFill/>
        </p:spPr>
        <p:txBody>
          <a:bodyPr wrap="square">
            <a:spAutoFit/>
          </a:bodyPr>
          <a:lstStyle/>
          <a:p>
            <a:pPr algn="just">
              <a:lnSpc>
                <a:spcPct val="115000"/>
              </a:lnSpc>
              <a:spcBef>
                <a:spcPts val="500"/>
              </a:spcBef>
              <a:spcAft>
                <a:spcPts val="500"/>
              </a:spcAft>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A ce titre, ses principales missions sont de : </a:t>
            </a:r>
            <a:r>
              <a:rPr lang="fr-FR" sz="3200" dirty="0">
                <a:effectLst/>
                <a:latin typeface="MS Mincho" panose="02020609040205080304" pitchFamily="49" charset="-128"/>
                <a:ea typeface="Calibri" panose="020F0502020204030204" pitchFamily="34" charset="0"/>
                <a:cs typeface="MS Mincho" panose="02020609040205080304" pitchFamily="49" charset="-128"/>
              </a:rPr>
              <a:t>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Bef>
                <a:spcPts val="500"/>
              </a:spcBef>
              <a:spcAft>
                <a:spcPts val="500"/>
              </a:spcAft>
              <a:buFont typeface="Symbol" panose="05050102010706020507" pitchFamily="18" charset="2"/>
              <a:buChar char=""/>
            </a:pPr>
            <a:r>
              <a:rPr lang="fr-FR" sz="3200" dirty="0">
                <a:effectLst/>
                <a:latin typeface="Times New Roman" panose="02020603050405020304" pitchFamily="18" charset="0"/>
                <a:ea typeface="Calibri" panose="020F0502020204030204" pitchFamily="34" charset="0"/>
                <a:cs typeface="Times New Roman" panose="02020603050405020304" pitchFamily="18" charset="0"/>
              </a:rPr>
              <a:t>Coordonner et animer un réseau d’organisations ayant directement ou indirectement le même objet.</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8000" dirty="0">
                <a:effectLst/>
                <a:latin typeface="Times New Roman" panose="02020603050405020304" pitchFamily="18" charset="0"/>
                <a:ea typeface="Calibri" panose="020F0502020204030204" pitchFamily="34" charset="0"/>
              </a:rPr>
              <a:t>.</a:t>
            </a:r>
            <a:r>
              <a:rPr lang="fr-FR" sz="3200" dirty="0">
                <a:effectLst/>
                <a:latin typeface="Times New Roman" panose="02020603050405020304" pitchFamily="18" charset="0"/>
                <a:ea typeface="Calibri" panose="020F0502020204030204" pitchFamily="34" charset="0"/>
              </a:rPr>
              <a:t>Développer une expertise sur les politiques de lutte contre le changement climatique (d’atténuation et d’adaptation) et pour une société plus solidaire et plus équitable, plus économe en énergie et en ressources naturelles, et préservant l’avenir des populations et des écosystèmes aux niveaux international, africain, national et local. </a:t>
            </a:r>
            <a:endParaRPr lang="fr-FR" sz="3200" dirty="0"/>
          </a:p>
        </p:txBody>
      </p:sp>
    </p:spTree>
    <p:extLst>
      <p:ext uri="{BB962C8B-B14F-4D97-AF65-F5344CB8AC3E}">
        <p14:creationId xmlns:p14="http://schemas.microsoft.com/office/powerpoint/2010/main" val="837146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6F4644B-3471-7D64-AC5A-94A7789A19CE}"/>
              </a:ext>
            </a:extLst>
          </p:cNvPr>
          <p:cNvSpPr>
            <a:spLocks noGrp="1"/>
          </p:cNvSpPr>
          <p:nvPr>
            <p:ph idx="1"/>
          </p:nvPr>
        </p:nvSpPr>
        <p:spPr>
          <a:xfrm>
            <a:off x="838200" y="548640"/>
            <a:ext cx="10515600" cy="5785658"/>
          </a:xfrm>
        </p:spPr>
        <p:txBody>
          <a:bodyPr>
            <a:normAutofit/>
          </a:bodyPr>
          <a:lstStyle/>
          <a:p>
            <a:pPr marL="0" indent="0" algn="ctr">
              <a:lnSpc>
                <a:spcPct val="107000"/>
              </a:lnSpc>
              <a:spcAft>
                <a:spcPts val="800"/>
              </a:spcAft>
              <a:buNone/>
            </a:pPr>
            <a:r>
              <a:rPr lang="fr-FR" sz="4400" b="1" dirty="0">
                <a:effectLst/>
                <a:latin typeface="Calibri" panose="020F0502020204030204" pitchFamily="34" charset="0"/>
                <a:ea typeface="Calibri" panose="020F0502020204030204" pitchFamily="34" charset="0"/>
                <a:cs typeface="Times New Roman" panose="02020603050405020304" pitchFamily="18" charset="0"/>
              </a:rPr>
              <a:t>II. Plan Stratégique de M-ACC 2022-2026</a:t>
            </a:r>
          </a:p>
          <a:p>
            <a:pPr marL="0" indent="0" algn="ctr">
              <a:lnSpc>
                <a:spcPct val="107000"/>
              </a:lnSpc>
              <a:spcAft>
                <a:spcPts val="800"/>
              </a:spcAft>
              <a:buNone/>
            </a:pPr>
            <a:r>
              <a:rPr lang="fr-FR" sz="3500" b="1" dirty="0">
                <a:effectLst/>
                <a:latin typeface="Calibri" panose="020F0502020204030204" pitchFamily="34" charset="0"/>
                <a:ea typeface="Calibri" panose="020F0502020204030204" pitchFamily="34" charset="0"/>
                <a:cs typeface="Times New Roman" panose="02020603050405020304" pitchFamily="18" charset="0"/>
              </a:rPr>
              <a:t>MISSION</a:t>
            </a:r>
            <a:endParaRPr lang="fr-FR" sz="35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4000" dirty="0">
                <a:effectLst/>
                <a:latin typeface="Calibri" panose="020F0502020204030204" pitchFamily="34" charset="0"/>
                <a:ea typeface="Times New Roman" panose="02020603050405020304" pitchFamily="18" charset="0"/>
                <a:cs typeface="Helvetica" panose="020B0604020202020204" pitchFamily="34" charset="0"/>
              </a:rPr>
              <a:t>M-ACC est une organisation stable et une référence nationale dans le secteur de la cuisson propre au Mali, soutenant les acteurs du secteur pour faire croitre la part des produits de cuisson propre et promouvoir le secteur de la cuisson propre au Mali</a:t>
            </a:r>
            <a:endParaRPr lang="fr-FR" sz="4000" dirty="0"/>
          </a:p>
        </p:txBody>
      </p:sp>
    </p:spTree>
    <p:extLst>
      <p:ext uri="{BB962C8B-B14F-4D97-AF65-F5344CB8AC3E}">
        <p14:creationId xmlns:p14="http://schemas.microsoft.com/office/powerpoint/2010/main" val="3636555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0924C28-5B5E-ADCA-BA43-6E23CA8F9497}"/>
              </a:ext>
            </a:extLst>
          </p:cNvPr>
          <p:cNvSpPr>
            <a:spLocks noGrp="1"/>
          </p:cNvSpPr>
          <p:nvPr>
            <p:ph idx="1"/>
          </p:nvPr>
        </p:nvSpPr>
        <p:spPr>
          <a:xfrm>
            <a:off x="838200" y="825730"/>
            <a:ext cx="10515600" cy="5575069"/>
          </a:xfrm>
        </p:spPr>
        <p:txBody>
          <a:bodyPr>
            <a:normAutofit/>
          </a:bodyPr>
          <a:lstStyle/>
          <a:p>
            <a:pPr marL="0" lvl="0" indent="0">
              <a:lnSpc>
                <a:spcPct val="107000"/>
              </a:lnSpc>
              <a:spcBef>
                <a:spcPts val="1800"/>
              </a:spcBef>
              <a:spcAft>
                <a:spcPts val="800"/>
              </a:spcAft>
              <a:buNone/>
            </a:pPr>
            <a:r>
              <a:rPr lang="fr-FR" sz="4000" b="1" dirty="0">
                <a:effectLst/>
                <a:latin typeface="Calibri" panose="020F0502020204030204" pitchFamily="34" charset="0"/>
                <a:ea typeface="Calibri" panose="020F0502020204030204" pitchFamily="34" charset="0"/>
                <a:cs typeface="Times New Roman" panose="02020603050405020304" pitchFamily="18" charset="0"/>
              </a:rPr>
              <a:t>ORIENTATIONS STRATEGIQUES 2022 - 2026</a:t>
            </a:r>
            <a:endParaRPr lang="fr-FR"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3200" dirty="0">
                <a:effectLst/>
                <a:latin typeface="Calibri" panose="020F0502020204030204" pitchFamily="34" charset="0"/>
                <a:ea typeface="Calibri" panose="020F0502020204030204" pitchFamily="34" charset="0"/>
                <a:cs typeface="Times New Roman" panose="02020603050405020304" pitchFamily="18" charset="0"/>
              </a:rPr>
              <a:t>La matrice des orientations stratégiques révèle que M-ACC dispose d’assez de forces pour saisir les principales opportunités de son environnement. La nécessité</a:t>
            </a:r>
            <a:r>
              <a:rPr lang="fr-FR" sz="3200" dirty="0">
                <a:latin typeface="Calibri" panose="020F0502020204030204" pitchFamily="34" charset="0"/>
                <a:ea typeface="Calibri" panose="020F0502020204030204" pitchFamily="34" charset="0"/>
                <a:cs typeface="Times New Roman" panose="02020603050405020304" pitchFamily="18" charset="0"/>
              </a:rPr>
              <a:t> </a:t>
            </a:r>
            <a:r>
              <a:rPr lang="fr-FR" sz="3200" dirty="0">
                <a:effectLst/>
                <a:latin typeface="Calibri" panose="020F0502020204030204" pitchFamily="34" charset="0"/>
                <a:ea typeface="Calibri" panose="020F0502020204030204" pitchFamily="34" charset="0"/>
                <a:cs typeface="Times New Roman" panose="02020603050405020304" pitchFamily="18" charset="0"/>
              </a:rPr>
              <a:t>de prendre des initiatives pour valoriser les forces de l’alliance afin de saisir les opportunités.</a:t>
            </a:r>
          </a:p>
          <a:p>
            <a:pPr marL="0" indent="0">
              <a:buNone/>
            </a:pPr>
            <a:endParaRPr lang="fr-FR" dirty="0"/>
          </a:p>
        </p:txBody>
      </p:sp>
    </p:spTree>
    <p:extLst>
      <p:ext uri="{BB962C8B-B14F-4D97-AF65-F5344CB8AC3E}">
        <p14:creationId xmlns:p14="http://schemas.microsoft.com/office/powerpoint/2010/main" val="716675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FFF29C96-DD3C-334E-473F-EE480BA0DB35}"/>
              </a:ext>
            </a:extLst>
          </p:cNvPr>
          <p:cNvSpPr txBox="1"/>
          <p:nvPr/>
        </p:nvSpPr>
        <p:spPr>
          <a:xfrm>
            <a:off x="637309" y="749861"/>
            <a:ext cx="10618123" cy="4160306"/>
          </a:xfrm>
          <a:prstGeom prst="rect">
            <a:avLst/>
          </a:prstGeom>
          <a:noFill/>
        </p:spPr>
        <p:txBody>
          <a:bodyPr wrap="square">
            <a:spAutoFit/>
          </a:bodyPr>
          <a:lstStyle/>
          <a:p>
            <a:pPr lvl="0" algn="ctr">
              <a:lnSpc>
                <a:spcPct val="107000"/>
              </a:lnSpc>
              <a:spcAft>
                <a:spcPts val="800"/>
              </a:spcAft>
            </a:pPr>
            <a:r>
              <a:rPr kumimoji="0" lang="fr-FR" sz="4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INTERNES</a:t>
            </a:r>
          </a:p>
          <a:p>
            <a:pPr marL="342900" lvl="0" indent="-342900">
              <a:lnSpc>
                <a:spcPct val="107000"/>
              </a:lnSpc>
              <a:spcAft>
                <a:spcPts val="800"/>
              </a:spcAft>
              <a:buFont typeface="Symbol" panose="05050102010706020507" pitchFamily="18" charset="2"/>
              <a:buChar char=""/>
            </a:pPr>
            <a:r>
              <a:rPr lang="fr-FR" sz="3200" dirty="0">
                <a:effectLst/>
                <a:latin typeface="Calibri" panose="020F0502020204030204" pitchFamily="34" charset="0"/>
                <a:ea typeface="Times New Roman" panose="02020603050405020304" pitchFamily="18" charset="0"/>
                <a:cs typeface="Times New Roman" panose="02020603050405020304" pitchFamily="18" charset="0"/>
              </a:rPr>
              <a:t>Profiter du fait que M-ACC participe aux rencontres nationales et internationales sur la cuisson propre, le climat et l’environnement pour améliorer sa communication avec son environnement.</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fr-FR" sz="3200" dirty="0">
                <a:effectLst/>
                <a:latin typeface="Calibri" panose="020F0502020204030204" pitchFamily="34" charset="0"/>
                <a:ea typeface="Calibri" panose="020F0502020204030204" pitchFamily="34" charset="0"/>
                <a:cs typeface="Calibri" panose="020F0502020204030204" pitchFamily="34" charset="0"/>
              </a:rPr>
              <a:t>M-ACC élargit son membership aux acteurs essentiels de la cuisson propre.</a:t>
            </a:r>
            <a:endParaRPr kumimoji="0" lang="fr-FR"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770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4457E12-B20C-75B4-3AD1-F7E87E30B349}"/>
              </a:ext>
            </a:extLst>
          </p:cNvPr>
          <p:cNvSpPr>
            <a:spLocks noGrp="1"/>
          </p:cNvSpPr>
          <p:nvPr>
            <p:ph idx="1"/>
          </p:nvPr>
        </p:nvSpPr>
        <p:spPr>
          <a:xfrm>
            <a:off x="838200" y="681645"/>
            <a:ext cx="10515600" cy="5495318"/>
          </a:xfrm>
        </p:spPr>
        <p:txBody>
          <a:bodyPr>
            <a:normAutofit/>
          </a:bodyPr>
          <a:lstStyle/>
          <a:p>
            <a:pPr marL="0" indent="0" algn="ctr">
              <a:lnSpc>
                <a:spcPct val="107000"/>
              </a:lnSpc>
              <a:spcAft>
                <a:spcPts val="800"/>
              </a:spcAft>
              <a:buNone/>
            </a:pPr>
            <a:r>
              <a:rPr lang="fr-FR" sz="4400" b="1" dirty="0">
                <a:effectLst/>
                <a:latin typeface="Calibri" panose="020F0502020204030204" pitchFamily="34" charset="0"/>
                <a:ea typeface="Calibri" panose="020F0502020204030204" pitchFamily="34" charset="0"/>
                <a:cs typeface="Times New Roman" panose="02020603050405020304" pitchFamily="18" charset="0"/>
              </a:rPr>
              <a:t>EXTERNES</a:t>
            </a:r>
            <a:endParaRPr lang="fr-FR" sz="4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fr-FR" sz="4400" dirty="0">
                <a:effectLst/>
                <a:latin typeface="Calibri" panose="020F0502020204030204" pitchFamily="34" charset="0"/>
                <a:ea typeface="Calibri" panose="020F0502020204030204" pitchFamily="34" charset="0"/>
                <a:cs typeface="Times New Roman" panose="02020603050405020304" pitchFamily="18" charset="0"/>
              </a:rPr>
              <a:t>Profiter de l’intérêt potentiel des partenaires de M-ACC (ECREEE, PNUD,DNE, DNEF,ANADEB, AMADER, AER-Mali, ASDI, GIZ, SNV, etc.,) pour accroitre les ressources financières en utilisant les capacités de M-ACC à formuler les projets et programmes.</a:t>
            </a:r>
          </a:p>
          <a:p>
            <a:endParaRPr lang="fr-FR" dirty="0"/>
          </a:p>
        </p:txBody>
      </p:sp>
    </p:spTree>
    <p:extLst>
      <p:ext uri="{BB962C8B-B14F-4D97-AF65-F5344CB8AC3E}">
        <p14:creationId xmlns:p14="http://schemas.microsoft.com/office/powerpoint/2010/main" val="3880598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98CBCB-8845-9338-7785-CE96BAF8A83A}"/>
              </a:ext>
            </a:extLst>
          </p:cNvPr>
          <p:cNvSpPr>
            <a:spLocks noGrp="1"/>
          </p:cNvSpPr>
          <p:nvPr>
            <p:ph idx="1"/>
          </p:nvPr>
        </p:nvSpPr>
        <p:spPr>
          <a:xfrm>
            <a:off x="494607" y="866891"/>
            <a:ext cx="10515600" cy="5123814"/>
          </a:xfrm>
        </p:spPr>
        <p:txBody>
          <a:bodyPr>
            <a:normAutofit lnSpcReduction="10000"/>
          </a:bodyPr>
          <a:lstStyle/>
          <a:p>
            <a:pPr marL="0" marR="0" lvl="0" indent="0" algn="ctr" defTabSz="914400" rtl="0" eaLnBrk="1" fontAlgn="auto" latinLnBrk="0" hangingPunct="1">
              <a:lnSpc>
                <a:spcPct val="107000"/>
              </a:lnSpc>
              <a:spcBef>
                <a:spcPts val="1000"/>
              </a:spcBef>
              <a:spcAft>
                <a:spcPts val="800"/>
              </a:spcAft>
              <a:buClrTx/>
              <a:buSzTx/>
              <a:buNone/>
              <a:tabLst/>
              <a:defRPr/>
            </a:pPr>
            <a:r>
              <a:rPr kumimoji="0" lang="fr-FR" sz="4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EXTERNES</a:t>
            </a:r>
          </a:p>
          <a:p>
            <a:pPr marL="0" marR="0" lvl="0" indent="0" algn="l" defTabSz="914400" rtl="0" eaLnBrk="1" fontAlgn="auto" latinLnBrk="0" hangingPunct="1">
              <a:lnSpc>
                <a:spcPct val="107000"/>
              </a:lnSpc>
              <a:spcBef>
                <a:spcPts val="1000"/>
              </a:spcBef>
              <a:spcAft>
                <a:spcPts val="800"/>
              </a:spcAft>
              <a:buClrTx/>
              <a:buSzTx/>
              <a:buNone/>
              <a:tabLst/>
              <a:defRPr/>
            </a:pPr>
            <a:r>
              <a:rPr kumimoji="0" lang="fr-F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Profiter de la facilité d’accès des membres de M-ACC à l’administration publique et aux organisations nationales et internationales disposant de capital de connaissance sur la thématique pour faire un plaidoyer lobbying en faveur de l’actualisation des textes législatifs obsolètes des eaux et forêt et de l’environnement au Mali </a:t>
            </a:r>
          </a:p>
          <a:p>
            <a:endParaRPr lang="fr-FR" dirty="0"/>
          </a:p>
        </p:txBody>
      </p:sp>
    </p:spTree>
    <p:extLst>
      <p:ext uri="{BB962C8B-B14F-4D97-AF65-F5344CB8AC3E}">
        <p14:creationId xmlns:p14="http://schemas.microsoft.com/office/powerpoint/2010/main" val="2264348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C179604-AED6-3696-6B60-62835932694B}"/>
              </a:ext>
            </a:extLst>
          </p:cNvPr>
          <p:cNvSpPr txBox="1"/>
          <p:nvPr/>
        </p:nvSpPr>
        <p:spPr>
          <a:xfrm>
            <a:off x="825731" y="234254"/>
            <a:ext cx="11039301" cy="4542462"/>
          </a:xfrm>
          <a:prstGeom prst="rect">
            <a:avLst/>
          </a:prstGeom>
          <a:noFill/>
        </p:spPr>
        <p:txBody>
          <a:bodyPr wrap="square">
            <a:spAutoFit/>
          </a:bodyPr>
          <a:lstStyle/>
          <a:p>
            <a:pPr marR="0" lvl="0" algn="ctr" defTabSz="914400" rtl="0" eaLnBrk="1" fontAlgn="auto" latinLnBrk="0" hangingPunct="1">
              <a:lnSpc>
                <a:spcPct val="107000"/>
              </a:lnSpc>
              <a:spcBef>
                <a:spcPts val="1000"/>
              </a:spcBef>
              <a:spcAft>
                <a:spcPts val="800"/>
              </a:spcAft>
              <a:buClrTx/>
              <a:buSzTx/>
              <a:tabLst/>
              <a:defRPr/>
            </a:pPr>
            <a:r>
              <a:rPr lang="fr-FR" sz="4400" b="1" dirty="0">
                <a:effectLst/>
                <a:latin typeface="Calibri "/>
                <a:ea typeface="Calibri" panose="020F0502020204030204" pitchFamily="34" charset="0"/>
                <a:cs typeface="Times New Roman" panose="02020603050405020304" pitchFamily="18" charset="0"/>
              </a:rPr>
              <a:t>III. PROJET EN COURS</a:t>
            </a:r>
          </a:p>
          <a:p>
            <a:pPr marR="0" lvl="0" algn="l" defTabSz="914400" rtl="0" eaLnBrk="1" fontAlgn="auto" latinLnBrk="0" hangingPunct="1">
              <a:lnSpc>
                <a:spcPct val="107000"/>
              </a:lnSpc>
              <a:spcBef>
                <a:spcPts val="1000"/>
              </a:spcBef>
              <a:spcAft>
                <a:spcPts val="800"/>
              </a:spcAft>
              <a:buClrTx/>
              <a:buSzTx/>
              <a:tabLst/>
              <a:defRPr/>
            </a:pPr>
            <a:r>
              <a:rPr lang="fr-FR" sz="4000" dirty="0">
                <a:effectLst/>
                <a:latin typeface="Calibri "/>
                <a:ea typeface="Calibri" panose="020F0502020204030204" pitchFamily="34" charset="0"/>
                <a:cs typeface="Times New Roman" panose="02020603050405020304" pitchFamily="18" charset="0"/>
              </a:rPr>
              <a:t>Développement du marché du secteur de la cuisson propre au Mali - MADECC avec le financement de EnDev/GIZ/SNV.</a:t>
            </a:r>
          </a:p>
          <a:p>
            <a:pPr marR="0" lvl="0" algn="l" defTabSz="914400" rtl="0" eaLnBrk="1" fontAlgn="auto" latinLnBrk="0" hangingPunct="1">
              <a:lnSpc>
                <a:spcPct val="107000"/>
              </a:lnSpc>
              <a:spcBef>
                <a:spcPts val="1000"/>
              </a:spcBef>
              <a:spcAft>
                <a:spcPts val="800"/>
              </a:spcAft>
              <a:buClrTx/>
              <a:buSzTx/>
              <a:tabLst/>
              <a:defRPr/>
            </a:pPr>
            <a:r>
              <a:rPr lang="fr-FR" sz="4000" b="1" dirty="0">
                <a:latin typeface="Calibri "/>
                <a:ea typeface="Calibri" panose="020F0502020204030204" pitchFamily="34" charset="0"/>
                <a:cs typeface="Times New Roman" panose="02020603050405020304" pitchFamily="18" charset="0"/>
              </a:rPr>
              <a:t>Rôle de M-ACC </a:t>
            </a:r>
            <a:r>
              <a:rPr lang="fr-FR" sz="4000" dirty="0">
                <a:latin typeface="Calibri "/>
                <a:ea typeface="Calibri" panose="020F0502020204030204" pitchFamily="34" charset="0"/>
                <a:cs typeface="Times New Roman" panose="02020603050405020304" pitchFamily="18" charset="0"/>
              </a:rPr>
              <a:t>: le portage du label qualité GWA+ des foyers améliorés</a:t>
            </a:r>
            <a:r>
              <a:rPr lang="fr-FR" sz="4000" dirty="0">
                <a:effectLst/>
                <a:latin typeface="Calibri "/>
                <a:ea typeface="Calibri" panose="020F0502020204030204" pitchFamily="34" charset="0"/>
                <a:cs typeface="Times New Roman" panose="02020603050405020304" pitchFamily="18" charset="0"/>
              </a:rPr>
              <a:t> </a:t>
            </a:r>
            <a:endParaRPr kumimoji="0" lang="fr-FR" sz="4000" strike="noStrike" kern="1200" cap="none" spc="0" normalizeH="0" baseline="0" noProof="0" dirty="0">
              <a:ln>
                <a:noFill/>
              </a:ln>
              <a:solidFill>
                <a:prstClr val="black"/>
              </a:solidFill>
              <a:effectLst/>
              <a:uLnTx/>
              <a:uFillTx/>
              <a:latin typeface="Calibri "/>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16229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file>

<file path=customXml/itemProps1.xml><?xml version="1.0" encoding="utf-8"?>
<ds:datastoreItem xmlns:ds="http://schemas.openxmlformats.org/officeDocument/2006/customXml" ds:itemID="{13C676A1-BF35-40E3-B64F-CE8C39C8319E}"/>
</file>

<file path=customXml/itemProps2.xml><?xml version="1.0" encoding="utf-8"?>
<ds:datastoreItem xmlns:ds="http://schemas.openxmlformats.org/officeDocument/2006/customXml" ds:itemID="{878E0887-D6EE-498C-A2E3-6705F21E83A4}"/>
</file>

<file path=customXml/itemProps3.xml><?xml version="1.0" encoding="utf-8"?>
<ds:datastoreItem xmlns:ds="http://schemas.openxmlformats.org/officeDocument/2006/customXml" ds:itemID="{4ABAFBC6-D3CF-4C47-8FC7-071A8DB932D9}"/>
</file>

<file path=customXml/itemProps4.xml><?xml version="1.0" encoding="utf-8"?>
<ds:datastoreItem xmlns:ds="http://schemas.openxmlformats.org/officeDocument/2006/customXml" ds:itemID="{878E0887-D6EE-498C-A2E3-6705F21E83A4}"/>
</file>

<file path=docProps/app.xml><?xml version="1.0" encoding="utf-8"?>
<Properties xmlns="http://schemas.openxmlformats.org/officeDocument/2006/extended-properties" xmlns:vt="http://schemas.openxmlformats.org/officeDocument/2006/docPropsVTypes">
  <TotalTime>789</TotalTime>
  <Words>656</Words>
  <Application>Microsoft Office PowerPoint</Application>
  <PresentationFormat>Grand écran</PresentationFormat>
  <Paragraphs>49</Paragraphs>
  <Slides>12</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12</vt:i4>
      </vt:variant>
    </vt:vector>
  </HeadingPairs>
  <TitlesOfParts>
    <vt:vector size="21" baseType="lpstr">
      <vt:lpstr>MS Mincho</vt:lpstr>
      <vt:lpstr>Arial</vt:lpstr>
      <vt:lpstr>Calibri</vt:lpstr>
      <vt:lpstr>Calibri </vt:lpstr>
      <vt:lpstr>Calibri Light</vt:lpstr>
      <vt:lpstr>Cambria</vt:lpstr>
      <vt:lpstr>Symbol</vt:lpstr>
      <vt:lpstr>Times New Roman</vt:lpstr>
      <vt:lpstr>Thème Office</vt:lpstr>
      <vt:lpstr>  </vt:lpstr>
      <vt:lpstr>  </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ORIENTANT LE PLAN STRATEGIQUE 2022 - 2026 A la lumière des forces, des faiblesses, des opportunités et des menaces prioritaires, la vision de M-ACC est : D’ici 2026, M-ACC envisage un secteur de la cuisson propre florissant au Mali, avec à la réduc</dc:title>
  <dc:creator>Ousmane S. SAMASSÉKOU</dc:creator>
  <cp:lastModifiedBy>Ousmane S. SAMASSÉKOU</cp:lastModifiedBy>
  <cp:revision>27</cp:revision>
  <dcterms:created xsi:type="dcterms:W3CDTF">2022-09-11T00:33:49Z</dcterms:created>
  <dcterms:modified xsi:type="dcterms:W3CDTF">2022-09-11T13:55:30Z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62eac3a2-d876-4788-b0e7-e32ddc4c7759</vt:lpwstr>
  </property>
</Properties>
</file>