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4"/>
  </p:sldMasterIdLst>
  <p:notesMasterIdLst>
    <p:notesMasterId r:id="rId25"/>
  </p:notesMasterIdLst>
  <p:sldIdLst>
    <p:sldId id="259" r:id="rId5"/>
    <p:sldId id="472" r:id="rId6"/>
    <p:sldId id="473" r:id="rId7"/>
    <p:sldId id="467" r:id="rId8"/>
    <p:sldId id="474" r:id="rId9"/>
    <p:sldId id="463" r:id="rId10"/>
    <p:sldId id="466" r:id="rId11"/>
    <p:sldId id="464" r:id="rId12"/>
    <p:sldId id="469" r:id="rId13"/>
    <p:sldId id="468" r:id="rId14"/>
    <p:sldId id="465" r:id="rId15"/>
    <p:sldId id="460" r:id="rId16"/>
    <p:sldId id="461" r:id="rId17"/>
    <p:sldId id="462" r:id="rId18"/>
    <p:sldId id="429" r:id="rId19"/>
    <p:sldId id="428" r:id="rId20"/>
    <p:sldId id="421" r:id="rId21"/>
    <p:sldId id="470" r:id="rId22"/>
    <p:sldId id="471" r:id="rId23"/>
    <p:sldId id="332" r:id="rId24"/>
  </p:sldIdLst>
  <p:sldSz cx="9144000" cy="5143500" type="screen16x9"/>
  <p:notesSz cx="6858000" cy="9144000"/>
  <p:embeddedFontLst>
    <p:embeddedFont>
      <p:font typeface="Avenir Book" panose="02000503020000020003" pitchFamily="2" charset="0"/>
      <p:regular r:id="rId26"/>
      <p:italic r:id="rId27"/>
    </p:embeddedFont>
    <p:embeddedFont>
      <p:font typeface="Roboto" panose="02000000000000000000" pitchFamily="2" charset="0"/>
      <p:regular r:id="rId28"/>
      <p:bold r:id="rId29"/>
      <p:italic r:id="rId30"/>
      <p:boldItalic r:id="rId31"/>
    </p:embeddedFont>
    <p:embeddedFont>
      <p:font typeface="Roboto Black"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227">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5EFD9D-EC48-D42C-D016-E021525E1353}" name="Xavier Pierluca" initials="XP" userId="618cd9b81e3322f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Xavier Pierluca" initials="XP" lastIdx="36" clrIdx="0">
    <p:extLst>
      <p:ext uri="{19B8F6BF-5375-455C-9EA6-DF929625EA0E}">
        <p15:presenceInfo xmlns:p15="http://schemas.microsoft.com/office/powerpoint/2012/main" userId="Xavier Pierluca" providerId="None"/>
      </p:ext>
    </p:extLst>
  </p:cmAuthor>
  <p:cmAuthor id="2" name="Peter J. George" initials="PJG" lastIdx="3" clrIdx="1">
    <p:extLst>
      <p:ext uri="{19B8F6BF-5375-455C-9EA6-DF929625EA0E}">
        <p15:presenceInfo xmlns:p15="http://schemas.microsoft.com/office/powerpoint/2012/main" userId="Peter J. George" providerId="None"/>
      </p:ext>
    </p:extLst>
  </p:cmAuthor>
  <p:cmAuthor id="3" name="KANWAL RATHI" initials="KR" lastIdx="16" clrIdx="2">
    <p:extLst>
      <p:ext uri="{19B8F6BF-5375-455C-9EA6-DF929625EA0E}">
        <p15:presenceInfo xmlns:p15="http://schemas.microsoft.com/office/powerpoint/2012/main" userId="KANWAL RATHI" providerId="None"/>
      </p:ext>
    </p:extLst>
  </p:cmAuthor>
  <p:cmAuthor id="4" name="Mary Mukuria" initials="MM" lastIdx="14" clrIdx="3">
    <p:extLst>
      <p:ext uri="{19B8F6BF-5375-455C-9EA6-DF929625EA0E}">
        <p15:presenceInfo xmlns:p15="http://schemas.microsoft.com/office/powerpoint/2012/main" userId="099b9b5c0eda36df" providerId="Windows Live"/>
      </p:ext>
    </p:extLst>
  </p:cmAuthor>
  <p:cmAuthor id="5" name="Kelvin Mwangi" initials="KM" lastIdx="6" clrIdx="4">
    <p:extLst>
      <p:ext uri="{19B8F6BF-5375-455C-9EA6-DF929625EA0E}">
        <p15:presenceInfo xmlns:p15="http://schemas.microsoft.com/office/powerpoint/2012/main" userId="99a1e9b72886bd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3F4C"/>
    <a:srgbClr val="B1B027"/>
    <a:srgbClr val="000000"/>
    <a:srgbClr val="549D45"/>
    <a:srgbClr val="1E4C9C"/>
    <a:srgbClr val="ABB2BF"/>
    <a:srgbClr val="C6D7F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E0229C-9DA9-A745-B462-58EFF76985D9}" v="5" dt="2023-02-20T13:32:17.101"/>
  </p1510:revLst>
</p1510:revInfo>
</file>

<file path=ppt/tableStyles.xml><?xml version="1.0" encoding="utf-8"?>
<a:tblStyleLst xmlns:a="http://schemas.openxmlformats.org/drawingml/2006/main" def="{AA1E5A3F-3DE6-4EFB-BD7C-42F6B8ABB91C}">
  <a:tblStyle styleId="{AA1E5A3F-3DE6-4EFB-BD7C-42F6B8ABB9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0352"/>
  </p:normalViewPr>
  <p:slideViewPr>
    <p:cSldViewPr snapToGrid="0">
      <p:cViewPr varScale="1">
        <p:scale>
          <a:sx n="107" d="100"/>
          <a:sy n="107" d="100"/>
        </p:scale>
        <p:origin x="560" y="168"/>
      </p:cViewPr>
      <p:guideLst>
        <p:guide orient="horz" pos="1620"/>
        <p:guide pos="2880"/>
        <p:guide pos="52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9.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8/10/relationships/authors" Target="authors.xml"/><Relationship Id="rId8" Type="http://schemas.openxmlformats.org/officeDocument/2006/relationships/slide" Target="slides/slide4.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George" userId="499237cd-b534-4107-8d4f-0ef5c7697662" providerId="ADAL" clId="{ABB9494C-BA81-D040-BD97-B53C06BFBC48}"/>
    <pc:docChg chg="modSld">
      <pc:chgData name="Peter George" userId="499237cd-b534-4107-8d4f-0ef5c7697662" providerId="ADAL" clId="{ABB9494C-BA81-D040-BD97-B53C06BFBC48}" dt="2022-09-14T12:19:12.401" v="5" actId="20577"/>
      <pc:docMkLst>
        <pc:docMk/>
      </pc:docMkLst>
      <pc:sldChg chg="modNotesTx">
        <pc:chgData name="Peter George" userId="499237cd-b534-4107-8d4f-0ef5c7697662" providerId="ADAL" clId="{ABB9494C-BA81-D040-BD97-B53C06BFBC48}" dt="2022-09-14T12:19:12.401" v="5" actId="20577"/>
        <pc:sldMkLst>
          <pc:docMk/>
          <pc:sldMk cId="1837791158" sldId="449"/>
        </pc:sldMkLst>
      </pc:sldChg>
    </pc:docChg>
  </pc:docChgLst>
  <pc:docChgLst>
    <pc:chgData name="Peter George" userId="499237cd-b534-4107-8d4f-0ef5c7697662" providerId="ADAL" clId="{A2E0229C-9DA9-A745-B462-58EFF76985D9}"/>
    <pc:docChg chg="custSel addSld delSld modSld">
      <pc:chgData name="Peter George" userId="499237cd-b534-4107-8d4f-0ef5c7697662" providerId="ADAL" clId="{A2E0229C-9DA9-A745-B462-58EFF76985D9}" dt="2023-02-23T11:30:47.460" v="1404" actId="20577"/>
      <pc:docMkLst>
        <pc:docMk/>
      </pc:docMkLst>
      <pc:sldChg chg="del">
        <pc:chgData name="Peter George" userId="499237cd-b534-4107-8d4f-0ef5c7697662" providerId="ADAL" clId="{A2E0229C-9DA9-A745-B462-58EFF76985D9}" dt="2023-02-20T11:57:21.003" v="57" actId="2696"/>
        <pc:sldMkLst>
          <pc:docMk/>
          <pc:sldMk cId="3886878473" sldId="256"/>
        </pc:sldMkLst>
      </pc:sldChg>
      <pc:sldChg chg="modSp mod">
        <pc:chgData name="Peter George" userId="499237cd-b534-4107-8d4f-0ef5c7697662" providerId="ADAL" clId="{A2E0229C-9DA9-A745-B462-58EFF76985D9}" dt="2023-02-20T13:26:06.044" v="940" actId="20577"/>
        <pc:sldMkLst>
          <pc:docMk/>
          <pc:sldMk cId="0" sldId="259"/>
        </pc:sldMkLst>
        <pc:spChg chg="mod">
          <ac:chgData name="Peter George" userId="499237cd-b534-4107-8d4f-0ef5c7697662" providerId="ADAL" clId="{A2E0229C-9DA9-A745-B462-58EFF76985D9}" dt="2023-02-20T13:26:06.044" v="940" actId="20577"/>
          <ac:spMkLst>
            <pc:docMk/>
            <pc:sldMk cId="0" sldId="259"/>
            <ac:spMk id="21" creationId="{A86FC910-6A47-F54F-97F8-26276E73BB41}"/>
          </ac:spMkLst>
        </pc:spChg>
      </pc:sldChg>
      <pc:sldChg chg="add">
        <pc:chgData name="Peter George" userId="499237cd-b534-4107-8d4f-0ef5c7697662" providerId="ADAL" clId="{A2E0229C-9DA9-A745-B462-58EFF76985D9}" dt="2023-02-20T11:56:56.558" v="56"/>
        <pc:sldMkLst>
          <pc:docMk/>
          <pc:sldMk cId="2335637998" sldId="421"/>
        </pc:sldMkLst>
      </pc:sldChg>
      <pc:sldChg chg="del">
        <pc:chgData name="Peter George" userId="499237cd-b534-4107-8d4f-0ef5c7697662" providerId="ADAL" clId="{A2E0229C-9DA9-A745-B462-58EFF76985D9}" dt="2023-02-20T11:57:26.038" v="59" actId="2696"/>
        <pc:sldMkLst>
          <pc:docMk/>
          <pc:sldMk cId="1508210442" sldId="422"/>
        </pc:sldMkLst>
      </pc:sldChg>
      <pc:sldChg chg="del">
        <pc:chgData name="Peter George" userId="499237cd-b534-4107-8d4f-0ef5c7697662" providerId="ADAL" clId="{A2E0229C-9DA9-A745-B462-58EFF76985D9}" dt="2023-02-20T11:57:39.821" v="61" actId="2696"/>
        <pc:sldMkLst>
          <pc:docMk/>
          <pc:sldMk cId="4260061769" sldId="426"/>
        </pc:sldMkLst>
      </pc:sldChg>
      <pc:sldChg chg="add">
        <pc:chgData name="Peter George" userId="499237cd-b534-4107-8d4f-0ef5c7697662" providerId="ADAL" clId="{A2E0229C-9DA9-A745-B462-58EFF76985D9}" dt="2023-02-20T11:56:56.558" v="56"/>
        <pc:sldMkLst>
          <pc:docMk/>
          <pc:sldMk cId="705228181" sldId="428"/>
        </pc:sldMkLst>
      </pc:sldChg>
      <pc:sldChg chg="add">
        <pc:chgData name="Peter George" userId="499237cd-b534-4107-8d4f-0ef5c7697662" providerId="ADAL" clId="{A2E0229C-9DA9-A745-B462-58EFF76985D9}" dt="2023-02-20T11:56:56.558" v="56"/>
        <pc:sldMkLst>
          <pc:docMk/>
          <pc:sldMk cId="1933896347" sldId="429"/>
        </pc:sldMkLst>
      </pc:sldChg>
      <pc:sldChg chg="del">
        <pc:chgData name="Peter George" userId="499237cd-b534-4107-8d4f-0ef5c7697662" providerId="ADAL" clId="{A2E0229C-9DA9-A745-B462-58EFF76985D9}" dt="2023-02-20T12:35:23.569" v="64" actId="2696"/>
        <pc:sldMkLst>
          <pc:docMk/>
          <pc:sldMk cId="2007089230" sldId="446"/>
        </pc:sldMkLst>
      </pc:sldChg>
      <pc:sldChg chg="del">
        <pc:chgData name="Peter George" userId="499237cd-b534-4107-8d4f-0ef5c7697662" providerId="ADAL" clId="{A2E0229C-9DA9-A745-B462-58EFF76985D9}" dt="2023-02-20T12:35:23.563" v="63" actId="2696"/>
        <pc:sldMkLst>
          <pc:docMk/>
          <pc:sldMk cId="1837791158" sldId="449"/>
        </pc:sldMkLst>
      </pc:sldChg>
      <pc:sldChg chg="modSp mod">
        <pc:chgData name="Peter George" userId="499237cd-b534-4107-8d4f-0ef5c7697662" providerId="ADAL" clId="{A2E0229C-9DA9-A745-B462-58EFF76985D9}" dt="2023-02-23T11:30:47.460" v="1404" actId="20577"/>
        <pc:sldMkLst>
          <pc:docMk/>
          <pc:sldMk cId="221975660" sldId="463"/>
        </pc:sldMkLst>
        <pc:spChg chg="mod">
          <ac:chgData name="Peter George" userId="499237cd-b534-4107-8d4f-0ef5c7697662" providerId="ADAL" clId="{A2E0229C-9DA9-A745-B462-58EFF76985D9}" dt="2023-02-23T11:30:47.460" v="1404" actId="20577"/>
          <ac:spMkLst>
            <pc:docMk/>
            <pc:sldMk cId="221975660" sldId="463"/>
            <ac:spMk id="5" creationId="{914B7349-ADA9-6841-4D92-C39EE88B2C07}"/>
          </ac:spMkLst>
        </pc:spChg>
        <pc:spChg chg="mod">
          <ac:chgData name="Peter George" userId="499237cd-b534-4107-8d4f-0ef5c7697662" providerId="ADAL" clId="{A2E0229C-9DA9-A745-B462-58EFF76985D9}" dt="2023-02-20T13:27:50.547" v="975" actId="20577"/>
          <ac:spMkLst>
            <pc:docMk/>
            <pc:sldMk cId="221975660" sldId="463"/>
            <ac:spMk id="301" creationId="{00000000-0000-0000-0000-000000000000}"/>
          </ac:spMkLst>
        </pc:spChg>
      </pc:sldChg>
      <pc:sldChg chg="add">
        <pc:chgData name="Peter George" userId="499237cd-b534-4107-8d4f-0ef5c7697662" providerId="ADAL" clId="{A2E0229C-9DA9-A745-B462-58EFF76985D9}" dt="2023-02-20T13:32:06.710" v="1395"/>
        <pc:sldMkLst>
          <pc:docMk/>
          <pc:sldMk cId="1903723998" sldId="466"/>
        </pc:sldMkLst>
      </pc:sldChg>
      <pc:sldChg chg="del">
        <pc:chgData name="Peter George" userId="499237cd-b534-4107-8d4f-0ef5c7697662" providerId="ADAL" clId="{A2E0229C-9DA9-A745-B462-58EFF76985D9}" dt="2023-02-20T13:32:03.073" v="1394" actId="2696"/>
        <pc:sldMkLst>
          <pc:docMk/>
          <pc:sldMk cId="3081575088" sldId="466"/>
        </pc:sldMkLst>
      </pc:sldChg>
      <pc:sldChg chg="del">
        <pc:chgData name="Peter George" userId="499237cd-b534-4107-8d4f-0ef5c7697662" providerId="ADAL" clId="{A2E0229C-9DA9-A745-B462-58EFF76985D9}" dt="2023-02-20T13:32:13.523" v="1396" actId="2696"/>
        <pc:sldMkLst>
          <pc:docMk/>
          <pc:sldMk cId="3286004241" sldId="467"/>
        </pc:sldMkLst>
      </pc:sldChg>
      <pc:sldChg chg="add">
        <pc:chgData name="Peter George" userId="499237cd-b534-4107-8d4f-0ef5c7697662" providerId="ADAL" clId="{A2E0229C-9DA9-A745-B462-58EFF76985D9}" dt="2023-02-20T13:32:17.096" v="1397"/>
        <pc:sldMkLst>
          <pc:docMk/>
          <pc:sldMk cId="3739618854" sldId="467"/>
        </pc:sldMkLst>
      </pc:sldChg>
      <pc:sldChg chg="add">
        <pc:chgData name="Peter George" userId="499237cd-b534-4107-8d4f-0ef5c7697662" providerId="ADAL" clId="{A2E0229C-9DA9-A745-B462-58EFF76985D9}" dt="2023-02-20T11:56:56.558" v="56"/>
        <pc:sldMkLst>
          <pc:docMk/>
          <pc:sldMk cId="708591199" sldId="470"/>
        </pc:sldMkLst>
      </pc:sldChg>
      <pc:sldChg chg="add">
        <pc:chgData name="Peter George" userId="499237cd-b534-4107-8d4f-0ef5c7697662" providerId="ADAL" clId="{A2E0229C-9DA9-A745-B462-58EFF76985D9}" dt="2023-02-20T11:57:35.722" v="60"/>
        <pc:sldMkLst>
          <pc:docMk/>
          <pc:sldMk cId="3371025145" sldId="471"/>
        </pc:sldMkLst>
      </pc:sldChg>
      <pc:sldChg chg="modSp add mod">
        <pc:chgData name="Peter George" userId="499237cd-b534-4107-8d4f-0ef5c7697662" providerId="ADAL" clId="{A2E0229C-9DA9-A745-B462-58EFF76985D9}" dt="2023-02-20T13:27:21.416" v="966" actId="20577"/>
        <pc:sldMkLst>
          <pc:docMk/>
          <pc:sldMk cId="4254843876" sldId="472"/>
        </pc:sldMkLst>
        <pc:spChg chg="mod">
          <ac:chgData name="Peter George" userId="499237cd-b534-4107-8d4f-0ef5c7697662" providerId="ADAL" clId="{A2E0229C-9DA9-A745-B462-58EFF76985D9}" dt="2023-02-20T13:27:21.416" v="966" actId="20577"/>
          <ac:spMkLst>
            <pc:docMk/>
            <pc:sldMk cId="4254843876" sldId="472"/>
            <ac:spMk id="5" creationId="{914B7349-ADA9-6841-4D92-C39EE88B2C07}"/>
          </ac:spMkLst>
        </pc:spChg>
      </pc:sldChg>
      <pc:sldChg chg="add">
        <pc:chgData name="Peter George" userId="499237cd-b534-4107-8d4f-0ef5c7697662" providerId="ADAL" clId="{A2E0229C-9DA9-A745-B462-58EFF76985D9}" dt="2023-02-20T12:35:16.444" v="62"/>
        <pc:sldMkLst>
          <pc:docMk/>
          <pc:sldMk cId="546099450" sldId="473"/>
        </pc:sldMkLst>
      </pc:sldChg>
      <pc:sldChg chg="add">
        <pc:chgData name="Peter George" userId="499237cd-b534-4107-8d4f-0ef5c7697662" providerId="ADAL" clId="{A2E0229C-9DA9-A745-B462-58EFF76985D9}" dt="2023-02-20T12:35:16.444" v="62"/>
        <pc:sldMkLst>
          <pc:docMk/>
          <pc:sldMk cId="644635804" sldId="474"/>
        </pc:sldMkLst>
      </pc:sldChg>
      <pc:sldMasterChg chg="delSldLayout">
        <pc:chgData name="Peter George" userId="499237cd-b534-4107-8d4f-0ef5c7697662" providerId="ADAL" clId="{A2E0229C-9DA9-A745-B462-58EFF76985D9}" dt="2023-02-20T11:57:21.006" v="58" actId="2696"/>
        <pc:sldMasterMkLst>
          <pc:docMk/>
          <pc:sldMasterMk cId="0" sldId="2147483665"/>
        </pc:sldMasterMkLst>
        <pc:sldLayoutChg chg="del">
          <pc:chgData name="Peter George" userId="499237cd-b534-4107-8d4f-0ef5c7697662" providerId="ADAL" clId="{A2E0229C-9DA9-A745-B462-58EFF76985D9}" dt="2023-02-20T11:57:21.006" v="58" actId="2696"/>
          <pc:sldLayoutMkLst>
            <pc:docMk/>
            <pc:sldMasterMk cId="0" sldId="2147483665"/>
            <pc:sldLayoutMk cId="1298680510" sldId="214748366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EAE51D-5B68-D743-B697-5E5C884FEBB2}" type="doc">
      <dgm:prSet loTypeId="urn:microsoft.com/office/officeart/2005/8/layout/chevron1" loCatId="" qsTypeId="urn:microsoft.com/office/officeart/2005/8/quickstyle/simple1" qsCatId="simple" csTypeId="urn:microsoft.com/office/officeart/2005/8/colors/accent1_2" csCatId="accent1" phldr="1"/>
      <dgm:spPr/>
    </dgm:pt>
    <dgm:pt modelId="{7684ACB2-5CEF-F547-AF8A-7AEE77A1FA90}">
      <dgm:prSet phldrT="[Text]" custT="1"/>
      <dgm:spPr>
        <a:solidFill>
          <a:srgbClr val="523F4C"/>
        </a:solidFill>
      </dgm:spPr>
      <dgm:t>
        <a:bodyPr/>
        <a:lstStyle/>
        <a:p>
          <a:r>
            <a:rPr lang="en-US" sz="1000" b="1" dirty="0">
              <a:solidFill>
                <a:schemeClr val="accent6"/>
              </a:solidFill>
              <a:latin typeface="Avenir Book" panose="02000503020000020003" pitchFamily="2" charset="0"/>
            </a:rPr>
            <a:t>Design</a:t>
          </a:r>
        </a:p>
      </dgm:t>
    </dgm:pt>
    <dgm:pt modelId="{20E6E286-8EC8-2F4A-9FED-3BCF9FD13F8A}" type="parTrans" cxnId="{2A496B9B-28A1-9647-A6E9-8232ACE958C0}">
      <dgm:prSet/>
      <dgm:spPr/>
      <dgm:t>
        <a:bodyPr/>
        <a:lstStyle/>
        <a:p>
          <a:endParaRPr lang="en-US" sz="1000" b="1">
            <a:solidFill>
              <a:schemeClr val="accent6"/>
            </a:solidFill>
            <a:latin typeface="Avenir Book" panose="02000503020000020003" pitchFamily="2" charset="0"/>
          </a:endParaRPr>
        </a:p>
      </dgm:t>
    </dgm:pt>
    <dgm:pt modelId="{5563B7B5-943F-C94E-94A1-84D94818AE04}" type="sibTrans" cxnId="{2A496B9B-28A1-9647-A6E9-8232ACE958C0}">
      <dgm:prSet/>
      <dgm:spPr/>
      <dgm:t>
        <a:bodyPr/>
        <a:lstStyle/>
        <a:p>
          <a:endParaRPr lang="en-US" sz="1000" b="1">
            <a:solidFill>
              <a:schemeClr val="accent6"/>
            </a:solidFill>
            <a:latin typeface="Avenir Book" panose="02000503020000020003" pitchFamily="2" charset="0"/>
          </a:endParaRPr>
        </a:p>
      </dgm:t>
    </dgm:pt>
    <dgm:pt modelId="{F58F2E09-8B88-2048-ADAB-345F997994CF}">
      <dgm:prSet phldrT="[Text]" custT="1"/>
      <dgm:spPr>
        <a:solidFill>
          <a:srgbClr val="523F4C"/>
        </a:solidFill>
      </dgm:spPr>
      <dgm:t>
        <a:bodyPr/>
        <a:lstStyle/>
        <a:p>
          <a:r>
            <a:rPr lang="en-US" sz="1000" b="1" dirty="0">
              <a:solidFill>
                <a:schemeClr val="accent6"/>
              </a:solidFill>
              <a:latin typeface="Avenir Book" panose="02000503020000020003" pitchFamily="2" charset="0"/>
            </a:rPr>
            <a:t>Manufacture</a:t>
          </a:r>
        </a:p>
      </dgm:t>
    </dgm:pt>
    <dgm:pt modelId="{A81039B2-9B24-4148-BA39-58E6E1C87C3B}" type="parTrans" cxnId="{22959A5A-69D4-7042-8057-CDC3D27CE245}">
      <dgm:prSet/>
      <dgm:spPr/>
      <dgm:t>
        <a:bodyPr/>
        <a:lstStyle/>
        <a:p>
          <a:endParaRPr lang="en-US" sz="1000" b="1">
            <a:solidFill>
              <a:schemeClr val="accent6"/>
            </a:solidFill>
            <a:latin typeface="Avenir Book" panose="02000503020000020003" pitchFamily="2" charset="0"/>
          </a:endParaRPr>
        </a:p>
      </dgm:t>
    </dgm:pt>
    <dgm:pt modelId="{23FDD849-9745-3B4C-B89D-AFD310D29649}" type="sibTrans" cxnId="{22959A5A-69D4-7042-8057-CDC3D27CE245}">
      <dgm:prSet/>
      <dgm:spPr/>
      <dgm:t>
        <a:bodyPr/>
        <a:lstStyle/>
        <a:p>
          <a:endParaRPr lang="en-US" sz="1000" b="1">
            <a:solidFill>
              <a:schemeClr val="accent6"/>
            </a:solidFill>
            <a:latin typeface="Avenir Book" panose="02000503020000020003" pitchFamily="2" charset="0"/>
          </a:endParaRPr>
        </a:p>
      </dgm:t>
    </dgm:pt>
    <dgm:pt modelId="{B0F23246-0ED8-DC4B-B564-4B41462A1B84}">
      <dgm:prSet phldrT="[Text]" custT="1"/>
      <dgm:spPr>
        <a:solidFill>
          <a:srgbClr val="523F4C"/>
        </a:solidFill>
      </dgm:spPr>
      <dgm:t>
        <a:bodyPr/>
        <a:lstStyle/>
        <a:p>
          <a:r>
            <a:rPr lang="en-US" sz="1000" b="1" dirty="0">
              <a:solidFill>
                <a:schemeClr val="accent6"/>
              </a:solidFill>
              <a:latin typeface="Avenir Book" panose="02000503020000020003" pitchFamily="2" charset="0"/>
            </a:rPr>
            <a:t>Import</a:t>
          </a:r>
        </a:p>
      </dgm:t>
    </dgm:pt>
    <dgm:pt modelId="{5219DC2C-2593-D943-942E-C1E36E7B796C}" type="parTrans" cxnId="{C2FB8A94-EF43-9B49-90FB-B9A6B8683259}">
      <dgm:prSet/>
      <dgm:spPr/>
      <dgm:t>
        <a:bodyPr/>
        <a:lstStyle/>
        <a:p>
          <a:endParaRPr lang="en-US" sz="1000" b="1">
            <a:solidFill>
              <a:schemeClr val="accent6"/>
            </a:solidFill>
            <a:latin typeface="Avenir Book" panose="02000503020000020003" pitchFamily="2" charset="0"/>
          </a:endParaRPr>
        </a:p>
      </dgm:t>
    </dgm:pt>
    <dgm:pt modelId="{56EDD804-4CEB-0E4D-A749-A7BF3BB1E785}" type="sibTrans" cxnId="{C2FB8A94-EF43-9B49-90FB-B9A6B8683259}">
      <dgm:prSet/>
      <dgm:spPr/>
      <dgm:t>
        <a:bodyPr/>
        <a:lstStyle/>
        <a:p>
          <a:endParaRPr lang="en-US" sz="1000" b="1">
            <a:solidFill>
              <a:schemeClr val="accent6"/>
            </a:solidFill>
            <a:latin typeface="Avenir Book" panose="02000503020000020003" pitchFamily="2" charset="0"/>
          </a:endParaRPr>
        </a:p>
      </dgm:t>
    </dgm:pt>
    <dgm:pt modelId="{77B1043F-E2C5-8A48-9A57-75468BCDCB2B}">
      <dgm:prSet custT="1"/>
      <dgm:spPr>
        <a:solidFill>
          <a:srgbClr val="523F4C"/>
        </a:solidFill>
      </dgm:spPr>
      <dgm:t>
        <a:bodyPr/>
        <a:lstStyle/>
        <a:p>
          <a:r>
            <a:rPr lang="en-US" sz="1000" b="1" dirty="0">
              <a:solidFill>
                <a:schemeClr val="accent6"/>
              </a:solidFill>
              <a:latin typeface="Avenir Book" panose="02000503020000020003" pitchFamily="2" charset="0"/>
            </a:rPr>
            <a:t>Wholesale</a:t>
          </a:r>
        </a:p>
      </dgm:t>
    </dgm:pt>
    <dgm:pt modelId="{491F86D4-4730-604B-B35D-3D1FD631A85E}" type="parTrans" cxnId="{8CB39296-9588-714E-AE7C-01789BEBFD46}">
      <dgm:prSet/>
      <dgm:spPr/>
      <dgm:t>
        <a:bodyPr/>
        <a:lstStyle/>
        <a:p>
          <a:endParaRPr lang="en-US" sz="1000" b="1">
            <a:solidFill>
              <a:schemeClr val="accent6"/>
            </a:solidFill>
            <a:latin typeface="Avenir Book" panose="02000503020000020003" pitchFamily="2" charset="0"/>
          </a:endParaRPr>
        </a:p>
      </dgm:t>
    </dgm:pt>
    <dgm:pt modelId="{8F42DA07-84FF-F846-9928-A66C661C1796}" type="sibTrans" cxnId="{8CB39296-9588-714E-AE7C-01789BEBFD46}">
      <dgm:prSet/>
      <dgm:spPr/>
      <dgm:t>
        <a:bodyPr/>
        <a:lstStyle/>
        <a:p>
          <a:endParaRPr lang="en-US" sz="1000" b="1">
            <a:solidFill>
              <a:schemeClr val="accent6"/>
            </a:solidFill>
            <a:latin typeface="Avenir Book" panose="02000503020000020003" pitchFamily="2" charset="0"/>
          </a:endParaRPr>
        </a:p>
      </dgm:t>
    </dgm:pt>
    <dgm:pt modelId="{65A6D019-D2EB-1B4D-B377-D15851DF22C0}">
      <dgm:prSet custT="1"/>
      <dgm:spPr>
        <a:solidFill>
          <a:srgbClr val="523F4C"/>
        </a:solidFill>
      </dgm:spPr>
      <dgm:t>
        <a:bodyPr/>
        <a:lstStyle/>
        <a:p>
          <a:r>
            <a:rPr lang="en-US" sz="1000" b="1" dirty="0">
              <a:solidFill>
                <a:schemeClr val="accent6"/>
              </a:solidFill>
              <a:latin typeface="Avenir Book" panose="02000503020000020003" pitchFamily="2" charset="0"/>
            </a:rPr>
            <a:t>Retail</a:t>
          </a:r>
        </a:p>
      </dgm:t>
    </dgm:pt>
    <dgm:pt modelId="{1C437196-AF23-1D47-8870-D600704CE920}" type="parTrans" cxnId="{C76DBF6B-ECAC-EA42-8BB0-E3FEA7C6EBF5}">
      <dgm:prSet/>
      <dgm:spPr/>
      <dgm:t>
        <a:bodyPr/>
        <a:lstStyle/>
        <a:p>
          <a:endParaRPr lang="en-US" sz="1000" b="1">
            <a:solidFill>
              <a:schemeClr val="accent6"/>
            </a:solidFill>
            <a:latin typeface="Avenir Book" panose="02000503020000020003" pitchFamily="2" charset="0"/>
          </a:endParaRPr>
        </a:p>
      </dgm:t>
    </dgm:pt>
    <dgm:pt modelId="{693F80D8-D970-1048-A7B2-2B9DBE998A43}" type="sibTrans" cxnId="{C76DBF6B-ECAC-EA42-8BB0-E3FEA7C6EBF5}">
      <dgm:prSet/>
      <dgm:spPr/>
      <dgm:t>
        <a:bodyPr/>
        <a:lstStyle/>
        <a:p>
          <a:endParaRPr lang="en-US" sz="1000" b="1">
            <a:solidFill>
              <a:schemeClr val="accent6"/>
            </a:solidFill>
            <a:latin typeface="Avenir Book" panose="02000503020000020003" pitchFamily="2" charset="0"/>
          </a:endParaRPr>
        </a:p>
      </dgm:t>
    </dgm:pt>
    <dgm:pt modelId="{FB4077CC-0FAC-7B4D-92A5-B95B08EFD194}">
      <dgm:prSet custT="1"/>
      <dgm:spPr>
        <a:solidFill>
          <a:srgbClr val="523F4C"/>
        </a:solidFill>
      </dgm:spPr>
      <dgm:t>
        <a:bodyPr/>
        <a:lstStyle/>
        <a:p>
          <a:r>
            <a:rPr lang="en-US" sz="1000" b="1" dirty="0">
              <a:solidFill>
                <a:schemeClr val="accent6"/>
              </a:solidFill>
              <a:latin typeface="Avenir Book" panose="02000503020000020003" pitchFamily="2" charset="0"/>
            </a:rPr>
            <a:t>Consumer Finance</a:t>
          </a:r>
        </a:p>
      </dgm:t>
    </dgm:pt>
    <dgm:pt modelId="{93C3DB4E-836E-4B4E-8781-32CDE2629964}" type="parTrans" cxnId="{D52752FF-384D-A84A-A54E-E1A210C8D718}">
      <dgm:prSet/>
      <dgm:spPr/>
      <dgm:t>
        <a:bodyPr/>
        <a:lstStyle/>
        <a:p>
          <a:endParaRPr lang="en-US" sz="1000" b="1">
            <a:solidFill>
              <a:schemeClr val="accent6"/>
            </a:solidFill>
            <a:latin typeface="Avenir Book" panose="02000503020000020003" pitchFamily="2" charset="0"/>
          </a:endParaRPr>
        </a:p>
      </dgm:t>
    </dgm:pt>
    <dgm:pt modelId="{F3B5A5AD-E2A2-B94D-B844-374ED6C517D3}" type="sibTrans" cxnId="{D52752FF-384D-A84A-A54E-E1A210C8D718}">
      <dgm:prSet/>
      <dgm:spPr/>
      <dgm:t>
        <a:bodyPr/>
        <a:lstStyle/>
        <a:p>
          <a:endParaRPr lang="en-US" sz="1000" b="1">
            <a:solidFill>
              <a:schemeClr val="accent6"/>
            </a:solidFill>
            <a:latin typeface="Avenir Book" panose="02000503020000020003" pitchFamily="2" charset="0"/>
          </a:endParaRPr>
        </a:p>
      </dgm:t>
    </dgm:pt>
    <dgm:pt modelId="{DD6CA5EF-6DF1-9E4D-A401-E57A2904CAE6}" type="pres">
      <dgm:prSet presAssocID="{D5EAE51D-5B68-D743-B697-5E5C884FEBB2}" presName="Name0" presStyleCnt="0">
        <dgm:presLayoutVars>
          <dgm:dir/>
          <dgm:animLvl val="lvl"/>
          <dgm:resizeHandles val="exact"/>
        </dgm:presLayoutVars>
      </dgm:prSet>
      <dgm:spPr/>
    </dgm:pt>
    <dgm:pt modelId="{33783F1A-1E62-0A4A-9BBA-3143EF508843}" type="pres">
      <dgm:prSet presAssocID="{7684ACB2-5CEF-F547-AF8A-7AEE77A1FA90}" presName="parTxOnly" presStyleLbl="node1" presStyleIdx="0" presStyleCnt="6">
        <dgm:presLayoutVars>
          <dgm:chMax val="0"/>
          <dgm:chPref val="0"/>
          <dgm:bulletEnabled val="1"/>
        </dgm:presLayoutVars>
      </dgm:prSet>
      <dgm:spPr/>
    </dgm:pt>
    <dgm:pt modelId="{5AA670CF-43B5-D34D-92CB-D44BBB27441D}" type="pres">
      <dgm:prSet presAssocID="{5563B7B5-943F-C94E-94A1-84D94818AE04}" presName="parTxOnlySpace" presStyleCnt="0"/>
      <dgm:spPr/>
    </dgm:pt>
    <dgm:pt modelId="{F343B456-2D82-0C46-BB36-9BFA4952DDE4}" type="pres">
      <dgm:prSet presAssocID="{F58F2E09-8B88-2048-ADAB-345F997994CF}" presName="parTxOnly" presStyleLbl="node1" presStyleIdx="1" presStyleCnt="6">
        <dgm:presLayoutVars>
          <dgm:chMax val="0"/>
          <dgm:chPref val="0"/>
          <dgm:bulletEnabled val="1"/>
        </dgm:presLayoutVars>
      </dgm:prSet>
      <dgm:spPr/>
    </dgm:pt>
    <dgm:pt modelId="{E985E207-C2D4-5643-A27A-087285425A9A}" type="pres">
      <dgm:prSet presAssocID="{23FDD849-9745-3B4C-B89D-AFD310D29649}" presName="parTxOnlySpace" presStyleCnt="0"/>
      <dgm:spPr/>
    </dgm:pt>
    <dgm:pt modelId="{7B161167-931B-7044-BC9C-911406139E7D}" type="pres">
      <dgm:prSet presAssocID="{B0F23246-0ED8-DC4B-B564-4B41462A1B84}" presName="parTxOnly" presStyleLbl="node1" presStyleIdx="2" presStyleCnt="6">
        <dgm:presLayoutVars>
          <dgm:chMax val="0"/>
          <dgm:chPref val="0"/>
          <dgm:bulletEnabled val="1"/>
        </dgm:presLayoutVars>
      </dgm:prSet>
      <dgm:spPr/>
    </dgm:pt>
    <dgm:pt modelId="{6F54EF00-04E6-9B4D-8E91-41E9E399923C}" type="pres">
      <dgm:prSet presAssocID="{56EDD804-4CEB-0E4D-A749-A7BF3BB1E785}" presName="parTxOnlySpace" presStyleCnt="0"/>
      <dgm:spPr/>
    </dgm:pt>
    <dgm:pt modelId="{8BBBA26A-91B6-CD4A-B5EE-CB8659F3B272}" type="pres">
      <dgm:prSet presAssocID="{77B1043F-E2C5-8A48-9A57-75468BCDCB2B}" presName="parTxOnly" presStyleLbl="node1" presStyleIdx="3" presStyleCnt="6">
        <dgm:presLayoutVars>
          <dgm:chMax val="0"/>
          <dgm:chPref val="0"/>
          <dgm:bulletEnabled val="1"/>
        </dgm:presLayoutVars>
      </dgm:prSet>
      <dgm:spPr/>
    </dgm:pt>
    <dgm:pt modelId="{219AA1A1-92A5-514C-A62C-A5AF41B7792F}" type="pres">
      <dgm:prSet presAssocID="{8F42DA07-84FF-F846-9928-A66C661C1796}" presName="parTxOnlySpace" presStyleCnt="0"/>
      <dgm:spPr/>
    </dgm:pt>
    <dgm:pt modelId="{9A534C55-708D-3341-895B-873DBDDFDE8C}" type="pres">
      <dgm:prSet presAssocID="{65A6D019-D2EB-1B4D-B377-D15851DF22C0}" presName="parTxOnly" presStyleLbl="node1" presStyleIdx="4" presStyleCnt="6">
        <dgm:presLayoutVars>
          <dgm:chMax val="0"/>
          <dgm:chPref val="0"/>
          <dgm:bulletEnabled val="1"/>
        </dgm:presLayoutVars>
      </dgm:prSet>
      <dgm:spPr/>
    </dgm:pt>
    <dgm:pt modelId="{F2F5CC04-E929-7241-9050-E8FEB4108714}" type="pres">
      <dgm:prSet presAssocID="{693F80D8-D970-1048-A7B2-2B9DBE998A43}" presName="parTxOnlySpace" presStyleCnt="0"/>
      <dgm:spPr/>
    </dgm:pt>
    <dgm:pt modelId="{384C9E43-1D5C-B246-855E-3DEBC8AC99AA}" type="pres">
      <dgm:prSet presAssocID="{FB4077CC-0FAC-7B4D-92A5-B95B08EFD194}" presName="parTxOnly" presStyleLbl="node1" presStyleIdx="5" presStyleCnt="6">
        <dgm:presLayoutVars>
          <dgm:chMax val="0"/>
          <dgm:chPref val="0"/>
          <dgm:bulletEnabled val="1"/>
        </dgm:presLayoutVars>
      </dgm:prSet>
      <dgm:spPr/>
    </dgm:pt>
  </dgm:ptLst>
  <dgm:cxnLst>
    <dgm:cxn modelId="{22959A5A-69D4-7042-8057-CDC3D27CE245}" srcId="{D5EAE51D-5B68-D743-B697-5E5C884FEBB2}" destId="{F58F2E09-8B88-2048-ADAB-345F997994CF}" srcOrd="1" destOrd="0" parTransId="{A81039B2-9B24-4148-BA39-58E6E1C87C3B}" sibTransId="{23FDD849-9745-3B4C-B89D-AFD310D29649}"/>
    <dgm:cxn modelId="{C76DBF6B-ECAC-EA42-8BB0-E3FEA7C6EBF5}" srcId="{D5EAE51D-5B68-D743-B697-5E5C884FEBB2}" destId="{65A6D019-D2EB-1B4D-B377-D15851DF22C0}" srcOrd="4" destOrd="0" parTransId="{1C437196-AF23-1D47-8870-D600704CE920}" sibTransId="{693F80D8-D970-1048-A7B2-2B9DBE998A43}"/>
    <dgm:cxn modelId="{51DA6384-666B-944B-B54E-596BC6420640}" type="presOf" srcId="{FB4077CC-0FAC-7B4D-92A5-B95B08EFD194}" destId="{384C9E43-1D5C-B246-855E-3DEBC8AC99AA}" srcOrd="0" destOrd="0" presId="urn:microsoft.com/office/officeart/2005/8/layout/chevron1"/>
    <dgm:cxn modelId="{C2FB8A94-EF43-9B49-90FB-B9A6B8683259}" srcId="{D5EAE51D-5B68-D743-B697-5E5C884FEBB2}" destId="{B0F23246-0ED8-DC4B-B564-4B41462A1B84}" srcOrd="2" destOrd="0" parTransId="{5219DC2C-2593-D943-942E-C1E36E7B796C}" sibTransId="{56EDD804-4CEB-0E4D-A749-A7BF3BB1E785}"/>
    <dgm:cxn modelId="{8CB39296-9588-714E-AE7C-01789BEBFD46}" srcId="{D5EAE51D-5B68-D743-B697-5E5C884FEBB2}" destId="{77B1043F-E2C5-8A48-9A57-75468BCDCB2B}" srcOrd="3" destOrd="0" parTransId="{491F86D4-4730-604B-B35D-3D1FD631A85E}" sibTransId="{8F42DA07-84FF-F846-9928-A66C661C1796}"/>
    <dgm:cxn modelId="{B0AA799A-2B8E-BA42-886F-019B7AADB448}" type="presOf" srcId="{65A6D019-D2EB-1B4D-B377-D15851DF22C0}" destId="{9A534C55-708D-3341-895B-873DBDDFDE8C}" srcOrd="0" destOrd="0" presId="urn:microsoft.com/office/officeart/2005/8/layout/chevron1"/>
    <dgm:cxn modelId="{2A496B9B-28A1-9647-A6E9-8232ACE958C0}" srcId="{D5EAE51D-5B68-D743-B697-5E5C884FEBB2}" destId="{7684ACB2-5CEF-F547-AF8A-7AEE77A1FA90}" srcOrd="0" destOrd="0" parTransId="{20E6E286-8EC8-2F4A-9FED-3BCF9FD13F8A}" sibTransId="{5563B7B5-943F-C94E-94A1-84D94818AE04}"/>
    <dgm:cxn modelId="{50D020AE-243C-0C43-AB2B-1C52F87905A3}" type="presOf" srcId="{B0F23246-0ED8-DC4B-B564-4B41462A1B84}" destId="{7B161167-931B-7044-BC9C-911406139E7D}" srcOrd="0" destOrd="0" presId="urn:microsoft.com/office/officeart/2005/8/layout/chevron1"/>
    <dgm:cxn modelId="{57C9E8B3-1517-9E48-8B0F-D6465D5503FB}" type="presOf" srcId="{7684ACB2-5CEF-F547-AF8A-7AEE77A1FA90}" destId="{33783F1A-1E62-0A4A-9BBA-3143EF508843}" srcOrd="0" destOrd="0" presId="urn:microsoft.com/office/officeart/2005/8/layout/chevron1"/>
    <dgm:cxn modelId="{F6F1EFB4-4D96-F94E-BE01-05EB977F1734}" type="presOf" srcId="{F58F2E09-8B88-2048-ADAB-345F997994CF}" destId="{F343B456-2D82-0C46-BB36-9BFA4952DDE4}" srcOrd="0" destOrd="0" presId="urn:microsoft.com/office/officeart/2005/8/layout/chevron1"/>
    <dgm:cxn modelId="{FB2036BF-1642-8F47-9703-C0D023AF5A6A}" type="presOf" srcId="{D5EAE51D-5B68-D743-B697-5E5C884FEBB2}" destId="{DD6CA5EF-6DF1-9E4D-A401-E57A2904CAE6}" srcOrd="0" destOrd="0" presId="urn:microsoft.com/office/officeart/2005/8/layout/chevron1"/>
    <dgm:cxn modelId="{D7EBC7F8-61B5-834A-998E-E90429F94E05}" type="presOf" srcId="{77B1043F-E2C5-8A48-9A57-75468BCDCB2B}" destId="{8BBBA26A-91B6-CD4A-B5EE-CB8659F3B272}" srcOrd="0" destOrd="0" presId="urn:microsoft.com/office/officeart/2005/8/layout/chevron1"/>
    <dgm:cxn modelId="{D52752FF-384D-A84A-A54E-E1A210C8D718}" srcId="{D5EAE51D-5B68-D743-B697-5E5C884FEBB2}" destId="{FB4077CC-0FAC-7B4D-92A5-B95B08EFD194}" srcOrd="5" destOrd="0" parTransId="{93C3DB4E-836E-4B4E-8781-32CDE2629964}" sibTransId="{F3B5A5AD-E2A2-B94D-B844-374ED6C517D3}"/>
    <dgm:cxn modelId="{2A83433B-46DD-3745-B4F1-6D67496AC46E}" type="presParOf" srcId="{DD6CA5EF-6DF1-9E4D-A401-E57A2904CAE6}" destId="{33783F1A-1E62-0A4A-9BBA-3143EF508843}" srcOrd="0" destOrd="0" presId="urn:microsoft.com/office/officeart/2005/8/layout/chevron1"/>
    <dgm:cxn modelId="{F9D13DF5-F872-D64E-96A4-DBD28FD65E2B}" type="presParOf" srcId="{DD6CA5EF-6DF1-9E4D-A401-E57A2904CAE6}" destId="{5AA670CF-43B5-D34D-92CB-D44BBB27441D}" srcOrd="1" destOrd="0" presId="urn:microsoft.com/office/officeart/2005/8/layout/chevron1"/>
    <dgm:cxn modelId="{D7A9B85A-8B31-4442-AD9F-FB307EF5C75E}" type="presParOf" srcId="{DD6CA5EF-6DF1-9E4D-A401-E57A2904CAE6}" destId="{F343B456-2D82-0C46-BB36-9BFA4952DDE4}" srcOrd="2" destOrd="0" presId="urn:microsoft.com/office/officeart/2005/8/layout/chevron1"/>
    <dgm:cxn modelId="{7F716663-9A03-8846-A738-621E10ED6AC8}" type="presParOf" srcId="{DD6CA5EF-6DF1-9E4D-A401-E57A2904CAE6}" destId="{E985E207-C2D4-5643-A27A-087285425A9A}" srcOrd="3" destOrd="0" presId="urn:microsoft.com/office/officeart/2005/8/layout/chevron1"/>
    <dgm:cxn modelId="{B2327074-6687-2843-88A3-B7CDA194B718}" type="presParOf" srcId="{DD6CA5EF-6DF1-9E4D-A401-E57A2904CAE6}" destId="{7B161167-931B-7044-BC9C-911406139E7D}" srcOrd="4" destOrd="0" presId="urn:microsoft.com/office/officeart/2005/8/layout/chevron1"/>
    <dgm:cxn modelId="{96EE2885-3F9B-454A-9B64-0AB1F556D9C7}" type="presParOf" srcId="{DD6CA5EF-6DF1-9E4D-A401-E57A2904CAE6}" destId="{6F54EF00-04E6-9B4D-8E91-41E9E399923C}" srcOrd="5" destOrd="0" presId="urn:microsoft.com/office/officeart/2005/8/layout/chevron1"/>
    <dgm:cxn modelId="{213ECA88-1415-A942-B0FF-7127FBB763CC}" type="presParOf" srcId="{DD6CA5EF-6DF1-9E4D-A401-E57A2904CAE6}" destId="{8BBBA26A-91B6-CD4A-B5EE-CB8659F3B272}" srcOrd="6" destOrd="0" presId="urn:microsoft.com/office/officeart/2005/8/layout/chevron1"/>
    <dgm:cxn modelId="{888621D7-1FFA-1F40-A8EE-FC633B4E34F1}" type="presParOf" srcId="{DD6CA5EF-6DF1-9E4D-A401-E57A2904CAE6}" destId="{219AA1A1-92A5-514C-A62C-A5AF41B7792F}" srcOrd="7" destOrd="0" presId="urn:microsoft.com/office/officeart/2005/8/layout/chevron1"/>
    <dgm:cxn modelId="{F19C739B-0F9D-E849-98B2-925895E47A07}" type="presParOf" srcId="{DD6CA5EF-6DF1-9E4D-A401-E57A2904CAE6}" destId="{9A534C55-708D-3341-895B-873DBDDFDE8C}" srcOrd="8" destOrd="0" presId="urn:microsoft.com/office/officeart/2005/8/layout/chevron1"/>
    <dgm:cxn modelId="{BDECED3D-BB5D-6D4E-B311-4965DB0891E5}" type="presParOf" srcId="{DD6CA5EF-6DF1-9E4D-A401-E57A2904CAE6}" destId="{F2F5CC04-E929-7241-9050-E8FEB4108714}" srcOrd="9" destOrd="0" presId="urn:microsoft.com/office/officeart/2005/8/layout/chevron1"/>
    <dgm:cxn modelId="{71D16060-8A71-7048-B689-A174E71D137F}" type="presParOf" srcId="{DD6CA5EF-6DF1-9E4D-A401-E57A2904CAE6}" destId="{384C9E43-1D5C-B246-855E-3DEBC8AC99AA}" srcOrd="1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83F1A-1E62-0A4A-9BBA-3143EF508843}">
      <dsp:nvSpPr>
        <dsp:cNvPr id="0" name=""/>
        <dsp:cNvSpPr/>
      </dsp:nvSpPr>
      <dsp:spPr>
        <a:xfrm>
          <a:off x="3547" y="0"/>
          <a:ext cx="1319571" cy="501916"/>
        </a:xfrm>
        <a:prstGeom prst="chevron">
          <a:avLst/>
        </a:prstGeom>
        <a:solidFill>
          <a:srgbClr val="523F4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accent6"/>
              </a:solidFill>
              <a:latin typeface="Avenir Book" panose="02000503020000020003" pitchFamily="2" charset="0"/>
            </a:rPr>
            <a:t>Design</a:t>
          </a:r>
        </a:p>
      </dsp:txBody>
      <dsp:txXfrm>
        <a:off x="254505" y="0"/>
        <a:ext cx="817655" cy="501916"/>
      </dsp:txXfrm>
    </dsp:sp>
    <dsp:sp modelId="{F343B456-2D82-0C46-BB36-9BFA4952DDE4}">
      <dsp:nvSpPr>
        <dsp:cNvPr id="0" name=""/>
        <dsp:cNvSpPr/>
      </dsp:nvSpPr>
      <dsp:spPr>
        <a:xfrm>
          <a:off x="1191161" y="0"/>
          <a:ext cx="1319571" cy="501916"/>
        </a:xfrm>
        <a:prstGeom prst="chevron">
          <a:avLst/>
        </a:prstGeom>
        <a:solidFill>
          <a:srgbClr val="523F4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accent6"/>
              </a:solidFill>
              <a:latin typeface="Avenir Book" panose="02000503020000020003" pitchFamily="2" charset="0"/>
            </a:rPr>
            <a:t>Manufacture</a:t>
          </a:r>
        </a:p>
      </dsp:txBody>
      <dsp:txXfrm>
        <a:off x="1442119" y="0"/>
        <a:ext cx="817655" cy="501916"/>
      </dsp:txXfrm>
    </dsp:sp>
    <dsp:sp modelId="{7B161167-931B-7044-BC9C-911406139E7D}">
      <dsp:nvSpPr>
        <dsp:cNvPr id="0" name=""/>
        <dsp:cNvSpPr/>
      </dsp:nvSpPr>
      <dsp:spPr>
        <a:xfrm>
          <a:off x="2378776" y="0"/>
          <a:ext cx="1319571" cy="501916"/>
        </a:xfrm>
        <a:prstGeom prst="chevron">
          <a:avLst/>
        </a:prstGeom>
        <a:solidFill>
          <a:srgbClr val="523F4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accent6"/>
              </a:solidFill>
              <a:latin typeface="Avenir Book" panose="02000503020000020003" pitchFamily="2" charset="0"/>
            </a:rPr>
            <a:t>Import</a:t>
          </a:r>
        </a:p>
      </dsp:txBody>
      <dsp:txXfrm>
        <a:off x="2629734" y="0"/>
        <a:ext cx="817655" cy="501916"/>
      </dsp:txXfrm>
    </dsp:sp>
    <dsp:sp modelId="{8BBBA26A-91B6-CD4A-B5EE-CB8659F3B272}">
      <dsp:nvSpPr>
        <dsp:cNvPr id="0" name=""/>
        <dsp:cNvSpPr/>
      </dsp:nvSpPr>
      <dsp:spPr>
        <a:xfrm>
          <a:off x="3566391" y="0"/>
          <a:ext cx="1319571" cy="501916"/>
        </a:xfrm>
        <a:prstGeom prst="chevron">
          <a:avLst/>
        </a:prstGeom>
        <a:solidFill>
          <a:srgbClr val="523F4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accent6"/>
              </a:solidFill>
              <a:latin typeface="Avenir Book" panose="02000503020000020003" pitchFamily="2" charset="0"/>
            </a:rPr>
            <a:t>Wholesale</a:t>
          </a:r>
        </a:p>
      </dsp:txBody>
      <dsp:txXfrm>
        <a:off x="3817349" y="0"/>
        <a:ext cx="817655" cy="501916"/>
      </dsp:txXfrm>
    </dsp:sp>
    <dsp:sp modelId="{9A534C55-708D-3341-895B-873DBDDFDE8C}">
      <dsp:nvSpPr>
        <dsp:cNvPr id="0" name=""/>
        <dsp:cNvSpPr/>
      </dsp:nvSpPr>
      <dsp:spPr>
        <a:xfrm>
          <a:off x="4754006" y="0"/>
          <a:ext cx="1319571" cy="501916"/>
        </a:xfrm>
        <a:prstGeom prst="chevron">
          <a:avLst/>
        </a:prstGeom>
        <a:solidFill>
          <a:srgbClr val="523F4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accent6"/>
              </a:solidFill>
              <a:latin typeface="Avenir Book" panose="02000503020000020003" pitchFamily="2" charset="0"/>
            </a:rPr>
            <a:t>Retail</a:t>
          </a:r>
        </a:p>
      </dsp:txBody>
      <dsp:txXfrm>
        <a:off x="5004964" y="0"/>
        <a:ext cx="817655" cy="501916"/>
      </dsp:txXfrm>
    </dsp:sp>
    <dsp:sp modelId="{384C9E43-1D5C-B246-855E-3DEBC8AC99AA}">
      <dsp:nvSpPr>
        <dsp:cNvPr id="0" name=""/>
        <dsp:cNvSpPr/>
      </dsp:nvSpPr>
      <dsp:spPr>
        <a:xfrm>
          <a:off x="5941620" y="0"/>
          <a:ext cx="1319571" cy="501916"/>
        </a:xfrm>
        <a:prstGeom prst="chevron">
          <a:avLst/>
        </a:prstGeom>
        <a:solidFill>
          <a:srgbClr val="523F4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accent6"/>
              </a:solidFill>
              <a:latin typeface="Avenir Book" panose="02000503020000020003" pitchFamily="2" charset="0"/>
            </a:rPr>
            <a:t>Consumer Finance</a:t>
          </a:r>
        </a:p>
      </dsp:txBody>
      <dsp:txXfrm>
        <a:off x="6192578" y="0"/>
        <a:ext cx="817655" cy="5019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127822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b06bff102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b06bff102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000000"/>
              </a:buClr>
              <a:buSzPts val="1100"/>
              <a:buFont typeface="Roboto"/>
              <a:buChar char="●"/>
            </a:pPr>
            <a:endParaRPr dirty="0">
              <a:latin typeface="Roboto"/>
              <a:ea typeface="Roboto"/>
              <a:cs typeface="Roboto"/>
              <a:sym typeface="Roboto"/>
            </a:endParaRPr>
          </a:p>
        </p:txBody>
      </p:sp>
    </p:spTree>
    <p:extLst>
      <p:ext uri="{BB962C8B-B14F-4D97-AF65-F5344CB8AC3E}">
        <p14:creationId xmlns:p14="http://schemas.microsoft.com/office/powerpoint/2010/main" val="2699669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06bff1025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06bff1025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spcBef>
                <a:spcPts val="1000"/>
              </a:spcBef>
              <a:buSzPct val="100000"/>
            </a:pPr>
            <a:endParaRPr lang="en-US" sz="1400" dirty="0">
              <a:solidFill>
                <a:srgbClr val="523F4C"/>
              </a:solidFill>
              <a:latin typeface="Avenir Book" panose="02000503020000020003" pitchFamily="2" charset="0"/>
              <a:ea typeface="Roboto"/>
              <a:sym typeface="Roboto"/>
            </a:endParaRPr>
          </a:p>
        </p:txBody>
      </p:sp>
    </p:spTree>
    <p:extLst>
      <p:ext uri="{BB962C8B-B14F-4D97-AF65-F5344CB8AC3E}">
        <p14:creationId xmlns:p14="http://schemas.microsoft.com/office/powerpoint/2010/main" val="2823773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06bff1025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06bff1025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spcBef>
                <a:spcPts val="1000"/>
              </a:spcBef>
              <a:buSzPct val="100000"/>
            </a:pPr>
            <a:endParaRPr lang="en-US" sz="1400" dirty="0">
              <a:solidFill>
                <a:srgbClr val="523F4C"/>
              </a:solidFill>
              <a:latin typeface="Avenir Book" panose="02000503020000020003" pitchFamily="2" charset="0"/>
              <a:ea typeface="Roboto"/>
              <a:sym typeface="Roboto"/>
            </a:endParaRPr>
          </a:p>
        </p:txBody>
      </p:sp>
    </p:spTree>
    <p:extLst>
      <p:ext uri="{BB962C8B-B14F-4D97-AF65-F5344CB8AC3E}">
        <p14:creationId xmlns:p14="http://schemas.microsoft.com/office/powerpoint/2010/main" val="2837336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06bff1025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06bff1025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spcBef>
                <a:spcPts val="1000"/>
              </a:spcBef>
              <a:buSzPct val="100000"/>
            </a:pPr>
            <a:endParaRPr lang="en-US" sz="1400" dirty="0">
              <a:solidFill>
                <a:srgbClr val="523F4C"/>
              </a:solidFill>
              <a:latin typeface="Avenir Book" panose="02000503020000020003" pitchFamily="2" charset="0"/>
              <a:ea typeface="Roboto"/>
              <a:sym typeface="Roboto"/>
            </a:endParaRPr>
          </a:p>
        </p:txBody>
      </p:sp>
    </p:spTree>
    <p:extLst>
      <p:ext uri="{BB962C8B-B14F-4D97-AF65-F5344CB8AC3E}">
        <p14:creationId xmlns:p14="http://schemas.microsoft.com/office/powerpoint/2010/main" val="1396781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06bff1025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06bff1025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spcBef>
                <a:spcPts val="1000"/>
              </a:spcBef>
              <a:buSzPct val="100000"/>
            </a:pPr>
            <a:endParaRPr lang="en-US" sz="1400" dirty="0">
              <a:solidFill>
                <a:srgbClr val="523F4C"/>
              </a:solidFill>
              <a:latin typeface="Avenir Book" panose="02000503020000020003" pitchFamily="2" charset="0"/>
              <a:ea typeface="Roboto"/>
              <a:sym typeface="Roboto"/>
            </a:endParaRPr>
          </a:p>
        </p:txBody>
      </p:sp>
    </p:spTree>
    <p:extLst>
      <p:ext uri="{BB962C8B-B14F-4D97-AF65-F5344CB8AC3E}">
        <p14:creationId xmlns:p14="http://schemas.microsoft.com/office/powerpoint/2010/main" val="4023313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06bff1025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06bff1025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spcBef>
                <a:spcPts val="1000"/>
              </a:spcBef>
              <a:buSzPct val="100000"/>
            </a:pPr>
            <a:endParaRPr lang="en-US" sz="1400" dirty="0">
              <a:solidFill>
                <a:srgbClr val="523F4C"/>
              </a:solidFill>
              <a:latin typeface="Avenir Book" panose="02000503020000020003" pitchFamily="2" charset="0"/>
              <a:ea typeface="Roboto"/>
              <a:sym typeface="Roboto"/>
            </a:endParaRPr>
          </a:p>
        </p:txBody>
      </p:sp>
    </p:spTree>
    <p:extLst>
      <p:ext uri="{BB962C8B-B14F-4D97-AF65-F5344CB8AC3E}">
        <p14:creationId xmlns:p14="http://schemas.microsoft.com/office/powerpoint/2010/main" val="2617253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06bff1025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06bff1025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spcBef>
                <a:spcPts val="400"/>
              </a:spcBef>
              <a:buSzPct val="100000"/>
            </a:pPr>
            <a:endParaRPr lang="en-US" sz="1200" dirty="0">
              <a:solidFill>
                <a:srgbClr val="523F4C"/>
              </a:solidFill>
              <a:latin typeface="Avenir Book" panose="02000503020000020003" pitchFamily="2" charset="0"/>
              <a:ea typeface="Roboto"/>
              <a:sym typeface="Roboto"/>
            </a:endParaRPr>
          </a:p>
        </p:txBody>
      </p:sp>
    </p:spTree>
    <p:extLst>
      <p:ext uri="{BB962C8B-B14F-4D97-AF65-F5344CB8AC3E}">
        <p14:creationId xmlns:p14="http://schemas.microsoft.com/office/powerpoint/2010/main" val="2584817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06bff1025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06bff1025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0471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06bff1025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06bff1025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78087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06bff1025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06bff1025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73764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06bff1025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06bff1025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2669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06bff1025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06bff1025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spcBef>
                <a:spcPts val="1000"/>
              </a:spcBef>
              <a:buSzPct val="100000"/>
            </a:pPr>
            <a:endParaRPr lang="en-US" sz="1400" dirty="0">
              <a:solidFill>
                <a:srgbClr val="523F4C"/>
              </a:solidFill>
              <a:latin typeface="Avenir Book" panose="02000503020000020003" pitchFamily="2" charset="0"/>
              <a:ea typeface="Roboto"/>
              <a:sym typeface="Roboto"/>
            </a:endParaRPr>
          </a:p>
        </p:txBody>
      </p:sp>
    </p:spTree>
    <p:extLst>
      <p:ext uri="{BB962C8B-B14F-4D97-AF65-F5344CB8AC3E}">
        <p14:creationId xmlns:p14="http://schemas.microsoft.com/office/powerpoint/2010/main" val="1963007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06bff1025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06bff1025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28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06bff1025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06bff1025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spcBef>
                <a:spcPts val="1000"/>
              </a:spcBef>
              <a:buSzPct val="100000"/>
            </a:pPr>
            <a:endParaRPr lang="en-US" sz="1400" dirty="0">
              <a:solidFill>
                <a:srgbClr val="523F4C"/>
              </a:solidFill>
              <a:latin typeface="Avenir Book" panose="02000503020000020003" pitchFamily="2" charset="0"/>
              <a:ea typeface="Roboto"/>
              <a:sym typeface="Roboto"/>
            </a:endParaRPr>
          </a:p>
        </p:txBody>
      </p:sp>
    </p:spTree>
    <p:extLst>
      <p:ext uri="{BB962C8B-B14F-4D97-AF65-F5344CB8AC3E}">
        <p14:creationId xmlns:p14="http://schemas.microsoft.com/office/powerpoint/2010/main" val="1349513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06bff1025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06bff1025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spcBef>
                <a:spcPts val="1000"/>
              </a:spcBef>
              <a:buSzPct val="100000"/>
            </a:pPr>
            <a:endParaRPr lang="en-US" sz="1400" dirty="0">
              <a:solidFill>
                <a:srgbClr val="523F4C"/>
              </a:solidFill>
              <a:latin typeface="Avenir Book" panose="02000503020000020003" pitchFamily="2" charset="0"/>
              <a:ea typeface="Roboto"/>
              <a:sym typeface="Roboto"/>
            </a:endParaRPr>
          </a:p>
        </p:txBody>
      </p:sp>
    </p:spTree>
    <p:extLst>
      <p:ext uri="{BB962C8B-B14F-4D97-AF65-F5344CB8AC3E}">
        <p14:creationId xmlns:p14="http://schemas.microsoft.com/office/powerpoint/2010/main" val="245641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06bff1025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06bff1025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spcBef>
                <a:spcPts val="1000"/>
              </a:spcBef>
              <a:buSzPct val="100000"/>
            </a:pPr>
            <a:endParaRPr lang="en-US" sz="1400" dirty="0">
              <a:solidFill>
                <a:srgbClr val="523F4C"/>
              </a:solidFill>
              <a:latin typeface="Avenir Book" panose="02000503020000020003" pitchFamily="2" charset="0"/>
              <a:ea typeface="Roboto"/>
              <a:sym typeface="Roboto"/>
            </a:endParaRPr>
          </a:p>
        </p:txBody>
      </p:sp>
    </p:spTree>
    <p:extLst>
      <p:ext uri="{BB962C8B-B14F-4D97-AF65-F5344CB8AC3E}">
        <p14:creationId xmlns:p14="http://schemas.microsoft.com/office/powerpoint/2010/main" val="328637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06bff1025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06bff1025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spcBef>
                <a:spcPts val="1000"/>
              </a:spcBef>
              <a:buSzPct val="100000"/>
            </a:pPr>
            <a:endParaRPr lang="en-US" sz="1400" dirty="0">
              <a:solidFill>
                <a:srgbClr val="523F4C"/>
              </a:solidFill>
              <a:latin typeface="Avenir Book" panose="02000503020000020003" pitchFamily="2" charset="0"/>
              <a:ea typeface="Roboto"/>
              <a:sym typeface="Roboto"/>
            </a:endParaRPr>
          </a:p>
        </p:txBody>
      </p:sp>
    </p:spTree>
    <p:extLst>
      <p:ext uri="{BB962C8B-B14F-4D97-AF65-F5344CB8AC3E}">
        <p14:creationId xmlns:p14="http://schemas.microsoft.com/office/powerpoint/2010/main" val="415408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06bff1025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06bff1025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spcBef>
                <a:spcPts val="1000"/>
              </a:spcBef>
              <a:buSzPct val="100000"/>
            </a:pPr>
            <a:endParaRPr lang="en-US" sz="1400" dirty="0">
              <a:solidFill>
                <a:srgbClr val="523F4C"/>
              </a:solidFill>
              <a:latin typeface="Avenir Book" panose="02000503020000020003" pitchFamily="2" charset="0"/>
              <a:ea typeface="Roboto"/>
              <a:sym typeface="Roboto"/>
            </a:endParaRPr>
          </a:p>
        </p:txBody>
      </p:sp>
    </p:spTree>
    <p:extLst>
      <p:ext uri="{BB962C8B-B14F-4D97-AF65-F5344CB8AC3E}">
        <p14:creationId xmlns:p14="http://schemas.microsoft.com/office/powerpoint/2010/main" val="1258274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06bff1025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06bff1025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spcBef>
                <a:spcPts val="1000"/>
              </a:spcBef>
              <a:buSzPct val="100000"/>
            </a:pPr>
            <a:endParaRPr lang="en-US" sz="1400" dirty="0">
              <a:solidFill>
                <a:srgbClr val="523F4C"/>
              </a:solidFill>
              <a:latin typeface="Avenir Book" panose="02000503020000020003" pitchFamily="2" charset="0"/>
              <a:ea typeface="Roboto"/>
              <a:sym typeface="Roboto"/>
            </a:endParaRPr>
          </a:p>
        </p:txBody>
      </p:sp>
    </p:spTree>
    <p:extLst>
      <p:ext uri="{BB962C8B-B14F-4D97-AF65-F5344CB8AC3E}">
        <p14:creationId xmlns:p14="http://schemas.microsoft.com/office/powerpoint/2010/main" val="801905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06bff1025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06bff1025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spcBef>
                <a:spcPts val="1000"/>
              </a:spcBef>
              <a:buSzPct val="100000"/>
            </a:pPr>
            <a:endParaRPr lang="en-US" sz="1400" dirty="0">
              <a:solidFill>
                <a:srgbClr val="523F4C"/>
              </a:solidFill>
              <a:latin typeface="Avenir Book" panose="02000503020000020003" pitchFamily="2" charset="0"/>
              <a:ea typeface="Roboto"/>
              <a:sym typeface="Roboto"/>
            </a:endParaRPr>
          </a:p>
        </p:txBody>
      </p:sp>
    </p:spTree>
    <p:extLst>
      <p:ext uri="{BB962C8B-B14F-4D97-AF65-F5344CB8AC3E}">
        <p14:creationId xmlns:p14="http://schemas.microsoft.com/office/powerpoint/2010/main" val="615397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ble of Contents">
  <p:cSld name="CUSTOM_1_1">
    <p:spTree>
      <p:nvGrpSpPr>
        <p:cNvPr id="1" name="Shape 26"/>
        <p:cNvGrpSpPr/>
        <p:nvPr/>
      </p:nvGrpSpPr>
      <p:grpSpPr>
        <a:xfrm>
          <a:off x="0" y="0"/>
          <a:ext cx="0" cy="0"/>
          <a:chOff x="0" y="0"/>
          <a:chExt cx="0" cy="0"/>
        </a:xfrm>
      </p:grpSpPr>
      <p:sp>
        <p:nvSpPr>
          <p:cNvPr id="27" name="Google Shape;27;p4"/>
          <p:cNvSpPr txBox="1">
            <a:spLocks noGrp="1"/>
          </p:cNvSpPr>
          <p:nvPr>
            <p:ph type="subTitle" idx="1"/>
          </p:nvPr>
        </p:nvSpPr>
        <p:spPr>
          <a:xfrm>
            <a:off x="1546525" y="1356950"/>
            <a:ext cx="1644000" cy="461700"/>
          </a:xfrm>
          <a:prstGeom prst="rect">
            <a:avLst/>
          </a:prstGeom>
        </p:spPr>
        <p:txBody>
          <a:bodyPr spcFirstLastPara="1" wrap="square" lIns="0" tIns="0" rIns="0" bIns="0" anchor="t" anchorCtr="0">
            <a:noAutofit/>
          </a:bodyPr>
          <a:lstStyle>
            <a:lvl1pPr marL="0" marR="0" lvl="0" indent="0" algn="l" rtl="0">
              <a:lnSpc>
                <a:spcPct val="100000"/>
              </a:lnSpc>
              <a:spcBef>
                <a:spcPts val="0"/>
              </a:spcBef>
              <a:spcAft>
                <a:spcPts val="0"/>
              </a:spcAft>
              <a:buNone/>
              <a:defRPr sz="1100">
                <a:solidFill>
                  <a:schemeClr val="dk1"/>
                </a:solidFill>
                <a:latin typeface="Roboto Black"/>
                <a:ea typeface="Roboto Black"/>
                <a:cs typeface="Roboto Black"/>
                <a:sym typeface="Roboto Black"/>
              </a:defRPr>
            </a:lvl1pPr>
            <a:lvl2pPr lvl="1">
              <a:spcBef>
                <a:spcPts val="0"/>
              </a:spcBef>
              <a:spcAft>
                <a:spcPts val="0"/>
              </a:spcAft>
              <a:buSzPts val="1100"/>
              <a:buNone/>
              <a:defRPr/>
            </a:lvl2pPr>
            <a:lvl3pPr lvl="2">
              <a:spcBef>
                <a:spcPts val="1600"/>
              </a:spcBef>
              <a:spcAft>
                <a:spcPts val="0"/>
              </a:spcAft>
              <a:buSzPts val="900"/>
              <a:buNone/>
              <a:defRPr/>
            </a:lvl3pPr>
            <a:lvl4pPr lvl="3">
              <a:spcBef>
                <a:spcPts val="1600"/>
              </a:spcBef>
              <a:spcAft>
                <a:spcPts val="0"/>
              </a:spcAft>
              <a:buSzPts val="900"/>
              <a:buNone/>
              <a:defRPr/>
            </a:lvl4pPr>
            <a:lvl5pPr lvl="4">
              <a:spcBef>
                <a:spcPts val="1600"/>
              </a:spcBef>
              <a:spcAft>
                <a:spcPts val="0"/>
              </a:spcAft>
              <a:buSzPts val="900"/>
              <a:buNone/>
              <a:defRPr/>
            </a:lvl5pPr>
            <a:lvl6pPr lvl="5">
              <a:spcBef>
                <a:spcPts val="1600"/>
              </a:spcBef>
              <a:spcAft>
                <a:spcPts val="0"/>
              </a:spcAft>
              <a:buSzPts val="900"/>
              <a:buNone/>
              <a:defRPr/>
            </a:lvl6pPr>
            <a:lvl7pPr lvl="6">
              <a:spcBef>
                <a:spcPts val="1600"/>
              </a:spcBef>
              <a:spcAft>
                <a:spcPts val="0"/>
              </a:spcAft>
              <a:buSzPts val="900"/>
              <a:buNone/>
              <a:defRPr/>
            </a:lvl7pPr>
            <a:lvl8pPr lvl="7">
              <a:spcBef>
                <a:spcPts val="1600"/>
              </a:spcBef>
              <a:spcAft>
                <a:spcPts val="0"/>
              </a:spcAft>
              <a:buSzPts val="900"/>
              <a:buNone/>
              <a:defRPr/>
            </a:lvl8pPr>
            <a:lvl9pPr lvl="8">
              <a:spcBef>
                <a:spcPts val="1600"/>
              </a:spcBef>
              <a:spcAft>
                <a:spcPts val="1600"/>
              </a:spcAft>
              <a:buSzPts val="900"/>
              <a:buNone/>
              <a:defRPr/>
            </a:lvl9pPr>
          </a:lstStyle>
          <a:p>
            <a:endParaRPr/>
          </a:p>
        </p:txBody>
      </p:sp>
      <p:sp>
        <p:nvSpPr>
          <p:cNvPr id="28" name="Google Shape;28;p4"/>
          <p:cNvSpPr txBox="1">
            <a:spLocks noGrp="1"/>
          </p:cNvSpPr>
          <p:nvPr>
            <p:ph type="title"/>
          </p:nvPr>
        </p:nvSpPr>
        <p:spPr>
          <a:xfrm>
            <a:off x="802733" y="363800"/>
            <a:ext cx="7131000" cy="642300"/>
          </a:xfrm>
          <a:prstGeom prst="rect">
            <a:avLst/>
          </a:prstGeom>
        </p:spPr>
        <p:txBody>
          <a:bodyPr spcFirstLastPara="1" wrap="square" lIns="0" tIns="0" rIns="91425" bIns="0" anchor="t" anchorCtr="0">
            <a:noAutofit/>
          </a:bodyPr>
          <a:lstStyle>
            <a:lvl1pPr marL="0" marR="0" lvl="0" indent="0" algn="l" rtl="0">
              <a:lnSpc>
                <a:spcPct val="100000"/>
              </a:lnSpc>
              <a:spcBef>
                <a:spcPts val="0"/>
              </a:spcBef>
              <a:spcAft>
                <a:spcPts val="0"/>
              </a:spcAft>
              <a:buNone/>
              <a:defRPr sz="4000" b="0">
                <a:latin typeface="Roboto Black"/>
                <a:ea typeface="Roboto Black"/>
                <a:cs typeface="Roboto Black"/>
                <a:sym typeface="Roboto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4"/>
          <p:cNvSpPr txBox="1">
            <a:spLocks noGrp="1"/>
          </p:cNvSpPr>
          <p:nvPr>
            <p:ph type="subTitle" idx="2"/>
          </p:nvPr>
        </p:nvSpPr>
        <p:spPr>
          <a:xfrm>
            <a:off x="827225" y="1249700"/>
            <a:ext cx="1010400" cy="523800"/>
          </a:xfrm>
          <a:prstGeom prst="rect">
            <a:avLst/>
          </a:prstGeom>
        </p:spPr>
        <p:txBody>
          <a:bodyPr spcFirstLastPara="1" wrap="square" lIns="0" tIns="0" rIns="0" bIns="0" anchor="t" anchorCtr="0">
            <a:noAutofit/>
          </a:bodyPr>
          <a:lstStyle>
            <a:lvl1pPr marL="0" marR="0" lvl="0" indent="0" algn="l" rtl="0">
              <a:lnSpc>
                <a:spcPct val="100000"/>
              </a:lnSpc>
              <a:spcBef>
                <a:spcPts val="0"/>
              </a:spcBef>
              <a:spcAft>
                <a:spcPts val="0"/>
              </a:spcAft>
              <a:buNone/>
              <a:defRPr sz="3700">
                <a:solidFill>
                  <a:schemeClr val="lt1"/>
                </a:solidFill>
                <a:latin typeface="Roboto Black"/>
                <a:ea typeface="Roboto Black"/>
                <a:cs typeface="Roboto Black"/>
                <a:sym typeface="Roboto Black"/>
              </a:defRPr>
            </a:lvl1pPr>
            <a:lvl2pPr lvl="1" rtl="0">
              <a:spcBef>
                <a:spcPts val="0"/>
              </a:spcBef>
              <a:spcAft>
                <a:spcPts val="0"/>
              </a:spcAft>
              <a:buSzPts val="1100"/>
              <a:buNone/>
              <a:defRPr/>
            </a:lvl2pPr>
            <a:lvl3pPr lvl="2" rtl="0">
              <a:spcBef>
                <a:spcPts val="1600"/>
              </a:spcBef>
              <a:spcAft>
                <a:spcPts val="0"/>
              </a:spcAft>
              <a:buSzPts val="900"/>
              <a:buNone/>
              <a:defRPr/>
            </a:lvl3pPr>
            <a:lvl4pPr lvl="3" rtl="0">
              <a:spcBef>
                <a:spcPts val="1600"/>
              </a:spcBef>
              <a:spcAft>
                <a:spcPts val="0"/>
              </a:spcAft>
              <a:buSzPts val="900"/>
              <a:buNone/>
              <a:defRPr/>
            </a:lvl4pPr>
            <a:lvl5pPr lvl="4" rtl="0">
              <a:spcBef>
                <a:spcPts val="1600"/>
              </a:spcBef>
              <a:spcAft>
                <a:spcPts val="0"/>
              </a:spcAft>
              <a:buSzPts val="900"/>
              <a:buNone/>
              <a:defRPr/>
            </a:lvl5pPr>
            <a:lvl6pPr lvl="5" rtl="0">
              <a:spcBef>
                <a:spcPts val="1600"/>
              </a:spcBef>
              <a:spcAft>
                <a:spcPts val="0"/>
              </a:spcAft>
              <a:buSzPts val="900"/>
              <a:buNone/>
              <a:defRPr/>
            </a:lvl6pPr>
            <a:lvl7pPr lvl="6" rtl="0">
              <a:spcBef>
                <a:spcPts val="1600"/>
              </a:spcBef>
              <a:spcAft>
                <a:spcPts val="0"/>
              </a:spcAft>
              <a:buSzPts val="900"/>
              <a:buNone/>
              <a:defRPr/>
            </a:lvl7pPr>
            <a:lvl8pPr lvl="7" rtl="0">
              <a:spcBef>
                <a:spcPts val="1600"/>
              </a:spcBef>
              <a:spcAft>
                <a:spcPts val="0"/>
              </a:spcAft>
              <a:buSzPts val="900"/>
              <a:buNone/>
              <a:defRPr/>
            </a:lvl8pPr>
            <a:lvl9pPr lvl="8" rtl="0">
              <a:spcBef>
                <a:spcPts val="1600"/>
              </a:spcBef>
              <a:spcAft>
                <a:spcPts val="1600"/>
              </a:spcAft>
              <a:buSzPts val="9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centric | Chart 1">
  <p:cSld name="CUSTOM_5_1_1_1">
    <p:spTree>
      <p:nvGrpSpPr>
        <p:cNvPr id="1" name="Shape 104"/>
        <p:cNvGrpSpPr/>
        <p:nvPr/>
      </p:nvGrpSpPr>
      <p:grpSpPr>
        <a:xfrm>
          <a:off x="0" y="0"/>
          <a:ext cx="0" cy="0"/>
          <a:chOff x="0" y="0"/>
          <a:chExt cx="0" cy="0"/>
        </a:xfrm>
      </p:grpSpPr>
      <p:sp>
        <p:nvSpPr>
          <p:cNvPr id="105" name="Google Shape;105;p12"/>
          <p:cNvSpPr txBox="1">
            <a:spLocks noGrp="1"/>
          </p:cNvSpPr>
          <p:nvPr>
            <p:ph type="title"/>
          </p:nvPr>
        </p:nvSpPr>
        <p:spPr>
          <a:xfrm>
            <a:off x="370800" y="400658"/>
            <a:ext cx="8520600" cy="433500"/>
          </a:xfrm>
          <a:prstGeom prst="rect">
            <a:avLst/>
          </a:prstGeom>
        </p:spPr>
        <p:txBody>
          <a:bodyPr spcFirstLastPara="1" wrap="square" lIns="0" tIns="0" rIns="0" bIns="0" anchor="t" anchorCtr="0">
            <a:noAutofit/>
          </a:bodyPr>
          <a:lstStyle>
            <a:lvl1pPr lvl="0" rtl="0">
              <a:spcBef>
                <a:spcPts val="0"/>
              </a:spcBef>
              <a:spcAft>
                <a:spcPts val="0"/>
              </a:spcAft>
              <a:buSzPts val="2800"/>
              <a:buFont typeface="Roboto Black"/>
              <a:buNone/>
              <a:defRPr b="0">
                <a:latin typeface="Roboto Black"/>
                <a:ea typeface="Roboto Black"/>
                <a:cs typeface="Roboto Black"/>
                <a:sym typeface="Roboto Black"/>
              </a:defRPr>
            </a:lvl1pPr>
            <a:lvl2pPr lvl="1" rtl="0">
              <a:spcBef>
                <a:spcPts val="0"/>
              </a:spcBef>
              <a:spcAft>
                <a:spcPts val="0"/>
              </a:spcAft>
              <a:buSzPts val="2800"/>
              <a:buFont typeface="Roboto Black"/>
              <a:buNone/>
              <a:defRPr>
                <a:latin typeface="Roboto Black"/>
                <a:ea typeface="Roboto Black"/>
                <a:cs typeface="Roboto Black"/>
                <a:sym typeface="Roboto Black"/>
              </a:defRPr>
            </a:lvl2pPr>
            <a:lvl3pPr lvl="2" rtl="0">
              <a:spcBef>
                <a:spcPts val="0"/>
              </a:spcBef>
              <a:spcAft>
                <a:spcPts val="0"/>
              </a:spcAft>
              <a:buSzPts val="2800"/>
              <a:buFont typeface="Roboto Black"/>
              <a:buNone/>
              <a:defRPr>
                <a:latin typeface="Roboto Black"/>
                <a:ea typeface="Roboto Black"/>
                <a:cs typeface="Roboto Black"/>
                <a:sym typeface="Roboto Black"/>
              </a:defRPr>
            </a:lvl3pPr>
            <a:lvl4pPr lvl="3" rtl="0">
              <a:spcBef>
                <a:spcPts val="0"/>
              </a:spcBef>
              <a:spcAft>
                <a:spcPts val="0"/>
              </a:spcAft>
              <a:buSzPts val="2800"/>
              <a:buFont typeface="Roboto Black"/>
              <a:buNone/>
              <a:defRPr>
                <a:latin typeface="Roboto Black"/>
                <a:ea typeface="Roboto Black"/>
                <a:cs typeface="Roboto Black"/>
                <a:sym typeface="Roboto Black"/>
              </a:defRPr>
            </a:lvl4pPr>
            <a:lvl5pPr lvl="4" rtl="0">
              <a:spcBef>
                <a:spcPts val="0"/>
              </a:spcBef>
              <a:spcAft>
                <a:spcPts val="0"/>
              </a:spcAft>
              <a:buSzPts val="2800"/>
              <a:buFont typeface="Roboto Black"/>
              <a:buNone/>
              <a:defRPr>
                <a:latin typeface="Roboto Black"/>
                <a:ea typeface="Roboto Black"/>
                <a:cs typeface="Roboto Black"/>
                <a:sym typeface="Roboto Black"/>
              </a:defRPr>
            </a:lvl5pPr>
            <a:lvl6pPr lvl="5" rtl="0">
              <a:spcBef>
                <a:spcPts val="0"/>
              </a:spcBef>
              <a:spcAft>
                <a:spcPts val="0"/>
              </a:spcAft>
              <a:buSzPts val="2800"/>
              <a:buFont typeface="Roboto Black"/>
              <a:buNone/>
              <a:defRPr>
                <a:latin typeface="Roboto Black"/>
                <a:ea typeface="Roboto Black"/>
                <a:cs typeface="Roboto Black"/>
                <a:sym typeface="Roboto Black"/>
              </a:defRPr>
            </a:lvl6pPr>
            <a:lvl7pPr lvl="6" rtl="0">
              <a:spcBef>
                <a:spcPts val="0"/>
              </a:spcBef>
              <a:spcAft>
                <a:spcPts val="0"/>
              </a:spcAft>
              <a:buSzPts val="2800"/>
              <a:buFont typeface="Roboto Black"/>
              <a:buNone/>
              <a:defRPr>
                <a:latin typeface="Roboto Black"/>
                <a:ea typeface="Roboto Black"/>
                <a:cs typeface="Roboto Black"/>
                <a:sym typeface="Roboto Black"/>
              </a:defRPr>
            </a:lvl7pPr>
            <a:lvl8pPr lvl="7" rtl="0">
              <a:spcBef>
                <a:spcPts val="0"/>
              </a:spcBef>
              <a:spcAft>
                <a:spcPts val="0"/>
              </a:spcAft>
              <a:buSzPts val="2800"/>
              <a:buFont typeface="Roboto Black"/>
              <a:buNone/>
              <a:defRPr>
                <a:latin typeface="Roboto Black"/>
                <a:ea typeface="Roboto Black"/>
                <a:cs typeface="Roboto Black"/>
                <a:sym typeface="Roboto Black"/>
              </a:defRPr>
            </a:lvl8pPr>
            <a:lvl9pPr lvl="8" rtl="0">
              <a:spcBef>
                <a:spcPts val="0"/>
              </a:spcBef>
              <a:spcAft>
                <a:spcPts val="0"/>
              </a:spcAft>
              <a:buSzPts val="2800"/>
              <a:buFont typeface="Roboto Black"/>
              <a:buNone/>
              <a:defRPr>
                <a:latin typeface="Roboto Black"/>
                <a:ea typeface="Roboto Black"/>
                <a:cs typeface="Roboto Black"/>
                <a:sym typeface="Roboto Black"/>
              </a:defRPr>
            </a:lvl9pPr>
          </a:lstStyle>
          <a:p>
            <a:endParaRPr dirty="0"/>
          </a:p>
        </p:txBody>
      </p:sp>
      <p:cxnSp>
        <p:nvCxnSpPr>
          <p:cNvPr id="106" name="Google Shape;106;p12"/>
          <p:cNvCxnSpPr/>
          <p:nvPr/>
        </p:nvCxnSpPr>
        <p:spPr>
          <a:xfrm>
            <a:off x="370800" y="911525"/>
            <a:ext cx="8431200" cy="0"/>
          </a:xfrm>
          <a:prstGeom prst="straightConnector1">
            <a:avLst/>
          </a:prstGeom>
          <a:noFill/>
          <a:ln w="19050" cap="flat" cmpd="sng">
            <a:solidFill>
              <a:srgbClr val="523F4C"/>
            </a:solidFill>
            <a:prstDash val="solid"/>
            <a:round/>
            <a:headEnd type="none" w="med" len="med"/>
            <a:tailEnd type="none" w="med" len="med"/>
          </a:ln>
        </p:spPr>
      </p:cxnSp>
      <p:sp>
        <p:nvSpPr>
          <p:cNvPr id="107" name="Google Shape;107;p12"/>
          <p:cNvSpPr txBox="1">
            <a:spLocks noGrp="1"/>
          </p:cNvSpPr>
          <p:nvPr>
            <p:ph type="body" idx="1"/>
          </p:nvPr>
        </p:nvSpPr>
        <p:spPr>
          <a:xfrm>
            <a:off x="397700" y="1106900"/>
            <a:ext cx="3828300" cy="3369000"/>
          </a:xfrm>
          <a:prstGeom prst="rect">
            <a:avLst/>
          </a:prstGeom>
        </p:spPr>
        <p:txBody>
          <a:bodyPr spcFirstLastPara="1" wrap="square" lIns="0" tIns="0" rIns="0" bIns="0" anchor="t" anchorCtr="0">
            <a:noAutofit/>
          </a:bodyPr>
          <a:lstStyle>
            <a:lvl1pPr marL="457200" lvl="0" indent="-323850" rtl="0">
              <a:lnSpc>
                <a:spcPct val="100000"/>
              </a:lnSpc>
              <a:spcBef>
                <a:spcPts val="0"/>
              </a:spcBef>
              <a:spcAft>
                <a:spcPts val="0"/>
              </a:spcAft>
              <a:buSzPts val="1500"/>
              <a:buChar char="●"/>
              <a:defRPr/>
            </a:lvl1pPr>
            <a:lvl2pPr marL="914400" lvl="1" indent="-298450" rtl="0">
              <a:lnSpc>
                <a:spcPct val="100000"/>
              </a:lnSpc>
              <a:spcBef>
                <a:spcPts val="100"/>
              </a:spcBef>
              <a:spcAft>
                <a:spcPts val="0"/>
              </a:spcAft>
              <a:buSzPts val="1100"/>
              <a:buChar char="●"/>
              <a:defRPr/>
            </a:lvl2pPr>
            <a:lvl3pPr marL="1371600" lvl="2" indent="-285750" rtl="0">
              <a:lnSpc>
                <a:spcPct val="100000"/>
              </a:lnSpc>
              <a:spcBef>
                <a:spcPts val="100"/>
              </a:spcBef>
              <a:spcAft>
                <a:spcPts val="0"/>
              </a:spcAft>
              <a:buSzPts val="900"/>
              <a:buChar char="●"/>
              <a:defRPr/>
            </a:lvl3pPr>
            <a:lvl4pPr marL="1828800" lvl="3" indent="-285750" rtl="0">
              <a:lnSpc>
                <a:spcPct val="100000"/>
              </a:lnSpc>
              <a:spcBef>
                <a:spcPts val="100"/>
              </a:spcBef>
              <a:spcAft>
                <a:spcPts val="0"/>
              </a:spcAft>
              <a:buSzPts val="900"/>
              <a:buChar char="●"/>
              <a:defRPr/>
            </a:lvl4pPr>
            <a:lvl5pPr marL="2286000" lvl="4" indent="-285750" rtl="0">
              <a:lnSpc>
                <a:spcPct val="100000"/>
              </a:lnSpc>
              <a:spcBef>
                <a:spcPts val="100"/>
              </a:spcBef>
              <a:spcAft>
                <a:spcPts val="0"/>
              </a:spcAft>
              <a:buSzPts val="900"/>
              <a:buChar char="●"/>
              <a:defRPr/>
            </a:lvl5pPr>
            <a:lvl6pPr marL="2743200" lvl="5" indent="-285750" rtl="0">
              <a:lnSpc>
                <a:spcPct val="100000"/>
              </a:lnSpc>
              <a:spcBef>
                <a:spcPts val="100"/>
              </a:spcBef>
              <a:spcAft>
                <a:spcPts val="0"/>
              </a:spcAft>
              <a:buSzPts val="900"/>
              <a:buChar char="●"/>
              <a:defRPr/>
            </a:lvl6pPr>
            <a:lvl7pPr marL="3200400" lvl="6" indent="-285750" rtl="0">
              <a:lnSpc>
                <a:spcPct val="100000"/>
              </a:lnSpc>
              <a:spcBef>
                <a:spcPts val="100"/>
              </a:spcBef>
              <a:spcAft>
                <a:spcPts val="0"/>
              </a:spcAft>
              <a:buSzPts val="900"/>
              <a:buChar char="●"/>
              <a:defRPr/>
            </a:lvl7pPr>
            <a:lvl8pPr marL="3657600" lvl="7" indent="-285750" rtl="0">
              <a:lnSpc>
                <a:spcPct val="100000"/>
              </a:lnSpc>
              <a:spcBef>
                <a:spcPts val="100"/>
              </a:spcBef>
              <a:spcAft>
                <a:spcPts val="0"/>
              </a:spcAft>
              <a:buSzPts val="900"/>
              <a:buChar char="●"/>
              <a:defRPr/>
            </a:lvl8pPr>
            <a:lvl9pPr marL="4114800" lvl="8" indent="-285750" rtl="0">
              <a:lnSpc>
                <a:spcPct val="100000"/>
              </a:lnSpc>
              <a:spcBef>
                <a:spcPts val="100"/>
              </a:spcBef>
              <a:spcAft>
                <a:spcPts val="100"/>
              </a:spcAft>
              <a:buSzPts val="900"/>
              <a:buChar char="●"/>
              <a:defRPr/>
            </a:lvl9pPr>
          </a:lstStyle>
          <a:p>
            <a:endParaRPr/>
          </a:p>
        </p:txBody>
      </p:sp>
      <p:sp>
        <p:nvSpPr>
          <p:cNvPr id="108" name="Google Shape;108;p12"/>
          <p:cNvSpPr/>
          <p:nvPr/>
        </p:nvSpPr>
        <p:spPr>
          <a:xfrm>
            <a:off x="-15925" y="4860450"/>
            <a:ext cx="9188100" cy="291000"/>
          </a:xfrm>
          <a:prstGeom prst="rect">
            <a:avLst/>
          </a:prstGeom>
          <a:solidFill>
            <a:srgbClr val="B1B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12"/>
          <p:cNvSpPr txBox="1">
            <a:spLocks noGrp="1"/>
          </p:cNvSpPr>
          <p:nvPr>
            <p:ph type="sldNum" idx="12"/>
          </p:nvPr>
        </p:nvSpPr>
        <p:spPr>
          <a:xfrm>
            <a:off x="8625150" y="4922089"/>
            <a:ext cx="346800" cy="155100"/>
          </a:xfrm>
          <a:prstGeom prst="rect">
            <a:avLst/>
          </a:prstGeom>
        </p:spPr>
        <p:txBody>
          <a:bodyPr spcFirstLastPara="1" wrap="square" lIns="0" tIns="0" rIns="0" bIns="0" anchor="t" anchorCtr="0">
            <a:noAutofit/>
          </a:bodyPr>
          <a:lstStyle>
            <a:lvl1pPr lvl="0" rtl="0">
              <a:buNone/>
              <a:defRPr sz="900">
                <a:solidFill>
                  <a:schemeClr val="bg2"/>
                </a:solidFill>
                <a:latin typeface="Roboto"/>
                <a:ea typeface="Roboto"/>
                <a:cs typeface="Roboto"/>
                <a:sym typeface="Roboto"/>
              </a:defRPr>
            </a:lvl1pPr>
            <a:lvl2pPr lvl="1" rtl="0">
              <a:buNone/>
              <a:defRPr sz="900">
                <a:solidFill>
                  <a:schemeClr val="lt1"/>
                </a:solidFill>
                <a:latin typeface="Roboto"/>
                <a:ea typeface="Roboto"/>
                <a:cs typeface="Roboto"/>
                <a:sym typeface="Roboto"/>
              </a:defRPr>
            </a:lvl2pPr>
            <a:lvl3pPr lvl="2" rtl="0">
              <a:buNone/>
              <a:defRPr sz="900">
                <a:solidFill>
                  <a:schemeClr val="lt1"/>
                </a:solidFill>
                <a:latin typeface="Roboto"/>
                <a:ea typeface="Roboto"/>
                <a:cs typeface="Roboto"/>
                <a:sym typeface="Roboto"/>
              </a:defRPr>
            </a:lvl3pPr>
            <a:lvl4pPr lvl="3" rtl="0">
              <a:buNone/>
              <a:defRPr sz="900">
                <a:solidFill>
                  <a:schemeClr val="lt1"/>
                </a:solidFill>
                <a:latin typeface="Roboto"/>
                <a:ea typeface="Roboto"/>
                <a:cs typeface="Roboto"/>
                <a:sym typeface="Roboto"/>
              </a:defRPr>
            </a:lvl4pPr>
            <a:lvl5pPr lvl="4" rtl="0">
              <a:buNone/>
              <a:defRPr sz="900">
                <a:solidFill>
                  <a:schemeClr val="lt1"/>
                </a:solidFill>
                <a:latin typeface="Roboto"/>
                <a:ea typeface="Roboto"/>
                <a:cs typeface="Roboto"/>
                <a:sym typeface="Roboto"/>
              </a:defRPr>
            </a:lvl5pPr>
            <a:lvl6pPr lvl="5" rtl="0">
              <a:buNone/>
              <a:defRPr sz="900">
                <a:solidFill>
                  <a:schemeClr val="lt1"/>
                </a:solidFill>
                <a:latin typeface="Roboto"/>
                <a:ea typeface="Roboto"/>
                <a:cs typeface="Roboto"/>
                <a:sym typeface="Roboto"/>
              </a:defRPr>
            </a:lvl6pPr>
            <a:lvl7pPr lvl="6" rtl="0">
              <a:buNone/>
              <a:defRPr sz="900">
                <a:solidFill>
                  <a:schemeClr val="lt1"/>
                </a:solidFill>
                <a:latin typeface="Roboto"/>
                <a:ea typeface="Roboto"/>
                <a:cs typeface="Roboto"/>
                <a:sym typeface="Roboto"/>
              </a:defRPr>
            </a:lvl7pPr>
            <a:lvl8pPr lvl="7" rtl="0">
              <a:buNone/>
              <a:defRPr sz="900">
                <a:solidFill>
                  <a:schemeClr val="lt1"/>
                </a:solidFill>
                <a:latin typeface="Roboto"/>
                <a:ea typeface="Roboto"/>
                <a:cs typeface="Roboto"/>
                <a:sym typeface="Roboto"/>
              </a:defRPr>
            </a:lvl8pPr>
            <a:lvl9pPr lvl="8" rtl="0">
              <a:buNone/>
              <a:defRPr sz="900">
                <a:solidFill>
                  <a:schemeClr val="lt1"/>
                </a:solidFill>
                <a:latin typeface="Roboto"/>
                <a:ea typeface="Roboto"/>
                <a:cs typeface="Roboto"/>
                <a:sym typeface="Roboto"/>
              </a:defRPr>
            </a:lvl9pPr>
          </a:lstStyle>
          <a:p>
            <a:fld id="{00000000-1234-1234-1234-123412341234}" type="slidenum">
              <a:rPr lang="en" smtClean="0"/>
              <a:pPr/>
              <a:t>‹#›</a:t>
            </a:fld>
            <a:endParaRPr lang="en" b="1"/>
          </a:p>
        </p:txBody>
      </p:sp>
      <p:cxnSp>
        <p:nvCxnSpPr>
          <p:cNvPr id="110" name="Google Shape;110;p12"/>
          <p:cNvCxnSpPr/>
          <p:nvPr/>
        </p:nvCxnSpPr>
        <p:spPr>
          <a:xfrm rot="10800000">
            <a:off x="8563050" y="4999639"/>
            <a:ext cx="214500" cy="0"/>
          </a:xfrm>
          <a:prstGeom prst="straightConnector1">
            <a:avLst/>
          </a:prstGeom>
          <a:noFill/>
          <a:ln w="9525" cap="flat" cmpd="sng">
            <a:solidFill>
              <a:schemeClr val="bg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0896" y="1152475"/>
            <a:ext cx="8520600" cy="3416400"/>
          </a:xfrm>
          <a:prstGeom prst="rect">
            <a:avLst/>
          </a:prstGeom>
          <a:noFill/>
          <a:ln>
            <a:noFill/>
          </a:ln>
        </p:spPr>
        <p:txBody>
          <a:bodyPr spcFirstLastPara="1" wrap="square" lIns="0" tIns="0" rIns="0" bIns="0" anchor="t" anchorCtr="0">
            <a:noAutofit/>
          </a:bodyPr>
          <a:lstStyle>
            <a:lvl1pPr marL="457200" lvl="0" indent="-323850">
              <a:lnSpc>
                <a:spcPct val="115000"/>
              </a:lnSpc>
              <a:spcBef>
                <a:spcPts val="0"/>
              </a:spcBef>
              <a:spcAft>
                <a:spcPts val="0"/>
              </a:spcAft>
              <a:buClr>
                <a:schemeClr val="lt2"/>
              </a:buClr>
              <a:buSzPts val="1500"/>
              <a:buFont typeface="Roboto Black"/>
              <a:buChar char="●"/>
              <a:defRPr sz="1500">
                <a:solidFill>
                  <a:schemeClr val="accent1"/>
                </a:solidFill>
                <a:latin typeface="Roboto Black"/>
                <a:ea typeface="Roboto Black"/>
                <a:cs typeface="Roboto Black"/>
                <a:sym typeface="Roboto Black"/>
              </a:defRPr>
            </a:lvl1pPr>
            <a:lvl2pPr marL="914400" lvl="1" indent="-298450">
              <a:lnSpc>
                <a:spcPct val="115000"/>
              </a:lnSpc>
              <a:spcBef>
                <a:spcPts val="1600"/>
              </a:spcBef>
              <a:spcAft>
                <a:spcPts val="0"/>
              </a:spcAft>
              <a:buClr>
                <a:schemeClr val="lt2"/>
              </a:buClr>
              <a:buSzPts val="1100"/>
              <a:buFont typeface="Roboto"/>
              <a:buChar char="●"/>
              <a:defRPr sz="1100">
                <a:solidFill>
                  <a:schemeClr val="lt2"/>
                </a:solidFill>
                <a:latin typeface="Roboto"/>
                <a:ea typeface="Roboto"/>
                <a:cs typeface="Roboto"/>
                <a:sym typeface="Roboto"/>
              </a:defRPr>
            </a:lvl2pPr>
            <a:lvl3pPr marL="1371600" lvl="2" indent="-285750">
              <a:lnSpc>
                <a:spcPct val="115000"/>
              </a:lnSpc>
              <a:spcBef>
                <a:spcPts val="1600"/>
              </a:spcBef>
              <a:spcAft>
                <a:spcPts val="0"/>
              </a:spcAft>
              <a:buClr>
                <a:schemeClr val="lt2"/>
              </a:buClr>
              <a:buSzPts val="900"/>
              <a:buFont typeface="Roboto"/>
              <a:buChar char="●"/>
              <a:defRPr sz="900">
                <a:solidFill>
                  <a:schemeClr val="lt2"/>
                </a:solidFill>
                <a:latin typeface="Roboto"/>
                <a:ea typeface="Roboto"/>
                <a:cs typeface="Roboto"/>
                <a:sym typeface="Roboto"/>
              </a:defRPr>
            </a:lvl3pPr>
            <a:lvl4pPr marL="1828800" lvl="3" indent="-285750">
              <a:lnSpc>
                <a:spcPct val="115000"/>
              </a:lnSpc>
              <a:spcBef>
                <a:spcPts val="1600"/>
              </a:spcBef>
              <a:spcAft>
                <a:spcPts val="0"/>
              </a:spcAft>
              <a:buClr>
                <a:schemeClr val="lt2"/>
              </a:buClr>
              <a:buSzPts val="900"/>
              <a:buFont typeface="Roboto"/>
              <a:buChar char="●"/>
              <a:defRPr sz="900">
                <a:solidFill>
                  <a:schemeClr val="lt2"/>
                </a:solidFill>
                <a:latin typeface="Roboto"/>
                <a:ea typeface="Roboto"/>
                <a:cs typeface="Roboto"/>
                <a:sym typeface="Roboto"/>
              </a:defRPr>
            </a:lvl4pPr>
            <a:lvl5pPr marL="2286000" lvl="4" indent="-285750">
              <a:lnSpc>
                <a:spcPct val="115000"/>
              </a:lnSpc>
              <a:spcBef>
                <a:spcPts val="1600"/>
              </a:spcBef>
              <a:spcAft>
                <a:spcPts val="0"/>
              </a:spcAft>
              <a:buClr>
                <a:schemeClr val="lt2"/>
              </a:buClr>
              <a:buSzPts val="900"/>
              <a:buFont typeface="Roboto"/>
              <a:buChar char="●"/>
              <a:defRPr sz="900">
                <a:solidFill>
                  <a:schemeClr val="lt2"/>
                </a:solidFill>
                <a:latin typeface="Roboto"/>
                <a:ea typeface="Roboto"/>
                <a:cs typeface="Roboto"/>
                <a:sym typeface="Roboto"/>
              </a:defRPr>
            </a:lvl5pPr>
            <a:lvl6pPr marL="2743200" lvl="5" indent="-285750">
              <a:lnSpc>
                <a:spcPct val="115000"/>
              </a:lnSpc>
              <a:spcBef>
                <a:spcPts val="1600"/>
              </a:spcBef>
              <a:spcAft>
                <a:spcPts val="0"/>
              </a:spcAft>
              <a:buClr>
                <a:schemeClr val="lt2"/>
              </a:buClr>
              <a:buSzPts val="900"/>
              <a:buFont typeface="Roboto"/>
              <a:buChar char="●"/>
              <a:defRPr sz="900">
                <a:solidFill>
                  <a:schemeClr val="lt2"/>
                </a:solidFill>
                <a:latin typeface="Roboto"/>
                <a:ea typeface="Roboto"/>
                <a:cs typeface="Roboto"/>
                <a:sym typeface="Roboto"/>
              </a:defRPr>
            </a:lvl6pPr>
            <a:lvl7pPr marL="3200400" lvl="6" indent="-285750">
              <a:lnSpc>
                <a:spcPct val="115000"/>
              </a:lnSpc>
              <a:spcBef>
                <a:spcPts val="1600"/>
              </a:spcBef>
              <a:spcAft>
                <a:spcPts val="0"/>
              </a:spcAft>
              <a:buClr>
                <a:schemeClr val="lt2"/>
              </a:buClr>
              <a:buSzPts val="900"/>
              <a:buFont typeface="Roboto"/>
              <a:buChar char="●"/>
              <a:defRPr sz="900">
                <a:solidFill>
                  <a:schemeClr val="lt2"/>
                </a:solidFill>
                <a:latin typeface="Roboto"/>
                <a:ea typeface="Roboto"/>
                <a:cs typeface="Roboto"/>
                <a:sym typeface="Roboto"/>
              </a:defRPr>
            </a:lvl7pPr>
            <a:lvl8pPr marL="3657600" lvl="7" indent="-285750">
              <a:lnSpc>
                <a:spcPct val="115000"/>
              </a:lnSpc>
              <a:spcBef>
                <a:spcPts val="1600"/>
              </a:spcBef>
              <a:spcAft>
                <a:spcPts val="0"/>
              </a:spcAft>
              <a:buClr>
                <a:schemeClr val="lt2"/>
              </a:buClr>
              <a:buSzPts val="900"/>
              <a:buFont typeface="Roboto"/>
              <a:buChar char="●"/>
              <a:defRPr sz="900">
                <a:solidFill>
                  <a:schemeClr val="lt2"/>
                </a:solidFill>
                <a:latin typeface="Roboto"/>
                <a:ea typeface="Roboto"/>
                <a:cs typeface="Roboto"/>
                <a:sym typeface="Roboto"/>
              </a:defRPr>
            </a:lvl8pPr>
            <a:lvl9pPr marL="4114800" lvl="8" indent="-285750">
              <a:lnSpc>
                <a:spcPct val="115000"/>
              </a:lnSpc>
              <a:spcBef>
                <a:spcPts val="1600"/>
              </a:spcBef>
              <a:spcAft>
                <a:spcPts val="1600"/>
              </a:spcAft>
              <a:buClr>
                <a:schemeClr val="lt2"/>
              </a:buClr>
              <a:buSzPts val="900"/>
              <a:buFont typeface="Roboto"/>
              <a:buChar char="●"/>
              <a:defRPr sz="900">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0" r:id="rId1"/>
    <p:sldLayoutId id="2147483658"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hyperlink" Target="mailto:Peter.George@enabling.ch"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1" name="Google Shape;168;p19">
            <a:extLst>
              <a:ext uri="{FF2B5EF4-FFF2-40B4-BE49-F238E27FC236}">
                <a16:creationId xmlns:a16="http://schemas.microsoft.com/office/drawing/2014/main" id="{A86FC910-6A47-F54F-97F8-26276E73BB41}"/>
              </a:ext>
            </a:extLst>
          </p:cNvPr>
          <p:cNvSpPr txBox="1">
            <a:spLocks noGrp="1"/>
          </p:cNvSpPr>
          <p:nvPr>
            <p:ph type="title"/>
          </p:nvPr>
        </p:nvSpPr>
        <p:spPr>
          <a:xfrm>
            <a:off x="207711" y="2207628"/>
            <a:ext cx="8985463" cy="484818"/>
          </a:xfrm>
          <a:prstGeom prst="rect">
            <a:avLst/>
          </a:prstGeom>
        </p:spPr>
        <p:txBody>
          <a:bodyPr spcFirstLastPara="1" wrap="square" lIns="0" tIns="0" rIns="91425" bIns="0" anchor="t" anchorCtr="0">
            <a:noAutofit/>
          </a:bodyPr>
          <a:lstStyle/>
          <a:p>
            <a:pPr>
              <a:lnSpc>
                <a:spcPct val="150000"/>
              </a:lnSpc>
            </a:pPr>
            <a:r>
              <a:rPr lang="en-US" sz="2800" dirty="0">
                <a:solidFill>
                  <a:srgbClr val="523F4C"/>
                </a:solidFill>
                <a:latin typeface="Avenir Book" panose="02000503020000020003" pitchFamily="2" charset="0"/>
              </a:rPr>
              <a:t>Overview of Clean Cooking Sector Financing</a:t>
            </a:r>
            <a:br>
              <a:rPr lang="en-US" sz="2800" dirty="0">
                <a:solidFill>
                  <a:srgbClr val="523F4C"/>
                </a:solidFill>
                <a:latin typeface="Avenir Book" panose="02000503020000020003" pitchFamily="2" charset="0"/>
              </a:rPr>
            </a:br>
            <a:r>
              <a:rPr lang="en-US" sz="1400" b="1" dirty="0">
                <a:solidFill>
                  <a:srgbClr val="523F4C"/>
                </a:solidFill>
                <a:latin typeface="Avenir Book" panose="02000503020000020003" pitchFamily="2" charset="0"/>
              </a:rPr>
              <a:t>Bioethanol Standardization Web-series: #5 Implementation of Bioethanol Fuel and Clean Cookstove Businesses</a:t>
            </a:r>
            <a:br>
              <a:rPr lang="en-US" sz="1200" dirty="0">
                <a:solidFill>
                  <a:srgbClr val="523F4C"/>
                </a:solidFill>
                <a:latin typeface="Avenir Book" panose="02000503020000020003" pitchFamily="2" charset="0"/>
              </a:rPr>
            </a:br>
            <a:r>
              <a:rPr lang="en-US" sz="1200" dirty="0">
                <a:solidFill>
                  <a:srgbClr val="523F4C"/>
                </a:solidFill>
                <a:latin typeface="Avenir Book" panose="02000503020000020003" pitchFamily="2" charset="0"/>
              </a:rPr>
              <a:t>13:30-15:00 CET | 24 February 2023 | Virtual</a:t>
            </a:r>
            <a:br>
              <a:rPr lang="en-US" sz="1200" dirty="0">
                <a:solidFill>
                  <a:srgbClr val="523F4C"/>
                </a:solidFill>
                <a:latin typeface="Avenir Book" panose="02000503020000020003" pitchFamily="2" charset="0"/>
              </a:rPr>
            </a:br>
            <a:r>
              <a:rPr lang="en-US" sz="1200" dirty="0">
                <a:solidFill>
                  <a:srgbClr val="523F4C"/>
                </a:solidFill>
                <a:latin typeface="Avenir Book" panose="02000503020000020003" pitchFamily="2" charset="0"/>
              </a:rPr>
              <a:t>Presented by Peter George</a:t>
            </a:r>
          </a:p>
        </p:txBody>
      </p:sp>
      <p:pic>
        <p:nvPicPr>
          <p:cNvPr id="23" name="Picture 22" descr="A picture containing clock, table&#10;&#10;Description automatically generated">
            <a:extLst>
              <a:ext uri="{FF2B5EF4-FFF2-40B4-BE49-F238E27FC236}">
                <a16:creationId xmlns:a16="http://schemas.microsoft.com/office/drawing/2014/main" id="{AB541B65-46C3-194E-B2C9-3506546B998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42805" y="182901"/>
            <a:ext cx="976731" cy="914913"/>
          </a:xfrm>
          <a:prstGeom prst="rect">
            <a:avLst/>
          </a:prstGeom>
        </p:spPr>
      </p:pic>
      <p:pic>
        <p:nvPicPr>
          <p:cNvPr id="25" name="Picture 24" descr="Graphical user interface&#10;&#10;Description automatically generated with medium confidence">
            <a:extLst>
              <a:ext uri="{FF2B5EF4-FFF2-40B4-BE49-F238E27FC236}">
                <a16:creationId xmlns:a16="http://schemas.microsoft.com/office/drawing/2014/main" id="{8ECE713D-1757-CD47-A31D-9312EF57532A}"/>
              </a:ext>
            </a:extLst>
          </p:cNvPr>
          <p:cNvPicPr>
            <a:picLocks noChangeAspect="1"/>
          </p:cNvPicPr>
          <p:nvPr/>
        </p:nvPicPr>
        <p:blipFill>
          <a:blip r:embed="rId4"/>
          <a:stretch>
            <a:fillRect/>
          </a:stretch>
        </p:blipFill>
        <p:spPr>
          <a:xfrm>
            <a:off x="207711" y="182901"/>
            <a:ext cx="2740370" cy="913457"/>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9857E4B8-F2DF-10B7-1501-B85D0E444428}"/>
              </a:ext>
            </a:extLst>
          </p:cNvPr>
          <p:cNvPicPr>
            <a:picLocks noChangeAspect="1"/>
          </p:cNvPicPr>
          <p:nvPr/>
        </p:nvPicPr>
        <p:blipFill>
          <a:blip r:embed="rId5"/>
          <a:stretch>
            <a:fillRect/>
          </a:stretch>
        </p:blipFill>
        <p:spPr>
          <a:xfrm>
            <a:off x="7419536" y="529952"/>
            <a:ext cx="1454150" cy="558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9"/>
          <p:cNvSpPr txBox="1">
            <a:spLocks noGrp="1"/>
          </p:cNvSpPr>
          <p:nvPr>
            <p:ph type="title"/>
          </p:nvPr>
        </p:nvSpPr>
        <p:spPr>
          <a:xfrm>
            <a:off x="370800" y="227751"/>
            <a:ext cx="8520600" cy="433500"/>
          </a:xfrm>
          <a:prstGeom prst="rect">
            <a:avLst/>
          </a:prstGeom>
        </p:spPr>
        <p:txBody>
          <a:bodyPr spcFirstLastPara="1" wrap="square" lIns="0" tIns="0" rIns="0" bIns="0" anchor="t" anchorCtr="0">
            <a:noAutofit/>
          </a:bodyPr>
          <a:lstStyle/>
          <a:p>
            <a:br>
              <a:rPr lang="en-US" sz="2000" dirty="0">
                <a:solidFill>
                  <a:srgbClr val="523F4C"/>
                </a:solidFill>
                <a:latin typeface="Avenir Book"/>
              </a:rPr>
            </a:br>
            <a:r>
              <a:rPr lang="en-US" sz="2000" dirty="0">
                <a:solidFill>
                  <a:srgbClr val="523F4C"/>
                </a:solidFill>
                <a:latin typeface="Avenir Book"/>
              </a:rPr>
              <a:t>Barriers for Investors</a:t>
            </a:r>
            <a:endParaRPr sz="2000" dirty="0">
              <a:solidFill>
                <a:srgbClr val="523F4C"/>
              </a:solidFill>
              <a:latin typeface="Avenir Book"/>
            </a:endParaRPr>
          </a:p>
        </p:txBody>
      </p:sp>
      <p:sp>
        <p:nvSpPr>
          <p:cNvPr id="303" name="Google Shape;303;p29"/>
          <p:cNvSpPr txBox="1">
            <a:spLocks noGrp="1"/>
          </p:cNvSpPr>
          <p:nvPr>
            <p:ph type="sldNum" idx="12"/>
          </p:nvPr>
        </p:nvSpPr>
        <p:spPr>
          <a:xfrm>
            <a:off x="8660743" y="4931912"/>
            <a:ext cx="346800" cy="1551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10</a:t>
            </a:fld>
            <a:endParaRPr b="1" dirty="0"/>
          </a:p>
        </p:txBody>
      </p:sp>
      <p:pic>
        <p:nvPicPr>
          <p:cNvPr id="3" name="Picture 2" descr="Chart, bar chart&#10;&#10;Description automatically generated">
            <a:extLst>
              <a:ext uri="{FF2B5EF4-FFF2-40B4-BE49-F238E27FC236}">
                <a16:creationId xmlns:a16="http://schemas.microsoft.com/office/drawing/2014/main" id="{17D219C7-E712-17A1-4B12-0ACB01F8BAC1}"/>
              </a:ext>
            </a:extLst>
          </p:cNvPr>
          <p:cNvPicPr>
            <a:picLocks noChangeAspect="1"/>
          </p:cNvPicPr>
          <p:nvPr/>
        </p:nvPicPr>
        <p:blipFill>
          <a:blip r:embed="rId3"/>
          <a:stretch>
            <a:fillRect/>
          </a:stretch>
        </p:blipFill>
        <p:spPr>
          <a:xfrm>
            <a:off x="888343" y="1313847"/>
            <a:ext cx="7772400" cy="2965469"/>
          </a:xfrm>
          <a:prstGeom prst="rect">
            <a:avLst/>
          </a:prstGeom>
        </p:spPr>
      </p:pic>
      <p:sp>
        <p:nvSpPr>
          <p:cNvPr id="2" name="TextBox 1">
            <a:extLst>
              <a:ext uri="{FF2B5EF4-FFF2-40B4-BE49-F238E27FC236}">
                <a16:creationId xmlns:a16="http://schemas.microsoft.com/office/drawing/2014/main" id="{8F876D2F-0E79-9891-0D15-D362A860837F}"/>
              </a:ext>
            </a:extLst>
          </p:cNvPr>
          <p:cNvSpPr txBox="1"/>
          <p:nvPr/>
        </p:nvSpPr>
        <p:spPr>
          <a:xfrm>
            <a:off x="190004" y="4560995"/>
            <a:ext cx="6103917" cy="246221"/>
          </a:xfrm>
          <a:prstGeom prst="rect">
            <a:avLst/>
          </a:prstGeom>
          <a:noFill/>
        </p:spPr>
        <p:txBody>
          <a:bodyPr wrap="square" rtlCol="0">
            <a:spAutoFit/>
          </a:bodyPr>
          <a:lstStyle/>
          <a:p>
            <a:r>
              <a:rPr lang="en-US" sz="1000" dirty="0"/>
              <a:t>Source: Modern Energy Cooking: Review of the Funding Landscape Report, February 2022</a:t>
            </a:r>
          </a:p>
        </p:txBody>
      </p:sp>
    </p:spTree>
    <p:extLst>
      <p:ext uri="{BB962C8B-B14F-4D97-AF65-F5344CB8AC3E}">
        <p14:creationId xmlns:p14="http://schemas.microsoft.com/office/powerpoint/2010/main" val="383732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9"/>
          <p:cNvSpPr txBox="1">
            <a:spLocks noGrp="1"/>
          </p:cNvSpPr>
          <p:nvPr>
            <p:ph type="title"/>
          </p:nvPr>
        </p:nvSpPr>
        <p:spPr>
          <a:xfrm>
            <a:off x="370800" y="227751"/>
            <a:ext cx="8520600" cy="433500"/>
          </a:xfrm>
          <a:prstGeom prst="rect">
            <a:avLst/>
          </a:prstGeom>
        </p:spPr>
        <p:txBody>
          <a:bodyPr spcFirstLastPara="1" wrap="square" lIns="0" tIns="0" rIns="0" bIns="0" anchor="t" anchorCtr="0">
            <a:noAutofit/>
          </a:bodyPr>
          <a:lstStyle/>
          <a:p>
            <a:br>
              <a:rPr lang="en-US" sz="2000" dirty="0">
                <a:solidFill>
                  <a:srgbClr val="523F4C"/>
                </a:solidFill>
                <a:latin typeface="Avenir Book"/>
              </a:rPr>
            </a:br>
            <a:r>
              <a:rPr lang="en-US" sz="2000" dirty="0">
                <a:solidFill>
                  <a:srgbClr val="523F4C"/>
                </a:solidFill>
                <a:latin typeface="Avenir Book"/>
              </a:rPr>
              <a:t>Notable Transactions</a:t>
            </a:r>
            <a:endParaRPr sz="2000" dirty="0">
              <a:solidFill>
                <a:srgbClr val="523F4C"/>
              </a:solidFill>
              <a:latin typeface="Avenir Book"/>
            </a:endParaRPr>
          </a:p>
        </p:txBody>
      </p:sp>
      <p:sp>
        <p:nvSpPr>
          <p:cNvPr id="303" name="Google Shape;303;p29"/>
          <p:cNvSpPr txBox="1">
            <a:spLocks noGrp="1"/>
          </p:cNvSpPr>
          <p:nvPr>
            <p:ph type="sldNum" idx="12"/>
          </p:nvPr>
        </p:nvSpPr>
        <p:spPr>
          <a:xfrm>
            <a:off x="8660743" y="4931912"/>
            <a:ext cx="346800" cy="1551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11</a:t>
            </a:fld>
            <a:endParaRPr b="1" dirty="0"/>
          </a:p>
        </p:txBody>
      </p:sp>
      <p:pic>
        <p:nvPicPr>
          <p:cNvPr id="3" name="Picture 2" descr="Table&#10;&#10;Description automatically generated">
            <a:extLst>
              <a:ext uri="{FF2B5EF4-FFF2-40B4-BE49-F238E27FC236}">
                <a16:creationId xmlns:a16="http://schemas.microsoft.com/office/drawing/2014/main" id="{D79B76E3-EF58-54ED-FFE8-474E39710F70}"/>
              </a:ext>
            </a:extLst>
          </p:cNvPr>
          <p:cNvPicPr>
            <a:picLocks noChangeAspect="1"/>
          </p:cNvPicPr>
          <p:nvPr/>
        </p:nvPicPr>
        <p:blipFill>
          <a:blip r:embed="rId3"/>
          <a:stretch>
            <a:fillRect/>
          </a:stretch>
        </p:blipFill>
        <p:spPr>
          <a:xfrm>
            <a:off x="2178915" y="947907"/>
            <a:ext cx="4400015" cy="3903462"/>
          </a:xfrm>
          <a:prstGeom prst="rect">
            <a:avLst/>
          </a:prstGeom>
        </p:spPr>
      </p:pic>
      <p:sp>
        <p:nvSpPr>
          <p:cNvPr id="4" name="TextBox 3">
            <a:extLst>
              <a:ext uri="{FF2B5EF4-FFF2-40B4-BE49-F238E27FC236}">
                <a16:creationId xmlns:a16="http://schemas.microsoft.com/office/drawing/2014/main" id="{26E78BA3-3445-4B44-7653-DE584A98570D}"/>
              </a:ext>
            </a:extLst>
          </p:cNvPr>
          <p:cNvSpPr txBox="1"/>
          <p:nvPr/>
        </p:nvSpPr>
        <p:spPr>
          <a:xfrm>
            <a:off x="190004" y="3942609"/>
            <a:ext cx="1805051" cy="707886"/>
          </a:xfrm>
          <a:prstGeom prst="rect">
            <a:avLst/>
          </a:prstGeom>
          <a:noFill/>
        </p:spPr>
        <p:txBody>
          <a:bodyPr wrap="square" rtlCol="0">
            <a:spAutoFit/>
          </a:bodyPr>
          <a:lstStyle/>
          <a:p>
            <a:r>
              <a:rPr lang="en-US" sz="1000" dirty="0"/>
              <a:t>Source: Modern Energy Cooking: Review of the Funding Landscape Report, February 2022</a:t>
            </a:r>
          </a:p>
        </p:txBody>
      </p:sp>
    </p:spTree>
    <p:extLst>
      <p:ext uri="{BB962C8B-B14F-4D97-AF65-F5344CB8AC3E}">
        <p14:creationId xmlns:p14="http://schemas.microsoft.com/office/powerpoint/2010/main" val="2575345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9"/>
          <p:cNvSpPr txBox="1">
            <a:spLocks noGrp="1"/>
          </p:cNvSpPr>
          <p:nvPr>
            <p:ph type="title"/>
          </p:nvPr>
        </p:nvSpPr>
        <p:spPr>
          <a:xfrm>
            <a:off x="370800" y="227751"/>
            <a:ext cx="8520600" cy="433500"/>
          </a:xfrm>
          <a:prstGeom prst="rect">
            <a:avLst/>
          </a:prstGeom>
        </p:spPr>
        <p:txBody>
          <a:bodyPr spcFirstLastPara="1" wrap="square" lIns="0" tIns="0" rIns="0" bIns="0" anchor="t" anchorCtr="0">
            <a:noAutofit/>
          </a:bodyPr>
          <a:lstStyle/>
          <a:p>
            <a:br>
              <a:rPr lang="en-US" sz="2000" dirty="0">
                <a:solidFill>
                  <a:srgbClr val="523F4C"/>
                </a:solidFill>
                <a:latin typeface="Avenir Book"/>
              </a:rPr>
            </a:br>
            <a:r>
              <a:rPr lang="en-US" sz="2000" dirty="0">
                <a:solidFill>
                  <a:srgbClr val="523F4C"/>
                </a:solidFill>
                <a:latin typeface="Avenir Book"/>
              </a:rPr>
              <a:t>Historical RBF Programs</a:t>
            </a:r>
            <a:endParaRPr sz="2000" dirty="0">
              <a:solidFill>
                <a:srgbClr val="523F4C"/>
              </a:solidFill>
              <a:latin typeface="Avenir Book"/>
            </a:endParaRPr>
          </a:p>
        </p:txBody>
      </p:sp>
      <p:sp>
        <p:nvSpPr>
          <p:cNvPr id="303" name="Google Shape;303;p29"/>
          <p:cNvSpPr txBox="1">
            <a:spLocks noGrp="1"/>
          </p:cNvSpPr>
          <p:nvPr>
            <p:ph type="sldNum" idx="12"/>
          </p:nvPr>
        </p:nvSpPr>
        <p:spPr>
          <a:xfrm>
            <a:off x="8660743" y="4931912"/>
            <a:ext cx="346800" cy="1551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12</a:t>
            </a:fld>
            <a:endParaRPr b="1" dirty="0"/>
          </a:p>
        </p:txBody>
      </p:sp>
      <p:pic>
        <p:nvPicPr>
          <p:cNvPr id="6" name="Picture 5" descr="Table, treemap chart&#10;&#10;Description automatically generated">
            <a:extLst>
              <a:ext uri="{FF2B5EF4-FFF2-40B4-BE49-F238E27FC236}">
                <a16:creationId xmlns:a16="http://schemas.microsoft.com/office/drawing/2014/main" id="{FC7B8421-70E8-893D-EDF4-BC2556AE009E}"/>
              </a:ext>
            </a:extLst>
          </p:cNvPr>
          <p:cNvPicPr>
            <a:picLocks noChangeAspect="1"/>
          </p:cNvPicPr>
          <p:nvPr/>
        </p:nvPicPr>
        <p:blipFill>
          <a:blip r:embed="rId3"/>
          <a:stretch>
            <a:fillRect/>
          </a:stretch>
        </p:blipFill>
        <p:spPr>
          <a:xfrm>
            <a:off x="529308" y="1132138"/>
            <a:ext cx="8131435" cy="2879224"/>
          </a:xfrm>
          <a:prstGeom prst="rect">
            <a:avLst/>
          </a:prstGeom>
        </p:spPr>
      </p:pic>
      <p:sp>
        <p:nvSpPr>
          <p:cNvPr id="2" name="TextBox 1">
            <a:extLst>
              <a:ext uri="{FF2B5EF4-FFF2-40B4-BE49-F238E27FC236}">
                <a16:creationId xmlns:a16="http://schemas.microsoft.com/office/drawing/2014/main" id="{BF5AF37F-50EB-5859-5919-3B1F5986B9D0}"/>
              </a:ext>
            </a:extLst>
          </p:cNvPr>
          <p:cNvSpPr txBox="1"/>
          <p:nvPr/>
        </p:nvSpPr>
        <p:spPr>
          <a:xfrm>
            <a:off x="190004" y="4560995"/>
            <a:ext cx="6103917" cy="246221"/>
          </a:xfrm>
          <a:prstGeom prst="rect">
            <a:avLst/>
          </a:prstGeom>
          <a:noFill/>
        </p:spPr>
        <p:txBody>
          <a:bodyPr wrap="square" rtlCol="0">
            <a:spAutoFit/>
          </a:bodyPr>
          <a:lstStyle/>
          <a:p>
            <a:r>
              <a:rPr lang="en-US" sz="1000" dirty="0"/>
              <a:t>Source: Modern Energy Cooking: Review of the Funding Landscape Report, February 2022</a:t>
            </a:r>
          </a:p>
        </p:txBody>
      </p:sp>
    </p:spTree>
    <p:extLst>
      <p:ext uri="{BB962C8B-B14F-4D97-AF65-F5344CB8AC3E}">
        <p14:creationId xmlns:p14="http://schemas.microsoft.com/office/powerpoint/2010/main" val="3167417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9"/>
          <p:cNvSpPr txBox="1">
            <a:spLocks noGrp="1"/>
          </p:cNvSpPr>
          <p:nvPr>
            <p:ph type="title"/>
          </p:nvPr>
        </p:nvSpPr>
        <p:spPr>
          <a:xfrm>
            <a:off x="370800" y="227751"/>
            <a:ext cx="8520600" cy="433500"/>
          </a:xfrm>
          <a:prstGeom prst="rect">
            <a:avLst/>
          </a:prstGeom>
        </p:spPr>
        <p:txBody>
          <a:bodyPr spcFirstLastPara="1" wrap="square" lIns="0" tIns="0" rIns="0" bIns="0" anchor="t" anchorCtr="0">
            <a:noAutofit/>
          </a:bodyPr>
          <a:lstStyle/>
          <a:p>
            <a:br>
              <a:rPr lang="en-US" sz="2000" dirty="0">
                <a:solidFill>
                  <a:srgbClr val="523F4C"/>
                </a:solidFill>
                <a:latin typeface="Avenir Book"/>
              </a:rPr>
            </a:br>
            <a:r>
              <a:rPr lang="en-US" sz="2000" dirty="0">
                <a:solidFill>
                  <a:srgbClr val="523F4C"/>
                </a:solidFill>
                <a:latin typeface="Avenir Book"/>
              </a:rPr>
              <a:t>Ongoing RBF Programs</a:t>
            </a:r>
            <a:endParaRPr sz="2000" dirty="0">
              <a:solidFill>
                <a:srgbClr val="523F4C"/>
              </a:solidFill>
              <a:latin typeface="Avenir Book"/>
            </a:endParaRPr>
          </a:p>
        </p:txBody>
      </p:sp>
      <p:sp>
        <p:nvSpPr>
          <p:cNvPr id="303" name="Google Shape;303;p29"/>
          <p:cNvSpPr txBox="1">
            <a:spLocks noGrp="1"/>
          </p:cNvSpPr>
          <p:nvPr>
            <p:ph type="sldNum" idx="12"/>
          </p:nvPr>
        </p:nvSpPr>
        <p:spPr>
          <a:xfrm>
            <a:off x="8660743" y="4931912"/>
            <a:ext cx="346800" cy="1551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13</a:t>
            </a:fld>
            <a:endParaRPr b="1" dirty="0"/>
          </a:p>
        </p:txBody>
      </p:sp>
      <p:pic>
        <p:nvPicPr>
          <p:cNvPr id="3" name="Picture 2" descr="Table&#10;&#10;Description automatically generated">
            <a:extLst>
              <a:ext uri="{FF2B5EF4-FFF2-40B4-BE49-F238E27FC236}">
                <a16:creationId xmlns:a16="http://schemas.microsoft.com/office/drawing/2014/main" id="{4AA411CA-7505-106B-223C-5E95E89E6207}"/>
              </a:ext>
            </a:extLst>
          </p:cNvPr>
          <p:cNvPicPr>
            <a:picLocks noChangeAspect="1"/>
          </p:cNvPicPr>
          <p:nvPr/>
        </p:nvPicPr>
        <p:blipFill>
          <a:blip r:embed="rId3"/>
          <a:stretch>
            <a:fillRect/>
          </a:stretch>
        </p:blipFill>
        <p:spPr>
          <a:xfrm>
            <a:off x="1040336" y="1025687"/>
            <a:ext cx="7181528" cy="3535308"/>
          </a:xfrm>
          <a:prstGeom prst="rect">
            <a:avLst/>
          </a:prstGeom>
        </p:spPr>
      </p:pic>
      <p:sp>
        <p:nvSpPr>
          <p:cNvPr id="2" name="TextBox 1">
            <a:extLst>
              <a:ext uri="{FF2B5EF4-FFF2-40B4-BE49-F238E27FC236}">
                <a16:creationId xmlns:a16="http://schemas.microsoft.com/office/drawing/2014/main" id="{C6538487-F4A0-DB06-0208-57E9A2B9A9CF}"/>
              </a:ext>
            </a:extLst>
          </p:cNvPr>
          <p:cNvSpPr txBox="1"/>
          <p:nvPr/>
        </p:nvSpPr>
        <p:spPr>
          <a:xfrm>
            <a:off x="190004" y="4560995"/>
            <a:ext cx="6103917" cy="246221"/>
          </a:xfrm>
          <a:prstGeom prst="rect">
            <a:avLst/>
          </a:prstGeom>
          <a:noFill/>
        </p:spPr>
        <p:txBody>
          <a:bodyPr wrap="square" rtlCol="0">
            <a:spAutoFit/>
          </a:bodyPr>
          <a:lstStyle/>
          <a:p>
            <a:r>
              <a:rPr lang="en-US" sz="1000" dirty="0"/>
              <a:t>Source: Modern Energy Cooking: Review of the Funding Landscape Report, February 2022</a:t>
            </a:r>
          </a:p>
        </p:txBody>
      </p:sp>
    </p:spTree>
    <p:extLst>
      <p:ext uri="{BB962C8B-B14F-4D97-AF65-F5344CB8AC3E}">
        <p14:creationId xmlns:p14="http://schemas.microsoft.com/office/powerpoint/2010/main" val="588652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9"/>
          <p:cNvSpPr txBox="1">
            <a:spLocks noGrp="1"/>
          </p:cNvSpPr>
          <p:nvPr>
            <p:ph type="title"/>
          </p:nvPr>
        </p:nvSpPr>
        <p:spPr>
          <a:xfrm>
            <a:off x="370800" y="227751"/>
            <a:ext cx="8520600" cy="433500"/>
          </a:xfrm>
          <a:prstGeom prst="rect">
            <a:avLst/>
          </a:prstGeom>
        </p:spPr>
        <p:txBody>
          <a:bodyPr spcFirstLastPara="1" wrap="square" lIns="0" tIns="0" rIns="0" bIns="0" anchor="t" anchorCtr="0">
            <a:noAutofit/>
          </a:bodyPr>
          <a:lstStyle/>
          <a:p>
            <a:br>
              <a:rPr lang="en-US" sz="2000" dirty="0">
                <a:solidFill>
                  <a:srgbClr val="523F4C"/>
                </a:solidFill>
                <a:latin typeface="Avenir Book"/>
              </a:rPr>
            </a:br>
            <a:r>
              <a:rPr lang="en-US" sz="2000" dirty="0">
                <a:solidFill>
                  <a:srgbClr val="523F4C"/>
                </a:solidFill>
                <a:latin typeface="Avenir Book"/>
              </a:rPr>
              <a:t>Planned RBF Programs</a:t>
            </a:r>
            <a:endParaRPr sz="2000" dirty="0">
              <a:solidFill>
                <a:srgbClr val="523F4C"/>
              </a:solidFill>
              <a:latin typeface="Avenir Book"/>
            </a:endParaRPr>
          </a:p>
        </p:txBody>
      </p:sp>
      <p:sp>
        <p:nvSpPr>
          <p:cNvPr id="303" name="Google Shape;303;p29"/>
          <p:cNvSpPr txBox="1">
            <a:spLocks noGrp="1"/>
          </p:cNvSpPr>
          <p:nvPr>
            <p:ph type="sldNum" idx="12"/>
          </p:nvPr>
        </p:nvSpPr>
        <p:spPr>
          <a:xfrm>
            <a:off x="8660743" y="4931912"/>
            <a:ext cx="346800" cy="1551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14</a:t>
            </a:fld>
            <a:endParaRPr b="1" dirty="0"/>
          </a:p>
        </p:txBody>
      </p:sp>
      <p:pic>
        <p:nvPicPr>
          <p:cNvPr id="4" name="Picture 3" descr="Table&#10;&#10;Description automatically generated">
            <a:extLst>
              <a:ext uri="{FF2B5EF4-FFF2-40B4-BE49-F238E27FC236}">
                <a16:creationId xmlns:a16="http://schemas.microsoft.com/office/drawing/2014/main" id="{98D40E82-68E9-8E01-887A-2387A58276A5}"/>
              </a:ext>
            </a:extLst>
          </p:cNvPr>
          <p:cNvPicPr>
            <a:picLocks noChangeAspect="1"/>
          </p:cNvPicPr>
          <p:nvPr/>
        </p:nvPicPr>
        <p:blipFill>
          <a:blip r:embed="rId3"/>
          <a:stretch>
            <a:fillRect/>
          </a:stretch>
        </p:blipFill>
        <p:spPr>
          <a:xfrm>
            <a:off x="370800" y="1235152"/>
            <a:ext cx="8463236" cy="2314166"/>
          </a:xfrm>
          <a:prstGeom prst="rect">
            <a:avLst/>
          </a:prstGeom>
        </p:spPr>
      </p:pic>
      <p:sp>
        <p:nvSpPr>
          <p:cNvPr id="2" name="TextBox 1">
            <a:extLst>
              <a:ext uri="{FF2B5EF4-FFF2-40B4-BE49-F238E27FC236}">
                <a16:creationId xmlns:a16="http://schemas.microsoft.com/office/drawing/2014/main" id="{ED0AA42E-0688-9E8C-FCC3-C91B26F70AA6}"/>
              </a:ext>
            </a:extLst>
          </p:cNvPr>
          <p:cNvSpPr txBox="1"/>
          <p:nvPr/>
        </p:nvSpPr>
        <p:spPr>
          <a:xfrm>
            <a:off x="190004" y="4560995"/>
            <a:ext cx="6103917" cy="246221"/>
          </a:xfrm>
          <a:prstGeom prst="rect">
            <a:avLst/>
          </a:prstGeom>
          <a:noFill/>
        </p:spPr>
        <p:txBody>
          <a:bodyPr wrap="square" rtlCol="0">
            <a:spAutoFit/>
          </a:bodyPr>
          <a:lstStyle/>
          <a:p>
            <a:r>
              <a:rPr lang="en-US" sz="1000" dirty="0"/>
              <a:t>Source: Modern Energy Cooking: Review of the Funding Landscape Report, February 2022</a:t>
            </a:r>
          </a:p>
        </p:txBody>
      </p:sp>
    </p:spTree>
    <p:extLst>
      <p:ext uri="{BB962C8B-B14F-4D97-AF65-F5344CB8AC3E}">
        <p14:creationId xmlns:p14="http://schemas.microsoft.com/office/powerpoint/2010/main" val="2248751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3" name="Google Shape;303;p29"/>
          <p:cNvSpPr txBox="1">
            <a:spLocks noGrp="1"/>
          </p:cNvSpPr>
          <p:nvPr>
            <p:ph type="sldNum" idx="12"/>
          </p:nvPr>
        </p:nvSpPr>
        <p:spPr>
          <a:xfrm>
            <a:off x="8660743" y="4931912"/>
            <a:ext cx="346800" cy="1551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15</a:t>
            </a:fld>
            <a:endParaRPr b="1" dirty="0"/>
          </a:p>
        </p:txBody>
      </p:sp>
      <p:sp>
        <p:nvSpPr>
          <p:cNvPr id="5" name="Google Shape;302;p29">
            <a:extLst>
              <a:ext uri="{FF2B5EF4-FFF2-40B4-BE49-F238E27FC236}">
                <a16:creationId xmlns:a16="http://schemas.microsoft.com/office/drawing/2014/main" id="{914B7349-ADA9-6841-4D92-C39EE88B2C07}"/>
              </a:ext>
            </a:extLst>
          </p:cNvPr>
          <p:cNvSpPr txBox="1">
            <a:spLocks noGrp="1"/>
          </p:cNvSpPr>
          <p:nvPr>
            <p:ph type="body" idx="1"/>
          </p:nvPr>
        </p:nvSpPr>
        <p:spPr>
          <a:xfrm>
            <a:off x="397700" y="1028700"/>
            <a:ext cx="8395426" cy="3319013"/>
          </a:xfrm>
          <a:prstGeom prst="rect">
            <a:avLst/>
          </a:prstGeom>
        </p:spPr>
        <p:txBody>
          <a:bodyPr spcFirstLastPara="1" wrap="square" lIns="0" tIns="0" rIns="0" bIns="0" anchor="t" anchorCtr="0">
            <a:noAutofit/>
          </a:bodyPr>
          <a:lstStyle/>
          <a:p>
            <a:pPr marL="0" indent="0">
              <a:spcBef>
                <a:spcPts val="400"/>
              </a:spcBef>
              <a:buSzPct val="100000"/>
              <a:buNone/>
            </a:pPr>
            <a:endParaRPr lang="en-US" sz="1300" dirty="0">
              <a:solidFill>
                <a:srgbClr val="523F4C"/>
              </a:solidFill>
              <a:latin typeface="Avenir Book" panose="02000503020000020003" pitchFamily="2" charset="0"/>
              <a:ea typeface="Roboto"/>
              <a:sym typeface="Roboto"/>
            </a:endParaRPr>
          </a:p>
          <a:p>
            <a:pPr marL="0" indent="0">
              <a:spcBef>
                <a:spcPts val="400"/>
              </a:spcBef>
              <a:buSzPct val="100000"/>
              <a:buNone/>
            </a:pPr>
            <a:r>
              <a:rPr lang="en-US" sz="1300" b="1" dirty="0">
                <a:solidFill>
                  <a:srgbClr val="523F4C"/>
                </a:solidFill>
                <a:latin typeface="Avenir Book" panose="02000503020000020003" pitchFamily="2" charset="0"/>
                <a:ea typeface="Roboto"/>
                <a:sym typeface="Roboto"/>
              </a:rPr>
              <a:t>Enabling </a:t>
            </a:r>
            <a:r>
              <a:rPr lang="en-US" sz="1300" b="1" dirty="0" err="1">
                <a:solidFill>
                  <a:srgbClr val="523F4C"/>
                </a:solidFill>
                <a:latin typeface="Avenir Book" panose="02000503020000020003" pitchFamily="2" charset="0"/>
                <a:ea typeface="Roboto"/>
                <a:sym typeface="Roboto"/>
              </a:rPr>
              <a:t>Qapital</a:t>
            </a:r>
            <a:r>
              <a:rPr lang="en-US" sz="1300" b="1" dirty="0">
                <a:solidFill>
                  <a:srgbClr val="523F4C"/>
                </a:solidFill>
                <a:latin typeface="Avenir Book" panose="02000503020000020003" pitchFamily="2" charset="0"/>
                <a:ea typeface="Roboto"/>
                <a:sym typeface="Roboto"/>
              </a:rPr>
              <a:t>:</a:t>
            </a:r>
            <a:r>
              <a:rPr lang="en-US" sz="1300" dirty="0">
                <a:solidFill>
                  <a:srgbClr val="523F4C"/>
                </a:solidFill>
                <a:latin typeface="Avenir Book" panose="02000503020000020003" pitchFamily="2" charset="0"/>
                <a:ea typeface="Roboto"/>
                <a:sym typeface="Roboto"/>
              </a:rPr>
              <a:t> Investment Advisor and GP Shareholder</a:t>
            </a:r>
          </a:p>
          <a:p>
            <a:pPr marL="171450" indent="-171450">
              <a:spcBef>
                <a:spcPts val="400"/>
              </a:spcBef>
              <a:buSzPct val="100000"/>
            </a:pPr>
            <a:endParaRPr lang="en-US" sz="1300" dirty="0">
              <a:solidFill>
                <a:srgbClr val="523F4C"/>
              </a:solidFill>
              <a:latin typeface="Avenir Book" panose="02000503020000020003" pitchFamily="2" charset="0"/>
              <a:ea typeface="Roboto"/>
              <a:sym typeface="Roboto"/>
            </a:endParaRPr>
          </a:p>
          <a:p>
            <a:pPr marL="0" indent="0">
              <a:spcBef>
                <a:spcPts val="400"/>
              </a:spcBef>
              <a:buSzPct val="100000"/>
              <a:buNone/>
            </a:pPr>
            <a:endParaRPr lang="en-US" sz="1300" dirty="0">
              <a:solidFill>
                <a:srgbClr val="523F4C"/>
              </a:solidFill>
              <a:latin typeface="Avenir Book" panose="02000503020000020003" pitchFamily="2" charset="0"/>
              <a:ea typeface="Roboto"/>
              <a:sym typeface="Roboto"/>
            </a:endParaRPr>
          </a:p>
          <a:p>
            <a:pPr marL="0" indent="0">
              <a:spcBef>
                <a:spcPts val="400"/>
              </a:spcBef>
              <a:buSzPct val="100000"/>
              <a:buNone/>
            </a:pPr>
            <a:endParaRPr lang="en-US" sz="1300" dirty="0">
              <a:solidFill>
                <a:srgbClr val="523F4C"/>
              </a:solidFill>
              <a:latin typeface="Avenir Book" panose="02000503020000020003" pitchFamily="2" charset="0"/>
              <a:ea typeface="Roboto"/>
              <a:sym typeface="Roboto"/>
            </a:endParaRPr>
          </a:p>
          <a:p>
            <a:pPr marL="0" indent="0">
              <a:spcBef>
                <a:spcPts val="400"/>
              </a:spcBef>
              <a:buSzPct val="100000"/>
              <a:buNone/>
            </a:pPr>
            <a:r>
              <a:rPr lang="en-US" sz="1300" b="1" dirty="0" err="1">
                <a:solidFill>
                  <a:srgbClr val="523F4C"/>
                </a:solidFill>
                <a:latin typeface="Avenir Book" panose="02000503020000020003" pitchFamily="2" charset="0"/>
                <a:ea typeface="Roboto"/>
                <a:sym typeface="Roboto"/>
              </a:rPr>
              <a:t>Stichting</a:t>
            </a:r>
            <a:r>
              <a:rPr lang="en-US" sz="1300" b="1" dirty="0">
                <a:solidFill>
                  <a:srgbClr val="523F4C"/>
                </a:solidFill>
                <a:latin typeface="Avenir Book" panose="02000503020000020003" pitchFamily="2" charset="0"/>
                <a:ea typeface="Roboto"/>
                <a:sym typeface="Roboto"/>
              </a:rPr>
              <a:t> Modern Cooking: </a:t>
            </a:r>
            <a:r>
              <a:rPr lang="en-US" sz="1300" dirty="0">
                <a:solidFill>
                  <a:srgbClr val="523F4C"/>
                </a:solidFill>
                <a:latin typeface="Avenir Book" panose="02000503020000020003" pitchFamily="2" charset="0"/>
                <a:ea typeface="Roboto"/>
                <a:sym typeface="Roboto"/>
              </a:rPr>
              <a:t>TA Partner and GP Shareholder</a:t>
            </a:r>
          </a:p>
          <a:p>
            <a:pPr marL="0" indent="0">
              <a:spcBef>
                <a:spcPts val="400"/>
              </a:spcBef>
              <a:buSzPct val="100000"/>
              <a:buNone/>
            </a:pPr>
            <a:endParaRPr lang="en-US" sz="1300" dirty="0">
              <a:solidFill>
                <a:srgbClr val="523F4C"/>
              </a:solidFill>
              <a:latin typeface="Avenir Book" panose="02000503020000020003" pitchFamily="2" charset="0"/>
              <a:ea typeface="Roboto"/>
              <a:sym typeface="Roboto"/>
            </a:endParaRPr>
          </a:p>
          <a:p>
            <a:pPr marL="0" indent="0">
              <a:spcBef>
                <a:spcPts val="400"/>
              </a:spcBef>
              <a:buSzPct val="100000"/>
              <a:buNone/>
            </a:pPr>
            <a:endParaRPr lang="en-US" sz="1300" dirty="0">
              <a:solidFill>
                <a:srgbClr val="523F4C"/>
              </a:solidFill>
              <a:latin typeface="Avenir Book" panose="02000503020000020003" pitchFamily="2" charset="0"/>
              <a:ea typeface="Roboto"/>
              <a:sym typeface="Roboto"/>
            </a:endParaRPr>
          </a:p>
          <a:p>
            <a:pPr marL="0" indent="0">
              <a:spcBef>
                <a:spcPts val="400"/>
              </a:spcBef>
              <a:buSzPct val="100000"/>
              <a:buNone/>
            </a:pPr>
            <a:endParaRPr lang="en-US" sz="1300" dirty="0">
              <a:solidFill>
                <a:srgbClr val="523F4C"/>
              </a:solidFill>
              <a:latin typeface="Avenir Book" panose="02000503020000020003" pitchFamily="2" charset="0"/>
              <a:ea typeface="Roboto"/>
              <a:sym typeface="Roboto"/>
            </a:endParaRPr>
          </a:p>
          <a:p>
            <a:pPr marL="0" indent="0">
              <a:spcBef>
                <a:spcPts val="400"/>
              </a:spcBef>
              <a:buSzPct val="100000"/>
              <a:buNone/>
            </a:pPr>
            <a:r>
              <a:rPr lang="en-US" sz="1300" b="1" dirty="0">
                <a:solidFill>
                  <a:srgbClr val="523F4C"/>
                </a:solidFill>
                <a:latin typeface="Avenir Book" panose="02000503020000020003" pitchFamily="2" charset="0"/>
                <a:ea typeface="Roboto"/>
                <a:sym typeface="Roboto"/>
              </a:rPr>
              <a:t>Woodman Asset Management: </a:t>
            </a:r>
            <a:r>
              <a:rPr lang="en-US" sz="1300" dirty="0">
                <a:solidFill>
                  <a:srgbClr val="523F4C"/>
                </a:solidFill>
                <a:latin typeface="Avenir Book" panose="02000503020000020003" pitchFamily="2" charset="0"/>
                <a:ea typeface="Roboto"/>
                <a:sym typeface="Roboto"/>
              </a:rPr>
              <a:t>Alternative Investment Fund Manager (AIFM)</a:t>
            </a:r>
          </a:p>
          <a:p>
            <a:pPr marL="0" indent="0">
              <a:spcBef>
                <a:spcPts val="400"/>
              </a:spcBef>
              <a:buSzPct val="100000"/>
              <a:buNone/>
            </a:pPr>
            <a:endParaRPr lang="en-US" sz="1300" dirty="0">
              <a:solidFill>
                <a:srgbClr val="523F4C"/>
              </a:solidFill>
              <a:latin typeface="Avenir Book" panose="02000503020000020003" pitchFamily="2" charset="0"/>
              <a:ea typeface="Roboto"/>
              <a:sym typeface="Roboto"/>
            </a:endParaRPr>
          </a:p>
          <a:p>
            <a:pPr marL="0" indent="0">
              <a:spcBef>
                <a:spcPts val="400"/>
              </a:spcBef>
              <a:buSzPct val="100000"/>
              <a:buNone/>
            </a:pPr>
            <a:endParaRPr lang="en-US" sz="1300" dirty="0">
              <a:solidFill>
                <a:srgbClr val="523F4C"/>
              </a:solidFill>
              <a:latin typeface="Avenir Book" panose="02000503020000020003" pitchFamily="2" charset="0"/>
              <a:ea typeface="Roboto"/>
              <a:sym typeface="Roboto"/>
            </a:endParaRPr>
          </a:p>
          <a:p>
            <a:pPr marL="0" indent="0">
              <a:spcBef>
                <a:spcPts val="400"/>
              </a:spcBef>
              <a:buSzPct val="100000"/>
              <a:buNone/>
            </a:pPr>
            <a:endParaRPr lang="en-US" sz="1300" dirty="0">
              <a:solidFill>
                <a:srgbClr val="523F4C"/>
              </a:solidFill>
              <a:latin typeface="Avenir Book" panose="02000503020000020003" pitchFamily="2" charset="0"/>
              <a:ea typeface="Roboto"/>
              <a:sym typeface="Roboto"/>
            </a:endParaRPr>
          </a:p>
          <a:p>
            <a:pPr marL="0" indent="0">
              <a:spcBef>
                <a:spcPts val="400"/>
              </a:spcBef>
              <a:buSzPct val="100000"/>
              <a:buNone/>
            </a:pPr>
            <a:r>
              <a:rPr lang="en-US" sz="1300" b="1" dirty="0">
                <a:solidFill>
                  <a:srgbClr val="523F4C"/>
                </a:solidFill>
                <a:latin typeface="Avenir Book" panose="02000503020000020003" pitchFamily="2" charset="0"/>
                <a:ea typeface="Roboto"/>
                <a:sym typeface="Roboto"/>
              </a:rPr>
              <a:t>Clean Cooking Alliance: </a:t>
            </a:r>
            <a:r>
              <a:rPr lang="en-US" sz="1300" dirty="0">
                <a:solidFill>
                  <a:srgbClr val="523F4C"/>
                </a:solidFill>
                <a:latin typeface="Avenir Book" panose="02000503020000020003" pitchFamily="2" charset="0"/>
                <a:ea typeface="Roboto"/>
                <a:sym typeface="Roboto"/>
              </a:rPr>
              <a:t>Sponsor and TA partner</a:t>
            </a:r>
          </a:p>
        </p:txBody>
      </p:sp>
      <p:pic>
        <p:nvPicPr>
          <p:cNvPr id="3" name="Picture 2" descr="A picture containing graphical user interface&#10;&#10;Description automatically generated">
            <a:extLst>
              <a:ext uri="{FF2B5EF4-FFF2-40B4-BE49-F238E27FC236}">
                <a16:creationId xmlns:a16="http://schemas.microsoft.com/office/drawing/2014/main" id="{41471212-1A1B-0AFE-E131-FD5DD7F8C365}"/>
              </a:ext>
            </a:extLst>
          </p:cNvPr>
          <p:cNvPicPr>
            <a:picLocks noChangeAspect="1"/>
          </p:cNvPicPr>
          <p:nvPr/>
        </p:nvPicPr>
        <p:blipFill>
          <a:blip r:embed="rId3"/>
          <a:stretch>
            <a:fillRect/>
          </a:stretch>
        </p:blipFill>
        <p:spPr>
          <a:xfrm>
            <a:off x="6919851" y="2160279"/>
            <a:ext cx="1346200" cy="527050"/>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42BE793B-6003-F41D-4C9C-795CBD900943}"/>
              </a:ext>
            </a:extLst>
          </p:cNvPr>
          <p:cNvPicPr>
            <a:picLocks noChangeAspect="1"/>
          </p:cNvPicPr>
          <p:nvPr/>
        </p:nvPicPr>
        <p:blipFill>
          <a:blip r:embed="rId4"/>
          <a:stretch>
            <a:fillRect/>
          </a:stretch>
        </p:blipFill>
        <p:spPr>
          <a:xfrm>
            <a:off x="7269362" y="1083091"/>
            <a:ext cx="647178" cy="674007"/>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020FD3EC-5876-3A8D-568A-6AE1383D1822}"/>
              </a:ext>
            </a:extLst>
          </p:cNvPr>
          <p:cNvPicPr>
            <a:picLocks noChangeAspect="1"/>
          </p:cNvPicPr>
          <p:nvPr/>
        </p:nvPicPr>
        <p:blipFill rotWithShape="1">
          <a:blip r:embed="rId5"/>
          <a:srcRect t="19070" b="15406"/>
          <a:stretch/>
        </p:blipFill>
        <p:spPr>
          <a:xfrm>
            <a:off x="7144396" y="3094289"/>
            <a:ext cx="897110" cy="587830"/>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740B04A6-A9F3-6BF0-547E-AE4EDEC104F8}"/>
              </a:ext>
            </a:extLst>
          </p:cNvPr>
          <p:cNvPicPr>
            <a:picLocks noChangeAspect="1"/>
          </p:cNvPicPr>
          <p:nvPr/>
        </p:nvPicPr>
        <p:blipFill>
          <a:blip r:embed="rId6"/>
          <a:stretch>
            <a:fillRect/>
          </a:stretch>
        </p:blipFill>
        <p:spPr>
          <a:xfrm>
            <a:off x="7045037" y="4089079"/>
            <a:ext cx="1095828" cy="445761"/>
          </a:xfrm>
          <a:prstGeom prst="rect">
            <a:avLst/>
          </a:prstGeom>
        </p:spPr>
      </p:pic>
      <p:sp>
        <p:nvSpPr>
          <p:cNvPr id="7" name="Google Shape;301;p29">
            <a:extLst>
              <a:ext uri="{FF2B5EF4-FFF2-40B4-BE49-F238E27FC236}">
                <a16:creationId xmlns:a16="http://schemas.microsoft.com/office/drawing/2014/main" id="{8B8ACA2E-1D5D-FBE6-2A58-B0A96D58E925}"/>
              </a:ext>
            </a:extLst>
          </p:cNvPr>
          <p:cNvSpPr txBox="1">
            <a:spLocks noGrp="1"/>
          </p:cNvSpPr>
          <p:nvPr>
            <p:ph type="title"/>
          </p:nvPr>
        </p:nvSpPr>
        <p:spPr>
          <a:xfrm>
            <a:off x="370800" y="227751"/>
            <a:ext cx="8520600" cy="433500"/>
          </a:xfrm>
          <a:prstGeom prst="rect">
            <a:avLst/>
          </a:prstGeom>
        </p:spPr>
        <p:txBody>
          <a:bodyPr spcFirstLastPara="1" wrap="square" lIns="0" tIns="0" rIns="0" bIns="0" anchor="t" anchorCtr="0">
            <a:noAutofit/>
          </a:bodyPr>
          <a:lstStyle/>
          <a:p>
            <a:br>
              <a:rPr lang="en-US" sz="2000" dirty="0">
                <a:solidFill>
                  <a:srgbClr val="523F4C"/>
                </a:solidFill>
                <a:latin typeface="Avenir Book"/>
              </a:rPr>
            </a:br>
            <a:r>
              <a:rPr lang="en-US" sz="2000" dirty="0">
                <a:solidFill>
                  <a:srgbClr val="523F4C"/>
                </a:solidFill>
                <a:latin typeface="Avenir Book"/>
              </a:rPr>
              <a:t>Fund Partners</a:t>
            </a:r>
            <a:endParaRPr sz="2000" dirty="0">
              <a:solidFill>
                <a:srgbClr val="523F4C"/>
              </a:solidFill>
              <a:latin typeface="Avenir Book"/>
            </a:endParaRPr>
          </a:p>
        </p:txBody>
      </p:sp>
    </p:spTree>
    <p:extLst>
      <p:ext uri="{BB962C8B-B14F-4D97-AF65-F5344CB8AC3E}">
        <p14:creationId xmlns:p14="http://schemas.microsoft.com/office/powerpoint/2010/main" val="1933896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3" name="Google Shape;303;p29"/>
          <p:cNvSpPr txBox="1">
            <a:spLocks noGrp="1"/>
          </p:cNvSpPr>
          <p:nvPr>
            <p:ph type="sldNum" idx="12"/>
          </p:nvPr>
        </p:nvSpPr>
        <p:spPr>
          <a:xfrm>
            <a:off x="8660743" y="4931912"/>
            <a:ext cx="346800" cy="1551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16</a:t>
            </a:fld>
            <a:endParaRPr b="1" dirty="0"/>
          </a:p>
        </p:txBody>
      </p:sp>
      <p:sp>
        <p:nvSpPr>
          <p:cNvPr id="5" name="Google Shape;302;p29">
            <a:extLst>
              <a:ext uri="{FF2B5EF4-FFF2-40B4-BE49-F238E27FC236}">
                <a16:creationId xmlns:a16="http://schemas.microsoft.com/office/drawing/2014/main" id="{914B7349-ADA9-6841-4D92-C39EE88B2C07}"/>
              </a:ext>
            </a:extLst>
          </p:cNvPr>
          <p:cNvSpPr txBox="1">
            <a:spLocks noGrp="1"/>
          </p:cNvSpPr>
          <p:nvPr>
            <p:ph type="body" idx="1"/>
          </p:nvPr>
        </p:nvSpPr>
        <p:spPr>
          <a:xfrm>
            <a:off x="397700" y="1028700"/>
            <a:ext cx="8395426" cy="3319013"/>
          </a:xfrm>
          <a:prstGeom prst="rect">
            <a:avLst/>
          </a:prstGeom>
        </p:spPr>
        <p:txBody>
          <a:bodyPr spcFirstLastPara="1" wrap="square" lIns="0" tIns="0" rIns="0" bIns="0" anchor="t" anchorCtr="0">
            <a:noAutofit/>
          </a:bodyPr>
          <a:lstStyle/>
          <a:p>
            <a:pPr marL="171450" indent="-171450">
              <a:spcBef>
                <a:spcPts val="400"/>
              </a:spcBef>
              <a:buSzPct val="100000"/>
            </a:pPr>
            <a:r>
              <a:rPr lang="en-US" sz="1400" dirty="0">
                <a:solidFill>
                  <a:srgbClr val="523F4C"/>
                </a:solidFill>
                <a:latin typeface="Avenir Book" panose="02000503020000020003" pitchFamily="2" charset="0"/>
                <a:ea typeface="Roboto"/>
                <a:sym typeface="Roboto"/>
              </a:rPr>
              <a:t>Spark+ Africa Fund is a $54 million impact investment fund financing companies that offer next-generation, distributed cooking energy solutions to the mass market in sub-Saharan Africa</a:t>
            </a:r>
          </a:p>
          <a:p>
            <a:pPr marL="171450" indent="-171450">
              <a:spcBef>
                <a:spcPts val="400"/>
              </a:spcBef>
              <a:buSzPct val="100000"/>
            </a:pPr>
            <a:endParaRPr lang="en-US" sz="1400" dirty="0">
              <a:solidFill>
                <a:srgbClr val="523F4C"/>
              </a:solidFill>
              <a:latin typeface="Avenir Book" panose="02000503020000020003" pitchFamily="2" charset="0"/>
              <a:ea typeface="Roboto"/>
              <a:sym typeface="Roboto"/>
            </a:endParaRPr>
          </a:p>
          <a:p>
            <a:pPr marL="171450" indent="-171450">
              <a:spcBef>
                <a:spcPts val="400"/>
              </a:spcBef>
              <a:buSzPct val="100000"/>
            </a:pPr>
            <a:r>
              <a:rPr lang="en-US" sz="1400" dirty="0">
                <a:solidFill>
                  <a:srgbClr val="523F4C"/>
                </a:solidFill>
                <a:latin typeface="Avenir Book" panose="02000503020000020003" pitchFamily="2" charset="0"/>
                <a:ea typeface="Roboto"/>
                <a:sym typeface="Roboto"/>
              </a:rPr>
              <a:t>Spark+ launched in March 2022 with an ecosystem-wide mandate across business models, segments of the value chain, and fuel/technology types</a:t>
            </a:r>
          </a:p>
          <a:p>
            <a:pPr marL="0" indent="0">
              <a:spcBef>
                <a:spcPts val="400"/>
              </a:spcBef>
              <a:buSzPct val="100000"/>
              <a:buNone/>
            </a:pPr>
            <a:endParaRPr lang="en-US" sz="1400" dirty="0">
              <a:solidFill>
                <a:srgbClr val="523F4C"/>
              </a:solidFill>
              <a:latin typeface="Avenir Book" panose="02000503020000020003" pitchFamily="2" charset="0"/>
              <a:ea typeface="Roboto"/>
              <a:sym typeface="Roboto"/>
            </a:endParaRPr>
          </a:p>
          <a:p>
            <a:pPr marL="0" indent="0">
              <a:spcBef>
                <a:spcPts val="400"/>
              </a:spcBef>
              <a:buSzPct val="100000"/>
              <a:buNone/>
            </a:pPr>
            <a:endParaRPr lang="en-US" sz="1400" dirty="0">
              <a:solidFill>
                <a:srgbClr val="523F4C"/>
              </a:solidFill>
              <a:latin typeface="Avenir Book" panose="02000503020000020003" pitchFamily="2" charset="0"/>
              <a:ea typeface="Roboto"/>
              <a:sym typeface="Roboto"/>
            </a:endParaRPr>
          </a:p>
          <a:p>
            <a:pPr marL="0" indent="0">
              <a:spcBef>
                <a:spcPts val="400"/>
              </a:spcBef>
              <a:buSzPct val="100000"/>
              <a:buNone/>
            </a:pPr>
            <a:endParaRPr lang="en-US" sz="1400" dirty="0">
              <a:solidFill>
                <a:srgbClr val="523F4C"/>
              </a:solidFill>
              <a:latin typeface="Avenir Book" panose="02000503020000020003" pitchFamily="2" charset="0"/>
              <a:ea typeface="Roboto"/>
              <a:sym typeface="Roboto"/>
            </a:endParaRPr>
          </a:p>
          <a:p>
            <a:pPr marL="171450" indent="-171450">
              <a:spcBef>
                <a:spcPts val="400"/>
              </a:spcBef>
              <a:buSzPct val="100000"/>
            </a:pPr>
            <a:r>
              <a:rPr lang="en-US" sz="1400" dirty="0">
                <a:solidFill>
                  <a:srgbClr val="523F4C"/>
                </a:solidFill>
                <a:latin typeface="Avenir Book" panose="02000503020000020003" pitchFamily="2" charset="0"/>
                <a:ea typeface="Roboto"/>
                <a:sym typeface="Roboto"/>
              </a:rPr>
              <a:t>Spark+ makes USD 500,000 – 7 million on- or off-balance sheet investments including:</a:t>
            </a:r>
          </a:p>
          <a:p>
            <a:pPr marL="628650" lvl="1" indent="-171450">
              <a:spcBef>
                <a:spcPts val="400"/>
              </a:spcBef>
              <a:buSzPct val="100000"/>
            </a:pPr>
            <a:r>
              <a:rPr lang="en-US" sz="1200" dirty="0">
                <a:solidFill>
                  <a:srgbClr val="523F4C"/>
                </a:solidFill>
                <a:latin typeface="Avenir Book" panose="02000503020000020003" pitchFamily="2" charset="0"/>
              </a:rPr>
              <a:t>Senior debt secured by inventory, receivables, etc.</a:t>
            </a:r>
          </a:p>
          <a:p>
            <a:pPr marL="628650" lvl="1" indent="-171450">
              <a:spcBef>
                <a:spcPts val="400"/>
              </a:spcBef>
              <a:buSzPct val="100000"/>
            </a:pPr>
            <a:r>
              <a:rPr lang="en-US" sz="1200" dirty="0">
                <a:solidFill>
                  <a:srgbClr val="523F4C"/>
                </a:solidFill>
                <a:latin typeface="Avenir Book" panose="02000503020000020003" pitchFamily="2" charset="0"/>
              </a:rPr>
              <a:t>Unsecured, sub-debt/mezzanine which offer companies long-term, equity-like capital</a:t>
            </a:r>
          </a:p>
          <a:p>
            <a:pPr marL="628650" lvl="1" indent="-171450">
              <a:spcBef>
                <a:spcPts val="400"/>
              </a:spcBef>
              <a:buSzPct val="100000"/>
            </a:pPr>
            <a:r>
              <a:rPr lang="en-US" sz="1200" dirty="0">
                <a:solidFill>
                  <a:srgbClr val="523F4C"/>
                </a:solidFill>
                <a:latin typeface="Avenir Book" panose="02000503020000020003" pitchFamily="2" charset="0"/>
              </a:rPr>
              <a:t>Tripartite distributor financing to provide working capital to smaller, less well-capitalized/profitable distributors</a:t>
            </a:r>
          </a:p>
          <a:p>
            <a:pPr marL="628650" lvl="1" indent="-171450">
              <a:spcBef>
                <a:spcPts val="400"/>
              </a:spcBef>
              <a:buSzPct val="100000"/>
            </a:pPr>
            <a:r>
              <a:rPr lang="en-US" sz="1200" dirty="0">
                <a:solidFill>
                  <a:srgbClr val="523F4C"/>
                </a:solidFill>
                <a:latin typeface="Avenir Book" panose="02000503020000020003" pitchFamily="2" charset="0"/>
              </a:rPr>
              <a:t>Specialized carbon debt finance secured by Emissions Reduction Purchase Agreements (ERPAs)</a:t>
            </a:r>
          </a:p>
          <a:p>
            <a:pPr marL="171450" indent="-171450">
              <a:spcBef>
                <a:spcPts val="400"/>
              </a:spcBef>
              <a:buSzPct val="100000"/>
            </a:pPr>
            <a:endParaRPr lang="en-US" sz="1400" dirty="0">
              <a:solidFill>
                <a:srgbClr val="523F4C"/>
              </a:solidFill>
              <a:latin typeface="Avenir Book" panose="02000503020000020003" pitchFamily="2" charset="0"/>
              <a:ea typeface="Roboto"/>
              <a:sym typeface="Roboto"/>
            </a:endParaRPr>
          </a:p>
          <a:p>
            <a:pPr marL="171450" indent="-171450">
              <a:spcBef>
                <a:spcPts val="400"/>
              </a:spcBef>
              <a:buSzPct val="100000"/>
            </a:pPr>
            <a:r>
              <a:rPr lang="en-US" sz="1400" dirty="0">
                <a:solidFill>
                  <a:srgbClr val="523F4C"/>
                </a:solidFill>
                <a:latin typeface="Avenir Book" panose="02000503020000020003" pitchFamily="2" charset="0"/>
                <a:ea typeface="Roboto"/>
                <a:sym typeface="Roboto"/>
              </a:rPr>
              <a:t>Spark+ focuses on companies operating in Sub-Saharan Africa</a:t>
            </a:r>
          </a:p>
        </p:txBody>
      </p:sp>
      <p:graphicFrame>
        <p:nvGraphicFramePr>
          <p:cNvPr id="2" name="Diagram 1">
            <a:extLst>
              <a:ext uri="{FF2B5EF4-FFF2-40B4-BE49-F238E27FC236}">
                <a16:creationId xmlns:a16="http://schemas.microsoft.com/office/drawing/2014/main" id="{2F7C4F01-9E51-097B-2984-17C299589EF6}"/>
              </a:ext>
            </a:extLst>
          </p:cNvPr>
          <p:cNvGraphicFramePr/>
          <p:nvPr/>
        </p:nvGraphicFramePr>
        <p:xfrm>
          <a:off x="939630" y="2437248"/>
          <a:ext cx="7264740" cy="501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301;p29">
            <a:extLst>
              <a:ext uri="{FF2B5EF4-FFF2-40B4-BE49-F238E27FC236}">
                <a16:creationId xmlns:a16="http://schemas.microsoft.com/office/drawing/2014/main" id="{64A79E86-D9F5-76AE-ABEE-87D3C69ED979}"/>
              </a:ext>
            </a:extLst>
          </p:cNvPr>
          <p:cNvSpPr txBox="1">
            <a:spLocks noGrp="1"/>
          </p:cNvSpPr>
          <p:nvPr>
            <p:ph type="title"/>
          </p:nvPr>
        </p:nvSpPr>
        <p:spPr>
          <a:xfrm>
            <a:off x="370800" y="227751"/>
            <a:ext cx="8520600" cy="433500"/>
          </a:xfrm>
          <a:prstGeom prst="rect">
            <a:avLst/>
          </a:prstGeom>
        </p:spPr>
        <p:txBody>
          <a:bodyPr spcFirstLastPara="1" wrap="square" lIns="0" tIns="0" rIns="0" bIns="0" anchor="t" anchorCtr="0">
            <a:noAutofit/>
          </a:bodyPr>
          <a:lstStyle/>
          <a:p>
            <a:br>
              <a:rPr lang="en-US" sz="2000" dirty="0">
                <a:solidFill>
                  <a:srgbClr val="523F4C"/>
                </a:solidFill>
                <a:latin typeface="Avenir Book"/>
              </a:rPr>
            </a:br>
            <a:r>
              <a:rPr lang="en-US" sz="2000" dirty="0">
                <a:solidFill>
                  <a:srgbClr val="523F4C"/>
                </a:solidFill>
                <a:latin typeface="Avenir Book"/>
              </a:rPr>
              <a:t>Fund Overview</a:t>
            </a:r>
            <a:endParaRPr sz="2000" dirty="0">
              <a:solidFill>
                <a:srgbClr val="523F4C"/>
              </a:solidFill>
              <a:latin typeface="Avenir Book"/>
            </a:endParaRPr>
          </a:p>
        </p:txBody>
      </p:sp>
    </p:spTree>
    <p:extLst>
      <p:ext uri="{BB962C8B-B14F-4D97-AF65-F5344CB8AC3E}">
        <p14:creationId xmlns:p14="http://schemas.microsoft.com/office/powerpoint/2010/main" val="705228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3" name="Google Shape;303;p29"/>
          <p:cNvSpPr txBox="1">
            <a:spLocks noGrp="1"/>
          </p:cNvSpPr>
          <p:nvPr>
            <p:ph type="sldNum" idx="12"/>
          </p:nvPr>
        </p:nvSpPr>
        <p:spPr>
          <a:xfrm>
            <a:off x="8660743" y="4931912"/>
            <a:ext cx="346800" cy="1551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17</a:t>
            </a:fld>
            <a:endParaRPr b="1" dirty="0"/>
          </a:p>
        </p:txBody>
      </p:sp>
      <p:pic>
        <p:nvPicPr>
          <p:cNvPr id="8" name="Picture 7" descr="A picture containing shape&#10;&#10;Description automatically generated">
            <a:extLst>
              <a:ext uri="{FF2B5EF4-FFF2-40B4-BE49-F238E27FC236}">
                <a16:creationId xmlns:a16="http://schemas.microsoft.com/office/drawing/2014/main" id="{F1E13911-84B1-C50A-F221-BC26127BBB02}"/>
              </a:ext>
            </a:extLst>
          </p:cNvPr>
          <p:cNvPicPr>
            <a:picLocks noChangeAspect="1"/>
          </p:cNvPicPr>
          <p:nvPr/>
        </p:nvPicPr>
        <p:blipFill>
          <a:blip r:embed="rId3"/>
          <a:stretch>
            <a:fillRect/>
          </a:stretch>
        </p:blipFill>
        <p:spPr>
          <a:xfrm>
            <a:off x="6576483" y="3223687"/>
            <a:ext cx="1978295" cy="363824"/>
          </a:xfrm>
          <a:prstGeom prst="rect">
            <a:avLst/>
          </a:prstGeom>
        </p:spPr>
      </p:pic>
      <p:pic>
        <p:nvPicPr>
          <p:cNvPr id="10" name="Picture 9" descr="Logo, company name&#10;&#10;Description automatically generated">
            <a:extLst>
              <a:ext uri="{FF2B5EF4-FFF2-40B4-BE49-F238E27FC236}">
                <a16:creationId xmlns:a16="http://schemas.microsoft.com/office/drawing/2014/main" id="{10D5D8D2-952B-0F3A-BA2B-22922D5319FB}"/>
              </a:ext>
            </a:extLst>
          </p:cNvPr>
          <p:cNvPicPr>
            <a:picLocks noChangeAspect="1"/>
          </p:cNvPicPr>
          <p:nvPr/>
        </p:nvPicPr>
        <p:blipFill rotWithShape="1">
          <a:blip r:embed="rId4"/>
          <a:srcRect t="31466" b="27890"/>
          <a:stretch/>
        </p:blipFill>
        <p:spPr>
          <a:xfrm>
            <a:off x="2287192" y="3238282"/>
            <a:ext cx="1678748" cy="678066"/>
          </a:xfrm>
          <a:prstGeom prst="rect">
            <a:avLst/>
          </a:prstGeom>
        </p:spPr>
      </p:pic>
      <p:pic>
        <p:nvPicPr>
          <p:cNvPr id="12" name="Picture 11" descr="Logo, company name&#10;&#10;Description automatically generated">
            <a:extLst>
              <a:ext uri="{FF2B5EF4-FFF2-40B4-BE49-F238E27FC236}">
                <a16:creationId xmlns:a16="http://schemas.microsoft.com/office/drawing/2014/main" id="{56F45898-CEEF-38E2-DA9B-F4BBF3DD902B}"/>
              </a:ext>
            </a:extLst>
          </p:cNvPr>
          <p:cNvPicPr>
            <a:picLocks noChangeAspect="1"/>
          </p:cNvPicPr>
          <p:nvPr/>
        </p:nvPicPr>
        <p:blipFill>
          <a:blip r:embed="rId5"/>
          <a:stretch>
            <a:fillRect/>
          </a:stretch>
        </p:blipFill>
        <p:spPr>
          <a:xfrm>
            <a:off x="7146352" y="1098152"/>
            <a:ext cx="1449095" cy="1251491"/>
          </a:xfrm>
          <a:prstGeom prst="rect">
            <a:avLst/>
          </a:prstGeom>
        </p:spPr>
      </p:pic>
      <p:pic>
        <p:nvPicPr>
          <p:cNvPr id="14" name="Picture 13" descr="Logo, company name&#10;&#10;Description automatically generated">
            <a:extLst>
              <a:ext uri="{FF2B5EF4-FFF2-40B4-BE49-F238E27FC236}">
                <a16:creationId xmlns:a16="http://schemas.microsoft.com/office/drawing/2014/main" id="{F482C8FF-0FC6-B0FE-999A-FC0A87625731}"/>
              </a:ext>
            </a:extLst>
          </p:cNvPr>
          <p:cNvPicPr>
            <a:picLocks noChangeAspect="1"/>
          </p:cNvPicPr>
          <p:nvPr/>
        </p:nvPicPr>
        <p:blipFill rotWithShape="1">
          <a:blip r:embed="rId6"/>
          <a:srcRect t="16265" b="17941"/>
          <a:stretch/>
        </p:blipFill>
        <p:spPr>
          <a:xfrm>
            <a:off x="1743437" y="2218789"/>
            <a:ext cx="2423747" cy="834549"/>
          </a:xfrm>
          <a:prstGeom prst="rect">
            <a:avLst/>
          </a:prstGeom>
        </p:spPr>
      </p:pic>
      <p:pic>
        <p:nvPicPr>
          <p:cNvPr id="16" name="Picture 15" descr="Text&#10;&#10;Description automatically generated with low confidence">
            <a:extLst>
              <a:ext uri="{FF2B5EF4-FFF2-40B4-BE49-F238E27FC236}">
                <a16:creationId xmlns:a16="http://schemas.microsoft.com/office/drawing/2014/main" id="{26B2941A-CD80-9146-EC1E-BFD1EC7F8466}"/>
              </a:ext>
            </a:extLst>
          </p:cNvPr>
          <p:cNvPicPr>
            <a:picLocks noChangeAspect="1"/>
          </p:cNvPicPr>
          <p:nvPr/>
        </p:nvPicPr>
        <p:blipFill>
          <a:blip r:embed="rId7"/>
          <a:stretch>
            <a:fillRect/>
          </a:stretch>
        </p:blipFill>
        <p:spPr>
          <a:xfrm>
            <a:off x="589222" y="2504139"/>
            <a:ext cx="822680" cy="822680"/>
          </a:xfrm>
          <a:prstGeom prst="rect">
            <a:avLst/>
          </a:prstGeom>
        </p:spPr>
      </p:pic>
      <p:pic>
        <p:nvPicPr>
          <p:cNvPr id="18" name="Picture 17" descr="A picture containing graphical user interface&#10;&#10;Description automatically generated">
            <a:extLst>
              <a:ext uri="{FF2B5EF4-FFF2-40B4-BE49-F238E27FC236}">
                <a16:creationId xmlns:a16="http://schemas.microsoft.com/office/drawing/2014/main" id="{AF0DB710-8A11-DEDC-DB38-350A6BDC6AB5}"/>
              </a:ext>
            </a:extLst>
          </p:cNvPr>
          <p:cNvPicPr>
            <a:picLocks noChangeAspect="1"/>
          </p:cNvPicPr>
          <p:nvPr/>
        </p:nvPicPr>
        <p:blipFill rotWithShape="1">
          <a:blip r:embed="rId8"/>
          <a:srcRect t="33460" b="26540"/>
          <a:stretch/>
        </p:blipFill>
        <p:spPr>
          <a:xfrm>
            <a:off x="208129" y="3895007"/>
            <a:ext cx="2056730" cy="822681"/>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B4C06860-FADD-B5BC-B9A4-AEF601243CB6}"/>
              </a:ext>
            </a:extLst>
          </p:cNvPr>
          <p:cNvPicPr>
            <a:picLocks noChangeAspect="1"/>
          </p:cNvPicPr>
          <p:nvPr/>
        </p:nvPicPr>
        <p:blipFill>
          <a:blip r:embed="rId9"/>
          <a:stretch>
            <a:fillRect/>
          </a:stretch>
        </p:blipFill>
        <p:spPr>
          <a:xfrm>
            <a:off x="342855" y="1420012"/>
            <a:ext cx="2783711" cy="371773"/>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6104D346-621E-1D65-96D2-C28B7EAAAB99}"/>
              </a:ext>
            </a:extLst>
          </p:cNvPr>
          <p:cNvPicPr>
            <a:picLocks noChangeAspect="1"/>
          </p:cNvPicPr>
          <p:nvPr/>
        </p:nvPicPr>
        <p:blipFill>
          <a:blip r:embed="rId10"/>
          <a:stretch>
            <a:fillRect/>
          </a:stretch>
        </p:blipFill>
        <p:spPr>
          <a:xfrm>
            <a:off x="4750245" y="2458560"/>
            <a:ext cx="2273300" cy="681261"/>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3BBB05B-4AE7-6EF7-00B3-58CE84CA278D}"/>
              </a:ext>
            </a:extLst>
          </p:cNvPr>
          <p:cNvPicPr>
            <a:picLocks noChangeAspect="1"/>
          </p:cNvPicPr>
          <p:nvPr/>
        </p:nvPicPr>
        <p:blipFill>
          <a:blip r:embed="rId11"/>
          <a:stretch>
            <a:fillRect/>
          </a:stretch>
        </p:blipFill>
        <p:spPr>
          <a:xfrm>
            <a:off x="3435820" y="1227152"/>
            <a:ext cx="3401278" cy="863011"/>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BABC8E79-D500-56A9-632A-C9A4342D7D2F}"/>
              </a:ext>
            </a:extLst>
          </p:cNvPr>
          <p:cNvPicPr>
            <a:picLocks noChangeAspect="1"/>
          </p:cNvPicPr>
          <p:nvPr/>
        </p:nvPicPr>
        <p:blipFill>
          <a:blip r:embed="rId12"/>
          <a:stretch>
            <a:fillRect/>
          </a:stretch>
        </p:blipFill>
        <p:spPr>
          <a:xfrm>
            <a:off x="4351847" y="3659305"/>
            <a:ext cx="1516077" cy="856767"/>
          </a:xfrm>
          <a:prstGeom prst="rect">
            <a:avLst/>
          </a:prstGeom>
        </p:spPr>
      </p:pic>
      <p:pic>
        <p:nvPicPr>
          <p:cNvPr id="28" name="Picture 27" descr="Logo, company name&#10;&#10;Description automatically generated">
            <a:extLst>
              <a:ext uri="{FF2B5EF4-FFF2-40B4-BE49-F238E27FC236}">
                <a16:creationId xmlns:a16="http://schemas.microsoft.com/office/drawing/2014/main" id="{278D9105-E087-7DD3-873F-39E90EA5171E}"/>
              </a:ext>
            </a:extLst>
          </p:cNvPr>
          <p:cNvPicPr>
            <a:picLocks noChangeAspect="1"/>
          </p:cNvPicPr>
          <p:nvPr/>
        </p:nvPicPr>
        <p:blipFill rotWithShape="1">
          <a:blip r:embed="rId13"/>
          <a:srcRect t="26477" b="38232"/>
          <a:stretch/>
        </p:blipFill>
        <p:spPr>
          <a:xfrm>
            <a:off x="6347685" y="3961863"/>
            <a:ext cx="2588186" cy="419448"/>
          </a:xfrm>
          <a:prstGeom prst="rect">
            <a:avLst/>
          </a:prstGeom>
        </p:spPr>
      </p:pic>
      <p:sp>
        <p:nvSpPr>
          <p:cNvPr id="31" name="Google Shape;301;p29">
            <a:extLst>
              <a:ext uri="{FF2B5EF4-FFF2-40B4-BE49-F238E27FC236}">
                <a16:creationId xmlns:a16="http://schemas.microsoft.com/office/drawing/2014/main" id="{7E5BE8C3-A712-8BC5-811A-5025E64944D7}"/>
              </a:ext>
            </a:extLst>
          </p:cNvPr>
          <p:cNvSpPr txBox="1">
            <a:spLocks noGrp="1"/>
          </p:cNvSpPr>
          <p:nvPr>
            <p:ph type="title"/>
          </p:nvPr>
        </p:nvSpPr>
        <p:spPr>
          <a:xfrm>
            <a:off x="370800" y="227751"/>
            <a:ext cx="8520600" cy="433500"/>
          </a:xfrm>
          <a:prstGeom prst="rect">
            <a:avLst/>
          </a:prstGeom>
        </p:spPr>
        <p:txBody>
          <a:bodyPr spcFirstLastPara="1" wrap="square" lIns="0" tIns="0" rIns="0" bIns="0" anchor="t" anchorCtr="0">
            <a:noAutofit/>
          </a:bodyPr>
          <a:lstStyle/>
          <a:p>
            <a:br>
              <a:rPr lang="en-US" sz="2000" dirty="0">
                <a:solidFill>
                  <a:srgbClr val="523F4C"/>
                </a:solidFill>
                <a:latin typeface="Avenir Book"/>
              </a:rPr>
            </a:br>
            <a:r>
              <a:rPr lang="en-US" sz="2000" dirty="0">
                <a:solidFill>
                  <a:srgbClr val="523F4C"/>
                </a:solidFill>
                <a:latin typeface="Avenir Book"/>
              </a:rPr>
              <a:t>Fund Investors</a:t>
            </a:r>
            <a:endParaRPr sz="2000" dirty="0">
              <a:solidFill>
                <a:srgbClr val="523F4C"/>
              </a:solidFill>
              <a:latin typeface="Avenir Book"/>
            </a:endParaRPr>
          </a:p>
        </p:txBody>
      </p:sp>
    </p:spTree>
    <p:extLst>
      <p:ext uri="{BB962C8B-B14F-4D97-AF65-F5344CB8AC3E}">
        <p14:creationId xmlns:p14="http://schemas.microsoft.com/office/powerpoint/2010/main" val="2335637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3" name="Google Shape;303;p29"/>
          <p:cNvSpPr txBox="1">
            <a:spLocks noGrp="1"/>
          </p:cNvSpPr>
          <p:nvPr>
            <p:ph type="sldNum" idx="12"/>
          </p:nvPr>
        </p:nvSpPr>
        <p:spPr>
          <a:xfrm>
            <a:off x="8660743" y="4931912"/>
            <a:ext cx="346800" cy="1551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18</a:t>
            </a:fld>
            <a:endParaRPr b="1" dirty="0"/>
          </a:p>
        </p:txBody>
      </p:sp>
      <p:sp>
        <p:nvSpPr>
          <p:cNvPr id="5" name="Google Shape;302;p29">
            <a:extLst>
              <a:ext uri="{FF2B5EF4-FFF2-40B4-BE49-F238E27FC236}">
                <a16:creationId xmlns:a16="http://schemas.microsoft.com/office/drawing/2014/main" id="{914B7349-ADA9-6841-4D92-C39EE88B2C07}"/>
              </a:ext>
            </a:extLst>
          </p:cNvPr>
          <p:cNvSpPr txBox="1">
            <a:spLocks noGrp="1"/>
          </p:cNvSpPr>
          <p:nvPr>
            <p:ph type="body" idx="1"/>
          </p:nvPr>
        </p:nvSpPr>
        <p:spPr>
          <a:xfrm>
            <a:off x="397700" y="1028700"/>
            <a:ext cx="8395426" cy="3319013"/>
          </a:xfrm>
          <a:prstGeom prst="rect">
            <a:avLst/>
          </a:prstGeom>
        </p:spPr>
        <p:txBody>
          <a:bodyPr spcFirstLastPara="1" wrap="square" lIns="0" tIns="0" rIns="0" bIns="0" anchor="t" anchorCtr="0">
            <a:noAutofit/>
          </a:bodyPr>
          <a:lstStyle/>
          <a:p>
            <a:pPr marL="171450" indent="-171450">
              <a:spcBef>
                <a:spcPts val="400"/>
              </a:spcBef>
              <a:buSzPct val="100000"/>
            </a:pPr>
            <a:r>
              <a:rPr lang="en-US" sz="1400" dirty="0">
                <a:solidFill>
                  <a:srgbClr val="523F4C"/>
                </a:solidFill>
                <a:latin typeface="Avenir Book" panose="02000503020000020003" pitchFamily="2" charset="0"/>
                <a:ea typeface="Roboto"/>
                <a:sym typeface="Roboto"/>
              </a:rPr>
              <a:t>USD 6 million to Burn Manufacturing (Mauritius/Kenya)</a:t>
            </a:r>
          </a:p>
          <a:p>
            <a:pPr marL="628650" lvl="1" indent="-171450">
              <a:spcBef>
                <a:spcPts val="400"/>
              </a:spcBef>
              <a:buSzPct val="100000"/>
            </a:pPr>
            <a:r>
              <a:rPr lang="en-US" sz="1000" dirty="0">
                <a:solidFill>
                  <a:srgbClr val="523F4C"/>
                </a:solidFill>
                <a:latin typeface="Avenir Book" panose="02000503020000020003" pitchFamily="2" charset="0"/>
                <a:ea typeface="Roboto"/>
                <a:sym typeface="Roboto"/>
              </a:rPr>
              <a:t>In April 2022, Spark+ disbursed USD 4 million</a:t>
            </a:r>
          </a:p>
          <a:p>
            <a:pPr marL="628650" lvl="1" indent="-171450">
              <a:spcBef>
                <a:spcPts val="400"/>
              </a:spcBef>
              <a:buSzPct val="100000"/>
            </a:pPr>
            <a:r>
              <a:rPr lang="en-US" sz="1000" dirty="0">
                <a:solidFill>
                  <a:srgbClr val="523F4C"/>
                </a:solidFill>
                <a:latin typeface="Avenir Book" panose="02000503020000020003" pitchFamily="2" charset="0"/>
                <a:ea typeface="Roboto"/>
                <a:sym typeface="Roboto"/>
              </a:rPr>
              <a:t>An additional USD 2 million tranche was disbursed in September</a:t>
            </a:r>
          </a:p>
          <a:p>
            <a:pPr marL="0" indent="0">
              <a:spcBef>
                <a:spcPts val="400"/>
              </a:spcBef>
              <a:buSzPct val="100000"/>
              <a:buNone/>
            </a:pPr>
            <a:endParaRPr lang="en-US" sz="1200" dirty="0">
              <a:solidFill>
                <a:srgbClr val="523F4C"/>
              </a:solidFill>
              <a:latin typeface="Avenir Book" panose="02000503020000020003" pitchFamily="2" charset="0"/>
              <a:ea typeface="Roboto"/>
              <a:sym typeface="Roboto"/>
            </a:endParaRPr>
          </a:p>
          <a:p>
            <a:pPr marL="171450" indent="-171450">
              <a:spcBef>
                <a:spcPts val="400"/>
              </a:spcBef>
              <a:buSzPct val="100000"/>
            </a:pPr>
            <a:endParaRPr lang="en-US" sz="1200" dirty="0">
              <a:solidFill>
                <a:srgbClr val="523F4C"/>
              </a:solidFill>
              <a:latin typeface="Avenir Book" panose="02000503020000020003" pitchFamily="2" charset="0"/>
              <a:ea typeface="Roboto"/>
              <a:sym typeface="Roboto"/>
            </a:endParaRPr>
          </a:p>
          <a:p>
            <a:pPr marL="171450" indent="-171450">
              <a:spcBef>
                <a:spcPts val="400"/>
              </a:spcBef>
              <a:buSzPct val="100000"/>
            </a:pPr>
            <a:r>
              <a:rPr lang="en-US" sz="1400" dirty="0">
                <a:solidFill>
                  <a:srgbClr val="523F4C"/>
                </a:solidFill>
                <a:latin typeface="Avenir Book" panose="02000503020000020003" pitchFamily="2" charset="0"/>
                <a:ea typeface="Roboto"/>
                <a:sym typeface="Roboto"/>
              </a:rPr>
              <a:t>USD 2 million to Sumac MFB (Kenya)</a:t>
            </a:r>
          </a:p>
          <a:p>
            <a:pPr marL="628650" lvl="1" indent="-171450">
              <a:spcBef>
                <a:spcPts val="400"/>
              </a:spcBef>
              <a:buSzPct val="100000"/>
            </a:pPr>
            <a:r>
              <a:rPr lang="en-US" sz="1000" dirty="0">
                <a:solidFill>
                  <a:srgbClr val="523F4C"/>
                </a:solidFill>
                <a:latin typeface="Avenir Book" panose="02000503020000020003" pitchFamily="2" charset="0"/>
                <a:ea typeface="Roboto"/>
                <a:sym typeface="Roboto"/>
              </a:rPr>
              <a:t>In May 2022, Spark+ disbursed USD 1 million</a:t>
            </a:r>
          </a:p>
          <a:p>
            <a:pPr marL="628650" lvl="1" indent="-171450">
              <a:spcBef>
                <a:spcPts val="400"/>
              </a:spcBef>
              <a:buSzPct val="100000"/>
            </a:pPr>
            <a:r>
              <a:rPr lang="en-US" sz="1000" dirty="0">
                <a:solidFill>
                  <a:srgbClr val="523F4C"/>
                </a:solidFill>
                <a:latin typeface="Avenir Book" panose="02000503020000020003" pitchFamily="2" charset="0"/>
                <a:ea typeface="Roboto"/>
                <a:sym typeface="Roboto"/>
              </a:rPr>
              <a:t>An </a:t>
            </a:r>
            <a:r>
              <a:rPr lang="en-US" sz="1000" dirty="0">
                <a:solidFill>
                  <a:srgbClr val="523F4C"/>
                </a:solidFill>
                <a:latin typeface="Avenir Book" panose="02000503020000020003" pitchFamily="2" charset="0"/>
              </a:rPr>
              <a:t>additional </a:t>
            </a:r>
            <a:r>
              <a:rPr lang="en-US" sz="1000" dirty="0">
                <a:solidFill>
                  <a:srgbClr val="523F4C"/>
                </a:solidFill>
                <a:latin typeface="Avenir Book" panose="02000503020000020003" pitchFamily="2" charset="0"/>
                <a:ea typeface="Roboto"/>
                <a:sym typeface="Roboto"/>
              </a:rPr>
              <a:t>USD 1 million tranche was disbursed in June</a:t>
            </a:r>
          </a:p>
          <a:p>
            <a:pPr marL="171450" indent="-171450">
              <a:spcBef>
                <a:spcPts val="400"/>
              </a:spcBef>
              <a:buSzPct val="100000"/>
            </a:pPr>
            <a:endParaRPr lang="en-US" sz="1400" dirty="0">
              <a:solidFill>
                <a:srgbClr val="523F4C"/>
              </a:solidFill>
              <a:latin typeface="Avenir Book" panose="02000503020000020003" pitchFamily="2" charset="0"/>
            </a:endParaRPr>
          </a:p>
          <a:p>
            <a:pPr marL="171450" indent="-171450">
              <a:spcBef>
                <a:spcPts val="400"/>
              </a:spcBef>
              <a:buSzPct val="100000"/>
            </a:pPr>
            <a:endParaRPr lang="en-US" sz="1400" dirty="0">
              <a:solidFill>
                <a:srgbClr val="523F4C"/>
              </a:solidFill>
              <a:latin typeface="Avenir Book" panose="02000503020000020003" pitchFamily="2" charset="0"/>
              <a:ea typeface="Roboto"/>
              <a:sym typeface="Roboto"/>
            </a:endParaRPr>
          </a:p>
          <a:p>
            <a:pPr marL="171450" indent="-171450">
              <a:spcBef>
                <a:spcPts val="400"/>
              </a:spcBef>
              <a:buSzPct val="100000"/>
            </a:pPr>
            <a:r>
              <a:rPr lang="en-US" sz="1400" dirty="0">
                <a:solidFill>
                  <a:srgbClr val="523F4C"/>
                </a:solidFill>
                <a:latin typeface="Avenir Book" panose="02000503020000020003" pitchFamily="2" charset="0"/>
                <a:ea typeface="Roboto"/>
                <a:sym typeface="Roboto"/>
              </a:rPr>
              <a:t>USD 500,000 to </a:t>
            </a:r>
            <a:r>
              <a:rPr lang="en-US" sz="1400" dirty="0" err="1">
                <a:solidFill>
                  <a:srgbClr val="523F4C"/>
                </a:solidFill>
                <a:latin typeface="Avenir Book" panose="02000503020000020003" pitchFamily="2" charset="0"/>
                <a:ea typeface="Roboto"/>
                <a:sym typeface="Roboto"/>
              </a:rPr>
              <a:t>Bidhaa</a:t>
            </a:r>
            <a:r>
              <a:rPr lang="en-US" sz="1400" dirty="0">
                <a:solidFill>
                  <a:srgbClr val="523F4C"/>
                </a:solidFill>
                <a:latin typeface="Avenir Book" panose="02000503020000020003" pitchFamily="2" charset="0"/>
                <a:ea typeface="Roboto"/>
                <a:sym typeface="Roboto"/>
              </a:rPr>
              <a:t> </a:t>
            </a:r>
            <a:r>
              <a:rPr lang="en-US" sz="1400" dirty="0" err="1">
                <a:solidFill>
                  <a:srgbClr val="523F4C"/>
                </a:solidFill>
                <a:latin typeface="Avenir Book" panose="02000503020000020003" pitchFamily="2" charset="0"/>
                <a:ea typeface="Roboto"/>
                <a:sym typeface="Roboto"/>
              </a:rPr>
              <a:t>Sasa</a:t>
            </a:r>
            <a:r>
              <a:rPr lang="en-US" sz="1400" dirty="0">
                <a:solidFill>
                  <a:srgbClr val="523F4C"/>
                </a:solidFill>
                <a:latin typeface="Avenir Book" panose="02000503020000020003" pitchFamily="2" charset="0"/>
                <a:ea typeface="Roboto"/>
                <a:sym typeface="Roboto"/>
              </a:rPr>
              <a:t> (Kenya)</a:t>
            </a:r>
          </a:p>
          <a:p>
            <a:pPr marL="628650" lvl="1" indent="-171450">
              <a:spcBef>
                <a:spcPts val="400"/>
              </a:spcBef>
              <a:buSzPct val="100000"/>
            </a:pPr>
            <a:r>
              <a:rPr lang="en-US" sz="1000" dirty="0">
                <a:solidFill>
                  <a:srgbClr val="523F4C"/>
                </a:solidFill>
                <a:latin typeface="Avenir Book" panose="02000503020000020003" pitchFamily="2" charset="0"/>
                <a:ea typeface="Roboto"/>
                <a:sym typeface="Roboto"/>
              </a:rPr>
              <a:t>In November 2022, Spark+ disbursed USD 500,000</a:t>
            </a:r>
          </a:p>
        </p:txBody>
      </p:sp>
      <p:pic>
        <p:nvPicPr>
          <p:cNvPr id="6" name="Picture 5" descr="A picture containing logo&#10;&#10;Description automatically generated">
            <a:extLst>
              <a:ext uri="{FF2B5EF4-FFF2-40B4-BE49-F238E27FC236}">
                <a16:creationId xmlns:a16="http://schemas.microsoft.com/office/drawing/2014/main" id="{31ABE2F3-2197-B6DF-6AB9-60A875E6C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062" y="2210752"/>
            <a:ext cx="1480876" cy="589608"/>
          </a:xfrm>
          <a:prstGeom prst="rect">
            <a:avLst/>
          </a:prstGeom>
        </p:spPr>
      </p:pic>
      <p:pic>
        <p:nvPicPr>
          <p:cNvPr id="7" name="Picture 6" descr="Logo, company name&#10;&#10;Description automatically generated">
            <a:extLst>
              <a:ext uri="{FF2B5EF4-FFF2-40B4-BE49-F238E27FC236}">
                <a16:creationId xmlns:a16="http://schemas.microsoft.com/office/drawing/2014/main" id="{DFC6DC1A-2ED8-BE36-4497-38991E6E2C58}"/>
              </a:ext>
            </a:extLst>
          </p:cNvPr>
          <p:cNvPicPr>
            <a:picLocks noChangeAspect="1"/>
          </p:cNvPicPr>
          <p:nvPr/>
        </p:nvPicPr>
        <p:blipFill rotWithShape="1">
          <a:blip r:embed="rId4">
            <a:extLst>
              <a:ext uri="{28A0092B-C50C-407E-A947-70E740481C1C}">
                <a14:useLocalDpi xmlns:a14="http://schemas.microsoft.com/office/drawing/2010/main" val="0"/>
              </a:ext>
            </a:extLst>
          </a:blip>
          <a:srcRect l="13276" t="32381" r="16675" b="29963"/>
          <a:stretch/>
        </p:blipFill>
        <p:spPr>
          <a:xfrm>
            <a:off x="6969159" y="1058274"/>
            <a:ext cx="1570683" cy="538939"/>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1E544D44-9613-121C-9F2F-D7FBE4A7E1DA}"/>
              </a:ext>
            </a:extLst>
          </p:cNvPr>
          <p:cNvPicPr>
            <a:picLocks noChangeAspect="1"/>
          </p:cNvPicPr>
          <p:nvPr/>
        </p:nvPicPr>
        <p:blipFill>
          <a:blip r:embed="rId5"/>
          <a:stretch>
            <a:fillRect/>
          </a:stretch>
        </p:blipFill>
        <p:spPr>
          <a:xfrm>
            <a:off x="6969159" y="3286569"/>
            <a:ext cx="1570683" cy="688482"/>
          </a:xfrm>
          <a:prstGeom prst="rect">
            <a:avLst/>
          </a:prstGeom>
        </p:spPr>
      </p:pic>
      <p:sp>
        <p:nvSpPr>
          <p:cNvPr id="9" name="Google Shape;301;p29">
            <a:extLst>
              <a:ext uri="{FF2B5EF4-FFF2-40B4-BE49-F238E27FC236}">
                <a16:creationId xmlns:a16="http://schemas.microsoft.com/office/drawing/2014/main" id="{24AC2FF1-1DE9-2201-9452-3DE30B5A6756}"/>
              </a:ext>
            </a:extLst>
          </p:cNvPr>
          <p:cNvSpPr txBox="1">
            <a:spLocks noGrp="1"/>
          </p:cNvSpPr>
          <p:nvPr>
            <p:ph type="title"/>
          </p:nvPr>
        </p:nvSpPr>
        <p:spPr>
          <a:xfrm>
            <a:off x="370800" y="227751"/>
            <a:ext cx="8520600" cy="433500"/>
          </a:xfrm>
          <a:prstGeom prst="rect">
            <a:avLst/>
          </a:prstGeom>
        </p:spPr>
        <p:txBody>
          <a:bodyPr spcFirstLastPara="1" wrap="square" lIns="0" tIns="0" rIns="0" bIns="0" anchor="t" anchorCtr="0">
            <a:noAutofit/>
          </a:bodyPr>
          <a:lstStyle/>
          <a:p>
            <a:br>
              <a:rPr lang="en-US" sz="2000" dirty="0">
                <a:solidFill>
                  <a:srgbClr val="523F4C"/>
                </a:solidFill>
                <a:latin typeface="Avenir Book"/>
              </a:rPr>
            </a:br>
            <a:r>
              <a:rPr lang="en-US" sz="2000" dirty="0">
                <a:solidFill>
                  <a:srgbClr val="523F4C"/>
                </a:solidFill>
                <a:latin typeface="Avenir Book"/>
              </a:rPr>
              <a:t>Fund Portfolio to Date</a:t>
            </a:r>
            <a:endParaRPr sz="2000" dirty="0">
              <a:solidFill>
                <a:srgbClr val="523F4C"/>
              </a:solidFill>
              <a:latin typeface="Avenir Book"/>
            </a:endParaRPr>
          </a:p>
        </p:txBody>
      </p:sp>
    </p:spTree>
    <p:extLst>
      <p:ext uri="{BB962C8B-B14F-4D97-AF65-F5344CB8AC3E}">
        <p14:creationId xmlns:p14="http://schemas.microsoft.com/office/powerpoint/2010/main" val="708591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3" name="Google Shape;303;p29"/>
          <p:cNvSpPr txBox="1">
            <a:spLocks noGrp="1"/>
          </p:cNvSpPr>
          <p:nvPr>
            <p:ph type="sldNum" idx="12"/>
          </p:nvPr>
        </p:nvSpPr>
        <p:spPr>
          <a:xfrm>
            <a:off x="8660743" y="4931912"/>
            <a:ext cx="346800" cy="1551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19</a:t>
            </a:fld>
            <a:endParaRPr b="1" dirty="0"/>
          </a:p>
        </p:txBody>
      </p:sp>
      <p:sp>
        <p:nvSpPr>
          <p:cNvPr id="7" name="Google Shape;302;p29">
            <a:extLst>
              <a:ext uri="{FF2B5EF4-FFF2-40B4-BE49-F238E27FC236}">
                <a16:creationId xmlns:a16="http://schemas.microsoft.com/office/drawing/2014/main" id="{1DC79898-0AF5-AF8B-92DA-B845B33EE159}"/>
              </a:ext>
            </a:extLst>
          </p:cNvPr>
          <p:cNvSpPr txBox="1">
            <a:spLocks noGrp="1"/>
          </p:cNvSpPr>
          <p:nvPr>
            <p:ph type="body" idx="1"/>
          </p:nvPr>
        </p:nvSpPr>
        <p:spPr>
          <a:xfrm>
            <a:off x="397700" y="1028700"/>
            <a:ext cx="8395426" cy="3319013"/>
          </a:xfrm>
          <a:prstGeom prst="rect">
            <a:avLst/>
          </a:prstGeom>
        </p:spPr>
        <p:txBody>
          <a:bodyPr spcFirstLastPara="1" wrap="square" lIns="0" tIns="0" rIns="0" bIns="0" anchor="t" anchorCtr="0">
            <a:noAutofit/>
          </a:bodyPr>
          <a:lstStyle/>
          <a:p>
            <a:pPr marL="0" indent="0" algn="ctr">
              <a:spcBef>
                <a:spcPts val="400"/>
              </a:spcBef>
              <a:buSzPct val="100000"/>
              <a:buNone/>
            </a:pPr>
            <a:endParaRPr lang="en-US" sz="1300" dirty="0">
              <a:solidFill>
                <a:srgbClr val="523F4C"/>
              </a:solidFill>
              <a:latin typeface="Avenir Book" panose="02000503020000020003" pitchFamily="2" charset="0"/>
              <a:ea typeface="Roboto"/>
              <a:sym typeface="Roboto"/>
            </a:endParaRPr>
          </a:p>
          <a:p>
            <a:pPr marL="0" indent="0" algn="ctr">
              <a:spcBef>
                <a:spcPts val="400"/>
              </a:spcBef>
              <a:buSzPct val="100000"/>
              <a:buNone/>
            </a:pPr>
            <a:endParaRPr lang="en-US" sz="1300" dirty="0">
              <a:solidFill>
                <a:srgbClr val="523F4C"/>
              </a:solidFill>
              <a:latin typeface="Avenir Book" panose="02000503020000020003" pitchFamily="2" charset="0"/>
              <a:ea typeface="Roboto"/>
              <a:sym typeface="Roboto"/>
            </a:endParaRPr>
          </a:p>
          <a:p>
            <a:pPr marL="0" indent="0" algn="ctr">
              <a:spcBef>
                <a:spcPts val="400"/>
              </a:spcBef>
              <a:buSzPct val="100000"/>
              <a:buNone/>
            </a:pPr>
            <a:endParaRPr lang="en-US" sz="1300" dirty="0">
              <a:solidFill>
                <a:srgbClr val="523F4C"/>
              </a:solidFill>
              <a:latin typeface="Avenir Book" panose="02000503020000020003" pitchFamily="2" charset="0"/>
              <a:ea typeface="Roboto"/>
              <a:sym typeface="Roboto"/>
            </a:endParaRPr>
          </a:p>
          <a:p>
            <a:pPr marL="0" indent="0" algn="ctr">
              <a:spcBef>
                <a:spcPts val="400"/>
              </a:spcBef>
              <a:buSzPct val="100000"/>
              <a:buNone/>
            </a:pPr>
            <a:r>
              <a:rPr lang="en-US" sz="1300" dirty="0">
                <a:solidFill>
                  <a:srgbClr val="523F4C"/>
                </a:solidFill>
                <a:latin typeface="Avenir Book" panose="02000503020000020003" pitchFamily="2" charset="0"/>
                <a:ea typeface="Roboto"/>
                <a:sym typeface="Roboto"/>
              </a:rPr>
              <a:t>Thank you for your interest!</a:t>
            </a:r>
          </a:p>
          <a:p>
            <a:pPr marL="0" indent="0" algn="ctr">
              <a:spcBef>
                <a:spcPts val="400"/>
              </a:spcBef>
              <a:buSzPct val="100000"/>
              <a:buNone/>
            </a:pPr>
            <a:endParaRPr lang="en-US" sz="1300" dirty="0">
              <a:solidFill>
                <a:srgbClr val="523F4C"/>
              </a:solidFill>
              <a:latin typeface="Avenir Book" panose="02000503020000020003" pitchFamily="2" charset="0"/>
              <a:ea typeface="Roboto"/>
              <a:sym typeface="Roboto"/>
            </a:endParaRPr>
          </a:p>
          <a:p>
            <a:pPr marL="0" indent="0" algn="ctr">
              <a:spcBef>
                <a:spcPts val="400"/>
              </a:spcBef>
              <a:buSzPct val="100000"/>
              <a:buNone/>
            </a:pPr>
            <a:endParaRPr lang="en-US" sz="1300" dirty="0">
              <a:solidFill>
                <a:srgbClr val="523F4C"/>
              </a:solidFill>
              <a:latin typeface="Avenir Book" panose="02000503020000020003" pitchFamily="2" charset="0"/>
              <a:ea typeface="Roboto"/>
              <a:sym typeface="Roboto"/>
            </a:endParaRPr>
          </a:p>
          <a:p>
            <a:pPr marL="0" indent="0" algn="ctr">
              <a:spcBef>
                <a:spcPts val="400"/>
              </a:spcBef>
              <a:buSzPct val="100000"/>
              <a:buNone/>
            </a:pPr>
            <a:endParaRPr lang="en-US" sz="1300" dirty="0">
              <a:solidFill>
                <a:srgbClr val="523F4C"/>
              </a:solidFill>
              <a:latin typeface="Avenir Book" panose="02000503020000020003" pitchFamily="2" charset="0"/>
              <a:ea typeface="Roboto"/>
              <a:sym typeface="Roboto"/>
            </a:endParaRPr>
          </a:p>
          <a:p>
            <a:pPr marL="0" indent="0" algn="ctr">
              <a:spcBef>
                <a:spcPts val="400"/>
              </a:spcBef>
              <a:buSzPct val="100000"/>
              <a:buNone/>
            </a:pPr>
            <a:endParaRPr lang="en-US" sz="1300" dirty="0">
              <a:solidFill>
                <a:srgbClr val="523F4C"/>
              </a:solidFill>
              <a:latin typeface="Avenir Book" panose="02000503020000020003" pitchFamily="2" charset="0"/>
              <a:ea typeface="Roboto"/>
              <a:sym typeface="Roboto"/>
            </a:endParaRPr>
          </a:p>
          <a:p>
            <a:pPr marL="0" indent="0" algn="ctr">
              <a:spcBef>
                <a:spcPts val="400"/>
              </a:spcBef>
              <a:buSzPct val="100000"/>
              <a:buNone/>
            </a:pPr>
            <a:r>
              <a:rPr lang="en-US" sz="1300" dirty="0">
                <a:solidFill>
                  <a:srgbClr val="523F4C"/>
                </a:solidFill>
                <a:latin typeface="Avenir Book" panose="02000503020000020003" pitchFamily="2" charset="0"/>
                <a:ea typeface="Roboto"/>
                <a:sym typeface="Roboto"/>
              </a:rPr>
              <a:t>Contact details:</a:t>
            </a:r>
          </a:p>
          <a:p>
            <a:pPr marL="171450" indent="-171450" algn="ctr">
              <a:spcBef>
                <a:spcPts val="400"/>
              </a:spcBef>
              <a:buSzPct val="100000"/>
            </a:pPr>
            <a:endParaRPr lang="en-US" sz="1300" dirty="0">
              <a:solidFill>
                <a:srgbClr val="523F4C"/>
              </a:solidFill>
              <a:latin typeface="Avenir Book" panose="02000503020000020003" pitchFamily="2" charset="0"/>
              <a:ea typeface="Roboto"/>
              <a:sym typeface="Roboto"/>
            </a:endParaRPr>
          </a:p>
          <a:p>
            <a:pPr marL="0" indent="0" algn="ctr">
              <a:spcBef>
                <a:spcPts val="400"/>
              </a:spcBef>
              <a:buSzPct val="100000"/>
              <a:buNone/>
            </a:pPr>
            <a:r>
              <a:rPr lang="en-US" sz="1300" dirty="0">
                <a:solidFill>
                  <a:srgbClr val="523F4C"/>
                </a:solidFill>
                <a:latin typeface="Avenir Book" panose="02000503020000020003" pitchFamily="2" charset="0"/>
                <a:ea typeface="Roboto"/>
                <a:sym typeface="Roboto"/>
              </a:rPr>
              <a:t>Peter George</a:t>
            </a:r>
          </a:p>
          <a:p>
            <a:pPr marL="0" indent="0" algn="ctr">
              <a:spcBef>
                <a:spcPts val="400"/>
              </a:spcBef>
              <a:buSzPct val="100000"/>
              <a:buNone/>
            </a:pPr>
            <a:r>
              <a:rPr lang="en-US" sz="1300" dirty="0">
                <a:solidFill>
                  <a:srgbClr val="523F4C"/>
                </a:solidFill>
                <a:latin typeface="Avenir Book" panose="02000503020000020003" pitchFamily="2" charset="0"/>
                <a:ea typeface="Roboto"/>
                <a:sym typeface="Roboto"/>
                <a:hlinkClick r:id="rId3">
                  <a:extLst>
                    <a:ext uri="{A12FA001-AC4F-418D-AE19-62706E023703}">
                      <ahyp:hlinkClr xmlns:ahyp="http://schemas.microsoft.com/office/drawing/2018/hyperlinkcolor" val="tx"/>
                    </a:ext>
                  </a:extLst>
                </a:hlinkClick>
              </a:rPr>
              <a:t>Peter.George@enabling.ch</a:t>
            </a:r>
            <a:endParaRPr lang="en-US" sz="1300" dirty="0">
              <a:solidFill>
                <a:srgbClr val="523F4C"/>
              </a:solidFill>
              <a:latin typeface="Avenir Book" panose="02000503020000020003" pitchFamily="2" charset="0"/>
              <a:ea typeface="Roboto"/>
              <a:sym typeface="Roboto"/>
            </a:endParaRPr>
          </a:p>
        </p:txBody>
      </p:sp>
      <p:sp>
        <p:nvSpPr>
          <p:cNvPr id="4" name="Google Shape;301;p29">
            <a:extLst>
              <a:ext uri="{FF2B5EF4-FFF2-40B4-BE49-F238E27FC236}">
                <a16:creationId xmlns:a16="http://schemas.microsoft.com/office/drawing/2014/main" id="{17357F01-047A-5090-27CC-BAB007EEECE0}"/>
              </a:ext>
            </a:extLst>
          </p:cNvPr>
          <p:cNvSpPr txBox="1">
            <a:spLocks noGrp="1"/>
          </p:cNvSpPr>
          <p:nvPr>
            <p:ph type="title"/>
          </p:nvPr>
        </p:nvSpPr>
        <p:spPr>
          <a:xfrm>
            <a:off x="370800" y="227751"/>
            <a:ext cx="8520600" cy="433500"/>
          </a:xfrm>
          <a:prstGeom prst="rect">
            <a:avLst/>
          </a:prstGeom>
        </p:spPr>
        <p:txBody>
          <a:bodyPr spcFirstLastPara="1" wrap="square" lIns="0" tIns="0" rIns="0" bIns="0" anchor="t" anchorCtr="0">
            <a:noAutofit/>
          </a:bodyPr>
          <a:lstStyle/>
          <a:p>
            <a:br>
              <a:rPr lang="en-US" sz="2000" dirty="0">
                <a:solidFill>
                  <a:srgbClr val="523F4C"/>
                </a:solidFill>
                <a:latin typeface="Avenir Book"/>
              </a:rPr>
            </a:br>
            <a:r>
              <a:rPr lang="en-US" sz="2000" dirty="0">
                <a:solidFill>
                  <a:srgbClr val="523F4C"/>
                </a:solidFill>
                <a:latin typeface="Avenir Book"/>
              </a:rPr>
              <a:t>Thank You </a:t>
            </a:r>
            <a:endParaRPr sz="2000" dirty="0">
              <a:solidFill>
                <a:srgbClr val="523F4C"/>
              </a:solidFill>
              <a:latin typeface="Avenir Book"/>
            </a:endParaRPr>
          </a:p>
        </p:txBody>
      </p:sp>
    </p:spTree>
    <p:extLst>
      <p:ext uri="{BB962C8B-B14F-4D97-AF65-F5344CB8AC3E}">
        <p14:creationId xmlns:p14="http://schemas.microsoft.com/office/powerpoint/2010/main" val="337102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9"/>
          <p:cNvSpPr txBox="1">
            <a:spLocks noGrp="1"/>
          </p:cNvSpPr>
          <p:nvPr>
            <p:ph type="title"/>
          </p:nvPr>
        </p:nvSpPr>
        <p:spPr>
          <a:xfrm>
            <a:off x="370800" y="227751"/>
            <a:ext cx="8520600" cy="433500"/>
          </a:xfrm>
          <a:prstGeom prst="rect">
            <a:avLst/>
          </a:prstGeom>
        </p:spPr>
        <p:txBody>
          <a:bodyPr spcFirstLastPara="1" wrap="square" lIns="0" tIns="0" rIns="0" bIns="0" anchor="t" anchorCtr="0">
            <a:noAutofit/>
          </a:bodyPr>
          <a:lstStyle/>
          <a:p>
            <a:br>
              <a:rPr lang="en-US" sz="2000" dirty="0">
                <a:solidFill>
                  <a:srgbClr val="523F4C"/>
                </a:solidFill>
                <a:latin typeface="Avenir Book"/>
              </a:rPr>
            </a:br>
            <a:r>
              <a:rPr lang="en-US" sz="2000" dirty="0">
                <a:solidFill>
                  <a:srgbClr val="523F4C"/>
                </a:solidFill>
                <a:latin typeface="Avenir Book"/>
              </a:rPr>
              <a:t>Historical Challenges of “Clean Cooking”</a:t>
            </a:r>
            <a:endParaRPr sz="2000" dirty="0">
              <a:solidFill>
                <a:srgbClr val="523F4C"/>
              </a:solidFill>
              <a:latin typeface="Avenir Book"/>
            </a:endParaRPr>
          </a:p>
        </p:txBody>
      </p:sp>
      <p:sp>
        <p:nvSpPr>
          <p:cNvPr id="303" name="Google Shape;303;p29"/>
          <p:cNvSpPr txBox="1">
            <a:spLocks noGrp="1"/>
          </p:cNvSpPr>
          <p:nvPr>
            <p:ph type="sldNum" idx="12"/>
          </p:nvPr>
        </p:nvSpPr>
        <p:spPr>
          <a:xfrm>
            <a:off x="8660743" y="4931912"/>
            <a:ext cx="346800" cy="1551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a:t>
            </a:fld>
            <a:endParaRPr b="1" dirty="0"/>
          </a:p>
        </p:txBody>
      </p:sp>
      <p:sp>
        <p:nvSpPr>
          <p:cNvPr id="5" name="Google Shape;302;p29">
            <a:extLst>
              <a:ext uri="{FF2B5EF4-FFF2-40B4-BE49-F238E27FC236}">
                <a16:creationId xmlns:a16="http://schemas.microsoft.com/office/drawing/2014/main" id="{914B7349-ADA9-6841-4D92-C39EE88B2C07}"/>
              </a:ext>
            </a:extLst>
          </p:cNvPr>
          <p:cNvSpPr txBox="1">
            <a:spLocks noGrp="1"/>
          </p:cNvSpPr>
          <p:nvPr>
            <p:ph type="body" idx="1"/>
          </p:nvPr>
        </p:nvSpPr>
        <p:spPr>
          <a:xfrm>
            <a:off x="397700" y="1028700"/>
            <a:ext cx="8493700" cy="3319013"/>
          </a:xfrm>
          <a:prstGeom prst="rect">
            <a:avLst/>
          </a:prstGeom>
        </p:spPr>
        <p:txBody>
          <a:bodyPr spcFirstLastPara="1" wrap="square" lIns="0" tIns="0" rIns="0" bIns="0" anchor="t" anchorCtr="0">
            <a:noAutofit/>
          </a:bodyPr>
          <a:lstStyle/>
          <a:p>
            <a:pPr marL="171450" indent="-171450">
              <a:spcBef>
                <a:spcPts val="1000"/>
              </a:spcBef>
              <a:buSzPct val="100000"/>
            </a:pPr>
            <a:r>
              <a:rPr lang="en-US" sz="1400" dirty="0">
                <a:solidFill>
                  <a:srgbClr val="523F4C"/>
                </a:solidFill>
                <a:latin typeface="Avenir Book" panose="02000503020000020003" pitchFamily="2" charset="0"/>
                <a:ea typeface="Roboto"/>
                <a:sym typeface="Roboto"/>
              </a:rPr>
              <a:t>Besides LPG/electric for higher income consumers, “cooking energy industry” in developing markets historically consisted of fragmented, artisanal players engaged with charcoal, wood and kerosene</a:t>
            </a:r>
          </a:p>
          <a:p>
            <a:pPr marL="171450" indent="-171450">
              <a:spcBef>
                <a:spcPts val="1000"/>
              </a:spcBef>
              <a:buSzPct val="100000"/>
            </a:pPr>
            <a:r>
              <a:rPr lang="en-US" sz="1400" dirty="0">
                <a:solidFill>
                  <a:srgbClr val="523F4C"/>
                </a:solidFill>
                <a:latin typeface="Avenir Book" panose="02000503020000020003" pitchFamily="2" charset="0"/>
                <a:ea typeface="Roboto"/>
                <a:sym typeface="Roboto"/>
              </a:rPr>
              <a:t>Over the last 5-10 years, a limited but growing number of companies have emerged to deliver clean(er), more fuel efficient alternatives</a:t>
            </a:r>
          </a:p>
          <a:p>
            <a:pPr marL="171450" indent="-171450">
              <a:spcBef>
                <a:spcPts val="1000"/>
              </a:spcBef>
              <a:buSzPct val="100000"/>
            </a:pPr>
            <a:r>
              <a:rPr lang="en-US" sz="1400" dirty="0">
                <a:solidFill>
                  <a:srgbClr val="523F4C"/>
                </a:solidFill>
                <a:latin typeface="Avenir Book" panose="02000503020000020003" pitchFamily="2" charset="0"/>
                <a:ea typeface="Roboto"/>
                <a:sym typeface="Roboto"/>
              </a:rPr>
              <a:t>However, many of these companies remained early-stage and unprofitable, resulting from and in:</a:t>
            </a:r>
          </a:p>
          <a:p>
            <a:pPr marL="628650" lvl="1" indent="-171450">
              <a:spcBef>
                <a:spcPts val="1000"/>
              </a:spcBef>
              <a:buSzPct val="100000"/>
            </a:pPr>
            <a:r>
              <a:rPr lang="en-US" sz="1400" dirty="0">
                <a:solidFill>
                  <a:srgbClr val="523F4C"/>
                </a:solidFill>
                <a:latin typeface="Avenir Book" panose="02000503020000020003" pitchFamily="2" charset="0"/>
              </a:rPr>
              <a:t>Well-intentioned but commercially inexperienced management teams</a:t>
            </a:r>
            <a:endParaRPr lang="en-US" sz="1400" dirty="0">
              <a:solidFill>
                <a:srgbClr val="523F4C"/>
              </a:solidFill>
              <a:latin typeface="Avenir Book" panose="02000503020000020003" pitchFamily="2" charset="0"/>
              <a:ea typeface="Roboto"/>
              <a:sym typeface="Roboto"/>
            </a:endParaRPr>
          </a:p>
          <a:p>
            <a:pPr marL="628650" lvl="1" indent="-171450">
              <a:spcBef>
                <a:spcPts val="1000"/>
              </a:spcBef>
              <a:buSzPct val="100000"/>
            </a:pPr>
            <a:r>
              <a:rPr lang="en-US" sz="1400" dirty="0">
                <a:solidFill>
                  <a:srgbClr val="523F4C"/>
                </a:solidFill>
                <a:latin typeface="Avenir Book" panose="02000503020000020003" pitchFamily="2" charset="0"/>
              </a:rPr>
              <a:t>Unhelpful/unpredictable public sector interventions (or lack thereof) related to product standards, fiscal policies, fuel subsidies, and regulatory enforcement / safety</a:t>
            </a:r>
            <a:endParaRPr lang="en-US" sz="1400" dirty="0">
              <a:solidFill>
                <a:srgbClr val="523F4C"/>
              </a:solidFill>
              <a:latin typeface="Avenir Book" panose="02000503020000020003" pitchFamily="2" charset="0"/>
              <a:ea typeface="Roboto"/>
              <a:sym typeface="Roboto"/>
            </a:endParaRPr>
          </a:p>
          <a:p>
            <a:pPr marL="628650" lvl="1" indent="-171450">
              <a:spcBef>
                <a:spcPts val="1000"/>
              </a:spcBef>
              <a:buSzPct val="100000"/>
            </a:pPr>
            <a:r>
              <a:rPr lang="en-US" sz="1400" dirty="0">
                <a:solidFill>
                  <a:srgbClr val="523F4C"/>
                </a:solidFill>
                <a:latin typeface="Avenir Book" panose="02000503020000020003" pitchFamily="2" charset="0"/>
                <a:ea typeface="Roboto"/>
                <a:sym typeface="Roboto"/>
              </a:rPr>
              <a:t>Insufficient investment in </a:t>
            </a:r>
            <a:r>
              <a:rPr lang="en-US" sz="1400" dirty="0">
                <a:solidFill>
                  <a:srgbClr val="523F4C"/>
                </a:solidFill>
                <a:latin typeface="Avenir Book" panose="02000503020000020003" pitchFamily="2" charset="0"/>
              </a:rPr>
              <a:t>product </a:t>
            </a:r>
            <a:r>
              <a:rPr lang="en-US" sz="1400" dirty="0">
                <a:solidFill>
                  <a:srgbClr val="523F4C"/>
                </a:solidFill>
                <a:latin typeface="Avenir Book" panose="02000503020000020003" pitchFamily="2" charset="0"/>
                <a:ea typeface="Roboto"/>
                <a:sym typeface="Roboto"/>
              </a:rPr>
              <a:t>innovation and R&amp;D, and in infrastructure across value chains</a:t>
            </a:r>
          </a:p>
          <a:p>
            <a:pPr marL="628650" lvl="1" indent="-171450">
              <a:spcBef>
                <a:spcPts val="1000"/>
              </a:spcBef>
              <a:buSzPct val="100000"/>
            </a:pPr>
            <a:r>
              <a:rPr lang="en-US" sz="1400" dirty="0">
                <a:solidFill>
                  <a:srgbClr val="523F4C"/>
                </a:solidFill>
                <a:latin typeface="Avenir Book" panose="02000503020000020003" pitchFamily="2" charset="0"/>
              </a:rPr>
              <a:t>L</a:t>
            </a:r>
            <a:r>
              <a:rPr lang="en-US" sz="1400" dirty="0">
                <a:solidFill>
                  <a:srgbClr val="523F4C"/>
                </a:solidFill>
                <a:latin typeface="Avenir Book" panose="02000503020000020003" pitchFamily="2" charset="0"/>
                <a:ea typeface="Roboto"/>
                <a:sym typeface="Roboto"/>
              </a:rPr>
              <a:t>imited interest, and flows, from providers of early-stage equity, as well as growth equity and debt</a:t>
            </a:r>
          </a:p>
        </p:txBody>
      </p:sp>
    </p:spTree>
    <p:extLst>
      <p:ext uri="{BB962C8B-B14F-4D97-AF65-F5344CB8AC3E}">
        <p14:creationId xmlns:p14="http://schemas.microsoft.com/office/powerpoint/2010/main" val="425484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Google Shape;302;p29"/>
          <p:cNvSpPr txBox="1">
            <a:spLocks noGrp="1"/>
          </p:cNvSpPr>
          <p:nvPr>
            <p:ph type="body" idx="1"/>
          </p:nvPr>
        </p:nvSpPr>
        <p:spPr>
          <a:xfrm>
            <a:off x="397700" y="1028700"/>
            <a:ext cx="8395426" cy="3319013"/>
          </a:xfrm>
          <a:prstGeom prst="rect">
            <a:avLst/>
          </a:prstGeom>
        </p:spPr>
        <p:txBody>
          <a:bodyPr spcFirstLastPara="1" wrap="square" lIns="0" tIns="0" rIns="0" bIns="0" anchor="t" anchorCtr="0">
            <a:noAutofit/>
          </a:bodyPr>
          <a:lstStyle/>
          <a:p>
            <a:pPr marL="0" indent="0">
              <a:spcBef>
                <a:spcPts val="400"/>
              </a:spcBef>
              <a:buSzPct val="100000"/>
              <a:buNone/>
            </a:pPr>
            <a:r>
              <a:rPr lang="en-US" sz="900" dirty="0">
                <a:solidFill>
                  <a:srgbClr val="523F4C"/>
                </a:solidFill>
                <a:latin typeface="Avenir Book" panose="02000503020000020003" pitchFamily="2" charset="0"/>
                <a:ea typeface="Roboto"/>
                <a:sym typeface="Roboto"/>
              </a:rPr>
              <a:t>All information contained in this document is for information purposes only and is the intellectual property of Enabling Qapital AG. Redistribution is prohibited unless consent to do so has been given by Enabling Qapital AG. Enabling Qapital AG does not accept any liability for any loss or damage, how ever it is caused, arising from any errors or omissions or reliance on any of the information contained in this material.</a:t>
            </a:r>
          </a:p>
          <a:p>
            <a:pPr marL="0" indent="0">
              <a:spcBef>
                <a:spcPts val="400"/>
              </a:spcBef>
              <a:buSzPct val="100000"/>
              <a:buNone/>
            </a:pPr>
            <a:endParaRPr lang="en-US" sz="900" dirty="0">
              <a:solidFill>
                <a:srgbClr val="523F4C"/>
              </a:solidFill>
              <a:latin typeface="Avenir Book" panose="02000503020000020003" pitchFamily="2" charset="0"/>
              <a:ea typeface="Roboto"/>
              <a:sym typeface="Roboto"/>
            </a:endParaRPr>
          </a:p>
          <a:p>
            <a:pPr marL="0" indent="0">
              <a:spcBef>
                <a:spcPts val="400"/>
              </a:spcBef>
              <a:buSzPct val="100000"/>
              <a:buNone/>
            </a:pPr>
            <a:r>
              <a:rPr lang="en-US" sz="900" dirty="0">
                <a:solidFill>
                  <a:srgbClr val="523F4C"/>
                </a:solidFill>
                <a:latin typeface="Avenir Book" panose="02000503020000020003" pitchFamily="2" charset="0"/>
                <a:ea typeface="Roboto"/>
                <a:sym typeface="Roboto"/>
              </a:rPr>
              <a:t>The information and opinions contained in this document have been derived from sources believed to be reliable and in good faith or constitute Enabling Qapital AG’s judgement as at the date of this document but no representation or warranty, express or implied, is made as to their accuracy, completeness or correctness and any opinions are subject to change and may be superseded without notice.  Any information contained in this material is not to be relied upon as authoritative or taken in substitution for the exercise of judgement. Past performance is no guarantee for future performance and some positions may be subject to sudden and large movements in value. Foreign exchange rate fluctuations may also have an effect on the valuation of certain positions. This document is not, and should not be construed as, an offer or solicitation to sell or buy any investment or product. Enabling Qapital AG expressly does not provide legal or tax advice. It is recommended that you consult legal and tax advisors before making any investment decisions. The information contained herein is of a general nature, is based on various assumptions (which are subject to change) is not tailor-made and hence does not take into account your particular portfolio or financial situation. Enabling Qapital AG accepts no liability whatsoever for any loss arising from any use of the material.  The material may not be reproduced, distributed or published for any purpose without the express written authorization of Enabling Qapital AG. Enabling Qapital AG and its affiliates and/or their officers, directors and employees may own or have positions in any investment mentioned herein or any investment related thereto and may from time to time add or dispose of any such investment. </a:t>
            </a:r>
          </a:p>
        </p:txBody>
      </p:sp>
      <p:sp>
        <p:nvSpPr>
          <p:cNvPr id="5" name="Google Shape;303;p29">
            <a:extLst>
              <a:ext uri="{FF2B5EF4-FFF2-40B4-BE49-F238E27FC236}">
                <a16:creationId xmlns:a16="http://schemas.microsoft.com/office/drawing/2014/main" id="{64BBC7D3-81FF-624B-A4D6-82500C880C82}"/>
              </a:ext>
            </a:extLst>
          </p:cNvPr>
          <p:cNvSpPr txBox="1">
            <a:spLocks noGrp="1"/>
          </p:cNvSpPr>
          <p:nvPr>
            <p:ph type="sldNum" idx="12"/>
          </p:nvPr>
        </p:nvSpPr>
        <p:spPr>
          <a:xfrm>
            <a:off x="8625150" y="4922089"/>
            <a:ext cx="346800" cy="1551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dirty="0"/>
              <a:t>20</a:t>
            </a:fld>
            <a:endParaRPr b="1" dirty="0"/>
          </a:p>
        </p:txBody>
      </p:sp>
      <p:sp>
        <p:nvSpPr>
          <p:cNvPr id="9" name="Google Shape;301;p29">
            <a:extLst>
              <a:ext uri="{FF2B5EF4-FFF2-40B4-BE49-F238E27FC236}">
                <a16:creationId xmlns:a16="http://schemas.microsoft.com/office/drawing/2014/main" id="{B834B02C-575D-A24B-8DF9-6049497BEDBA}"/>
              </a:ext>
            </a:extLst>
          </p:cNvPr>
          <p:cNvSpPr txBox="1">
            <a:spLocks noGrp="1"/>
          </p:cNvSpPr>
          <p:nvPr>
            <p:ph type="title"/>
          </p:nvPr>
        </p:nvSpPr>
        <p:spPr>
          <a:xfrm>
            <a:off x="370800" y="400658"/>
            <a:ext cx="8520600" cy="433500"/>
          </a:xfrm>
          <a:prstGeom prst="rect">
            <a:avLst/>
          </a:prstGeom>
        </p:spPr>
        <p:txBody>
          <a:bodyPr spcFirstLastPara="1" wrap="square" lIns="0" tIns="0" rIns="0" bIns="0" anchor="t" anchorCtr="0">
            <a:noAutofit/>
          </a:bodyPr>
          <a:lstStyle/>
          <a:p>
            <a:pPr lvl="0"/>
            <a:r>
              <a:rPr lang="en-US" dirty="0">
                <a:solidFill>
                  <a:srgbClr val="523F4C"/>
                </a:solidFill>
                <a:latin typeface="Avenir Book" panose="02000503020000020003" pitchFamily="2" charset="0"/>
              </a:rPr>
              <a:t>Disclaimer</a:t>
            </a:r>
            <a:endParaRPr dirty="0">
              <a:solidFill>
                <a:srgbClr val="523F4C"/>
              </a:solidFill>
              <a:latin typeface="Avenir Book" panose="02000503020000020003" pitchFamily="2" charset="0"/>
            </a:endParaRPr>
          </a:p>
        </p:txBody>
      </p:sp>
    </p:spTree>
    <p:extLst>
      <p:ext uri="{BB962C8B-B14F-4D97-AF65-F5344CB8AC3E}">
        <p14:creationId xmlns:p14="http://schemas.microsoft.com/office/powerpoint/2010/main" val="339613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9"/>
          <p:cNvSpPr txBox="1">
            <a:spLocks noGrp="1"/>
          </p:cNvSpPr>
          <p:nvPr>
            <p:ph type="title"/>
          </p:nvPr>
        </p:nvSpPr>
        <p:spPr>
          <a:xfrm>
            <a:off x="370800" y="227751"/>
            <a:ext cx="8520600" cy="433500"/>
          </a:xfrm>
          <a:prstGeom prst="rect">
            <a:avLst/>
          </a:prstGeom>
        </p:spPr>
        <p:txBody>
          <a:bodyPr spcFirstLastPara="1" wrap="square" lIns="0" tIns="0" rIns="0" bIns="0" anchor="t" anchorCtr="0">
            <a:noAutofit/>
          </a:bodyPr>
          <a:lstStyle/>
          <a:p>
            <a:br>
              <a:rPr lang="en-US" sz="2000" dirty="0">
                <a:solidFill>
                  <a:srgbClr val="523F4C"/>
                </a:solidFill>
                <a:latin typeface="Avenir Book"/>
              </a:rPr>
            </a:br>
            <a:r>
              <a:rPr lang="en-US" sz="2000" dirty="0">
                <a:solidFill>
                  <a:srgbClr val="523F4C"/>
                </a:solidFill>
                <a:latin typeface="Avenir Book"/>
              </a:rPr>
              <a:t>Historical Challenges of ”Clean Cooking” (cont’d)</a:t>
            </a:r>
            <a:endParaRPr sz="2000" dirty="0">
              <a:solidFill>
                <a:srgbClr val="523F4C"/>
              </a:solidFill>
              <a:latin typeface="Avenir Book"/>
            </a:endParaRPr>
          </a:p>
        </p:txBody>
      </p:sp>
      <p:sp>
        <p:nvSpPr>
          <p:cNvPr id="303" name="Google Shape;303;p29"/>
          <p:cNvSpPr txBox="1">
            <a:spLocks noGrp="1"/>
          </p:cNvSpPr>
          <p:nvPr>
            <p:ph type="sldNum" idx="12"/>
          </p:nvPr>
        </p:nvSpPr>
        <p:spPr>
          <a:xfrm>
            <a:off x="8660743" y="4931912"/>
            <a:ext cx="346800" cy="1551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a:t>
            </a:fld>
            <a:endParaRPr b="1" dirty="0"/>
          </a:p>
        </p:txBody>
      </p:sp>
      <p:sp>
        <p:nvSpPr>
          <p:cNvPr id="5" name="Google Shape;302;p29">
            <a:extLst>
              <a:ext uri="{FF2B5EF4-FFF2-40B4-BE49-F238E27FC236}">
                <a16:creationId xmlns:a16="http://schemas.microsoft.com/office/drawing/2014/main" id="{914B7349-ADA9-6841-4D92-C39EE88B2C07}"/>
              </a:ext>
            </a:extLst>
          </p:cNvPr>
          <p:cNvSpPr txBox="1">
            <a:spLocks noGrp="1"/>
          </p:cNvSpPr>
          <p:nvPr>
            <p:ph type="body" idx="1"/>
          </p:nvPr>
        </p:nvSpPr>
        <p:spPr>
          <a:xfrm>
            <a:off x="397700" y="1028700"/>
            <a:ext cx="8493700" cy="3319013"/>
          </a:xfrm>
          <a:prstGeom prst="rect">
            <a:avLst/>
          </a:prstGeom>
        </p:spPr>
        <p:txBody>
          <a:bodyPr spcFirstLastPara="1" wrap="square" lIns="0" tIns="0" rIns="0" bIns="0" anchor="t" anchorCtr="0">
            <a:noAutofit/>
          </a:bodyPr>
          <a:lstStyle/>
          <a:p>
            <a:pPr marL="171450" indent="-171450">
              <a:spcBef>
                <a:spcPts val="1000"/>
              </a:spcBef>
              <a:buSzPct val="100000"/>
            </a:pPr>
            <a:r>
              <a:rPr lang="en-US" sz="1400" dirty="0">
                <a:solidFill>
                  <a:srgbClr val="523F4C"/>
                </a:solidFill>
                <a:latin typeface="Avenir Book" panose="02000503020000020003" pitchFamily="2" charset="0"/>
                <a:ea typeface="Roboto"/>
                <a:sym typeface="Roboto"/>
              </a:rPr>
              <a:t>Fundamentally, lack of investment and enterprise growth is linked to historically limited category-level demand which was the result of, and cause for:</a:t>
            </a:r>
          </a:p>
          <a:p>
            <a:pPr marL="628650" lvl="1" indent="-171450">
              <a:spcBef>
                <a:spcPts val="1000"/>
              </a:spcBef>
              <a:buSzPct val="100000"/>
            </a:pPr>
            <a:r>
              <a:rPr lang="en-US" sz="1400" dirty="0">
                <a:solidFill>
                  <a:srgbClr val="523F4C"/>
                </a:solidFill>
                <a:latin typeface="Avenir Book" panose="02000503020000020003" pitchFamily="2" charset="0"/>
                <a:ea typeface="Roboto"/>
                <a:sym typeface="Roboto"/>
              </a:rPr>
              <a:t>Lack of consumer awareness </a:t>
            </a:r>
            <a:r>
              <a:rPr lang="en-US" sz="1400" dirty="0">
                <a:solidFill>
                  <a:srgbClr val="523F4C"/>
                </a:solidFill>
                <a:latin typeface="Avenir Book" panose="02000503020000020003" pitchFamily="2" charset="0"/>
              </a:rPr>
              <a:t>and unhelpful often incorrect </a:t>
            </a:r>
            <a:r>
              <a:rPr lang="en-US" sz="1400" dirty="0">
                <a:solidFill>
                  <a:srgbClr val="523F4C"/>
                </a:solidFill>
                <a:latin typeface="Avenir Book" panose="02000503020000020003" pitchFamily="2" charset="0"/>
                <a:ea typeface="Roboto"/>
                <a:sym typeface="Roboto"/>
              </a:rPr>
              <a:t>perceptions of alternatives, as well as their costs vs. benefits vis-à-vis incumbents (wood, charcoal and kerosene)</a:t>
            </a:r>
          </a:p>
          <a:p>
            <a:pPr marL="628650" lvl="1" indent="-171450">
              <a:spcBef>
                <a:spcPts val="1000"/>
              </a:spcBef>
              <a:buSzPct val="100000"/>
            </a:pPr>
            <a:r>
              <a:rPr lang="en-US" sz="1400" dirty="0">
                <a:solidFill>
                  <a:srgbClr val="523F4C"/>
                </a:solidFill>
                <a:latin typeface="Avenir Book" panose="02000503020000020003" pitchFamily="2" charset="0"/>
                <a:ea typeface="Roboto"/>
                <a:sym typeface="Roboto"/>
              </a:rPr>
              <a:t>Poverty</a:t>
            </a:r>
            <a:r>
              <a:rPr lang="en-US" sz="1400" dirty="0">
                <a:solidFill>
                  <a:srgbClr val="523F4C"/>
                </a:solidFill>
                <a:latin typeface="Avenir Book" panose="02000503020000020003" pitchFamily="2" charset="0"/>
              </a:rPr>
              <a:t> – </a:t>
            </a:r>
            <a:r>
              <a:rPr lang="en-US" sz="1400" dirty="0" err="1">
                <a:solidFill>
                  <a:srgbClr val="523F4C"/>
                </a:solidFill>
                <a:latin typeface="Avenir Book" panose="02000503020000020003" pitchFamily="2" charset="0"/>
                <a:ea typeface="Roboto"/>
                <a:sym typeface="Roboto"/>
              </a:rPr>
              <a:t>BoP</a:t>
            </a:r>
            <a:r>
              <a:rPr lang="en-US" sz="1400" dirty="0">
                <a:solidFill>
                  <a:srgbClr val="523F4C"/>
                </a:solidFill>
                <a:latin typeface="Avenir Book" panose="02000503020000020003" pitchFamily="2" charset="0"/>
                <a:ea typeface="Roboto"/>
                <a:sym typeface="Roboto"/>
              </a:rPr>
              <a:t> consumers have limited ‘ability’ to pay, both in terms of upfront</a:t>
            </a:r>
            <a:r>
              <a:rPr lang="en-US" sz="1400" dirty="0">
                <a:solidFill>
                  <a:srgbClr val="523F4C"/>
                </a:solidFill>
                <a:latin typeface="Avenir Book" panose="02000503020000020003" pitchFamily="2" charset="0"/>
              </a:rPr>
              <a:t> (</a:t>
            </a:r>
            <a:r>
              <a:rPr lang="en-US" sz="1400" dirty="0">
                <a:solidFill>
                  <a:srgbClr val="523F4C"/>
                </a:solidFill>
                <a:latin typeface="Avenir Book" panose="02000503020000020003" pitchFamily="2" charset="0"/>
                <a:ea typeface="Roboto"/>
                <a:sym typeface="Roboto"/>
              </a:rPr>
              <a:t>appliance or down payment) and ongoing (fuel or monthly payment) costs; perceptions further reduce ‘willingness’</a:t>
            </a:r>
          </a:p>
          <a:p>
            <a:pPr marL="171450" indent="-171450">
              <a:spcBef>
                <a:spcPts val="1000"/>
              </a:spcBef>
              <a:buSzPct val="100000"/>
            </a:pPr>
            <a:r>
              <a:rPr lang="en-US" sz="1400" dirty="0">
                <a:solidFill>
                  <a:srgbClr val="523F4C"/>
                </a:solidFill>
                <a:latin typeface="Avenir Book" panose="02000503020000020003" pitchFamily="2" charset="0"/>
                <a:ea typeface="Roboto"/>
                <a:sym typeface="Roboto"/>
              </a:rPr>
              <a:t>While donors have played an important role, without meaningful private sector participation, only limited grant and concessional funding have flowed, due to:</a:t>
            </a:r>
          </a:p>
          <a:p>
            <a:pPr marL="628650" lvl="1" indent="-171450">
              <a:spcBef>
                <a:spcPts val="1000"/>
              </a:spcBef>
              <a:buSzPct val="100000"/>
            </a:pPr>
            <a:r>
              <a:rPr lang="en-US" sz="1400" dirty="0">
                <a:solidFill>
                  <a:srgbClr val="523F4C"/>
                </a:solidFill>
                <a:latin typeface="Avenir Book" panose="02000503020000020003" pitchFamily="2" charset="0"/>
                <a:ea typeface="Roboto"/>
                <a:sym typeface="Roboto"/>
              </a:rPr>
              <a:t>Many of the aforementioned issues, </a:t>
            </a:r>
            <a:r>
              <a:rPr lang="en-US" sz="1400" dirty="0">
                <a:solidFill>
                  <a:srgbClr val="523F4C"/>
                </a:solidFill>
                <a:latin typeface="Avenir Book" panose="02000503020000020003" pitchFamily="2" charset="0"/>
              </a:rPr>
              <a:t>since public sector funders </a:t>
            </a:r>
            <a:r>
              <a:rPr lang="en-US" sz="1400" dirty="0">
                <a:solidFill>
                  <a:srgbClr val="523F4C"/>
                </a:solidFill>
                <a:latin typeface="Avenir Book" panose="02000503020000020003" pitchFamily="2" charset="0"/>
                <a:ea typeface="Roboto"/>
                <a:sym typeface="Roboto"/>
              </a:rPr>
              <a:t>seek private capital leverage, know they can’t go it alone, and want to avoid “building a bridge to nowhere”</a:t>
            </a:r>
          </a:p>
          <a:p>
            <a:pPr marL="628650" lvl="1" indent="-171450">
              <a:spcBef>
                <a:spcPts val="1000"/>
              </a:spcBef>
              <a:buSzPct val="100000"/>
            </a:pPr>
            <a:r>
              <a:rPr lang="en-US" sz="1400" dirty="0">
                <a:solidFill>
                  <a:srgbClr val="523F4C"/>
                </a:solidFill>
                <a:latin typeface="Avenir Book" panose="02000503020000020003" pitchFamily="2" charset="0"/>
                <a:ea typeface="Roboto"/>
                <a:sym typeface="Roboto"/>
              </a:rPr>
              <a:t>In addition, limited evidence base associated with social and environmental impacts has improved in the past several years, but making certain links between theoretical impacts (not outputs or outcomes) and what happens in reality, remains a challenge for some solutions more than others</a:t>
            </a:r>
          </a:p>
        </p:txBody>
      </p:sp>
    </p:spTree>
    <p:extLst>
      <p:ext uri="{BB962C8B-B14F-4D97-AF65-F5344CB8AC3E}">
        <p14:creationId xmlns:p14="http://schemas.microsoft.com/office/powerpoint/2010/main" val="546099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9"/>
          <p:cNvSpPr txBox="1">
            <a:spLocks noGrp="1"/>
          </p:cNvSpPr>
          <p:nvPr>
            <p:ph type="title"/>
          </p:nvPr>
        </p:nvSpPr>
        <p:spPr>
          <a:xfrm>
            <a:off x="370800" y="227751"/>
            <a:ext cx="8520600" cy="433500"/>
          </a:xfrm>
          <a:prstGeom prst="rect">
            <a:avLst/>
          </a:prstGeom>
        </p:spPr>
        <p:txBody>
          <a:bodyPr spcFirstLastPara="1" wrap="square" lIns="0" tIns="0" rIns="0" bIns="0" anchor="t" anchorCtr="0">
            <a:noAutofit/>
          </a:bodyPr>
          <a:lstStyle/>
          <a:p>
            <a:br>
              <a:rPr lang="en-US" sz="2000" dirty="0">
                <a:solidFill>
                  <a:srgbClr val="523F4C"/>
                </a:solidFill>
                <a:latin typeface="Avenir Book"/>
              </a:rPr>
            </a:br>
            <a:r>
              <a:rPr lang="en-US" sz="2000" dirty="0">
                <a:solidFill>
                  <a:srgbClr val="523F4C"/>
                </a:solidFill>
                <a:latin typeface="Avenir Book"/>
              </a:rPr>
              <a:t>Barriers for Scale-up of Clean Cooking</a:t>
            </a:r>
            <a:endParaRPr sz="2000" dirty="0">
              <a:solidFill>
                <a:srgbClr val="523F4C"/>
              </a:solidFill>
              <a:latin typeface="Avenir Book"/>
            </a:endParaRPr>
          </a:p>
        </p:txBody>
      </p:sp>
      <p:sp>
        <p:nvSpPr>
          <p:cNvPr id="303" name="Google Shape;303;p29"/>
          <p:cNvSpPr txBox="1">
            <a:spLocks noGrp="1"/>
          </p:cNvSpPr>
          <p:nvPr>
            <p:ph type="sldNum" idx="12"/>
          </p:nvPr>
        </p:nvSpPr>
        <p:spPr>
          <a:xfrm>
            <a:off x="8660743" y="4931912"/>
            <a:ext cx="346800" cy="1551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a:t>
            </a:fld>
            <a:endParaRPr b="1" dirty="0"/>
          </a:p>
        </p:txBody>
      </p:sp>
      <p:pic>
        <p:nvPicPr>
          <p:cNvPr id="6" name="Picture 5" descr="Chart, bar chart&#10;&#10;Description automatically generated">
            <a:extLst>
              <a:ext uri="{FF2B5EF4-FFF2-40B4-BE49-F238E27FC236}">
                <a16:creationId xmlns:a16="http://schemas.microsoft.com/office/drawing/2014/main" id="{14F8BED8-2AAE-5495-FF96-F54C2880ED8E}"/>
              </a:ext>
            </a:extLst>
          </p:cNvPr>
          <p:cNvPicPr>
            <a:picLocks noChangeAspect="1"/>
          </p:cNvPicPr>
          <p:nvPr/>
        </p:nvPicPr>
        <p:blipFill>
          <a:blip r:embed="rId3"/>
          <a:stretch>
            <a:fillRect/>
          </a:stretch>
        </p:blipFill>
        <p:spPr>
          <a:xfrm>
            <a:off x="1261547" y="1042512"/>
            <a:ext cx="6620906" cy="3530468"/>
          </a:xfrm>
          <a:prstGeom prst="rect">
            <a:avLst/>
          </a:prstGeom>
        </p:spPr>
      </p:pic>
      <p:sp>
        <p:nvSpPr>
          <p:cNvPr id="7" name="TextBox 6">
            <a:extLst>
              <a:ext uri="{FF2B5EF4-FFF2-40B4-BE49-F238E27FC236}">
                <a16:creationId xmlns:a16="http://schemas.microsoft.com/office/drawing/2014/main" id="{04AF2CF7-D95D-2D57-BA5B-AFA40F017A28}"/>
              </a:ext>
            </a:extLst>
          </p:cNvPr>
          <p:cNvSpPr txBox="1"/>
          <p:nvPr/>
        </p:nvSpPr>
        <p:spPr>
          <a:xfrm>
            <a:off x="190004" y="4560995"/>
            <a:ext cx="6103917" cy="246221"/>
          </a:xfrm>
          <a:prstGeom prst="rect">
            <a:avLst/>
          </a:prstGeom>
          <a:noFill/>
        </p:spPr>
        <p:txBody>
          <a:bodyPr wrap="square" rtlCol="0">
            <a:spAutoFit/>
          </a:bodyPr>
          <a:lstStyle/>
          <a:p>
            <a:r>
              <a:rPr lang="en-US" sz="1000" dirty="0"/>
              <a:t>Source: Modern Energy Cooking: Review of the Funding Landscape Report, February 2022</a:t>
            </a:r>
          </a:p>
        </p:txBody>
      </p:sp>
    </p:spTree>
    <p:extLst>
      <p:ext uri="{BB962C8B-B14F-4D97-AF65-F5344CB8AC3E}">
        <p14:creationId xmlns:p14="http://schemas.microsoft.com/office/powerpoint/2010/main" val="3739618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9"/>
          <p:cNvSpPr txBox="1">
            <a:spLocks noGrp="1"/>
          </p:cNvSpPr>
          <p:nvPr>
            <p:ph type="title"/>
          </p:nvPr>
        </p:nvSpPr>
        <p:spPr>
          <a:xfrm>
            <a:off x="370800" y="227751"/>
            <a:ext cx="8520600" cy="433500"/>
          </a:xfrm>
          <a:prstGeom prst="rect">
            <a:avLst/>
          </a:prstGeom>
        </p:spPr>
        <p:txBody>
          <a:bodyPr spcFirstLastPara="1" wrap="square" lIns="0" tIns="0" rIns="0" bIns="0" anchor="t" anchorCtr="0">
            <a:noAutofit/>
          </a:bodyPr>
          <a:lstStyle/>
          <a:p>
            <a:br>
              <a:rPr lang="en-US" sz="2000" dirty="0">
                <a:solidFill>
                  <a:srgbClr val="523F4C"/>
                </a:solidFill>
                <a:latin typeface="Avenir Book"/>
              </a:rPr>
            </a:br>
            <a:r>
              <a:rPr lang="en-US" sz="2000" dirty="0">
                <a:solidFill>
                  <a:srgbClr val="523F4C"/>
                </a:solidFill>
                <a:latin typeface="Avenir Book"/>
              </a:rPr>
              <a:t>Fortunately, the Sector is Evolving in Promising Ways</a:t>
            </a:r>
            <a:endParaRPr sz="2000" dirty="0">
              <a:solidFill>
                <a:srgbClr val="523F4C"/>
              </a:solidFill>
              <a:latin typeface="Avenir Book"/>
            </a:endParaRPr>
          </a:p>
        </p:txBody>
      </p:sp>
      <p:sp>
        <p:nvSpPr>
          <p:cNvPr id="303" name="Google Shape;303;p29"/>
          <p:cNvSpPr txBox="1">
            <a:spLocks noGrp="1"/>
          </p:cNvSpPr>
          <p:nvPr>
            <p:ph type="sldNum" idx="12"/>
          </p:nvPr>
        </p:nvSpPr>
        <p:spPr>
          <a:xfrm>
            <a:off x="8660743" y="4931912"/>
            <a:ext cx="346800" cy="1551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5</a:t>
            </a:fld>
            <a:endParaRPr b="1" dirty="0"/>
          </a:p>
        </p:txBody>
      </p:sp>
      <p:sp>
        <p:nvSpPr>
          <p:cNvPr id="5" name="Google Shape;302;p29">
            <a:extLst>
              <a:ext uri="{FF2B5EF4-FFF2-40B4-BE49-F238E27FC236}">
                <a16:creationId xmlns:a16="http://schemas.microsoft.com/office/drawing/2014/main" id="{914B7349-ADA9-6841-4D92-C39EE88B2C07}"/>
              </a:ext>
            </a:extLst>
          </p:cNvPr>
          <p:cNvSpPr txBox="1">
            <a:spLocks noGrp="1"/>
          </p:cNvSpPr>
          <p:nvPr>
            <p:ph type="body" idx="1"/>
          </p:nvPr>
        </p:nvSpPr>
        <p:spPr>
          <a:xfrm>
            <a:off x="397700" y="1028700"/>
            <a:ext cx="8493700" cy="3319013"/>
          </a:xfrm>
          <a:prstGeom prst="rect">
            <a:avLst/>
          </a:prstGeom>
        </p:spPr>
        <p:txBody>
          <a:bodyPr spcFirstLastPara="1" wrap="square" lIns="0" tIns="0" rIns="0" bIns="0" anchor="t" anchorCtr="0">
            <a:noAutofit/>
          </a:bodyPr>
          <a:lstStyle/>
          <a:p>
            <a:pPr marL="171450" indent="-171450">
              <a:spcBef>
                <a:spcPts val="1000"/>
              </a:spcBef>
              <a:buSzPct val="100000"/>
            </a:pPr>
            <a:r>
              <a:rPr lang="en-US" sz="1400" dirty="0">
                <a:solidFill>
                  <a:srgbClr val="523F4C"/>
                </a:solidFill>
                <a:latin typeface="Avenir Book" panose="02000503020000020003" pitchFamily="2" charset="0"/>
                <a:ea typeface="Roboto"/>
                <a:sym typeface="Roboto"/>
              </a:rPr>
              <a:t>Commercial players with viable </a:t>
            </a:r>
            <a:r>
              <a:rPr lang="en-US" sz="1400" dirty="0">
                <a:solidFill>
                  <a:srgbClr val="523F4C"/>
                </a:solidFill>
                <a:latin typeface="Avenir Book" panose="02000503020000020003" pitchFamily="2" charset="0"/>
              </a:rPr>
              <a:t>business models/unit economics</a:t>
            </a:r>
          </a:p>
          <a:p>
            <a:pPr marL="171450" indent="-171450">
              <a:spcBef>
                <a:spcPts val="1000"/>
              </a:spcBef>
              <a:buSzPct val="100000"/>
            </a:pPr>
            <a:r>
              <a:rPr lang="en-US" sz="1400" dirty="0">
                <a:solidFill>
                  <a:srgbClr val="523F4C"/>
                </a:solidFill>
                <a:latin typeface="Avenir Book" panose="02000503020000020003" pitchFamily="2" charset="0"/>
              </a:rPr>
              <a:t>Stronger management teams able to build profitable companies, attract investment</a:t>
            </a:r>
          </a:p>
          <a:p>
            <a:pPr marL="171450" indent="-171450">
              <a:spcBef>
                <a:spcPts val="1000"/>
              </a:spcBef>
              <a:buSzPct val="100000"/>
            </a:pPr>
            <a:r>
              <a:rPr lang="en-US" sz="1400" dirty="0">
                <a:solidFill>
                  <a:srgbClr val="523F4C"/>
                </a:solidFill>
                <a:latin typeface="Avenir Book" panose="02000503020000020003" pitchFamily="2" charset="0"/>
              </a:rPr>
              <a:t>Carbon markets driving improved unit economics and scalability</a:t>
            </a:r>
            <a:endParaRPr lang="en-US" sz="1400" dirty="0">
              <a:solidFill>
                <a:srgbClr val="523F4C"/>
              </a:solidFill>
              <a:latin typeface="Avenir Book" panose="02000503020000020003" pitchFamily="2" charset="0"/>
              <a:ea typeface="Roboto"/>
              <a:sym typeface="Roboto"/>
            </a:endParaRPr>
          </a:p>
          <a:p>
            <a:pPr marL="171450" indent="-171450">
              <a:spcBef>
                <a:spcPts val="1000"/>
              </a:spcBef>
              <a:buSzPct val="100000"/>
            </a:pPr>
            <a:r>
              <a:rPr lang="en-US" sz="1400" dirty="0">
                <a:solidFill>
                  <a:srgbClr val="523F4C"/>
                </a:solidFill>
                <a:latin typeface="Avenir Book" panose="02000503020000020003" pitchFamily="2" charset="0"/>
                <a:ea typeface="Roboto"/>
                <a:sym typeface="Roboto"/>
              </a:rPr>
              <a:t>Better products integrating technology for usage monitoring, PAYG, impact monetization</a:t>
            </a:r>
            <a:endParaRPr lang="en-US" sz="1400" dirty="0">
              <a:solidFill>
                <a:srgbClr val="523F4C"/>
              </a:solidFill>
              <a:latin typeface="Avenir Book" panose="02000503020000020003" pitchFamily="2" charset="0"/>
            </a:endParaRPr>
          </a:p>
          <a:p>
            <a:pPr marL="171450" indent="-171450">
              <a:spcBef>
                <a:spcPts val="1000"/>
              </a:spcBef>
              <a:buSzPct val="100000"/>
            </a:pPr>
            <a:r>
              <a:rPr lang="en-US" sz="1400" dirty="0">
                <a:solidFill>
                  <a:srgbClr val="523F4C"/>
                </a:solidFill>
                <a:latin typeface="Avenir Book" panose="02000503020000020003" pitchFamily="2" charset="0"/>
              </a:rPr>
              <a:t>Greater demand from urban/higher income customers</a:t>
            </a:r>
            <a:r>
              <a:rPr lang="en-US" sz="1400" dirty="0">
                <a:solidFill>
                  <a:srgbClr val="523F4C"/>
                </a:solidFill>
                <a:latin typeface="Avenir Book" panose="02000503020000020003" pitchFamily="2" charset="0"/>
                <a:ea typeface="Roboto"/>
                <a:sym typeface="Roboto"/>
              </a:rPr>
              <a:t> due to g</a:t>
            </a:r>
            <a:r>
              <a:rPr lang="en-US" sz="1400" dirty="0">
                <a:solidFill>
                  <a:srgbClr val="523F4C"/>
                </a:solidFill>
                <a:latin typeface="Avenir Book" panose="02000503020000020003" pitchFamily="2" charset="0"/>
              </a:rPr>
              <a:t>enerational change, urbanization</a:t>
            </a:r>
          </a:p>
          <a:p>
            <a:pPr marL="171450" indent="-171450">
              <a:spcBef>
                <a:spcPts val="1000"/>
              </a:spcBef>
              <a:buSzPct val="100000"/>
            </a:pPr>
            <a:r>
              <a:rPr lang="en-US" sz="1400" dirty="0">
                <a:solidFill>
                  <a:srgbClr val="523F4C"/>
                </a:solidFill>
                <a:latin typeface="Avenir Book" panose="02000503020000020003" pitchFamily="2" charset="0"/>
              </a:rPr>
              <a:t>More prioritization by governments due to climate commitments, social justice/gender issues, etc.</a:t>
            </a:r>
          </a:p>
          <a:p>
            <a:pPr marL="171450" indent="-171450">
              <a:spcBef>
                <a:spcPts val="1000"/>
              </a:spcBef>
              <a:buSzPct val="100000"/>
            </a:pPr>
            <a:r>
              <a:rPr lang="en-US" sz="1400" dirty="0">
                <a:solidFill>
                  <a:srgbClr val="523F4C"/>
                </a:solidFill>
                <a:latin typeface="Avenir Book" panose="02000503020000020003" pitchFamily="2" charset="0"/>
              </a:rPr>
              <a:t>Larger </a:t>
            </a:r>
            <a:r>
              <a:rPr lang="en-US" sz="1400" dirty="0">
                <a:solidFill>
                  <a:srgbClr val="523F4C"/>
                </a:solidFill>
                <a:latin typeface="Avenir Book" panose="02000503020000020003" pitchFamily="2" charset="0"/>
                <a:ea typeface="Roboto"/>
                <a:sym typeface="Roboto"/>
              </a:rPr>
              <a:t>deal sizes and b</a:t>
            </a:r>
            <a:r>
              <a:rPr lang="en-US" sz="1400" dirty="0">
                <a:solidFill>
                  <a:srgbClr val="523F4C"/>
                </a:solidFill>
                <a:latin typeface="Avenir Book" panose="02000503020000020003" pitchFamily="2" charset="0"/>
              </a:rPr>
              <a:t>etter </a:t>
            </a:r>
            <a:r>
              <a:rPr lang="en-US" sz="1400" dirty="0">
                <a:solidFill>
                  <a:srgbClr val="523F4C"/>
                </a:solidFill>
                <a:latin typeface="Avenir Book" panose="02000503020000020003" pitchFamily="2" charset="0"/>
                <a:ea typeface="Roboto"/>
                <a:sym typeface="Roboto"/>
              </a:rPr>
              <a:t>risk/return profiles for investors</a:t>
            </a:r>
          </a:p>
          <a:p>
            <a:pPr marL="171450" indent="-171450">
              <a:spcBef>
                <a:spcPts val="1000"/>
              </a:spcBef>
              <a:buSzPct val="100000"/>
            </a:pPr>
            <a:r>
              <a:rPr lang="en-US" sz="1400" dirty="0">
                <a:solidFill>
                  <a:srgbClr val="523F4C"/>
                </a:solidFill>
                <a:latin typeface="Avenir Book" panose="02000503020000020003" pitchFamily="2" charset="0"/>
              </a:rPr>
              <a:t>More robust and demonstrable </a:t>
            </a:r>
            <a:r>
              <a:rPr lang="en-US" sz="1400" dirty="0">
                <a:solidFill>
                  <a:srgbClr val="523F4C"/>
                </a:solidFill>
                <a:latin typeface="Avenir Book" panose="02000503020000020003" pitchFamily="2" charset="0"/>
                <a:ea typeface="Roboto"/>
                <a:sym typeface="Roboto"/>
              </a:rPr>
              <a:t>impact cases for grant makers and philanthropists</a:t>
            </a:r>
          </a:p>
          <a:p>
            <a:pPr marL="0" indent="0" algn="ctr">
              <a:spcBef>
                <a:spcPts val="1000"/>
              </a:spcBef>
              <a:buSzPct val="100000"/>
              <a:buNone/>
            </a:pPr>
            <a:endParaRPr lang="en-US" sz="1200" b="1" i="1" dirty="0">
              <a:solidFill>
                <a:srgbClr val="523F4C"/>
              </a:solidFill>
              <a:latin typeface="Avenir Book" panose="02000503020000020003" pitchFamily="2" charset="0"/>
              <a:ea typeface="Roboto"/>
              <a:sym typeface="Roboto"/>
            </a:endParaRPr>
          </a:p>
          <a:p>
            <a:pPr marL="0" indent="0" algn="ctr">
              <a:spcBef>
                <a:spcPts val="1000"/>
              </a:spcBef>
              <a:buSzPct val="100000"/>
              <a:buNone/>
            </a:pPr>
            <a:r>
              <a:rPr lang="en-US" sz="1200" b="1" i="1" dirty="0">
                <a:solidFill>
                  <a:srgbClr val="523F4C"/>
                </a:solidFill>
                <a:latin typeface="Avenir Book" panose="02000503020000020003" pitchFamily="2" charset="0"/>
                <a:ea typeface="Roboto"/>
                <a:sym typeface="Roboto"/>
              </a:rPr>
              <a:t>All leading to larger capital flows into companies better able to achieve scale and become sustainable… </a:t>
            </a:r>
          </a:p>
          <a:p>
            <a:pPr marL="0" indent="0" algn="ctr">
              <a:spcBef>
                <a:spcPts val="1000"/>
              </a:spcBef>
              <a:buSzPct val="100000"/>
              <a:buNone/>
            </a:pPr>
            <a:r>
              <a:rPr lang="en-US" sz="1200" b="1" i="1" dirty="0">
                <a:solidFill>
                  <a:srgbClr val="523F4C"/>
                </a:solidFill>
                <a:latin typeface="Avenir Book" panose="02000503020000020003" pitchFamily="2" charset="0"/>
                <a:ea typeface="Roboto"/>
                <a:sym typeface="Roboto"/>
              </a:rPr>
              <a:t>but, still early days in a massive potential market.</a:t>
            </a:r>
          </a:p>
        </p:txBody>
      </p:sp>
    </p:spTree>
    <p:extLst>
      <p:ext uri="{BB962C8B-B14F-4D97-AF65-F5344CB8AC3E}">
        <p14:creationId xmlns:p14="http://schemas.microsoft.com/office/powerpoint/2010/main" val="64463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9"/>
          <p:cNvSpPr txBox="1">
            <a:spLocks noGrp="1"/>
          </p:cNvSpPr>
          <p:nvPr>
            <p:ph type="title"/>
          </p:nvPr>
        </p:nvSpPr>
        <p:spPr>
          <a:xfrm>
            <a:off x="370800" y="227751"/>
            <a:ext cx="8520600" cy="433500"/>
          </a:xfrm>
          <a:prstGeom prst="rect">
            <a:avLst/>
          </a:prstGeom>
        </p:spPr>
        <p:txBody>
          <a:bodyPr spcFirstLastPara="1" wrap="square" lIns="0" tIns="0" rIns="0" bIns="0" anchor="t" anchorCtr="0">
            <a:noAutofit/>
          </a:bodyPr>
          <a:lstStyle/>
          <a:p>
            <a:br>
              <a:rPr lang="en-US" sz="2000" dirty="0">
                <a:solidFill>
                  <a:srgbClr val="523F4C"/>
                </a:solidFill>
                <a:latin typeface="Avenir Book"/>
              </a:rPr>
            </a:br>
            <a:r>
              <a:rPr lang="en-US" sz="2000" dirty="0">
                <a:solidFill>
                  <a:srgbClr val="523F4C"/>
                </a:solidFill>
                <a:latin typeface="Avenir Book"/>
              </a:rPr>
              <a:t>Financing Options</a:t>
            </a:r>
            <a:endParaRPr sz="2000" dirty="0">
              <a:solidFill>
                <a:srgbClr val="523F4C"/>
              </a:solidFill>
              <a:latin typeface="Avenir Book"/>
            </a:endParaRPr>
          </a:p>
        </p:txBody>
      </p:sp>
      <p:sp>
        <p:nvSpPr>
          <p:cNvPr id="303" name="Google Shape;303;p29"/>
          <p:cNvSpPr txBox="1">
            <a:spLocks noGrp="1"/>
          </p:cNvSpPr>
          <p:nvPr>
            <p:ph type="sldNum" idx="12"/>
          </p:nvPr>
        </p:nvSpPr>
        <p:spPr>
          <a:xfrm>
            <a:off x="8660743" y="4931912"/>
            <a:ext cx="346800" cy="1551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6</a:t>
            </a:fld>
            <a:endParaRPr b="1" dirty="0"/>
          </a:p>
        </p:txBody>
      </p:sp>
      <p:sp>
        <p:nvSpPr>
          <p:cNvPr id="5" name="Google Shape;302;p29">
            <a:extLst>
              <a:ext uri="{FF2B5EF4-FFF2-40B4-BE49-F238E27FC236}">
                <a16:creationId xmlns:a16="http://schemas.microsoft.com/office/drawing/2014/main" id="{914B7349-ADA9-6841-4D92-C39EE88B2C07}"/>
              </a:ext>
            </a:extLst>
          </p:cNvPr>
          <p:cNvSpPr txBox="1">
            <a:spLocks noGrp="1"/>
          </p:cNvSpPr>
          <p:nvPr>
            <p:ph type="body" idx="1"/>
          </p:nvPr>
        </p:nvSpPr>
        <p:spPr>
          <a:xfrm>
            <a:off x="397700" y="1028700"/>
            <a:ext cx="8493700" cy="3319013"/>
          </a:xfrm>
          <a:prstGeom prst="rect">
            <a:avLst/>
          </a:prstGeom>
        </p:spPr>
        <p:txBody>
          <a:bodyPr spcFirstLastPara="1" wrap="square" lIns="0" tIns="0" rIns="0" bIns="0" anchor="t" anchorCtr="0">
            <a:noAutofit/>
          </a:bodyPr>
          <a:lstStyle/>
          <a:p>
            <a:pPr marL="171450" indent="-171450">
              <a:spcBef>
                <a:spcPts val="1000"/>
              </a:spcBef>
              <a:buSzPct val="100000"/>
            </a:pPr>
            <a:r>
              <a:rPr lang="en-US" sz="1400" dirty="0">
                <a:solidFill>
                  <a:srgbClr val="523F4C"/>
                </a:solidFill>
                <a:latin typeface="Avenir Book" panose="02000503020000020003" pitchFamily="2" charset="0"/>
                <a:ea typeface="Roboto"/>
                <a:sym typeface="Roboto"/>
              </a:rPr>
              <a:t>Equity</a:t>
            </a:r>
          </a:p>
          <a:p>
            <a:pPr marL="628650" lvl="1" indent="-171450">
              <a:spcBef>
                <a:spcPts val="1000"/>
              </a:spcBef>
              <a:buSzPct val="100000"/>
            </a:pPr>
            <a:r>
              <a:rPr lang="en-US" sz="1000" dirty="0">
                <a:solidFill>
                  <a:srgbClr val="523F4C"/>
                </a:solidFill>
                <a:latin typeface="Avenir Book" panose="02000503020000020003" pitchFamily="2" charset="0"/>
              </a:rPr>
              <a:t>Range of types of actors: angels/angel clubs, investment funds, corporate VC/impact funds, foundations, incubators and accelerators</a:t>
            </a:r>
          </a:p>
          <a:p>
            <a:pPr marL="628650" lvl="1" indent="-171450">
              <a:spcBef>
                <a:spcPts val="1000"/>
              </a:spcBef>
              <a:buSzPct val="100000"/>
            </a:pPr>
            <a:r>
              <a:rPr lang="en-US" sz="1000" dirty="0">
                <a:solidFill>
                  <a:srgbClr val="523F4C"/>
                </a:solidFill>
                <a:latin typeface="Avenir Book" panose="02000503020000020003" pitchFamily="2" charset="0"/>
              </a:rPr>
              <a:t>Early-stage venture capital which takes tech/business model risk, later-stage growth equity for expansion of proven models</a:t>
            </a:r>
          </a:p>
          <a:p>
            <a:pPr marL="628650" lvl="1" indent="-171450">
              <a:spcBef>
                <a:spcPts val="1000"/>
              </a:spcBef>
              <a:buSzPct val="100000"/>
            </a:pPr>
            <a:r>
              <a:rPr lang="en-US" sz="1000" dirty="0">
                <a:solidFill>
                  <a:srgbClr val="523F4C"/>
                </a:solidFill>
                <a:latin typeface="Avenir Book" panose="02000503020000020003" pitchFamily="2" charset="0"/>
                <a:ea typeface="Roboto"/>
                <a:sym typeface="Roboto"/>
              </a:rPr>
              <a:t>Spectrum from impact-driven and philanthropic to fully commercial; in between is </a:t>
            </a:r>
            <a:r>
              <a:rPr lang="en-US" sz="1000" dirty="0">
                <a:solidFill>
                  <a:srgbClr val="523F4C"/>
                </a:solidFill>
                <a:latin typeface="Avenir Book" panose="02000503020000020003" pitchFamily="2" charset="0"/>
              </a:rPr>
              <a:t>q</a:t>
            </a:r>
            <a:r>
              <a:rPr lang="en-US" sz="1000" dirty="0">
                <a:solidFill>
                  <a:srgbClr val="523F4C"/>
                </a:solidFill>
                <a:latin typeface="Avenir Book" panose="02000503020000020003" pitchFamily="2" charset="0"/>
                <a:ea typeface="Roboto"/>
                <a:sym typeface="Roboto"/>
              </a:rPr>
              <a:t>uasi-commercial/concessional with higher risk tolerance, lower cost/return target, or both</a:t>
            </a:r>
          </a:p>
          <a:p>
            <a:pPr marL="171450" indent="-171450">
              <a:spcBef>
                <a:spcPts val="1000"/>
              </a:spcBef>
              <a:buSzPct val="100000"/>
            </a:pPr>
            <a:r>
              <a:rPr lang="en-US" sz="1400" dirty="0">
                <a:solidFill>
                  <a:srgbClr val="523F4C"/>
                </a:solidFill>
                <a:latin typeface="Avenir Book" panose="02000503020000020003" pitchFamily="2" charset="0"/>
                <a:ea typeface="Roboto"/>
                <a:sym typeface="Roboto"/>
              </a:rPr>
              <a:t>Debt</a:t>
            </a:r>
          </a:p>
          <a:p>
            <a:pPr marL="628650" lvl="1" indent="-171450">
              <a:spcBef>
                <a:spcPts val="1000"/>
              </a:spcBef>
              <a:buSzPct val="100000"/>
            </a:pPr>
            <a:r>
              <a:rPr lang="en-US" sz="1000" dirty="0">
                <a:solidFill>
                  <a:srgbClr val="523F4C"/>
                </a:solidFill>
                <a:latin typeface="Avenir Book" panose="02000503020000020003" pitchFamily="2" charset="0"/>
              </a:rPr>
              <a:t>Local and international players: commercial banks, international funds like Spark+, national/regional and foreign development banks</a:t>
            </a:r>
          </a:p>
          <a:p>
            <a:pPr marL="628650" lvl="1" indent="-171450">
              <a:spcBef>
                <a:spcPts val="1000"/>
              </a:spcBef>
              <a:buSzPct val="100000"/>
            </a:pPr>
            <a:r>
              <a:rPr lang="en-US" sz="1000" dirty="0">
                <a:solidFill>
                  <a:srgbClr val="523F4C"/>
                </a:solidFill>
                <a:latin typeface="Avenir Book" panose="02000503020000020003" pitchFamily="2" charset="0"/>
                <a:ea typeface="Roboto"/>
                <a:sym typeface="Roboto"/>
              </a:rPr>
              <a:t>Similar impact vs. commercial spectrum as with equity; some lenders offer concessional terms (lower interest rates, lower collateralization ratios, etc.), some are willing to finance projects/companies others would deem </a:t>
            </a:r>
            <a:r>
              <a:rPr lang="en-US" sz="1000" dirty="0">
                <a:solidFill>
                  <a:srgbClr val="523F4C"/>
                </a:solidFill>
                <a:latin typeface="Avenir Book" panose="02000503020000020003" pitchFamily="2" charset="0"/>
              </a:rPr>
              <a:t>not yet </a:t>
            </a:r>
            <a:r>
              <a:rPr lang="en-US" sz="1000" dirty="0">
                <a:solidFill>
                  <a:srgbClr val="523F4C"/>
                </a:solidFill>
                <a:latin typeface="Avenir Book" panose="02000503020000020003" pitchFamily="2" charset="0"/>
                <a:ea typeface="Roboto"/>
                <a:sym typeface="Roboto"/>
              </a:rPr>
              <a:t>bankable, some do both</a:t>
            </a:r>
          </a:p>
          <a:p>
            <a:pPr marL="171450" indent="-171450">
              <a:spcBef>
                <a:spcPts val="1000"/>
              </a:spcBef>
              <a:buSzPct val="100000"/>
            </a:pPr>
            <a:r>
              <a:rPr lang="en-US" sz="1400" dirty="0">
                <a:solidFill>
                  <a:srgbClr val="523F4C"/>
                </a:solidFill>
                <a:latin typeface="Avenir Book" panose="02000503020000020003" pitchFamily="2" charset="0"/>
                <a:ea typeface="Roboto"/>
                <a:sym typeface="Roboto"/>
              </a:rPr>
              <a:t>Results-based finance grants</a:t>
            </a:r>
          </a:p>
          <a:p>
            <a:pPr marL="628650" lvl="1" indent="-171450">
              <a:spcBef>
                <a:spcPts val="1000"/>
              </a:spcBef>
              <a:buSzPct val="100000"/>
            </a:pPr>
            <a:r>
              <a:rPr lang="en-US" sz="1000" dirty="0">
                <a:solidFill>
                  <a:srgbClr val="523F4C"/>
                </a:solidFill>
                <a:latin typeface="Avenir Book" panose="02000503020000020003" pitchFamily="2" charset="0"/>
              </a:rPr>
              <a:t>Monetize carbon emission reductions and/or other impacts such as </a:t>
            </a:r>
            <a:r>
              <a:rPr lang="en-US" sz="1000" dirty="0">
                <a:solidFill>
                  <a:srgbClr val="523F4C"/>
                </a:solidFill>
                <a:latin typeface="Avenir Book" panose="02000503020000020003" pitchFamily="2" charset="0"/>
                <a:ea typeface="Roboto"/>
                <a:sym typeface="Roboto"/>
              </a:rPr>
              <a:t>health and gender impacts</a:t>
            </a:r>
          </a:p>
          <a:p>
            <a:pPr marL="171450" indent="-171450">
              <a:spcBef>
                <a:spcPts val="1000"/>
              </a:spcBef>
              <a:buSzPct val="100000"/>
            </a:pPr>
            <a:r>
              <a:rPr lang="en-US" sz="1400" dirty="0">
                <a:solidFill>
                  <a:srgbClr val="523F4C"/>
                </a:solidFill>
                <a:latin typeface="Avenir Book" panose="02000503020000020003" pitchFamily="2" charset="0"/>
                <a:ea typeface="Roboto"/>
                <a:sym typeface="Roboto"/>
              </a:rPr>
              <a:t>Technical assistance and other grant-funded advisory services</a:t>
            </a:r>
          </a:p>
          <a:p>
            <a:pPr marL="171450" indent="-171450">
              <a:spcBef>
                <a:spcPts val="1000"/>
              </a:spcBef>
              <a:buSzPct val="100000"/>
            </a:pPr>
            <a:r>
              <a:rPr lang="en-US" sz="1400" dirty="0">
                <a:solidFill>
                  <a:srgbClr val="523F4C"/>
                </a:solidFill>
                <a:latin typeface="Avenir Book" panose="02000503020000020003" pitchFamily="2" charset="0"/>
                <a:ea typeface="Roboto"/>
                <a:sym typeface="Roboto"/>
              </a:rPr>
              <a:t>Guarantees, insurance, and other complementary financial instruments</a:t>
            </a:r>
          </a:p>
        </p:txBody>
      </p:sp>
    </p:spTree>
    <p:extLst>
      <p:ext uri="{BB962C8B-B14F-4D97-AF65-F5344CB8AC3E}">
        <p14:creationId xmlns:p14="http://schemas.microsoft.com/office/powerpoint/2010/main" val="221975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9"/>
          <p:cNvSpPr txBox="1">
            <a:spLocks noGrp="1"/>
          </p:cNvSpPr>
          <p:nvPr>
            <p:ph type="title"/>
          </p:nvPr>
        </p:nvSpPr>
        <p:spPr>
          <a:xfrm>
            <a:off x="370800" y="227751"/>
            <a:ext cx="8520600" cy="433500"/>
          </a:xfrm>
          <a:prstGeom prst="rect">
            <a:avLst/>
          </a:prstGeom>
        </p:spPr>
        <p:txBody>
          <a:bodyPr spcFirstLastPara="1" wrap="square" lIns="0" tIns="0" rIns="0" bIns="0" anchor="t" anchorCtr="0">
            <a:noAutofit/>
          </a:bodyPr>
          <a:lstStyle/>
          <a:p>
            <a:br>
              <a:rPr lang="en-US" sz="2000" dirty="0">
                <a:solidFill>
                  <a:srgbClr val="523F4C"/>
                </a:solidFill>
                <a:latin typeface="Avenir Book"/>
              </a:rPr>
            </a:br>
            <a:r>
              <a:rPr lang="en-US" sz="2000" dirty="0">
                <a:solidFill>
                  <a:srgbClr val="523F4C"/>
                </a:solidFill>
                <a:latin typeface="Avenir Book"/>
              </a:rPr>
              <a:t>Financing by Maturity</a:t>
            </a:r>
            <a:endParaRPr sz="2000" dirty="0">
              <a:solidFill>
                <a:srgbClr val="523F4C"/>
              </a:solidFill>
              <a:latin typeface="Avenir Book"/>
            </a:endParaRPr>
          </a:p>
        </p:txBody>
      </p:sp>
      <p:sp>
        <p:nvSpPr>
          <p:cNvPr id="303" name="Google Shape;303;p29"/>
          <p:cNvSpPr txBox="1">
            <a:spLocks noGrp="1"/>
          </p:cNvSpPr>
          <p:nvPr>
            <p:ph type="sldNum" idx="12"/>
          </p:nvPr>
        </p:nvSpPr>
        <p:spPr>
          <a:xfrm>
            <a:off x="8660743" y="4931912"/>
            <a:ext cx="346800" cy="1551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7</a:t>
            </a:fld>
            <a:endParaRPr b="1" dirty="0"/>
          </a:p>
        </p:txBody>
      </p:sp>
      <p:pic>
        <p:nvPicPr>
          <p:cNvPr id="4" name="Picture 3" descr="Diagram&#10;&#10;Description automatically generated">
            <a:extLst>
              <a:ext uri="{FF2B5EF4-FFF2-40B4-BE49-F238E27FC236}">
                <a16:creationId xmlns:a16="http://schemas.microsoft.com/office/drawing/2014/main" id="{C28DC962-3E3A-210A-2669-7B0F14FE8F85}"/>
              </a:ext>
            </a:extLst>
          </p:cNvPr>
          <p:cNvPicPr>
            <a:picLocks noChangeAspect="1"/>
          </p:cNvPicPr>
          <p:nvPr/>
        </p:nvPicPr>
        <p:blipFill>
          <a:blip r:embed="rId3"/>
          <a:stretch>
            <a:fillRect/>
          </a:stretch>
        </p:blipFill>
        <p:spPr>
          <a:xfrm>
            <a:off x="1319878" y="956327"/>
            <a:ext cx="6622444" cy="3876295"/>
          </a:xfrm>
          <a:prstGeom prst="rect">
            <a:avLst/>
          </a:prstGeom>
        </p:spPr>
      </p:pic>
      <p:sp>
        <p:nvSpPr>
          <p:cNvPr id="5" name="TextBox 4">
            <a:extLst>
              <a:ext uri="{FF2B5EF4-FFF2-40B4-BE49-F238E27FC236}">
                <a16:creationId xmlns:a16="http://schemas.microsoft.com/office/drawing/2014/main" id="{C389D1B7-6F62-6614-4791-B9EA71366948}"/>
              </a:ext>
            </a:extLst>
          </p:cNvPr>
          <p:cNvSpPr txBox="1"/>
          <p:nvPr/>
        </p:nvSpPr>
        <p:spPr>
          <a:xfrm>
            <a:off x="190004" y="4560995"/>
            <a:ext cx="6103917" cy="246221"/>
          </a:xfrm>
          <a:prstGeom prst="rect">
            <a:avLst/>
          </a:prstGeom>
          <a:noFill/>
        </p:spPr>
        <p:txBody>
          <a:bodyPr wrap="square" rtlCol="0">
            <a:spAutoFit/>
          </a:bodyPr>
          <a:lstStyle/>
          <a:p>
            <a:r>
              <a:rPr lang="en-US" sz="1000" dirty="0"/>
              <a:t>Source: Modern Energy Cooking: Review of the Funding Landscape Report, February 2022</a:t>
            </a:r>
          </a:p>
        </p:txBody>
      </p:sp>
    </p:spTree>
    <p:extLst>
      <p:ext uri="{BB962C8B-B14F-4D97-AF65-F5344CB8AC3E}">
        <p14:creationId xmlns:p14="http://schemas.microsoft.com/office/powerpoint/2010/main" val="1903723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9"/>
          <p:cNvSpPr txBox="1">
            <a:spLocks noGrp="1"/>
          </p:cNvSpPr>
          <p:nvPr>
            <p:ph type="title"/>
          </p:nvPr>
        </p:nvSpPr>
        <p:spPr>
          <a:xfrm>
            <a:off x="370800" y="227751"/>
            <a:ext cx="8520600" cy="433500"/>
          </a:xfrm>
          <a:prstGeom prst="rect">
            <a:avLst/>
          </a:prstGeom>
        </p:spPr>
        <p:txBody>
          <a:bodyPr spcFirstLastPara="1" wrap="square" lIns="0" tIns="0" rIns="0" bIns="0" anchor="t" anchorCtr="0">
            <a:noAutofit/>
          </a:bodyPr>
          <a:lstStyle/>
          <a:p>
            <a:br>
              <a:rPr lang="en-US" sz="2000" dirty="0">
                <a:solidFill>
                  <a:srgbClr val="523F4C"/>
                </a:solidFill>
                <a:latin typeface="Avenir Book"/>
              </a:rPr>
            </a:br>
            <a:r>
              <a:rPr lang="en-US" sz="2000" dirty="0">
                <a:solidFill>
                  <a:srgbClr val="523F4C"/>
                </a:solidFill>
                <a:latin typeface="Avenir Book"/>
              </a:rPr>
              <a:t>Primary Investment Criteria by Funders</a:t>
            </a:r>
            <a:endParaRPr sz="2000" dirty="0">
              <a:solidFill>
                <a:srgbClr val="523F4C"/>
              </a:solidFill>
              <a:latin typeface="Avenir Book"/>
            </a:endParaRPr>
          </a:p>
        </p:txBody>
      </p:sp>
      <p:sp>
        <p:nvSpPr>
          <p:cNvPr id="303" name="Google Shape;303;p29"/>
          <p:cNvSpPr txBox="1">
            <a:spLocks noGrp="1"/>
          </p:cNvSpPr>
          <p:nvPr>
            <p:ph type="sldNum" idx="12"/>
          </p:nvPr>
        </p:nvSpPr>
        <p:spPr>
          <a:xfrm>
            <a:off x="8660743" y="4931912"/>
            <a:ext cx="346800" cy="1551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8</a:t>
            </a:fld>
            <a:endParaRPr b="1" dirty="0"/>
          </a:p>
        </p:txBody>
      </p:sp>
      <p:pic>
        <p:nvPicPr>
          <p:cNvPr id="6" name="Picture 5" descr="Chart, bar chart&#10;&#10;Description automatically generated">
            <a:extLst>
              <a:ext uri="{FF2B5EF4-FFF2-40B4-BE49-F238E27FC236}">
                <a16:creationId xmlns:a16="http://schemas.microsoft.com/office/drawing/2014/main" id="{40F86419-6EA5-EF23-B432-9201B4701EDC}"/>
              </a:ext>
            </a:extLst>
          </p:cNvPr>
          <p:cNvPicPr>
            <a:picLocks noChangeAspect="1"/>
          </p:cNvPicPr>
          <p:nvPr/>
        </p:nvPicPr>
        <p:blipFill>
          <a:blip r:embed="rId3"/>
          <a:stretch>
            <a:fillRect/>
          </a:stretch>
        </p:blipFill>
        <p:spPr>
          <a:xfrm>
            <a:off x="584200" y="1231735"/>
            <a:ext cx="7772400" cy="3329260"/>
          </a:xfrm>
          <a:prstGeom prst="rect">
            <a:avLst/>
          </a:prstGeom>
        </p:spPr>
      </p:pic>
      <p:sp>
        <p:nvSpPr>
          <p:cNvPr id="7" name="TextBox 6">
            <a:extLst>
              <a:ext uri="{FF2B5EF4-FFF2-40B4-BE49-F238E27FC236}">
                <a16:creationId xmlns:a16="http://schemas.microsoft.com/office/drawing/2014/main" id="{605B38F1-8AD3-1E6A-2D54-0433B5C01F43}"/>
              </a:ext>
            </a:extLst>
          </p:cNvPr>
          <p:cNvSpPr txBox="1"/>
          <p:nvPr/>
        </p:nvSpPr>
        <p:spPr>
          <a:xfrm>
            <a:off x="190004" y="4560995"/>
            <a:ext cx="6103917" cy="246221"/>
          </a:xfrm>
          <a:prstGeom prst="rect">
            <a:avLst/>
          </a:prstGeom>
          <a:noFill/>
        </p:spPr>
        <p:txBody>
          <a:bodyPr wrap="square" rtlCol="0">
            <a:spAutoFit/>
          </a:bodyPr>
          <a:lstStyle/>
          <a:p>
            <a:r>
              <a:rPr lang="en-US" sz="1000" dirty="0"/>
              <a:t>Source: Modern Energy Cooking: Review of the Funding Landscape Report, February 2022</a:t>
            </a:r>
          </a:p>
        </p:txBody>
      </p:sp>
    </p:spTree>
    <p:extLst>
      <p:ext uri="{BB962C8B-B14F-4D97-AF65-F5344CB8AC3E}">
        <p14:creationId xmlns:p14="http://schemas.microsoft.com/office/powerpoint/2010/main" val="2282773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9"/>
          <p:cNvSpPr txBox="1">
            <a:spLocks noGrp="1"/>
          </p:cNvSpPr>
          <p:nvPr>
            <p:ph type="title"/>
          </p:nvPr>
        </p:nvSpPr>
        <p:spPr>
          <a:xfrm>
            <a:off x="370800" y="227751"/>
            <a:ext cx="8520600" cy="433500"/>
          </a:xfrm>
          <a:prstGeom prst="rect">
            <a:avLst/>
          </a:prstGeom>
        </p:spPr>
        <p:txBody>
          <a:bodyPr spcFirstLastPara="1" wrap="square" lIns="0" tIns="0" rIns="0" bIns="0" anchor="t" anchorCtr="0">
            <a:noAutofit/>
          </a:bodyPr>
          <a:lstStyle/>
          <a:p>
            <a:br>
              <a:rPr lang="en-US" sz="2000" dirty="0">
                <a:solidFill>
                  <a:srgbClr val="523F4C"/>
                </a:solidFill>
                <a:latin typeface="Avenir Book"/>
              </a:rPr>
            </a:br>
            <a:r>
              <a:rPr lang="en-US" sz="2000" dirty="0">
                <a:solidFill>
                  <a:srgbClr val="523F4C"/>
                </a:solidFill>
                <a:latin typeface="Avenir Book"/>
              </a:rPr>
              <a:t>Barriers for Companies to Successfully Fundraise</a:t>
            </a:r>
            <a:endParaRPr sz="2000" dirty="0">
              <a:solidFill>
                <a:srgbClr val="523F4C"/>
              </a:solidFill>
              <a:latin typeface="Avenir Book"/>
            </a:endParaRPr>
          </a:p>
        </p:txBody>
      </p:sp>
      <p:sp>
        <p:nvSpPr>
          <p:cNvPr id="303" name="Google Shape;303;p29"/>
          <p:cNvSpPr txBox="1">
            <a:spLocks noGrp="1"/>
          </p:cNvSpPr>
          <p:nvPr>
            <p:ph type="sldNum" idx="12"/>
          </p:nvPr>
        </p:nvSpPr>
        <p:spPr>
          <a:xfrm>
            <a:off x="8660743" y="4931912"/>
            <a:ext cx="346800" cy="1551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9</a:t>
            </a:fld>
            <a:endParaRPr b="1" dirty="0"/>
          </a:p>
        </p:txBody>
      </p:sp>
      <p:pic>
        <p:nvPicPr>
          <p:cNvPr id="3" name="Picture 2" descr="Chart&#10;&#10;Description automatically generated">
            <a:extLst>
              <a:ext uri="{FF2B5EF4-FFF2-40B4-BE49-F238E27FC236}">
                <a16:creationId xmlns:a16="http://schemas.microsoft.com/office/drawing/2014/main" id="{A1BA7486-DC99-972C-5365-C53E2C603D7A}"/>
              </a:ext>
            </a:extLst>
          </p:cNvPr>
          <p:cNvPicPr>
            <a:picLocks noChangeAspect="1"/>
          </p:cNvPicPr>
          <p:nvPr/>
        </p:nvPicPr>
        <p:blipFill>
          <a:blip r:embed="rId3"/>
          <a:stretch>
            <a:fillRect/>
          </a:stretch>
        </p:blipFill>
        <p:spPr>
          <a:xfrm>
            <a:off x="1113312" y="1000710"/>
            <a:ext cx="7128164" cy="3687368"/>
          </a:xfrm>
          <a:prstGeom prst="rect">
            <a:avLst/>
          </a:prstGeom>
        </p:spPr>
      </p:pic>
      <p:sp>
        <p:nvSpPr>
          <p:cNvPr id="4" name="TextBox 3">
            <a:extLst>
              <a:ext uri="{FF2B5EF4-FFF2-40B4-BE49-F238E27FC236}">
                <a16:creationId xmlns:a16="http://schemas.microsoft.com/office/drawing/2014/main" id="{CB0BB2A0-34B5-8E8B-6565-FF247888479E}"/>
              </a:ext>
            </a:extLst>
          </p:cNvPr>
          <p:cNvSpPr txBox="1"/>
          <p:nvPr/>
        </p:nvSpPr>
        <p:spPr>
          <a:xfrm>
            <a:off x="190004" y="4560995"/>
            <a:ext cx="6103917" cy="246221"/>
          </a:xfrm>
          <a:prstGeom prst="rect">
            <a:avLst/>
          </a:prstGeom>
          <a:noFill/>
        </p:spPr>
        <p:txBody>
          <a:bodyPr wrap="square" rtlCol="0">
            <a:spAutoFit/>
          </a:bodyPr>
          <a:lstStyle/>
          <a:p>
            <a:r>
              <a:rPr lang="en-US" sz="1000" dirty="0"/>
              <a:t>Source: Modern Energy Cooking: Review of the Funding Landscape Report, February 2022</a:t>
            </a:r>
          </a:p>
        </p:txBody>
      </p:sp>
    </p:spTree>
    <p:extLst>
      <p:ext uri="{BB962C8B-B14F-4D97-AF65-F5344CB8AC3E}">
        <p14:creationId xmlns:p14="http://schemas.microsoft.com/office/powerpoint/2010/main" val="2663773859"/>
      </p:ext>
    </p:extLst>
  </p:cSld>
  <p:clrMapOvr>
    <a:masterClrMapping/>
  </p:clrMapOvr>
</p:sld>
</file>

<file path=ppt/theme/theme1.xml><?xml version="1.0" encoding="utf-8"?>
<a:theme xmlns:a="http://schemas.openxmlformats.org/drawingml/2006/main" name="CCA">
  <a:themeElements>
    <a:clrScheme name="Simple Light">
      <a:dk1>
        <a:srgbClr val="1D3F74"/>
      </a:dk1>
      <a:lt1>
        <a:srgbClr val="75B6D4"/>
      </a:lt1>
      <a:dk2>
        <a:srgbClr val="FFFFFF"/>
      </a:dk2>
      <a:lt2>
        <a:srgbClr val="303131"/>
      </a:lt2>
      <a:accent1>
        <a:srgbClr val="578D44"/>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mso-contentType ?>
<FormTemplates xmlns="http://schemas.microsoft.com/sharepoint/v3/contenttype/form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FFFC2E-4807-4149-A35F-130DCC2D0344}"/>
</file>

<file path=customXml/itemProps2.xml><?xml version="1.0" encoding="utf-8"?>
<ds:datastoreItem xmlns:ds="http://schemas.openxmlformats.org/officeDocument/2006/customXml" ds:itemID="{6AB6FEBF-CA18-4005-B861-31D6889DCC95}"/>
</file>

<file path=customXml/itemProps3.xml><?xml version="1.0" encoding="utf-8"?>
<ds:datastoreItem xmlns:ds="http://schemas.openxmlformats.org/officeDocument/2006/customXml" ds:itemID="{E9FFFC2E-4807-4149-A35F-130DCC2D0344}"/>
</file>

<file path=customXml/itemProps4.xml><?xml version="1.0" encoding="utf-8"?>
<ds:datastoreItem xmlns:ds="http://schemas.openxmlformats.org/officeDocument/2006/customXml" ds:itemID="{41EA667B-24AF-4248-BB9E-28DB9613443F}"/>
</file>

<file path=docProps/app.xml><?xml version="1.0" encoding="utf-8"?>
<Properties xmlns="http://schemas.openxmlformats.org/officeDocument/2006/extended-properties" xmlns:vt="http://schemas.openxmlformats.org/officeDocument/2006/docPropsVTypes">
  <TotalTime>8838</TotalTime>
  <Words>1563</Words>
  <Application>Microsoft Macintosh PowerPoint</Application>
  <PresentationFormat>On-screen Show (16:9)</PresentationFormat>
  <Paragraphs>143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Roboto Black</vt:lpstr>
      <vt:lpstr>Arial</vt:lpstr>
      <vt:lpstr>Avenir Book</vt:lpstr>
      <vt:lpstr>Roboto</vt:lpstr>
      <vt:lpstr>CCA</vt:lpstr>
      <vt:lpstr>Overview of Clean Cooking Sector Financing Bioethanol Standardization Web-series: #5 Implementation of Bioethanol Fuel and Clean Cookstove Businesses 13:30-15:00 CET | 24 February 2023 | Virtual Presented by Peter George</vt:lpstr>
      <vt:lpstr> Historical Challenges of “Clean Cooking”</vt:lpstr>
      <vt:lpstr> Historical Challenges of ”Clean Cooking” (cont’d)</vt:lpstr>
      <vt:lpstr> Barriers for Scale-up of Clean Cooking</vt:lpstr>
      <vt:lpstr> Fortunately, the Sector is Evolving in Promising Ways</vt:lpstr>
      <vt:lpstr> Financing Options</vt:lpstr>
      <vt:lpstr> Financing by Maturity</vt:lpstr>
      <vt:lpstr> Primary Investment Criteria by Funders</vt:lpstr>
      <vt:lpstr> Barriers for Companies to Successfully Fundraise</vt:lpstr>
      <vt:lpstr> Barriers for Investors</vt:lpstr>
      <vt:lpstr> Notable Transactions</vt:lpstr>
      <vt:lpstr> Historical RBF Programs</vt:lpstr>
      <vt:lpstr> Ongoing RBF Programs</vt:lpstr>
      <vt:lpstr> Planned RBF Programs</vt:lpstr>
      <vt:lpstr> Fund Partners</vt:lpstr>
      <vt:lpstr> Fund Overview</vt:lpstr>
      <vt:lpstr> Fund Investors</vt:lpstr>
      <vt:lpstr> Fund Portfolio to Date</vt:lpstr>
      <vt:lpstr> Thank You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SPARK+ Africa</dc:title>
  <dc:creator>Mary Mukuria</dc:creator>
  <cp:lastModifiedBy>Peter George</cp:lastModifiedBy>
  <cp:revision>1149</cp:revision>
  <cp:lastPrinted>2021-01-04T15:08:07Z</cp:lastPrinted>
  <dcterms:modified xsi:type="dcterms:W3CDTF">2023-02-23T11:30:56Z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MediaServiceImageTags">
    <vt:lpwstr/>
  </property>
  <property fmtid="{D5CDD505-2E9C-101B-9397-08002B2CF9AE}" pid="4" name="_dlc_DocIdItemGuid">
    <vt:lpwstr>a60155ff-8e1b-4e49-823b-afee4d1352bb</vt:lpwstr>
  </property>
  <property fmtid="{D5CDD505-2E9C-101B-9397-08002B2CF9AE}" pid="5" name="TaxKeyword">
    <vt:lpwstr/>
  </property>
</Properties>
</file>